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72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55" autoAdjust="0"/>
  </p:normalViewPr>
  <p:slideViewPr>
    <p:cSldViewPr showGuides="1">
      <p:cViewPr>
        <p:scale>
          <a:sx n="75" d="100"/>
          <a:sy n="75" d="100"/>
        </p:scale>
        <p:origin x="-133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C3B-B333-4BE7-B461-E5B044FDF5A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87FB-AE50-4E2E-87A1-944A1A54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C3B-B333-4BE7-B461-E5B044FDF5A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87FB-AE50-4E2E-87A1-944A1A54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31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C3B-B333-4BE7-B461-E5B044FDF5A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87FB-AE50-4E2E-87A1-944A1A54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2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C3B-B333-4BE7-B461-E5B044FDF5A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87FB-AE50-4E2E-87A1-944A1A54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8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C3B-B333-4BE7-B461-E5B044FDF5A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87FB-AE50-4E2E-87A1-944A1A54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43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C3B-B333-4BE7-B461-E5B044FDF5A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87FB-AE50-4E2E-87A1-944A1A54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37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C3B-B333-4BE7-B461-E5B044FDF5A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87FB-AE50-4E2E-87A1-944A1A54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37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C3B-B333-4BE7-B461-E5B044FDF5A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87FB-AE50-4E2E-87A1-944A1A54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5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C3B-B333-4BE7-B461-E5B044FDF5A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87FB-AE50-4E2E-87A1-944A1A54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4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C3B-B333-4BE7-B461-E5B044FDF5A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87FB-AE50-4E2E-87A1-944A1A54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38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C3B-B333-4BE7-B461-E5B044FDF5A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87FB-AE50-4E2E-87A1-944A1A54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68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6C3B-B333-4BE7-B461-E5B044FDF5A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987FB-AE50-4E2E-87A1-944A1A54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9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JAVAEE02</a:t>
            </a:r>
            <a:r>
              <a:rPr lang="en-US" altLang="zh-CN" dirty="0"/>
              <a:t>-Servlet-05-URL</a:t>
            </a:r>
            <a:r>
              <a:rPr lang="zh-CN" altLang="en-US" dirty="0"/>
              <a:t>指定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的描述符</a:t>
            </a:r>
            <a:endParaRPr lang="en-US" altLang="zh-CN" dirty="0" smtClean="0"/>
          </a:p>
          <a:p>
            <a:r>
              <a:rPr lang="en-US" altLang="zh-CN" dirty="0" err="1" smtClean="0"/>
              <a:t>fhzheng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13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深入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54461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映射匹配过程是有顺序的，而且当有一个</a:t>
            </a:r>
            <a:r>
              <a:rPr lang="en-US" altLang="zh-CN" dirty="0"/>
              <a:t>servlet</a:t>
            </a:r>
            <a:r>
              <a:rPr lang="zh-CN" altLang="en-US" dirty="0"/>
              <a:t>匹配成功以后，就不会去理会剩下的</a:t>
            </a:r>
            <a:r>
              <a:rPr lang="en-US" altLang="zh-CN" dirty="0"/>
              <a:t>servlet</a:t>
            </a:r>
            <a:r>
              <a:rPr lang="zh-CN" altLang="en-US" dirty="0"/>
              <a:t>了</a:t>
            </a:r>
            <a:r>
              <a:rPr lang="zh-CN" altLang="en-US" dirty="0" smtClean="0"/>
              <a:t>（但</a:t>
            </a:r>
            <a:r>
              <a:rPr lang="en-US" altLang="zh-CN" dirty="0" smtClean="0"/>
              <a:t>filter</a:t>
            </a:r>
            <a:r>
              <a:rPr lang="zh-CN" altLang="en-US" dirty="0"/>
              <a:t>不同</a:t>
            </a:r>
            <a:r>
              <a:rPr lang="zh-CN" altLang="en-US" dirty="0" smtClean="0"/>
              <a:t>，因为链有顺序）其</a:t>
            </a:r>
            <a:r>
              <a:rPr lang="zh-CN" altLang="en-US" dirty="0"/>
              <a:t>匹配规则和顺序如下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精确</a:t>
            </a:r>
            <a:r>
              <a:rPr lang="zh-CN" altLang="en-US" dirty="0"/>
              <a:t>路径</a:t>
            </a:r>
            <a:r>
              <a:rPr lang="zh-CN" altLang="en-US" dirty="0" smtClean="0"/>
              <a:t>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例子</a:t>
            </a:r>
            <a:r>
              <a:rPr lang="zh-CN" altLang="en-US" dirty="0"/>
              <a:t>：比如</a:t>
            </a:r>
            <a:r>
              <a:rPr lang="en-US" altLang="zh-CN" dirty="0" err="1"/>
              <a:t>servletA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 </a:t>
            </a:r>
            <a:r>
              <a:rPr lang="en-US" altLang="zh-CN" dirty="0"/>
              <a:t>/test</a:t>
            </a:r>
            <a:r>
              <a:rPr lang="zh-CN" altLang="en-US" dirty="0"/>
              <a:t>，</a:t>
            </a:r>
            <a:r>
              <a:rPr lang="en-US" altLang="zh-CN" dirty="0" err="1"/>
              <a:t>servletB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 </a:t>
            </a:r>
            <a:r>
              <a:rPr lang="en-US" altLang="zh-CN" dirty="0"/>
              <a:t>/* </a:t>
            </a:r>
            <a:r>
              <a:rPr lang="zh-CN" altLang="en-US" dirty="0"/>
              <a:t>，这个时候，</a:t>
            </a:r>
            <a:r>
              <a:rPr lang="zh-CN" altLang="en-US" dirty="0" smtClean="0"/>
              <a:t>如果访问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zh-CN" altLang="en-US" dirty="0"/>
              <a:t>为</a:t>
            </a:r>
            <a:r>
              <a:rPr lang="en-US" altLang="zh-CN" dirty="0"/>
              <a:t>http://</a:t>
            </a:r>
            <a:r>
              <a:rPr lang="en-US" altLang="zh-CN" dirty="0" err="1"/>
              <a:t>localhost</a:t>
            </a:r>
            <a:r>
              <a:rPr lang="en-US" altLang="zh-CN" dirty="0"/>
              <a:t>/test </a:t>
            </a:r>
            <a:r>
              <a:rPr lang="zh-CN" altLang="en-US" dirty="0"/>
              <a:t>，这个时候容器就会先进行精确路径匹配，发现</a:t>
            </a:r>
            <a:r>
              <a:rPr lang="en-US" altLang="zh-CN" dirty="0"/>
              <a:t>/test</a:t>
            </a:r>
            <a:r>
              <a:rPr lang="zh-CN" altLang="en-US" dirty="0"/>
              <a:t>正好被</a:t>
            </a:r>
            <a:r>
              <a:rPr lang="en-US" altLang="zh-CN" dirty="0" err="1"/>
              <a:t>servletA</a:t>
            </a:r>
            <a:r>
              <a:rPr lang="zh-CN" altLang="en-US" dirty="0"/>
              <a:t>精确匹配，那么就去调用</a:t>
            </a:r>
            <a:r>
              <a:rPr lang="en-US" altLang="zh-CN" dirty="0" err="1"/>
              <a:t>servletA</a:t>
            </a:r>
            <a:r>
              <a:rPr lang="zh-CN" altLang="en-US" dirty="0"/>
              <a:t>，也不会去理会其他的</a:t>
            </a:r>
            <a:r>
              <a:rPr lang="en-US" altLang="zh-CN" dirty="0"/>
              <a:t>servlet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dirty="0" smtClean="0"/>
              <a:t>最</a:t>
            </a:r>
            <a:r>
              <a:rPr lang="zh-CN" altLang="en-US" dirty="0"/>
              <a:t>长路径</a:t>
            </a:r>
            <a:r>
              <a:rPr lang="zh-CN" altLang="en-US" dirty="0" smtClean="0"/>
              <a:t>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例子</a:t>
            </a:r>
            <a:r>
              <a:rPr lang="zh-CN" altLang="en-US" dirty="0"/>
              <a:t>：</a:t>
            </a:r>
            <a:r>
              <a:rPr lang="en-US" altLang="zh-CN" dirty="0" err="1"/>
              <a:t>servletA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</a:t>
            </a:r>
            <a:r>
              <a:rPr lang="en-US" altLang="zh-CN" dirty="0"/>
              <a:t>/test/*</a:t>
            </a:r>
            <a:r>
              <a:rPr lang="zh-CN" altLang="en-US" dirty="0"/>
              <a:t>，而</a:t>
            </a:r>
            <a:r>
              <a:rPr lang="en-US" altLang="zh-CN" dirty="0" err="1"/>
              <a:t>servletB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</a:t>
            </a:r>
            <a:r>
              <a:rPr lang="en-US" altLang="zh-CN" dirty="0"/>
              <a:t>/test/a/*</a:t>
            </a:r>
            <a:r>
              <a:rPr lang="zh-CN" altLang="en-US" dirty="0"/>
              <a:t>，此时访问</a:t>
            </a:r>
            <a:r>
              <a:rPr lang="en-US" altLang="zh-CN" dirty="0"/>
              <a:t>http://</a:t>
            </a:r>
            <a:r>
              <a:rPr lang="en-US" altLang="zh-CN" dirty="0" err="1"/>
              <a:t>localhost</a:t>
            </a:r>
            <a:r>
              <a:rPr lang="en-US" altLang="zh-CN" dirty="0"/>
              <a:t>/test/a</a:t>
            </a:r>
            <a:r>
              <a:rPr lang="zh-CN" altLang="en-US" dirty="0"/>
              <a:t>时，容器会选择路径最长的</a:t>
            </a:r>
            <a:r>
              <a:rPr lang="en-US" altLang="zh-CN" dirty="0"/>
              <a:t>servlet</a:t>
            </a:r>
            <a:r>
              <a:rPr lang="zh-CN" altLang="en-US" dirty="0"/>
              <a:t>来匹配，也就是这里的</a:t>
            </a:r>
            <a:r>
              <a:rPr lang="en-US" altLang="zh-CN" dirty="0" err="1" smtClean="0"/>
              <a:t>servletB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其实就是最具体原则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扩展匹配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如果</a:t>
            </a:r>
            <a:r>
              <a:rPr lang="en-US" altLang="zh-CN" dirty="0" err="1">
                <a:solidFill>
                  <a:srgbClr val="FF0000"/>
                </a:solidFill>
              </a:rPr>
              <a:t>url</a:t>
            </a:r>
            <a:r>
              <a:rPr lang="zh-CN" altLang="en-US" dirty="0">
                <a:solidFill>
                  <a:srgbClr val="FF0000"/>
                </a:solidFill>
              </a:rPr>
              <a:t>最后一段包含扩展，容器将会根据扩展选择合适的</a:t>
            </a:r>
            <a:r>
              <a:rPr lang="en-US" altLang="zh-CN" dirty="0">
                <a:solidFill>
                  <a:srgbClr val="FF0000"/>
                </a:solidFill>
              </a:rPr>
              <a:t>servlet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例子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 err="1">
                <a:solidFill>
                  <a:srgbClr val="FF0000"/>
                </a:solidFill>
              </a:rPr>
              <a:t>servletA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 err="1">
                <a:solidFill>
                  <a:srgbClr val="FF0000"/>
                </a:solidFill>
              </a:rPr>
              <a:t>url</a:t>
            </a:r>
            <a:r>
              <a:rPr lang="en-US" altLang="zh-CN" dirty="0">
                <a:solidFill>
                  <a:srgbClr val="FF0000"/>
                </a:solidFill>
              </a:rPr>
              <a:t>-pattern</a:t>
            </a:r>
            <a:r>
              <a:rPr lang="zh-CN" altLang="en-US" dirty="0">
                <a:solidFill>
                  <a:srgbClr val="FF0000"/>
                </a:solidFill>
              </a:rPr>
              <a:t>：*</a:t>
            </a:r>
            <a:r>
              <a:rPr lang="en-US" altLang="zh-CN" dirty="0">
                <a:solidFill>
                  <a:srgbClr val="FF0000"/>
                </a:solidFill>
              </a:rPr>
              <a:t>.action </a:t>
            </a:r>
          </a:p>
          <a:p>
            <a:r>
              <a:rPr lang="zh-CN" altLang="en-US" dirty="0" smtClean="0"/>
              <a:t>如果</a:t>
            </a:r>
            <a:r>
              <a:rPr lang="zh-CN" altLang="en-US" dirty="0"/>
              <a:t>前面三条规则都没有找到一个</a:t>
            </a:r>
            <a:r>
              <a:rPr lang="en-US" altLang="zh-CN" dirty="0"/>
              <a:t>servlet</a:t>
            </a:r>
            <a:r>
              <a:rPr lang="zh-CN" altLang="en-US" dirty="0"/>
              <a:t>，容器会根据</a:t>
            </a:r>
            <a:r>
              <a:rPr lang="en-US" altLang="zh-CN" dirty="0" err="1"/>
              <a:t>url</a:t>
            </a:r>
            <a:r>
              <a:rPr lang="zh-CN" altLang="en-US" dirty="0"/>
              <a:t>选择对应的请求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应用定义了一个</a:t>
            </a:r>
            <a:r>
              <a:rPr lang="en-US" altLang="zh-CN" dirty="0"/>
              <a:t>default servlet</a:t>
            </a:r>
            <a:r>
              <a:rPr lang="zh-CN" altLang="en-US" dirty="0"/>
              <a:t>，则容器会将请求丢给</a:t>
            </a:r>
            <a:r>
              <a:rPr lang="en-US" altLang="zh-CN" dirty="0"/>
              <a:t>default </a:t>
            </a:r>
            <a:r>
              <a:rPr lang="en-US" altLang="zh-CN" dirty="0" smtClean="0"/>
              <a:t>servlet</a:t>
            </a:r>
          </a:p>
          <a:p>
            <a:pPr lvl="1"/>
            <a:r>
              <a:rPr lang="zh-CN" altLang="en-US" dirty="0" smtClean="0"/>
              <a:t>什么</a:t>
            </a:r>
            <a:r>
              <a:rPr lang="zh-CN" altLang="en-US" dirty="0"/>
              <a:t>是</a:t>
            </a:r>
            <a:r>
              <a:rPr lang="en-US" altLang="zh-CN" dirty="0"/>
              <a:t>default servlet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web.xml</a:t>
            </a:r>
            <a:r>
              <a:rPr lang="zh-CN" altLang="en-US" dirty="0"/>
              <a:t>文件中缺省映射路径</a:t>
            </a:r>
            <a:r>
              <a:rPr lang="en-US" altLang="zh-CN" dirty="0"/>
              <a:t>"/"</a:t>
            </a:r>
            <a:r>
              <a:rPr lang="zh-CN" altLang="en-US" dirty="0"/>
              <a:t>问题以及客户端访问</a:t>
            </a:r>
            <a:r>
              <a:rPr lang="en-US" altLang="zh-CN" dirty="0"/>
              <a:t>web</a:t>
            </a:r>
            <a:r>
              <a:rPr lang="zh-CN" altLang="en-US" dirty="0"/>
              <a:t>资源的匹配</a:t>
            </a:r>
            <a:r>
              <a:rPr lang="zh-CN" altLang="en-US" dirty="0" smtClean="0"/>
              <a:t>规则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zh-CN" altLang="en-US" dirty="0"/>
              <a:t>这个规则表，就能很清楚的知道</a:t>
            </a:r>
            <a:r>
              <a:rPr lang="en-US" altLang="zh-CN" dirty="0"/>
              <a:t>servlet</a:t>
            </a:r>
            <a:r>
              <a:rPr lang="zh-CN" altLang="en-US" dirty="0"/>
              <a:t>的匹配过程，所以定义</a:t>
            </a:r>
            <a:r>
              <a:rPr lang="en-US" altLang="zh-CN" dirty="0"/>
              <a:t>servlet</a:t>
            </a:r>
            <a:r>
              <a:rPr lang="zh-CN" altLang="en-US" dirty="0"/>
              <a:t>的时候也要考虑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的写法，以免出错。 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filter</a:t>
            </a:r>
          </a:p>
          <a:p>
            <a:pPr lvl="1"/>
            <a:r>
              <a:rPr lang="zh-CN" altLang="en-US" dirty="0" smtClean="0"/>
              <a:t>不会</a:t>
            </a:r>
            <a:r>
              <a:rPr lang="zh-CN" altLang="en-US" dirty="0"/>
              <a:t>像</a:t>
            </a:r>
            <a:r>
              <a:rPr lang="en-US" altLang="zh-CN" dirty="0"/>
              <a:t>servlet</a:t>
            </a:r>
            <a:r>
              <a:rPr lang="zh-CN" altLang="en-US" dirty="0"/>
              <a:t>那样只匹配一个</a:t>
            </a:r>
            <a:r>
              <a:rPr lang="en-US" altLang="zh-CN" dirty="0"/>
              <a:t>servlet</a:t>
            </a:r>
            <a:r>
              <a:rPr lang="zh-CN" altLang="en-US" dirty="0"/>
              <a:t>，因为</a:t>
            </a:r>
            <a:r>
              <a:rPr lang="en-US" altLang="zh-CN" dirty="0"/>
              <a:t>filter</a:t>
            </a:r>
            <a:r>
              <a:rPr lang="zh-CN" altLang="en-US" dirty="0"/>
              <a:t>的集合是一个</a:t>
            </a:r>
            <a:r>
              <a:rPr lang="zh-CN" altLang="en-US" dirty="0" smtClean="0"/>
              <a:t>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</a:t>
            </a:r>
            <a:r>
              <a:rPr lang="zh-CN" altLang="en-US" dirty="0"/>
              <a:t>会有处理的顺序不同，而不会出现只选择一个</a:t>
            </a:r>
            <a:r>
              <a:rPr lang="en-US" altLang="zh-CN" dirty="0" smtClean="0"/>
              <a:t>filter</a:t>
            </a:r>
          </a:p>
          <a:p>
            <a:pPr lvl="1"/>
            <a:r>
              <a:rPr lang="en-US" altLang="zh-CN" dirty="0" smtClean="0"/>
              <a:t>Filter</a:t>
            </a:r>
            <a:r>
              <a:rPr lang="zh-CN" altLang="en-US" dirty="0"/>
              <a:t>的处理顺序和</a:t>
            </a:r>
            <a:r>
              <a:rPr lang="en-US" altLang="zh-CN" dirty="0"/>
              <a:t>filter-mapping</a:t>
            </a:r>
            <a:r>
              <a:rPr lang="zh-CN" altLang="en-US" dirty="0"/>
              <a:t>在</a:t>
            </a:r>
            <a:r>
              <a:rPr lang="en-US" altLang="zh-CN" dirty="0" err="1"/>
              <a:t>web.xml</a:t>
            </a:r>
            <a:r>
              <a:rPr lang="zh-CN" altLang="en-US" dirty="0"/>
              <a:t>中定义的顺序相同。 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8373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关于缺省</a:t>
            </a:r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是在</a:t>
            </a:r>
            <a:r>
              <a:rPr lang="en-US" altLang="zh-CN" dirty="0"/>
              <a:t>tomcat</a:t>
            </a:r>
            <a:r>
              <a:rPr lang="zh-CN" altLang="en-US" dirty="0">
                <a:solidFill>
                  <a:srgbClr val="FF0000"/>
                </a:solidFill>
              </a:rPr>
              <a:t>服务器内置</a:t>
            </a:r>
            <a:r>
              <a:rPr lang="zh-CN" altLang="en-US" dirty="0"/>
              <a:t>的一个路径</a:t>
            </a:r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/>
              <a:t>tomcat</a:t>
            </a:r>
            <a:r>
              <a:rPr lang="zh-CN" altLang="en-US" dirty="0"/>
              <a:t>安装目录中：</a:t>
            </a:r>
            <a:r>
              <a:rPr lang="en-US" altLang="zh-CN" dirty="0" err="1"/>
              <a:t>conf</a:t>
            </a:r>
            <a:r>
              <a:rPr lang="zh-CN" altLang="en-US" dirty="0"/>
              <a:t>下的</a:t>
            </a:r>
            <a:r>
              <a:rPr lang="en-US" altLang="zh-CN" dirty="0" err="1"/>
              <a:t>web.xml</a:t>
            </a:r>
            <a:r>
              <a:rPr lang="zh-CN" altLang="en-US" dirty="0"/>
              <a:t>中有这样一个代码：</a:t>
            </a:r>
          </a:p>
          <a:p>
            <a:pPr marL="0" indent="0">
              <a:buNone/>
            </a:pPr>
            <a:r>
              <a:rPr lang="zh-CN" altLang="en-US" sz="2400" dirty="0"/>
              <a:t>　　　　</a:t>
            </a:r>
            <a:r>
              <a:rPr lang="en-US" altLang="zh-CN" sz="2400" dirty="0"/>
              <a:t>&lt;servlet-mapping&gt;</a:t>
            </a:r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　　　　 </a:t>
            </a:r>
            <a:r>
              <a:rPr lang="en-US" altLang="zh-CN" sz="2400" dirty="0"/>
              <a:t>&lt;servlet-name&gt;default&lt;/servlet-name&gt;</a:t>
            </a:r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　　　　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-pattern&gt;/&lt;/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-pattern&gt;</a:t>
            </a:r>
          </a:p>
          <a:p>
            <a:pPr marL="0" indent="0">
              <a:buNone/>
            </a:pPr>
            <a:r>
              <a:rPr lang="zh-CN" altLang="en-US" sz="2400" dirty="0"/>
              <a:t>　　　　</a:t>
            </a:r>
            <a:r>
              <a:rPr lang="en-US" altLang="zh-CN" sz="2400" dirty="0"/>
              <a:t>&lt;/servlet-mapping&gt;</a:t>
            </a:r>
          </a:p>
          <a:p>
            <a:r>
              <a:rPr lang="en-US" altLang="zh-CN" dirty="0" smtClean="0"/>
              <a:t>servlet</a:t>
            </a:r>
            <a:r>
              <a:rPr lang="zh-CN" altLang="en-US" dirty="0"/>
              <a:t>的映射路径为一个（</a:t>
            </a:r>
            <a:r>
              <a:rPr lang="en-US" altLang="zh-CN" dirty="0"/>
              <a:t>/</a:t>
            </a:r>
            <a:r>
              <a:rPr lang="zh-CN" altLang="en-US" dirty="0"/>
              <a:t>），称之为缺省的</a:t>
            </a:r>
            <a:r>
              <a:rPr lang="en-US" altLang="zh-CN" dirty="0"/>
              <a:t>servlet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这个</a:t>
            </a:r>
            <a:r>
              <a:rPr lang="en-US" altLang="zh-CN" dirty="0"/>
              <a:t>servlet</a:t>
            </a:r>
            <a:r>
              <a:rPr lang="zh-CN" altLang="en-US" dirty="0"/>
              <a:t>就成为了当前</a:t>
            </a:r>
            <a:r>
              <a:rPr lang="en-US" altLang="zh-CN" dirty="0"/>
              <a:t>web</a:t>
            </a:r>
            <a:r>
              <a:rPr lang="zh-CN" altLang="en-US" dirty="0"/>
              <a:t>应用程序的缺省</a:t>
            </a:r>
            <a:r>
              <a:rPr lang="en-US" altLang="zh-CN" dirty="0"/>
              <a:t>servlet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12356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缺省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作用读解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0" dirty="0" smtClean="0"/>
              <a:t>缺省</a:t>
            </a:r>
            <a:r>
              <a:rPr lang="en-US" altLang="zh-CN" b="0" dirty="0" smtClean="0"/>
              <a:t>servlet</a:t>
            </a:r>
            <a:r>
              <a:rPr lang="zh-CN" altLang="en-US" b="0" dirty="0"/>
              <a:t>的</a:t>
            </a:r>
            <a:r>
              <a:rPr lang="zh-CN" altLang="en-US" b="0" dirty="0" smtClean="0"/>
              <a:t>作用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凡是</a:t>
            </a:r>
            <a:r>
              <a:rPr lang="zh-CN" altLang="en-US" b="0" dirty="0"/>
              <a:t>在</a:t>
            </a:r>
            <a:r>
              <a:rPr lang="en-US" altLang="zh-CN" b="0" dirty="0" err="1"/>
              <a:t>web.xml</a:t>
            </a:r>
            <a:r>
              <a:rPr lang="zh-CN" altLang="en-US" b="0" dirty="0"/>
              <a:t>文件总找不到匹配的</a:t>
            </a:r>
            <a:r>
              <a:rPr lang="en-US" altLang="zh-CN" b="0" dirty="0"/>
              <a:t>&lt;servlet-mapping&gt;</a:t>
            </a:r>
            <a:r>
              <a:rPr lang="zh-CN" altLang="en-US" b="0" dirty="0"/>
              <a:t>元素的</a:t>
            </a:r>
            <a:r>
              <a:rPr lang="en-US" altLang="zh-CN" b="0" dirty="0" smtClean="0"/>
              <a:t>URL</a:t>
            </a:r>
            <a:r>
              <a:rPr lang="zh-CN" altLang="en-US" b="0" dirty="0" smtClean="0"/>
              <a:t>方位</a:t>
            </a:r>
            <a:r>
              <a:rPr lang="zh-CN" altLang="en-US" b="0" dirty="0"/>
              <a:t>请求都将交给缺省的</a:t>
            </a:r>
            <a:r>
              <a:rPr lang="en-US" altLang="zh-CN" b="0" dirty="0"/>
              <a:t>servlet</a:t>
            </a:r>
            <a:r>
              <a:rPr lang="zh-CN" altLang="en-US" b="0" dirty="0"/>
              <a:t>处理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缺省</a:t>
            </a:r>
            <a:r>
              <a:rPr lang="zh-CN" altLang="en-US" b="0" dirty="0"/>
              <a:t>的</a:t>
            </a:r>
            <a:r>
              <a:rPr lang="en-US" altLang="zh-CN" b="0" dirty="0"/>
              <a:t>servlet</a:t>
            </a:r>
            <a:r>
              <a:rPr lang="zh-CN" altLang="en-US" b="0" dirty="0"/>
              <a:t>用于处理所有其他</a:t>
            </a:r>
            <a:r>
              <a:rPr lang="en-US" altLang="zh-CN" b="0" dirty="0"/>
              <a:t>servlet</a:t>
            </a:r>
            <a:r>
              <a:rPr lang="zh-CN" altLang="en-US" b="0" dirty="0"/>
              <a:t>不处理的访问请求。</a:t>
            </a:r>
          </a:p>
          <a:p>
            <a:r>
              <a:rPr lang="zh-CN" altLang="en-US" b="0" dirty="0" smtClean="0"/>
              <a:t>客户端</a:t>
            </a:r>
            <a:r>
              <a:rPr lang="zh-CN" altLang="en-US" b="0" dirty="0"/>
              <a:t>访问服务器</a:t>
            </a:r>
            <a:r>
              <a:rPr lang="zh-CN" altLang="en-US" b="0" dirty="0">
                <a:solidFill>
                  <a:srgbClr val="FF0000"/>
                </a:solidFill>
              </a:rPr>
              <a:t>静态资源文件</a:t>
            </a:r>
            <a:r>
              <a:rPr lang="zh-CN" altLang="en-US" b="0" dirty="0"/>
              <a:t>时，静态资源文件是通过 缺省</a:t>
            </a:r>
            <a:r>
              <a:rPr lang="en-US" altLang="zh-CN" b="0" dirty="0"/>
              <a:t>Servlet</a:t>
            </a:r>
            <a:r>
              <a:rPr lang="zh-CN" altLang="en-US" b="0" dirty="0" smtClean="0"/>
              <a:t>返回的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在</a:t>
            </a:r>
            <a:r>
              <a:rPr lang="en-US" altLang="zh-CN" b="0" dirty="0"/>
              <a:t>tomcat</a:t>
            </a:r>
            <a:r>
              <a:rPr lang="zh-CN" altLang="en-US" b="0" dirty="0"/>
              <a:t>配置文件</a:t>
            </a:r>
            <a:r>
              <a:rPr lang="en-US" altLang="zh-CN" b="0" dirty="0" err="1"/>
              <a:t>conf</a:t>
            </a:r>
            <a:r>
              <a:rPr lang="en-US" altLang="zh-CN" b="0" dirty="0"/>
              <a:t>/</a:t>
            </a:r>
            <a:r>
              <a:rPr lang="en-US" altLang="zh-CN" b="0" dirty="0" err="1"/>
              <a:t>web.xml</a:t>
            </a:r>
            <a:r>
              <a:rPr lang="en-US" altLang="zh-CN" b="0" dirty="0"/>
              <a:t> </a:t>
            </a:r>
            <a:r>
              <a:rPr lang="zh-CN" altLang="en-US" b="0" dirty="0"/>
              <a:t>找到 </a:t>
            </a:r>
            <a:endParaRPr lang="en-US" altLang="zh-CN" b="0" dirty="0" smtClean="0"/>
          </a:p>
          <a:p>
            <a:pPr lvl="1"/>
            <a:r>
              <a:rPr lang="en-US" altLang="zh-CN" b="0" dirty="0" err="1" smtClean="0"/>
              <a:t>org.apache.catalina.servlets.DefaultServlet</a:t>
            </a:r>
            <a:r>
              <a:rPr lang="en-US" altLang="zh-CN" b="0" dirty="0"/>
              <a:t>  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74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0" dirty="0"/>
              <a:t>缺省的</a:t>
            </a:r>
            <a:r>
              <a:rPr lang="en-US" altLang="zh-CN" b="0" dirty="0"/>
              <a:t>Servlet</a:t>
            </a:r>
            <a:r>
              <a:rPr lang="zh-CN" altLang="en-US" b="0" dirty="0"/>
              <a:t>的作用是用于解析</a:t>
            </a:r>
            <a:r>
              <a:rPr lang="en-US" altLang="zh-CN" b="0" dirty="0"/>
              <a:t>web</a:t>
            </a:r>
            <a:r>
              <a:rPr lang="zh-CN" altLang="en-US" b="0" dirty="0"/>
              <a:t>应用的静态资源文件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问题： </a:t>
            </a:r>
            <a:r>
              <a:rPr lang="en-US" altLang="zh-CN" dirty="0">
                <a:solidFill>
                  <a:srgbClr val="FF0000"/>
                </a:solidFill>
              </a:rPr>
              <a:t>URL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en-US" altLang="zh-CN" dirty="0">
                <a:solidFill>
                  <a:srgbClr val="FF0000"/>
                </a:solidFill>
              </a:rPr>
              <a:t>http://</a:t>
            </a:r>
            <a:r>
              <a:rPr lang="en-US" altLang="zh-CN" dirty="0" err="1">
                <a:solidFill>
                  <a:srgbClr val="FF0000"/>
                </a:solidFill>
              </a:rPr>
              <a:t>localhost:8080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thirdSample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index.html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如何</a:t>
            </a:r>
            <a:r>
              <a:rPr lang="zh-CN" altLang="en-US" dirty="0">
                <a:solidFill>
                  <a:srgbClr val="FF0000"/>
                </a:solidFill>
              </a:rPr>
              <a:t>读取文件？？？？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到当前</a:t>
            </a:r>
            <a:r>
              <a:rPr lang="en-US" altLang="zh-CN" dirty="0" err="1"/>
              <a:t>thirdSample</a:t>
            </a:r>
            <a:r>
              <a:rPr lang="zh-CN" altLang="en-US" dirty="0"/>
              <a:t>应用下的</a:t>
            </a:r>
            <a:r>
              <a:rPr lang="en-US" altLang="zh-CN" dirty="0" err="1"/>
              <a:t>web.xml</a:t>
            </a:r>
            <a:r>
              <a:rPr lang="zh-CN" altLang="en-US" dirty="0"/>
              <a:t>文件查找是否有匹配的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如果没有匹配的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，则交给</a:t>
            </a:r>
            <a:r>
              <a:rPr lang="en-US" altLang="zh-CN" dirty="0"/>
              <a:t>tomcat</a:t>
            </a:r>
            <a:r>
              <a:rPr lang="zh-CN" altLang="en-US" dirty="0"/>
              <a:t>的内置的</a:t>
            </a:r>
            <a:r>
              <a:rPr lang="en-US" altLang="zh-CN" dirty="0" err="1"/>
              <a:t>DefaultServlet</a:t>
            </a:r>
            <a:r>
              <a:rPr lang="zh-CN" altLang="en-US" dirty="0"/>
              <a:t>处理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DefaultServlet</a:t>
            </a:r>
            <a:r>
              <a:rPr lang="zh-CN" altLang="en-US" dirty="0"/>
              <a:t>程序到</a:t>
            </a:r>
            <a:r>
              <a:rPr lang="en-US" altLang="zh-CN" dirty="0" err="1"/>
              <a:t>thirdSample</a:t>
            </a:r>
            <a:r>
              <a:rPr lang="zh-CN" altLang="en-US" dirty="0"/>
              <a:t>应用的根目录下查找是存在一个名称为</a:t>
            </a:r>
            <a:r>
              <a:rPr lang="en-US" altLang="zh-CN" dirty="0" err="1"/>
              <a:t>index.html</a:t>
            </a:r>
            <a:r>
              <a:rPr lang="zh-CN" altLang="en-US" dirty="0"/>
              <a:t>的静态</a:t>
            </a:r>
            <a:r>
              <a:rPr lang="zh-CN" altLang="en-US" dirty="0" smtClean="0"/>
              <a:t>文件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如果找到该文件，则读取该文件内容，返回给</a:t>
            </a:r>
            <a:r>
              <a:rPr lang="zh-CN" altLang="en-US" dirty="0" smtClean="0"/>
              <a:t>浏览器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如果找不到该文件，则返回</a:t>
            </a:r>
            <a:r>
              <a:rPr lang="en-US" altLang="zh-CN" dirty="0"/>
              <a:t>404</a:t>
            </a:r>
            <a:r>
              <a:rPr lang="zh-CN" altLang="en-US" dirty="0"/>
              <a:t>错误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37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缺省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的使用结论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用户一般不配置这一项</a:t>
            </a:r>
            <a:endParaRPr lang="en-US" altLang="zh-CN" dirty="0" smtClean="0"/>
          </a:p>
          <a:p>
            <a:r>
              <a:rPr lang="zh-CN" altLang="en-US" dirty="0" smtClean="0"/>
              <a:t>让服务器自行处理缺省值</a:t>
            </a:r>
            <a:endParaRPr lang="en-US" altLang="zh-CN" dirty="0" smtClean="0"/>
          </a:p>
          <a:p>
            <a:r>
              <a:rPr lang="zh-CN" altLang="en-US" dirty="0" smtClean="0"/>
              <a:t>除非有专业的需要才用户定义这个值和使用缺省</a:t>
            </a:r>
            <a:r>
              <a:rPr lang="en-US" altLang="zh-CN" dirty="0" smtClean="0"/>
              <a:t>Servlet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14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多路径配置思考方式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多用，多思考，多测试</a:t>
            </a:r>
            <a:endParaRPr lang="en-US" altLang="zh-CN" dirty="0" smtClean="0"/>
          </a:p>
          <a:p>
            <a:r>
              <a:rPr lang="zh-CN" altLang="en-US" dirty="0" smtClean="0"/>
              <a:t>测前先想清楚，用软件测试的思维方式来学习这一部分</a:t>
            </a:r>
            <a:endParaRPr lang="en-US" altLang="zh-CN" dirty="0" smtClean="0"/>
          </a:p>
          <a:p>
            <a:r>
              <a:rPr lang="zh-CN" altLang="en-US" dirty="0" smtClean="0"/>
              <a:t>多看看别人的一般性配置方法，想一想别人为什么这样配置</a:t>
            </a:r>
            <a:endParaRPr lang="en-US" altLang="zh-CN" dirty="0" smtClean="0"/>
          </a:p>
          <a:p>
            <a:r>
              <a:rPr lang="zh-CN" altLang="en-US" smtClean="0"/>
              <a:t>以执行出来的结果为结论，不尽信书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412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注解方式</a:t>
            </a:r>
            <a:endParaRPr lang="en-US" altLang="zh-CN" dirty="0" smtClean="0"/>
          </a:p>
          <a:p>
            <a:r>
              <a:rPr lang="zh-CN" altLang="en-US" dirty="0" smtClean="0"/>
              <a:t>描述符方式，即</a:t>
            </a:r>
            <a:r>
              <a:rPr lang="en-US" altLang="zh-CN" dirty="0" err="1" smtClean="0"/>
              <a:t>web.xml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</a:t>
            </a:r>
            <a:r>
              <a:rPr lang="en-US" altLang="zh-CN" dirty="0" smtClean="0"/>
              <a:t>&lt;servlet-mapping&gt;</a:t>
            </a:r>
            <a:r>
              <a:rPr lang="zh-CN" altLang="en-US" dirty="0" smtClean="0"/>
              <a:t>元素用于映射一个</a:t>
            </a:r>
            <a:r>
              <a:rPr lang="en-US" altLang="zh-CN" dirty="0" smtClean="0"/>
              <a:t>Servlet </a:t>
            </a:r>
            <a:r>
              <a:rPr lang="zh-CN" altLang="en-US" dirty="0" smtClean="0"/>
              <a:t>地址访问</a:t>
            </a:r>
            <a:r>
              <a:rPr lang="zh-CN" altLang="en-US" dirty="0" smtClean="0"/>
              <a:t>路径，即</a:t>
            </a:r>
            <a:r>
              <a:rPr lang="zh-CN" altLang="en-US" dirty="0" smtClean="0">
                <a:solidFill>
                  <a:srgbClr val="FF0000"/>
                </a:solidFill>
              </a:rPr>
              <a:t>虚拟路径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MyServlet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/my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/form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43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创建好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之后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只有在</a:t>
            </a:r>
            <a:r>
              <a:rPr lang="en-US" altLang="zh-CN" dirty="0" err="1" smtClean="0"/>
              <a:t>web.xml</a:t>
            </a:r>
            <a:r>
              <a:rPr lang="zh-CN" altLang="en-US" dirty="0" smtClean="0"/>
              <a:t>中</a:t>
            </a:r>
            <a:r>
              <a:rPr lang="zh-CN" altLang="en-US" dirty="0" smtClean="0">
                <a:solidFill>
                  <a:srgbClr val="FF0000"/>
                </a:solidFill>
              </a:rPr>
              <a:t>注册</a:t>
            </a:r>
            <a:r>
              <a:rPr lang="zh-CN" altLang="en-US" dirty="0" smtClean="0"/>
              <a:t>后，容器才知晓它的存在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名字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才能</a:t>
            </a:r>
            <a:r>
              <a:rPr lang="zh-CN" altLang="en-US" dirty="0" smtClean="0"/>
              <a:t>实例化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实例化的</a:t>
            </a:r>
            <a:r>
              <a:rPr lang="zh-CN" altLang="en-US" dirty="0" smtClean="0">
                <a:solidFill>
                  <a:srgbClr val="FF0000"/>
                </a:solidFill>
              </a:rPr>
              <a:t>服务程序</a:t>
            </a:r>
            <a:r>
              <a:rPr lang="zh-CN" altLang="en-US" dirty="0" smtClean="0"/>
              <a:t>，在容器中，用户是不能直接用的，要用请求的形式调用</a:t>
            </a:r>
            <a:r>
              <a:rPr lang="en-US" altLang="zh-CN" dirty="0" smtClean="0"/>
              <a:t>【URL】</a:t>
            </a:r>
            <a:endParaRPr lang="en-US" altLang="zh-CN" dirty="0"/>
          </a:p>
          <a:p>
            <a:pPr lvl="1"/>
            <a:r>
              <a:rPr lang="zh-CN" altLang="en-US" dirty="0" smtClean="0"/>
              <a:t>只有映射了虚拟路径，客户端才能对其进行访问</a:t>
            </a:r>
            <a:r>
              <a:rPr lang="en-US" altLang="zh-CN" dirty="0" smtClean="0"/>
              <a:t>【Request】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36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指定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的多重映射</a:t>
            </a:r>
            <a:endParaRPr lang="en-US" altLang="zh-CN" dirty="0"/>
          </a:p>
          <a:p>
            <a:pPr lvl="1"/>
            <a:r>
              <a:rPr lang="zh-CN" altLang="en-US" dirty="0" smtClean="0"/>
              <a:t>同一个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可以被映射成多个虚拟路径</a:t>
            </a:r>
            <a:endParaRPr lang="en-US" altLang="zh-CN" dirty="0" smtClean="0"/>
          </a:p>
          <a:p>
            <a:r>
              <a:rPr lang="en-US" altLang="zh-CN" dirty="0" smtClean="0"/>
              <a:t>Servlet</a:t>
            </a:r>
            <a:r>
              <a:rPr lang="zh-CN" altLang="en-US" dirty="0" smtClean="0"/>
              <a:t>映射路径中使用通配符</a:t>
            </a:r>
            <a:endParaRPr lang="en-US" altLang="zh-CN" dirty="0"/>
          </a:p>
          <a:p>
            <a:pPr lvl="1"/>
            <a:r>
              <a:rPr lang="zh-CN" altLang="en-US" dirty="0" smtClean="0"/>
              <a:t>开发者希望某个目录下的所有路径都可以访问同一个</a:t>
            </a:r>
            <a:r>
              <a:rPr lang="en-US" altLang="zh-CN" dirty="0" smtClean="0"/>
              <a:t>Servlet,</a:t>
            </a:r>
            <a:r>
              <a:rPr lang="zh-CN" altLang="en-US" dirty="0" smtClean="0"/>
              <a:t>即都用同一个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缺省</a:t>
            </a:r>
            <a:r>
              <a:rPr lang="en-US" altLang="zh-CN" dirty="0" smtClean="0"/>
              <a:t>Servlet</a:t>
            </a:r>
          </a:p>
          <a:p>
            <a:pPr lvl="1"/>
            <a:r>
              <a:rPr lang="zh-CN" altLang="en-US" dirty="0" smtClean="0"/>
              <a:t>用于处理其它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都不处理的访问请求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2268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/>
              <a:t>的多重</a:t>
            </a:r>
            <a:r>
              <a:rPr lang="zh-CN" altLang="en-US" dirty="0" smtClean="0"/>
              <a:t>映射实现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配置多个</a:t>
            </a:r>
            <a:r>
              <a:rPr lang="en-US" altLang="zh-CN" dirty="0"/>
              <a:t>&lt;servlet-mapping&gt;</a:t>
            </a:r>
            <a:r>
              <a:rPr lang="zh-CN" altLang="en-US" dirty="0"/>
              <a:t>元素</a:t>
            </a:r>
            <a:endParaRPr lang="en-US" altLang="zh-CN" dirty="0"/>
          </a:p>
          <a:p>
            <a:pPr lvl="1"/>
            <a:r>
              <a:rPr lang="zh-CN" altLang="en-US" dirty="0"/>
              <a:t>在一个</a:t>
            </a:r>
            <a:r>
              <a:rPr lang="en-US" altLang="zh-CN" dirty="0"/>
              <a:t>&lt;servlet-mapping&gt;</a:t>
            </a:r>
            <a:r>
              <a:rPr lang="zh-CN" altLang="en-US" dirty="0"/>
              <a:t>元素下配置多个</a:t>
            </a: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  <a:r>
              <a:rPr lang="zh-CN" altLang="en-US" dirty="0"/>
              <a:t>子元素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222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/>
              <a:t>映射路径中使用通配符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通配符格式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/>
              <a:t>*.</a:t>
            </a:r>
            <a:r>
              <a:rPr lang="zh-CN" altLang="en-US" dirty="0" smtClean="0"/>
              <a:t>扩展名”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如：</a:t>
            </a:r>
            <a:r>
              <a:rPr lang="en-US" altLang="zh-CN" dirty="0" smtClean="0"/>
              <a:t>*.do</a:t>
            </a:r>
            <a:r>
              <a:rPr lang="zh-CN" altLang="en-US" dirty="0" smtClean="0"/>
              <a:t>，即所有以“</a:t>
            </a:r>
            <a:r>
              <a:rPr lang="en-US" altLang="zh-CN" dirty="0" smtClean="0"/>
              <a:t>.do</a:t>
            </a:r>
            <a:r>
              <a:rPr lang="zh-CN" altLang="en-US" dirty="0" smtClean="0"/>
              <a:t>”结尾的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/>
              <a:t>/</a:t>
            </a:r>
            <a:r>
              <a:rPr lang="zh-CN" altLang="en-US" dirty="0" smtClean="0"/>
              <a:t>*”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/*</a:t>
            </a:r>
            <a:r>
              <a:rPr lang="zh-CN" altLang="en-US" dirty="0" smtClean="0"/>
              <a:t>，即所有以</a:t>
            </a:r>
            <a:r>
              <a:rPr lang="en-US" altLang="zh-CN" dirty="0" smtClean="0"/>
              <a:t>”/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以上两种不可以混用，因为无法解析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如：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abc</a:t>
            </a:r>
            <a:r>
              <a:rPr lang="en-US" altLang="zh-CN" dirty="0" smtClean="0">
                <a:solidFill>
                  <a:srgbClr val="FF0000"/>
                </a:solidFill>
              </a:rPr>
              <a:t>/*.do</a:t>
            </a:r>
            <a:r>
              <a:rPr lang="zh-CN" altLang="en-US" dirty="0" smtClean="0">
                <a:solidFill>
                  <a:srgbClr val="FF0000"/>
                </a:solidFill>
              </a:rPr>
              <a:t>，这样的形式不合法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特别要注意，当一个通配符兼容另一个通配符时，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将采取</a:t>
            </a:r>
            <a:r>
              <a:rPr lang="zh-CN" altLang="en-US" dirty="0" smtClean="0">
                <a:solidFill>
                  <a:srgbClr val="FF0000"/>
                </a:solidFill>
              </a:rPr>
              <a:t>最具体匹配原则</a:t>
            </a:r>
            <a:r>
              <a:rPr lang="zh-CN" altLang="en-US" dirty="0" smtClean="0"/>
              <a:t>查找与请求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最接近的虚拟映射路径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【</a:t>
            </a:r>
            <a:r>
              <a:rPr lang="zh-CN" altLang="en-US" dirty="0" smtClean="0"/>
              <a:t>新手用法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这时，以执行测出来的结果为准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235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语法读解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zh-CN" altLang="en-US" dirty="0"/>
              <a:t>”</a:t>
            </a:r>
            <a:r>
              <a:rPr lang="en-US" altLang="zh-CN" dirty="0"/>
              <a:t>/’</a:t>
            </a:r>
            <a:r>
              <a:rPr lang="zh-CN" altLang="en-US" dirty="0"/>
              <a:t>开头和以”</a:t>
            </a:r>
            <a:r>
              <a:rPr lang="en-US" altLang="zh-CN" dirty="0"/>
              <a:t>/*”</a:t>
            </a:r>
            <a:r>
              <a:rPr lang="zh-CN" altLang="en-US" dirty="0"/>
              <a:t>结尾的是用来做</a:t>
            </a:r>
            <a:r>
              <a:rPr lang="zh-CN" altLang="en-US" dirty="0">
                <a:solidFill>
                  <a:srgbClr val="FF0000"/>
                </a:solidFill>
              </a:rPr>
              <a:t>路径映射</a:t>
            </a:r>
            <a:r>
              <a:rPr lang="zh-CN" altLang="en-US" dirty="0" smtClean="0"/>
              <a:t>的</a:t>
            </a:r>
            <a:endParaRPr lang="zh-CN" altLang="en-US" dirty="0"/>
          </a:p>
          <a:p>
            <a:r>
              <a:rPr lang="zh-CN" altLang="en-US" dirty="0" smtClean="0"/>
              <a:t>以</a:t>
            </a:r>
            <a:r>
              <a:rPr lang="zh-CN" altLang="en-US" dirty="0"/>
              <a:t>前缀”*</a:t>
            </a:r>
            <a:r>
              <a:rPr lang="en-US" altLang="zh-CN" dirty="0"/>
              <a:t>.”</a:t>
            </a:r>
            <a:r>
              <a:rPr lang="zh-CN" altLang="en-US" dirty="0"/>
              <a:t>开头的是用来做</a:t>
            </a:r>
            <a:r>
              <a:rPr lang="zh-CN" altLang="en-US" dirty="0">
                <a:solidFill>
                  <a:srgbClr val="FF0000"/>
                </a:solidFill>
              </a:rPr>
              <a:t>扩展映射</a:t>
            </a:r>
            <a:r>
              <a:rPr lang="zh-CN" altLang="en-US" dirty="0" smtClean="0"/>
              <a:t>的 </a:t>
            </a:r>
            <a:endParaRPr lang="zh-CN" altLang="en-US" dirty="0"/>
          </a:p>
          <a:p>
            <a:r>
              <a:rPr lang="en-US" altLang="zh-CN" dirty="0" smtClean="0"/>
              <a:t>“/” </a:t>
            </a:r>
            <a:r>
              <a:rPr lang="zh-CN" altLang="en-US" dirty="0"/>
              <a:t>是用来定义</a:t>
            </a:r>
            <a:r>
              <a:rPr lang="en-US" altLang="zh-CN" dirty="0">
                <a:solidFill>
                  <a:srgbClr val="FF0000"/>
                </a:solidFill>
              </a:rPr>
              <a:t>default</a:t>
            </a:r>
            <a:r>
              <a:rPr lang="en-US" altLang="zh-CN" dirty="0"/>
              <a:t> servlet</a:t>
            </a:r>
            <a:r>
              <a:rPr lang="zh-CN" altLang="en-US" dirty="0"/>
              <a:t>映射</a:t>
            </a:r>
            <a:r>
              <a:rPr lang="zh-CN" altLang="en-US" dirty="0" smtClean="0"/>
              <a:t>的 </a:t>
            </a:r>
            <a:endParaRPr lang="zh-CN" altLang="en-US" dirty="0"/>
          </a:p>
          <a:p>
            <a:r>
              <a:rPr lang="zh-CN" altLang="en-US" dirty="0" smtClean="0"/>
              <a:t>剩下</a:t>
            </a:r>
            <a:r>
              <a:rPr lang="zh-CN" altLang="en-US" dirty="0"/>
              <a:t>的都是用来定义</a:t>
            </a:r>
            <a:r>
              <a:rPr lang="zh-CN" altLang="en-US" dirty="0">
                <a:solidFill>
                  <a:srgbClr val="FF0000"/>
                </a:solidFill>
              </a:rPr>
              <a:t>详细映射</a:t>
            </a:r>
            <a:r>
              <a:rPr lang="zh-CN" altLang="en-US" dirty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</a:t>
            </a:r>
            <a:r>
              <a:rPr lang="zh-CN" altLang="en-US" dirty="0"/>
              <a:t>： </a:t>
            </a:r>
            <a:r>
              <a:rPr lang="en-US" altLang="zh-CN" dirty="0"/>
              <a:t>/</a:t>
            </a:r>
            <a:r>
              <a:rPr lang="en-US" altLang="zh-CN" dirty="0" err="1"/>
              <a:t>aa</a:t>
            </a:r>
            <a:r>
              <a:rPr lang="en-US" altLang="zh-CN" dirty="0"/>
              <a:t>/bb/</a:t>
            </a:r>
            <a:r>
              <a:rPr lang="en-US" altLang="zh-CN" dirty="0" err="1"/>
              <a:t>cc.action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33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读解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当客户端访问一个</a:t>
            </a:r>
            <a:r>
              <a:rPr lang="en-US" altLang="zh-CN" dirty="0"/>
              <a:t>Servlet</a:t>
            </a:r>
            <a:r>
              <a:rPr lang="zh-CN" altLang="en-US" dirty="0"/>
              <a:t>时，如果请求的</a:t>
            </a:r>
            <a:r>
              <a:rPr lang="en-US" altLang="zh-CN" dirty="0"/>
              <a:t>URL</a:t>
            </a:r>
            <a:r>
              <a:rPr lang="zh-CN" altLang="en-US" dirty="0"/>
              <a:t>地址，能够匹配多个虚拟路径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Tomcat</a:t>
            </a:r>
            <a:r>
              <a:rPr lang="zh-CN" altLang="en-US" dirty="0"/>
              <a:t>将采取</a:t>
            </a:r>
            <a:r>
              <a:rPr lang="zh-CN" altLang="en-US" dirty="0">
                <a:solidFill>
                  <a:srgbClr val="FF0000"/>
                </a:solidFill>
              </a:rPr>
              <a:t>最具体匹配原则</a:t>
            </a:r>
            <a:r>
              <a:rPr lang="zh-CN" altLang="en-US" dirty="0"/>
              <a:t>，来查看与请求</a:t>
            </a:r>
            <a:r>
              <a:rPr lang="en-US" altLang="zh-CN" dirty="0"/>
              <a:t>URL</a:t>
            </a:r>
            <a:r>
              <a:rPr lang="zh-CN" altLang="en-US" dirty="0">
                <a:solidFill>
                  <a:srgbClr val="FF0000"/>
                </a:solidFill>
              </a:rPr>
              <a:t>最接近的</a:t>
            </a:r>
            <a:r>
              <a:rPr lang="zh-CN" altLang="en-US" dirty="0"/>
              <a:t>虚拟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  <a:r>
              <a:rPr lang="en-US" altLang="zh-CN" dirty="0">
                <a:solidFill>
                  <a:srgbClr val="FF0000"/>
                </a:solidFill>
              </a:rPr>
              <a:t>/*</a:t>
            </a:r>
            <a:r>
              <a:rPr lang="en-US" altLang="zh-CN" dirty="0"/>
              <a:t>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  <a:r>
              <a:rPr lang="zh-CN" altLang="en-US" dirty="0"/>
              <a:t>这种属于完全匹配，通配符”*”为后缀，</a:t>
            </a:r>
            <a:r>
              <a:rPr lang="zh-CN" altLang="en-US" dirty="0">
                <a:solidFill>
                  <a:srgbClr val="FF0000"/>
                </a:solidFill>
              </a:rPr>
              <a:t>匹配所有路径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注意：</a:t>
            </a:r>
            <a:endParaRPr lang="zh-CN" altLang="en-US" dirty="0"/>
          </a:p>
          <a:p>
            <a:pPr lvl="2"/>
            <a:r>
              <a:rPr lang="zh-CN" altLang="en-US" dirty="0"/>
              <a:t>通配符要么在开头，要么在结尾，</a:t>
            </a:r>
            <a:r>
              <a:rPr lang="zh-CN" altLang="en-US" dirty="0">
                <a:solidFill>
                  <a:srgbClr val="FF0000"/>
                </a:solidFill>
              </a:rPr>
              <a:t>不能在</a:t>
            </a:r>
            <a:r>
              <a:rPr lang="zh-CN" altLang="en-US" dirty="0" smtClean="0">
                <a:solidFill>
                  <a:srgbClr val="FF0000"/>
                </a:solidFill>
              </a:rPr>
              <a:t>中间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3"/>
            <a:r>
              <a:rPr lang="en-US" altLang="zh-CN" dirty="0" smtClean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-pattern&gt;/*.do&lt;/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  <a:r>
              <a:rPr lang="zh-CN" altLang="en-US" dirty="0"/>
              <a:t>就是错误的</a:t>
            </a:r>
            <a:r>
              <a:rPr lang="zh-CN" altLang="en-US" dirty="0" smtClean="0"/>
              <a:t>使用</a:t>
            </a:r>
            <a:endParaRPr lang="zh-CN" altLang="en-US" dirty="0"/>
          </a:p>
          <a:p>
            <a:pPr lvl="2"/>
            <a:r>
              <a:rPr lang="zh-CN" altLang="en-US" dirty="0"/>
              <a:t>如果不使用通配符，那么</a:t>
            </a: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  <a:r>
              <a:rPr lang="zh-CN" altLang="en-US" dirty="0"/>
              <a:t>的内容必须以”</a:t>
            </a:r>
            <a:r>
              <a:rPr lang="en-US" altLang="zh-CN" dirty="0"/>
              <a:t>/”</a:t>
            </a:r>
            <a:r>
              <a:rPr lang="zh-CN" altLang="en-US" dirty="0" smtClean="0"/>
              <a:t>开头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  <a:r>
              <a:rPr lang="en-US" altLang="zh-CN" dirty="0" err="1"/>
              <a:t>abc</a:t>
            </a:r>
            <a:r>
              <a:rPr lang="en-US" altLang="zh-CN" dirty="0"/>
              <a:t>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  <a:r>
              <a:rPr lang="zh-CN" altLang="en-US" dirty="0"/>
              <a:t>就是错误</a:t>
            </a:r>
            <a:r>
              <a:rPr lang="zh-CN" altLang="en-US" dirty="0" smtClean="0"/>
              <a:t>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容器会有出错提示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pPr lvl="2"/>
            <a:r>
              <a:rPr lang="zh-CN" altLang="en-US" dirty="0"/>
              <a:t>三种通配符匹配方式的优先级是</a:t>
            </a:r>
            <a:r>
              <a:rPr lang="zh-CN" altLang="en-US" dirty="0">
                <a:solidFill>
                  <a:srgbClr val="FF0000"/>
                </a:solidFill>
              </a:rPr>
              <a:t>匹配的范围越大优先级越</a:t>
            </a:r>
            <a:r>
              <a:rPr lang="zh-CN" altLang="en-US" dirty="0" smtClean="0">
                <a:solidFill>
                  <a:srgbClr val="FF0000"/>
                </a:solidFill>
              </a:rPr>
              <a:t>低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3"/>
            <a:r>
              <a:rPr lang="zh-CN" altLang="en-US" dirty="0" smtClean="0">
                <a:solidFill>
                  <a:srgbClr val="FF0000"/>
                </a:solidFill>
              </a:rPr>
              <a:t>这个与“最具体匹配原则”保持一致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9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1484784"/>
            <a:ext cx="4464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</a:t>
            </a:r>
            <a:r>
              <a:rPr lang="en-US" altLang="zh-CN" dirty="0"/>
              <a:t>URL 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URL</a:t>
            </a:r>
            <a:r>
              <a:rPr lang="zh-CN" altLang="en-US" dirty="0"/>
              <a:t>为：</a:t>
            </a:r>
            <a:r>
              <a:rPr lang="en-US" altLang="zh-CN" dirty="0"/>
              <a:t>/</a:t>
            </a:r>
            <a:r>
              <a:rPr lang="en-US" altLang="zh-CN" dirty="0" err="1"/>
              <a:t>abc</a:t>
            </a:r>
            <a:r>
              <a:rPr lang="en-US" altLang="zh-CN" dirty="0"/>
              <a:t>/</a:t>
            </a:r>
            <a:r>
              <a:rPr lang="en-US" altLang="zh-CN" dirty="0" err="1"/>
              <a:t>a.html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/</a:t>
            </a:r>
            <a:r>
              <a:rPr lang="en-US" altLang="zh-CN" dirty="0" err="1"/>
              <a:t>abc</a:t>
            </a:r>
            <a:r>
              <a:rPr lang="en-US" altLang="zh-CN" dirty="0"/>
              <a:t>/</a:t>
            </a:r>
            <a:r>
              <a:rPr lang="zh-CN" altLang="en-US" dirty="0"/>
              <a:t>，或者为</a:t>
            </a:r>
            <a:r>
              <a:rPr lang="en-US" altLang="zh-CN" dirty="0"/>
              <a:t>/</a:t>
            </a:r>
            <a:r>
              <a:rPr lang="zh-CN" altLang="en-US" dirty="0"/>
              <a:t>，都可以匹配这个</a:t>
            </a:r>
            <a:r>
              <a:rPr lang="en-US" altLang="zh-CN" dirty="0"/>
              <a:t>URL </a:t>
            </a:r>
          </a:p>
          <a:p>
            <a:r>
              <a:rPr lang="en-US" altLang="zh-CN" dirty="0"/>
              <a:t>Tomcat</a:t>
            </a:r>
            <a:r>
              <a:rPr lang="zh-CN" altLang="en-US" dirty="0"/>
              <a:t>会调用</a:t>
            </a:r>
            <a:r>
              <a:rPr lang="en-US" altLang="zh-CN" dirty="0" err="1" smtClean="0"/>
              <a:t>Servlet1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URL</a:t>
            </a:r>
            <a:r>
              <a:rPr lang="zh-CN" altLang="en-US" dirty="0"/>
              <a:t>为：</a:t>
            </a:r>
            <a:r>
              <a:rPr lang="en-US" altLang="zh-CN" dirty="0"/>
              <a:t>/</a:t>
            </a:r>
            <a:r>
              <a:rPr lang="en-US" altLang="zh-CN" dirty="0" err="1"/>
              <a:t>abc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/</a:t>
            </a:r>
            <a:r>
              <a:rPr lang="en-US" altLang="zh-CN" dirty="0" err="1"/>
              <a:t>abc</a:t>
            </a:r>
            <a:r>
              <a:rPr lang="en-US" altLang="zh-CN" dirty="0"/>
              <a:t>/*</a:t>
            </a:r>
            <a:r>
              <a:rPr lang="zh-CN" altLang="en-US" dirty="0"/>
              <a:t>，或者</a:t>
            </a:r>
            <a:r>
              <a:rPr lang="en-US" altLang="zh-CN" dirty="0"/>
              <a:t>/</a:t>
            </a:r>
            <a:r>
              <a:rPr lang="en-US" altLang="zh-CN" dirty="0" err="1"/>
              <a:t>abc</a:t>
            </a:r>
            <a:r>
              <a:rPr lang="zh-CN" altLang="en-US" dirty="0"/>
              <a:t>，都可以匹配这个</a:t>
            </a:r>
            <a:r>
              <a:rPr lang="en-US" altLang="zh-CN" dirty="0"/>
              <a:t>URL </a:t>
            </a:r>
          </a:p>
          <a:p>
            <a:r>
              <a:rPr lang="en-US" altLang="zh-CN" dirty="0"/>
              <a:t>Tomcat</a:t>
            </a:r>
            <a:r>
              <a:rPr lang="zh-CN" altLang="en-US" dirty="0"/>
              <a:t>会调用</a:t>
            </a:r>
            <a:r>
              <a:rPr lang="en-US" altLang="zh-CN" dirty="0" err="1" smtClean="0"/>
              <a:t>Servlet3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URL</a:t>
            </a:r>
            <a:r>
              <a:rPr lang="zh-CN" altLang="en-US" dirty="0"/>
              <a:t>为：</a:t>
            </a:r>
            <a:r>
              <a:rPr lang="en-US" altLang="zh-CN" dirty="0"/>
              <a:t>/</a:t>
            </a:r>
            <a:r>
              <a:rPr lang="en-US" altLang="zh-CN" dirty="0" err="1"/>
              <a:t>a.do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/</a:t>
            </a:r>
            <a:r>
              <a:rPr lang="zh-CN" altLang="en-US" dirty="0"/>
              <a:t>，或者</a:t>
            </a:r>
            <a:r>
              <a:rPr lang="en-US" altLang="zh-CN" dirty="0"/>
              <a:t>.do</a:t>
            </a:r>
            <a:r>
              <a:rPr lang="zh-CN" altLang="en-US" dirty="0"/>
              <a:t>，都可以匹配这个</a:t>
            </a:r>
            <a:r>
              <a:rPr lang="en-US" altLang="zh-CN" dirty="0"/>
              <a:t>URL </a:t>
            </a:r>
          </a:p>
          <a:p>
            <a:r>
              <a:rPr lang="en-US" altLang="zh-CN" dirty="0"/>
              <a:t>Tomcat</a:t>
            </a:r>
            <a:r>
              <a:rPr lang="zh-CN" altLang="en-US" dirty="0"/>
              <a:t>会调用</a:t>
            </a:r>
            <a:r>
              <a:rPr lang="en-US" altLang="zh-CN" dirty="0" err="1"/>
              <a:t>Servlet2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URL</a:t>
            </a:r>
            <a:r>
              <a:rPr lang="zh-CN" altLang="en-US" dirty="0"/>
              <a:t>为：</a:t>
            </a:r>
            <a:r>
              <a:rPr lang="en-US" altLang="zh-CN" dirty="0"/>
              <a:t>/xxx/</a:t>
            </a:r>
            <a:r>
              <a:rPr lang="en-US" altLang="zh-CN" dirty="0" err="1"/>
              <a:t>yyy</a:t>
            </a:r>
            <a:r>
              <a:rPr lang="en-US" altLang="zh-CN" dirty="0"/>
              <a:t>/</a:t>
            </a:r>
            <a:r>
              <a:rPr lang="en-US" altLang="zh-CN" dirty="0" err="1"/>
              <a:t>a.do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.do</a:t>
            </a:r>
            <a:r>
              <a:rPr lang="zh-CN" altLang="en-US" dirty="0"/>
              <a:t>，或者</a:t>
            </a:r>
            <a:r>
              <a:rPr lang="en-US" altLang="zh-CN" dirty="0"/>
              <a:t>/</a:t>
            </a:r>
            <a:r>
              <a:rPr lang="zh-CN" altLang="en-US" dirty="0"/>
              <a:t>，都可以匹配这个</a:t>
            </a:r>
            <a:r>
              <a:rPr lang="en-US" altLang="zh-CN" dirty="0"/>
              <a:t>URL </a:t>
            </a:r>
          </a:p>
          <a:p>
            <a:r>
              <a:rPr lang="en-US" altLang="zh-CN" dirty="0"/>
              <a:t>Tomcat</a:t>
            </a:r>
            <a:r>
              <a:rPr lang="zh-CN" altLang="en-US" dirty="0"/>
              <a:t>会调用</a:t>
            </a:r>
            <a:r>
              <a:rPr lang="en-US" altLang="zh-CN" dirty="0" err="1"/>
              <a:t>Servlet2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484784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比如 </a:t>
            </a:r>
          </a:p>
          <a:p>
            <a:pPr lvl="1"/>
            <a:r>
              <a:rPr lang="zh-CN" altLang="en-US" dirty="0"/>
              <a:t>映射关系 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abc</a:t>
            </a:r>
            <a:r>
              <a:rPr lang="en-US" altLang="zh-CN" dirty="0"/>
              <a:t>/*——</a:t>
            </a:r>
            <a:r>
              <a:rPr lang="zh-CN" altLang="en-US" dirty="0"/>
              <a:t>映射到</a:t>
            </a:r>
            <a:r>
              <a:rPr lang="en-US" altLang="zh-CN" dirty="0" err="1"/>
              <a:t>Servlet1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smtClean="0"/>
              <a:t>/*	   ——</a:t>
            </a:r>
            <a:r>
              <a:rPr lang="zh-CN" altLang="en-US" dirty="0"/>
              <a:t>映射到</a:t>
            </a:r>
            <a:r>
              <a:rPr lang="en-US" altLang="zh-CN" dirty="0" err="1"/>
              <a:t>Servlet2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    ——</a:t>
            </a:r>
            <a:r>
              <a:rPr lang="zh-CN" altLang="en-US" dirty="0"/>
              <a:t>映射到</a:t>
            </a:r>
            <a:r>
              <a:rPr lang="en-US" altLang="zh-CN" dirty="0" err="1"/>
              <a:t>Servlet3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*.</a:t>
            </a:r>
            <a:r>
              <a:rPr lang="en-US" altLang="zh-CN" dirty="0" smtClean="0"/>
              <a:t>do    ——</a:t>
            </a:r>
            <a:r>
              <a:rPr lang="zh-CN" altLang="en-US" dirty="0"/>
              <a:t>映射到</a:t>
            </a:r>
            <a:r>
              <a:rPr lang="en-US" altLang="zh-CN" dirty="0" err="1"/>
              <a:t>Servlet4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36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1078</Words>
  <Application>Microsoft Office PowerPoint</Application>
  <PresentationFormat>全屏显示(4:3)</PresentationFormat>
  <Paragraphs>127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JAVAEE02-Servlet-05-URL指定</vt:lpstr>
      <vt:lpstr>学习要点</vt:lpstr>
      <vt:lpstr>虚拟路径</vt:lpstr>
      <vt:lpstr>实现Servlet的url指定</vt:lpstr>
      <vt:lpstr>Servlet的多重映射实现</vt:lpstr>
      <vt:lpstr>Servlet映射路径中使用通配符</vt:lpstr>
      <vt:lpstr>URL语法读解</vt:lpstr>
      <vt:lpstr>URL读解</vt:lpstr>
      <vt:lpstr>URL示例</vt:lpstr>
      <vt:lpstr>URL深入</vt:lpstr>
      <vt:lpstr>关于缺省Servlet</vt:lpstr>
      <vt:lpstr>缺省Servlet作用读解</vt:lpstr>
      <vt:lpstr>缺省的Servlet的作用是用于解析web应用的静态资源文件</vt:lpstr>
      <vt:lpstr>缺省Servlet的使用结论</vt:lpstr>
      <vt:lpstr>多路径配置思考方式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JAVAEE04-JSP-02</dc:title>
  <dc:creator>fhzheng</dc:creator>
  <cp:lastModifiedBy>fhzheng</cp:lastModifiedBy>
  <cp:revision>47</cp:revision>
  <dcterms:created xsi:type="dcterms:W3CDTF">2018-10-25T00:28:11Z</dcterms:created>
  <dcterms:modified xsi:type="dcterms:W3CDTF">2018-11-05T05:30:10Z</dcterms:modified>
</cp:coreProperties>
</file>