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6"/>
  </p:notesMasterIdLst>
  <p:sldIdLst>
    <p:sldId id="284" r:id="rId2"/>
    <p:sldId id="285" r:id="rId3"/>
    <p:sldId id="306" r:id="rId4"/>
    <p:sldId id="336" r:id="rId5"/>
    <p:sldId id="286" r:id="rId6"/>
    <p:sldId id="287" r:id="rId7"/>
    <p:sldId id="292" r:id="rId8"/>
    <p:sldId id="293" r:id="rId9"/>
    <p:sldId id="296" r:id="rId10"/>
    <p:sldId id="299" r:id="rId11"/>
    <p:sldId id="300" r:id="rId12"/>
    <p:sldId id="301" r:id="rId13"/>
    <p:sldId id="302" r:id="rId14"/>
    <p:sldId id="30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05" r:id="rId44"/>
    <p:sldId id="335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52" autoAdjust="0"/>
    <p:restoredTop sz="94660"/>
  </p:normalViewPr>
  <p:slideViewPr>
    <p:cSldViewPr>
      <p:cViewPr>
        <p:scale>
          <a:sx n="75" d="100"/>
          <a:sy n="75" d="100"/>
        </p:scale>
        <p:origin x="-117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4A66CC-B141-4A7C-A1D0-936766480A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007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6C278-A200-4CF9-867F-9906EF12805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017AA-1B58-4EBB-88D5-9086674B036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/>
              <a:t>限制 </a:t>
            </a:r>
          </a:p>
          <a:p>
            <a:r>
              <a:rPr lang="en-US" altLang="en-US"/>
              <a:t>·假若有begin属性时，begin必须大于等于 0 </a:t>
            </a:r>
          </a:p>
          <a:p>
            <a:r>
              <a:rPr lang="en-US" altLang="en-US"/>
              <a:t>·假若有end属性时，必须大于begin </a:t>
            </a:r>
          </a:p>
          <a:p>
            <a:r>
              <a:rPr lang="en-US" altLang="en-US"/>
              <a:t>·假若有step属性时，step必须大于等于0 </a:t>
            </a:r>
          </a:p>
          <a:p>
            <a:r>
              <a:rPr lang="en-US" altLang="en-US"/>
              <a:t>Null 和 错误处理 </a:t>
            </a:r>
          </a:p>
          <a:p>
            <a:r>
              <a:rPr lang="en-US" altLang="en-US"/>
              <a:t>·假若items为null时，则表示为一空的集合对象 </a:t>
            </a:r>
          </a:p>
          <a:p>
            <a:r>
              <a:rPr lang="en-US" altLang="en-US"/>
              <a:t>·假若begin大于或等于items的大小时，则迭代不运算 </a:t>
            </a:r>
          </a:p>
          <a:p>
            <a:pPr algn="just">
              <a:spcBef>
                <a:spcPct val="0"/>
              </a:spcBef>
            </a:pPr>
            <a:r>
              <a:rPr lang="en-US" altLang="zh-CN"/>
              <a:t>&lt;c:forTokens&gt;</a:t>
            </a:r>
            <a:r>
              <a:rPr lang="zh-CN" altLang="en-US"/>
              <a:t>的</a:t>
            </a:r>
            <a:r>
              <a:rPr lang="en-US" altLang="zh-CN"/>
              <a:t>begin</a:t>
            </a:r>
            <a:r>
              <a:rPr lang="zh-CN" altLang="en-US"/>
              <a:t>、</a:t>
            </a:r>
            <a:r>
              <a:rPr lang="en-US" altLang="zh-CN"/>
              <a:t>end</a:t>
            </a:r>
            <a:r>
              <a:rPr lang="zh-CN" altLang="en-US"/>
              <a:t>、</a:t>
            </a:r>
            <a:r>
              <a:rPr lang="en-US" altLang="zh-CN"/>
              <a:t>step</a:t>
            </a:r>
            <a:r>
              <a:rPr lang="zh-CN" altLang="en-US"/>
              <a:t>、</a:t>
            </a:r>
            <a:r>
              <a:rPr lang="en-US" altLang="zh-CN"/>
              <a:t>var</a:t>
            </a:r>
            <a:r>
              <a:rPr lang="zh-CN" altLang="en-US"/>
              <a:t>和</a:t>
            </a:r>
            <a:r>
              <a:rPr lang="en-US" altLang="zh-CN"/>
              <a:t>varStatus</a:t>
            </a:r>
            <a:r>
              <a:rPr lang="zh-CN" altLang="en-US"/>
              <a:t>用法都和</a:t>
            </a:r>
            <a:r>
              <a:rPr lang="en-US" altLang="zh-CN"/>
              <a:t>&lt;c:forEach&gt;</a:t>
            </a:r>
            <a:r>
              <a:rPr lang="zh-CN" altLang="en-US"/>
              <a:t>一样，因此，笔者在这里就只介绍</a:t>
            </a:r>
            <a:r>
              <a:rPr lang="en-US" altLang="zh-CN"/>
              <a:t>items</a:t>
            </a:r>
            <a:r>
              <a:rPr lang="zh-CN" altLang="en-US"/>
              <a:t>和</a:t>
            </a:r>
            <a:r>
              <a:rPr lang="en-US" altLang="zh-CN"/>
              <a:t>delims</a:t>
            </a:r>
            <a:r>
              <a:rPr lang="zh-CN" altLang="en-US"/>
              <a:t>两个属性：</a:t>
            </a:r>
            <a:r>
              <a:rPr lang="en-US" altLang="zh-CN"/>
              <a:t>items</a:t>
            </a:r>
            <a:r>
              <a:rPr lang="zh-CN" altLang="en-US"/>
              <a:t>的内容必须为字符串；而</a:t>
            </a:r>
            <a:r>
              <a:rPr lang="en-US" altLang="zh-CN"/>
              <a:t>delims</a:t>
            </a:r>
            <a:r>
              <a:rPr lang="zh-CN" altLang="en-US"/>
              <a:t>是用来分割</a:t>
            </a:r>
            <a:r>
              <a:rPr lang="en-US" altLang="zh-CN"/>
              <a:t>items</a:t>
            </a:r>
            <a:r>
              <a:rPr lang="zh-CN" altLang="en-US"/>
              <a:t>中定义的字符串之字符。 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BA019E-BE06-4DE2-B821-3E1213634B07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040E28-7B0E-456A-B741-52D89A4E44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F00D57-9CFF-4908-AACC-8A6D829D4945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1AF5E-93DF-4453-9F38-1D74EF6166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90E90-602C-4737-B966-67E75E0A4EFC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0D65FC-7E63-40D6-82FB-6A1428B7F14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772400" cy="1831975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F95AE3-3D9D-41A3-9703-9CA4C036985A}" type="datetime1">
              <a:rPr lang="zh-CN" altLang="en-US"/>
              <a:pPr/>
              <a:t>2018/11/14</a:t>
            </a:fld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33435B2-4685-4B3F-837B-3564EBF426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CCB6A3-C952-4A5B-BBA3-6DD402B7C1E4}" type="datetime1">
              <a:rPr lang="zh-CN" altLang="en-US"/>
              <a:pPr/>
              <a:t>2018/11/14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28CE88-A235-40F6-BCF5-C38293FA6C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93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305800" cy="495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30C837-2255-4504-98F6-B2A5516CFF50}" type="datetime1">
              <a:rPr lang="zh-CN" altLang="en-US"/>
              <a:pPr/>
              <a:t>2018/11/14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445E04C-98CA-4212-8AC8-4AC8100592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32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84924-A65C-4221-94D6-351854ED180F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8B5F4-4824-43EC-9D91-D0C3E13BCF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853C2A-EFCD-47E2-A2D3-FF6F9673EA1A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F92E96-7F5A-46C9-B9AD-EBED1C45F08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2476B8-03FA-47A6-B329-3D49C3FCDDED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B3E6F-3EEA-4241-BE6C-1317991AB7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F0266-FC57-43D7-9C12-DFB0302E797A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1F194-C6B3-4998-9AE9-E838BD0BCF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BC0A2-46CD-43ED-8A86-FA9F8D7AB499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B71233-ED4E-4E3F-B2CA-8DE976DBD9F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046529-1638-48EC-8538-9FAA2A082ECB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10A3D6-67AA-40B2-89BC-6EBDC25494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F31199-1A98-4507-8267-ABF97716E9B4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C4A28E-1CEE-49FE-ACF7-98114EAF0A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ED71F7-FBD7-4015-A15B-C7CAB3E31861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413B56-660C-4566-857F-D4AF702071D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BA019E-BE06-4DE2-B821-3E1213634B07}" type="datetime1">
              <a:rPr lang="zh-CN" altLang="en-US" smtClean="0"/>
              <a:pPr/>
              <a:t>2018/11/14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040E28-7B0E-456A-B741-52D89A4E44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57400"/>
            <a:ext cx="9144000" cy="1831975"/>
          </a:xfrm>
        </p:spPr>
        <p:txBody>
          <a:bodyPr/>
          <a:lstStyle/>
          <a:p>
            <a:r>
              <a:rPr lang="en-US" altLang="zh-CN" sz="4000" dirty="0" err="1">
                <a:solidFill>
                  <a:schemeClr val="tx1"/>
                </a:solidFill>
              </a:rPr>
              <a:t>JAVAEE04</a:t>
            </a:r>
            <a:r>
              <a:rPr lang="en-US" altLang="zh-CN" sz="4000" dirty="0">
                <a:solidFill>
                  <a:schemeClr val="tx1"/>
                </a:solidFill>
              </a:rPr>
              <a:t>-EL</a:t>
            </a:r>
            <a:r>
              <a:rPr lang="zh-CN" altLang="en-US" sz="4000" dirty="0">
                <a:solidFill>
                  <a:schemeClr val="tx1"/>
                </a:solidFill>
              </a:rPr>
              <a:t>和</a:t>
            </a:r>
            <a:r>
              <a:rPr lang="en-US" altLang="zh-CN" sz="4000" dirty="0" err="1">
                <a:solidFill>
                  <a:schemeClr val="tx1"/>
                </a:solidFill>
              </a:rPr>
              <a:t>JSTL</a:t>
            </a:r>
            <a:r>
              <a:rPr lang="zh-CN" altLang="en-US" sz="4000" dirty="0">
                <a:solidFill>
                  <a:schemeClr val="tx1"/>
                </a:solidFill>
              </a:rPr>
              <a:t>核心标签库</a:t>
            </a:r>
            <a:br>
              <a:rPr lang="zh-CN" altLang="en-US" sz="4000" dirty="0">
                <a:solidFill>
                  <a:schemeClr val="tx1"/>
                </a:solidFill>
              </a:rPr>
            </a:b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8713788" cy="2520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Web </a:t>
            </a:r>
            <a:r>
              <a:rPr lang="zh-CN" altLang="en-US" dirty="0"/>
              <a:t>容器计算变量</a:t>
            </a:r>
            <a:r>
              <a:rPr lang="en-US" altLang="zh-CN" dirty="0"/>
              <a:t>(</a:t>
            </a:r>
            <a:r>
              <a:rPr lang="zh-CN" altLang="en-US" dirty="0"/>
              <a:t>从某一范围内取出变量</a:t>
            </a:r>
            <a:r>
              <a:rPr lang="en-US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如</a:t>
            </a:r>
            <a:r>
              <a:rPr lang="en-US" altLang="zh-CN" dirty="0"/>
              <a:t>:$</a:t>
            </a:r>
            <a:r>
              <a:rPr lang="en-GB" altLang="zh-CN" dirty="0"/>
              <a:t>{username}</a:t>
            </a:r>
          </a:p>
          <a:p>
            <a:pPr lvl="1">
              <a:lnSpc>
                <a:spcPct val="90000"/>
              </a:lnSpc>
            </a:pPr>
            <a:r>
              <a:rPr lang="zh-CN" altLang="en-GB" dirty="0"/>
              <a:t>变量搜索范围依次为</a:t>
            </a:r>
          </a:p>
          <a:p>
            <a:pPr lvl="2">
              <a:lnSpc>
                <a:spcPct val="90000"/>
              </a:lnSpc>
            </a:pPr>
            <a:r>
              <a:rPr lang="en-GB" altLang="zh-CN" dirty="0"/>
              <a:t>Page </a:t>
            </a:r>
            <a:r>
              <a:rPr lang="zh-CN" altLang="en-GB" dirty="0"/>
              <a:t>、</a:t>
            </a:r>
            <a:r>
              <a:rPr lang="en-GB" altLang="zh-CN" dirty="0"/>
              <a:t>Request</a:t>
            </a:r>
            <a:r>
              <a:rPr lang="zh-CN" altLang="en-GB" dirty="0"/>
              <a:t>、</a:t>
            </a:r>
            <a:r>
              <a:rPr lang="en-GB" altLang="zh-CN" dirty="0" err="1"/>
              <a:t>Seesion</a:t>
            </a:r>
            <a:r>
              <a:rPr lang="zh-CN" altLang="en-GB" dirty="0"/>
              <a:t>、</a:t>
            </a:r>
            <a:r>
              <a:rPr lang="en-GB" altLang="zh-CN" dirty="0"/>
              <a:t>Application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dirty="0">
                <a:cs typeface="Courier New" pitchFamily="49" charset="0"/>
              </a:rPr>
              <a:t>点运算符 </a:t>
            </a:r>
            <a:r>
              <a:rPr lang="zh-CN" altLang="zh-CN" dirty="0">
                <a:cs typeface="Courier New" pitchFamily="49" charset="0"/>
              </a:rPr>
              <a:t>( . ) </a:t>
            </a:r>
            <a:r>
              <a:rPr lang="zh-CN" dirty="0">
                <a:cs typeface="Courier New" pitchFamily="49" charset="0"/>
              </a:rPr>
              <a:t>或方括号</a:t>
            </a:r>
            <a:r>
              <a:rPr lang="zh-CN" altLang="zh-CN" dirty="0">
                <a:cs typeface="Courier New" pitchFamily="49" charset="0"/>
              </a:rPr>
              <a:t>( [ ] ) </a:t>
            </a:r>
            <a:r>
              <a:rPr lang="zh-CN" dirty="0">
                <a:cs typeface="Courier New" pitchFamily="49" charset="0"/>
              </a:rPr>
              <a:t>访问变量的值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4529-ED2A-4E66-AC4B-61651B05D41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cs typeface="Times New Roman" pitchFamily="18" charset="0"/>
              </a:rPr>
              <a:t>表达式变量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00034" y="2784470"/>
            <a:ext cx="564360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A0A8-0965-4CAE-B092-960B354FCB7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隐式对象</a:t>
            </a:r>
          </a:p>
        </p:txBody>
      </p:sp>
      <p:sp>
        <p:nvSpPr>
          <p:cNvPr id="1007619" name="AutoShape 3"/>
          <p:cNvSpPr>
            <a:spLocks noChangeArrowheads="1"/>
          </p:cNvSpPr>
          <p:nvPr/>
        </p:nvSpPr>
        <p:spPr bwMode="auto">
          <a:xfrm>
            <a:off x="3636963" y="1125538"/>
            <a:ext cx="2159000" cy="511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rgbClr val="99CCFF"/>
              </a:gs>
              <a:gs pos="100000">
                <a:schemeClr val="bg1"/>
              </a:gs>
            </a:gsLst>
            <a:lin ang="18900000" scaled="1"/>
          </a:gradFill>
          <a:ln w="12700" algn="ctr">
            <a:solidFill>
              <a:srgbClr val="00008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ea typeface="黑体" pitchFamily="49" charset="-122"/>
                <a:cs typeface="Courier New" pitchFamily="49" charset="0"/>
              </a:rPr>
              <a:t>隐式</a:t>
            </a:r>
            <a:r>
              <a:rPr lang="zh-CN" altLang="en-US" sz="2400" dirty="0" smtClean="0">
                <a:ea typeface="黑体" pitchFamily="49" charset="-122"/>
                <a:cs typeface="Courier New" pitchFamily="49" charset="0"/>
              </a:rPr>
              <a:t>对象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个</a:t>
            </a:r>
            <a:endParaRPr lang="zh-CN" altLang="en-US" sz="2400" dirty="0">
              <a:solidFill>
                <a:srgbClr val="FF0000"/>
              </a:solidFill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1007620" name="Line 4"/>
          <p:cNvSpPr>
            <a:spLocks noChangeShapeType="1"/>
          </p:cNvSpPr>
          <p:nvPr/>
        </p:nvSpPr>
        <p:spPr bwMode="auto">
          <a:xfrm flipV="1">
            <a:off x="1260475" y="2062163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07621" name="Group 5"/>
          <p:cNvGrpSpPr>
            <a:grpSpLocks/>
          </p:cNvGrpSpPr>
          <p:nvPr/>
        </p:nvGrpSpPr>
        <p:grpSpPr bwMode="auto">
          <a:xfrm>
            <a:off x="395288" y="2062163"/>
            <a:ext cx="1584325" cy="917575"/>
            <a:chOff x="385" y="1480"/>
            <a:chExt cx="907" cy="578"/>
          </a:xfrm>
        </p:grpSpPr>
        <p:sp>
          <p:nvSpPr>
            <p:cNvPr id="1007622" name="AutoShape 6"/>
            <p:cNvSpPr>
              <a:spLocks noChangeArrowheads="1"/>
            </p:cNvSpPr>
            <p:nvPr/>
          </p:nvSpPr>
          <p:spPr bwMode="auto">
            <a:xfrm>
              <a:off x="385" y="1799"/>
              <a:ext cx="907" cy="2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accent2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ea typeface="黑体" pitchFamily="49" charset="-122"/>
                  <a:cs typeface="Courier New" pitchFamily="49" charset="0"/>
                </a:rPr>
                <a:t>pageContext</a:t>
              </a:r>
            </a:p>
          </p:txBody>
        </p:sp>
        <p:sp>
          <p:nvSpPr>
            <p:cNvPr id="1007623" name="Line 7"/>
            <p:cNvSpPr>
              <a:spLocks noChangeShapeType="1"/>
            </p:cNvSpPr>
            <p:nvPr/>
          </p:nvSpPr>
          <p:spPr bwMode="auto">
            <a:xfrm>
              <a:off x="884" y="1480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7624" name="Group 8"/>
          <p:cNvGrpSpPr>
            <a:grpSpLocks/>
          </p:cNvGrpSpPr>
          <p:nvPr/>
        </p:nvGrpSpPr>
        <p:grpSpPr bwMode="auto">
          <a:xfrm>
            <a:off x="7596188" y="2065338"/>
            <a:ext cx="1296987" cy="887412"/>
            <a:chOff x="4785" y="1480"/>
            <a:chExt cx="907" cy="588"/>
          </a:xfrm>
        </p:grpSpPr>
        <p:sp>
          <p:nvSpPr>
            <p:cNvPr id="1007625" name="AutoShape 9"/>
            <p:cNvSpPr>
              <a:spLocks noChangeArrowheads="1"/>
            </p:cNvSpPr>
            <p:nvPr/>
          </p:nvSpPr>
          <p:spPr bwMode="auto">
            <a:xfrm>
              <a:off x="4785" y="1797"/>
              <a:ext cx="907" cy="2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000080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zh-CN">
                  <a:ea typeface="黑体" pitchFamily="49" charset="-122"/>
                  <a:cs typeface="Courier New" pitchFamily="49" charset="0"/>
                </a:rPr>
                <a:t>cookie</a:t>
              </a:r>
              <a:endParaRPr lang="en-US">
                <a:ea typeface="黑体" pitchFamily="49" charset="-122"/>
                <a:cs typeface="Courier New" pitchFamily="49" charset="0"/>
              </a:endParaRPr>
            </a:p>
          </p:txBody>
        </p:sp>
        <p:sp>
          <p:nvSpPr>
            <p:cNvPr id="1007626" name="Line 10"/>
            <p:cNvSpPr>
              <a:spLocks noChangeShapeType="1"/>
            </p:cNvSpPr>
            <p:nvPr/>
          </p:nvSpPr>
          <p:spPr bwMode="auto">
            <a:xfrm>
              <a:off x="5239" y="1480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7627" name="Group 11"/>
          <p:cNvGrpSpPr>
            <a:grpSpLocks/>
          </p:cNvGrpSpPr>
          <p:nvPr/>
        </p:nvGrpSpPr>
        <p:grpSpPr bwMode="auto">
          <a:xfrm>
            <a:off x="5797550" y="2062163"/>
            <a:ext cx="1439863" cy="915987"/>
            <a:chOff x="3742" y="1480"/>
            <a:chExt cx="907" cy="577"/>
          </a:xfrm>
        </p:grpSpPr>
        <p:sp>
          <p:nvSpPr>
            <p:cNvPr id="1007628" name="AutoShape 12"/>
            <p:cNvSpPr>
              <a:spLocks noChangeArrowheads="1"/>
            </p:cNvSpPr>
            <p:nvPr/>
          </p:nvSpPr>
          <p:spPr bwMode="auto">
            <a:xfrm>
              <a:off x="3742" y="1798"/>
              <a:ext cx="907" cy="2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accent2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zh-CN">
                  <a:ea typeface="黑体" pitchFamily="49" charset="-122"/>
                  <a:cs typeface="Courier New" pitchFamily="49" charset="0"/>
                </a:rPr>
                <a:t>initParam</a:t>
              </a:r>
              <a:endParaRPr lang="en-US" altLang="zh-CN">
                <a:ea typeface="黑体" pitchFamily="49" charset="-122"/>
                <a:cs typeface="Courier New" pitchFamily="49" charset="0"/>
              </a:endParaRPr>
            </a:p>
          </p:txBody>
        </p:sp>
        <p:sp>
          <p:nvSpPr>
            <p:cNvPr id="1007629" name="Line 13"/>
            <p:cNvSpPr>
              <a:spLocks noChangeShapeType="1"/>
            </p:cNvSpPr>
            <p:nvPr/>
          </p:nvSpPr>
          <p:spPr bwMode="auto">
            <a:xfrm>
              <a:off x="4195" y="1480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7630" name="Group 14"/>
          <p:cNvGrpSpPr>
            <a:grpSpLocks/>
          </p:cNvGrpSpPr>
          <p:nvPr/>
        </p:nvGrpSpPr>
        <p:grpSpPr bwMode="auto">
          <a:xfrm>
            <a:off x="3868738" y="2062163"/>
            <a:ext cx="1689100" cy="917575"/>
            <a:chOff x="2608" y="1480"/>
            <a:chExt cx="907" cy="578"/>
          </a:xfrm>
        </p:grpSpPr>
        <p:sp>
          <p:nvSpPr>
            <p:cNvPr id="1007631" name="AutoShape 15"/>
            <p:cNvSpPr>
              <a:spLocks noChangeArrowheads="1"/>
            </p:cNvSpPr>
            <p:nvPr/>
          </p:nvSpPr>
          <p:spPr bwMode="auto">
            <a:xfrm>
              <a:off x="2608" y="1799"/>
              <a:ext cx="907" cy="2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accent2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zh-CN">
                  <a:ea typeface="黑体" pitchFamily="49" charset="-122"/>
                  <a:cs typeface="Courier New" pitchFamily="49" charset="0"/>
                </a:rPr>
                <a:t>paramValues</a:t>
              </a:r>
              <a:endParaRPr lang="en-US" altLang="zh-CN">
                <a:ea typeface="黑体" pitchFamily="49" charset="-122"/>
                <a:cs typeface="Courier New" pitchFamily="49" charset="0"/>
              </a:endParaRPr>
            </a:p>
          </p:txBody>
        </p:sp>
        <p:sp>
          <p:nvSpPr>
            <p:cNvPr id="1007632" name="Line 16"/>
            <p:cNvSpPr>
              <a:spLocks noChangeShapeType="1"/>
            </p:cNvSpPr>
            <p:nvPr/>
          </p:nvSpPr>
          <p:spPr bwMode="auto">
            <a:xfrm>
              <a:off x="3061" y="1480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7633" name="Group 17"/>
          <p:cNvGrpSpPr>
            <a:grpSpLocks/>
          </p:cNvGrpSpPr>
          <p:nvPr/>
        </p:nvGrpSpPr>
        <p:grpSpPr bwMode="auto">
          <a:xfrm>
            <a:off x="2197100" y="2062163"/>
            <a:ext cx="1439863" cy="917575"/>
            <a:chOff x="1474" y="1480"/>
            <a:chExt cx="907" cy="578"/>
          </a:xfrm>
        </p:grpSpPr>
        <p:sp>
          <p:nvSpPr>
            <p:cNvPr id="1007634" name="AutoShape 18"/>
            <p:cNvSpPr>
              <a:spLocks noChangeArrowheads="1"/>
            </p:cNvSpPr>
            <p:nvPr/>
          </p:nvSpPr>
          <p:spPr bwMode="auto">
            <a:xfrm>
              <a:off x="1474" y="1799"/>
              <a:ext cx="907" cy="2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accent2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zh-CN">
                  <a:ea typeface="黑体" pitchFamily="49" charset="-122"/>
                  <a:cs typeface="Courier New" pitchFamily="49" charset="0"/>
                </a:rPr>
                <a:t>param</a:t>
              </a:r>
              <a:endParaRPr lang="en-US" altLang="zh-CN">
                <a:ea typeface="黑体" pitchFamily="49" charset="-122"/>
                <a:cs typeface="Courier New" pitchFamily="49" charset="0"/>
              </a:endParaRPr>
            </a:p>
          </p:txBody>
        </p:sp>
        <p:sp>
          <p:nvSpPr>
            <p:cNvPr id="1007635" name="Line 19"/>
            <p:cNvSpPr>
              <a:spLocks noChangeShapeType="1"/>
            </p:cNvSpPr>
            <p:nvPr/>
          </p:nvSpPr>
          <p:spPr bwMode="auto">
            <a:xfrm>
              <a:off x="1927" y="1480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7636" name="Group 20"/>
          <p:cNvGrpSpPr>
            <a:grpSpLocks/>
          </p:cNvGrpSpPr>
          <p:nvPr/>
        </p:nvGrpSpPr>
        <p:grpSpPr bwMode="auto">
          <a:xfrm>
            <a:off x="4932363" y="2060575"/>
            <a:ext cx="1439862" cy="1924050"/>
            <a:chOff x="3198" y="1480"/>
            <a:chExt cx="907" cy="1212"/>
          </a:xfrm>
        </p:grpSpPr>
        <p:sp>
          <p:nvSpPr>
            <p:cNvPr id="1007637" name="AutoShape 21"/>
            <p:cNvSpPr>
              <a:spLocks noChangeArrowheads="1"/>
            </p:cNvSpPr>
            <p:nvPr/>
          </p:nvSpPr>
          <p:spPr bwMode="auto">
            <a:xfrm>
              <a:off x="3198" y="2433"/>
              <a:ext cx="907" cy="2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accent2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zh-CN">
                  <a:ea typeface="黑体" pitchFamily="49" charset="-122"/>
                  <a:cs typeface="Courier New" pitchFamily="49" charset="0"/>
                </a:rPr>
                <a:t>header</a:t>
              </a:r>
              <a:endParaRPr lang="en-US">
                <a:ea typeface="黑体" pitchFamily="49" charset="-122"/>
                <a:cs typeface="Courier New" pitchFamily="49" charset="0"/>
              </a:endParaRPr>
            </a:p>
          </p:txBody>
        </p:sp>
        <p:sp>
          <p:nvSpPr>
            <p:cNvPr id="1007638" name="Line 22"/>
            <p:cNvSpPr>
              <a:spLocks noChangeShapeType="1"/>
            </p:cNvSpPr>
            <p:nvPr/>
          </p:nvSpPr>
          <p:spPr bwMode="auto">
            <a:xfrm>
              <a:off x="3651" y="1480"/>
              <a:ext cx="0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7639" name="Group 23"/>
          <p:cNvGrpSpPr>
            <a:grpSpLocks/>
          </p:cNvGrpSpPr>
          <p:nvPr/>
        </p:nvGrpSpPr>
        <p:grpSpPr bwMode="auto">
          <a:xfrm>
            <a:off x="6661150" y="2062163"/>
            <a:ext cx="1655763" cy="1924050"/>
            <a:chOff x="4241" y="1480"/>
            <a:chExt cx="1043" cy="1212"/>
          </a:xfrm>
        </p:grpSpPr>
        <p:sp>
          <p:nvSpPr>
            <p:cNvPr id="1007640" name="AutoShape 24"/>
            <p:cNvSpPr>
              <a:spLocks noChangeArrowheads="1"/>
            </p:cNvSpPr>
            <p:nvPr/>
          </p:nvSpPr>
          <p:spPr bwMode="auto">
            <a:xfrm>
              <a:off x="4241" y="2433"/>
              <a:ext cx="1043" cy="2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accent2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zh-CN">
                  <a:ea typeface="黑体" pitchFamily="49" charset="-122"/>
                  <a:cs typeface="Courier New" pitchFamily="49" charset="0"/>
                </a:rPr>
                <a:t>headerValues</a:t>
              </a:r>
              <a:endParaRPr lang="en-US">
                <a:ea typeface="黑体" pitchFamily="49" charset="-122"/>
                <a:cs typeface="Courier New" pitchFamily="49" charset="0"/>
              </a:endParaRPr>
            </a:p>
          </p:txBody>
        </p:sp>
        <p:sp>
          <p:nvSpPr>
            <p:cNvPr id="1007641" name="Line 25"/>
            <p:cNvSpPr>
              <a:spLocks noChangeShapeType="1"/>
            </p:cNvSpPr>
            <p:nvPr/>
          </p:nvSpPr>
          <p:spPr bwMode="auto">
            <a:xfrm>
              <a:off x="4740" y="1480"/>
              <a:ext cx="0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07642" name="AutoShape 26"/>
          <p:cNvSpPr>
            <a:spLocks noChangeArrowheads="1"/>
          </p:cNvSpPr>
          <p:nvPr/>
        </p:nvSpPr>
        <p:spPr bwMode="auto">
          <a:xfrm>
            <a:off x="1765300" y="5805488"/>
            <a:ext cx="2020888" cy="411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/>
            <a:r>
              <a:rPr lang="zh-CN" altLang="zh-CN">
                <a:ea typeface="黑体" pitchFamily="49" charset="-122"/>
                <a:cs typeface="Courier New" pitchFamily="49" charset="0"/>
              </a:rPr>
              <a:t>applicationScope</a:t>
            </a:r>
            <a:endParaRPr lang="en-US" altLang="zh-CN"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1007643" name="Line 27"/>
          <p:cNvSpPr>
            <a:spLocks noChangeShapeType="1"/>
          </p:cNvSpPr>
          <p:nvPr/>
        </p:nvSpPr>
        <p:spPr bwMode="auto">
          <a:xfrm>
            <a:off x="1260475" y="60213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7644" name="Line 28"/>
          <p:cNvSpPr>
            <a:spLocks noChangeShapeType="1"/>
          </p:cNvSpPr>
          <p:nvPr/>
        </p:nvSpPr>
        <p:spPr bwMode="auto">
          <a:xfrm>
            <a:off x="1260475" y="2997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7645" name="AutoShape 29"/>
          <p:cNvSpPr>
            <a:spLocks noChangeArrowheads="1"/>
          </p:cNvSpPr>
          <p:nvPr/>
        </p:nvSpPr>
        <p:spPr bwMode="auto">
          <a:xfrm>
            <a:off x="1765300" y="4222750"/>
            <a:ext cx="1800225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/>
            <a:r>
              <a:rPr lang="zh-CN" altLang="zh-CN">
                <a:ea typeface="黑体" pitchFamily="49" charset="-122"/>
                <a:cs typeface="Courier New" pitchFamily="49" charset="0"/>
              </a:rPr>
              <a:t>requestScope</a:t>
            </a:r>
            <a:endParaRPr lang="en-US" altLang="zh-CN"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1007646" name="Line 30"/>
          <p:cNvSpPr>
            <a:spLocks noChangeShapeType="1"/>
          </p:cNvSpPr>
          <p:nvPr/>
        </p:nvSpPr>
        <p:spPr bwMode="auto">
          <a:xfrm>
            <a:off x="1260475" y="44370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7647" name="AutoShape 31"/>
          <p:cNvSpPr>
            <a:spLocks noChangeArrowheads="1"/>
          </p:cNvSpPr>
          <p:nvPr/>
        </p:nvSpPr>
        <p:spPr bwMode="auto">
          <a:xfrm>
            <a:off x="1765300" y="5014913"/>
            <a:ext cx="1800225" cy="411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/>
            <a:r>
              <a:rPr lang="zh-CN" altLang="zh-CN">
                <a:ea typeface="黑体" pitchFamily="49" charset="-122"/>
                <a:cs typeface="Courier New" pitchFamily="49" charset="0"/>
              </a:rPr>
              <a:t>sessionScope</a:t>
            </a:r>
            <a:endParaRPr lang="en-US" altLang="zh-CN"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1007648" name="Line 32"/>
          <p:cNvSpPr>
            <a:spLocks noChangeShapeType="1"/>
          </p:cNvSpPr>
          <p:nvPr/>
        </p:nvSpPr>
        <p:spPr bwMode="auto">
          <a:xfrm>
            <a:off x="1260475" y="52292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7649" name="Line 33"/>
          <p:cNvSpPr>
            <a:spLocks noChangeShapeType="1"/>
          </p:cNvSpPr>
          <p:nvPr/>
        </p:nvSpPr>
        <p:spPr bwMode="auto">
          <a:xfrm>
            <a:off x="4716463" y="16287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7650" name="Line 34"/>
          <p:cNvSpPr>
            <a:spLocks noChangeShapeType="1"/>
          </p:cNvSpPr>
          <p:nvPr/>
        </p:nvSpPr>
        <p:spPr bwMode="auto">
          <a:xfrm>
            <a:off x="1260475" y="3573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7651" name="Line 35"/>
          <p:cNvSpPr>
            <a:spLocks noChangeShapeType="1"/>
          </p:cNvSpPr>
          <p:nvPr/>
        </p:nvSpPr>
        <p:spPr bwMode="auto">
          <a:xfrm>
            <a:off x="1260475" y="44370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7652" name="Line 36"/>
          <p:cNvSpPr>
            <a:spLocks noChangeShapeType="1"/>
          </p:cNvSpPr>
          <p:nvPr/>
        </p:nvSpPr>
        <p:spPr bwMode="auto">
          <a:xfrm>
            <a:off x="1260475" y="522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7653" name="AutoShape 37"/>
          <p:cNvSpPr>
            <a:spLocks noChangeArrowheads="1"/>
          </p:cNvSpPr>
          <p:nvPr/>
        </p:nvSpPr>
        <p:spPr bwMode="auto">
          <a:xfrm>
            <a:off x="1763713" y="3359150"/>
            <a:ext cx="1800225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/>
            <a:r>
              <a:rPr lang="zh-CN" altLang="zh-CN">
                <a:ea typeface="黑体" pitchFamily="49" charset="-122"/>
                <a:cs typeface="Courier New" pitchFamily="49" charset="0"/>
              </a:rPr>
              <a:t>pageScope</a:t>
            </a:r>
            <a:endParaRPr lang="en-US" altLang="zh-CN"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1007654" name="Line 38"/>
          <p:cNvSpPr>
            <a:spLocks noChangeShapeType="1"/>
          </p:cNvSpPr>
          <p:nvPr/>
        </p:nvSpPr>
        <p:spPr bwMode="auto">
          <a:xfrm>
            <a:off x="1258888" y="35734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2285984" y="3000372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00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0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00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0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0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0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0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0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0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0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0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0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0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0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0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0" grpId="0" animBg="1"/>
      <p:bldP spid="1007642" grpId="0" animBg="1"/>
      <p:bldP spid="1007643" grpId="0" animBg="1"/>
      <p:bldP spid="1007644" grpId="0" animBg="1"/>
      <p:bldP spid="1007645" grpId="0" animBg="1"/>
      <p:bldP spid="1007646" grpId="0" animBg="1"/>
      <p:bldP spid="1007647" grpId="0" animBg="1"/>
      <p:bldP spid="1007648" grpId="0" animBg="1"/>
      <p:bldP spid="1007649" grpId="0" animBg="1"/>
      <p:bldP spid="1007650" grpId="0" animBg="1"/>
      <p:bldP spid="1007651" grpId="0" animBg="1"/>
      <p:bldP spid="1007652" grpId="0" animBg="1"/>
      <p:bldP spid="1007653" grpId="0" animBg="1"/>
      <p:bldP spid="10076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10BB-A21C-4E39-8838-B25EC46F36D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cs typeface="Times New Roman" pitchFamily="18" charset="0"/>
              </a:rPr>
              <a:t>隐式对象</a:t>
            </a:r>
          </a:p>
        </p:txBody>
      </p:sp>
      <p:sp>
        <p:nvSpPr>
          <p:cNvPr id="1008643" name="Text Box 3"/>
          <p:cNvSpPr txBox="1">
            <a:spLocks noChangeArrowheads="1"/>
          </p:cNvSpPr>
          <p:nvPr/>
        </p:nvSpPr>
        <p:spPr bwMode="auto">
          <a:xfrm>
            <a:off x="827088" y="1844675"/>
            <a:ext cx="7993062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sz="2000" dirty="0" err="1">
                <a:ea typeface="黑体" pitchFamily="49" charset="-122"/>
                <a:cs typeface="Courier New" pitchFamily="49" charset="0"/>
              </a:rPr>
              <a:t>pageContext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提供对</a:t>
            </a:r>
            <a:r>
              <a:rPr lang="zh-CN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页面属性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的访问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 </a:t>
            </a:r>
          </a:p>
        </p:txBody>
      </p:sp>
      <p:sp>
        <p:nvSpPr>
          <p:cNvPr id="1008644" name="Text Box 4"/>
          <p:cNvSpPr txBox="1">
            <a:spLocks noChangeArrowheads="1"/>
          </p:cNvSpPr>
          <p:nvPr/>
        </p:nvSpPr>
        <p:spPr bwMode="auto">
          <a:xfrm>
            <a:off x="827088" y="3284538"/>
            <a:ext cx="7993062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altLang="zh-CN" sz="2000" dirty="0" err="1">
                <a:ea typeface="黑体" pitchFamily="49" charset="-122"/>
                <a:cs typeface="Courier New" pitchFamily="49" charset="0"/>
              </a:rPr>
              <a:t>p</a:t>
            </a:r>
            <a:r>
              <a:rPr lang="en-US" sz="2000" dirty="0" err="1">
                <a:ea typeface="黑体" pitchFamily="49" charset="-122"/>
                <a:cs typeface="Courier New" pitchFamily="49" charset="0"/>
              </a:rPr>
              <a:t>aram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返回客户端的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请求参数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的字符串值</a:t>
            </a:r>
          </a:p>
        </p:txBody>
      </p:sp>
      <p:sp>
        <p:nvSpPr>
          <p:cNvPr id="1008645" name="Text Box 5"/>
          <p:cNvSpPr txBox="1">
            <a:spLocks noChangeArrowheads="1"/>
          </p:cNvSpPr>
          <p:nvPr/>
        </p:nvSpPr>
        <p:spPr bwMode="auto">
          <a:xfrm>
            <a:off x="827088" y="4724400"/>
            <a:ext cx="7993062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sz="2000" dirty="0" err="1">
                <a:ea typeface="黑体" pitchFamily="49" charset="-122"/>
                <a:cs typeface="Courier New" pitchFamily="49" charset="0"/>
              </a:rPr>
              <a:t>paramValues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返回映射至客户端的请求参数的一</a:t>
            </a:r>
            <a:r>
              <a:rPr lang="zh-CN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组值</a:t>
            </a:r>
            <a:endParaRPr lang="zh-CN" altLang="en-US" sz="2000" dirty="0">
              <a:solidFill>
                <a:srgbClr val="FF0000"/>
              </a:solidFill>
              <a:ea typeface="黑体" pitchFamily="49" charset="-122"/>
              <a:cs typeface="Courier New" pitchFamily="49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28662" y="3643314"/>
            <a:ext cx="464347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8860" y="3929066"/>
            <a:ext cx="554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${param.name} or ${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param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[“name”]}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0086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0086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0086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3" grpId="0" animBg="1"/>
      <p:bldP spid="1008644" grpId="0" animBg="1"/>
      <p:bldP spid="10086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29BF-77DB-4957-ACF8-2B73D876B78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cs typeface="Times New Roman" pitchFamily="18" charset="0"/>
              </a:rPr>
              <a:t>隐式对象</a:t>
            </a:r>
          </a:p>
        </p:txBody>
      </p:sp>
      <p:sp>
        <p:nvSpPr>
          <p:cNvPr id="1009667" name="Text Box 3"/>
          <p:cNvSpPr txBox="1">
            <a:spLocks noChangeArrowheads="1"/>
          </p:cNvSpPr>
          <p:nvPr/>
        </p:nvSpPr>
        <p:spPr bwMode="auto">
          <a:xfrm>
            <a:off x="827088" y="1412875"/>
            <a:ext cx="7993062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sz="2000" dirty="0">
                <a:ea typeface="黑体" pitchFamily="49" charset="-122"/>
                <a:cs typeface="Courier New" pitchFamily="49" charset="0"/>
              </a:rPr>
              <a:t>header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：返回一个请求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标题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名称，然后将该值映射至单个字符串值</a:t>
            </a:r>
            <a:endParaRPr lang="en-US" sz="2000" dirty="0"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1009668" name="Text Box 4"/>
          <p:cNvSpPr txBox="1">
            <a:spLocks noChangeArrowheads="1"/>
          </p:cNvSpPr>
          <p:nvPr/>
        </p:nvSpPr>
        <p:spPr bwMode="auto">
          <a:xfrm>
            <a:off x="827088" y="2357438"/>
            <a:ext cx="7993062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sz="2000" dirty="0" err="1">
                <a:ea typeface="黑体" pitchFamily="49" charset="-122"/>
                <a:cs typeface="Courier New" pitchFamily="49" charset="0"/>
              </a:rPr>
              <a:t>headerValues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：返回映射至请求标题的一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组值</a:t>
            </a:r>
          </a:p>
        </p:txBody>
      </p:sp>
      <p:sp>
        <p:nvSpPr>
          <p:cNvPr id="1009669" name="Text Box 5"/>
          <p:cNvSpPr txBox="1">
            <a:spLocks noChangeArrowheads="1"/>
          </p:cNvSpPr>
          <p:nvPr/>
        </p:nvSpPr>
        <p:spPr bwMode="auto">
          <a:xfrm>
            <a:off x="827088" y="3238500"/>
            <a:ext cx="7993062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sz="2000" dirty="0">
                <a:ea typeface="黑体" pitchFamily="49" charset="-122"/>
                <a:cs typeface="Courier New" pitchFamily="49" charset="0"/>
              </a:rPr>
              <a:t>cookie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：返回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映射至单个 </a:t>
            </a:r>
            <a:r>
              <a:rPr lang="zh-CN" altLang="zh-CN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Cookie </a:t>
            </a:r>
            <a:r>
              <a:rPr lang="zh-CN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对象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的 </a:t>
            </a:r>
            <a:r>
              <a:rPr lang="zh-CN" altLang="zh-CN" sz="2000" dirty="0">
                <a:ea typeface="黑体" pitchFamily="49" charset="-122"/>
                <a:cs typeface="Courier New" pitchFamily="49" charset="0"/>
              </a:rPr>
              <a:t>Cookie 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名称</a:t>
            </a:r>
            <a:endParaRPr lang="zh-CN" altLang="en-US" sz="2000" dirty="0"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1009670" name="Text Box 6"/>
          <p:cNvSpPr txBox="1">
            <a:spLocks noChangeArrowheads="1"/>
          </p:cNvSpPr>
          <p:nvPr/>
        </p:nvSpPr>
        <p:spPr bwMode="auto">
          <a:xfrm>
            <a:off x="827088" y="4149725"/>
            <a:ext cx="7993062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sz="2000" dirty="0" err="1">
                <a:ea typeface="黑体" pitchFamily="49" charset="-122"/>
                <a:cs typeface="Courier New" pitchFamily="49" charset="0"/>
              </a:rPr>
              <a:t>initParam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：返回映射至单个值的上下文</a:t>
            </a:r>
            <a:r>
              <a:rPr lang="zh-CN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初始化参数名称</a:t>
            </a:r>
            <a:endParaRPr lang="zh-CN" altLang="en-US" sz="2000" dirty="0">
              <a:solidFill>
                <a:srgbClr val="FF0000"/>
              </a:solidFill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1009671" name="Text Box 7"/>
          <p:cNvSpPr txBox="1">
            <a:spLocks noChangeArrowheads="1"/>
          </p:cNvSpPr>
          <p:nvPr/>
        </p:nvSpPr>
        <p:spPr bwMode="auto">
          <a:xfrm>
            <a:off x="827088" y="5014913"/>
            <a:ext cx="7993062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sz="2000" dirty="0" err="1">
                <a:ea typeface="黑体" pitchFamily="49" charset="-122"/>
                <a:cs typeface="Courier New" pitchFamily="49" charset="0"/>
              </a:rPr>
              <a:t>pageScope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：返回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页面范围的变量名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，这些名称已映射至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相应的值</a:t>
            </a:r>
            <a:endParaRPr lang="zh-CN" altLang="en-US" sz="2000" dirty="0">
              <a:ea typeface="黑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09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096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096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096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096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096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096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096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096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7" grpId="0" animBg="1"/>
      <p:bldP spid="1009668" grpId="0" animBg="1"/>
      <p:bldP spid="1009669" grpId="0" animBg="1"/>
      <p:bldP spid="1009670" grpId="0" animBg="1"/>
      <p:bldP spid="10096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4A6E-048D-48A6-B09D-AC958D9F7B7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cs typeface="Times New Roman" pitchFamily="18" charset="0"/>
              </a:rPr>
              <a:t>隐式对象</a:t>
            </a:r>
          </a:p>
        </p:txBody>
      </p:sp>
      <p:sp>
        <p:nvSpPr>
          <p:cNvPr id="1010691" name="Text Box 3"/>
          <p:cNvSpPr txBox="1">
            <a:spLocks noChangeArrowheads="1"/>
          </p:cNvSpPr>
          <p:nvPr/>
        </p:nvSpPr>
        <p:spPr bwMode="auto">
          <a:xfrm>
            <a:off x="684213" y="1989138"/>
            <a:ext cx="8340725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sz="2000" dirty="0" err="1">
                <a:ea typeface="黑体" pitchFamily="49" charset="-122"/>
                <a:cs typeface="Courier New" pitchFamily="49" charset="0"/>
              </a:rPr>
              <a:t>requestScope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：返回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对</a:t>
            </a:r>
            <a:r>
              <a:rPr lang="zh-CN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请求对象的属性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的访问权限</a:t>
            </a:r>
            <a:endParaRPr lang="zh-CN" altLang="en-US" sz="2000" dirty="0"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1010692" name="Text Box 4"/>
          <p:cNvSpPr txBox="1">
            <a:spLocks noChangeArrowheads="1"/>
          </p:cNvSpPr>
          <p:nvPr/>
        </p:nvSpPr>
        <p:spPr bwMode="auto">
          <a:xfrm>
            <a:off x="684213" y="3429000"/>
            <a:ext cx="8316912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sz="2000" dirty="0" err="1">
                <a:ea typeface="黑体" pitchFamily="49" charset="-122"/>
                <a:cs typeface="Courier New" pitchFamily="49" charset="0"/>
              </a:rPr>
              <a:t>sessionScope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：返回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会话范围的变量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名，这些名称已映射至相应的值</a:t>
            </a:r>
          </a:p>
        </p:txBody>
      </p:sp>
      <p:sp>
        <p:nvSpPr>
          <p:cNvPr id="1010693" name="Text Box 5"/>
          <p:cNvSpPr txBox="1">
            <a:spLocks noChangeArrowheads="1"/>
          </p:cNvSpPr>
          <p:nvPr/>
        </p:nvSpPr>
        <p:spPr bwMode="auto">
          <a:xfrm>
            <a:off x="684213" y="4941888"/>
            <a:ext cx="8316912" cy="406400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365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en-US" sz="2000" dirty="0" err="1">
                <a:ea typeface="黑体" pitchFamily="49" charset="-122"/>
                <a:cs typeface="Courier New" pitchFamily="49" charset="0"/>
              </a:rPr>
              <a:t>applicationScope</a:t>
            </a:r>
            <a:r>
              <a:rPr lang="zh-CN" altLang="en-US" sz="2000" dirty="0">
                <a:ea typeface="黑体" pitchFamily="49" charset="-122"/>
                <a:cs typeface="Courier New" pitchFamily="49" charset="0"/>
              </a:rPr>
              <a:t>：返回</a:t>
            </a:r>
            <a:r>
              <a:rPr lang="zh-CN" sz="2000" dirty="0">
                <a:solidFill>
                  <a:srgbClr val="FF0000"/>
                </a:solidFill>
                <a:ea typeface="黑体" pitchFamily="49" charset="-122"/>
                <a:cs typeface="Courier New" pitchFamily="49" charset="0"/>
              </a:rPr>
              <a:t>应用范围内的变量</a:t>
            </a:r>
            <a:r>
              <a:rPr lang="zh-CN" sz="2000" dirty="0">
                <a:ea typeface="黑体" pitchFamily="49" charset="-122"/>
                <a:cs typeface="Courier New" pitchFamily="49" charset="0"/>
              </a:rPr>
              <a:t>，并将变量名映射至相应的值</a:t>
            </a:r>
            <a:endParaRPr lang="zh-CN" altLang="en-US" sz="2000" dirty="0">
              <a:ea typeface="黑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1" grpId="0" animBg="1"/>
      <p:bldP spid="1010692" grpId="0" animBg="1"/>
      <p:bldP spid="10106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JSTL</a:t>
            </a:r>
            <a:r>
              <a:rPr lang="zh-CN" altLang="en-US"/>
              <a:t>简介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7756525" cy="3959225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JSTL(JavaServer Pages Standard Tag Library)</a:t>
            </a:r>
            <a:r>
              <a:rPr lang="zh-CN" altLang="en-US" sz="2000"/>
              <a:t>，目前最新的版本为</a:t>
            </a:r>
            <a:r>
              <a:rPr lang="en-US" altLang="zh-CN" sz="2000"/>
              <a:t>1.1</a:t>
            </a:r>
            <a:r>
              <a:rPr lang="zh-CN" altLang="en-US" sz="2000"/>
              <a:t>版。</a:t>
            </a:r>
            <a:r>
              <a:rPr lang="en-US" altLang="zh-CN" sz="2000"/>
              <a:t>JSTL</a:t>
            </a:r>
            <a:r>
              <a:rPr lang="zh-CN" altLang="en-US" sz="2000"/>
              <a:t>是由</a:t>
            </a:r>
            <a:r>
              <a:rPr lang="en-US" altLang="zh-CN" sz="2000"/>
              <a:t>JCP(Java Community Process)</a:t>
            </a:r>
            <a:r>
              <a:rPr lang="zh-CN" altLang="en-US" sz="2000"/>
              <a:t>所制定的标准规范，它主要提供给</a:t>
            </a:r>
            <a:r>
              <a:rPr lang="en-US" altLang="zh-CN" sz="2000"/>
              <a:t>Java Web</a:t>
            </a:r>
            <a:r>
              <a:rPr lang="zh-CN" altLang="en-US" sz="2000"/>
              <a:t>开发人员一个标准通用的标签函数库。</a:t>
            </a:r>
            <a:r>
              <a:rPr lang="zh-CN" altLang="en-US" sz="2000" b="1"/>
              <a:t>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JSTL</a:t>
            </a:r>
            <a:r>
              <a:rPr lang="zh-CN" altLang="en-US" sz="2000"/>
              <a:t>所提供的标签函数库主要分为五大类：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核心标签库 </a:t>
            </a:r>
            <a:r>
              <a:rPr lang="en-US" altLang="zh-CN" sz="1800"/>
              <a:t>(Core tag library) 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I18N</a:t>
            </a:r>
            <a:r>
              <a:rPr lang="zh-CN" altLang="en-US" sz="1800"/>
              <a:t>格式标签库 </a:t>
            </a:r>
            <a:r>
              <a:rPr lang="en-US" altLang="zh-CN" sz="1800"/>
              <a:t>(I18N-capable formatting tag library) 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SQL</a:t>
            </a:r>
            <a:r>
              <a:rPr lang="zh-CN" altLang="en-US" sz="1800"/>
              <a:t>标签库 </a:t>
            </a:r>
            <a:r>
              <a:rPr lang="en-US" altLang="zh-CN" sz="1800"/>
              <a:t>(SQL tag library) 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XML</a:t>
            </a:r>
            <a:r>
              <a:rPr lang="zh-CN" altLang="en-US" sz="1800"/>
              <a:t>标签库 </a:t>
            </a:r>
            <a:r>
              <a:rPr lang="en-US" altLang="zh-CN" sz="1800"/>
              <a:t>(XML tag library) 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函数标签库 </a:t>
            </a:r>
            <a:r>
              <a:rPr lang="en-US" altLang="zh-CN" sz="1800"/>
              <a:t>(Functions tag library) </a:t>
            </a:r>
          </a:p>
        </p:txBody>
      </p:sp>
      <p:graphicFrame>
        <p:nvGraphicFramePr>
          <p:cNvPr id="10147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7344971"/>
              </p:ext>
            </p:extLst>
          </p:nvPr>
        </p:nvGraphicFramePr>
        <p:xfrm>
          <a:off x="484188" y="1236663"/>
          <a:ext cx="8029575" cy="3529015"/>
        </p:xfrm>
        <a:graphic>
          <a:graphicData uri="http://schemas.openxmlformats.org/drawingml/2006/table">
            <a:tbl>
              <a:tblPr/>
              <a:tblGrid>
                <a:gridCol w="1619250"/>
                <a:gridCol w="987425"/>
                <a:gridCol w="3638550"/>
                <a:gridCol w="1784350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JSTL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前置名称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核心标签库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http://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java.sun.com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jsp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jstl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c:out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I18N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格式标签库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http://java.sun.com/jsp/jstl/fmt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&lt;fmt:formatDate&gt;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标签库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http://java.sun.com/jsp/jstl/sql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&lt;sql:query&gt;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XML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标签库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http://java.sun.com/jsp/jstl/xml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&lt;x:forBach&gt;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函数标签库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http://java.sun.com/jsp/jstl/functions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&lt;fn:split&gt;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4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E297-4C28-4BAB-B505-4DF952FBFCA6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JSTL 1.1</a:t>
            </a:r>
            <a:r>
              <a:rPr lang="zh-CN" altLang="en-US" sz="2400" dirty="0"/>
              <a:t>必须在支持</a:t>
            </a:r>
            <a:r>
              <a:rPr lang="en-US" altLang="zh-CN" sz="2400" dirty="0" err="1"/>
              <a:t>Servlet</a:t>
            </a:r>
            <a:r>
              <a:rPr lang="en-US" altLang="zh-CN" sz="2400" dirty="0"/>
              <a:t> 2.4</a:t>
            </a:r>
            <a:r>
              <a:rPr lang="zh-CN" altLang="en-US" sz="2400" dirty="0"/>
              <a:t>且</a:t>
            </a:r>
            <a:r>
              <a:rPr lang="en-US" altLang="zh-CN" sz="2400" dirty="0"/>
              <a:t>JSP 2.0</a:t>
            </a:r>
            <a:r>
              <a:rPr lang="zh-CN" altLang="en-US" sz="2400" dirty="0"/>
              <a:t>以上版本的</a:t>
            </a:r>
            <a:r>
              <a:rPr lang="en-US" altLang="zh-CN" sz="2400" dirty="0"/>
              <a:t>Container</a:t>
            </a:r>
            <a:r>
              <a:rPr lang="zh-CN" altLang="en-US" sz="2400" dirty="0"/>
              <a:t>才可使用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JSTL</a:t>
            </a:r>
            <a:r>
              <a:rPr lang="zh-CN" altLang="en-US" sz="2400" dirty="0"/>
              <a:t>包括两个</a:t>
            </a:r>
            <a:r>
              <a:rPr lang="en-US" altLang="zh-CN" sz="2400" dirty="0"/>
              <a:t>jar</a:t>
            </a:r>
            <a:r>
              <a:rPr lang="zh-CN" altLang="en-US" sz="2400" dirty="0"/>
              <a:t>包：</a:t>
            </a:r>
            <a:r>
              <a:rPr lang="en-US" altLang="zh-CN" sz="2400" i="1" dirty="0">
                <a:solidFill>
                  <a:srgbClr val="FF0000"/>
                </a:solidFill>
              </a:rPr>
              <a:t>jstl.jar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i="1" dirty="0">
                <a:solidFill>
                  <a:srgbClr val="FF0000"/>
                </a:solidFill>
              </a:rPr>
              <a:t>standard.jar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特别注意：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JSTL 1.0</a:t>
            </a:r>
            <a:r>
              <a:rPr lang="zh-CN" altLang="en-US" sz="2000" dirty="0"/>
              <a:t>中，核心标签库的</a:t>
            </a:r>
            <a:r>
              <a:rPr lang="en-US" altLang="zh-CN" sz="2000" dirty="0" err="1"/>
              <a:t>uri</a:t>
            </a:r>
            <a:r>
              <a:rPr lang="zh-CN" altLang="en-US" sz="2000" dirty="0"/>
              <a:t>默认为</a:t>
            </a:r>
            <a:r>
              <a:rPr lang="en-US" altLang="zh-CN" sz="2000" dirty="0">
                <a:solidFill>
                  <a:srgbClr val="FF0000"/>
                </a:solidFill>
              </a:rPr>
              <a:t>http://java.sun.com/jstl/core</a:t>
            </a:r>
            <a:r>
              <a:rPr lang="zh-CN" altLang="en-US" sz="2000" dirty="0"/>
              <a:t>，比</a:t>
            </a:r>
            <a:r>
              <a:rPr lang="en-US" altLang="zh-CN" sz="2000" dirty="0"/>
              <a:t>JSTL 1.1</a:t>
            </a:r>
            <a:r>
              <a:rPr lang="zh-CN" altLang="en-US" sz="2000" dirty="0"/>
              <a:t>少一个</a:t>
            </a:r>
            <a:r>
              <a:rPr lang="en-US" altLang="zh-CN" sz="2000" dirty="0" err="1">
                <a:solidFill>
                  <a:srgbClr val="FF0000"/>
                </a:solidFill>
              </a:rPr>
              <a:t>jsp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/>
              <a:t> </a:t>
            </a:r>
            <a:r>
              <a:rPr lang="zh-CN" altLang="en-US" sz="2000" dirty="0"/>
              <a:t>的路径。因为</a:t>
            </a:r>
            <a:r>
              <a:rPr lang="en-US" altLang="zh-CN" sz="2000" dirty="0"/>
              <a:t>JSTL 1.1</a:t>
            </a:r>
            <a:r>
              <a:rPr lang="zh-CN" altLang="en-US" sz="2000" dirty="0"/>
              <a:t>同时支持</a:t>
            </a:r>
            <a:r>
              <a:rPr lang="en-US" altLang="zh-CN" sz="2000" dirty="0"/>
              <a:t>JSTL 1.0</a:t>
            </a:r>
            <a:r>
              <a:rPr lang="zh-CN" altLang="en-US" sz="2000" dirty="0"/>
              <a:t>和</a:t>
            </a:r>
            <a:r>
              <a:rPr lang="en-US" altLang="zh-CN" sz="2000" dirty="0"/>
              <a:t>1.1</a:t>
            </a:r>
            <a:r>
              <a:rPr lang="zh-CN" altLang="en-US" sz="2000" dirty="0"/>
              <a:t>，所以假若核心标签库的</a:t>
            </a:r>
            <a:r>
              <a:rPr lang="en-US" altLang="zh-CN" sz="2000" dirty="0" err="1"/>
              <a:t>uri</a:t>
            </a:r>
            <a:r>
              <a:rPr lang="zh-CN" altLang="en-US" sz="2000" dirty="0"/>
              <a:t>为</a:t>
            </a:r>
            <a:r>
              <a:rPr lang="en-US" altLang="zh-CN" sz="2000" dirty="0"/>
              <a:t>http://java.sun.com/jstl/core</a:t>
            </a:r>
            <a:r>
              <a:rPr lang="zh-CN" altLang="en-US" sz="2000" dirty="0"/>
              <a:t>，则将会使用到</a:t>
            </a:r>
            <a:r>
              <a:rPr lang="en-US" altLang="zh-CN" sz="2000" dirty="0"/>
              <a:t>JSTL 1.0</a:t>
            </a:r>
            <a:r>
              <a:rPr lang="zh-CN" altLang="en-US" sz="2000" dirty="0"/>
              <a:t>的核心标签库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在</a:t>
            </a:r>
            <a:r>
              <a:rPr lang="en-US" sz="2000" dirty="0" smtClean="0"/>
              <a:t>JSP2.0(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2.4)</a:t>
            </a:r>
            <a:r>
              <a:rPr lang="zh-CN" altLang="en-US" sz="2000" dirty="0" smtClean="0"/>
              <a:t>及以后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推荐用</a:t>
            </a:r>
            <a:r>
              <a:rPr lang="en-US" sz="2000" dirty="0" smtClean="0"/>
              <a:t>JSTL1.1</a:t>
            </a:r>
            <a:r>
              <a:rPr lang="zh-CN" altLang="en-US" sz="2000" dirty="0" smtClean="0"/>
              <a:t>及以上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用：</a:t>
            </a:r>
            <a:endParaRPr lang="zh-CN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JSTL1.1</a:t>
            </a:r>
            <a:r>
              <a:rPr lang="zh-CN" altLang="en-US" sz="2000" dirty="0"/>
              <a:t>中，核心标签库的</a:t>
            </a:r>
            <a:r>
              <a:rPr lang="en-US" altLang="zh-CN" sz="2000" dirty="0" err="1"/>
              <a:t>uri</a:t>
            </a:r>
            <a:r>
              <a:rPr lang="zh-CN" altLang="en-US" sz="2000" dirty="0"/>
              <a:t>默认为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altLang="zh-CN" sz="2000" dirty="0" smtClean="0">
                <a:solidFill>
                  <a:srgbClr val="FF0000"/>
                </a:solidFill>
                <a:hlinkClick r:id="rId2"/>
              </a:rPr>
              <a:t>java.sun.com/jsp/jstl/core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000" b="1" i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err="1" smtClean="0"/>
              <a:t>uri</a:t>
            </a:r>
            <a:r>
              <a:rPr lang="en-US" altLang="zh-CN" sz="2000" dirty="0" smtClean="0"/>
              <a:t>="http://java.sun.com/jsp/jstl/core_rt</a:t>
            </a:r>
            <a:endParaRPr lang="en-US" altLang="zh-CN" sz="2000" b="1" i="1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B4C4-1D07-4156-9EDC-1068A7313F0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JSTL</a:t>
            </a:r>
            <a:r>
              <a:rPr lang="zh-CN" altLang="en-US" sz="4000"/>
              <a:t>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2188"/>
            <a:ext cx="8713787" cy="636587"/>
          </a:xfrm>
        </p:spPr>
        <p:txBody>
          <a:bodyPr/>
          <a:lstStyle/>
          <a:p>
            <a:r>
              <a:rPr lang="zh-CN" altLang="en-US"/>
              <a:t>示例：创建我们第一个</a:t>
            </a:r>
            <a:r>
              <a:rPr lang="en-US" altLang="zh-CN"/>
              <a:t>JSTL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B660-FA1F-4B71-8503-8B96D4A9C85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JSTL</a:t>
            </a:r>
          </a:p>
        </p:txBody>
      </p:sp>
      <p:sp>
        <p:nvSpPr>
          <p:cNvPr id="1016836" name="Rectangle 4"/>
          <p:cNvSpPr>
            <a:spLocks noChangeArrowheads="1"/>
          </p:cNvSpPr>
          <p:nvPr/>
        </p:nvSpPr>
        <p:spPr bwMode="auto">
          <a:xfrm>
            <a:off x="755650" y="1628775"/>
            <a:ext cx="7632700" cy="43211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dirty="0"/>
              <a:t>&lt;%@ page </a:t>
            </a:r>
            <a:r>
              <a:rPr lang="en-US" altLang="zh-CN" sz="1600" dirty="0" err="1"/>
              <a:t>contentType</a:t>
            </a:r>
            <a:r>
              <a:rPr lang="en-US" altLang="zh-CN" sz="1600" dirty="0"/>
              <a:t>="</a:t>
            </a:r>
            <a:r>
              <a:rPr lang="en-US" altLang="zh-CN" sz="1600" dirty="0" smtClean="0"/>
              <a:t>text/</a:t>
            </a:r>
            <a:r>
              <a:rPr lang="en-US" altLang="zh-CN" sz="1600" dirty="0" err="1" smtClean="0"/>
              <a:t>html;charset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utf</a:t>
            </a:r>
            <a:r>
              <a:rPr lang="en-US" altLang="zh-CN" sz="1600" dirty="0" smtClean="0"/>
              <a:t>-8"%&gt;</a:t>
            </a:r>
            <a:endParaRPr lang="en-US" altLang="zh-CN" sz="1600" dirty="0"/>
          </a:p>
          <a:p>
            <a:r>
              <a:rPr lang="en-US" altLang="zh-CN" sz="1600" dirty="0"/>
              <a:t>&lt;%@ </a:t>
            </a:r>
            <a:r>
              <a:rPr lang="en-US" altLang="zh-CN" sz="1600" dirty="0" err="1"/>
              <a:t>taglib</a:t>
            </a:r>
            <a:r>
              <a:rPr lang="en-US" altLang="zh-CN" sz="1600" dirty="0"/>
              <a:t> prefix="c" </a:t>
            </a:r>
            <a:r>
              <a:rPr lang="en-US" altLang="zh-CN" sz="1600" dirty="0" err="1"/>
              <a:t>uri</a:t>
            </a:r>
            <a:r>
              <a:rPr lang="en-US" altLang="zh-CN" sz="1600" dirty="0"/>
              <a:t>="http://</a:t>
            </a:r>
            <a:r>
              <a:rPr lang="en-US" altLang="zh-CN" sz="1600" dirty="0" smtClean="0"/>
              <a:t>java.sun.com/jsp/jstl/core%&gt;</a:t>
            </a:r>
            <a:endParaRPr lang="en-US" altLang="zh-CN" sz="1600" dirty="0"/>
          </a:p>
          <a:p>
            <a:r>
              <a:rPr lang="en-US" altLang="zh-CN" sz="1600" dirty="0"/>
              <a:t>&lt;html&gt;</a:t>
            </a:r>
          </a:p>
          <a:p>
            <a:r>
              <a:rPr lang="en-US" altLang="zh-CN" sz="1600" dirty="0"/>
              <a:t>	&lt;head&gt;</a:t>
            </a:r>
          </a:p>
          <a:p>
            <a:r>
              <a:rPr lang="en-US" altLang="zh-CN" sz="1600" dirty="0"/>
              <a:t>		&lt;title&gt;</a:t>
            </a:r>
            <a:r>
              <a:rPr lang="zh-CN" altLang="en-US" sz="1600" dirty="0"/>
              <a:t>测试你的第一个使用到</a:t>
            </a:r>
            <a:r>
              <a:rPr lang="en-US" altLang="zh-CN" sz="1600" dirty="0"/>
              <a:t>JSTL</a:t>
            </a:r>
            <a:r>
              <a:rPr lang="zh-CN" altLang="en-US" sz="1600" dirty="0"/>
              <a:t>的网页</a:t>
            </a:r>
            <a:r>
              <a:rPr lang="en-US" altLang="zh-CN" sz="1600" dirty="0"/>
              <a:t>&lt;/title&gt;</a:t>
            </a:r>
          </a:p>
          <a:p>
            <a:r>
              <a:rPr lang="en-US" altLang="zh-CN" sz="1600" dirty="0"/>
              <a:t>	&lt;/head&gt;</a:t>
            </a:r>
          </a:p>
          <a:p>
            <a:r>
              <a:rPr lang="en-US" altLang="zh-CN" sz="1600" dirty="0"/>
              <a:t>	&lt;body&gt;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&lt;c:out </a:t>
            </a:r>
            <a:r>
              <a:rPr lang="en-US" altLang="zh-CN" sz="1600" dirty="0"/>
              <a:t>value="</a:t>
            </a:r>
            <a:r>
              <a:rPr lang="zh-CN" altLang="en-US" sz="1600" dirty="0"/>
              <a:t>欢迎测试你的第一个使用到</a:t>
            </a:r>
            <a:r>
              <a:rPr lang="en-US" altLang="zh-CN" sz="1600" dirty="0"/>
              <a:t>JSTL</a:t>
            </a:r>
            <a:r>
              <a:rPr lang="zh-CN" altLang="en-US" sz="1600" dirty="0"/>
              <a:t>的网页</a:t>
            </a:r>
            <a:r>
              <a:rPr lang="en-US" altLang="zh-CN" sz="1600" dirty="0"/>
              <a:t>" /&gt;</a:t>
            </a:r>
          </a:p>
          <a:p>
            <a:r>
              <a:rPr lang="en-US" altLang="zh-CN" sz="1600" dirty="0"/>
              <a:t>		&lt;/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		</a:t>
            </a:r>
            <a:r>
              <a:rPr lang="zh-CN" altLang="en-US" sz="1600" dirty="0"/>
              <a:t>你使用的浏览器是：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&lt;c:out value</a:t>
            </a:r>
            <a:r>
              <a:rPr lang="en-US" altLang="zh-CN" sz="1600" dirty="0"/>
              <a:t>="${header['User-Agent']}" </a:t>
            </a:r>
            <a:r>
              <a:rPr lang="en-US" altLang="zh-CN" sz="1600" dirty="0" err="1">
                <a:solidFill>
                  <a:srgbClr val="FF0000"/>
                </a:solidFill>
              </a:rPr>
              <a:t>escapeXml</a:t>
            </a:r>
            <a:r>
              <a:rPr lang="en-US" altLang="zh-CN" sz="1600" dirty="0"/>
              <a:t>="true" /&gt;</a:t>
            </a:r>
          </a:p>
          <a:p>
            <a:r>
              <a:rPr lang="en-US" altLang="zh-CN" sz="1600" dirty="0"/>
              <a:t>		&lt;/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		&lt;c:set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="a" value="David </a:t>
            </a:r>
            <a:r>
              <a:rPr lang="en-US" altLang="zh-CN" sz="1600" dirty="0" err="1"/>
              <a:t>O'Davies</a:t>
            </a:r>
            <a:r>
              <a:rPr lang="en-US" altLang="zh-CN" sz="1600" dirty="0"/>
              <a:t>" /&gt;</a:t>
            </a:r>
          </a:p>
          <a:p>
            <a:r>
              <a:rPr lang="en-US" altLang="zh-CN" sz="1600" dirty="0"/>
              <a:t>		&lt;c:out value="${a}"/&gt;</a:t>
            </a:r>
          </a:p>
          <a:p>
            <a:r>
              <a:rPr lang="en-US" altLang="zh-CN" sz="1600" dirty="0"/>
              <a:t>	&lt;/body&gt;</a:t>
            </a:r>
          </a:p>
          <a:p>
            <a:r>
              <a:rPr lang="en-US" altLang="zh-CN" sz="1600" dirty="0"/>
              <a:t>&lt;/html&gt;</a:t>
            </a:r>
          </a:p>
        </p:txBody>
      </p:sp>
      <p:sp>
        <p:nvSpPr>
          <p:cNvPr id="1016837" name="Rectangle 5"/>
          <p:cNvSpPr>
            <a:spLocks noChangeArrowheads="1"/>
          </p:cNvSpPr>
          <p:nvPr/>
        </p:nvSpPr>
        <p:spPr bwMode="auto">
          <a:xfrm>
            <a:off x="755650" y="1916113"/>
            <a:ext cx="5761038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6838" name="Text Box 6"/>
          <p:cNvSpPr txBox="1">
            <a:spLocks noChangeArrowheads="1"/>
          </p:cNvSpPr>
          <p:nvPr/>
        </p:nvSpPr>
        <p:spPr bwMode="auto">
          <a:xfrm>
            <a:off x="2916238" y="1341438"/>
            <a:ext cx="5724525" cy="38258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/>
              <a:t>若要在</a:t>
            </a:r>
            <a:r>
              <a:rPr lang="en-US" altLang="zh-CN"/>
              <a:t>JSP</a:t>
            </a:r>
            <a:r>
              <a:rPr lang="zh-CN" altLang="en-US"/>
              <a:t>网页中使用</a:t>
            </a:r>
            <a:r>
              <a:rPr lang="en-US" altLang="zh-CN"/>
              <a:t>JSTL</a:t>
            </a:r>
            <a:r>
              <a:rPr lang="zh-CN" altLang="en-US"/>
              <a:t>，一定要先做下面这行声明</a:t>
            </a:r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16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16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778B-5005-4B8C-80C7-136B9D91038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核心标签库</a:t>
            </a:r>
          </a:p>
        </p:txBody>
      </p:sp>
      <p:graphicFrame>
        <p:nvGraphicFramePr>
          <p:cNvPr id="101788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8397"/>
              </p:ext>
            </p:extLst>
          </p:nvPr>
        </p:nvGraphicFramePr>
        <p:xfrm>
          <a:off x="684213" y="1484313"/>
          <a:ext cx="7559675" cy="4013201"/>
        </p:xfrm>
        <a:graphic>
          <a:graphicData uri="http://schemas.openxmlformats.org/drawingml/2006/table">
            <a:tbl>
              <a:tblPr/>
              <a:tblGrid>
                <a:gridCol w="1789112"/>
                <a:gridCol w="2825750"/>
                <a:gridCol w="294481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分类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功能分类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标签名称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0906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Core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表达式操作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2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流程控制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choose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when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otherwise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迭代操作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forEach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forTokens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URL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url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redirect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表达式操作包括四个标签</a:t>
            </a:r>
          </a:p>
          <a:p>
            <a:pPr lvl="1"/>
            <a:r>
              <a:rPr lang="en-US" altLang="zh-CN" dirty="0"/>
              <a:t>&lt;c:out&gt;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&lt;c:set&gt;</a:t>
            </a:r>
          </a:p>
          <a:p>
            <a:pPr lvl="1"/>
            <a:r>
              <a:rPr lang="en-US" altLang="zh-CN" dirty="0"/>
              <a:t>&lt;c:remove&gt;</a:t>
            </a:r>
          </a:p>
          <a:p>
            <a:pPr lvl="1"/>
            <a:r>
              <a:rPr lang="en-US" altLang="zh-CN" dirty="0"/>
              <a:t>&lt;c:catch&gt;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A240-FE4C-4B28-B087-CAEF6F67D08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表达式操作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3788712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El</a:t>
            </a:r>
            <a:r>
              <a:rPr lang="zh-CN" altLang="en-US" sz="2400" dirty="0" smtClean="0"/>
              <a:t>表达式嵌套如： </a:t>
            </a:r>
            <a:r>
              <a:rPr lang="en-US" altLang="zh-CN" sz="2400" b="1" dirty="0" smtClean="0"/>
              <a:t>${user.isp==1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?</a:t>
            </a:r>
            <a:r>
              <a:rPr lang="en-US" altLang="zh-CN" sz="2400" b="1" dirty="0" smtClean="0"/>
              <a:t>"${user.name}"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2400" b="1" dirty="0" smtClean="0"/>
              <a:t>"${</a:t>
            </a:r>
            <a:r>
              <a:rPr lang="en-US" altLang="zh-CN" sz="2400" b="1" dirty="0" err="1" smtClean="0"/>
              <a:t>user.account</a:t>
            </a:r>
            <a:r>
              <a:rPr lang="en-US" altLang="zh-CN" sz="2400" b="1" dirty="0" smtClean="0"/>
              <a:t>}"}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zh-CN" altLang="en-US" sz="2400" dirty="0" smtClean="0"/>
              <a:t>无法显示表达式结果</a:t>
            </a:r>
            <a:endParaRPr lang="en-US" altLang="zh-CN" sz="2400" dirty="0" smtClean="0"/>
          </a:p>
          <a:p>
            <a:r>
              <a:rPr lang="zh-CN" altLang="en-US" sz="2400" dirty="0" smtClean="0"/>
              <a:t>需要用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标签等过渡。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cs typeface="Times New Roman" pitchFamily="18" charset="0"/>
              </a:rPr>
              <a:t>EL</a:t>
            </a:r>
            <a:r>
              <a:rPr lang="zh-CN" altLang="en-US">
                <a:cs typeface="Times New Roman" pitchFamily="18" charset="0"/>
              </a:rPr>
              <a:t>简介</a:t>
            </a:r>
          </a:p>
          <a:p>
            <a:r>
              <a:rPr lang="en-US" altLang="zh-CN">
                <a:cs typeface="Times New Roman" pitchFamily="18" charset="0"/>
              </a:rPr>
              <a:t>EL</a:t>
            </a:r>
            <a:r>
              <a:rPr lang="zh-CN" altLang="en-US">
                <a:cs typeface="Times New Roman" pitchFamily="18" charset="0"/>
              </a:rPr>
              <a:t>语法</a:t>
            </a:r>
          </a:p>
          <a:p>
            <a:r>
              <a:rPr lang="en-GB" altLang="zh-CN">
                <a:cs typeface="Times New Roman" pitchFamily="18" charset="0"/>
              </a:rPr>
              <a:t>EL</a:t>
            </a:r>
            <a:r>
              <a:rPr lang="zh-CN" altLang="en-US">
                <a:cs typeface="Times New Roman" pitchFamily="18" charset="0"/>
              </a:rPr>
              <a:t>的使用</a:t>
            </a:r>
          </a:p>
          <a:p>
            <a:r>
              <a:rPr lang="en-GB" altLang="zh-CN"/>
              <a:t>JSTL</a:t>
            </a:r>
            <a:r>
              <a:rPr lang="zh-CN" altLang="en-GB"/>
              <a:t>简介</a:t>
            </a:r>
          </a:p>
          <a:p>
            <a:r>
              <a:rPr lang="en-GB" altLang="zh-CN"/>
              <a:t>JSTL</a:t>
            </a:r>
            <a:r>
              <a:rPr lang="zh-CN" altLang="en-GB"/>
              <a:t>配置</a:t>
            </a:r>
          </a:p>
          <a:p>
            <a:r>
              <a:rPr lang="en-GB" altLang="zh-CN"/>
              <a:t>JSTL</a:t>
            </a:r>
            <a:r>
              <a:rPr lang="zh-CN" altLang="en-GB"/>
              <a:t>核心标签库的使用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2878-4CCE-4C0E-865D-71476C7F31C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&lt;c:out&gt;</a:t>
            </a:r>
            <a:r>
              <a:rPr lang="zh-CN" altLang="en-US" sz="4000"/>
              <a:t>语法 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496300" cy="636588"/>
          </a:xfrm>
        </p:spPr>
        <p:txBody>
          <a:bodyPr/>
          <a:lstStyle/>
          <a:p>
            <a:r>
              <a:rPr lang="zh-CN" altLang="en-US" sz="2400"/>
              <a:t>没有本体内容</a:t>
            </a:r>
          </a:p>
        </p:txBody>
      </p:sp>
      <p:graphicFrame>
        <p:nvGraphicFramePr>
          <p:cNvPr id="1019911" name="Group 7"/>
          <p:cNvGraphicFramePr>
            <a:graphicFrameLocks noGrp="1"/>
          </p:cNvGraphicFramePr>
          <p:nvPr>
            <p:ph sz="half" idx="2"/>
          </p:nvPr>
        </p:nvGraphicFramePr>
        <p:xfrm>
          <a:off x="1136650" y="4492625"/>
          <a:ext cx="7069138" cy="1422401"/>
        </p:xfrm>
        <a:graphic>
          <a:graphicData uri="http://schemas.openxmlformats.org/drawingml/2006/table">
            <a:tbl>
              <a:tblPr/>
              <a:tblGrid>
                <a:gridCol w="960438"/>
                <a:gridCol w="3292475"/>
                <a:gridCol w="474662"/>
                <a:gridCol w="841375"/>
                <a:gridCol w="685800"/>
                <a:gridCol w="814388"/>
              </a:tblGrid>
              <a:tr h="287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明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 型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必 须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默认值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需要显示出来的值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Object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default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的值为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，则显示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default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的值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Object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escapeXml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是否转换特殊字符，如：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转换成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&amp;lt;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boolean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 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CC98-7ED4-4EF5-B8F8-A72E3235AF5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79388" y="2205038"/>
            <a:ext cx="8713787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/>
              <a:t>有本体内容</a:t>
            </a:r>
          </a:p>
        </p:txBody>
      </p:sp>
      <p:sp>
        <p:nvSpPr>
          <p:cNvPr id="1019909" name="AutoShape 5"/>
          <p:cNvSpPr>
            <a:spLocks noChangeArrowheads="1"/>
          </p:cNvSpPr>
          <p:nvPr/>
        </p:nvSpPr>
        <p:spPr bwMode="auto">
          <a:xfrm>
            <a:off x="395288" y="1557338"/>
            <a:ext cx="8424862" cy="576262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&lt;c:out value="value" [escapeXml="{true|false}"] [default="defaultValue"] /&gt;</a:t>
            </a:r>
            <a:r>
              <a:rPr lang="en-US" altLang="zh-CN"/>
              <a:t> </a:t>
            </a:r>
            <a:endParaRPr lang="en-US" altLang="zh-CN" sz="2000"/>
          </a:p>
        </p:txBody>
      </p:sp>
      <p:sp>
        <p:nvSpPr>
          <p:cNvPr id="1019910" name="AutoShape 6"/>
          <p:cNvSpPr>
            <a:spLocks noChangeArrowheads="1"/>
          </p:cNvSpPr>
          <p:nvPr/>
        </p:nvSpPr>
        <p:spPr bwMode="auto">
          <a:xfrm>
            <a:off x="611188" y="2852738"/>
            <a:ext cx="7921625" cy="865187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&lt;c:out value="value" [escapeXml="{true|false}"]&gt; </a:t>
            </a:r>
          </a:p>
          <a:p>
            <a:r>
              <a:rPr lang="en-US" altLang="zh-CN" b="1"/>
              <a:t>default value </a:t>
            </a:r>
          </a:p>
          <a:p>
            <a:r>
              <a:rPr lang="en-US" altLang="zh-CN" b="1"/>
              <a:t>&lt;/c:out&gt; </a:t>
            </a:r>
          </a:p>
        </p:txBody>
      </p:sp>
      <p:sp>
        <p:nvSpPr>
          <p:cNvPr id="1019948" name="Rectangle 44"/>
          <p:cNvSpPr>
            <a:spLocks noChangeArrowheads="1"/>
          </p:cNvSpPr>
          <p:nvPr/>
        </p:nvSpPr>
        <p:spPr bwMode="auto">
          <a:xfrm>
            <a:off x="250825" y="3716338"/>
            <a:ext cx="87137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/>
              <a:t>属性</a:t>
            </a:r>
          </a:p>
        </p:txBody>
      </p:sp>
      <p:sp>
        <p:nvSpPr>
          <p:cNvPr id="1019949" name="Oval 45"/>
          <p:cNvSpPr>
            <a:spLocks noChangeArrowheads="1"/>
          </p:cNvSpPr>
          <p:nvPr/>
        </p:nvSpPr>
        <p:spPr bwMode="auto">
          <a:xfrm>
            <a:off x="1979613" y="2924175"/>
            <a:ext cx="6985000" cy="1223963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表格中的</a:t>
            </a:r>
            <a:r>
              <a:rPr lang="en-US" altLang="zh-CN"/>
              <a:t>EL</a:t>
            </a:r>
            <a:r>
              <a:rPr lang="zh-CN" altLang="en-US"/>
              <a:t>字段，表示此属性的值是否可以为</a:t>
            </a:r>
            <a:r>
              <a:rPr lang="en-US" altLang="zh-CN"/>
              <a:t>EL</a:t>
            </a:r>
            <a:r>
              <a:rPr lang="zh-CN" altLang="en-US"/>
              <a:t>表达式，</a:t>
            </a:r>
          </a:p>
          <a:p>
            <a:pPr algn="ctr"/>
            <a:r>
              <a:rPr lang="zh-CN" altLang="en-US"/>
              <a:t>例如：</a:t>
            </a:r>
            <a:r>
              <a:rPr lang="en-US" altLang="zh-CN"/>
              <a:t>Y</a:t>
            </a:r>
            <a:r>
              <a:rPr lang="zh-CN" altLang="en-US"/>
              <a:t>表示 </a:t>
            </a:r>
            <a:r>
              <a:rPr lang="en-US" altLang="zh-CN"/>
              <a:t>attribute = "${</a:t>
            </a:r>
            <a:r>
              <a:rPr lang="zh-CN" altLang="en-US"/>
              <a:t>表达式</a:t>
            </a:r>
            <a:r>
              <a:rPr lang="en-US" altLang="zh-CN"/>
              <a:t>}" </a:t>
            </a:r>
            <a:r>
              <a:rPr lang="zh-CN" altLang="en-US"/>
              <a:t>为符合语法的，</a:t>
            </a:r>
            <a:r>
              <a:rPr lang="en-US" altLang="zh-CN"/>
              <a:t>N</a:t>
            </a:r>
            <a:r>
              <a:rPr lang="zh-CN" altLang="en-US"/>
              <a:t>则反之。 	</a:t>
            </a:r>
          </a:p>
        </p:txBody>
      </p:sp>
      <p:sp>
        <p:nvSpPr>
          <p:cNvPr id="1019950" name="Rectangle 46"/>
          <p:cNvSpPr>
            <a:spLocks noChangeArrowheads="1"/>
          </p:cNvSpPr>
          <p:nvPr/>
        </p:nvSpPr>
        <p:spPr bwMode="auto">
          <a:xfrm>
            <a:off x="250825" y="981075"/>
            <a:ext cx="8640763" cy="48244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b="1" dirty="0"/>
              <a:t>&lt;%@ page </a:t>
            </a:r>
            <a:r>
              <a:rPr lang="en-US" altLang="zh-CN" sz="1600" b="1" dirty="0" err="1"/>
              <a:t>contentType</a:t>
            </a:r>
            <a:r>
              <a:rPr lang="en-US" altLang="zh-CN" sz="1600" b="1" dirty="0"/>
              <a:t>="</a:t>
            </a:r>
            <a:r>
              <a:rPr lang="en-US" altLang="zh-CN" sz="1600" b="1" dirty="0" smtClean="0"/>
              <a:t>text/</a:t>
            </a:r>
            <a:r>
              <a:rPr lang="en-US" altLang="zh-CN" sz="1600" b="1" dirty="0" err="1" smtClean="0"/>
              <a:t>html;charset</a:t>
            </a:r>
            <a:r>
              <a:rPr lang="en-US" altLang="zh-CN" sz="1600" b="1" dirty="0" smtClean="0"/>
              <a:t>=</a:t>
            </a:r>
            <a:r>
              <a:rPr lang="en-US" altLang="zh-CN" sz="1600" b="1" dirty="0" err="1" smtClean="0"/>
              <a:t>utf</a:t>
            </a:r>
            <a:r>
              <a:rPr lang="en-US" altLang="zh-CN" sz="1600" b="1" dirty="0" smtClean="0"/>
              <a:t>-8"%&gt;</a:t>
            </a:r>
            <a:endParaRPr lang="en-US" altLang="zh-CN" sz="1600" b="1" dirty="0"/>
          </a:p>
          <a:p>
            <a:r>
              <a:rPr lang="en-US" altLang="zh-CN" sz="1600" b="1" dirty="0"/>
              <a:t>&lt;%@ </a:t>
            </a:r>
            <a:r>
              <a:rPr lang="en-US" altLang="zh-CN" sz="1600" b="1" dirty="0" err="1"/>
              <a:t>taglib</a:t>
            </a:r>
            <a:r>
              <a:rPr lang="en-US" altLang="zh-CN" sz="1600" b="1" dirty="0"/>
              <a:t> prefix="c" </a:t>
            </a:r>
            <a:r>
              <a:rPr lang="en-US" altLang="zh-CN" sz="1600" b="1" dirty="0" err="1"/>
              <a:t>uri</a:t>
            </a:r>
            <a:r>
              <a:rPr lang="en-US" altLang="zh-CN" sz="1600" b="1" dirty="0"/>
              <a:t>="http://</a:t>
            </a:r>
            <a:r>
              <a:rPr lang="en-US" altLang="zh-CN" sz="1600" b="1" dirty="0" err="1"/>
              <a:t>java.sun.com</a:t>
            </a:r>
            <a:r>
              <a:rPr lang="en-US" altLang="zh-CN" sz="1600" b="1" dirty="0"/>
              <a:t>/</a:t>
            </a:r>
            <a:r>
              <a:rPr lang="en-US" altLang="zh-CN" sz="1600" b="1" dirty="0" err="1"/>
              <a:t>jsp</a:t>
            </a:r>
            <a:r>
              <a:rPr lang="en-US" altLang="zh-CN" sz="1600" b="1" dirty="0"/>
              <a:t>/</a:t>
            </a:r>
            <a:r>
              <a:rPr lang="en-US" altLang="zh-CN" sz="1600" b="1" dirty="0" err="1"/>
              <a:t>jstl</a:t>
            </a:r>
            <a:r>
              <a:rPr lang="en-US" altLang="zh-CN" sz="1600" b="1" dirty="0"/>
              <a:t>/core"%&gt;</a:t>
            </a:r>
          </a:p>
          <a:p>
            <a:r>
              <a:rPr lang="en-US" altLang="zh-CN" sz="1600" b="1" dirty="0"/>
              <a:t>&lt;html&gt;</a:t>
            </a:r>
          </a:p>
          <a:p>
            <a:r>
              <a:rPr lang="en-US" altLang="zh-CN" sz="1600" b="1" dirty="0"/>
              <a:t>	&lt;head&gt;</a:t>
            </a:r>
          </a:p>
          <a:p>
            <a:r>
              <a:rPr lang="en-US" altLang="zh-CN" sz="1600" b="1" dirty="0"/>
              <a:t>		&lt;title&gt;</a:t>
            </a:r>
            <a:r>
              <a:rPr lang="zh-CN" altLang="en-US" sz="1600" b="1" dirty="0"/>
              <a:t>测试你的第一个使用到</a:t>
            </a:r>
            <a:r>
              <a:rPr lang="en-US" altLang="zh-CN" sz="1600" b="1" dirty="0" err="1"/>
              <a:t>JSTL</a:t>
            </a:r>
            <a:r>
              <a:rPr lang="zh-CN" altLang="en-US" sz="1600" b="1" dirty="0"/>
              <a:t>的网页</a:t>
            </a:r>
            <a:r>
              <a:rPr lang="en-US" altLang="zh-CN" sz="1600" b="1" dirty="0"/>
              <a:t>&lt;/title&gt;</a:t>
            </a:r>
          </a:p>
          <a:p>
            <a:r>
              <a:rPr lang="en-US" altLang="zh-CN" sz="1600" b="1" dirty="0"/>
              <a:t>	&lt;/head&gt;</a:t>
            </a:r>
          </a:p>
          <a:p>
            <a:r>
              <a:rPr lang="en-US" altLang="zh-CN" sz="1600" b="1" dirty="0"/>
              <a:t>	&lt;body&gt;		</a:t>
            </a:r>
            <a:endParaRPr lang="en-US" altLang="zh-CN" b="1" dirty="0"/>
          </a:p>
          <a:p>
            <a:pPr lvl="3"/>
            <a:r>
              <a:rPr lang="en-US" altLang="zh-CN" sz="1600" b="1" dirty="0"/>
              <a:t>&lt;</a:t>
            </a:r>
            <a:r>
              <a:rPr lang="en-US" altLang="zh-CN" sz="1600" b="1" dirty="0" err="1"/>
              <a:t>c:out</a:t>
            </a:r>
            <a:r>
              <a:rPr lang="en-US" altLang="zh-CN" sz="1600" b="1" dirty="0"/>
              <a:t> value="Hello </a:t>
            </a:r>
            <a:r>
              <a:rPr lang="en-US" altLang="zh-CN" sz="1600" b="1" dirty="0" err="1"/>
              <a:t>JSP</a:t>
            </a:r>
            <a:r>
              <a:rPr lang="en-US" altLang="zh-CN" sz="1600" b="1" dirty="0"/>
              <a:t> 2.0 !! " /&gt; &lt;</a:t>
            </a:r>
            <a:r>
              <a:rPr lang="en-US" altLang="zh-CN" sz="1600" b="1" dirty="0" err="1"/>
              <a:t>br</a:t>
            </a:r>
            <a:r>
              <a:rPr lang="en-US" altLang="zh-CN" sz="1600" b="1" dirty="0"/>
              <a:t>/&gt;</a:t>
            </a:r>
          </a:p>
          <a:p>
            <a:pPr lvl="3"/>
            <a:r>
              <a:rPr lang="en-US" altLang="zh-CN" sz="1600" b="1" dirty="0"/>
              <a:t>&lt;</a:t>
            </a:r>
            <a:r>
              <a:rPr lang="en-US" altLang="zh-CN" sz="1600" b="1" dirty="0" err="1"/>
              <a:t>c:out</a:t>
            </a:r>
            <a:r>
              <a:rPr lang="en-US" altLang="zh-CN" sz="1600" b="1" dirty="0"/>
              <a:t> value="${ 3 + 5 }" /&gt; &lt;</a:t>
            </a:r>
            <a:r>
              <a:rPr lang="en-US" altLang="zh-CN" sz="1600" b="1" dirty="0" err="1"/>
              <a:t>br</a:t>
            </a:r>
            <a:r>
              <a:rPr lang="en-US" altLang="zh-CN" sz="1600" b="1" dirty="0"/>
              <a:t>/&gt;</a:t>
            </a:r>
          </a:p>
          <a:p>
            <a:pPr lvl="3"/>
            <a:r>
              <a:rPr lang="en-US" altLang="zh-CN" sz="1600" b="1" dirty="0"/>
              <a:t>&lt;</a:t>
            </a:r>
            <a:r>
              <a:rPr lang="en-US" altLang="zh-CN" sz="1600" b="1" dirty="0" err="1"/>
              <a:t>c:out</a:t>
            </a:r>
            <a:r>
              <a:rPr lang="en-US" altLang="zh-CN" sz="1600" b="1" dirty="0"/>
              <a:t> value="${ </a:t>
            </a:r>
            <a:r>
              <a:rPr lang="en-US" altLang="zh-CN" sz="1600" b="1" dirty="0" err="1"/>
              <a:t>param.data</a:t>
            </a:r>
            <a:r>
              <a:rPr lang="en-US" altLang="zh-CN" sz="1600" b="1" dirty="0"/>
              <a:t> }" default="No Data" /&gt; &lt;</a:t>
            </a:r>
            <a:r>
              <a:rPr lang="en-US" altLang="zh-CN" sz="1600" b="1" dirty="0" err="1"/>
              <a:t>br</a:t>
            </a:r>
            <a:r>
              <a:rPr lang="en-US" altLang="zh-CN" sz="1600" b="1" dirty="0"/>
              <a:t>/&gt;</a:t>
            </a:r>
          </a:p>
          <a:p>
            <a:pPr lvl="3"/>
            <a:r>
              <a:rPr lang="en-US" altLang="zh-CN" sz="1600" b="1" dirty="0"/>
              <a:t>&lt;</a:t>
            </a:r>
            <a:r>
              <a:rPr lang="en-US" altLang="zh-CN" sz="1600" b="1" dirty="0" err="1"/>
              <a:t>c:out</a:t>
            </a:r>
            <a:r>
              <a:rPr lang="en-US" altLang="zh-CN" sz="1600" b="1" dirty="0"/>
              <a:t> value="&lt;B&gt;</a:t>
            </a:r>
            <a:r>
              <a:rPr lang="zh-CN" altLang="en-US" sz="1600" b="1" dirty="0"/>
              <a:t>有特殊字符</a:t>
            </a:r>
            <a:r>
              <a:rPr lang="en-US" altLang="zh-CN" sz="1600" b="1" dirty="0"/>
              <a:t>&lt;/B&gt;" /&gt; &lt;</a:t>
            </a:r>
            <a:r>
              <a:rPr lang="en-US" altLang="zh-CN" sz="1600" b="1" dirty="0" err="1"/>
              <a:t>br</a:t>
            </a:r>
            <a:r>
              <a:rPr lang="en-US" altLang="zh-CN" sz="1600" b="1" dirty="0"/>
              <a:t>/&gt;</a:t>
            </a:r>
          </a:p>
          <a:p>
            <a:pPr lvl="3"/>
            <a:r>
              <a:rPr lang="en-US" altLang="zh-CN" sz="1600" b="1" dirty="0"/>
              <a:t>&lt;</a:t>
            </a:r>
            <a:r>
              <a:rPr lang="en-US" altLang="zh-CN" sz="1600" b="1" dirty="0" err="1"/>
              <a:t>c:out</a:t>
            </a:r>
            <a:r>
              <a:rPr lang="en-US" altLang="zh-CN" sz="1600" b="1" dirty="0"/>
              <a:t> value="&lt;B&gt;</a:t>
            </a:r>
            <a:r>
              <a:rPr lang="zh-CN" altLang="en-US" sz="1600" b="1" dirty="0"/>
              <a:t>有特殊字符</a:t>
            </a:r>
            <a:r>
              <a:rPr lang="en-US" altLang="zh-CN" sz="1600" b="1" dirty="0"/>
              <a:t>&lt;/B&gt;" </a:t>
            </a:r>
            <a:r>
              <a:rPr lang="en-US" altLang="zh-CN" sz="1600" b="1" dirty="0" err="1"/>
              <a:t>escapeXml</a:t>
            </a:r>
            <a:r>
              <a:rPr lang="en-US" altLang="zh-CN" sz="1600" b="1" dirty="0"/>
              <a:t>="false" /&gt;</a:t>
            </a:r>
            <a:r>
              <a:rPr lang="en-US" altLang="zh-CN" b="1" dirty="0"/>
              <a:t> </a:t>
            </a:r>
          </a:p>
          <a:p>
            <a:r>
              <a:rPr lang="en-US" altLang="zh-CN" sz="1600" b="1" dirty="0"/>
              <a:t>	&lt;/body&gt;</a:t>
            </a:r>
          </a:p>
          <a:p>
            <a:r>
              <a:rPr lang="en-US" altLang="zh-CN" sz="1600" b="1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1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 autoUpdateAnimBg="0"/>
      <p:bldP spid="1019908" grpId="0" autoUpdateAnimBg="0"/>
      <p:bldP spid="1019909" grpId="0" animBg="1" autoUpdateAnimBg="0"/>
      <p:bldP spid="1019910" grpId="0" animBg="1" autoUpdateAnimBg="0"/>
      <p:bldP spid="1019948" grpId="0" autoUpdateAnimBg="0"/>
      <p:bldP spid="1019949" grpId="0" animBg="1" autoUpdateAnimBg="0"/>
      <p:bldP spid="10199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513"/>
            <a:ext cx="9144000" cy="2005012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n-US" altLang="zh-CN" sz="2400"/>
              <a:t>&lt;c:set&gt;</a:t>
            </a:r>
            <a:r>
              <a:rPr lang="zh-CN" altLang="en-US" sz="2400"/>
              <a:t>主要用来将变量储存至</a:t>
            </a:r>
            <a:r>
              <a:rPr lang="en-US" altLang="zh-CN" sz="2400"/>
              <a:t>JSP</a:t>
            </a:r>
            <a:r>
              <a:rPr lang="zh-CN" altLang="en-US" sz="2400"/>
              <a:t>范围中或是</a:t>
            </a:r>
            <a:r>
              <a:rPr lang="en-US" altLang="zh-CN" sz="2400"/>
              <a:t>JavaBean</a:t>
            </a:r>
            <a:r>
              <a:rPr lang="zh-CN" altLang="en-US" sz="2400"/>
              <a:t>的属性中。</a:t>
            </a:r>
            <a:r>
              <a:rPr lang="zh-CN" altLang="en-US" b="1"/>
              <a:t> </a:t>
            </a:r>
          </a:p>
          <a:p>
            <a:pPr algn="just">
              <a:spcBef>
                <a:spcPct val="0"/>
              </a:spcBef>
            </a:pPr>
            <a:r>
              <a:rPr lang="zh-CN" altLang="en-US" sz="2400"/>
              <a:t>将</a:t>
            </a:r>
            <a:r>
              <a:rPr lang="en-US" altLang="zh-CN" sz="2400"/>
              <a:t>value</a:t>
            </a:r>
            <a:r>
              <a:rPr lang="zh-CN" altLang="en-US" sz="2400"/>
              <a:t>的值储存至范围为</a:t>
            </a:r>
            <a:r>
              <a:rPr lang="en-US" altLang="zh-CN" sz="2400"/>
              <a:t>scope</a:t>
            </a:r>
            <a:r>
              <a:rPr lang="zh-CN" altLang="en-US" sz="2400"/>
              <a:t>的</a:t>
            </a:r>
            <a:r>
              <a:rPr lang="en-US" altLang="zh-CN" sz="2400"/>
              <a:t>varName </a:t>
            </a:r>
            <a:r>
              <a:rPr lang="zh-CN" altLang="en-US" sz="2400"/>
              <a:t>变量之中</a:t>
            </a:r>
            <a:r>
              <a:rPr lang="zh-CN" altLang="en-US" b="1"/>
              <a:t> 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173-4F7C-4A29-B9C1-D330E9E8D99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&lt;c:set&gt;</a:t>
            </a:r>
            <a:r>
              <a:rPr lang="zh-CN" altLang="en-US" sz="4000"/>
              <a:t>语法</a:t>
            </a:r>
          </a:p>
        </p:txBody>
      </p:sp>
      <p:sp>
        <p:nvSpPr>
          <p:cNvPr id="1020932" name="Rectangle 4"/>
          <p:cNvSpPr>
            <a:spLocks noChangeArrowheads="1"/>
          </p:cNvSpPr>
          <p:nvPr/>
        </p:nvSpPr>
        <p:spPr bwMode="auto">
          <a:xfrm>
            <a:off x="179388" y="3573463"/>
            <a:ext cx="8713787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ts val="450"/>
              </a:spcBef>
              <a:buFontTx/>
              <a:buChar char="•"/>
            </a:pPr>
            <a:r>
              <a:rPr lang="zh-CN" altLang="en-US" sz="2400"/>
              <a:t>将本体内容的数据储存至范围为</a:t>
            </a:r>
            <a:r>
              <a:rPr lang="en-US" altLang="zh-CN" sz="2400"/>
              <a:t>scope</a:t>
            </a:r>
            <a:r>
              <a:rPr lang="zh-CN" altLang="en-US" sz="2400"/>
              <a:t>的</a:t>
            </a:r>
            <a:r>
              <a:rPr lang="en-US" altLang="zh-CN" sz="2400"/>
              <a:t>varName </a:t>
            </a:r>
            <a:r>
              <a:rPr lang="zh-CN" altLang="en-US" sz="2400"/>
              <a:t>变量之中</a:t>
            </a:r>
            <a:r>
              <a:rPr lang="zh-CN" altLang="en-US" sz="2800" b="1"/>
              <a:t> </a:t>
            </a:r>
          </a:p>
          <a:p>
            <a:pPr marL="342900" indent="-342900" algn="just">
              <a:spcBef>
                <a:spcPts val="450"/>
              </a:spcBef>
            </a:pPr>
            <a:endParaRPr lang="en-US" altLang="zh-CN" sz="2800"/>
          </a:p>
        </p:txBody>
      </p:sp>
      <p:sp>
        <p:nvSpPr>
          <p:cNvPr id="1020933" name="AutoShape 5"/>
          <p:cNvSpPr>
            <a:spLocks noChangeArrowheads="1"/>
          </p:cNvSpPr>
          <p:nvPr/>
        </p:nvSpPr>
        <p:spPr bwMode="auto">
          <a:xfrm>
            <a:off x="395288" y="2997200"/>
            <a:ext cx="8604250" cy="576263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b="1"/>
              <a:t>&lt;c:set value="value" var="varName" [scope="{ page|request|session|application }"]/&gt;</a:t>
            </a:r>
            <a:r>
              <a:rPr lang="en-US" altLang="zh-CN"/>
              <a:t> </a:t>
            </a:r>
            <a:endParaRPr lang="en-US" altLang="zh-CN" sz="2000"/>
          </a:p>
        </p:txBody>
      </p:sp>
      <p:sp>
        <p:nvSpPr>
          <p:cNvPr id="1020934" name="AutoShape 6"/>
          <p:cNvSpPr>
            <a:spLocks noChangeArrowheads="1"/>
          </p:cNvSpPr>
          <p:nvPr/>
        </p:nvSpPr>
        <p:spPr bwMode="auto">
          <a:xfrm>
            <a:off x="538163" y="4581525"/>
            <a:ext cx="7921625" cy="935038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&lt;c:set var="varName" [scope="{ page|request|session|application }"]&gt; </a:t>
            </a:r>
          </a:p>
          <a:p>
            <a:r>
              <a:rPr lang="en-US" altLang="zh-CN" b="1"/>
              <a:t>… </a:t>
            </a:r>
            <a:r>
              <a:rPr lang="zh-CN" altLang="en-US" b="1"/>
              <a:t>本体内容 </a:t>
            </a:r>
          </a:p>
          <a:p>
            <a:r>
              <a:rPr lang="en-US" altLang="zh-CN" b="1"/>
              <a:t>&lt;/c:set&gt;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&lt;c:set&gt;</a:t>
            </a:r>
            <a:r>
              <a:rPr lang="zh-CN" altLang="en-US" sz="4000"/>
              <a:t>语法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569325" cy="5651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400"/>
              <a:t>将 </a:t>
            </a:r>
            <a:r>
              <a:rPr lang="en-US" altLang="zh-CN" sz="2400"/>
              <a:t>value</a:t>
            </a:r>
            <a:r>
              <a:rPr lang="zh-CN" altLang="en-US" sz="2400"/>
              <a:t>的值储存至 </a:t>
            </a:r>
            <a:r>
              <a:rPr lang="en-US" altLang="zh-CN" sz="2400"/>
              <a:t>target </a:t>
            </a:r>
            <a:r>
              <a:rPr lang="zh-CN" altLang="en-US" sz="2400"/>
              <a:t>对象的属性中</a:t>
            </a:r>
          </a:p>
        </p:txBody>
      </p:sp>
      <p:graphicFrame>
        <p:nvGraphicFramePr>
          <p:cNvPr id="1021959" name="Group 7"/>
          <p:cNvGraphicFramePr>
            <a:graphicFrameLocks noGrp="1"/>
          </p:cNvGraphicFramePr>
          <p:nvPr>
            <p:ph sz="half" idx="2"/>
          </p:nvPr>
        </p:nvGraphicFramePr>
        <p:xfrm>
          <a:off x="655638" y="4033838"/>
          <a:ext cx="8031162" cy="1828800"/>
        </p:xfrm>
        <a:graphic>
          <a:graphicData uri="http://schemas.openxmlformats.org/drawingml/2006/table">
            <a:tbl>
              <a:tblPr/>
              <a:tblGrid>
                <a:gridCol w="1136650"/>
                <a:gridCol w="3413125"/>
                <a:gridCol w="614362"/>
                <a:gridCol w="979488"/>
                <a:gridCol w="835025"/>
                <a:gridCol w="1052512"/>
              </a:tblGrid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明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必须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默认值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要被储存的值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Object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欲存入的变量名称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scope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变量的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JSP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范围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page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target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为一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JavaBean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java.util.Map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Object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property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指定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target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对象的属性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5D3-205B-4757-B4C5-6C82AF238B7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21956" name="AutoShape 4"/>
          <p:cNvSpPr>
            <a:spLocks noChangeArrowheads="1"/>
          </p:cNvSpPr>
          <p:nvPr/>
        </p:nvSpPr>
        <p:spPr bwMode="auto">
          <a:xfrm>
            <a:off x="539750" y="1557338"/>
            <a:ext cx="7921625" cy="576262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&lt;c:set value="value" target="target" property="propertyName" /&gt;</a:t>
            </a:r>
            <a:r>
              <a:rPr lang="en-US" altLang="zh-CN"/>
              <a:t> </a:t>
            </a:r>
          </a:p>
        </p:txBody>
      </p:sp>
      <p:sp>
        <p:nvSpPr>
          <p:cNvPr id="1021957" name="Rectangle 5"/>
          <p:cNvSpPr>
            <a:spLocks noChangeArrowheads="1"/>
          </p:cNvSpPr>
          <p:nvPr/>
        </p:nvSpPr>
        <p:spPr bwMode="auto">
          <a:xfrm>
            <a:off x="179388" y="2205038"/>
            <a:ext cx="87137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buFontTx/>
              <a:buChar char="•"/>
            </a:pPr>
            <a:r>
              <a:rPr lang="zh-CN" altLang="en-US" sz="2400"/>
              <a:t>将</a:t>
            </a:r>
            <a:r>
              <a:rPr lang="en-US" altLang="en-US" sz="2400"/>
              <a:t>本体内容的数据</a:t>
            </a:r>
            <a:r>
              <a:rPr lang="zh-CN" altLang="en-US" sz="2400"/>
              <a:t>储存至 </a:t>
            </a:r>
            <a:r>
              <a:rPr lang="en-US" altLang="zh-CN" sz="2400"/>
              <a:t>target </a:t>
            </a:r>
            <a:r>
              <a:rPr lang="zh-CN" altLang="en-US" sz="2400"/>
              <a:t>对象的属性中</a:t>
            </a:r>
          </a:p>
        </p:txBody>
      </p:sp>
      <p:sp>
        <p:nvSpPr>
          <p:cNvPr id="1021958" name="AutoShape 6"/>
          <p:cNvSpPr>
            <a:spLocks noChangeArrowheads="1"/>
          </p:cNvSpPr>
          <p:nvPr/>
        </p:nvSpPr>
        <p:spPr bwMode="auto">
          <a:xfrm>
            <a:off x="538163" y="2781300"/>
            <a:ext cx="7921625" cy="863600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&lt;c:set target="target" property="propertyName"&gt; </a:t>
            </a:r>
          </a:p>
          <a:p>
            <a:r>
              <a:rPr lang="en-US" altLang="zh-CN" b="1"/>
              <a:t>… </a:t>
            </a:r>
            <a:r>
              <a:rPr lang="zh-CN" altLang="en-US" b="1"/>
              <a:t>本体内容 </a:t>
            </a:r>
          </a:p>
          <a:p>
            <a:r>
              <a:rPr lang="en-US" altLang="zh-CN" b="1"/>
              <a:t>&lt;/c:set&gt;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&lt;c:remove&gt;</a:t>
            </a:r>
            <a:r>
              <a:rPr lang="zh-CN" altLang="en-US" sz="4000"/>
              <a:t>语法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8137525" cy="431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&lt;c:remove&gt;</a:t>
            </a:r>
            <a:r>
              <a:rPr lang="zh-CN" altLang="en-US" sz="2000"/>
              <a:t>主要用来移除变量</a:t>
            </a:r>
          </a:p>
        </p:txBody>
      </p:sp>
      <p:graphicFrame>
        <p:nvGraphicFramePr>
          <p:cNvPr id="1022981" name="Group 5"/>
          <p:cNvGraphicFramePr>
            <a:graphicFrameLocks noGrp="1"/>
          </p:cNvGraphicFramePr>
          <p:nvPr>
            <p:ph sz="half" idx="2"/>
          </p:nvPr>
        </p:nvGraphicFramePr>
        <p:xfrm>
          <a:off x="449263" y="1436688"/>
          <a:ext cx="8237537" cy="1862139"/>
        </p:xfrm>
        <a:graphic>
          <a:graphicData uri="http://schemas.openxmlformats.org/drawingml/2006/table">
            <a:tbl>
              <a:tblPr/>
              <a:tblGrid>
                <a:gridCol w="1120775"/>
                <a:gridCol w="2767012"/>
                <a:gridCol w="814388"/>
                <a:gridCol w="1168400"/>
                <a:gridCol w="1039812"/>
                <a:gridCol w="1327150"/>
              </a:tblGrid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>
                            <a:alpha val="50000"/>
                          </a:srgbClr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>
                            <a:alpha val="50000"/>
                          </a:srgbClr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>
                            <a:alpha val="50000"/>
                          </a:srgbClr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>
                            <a:alpha val="50000"/>
                          </a:srgbClr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必须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>
                            <a:alpha val="50000"/>
                          </a:srgbClr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默认值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>
                            <a:alpha val="50000"/>
                          </a:srgbClr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欲移除的变量名称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scope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变量的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JSP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范围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page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E0C1"/>
                        </a:gs>
                        <a:gs pos="100000">
                          <a:srgbClr val="FFCC99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D724-617A-4E5C-8CA5-7422D59E936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22980" name="AutoShape 4"/>
          <p:cNvSpPr>
            <a:spLocks noChangeArrowheads="1"/>
          </p:cNvSpPr>
          <p:nvPr/>
        </p:nvSpPr>
        <p:spPr bwMode="auto">
          <a:xfrm>
            <a:off x="323850" y="1844675"/>
            <a:ext cx="8496300" cy="576263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&lt;c:remove var="varName" [scope="{ page|request|session|application }"] /&gt;</a:t>
            </a:r>
            <a:endParaRPr lang="en-US" altLang="zh-CN" sz="2000" b="1"/>
          </a:p>
        </p:txBody>
      </p:sp>
      <p:sp>
        <p:nvSpPr>
          <p:cNvPr id="1023011" name="Rectangle 35"/>
          <p:cNvSpPr>
            <a:spLocks noChangeArrowheads="1"/>
          </p:cNvSpPr>
          <p:nvPr/>
        </p:nvSpPr>
        <p:spPr bwMode="auto">
          <a:xfrm>
            <a:off x="179388" y="3500438"/>
            <a:ext cx="87137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buFontTx/>
              <a:buChar char="•"/>
            </a:pPr>
            <a:r>
              <a:rPr lang="en-US" altLang="zh-CN" sz="2000"/>
              <a:t>&lt;c:remove&gt;</a:t>
            </a:r>
            <a:r>
              <a:rPr lang="zh-CN" altLang="en-US" sz="2000"/>
              <a:t>必须要有</a:t>
            </a:r>
            <a:r>
              <a:rPr lang="en-US" altLang="zh-CN" sz="2000"/>
              <a:t>var</a:t>
            </a:r>
            <a:r>
              <a:rPr lang="zh-CN" altLang="en-US" sz="2000"/>
              <a:t>属性，即要被移除的属性名称，</a:t>
            </a:r>
            <a:r>
              <a:rPr lang="en-US" altLang="zh-CN" sz="2000"/>
              <a:t>scope</a:t>
            </a:r>
            <a:r>
              <a:rPr lang="zh-CN" altLang="en-US" sz="2000"/>
              <a:t>则可有可无</a:t>
            </a:r>
          </a:p>
          <a:p>
            <a:pPr marL="342900" indent="-342900" algn="just">
              <a:buFontTx/>
              <a:buChar char="•"/>
            </a:pPr>
            <a:r>
              <a:rPr lang="zh-CN" altLang="en-US" sz="2000"/>
              <a:t>将</a:t>
            </a:r>
            <a:r>
              <a:rPr lang="en-US" altLang="zh-CN" sz="2000"/>
              <a:t>number</a:t>
            </a:r>
            <a:r>
              <a:rPr lang="zh-CN" altLang="en-US" sz="2000"/>
              <a:t>变量从</a:t>
            </a:r>
            <a:r>
              <a:rPr lang="en-US" altLang="zh-CN" sz="2000"/>
              <a:t>Session</a:t>
            </a:r>
            <a:r>
              <a:rPr lang="zh-CN" altLang="en-US" sz="2000"/>
              <a:t>范围中移除。若我们不设定</a:t>
            </a:r>
            <a:r>
              <a:rPr lang="en-US" altLang="zh-CN" sz="2000"/>
              <a:t>scope</a:t>
            </a:r>
            <a:r>
              <a:rPr lang="zh-CN" altLang="en-US" sz="2000"/>
              <a:t>，则</a:t>
            </a:r>
            <a:r>
              <a:rPr lang="en-US" altLang="zh-CN" sz="2000"/>
              <a:t>&lt;c:remove&gt;</a:t>
            </a:r>
            <a:r>
              <a:rPr lang="zh-CN" altLang="en-US" sz="2000"/>
              <a:t>将会从</a:t>
            </a:r>
            <a:r>
              <a:rPr lang="en-US" altLang="zh-CN" sz="2000"/>
              <a:t>Page</a:t>
            </a:r>
            <a:r>
              <a:rPr lang="zh-CN" altLang="en-US" sz="2000"/>
              <a:t>、</a:t>
            </a:r>
            <a:r>
              <a:rPr lang="en-US" altLang="zh-CN" sz="2000"/>
              <a:t>Request</a:t>
            </a:r>
            <a:r>
              <a:rPr lang="zh-CN" altLang="en-US" sz="2000"/>
              <a:t>、</a:t>
            </a:r>
            <a:r>
              <a:rPr lang="en-US" altLang="zh-CN" sz="2000"/>
              <a:t>Session</a:t>
            </a:r>
            <a:r>
              <a:rPr lang="zh-CN" altLang="en-US" sz="2000"/>
              <a:t>及</a:t>
            </a:r>
            <a:r>
              <a:rPr lang="en-US" altLang="zh-CN" sz="2000"/>
              <a:t>Application</a:t>
            </a:r>
            <a:r>
              <a:rPr lang="zh-CN" altLang="en-US" sz="2000"/>
              <a:t>中顺序寻找是否存在名称为</a:t>
            </a:r>
            <a:r>
              <a:rPr lang="en-US" altLang="zh-CN" sz="2000"/>
              <a:t>number</a:t>
            </a:r>
            <a:r>
              <a:rPr lang="zh-CN" altLang="en-US" sz="2000"/>
              <a:t>的数据，若能找到时，则将它移除掉，反之则不会做任何的事情</a:t>
            </a:r>
            <a:r>
              <a:rPr lang="zh-CN" altLang="en-US" sz="2000" b="1"/>
              <a:t>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&lt;c:catch&gt;</a:t>
            </a:r>
            <a:r>
              <a:rPr lang="zh-CN" altLang="en-US" sz="4000"/>
              <a:t>语法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235950" cy="828675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000"/>
              <a:t>&lt;c:catch&gt;</a:t>
            </a:r>
            <a:r>
              <a:rPr lang="zh-CN" altLang="en-US" sz="2000"/>
              <a:t>主要用来处理产生错误的异常状况，并且将错误信息储存起来。</a:t>
            </a:r>
          </a:p>
        </p:txBody>
      </p:sp>
      <p:graphicFrame>
        <p:nvGraphicFramePr>
          <p:cNvPr id="1024005" name="Group 5"/>
          <p:cNvGraphicFramePr>
            <a:graphicFrameLocks noGrp="1"/>
          </p:cNvGraphicFramePr>
          <p:nvPr>
            <p:ph sz="half" idx="2"/>
          </p:nvPr>
        </p:nvGraphicFramePr>
        <p:xfrm>
          <a:off x="723900" y="3194050"/>
          <a:ext cx="7824788" cy="1008063"/>
        </p:xfrm>
        <a:graphic>
          <a:graphicData uri="http://schemas.openxmlformats.org/drawingml/2006/table">
            <a:tbl>
              <a:tblPr/>
              <a:tblGrid>
                <a:gridCol w="955675"/>
                <a:gridCol w="3125788"/>
                <a:gridCol w="701675"/>
                <a:gridCol w="1004887"/>
                <a:gridCol w="893763"/>
                <a:gridCol w="1143000"/>
              </a:tblGrid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必须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默认值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用来储存错误信息的变量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6FC-708B-425A-A263-3D39C91125D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24004" name="AutoShape 4"/>
          <p:cNvSpPr>
            <a:spLocks noChangeArrowheads="1"/>
          </p:cNvSpPr>
          <p:nvPr/>
        </p:nvSpPr>
        <p:spPr bwMode="auto">
          <a:xfrm>
            <a:off x="1187450" y="2133600"/>
            <a:ext cx="5832475" cy="863600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&lt;c:catch [var="varName"] &gt; </a:t>
            </a:r>
          </a:p>
          <a:p>
            <a:r>
              <a:rPr lang="en-US" altLang="zh-CN" b="1"/>
              <a:t>… </a:t>
            </a:r>
            <a:r>
              <a:rPr lang="zh-CN" altLang="en-US" b="1"/>
              <a:t>欲抓取错误的部分 </a:t>
            </a:r>
          </a:p>
          <a:p>
            <a:r>
              <a:rPr lang="en-US" altLang="zh-CN" b="1"/>
              <a:t>&lt;/c:catch&gt; </a:t>
            </a:r>
          </a:p>
        </p:txBody>
      </p:sp>
      <p:sp>
        <p:nvSpPr>
          <p:cNvPr id="1024028" name="Rectangle 28"/>
          <p:cNvSpPr>
            <a:spLocks noChangeArrowheads="1"/>
          </p:cNvSpPr>
          <p:nvPr/>
        </p:nvSpPr>
        <p:spPr bwMode="auto">
          <a:xfrm>
            <a:off x="468313" y="4365625"/>
            <a:ext cx="81359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rgbClr val="A50021"/>
              </a:buClr>
              <a:buSzPct val="75000"/>
              <a:buFont typeface="Wingdings" pitchFamily="2" charset="2"/>
              <a:buChar char="l"/>
            </a:pPr>
            <a:r>
              <a:rPr lang="en-US" altLang="zh-CN" sz="2000" b="1"/>
              <a:t>&lt;c:catch&gt;</a:t>
            </a:r>
            <a:r>
              <a:rPr lang="zh-CN" altLang="en-US" sz="2000" b="1"/>
              <a:t>主要将可能发生错误的部分放在</a:t>
            </a:r>
            <a:r>
              <a:rPr lang="en-US" altLang="zh-CN" sz="2000" b="1"/>
              <a:t>&lt;c:catch&gt;</a:t>
            </a:r>
            <a:r>
              <a:rPr lang="zh-CN" altLang="en-US" sz="2000" b="1"/>
              <a:t>和</a:t>
            </a:r>
            <a:r>
              <a:rPr lang="en-US" altLang="zh-CN" sz="2000" b="1"/>
              <a:t>&lt;/c:catch&gt;</a:t>
            </a:r>
            <a:r>
              <a:rPr lang="zh-CN" altLang="en-US" sz="2000" b="1"/>
              <a:t>之间。如果真的发生错误，可以将错误信息储存至</a:t>
            </a:r>
            <a:r>
              <a:rPr lang="en-US" altLang="zh-CN" sz="2000" b="1"/>
              <a:t>varName</a:t>
            </a:r>
            <a:r>
              <a:rPr lang="zh-CN" altLang="en-US" sz="2000" b="1"/>
              <a:t>变量中</a:t>
            </a:r>
          </a:p>
          <a:p>
            <a:pPr marL="342900" indent="-342900">
              <a:buClr>
                <a:srgbClr val="A50021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/>
              <a:t>当错误发生在</a:t>
            </a:r>
            <a:r>
              <a:rPr lang="en-US" altLang="zh-CN" sz="2000" b="1"/>
              <a:t>&lt;c:catch&gt;</a:t>
            </a:r>
            <a:r>
              <a:rPr lang="zh-CN" altLang="en-US" sz="2000" b="1"/>
              <a:t>和</a:t>
            </a:r>
            <a:r>
              <a:rPr lang="en-US" altLang="zh-CN" sz="2000" b="1"/>
              <a:t>&lt;/c:catch&gt;</a:t>
            </a:r>
            <a:r>
              <a:rPr lang="zh-CN" altLang="en-US" sz="2000" b="1"/>
              <a:t>之间时，则只有</a:t>
            </a:r>
            <a:r>
              <a:rPr lang="en-US" altLang="zh-CN" sz="2000" b="1"/>
              <a:t>&lt;c:catch&gt;</a:t>
            </a:r>
            <a:r>
              <a:rPr lang="zh-CN" altLang="en-US" sz="2000" b="1"/>
              <a:t>和</a:t>
            </a:r>
            <a:r>
              <a:rPr lang="en-US" altLang="zh-CN" sz="2000" b="1"/>
              <a:t>&lt;/c:catch&gt;</a:t>
            </a:r>
            <a:r>
              <a:rPr lang="zh-CN" altLang="en-US" sz="2000" b="1"/>
              <a:t>之间的程序会被中止忽略，但整个网页不会被中止</a:t>
            </a:r>
          </a:p>
        </p:txBody>
      </p:sp>
      <p:sp>
        <p:nvSpPr>
          <p:cNvPr id="1024029" name="Rectangle 29"/>
          <p:cNvSpPr>
            <a:spLocks noChangeArrowheads="1"/>
          </p:cNvSpPr>
          <p:nvPr/>
        </p:nvSpPr>
        <p:spPr bwMode="auto">
          <a:xfrm>
            <a:off x="179388" y="1279525"/>
            <a:ext cx="8713787" cy="46704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&lt;%@ page contentType="text/html;charset=GB2312"%&gt;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&lt;%@ taglib prefix="c" uri="http://java.sun.com/jsp/jstl/core"%&gt;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&lt;html&gt;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&lt;body&gt;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&lt;c:catch var="error_Message"&gt;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&lt;%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  String eFormat="not number";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  int i=Integer.parseInt(eFormat);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%&gt;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&lt;/c:catch&gt;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${error_Message}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&lt;/body&gt;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/>
              <a:t>流程控制分类中包含四个标签</a:t>
            </a:r>
          </a:p>
          <a:p>
            <a:pPr lvl="1"/>
            <a:r>
              <a:rPr lang="en-US" altLang="zh-CN"/>
              <a:t>&lt;c:if&gt;</a:t>
            </a:r>
          </a:p>
          <a:p>
            <a:pPr lvl="1"/>
            <a:r>
              <a:rPr lang="en-US" altLang="zh-CN"/>
              <a:t>&lt;c:choose&gt;</a:t>
            </a:r>
          </a:p>
          <a:p>
            <a:pPr lvl="1"/>
            <a:r>
              <a:rPr lang="en-US" altLang="zh-CN"/>
              <a:t>&lt;c:when&gt;</a:t>
            </a:r>
          </a:p>
          <a:p>
            <a:pPr lvl="1"/>
            <a:r>
              <a:rPr lang="en-US" altLang="zh-CN"/>
              <a:t>&lt;c:otherwise&gt;</a:t>
            </a:r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235B-D655-4E70-868E-C6C67271D74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流程控制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&lt;c:if&gt;</a:t>
            </a:r>
            <a:r>
              <a:rPr lang="zh-CN" altLang="en-US" sz="4000"/>
              <a:t>语法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5538"/>
            <a:ext cx="8713788" cy="636587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/>
              <a:t>&lt;c:if&gt;</a:t>
            </a:r>
            <a:r>
              <a:rPr lang="zh-CN" altLang="en-US" sz="2400"/>
              <a:t>的用途就和我们一般在程序中用的</a:t>
            </a:r>
            <a:r>
              <a:rPr lang="en-US" altLang="zh-CN" sz="2400"/>
              <a:t>if</a:t>
            </a:r>
            <a:r>
              <a:rPr lang="zh-CN" altLang="en-US" sz="2400"/>
              <a:t>一样</a:t>
            </a:r>
          </a:p>
        </p:txBody>
      </p:sp>
      <p:graphicFrame>
        <p:nvGraphicFramePr>
          <p:cNvPr id="1026056" name="Group 8"/>
          <p:cNvGraphicFramePr>
            <a:graphicFrameLocks noGrp="1"/>
          </p:cNvGraphicFramePr>
          <p:nvPr>
            <p:ph sz="half" idx="2"/>
          </p:nvPr>
        </p:nvGraphicFramePr>
        <p:xfrm>
          <a:off x="250825" y="4365625"/>
          <a:ext cx="8569325" cy="1493520"/>
        </p:xfrm>
        <a:graphic>
          <a:graphicData uri="http://schemas.openxmlformats.org/drawingml/2006/table">
            <a:tbl>
              <a:tblPr/>
              <a:tblGrid>
                <a:gridCol w="1008063"/>
                <a:gridCol w="4567237"/>
                <a:gridCol w="527050"/>
                <a:gridCol w="889000"/>
                <a:gridCol w="719138"/>
                <a:gridCol w="858837"/>
              </a:tblGrid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明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 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必 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默认值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test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如果表达式的结果为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则执行本体内容，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则相反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boolean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用来储存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test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运算后的结果，即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scope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变量的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JSP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范围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page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9030-57A3-4F18-B612-CBEBFD011C9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26052" name="AutoShape 4"/>
          <p:cNvSpPr>
            <a:spLocks noChangeArrowheads="1"/>
          </p:cNvSpPr>
          <p:nvPr/>
        </p:nvSpPr>
        <p:spPr bwMode="auto">
          <a:xfrm>
            <a:off x="142875" y="2122488"/>
            <a:ext cx="8821738" cy="649287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b="1"/>
              <a:t>&lt;c:if test="testCondition" var="varName" [scope="{page|request|session|application}"]/&gt;</a:t>
            </a:r>
            <a:r>
              <a:rPr lang="en-US" altLang="zh-CN" sz="1600"/>
              <a:t> </a:t>
            </a:r>
          </a:p>
        </p:txBody>
      </p:sp>
      <p:sp>
        <p:nvSpPr>
          <p:cNvPr id="1026053" name="Text Box 5"/>
          <p:cNvSpPr txBox="1">
            <a:spLocks noChangeArrowheads="1"/>
          </p:cNvSpPr>
          <p:nvPr/>
        </p:nvSpPr>
        <p:spPr bwMode="auto">
          <a:xfrm>
            <a:off x="179388" y="1546225"/>
            <a:ext cx="61198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/>
              <a:t>没有本体内容</a:t>
            </a:r>
          </a:p>
        </p:txBody>
      </p:sp>
      <p:sp>
        <p:nvSpPr>
          <p:cNvPr id="1026054" name="Text Box 6"/>
          <p:cNvSpPr txBox="1">
            <a:spLocks noChangeArrowheads="1"/>
          </p:cNvSpPr>
          <p:nvPr/>
        </p:nvSpPr>
        <p:spPr bwMode="auto">
          <a:xfrm>
            <a:off x="250825" y="2770188"/>
            <a:ext cx="6119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/>
              <a:t>有本体内容</a:t>
            </a:r>
          </a:p>
        </p:txBody>
      </p:sp>
      <p:sp>
        <p:nvSpPr>
          <p:cNvPr id="1026055" name="AutoShape 7"/>
          <p:cNvSpPr>
            <a:spLocks noChangeArrowheads="1"/>
          </p:cNvSpPr>
          <p:nvPr/>
        </p:nvSpPr>
        <p:spPr bwMode="auto">
          <a:xfrm>
            <a:off x="142875" y="3429000"/>
            <a:ext cx="8821738" cy="792163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b="1"/>
              <a:t>&lt;c:if test="testCondition" [var="varName"] [scope="{page|request|session|application}"]&gt; </a:t>
            </a:r>
          </a:p>
          <a:p>
            <a:r>
              <a:rPr lang="zh-CN" altLang="en-US" sz="1600" b="1"/>
              <a:t>本体内容 </a:t>
            </a:r>
          </a:p>
          <a:p>
            <a:r>
              <a:rPr lang="en-US" altLang="zh-CN" sz="1600" b="1"/>
              <a:t>&lt;/c:if&gt;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/>
              <a:t>&lt;c:if&gt; </a:t>
            </a:r>
            <a:r>
              <a:rPr lang="zh-CN" altLang="en-US" sz="2400"/>
              <a:t>标签必须要有</a:t>
            </a:r>
            <a:r>
              <a:rPr lang="en-US" altLang="zh-CN" sz="2400"/>
              <a:t>test</a:t>
            </a:r>
            <a:r>
              <a:rPr lang="zh-CN" altLang="en-US" sz="2400"/>
              <a:t>属性，当</a:t>
            </a:r>
            <a:r>
              <a:rPr lang="en-US" altLang="zh-CN" sz="2400"/>
              <a:t>test</a:t>
            </a:r>
            <a:r>
              <a:rPr lang="zh-CN" altLang="en-US" sz="2400"/>
              <a:t>中的表达式结果为</a:t>
            </a:r>
            <a:r>
              <a:rPr lang="en-US" altLang="zh-CN" sz="2400"/>
              <a:t>true</a:t>
            </a:r>
            <a:r>
              <a:rPr lang="zh-CN" altLang="en-US" sz="2400"/>
              <a:t>时，则会执行本体内容；如果为</a:t>
            </a:r>
            <a:r>
              <a:rPr lang="en-US" altLang="zh-CN" sz="2400"/>
              <a:t>false</a:t>
            </a:r>
            <a:r>
              <a:rPr lang="zh-CN" altLang="en-US" sz="2400"/>
              <a:t>，则不会执行。</a:t>
            </a:r>
          </a:p>
          <a:p>
            <a:pPr algn="just">
              <a:spcBef>
                <a:spcPct val="0"/>
              </a:spcBef>
            </a:pPr>
            <a:endParaRPr lang="zh-CN" altLang="en-US" sz="2400"/>
          </a:p>
          <a:p>
            <a:pPr algn="just">
              <a:spcBef>
                <a:spcPct val="0"/>
              </a:spcBef>
            </a:pPr>
            <a:r>
              <a:rPr lang="en-US" altLang="zh-CN" sz="2400"/>
              <a:t>&lt;c:if&gt;</a:t>
            </a:r>
            <a:r>
              <a:rPr lang="zh-CN" altLang="en-US" sz="2400"/>
              <a:t>的本体内容除了能放纯文字，还可以放任何</a:t>
            </a:r>
            <a:r>
              <a:rPr lang="en-US" altLang="zh-CN" sz="2400"/>
              <a:t>JSP</a:t>
            </a:r>
            <a:r>
              <a:rPr lang="zh-CN" altLang="en-US" sz="2400"/>
              <a:t>程序代码</a:t>
            </a:r>
            <a:r>
              <a:rPr lang="en-US" altLang="zh-CN" sz="2400"/>
              <a:t>(Scriptlet)</a:t>
            </a:r>
            <a:r>
              <a:rPr lang="zh-CN" altLang="en-US" sz="2400"/>
              <a:t>、</a:t>
            </a:r>
            <a:r>
              <a:rPr lang="en-US" altLang="zh-CN" sz="2400"/>
              <a:t>JSP </a:t>
            </a:r>
            <a:r>
              <a:rPr lang="zh-CN" altLang="en-US" sz="2400"/>
              <a:t>标签或者</a:t>
            </a:r>
            <a:r>
              <a:rPr lang="en-US" altLang="zh-CN" sz="2400"/>
              <a:t>HTML</a:t>
            </a:r>
            <a:r>
              <a:rPr lang="zh-CN" altLang="en-US" sz="2400"/>
              <a:t>码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00EB-ED57-411B-B6A3-2B6A741897B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&lt;c:if&gt;</a:t>
            </a:r>
            <a:r>
              <a:rPr lang="zh-CN" altLang="en-US" sz="4000"/>
              <a:t>语法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52513"/>
            <a:ext cx="8713787" cy="863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200"/>
              <a:t>&lt;c:choose&gt;</a:t>
            </a:r>
            <a:r>
              <a:rPr lang="zh-CN" altLang="en-US" sz="2200"/>
              <a:t>本身只当做 </a:t>
            </a:r>
            <a:r>
              <a:rPr lang="en-US" altLang="zh-CN" sz="2200"/>
              <a:t>&lt;c:when&gt; </a:t>
            </a:r>
            <a:r>
              <a:rPr lang="zh-CN" altLang="en-US" sz="2200"/>
              <a:t>和 </a:t>
            </a:r>
            <a:r>
              <a:rPr lang="en-US" altLang="zh-CN" sz="2200"/>
              <a:t>&lt;c:otherwise&gt; </a:t>
            </a:r>
            <a:r>
              <a:rPr lang="zh-CN" altLang="en-US" sz="2200"/>
              <a:t>的父标签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1CE9-420B-4904-8A4B-1C5C56C362C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&lt;c:choose&gt;</a:t>
            </a:r>
            <a:r>
              <a:rPr lang="zh-CN" altLang="en-US" sz="3600"/>
              <a:t>语法</a:t>
            </a:r>
          </a:p>
        </p:txBody>
      </p:sp>
      <p:sp>
        <p:nvSpPr>
          <p:cNvPr id="1028100" name="AutoShape 4"/>
          <p:cNvSpPr>
            <a:spLocks noChangeArrowheads="1"/>
          </p:cNvSpPr>
          <p:nvPr/>
        </p:nvSpPr>
        <p:spPr bwMode="auto">
          <a:xfrm>
            <a:off x="2411413" y="1701800"/>
            <a:ext cx="2232025" cy="2735263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&lt;c:choose&gt; </a:t>
            </a:r>
          </a:p>
          <a:p>
            <a:r>
              <a:rPr lang="en-US" altLang="zh-CN" b="1"/>
              <a:t>   </a:t>
            </a:r>
            <a:r>
              <a:rPr lang="zh-CN" altLang="en-US" b="1"/>
              <a:t>： </a:t>
            </a:r>
          </a:p>
          <a:p>
            <a:r>
              <a:rPr lang="zh-CN" altLang="en-US" b="1"/>
              <a:t>   </a:t>
            </a:r>
            <a:r>
              <a:rPr lang="en-US" altLang="zh-CN" b="1"/>
              <a:t>&lt;c:when&gt; </a:t>
            </a:r>
          </a:p>
          <a:p>
            <a:r>
              <a:rPr lang="en-US" altLang="zh-CN" b="1"/>
              <a:t>   &lt;/c:when&gt; </a:t>
            </a:r>
          </a:p>
          <a:p>
            <a:r>
              <a:rPr lang="en-US" altLang="zh-CN" b="1"/>
              <a:t>   </a:t>
            </a:r>
            <a:r>
              <a:rPr lang="zh-CN" altLang="en-US" b="1"/>
              <a:t>： </a:t>
            </a:r>
          </a:p>
          <a:p>
            <a:r>
              <a:rPr lang="zh-CN" altLang="en-US" b="1"/>
              <a:t>   </a:t>
            </a:r>
            <a:r>
              <a:rPr lang="en-US" altLang="zh-CN" b="1"/>
              <a:t>&lt;c:otherwise&gt; </a:t>
            </a:r>
          </a:p>
          <a:p>
            <a:r>
              <a:rPr lang="en-US" altLang="zh-CN" b="1"/>
              <a:t>   &lt;/c:otherwise&gt; </a:t>
            </a:r>
          </a:p>
          <a:p>
            <a:r>
              <a:rPr lang="en-US" altLang="zh-CN" b="1"/>
              <a:t>   </a:t>
            </a:r>
            <a:r>
              <a:rPr lang="zh-CN" altLang="en-US" b="1"/>
              <a:t>： </a:t>
            </a:r>
          </a:p>
          <a:p>
            <a:r>
              <a:rPr lang="en-US" altLang="zh-CN" b="1"/>
              <a:t>&lt;/c:choose&gt;</a:t>
            </a:r>
            <a:r>
              <a:rPr lang="en-US" altLang="zh-CN"/>
              <a:t> </a:t>
            </a:r>
          </a:p>
        </p:txBody>
      </p:sp>
      <p:sp>
        <p:nvSpPr>
          <p:cNvPr id="1028101" name="Text Box 5"/>
          <p:cNvSpPr txBox="1">
            <a:spLocks noChangeArrowheads="1"/>
          </p:cNvSpPr>
          <p:nvPr/>
        </p:nvSpPr>
        <p:spPr bwMode="auto">
          <a:xfrm>
            <a:off x="250825" y="4437063"/>
            <a:ext cx="83518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en-US" altLang="zh-CN" sz="2600" b="1"/>
              <a:t>&lt;c:choose&gt;</a:t>
            </a:r>
            <a:r>
              <a:rPr lang="zh-CN" altLang="en-US" sz="2600" b="1"/>
              <a:t>的本体内容只能有： </a:t>
            </a:r>
          </a:p>
          <a:p>
            <a:pPr lvl="1" algn="just">
              <a:lnSpc>
                <a:spcPct val="90000"/>
              </a:lnSpc>
              <a:buClr>
                <a:srgbClr val="921832"/>
              </a:buClr>
              <a:buSzPct val="75000"/>
              <a:buFont typeface="Wingdings" pitchFamily="2" charset="2"/>
              <a:buNone/>
            </a:pPr>
            <a:r>
              <a:rPr lang="zh-CN" altLang="en-US" sz="2600" b="1"/>
              <a:t>空白 </a:t>
            </a:r>
          </a:p>
          <a:p>
            <a:pPr lvl="1" algn="just">
              <a:lnSpc>
                <a:spcPct val="90000"/>
              </a:lnSpc>
              <a:buClr>
                <a:srgbClr val="921832"/>
              </a:buClr>
              <a:buSzPct val="75000"/>
              <a:buFont typeface="Wingdings" pitchFamily="2" charset="2"/>
              <a:buNone/>
            </a:pPr>
            <a:r>
              <a:rPr lang="en-US" altLang="zh-CN" sz="2600" b="1"/>
              <a:t>1</a:t>
            </a:r>
            <a:r>
              <a:rPr lang="zh-CN" altLang="en-US" sz="2600" b="1"/>
              <a:t>或多个 </a:t>
            </a:r>
            <a:r>
              <a:rPr lang="en-US" altLang="zh-CN" sz="2600" b="1"/>
              <a:t>&lt;c:when&gt; </a:t>
            </a:r>
          </a:p>
          <a:p>
            <a:pPr lvl="1" algn="just">
              <a:lnSpc>
                <a:spcPct val="90000"/>
              </a:lnSpc>
              <a:buClr>
                <a:srgbClr val="921832"/>
              </a:buClr>
              <a:buSzPct val="75000"/>
              <a:buFont typeface="Wingdings" pitchFamily="2" charset="2"/>
              <a:buNone/>
            </a:pPr>
            <a:r>
              <a:rPr lang="en-US" altLang="zh-CN" sz="2600" b="1"/>
              <a:t>0</a:t>
            </a:r>
            <a:r>
              <a:rPr lang="zh-CN" altLang="en-US" sz="2600" b="1"/>
              <a:t>或多个 </a:t>
            </a:r>
            <a:r>
              <a:rPr lang="en-US" altLang="zh-CN" sz="2600" b="1"/>
              <a:t>&lt;c:otherwise&gt;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&lt;c:when&gt;</a:t>
            </a:r>
            <a:r>
              <a:rPr lang="zh-CN" altLang="en-US" sz="4000"/>
              <a:t>语法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2513"/>
            <a:ext cx="8785225" cy="4937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000"/>
              <a:t>&lt;c:when&gt; </a:t>
            </a:r>
            <a:r>
              <a:rPr lang="zh-CN" altLang="en-US" sz="2000"/>
              <a:t>的用途就和我们一般在程序中用的</a:t>
            </a:r>
            <a:r>
              <a:rPr lang="en-US" altLang="zh-CN" sz="2000"/>
              <a:t>when</a:t>
            </a:r>
            <a:r>
              <a:rPr lang="zh-CN" altLang="en-US" sz="2000"/>
              <a:t>一样</a:t>
            </a:r>
            <a:endParaRPr lang="zh-CN" altLang="en-US" sz="2400"/>
          </a:p>
        </p:txBody>
      </p:sp>
      <p:graphicFrame>
        <p:nvGraphicFramePr>
          <p:cNvPr id="1029125" name="Group 5"/>
          <p:cNvGraphicFramePr>
            <a:graphicFrameLocks noGrp="1"/>
          </p:cNvGraphicFramePr>
          <p:nvPr>
            <p:ph sz="half" idx="2"/>
          </p:nvPr>
        </p:nvGraphicFramePr>
        <p:xfrm>
          <a:off x="519113" y="2811463"/>
          <a:ext cx="8029575" cy="976313"/>
        </p:xfrm>
        <a:graphic>
          <a:graphicData uri="http://schemas.openxmlformats.org/drawingml/2006/table">
            <a:tbl>
              <a:tblPr/>
              <a:tblGrid>
                <a:gridCol w="677862"/>
                <a:gridCol w="4572000"/>
                <a:gridCol w="498475"/>
                <a:gridCol w="838200"/>
                <a:gridCol w="633413"/>
                <a:gridCol w="809625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明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必须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默认值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test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如果表达式的结果为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，则执行本体内容，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则相反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boolean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9EB-9A0A-4CD3-892E-D0BF93EB2A6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29124" name="AutoShape 4"/>
          <p:cNvSpPr>
            <a:spLocks noChangeArrowheads="1"/>
          </p:cNvSpPr>
          <p:nvPr/>
        </p:nvSpPr>
        <p:spPr bwMode="auto">
          <a:xfrm>
            <a:off x="1042988" y="1628775"/>
            <a:ext cx="5616575" cy="865188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&lt;c:when test="testCondition" &gt; </a:t>
            </a:r>
          </a:p>
          <a:p>
            <a:r>
              <a:rPr lang="zh-CN" altLang="en-US" b="1"/>
              <a:t>本体内容 </a:t>
            </a:r>
          </a:p>
          <a:p>
            <a:r>
              <a:rPr lang="en-US" altLang="zh-CN" b="1"/>
              <a:t>&lt;/c:when&gt;</a:t>
            </a:r>
            <a:r>
              <a:rPr lang="en-US" altLang="zh-CN"/>
              <a:t> </a:t>
            </a:r>
          </a:p>
        </p:txBody>
      </p:sp>
      <p:sp>
        <p:nvSpPr>
          <p:cNvPr id="1029148" name="Text Box 28"/>
          <p:cNvSpPr txBox="1">
            <a:spLocks noChangeArrowheads="1"/>
          </p:cNvSpPr>
          <p:nvPr/>
        </p:nvSpPr>
        <p:spPr bwMode="auto">
          <a:xfrm>
            <a:off x="179388" y="3860800"/>
            <a:ext cx="87137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en-US" altLang="zh-CN" sz="2400" b="1"/>
              <a:t>&lt;c:when&gt;</a:t>
            </a:r>
            <a:r>
              <a:rPr lang="zh-CN" altLang="en-US" sz="2400" b="1"/>
              <a:t>必须有</a:t>
            </a:r>
            <a:r>
              <a:rPr lang="en-US" altLang="zh-CN" sz="2400" b="1"/>
              <a:t>test</a:t>
            </a:r>
            <a:r>
              <a:rPr lang="zh-CN" altLang="en-US" sz="2400" b="1"/>
              <a:t>属性，当</a:t>
            </a:r>
            <a:r>
              <a:rPr lang="en-US" altLang="zh-CN" sz="2400" b="1"/>
              <a:t>test</a:t>
            </a:r>
            <a:r>
              <a:rPr lang="zh-CN" altLang="en-US" sz="2400" b="1"/>
              <a:t>中的表达式结果为</a:t>
            </a:r>
            <a:r>
              <a:rPr lang="en-US" altLang="zh-CN" sz="2400" b="1"/>
              <a:t>true</a:t>
            </a:r>
            <a:r>
              <a:rPr lang="zh-CN" altLang="en-US" sz="2400" b="1"/>
              <a:t>时，则会执行本体内容；如果为</a:t>
            </a:r>
            <a:r>
              <a:rPr lang="en-US" altLang="zh-CN" sz="2400" b="1"/>
              <a:t>false</a:t>
            </a:r>
            <a:r>
              <a:rPr lang="zh-CN" altLang="en-US" sz="2400" b="1"/>
              <a:t>时，则不会执行</a:t>
            </a:r>
          </a:p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/>
              <a:t>在同一个</a:t>
            </a:r>
            <a:r>
              <a:rPr lang="en-US" altLang="zh-CN" sz="2400" b="1"/>
              <a:t>&lt;c:choose&gt;</a:t>
            </a:r>
            <a:r>
              <a:rPr lang="zh-CN" altLang="en-US" sz="2400" b="1"/>
              <a:t>中时，</a:t>
            </a:r>
            <a:r>
              <a:rPr lang="en-US" altLang="zh-CN" sz="2400" b="1"/>
              <a:t>&lt;c:when&gt;</a:t>
            </a:r>
            <a:r>
              <a:rPr lang="zh-CN" altLang="en-US" sz="2400" b="1"/>
              <a:t>必须在 </a:t>
            </a:r>
            <a:r>
              <a:rPr lang="en-US" altLang="zh-CN" sz="2400" b="1"/>
              <a:t>&lt;c:otherwise&gt; </a:t>
            </a:r>
            <a:r>
              <a:rPr lang="zh-CN" altLang="en-US" sz="2400" b="1"/>
              <a:t>之前</a:t>
            </a:r>
            <a:r>
              <a:rPr lang="zh-CN" altLang="en-US"/>
              <a:t> </a:t>
            </a:r>
          </a:p>
          <a:p>
            <a:pPr algn="just">
              <a:buClr>
                <a:srgbClr val="921832"/>
              </a:buClr>
              <a:buSzPct val="75000"/>
              <a:buFont typeface="Wingdings" pitchFamily="2" charset="2"/>
              <a:buNone/>
            </a:pPr>
            <a:endParaRPr lang="en-US" altLang="zh-CN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EL</a:t>
            </a:r>
            <a:r>
              <a:rPr lang="zh-CN" altLang="en-US" dirty="0"/>
              <a:t>的使用</a:t>
            </a:r>
          </a:p>
          <a:p>
            <a:r>
              <a:rPr lang="zh-CN" altLang="en-US" dirty="0"/>
              <a:t>掌握</a:t>
            </a:r>
            <a:r>
              <a:rPr lang="en-US" altLang="zh-CN" dirty="0" err="1"/>
              <a:t>JSTL</a:t>
            </a:r>
            <a:r>
              <a:rPr lang="zh-CN" altLang="en-US" dirty="0"/>
              <a:t>核心标签库的使用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9BCA-E759-471B-AF35-62A3B900FAF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&lt;c:otherwise&gt;</a:t>
            </a:r>
            <a:r>
              <a:rPr lang="zh-CN" altLang="en-US" sz="4000"/>
              <a:t>语法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05800" cy="906463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000"/>
              <a:t>在同一个 </a:t>
            </a:r>
            <a:r>
              <a:rPr lang="en-US" altLang="zh-CN" sz="2000"/>
              <a:t>&lt;c:choose&gt; </a:t>
            </a:r>
            <a:r>
              <a:rPr lang="zh-CN" altLang="en-US" sz="2000"/>
              <a:t>中，当所有 </a:t>
            </a:r>
            <a:r>
              <a:rPr lang="en-US" altLang="zh-CN" sz="2000"/>
              <a:t>&lt;c:when&gt; </a:t>
            </a:r>
            <a:r>
              <a:rPr lang="zh-CN" altLang="en-US" sz="2000"/>
              <a:t>的条件都没有成立时，则执行 </a:t>
            </a:r>
            <a:r>
              <a:rPr lang="en-US" altLang="zh-CN" sz="2000"/>
              <a:t>&lt;c:otherwise&gt; </a:t>
            </a:r>
            <a:r>
              <a:rPr lang="zh-CN" altLang="en-US" sz="2000"/>
              <a:t>的本体内容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D9DC-D6DC-44BA-A1A2-2D9BC9B1AA8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30148" name="AutoShape 4"/>
          <p:cNvSpPr>
            <a:spLocks noChangeArrowheads="1"/>
          </p:cNvSpPr>
          <p:nvPr/>
        </p:nvSpPr>
        <p:spPr bwMode="auto">
          <a:xfrm>
            <a:off x="900113" y="2492375"/>
            <a:ext cx="5616575" cy="865188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&lt;c:otherwise&gt; </a:t>
            </a:r>
          </a:p>
          <a:p>
            <a:r>
              <a:rPr lang="en-US" altLang="zh-CN" b="1"/>
              <a:t>      </a:t>
            </a:r>
            <a:r>
              <a:rPr lang="zh-CN" altLang="en-US" b="1"/>
              <a:t>本体内容 </a:t>
            </a:r>
          </a:p>
          <a:p>
            <a:r>
              <a:rPr lang="en-US" altLang="zh-CN" b="1"/>
              <a:t>&lt;/c:otherwise&gt;</a:t>
            </a:r>
          </a:p>
        </p:txBody>
      </p:sp>
      <p:sp>
        <p:nvSpPr>
          <p:cNvPr id="1030149" name="Text Box 5"/>
          <p:cNvSpPr txBox="1">
            <a:spLocks noChangeArrowheads="1"/>
          </p:cNvSpPr>
          <p:nvPr/>
        </p:nvSpPr>
        <p:spPr bwMode="auto">
          <a:xfrm>
            <a:off x="179388" y="3860800"/>
            <a:ext cx="871378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/>
              <a:t>在同一个 </a:t>
            </a:r>
            <a:r>
              <a:rPr lang="en-US" altLang="zh-CN" sz="2400" b="1"/>
              <a:t>&lt;c:choose&gt; </a:t>
            </a:r>
            <a:r>
              <a:rPr lang="zh-CN" altLang="en-US" sz="2400" b="1"/>
              <a:t>中时，</a:t>
            </a:r>
            <a:r>
              <a:rPr lang="en-US" altLang="zh-CN" sz="2400" b="1"/>
              <a:t>&lt;c:otherwise&gt; </a:t>
            </a:r>
            <a:r>
              <a:rPr lang="zh-CN" altLang="en-US" sz="2400" b="1"/>
              <a:t>必须为最后一个标签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4875213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迭代</a:t>
            </a:r>
            <a:r>
              <a:rPr lang="en-US" altLang="zh-CN" dirty="0">
                <a:solidFill>
                  <a:srgbClr val="FF0000"/>
                </a:solidFill>
              </a:rPr>
              <a:t>(Iterate)</a:t>
            </a:r>
            <a:r>
              <a:rPr lang="zh-CN" altLang="en-US" dirty="0">
                <a:solidFill>
                  <a:srgbClr val="FF0000"/>
                </a:solidFill>
              </a:rPr>
              <a:t>操作主要包含两个标签</a:t>
            </a:r>
          </a:p>
          <a:p>
            <a:pPr algn="just"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</a:endParaRPr>
          </a:p>
          <a:p>
            <a:pPr lvl="1" algn="just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&lt;c:forEach&gt;</a:t>
            </a:r>
          </a:p>
          <a:p>
            <a:pPr lvl="1" algn="just">
              <a:spcBef>
                <a:spcPct val="0"/>
              </a:spcBef>
            </a:pPr>
            <a:endParaRPr lang="en-US" altLang="zh-CN" dirty="0"/>
          </a:p>
          <a:p>
            <a:pPr lvl="1" algn="just">
              <a:spcBef>
                <a:spcPct val="0"/>
              </a:spcBef>
            </a:pPr>
            <a:r>
              <a:rPr lang="en-US" altLang="zh-CN" dirty="0"/>
              <a:t>&lt;c:forTokens&gt;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6070-34B7-4EFF-8BE5-6975B04A81E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迭代操作</a:t>
            </a:r>
            <a:r>
              <a:rPr lang="zh-CN" altLang="en-US" sz="4000" b="1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8713787" cy="1933575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 dirty="0"/>
              <a:t>&lt;c:forEach&gt;</a:t>
            </a:r>
            <a:r>
              <a:rPr lang="zh-CN" altLang="en-US" sz="2400" dirty="0"/>
              <a:t>为循环控制，它可以将集合</a:t>
            </a:r>
            <a:r>
              <a:rPr lang="en-US" altLang="zh-CN" sz="2400" dirty="0"/>
              <a:t>(Collection)</a:t>
            </a:r>
            <a:r>
              <a:rPr lang="zh-CN" altLang="en-US" sz="2400" dirty="0"/>
              <a:t>中的成员循序浏览一遍。运作方式为当条件符合时，就会持续重复执行</a:t>
            </a:r>
            <a:r>
              <a:rPr lang="en-US" altLang="zh-CN" sz="2400" dirty="0"/>
              <a:t>&lt;c:forEach&gt;</a:t>
            </a:r>
            <a:r>
              <a:rPr lang="zh-CN" altLang="en-US" sz="2400" dirty="0"/>
              <a:t>的本体内容</a:t>
            </a:r>
          </a:p>
          <a:p>
            <a:pPr algn="just">
              <a:spcBef>
                <a:spcPct val="0"/>
              </a:spcBef>
            </a:pPr>
            <a:r>
              <a:rPr lang="zh-CN" altLang="en-US" sz="2400" dirty="0"/>
              <a:t>迭代一集合对象之所有成员</a:t>
            </a:r>
            <a:r>
              <a:rPr lang="zh-CN" altLang="en-US" b="1" dirty="0"/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C316-AF3A-41EF-AF84-53520866DCF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&lt;c:forEach&gt;</a:t>
            </a:r>
            <a:r>
              <a:rPr lang="zh-CN" altLang="en-US" sz="4000"/>
              <a:t>语法</a:t>
            </a:r>
          </a:p>
        </p:txBody>
      </p:sp>
      <p:sp>
        <p:nvSpPr>
          <p:cNvPr id="1032196" name="AutoShape 4"/>
          <p:cNvSpPr>
            <a:spLocks noChangeArrowheads="1"/>
          </p:cNvSpPr>
          <p:nvPr/>
        </p:nvSpPr>
        <p:spPr bwMode="auto">
          <a:xfrm>
            <a:off x="539750" y="2852738"/>
            <a:ext cx="7704138" cy="1081087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b="1" dirty="0">
                <a:solidFill>
                  <a:srgbClr val="0000FF"/>
                </a:solidFill>
              </a:rPr>
              <a:t>&lt;c:forEach [</a:t>
            </a:r>
            <a:r>
              <a:rPr lang="en-US" altLang="zh-CN" sz="1600" b="1" dirty="0" err="1">
                <a:solidFill>
                  <a:srgbClr val="0000FF"/>
                </a:solidFill>
              </a:rPr>
              <a:t>var</a:t>
            </a:r>
            <a:r>
              <a:rPr lang="en-US" altLang="zh-CN" sz="1600" b="1" dirty="0">
                <a:solidFill>
                  <a:srgbClr val="0000FF"/>
                </a:solidFill>
              </a:rPr>
              <a:t>="</a:t>
            </a:r>
            <a:r>
              <a:rPr lang="en-US" altLang="zh-CN" sz="1600" b="1" dirty="0" err="1">
                <a:solidFill>
                  <a:srgbClr val="0000FF"/>
                </a:solidFill>
              </a:rPr>
              <a:t>varName</a:t>
            </a:r>
            <a:r>
              <a:rPr lang="en-US" altLang="zh-CN" sz="1600" b="1" dirty="0">
                <a:solidFill>
                  <a:srgbClr val="0000FF"/>
                </a:solidFill>
              </a:rPr>
              <a:t>"] items="collection" [</a:t>
            </a:r>
            <a:r>
              <a:rPr lang="en-US" altLang="zh-CN" sz="1600" b="1" dirty="0" err="1">
                <a:solidFill>
                  <a:srgbClr val="0000FF"/>
                </a:solidFill>
              </a:rPr>
              <a:t>varStatus</a:t>
            </a:r>
            <a:r>
              <a:rPr lang="en-US" altLang="zh-CN" sz="1600" b="1" dirty="0">
                <a:solidFill>
                  <a:srgbClr val="0000FF"/>
                </a:solidFill>
              </a:rPr>
              <a:t>="</a:t>
            </a:r>
            <a:r>
              <a:rPr lang="en-US" altLang="zh-CN" sz="1600" b="1" dirty="0" err="1">
                <a:solidFill>
                  <a:srgbClr val="0000FF"/>
                </a:solidFill>
              </a:rPr>
              <a:t>varStatusName</a:t>
            </a:r>
            <a:r>
              <a:rPr lang="en-US" altLang="zh-CN" sz="1600" b="1" dirty="0">
                <a:solidFill>
                  <a:srgbClr val="0000FF"/>
                </a:solidFill>
              </a:rPr>
              <a:t>"]</a:t>
            </a:r>
          </a:p>
          <a:p>
            <a:r>
              <a:rPr lang="en-US" altLang="zh-CN" sz="1600" b="1" dirty="0">
                <a:solidFill>
                  <a:srgbClr val="0000FF"/>
                </a:solidFill>
              </a:rPr>
              <a:t>                                                 [begin="begin"] [end="end"] [step="step"]&gt; </a:t>
            </a:r>
          </a:p>
          <a:p>
            <a:r>
              <a:rPr lang="en-US" altLang="zh-CN" sz="1600" b="1" dirty="0">
                <a:solidFill>
                  <a:srgbClr val="0000FF"/>
                </a:solidFill>
              </a:rPr>
              <a:t>     </a:t>
            </a:r>
            <a:r>
              <a:rPr lang="zh-CN" altLang="en-US" sz="1600" b="1" dirty="0">
                <a:solidFill>
                  <a:srgbClr val="0000FF"/>
                </a:solidFill>
              </a:rPr>
              <a:t>本体内容 </a:t>
            </a:r>
          </a:p>
          <a:p>
            <a:r>
              <a:rPr lang="en-US" altLang="zh-CN" sz="1600" b="1" dirty="0">
                <a:solidFill>
                  <a:srgbClr val="0000FF"/>
                </a:solidFill>
              </a:rPr>
              <a:t>&lt;/c:forEach&gt;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032197" name="Text Box 5"/>
          <p:cNvSpPr txBox="1">
            <a:spLocks noChangeArrowheads="1"/>
          </p:cNvSpPr>
          <p:nvPr/>
        </p:nvSpPr>
        <p:spPr bwMode="auto">
          <a:xfrm>
            <a:off x="179388" y="4076700"/>
            <a:ext cx="87137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/>
              <a:t>迭代指定的次数 </a:t>
            </a:r>
          </a:p>
        </p:txBody>
      </p:sp>
      <p:sp>
        <p:nvSpPr>
          <p:cNvPr id="1032198" name="AutoShape 6"/>
          <p:cNvSpPr>
            <a:spLocks noChangeArrowheads="1"/>
          </p:cNvSpPr>
          <p:nvPr/>
        </p:nvSpPr>
        <p:spPr bwMode="auto">
          <a:xfrm>
            <a:off x="468313" y="4724400"/>
            <a:ext cx="7704137" cy="1081088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b="1"/>
              <a:t>&lt;c:forEach [var="varName"] [varStatus="varStatusName"] </a:t>
            </a:r>
          </a:p>
          <a:p>
            <a:r>
              <a:rPr lang="en-US" altLang="zh-CN" sz="1600" b="1"/>
              <a:t>                                            begin="begin" end="end" [step="step"]&gt; </a:t>
            </a:r>
          </a:p>
          <a:p>
            <a:r>
              <a:rPr lang="en-US" altLang="zh-CN" sz="1600" b="1"/>
              <a:t>       </a:t>
            </a:r>
            <a:r>
              <a:rPr lang="zh-CN" altLang="en-US" sz="1600" b="1"/>
              <a:t>本体内容 </a:t>
            </a:r>
          </a:p>
          <a:p>
            <a:r>
              <a:rPr lang="en-US" altLang="zh-CN" sz="1600" b="1"/>
              <a:t>&lt;/c:forEach&gt;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3AD0-E95E-48FC-B670-568422E8171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&lt;c:forEach&gt;</a:t>
            </a:r>
            <a:r>
              <a:rPr lang="zh-CN" altLang="en-US" sz="4000"/>
              <a:t>语法</a:t>
            </a:r>
          </a:p>
        </p:txBody>
      </p:sp>
      <p:graphicFrame>
        <p:nvGraphicFramePr>
          <p:cNvPr id="1033219" name="Group 3"/>
          <p:cNvGraphicFramePr>
            <a:graphicFrameLocks noGrp="1"/>
          </p:cNvGraphicFramePr>
          <p:nvPr/>
        </p:nvGraphicFramePr>
        <p:xfrm>
          <a:off x="395288" y="1052513"/>
          <a:ext cx="8497887" cy="3200400"/>
        </p:xfrm>
        <a:graphic>
          <a:graphicData uri="http://schemas.openxmlformats.org/drawingml/2006/table">
            <a:tbl>
              <a:tblPr/>
              <a:tblGrid>
                <a:gridCol w="1058862"/>
                <a:gridCol w="3300413"/>
                <a:gridCol w="563562"/>
                <a:gridCol w="1346200"/>
                <a:gridCol w="717550"/>
                <a:gridCol w="15113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明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必须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默认值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用来存放现在指到的成员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6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items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被迭代的集合对象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Arrays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Collection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Iterator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Enumeration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Map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varStatus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用来存放现在指到的相关成员信息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begin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开始的位置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结束的位置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最后一个成员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step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每次迭代的间隔数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3277" name="Text Box 61"/>
          <p:cNvSpPr txBox="1">
            <a:spLocks noChangeArrowheads="1"/>
          </p:cNvSpPr>
          <p:nvPr/>
        </p:nvSpPr>
        <p:spPr bwMode="auto">
          <a:xfrm>
            <a:off x="323850" y="4797425"/>
            <a:ext cx="856932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/>
              <a:t>假若有</a:t>
            </a:r>
            <a:r>
              <a:rPr lang="en-US" altLang="zh-CN" sz="2000" b="1"/>
              <a:t>begin</a:t>
            </a:r>
            <a:r>
              <a:rPr lang="zh-CN" altLang="en-US" sz="2000" b="1"/>
              <a:t>属性时，</a:t>
            </a:r>
            <a:r>
              <a:rPr lang="en-US" altLang="zh-CN" sz="2000" b="1"/>
              <a:t>begin</a:t>
            </a:r>
            <a:r>
              <a:rPr lang="zh-CN" altLang="en-US" sz="2000" b="1"/>
              <a:t>必须大于等于 </a:t>
            </a:r>
            <a:r>
              <a:rPr lang="en-US" altLang="zh-CN" sz="2000" b="1"/>
              <a:t>0 </a:t>
            </a:r>
          </a:p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/>
              <a:t>假若有</a:t>
            </a:r>
            <a:r>
              <a:rPr lang="en-US" altLang="zh-CN" sz="2000" b="1"/>
              <a:t>end</a:t>
            </a:r>
            <a:r>
              <a:rPr lang="zh-CN" altLang="en-US" sz="2000" b="1"/>
              <a:t>属性时，必须大于</a:t>
            </a:r>
            <a:r>
              <a:rPr lang="en-US" altLang="zh-CN" sz="2000" b="1"/>
              <a:t>begin </a:t>
            </a:r>
          </a:p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000" b="1"/>
              <a:t>假若有</a:t>
            </a:r>
            <a:r>
              <a:rPr lang="en-US" altLang="zh-CN" sz="2000" b="1"/>
              <a:t>step</a:t>
            </a:r>
            <a:r>
              <a:rPr lang="zh-CN" altLang="en-US" sz="2000" b="1"/>
              <a:t>属性时，</a:t>
            </a:r>
            <a:r>
              <a:rPr lang="en-US" altLang="zh-CN" sz="2000" b="1"/>
              <a:t>step</a:t>
            </a:r>
            <a:r>
              <a:rPr lang="zh-CN" altLang="en-US" sz="2000" b="1"/>
              <a:t>必须大于等于</a:t>
            </a:r>
            <a:r>
              <a:rPr lang="en-US" altLang="zh-CN" sz="2000" b="1"/>
              <a:t>0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8413"/>
            <a:ext cx="8713788" cy="1862137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 dirty="0"/>
              <a:t>&lt;c:forEach&gt;</a:t>
            </a:r>
            <a:r>
              <a:rPr lang="zh-CN" altLang="en-US" sz="2400" dirty="0"/>
              <a:t>还提供</a:t>
            </a:r>
            <a:r>
              <a:rPr lang="en-US" altLang="zh-CN" sz="2400" dirty="0" err="1"/>
              <a:t>varStatus</a:t>
            </a:r>
            <a:r>
              <a:rPr lang="zh-CN" altLang="en-US" sz="2400" dirty="0"/>
              <a:t>属性，主要用来存放现在指到之成员的相关信息。例如：我们写成</a:t>
            </a:r>
            <a:r>
              <a:rPr lang="en-US" altLang="zh-CN" sz="2400" dirty="0" err="1"/>
              <a:t>varStatus</a:t>
            </a:r>
            <a:r>
              <a:rPr lang="en-US" altLang="zh-CN" sz="2400" dirty="0"/>
              <a:t>="s"</a:t>
            </a:r>
            <a:r>
              <a:rPr lang="zh-CN" altLang="en-US" sz="2400" dirty="0"/>
              <a:t>，那么将会把信息存放在名称为</a:t>
            </a:r>
            <a:r>
              <a:rPr lang="en-US" altLang="zh-CN" sz="2400" dirty="0"/>
              <a:t>s</a:t>
            </a:r>
            <a:r>
              <a:rPr lang="zh-CN" altLang="en-US" sz="2400" dirty="0"/>
              <a:t>的属性当中。</a:t>
            </a:r>
            <a:r>
              <a:rPr lang="en-US" altLang="zh-CN" sz="2400" dirty="0" err="1"/>
              <a:t>varStatus</a:t>
            </a:r>
            <a:r>
              <a:rPr lang="zh-CN" altLang="en-US" sz="2400" dirty="0"/>
              <a:t>属性还有另外四个属性</a:t>
            </a:r>
            <a:endParaRPr lang="zh-CN" altLang="en-US" dirty="0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A73A-5980-4DB4-B023-3C6F9C6D5BC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&lt;c:forEach&gt;</a:t>
            </a:r>
            <a:r>
              <a:rPr lang="zh-CN" altLang="en-US"/>
              <a:t>语法</a:t>
            </a:r>
          </a:p>
        </p:txBody>
      </p:sp>
      <p:graphicFrame>
        <p:nvGraphicFramePr>
          <p:cNvPr id="1034244" name="Group 4"/>
          <p:cNvGraphicFramePr>
            <a:graphicFrameLocks noGrp="1"/>
          </p:cNvGraphicFramePr>
          <p:nvPr/>
        </p:nvGraphicFramePr>
        <p:xfrm>
          <a:off x="1116013" y="3213100"/>
          <a:ext cx="7416800" cy="2276477"/>
        </p:xfrm>
        <a:graphic>
          <a:graphicData uri="http://schemas.openxmlformats.org/drawingml/2006/table">
            <a:tbl>
              <a:tblPr/>
              <a:tblGrid>
                <a:gridCol w="1090612"/>
                <a:gridCol w="1350963"/>
                <a:gridCol w="4975225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 性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 型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 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index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number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现在指到成员的索引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count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number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总共指到成员的总数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boolean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现在指到的成员是否为第一个成员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last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boolean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现在指到的成员是否为最后一个成员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8785225" cy="1069975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/>
              <a:t>&lt;c:forTokens&gt;</a:t>
            </a:r>
            <a:r>
              <a:rPr lang="zh-CN" altLang="en-US" sz="2400"/>
              <a:t>用来浏览一字符串中所有的成员，其成员是由定义符号</a:t>
            </a:r>
            <a:r>
              <a:rPr lang="en-US" altLang="zh-CN" sz="2400"/>
              <a:t>(delimiters)</a:t>
            </a:r>
            <a:r>
              <a:rPr lang="zh-CN" altLang="en-US" sz="2400"/>
              <a:t>所分隔的</a:t>
            </a:r>
          </a:p>
        </p:txBody>
      </p:sp>
      <p:sp>
        <p:nvSpPr>
          <p:cNvPr id="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F501-26FC-4989-86F8-20B7B9AE10F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&lt;c:forTokens&gt;</a:t>
            </a:r>
            <a:r>
              <a:rPr lang="zh-CN" altLang="en-US" sz="4000"/>
              <a:t>语法</a:t>
            </a:r>
          </a:p>
        </p:txBody>
      </p:sp>
      <p:sp>
        <p:nvSpPr>
          <p:cNvPr id="1035268" name="AutoShape 4"/>
          <p:cNvSpPr>
            <a:spLocks noChangeArrowheads="1"/>
          </p:cNvSpPr>
          <p:nvPr/>
        </p:nvSpPr>
        <p:spPr bwMode="auto">
          <a:xfrm>
            <a:off x="539750" y="1989138"/>
            <a:ext cx="8064500" cy="1152525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b="1"/>
              <a:t>&lt;c:forTokens items="stringOfTokens" delims="delimiters" [var="varName"] </a:t>
            </a:r>
          </a:p>
          <a:p>
            <a:r>
              <a:rPr lang="en-US" altLang="zh-CN" sz="1600" b="1"/>
              <a:t>         [varStatus="varStatusName"] [begin="begin"] [end="end"] [step="step"]&gt; </a:t>
            </a:r>
          </a:p>
          <a:p>
            <a:r>
              <a:rPr lang="en-US" altLang="zh-CN" sz="1600" b="1"/>
              <a:t>    </a:t>
            </a:r>
            <a:r>
              <a:rPr lang="zh-CN" altLang="en-US" sz="1600" b="1"/>
              <a:t>本体内容 </a:t>
            </a:r>
          </a:p>
          <a:p>
            <a:r>
              <a:rPr lang="en-US" altLang="zh-CN" sz="1600" b="1"/>
              <a:t>&lt;/c:forTokens&gt;</a:t>
            </a:r>
          </a:p>
        </p:txBody>
      </p:sp>
      <p:graphicFrame>
        <p:nvGraphicFramePr>
          <p:cNvPr id="1035269" name="Group 5"/>
          <p:cNvGraphicFramePr>
            <a:graphicFrameLocks noGrp="1"/>
          </p:cNvGraphicFramePr>
          <p:nvPr/>
        </p:nvGraphicFramePr>
        <p:xfrm>
          <a:off x="395288" y="3284538"/>
          <a:ext cx="8353425" cy="2438400"/>
        </p:xfrm>
        <a:graphic>
          <a:graphicData uri="http://schemas.openxmlformats.org/drawingml/2006/table">
            <a:tbl>
              <a:tblPr/>
              <a:tblGrid>
                <a:gridCol w="1104900"/>
                <a:gridCol w="3443287"/>
                <a:gridCol w="587375"/>
                <a:gridCol w="839788"/>
                <a:gridCol w="800100"/>
                <a:gridCol w="1577975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明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 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必 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默认值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用来存放现在指到的成员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items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被迭代的字符串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delims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定义用来分割字符串的字符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varStatus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用来存放现在指到的相关成员信息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begin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开始的位置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结束的位置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最后一个成员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step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每次迭代的间隔数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JSTL</a:t>
            </a:r>
            <a:r>
              <a:rPr lang="zh-CN" altLang="en-US" sz="2400"/>
              <a:t>包含三个与</a:t>
            </a:r>
            <a:r>
              <a:rPr lang="en-US" altLang="zh-CN" sz="2400"/>
              <a:t>URL</a:t>
            </a:r>
            <a:r>
              <a:rPr lang="zh-CN" altLang="en-US" sz="2400"/>
              <a:t>操作有关的标签，它们分别为</a:t>
            </a:r>
          </a:p>
          <a:p>
            <a:pPr lvl="1" algn="just">
              <a:spcBef>
                <a:spcPct val="0"/>
              </a:spcBef>
            </a:pPr>
            <a:r>
              <a:rPr lang="en-US" altLang="zh-CN"/>
              <a:t>&lt;c:import&gt;--</a:t>
            </a:r>
            <a:r>
              <a:rPr lang="zh-CN" altLang="en-US"/>
              <a:t>用来将其他文件的内容包含起来</a:t>
            </a:r>
          </a:p>
          <a:p>
            <a:pPr lvl="1" algn="just">
              <a:spcBef>
                <a:spcPct val="0"/>
              </a:spcBef>
            </a:pPr>
            <a:r>
              <a:rPr lang="en-US" altLang="zh-CN"/>
              <a:t>&lt;c:redirect&gt;--</a:t>
            </a:r>
            <a:r>
              <a:rPr lang="zh-CN" altLang="en-US"/>
              <a:t>网页的导向</a:t>
            </a:r>
          </a:p>
          <a:p>
            <a:pPr lvl="1" algn="just">
              <a:spcBef>
                <a:spcPct val="0"/>
              </a:spcBef>
            </a:pPr>
            <a:r>
              <a:rPr lang="en-US" altLang="zh-CN"/>
              <a:t>&lt;c:url&gt;--url</a:t>
            </a:r>
            <a:r>
              <a:rPr lang="zh-CN" altLang="en-US"/>
              <a:t>的产生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3FE-050C-4507-A0AA-0181227F3BF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URL</a:t>
            </a:r>
            <a:r>
              <a:rPr lang="zh-CN" altLang="en-US" sz="4000"/>
              <a:t>操作</a:t>
            </a:r>
            <a:r>
              <a:rPr lang="zh-CN" altLang="en-US" sz="4000" b="1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&lt;c:import&gt;</a:t>
            </a:r>
            <a:r>
              <a:rPr lang="zh-CN" altLang="en-US" sz="4000"/>
              <a:t>语法</a:t>
            </a:r>
          </a:p>
        </p:txBody>
      </p:sp>
      <p:graphicFrame>
        <p:nvGraphicFramePr>
          <p:cNvPr id="1038343" name="Group 7"/>
          <p:cNvGraphicFramePr>
            <a:graphicFrameLocks noGrp="1"/>
          </p:cNvGraphicFramePr>
          <p:nvPr>
            <p:ph type="tbl" idx="1"/>
          </p:nvPr>
        </p:nvGraphicFramePr>
        <p:xfrm>
          <a:off x="179388" y="1125538"/>
          <a:ext cx="8713787" cy="4824415"/>
        </p:xfrm>
        <a:graphic>
          <a:graphicData uri="http://schemas.openxmlformats.org/drawingml/2006/table">
            <a:tbl>
              <a:tblPr/>
              <a:tblGrid>
                <a:gridCol w="1404937"/>
                <a:gridCol w="4475163"/>
                <a:gridCol w="495300"/>
                <a:gridCol w="850900"/>
                <a:gridCol w="638175"/>
                <a:gridCol w="849312"/>
              </a:tblGrid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明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 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必须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默认值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url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一文件被包含的地址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context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相同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Container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下，其他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web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站台必须以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开头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储存被包含的文件的内容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类型存入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scope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变量的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JSP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范围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Page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charEncoding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被包含文件之内容的编码格式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varReader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储存被包含的文件的内容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Reader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类型存入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/>
                        </a:gs>
                        <a:gs pos="100000">
                          <a:srgbClr val="FFE0C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8ED-73C4-4CF4-A2DA-84938F0B72B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38339" name="AutoShape 3"/>
          <p:cNvSpPr>
            <a:spLocks noChangeArrowheads="1"/>
          </p:cNvSpPr>
          <p:nvPr/>
        </p:nvSpPr>
        <p:spPr bwMode="auto">
          <a:xfrm>
            <a:off x="250825" y="1484313"/>
            <a:ext cx="8713788" cy="1295400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&lt;c:import url="url" [context="context"] [var="varName"] </a:t>
            </a:r>
          </a:p>
          <a:p>
            <a:r>
              <a:rPr lang="en-US" altLang="zh-CN" b="1"/>
              <a:t>[scope="{page|request|session|application}"][charEncoding="charEncoding"]&gt; </a:t>
            </a:r>
          </a:p>
          <a:p>
            <a:r>
              <a:rPr lang="en-US" altLang="zh-CN" b="1"/>
              <a:t>    </a:t>
            </a:r>
            <a:r>
              <a:rPr lang="zh-CN" altLang="en-US" b="1"/>
              <a:t>本体内容 </a:t>
            </a:r>
          </a:p>
          <a:p>
            <a:r>
              <a:rPr lang="en-US" altLang="zh-CN" b="1"/>
              <a:t>&lt;/c:import&gt;</a:t>
            </a:r>
          </a:p>
        </p:txBody>
      </p:sp>
      <p:sp>
        <p:nvSpPr>
          <p:cNvPr id="1038340" name="AutoShape 4"/>
          <p:cNvSpPr>
            <a:spLocks noChangeArrowheads="1"/>
          </p:cNvSpPr>
          <p:nvPr/>
        </p:nvSpPr>
        <p:spPr bwMode="auto">
          <a:xfrm>
            <a:off x="250825" y="3141663"/>
            <a:ext cx="7777163" cy="1439862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/>
              <a:t>&lt;c:import url="url" [context="context"] </a:t>
            </a:r>
          </a:p>
          <a:p>
            <a:r>
              <a:rPr lang="en-US" altLang="zh-CN" b="1"/>
              <a:t>        varReader="varReaderName" [charEncoding="charEncoding"]&gt; </a:t>
            </a:r>
          </a:p>
          <a:p>
            <a:r>
              <a:rPr lang="zh-CN" altLang="en-US" b="1"/>
              <a:t>本体内容 </a:t>
            </a:r>
          </a:p>
          <a:p>
            <a:r>
              <a:rPr lang="en-US" altLang="zh-CN" b="1"/>
              <a:t>&lt;/c:import&gt;</a:t>
            </a:r>
          </a:p>
        </p:txBody>
      </p:sp>
      <p:sp>
        <p:nvSpPr>
          <p:cNvPr id="1038341" name="Text Box 5"/>
          <p:cNvSpPr txBox="1">
            <a:spLocks noChangeArrowheads="1"/>
          </p:cNvSpPr>
          <p:nvPr/>
        </p:nvSpPr>
        <p:spPr bwMode="auto">
          <a:xfrm>
            <a:off x="539750" y="981075"/>
            <a:ext cx="8064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/>
              <a:t>语法一</a:t>
            </a:r>
          </a:p>
        </p:txBody>
      </p:sp>
      <p:sp>
        <p:nvSpPr>
          <p:cNvPr id="1038342" name="Text Box 6"/>
          <p:cNvSpPr txBox="1">
            <a:spLocks noChangeArrowheads="1"/>
          </p:cNvSpPr>
          <p:nvPr/>
        </p:nvSpPr>
        <p:spPr bwMode="auto">
          <a:xfrm>
            <a:off x="395288" y="2708275"/>
            <a:ext cx="8064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/>
              <a:t>语法二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13787" cy="142875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/>
              <a:t>&lt;c:import&gt;</a:t>
            </a:r>
            <a:r>
              <a:rPr lang="zh-CN" altLang="en-US" sz="2400"/>
              <a:t>中必须要有</a:t>
            </a:r>
            <a:r>
              <a:rPr lang="en-US" altLang="zh-CN" sz="2400"/>
              <a:t>url</a:t>
            </a:r>
            <a:r>
              <a:rPr lang="zh-CN" altLang="en-US" sz="2400"/>
              <a:t>属性，它是用来设定被包含网页的地址。它可以为绝对地址或是相对地址，使用绝对地址的写法如下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2337-583D-437F-B187-5CAFC51042F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&lt;c:import&gt;</a:t>
            </a:r>
            <a:r>
              <a:rPr lang="zh-CN" altLang="en-US" sz="4000"/>
              <a:t>语法</a:t>
            </a:r>
          </a:p>
        </p:txBody>
      </p:sp>
      <p:sp>
        <p:nvSpPr>
          <p:cNvPr id="1039364" name="Rectangle 4"/>
          <p:cNvSpPr>
            <a:spLocks noChangeArrowheads="1"/>
          </p:cNvSpPr>
          <p:nvPr/>
        </p:nvSpPr>
        <p:spPr bwMode="auto">
          <a:xfrm>
            <a:off x="179388" y="3513138"/>
            <a:ext cx="8713787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buFontTx/>
              <a:buChar char="•"/>
            </a:pPr>
            <a:r>
              <a:rPr lang="en-US" altLang="en-US" sz="2400"/>
              <a:t>&lt;c:import&gt;也支持FTP协议</a:t>
            </a:r>
          </a:p>
        </p:txBody>
      </p:sp>
      <p:sp>
        <p:nvSpPr>
          <p:cNvPr id="1039365" name="AutoShape 5"/>
          <p:cNvSpPr>
            <a:spLocks noChangeArrowheads="1"/>
          </p:cNvSpPr>
          <p:nvPr/>
        </p:nvSpPr>
        <p:spPr bwMode="auto">
          <a:xfrm>
            <a:off x="900113" y="2636838"/>
            <a:ext cx="5832475" cy="647700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&lt;c:import url="http://www.hands-on.com.cn" /&gt;</a:t>
            </a:r>
            <a:r>
              <a:rPr lang="en-US" altLang="zh-CN"/>
              <a:t> </a:t>
            </a:r>
            <a:endParaRPr lang="en-US" altLang="zh-CN">
              <a:latin typeface="Courier New" pitchFamily="49" charset="0"/>
            </a:endParaRPr>
          </a:p>
        </p:txBody>
      </p:sp>
      <p:sp>
        <p:nvSpPr>
          <p:cNvPr id="1039366" name="AutoShape 6"/>
          <p:cNvSpPr>
            <a:spLocks noChangeArrowheads="1"/>
          </p:cNvSpPr>
          <p:nvPr/>
        </p:nvSpPr>
        <p:spPr bwMode="auto">
          <a:xfrm>
            <a:off x="900113" y="4437063"/>
            <a:ext cx="6767512" cy="647700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&lt;c:import url="ftp://www.hands-on.com.cn/data.txt" /&gt;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975"/>
            <a:ext cx="8713788" cy="719138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400"/>
              <a:t>使用</a:t>
            </a:r>
            <a:r>
              <a:rPr lang="en-US" altLang="zh-CN" sz="2400"/>
              <a:t>&lt;c:import&gt;</a:t>
            </a:r>
            <a:r>
              <a:rPr lang="zh-CN" altLang="en-US" sz="2400"/>
              <a:t>的网页存在于同一个</a:t>
            </a:r>
            <a:r>
              <a:rPr lang="en-US" altLang="zh-CN" sz="2400" i="1"/>
              <a:t>webapps</a:t>
            </a:r>
            <a:r>
              <a:rPr lang="zh-CN" altLang="en-US" sz="2400"/>
              <a:t>的文件夹中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B39-4347-4055-9959-EAEC253BCC9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&lt;</a:t>
            </a:r>
            <a:r>
              <a:rPr lang="en-US" altLang="zh-CN" sz="4000" dirty="0" err="1" smtClean="0"/>
              <a:t>c:import</a:t>
            </a:r>
            <a:r>
              <a:rPr lang="en-US" altLang="zh-CN" sz="4000" dirty="0"/>
              <a:t>&gt;</a:t>
            </a:r>
            <a:r>
              <a:rPr lang="zh-CN" altLang="en-US" sz="4000" dirty="0"/>
              <a:t>语法</a:t>
            </a:r>
          </a:p>
        </p:txBody>
      </p:sp>
      <p:sp>
        <p:nvSpPr>
          <p:cNvPr id="1040388" name="Rectangle 4"/>
          <p:cNvSpPr>
            <a:spLocks noChangeArrowheads="1"/>
          </p:cNvSpPr>
          <p:nvPr/>
        </p:nvSpPr>
        <p:spPr bwMode="auto">
          <a:xfrm>
            <a:off x="179388" y="2492375"/>
            <a:ext cx="87137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buFontTx/>
              <a:buChar char="•"/>
            </a:pPr>
            <a:r>
              <a:rPr lang="zh-CN" altLang="en-US" sz="2400"/>
              <a:t>在同一个服务器上，但并非同一个</a:t>
            </a:r>
            <a:r>
              <a:rPr lang="en-US" altLang="zh-CN" sz="2400"/>
              <a:t>web</a:t>
            </a:r>
            <a:r>
              <a:rPr lang="zh-CN" altLang="en-US" sz="2400"/>
              <a:t>站台的文件</a:t>
            </a:r>
          </a:p>
        </p:txBody>
      </p:sp>
      <p:sp>
        <p:nvSpPr>
          <p:cNvPr id="1040389" name="AutoShape 5"/>
          <p:cNvSpPr>
            <a:spLocks noChangeArrowheads="1"/>
          </p:cNvSpPr>
          <p:nvPr/>
        </p:nvSpPr>
        <p:spPr bwMode="auto">
          <a:xfrm>
            <a:off x="827088" y="1916113"/>
            <a:ext cx="5543550" cy="504825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&lt;c:import url="Hello.jsp" /&gt;</a:t>
            </a:r>
            <a:endParaRPr lang="en-US" altLang="zh-CN" sz="2000" b="1">
              <a:latin typeface="Courier New" pitchFamily="49" charset="0"/>
            </a:endParaRPr>
          </a:p>
        </p:txBody>
      </p:sp>
      <p:sp>
        <p:nvSpPr>
          <p:cNvPr id="1040390" name="AutoShape 6"/>
          <p:cNvSpPr>
            <a:spLocks noChangeArrowheads="1"/>
          </p:cNvSpPr>
          <p:nvPr/>
        </p:nvSpPr>
        <p:spPr bwMode="auto">
          <a:xfrm>
            <a:off x="827088" y="3068638"/>
            <a:ext cx="6985000" cy="504825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&lt;c:import url="/jsp/index.html" context="/others" /&gt;</a:t>
            </a:r>
          </a:p>
        </p:txBody>
      </p:sp>
      <p:sp>
        <p:nvSpPr>
          <p:cNvPr id="1040391" name="Text Box 7"/>
          <p:cNvSpPr txBox="1">
            <a:spLocks noChangeArrowheads="1"/>
          </p:cNvSpPr>
          <p:nvPr/>
        </p:nvSpPr>
        <p:spPr bwMode="auto">
          <a:xfrm>
            <a:off x="611188" y="3716338"/>
            <a:ext cx="8064500" cy="2298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注意：被包含文件的</a:t>
            </a:r>
            <a:r>
              <a:rPr lang="en-US" altLang="zh-CN" b="1"/>
              <a:t>web</a:t>
            </a:r>
            <a:r>
              <a:rPr lang="zh-CN" altLang="en-US" b="1"/>
              <a:t>站台必须在</a:t>
            </a:r>
            <a:r>
              <a:rPr lang="en-US" altLang="zh-CN" b="1"/>
              <a:t>server.xml</a:t>
            </a:r>
            <a:r>
              <a:rPr lang="zh-CN" altLang="en-US" b="1"/>
              <a:t>中定义过，且</a:t>
            </a:r>
            <a:r>
              <a:rPr lang="en-US" altLang="zh-CN" b="1"/>
              <a:t>&lt;Context&gt;</a:t>
            </a:r>
            <a:r>
              <a:rPr lang="zh-CN" altLang="en-US" b="1"/>
              <a:t>的</a:t>
            </a:r>
            <a:r>
              <a:rPr lang="en-US" altLang="zh-CN" b="1"/>
              <a:t>crossContext</a:t>
            </a:r>
            <a:r>
              <a:rPr lang="zh-CN" altLang="en-US" b="1"/>
              <a:t>属性值必须为</a:t>
            </a:r>
            <a:r>
              <a:rPr lang="en-US" altLang="zh-CN" b="1"/>
              <a:t>true</a:t>
            </a:r>
            <a:r>
              <a:rPr lang="zh-CN" altLang="en-US" b="1"/>
              <a:t>，这样一来，</a:t>
            </a:r>
            <a:r>
              <a:rPr lang="en-US" altLang="zh-CN" b="1"/>
              <a:t>others</a:t>
            </a:r>
            <a:r>
              <a:rPr lang="zh-CN" altLang="en-US" b="1"/>
              <a:t>目录下的文件才可以被其他 </a:t>
            </a:r>
            <a:r>
              <a:rPr lang="en-US" altLang="zh-CN" b="1"/>
              <a:t>web</a:t>
            </a:r>
            <a:r>
              <a:rPr lang="zh-CN" altLang="en-US" b="1"/>
              <a:t>站台调用。 </a:t>
            </a:r>
          </a:p>
          <a:p>
            <a:r>
              <a:rPr lang="en-US" altLang="zh-CN" b="1"/>
              <a:t>server.xml</a:t>
            </a:r>
            <a:r>
              <a:rPr lang="zh-CN" altLang="en-US" b="1"/>
              <a:t>的设定范例如下：</a:t>
            </a:r>
          </a:p>
          <a:p>
            <a:r>
              <a:rPr lang="zh-CN" altLang="en-US" b="1"/>
              <a:t>： </a:t>
            </a:r>
          </a:p>
          <a:p>
            <a:r>
              <a:rPr lang="en-US" altLang="zh-CN" b="1"/>
              <a:t>&lt;Context path="/others" docBase="others" debug="0" </a:t>
            </a:r>
          </a:p>
          <a:p>
            <a:r>
              <a:rPr lang="en-US" altLang="zh-CN" b="1"/>
              <a:t>reloadable="true" crossContext="true"/&gt; </a:t>
            </a:r>
          </a:p>
          <a:p>
            <a:r>
              <a:rPr lang="zh-CN" altLang="en-US" b="1"/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65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867150" y="4273550"/>
          <a:ext cx="8175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67" name="Image" r:id="rId4" imgW="1225091" imgH="1962750" progId="">
                  <p:embed/>
                </p:oleObj>
              </mc:Choice>
              <mc:Fallback>
                <p:oleObj name="Image" r:id="rId4" imgW="1225091" imgH="1962750" progId="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4273550"/>
                        <a:ext cx="8175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97E-7E54-4E6F-8BE3-AE1A8795B63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为什么需要</a:t>
            </a:r>
            <a:r>
              <a:rPr lang="en-US" altLang="zh-CN"/>
              <a:t>EL</a:t>
            </a:r>
            <a:r>
              <a:rPr lang="zh-CN" altLang="en-US"/>
              <a:t>和</a:t>
            </a:r>
            <a:r>
              <a:rPr lang="en-US" altLang="zh-CN"/>
              <a:t>JSTL</a:t>
            </a:r>
          </a:p>
        </p:txBody>
      </p:sp>
      <p:sp>
        <p:nvSpPr>
          <p:cNvPr id="1046531" name="Rectangle 3"/>
          <p:cNvSpPr>
            <a:spLocks noChangeArrowheads="1"/>
          </p:cNvSpPr>
          <p:nvPr/>
        </p:nvSpPr>
        <p:spPr bwMode="auto">
          <a:xfrm>
            <a:off x="468313" y="1196975"/>
            <a:ext cx="867568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/>
              <a:t> JSP</a:t>
            </a:r>
            <a:r>
              <a:rPr lang="zh-CN" altLang="en-US" sz="2400"/>
              <a:t>标准动作的局限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sz="2000"/>
              <a:t>一般是操作</a:t>
            </a:r>
            <a:r>
              <a:rPr lang="en-US" altLang="zh-CN" sz="2000"/>
              <a:t>JavaBean</a:t>
            </a:r>
            <a:r>
              <a:rPr lang="zh-CN" altLang="en-US" sz="2000"/>
              <a:t>的属性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000"/>
              <a:t>JavaBean</a:t>
            </a:r>
            <a:r>
              <a:rPr lang="zh-CN" altLang="en-US" sz="2000"/>
              <a:t>的属性只能为基本数据类型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sz="2000"/>
              <a:t>不能进行逻辑操作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/>
              <a:t>如何解决这个问题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400"/>
              <a:t>EL</a:t>
            </a:r>
            <a:r>
              <a:rPr lang="zh-CN" altLang="en-US" sz="2400"/>
              <a:t>和</a:t>
            </a:r>
            <a:r>
              <a:rPr lang="en-US" altLang="zh-CN" sz="2400"/>
              <a:t>JSTL</a:t>
            </a:r>
          </a:p>
        </p:txBody>
      </p:sp>
      <p:grpSp>
        <p:nvGrpSpPr>
          <p:cNvPr id="1046533" name="Group 5"/>
          <p:cNvGrpSpPr>
            <a:grpSpLocks/>
          </p:cNvGrpSpPr>
          <p:nvPr/>
        </p:nvGrpSpPr>
        <p:grpSpPr bwMode="auto">
          <a:xfrm>
            <a:off x="1106488" y="4402138"/>
            <a:ext cx="674687" cy="900112"/>
            <a:chOff x="4130" y="3037"/>
            <a:chExt cx="1511" cy="1080"/>
          </a:xfrm>
        </p:grpSpPr>
        <p:graphicFrame>
          <p:nvGraphicFramePr>
            <p:cNvPr id="1046534" name="Object 6"/>
            <p:cNvGraphicFramePr>
              <a:graphicFrameLocks noChangeAspect="1"/>
            </p:cNvGraphicFramePr>
            <p:nvPr/>
          </p:nvGraphicFramePr>
          <p:xfrm>
            <a:off x="4130" y="3037"/>
            <a:ext cx="988" cy="1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68" name="Image" r:id="rId6" imgW="2615873" imgH="2666667" progId="">
                    <p:embed/>
                  </p:oleObj>
                </mc:Choice>
                <mc:Fallback>
                  <p:oleObj name="Image" r:id="rId6" imgW="2615873" imgH="2666667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3037"/>
                          <a:ext cx="988" cy="10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46535" name="Picture 7" descr="TowerCas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6536" name="Rectangle 8"/>
          <p:cNvSpPr>
            <a:spLocks noChangeArrowheads="1"/>
          </p:cNvSpPr>
          <p:nvPr/>
        </p:nvSpPr>
        <p:spPr bwMode="auto">
          <a:xfrm>
            <a:off x="4572000" y="4083050"/>
            <a:ext cx="3960813" cy="18716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6537" name="Rectangle 9"/>
          <p:cNvSpPr>
            <a:spLocks noChangeArrowheads="1"/>
          </p:cNvSpPr>
          <p:nvPr/>
        </p:nvSpPr>
        <p:spPr bwMode="auto">
          <a:xfrm>
            <a:off x="5219700" y="4227513"/>
            <a:ext cx="3024188" cy="1511300"/>
          </a:xfrm>
          <a:prstGeom prst="rect">
            <a:avLst/>
          </a:prstGeom>
          <a:gradFill rotWithShape="1">
            <a:gsLst>
              <a:gs pos="0">
                <a:srgbClr val="CCFFFF">
                  <a:alpha val="67000"/>
                </a:srgbClr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/>
            <a:endParaRPr lang="en-US" sz="2000">
              <a:ea typeface="黑体" pitchFamily="49" charset="-122"/>
            </a:endParaRPr>
          </a:p>
        </p:txBody>
      </p:sp>
      <p:sp>
        <p:nvSpPr>
          <p:cNvPr id="1046538" name="Text Box 10"/>
          <p:cNvSpPr txBox="1">
            <a:spLocks noChangeArrowheads="1"/>
          </p:cNvSpPr>
          <p:nvPr/>
        </p:nvSpPr>
        <p:spPr bwMode="auto">
          <a:xfrm>
            <a:off x="5383213" y="4514850"/>
            <a:ext cx="2533650" cy="4318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BAE6EC">
                        <a:alpha val="80000"/>
                      </a:srgbClr>
                    </a:gs>
                    <a:gs pos="50000">
                      <a:schemeClr val="bg1"/>
                    </a:gs>
                    <a:gs pos="100000">
                      <a:srgbClr val="BAE6EC">
                        <a:alpha val="80000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ea typeface="黑体" pitchFamily="49" charset="-122"/>
                <a:cs typeface="Courier New" pitchFamily="49" charset="0"/>
              </a:rPr>
              <a:t>JSP </a:t>
            </a:r>
            <a:r>
              <a:rPr lang="zh-CN" altLang="en-US" sz="2000" b="1">
                <a:ea typeface="黑体" pitchFamily="49" charset="-122"/>
                <a:cs typeface="Courier New" pitchFamily="49" charset="0"/>
              </a:rPr>
              <a:t>页面</a:t>
            </a:r>
          </a:p>
        </p:txBody>
      </p:sp>
      <p:sp>
        <p:nvSpPr>
          <p:cNvPr id="1046539" name="Rectangle 11"/>
          <p:cNvSpPr>
            <a:spLocks noChangeArrowheads="1"/>
          </p:cNvSpPr>
          <p:nvPr/>
        </p:nvSpPr>
        <p:spPr bwMode="auto">
          <a:xfrm>
            <a:off x="5545138" y="5108575"/>
            <a:ext cx="1063625" cy="4778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49" charset="-122"/>
              </a:rPr>
              <a:t>静态内容</a:t>
            </a:r>
          </a:p>
        </p:txBody>
      </p:sp>
      <p:sp>
        <p:nvSpPr>
          <p:cNvPr id="1046540" name="Rectangle 12"/>
          <p:cNvSpPr>
            <a:spLocks noChangeArrowheads="1"/>
          </p:cNvSpPr>
          <p:nvPr/>
        </p:nvSpPr>
        <p:spPr bwMode="auto">
          <a:xfrm>
            <a:off x="6935788" y="5108575"/>
            <a:ext cx="1065212" cy="477838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49" charset="-122"/>
              </a:rPr>
              <a:t>动态内容</a:t>
            </a:r>
          </a:p>
        </p:txBody>
      </p:sp>
      <p:sp>
        <p:nvSpPr>
          <p:cNvPr id="1046541" name="Line 13"/>
          <p:cNvSpPr>
            <a:spLocks noChangeShapeType="1"/>
          </p:cNvSpPr>
          <p:nvPr/>
        </p:nvSpPr>
        <p:spPr bwMode="auto">
          <a:xfrm flipV="1">
            <a:off x="2627313" y="4711700"/>
            <a:ext cx="1008062" cy="0"/>
          </a:xfrm>
          <a:prstGeom prst="line">
            <a:avLst/>
          </a:prstGeom>
          <a:noFill/>
          <a:ln w="38100">
            <a:solidFill>
              <a:srgbClr val="CE303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542" name="Line 14"/>
          <p:cNvSpPr>
            <a:spLocks noChangeShapeType="1"/>
          </p:cNvSpPr>
          <p:nvPr/>
        </p:nvSpPr>
        <p:spPr bwMode="auto">
          <a:xfrm flipH="1" flipV="1">
            <a:off x="2627313" y="5143500"/>
            <a:ext cx="1006475" cy="0"/>
          </a:xfrm>
          <a:prstGeom prst="line">
            <a:avLst/>
          </a:prstGeom>
          <a:noFill/>
          <a:ln w="38100">
            <a:solidFill>
              <a:srgbClr val="CE303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543" name="Text Box 15"/>
          <p:cNvSpPr txBox="1">
            <a:spLocks noChangeArrowheads="1"/>
          </p:cNvSpPr>
          <p:nvPr/>
        </p:nvSpPr>
        <p:spPr bwMode="auto">
          <a:xfrm>
            <a:off x="2778125" y="43449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ea typeface="黑体" pitchFamily="49" charset="-122"/>
              </a:rPr>
              <a:t>请求</a:t>
            </a:r>
          </a:p>
        </p:txBody>
      </p:sp>
      <p:sp>
        <p:nvSpPr>
          <p:cNvPr id="1046544" name="Text Box 16"/>
          <p:cNvSpPr txBox="1">
            <a:spLocks noChangeArrowheads="1"/>
          </p:cNvSpPr>
          <p:nvPr/>
        </p:nvSpPr>
        <p:spPr bwMode="auto">
          <a:xfrm>
            <a:off x="2778125" y="51498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ea typeface="黑体" pitchFamily="49" charset="-122"/>
              </a:rPr>
              <a:t>响应</a:t>
            </a:r>
          </a:p>
        </p:txBody>
      </p:sp>
      <p:sp>
        <p:nvSpPr>
          <p:cNvPr id="1046545" name="AutoShape 17"/>
          <p:cNvSpPr>
            <a:spLocks noChangeArrowheads="1"/>
          </p:cNvSpPr>
          <p:nvPr/>
        </p:nvSpPr>
        <p:spPr bwMode="auto">
          <a:xfrm>
            <a:off x="468313" y="3644900"/>
            <a:ext cx="8408987" cy="3174968"/>
          </a:xfrm>
          <a:prstGeom prst="roundRect">
            <a:avLst>
              <a:gd name="adj" fmla="val 941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public</a:t>
            </a:r>
            <a:r>
              <a:rPr lang="en-US" altLang="zh-CN" b="1" dirty="0"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class</a:t>
            </a:r>
            <a:r>
              <a:rPr lang="en-US" altLang="zh-CN" b="1" dirty="0">
                <a:ea typeface="黑体" pitchFamily="49" charset="-122"/>
                <a:cs typeface="Times New Roman" pitchFamily="18" charset="0"/>
              </a:rPr>
              <a:t> School{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 dirty="0">
              <a:ea typeface="黑体" pitchFamily="49" charset="-122"/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ea typeface="黑体" pitchFamily="49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private </a:t>
            </a:r>
            <a:r>
              <a:rPr lang="en-US" altLang="zh-CN" b="1" dirty="0" err="1" smtClean="0">
                <a:ea typeface="黑体" pitchFamily="49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 count;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private</a:t>
            </a:r>
            <a:r>
              <a:rPr lang="en-US" altLang="zh-CN" b="1" dirty="0" smtClean="0"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黑体" pitchFamily="49" charset="-122"/>
                <a:cs typeface="Times New Roman" pitchFamily="18" charset="0"/>
              </a:rPr>
              <a:t>Teacher	teacher;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ea typeface="黑体" pitchFamily="49" charset="-122"/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private</a:t>
            </a:r>
            <a:r>
              <a:rPr lang="en-US" altLang="zh-CN" b="1" dirty="0">
                <a:ea typeface="黑体" pitchFamily="49" charset="-122"/>
                <a:cs typeface="Times New Roman" pitchFamily="18" charset="0"/>
              </a:rPr>
              <a:t> Student  student;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 dirty="0">
              <a:ea typeface="黑体" pitchFamily="49" charset="-122"/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ea typeface="黑体" pitchFamily="49" charset="-122"/>
                <a:cs typeface="Times New Roman" pitchFamily="18" charset="0"/>
              </a:rPr>
              <a:t>	…//</a:t>
            </a:r>
            <a:r>
              <a:rPr lang="zh-CN" altLang="en-US" b="1" dirty="0">
                <a:ea typeface="黑体" pitchFamily="49" charset="-122"/>
                <a:cs typeface="Times New Roman" pitchFamily="18" charset="0"/>
              </a:rPr>
              <a:t>属性的</a:t>
            </a:r>
            <a:r>
              <a:rPr lang="en-US" altLang="zh-CN" b="1" dirty="0">
                <a:ea typeface="黑体" pitchFamily="49" charset="-122"/>
                <a:cs typeface="Times New Roman" pitchFamily="18" charset="0"/>
              </a:rPr>
              <a:t>getter</a:t>
            </a:r>
            <a:r>
              <a:rPr lang="zh-CN" altLang="en-US" b="1" dirty="0"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b="1" dirty="0">
                <a:ea typeface="黑体" pitchFamily="49" charset="-122"/>
                <a:cs typeface="Times New Roman" pitchFamily="18" charset="0"/>
              </a:rPr>
              <a:t>setter</a:t>
            </a:r>
            <a:r>
              <a:rPr lang="zh-CN" altLang="en-US" b="1" dirty="0">
                <a:ea typeface="黑体" pitchFamily="49" charset="-122"/>
                <a:cs typeface="Times New Roman" pitchFamily="18" charset="0"/>
              </a:rPr>
              <a:t>方法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b="1" dirty="0">
              <a:ea typeface="黑体" pitchFamily="49" charset="-122"/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ea typeface="黑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046546" name="AutoShape 18"/>
          <p:cNvSpPr>
            <a:spLocks noChangeArrowheads="1"/>
          </p:cNvSpPr>
          <p:nvPr/>
        </p:nvSpPr>
        <p:spPr bwMode="auto">
          <a:xfrm>
            <a:off x="5059338" y="4883864"/>
            <a:ext cx="3155950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en-US" altLang="zh-CN" b="1" dirty="0">
                <a:ea typeface="黑体" pitchFamily="49" charset="-122"/>
              </a:rPr>
              <a:t>JavaBean</a:t>
            </a:r>
            <a:r>
              <a:rPr lang="zh-CN" altLang="en-US" b="1" dirty="0">
                <a:ea typeface="黑体" pitchFamily="49" charset="-122"/>
              </a:rPr>
              <a:t>属性不是基本类型，如何进行读取和赋值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45" grpId="0" animBg="1"/>
      <p:bldP spid="10465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&lt;c:url&gt;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031163" cy="495300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/>
              <a:t>&lt;c:url&gt;</a:t>
            </a:r>
            <a:r>
              <a:rPr lang="zh-CN" altLang="en-US" sz="2400"/>
              <a:t>主要用来产生一个</a:t>
            </a:r>
            <a:r>
              <a:rPr lang="en-US" altLang="zh-CN" sz="2400"/>
              <a:t>URL</a:t>
            </a:r>
          </a:p>
          <a:p>
            <a:pPr algn="just">
              <a:spcBef>
                <a:spcPct val="0"/>
              </a:spcBef>
            </a:pPr>
            <a:r>
              <a:rPr lang="zh-CN" altLang="en-US" sz="2400"/>
              <a:t>没有本体内容</a:t>
            </a:r>
          </a:p>
        </p:txBody>
      </p:sp>
      <p:graphicFrame>
        <p:nvGraphicFramePr>
          <p:cNvPr id="1041415" name="Group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8517052"/>
              </p:ext>
            </p:extLst>
          </p:nvPr>
        </p:nvGraphicFramePr>
        <p:xfrm>
          <a:off x="250824" y="1201737"/>
          <a:ext cx="8569325" cy="46704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33450"/>
                <a:gridCol w="4489450"/>
                <a:gridCol w="581025"/>
                <a:gridCol w="830262"/>
                <a:gridCol w="790575"/>
                <a:gridCol w="944563"/>
              </a:tblGrid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明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类型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必 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默认值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value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执行的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1266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context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相同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Container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下，其他 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web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站台必须以 “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/” 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开头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储存被包含文件的内容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以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类型存入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scope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var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变量的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JSP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范围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34B-A38D-4A2F-A3D7-E2BA7AD95AF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41412" name="AutoShape 4"/>
          <p:cNvSpPr>
            <a:spLocks noChangeArrowheads="1"/>
          </p:cNvSpPr>
          <p:nvPr/>
        </p:nvSpPr>
        <p:spPr bwMode="auto">
          <a:xfrm>
            <a:off x="539750" y="2565400"/>
            <a:ext cx="7991475" cy="720725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&lt;c:url value="value" [context="context"] [var="varName"] </a:t>
            </a:r>
          </a:p>
          <a:p>
            <a:r>
              <a:rPr lang="en-US" altLang="zh-CN" sz="2000" b="1"/>
              <a:t>		[scope="{page|request|session|application}"] /&gt;</a:t>
            </a:r>
          </a:p>
        </p:txBody>
      </p:sp>
      <p:sp>
        <p:nvSpPr>
          <p:cNvPr id="1041413" name="AutoShape 5"/>
          <p:cNvSpPr>
            <a:spLocks noChangeArrowheads="1"/>
          </p:cNvSpPr>
          <p:nvPr/>
        </p:nvSpPr>
        <p:spPr bwMode="auto">
          <a:xfrm>
            <a:off x="468313" y="4076700"/>
            <a:ext cx="8135937" cy="1296988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&lt;c:url value="value" [context="context"] [var="varName"] </a:t>
            </a:r>
          </a:p>
          <a:p>
            <a:r>
              <a:rPr lang="en-US" altLang="zh-CN" sz="2000" b="1"/>
              <a:t>		[scope="{page|request|session|application}"] &gt; </a:t>
            </a:r>
          </a:p>
          <a:p>
            <a:r>
              <a:rPr lang="en-US" altLang="zh-CN" sz="2000" b="1"/>
              <a:t>	&lt;c:param&gt; </a:t>
            </a:r>
            <a:r>
              <a:rPr lang="zh-CN" altLang="en-US" sz="2000" b="1"/>
              <a:t>标签 </a:t>
            </a:r>
          </a:p>
          <a:p>
            <a:r>
              <a:rPr lang="en-US" altLang="zh-CN" sz="2000" b="1"/>
              <a:t>&lt;/c:url&gt;</a:t>
            </a:r>
          </a:p>
        </p:txBody>
      </p:sp>
      <p:sp>
        <p:nvSpPr>
          <p:cNvPr id="1041414" name="Text Box 6"/>
          <p:cNvSpPr txBox="1">
            <a:spLocks noChangeArrowheads="1"/>
          </p:cNvSpPr>
          <p:nvPr/>
        </p:nvSpPr>
        <p:spPr bwMode="auto">
          <a:xfrm>
            <a:off x="179388" y="3213100"/>
            <a:ext cx="82089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3200" b="1"/>
              <a:t>有本体内容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81075"/>
            <a:ext cx="8713787" cy="142875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/>
              <a:t>&lt;c:redirect&gt;</a:t>
            </a:r>
            <a:r>
              <a:rPr lang="zh-CN" altLang="en-US" sz="2400"/>
              <a:t>可以将客户端的请求从一个</a:t>
            </a:r>
            <a:r>
              <a:rPr lang="en-US" altLang="zh-CN" sz="2400"/>
              <a:t>JSP</a:t>
            </a:r>
            <a:r>
              <a:rPr lang="zh-CN" altLang="en-US" sz="2400"/>
              <a:t>网页导向到其他文件</a:t>
            </a:r>
            <a:endParaRPr lang="zh-CN" altLang="en-US"/>
          </a:p>
          <a:p>
            <a:pPr algn="just">
              <a:spcBef>
                <a:spcPct val="0"/>
              </a:spcBef>
            </a:pPr>
            <a:r>
              <a:rPr lang="zh-CN" altLang="en-US" sz="2400"/>
              <a:t>没有本体内容</a:t>
            </a: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B05D-DE6B-4F3B-A4ED-986F472C383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&lt;c:redirect&gt;</a:t>
            </a:r>
            <a:r>
              <a:rPr lang="zh-CN" altLang="en-US" sz="4000"/>
              <a:t>语法</a:t>
            </a:r>
          </a:p>
        </p:txBody>
      </p:sp>
      <p:sp>
        <p:nvSpPr>
          <p:cNvPr id="1042436" name="AutoShape 4"/>
          <p:cNvSpPr>
            <a:spLocks noChangeArrowheads="1"/>
          </p:cNvSpPr>
          <p:nvPr/>
        </p:nvSpPr>
        <p:spPr bwMode="auto">
          <a:xfrm>
            <a:off x="468313" y="2349500"/>
            <a:ext cx="7991475" cy="503238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&lt;c:redirect url="url" [context="context"] /&gt;</a:t>
            </a:r>
          </a:p>
        </p:txBody>
      </p:sp>
      <p:sp>
        <p:nvSpPr>
          <p:cNvPr id="1042437" name="AutoShape 5"/>
          <p:cNvSpPr>
            <a:spLocks noChangeArrowheads="1"/>
          </p:cNvSpPr>
          <p:nvPr/>
        </p:nvSpPr>
        <p:spPr bwMode="auto">
          <a:xfrm>
            <a:off x="468313" y="3429000"/>
            <a:ext cx="8135937" cy="1081088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&lt;c:redirect url="url" [context="context"]&gt; </a:t>
            </a:r>
          </a:p>
          <a:p>
            <a:r>
              <a:rPr lang="en-US" altLang="zh-CN" sz="2000" b="1"/>
              <a:t>     &lt;c:param&gt;</a:t>
            </a:r>
            <a:r>
              <a:rPr lang="zh-CN" altLang="en-US" sz="2000" b="1"/>
              <a:t>标签</a:t>
            </a:r>
          </a:p>
          <a:p>
            <a:r>
              <a:rPr lang="en-US" altLang="zh-CN" sz="2000" b="1"/>
              <a:t>&lt;/c:redirect&gt;</a:t>
            </a:r>
          </a:p>
        </p:txBody>
      </p:sp>
      <p:sp>
        <p:nvSpPr>
          <p:cNvPr id="1042438" name="Text Box 6"/>
          <p:cNvSpPr txBox="1">
            <a:spLocks noChangeArrowheads="1"/>
          </p:cNvSpPr>
          <p:nvPr/>
        </p:nvSpPr>
        <p:spPr bwMode="auto">
          <a:xfrm>
            <a:off x="179388" y="2781300"/>
            <a:ext cx="82089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buClr>
                <a:srgbClr val="921832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/>
              <a:t>有本体内容</a:t>
            </a:r>
          </a:p>
        </p:txBody>
      </p:sp>
      <p:graphicFrame>
        <p:nvGraphicFramePr>
          <p:cNvPr id="1042439" name="Group 7"/>
          <p:cNvGraphicFramePr>
            <a:graphicFrameLocks noGrp="1"/>
          </p:cNvGraphicFramePr>
          <p:nvPr/>
        </p:nvGraphicFramePr>
        <p:xfrm>
          <a:off x="323850" y="4652963"/>
          <a:ext cx="8640763" cy="1296988"/>
        </p:xfrm>
        <a:graphic>
          <a:graphicData uri="http://schemas.openxmlformats.org/drawingml/2006/table">
            <a:tbl>
              <a:tblPr/>
              <a:tblGrid>
                <a:gridCol w="946150"/>
                <a:gridCol w="4554538"/>
                <a:gridCol w="588962"/>
                <a:gridCol w="842963"/>
                <a:gridCol w="750887"/>
                <a:gridCol w="9572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明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 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必须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默认值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url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导向的目标地址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context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相同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Container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下，其他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web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站台必须以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开头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975"/>
            <a:ext cx="8964613" cy="63658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en-US" sz="2400"/>
              <a:t>url就是设定要被导向到的目标地址，它可以是相对或绝对地址</a:t>
            </a:r>
            <a:endParaRPr lang="zh-CN" altLang="en-US" sz="240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9CAB-270A-458C-BFA7-37B120732CE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&lt;c:redirect&gt;</a:t>
            </a:r>
            <a:r>
              <a:rPr lang="zh-CN" altLang="en-US" sz="4000"/>
              <a:t>语法</a:t>
            </a:r>
          </a:p>
        </p:txBody>
      </p:sp>
      <p:sp>
        <p:nvSpPr>
          <p:cNvPr id="1043460" name="Rectangle 4"/>
          <p:cNvSpPr>
            <a:spLocks noChangeArrowheads="1"/>
          </p:cNvSpPr>
          <p:nvPr/>
        </p:nvSpPr>
        <p:spPr bwMode="auto">
          <a:xfrm>
            <a:off x="179388" y="3151188"/>
            <a:ext cx="8713787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buFontTx/>
              <a:buChar char="•"/>
            </a:pPr>
            <a:r>
              <a:rPr lang="en-US" altLang="en-US" sz="2400"/>
              <a:t>加上context这个属性，用来导向至其他 web站台上的文件</a:t>
            </a:r>
            <a:endParaRPr lang="zh-CN" altLang="en-US" sz="2400"/>
          </a:p>
        </p:txBody>
      </p:sp>
      <p:sp>
        <p:nvSpPr>
          <p:cNvPr id="1043461" name="Rectangle 5"/>
          <p:cNvSpPr>
            <a:spLocks noChangeArrowheads="1"/>
          </p:cNvSpPr>
          <p:nvPr/>
        </p:nvSpPr>
        <p:spPr bwMode="auto">
          <a:xfrm>
            <a:off x="179388" y="5167313"/>
            <a:ext cx="8713787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buFontTx/>
              <a:buChar char="•"/>
            </a:pPr>
            <a:r>
              <a:rPr lang="en-US" altLang="en-US" sz="2400"/>
              <a:t>&lt;c:redirect&gt;的功能不</a:t>
            </a:r>
            <a:r>
              <a:rPr lang="zh-CN" altLang="en-US" sz="2400"/>
              <a:t>仅</a:t>
            </a:r>
            <a:r>
              <a:rPr lang="en-US" altLang="en-US" sz="2400"/>
              <a:t>可以导向网页，还可以传递参数给目标文件</a:t>
            </a:r>
            <a:endParaRPr lang="zh-CN" altLang="en-US" sz="2400"/>
          </a:p>
        </p:txBody>
      </p:sp>
      <p:sp>
        <p:nvSpPr>
          <p:cNvPr id="1043462" name="AutoShape 6"/>
          <p:cNvSpPr>
            <a:spLocks noChangeArrowheads="1"/>
          </p:cNvSpPr>
          <p:nvPr/>
        </p:nvSpPr>
        <p:spPr bwMode="auto">
          <a:xfrm>
            <a:off x="611188" y="1916113"/>
            <a:ext cx="7991475" cy="503237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&lt;c:redirect url="http://www.hands-on.com.cn" /&gt;</a:t>
            </a:r>
          </a:p>
        </p:txBody>
      </p:sp>
      <p:sp>
        <p:nvSpPr>
          <p:cNvPr id="1043463" name="AutoShape 7"/>
          <p:cNvSpPr>
            <a:spLocks noChangeArrowheads="1"/>
          </p:cNvSpPr>
          <p:nvPr/>
        </p:nvSpPr>
        <p:spPr bwMode="auto">
          <a:xfrm>
            <a:off x="684213" y="4292600"/>
            <a:ext cx="7991475" cy="503238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&lt;c:redirect url="/jsp/index.html" context="/others" /&gt;</a:t>
            </a:r>
          </a:p>
        </p:txBody>
      </p:sp>
      <p:sp>
        <p:nvSpPr>
          <p:cNvPr id="1043464" name="AutoShape 8"/>
          <p:cNvSpPr>
            <a:spLocks noChangeArrowheads="1"/>
          </p:cNvSpPr>
          <p:nvPr/>
        </p:nvSpPr>
        <p:spPr bwMode="auto">
          <a:xfrm>
            <a:off x="611188" y="2565400"/>
            <a:ext cx="7991475" cy="503238"/>
          </a:xfrm>
          <a:prstGeom prst="roundRect">
            <a:avLst>
              <a:gd name="adj" fmla="val 16667"/>
            </a:avLst>
          </a:prstGeom>
          <a:solidFill>
            <a:srgbClr val="FFFF99">
              <a:alpha val="5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/>
              <a:t>&lt;c:redirect url=“/index.jsp" /&gt;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/>
              <a:t>EL </a:t>
            </a:r>
            <a:r>
              <a:rPr lang="zh-CN" altLang="en-US" sz="2400"/>
              <a:t>为表达式语言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/>
              <a:t>Java </a:t>
            </a:r>
            <a:r>
              <a:rPr lang="zh-CN" altLang="en-US" sz="2400"/>
              <a:t>社区组织的 </a:t>
            </a:r>
            <a:r>
              <a:rPr lang="en-US" altLang="zh-CN" sz="2400"/>
              <a:t>JSP </a:t>
            </a:r>
            <a:r>
              <a:rPr lang="zh-CN" altLang="en-US" sz="2400"/>
              <a:t>标准标签库专家组和 </a:t>
            </a:r>
            <a:r>
              <a:rPr lang="en-US" altLang="zh-CN" sz="2400"/>
              <a:t>JSP 2.0 </a:t>
            </a:r>
            <a:r>
              <a:rPr lang="zh-CN" altLang="en-US" sz="2400"/>
              <a:t>专家组开发了</a:t>
            </a:r>
            <a:r>
              <a:rPr lang="en-US" altLang="zh-CN" sz="2400"/>
              <a:t>JSP</a:t>
            </a:r>
            <a:r>
              <a:rPr lang="zh-CN" altLang="en-US" sz="2400"/>
              <a:t>表达式语言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/>
              <a:t>JSP </a:t>
            </a:r>
            <a:r>
              <a:rPr lang="zh-CN" altLang="en-US" sz="2400"/>
              <a:t>表达式语言可用于任何静态文本、标准标签和自定义标签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/>
              <a:t>点运算符 </a:t>
            </a:r>
            <a:r>
              <a:rPr lang="en-US" sz="2400"/>
              <a:t>(</a:t>
            </a:r>
            <a:r>
              <a:rPr lang="en-US" altLang="zh-CN" sz="2400"/>
              <a:t> </a:t>
            </a:r>
            <a:r>
              <a:rPr lang="en-US" sz="2400"/>
              <a:t>.</a:t>
            </a:r>
            <a:r>
              <a:rPr lang="en-US" altLang="zh-CN" sz="2400"/>
              <a:t> ) </a:t>
            </a:r>
            <a:r>
              <a:rPr lang="zh-CN" altLang="en-US" sz="2400"/>
              <a:t>或 </a:t>
            </a:r>
            <a:r>
              <a:rPr lang="en-US" sz="2400"/>
              <a:t>(</a:t>
            </a:r>
            <a:r>
              <a:rPr lang="en-US" altLang="zh-CN" sz="2400"/>
              <a:t> </a:t>
            </a:r>
            <a:r>
              <a:rPr lang="en-US" sz="2400"/>
              <a:t>[</a:t>
            </a:r>
            <a:r>
              <a:rPr lang="en-US" altLang="zh-CN" sz="2400"/>
              <a:t> </a:t>
            </a:r>
            <a:r>
              <a:rPr lang="en-US" sz="2400"/>
              <a:t>]</a:t>
            </a:r>
            <a:r>
              <a:rPr lang="en-US" altLang="zh-CN" sz="2400"/>
              <a:t> </a:t>
            </a:r>
            <a:r>
              <a:rPr lang="en-US" sz="2400"/>
              <a:t>)</a:t>
            </a:r>
            <a:r>
              <a:rPr lang="en-US" altLang="zh-CN" sz="2400"/>
              <a:t> </a:t>
            </a:r>
            <a:r>
              <a:rPr lang="zh-CN" altLang="en-US" sz="2400"/>
              <a:t>用于获取变量的值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/>
              <a:t>pageScope</a:t>
            </a:r>
            <a:r>
              <a:rPr lang="zh-CN" altLang="en-US" sz="2400"/>
              <a:t>、</a:t>
            </a:r>
            <a:r>
              <a:rPr lang="en-US" sz="2400"/>
              <a:t>requestScope</a:t>
            </a:r>
            <a:r>
              <a:rPr lang="zh-CN" altLang="en-US" sz="2400"/>
              <a:t>、</a:t>
            </a:r>
            <a:r>
              <a:rPr lang="en-US" sz="2400"/>
              <a:t>sessionScope </a:t>
            </a:r>
            <a:r>
              <a:rPr lang="zh-CN" altLang="en-US" sz="2400"/>
              <a:t>和 </a:t>
            </a:r>
            <a:r>
              <a:rPr lang="en-US" sz="2400"/>
              <a:t>applicationScope </a:t>
            </a:r>
            <a:r>
              <a:rPr lang="zh-CN" altLang="en-US" sz="2400"/>
              <a:t>隐式对象用于访问各种范围的变量</a:t>
            </a:r>
          </a:p>
          <a:p>
            <a:pPr>
              <a:lnSpc>
                <a:spcPct val="90000"/>
              </a:lnSpc>
            </a:pPr>
            <a:r>
              <a:rPr lang="en-US" sz="2400"/>
              <a:t>param</a:t>
            </a:r>
            <a:r>
              <a:rPr lang="zh-CN" sz="2400"/>
              <a:t> 对象返回一个值，将请求参数名称映射至单个字符串值</a:t>
            </a:r>
            <a:endParaRPr lang="zh-CN" altLang="en-US" sz="240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5124-5839-41E1-9E4A-D32FE7030F5F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Times New Roman" pitchFamily="18" charset="0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JSTL(JavaServer Pages Standard Tag Library)</a:t>
            </a:r>
            <a:r>
              <a:rPr lang="zh-CN" altLang="en-US" sz="2400"/>
              <a:t>，目前最新的版本为</a:t>
            </a:r>
            <a:r>
              <a:rPr lang="en-US" altLang="zh-CN" sz="2400"/>
              <a:t>1.1</a:t>
            </a:r>
            <a:r>
              <a:rPr lang="zh-CN" altLang="en-US" sz="2400"/>
              <a:t>版。</a:t>
            </a:r>
            <a:r>
              <a:rPr lang="en-US" altLang="zh-CN" sz="2400"/>
              <a:t>JSTL</a:t>
            </a:r>
            <a:r>
              <a:rPr lang="zh-CN" altLang="en-US" sz="2400"/>
              <a:t>是由</a:t>
            </a:r>
            <a:r>
              <a:rPr lang="en-US" altLang="zh-CN" sz="2400"/>
              <a:t>JCP(Java Community Process)</a:t>
            </a:r>
            <a:r>
              <a:rPr lang="zh-CN" altLang="en-US" sz="2400"/>
              <a:t>所制定的标准规范，它主要提供给</a:t>
            </a:r>
            <a:r>
              <a:rPr lang="en-US" altLang="zh-CN" sz="2400"/>
              <a:t>Java Web</a:t>
            </a:r>
            <a:r>
              <a:rPr lang="zh-CN" altLang="en-US" sz="2400"/>
              <a:t>开发人员一个标准通用的标签函数库。</a:t>
            </a:r>
            <a:r>
              <a:rPr lang="zh-CN" altLang="en-US" sz="2400" b="1"/>
              <a:t>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JSTL</a:t>
            </a:r>
            <a:r>
              <a:rPr lang="zh-CN" altLang="en-US" sz="2400"/>
              <a:t>所提供的标签函数库主要分为五大类：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核心标签库 </a:t>
            </a:r>
            <a:r>
              <a:rPr lang="en-US" altLang="zh-CN" sz="2000"/>
              <a:t>(Core tag library)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I18N</a:t>
            </a:r>
            <a:r>
              <a:rPr lang="zh-CN" altLang="en-US" sz="2000"/>
              <a:t>格式标签库 </a:t>
            </a:r>
            <a:r>
              <a:rPr lang="en-US" altLang="zh-CN" sz="2000"/>
              <a:t>(I18N-capable formatting tag library)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SQL</a:t>
            </a:r>
            <a:r>
              <a:rPr lang="zh-CN" altLang="en-US" sz="2000"/>
              <a:t>标签库 </a:t>
            </a:r>
            <a:r>
              <a:rPr lang="en-US" altLang="zh-CN" sz="2000"/>
              <a:t>(SQL tag library)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XML</a:t>
            </a:r>
            <a:r>
              <a:rPr lang="zh-CN" altLang="en-US" sz="2000"/>
              <a:t>标签库 </a:t>
            </a:r>
            <a:r>
              <a:rPr lang="en-US" altLang="zh-CN" sz="2000"/>
              <a:t>(XML tag library) 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函数标签库 </a:t>
            </a:r>
            <a:r>
              <a:rPr lang="en-US" altLang="zh-CN" sz="2000"/>
              <a:t>(Functions tag library)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668E-F677-460B-B57E-1C3695558B6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EL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Expression Language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简称为表达式语言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由两个组开发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cs typeface="Times New Roman" pitchFamily="18" charset="0"/>
              </a:rPr>
              <a:t>JSP </a:t>
            </a:r>
            <a:r>
              <a:rPr lang="zh-CN" altLang="en-US" sz="2000" dirty="0">
                <a:cs typeface="Times New Roman" pitchFamily="18" charset="0"/>
              </a:rPr>
              <a:t>标准标签库专家组 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JSP 2.0 </a:t>
            </a:r>
            <a:r>
              <a:rPr lang="zh-CN" altLang="en-US" sz="2000" dirty="0">
                <a:cs typeface="Times New Roman" pitchFamily="18" charset="0"/>
              </a:rPr>
              <a:t>专家组</a:t>
            </a:r>
            <a:endParaRPr lang="en-US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JSP EL </a:t>
            </a:r>
            <a:r>
              <a:rPr lang="zh-CN" altLang="en-US" sz="2400" dirty="0"/>
              <a:t>表达式用于以下情形</a:t>
            </a:r>
            <a:endParaRPr lang="zh-CN" alt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cs typeface="Times New Roman" pitchFamily="18" charset="0"/>
              </a:rPr>
              <a:t>标准标签和自定义标签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安装支持</a:t>
            </a:r>
            <a:r>
              <a:rPr lang="en-US" altLang="zh-CN" sz="2000" dirty="0"/>
              <a:t>Servlet2.4/JSP2.0</a:t>
            </a:r>
            <a:r>
              <a:rPr lang="zh-CN" altLang="en-US" sz="2000" dirty="0"/>
              <a:t>的</a:t>
            </a:r>
            <a:r>
              <a:rPr lang="en-US" altLang="zh-CN" sz="2000" dirty="0"/>
              <a:t>Container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DC49-6F32-40CB-A55E-9A62DCA70FD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表达式语言简介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2564904"/>
            <a:ext cx="3967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Servlet</a:t>
            </a:r>
            <a:r>
              <a:rPr lang="zh-CN" altLang="en-US" b="1" dirty="0" smtClean="0"/>
              <a:t>自带了解析</a:t>
            </a:r>
            <a:endParaRPr lang="en-US" b="1" dirty="0" smtClean="0"/>
          </a:p>
          <a:p>
            <a:r>
              <a:rPr lang="en-US" b="1" dirty="0" smtClean="0"/>
              <a:t>&lt;%@ page </a:t>
            </a:r>
            <a:r>
              <a:rPr lang="en-US" b="1" dirty="0" err="1" smtClean="0"/>
              <a:t>isELIgnored</a:t>
            </a:r>
            <a:r>
              <a:rPr lang="en-US" b="1" dirty="0" smtClean="0"/>
              <a:t>="false"%&gt;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Times New Roman" pitchFamily="18" charset="0"/>
              </a:rPr>
              <a:t>JSP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zh-CN" altLang="en-US" dirty="0">
                <a:cs typeface="Times New Roman" pitchFamily="18" charset="0"/>
              </a:rPr>
              <a:t>表达式的语法 </a:t>
            </a:r>
          </a:p>
          <a:p>
            <a:pPr lvl="1"/>
            <a:r>
              <a:rPr lang="en-US" dirty="0">
                <a:cs typeface="Times New Roman" pitchFamily="18" charset="0"/>
              </a:rPr>
              <a:t>${EL </a:t>
            </a:r>
            <a:r>
              <a:rPr lang="en-US" altLang="zh-CN" dirty="0">
                <a:cs typeface="Times New Roman" pitchFamily="18" charset="0"/>
              </a:rPr>
              <a:t>Expression</a:t>
            </a:r>
            <a:r>
              <a:rPr lang="en-US" dirty="0">
                <a:cs typeface="Times New Roman" pitchFamily="18" charset="0"/>
              </a:rPr>
              <a:t>}</a:t>
            </a:r>
            <a:endParaRPr lang="en-US" altLang="zh-CN" dirty="0">
              <a:cs typeface="Times New Roman" pitchFamily="18" charset="0"/>
            </a:endParaRPr>
          </a:p>
          <a:p>
            <a:pPr lvl="1"/>
            <a:r>
              <a:rPr lang="zh-CN" altLang="en-US" dirty="0">
                <a:cs typeface="Times New Roman" pitchFamily="18" charset="0"/>
              </a:rPr>
              <a:t>例如</a:t>
            </a:r>
            <a:r>
              <a:rPr lang="en-US" altLang="zh-CN" dirty="0">
                <a:cs typeface="Times New Roman" pitchFamily="18" charset="0"/>
              </a:rPr>
              <a:t>: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   ${</a:t>
            </a:r>
            <a:r>
              <a:rPr lang="en-US" altLang="zh-CN" dirty="0" err="1">
                <a:solidFill>
                  <a:srgbClr val="FF0000"/>
                </a:solidFill>
                <a:cs typeface="Times New Roman" pitchFamily="18" charset="0"/>
              </a:rPr>
              <a:t>sessionScope.user.sex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}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  <a:cs typeface="Times New Roman" pitchFamily="18" charset="0"/>
              </a:rPr>
              <a:t>或</a:t>
            </a:r>
            <a:endParaRPr lang="en-US" altLang="zh-CN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${</a:t>
            </a:r>
            <a:r>
              <a:rPr lang="en-US" altLang="zh-CN" dirty="0" err="1">
                <a:solidFill>
                  <a:srgbClr val="FF0000"/>
                </a:solidFill>
                <a:cs typeface="Times New Roman" pitchFamily="18" charset="0"/>
              </a:rPr>
              <a:t>sessionScope.user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[“sex”]}</a:t>
            </a:r>
          </a:p>
          <a:p>
            <a:pPr lvl="1">
              <a:buFontTx/>
              <a:buNone/>
            </a:pPr>
            <a:r>
              <a:rPr lang="en-US" altLang="zh-CN" dirty="0">
                <a:cs typeface="Times New Roman" pitchFamily="18" charset="0"/>
              </a:rPr>
              <a:t>   </a:t>
            </a:r>
            <a:r>
              <a:rPr lang="zh-CN" altLang="en-US" dirty="0">
                <a:cs typeface="Times New Roman" pitchFamily="18" charset="0"/>
              </a:rPr>
              <a:t>等价于</a:t>
            </a:r>
          </a:p>
          <a:p>
            <a:pPr lvl="1">
              <a:buFontTx/>
              <a:buNone/>
            </a:pPr>
            <a:r>
              <a:rPr lang="zh-CN" altLang="en-US" dirty="0">
                <a:cs typeface="Times New Roman" pitchFamily="18" charset="0"/>
              </a:rPr>
              <a:t>   </a:t>
            </a:r>
            <a:r>
              <a:rPr lang="en-US" altLang="zh-CN" dirty="0">
                <a:cs typeface="Times New Roman" pitchFamily="18" charset="0"/>
              </a:rPr>
              <a:t>User user=(User)</a:t>
            </a:r>
            <a:r>
              <a:rPr lang="en-US" altLang="zh-CN" dirty="0" err="1">
                <a:cs typeface="Times New Roman" pitchFamily="18" charset="0"/>
              </a:rPr>
              <a:t>session.getAttribute</a:t>
            </a:r>
            <a:r>
              <a:rPr lang="en-US" altLang="zh-CN" dirty="0">
                <a:cs typeface="Times New Roman" pitchFamily="18" charset="0"/>
              </a:rPr>
              <a:t>(“user”);</a:t>
            </a:r>
          </a:p>
          <a:p>
            <a:pPr lvl="1">
              <a:buFontTx/>
              <a:buNone/>
            </a:pPr>
            <a:r>
              <a:rPr lang="en-US" altLang="zh-CN" dirty="0">
                <a:cs typeface="Times New Roman" pitchFamily="18" charset="0"/>
              </a:rPr>
              <a:t>   String sex=</a:t>
            </a:r>
            <a:r>
              <a:rPr lang="en-US" altLang="zh-CN" dirty="0" err="1">
                <a:cs typeface="Times New Roman" pitchFamily="18" charset="0"/>
              </a:rPr>
              <a:t>user.getSex</a:t>
            </a:r>
            <a:r>
              <a:rPr lang="en-US" altLang="zh-CN" dirty="0">
                <a:cs typeface="Times New Roman" pitchFamily="18" charset="0"/>
              </a:rPr>
              <a:t>();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A2D3-8EA0-4B30-8715-5D29E082227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表达式语法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3558-63B0-4D7B-93D5-83DE4F2E990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Times New Roman" pitchFamily="18" charset="0"/>
              </a:rPr>
              <a:t>运算符</a:t>
            </a:r>
          </a:p>
        </p:txBody>
      </p:sp>
      <p:graphicFrame>
        <p:nvGraphicFramePr>
          <p:cNvPr id="999427" name="Group 3"/>
          <p:cNvGraphicFramePr>
            <a:graphicFrameLocks noGrp="1"/>
          </p:cNvGraphicFramePr>
          <p:nvPr/>
        </p:nvGraphicFramePr>
        <p:xfrm>
          <a:off x="469900" y="3702050"/>
          <a:ext cx="3600450" cy="2227264"/>
        </p:xfrm>
        <a:graphic>
          <a:graphicData uri="http://schemas.openxmlformats.org/drawingml/2006/table">
            <a:tbl>
              <a:tblPr/>
              <a:tblGrid>
                <a:gridCol w="1666875"/>
                <a:gridCol w="1933575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乘法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/ 或 div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除法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加法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减法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9447" name="AutoShape 23"/>
          <p:cNvSpPr>
            <a:spLocks noChangeArrowheads="1"/>
          </p:cNvSpPr>
          <p:nvPr/>
        </p:nvSpPr>
        <p:spPr bwMode="auto">
          <a:xfrm>
            <a:off x="3783013" y="1104900"/>
            <a:ext cx="2016125" cy="511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00008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ea typeface="黑体" pitchFamily="49" charset="-122"/>
                <a:cs typeface="Courier New" pitchFamily="49" charset="0"/>
              </a:rPr>
              <a:t>运算符</a:t>
            </a:r>
          </a:p>
        </p:txBody>
      </p:sp>
      <p:grpSp>
        <p:nvGrpSpPr>
          <p:cNvPr id="999448" name="Group 24"/>
          <p:cNvGrpSpPr>
            <a:grpSpLocks/>
          </p:cNvGrpSpPr>
          <p:nvPr/>
        </p:nvGrpSpPr>
        <p:grpSpPr bwMode="auto">
          <a:xfrm>
            <a:off x="6807200" y="2057400"/>
            <a:ext cx="1439863" cy="984250"/>
            <a:chOff x="3697" y="3021"/>
            <a:chExt cx="907" cy="620"/>
          </a:xfrm>
        </p:grpSpPr>
        <p:sp>
          <p:nvSpPr>
            <p:cNvPr id="999449" name="AutoShape 25"/>
            <p:cNvSpPr>
              <a:spLocks noChangeArrowheads="1"/>
            </p:cNvSpPr>
            <p:nvPr/>
          </p:nvSpPr>
          <p:spPr bwMode="auto">
            <a:xfrm>
              <a:off x="3697" y="3384"/>
              <a:ext cx="907" cy="25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DDDDDD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zh-CN">
                  <a:ea typeface="黑体" pitchFamily="49" charset="-122"/>
                  <a:cs typeface="Courier New" pitchFamily="49" charset="0"/>
                </a:rPr>
                <a:t>Empty</a:t>
              </a:r>
              <a:endParaRPr lang="en-US">
                <a:ea typeface="黑体" pitchFamily="49" charset="-122"/>
                <a:cs typeface="Courier New" pitchFamily="49" charset="0"/>
              </a:endParaRPr>
            </a:p>
          </p:txBody>
        </p:sp>
        <p:sp>
          <p:nvSpPr>
            <p:cNvPr id="999450" name="Line 26"/>
            <p:cNvSpPr>
              <a:spLocks noChangeShapeType="1"/>
            </p:cNvSpPr>
            <p:nvPr/>
          </p:nvSpPr>
          <p:spPr bwMode="auto">
            <a:xfrm>
              <a:off x="4150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99451" name="Group 27"/>
          <p:cNvGrpSpPr>
            <a:grpSpLocks/>
          </p:cNvGrpSpPr>
          <p:nvPr/>
        </p:nvGrpSpPr>
        <p:grpSpPr bwMode="auto">
          <a:xfrm>
            <a:off x="5006975" y="2057400"/>
            <a:ext cx="1439863" cy="985838"/>
            <a:chOff x="2563" y="3021"/>
            <a:chExt cx="907" cy="621"/>
          </a:xfrm>
        </p:grpSpPr>
        <p:sp>
          <p:nvSpPr>
            <p:cNvPr id="999452" name="AutoShape 28"/>
            <p:cNvSpPr>
              <a:spLocks noChangeArrowheads="1"/>
            </p:cNvSpPr>
            <p:nvPr/>
          </p:nvSpPr>
          <p:spPr bwMode="auto">
            <a:xfrm>
              <a:off x="2563" y="3385"/>
              <a:ext cx="907" cy="25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DDDDDD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>
                  <a:ea typeface="黑体" pitchFamily="49" charset="-122"/>
                  <a:cs typeface="Courier New" pitchFamily="49" charset="0"/>
                </a:rPr>
                <a:t>逻辑</a:t>
              </a:r>
              <a:endParaRPr lang="zh-CN" altLang="en-US">
                <a:ea typeface="黑体" pitchFamily="49" charset="-122"/>
                <a:cs typeface="Courier New" pitchFamily="49" charset="0"/>
              </a:endParaRPr>
            </a:p>
          </p:txBody>
        </p:sp>
        <p:sp>
          <p:nvSpPr>
            <p:cNvPr id="999453" name="Line 29"/>
            <p:cNvSpPr>
              <a:spLocks noChangeShapeType="1"/>
            </p:cNvSpPr>
            <p:nvPr/>
          </p:nvSpPr>
          <p:spPr bwMode="auto">
            <a:xfrm>
              <a:off x="3016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99454" name="Group 30"/>
          <p:cNvGrpSpPr>
            <a:grpSpLocks/>
          </p:cNvGrpSpPr>
          <p:nvPr/>
        </p:nvGrpSpPr>
        <p:grpSpPr bwMode="auto">
          <a:xfrm>
            <a:off x="3206750" y="2057400"/>
            <a:ext cx="1439863" cy="985838"/>
            <a:chOff x="1429" y="3021"/>
            <a:chExt cx="907" cy="621"/>
          </a:xfrm>
        </p:grpSpPr>
        <p:sp>
          <p:nvSpPr>
            <p:cNvPr id="999455" name="AutoShape 31"/>
            <p:cNvSpPr>
              <a:spLocks noChangeArrowheads="1"/>
            </p:cNvSpPr>
            <p:nvPr/>
          </p:nvSpPr>
          <p:spPr bwMode="auto">
            <a:xfrm>
              <a:off x="1429" y="3385"/>
              <a:ext cx="907" cy="25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DDDDDD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>
                  <a:ea typeface="黑体" pitchFamily="49" charset="-122"/>
                  <a:cs typeface="Courier New" pitchFamily="49" charset="0"/>
                </a:rPr>
                <a:t>关系</a:t>
              </a:r>
              <a:endParaRPr lang="zh-CN" altLang="en-US">
                <a:ea typeface="黑体" pitchFamily="49" charset="-122"/>
                <a:cs typeface="Courier New" pitchFamily="49" charset="0"/>
              </a:endParaRPr>
            </a:p>
          </p:txBody>
        </p:sp>
        <p:sp>
          <p:nvSpPr>
            <p:cNvPr id="999456" name="Line 32"/>
            <p:cNvSpPr>
              <a:spLocks noChangeShapeType="1"/>
            </p:cNvSpPr>
            <p:nvPr/>
          </p:nvSpPr>
          <p:spPr bwMode="auto">
            <a:xfrm>
              <a:off x="1882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99457" name="Line 33"/>
          <p:cNvSpPr>
            <a:spLocks noChangeShapeType="1"/>
          </p:cNvSpPr>
          <p:nvPr/>
        </p:nvSpPr>
        <p:spPr bwMode="auto">
          <a:xfrm>
            <a:off x="4789488" y="16081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999458" name="Group 34"/>
          <p:cNvGrpSpPr>
            <a:grpSpLocks/>
          </p:cNvGrpSpPr>
          <p:nvPr/>
        </p:nvGrpSpPr>
        <p:grpSpPr bwMode="auto">
          <a:xfrm>
            <a:off x="1549400" y="2057400"/>
            <a:ext cx="1439863" cy="971550"/>
            <a:chOff x="385" y="3007"/>
            <a:chExt cx="907" cy="626"/>
          </a:xfrm>
        </p:grpSpPr>
        <p:sp>
          <p:nvSpPr>
            <p:cNvPr id="999459" name="AutoShape 35"/>
            <p:cNvSpPr>
              <a:spLocks noChangeArrowheads="1"/>
            </p:cNvSpPr>
            <p:nvPr/>
          </p:nvSpPr>
          <p:spPr bwMode="auto">
            <a:xfrm>
              <a:off x="385" y="3370"/>
              <a:ext cx="907" cy="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DDDDDD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ea typeface="黑体" pitchFamily="49" charset="-122"/>
                  <a:cs typeface="Courier New" pitchFamily="49" charset="0"/>
                </a:rPr>
                <a:t>算术</a:t>
              </a:r>
            </a:p>
          </p:txBody>
        </p:sp>
        <p:sp>
          <p:nvSpPr>
            <p:cNvPr id="999460" name="Line 36"/>
            <p:cNvSpPr>
              <a:spLocks noChangeShapeType="1"/>
            </p:cNvSpPr>
            <p:nvPr/>
          </p:nvSpPr>
          <p:spPr bwMode="auto">
            <a:xfrm>
              <a:off x="839" y="300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27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99461" name="Line 37"/>
          <p:cNvSpPr>
            <a:spLocks noChangeShapeType="1"/>
          </p:cNvSpPr>
          <p:nvPr/>
        </p:nvSpPr>
        <p:spPr bwMode="auto">
          <a:xfrm>
            <a:off x="2270125" y="2041525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9462" name="AutoShape 38"/>
          <p:cNvSpPr>
            <a:spLocks noChangeArrowheads="1"/>
          </p:cNvSpPr>
          <p:nvPr/>
        </p:nvSpPr>
        <p:spPr bwMode="auto">
          <a:xfrm>
            <a:off x="1982788" y="3192463"/>
            <a:ext cx="576262" cy="4191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9463" name="AutoShape 39"/>
          <p:cNvSpPr>
            <a:spLocks noChangeArrowheads="1"/>
          </p:cNvSpPr>
          <p:nvPr/>
        </p:nvSpPr>
        <p:spPr bwMode="auto">
          <a:xfrm>
            <a:off x="3597275" y="3140075"/>
            <a:ext cx="576263" cy="446088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99464" name="Group 40"/>
          <p:cNvGraphicFramePr>
            <a:graphicFrameLocks noGrp="1"/>
          </p:cNvGraphicFramePr>
          <p:nvPr/>
        </p:nvGraphicFramePr>
        <p:xfrm>
          <a:off x="1838325" y="3625850"/>
          <a:ext cx="4248150" cy="2650173"/>
        </p:xfrm>
        <a:graphic>
          <a:graphicData uri="http://schemas.openxmlformats.org/drawingml/2006/table">
            <a:tbl>
              <a:tblPr/>
              <a:tblGrid>
                <a:gridCol w="1535113"/>
                <a:gridCol w="2713037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 或 lt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 或 gt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大于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 = 或 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小于等于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 = 或 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大于等于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 = or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等于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!=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9490" name="Group 66"/>
          <p:cNvGraphicFramePr>
            <a:graphicFrameLocks noGrp="1"/>
          </p:cNvGraphicFramePr>
          <p:nvPr/>
        </p:nvGraphicFramePr>
        <p:xfrm>
          <a:off x="4070350" y="3625850"/>
          <a:ext cx="3600450" cy="1366839"/>
        </p:xfrm>
        <a:graphic>
          <a:graphicData uri="http://schemas.openxmlformats.org/drawingml/2006/table">
            <a:tbl>
              <a:tblPr/>
              <a:tblGrid>
                <a:gridCol w="1666875"/>
                <a:gridCol w="1933575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&amp;&amp;、and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逻辑与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|| or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逻辑或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9504" name="AutoShape 80"/>
          <p:cNvSpPr>
            <a:spLocks noChangeArrowheads="1"/>
          </p:cNvSpPr>
          <p:nvPr/>
        </p:nvSpPr>
        <p:spPr bwMode="auto">
          <a:xfrm>
            <a:off x="5583238" y="3192463"/>
            <a:ext cx="576262" cy="4191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99505" name="Group 81"/>
          <p:cNvGraphicFramePr>
            <a:graphicFrameLocks noGrp="1"/>
          </p:cNvGraphicFramePr>
          <p:nvPr/>
        </p:nvGraphicFramePr>
        <p:xfrm>
          <a:off x="5726113" y="3625850"/>
          <a:ext cx="3167062" cy="935038"/>
        </p:xfrm>
        <a:graphic>
          <a:graphicData uri="http://schemas.openxmlformats.org/drawingml/2006/table">
            <a:tbl>
              <a:tblPr/>
              <a:tblGrid>
                <a:gridCol w="1466850"/>
                <a:gridCol w="1700212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Empty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检查空值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9516" name="AutoShape 92"/>
          <p:cNvSpPr>
            <a:spLocks noChangeArrowheads="1"/>
          </p:cNvSpPr>
          <p:nvPr/>
        </p:nvSpPr>
        <p:spPr bwMode="auto">
          <a:xfrm>
            <a:off x="7310438" y="3192463"/>
            <a:ext cx="576262" cy="4191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9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9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9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9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999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9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9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9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9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4" dur="500"/>
                                        <p:tgtEl>
                                          <p:spTgt spid="99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9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99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99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9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57" grpId="0" animBg="1"/>
      <p:bldP spid="999461" grpId="0" animBg="1"/>
      <p:bldP spid="999462" grpId="0" animBg="1"/>
      <p:bldP spid="999462" grpId="1" animBg="1"/>
      <p:bldP spid="999462" grpId="2" animBg="1"/>
      <p:bldP spid="999463" grpId="0" animBg="1"/>
      <p:bldP spid="999463" grpId="1" animBg="1"/>
      <p:bldP spid="999504" grpId="0" animBg="1"/>
      <p:bldP spid="999504" grpId="1" animBg="1"/>
      <p:bldP spid="9995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04A4-6AC7-423D-9753-354DDBC9BD5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 </a:t>
            </a:r>
            <a:r>
              <a:rPr lang="en-US" altLang="zh-CN"/>
              <a:t>3-2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684213" y="1138833"/>
            <a:ext cx="8064500" cy="5170487"/>
          </a:xfrm>
          <a:prstGeom prst="rect">
            <a:avLst/>
          </a:prstGeom>
          <a:gradFill rotWithShape="1">
            <a:gsLst>
              <a:gs pos="0">
                <a:srgbClr val="FFFFCC">
                  <a:alpha val="89999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&lt;html&gt;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&lt;head&gt;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    &lt;title&gt;</a:t>
            </a:r>
            <a:r>
              <a:rPr lang="zh-CN" altLang="en-US" sz="1400" dirty="0">
                <a:ea typeface="黑体" pitchFamily="49" charset="-122"/>
                <a:cs typeface="Courier New" pitchFamily="49" charset="0"/>
              </a:rPr>
              <a:t>运算符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&lt;/title&gt;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&lt;/head&gt;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&lt;body&gt;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    &lt;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h1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&gt;</a:t>
            </a:r>
            <a:r>
              <a:rPr lang="zh-CN" altLang="en-US" sz="1400" dirty="0">
                <a:ea typeface="黑体" pitchFamily="49" charset="-122"/>
                <a:cs typeface="Courier New" pitchFamily="49" charset="0"/>
              </a:rPr>
              <a:t>比较运算符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&lt;/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h1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    &lt;b&gt;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        4 &amp;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gt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; 3 ${4 &gt; 3}&lt;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br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/&gt;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        4 &amp;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lt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; 3 ${4 &lt; 3}&lt;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br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/&gt;</a:t>
            </a:r>
            <a:endParaRPr lang="fr-FR" altLang="zh-CN" sz="1400" dirty="0">
              <a:ea typeface="黑体" pitchFamily="49" charset="-122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fr-FR" altLang="zh-CN" sz="1400" dirty="0">
                <a:ea typeface="黑体" pitchFamily="49" charset="-122"/>
                <a:cs typeface="Courier New" pitchFamily="49" charset="0"/>
              </a:rPr>
              <a:t>            4 &amp;ge; 3 ${4 &gt;= 3}&lt;br/&gt;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fr-FR" altLang="zh-CN" sz="1400" dirty="0">
                <a:ea typeface="黑体" pitchFamily="49" charset="-122"/>
                <a:cs typeface="Courier New" pitchFamily="49" charset="0"/>
              </a:rPr>
              <a:t>            4 &amp;le; 3 ${4 le 3} &lt;br/&gt;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fr-FR" altLang="zh-CN" sz="1400" dirty="0">
                <a:ea typeface="黑体" pitchFamily="49" charset="-122"/>
                <a:cs typeface="Courier New" pitchFamily="49" charset="0"/>
              </a:rPr>
              <a:t>            4 = 4 ${4 == 4}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fr-FR" altLang="zh-CN" sz="1400" dirty="0">
                <a:ea typeface="黑体" pitchFamily="49" charset="-122"/>
                <a:cs typeface="Courier New" pitchFamily="49" charset="0"/>
              </a:rPr>
              <a:t>        &lt;/b&gt;</a:t>
            </a:r>
            <a:endParaRPr lang="en-US" altLang="zh-CN" sz="1400" dirty="0">
              <a:ea typeface="黑体" pitchFamily="49" charset="-122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        &lt;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h1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&gt;Empty </a:t>
            </a:r>
            <a:r>
              <a:rPr lang="zh-CN" altLang="en-US" sz="1400" dirty="0">
                <a:ea typeface="黑体" pitchFamily="49" charset="-122"/>
                <a:cs typeface="Courier New" pitchFamily="49" charset="0"/>
              </a:rPr>
              <a:t>运算符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&lt;/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h1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    &lt;b&gt;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        empty </a:t>
            </a:r>
            <a:r>
              <a:rPr lang="en-GB" altLang="zh-CN" sz="1400" dirty="0">
                <a:ea typeface="黑体" pitchFamily="49" charset="-122"/>
                <a:cs typeface="Courier New" pitchFamily="49" charset="0"/>
              </a:rPr>
              <a:t>"</a:t>
            </a:r>
            <a:r>
              <a:rPr lang="en-GB" altLang="zh-CN" sz="1400" i="1" dirty="0">
                <a:ea typeface="黑体" pitchFamily="49" charset="-122"/>
                <a:cs typeface="Courier New" pitchFamily="49" charset="0"/>
              </a:rPr>
              <a:t> </a:t>
            </a:r>
            <a:r>
              <a:rPr lang="en-GB" altLang="zh-CN" sz="1400" dirty="0">
                <a:ea typeface="黑体" pitchFamily="49" charset="-122"/>
                <a:cs typeface="Courier New" pitchFamily="49" charset="0"/>
              </a:rPr>
              <a:t>"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${empty </a:t>
            </a:r>
            <a:r>
              <a:rPr lang="en-GB" altLang="zh-CN" sz="1400" dirty="0">
                <a:ea typeface="黑体" pitchFamily="49" charset="-122"/>
                <a:cs typeface="Courier New" pitchFamily="49" charset="0"/>
              </a:rPr>
              <a:t>"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}&lt;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br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/&gt;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        empty </a:t>
            </a:r>
            <a:r>
              <a:rPr lang="en-GB" altLang="zh-CN" sz="1400" dirty="0">
                <a:ea typeface="黑体" pitchFamily="49" charset="-122"/>
                <a:cs typeface="Courier New" pitchFamily="49" charset="0"/>
              </a:rPr>
              <a:t>"</a:t>
            </a:r>
            <a:r>
              <a:rPr lang="en-US" altLang="zh-CN" sz="1400" i="1" dirty="0">
                <a:ea typeface="黑体" pitchFamily="49" charset="-122"/>
                <a:cs typeface="Courier New" pitchFamily="49" charset="0"/>
              </a:rPr>
              <a:t> 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sometext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</a:t>
            </a:r>
            <a:r>
              <a:rPr lang="en-GB" altLang="zh-CN" sz="1400" dirty="0">
                <a:ea typeface="黑体" pitchFamily="49" charset="-122"/>
                <a:cs typeface="Courier New" pitchFamily="49" charset="0"/>
              </a:rPr>
              <a:t>"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${empty </a:t>
            </a:r>
            <a:r>
              <a:rPr lang="en-GB" altLang="zh-CN" sz="1400" dirty="0">
                <a:ea typeface="黑体" pitchFamily="49" charset="-122"/>
                <a:cs typeface="Courier New" pitchFamily="49" charset="0"/>
              </a:rPr>
              <a:t>"</a:t>
            </a:r>
            <a:r>
              <a:rPr lang="en-US" altLang="zh-CN" sz="1400" i="1" dirty="0">
                <a:ea typeface="黑体" pitchFamily="49" charset="-122"/>
                <a:cs typeface="Courier New" pitchFamily="49" charset="0"/>
              </a:rPr>
              <a:t> 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sometext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</a:t>
            </a:r>
            <a:r>
              <a:rPr lang="en-GB" altLang="zh-CN" sz="1400" dirty="0">
                <a:ea typeface="黑体" pitchFamily="49" charset="-122"/>
                <a:cs typeface="Courier New" pitchFamily="49" charset="0"/>
              </a:rPr>
              <a:t>"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}&lt;</a:t>
            </a:r>
            <a:r>
              <a:rPr lang="en-US" altLang="zh-CN" sz="1400" dirty="0" err="1">
                <a:ea typeface="黑体" pitchFamily="49" charset="-122"/>
                <a:cs typeface="Courier New" pitchFamily="49" charset="0"/>
              </a:rPr>
              <a:t>br</a:t>
            </a: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/&gt;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    &lt;/b&gt;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    &lt;/body&gt;			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  <a:tabLst>
                <a:tab pos="1085850" algn="l"/>
                <a:tab pos="1257300" algn="l"/>
              </a:tabLst>
            </a:pPr>
            <a:r>
              <a:rPr lang="en-US" altLang="zh-CN" sz="1400" dirty="0">
                <a:ea typeface="黑体" pitchFamily="49" charset="-122"/>
                <a:cs typeface="Courier New" pitchFamily="49" charset="0"/>
              </a:rPr>
              <a:t>&lt;/html&gt;</a:t>
            </a:r>
          </a:p>
        </p:txBody>
      </p:sp>
      <p:sp>
        <p:nvSpPr>
          <p:cNvPr id="1000453" name="Line 5"/>
          <p:cNvSpPr>
            <a:spLocks noChangeShapeType="1"/>
          </p:cNvSpPr>
          <p:nvPr/>
        </p:nvSpPr>
        <p:spPr bwMode="auto">
          <a:xfrm flipH="1" flipV="1">
            <a:off x="3852863" y="33591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0454" name="Line 6"/>
          <p:cNvSpPr>
            <a:spLocks noChangeShapeType="1"/>
          </p:cNvSpPr>
          <p:nvPr/>
        </p:nvSpPr>
        <p:spPr bwMode="auto">
          <a:xfrm flipH="1">
            <a:off x="3851275" y="3830638"/>
            <a:ext cx="194627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0455" name="Oval 7"/>
          <p:cNvSpPr>
            <a:spLocks noChangeArrowheads="1"/>
          </p:cNvSpPr>
          <p:nvPr/>
        </p:nvSpPr>
        <p:spPr bwMode="auto">
          <a:xfrm>
            <a:off x="5292725" y="3070225"/>
            <a:ext cx="1511300" cy="576263"/>
          </a:xfrm>
          <a:prstGeom prst="ellipse">
            <a:avLst/>
          </a:prstGeom>
          <a:gradFill rotWithShape="1">
            <a:gsLst>
              <a:gs pos="0">
                <a:srgbClr val="FFCC00">
                  <a:alpha val="83000"/>
                </a:srgbClr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比较运算符</a:t>
            </a:r>
          </a:p>
        </p:txBody>
      </p:sp>
      <p:sp>
        <p:nvSpPr>
          <p:cNvPr id="1000456" name="Rectangle 8"/>
          <p:cNvSpPr>
            <a:spLocks noChangeArrowheads="1"/>
          </p:cNvSpPr>
          <p:nvPr/>
        </p:nvSpPr>
        <p:spPr bwMode="auto">
          <a:xfrm>
            <a:off x="1187450" y="5012977"/>
            <a:ext cx="3960813" cy="5762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0457" name="Rectangle 9"/>
          <p:cNvSpPr>
            <a:spLocks noChangeArrowheads="1"/>
          </p:cNvSpPr>
          <p:nvPr/>
        </p:nvSpPr>
        <p:spPr bwMode="auto">
          <a:xfrm>
            <a:off x="1187450" y="2822575"/>
            <a:ext cx="2665413" cy="12239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0458" name="Oval 10"/>
          <p:cNvSpPr>
            <a:spLocks noChangeArrowheads="1"/>
          </p:cNvSpPr>
          <p:nvPr/>
        </p:nvSpPr>
        <p:spPr bwMode="auto">
          <a:xfrm>
            <a:off x="5592763" y="3357563"/>
            <a:ext cx="1643062" cy="649287"/>
          </a:xfrm>
          <a:prstGeom prst="ellipse">
            <a:avLst/>
          </a:prstGeom>
          <a:gradFill rotWithShape="1">
            <a:gsLst>
              <a:gs pos="0">
                <a:srgbClr val="FFCC00">
                  <a:alpha val="83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Empty </a:t>
            </a:r>
            <a:r>
              <a:rPr lang="zh-CN" altLang="en-US" sz="1600"/>
              <a:t>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00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0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000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00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000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0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10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0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3" grpId="0" animBg="1"/>
      <p:bldP spid="1000453" grpId="1" animBg="1"/>
      <p:bldP spid="1000454" grpId="0" animBg="1"/>
      <p:bldP spid="1000455" grpId="0" animBg="1"/>
      <p:bldP spid="1000455" grpId="1" animBg="1"/>
      <p:bldP spid="1000456" grpId="0" animBg="1"/>
      <p:bldP spid="1000457" grpId="0" animBg="1"/>
      <p:bldP spid="1000457" grpId="1" animBg="1"/>
      <p:bldP spid="10004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3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196975"/>
            <a:ext cx="8229600" cy="4525963"/>
          </a:xfrm>
        </p:spPr>
        <p:txBody>
          <a:bodyPr/>
          <a:lstStyle/>
          <a:p>
            <a:r>
              <a:rPr lang="zh-CN" altLang="en-US" sz="2400"/>
              <a:t>程序中不应使用保留字作为变量名或方法的名称</a:t>
            </a: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9065-79C0-47D3-B6DC-0E65913038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Times New Roman" pitchFamily="18" charset="0"/>
              </a:rPr>
              <a:t>保留字</a:t>
            </a:r>
            <a:r>
              <a:rPr lang="zh-CN" altLang="en-US"/>
              <a:t> </a:t>
            </a:r>
          </a:p>
        </p:txBody>
      </p:sp>
      <p:graphicFrame>
        <p:nvGraphicFramePr>
          <p:cNvPr id="1003524" name="Group 4"/>
          <p:cNvGraphicFramePr>
            <a:graphicFrameLocks noGrp="1"/>
          </p:cNvGraphicFramePr>
          <p:nvPr/>
        </p:nvGraphicFramePr>
        <p:xfrm>
          <a:off x="849313" y="1989138"/>
          <a:ext cx="7467600" cy="3697923"/>
        </p:xfrm>
        <a:graphic>
          <a:graphicData uri="http://schemas.openxmlformats.org/drawingml/2006/table">
            <a:tbl>
              <a:tblPr/>
              <a:tblGrid>
                <a:gridCol w="1666875"/>
                <a:gridCol w="1933575"/>
                <a:gridCol w="1933575"/>
                <a:gridCol w="1933575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大于等于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或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非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eq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清空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小于等于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相除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大于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取模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1166</TotalTime>
  <Words>3672</Words>
  <Application>Microsoft Office PowerPoint</Application>
  <PresentationFormat>全屏显示(4:3)</PresentationFormat>
  <Paragraphs>869</Paragraphs>
  <Slides>44</Slides>
  <Notes>2</Notes>
  <HiddenSlides>22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聚合</vt:lpstr>
      <vt:lpstr>Image</vt:lpstr>
      <vt:lpstr>JAVAEE04-EL和JSTL核心标签库 </vt:lpstr>
      <vt:lpstr>主要内容</vt:lpstr>
      <vt:lpstr>本章目标</vt:lpstr>
      <vt:lpstr>为什么需要EL和JSTL</vt:lpstr>
      <vt:lpstr>表达式语言简介</vt:lpstr>
      <vt:lpstr>表达式语法</vt:lpstr>
      <vt:lpstr>运算符</vt:lpstr>
      <vt:lpstr>运算符 3-2</vt:lpstr>
      <vt:lpstr>保留字 </vt:lpstr>
      <vt:lpstr>表达式变量</vt:lpstr>
      <vt:lpstr>隐式对象</vt:lpstr>
      <vt:lpstr>隐式对象</vt:lpstr>
      <vt:lpstr>隐式对象</vt:lpstr>
      <vt:lpstr>隐式对象</vt:lpstr>
      <vt:lpstr>JSTL简介</vt:lpstr>
      <vt:lpstr>JSTL配置</vt:lpstr>
      <vt:lpstr>JSTL</vt:lpstr>
      <vt:lpstr>核心标签库</vt:lpstr>
      <vt:lpstr>表达式操作</vt:lpstr>
      <vt:lpstr>&lt;c:out&gt;语法 </vt:lpstr>
      <vt:lpstr>&lt;c:set&gt;语法</vt:lpstr>
      <vt:lpstr>&lt;c:set&gt;语法</vt:lpstr>
      <vt:lpstr>&lt;c:remove&gt;语法</vt:lpstr>
      <vt:lpstr>&lt;c:catch&gt;语法</vt:lpstr>
      <vt:lpstr>流程控制</vt:lpstr>
      <vt:lpstr>&lt;c:if&gt;语法</vt:lpstr>
      <vt:lpstr>&lt;c:if&gt;语法</vt:lpstr>
      <vt:lpstr>&lt;c:choose&gt;语法</vt:lpstr>
      <vt:lpstr>&lt;c:when&gt;语法</vt:lpstr>
      <vt:lpstr>&lt;c:otherwise&gt;语法</vt:lpstr>
      <vt:lpstr>迭代操作 </vt:lpstr>
      <vt:lpstr>&lt;c:forEach&gt;语法</vt:lpstr>
      <vt:lpstr>&lt;c:forEach&gt;语法</vt:lpstr>
      <vt:lpstr>&lt;c:forEach&gt;语法</vt:lpstr>
      <vt:lpstr>&lt;c:forTokens&gt;语法</vt:lpstr>
      <vt:lpstr>URL操作 </vt:lpstr>
      <vt:lpstr>&lt;c:import&gt;语法</vt:lpstr>
      <vt:lpstr>&lt;c:import&gt;语法</vt:lpstr>
      <vt:lpstr>&lt;c:import&gt;语法</vt:lpstr>
      <vt:lpstr>&lt;c:url&gt;</vt:lpstr>
      <vt:lpstr>&lt;c:redirect&gt;语法</vt:lpstr>
      <vt:lpstr>&lt;c:redirect&gt;语法</vt:lpstr>
      <vt:lpstr>总结</vt:lpstr>
      <vt:lpstr>总结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fhzheng</cp:lastModifiedBy>
  <cp:revision>165</cp:revision>
  <cp:lastPrinted>1601-01-01T00:00:00Z</cp:lastPrinted>
  <dcterms:created xsi:type="dcterms:W3CDTF">2010-12-09T10:57:09Z</dcterms:created>
  <dcterms:modified xsi:type="dcterms:W3CDTF">2018-11-14T01:31:56Z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