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4" r:id="rId5"/>
    <p:sldId id="265" r:id="rId6"/>
    <p:sldId id="266" r:id="rId7"/>
    <p:sldId id="269" r:id="rId8"/>
    <p:sldId id="267" r:id="rId9"/>
    <p:sldId id="268" r:id="rId10"/>
    <p:sldId id="259" r:id="rId11"/>
    <p:sldId id="270" r:id="rId12"/>
    <p:sldId id="271" r:id="rId13"/>
    <p:sldId id="272" r:id="rId14"/>
    <p:sldId id="273" r:id="rId15"/>
    <p:sldId id="274" r:id="rId16"/>
    <p:sldId id="260" r:id="rId17"/>
    <p:sldId id="262" r:id="rId18"/>
    <p:sldId id="26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6" d="100"/>
          <a:sy n="86" d="100"/>
        </p:scale>
        <p:origin x="-1002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353DC-BE2B-42DD-873C-9552E5E4075E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7B13A-0AC7-477E-9508-78C21994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72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2F03D9-200B-49BC-A6CF-04073276DF0D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26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CF4A49-FD19-4D74-922D-A8B9D8E9CDFD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49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40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20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77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2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75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8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80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3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4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08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88B6-5740-4490-84BD-BF10A963875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JAVAEE04</a:t>
            </a:r>
            <a:r>
              <a:rPr lang="en-US" altLang="zh-CN" smtClean="0"/>
              <a:t>-JavaBean-01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模型与组件技术的核心</a:t>
            </a:r>
            <a:endParaRPr lang="en-US" altLang="zh-CN" dirty="0" smtClean="0"/>
          </a:p>
          <a:p>
            <a:r>
              <a:rPr lang="en-US" altLang="zh-CN" dirty="0" err="1" smtClean="0"/>
              <a:t>fhzheng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01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重量级的数据封装</a:t>
            </a:r>
            <a:endParaRPr lang="en-US" altLang="zh-CN" dirty="0" smtClean="0"/>
          </a:p>
          <a:p>
            <a:r>
              <a:rPr lang="zh-CN" altLang="en-US" dirty="0" smtClean="0"/>
              <a:t>数据封装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业务实体，领域对象，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对象等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业务逻辑封装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核心算法、关键功能等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可读易用可维护可扩展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可积累的技术</a:t>
            </a:r>
            <a:r>
              <a:rPr lang="en-US" altLang="zh-CN" dirty="0" smtClean="0"/>
              <a:t>】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一次编写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多次使用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多处使用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41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在</a:t>
            </a:r>
            <a:r>
              <a:rPr lang="en-US" altLang="zh-CN" dirty="0" err="1">
                <a:ea typeface="宋体" pitchFamily="2" charset="-122"/>
              </a:rPr>
              <a:t>JSP</a:t>
            </a:r>
            <a:r>
              <a:rPr lang="zh-CN" altLang="en-US" dirty="0">
                <a:ea typeface="宋体" pitchFamily="2" charset="-122"/>
              </a:rPr>
              <a:t>中使用</a:t>
            </a:r>
            <a:r>
              <a:rPr lang="en-US" altLang="zh-CN" dirty="0">
                <a:ea typeface="宋体" pitchFamily="2" charset="-122"/>
              </a:rPr>
              <a:t>JavaBean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JavaBean</a:t>
            </a:r>
            <a:r>
              <a:rPr lang="zh-CN" altLang="en-US" sz="2400" dirty="0"/>
              <a:t>可以在</a:t>
            </a:r>
            <a:r>
              <a:rPr lang="en-US" altLang="zh-CN" sz="2400" dirty="0" err="1"/>
              <a:t>JSP</a:t>
            </a:r>
            <a:r>
              <a:rPr lang="zh-CN" altLang="en-US" sz="2400" dirty="0"/>
              <a:t>程序中</a:t>
            </a:r>
            <a:r>
              <a:rPr lang="zh-CN" altLang="en-US" sz="2400" dirty="0" smtClean="0"/>
              <a:t>应用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JSP</a:t>
            </a:r>
            <a:r>
              <a:rPr lang="zh-CN" altLang="en-US" sz="2000" dirty="0" smtClean="0"/>
              <a:t>程序员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开发人员，与界面分离</a:t>
            </a:r>
            <a:endParaRPr lang="en-US" altLang="zh-CN" sz="2000" dirty="0"/>
          </a:p>
          <a:p>
            <a:pPr lvl="2"/>
            <a:r>
              <a:rPr lang="zh-CN" altLang="en-US" sz="1600" dirty="0" smtClean="0"/>
              <a:t>把</a:t>
            </a:r>
            <a:r>
              <a:rPr lang="zh-CN" altLang="en-US" sz="1600" dirty="0"/>
              <a:t>某些关键功能和核心算法提取</a:t>
            </a:r>
            <a:r>
              <a:rPr lang="zh-CN" altLang="en-US" sz="1600" dirty="0" smtClean="0"/>
              <a:t>出来</a:t>
            </a:r>
            <a:endParaRPr lang="en-US" altLang="zh-CN" sz="1600" dirty="0" smtClean="0"/>
          </a:p>
          <a:p>
            <a:pPr lvl="1"/>
            <a:r>
              <a:rPr lang="zh-CN" altLang="en-US" sz="2000" dirty="0" smtClean="0"/>
              <a:t>封装</a:t>
            </a:r>
            <a:r>
              <a:rPr lang="zh-CN" altLang="en-US" sz="2000" dirty="0"/>
              <a:t>成为一个</a:t>
            </a:r>
            <a:r>
              <a:rPr lang="en-US" altLang="zh-CN" sz="2000" dirty="0"/>
              <a:t>JavaBean</a:t>
            </a:r>
            <a:r>
              <a:rPr lang="zh-CN" altLang="en-US" sz="2000" dirty="0"/>
              <a:t>组件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代码</a:t>
            </a:r>
            <a:r>
              <a:rPr lang="zh-CN" altLang="en-US" sz="1600" dirty="0"/>
              <a:t>的重用</a:t>
            </a:r>
            <a:r>
              <a:rPr lang="zh-CN" altLang="en-US" sz="1600" dirty="0" smtClean="0"/>
              <a:t>率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系统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安全性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分层分工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专业和专注性</a:t>
            </a:r>
            <a:endParaRPr lang="zh-CN" altLang="en-US" sz="1600" dirty="0"/>
          </a:p>
          <a:p>
            <a:r>
              <a:rPr lang="zh-CN" altLang="en-US" sz="2400" dirty="0"/>
              <a:t>如：将访问数据库的功能编写封装为</a:t>
            </a:r>
            <a:r>
              <a:rPr lang="en-US" altLang="zh-CN" sz="2400" dirty="0"/>
              <a:t>JavaBean</a:t>
            </a:r>
            <a:r>
              <a:rPr lang="zh-CN" altLang="en-US" sz="2400" dirty="0"/>
              <a:t>组件，然后在</a:t>
            </a:r>
            <a:r>
              <a:rPr lang="en-US" altLang="zh-CN" sz="2400" dirty="0" err="1"/>
              <a:t>JSP</a:t>
            </a:r>
            <a:r>
              <a:rPr lang="zh-CN" altLang="en-US" sz="2400" dirty="0"/>
              <a:t>中加以调用。</a:t>
            </a:r>
          </a:p>
          <a:p>
            <a:r>
              <a:rPr lang="zh-CN" altLang="en-US" sz="2400" dirty="0"/>
              <a:t>要想在</a:t>
            </a:r>
            <a:r>
              <a:rPr lang="en-US" altLang="zh-CN" sz="2400" dirty="0" err="1"/>
              <a:t>JSP</a:t>
            </a:r>
            <a:r>
              <a:rPr lang="zh-CN" altLang="en-US" sz="2400" dirty="0"/>
              <a:t>程序中使用</a:t>
            </a:r>
            <a:r>
              <a:rPr lang="en-US" altLang="zh-CN" sz="2400" dirty="0"/>
              <a:t>JavaBean</a:t>
            </a:r>
            <a:r>
              <a:rPr lang="zh-CN" altLang="en-US" sz="2400" dirty="0"/>
              <a:t>组件，必须</a:t>
            </a:r>
            <a:r>
              <a:rPr lang="zh-CN" altLang="en-US" sz="2400" dirty="0" smtClean="0"/>
              <a:t>应用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&lt;</a:t>
            </a:r>
            <a:r>
              <a:rPr lang="en-US" altLang="zh-CN" sz="2000" dirty="0" err="1"/>
              <a:t>jsp:useBean</a:t>
            </a:r>
            <a:r>
              <a:rPr lang="en-US" altLang="zh-CN" sz="2000" dirty="0" smtClean="0"/>
              <a:t>&gt;</a:t>
            </a:r>
          </a:p>
          <a:p>
            <a:pPr lvl="1"/>
            <a:r>
              <a:rPr lang="en-US" altLang="zh-CN" sz="2000" dirty="0" smtClean="0"/>
              <a:t>&lt;</a:t>
            </a:r>
            <a:r>
              <a:rPr lang="en-US" altLang="zh-CN" sz="2000" dirty="0" err="1"/>
              <a:t>jsp:setProperty</a:t>
            </a:r>
            <a:r>
              <a:rPr lang="en-US" altLang="zh-CN" sz="2000" dirty="0" smtClean="0"/>
              <a:t>&gt;</a:t>
            </a:r>
          </a:p>
          <a:p>
            <a:pPr lvl="1"/>
            <a:r>
              <a:rPr lang="en-US" altLang="zh-CN" sz="2000" dirty="0" smtClean="0"/>
              <a:t>&lt;</a:t>
            </a:r>
            <a:r>
              <a:rPr lang="en-US" altLang="zh-CN" sz="2000" dirty="0" err="1"/>
              <a:t>jsp:getProperty</a:t>
            </a:r>
            <a:r>
              <a:rPr lang="en-US" altLang="zh-CN" sz="2000" dirty="0"/>
              <a:t>&gt;</a:t>
            </a:r>
            <a:r>
              <a:rPr lang="zh-CN" altLang="en-US" sz="2000" dirty="0"/>
              <a:t>等</a:t>
            </a:r>
            <a:r>
              <a:rPr lang="en-US" altLang="zh-CN" sz="2000" dirty="0" err="1"/>
              <a:t>JSP</a:t>
            </a:r>
            <a:r>
              <a:rPr lang="zh-CN" altLang="en-US" sz="2000" dirty="0"/>
              <a:t>标准</a:t>
            </a:r>
            <a:r>
              <a:rPr lang="zh-CN" altLang="en-US" sz="2000" dirty="0" smtClean="0"/>
              <a:t>动作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4852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&lt;jsp:useBean&gt;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2513"/>
            <a:ext cx="8229600" cy="5410200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功能：创建或者获得一个对象。</a:t>
            </a:r>
          </a:p>
          <a:p>
            <a:r>
              <a:rPr lang="zh-CN" altLang="en-US" dirty="0">
                <a:ea typeface="宋体" pitchFamily="2" charset="-122"/>
              </a:rPr>
              <a:t>语法：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&lt;</a:t>
            </a:r>
            <a:r>
              <a:rPr lang="en-US" altLang="zh-CN" sz="2400" dirty="0" err="1">
                <a:ea typeface="宋体" pitchFamily="2" charset="-122"/>
              </a:rPr>
              <a:t>jsp:setProperty</a:t>
            </a:r>
            <a:r>
              <a:rPr lang="en-US" altLang="zh-CN" sz="2400" dirty="0">
                <a:ea typeface="宋体" pitchFamily="2" charset="-122"/>
              </a:rPr>
              <a:t> id=“” class=“” scope=“”/&gt;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id</a:t>
            </a:r>
            <a:r>
              <a:rPr lang="zh-CN" altLang="en-US" dirty="0">
                <a:ea typeface="宋体" pitchFamily="2" charset="-122"/>
              </a:rPr>
              <a:t>指定创建</a:t>
            </a:r>
            <a:r>
              <a:rPr lang="en-US" altLang="zh-CN" dirty="0">
                <a:ea typeface="宋体" pitchFamily="2" charset="-122"/>
              </a:rPr>
              <a:t>JavaBean</a:t>
            </a:r>
            <a:r>
              <a:rPr lang="zh-CN" altLang="en-US" dirty="0" smtClean="0">
                <a:ea typeface="宋体" pitchFamily="2" charset="-122"/>
              </a:rPr>
              <a:t>对象名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en-US" altLang="zh-CN" dirty="0">
                <a:ea typeface="宋体" pitchFamily="2" charset="-122"/>
              </a:rPr>
              <a:t>class</a:t>
            </a:r>
            <a:r>
              <a:rPr lang="zh-CN" altLang="en-US" dirty="0">
                <a:ea typeface="宋体" pitchFamily="2" charset="-122"/>
              </a:rPr>
              <a:t>指定</a:t>
            </a:r>
            <a:r>
              <a:rPr lang="en-US" altLang="zh-CN" dirty="0">
                <a:ea typeface="宋体" pitchFamily="2" charset="-122"/>
              </a:rPr>
              <a:t>JavaBean</a:t>
            </a:r>
            <a:r>
              <a:rPr lang="zh-CN" altLang="en-US" dirty="0" smtClean="0">
                <a:ea typeface="宋体" pitchFamily="2" charset="-122"/>
              </a:rPr>
              <a:t>的完全类名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en-US" altLang="zh-CN" dirty="0">
                <a:ea typeface="宋体" pitchFamily="2" charset="-122"/>
              </a:rPr>
              <a:t>scope</a:t>
            </a:r>
            <a:r>
              <a:rPr lang="zh-CN" altLang="en-US" dirty="0">
                <a:ea typeface="宋体" pitchFamily="2" charset="-122"/>
              </a:rPr>
              <a:t>指定对象</a:t>
            </a:r>
            <a:r>
              <a:rPr lang="zh-CN" altLang="en-US" dirty="0" smtClean="0">
                <a:ea typeface="宋体" pitchFamily="2" charset="-122"/>
              </a:rPr>
              <a:t>的生命周期</a:t>
            </a:r>
            <a:endParaRPr lang="zh-CN" altLang="en-US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JavaBean </a:t>
            </a:r>
            <a:r>
              <a:rPr lang="zh-CN" altLang="en-US" dirty="0">
                <a:ea typeface="宋体" pitchFamily="2" charset="-122"/>
              </a:rPr>
              <a:t>的</a:t>
            </a:r>
            <a:r>
              <a:rPr lang="en-US" altLang="zh-CN" dirty="0">
                <a:ea typeface="宋体" pitchFamily="2" charset="-122"/>
              </a:rPr>
              <a:t>scope</a:t>
            </a:r>
            <a:r>
              <a:rPr lang="zh-CN" altLang="en-US" dirty="0">
                <a:ea typeface="宋体" pitchFamily="2" charset="-122"/>
              </a:rPr>
              <a:t>设置 ：</a:t>
            </a:r>
          </a:p>
        </p:txBody>
      </p:sp>
      <p:graphicFrame>
        <p:nvGraphicFramePr>
          <p:cNvPr id="3409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77656"/>
              </p:ext>
            </p:extLst>
          </p:nvPr>
        </p:nvGraphicFramePr>
        <p:xfrm>
          <a:off x="457200" y="4653136"/>
          <a:ext cx="8229600" cy="2107883"/>
        </p:xfrm>
        <a:graphic>
          <a:graphicData uri="http://schemas.openxmlformats.org/drawingml/2006/table">
            <a:tbl>
              <a:tblPr/>
              <a:tblGrid>
                <a:gridCol w="1871662"/>
                <a:gridCol w="6357938"/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范围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Bean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对象只能在当前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页面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使用，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当加载新页面时就会被销毁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request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Bean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对象在一个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请求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过程中存在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session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Bean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对象在一个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会话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中存在，直至会话其终止或被删除为止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application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Bean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对象在整个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应用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程序中均可使用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59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&lt;jsp:setProperty&gt;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宋体" pitchFamily="2" charset="-122"/>
              </a:rPr>
              <a:t>功能：设置</a:t>
            </a:r>
            <a:r>
              <a:rPr lang="en-US" altLang="zh-CN" dirty="0">
                <a:ea typeface="宋体" pitchFamily="2" charset="-122"/>
              </a:rPr>
              <a:t>JavaBean</a:t>
            </a:r>
            <a:r>
              <a:rPr lang="zh-CN" altLang="en-US" dirty="0">
                <a:ea typeface="宋体" pitchFamily="2" charset="-122"/>
              </a:rPr>
              <a:t>中属性的属性</a:t>
            </a:r>
            <a:r>
              <a:rPr lang="zh-CN" altLang="en-US" dirty="0" smtClean="0">
                <a:ea typeface="宋体" pitchFamily="2" charset="-122"/>
              </a:rPr>
              <a:t>值</a:t>
            </a:r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语法：</a:t>
            </a:r>
          </a:p>
          <a:p>
            <a:pPr lvl="1"/>
            <a:r>
              <a:rPr lang="en-US" altLang="zh-CN" sz="2000" dirty="0">
                <a:solidFill>
                  <a:srgbClr val="00B050"/>
                </a:solidFill>
                <a:ea typeface="宋体" pitchFamily="2" charset="-122"/>
              </a:rPr>
              <a:t>&lt;</a:t>
            </a:r>
            <a:r>
              <a:rPr lang="en-US" altLang="zh-CN" sz="2000" dirty="0" err="1">
                <a:solidFill>
                  <a:srgbClr val="00B050"/>
                </a:solidFill>
                <a:ea typeface="宋体" pitchFamily="2" charset="-122"/>
              </a:rPr>
              <a:t>jsp:setProperty</a:t>
            </a:r>
            <a:r>
              <a:rPr lang="en-US" altLang="zh-CN" sz="2000" dirty="0">
                <a:solidFill>
                  <a:srgbClr val="00B050"/>
                </a:solidFill>
                <a:ea typeface="宋体" pitchFamily="2" charset="-122"/>
              </a:rPr>
              <a:t> name=“” property=“” value=“”/&gt;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name</a:t>
            </a:r>
            <a:r>
              <a:rPr lang="zh-CN" altLang="en-US" dirty="0">
                <a:ea typeface="宋体" pitchFamily="2" charset="-122"/>
              </a:rPr>
              <a:t>指定</a:t>
            </a:r>
            <a:r>
              <a:rPr lang="en-US" altLang="zh-CN" dirty="0">
                <a:ea typeface="宋体" pitchFamily="2" charset="-122"/>
              </a:rPr>
              <a:t>JavaBean</a:t>
            </a:r>
            <a:r>
              <a:rPr lang="zh-CN" altLang="en-US" dirty="0">
                <a:ea typeface="宋体" pitchFamily="2" charset="-122"/>
              </a:rPr>
              <a:t>名称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Property</a:t>
            </a:r>
            <a:r>
              <a:rPr lang="zh-CN" altLang="en-US" dirty="0">
                <a:ea typeface="宋体" pitchFamily="2" charset="-122"/>
              </a:rPr>
              <a:t>指定属性名称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Value</a:t>
            </a:r>
            <a:r>
              <a:rPr lang="zh-CN" altLang="en-US" dirty="0">
                <a:ea typeface="宋体" pitchFamily="2" charset="-122"/>
              </a:rPr>
              <a:t>设定值</a:t>
            </a:r>
          </a:p>
          <a:p>
            <a:pPr lvl="1"/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&lt;</a:t>
            </a:r>
            <a:r>
              <a:rPr lang="en-US" altLang="zh-CN" sz="2400" dirty="0" err="1">
                <a:solidFill>
                  <a:srgbClr val="00B050"/>
                </a:solidFill>
                <a:ea typeface="宋体" pitchFamily="2" charset="-122"/>
              </a:rPr>
              <a:t>jsp:setProperty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 name=“” property=“*”/&gt;</a:t>
            </a:r>
          </a:p>
          <a:p>
            <a:pPr lvl="2"/>
            <a:r>
              <a:rPr lang="zh-CN" altLang="en-US" dirty="0">
                <a:ea typeface="宋体" pitchFamily="2" charset="-122"/>
              </a:rPr>
              <a:t>自动与提交过来的参数进行</a:t>
            </a:r>
            <a:r>
              <a:rPr lang="zh-CN" altLang="en-US" dirty="0" smtClean="0">
                <a:ea typeface="宋体" pitchFamily="2" charset="-122"/>
              </a:rPr>
              <a:t>匹配</a:t>
            </a:r>
            <a:endParaRPr lang="en-US" altLang="zh-CN" dirty="0" smtClean="0">
              <a:ea typeface="宋体" pitchFamily="2" charset="-122"/>
            </a:endParaRPr>
          </a:p>
          <a:p>
            <a:pPr lvl="2"/>
            <a:r>
              <a:rPr lang="zh-CN" altLang="en-US" dirty="0" smtClean="0">
                <a:solidFill>
                  <a:srgbClr val="00B050"/>
                </a:solidFill>
                <a:ea typeface="宋体" pitchFamily="2" charset="-122"/>
              </a:rPr>
              <a:t>同名参数</a:t>
            </a:r>
            <a:endParaRPr lang="zh-CN" altLang="en-US" dirty="0">
              <a:solidFill>
                <a:srgbClr val="00B05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7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&lt;jsp:getProperty&gt;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语法</a:t>
            </a:r>
            <a:r>
              <a:rPr lang="zh-CN" altLang="en-US" dirty="0">
                <a:ea typeface="宋体" pitchFamily="2" charset="-122"/>
              </a:rPr>
              <a:t>：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&lt;</a:t>
            </a:r>
            <a:r>
              <a:rPr lang="en-US" altLang="zh-CN" sz="2400" dirty="0" err="1">
                <a:solidFill>
                  <a:srgbClr val="00B050"/>
                </a:solidFill>
                <a:ea typeface="宋体" pitchFamily="2" charset="-122"/>
              </a:rPr>
              <a:t>jsp:getProperty</a:t>
            </a: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 name=“” Property=“”/&gt;</a:t>
            </a:r>
          </a:p>
          <a:p>
            <a:r>
              <a:rPr lang="zh-CN" altLang="en-US" dirty="0">
                <a:ea typeface="宋体" pitchFamily="2" charset="-122"/>
              </a:rPr>
              <a:t>功能：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zh-CN" altLang="en-US" dirty="0" smtClean="0">
                <a:ea typeface="宋体" pitchFamily="2" charset="-122"/>
              </a:rPr>
              <a:t>将</a:t>
            </a:r>
            <a:r>
              <a:rPr lang="zh-CN" altLang="en-US" dirty="0">
                <a:ea typeface="宋体" pitchFamily="2" charset="-122"/>
              </a:rPr>
              <a:t>属性的值</a:t>
            </a:r>
            <a:r>
              <a:rPr lang="zh-CN" altLang="en-US" dirty="0">
                <a:solidFill>
                  <a:srgbClr val="00B050"/>
                </a:solidFill>
                <a:ea typeface="宋体" pitchFamily="2" charset="-122"/>
              </a:rPr>
              <a:t>输出</a:t>
            </a:r>
            <a:r>
              <a:rPr lang="zh-CN" altLang="en-US" dirty="0">
                <a:ea typeface="宋体" pitchFamily="2" charset="-122"/>
              </a:rPr>
              <a:t>到</a:t>
            </a:r>
            <a:r>
              <a:rPr lang="zh-CN" altLang="en-US" dirty="0" smtClean="0">
                <a:ea typeface="宋体" pitchFamily="2" charset="-122"/>
              </a:rPr>
              <a:t>页面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dirty="0" smtClean="0">
                <a:ea typeface="宋体" pitchFamily="2" charset="-122"/>
              </a:rPr>
              <a:t>也可用</a:t>
            </a:r>
            <a:r>
              <a:rPr lang="en-US" altLang="zh-CN" dirty="0" smtClean="0">
                <a:ea typeface="宋体" pitchFamily="2" charset="-122"/>
              </a:rPr>
              <a:t>EL</a:t>
            </a:r>
            <a:r>
              <a:rPr lang="zh-CN" altLang="en-US" dirty="0" smtClean="0">
                <a:ea typeface="宋体" pitchFamily="2" charset="-122"/>
              </a:rPr>
              <a:t>来实现，更简洁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0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293"/>
            <a:ext cx="8229600" cy="86444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setProperty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dirty="0" err="1">
                <a:ea typeface="宋体" pitchFamily="2" charset="-122"/>
              </a:rPr>
              <a:t>getProperty</a:t>
            </a:r>
            <a:r>
              <a:rPr lang="zh-CN" altLang="en-US" dirty="0">
                <a:ea typeface="宋体" pitchFamily="2" charset="-122"/>
              </a:rPr>
              <a:t>动作</a:t>
            </a:r>
          </a:p>
        </p:txBody>
      </p:sp>
      <p:sp>
        <p:nvSpPr>
          <p:cNvPr id="293891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157163" y="1412875"/>
            <a:ext cx="8986837" cy="2398871"/>
          </a:xfrm>
          <a:prstGeom prst="roundRect">
            <a:avLst>
              <a:gd name="adj" fmla="val 1184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cap="flat" algn="ctr">
            <a:solidFill>
              <a:srgbClr val="008080"/>
            </a:solidFill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...</a:t>
            </a:r>
          </a:p>
          <a:p>
            <a:pPr marL="0" indent="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&lt;head&gt;</a:t>
            </a:r>
          </a:p>
          <a:p>
            <a:pPr marL="0" indent="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    &lt;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jsp:useBean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id="order" class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=“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javaee.bean.Order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 scope="request"/&gt;       </a:t>
            </a:r>
          </a:p>
          <a:p>
            <a:pPr marL="0" indent="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    &lt;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jsp:setProperty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 name="order" property="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userName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 value="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ACCP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"/&gt;</a:t>
            </a:r>
          </a:p>
          <a:p>
            <a:pPr marL="0" indent="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&lt;/head&gt;</a:t>
            </a:r>
          </a:p>
          <a:p>
            <a:pPr marL="0" indent="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...</a:t>
            </a:r>
          </a:p>
        </p:txBody>
      </p:sp>
      <p:sp>
        <p:nvSpPr>
          <p:cNvPr id="293892" name="AutoShape 4"/>
          <p:cNvSpPr>
            <a:spLocks noChangeArrowheads="1"/>
          </p:cNvSpPr>
          <p:nvPr/>
        </p:nvSpPr>
        <p:spPr bwMode="gray">
          <a:xfrm>
            <a:off x="6227763" y="1484313"/>
            <a:ext cx="2592387" cy="650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ea typeface="黑体" pitchFamily="49" charset="-122"/>
              </a:rPr>
              <a:t>value</a:t>
            </a:r>
            <a:r>
              <a:rPr lang="zh-CN" altLang="en-US" b="1">
                <a:ea typeface="黑体" pitchFamily="49" charset="-122"/>
              </a:rPr>
              <a:t>设置 </a:t>
            </a:r>
            <a:r>
              <a:rPr lang="en-US" altLang="zh-CN" b="1">
                <a:ea typeface="黑体" pitchFamily="49" charset="-122"/>
              </a:rPr>
              <a:t>JavaBean </a:t>
            </a:r>
          </a:p>
          <a:p>
            <a:pPr algn="ctr" eaLnBrk="0" hangingPunct="0"/>
            <a:r>
              <a:rPr lang="zh-CN" altLang="en-US" b="1">
                <a:ea typeface="黑体" pitchFamily="49" charset="-122"/>
              </a:rPr>
              <a:t>的该属性值</a:t>
            </a:r>
          </a:p>
        </p:txBody>
      </p:sp>
      <p:sp>
        <p:nvSpPr>
          <p:cNvPr id="293893" name="AutoShape 5"/>
          <p:cNvSpPr>
            <a:spLocks noChangeArrowheads="1"/>
          </p:cNvSpPr>
          <p:nvPr/>
        </p:nvSpPr>
        <p:spPr bwMode="gray">
          <a:xfrm>
            <a:off x="3132138" y="1484313"/>
            <a:ext cx="2663825" cy="650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ea typeface="黑体" pitchFamily="49" charset="-122"/>
              </a:rPr>
              <a:t>property</a:t>
            </a:r>
            <a:r>
              <a:rPr lang="zh-CN" altLang="en-US" b="1">
                <a:ea typeface="黑体" pitchFamily="49" charset="-122"/>
              </a:rPr>
              <a:t>指定 </a:t>
            </a:r>
            <a:r>
              <a:rPr lang="en-US" altLang="zh-CN" b="1">
                <a:ea typeface="黑体" pitchFamily="49" charset="-122"/>
              </a:rPr>
              <a:t>JavaBean</a:t>
            </a:r>
          </a:p>
          <a:p>
            <a:pPr algn="ctr" eaLnBrk="0" hangingPunct="0"/>
            <a:r>
              <a:rPr lang="en-US" altLang="zh-CN" b="1">
                <a:ea typeface="黑体" pitchFamily="49" charset="-122"/>
              </a:rPr>
              <a:t> </a:t>
            </a:r>
            <a:r>
              <a:rPr lang="zh-CN" altLang="en-US" b="1">
                <a:ea typeface="黑体" pitchFamily="49" charset="-122"/>
              </a:rPr>
              <a:t>的属性名称</a:t>
            </a:r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683394" y="2638499"/>
            <a:ext cx="7993062" cy="2873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895" name="AutoShape 7"/>
          <p:cNvSpPr>
            <a:spLocks noChangeArrowheads="1"/>
          </p:cNvSpPr>
          <p:nvPr/>
        </p:nvSpPr>
        <p:spPr bwMode="auto">
          <a:xfrm>
            <a:off x="684213" y="908720"/>
            <a:ext cx="8229600" cy="5762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pitchFamily="2" charset="-122"/>
              </a:rPr>
              <a:t> 设置</a:t>
            </a:r>
            <a:r>
              <a:rPr lang="en-US" altLang="zh-CN" dirty="0">
                <a:ea typeface="宋体" pitchFamily="2" charset="-122"/>
              </a:rPr>
              <a:t>JavaBean</a:t>
            </a:r>
            <a:r>
              <a:rPr lang="zh-CN" altLang="en-US" dirty="0">
                <a:ea typeface="宋体" pitchFamily="2" charset="-122"/>
              </a:rPr>
              <a:t>的属性值</a:t>
            </a:r>
          </a:p>
          <a:p>
            <a:endParaRPr lang="zh-CN" altLang="en-US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 获取</a:t>
            </a:r>
            <a:r>
              <a:rPr lang="en-US" altLang="zh-CN" dirty="0">
                <a:ea typeface="宋体" pitchFamily="2" charset="-122"/>
              </a:rPr>
              <a:t>JavaBean</a:t>
            </a:r>
            <a:r>
              <a:rPr lang="zh-CN" altLang="en-US" dirty="0">
                <a:ea typeface="宋体" pitchFamily="2" charset="-122"/>
              </a:rPr>
              <a:t>中属性的值</a:t>
            </a:r>
          </a:p>
        </p:txBody>
      </p: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2627313" y="2278063"/>
            <a:ext cx="792162" cy="2873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897" name="Rectangle 9"/>
          <p:cNvSpPr>
            <a:spLocks noChangeArrowheads="1"/>
          </p:cNvSpPr>
          <p:nvPr/>
        </p:nvSpPr>
        <p:spPr bwMode="auto">
          <a:xfrm>
            <a:off x="3493269" y="2636912"/>
            <a:ext cx="790575" cy="2889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898" name="AutoShape 10"/>
          <p:cNvSpPr>
            <a:spLocks noChangeArrowheads="1"/>
          </p:cNvSpPr>
          <p:nvPr/>
        </p:nvSpPr>
        <p:spPr bwMode="auto">
          <a:xfrm>
            <a:off x="192088" y="3861048"/>
            <a:ext cx="8951912" cy="2742605"/>
          </a:xfrm>
          <a:prstGeom prst="roundRect">
            <a:avLst>
              <a:gd name="adj" fmla="val 8968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...</a:t>
            </a:r>
          </a:p>
          <a:p>
            <a:pPr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&lt;body&gt;</a:t>
            </a:r>
          </a:p>
          <a:p>
            <a:pPr fontAlgn="b"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&lt;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jsp:useBean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id= "order" class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="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javaee.bean.Order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" 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scope= "request"/&gt;</a:t>
            </a:r>
          </a:p>
          <a:p>
            <a:pPr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&lt;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jsp:setProperty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 name= " order"  property= "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userName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 value= "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ACCP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"/&gt;</a:t>
            </a:r>
          </a:p>
          <a:p>
            <a:pPr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&lt;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jsp:getProperty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name= "order"  property= "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userName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"/&gt;</a:t>
            </a:r>
          </a:p>
          <a:p>
            <a:pPr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&lt;/body&gt;</a:t>
            </a:r>
          </a:p>
          <a:p>
            <a:pPr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...</a:t>
            </a:r>
          </a:p>
        </p:txBody>
      </p:sp>
      <p:sp>
        <p:nvSpPr>
          <p:cNvPr id="293899" name="Rectangle 11"/>
          <p:cNvSpPr>
            <a:spLocks noChangeArrowheads="1"/>
          </p:cNvSpPr>
          <p:nvPr/>
        </p:nvSpPr>
        <p:spPr bwMode="auto">
          <a:xfrm>
            <a:off x="467965" y="5444902"/>
            <a:ext cx="6264275" cy="3603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0" name="AutoShape 12"/>
          <p:cNvSpPr>
            <a:spLocks noChangeArrowheads="1"/>
          </p:cNvSpPr>
          <p:nvPr/>
        </p:nvSpPr>
        <p:spPr bwMode="gray">
          <a:xfrm>
            <a:off x="2268538" y="3068960"/>
            <a:ext cx="4967287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b="1" dirty="0" smtClean="0">
                <a:ea typeface="黑体" pitchFamily="49" charset="-122"/>
              </a:rPr>
              <a:t>同名方式：</a:t>
            </a:r>
            <a:r>
              <a:rPr lang="en-US" altLang="zh-CN" b="1" dirty="0" smtClean="0">
                <a:ea typeface="黑体" pitchFamily="49" charset="-122"/>
              </a:rPr>
              <a:t>name </a:t>
            </a:r>
            <a:r>
              <a:rPr lang="zh-CN" altLang="en-US" b="1" dirty="0">
                <a:ea typeface="黑体" pitchFamily="49" charset="-122"/>
              </a:rPr>
              <a:t>属性指定对 </a:t>
            </a:r>
            <a:r>
              <a:rPr lang="en-US" altLang="zh-CN" b="1" dirty="0">
                <a:ea typeface="黑体" pitchFamily="49" charset="-122"/>
              </a:rPr>
              <a:t>JavaBean </a:t>
            </a:r>
            <a:r>
              <a:rPr lang="zh-CN" altLang="en-US" b="1" dirty="0">
                <a:ea typeface="黑体" pitchFamily="49" charset="-122"/>
              </a:rPr>
              <a:t>类</a:t>
            </a:r>
          </a:p>
          <a:p>
            <a:pPr algn="ctr" eaLnBrk="0" hangingPunct="0"/>
            <a:r>
              <a:rPr lang="zh-CN" altLang="en-US" b="1" dirty="0">
                <a:ea typeface="黑体" pitchFamily="49" charset="-122"/>
              </a:rPr>
              <a:t>的引用，与</a:t>
            </a:r>
            <a:r>
              <a:rPr lang="en-US" altLang="zh-CN" b="1" dirty="0" err="1">
                <a:ea typeface="黑体" pitchFamily="49" charset="-122"/>
              </a:rPr>
              <a:t>useBean</a:t>
            </a:r>
            <a:r>
              <a:rPr lang="zh-CN" altLang="en-US" b="1" dirty="0">
                <a:ea typeface="黑体" pitchFamily="49" charset="-122"/>
              </a:rPr>
              <a:t>中的</a:t>
            </a:r>
            <a:r>
              <a:rPr lang="en-US" altLang="zh-CN" b="1" dirty="0">
                <a:ea typeface="黑体" pitchFamily="49" charset="-122"/>
              </a:rPr>
              <a:t>id</a:t>
            </a:r>
            <a:r>
              <a:rPr lang="zh-CN" altLang="en-US" b="1" dirty="0">
                <a:ea typeface="黑体" pitchFamily="49" charset="-122"/>
              </a:rPr>
              <a:t>一致</a:t>
            </a:r>
          </a:p>
        </p:txBody>
      </p:sp>
      <p:sp>
        <p:nvSpPr>
          <p:cNvPr id="293901" name="AutoShape 13"/>
          <p:cNvSpPr>
            <a:spLocks noChangeArrowheads="1"/>
          </p:cNvSpPr>
          <p:nvPr/>
        </p:nvSpPr>
        <p:spPr bwMode="gray">
          <a:xfrm>
            <a:off x="5003229" y="6165304"/>
            <a:ext cx="4105275" cy="376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ea typeface="黑体" pitchFamily="49" charset="-122"/>
              </a:rPr>
              <a:t>property</a:t>
            </a:r>
            <a:r>
              <a:rPr lang="zh-CN" altLang="en-US" b="1">
                <a:ea typeface="黑体" pitchFamily="49" charset="-122"/>
              </a:rPr>
              <a:t>指定 </a:t>
            </a:r>
            <a:r>
              <a:rPr lang="en-US" altLang="zh-CN" b="1">
                <a:ea typeface="黑体" pitchFamily="49" charset="-122"/>
              </a:rPr>
              <a:t>JavaBean </a:t>
            </a:r>
            <a:r>
              <a:rPr lang="zh-CN" altLang="en-US" b="1">
                <a:ea typeface="黑体" pitchFamily="49" charset="-122"/>
              </a:rPr>
              <a:t>的属性名称</a:t>
            </a:r>
          </a:p>
        </p:txBody>
      </p:sp>
      <p:sp>
        <p:nvSpPr>
          <p:cNvPr id="293902" name="AutoShape 14"/>
          <p:cNvSpPr>
            <a:spLocks noChangeArrowheads="1"/>
          </p:cNvSpPr>
          <p:nvPr/>
        </p:nvSpPr>
        <p:spPr bwMode="gray">
          <a:xfrm>
            <a:off x="828104" y="6165304"/>
            <a:ext cx="4103687" cy="376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b="1" dirty="0">
                <a:ea typeface="黑体" pitchFamily="49" charset="-122"/>
              </a:rPr>
              <a:t>name </a:t>
            </a:r>
            <a:r>
              <a:rPr lang="zh-CN" altLang="en-US" b="1" dirty="0">
                <a:ea typeface="黑体" pitchFamily="49" charset="-122"/>
              </a:rPr>
              <a:t>属性指定对 </a:t>
            </a:r>
            <a:r>
              <a:rPr lang="en-US" altLang="zh-CN" b="1" dirty="0">
                <a:ea typeface="黑体" pitchFamily="49" charset="-122"/>
              </a:rPr>
              <a:t>JavaBean </a:t>
            </a:r>
            <a:r>
              <a:rPr lang="zh-CN" altLang="en-US" b="1" dirty="0">
                <a:ea typeface="黑体" pitchFamily="49" charset="-122"/>
              </a:rPr>
              <a:t>类的引用</a:t>
            </a:r>
          </a:p>
        </p:txBody>
      </p:sp>
      <p:sp>
        <p:nvSpPr>
          <p:cNvPr id="293903" name="Rectangle 15"/>
          <p:cNvSpPr>
            <a:spLocks noChangeArrowheads="1"/>
          </p:cNvSpPr>
          <p:nvPr/>
        </p:nvSpPr>
        <p:spPr bwMode="auto">
          <a:xfrm>
            <a:off x="2341265" y="4725144"/>
            <a:ext cx="790575" cy="2889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4" name="Rectangle 16"/>
          <p:cNvSpPr>
            <a:spLocks noChangeArrowheads="1"/>
          </p:cNvSpPr>
          <p:nvPr/>
        </p:nvSpPr>
        <p:spPr bwMode="auto">
          <a:xfrm>
            <a:off x="3131765" y="5445224"/>
            <a:ext cx="792163" cy="3603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4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9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9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9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38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9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9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9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 animBg="1"/>
      <p:bldP spid="293893" grpId="0" animBg="1"/>
      <p:bldP spid="293894" grpId="0" animBg="1"/>
      <p:bldP spid="293896" grpId="0" animBg="1"/>
      <p:bldP spid="293896" grpId="1" animBg="1"/>
      <p:bldP spid="293897" grpId="0" animBg="1"/>
      <p:bldP spid="293897" grpId="1" animBg="1"/>
      <p:bldP spid="293898" grpId="0" animBg="1"/>
      <p:bldP spid="293899" grpId="0" animBg="1"/>
      <p:bldP spid="293900" grpId="0" animBg="1"/>
      <p:bldP spid="293903" grpId="0" animBg="1"/>
      <p:bldP spid="293903" grpId="1" animBg="1"/>
      <p:bldP spid="293904" grpId="0" animBg="1"/>
      <p:bldP spid="29390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JavaBean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可视化</a:t>
            </a:r>
            <a:r>
              <a:rPr lang="en-US" altLang="zh-CN" dirty="0" smtClean="0"/>
              <a:t>Bean</a:t>
            </a:r>
          </a:p>
          <a:p>
            <a:r>
              <a:rPr lang="zh-CN" altLang="en-US" dirty="0" smtClean="0"/>
              <a:t>不可视化</a:t>
            </a:r>
            <a:r>
              <a:rPr lang="en-US" altLang="zh-CN" dirty="0" smtClean="0"/>
              <a:t>Bean</a:t>
            </a:r>
          </a:p>
          <a:p>
            <a:pPr lvl="1"/>
            <a:r>
              <a:rPr lang="zh-CN" altLang="en-US" dirty="0" smtClean="0"/>
              <a:t>值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，遵循全名规范，用来封装表单数据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工具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，封装业务逻辑，数据操作等</a:t>
            </a:r>
            <a:endParaRPr lang="en-US" altLang="zh-CN" dirty="0" smtClean="0"/>
          </a:p>
          <a:p>
            <a:pPr lvl="2"/>
            <a:r>
              <a:rPr lang="zh-CN" altLang="en-US" smtClean="0"/>
              <a:t>如：对</a:t>
            </a:r>
            <a:r>
              <a:rPr lang="zh-CN" altLang="en-US" dirty="0" smtClean="0"/>
              <a:t>数据库的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用于实现业务代码与页面显示的分离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系统具有更好的健壮性和灵活性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58734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JavaBean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Simple</a:t>
            </a:r>
            <a:r>
              <a:rPr lang="zh-CN" altLang="en-US" dirty="0" smtClean="0"/>
              <a:t>简单属性</a:t>
            </a:r>
            <a:endParaRPr lang="en-US" altLang="zh-CN" dirty="0" smtClean="0"/>
          </a:p>
          <a:p>
            <a:r>
              <a:rPr lang="en-US" altLang="zh-CN" dirty="0" smtClean="0"/>
              <a:t>Indexed</a:t>
            </a:r>
            <a:r>
              <a:rPr lang="zh-CN" altLang="en-US" dirty="0" smtClean="0"/>
              <a:t>索引属性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数组，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Bound</a:t>
            </a:r>
            <a:r>
              <a:rPr lang="zh-CN" altLang="en-US" dirty="0" smtClean="0"/>
              <a:t>关联属性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监听机制绑定</a:t>
            </a:r>
            <a:endParaRPr lang="en-US" altLang="zh-CN" dirty="0" smtClean="0"/>
          </a:p>
          <a:p>
            <a:r>
              <a:rPr lang="en-US" altLang="zh-CN" dirty="0" smtClean="0"/>
              <a:t>Constrained</a:t>
            </a:r>
            <a:r>
              <a:rPr lang="zh-CN" altLang="en-US" dirty="0" smtClean="0"/>
              <a:t>限制属性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监听同时添加约束条件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631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JavaBean</a:t>
            </a:r>
            <a:r>
              <a:rPr lang="zh-CN" altLang="en-US" dirty="0" smtClean="0"/>
              <a:t>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</a:t>
            </a:r>
          </a:p>
          <a:p>
            <a:r>
              <a:rPr lang="en-US" altLang="zh-CN" dirty="0" smtClean="0"/>
              <a:t>request</a:t>
            </a:r>
          </a:p>
          <a:p>
            <a:r>
              <a:rPr lang="en-US" altLang="zh-CN" dirty="0" smtClean="0"/>
              <a:t>session</a:t>
            </a:r>
          </a:p>
          <a:p>
            <a:r>
              <a:rPr lang="en-US" altLang="zh-CN" smtClean="0"/>
              <a:t>application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javabean</a:t>
            </a:r>
            <a:r>
              <a:rPr lang="zh-CN" altLang="en-US" dirty="0" smtClean="0"/>
              <a:t>构成</a:t>
            </a:r>
            <a:endParaRPr lang="en-US" altLang="zh-CN" dirty="0" smtClean="0"/>
          </a:p>
          <a:p>
            <a:r>
              <a:rPr lang="zh-CN" altLang="en-US" dirty="0" smtClean="0"/>
              <a:t>不同属性的使用</a:t>
            </a:r>
            <a:endParaRPr lang="en-US" altLang="zh-CN" dirty="0" smtClean="0"/>
          </a:p>
          <a:p>
            <a:r>
              <a:rPr lang="zh-CN" altLang="en-US" dirty="0" smtClean="0"/>
              <a:t>编写和部署</a:t>
            </a:r>
            <a:r>
              <a:rPr lang="en-US" altLang="zh-CN" dirty="0" smtClean="0"/>
              <a:t>bean</a:t>
            </a:r>
          </a:p>
          <a:p>
            <a:r>
              <a:rPr lang="en-US" altLang="zh-CN" dirty="0" smtClean="0"/>
              <a:t>bean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19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JavaBean</a:t>
            </a:r>
            <a:r>
              <a:rPr lang="zh-CN" altLang="en-US" dirty="0" smtClean="0"/>
              <a:t>是一个类</a:t>
            </a:r>
            <a:endParaRPr lang="en-US" altLang="zh-CN" dirty="0" smtClean="0"/>
          </a:p>
          <a:p>
            <a:r>
              <a:rPr lang="zh-CN" altLang="en-US" dirty="0" smtClean="0"/>
              <a:t>遵循特定的写法</a:t>
            </a:r>
            <a:endParaRPr lang="en-US" altLang="zh-CN" dirty="0" smtClean="0"/>
          </a:p>
          <a:p>
            <a:r>
              <a:rPr lang="zh-CN" altLang="en-US" dirty="0" smtClean="0"/>
              <a:t>可无限扩展功能</a:t>
            </a:r>
            <a:endParaRPr lang="en-US" altLang="zh-CN" dirty="0" smtClean="0"/>
          </a:p>
          <a:p>
            <a:r>
              <a:rPr lang="zh-CN" altLang="en-US" dirty="0" smtClean="0"/>
              <a:t>构成组件，可快速生成新的应用程序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9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4288"/>
            <a:ext cx="8229600" cy="1143001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什么是</a:t>
            </a:r>
            <a:r>
              <a:rPr lang="en-US" altLang="zh-CN">
                <a:ea typeface="宋体" pitchFamily="2" charset="-122"/>
              </a:rPr>
              <a:t>JavaBean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JavaBean </a:t>
            </a:r>
            <a:r>
              <a:rPr lang="zh-CN" altLang="en-US" sz="3200" dirty="0">
                <a:ea typeface="宋体" pitchFamily="2" charset="-122"/>
              </a:rPr>
              <a:t>是只能在</a:t>
            </a:r>
            <a:r>
              <a:rPr lang="en-US" altLang="zh-CN" sz="3200" dirty="0">
                <a:ea typeface="宋体" pitchFamily="2" charset="-122"/>
              </a:rPr>
              <a:t>Java</a:t>
            </a:r>
            <a:r>
              <a:rPr lang="zh-CN" altLang="en-US" sz="3200" dirty="0">
                <a:ea typeface="宋体" pitchFamily="2" charset="-122"/>
              </a:rPr>
              <a:t>中开发但可以跨平台重用的组件，它实际就是一个</a:t>
            </a:r>
            <a:r>
              <a:rPr lang="en-US" altLang="zh-CN" sz="3200" dirty="0">
                <a:ea typeface="宋体" pitchFamily="2" charset="-122"/>
              </a:rPr>
              <a:t>Java</a:t>
            </a:r>
            <a:r>
              <a:rPr lang="zh-CN" altLang="en-US" sz="3200" dirty="0">
                <a:ea typeface="宋体" pitchFamily="2" charset="-122"/>
              </a:rPr>
              <a:t>类，这个类可以重复地使用。</a:t>
            </a:r>
          </a:p>
          <a:p>
            <a:pPr>
              <a:buFont typeface="Wingdings" pitchFamily="2" charset="2"/>
              <a:buNone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flipV="1">
            <a:off x="2743200" y="3584575"/>
            <a:ext cx="2087563" cy="1081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2743200" y="4665663"/>
            <a:ext cx="2087563" cy="1079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2743200" y="4665663"/>
            <a:ext cx="2087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830763" y="3441700"/>
            <a:ext cx="3095625" cy="4143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C7F9D1"/>
              </a:gs>
              <a:gs pos="100000">
                <a:schemeClr val="bg1"/>
              </a:gs>
            </a:gsLst>
            <a:lin ang="2700000" scaled="1"/>
          </a:gradFill>
          <a:ln w="12700" algn="ctr">
            <a:solidFill>
              <a:srgbClr val="008080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>
                <a:ea typeface="黑体" pitchFamily="2" charset="-122"/>
              </a:rPr>
              <a:t>可重用组件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830763" y="4446588"/>
            <a:ext cx="3095625" cy="4143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C7F9D1"/>
              </a:gs>
              <a:gs pos="100000">
                <a:schemeClr val="bg1"/>
              </a:gs>
            </a:gsLst>
            <a:lin ang="2700000" scaled="1"/>
          </a:gradFill>
          <a:ln w="12700" algn="ctr">
            <a:solidFill>
              <a:srgbClr val="008080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>
                <a:ea typeface="黑体" pitchFamily="2" charset="-122"/>
              </a:rPr>
              <a:t>可在多个应用程序中使用               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830763" y="5529263"/>
            <a:ext cx="3095625" cy="4143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C7F9D1"/>
              </a:gs>
              <a:gs pos="100000">
                <a:schemeClr val="bg1"/>
              </a:gs>
            </a:gsLst>
            <a:lin ang="2700000" scaled="1"/>
          </a:gradFill>
          <a:ln w="12700" algn="ctr">
            <a:solidFill>
              <a:srgbClr val="008080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>
                <a:ea typeface="黑体" pitchFamily="2" charset="-122"/>
              </a:rPr>
              <a:t>可以跨平台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1158875" y="3441700"/>
            <a:ext cx="1584325" cy="2303463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22225">
            <a:solidFill>
              <a:srgbClr val="008000"/>
            </a:solidFill>
            <a:miter lim="800000"/>
            <a:headEnd/>
            <a:tailEnd/>
          </a:ln>
          <a:effectLst>
            <a:prstShdw prst="shdw13" dist="71842" dir="2700000">
              <a:schemeClr val="bg2">
                <a:alpha val="50000"/>
              </a:schemeClr>
            </a:prst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2400">
                <a:ea typeface="黑体" pitchFamily="49" charset="-122"/>
              </a:rPr>
              <a:t>JavaBean </a:t>
            </a:r>
            <a:r>
              <a:rPr lang="zh-CN" altLang="en-US" sz="2400">
                <a:ea typeface="黑体" pitchFamily="49" charset="-122"/>
              </a:rPr>
              <a:t>的优点</a:t>
            </a:r>
          </a:p>
        </p:txBody>
      </p:sp>
    </p:spTree>
    <p:extLst>
      <p:ext uri="{BB962C8B-B14F-4D97-AF65-F5344CB8AC3E}">
        <p14:creationId xmlns:p14="http://schemas.microsoft.com/office/powerpoint/2010/main" val="339644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  <p:bldP spid="8198" grpId="0" animBg="1"/>
      <p:bldP spid="8199" grpId="0" animBg="1"/>
      <p:bldP spid="8200" grpId="0" animBg="1"/>
      <p:bldP spid="8201" grpId="0" animBg="1"/>
      <p:bldP spid="82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JavaBean</a:t>
            </a:r>
            <a:r>
              <a:rPr lang="zh-CN" altLang="en-US">
                <a:ea typeface="宋体" pitchFamily="2" charset="-122"/>
              </a:rPr>
              <a:t>的特点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可以提高代码的</a:t>
            </a:r>
            <a:r>
              <a:rPr lang="zh-CN" altLang="en-US" sz="2400" dirty="0" smtClean="0">
                <a:solidFill>
                  <a:srgbClr val="00B050"/>
                </a:solidFill>
              </a:rPr>
              <a:t>可复用性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对于</a:t>
            </a:r>
            <a:r>
              <a:rPr lang="zh-CN" altLang="en-US" sz="2000" dirty="0"/>
              <a:t>通用的事务处理逻辑，数据库操作等都可以封装在</a:t>
            </a:r>
            <a:r>
              <a:rPr lang="en-US" altLang="zh-CN" sz="2000" dirty="0"/>
              <a:t>JavaBean</a:t>
            </a:r>
            <a:r>
              <a:rPr lang="zh-CN" altLang="en-US" sz="2000" dirty="0"/>
              <a:t>中，通过调用</a:t>
            </a:r>
            <a:r>
              <a:rPr lang="en-US" altLang="zh-CN" sz="2000" dirty="0"/>
              <a:t>JavaBean</a:t>
            </a:r>
            <a:r>
              <a:rPr lang="zh-CN" altLang="en-US" sz="2000" dirty="0"/>
              <a:t>的属性和方法可快速进行程序设计。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可以在任何支持</a:t>
            </a:r>
            <a:r>
              <a:rPr lang="en-US" altLang="zh-CN" sz="2400" dirty="0"/>
              <a:t>Java</a:t>
            </a:r>
            <a:r>
              <a:rPr lang="zh-CN" altLang="en-US" sz="2400" dirty="0"/>
              <a:t>的平台上工作，而</a:t>
            </a:r>
            <a:r>
              <a:rPr lang="zh-CN" altLang="en-US" sz="2400" dirty="0">
                <a:solidFill>
                  <a:srgbClr val="00B050"/>
                </a:solidFill>
              </a:rPr>
              <a:t>不需要重新编译</a:t>
            </a:r>
            <a:r>
              <a:rPr lang="zh-CN" altLang="en-US" sz="2400" dirty="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程序</a:t>
            </a:r>
            <a:r>
              <a:rPr lang="zh-CN" altLang="en-US" sz="2400" dirty="0">
                <a:solidFill>
                  <a:srgbClr val="00B050"/>
                </a:solidFill>
              </a:rPr>
              <a:t>易于开发</a:t>
            </a:r>
            <a:r>
              <a:rPr lang="zh-CN" altLang="en-US" sz="2400" dirty="0" smtClean="0">
                <a:solidFill>
                  <a:srgbClr val="00B050"/>
                </a:solidFill>
              </a:rPr>
              <a:t>维护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实现</a:t>
            </a:r>
            <a:r>
              <a:rPr lang="zh-CN" altLang="en-US" sz="2000" dirty="0"/>
              <a:t>逻辑的封装，使事务处理和显示互不干扰。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可以</a:t>
            </a:r>
            <a:r>
              <a:rPr lang="zh-CN" altLang="en-US" sz="2400" dirty="0">
                <a:solidFill>
                  <a:srgbClr val="00B050"/>
                </a:solidFill>
              </a:rPr>
              <a:t>与其他</a:t>
            </a:r>
            <a:r>
              <a:rPr lang="en-US" altLang="zh-CN" sz="2400" dirty="0">
                <a:solidFill>
                  <a:srgbClr val="00B050"/>
                </a:solidFill>
              </a:rPr>
              <a:t>Java</a:t>
            </a:r>
            <a:r>
              <a:rPr lang="zh-CN" altLang="en-US" sz="2400" dirty="0">
                <a:solidFill>
                  <a:srgbClr val="00B050"/>
                </a:solidFill>
              </a:rPr>
              <a:t>类同时</a:t>
            </a:r>
            <a:r>
              <a:rPr lang="zh-CN" altLang="en-US" sz="2400" dirty="0" smtClean="0">
                <a:solidFill>
                  <a:srgbClr val="00B050"/>
                </a:solidFill>
              </a:rPr>
              <a:t>使用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/>
              <a:t>支持</a:t>
            </a:r>
            <a:r>
              <a:rPr lang="zh-CN" altLang="en-US" sz="2400" dirty="0">
                <a:solidFill>
                  <a:srgbClr val="00B050"/>
                </a:solidFill>
              </a:rPr>
              <a:t>分布式</a:t>
            </a:r>
            <a:r>
              <a:rPr lang="zh-CN" altLang="en-US" sz="2400" dirty="0" smtClean="0"/>
              <a:t>运用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多</a:t>
            </a:r>
            <a:r>
              <a:rPr lang="zh-CN" altLang="en-US" sz="2000" dirty="0"/>
              <a:t>使用</a:t>
            </a:r>
            <a:r>
              <a:rPr lang="en-US" altLang="zh-CN" sz="2000" dirty="0"/>
              <a:t>JavaBean</a:t>
            </a:r>
            <a:r>
              <a:rPr lang="zh-CN" altLang="en-US" sz="2000" dirty="0"/>
              <a:t>，尽量减少</a:t>
            </a:r>
            <a:r>
              <a:rPr lang="en-US" altLang="zh-CN" sz="2000" dirty="0"/>
              <a:t>Java</a:t>
            </a:r>
            <a:r>
              <a:rPr lang="zh-CN" altLang="en-US" sz="2000" dirty="0"/>
              <a:t>代码和</a:t>
            </a:r>
            <a:r>
              <a:rPr lang="en-US" altLang="zh-CN" sz="2000" dirty="0"/>
              <a:t>Html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混编</a:t>
            </a:r>
            <a:endParaRPr lang="zh-CN" altLang="en-US" sz="20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可以通过</a:t>
            </a:r>
            <a:r>
              <a:rPr lang="zh-CN" altLang="en-US" sz="2400" dirty="0">
                <a:solidFill>
                  <a:srgbClr val="00B050"/>
                </a:solidFill>
              </a:rPr>
              <a:t>网络</a:t>
            </a:r>
            <a:r>
              <a:rPr lang="zh-CN" altLang="en-US" sz="2400" dirty="0" smtClean="0">
                <a:solidFill>
                  <a:srgbClr val="00B050"/>
                </a:solidFill>
              </a:rPr>
              <a:t>传输</a:t>
            </a:r>
            <a:r>
              <a:rPr lang="zh-CN" altLang="en-US" sz="2400" dirty="0" smtClean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78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如何编写</a:t>
            </a:r>
            <a:r>
              <a:rPr lang="en-US" altLang="zh-CN">
                <a:ea typeface="宋体" pitchFamily="2" charset="-122"/>
              </a:rPr>
              <a:t>JavaBean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6868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编写</a:t>
            </a:r>
            <a:r>
              <a:rPr lang="en-US" altLang="zh-CN" dirty="0"/>
              <a:t>JavaBean</a:t>
            </a:r>
            <a:r>
              <a:rPr lang="zh-CN" altLang="en-US" dirty="0"/>
              <a:t>必须满足以下几</a:t>
            </a:r>
            <a:r>
              <a:rPr lang="zh-CN" altLang="en-US" dirty="0" smtClean="0"/>
              <a:t>点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所有的</a:t>
            </a:r>
            <a:r>
              <a:rPr lang="en-US" altLang="zh-CN" dirty="0"/>
              <a:t>JavaBean</a:t>
            </a:r>
            <a:r>
              <a:rPr lang="zh-CN" altLang="en-US" dirty="0"/>
              <a:t>必须放在一个</a:t>
            </a:r>
            <a:r>
              <a:rPr lang="zh-CN" altLang="en-US" dirty="0">
                <a:solidFill>
                  <a:srgbClr val="00B050"/>
                </a:solidFill>
              </a:rPr>
              <a:t>包</a:t>
            </a:r>
            <a:r>
              <a:rPr lang="zh-CN" altLang="en-US" dirty="0"/>
              <a:t>中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JavaBean</a:t>
            </a:r>
            <a:r>
              <a:rPr lang="zh-CN" altLang="en-US" dirty="0"/>
              <a:t>必须声明为</a:t>
            </a:r>
            <a:r>
              <a:rPr lang="en-US" altLang="zh-CN" dirty="0"/>
              <a:t>public class</a:t>
            </a:r>
            <a:r>
              <a:rPr lang="zh-CN" altLang="en-US" dirty="0"/>
              <a:t>类型，即</a:t>
            </a:r>
            <a:r>
              <a:rPr lang="zh-CN" altLang="en-US" dirty="0">
                <a:solidFill>
                  <a:srgbClr val="00B050"/>
                </a:solidFill>
              </a:rPr>
              <a:t>文件名与类名一致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00B050"/>
                </a:solidFill>
              </a:rPr>
              <a:t>设置和取得</a:t>
            </a:r>
            <a:r>
              <a:rPr lang="zh-CN" altLang="en-US" dirty="0"/>
              <a:t>属性可以通过</a:t>
            </a:r>
            <a:r>
              <a:rPr lang="en-US" altLang="zh-CN" dirty="0" err="1"/>
              <a:t>getXxx</a:t>
            </a:r>
            <a:r>
              <a:rPr lang="zh-CN" altLang="en-US" dirty="0"/>
              <a:t>、</a:t>
            </a:r>
            <a:r>
              <a:rPr lang="en-US" altLang="zh-CN" dirty="0" err="1"/>
              <a:t>setXxx</a:t>
            </a:r>
            <a:r>
              <a:rPr lang="zh-CN" altLang="en-US" dirty="0"/>
              <a:t>，即该</a:t>
            </a:r>
            <a:r>
              <a:rPr lang="en-US" altLang="zh-CN" dirty="0"/>
              <a:t>JavaBean</a:t>
            </a:r>
            <a:r>
              <a:rPr lang="zh-CN" altLang="en-US" dirty="0"/>
              <a:t>类中有</a:t>
            </a:r>
            <a:r>
              <a:rPr lang="en-US" altLang="zh-CN" dirty="0"/>
              <a:t>xxx</a:t>
            </a:r>
            <a:r>
              <a:rPr lang="zh-CN" altLang="en-US" dirty="0"/>
              <a:t>属性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JavaBean</a:t>
            </a:r>
            <a:r>
              <a:rPr lang="zh-CN" altLang="en-US" dirty="0"/>
              <a:t>类中，</a:t>
            </a:r>
            <a:r>
              <a:rPr lang="zh-CN" altLang="en-US" dirty="0">
                <a:solidFill>
                  <a:srgbClr val="00B050"/>
                </a:solidFill>
              </a:rPr>
              <a:t>不应有</a:t>
            </a:r>
            <a:r>
              <a:rPr lang="en-US" altLang="zh-CN" dirty="0">
                <a:solidFill>
                  <a:srgbClr val="00B050"/>
                </a:solidFill>
              </a:rPr>
              <a:t>public</a:t>
            </a:r>
            <a:r>
              <a:rPr lang="zh-CN" altLang="en-US" dirty="0">
                <a:solidFill>
                  <a:srgbClr val="00B050"/>
                </a:solidFill>
              </a:rPr>
              <a:t>的变量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JavaBean</a:t>
            </a:r>
            <a:r>
              <a:rPr lang="zh-CN" altLang="en-US" dirty="0"/>
              <a:t>类必须有一个</a:t>
            </a:r>
            <a:r>
              <a:rPr lang="zh-CN" altLang="en-US" dirty="0">
                <a:solidFill>
                  <a:srgbClr val="00B050"/>
                </a:solidFill>
              </a:rPr>
              <a:t>无参构造函数</a:t>
            </a:r>
          </a:p>
        </p:txBody>
      </p:sp>
    </p:spTree>
    <p:extLst>
      <p:ext uri="{BB962C8B-B14F-4D97-AF65-F5344CB8AC3E}">
        <p14:creationId xmlns:p14="http://schemas.microsoft.com/office/powerpoint/2010/main" val="29410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JavaBean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实现</a:t>
            </a:r>
            <a:r>
              <a:rPr lang="zh-CN" altLang="en-US" dirty="0" smtClean="0">
                <a:solidFill>
                  <a:srgbClr val="00B050"/>
                </a:solidFill>
              </a:rPr>
              <a:t>可序列化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转化为一个字节序列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方便传输</a:t>
            </a:r>
            <a:endParaRPr lang="en-US" altLang="zh-CN" dirty="0" smtClean="0"/>
          </a:p>
          <a:p>
            <a:r>
              <a:rPr lang="zh-CN" altLang="en-US" dirty="0" smtClean="0"/>
              <a:t>公共的</a:t>
            </a:r>
            <a:r>
              <a:rPr lang="zh-CN" altLang="en-US" dirty="0" smtClean="0">
                <a:solidFill>
                  <a:srgbClr val="00B050"/>
                </a:solidFill>
              </a:rPr>
              <a:t>无参构造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类的声明是</a:t>
            </a:r>
            <a:r>
              <a:rPr lang="zh-CN" altLang="en-US" dirty="0" smtClean="0">
                <a:solidFill>
                  <a:srgbClr val="00B050"/>
                </a:solidFill>
              </a:rPr>
              <a:t>非</a:t>
            </a:r>
            <a:r>
              <a:rPr lang="en-US" altLang="zh-CN" dirty="0" smtClean="0">
                <a:solidFill>
                  <a:srgbClr val="00B050"/>
                </a:solidFill>
              </a:rPr>
              <a:t>final</a:t>
            </a:r>
            <a:r>
              <a:rPr lang="zh-CN" altLang="en-US" dirty="0" smtClean="0"/>
              <a:t>类型的</a:t>
            </a:r>
            <a:endParaRPr lang="en-US" altLang="zh-CN" dirty="0" smtClean="0"/>
          </a:p>
          <a:p>
            <a:r>
              <a:rPr lang="zh-CN" altLang="en-US" dirty="0" smtClean="0"/>
              <a:t>为属性声明</a:t>
            </a:r>
            <a:r>
              <a:rPr lang="zh-CN" altLang="en-US" dirty="0" smtClean="0">
                <a:solidFill>
                  <a:srgbClr val="00B050"/>
                </a:solidFill>
              </a:rPr>
              <a:t>访问器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dirty="0" smtClean="0"/>
              <a:t>属性设置为私有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访问器公有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getter/setter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66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JavaBean</a:t>
            </a:r>
            <a:r>
              <a:rPr lang="zh-CN" altLang="en-US">
                <a:ea typeface="宋体" pitchFamily="2" charset="-122"/>
              </a:rPr>
              <a:t>中的属性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8229600" cy="13668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属性方法对：</a:t>
            </a:r>
            <a:r>
              <a:rPr lang="en-US" altLang="zh-CN">
                <a:ea typeface="宋体" pitchFamily="2" charset="-122"/>
              </a:rPr>
              <a:t>setXxx()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getXxx()</a:t>
            </a:r>
          </a:p>
          <a:p>
            <a:pPr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属性的定义</a:t>
            </a:r>
            <a:r>
              <a:rPr lang="en-US" altLang="zh-CN">
                <a:ea typeface="宋体" pitchFamily="2" charset="-122"/>
              </a:rPr>
              <a:t>xxx</a:t>
            </a:r>
          </a:p>
        </p:txBody>
      </p:sp>
      <p:sp>
        <p:nvSpPr>
          <p:cNvPr id="339973" name="AutoShape 5"/>
          <p:cNvSpPr>
            <a:spLocks noChangeArrowheads="1"/>
          </p:cNvSpPr>
          <p:nvPr/>
        </p:nvSpPr>
        <p:spPr bwMode="auto">
          <a:xfrm>
            <a:off x="746125" y="2771775"/>
            <a:ext cx="7629525" cy="2733675"/>
          </a:xfrm>
          <a:prstGeom prst="roundRect">
            <a:avLst>
              <a:gd name="adj" fmla="val 4894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private </a:t>
            </a:r>
            <a:r>
              <a:rPr lang="en-US" altLang="zh-CN" sz="2400" b="1" dirty="0" err="1">
                <a:ea typeface="宋体" pitchFamily="2" charset="-122"/>
              </a:rPr>
              <a:t>int</a:t>
            </a:r>
            <a:r>
              <a:rPr lang="en-US" altLang="zh-CN" sz="2400" b="1" dirty="0">
                <a:ea typeface="宋体" pitchFamily="2" charset="-122"/>
              </a:rPr>
              <a:t> test;</a:t>
            </a:r>
          </a:p>
          <a:p>
            <a:r>
              <a:rPr lang="en-US" altLang="zh-CN" sz="2400" b="1" dirty="0">
                <a:ea typeface="宋体" pitchFamily="2" charset="-122"/>
              </a:rPr>
              <a:t>public void </a:t>
            </a:r>
            <a:r>
              <a:rPr lang="en-US" altLang="zh-CN" sz="2400" b="1" dirty="0" err="1">
                <a:ea typeface="宋体" pitchFamily="2" charset="-122"/>
              </a:rPr>
              <a:t>setTest</a:t>
            </a:r>
            <a:r>
              <a:rPr lang="en-US" altLang="zh-CN" sz="2400" b="1" dirty="0">
                <a:ea typeface="宋体" pitchFamily="2" charset="-122"/>
              </a:rPr>
              <a:t>(</a:t>
            </a:r>
            <a:r>
              <a:rPr lang="en-US" altLang="zh-CN" sz="2400" b="1" dirty="0" err="1">
                <a:ea typeface="宋体" pitchFamily="2" charset="-122"/>
              </a:rPr>
              <a:t>int</a:t>
            </a:r>
            <a:r>
              <a:rPr lang="en-US" altLang="zh-CN" sz="2400" b="1" dirty="0">
                <a:ea typeface="宋体" pitchFamily="2" charset="-122"/>
              </a:rPr>
              <a:t> test){</a:t>
            </a:r>
          </a:p>
          <a:p>
            <a:r>
              <a:rPr lang="en-US" altLang="zh-CN" sz="2400" b="1" dirty="0" smtClean="0">
                <a:ea typeface="宋体" pitchFamily="2" charset="-122"/>
              </a:rPr>
              <a:t>	</a:t>
            </a:r>
            <a:r>
              <a:rPr lang="en-US" altLang="zh-CN" sz="2400" b="1" dirty="0" err="1" smtClean="0">
                <a:ea typeface="宋体" pitchFamily="2" charset="-122"/>
              </a:rPr>
              <a:t>this.test</a:t>
            </a:r>
            <a:r>
              <a:rPr lang="en-US" altLang="zh-CN" sz="2400" b="1" dirty="0" smtClean="0">
                <a:ea typeface="宋体" pitchFamily="2" charset="-122"/>
              </a:rPr>
              <a:t>=test</a:t>
            </a:r>
            <a:r>
              <a:rPr lang="en-US" altLang="zh-CN" sz="2400" b="1" dirty="0">
                <a:ea typeface="宋体" pitchFamily="2" charset="-122"/>
              </a:rPr>
              <a:t>;</a:t>
            </a:r>
          </a:p>
          <a:p>
            <a:r>
              <a:rPr lang="en-US" altLang="zh-CN" sz="2400" b="1" dirty="0">
                <a:ea typeface="宋体" pitchFamily="2" charset="-122"/>
              </a:rPr>
              <a:t>} </a:t>
            </a:r>
          </a:p>
          <a:p>
            <a:r>
              <a:rPr lang="en-US" altLang="zh-CN" sz="2400" b="1" dirty="0">
                <a:ea typeface="宋体" pitchFamily="2" charset="-122"/>
              </a:rPr>
              <a:t>public </a:t>
            </a:r>
            <a:r>
              <a:rPr lang="en-US" altLang="zh-CN" sz="2400" b="1" dirty="0" err="1">
                <a:ea typeface="宋体" pitchFamily="2" charset="-122"/>
              </a:rPr>
              <a:t>int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err="1">
                <a:ea typeface="宋体" pitchFamily="2" charset="-122"/>
              </a:rPr>
              <a:t>getTest</a:t>
            </a:r>
            <a:r>
              <a:rPr lang="en-US" altLang="zh-CN" sz="2400" b="1" dirty="0">
                <a:ea typeface="宋体" pitchFamily="2" charset="-122"/>
              </a:rPr>
              <a:t>(){</a:t>
            </a:r>
          </a:p>
          <a:p>
            <a:r>
              <a:rPr lang="en-US" altLang="zh-CN" sz="2400" b="1" dirty="0" smtClean="0">
                <a:ea typeface="宋体" pitchFamily="2" charset="-122"/>
              </a:rPr>
              <a:t>	return </a:t>
            </a:r>
            <a:r>
              <a:rPr lang="en-US" altLang="zh-CN" sz="2400" b="1" dirty="0">
                <a:ea typeface="宋体" pitchFamily="2" charset="-122"/>
              </a:rPr>
              <a:t>test;</a:t>
            </a: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543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封装数据的</a:t>
            </a:r>
            <a:r>
              <a:rPr lang="en-US" altLang="zh-CN">
                <a:ea typeface="宋体" pitchFamily="2" charset="-122"/>
              </a:rPr>
              <a:t>JavaBean</a:t>
            </a:r>
          </a:p>
        </p:txBody>
      </p:sp>
      <p:sp>
        <p:nvSpPr>
          <p:cNvPr id="281603" name="AutoShape 3"/>
          <p:cNvSpPr>
            <a:spLocks noChangeArrowheads="1"/>
          </p:cNvSpPr>
          <p:nvPr/>
        </p:nvSpPr>
        <p:spPr bwMode="auto">
          <a:xfrm>
            <a:off x="827088" y="1700213"/>
            <a:ext cx="7659687" cy="3833812"/>
          </a:xfrm>
          <a:prstGeom prst="roundRect">
            <a:avLst>
              <a:gd name="adj" fmla="val 4894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//</a:t>
            </a:r>
            <a:r>
              <a:rPr lang="zh-CN" altLang="en-US" b="1">
                <a:ea typeface="宋体" pitchFamily="2" charset="-122"/>
              </a:rPr>
              <a:t>定义属性的部分代码</a:t>
            </a:r>
          </a:p>
          <a:p>
            <a:r>
              <a:rPr lang="en-US" altLang="zh-CN" b="1">
                <a:ea typeface="宋体" pitchFamily="2" charset="-122"/>
              </a:rPr>
              <a:t>package mybeans;</a:t>
            </a:r>
          </a:p>
          <a:p>
            <a:r>
              <a:rPr lang="en-US" altLang="zh-CN" b="1">
                <a:ea typeface="宋体" pitchFamily="2" charset="-122"/>
              </a:rPr>
              <a:t>public class SimpleMessBean{</a:t>
            </a:r>
          </a:p>
          <a:p>
            <a:r>
              <a:rPr lang="en-US" altLang="zh-CN" b="1">
                <a:ea typeface="宋体" pitchFamily="2" charset="-122"/>
              </a:rPr>
              <a:t>private String mess="Hello";</a:t>
            </a:r>
          </a:p>
          <a:p>
            <a:r>
              <a:rPr lang="en-US" altLang="zh-CN" b="1">
                <a:ea typeface="宋体" pitchFamily="2" charset="-122"/>
              </a:rPr>
              <a:t>public SimpleMessBean(){ }</a:t>
            </a:r>
          </a:p>
          <a:p>
            <a:r>
              <a:rPr lang="en-US" altLang="zh-CN" b="1">
                <a:ea typeface="宋体" pitchFamily="2" charset="-122"/>
              </a:rPr>
              <a:t>public String getMess(){</a:t>
            </a:r>
          </a:p>
          <a:p>
            <a:r>
              <a:rPr lang="en-US" altLang="zh-CN" b="1">
                <a:ea typeface="宋体" pitchFamily="2" charset="-122"/>
              </a:rPr>
              <a:t>return mess;</a:t>
            </a:r>
          </a:p>
          <a:p>
            <a:r>
              <a:rPr lang="en-US" altLang="zh-CN" b="1">
                <a:ea typeface="宋体" pitchFamily="2" charset="-122"/>
              </a:rPr>
              <a:t>}</a:t>
            </a:r>
            <a:endParaRPr lang="sv-SE" altLang="zh-CN" b="1">
              <a:ea typeface="宋体" pitchFamily="2" charset="-122"/>
            </a:endParaRPr>
          </a:p>
          <a:p>
            <a:r>
              <a:rPr lang="sv-SE" altLang="zh-CN" b="1">
                <a:ea typeface="宋体" pitchFamily="2" charset="-122"/>
              </a:rPr>
              <a:t>public void setMess(String mess){</a:t>
            </a:r>
          </a:p>
          <a:p>
            <a:r>
              <a:rPr lang="sv-SE" altLang="zh-CN" b="1">
                <a:ea typeface="宋体" pitchFamily="2" charset="-122"/>
              </a:rPr>
              <a:t>this.mess=mess;</a:t>
            </a:r>
          </a:p>
          <a:p>
            <a:r>
              <a:rPr lang="sv-SE" altLang="zh-CN" b="1">
                <a:ea typeface="宋体" pitchFamily="2" charset="-122"/>
              </a:rPr>
              <a:t>}</a:t>
            </a:r>
          </a:p>
          <a:p>
            <a:r>
              <a:rPr lang="sv-SE" altLang="zh-CN" b="1">
                <a:ea typeface="宋体" pitchFamily="2" charset="-122"/>
              </a:rPr>
              <a:t>}</a:t>
            </a:r>
            <a:endParaRPr lang="zh-CN" altLang="en-US" b="1">
              <a:ea typeface="黑体" pitchFamily="49" charset="-122"/>
              <a:cs typeface="Times New Roman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b="1"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1168400" y="1171575"/>
            <a:ext cx="4538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ea typeface="宋体" pitchFamily="2" charset="-122"/>
              </a:rPr>
              <a:t>JavaBean -- </a:t>
            </a:r>
            <a:r>
              <a:rPr lang="en-US" altLang="zh-CN" b="1">
                <a:ea typeface="宋体" pitchFamily="2" charset="-122"/>
              </a:rPr>
              <a:t>SimpleMessBean</a:t>
            </a:r>
            <a:r>
              <a:rPr lang="en-US" altLang="zh-CN" sz="2400" b="1">
                <a:ea typeface="宋体" pitchFamily="2" charset="-122"/>
              </a:rPr>
              <a:t>.java</a:t>
            </a: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900113" y="2651125"/>
            <a:ext cx="3741737" cy="2889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900113" y="3213100"/>
            <a:ext cx="3671887" cy="7921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607" name="AutoShape 7"/>
          <p:cNvSpPr>
            <a:spLocks noChangeArrowheads="1"/>
          </p:cNvSpPr>
          <p:nvPr/>
        </p:nvSpPr>
        <p:spPr bwMode="gray">
          <a:xfrm>
            <a:off x="5076825" y="2565400"/>
            <a:ext cx="2592388" cy="376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ea typeface="黑体" pitchFamily="49" charset="-122"/>
                <a:cs typeface="Courier New" pitchFamily="49" charset="0"/>
              </a:rPr>
              <a:t>将属性声明为私有属性</a:t>
            </a:r>
          </a:p>
        </p:txBody>
      </p:sp>
      <p:sp>
        <p:nvSpPr>
          <p:cNvPr id="281608" name="Rectangle 8"/>
          <p:cNvSpPr>
            <a:spLocks noChangeArrowheads="1"/>
          </p:cNvSpPr>
          <p:nvPr/>
        </p:nvSpPr>
        <p:spPr bwMode="auto">
          <a:xfrm>
            <a:off x="900113" y="2940050"/>
            <a:ext cx="3240087" cy="2730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609" name="AutoShape 9"/>
          <p:cNvSpPr>
            <a:spLocks noChangeArrowheads="1"/>
          </p:cNvSpPr>
          <p:nvPr/>
        </p:nvSpPr>
        <p:spPr bwMode="gray">
          <a:xfrm>
            <a:off x="4859338" y="3025775"/>
            <a:ext cx="2520950" cy="376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ea typeface="黑体" pitchFamily="49" charset="-122"/>
                <a:cs typeface="Courier New" pitchFamily="49" charset="0"/>
              </a:rPr>
              <a:t>无参的公有构造方法</a:t>
            </a:r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900113" y="4005263"/>
            <a:ext cx="4103687" cy="8636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611" name="AutoShape 11"/>
          <p:cNvSpPr>
            <a:spLocks noChangeArrowheads="1"/>
          </p:cNvSpPr>
          <p:nvPr/>
        </p:nvSpPr>
        <p:spPr bwMode="gray">
          <a:xfrm>
            <a:off x="4356100" y="3573463"/>
            <a:ext cx="3311525" cy="376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ea typeface="黑体" pitchFamily="49" charset="-122"/>
                <a:cs typeface="Courier New" pitchFamily="49" charset="0"/>
              </a:rPr>
              <a:t>公有的设置属性值方法</a:t>
            </a:r>
            <a:r>
              <a:rPr lang="en-US" altLang="zh-CN" b="1">
                <a:ea typeface="黑体" pitchFamily="49" charset="-122"/>
                <a:cs typeface="Courier New" pitchFamily="49" charset="0"/>
              </a:rPr>
              <a:t>setXxx( )</a:t>
            </a:r>
          </a:p>
        </p:txBody>
      </p:sp>
      <p:sp>
        <p:nvSpPr>
          <p:cNvPr id="281612" name="AutoShape 12"/>
          <p:cNvSpPr>
            <a:spLocks noChangeArrowheads="1"/>
          </p:cNvSpPr>
          <p:nvPr/>
        </p:nvSpPr>
        <p:spPr bwMode="gray">
          <a:xfrm>
            <a:off x="4787900" y="4437063"/>
            <a:ext cx="3349625" cy="376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ea typeface="黑体" pitchFamily="49" charset="-122"/>
                <a:cs typeface="Courier New" pitchFamily="49" charset="0"/>
              </a:rPr>
              <a:t>公有的获取属性值方法</a:t>
            </a:r>
            <a:r>
              <a:rPr lang="en-US" altLang="zh-CN" b="1">
                <a:ea typeface="黑体" pitchFamily="49" charset="-122"/>
                <a:cs typeface="Courier New" pitchFamily="49" charset="0"/>
              </a:rPr>
              <a:t>getXxx( )</a:t>
            </a:r>
          </a:p>
        </p:txBody>
      </p:sp>
      <p:pic>
        <p:nvPicPr>
          <p:cNvPr id="281613" name="Picture 13" descr="示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836613"/>
            <a:ext cx="1081087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0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8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5" grpId="0" animBg="1"/>
      <p:bldP spid="281606" grpId="0" animBg="1"/>
      <p:bldP spid="281608" grpId="0" animBg="1"/>
      <p:bldP spid="28161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953</Words>
  <Application>Microsoft Office PowerPoint</Application>
  <PresentationFormat>全屏显示(4:3)</PresentationFormat>
  <Paragraphs>183</Paragraphs>
  <Slides>18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JAVAEE04-JavaBean-01</vt:lpstr>
      <vt:lpstr>主要内容</vt:lpstr>
      <vt:lpstr>概念</vt:lpstr>
      <vt:lpstr>什么是JavaBean</vt:lpstr>
      <vt:lpstr>JavaBean的特点</vt:lpstr>
      <vt:lpstr>如何编写JavaBean</vt:lpstr>
      <vt:lpstr>JavaBean规范</vt:lpstr>
      <vt:lpstr>JavaBean中的属性</vt:lpstr>
      <vt:lpstr>封装数据的JavaBean</vt:lpstr>
      <vt:lpstr>面向对象的bean应用</vt:lpstr>
      <vt:lpstr>在JSP中使用JavaBean</vt:lpstr>
      <vt:lpstr>&lt;jsp:useBean&gt;</vt:lpstr>
      <vt:lpstr>&lt;jsp:setProperty&gt;</vt:lpstr>
      <vt:lpstr>&lt;jsp:getProperty&gt;</vt:lpstr>
      <vt:lpstr>setProperty和getProperty动作</vt:lpstr>
      <vt:lpstr>JavaBean分类</vt:lpstr>
      <vt:lpstr>JavaBean属性</vt:lpstr>
      <vt:lpstr>JavaBean作用域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JAVAEE04-JSP-03</dc:title>
  <dc:creator>fhzheng</dc:creator>
  <cp:lastModifiedBy>fhzheng</cp:lastModifiedBy>
  <cp:revision>43</cp:revision>
  <dcterms:created xsi:type="dcterms:W3CDTF">2018-10-25T03:15:53Z</dcterms:created>
  <dcterms:modified xsi:type="dcterms:W3CDTF">2018-11-14T01:32:52Z</dcterms:modified>
</cp:coreProperties>
</file>