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61" r:id="rId4"/>
    <p:sldId id="259" r:id="rId5"/>
    <p:sldId id="293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97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0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0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5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8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3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8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88B6-5740-4490-84BD-BF10A963875B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0D9A-3BED-4CB8-BE26-F1431EA32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JAVAEE05-JDBC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20181</a:t>
            </a:r>
          </a:p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0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JDBC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r>
              <a:rPr lang="en-US" altLang="zh-CN" dirty="0" smtClean="0"/>
              <a:t>-ODBC</a:t>
            </a:r>
            <a:r>
              <a:rPr lang="zh-CN" altLang="en-US" dirty="0" smtClean="0"/>
              <a:t>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需要特别的设置，只需要有</a:t>
            </a:r>
            <a:r>
              <a:rPr lang="en-US" altLang="zh-CN" dirty="0" err="1"/>
              <a:t>JDK</a:t>
            </a:r>
            <a:r>
              <a:rPr lang="zh-CN" altLang="en-US" dirty="0"/>
              <a:t>就可以了，另外在</a:t>
            </a:r>
            <a:r>
              <a:rPr lang="en-US" altLang="zh-CN" dirty="0"/>
              <a:t>Windows</a:t>
            </a:r>
            <a:r>
              <a:rPr lang="zh-CN" altLang="en-US" dirty="0"/>
              <a:t>控制面板中设置</a:t>
            </a:r>
            <a:r>
              <a:rPr lang="en-US" altLang="zh-CN" dirty="0"/>
              <a:t>ODBC</a:t>
            </a:r>
            <a:r>
              <a:rPr lang="zh-CN" altLang="en-US" dirty="0"/>
              <a:t>数据源，在其中添加一个</a:t>
            </a:r>
            <a:r>
              <a:rPr lang="en-US" altLang="zh-CN" dirty="0"/>
              <a:t>System </a:t>
            </a:r>
            <a:r>
              <a:rPr lang="en-US" altLang="zh-CN" dirty="0" err="1"/>
              <a:t>DSN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081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经典用法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JDBC</a:t>
            </a:r>
            <a:r>
              <a:rPr lang="zh-CN" altLang="en-US" dirty="0"/>
              <a:t>常用的接口和类</a:t>
            </a:r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err="1"/>
              <a:t>JDBC</a:t>
            </a:r>
            <a:r>
              <a:rPr lang="en-US" altLang="zh-CN" dirty="0"/>
              <a:t> API</a:t>
            </a:r>
            <a:r>
              <a:rPr lang="zh-CN" altLang="en-US" dirty="0"/>
              <a:t>的类和主要接口封装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java.sql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javax.sql</a:t>
            </a:r>
            <a:r>
              <a:rPr lang="zh-CN" altLang="en-US" dirty="0" smtClean="0"/>
              <a:t>包</a:t>
            </a:r>
            <a:endParaRPr lang="zh-CN" altLang="en-US" dirty="0"/>
          </a:p>
          <a:p>
            <a:r>
              <a:rPr lang="zh-CN" altLang="en-US" dirty="0" smtClean="0"/>
              <a:t>主要</a:t>
            </a:r>
            <a:r>
              <a:rPr lang="zh-CN" altLang="en-US" dirty="0"/>
              <a:t>的类和</a:t>
            </a:r>
            <a:r>
              <a:rPr lang="zh-CN" altLang="en-US" dirty="0" smtClean="0"/>
              <a:t>接口</a:t>
            </a:r>
            <a:endParaRPr lang="zh-CN" altLang="en-US" dirty="0"/>
          </a:p>
          <a:p>
            <a:pPr lvl="1"/>
            <a:r>
              <a:rPr lang="en-US" altLang="zh-CN" dirty="0" err="1"/>
              <a:t>java.sql.Driver</a:t>
            </a:r>
            <a:r>
              <a:rPr lang="zh-CN" altLang="en-US" dirty="0"/>
              <a:t>接口</a:t>
            </a:r>
          </a:p>
          <a:p>
            <a:pPr lvl="1"/>
            <a:r>
              <a:rPr lang="en-US" altLang="zh-CN" dirty="0" err="1"/>
              <a:t>java.sql.DriverManager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 err="1"/>
              <a:t>java.sql.Connection</a:t>
            </a:r>
            <a:r>
              <a:rPr lang="zh-CN" altLang="en-US" dirty="0"/>
              <a:t>接口</a:t>
            </a:r>
          </a:p>
          <a:p>
            <a:pPr lvl="1"/>
            <a:r>
              <a:rPr lang="en-US" altLang="zh-CN" dirty="0" err="1"/>
              <a:t>java.sql.Statement</a:t>
            </a:r>
            <a:r>
              <a:rPr lang="zh-CN" altLang="en-US" dirty="0"/>
              <a:t>接口</a:t>
            </a:r>
          </a:p>
          <a:p>
            <a:pPr lvl="1"/>
            <a:r>
              <a:rPr lang="en-US" altLang="zh-CN" dirty="0" err="1"/>
              <a:t>java.sql.ResultSet</a:t>
            </a:r>
            <a:r>
              <a:rPr lang="zh-CN" altLang="en-US" dirty="0"/>
              <a:t>接口</a:t>
            </a:r>
          </a:p>
          <a:p>
            <a:pPr lvl="1"/>
            <a:r>
              <a:rPr lang="en-US" altLang="zh-CN" dirty="0" err="1"/>
              <a:t>java.sql.SQLException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1049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Driver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zh-CN" altLang="en-US" dirty="0"/>
              <a:t>驱动程序类必须实现的接口。 </a:t>
            </a:r>
          </a:p>
          <a:p>
            <a:r>
              <a:rPr lang="en-US" altLang="zh-CN" dirty="0" err="1"/>
              <a:t>DriverManager</a:t>
            </a:r>
            <a:r>
              <a:rPr lang="zh-CN" altLang="en-US" dirty="0"/>
              <a:t>会试着加载尽可能多的它可以找到的</a:t>
            </a:r>
            <a:r>
              <a:rPr lang="zh-CN" altLang="en-US" dirty="0" smtClean="0"/>
              <a:t>驱动程序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任何给定连接请求，它会让每个驱动程序依次试着连接到目标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132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DriverManager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用于</a:t>
            </a:r>
            <a:r>
              <a:rPr lang="zh-CN" altLang="en-US" dirty="0"/>
              <a:t>管理</a:t>
            </a:r>
            <a:r>
              <a:rPr lang="en-US" altLang="zh-CN" dirty="0" err="1"/>
              <a:t>JDBC</a:t>
            </a:r>
            <a:r>
              <a:rPr lang="zh-CN" altLang="en-US" dirty="0"/>
              <a:t>驱动的服务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</a:t>
            </a:r>
            <a:r>
              <a:rPr lang="en-US" altLang="zh-CN" dirty="0"/>
              <a:t>Connection</a:t>
            </a:r>
            <a:r>
              <a:rPr lang="zh-CN" altLang="en-US" dirty="0"/>
              <a:t>对象</a:t>
            </a:r>
            <a:r>
              <a:rPr lang="zh-CN" altLang="en-US" dirty="0" smtClean="0"/>
              <a:t>，用来</a:t>
            </a:r>
            <a:r>
              <a:rPr lang="zh-CN" altLang="en-US" dirty="0"/>
              <a:t>获得</a:t>
            </a:r>
            <a:r>
              <a:rPr lang="en-US" altLang="zh-CN" dirty="0" err="1"/>
              <a:t>url</a:t>
            </a:r>
            <a:r>
              <a:rPr lang="zh-CN" altLang="en-US" dirty="0"/>
              <a:t>对应数据库的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en-US" altLang="zh-CN" sz="2000" dirty="0"/>
              <a:t>public static synchronized </a:t>
            </a:r>
            <a:r>
              <a:rPr lang="en-US" altLang="zh-CN" sz="2000" dirty="0">
                <a:solidFill>
                  <a:srgbClr val="00B050"/>
                </a:solidFill>
              </a:rPr>
              <a:t>Connection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getConnection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/>
              <a:t>String </a:t>
            </a:r>
            <a:r>
              <a:rPr lang="en-US" altLang="zh-CN" sz="2000" dirty="0" err="1">
                <a:solidFill>
                  <a:srgbClr val="00B050"/>
                </a:solidFill>
              </a:rPr>
              <a:t>url</a:t>
            </a:r>
            <a:r>
              <a:rPr lang="en-US" altLang="zh-CN" sz="2000" dirty="0"/>
              <a:t>, String </a:t>
            </a:r>
            <a:r>
              <a:rPr lang="en-US" altLang="zh-CN" sz="2000" dirty="0">
                <a:solidFill>
                  <a:srgbClr val="00B050"/>
                </a:solidFill>
              </a:rPr>
              <a:t>user</a:t>
            </a:r>
            <a:r>
              <a:rPr lang="en-US" altLang="zh-CN" sz="2000" dirty="0"/>
              <a:t>, String </a:t>
            </a:r>
            <a:r>
              <a:rPr lang="en-US" altLang="zh-CN" sz="2000" dirty="0">
                <a:solidFill>
                  <a:srgbClr val="00B050"/>
                </a:solidFill>
              </a:rPr>
              <a:t>password</a:t>
            </a:r>
            <a:r>
              <a:rPr lang="en-US" altLang="zh-CN" sz="2000" dirty="0"/>
              <a:t>) throws </a:t>
            </a:r>
            <a:r>
              <a:rPr lang="en-US" altLang="zh-CN" sz="2000" dirty="0" err="1" smtClean="0"/>
              <a:t>SQLException</a:t>
            </a:r>
            <a:endParaRPr lang="en-US" altLang="zh-CN" sz="2000" dirty="0" smtClean="0"/>
          </a:p>
          <a:p>
            <a:pPr lvl="2"/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en-US" altLang="zh-CN" dirty="0" err="1"/>
              <a:t>jdbc:subprotocol:subname</a:t>
            </a:r>
            <a:r>
              <a:rPr lang="en-US" altLang="zh-CN" dirty="0"/>
              <a:t> </a:t>
            </a:r>
            <a:r>
              <a:rPr lang="zh-CN" altLang="en-US" dirty="0"/>
              <a:t>形式的数据库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user </a:t>
            </a:r>
            <a:r>
              <a:rPr lang="en-US" altLang="zh-CN" dirty="0"/>
              <a:t>- </a:t>
            </a:r>
            <a:r>
              <a:rPr lang="zh-CN" altLang="en-US" dirty="0"/>
              <a:t>数据库用户，连接是为该用户建立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/>
            <a:r>
              <a:rPr lang="en-US" altLang="zh-CN" dirty="0"/>
              <a:t>p</a:t>
            </a:r>
            <a:r>
              <a:rPr lang="en-US" altLang="zh-CN" dirty="0" smtClean="0"/>
              <a:t>assword </a:t>
            </a:r>
            <a:r>
              <a:rPr lang="en-US" altLang="zh-CN" dirty="0"/>
              <a:t>- </a:t>
            </a:r>
            <a:r>
              <a:rPr lang="zh-CN" altLang="en-US" dirty="0"/>
              <a:t>用户的密码</a:t>
            </a:r>
          </a:p>
        </p:txBody>
      </p:sp>
    </p:spTree>
    <p:extLst>
      <p:ext uri="{BB962C8B-B14F-4D97-AF65-F5344CB8AC3E}">
        <p14:creationId xmlns:p14="http://schemas.microsoft.com/office/powerpoint/2010/main" val="13574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连接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/>
              <a:t>Connection</a:t>
            </a:r>
            <a:r>
              <a:rPr lang="zh-CN" altLang="en-US" dirty="0"/>
              <a:t>代表一个物理连接</a:t>
            </a:r>
            <a:r>
              <a:rPr lang="zh-CN" altLang="en-US" dirty="0" smtClean="0"/>
              <a:t>会话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想访问数据库，必须先获得数据库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</a:t>
            </a:r>
            <a:r>
              <a:rPr lang="zh-CN" altLang="en-US" dirty="0"/>
              <a:t>接口中的常用方法：</a:t>
            </a:r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Statement </a:t>
            </a:r>
            <a:r>
              <a:rPr lang="en-US" altLang="zh-CN" dirty="0" err="1">
                <a:solidFill>
                  <a:srgbClr val="FF0000"/>
                </a:solidFill>
              </a:rPr>
              <a:t>createStatement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 throws </a:t>
            </a:r>
            <a:r>
              <a:rPr lang="en-US" altLang="zh-CN" dirty="0" err="1"/>
              <a:t>SQLException</a:t>
            </a:r>
            <a:endParaRPr lang="en-US" altLang="zh-CN" dirty="0"/>
          </a:p>
          <a:p>
            <a:pPr lvl="3"/>
            <a:r>
              <a:rPr lang="zh-CN" altLang="en-US" dirty="0"/>
              <a:t>创建一个 </a:t>
            </a:r>
            <a:r>
              <a:rPr lang="en-US" altLang="zh-CN" dirty="0"/>
              <a:t>Statement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将 </a:t>
            </a:r>
            <a:r>
              <a:rPr lang="en-US" altLang="zh-CN" dirty="0"/>
              <a:t>SQL </a:t>
            </a:r>
            <a:r>
              <a:rPr lang="zh-CN" altLang="en-US" dirty="0"/>
              <a:t>语句发送到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4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connection</a:t>
            </a:r>
            <a:r>
              <a:rPr lang="zh-CN" altLang="en-US" dirty="0" smtClean="0"/>
              <a:t>接口的其它方法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>
                <a:solidFill>
                  <a:srgbClr val="00B050"/>
                </a:solidFill>
              </a:rPr>
              <a:t>PreparedStatement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prepareStatement</a:t>
            </a:r>
            <a:r>
              <a:rPr lang="en-US" altLang="zh-CN" sz="2800" dirty="0"/>
              <a:t>(String </a:t>
            </a:r>
            <a:r>
              <a:rPr lang="en-US" altLang="zh-CN" sz="2800" dirty="0" err="1"/>
              <a:t>sql</a:t>
            </a:r>
            <a:r>
              <a:rPr lang="en-US" altLang="zh-CN" sz="2800" dirty="0"/>
              <a:t>) throws </a:t>
            </a:r>
            <a:r>
              <a:rPr lang="en-US" altLang="zh-CN" sz="2800" dirty="0" err="1" smtClean="0"/>
              <a:t>SQLException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/>
              <a:t>一个 </a:t>
            </a:r>
            <a:r>
              <a:rPr lang="en-US" altLang="zh-CN" dirty="0" err="1"/>
              <a:t>PreparedStatement</a:t>
            </a:r>
            <a:r>
              <a:rPr lang="en-US" altLang="zh-CN" dirty="0"/>
              <a:t>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将</a:t>
            </a:r>
            <a:r>
              <a:rPr lang="zh-CN" altLang="en-US" dirty="0"/>
              <a:t>参数化的 </a:t>
            </a:r>
            <a:r>
              <a:rPr lang="en-US" altLang="zh-CN" dirty="0"/>
              <a:t>SQL</a:t>
            </a:r>
            <a:r>
              <a:rPr lang="zh-CN" altLang="en-US" dirty="0"/>
              <a:t>语句发送到数据库进行</a:t>
            </a:r>
            <a:r>
              <a:rPr lang="zh-CN" altLang="en-US" dirty="0">
                <a:solidFill>
                  <a:srgbClr val="FF0000"/>
                </a:solidFill>
              </a:rPr>
              <a:t>预编</a:t>
            </a:r>
            <a:r>
              <a:rPr lang="zh-CN" altLang="en-US" dirty="0" smtClean="0">
                <a:solidFill>
                  <a:srgbClr val="FF0000"/>
                </a:solidFill>
              </a:rPr>
              <a:t>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800" dirty="0" err="1" smtClean="0">
                <a:solidFill>
                  <a:srgbClr val="00B050"/>
                </a:solidFill>
              </a:rPr>
              <a:t>CallableStatement</a:t>
            </a:r>
            <a:r>
              <a:rPr lang="en-US" altLang="zh-CN" sz="2800" dirty="0" smtClean="0"/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prepareCall</a:t>
            </a:r>
            <a:r>
              <a:rPr lang="en-US" altLang="zh-CN" sz="2800" dirty="0"/>
              <a:t>(String </a:t>
            </a:r>
            <a:r>
              <a:rPr lang="en-US" altLang="zh-CN" sz="2800" dirty="0" err="1"/>
              <a:t>sql</a:t>
            </a:r>
            <a:r>
              <a:rPr lang="en-US" altLang="zh-CN" sz="2800" dirty="0"/>
              <a:t>) throws </a:t>
            </a:r>
            <a:r>
              <a:rPr lang="en-US" altLang="zh-CN" sz="2800" dirty="0" err="1" smtClean="0"/>
              <a:t>SQLException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/>
              <a:t>一个 </a:t>
            </a:r>
            <a:r>
              <a:rPr lang="en-US" altLang="zh-CN" dirty="0" err="1"/>
              <a:t>CallableStatement</a:t>
            </a:r>
            <a:r>
              <a:rPr lang="en-US" altLang="zh-CN" dirty="0"/>
              <a:t>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数据库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 smtClean="0">
                <a:solidFill>
                  <a:srgbClr val="FF0000"/>
                </a:solidFill>
              </a:rPr>
              <a:t>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三种方法之间的关系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三个方法都是返回用于执行</a:t>
            </a:r>
            <a:r>
              <a:rPr lang="en-US" altLang="zh-CN" dirty="0"/>
              <a:t>SQL</a:t>
            </a:r>
            <a:r>
              <a:rPr lang="zh-CN" altLang="en-US" dirty="0"/>
              <a:t>语句的</a:t>
            </a:r>
            <a:r>
              <a:rPr lang="en-US" altLang="zh-CN" dirty="0"/>
              <a:t>Statement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PreparedStatement</a:t>
            </a:r>
            <a:r>
              <a:rPr lang="zh-CN" altLang="en-US" dirty="0"/>
              <a:t>、</a:t>
            </a:r>
            <a:r>
              <a:rPr lang="en-US" altLang="zh-CN" dirty="0" err="1"/>
              <a:t>CallableStatement</a:t>
            </a:r>
            <a:r>
              <a:rPr lang="zh-CN" altLang="en-US" dirty="0"/>
              <a:t>是</a:t>
            </a:r>
            <a:r>
              <a:rPr lang="en-US" altLang="zh-CN" dirty="0"/>
              <a:t>Statement</a:t>
            </a:r>
            <a:r>
              <a:rPr lang="zh-CN" altLang="en-US" dirty="0"/>
              <a:t>的子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获得了</a:t>
            </a:r>
            <a:r>
              <a:rPr lang="en-US" altLang="zh-CN" dirty="0"/>
              <a:t>Statement</a:t>
            </a:r>
            <a:r>
              <a:rPr lang="zh-CN" altLang="en-US" dirty="0"/>
              <a:t>之后才可以执行</a:t>
            </a:r>
            <a:r>
              <a:rPr lang="en-US" altLang="zh-CN" dirty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2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语句的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DDL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DCL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DML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</a:t>
            </a:r>
            <a:r>
              <a:rPr lang="zh-CN" altLang="en-US" dirty="0"/>
              <a:t>返回查询到的结果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接口中的常用方法：</a:t>
            </a:r>
          </a:p>
          <a:p>
            <a:pPr lvl="1"/>
            <a:r>
              <a:rPr lang="en-US" altLang="zh-CN" sz="2200" dirty="0" err="1">
                <a:solidFill>
                  <a:srgbClr val="00B050"/>
                </a:solidFill>
              </a:rPr>
              <a:t>ResultSet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executeQuery</a:t>
            </a:r>
            <a:r>
              <a:rPr lang="en-US" altLang="zh-CN" sz="2200" dirty="0"/>
              <a:t>(String </a:t>
            </a:r>
            <a:r>
              <a:rPr lang="en-US" altLang="zh-CN" sz="2200" dirty="0" err="1"/>
              <a:t>sql</a:t>
            </a:r>
            <a:r>
              <a:rPr lang="en-US" altLang="zh-CN" sz="2200" dirty="0"/>
              <a:t>) throws </a:t>
            </a:r>
            <a:r>
              <a:rPr lang="en-US" altLang="zh-CN" sz="2200" dirty="0" err="1" smtClean="0"/>
              <a:t>SQLException</a:t>
            </a:r>
            <a:endParaRPr lang="en-US" altLang="zh-CN" sz="2200" dirty="0" smtClean="0"/>
          </a:p>
          <a:p>
            <a:pPr lvl="2"/>
            <a:r>
              <a:rPr lang="zh-CN" altLang="en-US" dirty="0" smtClean="0"/>
              <a:t>执行</a:t>
            </a:r>
            <a:r>
              <a:rPr lang="zh-CN" altLang="en-US" dirty="0"/>
              <a:t>给定的 </a:t>
            </a:r>
            <a:r>
              <a:rPr lang="en-US" altLang="zh-CN" dirty="0"/>
              <a:t>SQL </a:t>
            </a:r>
            <a:r>
              <a:rPr lang="zh-CN" altLang="en-US" dirty="0"/>
              <a:t>查询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zh-CN" altLang="en-US" dirty="0"/>
              <a:t>单个 </a:t>
            </a:r>
            <a:r>
              <a:rPr lang="en-US" altLang="zh-CN" dirty="0" err="1"/>
              <a:t>ResultSet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只能</a:t>
            </a:r>
            <a:r>
              <a:rPr lang="zh-CN" altLang="en-US" dirty="0"/>
              <a:t>用于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</a:t>
            </a:r>
            <a:r>
              <a:rPr lang="zh-CN" altLang="en-US" dirty="0" smtClean="0"/>
              <a:t>接口其它方法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B050"/>
                </a:solidFill>
              </a:rPr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executeUpdate</a:t>
            </a:r>
            <a:r>
              <a:rPr lang="en-US" altLang="zh-CN" sz="2400" dirty="0"/>
              <a:t>(String 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) throws </a:t>
            </a:r>
            <a:r>
              <a:rPr lang="en-US" altLang="zh-CN" sz="2400" dirty="0" err="1" smtClean="0"/>
              <a:t>SQLException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/>
              <a:t>DML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zh-CN" altLang="en-US" dirty="0"/>
              <a:t>受影响的行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DDL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err="1"/>
              <a:t>DDL</a:t>
            </a:r>
            <a:r>
              <a:rPr lang="zh-CN" altLang="en-US" dirty="0"/>
              <a:t>时返回</a:t>
            </a:r>
            <a:r>
              <a:rPr lang="en-US" altLang="zh-CN" dirty="0" smtClean="0"/>
              <a:t>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2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</a:t>
            </a:r>
            <a:r>
              <a:rPr lang="zh-CN" altLang="en-US" dirty="0" smtClean="0"/>
              <a:t>接口其它方法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rgbClr val="00B050"/>
                </a:solidFill>
              </a:rPr>
              <a:t>boolean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execute</a:t>
            </a:r>
            <a:r>
              <a:rPr lang="en-US" altLang="zh-CN" sz="2800" dirty="0"/>
              <a:t>(String </a:t>
            </a:r>
            <a:r>
              <a:rPr lang="en-US" altLang="zh-CN" sz="2800" dirty="0" err="1"/>
              <a:t>sql</a:t>
            </a:r>
            <a:r>
              <a:rPr lang="en-US" altLang="zh-CN" sz="2800" dirty="0"/>
              <a:t>) throws </a:t>
            </a:r>
            <a:r>
              <a:rPr lang="en-US" altLang="zh-CN" sz="2800" dirty="0" err="1" smtClean="0"/>
              <a:t>SQLException</a:t>
            </a:r>
            <a:endParaRPr lang="zh-CN" altLang="en-US" sz="2800" dirty="0"/>
          </a:p>
          <a:p>
            <a:pPr lvl="1"/>
            <a:r>
              <a:rPr lang="zh-CN" altLang="en-US" dirty="0" smtClean="0"/>
              <a:t>执行</a:t>
            </a:r>
            <a:r>
              <a:rPr lang="zh-CN" altLang="en-US" dirty="0"/>
              <a:t>任何</a:t>
            </a:r>
            <a:r>
              <a:rPr lang="en-US" altLang="zh-CN" dirty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执行后第一个结果为</a:t>
            </a:r>
            <a:r>
              <a:rPr lang="en-US" altLang="zh-CN" dirty="0" err="1"/>
              <a:t>ResultSet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返回执行后第一个结果为受影响的行数或没有任何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返回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7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驱动类型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经典用法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编程步骤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PreparedStatement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预编</a:t>
            </a:r>
            <a:r>
              <a:rPr lang="zh-CN" altLang="en-US" dirty="0"/>
              <a:t>译的</a:t>
            </a:r>
            <a:r>
              <a:rPr lang="en-US" altLang="zh-CN" dirty="0"/>
              <a:t>SQL</a:t>
            </a:r>
            <a:r>
              <a:rPr lang="zh-CN" altLang="en-US" dirty="0"/>
              <a:t>语句的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</a:t>
            </a:r>
            <a:r>
              <a:rPr lang="zh-CN" altLang="en-US" dirty="0"/>
              <a:t>数据库</a:t>
            </a:r>
            <a:r>
              <a:rPr lang="zh-CN" altLang="en-US" dirty="0">
                <a:solidFill>
                  <a:srgbClr val="FF0000"/>
                </a:solidFill>
              </a:rPr>
              <a:t>预编译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（通常这些</a:t>
            </a:r>
            <a:r>
              <a:rPr lang="en-US" altLang="zh-CN" dirty="0"/>
              <a:t>SQL</a:t>
            </a:r>
            <a:r>
              <a:rPr lang="zh-CN" altLang="en-US" dirty="0"/>
              <a:t>语句带有参数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以后</a:t>
            </a:r>
            <a:r>
              <a:rPr lang="zh-CN" altLang="en-US" dirty="0"/>
              <a:t>每次只改变</a:t>
            </a:r>
            <a:r>
              <a:rPr lang="en-US" altLang="zh-CN" dirty="0"/>
              <a:t>SQL</a:t>
            </a:r>
            <a:r>
              <a:rPr lang="zh-CN" altLang="en-US" dirty="0"/>
              <a:t>命令的参数，避免数据库每次都需要编译</a:t>
            </a:r>
            <a:r>
              <a:rPr lang="en-US" altLang="zh-CN" dirty="0"/>
              <a:t>SQL</a:t>
            </a:r>
            <a:r>
              <a:rPr lang="zh-CN" altLang="en-US" dirty="0"/>
              <a:t>语句，因此</a:t>
            </a:r>
            <a:r>
              <a:rPr lang="zh-CN" altLang="en-US" dirty="0">
                <a:solidFill>
                  <a:srgbClr val="FF0000"/>
                </a:solidFill>
              </a:rPr>
              <a:t>性能</a:t>
            </a:r>
            <a:r>
              <a:rPr lang="zh-CN" altLang="en-US" dirty="0" smtClean="0">
                <a:solidFill>
                  <a:srgbClr val="FF0000"/>
                </a:solidFill>
              </a:rPr>
              <a:t>更好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/>
              <a:t>PreparedStatement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语句，只需为预编译的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>
                <a:solidFill>
                  <a:srgbClr val="FF0000"/>
                </a:solidFill>
              </a:rPr>
              <a:t>传入参数</a:t>
            </a:r>
            <a:r>
              <a:rPr lang="zh-CN" altLang="en-US" dirty="0"/>
              <a:t>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 lvl="2"/>
            <a:r>
              <a:rPr lang="en-US" altLang="zh-CN" dirty="0"/>
              <a:t>void </a:t>
            </a:r>
            <a:r>
              <a:rPr lang="en-US" altLang="zh-CN" dirty="0" err="1"/>
              <a:t>setXXX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 smtClean="0"/>
              <a:t>paramIndex</a:t>
            </a:r>
            <a:r>
              <a:rPr lang="en-US" altLang="zh-CN" dirty="0"/>
              <a:t>, XXX value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根据</a:t>
            </a:r>
            <a:r>
              <a:rPr lang="zh-CN" altLang="en-US" dirty="0"/>
              <a:t>传入的参数类型不同，需要使用不同的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传入</a:t>
            </a:r>
            <a:r>
              <a:rPr lang="zh-CN" altLang="en-US" dirty="0"/>
              <a:t>的值根据索引传给</a:t>
            </a:r>
            <a:r>
              <a:rPr lang="en-US" altLang="zh-CN" dirty="0"/>
              <a:t>SQL</a:t>
            </a:r>
            <a:r>
              <a:rPr lang="zh-CN" altLang="en-US" dirty="0"/>
              <a:t>语句中指定位置的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PreparedStatement</a:t>
            </a:r>
            <a:r>
              <a:rPr lang="zh-CN" altLang="en-US" dirty="0" smtClean="0"/>
              <a:t>接口方法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execute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 err="1" smtClean="0"/>
              <a:t>executeQuery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 err="1" smtClean="0"/>
              <a:t>executeUpdate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三个方法无须接收</a:t>
            </a:r>
            <a:r>
              <a:rPr lang="en-US" altLang="zh-CN" dirty="0"/>
              <a:t>SQL</a:t>
            </a:r>
            <a:r>
              <a:rPr lang="zh-CN" altLang="en-US" dirty="0"/>
              <a:t>字符串，因为已经预编译了</a:t>
            </a:r>
            <a:r>
              <a:rPr lang="en-US" altLang="zh-CN" dirty="0"/>
              <a:t>SQL</a:t>
            </a:r>
            <a:r>
              <a:rPr lang="zh-CN" altLang="en-US" dirty="0" smtClean="0"/>
              <a:t>命令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结果</a:t>
            </a:r>
            <a:r>
              <a:rPr lang="zh-CN" altLang="en-US" dirty="0"/>
              <a:t>集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zh-CN" altLang="en-US" dirty="0"/>
              <a:t>访问查询结果的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通过列索引或列名获得列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常用方法</a:t>
            </a:r>
            <a:endParaRPr lang="zh-CN" altLang="en-US" dirty="0"/>
          </a:p>
          <a:p>
            <a:pPr lvl="1"/>
            <a:r>
              <a:rPr lang="en-US" altLang="zh-CN" dirty="0"/>
              <a:t>void close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释放</a:t>
            </a:r>
            <a:r>
              <a:rPr lang="en-US" altLang="zh-CN" dirty="0" err="1"/>
              <a:t>ResultSet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absolute(</a:t>
            </a:r>
            <a:r>
              <a:rPr lang="en-US" altLang="zh-CN" dirty="0" err="1"/>
              <a:t>int</a:t>
            </a:r>
            <a:r>
              <a:rPr lang="en-US" altLang="zh-CN" dirty="0"/>
              <a:t> row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结果集的记录指针移动到第</a:t>
            </a:r>
            <a:r>
              <a:rPr lang="en-US" altLang="zh-CN" dirty="0"/>
              <a:t>row</a:t>
            </a:r>
            <a:r>
              <a:rPr lang="zh-CN" altLang="en-US" dirty="0"/>
              <a:t>行，如果</a:t>
            </a:r>
            <a:r>
              <a:rPr lang="en-US" altLang="zh-CN" dirty="0"/>
              <a:t>row</a:t>
            </a:r>
            <a:r>
              <a:rPr lang="zh-CN" altLang="en-US" dirty="0"/>
              <a:t>是负数，则移动到末尾的绝对行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</a:t>
            </a:r>
            <a:r>
              <a:rPr lang="zh-CN" altLang="en-US" dirty="0"/>
              <a:t>，调用方法 </a:t>
            </a:r>
            <a:r>
              <a:rPr lang="en-US" altLang="zh-CN" dirty="0"/>
              <a:t>absolute(-1) </a:t>
            </a:r>
            <a:r>
              <a:rPr lang="zh-CN" altLang="en-US" dirty="0"/>
              <a:t>将光标置于最后</a:t>
            </a:r>
            <a:r>
              <a:rPr lang="zh-CN" altLang="en-US" dirty="0" smtClean="0"/>
              <a:t>一行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4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r>
              <a:rPr lang="zh-CN" altLang="en-US" dirty="0" smtClean="0"/>
              <a:t>接口其它方法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beforeFirst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/>
              <a:t>ResultSet</a:t>
            </a:r>
            <a:r>
              <a:rPr lang="zh-CN" altLang="en-US" dirty="0"/>
              <a:t>的记录指针定位到</a:t>
            </a:r>
            <a:r>
              <a:rPr lang="zh-CN" altLang="en-US" dirty="0">
                <a:solidFill>
                  <a:srgbClr val="FF0000"/>
                </a:solidFill>
              </a:rPr>
              <a:t>首行之前</a:t>
            </a:r>
            <a:r>
              <a:rPr lang="zh-CN" altLang="en-US" dirty="0"/>
              <a:t>，这是</a:t>
            </a:r>
            <a:r>
              <a:rPr lang="en-US" altLang="zh-CN" dirty="0" err="1"/>
              <a:t>ResultSet</a:t>
            </a:r>
            <a:r>
              <a:rPr lang="zh-CN" altLang="en-US" dirty="0"/>
              <a:t>结果集记录指针的</a:t>
            </a:r>
            <a:r>
              <a:rPr lang="zh-CN" altLang="en-US" dirty="0">
                <a:solidFill>
                  <a:srgbClr val="FF0000"/>
                </a:solidFill>
              </a:rPr>
              <a:t>初始状态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first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/>
              <a:t>ResultSet</a:t>
            </a:r>
            <a:r>
              <a:rPr lang="zh-CN" altLang="en-US" dirty="0"/>
              <a:t>的记录指针定位到</a:t>
            </a:r>
            <a:r>
              <a:rPr lang="zh-CN" altLang="en-US" dirty="0">
                <a:solidFill>
                  <a:srgbClr val="FF0000"/>
                </a:solidFill>
              </a:rPr>
              <a:t>首行</a:t>
            </a:r>
            <a:r>
              <a:rPr lang="zh-CN" altLang="en-US" dirty="0"/>
              <a:t>。如果移动后的记录指针指向一条有效记录，则该方法返回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previous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/>
              <a:t>ResultSet</a:t>
            </a:r>
            <a:r>
              <a:rPr lang="zh-CN" altLang="en-US" dirty="0"/>
              <a:t>的记录指针定位到</a:t>
            </a:r>
            <a:r>
              <a:rPr lang="zh-CN" altLang="en-US" dirty="0">
                <a:solidFill>
                  <a:srgbClr val="FF0000"/>
                </a:solidFill>
              </a:rPr>
              <a:t>上一行</a:t>
            </a:r>
            <a:r>
              <a:rPr lang="zh-CN" altLang="en-US" dirty="0"/>
              <a:t>。如果移动后的记录指针指向一条有效记录，则该方法返回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2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r>
              <a:rPr lang="zh-CN" altLang="en-US" dirty="0" smtClean="0"/>
              <a:t>接口其它方法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next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/>
              <a:t>ResultSet</a:t>
            </a:r>
            <a:r>
              <a:rPr lang="zh-CN" altLang="en-US" dirty="0"/>
              <a:t>的记录指针定位到</a:t>
            </a:r>
            <a:r>
              <a:rPr lang="zh-CN" altLang="en-US" dirty="0">
                <a:solidFill>
                  <a:srgbClr val="FF0000"/>
                </a:solidFill>
              </a:rPr>
              <a:t>下一行</a:t>
            </a:r>
            <a:r>
              <a:rPr lang="zh-CN" altLang="en-US" dirty="0"/>
              <a:t>。如果移动后的记录指针指向一条有效记录，则该方法返回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last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/>
              <a:t>ResultSet</a:t>
            </a:r>
            <a:r>
              <a:rPr lang="zh-CN" altLang="en-US" dirty="0"/>
              <a:t>的记录指针定位</a:t>
            </a:r>
            <a:r>
              <a:rPr lang="zh-CN" altLang="en-US" dirty="0" smtClean="0"/>
              <a:t>到</a:t>
            </a:r>
            <a:r>
              <a:rPr lang="zh-CN" altLang="en-US" dirty="0">
                <a:solidFill>
                  <a:srgbClr val="FF0000"/>
                </a:solidFill>
              </a:rPr>
              <a:t>末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。如果移动后的记录指针指向一条有效记录，则该方法返回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afterLast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 将</a:t>
            </a:r>
            <a:r>
              <a:rPr lang="en-US" altLang="zh-CN" dirty="0" err="1"/>
              <a:t>ResultSet</a:t>
            </a:r>
            <a:r>
              <a:rPr lang="zh-CN" altLang="en-US" dirty="0"/>
              <a:t>的记录指针定位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rgbClr val="FF0000"/>
                </a:solidFill>
              </a:rPr>
              <a:t>末行之后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7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JDBC</a:t>
            </a:r>
            <a:r>
              <a:rPr lang="zh-CN" altLang="en-US" dirty="0"/>
              <a:t>编程步骤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加载驱动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创建连接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准备语句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执行库操作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处理结果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收回资源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7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加载</a:t>
            </a:r>
            <a:r>
              <a:rPr lang="zh-CN" altLang="en-US" dirty="0"/>
              <a:t>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Class</a:t>
            </a:r>
            <a:r>
              <a:rPr lang="zh-CN" altLang="en-US" dirty="0"/>
              <a:t>类下的静态方法</a:t>
            </a:r>
            <a:r>
              <a:rPr lang="en-US" altLang="zh-CN" dirty="0" err="1"/>
              <a:t>forName</a:t>
            </a:r>
            <a:r>
              <a:rPr lang="zh-CN" altLang="en-US" dirty="0"/>
              <a:t>来加载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r>
              <a:rPr lang="zh-CN" altLang="en-US" dirty="0"/>
              <a:t>如下面的代码：</a:t>
            </a:r>
          </a:p>
          <a:p>
            <a:pPr lvl="1"/>
            <a:r>
              <a:rPr lang="en-US" altLang="zh-CN" dirty="0" err="1" smtClean="0"/>
              <a:t>Class.forName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driverClass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driverClass</a:t>
            </a:r>
            <a:r>
              <a:rPr lang="zh-CN" altLang="en-US" dirty="0" smtClean="0"/>
              <a:t>为数据库</a:t>
            </a:r>
            <a:r>
              <a:rPr lang="zh-CN" altLang="en-US" dirty="0"/>
              <a:t>驱动类所对应的</a:t>
            </a:r>
            <a:r>
              <a:rPr lang="zh-CN" altLang="en-US" dirty="0" smtClean="0"/>
              <a:t>字符串</a:t>
            </a:r>
            <a:endParaRPr lang="en-US" altLang="zh-CN" dirty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/>
              <a:t>MySQL</a:t>
            </a:r>
            <a:r>
              <a:rPr lang="zh-CN" altLang="en-US" dirty="0"/>
              <a:t>驱动</a:t>
            </a:r>
          </a:p>
          <a:p>
            <a:pPr lvl="2"/>
            <a:r>
              <a:rPr lang="en-US" altLang="zh-CN" dirty="0" err="1"/>
              <a:t>Class.forName</a:t>
            </a:r>
            <a:r>
              <a:rPr lang="en-US" altLang="zh-CN" dirty="0"/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com.mysql.jdbc.Driver</a:t>
            </a:r>
            <a:r>
              <a:rPr lang="en-US" altLang="zh-CN" dirty="0"/>
              <a:t>");</a:t>
            </a:r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err="1"/>
              <a:t>jdbc-odbc</a:t>
            </a:r>
            <a:r>
              <a:rPr lang="zh-CN" altLang="en-US" dirty="0"/>
              <a:t>桥接器驱动</a:t>
            </a:r>
          </a:p>
          <a:p>
            <a:pPr lvl="2"/>
            <a:r>
              <a:rPr lang="en-US" altLang="zh-CN" dirty="0" err="1"/>
              <a:t>Class.forName</a:t>
            </a:r>
            <a:r>
              <a:rPr lang="en-US" altLang="zh-CN" dirty="0"/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sun.jdbc.odbc.JdbcOdbcDriver</a:t>
            </a:r>
            <a:r>
              <a:rPr lang="en-US" altLang="zh-CN" dirty="0"/>
              <a:t>");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8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创建连接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DriverManager</a:t>
            </a:r>
            <a:r>
              <a:rPr lang="zh-CN" altLang="en-US" dirty="0"/>
              <a:t>获取数据库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r>
              <a:rPr lang="zh-CN" altLang="en-US" dirty="0"/>
              <a:t>如下：</a:t>
            </a:r>
          </a:p>
          <a:p>
            <a:pPr lvl="1"/>
            <a:r>
              <a:rPr lang="en-US" altLang="zh-CN" sz="2000" dirty="0" err="1" smtClean="0"/>
              <a:t>DriverManager.getConnection</a:t>
            </a:r>
            <a:r>
              <a:rPr lang="en-US" altLang="zh-CN" sz="2000" dirty="0" smtClean="0"/>
              <a:t>(String </a:t>
            </a:r>
            <a:r>
              <a:rPr lang="en-US" altLang="zh-CN" sz="2000" dirty="0" err="1"/>
              <a:t>url,String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user,String</a:t>
            </a:r>
            <a:r>
              <a:rPr lang="en-US" altLang="zh-CN" sz="2000" dirty="0"/>
              <a:t> pass);</a:t>
            </a:r>
          </a:p>
          <a:p>
            <a:pPr lvl="1"/>
            <a:r>
              <a:rPr lang="zh-CN" altLang="en-US" dirty="0"/>
              <a:t>上面的三个参数分别指的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数据库</a:t>
            </a:r>
            <a:r>
              <a:rPr lang="zh-CN" altLang="en-US" dirty="0"/>
              <a:t>的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登录</a:t>
            </a:r>
            <a:r>
              <a:rPr lang="zh-CN" altLang="en-US" dirty="0"/>
              <a:t>数据库的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pPr lvl="2"/>
            <a:r>
              <a:rPr lang="zh-CN" altLang="en-US" dirty="0"/>
              <a:t>用户</a:t>
            </a:r>
            <a:r>
              <a:rPr lang="zh-CN" altLang="en-US" dirty="0" smtClean="0"/>
              <a:t>密码</a:t>
            </a:r>
            <a:r>
              <a:rPr lang="zh-CN" altLang="en-US" dirty="0"/>
              <a:t>（通常由</a:t>
            </a:r>
            <a:r>
              <a:rPr lang="en-US" altLang="zh-CN" dirty="0" err="1"/>
              <a:t>DBA</a:t>
            </a:r>
            <a:r>
              <a:rPr lang="zh-CN" altLang="en-US" dirty="0"/>
              <a:t>分配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该</a:t>
            </a:r>
            <a:r>
              <a:rPr lang="zh-CN" altLang="en-US" dirty="0"/>
              <a:t>用户还应该具有相应的权限，才能执行相应的</a:t>
            </a:r>
            <a:r>
              <a:rPr lang="en-US" altLang="zh-CN" dirty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en-US" altLang="zh-CN" dirty="0" err="1"/>
              <a:t>url</a:t>
            </a:r>
            <a:r>
              <a:rPr lang="zh-CN" altLang="en-US" dirty="0" smtClean="0"/>
              <a:t>通常写法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  <a:r>
              <a:rPr lang="en-US" altLang="zh-CN" sz="4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CN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subprotocol</a:t>
            </a:r>
            <a:r>
              <a:rPr lang="en-US" altLang="zh-CN" sz="4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CN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stuff</a:t>
            </a:r>
          </a:p>
          <a:p>
            <a:pPr lvl="1"/>
            <a:r>
              <a:rPr lang="en-US" altLang="zh-CN" dirty="0" err="1" smtClean="0"/>
              <a:t>jdbc</a:t>
            </a:r>
            <a:r>
              <a:rPr lang="zh-CN" altLang="en-US" dirty="0"/>
              <a:t>是固定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subprotocol</a:t>
            </a:r>
            <a:r>
              <a:rPr lang="zh-CN" altLang="en-US" dirty="0"/>
              <a:t>指定连接到特定数据库的</a:t>
            </a:r>
            <a:r>
              <a:rPr lang="zh-CN" altLang="en-US" dirty="0" smtClean="0"/>
              <a:t>驱动程序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other</a:t>
            </a:r>
            <a:r>
              <a:rPr lang="zh-CN" altLang="en-US" dirty="0"/>
              <a:t>和</a:t>
            </a:r>
            <a:r>
              <a:rPr lang="en-US" altLang="zh-CN" dirty="0"/>
              <a:t>stuff</a:t>
            </a:r>
            <a:r>
              <a:rPr lang="zh-CN" altLang="en-US" dirty="0"/>
              <a:t>不是固定的，也没有较强的规律，不同的数据库的</a:t>
            </a:r>
            <a:r>
              <a:rPr lang="en-US" altLang="zh-CN" dirty="0"/>
              <a:t>URL</a:t>
            </a:r>
            <a:r>
              <a:rPr lang="zh-CN" altLang="en-US" dirty="0"/>
              <a:t>写法可能存在较大的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写法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 err="1"/>
              <a:t>jdbc:mysql</a:t>
            </a:r>
            <a:r>
              <a:rPr lang="en-US" altLang="zh-CN" dirty="0"/>
              <a:t>://</a:t>
            </a:r>
            <a:r>
              <a:rPr lang="en-US" altLang="zh-CN" dirty="0" err="1" smtClean="0"/>
              <a:t>hostname:port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databasename</a:t>
            </a:r>
            <a:endParaRPr lang="en-US" altLang="zh-CN" dirty="0"/>
          </a:p>
          <a:p>
            <a:pPr lvl="1"/>
            <a:r>
              <a:rPr lang="en-US" altLang="zh-CN" dirty="0"/>
              <a:t>Access</a:t>
            </a:r>
            <a:r>
              <a:rPr lang="zh-CN" altLang="en-US" dirty="0"/>
              <a:t>数据库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写法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dirty="0" err="1"/>
              <a:t>jdbc:odbc</a:t>
            </a:r>
            <a:r>
              <a:rPr lang="en-US" altLang="zh-CN" dirty="0"/>
              <a:t>:</a:t>
            </a:r>
            <a:r>
              <a:rPr lang="zh-CN" altLang="en-US" dirty="0"/>
              <a:t>数据源名称</a:t>
            </a:r>
            <a:r>
              <a:rPr lang="en-US" altLang="zh-CN" dirty="0"/>
              <a:t>, </a:t>
            </a:r>
            <a:r>
              <a:rPr lang="zh-CN" altLang="en-US" dirty="0"/>
              <a:t>用户名</a:t>
            </a:r>
            <a:r>
              <a:rPr lang="en-US" altLang="zh-CN" dirty="0"/>
              <a:t>, </a:t>
            </a:r>
            <a:r>
              <a:rPr lang="zh-CN" altLang="en-US" dirty="0"/>
              <a:t>密码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6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准备语句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即通过</a:t>
            </a:r>
            <a:r>
              <a:rPr lang="en-US" altLang="zh-CN" dirty="0"/>
              <a:t>Connection</a:t>
            </a:r>
            <a:r>
              <a:rPr lang="zh-CN" altLang="en-US" dirty="0"/>
              <a:t>对象创建</a:t>
            </a:r>
            <a:r>
              <a:rPr lang="en-US" altLang="zh-CN" dirty="0"/>
              <a:t>Statement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zh-CN" altLang="en-US" dirty="0"/>
              <a:t>有三</a:t>
            </a:r>
            <a:r>
              <a:rPr lang="zh-CN" altLang="en-US" dirty="0" smtClean="0"/>
              <a:t>个</a:t>
            </a:r>
            <a:endParaRPr lang="zh-CN" altLang="en-US" dirty="0"/>
          </a:p>
          <a:p>
            <a:pPr lvl="1"/>
            <a:r>
              <a:rPr lang="en-US" altLang="zh-CN" dirty="0" err="1"/>
              <a:t>createStatement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创建</a:t>
            </a:r>
            <a:r>
              <a:rPr lang="zh-CN" altLang="en-US" dirty="0"/>
              <a:t>基本的</a:t>
            </a:r>
            <a:r>
              <a:rPr lang="en-US" altLang="zh-CN" dirty="0"/>
              <a:t>Statement</a:t>
            </a:r>
            <a:r>
              <a:rPr lang="zh-CN" altLang="en-US" dirty="0"/>
              <a:t>对象。</a:t>
            </a:r>
          </a:p>
          <a:p>
            <a:pPr lvl="1"/>
            <a:r>
              <a:rPr lang="en-US" altLang="zh-CN" dirty="0" err="1"/>
              <a:t>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根据</a:t>
            </a:r>
            <a:r>
              <a:rPr lang="zh-CN" altLang="en-US" dirty="0"/>
              <a:t>传入的</a:t>
            </a:r>
            <a:r>
              <a:rPr lang="en-US" altLang="zh-CN" dirty="0"/>
              <a:t>SQL</a:t>
            </a:r>
            <a:r>
              <a:rPr lang="zh-CN" altLang="en-US" dirty="0"/>
              <a:t>语句创建预编译的</a:t>
            </a:r>
            <a:r>
              <a:rPr lang="en-US" altLang="zh-CN" dirty="0"/>
              <a:t>Statement</a:t>
            </a:r>
            <a:r>
              <a:rPr lang="zh-CN" altLang="en-US" dirty="0"/>
              <a:t>对象。</a:t>
            </a:r>
          </a:p>
          <a:p>
            <a:pPr lvl="1"/>
            <a:r>
              <a:rPr lang="en-US" altLang="zh-CN" dirty="0" err="1"/>
              <a:t>prepareCall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根据</a:t>
            </a:r>
            <a:r>
              <a:rPr lang="zh-CN" altLang="en-US" dirty="0"/>
              <a:t>传入的</a:t>
            </a:r>
            <a:r>
              <a:rPr lang="en-US" altLang="zh-CN" dirty="0"/>
              <a:t>SQL</a:t>
            </a:r>
            <a:r>
              <a:rPr lang="zh-CN" altLang="en-US" dirty="0"/>
              <a:t>语句创建</a:t>
            </a:r>
            <a:r>
              <a:rPr lang="en-US" altLang="zh-CN" dirty="0" err="1"/>
              <a:t>CallableStatement</a:t>
            </a:r>
            <a:r>
              <a:rPr lang="zh-CN" altLang="en-US" dirty="0"/>
              <a:t>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来历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ODBC</a:t>
            </a:r>
          </a:p>
          <a:p>
            <a:pPr lvl="1"/>
            <a:r>
              <a:rPr lang="en-US" altLang="zh-CN" dirty="0" smtClean="0"/>
              <a:t>Open </a:t>
            </a:r>
            <a:r>
              <a:rPr lang="en-US" altLang="zh-CN" dirty="0" err="1"/>
              <a:t>DataBase</a:t>
            </a:r>
            <a:r>
              <a:rPr lang="en-US" altLang="zh-CN" dirty="0"/>
              <a:t> </a:t>
            </a:r>
            <a:r>
              <a:rPr lang="en-US" altLang="zh-CN" dirty="0" smtClean="0"/>
              <a:t>Connectivity</a:t>
            </a:r>
          </a:p>
          <a:p>
            <a:pPr lvl="1"/>
            <a:r>
              <a:rPr lang="zh-CN" altLang="en-US" dirty="0" smtClean="0"/>
              <a:t>开放</a:t>
            </a:r>
            <a:r>
              <a:rPr lang="zh-CN" altLang="en-US" dirty="0"/>
              <a:t>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smtClean="0"/>
              <a:t>ODBC</a:t>
            </a:r>
            <a:r>
              <a:rPr lang="zh-CN" altLang="en-US" dirty="0"/>
              <a:t>允许应用程序可以通过</a:t>
            </a:r>
            <a:r>
              <a:rPr lang="zh-CN" altLang="en-US" dirty="0">
                <a:solidFill>
                  <a:srgbClr val="FF0000"/>
                </a:solidFill>
              </a:rPr>
              <a:t>一组通用的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/>
              <a:t>访问不同的</a:t>
            </a:r>
            <a:r>
              <a:rPr lang="zh-CN" altLang="en-US" dirty="0" smtClean="0"/>
              <a:t>数据库管理系统</a:t>
            </a:r>
            <a:endParaRPr lang="en-US" altLang="zh-CN" dirty="0" smtClean="0"/>
          </a:p>
          <a:p>
            <a:r>
              <a:rPr lang="en-US" altLang="zh-CN" dirty="0" smtClean="0"/>
              <a:t>ODBC</a:t>
            </a:r>
            <a:r>
              <a:rPr lang="zh-CN" altLang="en-US" dirty="0" smtClean="0"/>
              <a:t>应用</a:t>
            </a:r>
            <a:r>
              <a:rPr lang="zh-CN" altLang="en-US" dirty="0"/>
              <a:t>可以在不同的数据库之间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/>
              <a:t>是模仿了</a:t>
            </a:r>
            <a:r>
              <a:rPr lang="en-US" altLang="zh-CN" dirty="0"/>
              <a:t>ODBC</a:t>
            </a:r>
            <a:r>
              <a:rPr lang="zh-CN" altLang="en-US" dirty="0"/>
              <a:t>的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执行库操作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Statement</a:t>
            </a:r>
            <a:r>
              <a:rPr lang="zh-CN" altLang="en-US" dirty="0"/>
              <a:t>对象执行</a:t>
            </a:r>
            <a:r>
              <a:rPr lang="en-US" altLang="zh-CN" dirty="0"/>
              <a:t>SQL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r>
              <a:rPr lang="zh-CN" altLang="en-US" dirty="0" smtClean="0"/>
              <a:t>所有</a:t>
            </a:r>
            <a:r>
              <a:rPr lang="en-US" altLang="zh-CN" dirty="0"/>
              <a:t>Statement</a:t>
            </a:r>
            <a:r>
              <a:rPr lang="zh-CN" altLang="en-US" dirty="0"/>
              <a:t>对象都有以下三个方法：</a:t>
            </a:r>
          </a:p>
          <a:p>
            <a:pPr lvl="1"/>
            <a:r>
              <a:rPr lang="en-US" altLang="zh-CN" dirty="0"/>
              <a:t>execute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执行</a:t>
            </a:r>
            <a:r>
              <a:rPr lang="zh-CN" altLang="en-US" dirty="0"/>
              <a:t>任何</a:t>
            </a:r>
            <a:r>
              <a:rPr lang="en-US" altLang="zh-CN" dirty="0"/>
              <a:t>SQL</a:t>
            </a:r>
            <a:r>
              <a:rPr lang="zh-CN" altLang="en-US" dirty="0" smtClean="0"/>
              <a:t>语句，通用但不好用。</a:t>
            </a:r>
            <a:endParaRPr lang="zh-CN" altLang="en-US" dirty="0"/>
          </a:p>
          <a:p>
            <a:pPr lvl="1"/>
            <a:r>
              <a:rPr lang="en-US" altLang="zh-CN" dirty="0" err="1"/>
              <a:t>executeUpdate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err="1"/>
              <a:t>DML</a:t>
            </a:r>
            <a:r>
              <a:rPr lang="zh-CN" altLang="en-US" dirty="0"/>
              <a:t>和</a:t>
            </a:r>
            <a:r>
              <a:rPr lang="en-US" altLang="zh-CN" dirty="0" err="1"/>
              <a:t>DDL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err="1"/>
              <a:t>DML</a:t>
            </a:r>
            <a:r>
              <a:rPr lang="zh-CN" altLang="en-US" dirty="0"/>
              <a:t>语句返回受</a:t>
            </a:r>
            <a:r>
              <a:rPr lang="en-US" altLang="zh-CN" dirty="0"/>
              <a:t>SQL</a:t>
            </a:r>
            <a:r>
              <a:rPr lang="zh-CN" altLang="en-US" dirty="0"/>
              <a:t>语句影响的行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err="1"/>
              <a:t>DDL</a:t>
            </a:r>
            <a:r>
              <a:rPr lang="zh-CN" altLang="en-US" dirty="0"/>
              <a:t>语句返回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executeQuery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只能</a:t>
            </a:r>
            <a:r>
              <a:rPr lang="zh-CN" altLang="en-US" dirty="0"/>
              <a:t>执行查询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zh-CN" altLang="en-US" dirty="0"/>
              <a:t>代表查询结果的</a:t>
            </a:r>
            <a:r>
              <a:rPr lang="en-US" altLang="zh-CN" dirty="0" err="1"/>
              <a:t>ResultSet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8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处理结果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执行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语句是查询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返回一个</a:t>
            </a:r>
            <a:r>
              <a:rPr lang="en-US" altLang="zh-CN" dirty="0" err="1"/>
              <a:t>ResultSet</a:t>
            </a:r>
            <a:r>
              <a:rPr lang="zh-CN" altLang="en-US" dirty="0"/>
              <a:t>对象来取出查询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/>
              <a:t>ResultSet</a:t>
            </a:r>
            <a:r>
              <a:rPr lang="zh-CN" altLang="en-US" dirty="0" smtClean="0"/>
              <a:t>对象提供</a:t>
            </a:r>
            <a:r>
              <a:rPr lang="zh-CN" altLang="en-US" dirty="0"/>
              <a:t>了两类方法：</a:t>
            </a:r>
          </a:p>
          <a:p>
            <a:pPr lvl="2"/>
            <a:r>
              <a:rPr lang="en-US" altLang="zh-CN" dirty="0"/>
              <a:t>next()</a:t>
            </a:r>
            <a:r>
              <a:rPr lang="zh-CN" altLang="en-US" dirty="0"/>
              <a:t>，</a:t>
            </a:r>
            <a:r>
              <a:rPr lang="en-US" altLang="zh-CN" dirty="0"/>
              <a:t>previous()</a:t>
            </a:r>
            <a:r>
              <a:rPr lang="zh-CN" altLang="en-US" dirty="0"/>
              <a:t>，</a:t>
            </a:r>
            <a:r>
              <a:rPr lang="en-US" altLang="zh-CN" dirty="0"/>
              <a:t>first()</a:t>
            </a:r>
            <a:r>
              <a:rPr lang="zh-CN" altLang="en-US" dirty="0"/>
              <a:t>，</a:t>
            </a:r>
            <a:r>
              <a:rPr lang="en-US" altLang="zh-CN" dirty="0"/>
              <a:t>last()</a:t>
            </a:r>
            <a:r>
              <a:rPr lang="zh-CN" altLang="en-US" dirty="0"/>
              <a:t>，</a:t>
            </a:r>
            <a:r>
              <a:rPr lang="en-US" altLang="zh-CN" dirty="0" err="1"/>
              <a:t>beforeFirst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afterLast</a:t>
            </a:r>
            <a:r>
              <a:rPr lang="zh-CN" altLang="en-US" dirty="0"/>
              <a:t>，</a:t>
            </a:r>
            <a:r>
              <a:rPr lang="en-US" altLang="zh-CN" dirty="0"/>
              <a:t>absolute()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用于移动</a:t>
            </a:r>
            <a:r>
              <a:rPr lang="zh-CN" altLang="en-US" dirty="0"/>
              <a:t>记录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的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行上</a:t>
            </a:r>
            <a:r>
              <a:rPr lang="zh-CN" altLang="en-US" dirty="0" smtClean="0"/>
              <a:t>的移动和指定</a:t>
            </a:r>
            <a:r>
              <a:rPr lang="en-US" altLang="zh-CN" dirty="0" smtClean="0"/>
              <a:t>】</a:t>
            </a:r>
          </a:p>
          <a:p>
            <a:pPr lvl="2"/>
            <a:r>
              <a:rPr lang="en-US" altLang="zh-CN" dirty="0" err="1"/>
              <a:t>getXXX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获取</a:t>
            </a:r>
            <a:r>
              <a:rPr lang="zh-CN" altLang="en-US" dirty="0"/>
              <a:t>记录指针指向行，特定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某行</a:t>
            </a:r>
            <a:r>
              <a:rPr lang="zh-CN" altLang="en-US" dirty="0" smtClean="0">
                <a:solidFill>
                  <a:srgbClr val="FF0000"/>
                </a:solidFill>
              </a:rPr>
              <a:t>列上</a:t>
            </a:r>
            <a:r>
              <a:rPr lang="zh-CN" altLang="en-US" dirty="0" smtClean="0"/>
              <a:t>的移动和指定</a:t>
            </a:r>
            <a:r>
              <a:rPr lang="en-US" altLang="zh-CN" dirty="0" smtClean="0"/>
              <a:t>】</a:t>
            </a:r>
          </a:p>
          <a:p>
            <a:pPr lvl="3"/>
            <a:r>
              <a:rPr lang="zh-CN" altLang="en-US" dirty="0" smtClean="0"/>
              <a:t>可以</a:t>
            </a:r>
            <a:r>
              <a:rPr lang="zh-CN" altLang="en-US" dirty="0"/>
              <a:t>使用列索引作为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性能好</a:t>
            </a:r>
            <a:r>
              <a:rPr lang="en-US" altLang="zh-CN" dirty="0" smtClean="0"/>
              <a:t>】</a:t>
            </a:r>
          </a:p>
          <a:p>
            <a:pPr lvl="3"/>
            <a:r>
              <a:rPr lang="zh-CN" altLang="en-US" dirty="0" smtClean="0"/>
              <a:t>可以</a:t>
            </a:r>
            <a:r>
              <a:rPr lang="zh-CN" altLang="en-US" dirty="0"/>
              <a:t>使用列名作为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可读性强</a:t>
            </a:r>
            <a:r>
              <a:rPr lang="en-US" altLang="zh-CN" dirty="0" smtClean="0"/>
              <a:t>】</a:t>
            </a:r>
          </a:p>
          <a:p>
            <a:pPr lvl="1"/>
            <a:r>
              <a:rPr lang="en-US" altLang="zh-CN" dirty="0" err="1" smtClean="0"/>
              <a:t>ResultSet</a:t>
            </a:r>
            <a:r>
              <a:rPr lang="zh-CN" altLang="en-US" dirty="0"/>
              <a:t>对象的实质是一个查询</a:t>
            </a:r>
            <a:r>
              <a:rPr lang="zh-CN" altLang="en-US" dirty="0">
                <a:solidFill>
                  <a:srgbClr val="FF0000"/>
                </a:solidFill>
              </a:rPr>
              <a:t>结果集</a:t>
            </a:r>
            <a:r>
              <a:rPr lang="zh-CN" altLang="en-US" dirty="0"/>
              <a:t>，在逻辑结构上非常类似于一个</a:t>
            </a:r>
            <a:r>
              <a:rPr lang="zh-CN" altLang="en-US" dirty="0">
                <a:solidFill>
                  <a:srgbClr val="FF0000"/>
                </a:solidFill>
              </a:rPr>
              <a:t>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0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回收资源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回收数据库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</a:t>
            </a:r>
            <a:r>
              <a:rPr lang="en-US" altLang="zh-CN" dirty="0" err="1" smtClean="0"/>
              <a:t>ResultSet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</a:t>
            </a:r>
            <a:r>
              <a:rPr lang="en-US" altLang="zh-CN" dirty="0" smtClean="0"/>
              <a:t>Statement</a:t>
            </a:r>
          </a:p>
          <a:p>
            <a:pPr lvl="1"/>
            <a:r>
              <a:rPr lang="zh-CN" altLang="en-US" dirty="0" smtClean="0"/>
              <a:t>关闭</a:t>
            </a:r>
            <a:r>
              <a:rPr lang="en-US" altLang="zh-CN" dirty="0" smtClean="0"/>
              <a:t>Connection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来实现访问数据库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MySQL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easybuy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pPr lvl="1"/>
            <a:r>
              <a:rPr lang="zh-CN" altLang="en-US" dirty="0" smtClean="0"/>
              <a:t>表中的一条记录，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号为</a:t>
            </a:r>
            <a:r>
              <a:rPr lang="en-US" altLang="zh-CN" dirty="0" smtClean="0"/>
              <a:t>11</a:t>
            </a:r>
          </a:p>
          <a:p>
            <a:r>
              <a:rPr lang="zh-CN" altLang="en-US" dirty="0" smtClean="0"/>
              <a:t>将访问的结果显示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zh-CN" altLang="en-US" dirty="0" smtClean="0"/>
              <a:t>项目名称：</a:t>
            </a:r>
            <a:r>
              <a:rPr lang="en-US" altLang="zh-CN" dirty="0" err="1" smtClean="0"/>
              <a:t>javaeeJDBCDemo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5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小结和思考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经典步骤：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如何获得多行记录？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如何进行更新操作？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6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JDBC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 err="1"/>
              <a:t>DataBase</a:t>
            </a:r>
            <a:r>
              <a:rPr lang="en-US" altLang="zh-CN" dirty="0"/>
              <a:t> </a:t>
            </a:r>
            <a:r>
              <a:rPr lang="en-US" altLang="zh-CN" dirty="0" smtClean="0"/>
              <a:t>Connectivity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/>
              <a:t>运行平台的核心类库中的</a:t>
            </a:r>
            <a:r>
              <a:rPr lang="zh-CN" altLang="en-US" dirty="0" smtClean="0"/>
              <a:t>一部分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zh-CN" altLang="en-US" dirty="0"/>
              <a:t>了访问数据库的</a:t>
            </a:r>
            <a:r>
              <a:rPr lang="en-US" altLang="zh-CN" dirty="0" smtClean="0"/>
              <a:t>API</a:t>
            </a:r>
          </a:p>
          <a:p>
            <a:pPr lvl="2"/>
            <a:r>
              <a:rPr lang="en-US" altLang="zh-CN" dirty="0" smtClean="0"/>
              <a:t>Java</a:t>
            </a:r>
            <a:r>
              <a:rPr lang="zh-CN" altLang="en-US" dirty="0"/>
              <a:t>连接数据库的规范（标准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</a:t>
            </a:r>
            <a:r>
              <a:rPr lang="zh-CN" altLang="en-US" dirty="0"/>
              <a:t>类和接口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zh-CN" altLang="en-US" dirty="0"/>
              <a:t>作用</a:t>
            </a:r>
          </a:p>
          <a:p>
            <a:pPr lvl="1"/>
            <a:r>
              <a:rPr lang="zh-CN" altLang="en-US" dirty="0"/>
              <a:t>规避数据库的不同，为程序开发人员访问数据库提供统一的编程接口，即为</a:t>
            </a:r>
            <a:r>
              <a:rPr lang="en-US" altLang="zh-CN" dirty="0"/>
              <a:t>API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这些类和接口可以实现对数据库中表记录</a:t>
            </a:r>
            <a:r>
              <a:rPr lang="zh-CN" altLang="en-US" dirty="0" smtClean="0"/>
              <a:t>的操作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2"/>
            <a:r>
              <a:rPr lang="zh-CN" altLang="en-US" dirty="0"/>
              <a:t>删除</a:t>
            </a:r>
          </a:p>
          <a:p>
            <a:pPr lvl="2"/>
            <a:r>
              <a:rPr lang="zh-CN" altLang="en-US" dirty="0"/>
              <a:t>修改</a:t>
            </a:r>
            <a:endParaRPr lang="en-US" altLang="zh-CN" dirty="0"/>
          </a:p>
          <a:p>
            <a:pPr lvl="2"/>
            <a:r>
              <a:rPr lang="zh-CN" altLang="en-US" dirty="0" smtClean="0"/>
              <a:t>查询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0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Arial" pitchFamily="34" charset="0"/>
                <a:ea typeface="+mn-ea"/>
                <a:cs typeface="Arial" pitchFamily="34" charset="0"/>
              </a:rPr>
              <a:t>JDBC API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06500"/>
            <a:ext cx="8135937" cy="1008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JDBC API</a:t>
            </a:r>
            <a:r>
              <a:rPr lang="zh-CN" altLang="en-US" smtClean="0"/>
              <a:t>可做三件事：与数据库建立连接、执行</a:t>
            </a:r>
            <a:r>
              <a:rPr lang="en-US" altLang="zh-CN" smtClean="0"/>
              <a:t>SQL </a:t>
            </a:r>
            <a:r>
              <a:rPr lang="zh-CN" altLang="en-US" smtClean="0"/>
              <a:t>语句、处理结果</a:t>
            </a:r>
            <a:endParaRPr lang="zh-CN" altLang="en-US" sz="2000" smtClean="0"/>
          </a:p>
        </p:txBody>
      </p:sp>
      <p:grpSp>
        <p:nvGrpSpPr>
          <p:cNvPr id="823307" name="Group 11"/>
          <p:cNvGrpSpPr>
            <a:grpSpLocks/>
          </p:cNvGrpSpPr>
          <p:nvPr/>
        </p:nvGrpSpPr>
        <p:grpSpPr bwMode="auto">
          <a:xfrm>
            <a:off x="2484438" y="2646363"/>
            <a:ext cx="4219575" cy="1879600"/>
            <a:chOff x="1598" y="1162"/>
            <a:chExt cx="2658" cy="1184"/>
          </a:xfrm>
        </p:grpSpPr>
        <p:graphicFrame>
          <p:nvGraphicFramePr>
            <p:cNvPr id="4116" name="Object 12"/>
            <p:cNvGraphicFramePr>
              <a:graphicFrameLocks noChangeAspect="1"/>
            </p:cNvGraphicFramePr>
            <p:nvPr/>
          </p:nvGraphicFramePr>
          <p:xfrm>
            <a:off x="1598" y="1162"/>
            <a:ext cx="2658" cy="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Visio" r:id="rId3" imgW="4220261" imgH="1880311" progId="Visio.Drawing.11">
                    <p:embed/>
                  </p:oleObj>
                </mc:Choice>
                <mc:Fallback>
                  <p:oleObj name="Visio" r:id="rId3" imgW="4220261" imgH="188031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" y="1162"/>
                          <a:ext cx="2658" cy="1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Text Box 13"/>
            <p:cNvSpPr txBox="1">
              <a:spLocks noChangeArrowheads="1"/>
            </p:cNvSpPr>
            <p:nvPr/>
          </p:nvSpPr>
          <p:spPr bwMode="auto">
            <a:xfrm>
              <a:off x="2504" y="1175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TW" sz="1800" b="1">
                  <a:ea typeface="PMingLiU" pitchFamily="18" charset="-120"/>
                </a:rPr>
                <a:t>Connection</a:t>
              </a:r>
            </a:p>
          </p:txBody>
        </p:sp>
      </p:grpSp>
      <p:sp>
        <p:nvSpPr>
          <p:cNvPr id="823311" name="Text Box 15"/>
          <p:cNvSpPr txBox="1">
            <a:spLocks noChangeArrowheads="1"/>
          </p:cNvSpPr>
          <p:nvPr/>
        </p:nvSpPr>
        <p:spPr bwMode="auto">
          <a:xfrm>
            <a:off x="3492500" y="4589463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ea typeface="黑体" pitchFamily="49" charset="-122"/>
              </a:rPr>
              <a:t>DriverManager</a:t>
            </a:r>
          </a:p>
        </p:txBody>
      </p:sp>
      <p:sp>
        <p:nvSpPr>
          <p:cNvPr id="823312" name="AutoShape 16"/>
          <p:cNvSpPr>
            <a:spLocks noChangeArrowheads="1"/>
          </p:cNvSpPr>
          <p:nvPr/>
        </p:nvSpPr>
        <p:spPr bwMode="auto">
          <a:xfrm>
            <a:off x="3132138" y="3090863"/>
            <a:ext cx="2808287" cy="549275"/>
          </a:xfrm>
          <a:prstGeom prst="rightArrow">
            <a:avLst>
              <a:gd name="adj1" fmla="val 50000"/>
              <a:gd name="adj2" fmla="val 12781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algn="ctr">
            <a:solidFill>
              <a:srgbClr val="800080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黑体" pitchFamily="49" charset="-122"/>
              </a:rPr>
              <a:t>Statement</a:t>
            </a:r>
          </a:p>
        </p:txBody>
      </p:sp>
      <p:sp>
        <p:nvSpPr>
          <p:cNvPr id="823313" name="AutoShape 17"/>
          <p:cNvSpPr>
            <a:spLocks noChangeArrowheads="1"/>
          </p:cNvSpPr>
          <p:nvPr/>
        </p:nvSpPr>
        <p:spPr bwMode="auto">
          <a:xfrm>
            <a:off x="3130550" y="3560763"/>
            <a:ext cx="2738438" cy="549275"/>
          </a:xfrm>
          <a:prstGeom prst="leftArrow">
            <a:avLst>
              <a:gd name="adj1" fmla="val 50000"/>
              <a:gd name="adj2" fmla="val 124639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algn="ctr">
            <a:solidFill>
              <a:srgbClr val="800080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黑体" pitchFamily="49" charset="-122"/>
              </a:rPr>
              <a:t>ResultSet</a:t>
            </a:r>
          </a:p>
        </p:txBody>
      </p:sp>
      <p:sp>
        <p:nvSpPr>
          <p:cNvPr id="823306" name="Rectangle 10"/>
          <p:cNvSpPr>
            <a:spLocks noChangeArrowheads="1"/>
          </p:cNvSpPr>
          <p:nvPr/>
        </p:nvSpPr>
        <p:spPr bwMode="auto">
          <a:xfrm>
            <a:off x="1835150" y="2214563"/>
            <a:ext cx="5400675" cy="28082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3315" name="Text Box 19"/>
          <p:cNvSpPr txBox="1">
            <a:spLocks noChangeArrowheads="1"/>
          </p:cNvSpPr>
          <p:nvPr/>
        </p:nvSpPr>
        <p:spPr bwMode="auto">
          <a:xfrm>
            <a:off x="1187450" y="5286375"/>
            <a:ext cx="72723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000" b="1">
                <a:solidFill>
                  <a:srgbClr val="0000FF"/>
                </a:solidFill>
                <a:ea typeface="PMingLiU" pitchFamily="18" charset="-120"/>
              </a:rPr>
              <a:t> </a:t>
            </a:r>
            <a:r>
              <a:rPr kumimoji="1" lang="en-US" altLang="zh-TW" sz="2000" b="1">
                <a:ea typeface="黑体" pitchFamily="49" charset="-122"/>
              </a:rPr>
              <a:t>DriverManager </a:t>
            </a:r>
            <a:r>
              <a:rPr kumimoji="1" lang="zh-CN" altLang="en-US" sz="2000" b="1">
                <a:ea typeface="黑体" pitchFamily="49" charset="-122"/>
              </a:rPr>
              <a:t>：依据数据库的不同，管理</a:t>
            </a:r>
            <a:r>
              <a:rPr kumimoji="1" lang="en-US" altLang="zh-CN" sz="2000" b="1">
                <a:ea typeface="黑体" pitchFamily="49" charset="-122"/>
              </a:rPr>
              <a:t>JDBC</a:t>
            </a:r>
            <a:r>
              <a:rPr kumimoji="1" lang="zh-CN" altLang="en-US" sz="2000" b="1">
                <a:ea typeface="黑体" pitchFamily="49" charset="-122"/>
              </a:rPr>
              <a:t>驱动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000" b="1">
                <a:ea typeface="黑体" pitchFamily="49" charset="-122"/>
              </a:rPr>
              <a:t> </a:t>
            </a:r>
            <a:r>
              <a:rPr kumimoji="1" lang="en-US" altLang="zh-TW" sz="2000" b="1">
                <a:ea typeface="黑体" pitchFamily="49" charset="-122"/>
              </a:rPr>
              <a:t>Connection </a:t>
            </a:r>
            <a:r>
              <a:rPr kumimoji="1" lang="zh-CN" altLang="en-US" sz="2000" b="1">
                <a:ea typeface="黑体" pitchFamily="49" charset="-122"/>
              </a:rPr>
              <a:t>：负责连接数据库并担任传送数据的任务</a:t>
            </a:r>
            <a:r>
              <a:rPr kumimoji="1" lang="zh-CN" altLang="en-US" sz="2000"/>
              <a:t> </a:t>
            </a:r>
            <a:r>
              <a:rPr kumimoji="1" lang="zh-CN" altLang="en-US" sz="2000" b="1">
                <a:ea typeface="黑体" pitchFamily="49" charset="-122"/>
              </a:rPr>
              <a:t> </a:t>
            </a:r>
            <a:endParaRPr kumimoji="1" lang="zh-TW" altLang="en-US" sz="2000" b="1"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000" b="1">
                <a:ea typeface="黑体" pitchFamily="49" charset="-122"/>
              </a:rPr>
              <a:t> </a:t>
            </a:r>
            <a:r>
              <a:rPr kumimoji="1" lang="en-US" altLang="zh-TW" sz="2000" b="1">
                <a:ea typeface="黑体" pitchFamily="49" charset="-122"/>
              </a:rPr>
              <a:t>Statement </a:t>
            </a:r>
            <a:r>
              <a:rPr kumimoji="1" lang="zh-CN" altLang="en-US" sz="2000" b="1">
                <a:ea typeface="黑体" pitchFamily="49" charset="-122"/>
              </a:rPr>
              <a:t>：</a:t>
            </a:r>
            <a:r>
              <a:rPr kumimoji="1" lang="zh-TW" altLang="en-US" sz="2000" b="1">
                <a:ea typeface="黑体" pitchFamily="49" charset="-122"/>
              </a:rPr>
              <a:t>由 </a:t>
            </a:r>
            <a:r>
              <a:rPr kumimoji="1" lang="en-US" altLang="zh-TW" sz="2000" b="1">
                <a:ea typeface="黑体" pitchFamily="49" charset="-122"/>
              </a:rPr>
              <a:t>Connection </a:t>
            </a:r>
            <a:r>
              <a:rPr kumimoji="1" lang="zh-CN" altLang="en-US" sz="2000" b="1">
                <a:ea typeface="黑体" pitchFamily="49" charset="-122"/>
              </a:rPr>
              <a:t>产生、负责执行</a:t>
            </a:r>
            <a:r>
              <a:rPr kumimoji="1" lang="en-US" altLang="zh-CN" sz="2000" b="1">
                <a:ea typeface="黑体" pitchFamily="49" charset="-122"/>
              </a:rPr>
              <a:t>SQL</a:t>
            </a:r>
            <a:r>
              <a:rPr kumimoji="1" lang="zh-CN" altLang="en-US" sz="2000" b="1">
                <a:ea typeface="黑体" pitchFamily="49" charset="-122"/>
              </a:rPr>
              <a:t>语句</a:t>
            </a:r>
            <a:endParaRPr kumimoji="1" lang="zh-TW" altLang="en-US" sz="2000" b="1"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000" b="1">
                <a:ea typeface="黑体" pitchFamily="49" charset="-122"/>
              </a:rPr>
              <a:t> </a:t>
            </a:r>
            <a:r>
              <a:rPr kumimoji="1" lang="en-US" altLang="zh-TW" sz="2000" b="1">
                <a:ea typeface="黑体" pitchFamily="49" charset="-122"/>
              </a:rPr>
              <a:t>ResultSet</a:t>
            </a:r>
            <a:r>
              <a:rPr kumimoji="1" lang="zh-CN" altLang="en-US" sz="2000" b="1">
                <a:ea typeface="黑体" pitchFamily="49" charset="-122"/>
              </a:rPr>
              <a:t>：负责保存</a:t>
            </a:r>
            <a:r>
              <a:rPr kumimoji="1" lang="en-US" altLang="zh-CN" sz="2000" b="1">
                <a:ea typeface="黑体" pitchFamily="49" charset="-122"/>
              </a:rPr>
              <a:t>Statement</a:t>
            </a:r>
            <a:r>
              <a:rPr kumimoji="1" lang="zh-CN" altLang="en-US" sz="2000" b="1">
                <a:ea typeface="黑体" pitchFamily="49" charset="-122"/>
              </a:rPr>
              <a:t>执行后所产生的查询结果</a:t>
            </a:r>
          </a:p>
        </p:txBody>
      </p:sp>
      <p:grpSp>
        <p:nvGrpSpPr>
          <p:cNvPr id="823322" name="Group 26"/>
          <p:cNvGrpSpPr>
            <a:grpSpLocks/>
          </p:cNvGrpSpPr>
          <p:nvPr/>
        </p:nvGrpSpPr>
        <p:grpSpPr bwMode="auto">
          <a:xfrm>
            <a:off x="7451725" y="2632075"/>
            <a:ext cx="1439863" cy="1358900"/>
            <a:chOff x="4876" y="1379"/>
            <a:chExt cx="907" cy="856"/>
          </a:xfrm>
        </p:grpSpPr>
        <p:sp>
          <p:nvSpPr>
            <p:cNvPr id="4114" name="Text Box 27"/>
            <p:cNvSpPr txBox="1">
              <a:spLocks noChangeArrowheads="1"/>
            </p:cNvSpPr>
            <p:nvPr/>
          </p:nvSpPr>
          <p:spPr bwMode="auto">
            <a:xfrm>
              <a:off x="4876" y="2023"/>
              <a:ext cx="9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ea typeface="黑体" pitchFamily="49" charset="-122"/>
                </a:rPr>
                <a:t>数据库服务器</a:t>
              </a:r>
            </a:p>
          </p:txBody>
        </p:sp>
        <p:graphicFrame>
          <p:nvGraphicFramePr>
            <p:cNvPr id="4115" name="Object 28"/>
            <p:cNvGraphicFramePr>
              <a:graphicFrameLocks noChangeAspect="1"/>
            </p:cNvGraphicFramePr>
            <p:nvPr/>
          </p:nvGraphicFramePr>
          <p:xfrm>
            <a:off x="5089" y="1379"/>
            <a:ext cx="397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Image" r:id="rId5" imgW="1225091" imgH="1962750" progId="Photoshop.Image.7">
                    <p:embed/>
                  </p:oleObj>
                </mc:Choice>
                <mc:Fallback>
                  <p:oleObj name="Image" r:id="rId5" imgW="1225091" imgH="1962750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1379"/>
                          <a:ext cx="397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3325" name="Oval 29"/>
          <p:cNvSpPr>
            <a:spLocks noChangeArrowheads="1"/>
          </p:cNvSpPr>
          <p:nvPr/>
        </p:nvSpPr>
        <p:spPr bwMode="auto">
          <a:xfrm>
            <a:off x="5364163" y="4518025"/>
            <a:ext cx="431800" cy="360363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823329" name="Oval 33"/>
          <p:cNvSpPr>
            <a:spLocks noChangeArrowheads="1"/>
          </p:cNvSpPr>
          <p:nvPr/>
        </p:nvSpPr>
        <p:spPr bwMode="auto">
          <a:xfrm>
            <a:off x="5435600" y="2574925"/>
            <a:ext cx="431800" cy="360363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823330" name="Oval 34"/>
          <p:cNvSpPr>
            <a:spLocks noChangeArrowheads="1"/>
          </p:cNvSpPr>
          <p:nvPr/>
        </p:nvSpPr>
        <p:spPr bwMode="auto">
          <a:xfrm>
            <a:off x="2555875" y="3149600"/>
            <a:ext cx="431800" cy="360363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ea typeface="黑体" pitchFamily="49" charset="-122"/>
              </a:rPr>
              <a:t>3</a:t>
            </a:r>
          </a:p>
        </p:txBody>
      </p:sp>
      <p:sp>
        <p:nvSpPr>
          <p:cNvPr id="823331" name="Oval 35"/>
          <p:cNvSpPr>
            <a:spLocks noChangeArrowheads="1"/>
          </p:cNvSpPr>
          <p:nvPr/>
        </p:nvSpPr>
        <p:spPr bwMode="auto">
          <a:xfrm>
            <a:off x="5940425" y="3582988"/>
            <a:ext cx="431800" cy="360362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ea typeface="黑体" pitchFamily="49" charset="-122"/>
              </a:rPr>
              <a:t>4</a:t>
            </a:r>
          </a:p>
        </p:txBody>
      </p:sp>
      <p:grpSp>
        <p:nvGrpSpPr>
          <p:cNvPr id="24" name="Group 338"/>
          <p:cNvGrpSpPr>
            <a:grpSpLocks/>
          </p:cNvGrpSpPr>
          <p:nvPr/>
        </p:nvGrpSpPr>
        <p:grpSpPr bwMode="auto">
          <a:xfrm>
            <a:off x="438150" y="2797175"/>
            <a:ext cx="1211263" cy="930275"/>
            <a:chOff x="930" y="2157"/>
            <a:chExt cx="2570" cy="3079"/>
          </a:xfrm>
        </p:grpSpPr>
        <p:sp>
          <p:nvSpPr>
            <p:cNvPr id="4112" name="Text Box 317"/>
            <p:cNvSpPr txBox="1">
              <a:spLocks noChangeArrowheads="1"/>
            </p:cNvSpPr>
            <p:nvPr/>
          </p:nvSpPr>
          <p:spPr bwMode="auto">
            <a:xfrm>
              <a:off x="930" y="2157"/>
              <a:ext cx="680" cy="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黑体" pitchFamily="49" charset="-122"/>
                  <a:ea typeface="黑体" pitchFamily="49" charset="-122"/>
                </a:rPr>
                <a:t>客户端</a:t>
              </a:r>
            </a:p>
          </p:txBody>
        </p:sp>
        <p:graphicFrame>
          <p:nvGraphicFramePr>
            <p:cNvPr id="4113" name="Object 335"/>
            <p:cNvGraphicFramePr>
              <a:graphicFrameLocks noChangeAspect="1"/>
            </p:cNvGraphicFramePr>
            <p:nvPr/>
          </p:nvGraphicFramePr>
          <p:xfrm>
            <a:off x="1972" y="2207"/>
            <a:ext cx="1528" cy="3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Image" r:id="rId7" imgW="2615873" imgH="2666667" progId="Photoshop.Image.7">
                    <p:embed/>
                  </p:oleObj>
                </mc:Choice>
                <mc:Fallback>
                  <p:oleObj name="Image" r:id="rId7" imgW="2615873" imgH="2666667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2207"/>
                          <a:ext cx="1528" cy="30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904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2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12" grpId="0" animBg="1"/>
      <p:bldP spid="823313" grpId="0" animBg="1"/>
      <p:bldP spid="823306" grpId="0" animBg="1"/>
      <p:bldP spid="823315" grpId="0" build="p"/>
      <p:bldP spid="823325" grpId="0" animBg="1"/>
      <p:bldP spid="823329" grpId="0" animBg="1"/>
      <p:bldP spid="823330" grpId="0" animBg="1"/>
      <p:bldP spid="8233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JDBC</a:t>
            </a:r>
            <a:r>
              <a:rPr lang="zh-CN" altLang="en-US" dirty="0" smtClean="0"/>
              <a:t>驱动类型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r>
              <a:rPr lang="en-US" altLang="zh-CN" dirty="0" smtClean="0"/>
              <a:t>-ODBC</a:t>
            </a:r>
            <a:r>
              <a:rPr lang="zh-CN" altLang="en-US" dirty="0" smtClean="0"/>
              <a:t>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最早</a:t>
            </a:r>
            <a:r>
              <a:rPr lang="zh-CN" altLang="en-US" dirty="0"/>
              <a:t>实现的</a:t>
            </a:r>
            <a:r>
              <a:rPr lang="en-US" altLang="zh-CN" dirty="0" err="1"/>
              <a:t>JDBC</a:t>
            </a:r>
            <a:r>
              <a:rPr lang="zh-CN" altLang="en-US" dirty="0"/>
              <a:t>驱动程序，主要目的是为了快速推广</a:t>
            </a:r>
            <a:r>
              <a:rPr lang="en-US" altLang="zh-CN" dirty="0" err="1"/>
              <a:t>JDBC</a:t>
            </a:r>
            <a:r>
              <a:rPr lang="zh-CN" altLang="en-US" dirty="0"/>
              <a:t>，可以方便的用于测试，不太适合产品的开发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/>
              <a:t>JDBC</a:t>
            </a:r>
            <a:r>
              <a:rPr lang="en-US" altLang="zh-CN" dirty="0"/>
              <a:t> API</a:t>
            </a:r>
            <a:r>
              <a:rPr lang="zh-CN" altLang="en-US" dirty="0"/>
              <a:t>映射到</a:t>
            </a:r>
            <a:r>
              <a:rPr lang="en-US" altLang="zh-CN" dirty="0"/>
              <a:t>ODBC API</a:t>
            </a:r>
            <a:r>
              <a:rPr lang="zh-CN" altLang="en-US" dirty="0"/>
              <a:t>，不是多线程的，不适合在要求并行访问数据库的情况下使用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</a:t>
            </a:r>
            <a:r>
              <a:rPr lang="zh-CN" altLang="en-US" dirty="0"/>
              <a:t>，</a:t>
            </a:r>
            <a:r>
              <a:rPr lang="zh-CN" altLang="en-US" dirty="0" smtClean="0"/>
              <a:t>不再建议</a:t>
            </a:r>
            <a:r>
              <a:rPr lang="zh-CN" altLang="en-US" dirty="0"/>
              <a:t>使用</a:t>
            </a:r>
            <a:r>
              <a:rPr lang="en-US" altLang="zh-CN" dirty="0" err="1"/>
              <a:t>JDBC</a:t>
            </a:r>
            <a:r>
              <a:rPr lang="en-US" altLang="zh-CN" dirty="0"/>
              <a:t>-ODBC</a:t>
            </a:r>
            <a:r>
              <a:rPr lang="zh-CN" altLang="en-US" dirty="0"/>
              <a:t>桥。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3216"/>
            <a:ext cx="91440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1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JDBC</a:t>
            </a:r>
            <a:r>
              <a:rPr lang="zh-CN" altLang="en-US" dirty="0"/>
              <a:t>驱动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程序和本地代码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zh-CN" altLang="en-US" dirty="0"/>
              <a:t>部分</a:t>
            </a:r>
            <a:r>
              <a:rPr lang="en-US" altLang="zh-CN" dirty="0"/>
              <a:t>Java</a:t>
            </a:r>
            <a:r>
              <a:rPr lang="zh-CN" altLang="en-US" dirty="0"/>
              <a:t>程序和部分本地代码组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与数据库的客户端</a:t>
            </a:r>
            <a:r>
              <a:rPr lang="en-US" altLang="zh-CN" dirty="0"/>
              <a:t>API</a:t>
            </a:r>
            <a:r>
              <a:rPr lang="zh-CN" altLang="en-US" dirty="0"/>
              <a:t>进行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使用这种驱动程序之前，不仅需要安装</a:t>
            </a:r>
            <a:r>
              <a:rPr lang="en-US" altLang="zh-CN" dirty="0"/>
              <a:t>Java</a:t>
            </a:r>
            <a:r>
              <a:rPr lang="zh-CN" altLang="en-US" dirty="0"/>
              <a:t>类库，还需要安装一些与平台相关的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4286250"/>
            <a:ext cx="836453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JDBC</a:t>
            </a:r>
            <a:r>
              <a:rPr lang="zh-CN" altLang="en-US" dirty="0"/>
              <a:t>驱动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09634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纯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一种与具体数据库无关的协议将数据库请求发送给服务器构件（中间件服务器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然后构件</a:t>
            </a:r>
            <a:r>
              <a:rPr lang="zh-CN" altLang="en-US" dirty="0"/>
              <a:t>再将数据库请求翻译成特定的数据库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/>
              <a:t>驱动支持三层结构的</a:t>
            </a:r>
            <a:r>
              <a:rPr lang="en-US" altLang="zh-CN" dirty="0" err="1"/>
              <a:t>JDBC</a:t>
            </a:r>
            <a:r>
              <a:rPr lang="zh-CN" altLang="en-US" dirty="0"/>
              <a:t>访问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zh-CN" altLang="en-US" dirty="0"/>
              <a:t>用于</a:t>
            </a:r>
            <a:r>
              <a:rPr lang="en-US" altLang="zh-CN" dirty="0"/>
              <a:t>Applet</a:t>
            </a:r>
            <a:r>
              <a:rPr lang="zh-CN" altLang="en-US" dirty="0"/>
              <a:t>阶段，通过</a:t>
            </a:r>
            <a:r>
              <a:rPr lang="en-US" altLang="zh-CN" dirty="0"/>
              <a:t>Applet</a:t>
            </a:r>
            <a:r>
              <a:rPr lang="zh-CN" altLang="en-US" dirty="0"/>
              <a:t>访问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7" y="4293096"/>
            <a:ext cx="8548886" cy="227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8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JDBC</a:t>
            </a:r>
            <a:r>
              <a:rPr lang="zh-CN" altLang="en-US" dirty="0"/>
              <a:t>驱动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纯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</a:t>
            </a:r>
            <a:r>
              <a:rPr lang="zh-CN" altLang="en-US" dirty="0"/>
              <a:t>与数据库实例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</a:t>
            </a:r>
            <a:r>
              <a:rPr lang="zh-CN" altLang="en-US" dirty="0"/>
              <a:t>的，它知道数据库使用的底层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/>
              <a:t>驱动是目前最流行的</a:t>
            </a:r>
            <a:r>
              <a:rPr lang="en-US" altLang="zh-CN" dirty="0" err="1"/>
              <a:t>JDBC</a:t>
            </a:r>
            <a:r>
              <a:rPr lang="zh-CN" altLang="en-US" dirty="0" smtClean="0"/>
              <a:t>驱动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888209"/>
            <a:ext cx="721518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1517</Words>
  <Application>Microsoft Office PowerPoint</Application>
  <PresentationFormat>全屏显示(4:3)</PresentationFormat>
  <Paragraphs>265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Office 主题​​</vt:lpstr>
      <vt:lpstr>Visio</vt:lpstr>
      <vt:lpstr>Image</vt:lpstr>
      <vt:lpstr>JAVAEE05-JDBC</vt:lpstr>
      <vt:lpstr>主要内容</vt:lpstr>
      <vt:lpstr>JDBC来历</vt:lpstr>
      <vt:lpstr>JDBC概念</vt:lpstr>
      <vt:lpstr>JDBC API</vt:lpstr>
      <vt:lpstr>JDBC驱动类型1</vt:lpstr>
      <vt:lpstr>JDBC驱动类型2</vt:lpstr>
      <vt:lpstr>JDBC驱动类型3</vt:lpstr>
      <vt:lpstr>JDBC驱动类型4</vt:lpstr>
      <vt:lpstr>JDBC驱动</vt:lpstr>
      <vt:lpstr>JDBC经典用法</vt:lpstr>
      <vt:lpstr>Driver接口</vt:lpstr>
      <vt:lpstr>DriverManager类</vt:lpstr>
      <vt:lpstr>Connection接口</vt:lpstr>
      <vt:lpstr>connection接口的其它方法</vt:lpstr>
      <vt:lpstr>三种方法之间的关系</vt:lpstr>
      <vt:lpstr>Statement接口</vt:lpstr>
      <vt:lpstr>Statement接口其它方法</vt:lpstr>
      <vt:lpstr>Statement接口其它方法</vt:lpstr>
      <vt:lpstr>PreparedStatement接口</vt:lpstr>
      <vt:lpstr>PreparedStatement接口方法</vt:lpstr>
      <vt:lpstr>ResultSet接口</vt:lpstr>
      <vt:lpstr>ResultSet接口其它方法</vt:lpstr>
      <vt:lpstr>ResultSet接口其它方法</vt:lpstr>
      <vt:lpstr>JDBC编程步骤</vt:lpstr>
      <vt:lpstr>1加载驱动</vt:lpstr>
      <vt:lpstr>2创建连接</vt:lpstr>
      <vt:lpstr>数据库url通常写法</vt:lpstr>
      <vt:lpstr>3准备语句</vt:lpstr>
      <vt:lpstr>4执行库操作</vt:lpstr>
      <vt:lpstr>5处理结果</vt:lpstr>
      <vt:lpstr>6回收资源</vt:lpstr>
      <vt:lpstr>JDBC示例</vt:lpstr>
      <vt:lpstr>小结和思考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JAVAEE04-JSP-03</dc:title>
  <dc:creator>fhzheng</dc:creator>
  <cp:lastModifiedBy>fhzheng</cp:lastModifiedBy>
  <cp:revision>83</cp:revision>
  <dcterms:created xsi:type="dcterms:W3CDTF">2018-10-25T03:15:53Z</dcterms:created>
  <dcterms:modified xsi:type="dcterms:W3CDTF">2018-11-16T08:41:12Z</dcterms:modified>
</cp:coreProperties>
</file>