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84" r:id="rId4"/>
    <p:sldId id="257" r:id="rId5"/>
    <p:sldId id="258" r:id="rId6"/>
    <p:sldId id="259" r:id="rId7"/>
    <p:sldId id="285" r:id="rId8"/>
    <p:sldId id="286" r:id="rId9"/>
    <p:sldId id="260" r:id="rId10"/>
    <p:sldId id="287" r:id="rId11"/>
    <p:sldId id="261" r:id="rId12"/>
    <p:sldId id="262" r:id="rId13"/>
    <p:sldId id="263" r:id="rId14"/>
    <p:sldId id="264" r:id="rId15"/>
    <p:sldId id="266" r:id="rId16"/>
    <p:sldId id="267" r:id="rId17"/>
    <p:sldId id="289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90" r:id="rId28"/>
    <p:sldId id="277" r:id="rId29"/>
    <p:sldId id="278" r:id="rId30"/>
    <p:sldId id="279" r:id="rId31"/>
    <p:sldId id="293" r:id="rId32"/>
    <p:sldId id="291" r:id="rId33"/>
    <p:sldId id="280" r:id="rId34"/>
    <p:sldId id="281" r:id="rId35"/>
    <p:sldId id="282" r:id="rId36"/>
    <p:sldId id="292" r:id="rId37"/>
    <p:sldId id="28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223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5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5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4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9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8DF3-AEC3-4C1A-B94F-D4DF2830D4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44F6-B49C-4517-A347-17C91A48E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xpt.cuit.edu.cn/eol/common/ckeditor/openfile.jsp?id=DBCPDJDDDHDADEDICPGKGBHGGBGFGFEKFBHFGFHCHJCNNCOMLCLNEBEKEBFIMHOLMHPDLFMEMBLNNGNGLHLNMKLNCOHHGBHC" TargetMode="External"/><Relationship Id="rId2" Type="http://schemas.openxmlformats.org/officeDocument/2006/relationships/hyperlink" Target="http://jxpt.cuit.edu.cn/eol/common/ckeditor/openfile.jsp?id=DBCPDJDDDHDADDDBCPGKGBHGGBGFGFEKFBHFGFHCHJCNMIOLMDMFEBEKEBFICOHHGBHC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JAVAEE07-AJAX&amp;JSON</a:t>
            </a:r>
            <a:r>
              <a:rPr lang="en-US" altLang="zh-CN" dirty="0" smtClean="0"/>
              <a:t>[</a:t>
            </a:r>
            <a:r>
              <a:rPr lang="zh-CN" altLang="en-US" dirty="0"/>
              <a:t>补充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20181</a:t>
            </a:r>
          </a:p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76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将一个</a:t>
            </a:r>
            <a:r>
              <a:rPr lang="en-US" altLang="zh-CN" b="1" dirty="0"/>
              <a:t>java</a:t>
            </a:r>
            <a:r>
              <a:rPr lang="zh-CN" altLang="en-US" b="1" dirty="0"/>
              <a:t>对象转换</a:t>
            </a:r>
            <a:r>
              <a:rPr lang="en-US" altLang="zh-CN" b="1" dirty="0" err="1"/>
              <a:t>json</a:t>
            </a:r>
            <a:r>
              <a:rPr lang="zh-CN" altLang="en-US" b="1" dirty="0"/>
              <a:t>文本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54481"/>
              </p:ext>
            </p:extLst>
          </p:nvPr>
        </p:nvGraphicFramePr>
        <p:xfrm>
          <a:off x="1331640" y="1700808"/>
          <a:ext cx="5400600" cy="14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00"/>
              </a:tblGrid>
              <a:tr h="1440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Stu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stu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 = new Stu(1, "peter");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//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stu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这个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对象转换为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json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文本。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 smtClean="0">
                          <a:solidFill>
                            <a:schemeClr val="tx1"/>
                          </a:solidFill>
                          <a:effectLst/>
                        </a:rPr>
                        <a:t>JSONObject</a:t>
                      </a: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stuJsonObj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JSONObject.fromObject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stu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String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stuJsonText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stuJsonObj.toString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 smtClean="0">
                          <a:solidFill>
                            <a:schemeClr val="tx1"/>
                          </a:solidFill>
                          <a:effectLst/>
                        </a:rPr>
                        <a:t>System.out.println</a:t>
                      </a: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kern="0" dirty="0" err="1" smtClean="0">
                          <a:solidFill>
                            <a:schemeClr val="tx1"/>
                          </a:solidFill>
                          <a:effectLst/>
                        </a:rPr>
                        <a:t>stuJsonText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omic Sans MS"/>
                        <a:ea typeface="华文新魏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25131"/>
              </p:ext>
            </p:extLst>
          </p:nvPr>
        </p:nvGraphicFramePr>
        <p:xfrm>
          <a:off x="1259632" y="3573016"/>
          <a:ext cx="541147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175540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List&lt;Stu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stuList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&lt;Stu&gt;();</a:t>
                      </a: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stuList.add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stuList.add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stu1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JSONArray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=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JSONArray.fromObject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stuList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stuArrText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array.toString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stuArrText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sz="18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是什么？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196752"/>
            <a:ext cx="8856984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b="1" kern="100" dirty="0">
                <a:latin typeface="Cambria"/>
                <a:ea typeface="微软雅黑"/>
              </a:rPr>
              <a:t>现在国内比较火的</a:t>
            </a:r>
            <a:r>
              <a:rPr lang="en-US" altLang="zh-CN" b="1" kern="100" dirty="0">
                <a:solidFill>
                  <a:srgbClr val="FF0000"/>
                </a:solidFill>
                <a:latin typeface="Cambria"/>
                <a:ea typeface="微软雅黑"/>
              </a:rPr>
              <a:t>React </a:t>
            </a:r>
            <a:r>
              <a:rPr lang="zh-CN" altLang="en-US" b="1" kern="100" dirty="0">
                <a:solidFill>
                  <a:srgbClr val="FF0000"/>
                </a:solidFill>
                <a:latin typeface="Cambria"/>
                <a:ea typeface="微软雅黑"/>
              </a:rPr>
              <a:t>、</a:t>
            </a:r>
            <a:r>
              <a:rPr lang="en-US" altLang="zh-CN" b="1" kern="100" dirty="0" err="1">
                <a:solidFill>
                  <a:srgbClr val="FF0000"/>
                </a:solidFill>
                <a:latin typeface="Cambria"/>
                <a:ea typeface="微软雅黑"/>
              </a:rPr>
              <a:t>Vue</a:t>
            </a:r>
            <a:r>
              <a:rPr lang="en-US" altLang="zh-CN" b="1" kern="100" dirty="0">
                <a:solidFill>
                  <a:srgbClr val="FF0000"/>
                </a:solidFill>
                <a:latin typeface="Cambria"/>
                <a:ea typeface="微软雅黑"/>
              </a:rPr>
              <a:t> </a:t>
            </a:r>
            <a:r>
              <a:rPr lang="zh-CN" altLang="en-US" b="1" kern="100" dirty="0">
                <a:solidFill>
                  <a:srgbClr val="FF0000"/>
                </a:solidFill>
                <a:latin typeface="Cambria"/>
                <a:ea typeface="微软雅黑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Cambria"/>
                <a:ea typeface="微软雅黑"/>
              </a:rPr>
              <a:t>Angular</a:t>
            </a:r>
            <a:r>
              <a:rPr lang="zh-CN" altLang="en-US" b="1" kern="100" dirty="0">
                <a:latin typeface="Cambria"/>
                <a:ea typeface="微软雅黑"/>
              </a:rPr>
              <a:t>框架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是一个框架。是一个封装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脚本的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框架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中的一个特殊的符号 </a:t>
            </a:r>
          </a:p>
          <a:p>
            <a:pPr marR="0" lvl="1" rtl="0"/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$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： 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libri"/>
                <a:ea typeface="微软雅黑"/>
              </a:rPr>
              <a:t>中一个特殊的符号 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在使用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框架时，使用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$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符表示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函数。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在查询中看到如下的语法格式 ：</a:t>
            </a:r>
          </a:p>
          <a:p>
            <a:pPr marR="0" lvl="1" rtl="0"/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jQuery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(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)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	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----&gt; $(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)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7"/>
          <a:stretch/>
        </p:blipFill>
        <p:spPr bwMode="auto">
          <a:xfrm>
            <a:off x="6156176" y="5398264"/>
            <a:ext cx="2435860" cy="1056103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8667"/>
              </p:ext>
            </p:extLst>
          </p:nvPr>
        </p:nvGraphicFramePr>
        <p:xfrm>
          <a:off x="600690" y="5868888"/>
          <a:ext cx="5411470" cy="21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&lt;script type="text/</a:t>
                      </a:r>
                      <a:r>
                        <a:rPr lang="en-US" sz="1400" kern="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javascript</a:t>
                      </a:r>
                      <a:r>
                        <a:rPr lang="en-US" sz="1400" kern="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" </a:t>
                      </a:r>
                      <a:r>
                        <a:rPr lang="en-US" sz="1400" kern="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src</a:t>
                      </a:r>
                      <a:r>
                        <a:rPr lang="en-US" sz="1400" kern="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="</a:t>
                      </a:r>
                      <a:r>
                        <a:rPr lang="en-US" sz="1400" kern="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js</a:t>
                      </a:r>
                      <a:r>
                        <a:rPr lang="en-US" sz="1400" kern="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en-US" sz="1400" kern="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jquery-1.11.1.js</a:t>
                      </a:r>
                      <a:r>
                        <a:rPr lang="en-US" sz="1400" kern="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"&gt;&lt;/script&gt;</a:t>
                      </a:r>
                      <a:endParaRPr lang="zh-CN" sz="1600" b="1" kern="100" dirty="0">
                        <a:solidFill>
                          <a:sysClr val="windowText" lastClr="000000"/>
                        </a:solidFill>
                        <a:effectLst/>
                        <a:latin typeface="Comic Sans MS"/>
                        <a:ea typeface="华文新魏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5559043"/>
            <a:ext cx="35283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在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HTML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或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jsp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页面上导入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js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脚本文件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30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中一些重点内容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核心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---&gt; 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 ) ----&gt; $( )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属性：使用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操作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页面元素的属性。</a:t>
            </a: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：使用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操作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页面元素的样式。</a:t>
            </a:r>
          </a:p>
          <a:p>
            <a:pPr marR="0" lvl="0" rtl="0"/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选择器：使用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操作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页面元素之前，必须先找到相应元素。选择器就是找到元素的方式。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事件：使用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来注册和执行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页面元素的事件。</a:t>
            </a: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：使用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来实现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操作。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26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第一个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的案例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77020"/>
              </p:ext>
            </p:extLst>
          </p:nvPr>
        </p:nvGraphicFramePr>
        <p:xfrm>
          <a:off x="683568" y="1772816"/>
          <a:ext cx="7992888" cy="401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2888"/>
              </a:tblGrid>
              <a:tr h="32122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script type="text/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$(function(){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$("</a:t>
                      </a:r>
                      <a:r>
                        <a:rPr lang="en-US" sz="1800" kern="0" dirty="0">
                          <a:solidFill>
                            <a:srgbClr val="0070C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#</a:t>
                      </a:r>
                      <a:r>
                        <a:rPr lang="en-US" sz="1800" kern="0" dirty="0" err="1">
                          <a:solidFill>
                            <a:srgbClr val="0070C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btn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").</a:t>
                      </a: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click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(function(){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$("</a:t>
                      </a:r>
                      <a:r>
                        <a:rPr lang="en-US" sz="1800" kern="0" dirty="0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#username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").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8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zh-CN" sz="18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吕布，张飞，关羽，刘备</a:t>
                      </a:r>
                      <a:r>
                        <a:rPr lang="en-US" sz="18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$("</a:t>
                      </a:r>
                      <a:r>
                        <a:rPr lang="en-US" sz="1800" kern="0" dirty="0">
                          <a:solidFill>
                            <a:srgbClr val="00B05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#username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").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css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color","red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});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});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script&gt;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omic Sans MS"/>
                        <a:ea typeface="华文新魏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799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input type="text" id="</a:t>
                      </a:r>
                      <a:r>
                        <a:rPr lang="en-US" sz="1800" kern="0" dirty="0">
                          <a:solidFill>
                            <a:srgbClr val="00B050"/>
                          </a:solidFill>
                          <a:effectLst/>
                        </a:rPr>
                        <a:t>username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 value=</a:t>
                      </a:r>
                      <a:r>
                        <a:rPr lang="en-US" sz="18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""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&gt;&lt;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br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input type="button" id="</a:t>
                      </a:r>
                      <a:r>
                        <a:rPr lang="en-US" sz="1800" kern="0" dirty="0" err="1">
                          <a:solidFill>
                            <a:srgbClr val="0070C0"/>
                          </a:solidFill>
                          <a:effectLst/>
                        </a:rPr>
                        <a:t>btn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 value="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单击这里，填充文字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omic Sans MS"/>
                        <a:ea typeface="华文新魏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7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中选择器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 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类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$(".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类名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	类名对应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页面元素的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class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属性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2 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ID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$("#ID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名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	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ID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名对应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页面元素的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id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属性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3 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zh-CN" altLang="en-US" b="1" i="0" u="none" strike="noStrike" kern="100" baseline="0" dirty="0" smtClean="0">
                <a:latin typeface="Times New Roman"/>
                <a:ea typeface="微软雅黑"/>
              </a:rPr>
              <a:t>	</a:t>
            </a:r>
            <a:endParaRPr lang="en-US" altLang="zh-CN" b="1" i="0" u="none" strike="noStrike" kern="100" baseline="0" dirty="0" smtClean="0">
              <a:latin typeface="Times New Roman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$("HTML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标签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名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	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标签名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查找页面中所有图片：</a:t>
            </a:r>
            <a:r>
              <a:rPr lang="zh-CN" altLang="en-US" b="1" i="0" u="none" strike="noStrike" kern="100" baseline="0" dirty="0" smtClean="0">
                <a:latin typeface="Times New Roman"/>
                <a:ea typeface="微软雅黑"/>
              </a:rPr>
              <a:t>	</a:t>
            </a:r>
          </a:p>
          <a:p>
            <a:pPr lvl="2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$("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img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")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4 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*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号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	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$(“*”)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	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通配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匹配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所有元素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5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多个选择器一起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$("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,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2")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428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中操作页面属性的方法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attr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方法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设置或返回被选元素的属性值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 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设置一个元素的属性</a:t>
            </a:r>
          </a:p>
          <a:p>
            <a:pPr lvl="1"/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$(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attr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("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属性名称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","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值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");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2 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获取一个元素的属性</a:t>
            </a:r>
          </a:p>
          <a:p>
            <a:pPr lvl="1"/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var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 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val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 = $(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attr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("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属性名称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");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3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一次为元素的多个属性赋值</a:t>
            </a: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attr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</a:t>
            </a:r>
          </a:p>
          <a:p>
            <a:pPr lvl="1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对象的格式要求：关键字要是这个元素的属性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3666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中操作页面属性的方法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html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方法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innerHTML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kern="100" dirty="0">
                <a:latin typeface="Cambria"/>
                <a:ea typeface="微软雅黑"/>
              </a:rPr>
              <a:t>它是一个</a:t>
            </a:r>
            <a:r>
              <a:rPr lang="zh-CN" altLang="en-US" b="1" kern="100" dirty="0" smtClean="0">
                <a:latin typeface="Cambria"/>
                <a:ea typeface="微软雅黑"/>
              </a:rPr>
              <a:t>字符串</a:t>
            </a:r>
            <a:endParaRPr lang="en-US" altLang="zh-CN" b="1" kern="10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kern="100" dirty="0" smtClean="0">
                <a:latin typeface="Cambria"/>
                <a:ea typeface="微软雅黑"/>
              </a:rPr>
              <a:t>用来</a:t>
            </a:r>
            <a:r>
              <a:rPr lang="zh-CN" altLang="en-US" b="1" kern="100" dirty="0">
                <a:latin typeface="Cambria"/>
                <a:ea typeface="微软雅黑"/>
              </a:rPr>
              <a:t>设置或获取位于</a:t>
            </a:r>
            <a:r>
              <a:rPr lang="zh-CN" altLang="en-US" b="1" kern="100" dirty="0">
                <a:solidFill>
                  <a:srgbClr val="FF0000"/>
                </a:solidFill>
                <a:latin typeface="Cambria"/>
                <a:ea typeface="微软雅黑"/>
              </a:rPr>
              <a:t>对象</a:t>
            </a:r>
            <a:r>
              <a:rPr lang="zh-CN" altLang="en-US" b="1" kern="100" dirty="0">
                <a:latin typeface="Cambria"/>
                <a:ea typeface="微软雅黑"/>
              </a:rPr>
              <a:t>起始和结束标签内的</a:t>
            </a:r>
            <a:r>
              <a:rPr lang="en-US" altLang="zh-CN" b="1" kern="100" dirty="0" smtClean="0">
                <a:latin typeface="Cambria"/>
                <a:ea typeface="微软雅黑"/>
              </a:rPr>
              <a:t>HTML</a:t>
            </a:r>
            <a:r>
              <a:rPr lang="zh-CN" altLang="en-US" b="1" kern="100" dirty="0" smtClean="0">
                <a:latin typeface="Cambria"/>
                <a:ea typeface="微软雅黑"/>
              </a:rPr>
              <a:t>（</a:t>
            </a:r>
            <a:r>
              <a:rPr lang="zh-CN" altLang="en-US" b="1" kern="100" dirty="0">
                <a:latin typeface="Cambria"/>
                <a:ea typeface="微软雅黑"/>
              </a:rPr>
              <a:t>获取</a:t>
            </a:r>
            <a:r>
              <a:rPr lang="en-US" altLang="zh-CN" b="1" kern="100" dirty="0">
                <a:latin typeface="Cambria"/>
                <a:ea typeface="微软雅黑"/>
              </a:rPr>
              <a:t>HTML</a:t>
            </a:r>
            <a:r>
              <a:rPr lang="zh-CN" altLang="en-US" b="1" kern="100" dirty="0">
                <a:solidFill>
                  <a:srgbClr val="FF0000"/>
                </a:solidFill>
                <a:latin typeface="Cambria"/>
                <a:ea typeface="微软雅黑"/>
              </a:rPr>
              <a:t>当前标签</a:t>
            </a:r>
            <a:r>
              <a:rPr lang="zh-CN" altLang="en-US" b="1" kern="100" dirty="0">
                <a:latin typeface="Cambria"/>
                <a:ea typeface="微软雅黑"/>
              </a:rPr>
              <a:t>的起始和结束里面的内容）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设置</a:t>
            </a: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$("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").html("html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代码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");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2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获取</a:t>
            </a:r>
          </a:p>
          <a:p>
            <a:pPr lvl="1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var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 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htmlval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 = $("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").html();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771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Test(){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="";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+="Hello,";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+="This is a Test!&lt;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/&gt;";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+="I Love you;&lt;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/&gt;";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+="I Love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you,too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!";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p.innerHTML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+"&lt;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/&gt;&lt;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/&gt;"+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setTimeout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('Test();',1000);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=Test();&gt;</a:t>
            </a:r>
          </a:p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id="p"&gt;&lt;/span&gt;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66" y="1916832"/>
            <a:ext cx="2457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44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中操作页面属性的方法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text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方法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innerText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设置或取得第一个匹配元素的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Text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内容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942942"/>
            <a:ext cx="756084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控制在页面上显示的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文字，用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innerText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，如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"&gt;&lt;/div&gt;&lt;p&gt;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div2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"&gt;&lt;/div&gt; </a:t>
            </a: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可以这样动态修改，纯文字格式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document.all.div2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.innerText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="&lt;font color=#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ff0000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&gt;AAA&lt;/font&gt;";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//HTML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格式，动态生成一个表格也行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document.all.div1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.innerHTML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="&lt;font color=#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ff0000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&gt;AAA&lt;/font&gt;";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中操作页面属性的方法</a:t>
            </a:r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val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方法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元素的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value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属性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设置或获取匹配元素的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value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属性的值。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250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json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是什么？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（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javascript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对象表示方式）。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不是技术。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JSON=JavaScript Object Notation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只是一种对象的表示方式。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一种以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文本方式表示对象的格式。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纯文本的方式，是一个轻量级数据交换格式，是完全独立的语言，用标准的语法格式，实现与其它各种编程语言的数据结构进行数据交换。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在这个行业中，流行使用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之前，一般都是使用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xml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文件以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文本的方式表示一个对象。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应用的兴起，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HTTP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协议规定请求和响应都只是文本。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7575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使用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json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一次设置多个属性值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格式：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</a:t>
            </a:r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attr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对象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);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保证：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key</a:t>
            </a:r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华文新魏"/>
                <a:ea typeface="微软雅黑"/>
              </a:rPr>
              <a:t>对象的属性一致。</a:t>
            </a:r>
          </a:p>
          <a:p>
            <a:pPr marR="0" lvl="0" rtl="0"/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$("#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myimg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").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attr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 </a:t>
            </a:r>
            <a:r>
              <a:rPr lang="en-US" altLang="zh-CN" b="1" i="0" u="none" strike="noStrike" kern="100" baseline="0" dirty="0" smtClean="0">
                <a:latin typeface="Times New Roman"/>
                <a:ea typeface="微软雅黑"/>
              </a:rPr>
              <a:t>{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src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:"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test.jpg"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,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title:"Test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 Image"}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 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);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3516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中操作页面元素的样式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方法</a:t>
            </a:r>
          </a:p>
          <a:p>
            <a:pPr lvl="1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设置或获取匹配元素的样式属性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获取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	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var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 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cssval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 = $(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("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样式规则名称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");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2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设置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	$(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("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样式规则名称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 , "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样式值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");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3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一次性为多个样式赋值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	$(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选择器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).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css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(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);</a:t>
            </a:r>
          </a:p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要求：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对象中的关键字要与样式规则名称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一致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327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使用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jQuery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操作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HTML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页面元素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96" y="1600200"/>
            <a:ext cx="9036496" cy="4525963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sz="2400" b="1" i="0" u="none" strike="noStrike" kern="100" baseline="0" dirty="0" err="1" smtClean="0">
                <a:latin typeface="Cambria"/>
                <a:ea typeface="微软雅黑"/>
              </a:rPr>
              <a:t>javascript</a:t>
            </a:r>
            <a:r>
              <a:rPr lang="en-US" altLang="zh-CN" sz="2400" b="1" i="0" u="none" strike="noStrike" kern="100" baseline="0" dirty="0" smtClean="0">
                <a:latin typeface="Cambria"/>
                <a:ea typeface="微软雅黑"/>
              </a:rPr>
              <a:t>:</a:t>
            </a:r>
          </a:p>
          <a:p>
            <a:pPr marR="0" lvl="1" rtl="0"/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new Option();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	创建一个新的下拉列表项</a:t>
            </a:r>
          </a:p>
          <a:p>
            <a:pPr marR="0" lvl="1" rtl="0"/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new Image();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	创建一个新的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img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标签</a:t>
            </a:r>
          </a:p>
          <a:p>
            <a:pPr marR="0" lvl="1" rtl="0"/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tr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或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tbody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标签的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insertRow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（）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方法</a:t>
            </a:r>
            <a:r>
              <a:rPr lang="zh-CN" altLang="en-US" sz="2000" b="1" i="0" u="none" strike="noStrike" kern="100" baseline="0" dirty="0" smtClean="0">
                <a:latin typeface="Times New Roman"/>
                <a:ea typeface="微软雅黑"/>
              </a:rPr>
              <a:t>  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创建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一个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tr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标签</a:t>
            </a:r>
          </a:p>
          <a:p>
            <a:pPr marR="0" lvl="1" rtl="0"/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document.createElement</a:t>
            </a:r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(“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标签名称</a:t>
            </a:r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”)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 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js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中通用创建标签的语法。</a:t>
            </a:r>
          </a:p>
          <a:p>
            <a:pPr marR="0" lvl="0" rtl="0"/>
            <a:r>
              <a:rPr lang="en-US" altLang="zh-CN" sz="2400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sz="2400" b="1" i="0" u="none" strike="noStrike" kern="100" baseline="0" dirty="0" smtClean="0">
                <a:latin typeface="Cambria"/>
                <a:ea typeface="微软雅黑"/>
              </a:rPr>
              <a:t>：</a:t>
            </a:r>
          </a:p>
          <a:p>
            <a:pPr marR="0" lvl="1" rtl="0"/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$("&lt;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img</a:t>
            </a:r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&gt;")	 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表示创建了一个</a:t>
            </a:r>
            <a:r>
              <a:rPr lang="en-US" altLang="zh-CN" sz="2000" b="1" i="0" u="none" strike="noStrike" kern="100" baseline="0" dirty="0" err="1" smtClean="0">
                <a:latin typeface="Calibri"/>
                <a:ea typeface="微软雅黑"/>
              </a:rPr>
              <a:t>img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标签。</a:t>
            </a:r>
          </a:p>
          <a:p>
            <a:pPr marR="0" lvl="1" rtl="0"/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$("html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标签</a:t>
            </a:r>
            <a:r>
              <a:rPr lang="en-US" altLang="zh-CN" sz="2000" b="1" i="0" u="none" strike="noStrike" kern="100" baseline="0" dirty="0" smtClean="0">
                <a:latin typeface="Calibri"/>
                <a:ea typeface="微软雅黑"/>
              </a:rPr>
              <a:t>")</a:t>
            </a:r>
            <a:r>
              <a:rPr lang="zh-CN" altLang="en-US" sz="2000" b="1" i="0" u="none" strike="noStrike" kern="100" baseline="0" dirty="0" smtClean="0">
                <a:latin typeface="Calibri"/>
                <a:ea typeface="微软雅黑"/>
              </a:rPr>
              <a:t>	创建一个标签。</a:t>
            </a:r>
          </a:p>
          <a:p>
            <a:pPr marR="0" lvl="0" rtl="0"/>
            <a:r>
              <a:rPr lang="zh-CN" altLang="en-US" sz="2400" b="1" i="0" u="none" strike="noStrike" kern="100" baseline="0" dirty="0" smtClean="0">
                <a:latin typeface="Cambria"/>
                <a:ea typeface="微软雅黑"/>
              </a:rPr>
              <a:t>可以创建的新</a:t>
            </a:r>
            <a:r>
              <a:rPr lang="en-US" altLang="zh-CN" sz="2400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sz="2400" b="1" i="0" u="none" strike="noStrike" kern="100" baseline="0" dirty="0" smtClean="0">
                <a:latin typeface="Cambria"/>
                <a:ea typeface="微软雅黑"/>
              </a:rPr>
              <a:t>页面元素加到</a:t>
            </a:r>
            <a:r>
              <a:rPr lang="en-US" altLang="zh-CN" sz="2400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sz="2400" b="1" i="0" u="none" strike="noStrike" kern="100" baseline="0" dirty="0" smtClean="0">
                <a:latin typeface="Cambria"/>
                <a:ea typeface="微软雅黑"/>
              </a:rPr>
              <a:t>页面中</a:t>
            </a:r>
          </a:p>
          <a:p>
            <a:pPr marR="0" lvl="0" rtl="0"/>
            <a:r>
              <a:rPr lang="zh-CN" altLang="en-US" sz="2400" b="1" i="0" u="none" strike="noStrike" kern="100" baseline="0" dirty="0" smtClean="0">
                <a:latin typeface="Cambria"/>
                <a:ea typeface="微软雅黑"/>
              </a:rPr>
              <a:t>可以使用</a:t>
            </a:r>
            <a:r>
              <a:rPr lang="en-US" altLang="zh-CN" sz="2400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sz="2400" b="1" i="0" u="none" strike="noStrike" kern="100" baseline="0" dirty="0" smtClean="0">
                <a:latin typeface="Cambria"/>
                <a:ea typeface="微软雅黑"/>
              </a:rPr>
              <a:t>实现动态插入表格数据</a:t>
            </a:r>
            <a:endParaRPr lang="zh-CN" altLang="en-US" sz="2400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0996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AJAX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全称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Asynchronous 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JavaScript and XML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，异步的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JavaScript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XML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。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学习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几种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技术的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整合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9690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异步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a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b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要执行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功能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同步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a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执行时，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b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不能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执行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b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执行时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a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不能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执行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kern="100" dirty="0" smtClean="0">
                <a:latin typeface="Cambria"/>
                <a:ea typeface="微软雅黑"/>
              </a:rPr>
              <a:t>要排成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队列，必有一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先一后。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所谓同步，就是发出一个功能调用时，在没有得到结果之前，该调用就不返回或继续执行后续操作。</a:t>
            </a:r>
          </a:p>
          <a:p>
            <a:pPr marR="0" lvl="0" rtl="0"/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异步</a:t>
            </a:r>
            <a:endParaRPr lang="en-US" altLang="zh-CN" b="1" i="0" u="none" strike="noStrike" kern="100" baseline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a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执行不会影响到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b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执行</a:t>
            </a:r>
            <a:endParaRPr lang="en-US" altLang="zh-CN" b="1" i="0" u="none" strike="noStrike" kern="100" baseline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微软雅黑"/>
            </a:endParaRPr>
          </a:p>
          <a:p>
            <a:pPr lvl="1"/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a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和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b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可以同时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执行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微软雅黑"/>
            </a:endParaRPr>
          </a:p>
          <a:p>
            <a:pPr marR="0" lvl="1" rtl="0"/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微软雅黑"/>
              </a:rPr>
              <a:t>异步与同步相对，当一个异步过程调用发出后，调用者在没有得到结果之前，就可以继续执行后续操作。当这个调用完成后，一般通过状态、通知和回调来通知调用者。对于异步调用，调用的返回并不受调用者控制。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3594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为何用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Ajax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提高用户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体验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实现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页面的局部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刷新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例如：</a:t>
            </a:r>
          </a:p>
          <a:p>
            <a:pPr marR="0" lvl="1" rtl="0"/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看视频的同时发弹幕。发弹幕是与服务器进行了一次交互（请求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/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响应），这次交互过程不会影响当前页面的浏览。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1 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浏览当前页面。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2 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发弹幕与服务器交互。（使用</a:t>
            </a:r>
            <a:r>
              <a:rPr lang="en-US" altLang="zh-CN" b="1" i="0" u="none" strike="noStrike" kern="100" baseline="0" dirty="0" err="1" smtClean="0">
                <a:latin typeface="Calibri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技术实现）</a:t>
            </a:r>
          </a:p>
          <a:p>
            <a:pPr marR="0" lvl="1" rtl="0"/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1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和</a:t>
            </a:r>
            <a:r>
              <a:rPr lang="en-US" altLang="zh-CN" b="1" i="0" u="none" strike="noStrike" kern="100" baseline="0" dirty="0" smtClean="0">
                <a:latin typeface="Calibri"/>
                <a:ea typeface="微软雅黑"/>
              </a:rPr>
              <a:t>2</a:t>
            </a:r>
            <a:r>
              <a:rPr lang="zh-CN" altLang="en-US" b="1" i="0" u="none" strike="noStrike" kern="100" baseline="0" dirty="0" smtClean="0">
                <a:latin typeface="Calibri"/>
                <a:ea typeface="微软雅黑"/>
              </a:rPr>
              <a:t>可以同时执行，互相之间不影响。称为异步。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8348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AJAX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会使用到的技术 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1 HTML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2 DOM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（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document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）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3 javascript(jQuery)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4 xml/json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5477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61023202824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5" y="1471766"/>
            <a:ext cx="7791970" cy="51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kern="2200" dirty="0" smtClean="0">
                <a:latin typeface="Times New Roman"/>
                <a:ea typeface="微软雅黑"/>
              </a:rPr>
              <a:t>同步与异步的理解</a:t>
            </a:r>
            <a:endParaRPr lang="zh-CN" altLang="en-US" b="1" kern="220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3832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使用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AJAX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时一定要记住的几点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1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服务器不认识客户端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2 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谁发请求到服务器，谁接收服务器发的响应。（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谁发请求，谁接响应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）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3 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当浏览器发送请求到服务器时，浏览器接收响应，浏览器刷新整个页面（同步）</a:t>
            </a:r>
          </a:p>
          <a:p>
            <a:pPr marL="0" marR="0" lvl="0" indent="0" rtl="0">
              <a:buNone/>
            </a:pP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4 </a:t>
            </a:r>
            <a:r>
              <a:rPr lang="en-US" altLang="zh-CN" b="1" i="0" u="none" strike="noStrike" kern="1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是由浏览器中的</a:t>
            </a:r>
            <a:r>
              <a:rPr lang="en-US" altLang="zh-CN" b="1" i="0" u="none" strike="noStrike" kern="1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js</a:t>
            </a:r>
            <a:r>
              <a:rPr lang="zh-CN" altLang="en-US" b="1" i="0" u="none" strike="noStrike" kern="1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脚本中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对象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所谓的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引擎</a:t>
            </a:r>
            <a:r>
              <a:rPr lang="en-US" altLang="zh-CN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】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向服务器发送请求。对象接收响应。通过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js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微软雅黑"/>
              </a:rPr>
              <a:t>脚本来刷新页面的一部分。（异步）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3570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向服务器发请求的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在使用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时，就一个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js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XMLHttpRequest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（</a:t>
            </a:r>
            <a:r>
              <a:rPr lang="en-US" altLang="zh-CN" b="1" i="0" u="none" strike="noStrike" kern="100" baseline="0" dirty="0" err="1" smtClean="0">
                <a:solidFill>
                  <a:srgbClr val="FF0000"/>
                </a:solidFill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Cambria"/>
                <a:ea typeface="微软雅黑"/>
              </a:rPr>
              <a:t>）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在使用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时，就是在使用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对象的属性，方法和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事件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689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302433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/>
              <a:t>Stu{</a:t>
            </a:r>
          </a:p>
          <a:p>
            <a:r>
              <a:rPr lang="en-US" altLang="zh-CN" dirty="0" smtClean="0"/>
              <a:t>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stuId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private </a:t>
            </a:r>
            <a:r>
              <a:rPr lang="en-US" altLang="zh-CN" dirty="0"/>
              <a:t>String </a:t>
            </a:r>
            <a:r>
              <a:rPr lang="en-US" altLang="zh-CN" dirty="0" err="1"/>
              <a:t>stuName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//</a:t>
            </a:r>
            <a:r>
              <a:rPr lang="zh-CN" altLang="en-US" dirty="0"/>
              <a:t>省略</a:t>
            </a:r>
            <a:r>
              <a:rPr lang="en-US" altLang="zh-CN" dirty="0"/>
              <a:t>getter and setter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Stu </a:t>
            </a:r>
            <a:r>
              <a:rPr lang="en-US" altLang="zh-CN" dirty="0"/>
              <a:t>s = new Stu();</a:t>
            </a:r>
          </a:p>
          <a:p>
            <a:r>
              <a:rPr lang="en-US" altLang="zh-CN" dirty="0" err="1" smtClean="0"/>
              <a:t>s.setStuId</a:t>
            </a:r>
            <a:r>
              <a:rPr lang="en-US" altLang="zh-CN" dirty="0" smtClean="0"/>
              <a:t>(1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s.setStuName</a:t>
            </a:r>
            <a:r>
              <a:rPr lang="en-US" altLang="zh-CN" dirty="0"/>
              <a:t>("</a:t>
            </a:r>
            <a:r>
              <a:rPr lang="zh-CN" altLang="en-US" dirty="0"/>
              <a:t>张三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484784"/>
            <a:ext cx="4392488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stus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/>
              <a:t>stu</a:t>
            </a:r>
            <a:r>
              <a:rPr lang="en-US" altLang="zh-CN" dirty="0"/>
              <a:t> id="2016001001"&gt;</a:t>
            </a:r>
          </a:p>
          <a:p>
            <a:r>
              <a:rPr lang="en-US" altLang="zh-CN" dirty="0" smtClean="0"/>
              <a:t>  	&lt;</a:t>
            </a:r>
            <a:r>
              <a:rPr lang="en-US" altLang="zh-CN" dirty="0" err="1"/>
              <a:t>stuName</a:t>
            </a:r>
            <a:r>
              <a:rPr lang="en-US" altLang="zh-CN" dirty="0"/>
              <a:t>&gt;</a:t>
            </a:r>
            <a:r>
              <a:rPr lang="zh-CN" altLang="en-US" dirty="0"/>
              <a:t>张三生</a:t>
            </a:r>
            <a:r>
              <a:rPr lang="en-US" altLang="zh-CN" dirty="0"/>
              <a:t>&lt;/</a:t>
            </a:r>
            <a:r>
              <a:rPr lang="en-US" altLang="zh-CN" dirty="0" err="1"/>
              <a:t>stuName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  &lt;/</a:t>
            </a:r>
            <a:r>
              <a:rPr lang="en-US" altLang="zh-CN" dirty="0" err="1"/>
              <a:t>stu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/>
              <a:t>stu</a:t>
            </a:r>
            <a:r>
              <a:rPr lang="en-US" altLang="zh-CN" dirty="0"/>
              <a:t> id="2016001002"&gt;</a:t>
            </a:r>
          </a:p>
          <a:p>
            <a:r>
              <a:rPr lang="en-US" altLang="zh-CN" dirty="0" smtClean="0"/>
              <a:t>    	&lt;</a:t>
            </a:r>
            <a:r>
              <a:rPr lang="en-US" altLang="zh-CN" dirty="0" err="1"/>
              <a:t>stuName</a:t>
            </a:r>
            <a:r>
              <a:rPr lang="en-US" altLang="zh-CN" dirty="0"/>
              <a:t>&gt;</a:t>
            </a:r>
            <a:r>
              <a:rPr lang="zh-CN" altLang="en-US" dirty="0"/>
              <a:t>李四辈</a:t>
            </a:r>
            <a:r>
              <a:rPr lang="en-US" altLang="zh-CN" dirty="0"/>
              <a:t>&lt;/</a:t>
            </a:r>
            <a:r>
              <a:rPr lang="en-US" altLang="zh-CN" dirty="0" err="1"/>
              <a:t>stuName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  &lt;/</a:t>
            </a:r>
            <a:r>
              <a:rPr lang="en-US" altLang="zh-CN" dirty="0" err="1"/>
              <a:t>stu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stus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821252"/>
            <a:ext cx="446449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使用</a:t>
            </a:r>
            <a:r>
              <a:rPr lang="en-US" altLang="zh-CN" dirty="0" err="1"/>
              <a:t>JSON</a:t>
            </a:r>
            <a:r>
              <a:rPr lang="zh-CN" altLang="en-US" dirty="0" smtClean="0"/>
              <a:t>格式</a:t>
            </a:r>
            <a:endParaRPr lang="zh-CN" altLang="en-US" dirty="0"/>
          </a:p>
          <a:p>
            <a:r>
              <a:rPr lang="en-US" altLang="zh-CN" dirty="0"/>
              <a:t>{"</a:t>
            </a:r>
            <a:r>
              <a:rPr lang="en-US" altLang="zh-CN" dirty="0" err="1"/>
              <a:t>stuId</a:t>
            </a:r>
            <a:r>
              <a:rPr lang="en-US" altLang="zh-CN" dirty="0"/>
              <a:t>":2016001003 , "</a:t>
            </a:r>
            <a:r>
              <a:rPr lang="en-US" altLang="zh-CN" dirty="0" err="1"/>
              <a:t>stuName</a:t>
            </a:r>
            <a:r>
              <a:rPr lang="en-US" altLang="zh-CN" dirty="0"/>
              <a:t>":"</a:t>
            </a:r>
            <a:r>
              <a:rPr lang="zh-CN" altLang="en-US" dirty="0"/>
              <a:t>王五器</a:t>
            </a:r>
            <a:r>
              <a:rPr lang="en-US" altLang="zh-CN" dirty="0"/>
              <a:t>"}</a:t>
            </a:r>
          </a:p>
          <a:p>
            <a:r>
              <a:rPr lang="en-US" altLang="zh-CN" dirty="0"/>
              <a:t>{"</a:t>
            </a:r>
            <a:r>
              <a:rPr lang="en-US" altLang="zh-CN" dirty="0" err="1"/>
              <a:t>stuId</a:t>
            </a:r>
            <a:r>
              <a:rPr lang="en-US" altLang="zh-CN" dirty="0"/>
              <a:t>":2016001004 , "</a:t>
            </a:r>
            <a:r>
              <a:rPr lang="en-US" altLang="zh-CN" dirty="0" err="1"/>
              <a:t>stuName</a:t>
            </a:r>
            <a:r>
              <a:rPr lang="en-US" altLang="zh-CN" dirty="0"/>
              <a:t>":"</a:t>
            </a:r>
            <a:r>
              <a:rPr lang="zh-CN" altLang="en-US" dirty="0"/>
              <a:t>赵六材</a:t>
            </a:r>
            <a:r>
              <a:rPr lang="en-US" altLang="zh-CN" dirty="0"/>
              <a:t>"}</a:t>
            </a:r>
          </a:p>
          <a:p>
            <a:r>
              <a:rPr lang="en-US" altLang="zh-CN" dirty="0"/>
              <a:t>{"</a:t>
            </a:r>
            <a:r>
              <a:rPr lang="en-US" altLang="zh-CN" dirty="0" err="1"/>
              <a:t>stuId</a:t>
            </a:r>
            <a:r>
              <a:rPr lang="en-US" altLang="zh-CN" dirty="0"/>
              <a:t>":2016001005 , "</a:t>
            </a:r>
            <a:r>
              <a:rPr lang="en-US" altLang="zh-CN" dirty="0" err="1"/>
              <a:t>stuName</a:t>
            </a:r>
            <a:r>
              <a:rPr lang="en-US" altLang="zh-CN" dirty="0"/>
              <a:t>":"</a:t>
            </a:r>
            <a:r>
              <a:rPr lang="zh-CN" altLang="en-US" dirty="0"/>
              <a:t>郑七江</a:t>
            </a:r>
            <a:r>
              <a:rPr lang="en-US" altLang="zh-CN" dirty="0"/>
              <a:t>"}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635896" y="234888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873197">
            <a:off x="2411760" y="422108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8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AJAX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的执行原理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pic>
        <p:nvPicPr>
          <p:cNvPr id="4" name="图片 3" descr="interac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16824" cy="468052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093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领导想找小李汇报一下工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368"/>
            <a:ext cx="70199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70" y="3573016"/>
            <a:ext cx="7239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4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-blog.csdn.net/2016102320273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1333475"/>
            <a:ext cx="82296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kern="2200" dirty="0" smtClean="0">
                <a:latin typeface="Calibri"/>
                <a:ea typeface="微软雅黑"/>
              </a:rPr>
              <a:t>一次</a:t>
            </a:r>
            <a:r>
              <a:rPr lang="en-US" altLang="zh-CN" b="1" kern="2200" dirty="0" smtClean="0">
                <a:latin typeface="Calibri"/>
                <a:ea typeface="微软雅黑"/>
              </a:rPr>
              <a:t>AJAX</a:t>
            </a:r>
            <a:r>
              <a:rPr lang="zh-CN" altLang="en-US" b="1" kern="2200" dirty="0" smtClean="0">
                <a:latin typeface="Calibri"/>
                <a:ea typeface="微软雅黑"/>
              </a:rPr>
              <a:t>执行原理</a:t>
            </a:r>
            <a:endParaRPr lang="zh-CN" altLang="en-US" b="1" kern="220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3064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XmlHttpRequest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（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XHR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）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创建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对象的常用属性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对象的事件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对象的方法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220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使用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xhr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对象进行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ajax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操作时的步骤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第一步：先创建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</a:t>
            </a:r>
          </a:p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第二步：编写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HTML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页面的事件源</a:t>
            </a:r>
          </a:p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第三步：编写一个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请求方法</a:t>
            </a:r>
          </a:p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第四步：使用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对象的属性和方法实现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请求</a:t>
            </a:r>
          </a:p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第五步：编写回调函数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46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实例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xhr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异步刷新页面表格</a:t>
            </a:r>
          </a:p>
          <a:p>
            <a:pPr marR="0" lvl="0" rtl="0"/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框架的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使用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jQuery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的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ajax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实现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异步刷新</a:t>
            </a:r>
            <a:endParaRPr lang="en-US" altLang="zh-CN" b="1" i="0" u="none" strike="noStrike" kern="100" baseline="0" dirty="0" smtClean="0">
              <a:latin typeface="Cambria"/>
              <a:ea typeface="微软雅黑"/>
            </a:endParaRPr>
          </a:p>
          <a:p>
            <a:pPr lvl="1"/>
            <a:r>
              <a:rPr lang="zh-CN" altLang="en-US" b="1" kern="100" dirty="0" smtClean="0">
                <a:latin typeface="Cambria"/>
                <a:ea typeface="微软雅黑"/>
              </a:rPr>
              <a:t>见项目：</a:t>
            </a:r>
            <a:endParaRPr lang="en-US" altLang="zh-CN" b="1" kern="100" dirty="0" smtClean="0">
              <a:latin typeface="Cambria"/>
              <a:ea typeface="微软雅黑"/>
            </a:endParaRPr>
          </a:p>
          <a:p>
            <a:pPr lvl="2"/>
            <a:r>
              <a:rPr lang="en-US" altLang="zh-CN" dirty="0" err="1">
                <a:hlinkClick r:id="rId2"/>
              </a:rPr>
              <a:t>javaeeJQuery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入门</a:t>
            </a:r>
            <a:r>
              <a:rPr lang="en-US" altLang="zh-CN" dirty="0" err="1">
                <a:hlinkClick r:id="rId2"/>
              </a:rPr>
              <a:t>AJAX.war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hlinkClick r:id="rId3"/>
              </a:rPr>
              <a:t>javaeeJQuery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异步</a:t>
            </a:r>
            <a:r>
              <a:rPr lang="en-US" altLang="zh-CN" dirty="0">
                <a:hlinkClick r:id="rId3"/>
              </a:rPr>
              <a:t>AJAX</a:t>
            </a:r>
            <a:r>
              <a:rPr lang="zh-CN" altLang="en-US" dirty="0">
                <a:hlinkClick r:id="rId3"/>
              </a:rPr>
              <a:t>请求的两种方式</a:t>
            </a:r>
            <a:r>
              <a:rPr lang="en-US" altLang="zh-CN" dirty="0">
                <a:hlinkClick r:id="rId3"/>
              </a:rPr>
              <a:t>.war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582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123"/>
            <a:ext cx="8596064" cy="677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29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实验过程中的注意事项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对于</a:t>
            </a:r>
            <a:r>
              <a:rPr lang="en-US" altLang="zh-CN" b="1" i="0" u="none" strike="noStrike" kern="100" baseline="0" dirty="0" err="1" smtClean="0">
                <a:latin typeface="Cambria"/>
                <a:ea typeface="微软雅黑"/>
              </a:rPr>
              <a:t>html,js,javascript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的编写，因为是在页面中进行的，</a:t>
            </a:r>
            <a:r>
              <a:rPr lang="zh-CN" altLang="en-US" b="1" i="0" u="none" strike="noStrike" kern="100" baseline="0" dirty="0" smtClean="0">
                <a:solidFill>
                  <a:srgbClr val="00B050"/>
                </a:solidFill>
                <a:latin typeface="Cambria"/>
                <a:ea typeface="微软雅黑"/>
              </a:rPr>
              <a:t>不需要重启服务器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，一般与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eclipse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集成以后，只需要保存，即可以在浏览器端刷新查看验证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结果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Servlet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，包括配置，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在编写完成以后，</a:t>
            </a:r>
            <a:r>
              <a:rPr lang="zh-CN" altLang="en-US" b="1" i="0" u="none" strike="noStrike" kern="100" baseline="0" dirty="0" smtClean="0">
                <a:solidFill>
                  <a:srgbClr val="00B050"/>
                </a:solidFill>
                <a:latin typeface="Cambria"/>
                <a:ea typeface="微软雅黑"/>
              </a:rPr>
              <a:t>要重启容器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，即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tomcat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服务器需要重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启</a:t>
            </a:r>
            <a:endParaRPr lang="zh-CN" altLang="en-US" b="1" i="0" u="none" strike="noStrike" kern="100" baseline="0" dirty="0" smtClean="0">
              <a:latin typeface="Cambria"/>
              <a:ea typeface="微软雅黑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对于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JavaBean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，在编写完成之后，要使用，就得编译得到相应的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class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</a:t>
            </a:r>
            <a:r>
              <a:rPr lang="zh-CN" altLang="en-US" b="1" i="0" u="none" strike="noStrike" kern="100" baseline="0" dirty="0" smtClean="0">
                <a:solidFill>
                  <a:srgbClr val="00B050"/>
                </a:solidFill>
                <a:latin typeface="Cambria"/>
                <a:ea typeface="微软雅黑"/>
              </a:rPr>
              <a:t>需要重启服务器</a:t>
            </a:r>
            <a:r>
              <a:rPr lang="zh-CN" altLang="en-US" b="1" i="0" u="none" strike="noStrike" kern="100" baseline="0" dirty="0" smtClean="0">
                <a:latin typeface="Cambria"/>
                <a:ea typeface="微软雅黑"/>
              </a:rPr>
              <a:t>，容器中才可以引用相应的</a:t>
            </a:r>
            <a:r>
              <a:rPr lang="en-US" altLang="zh-CN" b="1" i="0" u="none" strike="noStrike" kern="100" baseline="0" dirty="0" smtClean="0">
                <a:latin typeface="Cambria"/>
                <a:ea typeface="微软雅黑"/>
              </a:rPr>
              <a:t>beans</a:t>
            </a:r>
            <a:endParaRPr lang="zh-CN" altLang="en-US" b="1" i="0" u="none" strike="noStrike" kern="100" baseline="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950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JSON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语法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对象的格式：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Times New Roman"/>
                <a:ea typeface="微软雅黑"/>
              </a:rPr>
              <a:t>{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 属性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: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值 ， 属性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: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值 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}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数组的格式：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[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对象，对象，</a:t>
            </a:r>
            <a:r>
              <a:rPr lang="en-US" altLang="zh-CN" b="1" i="0" u="none" strike="noStrike" kern="100" baseline="0" smtClean="0">
                <a:latin typeface="Times New Roman"/>
                <a:ea typeface="微软雅黑"/>
              </a:rPr>
              <a:t>{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属性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: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值，属性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: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值</a:t>
            </a:r>
            <a:r>
              <a:rPr lang="en-US" altLang="zh-CN" b="1" i="0" u="none" strike="noStrike" kern="100" baseline="0" smtClean="0">
                <a:latin typeface="Times New Roman"/>
                <a:ea typeface="微软雅黑"/>
              </a:rPr>
              <a:t>}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]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2648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JSON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语法图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pic>
        <p:nvPicPr>
          <p:cNvPr id="4" name="图片 3" descr="valu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840760" cy="2259624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图片 4" descr="objec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44408"/>
            <a:ext cx="6840760" cy="136815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图片 5" descr="未标题-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72600"/>
            <a:ext cx="6840760" cy="100811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6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中使用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json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中，数据就是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格式，类似于键值对形式，用</a:t>
            </a:r>
            <a:r>
              <a:rPr lang="en-US" altLang="zh-CN" b="1" i="0" u="none" strike="noStrike" kern="100" baseline="0" smtClean="0">
                <a:latin typeface="Times New Roman"/>
                <a:ea typeface="微软雅黑"/>
              </a:rPr>
              <a:t>{}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来组织，它里面属性值是有顺序出现的；而数组就是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[]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来组织，数组里的元素，是可以索引的。</a:t>
            </a:r>
          </a:p>
          <a:p>
            <a:pPr marR="0" lvl="0" rtl="0"/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文本就是一个符合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格式的文本字符串，它是纯文本的。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var jsonObj 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= 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{'id':1,'name':peter}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  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;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	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--json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对象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var jsonText = 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"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Times New Roman"/>
                <a:ea typeface="微软雅黑"/>
              </a:rPr>
              <a:t>{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'id':1,'name':peter}"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 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;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		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--json 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libri"/>
                <a:ea typeface="微软雅黑"/>
              </a:rPr>
              <a:t>文本</a:t>
            </a:r>
            <a:endParaRPr lang="zh-CN" altLang="en-US" b="1" i="0" u="none" strike="noStrike" kern="100" baseline="0" smtClean="0">
              <a:solidFill>
                <a:srgbClr val="FF000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015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02950"/>
              </p:ext>
            </p:extLst>
          </p:nvPr>
        </p:nvGraphicFramePr>
        <p:xfrm>
          <a:off x="1763688" y="1340768"/>
          <a:ext cx="5411470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&lt;script type="text/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jsonObj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{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"id" : 4,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"name" : 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赵四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",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"birthday" : {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	'year' : 1977,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	'month' : 2,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	'day' : 29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};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alert(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jsonObj.id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alert(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jsonObj.name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alert(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jsonObj.birthday.year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jsonObj.name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刘能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alert(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jsonObj.name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&lt;/script&gt;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omic Sans MS"/>
                        <a:ea typeface="华文新魏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kern="2200" dirty="0" smtClean="0">
                <a:latin typeface="Calibri"/>
                <a:ea typeface="微软雅黑"/>
              </a:rPr>
              <a:t>在</a:t>
            </a:r>
            <a:r>
              <a:rPr lang="en-US" altLang="zh-CN" b="1" kern="2200" dirty="0" err="1" smtClean="0">
                <a:latin typeface="Calibri"/>
                <a:ea typeface="微软雅黑"/>
              </a:rPr>
              <a:t>js</a:t>
            </a:r>
            <a:r>
              <a:rPr lang="zh-CN" altLang="en-US" b="1" kern="2200" dirty="0" smtClean="0">
                <a:latin typeface="Calibri"/>
                <a:ea typeface="微软雅黑"/>
              </a:rPr>
              <a:t>中处理</a:t>
            </a:r>
            <a:r>
              <a:rPr lang="en-US" altLang="zh-CN" b="1" kern="2200" dirty="0" err="1" smtClean="0">
                <a:latin typeface="Calibri"/>
                <a:ea typeface="微软雅黑"/>
              </a:rPr>
              <a:t>json</a:t>
            </a:r>
            <a:endParaRPr lang="zh-CN" altLang="en-US" b="1" kern="2200" dirty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54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kern="2200" dirty="0" smtClean="0">
                <a:latin typeface="Calibri"/>
                <a:ea typeface="微软雅黑"/>
              </a:rPr>
              <a:t>为</a:t>
            </a:r>
            <a:r>
              <a:rPr lang="zh-CN" altLang="en-US" b="1" kern="2200" dirty="0">
                <a:latin typeface="Calibri"/>
                <a:ea typeface="微软雅黑"/>
              </a:rPr>
              <a:t>表格增加内容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15703"/>
              </p:ext>
            </p:extLst>
          </p:nvPr>
        </p:nvGraphicFramePr>
        <p:xfrm>
          <a:off x="395536" y="1196752"/>
          <a:ext cx="7632848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/>
              </a:tblGrid>
              <a:tr h="3240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&lt;script type="text/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function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addTable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() {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jsonArr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[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{"id" :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2,"name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 : 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张辽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","age" : 24},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{"id" :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3,"name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 : 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高顺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","age" : 23} ];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tableBody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document.getElementById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dataBody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for(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0;i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jsonArr.length;i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++){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trObj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tableBody.insertRow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idTdObj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trObj.insertCell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nameTdObj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trObj.insertCell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ageTdObj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trObj.insertCell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();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idTdObj.innerHTML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jsonArr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].id;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nameTdObj.innerHTML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jsonArr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].name;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	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ageTdObj.innerHTML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jsonArr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].age;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&lt;/script&gt;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omic Sans MS"/>
                        <a:ea typeface="华文新魏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630932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&lt;input type="button" value="</a:t>
            </a:r>
            <a:r>
              <a:rPr lang="zh-CN" altLang="zh-CN" sz="1200" b="1" dirty="0"/>
              <a:t>添加</a:t>
            </a:r>
            <a:r>
              <a:rPr lang="en-US" altLang="zh-CN" sz="1200" b="1" dirty="0"/>
              <a:t>" </a:t>
            </a:r>
            <a:r>
              <a:rPr lang="en-US" altLang="zh-CN" sz="1200" b="1" dirty="0" err="1"/>
              <a:t>onclick</a:t>
            </a:r>
            <a:r>
              <a:rPr lang="en-US" altLang="zh-CN" sz="1200" b="1" dirty="0"/>
              <a:t>="</a:t>
            </a:r>
            <a:r>
              <a:rPr lang="en-US" altLang="zh-CN" sz="1200" b="1" dirty="0" err="1"/>
              <a:t>addTable</a:t>
            </a:r>
            <a:r>
              <a:rPr lang="en-US" altLang="zh-CN" sz="1200" b="1" dirty="0"/>
              <a:t>()"&gt;</a:t>
            </a:r>
            <a:endParaRPr lang="zh-CN" altLang="zh-CN" sz="1200" b="1" dirty="0"/>
          </a:p>
          <a:p>
            <a:r>
              <a:rPr lang="zh-CN" altLang="zh-CN" sz="1200" b="1" dirty="0"/>
              <a:t>为这个按钮注册单击事件，在单击事件中调用</a:t>
            </a:r>
            <a:r>
              <a:rPr lang="en-US" altLang="zh-CN" sz="1200" b="1" dirty="0" err="1"/>
              <a:t>addTable</a:t>
            </a:r>
            <a:r>
              <a:rPr lang="zh-CN" altLang="zh-CN" sz="1200" b="1" dirty="0"/>
              <a:t>函数实现为表格增加内容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5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在</a:t>
            </a:r>
            <a:r>
              <a:rPr lang="en-US" altLang="zh-CN" b="1" i="0" u="none" strike="noStrike" kern="2200" baseline="0" dirty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2200" baseline="0" dirty="0" smtClean="0">
                <a:latin typeface="Calibri"/>
                <a:ea typeface="微软雅黑"/>
              </a:rPr>
              <a:t>中处理</a:t>
            </a:r>
            <a:r>
              <a:rPr lang="en-US" altLang="zh-CN" b="1" i="0" u="none" strike="noStrike" kern="2200" baseline="0" dirty="0" err="1" smtClean="0">
                <a:latin typeface="Calibri"/>
                <a:ea typeface="微软雅黑"/>
              </a:rPr>
              <a:t>json</a:t>
            </a:r>
            <a:endParaRPr lang="zh-CN" altLang="en-US" b="1" i="0" u="none" strike="noStrike" kern="2200" baseline="0" dirty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数组只在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中可用。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程序中不认识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对象和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数组。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但是在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程序中处理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。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主要就是将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对象转换为</a:t>
            </a:r>
            <a:r>
              <a:rPr lang="en-US" altLang="zh-CN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json</a:t>
            </a:r>
            <a:r>
              <a:rPr lang="zh-CN" altLang="en-US" b="1" i="0" u="none" strike="noStrike" kern="100" baseline="0" smtClean="0">
                <a:solidFill>
                  <a:srgbClr val="FF0000"/>
                </a:solidFill>
                <a:latin typeface="Cambria"/>
                <a:ea typeface="微软雅黑"/>
              </a:rPr>
              <a:t>文本。</a:t>
            </a:r>
            <a:endParaRPr lang="zh-CN" altLang="en-US" b="1" i="0" u="none" strike="noStrike" kern="100" baseline="0" smtClean="0">
              <a:solidFill>
                <a:srgbClr val="FF0000"/>
              </a:solidFill>
              <a:latin typeface="Times New Roman"/>
              <a:ea typeface="微软雅黑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33741"/>
            <a:ext cx="3493770" cy="135128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374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1635</Words>
  <Application>Microsoft Office PowerPoint</Application>
  <PresentationFormat>全屏显示(4:3)</PresentationFormat>
  <Paragraphs>282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JAVAEE07-AJAX&amp;JSON[补充]</vt:lpstr>
      <vt:lpstr>json是什么？</vt:lpstr>
      <vt:lpstr>xml与json对比</vt:lpstr>
      <vt:lpstr>JSON语法</vt:lpstr>
      <vt:lpstr>JSON语法图</vt:lpstr>
      <vt:lpstr>在js中使用json</vt:lpstr>
      <vt:lpstr>PowerPoint 演示文稿</vt:lpstr>
      <vt:lpstr>为表格增加内容</vt:lpstr>
      <vt:lpstr>在java中处理json</vt:lpstr>
      <vt:lpstr>将一个java对象转换json文本</vt:lpstr>
      <vt:lpstr>jQuery是什么？</vt:lpstr>
      <vt:lpstr>jQuery中一些重点内容</vt:lpstr>
      <vt:lpstr>第一个jQuery的案例</vt:lpstr>
      <vt:lpstr>jQuery中选择器</vt:lpstr>
      <vt:lpstr>jQuery中操作页面属性的方法attr方法</vt:lpstr>
      <vt:lpstr>jQuery中操作页面属性的方法html方法</vt:lpstr>
      <vt:lpstr>实例</vt:lpstr>
      <vt:lpstr>jQuery中操作页面属性的方法text方法</vt:lpstr>
      <vt:lpstr>jQuery中操作页面属性的方法val方法</vt:lpstr>
      <vt:lpstr>使用json一次设置多个属性值</vt:lpstr>
      <vt:lpstr>jQuery中操作页面元素的样式</vt:lpstr>
      <vt:lpstr>使用jQuery操作HTML页面元素</vt:lpstr>
      <vt:lpstr>AJAX</vt:lpstr>
      <vt:lpstr>异步</vt:lpstr>
      <vt:lpstr>为何用Ajax</vt:lpstr>
      <vt:lpstr>AJAX会使用到的技术 </vt:lpstr>
      <vt:lpstr>PowerPoint 演示文稿</vt:lpstr>
      <vt:lpstr>使用AJAX时一定要记住的几点</vt:lpstr>
      <vt:lpstr>向服务器发请求的js对象</vt:lpstr>
      <vt:lpstr>AJAX的执行原理</vt:lpstr>
      <vt:lpstr>PowerPoint 演示文稿</vt:lpstr>
      <vt:lpstr>PowerPoint 演示文稿</vt:lpstr>
      <vt:lpstr>XmlHttpRequest（XHR）</vt:lpstr>
      <vt:lpstr>使用xhr对象进行ajax操作时的步骤</vt:lpstr>
      <vt:lpstr>实例</vt:lpstr>
      <vt:lpstr>PowerPoint 演示文稿</vt:lpstr>
      <vt:lpstr>实验过程中的注意事项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json是什么？</dc:title>
  <dc:creator>fhzheng</dc:creator>
  <cp:lastModifiedBy>fhzheng</cp:lastModifiedBy>
  <cp:revision>33</cp:revision>
  <dcterms:created xsi:type="dcterms:W3CDTF">2018-10-12T07:39:24Z</dcterms:created>
  <dcterms:modified xsi:type="dcterms:W3CDTF">2018-12-05T05:38:51Z</dcterms:modified>
</cp:coreProperties>
</file>