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7" r:id="rId2"/>
    <p:sldId id="273" r:id="rId3"/>
    <p:sldId id="274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F3EB-F2AE-4BC8-8422-1B32A19950C9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DA181-83F8-4F19-9B64-EB58A5C368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10AFE-9B3A-4291-B8E1-BB0A83C1CC8A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95486-D204-4F70-8361-562590CA0391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59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59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DA586-89B9-4989-A775-35F997282866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C9280-520E-4924-8E13-1938C66099AF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923B6-8A56-4983-870F-526F52C71096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63B46-7A85-4ECD-8E2A-53D4364D933D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52E93-7757-4DFB-9FA1-49E0C130F813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CD2E8-8B44-405B-930D-EF4EA830E5C6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B5F70-12BC-4C28-977F-21245FF03DE3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92A12-6398-40F7-86A0-4CD64AD5CB8B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8ECCB-9200-46BE-A847-52DCD7FB451D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fld id="{878CFBA6-4FA1-4E69-AE0B-5F8D9092B7FC}" type="datetime1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fld id="{A68EAF9B-733B-467C-BC8E-444E707657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22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b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zh-CN" sz="500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5000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</a:t>
            </a:r>
            <a:r>
              <a:rPr lang="zh-CN" altLang="en-US" sz="50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Java Programming</a:t>
            </a:r>
          </a:p>
          <a:p>
            <a:r>
              <a:rPr lang="en-US" altLang="zh-CN" dirty="0" smtClean="0"/>
              <a:t>2017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一维数</a:t>
            </a:r>
            <a:r>
              <a:rPr lang="zh-CN" altLang="en-US" dirty="0" smtClean="0"/>
              <a:t>组和二维数组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数组</a:t>
            </a:r>
            <a:r>
              <a:rPr lang="zh-CN" altLang="en-US" dirty="0" smtClean="0"/>
              <a:t>的声明与创建</a:t>
            </a:r>
            <a:endParaRPr lang="en-US" altLang="zh-CN" dirty="0" smtClean="0"/>
          </a:p>
          <a:p>
            <a:r>
              <a:rPr lang="zh-CN" altLang="en-US" dirty="0" smtClean="0"/>
              <a:t>数组的类型</a:t>
            </a:r>
            <a:endParaRPr lang="en-US" altLang="zh-CN" dirty="0" smtClean="0"/>
          </a:p>
          <a:p>
            <a:r>
              <a:rPr lang="zh-CN" altLang="en-US" dirty="0" smtClean="0"/>
              <a:t>数组的比较、赋值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r>
              <a:rPr lang="zh-CN" altLang="en-US" dirty="0" smtClean="0"/>
              <a:t>类的成员</a:t>
            </a:r>
            <a:r>
              <a:rPr lang="zh-CN" altLang="en-US" dirty="0" smtClean="0"/>
              <a:t>：成员</a:t>
            </a:r>
            <a:r>
              <a:rPr lang="zh-CN" altLang="en-US" dirty="0" smtClean="0"/>
              <a:t>变量</a:t>
            </a:r>
            <a:r>
              <a:rPr lang="zh-CN" altLang="en-US" dirty="0" smtClean="0"/>
              <a:t>和方法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静态与非静态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的默认赋初值机制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方法的重载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 smtClean="0"/>
              <a:t>与成员的修饰符</a:t>
            </a:r>
            <a:endParaRPr lang="en-US" altLang="zh-CN" dirty="0" smtClean="0"/>
          </a:p>
          <a:p>
            <a:r>
              <a:rPr lang="zh-CN" altLang="en-US" dirty="0" smtClean="0"/>
              <a:t>默认无参构造函数、构造函数</a:t>
            </a:r>
            <a:endParaRPr lang="en-US" altLang="zh-CN" dirty="0" smtClean="0"/>
          </a:p>
          <a:p>
            <a:r>
              <a:rPr lang="zh-CN" altLang="en-US" dirty="0" smtClean="0"/>
              <a:t>类的对象的创建、使用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父类、子类</a:t>
            </a:r>
            <a:endParaRPr lang="en-US" altLang="zh-CN" sz="2400" dirty="0" smtClean="0"/>
          </a:p>
          <a:p>
            <a:r>
              <a:rPr lang="zh-CN" altLang="en-US" sz="2400" dirty="0" smtClean="0"/>
              <a:t>类</a:t>
            </a:r>
            <a:r>
              <a:rPr lang="zh-CN" altLang="en-US" sz="2400" dirty="0" smtClean="0"/>
              <a:t>的单继承：</a:t>
            </a:r>
            <a:r>
              <a:rPr lang="en-US" altLang="zh-CN" sz="2400" dirty="0" smtClean="0"/>
              <a:t>extends</a:t>
            </a:r>
          </a:p>
          <a:p>
            <a:r>
              <a:rPr lang="zh-CN" altLang="en-US" sz="2400" dirty="0" smtClean="0"/>
              <a:t>父</a:t>
            </a:r>
            <a:r>
              <a:rPr lang="zh-CN" altLang="en-US" sz="2400" dirty="0" smtClean="0"/>
              <a:t>类与子类之间构造方法的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r>
              <a:rPr lang="zh-CN" altLang="en-US" sz="2400" dirty="0" smtClean="0"/>
              <a:t>变量的继承与隐藏</a:t>
            </a:r>
            <a:endParaRPr lang="en-US" altLang="zh-CN" sz="2400" dirty="0" smtClean="0"/>
          </a:p>
          <a:p>
            <a:r>
              <a:rPr lang="en-US" altLang="zh-CN" sz="2400" dirty="0" smtClean="0"/>
              <a:t>super, this</a:t>
            </a:r>
            <a:r>
              <a:rPr lang="zh-CN" altLang="en-US" sz="2400" dirty="0" smtClean="0"/>
              <a:t>的使用</a:t>
            </a:r>
            <a:endParaRPr lang="en-US" altLang="zh-CN" sz="2400" dirty="0" smtClean="0"/>
          </a:p>
          <a:p>
            <a:r>
              <a:rPr lang="zh-CN" altLang="en-US" sz="2400" dirty="0" smtClean="0"/>
              <a:t>方法的</a:t>
            </a:r>
            <a:r>
              <a:rPr lang="zh-CN" altLang="en-US" sz="2400" dirty="0" smtClean="0"/>
              <a:t>重写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抽象</a:t>
            </a:r>
            <a:r>
              <a:rPr lang="zh-CN" altLang="en-US" sz="2400" dirty="0" smtClean="0"/>
              <a:t>类、接口</a:t>
            </a:r>
            <a:r>
              <a:rPr lang="en-US" altLang="zh-CN" sz="2400" dirty="0" smtClean="0"/>
              <a:t>(implements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宋体" charset="-122"/>
              </a:rPr>
              <a:t>对象的上转型对象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charset="-122"/>
              </a:rPr>
              <a:t>父类、</a:t>
            </a:r>
            <a:r>
              <a:rPr lang="zh-CN" altLang="en-US" sz="2400" dirty="0" smtClean="0"/>
              <a:t>抽象</a:t>
            </a:r>
            <a:r>
              <a:rPr lang="zh-CN" altLang="en-US" sz="2400" dirty="0" smtClean="0"/>
              <a:t>类、接口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charset="-122"/>
              </a:rPr>
              <a:t>)</a:t>
            </a: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包：</a:t>
            </a:r>
            <a:r>
              <a:rPr lang="en-US" altLang="zh-CN" sz="2400" dirty="0" smtClean="0"/>
              <a:t> package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import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常用实用类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String &amp; </a:t>
            </a:r>
            <a:r>
              <a:rPr lang="en-US" altLang="zh-CN" b="1" dirty="0" err="1" smtClean="0"/>
              <a:t>StingBuffer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的差别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的创建、比较、方法的调用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系统定义的异常类框架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Throwable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Exception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检查性异常和非检查性异常</a:t>
            </a:r>
            <a:endParaRPr lang="en-US" altLang="zh-CN" dirty="0" smtClean="0"/>
          </a:p>
          <a:p>
            <a:r>
              <a:rPr lang="en-US" altLang="zh-CN" dirty="0" smtClean="0"/>
              <a:t>try, catch, throw, throws, finally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用户自定义异常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import java.io.*;</a:t>
            </a:r>
          </a:p>
          <a:p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File</a:t>
            </a:r>
            <a:r>
              <a:rPr lang="zh-CN" altLang="en-US" b="1" dirty="0" smtClean="0">
                <a:latin typeface="Tahoma" pitchFamily="34" charset="0"/>
                <a:cs typeface="Tahoma" pitchFamily="34" charset="0"/>
              </a:rPr>
              <a:t>、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RandomAccessFile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r>
              <a:rPr lang="zh-CN" altLang="en-US" b="1" dirty="0" smtClean="0">
                <a:latin typeface="Tahoma" pitchFamily="34" charset="0"/>
                <a:cs typeface="Tahoma" pitchFamily="34" charset="0"/>
              </a:rPr>
              <a:t>字节流、</a:t>
            </a:r>
            <a:r>
              <a:rPr lang="zh-CN" altLang="en-US" b="1" dirty="0" smtClean="0">
                <a:latin typeface="Tahoma" pitchFamily="34" charset="0"/>
                <a:cs typeface="Tahoma" pitchFamily="34" charset="0"/>
              </a:rPr>
              <a:t>字符流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FileInputStream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FileOutputStream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FileReader</a:t>
            </a:r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zh-CN" b="1" dirty="0" err="1" smtClean="0">
                <a:latin typeface="Tahoma" pitchFamily="34" charset="0"/>
                <a:cs typeface="Tahoma" pitchFamily="34" charset="0"/>
              </a:rPr>
              <a:t>FileWriter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zh-CN" altLang="en-US" dirty="0" smtClean="0"/>
              <a:t>缓冲流：</a:t>
            </a:r>
            <a:r>
              <a:rPr lang="en-US" altLang="zh-CN" dirty="0" err="1" smtClean="0"/>
              <a:t>BufferedReader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BufferedWriter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CN" b="1" dirty="0" smtClean="0">
                <a:latin typeface="Tahoma" pitchFamily="34" charset="0"/>
                <a:cs typeface="Tahoma" pitchFamily="34" charset="0"/>
              </a:rPr>
              <a:t>I/O</a:t>
            </a:r>
            <a:r>
              <a:rPr lang="zh-CN" altLang="en-US" b="1" dirty="0" smtClean="0">
                <a:latin typeface="Tahoma" pitchFamily="34" charset="0"/>
                <a:cs typeface="Tahoma" pitchFamily="34" charset="0"/>
              </a:rPr>
              <a:t>中异常的处理</a:t>
            </a:r>
            <a:endParaRPr lang="en-US" altLang="zh-CN" b="1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 err="1" smtClean="0"/>
              <a:t>DataOutputStream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DataInputStream</a:t>
            </a:r>
            <a:r>
              <a:rPr lang="zh-CN" altLang="en-US" dirty="0" smtClean="0"/>
              <a:t>流，与</a:t>
            </a:r>
            <a:r>
              <a:rPr lang="zh-CN" altLang="en-US" b="1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序列化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3C4A7E-3615-45AF-AD00-8F03155AC309}" type="slidenum">
              <a:rPr lang="en-US" altLang="zh-CN" sz="1400" b="0" smtClean="0">
                <a:solidFill>
                  <a:schemeClr val="tx1"/>
                </a:solidFill>
              </a:rPr>
              <a:pPr eaLnBrk="1" hangingPunct="1"/>
              <a:t>16</a:t>
            </a:fld>
            <a:r>
              <a:rPr lang="en-US" altLang="zh-CN" sz="1400" b="0" smtClean="0">
                <a:solidFill>
                  <a:schemeClr val="tx1"/>
                </a:solidFill>
              </a:rPr>
              <a:t>/84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eaLnBrk="1" hangingPunct="1"/>
            <a:r>
              <a:rPr kumimoji="1" lang="zh-CN" altLang="en-US" sz="4000" b="1" dirty="0" smtClean="0">
                <a:solidFill>
                  <a:srgbClr val="000066"/>
                </a:solidFill>
              </a:rPr>
              <a:t>流的类结构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58" y="1928802"/>
            <a:ext cx="8534400" cy="2819400"/>
            <a:chOff x="240" y="1728"/>
            <a:chExt cx="5376" cy="177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1728" y="1728"/>
              <a:ext cx="124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Object</a:t>
              </a:r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2400" y="2064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720" y="2256"/>
              <a:ext cx="40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40" y="2592"/>
              <a:ext cx="1104" cy="336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InputStream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864" y="3120"/>
              <a:ext cx="129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OutputStream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1968" y="259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Reader</a:t>
              </a: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2784" y="3168"/>
              <a:ext cx="76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Writer</a:t>
              </a: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3504" y="2592"/>
              <a:ext cx="720" cy="336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File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3936" y="3168"/>
              <a:ext cx="1680" cy="336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Book Antiqua" pitchFamily="18" charset="0"/>
                </a:rPr>
                <a:t>RandomAccessFile</a:t>
              </a:r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720" y="2256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1536" y="2256"/>
              <a:ext cx="0" cy="8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3168" y="2256"/>
              <a:ext cx="0" cy="9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3840" y="2256"/>
              <a:ext cx="0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>
              <a:off x="4800" y="2256"/>
              <a:ext cx="0" cy="9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多线程编程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Runnable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zh-CN" altLang="en-US" dirty="0" smtClean="0"/>
              <a:t>线程、创建</a:t>
            </a:r>
            <a:r>
              <a:rPr lang="zh-CN" altLang="en-US" dirty="0" smtClean="0"/>
              <a:t>线程</a:t>
            </a:r>
            <a:r>
              <a:rPr lang="zh-CN" altLang="en-US" dirty="0" smtClean="0"/>
              <a:t>对象、启动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线程的生命周期和状态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多线程之间的数据共享</a:t>
            </a:r>
            <a:r>
              <a:rPr lang="zh-CN" altLang="en-US" smtClean="0"/>
              <a:t>、</a:t>
            </a:r>
            <a:r>
              <a:rPr lang="zh-CN" altLang="en-US" smtClean="0"/>
              <a:t>同步控制及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没有结构体。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的编程单元是类和接口。对于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类，每一个域都应该有方法对其进行操作，反过来，每个方法也应该对相应的域进行操作；否则，域或方法的设计就没有意义。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继承关系中，父类中能够被子类继承的域和方法，必须使用</a:t>
            </a:r>
            <a:r>
              <a:rPr lang="en-US" altLang="zh-CN" b="1" dirty="0" smtClean="0">
                <a:solidFill>
                  <a:srgbClr val="C00000"/>
                </a:solidFill>
              </a:rPr>
              <a:t>protected</a:t>
            </a:r>
            <a:r>
              <a:rPr lang="zh-CN" altLang="en-US" dirty="0" smtClean="0"/>
              <a:t>修饰符。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在方法体内，如果在异常发生点使用</a:t>
            </a:r>
            <a:r>
              <a:rPr lang="en-US" altLang="zh-CN" dirty="0" smtClean="0"/>
              <a:t>try-catch-</a:t>
            </a:r>
            <a:r>
              <a:rPr lang="en-US" altLang="zh-CN" dirty="0" err="1" smtClean="0"/>
              <a:t>finallly</a:t>
            </a:r>
            <a:r>
              <a:rPr lang="zh-CN" altLang="en-US" dirty="0" smtClean="0"/>
              <a:t>处理了异常，则不需要在方法头部使用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申明方法抛出异常。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 smtClean="0"/>
              <a:t>不要用中文命名变量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通用性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编码规范已上传到教学平台。</a:t>
            </a:r>
            <a:endParaRPr lang="en-US" altLang="zh-CN" dirty="0" smtClean="0"/>
          </a:p>
          <a:p>
            <a:r>
              <a:rPr lang="zh-CN" altLang="en-US" dirty="0" smtClean="0"/>
              <a:t>善于使用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(), equals()</a:t>
            </a:r>
            <a:r>
              <a:rPr lang="zh-CN" altLang="en-US" dirty="0" smtClean="0"/>
              <a:t>等方法。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代码复用、面向对象的编程思想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marL="863600" lvl="1" indent="-514350"/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(JVM)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的基本命令</a:t>
            </a:r>
            <a:endParaRPr lang="en-US" altLang="zh-CN" dirty="0" smtClean="0"/>
          </a:p>
          <a:p>
            <a:pPr marL="863600" lvl="1" indent="-514350"/>
            <a:r>
              <a:rPr lang="en-US" altLang="zh-CN" dirty="0" err="1" smtClean="0"/>
              <a:t>Javac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pPr marL="863600" lvl="1" indent="-514350"/>
            <a:r>
              <a:rPr lang="zh-CN" altLang="en-US" dirty="0" smtClean="0"/>
              <a:t>源代码、字节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程序开发过程</a:t>
            </a:r>
            <a:endParaRPr lang="en-US" altLang="zh-CN" dirty="0" smtClean="0"/>
          </a:p>
          <a:p>
            <a:pPr marL="863600" lvl="1" indent="-51435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84F-B3A1-4BE0-8B0A-1960EA00DDAA}" type="slidenum">
              <a:rPr lang="en-US" altLang="zh-CN"/>
              <a:pPr/>
              <a:t>5</a:t>
            </a:fld>
            <a:r>
              <a:rPr lang="en-US" altLang="zh-CN"/>
              <a:t>/49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Java</a:t>
            </a:r>
            <a:r>
              <a:rPr lang="zh-CN" altLang="en-US" dirty="0" smtClean="0"/>
              <a:t>的数据类型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14488"/>
            <a:ext cx="8631238" cy="48101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1" lang="zh-CN" alt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基本数据类型</a:t>
            </a:r>
            <a:r>
              <a:rPr lang="en-US" altLang="zh-CN" b="1" dirty="0" smtClean="0">
                <a:solidFill>
                  <a:srgbClr val="99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altLang="zh-CN" b="1" dirty="0" smtClean="0">
                <a:solidFill>
                  <a:srgbClr val="99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Primitive </a:t>
            </a:r>
            <a:r>
              <a:rPr lang="en-US" altLang="zh-CN" b="1" dirty="0" smtClean="0">
                <a:solidFill>
                  <a:srgbClr val="99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data types</a:t>
            </a:r>
            <a:r>
              <a:rPr kumimoji="1" lang="en-US" altLang="zh-CN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882650" lvl="1" indent="-533400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整数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类型：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byte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short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， </a:t>
            </a:r>
            <a:r>
              <a:rPr lang="en-US" altLang="zh-CN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long</a:t>
            </a:r>
          </a:p>
          <a:p>
            <a:pPr marL="882650" lvl="1" indent="-533400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浮点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类型：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float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double</a:t>
            </a:r>
          </a:p>
          <a:p>
            <a:pPr marL="882650" lvl="1" indent="-533400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字符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类型：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char</a:t>
            </a:r>
          </a:p>
          <a:p>
            <a:pPr marL="882650" lvl="1" indent="-533400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布尔</a:t>
            </a: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类型：</a:t>
            </a:r>
            <a:r>
              <a:rPr lang="en-US" altLang="zh-CN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boolean</a:t>
            </a:r>
            <a:endParaRPr lang="en-US" altLang="zh-CN" b="1" dirty="0">
              <a:solidFill>
                <a:srgbClr val="99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endParaRPr lang="en-US" altLang="zh-CN" sz="1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kumimoji="1" lang="zh-CN" alt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引用</a:t>
            </a:r>
            <a:r>
              <a:rPr kumimoji="1" lang="zh-CN" alt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数据类型</a:t>
            </a:r>
            <a:r>
              <a:rPr lang="en-US" altLang="zh-CN" b="1" dirty="0" smtClean="0">
                <a:solidFill>
                  <a:srgbClr val="99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(Reference data types</a:t>
            </a:r>
            <a:r>
              <a:rPr kumimoji="1" lang="en-US" altLang="zh-CN" b="1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altLang="zh-CN" b="1" dirty="0">
              <a:solidFill>
                <a:srgbClr val="99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000125" lvl="1" indent="-3810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5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class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类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en-US" altLang="zh-CN" sz="2500" dirty="0">
                <a:latin typeface="Times New Roman" pitchFamily="18" charset="0"/>
                <a:ea typeface="+mj-ea"/>
                <a:cs typeface="Times New Roman" pitchFamily="18" charset="0"/>
              </a:rPr>
              <a:t> types</a:t>
            </a:r>
          </a:p>
          <a:p>
            <a:pPr marL="1000125" lvl="1" indent="-3810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interface (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接口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en-US" altLang="zh-CN" sz="2500" dirty="0">
                <a:latin typeface="Times New Roman" pitchFamily="18" charset="0"/>
                <a:ea typeface="+mj-ea"/>
                <a:cs typeface="Times New Roman" pitchFamily="18" charset="0"/>
              </a:rPr>
              <a:t> types</a:t>
            </a:r>
          </a:p>
          <a:p>
            <a:pPr marL="1000125" lvl="1" indent="-3810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array(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数组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en-US" altLang="zh-CN" sz="25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500" dirty="0" smtClean="0">
                <a:latin typeface="Times New Roman" pitchFamily="18" charset="0"/>
                <a:ea typeface="+mj-ea"/>
                <a:cs typeface="Times New Roman" pitchFamily="18" charset="0"/>
              </a:rPr>
              <a:t>types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kumimoji="1" lang="zh-CN" alt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数组</a:t>
            </a:r>
            <a:endParaRPr kumimoji="1" lang="en-US" altLang="zh-CN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kumimoji="1" lang="zh-CN" alt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枚举</a:t>
            </a:r>
            <a:endParaRPr kumimoji="1" lang="en-US" altLang="zh-CN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A3-53BC-4C14-8464-E681EFE64816}" type="slidenum">
              <a:rPr lang="en-US" altLang="zh-CN"/>
              <a:pPr/>
              <a:t>6</a:t>
            </a:fld>
            <a:r>
              <a:rPr lang="en-US" altLang="zh-CN"/>
              <a:t>/49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6988175" cy="876320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Java</a:t>
            </a:r>
            <a:r>
              <a:rPr lang="zh-CN" altLang="en-US" b="1" dirty="0"/>
              <a:t>的数据类型</a:t>
            </a:r>
          </a:p>
        </p:txBody>
      </p:sp>
      <p:pic>
        <p:nvPicPr>
          <p:cNvPr id="103427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096250" cy="401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08A-5952-4BF1-B272-C836AC304FB8}" type="slidenum">
              <a:rPr lang="en-US" altLang="zh-CN"/>
              <a:pPr/>
              <a:t>7</a:t>
            </a:fld>
            <a:r>
              <a:rPr lang="en-US" altLang="zh-CN"/>
              <a:t>/49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00CC"/>
                </a:solidFill>
              </a:rPr>
              <a:t>Unicode</a:t>
            </a:r>
            <a:r>
              <a:rPr lang="zh-CN" altLang="en-US" sz="4000" dirty="0" smtClean="0"/>
              <a:t>字符</a:t>
            </a:r>
            <a:endParaRPr lang="zh-CN" alt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90000"/>
            </a:pPr>
            <a:r>
              <a:rPr lang="zh-CN" altLang="en-US" dirty="0" smtClean="0"/>
              <a:t>用</a:t>
            </a:r>
            <a:r>
              <a:rPr lang="zh-CN" altLang="en-US" b="1" dirty="0" smtClean="0">
                <a:solidFill>
                  <a:srgbClr val="C00000"/>
                </a:solidFill>
              </a:rPr>
              <a:t>单引号</a:t>
            </a:r>
            <a:r>
              <a:rPr lang="zh-CN" altLang="en-US" dirty="0" smtClean="0"/>
              <a:t>括起来的单个字符；</a:t>
            </a:r>
            <a:endParaRPr lang="en-US" altLang="zh-CN" dirty="0" smtClean="0"/>
          </a:p>
          <a:p>
            <a:pPr>
              <a:lnSpc>
                <a:spcPct val="90000"/>
              </a:lnSpc>
              <a:buSzPct val="90000"/>
            </a:pPr>
            <a:r>
              <a:rPr lang="en-US" altLang="zh-CN" dirty="0" smtClean="0"/>
              <a:t>JAVA</a:t>
            </a:r>
            <a:r>
              <a:rPr lang="zh-CN" altLang="en-US" dirty="0"/>
              <a:t>中的字符为</a:t>
            </a:r>
            <a:r>
              <a:rPr lang="en-US" altLang="zh-CN" b="1" dirty="0">
                <a:solidFill>
                  <a:srgbClr val="0000CC"/>
                </a:solidFill>
              </a:rPr>
              <a:t>Unicode</a:t>
            </a:r>
            <a:r>
              <a:rPr lang="zh-CN" altLang="en-US" dirty="0"/>
              <a:t>字符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zh-CN" altLang="en-US" sz="2800" b="1" dirty="0"/>
              <a:t>双字节</a:t>
            </a:r>
            <a:r>
              <a:rPr lang="zh-CN" altLang="en-US" sz="2800" dirty="0"/>
              <a:t>，</a:t>
            </a:r>
            <a:r>
              <a:rPr lang="en-US" altLang="zh-CN" sz="2800" dirty="0"/>
              <a:t>16bits, </a:t>
            </a:r>
            <a:r>
              <a:rPr lang="zh-CN" altLang="en-US" sz="2800" dirty="0"/>
              <a:t>范围</a:t>
            </a:r>
            <a:r>
              <a:rPr lang="zh-CN" altLang="en-US" sz="2800" dirty="0">
                <a:latin typeface="Arial"/>
              </a:rPr>
              <a:t>‘</a:t>
            </a:r>
            <a:r>
              <a:rPr lang="en-US" altLang="zh-CN" sz="2800" dirty="0"/>
              <a:t>\u</a:t>
            </a:r>
            <a:r>
              <a:rPr lang="en-US" altLang="zh-CN" sz="2800" dirty="0">
                <a:solidFill>
                  <a:srgbClr val="0000CC"/>
                </a:solidFill>
              </a:rPr>
              <a:t>0000</a:t>
            </a:r>
            <a:r>
              <a:rPr lang="en-US" altLang="zh-CN" sz="2800" dirty="0">
                <a:latin typeface="Arial"/>
              </a:rPr>
              <a:t>’</a:t>
            </a:r>
            <a:r>
              <a:rPr lang="en-US" altLang="zh-CN" sz="2800" dirty="0"/>
              <a:t>~</a:t>
            </a:r>
            <a:r>
              <a:rPr lang="en-US" altLang="zh-CN" sz="2800" dirty="0">
                <a:latin typeface="Arial"/>
              </a:rPr>
              <a:t>‘</a:t>
            </a:r>
            <a:r>
              <a:rPr lang="en-US" altLang="zh-CN" sz="2800" dirty="0"/>
              <a:t>\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00CC"/>
                </a:solidFill>
              </a:rPr>
              <a:t>FFFF</a:t>
            </a:r>
            <a:r>
              <a:rPr lang="en-US" altLang="zh-CN" sz="2800" dirty="0">
                <a:latin typeface="Arial"/>
              </a:rPr>
              <a:t>’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tx2"/>
                </a:solidFill>
              </a:rPr>
              <a:t>字母</a:t>
            </a:r>
            <a:r>
              <a:rPr kumimoji="1" lang="zh-CN" altLang="en-US" b="1" dirty="0"/>
              <a:t>：</a:t>
            </a:r>
            <a:r>
              <a:rPr kumimoji="1" lang="en-US" altLang="zh-CN" b="1" dirty="0">
                <a:solidFill>
                  <a:srgbClr val="0000FF"/>
                </a:solidFill>
              </a:rPr>
              <a:t>Unicode</a:t>
            </a:r>
            <a:r>
              <a:rPr kumimoji="1" lang="zh-CN" altLang="en-US" b="1" dirty="0">
                <a:solidFill>
                  <a:srgbClr val="0000FF"/>
                </a:solidFill>
              </a:rPr>
              <a:t>字符集</a:t>
            </a:r>
            <a:r>
              <a:rPr kumimoji="1" lang="zh-CN" altLang="en-US" b="1" dirty="0"/>
              <a:t>中的任意一个都是字母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pPr>
              <a:lnSpc>
                <a:spcPct val="90000"/>
              </a:lnSpc>
            </a:pPr>
            <a:r>
              <a:rPr kumimoji="1" lang="zh-CN" altLang="en-US" b="1" dirty="0" smtClean="0"/>
              <a:t>例如：</a:t>
            </a:r>
            <a:endParaRPr kumimoji="1" lang="zh-CN" altLang="en-US" b="1" dirty="0"/>
          </a:p>
          <a:p>
            <a:pPr lvl="1">
              <a:lnSpc>
                <a:spcPct val="90000"/>
              </a:lnSpc>
            </a:pPr>
            <a:r>
              <a:rPr kumimoji="1" lang="zh-CN" altLang="en-US" b="1" dirty="0"/>
              <a:t>  </a:t>
            </a:r>
            <a:r>
              <a:rPr kumimoji="1" lang="en-US" altLang="zh-CN" dirty="0">
                <a:latin typeface="Arial"/>
              </a:rPr>
              <a:t>©</a:t>
            </a:r>
            <a:r>
              <a:rPr kumimoji="1" lang="en-US" altLang="zh-CN" dirty="0"/>
              <a:t>	</a:t>
            </a:r>
            <a:r>
              <a:rPr kumimoji="1" lang="zh-CN" altLang="en-US" dirty="0"/>
              <a:t>版权          </a:t>
            </a:r>
          </a:p>
          <a:p>
            <a:pPr lvl="1">
              <a:lnSpc>
                <a:spcPct val="90000"/>
              </a:lnSpc>
            </a:pPr>
            <a:r>
              <a:rPr kumimoji="1" lang="zh-CN" altLang="en-US" dirty="0"/>
              <a:t>  </a:t>
            </a:r>
            <a:r>
              <a:rPr kumimoji="1" lang="zh-CN" altLang="en-US" dirty="0">
                <a:latin typeface="Arial"/>
              </a:rPr>
              <a:t>“</a:t>
            </a:r>
            <a:r>
              <a:rPr kumimoji="1" lang="zh-CN" altLang="en-US" dirty="0"/>
              <a:t>	 双引号</a:t>
            </a:r>
          </a:p>
          <a:p>
            <a:pPr lvl="1">
              <a:lnSpc>
                <a:spcPct val="90000"/>
              </a:lnSpc>
            </a:pPr>
            <a:r>
              <a:rPr kumimoji="1" lang="zh-CN" altLang="en-US" dirty="0"/>
              <a:t>  </a:t>
            </a:r>
            <a:r>
              <a:rPr kumimoji="1" lang="en-US" altLang="zh-CN" dirty="0">
                <a:latin typeface="Arial"/>
              </a:rPr>
              <a:t>½</a:t>
            </a:r>
            <a:r>
              <a:rPr kumimoji="1" lang="en-US" altLang="zh-CN" dirty="0"/>
              <a:t> 	</a:t>
            </a:r>
            <a:r>
              <a:rPr kumimoji="1" lang="zh-CN" altLang="en-US" dirty="0"/>
              <a:t>分式</a:t>
            </a:r>
            <a:r>
              <a:rPr kumimoji="1" lang="en-US" altLang="zh-CN" dirty="0"/>
              <a:t>1/2       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/>
              <a:t>  Δ	</a:t>
            </a:r>
            <a:r>
              <a:rPr kumimoji="1" lang="zh-CN" altLang="en-US" dirty="0"/>
              <a:t>大写希腊字母</a:t>
            </a:r>
            <a:r>
              <a:rPr kumimoji="1" lang="en-US" altLang="zh-CN" dirty="0"/>
              <a:t>delta</a:t>
            </a:r>
          </a:p>
          <a:p>
            <a:pPr lvl="1">
              <a:lnSpc>
                <a:spcPct val="90000"/>
              </a:lnSpc>
            </a:pPr>
            <a:r>
              <a:rPr kumimoji="1" lang="en-US" altLang="zh-CN" dirty="0"/>
              <a:t>  </a:t>
            </a:r>
            <a:r>
              <a:rPr kumimoji="1" lang="en-US" altLang="zh-CN" dirty="0">
                <a:latin typeface="Arial"/>
              </a:rPr>
              <a:t>ø</a:t>
            </a:r>
            <a:r>
              <a:rPr kumimoji="1" lang="en-US" altLang="zh-CN" dirty="0"/>
              <a:t>        </a:t>
            </a:r>
            <a:r>
              <a:rPr kumimoji="1" lang="zh-CN" altLang="en-US" dirty="0"/>
              <a:t>斜杠穿过字母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的符号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451-CD4A-428A-833D-4DCCB2684CCC}" type="slidenum">
              <a:rPr lang="en-US" altLang="zh-CN"/>
              <a:pPr/>
              <a:t>8</a:t>
            </a:fld>
            <a:r>
              <a:rPr lang="en-US" altLang="zh-CN"/>
              <a:t>/49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转义字符</a:t>
            </a:r>
            <a:endParaRPr kumimoji="1" lang="zh-CN" altLang="en-US" b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71612"/>
            <a:ext cx="8229600" cy="4540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990000"/>
                </a:solidFill>
              </a:rPr>
              <a:t>backslash</a:t>
            </a:r>
            <a:r>
              <a:rPr lang="en-US" altLang="zh-CN" sz="2400" dirty="0" smtClean="0">
                <a:solidFill>
                  <a:srgbClr val="99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CC0000"/>
                </a:solidFill>
                <a:latin typeface="Courier New" pitchFamily="49" charset="0"/>
              </a:rPr>
              <a:t>\,</a:t>
            </a:r>
            <a:r>
              <a:rPr lang="zh-CN" altLang="en-US" sz="2400" b="1" dirty="0" smtClean="0">
                <a:solidFill>
                  <a:srgbClr val="CC0000"/>
                </a:solidFill>
                <a:latin typeface="Courier New" pitchFamily="49" charset="0"/>
              </a:rPr>
              <a:t>反斜杠</a:t>
            </a:r>
            <a:r>
              <a:rPr lang="en-US" altLang="zh-CN" sz="2400" dirty="0" smtClean="0">
                <a:solidFill>
                  <a:srgbClr val="990000"/>
                </a:solidFill>
              </a:rPr>
              <a:t>)</a:t>
            </a:r>
            <a:r>
              <a:rPr lang="en-US" sz="2400" dirty="0" smtClean="0"/>
              <a:t> is used as an </a:t>
            </a:r>
            <a:r>
              <a:rPr lang="en-US" sz="2400" b="1" u="sng" dirty="0" smtClean="0">
                <a:solidFill>
                  <a:srgbClr val="CC0000"/>
                </a:solidFill>
              </a:rPr>
              <a:t>escape character</a:t>
            </a:r>
            <a:r>
              <a:rPr lang="en-US" altLang="zh-CN" sz="2400" u="sng" dirty="0" smtClean="0"/>
              <a:t>(</a:t>
            </a:r>
            <a:r>
              <a:rPr lang="zh-CN" altLang="en-US" sz="2400" dirty="0" smtClean="0">
                <a:solidFill>
                  <a:schemeClr val="tx2"/>
                </a:solidFill>
              </a:rPr>
              <a:t>转义符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:  it signifies that the next character is not to have its “usual” meaning.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特殊字符的转义形式</a:t>
            </a:r>
            <a:endParaRPr kumimoji="1" lang="en-US" altLang="zh-CN" sz="2400" b="1" dirty="0" smtClean="0"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 smtClean="0">
                <a:latin typeface="Arial"/>
              </a:rPr>
              <a:t>‘</a:t>
            </a:r>
            <a:r>
              <a:rPr kumimoji="1" lang="en-US" altLang="zh-CN" sz="2000" b="1" dirty="0" smtClean="0">
                <a:solidFill>
                  <a:srgbClr val="990000"/>
                </a:solidFill>
              </a:rPr>
              <a:t>\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n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－－ </a:t>
            </a:r>
            <a:r>
              <a:rPr lang="en-US" sz="2000" dirty="0">
                <a:solidFill>
                  <a:schemeClr val="tx2"/>
                </a:solidFill>
              </a:rPr>
              <a:t>new-line</a:t>
            </a:r>
            <a:r>
              <a:rPr lang="en-US" sz="2000" dirty="0"/>
              <a:t> character</a:t>
            </a:r>
            <a:r>
              <a:rPr lang="en-US" altLang="zh-CN" sz="2000" dirty="0"/>
              <a:t> </a:t>
            </a:r>
            <a:r>
              <a:rPr kumimoji="1" lang="en-US" altLang="zh-CN" sz="2000" b="1" dirty="0"/>
              <a:t>(</a:t>
            </a:r>
            <a:r>
              <a:rPr lang="zh-CN" altLang="en-US" sz="2000" dirty="0"/>
              <a:t>回车换行，</a:t>
            </a:r>
            <a:r>
              <a:rPr kumimoji="1" lang="zh-CN" altLang="en-US" sz="2000" b="1" dirty="0"/>
              <a:t>另起一行并回到另起一行的行首</a:t>
            </a:r>
            <a:r>
              <a:rPr kumimoji="1" lang="en-US" altLang="zh-CN" sz="2000" b="1" dirty="0"/>
              <a:t>)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Arial"/>
              </a:rPr>
              <a:t>‘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\r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zh-CN" altLang="en-US" sz="2000" b="1" dirty="0"/>
              <a:t>－－ </a:t>
            </a:r>
            <a:r>
              <a:rPr lang="en-US" altLang="zh-CN" sz="2000" dirty="0">
                <a:solidFill>
                  <a:schemeClr val="tx2"/>
                </a:solidFill>
              </a:rPr>
              <a:t>Carriage return</a:t>
            </a:r>
            <a:r>
              <a:rPr lang="en-US" altLang="zh-CN" sz="2000" dirty="0"/>
              <a:t> </a:t>
            </a:r>
            <a:r>
              <a:rPr lang="en-US" sz="2000" dirty="0"/>
              <a:t>character</a:t>
            </a:r>
            <a:r>
              <a:rPr kumimoji="1" lang="en-US" altLang="zh-CN" sz="2000" b="1" dirty="0"/>
              <a:t>(</a:t>
            </a:r>
            <a:r>
              <a:rPr lang="zh-CN" altLang="en-US" sz="2000" dirty="0"/>
              <a:t>回车 ，</a:t>
            </a:r>
            <a:r>
              <a:rPr kumimoji="1" lang="zh-CN" altLang="en-US" sz="2000" b="1" dirty="0"/>
              <a:t>回到当前行的行首</a:t>
            </a:r>
            <a:r>
              <a:rPr kumimoji="1" lang="en-US" altLang="zh-CN" sz="2000" b="1" dirty="0"/>
              <a:t>)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Arial"/>
              </a:rPr>
              <a:t>‘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\t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zh-CN" altLang="en-US" sz="2000" b="1" dirty="0"/>
              <a:t>－－ </a:t>
            </a:r>
            <a:r>
              <a:rPr lang="en-US" sz="2000" dirty="0">
                <a:solidFill>
                  <a:schemeClr val="tx2"/>
                </a:solidFill>
              </a:rPr>
              <a:t>tab</a:t>
            </a:r>
            <a:r>
              <a:rPr lang="en-US" sz="2000" dirty="0"/>
              <a:t> character</a:t>
            </a:r>
            <a:r>
              <a:rPr lang="en-US" altLang="zh-CN" sz="2000" dirty="0"/>
              <a:t>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水平制表符，到下一个</a:t>
            </a:r>
            <a:r>
              <a:rPr kumimoji="1" lang="en-US" altLang="zh-CN" sz="2000" b="1" dirty="0"/>
              <a:t>tab</a:t>
            </a:r>
            <a:r>
              <a:rPr kumimoji="1" lang="zh-CN" altLang="en-US" sz="2000" b="1" dirty="0"/>
              <a:t>位置</a:t>
            </a:r>
            <a:r>
              <a:rPr kumimoji="1" lang="en-US" altLang="zh-CN" sz="2000" b="1" dirty="0"/>
              <a:t>)</a:t>
            </a:r>
            <a:r>
              <a:rPr kumimoji="1" lang="zh-CN" altLang="en-US" sz="2000" b="1" dirty="0"/>
              <a:t>、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 smtClean="0"/>
              <a:t>‘</a:t>
            </a:r>
            <a:r>
              <a:rPr kumimoji="1" lang="en-US" altLang="zh-CN" sz="2000" b="1" dirty="0" smtClean="0">
                <a:solidFill>
                  <a:srgbClr val="990000"/>
                </a:solidFill>
              </a:rPr>
              <a:t>\</a:t>
            </a:r>
            <a:r>
              <a:rPr kumimoji="1" lang="en-US" altLang="zh-CN" sz="2000" b="1" dirty="0" smtClean="0">
                <a:solidFill>
                  <a:srgbClr val="990000"/>
                </a:solidFill>
                <a:latin typeface="Arial"/>
              </a:rPr>
              <a:t>’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zh-CN" altLang="en-US" sz="2000" b="1" dirty="0"/>
              <a:t>－－ </a:t>
            </a:r>
            <a:r>
              <a:rPr lang="en-US" sz="2000" dirty="0">
                <a:solidFill>
                  <a:schemeClr val="tx2"/>
                </a:solidFill>
              </a:rPr>
              <a:t>single quote</a:t>
            </a:r>
            <a:r>
              <a:rPr lang="en-US" sz="2000" dirty="0"/>
              <a:t> character</a:t>
            </a:r>
            <a:r>
              <a:rPr lang="en-US" altLang="zh-CN" sz="2000" dirty="0"/>
              <a:t>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单引号</a:t>
            </a:r>
            <a:r>
              <a:rPr kumimoji="1" lang="en-US" altLang="zh-CN" sz="2000" b="1" dirty="0"/>
              <a:t>)</a:t>
            </a:r>
            <a:r>
              <a:rPr kumimoji="1" lang="zh-CN" altLang="en-US" sz="2000" b="1" dirty="0"/>
              <a:t>、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 smtClean="0"/>
              <a:t>‘</a:t>
            </a:r>
            <a:r>
              <a:rPr kumimoji="1" lang="en-US" altLang="zh-CN" sz="2000" b="1" dirty="0" smtClean="0">
                <a:solidFill>
                  <a:srgbClr val="990000"/>
                </a:solidFill>
              </a:rPr>
              <a:t>\</a:t>
            </a:r>
            <a:r>
              <a:rPr kumimoji="1" lang="en-US" altLang="zh-CN" sz="2000" b="1" dirty="0" smtClean="0">
                <a:solidFill>
                  <a:srgbClr val="990000"/>
                </a:solidFill>
                <a:latin typeface="Arial"/>
              </a:rPr>
              <a:t>“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zh-CN" altLang="en-US" sz="2000" b="1" dirty="0"/>
              <a:t>－－ </a:t>
            </a:r>
            <a:r>
              <a:rPr lang="en-US" sz="2000" dirty="0">
                <a:solidFill>
                  <a:schemeClr val="tx2"/>
                </a:solidFill>
              </a:rPr>
              <a:t>double quote</a:t>
            </a:r>
            <a:r>
              <a:rPr lang="en-US" sz="2000" dirty="0"/>
              <a:t> character</a:t>
            </a:r>
            <a:r>
              <a:rPr lang="en-US" altLang="zh-CN" sz="2000" dirty="0"/>
              <a:t>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双引号</a:t>
            </a:r>
            <a:r>
              <a:rPr kumimoji="1" lang="en-US" altLang="zh-CN" sz="2000" b="1" dirty="0"/>
              <a:t>)   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/>
              <a:t> </a:t>
            </a:r>
            <a:r>
              <a:rPr kumimoji="1" lang="en-US" altLang="zh-CN" sz="2000" b="1" dirty="0">
                <a:latin typeface="Arial"/>
              </a:rPr>
              <a:t>‘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\\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－－ </a:t>
            </a:r>
            <a:r>
              <a:rPr lang="en-US" sz="2000" dirty="0">
                <a:solidFill>
                  <a:schemeClr val="tx2"/>
                </a:solidFill>
              </a:rPr>
              <a:t>backslash</a:t>
            </a:r>
            <a:r>
              <a:rPr lang="en-US" sz="2000" dirty="0"/>
              <a:t> character</a:t>
            </a:r>
            <a:r>
              <a:rPr lang="en-US" altLang="zh-CN" sz="2000" dirty="0"/>
              <a:t>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反斜杠</a:t>
            </a:r>
            <a:r>
              <a:rPr kumimoji="1" lang="en-US" altLang="zh-CN" sz="2000" b="1" dirty="0"/>
              <a:t>)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>
                <a:latin typeface="Arial"/>
              </a:rPr>
              <a:t>‘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\b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－－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退格</a:t>
            </a:r>
            <a:r>
              <a:rPr kumimoji="1" lang="en-US" altLang="zh-CN" sz="2000" b="1" dirty="0"/>
              <a:t>)</a:t>
            </a:r>
            <a:r>
              <a:rPr kumimoji="1" lang="zh-CN" altLang="en-US" sz="2000" b="1" dirty="0"/>
              <a:t>、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000" b="1" dirty="0" smtClean="0"/>
              <a:t>‘</a:t>
            </a:r>
            <a:r>
              <a:rPr kumimoji="1" lang="en-US" altLang="zh-CN" sz="2000" b="1" dirty="0" smtClean="0">
                <a:solidFill>
                  <a:srgbClr val="990000"/>
                </a:solidFill>
              </a:rPr>
              <a:t>\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f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>
                <a:latin typeface="Arial"/>
              </a:rPr>
              <a:t>’</a:t>
            </a:r>
            <a:r>
              <a:rPr kumimoji="1" lang="zh-CN" altLang="en-US" sz="2000" b="1" dirty="0"/>
              <a:t>－－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换页</a:t>
            </a:r>
            <a:r>
              <a:rPr kumimoji="1" lang="en-US" altLang="zh-CN" sz="2000" b="1" dirty="0"/>
              <a:t>)</a:t>
            </a:r>
            <a:r>
              <a:rPr kumimoji="1" lang="zh-CN" altLang="en-US" sz="2000" b="1" dirty="0"/>
              <a:t>、</a:t>
            </a:r>
          </a:p>
          <a:p>
            <a:pPr>
              <a:lnSpc>
                <a:spcPct val="90000"/>
              </a:lnSpc>
            </a:pPr>
            <a:endParaRPr kumimoji="1"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字符串连接运算符 </a:t>
            </a:r>
            <a:r>
              <a:rPr lang="en-US" altLang="zh-CN" dirty="0" smtClean="0"/>
              <a:t>+</a:t>
            </a:r>
          </a:p>
          <a:p>
            <a:pPr lvl="1"/>
            <a:r>
              <a:rPr lang="en-US" altLang="zh-CN" b="1" i="1" dirty="0" err="1" smtClean="0">
                <a:solidFill>
                  <a:srgbClr val="006600"/>
                </a:solidFill>
              </a:rPr>
              <a:t>instanceof</a:t>
            </a:r>
            <a:r>
              <a:rPr lang="zh-CN" altLang="en-US" b="1" i="1" dirty="0" smtClean="0">
                <a:solidFill>
                  <a:srgbClr val="006600"/>
                </a:solidFill>
              </a:rPr>
              <a:t>（</a:t>
            </a:r>
            <a:r>
              <a:rPr kumimoji="1" lang="zh-CN" altLang="en-US" dirty="0" smtClean="0">
                <a:solidFill>
                  <a:srgbClr val="0000FF"/>
                </a:solidFill>
              </a:rPr>
              <a:t>对象判断运算符）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数据类型转换分为；</a:t>
            </a:r>
            <a:endParaRPr lang="en-US" altLang="zh-CN" dirty="0" smtClean="0"/>
          </a:p>
          <a:p>
            <a:pPr marL="882650" lvl="1" indent="-53340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隐</a:t>
            </a:r>
            <a:r>
              <a:rPr lang="zh-CN" altLang="en-US" b="1" dirty="0" smtClean="0"/>
              <a:t>式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自动类型</a:t>
            </a:r>
            <a:r>
              <a:rPr lang="zh-CN" altLang="en-US" b="1" dirty="0" smtClean="0"/>
              <a:t>转换</a:t>
            </a:r>
            <a:endParaRPr lang="en-US" altLang="zh-CN" b="1" dirty="0" smtClean="0"/>
          </a:p>
          <a:p>
            <a:pPr marL="882650" lvl="1" indent="-53340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显</a:t>
            </a:r>
            <a:r>
              <a:rPr lang="zh-CN" altLang="en-US" b="1" dirty="0" smtClean="0"/>
              <a:t>式</a:t>
            </a:r>
            <a:r>
              <a:rPr kumimoji="1" lang="en-US" altLang="zh-CN" b="1" dirty="0" smtClean="0"/>
              <a:t>/</a:t>
            </a:r>
            <a:r>
              <a:rPr kumimoji="1" lang="zh-CN" altLang="en-US" b="1" dirty="0" smtClean="0"/>
              <a:t>强制类型</a:t>
            </a:r>
            <a:r>
              <a:rPr kumimoji="1" lang="zh-CN" altLang="en-US" b="1" dirty="0" smtClean="0"/>
              <a:t>转换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AF9B-733B-467C-BC8E-444E707657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73</TotalTime>
  <Words>754</Words>
  <Application>Microsoft Office PowerPoint</Application>
  <PresentationFormat>全屏显示(4:3)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主题1</vt:lpstr>
      <vt:lpstr>         Java程序设计 </vt:lpstr>
      <vt:lpstr>实验报告中的问题</vt:lpstr>
      <vt:lpstr>实验报告中的问题</vt:lpstr>
      <vt:lpstr>一. 概述</vt:lpstr>
      <vt:lpstr>二. Java的数据类型</vt:lpstr>
      <vt:lpstr>二. Java的数据类型</vt:lpstr>
      <vt:lpstr>Unicode字符</vt:lpstr>
      <vt:lpstr>转义字符</vt:lpstr>
      <vt:lpstr>运算符</vt:lpstr>
      <vt:lpstr>数组</vt:lpstr>
      <vt:lpstr>四. 类与对象</vt:lpstr>
      <vt:lpstr>五. 继承</vt:lpstr>
      <vt:lpstr>五. 常用实用类</vt:lpstr>
      <vt:lpstr>七. 异常</vt:lpstr>
      <vt:lpstr>八. I/O</vt:lpstr>
      <vt:lpstr>流的类结构</vt:lpstr>
      <vt:lpstr>九. 多线程编程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Java程序设计 </dc:title>
  <dc:creator>admin</dc:creator>
  <cp:lastModifiedBy>admin</cp:lastModifiedBy>
  <cp:revision>34</cp:revision>
  <dcterms:created xsi:type="dcterms:W3CDTF">2014-12-16T02:29:43Z</dcterms:created>
  <dcterms:modified xsi:type="dcterms:W3CDTF">2017-11-29T03:33:55Z</dcterms:modified>
</cp:coreProperties>
</file>