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F9ADC-4220-44D2-9F46-38E287E3D2CE}" type="datetimeFigureOut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D422-03C9-4C07-8D7D-A86014062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047ECE-3033-45CA-AB11-EFA61C197D78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06F3414-48C5-4F66-992F-D02E28ABBDF2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92F47-7A1F-4A9B-B08F-41A712F9DDAB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8411D6-FD7A-4E96-AF9F-340A2BAC8D9B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C5C203-BA59-4DB1-A7A4-8B6DFEB92378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3BD7E3-5A4D-4DB7-A4F2-E258EBA9265C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5667E0-EB51-4A82-BB3C-5E66069D5023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BBD0E-E3C3-4737-84B5-37A59824B3CB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56C173-E55D-4FEF-B147-583279CD2E9F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3622-2970-4F96-AF8C-DDF0B93242B9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BFE1C-EBD3-45C8-8A9A-52768B32FE7F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FACAB4-1B74-4F4C-AECE-14678CC3DE92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C17843F-4AC4-46DE-828F-850857D2C5B7}" type="datetime1">
              <a:rPr lang="zh-CN" altLang="en-US" smtClean="0"/>
              <a:pPr/>
              <a:t>2018/9/2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angrong@cuit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 蓉</a:t>
            </a:r>
            <a:endParaRPr lang="en-US" altLang="zh-CN" dirty="0"/>
          </a:p>
          <a:p>
            <a:r>
              <a:rPr lang="en-US" altLang="zh-CN" dirty="0"/>
              <a:t>Fall, 2018</a:t>
            </a:r>
          </a:p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教师</a:t>
            </a:r>
            <a:r>
              <a:rPr lang="en-US" altLang="zh-CN" dirty="0"/>
              <a:t>: </a:t>
            </a:r>
          </a:p>
          <a:p>
            <a:pPr lvl="2"/>
            <a:r>
              <a:rPr lang="en-US" altLang="zh-CN" sz="2800" dirty="0"/>
              <a:t>Name: Tang, </a:t>
            </a:r>
            <a:r>
              <a:rPr lang="en-US" altLang="zh-CN" sz="2800" dirty="0" err="1"/>
              <a:t>Rong</a:t>
            </a:r>
            <a:r>
              <a:rPr lang="en-US" altLang="zh-CN" sz="2800" dirty="0"/>
              <a:t>(</a:t>
            </a:r>
            <a:r>
              <a:rPr lang="zh-CN" altLang="en-US" sz="2800" dirty="0">
                <a:ea typeface="楷体_GB2312" pitchFamily="49" charset="-122"/>
              </a:rPr>
              <a:t>汤蓉</a:t>
            </a:r>
            <a:r>
              <a:rPr lang="en-US" altLang="zh-CN" sz="2800" dirty="0"/>
              <a:t>)</a:t>
            </a:r>
          </a:p>
          <a:p>
            <a:pPr lvl="2"/>
            <a:r>
              <a:rPr lang="en-US" altLang="zh-CN" sz="2800" dirty="0"/>
              <a:t>E-mail: </a:t>
            </a:r>
            <a:r>
              <a:rPr lang="en-US" altLang="zh-CN" sz="2800" dirty="0" err="1">
                <a:hlinkClick r:id="rId2"/>
              </a:rPr>
              <a:t>tangrong@cuit.edu.cn</a:t>
            </a:r>
            <a:endParaRPr lang="en-US" altLang="zh-CN" sz="2800" dirty="0"/>
          </a:p>
          <a:p>
            <a:pPr lvl="2"/>
            <a:endParaRPr lang="en-US" altLang="zh-CN" sz="2800" dirty="0"/>
          </a:p>
          <a:p>
            <a:r>
              <a:rPr lang="zh-CN" altLang="en-US" dirty="0"/>
              <a:t>课程总学时：</a:t>
            </a:r>
            <a:r>
              <a:rPr lang="en-US" altLang="zh-CN" dirty="0">
                <a:solidFill>
                  <a:schemeClr val="tx2"/>
                </a:solidFill>
              </a:rPr>
              <a:t>48</a:t>
            </a:r>
            <a:r>
              <a:rPr lang="zh-CN" altLang="en-US" dirty="0"/>
              <a:t>学时</a:t>
            </a:r>
          </a:p>
          <a:p>
            <a:pPr lvl="1"/>
            <a:r>
              <a:rPr lang="zh-CN" altLang="en-US" dirty="0"/>
              <a:t>讲授：</a:t>
            </a:r>
            <a:r>
              <a:rPr lang="en-US" altLang="zh-CN" dirty="0">
                <a:solidFill>
                  <a:schemeClr val="tx2"/>
                </a:solidFill>
              </a:rPr>
              <a:t>34</a:t>
            </a:r>
            <a:r>
              <a:rPr lang="zh-CN" altLang="en-US" dirty="0"/>
              <a:t>学时 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实验：</a:t>
            </a:r>
            <a:r>
              <a:rPr lang="en-US" altLang="zh-CN" dirty="0">
                <a:solidFill>
                  <a:schemeClr val="tx2"/>
                </a:solidFill>
              </a:rPr>
              <a:t>14</a:t>
            </a:r>
            <a:r>
              <a:rPr lang="zh-CN" altLang="en-US" dirty="0"/>
              <a:t>学时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教材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耿祥义、张跃平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著</a:t>
            </a:r>
            <a:r>
              <a:rPr lang="en-US" altLang="zh-CN" dirty="0">
                <a:solidFill>
                  <a:schemeClr val="tx2"/>
                </a:solidFill>
              </a:rPr>
              <a:t>),《《Java</a:t>
            </a:r>
            <a:r>
              <a:rPr lang="zh-CN" altLang="en-US" dirty="0">
                <a:solidFill>
                  <a:schemeClr val="tx2"/>
                </a:solidFill>
              </a:rPr>
              <a:t>面向对象程序设计</a:t>
            </a:r>
            <a:r>
              <a:rPr lang="en-US" altLang="zh-CN" dirty="0">
                <a:solidFill>
                  <a:schemeClr val="tx2"/>
                </a:solidFill>
              </a:rPr>
              <a:t>》(</a:t>
            </a:r>
            <a:r>
              <a:rPr lang="zh-CN" altLang="en-US" dirty="0">
                <a:solidFill>
                  <a:schemeClr val="tx2"/>
                </a:solidFill>
              </a:rPr>
              <a:t>第</a:t>
            </a:r>
            <a:r>
              <a:rPr lang="en-US" altLang="zh-CN" dirty="0">
                <a:solidFill>
                  <a:schemeClr val="tx2"/>
                </a:solidFill>
              </a:rPr>
              <a:t>2</a:t>
            </a:r>
            <a:r>
              <a:rPr lang="zh-CN" altLang="en-US" dirty="0">
                <a:solidFill>
                  <a:schemeClr val="tx2"/>
                </a:solidFill>
              </a:rPr>
              <a:t>版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r>
              <a:rPr lang="zh-CN" altLang="en-US" dirty="0">
                <a:solidFill>
                  <a:schemeClr val="tx2"/>
                </a:solidFill>
              </a:rPr>
              <a:t>，清华大学出版社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None/>
              <a:defRPr/>
            </a:pP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</a:rPr>
              <a:t>参考书</a:t>
            </a:r>
            <a:r>
              <a:rPr lang="en-US" altLang="zh-CN" sz="2400" b="1" dirty="0">
                <a:solidFill>
                  <a:srgbClr val="000000"/>
                </a:solidFill>
              </a:rPr>
              <a:t>: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</a:p>
          <a:p>
            <a:pPr marL="858837" lvl="1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郑莉、王行言、马素霞编著，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《 Java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语言程序设计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》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，清华大学出版社 </a:t>
            </a:r>
          </a:p>
          <a:p>
            <a:pPr marL="858837" lvl="1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zh-CN" sz="2000" dirty="0"/>
              <a:t>Peter C. Dibble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著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滕启明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译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《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实时</a:t>
            </a:r>
            <a:r>
              <a:rPr lang="en-US" altLang="zh-CN" sz="2000" dirty="0"/>
              <a:t>Java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平台编程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》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　机械工业出版社 </a:t>
            </a:r>
          </a:p>
          <a:p>
            <a:pPr marL="858837" lvl="1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龚天富，侯文永编著，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《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程序设计语言与编译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》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，电子工业出版社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858837" lvl="1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en-US" sz="2000" dirty="0"/>
              <a:t>Grady </a:t>
            </a:r>
            <a:r>
              <a:rPr lang="en-US" altLang="en-US" sz="2000" dirty="0" err="1"/>
              <a:t>Booch</a:t>
            </a:r>
            <a:r>
              <a:rPr lang="en-US" altLang="en-US" sz="2000" dirty="0"/>
              <a:t>, James </a:t>
            </a:r>
            <a:r>
              <a:rPr lang="en-US" altLang="en-US" sz="2000" dirty="0" err="1"/>
              <a:t>Rumbaugh</a:t>
            </a:r>
            <a:r>
              <a:rPr lang="en-US" altLang="en-US" sz="2000" dirty="0"/>
              <a:t>, &amp; </a:t>
            </a:r>
            <a:r>
              <a:rPr lang="en-US" altLang="en-US" sz="2000" dirty="0" err="1"/>
              <a:t>Ivar</a:t>
            </a:r>
            <a:r>
              <a:rPr lang="en-US" altLang="en-US" sz="2000" dirty="0"/>
              <a:t> Jacobson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著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《</a:t>
            </a:r>
            <a:r>
              <a:rPr lang="en-US" altLang="zh-CN" sz="2000" dirty="0" err="1"/>
              <a:t>UML</a:t>
            </a:r>
            <a:r>
              <a:rPr lang="en-US" altLang="zh-CN" sz="2000" dirty="0"/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用户指南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》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，机械工业出版社</a:t>
            </a:r>
          </a:p>
          <a:p>
            <a:pPr marL="858837" lvl="1" indent="-514350">
              <a:lnSpc>
                <a:spcPct val="80000"/>
              </a:lnSpc>
              <a:buFont typeface="+mj-lt"/>
              <a:buAutoNum type="arabicPeriod"/>
              <a:defRPr/>
            </a:pPr>
            <a:endParaRPr lang="zh-CN" altLang="en-US" sz="20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课堂</a:t>
            </a:r>
            <a:r>
              <a:rPr lang="en-US" altLang="zh-CN" b="1" dirty="0"/>
              <a:t>:</a:t>
            </a:r>
            <a:r>
              <a:rPr lang="en-US" altLang="zh-CN" dirty="0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1 – 9</a:t>
            </a:r>
            <a:r>
              <a:rPr lang="zh-CN" altLang="en-US" dirty="0"/>
              <a:t>周</a:t>
            </a:r>
            <a:r>
              <a:rPr lang="en-US" altLang="zh-CN" dirty="0"/>
              <a:t>. 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星期一，</a:t>
            </a:r>
            <a:r>
              <a:rPr lang="en-US" altLang="zh-CN" dirty="0"/>
              <a:t>1405#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星期四，</a:t>
            </a:r>
            <a:r>
              <a:rPr lang="en-US" altLang="zh-CN" dirty="0"/>
              <a:t> 2206#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b="1"/>
              <a:t>实验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>
              <a:lnSpc>
                <a:spcPct val="90000"/>
              </a:lnSpc>
            </a:pPr>
            <a:r>
              <a:rPr lang="en-US" altLang="zh-CN" b="1">
                <a:solidFill>
                  <a:srgbClr val="FF0000"/>
                </a:solidFill>
              </a:rPr>
              <a:t>171</a:t>
            </a:r>
            <a:r>
              <a:rPr lang="zh-CN" altLang="en-US" b="1">
                <a:solidFill>
                  <a:srgbClr val="FF0000"/>
                </a:solidFill>
              </a:rPr>
              <a:t>班，</a:t>
            </a:r>
            <a:r>
              <a:rPr lang="en-US" altLang="zh-CN"/>
              <a:t> 2-8</a:t>
            </a:r>
            <a:r>
              <a:rPr lang="zh-CN" altLang="en-US"/>
              <a:t>周，星期三晚上，</a:t>
            </a:r>
            <a:r>
              <a:rPr lang="en-US" altLang="zh-CN" b="1">
                <a:solidFill>
                  <a:srgbClr val="FF0000"/>
                </a:solidFill>
              </a:rPr>
              <a:t>18:30 – 20:00</a:t>
            </a:r>
          </a:p>
          <a:p>
            <a:pPr lvl="1">
              <a:lnSpc>
                <a:spcPct val="90000"/>
              </a:lnSpc>
            </a:pPr>
            <a:r>
              <a:rPr lang="en-US" altLang="zh-CN" b="1">
                <a:solidFill>
                  <a:srgbClr val="FF0000"/>
                </a:solidFill>
              </a:rPr>
              <a:t>172</a:t>
            </a:r>
            <a:r>
              <a:rPr lang="zh-CN" altLang="en-US" b="1">
                <a:solidFill>
                  <a:srgbClr val="FF0000"/>
                </a:solidFill>
              </a:rPr>
              <a:t>班，</a:t>
            </a:r>
            <a:r>
              <a:rPr lang="en-US" altLang="zh-CN"/>
              <a:t> 2-8</a:t>
            </a:r>
            <a:r>
              <a:rPr lang="zh-CN" altLang="en-US"/>
              <a:t>周，星期三晚上， </a:t>
            </a:r>
            <a:r>
              <a:rPr lang="en-US" altLang="zh-CN" b="1">
                <a:solidFill>
                  <a:srgbClr val="FF0000"/>
                </a:solidFill>
              </a:rPr>
              <a:t>20:00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–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21:30</a:t>
            </a:r>
          </a:p>
          <a:p>
            <a:pPr lvl="1">
              <a:lnSpc>
                <a:spcPct val="900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b="1">
                <a:solidFill>
                  <a:srgbClr val="FF0000"/>
                </a:solidFill>
              </a:rPr>
              <a:t>173</a:t>
            </a:r>
            <a:r>
              <a:rPr lang="zh-CN" altLang="en-US" b="1">
                <a:solidFill>
                  <a:srgbClr val="FF0000"/>
                </a:solidFill>
              </a:rPr>
              <a:t>班，</a:t>
            </a:r>
            <a:r>
              <a:rPr lang="en-US" altLang="zh-CN"/>
              <a:t> 2-8</a:t>
            </a:r>
            <a:r>
              <a:rPr lang="zh-CN" altLang="en-US"/>
              <a:t>周，星期四晚上</a:t>
            </a:r>
            <a:r>
              <a:rPr lang="zh-CN" altLang="en-US" b="1">
                <a:solidFill>
                  <a:srgbClr val="FF0000"/>
                </a:solidFill>
              </a:rPr>
              <a:t> ，</a:t>
            </a:r>
            <a:r>
              <a:rPr lang="en-US" altLang="zh-CN" b="1">
                <a:solidFill>
                  <a:srgbClr val="FF0000"/>
                </a:solidFill>
              </a:rPr>
              <a:t>18:30 – 20:00</a:t>
            </a:r>
          </a:p>
          <a:p>
            <a:pPr lvl="1">
              <a:lnSpc>
                <a:spcPct val="90000"/>
              </a:lnSpc>
            </a:pPr>
            <a:r>
              <a:rPr lang="en-US" altLang="zh-CN" b="1">
                <a:solidFill>
                  <a:srgbClr val="FF0000"/>
                </a:solidFill>
              </a:rPr>
              <a:t>174</a:t>
            </a:r>
            <a:r>
              <a:rPr lang="zh-CN" altLang="en-US" b="1">
                <a:solidFill>
                  <a:srgbClr val="FF0000"/>
                </a:solidFill>
              </a:rPr>
              <a:t>班，</a:t>
            </a:r>
            <a:r>
              <a:rPr lang="en-US" altLang="zh-CN"/>
              <a:t> 2-8</a:t>
            </a:r>
            <a:r>
              <a:rPr lang="zh-CN" altLang="en-US"/>
              <a:t>周，星期四晚上</a:t>
            </a:r>
            <a:r>
              <a:rPr lang="zh-CN" altLang="en-US" b="1">
                <a:solidFill>
                  <a:srgbClr val="FF0000"/>
                </a:solidFill>
              </a:rPr>
              <a:t> ，</a:t>
            </a:r>
            <a:r>
              <a:rPr lang="en-US" altLang="zh-CN" b="1">
                <a:solidFill>
                  <a:srgbClr val="FF0000"/>
                </a:solidFill>
              </a:rPr>
              <a:t>20:00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–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21:30</a:t>
            </a:r>
          </a:p>
          <a:p>
            <a:pPr lvl="1">
              <a:lnSpc>
                <a:spcPct val="900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chemeClr val="tx1"/>
                </a:solidFill>
              </a:rPr>
              <a:t>课件下载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3067044" y="1643050"/>
            <a:ext cx="1223963" cy="431800"/>
          </a:xfrm>
          <a:prstGeom prst="flowChartAlternateProcess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教学平台</a:t>
            </a:r>
          </a:p>
        </p:txBody>
      </p:sp>
      <p:sp>
        <p:nvSpPr>
          <p:cNvPr id="12292" name="AutoShape 6"/>
          <p:cNvSpPr>
            <a:spLocks noChangeArrowheads="1"/>
          </p:cNvSpPr>
          <p:nvPr/>
        </p:nvSpPr>
        <p:spPr bwMode="auto">
          <a:xfrm>
            <a:off x="2964650" y="2500306"/>
            <a:ext cx="1428750" cy="500063"/>
          </a:xfrm>
          <a:prstGeom prst="flowChartAlternateProcess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汤蓉</a:t>
            </a:r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2143108" y="3357562"/>
            <a:ext cx="3071834" cy="571500"/>
          </a:xfrm>
          <a:prstGeom prst="flowChartAlternateProcess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面向对象程序设计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(Java)</a:t>
            </a:r>
            <a:endParaRPr lang="zh-CN" altLang="en-US" sz="20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294" name="AutoShape 9"/>
          <p:cNvSpPr>
            <a:spLocks noChangeArrowheads="1"/>
          </p:cNvSpPr>
          <p:nvPr/>
        </p:nvSpPr>
        <p:spPr bwMode="auto">
          <a:xfrm>
            <a:off x="2857488" y="4286256"/>
            <a:ext cx="1643062" cy="431800"/>
          </a:xfrm>
          <a:prstGeom prst="flowChartAlternateProcess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教学资料</a:t>
            </a:r>
          </a:p>
        </p:txBody>
      </p:sp>
      <p:sp>
        <p:nvSpPr>
          <p:cNvPr id="12295" name="AutoShape 10"/>
          <p:cNvSpPr>
            <a:spLocks noChangeArrowheads="1"/>
          </p:cNvSpPr>
          <p:nvPr/>
        </p:nvSpPr>
        <p:spPr bwMode="auto">
          <a:xfrm>
            <a:off x="3247225" y="5000636"/>
            <a:ext cx="863600" cy="431800"/>
          </a:xfrm>
          <a:prstGeom prst="flowChartAlternateProcess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课件</a:t>
            </a:r>
            <a:endParaRPr lang="en-US" altLang="zh-CN" sz="20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296" name="灯片编号占位符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0DEADB-A9EA-47D4-8253-CCF79A2EE162}" type="slidenum">
              <a:rPr lang="en-US" altLang="zh-CN" smtClean="0"/>
              <a:pPr/>
              <a:t>5</a:t>
            </a:fld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3466297" y="2287578"/>
            <a:ext cx="42545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3500429" y="3178965"/>
            <a:ext cx="35719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3574248" y="4855380"/>
            <a:ext cx="2825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293" idx="2"/>
            <a:endCxn id="12294" idx="0"/>
          </p:cNvCxnSpPr>
          <p:nvPr/>
        </p:nvCxnSpPr>
        <p:spPr>
          <a:xfrm rot="5400000">
            <a:off x="3500425" y="4107656"/>
            <a:ext cx="357194" cy="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58DBA5-7C0F-4CA0-B42E-94435C18CBB9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课程评价</a:t>
            </a:r>
            <a:endParaRPr lang="en-US" altLang="zh-CN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8801"/>
            <a:ext cx="8362950" cy="4202123"/>
          </a:xfrm>
        </p:spPr>
        <p:txBody>
          <a:bodyPr/>
          <a:lstStyle/>
          <a:p>
            <a:r>
              <a:rPr lang="zh-CN" altLang="en-GB" sz="2400" dirty="0"/>
              <a:t>平时成绩</a:t>
            </a:r>
            <a:r>
              <a:rPr lang="en-GB" altLang="zh-CN" sz="2400" dirty="0"/>
              <a:t>(</a:t>
            </a:r>
            <a:r>
              <a:rPr lang="zh-CN" altLang="en-GB" sz="2400" dirty="0"/>
              <a:t>考勤</a:t>
            </a:r>
            <a:r>
              <a:rPr lang="zh-CN" altLang="en-US" sz="2400" dirty="0"/>
              <a:t>、</a:t>
            </a:r>
            <a:r>
              <a:rPr lang="zh-CN" altLang="en-GB" sz="2400" dirty="0"/>
              <a:t>作业和实验报告</a:t>
            </a:r>
            <a:r>
              <a:rPr lang="zh-CN" altLang="en-US" sz="2400" dirty="0"/>
              <a:t>等</a:t>
            </a:r>
            <a:r>
              <a:rPr lang="en-GB" altLang="zh-CN" sz="2400" dirty="0"/>
              <a:t>)</a:t>
            </a:r>
            <a:r>
              <a:rPr lang="zh-CN" altLang="en-GB" sz="2400" dirty="0"/>
              <a:t>：	</a:t>
            </a:r>
            <a:r>
              <a:rPr lang="en-GB" altLang="zh-CN" sz="2400" dirty="0">
                <a:solidFill>
                  <a:srgbClr val="CC0000"/>
                </a:solidFill>
              </a:rPr>
              <a:t>30%</a:t>
            </a:r>
          </a:p>
          <a:p>
            <a:r>
              <a:rPr lang="zh-CN" altLang="en-GB" sz="2400" dirty="0"/>
              <a:t>期末考试：		</a:t>
            </a:r>
            <a:r>
              <a:rPr lang="en-US" altLang="zh-CN" sz="2400" dirty="0"/>
              <a:t>		</a:t>
            </a:r>
            <a:r>
              <a:rPr lang="en-GB" altLang="zh-CN" sz="2400" dirty="0">
                <a:solidFill>
                  <a:srgbClr val="CC0000"/>
                </a:solidFill>
              </a:rPr>
              <a:t>70%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4"/>
            <a:ext cx="8229600" cy="4729183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Java</a:t>
            </a:r>
            <a:r>
              <a:rPr lang="zh-CN" altLang="en-US" dirty="0"/>
              <a:t>入门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章基本类型、数组和枚举类型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章运算符、表达式和语句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章类与对象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章继承与接口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常用实用类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章内部类与异常类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章输入流与输出流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</a:t>
            </a:r>
            <a:r>
              <a:rPr lang="en-US" altLang="zh-CN" dirty="0"/>
              <a:t>Java</a:t>
            </a:r>
            <a:r>
              <a:rPr lang="zh-CN" altLang="en-US" dirty="0"/>
              <a:t>多线程机制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46"/>
          </a:xfrm>
        </p:spPr>
        <p:txBody>
          <a:bodyPr/>
          <a:lstStyle/>
          <a:p>
            <a:r>
              <a:rPr lang="en-US" altLang="zh-CN" sz="3200" dirty="0"/>
              <a:t>《</a:t>
            </a:r>
            <a:r>
              <a:rPr lang="zh-CN" altLang="en-US" sz="3200" dirty="0"/>
              <a:t>成都信息工程大学本科学生课程考核与成绩管理办法</a:t>
            </a:r>
            <a:r>
              <a:rPr lang="en-US" altLang="zh-CN" sz="3200" dirty="0"/>
              <a:t>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/>
          <a:lstStyle/>
          <a:p>
            <a:r>
              <a:rPr lang="zh-CN" altLang="en-US" dirty="0"/>
              <a:t>学生考试资格审查原则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（一）学生到课（考勤）、作业、实习、实验等环节全部完成并合格，则取得该课程的考核资格。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（二）学生有以下情况之一者，取消期末考试及补考资格。成绩以“禁考</a:t>
            </a:r>
            <a:r>
              <a:rPr lang="en-US" altLang="zh-CN" sz="1800" dirty="0"/>
              <a:t>1”</a:t>
            </a:r>
            <a:r>
              <a:rPr lang="zh-CN" altLang="en-US" sz="1800" dirty="0"/>
              <a:t>记。</a:t>
            </a:r>
            <a:br>
              <a:rPr lang="zh-CN" altLang="en-US" sz="1800" dirty="0"/>
            </a:br>
            <a:r>
              <a:rPr lang="zh-CN" altLang="en-US" sz="1800" dirty="0"/>
              <a:t>  </a:t>
            </a:r>
            <a:r>
              <a:rPr lang="en-US" altLang="zh-CN" sz="1800" dirty="0"/>
              <a:t>1</a:t>
            </a:r>
            <a:r>
              <a:rPr lang="zh-CN" altLang="en-US" sz="1800" dirty="0"/>
              <a:t>、未经批准或未办理选课手续，擅自修读该门课程者。</a:t>
            </a:r>
            <a:br>
              <a:rPr lang="zh-CN" altLang="en-US" sz="1800" dirty="0"/>
            </a:br>
            <a:r>
              <a:rPr lang="zh-CN" altLang="en-US" sz="1800" dirty="0"/>
              <a:t>  </a:t>
            </a:r>
            <a:r>
              <a:rPr lang="en-US" altLang="zh-CN" sz="1800" dirty="0"/>
              <a:t>2</a:t>
            </a:r>
            <a:r>
              <a:rPr lang="zh-CN" altLang="en-US" sz="1800" dirty="0"/>
              <a:t>、缺课五分之一（含五分之一）及以上者；</a:t>
            </a:r>
            <a:br>
              <a:rPr lang="zh-CN" altLang="en-US" sz="1800" dirty="0"/>
            </a:br>
            <a:r>
              <a:rPr lang="zh-CN" altLang="en-US" sz="1800" dirty="0"/>
              <a:t>  </a:t>
            </a:r>
            <a:r>
              <a:rPr lang="en-US" altLang="zh-CN" sz="1800" dirty="0"/>
              <a:t>3</a:t>
            </a:r>
            <a:r>
              <a:rPr lang="zh-CN" altLang="en-US" sz="1800" dirty="0"/>
              <a:t>、课程作业缺交三分之一（含三分之一）及以上者；或有二分之一不合格者；</a:t>
            </a:r>
            <a:br>
              <a:rPr lang="zh-CN" altLang="en-US" sz="1800" dirty="0"/>
            </a:br>
            <a:r>
              <a:rPr lang="zh-CN" altLang="en-US" sz="1800" dirty="0"/>
              <a:t>  </a:t>
            </a:r>
            <a:r>
              <a:rPr lang="en-US" altLang="zh-CN" sz="1800" dirty="0"/>
              <a:t>4</a:t>
            </a:r>
            <a:r>
              <a:rPr lang="zh-CN" altLang="en-US" sz="1800" dirty="0"/>
              <a:t>、课程实习、实验作业缺做或实习、实验报告缺交三分之一（含三分之一）及以上者；或有二分之一不合格者；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（三）学生有以下情况者，仅取消期末考试资格，学生可参加补考，成绩以“禁考</a:t>
            </a:r>
            <a:r>
              <a:rPr lang="en-US" altLang="zh-CN" sz="1800" dirty="0"/>
              <a:t>2”</a:t>
            </a:r>
            <a:r>
              <a:rPr lang="zh-CN" altLang="en-US" sz="1800" dirty="0"/>
              <a:t>记。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学生没有上述第七条（二）款情况，但教师按照课程教学大纲的要求评定平时成绩后，平时成绩不及格者。</a:t>
            </a:r>
            <a:endParaRPr lang="en-US" altLang="zh-CN" sz="1800" dirty="0"/>
          </a:p>
          <a:p>
            <a:pPr algn="ctr">
              <a:buNone/>
            </a:pPr>
            <a:r>
              <a:rPr lang="zh-CN" altLang="en-US" b="1" i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本学期执行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55</TotalTime>
  <Words>328</Words>
  <Application>Microsoft Office PowerPoint</Application>
  <PresentationFormat>全屏显示(4:3)</PresentationFormat>
  <Paragraphs>67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黑体</vt:lpstr>
      <vt:lpstr>华文楷体</vt:lpstr>
      <vt:lpstr>华文新魏</vt:lpstr>
      <vt:lpstr>楷体_GB2312</vt:lpstr>
      <vt:lpstr>宋体</vt:lpstr>
      <vt:lpstr>Arial</vt:lpstr>
      <vt:lpstr>Calibri</vt:lpstr>
      <vt:lpstr>Times New Roman</vt:lpstr>
      <vt:lpstr>Wingdings</vt:lpstr>
      <vt:lpstr>主题1</vt:lpstr>
      <vt:lpstr>面向对象程序设计(Java)</vt:lpstr>
      <vt:lpstr>课程介绍</vt:lpstr>
      <vt:lpstr>课程介绍</vt:lpstr>
      <vt:lpstr>课程介绍</vt:lpstr>
      <vt:lpstr>课件下载</vt:lpstr>
      <vt:lpstr>课程评价</vt:lpstr>
      <vt:lpstr>课程内容</vt:lpstr>
      <vt:lpstr>《成都信息工程大学本科学生课程考核与成绩管理办法》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leno</dc:creator>
  <cp:lastModifiedBy> </cp:lastModifiedBy>
  <cp:revision>26</cp:revision>
  <dcterms:created xsi:type="dcterms:W3CDTF">2017-09-04T08:53:18Z</dcterms:created>
  <dcterms:modified xsi:type="dcterms:W3CDTF">2018-09-02T07:23:19Z</dcterms:modified>
</cp:coreProperties>
</file>