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720" r:id="rId2"/>
  </p:sldMasterIdLst>
  <p:notesMasterIdLst>
    <p:notesMasterId r:id="rId42"/>
  </p:notesMasterIdLst>
  <p:sldIdLst>
    <p:sldId id="284" r:id="rId3"/>
    <p:sldId id="323" r:id="rId4"/>
    <p:sldId id="285" r:id="rId5"/>
    <p:sldId id="287" r:id="rId6"/>
    <p:sldId id="286" r:id="rId7"/>
    <p:sldId id="324" r:id="rId8"/>
    <p:sldId id="288" r:id="rId9"/>
    <p:sldId id="289" r:id="rId10"/>
    <p:sldId id="292" r:id="rId11"/>
    <p:sldId id="291" r:id="rId12"/>
    <p:sldId id="290" r:id="rId13"/>
    <p:sldId id="293" r:id="rId14"/>
    <p:sldId id="294" r:id="rId15"/>
    <p:sldId id="296" r:id="rId16"/>
    <p:sldId id="325" r:id="rId17"/>
    <p:sldId id="299" r:id="rId18"/>
    <p:sldId id="300" r:id="rId19"/>
    <p:sldId id="301" r:id="rId20"/>
    <p:sldId id="302" r:id="rId21"/>
    <p:sldId id="311" r:id="rId22"/>
    <p:sldId id="303" r:id="rId23"/>
    <p:sldId id="304" r:id="rId24"/>
    <p:sldId id="305" r:id="rId25"/>
    <p:sldId id="306" r:id="rId26"/>
    <p:sldId id="307" r:id="rId27"/>
    <p:sldId id="308" r:id="rId28"/>
    <p:sldId id="326" r:id="rId29"/>
    <p:sldId id="309" r:id="rId30"/>
    <p:sldId id="315" r:id="rId31"/>
    <p:sldId id="316" r:id="rId32"/>
    <p:sldId id="317" r:id="rId33"/>
    <p:sldId id="318" r:id="rId34"/>
    <p:sldId id="319" r:id="rId35"/>
    <p:sldId id="320" r:id="rId36"/>
    <p:sldId id="327" r:id="rId37"/>
    <p:sldId id="328" r:id="rId38"/>
    <p:sldId id="321" r:id="rId39"/>
    <p:sldId id="322" r:id="rId40"/>
    <p:sldId id="310"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9b17ff21456fb1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2D8990-875A-4302-8389-D48516B095CE}" type="datetimeFigureOut">
              <a:rPr lang="zh-CN" altLang="en-US" smtClean="0"/>
              <a:pPr/>
              <a:t>2018/9/2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FFB9A1-E946-4260-A71B-65E3EE0BEF2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E10FC8B0-BF63-4F6D-912B-3E8D66918001}" type="slidenum">
              <a:rPr lang="en-US" altLang="zh-CN" smtClean="0">
                <a:latin typeface="Arial" charset="0"/>
                <a:ea typeface="宋体" charset="-122"/>
              </a:rPr>
              <a:pPr/>
              <a:t>20</a:t>
            </a:fld>
            <a:endParaRPr lang="en-US" altLang="zh-CN">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zh-CN" altLang="zh-CN" dirty="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8D39331-28A8-46B1-9497-4676E162173F}" type="slidenum">
              <a:rPr lang="en-US" altLang="zh-CN" smtClean="0">
                <a:ea typeface="宋体" charset="-122"/>
              </a:rPr>
              <a:pPr/>
              <a:t>39</a:t>
            </a:fld>
            <a:endParaRPr lang="en-US" altLang="zh-CN">
              <a:ea typeface="宋体" charset="-122"/>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50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r>
              <a:rPr lang="zh-CN" altLang="en-US"/>
              <a:t>单击此处编辑母版副标题样式</a:t>
            </a:r>
          </a:p>
        </p:txBody>
      </p:sp>
      <p:sp>
        <p:nvSpPr>
          <p:cNvPr id="5125" name="Rectangle 5"/>
          <p:cNvSpPr>
            <a:spLocks noGrp="1" noChangeArrowheads="1"/>
          </p:cNvSpPr>
          <p:nvPr>
            <p:ph type="dt" sz="half" idx="2"/>
          </p:nvPr>
        </p:nvSpPr>
        <p:spPr/>
        <p:txBody>
          <a:bodyPr/>
          <a:lstStyle>
            <a:lvl1pPr>
              <a:defRPr/>
            </a:lvl1pPr>
          </a:lstStyle>
          <a:p>
            <a:fld id="{A2952BA6-0D86-46DB-84C0-61BE35FAB043}" type="datetime1">
              <a:rPr lang="zh-CN" altLang="en-US" smtClean="0"/>
              <a:t>2018/9/2</a:t>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itchFamily="2" charset="-122"/>
                <a:ea typeface="华文楷体"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8D33457D-7D7E-4CB3-94E6-B77644652491}" type="datetime1">
              <a:rPr lang="zh-CN" altLang="en-US" smtClean="0"/>
              <a:t>2018/9/2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5BAF06D1-07C9-4344-BD22-7313AD30A987}" type="datetime1">
              <a:rPr lang="zh-CN" altLang="en-US" smtClean="0"/>
              <a:t>2018/9/2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F7C56A7-FB36-4FCD-AB74-334C025205CC}" type="datetime1">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C74C24-71F6-4A8D-BC98-A7A075EE22DF}" type="datetime1">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EA2A0D7-6BF3-4322-A8A5-48A1AD8B53FD}" type="datetime1">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F284E5F-E9D0-448C-879B-227705AEE719}" type="datetime1">
              <a:rPr lang="zh-CN" altLang="en-US" smtClean="0"/>
              <a:t>2018/9/2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57D1F8-5C12-4886-9AF8-DF0C0897AD29}" type="datetime1">
              <a:rPr lang="zh-CN" altLang="en-US" smtClean="0"/>
              <a:t>2018/9/2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52E0884-859E-409E-B06C-7AD9EE7D2323}" type="datetime1">
              <a:rPr lang="zh-CN" altLang="en-US" smtClean="0"/>
              <a:t>2018/9/2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BA783D-9E96-4700-A5EB-9B814CF4EF92}" type="datetime1">
              <a:rPr lang="zh-CN" altLang="en-US" smtClean="0"/>
              <a:t>2018/9/2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D22A78-12C3-42DE-A886-28210F88CBFB}" type="datetime1">
              <a:rPr lang="zh-CN" altLang="en-US" smtClean="0"/>
              <a:t>2018/9/2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F9E0150C-53B8-4383-AEAD-B194759F6247}" type="datetime1">
              <a:rPr lang="zh-CN" altLang="en-US" smtClean="0"/>
              <a:t>2018/9/2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E8B472-EB18-4D63-B634-14228458E152}" type="datetime1">
              <a:rPr lang="zh-CN" altLang="en-US" smtClean="0"/>
              <a:t>2018/9/2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11BB30-17DF-4827-9393-321ACDEA23F6}" type="datetime1">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6E7F11-4DA4-4F04-93E9-3F3BB70E7EFB}" type="datetime1">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F1DA6D46-5DB0-41E8-BB82-2B2B6F623764}" type="datetime1">
              <a:rPr lang="zh-CN" altLang="en-US" smtClean="0"/>
              <a:t>2018/9/2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94652719-18EC-4B95-8464-595F9F7EAE35}" type="datetime1">
              <a:rPr lang="zh-CN" altLang="en-US" smtClean="0"/>
              <a:t>2018/9/2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8BBEF4CB-DFEF-48E4-8C19-740ED6C2A203}" type="datetime1">
              <a:rPr lang="zh-CN" altLang="en-US" smtClean="0"/>
              <a:t>2018/9/2</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0B38728B-21B4-4033-B3CC-683970D9D01D}" type="datetime1">
              <a:rPr lang="zh-CN" altLang="en-US" smtClean="0"/>
              <a:t>2018/9/2</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4EC59F9-8745-4C9C-85B5-D01D7C1E0042}" type="datetime1">
              <a:rPr lang="zh-CN" altLang="en-US" smtClean="0"/>
              <a:t>2018/9/2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FD7525F0-1CA5-4BF6-BB23-7FC59FEBEFF0}" type="datetime1">
              <a:rPr lang="zh-CN" altLang="en-US" smtClean="0"/>
              <a:t>2018/9/2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AF80540F-5B5E-4221-B016-624F3E01190D}" type="datetime1">
              <a:rPr lang="zh-CN" altLang="en-US" smtClean="0"/>
              <a:t>2018/9/2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zh-CN" altLang="en-US"/>
          </a:p>
        </p:txBody>
      </p:sp>
      <p:sp>
        <p:nvSpPr>
          <p:cNvPr id="409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457200" y="1628775"/>
            <a:ext cx="8229600" cy="4502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457DB210-6E81-47AE-8D63-974A6CF1F5A6}" type="datetime1">
              <a:rPr lang="zh-CN" altLang="en-US" smtClean="0"/>
              <a:t>2018/9/2</a:t>
            </a:fld>
            <a:endParaRPr lang="zh-CN"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ea typeface="宋体" charset="-122"/>
        </a:defRPr>
      </a:lvl2pPr>
      <a:lvl3pPr algn="l" rtl="0" eaLnBrk="1" fontAlgn="base" hangingPunct="1">
        <a:spcBef>
          <a:spcPct val="0"/>
        </a:spcBef>
        <a:spcAft>
          <a:spcPct val="0"/>
        </a:spcAft>
        <a:defRPr sz="4000" b="1">
          <a:solidFill>
            <a:schemeClr val="tx2"/>
          </a:solidFill>
          <a:latin typeface="Arial" charset="0"/>
          <a:ea typeface="宋体" charset="-122"/>
        </a:defRPr>
      </a:lvl3pPr>
      <a:lvl4pPr algn="l" rtl="0" eaLnBrk="1" fontAlgn="base" hangingPunct="1">
        <a:spcBef>
          <a:spcPct val="0"/>
        </a:spcBef>
        <a:spcAft>
          <a:spcPct val="0"/>
        </a:spcAft>
        <a:defRPr sz="4000" b="1">
          <a:solidFill>
            <a:schemeClr val="tx2"/>
          </a:solidFill>
          <a:latin typeface="Arial" charset="0"/>
          <a:ea typeface="宋体" charset="-122"/>
        </a:defRPr>
      </a:lvl4pPr>
      <a:lvl5pPr algn="l" rtl="0" eaLnBrk="1" fontAlgn="base" hangingPunct="1">
        <a:spcBef>
          <a:spcPct val="0"/>
        </a:spcBef>
        <a:spcAft>
          <a:spcPct val="0"/>
        </a:spcAft>
        <a:defRPr sz="4000" b="1">
          <a:solidFill>
            <a:schemeClr val="tx2"/>
          </a:solidFill>
          <a:latin typeface="Arial" charset="0"/>
          <a:ea typeface="宋体" charset="-122"/>
        </a:defRPr>
      </a:lvl5pPr>
      <a:lvl6pPr marL="457200" algn="l" rtl="0" eaLnBrk="1" fontAlgn="base" hangingPunct="1">
        <a:spcBef>
          <a:spcPct val="0"/>
        </a:spcBef>
        <a:spcAft>
          <a:spcPct val="0"/>
        </a:spcAft>
        <a:defRPr sz="4000" b="1">
          <a:solidFill>
            <a:schemeClr val="tx2"/>
          </a:solidFill>
          <a:latin typeface="Arial" charset="0"/>
          <a:ea typeface="宋体" charset="-122"/>
        </a:defRPr>
      </a:lvl6pPr>
      <a:lvl7pPr marL="914400" algn="l" rtl="0" eaLnBrk="1" fontAlgn="base" hangingPunct="1">
        <a:spcBef>
          <a:spcPct val="0"/>
        </a:spcBef>
        <a:spcAft>
          <a:spcPct val="0"/>
        </a:spcAft>
        <a:defRPr sz="4000" b="1">
          <a:solidFill>
            <a:schemeClr val="tx2"/>
          </a:solidFill>
          <a:latin typeface="Arial" charset="0"/>
          <a:ea typeface="宋体" charset="-122"/>
        </a:defRPr>
      </a:lvl7pPr>
      <a:lvl8pPr marL="1371600" algn="l" rtl="0" eaLnBrk="1" fontAlgn="base" hangingPunct="1">
        <a:spcBef>
          <a:spcPct val="0"/>
        </a:spcBef>
        <a:spcAft>
          <a:spcPct val="0"/>
        </a:spcAft>
        <a:defRPr sz="4000" b="1">
          <a:solidFill>
            <a:schemeClr val="tx2"/>
          </a:solidFill>
          <a:latin typeface="Arial" charset="0"/>
          <a:ea typeface="宋体" charset="-122"/>
        </a:defRPr>
      </a:lvl8pPr>
      <a:lvl9pPr marL="1828800" algn="l" rtl="0" eaLnBrk="1" fontAlgn="base" hangingPunct="1">
        <a:spcBef>
          <a:spcPct val="0"/>
        </a:spcBef>
        <a:spcAft>
          <a:spcPct val="0"/>
        </a:spcAft>
        <a:defRPr sz="4000" b="1">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Ø"/>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87F6D-B0AF-42E6-B551-00BE6FF73355}" type="datetime1">
              <a:rPr lang="zh-CN" altLang="en-US" smtClean="0"/>
              <a:t>2018/9/2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oracle.com/technetwork/java/javase/downloads/jdk10-downloads-4416644.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20195;&#30721;/chapter1/&#20363;&#23376;2/Rect.java"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dirty="0"/>
              <a:t>面向对象程序设计</a:t>
            </a:r>
            <a:r>
              <a:rPr lang="en-US" altLang="zh-CN" sz="5400" dirty="0"/>
              <a:t>(Java)</a:t>
            </a:r>
            <a:endParaRPr lang="zh-CN" altLang="en-US" dirty="0"/>
          </a:p>
        </p:txBody>
      </p:sp>
      <p:sp>
        <p:nvSpPr>
          <p:cNvPr id="3" name="副标题 2"/>
          <p:cNvSpPr>
            <a:spLocks noGrp="1"/>
          </p:cNvSpPr>
          <p:nvPr>
            <p:ph type="subTitle" idx="1"/>
          </p:nvPr>
        </p:nvSpPr>
        <p:spPr/>
        <p:txBody>
          <a:bodyPr>
            <a:normAutofit/>
          </a:bodyPr>
          <a:lstStyle/>
          <a:p>
            <a:r>
              <a:rPr lang="zh-CN" altLang="en-US" dirty="0"/>
              <a:t>汤 蓉</a:t>
            </a:r>
            <a:endParaRPr lang="en-US" altLang="zh-CN" dirty="0"/>
          </a:p>
          <a:p>
            <a:r>
              <a:rPr lang="en-US" altLang="zh-CN" dirty="0"/>
              <a:t>Fall, 2018</a:t>
            </a:r>
          </a:p>
          <a:p>
            <a:r>
              <a:rPr lang="zh-CN" altLang="en-US" dirty="0"/>
              <a:t>计算机学院</a:t>
            </a:r>
            <a:endParaRPr lang="en-US" altLang="zh-CN" dirty="0"/>
          </a:p>
          <a:p>
            <a:r>
              <a:rPr lang="zh-CN" altLang="en-US" dirty="0"/>
              <a:t>成都信息工程大学</a:t>
            </a:r>
            <a:endParaRPr lang="en-US" altLang="zh-CN"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Times New Roman" panose="02020603050405020304" pitchFamily="18" charset="0"/>
                <a:cs typeface="Times New Roman" panose="02020603050405020304" pitchFamily="18" charset="0"/>
              </a:rPr>
              <a:t>Java</a:t>
            </a:r>
            <a:r>
              <a:rPr lang="zh-CN" altLang="en-US" dirty="0">
                <a:solidFill>
                  <a:srgbClr val="002060"/>
                </a:solidFill>
                <a:latin typeface="Times New Roman" panose="02020603050405020304" pitchFamily="18" charset="0"/>
                <a:cs typeface="Times New Roman" panose="02020603050405020304" pitchFamily="18" charset="0"/>
              </a:rPr>
              <a:t>的平台无关性</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zh-CN" altLang="en-US" dirty="0">
                <a:latin typeface="Times New Roman" panose="02020603050405020304" pitchFamily="18" charset="0"/>
                <a:cs typeface="Times New Roman" panose="02020603050405020304" pitchFamily="18" charset="0"/>
              </a:rPr>
              <a:t>2．</a:t>
            </a:r>
            <a:r>
              <a:rPr lang="en-US" altLang="zh-CN" b="1" dirty="0">
                <a:solidFill>
                  <a:srgbClr val="0000CC"/>
                </a:solidFill>
                <a:latin typeface="Times New Roman" panose="02020603050405020304" pitchFamily="18" charset="0"/>
                <a:cs typeface="Times New Roman" panose="02020603050405020304" pitchFamily="18" charset="0"/>
              </a:rPr>
              <a:t>C/C++</a:t>
            </a:r>
            <a:r>
              <a:rPr lang="zh-CN" altLang="en-US" dirty="0">
                <a:latin typeface="Times New Roman" panose="02020603050405020304" pitchFamily="18" charset="0"/>
                <a:cs typeface="Times New Roman" panose="02020603050405020304" pitchFamily="18" charset="0"/>
              </a:rPr>
              <a:t>程序依赖平台</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a:buNone/>
            </a:pPr>
            <a:r>
              <a:rPr lang="zh-CN" altLang="en-US" dirty="0">
                <a:latin typeface="Times New Roman" panose="02020603050405020304" pitchFamily="18" charset="0"/>
                <a:cs typeface="Times New Roman" panose="02020603050405020304" pitchFamily="18" charset="0"/>
              </a:rPr>
              <a:t> </a:t>
            </a:r>
          </a:p>
          <a:p>
            <a:endParaRPr lang="zh-CN" altLang="en-US"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a:srcRect/>
          <a:stretch>
            <a:fillRect/>
          </a:stretch>
        </p:blipFill>
        <p:spPr bwMode="auto">
          <a:xfrm>
            <a:off x="1857356" y="4214818"/>
            <a:ext cx="5609524" cy="1809524"/>
          </a:xfrm>
          <a:prstGeom prst="rect">
            <a:avLst/>
          </a:prstGeom>
          <a:noFill/>
          <a:ln w="9525">
            <a:noFill/>
            <a:miter lim="800000"/>
            <a:headEnd/>
            <a:tailEnd/>
          </a:ln>
          <a:effectLst/>
        </p:spPr>
      </p:pic>
      <p:sp>
        <p:nvSpPr>
          <p:cNvPr id="5" name="TextBox 4"/>
          <p:cNvSpPr txBox="1"/>
          <p:nvPr/>
        </p:nvSpPr>
        <p:spPr>
          <a:xfrm>
            <a:off x="428596" y="2285992"/>
            <a:ext cx="7743804" cy="1200329"/>
          </a:xfrm>
          <a:prstGeom prst="rect">
            <a:avLst/>
          </a:prstGeom>
          <a:noFill/>
          <a:ln>
            <a:solidFill>
              <a:schemeClr val="accent1"/>
            </a:solidFill>
          </a:ln>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不能保证</a:t>
            </a:r>
            <a:r>
              <a:rPr lang="en-US" altLang="zh-CN" sz="2400" dirty="0">
                <a:latin typeface="Times New Roman" panose="02020603050405020304" pitchFamily="18" charset="0"/>
                <a:cs typeface="Times New Roman" panose="02020603050405020304" pitchFamily="18" charset="0"/>
              </a:rPr>
              <a:t>C/C++</a:t>
            </a:r>
            <a:r>
              <a:rPr lang="zh-CN" altLang="en-US" sz="2400" dirty="0">
                <a:latin typeface="Times New Roman" panose="02020603050405020304" pitchFamily="18" charset="0"/>
                <a:cs typeface="Times New Roman" panose="02020603050405020304" pitchFamily="18" charset="0"/>
              </a:rPr>
              <a:t>源程序所产生的可执行文件在所有的平台上都能正确的被运行，其原因是</a:t>
            </a:r>
            <a:r>
              <a:rPr lang="zh-CN" altLang="en-US" sz="2400" b="1" dirty="0">
                <a:solidFill>
                  <a:srgbClr val="C00000"/>
                </a:solidFill>
                <a:latin typeface="Times New Roman" panose="02020603050405020304" pitchFamily="18" charset="0"/>
                <a:cs typeface="Times New Roman" panose="02020603050405020304" pitchFamily="18" charset="0"/>
              </a:rPr>
              <a:t>不同平台可能具有不同的机器指令</a:t>
            </a:r>
            <a:r>
              <a:rPr lang="zh-CN" altLang="en-US" sz="2400" dirty="0">
                <a:latin typeface="Times New Roman" panose="02020603050405020304" pitchFamily="18" charset="0"/>
                <a:cs typeface="Times New Roman" panose="02020603050405020304" pitchFamily="18" charset="0"/>
              </a:rPr>
              <a:t>。</a:t>
            </a:r>
          </a:p>
        </p:txBody>
      </p:sp>
      <p:sp>
        <p:nvSpPr>
          <p:cNvPr id="6" name="灯片编号占位符 5">
            <a:extLst>
              <a:ext uri="{FF2B5EF4-FFF2-40B4-BE49-F238E27FC236}">
                <a16:creationId xmlns:a16="http://schemas.microsoft.com/office/drawing/2014/main" id="{D944B36D-BB5C-4625-87D4-09B7134E056B}"/>
              </a:ext>
            </a:extLst>
          </p:cNvPr>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rPr>
              <a:t>Java</a:t>
            </a:r>
            <a:r>
              <a:rPr lang="zh-CN" altLang="en-US" dirty="0">
                <a:solidFill>
                  <a:srgbClr val="002060"/>
                </a:solidFill>
              </a:rPr>
              <a:t>的平台无关性</a:t>
            </a:r>
            <a:endParaRPr lang="zh-CN" altLang="en-US" dirty="0"/>
          </a:p>
        </p:txBody>
      </p:sp>
      <p:sp>
        <p:nvSpPr>
          <p:cNvPr id="5" name="内容占位符 4"/>
          <p:cNvSpPr>
            <a:spLocks noGrp="1"/>
          </p:cNvSpPr>
          <p:nvPr>
            <p:ph idx="1"/>
          </p:nvPr>
        </p:nvSpPr>
        <p:spPr>
          <a:xfrm>
            <a:off x="457200" y="1628775"/>
            <a:ext cx="8435280" cy="4502150"/>
          </a:xfrm>
        </p:spPr>
        <p:txBody>
          <a:bodyPr/>
          <a:lstStyle/>
          <a:p>
            <a:pPr marL="0" indent="0">
              <a:buNone/>
            </a:pPr>
            <a:r>
              <a:rPr lang="zh-CN" altLang="en-US" dirty="0"/>
              <a:t>3</a:t>
            </a:r>
            <a:r>
              <a:rPr lang="zh-CN" altLang="en-US" dirty="0">
                <a:latin typeface="宋体" pitchFamily="2" charset="-122"/>
              </a:rPr>
              <a:t>．</a:t>
            </a:r>
            <a:r>
              <a:rPr lang="en-US" altLang="zh-CN" b="1" dirty="0">
                <a:solidFill>
                  <a:srgbClr val="0000CC"/>
                </a:solidFill>
                <a:latin typeface="+mj-lt"/>
              </a:rPr>
              <a:t>Java</a:t>
            </a:r>
            <a:r>
              <a:rPr lang="zh-CN" altLang="en-US" dirty="0">
                <a:latin typeface="+mj-lt"/>
              </a:rPr>
              <a:t>虚拟机与字节码 </a:t>
            </a:r>
            <a:endParaRPr lang="en-US" altLang="zh-CN" dirty="0">
              <a:latin typeface="+mj-lt"/>
            </a:endParaRPr>
          </a:p>
          <a:p>
            <a:pPr lvl="1"/>
            <a:r>
              <a:rPr lang="en-US" altLang="zh-CN" dirty="0">
                <a:latin typeface="+mj-lt"/>
              </a:rPr>
              <a:t>Java</a:t>
            </a:r>
            <a:r>
              <a:rPr lang="zh-CN" altLang="en-US" dirty="0">
                <a:latin typeface="+mj-lt"/>
              </a:rPr>
              <a:t>在平台之上再提供一个</a:t>
            </a:r>
            <a:r>
              <a:rPr lang="en-US" altLang="zh-CN" dirty="0">
                <a:solidFill>
                  <a:srgbClr val="C00000"/>
                </a:solidFill>
                <a:latin typeface="+mj-lt"/>
              </a:rPr>
              <a:t>Java</a:t>
            </a:r>
            <a:r>
              <a:rPr lang="zh-CN" altLang="en-US" dirty="0">
                <a:solidFill>
                  <a:srgbClr val="C00000"/>
                </a:solidFill>
                <a:latin typeface="+mj-lt"/>
              </a:rPr>
              <a:t>运行环境</a:t>
            </a:r>
            <a:r>
              <a:rPr lang="en-US" altLang="zh-CN" dirty="0">
                <a:latin typeface="+mj-lt"/>
              </a:rPr>
              <a:t>(Java Runtime </a:t>
            </a:r>
            <a:r>
              <a:rPr lang="en-US" altLang="zh-CN" dirty="0" err="1">
                <a:latin typeface="+mj-lt"/>
              </a:rPr>
              <a:t>Environment，</a:t>
            </a:r>
            <a:r>
              <a:rPr lang="en-US" altLang="zh-CN" b="1" dirty="0" err="1">
                <a:solidFill>
                  <a:srgbClr val="0000CC"/>
                </a:solidFill>
                <a:latin typeface="+mj-lt"/>
              </a:rPr>
              <a:t>JRE</a:t>
            </a:r>
            <a:r>
              <a:rPr lang="en-US" altLang="zh-CN" dirty="0">
                <a:latin typeface="+mj-lt"/>
              </a:rPr>
              <a:t>)，</a:t>
            </a:r>
          </a:p>
          <a:p>
            <a:pPr lvl="1"/>
            <a:r>
              <a:rPr lang="en-US" altLang="zh-CN" dirty="0">
                <a:latin typeface="+mj-lt"/>
              </a:rPr>
              <a:t>Java</a:t>
            </a:r>
            <a:r>
              <a:rPr lang="zh-CN" altLang="en-US" dirty="0">
                <a:latin typeface="+mj-lt"/>
              </a:rPr>
              <a:t>运行环境由</a:t>
            </a:r>
            <a:r>
              <a:rPr lang="en-US" altLang="zh-CN" dirty="0">
                <a:solidFill>
                  <a:srgbClr val="0000CC"/>
                </a:solidFill>
                <a:latin typeface="+mj-lt"/>
              </a:rPr>
              <a:t>Java</a:t>
            </a:r>
            <a:r>
              <a:rPr lang="zh-CN" altLang="en-US" dirty="0">
                <a:solidFill>
                  <a:srgbClr val="0000CC"/>
                </a:solidFill>
                <a:latin typeface="+mj-lt"/>
              </a:rPr>
              <a:t>虚拟机</a:t>
            </a:r>
            <a:r>
              <a:rPr lang="en-US" altLang="zh-CN" dirty="0">
                <a:latin typeface="+mj-lt"/>
              </a:rPr>
              <a:t>(</a:t>
            </a:r>
            <a:r>
              <a:rPr lang="en-US" altLang="zh-CN" b="1" dirty="0">
                <a:solidFill>
                  <a:srgbClr val="3333FF"/>
                </a:solidFill>
              </a:rPr>
              <a:t>J</a:t>
            </a:r>
            <a:r>
              <a:rPr lang="en-US" altLang="zh-CN" b="1" dirty="0"/>
              <a:t>ava </a:t>
            </a:r>
            <a:r>
              <a:rPr lang="en-US" altLang="zh-CN" b="1" dirty="0">
                <a:solidFill>
                  <a:srgbClr val="3333FF"/>
                </a:solidFill>
              </a:rPr>
              <a:t>V</a:t>
            </a:r>
            <a:r>
              <a:rPr lang="en-US" altLang="zh-CN" b="1" dirty="0"/>
              <a:t>irtual </a:t>
            </a:r>
            <a:r>
              <a:rPr lang="en-US" altLang="zh-CN" b="1" dirty="0" err="1">
                <a:solidFill>
                  <a:srgbClr val="3333FF"/>
                </a:solidFill>
              </a:rPr>
              <a:t>M</a:t>
            </a:r>
            <a:r>
              <a:rPr lang="en-US" altLang="zh-CN" b="1" dirty="0" err="1"/>
              <a:t>achine</a:t>
            </a:r>
            <a:r>
              <a:rPr lang="en-US" altLang="zh-CN" dirty="0" err="1">
                <a:latin typeface="+mj-lt"/>
              </a:rPr>
              <a:t>，JVM</a:t>
            </a:r>
            <a:r>
              <a:rPr lang="en-US" altLang="zh-CN" dirty="0">
                <a:latin typeface="+mj-lt"/>
              </a:rPr>
              <a:t>)、</a:t>
            </a:r>
            <a:r>
              <a:rPr lang="zh-CN" altLang="en-US" dirty="0">
                <a:solidFill>
                  <a:srgbClr val="0000CC"/>
                </a:solidFill>
                <a:latin typeface="+mj-lt"/>
              </a:rPr>
              <a:t>类库</a:t>
            </a:r>
            <a:r>
              <a:rPr lang="zh-CN" altLang="en-US" dirty="0">
                <a:latin typeface="+mj-lt"/>
              </a:rPr>
              <a:t>以及一些</a:t>
            </a:r>
            <a:r>
              <a:rPr lang="zh-CN" altLang="en-US" dirty="0">
                <a:solidFill>
                  <a:srgbClr val="0000CC"/>
                </a:solidFill>
                <a:latin typeface="+mj-lt"/>
              </a:rPr>
              <a:t>核心文件</a:t>
            </a:r>
            <a:r>
              <a:rPr lang="zh-CN" altLang="en-US" dirty="0">
                <a:latin typeface="+mj-lt"/>
              </a:rPr>
              <a:t>组成。</a:t>
            </a:r>
            <a:endParaRPr lang="en-US" altLang="zh-CN" dirty="0">
              <a:latin typeface="+mj-lt"/>
            </a:endParaRPr>
          </a:p>
          <a:p>
            <a:pPr lvl="1"/>
            <a:endParaRPr lang="zh-CN" altLang="en-US" dirty="0">
              <a:latin typeface="+mj-lt"/>
            </a:endParaRPr>
          </a:p>
          <a:p>
            <a:pPr lvl="1"/>
            <a:r>
              <a:rPr lang="en-US" altLang="zh-CN" dirty="0">
                <a:latin typeface="+mj-lt"/>
              </a:rPr>
              <a:t>Java</a:t>
            </a:r>
            <a:r>
              <a:rPr lang="zh-CN" altLang="en-US" dirty="0">
                <a:latin typeface="+mj-lt"/>
              </a:rPr>
              <a:t>语言提供的编译器不针对特定的操作系统和</a:t>
            </a:r>
            <a:r>
              <a:rPr lang="en-US" altLang="zh-CN" dirty="0">
                <a:latin typeface="+mj-lt"/>
              </a:rPr>
              <a:t>CPU</a:t>
            </a:r>
            <a:r>
              <a:rPr lang="zh-CN" altLang="en-US" dirty="0">
                <a:latin typeface="+mj-lt"/>
              </a:rPr>
              <a:t>芯片进行编译，而是针对</a:t>
            </a:r>
            <a:r>
              <a:rPr lang="en-US" altLang="zh-CN" dirty="0">
                <a:latin typeface="+mj-lt"/>
              </a:rPr>
              <a:t>Java</a:t>
            </a:r>
            <a:r>
              <a:rPr lang="zh-CN" altLang="en-US" dirty="0">
                <a:latin typeface="+mj-lt"/>
              </a:rPr>
              <a:t>虚拟机把</a:t>
            </a:r>
            <a:r>
              <a:rPr lang="en-US" altLang="zh-CN" dirty="0">
                <a:latin typeface="+mj-lt"/>
              </a:rPr>
              <a:t>Java</a:t>
            </a:r>
            <a:r>
              <a:rPr lang="zh-CN" altLang="en-US" dirty="0">
                <a:latin typeface="+mj-lt"/>
              </a:rPr>
              <a:t>源程序编译成称为字节码的“中间代码”。</a:t>
            </a:r>
          </a:p>
        </p:txBody>
      </p:sp>
      <p:sp>
        <p:nvSpPr>
          <p:cNvPr id="3" name="灯片编号占位符 2">
            <a:extLst>
              <a:ext uri="{FF2B5EF4-FFF2-40B4-BE49-F238E27FC236}">
                <a16:creationId xmlns:a16="http://schemas.microsoft.com/office/drawing/2014/main" id="{D7FC2037-645F-460F-A97B-97CB774F8E1E}"/>
              </a:ext>
            </a:extLst>
          </p:cNvPr>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2458C396-256D-4A9D-B129-2F2F2DAE1FF8}" type="slidenum">
              <a:rPr lang="en-US" altLang="zh-CN" smtClean="0"/>
              <a:pPr/>
              <a:t>12</a:t>
            </a:fld>
            <a:endParaRPr lang="en-US" altLang="zh-CN"/>
          </a:p>
        </p:txBody>
      </p:sp>
      <p:pic>
        <p:nvPicPr>
          <p:cNvPr id="30724" name="Picture 4"/>
          <p:cNvPicPr>
            <a:picLocks noGrp="1" noChangeAspect="1" noChangeArrowheads="1"/>
          </p:cNvPicPr>
          <p:nvPr>
            <p:ph type="body" idx="1"/>
          </p:nvPr>
        </p:nvPicPr>
        <p:blipFill>
          <a:blip r:embed="rId2"/>
          <a:srcRect/>
          <a:stretch>
            <a:fillRect/>
          </a:stretch>
        </p:blipFill>
        <p:spPr>
          <a:xfrm>
            <a:off x="322262" y="2145536"/>
            <a:ext cx="8785225" cy="2509837"/>
          </a:xfrm>
          <a:noFill/>
        </p:spPr>
      </p:pic>
      <p:sp>
        <p:nvSpPr>
          <p:cNvPr id="5" name="线形标注 1 4"/>
          <p:cNvSpPr/>
          <p:nvPr/>
        </p:nvSpPr>
        <p:spPr>
          <a:xfrm>
            <a:off x="4211960" y="5016997"/>
            <a:ext cx="1285882" cy="714375"/>
          </a:xfrm>
          <a:prstGeom prst="borderCallout1">
            <a:avLst>
              <a:gd name="adj1" fmla="val -3319"/>
              <a:gd name="adj2" fmla="val 48415"/>
              <a:gd name="adj3" fmla="val -136878"/>
              <a:gd name="adj4" fmla="val 4836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CC0000"/>
                </a:solidFill>
              </a:rPr>
              <a:t>字节码</a:t>
            </a:r>
            <a:endParaRPr lang="zh-CN" altLang="en-US" sz="2400" dirty="0"/>
          </a:p>
        </p:txBody>
      </p:sp>
      <p:sp>
        <p:nvSpPr>
          <p:cNvPr id="6" name="线形标注 1 5"/>
          <p:cNvSpPr/>
          <p:nvPr/>
        </p:nvSpPr>
        <p:spPr>
          <a:xfrm>
            <a:off x="827584" y="5016998"/>
            <a:ext cx="1143028" cy="714375"/>
          </a:xfrm>
          <a:prstGeom prst="borderCallout1">
            <a:avLst>
              <a:gd name="adj1" fmla="val -3319"/>
              <a:gd name="adj2" fmla="val 48415"/>
              <a:gd name="adj3" fmla="val -136878"/>
              <a:gd name="adj4" fmla="val 4836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CC0000"/>
                </a:solidFill>
              </a:rPr>
              <a:t>源代码</a:t>
            </a:r>
            <a:endParaRPr lang="zh-CN" altLang="en-US" sz="2400" dirty="0"/>
          </a:p>
        </p:txBody>
      </p:sp>
      <p:sp>
        <p:nvSpPr>
          <p:cNvPr id="7" name="TextBox 6"/>
          <p:cNvSpPr txBox="1"/>
          <p:nvPr/>
        </p:nvSpPr>
        <p:spPr>
          <a:xfrm>
            <a:off x="500034" y="1071546"/>
            <a:ext cx="7215238" cy="830997"/>
          </a:xfrm>
          <a:prstGeom prst="rect">
            <a:avLst/>
          </a:prstGeom>
          <a:noFill/>
        </p:spPr>
        <p:txBody>
          <a:bodyPr wrap="square" rtlCol="0">
            <a:spAutoFit/>
          </a:bodyPr>
          <a:lstStyle/>
          <a:p>
            <a:pPr marL="0" lvl="1"/>
            <a:r>
              <a:rPr lang="en-US" altLang="zh-CN" sz="2400" dirty="0"/>
              <a:t>Java</a:t>
            </a:r>
            <a:r>
              <a:rPr lang="zh-CN" altLang="en-US" sz="2400" dirty="0"/>
              <a:t>虚拟机负责将字节码翻译成虚拟机所在平台的机器码，并让当前平台运行该机器码。</a:t>
            </a:r>
          </a:p>
        </p:txBody>
      </p:sp>
      <p:sp>
        <p:nvSpPr>
          <p:cNvPr id="8" name="线形标注 1 4">
            <a:extLst>
              <a:ext uri="{FF2B5EF4-FFF2-40B4-BE49-F238E27FC236}">
                <a16:creationId xmlns:a16="http://schemas.microsoft.com/office/drawing/2014/main" id="{5CAB79BC-EA0F-47AE-8419-3E0E913283F9}"/>
              </a:ext>
            </a:extLst>
          </p:cNvPr>
          <p:cNvSpPr/>
          <p:nvPr/>
        </p:nvSpPr>
        <p:spPr>
          <a:xfrm>
            <a:off x="6334118" y="5016997"/>
            <a:ext cx="1838282" cy="644252"/>
          </a:xfrm>
          <a:prstGeom prst="borderCallout1">
            <a:avLst>
              <a:gd name="adj1" fmla="val -3319"/>
              <a:gd name="adj2" fmla="val 48415"/>
              <a:gd name="adj3" fmla="val -228280"/>
              <a:gd name="adj4" fmla="val -1338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a:solidFill>
                  <a:schemeClr val="tx1"/>
                </a:solidFill>
              </a:rPr>
              <a:t>Java</a:t>
            </a:r>
            <a:r>
              <a:rPr lang="zh-CN" altLang="en-US" sz="2400">
                <a:solidFill>
                  <a:schemeClr val="tx1"/>
                </a:solidFill>
              </a:rPr>
              <a:t>虚拟机</a:t>
            </a:r>
            <a:endParaRPr lang="zh-CN" alt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rPr>
              <a:t>Java</a:t>
            </a:r>
            <a:r>
              <a:rPr lang="zh-CN" altLang="en-US" dirty="0">
                <a:solidFill>
                  <a:srgbClr val="002060"/>
                </a:solidFill>
              </a:rPr>
              <a:t>的平台无关性</a:t>
            </a:r>
            <a:endParaRPr lang="zh-CN" altLang="en-US" dirty="0"/>
          </a:p>
        </p:txBody>
      </p:sp>
      <p:sp>
        <p:nvSpPr>
          <p:cNvPr id="3" name="内容占位符 2"/>
          <p:cNvSpPr>
            <a:spLocks noGrp="1"/>
          </p:cNvSpPr>
          <p:nvPr>
            <p:ph idx="1"/>
          </p:nvPr>
        </p:nvSpPr>
        <p:spPr/>
        <p:txBody>
          <a:bodyPr/>
          <a:lstStyle/>
          <a:p>
            <a:r>
              <a:rPr lang="zh-CN" altLang="en-US" sz="2400" dirty="0">
                <a:latin typeface="宋体" pitchFamily="2" charset="-122"/>
              </a:rPr>
              <a:t>在一个计算机上编译得到的</a:t>
            </a:r>
            <a:r>
              <a:rPr lang="zh-CN" altLang="en-US" sz="2400" b="1" dirty="0">
                <a:solidFill>
                  <a:srgbClr val="0000CC"/>
                </a:solidFill>
                <a:latin typeface="宋体" pitchFamily="2" charset="-122"/>
              </a:rPr>
              <a:t>字节码</a:t>
            </a:r>
            <a:r>
              <a:rPr lang="zh-CN" altLang="en-US" sz="2400" dirty="0">
                <a:latin typeface="宋体" pitchFamily="2" charset="-122"/>
              </a:rPr>
              <a:t>文件可以复制到任何一个安装了</a:t>
            </a:r>
            <a:r>
              <a:rPr lang="en-US" altLang="zh-CN" sz="2400" b="1" dirty="0">
                <a:solidFill>
                  <a:srgbClr val="C00000"/>
                </a:solidFill>
                <a:latin typeface="宋体" pitchFamily="2" charset="-122"/>
              </a:rPr>
              <a:t>Java</a:t>
            </a:r>
            <a:r>
              <a:rPr lang="zh-CN" altLang="en-US" sz="2400" b="1" dirty="0">
                <a:solidFill>
                  <a:srgbClr val="C00000"/>
                </a:solidFill>
                <a:latin typeface="宋体" pitchFamily="2" charset="-122"/>
              </a:rPr>
              <a:t>运行环境</a:t>
            </a:r>
            <a:r>
              <a:rPr lang="zh-CN" altLang="en-US" sz="2400" dirty="0">
                <a:latin typeface="宋体" pitchFamily="2" charset="-122"/>
              </a:rPr>
              <a:t>的计算机上直接使用。</a:t>
            </a:r>
            <a:endParaRPr lang="en-US" altLang="zh-CN" sz="2400" dirty="0">
              <a:latin typeface="宋体" pitchFamily="2" charset="-122"/>
            </a:endParaRPr>
          </a:p>
          <a:p>
            <a:r>
              <a:rPr lang="zh-CN" altLang="en-US" sz="2400" b="1" dirty="0">
                <a:solidFill>
                  <a:srgbClr val="0000CC"/>
                </a:solidFill>
                <a:latin typeface="宋体" pitchFamily="2" charset="-122"/>
              </a:rPr>
              <a:t>字节码</a:t>
            </a:r>
            <a:r>
              <a:rPr lang="zh-CN" altLang="en-US" sz="2400" b="1" dirty="0">
                <a:solidFill>
                  <a:srgbClr val="C00000"/>
                </a:solidFill>
                <a:latin typeface="宋体" pitchFamily="2" charset="-122"/>
              </a:rPr>
              <a:t>由</a:t>
            </a:r>
            <a:r>
              <a:rPr lang="en-US" altLang="zh-CN" sz="2400" b="1" dirty="0">
                <a:solidFill>
                  <a:srgbClr val="C00000"/>
                </a:solidFill>
                <a:latin typeface="宋体" pitchFamily="2" charset="-122"/>
              </a:rPr>
              <a:t>Java</a:t>
            </a:r>
            <a:r>
              <a:rPr lang="zh-CN" altLang="en-US" sz="2400" b="1" dirty="0">
                <a:solidFill>
                  <a:srgbClr val="C00000"/>
                </a:solidFill>
                <a:latin typeface="宋体" pitchFamily="2" charset="-122"/>
              </a:rPr>
              <a:t>虚拟机负责解释运行</a:t>
            </a:r>
            <a:r>
              <a:rPr lang="zh-CN" altLang="en-US" sz="2400" dirty="0">
                <a:latin typeface="宋体" pitchFamily="2" charset="-122"/>
              </a:rPr>
              <a:t>，即：</a:t>
            </a:r>
            <a:r>
              <a:rPr lang="en-US" altLang="zh-CN" sz="2400" dirty="0">
                <a:solidFill>
                  <a:srgbClr val="0000CC"/>
                </a:solidFill>
                <a:latin typeface="宋体" pitchFamily="2" charset="-122"/>
              </a:rPr>
              <a:t>Java</a:t>
            </a:r>
            <a:r>
              <a:rPr lang="zh-CN" altLang="en-US" sz="2400" dirty="0">
                <a:solidFill>
                  <a:srgbClr val="0000CC"/>
                </a:solidFill>
                <a:latin typeface="宋体" pitchFamily="2" charset="-122"/>
              </a:rPr>
              <a:t>虚拟机负责将字节码翻译成本地计算机的机器码</a:t>
            </a:r>
            <a:r>
              <a:rPr lang="zh-CN" altLang="en-US" sz="2400" dirty="0">
                <a:latin typeface="宋体" pitchFamily="2" charset="-122"/>
              </a:rPr>
              <a:t>，并将机器码交给本地的操作系统来运行</a:t>
            </a:r>
            <a:r>
              <a:rPr lang="zh-CN" altLang="en-US" dirty="0">
                <a:latin typeface="宋体" pitchFamily="2" charset="-122"/>
              </a:rPr>
              <a:t>。</a:t>
            </a:r>
            <a:endParaRPr lang="zh-CN" altLang="en-US" dirty="0"/>
          </a:p>
        </p:txBody>
      </p:sp>
      <p:pic>
        <p:nvPicPr>
          <p:cNvPr id="26627" name="Picture 3"/>
          <p:cNvPicPr>
            <a:picLocks noChangeAspect="1" noChangeArrowheads="1"/>
          </p:cNvPicPr>
          <p:nvPr/>
        </p:nvPicPr>
        <p:blipFill>
          <a:blip r:embed="rId2"/>
          <a:srcRect/>
          <a:stretch>
            <a:fillRect/>
          </a:stretch>
        </p:blipFill>
        <p:spPr bwMode="auto">
          <a:xfrm>
            <a:off x="1928794" y="3886200"/>
            <a:ext cx="4953000" cy="2971800"/>
          </a:xfrm>
          <a:prstGeom prst="rect">
            <a:avLst/>
          </a:prstGeom>
          <a:noFill/>
        </p:spPr>
      </p:pic>
      <p:sp>
        <p:nvSpPr>
          <p:cNvPr id="4" name="灯片编号占位符 3">
            <a:extLst>
              <a:ext uri="{FF2B5EF4-FFF2-40B4-BE49-F238E27FC236}">
                <a16:creationId xmlns:a16="http://schemas.microsoft.com/office/drawing/2014/main" id="{E87206CE-B031-45EB-9823-5BCF416D1330}"/>
              </a:ext>
            </a:extLst>
          </p:cNvPr>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1.3  安装</a:t>
            </a:r>
            <a:r>
              <a:rPr lang="en-US" altLang="zh-CN" dirty="0" err="1">
                <a:latin typeface="Times New Roman" panose="02020603050405020304" pitchFamily="18" charset="0"/>
                <a:cs typeface="Times New Roman" panose="02020603050405020304" pitchFamily="18" charset="0"/>
              </a:rPr>
              <a:t>JDK</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zh-CN" altLang="en-US" b="1" dirty="0">
                <a:solidFill>
                  <a:srgbClr val="C00000"/>
                </a:solidFill>
                <a:latin typeface="Times New Roman" panose="02020603050405020304" pitchFamily="18" charset="0"/>
                <a:cs typeface="Times New Roman" panose="02020603050405020304" pitchFamily="18" charset="0"/>
              </a:rPr>
              <a:t> 1.3.1 三种平台简介</a:t>
            </a:r>
            <a:endParaRPr lang="en-US" altLang="zh-CN" b="1" dirty="0">
              <a:solidFill>
                <a:srgbClr val="C00000"/>
              </a:solidFill>
              <a:latin typeface="Times New Roman" panose="02020603050405020304" pitchFamily="18" charset="0"/>
              <a:cs typeface="Times New Roman" panose="02020603050405020304" pitchFamily="18" charset="0"/>
            </a:endParaRPr>
          </a:p>
          <a:p>
            <a:pPr algn="just">
              <a:spcBef>
                <a:spcPts val="0"/>
              </a:spcBef>
            </a:pPr>
            <a:r>
              <a:rPr lang="zh-CN" altLang="en-US" dirty="0">
                <a:latin typeface="Times New Roman" panose="02020603050405020304" pitchFamily="18" charset="0"/>
                <a:cs typeface="Times New Roman" panose="02020603050405020304" pitchFamily="18" charset="0"/>
              </a:rPr>
              <a:t>目前</a:t>
            </a:r>
            <a:r>
              <a:rPr lang="en-US" altLang="zh-CN" dirty="0">
                <a:latin typeface="Times New Roman" panose="02020603050405020304" pitchFamily="18" charset="0"/>
                <a:cs typeface="Times New Roman" panose="02020603050405020304" pitchFamily="18" charset="0"/>
              </a:rPr>
              <a:t>Java</a:t>
            </a:r>
            <a:r>
              <a:rPr lang="zh-CN" altLang="en-US" dirty="0">
                <a:latin typeface="Times New Roman" panose="02020603050405020304" pitchFamily="18" charset="0"/>
                <a:cs typeface="Times New Roman" panose="02020603050405020304" pitchFamily="18" charset="0"/>
              </a:rPr>
              <a:t>平台主要分为下列3个版本:</a:t>
            </a:r>
            <a:r>
              <a:rPr lang="zh-CN" altLang="en-US" sz="4000" dirty="0">
                <a:solidFill>
                  <a:srgbClr val="0000FF"/>
                </a:solidFill>
                <a:latin typeface="Times New Roman" panose="02020603050405020304" pitchFamily="18" charset="0"/>
                <a:cs typeface="Times New Roman" panose="02020603050405020304" pitchFamily="18" charset="0"/>
              </a:rPr>
              <a:t> </a:t>
            </a:r>
          </a:p>
          <a:p>
            <a:pPr marL="801687" lvl="1" indent="-457200" algn="just">
              <a:buFont typeface="+mj-lt"/>
              <a:buAutoNum type="arabicPeriod"/>
            </a:pPr>
            <a:r>
              <a:rPr lang="en-US" altLang="zh-CN" b="1" dirty="0">
                <a:solidFill>
                  <a:srgbClr val="990000"/>
                </a:solidFill>
                <a:latin typeface="Times New Roman" panose="02020603050405020304" pitchFamily="18" charset="0"/>
                <a:cs typeface="Times New Roman" panose="02020603050405020304" pitchFamily="18" charset="0"/>
              </a:rPr>
              <a:t>Java SE</a:t>
            </a:r>
            <a:r>
              <a:rPr lang="en-US" altLang="zh-CN" b="1" dirty="0">
                <a:latin typeface="Times New Roman" panose="02020603050405020304" pitchFamily="18" charset="0"/>
                <a:cs typeface="Times New Roman" panose="02020603050405020304" pitchFamily="18" charset="0"/>
              </a:rPr>
              <a:t> — </a:t>
            </a:r>
            <a:r>
              <a:rPr lang="en-US" altLang="zh-CN" dirty="0">
                <a:solidFill>
                  <a:srgbClr val="0000CC"/>
                </a:solidFill>
                <a:latin typeface="Times New Roman" panose="02020603050405020304" pitchFamily="18" charset="0"/>
                <a:cs typeface="Times New Roman" panose="02020603050405020304" pitchFamily="18" charset="0"/>
              </a:rPr>
              <a:t>Java Standard Edition</a:t>
            </a:r>
            <a:r>
              <a:rPr lang="zh-CN" altLang="en-US" dirty="0">
                <a:solidFill>
                  <a:srgbClr val="0000CC"/>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称为</a:t>
            </a:r>
            <a:r>
              <a:rPr lang="en-US" altLang="zh-CN" dirty="0">
                <a:latin typeface="Times New Roman" panose="02020603050405020304" pitchFamily="18" charset="0"/>
                <a:cs typeface="Times New Roman" panose="02020603050405020304" pitchFamily="18" charset="0"/>
              </a:rPr>
              <a:t>Java</a:t>
            </a:r>
            <a:r>
              <a:rPr lang="zh-CN" altLang="en-US" dirty="0">
                <a:latin typeface="Times New Roman" panose="02020603050405020304" pitchFamily="18" charset="0"/>
                <a:cs typeface="Times New Roman" panose="02020603050405020304" pitchFamily="18" charset="0"/>
              </a:rPr>
              <a:t>标准版或</a:t>
            </a:r>
            <a:r>
              <a:rPr lang="en-US" altLang="zh-CN" dirty="0">
                <a:latin typeface="Times New Roman" panose="02020603050405020304" pitchFamily="18" charset="0"/>
                <a:cs typeface="Times New Roman" panose="02020603050405020304" pitchFamily="18" charset="0"/>
              </a:rPr>
              <a:t>Java </a:t>
            </a:r>
            <a:r>
              <a:rPr lang="zh-CN" altLang="en-US" dirty="0">
                <a:latin typeface="Times New Roman" panose="02020603050405020304" pitchFamily="18" charset="0"/>
                <a:cs typeface="Times New Roman" panose="02020603050405020304" pitchFamily="18" charset="0"/>
              </a:rPr>
              <a:t>标准平台。 </a:t>
            </a:r>
            <a:r>
              <a:rPr lang="en-US" altLang="zh-CN" dirty="0">
                <a:latin typeface="Times New Roman" panose="02020603050405020304" pitchFamily="18" charset="0"/>
                <a:cs typeface="Times New Roman" panose="02020603050405020304" pitchFamily="18" charset="0"/>
              </a:rPr>
              <a:t> </a:t>
            </a:r>
          </a:p>
          <a:p>
            <a:pPr marL="801687" lvl="1" indent="-457200" algn="just">
              <a:buFont typeface="+mj-lt"/>
              <a:buAutoNum type="arabicPeriod"/>
            </a:pPr>
            <a:r>
              <a:rPr lang="en-US" altLang="zh-CN" b="1" dirty="0">
                <a:solidFill>
                  <a:srgbClr val="990000"/>
                </a:solidFill>
                <a:latin typeface="Times New Roman" panose="02020603050405020304" pitchFamily="18" charset="0"/>
                <a:cs typeface="Times New Roman" panose="02020603050405020304" pitchFamily="18" charset="0"/>
              </a:rPr>
              <a:t>Java EE</a:t>
            </a:r>
            <a:r>
              <a:rPr lang="en-US" altLang="zh-CN" dirty="0">
                <a:latin typeface="Times New Roman" panose="02020603050405020304" pitchFamily="18" charset="0"/>
                <a:cs typeface="Times New Roman" panose="02020603050405020304" pitchFamily="18" charset="0"/>
              </a:rPr>
              <a:t> — </a:t>
            </a:r>
            <a:r>
              <a:rPr lang="en-US" altLang="zh-CN" dirty="0">
                <a:solidFill>
                  <a:srgbClr val="0000CC"/>
                </a:solidFill>
                <a:latin typeface="Times New Roman" panose="02020603050405020304" pitchFamily="18" charset="0"/>
                <a:cs typeface="Times New Roman" panose="02020603050405020304" pitchFamily="18" charset="0"/>
              </a:rPr>
              <a:t>Java Enterprise Edition</a:t>
            </a:r>
            <a:r>
              <a:rPr lang="zh-CN" altLang="en-US" dirty="0">
                <a:solidFill>
                  <a:srgbClr val="0000CC"/>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称为</a:t>
            </a:r>
            <a:r>
              <a:rPr lang="en-US" altLang="zh-CN" dirty="0">
                <a:latin typeface="Times New Roman" panose="02020603050405020304" pitchFamily="18" charset="0"/>
                <a:cs typeface="Times New Roman" panose="02020603050405020304" pitchFamily="18" charset="0"/>
              </a:rPr>
              <a:t>Java</a:t>
            </a:r>
            <a:r>
              <a:rPr lang="zh-CN" altLang="en-US" dirty="0">
                <a:latin typeface="Times New Roman" panose="02020603050405020304" pitchFamily="18" charset="0"/>
                <a:cs typeface="Times New Roman" panose="02020603050405020304" pitchFamily="18" charset="0"/>
              </a:rPr>
              <a:t>企业版或</a:t>
            </a:r>
            <a:r>
              <a:rPr lang="en-US" altLang="zh-CN" dirty="0">
                <a:latin typeface="Times New Roman" panose="02020603050405020304" pitchFamily="18" charset="0"/>
                <a:cs typeface="Times New Roman" panose="02020603050405020304" pitchFamily="18" charset="0"/>
              </a:rPr>
              <a:t>Java</a:t>
            </a:r>
            <a:r>
              <a:rPr lang="zh-CN" altLang="en-US" dirty="0">
                <a:latin typeface="Times New Roman" panose="02020603050405020304" pitchFamily="18" charset="0"/>
                <a:cs typeface="Times New Roman" panose="02020603050405020304" pitchFamily="18" charset="0"/>
              </a:rPr>
              <a:t>企业平台。</a:t>
            </a:r>
          </a:p>
          <a:p>
            <a:pPr marL="801687" lvl="1" indent="-457200" algn="just">
              <a:buFont typeface="+mj-lt"/>
              <a:buAutoNum type="arabicPeriod"/>
            </a:pPr>
            <a:r>
              <a:rPr lang="en-US" altLang="zh-CN" b="1" dirty="0">
                <a:solidFill>
                  <a:srgbClr val="990000"/>
                </a:solidFill>
                <a:latin typeface="Times New Roman" panose="02020603050405020304" pitchFamily="18" charset="0"/>
                <a:cs typeface="Times New Roman" panose="02020603050405020304" pitchFamily="18" charset="0"/>
              </a:rPr>
              <a:t>Java ME</a:t>
            </a: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a:solidFill>
                  <a:srgbClr val="0000CC"/>
                </a:solidFill>
                <a:latin typeface="Times New Roman" panose="02020603050405020304" pitchFamily="18" charset="0"/>
                <a:cs typeface="Times New Roman" panose="02020603050405020304" pitchFamily="18" charset="0"/>
              </a:rPr>
              <a:t>Java Micro Edition</a:t>
            </a:r>
            <a:r>
              <a:rPr lang="zh-CN" altLang="en-US" dirty="0">
                <a:solidFill>
                  <a:srgbClr val="0000CC"/>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称为</a:t>
            </a:r>
            <a:r>
              <a:rPr lang="en-US" altLang="zh-CN" dirty="0">
                <a:latin typeface="Times New Roman" panose="02020603050405020304" pitchFamily="18" charset="0"/>
                <a:cs typeface="Times New Roman" panose="02020603050405020304" pitchFamily="18" charset="0"/>
              </a:rPr>
              <a:t>Java</a:t>
            </a:r>
            <a:r>
              <a:rPr lang="zh-CN" altLang="en-US" dirty="0">
                <a:latin typeface="Times New Roman" panose="02020603050405020304" pitchFamily="18" charset="0"/>
                <a:cs typeface="Times New Roman" panose="02020603050405020304" pitchFamily="18" charset="0"/>
              </a:rPr>
              <a:t>微型版或</a:t>
            </a:r>
            <a:r>
              <a:rPr lang="en-US" altLang="zh-CN" dirty="0">
                <a:latin typeface="Times New Roman" panose="02020603050405020304" pitchFamily="18" charset="0"/>
                <a:cs typeface="Times New Roman" panose="02020603050405020304" pitchFamily="18" charset="0"/>
              </a:rPr>
              <a:t>Java</a:t>
            </a:r>
            <a:r>
              <a:rPr lang="zh-CN" altLang="en-US" dirty="0">
                <a:latin typeface="Times New Roman" panose="02020603050405020304" pitchFamily="18" charset="0"/>
                <a:cs typeface="Times New Roman" panose="02020603050405020304" pitchFamily="18" charset="0"/>
              </a:rPr>
              <a:t>小型平台。  </a:t>
            </a:r>
            <a:r>
              <a:rPr lang="zh-CN" altLang="en-US" dirty="0">
                <a:solidFill>
                  <a:schemeClr val="accent2"/>
                </a:solidFill>
                <a:latin typeface="Times New Roman" panose="02020603050405020304" pitchFamily="18" charset="0"/>
                <a:cs typeface="Times New Roman" panose="02020603050405020304" pitchFamily="18" charset="0"/>
              </a:rPr>
              <a:t>               </a:t>
            </a:r>
          </a:p>
          <a:p>
            <a:pPr>
              <a:buNone/>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E37C630-F0FB-4B07-8E10-619620CCC964}"/>
              </a:ext>
            </a:extLst>
          </p:cNvPr>
          <p:cNvSpPr>
            <a:spLocks noGrp="1"/>
          </p:cNvSpPr>
          <p:nvPr>
            <p:ph type="sldNum" sz="quarter" idx="12"/>
          </p:nvPr>
        </p:nvSpPr>
        <p:spPr/>
        <p:txBody>
          <a:bodyPr/>
          <a:lstStyle/>
          <a:p>
            <a:fld id="{0C913308-F349-4B6D-A68A-DD1791B4A57B}" type="slidenum">
              <a:rPr lang="zh-CN" altLang="en-US" smtClean="0">
                <a:latin typeface="Times New Roman" panose="02020603050405020304" pitchFamily="18" charset="0"/>
                <a:cs typeface="Times New Roman" panose="02020603050405020304" pitchFamily="18" charset="0"/>
              </a:rPr>
              <a:pPr/>
              <a:t>14</a:t>
            </a:fld>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E2B09-323E-490C-89F9-A86677EFAEF9}"/>
              </a:ext>
            </a:extLst>
          </p:cNvPr>
          <p:cNvSpPr>
            <a:spLocks noGrp="1"/>
          </p:cNvSpPr>
          <p:nvPr>
            <p:ph type="title"/>
          </p:nvPr>
        </p:nvSpPr>
        <p:spPr/>
        <p:txBody>
          <a:bodyPr/>
          <a:lstStyle/>
          <a:p>
            <a:r>
              <a:rPr lang="en-US" altLang="zh-CN" dirty="0"/>
              <a:t>JDK</a:t>
            </a:r>
            <a:r>
              <a:rPr lang="zh-CN" altLang="en-US" dirty="0"/>
              <a:t>最新版本</a:t>
            </a:r>
          </a:p>
        </p:txBody>
      </p:sp>
      <p:sp>
        <p:nvSpPr>
          <p:cNvPr id="3" name="内容占位符 2">
            <a:extLst>
              <a:ext uri="{FF2B5EF4-FFF2-40B4-BE49-F238E27FC236}">
                <a16:creationId xmlns:a16="http://schemas.microsoft.com/office/drawing/2014/main" id="{AF1F7049-BBA9-423F-B405-B4CC133EC78E}"/>
              </a:ext>
            </a:extLst>
          </p:cNvPr>
          <p:cNvSpPr>
            <a:spLocks noGrp="1"/>
          </p:cNvSpPr>
          <p:nvPr>
            <p:ph idx="1"/>
          </p:nvPr>
        </p:nvSpPr>
        <p:spPr>
          <a:xfrm>
            <a:off x="457200" y="1700809"/>
            <a:ext cx="8229600" cy="4430116"/>
          </a:xfrm>
        </p:spPr>
        <p:txBody>
          <a:bodyPr/>
          <a:lstStyle/>
          <a:p>
            <a:r>
              <a:rPr lang="en-US" altLang="zh-CN" b="1" dirty="0"/>
              <a:t>2018</a:t>
            </a:r>
            <a:r>
              <a:rPr lang="zh-CN" altLang="en-US" b="1" dirty="0"/>
              <a:t>年</a:t>
            </a:r>
            <a:r>
              <a:rPr lang="en-US" altLang="zh-CN" b="1" dirty="0"/>
              <a:t>3</a:t>
            </a:r>
            <a:r>
              <a:rPr lang="zh-CN" altLang="en-US" b="1" dirty="0"/>
              <a:t>月，</a:t>
            </a:r>
            <a:r>
              <a:rPr lang="en-US" altLang="zh-CN" dirty="0"/>
              <a:t>  Java 10 </a:t>
            </a:r>
            <a:r>
              <a:rPr lang="zh-CN" altLang="en-US" dirty="0"/>
              <a:t>已正式发布！</a:t>
            </a:r>
            <a:endParaRPr lang="en-US" altLang="zh-CN" b="1" dirty="0"/>
          </a:p>
          <a:p>
            <a:endParaRPr lang="en-US" altLang="zh-CN" b="1" dirty="0"/>
          </a:p>
          <a:p>
            <a:r>
              <a:rPr lang="pl-PL" altLang="zh-CN" b="1" dirty="0"/>
              <a:t>JDK 10 </a:t>
            </a:r>
            <a:r>
              <a:rPr lang="zh-CN" altLang="pl-PL" b="1" dirty="0"/>
              <a:t>正式版下载地址：</a:t>
            </a:r>
            <a:r>
              <a:rPr lang="pl-PL" altLang="zh-CN" sz="2400" dirty="0">
                <a:hlinkClick r:id="rId2"/>
              </a:rPr>
              <a:t>http://www.oracle.com/technetwork/java/javase/downloads/jdk10-downloads-4416644.html</a:t>
            </a:r>
            <a:endParaRPr lang="en-US" altLang="zh-CN" sz="2400" dirty="0"/>
          </a:p>
        </p:txBody>
      </p:sp>
      <p:sp>
        <p:nvSpPr>
          <p:cNvPr id="4" name="灯片编号占位符 3">
            <a:extLst>
              <a:ext uri="{FF2B5EF4-FFF2-40B4-BE49-F238E27FC236}">
                <a16:creationId xmlns:a16="http://schemas.microsoft.com/office/drawing/2014/main" id="{42C8212C-3B88-4234-B901-80F922ED9CA4}"/>
              </a:ext>
            </a:extLst>
          </p:cNvPr>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extLst>
      <p:ext uri="{BB962C8B-B14F-4D97-AF65-F5344CB8AC3E}">
        <p14:creationId xmlns:p14="http://schemas.microsoft.com/office/powerpoint/2010/main" val="100602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1.3.2 </a:t>
            </a:r>
            <a:r>
              <a:rPr lang="zh-CN" altLang="en-US" dirty="0">
                <a:latin typeface="宋体" pitchFamily="2" charset="-122"/>
              </a:rPr>
              <a:t>安装</a:t>
            </a:r>
            <a:r>
              <a:rPr lang="en-US" altLang="zh-CN" dirty="0"/>
              <a:t>Java SE</a:t>
            </a:r>
            <a:r>
              <a:rPr lang="zh-CN" altLang="en-US" dirty="0">
                <a:latin typeface="宋体" pitchFamily="2" charset="-122"/>
              </a:rPr>
              <a:t>平台</a:t>
            </a:r>
            <a:endParaRPr lang="zh-CN" altLang="en-US" dirty="0"/>
          </a:p>
        </p:txBody>
      </p:sp>
      <p:sp>
        <p:nvSpPr>
          <p:cNvPr id="3" name="内容占位符 2"/>
          <p:cNvSpPr>
            <a:spLocks noGrp="1"/>
          </p:cNvSpPr>
          <p:nvPr>
            <p:ph idx="1"/>
          </p:nvPr>
        </p:nvSpPr>
        <p:spPr>
          <a:xfrm>
            <a:off x="457200" y="1628775"/>
            <a:ext cx="5686436" cy="4502150"/>
          </a:xfrm>
        </p:spPr>
        <p:txBody>
          <a:bodyPr/>
          <a:lstStyle/>
          <a:p>
            <a:r>
              <a:rPr lang="en-US" altLang="zh-CN" dirty="0"/>
              <a:t>Java SE</a:t>
            </a:r>
            <a:r>
              <a:rPr lang="zh-CN" altLang="en-US" dirty="0"/>
              <a:t>平台是学习掌握</a:t>
            </a:r>
            <a:r>
              <a:rPr lang="en-US" altLang="zh-CN" dirty="0"/>
              <a:t>Java</a:t>
            </a:r>
            <a:r>
              <a:rPr lang="zh-CN" altLang="en-US" dirty="0"/>
              <a:t>语言的最佳平台，而掌握</a:t>
            </a:r>
            <a:r>
              <a:rPr lang="en-US" altLang="zh-CN" dirty="0"/>
              <a:t>Java SE</a:t>
            </a:r>
            <a:r>
              <a:rPr lang="zh-CN" altLang="en-US" dirty="0"/>
              <a:t>又是进一步学习</a:t>
            </a:r>
            <a:r>
              <a:rPr lang="en-US" altLang="zh-CN" dirty="0"/>
              <a:t>Java EE</a:t>
            </a:r>
            <a:r>
              <a:rPr lang="zh-CN" altLang="en-US" dirty="0"/>
              <a:t>和</a:t>
            </a:r>
            <a:r>
              <a:rPr lang="en-US" altLang="zh-CN" dirty="0"/>
              <a:t>Java ME</a:t>
            </a:r>
            <a:r>
              <a:rPr lang="zh-CN" altLang="en-US" dirty="0"/>
              <a:t>所必须的。</a:t>
            </a:r>
          </a:p>
          <a:p>
            <a:pPr marL="801687" lvl="1" indent="-457200">
              <a:buFont typeface="+mj-ea"/>
              <a:buAutoNum type="circleNumDbPlain"/>
            </a:pPr>
            <a:r>
              <a:rPr lang="zh-CN" altLang="en-US" sz="2200" dirty="0"/>
              <a:t>下载</a:t>
            </a:r>
            <a:r>
              <a:rPr lang="en-US" altLang="zh-CN" sz="2200" dirty="0" err="1"/>
              <a:t>JDK1.7</a:t>
            </a:r>
            <a:r>
              <a:rPr lang="zh-CN" altLang="en-US" sz="2200" dirty="0"/>
              <a:t>。 本书将使用针对</a:t>
            </a:r>
            <a:r>
              <a:rPr lang="en-US" altLang="zh-CN" sz="2200" dirty="0"/>
              <a:t>Window</a:t>
            </a:r>
            <a:r>
              <a:rPr lang="zh-CN" altLang="en-US" sz="2200" dirty="0"/>
              <a:t>操作系统平台的</a:t>
            </a:r>
            <a:r>
              <a:rPr lang="en-US" altLang="zh-CN" sz="2200" dirty="0" err="1"/>
              <a:t>JDK</a:t>
            </a:r>
            <a:r>
              <a:rPr lang="zh-CN" altLang="en-US" sz="2200" dirty="0"/>
              <a:t>，因此下载的版本为</a:t>
            </a:r>
            <a:r>
              <a:rPr lang="en-US" altLang="zh-CN" sz="2200" dirty="0" err="1"/>
              <a:t>jdk</a:t>
            </a:r>
            <a:r>
              <a:rPr lang="en-US" altLang="zh-CN" sz="2200" dirty="0"/>
              <a:t>-7-windows-</a:t>
            </a:r>
            <a:r>
              <a:rPr lang="en-US" altLang="zh-CN" sz="2200" dirty="0" err="1"/>
              <a:t>i586</a:t>
            </a:r>
            <a:r>
              <a:rPr lang="en-US" altLang="zh-CN" sz="2200" dirty="0"/>
              <a:t>-.exe </a:t>
            </a:r>
            <a:r>
              <a:rPr lang="zh-CN" altLang="en-US" sz="2200" dirty="0"/>
              <a:t>。</a:t>
            </a:r>
          </a:p>
          <a:p>
            <a:pPr marL="801687" lvl="1" indent="-457200">
              <a:buFont typeface="+mj-ea"/>
              <a:buAutoNum type="circleNumDbPlain"/>
            </a:pPr>
            <a:r>
              <a:rPr lang="zh-CN" altLang="en-US" sz="2200" dirty="0"/>
              <a:t>选择安装路径界面。为了便于今后设置环境变量，建议修改默认的安装路径为：</a:t>
            </a:r>
            <a:r>
              <a:rPr lang="en-US" altLang="zh-CN" sz="2200" dirty="0" err="1"/>
              <a:t>D:\jdk1.7</a:t>
            </a:r>
            <a:r>
              <a:rPr lang="en-US" altLang="zh-CN" sz="2200" dirty="0"/>
              <a:t> </a:t>
            </a:r>
            <a:r>
              <a:rPr lang="zh-CN" altLang="en-US" sz="2200" dirty="0"/>
              <a:t>。 </a:t>
            </a:r>
          </a:p>
        </p:txBody>
      </p:sp>
      <p:sp>
        <p:nvSpPr>
          <p:cNvPr id="4" name="云形标注 3"/>
          <p:cNvSpPr/>
          <p:nvPr/>
        </p:nvSpPr>
        <p:spPr>
          <a:xfrm>
            <a:off x="6048380" y="138098"/>
            <a:ext cx="2914656" cy="1706726"/>
          </a:xfrm>
          <a:prstGeom prst="cloudCallout">
            <a:avLst>
              <a:gd name="adj1" fmla="val -15010"/>
              <a:gd name="adj2" fmla="val 4914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自学，课后请在个人电脑完成</a:t>
            </a:r>
          </a:p>
        </p:txBody>
      </p:sp>
      <p:graphicFrame>
        <p:nvGraphicFramePr>
          <p:cNvPr id="55298" name="Object 0"/>
          <p:cNvGraphicFramePr>
            <a:graphicFrameLocks noChangeAspect="1"/>
          </p:cNvGraphicFramePr>
          <p:nvPr/>
        </p:nvGraphicFramePr>
        <p:xfrm>
          <a:off x="6143636" y="2928934"/>
          <a:ext cx="2819400" cy="2971800"/>
        </p:xfrm>
        <a:graphic>
          <a:graphicData uri="http://schemas.openxmlformats.org/presentationml/2006/ole">
            <mc:AlternateContent xmlns:mc="http://schemas.openxmlformats.org/markup-compatibility/2006">
              <mc:Choice xmlns:v="urn:schemas-microsoft-com:vml" Requires="v">
                <p:oleObj spid="_x0000_s55321" name="位图图像" r:id="rId3" imgW="1704762" imgH="1924319" progId="PBrush">
                  <p:embed/>
                </p:oleObj>
              </mc:Choice>
              <mc:Fallback>
                <p:oleObj name="位图图像" r:id="rId3" imgW="1704762" imgH="1924319" progId="PBrush">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36" y="2928934"/>
                        <a:ext cx="2819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灯片编号占位符 4">
            <a:extLst>
              <a:ext uri="{FF2B5EF4-FFF2-40B4-BE49-F238E27FC236}">
                <a16:creationId xmlns:a16="http://schemas.microsoft.com/office/drawing/2014/main" id="{38230131-39B8-4B1C-A137-A8471B27B79D}"/>
              </a:ext>
            </a:extLst>
          </p:cNvPr>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FF"/>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1．系统环境</a:t>
            </a:r>
            <a:r>
              <a:rPr lang="en-US" altLang="zh-CN" dirty="0">
                <a:latin typeface="Times New Roman" panose="02020603050405020304" pitchFamily="18" charset="0"/>
                <a:cs typeface="Times New Roman" panose="02020603050405020304" pitchFamily="18" charset="0"/>
              </a:rPr>
              <a:t>path</a:t>
            </a:r>
            <a:r>
              <a:rPr lang="zh-CN" altLang="en-US" dirty="0">
                <a:latin typeface="Times New Roman" panose="02020603050405020304" pitchFamily="18" charset="0"/>
                <a:cs typeface="Times New Roman" panose="02020603050405020304" pitchFamily="18" charset="0"/>
              </a:rPr>
              <a:t>的设置</a:t>
            </a:r>
          </a:p>
        </p:txBody>
      </p:sp>
      <p:sp>
        <p:nvSpPr>
          <p:cNvPr id="3" name="内容占位符 2"/>
          <p:cNvSpPr>
            <a:spLocks noGrp="1"/>
          </p:cNvSpPr>
          <p:nvPr>
            <p:ph idx="1"/>
          </p:nvPr>
        </p:nvSpPr>
        <p:spPr/>
        <p:txBody>
          <a:bodyPr/>
          <a:lstStyle/>
          <a:p>
            <a:r>
              <a:rPr lang="en-US" altLang="zh-CN" sz="2400" dirty="0" err="1">
                <a:latin typeface="Times New Roman" panose="02020603050405020304" pitchFamily="18" charset="0"/>
                <a:cs typeface="Times New Roman" panose="02020603050405020304" pitchFamily="18" charset="0"/>
              </a:rPr>
              <a:t>JDK</a:t>
            </a:r>
            <a:r>
              <a:rPr lang="zh-CN" altLang="en-US" sz="2400" dirty="0">
                <a:latin typeface="Times New Roman" panose="02020603050405020304" pitchFamily="18" charset="0"/>
                <a:cs typeface="Times New Roman" panose="02020603050405020304" pitchFamily="18" charset="0"/>
              </a:rPr>
              <a:t>平台提供的</a:t>
            </a:r>
            <a:r>
              <a:rPr lang="en-US" altLang="zh-CN" sz="2400" dirty="0">
                <a:solidFill>
                  <a:srgbClr val="0000FF"/>
                </a:solidFill>
                <a:latin typeface="Times New Roman" panose="02020603050405020304" pitchFamily="18" charset="0"/>
                <a:cs typeface="Times New Roman" panose="02020603050405020304" pitchFamily="18" charset="0"/>
              </a:rPr>
              <a:t>Java</a:t>
            </a:r>
            <a:r>
              <a:rPr lang="zh-CN" altLang="en-US" sz="2400" dirty="0">
                <a:solidFill>
                  <a:srgbClr val="0000FF"/>
                </a:solidFill>
                <a:latin typeface="Times New Roman" panose="02020603050405020304" pitchFamily="18" charset="0"/>
                <a:cs typeface="Times New Roman" panose="02020603050405020304" pitchFamily="18" charset="0"/>
              </a:rPr>
              <a:t>编译器（</a:t>
            </a:r>
            <a:r>
              <a:rPr lang="en-US" altLang="zh-CN" sz="2400" dirty="0" err="1">
                <a:solidFill>
                  <a:srgbClr val="0000FF"/>
                </a:solidFill>
                <a:latin typeface="Times New Roman" panose="02020603050405020304" pitchFamily="18" charset="0"/>
                <a:cs typeface="Times New Roman" panose="02020603050405020304" pitchFamily="18" charset="0"/>
              </a:rPr>
              <a:t>javac.exe</a:t>
            </a:r>
            <a:r>
              <a:rPr lang="en-US" altLang="zh-CN" sz="2400" dirty="0">
                <a:solidFill>
                  <a:srgbClr val="0000FF"/>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和</a:t>
            </a:r>
            <a:r>
              <a:rPr lang="en-US" altLang="zh-CN" sz="2400" dirty="0">
                <a:solidFill>
                  <a:srgbClr val="0000FF"/>
                </a:solidFill>
                <a:latin typeface="Times New Roman" panose="02020603050405020304" pitchFamily="18" charset="0"/>
                <a:cs typeface="Times New Roman" panose="02020603050405020304" pitchFamily="18" charset="0"/>
              </a:rPr>
              <a:t>Java</a:t>
            </a:r>
            <a:r>
              <a:rPr lang="zh-CN" altLang="en-US" sz="2400" dirty="0">
                <a:solidFill>
                  <a:srgbClr val="0000FF"/>
                </a:solidFill>
                <a:latin typeface="Times New Roman" panose="02020603050405020304" pitchFamily="18" charset="0"/>
                <a:cs typeface="Times New Roman" panose="02020603050405020304" pitchFamily="18" charset="0"/>
              </a:rPr>
              <a:t>解释器（</a:t>
            </a:r>
            <a:r>
              <a:rPr lang="en-US" altLang="zh-CN" sz="2400" dirty="0" err="1">
                <a:solidFill>
                  <a:srgbClr val="0000FF"/>
                </a:solidFill>
                <a:latin typeface="Times New Roman" panose="02020603050405020304" pitchFamily="18" charset="0"/>
                <a:cs typeface="Times New Roman" panose="02020603050405020304" pitchFamily="18" charset="0"/>
              </a:rPr>
              <a:t>java.exe</a:t>
            </a:r>
            <a:r>
              <a:rPr lang="en-US" altLang="zh-CN" sz="2400" dirty="0">
                <a:solidFill>
                  <a:srgbClr val="0000FF"/>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位于</a:t>
            </a:r>
            <a:r>
              <a:rPr lang="en-US" altLang="zh-CN" sz="2400" dirty="0">
                <a:latin typeface="Times New Roman" panose="02020603050405020304" pitchFamily="18" charset="0"/>
                <a:cs typeface="Times New Roman" panose="02020603050405020304" pitchFamily="18" charset="0"/>
              </a:rPr>
              <a:t>Java</a:t>
            </a:r>
            <a:r>
              <a:rPr lang="zh-CN" altLang="en-US" sz="2400" dirty="0">
                <a:latin typeface="Times New Roman" panose="02020603050405020304" pitchFamily="18" charset="0"/>
                <a:cs typeface="Times New Roman" panose="02020603050405020304" pitchFamily="18" charset="0"/>
              </a:rPr>
              <a:t>安装目录的</a:t>
            </a:r>
            <a:r>
              <a:rPr lang="zh-CN" altLang="en-US" sz="2400" dirty="0">
                <a:solidFill>
                  <a:srgbClr val="0000FF"/>
                </a:solidFill>
                <a:latin typeface="Times New Roman" panose="02020603050405020304" pitchFamily="18" charset="0"/>
                <a:cs typeface="Times New Roman" panose="02020603050405020304" pitchFamily="18" charset="0"/>
              </a:rPr>
              <a:t>\</a:t>
            </a:r>
            <a:r>
              <a:rPr lang="en-US" altLang="zh-CN" sz="2400" dirty="0">
                <a:solidFill>
                  <a:srgbClr val="0000FF"/>
                </a:solidFill>
                <a:latin typeface="Times New Roman" panose="02020603050405020304" pitchFamily="18" charset="0"/>
                <a:cs typeface="Times New Roman" panose="02020603050405020304" pitchFamily="18" charset="0"/>
              </a:rPr>
              <a:t>bin</a:t>
            </a:r>
            <a:r>
              <a:rPr lang="zh-CN" altLang="en-US" sz="2400" dirty="0">
                <a:latin typeface="Times New Roman" panose="02020603050405020304" pitchFamily="18" charset="0"/>
                <a:cs typeface="Times New Roman" panose="02020603050405020304" pitchFamily="18" charset="0"/>
              </a:rPr>
              <a:t>文件夹中，为了能在任何目录中使用编译器和解释器，应在系统特性中设置</a:t>
            </a:r>
            <a:r>
              <a:rPr lang="en-US" altLang="zh-CN" sz="2400" dirty="0">
                <a:latin typeface="Times New Roman" panose="02020603050405020304" pitchFamily="18" charset="0"/>
                <a:cs typeface="Times New Roman" panose="02020603050405020304" pitchFamily="18" charset="0"/>
              </a:rPr>
              <a:t>path。</a:t>
            </a:r>
          </a:p>
        </p:txBody>
      </p:sp>
      <p:graphicFrame>
        <p:nvGraphicFramePr>
          <p:cNvPr id="56322" name="Object 1024"/>
          <p:cNvGraphicFramePr>
            <a:graphicFrameLocks noChangeAspect="1"/>
          </p:cNvGraphicFramePr>
          <p:nvPr/>
        </p:nvGraphicFramePr>
        <p:xfrm>
          <a:off x="571472" y="3214686"/>
          <a:ext cx="6553200" cy="2743200"/>
        </p:xfrm>
        <a:graphic>
          <a:graphicData uri="http://schemas.openxmlformats.org/presentationml/2006/ole">
            <mc:AlternateContent xmlns:mc="http://schemas.openxmlformats.org/markup-compatibility/2006">
              <mc:Choice xmlns:v="urn:schemas-microsoft-com:vml" Requires="v">
                <p:oleObj spid="_x0000_s56345" name="位图图像" r:id="rId3" imgW="4458322" imgH="2048161" progId="PBrush">
                  <p:embed/>
                </p:oleObj>
              </mc:Choice>
              <mc:Fallback>
                <p:oleObj name="位图图像" r:id="rId3" imgW="4458322" imgH="2048161" progId="PBrush">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3214686"/>
                        <a:ext cx="6553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云形标注 4"/>
          <p:cNvSpPr/>
          <p:nvPr/>
        </p:nvSpPr>
        <p:spPr>
          <a:xfrm>
            <a:off x="5971552" y="5468138"/>
            <a:ext cx="3143240" cy="1214446"/>
          </a:xfrm>
          <a:prstGeom prst="cloudCallout">
            <a:avLst>
              <a:gd name="adj1" fmla="val -15010"/>
              <a:gd name="adj2" fmla="val 4914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anose="02020603050405020304" pitchFamily="18" charset="0"/>
                <a:cs typeface="Times New Roman" panose="02020603050405020304" pitchFamily="18" charset="0"/>
              </a:rPr>
              <a:t>自学，课后在个人电脑完成</a:t>
            </a:r>
          </a:p>
        </p:txBody>
      </p:sp>
      <p:sp>
        <p:nvSpPr>
          <p:cNvPr id="4" name="灯片编号占位符 3">
            <a:extLst>
              <a:ext uri="{FF2B5EF4-FFF2-40B4-BE49-F238E27FC236}">
                <a16:creationId xmlns:a16="http://schemas.microsoft.com/office/drawing/2014/main" id="{715A29C5-5316-4E52-B21D-5C5277965F23}"/>
              </a:ext>
            </a:extLst>
          </p:cNvPr>
          <p:cNvSpPr>
            <a:spLocks noGrp="1"/>
          </p:cNvSpPr>
          <p:nvPr>
            <p:ph type="sldNum" sz="quarter" idx="12"/>
          </p:nvPr>
        </p:nvSpPr>
        <p:spPr/>
        <p:txBody>
          <a:bodyPr/>
          <a:lstStyle/>
          <a:p>
            <a:fld id="{0C913308-F349-4B6D-A68A-DD1791B4A57B}" type="slidenum">
              <a:rPr lang="zh-CN" altLang="en-US" smtClean="0">
                <a:latin typeface="Times New Roman" panose="02020603050405020304" pitchFamily="18" charset="0"/>
                <a:cs typeface="Times New Roman" panose="02020603050405020304" pitchFamily="18" charset="0"/>
              </a:rPr>
              <a:pPr/>
              <a:t>17</a:t>
            </a:fld>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2．系统环境</a:t>
            </a:r>
            <a:r>
              <a:rPr lang="en-US" altLang="zh-CN" dirty="0" err="1">
                <a:latin typeface="Times New Roman" panose="02020603050405020304" pitchFamily="18" charset="0"/>
                <a:cs typeface="Times New Roman" panose="02020603050405020304" pitchFamily="18" charset="0"/>
              </a:rPr>
              <a:t>classpath</a:t>
            </a:r>
            <a:r>
              <a:rPr lang="zh-CN" altLang="en-US" dirty="0">
                <a:latin typeface="Times New Roman" panose="02020603050405020304" pitchFamily="18" charset="0"/>
                <a:cs typeface="Times New Roman" panose="02020603050405020304" pitchFamily="18" charset="0"/>
              </a:rPr>
              <a:t>的设置</a:t>
            </a:r>
          </a:p>
        </p:txBody>
      </p:sp>
      <p:sp>
        <p:nvSpPr>
          <p:cNvPr id="3" name="内容占位符 2"/>
          <p:cNvSpPr>
            <a:spLocks noGrp="1"/>
          </p:cNvSpPr>
          <p:nvPr>
            <p:ph idx="1"/>
          </p:nvPr>
        </p:nvSpPr>
        <p:spPr/>
        <p:txBody>
          <a:bodyPr/>
          <a:lstStyle/>
          <a:p>
            <a:pPr indent="568325" algn="just"/>
            <a:r>
              <a:rPr lang="en-US" altLang="zh-CN" sz="2400" dirty="0" err="1">
                <a:latin typeface="Times New Roman" panose="02020603050405020304" pitchFamily="18" charset="0"/>
                <a:cs typeface="Times New Roman" panose="02020603050405020304" pitchFamily="18" charset="0"/>
              </a:rPr>
              <a:t>Classpath</a:t>
            </a:r>
            <a:r>
              <a:rPr lang="zh-CN" altLang="en-US" sz="2400" dirty="0">
                <a:latin typeface="Times New Roman" panose="02020603050405020304" pitchFamily="18" charset="0"/>
                <a:cs typeface="Times New Roman" panose="02020603050405020304" pitchFamily="18" charset="0"/>
              </a:rPr>
              <a:t>值中的 </a:t>
            </a:r>
            <a:r>
              <a:rPr lang="zh-CN" altLang="en-US" sz="2400" dirty="0">
                <a:solidFill>
                  <a:srgbClr val="0000FF"/>
                </a:solidFill>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是指可以加载应用程序当前目录及其子目录中的类。</a:t>
            </a:r>
            <a:endParaRPr lang="en-US" altLang="zh-CN" sz="24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57346" name="Object 0"/>
          <p:cNvGraphicFramePr>
            <a:graphicFrameLocks noChangeAspect="1"/>
          </p:cNvGraphicFramePr>
          <p:nvPr/>
        </p:nvGraphicFramePr>
        <p:xfrm>
          <a:off x="1357290" y="2643182"/>
          <a:ext cx="6248400" cy="2590800"/>
        </p:xfrm>
        <a:graphic>
          <a:graphicData uri="http://schemas.openxmlformats.org/presentationml/2006/ole">
            <mc:AlternateContent xmlns:mc="http://schemas.openxmlformats.org/markup-compatibility/2006">
              <mc:Choice xmlns:v="urn:schemas-microsoft-com:vml" Requires="v">
                <p:oleObj spid="_x0000_s57369" name="位图图像" r:id="rId3" imgW="4038095" imgH="1848108" progId="PBrush">
                  <p:embed/>
                </p:oleObj>
              </mc:Choice>
              <mc:Fallback>
                <p:oleObj name="位图图像" r:id="rId3" imgW="4038095" imgH="1848108" progId="PBrush">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290" y="2643182"/>
                        <a:ext cx="6248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云形标注 4"/>
          <p:cNvSpPr/>
          <p:nvPr/>
        </p:nvSpPr>
        <p:spPr>
          <a:xfrm>
            <a:off x="6000760" y="5429264"/>
            <a:ext cx="3143240" cy="1214446"/>
          </a:xfrm>
          <a:prstGeom prst="cloudCallout">
            <a:avLst>
              <a:gd name="adj1" fmla="val -15010"/>
              <a:gd name="adj2" fmla="val 4914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anose="02020603050405020304" pitchFamily="18" charset="0"/>
                <a:cs typeface="Times New Roman" panose="02020603050405020304" pitchFamily="18" charset="0"/>
              </a:rPr>
              <a:t>自学，课后在个人电脑完成</a:t>
            </a:r>
          </a:p>
        </p:txBody>
      </p:sp>
      <p:sp>
        <p:nvSpPr>
          <p:cNvPr id="4" name="灯片编号占位符 3">
            <a:extLst>
              <a:ext uri="{FF2B5EF4-FFF2-40B4-BE49-F238E27FC236}">
                <a16:creationId xmlns:a16="http://schemas.microsoft.com/office/drawing/2014/main" id="{9BCA9D24-9ACA-4F7C-A7EC-9F75A8D10132}"/>
              </a:ext>
            </a:extLst>
          </p:cNvPr>
          <p:cNvSpPr>
            <a:spLocks noGrp="1"/>
          </p:cNvSpPr>
          <p:nvPr>
            <p:ph type="sldNum" sz="quarter" idx="12"/>
          </p:nvPr>
        </p:nvSpPr>
        <p:spPr/>
        <p:txBody>
          <a:bodyPr/>
          <a:lstStyle/>
          <a:p>
            <a:fld id="{0C913308-F349-4B6D-A68A-DD1791B4A57B}" type="slidenum">
              <a:rPr lang="zh-CN" altLang="en-US" smtClean="0">
                <a:latin typeface="Times New Roman" panose="02020603050405020304" pitchFamily="18" charset="0"/>
                <a:cs typeface="Times New Roman" panose="02020603050405020304" pitchFamily="18" charset="0"/>
              </a:rPr>
              <a:pPr/>
              <a:t>18</a:t>
            </a:fld>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1.4   </a:t>
            </a:r>
            <a:r>
              <a:rPr lang="en-US" altLang="zh-CN" dirty="0"/>
              <a:t>Java</a:t>
            </a:r>
            <a:r>
              <a:rPr lang="zh-CN" altLang="en-US" dirty="0">
                <a:latin typeface="宋体" pitchFamily="2" charset="-122"/>
              </a:rPr>
              <a:t>程序的开发步骤</a:t>
            </a:r>
            <a:r>
              <a:rPr lang="zh-CN" altLang="en-US" dirty="0"/>
              <a:t> </a:t>
            </a:r>
          </a:p>
        </p:txBody>
      </p:sp>
      <p:sp>
        <p:nvSpPr>
          <p:cNvPr id="3" name="内容占位符 2"/>
          <p:cNvSpPr>
            <a:spLocks noGrp="1"/>
          </p:cNvSpPr>
          <p:nvPr>
            <p:ph idx="1"/>
          </p:nvPr>
        </p:nvSpPr>
        <p:spPr/>
        <p:txBody>
          <a:bodyPr/>
          <a:lstStyle/>
          <a:p>
            <a:pPr marL="514350" indent="-514350">
              <a:buFont typeface="+mj-lt"/>
              <a:buAutoNum type="arabicPeriod"/>
            </a:pPr>
            <a:r>
              <a:rPr lang="zh-CN" altLang="en-US" sz="2400" b="1" dirty="0">
                <a:solidFill>
                  <a:srgbClr val="0000CC"/>
                </a:solidFill>
              </a:rPr>
              <a:t>编写源文件</a:t>
            </a:r>
            <a:r>
              <a:rPr lang="zh-CN" altLang="en-US" sz="2400" dirty="0"/>
              <a:t>：扩展名必须是</a:t>
            </a:r>
            <a:r>
              <a:rPr lang="en-US" altLang="zh-CN" sz="2400" b="1" dirty="0">
                <a:solidFill>
                  <a:srgbClr val="C00000"/>
                </a:solidFill>
              </a:rPr>
              <a:t>.java</a:t>
            </a:r>
            <a:r>
              <a:rPr lang="zh-CN" altLang="en-US" sz="2400" dirty="0"/>
              <a:t>。 </a:t>
            </a:r>
          </a:p>
          <a:p>
            <a:pPr marL="514350" indent="-514350">
              <a:buFont typeface="+mj-lt"/>
              <a:buAutoNum type="arabicPeriod"/>
            </a:pPr>
            <a:r>
              <a:rPr lang="zh-CN" altLang="en-US" sz="2400" b="1" dirty="0">
                <a:solidFill>
                  <a:srgbClr val="0000CC"/>
                </a:solidFill>
              </a:rPr>
              <a:t>编译</a:t>
            </a:r>
            <a:r>
              <a:rPr lang="en-US" altLang="zh-CN" sz="2400" b="1" dirty="0">
                <a:solidFill>
                  <a:srgbClr val="0000CC"/>
                </a:solidFill>
              </a:rPr>
              <a:t>Java</a:t>
            </a:r>
            <a:r>
              <a:rPr lang="zh-CN" altLang="en-US" sz="2400" b="1" dirty="0">
                <a:solidFill>
                  <a:srgbClr val="0000CC"/>
                </a:solidFill>
              </a:rPr>
              <a:t>源程序</a:t>
            </a:r>
            <a:r>
              <a:rPr lang="zh-CN" altLang="en-US" sz="2400" dirty="0"/>
              <a:t>：用</a:t>
            </a:r>
            <a:r>
              <a:rPr lang="en-US" altLang="zh-CN" sz="2400" dirty="0"/>
              <a:t>Java</a:t>
            </a:r>
            <a:r>
              <a:rPr lang="zh-CN" altLang="en-US" sz="2400" dirty="0"/>
              <a:t>编译器（</a:t>
            </a:r>
            <a:r>
              <a:rPr lang="en-US" altLang="zh-CN" sz="2400" b="1" dirty="0" err="1">
                <a:solidFill>
                  <a:srgbClr val="C00000"/>
                </a:solidFill>
              </a:rPr>
              <a:t>javac</a:t>
            </a:r>
            <a:r>
              <a:rPr lang="en-US" altLang="zh-CN" sz="2400" dirty="0" err="1"/>
              <a:t>.exe</a:t>
            </a:r>
            <a:r>
              <a:rPr lang="zh-CN" altLang="en-US" sz="2400" dirty="0"/>
              <a:t>）编译源文件，得到字节码文件。 </a:t>
            </a:r>
          </a:p>
          <a:p>
            <a:pPr marL="514350" indent="-514350">
              <a:buFont typeface="+mj-lt"/>
              <a:buAutoNum type="arabicPeriod"/>
            </a:pPr>
            <a:r>
              <a:rPr lang="zh-CN" altLang="en-US" sz="2400" b="1" dirty="0">
                <a:solidFill>
                  <a:srgbClr val="0000CC"/>
                </a:solidFill>
              </a:rPr>
              <a:t>运行</a:t>
            </a:r>
            <a:r>
              <a:rPr lang="en-US" altLang="zh-CN" sz="2400" b="1" dirty="0">
                <a:solidFill>
                  <a:srgbClr val="0000CC"/>
                </a:solidFill>
              </a:rPr>
              <a:t>Java</a:t>
            </a:r>
            <a:r>
              <a:rPr lang="zh-CN" altLang="en-US" sz="2400" b="1" dirty="0">
                <a:solidFill>
                  <a:srgbClr val="0000CC"/>
                </a:solidFill>
              </a:rPr>
              <a:t>程序</a:t>
            </a:r>
            <a:r>
              <a:rPr lang="zh-CN" altLang="en-US" sz="2400" dirty="0"/>
              <a:t>：使用</a:t>
            </a:r>
            <a:r>
              <a:rPr lang="en-US" altLang="zh-CN" sz="2400" dirty="0"/>
              <a:t>Java</a:t>
            </a:r>
            <a:r>
              <a:rPr lang="zh-CN" altLang="en-US" sz="2400" dirty="0"/>
              <a:t>解释器（</a:t>
            </a:r>
            <a:r>
              <a:rPr lang="en-US" altLang="zh-CN" sz="2400" b="1" dirty="0" err="1">
                <a:solidFill>
                  <a:srgbClr val="C00000"/>
                </a:solidFill>
              </a:rPr>
              <a:t>java</a:t>
            </a:r>
            <a:r>
              <a:rPr lang="en-US" altLang="zh-CN" sz="2400" dirty="0" err="1"/>
              <a:t>.exe</a:t>
            </a:r>
            <a:r>
              <a:rPr lang="zh-CN" altLang="en-US" sz="2400" dirty="0"/>
              <a:t>）来解释执行字节码文件。 </a:t>
            </a:r>
          </a:p>
        </p:txBody>
      </p:sp>
      <p:pic>
        <p:nvPicPr>
          <p:cNvPr id="58371" name="Picture 3"/>
          <p:cNvPicPr>
            <a:picLocks noChangeAspect="1" noChangeArrowheads="1"/>
          </p:cNvPicPr>
          <p:nvPr/>
        </p:nvPicPr>
        <p:blipFill>
          <a:blip r:embed="rId2"/>
          <a:srcRect/>
          <a:stretch>
            <a:fillRect/>
          </a:stretch>
        </p:blipFill>
        <p:spPr bwMode="auto">
          <a:xfrm>
            <a:off x="785786" y="3929066"/>
            <a:ext cx="7696200" cy="2743200"/>
          </a:xfrm>
          <a:prstGeom prst="rect">
            <a:avLst/>
          </a:prstGeom>
          <a:noFill/>
        </p:spPr>
      </p:pic>
      <p:sp>
        <p:nvSpPr>
          <p:cNvPr id="4" name="灯片编号占位符 3">
            <a:extLst>
              <a:ext uri="{FF2B5EF4-FFF2-40B4-BE49-F238E27FC236}">
                <a16:creationId xmlns:a16="http://schemas.microsoft.com/office/drawing/2014/main" id="{F976254B-C579-4A1C-9857-9480C481C96B}"/>
              </a:ext>
            </a:extLst>
          </p:cNvPr>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2928934"/>
            <a:ext cx="7772400" cy="1362075"/>
          </a:xfrm>
        </p:spPr>
        <p:txBody>
          <a:bodyPr/>
          <a:lstStyle/>
          <a:p>
            <a:pPr algn="ctr"/>
            <a:r>
              <a:rPr lang="zh-CN" altLang="en-US" sz="6000" dirty="0">
                <a:latin typeface="楷体_GB2312"/>
              </a:rPr>
              <a:t>第</a:t>
            </a:r>
            <a:r>
              <a:rPr lang="en-US" altLang="zh-CN" sz="6000" dirty="0">
                <a:latin typeface="楷体_GB2312"/>
              </a:rPr>
              <a:t>1</a:t>
            </a:r>
            <a:r>
              <a:rPr lang="zh-CN" altLang="en-US" sz="6000" dirty="0">
                <a:latin typeface="楷体_GB2312"/>
              </a:rPr>
              <a:t>章 </a:t>
            </a:r>
            <a:r>
              <a:rPr lang="en-US" altLang="zh-CN" sz="6000" dirty="0">
                <a:latin typeface="楷体_GB2312"/>
              </a:rPr>
              <a:t>Java</a:t>
            </a:r>
            <a:r>
              <a:rPr lang="zh-CN" altLang="en-US" sz="6000" dirty="0">
                <a:latin typeface="楷体_GB2312"/>
              </a:rPr>
              <a:t>入门</a:t>
            </a:r>
          </a:p>
        </p:txBody>
      </p:sp>
      <p:sp>
        <p:nvSpPr>
          <p:cNvPr id="3" name="灯片编号占位符 2">
            <a:extLst>
              <a:ext uri="{FF2B5EF4-FFF2-40B4-BE49-F238E27FC236}">
                <a16:creationId xmlns:a16="http://schemas.microsoft.com/office/drawing/2014/main" id="{BE502A1D-CA90-40DF-BACE-641E3334E57B}"/>
              </a:ext>
            </a:extLst>
          </p:cNvPr>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algn="l"/>
            <a:r>
              <a:rPr lang="en-US" altLang="zh-CN" sz="4800" dirty="0">
                <a:solidFill>
                  <a:schemeClr val="tx1"/>
                </a:solidFill>
              </a:rPr>
              <a:t>Java</a:t>
            </a:r>
            <a:r>
              <a:rPr lang="zh-CN" altLang="en-US" sz="4800" dirty="0">
                <a:solidFill>
                  <a:schemeClr val="tx1"/>
                </a:solidFill>
              </a:rPr>
              <a:t>程序开发过程</a:t>
            </a:r>
          </a:p>
        </p:txBody>
      </p:sp>
      <p:sp>
        <p:nvSpPr>
          <p:cNvPr id="5123" name="灯片编号占位符 35"/>
          <p:cNvSpPr>
            <a:spLocks noGrp="1"/>
          </p:cNvSpPr>
          <p:nvPr>
            <p:ph type="sldNum" sz="quarter" idx="12"/>
          </p:nvPr>
        </p:nvSpPr>
        <p:spPr>
          <a:noFill/>
        </p:spPr>
        <p:txBody>
          <a:bodyPr/>
          <a:lstStyle/>
          <a:p>
            <a:fld id="{0A509819-3538-45B5-91E9-6DD4904FCC2E}" type="slidenum">
              <a:rPr lang="en-US" altLang="zh-CN" smtClean="0">
                <a:latin typeface="Arial" charset="0"/>
                <a:ea typeface="宋体" charset="-122"/>
              </a:rPr>
              <a:pPr/>
              <a:t>20</a:t>
            </a:fld>
            <a:endParaRPr lang="en-US" altLang="zh-CN">
              <a:latin typeface="Arial" charset="0"/>
              <a:ea typeface="宋体" charset="-122"/>
            </a:endParaRPr>
          </a:p>
        </p:txBody>
      </p:sp>
      <p:sp>
        <p:nvSpPr>
          <p:cNvPr id="5124" name="AutoShape 4"/>
          <p:cNvSpPr>
            <a:spLocks noChangeArrowheads="1"/>
          </p:cNvSpPr>
          <p:nvPr/>
        </p:nvSpPr>
        <p:spPr bwMode="auto">
          <a:xfrm>
            <a:off x="755650" y="1700213"/>
            <a:ext cx="1223963" cy="433387"/>
          </a:xfrm>
          <a:prstGeom prst="flowChartAlternateProcess">
            <a:avLst/>
          </a:prstGeom>
          <a:solidFill>
            <a:srgbClr val="00CCFF"/>
          </a:solidFill>
          <a:ln w="9525">
            <a:solidFill>
              <a:schemeClr val="tx1"/>
            </a:solidFill>
            <a:miter lim="800000"/>
            <a:headEnd/>
            <a:tailEnd/>
          </a:ln>
        </p:spPr>
        <p:txBody>
          <a:bodyPr wrap="none" anchor="ctr"/>
          <a:lstStyle/>
          <a:p>
            <a:pPr algn="ctr" eaLnBrk="0" hangingPunct="0"/>
            <a:r>
              <a:rPr lang="zh-CN" altLang="en-US" sz="2000">
                <a:latin typeface="Times New Roman" pitchFamily="18" charset="0"/>
                <a:ea typeface="黑体" pitchFamily="2" charset="-122"/>
              </a:rPr>
              <a:t>安装</a:t>
            </a:r>
            <a:r>
              <a:rPr lang="en-US" altLang="zh-CN" sz="2000" b="1">
                <a:latin typeface="Times New Roman" pitchFamily="18" charset="0"/>
                <a:ea typeface="黑体" pitchFamily="2" charset="-122"/>
              </a:rPr>
              <a:t>JDK</a:t>
            </a:r>
          </a:p>
        </p:txBody>
      </p:sp>
      <p:sp>
        <p:nvSpPr>
          <p:cNvPr id="5125" name="AutoShape 5"/>
          <p:cNvSpPr>
            <a:spLocks noChangeArrowheads="1"/>
          </p:cNvSpPr>
          <p:nvPr/>
        </p:nvSpPr>
        <p:spPr bwMode="auto">
          <a:xfrm>
            <a:off x="2987675" y="1700213"/>
            <a:ext cx="2016125" cy="433387"/>
          </a:xfrm>
          <a:prstGeom prst="flowChartAlternateProcess">
            <a:avLst/>
          </a:prstGeom>
          <a:solidFill>
            <a:srgbClr val="00CCFF"/>
          </a:solidFill>
          <a:ln w="9525">
            <a:solidFill>
              <a:schemeClr val="tx1"/>
            </a:solidFill>
            <a:miter lim="800000"/>
            <a:headEnd/>
            <a:tailEnd/>
          </a:ln>
        </p:spPr>
        <p:txBody>
          <a:bodyPr wrap="none" anchor="ctr"/>
          <a:lstStyle/>
          <a:p>
            <a:pPr algn="ctr" eaLnBrk="0" hangingPunct="0"/>
            <a:r>
              <a:rPr lang="zh-CN" altLang="en-US" sz="2000">
                <a:latin typeface="Times New Roman" pitchFamily="18" charset="0"/>
                <a:ea typeface="黑体" pitchFamily="2" charset="-122"/>
              </a:rPr>
              <a:t>设置环境变量</a:t>
            </a:r>
            <a:endParaRPr lang="zh-CN" altLang="en-US" sz="2000" b="1">
              <a:latin typeface="Times New Roman" pitchFamily="18" charset="0"/>
              <a:ea typeface="黑体" pitchFamily="2" charset="-122"/>
            </a:endParaRPr>
          </a:p>
        </p:txBody>
      </p:sp>
      <p:sp>
        <p:nvSpPr>
          <p:cNvPr id="5126" name="AutoShape 6"/>
          <p:cNvSpPr>
            <a:spLocks noChangeArrowheads="1"/>
          </p:cNvSpPr>
          <p:nvPr/>
        </p:nvSpPr>
        <p:spPr bwMode="auto">
          <a:xfrm>
            <a:off x="6084888" y="1700213"/>
            <a:ext cx="1223962" cy="433387"/>
          </a:xfrm>
          <a:prstGeom prst="flowChartAlternateProcess">
            <a:avLst/>
          </a:prstGeom>
          <a:solidFill>
            <a:srgbClr val="00CCFF"/>
          </a:solidFill>
          <a:ln w="9525">
            <a:solidFill>
              <a:schemeClr val="tx1"/>
            </a:solidFill>
            <a:prstDash val="dash"/>
            <a:miter lim="800000"/>
            <a:headEnd/>
            <a:tailEnd/>
          </a:ln>
        </p:spPr>
        <p:txBody>
          <a:bodyPr wrap="none" anchor="ctr"/>
          <a:lstStyle/>
          <a:p>
            <a:pPr algn="ctr" eaLnBrk="0" hangingPunct="0"/>
            <a:r>
              <a:rPr lang="zh-CN" altLang="en-US" sz="2000">
                <a:latin typeface="Times New Roman" pitchFamily="18" charset="0"/>
                <a:ea typeface="黑体" pitchFamily="2" charset="-122"/>
              </a:rPr>
              <a:t>安装</a:t>
            </a:r>
            <a:r>
              <a:rPr lang="en-US" altLang="zh-CN" sz="2000">
                <a:latin typeface="Times New Roman" pitchFamily="18" charset="0"/>
                <a:ea typeface="黑体" pitchFamily="2" charset="-122"/>
              </a:rPr>
              <a:t>IDE</a:t>
            </a:r>
            <a:endParaRPr lang="en-US" altLang="zh-CN" sz="2000" b="1">
              <a:latin typeface="Times New Roman" pitchFamily="18" charset="0"/>
              <a:ea typeface="黑体" pitchFamily="2" charset="-122"/>
            </a:endParaRPr>
          </a:p>
        </p:txBody>
      </p:sp>
      <p:sp>
        <p:nvSpPr>
          <p:cNvPr id="5127" name="AutoShape 7"/>
          <p:cNvSpPr>
            <a:spLocks noChangeArrowheads="1"/>
          </p:cNvSpPr>
          <p:nvPr/>
        </p:nvSpPr>
        <p:spPr bwMode="auto">
          <a:xfrm>
            <a:off x="5867400" y="3573463"/>
            <a:ext cx="2447925" cy="503237"/>
          </a:xfrm>
          <a:prstGeom prst="flowChartAlternateProcess">
            <a:avLst/>
          </a:prstGeom>
          <a:solidFill>
            <a:srgbClr val="FFCCFF"/>
          </a:solidFill>
          <a:ln w="9525">
            <a:solidFill>
              <a:schemeClr val="tx1"/>
            </a:solidFill>
            <a:miter lim="800000"/>
            <a:headEnd/>
            <a:tailEnd/>
          </a:ln>
        </p:spPr>
        <p:txBody>
          <a:bodyPr wrap="none" anchor="ctr"/>
          <a:lstStyle/>
          <a:p>
            <a:pPr algn="ctr" eaLnBrk="0" hangingPunct="0"/>
            <a:r>
              <a:rPr lang="zh-CN" altLang="en-US" sz="2000" b="1">
                <a:solidFill>
                  <a:srgbClr val="0000CC"/>
                </a:solidFill>
                <a:latin typeface="Times New Roman" pitchFamily="18" charset="0"/>
                <a:ea typeface="黑体" pitchFamily="2" charset="-122"/>
              </a:rPr>
              <a:t>源程序文件 </a:t>
            </a:r>
            <a:r>
              <a:rPr lang="en-US" altLang="zh-CN" sz="2000" b="1">
                <a:solidFill>
                  <a:srgbClr val="0000CC"/>
                </a:solidFill>
                <a:latin typeface="Times New Roman" pitchFamily="18" charset="0"/>
                <a:ea typeface="黑体" pitchFamily="2" charset="-122"/>
              </a:rPr>
              <a:t>(*.java)</a:t>
            </a:r>
          </a:p>
        </p:txBody>
      </p:sp>
      <p:sp>
        <p:nvSpPr>
          <p:cNvPr id="5128" name="AutoShape 8"/>
          <p:cNvSpPr>
            <a:spLocks noChangeArrowheads="1"/>
          </p:cNvSpPr>
          <p:nvPr/>
        </p:nvSpPr>
        <p:spPr bwMode="auto">
          <a:xfrm>
            <a:off x="4140200" y="3573463"/>
            <a:ext cx="793750" cy="503237"/>
          </a:xfrm>
          <a:prstGeom prst="flowChartAlternateProcess">
            <a:avLst/>
          </a:prstGeom>
          <a:solidFill>
            <a:srgbClr val="FFCCFF"/>
          </a:solidFill>
          <a:ln w="9525">
            <a:solidFill>
              <a:schemeClr val="tx1"/>
            </a:solidFill>
            <a:miter lim="800000"/>
            <a:headEnd/>
            <a:tailEnd/>
          </a:ln>
        </p:spPr>
        <p:txBody>
          <a:bodyPr wrap="none" anchor="ctr"/>
          <a:lstStyle/>
          <a:p>
            <a:pPr algn="ctr" eaLnBrk="0" hangingPunct="0"/>
            <a:r>
              <a:rPr lang="zh-CN" altLang="en-US" sz="2000">
                <a:ea typeface="黑体" pitchFamily="2" charset="-122"/>
              </a:rPr>
              <a:t>编译</a:t>
            </a:r>
          </a:p>
        </p:txBody>
      </p:sp>
      <p:sp>
        <p:nvSpPr>
          <p:cNvPr id="5129" name="AutoShape 9"/>
          <p:cNvSpPr>
            <a:spLocks noChangeArrowheads="1"/>
          </p:cNvSpPr>
          <p:nvPr/>
        </p:nvSpPr>
        <p:spPr bwMode="auto">
          <a:xfrm>
            <a:off x="3348038" y="4581525"/>
            <a:ext cx="2520950" cy="503238"/>
          </a:xfrm>
          <a:prstGeom prst="flowChartAlternateProcess">
            <a:avLst/>
          </a:prstGeom>
          <a:solidFill>
            <a:srgbClr val="F8F8F8"/>
          </a:solidFill>
          <a:ln w="9525">
            <a:solidFill>
              <a:schemeClr val="tx1"/>
            </a:solidFill>
            <a:miter lim="800000"/>
            <a:headEnd/>
            <a:tailEnd/>
          </a:ln>
        </p:spPr>
        <p:txBody>
          <a:bodyPr wrap="none" anchor="ctr"/>
          <a:lstStyle/>
          <a:p>
            <a:pPr algn="ctr" eaLnBrk="0" hangingPunct="0"/>
            <a:r>
              <a:rPr lang="zh-CN" altLang="en-US" sz="2000">
                <a:latin typeface="Times New Roman" pitchFamily="18" charset="0"/>
                <a:ea typeface="黑体" pitchFamily="2" charset="-122"/>
              </a:rPr>
              <a:t>字节码文件 </a:t>
            </a:r>
            <a:r>
              <a:rPr lang="en-US" altLang="zh-CN" sz="2000">
                <a:latin typeface="Times New Roman" pitchFamily="18" charset="0"/>
                <a:ea typeface="黑体" pitchFamily="2" charset="-122"/>
              </a:rPr>
              <a:t>(*.class)</a:t>
            </a:r>
            <a:endParaRPr lang="en-US" altLang="zh-CN" sz="2000" b="1">
              <a:latin typeface="Times New Roman" pitchFamily="18" charset="0"/>
              <a:ea typeface="黑体" pitchFamily="2" charset="-122"/>
            </a:endParaRPr>
          </a:p>
        </p:txBody>
      </p:sp>
      <p:sp>
        <p:nvSpPr>
          <p:cNvPr id="5130" name="AutoShape 11"/>
          <p:cNvSpPr>
            <a:spLocks noChangeArrowheads="1"/>
          </p:cNvSpPr>
          <p:nvPr/>
        </p:nvSpPr>
        <p:spPr bwMode="auto">
          <a:xfrm>
            <a:off x="6084888" y="2636838"/>
            <a:ext cx="1223962" cy="433387"/>
          </a:xfrm>
          <a:prstGeom prst="flowChartAlternateProcess">
            <a:avLst/>
          </a:prstGeom>
          <a:solidFill>
            <a:srgbClr val="F8F8F8"/>
          </a:solidFill>
          <a:ln w="9525">
            <a:solidFill>
              <a:schemeClr val="tx1"/>
            </a:solidFill>
            <a:miter lim="800000"/>
            <a:headEnd/>
            <a:tailEnd/>
          </a:ln>
        </p:spPr>
        <p:txBody>
          <a:bodyPr wrap="none" anchor="ctr"/>
          <a:lstStyle/>
          <a:p>
            <a:pPr algn="ctr" eaLnBrk="0" hangingPunct="0"/>
            <a:r>
              <a:rPr lang="zh-CN" altLang="en-US" sz="2000">
                <a:latin typeface="Times New Roman" pitchFamily="18" charset="0"/>
                <a:ea typeface="黑体" pitchFamily="2" charset="-122"/>
              </a:rPr>
              <a:t>程序设计</a:t>
            </a:r>
            <a:endParaRPr lang="zh-CN" altLang="en-US" sz="2000" b="1">
              <a:latin typeface="Times New Roman" pitchFamily="18" charset="0"/>
              <a:ea typeface="黑体" pitchFamily="2" charset="-122"/>
            </a:endParaRPr>
          </a:p>
        </p:txBody>
      </p:sp>
      <p:sp>
        <p:nvSpPr>
          <p:cNvPr id="5131" name="AutoShape 12"/>
          <p:cNvSpPr>
            <a:spLocks noChangeArrowheads="1"/>
          </p:cNvSpPr>
          <p:nvPr/>
        </p:nvSpPr>
        <p:spPr bwMode="auto">
          <a:xfrm>
            <a:off x="3924300" y="2636838"/>
            <a:ext cx="1223963" cy="431800"/>
          </a:xfrm>
          <a:prstGeom prst="flowChartAlternateProcess">
            <a:avLst/>
          </a:prstGeom>
          <a:solidFill>
            <a:srgbClr val="FFCCFF"/>
          </a:solidFill>
          <a:ln w="9525">
            <a:solidFill>
              <a:schemeClr val="tx1"/>
            </a:solidFill>
            <a:miter lim="800000"/>
            <a:headEnd/>
            <a:tailEnd/>
          </a:ln>
        </p:spPr>
        <p:txBody>
          <a:bodyPr wrap="none" anchor="ctr"/>
          <a:lstStyle/>
          <a:p>
            <a:pPr algn="ctr" eaLnBrk="0" hangingPunct="0"/>
            <a:r>
              <a:rPr lang="zh-CN" altLang="en-US" sz="2000">
                <a:latin typeface="Times New Roman" pitchFamily="18" charset="0"/>
                <a:ea typeface="黑体" pitchFamily="2" charset="-122"/>
              </a:rPr>
              <a:t>程序修改</a:t>
            </a:r>
            <a:endParaRPr lang="zh-CN" altLang="en-US" sz="2000" b="1">
              <a:latin typeface="Times New Roman" pitchFamily="18" charset="0"/>
              <a:ea typeface="黑体" pitchFamily="2" charset="-122"/>
            </a:endParaRPr>
          </a:p>
        </p:txBody>
      </p:sp>
      <p:sp>
        <p:nvSpPr>
          <p:cNvPr id="5132" name="Line 13"/>
          <p:cNvSpPr>
            <a:spLocks noChangeShapeType="1"/>
          </p:cNvSpPr>
          <p:nvPr/>
        </p:nvSpPr>
        <p:spPr bwMode="auto">
          <a:xfrm>
            <a:off x="1979613" y="1916113"/>
            <a:ext cx="1008062" cy="0"/>
          </a:xfrm>
          <a:prstGeom prst="line">
            <a:avLst/>
          </a:prstGeom>
          <a:noFill/>
          <a:ln w="9525">
            <a:solidFill>
              <a:schemeClr val="tx1"/>
            </a:solidFill>
            <a:round/>
            <a:headEnd/>
            <a:tailEnd type="triangle" w="med" len="med"/>
          </a:ln>
        </p:spPr>
        <p:txBody>
          <a:bodyPr/>
          <a:lstStyle/>
          <a:p>
            <a:endParaRPr lang="zh-CN" altLang="en-US"/>
          </a:p>
        </p:txBody>
      </p:sp>
      <p:sp>
        <p:nvSpPr>
          <p:cNvPr id="5133" name="Line 14"/>
          <p:cNvSpPr>
            <a:spLocks noChangeShapeType="1"/>
          </p:cNvSpPr>
          <p:nvPr/>
        </p:nvSpPr>
        <p:spPr bwMode="auto">
          <a:xfrm>
            <a:off x="5003800" y="1916113"/>
            <a:ext cx="1081088" cy="0"/>
          </a:xfrm>
          <a:prstGeom prst="line">
            <a:avLst/>
          </a:prstGeom>
          <a:noFill/>
          <a:ln w="9525">
            <a:solidFill>
              <a:schemeClr val="tx1"/>
            </a:solidFill>
            <a:prstDash val="dash"/>
            <a:round/>
            <a:headEnd/>
            <a:tailEnd type="triangle" w="med" len="med"/>
          </a:ln>
        </p:spPr>
        <p:txBody>
          <a:bodyPr/>
          <a:lstStyle/>
          <a:p>
            <a:endParaRPr lang="zh-CN" altLang="en-US"/>
          </a:p>
        </p:txBody>
      </p:sp>
      <p:sp>
        <p:nvSpPr>
          <p:cNvPr id="5134" name="Line 15"/>
          <p:cNvSpPr>
            <a:spLocks noChangeShapeType="1"/>
          </p:cNvSpPr>
          <p:nvPr/>
        </p:nvSpPr>
        <p:spPr bwMode="auto">
          <a:xfrm>
            <a:off x="5003800" y="1989138"/>
            <a:ext cx="1512888" cy="647700"/>
          </a:xfrm>
          <a:prstGeom prst="line">
            <a:avLst/>
          </a:prstGeom>
          <a:noFill/>
          <a:ln w="9525">
            <a:solidFill>
              <a:schemeClr val="tx1"/>
            </a:solidFill>
            <a:round/>
            <a:headEnd/>
            <a:tailEnd type="triangle" w="med" len="med"/>
          </a:ln>
        </p:spPr>
        <p:txBody>
          <a:bodyPr/>
          <a:lstStyle/>
          <a:p>
            <a:endParaRPr lang="zh-CN" altLang="en-US"/>
          </a:p>
        </p:txBody>
      </p:sp>
      <p:sp>
        <p:nvSpPr>
          <p:cNvPr id="5135" name="Line 16"/>
          <p:cNvSpPr>
            <a:spLocks noChangeShapeType="1"/>
          </p:cNvSpPr>
          <p:nvPr/>
        </p:nvSpPr>
        <p:spPr bwMode="auto">
          <a:xfrm flipH="1">
            <a:off x="6732588" y="2133600"/>
            <a:ext cx="0" cy="503238"/>
          </a:xfrm>
          <a:prstGeom prst="line">
            <a:avLst/>
          </a:prstGeom>
          <a:noFill/>
          <a:ln w="9525">
            <a:solidFill>
              <a:schemeClr val="tx1"/>
            </a:solidFill>
            <a:prstDash val="dash"/>
            <a:round/>
            <a:headEnd/>
            <a:tailEnd type="triangle" w="med" len="med"/>
          </a:ln>
        </p:spPr>
        <p:txBody>
          <a:bodyPr/>
          <a:lstStyle/>
          <a:p>
            <a:endParaRPr lang="zh-CN" altLang="en-US"/>
          </a:p>
        </p:txBody>
      </p:sp>
      <p:sp>
        <p:nvSpPr>
          <p:cNvPr id="5136" name="Line 17"/>
          <p:cNvSpPr>
            <a:spLocks noChangeShapeType="1"/>
          </p:cNvSpPr>
          <p:nvPr/>
        </p:nvSpPr>
        <p:spPr bwMode="auto">
          <a:xfrm>
            <a:off x="5148263" y="2852738"/>
            <a:ext cx="1439862" cy="720725"/>
          </a:xfrm>
          <a:prstGeom prst="line">
            <a:avLst/>
          </a:prstGeom>
          <a:noFill/>
          <a:ln w="9525">
            <a:solidFill>
              <a:schemeClr val="tx1"/>
            </a:solidFill>
            <a:round/>
            <a:headEnd/>
            <a:tailEnd type="triangle" w="med" len="med"/>
          </a:ln>
        </p:spPr>
        <p:txBody>
          <a:bodyPr/>
          <a:lstStyle/>
          <a:p>
            <a:endParaRPr lang="zh-CN" altLang="en-US"/>
          </a:p>
        </p:txBody>
      </p:sp>
      <p:sp>
        <p:nvSpPr>
          <p:cNvPr id="5137" name="Line 18"/>
          <p:cNvSpPr>
            <a:spLocks noChangeShapeType="1"/>
          </p:cNvSpPr>
          <p:nvPr/>
        </p:nvSpPr>
        <p:spPr bwMode="auto">
          <a:xfrm flipH="1">
            <a:off x="6732588" y="3068638"/>
            <a:ext cx="0" cy="504825"/>
          </a:xfrm>
          <a:prstGeom prst="line">
            <a:avLst/>
          </a:prstGeom>
          <a:noFill/>
          <a:ln w="9525">
            <a:solidFill>
              <a:schemeClr val="tx1"/>
            </a:solidFill>
            <a:round/>
            <a:headEnd/>
            <a:tailEnd type="triangle" w="med" len="med"/>
          </a:ln>
        </p:spPr>
        <p:txBody>
          <a:bodyPr/>
          <a:lstStyle/>
          <a:p>
            <a:endParaRPr lang="zh-CN" altLang="en-US"/>
          </a:p>
        </p:txBody>
      </p:sp>
      <p:sp>
        <p:nvSpPr>
          <p:cNvPr id="5138" name="Line 19"/>
          <p:cNvSpPr>
            <a:spLocks noChangeShapeType="1"/>
          </p:cNvSpPr>
          <p:nvPr/>
        </p:nvSpPr>
        <p:spPr bwMode="auto">
          <a:xfrm flipH="1">
            <a:off x="4932363" y="3789363"/>
            <a:ext cx="935037" cy="0"/>
          </a:xfrm>
          <a:prstGeom prst="line">
            <a:avLst/>
          </a:prstGeom>
          <a:noFill/>
          <a:ln w="9525">
            <a:solidFill>
              <a:schemeClr val="tx1"/>
            </a:solidFill>
            <a:round/>
            <a:headEnd/>
            <a:tailEnd type="triangle" w="med" len="med"/>
          </a:ln>
        </p:spPr>
        <p:txBody>
          <a:bodyPr/>
          <a:lstStyle/>
          <a:p>
            <a:endParaRPr lang="zh-CN" altLang="en-US"/>
          </a:p>
        </p:txBody>
      </p:sp>
      <p:sp>
        <p:nvSpPr>
          <p:cNvPr id="5139" name="Line 20"/>
          <p:cNvSpPr>
            <a:spLocks noChangeShapeType="1"/>
          </p:cNvSpPr>
          <p:nvPr/>
        </p:nvSpPr>
        <p:spPr bwMode="auto">
          <a:xfrm flipV="1">
            <a:off x="4500563" y="3068638"/>
            <a:ext cx="0" cy="504825"/>
          </a:xfrm>
          <a:prstGeom prst="line">
            <a:avLst/>
          </a:prstGeom>
          <a:noFill/>
          <a:ln w="9525">
            <a:solidFill>
              <a:schemeClr val="tx1"/>
            </a:solidFill>
            <a:round/>
            <a:headEnd/>
            <a:tailEnd type="triangle" w="med" len="med"/>
          </a:ln>
        </p:spPr>
        <p:txBody>
          <a:bodyPr/>
          <a:lstStyle/>
          <a:p>
            <a:endParaRPr lang="zh-CN" altLang="en-US"/>
          </a:p>
        </p:txBody>
      </p:sp>
      <p:sp>
        <p:nvSpPr>
          <p:cNvPr id="5140" name="Text Box 21"/>
          <p:cNvSpPr txBox="1">
            <a:spLocks noChangeArrowheads="1"/>
          </p:cNvSpPr>
          <p:nvPr/>
        </p:nvSpPr>
        <p:spPr bwMode="auto">
          <a:xfrm>
            <a:off x="3708400" y="3141663"/>
            <a:ext cx="865188" cy="396875"/>
          </a:xfrm>
          <a:prstGeom prst="rect">
            <a:avLst/>
          </a:prstGeom>
          <a:noFill/>
          <a:ln w="9525">
            <a:noFill/>
            <a:miter lim="800000"/>
            <a:headEnd/>
            <a:tailEnd/>
          </a:ln>
        </p:spPr>
        <p:txBody>
          <a:bodyPr>
            <a:spAutoFit/>
          </a:bodyPr>
          <a:lstStyle/>
          <a:p>
            <a:pPr algn="ctr" eaLnBrk="0" hangingPunct="0">
              <a:spcBef>
                <a:spcPct val="50000"/>
              </a:spcBef>
            </a:pPr>
            <a:r>
              <a:rPr lang="zh-CN" altLang="en-US" sz="2000">
                <a:ea typeface="黑体" pitchFamily="2" charset="-122"/>
              </a:rPr>
              <a:t>错误</a:t>
            </a:r>
          </a:p>
        </p:txBody>
      </p:sp>
      <p:sp>
        <p:nvSpPr>
          <p:cNvPr id="5141" name="Line 22"/>
          <p:cNvSpPr>
            <a:spLocks noChangeShapeType="1"/>
          </p:cNvSpPr>
          <p:nvPr/>
        </p:nvSpPr>
        <p:spPr bwMode="auto">
          <a:xfrm>
            <a:off x="4500563" y="4076700"/>
            <a:ext cx="0" cy="504825"/>
          </a:xfrm>
          <a:prstGeom prst="line">
            <a:avLst/>
          </a:prstGeom>
          <a:noFill/>
          <a:ln w="9525">
            <a:solidFill>
              <a:schemeClr val="tx1"/>
            </a:solidFill>
            <a:round/>
            <a:headEnd/>
            <a:tailEnd type="triangle" w="med" len="med"/>
          </a:ln>
        </p:spPr>
        <p:txBody>
          <a:bodyPr/>
          <a:lstStyle/>
          <a:p>
            <a:endParaRPr lang="zh-CN" altLang="en-US"/>
          </a:p>
        </p:txBody>
      </p:sp>
      <p:sp>
        <p:nvSpPr>
          <p:cNvPr id="5142" name="Text Box 23"/>
          <p:cNvSpPr txBox="1">
            <a:spLocks noChangeArrowheads="1"/>
          </p:cNvSpPr>
          <p:nvPr/>
        </p:nvSpPr>
        <p:spPr bwMode="auto">
          <a:xfrm>
            <a:off x="3706813" y="4076700"/>
            <a:ext cx="865187" cy="396875"/>
          </a:xfrm>
          <a:prstGeom prst="rect">
            <a:avLst/>
          </a:prstGeom>
          <a:noFill/>
          <a:ln w="9525">
            <a:noFill/>
            <a:miter lim="800000"/>
            <a:headEnd/>
            <a:tailEnd/>
          </a:ln>
        </p:spPr>
        <p:txBody>
          <a:bodyPr>
            <a:spAutoFit/>
          </a:bodyPr>
          <a:lstStyle/>
          <a:p>
            <a:pPr algn="ctr" eaLnBrk="0" hangingPunct="0">
              <a:spcBef>
                <a:spcPct val="50000"/>
              </a:spcBef>
            </a:pPr>
            <a:r>
              <a:rPr lang="zh-CN" altLang="en-US" sz="2000">
                <a:ea typeface="黑体" pitchFamily="2" charset="-122"/>
              </a:rPr>
              <a:t>成功</a:t>
            </a:r>
          </a:p>
        </p:txBody>
      </p:sp>
      <p:sp>
        <p:nvSpPr>
          <p:cNvPr id="5143" name="Text Box 24"/>
          <p:cNvSpPr txBox="1">
            <a:spLocks noChangeArrowheads="1"/>
          </p:cNvSpPr>
          <p:nvPr/>
        </p:nvSpPr>
        <p:spPr bwMode="auto">
          <a:xfrm>
            <a:off x="6659563" y="3068638"/>
            <a:ext cx="865187" cy="396875"/>
          </a:xfrm>
          <a:prstGeom prst="rect">
            <a:avLst/>
          </a:prstGeom>
          <a:noFill/>
          <a:ln w="9525">
            <a:noFill/>
            <a:miter lim="800000"/>
            <a:headEnd/>
            <a:tailEnd/>
          </a:ln>
        </p:spPr>
        <p:txBody>
          <a:bodyPr>
            <a:spAutoFit/>
          </a:bodyPr>
          <a:lstStyle/>
          <a:p>
            <a:pPr algn="ctr" eaLnBrk="0" hangingPunct="0">
              <a:spcBef>
                <a:spcPct val="50000"/>
              </a:spcBef>
            </a:pPr>
            <a:r>
              <a:rPr lang="zh-CN" altLang="en-US" sz="2000">
                <a:ea typeface="黑体" pitchFamily="2" charset="-122"/>
              </a:rPr>
              <a:t>保存</a:t>
            </a:r>
          </a:p>
        </p:txBody>
      </p:sp>
      <p:sp>
        <p:nvSpPr>
          <p:cNvPr id="5144" name="AutoShape 25"/>
          <p:cNvSpPr>
            <a:spLocks noChangeArrowheads="1"/>
          </p:cNvSpPr>
          <p:nvPr/>
        </p:nvSpPr>
        <p:spPr bwMode="auto">
          <a:xfrm>
            <a:off x="323850" y="5805488"/>
            <a:ext cx="1222375" cy="503237"/>
          </a:xfrm>
          <a:prstGeom prst="flowChartAlternateProcess">
            <a:avLst/>
          </a:prstGeom>
          <a:solidFill>
            <a:srgbClr val="FFFF00"/>
          </a:solidFill>
          <a:ln w="9525">
            <a:solidFill>
              <a:schemeClr val="tx1"/>
            </a:solidFill>
            <a:miter lim="800000"/>
            <a:headEnd/>
            <a:tailEnd/>
          </a:ln>
        </p:spPr>
        <p:txBody>
          <a:bodyPr wrap="none" anchor="ctr"/>
          <a:lstStyle/>
          <a:p>
            <a:pPr algn="ctr" eaLnBrk="0" hangingPunct="0"/>
            <a:r>
              <a:rPr lang="en-US" altLang="zh-CN" sz="2000">
                <a:latin typeface="Times New Roman" pitchFamily="18" charset="0"/>
                <a:ea typeface="黑体" pitchFamily="2" charset="-122"/>
              </a:rPr>
              <a:t>Applet</a:t>
            </a:r>
            <a:endParaRPr lang="en-US" altLang="zh-CN" sz="2000" b="1">
              <a:latin typeface="Times New Roman" pitchFamily="18" charset="0"/>
              <a:ea typeface="黑体" pitchFamily="2" charset="-122"/>
            </a:endParaRPr>
          </a:p>
        </p:txBody>
      </p:sp>
      <p:sp>
        <p:nvSpPr>
          <p:cNvPr id="5145" name="AutoShape 26"/>
          <p:cNvSpPr>
            <a:spLocks noChangeArrowheads="1"/>
          </p:cNvSpPr>
          <p:nvPr/>
        </p:nvSpPr>
        <p:spPr bwMode="auto">
          <a:xfrm>
            <a:off x="1692275" y="6092825"/>
            <a:ext cx="1943100" cy="503238"/>
          </a:xfrm>
          <a:prstGeom prst="flowChartAlternateProcess">
            <a:avLst/>
          </a:prstGeom>
          <a:solidFill>
            <a:srgbClr val="FFFF00"/>
          </a:solidFill>
          <a:ln w="9525">
            <a:solidFill>
              <a:schemeClr val="tx1"/>
            </a:solidFill>
            <a:miter lim="800000"/>
            <a:headEnd/>
            <a:tailEnd/>
          </a:ln>
        </p:spPr>
        <p:txBody>
          <a:bodyPr wrap="none" anchor="ctr"/>
          <a:lstStyle/>
          <a:p>
            <a:pPr algn="ctr" eaLnBrk="0" hangingPunct="0"/>
            <a:r>
              <a:rPr lang="en-US" altLang="zh-CN" sz="2000">
                <a:latin typeface="Times New Roman" pitchFamily="18" charset="0"/>
                <a:ea typeface="黑体" pitchFamily="2" charset="-122"/>
              </a:rPr>
              <a:t>Rich Client App</a:t>
            </a:r>
            <a:endParaRPr lang="en-US" altLang="zh-CN" sz="2000" b="1">
              <a:latin typeface="Times New Roman" pitchFamily="18" charset="0"/>
              <a:ea typeface="黑体" pitchFamily="2" charset="-122"/>
            </a:endParaRPr>
          </a:p>
        </p:txBody>
      </p:sp>
      <p:sp>
        <p:nvSpPr>
          <p:cNvPr id="5146" name="AutoShape 27"/>
          <p:cNvSpPr>
            <a:spLocks noChangeArrowheads="1"/>
          </p:cNvSpPr>
          <p:nvPr/>
        </p:nvSpPr>
        <p:spPr bwMode="auto">
          <a:xfrm>
            <a:off x="3779838" y="5805488"/>
            <a:ext cx="2305050" cy="503237"/>
          </a:xfrm>
          <a:prstGeom prst="flowChartAlternateProcess">
            <a:avLst/>
          </a:prstGeom>
          <a:solidFill>
            <a:srgbClr val="FFFF00"/>
          </a:solidFill>
          <a:ln w="9525">
            <a:solidFill>
              <a:schemeClr val="tx1"/>
            </a:solidFill>
            <a:miter lim="800000"/>
            <a:headEnd/>
            <a:tailEnd/>
          </a:ln>
        </p:spPr>
        <p:txBody>
          <a:bodyPr wrap="none" anchor="ctr"/>
          <a:lstStyle/>
          <a:p>
            <a:pPr algn="ctr" eaLnBrk="0" hangingPunct="0"/>
            <a:r>
              <a:rPr lang="en-US" altLang="zh-CN" sz="2000">
                <a:latin typeface="Times New Roman" pitchFamily="18" charset="0"/>
                <a:ea typeface="黑体" pitchFamily="2" charset="-122"/>
              </a:rPr>
              <a:t>J2EE Server App</a:t>
            </a:r>
            <a:endParaRPr lang="en-US" altLang="zh-CN" sz="2000" b="1">
              <a:latin typeface="Times New Roman" pitchFamily="18" charset="0"/>
              <a:ea typeface="黑体" pitchFamily="2" charset="-122"/>
            </a:endParaRPr>
          </a:p>
        </p:txBody>
      </p:sp>
      <p:sp>
        <p:nvSpPr>
          <p:cNvPr id="5147" name="Line 28"/>
          <p:cNvSpPr>
            <a:spLocks noChangeShapeType="1"/>
          </p:cNvSpPr>
          <p:nvPr/>
        </p:nvSpPr>
        <p:spPr bwMode="auto">
          <a:xfrm flipH="1">
            <a:off x="900113" y="5084763"/>
            <a:ext cx="3600450" cy="720725"/>
          </a:xfrm>
          <a:prstGeom prst="line">
            <a:avLst/>
          </a:prstGeom>
          <a:noFill/>
          <a:ln w="9525">
            <a:solidFill>
              <a:schemeClr val="tx1"/>
            </a:solidFill>
            <a:round/>
            <a:headEnd/>
            <a:tailEnd type="triangle" w="med" len="med"/>
          </a:ln>
        </p:spPr>
        <p:txBody>
          <a:bodyPr/>
          <a:lstStyle/>
          <a:p>
            <a:endParaRPr lang="zh-CN" altLang="en-US"/>
          </a:p>
        </p:txBody>
      </p:sp>
      <p:sp>
        <p:nvSpPr>
          <p:cNvPr id="5148" name="Line 29"/>
          <p:cNvSpPr>
            <a:spLocks noChangeShapeType="1"/>
          </p:cNvSpPr>
          <p:nvPr/>
        </p:nvSpPr>
        <p:spPr bwMode="auto">
          <a:xfrm flipH="1">
            <a:off x="2627313" y="5084763"/>
            <a:ext cx="1873250" cy="1008062"/>
          </a:xfrm>
          <a:prstGeom prst="line">
            <a:avLst/>
          </a:prstGeom>
          <a:noFill/>
          <a:ln w="9525">
            <a:solidFill>
              <a:schemeClr val="tx1"/>
            </a:solidFill>
            <a:round/>
            <a:headEnd/>
            <a:tailEnd type="triangle" w="med" len="med"/>
          </a:ln>
        </p:spPr>
        <p:txBody>
          <a:bodyPr/>
          <a:lstStyle/>
          <a:p>
            <a:endParaRPr lang="zh-CN" altLang="en-US"/>
          </a:p>
        </p:txBody>
      </p:sp>
      <p:sp>
        <p:nvSpPr>
          <p:cNvPr id="5149" name="Line 30"/>
          <p:cNvSpPr>
            <a:spLocks noChangeShapeType="1"/>
          </p:cNvSpPr>
          <p:nvPr/>
        </p:nvSpPr>
        <p:spPr bwMode="auto">
          <a:xfrm>
            <a:off x="4500563" y="5084763"/>
            <a:ext cx="287337" cy="720725"/>
          </a:xfrm>
          <a:prstGeom prst="line">
            <a:avLst/>
          </a:prstGeom>
          <a:noFill/>
          <a:ln w="9525">
            <a:solidFill>
              <a:schemeClr val="tx1"/>
            </a:solidFill>
            <a:round/>
            <a:headEnd/>
            <a:tailEnd type="triangle" w="med" len="med"/>
          </a:ln>
        </p:spPr>
        <p:txBody>
          <a:bodyPr/>
          <a:lstStyle/>
          <a:p>
            <a:endParaRPr lang="zh-CN" altLang="en-US"/>
          </a:p>
        </p:txBody>
      </p:sp>
      <p:sp>
        <p:nvSpPr>
          <p:cNvPr id="5150" name="Line 31"/>
          <p:cNvSpPr>
            <a:spLocks noChangeShapeType="1"/>
          </p:cNvSpPr>
          <p:nvPr/>
        </p:nvSpPr>
        <p:spPr bwMode="auto">
          <a:xfrm>
            <a:off x="0" y="2420938"/>
            <a:ext cx="9144000" cy="0"/>
          </a:xfrm>
          <a:prstGeom prst="line">
            <a:avLst/>
          </a:prstGeom>
          <a:noFill/>
          <a:ln w="28575">
            <a:solidFill>
              <a:srgbClr val="660066"/>
            </a:solidFill>
            <a:prstDash val="dash"/>
            <a:round/>
            <a:headEnd/>
            <a:tailEnd/>
          </a:ln>
        </p:spPr>
        <p:txBody>
          <a:bodyPr/>
          <a:lstStyle/>
          <a:p>
            <a:endParaRPr lang="zh-CN" altLang="en-US"/>
          </a:p>
        </p:txBody>
      </p:sp>
      <p:sp>
        <p:nvSpPr>
          <p:cNvPr id="5151" name="Line 32"/>
          <p:cNvSpPr>
            <a:spLocks noChangeShapeType="1"/>
          </p:cNvSpPr>
          <p:nvPr/>
        </p:nvSpPr>
        <p:spPr bwMode="auto">
          <a:xfrm>
            <a:off x="0" y="5373688"/>
            <a:ext cx="9144000" cy="0"/>
          </a:xfrm>
          <a:prstGeom prst="line">
            <a:avLst/>
          </a:prstGeom>
          <a:noFill/>
          <a:ln w="28575">
            <a:solidFill>
              <a:srgbClr val="660066"/>
            </a:solidFill>
            <a:prstDash val="dash"/>
            <a:round/>
            <a:headEnd/>
            <a:tailEnd/>
          </a:ln>
        </p:spPr>
        <p:txBody>
          <a:bodyPr/>
          <a:lstStyle/>
          <a:p>
            <a:endParaRPr lang="zh-CN" altLang="en-US"/>
          </a:p>
        </p:txBody>
      </p:sp>
      <p:sp>
        <p:nvSpPr>
          <p:cNvPr id="5152" name="AutoShape 34"/>
          <p:cNvSpPr>
            <a:spLocks noChangeArrowheads="1"/>
          </p:cNvSpPr>
          <p:nvPr/>
        </p:nvSpPr>
        <p:spPr bwMode="auto">
          <a:xfrm>
            <a:off x="6229350" y="6021388"/>
            <a:ext cx="1727200" cy="503237"/>
          </a:xfrm>
          <a:prstGeom prst="flowChartAlternateProcess">
            <a:avLst/>
          </a:prstGeom>
          <a:solidFill>
            <a:srgbClr val="FFFF00"/>
          </a:solidFill>
          <a:ln w="9525">
            <a:solidFill>
              <a:schemeClr val="tx1"/>
            </a:solidFill>
            <a:miter lim="800000"/>
            <a:headEnd/>
            <a:tailEnd/>
          </a:ln>
        </p:spPr>
        <p:txBody>
          <a:bodyPr wrap="none" anchor="ctr"/>
          <a:lstStyle/>
          <a:p>
            <a:pPr algn="ctr" eaLnBrk="0" hangingPunct="0"/>
            <a:r>
              <a:rPr lang="en-US" altLang="zh-CN" sz="2000">
                <a:latin typeface="Times New Roman" pitchFamily="18" charset="0"/>
                <a:ea typeface="黑体" pitchFamily="2" charset="-122"/>
              </a:rPr>
              <a:t>J2ME App</a:t>
            </a:r>
            <a:endParaRPr lang="en-US" altLang="zh-CN" sz="2000" b="1">
              <a:latin typeface="Times New Roman" pitchFamily="18" charset="0"/>
              <a:ea typeface="黑体" pitchFamily="2" charset="-122"/>
            </a:endParaRPr>
          </a:p>
        </p:txBody>
      </p:sp>
      <p:sp>
        <p:nvSpPr>
          <p:cNvPr id="5153" name="Line 35"/>
          <p:cNvSpPr>
            <a:spLocks noChangeShapeType="1"/>
          </p:cNvSpPr>
          <p:nvPr/>
        </p:nvSpPr>
        <p:spPr bwMode="auto">
          <a:xfrm>
            <a:off x="4500563" y="5084763"/>
            <a:ext cx="2519362" cy="936625"/>
          </a:xfrm>
          <a:prstGeom prst="line">
            <a:avLst/>
          </a:prstGeom>
          <a:noFill/>
          <a:ln w="9525">
            <a:solidFill>
              <a:schemeClr val="tx1"/>
            </a:solidFill>
            <a:round/>
            <a:headEnd/>
            <a:tailEnd type="triangle" w="med" len="med"/>
          </a:ln>
        </p:spPr>
        <p:txBody>
          <a:bodyPr/>
          <a:lstStyle/>
          <a:p>
            <a:endParaRPr lang="zh-CN" altLang="en-US"/>
          </a:p>
        </p:txBody>
      </p:sp>
      <p:sp>
        <p:nvSpPr>
          <p:cNvPr id="5154" name="Text Box 36"/>
          <p:cNvSpPr txBox="1">
            <a:spLocks noChangeArrowheads="1"/>
          </p:cNvSpPr>
          <p:nvPr/>
        </p:nvSpPr>
        <p:spPr bwMode="auto">
          <a:xfrm>
            <a:off x="7596188" y="1625600"/>
            <a:ext cx="1152525" cy="579438"/>
          </a:xfrm>
          <a:prstGeom prst="rect">
            <a:avLst/>
          </a:prstGeom>
          <a:noFill/>
          <a:ln w="9525">
            <a:noFill/>
            <a:miter lim="800000"/>
            <a:headEnd/>
            <a:tailEnd/>
          </a:ln>
        </p:spPr>
        <p:txBody>
          <a:bodyPr>
            <a:spAutoFit/>
          </a:bodyPr>
          <a:lstStyle/>
          <a:p>
            <a:pPr algn="ctr" eaLnBrk="0" hangingPunct="0">
              <a:spcBef>
                <a:spcPct val="50000"/>
              </a:spcBef>
            </a:pPr>
            <a:r>
              <a:rPr lang="zh-CN" altLang="en-US" sz="3200" b="1" dirty="0">
                <a:ea typeface="黑体" pitchFamily="2" charset="-122"/>
              </a:rPr>
              <a:t>安装</a:t>
            </a:r>
          </a:p>
        </p:txBody>
      </p:sp>
      <p:sp>
        <p:nvSpPr>
          <p:cNvPr id="5155" name="Text Box 37"/>
          <p:cNvSpPr txBox="1">
            <a:spLocks noChangeArrowheads="1"/>
          </p:cNvSpPr>
          <p:nvPr/>
        </p:nvSpPr>
        <p:spPr bwMode="auto">
          <a:xfrm>
            <a:off x="468313" y="3500438"/>
            <a:ext cx="1152525" cy="579437"/>
          </a:xfrm>
          <a:prstGeom prst="rect">
            <a:avLst/>
          </a:prstGeom>
          <a:noFill/>
          <a:ln w="9525">
            <a:noFill/>
            <a:miter lim="800000"/>
            <a:headEnd/>
            <a:tailEnd/>
          </a:ln>
        </p:spPr>
        <p:txBody>
          <a:bodyPr>
            <a:spAutoFit/>
          </a:bodyPr>
          <a:lstStyle/>
          <a:p>
            <a:pPr algn="ctr" eaLnBrk="0" hangingPunct="0">
              <a:spcBef>
                <a:spcPct val="50000"/>
              </a:spcBef>
            </a:pPr>
            <a:r>
              <a:rPr lang="zh-CN" altLang="en-US" sz="3200" b="1">
                <a:ea typeface="黑体" pitchFamily="2" charset="-122"/>
              </a:rPr>
              <a:t>开发</a:t>
            </a:r>
          </a:p>
        </p:txBody>
      </p:sp>
      <p:sp>
        <p:nvSpPr>
          <p:cNvPr id="5156" name="Text Box 38"/>
          <p:cNvSpPr txBox="1">
            <a:spLocks noChangeArrowheads="1"/>
          </p:cNvSpPr>
          <p:nvPr/>
        </p:nvSpPr>
        <p:spPr bwMode="auto">
          <a:xfrm>
            <a:off x="7596188" y="5373688"/>
            <a:ext cx="1152525" cy="579437"/>
          </a:xfrm>
          <a:prstGeom prst="rect">
            <a:avLst/>
          </a:prstGeom>
          <a:noFill/>
          <a:ln w="9525">
            <a:noFill/>
            <a:miter lim="800000"/>
            <a:headEnd/>
            <a:tailEnd/>
          </a:ln>
        </p:spPr>
        <p:txBody>
          <a:bodyPr>
            <a:spAutoFit/>
          </a:bodyPr>
          <a:lstStyle/>
          <a:p>
            <a:pPr algn="ctr" eaLnBrk="0" hangingPunct="0">
              <a:spcBef>
                <a:spcPct val="50000"/>
              </a:spcBef>
            </a:pPr>
            <a:r>
              <a:rPr lang="zh-CN" altLang="en-US" sz="3200" b="1">
                <a:ea typeface="黑体" pitchFamily="2" charset="-122"/>
              </a:rPr>
              <a:t>运行</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1.5 简单的</a:t>
            </a:r>
            <a:r>
              <a:rPr lang="en-US" altLang="zh-CN" dirty="0">
                <a:latin typeface="宋体" pitchFamily="2" charset="-122"/>
              </a:rPr>
              <a:t>Java</a:t>
            </a:r>
            <a:r>
              <a:rPr lang="zh-CN" altLang="en-US" dirty="0">
                <a:latin typeface="宋体" pitchFamily="2" charset="-122"/>
              </a:rPr>
              <a:t>应用程序</a:t>
            </a:r>
            <a:endParaRPr lang="zh-CN" altLang="en-US" dirty="0"/>
          </a:p>
        </p:txBody>
      </p:sp>
      <p:sp>
        <p:nvSpPr>
          <p:cNvPr id="3" name="内容占位符 2"/>
          <p:cNvSpPr>
            <a:spLocks noGrp="1"/>
          </p:cNvSpPr>
          <p:nvPr>
            <p:ph idx="1"/>
          </p:nvPr>
        </p:nvSpPr>
        <p:spPr>
          <a:xfrm>
            <a:off x="457200" y="1628775"/>
            <a:ext cx="7686700" cy="4502150"/>
          </a:xfrm>
        </p:spPr>
        <p:txBody>
          <a:bodyPr/>
          <a:lstStyle/>
          <a:p>
            <a:pPr>
              <a:buNone/>
            </a:pPr>
            <a:r>
              <a:rPr lang="zh-CN" altLang="en-US" b="1" dirty="0">
                <a:solidFill>
                  <a:srgbClr val="0000CC"/>
                </a:solidFill>
              </a:rPr>
              <a:t>1.5.1 源文件的编写与保存</a:t>
            </a:r>
            <a:endParaRPr lang="en-US" altLang="zh-CN" b="1" dirty="0">
              <a:solidFill>
                <a:srgbClr val="0000CC"/>
              </a:solidFill>
            </a:endParaRPr>
          </a:p>
          <a:p>
            <a:pPr lvl="1"/>
            <a:r>
              <a:rPr lang="en-US" altLang="zh-CN" sz="2000" dirty="0"/>
              <a:t> </a:t>
            </a:r>
            <a:r>
              <a:rPr lang="en-US" altLang="zh-CN" dirty="0"/>
              <a:t>Java</a:t>
            </a:r>
            <a:r>
              <a:rPr lang="zh-CN" altLang="en-US" dirty="0">
                <a:latin typeface="宋体" pitchFamily="2" charset="-122"/>
              </a:rPr>
              <a:t>应用程序的源文件是由若干个书写形式互相独立的类组成。</a:t>
            </a:r>
            <a:endParaRPr lang="en-US" altLang="zh-CN" dirty="0">
              <a:latin typeface="宋体" pitchFamily="2" charset="-122"/>
            </a:endParaRPr>
          </a:p>
          <a:p>
            <a:endParaRPr lang="en-US" altLang="zh-CN" dirty="0">
              <a:latin typeface="宋体" pitchFamily="2" charset="-122"/>
            </a:endParaRPr>
          </a:p>
          <a:p>
            <a:pPr lvl="1"/>
            <a:r>
              <a:rPr lang="zh-CN" altLang="en-US" b="1" dirty="0">
                <a:solidFill>
                  <a:srgbClr val="0000FF"/>
                </a:solidFill>
              </a:rPr>
              <a:t>例1</a:t>
            </a:r>
            <a:r>
              <a:rPr lang="zh-CN" altLang="en-US" dirty="0">
                <a:solidFill>
                  <a:srgbClr val="0000FF"/>
                </a:solidFill>
              </a:rPr>
              <a:t>：</a:t>
            </a:r>
            <a:r>
              <a:rPr lang="en-US" altLang="zh-CN" dirty="0"/>
              <a:t>Java</a:t>
            </a:r>
            <a:r>
              <a:rPr lang="zh-CN" altLang="en-US" dirty="0">
                <a:latin typeface="宋体" pitchFamily="2" charset="-122"/>
              </a:rPr>
              <a:t>源文件</a:t>
            </a:r>
            <a:r>
              <a:rPr lang="en-US" altLang="zh-CN" i="1" dirty="0">
                <a:solidFill>
                  <a:srgbClr val="C00000"/>
                </a:solidFill>
              </a:rPr>
              <a:t>Hello.java</a:t>
            </a:r>
            <a:r>
              <a:rPr lang="zh-CN" altLang="en-US" dirty="0">
                <a:latin typeface="宋体" pitchFamily="2" charset="-122"/>
              </a:rPr>
              <a:t>是由两个名字分别为</a:t>
            </a:r>
            <a:r>
              <a:rPr lang="en-US" altLang="zh-CN" dirty="0">
                <a:solidFill>
                  <a:srgbClr val="0000FF"/>
                </a:solidFill>
              </a:rPr>
              <a:t>Hello</a:t>
            </a:r>
            <a:r>
              <a:rPr lang="zh-CN" altLang="en-US" dirty="0">
                <a:latin typeface="宋体" pitchFamily="2" charset="-122"/>
              </a:rPr>
              <a:t>和</a:t>
            </a:r>
            <a:r>
              <a:rPr lang="en-US" altLang="zh-CN" dirty="0">
                <a:solidFill>
                  <a:srgbClr val="0000FF"/>
                </a:solidFill>
              </a:rPr>
              <a:t>Student</a:t>
            </a:r>
            <a:r>
              <a:rPr lang="zh-CN" altLang="en-US" dirty="0">
                <a:latin typeface="宋体" pitchFamily="2" charset="-122"/>
              </a:rPr>
              <a:t>的类组成。</a:t>
            </a:r>
            <a:r>
              <a:rPr lang="zh-CN" altLang="en-US" dirty="0"/>
              <a:t> </a:t>
            </a:r>
          </a:p>
          <a:p>
            <a:endParaRPr lang="en-US" altLang="zh-CN" b="1" dirty="0">
              <a:solidFill>
                <a:srgbClr val="0000FF"/>
              </a:solidFill>
            </a:endParaRPr>
          </a:p>
          <a:p>
            <a:pPr>
              <a:buNone/>
            </a:pPr>
            <a:endParaRPr lang="zh-CN" altLang="en-US" dirty="0"/>
          </a:p>
        </p:txBody>
      </p:sp>
      <p:sp>
        <p:nvSpPr>
          <p:cNvPr id="4" name="灯片编号占位符 3">
            <a:extLst>
              <a:ext uri="{FF2B5EF4-FFF2-40B4-BE49-F238E27FC236}">
                <a16:creationId xmlns:a16="http://schemas.microsoft.com/office/drawing/2014/main" id="{76771002-DD5D-4FF1-8A29-FADBF06491A9}"/>
              </a:ext>
            </a:extLst>
          </p:cNvPr>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00100" y="4500570"/>
            <a:ext cx="6572296" cy="2000264"/>
          </a:xfrm>
          <a:prstGeom prst="rect">
            <a:avLst/>
          </a:prstGeom>
          <a:solidFill>
            <a:schemeClr val="bg1">
              <a:alpha val="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00100" y="1643050"/>
            <a:ext cx="6572296" cy="2571768"/>
          </a:xfrm>
          <a:prstGeom prst="rect">
            <a:avLst/>
          </a:prstGeom>
          <a:solidFill>
            <a:schemeClr val="bg1">
              <a:alpha val="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i="1" dirty="0" err="1">
                <a:solidFill>
                  <a:srgbClr val="0000CC"/>
                </a:solidFill>
              </a:rPr>
              <a:t>Hello.java</a:t>
            </a:r>
            <a:endParaRPr lang="zh-CN" altLang="en-US" dirty="0">
              <a:solidFill>
                <a:srgbClr val="0000CC"/>
              </a:solidFill>
            </a:endParaRPr>
          </a:p>
        </p:txBody>
      </p:sp>
      <p:sp>
        <p:nvSpPr>
          <p:cNvPr id="3" name="内容占位符 2"/>
          <p:cNvSpPr>
            <a:spLocks noGrp="1"/>
          </p:cNvSpPr>
          <p:nvPr>
            <p:ph idx="1"/>
          </p:nvPr>
        </p:nvSpPr>
        <p:spPr/>
        <p:txBody>
          <a:bodyPr/>
          <a:lstStyle/>
          <a:p>
            <a:pPr indent="266700" algn="just">
              <a:buNone/>
            </a:pPr>
            <a:r>
              <a:rPr lang="en-US" altLang="zh-CN" sz="2000" b="1" dirty="0">
                <a:solidFill>
                  <a:srgbClr val="C00000"/>
                </a:solidFill>
                <a:latin typeface="Arial" charset="0"/>
              </a:rPr>
              <a:t>public</a:t>
            </a:r>
            <a:r>
              <a:rPr lang="en-US" altLang="zh-CN" sz="2000" dirty="0">
                <a:latin typeface="Arial" charset="0"/>
              </a:rPr>
              <a:t> </a:t>
            </a:r>
            <a:r>
              <a:rPr lang="en-US" altLang="zh-CN" sz="2000" b="1" dirty="0">
                <a:solidFill>
                  <a:srgbClr val="006600"/>
                </a:solidFill>
                <a:latin typeface="Arial" charset="0"/>
              </a:rPr>
              <a:t>class</a:t>
            </a:r>
            <a:r>
              <a:rPr lang="en-US" altLang="zh-CN" sz="2000" dirty="0">
                <a:latin typeface="Arial" charset="0"/>
              </a:rPr>
              <a:t> </a:t>
            </a:r>
            <a:r>
              <a:rPr lang="en-US" altLang="zh-CN" sz="2000" b="1" dirty="0">
                <a:solidFill>
                  <a:srgbClr val="0000CC"/>
                </a:solidFill>
                <a:latin typeface="Arial" charset="0"/>
              </a:rPr>
              <a:t>Hello</a:t>
            </a:r>
            <a:r>
              <a:rPr lang="en-US" altLang="zh-CN" sz="2000" dirty="0">
                <a:latin typeface="Arial" charset="0"/>
              </a:rPr>
              <a:t> {</a:t>
            </a:r>
          </a:p>
          <a:p>
            <a:pPr indent="266700" algn="just">
              <a:buNone/>
            </a:pPr>
            <a:r>
              <a:rPr lang="en-US" altLang="zh-CN" sz="2000" dirty="0">
                <a:latin typeface="Arial" charset="0"/>
              </a:rPr>
              <a:t>   public static void main (String </a:t>
            </a:r>
            <a:r>
              <a:rPr lang="en-US" altLang="zh-CN" sz="2000" dirty="0" err="1">
                <a:latin typeface="Arial" charset="0"/>
              </a:rPr>
              <a:t>args</a:t>
            </a:r>
            <a:r>
              <a:rPr lang="en-US" altLang="zh-CN" sz="2000" dirty="0">
                <a:latin typeface="Arial" charset="0"/>
              </a:rPr>
              <a:t>[]){</a:t>
            </a:r>
          </a:p>
          <a:p>
            <a:pPr indent="266700" algn="just">
              <a:buNone/>
            </a:pPr>
            <a:r>
              <a:rPr lang="en-US" altLang="zh-CN" sz="2000" dirty="0">
                <a:latin typeface="Arial" charset="0"/>
              </a:rPr>
              <a:t>      </a:t>
            </a:r>
            <a:r>
              <a:rPr lang="en-US" altLang="zh-CN" sz="2000" dirty="0" err="1">
                <a:latin typeface="Arial" charset="0"/>
              </a:rPr>
              <a:t>System.out.println</a:t>
            </a:r>
            <a:r>
              <a:rPr lang="en-US" altLang="zh-CN" sz="2000" dirty="0">
                <a:latin typeface="Arial" charset="0"/>
              </a:rPr>
              <a:t>("</a:t>
            </a:r>
            <a:r>
              <a:rPr lang="zh-CN" altLang="en-US" sz="2000" dirty="0">
                <a:latin typeface="Arial" charset="0"/>
              </a:rPr>
              <a:t>这是一个简单的</a:t>
            </a:r>
            <a:r>
              <a:rPr lang="en-US" altLang="zh-CN" sz="2000" dirty="0">
                <a:latin typeface="Arial" charset="0"/>
              </a:rPr>
              <a:t>Java</a:t>
            </a:r>
            <a:r>
              <a:rPr lang="zh-CN" altLang="en-US" sz="2000" dirty="0">
                <a:latin typeface="Arial" charset="0"/>
              </a:rPr>
              <a:t>应用程序");</a:t>
            </a:r>
          </a:p>
          <a:p>
            <a:pPr indent="266700" algn="just">
              <a:buNone/>
            </a:pPr>
            <a:r>
              <a:rPr lang="zh-CN" altLang="en-US" sz="2000" dirty="0">
                <a:latin typeface="Arial" charset="0"/>
              </a:rPr>
              <a:t>      </a:t>
            </a:r>
            <a:r>
              <a:rPr lang="en-US" altLang="zh-CN" sz="2000" b="1" dirty="0">
                <a:solidFill>
                  <a:srgbClr val="C00000"/>
                </a:solidFill>
                <a:latin typeface="Arial" charset="0"/>
              </a:rPr>
              <a:t>Student</a:t>
            </a:r>
            <a:r>
              <a:rPr lang="en-US" altLang="zh-CN" sz="2000" dirty="0">
                <a:latin typeface="Arial" charset="0"/>
              </a:rPr>
              <a:t> </a:t>
            </a:r>
            <a:r>
              <a:rPr lang="en-US" altLang="zh-CN" sz="2000" dirty="0" err="1">
                <a:latin typeface="Arial" charset="0"/>
              </a:rPr>
              <a:t>stu</a:t>
            </a:r>
            <a:r>
              <a:rPr lang="en-US" altLang="zh-CN" sz="2000" dirty="0">
                <a:latin typeface="Arial" charset="0"/>
              </a:rPr>
              <a:t>=new Student();</a:t>
            </a:r>
          </a:p>
          <a:p>
            <a:pPr indent="266700" algn="just">
              <a:buNone/>
            </a:pPr>
            <a:r>
              <a:rPr lang="en-US" altLang="zh-CN" sz="2000" dirty="0">
                <a:latin typeface="Arial" charset="0"/>
              </a:rPr>
              <a:t>      </a:t>
            </a:r>
            <a:r>
              <a:rPr lang="en-US" altLang="zh-CN" sz="2000" dirty="0" err="1">
                <a:latin typeface="Arial" charset="0"/>
              </a:rPr>
              <a:t>stu.speak</a:t>
            </a:r>
            <a:r>
              <a:rPr lang="en-US" altLang="zh-CN" sz="2000" dirty="0">
                <a:latin typeface="Arial" charset="0"/>
              </a:rPr>
              <a:t>("We are students");</a:t>
            </a:r>
          </a:p>
          <a:p>
            <a:pPr indent="266700" algn="just">
              <a:buNone/>
            </a:pPr>
            <a:r>
              <a:rPr lang="en-US" altLang="zh-CN" sz="2000" dirty="0">
                <a:latin typeface="Arial" charset="0"/>
              </a:rPr>
              <a:t>   }</a:t>
            </a:r>
          </a:p>
          <a:p>
            <a:pPr indent="266700" algn="just">
              <a:buNone/>
            </a:pPr>
            <a:r>
              <a:rPr lang="en-US" altLang="zh-CN" sz="2000" dirty="0">
                <a:latin typeface="Arial" charset="0"/>
              </a:rPr>
              <a:t>}</a:t>
            </a:r>
          </a:p>
          <a:p>
            <a:pPr indent="266700" algn="just">
              <a:buNone/>
            </a:pPr>
            <a:endParaRPr lang="en-US" altLang="zh-CN" sz="2000" dirty="0">
              <a:latin typeface="Arial" charset="0"/>
            </a:endParaRPr>
          </a:p>
          <a:p>
            <a:pPr indent="266700" algn="just">
              <a:buNone/>
            </a:pPr>
            <a:r>
              <a:rPr lang="en-US" altLang="zh-CN" sz="2000" b="1" dirty="0">
                <a:solidFill>
                  <a:srgbClr val="006600"/>
                </a:solidFill>
                <a:latin typeface="Arial" charset="0"/>
              </a:rPr>
              <a:t>class</a:t>
            </a:r>
            <a:r>
              <a:rPr lang="en-US" altLang="zh-CN" sz="2000" dirty="0">
                <a:latin typeface="Arial" charset="0"/>
              </a:rPr>
              <a:t> </a:t>
            </a:r>
            <a:r>
              <a:rPr lang="en-US" altLang="zh-CN" sz="2000" b="1" dirty="0">
                <a:solidFill>
                  <a:srgbClr val="C00000"/>
                </a:solidFill>
                <a:latin typeface="Arial" charset="0"/>
              </a:rPr>
              <a:t>Student</a:t>
            </a:r>
            <a:r>
              <a:rPr lang="en-US" altLang="zh-CN" sz="2000" dirty="0">
                <a:latin typeface="Arial" charset="0"/>
              </a:rPr>
              <a:t>{</a:t>
            </a:r>
          </a:p>
          <a:p>
            <a:pPr indent="266700" algn="just">
              <a:buNone/>
            </a:pPr>
            <a:r>
              <a:rPr lang="en-US" altLang="zh-CN" sz="2000" dirty="0">
                <a:latin typeface="Arial" charset="0"/>
              </a:rPr>
              <a:t>   public void speak(String s){</a:t>
            </a:r>
          </a:p>
          <a:p>
            <a:pPr indent="266700" algn="just">
              <a:buNone/>
            </a:pPr>
            <a:r>
              <a:rPr lang="en-US" altLang="zh-CN" sz="2000" dirty="0">
                <a:latin typeface="Arial" charset="0"/>
              </a:rPr>
              <a:t>      </a:t>
            </a:r>
            <a:r>
              <a:rPr lang="en-US" altLang="zh-CN" sz="2000" dirty="0" err="1">
                <a:latin typeface="Arial" charset="0"/>
              </a:rPr>
              <a:t>System.out.println</a:t>
            </a:r>
            <a:r>
              <a:rPr lang="en-US" altLang="zh-CN" sz="2000" dirty="0">
                <a:latin typeface="Arial" charset="0"/>
              </a:rPr>
              <a:t>(s);</a:t>
            </a:r>
          </a:p>
          <a:p>
            <a:pPr indent="266700" algn="just">
              <a:buNone/>
            </a:pPr>
            <a:r>
              <a:rPr lang="en-US" altLang="zh-CN" sz="2000" dirty="0">
                <a:latin typeface="Arial" charset="0"/>
              </a:rPr>
              <a:t>   }</a:t>
            </a:r>
          </a:p>
          <a:p>
            <a:pPr indent="266700" algn="just">
              <a:buNone/>
            </a:pPr>
            <a:r>
              <a:rPr lang="en-US" altLang="zh-CN" sz="2000" dirty="0">
                <a:latin typeface="Arial" charset="0"/>
              </a:rPr>
              <a:t>}</a:t>
            </a:r>
          </a:p>
          <a:p>
            <a:endParaRPr lang="zh-CN" altLang="en-US" dirty="0"/>
          </a:p>
        </p:txBody>
      </p:sp>
      <p:sp>
        <p:nvSpPr>
          <p:cNvPr id="6" name="灯片编号占位符 5">
            <a:extLst>
              <a:ext uri="{FF2B5EF4-FFF2-40B4-BE49-F238E27FC236}">
                <a16:creationId xmlns:a16="http://schemas.microsoft.com/office/drawing/2014/main" id="{63879D5B-4D7B-43A0-8507-16EFA0A433A8}"/>
              </a:ext>
            </a:extLst>
          </p:cNvPr>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latin typeface="宋体" pitchFamily="2" charset="-122"/>
                <a:cs typeface="Times New Roman" pitchFamily="18" charset="0"/>
              </a:rPr>
              <a:t>编写与保存源文件</a:t>
            </a:r>
            <a:endParaRPr lang="zh-CN" altLang="en-US" dirty="0">
              <a:solidFill>
                <a:srgbClr val="7030A0"/>
              </a:solidFill>
            </a:endParaRPr>
          </a:p>
        </p:txBody>
      </p:sp>
      <p:sp>
        <p:nvSpPr>
          <p:cNvPr id="3" name="内容占位符 2"/>
          <p:cNvSpPr>
            <a:spLocks noGrp="1"/>
          </p:cNvSpPr>
          <p:nvPr>
            <p:ph idx="1"/>
          </p:nvPr>
        </p:nvSpPr>
        <p:spPr/>
        <p:txBody>
          <a:bodyPr/>
          <a:lstStyle/>
          <a:p>
            <a:pPr>
              <a:buNone/>
            </a:pPr>
            <a:r>
              <a:rPr lang="en-US" altLang="zh-CN" b="1" dirty="0">
                <a:solidFill>
                  <a:schemeClr val="tx2"/>
                </a:solidFill>
                <a:latin typeface="宋体" pitchFamily="2" charset="-122"/>
                <a:cs typeface="Times New Roman" pitchFamily="18" charset="0"/>
              </a:rPr>
              <a:t>1.</a:t>
            </a:r>
            <a:r>
              <a:rPr lang="zh-CN" altLang="en-US" b="1" dirty="0">
                <a:solidFill>
                  <a:schemeClr val="tx2"/>
                </a:solidFill>
                <a:latin typeface="宋体" pitchFamily="2" charset="-122"/>
                <a:cs typeface="Times New Roman" pitchFamily="18" charset="0"/>
              </a:rPr>
              <a:t>编写源文件</a:t>
            </a:r>
            <a:endParaRPr lang="en-US" altLang="zh-CN" b="1" dirty="0">
              <a:solidFill>
                <a:schemeClr val="tx2"/>
              </a:solidFill>
              <a:latin typeface="宋体" pitchFamily="2" charset="-122"/>
              <a:cs typeface="Times New Roman" pitchFamily="18" charset="0"/>
            </a:endParaRPr>
          </a:p>
          <a:p>
            <a:pPr lvl="1" algn="just"/>
            <a:r>
              <a:rPr lang="zh-CN" altLang="en-US" dirty="0">
                <a:latin typeface="宋体" pitchFamily="2" charset="-122"/>
              </a:rPr>
              <a:t>使用一个文本编辑器，如</a:t>
            </a:r>
            <a:r>
              <a:rPr lang="en-US" altLang="zh-CN" dirty="0">
                <a:latin typeface="宋体" pitchFamily="2" charset="-122"/>
              </a:rPr>
              <a:t>Edit</a:t>
            </a:r>
            <a:r>
              <a:rPr lang="zh-CN" altLang="en-US" dirty="0">
                <a:latin typeface="宋体" pitchFamily="2" charset="-122"/>
              </a:rPr>
              <a:t>或记事本编写上述例子1给出的源文件。</a:t>
            </a:r>
            <a:endParaRPr lang="zh-CN" altLang="en-US" dirty="0"/>
          </a:p>
          <a:p>
            <a:pPr lvl="1" algn="just"/>
            <a:r>
              <a:rPr lang="en-US" altLang="zh-CN" dirty="0">
                <a:latin typeface="宋体" pitchFamily="2" charset="-122"/>
              </a:rPr>
              <a:t>Java</a:t>
            </a:r>
            <a:r>
              <a:rPr lang="zh-CN" altLang="en-US" dirty="0">
                <a:latin typeface="宋体" pitchFamily="2" charset="-122"/>
              </a:rPr>
              <a:t>源程序中语句所涉及到的小括号及标点符号都是</a:t>
            </a:r>
            <a:r>
              <a:rPr lang="zh-CN" altLang="en-US" dirty="0">
                <a:solidFill>
                  <a:srgbClr val="0000CC"/>
                </a:solidFill>
                <a:latin typeface="宋体" pitchFamily="2" charset="-122"/>
              </a:rPr>
              <a:t>英文状态下输入</a:t>
            </a:r>
            <a:r>
              <a:rPr lang="zh-CN" altLang="en-US" dirty="0">
                <a:latin typeface="宋体" pitchFamily="2" charset="-122"/>
              </a:rPr>
              <a:t>的括号和标点符号，比如：</a:t>
            </a:r>
            <a:endParaRPr lang="en-US" altLang="zh-CN" dirty="0">
              <a:latin typeface="宋体" pitchFamily="2" charset="-122"/>
            </a:endParaRPr>
          </a:p>
          <a:p>
            <a:pPr lvl="2" algn="just"/>
            <a:r>
              <a:rPr lang="zh-CN" altLang="en-US" dirty="0">
                <a:latin typeface="宋体" pitchFamily="2" charset="-122"/>
              </a:rPr>
              <a:t>"大家好!"中的引号必须是英文状态下的引号，而字符串里面的符号不受汉字符或英文字符的限制。</a:t>
            </a:r>
            <a:r>
              <a:rPr lang="zh-CN" altLang="en-US" sz="1900" dirty="0"/>
              <a:t> </a:t>
            </a:r>
            <a:r>
              <a:rPr lang="zh-CN" altLang="en-US" dirty="0">
                <a:latin typeface="宋体" pitchFamily="2" charset="-122"/>
              </a:rPr>
              <a:t> </a:t>
            </a:r>
            <a:endParaRPr lang="en-US" altLang="zh-CN" dirty="0">
              <a:latin typeface="宋体" pitchFamily="2" charset="-122"/>
            </a:endParaRPr>
          </a:p>
          <a:p>
            <a:pPr algn="just">
              <a:buNone/>
            </a:pPr>
            <a:endParaRPr lang="zh-CN" altLang="en-US" dirty="0">
              <a:latin typeface="宋体" pitchFamily="2" charset="-122"/>
            </a:endParaRPr>
          </a:p>
          <a:p>
            <a:endParaRPr lang="zh-CN" altLang="en-US" dirty="0"/>
          </a:p>
        </p:txBody>
      </p:sp>
      <p:sp>
        <p:nvSpPr>
          <p:cNvPr id="4" name="灯片编号占位符 3">
            <a:extLst>
              <a:ext uri="{FF2B5EF4-FFF2-40B4-BE49-F238E27FC236}">
                <a16:creationId xmlns:a16="http://schemas.microsoft.com/office/drawing/2014/main" id="{6FD69C1F-1188-45DB-A4C7-748565B30735}"/>
              </a:ext>
            </a:extLst>
          </p:cNvPr>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latin typeface="宋体" pitchFamily="2" charset="-122"/>
                <a:cs typeface="Times New Roman" pitchFamily="18" charset="0"/>
              </a:rPr>
              <a:t>编写与保存源文件</a:t>
            </a:r>
            <a:endParaRPr lang="zh-CN" altLang="en-US" dirty="0">
              <a:solidFill>
                <a:srgbClr val="7030A0"/>
              </a:solidFill>
            </a:endParaRPr>
          </a:p>
        </p:txBody>
      </p:sp>
      <p:sp>
        <p:nvSpPr>
          <p:cNvPr id="3" name="内容占位符 2"/>
          <p:cNvSpPr>
            <a:spLocks noGrp="1"/>
          </p:cNvSpPr>
          <p:nvPr>
            <p:ph idx="1"/>
          </p:nvPr>
        </p:nvSpPr>
        <p:spPr>
          <a:xfrm>
            <a:off x="457200" y="1500174"/>
            <a:ext cx="8229600" cy="4630751"/>
          </a:xfrm>
        </p:spPr>
        <p:txBody>
          <a:bodyPr/>
          <a:lstStyle/>
          <a:p>
            <a:pPr algn="just">
              <a:buNone/>
            </a:pPr>
            <a:r>
              <a:rPr lang="zh-CN" altLang="en-US" b="1" dirty="0">
                <a:solidFill>
                  <a:schemeClr val="tx2"/>
                </a:solidFill>
                <a:latin typeface="宋体" pitchFamily="2" charset="-122"/>
              </a:rPr>
              <a:t>2. 保存源文件</a:t>
            </a:r>
            <a:endParaRPr lang="en-US" altLang="zh-CN" b="1" dirty="0">
              <a:solidFill>
                <a:schemeClr val="tx2"/>
              </a:solidFill>
              <a:latin typeface="宋体" pitchFamily="2" charset="-122"/>
            </a:endParaRPr>
          </a:p>
          <a:p>
            <a:pPr lvl="1" algn="just"/>
            <a:r>
              <a:rPr lang="zh-CN" altLang="en-US" dirty="0"/>
              <a:t>如果源文件中有多个类，那么</a:t>
            </a:r>
            <a:r>
              <a:rPr lang="zh-CN" altLang="en-US" dirty="0">
                <a:solidFill>
                  <a:srgbClr val="0000FF"/>
                </a:solidFill>
              </a:rPr>
              <a:t>只能有一个</a:t>
            </a:r>
            <a:r>
              <a:rPr lang="zh-CN" altLang="en-US" dirty="0"/>
              <a:t>类是</a:t>
            </a:r>
            <a:r>
              <a:rPr lang="en-US" altLang="zh-CN" dirty="0">
                <a:solidFill>
                  <a:srgbClr val="0000FF"/>
                </a:solidFill>
              </a:rPr>
              <a:t>public</a:t>
            </a:r>
            <a:r>
              <a:rPr lang="zh-CN" altLang="en-US" dirty="0"/>
              <a:t>类；</a:t>
            </a:r>
            <a:endParaRPr lang="en-US" altLang="zh-CN" dirty="0"/>
          </a:p>
          <a:p>
            <a:pPr lvl="2" algn="just"/>
            <a:r>
              <a:rPr lang="zh-CN" altLang="en-US" sz="2000" dirty="0"/>
              <a:t>如果</a:t>
            </a:r>
            <a:r>
              <a:rPr lang="zh-CN" altLang="en-US" sz="2000" dirty="0">
                <a:solidFill>
                  <a:srgbClr val="0000FF"/>
                </a:solidFill>
              </a:rPr>
              <a:t>有一个类是</a:t>
            </a:r>
            <a:r>
              <a:rPr lang="en-US" altLang="zh-CN" sz="2000" dirty="0">
                <a:solidFill>
                  <a:srgbClr val="0000FF"/>
                </a:solidFill>
              </a:rPr>
              <a:t>public</a:t>
            </a:r>
            <a:r>
              <a:rPr lang="zh-CN" altLang="en-US" sz="2000" dirty="0">
                <a:solidFill>
                  <a:srgbClr val="0000FF"/>
                </a:solidFill>
              </a:rPr>
              <a:t>类</a:t>
            </a:r>
            <a:r>
              <a:rPr lang="zh-CN" altLang="en-US" sz="2000" dirty="0"/>
              <a:t>，那么源文件的名字</a:t>
            </a:r>
            <a:r>
              <a:rPr lang="zh-CN" altLang="en-US" sz="2000" dirty="0">
                <a:solidFill>
                  <a:srgbClr val="0000FF"/>
                </a:solidFill>
              </a:rPr>
              <a:t>必须与这个类的名字完全相同</a:t>
            </a:r>
            <a:r>
              <a:rPr lang="zh-CN" altLang="en-US" sz="2000" dirty="0"/>
              <a:t>，扩展名是</a:t>
            </a:r>
            <a:r>
              <a:rPr lang="en-US" altLang="zh-CN" sz="2000" dirty="0"/>
              <a:t>java；</a:t>
            </a:r>
          </a:p>
          <a:p>
            <a:pPr lvl="2" algn="just"/>
            <a:r>
              <a:rPr lang="zh-CN" altLang="en-US" sz="2000" dirty="0"/>
              <a:t>如果源文件</a:t>
            </a:r>
            <a:r>
              <a:rPr lang="zh-CN" altLang="en-US" sz="2000" dirty="0">
                <a:solidFill>
                  <a:srgbClr val="0000FF"/>
                </a:solidFill>
              </a:rPr>
              <a:t>没有</a:t>
            </a:r>
            <a:r>
              <a:rPr lang="en-US" altLang="zh-CN" sz="2000" dirty="0">
                <a:solidFill>
                  <a:srgbClr val="0000FF"/>
                </a:solidFill>
              </a:rPr>
              <a:t>public</a:t>
            </a:r>
            <a:r>
              <a:rPr lang="zh-CN" altLang="en-US" sz="2000" dirty="0">
                <a:solidFill>
                  <a:srgbClr val="0000FF"/>
                </a:solidFill>
              </a:rPr>
              <a:t>类</a:t>
            </a:r>
            <a:r>
              <a:rPr lang="zh-CN" altLang="en-US" sz="2000" dirty="0"/>
              <a:t>，那么</a:t>
            </a:r>
            <a:r>
              <a:rPr lang="zh-CN" altLang="en-US" sz="2000" dirty="0">
                <a:solidFill>
                  <a:srgbClr val="0000FF"/>
                </a:solidFill>
              </a:rPr>
              <a:t>源文件的名字只要和某个类的名字相同</a:t>
            </a:r>
            <a:r>
              <a:rPr lang="zh-CN" altLang="en-US" sz="2000" dirty="0"/>
              <a:t>，并且</a:t>
            </a:r>
            <a:r>
              <a:rPr lang="zh-CN" altLang="en-US" sz="2000" dirty="0">
                <a:solidFill>
                  <a:srgbClr val="0000FF"/>
                </a:solidFill>
              </a:rPr>
              <a:t>扩展名是</a:t>
            </a:r>
            <a:r>
              <a:rPr lang="en-US" altLang="zh-CN" sz="2000" dirty="0">
                <a:solidFill>
                  <a:srgbClr val="0000FF"/>
                </a:solidFill>
              </a:rPr>
              <a:t>java</a:t>
            </a:r>
            <a:r>
              <a:rPr lang="zh-CN" altLang="en-US" sz="2000" dirty="0"/>
              <a:t>就可以了。</a:t>
            </a:r>
            <a:endParaRPr lang="en-US" altLang="zh-CN" sz="2000" dirty="0"/>
          </a:p>
          <a:p>
            <a:pPr lvl="1" algn="just"/>
            <a:r>
              <a:rPr lang="zh-CN" altLang="en-US" dirty="0"/>
              <a:t>上述例子1中的源文件必须命名为</a:t>
            </a:r>
            <a:r>
              <a:rPr lang="en-US" altLang="zh-CN" dirty="0" err="1"/>
              <a:t>Hello.java</a:t>
            </a:r>
            <a:r>
              <a:rPr lang="en-US" altLang="zh-CN" dirty="0"/>
              <a:t>。</a:t>
            </a:r>
            <a:r>
              <a:rPr lang="zh-CN" altLang="en-US" dirty="0"/>
              <a:t>我们将</a:t>
            </a:r>
            <a:r>
              <a:rPr lang="en-US" altLang="zh-CN" dirty="0" err="1">
                <a:solidFill>
                  <a:srgbClr val="0000FF"/>
                </a:solidFill>
              </a:rPr>
              <a:t>Hello.java</a:t>
            </a:r>
            <a:r>
              <a:rPr lang="zh-CN" altLang="en-US" dirty="0"/>
              <a:t>保存到：</a:t>
            </a:r>
            <a:r>
              <a:rPr lang="en-US" altLang="zh-CN" dirty="0" err="1">
                <a:solidFill>
                  <a:srgbClr val="0000FF"/>
                </a:solidFill>
              </a:rPr>
              <a:t>C:\chapter1</a:t>
            </a:r>
            <a:r>
              <a:rPr lang="zh-CN" altLang="en-US" dirty="0"/>
              <a:t>文件夹中。</a:t>
            </a:r>
          </a:p>
          <a:p>
            <a:pPr>
              <a:buNone/>
            </a:pPr>
            <a:endParaRPr lang="zh-CN" altLang="en-US" dirty="0"/>
          </a:p>
        </p:txBody>
      </p:sp>
      <p:graphicFrame>
        <p:nvGraphicFramePr>
          <p:cNvPr id="59394" name="Object 0"/>
          <p:cNvGraphicFramePr>
            <a:graphicFrameLocks noChangeAspect="1"/>
          </p:cNvGraphicFramePr>
          <p:nvPr/>
        </p:nvGraphicFramePr>
        <p:xfrm>
          <a:off x="1571604" y="4714884"/>
          <a:ext cx="6781800" cy="1981200"/>
        </p:xfrm>
        <a:graphic>
          <a:graphicData uri="http://schemas.openxmlformats.org/presentationml/2006/ole">
            <mc:AlternateContent xmlns:mc="http://schemas.openxmlformats.org/markup-compatibility/2006">
              <mc:Choice xmlns:v="urn:schemas-microsoft-com:vml" Requires="v">
                <p:oleObj spid="_x0000_s59417" name="位图图像" r:id="rId3" imgW="5200000" imgH="1352381" progId="PBrush">
                  <p:embed/>
                </p:oleObj>
              </mc:Choice>
              <mc:Fallback>
                <p:oleObj name="位图图像" r:id="rId3" imgW="5200000" imgH="1352381" progId="PBrush">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4714884"/>
                        <a:ext cx="6781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a:extLst>
              <a:ext uri="{FF2B5EF4-FFF2-40B4-BE49-F238E27FC236}">
                <a16:creationId xmlns:a16="http://schemas.microsoft.com/office/drawing/2014/main" id="{9739B1F5-9A6C-4E69-A226-40470D5FEAB7}"/>
              </a:ext>
            </a:extLst>
          </p:cNvPr>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latin typeface="宋体" pitchFamily="2" charset="-122"/>
              </a:rPr>
              <a:t>1.5.2 编译</a:t>
            </a:r>
            <a:endParaRPr lang="zh-CN" altLang="en-US" dirty="0">
              <a:solidFill>
                <a:srgbClr val="7030A0"/>
              </a:solidFill>
            </a:endParaRPr>
          </a:p>
        </p:txBody>
      </p:sp>
      <p:sp>
        <p:nvSpPr>
          <p:cNvPr id="3" name="内容占位符 2"/>
          <p:cNvSpPr>
            <a:spLocks noGrp="1"/>
          </p:cNvSpPr>
          <p:nvPr>
            <p:ph idx="1"/>
          </p:nvPr>
        </p:nvSpPr>
        <p:spPr/>
        <p:txBody>
          <a:bodyPr/>
          <a:lstStyle/>
          <a:p>
            <a:pPr>
              <a:buNone/>
            </a:pPr>
            <a:r>
              <a:rPr lang="zh-CN" altLang="en-US" b="1" dirty="0">
                <a:solidFill>
                  <a:srgbClr val="0000CC"/>
                </a:solidFill>
                <a:latin typeface="宋体" pitchFamily="2" charset="-122"/>
              </a:rPr>
              <a:t>1．编译器（</a:t>
            </a:r>
            <a:r>
              <a:rPr lang="en-US" altLang="zh-CN" b="1" dirty="0" err="1">
                <a:solidFill>
                  <a:srgbClr val="0000CC"/>
                </a:solidFill>
                <a:latin typeface="宋体" pitchFamily="2" charset="-122"/>
              </a:rPr>
              <a:t>javac</a:t>
            </a:r>
            <a:r>
              <a:rPr lang="en-US" altLang="zh-CN" b="1" dirty="0">
                <a:solidFill>
                  <a:srgbClr val="0000CC"/>
                </a:solidFill>
                <a:latin typeface="宋体" pitchFamily="2" charset="-122"/>
              </a:rPr>
              <a:t>）</a:t>
            </a:r>
          </a:p>
          <a:p>
            <a:r>
              <a:rPr lang="zh-CN" altLang="en-US" sz="2400" dirty="0"/>
              <a:t>进入</a:t>
            </a:r>
            <a:r>
              <a:rPr lang="en-US" altLang="zh-CN" sz="2400" dirty="0"/>
              <a:t>Java</a:t>
            </a:r>
            <a:r>
              <a:rPr lang="zh-CN" altLang="en-US" sz="2400" dirty="0"/>
              <a:t>源文件所在当前目录中，使用编译器</a:t>
            </a:r>
            <a:r>
              <a:rPr lang="en-US" altLang="zh-CN" sz="2400" dirty="0" err="1"/>
              <a:t>javac</a:t>
            </a:r>
            <a:r>
              <a:rPr lang="zh-CN" altLang="en-US" sz="2400" dirty="0"/>
              <a:t>编译源文件。</a:t>
            </a:r>
            <a:endParaRPr lang="en-US" altLang="zh-CN" sz="2400" dirty="0"/>
          </a:p>
          <a:p>
            <a:pPr algn="ctr">
              <a:buNone/>
            </a:pPr>
            <a:r>
              <a:rPr lang="en-US" altLang="zh-CN" dirty="0" err="1">
                <a:solidFill>
                  <a:srgbClr val="0000FF"/>
                </a:solidFill>
                <a:latin typeface="Arial" charset="0"/>
              </a:rPr>
              <a:t>C:\chapter1</a:t>
            </a:r>
            <a:r>
              <a:rPr lang="en-US" altLang="zh-CN" dirty="0">
                <a:solidFill>
                  <a:srgbClr val="0000FF"/>
                </a:solidFill>
                <a:latin typeface="Arial" charset="0"/>
              </a:rPr>
              <a:t>&gt; </a:t>
            </a:r>
            <a:r>
              <a:rPr lang="en-US" altLang="zh-CN" b="1" dirty="0" err="1">
                <a:solidFill>
                  <a:srgbClr val="C00000"/>
                </a:solidFill>
                <a:latin typeface="Arial" charset="0"/>
              </a:rPr>
              <a:t>javac</a:t>
            </a:r>
            <a:r>
              <a:rPr lang="en-US" altLang="zh-CN" dirty="0">
                <a:solidFill>
                  <a:srgbClr val="0000FF"/>
                </a:solidFill>
                <a:latin typeface="Arial" charset="0"/>
              </a:rPr>
              <a:t> </a:t>
            </a:r>
            <a:r>
              <a:rPr lang="en-US" altLang="zh-CN" dirty="0" err="1">
                <a:solidFill>
                  <a:srgbClr val="0000FF"/>
                </a:solidFill>
                <a:latin typeface="Arial" charset="0"/>
              </a:rPr>
              <a:t>Hello.java</a:t>
            </a:r>
            <a:endParaRPr lang="zh-CN" altLang="en-US" dirty="0">
              <a:solidFill>
                <a:srgbClr val="0000FF"/>
              </a:solidFill>
              <a:latin typeface="Arial" charset="0"/>
            </a:endParaRPr>
          </a:p>
          <a:p>
            <a:endParaRPr lang="zh-CN" altLang="en-US" sz="2400" dirty="0">
              <a:solidFill>
                <a:srgbClr val="0000FF"/>
              </a:solidFill>
              <a:latin typeface="宋体" pitchFamily="2" charset="-122"/>
            </a:endParaRPr>
          </a:p>
          <a:p>
            <a:endParaRPr lang="zh-CN" altLang="en-US" dirty="0"/>
          </a:p>
        </p:txBody>
      </p:sp>
      <p:pic>
        <p:nvPicPr>
          <p:cNvPr id="60419" name="Picture 3"/>
          <p:cNvPicPr>
            <a:picLocks noChangeAspect="1" noChangeArrowheads="1"/>
          </p:cNvPicPr>
          <p:nvPr/>
        </p:nvPicPr>
        <p:blipFill>
          <a:blip r:embed="rId2"/>
          <a:srcRect/>
          <a:stretch>
            <a:fillRect/>
          </a:stretch>
        </p:blipFill>
        <p:spPr bwMode="auto">
          <a:xfrm>
            <a:off x="323528" y="5600700"/>
            <a:ext cx="3657600" cy="1295400"/>
          </a:xfrm>
          <a:prstGeom prst="rect">
            <a:avLst/>
          </a:prstGeom>
          <a:noFill/>
        </p:spPr>
      </p:pic>
      <p:sp>
        <p:nvSpPr>
          <p:cNvPr id="5" name="AutoShape 5"/>
          <p:cNvSpPr>
            <a:spLocks noChangeArrowheads="1"/>
          </p:cNvSpPr>
          <p:nvPr/>
        </p:nvSpPr>
        <p:spPr bwMode="auto">
          <a:xfrm>
            <a:off x="5929322" y="4357694"/>
            <a:ext cx="2519362" cy="1152525"/>
          </a:xfrm>
          <a:prstGeom prst="wedgeEllipseCallout">
            <a:avLst>
              <a:gd name="adj1" fmla="val -26110"/>
              <a:gd name="adj2" fmla="val -134025"/>
            </a:avLst>
          </a:prstGeom>
          <a:noFill/>
          <a:ln w="9525" algn="ctr">
            <a:solidFill>
              <a:srgbClr val="800080"/>
            </a:solidFill>
            <a:prstDash val="dash"/>
            <a:miter lim="800000"/>
            <a:headEnd/>
            <a:tailEnd/>
          </a:ln>
        </p:spPr>
        <p:txBody>
          <a:bodyPr lIns="90000" tIns="46800" rIns="90000" bIns="46800"/>
          <a:lstStyle/>
          <a:p>
            <a:pPr algn="ctr"/>
            <a:r>
              <a:rPr lang="en-US" altLang="zh-CN" sz="2400" b="1" dirty="0">
                <a:cs typeface="Arial" charset="0"/>
              </a:rPr>
              <a:t>Java</a:t>
            </a:r>
            <a:r>
              <a:rPr lang="zh-CN" altLang="en-US" sz="2400" b="1" dirty="0">
                <a:cs typeface="Arial" charset="0"/>
              </a:rPr>
              <a:t>源程序后缀名</a:t>
            </a:r>
          </a:p>
        </p:txBody>
      </p:sp>
      <p:sp>
        <p:nvSpPr>
          <p:cNvPr id="4" name="灯片编号占位符 3">
            <a:extLst>
              <a:ext uri="{FF2B5EF4-FFF2-40B4-BE49-F238E27FC236}">
                <a16:creationId xmlns:a16="http://schemas.microsoft.com/office/drawing/2014/main" id="{C721A8D2-4040-4FA4-A5A2-57F416E05627}"/>
              </a:ext>
            </a:extLst>
          </p:cNvPr>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7" name="AutoShape 5">
            <a:extLst>
              <a:ext uri="{FF2B5EF4-FFF2-40B4-BE49-F238E27FC236}">
                <a16:creationId xmlns:a16="http://schemas.microsoft.com/office/drawing/2014/main" id="{624A4818-76F0-414F-8A12-AFE1C99F2368}"/>
              </a:ext>
            </a:extLst>
          </p:cNvPr>
          <p:cNvSpPr>
            <a:spLocks noChangeArrowheads="1"/>
          </p:cNvSpPr>
          <p:nvPr/>
        </p:nvSpPr>
        <p:spPr bwMode="auto">
          <a:xfrm>
            <a:off x="3241657" y="4076700"/>
            <a:ext cx="2519362" cy="1152525"/>
          </a:xfrm>
          <a:prstGeom prst="wedgeEllipseCallout">
            <a:avLst>
              <a:gd name="adj1" fmla="val 5121"/>
              <a:gd name="adj2" fmla="val -116848"/>
            </a:avLst>
          </a:prstGeom>
          <a:noFill/>
          <a:ln w="9525" algn="ctr">
            <a:solidFill>
              <a:srgbClr val="800080"/>
            </a:solidFill>
            <a:prstDash val="dash"/>
            <a:miter lim="800000"/>
            <a:headEnd/>
            <a:tailEnd/>
          </a:ln>
        </p:spPr>
        <p:txBody>
          <a:bodyPr lIns="90000" tIns="46800" rIns="90000" bIns="46800"/>
          <a:lstStyle/>
          <a:p>
            <a:pPr algn="ctr"/>
            <a:r>
              <a:rPr lang="zh-CN" altLang="en-US" sz="2400" b="1" dirty="0">
                <a:cs typeface="Arial" charset="0"/>
              </a:rPr>
              <a:t>编译</a:t>
            </a:r>
            <a:r>
              <a:rPr lang="en-US" altLang="zh-CN" sz="2400" b="1" dirty="0">
                <a:cs typeface="Arial" charset="0"/>
              </a:rPr>
              <a:t>.java</a:t>
            </a:r>
            <a:r>
              <a:rPr lang="zh-CN" altLang="en-US" sz="2400" b="1" dirty="0">
                <a:cs typeface="Arial" charset="0"/>
              </a:rPr>
              <a:t>源程序的命令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19"/>
                                        </p:tgtEl>
                                        <p:attrNameLst>
                                          <p:attrName>style.visibility</p:attrName>
                                        </p:attrNameLst>
                                      </p:cBhvr>
                                      <p:to>
                                        <p:strVal val="visible"/>
                                      </p:to>
                                    </p:set>
                                    <p:animEffect transition="in" filter="fade">
                                      <p:cBhvr>
                                        <p:cTn id="17" dur="500"/>
                                        <p:tgtEl>
                                          <p:spTgt spid="60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latin typeface="宋体" pitchFamily="2" charset="-122"/>
              </a:rPr>
              <a:t>1.5.2 编译</a:t>
            </a:r>
            <a:endParaRPr lang="zh-CN" altLang="en-US" dirty="0"/>
          </a:p>
        </p:txBody>
      </p:sp>
      <p:sp>
        <p:nvSpPr>
          <p:cNvPr id="3" name="内容占位符 2"/>
          <p:cNvSpPr>
            <a:spLocks noGrp="1"/>
          </p:cNvSpPr>
          <p:nvPr>
            <p:ph idx="1"/>
          </p:nvPr>
        </p:nvSpPr>
        <p:spPr/>
        <p:txBody>
          <a:bodyPr/>
          <a:lstStyle/>
          <a:p>
            <a:pPr>
              <a:buNone/>
            </a:pPr>
            <a:r>
              <a:rPr lang="zh-CN" altLang="en-US" b="1" dirty="0">
                <a:solidFill>
                  <a:srgbClr val="0000FF"/>
                </a:solidFill>
                <a:latin typeface="宋体" pitchFamily="2" charset="-122"/>
              </a:rPr>
              <a:t>2．字节码文件</a:t>
            </a:r>
            <a:r>
              <a:rPr lang="en-US" altLang="zh-CN" b="1" dirty="0">
                <a:solidFill>
                  <a:srgbClr val="0000FF"/>
                </a:solidFill>
                <a:latin typeface="宋体" pitchFamily="2" charset="-122"/>
              </a:rPr>
              <a:t>(</a:t>
            </a:r>
            <a:r>
              <a:rPr lang="zh-CN" altLang="en-US" b="1" dirty="0">
                <a:solidFill>
                  <a:srgbClr val="0000FF"/>
                </a:solidFill>
                <a:latin typeface="宋体" pitchFamily="2" charset="-122"/>
              </a:rPr>
              <a:t>.</a:t>
            </a:r>
            <a:r>
              <a:rPr lang="en-US" altLang="zh-CN" b="1" dirty="0">
                <a:solidFill>
                  <a:srgbClr val="0000FF"/>
                </a:solidFill>
                <a:latin typeface="宋体" pitchFamily="2" charset="-122"/>
              </a:rPr>
              <a:t>class</a:t>
            </a:r>
            <a:r>
              <a:rPr lang="zh-CN" altLang="en-US" b="1" dirty="0">
                <a:solidFill>
                  <a:srgbClr val="0000FF"/>
                </a:solidFill>
                <a:latin typeface="宋体" pitchFamily="2" charset="-122"/>
              </a:rPr>
              <a:t>文件</a:t>
            </a:r>
            <a:r>
              <a:rPr lang="en-US" altLang="zh-CN" b="1" dirty="0">
                <a:solidFill>
                  <a:srgbClr val="0000FF"/>
                </a:solidFill>
                <a:latin typeface="宋体" pitchFamily="2" charset="-122"/>
              </a:rPr>
              <a:t>)</a:t>
            </a:r>
          </a:p>
          <a:p>
            <a:pPr lvl="1"/>
            <a:r>
              <a:rPr lang="zh-CN" altLang="en-US" dirty="0"/>
              <a:t>编译源文件将生成多个扩展名为</a:t>
            </a:r>
            <a:r>
              <a:rPr lang="en-US" altLang="zh-CN" b="1" dirty="0">
                <a:solidFill>
                  <a:srgbClr val="C00000"/>
                </a:solidFill>
              </a:rPr>
              <a:t>class</a:t>
            </a:r>
            <a:r>
              <a:rPr lang="zh-CN" altLang="en-US" dirty="0"/>
              <a:t>的文件</a:t>
            </a:r>
            <a:r>
              <a:rPr lang="en-US" altLang="zh-CN" dirty="0"/>
              <a:t>.</a:t>
            </a:r>
          </a:p>
          <a:p>
            <a:pPr lvl="1"/>
            <a:r>
              <a:rPr lang="zh-CN" altLang="en-US" dirty="0"/>
              <a:t>每个扩展名是</a:t>
            </a:r>
            <a:r>
              <a:rPr lang="en-US" altLang="zh-CN" dirty="0"/>
              <a:t>class</a:t>
            </a:r>
            <a:r>
              <a:rPr lang="zh-CN" altLang="en-US" dirty="0"/>
              <a:t>的文件中只存放一个类的</a:t>
            </a:r>
            <a:r>
              <a:rPr lang="zh-CN" altLang="en-US" b="1" dirty="0">
                <a:solidFill>
                  <a:srgbClr val="C00000"/>
                </a:solidFill>
              </a:rPr>
              <a:t>字节码</a:t>
            </a:r>
            <a:r>
              <a:rPr lang="zh-CN" altLang="en-US" dirty="0"/>
              <a:t>，其文件名与该类的名字相同。</a:t>
            </a:r>
            <a:endParaRPr lang="en-US" altLang="zh-CN" dirty="0"/>
          </a:p>
          <a:p>
            <a:pPr marL="344487" lvl="1" indent="0">
              <a:buNone/>
            </a:pPr>
            <a:endParaRPr lang="zh-CN" altLang="en-US" dirty="0"/>
          </a:p>
          <a:p>
            <a:pPr>
              <a:buNone/>
            </a:pPr>
            <a:r>
              <a:rPr lang="zh-CN" altLang="en-US" dirty="0">
                <a:solidFill>
                  <a:srgbClr val="0000FF"/>
                </a:solidFill>
                <a:latin typeface="宋体" pitchFamily="2" charset="-122"/>
              </a:rPr>
              <a:t>              </a:t>
            </a:r>
          </a:p>
          <a:p>
            <a:endParaRPr lang="zh-CN" altLang="en-US" dirty="0"/>
          </a:p>
        </p:txBody>
      </p:sp>
      <p:sp>
        <p:nvSpPr>
          <p:cNvPr id="4" name="灯片编号占位符 3">
            <a:extLst>
              <a:ext uri="{FF2B5EF4-FFF2-40B4-BE49-F238E27FC236}">
                <a16:creationId xmlns:a16="http://schemas.microsoft.com/office/drawing/2014/main" id="{E7941C62-4FBE-4C36-963F-ED84D7BF1F0C}"/>
              </a:ext>
            </a:extLst>
          </p:cNvPr>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latin typeface="宋体" pitchFamily="2" charset="-122"/>
              </a:rPr>
              <a:t>1.5.2 编译</a:t>
            </a:r>
            <a:endParaRPr lang="zh-CN" altLang="en-US" dirty="0"/>
          </a:p>
        </p:txBody>
      </p:sp>
      <p:sp>
        <p:nvSpPr>
          <p:cNvPr id="3" name="内容占位符 2"/>
          <p:cNvSpPr>
            <a:spLocks noGrp="1"/>
          </p:cNvSpPr>
          <p:nvPr>
            <p:ph idx="1"/>
          </p:nvPr>
        </p:nvSpPr>
        <p:spPr/>
        <p:txBody>
          <a:bodyPr/>
          <a:lstStyle/>
          <a:p>
            <a:pPr>
              <a:buNone/>
            </a:pPr>
            <a:r>
              <a:rPr lang="zh-CN" altLang="en-US" b="1" dirty="0">
                <a:solidFill>
                  <a:srgbClr val="0000FF"/>
                </a:solidFill>
                <a:latin typeface="宋体" pitchFamily="2" charset="-122"/>
              </a:rPr>
              <a:t>3．字节码的兼容 </a:t>
            </a:r>
          </a:p>
          <a:p>
            <a:pPr lvl="1"/>
            <a:r>
              <a:rPr lang="en-US" altLang="zh-CN" dirty="0" err="1"/>
              <a:t>JDK1.5</a:t>
            </a:r>
            <a:r>
              <a:rPr lang="zh-CN" altLang="en-US" dirty="0"/>
              <a:t>版本后的编译器不再向下兼容。</a:t>
            </a:r>
            <a:endParaRPr lang="en-US" altLang="zh-CN" dirty="0"/>
          </a:p>
          <a:p>
            <a:pPr lvl="1"/>
            <a:r>
              <a:rPr lang="zh-CN" altLang="en-US" dirty="0"/>
              <a:t>如果需要指定编译器版本为</a:t>
            </a:r>
            <a:r>
              <a:rPr lang="en-US" altLang="zh-CN" dirty="0"/>
              <a:t>1.4</a:t>
            </a:r>
            <a:r>
              <a:rPr lang="zh-CN" altLang="en-US" dirty="0"/>
              <a:t>，则使用下面命令：</a:t>
            </a:r>
            <a:endParaRPr lang="en-US" altLang="zh-CN" dirty="0"/>
          </a:p>
          <a:p>
            <a:pPr marL="344487" lvl="1" indent="0" algn="ctr">
              <a:buNone/>
            </a:pPr>
            <a:r>
              <a:rPr lang="en-US" altLang="zh-CN" b="1" dirty="0" err="1"/>
              <a:t>javac</a:t>
            </a:r>
            <a:r>
              <a:rPr lang="en-US" altLang="zh-CN" b="1" dirty="0"/>
              <a:t> </a:t>
            </a:r>
            <a:r>
              <a:rPr lang="en-US" altLang="zh-CN" b="1" dirty="0">
                <a:solidFill>
                  <a:srgbClr val="C00000"/>
                </a:solidFill>
              </a:rPr>
              <a:t>-source 1.4 </a:t>
            </a:r>
            <a:r>
              <a:rPr lang="zh-CN" altLang="en-US" dirty="0">
                <a:solidFill>
                  <a:srgbClr val="0000CC"/>
                </a:solidFill>
              </a:rPr>
              <a:t>文件名.</a:t>
            </a:r>
            <a:r>
              <a:rPr lang="en-US" altLang="zh-CN" dirty="0">
                <a:solidFill>
                  <a:srgbClr val="0000CC"/>
                </a:solidFill>
              </a:rPr>
              <a:t>java</a:t>
            </a:r>
          </a:p>
          <a:p>
            <a:pPr marL="344487" lvl="1" indent="0" algn="ctr">
              <a:buNone/>
            </a:pPr>
            <a:endParaRPr lang="en-US" altLang="zh-CN" dirty="0"/>
          </a:p>
          <a:p>
            <a:pPr lvl="1"/>
            <a:r>
              <a:rPr lang="zh-CN" altLang="en-US" dirty="0"/>
              <a:t>如果在使用</a:t>
            </a:r>
            <a:r>
              <a:rPr lang="en-US" altLang="zh-CN" dirty="0" err="1"/>
              <a:t>JDK1.7</a:t>
            </a:r>
            <a:r>
              <a:rPr lang="zh-CN" altLang="en-US" dirty="0"/>
              <a:t>编译器时没有显示地使用“-</a:t>
            </a:r>
            <a:r>
              <a:rPr lang="en-US" altLang="zh-CN" dirty="0"/>
              <a:t>source”</a:t>
            </a:r>
            <a:r>
              <a:rPr lang="zh-CN" altLang="en-US" dirty="0"/>
              <a:t>参数，</a:t>
            </a:r>
            <a:r>
              <a:rPr lang="en-US" altLang="zh-CN" dirty="0" err="1"/>
              <a:t>JDK1.7</a:t>
            </a:r>
            <a:r>
              <a:rPr lang="zh-CN" altLang="en-US" dirty="0"/>
              <a:t>编译器默认地使用该参数，并取值为1.7。</a:t>
            </a:r>
            <a:endParaRPr lang="en-US" altLang="zh-CN" dirty="0"/>
          </a:p>
          <a:p>
            <a:pPr marL="344487" lvl="1" indent="0" algn="ctr">
              <a:buNone/>
            </a:pPr>
            <a:r>
              <a:rPr lang="en-US" altLang="zh-CN" b="1" dirty="0" err="1"/>
              <a:t>javac</a:t>
            </a:r>
            <a:r>
              <a:rPr lang="en-US" altLang="zh-CN" b="1" dirty="0"/>
              <a:t> </a:t>
            </a:r>
            <a:r>
              <a:rPr lang="zh-CN" altLang="en-US" dirty="0">
                <a:solidFill>
                  <a:srgbClr val="0000CC"/>
                </a:solidFill>
              </a:rPr>
              <a:t>文件名.</a:t>
            </a:r>
            <a:r>
              <a:rPr lang="en-US" altLang="zh-CN" dirty="0">
                <a:solidFill>
                  <a:srgbClr val="0000CC"/>
                </a:solidFill>
              </a:rPr>
              <a:t>java</a:t>
            </a:r>
          </a:p>
          <a:p>
            <a:pPr marL="344487" lvl="1" indent="0">
              <a:buNone/>
            </a:pPr>
            <a:endParaRPr lang="zh-CN" altLang="en-US" dirty="0"/>
          </a:p>
          <a:p>
            <a:pPr>
              <a:buNone/>
            </a:pPr>
            <a:r>
              <a:rPr lang="zh-CN" altLang="en-US" dirty="0">
                <a:solidFill>
                  <a:srgbClr val="0000FF"/>
                </a:solidFill>
                <a:latin typeface="宋体" pitchFamily="2" charset="-122"/>
              </a:rPr>
              <a:t>              </a:t>
            </a:r>
          </a:p>
          <a:p>
            <a:endParaRPr lang="zh-CN" altLang="en-US" dirty="0"/>
          </a:p>
        </p:txBody>
      </p:sp>
      <p:sp>
        <p:nvSpPr>
          <p:cNvPr id="4" name="灯片编号占位符 3">
            <a:extLst>
              <a:ext uri="{FF2B5EF4-FFF2-40B4-BE49-F238E27FC236}">
                <a16:creationId xmlns:a16="http://schemas.microsoft.com/office/drawing/2014/main" id="{E7941C62-4FBE-4C36-963F-ED84D7BF1F0C}"/>
              </a:ext>
            </a:extLst>
          </p:cNvPr>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3352750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092184"/>
          </a:xfrm>
        </p:spPr>
        <p:txBody>
          <a:bodyPr/>
          <a:lstStyle/>
          <a:p>
            <a:r>
              <a:rPr lang="zh-CN" altLang="en-US" dirty="0">
                <a:solidFill>
                  <a:srgbClr val="002060"/>
                </a:solidFill>
                <a:latin typeface="宋体" pitchFamily="2" charset="-122"/>
              </a:rPr>
              <a:t>1.5.3 运行</a:t>
            </a:r>
            <a:r>
              <a:rPr lang="zh-CN" altLang="en-US" sz="4400" dirty="0">
                <a:solidFill>
                  <a:srgbClr val="002060"/>
                </a:solidFill>
                <a:latin typeface="宋体" pitchFamily="2" charset="-122"/>
              </a:rPr>
              <a:t> </a:t>
            </a:r>
            <a:endParaRPr lang="zh-CN" altLang="en-US" dirty="0">
              <a:solidFill>
                <a:srgbClr val="002060"/>
              </a:solidFill>
            </a:endParaRPr>
          </a:p>
        </p:txBody>
      </p:sp>
      <p:sp>
        <p:nvSpPr>
          <p:cNvPr id="3" name="内容占位符 2"/>
          <p:cNvSpPr>
            <a:spLocks noGrp="1"/>
          </p:cNvSpPr>
          <p:nvPr>
            <p:ph idx="1"/>
          </p:nvPr>
        </p:nvSpPr>
        <p:spPr>
          <a:xfrm>
            <a:off x="457200" y="1500174"/>
            <a:ext cx="8229600" cy="4630751"/>
          </a:xfrm>
        </p:spPr>
        <p:txBody>
          <a:bodyPr/>
          <a:lstStyle/>
          <a:p>
            <a:pPr>
              <a:buNone/>
            </a:pPr>
            <a:r>
              <a:rPr lang="zh-CN" altLang="en-US" b="1" dirty="0">
                <a:solidFill>
                  <a:schemeClr val="tx2"/>
                </a:solidFill>
                <a:latin typeface="宋体" pitchFamily="2" charset="-122"/>
              </a:rPr>
              <a:t>1.应用程序的主类</a:t>
            </a:r>
            <a:endParaRPr lang="en-US" altLang="zh-CN" b="1" dirty="0">
              <a:solidFill>
                <a:schemeClr val="tx2"/>
              </a:solidFill>
              <a:latin typeface="宋体" pitchFamily="2" charset="-122"/>
            </a:endParaRPr>
          </a:p>
          <a:p>
            <a:pPr lvl="1" algn="just"/>
            <a:r>
              <a:rPr lang="zh-CN" altLang="en-US" dirty="0">
                <a:latin typeface="宋体" pitchFamily="2" charset="-122"/>
              </a:rPr>
              <a:t>一个</a:t>
            </a:r>
            <a:r>
              <a:rPr lang="en-US" altLang="zh-CN" dirty="0"/>
              <a:t>Java</a:t>
            </a:r>
            <a:r>
              <a:rPr lang="zh-CN" altLang="en-US" dirty="0">
                <a:latin typeface="宋体" pitchFamily="2" charset="-122"/>
              </a:rPr>
              <a:t>应用程序必须有一个类含有</a:t>
            </a:r>
            <a:r>
              <a:rPr lang="en-US" altLang="zh-CN" dirty="0">
                <a:solidFill>
                  <a:srgbClr val="0000FF"/>
                </a:solidFill>
                <a:latin typeface="Arial" charset="0"/>
              </a:rPr>
              <a:t>main</a:t>
            </a:r>
            <a:r>
              <a:rPr lang="zh-CN" altLang="en-US" dirty="0">
                <a:latin typeface="宋体" pitchFamily="2" charset="-122"/>
              </a:rPr>
              <a:t>方法：</a:t>
            </a:r>
          </a:p>
          <a:p>
            <a:pPr lvl="1" algn="ctr">
              <a:buNone/>
            </a:pPr>
            <a:r>
              <a:rPr lang="en-US" altLang="zh-CN" dirty="0">
                <a:solidFill>
                  <a:srgbClr val="0000FF"/>
                </a:solidFill>
                <a:latin typeface="Arial" charset="0"/>
              </a:rPr>
              <a:t>public static void </a:t>
            </a:r>
            <a:r>
              <a:rPr lang="en-US" altLang="zh-CN" b="1" dirty="0">
                <a:solidFill>
                  <a:srgbClr val="C00000"/>
                </a:solidFill>
                <a:latin typeface="Arial" charset="0"/>
              </a:rPr>
              <a:t>main</a:t>
            </a:r>
            <a:r>
              <a:rPr lang="en-US" altLang="zh-CN" dirty="0">
                <a:solidFill>
                  <a:srgbClr val="0000FF"/>
                </a:solidFill>
                <a:latin typeface="Arial" charset="0"/>
              </a:rPr>
              <a:t>(String </a:t>
            </a:r>
            <a:r>
              <a:rPr lang="en-US" altLang="zh-CN" dirty="0" err="1">
                <a:solidFill>
                  <a:srgbClr val="0000FF"/>
                </a:solidFill>
                <a:latin typeface="Arial" charset="0"/>
              </a:rPr>
              <a:t>args</a:t>
            </a:r>
            <a:r>
              <a:rPr lang="en-US" altLang="zh-CN" dirty="0">
                <a:solidFill>
                  <a:srgbClr val="0000FF"/>
                </a:solidFill>
                <a:latin typeface="Arial" charset="0"/>
              </a:rPr>
              <a:t>[ ])</a:t>
            </a:r>
          </a:p>
          <a:p>
            <a:pPr lvl="1"/>
            <a:r>
              <a:rPr lang="zh-CN" altLang="en-US" dirty="0">
                <a:latin typeface="宋体" pitchFamily="2" charset="-122"/>
              </a:rPr>
              <a:t>这个类是应用程序的</a:t>
            </a:r>
            <a:r>
              <a:rPr lang="zh-CN" altLang="en-US" b="1" dirty="0">
                <a:solidFill>
                  <a:srgbClr val="C00000"/>
                </a:solidFill>
                <a:latin typeface="宋体" pitchFamily="2" charset="-122"/>
              </a:rPr>
              <a:t>主类</a:t>
            </a:r>
            <a:r>
              <a:rPr lang="zh-CN" altLang="en-US" dirty="0">
                <a:latin typeface="宋体" pitchFamily="2" charset="-122"/>
              </a:rPr>
              <a:t>。</a:t>
            </a:r>
            <a:endParaRPr lang="en-US" altLang="zh-CN" dirty="0">
              <a:latin typeface="宋体" pitchFamily="2" charset="-122"/>
            </a:endParaRPr>
          </a:p>
          <a:p>
            <a:pPr>
              <a:buNone/>
            </a:pPr>
            <a:r>
              <a:rPr lang="zh-CN" altLang="en-US" b="1" dirty="0">
                <a:solidFill>
                  <a:schemeClr val="tx2"/>
                </a:solidFill>
                <a:latin typeface="宋体" pitchFamily="2" charset="-122"/>
              </a:rPr>
              <a:t>2．解释器</a:t>
            </a:r>
            <a:r>
              <a:rPr lang="en-US" altLang="zh-CN" b="1" dirty="0">
                <a:solidFill>
                  <a:schemeClr val="tx2"/>
                </a:solidFill>
                <a:latin typeface="宋体" pitchFamily="2" charset="-122"/>
              </a:rPr>
              <a:t>(java) </a:t>
            </a:r>
            <a:endParaRPr lang="zh-CN" altLang="en-US" b="1" dirty="0">
              <a:solidFill>
                <a:schemeClr val="tx2"/>
              </a:solidFill>
              <a:latin typeface="宋体" pitchFamily="2" charset="-122"/>
            </a:endParaRPr>
          </a:p>
          <a:p>
            <a:pPr indent="266700" algn="just"/>
            <a:r>
              <a:rPr lang="en-US" altLang="zh-CN" sz="2000" dirty="0"/>
              <a:t>Java</a:t>
            </a:r>
            <a:r>
              <a:rPr lang="zh-CN" altLang="en-US" sz="2000" dirty="0"/>
              <a:t>应用程序总是从主类的</a:t>
            </a:r>
            <a:r>
              <a:rPr lang="en-US" altLang="zh-CN" sz="2000" dirty="0"/>
              <a:t>main</a:t>
            </a:r>
            <a:r>
              <a:rPr lang="zh-CN" altLang="en-US" sz="2000" dirty="0"/>
              <a:t>方法开始执行。因此，需进入主类字节码所在路径，然后使用</a:t>
            </a:r>
            <a:r>
              <a:rPr lang="en-US" altLang="zh-CN" sz="2000" dirty="0"/>
              <a:t>Java</a:t>
            </a:r>
            <a:r>
              <a:rPr lang="zh-CN" altLang="en-US" sz="2000" dirty="0"/>
              <a:t>解释器（</a:t>
            </a:r>
            <a:r>
              <a:rPr lang="en-US" altLang="zh-CN" sz="2000" b="1" dirty="0" err="1">
                <a:solidFill>
                  <a:srgbClr val="C00000"/>
                </a:solidFill>
              </a:rPr>
              <a:t>java</a:t>
            </a:r>
            <a:r>
              <a:rPr lang="en-US" altLang="zh-CN" sz="2000" dirty="0" err="1"/>
              <a:t>.exe</a:t>
            </a:r>
            <a:r>
              <a:rPr lang="en-US" altLang="zh-CN" sz="2000" dirty="0"/>
              <a:t>）</a:t>
            </a:r>
            <a:r>
              <a:rPr lang="zh-CN" altLang="en-US" sz="2000" dirty="0"/>
              <a:t>运行主类的字节码</a:t>
            </a:r>
          </a:p>
          <a:p>
            <a:pPr indent="266700" algn="ctr">
              <a:buNone/>
            </a:pPr>
            <a:r>
              <a:rPr lang="en-US" altLang="zh-CN" dirty="0">
                <a:solidFill>
                  <a:srgbClr val="0000FF"/>
                </a:solidFill>
                <a:ea typeface="MingLiU" pitchFamily="49" charset="-120"/>
              </a:rPr>
              <a:t>   </a:t>
            </a:r>
            <a:r>
              <a:rPr lang="en-US" altLang="zh-CN" b="1" dirty="0" err="1">
                <a:latin typeface="Arial" charset="0"/>
              </a:rPr>
              <a:t>C:\chapter1\</a:t>
            </a:r>
            <a:r>
              <a:rPr lang="en-US" altLang="zh-CN" b="1" dirty="0">
                <a:latin typeface="Arial" charset="0"/>
              </a:rPr>
              <a:t>&gt; </a:t>
            </a:r>
            <a:r>
              <a:rPr lang="en-US" altLang="zh-CN" b="1" dirty="0">
                <a:solidFill>
                  <a:srgbClr val="C00000"/>
                </a:solidFill>
                <a:latin typeface="Arial" charset="0"/>
              </a:rPr>
              <a:t>java</a:t>
            </a:r>
            <a:r>
              <a:rPr lang="en-US" altLang="zh-CN" b="1" dirty="0">
                <a:latin typeface="Arial" charset="0"/>
              </a:rPr>
              <a:t> Hello</a:t>
            </a:r>
            <a:endParaRPr lang="zh-CN" altLang="en-US" b="1" dirty="0">
              <a:latin typeface="Arial" charset="0"/>
            </a:endParaRPr>
          </a:p>
          <a:p>
            <a:pPr lvl="1"/>
            <a:endParaRPr lang="zh-CN" altLang="en-US" dirty="0"/>
          </a:p>
          <a:p>
            <a:pPr>
              <a:buNone/>
            </a:pPr>
            <a:r>
              <a:rPr lang="zh-CN" altLang="en-US" dirty="0">
                <a:solidFill>
                  <a:srgbClr val="0000FF"/>
                </a:solidFill>
              </a:rPr>
              <a:t> </a:t>
            </a:r>
          </a:p>
          <a:p>
            <a:endParaRPr lang="zh-CN" altLang="en-US" dirty="0"/>
          </a:p>
        </p:txBody>
      </p:sp>
      <p:sp>
        <p:nvSpPr>
          <p:cNvPr id="4" name="灯片编号占位符 3">
            <a:extLst>
              <a:ext uri="{FF2B5EF4-FFF2-40B4-BE49-F238E27FC236}">
                <a16:creationId xmlns:a16="http://schemas.microsoft.com/office/drawing/2014/main" id="{6E571816-6A97-4A05-8404-A6B03D4C4B5A}"/>
              </a:ext>
            </a:extLst>
          </p:cNvPr>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6" name="AutoShape 5">
            <a:extLst>
              <a:ext uri="{FF2B5EF4-FFF2-40B4-BE49-F238E27FC236}">
                <a16:creationId xmlns:a16="http://schemas.microsoft.com/office/drawing/2014/main" id="{ECD097B3-28FE-405D-B4DA-5CE3A20AC4E3}"/>
              </a:ext>
            </a:extLst>
          </p:cNvPr>
          <p:cNvSpPr>
            <a:spLocks noChangeArrowheads="1"/>
          </p:cNvSpPr>
          <p:nvPr/>
        </p:nvSpPr>
        <p:spPr bwMode="auto">
          <a:xfrm>
            <a:off x="4422913" y="5617617"/>
            <a:ext cx="1661255" cy="1152525"/>
          </a:xfrm>
          <a:prstGeom prst="wedgeEllipseCallout">
            <a:avLst>
              <a:gd name="adj1" fmla="val 27500"/>
              <a:gd name="adj2" fmla="val -83216"/>
            </a:avLst>
          </a:prstGeom>
          <a:noFill/>
          <a:ln w="9525" algn="ctr">
            <a:solidFill>
              <a:srgbClr val="800080"/>
            </a:solidFill>
            <a:prstDash val="dash"/>
            <a:miter lim="800000"/>
            <a:headEnd/>
            <a:tailEnd/>
          </a:ln>
        </p:spPr>
        <p:txBody>
          <a:bodyPr lIns="90000" tIns="46800" rIns="90000" bIns="46800"/>
          <a:lstStyle/>
          <a:p>
            <a:pPr algn="ctr"/>
            <a:r>
              <a:rPr lang="zh-CN" altLang="en-US" b="1" dirty="0">
                <a:cs typeface="Arial" charset="0"/>
              </a:rPr>
              <a:t>运行</a:t>
            </a:r>
            <a:r>
              <a:rPr lang="en-US" altLang="zh-CN" b="1" dirty="0">
                <a:cs typeface="Arial" charset="0"/>
              </a:rPr>
              <a:t>Java</a:t>
            </a:r>
            <a:r>
              <a:rPr lang="zh-CN" altLang="en-US" b="1" dirty="0">
                <a:cs typeface="Arial" charset="0"/>
              </a:rPr>
              <a:t>字节码程序的命令</a:t>
            </a:r>
          </a:p>
        </p:txBody>
      </p:sp>
      <p:sp>
        <p:nvSpPr>
          <p:cNvPr id="7" name="AutoShape 5">
            <a:extLst>
              <a:ext uri="{FF2B5EF4-FFF2-40B4-BE49-F238E27FC236}">
                <a16:creationId xmlns:a16="http://schemas.microsoft.com/office/drawing/2014/main" id="{21CA8DE4-4F81-4572-8720-44B1F1CF2727}"/>
              </a:ext>
            </a:extLst>
          </p:cNvPr>
          <p:cNvSpPr>
            <a:spLocks noChangeArrowheads="1"/>
          </p:cNvSpPr>
          <p:nvPr/>
        </p:nvSpPr>
        <p:spPr bwMode="auto">
          <a:xfrm>
            <a:off x="6470611" y="5548458"/>
            <a:ext cx="1661255" cy="868220"/>
          </a:xfrm>
          <a:prstGeom prst="wedgeEllipseCallout">
            <a:avLst>
              <a:gd name="adj1" fmla="val -38910"/>
              <a:gd name="adj2" fmla="val -82354"/>
            </a:avLst>
          </a:prstGeom>
          <a:noFill/>
          <a:ln w="9525" algn="ctr">
            <a:solidFill>
              <a:srgbClr val="800080"/>
            </a:solidFill>
            <a:prstDash val="dash"/>
            <a:miter lim="800000"/>
            <a:headEnd/>
            <a:tailEnd/>
          </a:ln>
        </p:spPr>
        <p:txBody>
          <a:bodyPr lIns="90000" tIns="46800" rIns="90000" bIns="46800"/>
          <a:lstStyle/>
          <a:p>
            <a:pPr algn="ctr"/>
            <a:r>
              <a:rPr lang="en-US" altLang="zh-CN" b="1" dirty="0">
                <a:cs typeface="Arial" charset="0"/>
              </a:rPr>
              <a:t>.class</a:t>
            </a:r>
            <a:r>
              <a:rPr lang="zh-CN" altLang="en-US" b="1" dirty="0">
                <a:cs typeface="Arial" charset="0"/>
              </a:rPr>
              <a:t>字节码程序</a:t>
            </a:r>
          </a:p>
        </p:txBody>
      </p:sp>
      <p:pic>
        <p:nvPicPr>
          <p:cNvPr id="5" name="图片 4">
            <a:extLst>
              <a:ext uri="{FF2B5EF4-FFF2-40B4-BE49-F238E27FC236}">
                <a16:creationId xmlns:a16="http://schemas.microsoft.com/office/drawing/2014/main" id="{CC6A214D-3B65-4AB1-A33F-04E05A4BC1FD}"/>
              </a:ext>
            </a:extLst>
          </p:cNvPr>
          <p:cNvPicPr>
            <a:picLocks noChangeAspect="1"/>
          </p:cNvPicPr>
          <p:nvPr/>
        </p:nvPicPr>
        <p:blipFill>
          <a:blip r:embed="rId2"/>
          <a:stretch>
            <a:fillRect/>
          </a:stretch>
        </p:blipFill>
        <p:spPr>
          <a:xfrm>
            <a:off x="28601" y="5461060"/>
            <a:ext cx="3981450" cy="1304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04755"/>
          </a:xfrm>
        </p:spPr>
        <p:txBody>
          <a:bodyPr>
            <a:normAutofit fontScale="90000"/>
          </a:bodyPr>
          <a:lstStyle/>
          <a:p>
            <a:pPr algn="l"/>
            <a:r>
              <a:rPr lang="zh-CN" altLang="en-US" dirty="0">
                <a:latin typeface="宋体" pitchFamily="2" charset="-122"/>
                <a:hlinkClick r:id="rId2"/>
              </a:rPr>
              <a:t>例子</a:t>
            </a:r>
            <a:r>
              <a:rPr lang="zh-CN" altLang="en-US" dirty="0">
                <a:hlinkClick r:id="rId2"/>
              </a:rPr>
              <a:t>2</a:t>
            </a:r>
            <a:r>
              <a:rPr lang="zh-CN" altLang="en-US" dirty="0"/>
              <a:t>：</a:t>
            </a:r>
          </a:p>
        </p:txBody>
      </p:sp>
      <p:sp>
        <p:nvSpPr>
          <p:cNvPr id="4" name="Rectangle 5"/>
          <p:cNvSpPr>
            <a:spLocks noChangeArrowheads="1"/>
          </p:cNvSpPr>
          <p:nvPr/>
        </p:nvSpPr>
        <p:spPr bwMode="auto">
          <a:xfrm>
            <a:off x="0" y="946574"/>
            <a:ext cx="5357850" cy="5632311"/>
          </a:xfrm>
          <a:prstGeom prst="rect">
            <a:avLst/>
          </a:prstGeom>
          <a:solidFill>
            <a:srgbClr val="DDDDDD"/>
          </a:solidFill>
          <a:ln w="9525">
            <a:noFill/>
            <a:miter lim="800000"/>
            <a:headEnd/>
            <a:tailEnd/>
          </a:ln>
        </p:spPr>
        <p:txBody>
          <a:bodyPr wrap="square">
            <a:spAutoFit/>
          </a:bodyPr>
          <a:lstStyle/>
          <a:p>
            <a:pPr indent="266700" algn="just"/>
            <a:r>
              <a:rPr lang="en-US" altLang="zh-CN" sz="2000" b="0" dirty="0">
                <a:latin typeface="Arial" charset="0"/>
              </a:rPr>
              <a:t>public class </a:t>
            </a:r>
            <a:r>
              <a:rPr lang="en-US" altLang="zh-CN" sz="2000" b="0" dirty="0" err="1">
                <a:latin typeface="Arial" charset="0"/>
              </a:rPr>
              <a:t>Rect</a:t>
            </a:r>
            <a:r>
              <a:rPr lang="en-US" altLang="zh-CN" sz="2000" b="0" dirty="0">
                <a:latin typeface="Arial" charset="0"/>
              </a:rPr>
              <a:t> {</a:t>
            </a:r>
          </a:p>
          <a:p>
            <a:pPr indent="266700" algn="just"/>
            <a:r>
              <a:rPr lang="en-US" altLang="zh-CN" sz="2000" b="0" dirty="0">
                <a:latin typeface="Arial" charset="0"/>
              </a:rPr>
              <a:t>   double width;      //</a:t>
            </a:r>
            <a:r>
              <a:rPr lang="zh-CN" altLang="en-US" sz="2000" b="0" dirty="0">
                <a:latin typeface="Arial" charset="0"/>
              </a:rPr>
              <a:t>长方形的宽</a:t>
            </a:r>
          </a:p>
          <a:p>
            <a:pPr indent="266700" algn="just"/>
            <a:r>
              <a:rPr lang="zh-CN" altLang="en-US" sz="2000" b="0" dirty="0">
                <a:latin typeface="Arial" charset="0"/>
              </a:rPr>
              <a:t>   </a:t>
            </a:r>
            <a:r>
              <a:rPr lang="en-US" altLang="zh-CN" sz="2000" b="0" dirty="0">
                <a:latin typeface="Arial" charset="0"/>
              </a:rPr>
              <a:t>double height;     //</a:t>
            </a:r>
            <a:r>
              <a:rPr lang="zh-CN" altLang="en-US" sz="2000" b="0" dirty="0">
                <a:latin typeface="Arial" charset="0"/>
              </a:rPr>
              <a:t>长方形的高</a:t>
            </a:r>
          </a:p>
          <a:p>
            <a:pPr indent="266700" algn="just"/>
            <a:r>
              <a:rPr lang="zh-CN" altLang="en-US" sz="2000" b="0" dirty="0">
                <a:latin typeface="Arial" charset="0"/>
              </a:rPr>
              <a:t>   </a:t>
            </a:r>
            <a:r>
              <a:rPr lang="en-US" altLang="zh-CN" sz="2000" b="0" dirty="0">
                <a:latin typeface="Arial" charset="0"/>
              </a:rPr>
              <a:t>double </a:t>
            </a:r>
            <a:r>
              <a:rPr lang="en-US" altLang="zh-CN" sz="2000" b="0" dirty="0" err="1">
                <a:latin typeface="Arial" charset="0"/>
              </a:rPr>
              <a:t>getArea</a:t>
            </a:r>
            <a:r>
              <a:rPr lang="en-US" altLang="zh-CN" sz="2000" b="0" dirty="0">
                <a:latin typeface="Arial" charset="0"/>
              </a:rPr>
              <a:t>(){  //</a:t>
            </a:r>
            <a:r>
              <a:rPr lang="zh-CN" altLang="en-US" sz="2000" b="0" dirty="0">
                <a:latin typeface="Arial" charset="0"/>
              </a:rPr>
              <a:t>返回长方形的面积</a:t>
            </a:r>
          </a:p>
          <a:p>
            <a:pPr indent="266700" algn="just"/>
            <a:r>
              <a:rPr lang="zh-CN" altLang="en-US" sz="2000" b="0" dirty="0">
                <a:latin typeface="Arial" charset="0"/>
              </a:rPr>
              <a:t>      </a:t>
            </a:r>
            <a:r>
              <a:rPr lang="en-US" altLang="zh-CN" sz="2000" b="0" dirty="0">
                <a:latin typeface="Arial" charset="0"/>
              </a:rPr>
              <a:t>return width*height;</a:t>
            </a:r>
          </a:p>
          <a:p>
            <a:pPr indent="266700" algn="just"/>
            <a:r>
              <a:rPr lang="en-US" altLang="zh-CN" sz="2000" b="0" dirty="0">
                <a:latin typeface="Arial" charset="0"/>
              </a:rPr>
              <a:t>   }</a:t>
            </a:r>
          </a:p>
          <a:p>
            <a:pPr indent="266700" algn="just"/>
            <a:r>
              <a:rPr lang="en-US" altLang="zh-CN" sz="2000" b="0" dirty="0">
                <a:latin typeface="Arial" charset="0"/>
              </a:rPr>
              <a:t>}</a:t>
            </a:r>
          </a:p>
          <a:p>
            <a:pPr indent="266700" algn="just"/>
            <a:endParaRPr lang="en-US" altLang="zh-CN" sz="2000" b="0" dirty="0">
              <a:latin typeface="Arial" charset="0"/>
            </a:endParaRPr>
          </a:p>
          <a:p>
            <a:pPr indent="266700" algn="just"/>
            <a:r>
              <a:rPr lang="en-US" altLang="zh-CN" sz="2000" b="0" dirty="0">
                <a:latin typeface="Arial" charset="0"/>
              </a:rPr>
              <a:t>class </a:t>
            </a:r>
            <a:r>
              <a:rPr lang="en-US" altLang="zh-CN" sz="2000" b="0" dirty="0" err="1">
                <a:latin typeface="Arial" charset="0"/>
              </a:rPr>
              <a:t>Example1_2</a:t>
            </a:r>
            <a:r>
              <a:rPr lang="en-US" altLang="zh-CN" sz="2000" b="0" dirty="0">
                <a:latin typeface="Arial" charset="0"/>
              </a:rPr>
              <a:t> {       //</a:t>
            </a:r>
            <a:r>
              <a:rPr lang="zh-CN" altLang="en-US" sz="2000" b="0" dirty="0">
                <a:latin typeface="Arial" charset="0"/>
              </a:rPr>
              <a:t>主类</a:t>
            </a:r>
          </a:p>
          <a:p>
            <a:pPr indent="266700" algn="just"/>
            <a:r>
              <a:rPr lang="zh-CN" altLang="en-US" sz="2000" b="0" dirty="0">
                <a:latin typeface="Arial" charset="0"/>
              </a:rPr>
              <a:t>   </a:t>
            </a:r>
            <a:r>
              <a:rPr lang="en-US" altLang="zh-CN" sz="2000" b="0" dirty="0">
                <a:latin typeface="Arial" charset="0"/>
              </a:rPr>
              <a:t>public static void main(String </a:t>
            </a:r>
            <a:r>
              <a:rPr lang="en-US" altLang="zh-CN" sz="2000" b="0" dirty="0" err="1">
                <a:latin typeface="Arial" charset="0"/>
              </a:rPr>
              <a:t>args</a:t>
            </a:r>
            <a:r>
              <a:rPr lang="en-US" altLang="zh-CN" sz="2000" b="0" dirty="0">
                <a:latin typeface="Arial" charset="0"/>
              </a:rPr>
              <a:t>[]) {</a:t>
            </a:r>
          </a:p>
          <a:p>
            <a:pPr indent="266700" algn="just"/>
            <a:r>
              <a:rPr lang="en-US" altLang="zh-CN" sz="2000" b="0" dirty="0">
                <a:latin typeface="Arial" charset="0"/>
              </a:rPr>
              <a:t>      </a:t>
            </a:r>
            <a:r>
              <a:rPr lang="en-US" altLang="zh-CN" sz="2000" b="0" dirty="0" err="1">
                <a:latin typeface="Arial" charset="0"/>
              </a:rPr>
              <a:t>Rect</a:t>
            </a:r>
            <a:r>
              <a:rPr lang="en-US" altLang="zh-CN" sz="2000" b="0" dirty="0">
                <a:latin typeface="Arial" charset="0"/>
              </a:rPr>
              <a:t> rectangle;</a:t>
            </a:r>
          </a:p>
          <a:p>
            <a:pPr indent="266700" algn="just"/>
            <a:r>
              <a:rPr lang="en-US" altLang="zh-CN" sz="2000" b="0" dirty="0">
                <a:latin typeface="Arial" charset="0"/>
              </a:rPr>
              <a:t>      rectangle=new </a:t>
            </a:r>
            <a:r>
              <a:rPr lang="en-US" altLang="zh-CN" sz="2000" b="0" dirty="0" err="1">
                <a:latin typeface="Arial" charset="0"/>
              </a:rPr>
              <a:t>Rect</a:t>
            </a:r>
            <a:r>
              <a:rPr lang="en-US" altLang="zh-CN" sz="2000" b="0" dirty="0">
                <a:latin typeface="Arial" charset="0"/>
              </a:rPr>
              <a:t>();</a:t>
            </a:r>
          </a:p>
          <a:p>
            <a:pPr indent="266700" algn="just"/>
            <a:r>
              <a:rPr lang="en-US" altLang="zh-CN" sz="2000" b="0" dirty="0">
                <a:latin typeface="Arial" charset="0"/>
              </a:rPr>
              <a:t>      </a:t>
            </a:r>
            <a:r>
              <a:rPr lang="en-US" altLang="zh-CN" sz="2000" b="0" dirty="0" err="1">
                <a:latin typeface="Arial" charset="0"/>
              </a:rPr>
              <a:t>rectangle.width</a:t>
            </a:r>
            <a:r>
              <a:rPr lang="en-US" altLang="zh-CN" sz="2000" b="0" dirty="0">
                <a:latin typeface="Arial" charset="0"/>
              </a:rPr>
              <a:t>=1.819;</a:t>
            </a:r>
          </a:p>
          <a:p>
            <a:pPr indent="266700" algn="just"/>
            <a:r>
              <a:rPr lang="en-US" altLang="zh-CN" sz="2000" b="0" dirty="0">
                <a:latin typeface="Arial" charset="0"/>
              </a:rPr>
              <a:t>      </a:t>
            </a:r>
            <a:r>
              <a:rPr lang="en-US" altLang="zh-CN" sz="2000" b="0" dirty="0" err="1">
                <a:latin typeface="Arial" charset="0"/>
              </a:rPr>
              <a:t>rectangle.height</a:t>
            </a:r>
            <a:r>
              <a:rPr lang="en-US" altLang="zh-CN" sz="2000" b="0" dirty="0">
                <a:latin typeface="Arial" charset="0"/>
              </a:rPr>
              <a:t>=1.5;</a:t>
            </a:r>
          </a:p>
          <a:p>
            <a:pPr indent="266700" algn="just"/>
            <a:r>
              <a:rPr lang="en-US" altLang="zh-CN" sz="2000" b="0" dirty="0">
                <a:latin typeface="Arial" charset="0"/>
              </a:rPr>
              <a:t>      double area=</a:t>
            </a:r>
            <a:r>
              <a:rPr lang="en-US" altLang="zh-CN" sz="2000" b="0" dirty="0" err="1">
                <a:latin typeface="Arial" charset="0"/>
              </a:rPr>
              <a:t>rectangle.getArea</a:t>
            </a:r>
            <a:r>
              <a:rPr lang="en-US" altLang="zh-CN" sz="2000" b="0" dirty="0">
                <a:latin typeface="Arial" charset="0"/>
              </a:rPr>
              <a:t>();</a:t>
            </a:r>
          </a:p>
          <a:p>
            <a:pPr indent="266700" algn="just"/>
            <a:r>
              <a:rPr lang="en-US" altLang="zh-CN" sz="2000" b="0" dirty="0">
                <a:latin typeface="Arial" charset="0"/>
              </a:rPr>
              <a:t>      </a:t>
            </a:r>
            <a:r>
              <a:rPr lang="en-US" altLang="zh-CN" sz="2000" b="0" dirty="0" err="1">
                <a:latin typeface="Arial" charset="0"/>
              </a:rPr>
              <a:t>System.out.println</a:t>
            </a:r>
            <a:r>
              <a:rPr lang="en-US" altLang="zh-CN" sz="2000" b="0" dirty="0">
                <a:latin typeface="Arial" charset="0"/>
              </a:rPr>
              <a:t>("</a:t>
            </a:r>
            <a:r>
              <a:rPr lang="zh-CN" altLang="en-US" sz="2000" b="0" dirty="0">
                <a:latin typeface="Arial" charset="0"/>
              </a:rPr>
              <a:t>矩形的面积:"+</a:t>
            </a:r>
            <a:r>
              <a:rPr lang="en-US" altLang="zh-CN" sz="2000" b="0" dirty="0">
                <a:latin typeface="Arial" charset="0"/>
              </a:rPr>
              <a:t>area);</a:t>
            </a:r>
          </a:p>
          <a:p>
            <a:pPr indent="266700" algn="just"/>
            <a:r>
              <a:rPr lang="en-US" altLang="zh-CN" sz="2000" b="0" dirty="0">
                <a:latin typeface="Arial" charset="0"/>
              </a:rPr>
              <a:t>    }</a:t>
            </a:r>
          </a:p>
          <a:p>
            <a:pPr indent="266700" algn="just"/>
            <a:r>
              <a:rPr lang="en-US" altLang="zh-CN" sz="2000" b="0" dirty="0">
                <a:latin typeface="Arial" charset="0"/>
              </a:rPr>
              <a:t>}</a:t>
            </a:r>
          </a:p>
        </p:txBody>
      </p:sp>
      <p:sp>
        <p:nvSpPr>
          <p:cNvPr id="7" name="Rectangle 3"/>
          <p:cNvSpPr>
            <a:spLocks noChangeArrowheads="1"/>
          </p:cNvSpPr>
          <p:nvPr/>
        </p:nvSpPr>
        <p:spPr bwMode="auto">
          <a:xfrm>
            <a:off x="5076056" y="2675731"/>
            <a:ext cx="4067944" cy="1056508"/>
          </a:xfrm>
          <a:prstGeom prst="rect">
            <a:avLst/>
          </a:prstGeom>
          <a:solidFill>
            <a:srgbClr val="CCFF33"/>
          </a:solidFill>
          <a:ln w="9525">
            <a:noFill/>
            <a:miter lim="800000"/>
            <a:headEnd/>
            <a:tailEnd/>
          </a:ln>
        </p:spPr>
        <p:txBody>
          <a:bodyPr wrap="square">
            <a:spAutoFit/>
          </a:bodyPr>
          <a:lstStyle/>
          <a:p>
            <a:pPr algn="just">
              <a:lnSpc>
                <a:spcPct val="120000"/>
              </a:lnSpc>
            </a:pPr>
            <a:r>
              <a:rPr lang="zh-CN" altLang="en-US" dirty="0">
                <a:solidFill>
                  <a:srgbClr val="FF0066"/>
                </a:solidFill>
                <a:latin typeface="Arial" charset="0"/>
              </a:rPr>
              <a:t>1 保存</a:t>
            </a:r>
            <a:r>
              <a:rPr lang="en-US" altLang="zh-CN" b="0" dirty="0" err="1">
                <a:latin typeface="Arial" charset="0"/>
              </a:rPr>
              <a:t>Rect.java</a:t>
            </a:r>
            <a:r>
              <a:rPr lang="zh-CN" altLang="en-US" b="0" dirty="0">
                <a:latin typeface="Arial" charset="0"/>
              </a:rPr>
              <a:t>在</a:t>
            </a:r>
            <a:r>
              <a:rPr lang="en-US" altLang="zh-CN" b="0" dirty="0">
                <a:latin typeface="Arial" charset="0"/>
              </a:rPr>
              <a:t>C:\chapter1</a:t>
            </a:r>
            <a:r>
              <a:rPr lang="zh-CN" altLang="en-US" b="0" dirty="0">
                <a:latin typeface="Arial" charset="0"/>
              </a:rPr>
              <a:t>下</a:t>
            </a:r>
          </a:p>
          <a:p>
            <a:pPr algn="just">
              <a:lnSpc>
                <a:spcPct val="120000"/>
              </a:lnSpc>
            </a:pPr>
            <a:r>
              <a:rPr lang="zh-CN" altLang="en-US" dirty="0">
                <a:solidFill>
                  <a:srgbClr val="FF0066"/>
                </a:solidFill>
                <a:latin typeface="Arial" charset="0"/>
              </a:rPr>
              <a:t>2 编译</a:t>
            </a:r>
            <a:r>
              <a:rPr lang="en-US" altLang="zh-CN" b="0" dirty="0">
                <a:latin typeface="Arial" charset="0"/>
              </a:rPr>
              <a:t>C:\chapter1\&gt;javac  Rect.java</a:t>
            </a:r>
          </a:p>
          <a:p>
            <a:pPr algn="just">
              <a:lnSpc>
                <a:spcPct val="120000"/>
              </a:lnSpc>
            </a:pPr>
            <a:r>
              <a:rPr lang="zh-CN" altLang="en-US" dirty="0">
                <a:solidFill>
                  <a:srgbClr val="FF0066"/>
                </a:solidFill>
                <a:latin typeface="Arial" charset="0"/>
              </a:rPr>
              <a:t>3 执行</a:t>
            </a:r>
            <a:r>
              <a:rPr lang="en-US" altLang="zh-CN" b="0" dirty="0">
                <a:latin typeface="Arial" charset="0"/>
              </a:rPr>
              <a:t>C:\chapter1\&gt;java  Example1_2</a:t>
            </a:r>
            <a:endParaRPr lang="zh-CN" altLang="en-US" b="0" dirty="0">
              <a:latin typeface="Arial" charset="0"/>
            </a:endParaRPr>
          </a:p>
        </p:txBody>
      </p:sp>
      <p:sp>
        <p:nvSpPr>
          <p:cNvPr id="8" name="云形标注 7"/>
          <p:cNvSpPr/>
          <p:nvPr/>
        </p:nvSpPr>
        <p:spPr>
          <a:xfrm>
            <a:off x="5868144" y="4725144"/>
            <a:ext cx="2279144" cy="1214446"/>
          </a:xfrm>
          <a:prstGeom prst="cloudCallout">
            <a:avLst>
              <a:gd name="adj1" fmla="val -15010"/>
              <a:gd name="adj2" fmla="val 4914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rPr>
              <a:t>课后练习</a:t>
            </a:r>
            <a:endParaRPr lang="zh-CN" altLang="en-US" sz="2400" b="1" dirty="0">
              <a:solidFill>
                <a:schemeClr val="tx1"/>
              </a:solidFill>
            </a:endParaRPr>
          </a:p>
        </p:txBody>
      </p:sp>
      <p:sp>
        <p:nvSpPr>
          <p:cNvPr id="5" name="灯片编号占位符 4">
            <a:extLst>
              <a:ext uri="{FF2B5EF4-FFF2-40B4-BE49-F238E27FC236}">
                <a16:creationId xmlns:a16="http://schemas.microsoft.com/office/drawing/2014/main" id="{28148B90-93AC-493E-B17B-B194466412AE}"/>
              </a:ext>
            </a:extLst>
          </p:cNvPr>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itchFamily="2" charset="-122"/>
              </a:rPr>
              <a:t>导 读</a:t>
            </a:r>
            <a:endParaRPr lang="zh-CN" altLang="en-US" dirty="0"/>
          </a:p>
        </p:txBody>
      </p:sp>
      <p:sp>
        <p:nvSpPr>
          <p:cNvPr id="3" name="内容占位符 2"/>
          <p:cNvSpPr>
            <a:spLocks noGrp="1"/>
          </p:cNvSpPr>
          <p:nvPr>
            <p:ph idx="1"/>
          </p:nvPr>
        </p:nvSpPr>
        <p:spPr/>
        <p:txBody>
          <a:bodyPr>
            <a:normAutofit/>
          </a:bodyPr>
          <a:lstStyle/>
          <a:p>
            <a:r>
              <a:rPr lang="zh-CN" altLang="en-US" dirty="0"/>
              <a:t>第</a:t>
            </a:r>
            <a:r>
              <a:rPr lang="en-US" altLang="zh-CN" dirty="0"/>
              <a:t>1</a:t>
            </a:r>
            <a:r>
              <a:rPr lang="zh-CN" altLang="en-US" dirty="0"/>
              <a:t>章 </a:t>
            </a:r>
            <a:r>
              <a:rPr lang="en-US" altLang="zh-CN" dirty="0"/>
              <a:t>Java</a:t>
            </a:r>
            <a:r>
              <a:rPr lang="zh-CN" altLang="en-US" dirty="0"/>
              <a:t>入门</a:t>
            </a:r>
          </a:p>
          <a:p>
            <a:pPr marL="344487" lvl="1" indent="0">
              <a:buNone/>
            </a:pPr>
            <a:r>
              <a:rPr lang="en-US" altLang="zh-CN" dirty="0"/>
              <a:t>1.1 Java</a:t>
            </a:r>
            <a:r>
              <a:rPr lang="zh-CN" altLang="en-US" dirty="0"/>
              <a:t>的地位</a:t>
            </a:r>
          </a:p>
          <a:p>
            <a:pPr marL="344487" lvl="1" indent="0">
              <a:buNone/>
            </a:pPr>
            <a:r>
              <a:rPr lang="en-US" altLang="zh-CN" dirty="0"/>
              <a:t>1.2 Java</a:t>
            </a:r>
            <a:r>
              <a:rPr lang="zh-CN" altLang="en-US" dirty="0"/>
              <a:t>的特点</a:t>
            </a:r>
          </a:p>
          <a:p>
            <a:pPr marL="344487" lvl="1" indent="0">
              <a:buNone/>
            </a:pPr>
            <a:r>
              <a:rPr lang="en-US" altLang="zh-CN" dirty="0"/>
              <a:t>1.3 </a:t>
            </a:r>
            <a:r>
              <a:rPr lang="zh-CN" altLang="en-US" dirty="0"/>
              <a:t>安装</a:t>
            </a:r>
            <a:r>
              <a:rPr lang="en-US" altLang="zh-CN" dirty="0" err="1"/>
              <a:t>JDK</a:t>
            </a:r>
            <a:endParaRPr lang="en-US" altLang="zh-CN" dirty="0"/>
          </a:p>
          <a:p>
            <a:pPr marL="344487" lvl="1" indent="0">
              <a:buNone/>
            </a:pPr>
            <a:r>
              <a:rPr lang="en-US" altLang="zh-CN" dirty="0"/>
              <a:t>1.4 Java</a:t>
            </a:r>
            <a:r>
              <a:rPr lang="zh-CN" altLang="en-US" dirty="0"/>
              <a:t>程序的开发步骤</a:t>
            </a:r>
          </a:p>
          <a:p>
            <a:pPr marL="344487" lvl="1" indent="0">
              <a:buNone/>
            </a:pPr>
            <a:r>
              <a:rPr lang="en-US" altLang="zh-CN" dirty="0"/>
              <a:t>1.5 </a:t>
            </a:r>
            <a:r>
              <a:rPr lang="zh-CN" altLang="en-US" dirty="0"/>
              <a:t>简单的</a:t>
            </a:r>
            <a:r>
              <a:rPr lang="en-US" altLang="zh-CN" dirty="0"/>
              <a:t>Java</a:t>
            </a:r>
            <a:r>
              <a:rPr lang="zh-CN" altLang="en-US" dirty="0"/>
              <a:t>应用程序</a:t>
            </a:r>
          </a:p>
          <a:p>
            <a:pPr marL="344487" lvl="1" indent="0">
              <a:buNone/>
            </a:pPr>
            <a:r>
              <a:rPr lang="en-US" altLang="zh-CN" dirty="0"/>
              <a:t>1.6 Java</a:t>
            </a:r>
            <a:r>
              <a:rPr lang="zh-CN" altLang="en-US" dirty="0"/>
              <a:t>应用程序的基本结构</a:t>
            </a:r>
          </a:p>
          <a:p>
            <a:pPr marL="344487" lvl="1" indent="0">
              <a:buNone/>
            </a:pPr>
            <a:r>
              <a:rPr lang="en-US" altLang="zh-CN" dirty="0"/>
              <a:t>1.7 </a:t>
            </a:r>
            <a:r>
              <a:rPr lang="zh-CN" altLang="en-US" dirty="0"/>
              <a:t>注释</a:t>
            </a:r>
          </a:p>
          <a:p>
            <a:pPr marL="344487" lvl="1" indent="0">
              <a:buNone/>
            </a:pPr>
            <a:r>
              <a:rPr lang="en-US" altLang="zh-CN" dirty="0"/>
              <a:t>1.8 </a:t>
            </a:r>
            <a:r>
              <a:rPr lang="zh-CN" altLang="en-US" dirty="0"/>
              <a:t>编程风格</a:t>
            </a:r>
          </a:p>
          <a:p>
            <a:pPr marL="344487" lvl="1" indent="0">
              <a:buNone/>
            </a:pPr>
            <a:r>
              <a:rPr lang="en-US" altLang="zh-CN" dirty="0"/>
              <a:t>1.9 Java</a:t>
            </a:r>
            <a:r>
              <a:rPr lang="zh-CN" altLang="en-US" dirty="0"/>
              <a:t>之父</a:t>
            </a:r>
            <a:r>
              <a:rPr lang="en-US" altLang="zh-CN" dirty="0"/>
              <a:t>——James Gosling</a:t>
            </a:r>
            <a:endParaRPr lang="zh-CN" altLang="en-US" dirty="0"/>
          </a:p>
        </p:txBody>
      </p:sp>
      <p:sp>
        <p:nvSpPr>
          <p:cNvPr id="4" name="灯片编号占位符 3">
            <a:extLst>
              <a:ext uri="{FF2B5EF4-FFF2-40B4-BE49-F238E27FC236}">
                <a16:creationId xmlns:a16="http://schemas.microsoft.com/office/drawing/2014/main" id="{60745A50-CF54-4B77-A96B-90B831CE89FE}"/>
              </a:ext>
            </a:extLst>
          </p:cNvPr>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1.6  </a:t>
            </a:r>
            <a:r>
              <a:rPr lang="en-US" altLang="zh-CN" dirty="0">
                <a:latin typeface="宋体" pitchFamily="2" charset="-122"/>
              </a:rPr>
              <a:t>Java</a:t>
            </a:r>
            <a:r>
              <a:rPr lang="zh-CN" altLang="en-US" dirty="0">
                <a:latin typeface="宋体" pitchFamily="2" charset="-122"/>
              </a:rPr>
              <a:t>应用程序的基本结构</a:t>
            </a:r>
            <a:r>
              <a:rPr lang="zh-CN" altLang="en-US" dirty="0">
                <a:solidFill>
                  <a:srgbClr val="0000FF"/>
                </a:solidFill>
                <a:latin typeface="宋体" pitchFamily="2" charset="-122"/>
              </a:rPr>
              <a:t> </a:t>
            </a:r>
            <a:endParaRPr lang="zh-CN" altLang="en-US" dirty="0"/>
          </a:p>
        </p:txBody>
      </p:sp>
      <p:sp>
        <p:nvSpPr>
          <p:cNvPr id="3" name="内容占位符 2"/>
          <p:cNvSpPr>
            <a:spLocks noGrp="1"/>
          </p:cNvSpPr>
          <p:nvPr>
            <p:ph idx="1"/>
          </p:nvPr>
        </p:nvSpPr>
        <p:spPr/>
        <p:txBody>
          <a:bodyPr/>
          <a:lstStyle/>
          <a:p>
            <a:r>
              <a:rPr lang="zh-CN" altLang="en-US" dirty="0"/>
              <a:t>一个</a:t>
            </a:r>
            <a:r>
              <a:rPr lang="en-US" altLang="zh-CN" dirty="0"/>
              <a:t>Java</a:t>
            </a:r>
            <a:r>
              <a:rPr lang="zh-CN" altLang="en-US" dirty="0"/>
              <a:t>应用程序（也称为一个工程）是由</a:t>
            </a:r>
            <a:r>
              <a:rPr lang="zh-CN" altLang="en-US" b="1" dirty="0">
                <a:solidFill>
                  <a:srgbClr val="0000CC"/>
                </a:solidFill>
              </a:rPr>
              <a:t>若干个类</a:t>
            </a:r>
            <a:r>
              <a:rPr lang="zh-CN" altLang="en-US" dirty="0"/>
              <a:t>所构成，这些类可以在一个源文件中，也可以分布在若干个源文件中。</a:t>
            </a:r>
          </a:p>
        </p:txBody>
      </p:sp>
      <p:pic>
        <p:nvPicPr>
          <p:cNvPr id="62467" name="Picture 3"/>
          <p:cNvPicPr>
            <a:picLocks noChangeAspect="1" noChangeArrowheads="1"/>
          </p:cNvPicPr>
          <p:nvPr/>
        </p:nvPicPr>
        <p:blipFill>
          <a:blip r:embed="rId2"/>
          <a:srcRect/>
          <a:stretch>
            <a:fillRect/>
          </a:stretch>
        </p:blipFill>
        <p:spPr bwMode="auto">
          <a:xfrm>
            <a:off x="1643042" y="3214686"/>
            <a:ext cx="5486400" cy="3352800"/>
          </a:xfrm>
          <a:prstGeom prst="rect">
            <a:avLst/>
          </a:prstGeom>
          <a:noFill/>
        </p:spPr>
      </p:pic>
      <p:sp>
        <p:nvSpPr>
          <p:cNvPr id="4" name="灯片编号占位符 3">
            <a:extLst>
              <a:ext uri="{FF2B5EF4-FFF2-40B4-BE49-F238E27FC236}">
                <a16:creationId xmlns:a16="http://schemas.microsoft.com/office/drawing/2014/main" id="{8E8AFBBE-0BE9-429B-85E6-D46F06323ED9}"/>
              </a:ext>
            </a:extLst>
          </p:cNvPr>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FF"/>
                </a:solidFill>
                <a:latin typeface="宋体" pitchFamily="2" charset="-122"/>
              </a:rPr>
              <a:t>例题3 </a:t>
            </a:r>
            <a:endParaRPr lang="zh-CN" altLang="en-US" dirty="0"/>
          </a:p>
        </p:txBody>
      </p:sp>
      <p:sp>
        <p:nvSpPr>
          <p:cNvPr id="3" name="内容占位符 2"/>
          <p:cNvSpPr>
            <a:spLocks noGrp="1"/>
          </p:cNvSpPr>
          <p:nvPr>
            <p:ph idx="1"/>
          </p:nvPr>
        </p:nvSpPr>
        <p:spPr/>
        <p:txBody>
          <a:bodyPr/>
          <a:lstStyle/>
          <a:p>
            <a:pPr algn="just">
              <a:spcBef>
                <a:spcPts val="0"/>
              </a:spcBef>
              <a:buNone/>
            </a:pPr>
            <a:r>
              <a:rPr lang="en-US" altLang="zh-CN" dirty="0">
                <a:latin typeface="+mj-lt"/>
                <a:cs typeface="Times New Roman" pitchFamily="18" charset="0"/>
              </a:rPr>
              <a:t>1．</a:t>
            </a:r>
            <a:r>
              <a:rPr lang="zh-CN" altLang="en-US" dirty="0">
                <a:latin typeface="+mj-lt"/>
                <a:cs typeface="Times New Roman" pitchFamily="18" charset="0"/>
              </a:rPr>
              <a:t>编写源文件</a:t>
            </a:r>
            <a:r>
              <a:rPr lang="zh-CN" altLang="en-US" dirty="0">
                <a:latin typeface="+mj-lt"/>
              </a:rPr>
              <a:t>。</a:t>
            </a:r>
          </a:p>
          <a:p>
            <a:pPr lvl="1" algn="just">
              <a:spcBef>
                <a:spcPts val="0"/>
              </a:spcBef>
            </a:pPr>
            <a:r>
              <a:rPr lang="zh-CN" altLang="en-US" dirty="0">
                <a:latin typeface="+mj-lt"/>
              </a:rPr>
              <a:t>分别编辑、保存三个</a:t>
            </a:r>
            <a:r>
              <a:rPr lang="en-US" altLang="zh-CN">
                <a:latin typeface="+mj-lt"/>
              </a:rPr>
              <a:t>Java</a:t>
            </a:r>
            <a:r>
              <a:rPr lang="zh-CN" altLang="en-US">
                <a:latin typeface="+mj-lt"/>
              </a:rPr>
              <a:t>源文件中：</a:t>
            </a:r>
            <a:endParaRPr lang="en-US" altLang="zh-CN">
              <a:latin typeface="+mj-lt"/>
            </a:endParaRPr>
          </a:p>
          <a:p>
            <a:pPr lvl="2" algn="just">
              <a:spcBef>
                <a:spcPts val="0"/>
              </a:spcBef>
            </a:pPr>
            <a:r>
              <a:rPr lang="en-US" altLang="zh-CN">
                <a:latin typeface="+mj-lt"/>
                <a:ea typeface="隶书" pitchFamily="49" charset="-122"/>
              </a:rPr>
              <a:t>Circle</a:t>
            </a:r>
            <a:r>
              <a:rPr lang="en-US" altLang="zh-CN" err="1">
                <a:latin typeface="+mj-lt"/>
                <a:ea typeface="隶书" pitchFamily="49" charset="-122"/>
              </a:rPr>
              <a:t>.</a:t>
            </a:r>
            <a:r>
              <a:rPr lang="en-US" altLang="zh-CN">
                <a:latin typeface="+mj-lt"/>
                <a:ea typeface="隶书" pitchFamily="49" charset="-122"/>
              </a:rPr>
              <a:t>java</a:t>
            </a:r>
            <a:endParaRPr lang="en-US" altLang="zh-CN">
              <a:latin typeface="+mj-lt"/>
            </a:endParaRPr>
          </a:p>
          <a:p>
            <a:pPr lvl="2" algn="just">
              <a:spcBef>
                <a:spcPts val="0"/>
              </a:spcBef>
            </a:pPr>
            <a:r>
              <a:rPr lang="en-US" altLang="zh-CN">
                <a:latin typeface="+mj-lt"/>
                <a:ea typeface="隶书" pitchFamily="49" charset="-122"/>
              </a:rPr>
              <a:t>Rectangle</a:t>
            </a:r>
            <a:r>
              <a:rPr lang="en-US" altLang="zh-CN" err="1">
                <a:latin typeface="+mj-lt"/>
                <a:ea typeface="隶书" pitchFamily="49" charset="-122"/>
              </a:rPr>
              <a:t>.</a:t>
            </a:r>
            <a:r>
              <a:rPr lang="en-US" altLang="zh-CN">
                <a:latin typeface="+mj-lt"/>
                <a:ea typeface="隶书" pitchFamily="49" charset="-122"/>
              </a:rPr>
              <a:t>java</a:t>
            </a:r>
          </a:p>
          <a:p>
            <a:pPr lvl="2" algn="just">
              <a:spcBef>
                <a:spcPts val="0"/>
              </a:spcBef>
            </a:pPr>
            <a:r>
              <a:rPr lang="en-US" altLang="zh-CN">
                <a:latin typeface="+mj-lt"/>
                <a:ea typeface="隶书" pitchFamily="49" charset="-122"/>
              </a:rPr>
              <a:t>MainClass</a:t>
            </a:r>
            <a:r>
              <a:rPr lang="en-US" altLang="zh-CN" err="1">
                <a:latin typeface="+mj-lt"/>
                <a:ea typeface="隶书" pitchFamily="49" charset="-122"/>
              </a:rPr>
              <a:t>.</a:t>
            </a:r>
            <a:r>
              <a:rPr lang="en-US" altLang="zh-CN">
                <a:latin typeface="+mj-lt"/>
                <a:ea typeface="隶书" pitchFamily="49" charset="-122"/>
              </a:rPr>
              <a:t>java</a:t>
            </a:r>
          </a:p>
          <a:p>
            <a:pPr lvl="1" algn="just">
              <a:spcBef>
                <a:spcPts val="0"/>
              </a:spcBef>
            </a:pPr>
            <a:r>
              <a:rPr lang="zh-CN" altLang="en-US">
                <a:latin typeface="+mj-lt"/>
              </a:rPr>
              <a:t>其中</a:t>
            </a:r>
            <a:r>
              <a:rPr lang="en-US" altLang="zh-CN" dirty="0" err="1">
                <a:latin typeface="+mj-lt"/>
              </a:rPr>
              <a:t>MainClass.java</a:t>
            </a:r>
            <a:r>
              <a:rPr lang="zh-CN" altLang="en-US" dirty="0">
                <a:latin typeface="+mj-lt"/>
              </a:rPr>
              <a:t>是含有主类的</a:t>
            </a:r>
            <a:r>
              <a:rPr lang="en-US" altLang="zh-CN" dirty="0">
                <a:latin typeface="+mj-lt"/>
              </a:rPr>
              <a:t>Java</a:t>
            </a:r>
            <a:r>
              <a:rPr lang="zh-CN" altLang="en-US" dirty="0">
                <a:latin typeface="+mj-lt"/>
              </a:rPr>
              <a:t>应用程序的源文件。</a:t>
            </a:r>
            <a:endParaRPr lang="en-US" altLang="zh-CN" dirty="0">
              <a:latin typeface="+mj-lt"/>
            </a:endParaRPr>
          </a:p>
          <a:p>
            <a:pPr marL="0" indent="-4763" algn="just">
              <a:spcBef>
                <a:spcPts val="0"/>
              </a:spcBef>
              <a:buNone/>
            </a:pPr>
            <a:r>
              <a:rPr lang="zh-CN" altLang="en-US">
                <a:latin typeface="+mj-lt"/>
                <a:cs typeface="Times New Roman" pitchFamily="18" charset="0"/>
              </a:rPr>
              <a:t> </a:t>
            </a:r>
            <a:r>
              <a:rPr lang="en-US" altLang="zh-CN">
                <a:latin typeface="+mj-lt"/>
                <a:cs typeface="Times New Roman" pitchFamily="18" charset="0"/>
              </a:rPr>
              <a:t>2</a:t>
            </a:r>
            <a:r>
              <a:rPr lang="en-US" altLang="zh-CN" dirty="0">
                <a:latin typeface="+mj-lt"/>
                <a:cs typeface="Times New Roman" pitchFamily="18" charset="0"/>
              </a:rPr>
              <a:t>．</a:t>
            </a:r>
            <a:r>
              <a:rPr lang="zh-CN" altLang="en-US" dirty="0">
                <a:latin typeface="+mj-lt"/>
                <a:cs typeface="Times New Roman" pitchFamily="18" charset="0"/>
              </a:rPr>
              <a:t>编译</a:t>
            </a:r>
            <a:r>
              <a:rPr lang="en-US" altLang="zh-CN" dirty="0">
                <a:latin typeface="+mj-lt"/>
                <a:cs typeface="Times New Roman" pitchFamily="18" charset="0"/>
              </a:rPr>
              <a:t>Java</a:t>
            </a:r>
            <a:r>
              <a:rPr lang="zh-CN" altLang="en-US" dirty="0">
                <a:latin typeface="+mj-lt"/>
                <a:cs typeface="Times New Roman" pitchFamily="18" charset="0"/>
              </a:rPr>
              <a:t>源程序</a:t>
            </a:r>
            <a:r>
              <a:rPr lang="zh-CN" altLang="en-US" dirty="0">
                <a:latin typeface="+mj-lt"/>
              </a:rPr>
              <a:t>。</a:t>
            </a:r>
            <a:endParaRPr lang="en-US" altLang="zh-CN" dirty="0">
              <a:latin typeface="+mj-lt"/>
            </a:endParaRPr>
          </a:p>
          <a:p>
            <a:pPr algn="ctr">
              <a:spcBef>
                <a:spcPts val="0"/>
              </a:spcBef>
              <a:buNone/>
            </a:pPr>
            <a:r>
              <a:rPr lang="en-US" altLang="zh-CN" dirty="0">
                <a:solidFill>
                  <a:srgbClr val="0000CC"/>
                </a:solidFill>
                <a:latin typeface="+mj-lt"/>
              </a:rPr>
              <a:t>C:\chapter1\&gt;javac MainClass.</a:t>
            </a:r>
            <a:r>
              <a:rPr lang="en-US" altLang="zh-CN">
                <a:solidFill>
                  <a:srgbClr val="0000CC"/>
                </a:solidFill>
                <a:latin typeface="+mj-lt"/>
              </a:rPr>
              <a:t>java </a:t>
            </a:r>
            <a:endParaRPr lang="en-US" altLang="zh-CN" dirty="0">
              <a:solidFill>
                <a:srgbClr val="0000CC"/>
              </a:solidFill>
              <a:latin typeface="+mj-lt"/>
            </a:endParaRPr>
          </a:p>
          <a:p>
            <a:pPr algn="just">
              <a:spcBef>
                <a:spcPts val="0"/>
              </a:spcBef>
              <a:buNone/>
            </a:pPr>
            <a:r>
              <a:rPr lang="en-US" altLang="zh-CN" dirty="0">
                <a:latin typeface="+mj-lt"/>
              </a:rPr>
              <a:t>3. </a:t>
            </a:r>
            <a:r>
              <a:rPr lang="zh-CN" altLang="en-US" dirty="0">
                <a:latin typeface="+mj-lt"/>
              </a:rPr>
              <a:t>运行</a:t>
            </a:r>
            <a:r>
              <a:rPr lang="en-US" altLang="zh-CN" dirty="0">
                <a:latin typeface="+mj-lt"/>
              </a:rPr>
              <a:t>Java</a:t>
            </a:r>
            <a:r>
              <a:rPr lang="zh-CN" altLang="en-US" dirty="0">
                <a:latin typeface="+mj-lt"/>
              </a:rPr>
              <a:t>程序  </a:t>
            </a:r>
            <a:endParaRPr lang="en-US" altLang="zh-CN" dirty="0">
              <a:latin typeface="+mj-lt"/>
            </a:endParaRPr>
          </a:p>
          <a:p>
            <a:pPr algn="ctr">
              <a:spcBef>
                <a:spcPts val="0"/>
              </a:spcBef>
              <a:buNone/>
            </a:pPr>
            <a:r>
              <a:rPr lang="en-US" altLang="zh-CN" dirty="0" err="1">
                <a:solidFill>
                  <a:srgbClr val="0000CC"/>
                </a:solidFill>
                <a:latin typeface="+mj-lt"/>
              </a:rPr>
              <a:t>C:\chapter1\</a:t>
            </a:r>
            <a:r>
              <a:rPr lang="en-US" altLang="zh-CN" dirty="0">
                <a:solidFill>
                  <a:srgbClr val="0000CC"/>
                </a:solidFill>
                <a:latin typeface="+mj-lt"/>
              </a:rPr>
              <a:t>&gt;java </a:t>
            </a:r>
            <a:r>
              <a:rPr lang="en-US" altLang="zh-CN" dirty="0" err="1">
                <a:solidFill>
                  <a:srgbClr val="0000CC"/>
                </a:solidFill>
                <a:latin typeface="+mj-lt"/>
              </a:rPr>
              <a:t>MainClass</a:t>
            </a:r>
            <a:endParaRPr lang="en-US" altLang="zh-CN" dirty="0">
              <a:solidFill>
                <a:srgbClr val="0000CC"/>
              </a:solidFill>
              <a:latin typeface="+mj-lt"/>
            </a:endParaRPr>
          </a:p>
          <a:p>
            <a:endParaRPr lang="zh-CN" altLang="en-US" dirty="0"/>
          </a:p>
        </p:txBody>
      </p:sp>
      <p:sp>
        <p:nvSpPr>
          <p:cNvPr id="4" name="云形标注 3"/>
          <p:cNvSpPr/>
          <p:nvPr/>
        </p:nvSpPr>
        <p:spPr>
          <a:xfrm>
            <a:off x="4832609" y="228953"/>
            <a:ext cx="3143240" cy="1214446"/>
          </a:xfrm>
          <a:prstGeom prst="cloudCallout">
            <a:avLst>
              <a:gd name="adj1" fmla="val -15010"/>
              <a:gd name="adj2" fmla="val 4914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课后在个人电脑完成</a:t>
            </a:r>
          </a:p>
        </p:txBody>
      </p:sp>
      <p:sp>
        <p:nvSpPr>
          <p:cNvPr id="5" name="灯片编号占位符 4">
            <a:extLst>
              <a:ext uri="{FF2B5EF4-FFF2-40B4-BE49-F238E27FC236}">
                <a16:creationId xmlns:a16="http://schemas.microsoft.com/office/drawing/2014/main" id="{03DADCCD-405D-45CC-B507-EE24224FC746}"/>
              </a:ext>
            </a:extLst>
          </p:cNvPr>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rPr>
              <a:t>1.7 </a:t>
            </a:r>
            <a:r>
              <a:rPr lang="zh-CN" altLang="en-US" dirty="0">
                <a:latin typeface="宋体" pitchFamily="2" charset="-122"/>
              </a:rPr>
              <a:t>注释</a:t>
            </a:r>
            <a:r>
              <a:rPr lang="zh-CN" altLang="en-US" dirty="0">
                <a:latin typeface="Tahoma" pitchFamily="34" charset="0"/>
              </a:rPr>
              <a:t> </a:t>
            </a:r>
            <a:endParaRPr lang="zh-CN" altLang="en-US" dirty="0"/>
          </a:p>
        </p:txBody>
      </p:sp>
      <p:sp>
        <p:nvSpPr>
          <p:cNvPr id="3" name="内容占位符 2"/>
          <p:cNvSpPr>
            <a:spLocks noGrp="1"/>
          </p:cNvSpPr>
          <p:nvPr>
            <p:ph idx="1"/>
          </p:nvPr>
        </p:nvSpPr>
        <p:spPr/>
        <p:txBody>
          <a:bodyPr/>
          <a:lstStyle/>
          <a:p>
            <a:pPr algn="just"/>
            <a:r>
              <a:rPr lang="zh-CN" altLang="en-US" dirty="0"/>
              <a:t>编译器忽略注释内容，注释的目的是有利于代码的维护和阅读，因此给代码增加注释是一个良好的编程习惯。</a:t>
            </a:r>
            <a:r>
              <a:rPr lang="en-US" altLang="zh-CN" dirty="0">
                <a:latin typeface="宋体" pitchFamily="2" charset="-122"/>
              </a:rPr>
              <a:t>Java</a:t>
            </a:r>
            <a:r>
              <a:rPr lang="zh-CN" altLang="en-US" dirty="0"/>
              <a:t>支持两种格式的注释：单行注释和多行注释。</a:t>
            </a:r>
            <a:endParaRPr lang="zh-CN" altLang="en-US" dirty="0">
              <a:latin typeface="宋体" pitchFamily="2" charset="-122"/>
            </a:endParaRPr>
          </a:p>
          <a:p>
            <a:pPr algn="just"/>
            <a:r>
              <a:rPr lang="zh-CN" altLang="en-US" dirty="0">
                <a:latin typeface="宋体" pitchFamily="2" charset="-122"/>
              </a:rPr>
              <a:t>单行注释使用</a:t>
            </a:r>
            <a:r>
              <a:rPr lang="zh-CN" altLang="en-US" dirty="0"/>
              <a:t>“</a:t>
            </a:r>
            <a:r>
              <a:rPr lang="zh-CN" altLang="en-US" dirty="0">
                <a:solidFill>
                  <a:srgbClr val="0000CC"/>
                </a:solidFill>
                <a:latin typeface="宋体" pitchFamily="2" charset="-122"/>
              </a:rPr>
              <a:t>//</a:t>
            </a:r>
            <a:r>
              <a:rPr lang="zh-CN" altLang="en-US" dirty="0"/>
              <a:t>”</a:t>
            </a:r>
            <a:r>
              <a:rPr lang="zh-CN" altLang="en-US" dirty="0">
                <a:latin typeface="宋体" pitchFamily="2" charset="-122"/>
              </a:rPr>
              <a:t>表示单行注释的开始，即该行中从</a:t>
            </a:r>
            <a:r>
              <a:rPr lang="zh-CN" altLang="en-US" dirty="0"/>
              <a:t>“</a:t>
            </a:r>
            <a:r>
              <a:rPr lang="zh-CN" altLang="en-US" dirty="0">
                <a:latin typeface="宋体" pitchFamily="2" charset="-122"/>
              </a:rPr>
              <a:t>//</a:t>
            </a:r>
            <a:r>
              <a:rPr lang="zh-CN" altLang="en-US" dirty="0"/>
              <a:t>”</a:t>
            </a:r>
            <a:r>
              <a:rPr lang="zh-CN" altLang="en-US" dirty="0">
                <a:latin typeface="宋体" pitchFamily="2" charset="-122"/>
              </a:rPr>
              <a:t>开始的后续内容为注释。</a:t>
            </a:r>
          </a:p>
          <a:p>
            <a:pPr algn="just"/>
            <a:r>
              <a:rPr lang="zh-CN" altLang="en-US" dirty="0">
                <a:latin typeface="宋体" pitchFamily="2" charset="-122"/>
              </a:rPr>
              <a:t>多行注释的使用</a:t>
            </a:r>
            <a:r>
              <a:rPr lang="zh-CN" altLang="en-US" dirty="0"/>
              <a:t>“</a:t>
            </a:r>
            <a:r>
              <a:rPr lang="zh-CN" altLang="en-US" dirty="0">
                <a:solidFill>
                  <a:srgbClr val="0000CC"/>
                </a:solidFill>
                <a:latin typeface="宋体" pitchFamily="2" charset="-122"/>
              </a:rPr>
              <a:t>/*</a:t>
            </a:r>
            <a:r>
              <a:rPr lang="zh-CN" altLang="en-US" dirty="0"/>
              <a:t>”</a:t>
            </a:r>
            <a:r>
              <a:rPr lang="zh-CN" altLang="en-US" dirty="0">
                <a:latin typeface="宋体" pitchFamily="2" charset="-122"/>
              </a:rPr>
              <a:t>表示注释的开始，以</a:t>
            </a:r>
            <a:r>
              <a:rPr lang="zh-CN" altLang="en-US" dirty="0"/>
              <a:t>“</a:t>
            </a:r>
            <a:r>
              <a:rPr lang="zh-CN" altLang="en-US" dirty="0">
                <a:solidFill>
                  <a:srgbClr val="0000CC"/>
                </a:solidFill>
                <a:latin typeface="宋体" pitchFamily="2" charset="-122"/>
              </a:rPr>
              <a:t>*/</a:t>
            </a:r>
            <a:r>
              <a:rPr lang="zh-CN" altLang="en-US" dirty="0"/>
              <a:t>”</a:t>
            </a:r>
            <a:r>
              <a:rPr lang="zh-CN" altLang="en-US" dirty="0">
                <a:latin typeface="宋体" pitchFamily="2" charset="-122"/>
              </a:rPr>
              <a:t>表示注释结束， </a:t>
            </a:r>
            <a:r>
              <a:rPr lang="zh-CN" altLang="en-US" dirty="0">
                <a:latin typeface="宋体" pitchFamily="2" charset="-122"/>
                <a:cs typeface="Times New Roman" pitchFamily="18" charset="0"/>
              </a:rPr>
              <a:t> </a:t>
            </a:r>
            <a:endParaRPr lang="en-US" altLang="zh-CN" dirty="0">
              <a:latin typeface="宋体" pitchFamily="2" charset="-122"/>
              <a:cs typeface="Times New Roman" pitchFamily="18" charset="0"/>
            </a:endParaRPr>
          </a:p>
          <a:p>
            <a:endParaRPr lang="zh-CN" altLang="en-US" dirty="0"/>
          </a:p>
        </p:txBody>
      </p:sp>
      <p:sp>
        <p:nvSpPr>
          <p:cNvPr id="4" name="灯片编号占位符 3">
            <a:extLst>
              <a:ext uri="{FF2B5EF4-FFF2-40B4-BE49-F238E27FC236}">
                <a16:creationId xmlns:a16="http://schemas.microsoft.com/office/drawing/2014/main" id="{14353C09-D111-4CD4-AD78-68DAF24598B0}"/>
              </a:ext>
            </a:extLst>
          </p:cNvPr>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latin typeface="Tahoma" pitchFamily="34" charset="0"/>
              </a:rPr>
              <a:t>1.7 </a:t>
            </a:r>
            <a:r>
              <a:rPr lang="zh-CN" altLang="en-US" dirty="0">
                <a:latin typeface="宋体" pitchFamily="2" charset="-122"/>
              </a:rPr>
              <a:t>注释</a:t>
            </a:r>
            <a:r>
              <a:rPr lang="zh-CN" altLang="en-US" dirty="0">
                <a:latin typeface="Tahoma" pitchFamily="34" charset="0"/>
              </a:rPr>
              <a:t> </a:t>
            </a:r>
            <a:endParaRPr lang="en-US" altLang="zh-CN" dirty="0"/>
          </a:p>
        </p:txBody>
      </p:sp>
      <p:sp>
        <p:nvSpPr>
          <p:cNvPr id="6147" name="Rectangle 3"/>
          <p:cNvSpPr>
            <a:spLocks noGrp="1" noChangeArrowheads="1"/>
          </p:cNvSpPr>
          <p:nvPr>
            <p:ph idx="1"/>
          </p:nvPr>
        </p:nvSpPr>
        <p:spPr>
          <a:xfrm>
            <a:off x="323850" y="1643050"/>
            <a:ext cx="8677275" cy="4881575"/>
          </a:xfrm>
          <a:ln>
            <a:noFill/>
            <a:prstDash val="dash"/>
          </a:ln>
        </p:spPr>
        <p:txBody>
          <a:bodyPr/>
          <a:lstStyle/>
          <a:p>
            <a:pPr eaLnBrk="1" hangingPunct="1">
              <a:buFont typeface="Wingdings" pitchFamily="2" charset="2"/>
              <a:buNone/>
            </a:pPr>
            <a:r>
              <a:rPr lang="en-US" altLang="zh-CN" sz="2400" b="1" dirty="0">
                <a:solidFill>
                  <a:srgbClr val="CC0000"/>
                </a:solidFill>
                <a:latin typeface="Tahoma" pitchFamily="34" charset="0"/>
              </a:rPr>
              <a:t>/*****First Java Program: </a:t>
            </a:r>
            <a:r>
              <a:rPr lang="en-US" altLang="zh-CN" sz="2400" b="1" dirty="0" err="1">
                <a:solidFill>
                  <a:srgbClr val="CC0000"/>
                </a:solidFill>
                <a:latin typeface="Tahoma" pitchFamily="34" charset="0"/>
              </a:rPr>
              <a:t>HelloWorld.java</a:t>
            </a:r>
            <a:r>
              <a:rPr lang="en-US" altLang="zh-CN" sz="2400" b="1" dirty="0">
                <a:solidFill>
                  <a:srgbClr val="CC0000"/>
                </a:solidFill>
                <a:latin typeface="Tahoma" pitchFamily="34" charset="0"/>
              </a:rPr>
              <a:t> *****/</a:t>
            </a:r>
          </a:p>
          <a:p>
            <a:pPr eaLnBrk="1" hangingPunct="1">
              <a:buFont typeface="Wingdings" pitchFamily="2" charset="2"/>
              <a:buNone/>
            </a:pPr>
            <a:r>
              <a:rPr lang="en-US" altLang="zh-CN" sz="2400" b="1" dirty="0">
                <a:solidFill>
                  <a:srgbClr val="CC0000"/>
                </a:solidFill>
                <a:latin typeface="Tahoma" pitchFamily="34" charset="0"/>
              </a:rPr>
              <a:t>//* Author: Mary</a:t>
            </a:r>
          </a:p>
          <a:p>
            <a:pPr eaLnBrk="1" hangingPunct="1">
              <a:buFont typeface="Wingdings" pitchFamily="2" charset="2"/>
              <a:buNone/>
            </a:pPr>
            <a:endParaRPr lang="en-US" altLang="zh-CN" sz="2400" b="1" dirty="0">
              <a:solidFill>
                <a:srgbClr val="CC0000"/>
              </a:solidFill>
              <a:latin typeface="Tahoma" pitchFamily="34" charset="0"/>
            </a:endParaRPr>
          </a:p>
          <a:p>
            <a:pPr eaLnBrk="1" hangingPunct="1">
              <a:buFont typeface="Wingdings" pitchFamily="2" charset="2"/>
              <a:buNone/>
            </a:pPr>
            <a:r>
              <a:rPr lang="en-US" altLang="zh-CN" sz="2400" b="1" dirty="0">
                <a:latin typeface="Tahoma" pitchFamily="34" charset="0"/>
              </a:rPr>
              <a:t>public </a:t>
            </a:r>
            <a:r>
              <a:rPr lang="en-US" altLang="zh-CN" sz="2400" b="1" dirty="0">
                <a:solidFill>
                  <a:srgbClr val="A50021"/>
                </a:solidFill>
                <a:latin typeface="Tahoma" pitchFamily="34" charset="0"/>
              </a:rPr>
              <a:t>class</a:t>
            </a:r>
            <a:r>
              <a:rPr lang="en-US" altLang="zh-CN" sz="2400" b="1" dirty="0">
                <a:latin typeface="Tahoma" pitchFamily="34" charset="0"/>
              </a:rPr>
              <a:t> </a:t>
            </a:r>
            <a:r>
              <a:rPr lang="en-US" altLang="zh-CN" sz="2400" b="1" dirty="0" err="1">
                <a:solidFill>
                  <a:srgbClr val="0000CC"/>
                </a:solidFill>
                <a:latin typeface="Tahoma" pitchFamily="34" charset="0"/>
              </a:rPr>
              <a:t>HelloWorld</a:t>
            </a:r>
            <a:endParaRPr lang="en-US" altLang="zh-CN" sz="2400" b="1" dirty="0">
              <a:solidFill>
                <a:srgbClr val="0000CC"/>
              </a:solidFill>
              <a:latin typeface="Tahoma" pitchFamily="34" charset="0"/>
            </a:endParaRPr>
          </a:p>
          <a:p>
            <a:pPr eaLnBrk="1" hangingPunct="1">
              <a:buFont typeface="Wingdings" pitchFamily="2" charset="2"/>
              <a:buNone/>
            </a:pPr>
            <a:r>
              <a:rPr lang="en-US" altLang="zh-CN" sz="2400" b="1" dirty="0">
                <a:latin typeface="Tahoma" pitchFamily="34" charset="0"/>
              </a:rPr>
              <a:t>{</a:t>
            </a:r>
          </a:p>
          <a:p>
            <a:pPr eaLnBrk="1" hangingPunct="1">
              <a:buFont typeface="Wingdings" pitchFamily="2" charset="2"/>
              <a:buNone/>
            </a:pPr>
            <a:r>
              <a:rPr lang="en-US" altLang="zh-CN" sz="2400" b="1" dirty="0">
                <a:latin typeface="Tahoma" pitchFamily="34" charset="0"/>
              </a:rPr>
              <a:t>   </a:t>
            </a:r>
            <a:r>
              <a:rPr lang="en-US" altLang="zh-CN" sz="2400" b="1" dirty="0">
                <a:solidFill>
                  <a:srgbClr val="000066"/>
                </a:solidFill>
                <a:latin typeface="Tahoma" pitchFamily="34" charset="0"/>
              </a:rPr>
              <a:t>public static void </a:t>
            </a:r>
            <a:r>
              <a:rPr lang="en-US" altLang="zh-CN" sz="2400" b="1" dirty="0">
                <a:solidFill>
                  <a:srgbClr val="A50021"/>
                </a:solidFill>
                <a:latin typeface="Tahoma" pitchFamily="34" charset="0"/>
              </a:rPr>
              <a:t>main</a:t>
            </a:r>
            <a:r>
              <a:rPr lang="en-US" altLang="zh-CN" sz="2400" b="1" dirty="0">
                <a:solidFill>
                  <a:srgbClr val="000066"/>
                </a:solidFill>
                <a:latin typeface="Tahoma" pitchFamily="34" charset="0"/>
              </a:rPr>
              <a:t>( String[ ] </a:t>
            </a:r>
            <a:r>
              <a:rPr lang="en-US" altLang="zh-CN" sz="2400" b="1" dirty="0" err="1">
                <a:solidFill>
                  <a:srgbClr val="000066"/>
                </a:solidFill>
                <a:latin typeface="Tahoma" pitchFamily="34" charset="0"/>
              </a:rPr>
              <a:t>args</a:t>
            </a:r>
            <a:r>
              <a:rPr lang="en-US" altLang="zh-CN" sz="2400" b="1" dirty="0">
                <a:solidFill>
                  <a:srgbClr val="000066"/>
                </a:solidFill>
                <a:latin typeface="Tahoma" pitchFamily="34" charset="0"/>
              </a:rPr>
              <a:t> )</a:t>
            </a:r>
          </a:p>
          <a:p>
            <a:pPr eaLnBrk="1" hangingPunct="1">
              <a:buFont typeface="Wingdings" pitchFamily="2" charset="2"/>
              <a:buNone/>
            </a:pPr>
            <a:r>
              <a:rPr lang="en-US" altLang="zh-CN" sz="2400" b="1" dirty="0">
                <a:solidFill>
                  <a:srgbClr val="000066"/>
                </a:solidFill>
                <a:latin typeface="Tahoma" pitchFamily="34" charset="0"/>
              </a:rPr>
              <a:t>   {</a:t>
            </a:r>
          </a:p>
          <a:p>
            <a:pPr eaLnBrk="1" hangingPunct="1">
              <a:buFont typeface="Wingdings" pitchFamily="2" charset="2"/>
              <a:buNone/>
            </a:pPr>
            <a:r>
              <a:rPr lang="en-US" altLang="zh-CN" sz="2400" b="1" dirty="0">
                <a:solidFill>
                  <a:srgbClr val="000066"/>
                </a:solidFill>
                <a:latin typeface="Tahoma" pitchFamily="34" charset="0"/>
              </a:rPr>
              <a:t>		 </a:t>
            </a:r>
            <a:r>
              <a:rPr lang="en-US" altLang="zh-CN" sz="2400" b="1" dirty="0" err="1">
                <a:solidFill>
                  <a:srgbClr val="000066"/>
                </a:solidFill>
                <a:latin typeface="Tahoma" pitchFamily="34" charset="0"/>
              </a:rPr>
              <a:t>System.out.println</a:t>
            </a:r>
            <a:r>
              <a:rPr lang="en-US" altLang="zh-CN" sz="2400" b="1" dirty="0">
                <a:solidFill>
                  <a:srgbClr val="000066"/>
                </a:solidFill>
                <a:latin typeface="Tahoma" pitchFamily="34" charset="0"/>
              </a:rPr>
              <a:t>( </a:t>
            </a:r>
            <a:r>
              <a:rPr lang="en-US" altLang="zh-CN" sz="2400" b="1" dirty="0">
                <a:solidFill>
                  <a:srgbClr val="000066"/>
                </a:solidFill>
                <a:latin typeface="Tahoma" pitchFamily="34" charset="0"/>
                <a:cs typeface="Courier New" pitchFamily="49" charset="0"/>
              </a:rPr>
              <a:t>"</a:t>
            </a:r>
            <a:r>
              <a:rPr lang="en-US" altLang="zh-CN" sz="2400" b="1" dirty="0">
                <a:solidFill>
                  <a:srgbClr val="000066"/>
                </a:solidFill>
                <a:latin typeface="Tahoma" pitchFamily="34" charset="0"/>
              </a:rPr>
              <a:t>Hello, world!</a:t>
            </a:r>
            <a:r>
              <a:rPr lang="en-US" altLang="zh-CN" sz="2400" b="1" dirty="0">
                <a:solidFill>
                  <a:srgbClr val="000066"/>
                </a:solidFill>
                <a:latin typeface="Tahoma" pitchFamily="34" charset="0"/>
                <a:cs typeface="Courier New" pitchFamily="49" charset="0"/>
              </a:rPr>
              <a:t>"</a:t>
            </a:r>
            <a:r>
              <a:rPr lang="en-US" altLang="zh-CN" sz="2400" b="1" dirty="0">
                <a:solidFill>
                  <a:srgbClr val="000066"/>
                </a:solidFill>
                <a:latin typeface="Tahoma" pitchFamily="34" charset="0"/>
              </a:rPr>
              <a:t> );</a:t>
            </a:r>
          </a:p>
          <a:p>
            <a:pPr eaLnBrk="1" hangingPunct="1">
              <a:buFont typeface="Wingdings" pitchFamily="2" charset="2"/>
              <a:buNone/>
            </a:pPr>
            <a:r>
              <a:rPr lang="en-US" altLang="zh-CN" sz="2400" b="1" dirty="0">
                <a:solidFill>
                  <a:srgbClr val="000066"/>
                </a:solidFill>
                <a:latin typeface="Tahoma" pitchFamily="34" charset="0"/>
              </a:rPr>
              <a:t>   }</a:t>
            </a:r>
          </a:p>
          <a:p>
            <a:pPr eaLnBrk="1" hangingPunct="1">
              <a:buFont typeface="Wingdings" pitchFamily="2" charset="2"/>
              <a:buNone/>
            </a:pPr>
            <a:r>
              <a:rPr lang="en-US" altLang="zh-CN" sz="2400" b="1" dirty="0">
                <a:latin typeface="Tahoma" pitchFamily="34" charset="0"/>
              </a:rPr>
              <a:t>}</a:t>
            </a:r>
          </a:p>
        </p:txBody>
      </p:sp>
      <p:sp>
        <p:nvSpPr>
          <p:cNvPr id="6148" name="灯片编号占位符 5"/>
          <p:cNvSpPr>
            <a:spLocks noGrp="1"/>
          </p:cNvSpPr>
          <p:nvPr>
            <p:ph type="sldNum" sz="quarter" idx="12"/>
          </p:nvPr>
        </p:nvSpPr>
        <p:spPr>
          <a:noFill/>
        </p:spPr>
        <p:txBody>
          <a:bodyPr/>
          <a:lstStyle/>
          <a:p>
            <a:fld id="{3BFA450C-7135-460C-8951-A96FC0DA89E9}" type="slidenum">
              <a:rPr lang="en-US" altLang="zh-CN" smtClean="0">
                <a:latin typeface="Arial" charset="0"/>
                <a:ea typeface="宋体" charset="-122"/>
              </a:rPr>
              <a:pPr/>
              <a:t>33</a:t>
            </a:fld>
            <a:endParaRPr lang="en-US" altLang="zh-CN">
              <a:latin typeface="Arial" charset="0"/>
              <a:ea typeface="宋体" charset="-122"/>
            </a:endParaRPr>
          </a:p>
        </p:txBody>
      </p:sp>
      <p:sp>
        <p:nvSpPr>
          <p:cNvPr id="15365" name="Rectangle 5"/>
          <p:cNvSpPr>
            <a:spLocks noChangeArrowheads="1"/>
          </p:cNvSpPr>
          <p:nvPr/>
        </p:nvSpPr>
        <p:spPr bwMode="auto">
          <a:xfrm>
            <a:off x="428596" y="1643050"/>
            <a:ext cx="8143932" cy="928694"/>
          </a:xfrm>
          <a:prstGeom prst="rect">
            <a:avLst/>
          </a:prstGeom>
          <a:noFill/>
          <a:ln w="9525" algn="ctr">
            <a:solidFill>
              <a:schemeClr val="tx1"/>
            </a:solidFill>
            <a:prstDash val="dash"/>
            <a:miter lim="800000"/>
            <a:headEnd/>
            <a:tailEnd/>
          </a:ln>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blinds(horizontal)">
                                      <p:cBhvr>
                                        <p:cTn id="7"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rPr>
              <a:t>1.8 </a:t>
            </a:r>
            <a:r>
              <a:rPr lang="zh-CN" altLang="en-US" dirty="0">
                <a:latin typeface="宋体" pitchFamily="2" charset="-122"/>
              </a:rPr>
              <a:t>编程风格</a:t>
            </a:r>
            <a:r>
              <a:rPr lang="zh-CN" altLang="en-US" dirty="0">
                <a:latin typeface="Tahoma" pitchFamily="34" charset="0"/>
              </a:rPr>
              <a:t> </a:t>
            </a:r>
            <a:endParaRPr lang="zh-CN" altLang="en-US" dirty="0"/>
          </a:p>
        </p:txBody>
      </p:sp>
      <p:sp>
        <p:nvSpPr>
          <p:cNvPr id="3" name="内容占位符 2"/>
          <p:cNvSpPr>
            <a:spLocks noGrp="1"/>
          </p:cNvSpPr>
          <p:nvPr>
            <p:ph idx="1"/>
          </p:nvPr>
        </p:nvSpPr>
        <p:spPr/>
        <p:txBody>
          <a:bodyPr/>
          <a:lstStyle/>
          <a:p>
            <a:pPr algn="just">
              <a:buNone/>
            </a:pPr>
            <a:r>
              <a:rPr lang="zh-CN" altLang="en-US" dirty="0">
                <a:cs typeface="Times New Roman" pitchFamily="18" charset="0"/>
              </a:rPr>
              <a:t>1 </a:t>
            </a:r>
            <a:r>
              <a:rPr lang="zh-CN" altLang="en-US" dirty="0"/>
              <a:t>、</a:t>
            </a:r>
            <a:r>
              <a:rPr lang="en-US" altLang="zh-CN" dirty="0" err="1">
                <a:cs typeface="Times New Roman" pitchFamily="18" charset="0"/>
              </a:rPr>
              <a:t>Allmans</a:t>
            </a:r>
            <a:r>
              <a:rPr lang="zh-CN" altLang="en-US" dirty="0"/>
              <a:t>风格</a:t>
            </a:r>
            <a:r>
              <a:rPr lang="zh-CN" altLang="en-US" dirty="0">
                <a:cs typeface="Times New Roman" pitchFamily="18" charset="0"/>
              </a:rPr>
              <a:t> </a:t>
            </a:r>
          </a:p>
          <a:p>
            <a:pPr lvl="1" algn="just"/>
            <a:r>
              <a:rPr lang="en-US" altLang="zh-CN" dirty="0" err="1"/>
              <a:t>Allmans</a:t>
            </a:r>
            <a:r>
              <a:rPr lang="zh-CN" altLang="en-US" dirty="0"/>
              <a:t>风格也称“独行”风格，即左、右大括号各自独占一行。</a:t>
            </a:r>
            <a:endParaRPr lang="en-US" altLang="zh-CN" dirty="0"/>
          </a:p>
          <a:p>
            <a:pPr lvl="1" algn="just"/>
            <a:endParaRPr lang="zh-CN" altLang="en-US" dirty="0"/>
          </a:p>
          <a:p>
            <a:pPr algn="just">
              <a:buNone/>
            </a:pPr>
            <a:r>
              <a:rPr lang="zh-CN" altLang="en-US" dirty="0">
                <a:cs typeface="Times New Roman" pitchFamily="18" charset="0"/>
              </a:rPr>
              <a:t>2 </a:t>
            </a:r>
            <a:r>
              <a:rPr lang="zh-CN" altLang="en-US" dirty="0"/>
              <a:t>、</a:t>
            </a:r>
            <a:r>
              <a:rPr lang="en-US" altLang="zh-CN" dirty="0">
                <a:cs typeface="Times New Roman" pitchFamily="18" charset="0"/>
              </a:rPr>
              <a:t> Kernighan</a:t>
            </a:r>
            <a:r>
              <a:rPr lang="zh-CN" altLang="en-US" dirty="0"/>
              <a:t>风格</a:t>
            </a:r>
            <a:endParaRPr lang="zh-CN" altLang="en-US" dirty="0">
              <a:cs typeface="Times New Roman" pitchFamily="18" charset="0"/>
            </a:endParaRPr>
          </a:p>
          <a:p>
            <a:pPr lvl="1" algn="just"/>
            <a:r>
              <a:rPr lang="en-US" altLang="zh-CN" dirty="0"/>
              <a:t>Kernighan</a:t>
            </a:r>
            <a:r>
              <a:rPr lang="zh-CN" altLang="en-US" dirty="0"/>
              <a:t>风格也称“行尾”风格，即左大括号在上一行的行尾，而右大括号独占一行 。 </a:t>
            </a:r>
            <a:endParaRPr lang="en-US" altLang="zh-CN" dirty="0"/>
          </a:p>
          <a:p>
            <a:endParaRPr lang="zh-CN" altLang="en-US" dirty="0"/>
          </a:p>
        </p:txBody>
      </p:sp>
      <p:sp>
        <p:nvSpPr>
          <p:cNvPr id="5" name="灯片编号占位符 4">
            <a:extLst>
              <a:ext uri="{FF2B5EF4-FFF2-40B4-BE49-F238E27FC236}">
                <a16:creationId xmlns:a16="http://schemas.microsoft.com/office/drawing/2014/main" id="{4977ABFB-6E81-4BC1-B7C8-DAA4CC7D97EA}"/>
              </a:ext>
            </a:extLst>
          </p:cNvPr>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latin typeface="Tahoma" pitchFamily="34" charset="0"/>
              </a:rPr>
              <a:t>1.7 </a:t>
            </a:r>
            <a:r>
              <a:rPr lang="zh-CN" altLang="en-US" dirty="0">
                <a:latin typeface="宋体" pitchFamily="2" charset="-122"/>
              </a:rPr>
              <a:t>注释</a:t>
            </a:r>
            <a:r>
              <a:rPr lang="zh-CN" altLang="en-US" dirty="0">
                <a:latin typeface="Tahoma" pitchFamily="34" charset="0"/>
              </a:rPr>
              <a:t> </a:t>
            </a:r>
            <a:endParaRPr lang="en-US" altLang="zh-CN" dirty="0"/>
          </a:p>
        </p:txBody>
      </p:sp>
      <p:sp>
        <p:nvSpPr>
          <p:cNvPr id="6147" name="Rectangle 3"/>
          <p:cNvSpPr>
            <a:spLocks noGrp="1" noChangeArrowheads="1"/>
          </p:cNvSpPr>
          <p:nvPr>
            <p:ph idx="1"/>
          </p:nvPr>
        </p:nvSpPr>
        <p:spPr>
          <a:xfrm>
            <a:off x="323850" y="1643050"/>
            <a:ext cx="8677275" cy="4881575"/>
          </a:xfrm>
          <a:ln>
            <a:noFill/>
            <a:prstDash val="dash"/>
          </a:ln>
        </p:spPr>
        <p:txBody>
          <a:bodyPr/>
          <a:lstStyle/>
          <a:p>
            <a:pPr eaLnBrk="1" hangingPunct="1">
              <a:buFont typeface="Wingdings" pitchFamily="2" charset="2"/>
              <a:buNone/>
            </a:pPr>
            <a:r>
              <a:rPr lang="en-US" altLang="zh-CN" sz="2400" b="1" dirty="0">
                <a:solidFill>
                  <a:srgbClr val="CC0000"/>
                </a:solidFill>
                <a:latin typeface="Tahoma" pitchFamily="34" charset="0"/>
              </a:rPr>
              <a:t>/*****First Java Program: </a:t>
            </a:r>
            <a:r>
              <a:rPr lang="en-US" altLang="zh-CN" sz="2400" b="1" dirty="0" err="1">
                <a:solidFill>
                  <a:srgbClr val="CC0000"/>
                </a:solidFill>
                <a:latin typeface="Tahoma" pitchFamily="34" charset="0"/>
              </a:rPr>
              <a:t>HelloWorld.java</a:t>
            </a:r>
            <a:r>
              <a:rPr lang="en-US" altLang="zh-CN" sz="2400" b="1" dirty="0">
                <a:solidFill>
                  <a:srgbClr val="CC0000"/>
                </a:solidFill>
                <a:latin typeface="Tahoma" pitchFamily="34" charset="0"/>
              </a:rPr>
              <a:t> *****/</a:t>
            </a:r>
          </a:p>
          <a:p>
            <a:pPr eaLnBrk="1" hangingPunct="1">
              <a:buFont typeface="Wingdings" pitchFamily="2" charset="2"/>
              <a:buNone/>
            </a:pPr>
            <a:r>
              <a:rPr lang="en-US" altLang="zh-CN" sz="2400" b="1" dirty="0">
                <a:solidFill>
                  <a:srgbClr val="CC0000"/>
                </a:solidFill>
                <a:latin typeface="Tahoma" pitchFamily="34" charset="0"/>
              </a:rPr>
              <a:t>//* Author: Mary</a:t>
            </a:r>
          </a:p>
          <a:p>
            <a:pPr eaLnBrk="1" hangingPunct="1">
              <a:buFont typeface="Wingdings" pitchFamily="2" charset="2"/>
              <a:buNone/>
            </a:pPr>
            <a:endParaRPr lang="en-US" altLang="zh-CN" sz="2400" b="1" dirty="0">
              <a:solidFill>
                <a:srgbClr val="CC0000"/>
              </a:solidFill>
              <a:latin typeface="Tahoma" pitchFamily="34" charset="0"/>
            </a:endParaRPr>
          </a:p>
          <a:p>
            <a:pPr eaLnBrk="1" hangingPunct="1">
              <a:buFont typeface="Wingdings" pitchFamily="2" charset="2"/>
              <a:buNone/>
            </a:pPr>
            <a:r>
              <a:rPr lang="en-US" altLang="zh-CN" sz="2400" b="1" dirty="0">
                <a:latin typeface="Tahoma" pitchFamily="34" charset="0"/>
              </a:rPr>
              <a:t>public </a:t>
            </a:r>
            <a:r>
              <a:rPr lang="en-US" altLang="zh-CN" sz="2400" b="1" dirty="0">
                <a:solidFill>
                  <a:srgbClr val="A50021"/>
                </a:solidFill>
                <a:latin typeface="Tahoma" pitchFamily="34" charset="0"/>
              </a:rPr>
              <a:t>class</a:t>
            </a:r>
            <a:r>
              <a:rPr lang="en-US" altLang="zh-CN" sz="2400" b="1" dirty="0">
                <a:latin typeface="Tahoma" pitchFamily="34" charset="0"/>
              </a:rPr>
              <a:t> </a:t>
            </a:r>
            <a:r>
              <a:rPr lang="en-US" altLang="zh-CN" sz="2400" b="1" dirty="0" err="1">
                <a:solidFill>
                  <a:srgbClr val="0000CC"/>
                </a:solidFill>
                <a:latin typeface="Tahoma" pitchFamily="34" charset="0"/>
              </a:rPr>
              <a:t>HelloWorld</a:t>
            </a:r>
            <a:endParaRPr lang="en-US" altLang="zh-CN" sz="2400" b="1" dirty="0">
              <a:solidFill>
                <a:srgbClr val="0000CC"/>
              </a:solidFill>
              <a:latin typeface="Tahoma" pitchFamily="34" charset="0"/>
            </a:endParaRPr>
          </a:p>
          <a:p>
            <a:pPr eaLnBrk="1" hangingPunct="1">
              <a:buFont typeface="Wingdings" pitchFamily="2" charset="2"/>
              <a:buNone/>
            </a:pPr>
            <a:r>
              <a:rPr lang="en-US" altLang="zh-CN" sz="2400" b="1" dirty="0">
                <a:solidFill>
                  <a:srgbClr val="006600"/>
                </a:solidFill>
                <a:latin typeface="Tahoma" pitchFamily="34" charset="0"/>
              </a:rPr>
              <a:t>{</a:t>
            </a:r>
          </a:p>
          <a:p>
            <a:pPr eaLnBrk="1" hangingPunct="1">
              <a:buFont typeface="Wingdings" pitchFamily="2" charset="2"/>
              <a:buNone/>
            </a:pPr>
            <a:r>
              <a:rPr lang="en-US" altLang="zh-CN" sz="2400" b="1" dirty="0">
                <a:latin typeface="Tahoma" pitchFamily="34" charset="0"/>
              </a:rPr>
              <a:t>   </a:t>
            </a:r>
            <a:r>
              <a:rPr lang="en-US" altLang="zh-CN" sz="2400" b="1" dirty="0">
                <a:solidFill>
                  <a:srgbClr val="000066"/>
                </a:solidFill>
                <a:latin typeface="Tahoma" pitchFamily="34" charset="0"/>
              </a:rPr>
              <a:t>public static void </a:t>
            </a:r>
            <a:r>
              <a:rPr lang="en-US" altLang="zh-CN" sz="2400" b="1" dirty="0">
                <a:solidFill>
                  <a:srgbClr val="A50021"/>
                </a:solidFill>
                <a:latin typeface="Tahoma" pitchFamily="34" charset="0"/>
              </a:rPr>
              <a:t>main</a:t>
            </a:r>
            <a:r>
              <a:rPr lang="en-US" altLang="zh-CN" sz="2400" b="1" dirty="0">
                <a:solidFill>
                  <a:srgbClr val="000066"/>
                </a:solidFill>
                <a:latin typeface="Tahoma" pitchFamily="34" charset="0"/>
              </a:rPr>
              <a:t>( String[ ] </a:t>
            </a:r>
            <a:r>
              <a:rPr lang="en-US" altLang="zh-CN" sz="2400" b="1" dirty="0" err="1">
                <a:solidFill>
                  <a:srgbClr val="000066"/>
                </a:solidFill>
                <a:latin typeface="Tahoma" pitchFamily="34" charset="0"/>
              </a:rPr>
              <a:t>args</a:t>
            </a:r>
            <a:r>
              <a:rPr lang="en-US" altLang="zh-CN" sz="2400" b="1" dirty="0">
                <a:solidFill>
                  <a:srgbClr val="000066"/>
                </a:solidFill>
                <a:latin typeface="Tahoma" pitchFamily="34" charset="0"/>
              </a:rPr>
              <a:t> )</a:t>
            </a:r>
          </a:p>
          <a:p>
            <a:pPr eaLnBrk="1" hangingPunct="1">
              <a:buFont typeface="Wingdings" pitchFamily="2" charset="2"/>
              <a:buNone/>
            </a:pPr>
            <a:r>
              <a:rPr lang="en-US" altLang="zh-CN" sz="2400" b="1" dirty="0">
                <a:solidFill>
                  <a:srgbClr val="000066"/>
                </a:solidFill>
                <a:latin typeface="Tahoma" pitchFamily="34" charset="0"/>
              </a:rPr>
              <a:t>   </a:t>
            </a:r>
            <a:r>
              <a:rPr lang="en-US" altLang="zh-CN" sz="2400" b="1" dirty="0">
                <a:solidFill>
                  <a:srgbClr val="006600"/>
                </a:solidFill>
                <a:latin typeface="Tahoma" pitchFamily="34" charset="0"/>
              </a:rPr>
              <a:t>{</a:t>
            </a:r>
          </a:p>
          <a:p>
            <a:pPr eaLnBrk="1" hangingPunct="1">
              <a:buFont typeface="Wingdings" pitchFamily="2" charset="2"/>
              <a:buNone/>
            </a:pPr>
            <a:r>
              <a:rPr lang="en-US" altLang="zh-CN" sz="2400" b="1" dirty="0">
                <a:solidFill>
                  <a:srgbClr val="000066"/>
                </a:solidFill>
                <a:latin typeface="Tahoma" pitchFamily="34" charset="0"/>
              </a:rPr>
              <a:t>		 </a:t>
            </a:r>
            <a:r>
              <a:rPr lang="en-US" altLang="zh-CN" sz="2400" b="1" dirty="0" err="1">
                <a:solidFill>
                  <a:srgbClr val="000066"/>
                </a:solidFill>
                <a:latin typeface="Tahoma" pitchFamily="34" charset="0"/>
              </a:rPr>
              <a:t>System.out.println</a:t>
            </a:r>
            <a:r>
              <a:rPr lang="en-US" altLang="zh-CN" sz="2400" b="1" dirty="0">
                <a:solidFill>
                  <a:srgbClr val="000066"/>
                </a:solidFill>
                <a:latin typeface="Tahoma" pitchFamily="34" charset="0"/>
              </a:rPr>
              <a:t>( </a:t>
            </a:r>
            <a:r>
              <a:rPr lang="en-US" altLang="zh-CN" sz="2400" b="1" dirty="0">
                <a:solidFill>
                  <a:srgbClr val="000066"/>
                </a:solidFill>
                <a:latin typeface="Tahoma" pitchFamily="34" charset="0"/>
                <a:cs typeface="Courier New" pitchFamily="49" charset="0"/>
              </a:rPr>
              <a:t>"</a:t>
            </a:r>
            <a:r>
              <a:rPr lang="en-US" altLang="zh-CN" sz="2400" b="1" dirty="0">
                <a:solidFill>
                  <a:srgbClr val="000066"/>
                </a:solidFill>
                <a:latin typeface="Tahoma" pitchFamily="34" charset="0"/>
              </a:rPr>
              <a:t>Hello, world!</a:t>
            </a:r>
            <a:r>
              <a:rPr lang="en-US" altLang="zh-CN" sz="2400" b="1" dirty="0">
                <a:solidFill>
                  <a:srgbClr val="000066"/>
                </a:solidFill>
                <a:latin typeface="Tahoma" pitchFamily="34" charset="0"/>
                <a:cs typeface="Courier New" pitchFamily="49" charset="0"/>
              </a:rPr>
              <a:t>"</a:t>
            </a:r>
            <a:r>
              <a:rPr lang="en-US" altLang="zh-CN" sz="2400" b="1" dirty="0">
                <a:solidFill>
                  <a:srgbClr val="000066"/>
                </a:solidFill>
                <a:latin typeface="Tahoma" pitchFamily="34" charset="0"/>
              </a:rPr>
              <a:t> );</a:t>
            </a:r>
          </a:p>
          <a:p>
            <a:pPr eaLnBrk="1" hangingPunct="1">
              <a:buFont typeface="Wingdings" pitchFamily="2" charset="2"/>
              <a:buNone/>
            </a:pPr>
            <a:r>
              <a:rPr lang="en-US" altLang="zh-CN" sz="2400" b="1" dirty="0">
                <a:solidFill>
                  <a:srgbClr val="000066"/>
                </a:solidFill>
                <a:latin typeface="Tahoma" pitchFamily="34" charset="0"/>
              </a:rPr>
              <a:t>   }</a:t>
            </a:r>
          </a:p>
          <a:p>
            <a:pPr eaLnBrk="1" hangingPunct="1">
              <a:buFont typeface="Wingdings" pitchFamily="2" charset="2"/>
              <a:buNone/>
            </a:pPr>
            <a:r>
              <a:rPr lang="en-US" altLang="zh-CN" sz="2400" b="1" dirty="0">
                <a:latin typeface="Tahoma" pitchFamily="34" charset="0"/>
              </a:rPr>
              <a:t>}</a:t>
            </a:r>
          </a:p>
        </p:txBody>
      </p:sp>
      <p:sp>
        <p:nvSpPr>
          <p:cNvPr id="6148" name="灯片编号占位符 5"/>
          <p:cNvSpPr>
            <a:spLocks noGrp="1"/>
          </p:cNvSpPr>
          <p:nvPr>
            <p:ph type="sldNum" sz="quarter" idx="12"/>
          </p:nvPr>
        </p:nvSpPr>
        <p:spPr>
          <a:noFill/>
        </p:spPr>
        <p:txBody>
          <a:bodyPr/>
          <a:lstStyle/>
          <a:p>
            <a:fld id="{3BFA450C-7135-460C-8951-A96FC0DA89E9}" type="slidenum">
              <a:rPr lang="en-US" altLang="zh-CN" smtClean="0">
                <a:latin typeface="Arial" charset="0"/>
                <a:ea typeface="宋体" charset="-122"/>
              </a:rPr>
              <a:pPr/>
              <a:t>35</a:t>
            </a:fld>
            <a:endParaRPr lang="en-US" altLang="zh-CN">
              <a:latin typeface="Arial" charset="0"/>
              <a:ea typeface="宋体" charset="-122"/>
            </a:endParaRPr>
          </a:p>
        </p:txBody>
      </p:sp>
      <p:sp>
        <p:nvSpPr>
          <p:cNvPr id="15365" name="Rectangle 5"/>
          <p:cNvSpPr>
            <a:spLocks noChangeArrowheads="1"/>
          </p:cNvSpPr>
          <p:nvPr/>
        </p:nvSpPr>
        <p:spPr bwMode="auto">
          <a:xfrm>
            <a:off x="428596" y="1643050"/>
            <a:ext cx="8143932" cy="928694"/>
          </a:xfrm>
          <a:prstGeom prst="rect">
            <a:avLst/>
          </a:prstGeom>
          <a:noFill/>
          <a:ln w="9525" algn="ctr">
            <a:solidFill>
              <a:schemeClr val="tx1"/>
            </a:solidFill>
            <a:prstDash val="dash"/>
            <a:miter lim="800000"/>
            <a:headEnd/>
            <a:tailEnd/>
          </a:ln>
        </p:spPr>
        <p:txBody>
          <a:bodyPr wrap="none" lIns="90000" tIns="46800" rIns="90000" bIns="46800" anchor="ctr"/>
          <a:lstStyle/>
          <a:p>
            <a:endParaRPr lang="zh-CN" altLang="en-US"/>
          </a:p>
        </p:txBody>
      </p:sp>
      <p:sp>
        <p:nvSpPr>
          <p:cNvPr id="2" name="文本框 1">
            <a:extLst>
              <a:ext uri="{FF2B5EF4-FFF2-40B4-BE49-F238E27FC236}">
                <a16:creationId xmlns:a16="http://schemas.microsoft.com/office/drawing/2014/main" id="{3C4C273C-112F-454F-B82C-47F9536B2917}"/>
              </a:ext>
            </a:extLst>
          </p:cNvPr>
          <p:cNvSpPr txBox="1"/>
          <p:nvPr/>
        </p:nvSpPr>
        <p:spPr>
          <a:xfrm>
            <a:off x="6583505" y="2994356"/>
            <a:ext cx="2182008" cy="523220"/>
          </a:xfrm>
          <a:prstGeom prst="rect">
            <a:avLst/>
          </a:prstGeom>
          <a:solidFill>
            <a:schemeClr val="accent1">
              <a:lumMod val="20000"/>
              <a:lumOff val="80000"/>
            </a:schemeClr>
          </a:solidFill>
        </p:spPr>
        <p:txBody>
          <a:bodyPr wrap="none" rtlCol="0">
            <a:spAutoFit/>
          </a:bodyPr>
          <a:lstStyle/>
          <a:p>
            <a:r>
              <a:rPr lang="en-US" altLang="zh-CN" sz="2800" i="1" dirty="0"/>
              <a:t>Allmans</a:t>
            </a:r>
            <a:r>
              <a:rPr lang="zh-CN" altLang="en-US" sz="2800" i="1" dirty="0"/>
              <a:t>风格</a:t>
            </a:r>
          </a:p>
        </p:txBody>
      </p:sp>
    </p:spTree>
    <p:extLst>
      <p:ext uri="{BB962C8B-B14F-4D97-AF65-F5344CB8AC3E}">
        <p14:creationId xmlns:p14="http://schemas.microsoft.com/office/powerpoint/2010/main" val="62667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latin typeface="Tahoma" pitchFamily="34" charset="0"/>
              </a:rPr>
              <a:t>1.7 </a:t>
            </a:r>
            <a:r>
              <a:rPr lang="zh-CN" altLang="en-US" dirty="0">
                <a:latin typeface="宋体" pitchFamily="2" charset="-122"/>
              </a:rPr>
              <a:t>注释</a:t>
            </a:r>
            <a:r>
              <a:rPr lang="zh-CN" altLang="en-US" dirty="0">
                <a:latin typeface="Tahoma" pitchFamily="34" charset="0"/>
              </a:rPr>
              <a:t> </a:t>
            </a:r>
            <a:endParaRPr lang="en-US" altLang="zh-CN" dirty="0"/>
          </a:p>
        </p:txBody>
      </p:sp>
      <p:sp>
        <p:nvSpPr>
          <p:cNvPr id="6147" name="Rectangle 3"/>
          <p:cNvSpPr>
            <a:spLocks noGrp="1" noChangeArrowheads="1"/>
          </p:cNvSpPr>
          <p:nvPr>
            <p:ph idx="1"/>
          </p:nvPr>
        </p:nvSpPr>
        <p:spPr>
          <a:xfrm>
            <a:off x="323850" y="1643050"/>
            <a:ext cx="8677275" cy="4881575"/>
          </a:xfrm>
          <a:ln>
            <a:noFill/>
            <a:prstDash val="dash"/>
          </a:ln>
        </p:spPr>
        <p:txBody>
          <a:bodyPr/>
          <a:lstStyle/>
          <a:p>
            <a:pPr eaLnBrk="1" hangingPunct="1">
              <a:buFont typeface="Wingdings" pitchFamily="2" charset="2"/>
              <a:buNone/>
            </a:pPr>
            <a:r>
              <a:rPr lang="en-US" altLang="zh-CN" sz="2400" b="1" dirty="0">
                <a:solidFill>
                  <a:srgbClr val="CC0000"/>
                </a:solidFill>
                <a:latin typeface="Tahoma" pitchFamily="34" charset="0"/>
              </a:rPr>
              <a:t>/*****First Java Program: </a:t>
            </a:r>
            <a:r>
              <a:rPr lang="en-US" altLang="zh-CN" sz="2400" b="1" dirty="0" err="1">
                <a:solidFill>
                  <a:srgbClr val="CC0000"/>
                </a:solidFill>
                <a:latin typeface="Tahoma" pitchFamily="34" charset="0"/>
              </a:rPr>
              <a:t>HelloWorld.java</a:t>
            </a:r>
            <a:r>
              <a:rPr lang="en-US" altLang="zh-CN" sz="2400" b="1" dirty="0">
                <a:solidFill>
                  <a:srgbClr val="CC0000"/>
                </a:solidFill>
                <a:latin typeface="Tahoma" pitchFamily="34" charset="0"/>
              </a:rPr>
              <a:t> *****/</a:t>
            </a:r>
          </a:p>
          <a:p>
            <a:pPr eaLnBrk="1" hangingPunct="1">
              <a:buFont typeface="Wingdings" pitchFamily="2" charset="2"/>
              <a:buNone/>
            </a:pPr>
            <a:r>
              <a:rPr lang="en-US" altLang="zh-CN" sz="2400" b="1" dirty="0">
                <a:solidFill>
                  <a:srgbClr val="CC0000"/>
                </a:solidFill>
                <a:latin typeface="Tahoma" pitchFamily="34" charset="0"/>
              </a:rPr>
              <a:t>//* Author: Mary</a:t>
            </a:r>
          </a:p>
          <a:p>
            <a:pPr eaLnBrk="1" hangingPunct="1">
              <a:buFont typeface="Wingdings" pitchFamily="2" charset="2"/>
              <a:buNone/>
            </a:pPr>
            <a:endParaRPr lang="en-US" altLang="zh-CN" sz="2400" b="1" dirty="0">
              <a:solidFill>
                <a:srgbClr val="CC0000"/>
              </a:solidFill>
              <a:latin typeface="Tahoma" pitchFamily="34" charset="0"/>
            </a:endParaRPr>
          </a:p>
          <a:p>
            <a:pPr eaLnBrk="1" hangingPunct="1">
              <a:buFont typeface="Wingdings" pitchFamily="2" charset="2"/>
              <a:buNone/>
            </a:pPr>
            <a:r>
              <a:rPr lang="en-US" altLang="zh-CN" sz="2400" b="1" dirty="0">
                <a:latin typeface="Tahoma" pitchFamily="34" charset="0"/>
              </a:rPr>
              <a:t>public </a:t>
            </a:r>
            <a:r>
              <a:rPr lang="en-US" altLang="zh-CN" sz="2400" b="1" dirty="0">
                <a:solidFill>
                  <a:srgbClr val="A50021"/>
                </a:solidFill>
                <a:latin typeface="Tahoma" pitchFamily="34" charset="0"/>
              </a:rPr>
              <a:t>class</a:t>
            </a:r>
            <a:r>
              <a:rPr lang="en-US" altLang="zh-CN" sz="2400" b="1" dirty="0">
                <a:latin typeface="Tahoma" pitchFamily="34" charset="0"/>
              </a:rPr>
              <a:t> </a:t>
            </a:r>
            <a:r>
              <a:rPr lang="en-US" altLang="zh-CN" sz="2400" b="1" dirty="0">
                <a:solidFill>
                  <a:srgbClr val="0000CC"/>
                </a:solidFill>
                <a:latin typeface="Tahoma" pitchFamily="34" charset="0"/>
              </a:rPr>
              <a:t>HelloWorld </a:t>
            </a:r>
            <a:r>
              <a:rPr lang="en-US" altLang="zh-CN" sz="2400" b="1" dirty="0">
                <a:solidFill>
                  <a:srgbClr val="006600"/>
                </a:solidFill>
                <a:latin typeface="Tahoma" pitchFamily="34" charset="0"/>
              </a:rPr>
              <a:t>{</a:t>
            </a:r>
          </a:p>
          <a:p>
            <a:pPr eaLnBrk="1" hangingPunct="1">
              <a:buFont typeface="Wingdings" pitchFamily="2" charset="2"/>
              <a:buNone/>
            </a:pPr>
            <a:endParaRPr lang="en-US" altLang="zh-CN" sz="2400" b="1" dirty="0">
              <a:latin typeface="Tahoma" pitchFamily="34" charset="0"/>
            </a:endParaRPr>
          </a:p>
          <a:p>
            <a:pPr eaLnBrk="1" hangingPunct="1">
              <a:buFont typeface="Wingdings" pitchFamily="2" charset="2"/>
              <a:buNone/>
            </a:pPr>
            <a:r>
              <a:rPr lang="en-US" altLang="zh-CN" sz="2400" b="1" dirty="0">
                <a:latin typeface="Tahoma" pitchFamily="34" charset="0"/>
              </a:rPr>
              <a:t>   </a:t>
            </a:r>
            <a:r>
              <a:rPr lang="en-US" altLang="zh-CN" sz="2400" b="1" dirty="0">
                <a:solidFill>
                  <a:srgbClr val="000066"/>
                </a:solidFill>
                <a:latin typeface="Tahoma" pitchFamily="34" charset="0"/>
              </a:rPr>
              <a:t>public static void </a:t>
            </a:r>
            <a:r>
              <a:rPr lang="en-US" altLang="zh-CN" sz="2400" b="1" dirty="0">
                <a:solidFill>
                  <a:srgbClr val="A50021"/>
                </a:solidFill>
                <a:latin typeface="Tahoma" pitchFamily="34" charset="0"/>
              </a:rPr>
              <a:t>main</a:t>
            </a:r>
            <a:r>
              <a:rPr lang="en-US" altLang="zh-CN" sz="2400" b="1" dirty="0">
                <a:solidFill>
                  <a:srgbClr val="000066"/>
                </a:solidFill>
                <a:latin typeface="Tahoma" pitchFamily="34" charset="0"/>
              </a:rPr>
              <a:t>( String[ ] </a:t>
            </a:r>
            <a:r>
              <a:rPr lang="en-US" altLang="zh-CN" sz="2400" b="1" dirty="0" err="1">
                <a:solidFill>
                  <a:srgbClr val="000066"/>
                </a:solidFill>
                <a:latin typeface="Tahoma" pitchFamily="34" charset="0"/>
              </a:rPr>
              <a:t>args</a:t>
            </a:r>
            <a:r>
              <a:rPr lang="en-US" altLang="zh-CN" sz="2400" b="1" dirty="0">
                <a:solidFill>
                  <a:srgbClr val="000066"/>
                </a:solidFill>
                <a:latin typeface="Tahoma" pitchFamily="34" charset="0"/>
              </a:rPr>
              <a:t> )    </a:t>
            </a:r>
            <a:r>
              <a:rPr lang="en-US" altLang="zh-CN" sz="2400" b="1" dirty="0">
                <a:solidFill>
                  <a:srgbClr val="006600"/>
                </a:solidFill>
                <a:latin typeface="Tahoma" pitchFamily="34" charset="0"/>
              </a:rPr>
              <a:t>{</a:t>
            </a:r>
          </a:p>
          <a:p>
            <a:pPr eaLnBrk="1" hangingPunct="1">
              <a:buFont typeface="Wingdings" pitchFamily="2" charset="2"/>
              <a:buNone/>
            </a:pPr>
            <a:r>
              <a:rPr lang="en-US" altLang="zh-CN" sz="2400" b="1" dirty="0">
                <a:solidFill>
                  <a:srgbClr val="000066"/>
                </a:solidFill>
                <a:latin typeface="Tahoma" pitchFamily="34" charset="0"/>
              </a:rPr>
              <a:t>		 </a:t>
            </a:r>
            <a:r>
              <a:rPr lang="en-US" altLang="zh-CN" sz="2400" b="1" dirty="0" err="1">
                <a:solidFill>
                  <a:srgbClr val="000066"/>
                </a:solidFill>
                <a:latin typeface="Tahoma" pitchFamily="34" charset="0"/>
              </a:rPr>
              <a:t>System.out.println</a:t>
            </a:r>
            <a:r>
              <a:rPr lang="en-US" altLang="zh-CN" sz="2400" b="1" dirty="0">
                <a:solidFill>
                  <a:srgbClr val="000066"/>
                </a:solidFill>
                <a:latin typeface="Tahoma" pitchFamily="34" charset="0"/>
              </a:rPr>
              <a:t>( </a:t>
            </a:r>
            <a:r>
              <a:rPr lang="en-US" altLang="zh-CN" sz="2400" b="1" dirty="0">
                <a:solidFill>
                  <a:srgbClr val="000066"/>
                </a:solidFill>
                <a:latin typeface="Tahoma" pitchFamily="34" charset="0"/>
                <a:cs typeface="Courier New" pitchFamily="49" charset="0"/>
              </a:rPr>
              <a:t>"</a:t>
            </a:r>
            <a:r>
              <a:rPr lang="en-US" altLang="zh-CN" sz="2400" b="1" dirty="0">
                <a:solidFill>
                  <a:srgbClr val="000066"/>
                </a:solidFill>
                <a:latin typeface="Tahoma" pitchFamily="34" charset="0"/>
              </a:rPr>
              <a:t>Hello, world!</a:t>
            </a:r>
            <a:r>
              <a:rPr lang="en-US" altLang="zh-CN" sz="2400" b="1" dirty="0">
                <a:solidFill>
                  <a:srgbClr val="000066"/>
                </a:solidFill>
                <a:latin typeface="Tahoma" pitchFamily="34" charset="0"/>
                <a:cs typeface="Courier New" pitchFamily="49" charset="0"/>
              </a:rPr>
              <a:t>"</a:t>
            </a:r>
            <a:r>
              <a:rPr lang="en-US" altLang="zh-CN" sz="2400" b="1" dirty="0">
                <a:solidFill>
                  <a:srgbClr val="000066"/>
                </a:solidFill>
                <a:latin typeface="Tahoma" pitchFamily="34" charset="0"/>
              </a:rPr>
              <a:t> );</a:t>
            </a:r>
          </a:p>
          <a:p>
            <a:pPr eaLnBrk="1" hangingPunct="1">
              <a:buFont typeface="Wingdings" pitchFamily="2" charset="2"/>
              <a:buNone/>
            </a:pPr>
            <a:r>
              <a:rPr lang="en-US" altLang="zh-CN" sz="2400" b="1" dirty="0">
                <a:solidFill>
                  <a:srgbClr val="000066"/>
                </a:solidFill>
                <a:latin typeface="Tahoma" pitchFamily="34" charset="0"/>
              </a:rPr>
              <a:t>   }</a:t>
            </a:r>
          </a:p>
          <a:p>
            <a:pPr eaLnBrk="1" hangingPunct="1">
              <a:buFont typeface="Wingdings" pitchFamily="2" charset="2"/>
              <a:buNone/>
            </a:pPr>
            <a:endParaRPr lang="en-US" altLang="zh-CN" sz="2400" b="1" dirty="0">
              <a:solidFill>
                <a:srgbClr val="000066"/>
              </a:solidFill>
              <a:latin typeface="Tahoma" pitchFamily="34" charset="0"/>
            </a:endParaRPr>
          </a:p>
          <a:p>
            <a:pPr eaLnBrk="1" hangingPunct="1">
              <a:buFont typeface="Wingdings" pitchFamily="2" charset="2"/>
              <a:buNone/>
            </a:pPr>
            <a:r>
              <a:rPr lang="en-US" altLang="zh-CN" sz="2400" b="1" dirty="0">
                <a:latin typeface="Tahoma" pitchFamily="34" charset="0"/>
              </a:rPr>
              <a:t>}</a:t>
            </a:r>
          </a:p>
        </p:txBody>
      </p:sp>
      <p:sp>
        <p:nvSpPr>
          <p:cNvPr id="6148" name="灯片编号占位符 5"/>
          <p:cNvSpPr>
            <a:spLocks noGrp="1"/>
          </p:cNvSpPr>
          <p:nvPr>
            <p:ph type="sldNum" sz="quarter" idx="12"/>
          </p:nvPr>
        </p:nvSpPr>
        <p:spPr>
          <a:noFill/>
        </p:spPr>
        <p:txBody>
          <a:bodyPr/>
          <a:lstStyle/>
          <a:p>
            <a:fld id="{3BFA450C-7135-460C-8951-A96FC0DA89E9}" type="slidenum">
              <a:rPr lang="en-US" altLang="zh-CN" smtClean="0">
                <a:latin typeface="Arial" charset="0"/>
                <a:ea typeface="宋体" charset="-122"/>
              </a:rPr>
              <a:pPr/>
              <a:t>36</a:t>
            </a:fld>
            <a:endParaRPr lang="en-US" altLang="zh-CN">
              <a:latin typeface="Arial" charset="0"/>
              <a:ea typeface="宋体" charset="-122"/>
            </a:endParaRPr>
          </a:p>
        </p:txBody>
      </p:sp>
      <p:sp>
        <p:nvSpPr>
          <p:cNvPr id="15365" name="Rectangle 5"/>
          <p:cNvSpPr>
            <a:spLocks noChangeArrowheads="1"/>
          </p:cNvSpPr>
          <p:nvPr/>
        </p:nvSpPr>
        <p:spPr bwMode="auto">
          <a:xfrm>
            <a:off x="428596" y="1643050"/>
            <a:ext cx="8143932" cy="928694"/>
          </a:xfrm>
          <a:prstGeom prst="rect">
            <a:avLst/>
          </a:prstGeom>
          <a:noFill/>
          <a:ln w="9525" algn="ctr">
            <a:solidFill>
              <a:schemeClr val="tx1"/>
            </a:solidFill>
            <a:prstDash val="dash"/>
            <a:miter lim="800000"/>
            <a:headEnd/>
            <a:tailEnd/>
          </a:ln>
        </p:spPr>
        <p:txBody>
          <a:bodyPr wrap="none" lIns="90000" tIns="46800" rIns="90000" bIns="46800" anchor="ctr"/>
          <a:lstStyle/>
          <a:p>
            <a:endParaRPr lang="zh-CN" altLang="en-US"/>
          </a:p>
        </p:txBody>
      </p:sp>
      <p:sp>
        <p:nvSpPr>
          <p:cNvPr id="2" name="文本框 1">
            <a:extLst>
              <a:ext uri="{FF2B5EF4-FFF2-40B4-BE49-F238E27FC236}">
                <a16:creationId xmlns:a16="http://schemas.microsoft.com/office/drawing/2014/main" id="{3C4C273C-112F-454F-B82C-47F9536B2917}"/>
              </a:ext>
            </a:extLst>
          </p:cNvPr>
          <p:cNvSpPr txBox="1"/>
          <p:nvPr/>
        </p:nvSpPr>
        <p:spPr>
          <a:xfrm>
            <a:off x="6275864" y="2905780"/>
            <a:ext cx="2544286" cy="523220"/>
          </a:xfrm>
          <a:prstGeom prst="rect">
            <a:avLst/>
          </a:prstGeom>
          <a:solidFill>
            <a:schemeClr val="accent1">
              <a:lumMod val="20000"/>
              <a:lumOff val="80000"/>
            </a:schemeClr>
          </a:solidFill>
        </p:spPr>
        <p:txBody>
          <a:bodyPr wrap="none" rtlCol="0">
            <a:spAutoFit/>
          </a:bodyPr>
          <a:lstStyle/>
          <a:p>
            <a:r>
              <a:rPr lang="en-US" altLang="zh-CN" sz="2800" i="1" dirty="0">
                <a:cs typeface="Times New Roman" pitchFamily="18" charset="0"/>
              </a:rPr>
              <a:t>Kernighan</a:t>
            </a:r>
            <a:r>
              <a:rPr lang="zh-CN" altLang="en-US" sz="2800" i="1" dirty="0"/>
              <a:t>风格</a:t>
            </a:r>
          </a:p>
        </p:txBody>
      </p:sp>
    </p:spTree>
    <p:extLst>
      <p:ext uri="{BB962C8B-B14F-4D97-AF65-F5344CB8AC3E}">
        <p14:creationId xmlns:p14="http://schemas.microsoft.com/office/powerpoint/2010/main" val="296848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FF"/>
                </a:solidFill>
                <a:latin typeface="宋体" pitchFamily="2" charset="-122"/>
              </a:rPr>
              <a:t>1.9  </a:t>
            </a:r>
            <a:r>
              <a:rPr lang="en-US" altLang="zh-CN" dirty="0">
                <a:solidFill>
                  <a:srgbClr val="0000FF"/>
                </a:solidFill>
                <a:latin typeface="宋体" pitchFamily="2" charset="-122"/>
              </a:rPr>
              <a:t>Java</a:t>
            </a:r>
            <a:r>
              <a:rPr lang="zh-CN" altLang="en-US" dirty="0">
                <a:solidFill>
                  <a:srgbClr val="0000FF"/>
                </a:solidFill>
                <a:latin typeface="宋体" pitchFamily="2" charset="-122"/>
              </a:rPr>
              <a:t>之父-</a:t>
            </a:r>
            <a:r>
              <a:rPr lang="en-US" altLang="zh-CN" dirty="0">
                <a:solidFill>
                  <a:srgbClr val="0000FF"/>
                </a:solidFill>
                <a:latin typeface="宋体" pitchFamily="2" charset="-122"/>
              </a:rPr>
              <a:t>James Gosling </a:t>
            </a:r>
            <a:endParaRPr lang="zh-CN" altLang="en-US" dirty="0"/>
          </a:p>
        </p:txBody>
      </p:sp>
      <p:sp>
        <p:nvSpPr>
          <p:cNvPr id="3" name="内容占位符 2"/>
          <p:cNvSpPr>
            <a:spLocks noGrp="1"/>
          </p:cNvSpPr>
          <p:nvPr>
            <p:ph idx="1"/>
          </p:nvPr>
        </p:nvSpPr>
        <p:spPr/>
        <p:txBody>
          <a:bodyPr/>
          <a:lstStyle/>
          <a:p>
            <a:pPr algn="just">
              <a:lnSpc>
                <a:spcPct val="115000"/>
              </a:lnSpc>
            </a:pPr>
            <a:r>
              <a:rPr lang="zh-CN" altLang="en-US" sz="1800" dirty="0"/>
              <a:t> 1990年</a:t>
            </a:r>
            <a:r>
              <a:rPr lang="en-US" altLang="zh-CN" sz="1800" dirty="0"/>
              <a:t>Sun</a:t>
            </a:r>
            <a:r>
              <a:rPr lang="zh-CN" altLang="en-US" sz="1800" dirty="0"/>
              <a:t>公司成立了由</a:t>
            </a:r>
            <a:r>
              <a:rPr lang="en-US" altLang="zh-CN" sz="1800" dirty="0"/>
              <a:t>James Gosling</a:t>
            </a:r>
            <a:r>
              <a:rPr lang="zh-CN" altLang="en-US" sz="1800" dirty="0"/>
              <a:t>领导的开发小组，开始致力于开发一种可移植的、跨平台的语言，该语言能生成正确运行于各种操作系统、各种</a:t>
            </a:r>
            <a:r>
              <a:rPr lang="en-US" altLang="zh-CN" sz="1800" dirty="0"/>
              <a:t>CPU</a:t>
            </a:r>
            <a:r>
              <a:rPr lang="zh-CN" altLang="en-US" sz="1800" dirty="0"/>
              <a:t>芯片上的代码。他们的精心研究和努力促成了</a:t>
            </a:r>
            <a:r>
              <a:rPr lang="en-US" altLang="zh-CN" sz="1800" dirty="0"/>
              <a:t>Java</a:t>
            </a:r>
            <a:r>
              <a:rPr lang="zh-CN" altLang="en-US" sz="1800" dirty="0"/>
              <a:t>语言的诞生。1995年5月</a:t>
            </a:r>
            <a:r>
              <a:rPr lang="en-US" altLang="zh-CN" sz="1800" dirty="0"/>
              <a:t>Sun</a:t>
            </a:r>
            <a:r>
              <a:rPr lang="zh-CN" altLang="en-US" sz="1800" dirty="0"/>
              <a:t>公司推出</a:t>
            </a:r>
            <a:r>
              <a:rPr lang="en-US" altLang="zh-CN" sz="1800" dirty="0">
                <a:solidFill>
                  <a:srgbClr val="000000"/>
                </a:solidFill>
              </a:rPr>
              <a:t>Java Development Kit(</a:t>
            </a:r>
            <a:r>
              <a:rPr lang="en-US" altLang="zh-CN" sz="1800" dirty="0" err="1">
                <a:solidFill>
                  <a:srgbClr val="000000"/>
                </a:solidFill>
              </a:rPr>
              <a:t>JDK</a:t>
            </a:r>
            <a:r>
              <a:rPr lang="en-US" altLang="zh-CN" sz="1800" dirty="0">
                <a:solidFill>
                  <a:srgbClr val="000000"/>
                </a:solidFill>
              </a:rPr>
              <a:t>)</a:t>
            </a:r>
            <a:r>
              <a:rPr lang="en-US" altLang="zh-CN" sz="1800" dirty="0" err="1"/>
              <a:t>1.0a2</a:t>
            </a:r>
            <a:r>
              <a:rPr lang="zh-CN" altLang="en-US" sz="1800" dirty="0"/>
              <a:t>版本，标志着</a:t>
            </a:r>
            <a:r>
              <a:rPr lang="en-US" altLang="zh-CN" sz="1800" dirty="0"/>
              <a:t>Java</a:t>
            </a:r>
            <a:r>
              <a:rPr lang="zh-CN" altLang="en-US" sz="1800" dirty="0"/>
              <a:t>的诞生。</a:t>
            </a:r>
            <a:endParaRPr lang="en-US" altLang="zh-CN" sz="1800" dirty="0"/>
          </a:p>
          <a:p>
            <a:pPr algn="just">
              <a:lnSpc>
                <a:spcPct val="115000"/>
              </a:lnSpc>
            </a:pPr>
            <a:r>
              <a:rPr lang="zh-CN" altLang="en-US" sz="1800" dirty="0"/>
              <a:t>美国的著名杂志《</a:t>
            </a:r>
            <a:r>
              <a:rPr lang="en-US" altLang="zh-CN" sz="1800" dirty="0"/>
              <a:t>PC Magazine》</a:t>
            </a:r>
            <a:r>
              <a:rPr lang="zh-CN" altLang="en-US" sz="1800" dirty="0"/>
              <a:t>将</a:t>
            </a:r>
            <a:r>
              <a:rPr lang="en-US" altLang="zh-CN" sz="1800" dirty="0"/>
              <a:t>Java</a:t>
            </a:r>
            <a:r>
              <a:rPr lang="zh-CN" altLang="en-US" sz="1800" dirty="0"/>
              <a:t>语言评为1995年十大优秀科技产品之一。</a:t>
            </a:r>
            <a:r>
              <a:rPr lang="en-US" altLang="zh-CN" sz="1800" dirty="0"/>
              <a:t>Java</a:t>
            </a:r>
            <a:r>
              <a:rPr lang="zh-CN" altLang="en-US" sz="1800" dirty="0"/>
              <a:t>的快速发展得益于</a:t>
            </a:r>
            <a:r>
              <a:rPr lang="en-US" altLang="zh-CN" sz="1800" dirty="0"/>
              <a:t>Internet</a:t>
            </a:r>
            <a:r>
              <a:rPr lang="zh-CN" altLang="en-US" sz="1800" dirty="0"/>
              <a:t>和</a:t>
            </a:r>
            <a:r>
              <a:rPr lang="en-US" altLang="zh-CN" sz="1800" dirty="0"/>
              <a:t>Web</a:t>
            </a:r>
            <a:r>
              <a:rPr lang="zh-CN" altLang="en-US" sz="1800" dirty="0"/>
              <a:t>的出现，</a:t>
            </a:r>
            <a:r>
              <a:rPr lang="en-US" altLang="zh-CN" sz="1800" dirty="0"/>
              <a:t>Internet</a:t>
            </a:r>
            <a:r>
              <a:rPr lang="zh-CN" altLang="en-US" sz="1800" dirty="0"/>
              <a:t>上的各种不同计算机可能使用完全不同的操作系统和</a:t>
            </a:r>
            <a:r>
              <a:rPr lang="en-US" altLang="zh-CN" sz="1800" dirty="0"/>
              <a:t>CPU</a:t>
            </a:r>
            <a:r>
              <a:rPr lang="zh-CN" altLang="en-US" sz="1800" dirty="0"/>
              <a:t>芯片，但仍希望运行相同的程序，</a:t>
            </a:r>
            <a:r>
              <a:rPr lang="en-US" altLang="zh-CN" sz="1800" dirty="0"/>
              <a:t>Java</a:t>
            </a:r>
            <a:r>
              <a:rPr lang="zh-CN" altLang="en-US" sz="1800" dirty="0"/>
              <a:t>的出现标志着真正的分布式系统的到来。</a:t>
            </a:r>
          </a:p>
          <a:p>
            <a:pPr algn="just">
              <a:lnSpc>
                <a:spcPct val="115000"/>
              </a:lnSpc>
            </a:pPr>
            <a:r>
              <a:rPr lang="zh-CN" altLang="en-US" sz="1800" dirty="0">
                <a:latin typeface="仿宋_GB2312" pitchFamily="49" charset="-122"/>
                <a:ea typeface="仿宋_GB2312" pitchFamily="49" charset="-122"/>
              </a:rPr>
              <a:t>注：印度尼西亚有一个重要的盛产咖啡的岛屿叫</a:t>
            </a:r>
            <a:r>
              <a:rPr lang="en-US" altLang="zh-CN" sz="1800" b="1" dirty="0">
                <a:latin typeface="仿宋_GB2312" pitchFamily="49" charset="-122"/>
                <a:ea typeface="仿宋_GB2312" pitchFamily="49" charset="-122"/>
              </a:rPr>
              <a:t>Java</a:t>
            </a:r>
            <a:r>
              <a:rPr lang="en-US" altLang="zh-CN" sz="1800" dirty="0">
                <a:latin typeface="仿宋_GB2312" pitchFamily="49" charset="-122"/>
                <a:ea typeface="仿宋_GB2312" pitchFamily="49" charset="-122"/>
              </a:rPr>
              <a:t>，</a:t>
            </a:r>
            <a:r>
              <a:rPr lang="zh-CN" altLang="en-US" sz="1800" dirty="0">
                <a:latin typeface="仿宋_GB2312" pitchFamily="49" charset="-122"/>
                <a:ea typeface="仿宋_GB2312" pitchFamily="49" charset="-122"/>
              </a:rPr>
              <a:t>中文译名为爪哇，开发人员为这种新的语言起名为</a:t>
            </a:r>
            <a:r>
              <a:rPr lang="en-US" altLang="zh-CN" sz="1800" dirty="0">
                <a:latin typeface="仿宋_GB2312" pitchFamily="49" charset="-122"/>
                <a:ea typeface="仿宋_GB2312" pitchFamily="49" charset="-122"/>
              </a:rPr>
              <a:t>Java，</a:t>
            </a:r>
            <a:r>
              <a:rPr lang="zh-CN" altLang="en-US" sz="1800" dirty="0">
                <a:latin typeface="仿宋_GB2312" pitchFamily="49" charset="-122"/>
                <a:ea typeface="仿宋_GB2312" pitchFamily="49" charset="-122"/>
              </a:rPr>
              <a:t>其寓意是为世人端上一杯热咖啡。</a:t>
            </a:r>
            <a:endParaRPr lang="zh-CN" altLang="en-US" sz="1800" dirty="0"/>
          </a:p>
        </p:txBody>
      </p:sp>
      <p:sp>
        <p:nvSpPr>
          <p:cNvPr id="4" name="云形标注 3"/>
          <p:cNvSpPr/>
          <p:nvPr/>
        </p:nvSpPr>
        <p:spPr>
          <a:xfrm>
            <a:off x="4572000" y="5262554"/>
            <a:ext cx="2592288" cy="1214446"/>
          </a:xfrm>
          <a:prstGeom prst="cloudCallout">
            <a:avLst>
              <a:gd name="adj1" fmla="val -15010"/>
              <a:gd name="adj2" fmla="val 4914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自学！</a:t>
            </a:r>
          </a:p>
        </p:txBody>
      </p:sp>
      <p:sp>
        <p:nvSpPr>
          <p:cNvPr id="5" name="灯片编号占位符 4">
            <a:extLst>
              <a:ext uri="{FF2B5EF4-FFF2-40B4-BE49-F238E27FC236}">
                <a16:creationId xmlns:a16="http://schemas.microsoft.com/office/drawing/2014/main" id="{DF34AF76-5CDE-4BF7-A228-8F87D13EEF9C}"/>
              </a:ext>
            </a:extLst>
          </p:cNvPr>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FF"/>
                </a:solidFill>
                <a:latin typeface="宋体" pitchFamily="2" charset="-122"/>
              </a:rPr>
              <a:t>1.10  小结 </a:t>
            </a:r>
            <a:endParaRPr lang="zh-CN" altLang="en-US" dirty="0"/>
          </a:p>
        </p:txBody>
      </p:sp>
      <p:sp>
        <p:nvSpPr>
          <p:cNvPr id="3" name="内容占位符 2"/>
          <p:cNvSpPr>
            <a:spLocks noGrp="1"/>
          </p:cNvSpPr>
          <p:nvPr>
            <p:ph idx="1"/>
          </p:nvPr>
        </p:nvSpPr>
        <p:spPr/>
        <p:txBody>
          <a:bodyPr/>
          <a:lstStyle/>
          <a:p>
            <a:pPr algn="just">
              <a:spcBef>
                <a:spcPct val="10000"/>
              </a:spcBef>
              <a:buNone/>
            </a:pPr>
            <a:r>
              <a:rPr lang="zh-CN" altLang="en-US" dirty="0">
                <a:solidFill>
                  <a:srgbClr val="0000FF"/>
                </a:solidFill>
              </a:rPr>
              <a:t> 1．</a:t>
            </a:r>
            <a:r>
              <a:rPr lang="en-US" altLang="zh-CN" dirty="0"/>
              <a:t>Java</a:t>
            </a:r>
            <a:r>
              <a:rPr lang="zh-CN" altLang="en-US" dirty="0">
                <a:latin typeface="宋体" pitchFamily="2" charset="-122"/>
              </a:rPr>
              <a:t>语言是面向对象编程，编写的软件与平台无关。</a:t>
            </a:r>
            <a:r>
              <a:rPr lang="en-US" altLang="zh-CN" dirty="0"/>
              <a:t>Java</a:t>
            </a:r>
            <a:r>
              <a:rPr lang="zh-CN" altLang="en-US" dirty="0">
                <a:latin typeface="宋体" pitchFamily="2" charset="-122"/>
              </a:rPr>
              <a:t>语言涉及到网络、多线程等重要的基础知识，特别适合于</a:t>
            </a:r>
            <a:r>
              <a:rPr lang="en-US" altLang="zh-CN" dirty="0"/>
              <a:t>Internet</a:t>
            </a:r>
            <a:r>
              <a:rPr lang="zh-CN" altLang="en-US" dirty="0">
                <a:latin typeface="宋体" pitchFamily="2" charset="-122"/>
              </a:rPr>
              <a:t>的应用开发。很多新的技术领域都涉及到了</a:t>
            </a:r>
            <a:r>
              <a:rPr lang="en-US" altLang="zh-CN" dirty="0"/>
              <a:t>Java</a:t>
            </a:r>
            <a:r>
              <a:rPr lang="zh-CN" altLang="en-US" dirty="0">
                <a:latin typeface="宋体" pitchFamily="2" charset="-122"/>
              </a:rPr>
              <a:t>语言，学习和掌握</a:t>
            </a:r>
            <a:r>
              <a:rPr lang="en-US" altLang="zh-CN" dirty="0"/>
              <a:t>Java</a:t>
            </a:r>
            <a:r>
              <a:rPr lang="zh-CN" altLang="en-US" dirty="0">
                <a:latin typeface="宋体" pitchFamily="2" charset="-122"/>
              </a:rPr>
              <a:t>已成为共识。</a:t>
            </a:r>
            <a:r>
              <a:rPr lang="zh-CN" altLang="en-US" dirty="0"/>
              <a:t> </a:t>
            </a:r>
          </a:p>
          <a:p>
            <a:pPr algn="just">
              <a:spcBef>
                <a:spcPct val="10000"/>
              </a:spcBef>
              <a:buNone/>
            </a:pPr>
            <a:r>
              <a:rPr lang="zh-CN" altLang="en-US" dirty="0">
                <a:solidFill>
                  <a:srgbClr val="0000FF"/>
                </a:solidFill>
              </a:rPr>
              <a:t>2．</a:t>
            </a:r>
            <a:r>
              <a:rPr lang="en-US" altLang="zh-CN" dirty="0">
                <a:latin typeface="宋体" pitchFamily="2" charset="-122"/>
              </a:rPr>
              <a:t>Java</a:t>
            </a:r>
            <a:r>
              <a:rPr lang="zh-CN" altLang="en-US" dirty="0">
                <a:latin typeface="宋体" pitchFamily="2" charset="-122"/>
              </a:rPr>
              <a:t>源文件是由若干个书写形式互相独立的类组成。开发一个</a:t>
            </a:r>
            <a:r>
              <a:rPr lang="en-US" altLang="zh-CN" dirty="0">
                <a:latin typeface="宋体" pitchFamily="2" charset="-122"/>
              </a:rPr>
              <a:t>Java</a:t>
            </a:r>
            <a:r>
              <a:rPr lang="zh-CN" altLang="en-US" dirty="0">
                <a:latin typeface="宋体" pitchFamily="2" charset="-122"/>
              </a:rPr>
              <a:t>程序需经过三个步骤：编写源文件、编译源文件生成字节码、加载运行字节码。</a:t>
            </a:r>
            <a:r>
              <a:rPr lang="zh-CN" altLang="en-US" dirty="0"/>
              <a:t>。</a:t>
            </a:r>
          </a:p>
          <a:p>
            <a:pPr algn="just">
              <a:spcBef>
                <a:spcPct val="10000"/>
              </a:spcBef>
              <a:buNone/>
            </a:pPr>
            <a:r>
              <a:rPr lang="zh-CN" altLang="en-US" dirty="0">
                <a:solidFill>
                  <a:srgbClr val="0000FF"/>
                </a:solidFill>
              </a:rPr>
              <a:t>3．</a:t>
            </a:r>
            <a:r>
              <a:rPr lang="zh-CN" altLang="en-US" dirty="0">
                <a:latin typeface="宋体" pitchFamily="2" charset="-122"/>
              </a:rPr>
              <a:t>编写代码务必遵守行业的习惯风格</a:t>
            </a:r>
            <a:r>
              <a:rPr lang="zh-CN" altLang="en-US" dirty="0"/>
              <a:t> 。</a:t>
            </a:r>
          </a:p>
          <a:p>
            <a:endParaRPr lang="zh-CN" altLang="en-US" dirty="0"/>
          </a:p>
        </p:txBody>
      </p:sp>
      <p:sp>
        <p:nvSpPr>
          <p:cNvPr id="4" name="灯片编号占位符 3">
            <a:extLst>
              <a:ext uri="{FF2B5EF4-FFF2-40B4-BE49-F238E27FC236}">
                <a16:creationId xmlns:a16="http://schemas.microsoft.com/office/drawing/2014/main" id="{019682C0-1575-42A9-A56A-2E9474EF8FB2}"/>
              </a:ext>
            </a:extLst>
          </p:cNvPr>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r>
              <a:rPr lang="zh-CN" altLang="en-US" sz="4800" dirty="0"/>
              <a:t>课后作业</a:t>
            </a:r>
            <a:endParaRPr lang="en-US" altLang="zh-CN" sz="4800" dirty="0"/>
          </a:p>
        </p:txBody>
      </p:sp>
      <p:sp>
        <p:nvSpPr>
          <p:cNvPr id="35843" name="Rectangle 3"/>
          <p:cNvSpPr>
            <a:spLocks noGrp="1" noRot="1" noChangeArrowheads="1"/>
          </p:cNvSpPr>
          <p:nvPr>
            <p:ph type="body" idx="1"/>
          </p:nvPr>
        </p:nvSpPr>
        <p:spPr>
          <a:xfrm>
            <a:off x="251520" y="1700808"/>
            <a:ext cx="8640960" cy="4442836"/>
          </a:xfrm>
        </p:spPr>
        <p:txBody>
          <a:bodyPr/>
          <a:lstStyle/>
          <a:p>
            <a:pPr marL="514350" indent="-514350" eaLnBrk="1" hangingPunct="1">
              <a:lnSpc>
                <a:spcPct val="90000"/>
              </a:lnSpc>
              <a:buFont typeface="+mj-lt"/>
              <a:buAutoNum type="arabicPeriod"/>
              <a:defRPr/>
            </a:pPr>
            <a:r>
              <a:rPr lang="zh-CN" altLang="en-US" dirty="0"/>
              <a:t>在个人电脑上，下载并安装</a:t>
            </a:r>
            <a:r>
              <a:rPr lang="en-US" altLang="zh-CN" b="1" dirty="0" err="1">
                <a:latin typeface="Times New Roman" pitchFamily="18" charset="0"/>
              </a:rPr>
              <a:t>JDK</a:t>
            </a:r>
            <a:r>
              <a:rPr lang="zh-CN" altLang="en-US" b="1" dirty="0">
                <a:latin typeface="Times New Roman" pitchFamily="18" charset="0"/>
              </a:rPr>
              <a:t>；</a:t>
            </a:r>
            <a:endParaRPr lang="en-US" altLang="zh-CN" b="1" dirty="0">
              <a:effectLst>
                <a:outerShdw blurRad="38100" dist="38100" dir="2700000" algn="tl">
                  <a:srgbClr val="C0C0C0"/>
                </a:outerShdw>
              </a:effectLst>
              <a:latin typeface="Times New Roman" pitchFamily="18" charset="0"/>
            </a:endParaRPr>
          </a:p>
          <a:p>
            <a:pPr marL="514350" indent="-514350">
              <a:lnSpc>
                <a:spcPct val="90000"/>
              </a:lnSpc>
              <a:buFont typeface="+mj-lt"/>
              <a:buAutoNum type="arabicPeriod"/>
              <a:defRPr/>
            </a:pPr>
            <a:r>
              <a:rPr lang="zh-CN" altLang="en-US" dirty="0">
                <a:latin typeface="宋体" pitchFamily="2" charset="-122"/>
              </a:rPr>
              <a:t>按照教材步骤，编译并运行例子</a:t>
            </a:r>
            <a:r>
              <a:rPr lang="en-US" altLang="zh-CN" dirty="0">
                <a:latin typeface="宋体" pitchFamily="2" charset="-122"/>
              </a:rPr>
              <a:t>1</a:t>
            </a:r>
            <a:r>
              <a:rPr lang="zh-CN" altLang="en-US" dirty="0">
                <a:latin typeface="宋体" pitchFamily="2" charset="-122"/>
              </a:rPr>
              <a:t>和例子</a:t>
            </a:r>
            <a:r>
              <a:rPr lang="zh-CN" altLang="en-US" dirty="0"/>
              <a:t>2程序，</a:t>
            </a:r>
            <a:r>
              <a:rPr lang="zh-CN" altLang="en-US" dirty="0">
                <a:latin typeface="宋体" pitchFamily="2" charset="-122"/>
              </a:rPr>
              <a:t>并观察字节码程序的生成</a:t>
            </a:r>
            <a:r>
              <a:rPr lang="zh-CN" altLang="en-US" dirty="0"/>
              <a:t>；</a:t>
            </a:r>
            <a:endParaRPr lang="en-US" altLang="zh-CN" dirty="0"/>
          </a:p>
          <a:p>
            <a:pPr marL="514350" indent="-514350">
              <a:lnSpc>
                <a:spcPct val="90000"/>
              </a:lnSpc>
              <a:buFont typeface="+mj-lt"/>
              <a:buAutoNum type="arabicPeriod"/>
              <a:defRPr/>
            </a:pPr>
            <a:r>
              <a:rPr lang="zh-CN" altLang="en-US" dirty="0">
                <a:latin typeface="宋体" pitchFamily="2" charset="-122"/>
              </a:rPr>
              <a:t>按照教材步骤，编译并运行例题3程序，了解一个应用程序内包含多个类的程序结构；</a:t>
            </a:r>
            <a:endParaRPr lang="en-US" altLang="zh-CN" dirty="0">
              <a:latin typeface="宋体" pitchFamily="2" charset="-122"/>
            </a:endParaRPr>
          </a:p>
          <a:p>
            <a:pPr marL="514350" indent="-514350">
              <a:lnSpc>
                <a:spcPct val="90000"/>
              </a:lnSpc>
              <a:buFont typeface="+mj-lt"/>
              <a:buAutoNum type="arabicPeriod"/>
              <a:defRPr/>
            </a:pPr>
            <a:r>
              <a:rPr lang="zh-CN" altLang="en-US" dirty="0">
                <a:latin typeface="宋体" pitchFamily="2" charset="-122"/>
              </a:rPr>
              <a:t>熟悉</a:t>
            </a:r>
            <a:r>
              <a:rPr lang="en-US" altLang="zh-CN" dirty="0">
                <a:latin typeface="宋体" pitchFamily="2" charset="-122"/>
              </a:rPr>
              <a:t>Java</a:t>
            </a:r>
            <a:r>
              <a:rPr lang="zh-CN" altLang="en-US" dirty="0">
                <a:latin typeface="宋体" pitchFamily="2" charset="-122"/>
              </a:rPr>
              <a:t>程序的开发过程。</a:t>
            </a:r>
            <a:endParaRPr lang="en-US" altLang="zh-CN" dirty="0">
              <a:latin typeface="宋体" pitchFamily="2" charset="-122"/>
            </a:endParaRPr>
          </a:p>
          <a:p>
            <a:pPr marL="514350" indent="-514350">
              <a:lnSpc>
                <a:spcPct val="90000"/>
              </a:lnSpc>
              <a:buFont typeface="+mj-lt"/>
              <a:buAutoNum type="arabicPeriod"/>
              <a:defRPr/>
            </a:pPr>
            <a:endParaRPr lang="en-US" altLang="zh-CN" dirty="0">
              <a:latin typeface="宋体" pitchFamily="2" charset="-122"/>
            </a:endParaRPr>
          </a:p>
          <a:p>
            <a:pPr marL="514350" indent="-514350">
              <a:lnSpc>
                <a:spcPct val="90000"/>
              </a:lnSpc>
              <a:buFont typeface="+mj-lt"/>
              <a:buAutoNum type="arabicPeriod"/>
              <a:defRPr/>
            </a:pPr>
            <a:r>
              <a:rPr lang="zh-CN" altLang="en-US" dirty="0"/>
              <a:t>在个人电脑上，下载并安装集成开发环境：</a:t>
            </a:r>
            <a:r>
              <a:rPr lang="en-US" altLang="zh-CN" b="1" dirty="0">
                <a:latin typeface="Times New Roman" pitchFamily="18" charset="0"/>
              </a:rPr>
              <a:t>Eclipse</a:t>
            </a:r>
            <a:r>
              <a:rPr lang="zh-CN" altLang="en-US" b="1" dirty="0">
                <a:latin typeface="Times New Roman" pitchFamily="18" charset="0"/>
              </a:rPr>
              <a:t>。</a:t>
            </a:r>
            <a:endParaRPr lang="en-US" altLang="zh-CN" b="1" dirty="0">
              <a:effectLst>
                <a:outerShdw blurRad="38100" dist="38100" dir="2700000" algn="tl">
                  <a:srgbClr val="C0C0C0"/>
                </a:outerShdw>
              </a:effectLst>
              <a:latin typeface="Times New Roman" pitchFamily="18" charset="0"/>
            </a:endParaRPr>
          </a:p>
          <a:p>
            <a:pPr marL="514350" indent="-514350">
              <a:lnSpc>
                <a:spcPct val="90000"/>
              </a:lnSpc>
              <a:buFont typeface="+mj-lt"/>
              <a:buAutoNum type="arabicPeriod"/>
              <a:defRPr/>
            </a:pPr>
            <a:endParaRPr lang="en-US" altLang="zh-CN" dirty="0"/>
          </a:p>
          <a:p>
            <a:pPr marL="514350" indent="-514350">
              <a:lnSpc>
                <a:spcPct val="90000"/>
              </a:lnSpc>
              <a:buFont typeface="+mj-lt"/>
              <a:buAutoNum type="arabicPeriod"/>
              <a:defRPr/>
            </a:pPr>
            <a:endParaRPr lang="en-US" altLang="zh-CN" sz="3200" dirty="0"/>
          </a:p>
          <a:p>
            <a:pPr marL="0" indent="0">
              <a:lnSpc>
                <a:spcPct val="90000"/>
              </a:lnSpc>
              <a:buNone/>
              <a:defRPr/>
            </a:pPr>
            <a:endParaRPr lang="en-US" altLang="zh-CN" sz="3200" b="1" dirty="0">
              <a:solidFill>
                <a:schemeClr val="tx2"/>
              </a:solidFill>
              <a:effectLst>
                <a:outerShdw blurRad="38100" dist="38100" dir="2700000" algn="tl">
                  <a:srgbClr val="C0C0C0"/>
                </a:outerShdw>
              </a:effectLst>
              <a:latin typeface="Times New Roman" pitchFamily="18" charset="0"/>
            </a:endParaRPr>
          </a:p>
          <a:p>
            <a:pPr marL="514350" indent="-514350" eaLnBrk="1" hangingPunct="1">
              <a:lnSpc>
                <a:spcPct val="90000"/>
              </a:lnSpc>
              <a:buFont typeface="+mj-lt"/>
              <a:buAutoNum type="arabicPeriod"/>
              <a:defRPr/>
            </a:pPr>
            <a:endParaRPr lang="zh-CN" altLang="en-US" sz="3200" dirty="0"/>
          </a:p>
        </p:txBody>
      </p:sp>
      <p:sp>
        <p:nvSpPr>
          <p:cNvPr id="33796" name="灯片编号占位符 20"/>
          <p:cNvSpPr>
            <a:spLocks noGrp="1"/>
          </p:cNvSpPr>
          <p:nvPr>
            <p:ph type="sldNum" sz="quarter" idx="12"/>
          </p:nvPr>
        </p:nvSpPr>
        <p:spPr>
          <a:noFill/>
        </p:spPr>
        <p:txBody>
          <a:bodyPr/>
          <a:lstStyle/>
          <a:p>
            <a:fld id="{292D32B1-AB47-40C7-A039-FF3CA4D32E0C}" type="slidenum">
              <a:rPr lang="en-US" altLang="zh-CN" smtClean="0">
                <a:ea typeface="宋体" charset="-122"/>
              </a:rPr>
              <a:pPr/>
              <a:t>39</a:t>
            </a:fld>
            <a:endParaRPr lang="en-US" altLang="zh-CN">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endParaRPr lang="zh-CN" altLang="en-US" dirty="0"/>
          </a:p>
        </p:txBody>
      </p:sp>
      <p:pic>
        <p:nvPicPr>
          <p:cNvPr id="23555" name="Picture 3"/>
          <p:cNvPicPr>
            <a:picLocks noChangeAspect="1" noChangeArrowheads="1"/>
          </p:cNvPicPr>
          <p:nvPr/>
        </p:nvPicPr>
        <p:blipFill>
          <a:blip r:embed="rId2"/>
          <a:srcRect/>
          <a:stretch>
            <a:fillRect/>
          </a:stretch>
        </p:blipFill>
        <p:spPr bwMode="auto">
          <a:xfrm>
            <a:off x="928662" y="1571612"/>
            <a:ext cx="6477000" cy="3925888"/>
          </a:xfrm>
          <a:prstGeom prst="rect">
            <a:avLst/>
          </a:prstGeom>
          <a:noFill/>
        </p:spPr>
      </p:pic>
      <p:sp>
        <p:nvSpPr>
          <p:cNvPr id="4" name="灯片编号占位符 3">
            <a:extLst>
              <a:ext uri="{FF2B5EF4-FFF2-40B4-BE49-F238E27FC236}">
                <a16:creationId xmlns:a16="http://schemas.microsoft.com/office/drawing/2014/main" id="{C8CB113E-19B0-4247-B357-A394D2BE35EC}"/>
              </a:ext>
            </a:extLst>
          </p:cNvPr>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1.1  </a:t>
            </a:r>
            <a:r>
              <a:rPr lang="en-US" altLang="zh-CN" dirty="0">
                <a:latin typeface="宋体" pitchFamily="2" charset="-122"/>
              </a:rPr>
              <a:t>Java</a:t>
            </a:r>
            <a:r>
              <a:rPr lang="zh-CN" altLang="en-US" dirty="0"/>
              <a:t>的地位</a:t>
            </a:r>
          </a:p>
        </p:txBody>
      </p:sp>
      <p:sp>
        <p:nvSpPr>
          <p:cNvPr id="3" name="内容占位符 2"/>
          <p:cNvSpPr>
            <a:spLocks noGrp="1"/>
          </p:cNvSpPr>
          <p:nvPr>
            <p:ph idx="1"/>
          </p:nvPr>
        </p:nvSpPr>
        <p:spPr/>
        <p:txBody>
          <a:bodyPr/>
          <a:lstStyle/>
          <a:p>
            <a:pPr marL="0" indent="0">
              <a:buNone/>
            </a:pPr>
            <a:r>
              <a:rPr lang="zh-CN" altLang="en-US" dirty="0">
                <a:solidFill>
                  <a:srgbClr val="0000FF"/>
                </a:solidFill>
              </a:rPr>
              <a:t>1.1.1 网络地位</a:t>
            </a:r>
            <a:endParaRPr lang="en-US" altLang="zh-CN" dirty="0">
              <a:solidFill>
                <a:srgbClr val="0000FF"/>
              </a:solidFill>
            </a:endParaRPr>
          </a:p>
          <a:p>
            <a:pPr lvl="1"/>
            <a:r>
              <a:rPr lang="en-US" altLang="zh-CN" dirty="0"/>
              <a:t>Java</a:t>
            </a:r>
            <a:r>
              <a:rPr lang="zh-CN" altLang="en-US" dirty="0"/>
              <a:t>的平台无关性让</a:t>
            </a:r>
            <a:r>
              <a:rPr lang="en-US" altLang="zh-CN" dirty="0"/>
              <a:t>Java</a:t>
            </a:r>
            <a:r>
              <a:rPr lang="zh-CN" altLang="en-US" dirty="0"/>
              <a:t>成为编写网络应用程序的佼佼者，而且</a:t>
            </a:r>
            <a:r>
              <a:rPr lang="en-US" altLang="zh-CN" dirty="0"/>
              <a:t>Java</a:t>
            </a:r>
            <a:r>
              <a:rPr lang="zh-CN" altLang="en-US" dirty="0"/>
              <a:t>也提供了许多以网络应用为核心的技术，使得</a:t>
            </a:r>
            <a:r>
              <a:rPr lang="en-US" altLang="zh-CN" dirty="0"/>
              <a:t>Java</a:t>
            </a:r>
            <a:r>
              <a:rPr lang="zh-CN" altLang="en-US" dirty="0"/>
              <a:t>特别适合于网络应用软件的设计与开发</a:t>
            </a:r>
            <a:endParaRPr lang="en-US" altLang="zh-CN" dirty="0"/>
          </a:p>
          <a:p>
            <a:pPr marL="0" indent="0">
              <a:buNone/>
            </a:pPr>
            <a:r>
              <a:rPr lang="zh-CN" altLang="en-US" dirty="0">
                <a:solidFill>
                  <a:srgbClr val="0000FF"/>
                </a:solidFill>
              </a:rPr>
              <a:t>1.1.2 语言地位</a:t>
            </a:r>
            <a:endParaRPr lang="en-US" altLang="zh-CN" dirty="0">
              <a:solidFill>
                <a:srgbClr val="0000FF"/>
              </a:solidFill>
            </a:endParaRPr>
          </a:p>
          <a:p>
            <a:pPr lvl="1"/>
            <a:r>
              <a:rPr lang="zh-CN" altLang="en-US" dirty="0"/>
              <a:t>是一门很好的面向对象语言，通过学习</a:t>
            </a:r>
            <a:r>
              <a:rPr lang="en-US" altLang="zh-CN" dirty="0"/>
              <a:t>Java</a:t>
            </a:r>
            <a:r>
              <a:rPr lang="zh-CN" altLang="en-US" dirty="0"/>
              <a:t>语言可以学习怎样使用对象来完成某些任务、掌握面向对象编程的基本思想. </a:t>
            </a:r>
            <a:endParaRPr lang="en-US" altLang="zh-CN" dirty="0"/>
          </a:p>
          <a:p>
            <a:pPr marL="0" indent="0">
              <a:buNone/>
            </a:pPr>
            <a:r>
              <a:rPr lang="zh-CN" altLang="en-US" dirty="0">
                <a:solidFill>
                  <a:srgbClr val="0000FF"/>
                </a:solidFill>
              </a:rPr>
              <a:t>1.1.3 需求地位</a:t>
            </a:r>
            <a:endParaRPr lang="en-US" altLang="zh-CN" dirty="0">
              <a:solidFill>
                <a:srgbClr val="0000FF"/>
              </a:solidFill>
            </a:endParaRPr>
          </a:p>
          <a:p>
            <a:pPr lvl="1"/>
            <a:r>
              <a:rPr lang="en-US" altLang="zh-CN" dirty="0"/>
              <a:t> IT</a:t>
            </a:r>
            <a:r>
              <a:rPr lang="zh-CN" altLang="en-US" dirty="0"/>
              <a:t>行业对</a:t>
            </a:r>
            <a:r>
              <a:rPr lang="en-US" altLang="zh-CN" dirty="0"/>
              <a:t>Java</a:t>
            </a:r>
            <a:r>
              <a:rPr lang="zh-CN" altLang="en-US" dirty="0"/>
              <a:t>人才的需求正在不断的增长。</a:t>
            </a:r>
            <a:endParaRPr lang="en-US" altLang="zh-CN" dirty="0">
              <a:solidFill>
                <a:srgbClr val="0000FF"/>
              </a:solidFill>
            </a:endParaRPr>
          </a:p>
          <a:p>
            <a:endParaRPr lang="zh-CN" altLang="en-US" dirty="0">
              <a:solidFill>
                <a:srgbClr val="0000FF"/>
              </a:solidFill>
            </a:endParaRPr>
          </a:p>
          <a:p>
            <a:pPr lvl="1"/>
            <a:endParaRPr lang="zh-CN" altLang="en-US" dirty="0">
              <a:solidFill>
                <a:srgbClr val="0000FF"/>
              </a:solidFill>
            </a:endParaRPr>
          </a:p>
          <a:p>
            <a:pPr lvl="1"/>
            <a:endParaRPr lang="zh-CN" altLang="en-US" dirty="0">
              <a:solidFill>
                <a:srgbClr val="0000FF"/>
              </a:solidFill>
            </a:endParaRPr>
          </a:p>
          <a:p>
            <a:endParaRPr lang="zh-CN" altLang="en-US" dirty="0"/>
          </a:p>
        </p:txBody>
      </p:sp>
      <p:sp>
        <p:nvSpPr>
          <p:cNvPr id="4" name="灯片编号占位符 3">
            <a:extLst>
              <a:ext uri="{FF2B5EF4-FFF2-40B4-BE49-F238E27FC236}">
                <a16:creationId xmlns:a16="http://schemas.microsoft.com/office/drawing/2014/main" id="{FBFC276A-1E62-4943-9B70-9B23BB4060DD}"/>
              </a:ext>
            </a:extLst>
          </p:cNvPr>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1DE92-03C9-40E8-9CEA-D90016F731A3}"/>
              </a:ext>
            </a:extLst>
          </p:cNvPr>
          <p:cNvSpPr>
            <a:spLocks noGrp="1"/>
          </p:cNvSpPr>
          <p:nvPr>
            <p:ph type="title"/>
          </p:nvPr>
        </p:nvSpPr>
        <p:spPr>
          <a:xfrm>
            <a:off x="457200" y="332656"/>
            <a:ext cx="2962672" cy="2088232"/>
          </a:xfrm>
        </p:spPr>
        <p:txBody>
          <a:bodyPr/>
          <a:lstStyle/>
          <a:p>
            <a:r>
              <a:rPr lang="en-US" altLang="zh-CN" dirty="0"/>
              <a:t>IEEE</a:t>
            </a:r>
            <a:r>
              <a:rPr lang="zh-CN" altLang="en-US" dirty="0"/>
              <a:t>发布</a:t>
            </a:r>
            <a:r>
              <a:rPr lang="en-US" altLang="zh-CN" dirty="0"/>
              <a:t>2017</a:t>
            </a:r>
            <a:r>
              <a:rPr lang="zh-CN" altLang="en-US" dirty="0"/>
              <a:t>年编程语言排行榜：</a:t>
            </a:r>
          </a:p>
        </p:txBody>
      </p:sp>
      <p:sp>
        <p:nvSpPr>
          <p:cNvPr id="3" name="内容占位符 2">
            <a:extLst>
              <a:ext uri="{FF2B5EF4-FFF2-40B4-BE49-F238E27FC236}">
                <a16:creationId xmlns:a16="http://schemas.microsoft.com/office/drawing/2014/main" id="{486DC204-29AB-4861-B821-718F4121FE17}"/>
              </a:ext>
            </a:extLst>
          </p:cNvPr>
          <p:cNvSpPr>
            <a:spLocks noGrp="1"/>
          </p:cNvSpPr>
          <p:nvPr>
            <p:ph idx="1"/>
          </p:nvPr>
        </p:nvSpPr>
        <p:spPr/>
        <p:txBody>
          <a:bodyPr/>
          <a:lstStyle/>
          <a:p>
            <a:pPr marL="0" indent="0">
              <a:buNone/>
            </a:pPr>
            <a:r>
              <a:rPr lang="zh-CN" altLang="en-US" dirty="0"/>
              <a:t> </a:t>
            </a:r>
          </a:p>
        </p:txBody>
      </p:sp>
      <p:pic>
        <p:nvPicPr>
          <p:cNvPr id="5" name="图片 4">
            <a:extLst>
              <a:ext uri="{FF2B5EF4-FFF2-40B4-BE49-F238E27FC236}">
                <a16:creationId xmlns:a16="http://schemas.microsoft.com/office/drawing/2014/main" id="{4C59CBE8-D7F2-4874-9A3B-D745F5976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145007"/>
            <a:ext cx="5314939" cy="6567986"/>
          </a:xfrm>
          <a:prstGeom prst="rect">
            <a:avLst/>
          </a:prstGeom>
        </p:spPr>
      </p:pic>
      <p:sp>
        <p:nvSpPr>
          <p:cNvPr id="6" name="矩形 5">
            <a:extLst>
              <a:ext uri="{FF2B5EF4-FFF2-40B4-BE49-F238E27FC236}">
                <a16:creationId xmlns:a16="http://schemas.microsoft.com/office/drawing/2014/main" id="{BB76E212-E627-4AE3-AF7D-688FECDBA6D1}"/>
              </a:ext>
            </a:extLst>
          </p:cNvPr>
          <p:cNvSpPr/>
          <p:nvPr/>
        </p:nvSpPr>
        <p:spPr>
          <a:xfrm>
            <a:off x="3635896" y="1556792"/>
            <a:ext cx="5400600" cy="216024"/>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6">
            <a:extLst>
              <a:ext uri="{FF2B5EF4-FFF2-40B4-BE49-F238E27FC236}">
                <a16:creationId xmlns:a16="http://schemas.microsoft.com/office/drawing/2014/main" id="{98853CFD-0A2C-4C34-B562-FB23F49F4D88}"/>
              </a:ext>
            </a:extLst>
          </p:cNvPr>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352642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1.2   </a:t>
            </a:r>
            <a:r>
              <a:rPr lang="en-US" altLang="zh-CN" dirty="0"/>
              <a:t>Java </a:t>
            </a:r>
            <a:r>
              <a:rPr lang="zh-CN" altLang="en-US" dirty="0">
                <a:latin typeface="宋体" pitchFamily="2" charset="-122"/>
              </a:rPr>
              <a:t>的特点</a:t>
            </a:r>
            <a:endParaRPr lang="zh-CN" altLang="en-US" dirty="0"/>
          </a:p>
        </p:txBody>
      </p:sp>
      <p:sp>
        <p:nvSpPr>
          <p:cNvPr id="3" name="内容占位符 2"/>
          <p:cNvSpPr>
            <a:spLocks noGrp="1"/>
          </p:cNvSpPr>
          <p:nvPr>
            <p:ph idx="1"/>
          </p:nvPr>
        </p:nvSpPr>
        <p:spPr/>
        <p:txBody>
          <a:bodyPr/>
          <a:lstStyle/>
          <a:p>
            <a:pPr>
              <a:buNone/>
            </a:pPr>
            <a:r>
              <a:rPr lang="zh-CN" altLang="en-US" sz="2400" b="1" dirty="0">
                <a:solidFill>
                  <a:srgbClr val="0000FF"/>
                </a:solidFill>
              </a:rPr>
              <a:t>1.2.1 </a:t>
            </a:r>
            <a:r>
              <a:rPr lang="zh-CN" altLang="en-US" sz="2400" b="1" dirty="0">
                <a:solidFill>
                  <a:srgbClr val="0000FF"/>
                </a:solidFill>
                <a:latin typeface="宋体" pitchFamily="2" charset="-122"/>
              </a:rPr>
              <a:t>简单</a:t>
            </a:r>
            <a:r>
              <a:rPr lang="zh-CN" altLang="en-US" sz="2400" b="1" dirty="0"/>
              <a:t> </a:t>
            </a:r>
          </a:p>
          <a:p>
            <a:pPr lvl="1"/>
            <a:r>
              <a:rPr lang="en-US" altLang="zh-CN" dirty="0"/>
              <a:t>Java</a:t>
            </a:r>
            <a:r>
              <a:rPr lang="zh-CN" altLang="en-US" dirty="0">
                <a:latin typeface="宋体" pitchFamily="2" charset="-122"/>
              </a:rPr>
              <a:t>要比</a:t>
            </a:r>
            <a:r>
              <a:rPr lang="en-US" altLang="zh-CN" dirty="0"/>
              <a:t>C++</a:t>
            </a:r>
            <a:r>
              <a:rPr lang="zh-CN" altLang="en-US" dirty="0">
                <a:latin typeface="宋体" pitchFamily="2" charset="-122"/>
              </a:rPr>
              <a:t>简单，</a:t>
            </a:r>
            <a:r>
              <a:rPr lang="en-US" altLang="zh-CN" dirty="0"/>
              <a:t>C++</a:t>
            </a:r>
            <a:r>
              <a:rPr lang="zh-CN" altLang="en-US" dirty="0">
                <a:latin typeface="宋体" pitchFamily="2" charset="-122"/>
              </a:rPr>
              <a:t>中许多容易混淆的概念，或者被</a:t>
            </a:r>
            <a:r>
              <a:rPr lang="en-US" altLang="zh-CN" dirty="0"/>
              <a:t>Java</a:t>
            </a:r>
            <a:r>
              <a:rPr lang="zh-CN" altLang="en-US" dirty="0">
                <a:latin typeface="宋体" pitchFamily="2" charset="-122"/>
              </a:rPr>
              <a:t>弃之不用了。</a:t>
            </a:r>
            <a:endParaRPr lang="en-US" altLang="zh-CN" sz="700" dirty="0">
              <a:latin typeface="宋体" pitchFamily="2" charset="-122"/>
            </a:endParaRPr>
          </a:p>
          <a:p>
            <a:pPr>
              <a:buNone/>
            </a:pPr>
            <a:r>
              <a:rPr lang="zh-CN" altLang="en-US" sz="2400" b="1" dirty="0">
                <a:solidFill>
                  <a:srgbClr val="0000FF"/>
                </a:solidFill>
              </a:rPr>
              <a:t>1.2.2 面向对象 </a:t>
            </a:r>
          </a:p>
          <a:p>
            <a:pPr lvl="1"/>
            <a:r>
              <a:rPr lang="en-US" altLang="zh-CN" dirty="0"/>
              <a:t> Java</a:t>
            </a:r>
            <a:r>
              <a:rPr lang="zh-CN" altLang="en-US" dirty="0">
                <a:latin typeface="宋体" pitchFamily="2" charset="-122"/>
              </a:rPr>
              <a:t>是面向对象的编程语言。</a:t>
            </a:r>
            <a:r>
              <a:rPr lang="zh-CN" altLang="en-US" sz="1000" dirty="0"/>
              <a:t> </a:t>
            </a:r>
            <a:endParaRPr lang="en-US" altLang="zh-CN" sz="1000" dirty="0"/>
          </a:p>
          <a:p>
            <a:pPr>
              <a:buNone/>
            </a:pPr>
            <a:r>
              <a:rPr lang="zh-CN" altLang="en-US" sz="2400" b="1" dirty="0">
                <a:solidFill>
                  <a:srgbClr val="0000FF"/>
                </a:solidFill>
              </a:rPr>
              <a:t>1.2.3 平台无关 </a:t>
            </a:r>
            <a:endParaRPr lang="en-US" altLang="zh-CN" sz="2400" b="1" dirty="0">
              <a:solidFill>
                <a:srgbClr val="0000FF"/>
              </a:solidFill>
            </a:endParaRPr>
          </a:p>
          <a:p>
            <a:pPr lvl="1"/>
            <a:r>
              <a:rPr lang="zh-CN" altLang="en-US" sz="2000" dirty="0"/>
              <a:t>只要平台提供了</a:t>
            </a:r>
            <a:r>
              <a:rPr lang="en-US" altLang="zh-CN" sz="2000" dirty="0"/>
              <a:t>Java</a:t>
            </a:r>
            <a:r>
              <a:rPr lang="zh-CN" altLang="en-US" sz="2000" dirty="0"/>
              <a:t>运行环境，</a:t>
            </a:r>
            <a:r>
              <a:rPr lang="en-US" altLang="zh-CN" sz="2000" dirty="0"/>
              <a:t>Java</a:t>
            </a:r>
            <a:r>
              <a:rPr lang="zh-CN" altLang="en-US" sz="2000" dirty="0"/>
              <a:t>编写的软件就能在其上运行。</a:t>
            </a:r>
            <a:endParaRPr lang="en-US" altLang="zh-CN" sz="2000" dirty="0"/>
          </a:p>
          <a:p>
            <a:pPr lvl="1"/>
            <a:r>
              <a:rPr lang="en-CA" altLang="zh-CN" sz="2000" b="1" i="1" dirty="0">
                <a:solidFill>
                  <a:srgbClr val="009900"/>
                </a:solidFill>
              </a:rPr>
              <a:t>Write Once, Run Anywhere!</a:t>
            </a:r>
            <a:endParaRPr lang="en-US" altLang="zh-CN" sz="2000" dirty="0"/>
          </a:p>
          <a:p>
            <a:pPr>
              <a:buNone/>
            </a:pPr>
            <a:r>
              <a:rPr lang="zh-CN" altLang="en-US" sz="2400" b="1" dirty="0">
                <a:solidFill>
                  <a:srgbClr val="0000FF"/>
                </a:solidFill>
              </a:rPr>
              <a:t>1.2. </a:t>
            </a:r>
            <a:r>
              <a:rPr lang="en-US" altLang="zh-CN" sz="2400" b="1" dirty="0">
                <a:solidFill>
                  <a:srgbClr val="0000FF"/>
                </a:solidFill>
              </a:rPr>
              <a:t>4  </a:t>
            </a:r>
            <a:r>
              <a:rPr lang="zh-CN" altLang="en-US" sz="2400" b="1" dirty="0">
                <a:solidFill>
                  <a:srgbClr val="0000FF"/>
                </a:solidFill>
              </a:rPr>
              <a:t>多线程</a:t>
            </a:r>
            <a:endParaRPr lang="en-US" altLang="zh-CN" sz="2400" b="1" dirty="0">
              <a:solidFill>
                <a:srgbClr val="0000FF"/>
              </a:solidFill>
            </a:endParaRPr>
          </a:p>
          <a:p>
            <a:pPr>
              <a:buNone/>
            </a:pPr>
            <a:r>
              <a:rPr lang="zh-CN" altLang="en-US" sz="2400" b="1" dirty="0">
                <a:solidFill>
                  <a:srgbClr val="0000FF"/>
                </a:solidFill>
              </a:rPr>
              <a:t>1.2.</a:t>
            </a:r>
            <a:r>
              <a:rPr lang="en-US" altLang="zh-CN" sz="2400" b="1" dirty="0">
                <a:solidFill>
                  <a:srgbClr val="0000FF"/>
                </a:solidFill>
              </a:rPr>
              <a:t>5  </a:t>
            </a:r>
            <a:r>
              <a:rPr lang="zh-CN" altLang="en-US" sz="2400" b="1" dirty="0">
                <a:solidFill>
                  <a:srgbClr val="0000FF"/>
                </a:solidFill>
              </a:rPr>
              <a:t>安全</a:t>
            </a:r>
            <a:endParaRPr lang="en-US" altLang="zh-CN" sz="2400" b="1" dirty="0">
              <a:solidFill>
                <a:srgbClr val="0000FF"/>
              </a:solidFill>
            </a:endParaRPr>
          </a:p>
          <a:p>
            <a:pPr>
              <a:buNone/>
            </a:pPr>
            <a:r>
              <a:rPr lang="zh-CN" altLang="en-US" sz="2400" b="1" dirty="0">
                <a:solidFill>
                  <a:srgbClr val="0000FF"/>
                </a:solidFill>
              </a:rPr>
              <a:t>1.2.</a:t>
            </a:r>
            <a:r>
              <a:rPr lang="en-US" altLang="zh-CN" sz="2400" b="1" dirty="0">
                <a:solidFill>
                  <a:srgbClr val="0000FF"/>
                </a:solidFill>
              </a:rPr>
              <a:t>6  </a:t>
            </a:r>
            <a:r>
              <a:rPr lang="zh-CN" altLang="en-US" sz="2400" b="1" dirty="0">
                <a:solidFill>
                  <a:srgbClr val="0000FF"/>
                </a:solidFill>
              </a:rPr>
              <a:t>动态</a:t>
            </a:r>
          </a:p>
          <a:p>
            <a:pPr lvl="1"/>
            <a:endParaRPr lang="zh-CN" altLang="en-US" sz="2000" dirty="0">
              <a:solidFill>
                <a:srgbClr val="0000FF"/>
              </a:solidFill>
            </a:endParaRPr>
          </a:p>
          <a:p>
            <a:pPr lvl="1"/>
            <a:endParaRPr lang="zh-CN" altLang="en-US" dirty="0"/>
          </a:p>
        </p:txBody>
      </p:sp>
      <p:sp>
        <p:nvSpPr>
          <p:cNvPr id="4" name="灯片编号占位符 3">
            <a:extLst>
              <a:ext uri="{FF2B5EF4-FFF2-40B4-BE49-F238E27FC236}">
                <a16:creationId xmlns:a16="http://schemas.microsoft.com/office/drawing/2014/main" id="{CCEA3181-9C77-42FE-8B76-8EAD24D7E581}"/>
              </a:ext>
            </a:extLst>
          </p:cNvPr>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Times New Roman" panose="02020603050405020304" pitchFamily="18" charset="0"/>
                <a:cs typeface="Times New Roman" panose="02020603050405020304" pitchFamily="18" charset="0"/>
              </a:rPr>
              <a:t>Java</a:t>
            </a:r>
            <a:r>
              <a:rPr lang="zh-CN" altLang="en-US" dirty="0">
                <a:solidFill>
                  <a:srgbClr val="002060"/>
                </a:solidFill>
                <a:latin typeface="Times New Roman" panose="02020603050405020304" pitchFamily="18" charset="0"/>
                <a:cs typeface="Times New Roman" panose="02020603050405020304" pitchFamily="18" charset="0"/>
              </a:rPr>
              <a:t>的平台无关性</a:t>
            </a:r>
          </a:p>
        </p:txBody>
      </p:sp>
      <p:sp>
        <p:nvSpPr>
          <p:cNvPr id="3" name="内容占位符 2"/>
          <p:cNvSpPr>
            <a:spLocks noGrp="1"/>
          </p:cNvSpPr>
          <p:nvPr>
            <p:ph idx="1"/>
          </p:nvPr>
        </p:nvSpPr>
        <p:spPr/>
        <p:txBody>
          <a:bodyPr/>
          <a:lstStyle/>
          <a:p>
            <a:pPr>
              <a:buNone/>
            </a:pPr>
            <a:r>
              <a:rPr lang="zh-CN" altLang="en-US" b="1" dirty="0">
                <a:solidFill>
                  <a:srgbClr val="C00000"/>
                </a:solidFill>
                <a:latin typeface="Times New Roman" panose="02020603050405020304" pitchFamily="18" charset="0"/>
                <a:cs typeface="Times New Roman" panose="02020603050405020304" pitchFamily="18" charset="0"/>
              </a:rPr>
              <a:t>1．平台与机器指令 </a:t>
            </a:r>
          </a:p>
          <a:p>
            <a:pPr lvl="1">
              <a:lnSpc>
                <a:spcPct val="110000"/>
              </a:lnSpc>
            </a:pPr>
            <a:r>
              <a:rPr lang="zh-CN" altLang="en-US" dirty="0">
                <a:latin typeface="Times New Roman" panose="02020603050405020304" pitchFamily="18" charset="0"/>
                <a:cs typeface="Times New Roman" panose="02020603050405020304" pitchFamily="18" charset="0"/>
              </a:rPr>
              <a:t>无论哪种编程语言编写的应用程序都需要经过操作系统和处理器来完成程序的运行，因此这里所指的</a:t>
            </a:r>
            <a:r>
              <a:rPr lang="zh-CN" altLang="en-US" b="1" dirty="0">
                <a:solidFill>
                  <a:srgbClr val="0000CC"/>
                </a:solidFill>
                <a:latin typeface="Times New Roman" panose="02020603050405020304" pitchFamily="18" charset="0"/>
                <a:cs typeface="Times New Roman" panose="02020603050405020304" pitchFamily="18" charset="0"/>
              </a:rPr>
              <a:t>平台</a:t>
            </a:r>
            <a:r>
              <a:rPr lang="zh-CN" altLang="en-US" dirty="0">
                <a:solidFill>
                  <a:srgbClr val="0000CC"/>
                </a:solidFill>
                <a:latin typeface="Times New Roman" panose="02020603050405020304" pitchFamily="18" charset="0"/>
                <a:cs typeface="Times New Roman" panose="02020603050405020304" pitchFamily="18" charset="0"/>
              </a:rPr>
              <a:t>是由操作系统</a:t>
            </a:r>
            <a:r>
              <a:rPr lang="en-US" altLang="zh-CN" dirty="0">
                <a:solidFill>
                  <a:srgbClr val="0000CC"/>
                </a:solidFill>
                <a:latin typeface="Times New Roman" panose="02020603050405020304" pitchFamily="18" charset="0"/>
                <a:cs typeface="Times New Roman" panose="02020603050405020304" pitchFamily="18" charset="0"/>
              </a:rPr>
              <a:t>(OS)</a:t>
            </a:r>
            <a:r>
              <a:rPr lang="zh-CN" altLang="en-US" dirty="0">
                <a:solidFill>
                  <a:srgbClr val="0000CC"/>
                </a:solidFill>
                <a:latin typeface="Times New Roman" panose="02020603050405020304" pitchFamily="18" charset="0"/>
                <a:cs typeface="Times New Roman" panose="02020603050405020304" pitchFamily="18" charset="0"/>
              </a:rPr>
              <a:t>和处理器</a:t>
            </a:r>
            <a:r>
              <a:rPr lang="en-US" altLang="zh-CN" dirty="0">
                <a:solidFill>
                  <a:srgbClr val="0000CC"/>
                </a:solidFill>
                <a:latin typeface="Times New Roman" panose="02020603050405020304" pitchFamily="18" charset="0"/>
                <a:cs typeface="Times New Roman" panose="02020603050405020304" pitchFamily="18" charset="0"/>
              </a:rPr>
              <a:t>(CPU)</a:t>
            </a:r>
            <a:r>
              <a:rPr lang="zh-CN" altLang="en-US" dirty="0">
                <a:solidFill>
                  <a:srgbClr val="0000CC"/>
                </a:solidFill>
                <a:latin typeface="Times New Roman" panose="02020603050405020304" pitchFamily="18" charset="0"/>
                <a:cs typeface="Times New Roman" panose="02020603050405020304" pitchFamily="18" charset="0"/>
              </a:rPr>
              <a:t>所构成</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lnSpc>
                <a:spcPct val="110000"/>
              </a:lnSpc>
            </a:pPr>
            <a:r>
              <a:rPr lang="zh-CN" altLang="en-US" dirty="0">
                <a:latin typeface="Times New Roman" panose="02020603050405020304" pitchFamily="18" charset="0"/>
                <a:cs typeface="Times New Roman" panose="02020603050405020304" pitchFamily="18" charset="0"/>
              </a:rPr>
              <a:t>与平台无关是指软件的运行不因操作系统、处理器的变化和发生无法运行或出现运行错误。</a:t>
            </a:r>
          </a:p>
          <a:p>
            <a:pPr lvl="1">
              <a:lnSpc>
                <a:spcPct val="110000"/>
              </a:lnSpc>
            </a:pPr>
            <a:r>
              <a:rPr lang="zh-CN" altLang="en-US" dirty="0">
                <a:latin typeface="Times New Roman" panose="02020603050405020304" pitchFamily="18" charset="0"/>
                <a:cs typeface="Times New Roman" panose="02020603050405020304" pitchFamily="18" charset="0"/>
              </a:rPr>
              <a:t>每个平台都会形成自己独特的机器指令，所谓平台的机器指令就是可以被该平台直接识别、执行的一种由0、1组成的序列代码。</a:t>
            </a: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0AE96883-A5AF-43C9-99A4-02B856F93F30}"/>
              </a:ext>
            </a:extLst>
          </p:cNvPr>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p:spPr>
        <p:txBody>
          <a:bodyPr/>
          <a:lstStyle/>
          <a:p>
            <a:fld id="{65C08FB1-F2DD-42C9-9793-56EF76B9C8DF}" type="slidenum">
              <a:rPr lang="en-US" altLang="zh-CN" smtClean="0">
                <a:latin typeface="Times New Roman" panose="02020603050405020304" pitchFamily="18" charset="0"/>
                <a:cs typeface="Times New Roman" panose="02020603050405020304" pitchFamily="18" charset="0"/>
              </a:rPr>
              <a:pPr/>
              <a:t>9</a:t>
            </a:fld>
            <a:endParaRPr lang="en-US" altLang="zh-CN">
              <a:latin typeface="Times New Roman" panose="02020603050405020304" pitchFamily="18" charset="0"/>
              <a:cs typeface="Times New Roman" panose="02020603050405020304" pitchFamily="18" charset="0"/>
            </a:endParaRPr>
          </a:p>
        </p:txBody>
      </p:sp>
      <p:sp>
        <p:nvSpPr>
          <p:cNvPr id="1028" name="Rectangle 2"/>
          <p:cNvSpPr>
            <a:spLocks noGrp="1" noChangeArrowheads="1"/>
          </p:cNvSpPr>
          <p:nvPr>
            <p:ph type="title"/>
          </p:nvPr>
        </p:nvSpPr>
        <p:spPr>
          <a:xfrm>
            <a:off x="631825" y="122238"/>
            <a:ext cx="7369175" cy="1020746"/>
          </a:xfrm>
        </p:spPr>
        <p:txBody>
          <a:bodyPr/>
          <a:lstStyle/>
          <a:p>
            <a:r>
              <a:rPr lang="en-US" altLang="zh-CN" dirty="0">
                <a:solidFill>
                  <a:srgbClr val="002060"/>
                </a:solidFill>
                <a:latin typeface="Times New Roman" panose="02020603050405020304" pitchFamily="18" charset="0"/>
                <a:cs typeface="Times New Roman" panose="02020603050405020304" pitchFamily="18" charset="0"/>
              </a:rPr>
              <a:t>Java</a:t>
            </a:r>
            <a:r>
              <a:rPr lang="zh-CN" altLang="en-US" dirty="0">
                <a:solidFill>
                  <a:srgbClr val="002060"/>
                </a:solidFill>
                <a:latin typeface="Times New Roman" panose="02020603050405020304" pitchFamily="18" charset="0"/>
                <a:cs typeface="Times New Roman" panose="02020603050405020304" pitchFamily="18" charset="0"/>
              </a:rPr>
              <a:t>的平台无关性</a:t>
            </a:r>
            <a:endParaRPr lang="en-US" altLang="zh-CN" dirty="0">
              <a:latin typeface="Times New Roman" panose="02020603050405020304" pitchFamily="18" charset="0"/>
              <a:cs typeface="Times New Roman" panose="02020603050405020304" pitchFamily="18" charset="0"/>
            </a:endParaRPr>
          </a:p>
        </p:txBody>
      </p:sp>
      <p:sp>
        <p:nvSpPr>
          <p:cNvPr id="1029" name="Rectangle 3"/>
          <p:cNvSpPr>
            <a:spLocks noGrp="1" noChangeArrowheads="1"/>
          </p:cNvSpPr>
          <p:nvPr>
            <p:ph type="body" idx="1"/>
          </p:nvPr>
        </p:nvSpPr>
        <p:spPr>
          <a:xfrm>
            <a:off x="492125" y="1285860"/>
            <a:ext cx="8169275" cy="4832365"/>
          </a:xfrm>
        </p:spPr>
        <p:txBody>
          <a:bodyPr/>
          <a:lstStyle/>
          <a:p>
            <a:pPr marL="0" indent="0">
              <a:buNone/>
            </a:pPr>
            <a:r>
              <a:rPr lang="zh-CN" altLang="en-US"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C/C++</a:t>
            </a:r>
            <a:r>
              <a:rPr lang="zh-CN" altLang="en-US" dirty="0">
                <a:latin typeface="Times New Roman" panose="02020603050405020304" pitchFamily="18" charset="0"/>
                <a:cs typeface="Times New Roman" panose="02020603050405020304" pitchFamily="18" charset="0"/>
              </a:rPr>
              <a:t>程序依赖平台</a:t>
            </a:r>
            <a:endParaRPr lang="en-US" altLang="zh-CN" dirty="0">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E6B7F5D0-A959-4742-8A47-5DA0330074FB}"/>
              </a:ext>
            </a:extLst>
          </p:cNvPr>
          <p:cNvGrpSpPr/>
          <p:nvPr/>
        </p:nvGrpSpPr>
        <p:grpSpPr>
          <a:xfrm>
            <a:off x="3215481" y="1699746"/>
            <a:ext cx="5928519" cy="4672945"/>
            <a:chOff x="3215481" y="1699746"/>
            <a:chExt cx="5928519" cy="4672945"/>
          </a:xfrm>
        </p:grpSpPr>
        <p:sp>
          <p:nvSpPr>
            <p:cNvPr id="1031" name="Text Box 5"/>
            <p:cNvSpPr txBox="1">
              <a:spLocks noChangeArrowheads="1"/>
            </p:cNvSpPr>
            <p:nvPr/>
          </p:nvSpPr>
          <p:spPr bwMode="auto">
            <a:xfrm>
              <a:off x="4654550" y="1699746"/>
              <a:ext cx="3138488" cy="400298"/>
            </a:xfrm>
            <a:prstGeom prst="rect">
              <a:avLst/>
            </a:prstGeom>
            <a:noFill/>
            <a:ln w="9525">
              <a:solidFill>
                <a:schemeClr val="accent1"/>
              </a:solidFill>
              <a:miter lim="800000"/>
              <a:headEnd/>
              <a:tailEnd/>
            </a:ln>
          </p:spPr>
          <p:txBody>
            <a:bodyPr wrap="none">
              <a:spAutoFit/>
            </a:bodyPr>
            <a:lstStyle/>
            <a:p>
              <a:pPr algn="ctr"/>
              <a:r>
                <a:rPr kumimoji="1" lang="en-US" altLang="zh-TW" sz="2000" dirty="0">
                  <a:latin typeface="Times New Roman" panose="02020603050405020304" pitchFamily="18" charset="0"/>
                  <a:ea typeface="PMingLiU" pitchFamily="18" charset="-120"/>
                  <a:cs typeface="Times New Roman" panose="02020603050405020304" pitchFamily="18" charset="0"/>
                </a:rPr>
                <a:t>Source Code (</a:t>
              </a:r>
              <a:r>
                <a:rPr kumimoji="1" lang="zh-TW" altLang="en-US" sz="2000" dirty="0">
                  <a:latin typeface="Times New Roman" panose="02020603050405020304" pitchFamily="18" charset="0"/>
                  <a:ea typeface="楷体_GB2312" pitchFamily="49" charset="-122"/>
                  <a:cs typeface="Times New Roman" panose="02020603050405020304" pitchFamily="18" charset="0"/>
                </a:rPr>
                <a:t>原始程</a:t>
              </a:r>
              <a:r>
                <a:rPr kumimoji="1" lang="zh-CN" altLang="en-US" sz="2000" dirty="0">
                  <a:latin typeface="Times New Roman" panose="02020603050405020304" pitchFamily="18" charset="0"/>
                  <a:ea typeface="楷体_GB2312" pitchFamily="49" charset="-122"/>
                  <a:cs typeface="Times New Roman" panose="02020603050405020304" pitchFamily="18" charset="0"/>
                </a:rPr>
                <a:t>序</a:t>
              </a:r>
              <a:r>
                <a:rPr kumimoji="1" lang="en-US" altLang="zh-TW" sz="2000" dirty="0">
                  <a:latin typeface="Times New Roman" panose="02020603050405020304" pitchFamily="18" charset="0"/>
                  <a:ea typeface="PMingLiU" pitchFamily="18" charset="-120"/>
                  <a:cs typeface="Times New Roman" panose="02020603050405020304" pitchFamily="18" charset="0"/>
                </a:rPr>
                <a:t>, </a:t>
              </a:r>
              <a:r>
                <a:rPr kumimoji="1" lang="en-US" altLang="zh-TW" sz="2000" i="1" dirty="0" err="1">
                  <a:latin typeface="Times New Roman" panose="02020603050405020304" pitchFamily="18" charset="0"/>
                  <a:ea typeface="PMingLiU" pitchFamily="18" charset="-120"/>
                  <a:cs typeface="Times New Roman" panose="02020603050405020304" pitchFamily="18" charset="0"/>
                </a:rPr>
                <a:t>t.c</a:t>
              </a:r>
              <a:r>
                <a:rPr kumimoji="1" lang="en-US" altLang="zh-TW" sz="2000" dirty="0">
                  <a:latin typeface="Times New Roman" panose="02020603050405020304" pitchFamily="18" charset="0"/>
                  <a:ea typeface="PMingLiU" pitchFamily="18" charset="-120"/>
                  <a:cs typeface="Times New Roman" panose="02020603050405020304" pitchFamily="18" charset="0"/>
                </a:rPr>
                <a:t>)</a:t>
              </a:r>
            </a:p>
          </p:txBody>
        </p:sp>
        <p:sp>
          <p:nvSpPr>
            <p:cNvPr id="1032" name="Text Box 6"/>
            <p:cNvSpPr txBox="1">
              <a:spLocks noChangeArrowheads="1"/>
            </p:cNvSpPr>
            <p:nvPr/>
          </p:nvSpPr>
          <p:spPr bwMode="auto">
            <a:xfrm>
              <a:off x="4157662" y="3213691"/>
              <a:ext cx="4192588" cy="400298"/>
            </a:xfrm>
            <a:prstGeom prst="rect">
              <a:avLst/>
            </a:prstGeom>
            <a:noFill/>
            <a:ln w="9525">
              <a:solidFill>
                <a:schemeClr val="accent1"/>
              </a:solidFill>
              <a:miter lim="800000"/>
              <a:headEnd/>
              <a:tailEnd/>
            </a:ln>
          </p:spPr>
          <p:txBody>
            <a:bodyPr>
              <a:spAutoFit/>
            </a:bodyPr>
            <a:lstStyle/>
            <a:p>
              <a:pPr algn="ctr"/>
              <a:r>
                <a:rPr kumimoji="1" lang="en-US" altLang="zh-TW" sz="2000" dirty="0">
                  <a:latin typeface="Times New Roman" panose="02020603050405020304" pitchFamily="18" charset="0"/>
                  <a:ea typeface="PMingLiU" pitchFamily="18" charset="-120"/>
                  <a:cs typeface="Times New Roman" panose="02020603050405020304" pitchFamily="18" charset="0"/>
                </a:rPr>
                <a:t>Object Code (</a:t>
              </a:r>
              <a:r>
                <a:rPr kumimoji="1" lang="zh-TW" altLang="en-US" sz="2000" dirty="0">
                  <a:latin typeface="Times New Roman" panose="02020603050405020304" pitchFamily="18" charset="0"/>
                  <a:ea typeface="楷体_GB2312" pitchFamily="49" charset="-122"/>
                  <a:cs typeface="Times New Roman" panose="02020603050405020304" pitchFamily="18" charset="0"/>
                </a:rPr>
                <a:t>目的程</a:t>
              </a:r>
              <a:r>
                <a:rPr kumimoji="1" lang="zh-CN" altLang="en-US" sz="2000" dirty="0">
                  <a:latin typeface="Times New Roman" panose="02020603050405020304" pitchFamily="18" charset="0"/>
                  <a:ea typeface="楷体_GB2312" pitchFamily="49" charset="-122"/>
                  <a:cs typeface="Times New Roman" panose="02020603050405020304" pitchFamily="18" charset="0"/>
                </a:rPr>
                <a:t>序</a:t>
              </a:r>
              <a:r>
                <a:rPr kumimoji="1" lang="en-US" altLang="zh-TW" sz="2000" dirty="0">
                  <a:latin typeface="Times New Roman" panose="02020603050405020304" pitchFamily="18" charset="0"/>
                  <a:ea typeface="PMingLiU" pitchFamily="18" charset="-120"/>
                  <a:cs typeface="Times New Roman" panose="02020603050405020304" pitchFamily="18" charset="0"/>
                </a:rPr>
                <a:t>, </a:t>
              </a:r>
              <a:r>
                <a:rPr kumimoji="1" lang="en-US" altLang="zh-TW" sz="2000" i="1" dirty="0" err="1">
                  <a:latin typeface="Times New Roman" panose="02020603050405020304" pitchFamily="18" charset="0"/>
                  <a:ea typeface="PMingLiU" pitchFamily="18" charset="-120"/>
                  <a:cs typeface="Times New Roman" panose="02020603050405020304" pitchFamily="18" charset="0"/>
                </a:rPr>
                <a:t>t.obj</a:t>
              </a:r>
              <a:r>
                <a:rPr kumimoji="1" lang="en-US" altLang="zh-TW" sz="2000" dirty="0">
                  <a:latin typeface="Times New Roman" panose="02020603050405020304" pitchFamily="18" charset="0"/>
                  <a:ea typeface="PMingLiU" pitchFamily="18" charset="-120"/>
                  <a:cs typeface="Times New Roman" panose="02020603050405020304" pitchFamily="18" charset="0"/>
                </a:rPr>
                <a:t>)</a:t>
              </a:r>
            </a:p>
          </p:txBody>
        </p:sp>
        <p:sp>
          <p:nvSpPr>
            <p:cNvPr id="1033" name="Text Box 7"/>
            <p:cNvSpPr txBox="1">
              <a:spLocks noChangeArrowheads="1"/>
            </p:cNvSpPr>
            <p:nvPr/>
          </p:nvSpPr>
          <p:spPr bwMode="auto">
            <a:xfrm>
              <a:off x="3215481" y="3788523"/>
              <a:ext cx="1962150" cy="397333"/>
            </a:xfrm>
            <a:prstGeom prst="rect">
              <a:avLst/>
            </a:prstGeom>
            <a:noFill/>
            <a:ln w="9525">
              <a:noFill/>
              <a:miter lim="800000"/>
              <a:headEnd/>
              <a:tailEnd/>
            </a:ln>
          </p:spPr>
          <p:txBody>
            <a:bodyPr wrap="none">
              <a:spAutoFit/>
            </a:bodyPr>
            <a:lstStyle/>
            <a:p>
              <a:pPr algn="ctr"/>
              <a:r>
                <a:rPr kumimoji="1" lang="zh-TW" altLang="en-US" sz="2000" dirty="0">
                  <a:latin typeface="Times New Roman" panose="02020603050405020304" pitchFamily="18" charset="0"/>
                  <a:ea typeface="楷体_GB2312" pitchFamily="49" charset="-122"/>
                  <a:cs typeface="Times New Roman" panose="02020603050405020304" pitchFamily="18" charset="0"/>
                </a:rPr>
                <a:t>其他的目的程</a:t>
              </a:r>
              <a:r>
                <a:rPr kumimoji="1" lang="zh-CN" altLang="en-US" sz="2000" dirty="0">
                  <a:latin typeface="Times New Roman" panose="02020603050405020304" pitchFamily="18" charset="0"/>
                  <a:ea typeface="楷体_GB2312" pitchFamily="49" charset="-122"/>
                  <a:cs typeface="Times New Roman" panose="02020603050405020304" pitchFamily="18" charset="0"/>
                </a:rPr>
                <a:t>序</a:t>
              </a:r>
              <a:endParaRPr kumimoji="1" lang="zh-TW" altLang="en-US" sz="2000" dirty="0">
                <a:latin typeface="Times New Roman" panose="02020603050405020304" pitchFamily="18" charset="0"/>
                <a:ea typeface="楷体_GB2312" pitchFamily="49" charset="-122"/>
                <a:cs typeface="Times New Roman" panose="02020603050405020304" pitchFamily="18" charset="0"/>
              </a:endParaRPr>
            </a:p>
          </p:txBody>
        </p:sp>
        <p:sp>
          <p:nvSpPr>
            <p:cNvPr id="1034" name="Text Box 8"/>
            <p:cNvSpPr txBox="1">
              <a:spLocks noChangeArrowheads="1"/>
            </p:cNvSpPr>
            <p:nvPr/>
          </p:nvSpPr>
          <p:spPr bwMode="auto">
            <a:xfrm>
              <a:off x="7227887" y="3833412"/>
              <a:ext cx="1916113" cy="397333"/>
            </a:xfrm>
            <a:prstGeom prst="rect">
              <a:avLst/>
            </a:prstGeom>
            <a:noFill/>
            <a:ln w="9525">
              <a:noFill/>
              <a:miter lim="800000"/>
              <a:headEnd/>
              <a:tailEnd/>
            </a:ln>
          </p:spPr>
          <p:txBody>
            <a:bodyPr wrap="none">
              <a:spAutoFit/>
            </a:bodyPr>
            <a:lstStyle/>
            <a:p>
              <a:pPr algn="ctr"/>
              <a:r>
                <a:rPr kumimoji="1" lang="en-US" altLang="zh-TW" sz="2000" dirty="0">
                  <a:latin typeface="Times New Roman" panose="02020603050405020304" pitchFamily="18" charset="0"/>
                  <a:ea typeface="PMingLiU" pitchFamily="18" charset="-120"/>
                  <a:cs typeface="Times New Roman" panose="02020603050405020304" pitchFamily="18" charset="0"/>
                </a:rPr>
                <a:t>(Library)</a:t>
              </a:r>
              <a:r>
                <a:rPr kumimoji="1" lang="zh-TW" altLang="en-US" sz="2000" dirty="0">
                  <a:latin typeface="Times New Roman" panose="02020603050405020304" pitchFamily="18" charset="0"/>
                  <a:ea typeface="楷体_GB2312" pitchFamily="49" charset="-122"/>
                  <a:cs typeface="Times New Roman" panose="02020603050405020304" pitchFamily="18" charset="0"/>
                </a:rPr>
                <a:t>函</a:t>
              </a:r>
              <a:r>
                <a:rPr kumimoji="1" lang="zh-CN" altLang="en-US" sz="2000" dirty="0">
                  <a:latin typeface="Times New Roman" panose="02020603050405020304" pitchFamily="18" charset="0"/>
                  <a:ea typeface="楷体_GB2312" pitchFamily="49" charset="-122"/>
                  <a:cs typeface="Times New Roman" panose="02020603050405020304" pitchFamily="18" charset="0"/>
                </a:rPr>
                <a:t>数库</a:t>
              </a:r>
              <a:endParaRPr kumimoji="1" lang="zh-TW" altLang="en-US" sz="2000" dirty="0">
                <a:latin typeface="Times New Roman" panose="02020603050405020304" pitchFamily="18" charset="0"/>
                <a:ea typeface="楷体_GB2312" pitchFamily="49" charset="-122"/>
                <a:cs typeface="Times New Roman" panose="02020603050405020304" pitchFamily="18" charset="0"/>
              </a:endParaRPr>
            </a:p>
          </p:txBody>
        </p:sp>
        <p:sp>
          <p:nvSpPr>
            <p:cNvPr id="1035" name="Text Box 9"/>
            <p:cNvSpPr txBox="1">
              <a:spLocks noChangeArrowheads="1"/>
            </p:cNvSpPr>
            <p:nvPr/>
          </p:nvSpPr>
          <p:spPr bwMode="auto">
            <a:xfrm>
              <a:off x="3747294" y="4757956"/>
              <a:ext cx="4953000" cy="400298"/>
            </a:xfrm>
            <a:prstGeom prst="rect">
              <a:avLst/>
            </a:prstGeom>
            <a:noFill/>
            <a:ln w="9525">
              <a:solidFill>
                <a:schemeClr val="accent1"/>
              </a:solidFill>
              <a:miter lim="800000"/>
              <a:headEnd/>
              <a:tailEnd/>
            </a:ln>
          </p:spPr>
          <p:txBody>
            <a:bodyPr wrap="none">
              <a:spAutoFit/>
            </a:bodyPr>
            <a:lstStyle/>
            <a:p>
              <a:pPr algn="ctr"/>
              <a:r>
                <a:rPr kumimoji="1" lang="en-US" altLang="zh-TW" sz="2000" dirty="0">
                  <a:latin typeface="Times New Roman" panose="02020603050405020304" pitchFamily="18" charset="0"/>
                  <a:ea typeface="PMingLiU" pitchFamily="18" charset="-120"/>
                  <a:cs typeface="Times New Roman" panose="02020603050405020304" pitchFamily="18" charset="0"/>
                </a:rPr>
                <a:t>Executable Code (</a:t>
              </a:r>
              <a:r>
                <a:rPr kumimoji="1" lang="zh-TW" altLang="en-US" sz="2000" dirty="0">
                  <a:latin typeface="Times New Roman" panose="02020603050405020304" pitchFamily="18" charset="0"/>
                  <a:ea typeface="楷体_GB2312" pitchFamily="49" charset="-122"/>
                  <a:cs typeface="Times New Roman" panose="02020603050405020304" pitchFamily="18" charset="0"/>
                </a:rPr>
                <a:t>可</a:t>
              </a:r>
              <a:r>
                <a:rPr kumimoji="1" lang="zh-CN" altLang="en-US" sz="2000" dirty="0">
                  <a:latin typeface="Times New Roman" panose="02020603050405020304" pitchFamily="18" charset="0"/>
                  <a:ea typeface="楷体_GB2312" pitchFamily="49" charset="-122"/>
                  <a:cs typeface="Times New Roman" panose="02020603050405020304" pitchFamily="18" charset="0"/>
                </a:rPr>
                <a:t>执</a:t>
              </a:r>
              <a:r>
                <a:rPr kumimoji="1" lang="zh-TW" altLang="en-US" sz="2000" dirty="0">
                  <a:latin typeface="Times New Roman" panose="02020603050405020304" pitchFamily="18" charset="0"/>
                  <a:ea typeface="楷体_GB2312" pitchFamily="49" charset="-122"/>
                  <a:cs typeface="Times New Roman" panose="02020603050405020304" pitchFamily="18" charset="0"/>
                </a:rPr>
                <a:t>行程</a:t>
              </a:r>
              <a:r>
                <a:rPr kumimoji="1" lang="zh-CN" altLang="en-US" sz="2000" dirty="0">
                  <a:latin typeface="Times New Roman" panose="02020603050405020304" pitchFamily="18" charset="0"/>
                  <a:ea typeface="楷体_GB2312" pitchFamily="49" charset="-122"/>
                  <a:cs typeface="Times New Roman" panose="02020603050405020304" pitchFamily="18" charset="0"/>
                </a:rPr>
                <a:t>序</a:t>
              </a:r>
              <a:r>
                <a:rPr kumimoji="1" lang="en-US" altLang="zh-TW" sz="2000" dirty="0">
                  <a:latin typeface="Times New Roman" panose="02020603050405020304" pitchFamily="18" charset="0"/>
                  <a:ea typeface="PMingLiU" pitchFamily="18" charset="-120"/>
                  <a:cs typeface="Times New Roman" panose="02020603050405020304" pitchFamily="18" charset="0"/>
                </a:rPr>
                <a:t>, </a:t>
              </a:r>
              <a:r>
                <a:rPr kumimoji="1" lang="en-US" altLang="zh-TW" sz="2000" i="1" dirty="0" err="1">
                  <a:latin typeface="Times New Roman" panose="02020603050405020304" pitchFamily="18" charset="0"/>
                  <a:ea typeface="PMingLiU" pitchFamily="18" charset="-120"/>
                  <a:cs typeface="Times New Roman" panose="02020603050405020304" pitchFamily="18" charset="0"/>
                </a:rPr>
                <a:t>t.exe</a:t>
              </a:r>
              <a:r>
                <a:rPr kumimoji="1" lang="en-US" altLang="zh-TW" sz="2000" dirty="0">
                  <a:latin typeface="Times New Roman" panose="02020603050405020304" pitchFamily="18" charset="0"/>
                  <a:ea typeface="PMingLiU" pitchFamily="18" charset="-120"/>
                  <a:cs typeface="Times New Roman" panose="02020603050405020304" pitchFamily="18" charset="0"/>
                </a:rPr>
                <a:t> or</a:t>
              </a:r>
              <a:r>
                <a:rPr kumimoji="1" lang="en-US" altLang="zh-TW" sz="2000" i="1" dirty="0">
                  <a:latin typeface="Times New Roman" panose="02020603050405020304" pitchFamily="18" charset="0"/>
                  <a:ea typeface="PMingLiU" pitchFamily="18" charset="-120"/>
                  <a:cs typeface="Times New Roman" panose="02020603050405020304" pitchFamily="18" charset="0"/>
                </a:rPr>
                <a:t> </a:t>
              </a:r>
              <a:r>
                <a:rPr kumimoji="1" lang="en-US" altLang="zh-TW" sz="2000" i="1" dirty="0" err="1">
                  <a:latin typeface="Times New Roman" panose="02020603050405020304" pitchFamily="18" charset="0"/>
                  <a:ea typeface="PMingLiU" pitchFamily="18" charset="-120"/>
                  <a:cs typeface="Times New Roman" panose="02020603050405020304" pitchFamily="18" charset="0"/>
                </a:rPr>
                <a:t>t.com</a:t>
              </a:r>
              <a:r>
                <a:rPr kumimoji="1" lang="en-US" altLang="zh-TW" sz="2000" dirty="0">
                  <a:latin typeface="Times New Roman" panose="02020603050405020304" pitchFamily="18" charset="0"/>
                  <a:ea typeface="PMingLiU" pitchFamily="18" charset="-120"/>
                  <a:cs typeface="Times New Roman" panose="02020603050405020304" pitchFamily="18" charset="0"/>
                </a:rPr>
                <a:t>)</a:t>
              </a:r>
            </a:p>
          </p:txBody>
        </p:sp>
        <p:sp>
          <p:nvSpPr>
            <p:cNvPr id="1036" name="Line 10"/>
            <p:cNvSpPr>
              <a:spLocks noChangeShapeType="1"/>
            </p:cNvSpPr>
            <p:nvPr/>
          </p:nvSpPr>
          <p:spPr bwMode="auto">
            <a:xfrm>
              <a:off x="6246018" y="2100044"/>
              <a:ext cx="0" cy="284657"/>
            </a:xfrm>
            <a:prstGeom prst="line">
              <a:avLst/>
            </a:prstGeom>
            <a:noFill/>
            <a:ln w="38100">
              <a:solidFill>
                <a:schemeClr val="tx1"/>
              </a:solidFill>
              <a:round/>
              <a:headEnd/>
              <a:tailEnd type="triangle" w="med" len="med"/>
            </a:ln>
          </p:spPr>
          <p:txBody>
            <a:bodyPr wrap="none"/>
            <a:lstStyle/>
            <a:p>
              <a:endParaRPr lang="zh-CN" altLang="en-US">
                <a:latin typeface="Times New Roman" panose="02020603050405020304" pitchFamily="18" charset="0"/>
                <a:cs typeface="Times New Roman" panose="02020603050405020304" pitchFamily="18" charset="0"/>
              </a:endParaRPr>
            </a:p>
          </p:txBody>
        </p:sp>
        <p:sp>
          <p:nvSpPr>
            <p:cNvPr id="1037" name="Line 11"/>
            <p:cNvSpPr>
              <a:spLocks noChangeShapeType="1"/>
            </p:cNvSpPr>
            <p:nvPr/>
          </p:nvSpPr>
          <p:spPr bwMode="auto">
            <a:xfrm flipH="1">
              <a:off x="6246018" y="2886254"/>
              <a:ext cx="0" cy="303517"/>
            </a:xfrm>
            <a:prstGeom prst="line">
              <a:avLst/>
            </a:prstGeom>
            <a:noFill/>
            <a:ln w="38100">
              <a:solidFill>
                <a:schemeClr val="tx1"/>
              </a:solidFill>
              <a:round/>
              <a:headEnd/>
              <a:tailEnd type="triangle" w="med" len="med"/>
            </a:ln>
          </p:spPr>
          <p:txBody>
            <a:bodyPr wrap="none"/>
            <a:lstStyle/>
            <a:p>
              <a:endParaRPr lang="zh-CN" altLang="en-US">
                <a:latin typeface="Times New Roman" panose="02020603050405020304" pitchFamily="18" charset="0"/>
                <a:cs typeface="Times New Roman" panose="02020603050405020304" pitchFamily="18" charset="0"/>
              </a:endParaRPr>
            </a:p>
          </p:txBody>
        </p:sp>
        <p:sp>
          <p:nvSpPr>
            <p:cNvPr id="1038" name="Line 12"/>
            <p:cNvSpPr>
              <a:spLocks noChangeShapeType="1"/>
            </p:cNvSpPr>
            <p:nvPr/>
          </p:nvSpPr>
          <p:spPr bwMode="auto">
            <a:xfrm>
              <a:off x="6246018" y="3622354"/>
              <a:ext cx="0" cy="374144"/>
            </a:xfrm>
            <a:prstGeom prst="line">
              <a:avLst/>
            </a:prstGeom>
            <a:noFill/>
            <a:ln w="38100">
              <a:solidFill>
                <a:schemeClr val="tx1"/>
              </a:solidFill>
              <a:round/>
              <a:headEnd/>
              <a:tailEnd type="triangle" w="med" len="med"/>
            </a:ln>
          </p:spPr>
          <p:txBody>
            <a:bodyPr wrap="none"/>
            <a:lstStyle/>
            <a:p>
              <a:endParaRPr lang="zh-CN" altLang="en-US">
                <a:latin typeface="Times New Roman" panose="02020603050405020304" pitchFamily="18" charset="0"/>
                <a:cs typeface="Times New Roman" panose="02020603050405020304" pitchFamily="18" charset="0"/>
              </a:endParaRPr>
            </a:p>
          </p:txBody>
        </p:sp>
        <p:sp>
          <p:nvSpPr>
            <p:cNvPr id="1039" name="Line 13"/>
            <p:cNvSpPr>
              <a:spLocks noChangeShapeType="1"/>
            </p:cNvSpPr>
            <p:nvPr/>
          </p:nvSpPr>
          <p:spPr bwMode="auto">
            <a:xfrm>
              <a:off x="5163344" y="4027875"/>
              <a:ext cx="518318" cy="182114"/>
            </a:xfrm>
            <a:prstGeom prst="line">
              <a:avLst/>
            </a:prstGeom>
            <a:noFill/>
            <a:ln w="38100">
              <a:solidFill>
                <a:schemeClr val="tx1"/>
              </a:solidFill>
              <a:round/>
              <a:headEnd/>
              <a:tailEnd type="triangle" w="med" len="med"/>
            </a:ln>
          </p:spPr>
          <p:txBody>
            <a:bodyPr wrap="none"/>
            <a:lstStyle/>
            <a:p>
              <a:endParaRPr lang="zh-CN" altLang="en-US">
                <a:latin typeface="Times New Roman" panose="02020603050405020304" pitchFamily="18" charset="0"/>
                <a:cs typeface="Times New Roman" panose="02020603050405020304" pitchFamily="18" charset="0"/>
              </a:endParaRPr>
            </a:p>
          </p:txBody>
        </p:sp>
        <p:sp>
          <p:nvSpPr>
            <p:cNvPr id="1040" name="Line 14"/>
            <p:cNvSpPr>
              <a:spLocks noChangeShapeType="1"/>
            </p:cNvSpPr>
            <p:nvPr/>
          </p:nvSpPr>
          <p:spPr bwMode="auto">
            <a:xfrm flipH="1">
              <a:off x="6824661" y="4096453"/>
              <a:ext cx="403225" cy="113536"/>
            </a:xfrm>
            <a:prstGeom prst="line">
              <a:avLst/>
            </a:prstGeom>
            <a:noFill/>
            <a:ln w="38100">
              <a:solidFill>
                <a:schemeClr val="tx1"/>
              </a:solidFill>
              <a:round/>
              <a:headEnd/>
              <a:tailEnd type="triangle" w="med" len="med"/>
            </a:ln>
          </p:spPr>
          <p:txBody>
            <a:bodyPr wrap="none"/>
            <a:lstStyle/>
            <a:p>
              <a:endParaRPr lang="zh-CN" altLang="en-US">
                <a:latin typeface="Times New Roman" panose="02020603050405020304" pitchFamily="18" charset="0"/>
                <a:cs typeface="Times New Roman" panose="02020603050405020304" pitchFamily="18" charset="0"/>
              </a:endParaRPr>
            </a:p>
          </p:txBody>
        </p:sp>
        <p:sp>
          <p:nvSpPr>
            <p:cNvPr id="1041" name="Line 15"/>
            <p:cNvSpPr>
              <a:spLocks noChangeShapeType="1"/>
            </p:cNvSpPr>
            <p:nvPr/>
          </p:nvSpPr>
          <p:spPr bwMode="auto">
            <a:xfrm>
              <a:off x="6246812" y="4494646"/>
              <a:ext cx="0" cy="284657"/>
            </a:xfrm>
            <a:prstGeom prst="line">
              <a:avLst/>
            </a:prstGeom>
            <a:noFill/>
            <a:ln w="38100">
              <a:solidFill>
                <a:schemeClr val="tx1"/>
              </a:solidFill>
              <a:round/>
              <a:headEnd/>
              <a:tailEnd type="triangle" w="med" len="med"/>
            </a:ln>
          </p:spPr>
          <p:txBody>
            <a:bodyPr wrap="none"/>
            <a:lstStyle/>
            <a:p>
              <a:endParaRPr lang="zh-CN" altLang="en-US">
                <a:latin typeface="Times New Roman" panose="02020603050405020304" pitchFamily="18" charset="0"/>
                <a:cs typeface="Times New Roman" panose="02020603050405020304" pitchFamily="18" charset="0"/>
              </a:endParaRPr>
            </a:p>
          </p:txBody>
        </p:sp>
        <p:sp>
          <p:nvSpPr>
            <p:cNvPr id="1042" name="Line 16"/>
            <p:cNvSpPr>
              <a:spLocks noChangeShapeType="1"/>
            </p:cNvSpPr>
            <p:nvPr/>
          </p:nvSpPr>
          <p:spPr bwMode="auto">
            <a:xfrm>
              <a:off x="6239148" y="5182174"/>
              <a:ext cx="0" cy="284657"/>
            </a:xfrm>
            <a:prstGeom prst="line">
              <a:avLst/>
            </a:prstGeom>
            <a:noFill/>
            <a:ln w="38100">
              <a:solidFill>
                <a:schemeClr val="tx1"/>
              </a:solidFill>
              <a:round/>
              <a:headEnd/>
              <a:tailEnd type="triangle" w="med" len="med"/>
            </a:ln>
          </p:spPr>
          <p:txBody>
            <a:bodyPr wrap="none"/>
            <a:lstStyle/>
            <a:p>
              <a:endParaRPr lang="zh-CN" altLang="en-US">
                <a:latin typeface="Times New Roman" panose="02020603050405020304" pitchFamily="18" charset="0"/>
                <a:cs typeface="Times New Roman" panose="02020603050405020304" pitchFamily="18" charset="0"/>
              </a:endParaRPr>
            </a:p>
          </p:txBody>
        </p:sp>
        <p:grpSp>
          <p:nvGrpSpPr>
            <p:cNvPr id="3" name="Group 17"/>
            <p:cNvGrpSpPr>
              <a:grpSpLocks/>
            </p:cNvGrpSpPr>
            <p:nvPr/>
          </p:nvGrpSpPr>
          <p:grpSpPr bwMode="auto">
            <a:xfrm>
              <a:off x="5711825" y="5466831"/>
              <a:ext cx="2289175" cy="905860"/>
              <a:chOff x="2996" y="3456"/>
              <a:chExt cx="1442" cy="611"/>
            </a:xfrm>
          </p:grpSpPr>
          <p:graphicFrame>
            <p:nvGraphicFramePr>
              <p:cNvPr id="1026" name="Object 18"/>
              <p:cNvGraphicFramePr>
                <a:graphicFrameLocks noChangeAspect="1"/>
              </p:cNvGraphicFramePr>
              <p:nvPr/>
            </p:nvGraphicFramePr>
            <p:xfrm>
              <a:off x="2996" y="3456"/>
              <a:ext cx="672" cy="611"/>
            </p:xfrm>
            <a:graphic>
              <a:graphicData uri="http://schemas.openxmlformats.org/presentationml/2006/ole">
                <mc:AlternateContent xmlns:mc="http://schemas.openxmlformats.org/markup-compatibility/2006">
                  <mc:Choice xmlns:v="urn:schemas-microsoft-com:vml" Requires="v">
                    <p:oleObj spid="_x0000_s25625" name="CorelDRAW" r:id="rId3" imgW="4439520" imgH="4038480" progId="CorelDraw.Graphic.9">
                      <p:embed/>
                    </p:oleObj>
                  </mc:Choice>
                  <mc:Fallback>
                    <p:oleObj name="CorelDRAW" r:id="rId3" imgW="4439520" imgH="4038480" progId="CorelDraw.Graphic.9">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6" y="3456"/>
                            <a:ext cx="672" cy="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0" name="Text Box 19"/>
              <p:cNvSpPr txBox="1">
                <a:spLocks noChangeArrowheads="1"/>
              </p:cNvSpPr>
              <p:nvPr/>
            </p:nvSpPr>
            <p:spPr bwMode="auto">
              <a:xfrm>
                <a:off x="3676" y="3636"/>
                <a:ext cx="762" cy="270"/>
              </a:xfrm>
              <a:prstGeom prst="rect">
                <a:avLst/>
              </a:prstGeom>
              <a:noFill/>
              <a:ln w="9525">
                <a:noFill/>
                <a:miter lim="800000"/>
                <a:headEnd/>
                <a:tailEnd/>
              </a:ln>
            </p:spPr>
            <p:txBody>
              <a:bodyPr wrap="none">
                <a:spAutoFit/>
              </a:bodyPr>
              <a:lstStyle/>
              <a:p>
                <a:pPr algn="ctr"/>
                <a:r>
                  <a:rPr kumimoji="1" lang="en-US" altLang="zh-TW" sz="2000">
                    <a:latin typeface="Times New Roman" panose="02020603050405020304" pitchFamily="18" charset="0"/>
                    <a:ea typeface="PMingLiU" pitchFamily="18" charset="-120"/>
                    <a:cs typeface="Times New Roman" panose="02020603050405020304" pitchFamily="18" charset="0"/>
                  </a:rPr>
                  <a:t>Computer</a:t>
                </a:r>
              </a:p>
            </p:txBody>
          </p:sp>
        </p:grpSp>
        <p:grpSp>
          <p:nvGrpSpPr>
            <p:cNvPr id="4" name="Group 20"/>
            <p:cNvGrpSpPr>
              <a:grpSpLocks/>
            </p:cNvGrpSpPr>
            <p:nvPr/>
          </p:nvGrpSpPr>
          <p:grpSpPr bwMode="auto">
            <a:xfrm>
              <a:off x="5529261" y="2401972"/>
              <a:ext cx="2844800" cy="467015"/>
              <a:chOff x="2896" y="1590"/>
              <a:chExt cx="1792" cy="315"/>
            </a:xfrm>
          </p:grpSpPr>
          <p:sp>
            <p:nvSpPr>
              <p:cNvPr id="1048" name="Text Box 21"/>
              <p:cNvSpPr txBox="1">
                <a:spLocks noChangeArrowheads="1"/>
              </p:cNvSpPr>
              <p:nvPr/>
            </p:nvSpPr>
            <p:spPr bwMode="auto">
              <a:xfrm>
                <a:off x="2896" y="1590"/>
                <a:ext cx="866" cy="315"/>
              </a:xfrm>
              <a:prstGeom prst="rect">
                <a:avLst/>
              </a:prstGeom>
              <a:solidFill>
                <a:srgbClr val="1A6818"/>
              </a:solidFill>
              <a:ln w="9525">
                <a:solidFill>
                  <a:schemeClr val="tx1"/>
                </a:solidFill>
                <a:miter lim="800000"/>
                <a:headEnd/>
                <a:tailEnd/>
              </a:ln>
            </p:spPr>
            <p:txBody>
              <a:bodyPr wrap="none">
                <a:spAutoFit/>
              </a:bodyPr>
              <a:lstStyle/>
              <a:p>
                <a:r>
                  <a:rPr kumimoji="1" lang="en-US" altLang="zh-TW" sz="2400" dirty="0">
                    <a:solidFill>
                      <a:schemeClr val="bg1"/>
                    </a:solidFill>
                    <a:latin typeface="Times New Roman" panose="02020603050405020304" pitchFamily="18" charset="0"/>
                    <a:ea typeface="PMingLiU" pitchFamily="18" charset="-120"/>
                    <a:cs typeface="Times New Roman" panose="02020603050405020304" pitchFamily="18" charset="0"/>
                  </a:rPr>
                  <a:t>Compiler</a:t>
                </a:r>
              </a:p>
            </p:txBody>
          </p:sp>
          <p:sp>
            <p:nvSpPr>
              <p:cNvPr id="1049" name="Text Box 22"/>
              <p:cNvSpPr txBox="1">
                <a:spLocks noChangeArrowheads="1"/>
              </p:cNvSpPr>
              <p:nvPr/>
            </p:nvSpPr>
            <p:spPr bwMode="auto">
              <a:xfrm>
                <a:off x="3739" y="1604"/>
                <a:ext cx="949" cy="270"/>
              </a:xfrm>
              <a:prstGeom prst="rect">
                <a:avLst/>
              </a:prstGeom>
              <a:noFill/>
              <a:ln w="9525">
                <a:noFill/>
                <a:miter lim="800000"/>
                <a:headEnd/>
                <a:tailEnd/>
              </a:ln>
            </p:spPr>
            <p:txBody>
              <a:bodyPr wrap="none">
                <a:spAutoFit/>
              </a:bodyPr>
              <a:lstStyle/>
              <a:p>
                <a:r>
                  <a:rPr kumimoji="1" lang="en-US" altLang="zh-TW" sz="2000" b="1" dirty="0">
                    <a:solidFill>
                      <a:srgbClr val="FD234D"/>
                    </a:solidFill>
                    <a:latin typeface="Times New Roman" panose="02020603050405020304" pitchFamily="18" charset="0"/>
                    <a:ea typeface="PMingLiU" pitchFamily="18" charset="-120"/>
                    <a:cs typeface="Times New Roman" panose="02020603050405020304" pitchFamily="18" charset="0"/>
                  </a:rPr>
                  <a:t>(Compiling)</a:t>
                </a:r>
              </a:p>
            </p:txBody>
          </p:sp>
        </p:grpSp>
        <p:grpSp>
          <p:nvGrpSpPr>
            <p:cNvPr id="5" name="Group 23"/>
            <p:cNvGrpSpPr>
              <a:grpSpLocks/>
            </p:cNvGrpSpPr>
            <p:nvPr/>
          </p:nvGrpSpPr>
          <p:grpSpPr bwMode="auto">
            <a:xfrm>
              <a:off x="5741986" y="4005389"/>
              <a:ext cx="2206625" cy="585621"/>
              <a:chOff x="3014" y="2598"/>
              <a:chExt cx="1390" cy="395"/>
            </a:xfrm>
          </p:grpSpPr>
          <p:sp>
            <p:nvSpPr>
              <p:cNvPr id="1046" name="Text Box 24"/>
              <p:cNvSpPr txBox="1">
                <a:spLocks noChangeArrowheads="1"/>
              </p:cNvSpPr>
              <p:nvPr/>
            </p:nvSpPr>
            <p:spPr bwMode="auto">
              <a:xfrm>
                <a:off x="3014" y="2598"/>
                <a:ext cx="635" cy="315"/>
              </a:xfrm>
              <a:prstGeom prst="rect">
                <a:avLst/>
              </a:prstGeom>
              <a:solidFill>
                <a:srgbClr val="1A6818"/>
              </a:solidFill>
              <a:ln w="9525">
                <a:solidFill>
                  <a:schemeClr val="tx1"/>
                </a:solidFill>
                <a:miter lim="800000"/>
                <a:headEnd/>
                <a:tailEnd/>
              </a:ln>
            </p:spPr>
            <p:txBody>
              <a:bodyPr wrap="none">
                <a:spAutoFit/>
              </a:bodyPr>
              <a:lstStyle/>
              <a:p>
                <a:r>
                  <a:rPr kumimoji="1" lang="en-US" altLang="zh-TW" sz="2400" dirty="0">
                    <a:solidFill>
                      <a:schemeClr val="bg1"/>
                    </a:solidFill>
                    <a:latin typeface="Times New Roman" panose="02020603050405020304" pitchFamily="18" charset="0"/>
                    <a:ea typeface="PMingLiU" pitchFamily="18" charset="-120"/>
                    <a:cs typeface="Times New Roman" panose="02020603050405020304" pitchFamily="18" charset="0"/>
                  </a:rPr>
                  <a:t>Linker</a:t>
                </a:r>
              </a:p>
            </p:txBody>
          </p:sp>
          <p:sp>
            <p:nvSpPr>
              <p:cNvPr id="1047" name="Text Box 25"/>
              <p:cNvSpPr txBox="1">
                <a:spLocks noChangeArrowheads="1"/>
              </p:cNvSpPr>
              <p:nvPr/>
            </p:nvSpPr>
            <p:spPr bwMode="auto">
              <a:xfrm>
                <a:off x="3633" y="2723"/>
                <a:ext cx="771" cy="270"/>
              </a:xfrm>
              <a:prstGeom prst="rect">
                <a:avLst/>
              </a:prstGeom>
              <a:noFill/>
              <a:ln w="9525">
                <a:noFill/>
                <a:miter lim="800000"/>
                <a:headEnd/>
                <a:tailEnd/>
              </a:ln>
            </p:spPr>
            <p:txBody>
              <a:bodyPr wrap="none">
                <a:spAutoFit/>
              </a:bodyPr>
              <a:lstStyle/>
              <a:p>
                <a:r>
                  <a:rPr kumimoji="1" lang="en-US" altLang="zh-TW" sz="2000" b="1" dirty="0">
                    <a:solidFill>
                      <a:srgbClr val="FD234D"/>
                    </a:solidFill>
                    <a:latin typeface="Times New Roman" panose="02020603050405020304" pitchFamily="18" charset="0"/>
                    <a:ea typeface="PMingLiU" pitchFamily="18" charset="-120"/>
                    <a:cs typeface="Times New Roman" panose="02020603050405020304" pitchFamily="18" charset="0"/>
                  </a:rPr>
                  <a:t>(Linking)</a:t>
                </a:r>
              </a:p>
            </p:txBody>
          </p:sp>
        </p:grpSp>
      </p:grpSp>
      <p:sp>
        <p:nvSpPr>
          <p:cNvPr id="27" name="TextBox 26"/>
          <p:cNvSpPr txBox="1"/>
          <p:nvPr/>
        </p:nvSpPr>
        <p:spPr>
          <a:xfrm>
            <a:off x="285720" y="2143116"/>
            <a:ext cx="2730530" cy="3046988"/>
          </a:xfrm>
          <a:prstGeom prst="rect">
            <a:avLst/>
          </a:prstGeom>
          <a:noFill/>
          <a:ln>
            <a:solidFill>
              <a:schemeClr val="accent1"/>
            </a:solidFill>
          </a:ln>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C/C++</a:t>
            </a:r>
            <a:r>
              <a:rPr lang="zh-CN" altLang="en-US" sz="2400" dirty="0">
                <a:latin typeface="Times New Roman" panose="02020603050405020304" pitchFamily="18" charset="0"/>
                <a:cs typeface="Times New Roman" panose="02020603050405020304" pitchFamily="18" charset="0"/>
              </a:rPr>
              <a:t>针对当前</a:t>
            </a:r>
            <a:r>
              <a:rPr lang="en-US" altLang="zh-CN" sz="2400" dirty="0">
                <a:latin typeface="Times New Roman" panose="02020603050405020304" pitchFamily="18" charset="0"/>
                <a:cs typeface="Times New Roman" panose="02020603050405020304" pitchFamily="18" charset="0"/>
              </a:rPr>
              <a:t>C/C++</a:t>
            </a:r>
            <a:r>
              <a:rPr lang="zh-CN" altLang="en-US" sz="2400" dirty="0">
                <a:latin typeface="Times New Roman" panose="02020603050405020304" pitchFamily="18" charset="0"/>
                <a:cs typeface="Times New Roman" panose="02020603050405020304" pitchFamily="18" charset="0"/>
              </a:rPr>
              <a:t>源程序所在的</a:t>
            </a:r>
            <a:r>
              <a:rPr lang="zh-CN" altLang="en-US" sz="2400" b="1" dirty="0">
                <a:solidFill>
                  <a:srgbClr val="C00000"/>
                </a:solidFill>
                <a:latin typeface="Times New Roman" panose="02020603050405020304" pitchFamily="18" charset="0"/>
                <a:cs typeface="Times New Roman" panose="02020603050405020304" pitchFamily="18" charset="0"/>
              </a:rPr>
              <a:t>特定平台</a:t>
            </a:r>
            <a:r>
              <a:rPr lang="zh-CN" altLang="en-US" sz="2400" dirty="0">
                <a:latin typeface="Times New Roman" panose="02020603050405020304" pitchFamily="18" charset="0"/>
                <a:cs typeface="Times New Roman" panose="02020603050405020304" pitchFamily="18" charset="0"/>
              </a:rPr>
              <a:t>对其源文件进行编译、连接，生成机器指令，即根据当前平台的机器指令生成可执行文件。</a:t>
            </a:r>
          </a:p>
        </p:txBody>
      </p:sp>
    </p:spTree>
  </p:cSld>
  <p:clrMapOvr>
    <a:masterClrMapping/>
  </p:clrMapOvr>
</p:sld>
</file>

<file path=ppt/theme/theme1.xml><?xml version="1.0" encoding="utf-8"?>
<a:theme xmlns:a="http://schemas.openxmlformats.org/drawingml/2006/main" name="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TotalTime>
  <Words>2589</Words>
  <Application>Microsoft Office PowerPoint</Application>
  <PresentationFormat>全屏显示(4:3)</PresentationFormat>
  <Paragraphs>323</Paragraphs>
  <Slides>39</Slides>
  <Notes>2</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39</vt:i4>
      </vt:variant>
    </vt:vector>
  </HeadingPairs>
  <TitlesOfParts>
    <vt:vector size="57" baseType="lpstr">
      <vt:lpstr>MingLiU</vt:lpstr>
      <vt:lpstr>PMingLiU</vt:lpstr>
      <vt:lpstr>仿宋_GB2312</vt:lpstr>
      <vt:lpstr>黑体</vt:lpstr>
      <vt:lpstr>华文楷体</vt:lpstr>
      <vt:lpstr>楷体_GB2312</vt:lpstr>
      <vt:lpstr>隶书</vt:lpstr>
      <vt:lpstr>宋体</vt:lpstr>
      <vt:lpstr>Arial</vt:lpstr>
      <vt:lpstr>Calibri</vt:lpstr>
      <vt:lpstr>Courier New</vt:lpstr>
      <vt:lpstr>Tahoma</vt:lpstr>
      <vt:lpstr>Times New Roman</vt:lpstr>
      <vt:lpstr>Wingdings</vt:lpstr>
      <vt:lpstr>主题1</vt:lpstr>
      <vt:lpstr>Office 主题</vt:lpstr>
      <vt:lpstr>CorelDRAW</vt:lpstr>
      <vt:lpstr>位图图像</vt:lpstr>
      <vt:lpstr>面向对象程序设计(Java)</vt:lpstr>
      <vt:lpstr>第1章 Java入门</vt:lpstr>
      <vt:lpstr>导 读</vt:lpstr>
      <vt:lpstr>PowerPoint 演示文稿</vt:lpstr>
      <vt:lpstr>1.1  Java的地位</vt:lpstr>
      <vt:lpstr>IEEE发布2017年编程语言排行榜：</vt:lpstr>
      <vt:lpstr>1.2   Java 的特点</vt:lpstr>
      <vt:lpstr>Java的平台无关性</vt:lpstr>
      <vt:lpstr>Java的平台无关性</vt:lpstr>
      <vt:lpstr>Java的平台无关性</vt:lpstr>
      <vt:lpstr>Java的平台无关性</vt:lpstr>
      <vt:lpstr>PowerPoint 演示文稿</vt:lpstr>
      <vt:lpstr>Java的平台无关性</vt:lpstr>
      <vt:lpstr>1.3  安装JDK</vt:lpstr>
      <vt:lpstr>JDK最新版本</vt:lpstr>
      <vt:lpstr>1.3.2 安装Java SE平台</vt:lpstr>
      <vt:lpstr> 1．系统环境path的设置</vt:lpstr>
      <vt:lpstr>2．系统环境classpath的设置</vt:lpstr>
      <vt:lpstr> 1.4   Java程序的开发步骤 </vt:lpstr>
      <vt:lpstr>Java程序开发过程</vt:lpstr>
      <vt:lpstr>1.5 简单的Java应用程序</vt:lpstr>
      <vt:lpstr>Hello.java</vt:lpstr>
      <vt:lpstr>编写与保存源文件</vt:lpstr>
      <vt:lpstr>编写与保存源文件</vt:lpstr>
      <vt:lpstr>1.5.2 编译</vt:lpstr>
      <vt:lpstr>1.5.2 编译</vt:lpstr>
      <vt:lpstr>1.5.2 编译</vt:lpstr>
      <vt:lpstr>1.5.3 运行 </vt:lpstr>
      <vt:lpstr>例子2：</vt:lpstr>
      <vt:lpstr>1.6  Java应用程序的基本结构 </vt:lpstr>
      <vt:lpstr>例题3 </vt:lpstr>
      <vt:lpstr>1.7 注释 </vt:lpstr>
      <vt:lpstr>1.7 注释 </vt:lpstr>
      <vt:lpstr>1.8 编程风格 </vt:lpstr>
      <vt:lpstr>1.7 注释 </vt:lpstr>
      <vt:lpstr>1.7 注释 </vt:lpstr>
      <vt:lpstr>1.9  Java之父-James Gosling </vt:lpstr>
      <vt:lpstr>1.10  小结 </vt:lpstr>
      <vt:lpstr>课后作业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leno</dc:creator>
  <cp:lastModifiedBy> </cp:lastModifiedBy>
  <cp:revision>68</cp:revision>
  <dcterms:created xsi:type="dcterms:W3CDTF">2017-09-04T09:30:03Z</dcterms:created>
  <dcterms:modified xsi:type="dcterms:W3CDTF">2018-09-02T14:15:49Z</dcterms:modified>
</cp:coreProperties>
</file>