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1"/>
  </p:notesMasterIdLst>
  <p:sldIdLst>
    <p:sldId id="257" r:id="rId3"/>
    <p:sldId id="259" r:id="rId4"/>
    <p:sldId id="258" r:id="rId5"/>
    <p:sldId id="261" r:id="rId6"/>
    <p:sldId id="337" r:id="rId7"/>
    <p:sldId id="318" r:id="rId8"/>
    <p:sldId id="262" r:id="rId9"/>
    <p:sldId id="260" r:id="rId10"/>
    <p:sldId id="263" r:id="rId11"/>
    <p:sldId id="319" r:id="rId12"/>
    <p:sldId id="264" r:id="rId13"/>
    <p:sldId id="265" r:id="rId14"/>
    <p:sldId id="267" r:id="rId15"/>
    <p:sldId id="268" r:id="rId16"/>
    <p:sldId id="338" r:id="rId17"/>
    <p:sldId id="272" r:id="rId18"/>
    <p:sldId id="321" r:id="rId19"/>
    <p:sldId id="273" r:id="rId20"/>
    <p:sldId id="266" r:id="rId21"/>
    <p:sldId id="269" r:id="rId22"/>
    <p:sldId id="270" r:id="rId23"/>
    <p:sldId id="271" r:id="rId24"/>
    <p:sldId id="320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339" r:id="rId34"/>
    <p:sldId id="282" r:id="rId35"/>
    <p:sldId id="283" r:id="rId36"/>
    <p:sldId id="284" r:id="rId37"/>
    <p:sldId id="285" r:id="rId38"/>
    <p:sldId id="292" r:id="rId39"/>
    <p:sldId id="286" r:id="rId40"/>
    <p:sldId id="287" r:id="rId41"/>
    <p:sldId id="288" r:id="rId42"/>
    <p:sldId id="289" r:id="rId43"/>
    <p:sldId id="291" r:id="rId44"/>
    <p:sldId id="323" r:id="rId45"/>
    <p:sldId id="290" r:id="rId46"/>
    <p:sldId id="293" r:id="rId47"/>
    <p:sldId id="294" r:id="rId48"/>
    <p:sldId id="299" r:id="rId49"/>
    <p:sldId id="332" r:id="rId50"/>
    <p:sldId id="296" r:id="rId51"/>
    <p:sldId id="333" r:id="rId52"/>
    <p:sldId id="329" r:id="rId53"/>
    <p:sldId id="330" r:id="rId54"/>
    <p:sldId id="331" r:id="rId55"/>
    <p:sldId id="324" r:id="rId56"/>
    <p:sldId id="303" r:id="rId57"/>
    <p:sldId id="301" r:id="rId58"/>
    <p:sldId id="297" r:id="rId59"/>
    <p:sldId id="298" r:id="rId60"/>
    <p:sldId id="325" r:id="rId61"/>
    <p:sldId id="311" r:id="rId62"/>
    <p:sldId id="300" r:id="rId63"/>
    <p:sldId id="304" r:id="rId64"/>
    <p:sldId id="308" r:id="rId65"/>
    <p:sldId id="309" r:id="rId66"/>
    <p:sldId id="310" r:id="rId67"/>
    <p:sldId id="312" r:id="rId68"/>
    <p:sldId id="313" r:id="rId69"/>
    <p:sldId id="335" r:id="rId70"/>
    <p:sldId id="334" r:id="rId71"/>
    <p:sldId id="314" r:id="rId72"/>
    <p:sldId id="336" r:id="rId73"/>
    <p:sldId id="315" r:id="rId74"/>
    <p:sldId id="316" r:id="rId75"/>
    <p:sldId id="317" r:id="rId76"/>
    <p:sldId id="322" r:id="rId77"/>
    <p:sldId id="327" r:id="rId78"/>
    <p:sldId id="326" r:id="rId79"/>
    <p:sldId id="328" r:id="rId8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B3BCD-1B61-44D5-AA9A-B40D80A2CA1C}" type="datetimeFigureOut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3A34A-EC6B-4C7C-8379-68093FF437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1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9368BA8-D804-4B82-84E4-FAB0F71E668C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035F8-D785-43D9-BE1D-FA7AFE671035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F4BD43-ABB8-4FEE-A63D-2E7F681E114C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8BA8-D804-4B82-84E4-FAB0F71E668C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0E8E-7FA6-4E75-8196-B34E3CCA060A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1ED-C88B-4EE3-AA0A-8FCE16C5773C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E06-F4B7-4D0B-8320-61C7B68DF547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B84-0317-4D88-91B4-B1CE136DF4C0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6ECE-4118-4E6E-8B72-72738996DA6F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DC8-F4D2-4E34-9DCB-354EDE1A8ACB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7C4C-E650-41A1-AC9E-CD88552DAB15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D0E8E-7FA6-4E75-8196-B34E3CCA060A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10F-287D-4C52-B20A-59EE61BDC0E9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35F8-D785-43D9-BE1D-FA7AFE671035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BD43-ABB8-4FEE-A63D-2E7F681E114C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F771ED-C88B-4EE3-AA0A-8FCE16C5773C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A9E06-F4B7-4D0B-8320-61C7B68DF547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82B84-0317-4D88-91B4-B1CE136DF4C0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396ECE-4118-4E6E-8B72-72738996DA6F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DC8-F4D2-4E34-9DCB-354EDE1A8ACB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97C4C-E650-41A1-AC9E-CD88552DAB15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D210F-287D-4C52-B20A-59EE61BDC0E9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C20073C-520C-4391-84C9-A484015B9B20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073C-520C-4391-84C9-A484015B9B20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/>
              <a:t>面向对象程序设计</a:t>
            </a:r>
            <a:r>
              <a:rPr lang="en-US" altLang="zh-CN" sz="5400"/>
              <a:t>(Java)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汤 蓉</a:t>
            </a:r>
            <a:endParaRPr lang="en-US" altLang="zh-CN"/>
          </a:p>
          <a:p>
            <a:r>
              <a:rPr lang="en-US" altLang="zh-CN"/>
              <a:t>Fall, 2017</a:t>
            </a:r>
          </a:p>
          <a:p>
            <a:r>
              <a:rPr lang="zh-CN" altLang="en-US"/>
              <a:t>计算机学院</a:t>
            </a:r>
            <a:endParaRPr lang="en-US" altLang="zh-CN"/>
          </a:p>
          <a:p>
            <a:r>
              <a:rPr lang="zh-CN" altLang="en-US"/>
              <a:t>成都信息工程大学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Group 140"/>
          <p:cNvGraphicFramePr>
            <a:graphicFrameLocks/>
          </p:cNvGraphicFramePr>
          <p:nvPr/>
        </p:nvGraphicFramePr>
        <p:xfrm>
          <a:off x="1714480" y="2428868"/>
          <a:ext cx="6000793" cy="2357453"/>
        </p:xfrm>
        <a:graphic>
          <a:graphicData uri="http://schemas.openxmlformats.org/drawingml/2006/table">
            <a:tbl>
              <a:tblPr/>
              <a:tblGrid>
                <a:gridCol w="1692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64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所占位数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数的范围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7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15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31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31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63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63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>
                <a:solidFill>
                  <a:srgbClr val="000099"/>
                </a:solidFill>
              </a:rPr>
              <a:t>1</a:t>
            </a:r>
            <a:r>
              <a:rPr lang="zh-CN" altLang="en-US" b="1">
                <a:solidFill>
                  <a:srgbClr val="000099"/>
                </a:solidFill>
              </a:rPr>
              <a:t>．</a:t>
            </a:r>
            <a:r>
              <a:rPr lang="en-US" altLang="zh-CN" b="1" err="1">
                <a:solidFill>
                  <a:srgbClr val="000099"/>
                </a:solidFill>
              </a:rPr>
              <a:t>int</a:t>
            </a:r>
            <a:r>
              <a:rPr lang="en-US" altLang="zh-CN" b="1">
                <a:solidFill>
                  <a:srgbClr val="000099"/>
                </a:solidFill>
              </a:rPr>
              <a:t> </a:t>
            </a:r>
            <a:r>
              <a:rPr lang="zh-CN" altLang="en-US" b="1">
                <a:solidFill>
                  <a:srgbClr val="000099"/>
                </a:solidFill>
              </a:rPr>
              <a:t>型</a:t>
            </a:r>
          </a:p>
          <a:p>
            <a:pPr lvl="1"/>
            <a:r>
              <a:rPr lang="zh-CN" altLang="en-US"/>
              <a:t>对于</a:t>
            </a:r>
            <a:r>
              <a:rPr lang="en-US" altLang="zh-CN" err="1"/>
              <a:t>int</a:t>
            </a:r>
            <a:r>
              <a:rPr lang="zh-CN" altLang="en-US"/>
              <a:t>型变量，内存分配给</a:t>
            </a:r>
            <a:r>
              <a:rPr lang="en-US" altLang="zh-CN"/>
              <a:t>4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），占</a:t>
            </a:r>
            <a:r>
              <a:rPr lang="en-US" altLang="zh-CN" b="1">
                <a:solidFill>
                  <a:srgbClr val="C00000"/>
                </a:solidFill>
              </a:rPr>
              <a:t>32</a:t>
            </a:r>
            <a:r>
              <a:rPr lang="zh-CN" altLang="en-US" b="1">
                <a:solidFill>
                  <a:srgbClr val="C00000"/>
                </a:solidFill>
              </a:rPr>
              <a:t>位</a:t>
            </a:r>
            <a:r>
              <a:rPr lang="zh-CN" altLang="en-US"/>
              <a:t>。</a:t>
            </a:r>
          </a:p>
          <a:p>
            <a:pPr lvl="1"/>
            <a:r>
              <a:rPr lang="zh-CN" altLang="en-US" b="1"/>
              <a:t>常量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en-US" altLang="zh-CN"/>
              <a:t>123</a:t>
            </a:r>
            <a:r>
              <a:rPr lang="zh-CN" altLang="en-US"/>
              <a:t>、</a:t>
            </a:r>
            <a:r>
              <a:rPr lang="en-US" altLang="zh-CN"/>
              <a:t>6000</a:t>
            </a:r>
            <a:r>
              <a:rPr lang="zh-CN" altLang="en-US"/>
              <a:t>（十进制），</a:t>
            </a:r>
            <a:endParaRPr lang="en-US" altLang="zh-CN"/>
          </a:p>
          <a:p>
            <a:pPr lvl="2"/>
            <a:r>
              <a:rPr lang="en-US" altLang="zh-CN" b="1">
                <a:solidFill>
                  <a:srgbClr val="C00000"/>
                </a:solidFill>
              </a:rPr>
              <a:t>0</a:t>
            </a:r>
            <a:r>
              <a:rPr lang="en-US" altLang="zh-CN"/>
              <a:t>77</a:t>
            </a:r>
            <a:r>
              <a:rPr lang="zh-CN" altLang="en-US"/>
              <a:t>（八进制，</a:t>
            </a:r>
            <a:r>
              <a:rPr lang="zh-CN" altLang="en-US" sz="2400">
                <a:ea typeface="黑体" pitchFamily="49" charset="-122"/>
              </a:rPr>
              <a:t>以</a:t>
            </a:r>
            <a:r>
              <a:rPr lang="en-US" altLang="zh-CN" sz="2400" b="1">
                <a:solidFill>
                  <a:srgbClr val="C00000"/>
                </a:solidFill>
                <a:ea typeface="黑体" pitchFamily="49" charset="-122"/>
              </a:rPr>
              <a:t>0</a:t>
            </a:r>
            <a:r>
              <a:rPr lang="zh-CN" altLang="en-US" sz="2400">
                <a:ea typeface="黑体" pitchFamily="49" charset="-122"/>
              </a:rPr>
              <a:t>开头</a:t>
            </a:r>
            <a:r>
              <a:rPr lang="zh-CN" altLang="en-US"/>
              <a:t>），</a:t>
            </a:r>
            <a:endParaRPr lang="en-US" altLang="zh-CN"/>
          </a:p>
          <a:p>
            <a:pPr lvl="2"/>
            <a:r>
              <a:rPr lang="en-US" altLang="zh-CN" b="1" err="1">
                <a:solidFill>
                  <a:srgbClr val="C00000"/>
                </a:solidFill>
              </a:rPr>
              <a:t>0x</a:t>
            </a:r>
            <a:r>
              <a:rPr lang="en-US" altLang="zh-CN" err="1"/>
              <a:t>3ABC</a:t>
            </a:r>
            <a:r>
              <a:rPr lang="zh-CN" altLang="en-US"/>
              <a:t>（十六进制，</a:t>
            </a:r>
            <a:r>
              <a:rPr lang="zh-CN" altLang="en-US" sz="2400">
                <a:ea typeface="黑体" pitchFamily="49" charset="-122"/>
              </a:rPr>
              <a:t>以</a:t>
            </a:r>
            <a:r>
              <a:rPr lang="en-US" altLang="zh-CN" sz="2400" b="1" err="1">
                <a:solidFill>
                  <a:srgbClr val="C00000"/>
                </a:solidFill>
                <a:ea typeface="黑体" pitchFamily="49" charset="-122"/>
              </a:rPr>
              <a:t>0x</a:t>
            </a:r>
            <a:r>
              <a:rPr lang="zh-CN" altLang="en-US" sz="2400">
                <a:ea typeface="黑体" pitchFamily="49" charset="-122"/>
              </a:rPr>
              <a:t>或</a:t>
            </a:r>
            <a:r>
              <a:rPr lang="en-US" altLang="zh-CN" sz="2400" b="1" err="1">
                <a:solidFill>
                  <a:srgbClr val="C00000"/>
                </a:solidFill>
                <a:ea typeface="黑体" pitchFamily="49" charset="-122"/>
              </a:rPr>
              <a:t>0X</a:t>
            </a:r>
            <a:r>
              <a:rPr lang="zh-CN" altLang="en-US" sz="2400">
                <a:ea typeface="黑体" pitchFamily="49" charset="-122"/>
              </a:rPr>
              <a:t>开头</a:t>
            </a:r>
            <a:r>
              <a:rPr lang="zh-CN" altLang="en-US"/>
              <a:t>）。 </a:t>
            </a:r>
          </a:p>
          <a:p>
            <a:pPr lvl="1"/>
            <a:r>
              <a:rPr lang="zh-CN" altLang="en-US" b="1"/>
              <a:t>变量</a:t>
            </a:r>
            <a:r>
              <a:rPr lang="zh-CN" altLang="en-US"/>
              <a:t>：使用关键字</a:t>
            </a:r>
            <a:r>
              <a:rPr lang="en-US" altLang="zh-CN" err="1"/>
              <a:t>int</a:t>
            </a:r>
            <a:r>
              <a:rPr lang="zh-CN" altLang="en-US"/>
              <a:t>来声明</a:t>
            </a:r>
            <a:r>
              <a:rPr lang="en-US" altLang="zh-CN" err="1"/>
              <a:t>int</a:t>
            </a:r>
            <a:r>
              <a:rPr lang="zh-CN" altLang="en-US"/>
              <a:t>型变量，声明时也可以赋给初值，例如：</a:t>
            </a:r>
            <a:endParaRPr lang="en-US" altLang="zh-CN"/>
          </a:p>
          <a:p>
            <a:pPr lvl="1" algn="ctr"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 </a:t>
            </a:r>
            <a:r>
              <a:rPr lang="en-US" altLang="zh-CN" sz="2800" b="1" err="1">
                <a:solidFill>
                  <a:srgbClr val="000099"/>
                </a:solidFill>
              </a:rPr>
              <a:t>int</a:t>
            </a:r>
            <a:r>
              <a:rPr lang="en-US" altLang="zh-CN" sz="2800" b="1">
                <a:solidFill>
                  <a:srgbClr val="000099"/>
                </a:solidFill>
              </a:rPr>
              <a:t> x= 12,</a:t>
            </a:r>
            <a:r>
              <a:rPr lang="zh-CN" altLang="en-US" sz="2800" b="1">
                <a:solidFill>
                  <a:srgbClr val="000099"/>
                </a:solidFill>
              </a:rPr>
              <a:t>平均</a:t>
            </a:r>
            <a:r>
              <a:rPr lang="en-US" altLang="zh-CN" sz="2800" b="1">
                <a:solidFill>
                  <a:srgbClr val="000099"/>
                </a:solidFill>
              </a:rPr>
              <a:t>=9898, </a:t>
            </a:r>
            <a:r>
              <a:rPr lang="en-US" altLang="zh-CN" sz="2800" b="1" err="1">
                <a:solidFill>
                  <a:srgbClr val="000099"/>
                </a:solidFill>
              </a:rPr>
              <a:t>jiafei</a:t>
            </a:r>
            <a:r>
              <a:rPr lang="en-US" altLang="zh-CN" sz="2800" b="1">
                <a:solidFill>
                  <a:srgbClr val="000099"/>
                </a:solidFill>
              </a:rPr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>
                <a:solidFill>
                  <a:srgbClr val="000099"/>
                </a:solidFill>
              </a:rPr>
              <a:t>2</a:t>
            </a:r>
            <a:r>
              <a:rPr lang="zh-CN" altLang="en-US" b="1">
                <a:solidFill>
                  <a:srgbClr val="000099"/>
                </a:solidFill>
              </a:rPr>
              <a:t>．</a:t>
            </a:r>
            <a:r>
              <a:rPr lang="en-US" altLang="zh-CN" b="1">
                <a:solidFill>
                  <a:srgbClr val="000099"/>
                </a:solidFill>
              </a:rPr>
              <a:t>byte </a:t>
            </a:r>
            <a:r>
              <a:rPr lang="zh-CN" altLang="en-US" b="1">
                <a:solidFill>
                  <a:srgbClr val="000099"/>
                </a:solidFill>
              </a:rPr>
              <a:t>型  </a:t>
            </a:r>
          </a:p>
          <a:p>
            <a:r>
              <a:rPr lang="zh-CN" altLang="en-US"/>
              <a:t>对于</a:t>
            </a:r>
            <a:r>
              <a:rPr lang="en-US" altLang="zh-CN"/>
              <a:t>byte</a:t>
            </a:r>
            <a:r>
              <a:rPr lang="zh-CN" altLang="en-US"/>
              <a:t>型内存分配给</a:t>
            </a:r>
            <a:r>
              <a:rPr lang="en-US" altLang="zh-CN"/>
              <a:t>1</a:t>
            </a:r>
            <a:r>
              <a:rPr lang="zh-CN" altLang="en-US"/>
              <a:t>个字节，占</a:t>
            </a:r>
            <a:r>
              <a:rPr lang="en-US" altLang="zh-CN">
                <a:solidFill>
                  <a:srgbClr val="C00000"/>
                </a:solidFill>
              </a:rPr>
              <a:t>8</a:t>
            </a:r>
            <a:r>
              <a:rPr lang="zh-CN" altLang="en-US">
                <a:solidFill>
                  <a:srgbClr val="C00000"/>
                </a:solidFill>
              </a:rPr>
              <a:t>位</a:t>
            </a:r>
            <a:r>
              <a:rPr lang="zh-CN" altLang="en-US"/>
              <a:t> 。</a:t>
            </a:r>
          </a:p>
          <a:p>
            <a:r>
              <a:rPr lang="zh-CN" altLang="en-US"/>
              <a:t>常量：</a:t>
            </a:r>
            <a:r>
              <a:rPr lang="en-US" altLang="zh-CN"/>
              <a:t>Java</a:t>
            </a:r>
            <a:r>
              <a:rPr lang="zh-CN" altLang="en-US"/>
              <a:t>中不存在</a:t>
            </a:r>
            <a:r>
              <a:rPr lang="en-US" altLang="zh-CN"/>
              <a:t>byte</a:t>
            </a:r>
            <a:r>
              <a:rPr lang="zh-CN" altLang="en-US"/>
              <a:t>型常量的表示法，但可以把一定范围内的</a:t>
            </a:r>
            <a:r>
              <a:rPr lang="en-US" altLang="zh-CN" err="1"/>
              <a:t>int</a:t>
            </a:r>
            <a:r>
              <a:rPr lang="zh-CN" altLang="en-US"/>
              <a:t>型常量赋值给</a:t>
            </a:r>
            <a:r>
              <a:rPr lang="en-US" altLang="zh-CN"/>
              <a:t>byte</a:t>
            </a:r>
            <a:r>
              <a:rPr lang="zh-CN" altLang="en-US"/>
              <a:t>型变量。  </a:t>
            </a:r>
          </a:p>
          <a:p>
            <a:r>
              <a:rPr lang="zh-CN" altLang="en-US"/>
              <a:t>变量：使用关键字</a:t>
            </a:r>
            <a:r>
              <a:rPr lang="en-US" altLang="zh-CN"/>
              <a:t>byte</a:t>
            </a:r>
            <a:r>
              <a:rPr lang="zh-CN" altLang="en-US"/>
              <a:t>来声明</a:t>
            </a:r>
            <a:r>
              <a:rPr lang="en-US" altLang="zh-CN"/>
              <a:t>byte </a:t>
            </a:r>
            <a:r>
              <a:rPr lang="zh-CN" altLang="en-US"/>
              <a:t>型变量。例如：</a:t>
            </a:r>
            <a:endParaRPr lang="en-US" altLang="zh-CN"/>
          </a:p>
          <a:p>
            <a:pPr>
              <a:buNone/>
            </a:pPr>
            <a:r>
              <a:rPr lang="zh-CN" altLang="en-US"/>
              <a:t> </a:t>
            </a:r>
            <a:endParaRPr lang="en-US" altLang="zh-CN"/>
          </a:p>
          <a:p>
            <a:pPr algn="ctr">
              <a:buNone/>
            </a:pPr>
            <a:r>
              <a:rPr lang="en-US" altLang="zh-CN" b="1">
                <a:solidFill>
                  <a:srgbClr val="000099"/>
                </a:solidFill>
              </a:rPr>
              <a:t>byte x= -12, tom = 28, </a:t>
            </a:r>
            <a:r>
              <a:rPr lang="zh-CN" altLang="en-US" b="1">
                <a:solidFill>
                  <a:srgbClr val="000099"/>
                </a:solidFill>
              </a:rPr>
              <a:t>漂亮 </a:t>
            </a:r>
            <a:r>
              <a:rPr lang="en-US" altLang="zh-CN" b="1">
                <a:solidFill>
                  <a:srgbClr val="000099"/>
                </a:solidFill>
              </a:rPr>
              <a:t>= 98;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 flipH="1">
            <a:off x="3071802" y="5715016"/>
            <a:ext cx="928694" cy="500066"/>
          </a:xfrm>
          <a:prstGeom prst="borderCallout1">
            <a:avLst>
              <a:gd name="adj1" fmla="val -307"/>
              <a:gd name="adj2" fmla="val 49822"/>
              <a:gd name="adj3" fmla="val -137055"/>
              <a:gd name="adj4" fmla="val 515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>
                <a:solidFill>
                  <a:srgbClr val="000099"/>
                </a:solidFill>
              </a:rPr>
              <a:t>3 </a:t>
            </a:r>
            <a:r>
              <a:rPr lang="zh-CN" altLang="en-US" b="1">
                <a:solidFill>
                  <a:srgbClr val="000099"/>
                </a:solidFill>
              </a:rPr>
              <a:t>．</a:t>
            </a:r>
            <a:r>
              <a:rPr lang="en-US" altLang="zh-CN" b="1">
                <a:solidFill>
                  <a:srgbClr val="000099"/>
                </a:solidFill>
              </a:rPr>
              <a:t>short </a:t>
            </a:r>
            <a:r>
              <a:rPr lang="zh-CN" altLang="en-US" b="1">
                <a:solidFill>
                  <a:srgbClr val="000099"/>
                </a:solidFill>
              </a:rPr>
              <a:t>型 </a:t>
            </a:r>
          </a:p>
          <a:p>
            <a:r>
              <a:rPr lang="zh-CN" altLang="en-US"/>
              <a:t>对于</a:t>
            </a:r>
            <a:r>
              <a:rPr lang="en-US" altLang="zh-CN"/>
              <a:t>short</a:t>
            </a:r>
            <a:r>
              <a:rPr lang="zh-CN" altLang="en-US"/>
              <a:t>型变量，内存分配给</a:t>
            </a:r>
            <a:r>
              <a:rPr lang="en-US" altLang="zh-CN"/>
              <a:t>2</a:t>
            </a:r>
            <a:r>
              <a:rPr lang="zh-CN" altLang="en-US"/>
              <a:t>个字节，占</a:t>
            </a:r>
            <a:r>
              <a:rPr lang="en-US" altLang="zh-CN" b="1">
                <a:solidFill>
                  <a:srgbClr val="C00000"/>
                </a:solidFill>
              </a:rPr>
              <a:t>16</a:t>
            </a:r>
            <a:r>
              <a:rPr lang="zh-CN" altLang="en-US" b="1">
                <a:solidFill>
                  <a:srgbClr val="C00000"/>
                </a:solidFill>
              </a:rPr>
              <a:t>位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常量：和</a:t>
            </a:r>
            <a:r>
              <a:rPr lang="en-US" altLang="zh-CN"/>
              <a:t>byte</a:t>
            </a:r>
            <a:r>
              <a:rPr lang="zh-CN" altLang="en-US"/>
              <a:t>型类似，</a:t>
            </a:r>
            <a:r>
              <a:rPr lang="en-US" altLang="zh-CN"/>
              <a:t>Java</a:t>
            </a:r>
            <a:r>
              <a:rPr lang="zh-CN" altLang="en-US"/>
              <a:t>中也不存在</a:t>
            </a:r>
            <a:r>
              <a:rPr lang="en-US" altLang="zh-CN"/>
              <a:t>short</a:t>
            </a:r>
            <a:r>
              <a:rPr lang="zh-CN" altLang="en-US"/>
              <a:t>型常量的表示法，但可以把一定范围内的</a:t>
            </a:r>
            <a:r>
              <a:rPr lang="en-US" altLang="zh-CN" err="1"/>
              <a:t>int</a:t>
            </a:r>
            <a:r>
              <a:rPr lang="zh-CN" altLang="en-US"/>
              <a:t>型常量赋值给</a:t>
            </a:r>
            <a:r>
              <a:rPr lang="en-US" altLang="zh-CN"/>
              <a:t>short</a:t>
            </a:r>
            <a:r>
              <a:rPr lang="zh-CN" altLang="en-US"/>
              <a:t>型变量。 </a:t>
            </a:r>
          </a:p>
          <a:p>
            <a:r>
              <a:rPr lang="zh-CN" altLang="en-US"/>
              <a:t>变量：使用关键字</a:t>
            </a:r>
            <a:r>
              <a:rPr lang="en-US" altLang="zh-CN"/>
              <a:t>short</a:t>
            </a:r>
            <a:r>
              <a:rPr lang="zh-CN" altLang="en-US"/>
              <a:t>来声明</a:t>
            </a:r>
            <a:r>
              <a:rPr lang="en-US" altLang="zh-CN"/>
              <a:t>short</a:t>
            </a:r>
            <a:r>
              <a:rPr lang="zh-CN" altLang="en-US"/>
              <a:t>型变量</a:t>
            </a:r>
          </a:p>
          <a:p>
            <a:r>
              <a:rPr lang="zh-CN" altLang="en-US"/>
              <a:t>例如： </a:t>
            </a:r>
            <a:endParaRPr lang="en-US" altLang="zh-CN"/>
          </a:p>
          <a:p>
            <a:pPr algn="ctr">
              <a:buNone/>
            </a:pPr>
            <a:r>
              <a:rPr lang="en-US" altLang="zh-CN" b="1">
                <a:solidFill>
                  <a:srgbClr val="000099"/>
                </a:solidFill>
              </a:rPr>
              <a:t>short x=12, y=1234;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 flipH="1">
            <a:off x="4071934" y="6143644"/>
            <a:ext cx="928694" cy="500066"/>
          </a:xfrm>
          <a:prstGeom prst="borderCallout1">
            <a:avLst>
              <a:gd name="adj1" fmla="val -307"/>
              <a:gd name="adj2" fmla="val 49822"/>
              <a:gd name="adj3" fmla="val -137055"/>
              <a:gd name="adj4" fmla="val 515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99"/>
                </a:solidFill>
                <a:latin typeface="+mj-lt"/>
              </a:rPr>
              <a:t>4. long 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型 </a:t>
            </a:r>
          </a:p>
          <a:p>
            <a:pPr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对于</a:t>
            </a:r>
            <a:r>
              <a:rPr lang="en-US" altLang="zh-CN">
                <a:latin typeface="+mj-lt"/>
              </a:rPr>
              <a:t>long</a:t>
            </a:r>
            <a:r>
              <a:rPr lang="zh-CN" altLang="en-US">
                <a:latin typeface="+mj-lt"/>
              </a:rPr>
              <a:t>型变量，内存分配给8个字节，占64位。</a:t>
            </a:r>
          </a:p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常量：</a:t>
            </a:r>
            <a:r>
              <a:rPr lang="en-US" altLang="zh-CN">
                <a:latin typeface="+mj-lt"/>
              </a:rPr>
              <a:t>long</a:t>
            </a:r>
            <a:r>
              <a:rPr lang="zh-CN" altLang="en-US">
                <a:latin typeface="+mj-lt"/>
              </a:rPr>
              <a:t>型常量用</a:t>
            </a:r>
            <a:r>
              <a:rPr lang="zh-CN" altLang="en-US" b="1">
                <a:solidFill>
                  <a:srgbClr val="C00000"/>
                </a:solidFill>
                <a:latin typeface="+mj-lt"/>
              </a:rPr>
              <a:t>后缀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L</a:t>
            </a:r>
            <a:r>
              <a:rPr lang="zh-CN" altLang="en-US">
                <a:latin typeface="+mj-lt"/>
              </a:rPr>
              <a:t>来表示，例如：</a:t>
            </a:r>
            <a:endParaRPr lang="en-US" altLang="zh-CN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108</a:t>
            </a:r>
            <a:r>
              <a:rPr lang="en-US" altLang="zh-CN">
                <a:solidFill>
                  <a:srgbClr val="0000CC"/>
                </a:solidFill>
                <a:latin typeface="+mj-lt"/>
              </a:rPr>
              <a:t>L</a:t>
            </a:r>
            <a:r>
              <a:rPr lang="en-US" altLang="zh-CN">
                <a:latin typeface="+mj-lt"/>
              </a:rPr>
              <a:t>(</a:t>
            </a:r>
            <a:r>
              <a:rPr lang="zh-CN" altLang="en-US">
                <a:latin typeface="+mj-lt"/>
              </a:rPr>
              <a:t>十进制)、</a:t>
            </a:r>
            <a:endParaRPr lang="en-US" altLang="zh-CN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>
                <a:solidFill>
                  <a:srgbClr val="C00000"/>
                </a:solidFill>
                <a:latin typeface="+mj-lt"/>
              </a:rPr>
              <a:t>0</a:t>
            </a:r>
            <a:r>
              <a:rPr lang="zh-CN" altLang="en-US">
                <a:latin typeface="+mj-lt"/>
              </a:rPr>
              <a:t>7123</a:t>
            </a:r>
            <a:r>
              <a:rPr lang="en-US" altLang="zh-CN">
                <a:solidFill>
                  <a:srgbClr val="0000CC"/>
                </a:solidFill>
                <a:latin typeface="+mj-lt"/>
              </a:rPr>
              <a:t>L</a:t>
            </a:r>
            <a:r>
              <a:rPr lang="en-US" altLang="zh-CN">
                <a:latin typeface="+mj-lt"/>
              </a:rPr>
              <a:t>(</a:t>
            </a:r>
            <a:r>
              <a:rPr lang="zh-CN" altLang="en-US">
                <a:latin typeface="+mj-lt"/>
              </a:rPr>
              <a:t>八进制)、</a:t>
            </a:r>
            <a:endParaRPr lang="en-US" altLang="zh-CN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>
                <a:solidFill>
                  <a:srgbClr val="C00000"/>
                </a:solidFill>
                <a:latin typeface="+mj-lt"/>
              </a:rPr>
              <a:t>0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x</a:t>
            </a:r>
            <a:r>
              <a:rPr lang="en-US" altLang="zh-CN">
                <a:latin typeface="+mj-lt"/>
              </a:rPr>
              <a:t>3ABC</a:t>
            </a:r>
            <a:r>
              <a:rPr lang="en-US" altLang="zh-CN" err="1">
                <a:solidFill>
                  <a:srgbClr val="0000CC"/>
                </a:solidFill>
                <a:latin typeface="+mj-lt"/>
              </a:rPr>
              <a:t>L</a:t>
            </a:r>
            <a:r>
              <a:rPr lang="en-US" altLang="zh-CN">
                <a:latin typeface="+mj-lt"/>
              </a:rPr>
              <a:t>(</a:t>
            </a:r>
            <a:r>
              <a:rPr lang="zh-CN" altLang="en-US">
                <a:latin typeface="+mj-lt"/>
              </a:rPr>
              <a:t>十六进制) 。 </a:t>
            </a:r>
            <a:endParaRPr lang="en-US" altLang="zh-CN"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变量：</a:t>
            </a:r>
            <a:r>
              <a:rPr lang="zh-CN" altLang="en-US">
                <a:latin typeface="+mj-lt"/>
              </a:rPr>
              <a:t>使用关键字</a:t>
            </a:r>
            <a:r>
              <a:rPr lang="en-US" altLang="zh-CN">
                <a:latin typeface="+mj-lt"/>
              </a:rPr>
              <a:t>long</a:t>
            </a:r>
            <a:r>
              <a:rPr lang="zh-CN" altLang="en-US">
                <a:latin typeface="+mj-lt"/>
              </a:rPr>
              <a:t>来声明</a:t>
            </a:r>
            <a:r>
              <a:rPr lang="en-US" altLang="zh-CN">
                <a:latin typeface="+mj-lt"/>
              </a:rPr>
              <a:t>long</a:t>
            </a:r>
            <a:r>
              <a:rPr lang="zh-CN" altLang="en-US">
                <a:latin typeface="+mj-lt"/>
              </a:rPr>
              <a:t>型变量， </a:t>
            </a:r>
          </a:p>
          <a:p>
            <a:pPr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例如： </a:t>
            </a:r>
            <a:endParaRPr lang="en-US" altLang="zh-CN"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99"/>
                </a:solidFill>
                <a:latin typeface="+mj-lt"/>
              </a:rPr>
              <a:t>long width=12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L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, height=</a:t>
            </a:r>
            <a:r>
              <a:rPr lang="en-US" altLang="zh-CN" b="1" err="1">
                <a:solidFill>
                  <a:srgbClr val="000099"/>
                </a:solidFill>
                <a:latin typeface="+mj-lt"/>
              </a:rPr>
              <a:t>2005</a:t>
            </a:r>
            <a:r>
              <a:rPr lang="en-US" altLang="zh-CN" b="1" err="1">
                <a:solidFill>
                  <a:srgbClr val="C00000"/>
                </a:solidFill>
                <a:latin typeface="+mj-lt"/>
              </a:rPr>
              <a:t>L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, length;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69822-A77D-4C36-A2E3-CAB65DB7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6739C-28D5-4F0B-8169-67456B18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99"/>
                </a:solidFill>
              </a:rPr>
              <a:t>例如：</a:t>
            </a:r>
            <a:endParaRPr lang="en-US" altLang="zh-CN" b="1">
              <a:solidFill>
                <a:srgbClr val="000099"/>
              </a:solidFill>
            </a:endParaRPr>
          </a:p>
          <a:p>
            <a:pPr marL="938213" lvl="3" indent="0"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long width=12</a:t>
            </a:r>
            <a:r>
              <a:rPr lang="en-US" altLang="zh-CN" sz="2400" b="1">
                <a:solidFill>
                  <a:srgbClr val="C00000"/>
                </a:solidFill>
              </a:rPr>
              <a:t>L;</a:t>
            </a:r>
            <a:endParaRPr lang="en-US" altLang="zh-CN" sz="2400" b="1">
              <a:solidFill>
                <a:srgbClr val="000099"/>
              </a:solidFill>
            </a:endParaRPr>
          </a:p>
          <a:p>
            <a:pPr marL="938213" lvl="3" indent="0"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long width=12</a:t>
            </a:r>
            <a:r>
              <a:rPr lang="en-US" altLang="zh-CN" sz="2400" b="1">
                <a:solidFill>
                  <a:srgbClr val="C00000"/>
                </a:solidFill>
              </a:rPr>
              <a:t>;</a:t>
            </a:r>
          </a:p>
          <a:p>
            <a:pPr marL="938213" lvl="3" indent="0">
              <a:buNone/>
            </a:pPr>
            <a:endParaRPr lang="en-US" altLang="zh-CN" sz="2400" b="1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问题：两个语句是否相同？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5E3FE-9846-47F9-A1CE-128E36D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线形标注 1 4">
            <a:extLst>
              <a:ext uri="{FF2B5EF4-FFF2-40B4-BE49-F238E27FC236}">
                <a16:creationId xmlns:a16="http://schemas.microsoft.com/office/drawing/2014/main" id="{35817D32-905F-49F5-BDDF-D51FE36D619F}"/>
              </a:ext>
            </a:extLst>
          </p:cNvPr>
          <p:cNvSpPr/>
          <p:nvPr/>
        </p:nvSpPr>
        <p:spPr>
          <a:xfrm flipH="1">
            <a:off x="6228184" y="2780928"/>
            <a:ext cx="1152128" cy="500066"/>
          </a:xfrm>
          <a:prstGeom prst="borderCallout1">
            <a:avLst>
              <a:gd name="adj1" fmla="val 55669"/>
              <a:gd name="adj2" fmla="val 98048"/>
              <a:gd name="adj3" fmla="val 14082"/>
              <a:gd name="adj4" fmla="val 323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</a:p>
        </p:txBody>
      </p:sp>
      <p:sp>
        <p:nvSpPr>
          <p:cNvPr id="9" name="线形标注 1 4">
            <a:extLst>
              <a:ext uri="{FF2B5EF4-FFF2-40B4-BE49-F238E27FC236}">
                <a16:creationId xmlns:a16="http://schemas.microsoft.com/office/drawing/2014/main" id="{BD944E67-A490-487C-A971-AF6F343E8329}"/>
              </a:ext>
            </a:extLst>
          </p:cNvPr>
          <p:cNvSpPr/>
          <p:nvPr/>
        </p:nvSpPr>
        <p:spPr>
          <a:xfrm flipH="1">
            <a:off x="5977136" y="1628775"/>
            <a:ext cx="1152128" cy="500066"/>
          </a:xfrm>
          <a:prstGeom prst="borderCallout1">
            <a:avLst>
              <a:gd name="adj1" fmla="val 55669"/>
              <a:gd name="adj2" fmla="val 98048"/>
              <a:gd name="adj3" fmla="val 152157"/>
              <a:gd name="adj4" fmla="val 2871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long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41754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08A-5952-4BF1-B272-C836AC304FB8}" type="slidenum">
              <a:rPr lang="en-US" altLang="zh-CN"/>
              <a:pPr/>
              <a:t>16</a:t>
            </a:fld>
            <a:r>
              <a:rPr lang="en-US" altLang="zh-CN"/>
              <a:t>/49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§2.2.3 </a:t>
            </a:r>
            <a:r>
              <a:rPr lang="zh-CN" altLang="en-US">
                <a:latin typeface="宋体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 b="1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472518" cy="4824412"/>
          </a:xfrm>
        </p:spPr>
        <p:txBody>
          <a:bodyPr/>
          <a:lstStyle/>
          <a:p>
            <a:pPr>
              <a:lnSpc>
                <a:spcPct val="90000"/>
              </a:lnSpc>
              <a:buSzPct val="90000"/>
            </a:pPr>
            <a:r>
              <a:rPr lang="en-US" altLang="zh-CN"/>
              <a:t>Java</a:t>
            </a:r>
            <a:r>
              <a:rPr lang="zh-CN" altLang="en-US"/>
              <a:t>中的字符为</a:t>
            </a:r>
            <a:r>
              <a:rPr lang="en-US" altLang="zh-CN" b="1">
                <a:solidFill>
                  <a:srgbClr val="0000CC"/>
                </a:solidFill>
              </a:rPr>
              <a:t>Unicode</a:t>
            </a:r>
            <a:r>
              <a:rPr lang="zh-CN" altLang="en-US"/>
              <a:t>字符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zh-CN" altLang="en-US" sz="2800" b="1"/>
              <a:t>双字节</a:t>
            </a:r>
            <a:r>
              <a:rPr lang="zh-CN" altLang="en-US" sz="2800"/>
              <a:t>，</a:t>
            </a:r>
            <a:r>
              <a:rPr lang="en-US" altLang="zh-CN" sz="2800" b="1">
                <a:solidFill>
                  <a:srgbClr val="0000CC"/>
                </a:solidFill>
              </a:rPr>
              <a:t>16</a:t>
            </a:r>
            <a:r>
              <a:rPr lang="en-US" altLang="zh-CN" sz="2800"/>
              <a:t>bits, </a:t>
            </a:r>
            <a:r>
              <a:rPr lang="zh-CN" altLang="en-US" sz="2800"/>
              <a:t>范围</a:t>
            </a:r>
            <a:r>
              <a:rPr lang="zh-CN" altLang="en-US" sz="2800">
                <a:latin typeface="Arial"/>
              </a:rPr>
              <a:t>‘</a:t>
            </a:r>
            <a:r>
              <a:rPr lang="en-US" altLang="zh-CN" sz="2800"/>
              <a:t>\u</a:t>
            </a:r>
            <a:r>
              <a:rPr lang="en-US" altLang="zh-CN" sz="2800">
                <a:solidFill>
                  <a:srgbClr val="0000CC"/>
                </a:solidFill>
              </a:rPr>
              <a:t>0000</a:t>
            </a:r>
            <a:r>
              <a:rPr lang="en-US" altLang="zh-CN" sz="2800">
                <a:latin typeface="Arial"/>
              </a:rPr>
              <a:t>’</a:t>
            </a:r>
            <a:r>
              <a:rPr lang="en-US" altLang="zh-CN" sz="2800"/>
              <a:t>~</a:t>
            </a:r>
            <a:r>
              <a:rPr lang="en-US" altLang="zh-CN" sz="2800">
                <a:latin typeface="Arial"/>
              </a:rPr>
              <a:t>‘</a:t>
            </a:r>
            <a:r>
              <a:rPr lang="en-US" altLang="zh-CN" sz="2800"/>
              <a:t>\</a:t>
            </a:r>
            <a:r>
              <a:rPr lang="en-US" altLang="zh-CN" sz="2800" err="1"/>
              <a:t>u</a:t>
            </a:r>
            <a:r>
              <a:rPr lang="en-US" altLang="zh-CN" sz="2800" err="1">
                <a:solidFill>
                  <a:srgbClr val="0000CC"/>
                </a:solidFill>
              </a:rPr>
              <a:t>FFFF</a:t>
            </a:r>
            <a:r>
              <a:rPr lang="en-US" altLang="zh-CN" sz="2800">
                <a:latin typeface="Arial"/>
              </a:rPr>
              <a:t>’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字母</a:t>
            </a:r>
            <a:r>
              <a:rPr kumimoji="1" lang="zh-CN" altLang="en-US" b="1"/>
              <a:t>：</a:t>
            </a:r>
            <a:r>
              <a:rPr kumimoji="1" lang="en-US" altLang="zh-CN" b="1">
                <a:solidFill>
                  <a:srgbClr val="0000FF"/>
                </a:solidFill>
              </a:rPr>
              <a:t>Unicode</a:t>
            </a:r>
            <a:r>
              <a:rPr kumimoji="1" lang="zh-CN" altLang="en-US" b="1">
                <a:solidFill>
                  <a:srgbClr val="0000FF"/>
                </a:solidFill>
              </a:rPr>
              <a:t>字符集</a:t>
            </a:r>
            <a:r>
              <a:rPr kumimoji="1" lang="zh-CN" altLang="en-US" b="1"/>
              <a:t>中的任意一个都是字母。</a:t>
            </a:r>
            <a:endParaRPr kumimoji="1" lang="en-US" altLang="zh-CN" b="1"/>
          </a:p>
          <a:p>
            <a:pPr>
              <a:lnSpc>
                <a:spcPct val="90000"/>
              </a:lnSpc>
            </a:pPr>
            <a:r>
              <a:rPr kumimoji="1" lang="zh-CN" altLang="en-US" b="1"/>
              <a:t>例：</a:t>
            </a:r>
          </a:p>
          <a:p>
            <a:pPr lvl="1">
              <a:lnSpc>
                <a:spcPct val="90000"/>
              </a:lnSpc>
            </a:pPr>
            <a:r>
              <a:rPr kumimoji="1" lang="zh-CN" altLang="en-US" b="1"/>
              <a:t>  </a:t>
            </a:r>
            <a:r>
              <a:rPr kumimoji="1" lang="en-US" altLang="zh-CN">
                <a:latin typeface="Arial"/>
              </a:rPr>
              <a:t>©</a:t>
            </a:r>
            <a:r>
              <a:rPr kumimoji="1" lang="en-US" altLang="zh-CN"/>
              <a:t>	</a:t>
            </a:r>
            <a:r>
              <a:rPr kumimoji="1" lang="zh-CN" altLang="en-US"/>
              <a:t>版权          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  </a:t>
            </a:r>
            <a:r>
              <a:rPr kumimoji="1" lang="zh-CN" altLang="en-US">
                <a:latin typeface="Arial"/>
              </a:rPr>
              <a:t>“</a:t>
            </a:r>
            <a:r>
              <a:rPr kumimoji="1" lang="zh-CN" altLang="en-US"/>
              <a:t>	 双引号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  </a:t>
            </a:r>
            <a:r>
              <a:rPr kumimoji="1" lang="en-US" altLang="zh-CN">
                <a:latin typeface="Arial"/>
              </a:rPr>
              <a:t>½</a:t>
            </a:r>
            <a:r>
              <a:rPr kumimoji="1" lang="en-US" altLang="zh-CN"/>
              <a:t> 	</a:t>
            </a:r>
            <a:r>
              <a:rPr kumimoji="1" lang="zh-CN" altLang="en-US"/>
              <a:t>分式</a:t>
            </a:r>
            <a:r>
              <a:rPr kumimoji="1" lang="en-US" altLang="zh-CN"/>
              <a:t>1/2       </a:t>
            </a:r>
          </a:p>
          <a:p>
            <a:pPr lvl="1">
              <a:lnSpc>
                <a:spcPct val="90000"/>
              </a:lnSpc>
            </a:pPr>
            <a:r>
              <a:rPr kumimoji="1" lang="en-US" altLang="zh-CN"/>
              <a:t>  Δ	</a:t>
            </a:r>
            <a:r>
              <a:rPr kumimoji="1" lang="zh-CN" altLang="en-US"/>
              <a:t>大写希腊字母</a:t>
            </a:r>
            <a:r>
              <a:rPr kumimoji="1" lang="en-US" altLang="zh-CN"/>
              <a:t>delta</a:t>
            </a:r>
          </a:p>
          <a:p>
            <a:pPr lvl="1">
              <a:lnSpc>
                <a:spcPct val="90000"/>
              </a:lnSpc>
            </a:pPr>
            <a:r>
              <a:rPr kumimoji="1" lang="en-US" altLang="zh-CN"/>
              <a:t>  </a:t>
            </a:r>
            <a:r>
              <a:rPr kumimoji="1" lang="en-US" altLang="zh-CN">
                <a:latin typeface="Arial"/>
              </a:rPr>
              <a:t>ø</a:t>
            </a:r>
            <a:r>
              <a:rPr kumimoji="1" lang="en-US" altLang="zh-CN"/>
              <a:t>        </a:t>
            </a:r>
            <a:r>
              <a:rPr kumimoji="1" lang="zh-CN" altLang="en-US"/>
              <a:t>斜杠穿过字母</a:t>
            </a:r>
            <a:r>
              <a:rPr kumimoji="1" lang="en-US" altLang="zh-CN"/>
              <a:t>o</a:t>
            </a:r>
            <a:r>
              <a:rPr kumimoji="1" lang="zh-CN" altLang="en-US"/>
              <a:t>的符号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673-0EA7-4892-A404-02EC0A365BB9}" type="slidenum">
              <a:rPr lang="en-US" altLang="zh-CN"/>
              <a:pPr/>
              <a:t>17</a:t>
            </a:fld>
            <a:r>
              <a:rPr lang="en-US" altLang="zh-CN"/>
              <a:t>/49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kumimoji="1" lang="en-US" altLang="zh-CN" sz="2400" b="1">
                <a:solidFill>
                  <a:srgbClr val="0000CC"/>
                </a:solidFill>
              </a:rPr>
              <a:t>ASCII</a:t>
            </a:r>
            <a:r>
              <a:rPr kumimoji="1" lang="zh-CN" altLang="en-US" sz="2400"/>
              <a:t>最初使用</a:t>
            </a:r>
            <a:r>
              <a:rPr kumimoji="1" lang="en-US" altLang="zh-CN" sz="2400" b="1">
                <a:solidFill>
                  <a:srgbClr val="990000"/>
                </a:solidFill>
              </a:rPr>
              <a:t>7</a:t>
            </a:r>
            <a:r>
              <a:rPr kumimoji="1" lang="zh-CN" altLang="en-US" sz="2400">
                <a:solidFill>
                  <a:srgbClr val="990000"/>
                </a:solidFill>
              </a:rPr>
              <a:t>位</a:t>
            </a:r>
            <a:r>
              <a:rPr kumimoji="1" lang="zh-CN" altLang="en-US" sz="2400"/>
              <a:t>码表示大小写字母、数字</a:t>
            </a:r>
            <a:r>
              <a:rPr kumimoji="1" lang="en-US" altLang="zh-CN" sz="2400"/>
              <a:t>0</a:t>
            </a:r>
            <a:r>
              <a:rPr kumimoji="1" lang="zh-CN" altLang="en-US" sz="2400"/>
              <a:t>～</a:t>
            </a:r>
            <a:r>
              <a:rPr kumimoji="1" lang="en-US" altLang="zh-CN" sz="2400"/>
              <a:t>9</a:t>
            </a:r>
            <a:r>
              <a:rPr kumimoji="1" lang="zh-CN" altLang="en-US" sz="2400"/>
              <a:t>以及若干控制字符；</a:t>
            </a:r>
          </a:p>
          <a:p>
            <a:r>
              <a:rPr kumimoji="1" lang="en-US" altLang="zh-CN" sz="2400" b="1">
                <a:solidFill>
                  <a:srgbClr val="0000CC"/>
                </a:solidFill>
              </a:rPr>
              <a:t>ISO8859-Latin-1</a:t>
            </a:r>
            <a:r>
              <a:rPr kumimoji="1" lang="zh-CN" altLang="en-US" sz="2400" b="1">
                <a:solidFill>
                  <a:srgbClr val="0000CC"/>
                </a:solidFill>
              </a:rPr>
              <a:t>代码集</a:t>
            </a:r>
            <a:r>
              <a:rPr kumimoji="1" lang="zh-CN" altLang="en-US" sz="2400" b="1"/>
              <a:t>－－</a:t>
            </a:r>
            <a:r>
              <a:rPr kumimoji="1" lang="en-US" altLang="zh-CN" sz="2400"/>
              <a:t>ASCII</a:t>
            </a:r>
            <a:r>
              <a:rPr kumimoji="1" lang="zh-CN" altLang="en-US" sz="2400"/>
              <a:t>代码集被扩展到</a:t>
            </a:r>
            <a:r>
              <a:rPr kumimoji="1" lang="en-US" altLang="zh-CN" sz="2400" b="1">
                <a:solidFill>
                  <a:srgbClr val="990000"/>
                </a:solidFill>
              </a:rPr>
              <a:t>8</a:t>
            </a:r>
            <a:r>
              <a:rPr kumimoji="1" lang="zh-CN" altLang="en-US" sz="2400"/>
              <a:t>位，即增加至</a:t>
            </a:r>
            <a:r>
              <a:rPr kumimoji="1" lang="en-US" altLang="zh-CN" sz="2400"/>
              <a:t>128</a:t>
            </a:r>
            <a:r>
              <a:rPr kumimoji="1" lang="zh-CN" altLang="en-US" sz="2400"/>
              <a:t>个字符，用于表示英文中不存在的各种西欧语言的字符。</a:t>
            </a:r>
          </a:p>
          <a:p>
            <a:r>
              <a:rPr kumimoji="1" lang="en-US" altLang="zh-CN" sz="2400" b="1">
                <a:solidFill>
                  <a:srgbClr val="CC0000"/>
                </a:solidFill>
              </a:rPr>
              <a:t>Unicode</a:t>
            </a:r>
            <a:r>
              <a:rPr kumimoji="1" lang="zh-CN" altLang="en-US" sz="2400"/>
              <a:t>是</a:t>
            </a:r>
            <a:r>
              <a:rPr kumimoji="1" lang="en-US" altLang="zh-CN" sz="2400"/>
              <a:t>ISO</a:t>
            </a:r>
            <a:r>
              <a:rPr kumimoji="1" lang="zh-CN" altLang="en-US" sz="2400"/>
              <a:t>标准</a:t>
            </a:r>
            <a:r>
              <a:rPr kumimoji="1" lang="en-US" altLang="zh-CN" sz="2400" b="1">
                <a:solidFill>
                  <a:srgbClr val="990000"/>
                </a:solidFill>
              </a:rPr>
              <a:t>16</a:t>
            </a:r>
            <a:r>
              <a:rPr kumimoji="1" lang="zh-CN" altLang="en-US" sz="2400">
                <a:solidFill>
                  <a:srgbClr val="990000"/>
                </a:solidFill>
              </a:rPr>
              <a:t>位</a:t>
            </a:r>
            <a:r>
              <a:rPr kumimoji="1" lang="zh-CN" altLang="en-US" sz="2400"/>
              <a:t>字符集，支持</a:t>
            </a:r>
            <a:r>
              <a:rPr kumimoji="1" lang="en-US" altLang="zh-CN" sz="2400" b="1" i="1">
                <a:solidFill>
                  <a:srgbClr val="990000"/>
                </a:solidFill>
              </a:rPr>
              <a:t>65 536</a:t>
            </a:r>
            <a:r>
              <a:rPr kumimoji="1" lang="zh-CN" altLang="en-US" sz="2400"/>
              <a:t>个不同的字符。其中大约有</a:t>
            </a:r>
            <a:r>
              <a:rPr kumimoji="1" lang="en-US" altLang="zh-CN" sz="2400"/>
              <a:t>21 000</a:t>
            </a:r>
            <a:r>
              <a:rPr kumimoji="1" lang="zh-CN" altLang="en-US" sz="2400"/>
              <a:t>个字符专门用于中文、日文和韩文的表意文字。</a:t>
            </a:r>
            <a:r>
              <a:rPr kumimoji="1" lang="en-US" altLang="zh-CN" sz="2400"/>
              <a:t>ISO Latin-1</a:t>
            </a:r>
            <a:r>
              <a:rPr kumimoji="1" lang="zh-CN" altLang="en-US" sz="2400"/>
              <a:t>代码集占用</a:t>
            </a:r>
            <a:r>
              <a:rPr kumimoji="1" lang="en-US" altLang="zh-CN" sz="2400"/>
              <a:t>Unicode</a:t>
            </a:r>
            <a:r>
              <a:rPr kumimoji="1" lang="zh-CN" altLang="en-US" sz="2400"/>
              <a:t>的前</a:t>
            </a:r>
            <a:r>
              <a:rPr kumimoji="1" lang="en-US" altLang="zh-CN" sz="2400"/>
              <a:t>256</a:t>
            </a:r>
            <a:r>
              <a:rPr kumimoji="1" lang="zh-CN" altLang="en-US" sz="2400"/>
              <a:t>个字符。</a:t>
            </a:r>
          </a:p>
          <a:p>
            <a:pPr algn="ctr">
              <a:buFont typeface="Wingdings" pitchFamily="2" charset="2"/>
              <a:buNone/>
            </a:pPr>
            <a:br>
              <a:rPr kumimoji="1" lang="zh-CN" altLang="en-US" sz="2400"/>
            </a:br>
            <a:r>
              <a:rPr kumimoji="1" lang="en-US" altLang="zh-CN" sz="2400" b="1" i="1">
                <a:solidFill>
                  <a:srgbClr val="0000CC"/>
                </a:solidFill>
              </a:rPr>
              <a:t>http://www.unicode.org/charts/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36"/>
            <a:ext cx="7543800" cy="1347202"/>
          </a:xfrm>
        </p:spPr>
        <p:txBody>
          <a:bodyPr/>
          <a:lstStyle/>
          <a:p>
            <a:r>
              <a:rPr lang="zh-CN" altLang="en-US" sz="4800">
                <a:solidFill>
                  <a:schemeClr val="tx1"/>
                </a:solidFill>
              </a:rPr>
              <a:t>字符型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507413" cy="4954600"/>
          </a:xfrm>
        </p:spPr>
        <p:txBody>
          <a:bodyPr/>
          <a:lstStyle/>
          <a:p>
            <a:r>
              <a:rPr lang="zh-CN" altLang="en-US" b="1">
                <a:solidFill>
                  <a:srgbClr val="0000CC"/>
                </a:solidFill>
              </a:rPr>
              <a:t>字符型</a:t>
            </a:r>
            <a:r>
              <a:rPr lang="zh-CN" altLang="en-US"/>
              <a:t>的常量有三种形式：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(1) </a:t>
            </a:r>
            <a:r>
              <a:rPr lang="zh-CN" altLang="en-US"/>
              <a:t>用单引号括起来的单个字符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       </a:t>
            </a:r>
            <a:r>
              <a:rPr lang="en-US" altLang="zh-CN" b="1">
                <a:solidFill>
                  <a:srgbClr val="0000CC"/>
                </a:solidFill>
              </a:rPr>
              <a:t>char a=‘a’, b=‘B’;</a:t>
            </a:r>
          </a:p>
          <a:p>
            <a:pPr>
              <a:buFont typeface="Wingdings" pitchFamily="2" charset="2"/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/>
              <a:t>   </a:t>
            </a:r>
            <a:r>
              <a:rPr lang="en-US" altLang="zh-CN"/>
              <a:t>(2) Unicode</a:t>
            </a:r>
            <a:r>
              <a:rPr lang="zh-CN" altLang="en-US"/>
              <a:t>的字符转义序列 ‘</a:t>
            </a:r>
            <a:r>
              <a:rPr lang="en-US" altLang="zh-CN" b="1">
                <a:solidFill>
                  <a:srgbClr val="000099"/>
                </a:solidFill>
              </a:rPr>
              <a:t>\</a:t>
            </a:r>
            <a:r>
              <a:rPr lang="en-US" altLang="zh-CN" b="1" err="1">
                <a:solidFill>
                  <a:srgbClr val="000099"/>
                </a:solidFill>
              </a:rPr>
              <a:t>uXXXX</a:t>
            </a:r>
            <a:r>
              <a:rPr lang="en-US" altLang="zh-CN"/>
              <a:t>’</a:t>
            </a:r>
          </a:p>
          <a:p>
            <a:pPr>
              <a:buNone/>
            </a:pPr>
            <a:r>
              <a:rPr lang="en-US" altLang="zh-CN" b="1">
                <a:solidFill>
                  <a:srgbClr val="0000CC"/>
                </a:solidFill>
              </a:rPr>
              <a:t>        char a=‘\</a:t>
            </a:r>
            <a:r>
              <a:rPr lang="en-US" altLang="zh-CN" b="1" err="1">
                <a:solidFill>
                  <a:srgbClr val="0000CC"/>
                </a:solidFill>
              </a:rPr>
              <a:t>u0061</a:t>
            </a:r>
            <a:r>
              <a:rPr lang="en-US" altLang="zh-CN" b="1">
                <a:solidFill>
                  <a:srgbClr val="0000CC"/>
                </a:solidFill>
              </a:rPr>
              <a:t>’, b=‘\</a:t>
            </a:r>
            <a:r>
              <a:rPr lang="en-US" altLang="zh-CN" b="1" err="1">
                <a:solidFill>
                  <a:srgbClr val="0000CC"/>
                </a:solidFill>
              </a:rPr>
              <a:t>u0042</a:t>
            </a:r>
            <a:r>
              <a:rPr lang="en-US" altLang="zh-CN" b="1">
                <a:solidFill>
                  <a:srgbClr val="0000CC"/>
                </a:solidFill>
              </a:rPr>
              <a:t>’;</a:t>
            </a:r>
          </a:p>
          <a:p>
            <a:pPr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/>
              <a:t>   (3) </a:t>
            </a:r>
            <a:r>
              <a:rPr lang="zh-CN" altLang="en-US"/>
              <a:t>特殊字符的转义形式。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6C7E-D946-46B0-86A5-F3046478F36B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 flipH="1">
            <a:off x="5929322" y="2643182"/>
            <a:ext cx="2643206" cy="500066"/>
          </a:xfrm>
          <a:prstGeom prst="borderCallout1">
            <a:avLst>
              <a:gd name="adj1" fmla="val 120614"/>
              <a:gd name="adj2" fmla="val 45058"/>
              <a:gd name="adj3" fmla="val 252252"/>
              <a:gd name="adj4" fmla="val 8996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四个 </a:t>
            </a:r>
            <a:r>
              <a:rPr lang="en-US" altLang="zh-CN" sz="2400">
                <a:solidFill>
                  <a:schemeClr val="tx1"/>
                </a:solidFill>
                <a:ea typeface="黑体" pitchFamily="49" charset="-122"/>
              </a:rPr>
              <a:t>16</a:t>
            </a:r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进制数字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§2.2.3 </a:t>
            </a:r>
            <a:r>
              <a:rPr lang="zh-CN" altLang="en-US">
                <a:latin typeface="宋体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1">
                <a:solidFill>
                  <a:srgbClr val="0000FF"/>
                </a:solidFill>
                <a:latin typeface="+mj-lt"/>
              </a:rPr>
              <a:t>1. 常量：</a:t>
            </a:r>
            <a:endParaRPr lang="en-US" altLang="zh-CN" b="1">
              <a:solidFill>
                <a:srgbClr val="0000FF"/>
              </a:solidFill>
              <a:latin typeface="+mj-lt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即用</a:t>
            </a:r>
            <a:r>
              <a:rPr lang="zh-CN" altLang="en-US" b="1">
                <a:solidFill>
                  <a:srgbClr val="C00000"/>
                </a:solidFill>
                <a:latin typeface="+mj-lt"/>
              </a:rPr>
              <a:t>单引号</a:t>
            </a:r>
            <a:r>
              <a:rPr lang="zh-CN" altLang="en-US">
                <a:latin typeface="+mj-lt"/>
              </a:rPr>
              <a:t>扩起的</a:t>
            </a:r>
            <a:r>
              <a:rPr lang="en-US" altLang="zh-CN">
                <a:latin typeface="+mj-lt"/>
              </a:rPr>
              <a:t>Unicode</a:t>
            </a:r>
            <a:r>
              <a:rPr lang="zh-CN" altLang="en-US">
                <a:latin typeface="+mj-lt"/>
              </a:rPr>
              <a:t>表中的一个字符。 </a:t>
            </a:r>
            <a:r>
              <a:rPr lang="zh-CN" altLang="en-US">
                <a:solidFill>
                  <a:srgbClr val="0000FF"/>
                </a:solidFill>
                <a:latin typeface="+mj-lt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例如：</a:t>
            </a:r>
            <a:endParaRPr lang="en-US" altLang="zh-CN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‘</a:t>
            </a:r>
            <a:r>
              <a:rPr lang="en-US" altLang="zh-CN">
                <a:latin typeface="+mj-lt"/>
              </a:rPr>
              <a:t>A’</a:t>
            </a:r>
            <a:r>
              <a:rPr lang="en-US" altLang="zh-CN" err="1">
                <a:latin typeface="+mj-lt"/>
              </a:rPr>
              <a:t>，‘b</a:t>
            </a:r>
            <a:r>
              <a:rPr lang="en-US" altLang="zh-CN">
                <a:latin typeface="+mj-lt"/>
              </a:rPr>
              <a:t>’，‘?’，‘!’，‘9’，‘</a:t>
            </a:r>
            <a:r>
              <a:rPr lang="zh-CN" altLang="en-US">
                <a:latin typeface="+mj-lt"/>
              </a:rPr>
              <a:t>好’，‘\</a:t>
            </a:r>
            <a:r>
              <a:rPr lang="en-US" altLang="zh-CN">
                <a:latin typeface="+mj-lt"/>
              </a:rPr>
              <a:t>t’，‘</a:t>
            </a:r>
            <a:r>
              <a:rPr lang="zh-CN" altLang="en-US">
                <a:latin typeface="+mj-lt"/>
              </a:rPr>
              <a:t>き’，‘モ’等。</a:t>
            </a:r>
          </a:p>
          <a:p>
            <a:pPr algn="just">
              <a:lnSpc>
                <a:spcPct val="90000"/>
              </a:lnSpc>
            </a:pPr>
            <a:endParaRPr lang="en-US" altLang="zh-CN" b="1">
              <a:latin typeface="+mj-lt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b="1">
                <a:solidFill>
                  <a:srgbClr val="0000FF"/>
                </a:solidFill>
                <a:latin typeface="+mj-lt"/>
              </a:rPr>
              <a:t>2. 变量：</a:t>
            </a:r>
            <a:r>
              <a:rPr lang="zh-CN" altLang="en-US" b="1">
                <a:latin typeface="+mj-lt"/>
                <a:cs typeface="Times New Roman" pitchFamily="18" charset="0"/>
              </a:rPr>
              <a:t> </a:t>
            </a:r>
            <a:endParaRPr lang="en-US" altLang="zh-CN" b="1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使用关键字</a:t>
            </a:r>
            <a:r>
              <a:rPr lang="en-US" altLang="zh-CN">
                <a:latin typeface="+mj-lt"/>
              </a:rPr>
              <a:t>char</a:t>
            </a:r>
            <a:r>
              <a:rPr lang="zh-CN" altLang="en-US">
                <a:latin typeface="+mj-lt"/>
              </a:rPr>
              <a:t>来声明</a:t>
            </a:r>
            <a:r>
              <a:rPr lang="en-US" altLang="zh-CN">
                <a:latin typeface="+mj-lt"/>
              </a:rPr>
              <a:t>char</a:t>
            </a:r>
            <a:r>
              <a:rPr lang="zh-CN" altLang="en-US">
                <a:latin typeface="+mj-lt"/>
              </a:rPr>
              <a:t>型变量，</a:t>
            </a: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对于</a:t>
            </a:r>
            <a:r>
              <a:rPr lang="en-US" altLang="zh-CN">
                <a:latin typeface="+mj-lt"/>
              </a:rPr>
              <a:t>char</a:t>
            </a:r>
            <a:r>
              <a:rPr lang="zh-CN" altLang="en-US">
                <a:latin typeface="+mj-lt"/>
              </a:rPr>
              <a:t>型变量，内存分配给2个字节，占16位。</a:t>
            </a:r>
            <a:endParaRPr lang="en-US" altLang="zh-CN">
              <a:latin typeface="+mj-lt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例如：</a:t>
            </a:r>
            <a:endParaRPr lang="en-US" altLang="zh-CN"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99"/>
                </a:solidFill>
                <a:latin typeface="+mj-lt"/>
              </a:rPr>
              <a:t>char </a:t>
            </a:r>
            <a:r>
              <a:rPr lang="en-US" altLang="zh-CN" b="1" err="1">
                <a:solidFill>
                  <a:srgbClr val="000099"/>
                </a:solidFill>
                <a:latin typeface="+mj-lt"/>
              </a:rPr>
              <a:t>ch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=‘A’, home=‘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家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’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handsome=‘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酷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’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; </a:t>
            </a:r>
          </a:p>
          <a:p>
            <a:pPr algn="just">
              <a:lnSpc>
                <a:spcPct val="90000"/>
              </a:lnSpc>
            </a:pPr>
            <a:endParaRPr lang="zh-CN" altLang="en-US" b="1">
              <a:latin typeface="宋体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928934"/>
            <a:ext cx="7772400" cy="1362075"/>
          </a:xfrm>
        </p:spPr>
        <p:txBody>
          <a:bodyPr/>
          <a:lstStyle/>
          <a:p>
            <a:r>
              <a:rPr lang="zh-CN" altLang="en-US"/>
              <a:t>第2章 </a:t>
            </a:r>
            <a:r>
              <a:rPr lang="zh-CN" altLang="en-US">
                <a:latin typeface="宋体" pitchFamily="2" charset="-122"/>
              </a:rPr>
              <a:t>基本类型、数组和枚举类型</a:t>
            </a:r>
            <a:r>
              <a:rPr lang="zh-CN" altLang="en-US">
                <a:latin typeface="Tahoma" pitchFamily="34" charset="0"/>
              </a:rPr>
              <a:t> </a:t>
            </a:r>
            <a:br>
              <a:rPr lang="zh-CN" altLang="en-US">
                <a:latin typeface="Tahoma" pitchFamily="34" charset="0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§2.2.3 </a:t>
            </a:r>
            <a:r>
              <a:rPr lang="zh-CN" altLang="en-US">
                <a:latin typeface="宋体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3. 转意字符常量:</a:t>
            </a:r>
            <a:endParaRPr lang="en-US" altLang="zh-CN" b="1">
              <a:solidFill>
                <a:srgbClr val="0000FF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有些字符（如回车符）不能通过键盘输入到字符串或程序中，就需要使用转意字符常量。</a:t>
            </a:r>
            <a:endParaRPr lang="en-US" altLang="zh-CN"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转椅符：</a:t>
            </a:r>
            <a:r>
              <a:rPr lang="en-US" altLang="zh-CN">
                <a:solidFill>
                  <a:srgbClr val="990000"/>
                </a:solidFill>
              </a:rPr>
              <a:t> </a:t>
            </a:r>
            <a:r>
              <a:rPr lang="en-US" altLang="zh-CN" b="1">
                <a:solidFill>
                  <a:srgbClr val="CC0000"/>
                </a:solidFill>
                <a:latin typeface="Courier New" pitchFamily="49" charset="0"/>
              </a:rPr>
              <a:t>\</a:t>
            </a:r>
            <a:r>
              <a:rPr lang="zh-CN" altLang="en-US" b="1">
                <a:solidFill>
                  <a:srgbClr val="CC0000"/>
                </a:solidFill>
                <a:latin typeface="Courier New" pitchFamily="49" charset="0"/>
              </a:rPr>
              <a:t>，反斜杠</a:t>
            </a:r>
            <a:endParaRPr lang="zh-CN" altLang="en-US">
              <a:latin typeface="宋体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例如：</a:t>
            </a:r>
            <a:endParaRPr lang="en-US" altLang="zh-CN" b="1"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\</a:t>
            </a:r>
            <a:r>
              <a:rPr lang="en-US" altLang="zh-CN" b="1">
                <a:solidFill>
                  <a:srgbClr val="FF0066"/>
                </a:solidFill>
                <a:latin typeface="宋体" pitchFamily="2" charset="-122"/>
              </a:rPr>
              <a:t>n（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换行），</a:t>
            </a:r>
            <a:endParaRPr lang="en-US" altLang="zh-CN" b="1">
              <a:solidFill>
                <a:srgbClr val="FF0066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\</a:t>
            </a:r>
            <a:r>
              <a:rPr lang="en-US" altLang="zh-CN" b="1">
                <a:solidFill>
                  <a:srgbClr val="FF0066"/>
                </a:solidFill>
                <a:latin typeface="宋体" pitchFamily="2" charset="-122"/>
              </a:rPr>
              <a:t>b（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退格），</a:t>
            </a:r>
            <a:endParaRPr lang="en-US" altLang="zh-CN" b="1">
              <a:solidFill>
                <a:srgbClr val="FF0066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\</a:t>
            </a:r>
            <a:r>
              <a:rPr lang="en-US" altLang="zh-CN" b="1">
                <a:solidFill>
                  <a:srgbClr val="FF0066"/>
                </a:solidFill>
                <a:latin typeface="宋体" pitchFamily="2" charset="-122"/>
              </a:rPr>
              <a:t>t（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水平制表），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\</a:t>
            </a:r>
            <a:r>
              <a:rPr lang="zh-CN" altLang="en-US" b="1">
                <a:solidFill>
                  <a:srgbClr val="FF0066"/>
                </a:solidFill>
                <a:latin typeface="Times New Roman"/>
              </a:rPr>
              <a:t>‘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（单引号），</a:t>
            </a:r>
            <a:endParaRPr lang="en-US" altLang="zh-CN" b="1">
              <a:solidFill>
                <a:srgbClr val="FF0066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\</a:t>
            </a:r>
            <a:r>
              <a:rPr lang="zh-CN" altLang="en-US" b="1">
                <a:solidFill>
                  <a:srgbClr val="FF0066"/>
                </a:solidFill>
                <a:latin typeface="Times New Roman"/>
              </a:rPr>
              <a:t>“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（双引号），</a:t>
            </a:r>
            <a:endParaRPr lang="en-US" altLang="zh-CN" b="1">
              <a:solidFill>
                <a:srgbClr val="FF0066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\\（反斜线）</a:t>
            </a:r>
            <a:r>
              <a:rPr lang="zh-CN" altLang="en-US" b="1">
                <a:latin typeface="宋体" pitchFamily="2" charset="-122"/>
              </a:rPr>
              <a:t>等。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§2.2.3 </a:t>
            </a:r>
            <a:r>
              <a:rPr lang="zh-CN" altLang="en-US">
                <a:latin typeface="宋体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4.要观察一个字符在</a:t>
            </a:r>
            <a:r>
              <a:rPr lang="en-US" altLang="zh-CN">
                <a:solidFill>
                  <a:srgbClr val="0000FF"/>
                </a:solidFill>
                <a:latin typeface="+mj-lt"/>
              </a:rPr>
              <a:t>Unicode</a:t>
            </a:r>
            <a:r>
              <a:rPr lang="zh-CN" altLang="en-US">
                <a:solidFill>
                  <a:srgbClr val="0000FF"/>
                </a:solidFill>
                <a:latin typeface="+mj-lt"/>
              </a:rPr>
              <a:t>表中的顺序位置</a:t>
            </a:r>
            <a:r>
              <a:rPr lang="zh-CN" altLang="en-US">
                <a:latin typeface="+mj-lt"/>
              </a:rPr>
              <a:t>，可以使用</a:t>
            </a:r>
            <a:r>
              <a:rPr lang="en-US" altLang="zh-CN" err="1">
                <a:latin typeface="+mj-lt"/>
              </a:rPr>
              <a:t>int</a:t>
            </a:r>
            <a:r>
              <a:rPr lang="zh-CN" altLang="en-US">
                <a:latin typeface="+mj-lt"/>
              </a:rPr>
              <a:t>型显示转换，如(</a:t>
            </a:r>
            <a:r>
              <a:rPr lang="en-US" altLang="zh-CN" err="1">
                <a:latin typeface="+mj-lt"/>
              </a:rPr>
              <a:t>int</a:t>
            </a:r>
            <a:r>
              <a:rPr lang="en-US" altLang="zh-CN">
                <a:latin typeface="+mj-lt"/>
              </a:rPr>
              <a:t>)'a'</a:t>
            </a:r>
            <a:r>
              <a:rPr lang="zh-CN" altLang="en-US">
                <a:latin typeface="+mj-lt"/>
              </a:rPr>
              <a:t>或</a:t>
            </a:r>
            <a:r>
              <a:rPr lang="en-US" altLang="zh-CN" err="1">
                <a:latin typeface="+mj-lt"/>
              </a:rPr>
              <a:t>int</a:t>
            </a:r>
            <a:r>
              <a:rPr lang="en-US" altLang="zh-CN">
                <a:latin typeface="+mj-lt"/>
              </a:rPr>
              <a:t> p='a'。</a:t>
            </a:r>
          </a:p>
          <a:p>
            <a:pPr algn="just">
              <a:lnSpc>
                <a:spcPct val="90000"/>
              </a:lnSpc>
            </a:pPr>
            <a:endParaRPr lang="en-US" altLang="zh-CN" b="1">
              <a:latin typeface="+mj-lt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5.如果要得到一个0~65536之间的数所代表的</a:t>
            </a:r>
            <a:r>
              <a:rPr lang="en-US" altLang="zh-CN">
                <a:solidFill>
                  <a:srgbClr val="0000FF"/>
                </a:solidFill>
                <a:latin typeface="+mj-lt"/>
              </a:rPr>
              <a:t>Unicode</a:t>
            </a:r>
            <a:r>
              <a:rPr lang="zh-CN" altLang="en-US">
                <a:solidFill>
                  <a:srgbClr val="0000FF"/>
                </a:solidFill>
                <a:latin typeface="+mj-lt"/>
              </a:rPr>
              <a:t>表中相应位置上的字符，</a:t>
            </a:r>
            <a:r>
              <a:rPr lang="zh-CN" altLang="en-US">
                <a:latin typeface="+mj-lt"/>
              </a:rPr>
              <a:t>必须使用</a:t>
            </a:r>
            <a:r>
              <a:rPr lang="en-US" altLang="zh-CN">
                <a:latin typeface="+mj-lt"/>
              </a:rPr>
              <a:t>char</a:t>
            </a:r>
            <a:r>
              <a:rPr lang="zh-CN" altLang="en-US">
                <a:latin typeface="+mj-lt"/>
              </a:rPr>
              <a:t>型显示转换。</a:t>
            </a:r>
            <a:endParaRPr lang="en-US" altLang="zh-CN">
              <a:latin typeface="+mj-lt"/>
            </a:endParaRPr>
          </a:p>
          <a:p>
            <a:pPr algn="just">
              <a:lnSpc>
                <a:spcPct val="90000"/>
              </a:lnSpc>
            </a:pPr>
            <a:endParaRPr lang="en-US" altLang="zh-CN" sz="2000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例2-1：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7615262" cy="365761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000">
                <a:latin typeface="+mj-lt"/>
              </a:rPr>
              <a:t>public class </a:t>
            </a:r>
            <a:r>
              <a:rPr lang="en-US" altLang="zh-CN" sz="2000" err="1">
                <a:latin typeface="+mj-lt"/>
              </a:rPr>
              <a:t>Example2_1</a:t>
            </a:r>
            <a:r>
              <a:rPr lang="en-US" altLang="zh-CN" sz="2000">
                <a:latin typeface="+mj-lt"/>
              </a:rPr>
              <a:t> {</a:t>
            </a:r>
          </a:p>
          <a:p>
            <a:pPr>
              <a:buNone/>
            </a:pPr>
            <a:r>
              <a:rPr lang="en-US" altLang="zh-CN" sz="2000">
                <a:latin typeface="+mj-lt"/>
              </a:rPr>
              <a:t>   public static void main (String </a:t>
            </a:r>
            <a:r>
              <a:rPr lang="en-US" altLang="zh-CN" sz="2000" err="1">
                <a:latin typeface="+mj-lt"/>
              </a:rPr>
              <a:t>args</a:t>
            </a:r>
            <a:r>
              <a:rPr lang="en-US" altLang="zh-CN" sz="2000">
                <a:latin typeface="+mj-lt"/>
              </a:rPr>
              <a:t>[ ]){</a:t>
            </a:r>
          </a:p>
          <a:p>
            <a:pPr>
              <a:buNone/>
            </a:pPr>
            <a:r>
              <a:rPr lang="en-US" altLang="zh-CN" sz="2000">
                <a:latin typeface="+mj-lt"/>
              </a:rPr>
              <a:t>       char </a:t>
            </a:r>
            <a:r>
              <a:rPr lang="en-US" altLang="zh-CN" sz="2000" err="1">
                <a:latin typeface="+mj-lt"/>
              </a:rPr>
              <a:t>ch1</a:t>
            </a:r>
            <a:r>
              <a:rPr lang="en-US" altLang="zh-CN" sz="2000">
                <a:latin typeface="+mj-lt"/>
              </a:rPr>
              <a:t>='</a:t>
            </a:r>
            <a:r>
              <a:rPr lang="el-GR" altLang="zh-CN" sz="2000">
                <a:latin typeface="+mj-lt"/>
              </a:rPr>
              <a:t>ω',</a:t>
            </a:r>
            <a:r>
              <a:rPr lang="en-US" altLang="zh-CN" sz="2000">
                <a:latin typeface="+mj-lt"/>
              </a:rPr>
              <a:t> </a:t>
            </a:r>
            <a:r>
              <a:rPr lang="en-US" altLang="zh-CN" sz="2000" err="1">
                <a:latin typeface="+mj-lt"/>
              </a:rPr>
              <a:t>ch2</a:t>
            </a:r>
            <a:r>
              <a:rPr lang="en-US" altLang="zh-CN" sz="2000">
                <a:latin typeface="+mj-lt"/>
              </a:rPr>
              <a:t>='</a:t>
            </a:r>
            <a:r>
              <a:rPr lang="zh-CN" altLang="en-US" sz="2000">
                <a:latin typeface="+mj-lt"/>
              </a:rPr>
              <a:t>好</a:t>
            </a:r>
            <a:r>
              <a:rPr lang="en-US" altLang="zh-CN" sz="2000">
                <a:latin typeface="+mj-lt"/>
              </a:rPr>
              <a:t>';</a:t>
            </a:r>
          </a:p>
          <a:p>
            <a:pPr>
              <a:buNone/>
            </a:pPr>
            <a:r>
              <a:rPr lang="en-US" altLang="zh-CN" sz="2000">
                <a:latin typeface="+mj-lt"/>
              </a:rPr>
              <a:t>       </a:t>
            </a:r>
            <a:r>
              <a:rPr lang="en-US" altLang="zh-CN" sz="2000" err="1">
                <a:latin typeface="+mj-lt"/>
              </a:rPr>
              <a:t>int</a:t>
            </a:r>
            <a:r>
              <a:rPr lang="en-US" altLang="zh-CN" sz="2000">
                <a:latin typeface="+mj-lt"/>
              </a:rPr>
              <a:t> </a:t>
            </a:r>
            <a:r>
              <a:rPr lang="en-US" altLang="zh-CN" sz="2000" err="1">
                <a:latin typeface="+mj-lt"/>
              </a:rPr>
              <a:t>p1</a:t>
            </a:r>
            <a:r>
              <a:rPr lang="en-US" altLang="zh-CN" sz="2000">
                <a:latin typeface="+mj-lt"/>
              </a:rPr>
              <a:t>=32831, </a:t>
            </a:r>
            <a:r>
              <a:rPr lang="en-US" altLang="zh-CN" sz="2000" err="1">
                <a:latin typeface="+mj-lt"/>
              </a:rPr>
              <a:t>p2</a:t>
            </a:r>
            <a:r>
              <a:rPr lang="en-US" altLang="zh-CN" sz="2000">
                <a:latin typeface="+mj-lt"/>
              </a:rPr>
              <a:t>=30452;</a:t>
            </a:r>
          </a:p>
          <a:p>
            <a:pPr>
              <a:buNone/>
            </a:pPr>
            <a:r>
              <a:rPr lang="en-US" altLang="zh-CN" sz="2000">
                <a:latin typeface="+mj-lt"/>
              </a:rPr>
              <a:t>       </a:t>
            </a:r>
            <a:r>
              <a:rPr lang="en-US" altLang="zh-CN" sz="2000" err="1">
                <a:latin typeface="+mj-lt"/>
              </a:rPr>
              <a:t>System.out.println</a:t>
            </a:r>
            <a:r>
              <a:rPr lang="en-US" altLang="zh-CN" sz="2000">
                <a:latin typeface="+mj-lt"/>
              </a:rPr>
              <a:t>("\""+</a:t>
            </a:r>
            <a:r>
              <a:rPr lang="en-US" altLang="zh-CN" sz="2000" err="1">
                <a:latin typeface="+mj-lt"/>
              </a:rPr>
              <a:t>ch1</a:t>
            </a:r>
            <a:r>
              <a:rPr lang="en-US" altLang="zh-CN" sz="2000">
                <a:latin typeface="+mj-lt"/>
              </a:rPr>
              <a:t>+"\"</a:t>
            </a:r>
            <a:r>
              <a:rPr lang="zh-CN" altLang="en-US" sz="2000">
                <a:latin typeface="+mj-lt"/>
              </a:rPr>
              <a:t>的位置</a:t>
            </a:r>
            <a:r>
              <a:rPr lang="en-US" altLang="zh-CN" sz="2000">
                <a:latin typeface="+mj-lt"/>
              </a:rPr>
              <a:t>:"+(</a:t>
            </a:r>
            <a:r>
              <a:rPr lang="en-US" altLang="zh-CN" sz="2000" err="1">
                <a:latin typeface="+mj-lt"/>
              </a:rPr>
              <a:t>int</a:t>
            </a:r>
            <a:r>
              <a:rPr lang="en-US" altLang="zh-CN" sz="2000">
                <a:latin typeface="+mj-lt"/>
              </a:rPr>
              <a:t>)</a:t>
            </a:r>
            <a:r>
              <a:rPr lang="en-US" altLang="zh-CN" sz="2000" err="1">
                <a:latin typeface="+mj-lt"/>
              </a:rPr>
              <a:t>ch1</a:t>
            </a:r>
            <a:r>
              <a:rPr lang="en-US" altLang="zh-CN" sz="2000">
                <a:latin typeface="+mj-lt"/>
              </a:rPr>
              <a:t>);</a:t>
            </a:r>
          </a:p>
          <a:p>
            <a:pPr>
              <a:buNone/>
            </a:pPr>
            <a:r>
              <a:rPr lang="en-US" altLang="zh-CN" sz="2000">
                <a:latin typeface="+mj-lt"/>
              </a:rPr>
              <a:t>       </a:t>
            </a:r>
            <a:r>
              <a:rPr lang="en-US" altLang="zh-CN" sz="2000" err="1">
                <a:latin typeface="+mj-lt"/>
              </a:rPr>
              <a:t>System.out.println</a:t>
            </a:r>
            <a:r>
              <a:rPr lang="en-US" altLang="zh-CN" sz="2000">
                <a:latin typeface="+mj-lt"/>
              </a:rPr>
              <a:t>("\""+</a:t>
            </a:r>
            <a:r>
              <a:rPr lang="en-US" altLang="zh-CN" sz="2000" err="1">
                <a:latin typeface="+mj-lt"/>
              </a:rPr>
              <a:t>ch2</a:t>
            </a:r>
            <a:r>
              <a:rPr lang="en-US" altLang="zh-CN" sz="2000">
                <a:latin typeface="+mj-lt"/>
              </a:rPr>
              <a:t>+"\"</a:t>
            </a:r>
            <a:r>
              <a:rPr lang="zh-CN" altLang="en-US" sz="2000">
                <a:latin typeface="+mj-lt"/>
              </a:rPr>
              <a:t>的位置</a:t>
            </a:r>
            <a:r>
              <a:rPr lang="en-US" altLang="zh-CN" sz="2000">
                <a:latin typeface="+mj-lt"/>
              </a:rPr>
              <a:t>:"+(</a:t>
            </a:r>
            <a:r>
              <a:rPr lang="en-US" altLang="zh-CN" sz="2000" err="1">
                <a:latin typeface="+mj-lt"/>
              </a:rPr>
              <a:t>int</a:t>
            </a:r>
            <a:r>
              <a:rPr lang="en-US" altLang="zh-CN" sz="2000">
                <a:latin typeface="+mj-lt"/>
              </a:rPr>
              <a:t>)</a:t>
            </a:r>
            <a:r>
              <a:rPr lang="en-US" altLang="zh-CN" sz="2000" err="1">
                <a:latin typeface="+mj-lt"/>
              </a:rPr>
              <a:t>ch2</a:t>
            </a:r>
            <a:r>
              <a:rPr lang="en-US" altLang="zh-CN" sz="2000">
                <a:latin typeface="+mj-lt"/>
              </a:rPr>
              <a:t>); </a:t>
            </a:r>
          </a:p>
          <a:p>
            <a:pPr>
              <a:buNone/>
            </a:pPr>
            <a:r>
              <a:rPr lang="en-US" altLang="zh-CN" sz="2000">
                <a:latin typeface="+mj-lt"/>
              </a:rPr>
              <a:t>       </a:t>
            </a:r>
            <a:r>
              <a:rPr lang="en-US" altLang="zh-CN" sz="2000" err="1">
                <a:latin typeface="+mj-lt"/>
              </a:rPr>
              <a:t>System.out.println</a:t>
            </a:r>
            <a:r>
              <a:rPr lang="en-US" altLang="zh-CN" sz="2000">
                <a:latin typeface="+mj-lt"/>
              </a:rPr>
              <a:t>("</a:t>
            </a:r>
            <a:r>
              <a:rPr lang="zh-CN" altLang="en-US" sz="2000">
                <a:latin typeface="+mj-lt"/>
              </a:rPr>
              <a:t>第</a:t>
            </a:r>
            <a:r>
              <a:rPr lang="en-US" altLang="zh-CN" sz="2000">
                <a:latin typeface="+mj-lt"/>
              </a:rPr>
              <a:t>"+</a:t>
            </a:r>
            <a:r>
              <a:rPr lang="en-US" altLang="zh-CN" sz="2000" err="1">
                <a:latin typeface="+mj-lt"/>
              </a:rPr>
              <a:t>p1</a:t>
            </a:r>
            <a:r>
              <a:rPr lang="en-US" altLang="zh-CN" sz="2000">
                <a:latin typeface="+mj-lt"/>
              </a:rPr>
              <a:t>+"</a:t>
            </a:r>
            <a:r>
              <a:rPr lang="zh-CN" altLang="en-US" sz="2000">
                <a:latin typeface="+mj-lt"/>
              </a:rPr>
              <a:t>个位置上的字符是</a:t>
            </a:r>
            <a:r>
              <a:rPr lang="en-US" altLang="zh-CN" sz="2000">
                <a:latin typeface="+mj-lt"/>
              </a:rPr>
              <a:t>:"+(char)</a:t>
            </a:r>
            <a:r>
              <a:rPr lang="en-US" altLang="zh-CN" sz="2000" err="1">
                <a:latin typeface="+mj-lt"/>
              </a:rPr>
              <a:t>p1</a:t>
            </a:r>
            <a:r>
              <a:rPr lang="en-US" altLang="zh-CN" sz="2000">
                <a:latin typeface="+mj-lt"/>
              </a:rPr>
              <a:t>);</a:t>
            </a:r>
          </a:p>
          <a:p>
            <a:pPr>
              <a:buNone/>
            </a:pPr>
            <a:r>
              <a:rPr lang="en-US" altLang="zh-CN" sz="2000">
                <a:latin typeface="+mj-lt"/>
              </a:rPr>
              <a:t>       </a:t>
            </a:r>
            <a:r>
              <a:rPr lang="en-US" altLang="zh-CN" sz="2000" err="1">
                <a:latin typeface="+mj-lt"/>
              </a:rPr>
              <a:t>System.out.println</a:t>
            </a:r>
            <a:r>
              <a:rPr lang="en-US" altLang="zh-CN" sz="2000">
                <a:latin typeface="+mj-lt"/>
              </a:rPr>
              <a:t>("</a:t>
            </a:r>
            <a:r>
              <a:rPr lang="zh-CN" altLang="en-US" sz="2000">
                <a:latin typeface="+mj-lt"/>
              </a:rPr>
              <a:t>第</a:t>
            </a:r>
            <a:r>
              <a:rPr lang="en-US" altLang="zh-CN" sz="2000">
                <a:latin typeface="+mj-lt"/>
              </a:rPr>
              <a:t>"+</a:t>
            </a:r>
            <a:r>
              <a:rPr lang="en-US" altLang="zh-CN" sz="2000" err="1">
                <a:latin typeface="+mj-lt"/>
              </a:rPr>
              <a:t>p2</a:t>
            </a:r>
            <a:r>
              <a:rPr lang="en-US" altLang="zh-CN" sz="2000">
                <a:latin typeface="+mj-lt"/>
              </a:rPr>
              <a:t>+"</a:t>
            </a:r>
            <a:r>
              <a:rPr lang="zh-CN" altLang="en-US" sz="2000">
                <a:latin typeface="+mj-lt"/>
              </a:rPr>
              <a:t>个位置上的字符是</a:t>
            </a:r>
            <a:r>
              <a:rPr lang="en-US" altLang="zh-CN" sz="2000">
                <a:latin typeface="+mj-lt"/>
              </a:rPr>
              <a:t>:"+(char)</a:t>
            </a:r>
            <a:r>
              <a:rPr lang="en-US" altLang="zh-CN" sz="2000" err="1">
                <a:latin typeface="+mj-lt"/>
              </a:rPr>
              <a:t>p2</a:t>
            </a:r>
            <a:r>
              <a:rPr lang="en-US" altLang="zh-CN" sz="2000">
                <a:latin typeface="+mj-lt"/>
              </a:rPr>
              <a:t>); </a:t>
            </a:r>
          </a:p>
          <a:p>
            <a:pPr>
              <a:buNone/>
            </a:pPr>
            <a:r>
              <a:rPr lang="en-US" altLang="zh-CN" sz="2000">
                <a:latin typeface="+mj-lt"/>
              </a:rPr>
              <a:t>   }</a:t>
            </a:r>
          </a:p>
          <a:p>
            <a:pPr>
              <a:buNone/>
            </a:pPr>
            <a:r>
              <a:rPr lang="en-US" altLang="zh-CN" sz="2000">
                <a:latin typeface="+mj-lt"/>
              </a:rPr>
              <a:t>}</a:t>
            </a:r>
            <a:endParaRPr lang="zh-CN" altLang="en-US" sz="200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57686" y="5429264"/>
            <a:ext cx="3929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"ω"</a:t>
            </a:r>
            <a:r>
              <a:rPr lang="zh-CN" altLang="en-US" sz="2000"/>
              <a:t>的位置</a:t>
            </a:r>
            <a:r>
              <a:rPr lang="en-US" altLang="zh-CN" sz="2000"/>
              <a:t>:969</a:t>
            </a:r>
          </a:p>
          <a:p>
            <a:r>
              <a:rPr lang="en-US" altLang="zh-CN" sz="2000"/>
              <a:t>"</a:t>
            </a:r>
            <a:r>
              <a:rPr lang="zh-CN" altLang="en-US" sz="2000"/>
              <a:t>好</a:t>
            </a:r>
            <a:r>
              <a:rPr lang="en-US" altLang="zh-CN" sz="2000"/>
              <a:t>"</a:t>
            </a:r>
            <a:r>
              <a:rPr lang="zh-CN" altLang="en-US" sz="2000"/>
              <a:t>的位置</a:t>
            </a:r>
            <a:r>
              <a:rPr lang="en-US" altLang="zh-CN" sz="2000"/>
              <a:t>:22909</a:t>
            </a:r>
          </a:p>
          <a:p>
            <a:r>
              <a:rPr lang="zh-CN" altLang="en-US" sz="2000"/>
              <a:t>第</a:t>
            </a:r>
            <a:r>
              <a:rPr lang="en-US" altLang="zh-CN" sz="2000"/>
              <a:t>32831</a:t>
            </a:r>
            <a:r>
              <a:rPr lang="zh-CN" altLang="en-US" sz="2000"/>
              <a:t>个位置上的字符是</a:t>
            </a:r>
            <a:r>
              <a:rPr lang="en-US" altLang="zh-CN" sz="2000"/>
              <a:t>:</a:t>
            </a:r>
            <a:r>
              <a:rPr lang="zh-CN" altLang="en-US" sz="2000"/>
              <a:t>耿</a:t>
            </a:r>
          </a:p>
          <a:p>
            <a:r>
              <a:rPr lang="zh-CN" altLang="en-US" sz="2000"/>
              <a:t>第</a:t>
            </a:r>
            <a:r>
              <a:rPr lang="en-US" altLang="zh-CN" sz="2000"/>
              <a:t>30452</a:t>
            </a:r>
            <a:r>
              <a:rPr lang="zh-CN" altLang="en-US" sz="2000"/>
              <a:t>个位置上的字符是</a:t>
            </a:r>
            <a:r>
              <a:rPr lang="en-US" altLang="zh-CN" sz="2000"/>
              <a:t>:</a:t>
            </a:r>
            <a:r>
              <a:rPr lang="zh-CN" altLang="en-US" sz="2000"/>
              <a:t>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542926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</a:rPr>
              <a:t>输出：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§2.2.4  </a:t>
            </a:r>
            <a:r>
              <a:rPr lang="zh-CN" altLang="en-US">
                <a:latin typeface="宋体" pitchFamily="2" charset="-122"/>
              </a:rPr>
              <a:t>浮点类型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Group 89"/>
          <p:cNvGraphicFramePr>
            <a:graphicFrameLocks/>
          </p:cNvGraphicFramePr>
          <p:nvPr/>
        </p:nvGraphicFramePr>
        <p:xfrm>
          <a:off x="1785918" y="2928934"/>
          <a:ext cx="5643602" cy="1643074"/>
        </p:xfrm>
        <a:graphic>
          <a:graphicData uri="http://schemas.openxmlformats.org/drawingml/2006/table">
            <a:tbl>
              <a:tblPr/>
              <a:tblGrid>
                <a:gridCol w="159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数据类型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所占位数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数的范围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float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32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1.4E-45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3.4E+38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4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double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64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4.9E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-324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1.7E308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§2.2.4  </a:t>
            </a:r>
            <a:r>
              <a:rPr lang="zh-CN" altLang="en-US">
                <a:latin typeface="宋体" pitchFamily="2" charset="-122"/>
              </a:rPr>
              <a:t>浮点类型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99"/>
                </a:solidFill>
              </a:rPr>
              <a:t>1. float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型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对于</a:t>
            </a:r>
            <a:r>
              <a:rPr lang="en-US" altLang="zh-CN">
                <a:latin typeface="+mj-lt"/>
              </a:rPr>
              <a:t>float</a:t>
            </a:r>
            <a:r>
              <a:rPr lang="zh-CN" altLang="en-US">
                <a:latin typeface="+mj-lt"/>
              </a:rPr>
              <a:t>型变量，内存分配给4个字节，占</a:t>
            </a:r>
            <a:r>
              <a:rPr lang="zh-CN" altLang="en-US">
                <a:solidFill>
                  <a:srgbClr val="C00000"/>
                </a:solidFill>
                <a:latin typeface="+mj-lt"/>
              </a:rPr>
              <a:t>32位</a:t>
            </a:r>
            <a:r>
              <a:rPr lang="zh-CN" altLang="en-US">
                <a:latin typeface="+mj-lt"/>
              </a:rPr>
              <a:t>。 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需要特别注意的是：常量后面必须要有</a:t>
            </a:r>
            <a:r>
              <a:rPr lang="zh-CN" altLang="en-US" b="1">
                <a:solidFill>
                  <a:srgbClr val="C00000"/>
                </a:solidFill>
                <a:latin typeface="+mj-lt"/>
              </a:rPr>
              <a:t>后缀“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f”</a:t>
            </a:r>
            <a:r>
              <a:rPr lang="zh-CN" altLang="en-US" b="1">
                <a:solidFill>
                  <a:srgbClr val="C00000"/>
                </a:solidFill>
                <a:latin typeface="+mj-lt"/>
              </a:rPr>
              <a:t>或“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F”</a:t>
            </a:r>
            <a:r>
              <a:rPr lang="zh-CN" altLang="en-US">
                <a:latin typeface="+mj-lt"/>
              </a:rPr>
              <a:t>。</a:t>
            </a:r>
            <a:endParaRPr lang="en-US" altLang="zh-CN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常量：</a:t>
            </a:r>
            <a:endParaRPr lang="en-US" altLang="zh-CN">
              <a:solidFill>
                <a:srgbClr val="0000FF"/>
              </a:solidFill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453.5439</a:t>
            </a:r>
            <a:r>
              <a:rPr lang="en-US" altLang="zh-CN" err="1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err="1">
                <a:latin typeface="+mj-lt"/>
              </a:rPr>
              <a:t>，21379.987</a:t>
            </a:r>
            <a:r>
              <a:rPr lang="en-US" altLang="zh-CN" err="1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err="1">
                <a:latin typeface="+mj-lt"/>
              </a:rPr>
              <a:t>，231.0</a:t>
            </a:r>
            <a:r>
              <a:rPr lang="en-US" altLang="zh-CN" err="1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>
                <a:latin typeface="+mj-lt"/>
              </a:rPr>
              <a:t>（</a:t>
            </a:r>
            <a:r>
              <a:rPr lang="zh-CN" altLang="en-US">
                <a:latin typeface="+mj-lt"/>
              </a:rPr>
              <a:t>小数表示法）</a:t>
            </a:r>
            <a:endParaRPr lang="en-US" altLang="zh-CN"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2</a:t>
            </a:r>
            <a:r>
              <a:rPr lang="en-US" altLang="zh-CN" err="1">
                <a:latin typeface="+mj-lt"/>
              </a:rPr>
              <a:t>e40f（2</a:t>
            </a:r>
            <a:r>
              <a:rPr lang="zh-CN" altLang="en-US">
                <a:latin typeface="+mj-lt"/>
              </a:rPr>
              <a:t>乘10的40次方，指数表示法） </a:t>
            </a:r>
            <a:r>
              <a:rPr lang="zh-CN" altLang="en-US">
                <a:solidFill>
                  <a:srgbClr val="0000FF"/>
                </a:solidFill>
                <a:latin typeface="+mj-lt"/>
              </a:rPr>
              <a:t> 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变量：</a:t>
            </a:r>
            <a:r>
              <a:rPr lang="zh-CN" altLang="en-US">
                <a:latin typeface="+mj-lt"/>
              </a:rPr>
              <a:t>使用关键字</a:t>
            </a:r>
            <a:r>
              <a:rPr lang="en-US" altLang="zh-CN">
                <a:latin typeface="+mj-lt"/>
              </a:rPr>
              <a:t>float</a:t>
            </a:r>
            <a:r>
              <a:rPr lang="zh-CN" altLang="en-US">
                <a:latin typeface="+mj-lt"/>
              </a:rPr>
              <a:t>来声明</a:t>
            </a:r>
            <a:r>
              <a:rPr lang="en-US" altLang="zh-CN">
                <a:latin typeface="+mj-lt"/>
              </a:rPr>
              <a:t>float</a:t>
            </a:r>
            <a:r>
              <a:rPr lang="zh-CN" altLang="en-US">
                <a:latin typeface="+mj-lt"/>
              </a:rPr>
              <a:t>型变量，例如：</a:t>
            </a:r>
            <a:endParaRPr lang="en-US" altLang="zh-CN">
              <a:latin typeface="+mj-lt"/>
            </a:endParaRPr>
          </a:p>
          <a:p>
            <a:pPr marL="806450" lvl="1" indent="-457200" algn="ctr">
              <a:lnSpc>
                <a:spcPct val="90000"/>
              </a:lnSpc>
              <a:buNone/>
            </a:pPr>
            <a:r>
              <a:rPr lang="en-US" altLang="zh-CN">
                <a:solidFill>
                  <a:srgbClr val="FF0066"/>
                </a:solidFill>
                <a:latin typeface="+mj-lt"/>
              </a:rPr>
              <a:t>float x=</a:t>
            </a:r>
            <a:r>
              <a:rPr lang="en-US" altLang="zh-CN" err="1">
                <a:solidFill>
                  <a:srgbClr val="FF0066"/>
                </a:solidFill>
                <a:latin typeface="+mj-lt"/>
              </a:rPr>
              <a:t>22.76f</a:t>
            </a:r>
            <a:r>
              <a:rPr lang="en-US" altLang="zh-CN">
                <a:solidFill>
                  <a:srgbClr val="FF0066"/>
                </a:solidFill>
                <a:latin typeface="+mj-lt"/>
              </a:rPr>
              <a:t>, tom=</a:t>
            </a:r>
            <a:r>
              <a:rPr lang="en-US" altLang="zh-CN" err="1">
                <a:solidFill>
                  <a:srgbClr val="FF0066"/>
                </a:solidFill>
                <a:latin typeface="+mj-lt"/>
              </a:rPr>
              <a:t>1234.987f</a:t>
            </a:r>
            <a:r>
              <a:rPr lang="en-US" altLang="zh-CN">
                <a:solidFill>
                  <a:srgbClr val="FF0066"/>
                </a:solidFill>
                <a:latin typeface="+mj-lt"/>
              </a:rPr>
              <a:t>, weight=</a:t>
            </a:r>
            <a:r>
              <a:rPr lang="en-US" altLang="zh-CN" err="1">
                <a:solidFill>
                  <a:srgbClr val="FF0066"/>
                </a:solidFill>
                <a:latin typeface="+mj-lt"/>
              </a:rPr>
              <a:t>1e-12F</a:t>
            </a:r>
            <a:r>
              <a:rPr lang="en-US" altLang="zh-CN">
                <a:solidFill>
                  <a:srgbClr val="FF0066"/>
                </a:solidFill>
                <a:latin typeface="+mj-lt"/>
              </a:rPr>
              <a:t>;</a:t>
            </a:r>
            <a:r>
              <a:rPr lang="en-US" altLang="zh-CN">
                <a:latin typeface="+mj-lt"/>
              </a:rPr>
              <a:t> 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精度：</a:t>
            </a:r>
            <a:r>
              <a:rPr lang="en-US" altLang="zh-CN">
                <a:latin typeface="+mj-lt"/>
              </a:rPr>
              <a:t>float</a:t>
            </a:r>
            <a:r>
              <a:rPr lang="zh-CN" altLang="en-US">
                <a:latin typeface="+mj-lt"/>
              </a:rPr>
              <a:t>变量在存储</a:t>
            </a:r>
            <a:r>
              <a:rPr lang="en-US" altLang="zh-CN">
                <a:latin typeface="+mj-lt"/>
              </a:rPr>
              <a:t>float</a:t>
            </a:r>
            <a:r>
              <a:rPr lang="zh-CN" altLang="en-US">
                <a:latin typeface="+mj-lt"/>
              </a:rPr>
              <a:t>型数据时保留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8位有效数字</a:t>
            </a:r>
            <a:r>
              <a:rPr lang="zh-CN" altLang="en-US">
                <a:latin typeface="+mj-lt"/>
              </a:rPr>
              <a:t>，实际精度取决于具体数值。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§2.2.4  </a:t>
            </a:r>
            <a:r>
              <a:rPr lang="zh-CN" altLang="en-US">
                <a:latin typeface="宋体" pitchFamily="2" charset="-122"/>
              </a:rPr>
              <a:t>浮点类型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401080" cy="4502150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None/>
            </a:pPr>
            <a:r>
              <a:rPr lang="zh-CN" altLang="en-US" b="1">
                <a:solidFill>
                  <a:srgbClr val="000099"/>
                </a:solidFill>
              </a:rPr>
              <a:t>2. </a:t>
            </a:r>
            <a:r>
              <a:rPr lang="en-US" altLang="zh-CN" b="1">
                <a:solidFill>
                  <a:srgbClr val="000099"/>
                </a:solidFill>
              </a:rPr>
              <a:t>double </a:t>
            </a:r>
            <a:r>
              <a:rPr lang="zh-CN" altLang="en-US" b="1">
                <a:solidFill>
                  <a:srgbClr val="000099"/>
                </a:solidFill>
              </a:rPr>
              <a:t>型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对于</a:t>
            </a:r>
            <a:r>
              <a:rPr lang="en-US" altLang="zh-CN">
                <a:latin typeface="+mj-lt"/>
              </a:rPr>
              <a:t>double</a:t>
            </a:r>
            <a:r>
              <a:rPr lang="zh-CN" altLang="en-US">
                <a:latin typeface="+mj-lt"/>
              </a:rPr>
              <a:t>型变量，内存分配给8个字节，占64位 。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对于</a:t>
            </a:r>
            <a:r>
              <a:rPr lang="en-US" altLang="zh-CN">
                <a:latin typeface="+mj-lt"/>
              </a:rPr>
              <a:t>double</a:t>
            </a:r>
            <a:r>
              <a:rPr lang="zh-CN" altLang="en-US">
                <a:latin typeface="+mj-lt"/>
              </a:rPr>
              <a:t>常量，后面可以有</a:t>
            </a:r>
            <a:r>
              <a:rPr lang="zh-CN" altLang="en-US">
                <a:solidFill>
                  <a:srgbClr val="C00000"/>
                </a:solidFill>
                <a:latin typeface="+mj-lt"/>
              </a:rPr>
              <a:t>后缀“</a:t>
            </a:r>
            <a:r>
              <a:rPr lang="en-US" altLang="zh-CN">
                <a:solidFill>
                  <a:srgbClr val="C00000"/>
                </a:solidFill>
                <a:latin typeface="+mj-lt"/>
              </a:rPr>
              <a:t>d”</a:t>
            </a:r>
            <a:r>
              <a:rPr lang="zh-CN" altLang="en-US">
                <a:solidFill>
                  <a:srgbClr val="C00000"/>
                </a:solidFill>
                <a:latin typeface="+mj-lt"/>
              </a:rPr>
              <a:t>或“</a:t>
            </a:r>
            <a:r>
              <a:rPr lang="en-US" altLang="zh-CN">
                <a:solidFill>
                  <a:srgbClr val="C00000"/>
                </a:solidFill>
                <a:latin typeface="+mj-lt"/>
              </a:rPr>
              <a:t>D”</a:t>
            </a:r>
            <a:r>
              <a:rPr lang="en-US" altLang="zh-CN">
                <a:latin typeface="+mj-lt"/>
              </a:rPr>
              <a:t>，</a:t>
            </a:r>
            <a:r>
              <a:rPr lang="zh-CN" altLang="en-US">
                <a:solidFill>
                  <a:srgbClr val="C00000"/>
                </a:solidFill>
                <a:latin typeface="+mj-lt"/>
              </a:rPr>
              <a:t>但允许省略该后缀</a:t>
            </a:r>
            <a:r>
              <a:rPr lang="zh-CN" altLang="en-US">
                <a:latin typeface="+mj-lt"/>
              </a:rPr>
              <a:t>。 </a:t>
            </a:r>
            <a:endParaRPr lang="zh-CN" altLang="en-US">
              <a:solidFill>
                <a:srgbClr val="0000FF"/>
              </a:solidFill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例如：</a:t>
            </a:r>
            <a:endParaRPr lang="en-US" altLang="zh-CN">
              <a:solidFill>
                <a:srgbClr val="0000FF"/>
              </a:solidFill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2389.539</a:t>
            </a:r>
            <a:r>
              <a:rPr lang="en-US" altLang="zh-CN" err="1">
                <a:solidFill>
                  <a:srgbClr val="C00000"/>
                </a:solidFill>
                <a:latin typeface="+mj-lt"/>
              </a:rPr>
              <a:t>d</a:t>
            </a:r>
            <a:r>
              <a:rPr lang="en-US" altLang="zh-CN" err="1">
                <a:latin typeface="+mj-lt"/>
              </a:rPr>
              <a:t>，2318908.987，0.05</a:t>
            </a:r>
            <a:r>
              <a:rPr lang="en-US" altLang="zh-CN">
                <a:latin typeface="+mj-lt"/>
              </a:rPr>
              <a:t>（</a:t>
            </a:r>
            <a:r>
              <a:rPr lang="zh-CN" altLang="en-US">
                <a:latin typeface="+mj-lt"/>
              </a:rPr>
              <a:t>小数表示法）</a:t>
            </a:r>
            <a:endParaRPr lang="en-US" altLang="zh-CN"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>
                <a:latin typeface="+mj-lt"/>
              </a:rPr>
              <a:t>1</a:t>
            </a:r>
            <a:r>
              <a:rPr lang="en-US" altLang="zh-CN">
                <a:latin typeface="+mj-lt"/>
              </a:rPr>
              <a:t>e-90（1</a:t>
            </a:r>
            <a:r>
              <a:rPr lang="zh-CN" altLang="en-US">
                <a:latin typeface="+mj-lt"/>
              </a:rPr>
              <a:t>乘10的-90次方，指数表示法）</a:t>
            </a:r>
            <a:endParaRPr lang="en-US" altLang="zh-CN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变量：</a:t>
            </a:r>
            <a:r>
              <a:rPr lang="zh-CN" altLang="en-US">
                <a:latin typeface="+mj-lt"/>
              </a:rPr>
              <a:t>使用关键字</a:t>
            </a:r>
            <a:r>
              <a:rPr lang="en-US" altLang="zh-CN">
                <a:latin typeface="+mj-lt"/>
              </a:rPr>
              <a:t>double</a:t>
            </a:r>
            <a:r>
              <a:rPr lang="zh-CN" altLang="en-US">
                <a:latin typeface="+mj-lt"/>
              </a:rPr>
              <a:t>来声明</a:t>
            </a:r>
            <a:r>
              <a:rPr lang="en-US" altLang="zh-CN">
                <a:latin typeface="+mj-lt"/>
              </a:rPr>
              <a:t>double</a:t>
            </a:r>
            <a:r>
              <a:rPr lang="zh-CN" altLang="en-US">
                <a:latin typeface="+mj-lt"/>
              </a:rPr>
              <a:t>型变量，例如：</a:t>
            </a:r>
            <a:endParaRPr lang="en-US" altLang="zh-CN">
              <a:latin typeface="+mj-lt"/>
            </a:endParaRPr>
          </a:p>
          <a:p>
            <a:pPr marL="806450" lvl="1" indent="-457200" algn="just">
              <a:lnSpc>
                <a:spcPct val="90000"/>
              </a:lnSpc>
              <a:buNone/>
            </a:pPr>
            <a:r>
              <a:rPr lang="en-US" altLang="zh-CN">
                <a:solidFill>
                  <a:srgbClr val="000099"/>
                </a:solidFill>
                <a:latin typeface="+mj-lt"/>
              </a:rPr>
              <a:t>double height=</a:t>
            </a:r>
            <a:r>
              <a:rPr lang="en-US" altLang="zh-CN" err="1">
                <a:solidFill>
                  <a:srgbClr val="000099"/>
                </a:solidFill>
                <a:latin typeface="+mj-lt"/>
              </a:rPr>
              <a:t>23.345,width</a:t>
            </a:r>
            <a:r>
              <a:rPr lang="en-US" altLang="zh-CN">
                <a:solidFill>
                  <a:srgbClr val="000099"/>
                </a:solidFill>
                <a:latin typeface="+mj-lt"/>
              </a:rPr>
              <a:t>=</a:t>
            </a:r>
            <a:r>
              <a:rPr lang="en-US" altLang="zh-CN" err="1">
                <a:solidFill>
                  <a:srgbClr val="000099"/>
                </a:solidFill>
                <a:latin typeface="+mj-lt"/>
              </a:rPr>
              <a:t>34.56D,length</a:t>
            </a:r>
            <a:r>
              <a:rPr lang="en-US" altLang="zh-CN">
                <a:solidFill>
                  <a:srgbClr val="000099"/>
                </a:solidFill>
                <a:latin typeface="+mj-lt"/>
              </a:rPr>
              <a:t>=</a:t>
            </a:r>
            <a:r>
              <a:rPr lang="en-US" altLang="zh-CN" err="1">
                <a:solidFill>
                  <a:srgbClr val="000099"/>
                </a:solidFill>
                <a:latin typeface="+mj-lt"/>
              </a:rPr>
              <a:t>1e12</a:t>
            </a:r>
            <a:r>
              <a:rPr lang="en-US" altLang="zh-CN">
                <a:solidFill>
                  <a:srgbClr val="000099"/>
                </a:solidFill>
                <a:latin typeface="+mj-lt"/>
              </a:rPr>
              <a:t>; </a:t>
            </a:r>
            <a:endParaRPr lang="zh-CN" altLang="en-US">
              <a:solidFill>
                <a:srgbClr val="000099"/>
              </a:solidFill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+mj-lt"/>
              </a:rPr>
              <a:t>精度:</a:t>
            </a:r>
            <a:r>
              <a:rPr lang="en-US" altLang="zh-CN">
                <a:latin typeface="+mj-lt"/>
              </a:rPr>
              <a:t>double</a:t>
            </a:r>
            <a:r>
              <a:rPr lang="zh-CN" altLang="en-US">
                <a:latin typeface="+mj-lt"/>
              </a:rPr>
              <a:t>变量在存储</a:t>
            </a:r>
            <a:r>
              <a:rPr lang="en-US" altLang="zh-CN">
                <a:latin typeface="+mj-lt"/>
              </a:rPr>
              <a:t>double</a:t>
            </a:r>
            <a:r>
              <a:rPr lang="zh-CN" altLang="en-US">
                <a:latin typeface="+mj-lt"/>
              </a:rPr>
              <a:t>型数据时保留</a:t>
            </a:r>
            <a:r>
              <a:rPr lang="zh-CN" altLang="en-US">
                <a:solidFill>
                  <a:srgbClr val="000099"/>
                </a:solidFill>
                <a:latin typeface="+mj-lt"/>
              </a:rPr>
              <a:t>16位有效数字</a:t>
            </a:r>
            <a:r>
              <a:rPr lang="zh-CN" altLang="en-US">
                <a:latin typeface="+mj-lt"/>
              </a:rPr>
              <a:t>，实际精度取决于具体数值。</a:t>
            </a:r>
            <a:endParaRPr lang="zh-CN" altLang="en-US" sz="1600">
              <a:latin typeface="+mj-lt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179-8EEC-49A8-8540-A1D67EDD39B4}" type="slidenum">
              <a:rPr lang="en-US" altLang="zh-CN"/>
              <a:pPr/>
              <a:t>26</a:t>
            </a:fld>
            <a:r>
              <a:rPr lang="en-US" altLang="zh-CN"/>
              <a:t>/49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7793037" cy="83820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数据类型示例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69288" cy="44656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zh-CN" b="1" err="1"/>
              <a:t>int</a:t>
            </a:r>
            <a:r>
              <a:rPr lang="en-US" altLang="zh-CN" b="1"/>
              <a:t>  </a:t>
            </a:r>
            <a:r>
              <a:rPr lang="en-US" altLang="zh-CN" b="1" err="1"/>
              <a:t>i</a:t>
            </a:r>
            <a:r>
              <a:rPr lang="en-US" altLang="zh-CN" b="1"/>
              <a:t> = 178;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zh-CN" b="1"/>
              <a:t>long l = 8864</a:t>
            </a:r>
            <a:r>
              <a:rPr lang="en-US" altLang="zh-CN" b="1">
                <a:solidFill>
                  <a:srgbClr val="C00000"/>
                </a:solidFill>
              </a:rPr>
              <a:t>L</a:t>
            </a:r>
            <a:r>
              <a:rPr lang="en-US" altLang="zh-CN" b="1"/>
              <a:t>;   (8864</a:t>
            </a:r>
            <a:r>
              <a:rPr lang="en-US" altLang="zh-CN" b="1">
                <a:solidFill>
                  <a:srgbClr val="C00000"/>
                </a:solidFill>
              </a:rPr>
              <a:t>l</a:t>
            </a:r>
            <a:r>
              <a:rPr lang="en-US" altLang="zh-CN" b="1"/>
              <a:t>)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zh-CN" b="1"/>
              <a:t>double d1 = 37.266;    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zh-CN" b="1"/>
              <a:t>double d2 = 37.266</a:t>
            </a:r>
            <a:r>
              <a:rPr lang="en-US" altLang="zh-CN" b="1">
                <a:solidFill>
                  <a:srgbClr val="C00000"/>
                </a:solidFill>
              </a:rPr>
              <a:t>D</a:t>
            </a:r>
            <a:r>
              <a:rPr lang="en-US" altLang="zh-CN" b="1"/>
              <a:t>;   (37.266</a:t>
            </a:r>
            <a:r>
              <a:rPr lang="en-US" altLang="zh-CN" b="1">
                <a:solidFill>
                  <a:srgbClr val="C00000"/>
                </a:solidFill>
              </a:rPr>
              <a:t>d</a:t>
            </a:r>
            <a:r>
              <a:rPr lang="en-US" altLang="zh-CN" b="1"/>
              <a:t>)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zh-CN" b="1"/>
              <a:t>double d3 = 26.77e3; 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zh-CN" b="1"/>
              <a:t>float f = 87.363</a:t>
            </a:r>
            <a:r>
              <a:rPr lang="en-US" altLang="zh-CN" b="1">
                <a:solidFill>
                  <a:srgbClr val="C00000"/>
                </a:solidFill>
              </a:rPr>
              <a:t>F</a:t>
            </a:r>
            <a:r>
              <a:rPr lang="en-US" altLang="zh-CN" b="1"/>
              <a:t>;      (87.363</a:t>
            </a:r>
            <a:r>
              <a:rPr lang="en-US" altLang="zh-CN" b="1">
                <a:solidFill>
                  <a:srgbClr val="C00000"/>
                </a:solidFill>
              </a:rPr>
              <a:t>f</a:t>
            </a:r>
            <a:r>
              <a:rPr lang="en-US" altLang="zh-CN" b="1"/>
              <a:t>)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zh-CN" b="1"/>
              <a:t>char c = </a:t>
            </a:r>
            <a:r>
              <a:rPr lang="en-US" altLang="zh-CN" b="1">
                <a:latin typeface="Arial"/>
              </a:rPr>
              <a:t>‘</a:t>
            </a:r>
            <a:r>
              <a:rPr lang="en-US" altLang="zh-CN" b="1"/>
              <a:t>d</a:t>
            </a:r>
            <a:r>
              <a:rPr lang="en-US" altLang="zh-CN" b="1">
                <a:latin typeface="Arial"/>
              </a:rPr>
              <a:t>‘</a:t>
            </a:r>
            <a:r>
              <a:rPr lang="en-US" altLang="zh-CN" b="1"/>
              <a:t>; 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zh-CN" b="1" err="1"/>
              <a:t>boolean</a:t>
            </a:r>
            <a:r>
              <a:rPr lang="en-US" altLang="zh-CN" b="1"/>
              <a:t> b1 = true; 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zh-CN" b="1" err="1"/>
              <a:t>boolean</a:t>
            </a:r>
            <a:r>
              <a:rPr lang="en-US" altLang="zh-CN" b="1"/>
              <a:t> b2 = false; 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116013" y="2924175"/>
            <a:ext cx="3959225" cy="360363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116013" y="4292600"/>
            <a:ext cx="5688012" cy="4318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116013" y="3357563"/>
            <a:ext cx="6119812" cy="4318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1116013" y="2420938"/>
            <a:ext cx="4608512" cy="4318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/>
      <p:bldP spid="98309" grpId="0" animBg="1"/>
      <p:bldP spid="98310" grpId="0" animBg="1"/>
      <p:bldP spid="983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§2.2.5   </a:t>
            </a:r>
            <a:r>
              <a:rPr lang="zh-CN" altLang="en-US">
                <a:latin typeface="宋体" pitchFamily="2" charset="-122"/>
              </a:rPr>
              <a:t>基本数据类型的转换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</a:pPr>
            <a:r>
              <a:rPr lang="en-US" altLang="zh-CN"/>
              <a:t>Java</a:t>
            </a:r>
            <a:r>
              <a:rPr lang="zh-CN" altLang="en-US"/>
              <a:t>中数据的基本类型（不包括逻辑类型）按精度</a:t>
            </a:r>
            <a:r>
              <a:rPr lang="zh-CN" altLang="en-US">
                <a:solidFill>
                  <a:srgbClr val="000099"/>
                </a:solidFill>
              </a:rPr>
              <a:t>从“低”到“高”</a:t>
            </a:r>
            <a:r>
              <a:rPr lang="zh-CN" altLang="en-US"/>
              <a:t>排列：</a:t>
            </a:r>
            <a:endParaRPr lang="en-US" altLang="zh-CN"/>
          </a:p>
          <a:p>
            <a:pPr marL="457200" indent="-457200" algn="just">
              <a:lnSpc>
                <a:spcPct val="90000"/>
              </a:lnSpc>
            </a:pPr>
            <a:endParaRPr lang="zh-CN" altLang="en-US" b="1"/>
          </a:p>
          <a:p>
            <a:pPr marL="457200" indent="-457200" algn="just">
              <a:lnSpc>
                <a:spcPct val="90000"/>
              </a:lnSpc>
            </a:pPr>
            <a:endParaRPr lang="zh-CN" altLang="en-US" b="1">
              <a:solidFill>
                <a:srgbClr val="FF0066"/>
              </a:solidFill>
              <a:latin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</a:pPr>
            <a:endParaRPr lang="en-US" altLang="zh-CN" b="1">
              <a:latin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sz="2400">
                <a:latin typeface="Courier New" pitchFamily="49" charset="0"/>
              </a:rPr>
              <a:t>当把</a:t>
            </a:r>
            <a:r>
              <a:rPr lang="zh-CN" altLang="en-US" sz="2400">
                <a:solidFill>
                  <a:srgbClr val="000099"/>
                </a:solidFill>
                <a:latin typeface="Courier New" pitchFamily="49" charset="0"/>
              </a:rPr>
              <a:t>级别低的变量</a:t>
            </a:r>
            <a:r>
              <a:rPr lang="zh-CN" altLang="en-US" sz="2400">
                <a:latin typeface="Courier New" pitchFamily="49" charset="0"/>
              </a:rPr>
              <a:t>的值赋给</a:t>
            </a:r>
            <a:r>
              <a:rPr lang="zh-CN" altLang="en-US" sz="2400">
                <a:solidFill>
                  <a:srgbClr val="000099"/>
                </a:solidFill>
                <a:latin typeface="Courier New" pitchFamily="49" charset="0"/>
              </a:rPr>
              <a:t>级别高的变量</a:t>
            </a:r>
            <a:r>
              <a:rPr lang="zh-CN" altLang="en-US" sz="2400">
                <a:latin typeface="Courier New" pitchFamily="49" charset="0"/>
              </a:rPr>
              <a:t>时，系统自动完成数据类型的转换。例如：</a:t>
            </a:r>
            <a:endParaRPr lang="en-US" altLang="zh-CN" sz="2400">
              <a:latin typeface="Courier New" pitchFamily="49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0000FF"/>
                </a:solidFill>
              </a:rPr>
              <a:t> float x=100;</a:t>
            </a:r>
            <a:r>
              <a:rPr lang="en-US" altLang="zh-CN" sz="2400"/>
              <a:t> </a:t>
            </a:r>
            <a:endParaRPr lang="zh-CN" altLang="en-US" sz="2400">
              <a:latin typeface="宋体" pitchFamily="2" charset="-122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sz="2400" b="1"/>
              <a:t>隐型类型转换</a:t>
            </a:r>
            <a:r>
              <a:rPr lang="zh-CN" altLang="en-US" sz="2400"/>
              <a:t>：在表达式中按照一定的规则由系统</a:t>
            </a:r>
            <a:r>
              <a:rPr lang="zh-CN" altLang="en-US" sz="2400" b="1">
                <a:solidFill>
                  <a:srgbClr val="C00000"/>
                </a:solidFill>
              </a:rPr>
              <a:t>自动执行</a:t>
            </a:r>
            <a:r>
              <a:rPr lang="zh-CN" altLang="en-US" sz="2400"/>
              <a:t>的转换</a:t>
            </a:r>
            <a:r>
              <a:rPr kumimoji="1" lang="zh-CN" altLang="en-US" sz="2400"/>
              <a:t>，</a:t>
            </a:r>
            <a:r>
              <a:rPr kumimoji="1" lang="zh-CN" altLang="en-US" sz="2400">
                <a:solidFill>
                  <a:srgbClr val="0000CC"/>
                </a:solidFill>
              </a:rPr>
              <a:t>在计算机中占内存位（</a:t>
            </a:r>
            <a:r>
              <a:rPr kumimoji="1" lang="en-US" altLang="zh-CN" sz="2400">
                <a:solidFill>
                  <a:srgbClr val="0000CC"/>
                </a:solidFill>
              </a:rPr>
              <a:t>bit</a:t>
            </a:r>
            <a:r>
              <a:rPr kumimoji="1" lang="zh-CN" altLang="en-US" sz="2400">
                <a:solidFill>
                  <a:srgbClr val="0000CC"/>
                </a:solidFill>
              </a:rPr>
              <a:t>）数少的类型向占位数多的类型转换。</a:t>
            </a:r>
            <a:endParaRPr lang="en-US" altLang="zh-CN" sz="2400">
              <a:latin typeface="Courier New" pitchFamily="49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14348" y="2571744"/>
            <a:ext cx="7634288" cy="1038225"/>
            <a:chOff x="521" y="3557"/>
            <a:chExt cx="4809" cy="65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21" y="3557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byte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83" y="3566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short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154" y="3557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err="1">
                  <a:solidFill>
                    <a:srgbClr val="C00000"/>
                  </a:solidFill>
                  <a:latin typeface="Times New Roman" pitchFamily="18" charset="0"/>
                </a:rPr>
                <a:t>int</a:t>
              </a:r>
              <a:endParaRPr lang="en-US" altLang="zh-CN" sz="28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835" y="3557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long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651" y="3566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float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468" y="3566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double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429" y="3884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char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41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424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653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018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111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2018" y="3838"/>
              <a:ext cx="272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§2.2.5   </a:t>
            </a:r>
            <a:r>
              <a:rPr lang="zh-CN" altLang="en-US">
                <a:latin typeface="宋体" pitchFamily="2" charset="-122"/>
              </a:rPr>
              <a:t>基本数据类型的转换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</a:pPr>
            <a:r>
              <a:rPr lang="zh-CN" altLang="en-US">
                <a:latin typeface="Courier New" pitchFamily="49" charset="0"/>
              </a:rPr>
              <a:t>当把级别高的变量的值赋给级别低的变量时，必须使用</a:t>
            </a:r>
            <a:r>
              <a:rPr lang="zh-CN" altLang="en-US" b="1">
                <a:solidFill>
                  <a:srgbClr val="C00000"/>
                </a:solidFill>
              </a:rPr>
              <a:t>显示</a:t>
            </a:r>
            <a:r>
              <a:rPr lang="zh-CN" altLang="en-US" b="1">
                <a:solidFill>
                  <a:srgbClr val="C00000"/>
                </a:solidFill>
                <a:latin typeface="Courier New" pitchFamily="49" charset="0"/>
              </a:rPr>
              <a:t>类型转换</a:t>
            </a:r>
            <a:r>
              <a:rPr lang="zh-CN" altLang="en-US">
                <a:latin typeface="Courier New" pitchFamily="49" charset="0"/>
              </a:rPr>
              <a:t>运算。</a:t>
            </a:r>
            <a:endParaRPr lang="en-US" altLang="zh-CN">
              <a:latin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sz="2400" b="1">
                <a:solidFill>
                  <a:srgbClr val="C00000"/>
                </a:solidFill>
              </a:rPr>
              <a:t>显示</a:t>
            </a:r>
            <a:r>
              <a:rPr lang="zh-CN" altLang="en-US" sz="2400" b="1">
                <a:solidFill>
                  <a:srgbClr val="C00000"/>
                </a:solidFill>
                <a:latin typeface="Courier New" pitchFamily="49" charset="0"/>
              </a:rPr>
              <a:t>类型转换，可能</a:t>
            </a:r>
            <a:r>
              <a:rPr lang="zh-CN" altLang="en-US" sz="2400">
                <a:solidFill>
                  <a:srgbClr val="C00000"/>
                </a:solidFill>
              </a:rPr>
              <a:t>将导致精度的损失</a:t>
            </a:r>
            <a:r>
              <a:rPr kumimoji="1" lang="zh-CN" altLang="en-US" sz="2400">
                <a:solidFill>
                  <a:srgbClr val="0000CC"/>
                </a:solidFill>
              </a:rPr>
              <a:t>。</a:t>
            </a:r>
            <a:endParaRPr lang="en-US" altLang="zh-CN" sz="2400">
              <a:latin typeface="Courier New" pitchFamily="49" charset="0"/>
              <a:cs typeface="Times New Roman" pitchFamily="18" charset="0"/>
            </a:endParaRPr>
          </a:p>
          <a:p>
            <a:r>
              <a:rPr kumimoji="1" lang="zh-CN" altLang="en-US"/>
              <a:t>转换方法如下：</a:t>
            </a:r>
          </a:p>
          <a:p>
            <a:pPr lvl="1" algn="ctr">
              <a:buNone/>
            </a:pPr>
            <a:r>
              <a:rPr kumimoji="1" lang="zh-CN" altLang="en-US" sz="2800" b="1">
                <a:solidFill>
                  <a:srgbClr val="990000"/>
                </a:solidFill>
              </a:rPr>
              <a:t>（</a:t>
            </a:r>
            <a:r>
              <a:rPr kumimoji="1" lang="en-US" altLang="zh-CN" sz="2800" b="1">
                <a:solidFill>
                  <a:srgbClr val="990000"/>
                </a:solidFill>
              </a:rPr>
              <a:t>&lt;</a:t>
            </a:r>
            <a:r>
              <a:rPr kumimoji="1" lang="zh-CN" altLang="en-US" sz="2800" b="1">
                <a:solidFill>
                  <a:srgbClr val="990000"/>
                </a:solidFill>
              </a:rPr>
              <a:t>类型</a:t>
            </a:r>
            <a:r>
              <a:rPr kumimoji="1" lang="en-US" altLang="zh-CN" sz="2800" b="1">
                <a:solidFill>
                  <a:srgbClr val="990000"/>
                </a:solidFill>
              </a:rPr>
              <a:t>&gt;</a:t>
            </a:r>
            <a:r>
              <a:rPr kumimoji="1" lang="zh-CN" altLang="en-US" sz="2800" b="1">
                <a:solidFill>
                  <a:srgbClr val="990000"/>
                </a:solidFill>
              </a:rPr>
              <a:t>） </a:t>
            </a:r>
            <a:r>
              <a:rPr kumimoji="1" lang="en-US" altLang="zh-CN" sz="2800" b="1">
                <a:solidFill>
                  <a:srgbClr val="990000"/>
                </a:solidFill>
              </a:rPr>
              <a:t>&lt;</a:t>
            </a:r>
            <a:r>
              <a:rPr kumimoji="1" lang="zh-CN" altLang="en-US" sz="2800" b="1">
                <a:solidFill>
                  <a:srgbClr val="990000"/>
                </a:solidFill>
              </a:rPr>
              <a:t>表达式</a:t>
            </a:r>
            <a:r>
              <a:rPr kumimoji="1" lang="en-US" altLang="zh-CN" sz="2800" b="1">
                <a:solidFill>
                  <a:srgbClr val="990000"/>
                </a:solidFill>
              </a:rPr>
              <a:t>&gt;</a:t>
            </a:r>
          </a:p>
          <a:p>
            <a:pPr marL="457200" indent="-457200" algn="just">
              <a:lnSpc>
                <a:spcPct val="90000"/>
              </a:lnSpc>
            </a:pPr>
            <a:endParaRPr lang="en-US" altLang="zh-CN" sz="2400" b="1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例如：</a:t>
            </a:r>
            <a:endParaRPr lang="zh-CN" altLang="en-US" sz="2400" b="1">
              <a:latin typeface="宋体" pitchFamily="2" charset="-122"/>
              <a:cs typeface="Times New Roman" pitchFamily="18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altLang="zh-CN" b="1">
                <a:latin typeface="+mj-lt"/>
              </a:rPr>
              <a:t>    </a:t>
            </a:r>
            <a:r>
              <a:rPr lang="en-US" altLang="zh-CN" b="1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 x = (</a:t>
            </a:r>
            <a:r>
              <a:rPr lang="en-US" altLang="zh-CN" b="1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)34.89; </a:t>
            </a:r>
            <a:endParaRPr lang="zh-CN" altLang="en-US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§2.2.5   </a:t>
            </a:r>
            <a:r>
              <a:rPr lang="zh-CN" altLang="en-US">
                <a:latin typeface="宋体" pitchFamily="2" charset="-122"/>
              </a:rPr>
              <a:t>基本数据类型的转换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</a:pPr>
            <a:r>
              <a:rPr lang="zh-CN" altLang="en-US"/>
              <a:t>当把一个</a:t>
            </a:r>
            <a:r>
              <a:rPr lang="en-US" altLang="zh-CN" err="1">
                <a:latin typeface="宋体" pitchFamily="2" charset="-122"/>
              </a:rPr>
              <a:t>int</a:t>
            </a:r>
            <a:r>
              <a:rPr lang="zh-CN" altLang="en-US"/>
              <a:t>型常量赋值给一个</a:t>
            </a:r>
            <a:r>
              <a:rPr lang="en-US" altLang="zh-CN">
                <a:latin typeface="宋体" pitchFamily="2" charset="-122"/>
              </a:rPr>
              <a:t>byte</a:t>
            </a:r>
            <a:r>
              <a:rPr lang="zh-CN" altLang="en-US"/>
              <a:t>和</a:t>
            </a:r>
            <a:r>
              <a:rPr lang="en-US" altLang="zh-CN">
                <a:latin typeface="宋体" pitchFamily="2" charset="-122"/>
              </a:rPr>
              <a:t>short</a:t>
            </a:r>
            <a:r>
              <a:rPr lang="zh-CN" altLang="en-US"/>
              <a:t>型变量时，不可以超出这些变量的取值范围，否则必须进行类型转换运算；</a:t>
            </a:r>
            <a:endParaRPr lang="en-US" altLang="zh-CN"/>
          </a:p>
          <a:p>
            <a:pPr marL="457200" indent="-457200" algn="just">
              <a:lnSpc>
                <a:spcPct val="90000"/>
              </a:lnSpc>
            </a:pPr>
            <a:r>
              <a:rPr lang="zh-CN" altLang="en-US"/>
              <a:t>例如，常量</a:t>
            </a:r>
            <a:r>
              <a:rPr lang="zh-CN" altLang="en-US">
                <a:latin typeface="宋体" pitchFamily="2" charset="-122"/>
              </a:rPr>
              <a:t>128</a:t>
            </a:r>
            <a:r>
              <a:rPr lang="zh-CN" altLang="en-US"/>
              <a:t>的属于</a:t>
            </a:r>
            <a:r>
              <a:rPr lang="en-US" altLang="zh-CN" err="1">
                <a:latin typeface="宋体" pitchFamily="2" charset="-122"/>
              </a:rPr>
              <a:t>int</a:t>
            </a:r>
            <a:r>
              <a:rPr lang="zh-CN" altLang="en-US"/>
              <a:t>型常量，超出</a:t>
            </a:r>
            <a:r>
              <a:rPr lang="en-US" altLang="zh-CN">
                <a:latin typeface="宋体" pitchFamily="2" charset="-122"/>
              </a:rPr>
              <a:t>byte</a:t>
            </a:r>
            <a:r>
              <a:rPr lang="zh-CN" altLang="en-US"/>
              <a:t>变量的取值范围，如果赋值给</a:t>
            </a:r>
            <a:r>
              <a:rPr lang="en-US" altLang="zh-CN">
                <a:latin typeface="宋体" pitchFamily="2" charset="-122"/>
              </a:rPr>
              <a:t>byte</a:t>
            </a:r>
            <a:r>
              <a:rPr lang="zh-CN" altLang="en-US"/>
              <a:t>型变量，必须进行</a:t>
            </a:r>
            <a:r>
              <a:rPr lang="en-US" altLang="zh-CN">
                <a:latin typeface="宋体" pitchFamily="2" charset="-122"/>
              </a:rPr>
              <a:t>byte</a:t>
            </a:r>
            <a:r>
              <a:rPr lang="zh-CN" altLang="en-US"/>
              <a:t>类型</a:t>
            </a:r>
            <a:r>
              <a:rPr lang="zh-CN" altLang="en-US">
                <a:latin typeface="+mj-lt"/>
              </a:rPr>
              <a:t>转换运算（</a:t>
            </a:r>
            <a:r>
              <a:rPr lang="zh-CN" altLang="en-US">
                <a:solidFill>
                  <a:srgbClr val="C00000"/>
                </a:solidFill>
                <a:latin typeface="+mj-lt"/>
              </a:rPr>
              <a:t>将导致精度的损失</a:t>
            </a:r>
            <a:r>
              <a:rPr lang="zh-CN" altLang="en-US">
                <a:latin typeface="+mj-lt"/>
              </a:rPr>
              <a:t>），如下所示：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+mj-lt"/>
              </a:rPr>
              <a:t>byte a=(byte)128; 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altLang="zh-CN" sz="2400" b="1">
              <a:solidFill>
                <a:srgbClr val="0000FF"/>
              </a:solidFill>
              <a:latin typeface="+mj-lt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sz="2400" b="1">
                <a:solidFill>
                  <a:srgbClr val="000099"/>
                </a:solidFill>
                <a:latin typeface="宋体" pitchFamily="2" charset="-122"/>
              </a:rPr>
              <a:t> 例2-2，课后运行，了解基本数据的转换。</a:t>
            </a:r>
            <a:endParaRPr lang="en-US" altLang="zh-CN" sz="2400" b="1">
              <a:solidFill>
                <a:srgbClr val="000099"/>
              </a:solidFill>
              <a:latin typeface="+mj-lt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导读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 algn="just" fontAlgn="t"/>
            <a:r>
              <a:rPr lang="zh-CN" altLang="en-US" sz="3200" b="1">
                <a:solidFill>
                  <a:srgbClr val="3333FF"/>
                </a:solidFill>
                <a:latin typeface="Tahoma" pitchFamily="34" charset="0"/>
              </a:rPr>
              <a:t>主要内容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</a:pPr>
            <a:r>
              <a:rPr lang="zh-CN" altLang="en-US" b="1">
                <a:latin typeface="Tahoma" pitchFamily="34" charset="0"/>
              </a:rPr>
              <a:t>标识符和关键字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</a:pPr>
            <a:r>
              <a:rPr lang="zh-CN" altLang="en-US" b="1">
                <a:latin typeface="Tahoma" pitchFamily="34" charset="0"/>
              </a:rPr>
              <a:t>基本数据类型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</a:pPr>
            <a:r>
              <a:rPr lang="zh-CN" altLang="en-US" b="1">
                <a:latin typeface="Tahoma" pitchFamily="34" charset="0"/>
              </a:rPr>
              <a:t>从命令行输入、输出数据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</a:pPr>
            <a:r>
              <a:rPr lang="zh-CN" altLang="en-US" b="1">
                <a:latin typeface="Tahoma" pitchFamily="34" charset="0"/>
              </a:rPr>
              <a:t>数组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</a:pPr>
            <a:r>
              <a:rPr lang="zh-CN" altLang="en-US" b="1">
                <a:latin typeface="Tahoma" pitchFamily="34" charset="0"/>
              </a:rPr>
              <a:t>枚举类型</a:t>
            </a:r>
            <a:endParaRPr lang="en-US" altLang="zh-CN" b="1">
              <a:latin typeface="Tahoma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None/>
            </a:pPr>
            <a:endParaRPr lang="zh-CN" altLang="en-US" b="1">
              <a:latin typeface="Tahoma" pitchFamily="34" charset="0"/>
            </a:endParaRPr>
          </a:p>
          <a:p>
            <a:pPr marL="476250" indent="-476250" algn="just" fontAlgn="t"/>
            <a:r>
              <a:rPr lang="zh-CN" altLang="en-US" sz="3200" b="1">
                <a:solidFill>
                  <a:srgbClr val="3333FF"/>
                </a:solidFill>
                <a:latin typeface="Tahoma" pitchFamily="34" charset="0"/>
              </a:rPr>
              <a:t>难点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</a:pPr>
            <a:r>
              <a:rPr lang="zh-CN" altLang="en-US" b="1">
                <a:latin typeface="Tahoma" pitchFamily="34" charset="0"/>
              </a:rPr>
              <a:t>数组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DDAEC7-37F0-45C0-9951-22195034F88D}" type="slidenum">
              <a:rPr lang="en-US" altLang="zh-CN"/>
              <a:pPr/>
              <a:t>30</a:t>
            </a:fld>
            <a:r>
              <a:rPr lang="en-US" altLang="zh-CN"/>
              <a:t>/49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51"/>
            <a:ext cx="7848600" cy="49101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400"/>
              <a:t>Example: 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endParaRPr lang="en-US" altLang="zh-CN" sz="900"/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class Test {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	public static void main(String </a:t>
            </a:r>
            <a:r>
              <a:rPr lang="en-US" altLang="zh-CN" sz="2400" b="1" err="1">
                <a:solidFill>
                  <a:srgbClr val="006600"/>
                </a:solidFill>
              </a:rPr>
              <a:t>args</a:t>
            </a:r>
            <a:r>
              <a:rPr lang="en-US" altLang="zh-CN" sz="2400" b="1">
                <a:solidFill>
                  <a:srgbClr val="006600"/>
                </a:solidFill>
              </a:rPr>
              <a:t>[]) {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		</a:t>
            </a:r>
            <a:r>
              <a:rPr lang="en-US" altLang="zh-CN" sz="2400" b="1" err="1">
                <a:solidFill>
                  <a:srgbClr val="006600"/>
                </a:solidFill>
              </a:rPr>
              <a:t>int</a:t>
            </a:r>
            <a:r>
              <a:rPr lang="en-US" altLang="zh-CN" sz="2400" b="1">
                <a:solidFill>
                  <a:srgbClr val="006600"/>
                </a:solidFill>
              </a:rPr>
              <a:t> a = 257;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		byte b = </a:t>
            </a:r>
            <a:r>
              <a:rPr lang="en-US" altLang="zh-CN" sz="2400" b="1">
                <a:solidFill>
                  <a:srgbClr val="0000CC"/>
                </a:solidFill>
              </a:rPr>
              <a:t>(byte) </a:t>
            </a:r>
            <a:r>
              <a:rPr lang="en-US" altLang="zh-CN" sz="2400" b="1">
                <a:solidFill>
                  <a:srgbClr val="006600"/>
                </a:solidFill>
              </a:rPr>
              <a:t>a;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		</a:t>
            </a:r>
            <a:r>
              <a:rPr lang="en-US" altLang="zh-CN" sz="2400" b="1" err="1">
                <a:solidFill>
                  <a:srgbClr val="006600"/>
                </a:solidFill>
              </a:rPr>
              <a:t>System.out.println</a:t>
            </a:r>
            <a:r>
              <a:rPr lang="en-US" altLang="zh-CN" sz="2400" b="1">
                <a:solidFill>
                  <a:srgbClr val="006600"/>
                </a:solidFill>
              </a:rPr>
              <a:t>("a=" + a);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		</a:t>
            </a:r>
            <a:r>
              <a:rPr lang="en-US" altLang="zh-CN" sz="2400" b="1" err="1">
                <a:solidFill>
                  <a:srgbClr val="006600"/>
                </a:solidFill>
              </a:rPr>
              <a:t>System.out.println</a:t>
            </a:r>
            <a:r>
              <a:rPr lang="en-US" altLang="zh-CN" sz="2400" b="1">
                <a:solidFill>
                  <a:srgbClr val="006600"/>
                </a:solidFill>
              </a:rPr>
              <a:t>("b=" + b);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	}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}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endParaRPr lang="en-US" altLang="zh-CN" sz="800" b="1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b="1"/>
              <a:t>257    00000000 00000000 00000001 00000001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b="1"/>
              <a:t>1                                                          </a:t>
            </a:r>
            <a:r>
              <a:rPr lang="en-US" altLang="zh-CN" b="1">
                <a:solidFill>
                  <a:srgbClr val="0000CC"/>
                </a:solidFill>
              </a:rPr>
              <a:t> 00000001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7361237" cy="8382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显型类型转换</a:t>
            </a:r>
            <a:r>
              <a:rPr lang="en-US" altLang="zh-CN"/>
              <a:t>/</a:t>
            </a:r>
            <a:r>
              <a:rPr lang="zh-CN" altLang="en-US"/>
              <a:t>强制类型转换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2143108" y="3429000"/>
            <a:ext cx="2952750" cy="36036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214414" y="5500702"/>
            <a:ext cx="6786610" cy="857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 bwMode="auto">
          <a:xfrm>
            <a:off x="7500958" y="4143380"/>
            <a:ext cx="1643042" cy="928694"/>
          </a:xfrm>
          <a:prstGeom prst="wedgeEllipseCallout">
            <a:avLst>
              <a:gd name="adj1" fmla="val -20982"/>
              <a:gd name="adj2" fmla="val 867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/>
              <a:t>高位数据的丢失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§2.3从命令行输入、输出数据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None/>
            </a:pPr>
            <a:r>
              <a:rPr lang="zh-CN" altLang="en-US" b="1"/>
              <a:t>§2.3.1   输入基本型数据</a:t>
            </a:r>
            <a:r>
              <a:rPr lang="zh-CN" altLang="en-US" b="1">
                <a:latin typeface="宋体" pitchFamily="2" charset="-122"/>
              </a:rPr>
              <a:t> </a:t>
            </a:r>
            <a:endParaRPr lang="en-US" altLang="zh-CN" b="1">
              <a:latin typeface="宋体" pitchFamily="2" charset="-122"/>
            </a:endParaRPr>
          </a:p>
          <a:p>
            <a:pPr marL="638175" lvl="2" indent="-342900">
              <a:buClr>
                <a:schemeClr val="tx2"/>
              </a:buClr>
            </a:pPr>
            <a:r>
              <a:rPr lang="zh-CN" altLang="en-US">
                <a:latin typeface="+mj-lt"/>
              </a:rPr>
              <a:t>可以使用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Scanner</a:t>
            </a:r>
            <a:r>
              <a:rPr lang="zh-CN" altLang="en-US">
                <a:latin typeface="+mj-lt"/>
              </a:rPr>
              <a:t>类创建一个对象：</a:t>
            </a:r>
          </a:p>
          <a:p>
            <a:pPr marL="342900" lvl="1" indent="-342900" algn="ctr">
              <a:buClr>
                <a:schemeClr val="tx2"/>
              </a:buClr>
              <a:buNone/>
            </a:pPr>
            <a:r>
              <a:rPr lang="en-US" altLang="zh-CN" b="1">
                <a:solidFill>
                  <a:srgbClr val="000099"/>
                </a:solidFill>
                <a:latin typeface="+mj-lt"/>
              </a:rPr>
              <a:t>Scanner reader = new Scanner(</a:t>
            </a:r>
            <a:r>
              <a:rPr lang="en-US" altLang="zh-CN" b="1" err="1">
                <a:solidFill>
                  <a:srgbClr val="C00000"/>
                </a:solidFill>
                <a:latin typeface="+mj-lt"/>
              </a:rPr>
              <a:t>System.in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);</a:t>
            </a:r>
          </a:p>
          <a:p>
            <a:pPr marL="342900" lvl="1" indent="-342900" algn="ctr">
              <a:buClr>
                <a:schemeClr val="tx2"/>
              </a:buClr>
              <a:buNone/>
            </a:pPr>
            <a:endParaRPr lang="en-US" altLang="zh-CN" b="1">
              <a:solidFill>
                <a:srgbClr val="000099"/>
              </a:solidFill>
              <a:latin typeface="+mj-lt"/>
            </a:endParaRPr>
          </a:p>
          <a:p>
            <a:pPr marL="638175" lvl="2" indent="-342900">
              <a:buClr>
                <a:schemeClr val="tx2"/>
              </a:buClr>
            </a:pPr>
            <a:r>
              <a:rPr lang="en-US" altLang="zh-CN" sz="2000" b="1">
                <a:solidFill>
                  <a:srgbClr val="000099"/>
                </a:solidFill>
              </a:rPr>
              <a:t>reader</a:t>
            </a:r>
            <a:r>
              <a:rPr lang="zh-CN" altLang="en-US">
                <a:latin typeface="+mj-lt"/>
              </a:rPr>
              <a:t>对象调用下列方法，读取用户通过</a:t>
            </a:r>
            <a:r>
              <a:rPr lang="zh-CN" altLang="en-US" b="1">
                <a:solidFill>
                  <a:srgbClr val="C00000"/>
                </a:solidFill>
                <a:latin typeface="+mj-lt"/>
              </a:rPr>
              <a:t>键盘</a:t>
            </a:r>
            <a:r>
              <a:rPr lang="zh-CN" altLang="en-US">
                <a:latin typeface="+mj-lt"/>
              </a:rPr>
              <a:t>在命令行输入的各种基本类型数据：</a:t>
            </a:r>
          </a:p>
          <a:p>
            <a:pPr marL="931863" lvl="3" indent="-342900"/>
            <a:r>
              <a:rPr lang="en-US" altLang="zh-CN" err="1">
                <a:latin typeface="+mj-lt"/>
              </a:rPr>
              <a:t>nextBoolean</a:t>
            </a:r>
            <a:r>
              <a:rPr lang="en-US" altLang="zh-CN">
                <a:latin typeface="+mj-lt"/>
              </a:rPr>
              <a:t>()</a:t>
            </a:r>
            <a:r>
              <a:rPr lang="zh-CN" altLang="en-US">
                <a:latin typeface="+mj-lt"/>
              </a:rPr>
              <a:t>、 </a:t>
            </a:r>
            <a:r>
              <a:rPr lang="en-US" altLang="zh-CN" err="1">
                <a:latin typeface="+mj-lt"/>
              </a:rPr>
              <a:t>nextByte</a:t>
            </a:r>
            <a:r>
              <a:rPr lang="en-US" altLang="zh-CN">
                <a:latin typeface="+mj-lt"/>
              </a:rPr>
              <a:t>()</a:t>
            </a:r>
            <a:r>
              <a:rPr lang="zh-CN" altLang="en-US">
                <a:latin typeface="+mj-lt"/>
              </a:rPr>
              <a:t>、 </a:t>
            </a:r>
            <a:r>
              <a:rPr lang="en-US" altLang="zh-CN" err="1">
                <a:latin typeface="+mj-lt"/>
              </a:rPr>
              <a:t>nextShort</a:t>
            </a:r>
            <a:r>
              <a:rPr lang="en-US" altLang="zh-CN">
                <a:latin typeface="+mj-lt"/>
              </a:rPr>
              <a:t>()</a:t>
            </a:r>
            <a:r>
              <a:rPr lang="zh-CN" altLang="en-US">
                <a:latin typeface="+mj-lt"/>
              </a:rPr>
              <a:t>、 </a:t>
            </a:r>
            <a:r>
              <a:rPr lang="en-US" altLang="zh-CN" err="1">
                <a:latin typeface="+mj-lt"/>
              </a:rPr>
              <a:t>nextInt</a:t>
            </a:r>
            <a:r>
              <a:rPr lang="en-US" altLang="zh-CN">
                <a:latin typeface="+mj-lt"/>
              </a:rPr>
              <a:t>()</a:t>
            </a:r>
            <a:r>
              <a:rPr lang="zh-CN" altLang="en-US">
                <a:latin typeface="+mj-lt"/>
              </a:rPr>
              <a:t>、</a:t>
            </a:r>
            <a:r>
              <a:rPr lang="en-US" altLang="zh-CN" err="1">
                <a:latin typeface="+mj-lt"/>
              </a:rPr>
              <a:t>nextLong</a:t>
            </a:r>
            <a:r>
              <a:rPr lang="en-US" altLang="zh-CN">
                <a:latin typeface="+mj-lt"/>
              </a:rPr>
              <a:t>()</a:t>
            </a:r>
            <a:r>
              <a:rPr lang="zh-CN" altLang="en-US">
                <a:latin typeface="+mj-lt"/>
              </a:rPr>
              <a:t>、</a:t>
            </a:r>
            <a:r>
              <a:rPr lang="en-US" altLang="zh-CN" err="1">
                <a:latin typeface="+mj-lt"/>
              </a:rPr>
              <a:t>nextFloat</a:t>
            </a:r>
            <a:r>
              <a:rPr lang="en-US" altLang="zh-CN">
                <a:latin typeface="+mj-lt"/>
              </a:rPr>
              <a:t>()</a:t>
            </a:r>
            <a:r>
              <a:rPr lang="zh-CN" altLang="en-US">
                <a:latin typeface="+mj-lt"/>
              </a:rPr>
              <a:t>、</a:t>
            </a:r>
            <a:r>
              <a:rPr lang="en-US" altLang="zh-CN" err="1">
                <a:latin typeface="+mj-lt"/>
              </a:rPr>
              <a:t>nextDouble</a:t>
            </a:r>
            <a:r>
              <a:rPr lang="en-US" altLang="zh-CN">
                <a:latin typeface="+mj-lt"/>
              </a:rPr>
              <a:t>()</a:t>
            </a:r>
            <a:r>
              <a:rPr lang="zh-CN" altLang="en-US">
                <a:latin typeface="+mj-lt"/>
              </a:rPr>
              <a:t>等。</a:t>
            </a:r>
          </a:p>
          <a:p>
            <a:pPr marL="638175" lvl="2" indent="-342900">
              <a:buClr>
                <a:schemeClr val="tx2"/>
              </a:buClr>
            </a:pPr>
            <a:r>
              <a:rPr lang="zh-CN" altLang="en-US">
                <a:latin typeface="+mj-lt"/>
              </a:rPr>
              <a:t>上述方法执行时都会堵塞，程序等待用户在命令行输入数据回车确认。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2FA7C-FB16-4033-A63C-14AF4DD7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/>
              <a:t>例</a:t>
            </a:r>
            <a:r>
              <a:rPr lang="en-US" altLang="zh-CN"/>
              <a:t>2-3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A4965-8C86-4645-84D5-9E59D69C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145435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>
                <a:solidFill>
                  <a:srgbClr val="000099"/>
                </a:solidFill>
              </a:rPr>
              <a:t>import java.util.Scanner;</a:t>
            </a:r>
            <a:r>
              <a:rPr lang="en-US" altLang="zh-CN" sz="1800"/>
              <a:t>	</a:t>
            </a:r>
            <a:r>
              <a:rPr lang="en-US" altLang="zh-CN" sz="1800" b="1">
                <a:solidFill>
                  <a:srgbClr val="C00000"/>
                </a:solidFill>
              </a:rPr>
              <a:t>//</a:t>
            </a:r>
            <a:r>
              <a:rPr lang="zh-CN" altLang="en-US" sz="1800" b="1">
                <a:solidFill>
                  <a:srgbClr val="C00000"/>
                </a:solidFill>
              </a:rPr>
              <a:t>必须添加</a:t>
            </a:r>
            <a:endParaRPr lang="en-US" altLang="zh-CN" sz="1800" b="1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/>
              <a:t>public class Example2_3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/>
              <a:t>      public static void main (String args[ ]){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400"/>
              <a:t>        </a:t>
            </a:r>
            <a:r>
              <a:rPr lang="en-US" altLang="zh-CN" sz="1800"/>
              <a:t>System.out.println("</a:t>
            </a:r>
            <a:r>
              <a:rPr lang="zh-CN" altLang="en-US" sz="1800"/>
              <a:t>请输入若干个数，每输入一个数回车确认</a:t>
            </a:r>
            <a:r>
              <a:rPr lang="en-US" altLang="zh-CN" sz="1800"/>
              <a:t>");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/>
              <a:t>      System.out.println("</a:t>
            </a:r>
            <a:r>
              <a:rPr lang="zh-CN" altLang="en-US" sz="1800"/>
              <a:t>最后输入数字</a:t>
            </a:r>
            <a:r>
              <a:rPr lang="en-US" altLang="zh-CN" sz="1800"/>
              <a:t>0</a:t>
            </a:r>
            <a:r>
              <a:rPr lang="zh-CN" altLang="en-US" sz="1800"/>
              <a:t>结束输入操作</a:t>
            </a:r>
            <a:r>
              <a:rPr lang="en-US" altLang="zh-CN" sz="1800"/>
              <a:t>");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>
                <a:solidFill>
                  <a:srgbClr val="000099"/>
                </a:solidFill>
              </a:rPr>
              <a:t>      Scanner reader=new Scanner(System.in); 	</a:t>
            </a:r>
            <a:r>
              <a:rPr lang="en-US" altLang="zh-CN" sz="1800">
                <a:solidFill>
                  <a:srgbClr val="0000CC"/>
                </a:solidFill>
              </a:rPr>
              <a:t>//</a:t>
            </a:r>
            <a:r>
              <a:rPr lang="zh-CN" altLang="en-US" sz="1800">
                <a:solidFill>
                  <a:srgbClr val="0000CC"/>
                </a:solidFill>
              </a:rPr>
              <a:t>创建</a:t>
            </a:r>
            <a:r>
              <a:rPr lang="en-US" altLang="zh-CN" sz="1800">
                <a:solidFill>
                  <a:srgbClr val="0000CC"/>
                </a:solidFill>
              </a:rPr>
              <a:t>Scanner</a:t>
            </a:r>
            <a:r>
              <a:rPr lang="zh-CN" altLang="en-US" sz="1800">
                <a:solidFill>
                  <a:srgbClr val="0000CC"/>
                </a:solidFill>
              </a:rPr>
              <a:t>对象</a:t>
            </a:r>
            <a:r>
              <a:rPr lang="en-US" altLang="zh-CN" sz="1800">
                <a:solidFill>
                  <a:srgbClr val="0000CC"/>
                </a:solidFill>
              </a:rPr>
              <a:t>reader</a:t>
            </a:r>
            <a:endParaRPr lang="en-US" altLang="zh-CN" sz="1800" b="1">
              <a:solidFill>
                <a:srgbClr val="000099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/>
              <a:t>      double sum=0;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/>
              <a:t>      int m=0;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/>
              <a:t>      double x = </a:t>
            </a:r>
            <a:r>
              <a:rPr lang="en-US" altLang="zh-CN" sz="1800" b="1">
                <a:solidFill>
                  <a:srgbClr val="000099"/>
                </a:solidFill>
              </a:rPr>
              <a:t>reader.nextDouble()</a:t>
            </a:r>
            <a:r>
              <a:rPr lang="en-US" altLang="zh-CN" sz="1800"/>
              <a:t>;	</a:t>
            </a:r>
            <a:r>
              <a:rPr lang="en-US" altLang="zh-CN" sz="1800">
                <a:solidFill>
                  <a:srgbClr val="0000CC"/>
                </a:solidFill>
              </a:rPr>
              <a:t>//</a:t>
            </a:r>
            <a:r>
              <a:rPr lang="zh-CN" altLang="en-US" sz="1800">
                <a:solidFill>
                  <a:srgbClr val="0000CC"/>
                </a:solidFill>
              </a:rPr>
              <a:t>从键盘读入一个</a:t>
            </a:r>
            <a:r>
              <a:rPr lang="en-US" altLang="zh-CN" sz="1800">
                <a:solidFill>
                  <a:srgbClr val="0000CC"/>
                </a:solidFill>
              </a:rPr>
              <a:t>double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/>
              <a:t>      while(x!=0){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/>
              <a:t>       m=m+1;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/>
              <a:t>       sum=sum+x;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/>
              <a:t>       x=</a:t>
            </a:r>
            <a:r>
              <a:rPr lang="en-US" altLang="zh-CN" sz="1800" b="1">
                <a:solidFill>
                  <a:srgbClr val="000099"/>
                </a:solidFill>
              </a:rPr>
              <a:t>reader.nextDouble()</a:t>
            </a:r>
            <a:r>
              <a:rPr lang="en-US" altLang="zh-CN" sz="1800"/>
              <a:t>;</a:t>
            </a:r>
            <a:r>
              <a:rPr lang="en-US" altLang="zh-CN" sz="1800">
                <a:solidFill>
                  <a:srgbClr val="0000CC"/>
                </a:solidFill>
              </a:rPr>
              <a:t> 		//</a:t>
            </a:r>
            <a:r>
              <a:rPr lang="zh-CN" altLang="en-US" sz="1800">
                <a:solidFill>
                  <a:srgbClr val="0000CC"/>
                </a:solidFill>
              </a:rPr>
              <a:t>从键盘读入一个</a:t>
            </a:r>
            <a:r>
              <a:rPr lang="en-US" altLang="zh-CN" sz="1800">
                <a:solidFill>
                  <a:srgbClr val="0000CC"/>
                </a:solidFill>
              </a:rPr>
              <a:t>double</a:t>
            </a:r>
            <a:endParaRPr lang="en-US" altLang="zh-CN" sz="180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/>
              <a:t>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C00000"/>
                </a:solidFill>
              </a:rPr>
              <a:t>System.out.println</a:t>
            </a:r>
            <a:r>
              <a:rPr lang="en-US" altLang="zh-CN" sz="1800"/>
              <a:t>(m+“</a:t>
            </a:r>
            <a:r>
              <a:rPr lang="zh-CN" altLang="en-US" sz="1800"/>
              <a:t>个数的和为</a:t>
            </a:r>
            <a:r>
              <a:rPr lang="en-US" altLang="zh-CN" sz="1800"/>
              <a:t>”+sum);      //</a:t>
            </a:r>
            <a:r>
              <a:rPr lang="zh-CN" altLang="en-US" sz="1800">
                <a:solidFill>
                  <a:srgbClr val="0000CC"/>
                </a:solidFill>
              </a:rPr>
              <a:t>将括号中的字符串输出到屏幕</a:t>
            </a:r>
            <a:endParaRPr lang="en-US" altLang="zh-CN" sz="1800">
              <a:solidFill>
                <a:srgbClr val="0000CC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C00000"/>
                </a:solidFill>
              </a:rPr>
              <a:t>System.out.println</a:t>
            </a:r>
            <a:r>
              <a:rPr lang="en-US" altLang="zh-CN" sz="1800"/>
              <a:t>(m+"</a:t>
            </a:r>
            <a:r>
              <a:rPr lang="zh-CN" altLang="en-US" sz="1800"/>
              <a:t>个数的平均值</a:t>
            </a:r>
            <a:r>
              <a:rPr lang="en-US" altLang="zh-CN" sz="1800"/>
              <a:t>"+sum/m);   </a:t>
            </a:r>
            <a:r>
              <a:rPr lang="en-US" altLang="zh-CN" sz="140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E9FF8-14C2-4C39-8C66-A666E9D2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97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§2.3.2  </a:t>
            </a:r>
            <a:r>
              <a:rPr lang="zh-CN" altLang="en-US">
                <a:latin typeface="宋体" pitchFamily="2" charset="-122"/>
              </a:rPr>
              <a:t>输出基本型数据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>
                <a:latin typeface="+mj-lt"/>
              </a:rPr>
              <a:t>下面语句可输出串值、表达式的值到屏幕，二者的区别是前者输出数据后换行，后者不换行。</a:t>
            </a:r>
            <a:endParaRPr lang="en-US" altLang="zh-CN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b="1">
                <a:solidFill>
                  <a:srgbClr val="000099"/>
                </a:solidFill>
                <a:latin typeface="+mj-lt"/>
              </a:rPr>
              <a:t>System</a:t>
            </a:r>
            <a:r>
              <a:rPr lang="en-US" altLang="zh-CN" b="1" err="1">
                <a:solidFill>
                  <a:srgbClr val="000099"/>
                </a:solidFill>
                <a:latin typeface="+mj-lt"/>
              </a:rPr>
              <a:t>.out.println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();</a:t>
            </a:r>
          </a:p>
          <a:p>
            <a:pPr algn="ctr">
              <a:spcBef>
                <a:spcPts val="0"/>
              </a:spcBef>
              <a:buNone/>
            </a:pPr>
            <a:r>
              <a:rPr lang="zh-CN" altLang="en-US">
                <a:latin typeface="+mj-lt"/>
              </a:rPr>
              <a:t>或</a:t>
            </a:r>
            <a:endParaRPr lang="en-US" altLang="zh-CN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b="1" err="1">
                <a:solidFill>
                  <a:srgbClr val="000099"/>
                </a:solidFill>
                <a:latin typeface="+mj-lt"/>
              </a:rPr>
              <a:t>System.out.print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();</a:t>
            </a:r>
          </a:p>
          <a:p>
            <a:endParaRPr lang="zh-CN" altLang="en-US" sz="2400">
              <a:latin typeface="+mj-lt"/>
            </a:endParaRPr>
          </a:p>
          <a:p>
            <a:r>
              <a:rPr lang="zh-CN" altLang="en-US" sz="2400">
                <a:latin typeface="+mj-lt"/>
              </a:rPr>
              <a:t>允许使用并置符号：“</a:t>
            </a:r>
            <a:r>
              <a:rPr lang="en-US" altLang="zh-CN" sz="2400" b="1">
                <a:solidFill>
                  <a:srgbClr val="C00000"/>
                </a:solidFill>
                <a:latin typeface="+mj-lt"/>
              </a:rPr>
              <a:t>+</a:t>
            </a:r>
            <a:r>
              <a:rPr lang="en-US" altLang="zh-CN" sz="2400">
                <a:latin typeface="+mj-lt"/>
              </a:rPr>
              <a:t>”</a:t>
            </a:r>
            <a:r>
              <a:rPr lang="zh-CN" altLang="en-US" sz="2400">
                <a:latin typeface="+mj-lt"/>
              </a:rPr>
              <a:t>将变量、表达式或一个常数值与一个字符串并置一起输出，如：</a:t>
            </a:r>
          </a:p>
          <a:p>
            <a:pPr algn="ctr">
              <a:buNone/>
            </a:pPr>
            <a:r>
              <a:rPr lang="zh-CN" altLang="en-US">
                <a:latin typeface="+mj-lt"/>
              </a:rPr>
              <a:t>    </a:t>
            </a:r>
            <a:r>
              <a:rPr lang="en-US" altLang="zh-CN" b="1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(m+"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个数的和为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"+sum);</a:t>
            </a:r>
          </a:p>
          <a:p>
            <a:pPr algn="ctr">
              <a:buNone/>
            </a:pPr>
            <a:r>
              <a:rPr lang="en-US" altLang="zh-CN" b="1">
                <a:solidFill>
                  <a:srgbClr val="000099"/>
                </a:solidFill>
                <a:latin typeface="+mj-lt"/>
              </a:rPr>
              <a:t>   </a:t>
            </a:r>
            <a:r>
              <a:rPr lang="en-US" altLang="zh-CN" b="1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(“:”+123+“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大于”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+122); </a:t>
            </a:r>
            <a:endParaRPr lang="zh-CN" altLang="en-US" b="1">
              <a:solidFill>
                <a:srgbClr val="000099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§2.3.2  </a:t>
            </a:r>
            <a:r>
              <a:rPr lang="zh-CN" altLang="en-US">
                <a:latin typeface="宋体" pitchFamily="2" charset="-122"/>
              </a:rPr>
              <a:t>输出基本型数据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err="1"/>
              <a:t>JDK1.5</a:t>
            </a:r>
            <a:r>
              <a:rPr lang="zh-CN" altLang="en-US" sz="2400"/>
              <a:t>新增了和</a:t>
            </a:r>
            <a:r>
              <a:rPr lang="en-US" altLang="zh-CN" sz="2400"/>
              <a:t>C</a:t>
            </a:r>
            <a:r>
              <a:rPr lang="zh-CN" altLang="en-US" sz="2400"/>
              <a:t>语言中</a:t>
            </a:r>
            <a:r>
              <a:rPr lang="en-US" altLang="zh-CN" sz="2400" b="1" err="1">
                <a:solidFill>
                  <a:srgbClr val="C00000"/>
                </a:solidFill>
              </a:rPr>
              <a:t>printf</a:t>
            </a:r>
            <a:r>
              <a:rPr lang="zh-CN" altLang="en-US" sz="2400" b="1">
                <a:solidFill>
                  <a:srgbClr val="C00000"/>
                </a:solidFill>
              </a:rPr>
              <a:t>函数</a:t>
            </a:r>
            <a:r>
              <a:rPr lang="zh-CN" altLang="en-US" sz="2400"/>
              <a:t>类似的数据输出方法，该方法使用格式如下：</a:t>
            </a:r>
          </a:p>
          <a:p>
            <a:pPr algn="ctr">
              <a:buNone/>
            </a:pPr>
            <a:r>
              <a:rPr lang="en-US" altLang="zh-CN" sz="2000" b="1" err="1">
                <a:solidFill>
                  <a:srgbClr val="0000FF"/>
                </a:solidFill>
                <a:cs typeface="Times New Roman" pitchFamily="18" charset="0"/>
              </a:rPr>
              <a:t>System.out.</a:t>
            </a:r>
            <a:r>
              <a:rPr lang="en-US" altLang="zh-CN" sz="2000" b="1" err="1">
                <a:solidFill>
                  <a:srgbClr val="C00000"/>
                </a:solidFill>
                <a:cs typeface="Times New Roman" pitchFamily="18" charset="0"/>
              </a:rPr>
              <a:t>printf</a:t>
            </a:r>
            <a:r>
              <a:rPr lang="en-US" altLang="zh-CN" sz="2000" b="1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格式控制部分</a:t>
            </a:r>
            <a:r>
              <a:rPr lang="zh-CN" altLang="en-US" sz="2000" b="1">
                <a:solidFill>
                  <a:srgbClr val="0000FF"/>
                </a:solidFill>
                <a:cs typeface="Times New Roman" pitchFamily="18" charset="0"/>
              </a:rPr>
              <a:t>"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，表达式</a:t>
            </a:r>
            <a:r>
              <a:rPr lang="zh-CN" altLang="en-US" sz="2000" b="1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，表达式</a:t>
            </a:r>
            <a:r>
              <a:rPr lang="zh-CN" altLang="en-US" sz="2000" b="1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lang="zh-CN" altLang="en-US" sz="2000" b="1">
                <a:solidFill>
                  <a:srgbClr val="0000FF"/>
                </a:solidFill>
                <a:latin typeface="Times New Roman"/>
              </a:rPr>
              <a:t>…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表达式</a:t>
            </a:r>
            <a:r>
              <a:rPr lang="en-US" altLang="zh-CN" sz="2000" b="1">
                <a:solidFill>
                  <a:srgbClr val="0000FF"/>
                </a:solidFill>
                <a:cs typeface="Times New Roman" pitchFamily="18" charset="0"/>
              </a:rPr>
              <a:t>n);</a:t>
            </a:r>
          </a:p>
          <a:p>
            <a:pPr algn="ctr">
              <a:buNone/>
            </a:pPr>
            <a:endParaRPr lang="en-US" altLang="zh-CN" sz="2000" b="1">
              <a:solidFill>
                <a:srgbClr val="0000FF"/>
              </a:solidFill>
              <a:cs typeface="Times New Roman" pitchFamily="18" charset="0"/>
            </a:endParaRPr>
          </a:p>
          <a:p>
            <a:pPr algn="just"/>
            <a:r>
              <a:rPr lang="zh-CN" altLang="en-US" sz="2400"/>
              <a:t>格式控制部分由格式控制符号：%</a:t>
            </a:r>
            <a:r>
              <a:rPr lang="en-US" altLang="zh-CN" sz="2400"/>
              <a:t>d、%c、%f、%s</a:t>
            </a:r>
            <a:r>
              <a:rPr lang="zh-CN" altLang="en-US" sz="2400"/>
              <a:t>和普通的字符组成，普通字符原样输出。格式符号用来输出表达式的值。</a:t>
            </a:r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%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输出</a:t>
            </a:r>
            <a:r>
              <a:rPr lang="en-US" altLang="zh-CN" b="1" err="1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类型数据值                      </a:t>
            </a:r>
            <a:endParaRPr lang="en-US" altLang="zh-CN" b="1">
              <a:solidFill>
                <a:srgbClr val="0000FF"/>
              </a:solidFill>
              <a:latin typeface="宋体" pitchFamily="2" charset="-122"/>
            </a:endParaRPr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%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</a:rPr>
              <a:t>c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输出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</a:rPr>
              <a:t>char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型数据。</a:t>
            </a:r>
            <a:endParaRPr lang="zh-CN" altLang="en-US" b="1">
              <a:solidFill>
                <a:srgbClr val="0000FF"/>
              </a:solidFill>
              <a:cs typeface="Times New Roman" pitchFamily="18" charset="0"/>
            </a:endParaRPr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%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输出浮点型数据，小数部分最多保留</a:t>
            </a:r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6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位    </a:t>
            </a:r>
            <a:endParaRPr lang="en-US" altLang="zh-CN" b="1">
              <a:solidFill>
                <a:srgbClr val="0000FF"/>
              </a:solidFill>
              <a:latin typeface="宋体" pitchFamily="2" charset="-122"/>
            </a:endParaRPr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%</a:t>
            </a:r>
            <a:r>
              <a:rPr lang="en-US" altLang="zh-CN" b="1">
                <a:solidFill>
                  <a:srgbClr val="0000FF"/>
                </a:solidFill>
                <a:cs typeface="Times New Roman" pitchFamily="18" charset="0"/>
              </a:rPr>
              <a:t>s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输出字符串数据。</a:t>
            </a:r>
            <a:endParaRPr lang="en-US" altLang="zh-CN" b="1">
              <a:solidFill>
                <a:srgbClr val="0000FF"/>
              </a:solidFill>
              <a:latin typeface="宋体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§2.3.2  </a:t>
            </a:r>
            <a:r>
              <a:rPr lang="zh-CN" altLang="en-US">
                <a:latin typeface="宋体" pitchFamily="2" charset="-122"/>
              </a:rPr>
              <a:t>输出基本型数据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/>
              <a:t>输出数据时也可以控制数据在命令行的位置，例如：</a:t>
            </a:r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%</a:t>
            </a:r>
            <a:r>
              <a:rPr lang="en-US" altLang="zh-CN" b="1" err="1">
                <a:solidFill>
                  <a:srgbClr val="0000FF"/>
                </a:solidFill>
                <a:cs typeface="Times New Roman" pitchFamily="18" charset="0"/>
              </a:rPr>
              <a:t>md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zh-CN" altLang="en-US">
                <a:latin typeface="宋体" pitchFamily="2" charset="-122"/>
              </a:rPr>
              <a:t>输出的</a:t>
            </a:r>
            <a:r>
              <a:rPr lang="en-US" altLang="zh-CN" err="1">
                <a:cs typeface="Times New Roman" pitchFamily="18" charset="0"/>
              </a:rPr>
              <a:t>int</a:t>
            </a:r>
            <a:r>
              <a:rPr lang="zh-CN" altLang="en-US">
                <a:latin typeface="宋体" pitchFamily="2" charset="-122"/>
              </a:rPr>
              <a:t>型数据占</a:t>
            </a:r>
            <a:r>
              <a:rPr lang="en-US" altLang="zh-CN">
                <a:cs typeface="Times New Roman" pitchFamily="18" charset="0"/>
              </a:rPr>
              <a:t>m</a:t>
            </a:r>
            <a:r>
              <a:rPr lang="zh-CN" altLang="en-US">
                <a:latin typeface="宋体" pitchFamily="2" charset="-122"/>
              </a:rPr>
              <a:t>列   </a:t>
            </a:r>
            <a:endParaRPr lang="en-US" altLang="zh-CN">
              <a:latin typeface="宋体" pitchFamily="2" charset="-122"/>
            </a:endParaRPr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%</a:t>
            </a:r>
            <a:r>
              <a:rPr lang="en-US" altLang="zh-CN" b="1" err="1">
                <a:solidFill>
                  <a:srgbClr val="0000FF"/>
                </a:solidFill>
                <a:cs typeface="Times New Roman" pitchFamily="18" charset="0"/>
              </a:rPr>
              <a:t>m.nf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zh-CN" altLang="en-US">
                <a:latin typeface="宋体" pitchFamily="2" charset="-122"/>
              </a:rPr>
              <a:t>输出的浮点型数据占</a:t>
            </a:r>
            <a:r>
              <a:rPr lang="en-US" altLang="zh-CN">
                <a:cs typeface="Times New Roman" pitchFamily="18" charset="0"/>
              </a:rPr>
              <a:t>m</a:t>
            </a:r>
            <a:r>
              <a:rPr lang="zh-CN" altLang="en-US">
                <a:latin typeface="宋体" pitchFamily="2" charset="-122"/>
              </a:rPr>
              <a:t>列，小数点保留</a:t>
            </a:r>
            <a:r>
              <a:rPr lang="en-US" altLang="zh-CN">
                <a:cs typeface="Times New Roman" pitchFamily="18" charset="0"/>
              </a:rPr>
              <a:t>n</a:t>
            </a:r>
            <a:r>
              <a:rPr lang="zh-CN" altLang="en-US">
                <a:latin typeface="宋体" pitchFamily="2" charset="-122"/>
              </a:rPr>
              <a:t>位。</a:t>
            </a:r>
            <a:endParaRPr lang="en-US" altLang="zh-CN">
              <a:latin typeface="宋体" pitchFamily="2" charset="-122"/>
            </a:endParaRPr>
          </a:p>
          <a:p>
            <a:pPr algn="just"/>
            <a:r>
              <a:rPr lang="zh-CN" altLang="en-US" b="1">
                <a:latin typeface="宋体" pitchFamily="2" charset="-122"/>
                <a:cs typeface="Times New Roman" pitchFamily="18" charset="0"/>
              </a:rPr>
              <a:t>例如：</a:t>
            </a:r>
            <a:endParaRPr lang="en-US" altLang="zh-CN" b="1">
              <a:latin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sz="2400" err="1">
                <a:solidFill>
                  <a:srgbClr val="000099"/>
                </a:solidFill>
              </a:rPr>
              <a:t>System.</a:t>
            </a:r>
            <a:r>
              <a:rPr lang="en-US" altLang="zh-CN" sz="2400" b="1" i="1" err="1">
                <a:solidFill>
                  <a:srgbClr val="000099"/>
                </a:solidFill>
              </a:rPr>
              <a:t>out.printf</a:t>
            </a:r>
            <a:r>
              <a:rPr lang="en-US" altLang="zh-CN" sz="2400" b="1" i="1">
                <a:solidFill>
                  <a:srgbClr val="000099"/>
                </a:solidFill>
              </a:rPr>
              <a:t>("%</a:t>
            </a:r>
            <a:r>
              <a:rPr lang="en-US" altLang="zh-CN" sz="2400" b="1" i="1" err="1">
                <a:solidFill>
                  <a:srgbClr val="000099"/>
                </a:solidFill>
              </a:rPr>
              <a:t>2d</a:t>
            </a:r>
            <a:r>
              <a:rPr lang="en-US" altLang="zh-CN" sz="2400" b="1" i="1">
                <a:solidFill>
                  <a:srgbClr val="000099"/>
                </a:solidFill>
              </a:rPr>
              <a:t>, %</a:t>
            </a:r>
            <a:r>
              <a:rPr lang="en-US" altLang="zh-CN" sz="2400" b="1" i="1" err="1">
                <a:solidFill>
                  <a:srgbClr val="000099"/>
                </a:solidFill>
              </a:rPr>
              <a:t>5.2f</a:t>
            </a:r>
            <a:r>
              <a:rPr lang="en-US" altLang="zh-CN" sz="2400" b="1" i="1">
                <a:solidFill>
                  <a:srgbClr val="000099"/>
                </a:solidFill>
              </a:rPr>
              <a:t>, %c", 12, 10.01, 'H');</a:t>
            </a:r>
            <a:endParaRPr lang="zh-CN" altLang="en-US" sz="2400" b="1">
              <a:solidFill>
                <a:srgbClr val="000099"/>
              </a:solidFill>
              <a:cs typeface="Times New Roman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9190" y="4214818"/>
            <a:ext cx="22913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 12, 10.01, H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6" y="414338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输出</a:t>
            </a:r>
            <a:r>
              <a:rPr lang="zh-CN" altLang="en-US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   </a:t>
            </a:r>
            <a:r>
              <a:rPr lang="zh-CN" altLang="en-US">
                <a:latin typeface="宋体" pitchFamily="2" charset="-122"/>
              </a:rPr>
              <a:t>数组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数组是</a:t>
            </a:r>
            <a:r>
              <a:rPr lang="zh-CN" altLang="en-US" b="1">
                <a:solidFill>
                  <a:srgbClr val="C00000"/>
                </a:solidFill>
                <a:latin typeface="宋体" pitchFamily="2" charset="-122"/>
              </a:rPr>
              <a:t>相同类型的变量</a:t>
            </a:r>
            <a:r>
              <a:rPr lang="zh-CN" altLang="en-US">
                <a:latin typeface="宋体" pitchFamily="2" charset="-122"/>
              </a:rPr>
              <a:t>按顺序组成的一种复合数据类型，称这些相同类型的变量为</a:t>
            </a:r>
            <a:r>
              <a:rPr lang="zh-CN" altLang="en-US" b="1">
                <a:solidFill>
                  <a:srgbClr val="C00000"/>
                </a:solidFill>
                <a:latin typeface="宋体" pitchFamily="2" charset="-122"/>
              </a:rPr>
              <a:t>数组的元素</a:t>
            </a:r>
            <a:r>
              <a:rPr lang="zh-CN" altLang="en-US">
                <a:latin typeface="宋体" pitchFamily="2" charset="-122"/>
              </a:rPr>
              <a:t>或单元。</a:t>
            </a:r>
            <a:endParaRPr lang="en-US" altLang="zh-CN"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数组通过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数组名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加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索引</a:t>
            </a:r>
            <a:r>
              <a:rPr lang="zh-CN" altLang="en-US">
                <a:latin typeface="宋体" pitchFamily="2" charset="-122"/>
              </a:rPr>
              <a:t>来使用数组的元素。索引从0开始。 </a:t>
            </a:r>
            <a:endParaRPr lang="en-US" altLang="zh-CN">
              <a:latin typeface="宋体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661-7F3A-4286-8EF2-666976A6570B}" type="slidenum">
              <a:rPr lang="en-US" altLang="zh-CN"/>
              <a:pPr/>
              <a:t>37</a:t>
            </a:fld>
            <a:r>
              <a:rPr lang="en-US" altLang="zh-CN"/>
              <a:t>/31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Arrays (</a:t>
            </a:r>
            <a:r>
              <a:rPr lang="zh-CN" altLang="en-US" b="1"/>
              <a:t>数组</a:t>
            </a:r>
            <a:r>
              <a:rPr lang="en-US" altLang="zh-CN" b="1"/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35938" cy="4287838"/>
          </a:xfrm>
        </p:spPr>
        <p:txBody>
          <a:bodyPr/>
          <a:lstStyle/>
          <a:p>
            <a:r>
              <a:rPr lang="zh-CN" altLang="en-US" sz="2400"/>
              <a:t>在</a:t>
            </a:r>
            <a:r>
              <a:rPr lang="en-US" altLang="zh-CN" sz="2400"/>
              <a:t>Java</a:t>
            </a:r>
            <a:r>
              <a:rPr lang="zh-CN" altLang="en-US" sz="2400"/>
              <a:t>语言中，数组是以对象的形式存在。</a:t>
            </a:r>
            <a:endParaRPr lang="en-US" altLang="zh-CN" sz="2400">
              <a:solidFill>
                <a:schemeClr val="hlink"/>
              </a:solidFill>
            </a:endParaRPr>
          </a:p>
          <a:p>
            <a:r>
              <a:rPr lang="zh-CN" altLang="en-US" sz="2400"/>
              <a:t>数组的使用：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339752" y="3068960"/>
            <a:ext cx="4967287" cy="2482851"/>
            <a:chOff x="1565" y="2479"/>
            <a:chExt cx="2313" cy="1564"/>
          </a:xfrm>
        </p:grpSpPr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1997" y="2479"/>
              <a:ext cx="1406" cy="300"/>
            </a:xfrm>
            <a:prstGeom prst="rect">
              <a:avLst/>
            </a:prstGeom>
            <a:noFill/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宋体" charset="-122"/>
                </a:rPr>
                <a:t>1.</a:t>
              </a:r>
              <a:r>
                <a:rPr lang="zh-CN" altLang="en-US" sz="2400" b="1"/>
                <a:t>定义类型 </a:t>
              </a:r>
              <a:r>
                <a:rPr lang="en-US" altLang="zh-CN" sz="2400" b="1"/>
                <a:t>(</a:t>
              </a:r>
              <a:r>
                <a:rPr lang="zh-CN" altLang="en-US" sz="2400" b="1"/>
                <a:t>声明</a:t>
              </a:r>
              <a:r>
                <a:rPr lang="en-US" altLang="zh-CN" sz="2400" b="1"/>
                <a:t>)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1565" y="3158"/>
              <a:ext cx="2313" cy="312"/>
            </a:xfrm>
            <a:prstGeom prst="rect">
              <a:avLst/>
            </a:prstGeom>
            <a:noFill/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hlink"/>
                </a:buClr>
                <a:buSzPct val="90000"/>
              </a:pPr>
              <a:r>
                <a:rPr lang="en-US" altLang="zh-CN" sz="2400" b="1">
                  <a:latin typeface="宋体" charset="-122"/>
                </a:rPr>
                <a:t>2.</a:t>
              </a:r>
              <a:r>
                <a:rPr lang="zh-CN" altLang="en-US" sz="2400" b="1"/>
                <a:t>创建数组 </a:t>
              </a:r>
              <a:r>
                <a:rPr lang="en-US" altLang="zh-CN" sz="2400" b="1"/>
                <a:t>(</a:t>
              </a:r>
              <a:r>
                <a:rPr lang="zh-CN" altLang="en-US" sz="2400" b="1"/>
                <a:t>分配内存空间</a:t>
              </a:r>
              <a:r>
                <a:rPr lang="en-US" altLang="zh-CN" sz="2400" b="1"/>
                <a:t>) : </a:t>
              </a:r>
              <a:r>
                <a:rPr lang="en-US" altLang="zh-CN" sz="2800" b="1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1798" y="3739"/>
              <a:ext cx="1879" cy="304"/>
            </a:xfrm>
            <a:prstGeom prst="rect">
              <a:avLst/>
            </a:prstGeom>
            <a:noFill/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hlink"/>
                </a:buClr>
                <a:buSzPct val="90000"/>
              </a:pPr>
              <a:r>
                <a:rPr lang="en-US" altLang="zh-CN" sz="2400" b="1">
                  <a:latin typeface="宋体" charset="-122"/>
                </a:rPr>
                <a:t>3.</a:t>
              </a:r>
              <a:r>
                <a:rPr lang="en-US" altLang="zh-CN" sz="2400" b="1">
                  <a:solidFill>
                    <a:schemeClr val="hlink"/>
                  </a:solidFill>
                </a:rPr>
                <a:t> </a:t>
              </a:r>
              <a:r>
                <a:rPr lang="zh-CN" altLang="en-US" sz="2800" b="1">
                  <a:solidFill>
                    <a:srgbClr val="0000FF"/>
                  </a:solidFill>
                  <a:latin typeface="Courier New" pitchFamily="49" charset="0"/>
                </a:rPr>
                <a:t>释放 </a:t>
              </a:r>
              <a:r>
                <a:rPr lang="en-US" altLang="zh-CN" sz="2400" b="1"/>
                <a:t>(Java</a:t>
              </a:r>
              <a:r>
                <a:rPr lang="zh-CN" altLang="en-US" sz="2400" b="1"/>
                <a:t>虚拟机完成</a:t>
              </a:r>
              <a:r>
                <a:rPr lang="en-US" altLang="zh-CN" sz="2400" b="1"/>
                <a:t>)</a:t>
              </a: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2678" y="2794"/>
              <a:ext cx="21" cy="36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2729" y="3469"/>
              <a:ext cx="0" cy="27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§2.4.1   </a:t>
            </a:r>
            <a:r>
              <a:rPr lang="zh-CN" altLang="en-US">
                <a:latin typeface="宋体" pitchFamily="2" charset="-122"/>
              </a:rPr>
              <a:t>声明数组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b="1"/>
              <a:t>声明一维数组有下列两种格式：</a:t>
            </a:r>
          </a:p>
          <a:p>
            <a:pPr algn="ctr">
              <a:spcBef>
                <a:spcPct val="10000"/>
              </a:spcBef>
              <a:buNone/>
            </a:pPr>
            <a:r>
              <a:rPr lang="zh-CN" altLang="en-US"/>
              <a:t>      数组的元素类型   数组名字[ ];     </a:t>
            </a:r>
            <a:endParaRPr lang="en-US" altLang="zh-CN"/>
          </a:p>
          <a:p>
            <a:pPr algn="ctr">
              <a:spcBef>
                <a:spcPct val="10000"/>
              </a:spcBef>
              <a:buNone/>
            </a:pPr>
            <a:r>
              <a:rPr lang="zh-CN" altLang="en-US"/>
              <a:t>或</a:t>
            </a:r>
          </a:p>
          <a:p>
            <a:pPr algn="ctr">
              <a:spcBef>
                <a:spcPct val="10000"/>
              </a:spcBef>
              <a:buNone/>
            </a:pPr>
            <a:r>
              <a:rPr lang="zh-CN" altLang="en-US"/>
              <a:t>     数组的元素类型[ ]  数组名字;</a:t>
            </a:r>
          </a:p>
          <a:p>
            <a:pPr algn="just">
              <a:spcBef>
                <a:spcPct val="10000"/>
              </a:spcBef>
            </a:pPr>
            <a:r>
              <a:rPr lang="zh-CN" altLang="en-US" b="1"/>
              <a:t>例如：</a:t>
            </a:r>
            <a:endParaRPr lang="en-US" altLang="zh-CN" b="1"/>
          </a:p>
          <a:p>
            <a:pPr algn="ctr">
              <a:spcBef>
                <a:spcPct val="10000"/>
              </a:spcBef>
              <a:buNone/>
            </a:pPr>
            <a:r>
              <a:rPr lang="en-US" altLang="zh-CN" b="1">
                <a:solidFill>
                  <a:srgbClr val="0000FF"/>
                </a:solidFill>
              </a:rPr>
              <a:t>float  boy[ ]; </a:t>
            </a:r>
            <a:r>
              <a:rPr lang="zh-CN" altLang="en-US" sz="1400"/>
              <a:t> </a:t>
            </a:r>
            <a:endParaRPr lang="en-US" altLang="zh-CN" sz="1400" b="1">
              <a:solidFill>
                <a:srgbClr val="0000FF"/>
              </a:solidFill>
            </a:endParaRPr>
          </a:p>
          <a:p>
            <a:pPr algn="ctr">
              <a:spcBef>
                <a:spcPct val="10000"/>
              </a:spcBef>
              <a:buNone/>
            </a:pPr>
            <a:r>
              <a:rPr lang="zh-CN" altLang="en-US" b="1">
                <a:solidFill>
                  <a:srgbClr val="0000FF"/>
                </a:solidFill>
              </a:rPr>
              <a:t>或     </a:t>
            </a:r>
            <a:endParaRPr lang="en-US" altLang="zh-CN" b="1">
              <a:solidFill>
                <a:srgbClr val="0000FF"/>
              </a:solidFill>
            </a:endParaRPr>
          </a:p>
          <a:p>
            <a:pPr algn="ctr">
              <a:spcBef>
                <a:spcPct val="10000"/>
              </a:spcBef>
              <a:buNone/>
            </a:pPr>
            <a:r>
              <a:rPr lang="en-US" altLang="zh-CN" b="1">
                <a:solidFill>
                  <a:srgbClr val="0000FF"/>
                </a:solidFill>
              </a:rPr>
              <a:t>float[ ]  boy;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§2.4.1   </a:t>
            </a:r>
            <a:r>
              <a:rPr lang="zh-CN" altLang="en-US">
                <a:latin typeface="宋体" pitchFamily="2" charset="-122"/>
              </a:rPr>
              <a:t>声明数组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/>
              <a:t>声明</a:t>
            </a:r>
            <a:r>
              <a:rPr lang="zh-CN" altLang="en-US" b="1">
                <a:solidFill>
                  <a:srgbClr val="000099"/>
                </a:solidFill>
              </a:rPr>
              <a:t>2维数组</a:t>
            </a:r>
            <a:r>
              <a:rPr lang="zh-CN" altLang="en-US"/>
              <a:t>有下列两种格式：</a:t>
            </a:r>
          </a:p>
          <a:p>
            <a:pPr algn="ctr">
              <a:spcBef>
                <a:spcPct val="10000"/>
              </a:spcBef>
              <a:buNone/>
            </a:pPr>
            <a:r>
              <a:rPr lang="zh-CN" altLang="en-US" b="1"/>
              <a:t>  </a:t>
            </a:r>
            <a:r>
              <a:rPr lang="zh-CN" altLang="en-US"/>
              <a:t>   数组的元素类型   数组名字[][];     </a:t>
            </a:r>
            <a:endParaRPr lang="en-US" altLang="zh-CN"/>
          </a:p>
          <a:p>
            <a:pPr algn="ctr">
              <a:spcBef>
                <a:spcPct val="10000"/>
              </a:spcBef>
              <a:buNone/>
            </a:pPr>
            <a:r>
              <a:rPr lang="zh-CN" altLang="en-US"/>
              <a:t>或</a:t>
            </a:r>
          </a:p>
          <a:p>
            <a:pPr algn="ctr">
              <a:spcBef>
                <a:spcPct val="10000"/>
              </a:spcBef>
              <a:buNone/>
            </a:pPr>
            <a:r>
              <a:rPr lang="zh-CN" altLang="en-US"/>
              <a:t>     数组的元素类型[] [] 数组名字;</a:t>
            </a:r>
          </a:p>
          <a:p>
            <a:pPr algn="just">
              <a:spcBef>
                <a:spcPct val="10000"/>
              </a:spcBef>
            </a:pPr>
            <a:r>
              <a:rPr lang="zh-CN" altLang="en-US" b="1"/>
              <a:t>例如：</a:t>
            </a:r>
            <a:endParaRPr lang="en-US" altLang="zh-CN" b="1"/>
          </a:p>
          <a:p>
            <a:pPr algn="ctr">
              <a:spcBef>
                <a:spcPct val="10000"/>
              </a:spcBef>
              <a:buNone/>
            </a:pPr>
            <a:r>
              <a:rPr lang="en-US" altLang="zh-CN" b="1">
                <a:solidFill>
                  <a:srgbClr val="0000FF"/>
                </a:solidFill>
              </a:rPr>
              <a:t>char  cat[][];  </a:t>
            </a:r>
            <a:r>
              <a:rPr lang="zh-CN" altLang="en-US" b="1">
                <a:solidFill>
                  <a:srgbClr val="0000FF"/>
                </a:solidFill>
              </a:rPr>
              <a:t>或     </a:t>
            </a:r>
            <a:r>
              <a:rPr lang="en-US" altLang="zh-CN" b="1">
                <a:solidFill>
                  <a:srgbClr val="0000FF"/>
                </a:solidFill>
              </a:rPr>
              <a:t>char[][]  cat;</a:t>
            </a:r>
            <a:r>
              <a:rPr lang="en-US" altLang="zh-CN" b="1"/>
              <a:t> </a:t>
            </a:r>
          </a:p>
          <a:p>
            <a:pPr algn="ctr">
              <a:spcBef>
                <a:spcPct val="10000"/>
              </a:spcBef>
              <a:buNone/>
            </a:pPr>
            <a:endParaRPr lang="en-US" altLang="zh-CN"/>
          </a:p>
          <a:p>
            <a:pPr lvl="1" algn="just">
              <a:spcBef>
                <a:spcPct val="10000"/>
              </a:spcBef>
            </a:pPr>
            <a:r>
              <a:rPr lang="zh-CN" altLang="en-US"/>
              <a:t>数组</a:t>
            </a:r>
            <a:r>
              <a:rPr lang="en-US" altLang="zh-CN"/>
              <a:t>boy</a:t>
            </a:r>
            <a:r>
              <a:rPr lang="zh-CN" altLang="en-US"/>
              <a:t>的元素可以存放</a:t>
            </a:r>
            <a:r>
              <a:rPr lang="en-US" altLang="zh-CN"/>
              <a:t>float</a:t>
            </a:r>
            <a:r>
              <a:rPr lang="zh-CN" altLang="en-US"/>
              <a:t>型数据、</a:t>
            </a:r>
            <a:endParaRPr lang="en-US" altLang="zh-CN"/>
          </a:p>
          <a:p>
            <a:pPr lvl="1" algn="just">
              <a:spcBef>
                <a:spcPct val="10000"/>
              </a:spcBef>
            </a:pPr>
            <a:r>
              <a:rPr lang="zh-CN" altLang="en-US"/>
              <a:t>数组</a:t>
            </a:r>
            <a:r>
              <a:rPr lang="en-US" altLang="zh-CN"/>
              <a:t>cat</a:t>
            </a:r>
            <a:r>
              <a:rPr lang="zh-CN" altLang="en-US"/>
              <a:t>的元素可以存放</a:t>
            </a:r>
            <a:r>
              <a:rPr lang="en-US" altLang="zh-CN"/>
              <a:t>char</a:t>
            </a:r>
            <a:r>
              <a:rPr lang="zh-CN" altLang="en-US"/>
              <a:t>型数据。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§2.1   </a:t>
            </a:r>
            <a:r>
              <a:rPr lang="zh-CN" altLang="en-US">
                <a:latin typeface="宋体" pitchFamily="2" charset="-122"/>
              </a:rPr>
              <a:t>标识符和关键字</a:t>
            </a:r>
            <a:r>
              <a:rPr lang="zh-CN" altLang="en-US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1. 标识符 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b="1"/>
              <a:t>用来标识类名、变量名、方法名、类型名、数组名、文件名的有效字符序列称为</a:t>
            </a:r>
            <a:r>
              <a:rPr lang="zh-CN" altLang="en-US" b="1">
                <a:solidFill>
                  <a:srgbClr val="000099"/>
                </a:solidFill>
              </a:rPr>
              <a:t>标识符</a:t>
            </a:r>
            <a:r>
              <a:rPr lang="zh-CN" altLang="en-US" b="1"/>
              <a:t>。</a:t>
            </a:r>
            <a:endParaRPr lang="en-US" altLang="zh-CN" b="1"/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b="1"/>
              <a:t>简单地说，标识符就是一个名字。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2.关键字 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b="1">
                <a:latin typeface="宋体" pitchFamily="2" charset="-122"/>
              </a:rPr>
              <a:t>关键字就是</a:t>
            </a:r>
            <a:r>
              <a:rPr lang="en-US" altLang="zh-CN" b="1"/>
              <a:t>Java</a:t>
            </a:r>
            <a:r>
              <a:rPr lang="zh-CN" altLang="en-US" b="1">
                <a:latin typeface="宋体" pitchFamily="2" charset="-122"/>
              </a:rPr>
              <a:t>语言中已经被赋予特定意义的一些单词。</a:t>
            </a:r>
            <a:endParaRPr lang="en-US" altLang="zh-CN" b="1">
              <a:latin typeface="宋体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b="1">
                <a:latin typeface="宋体" pitchFamily="2" charset="-122"/>
              </a:rPr>
              <a:t>不可以把关键字做为标识符来用。</a:t>
            </a:r>
            <a:r>
              <a:rPr lang="en-US" altLang="zh-CN" b="1">
                <a:latin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</a:rPr>
              <a:t>见教材</a:t>
            </a:r>
            <a:r>
              <a:rPr lang="en-US" altLang="zh-CN" b="1" err="1">
                <a:latin typeface="宋体" pitchFamily="2" charset="-122"/>
              </a:rPr>
              <a:t>P18</a:t>
            </a:r>
            <a:r>
              <a:rPr lang="en-US" altLang="zh-CN" b="1">
                <a:latin typeface="宋体" pitchFamily="2" charset="-122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  <a:buNone/>
            </a:pPr>
            <a:endParaRPr lang="zh-CN" altLang="en-US" sz="2400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2143116"/>
            <a:ext cx="85344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§2.4.1   </a:t>
            </a:r>
            <a:r>
              <a:rPr lang="zh-CN" altLang="en-US">
                <a:latin typeface="宋体" pitchFamily="2" charset="-122"/>
              </a:rPr>
              <a:t>声明数组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/>
              <a:t>数组的元素的类型可以是</a:t>
            </a:r>
            <a:r>
              <a:rPr lang="en-US" altLang="zh-CN"/>
              <a:t>Java</a:t>
            </a:r>
            <a:r>
              <a:rPr lang="zh-CN" altLang="en-US"/>
              <a:t>的任何一种类型。</a:t>
            </a:r>
          </a:p>
          <a:p>
            <a:pPr algn="just">
              <a:spcBef>
                <a:spcPct val="10000"/>
              </a:spcBef>
            </a:pPr>
            <a:r>
              <a:rPr lang="zh-CN" altLang="en-US"/>
              <a:t>假如已经声明了一种</a:t>
            </a:r>
            <a:r>
              <a:rPr lang="en-US" altLang="zh-CN"/>
              <a:t>People</a:t>
            </a:r>
            <a:r>
              <a:rPr lang="zh-CN" altLang="en-US"/>
              <a:t>类型数据，那么可以如下声明一个数组：</a:t>
            </a:r>
            <a:r>
              <a:rPr lang="en-US" altLang="zh-CN" b="1"/>
              <a:t>    </a:t>
            </a:r>
          </a:p>
          <a:p>
            <a:pPr algn="ctr">
              <a:spcBef>
                <a:spcPct val="10000"/>
              </a:spcBef>
              <a:buNone/>
            </a:pPr>
            <a:r>
              <a:rPr lang="en-US" altLang="zh-CN" b="1">
                <a:solidFill>
                  <a:srgbClr val="0000FF"/>
                </a:solidFill>
              </a:rPr>
              <a:t>People china[ ];  </a:t>
            </a:r>
          </a:p>
          <a:p>
            <a:pPr algn="just">
              <a:spcBef>
                <a:spcPct val="10000"/>
              </a:spcBef>
            </a:pPr>
            <a:r>
              <a:rPr lang="zh-CN" altLang="en-US" b="1">
                <a:solidFill>
                  <a:srgbClr val="0000FF"/>
                </a:solidFill>
              </a:rPr>
              <a:t> </a:t>
            </a:r>
            <a:r>
              <a:rPr lang="zh-CN" altLang="en-US"/>
              <a:t>数组</a:t>
            </a:r>
            <a:r>
              <a:rPr lang="en-US" altLang="zh-CN"/>
              <a:t>china</a:t>
            </a:r>
            <a:r>
              <a:rPr lang="zh-CN" altLang="en-US"/>
              <a:t>的元素可以存放</a:t>
            </a:r>
            <a:r>
              <a:rPr lang="en-US" altLang="zh-CN" b="1">
                <a:solidFill>
                  <a:srgbClr val="C00000"/>
                </a:solidFill>
              </a:rPr>
              <a:t>People</a:t>
            </a:r>
            <a:r>
              <a:rPr lang="zh-CN" altLang="en-US" b="1">
                <a:solidFill>
                  <a:srgbClr val="C00000"/>
                </a:solidFill>
              </a:rPr>
              <a:t>类型</a:t>
            </a:r>
            <a:r>
              <a:rPr lang="zh-CN" altLang="en-US"/>
              <a:t>的数据，即：</a:t>
            </a:r>
            <a:r>
              <a:rPr lang="en-US" altLang="zh-CN"/>
              <a:t>People</a:t>
            </a:r>
            <a:r>
              <a:rPr lang="zh-CN" altLang="en-US"/>
              <a:t>类的对象。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§2.4.2  </a:t>
            </a:r>
            <a:r>
              <a:rPr lang="zh-CN" altLang="en-US">
                <a:latin typeface="宋体" pitchFamily="2" charset="-122"/>
              </a:rPr>
              <a:t>创建数组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b="1">
                <a:solidFill>
                  <a:srgbClr val="C00000"/>
                </a:solidFill>
              </a:rPr>
              <a:t>为数组分配内存空间的格式如下：</a:t>
            </a:r>
          </a:p>
          <a:p>
            <a:pPr lvl="1" algn="ctr">
              <a:spcBef>
                <a:spcPct val="10000"/>
              </a:spcBef>
              <a:buNone/>
            </a:pPr>
            <a:r>
              <a:rPr lang="zh-CN" altLang="en-US"/>
              <a:t>数组名字 =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new  </a:t>
            </a:r>
            <a:r>
              <a:rPr lang="zh-CN" altLang="en-US"/>
              <a:t>数组元素的类型[数组元素的个数];</a:t>
            </a:r>
          </a:p>
          <a:p>
            <a:pPr algn="just">
              <a:spcBef>
                <a:spcPct val="10000"/>
              </a:spcBef>
            </a:pPr>
            <a:r>
              <a:rPr lang="zh-CN" altLang="en-US"/>
              <a:t>例如：</a:t>
            </a:r>
            <a:r>
              <a:rPr lang="en-US" altLang="zh-CN"/>
              <a:t>   </a:t>
            </a:r>
          </a:p>
          <a:p>
            <a:pPr algn="ctr">
              <a:spcBef>
                <a:spcPct val="10000"/>
              </a:spcBef>
              <a:buNone/>
            </a:pPr>
            <a:r>
              <a:rPr lang="en-US" altLang="zh-CN" b="1">
                <a:solidFill>
                  <a:srgbClr val="0000FF"/>
                </a:solidFill>
              </a:rPr>
              <a:t>boy= new float[4];</a:t>
            </a:r>
          </a:p>
          <a:p>
            <a:pPr algn="ctr">
              <a:spcBef>
                <a:spcPct val="10000"/>
              </a:spcBef>
              <a:buNone/>
            </a:pPr>
            <a:endParaRPr lang="en-US" altLang="zh-CN" b="1">
              <a:solidFill>
                <a:srgbClr val="0000FF"/>
              </a:solidFill>
            </a:endParaRPr>
          </a:p>
          <a:p>
            <a:pPr lvl="1" algn="just">
              <a:spcBef>
                <a:spcPct val="10000"/>
              </a:spcBef>
            </a:pPr>
            <a:r>
              <a:rPr lang="zh-CN" altLang="en-US">
                <a:latin typeface="宋体" pitchFamily="2" charset="-122"/>
              </a:rPr>
              <a:t>为数组分配内存空间后，数组</a:t>
            </a:r>
            <a:r>
              <a:rPr lang="en-US" altLang="zh-CN"/>
              <a:t>boy</a:t>
            </a:r>
            <a:r>
              <a:rPr lang="zh-CN" altLang="en-US">
                <a:latin typeface="宋体" pitchFamily="2" charset="-122"/>
              </a:rPr>
              <a:t>获得</a:t>
            </a:r>
            <a:r>
              <a:rPr lang="zh-CN" altLang="en-US"/>
              <a:t>4</a:t>
            </a:r>
            <a:r>
              <a:rPr lang="zh-CN" altLang="en-US">
                <a:latin typeface="宋体" pitchFamily="2" charset="-122"/>
              </a:rPr>
              <a:t>个用来存放</a:t>
            </a:r>
            <a:r>
              <a:rPr lang="en-US" altLang="zh-CN"/>
              <a:t>float</a:t>
            </a:r>
            <a:r>
              <a:rPr lang="zh-CN" altLang="en-US">
                <a:latin typeface="宋体" pitchFamily="2" charset="-122"/>
              </a:rPr>
              <a:t>类型数据的内存空间，即</a:t>
            </a:r>
            <a:r>
              <a:rPr lang="zh-CN" altLang="en-US"/>
              <a:t>4</a:t>
            </a:r>
            <a:r>
              <a:rPr lang="zh-CN" altLang="en-US">
                <a:latin typeface="宋体" pitchFamily="2" charset="-122"/>
              </a:rPr>
              <a:t>个</a:t>
            </a:r>
            <a:r>
              <a:rPr lang="en-US" altLang="zh-CN"/>
              <a:t>float</a:t>
            </a:r>
            <a:r>
              <a:rPr lang="zh-CN" altLang="en-US">
                <a:latin typeface="宋体" pitchFamily="2" charset="-122"/>
              </a:rPr>
              <a:t>型元素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 lvl="1" algn="just">
              <a:spcBef>
                <a:spcPct val="10000"/>
              </a:spcBef>
            </a:pPr>
            <a:r>
              <a:rPr lang="zh-CN" altLang="en-US">
                <a:solidFill>
                  <a:srgbClr val="000099"/>
                </a:solidFill>
                <a:latin typeface="宋体" pitchFamily="2" charset="-122"/>
              </a:rPr>
              <a:t>数组变量</a:t>
            </a:r>
            <a:r>
              <a:rPr lang="en-US" altLang="zh-CN">
                <a:solidFill>
                  <a:srgbClr val="000099"/>
                </a:solidFill>
              </a:rPr>
              <a:t>boy</a:t>
            </a:r>
            <a:r>
              <a:rPr lang="zh-CN" altLang="en-US">
                <a:solidFill>
                  <a:srgbClr val="000099"/>
                </a:solidFill>
                <a:latin typeface="宋体" pitchFamily="2" charset="-122"/>
              </a:rPr>
              <a:t>中存放着这些内存单元的首地址</a:t>
            </a:r>
            <a:r>
              <a:rPr lang="zh-CN" altLang="en-US">
                <a:latin typeface="宋体" pitchFamily="2" charset="-122"/>
              </a:rPr>
              <a:t>，该地址称作</a:t>
            </a:r>
            <a:r>
              <a:rPr lang="zh-CN" altLang="en-US">
                <a:solidFill>
                  <a:srgbClr val="000099"/>
                </a:solidFill>
                <a:latin typeface="宋体" pitchFamily="2" charset="-122"/>
              </a:rPr>
              <a:t>数组的引用</a:t>
            </a:r>
            <a:r>
              <a:rPr lang="zh-CN" altLang="en-US">
                <a:latin typeface="宋体" pitchFamily="2" charset="-122"/>
              </a:rPr>
              <a:t>，这样数组就可以通过索引操作这些内存单元</a:t>
            </a:r>
            <a:r>
              <a:rPr lang="zh-CN" altLang="en-US"/>
              <a:t> 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§2.4.2  </a:t>
            </a:r>
            <a:r>
              <a:rPr lang="zh-CN" altLang="en-US">
                <a:latin typeface="宋体" pitchFamily="2" charset="-122"/>
              </a:rPr>
              <a:t>创建数组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/>
              <a:t>声明数组和创建数组可以一起完成，例如：</a:t>
            </a:r>
            <a:endParaRPr lang="en-US" altLang="zh-CN"/>
          </a:p>
          <a:p>
            <a:pPr algn="ctr">
              <a:buNone/>
            </a:pPr>
            <a:r>
              <a:rPr lang="en-US" altLang="zh-CN">
                <a:solidFill>
                  <a:srgbClr val="0000FF"/>
                </a:solidFill>
              </a:rPr>
              <a:t>float boy[] = new float[4];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00298" y="3214686"/>
            <a:ext cx="4000502" cy="2386010"/>
            <a:chOff x="4559" y="4679"/>
            <a:chExt cx="4200" cy="208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962" y="5276"/>
              <a:ext cx="808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000" b="1"/>
                <a:t>boy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559" y="4679"/>
              <a:ext cx="4200" cy="2083"/>
              <a:chOff x="4349" y="9983"/>
              <a:chExt cx="4200" cy="2083"/>
            </a:xfrm>
          </p:grpSpPr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5334" y="11699"/>
                <a:ext cx="2205" cy="3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1400" b="1"/>
                  <a:t>图2.4  数组的内存模型</a:t>
                </a:r>
              </a:p>
            </p:txBody>
          </p: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4349" y="9983"/>
                <a:ext cx="4200" cy="1560"/>
                <a:chOff x="4559" y="9983"/>
                <a:chExt cx="4200" cy="1560"/>
              </a:xfrm>
            </p:grpSpPr>
            <p:sp>
              <p:nvSpPr>
                <p:cNvPr id="10" name="Rectangle 9"/>
                <p:cNvSpPr>
                  <a:spLocks noChangeArrowheads="1"/>
                </p:cNvSpPr>
                <p:nvPr/>
              </p:nvSpPr>
              <p:spPr bwMode="auto">
                <a:xfrm>
                  <a:off x="4559" y="10139"/>
                  <a:ext cx="1712" cy="41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 anchorCtr="0"/>
                <a:lstStyle/>
                <a:p>
                  <a:pPr algn="ctr" eaLnBrk="0" hangingPunct="0"/>
                  <a:r>
                    <a:rPr kumimoji="0" lang="zh-CN" altLang="en-US" sz="2000" b="1"/>
                    <a:t> </a:t>
                  </a:r>
                  <a:r>
                    <a:rPr kumimoji="0" lang="zh-CN" altLang="en-US" sz="2000" b="1">
                      <a:solidFill>
                        <a:srgbClr val="C00000"/>
                      </a:solidFill>
                    </a:rPr>
                    <a:t> 0</a:t>
                  </a:r>
                  <a:r>
                    <a:rPr kumimoji="0" lang="en-US" altLang="zh-CN" sz="2000" b="1" err="1">
                      <a:solidFill>
                        <a:srgbClr val="C00000"/>
                      </a:solidFill>
                    </a:rPr>
                    <a:t>x785BA</a:t>
                  </a:r>
                  <a:endParaRPr kumimoji="0" lang="en-US" altLang="zh-CN" sz="2000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7014" y="10139"/>
                  <a:ext cx="525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709" y="9983"/>
                  <a:ext cx="1050" cy="15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just" eaLnBrk="0" hangingPunct="0">
                    <a:lnSpc>
                      <a:spcPct val="90000"/>
                    </a:lnSpc>
                  </a:pPr>
                  <a:endParaRPr kumimoji="0" lang="en-US" altLang="zh-CN" sz="1600" b="1"/>
                </a:p>
                <a:p>
                  <a:pPr algn="just" eaLnBrk="0" hangingPunct="0">
                    <a:lnSpc>
                      <a:spcPct val="90000"/>
                    </a:lnSpc>
                  </a:pPr>
                  <a:r>
                    <a:rPr kumimoji="0" lang="en-US" altLang="zh-CN" sz="1600" b="1"/>
                    <a:t>boy[0]</a:t>
                  </a:r>
                </a:p>
                <a:p>
                  <a:pPr algn="just" eaLnBrk="0" hangingPunct="0">
                    <a:lnSpc>
                      <a:spcPct val="90000"/>
                    </a:lnSpc>
                  </a:pPr>
                  <a:endParaRPr kumimoji="0" lang="en-US" altLang="zh-CN" sz="1600" b="1"/>
                </a:p>
                <a:p>
                  <a:pPr algn="just" eaLnBrk="0" hangingPunct="0">
                    <a:lnSpc>
                      <a:spcPct val="90000"/>
                    </a:lnSpc>
                  </a:pPr>
                  <a:r>
                    <a:rPr kumimoji="0" lang="en-US" altLang="zh-CN" sz="1600" b="1"/>
                    <a:t>boy[1]</a:t>
                  </a:r>
                </a:p>
                <a:p>
                  <a:pPr algn="just" eaLnBrk="0" hangingPunct="0">
                    <a:lnSpc>
                      <a:spcPct val="90000"/>
                    </a:lnSpc>
                  </a:pPr>
                  <a:endParaRPr kumimoji="0" lang="en-US" altLang="zh-CN" sz="1600" b="1"/>
                </a:p>
                <a:p>
                  <a:pPr algn="just" eaLnBrk="0" hangingPunct="0">
                    <a:lnSpc>
                      <a:spcPct val="90000"/>
                    </a:lnSpc>
                  </a:pPr>
                  <a:r>
                    <a:rPr kumimoji="0" lang="en-US" altLang="zh-CN" sz="1600" b="1"/>
                    <a:t>boy[2]</a:t>
                  </a:r>
                </a:p>
                <a:p>
                  <a:pPr algn="just" eaLnBrk="0" hangingPunct="0">
                    <a:lnSpc>
                      <a:spcPct val="90000"/>
                    </a:lnSpc>
                  </a:pPr>
                  <a:endParaRPr kumimoji="0" lang="en-US" altLang="zh-CN" sz="1600" b="1"/>
                </a:p>
                <a:p>
                  <a:pPr algn="just" eaLnBrk="0" hangingPunct="0">
                    <a:lnSpc>
                      <a:spcPct val="90000"/>
                    </a:lnSpc>
                  </a:pPr>
                  <a:r>
                    <a:rPr kumimoji="0" lang="en-US" altLang="zh-CN" sz="1600" b="1"/>
                    <a:t>boy[3]</a:t>
                  </a:r>
                </a:p>
                <a:p>
                  <a:pPr algn="just" eaLnBrk="0" hangingPunct="0"/>
                  <a:endParaRPr kumimoji="0" lang="en-US" altLang="zh-CN" sz="1600" b="1"/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>
                  <a:off x="7014" y="10451"/>
                  <a:ext cx="52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3"/>
                <p:cNvSpPr>
                  <a:spLocks noChangeShapeType="1"/>
                </p:cNvSpPr>
                <p:nvPr/>
              </p:nvSpPr>
              <p:spPr bwMode="auto">
                <a:xfrm>
                  <a:off x="7014" y="11075"/>
                  <a:ext cx="52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>
                  <a:off x="6279" y="10295"/>
                  <a:ext cx="7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>
                  <a:off x="7014" y="10763"/>
                  <a:ext cx="52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§2.4.2  </a:t>
            </a:r>
            <a:r>
              <a:rPr lang="zh-CN" altLang="en-US">
                <a:latin typeface="宋体" pitchFamily="2" charset="-122"/>
              </a:rPr>
              <a:t>创建数组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/>
              <a:t>二维数组和一维数组一样，在声明之后必须用</a:t>
            </a:r>
            <a:r>
              <a:rPr lang="en-US" altLang="zh-CN" b="1">
                <a:solidFill>
                  <a:srgbClr val="C00000"/>
                </a:solidFill>
              </a:rPr>
              <a:t>new</a:t>
            </a:r>
            <a:r>
              <a:rPr lang="zh-CN" altLang="en-US"/>
              <a:t>运算符分配内存空间，例如：</a:t>
            </a:r>
            <a:endParaRPr lang="en-US" altLang="zh-CN"/>
          </a:p>
          <a:p>
            <a:pPr lvl="1">
              <a:buNone/>
            </a:pPr>
            <a:r>
              <a:rPr lang="en-US" altLang="zh-CN" sz="2800" b="1" err="1">
                <a:solidFill>
                  <a:srgbClr val="000099"/>
                </a:solidFill>
              </a:rPr>
              <a:t>int</a:t>
            </a:r>
            <a:r>
              <a:rPr lang="en-US" altLang="zh-CN" sz="2800" b="1">
                <a:solidFill>
                  <a:srgbClr val="000099"/>
                </a:solidFill>
              </a:rPr>
              <a:t>  </a:t>
            </a:r>
            <a:r>
              <a:rPr lang="en-US" altLang="zh-CN" sz="2800" b="1" err="1">
                <a:solidFill>
                  <a:srgbClr val="000099"/>
                </a:solidFill>
              </a:rPr>
              <a:t>mytwo</a:t>
            </a:r>
            <a:r>
              <a:rPr lang="en-US" altLang="zh-CN" sz="2800" b="1">
                <a:solidFill>
                  <a:srgbClr val="000099"/>
                </a:solidFill>
              </a:rPr>
              <a:t>[ ][ ] ;		//</a:t>
            </a:r>
            <a:r>
              <a:rPr lang="zh-CN" altLang="en-US" sz="2800" b="1">
                <a:solidFill>
                  <a:srgbClr val="000099"/>
                </a:solidFill>
              </a:rPr>
              <a:t>声明数组</a:t>
            </a:r>
            <a:endParaRPr lang="en-US" altLang="zh-CN" sz="2800" b="1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800" b="1" err="1">
                <a:solidFill>
                  <a:srgbClr val="000099"/>
                </a:solidFill>
              </a:rPr>
              <a:t>mytwo</a:t>
            </a:r>
            <a:r>
              <a:rPr lang="en-US" altLang="zh-CN" sz="2800" b="1">
                <a:solidFill>
                  <a:srgbClr val="000099"/>
                </a:solidFill>
              </a:rPr>
              <a:t>=new </a:t>
            </a:r>
            <a:r>
              <a:rPr lang="en-US" altLang="zh-CN" sz="2800" b="1" err="1">
                <a:solidFill>
                  <a:srgbClr val="000099"/>
                </a:solidFill>
              </a:rPr>
              <a:t>int</a:t>
            </a:r>
            <a:r>
              <a:rPr lang="en-US" altLang="zh-CN" sz="2800" b="1">
                <a:solidFill>
                  <a:srgbClr val="000099"/>
                </a:solidFill>
              </a:rPr>
              <a:t> [3][4];	//</a:t>
            </a:r>
            <a:r>
              <a:rPr lang="zh-CN" altLang="en-US" sz="2800" b="1">
                <a:solidFill>
                  <a:srgbClr val="000099"/>
                </a:solidFill>
              </a:rPr>
              <a:t>创建数组</a:t>
            </a:r>
            <a:endParaRPr lang="en-US" altLang="zh-CN" sz="2800" b="1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800">
                <a:solidFill>
                  <a:srgbClr val="000099"/>
                </a:solidFill>
              </a:rPr>
              <a:t>			</a:t>
            </a:r>
            <a:r>
              <a:rPr lang="zh-CN" altLang="en-US" sz="2800"/>
              <a:t>或  </a:t>
            </a:r>
            <a:endParaRPr lang="en-US" altLang="zh-CN" sz="2800"/>
          </a:p>
          <a:p>
            <a:pPr lvl="1">
              <a:buNone/>
            </a:pPr>
            <a:r>
              <a:rPr lang="en-US" altLang="zh-CN" sz="2800" b="1" err="1">
                <a:solidFill>
                  <a:srgbClr val="000099"/>
                </a:solidFill>
              </a:rPr>
              <a:t>int</a:t>
            </a:r>
            <a:r>
              <a:rPr lang="en-US" altLang="zh-CN" sz="2800" b="1">
                <a:solidFill>
                  <a:srgbClr val="000099"/>
                </a:solidFill>
              </a:rPr>
              <a:t> </a:t>
            </a:r>
            <a:r>
              <a:rPr lang="en-US" altLang="zh-CN" sz="2800" b="1" err="1">
                <a:solidFill>
                  <a:srgbClr val="000099"/>
                </a:solidFill>
              </a:rPr>
              <a:t>mytwo</a:t>
            </a:r>
            <a:r>
              <a:rPr lang="en-US" altLang="zh-CN" sz="2800" b="1">
                <a:solidFill>
                  <a:srgbClr val="000099"/>
                </a:solidFill>
              </a:rPr>
              <a:t>[][]=new </a:t>
            </a:r>
            <a:r>
              <a:rPr lang="en-US" altLang="zh-CN" sz="2800" b="1" err="1">
                <a:solidFill>
                  <a:srgbClr val="000099"/>
                </a:solidFill>
              </a:rPr>
              <a:t>int</a:t>
            </a:r>
            <a:r>
              <a:rPr lang="en-US" altLang="zh-CN" sz="2800" b="1">
                <a:solidFill>
                  <a:srgbClr val="000099"/>
                </a:solidFill>
              </a:rPr>
              <a:t>[3][4]; //</a:t>
            </a:r>
            <a:r>
              <a:rPr lang="zh-CN" altLang="en-US" sz="2800" b="1">
                <a:solidFill>
                  <a:srgbClr val="000099"/>
                </a:solidFill>
              </a:rPr>
              <a:t>声明并创建数组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§2.4.3   </a:t>
            </a:r>
            <a:r>
              <a:rPr lang="zh-CN" altLang="en-US">
                <a:latin typeface="宋体" pitchFamily="2" charset="-122"/>
              </a:rPr>
              <a:t>数组元素的使用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/>
              <a:t>一维数组通过索引符访问自己的元素，如：</a:t>
            </a:r>
          </a:p>
          <a:p>
            <a:pPr algn="ctr">
              <a:buNone/>
            </a:pPr>
            <a:r>
              <a:rPr lang="en-US" altLang="zh-CN" b="1">
                <a:solidFill>
                  <a:srgbClr val="0000FF"/>
                </a:solidFill>
              </a:rPr>
              <a:t>boy[0]，boy[1]</a:t>
            </a:r>
            <a:endParaRPr lang="zh-CN" altLang="en-US" b="1"/>
          </a:p>
          <a:p>
            <a:pPr algn="just"/>
            <a:r>
              <a:rPr lang="zh-CN" altLang="en-US" b="1">
                <a:solidFill>
                  <a:srgbClr val="FF0000"/>
                </a:solidFill>
              </a:rPr>
              <a:t>注意：</a:t>
            </a:r>
            <a:endParaRPr lang="en-US" altLang="zh-CN" b="1">
              <a:solidFill>
                <a:srgbClr val="FF0000"/>
              </a:solidFill>
            </a:endParaRPr>
          </a:p>
          <a:p>
            <a:pPr lvl="1" algn="just"/>
            <a:r>
              <a:rPr lang="zh-CN" altLang="en-US"/>
              <a:t>索引从0开始，数组若有7个元素，那么索引到6为止，如果程序使用了如下语句：</a:t>
            </a:r>
            <a:endParaRPr lang="en-US" altLang="zh-CN"/>
          </a:p>
          <a:p>
            <a:pPr lvl="1" algn="ctr">
              <a:buNone/>
            </a:pPr>
            <a:r>
              <a:rPr lang="en-US" altLang="zh-CN" b="1">
                <a:solidFill>
                  <a:srgbClr val="0000FF"/>
                </a:solidFill>
              </a:rPr>
              <a:t>boy[7]=</a:t>
            </a:r>
            <a:r>
              <a:rPr lang="en-US" altLang="zh-CN" b="1" err="1">
                <a:solidFill>
                  <a:srgbClr val="0000FF"/>
                </a:solidFill>
              </a:rPr>
              <a:t>384.98f</a:t>
            </a:r>
            <a:r>
              <a:rPr lang="en-US" altLang="zh-CN" b="1">
                <a:solidFill>
                  <a:srgbClr val="0000FF"/>
                </a:solidFill>
              </a:rPr>
              <a:t>;</a:t>
            </a:r>
          </a:p>
          <a:p>
            <a:pPr lvl="1" algn="just"/>
            <a:r>
              <a:rPr lang="zh-CN" altLang="en-US"/>
              <a:t>程序运行时将发生</a:t>
            </a:r>
            <a:r>
              <a:rPr lang="en-US" altLang="zh-CN" err="1">
                <a:solidFill>
                  <a:srgbClr val="000099"/>
                </a:solidFill>
              </a:rPr>
              <a:t>ArrayIndexOutOfBoundsException</a:t>
            </a:r>
            <a:r>
              <a:rPr lang="zh-CN" altLang="en-US"/>
              <a:t>异常，因此在使用数组时必须谨慎，防止索引越界。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§2.4.3   </a:t>
            </a:r>
            <a:r>
              <a:rPr lang="zh-CN" altLang="en-US">
                <a:latin typeface="宋体" pitchFamily="2" charset="-122"/>
              </a:rPr>
              <a:t>数组元素的使用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+mj-lt"/>
              </a:rPr>
              <a:t>二维数组也通过索引符访问自己的元素，如：</a:t>
            </a:r>
            <a:endParaRPr lang="en-US" altLang="zh-CN">
              <a:latin typeface="+mj-lt"/>
            </a:endParaRPr>
          </a:p>
          <a:p>
            <a:pPr algn="ctr">
              <a:buNone/>
            </a:pPr>
            <a:r>
              <a:rPr lang="en-US" altLang="zh-CN" b="1">
                <a:solidFill>
                  <a:srgbClr val="000099"/>
                </a:solidFill>
                <a:latin typeface="+mj-lt"/>
              </a:rPr>
              <a:t>a[0][1]，a[1][2]</a:t>
            </a:r>
          </a:p>
          <a:p>
            <a:pPr algn="just"/>
            <a:r>
              <a:rPr lang="zh-CN" altLang="en-US">
                <a:latin typeface="+mj-lt"/>
              </a:rPr>
              <a:t>需要注意的是索引从0开始，比如声明创建了一个二维数组</a:t>
            </a:r>
            <a:r>
              <a:rPr lang="en-US" altLang="zh-CN">
                <a:latin typeface="+mj-lt"/>
              </a:rPr>
              <a:t>a：</a:t>
            </a:r>
          </a:p>
          <a:p>
            <a:pPr algn="ctr">
              <a:buNone/>
            </a:pPr>
            <a:r>
              <a:rPr lang="en-US" altLang="zh-CN" err="1">
                <a:latin typeface="+mj-lt"/>
              </a:rPr>
              <a:t>int</a:t>
            </a:r>
            <a:r>
              <a:rPr lang="en-US" altLang="zh-CN">
                <a:latin typeface="+mj-lt"/>
              </a:rPr>
              <a:t> a[][] = new </a:t>
            </a:r>
            <a:r>
              <a:rPr lang="en-US" altLang="zh-CN" err="1">
                <a:latin typeface="+mj-lt"/>
              </a:rPr>
              <a:t>int</a:t>
            </a:r>
            <a:r>
              <a:rPr lang="en-US" altLang="zh-CN">
                <a:latin typeface="+mj-lt"/>
              </a:rPr>
              <a:t>[2][3]；</a:t>
            </a:r>
          </a:p>
          <a:p>
            <a:pPr algn="just"/>
            <a:r>
              <a:rPr lang="zh-CN" altLang="en-US">
                <a:latin typeface="+mj-lt"/>
              </a:rPr>
              <a:t>那么第一个索引的变化范围从0到1，第二个索引变化范围从0到2。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§2.4.4   </a:t>
            </a:r>
            <a:r>
              <a:rPr lang="en-US" altLang="zh-CN">
                <a:latin typeface="宋体" pitchFamily="2" charset="-122"/>
              </a:rPr>
              <a:t>length</a:t>
            </a:r>
            <a:r>
              <a:rPr lang="zh-CN" altLang="en-US">
                <a:latin typeface="宋体" pitchFamily="2" charset="-122"/>
              </a:rPr>
              <a:t>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+mj-lt"/>
              </a:rPr>
              <a:t>一数组的元素的个数称作数组的长度。对于一维数组,“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数组名字.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length</a:t>
            </a:r>
            <a:r>
              <a:rPr lang="en-US" altLang="zh-CN">
                <a:latin typeface="+mj-lt"/>
              </a:rPr>
              <a:t>”</a:t>
            </a:r>
            <a:r>
              <a:rPr lang="zh-CN" altLang="en-US">
                <a:latin typeface="+mj-lt"/>
              </a:rPr>
              <a:t>的值就是数组中元素的个数。</a:t>
            </a:r>
          </a:p>
          <a:p>
            <a:pPr algn="just"/>
            <a:r>
              <a:rPr lang="zh-CN" altLang="en-US">
                <a:latin typeface="+mj-lt"/>
              </a:rPr>
              <a:t>对于二维数组“</a:t>
            </a:r>
            <a:r>
              <a:rPr lang="zh-CN" altLang="en-US" b="1">
                <a:solidFill>
                  <a:srgbClr val="000099"/>
                </a:solidFill>
                <a:latin typeface="+mj-lt"/>
              </a:rPr>
              <a:t>数组名字.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length</a:t>
            </a:r>
            <a:r>
              <a:rPr lang="en-US" altLang="zh-CN">
                <a:latin typeface="+mj-lt"/>
              </a:rPr>
              <a:t>”</a:t>
            </a:r>
            <a:r>
              <a:rPr lang="zh-CN" altLang="en-US">
                <a:latin typeface="+mj-lt"/>
              </a:rPr>
              <a:t>的值是它含有的一维数组的个数。 </a:t>
            </a:r>
          </a:p>
          <a:p>
            <a:pPr lvl="1" algn="just"/>
            <a:r>
              <a:rPr lang="zh-CN" altLang="en-US">
                <a:latin typeface="+mj-lt"/>
              </a:rPr>
              <a:t>对于 </a:t>
            </a:r>
            <a:r>
              <a:rPr lang="en-US" altLang="zh-CN">
                <a:latin typeface="+mj-lt"/>
              </a:rPr>
              <a:t>float a[] = new float[12];    </a:t>
            </a:r>
            <a:r>
              <a:rPr lang="en-US" altLang="zh-CN" err="1">
                <a:latin typeface="+mj-lt"/>
              </a:rPr>
              <a:t>a.length</a:t>
            </a:r>
            <a:r>
              <a:rPr lang="zh-CN" altLang="en-US">
                <a:latin typeface="+mj-lt"/>
              </a:rPr>
              <a:t>的值12</a:t>
            </a:r>
            <a:endParaRPr lang="en-US" altLang="zh-CN">
              <a:latin typeface="+mj-lt"/>
            </a:endParaRPr>
          </a:p>
          <a:p>
            <a:pPr lvl="1" algn="just"/>
            <a:r>
              <a:rPr lang="zh-CN" altLang="en-US">
                <a:latin typeface="+mj-lt"/>
              </a:rPr>
              <a:t>对于 </a:t>
            </a:r>
            <a:r>
              <a:rPr lang="en-US" altLang="zh-CN" err="1">
                <a:latin typeface="+mj-lt"/>
              </a:rPr>
              <a:t>int</a:t>
            </a:r>
            <a:r>
              <a:rPr lang="en-US" altLang="zh-CN">
                <a:latin typeface="+mj-lt"/>
              </a:rPr>
              <a:t> b[][] = new </a:t>
            </a:r>
            <a:r>
              <a:rPr lang="en-US" altLang="zh-CN" err="1">
                <a:latin typeface="+mj-lt"/>
              </a:rPr>
              <a:t>int</a:t>
            </a:r>
            <a:r>
              <a:rPr lang="en-US" altLang="zh-CN">
                <a:latin typeface="+mj-lt"/>
              </a:rPr>
              <a:t>[3][6];   </a:t>
            </a:r>
            <a:r>
              <a:rPr lang="en-US" altLang="zh-CN" err="1">
                <a:latin typeface="+mj-lt"/>
              </a:rPr>
              <a:t>b.length</a:t>
            </a:r>
            <a:r>
              <a:rPr lang="zh-CN" altLang="en-US">
                <a:latin typeface="+mj-lt"/>
              </a:rPr>
              <a:t>的值是3 ，</a:t>
            </a:r>
            <a:endParaRPr lang="en-US" altLang="zh-CN">
              <a:latin typeface="+mj-lt"/>
            </a:endParaRPr>
          </a:p>
          <a:p>
            <a:pPr lvl="1" algn="just"/>
            <a:r>
              <a:rPr lang="zh-CN" altLang="en-US">
                <a:latin typeface="+mj-lt"/>
              </a:rPr>
              <a:t>问题：</a:t>
            </a:r>
            <a:r>
              <a:rPr lang="zh-CN" altLang="en-US">
                <a:solidFill>
                  <a:srgbClr val="000099"/>
                </a:solidFill>
                <a:latin typeface="+mj-lt"/>
              </a:rPr>
              <a:t>第二维的长度怎么获取？</a:t>
            </a:r>
            <a:endParaRPr lang="en-US" altLang="zh-CN">
              <a:solidFill>
                <a:srgbClr val="000099"/>
              </a:solidFill>
              <a:latin typeface="+mj-lt"/>
            </a:endParaRPr>
          </a:p>
          <a:p>
            <a:pPr lvl="1" algn="just"/>
            <a:endParaRPr lang="en-US" altLang="zh-CN">
              <a:latin typeface="+mj-lt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860" y="542926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b[0].length</a:t>
            </a:r>
            <a:r>
              <a:rPr lang="zh-CN" altLang="en-US" sz="2800"/>
              <a:t>，值为</a:t>
            </a:r>
            <a:r>
              <a:rPr lang="en-US" altLang="zh-CN" sz="2800"/>
              <a:t>6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4 Java Basic Grammar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680E-7BAE-4935-A99C-CE80649DEC49}" type="slidenum">
              <a:rPr lang="en-US" altLang="zh-CN"/>
              <a:pPr/>
              <a:t>47</a:t>
            </a:fld>
            <a:r>
              <a:rPr lang="en-US" altLang="zh-CN"/>
              <a:t>/31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116013" y="765175"/>
            <a:ext cx="674213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数组示例</a:t>
            </a:r>
            <a:endParaRPr lang="en-CA" altLang="zh-CN" sz="3600" b="1">
              <a:solidFill>
                <a:schemeClr val="tx2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8313" y="4365625"/>
            <a:ext cx="8229600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E</a:t>
            </a:r>
            <a:r>
              <a:rPr lang="en-US" sz="2400"/>
              <a:t> has length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6</a:t>
            </a: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;</a:t>
            </a:r>
            <a:endParaRPr lang="en-US" sz="2400" b="1">
              <a:solidFill>
                <a:srgbClr val="CC0000"/>
              </a:solidFill>
              <a:latin typeface="Courier New" pitchFamily="49" charset="0"/>
            </a:endParaRPr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E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[4]</a:t>
            </a:r>
            <a:r>
              <a:rPr lang="en-US" sz="2400"/>
              <a:t> is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14</a:t>
            </a: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;</a:t>
            </a:r>
            <a:endParaRPr lang="en-US" sz="2400" b="1">
              <a:solidFill>
                <a:srgbClr val="CC0000"/>
              </a:solidFill>
              <a:latin typeface="Courier New" pitchFamily="49" charset="0"/>
            </a:endParaRPr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r>
              <a:rPr lang="en-US" sz="2400"/>
              <a:t>If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i</a:t>
            </a:r>
            <a:r>
              <a:rPr lang="en-US" sz="2400"/>
              <a:t> is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3</a:t>
            </a:r>
            <a:r>
              <a:rPr lang="en-US" sz="2400"/>
              <a:t>, then </a:t>
            </a: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E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[i]</a:t>
            </a:r>
            <a:r>
              <a:rPr lang="en-US" sz="2400"/>
              <a:t> is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-2</a:t>
            </a: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;</a:t>
            </a:r>
            <a:endParaRPr lang="en-US" sz="2400" b="1">
              <a:solidFill>
                <a:srgbClr val="CC0000"/>
              </a:solidFill>
              <a:latin typeface="Courier New" pitchFamily="49" charset="0"/>
            </a:endParaRPr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r>
              <a:rPr lang="en-US" sz="2400"/>
              <a:t>Assign a value: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E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[5] = 6</a:t>
            </a: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.</a:t>
            </a:r>
            <a:endParaRPr lang="en-US" sz="2400" b="1">
              <a:solidFill>
                <a:srgbClr val="CC0000"/>
              </a:solidFill>
              <a:latin typeface="Courier New" pitchFamily="49" charset="0"/>
            </a:endParaRPr>
          </a:p>
          <a:p>
            <a:pPr marL="342900" indent="-342900" algn="l">
              <a:buClr>
                <a:schemeClr val="folHlink"/>
              </a:buClr>
              <a:buSzPct val="60000"/>
            </a:pPr>
            <a:endParaRPr lang="zh-CN" altLang="en-CA" sz="2400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059113" y="2636838"/>
            <a:ext cx="647700" cy="431800"/>
          </a:xfrm>
          <a:prstGeom prst="rect">
            <a:avLst/>
          </a:prstGeom>
          <a:noFill/>
          <a:ln w="28575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</a:rPr>
              <a:t>0</a:t>
            </a:r>
            <a:endParaRPr lang="en-CA" altLang="zh-CN" b="1">
              <a:solidFill>
                <a:srgbClr val="CC0000"/>
              </a:solidFill>
              <a:latin typeface="Courier New" pitchFamily="49" charset="0"/>
            </a:endParaRP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971550" y="2060575"/>
            <a:ext cx="6481763" cy="1873250"/>
            <a:chOff x="703" y="1434"/>
            <a:chExt cx="4083" cy="1180"/>
          </a:xfrm>
        </p:grpSpPr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703" y="1434"/>
              <a:ext cx="409" cy="363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E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cxnSp>
          <p:nvCxnSpPr>
            <p:cNvPr id="9231" name="AutoShape 15"/>
            <p:cNvCxnSpPr>
              <a:cxnSpLocks noChangeShapeType="1"/>
              <a:stCxn id="9230" idx="6"/>
              <a:endCxn id="9221" idx="1"/>
            </p:cNvCxnSpPr>
            <p:nvPr/>
          </p:nvCxnSpPr>
          <p:spPr bwMode="auto">
            <a:xfrm>
              <a:off x="1121" y="1616"/>
              <a:ext cx="798" cy="454"/>
            </a:xfrm>
            <a:prstGeom prst="curvedConnector3">
              <a:avLst>
                <a:gd name="adj1" fmla="val 49875"/>
              </a:avLst>
            </a:prstGeom>
            <a:noFill/>
            <a:ln w="28575">
              <a:solidFill>
                <a:schemeClr val="accent2"/>
              </a:solidFill>
              <a:round/>
              <a:headEnd type="none" w="lg" len="sm"/>
              <a:tailEnd type="triangle" w="lg" len="lg"/>
            </a:ln>
            <a:effectLst/>
          </p:spPr>
        </p:cxn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1928" y="1525"/>
              <a:ext cx="2858" cy="1089"/>
              <a:chOff x="1928" y="1525"/>
              <a:chExt cx="2858" cy="1089"/>
            </a:xfrm>
          </p:grpSpPr>
          <p:sp>
            <p:nvSpPr>
              <p:cNvPr id="9221" name="AutoShape 5"/>
              <p:cNvSpPr>
                <a:spLocks noChangeArrowheads="1"/>
              </p:cNvSpPr>
              <p:nvPr/>
            </p:nvSpPr>
            <p:spPr bwMode="auto">
              <a:xfrm>
                <a:off x="1928" y="1525"/>
                <a:ext cx="2858" cy="1089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28575">
                <a:solidFill>
                  <a:schemeClr val="accent2"/>
                </a:solidFill>
                <a:round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b="1">
                  <a:solidFill>
                    <a:srgbClr val="CC0000"/>
                  </a:solidFill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b="1">
                  <a:solidFill>
                    <a:srgbClr val="CC0000"/>
                  </a:solidFill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b="1">
                  <a:solidFill>
                    <a:srgbClr val="CC0000"/>
                  </a:solidFill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b="1">
                  <a:solidFill>
                    <a:srgbClr val="CC0000"/>
                  </a:solidFill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length:  6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/>
            </p:nvSpPr>
            <p:spPr bwMode="auto">
              <a:xfrm>
                <a:off x="2109" y="1661"/>
                <a:ext cx="408" cy="3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4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2517" y="1661"/>
                <a:ext cx="408" cy="3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7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2926" y="1661"/>
                <a:ext cx="362" cy="3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3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3288" y="1661"/>
                <a:ext cx="409" cy="3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-2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/>
            </p:nvSpPr>
            <p:spPr bwMode="auto">
              <a:xfrm>
                <a:off x="3697" y="1661"/>
                <a:ext cx="408" cy="3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14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/>
            </p:nvSpPr>
            <p:spPr bwMode="auto">
              <a:xfrm>
                <a:off x="4105" y="1661"/>
                <a:ext cx="408" cy="3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6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33" name="Rectangle 17"/>
              <p:cNvSpPr>
                <a:spLocks noChangeArrowheads="1"/>
              </p:cNvSpPr>
              <p:nvPr/>
            </p:nvSpPr>
            <p:spPr bwMode="auto">
              <a:xfrm>
                <a:off x="2517" y="2024"/>
                <a:ext cx="408" cy="272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1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34" name="Rectangle 18"/>
              <p:cNvSpPr>
                <a:spLocks noChangeArrowheads="1"/>
              </p:cNvSpPr>
              <p:nvPr/>
            </p:nvSpPr>
            <p:spPr bwMode="auto">
              <a:xfrm>
                <a:off x="2925" y="2024"/>
                <a:ext cx="408" cy="272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2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35" name="Rectangle 19"/>
              <p:cNvSpPr>
                <a:spLocks noChangeArrowheads="1"/>
              </p:cNvSpPr>
              <p:nvPr/>
            </p:nvSpPr>
            <p:spPr bwMode="auto">
              <a:xfrm>
                <a:off x="3333" y="2024"/>
                <a:ext cx="408" cy="272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3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36" name="Rectangle 20"/>
              <p:cNvSpPr>
                <a:spLocks noChangeArrowheads="1"/>
              </p:cNvSpPr>
              <p:nvPr/>
            </p:nvSpPr>
            <p:spPr bwMode="auto">
              <a:xfrm>
                <a:off x="3741" y="2024"/>
                <a:ext cx="408" cy="272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4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37" name="Rectangle 21"/>
              <p:cNvSpPr>
                <a:spLocks noChangeArrowheads="1"/>
              </p:cNvSpPr>
              <p:nvPr/>
            </p:nvSpPr>
            <p:spPr bwMode="auto">
              <a:xfrm>
                <a:off x="4149" y="2024"/>
                <a:ext cx="408" cy="272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5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275" name="Rectangle 59"/>
              <p:cNvSpPr>
                <a:spLocks noChangeArrowheads="1"/>
              </p:cNvSpPr>
              <p:nvPr/>
            </p:nvSpPr>
            <p:spPr bwMode="auto">
              <a:xfrm>
                <a:off x="2109" y="2024"/>
                <a:ext cx="408" cy="272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lg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b="1">
                    <a:solidFill>
                      <a:srgbClr val="CC0000"/>
                    </a:solidFill>
                    <a:latin typeface="Courier New" pitchFamily="49" charset="0"/>
                  </a:rPr>
                  <a:t>0</a:t>
                </a:r>
                <a:endParaRPr lang="en-CA" altLang="zh-CN" b="1">
                  <a:solidFill>
                    <a:srgbClr val="CC0000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itchFamily="2" charset="-122"/>
              </a:rPr>
              <a:t>数组的初始化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00174"/>
            <a:ext cx="8305800" cy="4953014"/>
          </a:xfrm>
        </p:spPr>
        <p:txBody>
          <a:bodyPr/>
          <a:lstStyle/>
          <a:p>
            <a:r>
              <a:rPr lang="zh-CN" altLang="en-US" sz="2400"/>
              <a:t>数组变量声明后其默认的初始值为</a:t>
            </a:r>
            <a:r>
              <a:rPr lang="en-US" altLang="zh-CN" sz="2400">
                <a:solidFill>
                  <a:srgbClr val="C00000"/>
                </a:solidFill>
              </a:rPr>
              <a:t>null</a:t>
            </a:r>
            <a:r>
              <a:rPr lang="zh-CN" altLang="en-US" sz="2400"/>
              <a:t>，如果作为构造函数、方法的局部变量或参数变量，则必须首先初始化</a:t>
            </a:r>
            <a:r>
              <a:rPr lang="en-US" altLang="zh-CN" sz="2400"/>
              <a:t>.</a:t>
            </a:r>
          </a:p>
          <a:p>
            <a:endParaRPr lang="en-US" altLang="zh-CN" sz="2400"/>
          </a:p>
          <a:p>
            <a:r>
              <a:rPr lang="zh-CN" altLang="en-US" sz="2400"/>
              <a:t>数组变量的初始化可以分为三种形式：</a:t>
            </a:r>
            <a:endParaRPr lang="en-US" altLang="zh-CN" sz="2400"/>
          </a:p>
          <a:p>
            <a:pPr marL="863600" lvl="1" indent="-514350">
              <a:buFont typeface="+mj-lt"/>
              <a:buAutoNum type="arabicPeriod"/>
            </a:pPr>
            <a:r>
              <a:rPr lang="zh-CN" altLang="en-US" b="1">
                <a:solidFill>
                  <a:srgbClr val="000099"/>
                </a:solidFill>
              </a:rPr>
              <a:t>初始化为</a:t>
            </a:r>
            <a:r>
              <a:rPr lang="en-US" altLang="zh-CN" b="1">
                <a:solidFill>
                  <a:srgbClr val="000099"/>
                </a:solidFill>
              </a:rPr>
              <a:t>null</a:t>
            </a:r>
          </a:p>
          <a:p>
            <a:pPr marL="863600" lvl="1" indent="-514350">
              <a:buFont typeface="+mj-lt"/>
              <a:buAutoNum type="arabicPeriod"/>
            </a:pPr>
            <a:r>
              <a:rPr lang="zh-CN" altLang="en-US" b="1">
                <a:solidFill>
                  <a:srgbClr val="000099"/>
                </a:solidFill>
              </a:rPr>
              <a:t>隐式初始化</a:t>
            </a:r>
            <a:endParaRPr lang="en-US" altLang="zh-CN" b="1">
              <a:solidFill>
                <a:srgbClr val="000099"/>
              </a:solidFill>
            </a:endParaRPr>
          </a:p>
          <a:p>
            <a:pPr marL="863600" lvl="1" indent="-514350">
              <a:buFont typeface="+mj-lt"/>
              <a:buAutoNum type="arabicPeriod"/>
            </a:pPr>
            <a:r>
              <a:rPr lang="zh-CN" altLang="en-US" b="1">
                <a:solidFill>
                  <a:srgbClr val="000099"/>
                </a:solidFill>
              </a:rPr>
              <a:t>显式初始化</a:t>
            </a:r>
            <a:endParaRPr lang="en-US" altLang="zh-CN" b="1">
              <a:solidFill>
                <a:srgbClr val="000099"/>
              </a:solidFill>
            </a:endParaRPr>
          </a:p>
          <a:p>
            <a:pPr marL="863600" lvl="1" indent="-514350">
              <a:buFont typeface="+mj-lt"/>
              <a:buAutoNum type="arabicPeriod"/>
            </a:pPr>
            <a:endParaRPr lang="en-US" altLang="zh-CN" b="1">
              <a:solidFill>
                <a:srgbClr val="000099"/>
              </a:solidFill>
            </a:endParaRP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zh-CN" altLang="en-US" b="1">
                <a:solidFill>
                  <a:srgbClr val="000099"/>
                </a:solidFill>
              </a:rPr>
              <a:t>初始化为</a:t>
            </a:r>
            <a:r>
              <a:rPr lang="en-US" altLang="zh-CN" b="1">
                <a:solidFill>
                  <a:srgbClr val="000099"/>
                </a:solidFill>
              </a:rPr>
              <a:t>null</a:t>
            </a:r>
            <a:r>
              <a:rPr lang="zh-CN" altLang="en-US" b="1">
                <a:solidFill>
                  <a:srgbClr val="000099"/>
                </a:solidFill>
              </a:rPr>
              <a:t>：</a:t>
            </a:r>
            <a:r>
              <a:rPr lang="zh-CN" altLang="en-US" sz="2400"/>
              <a:t>对于暂时不引用任何数组对象的数组变量可以将其初始化为</a:t>
            </a:r>
            <a:r>
              <a:rPr lang="en-US" altLang="zh-CN" sz="2400"/>
              <a:t>null</a:t>
            </a:r>
            <a:r>
              <a:rPr lang="zh-CN" altLang="en-US" sz="2400"/>
              <a:t>：</a:t>
            </a:r>
            <a:endParaRPr lang="en-US" altLang="zh-CN" sz="2400"/>
          </a:p>
          <a:p>
            <a:pPr algn="ctr">
              <a:buFont typeface="Wingdings 2" pitchFamily="18" charset="2"/>
              <a:buNone/>
            </a:pPr>
            <a:r>
              <a:rPr lang="en-US" altLang="zh-CN">
                <a:solidFill>
                  <a:srgbClr val="006600"/>
                </a:solidFill>
              </a:rPr>
              <a:t>        </a:t>
            </a:r>
            <a:r>
              <a:rPr lang="en-US" altLang="zh-CN" b="1" err="1">
                <a:solidFill>
                  <a:srgbClr val="006600"/>
                </a:solidFill>
              </a:rPr>
              <a:t>int</a:t>
            </a:r>
            <a:r>
              <a:rPr lang="en-US" altLang="zh-CN" b="1">
                <a:solidFill>
                  <a:srgbClr val="006600"/>
                </a:solidFill>
              </a:rPr>
              <a:t>[] numbers=null;</a:t>
            </a:r>
          </a:p>
          <a:p>
            <a:pPr marL="863600" lvl="1" indent="-514350">
              <a:buFont typeface="+mj-lt"/>
              <a:buAutoNum type="arabicPeriod"/>
            </a:pPr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C080-BCC1-4BCC-B6AF-D87753B4D548}" type="slidenum">
              <a:rPr lang="en-US" altLang="zh-CN"/>
              <a:pPr/>
              <a:t>49</a:t>
            </a:fld>
            <a:r>
              <a:rPr lang="en-US" altLang="zh-CN"/>
              <a:t>/31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itchFamily="2" charset="-122"/>
              </a:rPr>
              <a:t>数组的初始化</a:t>
            </a: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/>
              <a:t>创建数组后，系统会给每个数组元素一个默认的值，如，</a:t>
            </a:r>
            <a:r>
              <a:rPr lang="en-US" altLang="zh-CN">
                <a:latin typeface="宋体" pitchFamily="2" charset="-122"/>
              </a:rPr>
              <a:t>float</a:t>
            </a:r>
            <a:r>
              <a:rPr lang="zh-CN" altLang="en-US"/>
              <a:t>型是</a:t>
            </a:r>
            <a:r>
              <a:rPr lang="zh-CN" altLang="en-US">
                <a:latin typeface="宋体" pitchFamily="2" charset="-122"/>
              </a:rPr>
              <a:t>0.0</a:t>
            </a:r>
            <a:r>
              <a:rPr lang="en-US" altLang="zh-CN">
                <a:latin typeface="宋体" pitchFamily="2" charset="-122"/>
              </a:rPr>
              <a:t>f</a:t>
            </a:r>
            <a:r>
              <a:rPr lang="zh-CN" altLang="en-US"/>
              <a:t>。</a:t>
            </a:r>
            <a:endParaRPr lang="zh-CN" altLang="en-US">
              <a:latin typeface="宋体" pitchFamily="2" charset="-122"/>
            </a:endParaRPr>
          </a:p>
          <a:p>
            <a:pPr lvl="1">
              <a:buSzPct val="90000"/>
            </a:pPr>
            <a:r>
              <a:rPr lang="zh-CN" altLang="en-US"/>
              <a:t>整型</a:t>
            </a:r>
            <a:r>
              <a:rPr lang="zh-CN" altLang="en-US">
                <a:sym typeface="Wingdings" pitchFamily="2" charset="2"/>
              </a:rPr>
              <a:t>初值为</a:t>
            </a:r>
            <a:r>
              <a:rPr lang="en-US" altLang="zh-CN" b="1">
                <a:solidFill>
                  <a:srgbClr val="800000"/>
                </a:solidFill>
                <a:sym typeface="Wingdings" pitchFamily="2" charset="2"/>
              </a:rPr>
              <a:t>0</a:t>
            </a:r>
            <a:r>
              <a:rPr lang="en-US" altLang="zh-CN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          </a:t>
            </a:r>
          </a:p>
          <a:p>
            <a:pPr lvl="2">
              <a:buSzPct val="90000"/>
              <a:buNone/>
            </a:pPr>
            <a:r>
              <a:rPr lang="en-US" altLang="zh-CN" b="1" err="1">
                <a:solidFill>
                  <a:schemeClr val="tx2"/>
                </a:solidFill>
                <a:sym typeface="Wingdings" pitchFamily="2" charset="2"/>
              </a:rPr>
              <a:t>int</a:t>
            </a:r>
            <a:r>
              <a:rPr lang="en-US" altLang="zh-CN" b="1">
                <a:solidFill>
                  <a:schemeClr val="tx2"/>
                </a:solidFill>
                <a:sym typeface="Wingdings" pitchFamily="2" charset="2"/>
              </a:rPr>
              <a:t>[] </a:t>
            </a:r>
            <a:r>
              <a:rPr lang="en-US" altLang="zh-CN" b="1" err="1">
                <a:solidFill>
                  <a:schemeClr val="tx2"/>
                </a:solidFill>
                <a:sym typeface="Wingdings" pitchFamily="2" charset="2"/>
              </a:rPr>
              <a:t>i</a:t>
            </a:r>
            <a:r>
              <a:rPr lang="en-US" altLang="zh-CN" b="1">
                <a:solidFill>
                  <a:schemeClr val="tx2"/>
                </a:solidFill>
                <a:sym typeface="Wingdings" pitchFamily="2" charset="2"/>
              </a:rPr>
              <a:t> = new </a:t>
            </a:r>
            <a:r>
              <a:rPr lang="en-US" altLang="zh-CN" b="1" err="1">
                <a:solidFill>
                  <a:schemeClr val="tx2"/>
                </a:solidFill>
                <a:sym typeface="Wingdings" pitchFamily="2" charset="2"/>
              </a:rPr>
              <a:t>int</a:t>
            </a:r>
            <a:r>
              <a:rPr lang="en-US" altLang="zh-CN" b="1">
                <a:solidFill>
                  <a:schemeClr val="tx2"/>
                </a:solidFill>
                <a:sym typeface="Wingdings" pitchFamily="2" charset="2"/>
              </a:rPr>
              <a:t>[3];</a:t>
            </a:r>
            <a:r>
              <a:rPr lang="zh-CN" altLang="en-US"/>
              <a:t> </a:t>
            </a:r>
            <a:r>
              <a:rPr lang="zh-CN" altLang="en-US" sz="1900"/>
              <a:t> </a:t>
            </a:r>
            <a:r>
              <a:rPr lang="en-US" altLang="zh-CN" sz="1900"/>
              <a:t>//</a:t>
            </a:r>
            <a:r>
              <a:rPr lang="zh-CN" altLang="en-US" sz="1900"/>
              <a:t>初始化为默认值</a:t>
            </a:r>
            <a:r>
              <a:rPr lang="en-US" altLang="zh-CN" sz="1900"/>
              <a:t>,</a:t>
            </a:r>
            <a:r>
              <a:rPr lang="en-US" altLang="zh-CN" sz="1900" err="1"/>
              <a:t>int</a:t>
            </a:r>
            <a:r>
              <a:rPr lang="zh-CN" altLang="en-US" sz="1900"/>
              <a:t>型为</a:t>
            </a:r>
            <a:r>
              <a:rPr lang="en-US" altLang="zh-CN" sz="1900"/>
              <a:t>0</a:t>
            </a:r>
          </a:p>
          <a:p>
            <a:pPr lvl="2">
              <a:buSzPct val="90000"/>
              <a:buNone/>
            </a:pPr>
            <a:endParaRPr lang="en-US" altLang="zh-CN" sz="800" b="1">
              <a:sym typeface="Wingdings" pitchFamily="2" charset="2"/>
            </a:endParaRPr>
          </a:p>
          <a:p>
            <a:pPr lvl="1">
              <a:buSzPct val="90000"/>
            </a:pPr>
            <a:r>
              <a:rPr lang="zh-CN" altLang="en-US">
                <a:sym typeface="Wingdings" pitchFamily="2" charset="2"/>
              </a:rPr>
              <a:t>实型初值为</a:t>
            </a:r>
            <a:r>
              <a:rPr lang="en-US" altLang="zh-CN" b="1">
                <a:solidFill>
                  <a:srgbClr val="800000"/>
                </a:solidFill>
                <a:sym typeface="Wingdings" pitchFamily="2" charset="2"/>
              </a:rPr>
              <a:t>0.0 </a:t>
            </a:r>
            <a:r>
              <a:rPr lang="en-US" altLang="zh-CN" b="1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      </a:t>
            </a:r>
          </a:p>
          <a:p>
            <a:pPr lvl="1">
              <a:buSzPct val="90000"/>
              <a:buNone/>
            </a:pPr>
            <a:r>
              <a:rPr lang="en-US" altLang="zh-CN" b="1">
                <a:solidFill>
                  <a:schemeClr val="tx2"/>
                </a:solidFill>
                <a:sym typeface="Wingdings" pitchFamily="2" charset="2"/>
              </a:rPr>
              <a:t>	float[] f = new float[3];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sz="1800"/>
              <a:t>//</a:t>
            </a:r>
            <a:r>
              <a:rPr lang="zh-CN" altLang="en-US" sz="1800"/>
              <a:t>初始化为默认值</a:t>
            </a:r>
            <a:r>
              <a:rPr lang="en-US" altLang="zh-CN" sz="1800"/>
              <a:t>,</a:t>
            </a:r>
            <a:r>
              <a:rPr lang="en-US" altLang="zh-CN" sz="1800">
                <a:sym typeface="Wingdings" pitchFamily="2" charset="2"/>
              </a:rPr>
              <a:t> float</a:t>
            </a:r>
            <a:r>
              <a:rPr lang="zh-CN" altLang="en-US" sz="1800"/>
              <a:t>型为</a:t>
            </a:r>
            <a:r>
              <a:rPr lang="en-US" altLang="zh-CN" sz="1800">
                <a:sym typeface="Wingdings" pitchFamily="2" charset="2"/>
              </a:rPr>
              <a:t>0.0 </a:t>
            </a:r>
          </a:p>
          <a:p>
            <a:pPr lvl="1">
              <a:buSzPct val="90000"/>
              <a:buNone/>
            </a:pPr>
            <a:endParaRPr lang="en-US" altLang="zh-CN" sz="800">
              <a:sym typeface="Wingdings" pitchFamily="2" charset="2"/>
            </a:endParaRPr>
          </a:p>
          <a:p>
            <a:pPr lvl="1">
              <a:buSzPct val="90000"/>
            </a:pPr>
            <a:r>
              <a:rPr lang="zh-CN" altLang="en-US">
                <a:sym typeface="Wingdings" pitchFamily="2" charset="2"/>
              </a:rPr>
              <a:t>布尔型初值为</a:t>
            </a:r>
            <a:r>
              <a:rPr lang="en-US" altLang="zh-CN" b="1">
                <a:solidFill>
                  <a:srgbClr val="800000"/>
                </a:solidFill>
                <a:sym typeface="Wingdings" pitchFamily="2" charset="2"/>
              </a:rPr>
              <a:t>false </a:t>
            </a:r>
            <a:r>
              <a:rPr lang="en-US" altLang="zh-CN">
                <a:solidFill>
                  <a:srgbClr val="800000"/>
                </a:solidFill>
                <a:sym typeface="Wingdings" pitchFamily="2" charset="2"/>
              </a:rPr>
              <a:t> </a:t>
            </a:r>
          </a:p>
          <a:p>
            <a:pPr lvl="1" algn="ctr">
              <a:buSzPct val="90000"/>
              <a:buNone/>
            </a:pPr>
            <a:r>
              <a:rPr lang="en-US" altLang="zh-CN" b="1" err="1">
                <a:solidFill>
                  <a:schemeClr val="tx2"/>
                </a:solidFill>
                <a:sym typeface="Wingdings" pitchFamily="2" charset="2"/>
              </a:rPr>
              <a:t>boolean</a:t>
            </a:r>
            <a:r>
              <a:rPr lang="en-US" altLang="zh-CN" b="1">
                <a:solidFill>
                  <a:schemeClr val="tx2"/>
                </a:solidFill>
                <a:sym typeface="Wingdings" pitchFamily="2" charset="2"/>
              </a:rPr>
              <a:t>[] b = new </a:t>
            </a:r>
            <a:r>
              <a:rPr lang="en-US" altLang="zh-CN" b="1" err="1">
                <a:solidFill>
                  <a:schemeClr val="tx2"/>
                </a:solidFill>
                <a:sym typeface="Wingdings" pitchFamily="2" charset="2"/>
              </a:rPr>
              <a:t>boolean</a:t>
            </a:r>
            <a:r>
              <a:rPr lang="en-US" altLang="zh-CN" b="1">
                <a:solidFill>
                  <a:schemeClr val="tx2"/>
                </a:solidFill>
                <a:sym typeface="Wingdings" pitchFamily="2" charset="2"/>
              </a:rPr>
              <a:t>[3];</a:t>
            </a:r>
            <a:r>
              <a:rPr lang="en-US" altLang="zh-CN"/>
              <a:t> </a:t>
            </a:r>
            <a:r>
              <a:rPr lang="en-US" altLang="zh-CN" sz="1800"/>
              <a:t>//</a:t>
            </a:r>
            <a:r>
              <a:rPr lang="zh-CN" altLang="en-US" sz="1800"/>
              <a:t>初始化为默认值</a:t>
            </a:r>
            <a:r>
              <a:rPr lang="en-US" altLang="zh-CN" sz="1800"/>
              <a:t>,</a:t>
            </a:r>
            <a:r>
              <a:rPr lang="en-US" altLang="zh-CN" sz="1800">
                <a:sym typeface="Wingdings" pitchFamily="2" charset="2"/>
              </a:rPr>
              <a:t> false </a:t>
            </a:r>
          </a:p>
          <a:p>
            <a:pPr lvl="1" algn="ctr">
              <a:buSzPct val="90000"/>
              <a:buNone/>
            </a:pPr>
            <a:endParaRPr lang="en-US" altLang="zh-CN" sz="800" b="1">
              <a:solidFill>
                <a:schemeClr val="tx2"/>
              </a:solidFill>
              <a:sym typeface="Wingdings" pitchFamily="2" charset="2"/>
            </a:endParaRPr>
          </a:p>
          <a:p>
            <a:pPr lvl="1">
              <a:buSzPct val="90000"/>
            </a:pPr>
            <a:r>
              <a:rPr lang="zh-CN" altLang="en-US">
                <a:sym typeface="Wingdings" pitchFamily="2" charset="2"/>
              </a:rPr>
              <a:t>字符型初值为</a:t>
            </a:r>
            <a:r>
              <a:rPr lang="en-US" altLang="zh-CN" b="1">
                <a:solidFill>
                  <a:srgbClr val="800000"/>
                </a:solidFill>
                <a:sym typeface="Wingdings" pitchFamily="2" charset="2"/>
              </a:rPr>
              <a:t>\</a:t>
            </a:r>
            <a:r>
              <a:rPr lang="en-US" altLang="zh-CN" b="1" err="1">
                <a:solidFill>
                  <a:srgbClr val="800000"/>
                </a:solidFill>
                <a:sym typeface="Wingdings" pitchFamily="2" charset="2"/>
              </a:rPr>
              <a:t>u0000</a:t>
            </a:r>
            <a:endParaRPr lang="en-US" altLang="zh-CN" b="1">
              <a:solidFill>
                <a:srgbClr val="800000"/>
              </a:solidFill>
              <a:sym typeface="Wingdings" pitchFamily="2" charset="2"/>
            </a:endParaRPr>
          </a:p>
          <a:p>
            <a:pPr lvl="1">
              <a:buSzPct val="90000"/>
              <a:buNone/>
            </a:pPr>
            <a:r>
              <a:rPr lang="en-US" altLang="zh-CN" b="1">
                <a:solidFill>
                  <a:srgbClr val="800000"/>
                </a:solidFill>
                <a:sym typeface="Wingdings" pitchFamily="2" charset="2"/>
              </a:rPr>
              <a:t>	</a:t>
            </a:r>
            <a:r>
              <a:rPr lang="en-US" altLang="zh-CN" b="1">
                <a:solidFill>
                  <a:schemeClr val="tx2"/>
                </a:solidFill>
                <a:sym typeface="Wingdings" pitchFamily="2" charset="2"/>
              </a:rPr>
              <a:t>char[] c = new char[3];</a:t>
            </a:r>
            <a:r>
              <a:rPr lang="en-US" altLang="zh-CN"/>
              <a:t> </a:t>
            </a:r>
            <a:r>
              <a:rPr lang="en-US" altLang="zh-CN" sz="1800"/>
              <a:t>//</a:t>
            </a:r>
            <a:r>
              <a:rPr lang="zh-CN" altLang="en-US" sz="1800"/>
              <a:t>初始化为默认值</a:t>
            </a:r>
            <a:r>
              <a:rPr lang="en-US" altLang="zh-CN" sz="180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928B2-6804-4CE6-9DF8-87D0819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Java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38BEA17-E4DB-480D-8F25-52CF62821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872335"/>
              </p:ext>
            </p:extLst>
          </p:nvPr>
        </p:nvGraphicFramePr>
        <p:xfrm>
          <a:off x="539552" y="1554898"/>
          <a:ext cx="7903839" cy="4622772"/>
        </p:xfrm>
        <a:graphic>
          <a:graphicData uri="http://schemas.openxmlformats.org/drawingml/2006/table">
            <a:tbl>
              <a:tblPr/>
              <a:tblGrid>
                <a:gridCol w="1567136">
                  <a:extLst>
                    <a:ext uri="{9D8B030D-6E8A-4147-A177-3AD203B41FA5}">
                      <a16:colId xmlns:a16="http://schemas.microsoft.com/office/drawing/2014/main" val="194388598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1373252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9825227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642660232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312792185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abstract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assert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boolean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333333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break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byte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73488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case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catch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char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class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const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05367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continue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default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double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else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3316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enum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extends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final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finally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float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45307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goto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if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implements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import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6734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instanceof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interface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native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24556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new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package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private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protected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public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804422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return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strictfp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short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static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super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9188"/>
                  </a:ext>
                </a:extLst>
              </a:tr>
              <a:tr h="634394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switch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synchronized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throw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throws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72386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transient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try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void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volatile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while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7803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5A067-D024-4516-986E-B729DFA5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70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itchFamily="2" charset="-122"/>
              </a:rPr>
              <a:t>数组的初始化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905000"/>
            <a:ext cx="8305800" cy="4548188"/>
          </a:xfrm>
        </p:spPr>
        <p:txBody>
          <a:bodyPr/>
          <a:lstStyle/>
          <a:p>
            <a:r>
              <a:rPr lang="zh-CN" altLang="en-US" sz="2800" b="1">
                <a:solidFill>
                  <a:srgbClr val="C00000"/>
                </a:solidFill>
              </a:rPr>
              <a:t>隐式初始化</a:t>
            </a:r>
            <a:r>
              <a:rPr lang="zh-CN" altLang="en-US" sz="2800"/>
              <a:t>时，数组中每个元素的值为</a:t>
            </a:r>
            <a:r>
              <a:rPr lang="zh-CN" altLang="en-US" sz="2800">
                <a:solidFill>
                  <a:srgbClr val="0000FF"/>
                </a:solidFill>
              </a:rPr>
              <a:t>所属数据类型的默认值</a:t>
            </a:r>
            <a:r>
              <a:rPr lang="zh-CN" altLang="en-US" sz="2800"/>
              <a:t>，对象引用类型为</a:t>
            </a:r>
            <a:r>
              <a:rPr lang="en-US" altLang="zh-CN" sz="2800"/>
              <a:t>null</a:t>
            </a:r>
            <a:r>
              <a:rPr lang="zh-CN" altLang="en-US" sz="2800"/>
              <a:t>。</a:t>
            </a:r>
            <a:endParaRPr lang="en-US" altLang="zh-CN" sz="2800"/>
          </a:p>
          <a:p>
            <a:r>
              <a:rPr lang="zh-CN" altLang="en-US" sz="2800"/>
              <a:t>隐式初始化采用以下语法：</a:t>
            </a:r>
            <a:endParaRPr lang="en-US" altLang="zh-CN" sz="2400" b="1">
              <a:latin typeface="+mn-ea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285852" y="3571876"/>
            <a:ext cx="6335713" cy="1000132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800" b="1" err="1">
                <a:solidFill>
                  <a:srgbClr val="006600"/>
                </a:solidFill>
                <a:latin typeface="Times New Roman" pitchFamily="18" charset="0"/>
              </a:rPr>
              <a:t>int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[] numbers = new </a:t>
            </a:r>
            <a:r>
              <a:rPr lang="en-US" altLang="zh-CN" sz="2800" b="1" err="1">
                <a:solidFill>
                  <a:srgbClr val="006600"/>
                </a:solidFill>
                <a:latin typeface="Times New Roman" pitchFamily="18" charset="0"/>
              </a:rPr>
              <a:t>int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[10];</a:t>
            </a:r>
          </a:p>
          <a:p>
            <a:pPr eaLnBrk="0" hangingPunct="0"/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String[] names = new String[5];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itchFamily="2" charset="-122"/>
              </a:rPr>
              <a:t>数组的初始化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显式初始化的</a:t>
            </a:r>
            <a:r>
              <a:rPr lang="zh-CN" altLang="en-US"/>
              <a:t>三种形式：</a:t>
            </a:r>
          </a:p>
          <a:p>
            <a:pPr>
              <a:buNone/>
            </a:pPr>
            <a:r>
              <a:rPr lang="en-US" altLang="zh-CN"/>
              <a:t>(1) </a:t>
            </a:r>
            <a:r>
              <a:rPr lang="zh-CN" altLang="en-US" sz="2400"/>
              <a:t>在隐式初始化后，通过循环遍历数组，为数组中的每一个元素赋值；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14414" y="3214686"/>
            <a:ext cx="6335713" cy="3384549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800" b="1" err="1">
                <a:latin typeface="Times New Roman" pitchFamily="18" charset="0"/>
              </a:rPr>
              <a:t>int</a:t>
            </a:r>
            <a:r>
              <a:rPr lang="en-US" altLang="zh-CN" sz="2800" b="1">
                <a:latin typeface="Times New Roman" pitchFamily="18" charset="0"/>
              </a:rPr>
              <a:t>[] numbers=new </a:t>
            </a:r>
            <a:r>
              <a:rPr lang="en-US" altLang="zh-CN" sz="2800" b="1" err="1">
                <a:latin typeface="Times New Roman" pitchFamily="18" charset="0"/>
              </a:rPr>
              <a:t>int</a:t>
            </a:r>
            <a:r>
              <a:rPr lang="en-US" altLang="zh-CN" sz="2800" b="1">
                <a:latin typeface="Times New Roman" pitchFamily="18" charset="0"/>
              </a:rPr>
              <a:t>[10];</a:t>
            </a:r>
          </a:p>
          <a:p>
            <a:pPr eaLnBrk="0" hangingPunct="0"/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for(</a:t>
            </a:r>
            <a:r>
              <a:rPr lang="en-US" altLang="zh-CN" sz="2800" b="1" err="1">
                <a:solidFill>
                  <a:srgbClr val="006600"/>
                </a:solidFill>
                <a:latin typeface="Times New Roman" pitchFamily="18" charset="0"/>
              </a:rPr>
              <a:t>int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2800" b="1" err="1">
                <a:solidFill>
                  <a:srgbClr val="006600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=0;i&lt;</a:t>
            </a:r>
            <a:r>
              <a:rPr lang="en-US" altLang="zh-CN" sz="2800" b="1" err="1">
                <a:solidFill>
                  <a:srgbClr val="006600"/>
                </a:solidFill>
                <a:latin typeface="Times New Roman" pitchFamily="18" charset="0"/>
              </a:rPr>
              <a:t>numbers.length;i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++)</a:t>
            </a:r>
          </a:p>
          <a:p>
            <a:pPr eaLnBrk="0" hangingPunct="0"/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    numbers[</a:t>
            </a:r>
            <a:r>
              <a:rPr lang="en-US" altLang="zh-CN" sz="2800" b="1" err="1">
                <a:solidFill>
                  <a:srgbClr val="006600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]=</a:t>
            </a:r>
            <a:r>
              <a:rPr lang="en-US" altLang="zh-CN" sz="2800" b="1" err="1">
                <a:solidFill>
                  <a:srgbClr val="006600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endParaRPr lang="en-US" altLang="zh-CN" sz="1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String[] names=new String[3];</a:t>
            </a:r>
          </a:p>
          <a:p>
            <a:pPr eaLnBrk="0" hangingPunct="0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names[0]=“Zhang”;</a:t>
            </a:r>
          </a:p>
          <a:p>
            <a:pPr eaLnBrk="0" hangingPunct="0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names[1]=“Wang”;</a:t>
            </a:r>
          </a:p>
          <a:p>
            <a:pPr eaLnBrk="0" hangingPunct="0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names[2]=“Li”;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596" y="428604"/>
            <a:ext cx="7543800" cy="928694"/>
          </a:xfrm>
        </p:spPr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itchFamily="2" charset="-122"/>
              </a:rPr>
              <a:t>数组的初始化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00200"/>
            <a:ext cx="8413779" cy="2900370"/>
          </a:xfrm>
        </p:spPr>
        <p:txBody>
          <a:bodyPr/>
          <a:lstStyle/>
          <a:p>
            <a:r>
              <a:rPr lang="zh-CN" altLang="en-US" sz="2800" b="1">
                <a:solidFill>
                  <a:srgbClr val="C00000"/>
                </a:solidFill>
              </a:rPr>
              <a:t>显式初始化</a:t>
            </a:r>
            <a:r>
              <a:rPr lang="zh-CN" altLang="en-US" b="1">
                <a:solidFill>
                  <a:srgbClr val="C00000"/>
                </a:solidFill>
              </a:rPr>
              <a:t>的</a:t>
            </a:r>
            <a:r>
              <a:rPr lang="zh-CN" altLang="en-US" sz="2800"/>
              <a:t>三种形式：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/>
              <a:t>   </a:t>
            </a:r>
            <a:r>
              <a:rPr lang="en-US" altLang="zh-CN" sz="2400"/>
              <a:t>(2) </a:t>
            </a:r>
            <a:r>
              <a:rPr lang="zh-CN" altLang="en-US" sz="2400"/>
              <a:t>在声明数组变量时，将包含各个元素值的花括号对“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{…}</a:t>
            </a:r>
            <a:r>
              <a:rPr lang="en-US" altLang="zh-CN" sz="2400"/>
              <a:t>”</a:t>
            </a:r>
            <a:r>
              <a:rPr lang="zh-CN" altLang="en-US" sz="2400"/>
              <a:t>作为初始值，括号中的各元素值用逗号隔开：</a:t>
            </a:r>
            <a:endParaRPr lang="en-US" altLang="zh-CN" sz="2400"/>
          </a:p>
          <a:p>
            <a:pPr algn="ctr">
              <a:spcBef>
                <a:spcPct val="30000"/>
              </a:spcBef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float boy[ ] = {</a:t>
            </a:r>
            <a:r>
              <a:rPr lang="en-US" altLang="zh-CN" sz="2400" b="1" err="1">
                <a:solidFill>
                  <a:srgbClr val="006600"/>
                </a:solidFill>
              </a:rPr>
              <a:t>21.3</a:t>
            </a:r>
            <a:r>
              <a:rPr lang="en-US" altLang="zh-CN" sz="2400" b="1" err="1">
                <a:solidFill>
                  <a:srgbClr val="C00000"/>
                </a:solidFill>
              </a:rPr>
              <a:t>f</a:t>
            </a:r>
            <a:r>
              <a:rPr lang="en-US" altLang="zh-CN" sz="2400" b="1">
                <a:solidFill>
                  <a:srgbClr val="006600"/>
                </a:solidFill>
              </a:rPr>
              <a:t>, </a:t>
            </a:r>
            <a:r>
              <a:rPr lang="en-US" altLang="zh-CN" sz="2400" b="1" err="1">
                <a:solidFill>
                  <a:srgbClr val="006600"/>
                </a:solidFill>
              </a:rPr>
              <a:t>23.89</a:t>
            </a:r>
            <a:r>
              <a:rPr lang="en-US" altLang="zh-CN" sz="2400" b="1" err="1">
                <a:solidFill>
                  <a:srgbClr val="C00000"/>
                </a:solidFill>
              </a:rPr>
              <a:t>f</a:t>
            </a:r>
            <a:r>
              <a:rPr lang="en-US" altLang="zh-CN" sz="2400" b="1">
                <a:solidFill>
                  <a:srgbClr val="006600"/>
                </a:solidFill>
              </a:rPr>
              <a:t>, </a:t>
            </a:r>
            <a:r>
              <a:rPr lang="en-US" altLang="zh-CN" sz="2400" b="1" err="1">
                <a:solidFill>
                  <a:srgbClr val="006600"/>
                </a:solidFill>
              </a:rPr>
              <a:t>2.0</a:t>
            </a:r>
            <a:r>
              <a:rPr lang="en-US" altLang="zh-CN" sz="2400" b="1" err="1">
                <a:solidFill>
                  <a:srgbClr val="C00000"/>
                </a:solidFill>
              </a:rPr>
              <a:t>f</a:t>
            </a:r>
            <a:r>
              <a:rPr lang="en-US" altLang="zh-CN" sz="2400" b="1">
                <a:solidFill>
                  <a:srgbClr val="006600"/>
                </a:solidFill>
              </a:rPr>
              <a:t>, </a:t>
            </a:r>
            <a:r>
              <a:rPr lang="en-US" altLang="zh-CN" sz="2400" b="1" err="1">
                <a:solidFill>
                  <a:srgbClr val="006600"/>
                </a:solidFill>
              </a:rPr>
              <a:t>23</a:t>
            </a:r>
            <a:r>
              <a:rPr lang="en-US" altLang="zh-CN" sz="2400" b="1" err="1">
                <a:solidFill>
                  <a:srgbClr val="C00000"/>
                </a:solidFill>
              </a:rPr>
              <a:t>f</a:t>
            </a:r>
            <a:r>
              <a:rPr lang="en-US" altLang="zh-CN" sz="2400" b="1">
                <a:solidFill>
                  <a:srgbClr val="006600"/>
                </a:solidFill>
              </a:rPr>
              <a:t>, </a:t>
            </a:r>
            <a:r>
              <a:rPr lang="en-US" altLang="zh-CN" sz="2400" b="1" err="1">
                <a:solidFill>
                  <a:srgbClr val="006600"/>
                </a:solidFill>
              </a:rPr>
              <a:t>778.98</a:t>
            </a:r>
            <a:r>
              <a:rPr lang="en-US" altLang="zh-CN" sz="2400" b="1" err="1">
                <a:solidFill>
                  <a:srgbClr val="C00000"/>
                </a:solidFill>
              </a:rPr>
              <a:t>f</a:t>
            </a:r>
            <a:r>
              <a:rPr lang="en-US" altLang="zh-CN" sz="2400" b="1">
                <a:solidFill>
                  <a:srgbClr val="000099"/>
                </a:solidFill>
              </a:rPr>
              <a:t>};</a:t>
            </a:r>
          </a:p>
          <a:p>
            <a:pPr lvl="1">
              <a:spcBef>
                <a:spcPct val="30000"/>
              </a:spcBef>
            </a:pPr>
            <a:r>
              <a:rPr lang="zh-CN" altLang="en-US" b="1">
                <a:solidFill>
                  <a:srgbClr val="000099"/>
                </a:solidFill>
              </a:rPr>
              <a:t>指定数组长度，并给元素赋初值。</a:t>
            </a:r>
            <a:endParaRPr lang="en-US" altLang="zh-CN" b="1">
              <a:solidFill>
                <a:srgbClr val="000099"/>
              </a:solidFill>
            </a:endParaRPr>
          </a:p>
          <a:p>
            <a:pPr lvl="1">
              <a:spcBef>
                <a:spcPct val="30000"/>
              </a:spcBef>
            </a:pPr>
            <a:r>
              <a:rPr lang="en-US" altLang="zh-CN" b="1" err="1">
                <a:solidFill>
                  <a:srgbClr val="000099"/>
                </a:solidFill>
              </a:rPr>
              <a:t>boy.length</a:t>
            </a:r>
            <a:r>
              <a:rPr lang="en-US" altLang="zh-CN" b="1">
                <a:solidFill>
                  <a:srgbClr val="000099"/>
                </a:solidFill>
              </a:rPr>
              <a:t> = ?</a:t>
            </a:r>
          </a:p>
          <a:p>
            <a:pPr lvl="1">
              <a:spcBef>
                <a:spcPct val="30000"/>
              </a:spcBef>
            </a:pPr>
            <a:endParaRPr lang="en-US" altLang="zh-CN" b="1">
              <a:solidFill>
                <a:srgbClr val="000099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zh-CN" sz="2400"/>
          </a:p>
          <a:p>
            <a:pPr>
              <a:buFont typeface="Wingdings 2" pitchFamily="18" charset="2"/>
              <a:buNone/>
            </a:pPr>
            <a:endParaRPr lang="en-US" altLang="zh-CN" sz="2400"/>
          </a:p>
          <a:p>
            <a:pPr>
              <a:buFont typeface="Wingdings 2" pitchFamily="18" charset="2"/>
              <a:buNone/>
            </a:pPr>
            <a:endParaRPr lang="en-US" altLang="zh-CN" sz="2400"/>
          </a:p>
          <a:p>
            <a:pPr>
              <a:buFont typeface="Wingdings 2" pitchFamily="18" charset="2"/>
              <a:buNone/>
            </a:pPr>
            <a:endParaRPr lang="zh-CN" altLang="en-US" sz="24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785786" y="5072074"/>
            <a:ext cx="800105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err="1"/>
              <a:t>int</a:t>
            </a:r>
            <a:r>
              <a:rPr lang="en-US" altLang="zh-CN" sz="2400" b="1"/>
              <a:t>[ ] numbers;</a:t>
            </a:r>
          </a:p>
          <a:p>
            <a:pPr>
              <a:buNone/>
            </a:pPr>
            <a:r>
              <a:rPr lang="en-US" altLang="zh-CN" sz="2400" b="1"/>
              <a:t>numbers = {3,4,5};	</a:t>
            </a:r>
            <a:r>
              <a:rPr lang="en-US" altLang="zh-CN" sz="2400" b="1">
                <a:solidFill>
                  <a:srgbClr val="000099"/>
                </a:solidFill>
              </a:rPr>
              <a:t>//</a:t>
            </a:r>
            <a:r>
              <a:rPr lang="zh-CN" altLang="en-US" sz="2400" b="1">
                <a:solidFill>
                  <a:srgbClr val="000099"/>
                </a:solidFill>
              </a:rPr>
              <a:t>语法错误，只能在声明的时候使用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itchFamily="2" charset="-122"/>
              </a:rPr>
              <a:t>数组的初始化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显式初始化的</a:t>
            </a:r>
            <a:r>
              <a:rPr lang="zh-CN" altLang="en-US"/>
              <a:t>三种形式：</a:t>
            </a:r>
            <a:endParaRPr lang="en-US" altLang="zh-CN"/>
          </a:p>
          <a:p>
            <a:pPr>
              <a:buNone/>
            </a:pPr>
            <a:r>
              <a:rPr lang="zh-CN" altLang="en-US"/>
              <a:t> </a:t>
            </a:r>
            <a:r>
              <a:rPr lang="en-US" altLang="zh-CN"/>
              <a:t>(3) </a:t>
            </a:r>
            <a:r>
              <a:rPr lang="zh-CN" altLang="en-US"/>
              <a:t>创建匿名数组</a:t>
            </a:r>
            <a:r>
              <a:rPr lang="en-US" altLang="zh-CN"/>
              <a:t>(Anonymous Array)</a:t>
            </a:r>
            <a:r>
              <a:rPr lang="zh-CN" altLang="en-US"/>
              <a:t>，作为数组变量的初始值或对数组变量重新赋值。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57224" y="3429000"/>
            <a:ext cx="7715304" cy="250033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800" b="1" err="1"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[] numbers= new </a:t>
            </a:r>
            <a:r>
              <a:rPr lang="en-US" altLang="zh-CN" sz="2800" b="1" err="1"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[]{0,1,2,3,4,5,6,7,8,9};</a:t>
            </a:r>
          </a:p>
          <a:p>
            <a:pPr eaLnBrk="0" hangingPunct="0"/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String[] names=new String[3];</a:t>
            </a:r>
          </a:p>
          <a:p>
            <a:pPr eaLnBrk="0" hangingPunct="0"/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names = new String[]{“Zhang”, “Wang”, “Li”};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2214546" y="5143512"/>
            <a:ext cx="6143668" cy="428628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286116" y="3786190"/>
            <a:ext cx="4572032" cy="50006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 bwMode="auto">
          <a:xfrm>
            <a:off x="5429256" y="5929330"/>
            <a:ext cx="1714512" cy="428652"/>
          </a:xfrm>
          <a:prstGeom prst="borderCallout1">
            <a:avLst>
              <a:gd name="adj1" fmla="val -863"/>
              <a:gd name="adj2" fmla="val 46095"/>
              <a:gd name="adj3" fmla="val -124444"/>
              <a:gd name="adj4" fmla="val 467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/>
              <a:t>匿名数组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itchFamily="2" charset="-122"/>
              </a:rPr>
              <a:t>数组的初始化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/>
              <a:t>可以直接用若干个一维数组初始化一个</a:t>
            </a:r>
            <a:r>
              <a:rPr lang="zh-CN" altLang="en-US" b="1">
                <a:solidFill>
                  <a:srgbClr val="000099"/>
                </a:solidFill>
              </a:rPr>
              <a:t>二维数组</a:t>
            </a:r>
            <a:r>
              <a:rPr lang="zh-CN" altLang="en-US"/>
              <a:t>。这些一维数组的</a:t>
            </a:r>
            <a:r>
              <a:rPr lang="zh-CN" altLang="en-US" b="1">
                <a:solidFill>
                  <a:srgbClr val="C00000"/>
                </a:solidFill>
              </a:rPr>
              <a:t>长度不尽相同</a:t>
            </a:r>
            <a:r>
              <a:rPr lang="zh-CN" altLang="en-US"/>
              <a:t>。</a:t>
            </a:r>
            <a:endParaRPr lang="en-US" altLang="zh-CN"/>
          </a:p>
          <a:p>
            <a:pPr eaLnBrk="0" hangingPunct="0">
              <a:buNone/>
            </a:pPr>
            <a:r>
              <a:rPr lang="en-US" altLang="zh-CN" b="1">
                <a:solidFill>
                  <a:srgbClr val="000099"/>
                </a:solidFill>
              </a:rPr>
              <a:t>		        </a:t>
            </a:r>
            <a:r>
              <a:rPr lang="en-US" altLang="zh-CN" b="1" err="1">
                <a:solidFill>
                  <a:srgbClr val="000099"/>
                </a:solidFill>
              </a:rPr>
              <a:t>int</a:t>
            </a:r>
            <a:r>
              <a:rPr lang="en-US" altLang="zh-CN" b="1">
                <a:solidFill>
                  <a:srgbClr val="000099"/>
                </a:solidFill>
              </a:rPr>
              <a:t> a[ ][ ] = </a:t>
            </a: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{{1},</a:t>
            </a:r>
          </a:p>
          <a:p>
            <a:pPr eaLnBrk="0" hangingPunct="0">
              <a:buNone/>
            </a:pP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                                          {1,1},</a:t>
            </a:r>
          </a:p>
          <a:p>
            <a:pPr eaLnBrk="0" hangingPunct="0">
              <a:buNone/>
            </a:pP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                                          {1,2,1},</a:t>
            </a:r>
          </a:p>
          <a:p>
            <a:pPr eaLnBrk="0" hangingPunct="0">
              <a:buNone/>
            </a:pP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                                          {1,3,3,1},</a:t>
            </a:r>
          </a:p>
          <a:p>
            <a:pPr eaLnBrk="0" hangingPunct="0">
              <a:buNone/>
            </a:pP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                                          {1,4,6,4,1}}</a:t>
            </a:r>
            <a:r>
              <a:rPr lang="en-US" altLang="zh-CN" b="1">
                <a:latin typeface="Times New Roman" pitchFamily="18" charset="0"/>
              </a:rPr>
              <a:t>;</a:t>
            </a:r>
          </a:p>
          <a:p>
            <a:pPr eaLnBrk="0" hangingPunct="0"/>
            <a:r>
              <a:rPr lang="en-US" altLang="zh-CN" b="1" err="1">
                <a:latin typeface="Times New Roman" pitchFamily="18" charset="0"/>
              </a:rPr>
              <a:t>a.length</a:t>
            </a:r>
            <a:r>
              <a:rPr lang="en-US" altLang="zh-CN" b="1">
                <a:latin typeface="Times New Roman" pitchFamily="18" charset="0"/>
              </a:rPr>
              <a:t> = ?</a:t>
            </a:r>
          </a:p>
          <a:p>
            <a:pPr eaLnBrk="0" hangingPunct="0"/>
            <a:r>
              <a:rPr lang="en-US" altLang="zh-CN" b="1">
                <a:latin typeface="Times New Roman" pitchFamily="18" charset="0"/>
              </a:rPr>
              <a:t>a[2].length=?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zh-CN" altLang="en-US"/>
              <a:t>元素长度</a:t>
            </a:r>
            <a:r>
              <a:rPr lang="zh-CN" altLang="en-US">
                <a:solidFill>
                  <a:srgbClr val="C00000"/>
                </a:solidFill>
              </a:rPr>
              <a:t>相同</a:t>
            </a:r>
            <a:r>
              <a:rPr lang="zh-CN" altLang="en-US"/>
              <a:t>的二维数组，例如：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元素长度</a:t>
            </a:r>
            <a:r>
              <a:rPr lang="zh-CN" altLang="en-US">
                <a:solidFill>
                  <a:srgbClr val="C00000"/>
                </a:solidFill>
              </a:rPr>
              <a:t>不同</a:t>
            </a:r>
            <a:r>
              <a:rPr lang="zh-CN" altLang="en-US"/>
              <a:t>的二维数组，例如</a:t>
            </a:r>
            <a:r>
              <a:rPr lang="en-US" altLang="zh-CN"/>
              <a:t>: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1000108"/>
            <a:ext cx="8143932" cy="1871662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800" b="1">
                <a:solidFill>
                  <a:srgbClr val="C00000"/>
                </a:solidFill>
                <a:latin typeface="Times New Roman" pitchFamily="18" charset="0"/>
              </a:rPr>
              <a:t>float[][]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mat = new float[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][];	  //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申明、创建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for(</a:t>
            </a:r>
            <a:r>
              <a:rPr lang="en-US" altLang="zh-CN" sz="2800" b="1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1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= 0; </a:t>
            </a:r>
            <a:r>
              <a:rPr lang="en-US" altLang="zh-CN" sz="2800" b="1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800" b="1" err="1">
                <a:solidFill>
                  <a:srgbClr val="000000"/>
                </a:solidFill>
                <a:latin typeface="Times New Roman" pitchFamily="18" charset="0"/>
              </a:rPr>
              <a:t>mat.</a:t>
            </a:r>
            <a:r>
              <a:rPr lang="en-US" altLang="zh-CN" sz="2800" b="1" err="1">
                <a:solidFill>
                  <a:srgbClr val="FF3300"/>
                </a:solidFill>
                <a:latin typeface="Times New Roman" pitchFamily="18" charset="0"/>
              </a:rPr>
              <a:t>length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sz="2800" b="1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++)</a:t>
            </a:r>
          </a:p>
          <a:p>
            <a:pPr eaLnBrk="0" hangingPunct="0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mat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800" b="1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] = new float[4];</a:t>
            </a:r>
          </a:p>
          <a:p>
            <a:pPr eaLnBrk="0" hangingPunct="0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float[] </a:t>
            </a:r>
            <a:r>
              <a:rPr lang="en-US" altLang="zh-CN" sz="2800" b="1" err="1">
                <a:solidFill>
                  <a:srgbClr val="000000"/>
                </a:solidFill>
                <a:latin typeface="Times New Roman" pitchFamily="18" charset="0"/>
              </a:rPr>
              <a:t>vector0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=mat[0];		  //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数组引用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57158" y="4000504"/>
            <a:ext cx="8572560" cy="1571636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2" indent="-457200" eaLnBrk="0" hangingPunct="0">
              <a:lnSpc>
                <a:spcPct val="90000"/>
              </a:lnSpc>
              <a:buSzPct val="90000"/>
              <a:buNone/>
            </a:pPr>
            <a:r>
              <a:rPr lang="en-US" altLang="zh-CN" sz="2800" b="1" err="1">
                <a:latin typeface="Times New Roman" pitchFamily="18" charset="0"/>
              </a:rPr>
              <a:t>int</a:t>
            </a:r>
            <a:r>
              <a:rPr lang="en-US" altLang="zh-CN" sz="2800" b="1">
                <a:latin typeface="Times New Roman" pitchFamily="18" charset="0"/>
              </a:rPr>
              <a:t>[ ][ ] </a:t>
            </a:r>
            <a:r>
              <a:rPr lang="en-US" altLang="zh-CN" sz="2800" b="1" err="1">
                <a:latin typeface="Times New Roman" pitchFamily="18" charset="0"/>
              </a:rPr>
              <a:t>arr</a:t>
            </a:r>
            <a:r>
              <a:rPr lang="en-US" altLang="zh-CN" sz="2800" b="1">
                <a:latin typeface="Times New Roman" pitchFamily="18" charset="0"/>
              </a:rPr>
              <a:t> = new </a:t>
            </a:r>
            <a:r>
              <a:rPr lang="en-US" altLang="zh-CN" sz="2800" b="1" err="1">
                <a:latin typeface="Times New Roman" pitchFamily="18" charset="0"/>
              </a:rPr>
              <a:t>int</a:t>
            </a:r>
            <a:r>
              <a:rPr lang="en-US" altLang="zh-CN" sz="2800" b="1">
                <a:latin typeface="Times New Roman" pitchFamily="18" charset="0"/>
              </a:rPr>
              <a:t>[2][];  //</a:t>
            </a:r>
            <a:r>
              <a:rPr lang="zh-CN" altLang="en-US" sz="2800" b="1">
                <a:latin typeface="Times New Roman" pitchFamily="18" charset="0"/>
              </a:rPr>
              <a:t>创建时给出最高维长度</a:t>
            </a:r>
            <a:endParaRPr lang="en-US" altLang="zh-CN" sz="2800" b="1">
              <a:latin typeface="Times New Roman" pitchFamily="18" charset="0"/>
            </a:endParaRPr>
          </a:p>
          <a:p>
            <a:pPr marL="0" lvl="2" indent="-457200" eaLnBrk="0" hangingPunct="0">
              <a:lnSpc>
                <a:spcPct val="90000"/>
              </a:lnSpc>
              <a:buSzPct val="90000"/>
              <a:buNone/>
            </a:pPr>
            <a:r>
              <a:rPr lang="en-US" altLang="zh-CN" sz="2800" b="1" err="1">
                <a:latin typeface="Times New Roman" pitchFamily="18" charset="0"/>
              </a:rPr>
              <a:t>arr</a:t>
            </a:r>
            <a:r>
              <a:rPr lang="en-US" altLang="zh-CN" sz="2800" b="1">
                <a:latin typeface="Times New Roman" pitchFamily="18" charset="0"/>
              </a:rPr>
              <a:t>[0] = new </a:t>
            </a:r>
            <a:r>
              <a:rPr lang="en-US" altLang="zh-CN" sz="2800" b="1" err="1">
                <a:latin typeface="Times New Roman" pitchFamily="18" charset="0"/>
              </a:rPr>
              <a:t>int</a:t>
            </a:r>
            <a:r>
              <a:rPr lang="en-US" altLang="zh-CN" sz="2800" b="1">
                <a:latin typeface="Times New Roman" pitchFamily="18" charset="0"/>
              </a:rPr>
              <a:t>[</a:t>
            </a:r>
            <a:r>
              <a:rPr lang="en-US" altLang="zh-CN" sz="2800" b="1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];	      //</a:t>
            </a:r>
            <a:r>
              <a:rPr lang="zh-CN" altLang="en-US" sz="2800" b="1">
                <a:latin typeface="Times New Roman" pitchFamily="18" charset="0"/>
              </a:rPr>
              <a:t>每一维长度可能不同</a:t>
            </a:r>
          </a:p>
          <a:p>
            <a:pPr marL="0" lvl="2" indent="-457200" eaLnBrk="0" hangingPunct="0">
              <a:lnSpc>
                <a:spcPct val="90000"/>
              </a:lnSpc>
              <a:buSzPct val="90000"/>
              <a:buNone/>
            </a:pPr>
            <a:r>
              <a:rPr lang="en-US" altLang="zh-CN" sz="2800" b="1" err="1">
                <a:latin typeface="Times New Roman" pitchFamily="18" charset="0"/>
              </a:rPr>
              <a:t>arr</a:t>
            </a:r>
            <a:r>
              <a:rPr lang="en-US" altLang="zh-CN" sz="2800" b="1">
                <a:latin typeface="Times New Roman" pitchFamily="18" charset="0"/>
              </a:rPr>
              <a:t>[1] = new </a:t>
            </a:r>
            <a:r>
              <a:rPr lang="en-US" altLang="zh-CN" sz="2800" b="1" err="1">
                <a:latin typeface="Times New Roman" pitchFamily="18" charset="0"/>
              </a:rPr>
              <a:t>int</a:t>
            </a:r>
            <a:r>
              <a:rPr lang="en-US" altLang="zh-CN" sz="2800" b="1">
                <a:latin typeface="Times New Roman" pitchFamily="18" charset="0"/>
              </a:rPr>
              <a:t>[</a:t>
            </a:r>
            <a:r>
              <a:rPr lang="en-US" altLang="zh-CN" sz="2800" b="1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45B76-9C20-4A44-921F-1772127DAAB4}" type="slidenum">
              <a:rPr lang="en-US" altLang="zh-CN"/>
              <a:pPr/>
              <a:t>56</a:t>
            </a:fld>
            <a:r>
              <a:rPr lang="en-US" altLang="zh-CN"/>
              <a:t>/31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二维数组的创建</a:t>
            </a:r>
            <a:endParaRPr lang="en-US" altLang="zh-CN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元素长度相同的二维数组，例如</a:t>
            </a:r>
            <a:r>
              <a:rPr lang="en-US" altLang="zh-CN"/>
              <a:t>:</a:t>
            </a:r>
          </a:p>
          <a:p>
            <a:pPr algn="ctr" eaLnBrk="1" hangingPunct="1">
              <a:buNone/>
            </a:pPr>
            <a:r>
              <a:rPr lang="en-US" altLang="zh-CN"/>
              <a:t> </a:t>
            </a:r>
            <a:r>
              <a:rPr lang="en-US" altLang="zh-CN" b="1" err="1">
                <a:solidFill>
                  <a:srgbClr val="000099"/>
                </a:solidFill>
              </a:rPr>
              <a:t>int</a:t>
            </a:r>
            <a:r>
              <a:rPr lang="en-US" altLang="zh-CN" b="1">
                <a:solidFill>
                  <a:srgbClr val="000099"/>
                </a:solidFill>
              </a:rPr>
              <a:t>[ ][ ] mat = new </a:t>
            </a:r>
            <a:r>
              <a:rPr lang="en-US" altLang="zh-CN" b="1" err="1">
                <a:solidFill>
                  <a:srgbClr val="000099"/>
                </a:solidFill>
              </a:rPr>
              <a:t>int</a:t>
            </a:r>
            <a:r>
              <a:rPr lang="en-US" altLang="zh-CN" b="1">
                <a:solidFill>
                  <a:srgbClr val="000099"/>
                </a:solidFill>
              </a:rPr>
              <a:t>[4][4];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1187450" y="2636838"/>
            <a:ext cx="6624638" cy="3311525"/>
          </a:xfrm>
          <a:prstGeom prst="rect">
            <a:avLst/>
          </a:prstGeom>
          <a:solidFill>
            <a:srgbClr val="F8F8F8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2266951" y="3534311"/>
            <a:ext cx="447662" cy="5521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2266951" y="4086486"/>
            <a:ext cx="447662" cy="5521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2266951" y="4638660"/>
            <a:ext cx="447662" cy="5521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2266950" y="5190835"/>
            <a:ext cx="447661" cy="5521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124075" y="2983658"/>
            <a:ext cx="936625" cy="5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mat</a:t>
            </a:r>
          </a:p>
        </p:txBody>
      </p:sp>
      <p:sp>
        <p:nvSpPr>
          <p:cNvPr id="31757" name="AutoShape 11"/>
          <p:cNvSpPr>
            <a:spLocks/>
          </p:cNvSpPr>
          <p:nvPr/>
        </p:nvSpPr>
        <p:spPr bwMode="auto">
          <a:xfrm>
            <a:off x="1908175" y="3602763"/>
            <a:ext cx="215900" cy="2070274"/>
          </a:xfrm>
          <a:prstGeom prst="leftBrace">
            <a:avLst>
              <a:gd name="adj1" fmla="val 83395"/>
              <a:gd name="adj2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85720" y="4286256"/>
            <a:ext cx="20002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 err="1">
                <a:solidFill>
                  <a:srgbClr val="000000"/>
                </a:solidFill>
                <a:latin typeface="Times New Roman" pitchFamily="18" charset="0"/>
              </a:rPr>
              <a:t>mat.length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" name="组合 40"/>
          <p:cNvGrpSpPr/>
          <p:nvPr/>
        </p:nvGrpSpPr>
        <p:grpSpPr>
          <a:xfrm>
            <a:off x="3419475" y="3602763"/>
            <a:ext cx="2881313" cy="413750"/>
            <a:chOff x="3419475" y="3602763"/>
            <a:chExt cx="2881313" cy="413750"/>
          </a:xfrm>
        </p:grpSpPr>
        <p:sp>
          <p:nvSpPr>
            <p:cNvPr id="31759" name="Rectangle 13"/>
            <p:cNvSpPr>
              <a:spLocks noChangeArrowheads="1"/>
            </p:cNvSpPr>
            <p:nvPr/>
          </p:nvSpPr>
          <p:spPr bwMode="auto">
            <a:xfrm>
              <a:off x="3419475" y="3602763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4140200" y="3602763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4859338" y="3602763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62" name="Rectangle 16"/>
            <p:cNvSpPr>
              <a:spLocks noChangeArrowheads="1"/>
            </p:cNvSpPr>
            <p:nvPr/>
          </p:nvSpPr>
          <p:spPr bwMode="auto">
            <a:xfrm>
              <a:off x="5580063" y="3602763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cxnSp>
        <p:nvCxnSpPr>
          <p:cNvPr id="31763" name="AutoShape 17"/>
          <p:cNvCxnSpPr>
            <a:cxnSpLocks noChangeShapeType="1"/>
            <a:stCxn id="31752" idx="3"/>
            <a:endCxn id="31759" idx="1"/>
          </p:cNvCxnSpPr>
          <p:nvPr/>
        </p:nvCxnSpPr>
        <p:spPr bwMode="auto">
          <a:xfrm flipV="1">
            <a:off x="2714613" y="3809638"/>
            <a:ext cx="704862" cy="760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grpSp>
        <p:nvGrpSpPr>
          <p:cNvPr id="3" name="组合 42"/>
          <p:cNvGrpSpPr/>
          <p:nvPr/>
        </p:nvGrpSpPr>
        <p:grpSpPr>
          <a:xfrm>
            <a:off x="3419475" y="4154937"/>
            <a:ext cx="2881313" cy="413750"/>
            <a:chOff x="3419475" y="4154937"/>
            <a:chExt cx="2881313" cy="413750"/>
          </a:xfrm>
        </p:grpSpPr>
        <p:grpSp>
          <p:nvGrpSpPr>
            <p:cNvPr id="4" name="组合 41"/>
            <p:cNvGrpSpPr/>
            <p:nvPr/>
          </p:nvGrpSpPr>
          <p:grpSpPr>
            <a:xfrm>
              <a:off x="3419475" y="4154937"/>
              <a:ext cx="2160588" cy="413750"/>
              <a:chOff x="3419475" y="4154937"/>
              <a:chExt cx="2160588" cy="413750"/>
            </a:xfrm>
          </p:grpSpPr>
          <p:sp>
            <p:nvSpPr>
              <p:cNvPr id="31764" name="Rectangle 18"/>
              <p:cNvSpPr>
                <a:spLocks noChangeArrowheads="1"/>
              </p:cNvSpPr>
              <p:nvPr/>
            </p:nvSpPr>
            <p:spPr bwMode="auto">
              <a:xfrm>
                <a:off x="3419475" y="4154937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1765" name="Rectangle 19"/>
              <p:cNvSpPr>
                <a:spLocks noChangeArrowheads="1"/>
              </p:cNvSpPr>
              <p:nvPr/>
            </p:nvSpPr>
            <p:spPr bwMode="auto">
              <a:xfrm>
                <a:off x="4140200" y="4154937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766" name="Rectangle 20"/>
              <p:cNvSpPr>
                <a:spLocks noChangeArrowheads="1"/>
              </p:cNvSpPr>
              <p:nvPr/>
            </p:nvSpPr>
            <p:spPr bwMode="auto">
              <a:xfrm>
                <a:off x="4859338" y="4154937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31767" name="Rectangle 21"/>
            <p:cNvSpPr>
              <a:spLocks noChangeArrowheads="1"/>
            </p:cNvSpPr>
            <p:nvPr/>
          </p:nvSpPr>
          <p:spPr bwMode="auto">
            <a:xfrm>
              <a:off x="5580063" y="4154937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cxnSp>
        <p:nvCxnSpPr>
          <p:cNvPr id="31768" name="AutoShape 22"/>
          <p:cNvCxnSpPr>
            <a:cxnSpLocks noChangeShapeType="1"/>
            <a:endCxn id="31764" idx="1"/>
          </p:cNvCxnSpPr>
          <p:nvPr/>
        </p:nvCxnSpPr>
        <p:spPr bwMode="auto">
          <a:xfrm flipV="1">
            <a:off x="2987675" y="4361812"/>
            <a:ext cx="431800" cy="1521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grpSp>
        <p:nvGrpSpPr>
          <p:cNvPr id="5" name="组合 46"/>
          <p:cNvGrpSpPr/>
          <p:nvPr/>
        </p:nvGrpSpPr>
        <p:grpSpPr>
          <a:xfrm>
            <a:off x="3419475" y="4707112"/>
            <a:ext cx="2881313" cy="413750"/>
            <a:chOff x="3419475" y="4707112"/>
            <a:chExt cx="2881313" cy="413750"/>
          </a:xfrm>
        </p:grpSpPr>
        <p:sp>
          <p:nvSpPr>
            <p:cNvPr id="31771" name="Rectangle 25"/>
            <p:cNvSpPr>
              <a:spLocks noChangeArrowheads="1"/>
            </p:cNvSpPr>
            <p:nvPr/>
          </p:nvSpPr>
          <p:spPr bwMode="auto">
            <a:xfrm>
              <a:off x="4859338" y="4707112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6" name="组合 43"/>
            <p:cNvGrpSpPr/>
            <p:nvPr/>
          </p:nvGrpSpPr>
          <p:grpSpPr>
            <a:xfrm>
              <a:off x="3419475" y="4707112"/>
              <a:ext cx="2881313" cy="413750"/>
              <a:chOff x="3419475" y="4707112"/>
              <a:chExt cx="2881313" cy="413750"/>
            </a:xfrm>
          </p:grpSpPr>
          <p:sp>
            <p:nvSpPr>
              <p:cNvPr id="31769" name="Rectangle 23"/>
              <p:cNvSpPr>
                <a:spLocks noChangeArrowheads="1"/>
              </p:cNvSpPr>
              <p:nvPr/>
            </p:nvSpPr>
            <p:spPr bwMode="auto">
              <a:xfrm>
                <a:off x="3419475" y="4707112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1770" name="Rectangle 24"/>
              <p:cNvSpPr>
                <a:spLocks noChangeArrowheads="1"/>
              </p:cNvSpPr>
              <p:nvPr/>
            </p:nvSpPr>
            <p:spPr bwMode="auto">
              <a:xfrm>
                <a:off x="4140200" y="4707112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772" name="Rectangle 26"/>
              <p:cNvSpPr>
                <a:spLocks noChangeArrowheads="1"/>
              </p:cNvSpPr>
              <p:nvPr/>
            </p:nvSpPr>
            <p:spPr bwMode="auto">
              <a:xfrm>
                <a:off x="5580063" y="4707112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</p:grpSp>
      <p:cxnSp>
        <p:nvCxnSpPr>
          <p:cNvPr id="31773" name="AutoShape 27"/>
          <p:cNvCxnSpPr>
            <a:cxnSpLocks noChangeShapeType="1"/>
            <a:endCxn id="31769" idx="1"/>
          </p:cNvCxnSpPr>
          <p:nvPr/>
        </p:nvCxnSpPr>
        <p:spPr bwMode="auto">
          <a:xfrm flipV="1">
            <a:off x="2987675" y="4913987"/>
            <a:ext cx="431800" cy="1521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grpSp>
        <p:nvGrpSpPr>
          <p:cNvPr id="7" name="组合 45"/>
          <p:cNvGrpSpPr/>
          <p:nvPr/>
        </p:nvGrpSpPr>
        <p:grpSpPr>
          <a:xfrm>
            <a:off x="3419475" y="5259286"/>
            <a:ext cx="2881313" cy="413750"/>
            <a:chOff x="3419475" y="5259286"/>
            <a:chExt cx="2881313" cy="413750"/>
          </a:xfrm>
        </p:grpSpPr>
        <p:grpSp>
          <p:nvGrpSpPr>
            <p:cNvPr id="8" name="组合 44"/>
            <p:cNvGrpSpPr/>
            <p:nvPr/>
          </p:nvGrpSpPr>
          <p:grpSpPr>
            <a:xfrm>
              <a:off x="3419475" y="5259286"/>
              <a:ext cx="2160588" cy="413750"/>
              <a:chOff x="3419475" y="5259286"/>
              <a:chExt cx="2160588" cy="413750"/>
            </a:xfrm>
          </p:grpSpPr>
          <p:sp>
            <p:nvSpPr>
              <p:cNvPr id="31774" name="Rectangle 28"/>
              <p:cNvSpPr>
                <a:spLocks noChangeArrowheads="1"/>
              </p:cNvSpPr>
              <p:nvPr/>
            </p:nvSpPr>
            <p:spPr bwMode="auto">
              <a:xfrm>
                <a:off x="3419475" y="5259286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1775" name="Rectangle 29"/>
              <p:cNvSpPr>
                <a:spLocks noChangeArrowheads="1"/>
              </p:cNvSpPr>
              <p:nvPr/>
            </p:nvSpPr>
            <p:spPr bwMode="auto">
              <a:xfrm>
                <a:off x="4140200" y="5259286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776" name="Rectangle 30"/>
              <p:cNvSpPr>
                <a:spLocks noChangeArrowheads="1"/>
              </p:cNvSpPr>
              <p:nvPr/>
            </p:nvSpPr>
            <p:spPr bwMode="auto">
              <a:xfrm>
                <a:off x="4859338" y="5259286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31777" name="Rectangle 31"/>
            <p:cNvSpPr>
              <a:spLocks noChangeArrowheads="1"/>
            </p:cNvSpPr>
            <p:nvPr/>
          </p:nvSpPr>
          <p:spPr bwMode="auto">
            <a:xfrm>
              <a:off x="5580063" y="5259286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cxnSp>
        <p:nvCxnSpPr>
          <p:cNvPr id="31778" name="AutoShape 32"/>
          <p:cNvCxnSpPr>
            <a:cxnSpLocks noChangeShapeType="1"/>
            <a:endCxn id="31774" idx="1"/>
          </p:cNvCxnSpPr>
          <p:nvPr/>
        </p:nvCxnSpPr>
        <p:spPr bwMode="auto">
          <a:xfrm flipV="1">
            <a:off x="2987675" y="5466161"/>
            <a:ext cx="431800" cy="1521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sp>
        <p:nvSpPr>
          <p:cNvPr id="31779" name="Text Box 33"/>
          <p:cNvSpPr txBox="1">
            <a:spLocks noChangeArrowheads="1"/>
          </p:cNvSpPr>
          <p:nvPr/>
        </p:nvSpPr>
        <p:spPr bwMode="auto">
          <a:xfrm>
            <a:off x="6286512" y="3500438"/>
            <a:ext cx="1296988" cy="5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mat[0]</a:t>
            </a:r>
          </a:p>
        </p:txBody>
      </p:sp>
      <p:sp>
        <p:nvSpPr>
          <p:cNvPr id="31780" name="Text Box 34"/>
          <p:cNvSpPr txBox="1">
            <a:spLocks noChangeArrowheads="1"/>
          </p:cNvSpPr>
          <p:nvPr/>
        </p:nvSpPr>
        <p:spPr bwMode="auto">
          <a:xfrm>
            <a:off x="6286512" y="4071942"/>
            <a:ext cx="1296988" cy="52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mat[1]</a:t>
            </a:r>
          </a:p>
        </p:txBody>
      </p:sp>
      <p:sp>
        <p:nvSpPr>
          <p:cNvPr id="31781" name="Text Box 35"/>
          <p:cNvSpPr txBox="1">
            <a:spLocks noChangeArrowheads="1"/>
          </p:cNvSpPr>
          <p:nvPr/>
        </p:nvSpPr>
        <p:spPr bwMode="auto">
          <a:xfrm>
            <a:off x="6286512" y="4643446"/>
            <a:ext cx="1296988" cy="5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mat[2]</a:t>
            </a:r>
          </a:p>
        </p:txBody>
      </p:sp>
      <p:sp>
        <p:nvSpPr>
          <p:cNvPr id="31782" name="Text Box 36"/>
          <p:cNvSpPr txBox="1">
            <a:spLocks noChangeArrowheads="1"/>
          </p:cNvSpPr>
          <p:nvPr/>
        </p:nvSpPr>
        <p:spPr bwMode="auto">
          <a:xfrm>
            <a:off x="6286512" y="5214950"/>
            <a:ext cx="1296988" cy="5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mat[3]</a:t>
            </a:r>
          </a:p>
        </p:txBody>
      </p:sp>
      <p:sp>
        <p:nvSpPr>
          <p:cNvPr id="31783" name="Text Box 37"/>
          <p:cNvSpPr txBox="1">
            <a:spLocks noChangeArrowheads="1"/>
          </p:cNvSpPr>
          <p:nvPr/>
        </p:nvSpPr>
        <p:spPr bwMode="auto">
          <a:xfrm>
            <a:off x="3929058" y="3071810"/>
            <a:ext cx="2232025" cy="45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mat[0].length</a:t>
            </a:r>
          </a:p>
        </p:txBody>
      </p:sp>
      <p:sp>
        <p:nvSpPr>
          <p:cNvPr id="31784" name="AutoShape 38"/>
          <p:cNvSpPr>
            <a:spLocks/>
          </p:cNvSpPr>
          <p:nvPr/>
        </p:nvSpPr>
        <p:spPr bwMode="auto">
          <a:xfrm rot="5400000">
            <a:off x="4687449" y="1924025"/>
            <a:ext cx="343778" cy="2736850"/>
          </a:xfrm>
          <a:prstGeom prst="leftBrace">
            <a:avLst>
              <a:gd name="adj1" fmla="val 74129"/>
              <a:gd name="adj2" fmla="val 49264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nimBg="1"/>
      <p:bldP spid="31753" grpId="0" animBg="1"/>
      <p:bldP spid="31754" grpId="0" animBg="1"/>
      <p:bldP spid="31755" grpId="0" animBg="1"/>
      <p:bldP spid="31756" grpId="0"/>
      <p:bldP spid="31758" grpId="0"/>
      <p:bldP spid="31779" grpId="0"/>
      <p:bldP spid="31780" grpId="0"/>
      <p:bldP spid="31781" grpId="0"/>
      <p:bldP spid="31782" grpId="0"/>
      <p:bldP spid="3178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§2.4.6  </a:t>
            </a:r>
            <a:r>
              <a:rPr lang="zh-CN" altLang="en-US">
                <a:latin typeface="宋体" pitchFamily="2" charset="-122"/>
              </a:rPr>
              <a:t>数组的引用 </a:t>
            </a:r>
            <a:r>
              <a:rPr lang="zh-CN" altLang="en-US">
                <a:cs typeface="Times New Roman" pitchFamily="18" charset="0"/>
              </a:rPr>
              <a:t>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>
                <a:latin typeface="宋体" pitchFamily="2" charset="-122"/>
                <a:cs typeface="Times New Roman" pitchFamily="18" charset="0"/>
              </a:rPr>
              <a:t>数组属于</a:t>
            </a:r>
            <a:r>
              <a:rPr lang="zh-CN" altLang="en-US" b="1">
                <a:solidFill>
                  <a:srgbClr val="C00000"/>
                </a:solidFill>
                <a:latin typeface="宋体" pitchFamily="2" charset="-122"/>
                <a:cs typeface="Times New Roman" pitchFamily="18" charset="0"/>
              </a:rPr>
              <a:t>引用型</a:t>
            </a:r>
            <a:r>
              <a:rPr lang="zh-CN" altLang="en-US">
                <a:latin typeface="宋体" pitchFamily="2" charset="-122"/>
                <a:cs typeface="Times New Roman" pitchFamily="18" charset="0"/>
              </a:rPr>
              <a:t>变量，因此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两个相同类型的数组</a:t>
            </a:r>
            <a:r>
              <a:rPr lang="zh-CN" altLang="en-US">
                <a:latin typeface="宋体" pitchFamily="2" charset="-122"/>
                <a:cs typeface="Times New Roman" pitchFamily="18" charset="0"/>
              </a:rPr>
              <a:t>如果具有相同的引用，它们就有完全相同的元素。</a:t>
            </a:r>
            <a:endParaRPr lang="en-US" altLang="zh-CN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>
                <a:latin typeface="宋体" pitchFamily="2" charset="-122"/>
                <a:cs typeface="Times New Roman" pitchFamily="18" charset="0"/>
              </a:rPr>
              <a:t>例如，对于</a:t>
            </a:r>
          </a:p>
          <a:p>
            <a:pPr algn="ctr">
              <a:spcBef>
                <a:spcPct val="30000"/>
              </a:spcBef>
              <a:buNone/>
            </a:pPr>
            <a:r>
              <a:rPr lang="en-US" altLang="zh-CN" sz="2400" b="1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2400" b="1">
                <a:solidFill>
                  <a:srgbClr val="0000FF"/>
                </a:solidFill>
                <a:latin typeface="+mj-lt"/>
              </a:rPr>
              <a:t> a[] = {1,2,3}, b[ ] = {4,5};</a:t>
            </a:r>
            <a:r>
              <a:rPr lang="en-US" altLang="zh-CN">
                <a:solidFill>
                  <a:srgbClr val="0000FF"/>
                </a:solidFill>
                <a:latin typeface="+mj-lt"/>
              </a:rPr>
              <a:t> </a:t>
            </a:r>
          </a:p>
          <a:p>
            <a:pPr algn="just">
              <a:spcBef>
                <a:spcPct val="30000"/>
              </a:spcBef>
            </a:pPr>
            <a:r>
              <a:rPr lang="zh-CN" altLang="en-US"/>
              <a:t>如果使用了下列赋值语句</a:t>
            </a:r>
            <a:r>
              <a:rPr lang="en-US" altLang="zh-CN"/>
              <a:t>(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/>
              <a:t>和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/>
              <a:t>的类型必须相同</a:t>
            </a:r>
            <a:r>
              <a:rPr lang="en-US" altLang="zh-CN"/>
              <a:t>)</a:t>
            </a:r>
            <a:r>
              <a:rPr lang="zh-CN" altLang="en-US"/>
              <a:t>：</a:t>
            </a:r>
          </a:p>
          <a:p>
            <a:pPr algn="ctr">
              <a:spcBef>
                <a:spcPct val="30000"/>
              </a:spcBef>
              <a:buNone/>
            </a:pPr>
            <a:r>
              <a:rPr lang="en-US" altLang="zh-CN" b="1">
                <a:solidFill>
                  <a:srgbClr val="0000FF"/>
                </a:solidFill>
                <a:latin typeface="+mj-lt"/>
              </a:rPr>
              <a:t>a = b;   </a:t>
            </a:r>
          </a:p>
          <a:p>
            <a:pPr lvl="1" algn="just">
              <a:spcBef>
                <a:spcPct val="30000"/>
              </a:spcBef>
            </a:pPr>
            <a:r>
              <a:rPr lang="zh-CN" altLang="en-US"/>
              <a:t>那么</a:t>
            </a:r>
            <a:r>
              <a:rPr lang="en-US" altLang="zh-CN"/>
              <a:t>a</a:t>
            </a:r>
            <a:r>
              <a:rPr lang="zh-CN" altLang="en-US"/>
              <a:t>中存放的引用和</a:t>
            </a:r>
            <a:r>
              <a:rPr lang="en-US" altLang="zh-CN"/>
              <a:t>b</a:t>
            </a:r>
            <a:r>
              <a:rPr lang="zh-CN" altLang="en-US"/>
              <a:t>的相同。 </a:t>
            </a:r>
            <a:endParaRPr lang="en-US" altLang="zh-CN"/>
          </a:p>
          <a:p>
            <a:pPr algn="just">
              <a:spcBef>
                <a:spcPct val="30000"/>
              </a:spcBef>
            </a:pP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§2.4.6  </a:t>
            </a:r>
            <a:r>
              <a:rPr lang="zh-CN" altLang="en-US">
                <a:latin typeface="宋体" pitchFamily="2" charset="-122"/>
              </a:rPr>
              <a:t>数组的引用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数组赋值：</a:t>
            </a:r>
            <a:r>
              <a:rPr lang="zh-CN" altLang="en-US" b="1">
                <a:solidFill>
                  <a:srgbClr val="000099"/>
                </a:solidFill>
              </a:rPr>
              <a:t>两个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数据类型兼容的数组之间可以赋值。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643182"/>
            <a:ext cx="55626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 Java Basic Grammar</a:t>
            </a: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9F096-4332-4085-8369-93823CE18F29}" type="slidenum">
              <a:rPr lang="en-US" altLang="zh-CN"/>
              <a:pPr/>
              <a:t>59</a:t>
            </a:fld>
            <a:r>
              <a:rPr lang="en-US" altLang="zh-CN"/>
              <a:t>/31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§2.4.6  </a:t>
            </a:r>
            <a:r>
              <a:rPr lang="zh-CN" altLang="en-US">
                <a:latin typeface="宋体" pitchFamily="2" charset="-122"/>
              </a:rPr>
              <a:t>数组的引用</a:t>
            </a:r>
            <a:endParaRPr lang="en-US" altLang="zh-CN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6581775" y="3641725"/>
            <a:ext cx="1690688" cy="11874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567488" y="2395538"/>
            <a:ext cx="1441450" cy="11874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2557463" y="3643313"/>
            <a:ext cx="1690687" cy="11874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2557463" y="2395538"/>
            <a:ext cx="1441450" cy="11874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1398588" y="3346450"/>
            <a:ext cx="688975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 b="1">
              <a:solidFill>
                <a:srgbClr val="996633"/>
              </a:solidFill>
              <a:latin typeface="Courier New" pitchFamily="49" charset="0"/>
            </a:endParaRPr>
          </a:p>
        </p:txBody>
      </p:sp>
      <p:cxnSp>
        <p:nvCxnSpPr>
          <p:cNvPr id="24586" name="AutoShape 11"/>
          <p:cNvCxnSpPr>
            <a:cxnSpLocks noChangeShapeType="1"/>
            <a:stCxn id="24585" idx="6"/>
            <a:endCxn id="24584" idx="1"/>
          </p:cNvCxnSpPr>
          <p:nvPr/>
        </p:nvCxnSpPr>
        <p:spPr bwMode="auto">
          <a:xfrm flipV="1">
            <a:off x="2106613" y="2989263"/>
            <a:ext cx="431800" cy="6238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395288" y="2060575"/>
            <a:ext cx="1649412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009900"/>
                </a:solidFill>
                <a:latin typeface="Comic Sans MS" pitchFamily="66" charset="0"/>
              </a:rPr>
              <a:t>BEFORE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B = A</a:t>
            </a:r>
            <a:endParaRPr lang="en-CA" altLang="zh-CN" sz="2400" b="1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898525" y="3527425"/>
            <a:ext cx="320675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898525" y="4357688"/>
            <a:ext cx="320675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2808288" y="2514600"/>
            <a:ext cx="438150" cy="4159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3246438" y="2514600"/>
            <a:ext cx="436562" cy="4159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2557463" y="3128963"/>
            <a:ext cx="917575" cy="33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1600" b="1">
                <a:solidFill>
                  <a:srgbClr val="CC0000"/>
                </a:solidFill>
                <a:latin typeface="Courier New" pitchFamily="49" charset="0"/>
              </a:rPr>
              <a:t>length</a:t>
            </a:r>
          </a:p>
        </p:txBody>
      </p: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3433763" y="3049588"/>
            <a:ext cx="438150" cy="4143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4594" name="Oval 19"/>
          <p:cNvSpPr>
            <a:spLocks noChangeArrowheads="1"/>
          </p:cNvSpPr>
          <p:nvPr/>
        </p:nvSpPr>
        <p:spPr bwMode="auto">
          <a:xfrm>
            <a:off x="5408613" y="3346450"/>
            <a:ext cx="688975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 b="1">
              <a:solidFill>
                <a:srgbClr val="996633"/>
              </a:solidFill>
              <a:latin typeface="Courier New" pitchFamily="49" charset="0"/>
            </a:endParaRPr>
          </a:p>
        </p:txBody>
      </p:sp>
      <p:cxnSp>
        <p:nvCxnSpPr>
          <p:cNvPr id="24595" name="AutoShape 20"/>
          <p:cNvCxnSpPr>
            <a:cxnSpLocks noChangeShapeType="1"/>
            <a:stCxn id="24594" idx="6"/>
            <a:endCxn id="24582" idx="1"/>
          </p:cNvCxnSpPr>
          <p:nvPr/>
        </p:nvCxnSpPr>
        <p:spPr bwMode="auto">
          <a:xfrm flipV="1">
            <a:off x="6116638" y="2989263"/>
            <a:ext cx="431800" cy="6238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4596" name="Oval 21"/>
          <p:cNvSpPr>
            <a:spLocks noChangeArrowheads="1"/>
          </p:cNvSpPr>
          <p:nvPr/>
        </p:nvSpPr>
        <p:spPr bwMode="auto">
          <a:xfrm>
            <a:off x="5408613" y="4237038"/>
            <a:ext cx="688975" cy="5349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 b="1">
              <a:solidFill>
                <a:srgbClr val="996633"/>
              </a:solidFill>
              <a:latin typeface="Courier New" pitchFamily="49" charset="0"/>
            </a:endParaRPr>
          </a:p>
        </p:txBody>
      </p:sp>
      <p:cxnSp>
        <p:nvCxnSpPr>
          <p:cNvPr id="24597" name="AutoShape 22"/>
          <p:cNvCxnSpPr>
            <a:cxnSpLocks noChangeShapeType="1"/>
            <a:stCxn id="24596" idx="6"/>
            <a:endCxn id="24582" idx="1"/>
          </p:cNvCxnSpPr>
          <p:nvPr/>
        </p:nvCxnSpPr>
        <p:spPr bwMode="auto">
          <a:xfrm flipV="1">
            <a:off x="6116638" y="2989263"/>
            <a:ext cx="431800" cy="15160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4598" name="Text Box 23"/>
          <p:cNvSpPr txBox="1">
            <a:spLocks noChangeArrowheads="1"/>
          </p:cNvSpPr>
          <p:nvPr/>
        </p:nvSpPr>
        <p:spPr bwMode="auto">
          <a:xfrm>
            <a:off x="4716463" y="1989138"/>
            <a:ext cx="1347787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009900"/>
                </a:solidFill>
                <a:latin typeface="Comic Sans MS" pitchFamily="66" charset="0"/>
              </a:rPr>
              <a:t>AFTER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B = A</a:t>
            </a:r>
          </a:p>
        </p:txBody>
      </p:sp>
      <p:sp>
        <p:nvSpPr>
          <p:cNvPr id="24599" name="Text Box 24"/>
          <p:cNvSpPr txBox="1">
            <a:spLocks noChangeArrowheads="1"/>
          </p:cNvSpPr>
          <p:nvPr/>
        </p:nvSpPr>
        <p:spPr bwMode="auto">
          <a:xfrm>
            <a:off x="4908550" y="3527425"/>
            <a:ext cx="320675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4908550" y="4357688"/>
            <a:ext cx="320675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4601" name="Rectangle 26"/>
          <p:cNvSpPr>
            <a:spLocks noChangeArrowheads="1"/>
          </p:cNvSpPr>
          <p:nvPr/>
        </p:nvSpPr>
        <p:spPr bwMode="auto">
          <a:xfrm>
            <a:off x="6818313" y="2514600"/>
            <a:ext cx="438150" cy="4159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7256463" y="2514600"/>
            <a:ext cx="438150" cy="4159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4603" name="Text Box 28"/>
          <p:cNvSpPr txBox="1">
            <a:spLocks noChangeArrowheads="1"/>
          </p:cNvSpPr>
          <p:nvPr/>
        </p:nvSpPr>
        <p:spPr bwMode="auto">
          <a:xfrm>
            <a:off x="6567488" y="3128963"/>
            <a:ext cx="917575" cy="33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1600" b="1">
                <a:solidFill>
                  <a:srgbClr val="CC0000"/>
                </a:solidFill>
                <a:latin typeface="Courier New" pitchFamily="49" charset="0"/>
              </a:rPr>
              <a:t>length</a:t>
            </a:r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7443788" y="3049588"/>
            <a:ext cx="438150" cy="4143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4605" name="Rectangle 30"/>
          <p:cNvSpPr>
            <a:spLocks noChangeArrowheads="1"/>
          </p:cNvSpPr>
          <p:nvPr/>
        </p:nvSpPr>
        <p:spPr bwMode="auto">
          <a:xfrm>
            <a:off x="6818313" y="3762375"/>
            <a:ext cx="438150" cy="4143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4606" name="Rectangle 31"/>
          <p:cNvSpPr>
            <a:spLocks noChangeArrowheads="1"/>
          </p:cNvSpPr>
          <p:nvPr/>
        </p:nvSpPr>
        <p:spPr bwMode="auto">
          <a:xfrm>
            <a:off x="7256463" y="3762375"/>
            <a:ext cx="438150" cy="4143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4607" name="Text Box 32"/>
          <p:cNvSpPr txBox="1">
            <a:spLocks noChangeArrowheads="1"/>
          </p:cNvSpPr>
          <p:nvPr/>
        </p:nvSpPr>
        <p:spPr bwMode="auto">
          <a:xfrm>
            <a:off x="6567488" y="4376738"/>
            <a:ext cx="917575" cy="33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1600" b="1">
                <a:solidFill>
                  <a:srgbClr val="CC0000"/>
                </a:solidFill>
                <a:latin typeface="Courier New" pitchFamily="49" charset="0"/>
              </a:rPr>
              <a:t>length</a:t>
            </a:r>
          </a:p>
        </p:txBody>
      </p:sp>
      <p:sp>
        <p:nvSpPr>
          <p:cNvPr id="24608" name="Rectangle 33"/>
          <p:cNvSpPr>
            <a:spLocks noChangeArrowheads="1"/>
          </p:cNvSpPr>
          <p:nvPr/>
        </p:nvSpPr>
        <p:spPr bwMode="auto">
          <a:xfrm>
            <a:off x="7443788" y="4297363"/>
            <a:ext cx="438150" cy="4143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4609" name="Line 35"/>
          <p:cNvSpPr>
            <a:spLocks noChangeShapeType="1"/>
          </p:cNvSpPr>
          <p:nvPr/>
        </p:nvSpPr>
        <p:spPr bwMode="auto">
          <a:xfrm>
            <a:off x="6394450" y="3760788"/>
            <a:ext cx="2065338" cy="10683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0" name="Line 36"/>
          <p:cNvSpPr>
            <a:spLocks noChangeShapeType="1"/>
          </p:cNvSpPr>
          <p:nvPr/>
        </p:nvSpPr>
        <p:spPr bwMode="auto">
          <a:xfrm flipH="1">
            <a:off x="6394450" y="3700463"/>
            <a:ext cx="2065338" cy="10683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1" name="Rectangle 37"/>
          <p:cNvSpPr>
            <a:spLocks noChangeArrowheads="1"/>
          </p:cNvSpPr>
          <p:nvPr/>
        </p:nvSpPr>
        <p:spPr bwMode="auto">
          <a:xfrm>
            <a:off x="468313" y="1916113"/>
            <a:ext cx="82296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</p:txBody>
      </p:sp>
      <p:sp>
        <p:nvSpPr>
          <p:cNvPr id="24612" name="Oval 38"/>
          <p:cNvSpPr>
            <a:spLocks noChangeArrowheads="1"/>
          </p:cNvSpPr>
          <p:nvPr/>
        </p:nvSpPr>
        <p:spPr bwMode="auto">
          <a:xfrm>
            <a:off x="1403350" y="4210050"/>
            <a:ext cx="688975" cy="534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 b="1">
              <a:solidFill>
                <a:srgbClr val="996633"/>
              </a:solidFill>
              <a:latin typeface="Courier New" pitchFamily="49" charset="0"/>
            </a:endParaRPr>
          </a:p>
        </p:txBody>
      </p:sp>
      <p:cxnSp>
        <p:nvCxnSpPr>
          <p:cNvPr id="24613" name="AutoShape 39"/>
          <p:cNvCxnSpPr>
            <a:cxnSpLocks noChangeShapeType="1"/>
            <a:stCxn id="24612" idx="6"/>
            <a:endCxn id="24583" idx="1"/>
          </p:cNvCxnSpPr>
          <p:nvPr/>
        </p:nvCxnSpPr>
        <p:spPr bwMode="auto">
          <a:xfrm flipV="1">
            <a:off x="2111375" y="4237038"/>
            <a:ext cx="427038" cy="241300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4614" name="Rectangle 40"/>
          <p:cNvSpPr>
            <a:spLocks noChangeArrowheads="1"/>
          </p:cNvSpPr>
          <p:nvPr/>
        </p:nvSpPr>
        <p:spPr bwMode="auto">
          <a:xfrm>
            <a:off x="2808288" y="3762375"/>
            <a:ext cx="438150" cy="4143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4615" name="Rectangle 41"/>
          <p:cNvSpPr>
            <a:spLocks noChangeArrowheads="1"/>
          </p:cNvSpPr>
          <p:nvPr/>
        </p:nvSpPr>
        <p:spPr bwMode="auto">
          <a:xfrm>
            <a:off x="3246438" y="3762375"/>
            <a:ext cx="436562" cy="4143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4616" name="Text Box 42"/>
          <p:cNvSpPr txBox="1">
            <a:spLocks noChangeArrowheads="1"/>
          </p:cNvSpPr>
          <p:nvPr/>
        </p:nvSpPr>
        <p:spPr bwMode="auto">
          <a:xfrm>
            <a:off x="2555875" y="4365625"/>
            <a:ext cx="917575" cy="33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1600" b="1">
                <a:solidFill>
                  <a:srgbClr val="CC0000"/>
                </a:solidFill>
                <a:latin typeface="Courier New" pitchFamily="49" charset="0"/>
              </a:rPr>
              <a:t>length</a:t>
            </a:r>
          </a:p>
        </p:txBody>
      </p:sp>
      <p:sp>
        <p:nvSpPr>
          <p:cNvPr id="24617" name="Rectangle 43"/>
          <p:cNvSpPr>
            <a:spLocks noChangeArrowheads="1"/>
          </p:cNvSpPr>
          <p:nvPr/>
        </p:nvSpPr>
        <p:spPr bwMode="auto">
          <a:xfrm>
            <a:off x="3433763" y="4297363"/>
            <a:ext cx="438150" cy="4143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zh-CN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4618" name="Line 46"/>
          <p:cNvSpPr>
            <a:spLocks noChangeShapeType="1"/>
          </p:cNvSpPr>
          <p:nvPr/>
        </p:nvSpPr>
        <p:spPr bwMode="auto">
          <a:xfrm>
            <a:off x="4427538" y="1844675"/>
            <a:ext cx="0" cy="4248150"/>
          </a:xfrm>
          <a:prstGeom prst="line">
            <a:avLst/>
          </a:prstGeom>
          <a:noFill/>
          <a:ln w="9525">
            <a:solidFill>
              <a:srgbClr val="9933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792162"/>
          </a:xfrm>
          <a:noFill/>
          <a:ln/>
        </p:spPr>
        <p:txBody>
          <a:bodyPr/>
          <a:lstStyle/>
          <a:p>
            <a:r>
              <a:rPr lang="zh-CN" altLang="en-US" sz="3200">
                <a:ea typeface="黑体" pitchFamily="49" charset="-122"/>
              </a:rPr>
              <a:t>数据类型划分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571612"/>
            <a:ext cx="8291513" cy="4786346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  <a:buClr>
                <a:srgbClr val="000066"/>
              </a:buClr>
            </a:pPr>
            <a:r>
              <a:rPr lang="en-US" altLang="zh-CN">
                <a:ea typeface="黑体" pitchFamily="49" charset="-122"/>
              </a:rPr>
              <a:t>Java</a:t>
            </a:r>
            <a:r>
              <a:rPr lang="zh-CN" altLang="en-US">
                <a:ea typeface="黑体" pitchFamily="49" charset="-122"/>
              </a:rPr>
              <a:t>中的数据类型：简单</a:t>
            </a:r>
            <a:r>
              <a:rPr lang="en-US" altLang="zh-CN">
                <a:ea typeface="黑体" pitchFamily="49" charset="-122"/>
              </a:rPr>
              <a:t>(/</a:t>
            </a:r>
            <a:r>
              <a:rPr lang="zh-CN" altLang="en-US">
                <a:ea typeface="黑体" pitchFamily="49" charset="-122"/>
              </a:rPr>
              <a:t>基本</a:t>
            </a:r>
            <a:r>
              <a:rPr lang="en-US" altLang="zh-CN">
                <a:ea typeface="黑体" pitchFamily="49" charset="-122"/>
              </a:rPr>
              <a:t>)</a:t>
            </a:r>
            <a:r>
              <a:rPr lang="zh-CN" altLang="en-US">
                <a:ea typeface="黑体" pitchFamily="49" charset="-122"/>
              </a:rPr>
              <a:t>数据类型和复合</a:t>
            </a:r>
            <a:r>
              <a:rPr lang="en-US" altLang="zh-CN">
                <a:ea typeface="黑体" pitchFamily="49" charset="-122"/>
              </a:rPr>
              <a:t>(/</a:t>
            </a:r>
            <a:r>
              <a:rPr lang="zh-CN" altLang="en-US">
                <a:ea typeface="黑体" pitchFamily="49" charset="-122"/>
              </a:rPr>
              <a:t>引用</a:t>
            </a:r>
            <a:r>
              <a:rPr lang="en-US" altLang="zh-CN">
                <a:ea typeface="黑体" pitchFamily="49" charset="-122"/>
              </a:rPr>
              <a:t>)</a:t>
            </a:r>
            <a:r>
              <a:rPr lang="zh-CN" altLang="en-US">
                <a:ea typeface="黑体" pitchFamily="49" charset="-122"/>
              </a:rPr>
              <a:t>数据类型：</a:t>
            </a:r>
          </a:p>
          <a:p>
            <a:pPr marL="514350" indent="-514350">
              <a:buClr>
                <a:srgbClr val="000066"/>
              </a:buClr>
              <a:buFont typeface="+mj-lt"/>
              <a:buAutoNum type="arabicPeriod"/>
            </a:pPr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简单数据类型</a:t>
            </a:r>
            <a:r>
              <a:rPr lang="zh-CN" altLang="en-US">
                <a:ea typeface="黑体" pitchFamily="49" charset="-122"/>
              </a:rPr>
              <a:t>包括：</a:t>
            </a:r>
            <a:endParaRPr lang="en-US" altLang="zh-CN">
              <a:ea typeface="黑体" pitchFamily="49" charset="-122"/>
            </a:endParaRPr>
          </a:p>
          <a:p>
            <a:pPr lvl="1">
              <a:buClr>
                <a:srgbClr val="000066"/>
              </a:buClr>
            </a:pPr>
            <a:r>
              <a:rPr lang="zh-CN" altLang="en-US" sz="2000">
                <a:ea typeface="黑体" pitchFamily="49" charset="-122"/>
              </a:rPr>
              <a:t>整数类型：</a:t>
            </a:r>
            <a:r>
              <a:rPr lang="en-US" altLang="zh-CN" sz="2000">
                <a:ea typeface="黑体" pitchFamily="49" charset="-122"/>
              </a:rPr>
              <a:t>byte</a:t>
            </a:r>
            <a:r>
              <a:rPr lang="zh-CN" altLang="en-US" sz="2000">
                <a:ea typeface="黑体" pitchFamily="49" charset="-122"/>
              </a:rPr>
              <a:t>， </a:t>
            </a:r>
            <a:r>
              <a:rPr lang="en-US" altLang="zh-CN" sz="2000">
                <a:ea typeface="黑体" pitchFamily="49" charset="-122"/>
              </a:rPr>
              <a:t>short</a:t>
            </a:r>
            <a:r>
              <a:rPr lang="zh-CN" altLang="en-US" sz="2000">
                <a:ea typeface="黑体" pitchFamily="49" charset="-122"/>
              </a:rPr>
              <a:t>， </a:t>
            </a:r>
            <a:r>
              <a:rPr lang="en-US" altLang="zh-CN" sz="2000" err="1">
                <a:ea typeface="黑体" pitchFamily="49" charset="-122"/>
              </a:rPr>
              <a:t>int</a:t>
            </a:r>
            <a:r>
              <a:rPr lang="zh-CN" altLang="en-US" sz="2000">
                <a:ea typeface="黑体" pitchFamily="49" charset="-122"/>
              </a:rPr>
              <a:t>， </a:t>
            </a:r>
            <a:r>
              <a:rPr lang="en-US" altLang="zh-CN" sz="2000">
                <a:ea typeface="黑体" pitchFamily="49" charset="-122"/>
              </a:rPr>
              <a:t>long</a:t>
            </a:r>
          </a:p>
          <a:p>
            <a:pPr lvl="1">
              <a:buClr>
                <a:srgbClr val="000066"/>
              </a:buClr>
            </a:pPr>
            <a:r>
              <a:rPr lang="zh-CN" altLang="en-US" sz="2000">
                <a:ea typeface="黑体" pitchFamily="49" charset="-122"/>
              </a:rPr>
              <a:t>浮点类型：</a:t>
            </a:r>
            <a:r>
              <a:rPr lang="en-US" altLang="zh-CN" sz="2000">
                <a:ea typeface="黑体" pitchFamily="49" charset="-122"/>
              </a:rPr>
              <a:t>float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double</a:t>
            </a:r>
          </a:p>
          <a:p>
            <a:pPr lvl="1">
              <a:buClr>
                <a:srgbClr val="000066"/>
              </a:buClr>
            </a:pPr>
            <a:r>
              <a:rPr lang="zh-CN" altLang="en-US" sz="2000">
                <a:ea typeface="黑体" pitchFamily="49" charset="-122"/>
              </a:rPr>
              <a:t>字符类型：</a:t>
            </a:r>
            <a:r>
              <a:rPr lang="en-US" altLang="zh-CN" sz="2000">
                <a:ea typeface="黑体" pitchFamily="49" charset="-122"/>
              </a:rPr>
              <a:t>char</a:t>
            </a:r>
          </a:p>
          <a:p>
            <a:pPr lvl="1">
              <a:buClr>
                <a:srgbClr val="000066"/>
              </a:buClr>
            </a:pPr>
            <a:r>
              <a:rPr lang="zh-CN" altLang="en-US" sz="2000">
                <a:ea typeface="黑体" pitchFamily="49" charset="-122"/>
              </a:rPr>
              <a:t>布尔类型：</a:t>
            </a:r>
            <a:r>
              <a:rPr lang="en-US" altLang="zh-CN" sz="2000" err="1">
                <a:ea typeface="黑体" pitchFamily="49" charset="-122"/>
              </a:rPr>
              <a:t>boolean</a:t>
            </a:r>
            <a:endParaRPr lang="en-US" altLang="zh-CN" sz="2000">
              <a:ea typeface="黑体" pitchFamily="49" charset="-122"/>
            </a:endParaRPr>
          </a:p>
          <a:p>
            <a:pPr marL="514350" indent="-514350">
              <a:buClr>
                <a:srgbClr val="000066"/>
              </a:buClr>
              <a:buSzPct val="70000"/>
              <a:buFont typeface="+mj-lt"/>
              <a:buAutoNum type="arabicPeriod"/>
            </a:pPr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复合数据类型</a:t>
            </a:r>
            <a:r>
              <a:rPr lang="zh-CN" altLang="en-US">
                <a:ea typeface="黑体" pitchFamily="49" charset="-122"/>
              </a:rPr>
              <a:t>包括：</a:t>
            </a:r>
            <a:endParaRPr lang="en-US" altLang="zh-CN">
              <a:ea typeface="黑体" pitchFamily="49" charset="-122"/>
            </a:endParaRPr>
          </a:p>
          <a:p>
            <a:pPr lvl="1">
              <a:buClr>
                <a:srgbClr val="000066"/>
              </a:buClr>
            </a:pPr>
            <a:r>
              <a:rPr lang="en-US" altLang="zh-CN" sz="2000">
                <a:ea typeface="黑体" pitchFamily="49" charset="-122"/>
              </a:rPr>
              <a:t>class(</a:t>
            </a:r>
            <a:r>
              <a:rPr lang="zh-CN" altLang="en-US" sz="2000">
                <a:ea typeface="黑体" pitchFamily="49" charset="-122"/>
              </a:rPr>
              <a:t>类</a:t>
            </a:r>
            <a:r>
              <a:rPr lang="en-US" altLang="zh-CN" sz="2000">
                <a:ea typeface="黑体" pitchFamily="49" charset="-122"/>
              </a:rPr>
              <a:t>)</a:t>
            </a:r>
          </a:p>
          <a:p>
            <a:pPr lvl="1">
              <a:buClr>
                <a:srgbClr val="000066"/>
              </a:buClr>
            </a:pPr>
            <a:r>
              <a:rPr lang="en-US" altLang="zh-CN" sz="2000">
                <a:ea typeface="黑体" pitchFamily="49" charset="-122"/>
              </a:rPr>
              <a:t>interface</a:t>
            </a:r>
            <a:r>
              <a:rPr lang="zh-CN" altLang="en-US" sz="2000">
                <a:ea typeface="黑体" pitchFamily="49" charset="-122"/>
              </a:rPr>
              <a:t>（接口）</a:t>
            </a:r>
            <a:endParaRPr lang="en-US" altLang="zh-CN" sz="2000">
              <a:ea typeface="黑体" pitchFamily="49" charset="-122"/>
            </a:endParaRPr>
          </a:p>
          <a:p>
            <a:pPr lvl="1">
              <a:buClr>
                <a:srgbClr val="000066"/>
              </a:buClr>
            </a:pPr>
            <a:r>
              <a:rPr lang="zh-CN" altLang="en-US" sz="2000">
                <a:ea typeface="黑体" pitchFamily="49" charset="-122"/>
              </a:rPr>
              <a:t>数组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Example2_4.java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8794" y="1857364"/>
            <a:ext cx="5686436" cy="442915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zh-CN" altLang="en-US" sz="2400">
                <a:latin typeface="+mj-lt"/>
              </a:rPr>
              <a:t>数组</a:t>
            </a:r>
            <a:r>
              <a:rPr lang="en-US" altLang="zh-CN" sz="2400">
                <a:latin typeface="+mj-lt"/>
              </a:rPr>
              <a:t>a</a:t>
            </a:r>
            <a:r>
              <a:rPr lang="zh-CN" altLang="en-US" sz="2400">
                <a:latin typeface="+mj-lt"/>
              </a:rPr>
              <a:t>的元素个数</a:t>
            </a:r>
            <a:r>
              <a:rPr lang="en-US" altLang="zh-CN" sz="2400">
                <a:latin typeface="+mj-lt"/>
              </a:rPr>
              <a:t>=4</a:t>
            </a:r>
          </a:p>
          <a:p>
            <a:pPr>
              <a:buNone/>
            </a:pPr>
            <a:r>
              <a:rPr lang="zh-CN" altLang="en-US" sz="2400">
                <a:latin typeface="+mj-lt"/>
              </a:rPr>
              <a:t>数组</a:t>
            </a:r>
            <a:r>
              <a:rPr lang="en-US" altLang="zh-CN" sz="2400">
                <a:latin typeface="+mj-lt"/>
              </a:rPr>
              <a:t>b</a:t>
            </a:r>
            <a:r>
              <a:rPr lang="zh-CN" altLang="en-US" sz="2400">
                <a:latin typeface="+mj-lt"/>
              </a:rPr>
              <a:t>的元素个数</a:t>
            </a:r>
            <a:r>
              <a:rPr lang="en-US" altLang="zh-CN" sz="2400">
                <a:latin typeface="+mj-lt"/>
              </a:rPr>
              <a:t>=3</a:t>
            </a:r>
          </a:p>
          <a:p>
            <a:pPr>
              <a:buNone/>
            </a:pPr>
            <a:r>
              <a:rPr lang="zh-CN" altLang="en-US" sz="2400">
                <a:latin typeface="+mj-lt"/>
              </a:rPr>
              <a:t>数组</a:t>
            </a:r>
            <a:r>
              <a:rPr lang="en-US" altLang="zh-CN" sz="2400">
                <a:latin typeface="+mj-lt"/>
              </a:rPr>
              <a:t>a</a:t>
            </a:r>
            <a:r>
              <a:rPr lang="zh-CN" altLang="en-US" sz="2400">
                <a:latin typeface="+mj-lt"/>
              </a:rPr>
              <a:t>的引用</a:t>
            </a:r>
            <a:r>
              <a:rPr lang="en-US" altLang="zh-CN" sz="2400">
                <a:latin typeface="+mj-lt"/>
              </a:rPr>
              <a:t>=[</a:t>
            </a:r>
            <a:r>
              <a:rPr lang="en-US" altLang="zh-CN" sz="2400" err="1">
                <a:latin typeface="+mj-lt"/>
              </a:rPr>
              <a:t>I@10dea4e</a:t>
            </a:r>
            <a:endParaRPr lang="en-US" altLang="zh-CN" sz="2400">
              <a:latin typeface="+mj-lt"/>
            </a:endParaRPr>
          </a:p>
          <a:p>
            <a:pPr>
              <a:buNone/>
            </a:pPr>
            <a:r>
              <a:rPr lang="zh-CN" altLang="en-US" sz="2400">
                <a:latin typeface="+mj-lt"/>
              </a:rPr>
              <a:t>数组</a:t>
            </a:r>
            <a:r>
              <a:rPr lang="en-US" altLang="zh-CN" sz="2400">
                <a:latin typeface="+mj-lt"/>
              </a:rPr>
              <a:t>b</a:t>
            </a:r>
            <a:r>
              <a:rPr lang="zh-CN" altLang="en-US" sz="2400">
                <a:latin typeface="+mj-lt"/>
              </a:rPr>
              <a:t>的引用</a:t>
            </a:r>
            <a:r>
              <a:rPr lang="en-US" altLang="zh-CN" sz="2400">
                <a:latin typeface="+mj-lt"/>
              </a:rPr>
              <a:t>=[</a:t>
            </a:r>
            <a:r>
              <a:rPr lang="en-US" altLang="zh-CN" sz="2400" err="1">
                <a:latin typeface="+mj-lt"/>
              </a:rPr>
              <a:t>I@647e05</a:t>
            </a:r>
            <a:endParaRPr lang="en-US" altLang="zh-CN" sz="2400">
              <a:latin typeface="+mj-lt"/>
            </a:endParaRPr>
          </a:p>
          <a:p>
            <a:pPr>
              <a:buNone/>
            </a:pPr>
            <a:r>
              <a:rPr lang="en-US" altLang="zh-CN" sz="2400">
                <a:latin typeface="+mj-lt"/>
              </a:rPr>
              <a:t>a==b</a:t>
            </a:r>
            <a:r>
              <a:rPr lang="zh-CN" altLang="en-US" sz="2400">
                <a:latin typeface="+mj-lt"/>
              </a:rPr>
              <a:t>的结果是</a:t>
            </a:r>
            <a:r>
              <a:rPr lang="en-US" altLang="zh-CN" sz="2400">
                <a:latin typeface="+mj-lt"/>
              </a:rPr>
              <a:t>false</a:t>
            </a:r>
          </a:p>
          <a:p>
            <a:pPr>
              <a:buNone/>
            </a:pPr>
            <a:r>
              <a:rPr lang="zh-CN" altLang="en-US" sz="2400">
                <a:latin typeface="+mj-lt"/>
              </a:rPr>
              <a:t>数组</a:t>
            </a:r>
            <a:r>
              <a:rPr lang="en-US" altLang="zh-CN" sz="2400">
                <a:latin typeface="+mj-lt"/>
              </a:rPr>
              <a:t>a</a:t>
            </a:r>
            <a:r>
              <a:rPr lang="zh-CN" altLang="en-US" sz="2400">
                <a:latin typeface="+mj-lt"/>
              </a:rPr>
              <a:t>的元素个数</a:t>
            </a:r>
            <a:r>
              <a:rPr lang="en-US" altLang="zh-CN" sz="2400">
                <a:latin typeface="+mj-lt"/>
              </a:rPr>
              <a:t>=3</a:t>
            </a:r>
          </a:p>
          <a:p>
            <a:pPr>
              <a:buNone/>
            </a:pPr>
            <a:r>
              <a:rPr lang="zh-CN" altLang="en-US" sz="2400">
                <a:latin typeface="+mj-lt"/>
              </a:rPr>
              <a:t>数组</a:t>
            </a:r>
            <a:r>
              <a:rPr lang="en-US" altLang="zh-CN" sz="2400">
                <a:latin typeface="+mj-lt"/>
              </a:rPr>
              <a:t>b</a:t>
            </a:r>
            <a:r>
              <a:rPr lang="zh-CN" altLang="en-US" sz="2400">
                <a:latin typeface="+mj-lt"/>
              </a:rPr>
              <a:t>的元素个数</a:t>
            </a:r>
            <a:r>
              <a:rPr lang="en-US" altLang="zh-CN" sz="2400">
                <a:latin typeface="+mj-lt"/>
              </a:rPr>
              <a:t>=3</a:t>
            </a:r>
          </a:p>
          <a:p>
            <a:pPr>
              <a:buNone/>
            </a:pPr>
            <a:r>
              <a:rPr lang="en-US" altLang="zh-CN" sz="2400">
                <a:latin typeface="+mj-lt"/>
              </a:rPr>
              <a:t>a==b</a:t>
            </a:r>
            <a:r>
              <a:rPr lang="zh-CN" altLang="en-US" sz="2400">
                <a:latin typeface="+mj-lt"/>
              </a:rPr>
              <a:t>的结果是</a:t>
            </a:r>
            <a:r>
              <a:rPr lang="en-US" altLang="zh-CN" sz="2400">
                <a:latin typeface="+mj-lt"/>
              </a:rPr>
              <a:t>true</a:t>
            </a:r>
          </a:p>
          <a:p>
            <a:pPr>
              <a:buNone/>
            </a:pPr>
            <a:r>
              <a:rPr lang="en-US" altLang="zh-CN" sz="2400">
                <a:latin typeface="+mj-lt"/>
              </a:rPr>
              <a:t>a[0]=</a:t>
            </a:r>
            <a:r>
              <a:rPr lang="en-US" altLang="zh-CN" sz="2400" err="1">
                <a:latin typeface="+mj-lt"/>
              </a:rPr>
              <a:t>100,a</a:t>
            </a:r>
            <a:r>
              <a:rPr lang="en-US" altLang="zh-CN" sz="2400">
                <a:latin typeface="+mj-lt"/>
              </a:rPr>
              <a:t>[1]=</a:t>
            </a:r>
            <a:r>
              <a:rPr lang="en-US" altLang="zh-CN" sz="2400" err="1">
                <a:latin typeface="+mj-lt"/>
              </a:rPr>
              <a:t>200,a</a:t>
            </a:r>
            <a:r>
              <a:rPr lang="en-US" altLang="zh-CN" sz="2400">
                <a:latin typeface="+mj-lt"/>
              </a:rPr>
              <a:t>[2]=300</a:t>
            </a:r>
          </a:p>
          <a:p>
            <a:pPr>
              <a:buNone/>
            </a:pPr>
            <a:r>
              <a:rPr lang="en-US" altLang="zh-CN" sz="2400">
                <a:latin typeface="+mj-lt"/>
              </a:rPr>
              <a:t>b[0]=</a:t>
            </a:r>
            <a:r>
              <a:rPr lang="en-US" altLang="zh-CN" sz="2400" err="1">
                <a:latin typeface="+mj-lt"/>
              </a:rPr>
              <a:t>100,b</a:t>
            </a:r>
            <a:r>
              <a:rPr lang="en-US" altLang="zh-CN" sz="2400">
                <a:latin typeface="+mj-lt"/>
              </a:rPr>
              <a:t>[1]=</a:t>
            </a:r>
            <a:r>
              <a:rPr lang="en-US" altLang="zh-CN" sz="2400" err="1">
                <a:latin typeface="+mj-lt"/>
              </a:rPr>
              <a:t>200,b</a:t>
            </a:r>
            <a:r>
              <a:rPr lang="en-US" altLang="zh-CN" sz="2400">
                <a:latin typeface="+mj-lt"/>
              </a:rPr>
              <a:t>[2]=300</a:t>
            </a:r>
            <a:endParaRPr lang="zh-CN" altLang="en-US" sz="240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714348" y="185736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输出：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28596" y="500042"/>
            <a:ext cx="74993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tx2"/>
                </a:solidFill>
              </a:rPr>
              <a:t>数组的赋值</a:t>
            </a:r>
            <a:endParaRPr lang="en-US" altLang="zh-CN" sz="3600">
              <a:solidFill>
                <a:schemeClr val="tx2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9750" y="1714488"/>
            <a:ext cx="82296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r>
              <a:rPr lang="zh-CN" altLang="en-US" sz="2800"/>
              <a:t>数组</a:t>
            </a:r>
            <a:r>
              <a:rPr lang="en-US" altLang="zh-CN" sz="2800"/>
              <a:t>A</a:t>
            </a:r>
            <a:r>
              <a:rPr lang="zh-CN" altLang="en-US" sz="2800"/>
              <a:t>和</a:t>
            </a:r>
            <a:r>
              <a:rPr lang="en-US" altLang="zh-CN" sz="2800"/>
              <a:t>B:</a:t>
            </a:r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800"/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800"/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800"/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800"/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80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1258888" y="3716338"/>
            <a:ext cx="792162" cy="647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 sz="2400" b="1">
              <a:solidFill>
                <a:srgbClr val="CC0000"/>
              </a:solidFill>
              <a:latin typeface="Courier New" pitchFamily="49" charset="0"/>
            </a:endParaRPr>
          </a:p>
        </p:txBody>
      </p:sp>
      <p:cxnSp>
        <p:nvCxnSpPr>
          <p:cNvPr id="21511" name="AutoShape 7"/>
          <p:cNvCxnSpPr>
            <a:cxnSpLocks noChangeShapeType="1"/>
            <a:stCxn id="21510" idx="6"/>
            <a:endCxn id="21537" idx="1"/>
          </p:cNvCxnSpPr>
          <p:nvPr/>
        </p:nvCxnSpPr>
        <p:spPr bwMode="auto">
          <a:xfrm>
            <a:off x="2070100" y="4040188"/>
            <a:ext cx="538163" cy="469900"/>
          </a:xfrm>
          <a:prstGeom prst="curvedConnector3">
            <a:avLst>
              <a:gd name="adj1" fmla="val 49852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258888" y="4581525"/>
            <a:ext cx="792162" cy="647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 sz="2400" b="1">
              <a:solidFill>
                <a:srgbClr val="CC0000"/>
              </a:solidFill>
              <a:latin typeface="Courier New" pitchFamily="49" charset="0"/>
            </a:endParaRPr>
          </a:p>
        </p:txBody>
      </p:sp>
      <p:cxnSp>
        <p:nvCxnSpPr>
          <p:cNvPr id="21513" name="AutoShape 9"/>
          <p:cNvCxnSpPr>
            <a:cxnSpLocks noChangeShapeType="1"/>
            <a:stCxn id="21512" idx="6"/>
            <a:endCxn id="21537" idx="1"/>
          </p:cNvCxnSpPr>
          <p:nvPr/>
        </p:nvCxnSpPr>
        <p:spPr bwMode="auto">
          <a:xfrm flipV="1">
            <a:off x="2070100" y="4510088"/>
            <a:ext cx="538163" cy="395287"/>
          </a:xfrm>
          <a:prstGeom prst="curvedConnector3">
            <a:avLst>
              <a:gd name="adj1" fmla="val 49852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11188" y="2852738"/>
            <a:ext cx="13716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B = A</a:t>
            </a:r>
            <a:endParaRPr lang="en-CA" altLang="zh-CN" b="1">
              <a:solidFill>
                <a:srgbClr val="CC0000"/>
              </a:solidFill>
              <a:latin typeface="Courier New" pitchFamily="49" charset="0"/>
            </a:endParaRP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000">
                <a:solidFill>
                  <a:srgbClr val="009900"/>
                </a:solidFill>
                <a:latin typeface="Comic Sans MS" pitchFamily="66" charset="0"/>
              </a:rPr>
              <a:t>results in: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84213" y="3716338"/>
            <a:ext cx="366712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84213" y="4652963"/>
            <a:ext cx="366712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686425" y="3573463"/>
            <a:ext cx="792163" cy="647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 sz="2400" b="1">
              <a:solidFill>
                <a:srgbClr val="CC0000"/>
              </a:solidFill>
              <a:latin typeface="Courier New" pitchFamily="49" charset="0"/>
            </a:endParaRPr>
          </a:p>
        </p:txBody>
      </p:sp>
      <p:cxnSp>
        <p:nvCxnSpPr>
          <p:cNvPr id="21518" name="AutoShape 14"/>
          <p:cNvCxnSpPr>
            <a:cxnSpLocks noChangeShapeType="1"/>
            <a:stCxn id="21517" idx="6"/>
            <a:endCxn id="21532" idx="1"/>
          </p:cNvCxnSpPr>
          <p:nvPr/>
        </p:nvCxnSpPr>
        <p:spPr bwMode="auto">
          <a:xfrm flipV="1">
            <a:off x="6497638" y="3644900"/>
            <a:ext cx="503237" cy="252413"/>
          </a:xfrm>
          <a:prstGeom prst="curvedConnector3">
            <a:avLst>
              <a:gd name="adj1" fmla="val 4984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5686425" y="4654550"/>
            <a:ext cx="792163" cy="647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 sz="2400" b="1">
              <a:solidFill>
                <a:srgbClr val="CC0000"/>
              </a:solidFill>
              <a:latin typeface="Courier New" pitchFamily="49" charset="0"/>
            </a:endParaRPr>
          </a:p>
        </p:txBody>
      </p:sp>
      <p:cxnSp>
        <p:nvCxnSpPr>
          <p:cNvPr id="21520" name="AutoShape 16"/>
          <p:cNvCxnSpPr>
            <a:cxnSpLocks noChangeShapeType="1"/>
            <a:stCxn id="21519" idx="6"/>
            <a:endCxn id="21527" idx="1"/>
          </p:cNvCxnSpPr>
          <p:nvPr/>
        </p:nvCxnSpPr>
        <p:spPr bwMode="auto">
          <a:xfrm>
            <a:off x="6497638" y="4978400"/>
            <a:ext cx="503237" cy="250825"/>
          </a:xfrm>
          <a:prstGeom prst="curvedConnector3">
            <a:avLst>
              <a:gd name="adj1" fmla="val 4984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003800" y="2924175"/>
            <a:ext cx="968375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>
                <a:solidFill>
                  <a:srgbClr val="009900"/>
                </a:solidFill>
                <a:latin typeface="Comic Sans MS" pitchFamily="66" charset="0"/>
              </a:rPr>
              <a:t>NOT:</a:t>
            </a:r>
            <a:endParaRPr lang="en-CA" altLang="zh-CN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111750" y="3717925"/>
            <a:ext cx="366713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5111750" y="4725988"/>
            <a:ext cx="366713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B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627313" y="3789363"/>
            <a:ext cx="1657350" cy="1439862"/>
            <a:chOff x="1655" y="2795"/>
            <a:chExt cx="1044" cy="907"/>
          </a:xfrm>
        </p:grpSpPr>
        <p:sp>
          <p:nvSpPr>
            <p:cNvPr id="21537" name="AutoShape 21"/>
            <p:cNvSpPr>
              <a:spLocks noChangeArrowheads="1"/>
            </p:cNvSpPr>
            <p:nvPr/>
          </p:nvSpPr>
          <p:spPr bwMode="auto">
            <a:xfrm>
              <a:off x="1655" y="2795"/>
              <a:ext cx="1044" cy="90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Rectangle 22"/>
            <p:cNvSpPr>
              <a:spLocks noChangeArrowheads="1"/>
            </p:cNvSpPr>
            <p:nvPr/>
          </p:nvSpPr>
          <p:spPr bwMode="auto">
            <a:xfrm>
              <a:off x="1837" y="2886"/>
              <a:ext cx="317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1539" name="Rectangle 23"/>
            <p:cNvSpPr>
              <a:spLocks noChangeArrowheads="1"/>
            </p:cNvSpPr>
            <p:nvPr/>
          </p:nvSpPr>
          <p:spPr bwMode="auto">
            <a:xfrm>
              <a:off x="2154" y="2886"/>
              <a:ext cx="317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1540" name="Text Box 24"/>
            <p:cNvSpPr txBox="1">
              <a:spLocks noChangeArrowheads="1"/>
            </p:cNvSpPr>
            <p:nvPr/>
          </p:nvSpPr>
          <p:spPr bwMode="auto">
            <a:xfrm>
              <a:off x="1655" y="3339"/>
              <a:ext cx="632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b="1">
                  <a:solidFill>
                    <a:srgbClr val="CC0000"/>
                  </a:solidFill>
                  <a:latin typeface="Courier New" pitchFamily="49" charset="0"/>
                </a:rPr>
                <a:t>length</a:t>
              </a:r>
            </a:p>
          </p:txBody>
        </p:sp>
        <p:sp>
          <p:nvSpPr>
            <p:cNvPr id="21541" name="Rectangle 25"/>
            <p:cNvSpPr>
              <a:spLocks noChangeArrowheads="1"/>
            </p:cNvSpPr>
            <p:nvPr/>
          </p:nvSpPr>
          <p:spPr bwMode="auto">
            <a:xfrm>
              <a:off x="2290" y="3294"/>
              <a:ext cx="317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2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019925" y="2924175"/>
            <a:ext cx="1657350" cy="1439863"/>
            <a:chOff x="1655" y="2795"/>
            <a:chExt cx="1044" cy="907"/>
          </a:xfrm>
        </p:grpSpPr>
        <p:sp>
          <p:nvSpPr>
            <p:cNvPr id="21532" name="AutoShape 27"/>
            <p:cNvSpPr>
              <a:spLocks noChangeArrowheads="1"/>
            </p:cNvSpPr>
            <p:nvPr/>
          </p:nvSpPr>
          <p:spPr bwMode="auto">
            <a:xfrm>
              <a:off x="1655" y="2795"/>
              <a:ext cx="1044" cy="90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Rectangle 28"/>
            <p:cNvSpPr>
              <a:spLocks noChangeArrowheads="1"/>
            </p:cNvSpPr>
            <p:nvPr/>
          </p:nvSpPr>
          <p:spPr bwMode="auto">
            <a:xfrm>
              <a:off x="1837" y="2886"/>
              <a:ext cx="317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1534" name="Rectangle 29"/>
            <p:cNvSpPr>
              <a:spLocks noChangeArrowheads="1"/>
            </p:cNvSpPr>
            <p:nvPr/>
          </p:nvSpPr>
          <p:spPr bwMode="auto">
            <a:xfrm>
              <a:off x="2154" y="2886"/>
              <a:ext cx="317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1535" name="Text Box 30"/>
            <p:cNvSpPr txBox="1">
              <a:spLocks noChangeArrowheads="1"/>
            </p:cNvSpPr>
            <p:nvPr/>
          </p:nvSpPr>
          <p:spPr bwMode="auto">
            <a:xfrm>
              <a:off x="1655" y="3339"/>
              <a:ext cx="632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b="1">
                  <a:solidFill>
                    <a:srgbClr val="CC0000"/>
                  </a:solidFill>
                  <a:latin typeface="Courier New" pitchFamily="49" charset="0"/>
                </a:rPr>
                <a:t>length</a:t>
              </a:r>
            </a:p>
          </p:txBody>
        </p:sp>
        <p:sp>
          <p:nvSpPr>
            <p:cNvPr id="21536" name="Rectangle 31"/>
            <p:cNvSpPr>
              <a:spLocks noChangeArrowheads="1"/>
            </p:cNvSpPr>
            <p:nvPr/>
          </p:nvSpPr>
          <p:spPr bwMode="auto">
            <a:xfrm>
              <a:off x="2290" y="3294"/>
              <a:ext cx="317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2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019925" y="4508500"/>
            <a:ext cx="1657350" cy="1439863"/>
            <a:chOff x="1655" y="2795"/>
            <a:chExt cx="1044" cy="907"/>
          </a:xfrm>
        </p:grpSpPr>
        <p:sp>
          <p:nvSpPr>
            <p:cNvPr id="21527" name="AutoShape 33"/>
            <p:cNvSpPr>
              <a:spLocks noChangeArrowheads="1"/>
            </p:cNvSpPr>
            <p:nvPr/>
          </p:nvSpPr>
          <p:spPr bwMode="auto">
            <a:xfrm>
              <a:off x="1655" y="2795"/>
              <a:ext cx="1044" cy="90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Rectangle 34"/>
            <p:cNvSpPr>
              <a:spLocks noChangeArrowheads="1"/>
            </p:cNvSpPr>
            <p:nvPr/>
          </p:nvSpPr>
          <p:spPr bwMode="auto">
            <a:xfrm>
              <a:off x="1837" y="2886"/>
              <a:ext cx="317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1529" name="Rectangle 35"/>
            <p:cNvSpPr>
              <a:spLocks noChangeArrowheads="1"/>
            </p:cNvSpPr>
            <p:nvPr/>
          </p:nvSpPr>
          <p:spPr bwMode="auto">
            <a:xfrm>
              <a:off x="2154" y="2886"/>
              <a:ext cx="317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1530" name="Text Box 36"/>
            <p:cNvSpPr txBox="1">
              <a:spLocks noChangeArrowheads="1"/>
            </p:cNvSpPr>
            <p:nvPr/>
          </p:nvSpPr>
          <p:spPr bwMode="auto">
            <a:xfrm>
              <a:off x="1655" y="3339"/>
              <a:ext cx="632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b="1">
                  <a:solidFill>
                    <a:srgbClr val="CC0000"/>
                  </a:solidFill>
                  <a:latin typeface="Courier New" pitchFamily="49" charset="0"/>
                </a:rPr>
                <a:t>length</a:t>
              </a:r>
            </a:p>
          </p:txBody>
        </p:sp>
        <p:sp>
          <p:nvSpPr>
            <p:cNvPr id="21531" name="Rectangle 37"/>
            <p:cNvSpPr>
              <a:spLocks noChangeArrowheads="1"/>
            </p:cNvSpPr>
            <p:nvPr/>
          </p:nvSpPr>
          <p:spPr bwMode="auto">
            <a:xfrm>
              <a:off x="2290" y="3294"/>
              <a:ext cx="317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  Java Basic Grammar</a:t>
            </a: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D3824-02E2-4868-ACA0-7D15ACFC41EB}" type="slidenum">
              <a:rPr lang="en-US" altLang="zh-CN"/>
              <a:pPr/>
              <a:t>62</a:t>
            </a:fld>
            <a:r>
              <a:rPr lang="en-US" altLang="zh-CN"/>
              <a:t>/49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 eaLnBrk="1" hangingPunct="1"/>
            <a:r>
              <a:rPr kumimoji="1" lang="zh-CN" altLang="en-US" b="1"/>
              <a:t>引用数据类型</a:t>
            </a:r>
            <a:endParaRPr lang="en-US" altLang="zh-CN" b="1">
              <a:solidFill>
                <a:srgbClr val="990000"/>
              </a:solidFill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sym typeface="Wingdings" pitchFamily="2" charset="2"/>
              </a:rPr>
              <a:t>和基本数据类型的数据一样，</a:t>
            </a:r>
            <a:r>
              <a:rPr lang="zh-CN" altLang="en-US" b="1">
                <a:solidFill>
                  <a:srgbClr val="990000"/>
                </a:solidFill>
                <a:latin typeface="Times New Roman" pitchFamily="18" charset="0"/>
                <a:sym typeface="Wingdings" pitchFamily="2" charset="2"/>
              </a:rPr>
              <a:t>对象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也是数据，</a:t>
            </a:r>
            <a:r>
              <a:rPr lang="zh-CN" altLang="en-US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其类型是对应的类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。</a:t>
            </a:r>
          </a:p>
          <a:p>
            <a:r>
              <a:rPr lang="en-US" altLang="zh-CN" b="1">
                <a:latin typeface="Times New Roman" pitchFamily="18" charset="0"/>
                <a:sym typeface="Wingdings" pitchFamily="2" charset="2"/>
              </a:rPr>
              <a:t>Java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将各种</a:t>
            </a: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对象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数据类型称为</a:t>
            </a:r>
            <a:r>
              <a:rPr lang="zh-CN" altLang="en-US" b="1">
                <a:solidFill>
                  <a:srgbClr val="990000"/>
                </a:solidFill>
                <a:latin typeface="Times New Roman" pitchFamily="18" charset="0"/>
                <a:sym typeface="Wingdings" pitchFamily="2" charset="2"/>
              </a:rPr>
              <a:t>引用</a:t>
            </a:r>
            <a:r>
              <a:rPr lang="en-US" altLang="zh-CN" b="1">
                <a:latin typeface="Times New Roman" pitchFamily="18" charset="0"/>
                <a:sym typeface="Wingdings" pitchFamily="2" charset="2"/>
              </a:rPr>
              <a:t>(Reference</a:t>
            </a:r>
            <a:r>
              <a:rPr lang="en-US" altLang="zh-CN" b="1">
                <a:solidFill>
                  <a:srgbClr val="990000"/>
                </a:solidFill>
                <a:latin typeface="Times New Roman" pitchFamily="18" charset="0"/>
                <a:sym typeface="Wingdings" pitchFamily="2" charset="2"/>
              </a:rPr>
              <a:t>)</a:t>
            </a:r>
            <a:r>
              <a:rPr lang="zh-CN" altLang="en-US" b="1">
                <a:solidFill>
                  <a:srgbClr val="990000"/>
                </a:solidFill>
                <a:latin typeface="Times New Roman" pitchFamily="18" charset="0"/>
                <a:sym typeface="Wingdings" pitchFamily="2" charset="2"/>
              </a:rPr>
              <a:t>数据类型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。</a:t>
            </a: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基本数据类型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的变量存放的是数据本身。</a:t>
            </a: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引用数据类型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的变量存放的是对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对象的引用，即：</a:t>
            </a:r>
            <a:r>
              <a:rPr lang="zh-CN" altLang="en-US"/>
              <a:t>该变量表示的对象所存储的</a:t>
            </a:r>
            <a:r>
              <a:rPr lang="zh-CN" altLang="en-US" b="1">
                <a:solidFill>
                  <a:srgbClr val="0000CC"/>
                </a:solidFill>
              </a:rPr>
              <a:t>首地址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  Java Basic Grammar</a:t>
            </a: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79593-F829-4CE6-8920-4D9E6029D4F2}" type="slidenum">
              <a:rPr lang="en-US" altLang="zh-CN"/>
              <a:pPr/>
              <a:t>63</a:t>
            </a:fld>
            <a:r>
              <a:rPr lang="en-US" altLang="zh-CN"/>
              <a:t>/49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57166"/>
            <a:ext cx="6908800" cy="1143000"/>
          </a:xfrm>
        </p:spPr>
        <p:txBody>
          <a:bodyPr/>
          <a:lstStyle/>
          <a:p>
            <a:pPr eaLnBrk="1" hangingPunct="1"/>
            <a:r>
              <a:rPr lang="zh-CN" altLang="en-US" sz="3600" b="1"/>
              <a:t>数据内存分配示例：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2087563"/>
            <a:ext cx="8159750" cy="1196975"/>
          </a:xfrm>
          <a:noFill/>
        </p:spPr>
        <p:txBody>
          <a:bodyPr/>
          <a:lstStyle/>
          <a:p>
            <a:pPr eaLnBrk="1" hangingPunct="1"/>
            <a:r>
              <a:rPr lang="en-US" altLang="zh-CN" b="1" err="1"/>
              <a:t>int</a:t>
            </a:r>
            <a:r>
              <a:rPr lang="en-US" altLang="zh-CN" b="1"/>
              <a:t> sum = 0; 				</a:t>
            </a:r>
            <a:r>
              <a:rPr lang="en-US" altLang="zh-CN" b="1">
                <a:solidFill>
                  <a:srgbClr val="CC0000"/>
                </a:solidFill>
              </a:rPr>
              <a:t>//</a:t>
            </a:r>
            <a:r>
              <a:rPr lang="zh-CN" altLang="en-US" b="1">
                <a:solidFill>
                  <a:srgbClr val="CC0000"/>
                </a:solidFill>
              </a:rPr>
              <a:t>简单数据</a:t>
            </a:r>
          </a:p>
          <a:p>
            <a:pPr eaLnBrk="1" hangingPunct="1"/>
            <a:r>
              <a:rPr lang="en-US" altLang="zh-CN" b="1"/>
              <a:t>String s = </a:t>
            </a:r>
            <a:r>
              <a:rPr lang="en-US" altLang="zh-CN" b="1">
                <a:latin typeface="Arial" charset="0"/>
              </a:rPr>
              <a:t>“</a:t>
            </a:r>
            <a:r>
              <a:rPr lang="en-US" altLang="zh-CN" b="1"/>
              <a:t>Hello World!</a:t>
            </a:r>
            <a:r>
              <a:rPr lang="en-US" altLang="zh-CN" b="1">
                <a:latin typeface="Arial" charset="0"/>
              </a:rPr>
              <a:t>”</a:t>
            </a:r>
            <a:r>
              <a:rPr lang="en-US" altLang="zh-CN" b="1"/>
              <a:t>;	</a:t>
            </a:r>
            <a:r>
              <a:rPr lang="en-US" altLang="zh-CN" b="1">
                <a:solidFill>
                  <a:srgbClr val="CC0000"/>
                </a:solidFill>
              </a:rPr>
              <a:t>//</a:t>
            </a:r>
            <a:r>
              <a:rPr lang="zh-CN" altLang="en-US" b="1">
                <a:solidFill>
                  <a:srgbClr val="CC0000"/>
                </a:solidFill>
              </a:rPr>
              <a:t>引用数据</a:t>
            </a: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1571603" y="3786190"/>
            <a:ext cx="91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charset="0"/>
              </a:rPr>
              <a:t>sum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547916" y="3786190"/>
            <a:ext cx="1295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latin typeface="Arial" charset="0"/>
              </a:rPr>
              <a:t>0</a:t>
            </a: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1643042" y="4429132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charset="0"/>
              </a:rPr>
              <a:t>s</a:t>
            </a: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2143108" y="4429128"/>
            <a:ext cx="1700208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err="1">
                <a:solidFill>
                  <a:srgbClr val="000099"/>
                </a:solidFill>
                <a:latin typeface="Arial" charset="0"/>
              </a:rPr>
              <a:t>0xf789a1</a:t>
            </a:r>
            <a:endParaRPr lang="en-US" altLang="zh-CN" sz="2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5157766" y="4724403"/>
            <a:ext cx="1985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Arial" charset="0"/>
              </a:rPr>
              <a:t>Hello World!</a:t>
            </a: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3833791" y="471487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643438" y="3429000"/>
            <a:ext cx="45719" cy="2714644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215206" y="4714884"/>
            <a:ext cx="170020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err="1">
                <a:solidFill>
                  <a:srgbClr val="000099"/>
                </a:solidFill>
                <a:latin typeface="Arial" charset="0"/>
              </a:rPr>
              <a:t>0xf789a1</a:t>
            </a:r>
            <a:endParaRPr lang="en-US" altLang="zh-CN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8082" y="428625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首地址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  <p:bldP spid="59400" grpId="0" animBg="1"/>
      <p:bldP spid="59401" grpId="0"/>
      <p:bldP spid="59402" grpId="0" animBg="1"/>
      <p:bldP spid="59403" grpId="0" animBg="1"/>
      <p:bldP spid="59404" grpId="0" animBg="1"/>
      <p:bldP spid="16" grpId="0" animBg="1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err="1">
                <a:latin typeface="+mj-lt"/>
              </a:rPr>
              <a:t>int</a:t>
            </a:r>
            <a:r>
              <a:rPr lang="en-US">
                <a:latin typeface="+mj-lt"/>
              </a:rPr>
              <a:t>[ ][ ] </a:t>
            </a:r>
            <a:r>
              <a:rPr lang="en-US" err="1">
                <a:latin typeface="+mj-lt"/>
              </a:rPr>
              <a:t>arr</a:t>
            </a:r>
            <a:r>
              <a:rPr lang="en-US">
                <a:latin typeface="+mj-lt"/>
              </a:rPr>
              <a:t> = new </a:t>
            </a:r>
            <a:r>
              <a:rPr lang="en-US" err="1">
                <a:latin typeface="+mj-lt"/>
              </a:rPr>
              <a:t>int</a:t>
            </a:r>
            <a:r>
              <a:rPr lang="en-US">
                <a:latin typeface="+mj-lt"/>
              </a:rPr>
              <a:t>[3][ ]; </a:t>
            </a:r>
          </a:p>
          <a:p>
            <a:pPr>
              <a:buNone/>
            </a:pPr>
            <a:r>
              <a:rPr lang="en-US" err="1">
                <a:latin typeface="+mj-lt"/>
              </a:rPr>
              <a:t>arr</a:t>
            </a:r>
            <a:r>
              <a:rPr lang="en-US">
                <a:latin typeface="+mj-lt"/>
              </a:rPr>
              <a:t>[0] = new </a:t>
            </a:r>
            <a:r>
              <a:rPr lang="en-US" err="1">
                <a:latin typeface="+mj-lt"/>
              </a:rPr>
              <a:t>int</a:t>
            </a:r>
            <a:r>
              <a:rPr lang="en-US">
                <a:latin typeface="+mj-lt"/>
              </a:rPr>
              <a:t>[3]; </a:t>
            </a:r>
          </a:p>
          <a:p>
            <a:pPr>
              <a:buNone/>
            </a:pPr>
            <a:r>
              <a:rPr lang="en-US" err="1">
                <a:latin typeface="+mj-lt"/>
              </a:rPr>
              <a:t>arr</a:t>
            </a:r>
            <a:r>
              <a:rPr lang="en-US">
                <a:latin typeface="+mj-lt"/>
              </a:rPr>
              <a:t>[1] = new </a:t>
            </a:r>
            <a:r>
              <a:rPr lang="en-US" err="1">
                <a:latin typeface="+mj-lt"/>
              </a:rPr>
              <a:t>int</a:t>
            </a:r>
            <a:r>
              <a:rPr lang="en-US">
                <a:latin typeface="+mj-lt"/>
              </a:rPr>
              <a:t>[5]; </a:t>
            </a:r>
          </a:p>
          <a:p>
            <a:pPr>
              <a:buNone/>
            </a:pPr>
            <a:r>
              <a:rPr lang="en-US" err="1">
                <a:latin typeface="+mj-lt"/>
              </a:rPr>
              <a:t>arr</a:t>
            </a:r>
            <a:r>
              <a:rPr lang="en-US">
                <a:latin typeface="+mj-lt"/>
              </a:rPr>
              <a:t>[2] = new </a:t>
            </a:r>
            <a:r>
              <a:rPr lang="en-US" err="1">
                <a:latin typeface="+mj-lt"/>
              </a:rPr>
              <a:t>int</a:t>
            </a:r>
            <a:r>
              <a:rPr lang="en-US">
                <a:latin typeface="+mj-lt"/>
              </a:rPr>
              <a:t>[4];</a:t>
            </a:r>
            <a:endParaRPr lang="zh-CN" altLang="en-US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64</a:t>
            </a:fld>
            <a:endParaRPr lang="en-US" altLang="zh-CN"/>
          </a:p>
        </p:txBody>
      </p:sp>
      <p:pic>
        <p:nvPicPr>
          <p:cNvPr id="6" name="图片 5" descr="201501121607326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3357562"/>
            <a:ext cx="5429256" cy="3204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直接连接符 7"/>
          <p:cNvCxnSpPr/>
          <p:nvPr/>
        </p:nvCxnSpPr>
        <p:spPr bwMode="auto">
          <a:xfrm rot="5400000">
            <a:off x="2894001" y="4821247"/>
            <a:ext cx="321471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§2.4.7   </a:t>
            </a:r>
            <a:r>
              <a:rPr lang="zh-CN" altLang="en-US">
                <a:latin typeface="宋体" pitchFamily="2" charset="-122"/>
              </a:rPr>
              <a:t>表示格式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b="1">
                <a:solidFill>
                  <a:srgbClr val="C00000"/>
                </a:solidFill>
                <a:latin typeface="+mj-lt"/>
              </a:rPr>
              <a:t>Arrays</a:t>
            </a:r>
            <a:r>
              <a:rPr lang="zh-CN" altLang="en-US">
                <a:latin typeface="+mj-lt"/>
              </a:rPr>
              <a:t>是</a:t>
            </a:r>
            <a:r>
              <a:rPr lang="en-US" altLang="zh-CN" err="1">
                <a:latin typeface="+mj-lt"/>
              </a:rPr>
              <a:t>java.util</a:t>
            </a:r>
            <a:r>
              <a:rPr lang="zh-CN" altLang="en-US">
                <a:latin typeface="+mj-lt"/>
              </a:rPr>
              <a:t>包中的一个类，</a:t>
            </a:r>
            <a:r>
              <a:rPr lang="zh-CN" altLang="en-US"/>
              <a:t>此类包含用来操作数组（比如排序和搜索）的各种方法。</a:t>
            </a:r>
            <a:endParaRPr lang="en-US" altLang="zh-CN"/>
          </a:p>
          <a:p>
            <a:pPr algn="ctr">
              <a:spcBef>
                <a:spcPct val="30000"/>
              </a:spcBef>
              <a:buNone/>
            </a:pPr>
            <a:r>
              <a:rPr lang="en-US" altLang="zh-CN" b="1">
                <a:solidFill>
                  <a:srgbClr val="0000FF"/>
                </a:solidFill>
                <a:latin typeface="+mj-lt"/>
              </a:rPr>
              <a:t>import </a:t>
            </a:r>
            <a:r>
              <a:rPr lang="en-US" altLang="zh-CN" b="1" err="1">
                <a:solidFill>
                  <a:srgbClr val="0000FF"/>
                </a:solidFill>
                <a:latin typeface="+mj-lt"/>
              </a:rPr>
              <a:t>java.util.Arrays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;</a:t>
            </a:r>
          </a:p>
          <a:p>
            <a:pPr algn="just">
              <a:spcBef>
                <a:spcPct val="30000"/>
              </a:spcBef>
            </a:pPr>
            <a:r>
              <a:rPr lang="en-US" altLang="zh-CN" sz="3200" b="1">
                <a:solidFill>
                  <a:srgbClr val="C00000"/>
                </a:solidFill>
                <a:latin typeface="+mj-lt"/>
              </a:rPr>
              <a:t>Arrays</a:t>
            </a:r>
            <a:r>
              <a:rPr lang="zh-CN" altLang="en-US" sz="3200" b="1">
                <a:latin typeface="+mj-lt"/>
              </a:rPr>
              <a:t>类调用</a:t>
            </a:r>
            <a:r>
              <a:rPr lang="en-US" altLang="zh-CN" sz="3200" b="1" err="1">
                <a:latin typeface="+mj-lt"/>
              </a:rPr>
              <a:t>toString</a:t>
            </a:r>
            <a:r>
              <a:rPr lang="zh-CN" altLang="en-US" sz="3200"/>
              <a:t>方法：</a:t>
            </a:r>
            <a:endParaRPr lang="zh-CN" altLang="en-US" sz="3200" b="1">
              <a:latin typeface="+mj-lt"/>
            </a:endParaRPr>
          </a:p>
          <a:p>
            <a:pPr algn="ctr">
              <a:spcBef>
                <a:spcPct val="30000"/>
              </a:spcBef>
              <a:buNone/>
            </a:pPr>
            <a:r>
              <a:rPr lang="en-US" altLang="zh-CN">
                <a:latin typeface="+mj-lt"/>
              </a:rPr>
              <a:t>   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public static String </a:t>
            </a:r>
            <a:r>
              <a:rPr lang="en-US" altLang="zh-CN" b="1" err="1">
                <a:solidFill>
                  <a:srgbClr val="0000FF"/>
                </a:solidFill>
                <a:latin typeface="+mj-lt"/>
              </a:rPr>
              <a:t>toString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(</a:t>
            </a:r>
            <a:r>
              <a:rPr lang="en-US" altLang="zh-CN" b="1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[] a)</a:t>
            </a:r>
          </a:p>
          <a:p>
            <a:pPr algn="just">
              <a:spcBef>
                <a:spcPct val="30000"/>
              </a:spcBef>
            </a:pPr>
            <a:r>
              <a:rPr lang="zh-CN" altLang="en-US">
                <a:latin typeface="+mj-lt"/>
              </a:rPr>
              <a:t>可以得到参数指定的一维数组</a:t>
            </a:r>
            <a:r>
              <a:rPr lang="en-US" altLang="zh-CN">
                <a:latin typeface="+mj-lt"/>
              </a:rPr>
              <a:t>a</a:t>
            </a:r>
            <a:r>
              <a:rPr lang="zh-CN" altLang="en-US">
                <a:latin typeface="+mj-lt"/>
              </a:rPr>
              <a:t>的如下格式的字符串表示：</a:t>
            </a:r>
          </a:p>
          <a:p>
            <a:pPr algn="ctr">
              <a:spcBef>
                <a:spcPct val="30000"/>
              </a:spcBef>
              <a:buNone/>
            </a:pPr>
            <a:r>
              <a:rPr lang="zh-CN" altLang="en-US" b="1">
                <a:latin typeface="+mj-lt"/>
              </a:rPr>
              <a:t>   </a:t>
            </a:r>
            <a:r>
              <a:rPr lang="zh-CN" altLang="en-US" b="1">
                <a:solidFill>
                  <a:srgbClr val="0000FF"/>
                </a:solidFill>
                <a:latin typeface="+mj-lt"/>
              </a:rPr>
              <a:t>[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a[0], a[1], …</a:t>
            </a:r>
            <a:r>
              <a:rPr lang="zh-CN" altLang="en-US" b="1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, a[</a:t>
            </a:r>
            <a:r>
              <a:rPr lang="en-US" altLang="zh-CN" b="1" err="1">
                <a:solidFill>
                  <a:srgbClr val="0000FF"/>
                </a:solidFill>
                <a:latin typeface="+mj-lt"/>
              </a:rPr>
              <a:t>a.length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-1]]</a:t>
            </a:r>
          </a:p>
          <a:p>
            <a:pPr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543800" cy="428628"/>
          </a:xfrm>
        </p:spPr>
        <p:txBody>
          <a:bodyPr/>
          <a:lstStyle/>
          <a:p>
            <a:r>
              <a:rPr lang="zh-CN" altLang="en-US"/>
              <a:t>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642918"/>
            <a:ext cx="7215238" cy="4857784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>
                <a:latin typeface="+mj-lt"/>
              </a:rPr>
              <a:t>import </a:t>
            </a:r>
            <a:r>
              <a:rPr lang="en-US" altLang="zh-CN" sz="2400" err="1">
                <a:latin typeface="+mj-lt"/>
              </a:rPr>
              <a:t>java.util.Arrays</a:t>
            </a:r>
            <a:r>
              <a:rPr lang="en-US" altLang="zh-CN" sz="2400">
                <a:latin typeface="+mj-lt"/>
              </a:rPr>
              <a:t>;</a:t>
            </a:r>
          </a:p>
          <a:p>
            <a:pPr>
              <a:buNone/>
            </a:pPr>
            <a:endParaRPr lang="zh-CN" altLang="en-US" sz="2400">
              <a:latin typeface="+mj-lt"/>
            </a:endParaRPr>
          </a:p>
          <a:p>
            <a:pPr>
              <a:buNone/>
            </a:pPr>
            <a:r>
              <a:rPr lang="en-US" altLang="zh-CN" sz="2400">
                <a:latin typeface="+mj-lt"/>
              </a:rPr>
              <a:t>public class </a:t>
            </a:r>
            <a:r>
              <a:rPr lang="en-US" altLang="zh-CN" sz="2400" err="1">
                <a:latin typeface="+mj-lt"/>
              </a:rPr>
              <a:t>Example2_4_toString</a:t>
            </a:r>
            <a:r>
              <a:rPr lang="en-US" altLang="zh-CN" sz="2400">
                <a:latin typeface="+mj-lt"/>
              </a:rPr>
              <a:t> {</a:t>
            </a:r>
          </a:p>
          <a:p>
            <a:pPr lvl="1">
              <a:buNone/>
            </a:pPr>
            <a:r>
              <a:rPr lang="en-US" altLang="zh-CN">
                <a:latin typeface="+mj-lt"/>
              </a:rPr>
              <a:t>public static void main(String </a:t>
            </a:r>
            <a:r>
              <a:rPr lang="en-US" altLang="zh-CN" err="1">
                <a:latin typeface="+mj-lt"/>
              </a:rPr>
              <a:t>args</a:t>
            </a:r>
            <a:r>
              <a:rPr lang="en-US" altLang="zh-CN">
                <a:latin typeface="+mj-lt"/>
              </a:rPr>
              <a:t>[]){</a:t>
            </a:r>
          </a:p>
          <a:p>
            <a:pPr lvl="1">
              <a:buNone/>
            </a:pPr>
            <a:r>
              <a:rPr lang="en-US" altLang="zh-CN">
                <a:latin typeface="+mj-lt"/>
              </a:rPr>
              <a:t>      </a:t>
            </a:r>
            <a:r>
              <a:rPr lang="en-US" altLang="zh-CN" err="1">
                <a:latin typeface="+mj-lt"/>
              </a:rPr>
              <a:t>int</a:t>
            </a:r>
            <a:r>
              <a:rPr lang="en-US" altLang="zh-CN">
                <a:latin typeface="+mj-lt"/>
              </a:rPr>
              <a:t> a[] = {1,2,3,4};</a:t>
            </a:r>
          </a:p>
          <a:p>
            <a:pPr lvl="1">
              <a:buNone/>
            </a:pPr>
            <a:r>
              <a:rPr lang="en-US" altLang="zh-CN">
                <a:latin typeface="+mj-lt"/>
              </a:rPr>
              <a:t>      </a:t>
            </a:r>
            <a:r>
              <a:rPr lang="en-US" altLang="zh-CN" err="1">
                <a:latin typeface="+mj-lt"/>
              </a:rPr>
              <a:t>int</a:t>
            </a:r>
            <a:r>
              <a:rPr lang="en-US" altLang="zh-CN">
                <a:latin typeface="+mj-lt"/>
              </a:rPr>
              <a:t> b[] = {100,200,300};  </a:t>
            </a:r>
          </a:p>
          <a:p>
            <a:pPr lvl="1">
              <a:buNone/>
            </a:pPr>
            <a:r>
              <a:rPr lang="en-US" altLang="zh-CN">
                <a:latin typeface="+mj-lt"/>
              </a:rPr>
              <a:t>      </a:t>
            </a:r>
            <a:r>
              <a:rPr lang="en-US" altLang="zh-CN" err="1">
                <a:latin typeface="+mj-lt"/>
              </a:rPr>
              <a:t>System.</a:t>
            </a:r>
            <a:r>
              <a:rPr lang="en-US" altLang="zh-CN" i="1" err="1">
                <a:latin typeface="+mj-lt"/>
              </a:rPr>
              <a:t>out.println</a:t>
            </a:r>
            <a:r>
              <a:rPr lang="en-US" altLang="zh-CN" i="1">
                <a:latin typeface="+mj-lt"/>
              </a:rPr>
              <a:t>(</a:t>
            </a:r>
            <a:r>
              <a:rPr lang="en-US" altLang="zh-CN" i="1" err="1">
                <a:solidFill>
                  <a:srgbClr val="000099"/>
                </a:solidFill>
                <a:latin typeface="+mj-lt"/>
              </a:rPr>
              <a:t>Arrays.toString</a:t>
            </a:r>
            <a:r>
              <a:rPr lang="en-US" altLang="zh-CN" i="1">
                <a:solidFill>
                  <a:srgbClr val="000099"/>
                </a:solidFill>
                <a:latin typeface="+mj-lt"/>
              </a:rPr>
              <a:t>(a)</a:t>
            </a:r>
            <a:r>
              <a:rPr lang="en-US" altLang="zh-CN" i="1">
                <a:latin typeface="+mj-lt"/>
              </a:rPr>
              <a:t>);</a:t>
            </a:r>
          </a:p>
          <a:p>
            <a:pPr lvl="1">
              <a:buNone/>
            </a:pPr>
            <a:r>
              <a:rPr lang="en-US" altLang="zh-CN">
                <a:latin typeface="+mj-lt"/>
              </a:rPr>
              <a:t>      a=b;</a:t>
            </a:r>
          </a:p>
          <a:p>
            <a:pPr lvl="1">
              <a:buNone/>
            </a:pPr>
            <a:r>
              <a:rPr lang="en-US" altLang="zh-CN">
                <a:latin typeface="+mj-lt"/>
              </a:rPr>
              <a:t>      </a:t>
            </a:r>
            <a:r>
              <a:rPr lang="en-US" altLang="zh-CN" err="1">
                <a:latin typeface="+mj-lt"/>
              </a:rPr>
              <a:t>System.</a:t>
            </a:r>
            <a:r>
              <a:rPr lang="en-US" altLang="zh-CN" i="1" err="1">
                <a:latin typeface="+mj-lt"/>
              </a:rPr>
              <a:t>out.println</a:t>
            </a:r>
            <a:r>
              <a:rPr lang="en-US" altLang="zh-CN" i="1">
                <a:latin typeface="+mj-lt"/>
              </a:rPr>
              <a:t>(</a:t>
            </a:r>
            <a:r>
              <a:rPr lang="en-US" altLang="zh-CN" i="1" err="1">
                <a:solidFill>
                  <a:srgbClr val="000099"/>
                </a:solidFill>
                <a:latin typeface="+mj-lt"/>
              </a:rPr>
              <a:t>Arrays.toString</a:t>
            </a:r>
            <a:r>
              <a:rPr lang="en-US" altLang="zh-CN" i="1">
                <a:solidFill>
                  <a:srgbClr val="000099"/>
                </a:solidFill>
                <a:latin typeface="+mj-lt"/>
              </a:rPr>
              <a:t>(a)</a:t>
            </a:r>
            <a:r>
              <a:rPr lang="en-US" altLang="zh-CN" i="1">
                <a:latin typeface="+mj-lt"/>
              </a:rPr>
              <a:t>);</a:t>
            </a:r>
          </a:p>
          <a:p>
            <a:pPr lvl="1">
              <a:buNone/>
            </a:pP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}</a:t>
            </a:r>
            <a:endParaRPr lang="zh-CN" altLang="en-US">
              <a:latin typeface="+mj-lt"/>
            </a:endParaRPr>
          </a:p>
          <a:p>
            <a:pPr>
              <a:buNone/>
            </a:pPr>
            <a:r>
              <a:rPr lang="en-US" altLang="zh-CN" sz="2400">
                <a:latin typeface="+mj-lt"/>
              </a:rPr>
              <a:t>}</a:t>
            </a:r>
            <a:endParaRPr lang="zh-CN" altLang="en-US" sz="240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9058" y="5786454"/>
            <a:ext cx="28575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[1, 2, 3, 4]</a:t>
            </a:r>
          </a:p>
          <a:p>
            <a:r>
              <a:rPr lang="en-US" altLang="zh-CN" sz="2400"/>
              <a:t>[100, 200, 300]</a:t>
            </a: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2786050" y="592933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输出：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§2.4.8    </a:t>
            </a:r>
            <a:r>
              <a:rPr lang="zh-CN" altLang="en-US">
                <a:latin typeface="宋体" pitchFamily="2" charset="-122"/>
              </a:rPr>
              <a:t>复制数组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  <a:buNone/>
            </a:pPr>
            <a:r>
              <a:rPr lang="zh-CN" altLang="en-US">
                <a:latin typeface="+mj-lt"/>
              </a:rPr>
              <a:t> </a:t>
            </a:r>
            <a:r>
              <a:rPr lang="zh-CN" altLang="en-US" b="1">
                <a:latin typeface="+mj-lt"/>
              </a:rPr>
              <a:t>1．</a:t>
            </a:r>
            <a:r>
              <a:rPr lang="en-US" altLang="zh-CN" b="1" err="1">
                <a:latin typeface="+mj-lt"/>
              </a:rPr>
              <a:t>arraycopy</a:t>
            </a:r>
            <a:r>
              <a:rPr lang="zh-CN" altLang="en-US" b="1">
                <a:latin typeface="+mj-lt"/>
              </a:rPr>
              <a:t>方法</a:t>
            </a:r>
            <a:r>
              <a:rPr lang="zh-CN" altLang="en-US">
                <a:latin typeface="+mj-lt"/>
              </a:rPr>
              <a:t> </a:t>
            </a:r>
          </a:p>
          <a:p>
            <a:pPr lvl="1" algn="just">
              <a:spcBef>
                <a:spcPct val="5000"/>
              </a:spcBef>
            </a:pPr>
            <a:r>
              <a:rPr lang="en-US" altLang="zh-CN" b="1">
                <a:solidFill>
                  <a:srgbClr val="C00000"/>
                </a:solidFill>
                <a:latin typeface="+mj-lt"/>
              </a:rPr>
              <a:t>System</a:t>
            </a:r>
            <a:r>
              <a:rPr lang="zh-CN" altLang="en-US">
                <a:latin typeface="+mj-lt"/>
              </a:rPr>
              <a:t>类的一个静态方法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b="1">
                <a:solidFill>
                  <a:srgbClr val="000099"/>
                </a:solidFill>
                <a:latin typeface="+mj-lt"/>
              </a:rPr>
              <a:t>   </a:t>
            </a: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public static void </a:t>
            </a:r>
            <a:r>
              <a:rPr lang="en-US" altLang="zh-CN" sz="2400" b="1" err="1">
                <a:solidFill>
                  <a:srgbClr val="C00000"/>
                </a:solidFill>
                <a:latin typeface="+mj-lt"/>
              </a:rPr>
              <a:t>arraycopy</a:t>
            </a: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(</a:t>
            </a:r>
            <a:r>
              <a:rPr lang="en-US" altLang="zh-CN" sz="2400" b="1" err="1">
                <a:solidFill>
                  <a:srgbClr val="000099"/>
                </a:solidFill>
                <a:latin typeface="+mj-lt"/>
              </a:rPr>
              <a:t>sourceArray</a:t>
            </a: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 </a:t>
            </a:r>
            <a:r>
              <a:rPr lang="en-US" altLang="zh-CN" sz="2400" b="1" err="1">
                <a:solidFill>
                  <a:srgbClr val="000099"/>
                </a:solidFill>
                <a:latin typeface="+mj-lt"/>
              </a:rPr>
              <a:t>index1</a:t>
            </a: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, 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                                       </a:t>
            </a:r>
            <a:r>
              <a:rPr lang="en-US" altLang="zh-CN" sz="2400" b="1" err="1">
                <a:solidFill>
                  <a:srgbClr val="000099"/>
                </a:solidFill>
                <a:latin typeface="+mj-lt"/>
              </a:rPr>
              <a:t>copyArray</a:t>
            </a: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 </a:t>
            </a:r>
            <a:r>
              <a:rPr lang="en-US" altLang="zh-CN" sz="2400" b="1" err="1">
                <a:solidFill>
                  <a:srgbClr val="000099"/>
                </a:solidFill>
                <a:latin typeface="+mj-lt"/>
              </a:rPr>
              <a:t>index2</a:t>
            </a: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 length)</a:t>
            </a:r>
          </a:p>
          <a:p>
            <a:pPr>
              <a:spcBef>
                <a:spcPct val="5000"/>
              </a:spcBef>
              <a:buNone/>
            </a:pPr>
            <a:endParaRPr lang="en-US" altLang="zh-CN" sz="2400">
              <a:solidFill>
                <a:srgbClr val="000099"/>
              </a:solidFill>
              <a:latin typeface="+mj-lt"/>
            </a:endParaRPr>
          </a:p>
          <a:p>
            <a:pPr lvl="1" algn="just">
              <a:spcBef>
                <a:spcPct val="5000"/>
              </a:spcBef>
            </a:pPr>
            <a:r>
              <a:rPr lang="zh-CN" altLang="en-US">
                <a:latin typeface="+mj-lt"/>
                <a:cs typeface="Times New Roman" pitchFamily="18" charset="0"/>
              </a:rPr>
              <a:t>可以将数</a:t>
            </a:r>
            <a:r>
              <a:rPr lang="zh-CN" altLang="en-US">
                <a:latin typeface="+mj-lt"/>
              </a:rPr>
              <a:t>组</a:t>
            </a:r>
            <a:r>
              <a:rPr lang="en-US" altLang="zh-CN" b="1" err="1">
                <a:solidFill>
                  <a:srgbClr val="C00000"/>
                </a:solidFill>
                <a:latin typeface="+mj-lt"/>
              </a:rPr>
              <a:t>sourceArray</a:t>
            </a:r>
            <a:r>
              <a:rPr lang="zh-CN" altLang="en-US">
                <a:latin typeface="+mj-lt"/>
              </a:rPr>
              <a:t>从索引</a:t>
            </a:r>
            <a:r>
              <a:rPr lang="en-US" altLang="zh-CN" b="1" err="1">
                <a:solidFill>
                  <a:srgbClr val="000099"/>
                </a:solidFill>
                <a:latin typeface="+mj-lt"/>
              </a:rPr>
              <a:t>index1</a:t>
            </a:r>
            <a:r>
              <a:rPr lang="zh-CN" altLang="en-US">
                <a:latin typeface="+mj-lt"/>
              </a:rPr>
              <a:t>开始后的</a:t>
            </a:r>
            <a:r>
              <a:rPr lang="en-US" altLang="zh-CN" b="1">
                <a:solidFill>
                  <a:srgbClr val="000099"/>
                </a:solidFill>
                <a:latin typeface="+mj-lt"/>
              </a:rPr>
              <a:t>length</a:t>
            </a:r>
            <a:r>
              <a:rPr lang="zh-CN" altLang="en-US">
                <a:latin typeface="+mj-lt"/>
              </a:rPr>
              <a:t>个元素中的数据复制到数组</a:t>
            </a:r>
            <a:r>
              <a:rPr lang="en-US" altLang="zh-CN" b="1" err="1">
                <a:solidFill>
                  <a:srgbClr val="000099"/>
                </a:solidFill>
                <a:latin typeface="+mj-lt"/>
              </a:rPr>
              <a:t>copyArray</a:t>
            </a:r>
            <a:r>
              <a:rPr lang="zh-CN" altLang="en-US">
                <a:latin typeface="+mj-lt"/>
              </a:rPr>
              <a:t>中，</a:t>
            </a:r>
            <a:r>
              <a:rPr lang="en-US" altLang="zh-CN" b="1" err="1">
                <a:solidFill>
                  <a:srgbClr val="000099"/>
                </a:solidFill>
                <a:latin typeface="+mj-lt"/>
              </a:rPr>
              <a:t>copyArray</a:t>
            </a:r>
            <a:r>
              <a:rPr lang="zh-CN" altLang="en-US">
                <a:latin typeface="+mj-lt"/>
              </a:rPr>
              <a:t>数组从第</a:t>
            </a:r>
            <a:r>
              <a:rPr lang="en-US" altLang="zh-CN" b="1" err="1">
                <a:solidFill>
                  <a:srgbClr val="000099"/>
                </a:solidFill>
                <a:latin typeface="+mj-lt"/>
              </a:rPr>
              <a:t>index2</a:t>
            </a:r>
            <a:r>
              <a:rPr lang="zh-CN" altLang="en-US">
                <a:latin typeface="+mj-lt"/>
              </a:rPr>
              <a:t>元素开始存放这些数据。 </a:t>
            </a:r>
            <a:endParaRPr lang="en-US" altLang="zh-CN">
              <a:latin typeface="+mj-lt"/>
            </a:endParaRPr>
          </a:p>
          <a:p>
            <a:pPr lvl="1" algn="just">
              <a:spcBef>
                <a:spcPct val="5000"/>
              </a:spcBef>
            </a:pPr>
            <a:r>
              <a:rPr lang="zh-CN" altLang="en-US" b="1">
                <a:solidFill>
                  <a:srgbClr val="FF0000"/>
                </a:solidFill>
                <a:latin typeface="+mj-lt"/>
              </a:rPr>
              <a:t>例2-5</a:t>
            </a:r>
            <a:endParaRPr lang="zh-CN" altLang="en-US" b="1">
              <a:latin typeface="+mj-lt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</a:t>
            </a:r>
            <a:r>
              <a:rPr lang="en-US" altLang="zh-CN"/>
              <a:t> </a:t>
            </a:r>
            <a:r>
              <a:rPr lang="en-US" altLang="zh-CN" err="1"/>
              <a:t>Example2_5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/>
              <a:t>char[ ] a = {‘</a:t>
            </a:r>
            <a:r>
              <a:rPr lang="en-US" altLang="zh-CN" err="1"/>
              <a:t>a’,‘b’,‘c</a:t>
            </a:r>
            <a:r>
              <a:rPr lang="en-US" altLang="zh-CN"/>
              <a:t>’, ‘</a:t>
            </a:r>
            <a:r>
              <a:rPr lang="en-US" altLang="zh-CN" err="1"/>
              <a:t>d’,‘e’,‘f</a:t>
            </a:r>
            <a:r>
              <a:rPr lang="en-US" altLang="zh-CN"/>
              <a:t>’};</a:t>
            </a:r>
          </a:p>
          <a:p>
            <a:pPr lvl="1">
              <a:buNone/>
            </a:pPr>
            <a:r>
              <a:rPr lang="en-US" altLang="zh-CN"/>
              <a:t>char[ ] b</a:t>
            </a:r>
            <a:r>
              <a:rPr lang="sv-SE" altLang="zh-CN"/>
              <a:t>= {'1','2','3','4','5','6'};</a:t>
            </a:r>
          </a:p>
          <a:p>
            <a:pPr lvl="1">
              <a:buNone/>
            </a:pPr>
            <a:r>
              <a:rPr lang="en-US" altLang="zh-CN" err="1"/>
              <a:t>int</a:t>
            </a:r>
            <a:r>
              <a:rPr lang="en-US" altLang="zh-CN"/>
              <a:t>[ ] c ={1,2,3,4,5,6};</a:t>
            </a:r>
          </a:p>
          <a:p>
            <a:pPr lvl="1">
              <a:buNone/>
            </a:pPr>
            <a:r>
              <a:rPr lang="en-US" altLang="zh-CN" err="1"/>
              <a:t>int</a:t>
            </a:r>
            <a:r>
              <a:rPr lang="en-US" altLang="zh-CN"/>
              <a:t>[ ] d = {10,20,30,40,50,60};</a:t>
            </a:r>
          </a:p>
          <a:p>
            <a:pPr lvl="1">
              <a:buNone/>
            </a:pPr>
            <a:r>
              <a:rPr lang="zh-CN" altLang="en-US"/>
              <a:t>        </a:t>
            </a:r>
          </a:p>
          <a:p>
            <a:pPr lvl="1">
              <a:buNone/>
            </a:pPr>
            <a:r>
              <a:rPr lang="en-US" altLang="zh-CN" b="1">
                <a:solidFill>
                  <a:srgbClr val="000099"/>
                </a:solidFill>
              </a:rPr>
              <a:t> </a:t>
            </a:r>
            <a:r>
              <a:rPr lang="en-US" altLang="zh-CN" b="1" err="1">
                <a:solidFill>
                  <a:srgbClr val="000099"/>
                </a:solidFill>
              </a:rPr>
              <a:t>System.</a:t>
            </a:r>
            <a:r>
              <a:rPr lang="en-US" altLang="zh-CN" b="1" i="1" err="1">
                <a:solidFill>
                  <a:srgbClr val="000099"/>
                </a:solidFill>
              </a:rPr>
              <a:t>arraycopy</a:t>
            </a:r>
            <a:r>
              <a:rPr lang="en-US" altLang="zh-CN" b="1" i="1">
                <a:solidFill>
                  <a:srgbClr val="000099"/>
                </a:solidFill>
              </a:rPr>
              <a:t>(a, 0, b, 0, </a:t>
            </a:r>
            <a:r>
              <a:rPr lang="en-US" altLang="zh-CN" b="1" i="1" err="1">
                <a:solidFill>
                  <a:srgbClr val="000099"/>
                </a:solidFill>
              </a:rPr>
              <a:t>a.length</a:t>
            </a:r>
            <a:r>
              <a:rPr lang="en-US" altLang="zh-CN" b="1" i="1">
                <a:solidFill>
                  <a:srgbClr val="000099"/>
                </a:solidFill>
              </a:rPr>
              <a:t>);</a:t>
            </a:r>
          </a:p>
          <a:p>
            <a:pPr lvl="1">
              <a:buNone/>
            </a:pPr>
            <a:endParaRPr lang="en-US" altLang="zh-CN" b="1" i="1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b="1">
                <a:solidFill>
                  <a:srgbClr val="000099"/>
                </a:solidFill>
              </a:rPr>
              <a:t> </a:t>
            </a:r>
            <a:r>
              <a:rPr lang="en-US" altLang="zh-CN" b="1" err="1">
                <a:solidFill>
                  <a:srgbClr val="000099"/>
                </a:solidFill>
              </a:rPr>
              <a:t>System.</a:t>
            </a:r>
            <a:r>
              <a:rPr lang="en-US" altLang="zh-CN" b="1" i="1" err="1">
                <a:solidFill>
                  <a:srgbClr val="000099"/>
                </a:solidFill>
              </a:rPr>
              <a:t>arraycopy</a:t>
            </a:r>
            <a:r>
              <a:rPr lang="en-US" altLang="zh-CN" b="1" i="1">
                <a:solidFill>
                  <a:srgbClr val="000099"/>
                </a:solidFill>
              </a:rPr>
              <a:t>(c, 2, d, 2, </a:t>
            </a:r>
            <a:r>
              <a:rPr lang="en-US" altLang="zh-CN" b="1" i="1" err="1">
                <a:solidFill>
                  <a:srgbClr val="000099"/>
                </a:solidFill>
              </a:rPr>
              <a:t>c.length</a:t>
            </a:r>
            <a:r>
              <a:rPr lang="en-US" altLang="zh-CN" b="1" i="1">
                <a:solidFill>
                  <a:srgbClr val="000099"/>
                </a:solidFill>
              </a:rPr>
              <a:t>-3);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6400816" cy="64294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/>
              <a:t>import </a:t>
            </a:r>
            <a:r>
              <a:rPr lang="en-US" altLang="zh-CN" sz="1800" err="1"/>
              <a:t>java.util.Arrays</a:t>
            </a:r>
            <a:r>
              <a:rPr lang="en-US" altLang="zh-CN" sz="1800"/>
              <a:t>;</a:t>
            </a:r>
          </a:p>
          <a:p>
            <a:pPr>
              <a:buNone/>
            </a:pPr>
            <a:endParaRPr lang="zh-CN" altLang="en-US" sz="800"/>
          </a:p>
          <a:p>
            <a:pPr>
              <a:buNone/>
            </a:pPr>
            <a:r>
              <a:rPr lang="en-US" altLang="zh-CN" sz="1800"/>
              <a:t>public class </a:t>
            </a:r>
            <a:r>
              <a:rPr lang="en-US" altLang="zh-CN" sz="1800" err="1"/>
              <a:t>Example2_5</a:t>
            </a:r>
            <a:r>
              <a:rPr lang="en-US" altLang="zh-CN" sz="1800"/>
              <a:t> {</a:t>
            </a:r>
            <a:endParaRPr lang="zh-CN" altLang="en-US" sz="1800"/>
          </a:p>
          <a:p>
            <a:pPr lvl="1">
              <a:buNone/>
            </a:pPr>
            <a:r>
              <a:rPr lang="en-US" altLang="zh-CN" sz="1800"/>
              <a:t>public static void main(String </a:t>
            </a:r>
            <a:r>
              <a:rPr lang="en-US" altLang="zh-CN" sz="1800" err="1"/>
              <a:t>args</a:t>
            </a:r>
            <a:r>
              <a:rPr lang="en-US" altLang="zh-CN" sz="1800"/>
              <a:t>[]) {</a:t>
            </a:r>
          </a:p>
          <a:p>
            <a:pPr lvl="1">
              <a:buNone/>
            </a:pPr>
            <a:r>
              <a:rPr lang="en-US" altLang="zh-CN" sz="1800"/>
              <a:t>	 char[ ] a = {‘</a:t>
            </a:r>
            <a:r>
              <a:rPr lang="en-US" altLang="zh-CN" sz="1800" err="1"/>
              <a:t>a’,‘b’,‘c</a:t>
            </a:r>
            <a:r>
              <a:rPr lang="en-US" altLang="zh-CN" sz="1800"/>
              <a:t>’, ‘</a:t>
            </a:r>
            <a:r>
              <a:rPr lang="en-US" altLang="zh-CN" sz="1800" err="1"/>
              <a:t>d’,‘e’,‘f</a:t>
            </a:r>
            <a:r>
              <a:rPr lang="en-US" altLang="zh-CN" sz="1800"/>
              <a:t>’}, b</a:t>
            </a:r>
            <a:r>
              <a:rPr lang="sv-SE" altLang="zh-CN" sz="1800"/>
              <a:t>= {'1','2','3','4','5','6'};</a:t>
            </a:r>
          </a:p>
          <a:p>
            <a:pPr lvl="1">
              <a:buNone/>
            </a:pPr>
            <a:r>
              <a:rPr lang="en-US" altLang="zh-CN" sz="1800"/>
              <a:t>	 </a:t>
            </a:r>
            <a:r>
              <a:rPr lang="en-US" altLang="zh-CN" sz="1800" err="1"/>
              <a:t>int</a:t>
            </a:r>
            <a:r>
              <a:rPr lang="en-US" altLang="zh-CN" sz="1800"/>
              <a:t>[] c ={1,2,3,4,5,6}, d = {10,20,30,40,50,60};</a:t>
            </a:r>
          </a:p>
          <a:p>
            <a:pPr lvl="1">
              <a:buNone/>
            </a:pPr>
            <a:r>
              <a:rPr lang="zh-CN" altLang="en-US" sz="1800"/>
              <a:t>        </a:t>
            </a:r>
          </a:p>
          <a:p>
            <a:pPr lvl="1">
              <a:buNone/>
            </a:pPr>
            <a:r>
              <a:rPr lang="en-US" altLang="zh-CN" sz="1800" b="1">
                <a:solidFill>
                  <a:srgbClr val="000099"/>
                </a:solidFill>
              </a:rPr>
              <a:t>        </a:t>
            </a:r>
            <a:r>
              <a:rPr lang="en-US" altLang="zh-CN" sz="1800" b="1" err="1">
                <a:solidFill>
                  <a:srgbClr val="000099"/>
                </a:solidFill>
              </a:rPr>
              <a:t>System.</a:t>
            </a:r>
            <a:r>
              <a:rPr lang="en-US" altLang="zh-CN" sz="1800" b="1" i="1" err="1">
                <a:solidFill>
                  <a:srgbClr val="000099"/>
                </a:solidFill>
              </a:rPr>
              <a:t>arraycopy</a:t>
            </a:r>
            <a:r>
              <a:rPr lang="en-US" altLang="zh-CN" sz="1800" b="1" i="1">
                <a:solidFill>
                  <a:srgbClr val="000099"/>
                </a:solidFill>
              </a:rPr>
              <a:t>(a, 0, b, 0, </a:t>
            </a:r>
            <a:r>
              <a:rPr lang="en-US" altLang="zh-CN" sz="1800" b="1" i="1" err="1">
                <a:solidFill>
                  <a:srgbClr val="000099"/>
                </a:solidFill>
              </a:rPr>
              <a:t>a.length</a:t>
            </a:r>
            <a:r>
              <a:rPr lang="en-US" altLang="zh-CN" sz="1800" b="1" i="1">
                <a:solidFill>
                  <a:srgbClr val="000099"/>
                </a:solidFill>
              </a:rPr>
              <a:t>);</a:t>
            </a:r>
          </a:p>
          <a:p>
            <a:pPr lvl="1">
              <a:buNone/>
            </a:pPr>
            <a:r>
              <a:rPr lang="en-US" altLang="zh-CN" sz="1800" b="1">
                <a:solidFill>
                  <a:srgbClr val="000099"/>
                </a:solidFill>
              </a:rPr>
              <a:t>        </a:t>
            </a:r>
            <a:r>
              <a:rPr lang="en-US" altLang="zh-CN" sz="1800" b="1" err="1">
                <a:solidFill>
                  <a:srgbClr val="000099"/>
                </a:solidFill>
              </a:rPr>
              <a:t>System.</a:t>
            </a:r>
            <a:r>
              <a:rPr lang="en-US" altLang="zh-CN" sz="1800" b="1" i="1" err="1">
                <a:solidFill>
                  <a:srgbClr val="000099"/>
                </a:solidFill>
              </a:rPr>
              <a:t>arraycopy</a:t>
            </a:r>
            <a:r>
              <a:rPr lang="en-US" altLang="zh-CN" sz="1800" b="1" i="1">
                <a:solidFill>
                  <a:srgbClr val="000099"/>
                </a:solidFill>
              </a:rPr>
              <a:t>(c, 2, d, 2, </a:t>
            </a:r>
            <a:r>
              <a:rPr lang="en-US" altLang="zh-CN" sz="1800" b="1" i="1" err="1">
                <a:solidFill>
                  <a:srgbClr val="000099"/>
                </a:solidFill>
              </a:rPr>
              <a:t>c.length</a:t>
            </a:r>
            <a:r>
              <a:rPr lang="en-US" altLang="zh-CN" sz="1800" b="1" i="1">
                <a:solidFill>
                  <a:srgbClr val="000099"/>
                </a:solidFill>
              </a:rPr>
              <a:t>-3); </a:t>
            </a:r>
          </a:p>
          <a:p>
            <a:pPr lvl="1">
              <a:buNone/>
            </a:pPr>
            <a:r>
              <a:rPr lang="zh-CN" altLang="en-US" sz="1800"/>
              <a:t>        </a:t>
            </a:r>
          </a:p>
          <a:p>
            <a:pPr lvl="1">
              <a:buNone/>
            </a:pPr>
            <a:r>
              <a:rPr lang="en-US" altLang="zh-CN" sz="1800"/>
              <a:t>        </a:t>
            </a:r>
            <a:r>
              <a:rPr lang="en-US" altLang="zh-CN" sz="1800" err="1"/>
              <a:t>System.</a:t>
            </a:r>
            <a:r>
              <a:rPr lang="en-US" altLang="zh-CN" sz="1800" i="1" err="1"/>
              <a:t>out.print</a:t>
            </a:r>
            <a:r>
              <a:rPr lang="en-US" altLang="zh-CN" sz="1800" i="1"/>
              <a:t>("</a:t>
            </a:r>
            <a:r>
              <a:rPr lang="zh-CN" altLang="en-US" sz="1800" i="1"/>
              <a:t>数组 </a:t>
            </a:r>
            <a:r>
              <a:rPr lang="en-US" altLang="zh-CN" sz="1800" i="1"/>
              <a:t>a </a:t>
            </a:r>
            <a:r>
              <a:rPr lang="zh-CN" altLang="en-US" sz="1800" i="1"/>
              <a:t>的各个元素中的值</a:t>
            </a:r>
            <a:r>
              <a:rPr lang="en-US" altLang="zh-CN" sz="1800" i="1"/>
              <a:t>:");</a:t>
            </a:r>
          </a:p>
          <a:p>
            <a:pPr lvl="1">
              <a:buNone/>
            </a:pPr>
            <a:r>
              <a:rPr lang="en-US" altLang="zh-CN" sz="1800"/>
              <a:t>        </a:t>
            </a:r>
            <a:r>
              <a:rPr lang="en-US" altLang="zh-CN" sz="1800" err="1"/>
              <a:t>System.</a:t>
            </a:r>
            <a:r>
              <a:rPr lang="en-US" altLang="zh-CN" sz="1800" i="1" err="1"/>
              <a:t>out.println</a:t>
            </a:r>
            <a:r>
              <a:rPr lang="en-US" altLang="zh-CN" sz="1800" i="1"/>
              <a:t>(</a:t>
            </a:r>
            <a:r>
              <a:rPr lang="en-US" altLang="zh-CN" sz="1800" i="1" err="1"/>
              <a:t>Arrays.toString</a:t>
            </a:r>
            <a:r>
              <a:rPr lang="en-US" altLang="zh-CN" sz="1800" i="1"/>
              <a:t>(a));</a:t>
            </a:r>
            <a:r>
              <a:rPr lang="zh-CN" altLang="en-US" sz="1800"/>
              <a:t>        </a:t>
            </a:r>
          </a:p>
          <a:p>
            <a:pPr lvl="1">
              <a:buNone/>
            </a:pPr>
            <a:r>
              <a:rPr lang="en-US" altLang="zh-CN" sz="1800"/>
              <a:t>        </a:t>
            </a:r>
            <a:r>
              <a:rPr lang="en-US" altLang="zh-CN" sz="1800" err="1"/>
              <a:t>System.</a:t>
            </a:r>
            <a:r>
              <a:rPr lang="en-US" altLang="zh-CN" sz="1800" i="1" err="1"/>
              <a:t>out.print</a:t>
            </a:r>
            <a:r>
              <a:rPr lang="en-US" altLang="zh-CN" sz="1800" i="1"/>
              <a:t>("</a:t>
            </a:r>
            <a:r>
              <a:rPr lang="zh-CN" altLang="en-US" sz="1800" i="1"/>
              <a:t>数组 </a:t>
            </a:r>
            <a:r>
              <a:rPr lang="en-US" altLang="zh-CN" sz="1800" i="1"/>
              <a:t>b </a:t>
            </a:r>
            <a:r>
              <a:rPr lang="zh-CN" altLang="en-US" sz="1800" i="1"/>
              <a:t>的各个元素中的值</a:t>
            </a:r>
            <a:r>
              <a:rPr lang="en-US" altLang="zh-CN" sz="1800" i="1"/>
              <a:t>:");</a:t>
            </a:r>
          </a:p>
          <a:p>
            <a:pPr lvl="1">
              <a:buNone/>
            </a:pPr>
            <a:r>
              <a:rPr lang="en-US" altLang="zh-CN" sz="1800"/>
              <a:t>        </a:t>
            </a:r>
            <a:r>
              <a:rPr lang="en-US" altLang="zh-CN" sz="1800" err="1"/>
              <a:t>System.</a:t>
            </a:r>
            <a:r>
              <a:rPr lang="en-US" altLang="zh-CN" sz="1800" i="1" err="1"/>
              <a:t>out.println</a:t>
            </a:r>
            <a:r>
              <a:rPr lang="en-US" altLang="zh-CN" sz="1800" i="1"/>
              <a:t>(</a:t>
            </a:r>
            <a:r>
              <a:rPr lang="en-US" altLang="zh-CN" sz="1800" i="1" err="1"/>
              <a:t>Arrays.toString</a:t>
            </a:r>
            <a:r>
              <a:rPr lang="en-US" altLang="zh-CN" sz="1800" i="1"/>
              <a:t>(b));</a:t>
            </a:r>
            <a:r>
              <a:rPr lang="zh-CN" altLang="en-US" sz="1800"/>
              <a:t>        </a:t>
            </a:r>
          </a:p>
          <a:p>
            <a:pPr lvl="1">
              <a:buNone/>
            </a:pPr>
            <a:r>
              <a:rPr lang="en-US" altLang="zh-CN" sz="1800"/>
              <a:t>        </a:t>
            </a:r>
            <a:r>
              <a:rPr lang="en-US" altLang="zh-CN" sz="1800" err="1"/>
              <a:t>System.</a:t>
            </a:r>
            <a:r>
              <a:rPr lang="en-US" altLang="zh-CN" sz="1800" i="1" err="1"/>
              <a:t>out.print</a:t>
            </a:r>
            <a:r>
              <a:rPr lang="en-US" altLang="zh-CN" sz="1800" i="1"/>
              <a:t>("</a:t>
            </a:r>
            <a:r>
              <a:rPr lang="zh-CN" altLang="en-US" sz="1800" i="1"/>
              <a:t>数组 </a:t>
            </a:r>
            <a:r>
              <a:rPr lang="en-US" altLang="zh-CN" sz="1800" i="1"/>
              <a:t>c </a:t>
            </a:r>
            <a:r>
              <a:rPr lang="zh-CN" altLang="en-US" sz="1800" i="1"/>
              <a:t>的各个元素中的值</a:t>
            </a:r>
            <a:r>
              <a:rPr lang="en-US" altLang="zh-CN" sz="1800" i="1"/>
              <a:t>:");</a:t>
            </a:r>
          </a:p>
          <a:p>
            <a:pPr lvl="1">
              <a:buNone/>
            </a:pPr>
            <a:r>
              <a:rPr lang="en-US" altLang="zh-CN" sz="1800"/>
              <a:t>        </a:t>
            </a:r>
            <a:r>
              <a:rPr lang="en-US" altLang="zh-CN" sz="1800" err="1"/>
              <a:t>System.</a:t>
            </a:r>
            <a:r>
              <a:rPr lang="en-US" altLang="zh-CN" sz="1800" i="1" err="1"/>
              <a:t>out.println</a:t>
            </a:r>
            <a:r>
              <a:rPr lang="en-US" altLang="zh-CN" sz="1800" i="1"/>
              <a:t>(</a:t>
            </a:r>
            <a:r>
              <a:rPr lang="en-US" altLang="zh-CN" sz="1800" i="1" err="1"/>
              <a:t>Arrays.toString</a:t>
            </a:r>
            <a:r>
              <a:rPr lang="en-US" altLang="zh-CN" sz="1800" i="1"/>
              <a:t>(c));</a:t>
            </a:r>
            <a:r>
              <a:rPr lang="zh-CN" altLang="en-US" sz="1800"/>
              <a:t>        </a:t>
            </a:r>
          </a:p>
          <a:p>
            <a:pPr lvl="1">
              <a:buNone/>
            </a:pPr>
            <a:r>
              <a:rPr lang="en-US" altLang="zh-CN" sz="1800"/>
              <a:t>        </a:t>
            </a:r>
            <a:r>
              <a:rPr lang="en-US" altLang="zh-CN" sz="1800" err="1"/>
              <a:t>System.</a:t>
            </a:r>
            <a:r>
              <a:rPr lang="en-US" altLang="zh-CN" sz="1800" i="1" err="1"/>
              <a:t>out.print</a:t>
            </a:r>
            <a:r>
              <a:rPr lang="en-US" altLang="zh-CN" sz="1800" i="1"/>
              <a:t>("</a:t>
            </a:r>
            <a:r>
              <a:rPr lang="zh-CN" altLang="en-US" sz="1800" i="1"/>
              <a:t>数组 </a:t>
            </a:r>
            <a:r>
              <a:rPr lang="en-US" altLang="zh-CN" sz="1800" i="1"/>
              <a:t>d </a:t>
            </a:r>
            <a:r>
              <a:rPr lang="zh-CN" altLang="en-US" sz="1800" i="1"/>
              <a:t>的各个元素中的值</a:t>
            </a:r>
            <a:r>
              <a:rPr lang="en-US" altLang="zh-CN" sz="1800" i="1"/>
              <a:t>:");</a:t>
            </a:r>
          </a:p>
          <a:p>
            <a:pPr lvl="1">
              <a:buNone/>
            </a:pPr>
            <a:r>
              <a:rPr lang="en-US" altLang="zh-CN" sz="1800"/>
              <a:t>        </a:t>
            </a:r>
            <a:r>
              <a:rPr lang="en-US" altLang="zh-CN" sz="1800" err="1"/>
              <a:t>System.</a:t>
            </a:r>
            <a:r>
              <a:rPr lang="en-US" altLang="zh-CN" sz="1800" i="1" err="1"/>
              <a:t>out.println</a:t>
            </a:r>
            <a:r>
              <a:rPr lang="en-US" altLang="zh-CN" sz="1800" i="1"/>
              <a:t>(</a:t>
            </a:r>
            <a:r>
              <a:rPr lang="en-US" altLang="zh-CN" sz="1800" i="1" err="1"/>
              <a:t>Arrays.toString</a:t>
            </a:r>
            <a:r>
              <a:rPr lang="en-US" altLang="zh-CN" sz="1800" i="1"/>
              <a:t>(d));</a:t>
            </a:r>
          </a:p>
          <a:p>
            <a:pPr lvl="1">
              <a:buNone/>
            </a:pPr>
            <a:r>
              <a:rPr lang="zh-CN" altLang="en-US" sz="1800"/>
              <a:t>    </a:t>
            </a:r>
            <a:r>
              <a:rPr lang="en-US" altLang="zh-CN" sz="1800"/>
              <a:t>}</a:t>
            </a:r>
          </a:p>
          <a:p>
            <a:pPr>
              <a:buNone/>
            </a:pPr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57752" y="5572140"/>
            <a:ext cx="404309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/>
              <a:t>数组 </a:t>
            </a:r>
            <a:r>
              <a:rPr lang="en-US" altLang="zh-CN" sz="1600"/>
              <a:t>a </a:t>
            </a:r>
            <a:r>
              <a:rPr lang="zh-CN" altLang="en-US" sz="1600"/>
              <a:t>的各个元素中的值</a:t>
            </a:r>
            <a:r>
              <a:rPr lang="en-US" altLang="zh-CN" sz="1600"/>
              <a:t>:[a, b, c, d, e, f]</a:t>
            </a:r>
          </a:p>
          <a:p>
            <a:r>
              <a:rPr lang="zh-CN" altLang="en-US" sz="1600"/>
              <a:t>数组 </a:t>
            </a:r>
            <a:r>
              <a:rPr lang="en-US" altLang="zh-CN" sz="1600"/>
              <a:t>b </a:t>
            </a:r>
            <a:r>
              <a:rPr lang="zh-CN" altLang="en-US" sz="1600"/>
              <a:t>的各个元素中的值</a:t>
            </a:r>
            <a:r>
              <a:rPr lang="en-US" altLang="zh-CN" sz="1600"/>
              <a:t>:[a, b, c, d, e, f]</a:t>
            </a:r>
          </a:p>
          <a:p>
            <a:r>
              <a:rPr lang="zh-CN" altLang="en-US" sz="1600"/>
              <a:t>数组 </a:t>
            </a:r>
            <a:r>
              <a:rPr lang="en-US" altLang="zh-CN" sz="1600"/>
              <a:t>c </a:t>
            </a:r>
            <a:r>
              <a:rPr lang="zh-CN" altLang="en-US" sz="1600"/>
              <a:t>的各个元素中的值</a:t>
            </a:r>
            <a:r>
              <a:rPr lang="en-US" altLang="zh-CN" sz="1600"/>
              <a:t>:[1, 2, 3, 4, 5, 6]</a:t>
            </a:r>
          </a:p>
          <a:p>
            <a:r>
              <a:rPr lang="zh-CN" altLang="en-US" sz="1600"/>
              <a:t>数组 </a:t>
            </a:r>
            <a:r>
              <a:rPr lang="en-US" altLang="zh-CN" sz="1600"/>
              <a:t>d </a:t>
            </a:r>
            <a:r>
              <a:rPr lang="zh-CN" altLang="en-US" sz="1600"/>
              <a:t>的各个元素中的值</a:t>
            </a:r>
            <a:r>
              <a:rPr lang="en-US" altLang="zh-CN" sz="1600"/>
              <a:t>:[10, 20, 3, 4, 5, 60]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A3-53BC-4C14-8464-E681EFE64816}" type="slidenum">
              <a:rPr lang="en-US" altLang="zh-CN"/>
              <a:pPr/>
              <a:t>7</a:t>
            </a:fld>
            <a:r>
              <a:rPr lang="en-US" altLang="zh-CN"/>
              <a:t>/49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57166"/>
            <a:ext cx="6988175" cy="876320"/>
          </a:xfrm>
        </p:spPr>
        <p:txBody>
          <a:bodyPr/>
          <a:lstStyle/>
          <a:p>
            <a:r>
              <a:rPr lang="en-US" altLang="zh-CN" b="1"/>
              <a:t>Java</a:t>
            </a:r>
            <a:r>
              <a:rPr lang="zh-CN" altLang="en-US" b="1"/>
              <a:t>的数据类型</a:t>
            </a:r>
          </a:p>
        </p:txBody>
      </p:sp>
      <p:pic>
        <p:nvPicPr>
          <p:cNvPr id="103427" name="Picture 3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762096"/>
            <a:ext cx="8096250" cy="4010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§2.4.8    </a:t>
            </a:r>
            <a:r>
              <a:rPr lang="zh-CN" altLang="en-US">
                <a:latin typeface="宋体" pitchFamily="2" charset="-122"/>
              </a:rPr>
              <a:t>复制数组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28775"/>
            <a:ext cx="8572560" cy="4502150"/>
          </a:xfrm>
        </p:spPr>
        <p:txBody>
          <a:bodyPr/>
          <a:lstStyle/>
          <a:p>
            <a:pPr>
              <a:buNone/>
            </a:pPr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en-US" altLang="zh-CN" err="1"/>
              <a:t>copyOf</a:t>
            </a:r>
            <a:r>
              <a:rPr lang="zh-CN" altLang="en-US"/>
              <a:t>和</a:t>
            </a:r>
            <a:r>
              <a:rPr lang="en-US" altLang="zh-CN" err="1"/>
              <a:t>copyOfRange</a:t>
            </a:r>
            <a:r>
              <a:rPr lang="en-US" altLang="zh-CN"/>
              <a:t>()</a:t>
            </a:r>
            <a:r>
              <a:rPr lang="zh-CN" altLang="en-US"/>
              <a:t>方法 </a:t>
            </a:r>
          </a:p>
          <a:p>
            <a:r>
              <a:rPr lang="zh-CN" altLang="en-US" sz="2400"/>
              <a:t> </a:t>
            </a:r>
            <a:r>
              <a:rPr lang="en-US" altLang="zh-CN" sz="2400" b="1">
                <a:solidFill>
                  <a:srgbClr val="C00000"/>
                </a:solidFill>
              </a:rPr>
              <a:t>Arrays</a:t>
            </a:r>
            <a:r>
              <a:rPr lang="zh-CN" altLang="en-US" sz="2400" b="1">
                <a:solidFill>
                  <a:srgbClr val="C00000"/>
                </a:solidFill>
              </a:rPr>
              <a:t>类</a:t>
            </a:r>
            <a:r>
              <a:rPr lang="zh-CN" altLang="en-US" sz="2400"/>
              <a:t>调用</a:t>
            </a:r>
            <a:r>
              <a:rPr lang="en-US" altLang="zh-CN" sz="2400" err="1"/>
              <a:t>copyOf</a:t>
            </a:r>
            <a:r>
              <a:rPr lang="zh-CN" altLang="en-US" sz="2400"/>
              <a:t>方法，复制整个数组中元素的值到另一个数组中。</a:t>
            </a:r>
          </a:p>
          <a:p>
            <a:pPr algn="ctr"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public static double[ ] </a:t>
            </a:r>
            <a:r>
              <a:rPr lang="en-US" altLang="zh-CN" sz="2000" b="1" err="1">
                <a:solidFill>
                  <a:srgbClr val="C00000"/>
                </a:solidFill>
              </a:rPr>
              <a:t>copyOf</a:t>
            </a:r>
            <a:r>
              <a:rPr lang="en-US" altLang="zh-CN" sz="2000" b="1">
                <a:solidFill>
                  <a:srgbClr val="000099"/>
                </a:solidFill>
              </a:rPr>
              <a:t>(double[ ] original, </a:t>
            </a:r>
            <a:r>
              <a:rPr lang="en-US" altLang="zh-CN" sz="2000" b="1" err="1">
                <a:solidFill>
                  <a:srgbClr val="000099"/>
                </a:solidFill>
              </a:rPr>
              <a:t>int</a:t>
            </a:r>
            <a:r>
              <a:rPr lang="en-US" altLang="zh-CN" sz="2000" b="1">
                <a:solidFill>
                  <a:srgbClr val="000099"/>
                </a:solidFill>
              </a:rPr>
              <a:t> </a:t>
            </a:r>
            <a:r>
              <a:rPr lang="en-US" altLang="zh-CN" sz="2000" b="1" err="1">
                <a:solidFill>
                  <a:srgbClr val="000099"/>
                </a:solidFill>
              </a:rPr>
              <a:t>newLength</a:t>
            </a:r>
            <a:r>
              <a:rPr lang="en-US" altLang="zh-CN" sz="2000" b="1">
                <a:solidFill>
                  <a:srgbClr val="000099"/>
                </a:solidFill>
              </a:rPr>
              <a:t>)</a:t>
            </a:r>
          </a:p>
          <a:p>
            <a:pPr algn="ctr">
              <a:buNone/>
            </a:pPr>
            <a:endParaRPr lang="en-US" altLang="zh-CN" sz="2000" b="1">
              <a:solidFill>
                <a:srgbClr val="000099"/>
              </a:solidFill>
            </a:endParaRPr>
          </a:p>
          <a:p>
            <a:r>
              <a:rPr lang="en-US" altLang="zh-CN" sz="2400"/>
              <a:t>Arrays</a:t>
            </a:r>
            <a:r>
              <a:rPr lang="zh-CN" altLang="en-US" sz="2400"/>
              <a:t>类调用</a:t>
            </a:r>
            <a:r>
              <a:rPr lang="en-US" altLang="zh-CN" sz="2400" err="1"/>
              <a:t>copyOfRange</a:t>
            </a:r>
            <a:r>
              <a:rPr lang="en-US" altLang="zh-CN" sz="2400"/>
              <a:t>()</a:t>
            </a:r>
            <a:r>
              <a:rPr lang="zh-CN" altLang="en-US" sz="2400"/>
              <a:t>方法，复制数组中部分元素的值复制到另一个数组中</a:t>
            </a:r>
          </a:p>
          <a:p>
            <a:pPr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public static double[] </a:t>
            </a:r>
            <a:r>
              <a:rPr lang="en-US" altLang="zh-CN" sz="2000" b="1" err="1">
                <a:solidFill>
                  <a:srgbClr val="C00000"/>
                </a:solidFill>
              </a:rPr>
              <a:t>copyOfRange</a:t>
            </a:r>
            <a:r>
              <a:rPr lang="en-US" altLang="zh-CN" sz="2000" b="1">
                <a:solidFill>
                  <a:srgbClr val="000099"/>
                </a:solidFill>
              </a:rPr>
              <a:t>(double[ ] original, </a:t>
            </a:r>
            <a:r>
              <a:rPr lang="en-US" altLang="zh-CN" sz="2000" b="1" err="1">
                <a:solidFill>
                  <a:srgbClr val="000099"/>
                </a:solidFill>
              </a:rPr>
              <a:t>int</a:t>
            </a:r>
            <a:r>
              <a:rPr lang="en-US" altLang="zh-CN" sz="2000" b="1">
                <a:solidFill>
                  <a:srgbClr val="000099"/>
                </a:solidFill>
              </a:rPr>
              <a:t> from, </a:t>
            </a:r>
            <a:r>
              <a:rPr lang="en-US" altLang="zh-CN" sz="2000" b="1" err="1">
                <a:solidFill>
                  <a:srgbClr val="000099"/>
                </a:solidFill>
              </a:rPr>
              <a:t>int</a:t>
            </a:r>
            <a:r>
              <a:rPr lang="en-US" altLang="zh-CN" sz="2000" b="1">
                <a:solidFill>
                  <a:srgbClr val="000099"/>
                </a:solidFill>
              </a:rPr>
              <a:t> to)</a:t>
            </a:r>
          </a:p>
          <a:p>
            <a:pPr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zh-CN" altLang="en-US"/>
              <a:t>例</a:t>
            </a:r>
            <a:r>
              <a:rPr lang="en-US" altLang="zh-CN"/>
              <a:t>2-6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sz="2800" b="1" err="1"/>
              <a:t>int</a:t>
            </a:r>
            <a:r>
              <a:rPr lang="en-US" altLang="zh-CN" sz="2800" b="1"/>
              <a:t>[] a ={10,20,30,40,50,60}, b, c;</a:t>
            </a:r>
          </a:p>
          <a:p>
            <a:pPr lvl="1">
              <a:buNone/>
            </a:pPr>
            <a:r>
              <a:rPr lang="en-US" altLang="zh-CN" sz="2800" b="1" err="1"/>
              <a:t>int</a:t>
            </a:r>
            <a:r>
              <a:rPr lang="en-US" altLang="zh-CN" sz="2800" b="1"/>
              <a:t>[ ] d = new </a:t>
            </a:r>
            <a:r>
              <a:rPr lang="en-US" altLang="zh-CN" sz="2800" b="1" err="1"/>
              <a:t>int</a:t>
            </a:r>
            <a:r>
              <a:rPr lang="en-US" altLang="zh-CN" sz="2800" b="1"/>
              <a:t>[2];</a:t>
            </a:r>
            <a:endParaRPr lang="en-US" altLang="zh-CN" sz="2800"/>
          </a:p>
          <a:p>
            <a:pPr lvl="1">
              <a:buNone/>
            </a:pPr>
            <a:r>
              <a:rPr lang="en-US" altLang="zh-CN" sz="2800" b="1">
                <a:solidFill>
                  <a:srgbClr val="000099"/>
                </a:solidFill>
              </a:rPr>
              <a:t>b=</a:t>
            </a:r>
            <a:r>
              <a:rPr lang="en-US" altLang="zh-CN" sz="2800" b="1" err="1">
                <a:solidFill>
                  <a:srgbClr val="000099"/>
                </a:solidFill>
              </a:rPr>
              <a:t>Arrays.copyOf</a:t>
            </a:r>
            <a:r>
              <a:rPr lang="en-US" altLang="zh-CN" sz="2800" b="1">
                <a:solidFill>
                  <a:srgbClr val="000099"/>
                </a:solidFill>
              </a:rPr>
              <a:t>(</a:t>
            </a:r>
            <a:r>
              <a:rPr lang="en-US" altLang="zh-CN" sz="2800" b="1" err="1">
                <a:solidFill>
                  <a:srgbClr val="000099"/>
                </a:solidFill>
              </a:rPr>
              <a:t>a,10</a:t>
            </a:r>
            <a:r>
              <a:rPr lang="en-US" altLang="zh-CN" sz="2800" b="1">
                <a:solidFill>
                  <a:srgbClr val="000099"/>
                </a:solidFill>
              </a:rPr>
              <a:t>);</a:t>
            </a:r>
          </a:p>
          <a:p>
            <a:pPr lvl="1">
              <a:buNone/>
            </a:pPr>
            <a:endParaRPr lang="en-US" altLang="zh-CN" sz="2800" b="1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800" b="1">
                <a:solidFill>
                  <a:srgbClr val="000099"/>
                </a:solidFill>
              </a:rPr>
              <a:t>c=</a:t>
            </a:r>
            <a:r>
              <a:rPr lang="en-US" altLang="zh-CN" sz="2800" b="1" err="1">
                <a:solidFill>
                  <a:srgbClr val="000099"/>
                </a:solidFill>
              </a:rPr>
              <a:t>Arrays.copyOfRange</a:t>
            </a:r>
            <a:r>
              <a:rPr lang="en-US" altLang="zh-CN" sz="2800" b="1">
                <a:solidFill>
                  <a:srgbClr val="000099"/>
                </a:solidFill>
              </a:rPr>
              <a:t>(a, 3, 5);</a:t>
            </a:r>
          </a:p>
          <a:p>
            <a:pPr lvl="1">
              <a:buNone/>
            </a:pPr>
            <a:endParaRPr lang="en-US" altLang="zh-CN" sz="2800" b="1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800" b="1">
                <a:solidFill>
                  <a:srgbClr val="000099"/>
                </a:solidFill>
              </a:rPr>
              <a:t>d=</a:t>
            </a:r>
            <a:r>
              <a:rPr lang="en-US" altLang="zh-CN" sz="2800" b="1" err="1">
                <a:solidFill>
                  <a:srgbClr val="000099"/>
                </a:solidFill>
              </a:rPr>
              <a:t>Arrays.copyOfRange</a:t>
            </a:r>
            <a:r>
              <a:rPr lang="en-US" altLang="zh-CN" sz="2800" b="1">
                <a:solidFill>
                  <a:srgbClr val="000099"/>
                </a:solidFill>
              </a:rPr>
              <a:t>(a, 3, 9);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§2.4.9   </a:t>
            </a:r>
            <a:r>
              <a:rPr lang="zh-CN" altLang="en-US">
                <a:latin typeface="宋体" pitchFamily="2" charset="-122"/>
              </a:rPr>
              <a:t>排序与二分查找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b="1">
                <a:solidFill>
                  <a:srgbClr val="C00000"/>
                </a:solidFill>
              </a:rPr>
              <a:t>Arrays</a:t>
            </a:r>
            <a:r>
              <a:rPr lang="zh-CN" altLang="en-US" b="1">
                <a:solidFill>
                  <a:srgbClr val="C00000"/>
                </a:solidFill>
              </a:rPr>
              <a:t>类</a:t>
            </a:r>
            <a:r>
              <a:rPr lang="zh-CN" altLang="en-US"/>
              <a:t>调用  </a:t>
            </a:r>
            <a:endParaRPr lang="en-US" altLang="zh-CN"/>
          </a:p>
          <a:p>
            <a:pPr marL="514350" indent="-514350" algn="ctr">
              <a:buNone/>
            </a:pPr>
            <a:r>
              <a:rPr lang="en-US" altLang="zh-CN" b="1">
                <a:solidFill>
                  <a:srgbClr val="000099"/>
                </a:solidFill>
              </a:rPr>
              <a:t>public static void </a:t>
            </a:r>
            <a:r>
              <a:rPr lang="en-US" altLang="zh-CN" b="1">
                <a:solidFill>
                  <a:srgbClr val="C00000"/>
                </a:solidFill>
              </a:rPr>
              <a:t>sort</a:t>
            </a:r>
            <a:r>
              <a:rPr lang="en-US" altLang="zh-CN" b="1">
                <a:solidFill>
                  <a:srgbClr val="000099"/>
                </a:solidFill>
              </a:rPr>
              <a:t>(double a[])</a:t>
            </a:r>
          </a:p>
          <a:p>
            <a:pPr lvl="1"/>
            <a:r>
              <a:rPr lang="zh-CN" altLang="en-US"/>
              <a:t>方法可以把参数</a:t>
            </a:r>
            <a:r>
              <a:rPr lang="en-US" altLang="zh-CN"/>
              <a:t>a</a:t>
            </a:r>
            <a:r>
              <a:rPr lang="zh-CN" altLang="en-US"/>
              <a:t>指定的</a:t>
            </a:r>
            <a:r>
              <a:rPr lang="en-US" altLang="zh-CN"/>
              <a:t>double</a:t>
            </a:r>
            <a:r>
              <a:rPr lang="zh-CN" altLang="en-US"/>
              <a:t>类型数组按升序排序。</a:t>
            </a:r>
            <a:endParaRPr lang="en-US" altLang="zh-CN"/>
          </a:p>
          <a:p>
            <a:pPr lvl="1"/>
            <a:endParaRPr lang="zh-CN" altLang="en-US"/>
          </a:p>
          <a:p>
            <a:pPr>
              <a:buNone/>
            </a:pPr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en-US" altLang="zh-CN" b="1">
                <a:solidFill>
                  <a:srgbClr val="C00000"/>
                </a:solidFill>
              </a:rPr>
              <a:t>Arrays</a:t>
            </a:r>
            <a:r>
              <a:rPr lang="zh-CN" altLang="en-US" b="1">
                <a:solidFill>
                  <a:srgbClr val="C00000"/>
                </a:solidFill>
              </a:rPr>
              <a:t>类</a:t>
            </a:r>
            <a:r>
              <a:rPr lang="zh-CN" altLang="en-US"/>
              <a:t>调用</a:t>
            </a:r>
            <a:r>
              <a:rPr lang="en-US" altLang="zh-CN"/>
              <a:t>sort</a:t>
            </a:r>
            <a:r>
              <a:rPr lang="zh-CN" altLang="en-US"/>
              <a:t>方法 ：</a:t>
            </a:r>
          </a:p>
          <a:p>
            <a:pPr algn="ctr">
              <a:buNone/>
            </a:pPr>
            <a:r>
              <a:rPr lang="zh-CN" altLang="en-US"/>
              <a:t> </a:t>
            </a:r>
            <a:r>
              <a:rPr lang="en-US" altLang="zh-CN" sz="2400" b="1">
                <a:solidFill>
                  <a:srgbClr val="000099"/>
                </a:solidFill>
              </a:rPr>
              <a:t>public static void sort(double a[],</a:t>
            </a:r>
            <a:r>
              <a:rPr lang="en-US" altLang="zh-CN" sz="2400" b="1" err="1">
                <a:solidFill>
                  <a:srgbClr val="000099"/>
                </a:solidFill>
              </a:rPr>
              <a:t>int</a:t>
            </a:r>
            <a:r>
              <a:rPr lang="en-US" altLang="zh-CN" sz="2400" b="1">
                <a:solidFill>
                  <a:srgbClr val="000099"/>
                </a:solidFill>
              </a:rPr>
              <a:t> </a:t>
            </a:r>
            <a:r>
              <a:rPr lang="en-US" altLang="zh-CN" sz="2400" b="1" err="1">
                <a:solidFill>
                  <a:srgbClr val="000099"/>
                </a:solidFill>
              </a:rPr>
              <a:t>start,int</a:t>
            </a:r>
            <a:r>
              <a:rPr lang="en-US" altLang="zh-CN" sz="2400" b="1">
                <a:solidFill>
                  <a:srgbClr val="000099"/>
                </a:solidFill>
              </a:rPr>
              <a:t> end)</a:t>
            </a:r>
          </a:p>
          <a:p>
            <a:pPr lvl="1"/>
            <a:r>
              <a:rPr lang="zh-CN" altLang="en-US"/>
              <a:t>可以把参数</a:t>
            </a:r>
            <a:r>
              <a:rPr lang="en-US" altLang="zh-CN"/>
              <a:t>a</a:t>
            </a:r>
            <a:r>
              <a:rPr lang="zh-CN" altLang="en-US"/>
              <a:t>指定的</a:t>
            </a:r>
            <a:r>
              <a:rPr lang="en-US" altLang="zh-CN"/>
              <a:t>double</a:t>
            </a:r>
            <a:r>
              <a:rPr lang="zh-CN" altLang="en-US"/>
              <a:t>类型数组中索引</a:t>
            </a:r>
            <a:r>
              <a:rPr lang="en-US" altLang="zh-CN"/>
              <a:t>star</a:t>
            </a:r>
            <a:r>
              <a:rPr lang="zh-CN" altLang="en-US"/>
              <a:t>至</a:t>
            </a:r>
            <a:r>
              <a:rPr lang="en-US" altLang="zh-CN"/>
              <a:t>end-1</a:t>
            </a:r>
            <a:r>
              <a:rPr lang="zh-CN" altLang="en-US"/>
              <a:t>的元素的值按升序排序。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§2.4.9   </a:t>
            </a:r>
            <a:r>
              <a:rPr lang="zh-CN" altLang="en-US">
                <a:latin typeface="宋体" pitchFamily="2" charset="-122"/>
              </a:rPr>
              <a:t>排序与二分查找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43050"/>
            <a:ext cx="8686800" cy="4502150"/>
          </a:xfrm>
        </p:spPr>
        <p:txBody>
          <a:bodyPr/>
          <a:lstStyle/>
          <a:p>
            <a:pPr>
              <a:buNone/>
            </a:pPr>
            <a:r>
              <a:rPr lang="en-US" altLang="zh-CN"/>
              <a:t>3</a:t>
            </a:r>
            <a:r>
              <a:rPr lang="zh-CN" altLang="en-US"/>
              <a:t>．</a:t>
            </a:r>
            <a:r>
              <a:rPr lang="en-US" altLang="zh-CN"/>
              <a:t>Array</a:t>
            </a:r>
            <a:r>
              <a:rPr lang="zh-CN" altLang="en-US"/>
              <a:t>类调用（二分法）</a:t>
            </a:r>
          </a:p>
          <a:p>
            <a:pPr>
              <a:buNone/>
            </a:pPr>
            <a:r>
              <a:rPr lang="zh-CN" altLang="en-US"/>
              <a:t> </a:t>
            </a:r>
            <a:r>
              <a:rPr lang="en-US" altLang="zh-CN" sz="2400" b="1">
                <a:solidFill>
                  <a:srgbClr val="000099"/>
                </a:solidFill>
              </a:rPr>
              <a:t>public static </a:t>
            </a:r>
            <a:r>
              <a:rPr lang="en-US" altLang="zh-CN" sz="2400" b="1" err="1">
                <a:solidFill>
                  <a:srgbClr val="000099"/>
                </a:solidFill>
              </a:rPr>
              <a:t>int</a:t>
            </a:r>
            <a:r>
              <a:rPr lang="en-US" altLang="zh-CN" sz="2400" b="1">
                <a:solidFill>
                  <a:srgbClr val="000099"/>
                </a:solidFill>
              </a:rPr>
              <a:t> </a:t>
            </a:r>
            <a:r>
              <a:rPr lang="en-US" altLang="zh-CN" sz="2400" b="1" err="1">
                <a:solidFill>
                  <a:srgbClr val="C00000"/>
                </a:solidFill>
              </a:rPr>
              <a:t>binarySearch</a:t>
            </a:r>
            <a:r>
              <a:rPr lang="en-US" altLang="zh-CN" sz="2400" b="1">
                <a:solidFill>
                  <a:srgbClr val="000099"/>
                </a:solidFill>
              </a:rPr>
              <a:t>(double[] a, double number)</a:t>
            </a:r>
          </a:p>
          <a:p>
            <a:pPr lvl="1"/>
            <a:r>
              <a:rPr lang="zh-CN" altLang="en-US"/>
              <a:t>方法判断参数</a:t>
            </a:r>
            <a:r>
              <a:rPr lang="en-US" altLang="zh-CN"/>
              <a:t>number</a:t>
            </a:r>
            <a:r>
              <a:rPr lang="zh-CN" altLang="en-US"/>
              <a:t>指定的数是否在参数</a:t>
            </a:r>
            <a:r>
              <a:rPr lang="en-US" altLang="zh-CN"/>
              <a:t>a</a:t>
            </a:r>
            <a:r>
              <a:rPr lang="zh-CN" altLang="en-US"/>
              <a:t>指定的数组中。 </a:t>
            </a:r>
          </a:p>
          <a:p>
            <a:pPr>
              <a:buNone/>
            </a:pPr>
            <a:r>
              <a:rPr lang="zh-CN" altLang="en-US"/>
              <a:t> 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2-7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§2.5  </a:t>
            </a:r>
            <a:r>
              <a:rPr lang="zh-CN" altLang="en-US">
                <a:latin typeface="宋体" pitchFamily="2" charset="-122"/>
              </a:rPr>
              <a:t>枚举类型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使用关键字</a:t>
            </a:r>
            <a:r>
              <a:rPr lang="en-US" altLang="zh-CN" b="1" err="1">
                <a:solidFill>
                  <a:srgbClr val="000099"/>
                </a:solidFill>
              </a:rPr>
              <a:t>enum</a:t>
            </a:r>
            <a:r>
              <a:rPr lang="zh-CN" altLang="en-US"/>
              <a:t>声明枚举类型，可以</a:t>
            </a:r>
            <a:r>
              <a:rPr lang="zh-CN" altLang="en-US" b="1">
                <a:solidFill>
                  <a:srgbClr val="000099"/>
                </a:solidFill>
              </a:rPr>
              <a:t>将相关的常量分组到一个枚举类型里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语法格式如下：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 b="1"/>
          </a:p>
          <a:p>
            <a:pPr lvl="1"/>
            <a:r>
              <a:rPr lang="zh-CN" altLang="en-US" b="1"/>
              <a:t>常量列表</a:t>
            </a:r>
            <a:r>
              <a:rPr lang="zh-CN" altLang="en-US"/>
              <a:t>是用</a:t>
            </a:r>
            <a:r>
              <a:rPr lang="zh-CN" altLang="en-US" b="1">
                <a:solidFill>
                  <a:srgbClr val="000099"/>
                </a:solidFill>
              </a:rPr>
              <a:t>逗号分割的</a:t>
            </a:r>
            <a:r>
              <a:rPr lang="zh-CN" altLang="en-US" b="1">
                <a:solidFill>
                  <a:srgbClr val="C00000"/>
                </a:solidFill>
              </a:rPr>
              <a:t>字符</a:t>
            </a:r>
            <a:r>
              <a:rPr lang="zh-CN" altLang="en-US" b="1">
                <a:solidFill>
                  <a:srgbClr val="000099"/>
                </a:solidFill>
              </a:rPr>
              <a:t>序列</a:t>
            </a:r>
            <a:r>
              <a:rPr lang="zh-CN" altLang="en-US"/>
              <a:t>，称为</a:t>
            </a:r>
            <a:r>
              <a:rPr lang="zh-CN" altLang="en-US" b="1">
                <a:solidFill>
                  <a:srgbClr val="C00000"/>
                </a:solidFill>
              </a:rPr>
              <a:t>枚举类型的常量</a:t>
            </a:r>
            <a:r>
              <a:rPr lang="en-US" altLang="zh-CN" b="1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zh-CN" altLang="en-US" b="1">
                <a:solidFill>
                  <a:srgbClr val="000099"/>
                </a:solidFill>
              </a:rPr>
              <a:t>枚举类型的常量</a:t>
            </a:r>
            <a:r>
              <a:rPr lang="zh-CN" altLang="en-US"/>
              <a:t>要符合标识符之规定。</a:t>
            </a:r>
          </a:p>
          <a:p>
            <a:pPr lvl="1"/>
            <a:r>
              <a:rPr lang="zh-CN" altLang="en-US"/>
              <a:t>例</a:t>
            </a:r>
            <a:r>
              <a:rPr lang="en-US" altLang="zh-CN"/>
              <a:t>2-8 </a:t>
            </a:r>
            <a:r>
              <a:rPr lang="zh-CN" altLang="en-US"/>
              <a:t>，例</a:t>
            </a:r>
            <a:r>
              <a:rPr lang="en-US" altLang="zh-CN"/>
              <a:t>2-9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5" name="云形标注 4"/>
          <p:cNvSpPr/>
          <p:nvPr/>
        </p:nvSpPr>
        <p:spPr>
          <a:xfrm>
            <a:off x="5643570" y="2928934"/>
            <a:ext cx="2714644" cy="612648"/>
          </a:xfrm>
          <a:prstGeom prst="cloudCallout">
            <a:avLst>
              <a:gd name="adj1" fmla="val -64689"/>
              <a:gd name="adj2" fmla="val 6731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枚举名</a:t>
            </a:r>
            <a:r>
              <a:rPr lang="en-US" altLang="zh-CN" b="1">
                <a:solidFill>
                  <a:schemeClr val="tx1"/>
                </a:solidFill>
              </a:rPr>
              <a:t>.java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3357562"/>
            <a:ext cx="3410672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6">
              <a:buNone/>
            </a:pPr>
            <a:r>
              <a:rPr lang="zh-CN" altLang="en-US" sz="2400" b="1">
                <a:solidFill>
                  <a:srgbClr val="000099"/>
                </a:solidFill>
              </a:rPr>
              <a:t> </a:t>
            </a:r>
            <a:r>
              <a:rPr lang="en-US" altLang="zh-CN" sz="2400" b="1" err="1">
                <a:solidFill>
                  <a:srgbClr val="000099"/>
                </a:solidFill>
              </a:rPr>
              <a:t>enum</a:t>
            </a:r>
            <a:r>
              <a:rPr lang="en-US" altLang="zh-CN" sz="2400" b="1">
                <a:solidFill>
                  <a:srgbClr val="000099"/>
                </a:solidFill>
              </a:rPr>
              <a:t> </a:t>
            </a:r>
            <a:r>
              <a:rPr lang="zh-CN" altLang="en-US" sz="2400" b="1">
                <a:solidFill>
                  <a:srgbClr val="000099"/>
                </a:solidFill>
              </a:rPr>
              <a:t>枚举名</a:t>
            </a:r>
            <a:r>
              <a:rPr lang="en-US" altLang="zh-CN" sz="2400" b="1">
                <a:solidFill>
                  <a:srgbClr val="000099"/>
                </a:solidFill>
              </a:rPr>
              <a:t>{</a:t>
            </a:r>
            <a:endParaRPr lang="zh-CN" altLang="en-US" sz="2400" b="1">
              <a:solidFill>
                <a:srgbClr val="000099"/>
              </a:solidFill>
            </a:endParaRPr>
          </a:p>
          <a:p>
            <a:pPr marL="0" lvl="6"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      </a:t>
            </a:r>
            <a:r>
              <a:rPr lang="zh-CN" altLang="en-US" sz="2400" b="1">
                <a:solidFill>
                  <a:srgbClr val="000099"/>
                </a:solidFill>
              </a:rPr>
              <a:t>常量列表</a:t>
            </a:r>
          </a:p>
          <a:p>
            <a:pPr marL="0" lvl="6">
              <a:buNone/>
            </a:pPr>
            <a:r>
              <a:rPr lang="zh-CN" altLang="en-US" sz="2400" b="1">
                <a:solidFill>
                  <a:srgbClr val="000099"/>
                </a:solidFill>
              </a:rPr>
              <a:t> </a:t>
            </a:r>
            <a:r>
              <a:rPr lang="en-US" altLang="zh-CN" sz="2400" b="1">
                <a:solidFill>
                  <a:srgbClr val="000099"/>
                </a:solidFill>
              </a:rPr>
              <a:t>}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§2.5  </a:t>
            </a:r>
            <a:r>
              <a:rPr lang="zh-CN" altLang="en-US">
                <a:latin typeface="宋体" pitchFamily="2" charset="-122"/>
              </a:rPr>
              <a:t>枚举类型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定义枚举类型</a:t>
            </a:r>
            <a:r>
              <a:rPr lang="en-US" altLang="zh-CN"/>
              <a:t>Season</a:t>
            </a:r>
            <a:r>
              <a:rPr lang="zh-CN" altLang="en-US"/>
              <a:t>：</a:t>
            </a:r>
          </a:p>
          <a:p>
            <a:pPr>
              <a:buNone/>
            </a:pPr>
            <a:endParaRPr lang="en-US" altLang="zh-CN" sz="2000">
              <a:latin typeface="+mj-lt"/>
              <a:ea typeface="+mj-ea"/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定义</a:t>
            </a:r>
            <a:r>
              <a:rPr lang="en-US" altLang="zh-CN"/>
              <a:t>4</a:t>
            </a:r>
            <a:r>
              <a:rPr lang="zh-CN" altLang="en-US"/>
              <a:t>个常量，每个</a:t>
            </a:r>
            <a:r>
              <a:rPr lang="zh-CN" altLang="en-US" b="1">
                <a:solidFill>
                  <a:srgbClr val="C00000"/>
                </a:solidFill>
              </a:rPr>
              <a:t>常量</a:t>
            </a:r>
            <a:r>
              <a:rPr lang="zh-CN" altLang="en-US"/>
              <a:t>的名称都被转换成一个字符串，该字符串为常量的值。</a:t>
            </a:r>
            <a:endParaRPr lang="en-US" altLang="zh-CN"/>
          </a:p>
          <a:p>
            <a:endParaRPr lang="en-US" altLang="zh-CN" b="1">
              <a:solidFill>
                <a:srgbClr val="000099"/>
              </a:solidFill>
              <a:latin typeface="+mj-lt"/>
              <a:ea typeface="+mj-ea"/>
            </a:endParaRPr>
          </a:p>
          <a:p>
            <a:pPr lvl="1"/>
            <a:endParaRPr lang="zh-CN" altLang="en-US" b="1">
              <a:solidFill>
                <a:srgbClr val="000099"/>
              </a:solidFill>
              <a:latin typeface="+mj-lt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2428868"/>
            <a:ext cx="71438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public </a:t>
            </a:r>
            <a:r>
              <a:rPr lang="en-US" altLang="zh-CN" sz="2400" b="1" err="1"/>
              <a:t>enum</a:t>
            </a:r>
            <a:r>
              <a:rPr lang="en-US" altLang="zh-CN" sz="2400" b="1"/>
              <a:t> Season {</a:t>
            </a:r>
          </a:p>
          <a:p>
            <a:r>
              <a:rPr lang="en-US" altLang="zh-CN" sz="2400" b="1">
                <a:solidFill>
                  <a:srgbClr val="000099"/>
                </a:solidFill>
              </a:rPr>
              <a:t>      </a:t>
            </a:r>
            <a:r>
              <a:rPr lang="zh-CN" altLang="en-US" sz="2400" b="1">
                <a:solidFill>
                  <a:srgbClr val="000099"/>
                </a:solidFill>
              </a:rPr>
              <a:t>春季</a:t>
            </a:r>
            <a:r>
              <a:rPr lang="en-US" altLang="zh-CN" sz="2400" b="1">
                <a:solidFill>
                  <a:srgbClr val="000099"/>
                </a:solidFill>
              </a:rPr>
              <a:t>, </a:t>
            </a:r>
            <a:r>
              <a:rPr lang="zh-CN" altLang="en-US" sz="2400" b="1">
                <a:solidFill>
                  <a:srgbClr val="000099"/>
                </a:solidFill>
              </a:rPr>
              <a:t>夏季</a:t>
            </a:r>
            <a:r>
              <a:rPr lang="en-US" altLang="zh-CN" sz="2400" b="1">
                <a:solidFill>
                  <a:srgbClr val="000099"/>
                </a:solidFill>
              </a:rPr>
              <a:t>, </a:t>
            </a:r>
            <a:r>
              <a:rPr lang="zh-CN" altLang="en-US" sz="2400" b="1">
                <a:solidFill>
                  <a:srgbClr val="000099"/>
                </a:solidFill>
              </a:rPr>
              <a:t>秋季</a:t>
            </a:r>
            <a:r>
              <a:rPr lang="en-US" altLang="zh-CN" sz="2400" b="1">
                <a:solidFill>
                  <a:srgbClr val="000099"/>
                </a:solidFill>
              </a:rPr>
              <a:t>, </a:t>
            </a:r>
            <a:r>
              <a:rPr lang="zh-CN" altLang="en-US" sz="2400" b="1">
                <a:solidFill>
                  <a:srgbClr val="000099"/>
                </a:solidFill>
              </a:rPr>
              <a:t>冬季</a:t>
            </a:r>
            <a:r>
              <a:rPr lang="en-US" altLang="zh-CN" sz="2400" b="1">
                <a:solidFill>
                  <a:srgbClr val="000099"/>
                </a:solidFill>
              </a:rPr>
              <a:t>		</a:t>
            </a:r>
            <a:r>
              <a:rPr lang="en-US" altLang="zh-CN" sz="2400" b="1"/>
              <a:t>//</a:t>
            </a:r>
            <a:r>
              <a:rPr lang="zh-CN" altLang="en-US" sz="2400">
                <a:solidFill>
                  <a:srgbClr val="C00000"/>
                </a:solidFill>
              </a:rPr>
              <a:t>定义</a:t>
            </a:r>
            <a:r>
              <a:rPr lang="en-US" altLang="zh-CN" sz="2400">
                <a:solidFill>
                  <a:srgbClr val="C00000"/>
                </a:solidFill>
              </a:rPr>
              <a:t>4</a:t>
            </a:r>
            <a:r>
              <a:rPr lang="zh-CN" altLang="en-US" sz="2400">
                <a:solidFill>
                  <a:srgbClr val="C00000"/>
                </a:solidFill>
              </a:rPr>
              <a:t>个常量</a:t>
            </a:r>
            <a:endParaRPr lang="en-US" altLang="zh-CN" sz="2400">
              <a:solidFill>
                <a:srgbClr val="C00000"/>
              </a:solidFill>
            </a:endParaRPr>
          </a:p>
          <a:p>
            <a:r>
              <a:rPr lang="en-US" altLang="zh-CN" sz="2400" b="1"/>
              <a:t>}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6000760" y="1571612"/>
            <a:ext cx="2714644" cy="612648"/>
          </a:xfrm>
          <a:prstGeom prst="cloudCallout">
            <a:avLst>
              <a:gd name="adj1" fmla="val -59799"/>
              <a:gd name="adj2" fmla="val 7694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Season.java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§2.5  </a:t>
            </a:r>
            <a:r>
              <a:rPr lang="zh-CN" altLang="en-US">
                <a:latin typeface="宋体" pitchFamily="2" charset="-122"/>
              </a:rPr>
              <a:t>枚举类型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02150"/>
          </a:xfrm>
        </p:spPr>
        <p:txBody>
          <a:bodyPr/>
          <a:lstStyle/>
          <a:p>
            <a:r>
              <a:rPr lang="zh-CN" altLang="en-US"/>
              <a:t>可以用该枚举类型声明一个枚举变量，该枚举变量只能取值枚举类型中的常量。</a:t>
            </a:r>
            <a:endParaRPr lang="en-US" altLang="zh-CN"/>
          </a:p>
          <a:p>
            <a:r>
              <a:rPr lang="zh-CN" altLang="en-US"/>
              <a:t>通过使用</a:t>
            </a:r>
            <a:r>
              <a:rPr lang="zh-CN" altLang="en-US" b="1">
                <a:solidFill>
                  <a:srgbClr val="000099"/>
                </a:solidFill>
              </a:rPr>
              <a:t>枚举名和“</a:t>
            </a:r>
            <a:r>
              <a:rPr lang="en-US" altLang="zh-CN" b="1">
                <a:solidFill>
                  <a:srgbClr val="000099"/>
                </a:solidFill>
              </a:rPr>
              <a:t>.”</a:t>
            </a:r>
            <a:r>
              <a:rPr lang="zh-CN" altLang="en-US" b="1">
                <a:solidFill>
                  <a:srgbClr val="000099"/>
                </a:solidFill>
              </a:rPr>
              <a:t>运算符</a:t>
            </a:r>
            <a:r>
              <a:rPr lang="zh-CN" altLang="en-US"/>
              <a:t>获得枚举类型中的常量。</a:t>
            </a:r>
            <a:endParaRPr lang="en-US" altLang="zh-CN"/>
          </a:p>
          <a:p>
            <a:r>
              <a:rPr lang="zh-CN" altLang="en-US"/>
              <a:t>声明枚举类型</a:t>
            </a:r>
            <a:r>
              <a:rPr lang="en-US" altLang="zh-CN"/>
              <a:t>Season</a:t>
            </a:r>
            <a:r>
              <a:rPr lang="zh-CN" altLang="en-US"/>
              <a:t>的变量：</a:t>
            </a:r>
            <a:endParaRPr lang="en-US" altLang="zh-CN"/>
          </a:p>
          <a:p>
            <a:pPr algn="ctr">
              <a:buNone/>
            </a:pPr>
            <a:r>
              <a:rPr lang="en-US" altLang="zh-CN" b="1">
                <a:solidFill>
                  <a:srgbClr val="000099"/>
                </a:solidFill>
              </a:rPr>
              <a:t>Season x;</a:t>
            </a:r>
          </a:p>
          <a:p>
            <a:pPr lvl="1"/>
            <a:r>
              <a:rPr lang="en-US" altLang="zh-CN" b="1"/>
              <a:t>x</a:t>
            </a:r>
            <a:r>
              <a:rPr lang="zh-CN" altLang="en-US" b="1"/>
              <a:t>是一个变量，其</a:t>
            </a:r>
            <a:r>
              <a:rPr lang="zh-CN" altLang="en-US" b="1">
                <a:solidFill>
                  <a:srgbClr val="C00000"/>
                </a:solidFill>
              </a:rPr>
              <a:t>数据类型是</a:t>
            </a:r>
            <a:r>
              <a:rPr lang="en-US" altLang="zh-CN" b="1">
                <a:solidFill>
                  <a:srgbClr val="C00000"/>
                </a:solidFill>
              </a:rPr>
              <a:t>Season</a:t>
            </a:r>
            <a:r>
              <a:rPr lang="en-US" altLang="zh-CN" b="1"/>
              <a:t>.</a:t>
            </a:r>
          </a:p>
          <a:p>
            <a:pPr lvl="1"/>
            <a:r>
              <a:rPr lang="en-US" altLang="zh-CN" b="1"/>
              <a:t>x</a:t>
            </a:r>
            <a:r>
              <a:rPr lang="zh-CN" altLang="en-US" b="1"/>
              <a:t>只能取</a:t>
            </a:r>
            <a:r>
              <a:rPr lang="en-US" altLang="zh-CN" b="1">
                <a:solidFill>
                  <a:srgbClr val="C00000"/>
                </a:solidFill>
              </a:rPr>
              <a:t>Season</a:t>
            </a:r>
            <a:r>
              <a:rPr lang="zh-CN" altLang="en-US" b="1">
                <a:solidFill>
                  <a:srgbClr val="C00000"/>
                </a:solidFill>
              </a:rPr>
              <a:t>内定义的常量。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/>
              <a:t>例如：</a:t>
            </a:r>
            <a:endParaRPr lang="en-US" altLang="zh-CN" b="1"/>
          </a:p>
          <a:p>
            <a:pPr algn="ctr">
              <a:buNone/>
            </a:pPr>
            <a:r>
              <a:rPr lang="en-US" altLang="zh-CN" b="1">
                <a:solidFill>
                  <a:srgbClr val="000099"/>
                </a:solidFill>
              </a:rPr>
              <a:t>x = Season.</a:t>
            </a:r>
            <a:r>
              <a:rPr lang="zh-CN" altLang="en-US" b="1">
                <a:solidFill>
                  <a:srgbClr val="000099"/>
                </a:solidFill>
              </a:rPr>
              <a:t>春季</a:t>
            </a:r>
            <a:r>
              <a:rPr lang="en-US" altLang="zh-CN" b="1">
                <a:solidFill>
                  <a:srgbClr val="000099"/>
                </a:solidFill>
              </a:rPr>
              <a:t>;</a:t>
            </a:r>
            <a:endParaRPr lang="en-US" altLang="zh-CN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930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err="1"/>
              <a:t>Example2_8.java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5572164" cy="5357850"/>
          </a:xfr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public class </a:t>
            </a:r>
            <a:r>
              <a:rPr lang="en-US" altLang="zh-CN" sz="2200" b="1" err="1">
                <a:solidFill>
                  <a:srgbClr val="000099"/>
                </a:solidFill>
                <a:latin typeface="+mj-lt"/>
              </a:rPr>
              <a:t>Example2_8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{</a:t>
            </a:r>
          </a:p>
          <a:p>
            <a:pPr>
              <a:buNone/>
            </a:pPr>
            <a:endParaRPr lang="en-US" altLang="zh-CN" sz="2200" b="1">
              <a:solidFill>
                <a:srgbClr val="000099"/>
              </a:solidFill>
              <a:latin typeface="+mj-lt"/>
            </a:endParaRP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public static void main(String </a:t>
            </a:r>
            <a:r>
              <a:rPr lang="en-US" altLang="zh-CN" sz="2200" b="1" err="1">
                <a:solidFill>
                  <a:srgbClr val="000099"/>
                </a:solidFill>
                <a:latin typeface="+mj-lt"/>
              </a:rPr>
              <a:t>args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[]) {</a:t>
            </a: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200" b="1">
                <a:solidFill>
                  <a:srgbClr val="C00000"/>
                </a:solidFill>
                <a:latin typeface="+mj-lt"/>
              </a:rPr>
              <a:t>Season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x=Season.</a:t>
            </a:r>
            <a:r>
              <a:rPr lang="zh-CN" altLang="en-US" sz="2200" b="1">
                <a:solidFill>
                  <a:srgbClr val="000099"/>
                </a:solidFill>
                <a:latin typeface="+mj-lt"/>
              </a:rPr>
              <a:t>春季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200" b="1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(x);</a:t>
            </a: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     x=Season.</a:t>
            </a:r>
            <a:r>
              <a:rPr lang="zh-CN" altLang="en-US" sz="2200" b="1">
                <a:solidFill>
                  <a:srgbClr val="000099"/>
                </a:solidFill>
                <a:latin typeface="+mj-lt"/>
              </a:rPr>
              <a:t>夏季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200" b="1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(x);</a:t>
            </a: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     x=Season.</a:t>
            </a:r>
            <a:r>
              <a:rPr lang="zh-CN" altLang="en-US" sz="2200" b="1">
                <a:solidFill>
                  <a:srgbClr val="000099"/>
                </a:solidFill>
                <a:latin typeface="+mj-lt"/>
              </a:rPr>
              <a:t>秋季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200" b="1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(x);</a:t>
            </a: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     x=Season.</a:t>
            </a:r>
            <a:r>
              <a:rPr lang="zh-CN" altLang="en-US" sz="2200" b="1">
                <a:solidFill>
                  <a:srgbClr val="000099"/>
                </a:solidFill>
                <a:latin typeface="+mj-lt"/>
              </a:rPr>
              <a:t>冬季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200" b="1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(x);</a:t>
            </a: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   }</a:t>
            </a:r>
          </a:p>
          <a:p>
            <a:pPr>
              <a:buNone/>
            </a:pPr>
            <a:endParaRPr lang="en-US" altLang="zh-CN" sz="2200" b="1">
              <a:solidFill>
                <a:srgbClr val="000099"/>
              </a:solidFill>
              <a:latin typeface="+mj-lt"/>
            </a:endParaRPr>
          </a:p>
          <a:p>
            <a:pPr>
              <a:buNone/>
            </a:pPr>
            <a:r>
              <a:rPr lang="en-US" altLang="zh-CN" sz="2200" b="1">
                <a:solidFill>
                  <a:srgbClr val="000099"/>
                </a:solidFill>
                <a:latin typeface="+mj-lt"/>
              </a:rPr>
              <a:t>}</a:t>
            </a:r>
          </a:p>
          <a:p>
            <a:endParaRPr lang="en-US" altLang="zh-CN" b="1">
              <a:solidFill>
                <a:srgbClr val="000099"/>
              </a:solidFill>
            </a:endParaRPr>
          </a:p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15140" y="3500438"/>
            <a:ext cx="1214446" cy="157163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/>
              <a:t>春季</a:t>
            </a:r>
          </a:p>
          <a:p>
            <a:r>
              <a:rPr lang="zh-CN" altLang="en-US" sz="2400"/>
              <a:t>夏季</a:t>
            </a:r>
          </a:p>
          <a:p>
            <a:r>
              <a:rPr lang="zh-CN" altLang="en-US" sz="2400"/>
              <a:t>秋季</a:t>
            </a:r>
          </a:p>
          <a:p>
            <a:r>
              <a:rPr lang="zh-CN" altLang="en-US" sz="2400"/>
              <a:t>冬季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950" y="292893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输出：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P34</a:t>
            </a:r>
            <a:r>
              <a:rPr lang="zh-CN" altLang="en-US"/>
              <a:t>习题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   </a:t>
            </a:r>
            <a:r>
              <a:rPr lang="zh-CN" altLang="en-US">
                <a:latin typeface="宋体" pitchFamily="2" charset="-122"/>
              </a:rPr>
              <a:t>基本数据类型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基本数据类型也称作简单数据类型。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语言有8种基本数据类型，这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8种基本数据类型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习惯上可分为以下四大类型：</a:t>
            </a:r>
          </a:p>
          <a:p>
            <a:pPr marL="349250" lvl="1" indent="0" algn="just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逻辑类型：</a:t>
            </a:r>
            <a:r>
              <a:rPr lang="en-US" altLang="zh-CN" b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1" indent="0" algn="just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整数类型：</a:t>
            </a:r>
            <a:r>
              <a:rPr lang="en-US" altLang="zh-CN" b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byte、short、int、long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1" indent="0" algn="just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字符类型：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marL="349250" lvl="1" indent="0" algn="just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浮点类型：</a:t>
            </a:r>
            <a:r>
              <a:rPr lang="en-US" altLang="zh-CN" b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float、double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§2.2.1   </a:t>
            </a:r>
            <a:r>
              <a:rPr lang="zh-CN" altLang="en-US">
                <a:latin typeface="宋体" pitchFamily="2" charset="-122"/>
              </a:rPr>
              <a:t>逻辑类型</a:t>
            </a:r>
            <a:r>
              <a:rPr lang="en-US" altLang="zh-CN" err="1"/>
              <a:t>boolean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435280" cy="4502150"/>
          </a:xfrm>
        </p:spPr>
        <p:txBody>
          <a:bodyPr/>
          <a:lstStyle/>
          <a:p>
            <a:r>
              <a:rPr lang="zh-CN" altLang="en-US"/>
              <a:t>常量：</a:t>
            </a:r>
            <a:r>
              <a:rPr lang="en-US" altLang="zh-CN"/>
              <a:t>true</a:t>
            </a:r>
            <a:r>
              <a:rPr lang="zh-CN" altLang="en-US"/>
              <a:t>，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  <a:p>
            <a:r>
              <a:rPr lang="zh-CN" altLang="en-US"/>
              <a:t>变量：使用关键字</a:t>
            </a:r>
            <a:r>
              <a:rPr lang="en-US" altLang="zh-CN" err="1"/>
              <a:t>boolean</a:t>
            </a:r>
            <a:r>
              <a:rPr lang="zh-CN" altLang="en-US"/>
              <a:t>来声明逻辑变量，声明时也可以赋给初值，</a:t>
            </a:r>
          </a:p>
          <a:p>
            <a:r>
              <a:rPr lang="zh-CN" altLang="en-US"/>
              <a:t> 例如：</a:t>
            </a:r>
            <a:endParaRPr lang="en-US" altLang="zh-CN"/>
          </a:p>
          <a:p>
            <a:pPr lvl="1">
              <a:buNone/>
            </a:pPr>
            <a:r>
              <a:rPr lang="en-US" altLang="zh-CN" sz="2200" b="1" err="1">
                <a:solidFill>
                  <a:srgbClr val="000099"/>
                </a:solidFill>
              </a:rPr>
              <a:t>boolean</a:t>
            </a:r>
            <a:r>
              <a:rPr lang="en-US" altLang="zh-CN" sz="2200" b="1">
                <a:solidFill>
                  <a:srgbClr val="000099"/>
                </a:solidFill>
              </a:rPr>
              <a:t> x; 			</a:t>
            </a:r>
            <a:r>
              <a:rPr lang="en-US" altLang="zh-CN" sz="2200" b="1">
                <a:solidFill>
                  <a:srgbClr val="C00000"/>
                </a:solidFill>
              </a:rPr>
              <a:t>//</a:t>
            </a:r>
            <a:r>
              <a:rPr lang="zh-CN" altLang="en-US" sz="2200" b="1">
                <a:solidFill>
                  <a:srgbClr val="C00000"/>
                </a:solidFill>
              </a:rPr>
              <a:t>声明一个</a:t>
            </a:r>
            <a:r>
              <a:rPr lang="en-US" altLang="zh-CN" sz="2200" b="1">
                <a:solidFill>
                  <a:srgbClr val="C00000"/>
                </a:solidFill>
              </a:rPr>
              <a:t>boolean</a:t>
            </a:r>
            <a:r>
              <a:rPr lang="zh-CN" altLang="en-US" sz="2200" b="1">
                <a:solidFill>
                  <a:srgbClr val="C00000"/>
                </a:solidFill>
              </a:rPr>
              <a:t>型变量</a:t>
            </a:r>
            <a:endParaRPr lang="en-US" altLang="zh-CN" sz="2200" b="1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200" b="1" err="1">
                <a:solidFill>
                  <a:srgbClr val="000099"/>
                </a:solidFill>
              </a:rPr>
              <a:t>boolean</a:t>
            </a:r>
            <a:r>
              <a:rPr lang="en-US" altLang="zh-CN" sz="2200" b="1">
                <a:solidFill>
                  <a:srgbClr val="000099"/>
                </a:solidFill>
              </a:rPr>
              <a:t> ok=true; 		</a:t>
            </a:r>
            <a:r>
              <a:rPr lang="en-US" altLang="zh-CN" sz="2200" b="1">
                <a:solidFill>
                  <a:srgbClr val="C00000"/>
                </a:solidFill>
              </a:rPr>
              <a:t>//</a:t>
            </a:r>
            <a:r>
              <a:rPr lang="zh-CN" altLang="en-US" sz="2200" b="1">
                <a:solidFill>
                  <a:srgbClr val="C00000"/>
                </a:solidFill>
              </a:rPr>
              <a:t>声明一个</a:t>
            </a:r>
            <a:r>
              <a:rPr lang="en-US" altLang="zh-CN" sz="2200" b="1">
                <a:solidFill>
                  <a:srgbClr val="C00000"/>
                </a:solidFill>
              </a:rPr>
              <a:t>boolean</a:t>
            </a:r>
            <a:r>
              <a:rPr lang="zh-CN" altLang="en-US" sz="2200" b="1">
                <a:solidFill>
                  <a:srgbClr val="C00000"/>
                </a:solidFill>
              </a:rPr>
              <a:t>型变量并赋初值</a:t>
            </a:r>
            <a:endParaRPr lang="en-US" altLang="zh-CN" sz="2200" b="1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200" b="1" err="1">
                <a:solidFill>
                  <a:srgbClr val="000099"/>
                </a:solidFill>
              </a:rPr>
              <a:t>boolean</a:t>
            </a:r>
            <a:r>
              <a:rPr lang="en-US" altLang="zh-CN" sz="2200" b="1">
                <a:solidFill>
                  <a:srgbClr val="000099"/>
                </a:solidFill>
              </a:rPr>
              <a:t> </a:t>
            </a:r>
            <a:r>
              <a:rPr lang="zh-CN" altLang="en-US" sz="2200" b="1">
                <a:solidFill>
                  <a:srgbClr val="000099"/>
                </a:solidFill>
              </a:rPr>
              <a:t>关闭</a:t>
            </a:r>
            <a:r>
              <a:rPr lang="en-US" altLang="zh-CN" sz="2200" b="1">
                <a:solidFill>
                  <a:srgbClr val="000099"/>
                </a:solidFill>
              </a:rPr>
              <a:t>=false;</a:t>
            </a:r>
          </a:p>
          <a:p>
            <a:pPr lvl="1">
              <a:buNone/>
            </a:pPr>
            <a:endParaRPr lang="en-US" altLang="zh-CN" sz="2200" b="1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200" b="1">
                <a:solidFill>
                  <a:srgbClr val="000099"/>
                </a:solidFill>
              </a:rPr>
              <a:t>boolean x, ok=true, </a:t>
            </a:r>
            <a:r>
              <a:rPr lang="zh-CN" altLang="en-US" sz="2200" b="1">
                <a:solidFill>
                  <a:srgbClr val="000099"/>
                </a:solidFill>
              </a:rPr>
              <a:t>关闭</a:t>
            </a:r>
            <a:r>
              <a:rPr lang="en-US" altLang="zh-CN" sz="2200" b="1">
                <a:solidFill>
                  <a:srgbClr val="000099"/>
                </a:solidFill>
              </a:rPr>
              <a:t>=false;</a:t>
            </a:r>
            <a:r>
              <a:rPr lang="en-US" altLang="zh-CN" sz="2200" b="1">
                <a:solidFill>
                  <a:srgbClr val="C00000"/>
                </a:solidFill>
              </a:rPr>
              <a:t> 	    //</a:t>
            </a:r>
            <a:r>
              <a:rPr lang="zh-CN" altLang="en-US" sz="2200" b="1">
                <a:solidFill>
                  <a:srgbClr val="C00000"/>
                </a:solidFill>
              </a:rPr>
              <a:t>声明多个</a:t>
            </a:r>
            <a:r>
              <a:rPr lang="en-US" altLang="zh-CN" sz="2200" b="1">
                <a:solidFill>
                  <a:srgbClr val="C00000"/>
                </a:solidFill>
              </a:rPr>
              <a:t>boolean</a:t>
            </a:r>
            <a:r>
              <a:rPr lang="zh-CN" altLang="en-US" sz="2200" b="1">
                <a:solidFill>
                  <a:srgbClr val="C00000"/>
                </a:solidFill>
              </a:rPr>
              <a:t>型变量</a:t>
            </a:r>
            <a:endParaRPr lang="zh-CN" altLang="en-US" sz="2200" b="1">
              <a:solidFill>
                <a:srgbClr val="000099"/>
              </a:solidFill>
            </a:endParaRPr>
          </a:p>
          <a:p>
            <a:pPr lvl="1">
              <a:buNone/>
            </a:pPr>
            <a:endParaRPr lang="zh-CN" altLang="en-US" sz="2200" b="1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5346</Words>
  <Application>Microsoft Office PowerPoint</Application>
  <PresentationFormat>全屏显示(4:3)</PresentationFormat>
  <Paragraphs>911</Paragraphs>
  <Slides>78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3" baseType="lpstr">
      <vt:lpstr>ˎ̥</vt:lpstr>
      <vt:lpstr>黑体</vt:lpstr>
      <vt:lpstr>华文楷体</vt:lpstr>
      <vt:lpstr>宋体</vt:lpstr>
      <vt:lpstr>Microsoft YaHei</vt:lpstr>
      <vt:lpstr>Arial</vt:lpstr>
      <vt:lpstr>Calibri</vt:lpstr>
      <vt:lpstr>Comic Sans MS</vt:lpstr>
      <vt:lpstr>Courier New</vt:lpstr>
      <vt:lpstr>Tahoma</vt:lpstr>
      <vt:lpstr>Times New Roman</vt:lpstr>
      <vt:lpstr>Wingdings</vt:lpstr>
      <vt:lpstr>Wingdings 2</vt:lpstr>
      <vt:lpstr>主题1</vt:lpstr>
      <vt:lpstr>Office 主题</vt:lpstr>
      <vt:lpstr>面向对象程序设计(Java)</vt:lpstr>
      <vt:lpstr>第2章 基本类型、数组和枚举类型  </vt:lpstr>
      <vt:lpstr>导读</vt:lpstr>
      <vt:lpstr>§2.1   标识符和关键字 </vt:lpstr>
      <vt:lpstr>Java关键字</vt:lpstr>
      <vt:lpstr>数据类型划分</vt:lpstr>
      <vt:lpstr>Java的数据类型</vt:lpstr>
      <vt:lpstr>§2.2   基本数据类型 </vt:lpstr>
      <vt:lpstr>§2.2.1   逻辑类型boolean </vt:lpstr>
      <vt:lpstr>§2.2.2  整数类型 </vt:lpstr>
      <vt:lpstr>§2.2.2  整数类型 </vt:lpstr>
      <vt:lpstr>§2.2.2  整数类型 </vt:lpstr>
      <vt:lpstr>§2.2.2  整数类型 </vt:lpstr>
      <vt:lpstr>§2.2.2  整数类型 </vt:lpstr>
      <vt:lpstr>PowerPoint 演示文稿</vt:lpstr>
      <vt:lpstr>§2.2.3 字符类型char </vt:lpstr>
      <vt:lpstr>Unicode</vt:lpstr>
      <vt:lpstr>字符型</vt:lpstr>
      <vt:lpstr>§2.2.3 字符类型char </vt:lpstr>
      <vt:lpstr>§2.2.3 字符类型char </vt:lpstr>
      <vt:lpstr>§2.2.3 字符类型char </vt:lpstr>
      <vt:lpstr>例2-1：</vt:lpstr>
      <vt:lpstr>§2.2.4  浮点类型 </vt:lpstr>
      <vt:lpstr>§2.2.4  浮点类型 </vt:lpstr>
      <vt:lpstr>§2.2.4  浮点类型 </vt:lpstr>
      <vt:lpstr>数据类型示例</vt:lpstr>
      <vt:lpstr>§2.2.5   基本数据类型的转换 </vt:lpstr>
      <vt:lpstr>§2.2.5   基本数据类型的转换 </vt:lpstr>
      <vt:lpstr>§2.2.5   基本数据类型的转换 </vt:lpstr>
      <vt:lpstr>显型类型转换/强制类型转换</vt:lpstr>
      <vt:lpstr>§2.3从命令行输入、输出数据</vt:lpstr>
      <vt:lpstr>例2-3</vt:lpstr>
      <vt:lpstr>§2.3.2  输出基本型数据 </vt:lpstr>
      <vt:lpstr>§2.3.2  输出基本型数据 </vt:lpstr>
      <vt:lpstr>§2.3.2  输出基本型数据 </vt:lpstr>
      <vt:lpstr>§2.4   数组 </vt:lpstr>
      <vt:lpstr>Arrays (数组)</vt:lpstr>
      <vt:lpstr>§2.4.1   声明数组</vt:lpstr>
      <vt:lpstr>§2.4.1   声明数组</vt:lpstr>
      <vt:lpstr>§2.4.1   声明数组</vt:lpstr>
      <vt:lpstr>§2.4.2  创建数组</vt:lpstr>
      <vt:lpstr>§2.4.2  创建数组</vt:lpstr>
      <vt:lpstr>§2.4.2  创建数组</vt:lpstr>
      <vt:lpstr>§2.4.3   数组元素的使用</vt:lpstr>
      <vt:lpstr>§2.4.3   数组元素的使用</vt:lpstr>
      <vt:lpstr>§2.4.4   length的使用</vt:lpstr>
      <vt:lpstr>PowerPoint 演示文稿</vt:lpstr>
      <vt:lpstr>§2.4.5   数组的初始化</vt:lpstr>
      <vt:lpstr>§2.4.5   数组的初始化</vt:lpstr>
      <vt:lpstr>§2.4.5   数组的初始化</vt:lpstr>
      <vt:lpstr>§2.4.5   数组的初始化</vt:lpstr>
      <vt:lpstr>§2.4.5   数组的初始化</vt:lpstr>
      <vt:lpstr>§2.4.5   数组的初始化</vt:lpstr>
      <vt:lpstr>§2.4.5   数组的初始化</vt:lpstr>
      <vt:lpstr>PowerPoint 演示文稿</vt:lpstr>
      <vt:lpstr>二维数组的创建</vt:lpstr>
      <vt:lpstr>§2.4.6  数组的引用  </vt:lpstr>
      <vt:lpstr>§2.4.6  数组的引用</vt:lpstr>
      <vt:lpstr>§2.4.6  数组的引用</vt:lpstr>
      <vt:lpstr>Example2_4.java</vt:lpstr>
      <vt:lpstr>PowerPoint 演示文稿</vt:lpstr>
      <vt:lpstr>引用数据类型</vt:lpstr>
      <vt:lpstr>数据内存分配示例：</vt:lpstr>
      <vt:lpstr>多维数组</vt:lpstr>
      <vt:lpstr>§2.4.7   表示格式</vt:lpstr>
      <vt:lpstr>例：</vt:lpstr>
      <vt:lpstr>§2.4.8    复制数组</vt:lpstr>
      <vt:lpstr>例： Example2_5</vt:lpstr>
      <vt:lpstr>PowerPoint 演示文稿</vt:lpstr>
      <vt:lpstr>§2.4.8    复制数组</vt:lpstr>
      <vt:lpstr>例：</vt:lpstr>
      <vt:lpstr>§2.4.9   排序与二分查找</vt:lpstr>
      <vt:lpstr>§2.4.9   排序与二分查找</vt:lpstr>
      <vt:lpstr>§2.5  枚举类型 </vt:lpstr>
      <vt:lpstr>§2.5  枚举类型 </vt:lpstr>
      <vt:lpstr>§2.5  枚举类型 </vt:lpstr>
      <vt:lpstr>Example2_8.java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 </cp:lastModifiedBy>
  <cp:revision>144</cp:revision>
  <dcterms:created xsi:type="dcterms:W3CDTF">2017-09-05T05:58:22Z</dcterms:created>
  <dcterms:modified xsi:type="dcterms:W3CDTF">2018-09-02T08:31:51Z</dcterms:modified>
</cp:coreProperties>
</file>