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DBBA-A5DA-4575-A82B-33862CB1207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面向对象程序设计</a:t>
            </a:r>
            <a:r>
              <a:rPr lang="en-US" altLang="zh-CN" sz="5400" dirty="0" smtClean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汤 蓉</a:t>
            </a:r>
            <a:endParaRPr lang="en-US" altLang="zh-CN" dirty="0" smtClean="0"/>
          </a:p>
          <a:p>
            <a:r>
              <a:rPr lang="en-US" altLang="zh-CN" dirty="0" smtClean="0"/>
              <a:t>Fall, 2017</a:t>
            </a:r>
          </a:p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zh-CN" altLang="en-US" dirty="0" smtClean="0"/>
              <a:t>成都信息工程大学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§2.4.8    </a:t>
            </a:r>
            <a:r>
              <a:rPr lang="zh-CN" altLang="en-US" dirty="0" smtClean="0">
                <a:latin typeface="宋体" pitchFamily="2" charset="-122"/>
              </a:rPr>
              <a:t>复制数组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28775"/>
            <a:ext cx="8572560" cy="450215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．</a:t>
            </a:r>
            <a:r>
              <a:rPr lang="en-US" altLang="zh-CN" dirty="0" err="1" smtClean="0"/>
              <a:t>copyOf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copyOfRange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 </a:t>
            </a:r>
          </a:p>
          <a:p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Arrays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类</a:t>
            </a:r>
            <a:r>
              <a:rPr lang="zh-CN" altLang="en-US" sz="2400" dirty="0" smtClean="0"/>
              <a:t>调用</a:t>
            </a:r>
            <a:r>
              <a:rPr lang="en-US" altLang="zh-CN" sz="2400" dirty="0" err="1" smtClean="0"/>
              <a:t>copyOf</a:t>
            </a:r>
            <a:r>
              <a:rPr lang="zh-CN" altLang="en-US" sz="2400" dirty="0" smtClean="0"/>
              <a:t>方法，复制整个数组中元素的值到另一个数组中。</a:t>
            </a:r>
          </a:p>
          <a:p>
            <a:pPr algn="ctr"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public static 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double[ ]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copyOf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(double[ ] original,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newLength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)</a:t>
            </a:r>
          </a:p>
          <a:p>
            <a:pPr algn="ctr">
              <a:buNone/>
            </a:pPr>
            <a:endParaRPr lang="en-US" altLang="zh-CN" sz="2000" b="1" dirty="0" smtClean="0">
              <a:solidFill>
                <a:srgbClr val="000099"/>
              </a:solidFill>
            </a:endParaRPr>
          </a:p>
          <a:p>
            <a:r>
              <a:rPr lang="en-US" altLang="zh-CN" sz="2400" dirty="0" smtClean="0"/>
              <a:t>Arrays</a:t>
            </a:r>
            <a:r>
              <a:rPr lang="zh-CN" altLang="en-US" sz="2400" dirty="0" smtClean="0"/>
              <a:t>类调用</a:t>
            </a:r>
            <a:r>
              <a:rPr lang="en-US" altLang="zh-CN" sz="2400" dirty="0" err="1" smtClean="0"/>
              <a:t>copyOfRange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方法，复制数组中部分元素的值复制到另一个数组中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public static 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double[]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copyOfRange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(double[ ] original,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 from,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 to)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2-6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[] a ={10,20,30,40,50,60}, b, c;</a:t>
            </a:r>
          </a:p>
          <a:p>
            <a:pPr lvl="1">
              <a:buNone/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[ ] d = new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[2];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b=</a:t>
            </a:r>
            <a:r>
              <a:rPr lang="en-US" altLang="zh-CN" sz="2800" b="1" dirty="0" err="1" smtClean="0">
                <a:solidFill>
                  <a:srgbClr val="000099"/>
                </a:solidFill>
              </a:rPr>
              <a:t>Arrays.copyOf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000099"/>
                </a:solidFill>
              </a:rPr>
              <a:t>a,10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);</a:t>
            </a:r>
          </a:p>
          <a:p>
            <a:pPr lvl="1">
              <a:buNone/>
            </a:pPr>
            <a:endParaRPr lang="en-US" altLang="zh-CN" sz="2800" b="1" dirty="0" smtClean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c=</a:t>
            </a:r>
            <a:r>
              <a:rPr lang="en-US" altLang="zh-CN" sz="2800" b="1" dirty="0" err="1" smtClean="0">
                <a:solidFill>
                  <a:srgbClr val="000099"/>
                </a:solidFill>
              </a:rPr>
              <a:t>Arrays.copyOfRange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(a, 3, 5);</a:t>
            </a:r>
          </a:p>
          <a:p>
            <a:pPr lvl="1">
              <a:buNone/>
            </a:pPr>
            <a:endParaRPr lang="en-US" altLang="zh-CN" sz="2800" b="1" dirty="0" smtClean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d=</a:t>
            </a:r>
            <a:r>
              <a:rPr lang="en-US" altLang="zh-CN" sz="2800" b="1" dirty="0" err="1" smtClean="0">
                <a:solidFill>
                  <a:srgbClr val="000099"/>
                </a:solidFill>
              </a:rPr>
              <a:t>Arrays.copyOfRange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(a, 3, 9);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00042"/>
            <a:ext cx="1042966" cy="43971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2-6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42852"/>
            <a:ext cx="8001056" cy="671514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b="1" dirty="0" smtClean="0">
                <a:solidFill>
                  <a:srgbClr val="000099"/>
                </a:solidFill>
              </a:rPr>
              <a:t>import 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java.util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.*;</a:t>
            </a:r>
            <a:endParaRPr lang="zh-CN" altLang="en-US" sz="1800" b="1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altLang="zh-CN" sz="1800" dirty="0" smtClean="0"/>
              <a:t>public class </a:t>
            </a:r>
            <a:r>
              <a:rPr lang="en-US" altLang="zh-CN" sz="1800" dirty="0" err="1" smtClean="0"/>
              <a:t>Example2_6</a:t>
            </a:r>
            <a:r>
              <a:rPr lang="en-US" altLang="zh-CN" sz="1800" dirty="0" smtClean="0"/>
              <a:t> {</a:t>
            </a:r>
          </a:p>
          <a:p>
            <a:pPr>
              <a:buNone/>
            </a:pPr>
            <a:r>
              <a:rPr lang="en-US" altLang="zh-CN" sz="1800" dirty="0" smtClean="0"/>
              <a:t>   public static void main(String </a:t>
            </a:r>
            <a:r>
              <a:rPr lang="en-US" altLang="zh-CN" sz="1800" dirty="0" err="1" smtClean="0"/>
              <a:t>args</a:t>
            </a:r>
            <a:r>
              <a:rPr lang="en-US" altLang="zh-CN" sz="1800" dirty="0" smtClean="0"/>
              <a:t>[]){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[] a ={10,20,30,40,50,60</a:t>
            </a:r>
            <a:r>
              <a:rPr lang="en-US" altLang="zh-CN" sz="1800" dirty="0" smtClean="0"/>
              <a:t>}, b, c</a:t>
            </a:r>
            <a:r>
              <a:rPr lang="en-US" altLang="zh-CN" sz="1800" dirty="0" smtClean="0"/>
              <a:t>;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000099"/>
                </a:solidFill>
              </a:rPr>
              <a:t>      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[] d = new 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[2];  </a:t>
            </a:r>
            <a:endParaRPr lang="zh-CN" altLang="en-US" sz="800" b="1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("</a:t>
            </a:r>
            <a:r>
              <a:rPr lang="zh-CN" altLang="en-US" sz="1800" i="1" dirty="0" smtClean="0"/>
              <a:t>数组 </a:t>
            </a:r>
            <a:r>
              <a:rPr lang="en-US" altLang="zh-CN" sz="1800" i="1" dirty="0" smtClean="0"/>
              <a:t>a </a:t>
            </a:r>
            <a:r>
              <a:rPr lang="zh-CN" altLang="en-US" sz="1800" i="1" dirty="0" smtClean="0"/>
              <a:t>的各个元素中的值</a:t>
            </a:r>
            <a:r>
              <a:rPr lang="en-US" altLang="zh-CN" sz="1800" i="1" dirty="0" smtClean="0"/>
              <a:t>:");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Arrays.toString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(a));</a:t>
            </a:r>
          </a:p>
          <a:p>
            <a:pPr>
              <a:buNone/>
            </a:pPr>
            <a:r>
              <a:rPr lang="zh-CN" altLang="en-US" sz="1800" dirty="0" smtClean="0"/>
              <a:t>      </a:t>
            </a: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smtClean="0"/>
              <a:t>b 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= 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Arrays.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copyOf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(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a,10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)</a:t>
            </a:r>
            <a:r>
              <a:rPr lang="en-US" altLang="zh-CN" sz="1800" i="1" dirty="0" smtClean="0"/>
              <a:t>;    //</a:t>
            </a:r>
            <a:r>
              <a:rPr lang="zh-CN" altLang="en-US" sz="1800" b="1" i="1" dirty="0" smtClean="0">
                <a:solidFill>
                  <a:srgbClr val="C00000"/>
                </a:solidFill>
              </a:rPr>
              <a:t>复制的元素个数大于</a:t>
            </a:r>
            <a:r>
              <a:rPr lang="en-US" altLang="zh-CN" sz="1800" b="1" i="1" dirty="0" smtClean="0">
                <a:solidFill>
                  <a:srgbClr val="C00000"/>
                </a:solidFill>
              </a:rPr>
              <a:t>a</a:t>
            </a:r>
            <a:r>
              <a:rPr lang="zh-CN" altLang="en-US" sz="1800" b="1" i="1" dirty="0" smtClean="0">
                <a:solidFill>
                  <a:srgbClr val="C00000"/>
                </a:solidFill>
              </a:rPr>
              <a:t>的元素个数，则用 </a:t>
            </a:r>
            <a:r>
              <a:rPr lang="en-US" altLang="zh-CN" sz="1800" b="1" i="1" dirty="0" smtClean="0">
                <a:solidFill>
                  <a:srgbClr val="C00000"/>
                </a:solidFill>
              </a:rPr>
              <a:t>0 </a:t>
            </a:r>
            <a:r>
              <a:rPr lang="zh-CN" altLang="en-US" sz="1800" b="1" i="1" dirty="0" smtClean="0">
                <a:solidFill>
                  <a:srgbClr val="C00000"/>
                </a:solidFill>
              </a:rPr>
              <a:t>填充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("</a:t>
            </a:r>
            <a:r>
              <a:rPr lang="zh-CN" altLang="en-US" sz="1800" i="1" dirty="0" smtClean="0"/>
              <a:t>数组 </a:t>
            </a:r>
            <a:r>
              <a:rPr lang="en-US" altLang="zh-CN" sz="1800" i="1" dirty="0" smtClean="0"/>
              <a:t>b </a:t>
            </a:r>
            <a:r>
              <a:rPr lang="zh-CN" altLang="en-US" sz="1800" i="1" dirty="0" smtClean="0"/>
              <a:t>的各个元素中的值</a:t>
            </a:r>
            <a:r>
              <a:rPr lang="en-US" altLang="zh-CN" sz="1800" i="1" dirty="0" smtClean="0"/>
              <a:t>:");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Arrays.toString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(b)</a:t>
            </a:r>
            <a:r>
              <a:rPr lang="en-US" altLang="zh-CN" sz="1800" i="1" dirty="0" smtClean="0"/>
              <a:t>);</a:t>
            </a:r>
          </a:p>
          <a:p>
            <a:pPr>
              <a:buNone/>
            </a:pPr>
            <a:endParaRPr lang="zh-CN" altLang="en-US" sz="800" dirty="0" smtClean="0"/>
          </a:p>
          <a:p>
            <a:pPr>
              <a:buNone/>
            </a:pPr>
            <a:r>
              <a:rPr lang="en-US" altLang="zh-CN" sz="1800" dirty="0" smtClean="0"/>
              <a:t>      c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= 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Arrays.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copyOfRange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(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a,3,5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)</a:t>
            </a:r>
            <a:r>
              <a:rPr lang="en-US" altLang="zh-CN" sz="1800" i="1" dirty="0" smtClean="0"/>
              <a:t>;          //</a:t>
            </a:r>
            <a:r>
              <a:rPr lang="en-US" altLang="zh-CN" sz="1800" b="1" i="1" dirty="0" smtClean="0">
                <a:solidFill>
                  <a:srgbClr val="C00000"/>
                </a:solidFill>
              </a:rPr>
              <a:t>from &lt;= index &lt;to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("</a:t>
            </a:r>
            <a:r>
              <a:rPr lang="zh-CN" altLang="en-US" sz="1800" i="1" dirty="0" smtClean="0"/>
              <a:t>数组 </a:t>
            </a:r>
            <a:r>
              <a:rPr lang="en-US" altLang="zh-CN" sz="1800" i="1" dirty="0" smtClean="0"/>
              <a:t>c </a:t>
            </a:r>
            <a:r>
              <a:rPr lang="zh-CN" altLang="en-US" sz="1800" i="1" dirty="0" smtClean="0"/>
              <a:t>的各个元素中的值</a:t>
            </a:r>
            <a:r>
              <a:rPr lang="en-US" altLang="zh-CN" sz="1800" i="1" dirty="0" smtClean="0"/>
              <a:t>:");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</a:t>
            </a:r>
            <a:r>
              <a:rPr lang="en-US" altLang="zh-CN" sz="1800" i="1" dirty="0" err="1" smtClean="0"/>
              <a:t>Arrays.toString</a:t>
            </a:r>
            <a:r>
              <a:rPr lang="en-US" altLang="zh-CN" sz="1800" i="1" dirty="0" smtClean="0"/>
              <a:t>(c));</a:t>
            </a:r>
          </a:p>
          <a:p>
            <a:pPr>
              <a:buNone/>
            </a:pPr>
            <a:r>
              <a:rPr lang="zh-CN" altLang="en-US" sz="1800" dirty="0" smtClean="0"/>
              <a:t>      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smtClean="0"/>
              <a:t>d= 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Arrays.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copyOfRange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(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a,0,9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);	//</a:t>
            </a:r>
            <a:r>
              <a:rPr lang="en-US" altLang="zh-CN" sz="1800" b="1" i="1" dirty="0" smtClean="0">
                <a:solidFill>
                  <a:srgbClr val="C00000"/>
                </a:solidFill>
              </a:rPr>
              <a:t>from &lt;= index &lt;to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("</a:t>
            </a:r>
            <a:r>
              <a:rPr lang="zh-CN" altLang="en-US" sz="1800" i="1" dirty="0" smtClean="0"/>
              <a:t>数组 </a:t>
            </a:r>
            <a:r>
              <a:rPr lang="en-US" altLang="zh-CN" sz="1800" i="1" dirty="0" smtClean="0"/>
              <a:t>d </a:t>
            </a:r>
            <a:r>
              <a:rPr lang="zh-CN" altLang="en-US" sz="1800" i="1" dirty="0" smtClean="0"/>
              <a:t>的各个元素中的值</a:t>
            </a:r>
            <a:r>
              <a:rPr lang="en-US" altLang="zh-CN" sz="1800" i="1" dirty="0" smtClean="0"/>
              <a:t>:");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</a:t>
            </a:r>
            <a:r>
              <a:rPr lang="en-US" altLang="zh-CN" sz="1800" i="1" dirty="0" err="1" smtClean="0"/>
              <a:t>Arrays.toString</a:t>
            </a:r>
            <a:r>
              <a:rPr lang="en-US" altLang="zh-CN" sz="1800" i="1" dirty="0" smtClean="0"/>
              <a:t>(d));</a:t>
            </a:r>
          </a:p>
          <a:p>
            <a:pPr>
              <a:buNone/>
            </a:pPr>
            <a:r>
              <a:rPr lang="zh-CN" altLang="en-US" sz="1800" dirty="0" smtClean="0"/>
              <a:t>   </a:t>
            </a: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500174"/>
            <a:ext cx="2071702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例</a:t>
            </a:r>
            <a:r>
              <a:rPr lang="en-US" altLang="zh-CN" sz="3200" dirty="0" smtClean="0"/>
              <a:t>2-6</a:t>
            </a:r>
            <a:r>
              <a:rPr lang="zh-CN" altLang="en-US" sz="3200" dirty="0" smtClean="0"/>
              <a:t>输出：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4612" y="1142984"/>
            <a:ext cx="5614998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数组 </a:t>
            </a:r>
            <a:r>
              <a:rPr lang="en-US" altLang="zh-CN" sz="2400" dirty="0" smtClean="0"/>
              <a:t>a </a:t>
            </a:r>
            <a:r>
              <a:rPr lang="zh-CN" altLang="en-US" sz="2400" dirty="0" smtClean="0"/>
              <a:t>的各个元素中的值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[10, 20, 30, 40, 50, 60]</a:t>
            </a:r>
          </a:p>
          <a:p>
            <a:pPr>
              <a:buNone/>
            </a:pPr>
            <a:r>
              <a:rPr lang="zh-CN" altLang="en-US" sz="2400" dirty="0" smtClean="0"/>
              <a:t>数组 </a:t>
            </a:r>
            <a:r>
              <a:rPr lang="en-US" altLang="zh-CN" sz="2400" dirty="0" smtClean="0"/>
              <a:t>b </a:t>
            </a:r>
            <a:r>
              <a:rPr lang="zh-CN" altLang="en-US" sz="2400" dirty="0" smtClean="0"/>
              <a:t>的各个元素中的值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[10, 20, 30, 40, 50, 60, 0, 0, 0, 0]</a:t>
            </a:r>
          </a:p>
          <a:p>
            <a:pPr>
              <a:buNone/>
            </a:pPr>
            <a:r>
              <a:rPr lang="zh-CN" altLang="en-US" sz="2400" dirty="0" smtClean="0"/>
              <a:t>数组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的各个元素中的值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[40, 50]</a:t>
            </a:r>
          </a:p>
          <a:p>
            <a:pPr>
              <a:buNone/>
            </a:pPr>
            <a:r>
              <a:rPr lang="zh-CN" altLang="en-US" sz="2400" dirty="0" smtClean="0"/>
              <a:t>数组 </a:t>
            </a:r>
            <a:r>
              <a:rPr lang="en-US" altLang="zh-CN" sz="2400" dirty="0" smtClean="0"/>
              <a:t>d </a:t>
            </a:r>
            <a:r>
              <a:rPr lang="zh-CN" altLang="en-US" sz="2400" dirty="0" smtClean="0"/>
              <a:t>的各个元素中的值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[10, 20, 30, 40, 50, 60, 0, 0, 0]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§2.4.9   </a:t>
            </a:r>
            <a:r>
              <a:rPr lang="zh-CN" altLang="en-US" dirty="0" smtClean="0">
                <a:latin typeface="宋体" pitchFamily="2" charset="-122"/>
              </a:rPr>
              <a:t>排序与二分查找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b="1" dirty="0" smtClean="0">
                <a:solidFill>
                  <a:srgbClr val="C00000"/>
                </a:solidFill>
              </a:rPr>
              <a:t>Arrays</a:t>
            </a:r>
            <a:r>
              <a:rPr lang="zh-CN" altLang="en-US" b="1" dirty="0" smtClean="0">
                <a:solidFill>
                  <a:srgbClr val="C00000"/>
                </a:solidFill>
              </a:rPr>
              <a:t>类</a:t>
            </a:r>
            <a:r>
              <a:rPr lang="zh-CN" altLang="en-US" dirty="0" smtClean="0"/>
              <a:t>调用  </a:t>
            </a:r>
            <a:endParaRPr lang="en-US" altLang="zh-CN" dirty="0" smtClean="0"/>
          </a:p>
          <a:p>
            <a:pPr marL="514350" indent="-514350" algn="ctr"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public static void </a:t>
            </a:r>
            <a:r>
              <a:rPr lang="en-US" altLang="zh-CN" b="1" dirty="0" smtClean="0">
                <a:solidFill>
                  <a:srgbClr val="C00000"/>
                </a:solidFill>
              </a:rPr>
              <a:t>sort</a:t>
            </a:r>
            <a:r>
              <a:rPr lang="en-US" altLang="zh-CN" b="1" dirty="0" smtClean="0">
                <a:solidFill>
                  <a:srgbClr val="000099"/>
                </a:solidFill>
              </a:rPr>
              <a:t>(double a[])</a:t>
            </a:r>
          </a:p>
          <a:p>
            <a:pPr lvl="1"/>
            <a:r>
              <a:rPr lang="zh-CN" altLang="en-US" dirty="0" smtClean="0"/>
              <a:t>方法可以把参数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指定的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类型数组按</a:t>
            </a:r>
            <a:r>
              <a:rPr lang="zh-CN" altLang="en-US" b="1" dirty="0" smtClean="0">
                <a:solidFill>
                  <a:srgbClr val="C00000"/>
                </a:solidFill>
              </a:rPr>
              <a:t>升序</a:t>
            </a:r>
            <a:r>
              <a:rPr lang="zh-CN" altLang="en-US" dirty="0" smtClean="0"/>
              <a:t>排序。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．</a:t>
            </a:r>
            <a:r>
              <a:rPr lang="en-US" altLang="zh-CN" b="1" dirty="0" smtClean="0">
                <a:solidFill>
                  <a:srgbClr val="C00000"/>
                </a:solidFill>
              </a:rPr>
              <a:t>Arrays</a:t>
            </a:r>
            <a:r>
              <a:rPr lang="zh-CN" altLang="en-US" b="1" dirty="0" smtClean="0">
                <a:solidFill>
                  <a:srgbClr val="C00000"/>
                </a:solidFill>
              </a:rPr>
              <a:t>类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方法 ：</a:t>
            </a:r>
          </a:p>
          <a:p>
            <a:pPr algn="ctr">
              <a:buNone/>
            </a:pPr>
            <a:r>
              <a:rPr lang="zh-CN" altLang="en-US" dirty="0" smtClean="0"/>
              <a:t> 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public static void sort(double a[],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start,int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end)</a:t>
            </a:r>
          </a:p>
          <a:p>
            <a:pPr lvl="1"/>
            <a:r>
              <a:rPr lang="zh-CN" altLang="en-US" dirty="0" smtClean="0"/>
              <a:t>可以把参数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指定的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类型数组中索引</a:t>
            </a:r>
            <a:r>
              <a:rPr lang="en-US" altLang="zh-CN" dirty="0" smtClean="0">
                <a:solidFill>
                  <a:srgbClr val="C00000"/>
                </a:solidFill>
              </a:rPr>
              <a:t>start</a:t>
            </a:r>
            <a:r>
              <a:rPr lang="zh-CN" altLang="en-US" dirty="0" smtClean="0">
                <a:solidFill>
                  <a:srgbClr val="C00000"/>
                </a:solidFill>
              </a:rPr>
              <a:t>至</a:t>
            </a:r>
            <a:r>
              <a:rPr lang="en-US" altLang="zh-CN" dirty="0" smtClean="0">
                <a:solidFill>
                  <a:srgbClr val="C00000"/>
                </a:solidFill>
              </a:rPr>
              <a:t>end-1</a:t>
            </a:r>
            <a:r>
              <a:rPr lang="zh-CN" altLang="en-US" dirty="0" smtClean="0"/>
              <a:t>的元素的值按</a:t>
            </a:r>
            <a:r>
              <a:rPr lang="zh-CN" altLang="en-US" b="1" dirty="0" smtClean="0">
                <a:solidFill>
                  <a:srgbClr val="C00000"/>
                </a:solidFill>
              </a:rPr>
              <a:t>升序</a:t>
            </a:r>
            <a:r>
              <a:rPr lang="zh-CN" altLang="en-US" dirty="0" smtClean="0"/>
              <a:t>排序。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§2.4.9   </a:t>
            </a:r>
            <a:r>
              <a:rPr lang="zh-CN" altLang="en-US" dirty="0" smtClean="0">
                <a:latin typeface="宋体" pitchFamily="2" charset="-122"/>
              </a:rPr>
              <a:t>排序与二分查找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43050"/>
            <a:ext cx="8686800" cy="450215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．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类调用（二分法）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public static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binarySearch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(double[] a, double number)</a:t>
            </a:r>
          </a:p>
          <a:p>
            <a:pPr lvl="1"/>
            <a:r>
              <a:rPr lang="zh-CN" altLang="en-US" dirty="0" smtClean="0"/>
              <a:t>方法判断参数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指定的数是否在参数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指定的数组中。 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2-7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928934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第2章 </a:t>
            </a:r>
            <a:r>
              <a:rPr lang="zh-CN" altLang="en-US" dirty="0" smtClean="0">
                <a:latin typeface="宋体" pitchFamily="2" charset="-122"/>
              </a:rPr>
              <a:t>基本类型、数组和枚举类型</a:t>
            </a:r>
            <a:r>
              <a:rPr lang="zh-CN" altLang="en-US" dirty="0" smtClean="0">
                <a:latin typeface="Tahoma" pitchFamily="34" charset="0"/>
              </a:rPr>
              <a:t> </a:t>
            </a:r>
            <a:br>
              <a:rPr lang="zh-CN" altLang="en-US" dirty="0" smtClean="0">
                <a:latin typeface="Tahoma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§2.3从命令行输入、输出数据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None/>
            </a:pPr>
            <a:r>
              <a:rPr lang="zh-CN" altLang="en-US" b="1" dirty="0" smtClean="0"/>
              <a:t>§2.3.1   输入基本型数据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 marL="638175" lvl="2" indent="-342900">
              <a:buClr>
                <a:schemeClr val="tx2"/>
              </a:buClr>
            </a:pPr>
            <a:r>
              <a:rPr lang="zh-CN" altLang="en-US" dirty="0" smtClean="0">
                <a:latin typeface="+mj-lt"/>
              </a:rPr>
              <a:t>可以使用</a:t>
            </a:r>
            <a:r>
              <a:rPr lang="en-US" altLang="zh-CN" dirty="0" smtClean="0">
                <a:latin typeface="+mj-lt"/>
              </a:rPr>
              <a:t>Scanner</a:t>
            </a:r>
            <a:r>
              <a:rPr lang="zh-CN" altLang="en-US" dirty="0" smtClean="0">
                <a:latin typeface="+mj-lt"/>
              </a:rPr>
              <a:t>类创建一个对象：</a:t>
            </a:r>
          </a:p>
          <a:p>
            <a:pPr marL="342900" lvl="1" indent="-342900" algn="ctr">
              <a:buClr>
                <a:schemeClr val="tx2"/>
              </a:buClr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+mj-lt"/>
              </a:rPr>
              <a:t>Scanner reader = new Scanner(</a:t>
            </a:r>
            <a:r>
              <a:rPr lang="en-US" altLang="zh-CN" b="1" dirty="0" err="1" smtClean="0">
                <a:solidFill>
                  <a:srgbClr val="000099"/>
                </a:solidFill>
                <a:latin typeface="+mj-lt"/>
              </a:rPr>
              <a:t>System.in</a:t>
            </a:r>
            <a:r>
              <a:rPr lang="en-US" altLang="zh-CN" b="1" dirty="0" smtClean="0">
                <a:solidFill>
                  <a:srgbClr val="000099"/>
                </a:solidFill>
                <a:latin typeface="+mj-lt"/>
              </a:rPr>
              <a:t>);</a:t>
            </a:r>
          </a:p>
          <a:p>
            <a:pPr marL="342900" lvl="1" indent="-342900" algn="ctr">
              <a:buClr>
                <a:schemeClr val="tx2"/>
              </a:buClr>
              <a:buNone/>
            </a:pPr>
            <a:endParaRPr lang="en-US" altLang="zh-CN" b="1" dirty="0" smtClean="0">
              <a:solidFill>
                <a:srgbClr val="000099"/>
              </a:solidFill>
              <a:latin typeface="+mj-lt"/>
            </a:endParaRPr>
          </a:p>
          <a:p>
            <a:pPr marL="638175" lvl="2" indent="-342900">
              <a:buClr>
                <a:schemeClr val="tx2"/>
              </a:buClr>
            </a:pPr>
            <a:r>
              <a:rPr lang="en-US" altLang="zh-CN" dirty="0" smtClean="0">
                <a:latin typeface="+mj-lt"/>
              </a:rPr>
              <a:t>reader</a:t>
            </a:r>
            <a:r>
              <a:rPr lang="zh-CN" altLang="en-US" dirty="0" smtClean="0">
                <a:latin typeface="+mj-lt"/>
              </a:rPr>
              <a:t>对象调用下列方法，读取用户在命令行（例如，</a:t>
            </a:r>
            <a:r>
              <a:rPr lang="en-US" altLang="zh-CN" dirty="0" smtClean="0">
                <a:latin typeface="+mj-lt"/>
              </a:rPr>
              <a:t>MS-DOS</a:t>
            </a:r>
            <a:r>
              <a:rPr lang="zh-CN" altLang="en-US" dirty="0" smtClean="0">
                <a:latin typeface="+mj-lt"/>
              </a:rPr>
              <a:t>窗口）输入的各种基本类型数据：</a:t>
            </a:r>
          </a:p>
          <a:p>
            <a:pPr marL="931863" lvl="3" indent="-342900"/>
            <a:r>
              <a:rPr lang="en-US" altLang="zh-CN" sz="2400" dirty="0" err="1" smtClean="0">
                <a:latin typeface="+mj-lt"/>
              </a:rPr>
              <a:t>nextBoolean</a:t>
            </a:r>
            <a:r>
              <a:rPr lang="en-US" altLang="zh-CN" sz="2400" dirty="0" smtClean="0">
                <a:latin typeface="+mj-lt"/>
              </a:rPr>
              <a:t>()</a:t>
            </a:r>
            <a:r>
              <a:rPr lang="zh-CN" altLang="en-US" sz="2400" dirty="0" smtClean="0">
                <a:latin typeface="+mj-lt"/>
              </a:rPr>
              <a:t> 、</a:t>
            </a:r>
            <a:r>
              <a:rPr lang="en-US" altLang="zh-CN" sz="2400" dirty="0" err="1" smtClean="0">
                <a:latin typeface="+mj-lt"/>
              </a:rPr>
              <a:t>nextFloat</a:t>
            </a:r>
            <a:r>
              <a:rPr lang="en-US" altLang="zh-CN" sz="2400" dirty="0" smtClean="0">
                <a:latin typeface="+mj-lt"/>
              </a:rPr>
              <a:t>()</a:t>
            </a:r>
            <a:r>
              <a:rPr lang="zh-CN" altLang="en-US" sz="2400" dirty="0" smtClean="0">
                <a:latin typeface="+mj-lt"/>
              </a:rPr>
              <a:t>、</a:t>
            </a:r>
            <a:r>
              <a:rPr lang="en-US" altLang="zh-CN" sz="2400" dirty="0" err="1" smtClean="0">
                <a:latin typeface="+mj-lt"/>
              </a:rPr>
              <a:t>nextDouble</a:t>
            </a:r>
            <a:r>
              <a:rPr lang="en-US" altLang="zh-CN" sz="2400" dirty="0" smtClean="0">
                <a:latin typeface="+mj-lt"/>
              </a:rPr>
              <a:t>()</a:t>
            </a:r>
          </a:p>
          <a:p>
            <a:pPr marL="931863" lvl="3" indent="-342900"/>
            <a:r>
              <a:rPr lang="en-US" altLang="zh-CN" sz="2400" dirty="0" err="1" smtClean="0"/>
              <a:t>nextByte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、 </a:t>
            </a:r>
            <a:r>
              <a:rPr lang="en-US" altLang="zh-CN" sz="2400" dirty="0" err="1" smtClean="0"/>
              <a:t>nextShort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、 </a:t>
            </a:r>
            <a:r>
              <a:rPr lang="en-US" altLang="zh-CN" sz="2400" dirty="0" err="1" smtClean="0"/>
              <a:t>nextInt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nextLong</a:t>
            </a:r>
            <a:r>
              <a:rPr lang="en-US" altLang="zh-CN" sz="2400" dirty="0" smtClean="0"/>
              <a:t>()</a:t>
            </a:r>
            <a:endParaRPr lang="zh-CN" altLang="en-US" sz="2400" dirty="0" smtClean="0">
              <a:latin typeface="+mj-lt"/>
            </a:endParaRPr>
          </a:p>
          <a:p>
            <a:pPr marL="638175" lvl="2" indent="-342900">
              <a:buClr>
                <a:schemeClr val="tx2"/>
              </a:buClr>
            </a:pPr>
            <a:r>
              <a:rPr lang="zh-CN" altLang="en-US" dirty="0" smtClean="0">
                <a:latin typeface="+mj-lt"/>
              </a:rPr>
              <a:t>上述方法执行时都会堵塞，程序等待用户在命令行输入数据回车确认。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线形标注 1 5"/>
          <p:cNvSpPr/>
          <p:nvPr/>
        </p:nvSpPr>
        <p:spPr>
          <a:xfrm>
            <a:off x="6643702" y="1785926"/>
            <a:ext cx="1571636" cy="357190"/>
          </a:xfrm>
          <a:prstGeom prst="borderCallout1">
            <a:avLst>
              <a:gd name="adj1" fmla="val 125809"/>
              <a:gd name="adj2" fmla="val 49744"/>
              <a:gd name="adj3" fmla="val 223982"/>
              <a:gd name="adj4" fmla="val 36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标准输入流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57232"/>
            <a:ext cx="1257280" cy="520680"/>
          </a:xfrm>
        </p:spPr>
        <p:txBody>
          <a:bodyPr/>
          <a:lstStyle/>
          <a:p>
            <a:pPr lvl="2"/>
            <a:r>
              <a:rPr lang="zh-CN" altLang="en-US" sz="2800" dirty="0" smtClean="0"/>
              <a:t>例</a:t>
            </a:r>
            <a:r>
              <a:rPr lang="en-US" altLang="zh-CN" sz="2800" dirty="0" smtClean="0"/>
              <a:t>2-3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0"/>
            <a:ext cx="8001024" cy="68580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import 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java.util.Scanner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endParaRPr lang="en-US" altLang="zh-CN" sz="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class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Example2_3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public static void main (String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 ]) 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zh-CN" altLang="en-US" sz="2000" dirty="0" smtClean="0">
                <a:latin typeface="Tahoma" pitchFamily="34" charset="0"/>
                <a:ea typeface="+mj-ea"/>
                <a:cs typeface="Tahoma" pitchFamily="34" charset="0"/>
              </a:rPr>
              <a:t>请输入若干个数，每输入一个数回车确认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zh-CN" altLang="en-US" sz="2000" dirty="0" smtClean="0">
                <a:latin typeface="Tahoma" pitchFamily="34" charset="0"/>
                <a:ea typeface="+mj-ea"/>
                <a:cs typeface="Tahoma" pitchFamily="34" charset="0"/>
              </a:rPr>
              <a:t>最后输入数字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zh-CN" altLang="en-US" sz="2000" dirty="0" smtClean="0">
                <a:latin typeface="Tahoma" pitchFamily="34" charset="0"/>
                <a:ea typeface="+mj-ea"/>
                <a:cs typeface="Tahoma" pitchFamily="34" charset="0"/>
              </a:rPr>
              <a:t>结束输入操作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Scanner reader=new Scanner(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System.in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double sum=0;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m=0;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double x = 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reader.nextDouble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while(x!=0){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m=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m+1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sum=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sum+x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x 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reader.nextDouble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(m+"</a:t>
            </a:r>
            <a:r>
              <a:rPr lang="zh-CN" altLang="en-US" sz="2000" dirty="0" smtClean="0">
                <a:latin typeface="Tahoma" pitchFamily="34" charset="0"/>
                <a:ea typeface="+mj-ea"/>
                <a:cs typeface="Tahoma" pitchFamily="34" charset="0"/>
              </a:rPr>
              <a:t>个数的和为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"+sum);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(m+"</a:t>
            </a:r>
            <a:r>
              <a:rPr lang="zh-CN" altLang="en-US" sz="2000" dirty="0" smtClean="0">
                <a:latin typeface="Tahoma" pitchFamily="34" charset="0"/>
                <a:ea typeface="+mj-ea"/>
                <a:cs typeface="Tahoma" pitchFamily="34" charset="0"/>
              </a:rPr>
              <a:t>个数的平均值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"+sum/m);    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000" dirty="0"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§2.4.7   </a:t>
            </a:r>
            <a:r>
              <a:rPr lang="zh-CN" altLang="en-US" dirty="0" smtClean="0">
                <a:latin typeface="宋体" pitchFamily="2" charset="-122"/>
              </a:rPr>
              <a:t>表示格式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+mj-lt"/>
              </a:rPr>
              <a:t>Arrays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err="1" smtClean="0">
                <a:latin typeface="+mj-lt"/>
              </a:rPr>
              <a:t>java.util</a:t>
            </a:r>
            <a:r>
              <a:rPr lang="zh-CN" altLang="en-US" dirty="0" smtClean="0">
                <a:latin typeface="+mj-lt"/>
              </a:rPr>
              <a:t>包中的一个类，</a:t>
            </a:r>
            <a:r>
              <a:rPr lang="zh-CN" altLang="en-US" dirty="0" smtClean="0"/>
              <a:t>此类包含用来操作数组（比如排序和搜索）的各种方法。</a:t>
            </a:r>
            <a:endParaRPr lang="en-US" altLang="zh-CN" dirty="0" smtClean="0"/>
          </a:p>
          <a:p>
            <a:pPr algn="ctr">
              <a:spcBef>
                <a:spcPct val="30000"/>
              </a:spcBef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import </a:t>
            </a:r>
            <a:r>
              <a:rPr lang="en-US" altLang="zh-CN" b="1" dirty="0" err="1" smtClean="0">
                <a:solidFill>
                  <a:srgbClr val="0000FF"/>
                </a:solidFill>
                <a:latin typeface="+mj-lt"/>
              </a:rPr>
              <a:t>java.util.Arrays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;</a:t>
            </a:r>
          </a:p>
          <a:p>
            <a:pPr algn="just">
              <a:spcBef>
                <a:spcPct val="30000"/>
              </a:spcBef>
            </a:pPr>
            <a:r>
              <a:rPr lang="en-US" altLang="zh-CN" sz="3200" b="1" dirty="0" smtClean="0">
                <a:solidFill>
                  <a:srgbClr val="C00000"/>
                </a:solidFill>
                <a:latin typeface="+mj-lt"/>
              </a:rPr>
              <a:t>Arrays</a:t>
            </a:r>
            <a:r>
              <a:rPr lang="zh-CN" altLang="en-US" sz="3200" b="1" dirty="0" smtClean="0">
                <a:latin typeface="+mj-lt"/>
              </a:rPr>
              <a:t>类调用</a:t>
            </a:r>
            <a:r>
              <a:rPr lang="en-US" altLang="zh-CN" sz="3200" b="1" dirty="0" err="1" smtClean="0">
                <a:latin typeface="+mj-lt"/>
              </a:rPr>
              <a:t>toString</a:t>
            </a:r>
            <a:r>
              <a:rPr lang="zh-CN" altLang="en-US" sz="3200" dirty="0" smtClean="0"/>
              <a:t>方法：</a:t>
            </a:r>
            <a:endParaRPr lang="zh-CN" altLang="en-US" sz="3200" b="1" dirty="0" smtClean="0">
              <a:latin typeface="+mj-lt"/>
            </a:endParaRPr>
          </a:p>
          <a:p>
            <a:pPr algn="ctr">
              <a:spcBef>
                <a:spcPct val="30000"/>
              </a:spcBef>
              <a:buNone/>
            </a:pPr>
            <a:r>
              <a:rPr lang="en-US" altLang="zh-CN" dirty="0" smtClean="0">
                <a:latin typeface="+mj-lt"/>
              </a:rPr>
              <a:t>   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public static String </a:t>
            </a:r>
            <a:r>
              <a:rPr lang="en-US" altLang="zh-CN" b="1" dirty="0" err="1" smtClean="0">
                <a:solidFill>
                  <a:srgbClr val="0000FF"/>
                </a:solidFill>
                <a:latin typeface="+mj-lt"/>
              </a:rPr>
              <a:t>toString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[] a)</a:t>
            </a:r>
          </a:p>
          <a:p>
            <a:pPr algn="just">
              <a:spcBef>
                <a:spcPct val="30000"/>
              </a:spcBef>
            </a:pPr>
            <a:r>
              <a:rPr lang="zh-CN" altLang="en-US" dirty="0" smtClean="0">
                <a:latin typeface="+mj-lt"/>
              </a:rPr>
              <a:t>可以得到参数指定的一维数组</a:t>
            </a:r>
            <a:r>
              <a:rPr lang="en-US" altLang="zh-CN" dirty="0" smtClean="0">
                <a:latin typeface="+mj-lt"/>
              </a:rPr>
              <a:t>a</a:t>
            </a:r>
            <a:r>
              <a:rPr lang="zh-CN" altLang="en-US" dirty="0" smtClean="0">
                <a:latin typeface="+mj-lt"/>
              </a:rPr>
              <a:t>的如下格式的字符串表示：</a:t>
            </a:r>
          </a:p>
          <a:p>
            <a:pPr algn="ctr">
              <a:spcBef>
                <a:spcPct val="30000"/>
              </a:spcBef>
              <a:buNone/>
            </a:pPr>
            <a:r>
              <a:rPr lang="zh-CN" altLang="en-US" b="1" dirty="0" smtClean="0">
                <a:latin typeface="+mj-lt"/>
              </a:rPr>
              <a:t>   [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a[0], a[1], …</a:t>
            </a:r>
            <a:r>
              <a:rPr lang="zh-CN" altLang="en-US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, a[</a:t>
            </a:r>
            <a:r>
              <a:rPr lang="en-US" altLang="zh-CN" b="1" dirty="0" err="1" smtClean="0">
                <a:solidFill>
                  <a:srgbClr val="0000FF"/>
                </a:solidFill>
                <a:latin typeface="+mj-lt"/>
              </a:rPr>
              <a:t>a.length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</a:rPr>
              <a:t>-1]</a:t>
            </a:r>
            <a:r>
              <a:rPr lang="en-US" altLang="zh-CN" b="1" dirty="0" smtClean="0">
                <a:latin typeface="+mj-lt"/>
              </a:rPr>
              <a:t>]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42918"/>
            <a:ext cx="857224" cy="42862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500042"/>
            <a:ext cx="7215238" cy="500066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import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j-lt"/>
              </a:rPr>
              <a:t>java.util.Arrays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;</a:t>
            </a:r>
          </a:p>
          <a:p>
            <a:pPr>
              <a:buNone/>
            </a:pP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</a:rPr>
              <a:t>public class </a:t>
            </a:r>
            <a:r>
              <a:rPr lang="en-US" altLang="zh-CN" sz="2400" dirty="0" err="1" smtClean="0">
                <a:latin typeface="+mj-lt"/>
              </a:rPr>
              <a:t>Example2_4_toString</a:t>
            </a:r>
            <a:r>
              <a:rPr lang="en-US" altLang="zh-CN" sz="2400" dirty="0" smtClean="0">
                <a:latin typeface="+mj-lt"/>
              </a:rPr>
              <a:t> {</a:t>
            </a:r>
          </a:p>
          <a:p>
            <a:pPr lvl="1">
              <a:buNone/>
            </a:pPr>
            <a:r>
              <a:rPr lang="en-US" altLang="zh-CN" dirty="0" smtClean="0">
                <a:latin typeface="+mj-lt"/>
              </a:rPr>
              <a:t>public static void main(String </a:t>
            </a:r>
            <a:r>
              <a:rPr lang="en-US" altLang="zh-CN" dirty="0" err="1" smtClean="0">
                <a:latin typeface="+mj-lt"/>
              </a:rPr>
              <a:t>args</a:t>
            </a:r>
            <a:r>
              <a:rPr lang="en-US" altLang="zh-CN" dirty="0" smtClean="0">
                <a:latin typeface="+mj-lt"/>
              </a:rPr>
              <a:t>[]){</a:t>
            </a:r>
          </a:p>
          <a:p>
            <a:pPr lvl="1">
              <a:buNone/>
            </a:pPr>
            <a:r>
              <a:rPr lang="en-US" altLang="zh-CN" dirty="0" smtClean="0">
                <a:latin typeface="+mj-lt"/>
              </a:rPr>
              <a:t>     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a[] = {1,2,3,4};</a:t>
            </a:r>
          </a:p>
          <a:p>
            <a:pPr lvl="1">
              <a:buNone/>
            </a:pPr>
            <a:r>
              <a:rPr lang="en-US" altLang="zh-CN" dirty="0" smtClean="0">
                <a:latin typeface="+mj-lt"/>
              </a:rPr>
              <a:t>     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b[] = {100,200,300};  </a:t>
            </a:r>
          </a:p>
          <a:p>
            <a:pPr lvl="1">
              <a:buNone/>
            </a:pPr>
            <a:r>
              <a:rPr lang="en-US" altLang="zh-CN" dirty="0" smtClean="0">
                <a:latin typeface="+mj-lt"/>
              </a:rPr>
              <a:t>      </a:t>
            </a:r>
            <a:r>
              <a:rPr lang="en-US" altLang="zh-CN" dirty="0" err="1" smtClean="0">
                <a:latin typeface="+mj-lt"/>
              </a:rPr>
              <a:t>System.</a:t>
            </a:r>
            <a:r>
              <a:rPr lang="en-US" altLang="zh-CN" i="1" dirty="0" err="1" smtClean="0">
                <a:latin typeface="+mj-lt"/>
              </a:rPr>
              <a:t>out.println</a:t>
            </a:r>
            <a:r>
              <a:rPr lang="en-US" altLang="zh-CN" i="1" dirty="0" smtClean="0">
                <a:latin typeface="+mj-lt"/>
              </a:rPr>
              <a:t>(</a:t>
            </a:r>
            <a:r>
              <a:rPr lang="en-US" altLang="zh-CN" b="1" i="1" dirty="0" err="1" smtClean="0">
                <a:solidFill>
                  <a:srgbClr val="000099"/>
                </a:solidFill>
                <a:latin typeface="+mj-lt"/>
              </a:rPr>
              <a:t>Arrays.toString</a:t>
            </a:r>
            <a:r>
              <a:rPr lang="en-US" altLang="zh-CN" b="1" i="1" dirty="0" smtClean="0">
                <a:solidFill>
                  <a:srgbClr val="000099"/>
                </a:solidFill>
                <a:latin typeface="+mj-lt"/>
              </a:rPr>
              <a:t>(a)</a:t>
            </a:r>
            <a:r>
              <a:rPr lang="en-US" altLang="zh-CN" b="1" i="1" dirty="0" smtClean="0">
                <a:latin typeface="+mj-lt"/>
              </a:rPr>
              <a:t>);</a:t>
            </a:r>
          </a:p>
          <a:p>
            <a:pPr lvl="1">
              <a:buNone/>
            </a:pPr>
            <a:r>
              <a:rPr lang="en-US" altLang="zh-CN" dirty="0" smtClean="0">
                <a:latin typeface="+mj-lt"/>
              </a:rPr>
              <a:t>      a=b;</a:t>
            </a:r>
          </a:p>
          <a:p>
            <a:pPr lvl="1">
              <a:buNone/>
            </a:pPr>
            <a:r>
              <a:rPr lang="en-US" altLang="zh-CN" dirty="0" smtClean="0">
                <a:latin typeface="+mj-lt"/>
              </a:rPr>
              <a:t>      </a:t>
            </a:r>
            <a:r>
              <a:rPr lang="en-US" altLang="zh-CN" dirty="0" err="1" smtClean="0">
                <a:latin typeface="+mj-lt"/>
              </a:rPr>
              <a:t>System.</a:t>
            </a:r>
            <a:r>
              <a:rPr lang="en-US" altLang="zh-CN" i="1" dirty="0" err="1" smtClean="0">
                <a:latin typeface="+mj-lt"/>
              </a:rPr>
              <a:t>out.println</a:t>
            </a:r>
            <a:r>
              <a:rPr lang="en-US" altLang="zh-CN" i="1" dirty="0" smtClean="0">
                <a:latin typeface="+mj-lt"/>
              </a:rPr>
              <a:t>(</a:t>
            </a:r>
            <a:r>
              <a:rPr lang="en-US" altLang="zh-CN" b="1" i="1" dirty="0" err="1" smtClean="0">
                <a:solidFill>
                  <a:srgbClr val="000099"/>
                </a:solidFill>
                <a:latin typeface="+mj-lt"/>
              </a:rPr>
              <a:t>Arrays.toString</a:t>
            </a:r>
            <a:r>
              <a:rPr lang="en-US" altLang="zh-CN" b="1" i="1" dirty="0" smtClean="0">
                <a:solidFill>
                  <a:srgbClr val="000099"/>
                </a:solidFill>
                <a:latin typeface="+mj-lt"/>
              </a:rPr>
              <a:t>(a)</a:t>
            </a:r>
            <a:r>
              <a:rPr lang="en-US" altLang="zh-CN" b="1" i="1" dirty="0" smtClean="0">
                <a:latin typeface="+mj-lt"/>
              </a:rPr>
              <a:t>);</a:t>
            </a:r>
          </a:p>
          <a:p>
            <a:pPr lvl="1">
              <a:buNone/>
            </a:pP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}</a:t>
            </a:r>
            <a:endParaRPr lang="zh-CN" altLang="en-US" dirty="0" smtClean="0">
              <a:latin typeface="+mj-lt"/>
            </a:endParaRPr>
          </a:p>
          <a:p>
            <a:pPr>
              <a:buNone/>
            </a:pPr>
            <a:r>
              <a:rPr lang="en-US" altLang="zh-CN" sz="2400" dirty="0" smtClean="0">
                <a:latin typeface="+mj-lt"/>
              </a:rPr>
              <a:t>}</a:t>
            </a:r>
            <a:endParaRPr lang="zh-CN" altLang="en-US" sz="24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9058" y="5786454"/>
            <a:ext cx="28575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[1, 2, 3, 4]</a:t>
            </a:r>
          </a:p>
          <a:p>
            <a:r>
              <a:rPr lang="en-US" altLang="zh-CN" sz="2400" dirty="0" smtClean="0"/>
              <a:t>[100, 200, 300]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86050" y="592933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输出：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§2.4.8    </a:t>
            </a:r>
            <a:r>
              <a:rPr lang="zh-CN" altLang="en-US" dirty="0" smtClean="0">
                <a:latin typeface="宋体" pitchFamily="2" charset="-122"/>
              </a:rPr>
              <a:t>复制数组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  <a:buNone/>
            </a:pPr>
            <a:r>
              <a:rPr lang="zh-CN" altLang="en-US" dirty="0" smtClean="0">
                <a:latin typeface="+mj-lt"/>
              </a:rPr>
              <a:t> </a:t>
            </a:r>
            <a:r>
              <a:rPr lang="zh-CN" altLang="en-US" b="1" dirty="0" smtClean="0">
                <a:latin typeface="+mj-lt"/>
              </a:rPr>
              <a:t>1．</a:t>
            </a:r>
            <a:r>
              <a:rPr lang="en-US" altLang="zh-CN" b="1" dirty="0" err="1" smtClean="0">
                <a:latin typeface="+mj-lt"/>
              </a:rPr>
              <a:t>arraycopy</a:t>
            </a:r>
            <a:r>
              <a:rPr lang="zh-CN" altLang="en-US" b="1" dirty="0" smtClean="0">
                <a:latin typeface="+mj-lt"/>
              </a:rPr>
              <a:t>方法</a:t>
            </a:r>
            <a:r>
              <a:rPr lang="zh-CN" altLang="en-US" dirty="0" smtClean="0">
                <a:latin typeface="+mj-lt"/>
              </a:rPr>
              <a:t> </a:t>
            </a:r>
          </a:p>
          <a:p>
            <a:pPr lvl="1" algn="just">
              <a:spcBef>
                <a:spcPct val="50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+mj-lt"/>
              </a:rPr>
              <a:t>System</a:t>
            </a:r>
            <a:r>
              <a:rPr lang="zh-CN" altLang="en-US" dirty="0" smtClean="0">
                <a:latin typeface="+mj-lt"/>
              </a:rPr>
              <a:t>类的一个静态方法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+mj-lt"/>
              </a:rPr>
              <a:t>   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public static void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j-lt"/>
              </a:rPr>
              <a:t>arraycopy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(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j-lt"/>
              </a:rPr>
              <a:t>sourceArray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j-lt"/>
              </a:rPr>
              <a:t>index1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, 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                                      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j-lt"/>
              </a:rPr>
              <a:t>copyArray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j-lt"/>
              </a:rPr>
              <a:t>index2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  <a:latin typeface="+mj-lt"/>
              </a:rPr>
              <a:t> length)</a:t>
            </a:r>
          </a:p>
          <a:p>
            <a:pPr>
              <a:spcBef>
                <a:spcPct val="5000"/>
              </a:spcBef>
              <a:buNone/>
            </a:pPr>
            <a:endParaRPr lang="en-US" altLang="zh-CN" sz="2400" dirty="0" smtClean="0">
              <a:solidFill>
                <a:srgbClr val="000099"/>
              </a:solidFill>
              <a:latin typeface="+mj-lt"/>
            </a:endParaRPr>
          </a:p>
          <a:p>
            <a:pPr lvl="1" algn="just">
              <a:spcBef>
                <a:spcPct val="5000"/>
              </a:spcBef>
            </a:pPr>
            <a:r>
              <a:rPr lang="zh-CN" altLang="en-US" dirty="0" smtClean="0">
                <a:latin typeface="+mj-lt"/>
                <a:cs typeface="Times New Roman" pitchFamily="18" charset="0"/>
              </a:rPr>
              <a:t>可以将数</a:t>
            </a:r>
            <a:r>
              <a:rPr lang="zh-CN" altLang="en-US" dirty="0" smtClean="0">
                <a:latin typeface="+mj-lt"/>
              </a:rPr>
              <a:t>组</a:t>
            </a:r>
            <a:r>
              <a:rPr lang="en-US" altLang="zh-CN" b="1" dirty="0" err="1" smtClean="0">
                <a:solidFill>
                  <a:srgbClr val="C00000"/>
                </a:solidFill>
                <a:latin typeface="+mj-lt"/>
              </a:rPr>
              <a:t>sourceArray</a:t>
            </a:r>
            <a:r>
              <a:rPr lang="zh-CN" altLang="en-US" dirty="0" smtClean="0">
                <a:latin typeface="+mj-lt"/>
              </a:rPr>
              <a:t>从索引</a:t>
            </a:r>
            <a:r>
              <a:rPr lang="en-US" altLang="zh-CN" b="1" dirty="0" err="1" smtClean="0">
                <a:solidFill>
                  <a:srgbClr val="000099"/>
                </a:solidFill>
                <a:latin typeface="+mj-lt"/>
              </a:rPr>
              <a:t>index1</a:t>
            </a:r>
            <a:r>
              <a:rPr lang="zh-CN" altLang="en-US" dirty="0" smtClean="0">
                <a:latin typeface="+mj-lt"/>
              </a:rPr>
              <a:t>开始后的</a:t>
            </a:r>
            <a:r>
              <a:rPr lang="en-US" altLang="zh-CN" b="1" dirty="0" smtClean="0">
                <a:solidFill>
                  <a:srgbClr val="000099"/>
                </a:solidFill>
                <a:latin typeface="+mj-lt"/>
              </a:rPr>
              <a:t>length</a:t>
            </a:r>
            <a:r>
              <a:rPr lang="zh-CN" altLang="en-US" dirty="0" smtClean="0">
                <a:latin typeface="+mj-lt"/>
              </a:rPr>
              <a:t>个元素中的数据复制到数组</a:t>
            </a:r>
            <a:r>
              <a:rPr lang="en-US" altLang="zh-CN" b="1" dirty="0" err="1" smtClean="0">
                <a:solidFill>
                  <a:srgbClr val="000099"/>
                </a:solidFill>
                <a:latin typeface="+mj-lt"/>
              </a:rPr>
              <a:t>copyArray</a:t>
            </a:r>
            <a:r>
              <a:rPr lang="zh-CN" altLang="en-US" dirty="0" smtClean="0">
                <a:latin typeface="+mj-lt"/>
              </a:rPr>
              <a:t>中，</a:t>
            </a:r>
            <a:r>
              <a:rPr lang="en-US" altLang="zh-CN" b="1" dirty="0" err="1" smtClean="0">
                <a:solidFill>
                  <a:srgbClr val="000099"/>
                </a:solidFill>
                <a:latin typeface="+mj-lt"/>
              </a:rPr>
              <a:t>copyArray</a:t>
            </a:r>
            <a:r>
              <a:rPr lang="zh-CN" altLang="en-US" dirty="0" smtClean="0">
                <a:latin typeface="+mj-lt"/>
              </a:rPr>
              <a:t>数组从第</a:t>
            </a:r>
            <a:r>
              <a:rPr lang="en-US" altLang="zh-CN" b="1" dirty="0" err="1" smtClean="0">
                <a:solidFill>
                  <a:srgbClr val="000099"/>
                </a:solidFill>
                <a:latin typeface="+mj-lt"/>
              </a:rPr>
              <a:t>index2</a:t>
            </a:r>
            <a:r>
              <a:rPr lang="zh-CN" altLang="en-US" dirty="0" smtClean="0">
                <a:latin typeface="+mj-lt"/>
              </a:rPr>
              <a:t>元素开始存放这些数据。 </a:t>
            </a:r>
            <a:endParaRPr lang="en-US" altLang="zh-CN" dirty="0" smtClean="0">
              <a:latin typeface="+mj-lt"/>
            </a:endParaRPr>
          </a:p>
          <a:p>
            <a:pPr lvl="1" algn="just">
              <a:spcBef>
                <a:spcPct val="5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j-lt"/>
              </a:rPr>
              <a:t>例2-5</a:t>
            </a:r>
            <a:endParaRPr lang="zh-CN" altLang="en-US" b="1" dirty="0" smtClean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Example2_5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char[ ] a = {‘</a:t>
            </a:r>
            <a:r>
              <a:rPr lang="en-US" altLang="zh-CN" dirty="0" err="1" smtClean="0"/>
              <a:t>a’,‘b’,‘c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d’,‘e’,‘f</a:t>
            </a:r>
            <a:r>
              <a:rPr lang="en-US" altLang="zh-CN" dirty="0" smtClean="0"/>
              <a:t>’};</a:t>
            </a:r>
          </a:p>
          <a:p>
            <a:pPr lvl="1">
              <a:buNone/>
            </a:pPr>
            <a:r>
              <a:rPr lang="en-US" altLang="zh-CN" dirty="0" smtClean="0"/>
              <a:t>char[ ] b</a:t>
            </a:r>
            <a:r>
              <a:rPr lang="sv-SE" altLang="zh-CN" dirty="0" smtClean="0"/>
              <a:t>= {'1','2','3','4','5','6'};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[ ] c ={1,2,3,4,5,6};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[ ] d = {10,20,30,40,50,60};</a:t>
            </a:r>
          </a:p>
          <a:p>
            <a:pPr lvl="1">
              <a:buNone/>
            </a:pPr>
            <a:r>
              <a:rPr lang="zh-CN" altLang="en-US" dirty="0" smtClean="0"/>
              <a:t>        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System.</a:t>
            </a:r>
            <a:r>
              <a:rPr lang="en-US" altLang="zh-CN" b="1" i="1" dirty="0" err="1" smtClean="0">
                <a:solidFill>
                  <a:srgbClr val="000099"/>
                </a:solidFill>
              </a:rPr>
              <a:t>arraycopy</a:t>
            </a:r>
            <a:r>
              <a:rPr lang="en-US" altLang="zh-CN" b="1" i="1" dirty="0" smtClean="0">
                <a:solidFill>
                  <a:srgbClr val="000099"/>
                </a:solidFill>
              </a:rPr>
              <a:t>(a, 0, b, 0, </a:t>
            </a:r>
            <a:r>
              <a:rPr lang="en-US" altLang="zh-CN" b="1" i="1" dirty="0" err="1" smtClean="0">
                <a:solidFill>
                  <a:srgbClr val="000099"/>
                </a:solidFill>
              </a:rPr>
              <a:t>a.length</a:t>
            </a:r>
            <a:r>
              <a:rPr lang="en-US" altLang="zh-CN" b="1" i="1" dirty="0" smtClean="0">
                <a:solidFill>
                  <a:srgbClr val="000099"/>
                </a:solidFill>
              </a:rPr>
              <a:t>);</a:t>
            </a:r>
          </a:p>
          <a:p>
            <a:pPr lvl="1">
              <a:buNone/>
            </a:pPr>
            <a:endParaRPr lang="en-US" altLang="zh-CN" b="1" i="1" dirty="0" smtClean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System.</a:t>
            </a:r>
            <a:r>
              <a:rPr lang="en-US" altLang="zh-CN" b="1" i="1" dirty="0" err="1" smtClean="0">
                <a:solidFill>
                  <a:srgbClr val="000099"/>
                </a:solidFill>
              </a:rPr>
              <a:t>arraycopy</a:t>
            </a:r>
            <a:r>
              <a:rPr lang="en-US" altLang="zh-CN" b="1" i="1" dirty="0" smtClean="0">
                <a:solidFill>
                  <a:srgbClr val="000099"/>
                </a:solidFill>
              </a:rPr>
              <a:t>(c, 2, d, 2, </a:t>
            </a:r>
            <a:r>
              <a:rPr lang="en-US" altLang="zh-CN" b="1" i="1" dirty="0" err="1" smtClean="0">
                <a:solidFill>
                  <a:srgbClr val="000099"/>
                </a:solidFill>
              </a:rPr>
              <a:t>c.length</a:t>
            </a:r>
            <a:r>
              <a:rPr lang="en-US" altLang="zh-CN" b="1" i="1" dirty="0" smtClean="0">
                <a:solidFill>
                  <a:srgbClr val="000099"/>
                </a:solidFill>
              </a:rPr>
              <a:t>-3);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6400816" cy="64294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java.util.Arrays</a:t>
            </a:r>
            <a:r>
              <a:rPr lang="en-US" altLang="zh-CN" sz="1800" dirty="0" smtClean="0"/>
              <a:t>;</a:t>
            </a:r>
          </a:p>
          <a:p>
            <a:pPr>
              <a:buNone/>
            </a:pPr>
            <a:endParaRPr lang="zh-CN" altLang="en-US" sz="800" dirty="0" smtClean="0"/>
          </a:p>
          <a:p>
            <a:pPr>
              <a:buNone/>
            </a:pPr>
            <a:r>
              <a:rPr lang="en-US" altLang="zh-CN" sz="1800" dirty="0" smtClean="0"/>
              <a:t>public class </a:t>
            </a:r>
            <a:r>
              <a:rPr lang="en-US" altLang="zh-CN" sz="1800" dirty="0" err="1" smtClean="0"/>
              <a:t>Example2_5</a:t>
            </a:r>
            <a:r>
              <a:rPr lang="en-US" altLang="zh-CN" sz="1800" dirty="0" smtClean="0"/>
              <a:t> {</a:t>
            </a:r>
            <a:endParaRPr lang="zh-CN" altLang="en-US" sz="1800" dirty="0" smtClean="0"/>
          </a:p>
          <a:p>
            <a:pPr lvl="1">
              <a:buNone/>
            </a:pPr>
            <a:r>
              <a:rPr lang="en-US" altLang="zh-CN" sz="1800" dirty="0" smtClean="0"/>
              <a:t>public static void main(String </a:t>
            </a:r>
            <a:r>
              <a:rPr lang="en-US" altLang="zh-CN" sz="1800" dirty="0" err="1" smtClean="0"/>
              <a:t>args</a:t>
            </a:r>
            <a:r>
              <a:rPr lang="en-US" altLang="zh-CN" sz="1800" dirty="0" smtClean="0"/>
              <a:t>[]) {</a:t>
            </a:r>
          </a:p>
          <a:p>
            <a:pPr lvl="1">
              <a:buNone/>
            </a:pPr>
            <a:r>
              <a:rPr lang="en-US" altLang="zh-CN" sz="1800" dirty="0" smtClean="0"/>
              <a:t>	 char[ ] a = {‘</a:t>
            </a:r>
            <a:r>
              <a:rPr lang="en-US" altLang="zh-CN" sz="1800" dirty="0" err="1" smtClean="0"/>
              <a:t>a’,‘b’,‘c</a:t>
            </a:r>
            <a:r>
              <a:rPr lang="en-US" altLang="zh-CN" sz="1800" dirty="0" smtClean="0"/>
              <a:t>’, ‘</a:t>
            </a:r>
            <a:r>
              <a:rPr lang="en-US" altLang="zh-CN" sz="1800" dirty="0" err="1" smtClean="0"/>
              <a:t>d’,‘e’,‘f</a:t>
            </a:r>
            <a:r>
              <a:rPr lang="en-US" altLang="zh-CN" sz="1800" dirty="0" smtClean="0"/>
              <a:t>’}, b</a:t>
            </a:r>
            <a:r>
              <a:rPr lang="sv-SE" altLang="zh-CN" sz="1800" dirty="0" smtClean="0"/>
              <a:t>= {'1','2','3','4','5','6'};</a:t>
            </a:r>
          </a:p>
          <a:p>
            <a:pPr lvl="1">
              <a:buNone/>
            </a:pPr>
            <a:r>
              <a:rPr lang="en-US" altLang="zh-CN" sz="1800" dirty="0" smtClean="0"/>
              <a:t>	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[] c ={1,2,3,4,5,6}, d = {10,20,30,40,50,60};</a:t>
            </a:r>
          </a:p>
          <a:p>
            <a:pPr lvl="1">
              <a:buNone/>
            </a:pPr>
            <a:r>
              <a:rPr lang="zh-CN" altLang="en-US" sz="1800" dirty="0" smtClean="0"/>
              <a:t>        </a:t>
            </a:r>
          </a:p>
          <a:p>
            <a:pPr lvl="1">
              <a:buNone/>
            </a:pPr>
            <a:r>
              <a:rPr lang="en-US" altLang="zh-CN" sz="1800" b="1" dirty="0" smtClean="0">
                <a:solidFill>
                  <a:srgbClr val="000099"/>
                </a:solidFill>
              </a:rPr>
              <a:t>        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System.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arraycopy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(a, 0, b, 0, 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a.length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);</a:t>
            </a:r>
          </a:p>
          <a:p>
            <a:pPr lvl="1">
              <a:buNone/>
            </a:pPr>
            <a:r>
              <a:rPr lang="en-US" altLang="zh-CN" sz="1800" b="1" dirty="0" smtClean="0">
                <a:solidFill>
                  <a:srgbClr val="000099"/>
                </a:solidFill>
              </a:rPr>
              <a:t>        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System.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arraycopy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(c, 2, d, 2, </a:t>
            </a:r>
            <a:r>
              <a:rPr lang="en-US" altLang="zh-CN" sz="1800" b="1" i="1" dirty="0" err="1" smtClean="0">
                <a:solidFill>
                  <a:srgbClr val="000099"/>
                </a:solidFill>
              </a:rPr>
              <a:t>c.length</a:t>
            </a:r>
            <a:r>
              <a:rPr lang="en-US" altLang="zh-CN" sz="1800" b="1" i="1" dirty="0" smtClean="0">
                <a:solidFill>
                  <a:srgbClr val="000099"/>
                </a:solidFill>
              </a:rPr>
              <a:t>-3); </a:t>
            </a:r>
          </a:p>
          <a:p>
            <a:pPr lvl="1">
              <a:buNone/>
            </a:pPr>
            <a:r>
              <a:rPr lang="zh-CN" altLang="en-US" sz="1800" dirty="0" smtClean="0"/>
              <a:t>        </a:t>
            </a:r>
          </a:p>
          <a:p>
            <a:pPr lvl="1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</a:t>
            </a:r>
            <a:r>
              <a:rPr lang="en-US" altLang="zh-CN" sz="1800" i="1" dirty="0" smtClean="0"/>
              <a:t>("</a:t>
            </a:r>
            <a:r>
              <a:rPr lang="zh-CN" altLang="en-US" sz="1800" i="1" dirty="0" smtClean="0"/>
              <a:t>数组 </a:t>
            </a:r>
            <a:r>
              <a:rPr lang="en-US" altLang="zh-CN" sz="1800" i="1" dirty="0" smtClean="0"/>
              <a:t>a </a:t>
            </a:r>
            <a:r>
              <a:rPr lang="zh-CN" altLang="en-US" sz="1800" i="1" dirty="0" smtClean="0"/>
              <a:t>的各个元素中的值</a:t>
            </a:r>
            <a:r>
              <a:rPr lang="en-US" altLang="zh-CN" sz="1800" i="1" dirty="0" smtClean="0"/>
              <a:t>:");</a:t>
            </a:r>
          </a:p>
          <a:p>
            <a:pPr lvl="1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</a:t>
            </a:r>
            <a:r>
              <a:rPr lang="en-US" altLang="zh-CN" sz="1800" i="1" dirty="0" err="1" smtClean="0"/>
              <a:t>Arrays.toString</a:t>
            </a:r>
            <a:r>
              <a:rPr lang="en-US" altLang="zh-CN" sz="1800" i="1" dirty="0" smtClean="0"/>
              <a:t>(a));</a:t>
            </a:r>
            <a:r>
              <a:rPr lang="zh-CN" altLang="en-US" sz="1800" dirty="0" smtClean="0"/>
              <a:t>        </a:t>
            </a:r>
          </a:p>
          <a:p>
            <a:pPr lvl="1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</a:t>
            </a:r>
            <a:r>
              <a:rPr lang="en-US" altLang="zh-CN" sz="1800" i="1" dirty="0" smtClean="0"/>
              <a:t>("</a:t>
            </a:r>
            <a:r>
              <a:rPr lang="zh-CN" altLang="en-US" sz="1800" i="1" dirty="0" smtClean="0"/>
              <a:t>数组 </a:t>
            </a:r>
            <a:r>
              <a:rPr lang="en-US" altLang="zh-CN" sz="1800" i="1" dirty="0" smtClean="0"/>
              <a:t>b </a:t>
            </a:r>
            <a:r>
              <a:rPr lang="zh-CN" altLang="en-US" sz="1800" i="1" dirty="0" smtClean="0"/>
              <a:t>的各个元素中的值</a:t>
            </a:r>
            <a:r>
              <a:rPr lang="en-US" altLang="zh-CN" sz="1800" i="1" dirty="0" smtClean="0"/>
              <a:t>:");</a:t>
            </a:r>
          </a:p>
          <a:p>
            <a:pPr lvl="1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</a:t>
            </a:r>
            <a:r>
              <a:rPr lang="en-US" altLang="zh-CN" sz="1800" i="1" dirty="0" err="1" smtClean="0"/>
              <a:t>Arrays.toString</a:t>
            </a:r>
            <a:r>
              <a:rPr lang="en-US" altLang="zh-CN" sz="1800" i="1" dirty="0" smtClean="0"/>
              <a:t>(b));</a:t>
            </a:r>
            <a:r>
              <a:rPr lang="zh-CN" altLang="en-US" sz="1800" dirty="0" smtClean="0"/>
              <a:t>        </a:t>
            </a:r>
          </a:p>
          <a:p>
            <a:pPr lvl="1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</a:t>
            </a:r>
            <a:r>
              <a:rPr lang="en-US" altLang="zh-CN" sz="1800" i="1" dirty="0" smtClean="0"/>
              <a:t>("</a:t>
            </a:r>
            <a:r>
              <a:rPr lang="zh-CN" altLang="en-US" sz="1800" i="1" dirty="0" smtClean="0"/>
              <a:t>数组 </a:t>
            </a:r>
            <a:r>
              <a:rPr lang="en-US" altLang="zh-CN" sz="1800" i="1" dirty="0" smtClean="0"/>
              <a:t>c </a:t>
            </a:r>
            <a:r>
              <a:rPr lang="zh-CN" altLang="en-US" sz="1800" i="1" dirty="0" smtClean="0"/>
              <a:t>的各个元素中的值</a:t>
            </a:r>
            <a:r>
              <a:rPr lang="en-US" altLang="zh-CN" sz="1800" i="1" dirty="0" smtClean="0"/>
              <a:t>:");</a:t>
            </a:r>
          </a:p>
          <a:p>
            <a:pPr lvl="1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</a:t>
            </a:r>
            <a:r>
              <a:rPr lang="en-US" altLang="zh-CN" sz="1800" i="1" dirty="0" err="1" smtClean="0"/>
              <a:t>Arrays.toString</a:t>
            </a:r>
            <a:r>
              <a:rPr lang="en-US" altLang="zh-CN" sz="1800" i="1" dirty="0" smtClean="0"/>
              <a:t>(c));</a:t>
            </a:r>
            <a:r>
              <a:rPr lang="zh-CN" altLang="en-US" sz="1800" dirty="0" smtClean="0"/>
              <a:t>        </a:t>
            </a:r>
          </a:p>
          <a:p>
            <a:pPr lvl="1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</a:t>
            </a:r>
            <a:r>
              <a:rPr lang="en-US" altLang="zh-CN" sz="1800" i="1" dirty="0" smtClean="0"/>
              <a:t>("</a:t>
            </a:r>
            <a:r>
              <a:rPr lang="zh-CN" altLang="en-US" sz="1800" i="1" dirty="0" smtClean="0"/>
              <a:t>数组 </a:t>
            </a:r>
            <a:r>
              <a:rPr lang="en-US" altLang="zh-CN" sz="1800" i="1" dirty="0" smtClean="0"/>
              <a:t>d </a:t>
            </a:r>
            <a:r>
              <a:rPr lang="zh-CN" altLang="en-US" sz="1800" i="1" dirty="0" smtClean="0"/>
              <a:t>的各个元素中的值</a:t>
            </a:r>
            <a:r>
              <a:rPr lang="en-US" altLang="zh-CN" sz="1800" i="1" dirty="0" smtClean="0"/>
              <a:t>:");</a:t>
            </a:r>
          </a:p>
          <a:p>
            <a:pPr lvl="1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</a:t>
            </a:r>
            <a:r>
              <a:rPr lang="en-US" altLang="zh-CN" sz="1800" i="1" dirty="0" err="1" smtClean="0"/>
              <a:t>Arrays.toString</a:t>
            </a:r>
            <a:r>
              <a:rPr lang="en-US" altLang="zh-CN" sz="1800" i="1" dirty="0" smtClean="0"/>
              <a:t>(d));</a:t>
            </a:r>
          </a:p>
          <a:p>
            <a:pPr lvl="1"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57752" y="5572140"/>
            <a:ext cx="404309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数组 </a:t>
            </a:r>
            <a:r>
              <a:rPr lang="en-US" altLang="zh-CN" sz="1600" dirty="0" smtClean="0"/>
              <a:t>a </a:t>
            </a:r>
            <a:r>
              <a:rPr lang="zh-CN" altLang="en-US" sz="1600" dirty="0" smtClean="0"/>
              <a:t>的各个元素中的值</a:t>
            </a:r>
            <a:r>
              <a:rPr lang="en-US" altLang="zh-CN" sz="1600" dirty="0" smtClean="0"/>
              <a:t>:[a, b, c, d, e, f]</a:t>
            </a:r>
          </a:p>
          <a:p>
            <a:r>
              <a:rPr lang="zh-CN" altLang="en-US" sz="1600" dirty="0" smtClean="0"/>
              <a:t>数组 </a:t>
            </a:r>
            <a:r>
              <a:rPr lang="en-US" altLang="zh-CN" sz="1600" dirty="0" smtClean="0"/>
              <a:t>b </a:t>
            </a:r>
            <a:r>
              <a:rPr lang="zh-CN" altLang="en-US" sz="1600" dirty="0" smtClean="0"/>
              <a:t>的各个元素中的值</a:t>
            </a:r>
            <a:r>
              <a:rPr lang="en-US" altLang="zh-CN" sz="1600" dirty="0" smtClean="0"/>
              <a:t>:[a, b, c, d, e, f]</a:t>
            </a:r>
          </a:p>
          <a:p>
            <a:r>
              <a:rPr lang="zh-CN" altLang="en-US" sz="1600" dirty="0" smtClean="0"/>
              <a:t>数组 </a:t>
            </a:r>
            <a:r>
              <a:rPr lang="en-US" altLang="zh-CN" sz="1600" dirty="0" smtClean="0"/>
              <a:t>c </a:t>
            </a:r>
            <a:r>
              <a:rPr lang="zh-CN" altLang="en-US" sz="1600" dirty="0" smtClean="0"/>
              <a:t>的各个元素中的值</a:t>
            </a:r>
            <a:r>
              <a:rPr lang="en-US" altLang="zh-CN" sz="1600" dirty="0" smtClean="0"/>
              <a:t>:[1, 2, 3, 4, 5, 6]</a:t>
            </a:r>
          </a:p>
          <a:p>
            <a:r>
              <a:rPr lang="zh-CN" altLang="en-US" sz="1600" dirty="0" smtClean="0"/>
              <a:t>数组 </a:t>
            </a:r>
            <a:r>
              <a:rPr lang="en-US" altLang="zh-CN" sz="1600" dirty="0" smtClean="0"/>
              <a:t>d </a:t>
            </a:r>
            <a:r>
              <a:rPr lang="zh-CN" altLang="en-US" sz="1600" dirty="0" smtClean="0"/>
              <a:t>的各个元素中的值</a:t>
            </a:r>
            <a:r>
              <a:rPr lang="en-US" altLang="zh-CN" sz="1600" dirty="0" smtClean="0"/>
              <a:t>:[10, 20, 3, 4, 5, 60]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</TotalTime>
  <Words>1082</Words>
  <Application>Microsoft Office PowerPoint</Application>
  <PresentationFormat>全屏显示(4:3)</PresentationFormat>
  <Paragraphs>172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主题1</vt:lpstr>
      <vt:lpstr>Office 主题</vt:lpstr>
      <vt:lpstr>面向对象程序设计(Java)</vt:lpstr>
      <vt:lpstr>第2章 基本类型、数组和枚举类型  </vt:lpstr>
      <vt:lpstr>§2.3从命令行输入、输出数据</vt:lpstr>
      <vt:lpstr>例2-3：</vt:lpstr>
      <vt:lpstr>§2.4.7   表示格式</vt:lpstr>
      <vt:lpstr>例：</vt:lpstr>
      <vt:lpstr>§2.4.8    复制数组</vt:lpstr>
      <vt:lpstr>例： Example2_5</vt:lpstr>
      <vt:lpstr>幻灯片 9</vt:lpstr>
      <vt:lpstr>§2.4.8    复制数组</vt:lpstr>
      <vt:lpstr>例：</vt:lpstr>
      <vt:lpstr>例2-6</vt:lpstr>
      <vt:lpstr>例2-6输出：</vt:lpstr>
      <vt:lpstr>§2.4.9   排序与二分查找</vt:lpstr>
      <vt:lpstr>§2.4.9   排序与二分查找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User</dc:creator>
  <cp:lastModifiedBy>User</cp:lastModifiedBy>
  <cp:revision>12</cp:revision>
  <dcterms:created xsi:type="dcterms:W3CDTF">2017-09-27T00:46:01Z</dcterms:created>
  <dcterms:modified xsi:type="dcterms:W3CDTF">2017-09-27T01:28:59Z</dcterms:modified>
</cp:coreProperties>
</file>