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92" r:id="rId35"/>
    <p:sldId id="289" r:id="rId36"/>
    <p:sldId id="29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950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70D3-E594-4E09-8344-2F49707BB2AA}" type="datetimeFigureOut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46A8-6022-4BE7-800E-61994AFCB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7D2D046-6C81-4190-B213-C6423FFAC5DA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272F5D-231B-44C1-B965-7F43E202A1E0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644CF-1E5E-4E11-A09B-E24536EFF5B0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D046-6C81-4190-B213-C6423FFAC5DA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16B8-D8CF-43C3-B929-4512EF793D59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5614-9AC9-4553-B29B-8A8D4B99214E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6970-2087-4F42-9B6D-ED5C1C564309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64FB-CBA4-4B43-BAE3-1D8095ABF8C5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515A-855C-430E-8B24-3126FAE66681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5B8A-8554-43C6-A2C2-80A7AE11387B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8B96-7318-480D-8F22-816364149176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716B8-D8CF-43C3-B929-4512EF793D59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8A86-6656-4E0D-90FA-455A0896944D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2F5D-231B-44C1-B965-7F43E202A1E0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44CF-1E5E-4E11-A09B-E24536EFF5B0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A5614-9AC9-4553-B29B-8A8D4B99214E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046970-2087-4F42-9B6D-ED5C1C564309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E464FB-CBA4-4B43-BAE3-1D8095ABF8C5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9515A-855C-430E-8B24-3126FAE66681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D5B8A-8554-43C6-A2C2-80A7AE11387B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98B96-7318-480D-8F22-816364149176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58A86-6656-4E0D-90FA-455A0896944D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D8A3B543-E104-46D4-9D68-0A202BFCA966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B543-E104-46D4-9D68-0A202BFCA966}" type="datetime1">
              <a:rPr lang="zh-CN" altLang="en-US" smtClean="0"/>
              <a:pPr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面向对象程序设计</a:t>
            </a:r>
            <a:r>
              <a:rPr lang="en-US" altLang="zh-CN" sz="5400" dirty="0" smtClean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 smtClean="0"/>
              <a:t>§3.1.6   </a:t>
            </a:r>
            <a:r>
              <a:rPr lang="zh-CN" altLang="en-US" sz="3600" dirty="0" smtClean="0">
                <a:latin typeface="宋体" charset="-122"/>
              </a:rPr>
              <a:t>赋值运算符与赋值表达式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</a:rPr>
              <a:t>赋值运算符：</a:t>
            </a:r>
            <a:r>
              <a:rPr lang="en-US" altLang="zh-CN" b="1" dirty="0" smtClean="0">
                <a:solidFill>
                  <a:srgbClr val="000099"/>
                </a:solidFill>
              </a:rPr>
              <a:t>=</a:t>
            </a:r>
          </a:p>
          <a:p>
            <a:pPr lvl="1"/>
            <a:r>
              <a:rPr lang="zh-CN" altLang="en-US" dirty="0" smtClean="0"/>
              <a:t>赋值运算符是二目运算符，左面的操作元必须是变量，不能是常量或表达式。</a:t>
            </a:r>
          </a:p>
          <a:p>
            <a:pPr lvl="1"/>
            <a:r>
              <a:rPr lang="zh-CN" altLang="en-US" dirty="0" smtClean="0"/>
              <a:t>赋值运算符的优先级较低，是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级，结合方向右到左。</a:t>
            </a:r>
          </a:p>
          <a:p>
            <a:pPr lvl="1"/>
            <a:r>
              <a:rPr lang="zh-CN" altLang="en-US" dirty="0" smtClean="0"/>
              <a:t>赋值表达式的值就是“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左面变量的值。</a:t>
            </a:r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不要将赋值运算符“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与等号逻辑运算符“</a:t>
            </a:r>
            <a:r>
              <a:rPr lang="en-US" altLang="zh-CN" dirty="0" smtClean="0"/>
              <a:t>==”</a:t>
            </a:r>
            <a:r>
              <a:rPr lang="zh-CN" altLang="en-US" dirty="0" smtClean="0"/>
              <a:t>混淆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§3.1.7   </a:t>
            </a:r>
            <a:r>
              <a:rPr lang="zh-CN" altLang="en-US" dirty="0" smtClean="0">
                <a:latin typeface="宋体" charset="-122"/>
              </a:rPr>
              <a:t>位运算符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对两个整型数据实施位运算，</a:t>
            </a:r>
            <a:r>
              <a:rPr lang="zh-CN" altLang="en-US" dirty="0" smtClean="0"/>
              <a:t>即：</a:t>
            </a:r>
            <a:r>
              <a:rPr lang="zh-CN" altLang="en-US" dirty="0" smtClean="0">
                <a:solidFill>
                  <a:srgbClr val="000099"/>
                </a:solidFill>
              </a:rPr>
              <a:t>对</a:t>
            </a:r>
            <a:r>
              <a:rPr lang="zh-CN" altLang="en-US" dirty="0" smtClean="0">
                <a:solidFill>
                  <a:srgbClr val="000099"/>
                </a:solidFill>
              </a:rPr>
              <a:t>两个整型数据对应的位进行运算得到一个新的整型数据</a:t>
            </a:r>
            <a:r>
              <a:rPr lang="zh-CN" altLang="en-US" dirty="0" smtClean="0"/>
              <a:t>。</a:t>
            </a:r>
          </a:p>
          <a:p>
            <a:pPr lvl="1"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．“按位与”运算</a:t>
            </a:r>
          </a:p>
          <a:p>
            <a:pPr lvl="1">
              <a:buNone/>
            </a:pPr>
            <a:r>
              <a:rPr lang="zh-CN" altLang="en-US" sz="2200" dirty="0" smtClean="0"/>
              <a:t>“按位与”运算符“</a:t>
            </a:r>
            <a:r>
              <a:rPr lang="en-US" altLang="zh-CN" sz="2200" dirty="0" smtClean="0"/>
              <a:t>&amp;”</a:t>
            </a:r>
            <a:r>
              <a:rPr lang="zh-CN" altLang="en-US" sz="2200" dirty="0" smtClean="0"/>
              <a:t>是双目运算符。</a:t>
            </a:r>
          </a:p>
          <a:p>
            <a:pPr lvl="1"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．“按位或”运算</a:t>
            </a:r>
          </a:p>
          <a:p>
            <a:pPr lvl="1">
              <a:buNone/>
            </a:pPr>
            <a:r>
              <a:rPr lang="zh-CN" altLang="en-US" sz="2200" dirty="0" smtClean="0"/>
              <a:t>“按位或”运算符：“</a:t>
            </a:r>
            <a:r>
              <a:rPr lang="en-US" altLang="zh-CN" sz="2200" dirty="0" smtClean="0"/>
              <a:t>|”</a:t>
            </a:r>
            <a:r>
              <a:rPr lang="zh-CN" altLang="en-US" sz="2200" dirty="0" smtClean="0"/>
              <a:t>是二目运算符。</a:t>
            </a:r>
            <a:endParaRPr lang="en-US" altLang="zh-CN" sz="2200" dirty="0" smtClean="0"/>
          </a:p>
          <a:p>
            <a:pPr lvl="1">
              <a:buNone/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．“按位非”运算</a:t>
            </a:r>
          </a:p>
          <a:p>
            <a:pPr lvl="1">
              <a:buNone/>
            </a:pPr>
            <a:r>
              <a:rPr lang="zh-CN" altLang="en-US" sz="2200" dirty="0" smtClean="0"/>
              <a:t>“按位非”运算符：“</a:t>
            </a:r>
            <a:r>
              <a:rPr lang="en-US" altLang="zh-CN" sz="2200" dirty="0" smtClean="0"/>
              <a:t>~”</a:t>
            </a:r>
            <a:r>
              <a:rPr lang="zh-CN" altLang="en-US" sz="2200" dirty="0" smtClean="0"/>
              <a:t>是单目运算符。</a:t>
            </a:r>
          </a:p>
          <a:p>
            <a:pPr lvl="1">
              <a:buNone/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．“按位异或”运算</a:t>
            </a:r>
          </a:p>
          <a:p>
            <a:pPr lvl="1">
              <a:buNone/>
            </a:pPr>
            <a:r>
              <a:rPr lang="zh-CN" altLang="en-US" sz="2200" dirty="0" smtClean="0"/>
              <a:t>“按位异或”运算符：“</a:t>
            </a:r>
            <a:r>
              <a:rPr lang="en-US" altLang="zh-CN" sz="2200" dirty="0" smtClean="0"/>
              <a:t>^”</a:t>
            </a:r>
            <a:r>
              <a:rPr lang="zh-CN" altLang="en-US" sz="2200" dirty="0" smtClean="0"/>
              <a:t>是二目运算符。</a:t>
            </a:r>
            <a:endParaRPr lang="en-US" altLang="zh-CN" sz="2200" dirty="0" smtClean="0"/>
          </a:p>
          <a:p>
            <a:pPr lvl="1">
              <a:buNone/>
            </a:pPr>
            <a:endParaRPr lang="zh-CN" altLang="en-US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§3.1.7   </a:t>
            </a:r>
            <a:r>
              <a:rPr lang="zh-CN" altLang="en-US" dirty="0" smtClean="0">
                <a:latin typeface="宋体" charset="-122"/>
              </a:rPr>
              <a:t>位运算符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 注意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参与运算的是两个整型数据、结果也是整型数据。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运算法则是什么？运算结果的精度怎样？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3-1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§3.1.8   </a:t>
            </a:r>
            <a:r>
              <a:rPr lang="en-US" altLang="zh-CN" dirty="0" err="1" smtClean="0">
                <a:latin typeface="宋体" charset="-122"/>
              </a:rPr>
              <a:t>instanceof</a:t>
            </a:r>
            <a:r>
              <a:rPr lang="en-US" altLang="zh-CN" dirty="0" smtClean="0">
                <a:latin typeface="宋体" charset="-122"/>
              </a:rPr>
              <a:t> </a:t>
            </a:r>
            <a:r>
              <a:rPr lang="zh-CN" altLang="en-US" dirty="0" smtClean="0">
                <a:latin typeface="宋体" charset="-122"/>
              </a:rPr>
              <a:t>运算符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err="1" smtClean="0">
                <a:solidFill>
                  <a:srgbClr val="0000FF"/>
                </a:solidFill>
              </a:rPr>
              <a:t>instanceof</a:t>
            </a:r>
            <a:r>
              <a:rPr lang="en-US" altLang="zh-CN" b="1" i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运算符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是二目运算符，</a:t>
            </a:r>
            <a:r>
              <a:rPr lang="zh-CN" altLang="en-US" b="1" dirty="0" smtClean="0">
                <a:solidFill>
                  <a:srgbClr val="C00000"/>
                </a:solidFill>
              </a:rPr>
              <a:t>判断一个引用数据是否是某个类或接口的实例。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左面的操作元是一个</a:t>
            </a:r>
            <a:r>
              <a:rPr lang="zh-CN" altLang="en-US" dirty="0" smtClean="0">
                <a:solidFill>
                  <a:srgbClr val="FF33CC"/>
                </a:solidFill>
                <a:latin typeface="宋体" charset="-122"/>
              </a:rPr>
              <a:t>对象</a:t>
            </a:r>
            <a:r>
              <a:rPr lang="zh-CN" altLang="en-US" dirty="0" smtClean="0">
                <a:latin typeface="宋体" charset="-122"/>
              </a:rPr>
              <a:t>；右面是一个</a:t>
            </a:r>
            <a:r>
              <a:rPr lang="zh-CN" altLang="en-US" dirty="0" smtClean="0">
                <a:solidFill>
                  <a:srgbClr val="FF33CC"/>
                </a:solidFill>
                <a:latin typeface="宋体" charset="-122"/>
              </a:rPr>
              <a:t>类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当左面的对象是右面的类或子类创建的对象时，该运算符运算的结果是</a:t>
            </a:r>
            <a:r>
              <a:rPr lang="en-US" altLang="zh-CN" dirty="0" smtClean="0"/>
              <a:t>true </a:t>
            </a:r>
            <a:r>
              <a:rPr lang="en-US" altLang="zh-CN" dirty="0" smtClean="0">
                <a:latin typeface="宋体" charset="-122"/>
              </a:rPr>
              <a:t>，</a:t>
            </a:r>
            <a:r>
              <a:rPr lang="zh-CN" altLang="en-US" dirty="0" smtClean="0">
                <a:latin typeface="宋体" charset="-122"/>
              </a:rPr>
              <a:t>否则是</a:t>
            </a:r>
            <a:r>
              <a:rPr lang="en-US" altLang="zh-CN" dirty="0" smtClean="0"/>
              <a:t>false</a:t>
            </a:r>
            <a:r>
              <a:rPr lang="en-US" altLang="zh-CN" dirty="0" smtClean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352D7-4F70-4BB6-B020-77F029D7D4AB}" type="slidenum">
              <a:rPr lang="en-US" altLang="zh-CN"/>
              <a:pPr/>
              <a:t>14</a:t>
            </a:fld>
            <a:r>
              <a:rPr lang="en-US" altLang="zh-CN"/>
              <a:t>/49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 smtClean="0">
                <a:solidFill>
                  <a:srgbClr val="006600"/>
                </a:solidFill>
              </a:rPr>
              <a:t>instanceof</a:t>
            </a:r>
            <a:r>
              <a:rPr lang="zh-CN" altLang="en-US" b="1" i="1" smtClean="0">
                <a:solidFill>
                  <a:srgbClr val="006600"/>
                </a:solidFill>
              </a:rPr>
              <a:t>（</a:t>
            </a:r>
            <a:r>
              <a:rPr kumimoji="1" lang="zh-CN" altLang="en-US" smtClean="0">
                <a:solidFill>
                  <a:srgbClr val="0000FF"/>
                </a:solidFill>
              </a:rPr>
              <a:t>对象判断运算符）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14488"/>
            <a:ext cx="8631238" cy="4418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i="1" dirty="0" err="1" smtClean="0">
                <a:solidFill>
                  <a:srgbClr val="006600"/>
                </a:solidFill>
              </a:rPr>
              <a:t>instanceof</a:t>
            </a:r>
            <a:r>
              <a:rPr lang="en-US" altLang="zh-CN" dirty="0" smtClean="0"/>
              <a:t>:</a:t>
            </a:r>
            <a:r>
              <a:rPr lang="en-US" altLang="zh-CN" sz="24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判断一个引用数据是否是某个类或接口的实例</a:t>
            </a:r>
            <a:r>
              <a:rPr lang="en-US" altLang="zh-CN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例如</a:t>
            </a:r>
            <a:r>
              <a:rPr lang="en-US" altLang="zh-CN" sz="2400" dirty="0" smtClean="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String </a:t>
            </a:r>
            <a:r>
              <a:rPr lang="en-US" altLang="zh-CN" b="1" dirty="0" smtClean="0">
                <a:solidFill>
                  <a:srgbClr val="006600"/>
                </a:solidFill>
              </a:rPr>
              <a:t>name</a:t>
            </a:r>
            <a:r>
              <a:rPr lang="en-US" altLang="zh-CN" b="1" dirty="0" smtClean="0">
                <a:solidFill>
                  <a:schemeClr val="tx2"/>
                </a:solidFill>
              </a:rPr>
              <a:t>=“Java”;//</a:t>
            </a:r>
            <a:r>
              <a:rPr lang="zh-CN" altLang="en-US" b="1" dirty="0" smtClean="0">
                <a:solidFill>
                  <a:schemeClr val="tx2"/>
                </a:solidFill>
              </a:rPr>
              <a:t>声明变量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chemeClr val="tx2"/>
                </a:solidFill>
              </a:rPr>
              <a:t>boolean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</a:rPr>
              <a:t>isString</a:t>
            </a:r>
            <a:r>
              <a:rPr lang="en-US" altLang="zh-CN" b="1" dirty="0" smtClean="0">
                <a:solidFill>
                  <a:schemeClr val="tx2"/>
                </a:solidFill>
              </a:rPr>
              <a:t> = </a:t>
            </a:r>
            <a:r>
              <a:rPr lang="en-US" altLang="zh-CN" b="1" dirty="0" smtClean="0">
                <a:solidFill>
                  <a:srgbClr val="006600"/>
                </a:solidFill>
              </a:rPr>
              <a:t>name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rgbClr val="990000"/>
                </a:solidFill>
              </a:rPr>
              <a:t>instanceof</a:t>
            </a:r>
            <a:r>
              <a:rPr lang="en-US" altLang="zh-CN" b="1" dirty="0" smtClean="0">
                <a:solidFill>
                  <a:schemeClr val="tx2"/>
                </a:solidFill>
              </a:rPr>
              <a:t> String; 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chemeClr val="tx2"/>
                </a:solidFill>
              </a:rPr>
              <a:t>boolean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</a:rPr>
              <a:t>isShort</a:t>
            </a:r>
            <a:r>
              <a:rPr lang="en-US" altLang="zh-CN" b="1" dirty="0" smtClean="0">
                <a:solidFill>
                  <a:schemeClr val="tx2"/>
                </a:solidFill>
              </a:rPr>
              <a:t> = </a:t>
            </a:r>
            <a:r>
              <a:rPr lang="en-US" altLang="zh-CN" b="1" dirty="0" smtClean="0">
                <a:solidFill>
                  <a:srgbClr val="006600"/>
                </a:solidFill>
              </a:rPr>
              <a:t>name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rgbClr val="990000"/>
                </a:solidFill>
              </a:rPr>
              <a:t>instanceof</a:t>
            </a:r>
            <a:r>
              <a:rPr lang="en-US" altLang="zh-CN" b="1" dirty="0" smtClean="0">
                <a:solidFill>
                  <a:schemeClr val="tx2"/>
                </a:solidFill>
              </a:rPr>
              <a:t> Short;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chemeClr val="tx2"/>
                </a:solidFill>
              </a:rPr>
              <a:t>boolean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</a:rPr>
              <a:t>isObject</a:t>
            </a:r>
            <a:r>
              <a:rPr lang="en-US" altLang="zh-CN" b="1" dirty="0" smtClean="0">
                <a:solidFill>
                  <a:schemeClr val="tx2"/>
                </a:solidFill>
              </a:rPr>
              <a:t> = </a:t>
            </a:r>
            <a:r>
              <a:rPr lang="en-US" altLang="zh-CN" b="1" dirty="0" smtClean="0">
                <a:solidFill>
                  <a:srgbClr val="006600"/>
                </a:solidFill>
              </a:rPr>
              <a:t>name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</a:rPr>
              <a:t>i</a:t>
            </a:r>
            <a:r>
              <a:rPr lang="en-US" altLang="zh-CN" b="1" dirty="0" err="1" smtClean="0">
                <a:solidFill>
                  <a:srgbClr val="990000"/>
                </a:solidFill>
              </a:rPr>
              <a:t>nstanceof</a:t>
            </a:r>
            <a:r>
              <a:rPr lang="en-US" altLang="zh-CN" b="1" dirty="0" smtClean="0">
                <a:solidFill>
                  <a:schemeClr val="tx2"/>
                </a:solidFill>
              </a:rPr>
              <a:t> Object;</a:t>
            </a:r>
            <a:r>
              <a:rPr lang="en-US" altLang="zh-CN" dirty="0" smtClean="0"/>
              <a:t> 	</a:t>
            </a:r>
            <a:r>
              <a:rPr lang="en-US" altLang="zh-CN" sz="2000" dirty="0" smtClean="0"/>
              <a:t>	</a:t>
            </a:r>
            <a:endParaRPr lang="en-US" altLang="zh-CN" sz="2000" dirty="0" smtClean="0">
              <a:solidFill>
                <a:srgbClr val="990000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740650" y="4076700"/>
            <a:ext cx="792163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990000"/>
                </a:solidFill>
              </a:rPr>
              <a:t>//true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740650" y="4868863"/>
            <a:ext cx="865188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990000"/>
                </a:solidFill>
              </a:rPr>
              <a:t>//false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12088" y="5589588"/>
            <a:ext cx="812800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990000"/>
                </a:solidFill>
              </a:rPr>
              <a:t>//true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0" grpId="0" animBg="1"/>
      <p:bldP spid="266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字符串连接运算符 </a:t>
            </a:r>
            <a:r>
              <a:rPr lang="en-US" altLang="zh-CN" sz="4800" dirty="0" smtClean="0"/>
              <a:t>+</a:t>
            </a:r>
            <a:endParaRPr lang="en-US" altLang="zh-CN" sz="4800" dirty="0">
              <a:solidFill>
                <a:schemeClr val="tx1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字符串连接运算符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zh-CN" altLang="en-US" dirty="0"/>
              <a:t>的使用分两种情况：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(1) </a:t>
            </a:r>
            <a:r>
              <a:rPr lang="zh-CN" altLang="en-US" dirty="0"/>
              <a:t>字符串 </a:t>
            </a:r>
            <a:r>
              <a:rPr lang="en-US" altLang="zh-CN" dirty="0"/>
              <a:t>+ </a:t>
            </a:r>
            <a:r>
              <a:rPr lang="zh-CN" altLang="en-US" dirty="0"/>
              <a:t>字符串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String boo=“boo”;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String cry=boo+“</a:t>
            </a:r>
            <a:r>
              <a:rPr lang="en-US" altLang="zh-CN" b="1" dirty="0" err="1"/>
              <a:t>hoo</a:t>
            </a:r>
            <a:r>
              <a:rPr lang="en-US" altLang="zh-CN" b="1" dirty="0"/>
              <a:t>”;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(2) </a:t>
            </a:r>
            <a:r>
              <a:rPr lang="zh-CN" altLang="en-US" dirty="0"/>
              <a:t>字符串 </a:t>
            </a:r>
            <a:r>
              <a:rPr lang="en-US" altLang="zh-CN" dirty="0"/>
              <a:t>+ </a:t>
            </a:r>
            <a:r>
              <a:rPr lang="zh-CN" altLang="en-US" dirty="0"/>
              <a:t>其它类型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no=1001;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String </a:t>
            </a:r>
            <a:r>
              <a:rPr lang="en-US" altLang="zh-CN" b="1" dirty="0" err="1"/>
              <a:t>stuNo</a:t>
            </a:r>
            <a:r>
              <a:rPr lang="en-US" altLang="zh-CN" b="1" dirty="0"/>
              <a:t>=“</a:t>
            </a:r>
            <a:r>
              <a:rPr lang="en-US" altLang="zh-CN" b="1" dirty="0" err="1"/>
              <a:t>cuit</a:t>
            </a:r>
            <a:r>
              <a:rPr lang="en-US" altLang="zh-CN" b="1" dirty="0"/>
              <a:t>”+no;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786446" y="3071810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// “boohoo”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715008" y="4643446"/>
            <a:ext cx="2233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// “cuit1001”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27406-1D4F-4382-B72A-389EA5512BA6}" type="slidenum">
              <a:rPr lang="en-US" altLang="zh-CN"/>
              <a:pPr/>
              <a:t>16</a:t>
            </a:fld>
            <a:r>
              <a:rPr lang="en-US" altLang="zh-CN"/>
              <a:t>/49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字符串连接符 ＋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     class Cancatenate {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 smtClean="0"/>
              <a:t>	  public static void main(String args[]){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 smtClean="0"/>
              <a:t>		System.out.println(1+2+"456");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 smtClean="0"/>
              <a:t>		System.out.println("1"+2+345);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 smtClean="0"/>
              <a:t>	  }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 smtClean="0"/>
              <a:t>}</a:t>
            </a:r>
            <a:r>
              <a:rPr lang="en-US" altLang="zh-CN" b="1" smtClean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zh-CN" b="1" smtClean="0">
                <a:solidFill>
                  <a:srgbClr val="006600"/>
                </a:solidFill>
                <a:latin typeface="Courier New" pitchFamily="49" charset="0"/>
              </a:rPr>
              <a:t>What is the output?</a:t>
            </a:r>
          </a:p>
          <a:p>
            <a:pPr eaLnBrk="1" hangingPunct="1"/>
            <a:endParaRPr lang="en-US" altLang="zh-CN" b="1" smtClean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227763" y="5013325"/>
            <a:ext cx="1584325" cy="1196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ourier New" pitchFamily="49" charset="0"/>
              </a:rPr>
              <a:t>Output:</a:t>
            </a:r>
          </a:p>
          <a:p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3456</a:t>
            </a:r>
          </a:p>
          <a:p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§3.1.9    </a:t>
            </a:r>
            <a:r>
              <a:rPr lang="zh-CN" altLang="en-US" dirty="0" smtClean="0">
                <a:latin typeface="宋体" charset="-122"/>
              </a:rPr>
              <a:t>运算符综述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0099"/>
                </a:solidFill>
              </a:rPr>
              <a:t>表达式</a:t>
            </a:r>
            <a:r>
              <a:rPr lang="zh-CN" altLang="en-US" dirty="0" smtClean="0"/>
              <a:t>就是用运算符连接起来的符合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规则的式子。</a:t>
            </a:r>
          </a:p>
          <a:p>
            <a:r>
              <a:rPr lang="zh-CN" altLang="en-US" dirty="0" smtClean="0"/>
              <a:t>运算符的优先级决定了表达式中运算执行的先后顺序。</a:t>
            </a:r>
          </a:p>
          <a:p>
            <a:r>
              <a:rPr lang="zh-CN" altLang="en-US" dirty="0" smtClean="0"/>
              <a:t>在编写程序时尽量的使用括号（）运算符号来实现想要的运算次序，以免产生难以阅读或含糊不清的计算顺序。</a:t>
            </a:r>
          </a:p>
          <a:p>
            <a:r>
              <a:rPr lang="zh-CN" altLang="en-US" dirty="0" smtClean="0"/>
              <a:t>运算符的结合性决定了并列的相同级别运算符的先后顺序 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§3.2   </a:t>
            </a:r>
            <a:r>
              <a:rPr lang="zh-CN" altLang="en-US" dirty="0" smtClean="0">
                <a:latin typeface="宋体" charset="-122"/>
              </a:rPr>
              <a:t>语句概述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里的语句可分为以下五类。</a:t>
            </a:r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99"/>
                </a:solidFill>
              </a:rPr>
              <a:t>方法调用语句</a:t>
            </a:r>
            <a:r>
              <a:rPr lang="zh-CN" altLang="en-US" dirty="0" smtClean="0"/>
              <a:t>。如：</a:t>
            </a:r>
            <a:endParaRPr lang="en-US" altLang="zh-CN" dirty="0" smtClean="0"/>
          </a:p>
          <a:p>
            <a:pPr lvl="1" algn="ctr">
              <a:buNone/>
            </a:pPr>
            <a:r>
              <a:rPr lang="en-US" altLang="zh-CN" b="1" dirty="0" err="1" smtClean="0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(" Hello");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99"/>
                </a:solidFill>
              </a:rPr>
              <a:t>表达式语句   </a:t>
            </a:r>
            <a:r>
              <a:rPr lang="zh-CN" altLang="en-US" dirty="0" smtClean="0"/>
              <a:t>表示式尾加上分号。比如赋值语句：</a:t>
            </a:r>
            <a:endParaRPr lang="en-US" altLang="zh-CN" dirty="0" smtClean="0"/>
          </a:p>
          <a:p>
            <a:pPr lvl="1" algn="ctr"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x = 23;</a:t>
            </a:r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99"/>
                </a:solidFill>
              </a:rPr>
              <a:t>复合语句。</a:t>
            </a:r>
            <a:r>
              <a:rPr lang="zh-CN" altLang="en-US" dirty="0" smtClean="0"/>
              <a:t>  可以用</a:t>
            </a:r>
            <a:r>
              <a:rPr lang="en-US" altLang="zh-CN" dirty="0" smtClean="0"/>
              <a:t>{  }</a:t>
            </a:r>
            <a:r>
              <a:rPr lang="zh-CN" altLang="en-US" dirty="0" smtClean="0"/>
              <a:t>把一些语句括起来构成复合语句，如：</a:t>
            </a:r>
          </a:p>
          <a:p>
            <a:pPr lvl="1">
              <a:buNone/>
            </a:pPr>
            <a:r>
              <a:rPr lang="zh-CN" altLang="en-US" b="1" dirty="0" smtClean="0">
                <a:solidFill>
                  <a:srgbClr val="006600"/>
                </a:solidFill>
                <a:latin typeface="+mj-lt"/>
              </a:rPr>
              <a:t>       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{  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		   z=</a:t>
            </a:r>
            <a:r>
              <a:rPr lang="en-US" altLang="zh-CN" b="1" dirty="0" err="1" smtClean="0">
                <a:solidFill>
                  <a:srgbClr val="006600"/>
                </a:solidFill>
                <a:latin typeface="+mj-lt"/>
              </a:rPr>
              <a:t>123+x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;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          </a:t>
            </a:r>
            <a:r>
              <a:rPr lang="en-US" altLang="zh-CN" b="1" dirty="0" err="1" smtClean="0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("How are you");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    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§3.2   </a:t>
            </a:r>
            <a:r>
              <a:rPr lang="zh-CN" altLang="en-US" dirty="0" smtClean="0">
                <a:latin typeface="宋体" charset="-122"/>
              </a:rPr>
              <a:t>语句概述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99"/>
                </a:solidFill>
              </a:rPr>
              <a:t>空语句</a:t>
            </a:r>
            <a:r>
              <a:rPr lang="zh-CN" altLang="en-US" dirty="0" smtClean="0"/>
              <a:t>。 一个分号也是一条语句，称做空语句。</a:t>
            </a:r>
          </a:p>
          <a:p>
            <a:pPr lvl="1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99"/>
                </a:solidFill>
              </a:rPr>
              <a:t>控制语句</a:t>
            </a:r>
            <a:r>
              <a:rPr lang="zh-CN" altLang="en-US" dirty="0" smtClean="0"/>
              <a:t>。控制语句分为条件分支语句、开关语句和循环语句。</a:t>
            </a:r>
          </a:p>
          <a:p>
            <a:pPr lvl="1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．</a:t>
            </a:r>
            <a:r>
              <a:rPr lang="en-US" altLang="zh-CN" b="1" dirty="0" smtClean="0">
                <a:solidFill>
                  <a:srgbClr val="000099"/>
                </a:solidFill>
              </a:rPr>
              <a:t>package</a:t>
            </a:r>
            <a:r>
              <a:rPr lang="zh-CN" altLang="en-US" b="1" dirty="0" smtClean="0">
                <a:solidFill>
                  <a:srgbClr val="000099"/>
                </a:solidFill>
              </a:rPr>
              <a:t>语句</a:t>
            </a:r>
            <a:r>
              <a:rPr lang="zh-CN" altLang="en-US" dirty="0" smtClean="0"/>
              <a:t>和 </a:t>
            </a:r>
            <a:r>
              <a:rPr lang="en-US" altLang="zh-CN" b="1" dirty="0" smtClean="0">
                <a:solidFill>
                  <a:srgbClr val="000099"/>
                </a:solidFill>
              </a:rPr>
              <a:t>import</a:t>
            </a:r>
            <a:r>
              <a:rPr lang="zh-CN" altLang="en-US" b="1" dirty="0" smtClean="0">
                <a:solidFill>
                  <a:srgbClr val="000099"/>
                </a:solidFill>
              </a:rPr>
              <a:t>语句</a:t>
            </a:r>
            <a:r>
              <a:rPr lang="zh-CN" altLang="en-US" dirty="0" smtClean="0"/>
              <a:t>。它们和类、对象有关，将在第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章讲解。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214554"/>
            <a:ext cx="7772400" cy="1362075"/>
          </a:xfrm>
        </p:spPr>
        <p:txBody>
          <a:bodyPr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面向对象程序设计</a:t>
            </a:r>
            <a:r>
              <a:rPr lang="en-US" altLang="zh-CN" dirty="0" smtClean="0">
                <a:latin typeface="宋体" charset="-122"/>
              </a:rPr>
              <a:t/>
            </a:r>
            <a:br>
              <a:rPr lang="en-US" altLang="zh-CN" dirty="0" smtClean="0">
                <a:latin typeface="宋体" charset="-122"/>
              </a:rPr>
            </a:br>
            <a:r>
              <a:rPr lang="zh-CN" altLang="en-US" dirty="0" smtClean="0"/>
              <a:t>第3章 </a:t>
            </a:r>
            <a:r>
              <a:rPr lang="zh-CN" altLang="en-US" dirty="0" smtClean="0">
                <a:latin typeface="宋体" charset="-122"/>
              </a:rPr>
              <a:t>运算符、表达式和语句</a:t>
            </a:r>
            <a:r>
              <a:rPr lang="zh-CN" altLang="en-US" b="0" dirty="0" smtClean="0">
                <a:latin typeface="宋体" charset="-122"/>
              </a:rPr>
              <a:t> </a:t>
            </a:r>
            <a:br>
              <a:rPr lang="zh-CN" altLang="en-US" b="0" dirty="0" smtClean="0">
                <a:latin typeface="宋体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§3.3   </a:t>
            </a:r>
            <a:r>
              <a:rPr lang="en-US" altLang="zh-CN" dirty="0" smtClean="0">
                <a:latin typeface="宋体" charset="-122"/>
              </a:rPr>
              <a:t>if</a:t>
            </a:r>
            <a:r>
              <a:rPr lang="zh-CN" altLang="en-US" dirty="0" smtClean="0">
                <a:latin typeface="宋体" charset="-122"/>
              </a:rPr>
              <a:t>条件分支语句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条件分支语句按着语法格式可细分为三种形式， </a:t>
            </a:r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</a:p>
          <a:p>
            <a:pPr lvl="1"/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</a:p>
          <a:p>
            <a:pPr lvl="1"/>
            <a:r>
              <a:rPr lang="en-US" altLang="zh-CN" dirty="0" smtClean="0"/>
              <a:t>if-else if-else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§3.3.1    </a:t>
            </a:r>
            <a:r>
              <a:rPr lang="en-US" altLang="zh-CN" dirty="0" smtClean="0"/>
              <a:t>if</a:t>
            </a:r>
            <a:r>
              <a:rPr lang="zh-CN" altLang="en-US" dirty="0" smtClean="0">
                <a:latin typeface="宋体" charset="-122"/>
              </a:rPr>
              <a:t>语句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语句是单条件分支语句，即根据一个条件来控制程序执行的流程。</a:t>
            </a:r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语句的语法格式：</a:t>
            </a:r>
          </a:p>
          <a:p>
            <a:pPr lvl="3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if(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表达式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){ </a:t>
            </a:r>
          </a:p>
          <a:p>
            <a:pPr lvl="3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若干语句</a:t>
            </a:r>
          </a:p>
          <a:p>
            <a:pPr lvl="3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} 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514600"/>
            <a:ext cx="36576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§3.3.2   </a:t>
            </a:r>
            <a:r>
              <a:rPr lang="en-US" altLang="zh-CN" dirty="0" smtClean="0"/>
              <a:t>if-else</a:t>
            </a:r>
            <a:r>
              <a:rPr lang="zh-CN" altLang="en-US" dirty="0" smtClean="0">
                <a:latin typeface="宋体" charset="-122"/>
              </a:rPr>
              <a:t>语句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if-else </a:t>
            </a:r>
            <a:r>
              <a:rPr lang="zh-CN" altLang="en-US" dirty="0" smtClean="0"/>
              <a:t>语句是双条件分支语句，即根据一个条件来控制程序执行的流程。 </a:t>
            </a:r>
            <a:r>
              <a:rPr lang="en-US" altLang="zh-CN" dirty="0" smtClean="0"/>
              <a:t>if-else </a:t>
            </a:r>
            <a:r>
              <a:rPr lang="zh-CN" altLang="en-US" dirty="0" smtClean="0"/>
              <a:t>语句的语法格式：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42976" y="2786058"/>
            <a:ext cx="235745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if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表达式) {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若干</a:t>
            </a:r>
            <a:r>
              <a:rPr lang="zh-CN" altLang="en-US" sz="2400" dirty="0">
                <a:solidFill>
                  <a:srgbClr val="0000FF"/>
                </a:solidFill>
              </a:rPr>
              <a:t>语句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}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else {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r>
              <a:rPr lang="zh-CN" altLang="en-US" sz="2400" dirty="0" smtClean="0">
                <a:solidFill>
                  <a:srgbClr val="0000FF"/>
                </a:solidFill>
              </a:rPr>
              <a:t>  若干</a:t>
            </a:r>
            <a:r>
              <a:rPr lang="zh-CN" altLang="en-US" sz="2400" dirty="0">
                <a:solidFill>
                  <a:srgbClr val="0000FF"/>
                </a:solidFill>
              </a:rPr>
              <a:t>语句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} </a:t>
            </a:r>
            <a:endParaRPr lang="zh-CN" altLang="en-US" sz="2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714620"/>
            <a:ext cx="37338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§3.3.3    </a:t>
            </a: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if-else if-else 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语句 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if-else if-else </a:t>
            </a:r>
            <a:r>
              <a:rPr lang="zh-CN" altLang="en-US" dirty="0" smtClean="0">
                <a:latin typeface="宋体" charset="-122"/>
              </a:rPr>
              <a:t>语句是多条件分支语句，即根据多个条件来控制程序执行的流程。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66"/>
                </a:solidFill>
              </a:rPr>
              <a:t>if-else if-else</a:t>
            </a:r>
            <a:r>
              <a:rPr lang="zh-CN" altLang="en-US" dirty="0" smtClean="0">
                <a:solidFill>
                  <a:srgbClr val="FF0066"/>
                </a:solidFill>
              </a:rPr>
              <a:t>语句的语法格式：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57158" y="3075426"/>
            <a:ext cx="2714644" cy="37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if(</a:t>
            </a: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表达式) {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       若干语句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}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 if(</a:t>
            </a: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表达式) {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       若干语句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}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… …</a:t>
            </a:r>
          </a:p>
          <a:p>
            <a:pPr algn="just">
              <a:spcBef>
                <a:spcPct val="1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 {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       若干</a:t>
            </a: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语句</a:t>
            </a: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} </a:t>
            </a:r>
            <a:endParaRPr lang="zh-CN" altLang="en-US" sz="2200" b="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143248"/>
            <a:ext cx="59436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§3.4   </a:t>
            </a:r>
            <a:r>
              <a:rPr lang="en-US" altLang="zh-CN" dirty="0" smtClean="0">
                <a:latin typeface="宋体" charset="-122"/>
              </a:rPr>
              <a:t>switch</a:t>
            </a:r>
            <a:r>
              <a:rPr lang="zh-CN" altLang="en-US" dirty="0" smtClean="0">
                <a:latin typeface="宋体" charset="-122"/>
              </a:rPr>
              <a:t>开关语句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switch </a:t>
            </a:r>
            <a:r>
              <a:rPr lang="zh-CN" altLang="en-US" sz="2400" dirty="0" smtClean="0">
                <a:latin typeface="宋体" charset="-122"/>
              </a:rPr>
              <a:t>语句是单条件多分支的开关语句，它的一般</a:t>
            </a:r>
            <a:r>
              <a:rPr lang="zh-CN" altLang="en-US" sz="2400" dirty="0" smtClean="0">
                <a:latin typeface="+mj-lt"/>
              </a:rPr>
              <a:t>格式定义如下(其中</a:t>
            </a:r>
            <a:r>
              <a:rPr lang="en-US" altLang="zh-CN" sz="2400" dirty="0" smtClean="0">
                <a:latin typeface="+mj-lt"/>
              </a:rPr>
              <a:t>break</a:t>
            </a:r>
            <a:r>
              <a:rPr lang="zh-CN" altLang="en-US" sz="2400" dirty="0" smtClean="0">
                <a:latin typeface="+mj-lt"/>
              </a:rPr>
              <a:t>语句是可选的）： </a:t>
            </a:r>
          </a:p>
          <a:p>
            <a:pPr lvl="1" indent="292100" algn="just"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switch(</a:t>
            </a: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表达式)  {</a:t>
            </a:r>
          </a:p>
          <a:p>
            <a:pPr lvl="1" indent="292100" algn="just"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case </a:t>
            </a: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常量值1:</a:t>
            </a:r>
          </a:p>
          <a:p>
            <a:pPr lvl="1" indent="292100" algn="just"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               若干个语句</a:t>
            </a:r>
          </a:p>
          <a:p>
            <a:pPr lvl="1" indent="292100" algn="just"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  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break;</a:t>
            </a:r>
          </a:p>
          <a:p>
            <a:pPr lvl="1" indent="292100" algn="just"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   case  </a:t>
            </a: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常量值2:</a:t>
            </a:r>
          </a:p>
          <a:p>
            <a:pPr lvl="1" indent="292100" algn="just"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               若干个语句</a:t>
            </a:r>
          </a:p>
          <a:p>
            <a:pPr lvl="1" indent="292100" algn="just"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  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break;</a:t>
            </a:r>
          </a:p>
          <a:p>
            <a:pPr lvl="1" indent="292100" algn="just"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    ...</a:t>
            </a:r>
          </a:p>
          <a:p>
            <a:pPr lvl="1" indent="292100" algn="just"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   case  </a:t>
            </a: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常量值</a:t>
            </a: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n:</a:t>
            </a:r>
          </a:p>
          <a:p>
            <a:pPr lvl="1" indent="292100" algn="just"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              </a:t>
            </a: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若干个语句</a:t>
            </a:r>
          </a:p>
          <a:p>
            <a:pPr lvl="1" indent="292100" algn="just"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 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break;</a:t>
            </a:r>
          </a:p>
          <a:p>
            <a:pPr lvl="1" indent="292100" algn="just"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   default:</a:t>
            </a:r>
          </a:p>
          <a:p>
            <a:pPr lvl="1" indent="292100" algn="just"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+mj-lt"/>
              </a:rPr>
              <a:t>         </a:t>
            </a: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若干语句</a:t>
            </a:r>
          </a:p>
          <a:p>
            <a:pPr lvl="1" indent="292100" algn="just"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latin typeface="+mj-lt"/>
              </a:rPr>
              <a:t>}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§3.5   </a:t>
            </a:r>
            <a:r>
              <a:rPr lang="zh-CN" altLang="en-US" dirty="0" smtClean="0">
                <a:latin typeface="宋体" charset="-122"/>
              </a:rPr>
              <a:t>循环语句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循环语句是根据条件，要求程序反复执行某些操作，直到程序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>
                <a:latin typeface="宋体" charset="-122"/>
              </a:rPr>
              <a:t>满意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>
                <a:latin typeface="宋体" charset="-122"/>
              </a:rPr>
              <a:t>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06432"/>
          </a:xfrm>
        </p:spPr>
        <p:txBody>
          <a:bodyPr/>
          <a:lstStyle/>
          <a:p>
            <a:pPr lvl="1"/>
            <a:r>
              <a:rPr lang="zh-CN" altLang="en-US" dirty="0" smtClean="0"/>
              <a:t>§3.5.1    </a:t>
            </a:r>
            <a:r>
              <a:rPr lang="en-US" altLang="zh-CN" dirty="0" smtClean="0">
                <a:latin typeface="宋体" charset="-122"/>
              </a:rPr>
              <a:t>for</a:t>
            </a:r>
            <a:r>
              <a:rPr lang="zh-CN" altLang="en-US" dirty="0" smtClean="0">
                <a:latin typeface="宋体" charset="-122"/>
              </a:rPr>
              <a:t>循环语句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5572164" cy="5500726"/>
          </a:xfrm>
        </p:spPr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语句的语法格式：</a:t>
            </a:r>
          </a:p>
          <a:p>
            <a:pPr lvl="1">
              <a:buNone/>
            </a:pPr>
            <a:r>
              <a:rPr lang="zh-CN" altLang="en-US" sz="2200" dirty="0" smtClean="0">
                <a:solidFill>
                  <a:srgbClr val="000099"/>
                </a:solidFill>
              </a:rPr>
              <a:t>    </a:t>
            </a:r>
            <a:r>
              <a:rPr lang="en-US" altLang="zh-CN" sz="2200" dirty="0" smtClean="0">
                <a:solidFill>
                  <a:srgbClr val="000099"/>
                </a:solidFill>
              </a:rPr>
              <a:t>for (</a:t>
            </a:r>
            <a:r>
              <a:rPr lang="zh-CN" altLang="en-US" sz="2200" dirty="0" smtClean="0">
                <a:solidFill>
                  <a:srgbClr val="000099"/>
                </a:solidFill>
              </a:rPr>
              <a:t>表达式</a:t>
            </a:r>
            <a:r>
              <a:rPr lang="en-US" altLang="zh-CN" sz="2200" dirty="0" smtClean="0">
                <a:solidFill>
                  <a:srgbClr val="000099"/>
                </a:solidFill>
              </a:rPr>
              <a:t>1; </a:t>
            </a:r>
            <a:r>
              <a:rPr lang="zh-CN" altLang="en-US" sz="2200" dirty="0" smtClean="0">
                <a:solidFill>
                  <a:srgbClr val="000099"/>
                </a:solidFill>
              </a:rPr>
              <a:t>表达式</a:t>
            </a:r>
            <a:r>
              <a:rPr lang="en-US" altLang="zh-CN" sz="2200" dirty="0" smtClean="0">
                <a:solidFill>
                  <a:srgbClr val="000099"/>
                </a:solidFill>
              </a:rPr>
              <a:t>2; </a:t>
            </a:r>
            <a:r>
              <a:rPr lang="zh-CN" altLang="en-US" sz="2200" dirty="0" smtClean="0">
                <a:solidFill>
                  <a:srgbClr val="000099"/>
                </a:solidFill>
              </a:rPr>
              <a:t>表达式</a:t>
            </a:r>
            <a:r>
              <a:rPr lang="en-US" altLang="zh-CN" sz="2200" dirty="0" smtClean="0">
                <a:solidFill>
                  <a:srgbClr val="000099"/>
                </a:solidFill>
              </a:rPr>
              <a:t>3) {</a:t>
            </a:r>
          </a:p>
          <a:p>
            <a:pPr lvl="1">
              <a:buNone/>
            </a:pPr>
            <a:r>
              <a:rPr lang="en-US" altLang="zh-CN" sz="2200" dirty="0" smtClean="0">
                <a:solidFill>
                  <a:srgbClr val="000099"/>
                </a:solidFill>
              </a:rPr>
              <a:t>        </a:t>
            </a:r>
            <a:r>
              <a:rPr lang="zh-CN" altLang="en-US" sz="2200" dirty="0" smtClean="0">
                <a:solidFill>
                  <a:srgbClr val="000099"/>
                </a:solidFill>
              </a:rPr>
              <a:t>若干语句 </a:t>
            </a:r>
          </a:p>
          <a:p>
            <a:pPr lvl="1">
              <a:buNone/>
            </a:pPr>
            <a:r>
              <a:rPr lang="zh-CN" altLang="en-US" sz="2200" dirty="0" smtClean="0">
                <a:solidFill>
                  <a:srgbClr val="000099"/>
                </a:solidFill>
              </a:rPr>
              <a:t>    </a:t>
            </a:r>
            <a:r>
              <a:rPr lang="en-US" altLang="zh-CN" sz="2200" dirty="0" smtClean="0">
                <a:solidFill>
                  <a:srgbClr val="000099"/>
                </a:solidFill>
              </a:rPr>
              <a:t>} </a:t>
            </a: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语句的执行规则是：</a:t>
            </a:r>
          </a:p>
          <a:p>
            <a:pPr lvl="1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）计算“表达式</a:t>
            </a:r>
            <a:r>
              <a:rPr lang="en-US" altLang="zh-CN" sz="2000" dirty="0" smtClean="0"/>
              <a:t>1”</a:t>
            </a:r>
            <a:r>
              <a:rPr lang="zh-CN" altLang="en-US" sz="2000" dirty="0" smtClean="0"/>
              <a:t>，完成必要的初始化工作。</a:t>
            </a:r>
          </a:p>
          <a:p>
            <a:pPr lvl="1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）判断“表达式</a:t>
            </a:r>
            <a:r>
              <a:rPr lang="en-US" altLang="zh-CN" sz="2000" dirty="0" smtClean="0"/>
              <a:t>2”</a:t>
            </a:r>
            <a:r>
              <a:rPr lang="zh-CN" altLang="en-US" sz="2000" dirty="0" smtClean="0"/>
              <a:t>的值，若“表达式</a:t>
            </a:r>
            <a:r>
              <a:rPr lang="en-US" altLang="zh-CN" sz="2000" dirty="0" smtClean="0"/>
              <a:t>2”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，则进行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），否则进行（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lvl="1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）执行循环体，然后计算“表达式</a:t>
            </a:r>
            <a:r>
              <a:rPr lang="en-US" altLang="zh-CN" sz="2000" dirty="0" smtClean="0"/>
              <a:t>3”</a:t>
            </a:r>
            <a:r>
              <a:rPr lang="zh-CN" altLang="en-US" sz="2000" dirty="0" smtClean="0"/>
              <a:t>，以便改变循环条件，进行（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）。</a:t>
            </a:r>
          </a:p>
          <a:p>
            <a:pPr lvl="1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）结束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语句的执行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357298"/>
            <a:ext cx="3276600" cy="421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§3.5.2   </a:t>
            </a:r>
            <a:r>
              <a:rPr lang="en-US" altLang="zh-CN" dirty="0" smtClean="0">
                <a:latin typeface="宋体" charset="-122"/>
              </a:rPr>
              <a:t>while </a:t>
            </a:r>
            <a:r>
              <a:rPr lang="zh-CN" altLang="en-US" dirty="0" smtClean="0">
                <a:latin typeface="宋体" charset="-122"/>
              </a:rPr>
              <a:t>循环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4972056" cy="4502150"/>
          </a:xfrm>
        </p:spPr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语句的语法格式：</a:t>
            </a:r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sz="2000" dirty="0" smtClean="0"/>
              <a:t>while (</a:t>
            </a:r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) {</a:t>
            </a:r>
          </a:p>
          <a:p>
            <a:pPr>
              <a:buNone/>
            </a:pP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若干语句 </a:t>
            </a:r>
          </a:p>
          <a:p>
            <a:pPr>
              <a:buNone/>
            </a:pPr>
            <a:r>
              <a:rPr lang="zh-CN" altLang="en-US" sz="2000" dirty="0" smtClean="0"/>
              <a:t>         </a:t>
            </a:r>
            <a:r>
              <a:rPr lang="en-US" altLang="zh-CN" sz="2000" dirty="0" smtClean="0"/>
              <a:t>}</a:t>
            </a:r>
          </a:p>
          <a:p>
            <a:r>
              <a:rPr lang="en-US" altLang="zh-CN" dirty="0" smtClean="0"/>
              <a:t>  while</a:t>
            </a:r>
            <a:r>
              <a:rPr lang="zh-CN" altLang="en-US" dirty="0" smtClean="0"/>
              <a:t>语句的执行规则是：</a:t>
            </a:r>
          </a:p>
          <a:p>
            <a:pPr lvl="1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）计算表达式的值，如果该值是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时，就进行（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），否则执行（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）执行循环体，再进行（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 </a:t>
            </a:r>
          </a:p>
          <a:p>
            <a:pPr lvl="1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）结束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语句的执行。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428736"/>
            <a:ext cx="2895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§3.5.3   </a:t>
            </a:r>
            <a:r>
              <a:rPr lang="en-US" altLang="zh-CN" dirty="0" smtClean="0">
                <a:latin typeface="宋体" charset="-122"/>
              </a:rPr>
              <a:t>do-while</a:t>
            </a:r>
            <a:r>
              <a:rPr lang="zh-CN" altLang="en-US" dirty="0" smtClean="0">
                <a:latin typeface="宋体" charset="-122"/>
              </a:rPr>
              <a:t>循环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sz="3600" dirty="0" smtClean="0">
                <a:solidFill>
                  <a:srgbClr val="FF0066"/>
                </a:solidFill>
              </a:rPr>
              <a:t>do-while</a:t>
            </a:r>
            <a:r>
              <a:rPr lang="zh-CN" altLang="en-US" sz="3600" dirty="0" smtClean="0">
                <a:solidFill>
                  <a:srgbClr val="FF0066"/>
                </a:solidFill>
              </a:rPr>
              <a:t>语句的语法格式：</a:t>
            </a:r>
          </a:p>
          <a:p>
            <a:pPr lvl="2" algn="just"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do {</a:t>
            </a:r>
          </a:p>
          <a:p>
            <a:pPr lvl="2" algn="just">
              <a:spcBef>
                <a:spcPct val="10000"/>
              </a:spcBef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           若干语句</a:t>
            </a:r>
          </a:p>
          <a:p>
            <a:pPr lvl="2" algn="just">
              <a:spcBef>
                <a:spcPct val="10000"/>
              </a:spcBef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      } </a:t>
            </a:r>
            <a:r>
              <a:rPr lang="en-US" altLang="zh-CN" dirty="0" smtClean="0">
                <a:solidFill>
                  <a:srgbClr val="0000FF"/>
                </a:solidFill>
              </a:rPr>
              <a:t>while(</a:t>
            </a:r>
            <a:r>
              <a:rPr lang="zh-CN" altLang="en-US" dirty="0" smtClean="0">
                <a:solidFill>
                  <a:srgbClr val="0000FF"/>
                </a:solidFill>
                <a:latin typeface="宋体" charset="-122"/>
              </a:rPr>
              <a:t>表达式</a:t>
            </a:r>
            <a:r>
              <a:rPr lang="zh-CN" altLang="en-US" dirty="0" smtClean="0">
                <a:solidFill>
                  <a:srgbClr val="0000FF"/>
                </a:solidFill>
              </a:rPr>
              <a:t>); </a:t>
            </a:r>
          </a:p>
          <a:p>
            <a:pPr algn="just">
              <a:spcBef>
                <a:spcPct val="100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sz="3600" dirty="0" smtClean="0">
                <a:solidFill>
                  <a:srgbClr val="FF0066"/>
                </a:solidFill>
              </a:rPr>
              <a:t>do-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sz="3600" dirty="0" smtClean="0">
                <a:solidFill>
                  <a:srgbClr val="FF0066"/>
                </a:solidFill>
              </a:rPr>
              <a:t>while</a:t>
            </a:r>
            <a:r>
              <a:rPr lang="zh-CN" altLang="en-US" sz="3600" dirty="0" smtClean="0">
                <a:solidFill>
                  <a:srgbClr val="FF0066"/>
                </a:solidFill>
              </a:rPr>
              <a:t>语句的执行规则是：</a:t>
            </a:r>
          </a:p>
          <a:p>
            <a:pPr algn="just">
              <a:spcBef>
                <a:spcPct val="10000"/>
              </a:spcBef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latin typeface="宋体" charset="-122"/>
              </a:rPr>
              <a:t>（</a:t>
            </a:r>
            <a:r>
              <a:rPr lang="zh-CN" altLang="en-US" sz="2400" dirty="0" smtClean="0"/>
              <a:t>1</a:t>
            </a:r>
            <a:r>
              <a:rPr lang="zh-CN" altLang="en-US" sz="2400" dirty="0" smtClean="0">
                <a:latin typeface="宋体" charset="-122"/>
              </a:rPr>
              <a:t>）执行循环体，再进行（</a:t>
            </a:r>
            <a:r>
              <a:rPr lang="zh-CN" altLang="en-US" sz="2400" dirty="0" smtClean="0"/>
              <a:t>2</a:t>
            </a:r>
            <a:r>
              <a:rPr lang="zh-CN" altLang="en-US" sz="2400" dirty="0" smtClean="0">
                <a:latin typeface="宋体" charset="-122"/>
              </a:rPr>
              <a:t>）。</a:t>
            </a:r>
            <a:r>
              <a:rPr lang="zh-CN" altLang="en-US" sz="2400" dirty="0" smtClean="0"/>
              <a:t> </a:t>
            </a:r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 smtClean="0">
                <a:latin typeface="宋体" charset="-122"/>
              </a:rPr>
              <a:t> （</a:t>
            </a:r>
            <a:r>
              <a:rPr lang="zh-CN" altLang="en-US" sz="2400" dirty="0" smtClean="0"/>
              <a:t>2</a:t>
            </a:r>
            <a:r>
              <a:rPr lang="zh-CN" altLang="en-US" sz="2400" dirty="0" smtClean="0">
                <a:latin typeface="宋体" charset="-122"/>
              </a:rPr>
              <a:t>）计算表达式的值，如果该值是</a:t>
            </a:r>
            <a:r>
              <a:rPr lang="en-US" altLang="zh-CN" sz="2400" dirty="0" smtClean="0"/>
              <a:t>true</a:t>
            </a:r>
            <a:r>
              <a:rPr lang="zh-CN" altLang="en-US" sz="2400" dirty="0" smtClean="0">
                <a:latin typeface="宋体" charset="-122"/>
              </a:rPr>
              <a:t>时，就进行（</a:t>
            </a:r>
            <a:r>
              <a:rPr lang="zh-CN" altLang="en-US" sz="2400" dirty="0" smtClean="0"/>
              <a:t>1</a:t>
            </a:r>
            <a:r>
              <a:rPr lang="zh-CN" altLang="en-US" sz="2400" dirty="0" smtClean="0">
                <a:latin typeface="宋体" charset="-122"/>
              </a:rPr>
              <a:t>），否则执行（</a:t>
            </a:r>
            <a:r>
              <a:rPr lang="zh-CN" altLang="en-US" sz="2400" dirty="0" smtClean="0"/>
              <a:t>3</a:t>
            </a:r>
            <a:r>
              <a:rPr lang="zh-CN" altLang="en-US" sz="2400" dirty="0" smtClean="0">
                <a:latin typeface="宋体" charset="-122"/>
              </a:rPr>
              <a:t>）。</a:t>
            </a:r>
            <a:r>
              <a:rPr lang="zh-CN" altLang="en-US" sz="2400" dirty="0" smtClean="0"/>
              <a:t> </a:t>
            </a:r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 smtClean="0"/>
              <a:t>  </a:t>
            </a:r>
            <a:r>
              <a:rPr lang="zh-CN" altLang="en-US" sz="2400" dirty="0" smtClean="0">
                <a:latin typeface="宋体" charset="-122"/>
              </a:rPr>
              <a:t>（3）结束</a:t>
            </a:r>
            <a:r>
              <a:rPr lang="en-US" altLang="zh-CN" sz="2400" dirty="0" smtClean="0">
                <a:latin typeface="宋体" charset="-122"/>
              </a:rPr>
              <a:t>while</a:t>
            </a:r>
            <a:r>
              <a:rPr lang="zh-CN" altLang="en-US" sz="2400" dirty="0" smtClean="0">
                <a:latin typeface="宋体" charset="-122"/>
              </a:rPr>
              <a:t>语句的执行。 </a:t>
            </a:r>
            <a:endParaRPr lang="zh-CN" altLang="en-US" sz="2400" dirty="0" smtClean="0"/>
          </a:p>
          <a:p>
            <a:pPr algn="just">
              <a:spcBef>
                <a:spcPct val="1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例3-6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§3.6   </a:t>
            </a: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break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continue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语句 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语句是用关键</a:t>
            </a:r>
            <a:r>
              <a:rPr lang="en-US" altLang="zh-CN" b="1" dirty="0" smtClean="0">
                <a:solidFill>
                  <a:srgbClr val="000099"/>
                </a:solidFill>
              </a:rPr>
              <a:t>break</a:t>
            </a:r>
            <a:r>
              <a:rPr lang="zh-CN" altLang="en-US" dirty="0" smtClean="0"/>
              <a:t>或</a:t>
            </a:r>
            <a:r>
              <a:rPr lang="en-US" altLang="zh-CN" b="1" dirty="0" smtClean="0">
                <a:solidFill>
                  <a:srgbClr val="000099"/>
                </a:solidFill>
              </a:rPr>
              <a:t>continue</a:t>
            </a:r>
            <a:r>
              <a:rPr lang="zh-CN" altLang="en-US" dirty="0" smtClean="0"/>
              <a:t>加上分号构成的语句。</a:t>
            </a:r>
          </a:p>
          <a:p>
            <a:r>
              <a:rPr lang="zh-CN" altLang="en-US" dirty="0" smtClean="0"/>
              <a:t>在循环体中可以使用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语句。</a:t>
            </a:r>
          </a:p>
          <a:p>
            <a:r>
              <a:rPr lang="zh-CN" altLang="en-US" dirty="0" smtClean="0"/>
              <a:t>如果在某次循环中执行了</a:t>
            </a:r>
            <a:r>
              <a:rPr lang="en-US" altLang="zh-CN" b="1" dirty="0" smtClean="0">
                <a:solidFill>
                  <a:srgbClr val="C00000"/>
                </a:solidFill>
              </a:rPr>
              <a:t>break</a:t>
            </a:r>
            <a:r>
              <a:rPr lang="zh-CN" altLang="en-US" dirty="0" smtClean="0"/>
              <a:t>语句，那么整个循环语句就结束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在某次循环中执行了</a:t>
            </a:r>
            <a:r>
              <a:rPr lang="en-US" altLang="zh-CN" b="1" dirty="0" smtClean="0">
                <a:solidFill>
                  <a:srgbClr val="C00000"/>
                </a:solidFill>
              </a:rPr>
              <a:t>continue</a:t>
            </a:r>
            <a:r>
              <a:rPr lang="zh-CN" altLang="en-US" dirty="0" smtClean="0"/>
              <a:t>语句，那么本次循环就结束，即不再执行本次循环中循环体中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语句后面的语句，而转入进行下一次循环。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3-7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  <a:p>
            <a:pPr lvl="1"/>
            <a:r>
              <a:rPr lang="zh-CN" altLang="en-US" dirty="0" smtClean="0"/>
              <a:t>运算符与表达式</a:t>
            </a:r>
          </a:p>
          <a:p>
            <a:pPr lvl="1"/>
            <a:r>
              <a:rPr lang="zh-CN" altLang="en-US" dirty="0" smtClean="0"/>
              <a:t>语句概述</a:t>
            </a:r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条件分支语句</a:t>
            </a:r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 smtClean="0"/>
              <a:t>开关语句</a:t>
            </a:r>
          </a:p>
          <a:p>
            <a:pPr lvl="1"/>
            <a:r>
              <a:rPr lang="zh-CN" altLang="en-US" dirty="0" smtClean="0"/>
              <a:t>循环语句</a:t>
            </a:r>
          </a:p>
          <a:p>
            <a:pPr lvl="1"/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  <a:p>
            <a:pPr lvl="1"/>
            <a:r>
              <a:rPr lang="zh-CN" altLang="en-US" dirty="0" smtClean="0"/>
              <a:t>枚举类型与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</a:p>
          <a:p>
            <a:r>
              <a:rPr lang="zh-CN" altLang="en-US" b="1" dirty="0" smtClean="0"/>
              <a:t>难点</a:t>
            </a:r>
          </a:p>
          <a:p>
            <a:pPr lvl="1"/>
            <a:r>
              <a:rPr lang="zh-CN" altLang="en-US" dirty="0" smtClean="0"/>
              <a:t>循环语句</a:t>
            </a:r>
          </a:p>
          <a:p>
            <a:pPr lvl="1"/>
            <a:r>
              <a:rPr lang="zh-CN" altLang="en-US" dirty="0" smtClean="0"/>
              <a:t>枚举类型与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§3.7   </a:t>
            </a:r>
            <a:r>
              <a:rPr lang="zh-CN" altLang="en-US" dirty="0" smtClean="0">
                <a:latin typeface="宋体" charset="-122"/>
              </a:rPr>
              <a:t>数组与</a:t>
            </a:r>
            <a:r>
              <a:rPr lang="en-US" altLang="zh-CN" dirty="0" smtClean="0">
                <a:latin typeface="宋体" charset="-122"/>
              </a:rPr>
              <a:t>for</a:t>
            </a:r>
            <a:r>
              <a:rPr lang="zh-CN" altLang="en-US" dirty="0" smtClean="0">
                <a:latin typeface="宋体" charset="-122"/>
              </a:rPr>
              <a:t>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语句可以更好地遍历数组。语法格式如下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sz="1000" dirty="0" smtClean="0"/>
          </a:p>
          <a:p>
            <a:pPr lvl="2"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zh-CN" altLang="en-US" sz="2400" dirty="0" smtClean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声明循环变量：数组的名字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2"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 </a:t>
            </a:r>
          </a:p>
          <a:p>
            <a:pPr lvl="2"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 lvl="2">
              <a:buNone/>
            </a:pPr>
            <a:endParaRPr lang="en-US" altLang="zh-CN" dirty="0" smtClean="0">
              <a:solidFill>
                <a:srgbClr val="000099"/>
              </a:solidFill>
            </a:endParaRPr>
          </a:p>
          <a:p>
            <a:r>
              <a:rPr lang="zh-CN" altLang="en-US" dirty="0" smtClean="0"/>
              <a:t>其中，声明的循环变量的类型必须和数组的类型相同。 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3-8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4414" y="4214818"/>
            <a:ext cx="7643866" cy="1143008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2786058"/>
            <a:ext cx="5643602" cy="107157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Example3_8.java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0435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class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Example3_8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 lvl="1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static void main(String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[]) {</a:t>
            </a:r>
          </a:p>
          <a:p>
            <a:pPr lvl="2">
              <a:buNone/>
            </a:pP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a[]={1,2,3,4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};</a:t>
            </a:r>
          </a:p>
          <a:p>
            <a:pPr lvl="2">
              <a:buNone/>
            </a:pP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n=0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n&lt;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a.length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n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){ 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//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传统方式</a:t>
            </a:r>
          </a:p>
          <a:p>
            <a:pPr lvl="2">
              <a:buNone/>
            </a:pP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      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a[n</a:t>
            </a:r>
            <a:r>
              <a:rPr lang="en-US" altLang="zh-CN" sz="20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2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 lvl="2">
              <a:buNone/>
            </a:pP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altLang="zh-CN" sz="2000" b="1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altLang="zh-CN" sz="2000" b="1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i:a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{  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循环变量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依次取数组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的每一个元素的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值</a:t>
            </a: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改进方式</a:t>
            </a:r>
            <a:r>
              <a:rPr lang="en-US" altLang="zh-CN" sz="2000" dirty="0" smtClean="0">
                <a:latin typeface="Tahoma" pitchFamily="34" charset="0"/>
                <a:cs typeface="Tahoma" pitchFamily="34" charset="0"/>
              </a:rPr>
              <a:t>)</a:t>
            </a:r>
            <a:endParaRPr lang="zh-CN" altLang="en-US" sz="2000" dirty="0" smtClean="0">
              <a:latin typeface="Tahoma" pitchFamily="34" charset="0"/>
              <a:cs typeface="Tahoma" pitchFamily="34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      </a:t>
            </a:r>
            <a:r>
              <a:rPr lang="zh-CN" altLang="en-US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2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altLang="zh-CN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§3.8  枚举类型与</a:t>
            </a:r>
            <a:r>
              <a:rPr lang="en-US" altLang="zh-CN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for、switch</a:t>
            </a:r>
            <a:r>
              <a:rPr lang="zh-CN" altLang="en-US" dirty="0" smtClean="0">
                <a:latin typeface="Tahoma" pitchFamily="34" charset="0"/>
                <a:cs typeface="Tahoma" pitchFamily="34" charset="0"/>
              </a:rPr>
              <a:t>语句 </a:t>
            </a:r>
            <a:endParaRPr lang="zh-CN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如果有：</a:t>
            </a:r>
          </a:p>
          <a:p>
            <a:pPr lvl="2">
              <a:buNone/>
            </a:pPr>
            <a:r>
              <a:rPr lang="en-US" altLang="zh-CN" dirty="0" err="1" smtClean="0">
                <a:solidFill>
                  <a:srgbClr val="000099"/>
                </a:solidFill>
              </a:rPr>
              <a:t>enum</a:t>
            </a:r>
            <a:r>
              <a:rPr lang="en-US" altLang="zh-CN" dirty="0" smtClean="0">
                <a:solidFill>
                  <a:srgbClr val="000099"/>
                </a:solidFill>
              </a:rPr>
              <a:t> </a:t>
            </a:r>
            <a:r>
              <a:rPr lang="en-US" altLang="zh-CN" dirty="0" err="1" smtClean="0">
                <a:solidFill>
                  <a:srgbClr val="000099"/>
                </a:solidFill>
              </a:rPr>
              <a:t>WeekDay</a:t>
            </a:r>
            <a:r>
              <a:rPr lang="en-US" altLang="zh-CN" dirty="0" smtClean="0">
                <a:solidFill>
                  <a:srgbClr val="000099"/>
                </a:solidFill>
              </a:rPr>
              <a:t> {</a:t>
            </a:r>
          </a:p>
          <a:p>
            <a:pPr lvl="2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sun</a:t>
            </a:r>
            <a:r>
              <a:rPr lang="en-US" altLang="zh-CN" dirty="0" smtClean="0">
                <a:solidFill>
                  <a:srgbClr val="000099"/>
                </a:solidFill>
              </a:rPr>
              <a:t>, </a:t>
            </a:r>
            <a:r>
              <a:rPr lang="en-US" altLang="zh-CN" dirty="0" err="1" smtClean="0">
                <a:solidFill>
                  <a:srgbClr val="000099"/>
                </a:solidFill>
              </a:rPr>
              <a:t>mon</a:t>
            </a:r>
            <a:r>
              <a:rPr lang="en-US" altLang="zh-CN" dirty="0" smtClean="0">
                <a:solidFill>
                  <a:srgbClr val="000099"/>
                </a:solidFill>
              </a:rPr>
              <a:t>, </a:t>
            </a:r>
            <a:r>
              <a:rPr lang="en-US" altLang="zh-CN" dirty="0" err="1" smtClean="0">
                <a:solidFill>
                  <a:srgbClr val="000099"/>
                </a:solidFill>
              </a:rPr>
              <a:t>tue</a:t>
            </a:r>
            <a:r>
              <a:rPr lang="en-US" altLang="zh-CN" dirty="0" smtClean="0">
                <a:solidFill>
                  <a:srgbClr val="000099"/>
                </a:solidFill>
              </a:rPr>
              <a:t>, wed, </a:t>
            </a:r>
            <a:r>
              <a:rPr lang="en-US" altLang="zh-CN" dirty="0" err="1" smtClean="0">
                <a:solidFill>
                  <a:srgbClr val="000099"/>
                </a:solidFill>
              </a:rPr>
              <a:t>thu</a:t>
            </a:r>
            <a:r>
              <a:rPr lang="en-US" altLang="zh-CN" dirty="0" smtClean="0">
                <a:solidFill>
                  <a:srgbClr val="000099"/>
                </a:solidFill>
              </a:rPr>
              <a:t>, </a:t>
            </a:r>
            <a:r>
              <a:rPr lang="en-US" altLang="zh-CN" dirty="0" err="1" smtClean="0">
                <a:solidFill>
                  <a:srgbClr val="000099"/>
                </a:solidFill>
              </a:rPr>
              <a:t>fri</a:t>
            </a:r>
            <a:r>
              <a:rPr lang="en-US" altLang="zh-CN" dirty="0" smtClean="0">
                <a:solidFill>
                  <a:srgbClr val="000099"/>
                </a:solidFill>
              </a:rPr>
              <a:t>, sat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2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}</a:t>
            </a:r>
          </a:p>
          <a:p>
            <a:r>
              <a:rPr lang="zh-CN" altLang="en-US" sz="2400" dirty="0" smtClean="0"/>
              <a:t>枚举</a:t>
            </a:r>
            <a:r>
              <a:rPr lang="zh-CN" altLang="en-US" sz="2400" dirty="0" smtClean="0"/>
              <a:t>类型可以用如下形式返回一个数组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ctr"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枚举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类型的名字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.values();</a:t>
            </a:r>
          </a:p>
          <a:p>
            <a:r>
              <a:rPr lang="en-US" altLang="zh-CN" sz="2400" dirty="0" err="1" smtClean="0"/>
              <a:t>JDK1.5</a:t>
            </a:r>
            <a:r>
              <a:rPr lang="zh-CN" altLang="en-US" sz="2400" dirty="0" smtClean="0"/>
              <a:t>之后版本可以使用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for</a:t>
            </a:r>
            <a:r>
              <a:rPr lang="zh-CN" altLang="en-US" sz="2400" dirty="0" smtClean="0"/>
              <a:t>语句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遍历枚举类型中的常量</a:t>
            </a:r>
            <a:r>
              <a:rPr lang="zh-CN" altLang="en-US" sz="2400" dirty="0" smtClean="0"/>
              <a:t>。 </a:t>
            </a:r>
          </a:p>
          <a:p>
            <a:r>
              <a:rPr lang="zh-CN" altLang="en-US" sz="2400" dirty="0" smtClean="0"/>
              <a:t>阅读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3-9 </a:t>
            </a:r>
            <a:r>
              <a:rPr lang="en-US" altLang="zh-CN" sz="2400" dirty="0" smtClean="0"/>
              <a:t>,</a:t>
            </a:r>
          </a:p>
          <a:p>
            <a:r>
              <a:rPr lang="zh-CN" altLang="en-US" sz="2400" dirty="0" smtClean="0"/>
              <a:t>课后阅读例</a:t>
            </a:r>
            <a:r>
              <a:rPr lang="en-US" altLang="zh-CN" sz="2400" dirty="0" smtClean="0"/>
              <a:t>3-10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阅读并运行教材中的实例程序；</a:t>
            </a:r>
            <a:endParaRPr lang="en-US" altLang="zh-CN" dirty="0" smtClean="0"/>
          </a:p>
          <a:p>
            <a:r>
              <a:rPr lang="zh-CN" altLang="en-US" dirty="0" smtClean="0"/>
              <a:t>习题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使用枚举</a:t>
            </a:r>
            <a:r>
              <a:rPr lang="en-US" altLang="zh-CN" dirty="0" smtClean="0"/>
              <a:t>Season</a:t>
            </a:r>
            <a:r>
              <a:rPr lang="zh-CN" altLang="en-US" dirty="0" smtClean="0"/>
              <a:t>写一个应用程序，输出为：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2214554"/>
            <a:ext cx="71438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public </a:t>
            </a:r>
            <a:r>
              <a:rPr lang="en-US" altLang="zh-CN" sz="2400" b="1" dirty="0" err="1" smtClean="0"/>
              <a:t>enum</a:t>
            </a:r>
            <a:r>
              <a:rPr lang="en-US" altLang="zh-CN" sz="2400" b="1" dirty="0" smtClean="0"/>
              <a:t> Season {</a:t>
            </a:r>
          </a:p>
          <a:p>
            <a:r>
              <a:rPr lang="en-US" altLang="zh-CN" sz="2400" b="1" dirty="0" smtClean="0">
                <a:solidFill>
                  <a:srgbClr val="000099"/>
                </a:solidFill>
              </a:rPr>
              <a:t>     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春季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夏季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秋季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冬季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		</a:t>
            </a:r>
            <a:r>
              <a:rPr lang="en-US" altLang="zh-CN" sz="2400" b="1" dirty="0" smtClean="0"/>
              <a:t>//</a:t>
            </a:r>
            <a:r>
              <a:rPr lang="zh-CN" altLang="en-US" sz="2400" dirty="0" smtClean="0">
                <a:solidFill>
                  <a:srgbClr val="C00000"/>
                </a:solidFill>
              </a:rPr>
              <a:t>定义</a:t>
            </a:r>
            <a:r>
              <a:rPr lang="en-US" altLang="zh-CN" sz="2400" dirty="0" smtClean="0">
                <a:solidFill>
                  <a:srgbClr val="C00000"/>
                </a:solidFill>
              </a:rPr>
              <a:t>4</a:t>
            </a:r>
            <a:r>
              <a:rPr lang="zh-CN" altLang="en-US" sz="2400" dirty="0" smtClean="0">
                <a:solidFill>
                  <a:srgbClr val="C00000"/>
                </a:solidFill>
              </a:rPr>
              <a:t>个常量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736" y="4214818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99"/>
                </a:solidFill>
              </a:rPr>
              <a:t>春季</a:t>
            </a:r>
            <a:r>
              <a:rPr lang="en-US" altLang="zh-CN" sz="2400" dirty="0" smtClean="0">
                <a:solidFill>
                  <a:srgbClr val="000099"/>
                </a:solidFill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</a:rPr>
              <a:t>夏季</a:t>
            </a:r>
            <a:r>
              <a:rPr lang="en-US" altLang="zh-CN" sz="2400" dirty="0" smtClean="0">
                <a:solidFill>
                  <a:srgbClr val="000099"/>
                </a:solidFill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</a:rPr>
              <a:t>秋季</a:t>
            </a:r>
            <a:r>
              <a:rPr lang="en-US" altLang="zh-CN" sz="2400" dirty="0" smtClean="0">
                <a:solidFill>
                  <a:srgbClr val="000099"/>
                </a:solidFill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</a:rPr>
              <a:t>冬季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Example.java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714488"/>
            <a:ext cx="7786742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class 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 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endParaRPr lang="zh-CN" altLang="en-US" sz="24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public static void main(String[] 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2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for( 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Season </a:t>
            </a:r>
            <a:r>
              <a:rPr lang="en-US" altLang="zh-CN" sz="2400" dirty="0" err="1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s:Season.values</a:t>
            </a:r>
            <a:r>
              <a:rPr lang="en-US" altLang="zh-CN" sz="2400" dirty="0" smtClean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  <a:endParaRPr lang="en-US" altLang="zh-CN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 </a:t>
            </a:r>
            <a:r>
              <a:rPr lang="en-US" altLang="zh-CN" sz="24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== Season.</a:t>
            </a:r>
            <a:r>
              <a:rPr lang="zh-CN" altLang="en-US" sz="24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冬季 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altLang="zh-CN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3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</a:p>
          <a:p>
            <a:pPr lvl="3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System.out.print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</a:t>
            </a:r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+", ");</a:t>
            </a:r>
          </a:p>
          <a:p>
            <a:pPr lvl="2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 lvl="1"/>
            <a:endParaRPr lang="zh-CN" altLang="en-US" sz="24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zh-C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§3.1   </a:t>
            </a:r>
            <a:r>
              <a:rPr lang="zh-CN" altLang="en-US" dirty="0" smtClean="0">
                <a:latin typeface="宋体" charset="-122"/>
              </a:rPr>
              <a:t>运算符与表达式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-122"/>
              </a:rPr>
              <a:t>Java</a:t>
            </a:r>
            <a:r>
              <a:rPr lang="zh-CN" altLang="en-US" dirty="0" smtClean="0">
                <a:latin typeface="宋体" charset="-122"/>
              </a:rPr>
              <a:t>提供了丰富的运算符，如：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算术运算符、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关系运算符、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逻辑运算符、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位运算符等。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 smtClean="0"/>
              <a:t>§3.1.1  算术运算符与算术表达式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CC"/>
                </a:solidFill>
              </a:rPr>
              <a:t>加减运算符</a:t>
            </a:r>
            <a:r>
              <a:rPr lang="en-US" altLang="zh-CN" b="1" dirty="0" smtClean="0">
                <a:solidFill>
                  <a:srgbClr val="0000CC"/>
                </a:solidFill>
              </a:rPr>
              <a:t>:  +</a:t>
            </a:r>
            <a:r>
              <a:rPr lang="zh-CN" altLang="en-US" b="1" dirty="0" smtClean="0">
                <a:solidFill>
                  <a:srgbClr val="0000CC"/>
                </a:solidFill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</a:rPr>
              <a:t>-</a:t>
            </a:r>
          </a:p>
          <a:p>
            <a:pPr lvl="1"/>
            <a:r>
              <a:rPr lang="zh-CN" altLang="en-US" dirty="0" smtClean="0"/>
              <a:t>加减运算符是二目运算符；加减运算符的结合方向是从左到右；加减运算符的操作元是整型或浮点型数据，加减运算符的优先级是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级。 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CC"/>
                </a:solidFill>
              </a:rPr>
              <a:t>乘、除和求余运算符： *，</a:t>
            </a:r>
            <a:r>
              <a:rPr lang="en-US" altLang="zh-CN" b="1" dirty="0" smtClean="0">
                <a:solidFill>
                  <a:srgbClr val="0000CC"/>
                </a:solidFill>
              </a:rPr>
              <a:t>/</a:t>
            </a:r>
            <a:r>
              <a:rPr lang="zh-CN" altLang="en-US" b="1" dirty="0" smtClean="0">
                <a:solidFill>
                  <a:srgbClr val="0000CC"/>
                </a:solidFill>
              </a:rPr>
              <a:t>，</a:t>
            </a:r>
            <a:r>
              <a:rPr lang="en-US" altLang="zh-CN" b="1" dirty="0" smtClean="0">
                <a:solidFill>
                  <a:srgbClr val="0000CC"/>
                </a:solidFill>
              </a:rPr>
              <a:t>%</a:t>
            </a:r>
          </a:p>
          <a:p>
            <a:pPr lvl="1"/>
            <a:r>
              <a:rPr lang="zh-CN" altLang="en-US" dirty="0" smtClean="0"/>
              <a:t>以上运算符是二目运算符，结合方向是从左到右，乘、除和求余运算符的操作元是整型或浮点型数据。运算符的优先级是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级。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0000CC"/>
                </a:solidFill>
              </a:rPr>
              <a:t>算术表达式</a:t>
            </a:r>
          </a:p>
          <a:p>
            <a:pPr lvl="1"/>
            <a:r>
              <a:rPr lang="zh-CN" altLang="en-US" dirty="0" smtClean="0"/>
              <a:t>用算术符号和括号连接起来的符合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语法规则的式子，称为算术表达式。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§3.1.2    </a:t>
            </a:r>
            <a:r>
              <a:rPr lang="zh-CN" altLang="en-US" dirty="0" smtClean="0">
                <a:latin typeface="宋体" charset="-122"/>
              </a:rPr>
              <a:t>自增，自减运算符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自增、自减运算符：</a:t>
            </a:r>
            <a:r>
              <a:rPr lang="en-US" altLang="zh-CN" b="1" dirty="0" smtClean="0">
                <a:solidFill>
                  <a:srgbClr val="C00000"/>
                </a:solidFill>
              </a:rPr>
              <a:t>++</a:t>
            </a:r>
            <a:r>
              <a:rPr lang="zh-CN" altLang="en-US" b="1" dirty="0" smtClean="0">
                <a:solidFill>
                  <a:srgbClr val="C00000"/>
                </a:solidFill>
              </a:rPr>
              <a:t>，</a:t>
            </a:r>
            <a:r>
              <a:rPr lang="en-US" altLang="zh-CN" b="1" dirty="0" smtClean="0">
                <a:solidFill>
                  <a:srgbClr val="C00000"/>
                </a:solidFill>
              </a:rPr>
              <a:t>--</a:t>
            </a:r>
          </a:p>
          <a:p>
            <a:pPr lvl="1"/>
            <a:r>
              <a:rPr lang="zh-CN" altLang="en-US" dirty="0" smtClean="0"/>
              <a:t>是单目运算符，可以放在操作元之前，也可以放在操作元之后。操作元必须是一个整型或浮点型变量。作用是使变量的值增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，如：</a:t>
            </a:r>
          </a:p>
          <a:p>
            <a:pPr lvl="1"/>
            <a:r>
              <a:rPr lang="en-US" altLang="zh-CN" dirty="0" smtClean="0"/>
              <a:t>++x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--x</a:t>
            </a:r>
            <a:r>
              <a:rPr lang="zh-CN" altLang="en-US" dirty="0" smtClean="0"/>
              <a:t>）表示在使用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之前，先使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的值增（减）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x++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x--</a:t>
            </a:r>
            <a:r>
              <a:rPr lang="zh-CN" altLang="en-US" dirty="0" smtClean="0"/>
              <a:t>）表示在使用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之后，使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的值增（减）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§3.1.3   </a:t>
            </a:r>
            <a:r>
              <a:rPr lang="zh-CN" altLang="en-US" dirty="0" smtClean="0">
                <a:latin typeface="宋体" charset="-122"/>
              </a:rPr>
              <a:t>算术混合运算的精度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5"/>
            <a:ext cx="8501122" cy="4502150"/>
          </a:xfrm>
        </p:spPr>
        <p:txBody>
          <a:bodyPr/>
          <a:lstStyle/>
          <a:p>
            <a:r>
              <a:rPr lang="zh-CN" altLang="en-US" dirty="0" smtClean="0"/>
              <a:t>精度从“低”到“高”排列的顺序是：</a:t>
            </a:r>
          </a:p>
          <a:p>
            <a:pPr lvl="1"/>
            <a:r>
              <a:rPr lang="en-US" altLang="zh-CN" b="1" dirty="0" smtClean="0">
                <a:solidFill>
                  <a:srgbClr val="0000CC"/>
                </a:solidFill>
              </a:rPr>
              <a:t>byte  short  char 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int</a:t>
            </a:r>
            <a:r>
              <a:rPr lang="en-US" altLang="zh-CN" b="1" dirty="0" smtClean="0">
                <a:solidFill>
                  <a:srgbClr val="0000CC"/>
                </a:solidFill>
              </a:rPr>
              <a:t>  long  float  double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在计算算术表达式的值时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使用下列计算精度规则：</a:t>
            </a:r>
          </a:p>
          <a:p>
            <a:pPr lvl="1"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．如果表达式中有双精度浮点数</a:t>
            </a:r>
            <a:r>
              <a:rPr lang="en-US" altLang="zh-CN" sz="2200" dirty="0" smtClean="0"/>
              <a:t>(double</a:t>
            </a:r>
            <a:r>
              <a:rPr lang="zh-CN" altLang="en-US" sz="2200" dirty="0" smtClean="0"/>
              <a:t>型数据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，则按双精度进行运算。</a:t>
            </a:r>
          </a:p>
          <a:p>
            <a:pPr lvl="1"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．如果表达式中最高精度是单精度浮点数</a:t>
            </a:r>
            <a:r>
              <a:rPr lang="en-US" altLang="zh-CN" sz="2200" dirty="0" smtClean="0"/>
              <a:t>(float</a:t>
            </a:r>
            <a:r>
              <a:rPr lang="zh-CN" altLang="en-US" sz="2200" dirty="0" smtClean="0"/>
              <a:t>型数据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，则按单精度进行运算。</a:t>
            </a:r>
          </a:p>
          <a:p>
            <a:pPr lvl="1">
              <a:buNone/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．如果表达式中最高精度是</a:t>
            </a:r>
            <a:r>
              <a:rPr lang="en-US" altLang="zh-CN" sz="2200" dirty="0" smtClean="0"/>
              <a:t>long</a:t>
            </a:r>
            <a:r>
              <a:rPr lang="zh-CN" altLang="en-US" sz="2200" dirty="0" smtClean="0"/>
              <a:t>型整数，则按</a:t>
            </a:r>
            <a:r>
              <a:rPr lang="en-US" altLang="zh-CN" sz="2200" dirty="0" smtClean="0"/>
              <a:t>long</a:t>
            </a:r>
            <a:r>
              <a:rPr lang="zh-CN" altLang="en-US" sz="2200" dirty="0" smtClean="0"/>
              <a:t>精度进行运算。</a:t>
            </a:r>
          </a:p>
          <a:p>
            <a:pPr lvl="1">
              <a:buNone/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．如果表达式中最高精度低于</a:t>
            </a:r>
            <a:r>
              <a:rPr lang="en-US" altLang="zh-CN" sz="2200" dirty="0" err="1" smtClean="0"/>
              <a:t>int</a:t>
            </a:r>
            <a:r>
              <a:rPr lang="zh-CN" altLang="en-US" sz="2200" dirty="0" smtClean="0"/>
              <a:t>型整数，则按</a:t>
            </a:r>
            <a:r>
              <a:rPr lang="en-US" altLang="zh-CN" sz="2200" dirty="0" err="1" smtClean="0"/>
              <a:t>int</a:t>
            </a:r>
            <a:r>
              <a:rPr lang="zh-CN" altLang="en-US" sz="2200" dirty="0" smtClean="0"/>
              <a:t>精度进行运算。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 smtClean="0"/>
              <a:t>§3.1.4   </a:t>
            </a:r>
            <a:r>
              <a:rPr lang="zh-CN" altLang="en-US" sz="3600" dirty="0" smtClean="0">
                <a:latin typeface="宋体" charset="-122"/>
              </a:rPr>
              <a:t>关系运算符与关系表达式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关系运算符</a:t>
            </a:r>
            <a:r>
              <a:rPr lang="en-US" altLang="zh-CN" b="1" dirty="0" smtClean="0">
                <a:solidFill>
                  <a:srgbClr val="C00000"/>
                </a:solidFill>
              </a:rPr>
              <a:t>:   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关系运算符是二目运算符，用来比较两个值的关系。关系运算符的运算结果是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boolean</a:t>
            </a:r>
            <a:r>
              <a:rPr lang="zh-CN" altLang="en-US" dirty="0" smtClean="0"/>
              <a:t>型，当运算符对应的关系成立时，运算结果是</a:t>
            </a:r>
            <a:r>
              <a:rPr lang="en-US" altLang="zh-CN" dirty="0" smtClean="0">
                <a:solidFill>
                  <a:srgbClr val="000099"/>
                </a:solidFill>
              </a:rPr>
              <a:t>true</a:t>
            </a:r>
            <a:r>
              <a:rPr lang="zh-CN" altLang="en-US" dirty="0" smtClean="0"/>
              <a:t>，否则是</a:t>
            </a:r>
            <a:r>
              <a:rPr lang="en-US" altLang="zh-CN" dirty="0" smtClean="0">
                <a:solidFill>
                  <a:srgbClr val="000099"/>
                </a:solidFill>
              </a:rPr>
              <a:t>false</a:t>
            </a:r>
            <a:r>
              <a:rPr lang="zh-CN" altLang="en-US" dirty="0" smtClean="0"/>
              <a:t>。 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286124"/>
            <a:ext cx="6781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 smtClean="0"/>
              <a:t>§3.1.5   </a:t>
            </a:r>
            <a:r>
              <a:rPr lang="zh-CN" altLang="en-US" sz="3600" dirty="0" smtClean="0">
                <a:latin typeface="宋体" charset="-122"/>
              </a:rPr>
              <a:t>逻辑运算符与逻辑表达式</a:t>
            </a:r>
            <a:r>
              <a:rPr lang="zh-CN" altLang="en-US" sz="3600" dirty="0" smtClean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3686172" cy="4502150"/>
          </a:xfrm>
        </p:spPr>
        <p:txBody>
          <a:bodyPr/>
          <a:lstStyle/>
          <a:p>
            <a:r>
              <a:rPr lang="zh-CN" altLang="en-US" dirty="0" smtClean="0"/>
              <a:t>逻辑运算符包括：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||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为二目运算符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实现逻辑与、逻辑或；</a:t>
            </a:r>
          </a:p>
          <a:p>
            <a:pPr lvl="1"/>
            <a:r>
              <a:rPr lang="zh-CN" altLang="en-US" dirty="0" smtClean="0"/>
              <a:t>！为单目运算符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实现逻辑非。</a:t>
            </a:r>
            <a:endParaRPr lang="en-US" altLang="zh-CN" dirty="0" smtClean="0"/>
          </a:p>
          <a:p>
            <a:r>
              <a:rPr lang="zh-CN" altLang="en-US" dirty="0" smtClean="0"/>
              <a:t>逻辑运算符的操作元必须是</a:t>
            </a:r>
            <a:r>
              <a:rPr lang="en-US" altLang="zh-CN" b="1" dirty="0" err="1" smtClean="0">
                <a:solidFill>
                  <a:srgbClr val="000099"/>
                </a:solidFill>
              </a:rPr>
              <a:t>boolean</a:t>
            </a:r>
            <a:r>
              <a:rPr lang="zh-CN" altLang="en-US" dirty="0" smtClean="0"/>
              <a:t>型数据，逻辑运算符可以用来连接关系表达式。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857364"/>
            <a:ext cx="4572000" cy="17526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000504"/>
            <a:ext cx="45720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79</TotalTime>
  <Words>2149</Words>
  <PresentationFormat>全屏显示(4:3)</PresentationFormat>
  <Paragraphs>322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主题1</vt:lpstr>
      <vt:lpstr>Office 主题</vt:lpstr>
      <vt:lpstr>面向对象程序设计(Java)</vt:lpstr>
      <vt:lpstr>Java面向对象程序设计 第3章 运算符、表达式和语句  </vt:lpstr>
      <vt:lpstr>导读</vt:lpstr>
      <vt:lpstr>§3.1   运算符与表达式 </vt:lpstr>
      <vt:lpstr>§3.1.1  算术运算符与算术表达式 </vt:lpstr>
      <vt:lpstr>§3.1.2    自增，自减运算符 </vt:lpstr>
      <vt:lpstr>§3.1.3   算术混合运算的精度 </vt:lpstr>
      <vt:lpstr>§3.1.4   关系运算符与关系表达式 </vt:lpstr>
      <vt:lpstr>§3.1.5   逻辑运算符与逻辑表达式 </vt:lpstr>
      <vt:lpstr>§3.1.6   赋值运算符与赋值表达式 </vt:lpstr>
      <vt:lpstr>§3.1.7   位运算符 </vt:lpstr>
      <vt:lpstr>§3.1.7   位运算符 </vt:lpstr>
      <vt:lpstr>§3.1.8   instanceof 运算符 </vt:lpstr>
      <vt:lpstr>instanceof（对象判断运算符）</vt:lpstr>
      <vt:lpstr>字符串连接运算符 +</vt:lpstr>
      <vt:lpstr>字符串连接符 ＋</vt:lpstr>
      <vt:lpstr>§3.1.9    运算符综述 </vt:lpstr>
      <vt:lpstr>§3.2   语句概述 </vt:lpstr>
      <vt:lpstr>§3.2   语句概述 </vt:lpstr>
      <vt:lpstr>§3.3   if条件分支语句 </vt:lpstr>
      <vt:lpstr>§3.3.1    if语句 </vt:lpstr>
      <vt:lpstr>§3.3.2   if-else语句 </vt:lpstr>
      <vt:lpstr>§3.3.3    if-else if-else 语句 </vt:lpstr>
      <vt:lpstr>§3.4   switch开关语句 </vt:lpstr>
      <vt:lpstr>§3.5   循环语句 </vt:lpstr>
      <vt:lpstr>§3.5.1    for循环语句 </vt:lpstr>
      <vt:lpstr>§3.5.2   while 循环 </vt:lpstr>
      <vt:lpstr>§3.5.3   do-while循环 </vt:lpstr>
      <vt:lpstr>§3.6   break和continue语句 </vt:lpstr>
      <vt:lpstr>§3.7   数组与for语句 </vt:lpstr>
      <vt:lpstr>Example3_8.java</vt:lpstr>
      <vt:lpstr>§3.8  枚举类型与for、switch语句 </vt:lpstr>
      <vt:lpstr>课后练习</vt:lpstr>
      <vt:lpstr>课堂练习</vt:lpstr>
      <vt:lpstr>Example.java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User</cp:lastModifiedBy>
  <cp:revision>38</cp:revision>
  <dcterms:created xsi:type="dcterms:W3CDTF">2017-09-06T03:07:53Z</dcterms:created>
  <dcterms:modified xsi:type="dcterms:W3CDTF">2017-09-12T08:10:15Z</dcterms:modified>
</cp:coreProperties>
</file>