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20"/>
  </p:notesMasterIdLst>
  <p:sldIdLst>
    <p:sldId id="257" r:id="rId3"/>
    <p:sldId id="260" r:id="rId4"/>
    <p:sldId id="258" r:id="rId5"/>
    <p:sldId id="261" r:id="rId6"/>
    <p:sldId id="263" r:id="rId7"/>
    <p:sldId id="264" r:id="rId8"/>
    <p:sldId id="267" r:id="rId9"/>
    <p:sldId id="266" r:id="rId10"/>
    <p:sldId id="265" r:id="rId11"/>
    <p:sldId id="273" r:id="rId12"/>
    <p:sldId id="262" r:id="rId13"/>
    <p:sldId id="268" r:id="rId14"/>
    <p:sldId id="271" r:id="rId15"/>
    <p:sldId id="269" r:id="rId16"/>
    <p:sldId id="272" r:id="rId17"/>
    <p:sldId id="274" r:id="rId18"/>
    <p:sldId id="275" r:id="rId19"/>
    <p:sldId id="278" r:id="rId20"/>
    <p:sldId id="280" r:id="rId21"/>
    <p:sldId id="276" r:id="rId22"/>
    <p:sldId id="281" r:id="rId23"/>
    <p:sldId id="277" r:id="rId24"/>
    <p:sldId id="282" r:id="rId25"/>
    <p:sldId id="283" r:id="rId26"/>
    <p:sldId id="285" r:id="rId27"/>
    <p:sldId id="284" r:id="rId28"/>
    <p:sldId id="288" r:id="rId29"/>
    <p:sldId id="286" r:id="rId30"/>
    <p:sldId id="287" r:id="rId31"/>
    <p:sldId id="289" r:id="rId32"/>
    <p:sldId id="290" r:id="rId33"/>
    <p:sldId id="291" r:id="rId34"/>
    <p:sldId id="292" r:id="rId35"/>
    <p:sldId id="293" r:id="rId36"/>
    <p:sldId id="294" r:id="rId37"/>
    <p:sldId id="297" r:id="rId38"/>
    <p:sldId id="298" r:id="rId39"/>
    <p:sldId id="299" r:id="rId40"/>
    <p:sldId id="300" r:id="rId41"/>
    <p:sldId id="295" r:id="rId42"/>
    <p:sldId id="301" r:id="rId43"/>
    <p:sldId id="302" r:id="rId44"/>
    <p:sldId id="296" r:id="rId45"/>
    <p:sldId id="303" r:id="rId46"/>
    <p:sldId id="306" r:id="rId47"/>
    <p:sldId id="307" r:id="rId48"/>
    <p:sldId id="308" r:id="rId49"/>
    <p:sldId id="309" r:id="rId50"/>
    <p:sldId id="304" r:id="rId51"/>
    <p:sldId id="310" r:id="rId52"/>
    <p:sldId id="311" r:id="rId53"/>
    <p:sldId id="312" r:id="rId54"/>
    <p:sldId id="316" r:id="rId55"/>
    <p:sldId id="314" r:id="rId56"/>
    <p:sldId id="315" r:id="rId57"/>
    <p:sldId id="317" r:id="rId58"/>
    <p:sldId id="359" r:id="rId59"/>
    <p:sldId id="318" r:id="rId60"/>
    <p:sldId id="319" r:id="rId61"/>
    <p:sldId id="320" r:id="rId62"/>
    <p:sldId id="321" r:id="rId63"/>
    <p:sldId id="322" r:id="rId64"/>
    <p:sldId id="324" r:id="rId65"/>
    <p:sldId id="323" r:id="rId66"/>
    <p:sldId id="325" r:id="rId67"/>
    <p:sldId id="326" r:id="rId68"/>
    <p:sldId id="327" r:id="rId69"/>
    <p:sldId id="329" r:id="rId70"/>
    <p:sldId id="328" r:id="rId71"/>
    <p:sldId id="330" r:id="rId72"/>
    <p:sldId id="331" r:id="rId73"/>
    <p:sldId id="332" r:id="rId74"/>
    <p:sldId id="333" r:id="rId75"/>
    <p:sldId id="334" r:id="rId76"/>
    <p:sldId id="335" r:id="rId77"/>
    <p:sldId id="336" r:id="rId78"/>
    <p:sldId id="338" r:id="rId79"/>
    <p:sldId id="337" r:id="rId80"/>
    <p:sldId id="339" r:id="rId81"/>
    <p:sldId id="340" r:id="rId82"/>
    <p:sldId id="343" r:id="rId83"/>
    <p:sldId id="344" r:id="rId84"/>
    <p:sldId id="345" r:id="rId85"/>
    <p:sldId id="341" r:id="rId86"/>
    <p:sldId id="346" r:id="rId87"/>
    <p:sldId id="347" r:id="rId88"/>
    <p:sldId id="342" r:id="rId89"/>
    <p:sldId id="348" r:id="rId90"/>
    <p:sldId id="349" r:id="rId91"/>
    <p:sldId id="350" r:id="rId92"/>
    <p:sldId id="351" r:id="rId93"/>
    <p:sldId id="355" r:id="rId94"/>
    <p:sldId id="352" r:id="rId95"/>
    <p:sldId id="353" r:id="rId96"/>
    <p:sldId id="354" r:id="rId97"/>
    <p:sldId id="356" r:id="rId98"/>
    <p:sldId id="357" r:id="rId99"/>
    <p:sldId id="358"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CC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7AAA8F-350E-4C6C-927A-EB4AC396B871}" type="datetimeFigureOut">
              <a:rPr lang="zh-CN" altLang="en-US" smtClean="0"/>
              <a:pPr/>
              <a:t>2017/11/29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9A6B6-EE86-4F4B-877E-A4AA438ADB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E59A6B6-EE86-4F4B-877E-A4AA438ADB5E}" type="slidenum">
              <a:rPr lang="zh-CN" altLang="en-US" smtClean="0"/>
              <a:pPr/>
              <a:t>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E59A6B6-EE86-4F4B-877E-A4AA438ADB5E}" type="slidenum">
              <a:rPr lang="zh-CN" altLang="en-US" smtClean="0"/>
              <a:pPr/>
              <a:t>76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pPr eaLnBrk="1" hangingPunct="1"/>
            <a:endParaRPr lang="zh-CN" altLang="en-US" smtClean="0">
              <a:latin typeface="Arial" pitchFamily="34" charset="0"/>
            </a:endParaRPr>
          </a:p>
        </p:txBody>
      </p:sp>
      <p:sp>
        <p:nvSpPr>
          <p:cNvPr id="59396" name="灯片编号占位符 3"/>
          <p:cNvSpPr>
            <a:spLocks noGrp="1"/>
          </p:cNvSpPr>
          <p:nvPr>
            <p:ph type="sldNum" sz="quarter" idx="5"/>
          </p:nvPr>
        </p:nvSpPr>
        <p:spPr>
          <a:noFill/>
        </p:spPr>
        <p:txBody>
          <a:bodyPr/>
          <a:lstStyle/>
          <a:p>
            <a:fld id="{1B4ADF05-9F2D-4539-B8A9-9AC2046FB24D}" type="slidenum">
              <a:rPr lang="en-US" altLang="zh-CN" smtClean="0">
                <a:latin typeface="Arial" pitchFamily="34" charset="0"/>
              </a:rPr>
              <a:pPr/>
              <a:t>95</a:t>
            </a:fld>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5000"/>
            </a:lvl1pPr>
          </a:lstStyle>
          <a:p>
            <a:r>
              <a:rPr lang="zh-CN" altLang="en-US" smtClean="0"/>
              <a:t>单击此处编辑母版标题样式</a:t>
            </a:r>
            <a:endParaRPr lang="zh-CN" altLang="en-US"/>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zh-CN" altLang="en-US" smtClean="0"/>
              <a:t>单击此处编辑母版副标题样式</a:t>
            </a:r>
            <a:endParaRPr lang="zh-CN" altLang="en-US"/>
          </a:p>
        </p:txBody>
      </p:sp>
      <p:sp>
        <p:nvSpPr>
          <p:cNvPr id="5125" name="Rectangle 5"/>
          <p:cNvSpPr>
            <a:spLocks noGrp="1" noChangeArrowheads="1"/>
          </p:cNvSpPr>
          <p:nvPr>
            <p:ph type="dt" sz="half" idx="2"/>
          </p:nvPr>
        </p:nvSpPr>
        <p:spPr/>
        <p:txBody>
          <a:bodyPr/>
          <a:lstStyle>
            <a:lvl1pPr>
              <a:defRPr/>
            </a:lvl1pPr>
          </a:lstStyle>
          <a:p>
            <a:fld id="{AA6658CD-38FD-4B64-BA85-1F167E09E0CD}" type="datetime1">
              <a:rPr lang="zh-CN" altLang="en-US" smtClean="0"/>
              <a:pPr/>
              <a:t>2017/11/29</a:t>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itchFamily="2" charset="-122"/>
                <a:ea typeface="华文楷体"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61BF780-495A-46E1-9362-C1ABE12A6248}"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04CDA56-326D-42BE-A3F9-E92A8E8001E6}"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BD3837-A79D-44DF-A3B3-EF6AFF2B62DC}"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EC6DCF-E29C-419B-A7E0-4363D910F11E}"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0D178CB-7EF1-4277-A6B1-17344BB52573}"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539500-315E-4B6C-B427-4E0066B9E623}" type="datetime1">
              <a:rPr lang="zh-CN" altLang="en-US" smtClean="0"/>
              <a:pPr/>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52FCA25-B19C-40E2-BE63-2470DFE2CC09}" type="datetime1">
              <a:rPr lang="zh-CN" altLang="en-US" smtClean="0"/>
              <a:pPr/>
              <a:t>2017/11/29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CA73AD-46A8-4752-A01B-2DA04CB8E684}" type="datetime1">
              <a:rPr lang="zh-CN" altLang="en-US" smtClean="0"/>
              <a:pPr/>
              <a:t>2017/11/29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F39926-8DBF-4AED-8F62-60C13B69D7BB}" type="datetime1">
              <a:rPr lang="zh-CN" altLang="en-US" smtClean="0"/>
              <a:pPr/>
              <a:t>2017/11/29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FF846A-15AF-4454-9B3C-8E778F24C8A6}" type="datetime1">
              <a:rPr lang="zh-CN" altLang="en-US" smtClean="0"/>
              <a:pPr/>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E2FB259-C029-4AAC-9E75-3E80C0F56869}"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A66B98-F266-424A-B21F-5184E9AA0D48}" type="datetime1">
              <a:rPr lang="zh-CN" altLang="en-US" smtClean="0"/>
              <a:pPr/>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2A6A7C-9E3C-4152-9FA6-E977ABEAD4D8}"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88731-64F1-46C0-A315-BD3A427B8AC1}"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28FC465-A039-42E3-8C56-241D030D57DE}"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63E63B8F-32B3-4F36-A14E-39D7F826F0BA}" type="datetime1">
              <a:rPr lang="zh-CN" altLang="en-US" smtClean="0"/>
              <a:pPr/>
              <a:t>2017/11/29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D2A9F767-0653-4E2B-A9E2-30E62CF0386D}" type="datetime1">
              <a:rPr lang="zh-CN" altLang="en-US" smtClean="0"/>
              <a:pPr/>
              <a:t>2017/11/29</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C8C036EC-9E49-4336-91D7-B37A07053A2C}" type="datetime1">
              <a:rPr lang="zh-CN" altLang="en-US" smtClean="0"/>
              <a:pPr/>
              <a:t>2017/11/29</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F415EB3-4D4A-49B5-9F04-AF32D7E9EC11}" type="datetime1">
              <a:rPr lang="zh-CN" altLang="en-US" smtClean="0"/>
              <a:pPr/>
              <a:t>2017/11/29</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274658E-0B62-4D5C-A725-FC4DCBF1399A}" type="datetime1">
              <a:rPr lang="zh-CN" altLang="en-US" smtClean="0"/>
              <a:pPr/>
              <a:t>2017/11/29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AF8CA80-A45B-49BA-AE76-16F39FE67DF2}" type="datetime1">
              <a:rPr lang="zh-CN" altLang="en-US" smtClean="0"/>
              <a:pPr/>
              <a:t>2017/11/29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0" name="Rectangle 4"/>
          <p:cNvSpPr>
            <a:spLocks noGrp="1" noChangeArrowheads="1"/>
          </p:cNvSpPr>
          <p:nvPr>
            <p:ph type="body" idx="1"/>
          </p:nvPr>
        </p:nvSpPr>
        <p:spPr bwMode="auto">
          <a:xfrm>
            <a:off x="457200" y="1628775"/>
            <a:ext cx="8229600" cy="4502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6DE9AE01-504A-436B-9416-4337F3BE56D1}" type="datetime1">
              <a:rPr lang="zh-CN" altLang="en-US" smtClean="0"/>
              <a:pPr/>
              <a:t>2017/11/29</a:t>
            </a:fld>
            <a:endParaRPr lang="zh-CN"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ea typeface="宋体" charset="-122"/>
        </a:defRPr>
      </a:lvl2pPr>
      <a:lvl3pPr algn="l" rtl="0" eaLnBrk="1" fontAlgn="base" hangingPunct="1">
        <a:spcBef>
          <a:spcPct val="0"/>
        </a:spcBef>
        <a:spcAft>
          <a:spcPct val="0"/>
        </a:spcAft>
        <a:defRPr sz="4000" b="1">
          <a:solidFill>
            <a:schemeClr val="tx2"/>
          </a:solidFill>
          <a:latin typeface="Arial" charset="0"/>
          <a:ea typeface="宋体" charset="-122"/>
        </a:defRPr>
      </a:lvl3pPr>
      <a:lvl4pPr algn="l" rtl="0" eaLnBrk="1" fontAlgn="base" hangingPunct="1">
        <a:spcBef>
          <a:spcPct val="0"/>
        </a:spcBef>
        <a:spcAft>
          <a:spcPct val="0"/>
        </a:spcAft>
        <a:defRPr sz="4000" b="1">
          <a:solidFill>
            <a:schemeClr val="tx2"/>
          </a:solidFill>
          <a:latin typeface="Arial" charset="0"/>
          <a:ea typeface="宋体" charset="-122"/>
        </a:defRPr>
      </a:lvl4pPr>
      <a:lvl5pPr algn="l" rtl="0" eaLnBrk="1" fontAlgn="base" hangingPunct="1">
        <a:spcBef>
          <a:spcPct val="0"/>
        </a:spcBef>
        <a:spcAft>
          <a:spcPct val="0"/>
        </a:spcAft>
        <a:defRPr sz="4000" b="1">
          <a:solidFill>
            <a:schemeClr val="tx2"/>
          </a:solidFill>
          <a:latin typeface="Arial" charset="0"/>
          <a:ea typeface="宋体" charset="-122"/>
        </a:defRPr>
      </a:lvl5pPr>
      <a:lvl6pPr marL="457200" algn="l" rtl="0" eaLnBrk="1" fontAlgn="base" hangingPunct="1">
        <a:spcBef>
          <a:spcPct val="0"/>
        </a:spcBef>
        <a:spcAft>
          <a:spcPct val="0"/>
        </a:spcAft>
        <a:defRPr sz="4000" b="1">
          <a:solidFill>
            <a:schemeClr val="tx2"/>
          </a:solidFill>
          <a:latin typeface="Arial" charset="0"/>
          <a:ea typeface="宋体" charset="-122"/>
        </a:defRPr>
      </a:lvl6pPr>
      <a:lvl7pPr marL="914400" algn="l" rtl="0" eaLnBrk="1" fontAlgn="base" hangingPunct="1">
        <a:spcBef>
          <a:spcPct val="0"/>
        </a:spcBef>
        <a:spcAft>
          <a:spcPct val="0"/>
        </a:spcAft>
        <a:defRPr sz="4000" b="1">
          <a:solidFill>
            <a:schemeClr val="tx2"/>
          </a:solidFill>
          <a:latin typeface="Arial" charset="0"/>
          <a:ea typeface="宋体" charset="-122"/>
        </a:defRPr>
      </a:lvl7pPr>
      <a:lvl8pPr marL="1371600" algn="l" rtl="0" eaLnBrk="1" fontAlgn="base" hangingPunct="1">
        <a:spcBef>
          <a:spcPct val="0"/>
        </a:spcBef>
        <a:spcAft>
          <a:spcPct val="0"/>
        </a:spcAft>
        <a:defRPr sz="4000" b="1">
          <a:solidFill>
            <a:schemeClr val="tx2"/>
          </a:solidFill>
          <a:latin typeface="Arial" charset="0"/>
          <a:ea typeface="宋体" charset="-122"/>
        </a:defRPr>
      </a:lvl8pPr>
      <a:lvl9pPr marL="1828800" algn="l" rtl="0" eaLnBrk="1" fontAlgn="base" hangingPunct="1">
        <a:spcBef>
          <a:spcPct val="0"/>
        </a:spcBef>
        <a:spcAft>
          <a:spcPct val="0"/>
        </a:spcAft>
        <a:defRPr sz="4000" b="1">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Ø"/>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EE38-0E25-4BE3-9C14-E68FA48B4C5B}" type="datetime1">
              <a:rPr lang="zh-CN" altLang="en-US" smtClean="0"/>
              <a:pPr/>
              <a:t>2017/11/29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dirty="0" smtClean="0"/>
              <a:t>面向对象程序设计</a:t>
            </a:r>
            <a:r>
              <a:rPr lang="en-US" altLang="zh-CN" sz="5400" dirty="0" smtClean="0"/>
              <a:t>(Java)</a:t>
            </a:r>
            <a:endParaRPr lang="zh-CN" altLang="en-US" dirty="0"/>
          </a:p>
        </p:txBody>
      </p:sp>
      <p:sp>
        <p:nvSpPr>
          <p:cNvPr id="3" name="副标题 2"/>
          <p:cNvSpPr>
            <a:spLocks noGrp="1"/>
          </p:cNvSpPr>
          <p:nvPr>
            <p:ph type="subTitle" idx="1"/>
          </p:nvPr>
        </p:nvSpPr>
        <p:spPr/>
        <p:txBody>
          <a:bodyPr>
            <a:normAutofit/>
          </a:bodyPr>
          <a:lstStyle/>
          <a:p>
            <a:r>
              <a:rPr lang="zh-CN" altLang="en-US" dirty="0" smtClean="0"/>
              <a:t>汤 蓉</a:t>
            </a:r>
            <a:endParaRPr lang="en-US" altLang="zh-CN" dirty="0" smtClean="0"/>
          </a:p>
          <a:p>
            <a:r>
              <a:rPr lang="en-US" altLang="zh-CN" dirty="0" smtClean="0"/>
              <a:t>Fall, 2017</a:t>
            </a:r>
          </a:p>
          <a:p>
            <a:r>
              <a:rPr lang="zh-CN" altLang="en-US" dirty="0" smtClean="0"/>
              <a:t>计算机学院</a:t>
            </a:r>
            <a:endParaRPr lang="en-US" altLang="zh-CN" dirty="0" smtClean="0"/>
          </a:p>
          <a:p>
            <a:r>
              <a:rPr lang="zh-CN" altLang="en-US" dirty="0" smtClean="0"/>
              <a:t>成都信息工程大学</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a:xfrm>
            <a:off x="457200" y="1714487"/>
            <a:ext cx="8229600" cy="4416437"/>
          </a:xfrm>
        </p:spPr>
        <p:txBody>
          <a:bodyPr/>
          <a:lstStyle/>
          <a:p>
            <a:r>
              <a:rPr lang="zh-CN" altLang="en-US" dirty="0" smtClean="0"/>
              <a:t>面向对象编程主要体现下列三个特性</a:t>
            </a:r>
          </a:p>
          <a:p>
            <a:pPr lvl="1"/>
            <a:r>
              <a:rPr lang="zh-CN" altLang="en-US" dirty="0" smtClean="0"/>
              <a:t>封装性 </a:t>
            </a:r>
          </a:p>
          <a:p>
            <a:pPr lvl="1"/>
            <a:r>
              <a:rPr lang="zh-CN" altLang="en-US" dirty="0" smtClean="0"/>
              <a:t>继承</a:t>
            </a:r>
          </a:p>
          <a:p>
            <a:pPr lvl="1"/>
            <a:r>
              <a:rPr lang="zh-CN" altLang="en-US" dirty="0" smtClean="0"/>
              <a:t>多态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sz="3600" dirty="0" smtClean="0">
                <a:latin typeface="Tahoma" pitchFamily="34" charset="0"/>
                <a:cs typeface="Tahoma" pitchFamily="34" charset="0"/>
              </a:rPr>
              <a:t>§4.11.2    </a:t>
            </a:r>
            <a:r>
              <a:rPr lang="en-US" altLang="zh-CN" sz="3600" dirty="0" err="1" smtClean="0">
                <a:latin typeface="Tahoma" pitchFamily="34" charset="0"/>
                <a:ea typeface="Tahoma" pitchFamily="34" charset="0"/>
                <a:cs typeface="Tahoma" pitchFamily="34" charset="0"/>
              </a:rPr>
              <a:t>Byte、Short</a:t>
            </a:r>
            <a:r>
              <a:rPr lang="en-US" altLang="zh-CN" sz="3600" dirty="0" smtClean="0">
                <a:latin typeface="Tahoma" pitchFamily="34" charset="0"/>
                <a:ea typeface="Tahoma" pitchFamily="34" charset="0"/>
                <a:cs typeface="Tahoma" pitchFamily="34" charset="0"/>
              </a:rPr>
              <a:t> 、</a:t>
            </a:r>
            <a:r>
              <a:rPr lang="en-US" altLang="zh-CN" sz="3600" dirty="0" err="1" smtClean="0">
                <a:latin typeface="Tahoma" pitchFamily="34" charset="0"/>
                <a:ea typeface="Tahoma" pitchFamily="34" charset="0"/>
                <a:cs typeface="Tahoma" pitchFamily="34" charset="0"/>
              </a:rPr>
              <a:t>Integer、Long</a:t>
            </a:r>
            <a:r>
              <a:rPr lang="zh-CN" altLang="en-US" sz="3600" dirty="0" smtClean="0">
                <a:latin typeface="Tahoma" pitchFamily="34" charset="0"/>
                <a:cs typeface="Tahoma" pitchFamily="34" charset="0"/>
              </a:rPr>
              <a:t>类 </a:t>
            </a:r>
            <a:endParaRPr lang="zh-CN" altLang="en-US" sz="3600" dirty="0">
              <a:latin typeface="Tahoma" pitchFamily="34" charset="0"/>
              <a:cs typeface="Tahoma" pitchFamily="34" charset="0"/>
            </a:endParaRPr>
          </a:p>
        </p:txBody>
      </p:sp>
      <p:sp>
        <p:nvSpPr>
          <p:cNvPr id="3" name="内容占位符 2"/>
          <p:cNvSpPr>
            <a:spLocks noGrp="1"/>
          </p:cNvSpPr>
          <p:nvPr>
            <p:ph idx="1"/>
          </p:nvPr>
        </p:nvSpPr>
        <p:spPr/>
        <p:txBody>
          <a:bodyPr/>
          <a:lstStyle/>
          <a:p>
            <a:pPr algn="just">
              <a:spcBef>
                <a:spcPct val="10000"/>
              </a:spcBef>
            </a:pPr>
            <a:r>
              <a:rPr lang="zh-CN" altLang="en-US" b="1" dirty="0" smtClean="0">
                <a:latin typeface="宋体" pitchFamily="2" charset="-122"/>
              </a:rPr>
              <a:t>上述个类的构造方法分别</a:t>
            </a:r>
            <a:r>
              <a:rPr lang="zh-CN" altLang="en-US" b="1" dirty="0" smtClean="0"/>
              <a:t> ：</a:t>
            </a:r>
          </a:p>
          <a:p>
            <a:pPr lvl="3">
              <a:spcBef>
                <a:spcPct val="10000"/>
              </a:spcBef>
              <a:buNone/>
            </a:pPr>
            <a:r>
              <a:rPr lang="en-US" altLang="zh-CN" sz="2400" b="1" dirty="0" smtClean="0"/>
              <a:t>     </a:t>
            </a:r>
            <a:r>
              <a:rPr lang="en-US" altLang="zh-CN" sz="2400" b="1" dirty="0" smtClean="0">
                <a:solidFill>
                  <a:srgbClr val="0000FF"/>
                </a:solidFill>
              </a:rPr>
              <a:t>Byte(byte num)</a:t>
            </a:r>
          </a:p>
          <a:p>
            <a:pPr lvl="3">
              <a:spcBef>
                <a:spcPct val="10000"/>
              </a:spcBef>
              <a:buNone/>
            </a:pPr>
            <a:r>
              <a:rPr lang="en-US" altLang="zh-CN" sz="2400" b="1" dirty="0" smtClean="0">
                <a:solidFill>
                  <a:srgbClr val="0000FF"/>
                </a:solidFill>
              </a:rPr>
              <a:t>     Short(short num)</a:t>
            </a:r>
          </a:p>
          <a:p>
            <a:pPr lvl="3">
              <a:spcBef>
                <a:spcPct val="10000"/>
              </a:spcBef>
              <a:buNone/>
            </a:pPr>
            <a:r>
              <a:rPr lang="en-US" altLang="zh-CN" sz="2400" b="1" dirty="0" smtClean="0">
                <a:solidFill>
                  <a:srgbClr val="0000FF"/>
                </a:solidFill>
              </a:rPr>
              <a:t>     Integer(</a:t>
            </a:r>
            <a:r>
              <a:rPr lang="en-US" altLang="zh-CN" sz="2400" b="1" dirty="0" err="1" smtClean="0">
                <a:solidFill>
                  <a:srgbClr val="0000FF"/>
                </a:solidFill>
              </a:rPr>
              <a:t>int</a:t>
            </a:r>
            <a:r>
              <a:rPr lang="en-US" altLang="zh-CN" sz="2400" b="1" dirty="0" smtClean="0">
                <a:solidFill>
                  <a:srgbClr val="0000FF"/>
                </a:solidFill>
              </a:rPr>
              <a:t> num)</a:t>
            </a:r>
          </a:p>
          <a:p>
            <a:pPr lvl="3">
              <a:spcBef>
                <a:spcPct val="10000"/>
              </a:spcBef>
              <a:buNone/>
            </a:pPr>
            <a:r>
              <a:rPr lang="en-US" altLang="zh-CN" sz="2400" b="1" dirty="0" smtClean="0">
                <a:solidFill>
                  <a:srgbClr val="0000FF"/>
                </a:solidFill>
              </a:rPr>
              <a:t>     Long(long num)</a:t>
            </a:r>
          </a:p>
          <a:p>
            <a:pPr algn="just">
              <a:spcBef>
                <a:spcPct val="10000"/>
              </a:spcBef>
            </a:pPr>
            <a:r>
              <a:rPr lang="en-US" altLang="zh-CN" sz="3600" b="1" dirty="0" smtClean="0"/>
              <a:t> </a:t>
            </a:r>
            <a:r>
              <a:rPr lang="en-US" altLang="zh-CN" b="1" dirty="0" err="1" smtClean="0"/>
              <a:t>Byte、Short、Integer</a:t>
            </a:r>
            <a:r>
              <a:rPr lang="zh-CN" altLang="en-US" b="1" dirty="0" smtClean="0"/>
              <a:t>和</a:t>
            </a:r>
            <a:r>
              <a:rPr lang="en-US" altLang="zh-CN" b="1" dirty="0" smtClean="0"/>
              <a:t>Long</a:t>
            </a:r>
            <a:r>
              <a:rPr lang="zh-CN" altLang="en-US" b="1" dirty="0" smtClean="0"/>
              <a:t>对象分别调用</a:t>
            </a:r>
          </a:p>
          <a:p>
            <a:pPr algn="just">
              <a:spcBef>
                <a:spcPct val="10000"/>
              </a:spcBef>
            </a:pPr>
            <a:r>
              <a:rPr lang="en-US" altLang="zh-CN" b="1" dirty="0" err="1" smtClean="0">
                <a:solidFill>
                  <a:srgbClr val="0000FF"/>
                </a:solidFill>
              </a:rPr>
              <a:t>byteValue</a:t>
            </a:r>
            <a:r>
              <a:rPr lang="en-US" altLang="zh-CN" b="1" dirty="0" smtClean="0">
                <a:solidFill>
                  <a:srgbClr val="0000FF"/>
                </a:solidFill>
              </a:rPr>
              <a:t>()、</a:t>
            </a:r>
            <a:r>
              <a:rPr lang="en-US" altLang="zh-CN" b="1" dirty="0" err="1" smtClean="0">
                <a:solidFill>
                  <a:srgbClr val="0000FF"/>
                </a:solidFill>
              </a:rPr>
              <a:t>shortValue</a:t>
            </a:r>
            <a:r>
              <a:rPr lang="en-US" altLang="zh-CN" b="1" dirty="0" smtClean="0">
                <a:solidFill>
                  <a:srgbClr val="0000FF"/>
                </a:solidFill>
              </a:rPr>
              <a:t>()、</a:t>
            </a:r>
            <a:r>
              <a:rPr lang="en-US" altLang="zh-CN" b="1" dirty="0" err="1" smtClean="0">
                <a:solidFill>
                  <a:srgbClr val="0000FF"/>
                </a:solidFill>
              </a:rPr>
              <a:t>intValue</a:t>
            </a:r>
            <a:r>
              <a:rPr lang="en-US" altLang="zh-CN" b="1" dirty="0" smtClean="0">
                <a:solidFill>
                  <a:srgbClr val="0000FF"/>
                </a:solidFill>
              </a:rPr>
              <a:t>()</a:t>
            </a:r>
            <a:r>
              <a:rPr lang="zh-CN" altLang="en-US" b="1" dirty="0" smtClean="0">
                <a:solidFill>
                  <a:srgbClr val="0000FF"/>
                </a:solidFill>
              </a:rPr>
              <a:t>和</a:t>
            </a:r>
            <a:r>
              <a:rPr lang="en-US" altLang="zh-CN" b="1" dirty="0" err="1" smtClean="0">
                <a:solidFill>
                  <a:srgbClr val="0000FF"/>
                </a:solidFill>
              </a:rPr>
              <a:t>longValue</a:t>
            </a:r>
            <a:r>
              <a:rPr lang="en-US" altLang="zh-CN" b="1" dirty="0" smtClean="0">
                <a:solidFill>
                  <a:srgbClr val="0000FF"/>
                </a:solidFill>
              </a:rPr>
              <a:t> ()</a:t>
            </a:r>
            <a:r>
              <a:rPr lang="zh-CN" altLang="en-US" b="1" dirty="0" smtClean="0">
                <a:solidFill>
                  <a:srgbClr val="0000FF"/>
                </a:solidFill>
                <a:latin typeface="宋体" pitchFamily="2" charset="-122"/>
              </a:rPr>
              <a:t>方法</a:t>
            </a:r>
            <a:r>
              <a:rPr lang="zh-CN" altLang="en-US" b="1" dirty="0" smtClean="0">
                <a:latin typeface="宋体" pitchFamily="2" charset="-122"/>
              </a:rPr>
              <a:t>返回该对象含有的</a:t>
            </a:r>
            <a:r>
              <a:rPr lang="zh-CN" altLang="en-US" b="1" dirty="0" smtClean="0">
                <a:solidFill>
                  <a:srgbClr val="FF0066"/>
                </a:solidFill>
                <a:latin typeface="宋体" pitchFamily="2" charset="-122"/>
              </a:rPr>
              <a:t>基本型数据</a:t>
            </a:r>
            <a:r>
              <a:rPr lang="zh-CN" altLang="en-US" b="1" dirty="0" smtClean="0">
                <a:latin typeface="宋体" pitchFamily="2" charset="-122"/>
              </a:rPr>
              <a:t>。</a:t>
            </a:r>
            <a:r>
              <a:rPr lang="zh-CN" altLang="en-US" b="1" dirty="0" smtClean="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100</a:t>
            </a:fld>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§4.11.3    </a:t>
            </a:r>
            <a:r>
              <a:rPr lang="en-US" altLang="zh-CN" dirty="0" smtClean="0">
                <a:latin typeface="宋体" pitchFamily="2" charset="-122"/>
              </a:rPr>
              <a:t>Character</a:t>
            </a:r>
            <a:r>
              <a:rPr lang="zh-CN" altLang="en-US" dirty="0" smtClean="0">
                <a:latin typeface="宋体" pitchFamily="2" charset="-122"/>
              </a:rPr>
              <a:t>类 </a:t>
            </a:r>
            <a:endParaRPr lang="zh-CN" altLang="en-US" dirty="0"/>
          </a:p>
        </p:txBody>
      </p:sp>
      <p:sp>
        <p:nvSpPr>
          <p:cNvPr id="3" name="内容占位符 2"/>
          <p:cNvSpPr>
            <a:spLocks noGrp="1"/>
          </p:cNvSpPr>
          <p:nvPr>
            <p:ph idx="1"/>
          </p:nvPr>
        </p:nvSpPr>
        <p:spPr/>
        <p:txBody>
          <a:bodyPr/>
          <a:lstStyle/>
          <a:p>
            <a:pPr algn="just">
              <a:spcBef>
                <a:spcPct val="5000"/>
              </a:spcBef>
            </a:pPr>
            <a:r>
              <a:rPr lang="zh-CN" altLang="en-US" sz="3200" b="1" dirty="0" smtClean="0">
                <a:latin typeface="宋体" pitchFamily="2" charset="-122"/>
              </a:rPr>
              <a:t> </a:t>
            </a:r>
            <a:r>
              <a:rPr lang="en-US" altLang="zh-CN" b="1" dirty="0" smtClean="0">
                <a:latin typeface="宋体" pitchFamily="2" charset="-122"/>
              </a:rPr>
              <a:t>Character</a:t>
            </a:r>
            <a:r>
              <a:rPr lang="zh-CN" altLang="en-US" b="1" dirty="0" smtClean="0"/>
              <a:t>类实现了对</a:t>
            </a:r>
            <a:r>
              <a:rPr lang="en-US" altLang="zh-CN" b="1" dirty="0" smtClean="0">
                <a:latin typeface="宋体" pitchFamily="2" charset="-122"/>
              </a:rPr>
              <a:t>char</a:t>
            </a:r>
            <a:r>
              <a:rPr lang="zh-CN" altLang="en-US" b="1" dirty="0" smtClean="0"/>
              <a:t>基本型数据的类包装。</a:t>
            </a:r>
            <a:endParaRPr lang="zh-CN" altLang="en-US" b="1" dirty="0" smtClean="0">
              <a:latin typeface="宋体" pitchFamily="2" charset="-122"/>
            </a:endParaRPr>
          </a:p>
          <a:p>
            <a:pPr algn="just">
              <a:spcBef>
                <a:spcPct val="5000"/>
              </a:spcBef>
            </a:pPr>
            <a:r>
              <a:rPr lang="en-US" altLang="zh-CN" b="1" dirty="0" smtClean="0">
                <a:latin typeface="宋体" pitchFamily="2" charset="-122"/>
              </a:rPr>
              <a:t> Character</a:t>
            </a:r>
            <a:r>
              <a:rPr lang="zh-CN" altLang="en-US" b="1" dirty="0" smtClean="0"/>
              <a:t>类的构造方法：</a:t>
            </a:r>
            <a:endParaRPr lang="en-US" altLang="zh-CN" b="1" dirty="0" smtClean="0"/>
          </a:p>
          <a:p>
            <a:pPr algn="ctr">
              <a:spcBef>
                <a:spcPct val="5000"/>
              </a:spcBef>
              <a:buNone/>
            </a:pPr>
            <a:r>
              <a:rPr lang="en-US" altLang="zh-CN" b="1" dirty="0" smtClean="0">
                <a:solidFill>
                  <a:srgbClr val="0000FF"/>
                </a:solidFill>
              </a:rPr>
              <a:t>Character(char c)</a:t>
            </a:r>
          </a:p>
          <a:p>
            <a:pPr algn="just">
              <a:spcBef>
                <a:spcPct val="5000"/>
              </a:spcBef>
            </a:pPr>
            <a:endParaRPr lang="zh-CN" altLang="en-US" b="1" dirty="0" smtClean="0">
              <a:solidFill>
                <a:srgbClr val="0000FF"/>
              </a:solidFill>
            </a:endParaRPr>
          </a:p>
          <a:p>
            <a:pPr algn="just">
              <a:spcBef>
                <a:spcPct val="5000"/>
              </a:spcBef>
            </a:pPr>
            <a:r>
              <a:rPr lang="en-US" altLang="zh-CN" b="1" dirty="0" smtClean="0"/>
              <a:t>  Character</a:t>
            </a:r>
            <a:r>
              <a:rPr lang="zh-CN" altLang="en-US" b="1" dirty="0" smtClean="0">
                <a:latin typeface="宋体" pitchFamily="2" charset="-122"/>
              </a:rPr>
              <a:t>类中的一些常用类方法：</a:t>
            </a:r>
          </a:p>
          <a:p>
            <a:pPr lvl="1" algn="just">
              <a:spcBef>
                <a:spcPct val="5000"/>
              </a:spcBef>
            </a:pPr>
            <a:r>
              <a:rPr lang="en-US" altLang="zh-CN" b="1" dirty="0" smtClean="0">
                <a:solidFill>
                  <a:srgbClr val="0000FF"/>
                </a:solidFill>
              </a:rPr>
              <a:t>public static </a:t>
            </a:r>
            <a:r>
              <a:rPr lang="en-US" altLang="zh-CN" b="1" dirty="0" err="1" smtClean="0">
                <a:solidFill>
                  <a:srgbClr val="0000FF"/>
                </a:solidFill>
              </a:rPr>
              <a:t>boolean</a:t>
            </a:r>
            <a:r>
              <a:rPr lang="en-US" altLang="zh-CN" b="1" dirty="0" smtClean="0">
                <a:solidFill>
                  <a:srgbClr val="0000FF"/>
                </a:solidFill>
              </a:rPr>
              <a:t> </a:t>
            </a:r>
            <a:r>
              <a:rPr lang="en-US" altLang="zh-CN" b="1" dirty="0" err="1" smtClean="0">
                <a:solidFill>
                  <a:srgbClr val="0000FF"/>
                </a:solidFill>
              </a:rPr>
              <a:t>isDigit</a:t>
            </a:r>
            <a:r>
              <a:rPr lang="en-US" altLang="zh-CN" b="1" dirty="0" smtClean="0">
                <a:solidFill>
                  <a:srgbClr val="0000FF"/>
                </a:solidFill>
              </a:rPr>
              <a:t>(char </a:t>
            </a:r>
            <a:r>
              <a:rPr lang="en-US" altLang="zh-CN" b="1" dirty="0" err="1" smtClean="0">
                <a:solidFill>
                  <a:srgbClr val="0000FF"/>
                </a:solidFill>
              </a:rPr>
              <a:t>ch</a:t>
            </a:r>
            <a:r>
              <a:rPr lang="en-US" altLang="zh-CN" b="1" dirty="0" smtClean="0">
                <a:solidFill>
                  <a:srgbClr val="0000FF"/>
                </a:solidFill>
              </a:rPr>
              <a:t>)</a:t>
            </a:r>
            <a:r>
              <a:rPr lang="en-US" altLang="zh-CN" b="1" dirty="0" smtClean="0"/>
              <a:t>  </a:t>
            </a:r>
          </a:p>
          <a:p>
            <a:pPr lvl="2" algn="just">
              <a:spcBef>
                <a:spcPct val="5000"/>
              </a:spcBef>
            </a:pPr>
            <a:r>
              <a:rPr lang="zh-CN" altLang="en-US" sz="2400" b="1" dirty="0" smtClean="0"/>
              <a:t>如果</a:t>
            </a:r>
            <a:r>
              <a:rPr lang="en-US" altLang="zh-CN" sz="2400" b="1" dirty="0" err="1" smtClean="0"/>
              <a:t>ch</a:t>
            </a:r>
            <a:r>
              <a:rPr lang="zh-CN" altLang="en-US" sz="2400" b="1" dirty="0" smtClean="0"/>
              <a:t>是数字字符方法返回 </a:t>
            </a:r>
            <a:r>
              <a:rPr lang="en-US" altLang="zh-CN" sz="2400" b="1" dirty="0" smtClean="0"/>
              <a:t>true,</a:t>
            </a:r>
            <a:r>
              <a:rPr lang="zh-CN" altLang="en-US" sz="2400" b="1" dirty="0" smtClean="0"/>
              <a:t>否则返回</a:t>
            </a:r>
            <a:r>
              <a:rPr lang="en-US" altLang="zh-CN" sz="2400" b="1" dirty="0" smtClean="0"/>
              <a:t>false。</a:t>
            </a:r>
          </a:p>
          <a:p>
            <a:pPr lvl="1" algn="just">
              <a:spcBef>
                <a:spcPct val="5000"/>
              </a:spcBef>
            </a:pPr>
            <a:r>
              <a:rPr lang="en-US" altLang="zh-CN" b="1" dirty="0" smtClean="0">
                <a:solidFill>
                  <a:srgbClr val="0000FF"/>
                </a:solidFill>
              </a:rPr>
              <a:t>public static </a:t>
            </a:r>
            <a:r>
              <a:rPr lang="en-US" altLang="zh-CN" b="1" dirty="0" err="1" smtClean="0">
                <a:solidFill>
                  <a:srgbClr val="0000FF"/>
                </a:solidFill>
              </a:rPr>
              <a:t>boolean</a:t>
            </a:r>
            <a:r>
              <a:rPr lang="en-US" altLang="zh-CN" b="1" dirty="0" smtClean="0">
                <a:solidFill>
                  <a:srgbClr val="0000FF"/>
                </a:solidFill>
              </a:rPr>
              <a:t> </a:t>
            </a:r>
            <a:r>
              <a:rPr lang="en-US" altLang="zh-CN" b="1" dirty="0" err="1" smtClean="0">
                <a:solidFill>
                  <a:srgbClr val="0000FF"/>
                </a:solidFill>
              </a:rPr>
              <a:t>isLetter</a:t>
            </a:r>
            <a:r>
              <a:rPr lang="en-US" altLang="zh-CN" b="1" dirty="0" smtClean="0">
                <a:solidFill>
                  <a:srgbClr val="0000FF"/>
                </a:solidFill>
              </a:rPr>
              <a:t>(char </a:t>
            </a:r>
            <a:r>
              <a:rPr lang="en-US" altLang="zh-CN" b="1" dirty="0" err="1" smtClean="0">
                <a:solidFill>
                  <a:srgbClr val="0000FF"/>
                </a:solidFill>
              </a:rPr>
              <a:t>ch</a:t>
            </a:r>
            <a:r>
              <a:rPr lang="en-US" altLang="zh-CN" b="1" dirty="0" smtClean="0">
                <a:solidFill>
                  <a:srgbClr val="0000FF"/>
                </a:solidFill>
              </a:rPr>
              <a:t>)</a:t>
            </a:r>
            <a:r>
              <a:rPr lang="en-US" altLang="zh-CN" b="1" dirty="0" smtClean="0"/>
              <a:t>  </a:t>
            </a:r>
          </a:p>
          <a:p>
            <a:pPr lvl="2" algn="just">
              <a:spcBef>
                <a:spcPct val="5000"/>
              </a:spcBef>
            </a:pPr>
            <a:r>
              <a:rPr lang="zh-CN" altLang="en-US" sz="2400" b="1" dirty="0" smtClean="0"/>
              <a:t>如果</a:t>
            </a:r>
            <a:r>
              <a:rPr lang="en-US" altLang="zh-CN" sz="2400" b="1" dirty="0" err="1" smtClean="0"/>
              <a:t>ch</a:t>
            </a:r>
            <a:r>
              <a:rPr lang="zh-CN" altLang="en-US" sz="2400" b="1" dirty="0" smtClean="0"/>
              <a:t>是字母方法返回 </a:t>
            </a:r>
            <a:r>
              <a:rPr lang="en-US" altLang="zh-CN" sz="2400" b="1" dirty="0" smtClean="0"/>
              <a:t>true，</a:t>
            </a:r>
            <a:r>
              <a:rPr lang="zh-CN" altLang="en-US" sz="2400" b="1" dirty="0" smtClean="0"/>
              <a:t>否则返回</a:t>
            </a:r>
            <a:r>
              <a:rPr lang="en-US" altLang="zh-CN" sz="2400" b="1" dirty="0" smtClean="0"/>
              <a:t>false。</a:t>
            </a:r>
          </a:p>
          <a:p>
            <a:pPr lvl="1" algn="just">
              <a:spcBef>
                <a:spcPct val="5000"/>
              </a:spcBef>
            </a:pPr>
            <a:r>
              <a:rPr lang="en-US" altLang="zh-CN" b="1" dirty="0" smtClean="0">
                <a:solidFill>
                  <a:srgbClr val="0000FF"/>
                </a:solidFill>
              </a:rPr>
              <a:t>public static </a:t>
            </a:r>
            <a:r>
              <a:rPr lang="en-US" altLang="zh-CN" b="1" dirty="0" err="1" smtClean="0">
                <a:solidFill>
                  <a:srgbClr val="0000FF"/>
                </a:solidFill>
              </a:rPr>
              <a:t>boolean</a:t>
            </a:r>
            <a:r>
              <a:rPr lang="en-US" altLang="zh-CN" b="1" dirty="0" smtClean="0">
                <a:solidFill>
                  <a:srgbClr val="0000FF"/>
                </a:solidFill>
              </a:rPr>
              <a:t> </a:t>
            </a:r>
            <a:r>
              <a:rPr lang="en-US" altLang="zh-CN" b="1" dirty="0" err="1" smtClean="0">
                <a:solidFill>
                  <a:srgbClr val="0000FF"/>
                </a:solidFill>
              </a:rPr>
              <a:t>isLetterOrDigit</a:t>
            </a:r>
            <a:r>
              <a:rPr lang="en-US" altLang="zh-CN" b="1" dirty="0" smtClean="0">
                <a:solidFill>
                  <a:srgbClr val="0000FF"/>
                </a:solidFill>
              </a:rPr>
              <a:t>(char </a:t>
            </a:r>
            <a:r>
              <a:rPr lang="en-US" altLang="zh-CN" b="1" dirty="0" err="1" smtClean="0">
                <a:solidFill>
                  <a:srgbClr val="0000FF"/>
                </a:solidFill>
              </a:rPr>
              <a:t>ch</a:t>
            </a:r>
            <a:r>
              <a:rPr lang="en-US" altLang="zh-CN" b="1" dirty="0" smtClean="0">
                <a:solidFill>
                  <a:srgbClr val="0000FF"/>
                </a:solidFill>
              </a:rPr>
              <a:t>)</a:t>
            </a:r>
            <a:r>
              <a:rPr lang="en-US" altLang="zh-CN" b="1" dirty="0" smtClean="0"/>
              <a:t>  </a:t>
            </a:r>
          </a:p>
          <a:p>
            <a:pPr lvl="2" algn="just">
              <a:spcBef>
                <a:spcPct val="5000"/>
              </a:spcBef>
            </a:pPr>
            <a:r>
              <a:rPr lang="zh-CN" altLang="en-US" sz="2400" b="1" dirty="0" smtClean="0"/>
              <a:t>如果</a:t>
            </a:r>
            <a:r>
              <a:rPr lang="en-US" altLang="zh-CN" sz="2400" b="1" dirty="0" err="1" smtClean="0"/>
              <a:t>ch</a:t>
            </a:r>
            <a:r>
              <a:rPr lang="zh-CN" altLang="en-US" sz="2400" b="1" dirty="0" smtClean="0"/>
              <a:t>是数字字符或字母方法返回 </a:t>
            </a:r>
            <a:r>
              <a:rPr lang="en-US" altLang="zh-CN" sz="2400" b="1" dirty="0" smtClean="0"/>
              <a:t>true，</a:t>
            </a:r>
            <a:r>
              <a:rPr lang="zh-CN" altLang="en-US" sz="2400" b="1" dirty="0" smtClean="0"/>
              <a:t>否则返回</a:t>
            </a:r>
            <a:r>
              <a:rPr lang="en-US" altLang="zh-CN" sz="2400" b="1" dirty="0" smtClean="0"/>
              <a:t>false。</a:t>
            </a:r>
          </a:p>
          <a:p>
            <a:pPr algn="just">
              <a:spcBef>
                <a:spcPct val="5000"/>
              </a:spcBef>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101</a:t>
            </a:fld>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§4.11.3    </a:t>
            </a:r>
            <a:r>
              <a:rPr lang="en-US" altLang="zh-CN" dirty="0" smtClean="0">
                <a:latin typeface="宋体" pitchFamily="2" charset="-122"/>
              </a:rPr>
              <a:t>Character</a:t>
            </a:r>
            <a:r>
              <a:rPr lang="zh-CN" altLang="en-US" dirty="0" smtClean="0">
                <a:latin typeface="宋体" pitchFamily="2" charset="-122"/>
              </a:rPr>
              <a:t>类 </a:t>
            </a:r>
            <a:endParaRPr lang="zh-CN" altLang="en-US" dirty="0"/>
          </a:p>
        </p:txBody>
      </p:sp>
      <p:sp>
        <p:nvSpPr>
          <p:cNvPr id="3" name="内容占位符 2"/>
          <p:cNvSpPr>
            <a:spLocks noGrp="1"/>
          </p:cNvSpPr>
          <p:nvPr>
            <p:ph idx="1"/>
          </p:nvPr>
        </p:nvSpPr>
        <p:spPr/>
        <p:txBody>
          <a:bodyPr/>
          <a:lstStyle/>
          <a:p>
            <a:r>
              <a:rPr lang="en-US" altLang="zh-CN" b="1" dirty="0" smtClean="0"/>
              <a:t> Character</a:t>
            </a:r>
            <a:r>
              <a:rPr lang="zh-CN" altLang="en-US" b="1" dirty="0" smtClean="0">
                <a:latin typeface="宋体" pitchFamily="2" charset="-122"/>
              </a:rPr>
              <a:t>类中的一些常用类方法：</a:t>
            </a:r>
            <a:endParaRPr lang="en-US" altLang="zh-CN" dirty="0" smtClean="0"/>
          </a:p>
          <a:p>
            <a:pPr lvl="1" algn="just">
              <a:spcBef>
                <a:spcPct val="5000"/>
              </a:spcBef>
            </a:pPr>
            <a:r>
              <a:rPr lang="en-US" altLang="zh-CN" b="1" dirty="0" smtClean="0">
                <a:solidFill>
                  <a:srgbClr val="0000FF"/>
                </a:solidFill>
              </a:rPr>
              <a:t>public static </a:t>
            </a:r>
            <a:r>
              <a:rPr lang="en-US" altLang="zh-CN" b="1" dirty="0" err="1" smtClean="0">
                <a:solidFill>
                  <a:srgbClr val="0000FF"/>
                </a:solidFill>
              </a:rPr>
              <a:t>boolean</a:t>
            </a:r>
            <a:r>
              <a:rPr lang="en-US" altLang="zh-CN" b="1" dirty="0" smtClean="0">
                <a:solidFill>
                  <a:srgbClr val="0000FF"/>
                </a:solidFill>
              </a:rPr>
              <a:t> </a:t>
            </a:r>
            <a:r>
              <a:rPr lang="en-US" altLang="zh-CN" b="1" dirty="0" err="1" smtClean="0">
                <a:solidFill>
                  <a:srgbClr val="0000FF"/>
                </a:solidFill>
              </a:rPr>
              <a:t>isLowerCase</a:t>
            </a:r>
            <a:r>
              <a:rPr lang="en-US" altLang="zh-CN" b="1" dirty="0" smtClean="0">
                <a:solidFill>
                  <a:srgbClr val="0000FF"/>
                </a:solidFill>
              </a:rPr>
              <a:t>(char </a:t>
            </a:r>
            <a:r>
              <a:rPr lang="en-US" altLang="zh-CN" b="1" dirty="0" err="1" smtClean="0">
                <a:solidFill>
                  <a:srgbClr val="0000FF"/>
                </a:solidFill>
              </a:rPr>
              <a:t>ch</a:t>
            </a:r>
            <a:r>
              <a:rPr lang="en-US" altLang="zh-CN" b="1" dirty="0" smtClean="0">
                <a:solidFill>
                  <a:srgbClr val="0000FF"/>
                </a:solidFill>
              </a:rPr>
              <a:t>)</a:t>
            </a:r>
            <a:r>
              <a:rPr lang="en-US" altLang="zh-CN" sz="2000" b="1" dirty="0" smtClean="0"/>
              <a:t>  </a:t>
            </a:r>
          </a:p>
          <a:p>
            <a:pPr lvl="2" algn="just">
              <a:spcBef>
                <a:spcPct val="5000"/>
              </a:spcBef>
            </a:pPr>
            <a:r>
              <a:rPr lang="zh-CN" altLang="en-US" sz="1900" b="1" dirty="0" smtClean="0"/>
              <a:t>如果</a:t>
            </a:r>
            <a:r>
              <a:rPr lang="en-US" altLang="zh-CN" sz="1900" b="1" dirty="0" err="1" smtClean="0"/>
              <a:t>ch</a:t>
            </a:r>
            <a:r>
              <a:rPr lang="zh-CN" altLang="en-US" sz="1900" b="1" dirty="0" smtClean="0"/>
              <a:t>是小写字母方法返回 </a:t>
            </a:r>
            <a:r>
              <a:rPr lang="en-US" altLang="zh-CN" sz="1900" b="1" dirty="0" smtClean="0"/>
              <a:t>true，</a:t>
            </a:r>
            <a:r>
              <a:rPr lang="zh-CN" altLang="en-US" sz="1900" b="1" dirty="0" smtClean="0"/>
              <a:t>否则返回</a:t>
            </a:r>
            <a:r>
              <a:rPr lang="en-US" altLang="zh-CN" sz="1900" b="1" dirty="0" smtClean="0"/>
              <a:t>false。</a:t>
            </a:r>
          </a:p>
          <a:p>
            <a:pPr lvl="1" algn="just">
              <a:spcBef>
                <a:spcPct val="5000"/>
              </a:spcBef>
            </a:pPr>
            <a:r>
              <a:rPr lang="en-US" altLang="zh-CN" b="1" dirty="0" smtClean="0">
                <a:solidFill>
                  <a:srgbClr val="0000FF"/>
                </a:solidFill>
              </a:rPr>
              <a:t>public static </a:t>
            </a:r>
            <a:r>
              <a:rPr lang="en-US" altLang="zh-CN" b="1" dirty="0" err="1" smtClean="0">
                <a:solidFill>
                  <a:srgbClr val="0000FF"/>
                </a:solidFill>
              </a:rPr>
              <a:t>boolean</a:t>
            </a:r>
            <a:r>
              <a:rPr lang="en-US" altLang="zh-CN" b="1" dirty="0" smtClean="0">
                <a:solidFill>
                  <a:srgbClr val="0000FF"/>
                </a:solidFill>
              </a:rPr>
              <a:t> </a:t>
            </a:r>
            <a:r>
              <a:rPr lang="en-US" altLang="zh-CN" b="1" dirty="0" err="1" smtClean="0">
                <a:solidFill>
                  <a:srgbClr val="0000FF"/>
                </a:solidFill>
              </a:rPr>
              <a:t>isUpperCase</a:t>
            </a:r>
            <a:r>
              <a:rPr lang="en-US" altLang="zh-CN" b="1" dirty="0" smtClean="0">
                <a:solidFill>
                  <a:srgbClr val="0000FF"/>
                </a:solidFill>
              </a:rPr>
              <a:t>(char </a:t>
            </a:r>
            <a:r>
              <a:rPr lang="en-US" altLang="zh-CN" b="1" dirty="0" err="1" smtClean="0">
                <a:solidFill>
                  <a:srgbClr val="0000FF"/>
                </a:solidFill>
              </a:rPr>
              <a:t>ch</a:t>
            </a:r>
            <a:r>
              <a:rPr lang="en-US" altLang="zh-CN" b="1" dirty="0" smtClean="0">
                <a:solidFill>
                  <a:srgbClr val="0000FF"/>
                </a:solidFill>
              </a:rPr>
              <a:t>)</a:t>
            </a:r>
            <a:r>
              <a:rPr lang="en-US" altLang="zh-CN" sz="2000" b="1" dirty="0" smtClean="0"/>
              <a:t>  </a:t>
            </a:r>
          </a:p>
          <a:p>
            <a:pPr lvl="2" algn="just">
              <a:spcBef>
                <a:spcPct val="5000"/>
              </a:spcBef>
            </a:pPr>
            <a:r>
              <a:rPr lang="zh-CN" altLang="en-US" sz="1900" b="1" dirty="0" smtClean="0"/>
              <a:t>如果</a:t>
            </a:r>
            <a:r>
              <a:rPr lang="en-US" altLang="zh-CN" sz="1900" b="1" dirty="0" err="1" smtClean="0"/>
              <a:t>ch</a:t>
            </a:r>
            <a:r>
              <a:rPr lang="zh-CN" altLang="en-US" sz="1900" b="1" dirty="0" smtClean="0"/>
              <a:t>是大写字母方法返回 </a:t>
            </a:r>
            <a:r>
              <a:rPr lang="en-US" altLang="zh-CN" sz="1900" b="1" dirty="0" smtClean="0"/>
              <a:t>true，</a:t>
            </a:r>
            <a:r>
              <a:rPr lang="zh-CN" altLang="en-US" sz="1900" b="1" dirty="0" smtClean="0"/>
              <a:t>否则返回</a:t>
            </a:r>
            <a:r>
              <a:rPr lang="en-US" altLang="zh-CN" sz="1900" b="1" dirty="0" smtClean="0"/>
              <a:t>false。</a:t>
            </a:r>
          </a:p>
          <a:p>
            <a:pPr lvl="1" algn="just">
              <a:spcBef>
                <a:spcPct val="5000"/>
              </a:spcBef>
            </a:pPr>
            <a:r>
              <a:rPr lang="en-US" altLang="zh-CN" b="1" dirty="0" smtClean="0">
                <a:solidFill>
                  <a:srgbClr val="0000FF"/>
                </a:solidFill>
              </a:rPr>
              <a:t>public static char </a:t>
            </a:r>
            <a:r>
              <a:rPr lang="en-US" altLang="zh-CN" b="1" dirty="0" err="1" smtClean="0">
                <a:solidFill>
                  <a:srgbClr val="0000FF"/>
                </a:solidFill>
              </a:rPr>
              <a:t>toLowerCase</a:t>
            </a:r>
            <a:r>
              <a:rPr lang="en-US" altLang="zh-CN" b="1" dirty="0" smtClean="0">
                <a:solidFill>
                  <a:srgbClr val="0000FF"/>
                </a:solidFill>
              </a:rPr>
              <a:t>(char </a:t>
            </a:r>
            <a:r>
              <a:rPr lang="en-US" altLang="zh-CN" b="1" dirty="0" err="1" smtClean="0">
                <a:solidFill>
                  <a:srgbClr val="0000FF"/>
                </a:solidFill>
              </a:rPr>
              <a:t>ch</a:t>
            </a:r>
            <a:r>
              <a:rPr lang="en-US" altLang="zh-CN" b="1" dirty="0" smtClean="0">
                <a:solidFill>
                  <a:srgbClr val="0000FF"/>
                </a:solidFill>
              </a:rPr>
              <a:t>)</a:t>
            </a:r>
            <a:r>
              <a:rPr lang="en-US" altLang="zh-CN" sz="2000" b="1" dirty="0" smtClean="0"/>
              <a:t>  </a:t>
            </a:r>
          </a:p>
          <a:p>
            <a:pPr lvl="2" algn="just">
              <a:spcBef>
                <a:spcPct val="5000"/>
              </a:spcBef>
            </a:pPr>
            <a:r>
              <a:rPr lang="zh-CN" altLang="en-US" sz="1900" b="1" dirty="0" smtClean="0"/>
              <a:t>返回</a:t>
            </a:r>
            <a:r>
              <a:rPr lang="en-US" altLang="zh-CN" sz="1900" b="1" dirty="0" err="1" smtClean="0"/>
              <a:t>ch</a:t>
            </a:r>
            <a:r>
              <a:rPr lang="zh-CN" altLang="en-US" sz="1900" b="1" dirty="0" smtClean="0"/>
              <a:t>的小写形式。</a:t>
            </a:r>
          </a:p>
          <a:p>
            <a:pPr lvl="1" algn="just">
              <a:spcBef>
                <a:spcPct val="5000"/>
              </a:spcBef>
            </a:pPr>
            <a:r>
              <a:rPr lang="en-US" altLang="zh-CN" b="1" dirty="0" smtClean="0">
                <a:solidFill>
                  <a:srgbClr val="0000FF"/>
                </a:solidFill>
              </a:rPr>
              <a:t>public static char </a:t>
            </a:r>
            <a:r>
              <a:rPr lang="en-US" altLang="zh-CN" b="1" dirty="0" err="1" smtClean="0">
                <a:solidFill>
                  <a:srgbClr val="0000FF"/>
                </a:solidFill>
              </a:rPr>
              <a:t>toUpperCase</a:t>
            </a:r>
            <a:r>
              <a:rPr lang="en-US" altLang="zh-CN" b="1" dirty="0" smtClean="0">
                <a:solidFill>
                  <a:srgbClr val="0000FF"/>
                </a:solidFill>
              </a:rPr>
              <a:t>(char </a:t>
            </a:r>
            <a:r>
              <a:rPr lang="en-US" altLang="zh-CN" b="1" dirty="0" err="1" smtClean="0">
                <a:solidFill>
                  <a:srgbClr val="0000FF"/>
                </a:solidFill>
              </a:rPr>
              <a:t>ch</a:t>
            </a:r>
            <a:r>
              <a:rPr lang="en-US" altLang="zh-CN" b="1" dirty="0" smtClean="0">
                <a:solidFill>
                  <a:srgbClr val="0000FF"/>
                </a:solidFill>
              </a:rPr>
              <a:t>)</a:t>
            </a:r>
            <a:r>
              <a:rPr lang="en-US" altLang="zh-CN" sz="2000" b="1" dirty="0" smtClean="0"/>
              <a:t>  </a:t>
            </a:r>
          </a:p>
          <a:p>
            <a:pPr lvl="2" algn="just">
              <a:spcBef>
                <a:spcPct val="5000"/>
              </a:spcBef>
            </a:pPr>
            <a:r>
              <a:rPr lang="zh-CN" altLang="en-US" sz="1900" b="1" dirty="0" smtClean="0"/>
              <a:t>返回</a:t>
            </a:r>
            <a:r>
              <a:rPr lang="en-US" altLang="zh-CN" sz="1900" b="1" dirty="0" err="1" smtClean="0"/>
              <a:t>ch</a:t>
            </a:r>
            <a:r>
              <a:rPr lang="zh-CN" altLang="en-US" sz="1900" b="1" dirty="0" smtClean="0"/>
              <a:t>的大写形式。</a:t>
            </a:r>
          </a:p>
          <a:p>
            <a:pPr lvl="1" algn="just">
              <a:spcBef>
                <a:spcPct val="5000"/>
              </a:spcBef>
            </a:pPr>
            <a:r>
              <a:rPr lang="en-US" altLang="zh-CN" b="1" dirty="0" smtClean="0">
                <a:solidFill>
                  <a:srgbClr val="0000FF"/>
                </a:solidFill>
              </a:rPr>
              <a:t>public static </a:t>
            </a:r>
            <a:r>
              <a:rPr lang="en-US" altLang="zh-CN" b="1" dirty="0" err="1" smtClean="0">
                <a:solidFill>
                  <a:srgbClr val="0000FF"/>
                </a:solidFill>
              </a:rPr>
              <a:t>boolean</a:t>
            </a:r>
            <a:r>
              <a:rPr lang="en-US" altLang="zh-CN" b="1" dirty="0" smtClean="0">
                <a:solidFill>
                  <a:srgbClr val="0000FF"/>
                </a:solidFill>
              </a:rPr>
              <a:t> </a:t>
            </a:r>
            <a:r>
              <a:rPr lang="en-US" altLang="zh-CN" b="1" dirty="0" err="1" smtClean="0">
                <a:solidFill>
                  <a:srgbClr val="0000FF"/>
                </a:solidFill>
              </a:rPr>
              <a:t>isSpaceChar</a:t>
            </a:r>
            <a:r>
              <a:rPr lang="en-US" altLang="zh-CN" b="1" dirty="0" smtClean="0">
                <a:solidFill>
                  <a:srgbClr val="0000FF"/>
                </a:solidFill>
              </a:rPr>
              <a:t>(char </a:t>
            </a:r>
            <a:r>
              <a:rPr lang="en-US" altLang="zh-CN" b="1" dirty="0" err="1" smtClean="0">
                <a:solidFill>
                  <a:srgbClr val="0000FF"/>
                </a:solidFill>
              </a:rPr>
              <a:t>ch</a:t>
            </a:r>
            <a:r>
              <a:rPr lang="en-US" altLang="zh-CN" b="1" dirty="0" smtClean="0">
                <a:solidFill>
                  <a:srgbClr val="0000FF"/>
                </a:solidFill>
              </a:rPr>
              <a:t>)</a:t>
            </a:r>
            <a:r>
              <a:rPr lang="en-US" altLang="zh-CN" sz="2000" b="1" dirty="0" smtClean="0"/>
              <a:t> </a:t>
            </a:r>
          </a:p>
          <a:p>
            <a:pPr lvl="2" algn="just">
              <a:spcBef>
                <a:spcPct val="5000"/>
              </a:spcBef>
            </a:pPr>
            <a:r>
              <a:rPr lang="zh-CN" altLang="en-US" sz="1900" b="1" dirty="0" smtClean="0"/>
              <a:t>如果</a:t>
            </a:r>
            <a:r>
              <a:rPr lang="en-US" altLang="zh-CN" sz="1900" b="1" dirty="0" err="1" smtClean="0"/>
              <a:t>ch</a:t>
            </a:r>
            <a:r>
              <a:rPr lang="zh-CN" altLang="en-US" sz="1900" b="1" dirty="0" smtClean="0"/>
              <a:t>是空格返回</a:t>
            </a:r>
            <a:r>
              <a:rPr lang="en-US" altLang="zh-CN" sz="1900" b="1" dirty="0" smtClean="0"/>
              <a:t>true。</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102</a:t>
            </a:fld>
            <a:endParaRPr lang="zh-CN"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§4.11.4   </a:t>
            </a:r>
            <a:r>
              <a:rPr lang="zh-CN" altLang="en-US" dirty="0" smtClean="0">
                <a:latin typeface="宋体" pitchFamily="2" charset="-122"/>
              </a:rPr>
              <a:t>自动装箱与拆箱 </a:t>
            </a:r>
            <a:endParaRPr lang="zh-CN" altLang="en-US" dirty="0"/>
          </a:p>
        </p:txBody>
      </p:sp>
      <p:sp>
        <p:nvSpPr>
          <p:cNvPr id="3" name="内容占位符 2"/>
          <p:cNvSpPr>
            <a:spLocks noGrp="1"/>
          </p:cNvSpPr>
          <p:nvPr>
            <p:ph idx="1"/>
          </p:nvPr>
        </p:nvSpPr>
        <p:spPr/>
        <p:txBody>
          <a:bodyPr/>
          <a:lstStyle/>
          <a:p>
            <a:pPr algn="just">
              <a:spcBef>
                <a:spcPct val="5000"/>
              </a:spcBef>
            </a:pPr>
            <a:r>
              <a:rPr lang="zh-CN" altLang="en-US" b="1" dirty="0" smtClean="0">
                <a:solidFill>
                  <a:srgbClr val="FF0066"/>
                </a:solidFill>
              </a:rPr>
              <a:t>所谓自动装箱</a:t>
            </a:r>
            <a:r>
              <a:rPr lang="zh-CN" altLang="en-US" b="1" dirty="0" smtClean="0"/>
              <a:t>就是允许把一个基本数据类型的值直接赋值给基本数据类型相对应的类的实例，例如：</a:t>
            </a:r>
            <a:endParaRPr lang="en-US" altLang="zh-CN" b="1" dirty="0" smtClean="0">
              <a:latin typeface="宋体" pitchFamily="2" charset="-122"/>
            </a:endParaRPr>
          </a:p>
          <a:p>
            <a:pPr algn="ctr">
              <a:spcBef>
                <a:spcPct val="5000"/>
              </a:spcBef>
              <a:buNone/>
            </a:pPr>
            <a:r>
              <a:rPr lang="en-US" altLang="zh-CN" b="1" dirty="0" smtClean="0">
                <a:solidFill>
                  <a:srgbClr val="0000FF"/>
                </a:solidFill>
                <a:latin typeface="Tahoma" pitchFamily="34" charset="0"/>
                <a:ea typeface="Tahoma" pitchFamily="34" charset="0"/>
                <a:cs typeface="Tahoma" pitchFamily="34" charset="0"/>
              </a:rPr>
              <a:t>Integer number=100;</a:t>
            </a:r>
          </a:p>
          <a:p>
            <a:endParaRPr lang="en-US" altLang="zh-CN" dirty="0" smtClean="0"/>
          </a:p>
          <a:p>
            <a:endParaRPr lang="en-US" altLang="zh-CN" dirty="0" smtClean="0"/>
          </a:p>
          <a:p>
            <a:endParaRPr lang="en-US" altLang="zh-CN" dirty="0" smtClean="0"/>
          </a:p>
          <a:p>
            <a:pPr algn="ctr">
              <a:buNone/>
            </a:pPr>
            <a:r>
              <a:rPr lang="en-US" b="1" i="1" dirty="0" smtClean="0">
                <a:solidFill>
                  <a:srgbClr val="006600"/>
                </a:solidFill>
              </a:rPr>
              <a:t>(</a:t>
            </a:r>
            <a:r>
              <a:rPr lang="en-US" b="1" i="1" dirty="0" err="1" smtClean="0">
                <a:solidFill>
                  <a:srgbClr val="006600"/>
                </a:solidFill>
              </a:rPr>
              <a:t>Autoboxing</a:t>
            </a:r>
            <a:r>
              <a:rPr lang="en-US" b="1" i="1" dirty="0" smtClean="0">
                <a:solidFill>
                  <a:srgbClr val="006600"/>
                </a:solidFill>
              </a:rPr>
              <a:t> and </a:t>
            </a:r>
            <a:r>
              <a:rPr lang="en-US" b="1" i="1" dirty="0" err="1" smtClean="0">
                <a:solidFill>
                  <a:srgbClr val="006600"/>
                </a:solidFill>
              </a:rPr>
              <a:t>unboxing</a:t>
            </a:r>
            <a:r>
              <a:rPr lang="en-US" b="1" i="1" dirty="0" smtClean="0">
                <a:solidFill>
                  <a:srgbClr val="006600"/>
                </a:solidFill>
              </a:rPr>
              <a:t>)</a:t>
            </a:r>
            <a:r>
              <a:rPr lang="en-US" dirty="0" smtClean="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103</a:t>
            </a:fld>
            <a:endParaRPr lang="zh-CN" altLang="en-US"/>
          </a:p>
        </p:txBody>
      </p:sp>
      <p:sp>
        <p:nvSpPr>
          <p:cNvPr id="5" name="线形标注 1 4"/>
          <p:cNvSpPr/>
          <p:nvPr/>
        </p:nvSpPr>
        <p:spPr>
          <a:xfrm>
            <a:off x="5643570" y="3929066"/>
            <a:ext cx="928694" cy="571504"/>
          </a:xfrm>
          <a:prstGeom prst="borderCallout1">
            <a:avLst>
              <a:gd name="adj1" fmla="val -3772"/>
              <a:gd name="adj2" fmla="val 53602"/>
              <a:gd name="adj3" fmla="val -96766"/>
              <a:gd name="adj4" fmla="val 4904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int</a:t>
            </a:r>
            <a:r>
              <a:rPr lang="zh-CN" altLang="en-US" sz="2400" b="1" dirty="0" smtClean="0">
                <a:solidFill>
                  <a:schemeClr val="tx1"/>
                </a:solidFill>
              </a:rPr>
              <a:t>型</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§4.11.4   </a:t>
            </a:r>
            <a:r>
              <a:rPr lang="zh-CN" altLang="en-US" dirty="0" smtClean="0">
                <a:latin typeface="宋体" pitchFamily="2" charset="-122"/>
              </a:rPr>
              <a:t>自动装箱与拆箱 </a:t>
            </a:r>
            <a:endParaRPr lang="zh-CN" altLang="en-US" dirty="0"/>
          </a:p>
        </p:txBody>
      </p:sp>
      <p:sp>
        <p:nvSpPr>
          <p:cNvPr id="3" name="内容占位符 2"/>
          <p:cNvSpPr>
            <a:spLocks noGrp="1"/>
          </p:cNvSpPr>
          <p:nvPr>
            <p:ph idx="1"/>
          </p:nvPr>
        </p:nvSpPr>
        <p:spPr/>
        <p:txBody>
          <a:bodyPr/>
          <a:lstStyle/>
          <a:p>
            <a:pPr algn="just">
              <a:spcBef>
                <a:spcPct val="5000"/>
              </a:spcBef>
            </a:pPr>
            <a:r>
              <a:rPr lang="zh-CN" altLang="en-US" b="1" dirty="0" smtClean="0">
                <a:solidFill>
                  <a:srgbClr val="FF0066"/>
                </a:solidFill>
              </a:rPr>
              <a:t>自动拆箱</a:t>
            </a:r>
            <a:r>
              <a:rPr lang="zh-CN" altLang="en-US" b="1" dirty="0" smtClean="0"/>
              <a:t>就是</a:t>
            </a:r>
            <a:endParaRPr lang="en-US" altLang="zh-CN" b="1" dirty="0" smtClean="0"/>
          </a:p>
          <a:p>
            <a:pPr lvl="1" algn="just">
              <a:spcBef>
                <a:spcPct val="5000"/>
              </a:spcBef>
            </a:pPr>
            <a:r>
              <a:rPr lang="zh-CN" altLang="en-US" dirty="0" smtClean="0"/>
              <a:t>允许把</a:t>
            </a:r>
            <a:r>
              <a:rPr lang="zh-CN" altLang="en-US" u="sng" dirty="0" smtClean="0">
                <a:solidFill>
                  <a:srgbClr val="C00000"/>
                </a:solidFill>
              </a:rPr>
              <a:t>基本数据类型相对应的类的实例</a:t>
            </a:r>
            <a:r>
              <a:rPr lang="zh-CN" altLang="en-US" dirty="0" smtClean="0"/>
              <a:t>直接</a:t>
            </a:r>
            <a:r>
              <a:rPr lang="zh-CN" altLang="en-US" b="1" dirty="0" smtClean="0">
                <a:solidFill>
                  <a:srgbClr val="000099"/>
                </a:solidFill>
              </a:rPr>
              <a:t>赋值</a:t>
            </a:r>
            <a:r>
              <a:rPr lang="zh-CN" altLang="en-US" dirty="0" smtClean="0"/>
              <a:t>给</a:t>
            </a:r>
            <a:r>
              <a:rPr lang="zh-CN" altLang="en-US" dirty="0" smtClean="0">
                <a:solidFill>
                  <a:srgbClr val="000099"/>
                </a:solidFill>
              </a:rPr>
              <a:t>相应的基本数据类型变量。</a:t>
            </a:r>
            <a:endParaRPr lang="en-US" altLang="zh-CN" dirty="0" smtClean="0">
              <a:solidFill>
                <a:srgbClr val="000099"/>
              </a:solidFill>
            </a:endParaRPr>
          </a:p>
          <a:p>
            <a:pPr lvl="1" algn="just">
              <a:spcBef>
                <a:spcPct val="5000"/>
              </a:spcBef>
            </a:pPr>
            <a:r>
              <a:rPr lang="zh-CN" altLang="en-US" dirty="0" smtClean="0"/>
              <a:t>或把基本数据类型相对应的类的实例当作相应的基本数据类型来使用。</a:t>
            </a:r>
            <a:endParaRPr lang="en-US" altLang="zh-CN" dirty="0" smtClean="0"/>
          </a:p>
          <a:p>
            <a:pPr lvl="1" algn="just">
              <a:spcBef>
                <a:spcPct val="5000"/>
              </a:spcBef>
            </a:pPr>
            <a:endParaRPr lang="en-US" altLang="zh-CN" dirty="0" smtClean="0"/>
          </a:p>
          <a:p>
            <a:pPr algn="just">
              <a:spcBef>
                <a:spcPct val="5000"/>
              </a:spcBef>
            </a:pPr>
            <a:r>
              <a:rPr lang="zh-CN" altLang="en-US" b="1" dirty="0" smtClean="0"/>
              <a:t>例如：</a:t>
            </a:r>
            <a:r>
              <a:rPr lang="en-US" altLang="zh-CN" dirty="0" smtClean="0">
                <a:latin typeface="宋体" pitchFamily="2" charset="-122"/>
              </a:rPr>
              <a:t>number</a:t>
            </a:r>
            <a:r>
              <a:rPr lang="zh-CN" altLang="en-US" dirty="0" smtClean="0"/>
              <a:t>是一个</a:t>
            </a:r>
            <a:r>
              <a:rPr lang="en-US" altLang="zh-CN" dirty="0" smtClean="0">
                <a:latin typeface="宋体" pitchFamily="2" charset="-122"/>
              </a:rPr>
              <a:t>Integer</a:t>
            </a:r>
            <a:r>
              <a:rPr lang="zh-CN" altLang="en-US" dirty="0" smtClean="0"/>
              <a:t>对象，那么允许：</a:t>
            </a:r>
            <a:endParaRPr lang="en-US" altLang="zh-CN" dirty="0" smtClean="0"/>
          </a:p>
          <a:p>
            <a:pPr lvl="4" algn="just">
              <a:spcBef>
                <a:spcPct val="5000"/>
              </a:spcBef>
              <a:buNone/>
            </a:pPr>
            <a:r>
              <a:rPr lang="en-US" altLang="zh-CN" sz="2800" b="1" dirty="0" smtClean="0">
                <a:solidFill>
                  <a:srgbClr val="0000FF"/>
                </a:solidFill>
                <a:latin typeface="Tahoma" pitchFamily="34" charset="0"/>
                <a:ea typeface="Tahoma" pitchFamily="34" charset="0"/>
                <a:cs typeface="Tahoma" pitchFamily="34" charset="0"/>
              </a:rPr>
              <a:t>Integer </a:t>
            </a:r>
            <a:r>
              <a:rPr lang="en-US" altLang="zh-CN" sz="2800" b="1" dirty="0" smtClean="0">
                <a:solidFill>
                  <a:srgbClr val="C00000"/>
                </a:solidFill>
                <a:latin typeface="Tahoma" pitchFamily="34" charset="0"/>
                <a:ea typeface="Tahoma" pitchFamily="34" charset="0"/>
                <a:cs typeface="Tahoma" pitchFamily="34" charset="0"/>
              </a:rPr>
              <a:t>number</a:t>
            </a:r>
            <a:r>
              <a:rPr lang="en-US" altLang="zh-CN" sz="2800" b="1" dirty="0" smtClean="0">
                <a:solidFill>
                  <a:srgbClr val="0000FF"/>
                </a:solidFill>
                <a:latin typeface="Tahoma" pitchFamily="34" charset="0"/>
                <a:ea typeface="Tahoma" pitchFamily="34" charset="0"/>
                <a:cs typeface="Tahoma" pitchFamily="34" charset="0"/>
              </a:rPr>
              <a:t>=100;</a:t>
            </a:r>
          </a:p>
          <a:p>
            <a:pPr lvl="4" algn="just">
              <a:spcBef>
                <a:spcPct val="5000"/>
              </a:spcBef>
              <a:buNone/>
            </a:pPr>
            <a:r>
              <a:rPr lang="en-US" altLang="zh-CN" sz="2800" b="1" dirty="0" err="1" smtClean="0">
                <a:solidFill>
                  <a:srgbClr val="0000FF"/>
                </a:solidFill>
                <a:latin typeface="Tahoma" pitchFamily="34" charset="0"/>
                <a:ea typeface="Tahoma" pitchFamily="34" charset="0"/>
                <a:cs typeface="Tahoma" pitchFamily="34" charset="0"/>
              </a:rPr>
              <a:t>int</a:t>
            </a:r>
            <a:r>
              <a:rPr lang="en-US" altLang="zh-CN" sz="2800" b="1" dirty="0" smtClean="0">
                <a:solidFill>
                  <a:srgbClr val="0000FF"/>
                </a:solidFill>
                <a:latin typeface="Tahoma" pitchFamily="34" charset="0"/>
                <a:ea typeface="Tahoma" pitchFamily="34" charset="0"/>
                <a:cs typeface="Tahoma" pitchFamily="34" charset="0"/>
              </a:rPr>
              <a:t> x=</a:t>
            </a:r>
            <a:r>
              <a:rPr lang="en-US" altLang="zh-CN" sz="2800" b="1" dirty="0" err="1" smtClean="0">
                <a:solidFill>
                  <a:srgbClr val="C00000"/>
                </a:solidFill>
                <a:latin typeface="Tahoma" pitchFamily="34" charset="0"/>
                <a:ea typeface="Tahoma" pitchFamily="34" charset="0"/>
                <a:cs typeface="Tahoma" pitchFamily="34" charset="0"/>
              </a:rPr>
              <a:t>number</a:t>
            </a:r>
            <a:r>
              <a:rPr lang="en-US" altLang="zh-CN" sz="2800" b="1" dirty="0" err="1" smtClean="0">
                <a:solidFill>
                  <a:srgbClr val="0000FF"/>
                </a:solidFill>
                <a:latin typeface="Tahoma" pitchFamily="34" charset="0"/>
                <a:ea typeface="Tahoma" pitchFamily="34" charset="0"/>
                <a:cs typeface="Tahoma" pitchFamily="34" charset="0"/>
              </a:rPr>
              <a:t>+number</a:t>
            </a:r>
            <a:r>
              <a:rPr lang="en-US" altLang="zh-CN" sz="2800" b="1" dirty="0" smtClean="0">
                <a:solidFill>
                  <a:srgbClr val="0000FF"/>
                </a:solidFill>
                <a:latin typeface="Tahoma" pitchFamily="34" charset="0"/>
                <a:ea typeface="Tahoma" pitchFamily="34" charset="0"/>
                <a:cs typeface="Tahoma" pitchFamily="34" charset="0"/>
              </a:rPr>
              <a:t>; </a:t>
            </a:r>
          </a:p>
          <a:p>
            <a:pPr algn="just">
              <a:spcBef>
                <a:spcPct val="5000"/>
              </a:spcBef>
            </a:pPr>
            <a:r>
              <a:rPr lang="zh-CN" altLang="en-US" sz="3600" b="1" dirty="0" smtClean="0">
                <a:solidFill>
                  <a:srgbClr val="FF0000"/>
                </a:solidFill>
                <a:latin typeface="宋体" pitchFamily="2" charset="-122"/>
              </a:rPr>
              <a:t>例4-19</a:t>
            </a:r>
            <a:endParaRPr lang="en-US" altLang="zh-CN" sz="3600" b="1" dirty="0" smtClean="0">
              <a:solidFill>
                <a:srgbClr val="0000FF"/>
              </a:solidFill>
              <a:latin typeface="Tahoma" pitchFamily="34" charset="0"/>
              <a:ea typeface="Tahoma" pitchFamily="34" charset="0"/>
              <a:cs typeface="Tahoma" pitchFamily="34" charset="0"/>
            </a:endParaRPr>
          </a:p>
          <a:p>
            <a:pPr lvl="4" algn="just">
              <a:spcBef>
                <a:spcPct val="5000"/>
              </a:spcBef>
              <a:buNone/>
            </a:pPr>
            <a:endParaRPr lang="en-US" altLang="zh-CN" sz="2800" b="1" dirty="0" smtClean="0">
              <a:solidFill>
                <a:srgbClr val="0000FF"/>
              </a:solidFill>
              <a:latin typeface="Tahoma" pitchFamily="34" charset="0"/>
              <a:ea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104</a:t>
            </a:fld>
            <a:endParaRPr lang="zh-CN"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§4.12    </a:t>
            </a:r>
            <a:r>
              <a:rPr lang="zh-CN" altLang="en-US" dirty="0" smtClean="0">
                <a:latin typeface="宋体" pitchFamily="2" charset="-122"/>
              </a:rPr>
              <a:t>反编译和文档生成器 </a:t>
            </a:r>
            <a:endParaRPr lang="zh-CN" altLang="en-US" dirty="0"/>
          </a:p>
        </p:txBody>
      </p:sp>
      <p:sp>
        <p:nvSpPr>
          <p:cNvPr id="3" name="内容占位符 2"/>
          <p:cNvSpPr>
            <a:spLocks noGrp="1"/>
          </p:cNvSpPr>
          <p:nvPr>
            <p:ph idx="1"/>
          </p:nvPr>
        </p:nvSpPr>
        <p:spPr/>
        <p:txBody>
          <a:bodyPr/>
          <a:lstStyle/>
          <a:p>
            <a:pPr>
              <a:buNone/>
            </a:pPr>
            <a:r>
              <a:rPr lang="zh-CN" altLang="en-US" b="1" dirty="0" smtClean="0"/>
              <a:t>§4.12.1    </a:t>
            </a:r>
            <a:r>
              <a:rPr lang="en-US" altLang="zh-CN" b="1" dirty="0" err="1" smtClean="0">
                <a:latin typeface="宋体" pitchFamily="2" charset="-122"/>
              </a:rPr>
              <a:t>javap</a:t>
            </a:r>
            <a:r>
              <a:rPr lang="zh-CN" altLang="en-US" b="1" dirty="0" smtClean="0">
                <a:latin typeface="宋体" pitchFamily="2" charset="-122"/>
              </a:rPr>
              <a:t>反编译 </a:t>
            </a:r>
            <a:endParaRPr lang="en-US" altLang="zh-CN" b="1" dirty="0" smtClean="0">
              <a:latin typeface="宋体" pitchFamily="2" charset="-122"/>
            </a:endParaRPr>
          </a:p>
          <a:p>
            <a:pPr algn="just">
              <a:lnSpc>
                <a:spcPct val="120000"/>
              </a:lnSpc>
              <a:spcBef>
                <a:spcPts val="0"/>
              </a:spcBef>
            </a:pPr>
            <a:r>
              <a:rPr lang="en-US" altLang="zh-CN" dirty="0" err="1" smtClean="0"/>
              <a:t>JDK</a:t>
            </a:r>
            <a:r>
              <a:rPr lang="zh-CN" altLang="en-US" dirty="0" smtClean="0"/>
              <a:t>提供的反编译器</a:t>
            </a:r>
            <a:r>
              <a:rPr lang="en-US" altLang="zh-CN" b="1" dirty="0" err="1" smtClean="0">
                <a:solidFill>
                  <a:srgbClr val="000099"/>
                </a:solidFill>
              </a:rPr>
              <a:t>javap</a:t>
            </a:r>
            <a:r>
              <a:rPr lang="en-US" altLang="zh-CN" dirty="0" err="1" smtClean="0"/>
              <a:t>.exe</a:t>
            </a:r>
            <a:r>
              <a:rPr lang="zh-CN" altLang="en-US" dirty="0" smtClean="0"/>
              <a:t>可以将字节码反编译为源码，查看源码类中的</a:t>
            </a:r>
            <a:r>
              <a:rPr lang="en-US" altLang="zh-CN" dirty="0" smtClean="0"/>
              <a:t>public</a:t>
            </a:r>
            <a:r>
              <a:rPr lang="zh-CN" altLang="en-US" dirty="0" smtClean="0"/>
              <a:t>方法名字和</a:t>
            </a:r>
            <a:r>
              <a:rPr lang="en-US" altLang="zh-CN" dirty="0" smtClean="0"/>
              <a:t>public</a:t>
            </a:r>
            <a:r>
              <a:rPr lang="zh-CN" altLang="en-US" dirty="0" smtClean="0"/>
              <a:t>成员变量的名字，例如：</a:t>
            </a:r>
          </a:p>
          <a:p>
            <a:pPr algn="ctr">
              <a:lnSpc>
                <a:spcPct val="130000"/>
              </a:lnSpc>
              <a:spcBef>
                <a:spcPct val="50000"/>
              </a:spcBef>
              <a:buNone/>
            </a:pPr>
            <a:r>
              <a:rPr lang="zh-CN" altLang="en-US" b="1" dirty="0" smtClean="0"/>
              <a:t>   </a:t>
            </a:r>
            <a:r>
              <a:rPr lang="zh-CN" altLang="en-US" b="1" dirty="0" smtClean="0">
                <a:solidFill>
                  <a:srgbClr val="C00000"/>
                </a:solidFill>
              </a:rPr>
              <a:t> </a:t>
            </a:r>
            <a:r>
              <a:rPr lang="en-US" altLang="zh-CN" b="1" dirty="0" err="1" smtClean="0">
                <a:solidFill>
                  <a:srgbClr val="C00000"/>
                </a:solidFill>
              </a:rPr>
              <a:t>javap</a:t>
            </a:r>
            <a:r>
              <a:rPr lang="en-US" altLang="zh-CN" b="1" dirty="0" smtClean="0">
                <a:solidFill>
                  <a:srgbClr val="C00000"/>
                </a:solidFill>
              </a:rPr>
              <a:t> </a:t>
            </a:r>
            <a:r>
              <a:rPr lang="en-US" altLang="zh-CN" b="1" dirty="0" err="1" smtClean="0">
                <a:solidFill>
                  <a:srgbClr val="0000FF"/>
                </a:solidFill>
              </a:rPr>
              <a:t>java.util.Date</a:t>
            </a:r>
            <a:r>
              <a:rPr lang="en-US" altLang="zh-CN" b="1" dirty="0" smtClean="0">
                <a:solidFill>
                  <a:srgbClr val="0000FF"/>
                </a:solidFill>
              </a:rPr>
              <a:t> </a:t>
            </a:r>
            <a:endParaRPr lang="zh-CN" altLang="en-US" b="1" dirty="0" smtClean="0">
              <a:solidFill>
                <a:srgbClr val="0000FF"/>
              </a:solidFill>
            </a:endParaRPr>
          </a:p>
          <a:p>
            <a:pPr>
              <a:buNone/>
            </a:pPr>
            <a:endParaRPr lang="zh-CN" altLang="en-US" b="1" dirty="0" smtClean="0">
              <a:latin typeface="宋体"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105</a:t>
            </a:fld>
            <a:endParaRPr lang="zh-CN" alt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77870"/>
          </a:xfrm>
        </p:spPr>
        <p:txBody>
          <a:bodyPr/>
          <a:lstStyle/>
          <a:p>
            <a:r>
              <a:rPr lang="zh-CN" altLang="en-US" dirty="0" smtClean="0">
                <a:solidFill>
                  <a:srgbClr val="C00000"/>
                </a:solidFill>
              </a:rPr>
              <a:t> </a:t>
            </a:r>
            <a:r>
              <a:rPr lang="en-US" altLang="zh-CN" dirty="0" err="1" smtClean="0">
                <a:solidFill>
                  <a:srgbClr val="C00000"/>
                </a:solidFill>
              </a:rPr>
              <a:t>javap</a:t>
            </a:r>
            <a:r>
              <a:rPr lang="en-US" altLang="zh-CN" dirty="0" smtClean="0">
                <a:solidFill>
                  <a:srgbClr val="C00000"/>
                </a:solidFill>
              </a:rPr>
              <a:t> </a:t>
            </a:r>
            <a:r>
              <a:rPr lang="en-US" altLang="zh-CN" dirty="0" err="1" smtClean="0">
                <a:solidFill>
                  <a:srgbClr val="0000FF"/>
                </a:solidFill>
              </a:rPr>
              <a:t>java.util.Date</a:t>
            </a:r>
            <a:r>
              <a:rPr lang="en-US" altLang="zh-CN" dirty="0" smtClean="0">
                <a:solidFill>
                  <a:srgbClr val="0000FF"/>
                </a:solidFill>
              </a:rPr>
              <a:t> </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106</a:t>
            </a:fld>
            <a:endParaRPr lang="zh-CN" altLang="en-US"/>
          </a:p>
        </p:txBody>
      </p:sp>
      <p:pic>
        <p:nvPicPr>
          <p:cNvPr id="1027" name="Picture 3"/>
          <p:cNvPicPr>
            <a:picLocks noChangeAspect="1" noChangeArrowheads="1"/>
          </p:cNvPicPr>
          <p:nvPr/>
        </p:nvPicPr>
        <p:blipFill>
          <a:blip r:embed="rId2"/>
          <a:srcRect/>
          <a:stretch>
            <a:fillRect/>
          </a:stretch>
        </p:blipFill>
        <p:spPr bwMode="auto">
          <a:xfrm>
            <a:off x="714348" y="1214422"/>
            <a:ext cx="7972425" cy="519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949308"/>
          </a:xfrm>
        </p:spPr>
        <p:txBody>
          <a:bodyPr/>
          <a:lstStyle/>
          <a:p>
            <a:r>
              <a:rPr lang="en-US" altLang="zh-CN" sz="3200" dirty="0" err="1" smtClean="0">
                <a:solidFill>
                  <a:srgbClr val="C00000"/>
                </a:solidFill>
              </a:rPr>
              <a:t>javap</a:t>
            </a:r>
            <a:r>
              <a:rPr lang="en-US" altLang="zh-CN" sz="3200" dirty="0" smtClean="0"/>
              <a:t> -private </a:t>
            </a:r>
            <a:r>
              <a:rPr lang="en-US" altLang="zh-CN" sz="3200" dirty="0" err="1" smtClean="0"/>
              <a:t>javax.swing.JButton</a:t>
            </a:r>
            <a:endParaRPr lang="zh-CN" altLang="en-US" sz="32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107</a:t>
            </a:fld>
            <a:endParaRPr lang="zh-CN" altLang="en-US"/>
          </a:p>
        </p:txBody>
      </p:sp>
      <p:pic>
        <p:nvPicPr>
          <p:cNvPr id="2050" name="Picture 2"/>
          <p:cNvPicPr>
            <a:picLocks noChangeAspect="1" noChangeArrowheads="1"/>
          </p:cNvPicPr>
          <p:nvPr/>
        </p:nvPicPr>
        <p:blipFill>
          <a:blip r:embed="rId2"/>
          <a:srcRect/>
          <a:stretch>
            <a:fillRect/>
          </a:stretch>
        </p:blipFill>
        <p:spPr bwMode="auto">
          <a:xfrm>
            <a:off x="500034" y="1357298"/>
            <a:ext cx="7972425" cy="519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C00000"/>
                </a:solidFill>
              </a:rPr>
              <a:t>javap</a:t>
            </a:r>
            <a:r>
              <a:rPr lang="en-US" altLang="zh-CN" dirty="0" smtClean="0"/>
              <a:t> </a:t>
            </a:r>
            <a:r>
              <a:rPr lang="en-US" altLang="zh-CN" dirty="0" err="1" smtClean="0"/>
              <a:t>HelloWorld</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108</a:t>
            </a:fld>
            <a:endParaRPr lang="zh-CN" altLang="en-US"/>
          </a:p>
        </p:txBody>
      </p:sp>
      <p:pic>
        <p:nvPicPr>
          <p:cNvPr id="3074" name="Picture 2"/>
          <p:cNvPicPr>
            <a:picLocks noChangeAspect="1" noChangeArrowheads="1"/>
          </p:cNvPicPr>
          <p:nvPr/>
        </p:nvPicPr>
        <p:blipFill>
          <a:blip r:embed="rId2"/>
          <a:srcRect/>
          <a:stretch>
            <a:fillRect/>
          </a:stretch>
        </p:blipFill>
        <p:spPr bwMode="auto">
          <a:xfrm>
            <a:off x="500034" y="1500174"/>
            <a:ext cx="7953375" cy="513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latin typeface="Tahoma" pitchFamily="34" charset="0"/>
                <a:cs typeface="Tahoma" pitchFamily="34" charset="0"/>
              </a:rPr>
              <a:t>§4.12.2   </a:t>
            </a:r>
            <a:r>
              <a:rPr lang="en-US" altLang="zh-CN" dirty="0" err="1" smtClean="0">
                <a:latin typeface="Tahoma" pitchFamily="34" charset="0"/>
                <a:ea typeface="Tahoma" pitchFamily="34" charset="0"/>
                <a:cs typeface="Tahoma" pitchFamily="34" charset="0"/>
              </a:rPr>
              <a:t>javadoc</a:t>
            </a:r>
            <a:r>
              <a:rPr lang="zh-CN" altLang="en-US" dirty="0" smtClean="0">
                <a:latin typeface="Tahoma" pitchFamily="34" charset="0"/>
                <a:cs typeface="Tahoma" pitchFamily="34" charset="0"/>
              </a:rPr>
              <a:t>制作文档 </a:t>
            </a:r>
            <a:endParaRPr lang="zh-CN" altLang="en-US" dirty="0">
              <a:latin typeface="Tahoma" pitchFamily="34" charset="0"/>
              <a:cs typeface="Tahoma" pitchFamily="34" charset="0"/>
            </a:endParaRPr>
          </a:p>
        </p:txBody>
      </p:sp>
      <p:sp>
        <p:nvSpPr>
          <p:cNvPr id="3" name="内容占位符 2"/>
          <p:cNvSpPr>
            <a:spLocks noGrp="1"/>
          </p:cNvSpPr>
          <p:nvPr>
            <p:ph idx="1"/>
          </p:nvPr>
        </p:nvSpPr>
        <p:spPr/>
        <p:txBody>
          <a:bodyPr/>
          <a:lstStyle/>
          <a:p>
            <a:r>
              <a:rPr lang="zh-CN" altLang="en-US" dirty="0" smtClean="0"/>
              <a:t>使用</a:t>
            </a:r>
            <a:r>
              <a:rPr lang="en-US" altLang="zh-CN" dirty="0" err="1" smtClean="0"/>
              <a:t>JDK</a:t>
            </a:r>
            <a:r>
              <a:rPr lang="zh-CN" altLang="en-US" dirty="0" smtClean="0"/>
              <a:t>提供的</a:t>
            </a:r>
            <a:r>
              <a:rPr lang="en-US" altLang="zh-CN" b="1" dirty="0" err="1" smtClean="0">
                <a:solidFill>
                  <a:srgbClr val="C00000"/>
                </a:solidFill>
              </a:rPr>
              <a:t>javadoc</a:t>
            </a:r>
            <a:r>
              <a:rPr lang="en-US" altLang="zh-CN" dirty="0" err="1" smtClean="0"/>
              <a:t>.exe</a:t>
            </a:r>
            <a:r>
              <a:rPr lang="zh-CN" altLang="en-US" dirty="0" smtClean="0"/>
              <a:t>可以制做源文件的</a:t>
            </a:r>
            <a:r>
              <a:rPr lang="en-US" altLang="zh-CN" b="1" dirty="0" smtClean="0">
                <a:solidFill>
                  <a:srgbClr val="000099"/>
                </a:solidFill>
              </a:rPr>
              <a:t>html</a:t>
            </a:r>
            <a:r>
              <a:rPr lang="zh-CN" altLang="en-US" dirty="0" smtClean="0"/>
              <a:t>格式文档。</a:t>
            </a:r>
          </a:p>
          <a:p>
            <a:r>
              <a:rPr lang="zh-CN" altLang="en-US" dirty="0" smtClean="0"/>
              <a:t>假设</a:t>
            </a:r>
            <a:r>
              <a:rPr lang="en-US" altLang="zh-CN" dirty="0" smtClean="0"/>
              <a:t>D</a:t>
            </a:r>
            <a:r>
              <a:rPr lang="zh-CN" altLang="en-US" dirty="0" smtClean="0"/>
              <a:t>：</a:t>
            </a:r>
            <a:r>
              <a:rPr lang="en-US" altLang="zh-CN" dirty="0" smtClean="0"/>
              <a:t>\test</a:t>
            </a:r>
            <a:r>
              <a:rPr lang="zh-CN" altLang="en-US" dirty="0" smtClean="0"/>
              <a:t>有源文件</a:t>
            </a:r>
            <a:r>
              <a:rPr lang="en-US" altLang="zh-CN" dirty="0" err="1" smtClean="0"/>
              <a:t>Example.java</a:t>
            </a:r>
            <a:r>
              <a:rPr lang="zh-CN" altLang="en-US" dirty="0" smtClean="0"/>
              <a:t>，用</a:t>
            </a:r>
          </a:p>
          <a:p>
            <a:pPr algn="ctr">
              <a:buNone/>
            </a:pPr>
            <a:r>
              <a:rPr lang="en-US" altLang="zh-CN" b="1" dirty="0" err="1" smtClean="0">
                <a:solidFill>
                  <a:srgbClr val="000099"/>
                </a:solidFill>
                <a:latin typeface="Tahoma" pitchFamily="34" charset="0"/>
                <a:ea typeface="Tahoma" pitchFamily="34" charset="0"/>
                <a:cs typeface="Tahoma" pitchFamily="34" charset="0"/>
              </a:rPr>
              <a:t>javadoc</a:t>
            </a:r>
            <a:r>
              <a:rPr lang="en-US" altLang="zh-CN" dirty="0" smtClean="0">
                <a:solidFill>
                  <a:srgbClr val="000099"/>
                </a:solidFill>
                <a:latin typeface="Tahoma" pitchFamily="34" charset="0"/>
                <a:ea typeface="Tahoma" pitchFamily="34" charset="0"/>
                <a:cs typeface="Tahoma" pitchFamily="34" charset="0"/>
              </a:rPr>
              <a:t> </a:t>
            </a:r>
            <a:r>
              <a:rPr lang="en-US" altLang="zh-CN" dirty="0" err="1" smtClean="0">
                <a:solidFill>
                  <a:srgbClr val="000099"/>
                </a:solidFill>
                <a:latin typeface="Tahoma" pitchFamily="34" charset="0"/>
                <a:ea typeface="Tahoma" pitchFamily="34" charset="0"/>
                <a:cs typeface="Tahoma" pitchFamily="34" charset="0"/>
              </a:rPr>
              <a:t>Example.java</a:t>
            </a:r>
            <a:endParaRPr lang="en-US" altLang="zh-CN" dirty="0" smtClean="0">
              <a:solidFill>
                <a:srgbClr val="000099"/>
              </a:solidFill>
              <a:latin typeface="Tahoma" pitchFamily="34" charset="0"/>
              <a:ea typeface="Tahoma" pitchFamily="34" charset="0"/>
              <a:cs typeface="Tahoma" pitchFamily="34" charset="0"/>
            </a:endParaRPr>
          </a:p>
          <a:p>
            <a:r>
              <a:rPr lang="zh-CN" altLang="en-US" dirty="0" smtClean="0"/>
              <a:t>生成</a:t>
            </a:r>
            <a:r>
              <a:rPr lang="en-US" altLang="zh-CN" dirty="0" err="1" smtClean="0"/>
              <a:t>Example.java</a:t>
            </a:r>
            <a:r>
              <a:rPr lang="zh-CN" altLang="en-US" dirty="0" smtClean="0"/>
              <a:t>的</a:t>
            </a:r>
            <a:r>
              <a:rPr lang="en-US" altLang="zh-CN" dirty="0" smtClean="0"/>
              <a:t>html</a:t>
            </a:r>
            <a:r>
              <a:rPr lang="zh-CN" altLang="en-US" dirty="0" smtClean="0"/>
              <a:t>格式文挡。</a:t>
            </a:r>
          </a:p>
          <a:p>
            <a:r>
              <a:rPr lang="zh-CN" altLang="en-US" dirty="0" smtClean="0"/>
              <a:t>例</a:t>
            </a:r>
            <a:r>
              <a:rPr lang="en-US" altLang="zh-CN" dirty="0" smtClean="0"/>
              <a:t>4-20</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109</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§4.2   类 </a:t>
            </a:r>
            <a:endParaRPr lang="zh-CN" altLang="en-US" dirty="0"/>
          </a:p>
        </p:txBody>
      </p:sp>
      <p:sp>
        <p:nvSpPr>
          <p:cNvPr id="3" name="内容占位符 2"/>
          <p:cNvSpPr>
            <a:spLocks noGrp="1"/>
          </p:cNvSpPr>
          <p:nvPr>
            <p:ph idx="1"/>
          </p:nvPr>
        </p:nvSpPr>
        <p:spPr/>
        <p:txBody>
          <a:bodyPr/>
          <a:lstStyle/>
          <a:p>
            <a:r>
              <a:rPr lang="zh-CN" altLang="en-US" dirty="0" smtClean="0"/>
              <a:t>类是组成</a:t>
            </a:r>
            <a:r>
              <a:rPr lang="en-US" altLang="zh-CN" dirty="0" smtClean="0"/>
              <a:t>Java</a:t>
            </a:r>
            <a:r>
              <a:rPr lang="zh-CN" altLang="en-US" dirty="0" smtClean="0"/>
              <a:t>程序的基本要素。</a:t>
            </a:r>
            <a:endParaRPr lang="en-US" altLang="zh-CN" dirty="0" smtClean="0"/>
          </a:p>
          <a:p>
            <a:r>
              <a:rPr lang="zh-CN" altLang="en-US" dirty="0" smtClean="0">
                <a:solidFill>
                  <a:srgbClr val="C00000"/>
                </a:solidFill>
              </a:rPr>
              <a:t>类封装了一类对象的状态和方法</a:t>
            </a:r>
            <a:r>
              <a:rPr lang="zh-CN" altLang="en-US" dirty="0" smtClean="0"/>
              <a:t>。</a:t>
            </a:r>
            <a:endParaRPr lang="en-US" altLang="zh-CN" dirty="0" smtClean="0"/>
          </a:p>
          <a:p>
            <a:r>
              <a:rPr lang="zh-CN" altLang="en-US" dirty="0" smtClean="0">
                <a:solidFill>
                  <a:srgbClr val="000099"/>
                </a:solidFill>
              </a:rPr>
              <a:t>类是用来定义对象的模板。</a:t>
            </a:r>
          </a:p>
          <a:p>
            <a:r>
              <a:rPr lang="zh-CN" altLang="en-US" dirty="0" smtClean="0"/>
              <a:t>类的实现包括两部分：类声明和类体。</a:t>
            </a:r>
            <a:endParaRPr lang="en-US" altLang="zh-CN" dirty="0" smtClean="0"/>
          </a:p>
          <a:p>
            <a:r>
              <a:rPr lang="zh-CN" altLang="en-US" dirty="0" smtClean="0"/>
              <a:t>基本格式为：</a:t>
            </a:r>
          </a:p>
          <a:p>
            <a:pPr lvl="5">
              <a:buNone/>
            </a:pPr>
            <a:r>
              <a:rPr lang="en-US" altLang="zh-CN" sz="2400" b="1" dirty="0" smtClean="0">
                <a:solidFill>
                  <a:srgbClr val="0000CC"/>
                </a:solidFill>
              </a:rPr>
              <a:t>&lt;</a:t>
            </a:r>
            <a:r>
              <a:rPr lang="zh-CN" altLang="en-US" sz="2400" b="1" dirty="0" smtClean="0">
                <a:solidFill>
                  <a:srgbClr val="0000CC"/>
                </a:solidFill>
              </a:rPr>
              <a:t>修饰符</a:t>
            </a:r>
            <a:r>
              <a:rPr lang="en-US" altLang="zh-CN" sz="2400" b="1" dirty="0" smtClean="0">
                <a:solidFill>
                  <a:srgbClr val="0000CC"/>
                </a:solidFill>
              </a:rPr>
              <a:t>&gt;  </a:t>
            </a:r>
            <a:r>
              <a:rPr lang="en-US" altLang="zh-CN" sz="2400" b="1" dirty="0" smtClean="0">
                <a:solidFill>
                  <a:srgbClr val="000099"/>
                </a:solidFill>
                <a:latin typeface="+mj-lt"/>
              </a:rPr>
              <a:t>class </a:t>
            </a:r>
            <a:r>
              <a:rPr lang="zh-CN" altLang="en-US" sz="2400" b="1" dirty="0" smtClean="0">
                <a:solidFill>
                  <a:srgbClr val="000099"/>
                </a:solidFill>
                <a:latin typeface="+mj-lt"/>
              </a:rPr>
              <a:t>类名 </a:t>
            </a:r>
            <a:r>
              <a:rPr lang="en-US" altLang="zh-CN" sz="2400" b="1" dirty="0" smtClean="0">
                <a:solidFill>
                  <a:srgbClr val="000099"/>
                </a:solidFill>
                <a:latin typeface="+mj-lt"/>
              </a:rPr>
              <a:t>{</a:t>
            </a:r>
          </a:p>
          <a:p>
            <a:pPr lvl="5">
              <a:buNone/>
            </a:pPr>
            <a:r>
              <a:rPr lang="en-US" altLang="zh-CN" sz="2400" b="1" dirty="0" smtClean="0">
                <a:solidFill>
                  <a:srgbClr val="000099"/>
                </a:solidFill>
                <a:latin typeface="+mj-lt"/>
              </a:rPr>
              <a:t>       </a:t>
            </a:r>
            <a:r>
              <a:rPr lang="zh-CN" altLang="en-US" sz="2400" b="1" dirty="0" smtClean="0">
                <a:solidFill>
                  <a:srgbClr val="000099"/>
                </a:solidFill>
                <a:latin typeface="+mj-lt"/>
              </a:rPr>
              <a:t>类体的内容</a:t>
            </a:r>
            <a:endParaRPr lang="en-US" altLang="zh-CN" sz="2400" b="1" dirty="0" smtClean="0">
              <a:solidFill>
                <a:srgbClr val="000099"/>
              </a:solidFill>
              <a:latin typeface="+mj-lt"/>
            </a:endParaRPr>
          </a:p>
          <a:p>
            <a:pPr lvl="5">
              <a:buNone/>
            </a:pPr>
            <a:r>
              <a:rPr lang="zh-CN" altLang="en-US" sz="2400" b="1" dirty="0" smtClean="0">
                <a:solidFill>
                  <a:srgbClr val="000099"/>
                </a:solidFill>
                <a:latin typeface="+mj-lt"/>
              </a:rPr>
              <a:t>｝</a:t>
            </a:r>
            <a:endParaRPr lang="en-US" altLang="zh-CN" sz="2400" b="1" dirty="0" smtClean="0">
              <a:solidFill>
                <a:srgbClr val="000099"/>
              </a:solidFill>
              <a:latin typeface="+mj-lt"/>
            </a:endParaRPr>
          </a:p>
          <a:p>
            <a:pPr lvl="1"/>
            <a:r>
              <a:rPr lang="zh-CN" altLang="en-US" sz="2800" dirty="0" smtClean="0"/>
              <a:t>关键字</a:t>
            </a:r>
            <a:r>
              <a:rPr lang="en-US" altLang="zh-CN" sz="2800" b="1" dirty="0" smtClean="0">
                <a:solidFill>
                  <a:srgbClr val="0000CC"/>
                </a:solidFill>
              </a:rPr>
              <a:t>class</a:t>
            </a:r>
            <a:r>
              <a:rPr lang="zh-CN" altLang="en-US" sz="2800" dirty="0" smtClean="0"/>
              <a:t>用于声明类。</a:t>
            </a:r>
          </a:p>
          <a:p>
            <a:pPr lvl="5">
              <a:buNone/>
            </a:pPr>
            <a:endParaRPr lang="zh-CN" altLang="en-US" sz="2400" b="1" dirty="0" smtClean="0">
              <a:solidFill>
                <a:srgbClr val="000099"/>
              </a:solidFill>
              <a:latin typeface="+mj-lt"/>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110</a:t>
            </a:fld>
            <a:endParaRPr lang="zh-CN" altLang="en-US"/>
          </a:p>
        </p:txBody>
      </p:sp>
      <p:pic>
        <p:nvPicPr>
          <p:cNvPr id="4099" name="Picture 3"/>
          <p:cNvPicPr>
            <a:picLocks noChangeAspect="1" noChangeArrowheads="1"/>
          </p:cNvPicPr>
          <p:nvPr/>
        </p:nvPicPr>
        <p:blipFill>
          <a:blip r:embed="rId2"/>
          <a:srcRect/>
          <a:stretch>
            <a:fillRect/>
          </a:stretch>
        </p:blipFill>
        <p:spPr bwMode="auto">
          <a:xfrm>
            <a:off x="557213" y="842963"/>
            <a:ext cx="8029575" cy="517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§4.13   </a:t>
            </a:r>
            <a:r>
              <a:rPr lang="en-US" altLang="zh-CN" dirty="0" smtClean="0">
                <a:latin typeface="宋体" pitchFamily="2" charset="-122"/>
              </a:rPr>
              <a:t>jar</a:t>
            </a:r>
            <a:r>
              <a:rPr lang="zh-CN" altLang="en-US" dirty="0" smtClean="0">
                <a:latin typeface="宋体" pitchFamily="2" charset="-122"/>
              </a:rPr>
              <a:t>文件</a:t>
            </a:r>
            <a:endParaRPr lang="zh-CN" altLang="en-US" dirty="0"/>
          </a:p>
        </p:txBody>
      </p:sp>
      <p:sp>
        <p:nvSpPr>
          <p:cNvPr id="3" name="内容占位符 2"/>
          <p:cNvSpPr>
            <a:spLocks noGrp="1"/>
          </p:cNvSpPr>
          <p:nvPr>
            <p:ph idx="1"/>
          </p:nvPr>
        </p:nvSpPr>
        <p:spPr/>
        <p:txBody>
          <a:bodyPr/>
          <a:lstStyle/>
          <a:p>
            <a:r>
              <a:rPr lang="zh-CN" altLang="en-US" dirty="0" smtClean="0"/>
              <a:t> 可以使用</a:t>
            </a:r>
            <a:r>
              <a:rPr lang="en-US" altLang="zh-CN" b="1" dirty="0" err="1" smtClean="0">
                <a:solidFill>
                  <a:srgbClr val="000099"/>
                </a:solidFill>
              </a:rPr>
              <a:t>jar</a:t>
            </a:r>
            <a:r>
              <a:rPr lang="en-US" altLang="zh-CN" dirty="0" err="1" smtClean="0"/>
              <a:t>.exe</a:t>
            </a:r>
            <a:r>
              <a:rPr lang="zh-CN" altLang="en-US" dirty="0" smtClean="0"/>
              <a:t>命令把一些类的字节码文件压缩成一个</a:t>
            </a:r>
            <a:r>
              <a:rPr lang="en-US" altLang="zh-CN" b="1" dirty="0" smtClean="0">
                <a:solidFill>
                  <a:srgbClr val="000099"/>
                </a:solidFill>
              </a:rPr>
              <a:t>jar</a:t>
            </a:r>
            <a:r>
              <a:rPr lang="zh-CN" altLang="en-US" b="1" dirty="0" smtClean="0">
                <a:solidFill>
                  <a:srgbClr val="000099"/>
                </a:solidFill>
              </a:rPr>
              <a:t>文件</a:t>
            </a:r>
            <a:r>
              <a:rPr lang="zh-CN" altLang="en-US" dirty="0" smtClean="0"/>
              <a:t>，然后将这个</a:t>
            </a:r>
            <a:r>
              <a:rPr lang="en-US" altLang="zh-CN" dirty="0" smtClean="0"/>
              <a:t>jar</a:t>
            </a:r>
            <a:r>
              <a:rPr lang="zh-CN" altLang="en-US" dirty="0" smtClean="0"/>
              <a:t>文件存放到</a:t>
            </a:r>
            <a:r>
              <a:rPr lang="en-US" altLang="zh-CN" dirty="0" smtClean="0"/>
              <a:t>Java</a:t>
            </a:r>
            <a:r>
              <a:rPr lang="zh-CN" altLang="en-US" dirty="0" smtClean="0"/>
              <a:t>运行环境的扩展中。即：将该</a:t>
            </a:r>
            <a:r>
              <a:rPr lang="en-US" altLang="zh-CN" dirty="0" smtClean="0"/>
              <a:t>jar</a:t>
            </a:r>
            <a:r>
              <a:rPr lang="zh-CN" altLang="en-US" dirty="0" smtClean="0"/>
              <a:t>文件存放在</a:t>
            </a:r>
            <a:r>
              <a:rPr lang="en-US" altLang="zh-CN" dirty="0" err="1" smtClean="0"/>
              <a:t>JDK</a:t>
            </a:r>
            <a:r>
              <a:rPr lang="zh-CN" altLang="en-US" dirty="0" smtClean="0"/>
              <a:t>安装目录的</a:t>
            </a:r>
            <a:r>
              <a:rPr lang="en-US" altLang="zh-CN" b="1" dirty="0" err="1" smtClean="0">
                <a:solidFill>
                  <a:srgbClr val="000099"/>
                </a:solidFill>
              </a:rPr>
              <a:t>jre</a:t>
            </a:r>
            <a:r>
              <a:rPr lang="en-US" altLang="zh-CN" b="1" dirty="0" smtClean="0">
                <a:solidFill>
                  <a:srgbClr val="000099"/>
                </a:solidFill>
              </a:rPr>
              <a:t>\lib\ext</a:t>
            </a:r>
            <a:r>
              <a:rPr lang="zh-CN" altLang="en-US" dirty="0" smtClean="0"/>
              <a:t>文件夹中。</a:t>
            </a:r>
            <a:endParaRPr lang="en-US" altLang="zh-CN" dirty="0" smtClean="0"/>
          </a:p>
          <a:p>
            <a:r>
              <a:rPr lang="zh-CN" altLang="en-US" dirty="0" smtClean="0"/>
              <a:t>这样，</a:t>
            </a:r>
            <a:r>
              <a:rPr lang="en-US" altLang="zh-CN" dirty="0" smtClean="0"/>
              <a:t>Java</a:t>
            </a:r>
            <a:r>
              <a:rPr lang="zh-CN" altLang="en-US" dirty="0" smtClean="0"/>
              <a:t>应用程序就可以使用这个</a:t>
            </a:r>
            <a:r>
              <a:rPr lang="en-US" altLang="zh-CN" dirty="0" smtClean="0"/>
              <a:t>jar</a:t>
            </a:r>
            <a:r>
              <a:rPr lang="zh-CN" altLang="en-US" dirty="0" smtClean="0"/>
              <a:t>文件中的类来创建对象了。</a:t>
            </a:r>
            <a:endParaRPr lang="en-US" altLang="zh-CN" dirty="0" smtClean="0"/>
          </a:p>
          <a:p>
            <a:r>
              <a:rPr lang="zh-CN" altLang="en-US" b="1" dirty="0" smtClean="0">
                <a:solidFill>
                  <a:srgbClr val="000099"/>
                </a:solidFill>
              </a:rPr>
              <a:t>基本用法  </a:t>
            </a:r>
            <a:endParaRPr lang="en-US" altLang="zh-CN" b="1" dirty="0" smtClean="0">
              <a:solidFill>
                <a:srgbClr val="000099"/>
              </a:solidFill>
            </a:endParaRPr>
          </a:p>
          <a:p>
            <a:pPr algn="ctr">
              <a:buNone/>
            </a:pPr>
            <a:r>
              <a:rPr lang="zh-CN" altLang="en-US" sz="2400" b="1" dirty="0" smtClean="0">
                <a:solidFill>
                  <a:srgbClr val="006600"/>
                </a:solidFill>
                <a:latin typeface="Times New Roman" pitchFamily="18" charset="0"/>
              </a:rPr>
              <a:t> </a:t>
            </a:r>
            <a:r>
              <a:rPr lang="en-US" altLang="zh-CN" sz="2400" b="1" dirty="0" smtClean="0">
                <a:solidFill>
                  <a:srgbClr val="006600"/>
                </a:solidFill>
                <a:latin typeface="Times New Roman" pitchFamily="18" charset="0"/>
              </a:rPr>
              <a:t>jar &lt;</a:t>
            </a:r>
            <a:r>
              <a:rPr lang="zh-CN" altLang="en-US" sz="2400" b="1" dirty="0" smtClean="0">
                <a:solidFill>
                  <a:srgbClr val="006600"/>
                </a:solidFill>
                <a:latin typeface="Times New Roman" pitchFamily="18" charset="0"/>
              </a:rPr>
              <a:t>可选项</a:t>
            </a:r>
            <a:r>
              <a:rPr lang="en-US" altLang="zh-CN" sz="2400" b="1" dirty="0" smtClean="0">
                <a:solidFill>
                  <a:srgbClr val="006600"/>
                </a:solidFill>
                <a:latin typeface="Times New Roman" pitchFamily="18" charset="0"/>
              </a:rPr>
              <a:t>&gt; &lt;</a:t>
            </a:r>
            <a:r>
              <a:rPr lang="zh-CN" altLang="en-US" sz="2400" b="1" dirty="0" smtClean="0">
                <a:solidFill>
                  <a:srgbClr val="006600"/>
                </a:solidFill>
                <a:latin typeface="Times New Roman" pitchFamily="18" charset="0"/>
              </a:rPr>
              <a:t>存档文件</a:t>
            </a:r>
            <a:r>
              <a:rPr lang="en-US" altLang="zh-CN" sz="2400" b="1" dirty="0" smtClean="0">
                <a:solidFill>
                  <a:srgbClr val="006600"/>
                </a:solidFill>
                <a:latin typeface="Times New Roman" pitchFamily="18" charset="0"/>
              </a:rPr>
              <a:t>&gt; &lt;</a:t>
            </a:r>
            <a:r>
              <a:rPr lang="zh-CN" altLang="en-US" sz="2400" b="1" dirty="0" smtClean="0">
                <a:solidFill>
                  <a:srgbClr val="006600"/>
                </a:solidFill>
                <a:latin typeface="Times New Roman" pitchFamily="18" charset="0"/>
              </a:rPr>
              <a:t>清单文件</a:t>
            </a:r>
            <a:r>
              <a:rPr lang="en-US" altLang="zh-CN" sz="2400" b="1" dirty="0" smtClean="0">
                <a:solidFill>
                  <a:srgbClr val="006600"/>
                </a:solidFill>
                <a:latin typeface="Times New Roman" pitchFamily="18" charset="0"/>
              </a:rPr>
              <a:t>&gt; &lt;</a:t>
            </a:r>
            <a:r>
              <a:rPr lang="zh-CN" altLang="en-US" sz="2400" b="1" dirty="0" smtClean="0">
                <a:solidFill>
                  <a:srgbClr val="006600"/>
                </a:solidFill>
                <a:latin typeface="Times New Roman" pitchFamily="18" charset="0"/>
              </a:rPr>
              <a:t>目录或文件名列表</a:t>
            </a:r>
            <a:r>
              <a:rPr lang="en-US" altLang="zh-CN" sz="2400" b="1" dirty="0" smtClean="0">
                <a:solidFill>
                  <a:srgbClr val="006600"/>
                </a:solidFill>
                <a:latin typeface="Times New Roman" pitchFamily="18" charset="0"/>
              </a:rPr>
              <a:t>&gt;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111</a:t>
            </a:fld>
            <a:endParaRPr lang="zh-CN" alt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§4.13   </a:t>
            </a:r>
            <a:r>
              <a:rPr lang="en-US" altLang="zh-CN" dirty="0" smtClean="0">
                <a:latin typeface="宋体" pitchFamily="2" charset="-122"/>
              </a:rPr>
              <a:t>jar</a:t>
            </a:r>
            <a:r>
              <a:rPr lang="zh-CN" altLang="en-US" dirty="0" smtClean="0">
                <a:latin typeface="宋体" pitchFamily="2" charset="-122"/>
              </a:rPr>
              <a:t>文件</a:t>
            </a:r>
            <a:endParaRPr lang="zh-CN" altLang="en-US" dirty="0"/>
          </a:p>
        </p:txBody>
      </p:sp>
      <p:sp>
        <p:nvSpPr>
          <p:cNvPr id="3" name="内容占位符 2"/>
          <p:cNvSpPr>
            <a:spLocks noGrp="1"/>
          </p:cNvSpPr>
          <p:nvPr>
            <p:ph idx="1"/>
          </p:nvPr>
        </p:nvSpPr>
        <p:spPr/>
        <p:txBody>
          <a:bodyPr/>
          <a:lstStyle/>
          <a:p>
            <a:pPr>
              <a:buNone/>
            </a:pPr>
            <a:r>
              <a:rPr lang="zh-CN" altLang="en-US" dirty="0" smtClean="0"/>
              <a:t>（</a:t>
            </a:r>
            <a:r>
              <a:rPr lang="en-US" altLang="zh-CN" dirty="0" smtClean="0"/>
              <a:t>1</a:t>
            </a:r>
            <a:r>
              <a:rPr lang="zh-CN" altLang="en-US" dirty="0" smtClean="0"/>
              <a:t>）有包名的类</a:t>
            </a:r>
            <a:r>
              <a:rPr lang="en-US" altLang="zh-CN" dirty="0" smtClean="0"/>
              <a:t>:</a:t>
            </a:r>
            <a:r>
              <a:rPr lang="en-US" altLang="zh-CN" dirty="0" err="1" smtClean="0"/>
              <a:t>TestOne</a:t>
            </a:r>
            <a:r>
              <a:rPr lang="zh-CN" altLang="en-US" dirty="0" smtClean="0"/>
              <a:t>和</a:t>
            </a:r>
            <a:r>
              <a:rPr lang="en-US" altLang="zh-CN" dirty="0" err="1" smtClean="0"/>
              <a:t>TestTwo</a:t>
            </a:r>
            <a:r>
              <a:rPr lang="zh-CN" altLang="en-US" dirty="0" smtClean="0"/>
              <a:t>类的包名为</a:t>
            </a:r>
            <a:r>
              <a:rPr lang="en-US" altLang="zh-CN" dirty="0" err="1" smtClean="0"/>
              <a:t>moon.star</a:t>
            </a:r>
            <a:r>
              <a:rPr lang="en-US" altLang="zh-CN" dirty="0" smtClean="0"/>
              <a:t> </a:t>
            </a:r>
          </a:p>
          <a:p>
            <a:pPr lvl="1"/>
            <a:r>
              <a:rPr lang="zh-CN" altLang="en-US" dirty="0" smtClean="0"/>
              <a:t>首先编写一个</a:t>
            </a:r>
            <a:r>
              <a:rPr lang="zh-CN" altLang="en-US" dirty="0" smtClean="0">
                <a:solidFill>
                  <a:srgbClr val="000099"/>
                </a:solidFill>
              </a:rPr>
              <a:t>后缀名为“</a:t>
            </a:r>
            <a:r>
              <a:rPr lang="en-US" altLang="zh-CN" dirty="0" smtClean="0">
                <a:solidFill>
                  <a:srgbClr val="000099"/>
                </a:solidFill>
              </a:rPr>
              <a:t>.mf</a:t>
            </a:r>
            <a:r>
              <a:rPr lang="zh-CN" altLang="en-US" dirty="0" smtClean="0">
                <a:solidFill>
                  <a:srgbClr val="000099"/>
                </a:solidFill>
              </a:rPr>
              <a:t>”</a:t>
            </a:r>
            <a:r>
              <a:rPr lang="en-US" altLang="zh-CN" dirty="0" smtClean="0">
                <a:solidFill>
                  <a:srgbClr val="000099"/>
                </a:solidFill>
              </a:rPr>
              <a:t>d </a:t>
            </a:r>
            <a:r>
              <a:rPr lang="zh-CN" altLang="en-US" dirty="0" smtClean="0">
                <a:solidFill>
                  <a:srgbClr val="000099"/>
                </a:solidFill>
              </a:rPr>
              <a:t>清单</a:t>
            </a:r>
            <a:r>
              <a:rPr lang="en-US" altLang="zh-CN" dirty="0" smtClean="0">
                <a:solidFill>
                  <a:srgbClr val="000099"/>
                </a:solidFill>
              </a:rPr>
              <a:t>(</a:t>
            </a:r>
            <a:r>
              <a:rPr lang="en-US" altLang="zh-CN" dirty="0" err="1" smtClean="0"/>
              <a:t>Manifestfile</a:t>
            </a:r>
            <a:r>
              <a:rPr lang="en-US" altLang="zh-CN" dirty="0" smtClean="0">
                <a:solidFill>
                  <a:srgbClr val="000099"/>
                </a:solidFill>
              </a:rPr>
              <a:t>)</a:t>
            </a:r>
            <a:r>
              <a:rPr lang="zh-CN" altLang="en-US" dirty="0" smtClean="0">
                <a:solidFill>
                  <a:srgbClr val="000099"/>
                </a:solidFill>
              </a:rPr>
              <a:t>文件</a:t>
            </a:r>
            <a:r>
              <a:rPr lang="zh-CN" altLang="en-US" dirty="0" smtClean="0"/>
              <a:t>：</a:t>
            </a:r>
            <a:endParaRPr lang="en-US" altLang="zh-CN" dirty="0" smtClean="0"/>
          </a:p>
          <a:p>
            <a:pPr algn="ctr">
              <a:buNone/>
            </a:pPr>
            <a:r>
              <a:rPr lang="en-US" altLang="zh-CN" b="1" dirty="0" err="1" smtClean="0">
                <a:solidFill>
                  <a:srgbClr val="C00000"/>
                </a:solidFill>
              </a:rPr>
              <a:t>hello.mf</a:t>
            </a:r>
            <a:endParaRPr lang="en-US" altLang="zh-CN" b="1" dirty="0" smtClean="0">
              <a:solidFill>
                <a:srgbClr val="C00000"/>
              </a:solidFill>
            </a:endParaRPr>
          </a:p>
          <a:p>
            <a:pPr lvl="1"/>
            <a:r>
              <a:rPr lang="zh-CN" altLang="en-US" dirty="0" smtClean="0"/>
              <a:t>文件内容如下：</a:t>
            </a:r>
            <a:endParaRPr lang="en-US" altLang="zh-CN" dirty="0" smtClean="0"/>
          </a:p>
          <a:p>
            <a:endParaRPr lang="en-US" altLang="zh-CN" dirty="0" smtClean="0"/>
          </a:p>
          <a:p>
            <a:endParaRPr lang="en-US" altLang="zh-CN" dirty="0" smtClean="0"/>
          </a:p>
          <a:p>
            <a:pPr lvl="1"/>
            <a:endParaRPr lang="en-US" altLang="zh-CN" dirty="0" smtClean="0"/>
          </a:p>
          <a:p>
            <a:pPr lvl="1"/>
            <a:r>
              <a:rPr lang="zh-CN" altLang="en-US" dirty="0" smtClean="0"/>
              <a:t>将该文件保存到</a:t>
            </a:r>
            <a:r>
              <a:rPr lang="en-US" altLang="zh-CN" dirty="0" err="1" smtClean="0"/>
              <a:t>C:\1000</a:t>
            </a:r>
            <a:r>
              <a:rPr lang="zh-CN" altLang="en-US" dirty="0" smtClean="0"/>
              <a:t>目录中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112</a:t>
            </a:fld>
            <a:endParaRPr lang="zh-CN" altLang="en-US" dirty="0"/>
          </a:p>
        </p:txBody>
      </p:sp>
      <p:sp>
        <p:nvSpPr>
          <p:cNvPr id="6" name="矩形 5"/>
          <p:cNvSpPr/>
          <p:nvPr/>
        </p:nvSpPr>
        <p:spPr>
          <a:xfrm>
            <a:off x="1285852" y="4071942"/>
            <a:ext cx="6357982" cy="1107996"/>
          </a:xfrm>
          <a:prstGeom prst="rect">
            <a:avLst/>
          </a:prstGeom>
          <a:ln>
            <a:solidFill>
              <a:schemeClr val="accent1">
                <a:shade val="50000"/>
                <a:alpha val="95000"/>
              </a:schemeClr>
            </a:solidFill>
          </a:ln>
        </p:spPr>
        <p:txBody>
          <a:bodyPr wrap="square">
            <a:spAutoFit/>
          </a:bodyPr>
          <a:lstStyle/>
          <a:p>
            <a:r>
              <a:rPr lang="en-US" altLang="zh-CN" sz="2200" dirty="0" smtClean="0"/>
              <a:t>Manifest-Version: 1.0</a:t>
            </a:r>
          </a:p>
          <a:p>
            <a:r>
              <a:rPr lang="en-US" altLang="zh-CN" sz="2200" dirty="0" smtClean="0">
                <a:solidFill>
                  <a:srgbClr val="C00000"/>
                </a:solidFill>
              </a:rPr>
              <a:t>Class: </a:t>
            </a:r>
            <a:r>
              <a:rPr lang="en-US" altLang="zh-CN" sz="2200" dirty="0" err="1" smtClean="0">
                <a:solidFill>
                  <a:srgbClr val="C00000"/>
                </a:solidFill>
              </a:rPr>
              <a:t>moon.start.TestOne</a:t>
            </a:r>
            <a:r>
              <a:rPr lang="en-US" altLang="zh-CN" sz="2200" dirty="0" smtClean="0">
                <a:solidFill>
                  <a:srgbClr val="C00000"/>
                </a:solidFill>
              </a:rPr>
              <a:t> </a:t>
            </a:r>
            <a:r>
              <a:rPr lang="en-US" altLang="zh-CN" sz="2200" dirty="0" err="1" smtClean="0">
                <a:solidFill>
                  <a:srgbClr val="C00000"/>
                </a:solidFill>
              </a:rPr>
              <a:t>moon.star.TestTwo</a:t>
            </a:r>
            <a:endParaRPr lang="en-US" altLang="zh-CN" sz="2200" dirty="0" smtClean="0">
              <a:solidFill>
                <a:srgbClr val="C00000"/>
              </a:solidFill>
            </a:endParaRPr>
          </a:p>
          <a:p>
            <a:r>
              <a:rPr lang="en-US" altLang="zh-CN" sz="2200" dirty="0" smtClean="0"/>
              <a:t>Created-By: 1.6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§4.13   </a:t>
            </a:r>
            <a:r>
              <a:rPr lang="en-US" altLang="zh-CN" dirty="0" smtClean="0">
                <a:latin typeface="宋体" pitchFamily="2" charset="-122"/>
              </a:rPr>
              <a:t>jar</a:t>
            </a:r>
            <a:r>
              <a:rPr lang="zh-CN" altLang="en-US" dirty="0" smtClean="0">
                <a:latin typeface="宋体" pitchFamily="2" charset="-122"/>
              </a:rPr>
              <a:t>文件</a:t>
            </a:r>
            <a:endParaRPr lang="zh-CN" altLang="en-US" dirty="0"/>
          </a:p>
        </p:txBody>
      </p:sp>
      <p:sp>
        <p:nvSpPr>
          <p:cNvPr id="3" name="内容占位符 2"/>
          <p:cNvSpPr>
            <a:spLocks noGrp="1"/>
          </p:cNvSpPr>
          <p:nvPr>
            <p:ph idx="1"/>
          </p:nvPr>
        </p:nvSpPr>
        <p:spPr/>
        <p:txBody>
          <a:bodyPr/>
          <a:lstStyle/>
          <a:p>
            <a:r>
              <a:rPr lang="en-US" altLang="zh-CN" dirty="0" smtClean="0"/>
              <a:t>jar</a:t>
            </a:r>
            <a:r>
              <a:rPr lang="zh-CN" altLang="en-US" dirty="0" smtClean="0"/>
              <a:t>命令 </a:t>
            </a:r>
          </a:p>
          <a:p>
            <a:pPr lvl="1">
              <a:buNone/>
            </a:pPr>
            <a:endParaRPr lang="en-US" altLang="zh-CN" dirty="0" smtClean="0"/>
          </a:p>
          <a:p>
            <a:pPr lvl="1">
              <a:buNone/>
            </a:pPr>
            <a:endParaRPr lang="en-US" altLang="zh-CN" dirty="0" smtClean="0"/>
          </a:p>
          <a:p>
            <a:pPr lvl="1">
              <a:buNone/>
            </a:pPr>
            <a:r>
              <a:rPr lang="en-US" altLang="zh-CN" dirty="0" err="1" smtClean="0"/>
              <a:t>C:\1000\</a:t>
            </a:r>
            <a:r>
              <a:rPr lang="en-US" altLang="zh-CN" b="1" dirty="0" err="1" smtClean="0">
                <a:solidFill>
                  <a:srgbClr val="CC0099"/>
                </a:solidFill>
              </a:rPr>
              <a:t>jar</a:t>
            </a:r>
            <a:r>
              <a:rPr lang="en-US" altLang="zh-CN" b="1" dirty="0" smtClean="0">
                <a:solidFill>
                  <a:srgbClr val="CC0099"/>
                </a:solidFill>
              </a:rPr>
              <a:t> </a:t>
            </a:r>
            <a:r>
              <a:rPr lang="en-US" altLang="zh-CN" dirty="0" smtClean="0"/>
              <a:t>     </a:t>
            </a:r>
            <a:r>
              <a:rPr lang="en-US" altLang="zh-CN" b="1" dirty="0" err="1" smtClean="0">
                <a:solidFill>
                  <a:srgbClr val="C00000"/>
                </a:solidFill>
              </a:rPr>
              <a:t>cfm</a:t>
            </a:r>
            <a:r>
              <a:rPr lang="en-US" altLang="zh-CN" dirty="0" smtClean="0"/>
              <a:t>       </a:t>
            </a:r>
            <a:r>
              <a:rPr lang="en-US" altLang="zh-CN" dirty="0" err="1" smtClean="0">
                <a:solidFill>
                  <a:srgbClr val="000099"/>
                </a:solidFill>
              </a:rPr>
              <a:t>Jerry.jar</a:t>
            </a:r>
            <a:r>
              <a:rPr lang="en-US" altLang="zh-CN" dirty="0" smtClean="0"/>
              <a:t>        </a:t>
            </a:r>
            <a:r>
              <a:rPr lang="en-US" altLang="zh-CN" dirty="0" err="1" smtClean="0">
                <a:solidFill>
                  <a:srgbClr val="006600"/>
                </a:solidFill>
              </a:rPr>
              <a:t>hello.mf</a:t>
            </a:r>
            <a:r>
              <a:rPr lang="en-US" altLang="zh-CN" dirty="0" smtClean="0"/>
              <a:t> moon\star\</a:t>
            </a:r>
            <a:r>
              <a:rPr lang="en-US" altLang="zh-CN" dirty="0" err="1" smtClean="0"/>
              <a:t>TestOne.class</a:t>
            </a:r>
            <a:r>
              <a:rPr lang="en-US" altLang="zh-CN" dirty="0" smtClean="0"/>
              <a:t> moon\star\</a:t>
            </a:r>
            <a:r>
              <a:rPr lang="en-US" altLang="zh-CN" dirty="0" err="1" smtClean="0"/>
              <a:t>TestTwo.class</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113</a:t>
            </a:fld>
            <a:endParaRPr lang="zh-CN" altLang="en-US"/>
          </a:p>
        </p:txBody>
      </p:sp>
      <p:sp>
        <p:nvSpPr>
          <p:cNvPr id="6" name="线形标注 1 5"/>
          <p:cNvSpPr/>
          <p:nvPr/>
        </p:nvSpPr>
        <p:spPr>
          <a:xfrm>
            <a:off x="1785918" y="4429132"/>
            <a:ext cx="5429288" cy="571504"/>
          </a:xfrm>
          <a:prstGeom prst="borderCallout1">
            <a:avLst>
              <a:gd name="adj1" fmla="val -3772"/>
              <a:gd name="adj2" fmla="val 53602"/>
              <a:gd name="adj3" fmla="val -96766"/>
              <a:gd name="adj4" fmla="val 4904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需要打包到</a:t>
            </a:r>
            <a:r>
              <a:rPr lang="en-US" altLang="zh-CN" sz="2400" b="1" dirty="0" err="1" smtClean="0">
                <a:solidFill>
                  <a:schemeClr val="tx1"/>
                </a:solidFill>
              </a:rPr>
              <a:t>Jerry.jar</a:t>
            </a:r>
            <a:r>
              <a:rPr lang="zh-CN" altLang="en-US" sz="2400" b="1" dirty="0" smtClean="0">
                <a:solidFill>
                  <a:schemeClr val="tx1"/>
                </a:solidFill>
              </a:rPr>
              <a:t>的</a:t>
            </a:r>
            <a:r>
              <a:rPr lang="en-US" altLang="zh-CN" sz="2400" b="1" dirty="0" smtClean="0">
                <a:solidFill>
                  <a:schemeClr val="tx1"/>
                </a:solidFill>
              </a:rPr>
              <a:t>class</a:t>
            </a:r>
            <a:r>
              <a:rPr lang="zh-CN" altLang="en-US" sz="2400" b="1" dirty="0" smtClean="0">
                <a:solidFill>
                  <a:schemeClr val="tx1"/>
                </a:solidFill>
              </a:rPr>
              <a:t>文件</a:t>
            </a:r>
            <a:endParaRPr lang="zh-CN" altLang="en-US" sz="2400" b="1" dirty="0">
              <a:solidFill>
                <a:schemeClr val="tx1"/>
              </a:solidFill>
            </a:endParaRPr>
          </a:p>
        </p:txBody>
      </p:sp>
      <p:cxnSp>
        <p:nvCxnSpPr>
          <p:cNvPr id="8" name="直接连接符 7"/>
          <p:cNvCxnSpPr/>
          <p:nvPr/>
        </p:nvCxnSpPr>
        <p:spPr>
          <a:xfrm>
            <a:off x="1000100" y="3786190"/>
            <a:ext cx="721523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43570" y="2285992"/>
            <a:ext cx="1285884" cy="369332"/>
          </a:xfrm>
          <a:prstGeom prst="rect">
            <a:avLst/>
          </a:prstGeom>
          <a:noFill/>
          <a:ln>
            <a:solidFill>
              <a:schemeClr val="accent1"/>
            </a:solidFill>
          </a:ln>
        </p:spPr>
        <p:txBody>
          <a:bodyPr wrap="square" rtlCol="0">
            <a:spAutoFit/>
          </a:bodyPr>
          <a:lstStyle/>
          <a:p>
            <a:pPr algn="ctr"/>
            <a:r>
              <a:rPr lang="zh-CN" altLang="en-US" b="1" dirty="0" smtClean="0"/>
              <a:t>清单文件</a:t>
            </a:r>
            <a:endParaRPr lang="zh-CN" altLang="en-US" b="1" dirty="0"/>
          </a:p>
        </p:txBody>
      </p:sp>
      <p:grpSp>
        <p:nvGrpSpPr>
          <p:cNvPr id="18" name="组合 17"/>
          <p:cNvGrpSpPr/>
          <p:nvPr/>
        </p:nvGrpSpPr>
        <p:grpSpPr>
          <a:xfrm>
            <a:off x="2643174" y="2285992"/>
            <a:ext cx="1285884" cy="785818"/>
            <a:chOff x="2643174" y="2285992"/>
            <a:chExt cx="1285884" cy="785818"/>
          </a:xfrm>
        </p:grpSpPr>
        <p:sp>
          <p:nvSpPr>
            <p:cNvPr id="7" name="TextBox 6"/>
            <p:cNvSpPr txBox="1"/>
            <p:nvPr/>
          </p:nvSpPr>
          <p:spPr>
            <a:xfrm>
              <a:off x="2643174" y="2285992"/>
              <a:ext cx="1285884" cy="369332"/>
            </a:xfrm>
            <a:prstGeom prst="rect">
              <a:avLst/>
            </a:prstGeom>
            <a:noFill/>
            <a:ln>
              <a:solidFill>
                <a:schemeClr val="accent1"/>
              </a:solidFill>
            </a:ln>
          </p:spPr>
          <p:txBody>
            <a:bodyPr wrap="square" rtlCol="0">
              <a:spAutoFit/>
            </a:bodyPr>
            <a:lstStyle/>
            <a:p>
              <a:pPr algn="ctr"/>
              <a:r>
                <a:rPr lang="zh-CN" altLang="en-US" b="1" dirty="0" smtClean="0"/>
                <a:t>命令选项</a:t>
              </a:r>
              <a:endParaRPr lang="zh-CN" altLang="en-US" b="1" dirty="0"/>
            </a:p>
          </p:txBody>
        </p:sp>
        <p:cxnSp>
          <p:nvCxnSpPr>
            <p:cNvPr id="12" name="直接箭头连接符 11"/>
            <p:cNvCxnSpPr>
              <a:stCxn id="7" idx="2"/>
            </p:cNvCxnSpPr>
            <p:nvPr/>
          </p:nvCxnSpPr>
          <p:spPr>
            <a:xfrm rot="5400000">
              <a:off x="3042154" y="2827848"/>
              <a:ext cx="41648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071934" y="2285992"/>
            <a:ext cx="1143008" cy="786612"/>
            <a:chOff x="4071934" y="2285992"/>
            <a:chExt cx="1143008" cy="786612"/>
          </a:xfrm>
        </p:grpSpPr>
        <p:sp>
          <p:nvSpPr>
            <p:cNvPr id="9" name="TextBox 8"/>
            <p:cNvSpPr txBox="1"/>
            <p:nvPr/>
          </p:nvSpPr>
          <p:spPr>
            <a:xfrm>
              <a:off x="4071934" y="2285992"/>
              <a:ext cx="1143008" cy="369332"/>
            </a:xfrm>
            <a:prstGeom prst="rect">
              <a:avLst/>
            </a:prstGeom>
            <a:noFill/>
            <a:ln>
              <a:solidFill>
                <a:schemeClr val="accent1"/>
              </a:solidFill>
            </a:ln>
          </p:spPr>
          <p:txBody>
            <a:bodyPr wrap="square" rtlCol="0">
              <a:spAutoFit/>
            </a:bodyPr>
            <a:lstStyle/>
            <a:p>
              <a:pPr algn="ctr"/>
              <a:r>
                <a:rPr lang="zh-CN" altLang="en-US" b="1" dirty="0" smtClean="0"/>
                <a:t>目标文件</a:t>
              </a:r>
              <a:endParaRPr lang="zh-CN" altLang="en-US" b="1" dirty="0"/>
            </a:p>
          </p:txBody>
        </p:sp>
        <p:cxnSp>
          <p:nvCxnSpPr>
            <p:cNvPr id="14" name="直接箭头连接符 13"/>
            <p:cNvCxnSpPr>
              <a:stCxn id="9" idx="2"/>
            </p:cNvCxnSpPr>
            <p:nvPr/>
          </p:nvCxnSpPr>
          <p:spPr>
            <a:xfrm rot="5400000">
              <a:off x="4435195" y="2863567"/>
              <a:ext cx="41648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6" name="直接箭头连接符 15"/>
          <p:cNvCxnSpPr>
            <a:stCxn id="10" idx="2"/>
          </p:cNvCxnSpPr>
          <p:nvPr/>
        </p:nvCxnSpPr>
        <p:spPr>
          <a:xfrm rot="5400000">
            <a:off x="6048621" y="2893215"/>
            <a:ext cx="47578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§4.13   </a:t>
            </a:r>
            <a:r>
              <a:rPr lang="en-US" altLang="zh-CN" dirty="0" smtClean="0">
                <a:latin typeface="宋体" pitchFamily="2" charset="-122"/>
              </a:rPr>
              <a:t>jar</a:t>
            </a:r>
            <a:r>
              <a:rPr lang="zh-CN" altLang="en-US" dirty="0" smtClean="0">
                <a:latin typeface="宋体" pitchFamily="2" charset="-122"/>
              </a:rPr>
              <a:t>文件</a:t>
            </a:r>
            <a:endParaRPr lang="zh-CN" altLang="en-US" dirty="0"/>
          </a:p>
        </p:txBody>
      </p:sp>
      <p:sp>
        <p:nvSpPr>
          <p:cNvPr id="3" name="内容占位符 2"/>
          <p:cNvSpPr>
            <a:spLocks noGrp="1"/>
          </p:cNvSpPr>
          <p:nvPr>
            <p:ph idx="1"/>
          </p:nvPr>
        </p:nvSpPr>
        <p:spPr/>
        <p:txBody>
          <a:bodyPr/>
          <a:lstStyle/>
          <a:p>
            <a:pPr>
              <a:buNone/>
            </a:pPr>
            <a:r>
              <a:rPr lang="zh-CN" altLang="en-US" dirty="0" smtClean="0"/>
              <a:t>（</a:t>
            </a:r>
            <a:r>
              <a:rPr lang="en-US" altLang="zh-CN" dirty="0" smtClean="0"/>
              <a:t>2</a:t>
            </a:r>
            <a:r>
              <a:rPr lang="zh-CN" altLang="en-US" dirty="0" smtClean="0"/>
              <a:t>）无包名的类</a:t>
            </a:r>
            <a:r>
              <a:rPr lang="en-US" altLang="zh-CN" dirty="0" smtClean="0"/>
              <a:t>: </a:t>
            </a:r>
            <a:r>
              <a:rPr lang="en-US" altLang="zh-CN" dirty="0" err="1" smtClean="0"/>
              <a:t>TestOne</a:t>
            </a:r>
            <a:r>
              <a:rPr lang="zh-CN" altLang="en-US" dirty="0" smtClean="0"/>
              <a:t>和</a:t>
            </a:r>
            <a:r>
              <a:rPr lang="en-US" altLang="zh-CN" dirty="0" err="1" smtClean="0"/>
              <a:t>TestTwo</a:t>
            </a:r>
            <a:r>
              <a:rPr lang="zh-CN" altLang="en-US" dirty="0" smtClean="0"/>
              <a:t>类没有包名</a:t>
            </a:r>
          </a:p>
          <a:p>
            <a:pPr lvl="1"/>
            <a:r>
              <a:rPr lang="zh-CN" altLang="en-US" dirty="0" smtClean="0"/>
              <a:t>只需将</a:t>
            </a:r>
            <a:r>
              <a:rPr lang="en-US" altLang="zh-CN" dirty="0" err="1" smtClean="0"/>
              <a:t>TestOne.java</a:t>
            </a:r>
            <a:r>
              <a:rPr lang="zh-CN" altLang="en-US" dirty="0" smtClean="0"/>
              <a:t>和</a:t>
            </a:r>
            <a:r>
              <a:rPr lang="en-US" altLang="zh-CN" dirty="0" err="1" smtClean="0"/>
              <a:t>TestTwo</a:t>
            </a:r>
            <a:r>
              <a:rPr lang="zh-CN" altLang="en-US" dirty="0" smtClean="0"/>
              <a:t>保存到</a:t>
            </a:r>
            <a:r>
              <a:rPr lang="en-US" altLang="zh-CN" dirty="0" err="1" smtClean="0"/>
              <a:t>C:\1000</a:t>
            </a:r>
            <a:r>
              <a:rPr lang="en-US" altLang="zh-CN" dirty="0" smtClean="0"/>
              <a:t> </a:t>
            </a:r>
            <a:r>
              <a:rPr lang="zh-CN" altLang="en-US" dirty="0" smtClean="0"/>
              <a:t>中、编译得到字节码文件</a:t>
            </a:r>
          </a:p>
          <a:p>
            <a:pPr lvl="1"/>
            <a:r>
              <a:rPr lang="zh-CN" altLang="en-US" dirty="0" smtClean="0"/>
              <a:t>将（</a:t>
            </a:r>
            <a:r>
              <a:rPr lang="en-US" altLang="zh-CN" dirty="0" smtClean="0"/>
              <a:t>1</a:t>
            </a:r>
            <a:r>
              <a:rPr lang="zh-CN" altLang="en-US" dirty="0" smtClean="0"/>
              <a:t>）中清单文件中类的</a:t>
            </a:r>
            <a:r>
              <a:rPr lang="zh-CN" altLang="en-US" b="1" dirty="0" smtClean="0">
                <a:solidFill>
                  <a:srgbClr val="C00000"/>
                </a:solidFill>
              </a:rPr>
              <a:t>包名去掉</a:t>
            </a:r>
            <a:r>
              <a:rPr lang="zh-CN" altLang="en-US" dirty="0" smtClean="0"/>
              <a:t>后保存到</a:t>
            </a:r>
            <a:r>
              <a:rPr lang="en-US" altLang="zh-CN" dirty="0" err="1" smtClean="0"/>
              <a:t>c:\1000</a:t>
            </a:r>
            <a:r>
              <a:rPr lang="zh-CN" altLang="en-US" dirty="0" smtClean="0"/>
              <a:t>中。</a:t>
            </a:r>
          </a:p>
          <a:p>
            <a:pPr lvl="1"/>
            <a:r>
              <a:rPr lang="zh-CN" altLang="en-US" dirty="0" smtClean="0"/>
              <a:t>使用</a:t>
            </a:r>
            <a:r>
              <a:rPr lang="en-US" altLang="zh-CN" dirty="0" smtClean="0"/>
              <a:t>jar</a:t>
            </a:r>
            <a:r>
              <a:rPr lang="zh-CN" altLang="en-US" dirty="0" smtClean="0"/>
              <a:t>命令： </a:t>
            </a:r>
            <a:endParaRPr lang="en-US" altLang="zh-CN" dirty="0" smtClean="0"/>
          </a:p>
          <a:p>
            <a:pPr algn="ctr">
              <a:buNone/>
            </a:pPr>
            <a:r>
              <a:rPr lang="en-US" altLang="zh-CN" sz="2200" dirty="0" err="1" smtClean="0"/>
              <a:t>C:\1000\jar</a:t>
            </a:r>
            <a:r>
              <a:rPr lang="en-US" altLang="zh-CN" sz="2200" dirty="0" smtClean="0"/>
              <a:t> </a:t>
            </a:r>
            <a:r>
              <a:rPr lang="en-US" altLang="zh-CN" sz="2200" dirty="0" err="1" smtClean="0"/>
              <a:t>cfm</a:t>
            </a:r>
            <a:r>
              <a:rPr lang="en-US" altLang="zh-CN" sz="2200" dirty="0" smtClean="0"/>
              <a:t> </a:t>
            </a:r>
            <a:r>
              <a:rPr lang="en-US" altLang="zh-CN" sz="2200" dirty="0" err="1" smtClean="0">
                <a:solidFill>
                  <a:srgbClr val="C00000"/>
                </a:solidFill>
              </a:rPr>
              <a:t>Jerry.jar</a:t>
            </a:r>
            <a:r>
              <a:rPr lang="en-US" altLang="zh-CN" sz="2200" dirty="0" smtClean="0"/>
              <a:t> </a:t>
            </a:r>
            <a:r>
              <a:rPr lang="en-US" altLang="zh-CN" sz="2200" dirty="0" err="1" smtClean="0"/>
              <a:t>hello.mf</a:t>
            </a:r>
            <a:r>
              <a:rPr lang="en-US" altLang="zh-CN" sz="2200" dirty="0" smtClean="0"/>
              <a:t> </a:t>
            </a:r>
            <a:r>
              <a:rPr lang="en-US" altLang="zh-CN" sz="2200" dirty="0" err="1" smtClean="0">
                <a:solidFill>
                  <a:srgbClr val="006600"/>
                </a:solidFill>
              </a:rPr>
              <a:t>TestOne.class</a:t>
            </a:r>
            <a:r>
              <a:rPr lang="en-US" altLang="zh-CN" sz="2200" dirty="0" smtClean="0">
                <a:solidFill>
                  <a:srgbClr val="006600"/>
                </a:solidFill>
              </a:rPr>
              <a:t> </a:t>
            </a:r>
            <a:r>
              <a:rPr lang="en-US" altLang="zh-CN" sz="2200" dirty="0" err="1" smtClean="0">
                <a:solidFill>
                  <a:srgbClr val="006600"/>
                </a:solidFill>
              </a:rPr>
              <a:t>TestTwo.class</a:t>
            </a:r>
            <a:endParaRPr lang="zh-CN" altLang="en-US" sz="2200" dirty="0">
              <a:solidFill>
                <a:srgbClr val="0066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114</a:t>
            </a:fld>
            <a:endParaRPr lang="zh-CN"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§4.14   </a:t>
            </a:r>
            <a:r>
              <a:rPr lang="zh-CN" altLang="en-US" dirty="0" smtClean="0">
                <a:latin typeface="宋体" pitchFamily="2" charset="-122"/>
              </a:rPr>
              <a:t>小结 </a:t>
            </a:r>
            <a:endParaRPr lang="zh-CN" altLang="en-US" dirty="0"/>
          </a:p>
        </p:txBody>
      </p:sp>
      <p:sp>
        <p:nvSpPr>
          <p:cNvPr id="3" name="内容占位符 2"/>
          <p:cNvSpPr>
            <a:spLocks noGrp="1"/>
          </p:cNvSpPr>
          <p:nvPr>
            <p:ph idx="1"/>
          </p:nvPr>
        </p:nvSpPr>
        <p:spPr/>
        <p:txBody>
          <a:bodyPr/>
          <a:lstStyle/>
          <a:p>
            <a:pPr algn="just">
              <a:spcBef>
                <a:spcPct val="10000"/>
              </a:spcBef>
              <a:buNone/>
            </a:pPr>
            <a:r>
              <a:rPr lang="en-US" altLang="zh-CN" dirty="0" smtClean="0"/>
              <a:t>1.</a:t>
            </a:r>
            <a:r>
              <a:rPr lang="zh-CN" altLang="en-US" dirty="0" smtClean="0"/>
              <a:t>类是组成</a:t>
            </a:r>
            <a:r>
              <a:rPr lang="en-US" altLang="zh-CN" dirty="0" smtClean="0"/>
              <a:t>Java</a:t>
            </a:r>
            <a:r>
              <a:rPr lang="zh-CN" altLang="en-US" dirty="0" smtClean="0"/>
              <a:t>源文件的基本元素,一个源文件是有若干个类组成的。</a:t>
            </a:r>
          </a:p>
          <a:p>
            <a:pPr algn="just">
              <a:spcBef>
                <a:spcPct val="10000"/>
              </a:spcBef>
              <a:buNone/>
            </a:pPr>
            <a:r>
              <a:rPr lang="zh-CN" altLang="en-US" dirty="0" smtClean="0"/>
              <a:t>2</a:t>
            </a:r>
            <a:r>
              <a:rPr lang="en-US" altLang="zh-CN" dirty="0" smtClean="0"/>
              <a:t>.</a:t>
            </a:r>
            <a:r>
              <a:rPr lang="zh-CN" altLang="en-US" dirty="0" smtClean="0"/>
              <a:t>类体可以有两种重要的成员：成员变量和方法。</a:t>
            </a:r>
          </a:p>
          <a:p>
            <a:pPr algn="just">
              <a:spcBef>
                <a:spcPct val="10000"/>
              </a:spcBef>
              <a:buNone/>
            </a:pPr>
            <a:r>
              <a:rPr lang="zh-CN" altLang="en-US" dirty="0" smtClean="0"/>
              <a:t>3</a:t>
            </a:r>
            <a:r>
              <a:rPr lang="en-US" altLang="zh-CN" dirty="0" smtClean="0"/>
              <a:t>.</a:t>
            </a:r>
            <a:r>
              <a:rPr lang="zh-CN" altLang="en-US" dirty="0" smtClean="0"/>
              <a:t>成员变量分为实例变量和类变量。类变量被该类的所有对象共享；不同对象的实例变量互不相同。</a:t>
            </a:r>
          </a:p>
          <a:p>
            <a:pPr algn="just">
              <a:spcBef>
                <a:spcPct val="10000"/>
              </a:spcBef>
              <a:buNone/>
            </a:pPr>
            <a:r>
              <a:rPr lang="zh-CN" altLang="en-US" dirty="0" smtClean="0"/>
              <a:t>4.除构造方法外,其它方法分为实例方法和类方法。类方法不仅可以由该类的对象调用,也可以用类名调用；而实例方法必须由对象来调用。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115</a:t>
            </a:fld>
            <a:endParaRPr lang="zh-CN" alt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§4.14   </a:t>
            </a:r>
            <a:r>
              <a:rPr lang="zh-CN" altLang="en-US" dirty="0" smtClean="0">
                <a:latin typeface="宋体" pitchFamily="2" charset="-122"/>
              </a:rPr>
              <a:t>小结 </a:t>
            </a:r>
            <a:endParaRPr lang="zh-CN" altLang="en-US" dirty="0"/>
          </a:p>
        </p:txBody>
      </p:sp>
      <p:sp>
        <p:nvSpPr>
          <p:cNvPr id="3" name="内容占位符 2"/>
          <p:cNvSpPr>
            <a:spLocks noGrp="1"/>
          </p:cNvSpPr>
          <p:nvPr>
            <p:ph idx="1"/>
          </p:nvPr>
        </p:nvSpPr>
        <p:spPr/>
        <p:txBody>
          <a:bodyPr/>
          <a:lstStyle/>
          <a:p>
            <a:pPr algn="just">
              <a:spcBef>
                <a:spcPct val="10000"/>
              </a:spcBef>
              <a:buNone/>
            </a:pPr>
            <a:r>
              <a:rPr lang="zh-CN" altLang="en-US" sz="2400" dirty="0" smtClean="0"/>
              <a:t>5</a:t>
            </a:r>
            <a:r>
              <a:rPr lang="en-US" altLang="zh-CN" sz="2400" dirty="0" smtClean="0"/>
              <a:t>. </a:t>
            </a:r>
            <a:r>
              <a:rPr lang="zh-CN" altLang="en-US" sz="2400" dirty="0" smtClean="0"/>
              <a:t>实例方法即可以操作实例变量也可以操作类变量，当对象调用实例方法时，方法中的成员变量就是指分配给该对象的成员变量，其中的实例变量和其它对象的不相同，即占有不同的内存空间；而类变量和其它对象的相同，即占有相的内存空间。类方法只能操作类变量，当对象调用类方法时，方法中的成员变量一定都是类变量，也就是说该对象和所有的对象共享类变量。</a:t>
            </a:r>
            <a:endParaRPr lang="en-US" altLang="zh-CN" sz="2400" dirty="0" smtClean="0"/>
          </a:p>
          <a:p>
            <a:pPr algn="just">
              <a:spcBef>
                <a:spcPct val="10000"/>
              </a:spcBef>
              <a:buNone/>
            </a:pPr>
            <a:endParaRPr lang="zh-CN" altLang="en-US" sz="2400" dirty="0" smtClean="0"/>
          </a:p>
          <a:p>
            <a:pPr algn="just">
              <a:spcBef>
                <a:spcPct val="10000"/>
              </a:spcBef>
              <a:buNone/>
            </a:pPr>
            <a:r>
              <a:rPr lang="zh-CN" altLang="en-US" sz="2400" dirty="0" smtClean="0"/>
              <a:t>6</a:t>
            </a:r>
            <a:r>
              <a:rPr lang="en-US" altLang="zh-CN" sz="2400" dirty="0" smtClean="0"/>
              <a:t>. </a:t>
            </a:r>
            <a:r>
              <a:rPr lang="zh-CN" altLang="en-US" sz="2400" dirty="0" smtClean="0"/>
              <a:t>在编写</a:t>
            </a:r>
            <a:r>
              <a:rPr lang="en-US" altLang="zh-CN" sz="2400" dirty="0" smtClean="0"/>
              <a:t>Java</a:t>
            </a:r>
            <a:r>
              <a:rPr lang="zh-CN" altLang="en-US" sz="2400" dirty="0" smtClean="0"/>
              <a:t>源文件时，可以使用</a:t>
            </a:r>
            <a:r>
              <a:rPr lang="en-US" altLang="zh-CN" sz="2400" dirty="0" smtClean="0"/>
              <a:t>import</a:t>
            </a:r>
            <a:r>
              <a:rPr lang="zh-CN" altLang="en-US" sz="2400" dirty="0" smtClean="0"/>
              <a:t>语句引入有包名的类；也可以使用静态导入引入有包名类的类变量。</a:t>
            </a:r>
          </a:p>
          <a:p>
            <a:pPr algn="just">
              <a:spcBef>
                <a:spcPct val="10000"/>
              </a:spcBef>
              <a:buNone/>
            </a:pPr>
            <a:r>
              <a:rPr lang="zh-CN" altLang="en-US" sz="2400" dirty="0" smtClean="0"/>
              <a:t>7</a:t>
            </a:r>
            <a:r>
              <a:rPr lang="en-US" altLang="zh-CN" sz="2400" dirty="0" smtClean="0"/>
              <a:t>. </a:t>
            </a:r>
            <a:r>
              <a:rPr lang="zh-CN" altLang="en-US" sz="2400" dirty="0" smtClean="0"/>
              <a:t>对象访问自己的变量以及调用方法受访问权限的限制。</a:t>
            </a:r>
          </a:p>
          <a:p>
            <a:pPr>
              <a:buNone/>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116</a:t>
            </a:fld>
            <a:endParaRPr lang="zh-CN" alt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06432"/>
          </a:xfrm>
        </p:spPr>
        <p:txBody>
          <a:bodyPr/>
          <a:lstStyle/>
          <a:p>
            <a:r>
              <a:rPr lang="zh-CN" altLang="en-US" dirty="0" smtClean="0"/>
              <a:t>课堂练习</a:t>
            </a:r>
            <a:endParaRPr lang="zh-CN" altLang="en-US" dirty="0"/>
          </a:p>
        </p:txBody>
      </p:sp>
      <p:sp>
        <p:nvSpPr>
          <p:cNvPr id="3" name="内容占位符 2"/>
          <p:cNvSpPr>
            <a:spLocks noGrp="1"/>
          </p:cNvSpPr>
          <p:nvPr>
            <p:ph idx="1"/>
          </p:nvPr>
        </p:nvSpPr>
        <p:spPr>
          <a:xfrm>
            <a:off x="285720" y="1142984"/>
            <a:ext cx="8572560" cy="4987941"/>
          </a:xfrm>
        </p:spPr>
        <p:txBody>
          <a:bodyPr/>
          <a:lstStyle/>
          <a:p>
            <a:pPr marL="457200" lvl="0" indent="-457200">
              <a:buFont typeface="+mj-lt"/>
              <a:buAutoNum type="arabicPeriod"/>
            </a:pPr>
            <a:r>
              <a:rPr lang="zh-CN" altLang="en-US" sz="2400" dirty="0" smtClean="0"/>
              <a:t>编写</a:t>
            </a:r>
            <a:r>
              <a:rPr lang="en-US" sz="2400" dirty="0" smtClean="0"/>
              <a:t>Application</a:t>
            </a:r>
            <a:r>
              <a:rPr lang="zh-CN" altLang="en-US" sz="2400" dirty="0" smtClean="0"/>
              <a:t>程序，模拟银行存取款业务。</a:t>
            </a:r>
          </a:p>
          <a:p>
            <a:pPr lvl="1"/>
            <a:r>
              <a:rPr lang="zh-CN" altLang="en-US" dirty="0" smtClean="0"/>
              <a:t>定义银行帐户</a:t>
            </a:r>
            <a:r>
              <a:rPr lang="en-US" dirty="0" err="1" smtClean="0"/>
              <a:t>BankAccount</a:t>
            </a:r>
            <a:r>
              <a:rPr lang="zh-CN" altLang="en-US" dirty="0" smtClean="0"/>
              <a:t>类，添加成员变量：银行帐号</a:t>
            </a:r>
            <a:r>
              <a:rPr lang="en-US" dirty="0" smtClean="0"/>
              <a:t>account(String</a:t>
            </a:r>
            <a:r>
              <a:rPr lang="zh-CN" altLang="en-US" dirty="0" smtClean="0"/>
              <a:t>型</a:t>
            </a:r>
            <a:r>
              <a:rPr lang="en-US" dirty="0" smtClean="0"/>
              <a:t>)</a:t>
            </a:r>
            <a:r>
              <a:rPr lang="zh-CN" altLang="en-US" dirty="0" smtClean="0"/>
              <a:t>，储户现有存款余额</a:t>
            </a:r>
            <a:r>
              <a:rPr lang="en-US" dirty="0" smtClean="0"/>
              <a:t>balance(</a:t>
            </a:r>
            <a:r>
              <a:rPr lang="en-US" dirty="0" err="1" smtClean="0"/>
              <a:t>int</a:t>
            </a:r>
            <a:r>
              <a:rPr lang="zh-CN" altLang="en-US" dirty="0" smtClean="0"/>
              <a:t>型</a:t>
            </a:r>
            <a:r>
              <a:rPr lang="en-US" altLang="zh-CN" dirty="0" smtClean="0"/>
              <a:t>)</a:t>
            </a:r>
            <a:r>
              <a:rPr lang="zh-CN" altLang="en-US" dirty="0" smtClean="0"/>
              <a:t>；</a:t>
            </a:r>
            <a:endParaRPr lang="en-US" altLang="zh-CN" dirty="0" smtClean="0"/>
          </a:p>
          <a:p>
            <a:pPr lvl="1"/>
            <a:r>
              <a:rPr lang="zh-CN" altLang="en-US" dirty="0" smtClean="0"/>
              <a:t>添加方法</a:t>
            </a:r>
          </a:p>
          <a:p>
            <a:pPr marL="1150937" lvl="2" indent="-457200"/>
            <a:r>
              <a:rPr lang="zh-CN" altLang="en-US" dirty="0" smtClean="0"/>
              <a:t>存款的方法：带有一个参数，用来表示存入的钱数</a:t>
            </a:r>
            <a:r>
              <a:rPr lang="en-US" altLang="zh-CN" dirty="0" smtClean="0"/>
              <a:t>(</a:t>
            </a:r>
            <a:r>
              <a:rPr lang="en-US" dirty="0" err="1" smtClean="0"/>
              <a:t>int</a:t>
            </a:r>
            <a:r>
              <a:rPr lang="zh-CN" altLang="en-US" dirty="0" smtClean="0"/>
              <a:t>型</a:t>
            </a:r>
            <a:r>
              <a:rPr lang="en-US" altLang="zh-CN" dirty="0" smtClean="0"/>
              <a:t>)</a:t>
            </a:r>
            <a:r>
              <a:rPr lang="zh-CN" altLang="en-US" dirty="0" smtClean="0"/>
              <a:t>，无返回值。</a:t>
            </a:r>
            <a:endParaRPr lang="en-US" altLang="zh-CN" dirty="0" smtClean="0"/>
          </a:p>
          <a:p>
            <a:pPr lvl="2" algn="ctr">
              <a:buNone/>
            </a:pPr>
            <a:r>
              <a:rPr lang="en-US" dirty="0" smtClean="0">
                <a:solidFill>
                  <a:srgbClr val="000099"/>
                </a:solidFill>
              </a:rPr>
              <a:t>void deposit(</a:t>
            </a:r>
            <a:r>
              <a:rPr lang="en-US" dirty="0" err="1" smtClean="0">
                <a:solidFill>
                  <a:srgbClr val="000099"/>
                </a:solidFill>
              </a:rPr>
              <a:t>int</a:t>
            </a:r>
            <a:r>
              <a:rPr lang="en-US" dirty="0" smtClean="0">
                <a:solidFill>
                  <a:srgbClr val="000099"/>
                </a:solidFill>
              </a:rPr>
              <a:t> amount);</a:t>
            </a:r>
            <a:endParaRPr lang="zh-CN" altLang="en-US" dirty="0" smtClean="0">
              <a:solidFill>
                <a:srgbClr val="000099"/>
              </a:solidFill>
            </a:endParaRPr>
          </a:p>
          <a:p>
            <a:pPr marL="1150937" lvl="2" indent="-457200"/>
            <a:r>
              <a:rPr lang="zh-CN" altLang="en-US" dirty="0" smtClean="0"/>
              <a:t>取款的方法：带有一个参数，用来表示取出的钱数</a:t>
            </a:r>
            <a:r>
              <a:rPr lang="en-US" altLang="zh-CN" dirty="0" smtClean="0"/>
              <a:t>(</a:t>
            </a:r>
            <a:r>
              <a:rPr lang="en-US" altLang="en-US" dirty="0" err="1" smtClean="0"/>
              <a:t>int</a:t>
            </a:r>
            <a:r>
              <a:rPr lang="zh-CN" altLang="en-US" dirty="0" smtClean="0"/>
              <a:t>型</a:t>
            </a:r>
            <a:r>
              <a:rPr lang="en-US" altLang="zh-CN" dirty="0" smtClean="0"/>
              <a:t>)</a:t>
            </a:r>
            <a:r>
              <a:rPr lang="zh-CN" altLang="en-US" dirty="0" smtClean="0"/>
              <a:t>，无返回值。</a:t>
            </a:r>
          </a:p>
          <a:p>
            <a:pPr lvl="2" algn="ctr">
              <a:buNone/>
            </a:pPr>
            <a:r>
              <a:rPr lang="en-US" dirty="0" smtClean="0">
                <a:solidFill>
                  <a:srgbClr val="000099"/>
                </a:solidFill>
              </a:rPr>
              <a:t>void withdraw(</a:t>
            </a:r>
            <a:r>
              <a:rPr lang="en-US" dirty="0" err="1" smtClean="0">
                <a:solidFill>
                  <a:srgbClr val="000099"/>
                </a:solidFill>
              </a:rPr>
              <a:t>int</a:t>
            </a:r>
            <a:r>
              <a:rPr lang="en-US" dirty="0" smtClean="0">
                <a:solidFill>
                  <a:srgbClr val="000099"/>
                </a:solidFill>
              </a:rPr>
              <a:t> amount);</a:t>
            </a:r>
            <a:endParaRPr lang="zh-CN" altLang="en-US" dirty="0" smtClean="0">
              <a:solidFill>
                <a:srgbClr val="000099"/>
              </a:solidFill>
            </a:endParaRPr>
          </a:p>
          <a:p>
            <a:pPr marL="457200" indent="-457200">
              <a:buFont typeface="+mj-lt"/>
              <a:buAutoNum type="arabicPeriod"/>
            </a:pPr>
            <a:r>
              <a:rPr lang="zh-CN" altLang="en-US" sz="2400" dirty="0" smtClean="0"/>
              <a:t>编写程序测试</a:t>
            </a:r>
            <a:r>
              <a:rPr lang="en-US" altLang="en-US" sz="2400" dirty="0" err="1" smtClean="0"/>
              <a:t>BankAccount</a:t>
            </a:r>
            <a:r>
              <a:rPr lang="zh-CN" altLang="en-US" sz="2400" dirty="0" smtClean="0"/>
              <a:t>类，创建</a:t>
            </a:r>
            <a:r>
              <a:rPr lang="en-US" altLang="en-US" sz="2400" dirty="0" err="1" smtClean="0"/>
              <a:t>BankAccount</a:t>
            </a:r>
            <a:r>
              <a:rPr lang="zh-CN" altLang="en-US" sz="2400" dirty="0" smtClean="0"/>
              <a:t>对象，存款</a:t>
            </a:r>
            <a:r>
              <a:rPr lang="en-US" altLang="en-US" sz="2400" dirty="0" smtClean="0"/>
              <a:t>1000</a:t>
            </a:r>
            <a:r>
              <a:rPr lang="zh-CN" altLang="en-US" sz="2400" dirty="0" smtClean="0"/>
              <a:t>，取款</a:t>
            </a:r>
            <a:r>
              <a:rPr lang="en-US" altLang="en-US" sz="2400" dirty="0" smtClean="0"/>
              <a:t>500</a:t>
            </a:r>
            <a:r>
              <a:rPr lang="zh-CN" altLang="en-US" sz="2400" dirty="0" smtClean="0"/>
              <a:t>，最后显示余额。</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117</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§4.2.1    </a:t>
            </a:r>
            <a:r>
              <a:rPr lang="zh-CN" altLang="en-US" dirty="0" smtClean="0">
                <a:latin typeface="宋体" charset="-122"/>
              </a:rPr>
              <a:t>类声明</a:t>
            </a:r>
            <a:endParaRPr lang="zh-CN" altLang="en-US" dirty="0"/>
          </a:p>
        </p:txBody>
      </p:sp>
      <p:sp>
        <p:nvSpPr>
          <p:cNvPr id="3" name="内容占位符 2"/>
          <p:cNvSpPr>
            <a:spLocks noGrp="1"/>
          </p:cNvSpPr>
          <p:nvPr>
            <p:ph idx="1"/>
          </p:nvPr>
        </p:nvSpPr>
        <p:spPr/>
        <p:txBody>
          <a:bodyPr/>
          <a:lstStyle/>
          <a:p>
            <a:r>
              <a:rPr lang="zh-CN" altLang="en-US" dirty="0" smtClean="0"/>
              <a:t>类声明 ：</a:t>
            </a:r>
            <a:r>
              <a:rPr lang="en-US" altLang="zh-CN" dirty="0" smtClean="0"/>
              <a:t>class  </a:t>
            </a:r>
            <a:r>
              <a:rPr lang="zh-CN" altLang="en-US" dirty="0" smtClean="0"/>
              <a:t>类名，  如：</a:t>
            </a:r>
            <a:endParaRPr lang="en-US" altLang="zh-CN" dirty="0" smtClean="0"/>
          </a:p>
          <a:p>
            <a:pPr lvl="1"/>
            <a:r>
              <a:rPr lang="en-US" altLang="zh-CN" dirty="0" smtClean="0"/>
              <a:t>class People</a:t>
            </a:r>
            <a:r>
              <a:rPr lang="zh-CN" altLang="en-US" dirty="0" smtClean="0"/>
              <a:t>和“</a:t>
            </a:r>
            <a:r>
              <a:rPr lang="en-US" altLang="zh-CN" dirty="0" smtClean="0"/>
              <a:t>class </a:t>
            </a:r>
            <a:r>
              <a:rPr lang="zh-CN" altLang="en-US" dirty="0" smtClean="0"/>
              <a:t>动物”称作类声明；</a:t>
            </a:r>
            <a:endParaRPr lang="en-US" altLang="zh-CN" dirty="0" smtClean="0"/>
          </a:p>
          <a:p>
            <a:pPr lvl="1"/>
            <a:r>
              <a:rPr lang="zh-CN" altLang="en-US" dirty="0" smtClean="0"/>
              <a:t>“</a:t>
            </a:r>
            <a:r>
              <a:rPr lang="en-US" altLang="zh-CN" dirty="0" smtClean="0"/>
              <a:t>People”</a:t>
            </a:r>
            <a:r>
              <a:rPr lang="zh-CN" altLang="en-US" dirty="0" smtClean="0"/>
              <a:t>和“动物”分别是类名。</a:t>
            </a:r>
          </a:p>
          <a:p>
            <a:endParaRPr lang="zh-CN" altLang="en-US" sz="1000" dirty="0" smtClean="0"/>
          </a:p>
          <a:p>
            <a:r>
              <a:rPr lang="zh-CN" altLang="en-US" dirty="0" smtClean="0"/>
              <a:t>给类命名时，遵守下列编程风格（这不是语法要求的，但应当遵守）：</a:t>
            </a:r>
          </a:p>
          <a:p>
            <a:pPr>
              <a:buNone/>
            </a:pPr>
            <a:r>
              <a:rPr lang="en-US" altLang="zh-CN" sz="2200" dirty="0" smtClean="0"/>
              <a:t>1</a:t>
            </a:r>
            <a:r>
              <a:rPr lang="zh-CN" altLang="en-US" sz="2200" dirty="0" smtClean="0"/>
              <a:t>．如果类名使用拉丁字母，那么名字的</a:t>
            </a:r>
            <a:r>
              <a:rPr lang="zh-CN" altLang="en-US" sz="2200" b="1" dirty="0" smtClean="0">
                <a:solidFill>
                  <a:srgbClr val="000099"/>
                </a:solidFill>
              </a:rPr>
              <a:t>首字母使用大写字母</a:t>
            </a:r>
            <a:r>
              <a:rPr lang="zh-CN" altLang="en-US" sz="2200" dirty="0" smtClean="0"/>
              <a:t>，如。</a:t>
            </a:r>
          </a:p>
          <a:p>
            <a:pPr>
              <a:buNone/>
            </a:pPr>
            <a:r>
              <a:rPr lang="en-US" altLang="zh-CN" sz="2200" dirty="0" smtClean="0"/>
              <a:t>2</a:t>
            </a:r>
            <a:r>
              <a:rPr lang="zh-CN" altLang="en-US" sz="2200" dirty="0" smtClean="0"/>
              <a:t>．类名最好容易识别、</a:t>
            </a:r>
            <a:r>
              <a:rPr lang="zh-CN" altLang="en-US" sz="2200" b="1" dirty="0" smtClean="0">
                <a:solidFill>
                  <a:srgbClr val="000099"/>
                </a:solidFill>
              </a:rPr>
              <a:t>见名知意</a:t>
            </a:r>
            <a:r>
              <a:rPr lang="zh-CN" altLang="en-US" sz="2200" dirty="0" smtClean="0"/>
              <a:t>。当类名由几个“单词”复合而成时，每个单词的首字母使用大写。</a:t>
            </a:r>
            <a:endParaRPr lang="en-US" altLang="zh-CN" sz="2200" dirty="0" smtClean="0"/>
          </a:p>
          <a:p>
            <a:pPr>
              <a:buNone/>
            </a:pPr>
            <a:r>
              <a:rPr lang="en-US" altLang="zh-CN" sz="2200" dirty="0" smtClean="0"/>
              <a:t>3. </a:t>
            </a:r>
            <a:r>
              <a:rPr lang="zh-CN" altLang="en-US" sz="2200" dirty="0" smtClean="0"/>
              <a:t>不建议使用中文变量名。</a:t>
            </a:r>
            <a:r>
              <a:rPr lang="en-US" altLang="zh-CN" sz="2200" b="1" dirty="0" smtClean="0">
                <a:solidFill>
                  <a:srgbClr val="006600"/>
                </a:solidFill>
              </a:rPr>
              <a:t>(</a:t>
            </a:r>
            <a:r>
              <a:rPr lang="zh-CN" altLang="en-US" sz="2200" b="1" dirty="0" smtClean="0">
                <a:solidFill>
                  <a:srgbClr val="006600"/>
                </a:solidFill>
              </a:rPr>
              <a:t>使用中文变量名优缺点，自学！</a:t>
            </a:r>
            <a:r>
              <a:rPr lang="en-US" altLang="zh-CN" sz="2200" b="1" dirty="0" smtClean="0">
                <a:solidFill>
                  <a:srgbClr val="006600"/>
                </a:solidFill>
              </a:rPr>
              <a:t>)</a:t>
            </a:r>
            <a:endParaRPr lang="zh-CN" altLang="en-US" sz="2200" b="1" dirty="0">
              <a:solidFill>
                <a:srgbClr val="0066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a:spLocks noGrp="1"/>
          </p:cNvSpPr>
          <p:nvPr>
            <p:ph type="ftr" sz="quarter" idx="4294967295"/>
          </p:nvPr>
        </p:nvSpPr>
        <p:spPr>
          <a:noFill/>
        </p:spPr>
        <p:txBody>
          <a:bodyPr/>
          <a:lstStyle/>
          <a:p>
            <a:r>
              <a:rPr lang="en-US" altLang="zh-CN" smtClean="0"/>
              <a:t>Chapter 4:  Classes &amp; Objects </a:t>
            </a:r>
          </a:p>
        </p:txBody>
      </p:sp>
      <p:sp>
        <p:nvSpPr>
          <p:cNvPr id="15363" name="灯片编号占位符 5"/>
          <p:cNvSpPr>
            <a:spLocks noGrp="1"/>
          </p:cNvSpPr>
          <p:nvPr>
            <p:ph type="sldNum" sz="quarter" idx="11"/>
          </p:nvPr>
        </p:nvSpPr>
        <p:spPr>
          <a:noFill/>
        </p:spPr>
        <p:txBody>
          <a:bodyPr/>
          <a:lstStyle/>
          <a:p>
            <a:fld id="{16305AED-D87B-4684-BDAB-A9B75A4C2708}" type="slidenum">
              <a:rPr lang="en-US" altLang="zh-CN" smtClean="0"/>
              <a:pPr/>
              <a:t>13</a:t>
            </a:fld>
            <a:r>
              <a:rPr lang="en-US" altLang="zh-CN" smtClean="0"/>
              <a:t>/56</a:t>
            </a:r>
          </a:p>
        </p:txBody>
      </p:sp>
      <p:sp>
        <p:nvSpPr>
          <p:cNvPr id="15364" name="Rectangle 2"/>
          <p:cNvSpPr>
            <a:spLocks noGrp="1" noChangeArrowheads="1"/>
          </p:cNvSpPr>
          <p:nvPr>
            <p:ph type="title"/>
          </p:nvPr>
        </p:nvSpPr>
        <p:spPr/>
        <p:txBody>
          <a:bodyPr/>
          <a:lstStyle/>
          <a:p>
            <a:pPr eaLnBrk="1" hangingPunct="1"/>
            <a:r>
              <a:rPr lang="zh-CN" altLang="en-US" dirty="0" smtClean="0"/>
              <a:t>类的声明</a:t>
            </a:r>
            <a:endParaRPr lang="en-US" altLang="zh-CN" dirty="0" smtClean="0"/>
          </a:p>
        </p:txBody>
      </p:sp>
      <p:sp>
        <p:nvSpPr>
          <p:cNvPr id="15365" name="Rectangle 3"/>
          <p:cNvSpPr>
            <a:spLocks noGrp="1" noChangeArrowheads="1"/>
          </p:cNvSpPr>
          <p:nvPr>
            <p:ph type="body" idx="1"/>
          </p:nvPr>
        </p:nvSpPr>
        <p:spPr/>
        <p:txBody>
          <a:bodyPr/>
          <a:lstStyle/>
          <a:p>
            <a:pPr eaLnBrk="1" hangingPunct="1">
              <a:lnSpc>
                <a:spcPct val="90000"/>
              </a:lnSpc>
            </a:pPr>
            <a:r>
              <a:rPr lang="zh-CN" altLang="en-US" b="1" dirty="0" smtClean="0"/>
              <a:t>例如</a:t>
            </a:r>
            <a:r>
              <a:rPr lang="en-US" altLang="zh-CN" b="1" dirty="0" smtClean="0"/>
              <a:t>:</a:t>
            </a:r>
            <a:r>
              <a:rPr lang="en-US" altLang="zh-CN" dirty="0" smtClean="0"/>
              <a:t> </a:t>
            </a:r>
          </a:p>
          <a:p>
            <a:pPr eaLnBrk="1" hangingPunct="1">
              <a:lnSpc>
                <a:spcPct val="90000"/>
              </a:lnSpc>
            </a:pPr>
            <a:endParaRPr lang="en-US" altLang="zh-CN" sz="1000" dirty="0" smtClean="0"/>
          </a:p>
          <a:p>
            <a:pPr eaLnBrk="1" hangingPunct="1">
              <a:lnSpc>
                <a:spcPct val="90000"/>
              </a:lnSpc>
              <a:buFont typeface="Wingdings" pitchFamily="2" charset="2"/>
              <a:buNone/>
            </a:pPr>
            <a:endParaRPr lang="en-US" altLang="zh-CN" sz="2400" b="1" dirty="0" smtClean="0"/>
          </a:p>
          <a:p>
            <a:pPr eaLnBrk="1" hangingPunct="1">
              <a:lnSpc>
                <a:spcPct val="90000"/>
              </a:lnSpc>
              <a:buFont typeface="Wingdings" pitchFamily="2" charset="2"/>
              <a:buNone/>
            </a:pPr>
            <a:endParaRPr lang="en-US" altLang="zh-CN" sz="2400" b="1" dirty="0" smtClean="0"/>
          </a:p>
        </p:txBody>
      </p:sp>
      <p:sp>
        <p:nvSpPr>
          <p:cNvPr id="15366" name="Text Box 4"/>
          <p:cNvSpPr txBox="1">
            <a:spLocks noChangeArrowheads="1"/>
          </p:cNvSpPr>
          <p:nvPr/>
        </p:nvSpPr>
        <p:spPr bwMode="auto">
          <a:xfrm>
            <a:off x="1000125" y="2214563"/>
            <a:ext cx="7102475" cy="3417887"/>
          </a:xfrm>
          <a:prstGeom prst="rect">
            <a:avLst/>
          </a:prstGeom>
          <a:noFill/>
          <a:ln w="12700" algn="ctr">
            <a:solidFill>
              <a:srgbClr val="808080"/>
            </a:solidFill>
            <a:miter lim="800000"/>
            <a:headEnd/>
            <a:tailEnd/>
          </a:ln>
        </p:spPr>
        <p:txBody>
          <a:bodyPr lIns="90000" tIns="46800" rIns="90000" bIns="46800">
            <a:spAutoFit/>
          </a:bodyPr>
          <a:lstStyle/>
          <a:p>
            <a:r>
              <a:rPr lang="en-US" altLang="zh-CN" sz="2400" dirty="0"/>
              <a:t>public </a:t>
            </a:r>
            <a:r>
              <a:rPr lang="en-US" altLang="zh-CN" sz="2400" dirty="0">
                <a:solidFill>
                  <a:srgbClr val="C00000"/>
                </a:solidFill>
              </a:rPr>
              <a:t>class</a:t>
            </a:r>
            <a:r>
              <a:rPr lang="en-US" altLang="zh-CN" sz="2400" dirty="0"/>
              <a:t> </a:t>
            </a:r>
            <a:r>
              <a:rPr lang="en-US" altLang="zh-CN" sz="2400" b="1" dirty="0"/>
              <a:t>Book </a:t>
            </a:r>
            <a:r>
              <a:rPr lang="en-US" altLang="zh-CN" sz="2400" dirty="0"/>
              <a:t>{</a:t>
            </a:r>
          </a:p>
          <a:p>
            <a:pPr lvl="1"/>
            <a:r>
              <a:rPr lang="en-US" altLang="zh-CN" sz="2400" dirty="0"/>
              <a:t>//</a:t>
            </a:r>
            <a:r>
              <a:rPr lang="zh-CN" altLang="en-US" sz="2400" dirty="0"/>
              <a:t>属性 或 域</a:t>
            </a:r>
          </a:p>
          <a:p>
            <a:pPr lvl="1"/>
            <a:r>
              <a:rPr lang="en-US" altLang="zh-CN" sz="2400" dirty="0">
                <a:solidFill>
                  <a:srgbClr val="0000CC"/>
                </a:solidFill>
              </a:rPr>
              <a:t>private</a:t>
            </a:r>
            <a:r>
              <a:rPr lang="en-US" altLang="zh-CN" sz="2400" dirty="0"/>
              <a:t> String </a:t>
            </a:r>
            <a:r>
              <a:rPr lang="en-US" altLang="zh-CN" sz="2400" dirty="0" err="1"/>
              <a:t>bookNo</a:t>
            </a:r>
            <a:r>
              <a:rPr lang="en-US" altLang="zh-CN" sz="2400" dirty="0"/>
              <a:t>;	</a:t>
            </a:r>
            <a:r>
              <a:rPr lang="en-US" altLang="zh-CN" sz="2400" dirty="0" smtClean="0"/>
              <a:t>	//</a:t>
            </a:r>
            <a:r>
              <a:rPr lang="zh-CN" altLang="en-US" sz="2400" dirty="0"/>
              <a:t>书号</a:t>
            </a:r>
          </a:p>
          <a:p>
            <a:pPr lvl="1"/>
            <a:r>
              <a:rPr lang="en-US" altLang="zh-CN" sz="2400" dirty="0">
                <a:solidFill>
                  <a:srgbClr val="0000CC"/>
                </a:solidFill>
              </a:rPr>
              <a:t>private</a:t>
            </a:r>
            <a:r>
              <a:rPr lang="en-US" altLang="zh-CN" sz="2400" dirty="0"/>
              <a:t> String title;		//</a:t>
            </a:r>
            <a:r>
              <a:rPr lang="zh-CN" altLang="en-US" sz="2400" dirty="0"/>
              <a:t>书名</a:t>
            </a:r>
          </a:p>
          <a:p>
            <a:pPr lvl="1"/>
            <a:r>
              <a:rPr lang="en-US" altLang="zh-CN" sz="2400" dirty="0">
                <a:solidFill>
                  <a:srgbClr val="0000CC"/>
                </a:solidFill>
              </a:rPr>
              <a:t>private</a:t>
            </a:r>
            <a:r>
              <a:rPr lang="en-US" altLang="zh-CN" sz="2400" dirty="0"/>
              <a:t> String author;		//</a:t>
            </a:r>
            <a:r>
              <a:rPr lang="zh-CN" altLang="en-US" sz="2400" dirty="0"/>
              <a:t>作者</a:t>
            </a:r>
          </a:p>
          <a:p>
            <a:pPr lvl="1"/>
            <a:r>
              <a:rPr lang="en-US" altLang="zh-CN" sz="2400" dirty="0">
                <a:solidFill>
                  <a:srgbClr val="0000CC"/>
                </a:solidFill>
              </a:rPr>
              <a:t>private </a:t>
            </a:r>
            <a:r>
              <a:rPr lang="en-US" altLang="zh-CN" sz="2400" dirty="0"/>
              <a:t>double price;		//</a:t>
            </a:r>
            <a:r>
              <a:rPr lang="zh-CN" altLang="en-US" sz="2400" dirty="0"/>
              <a:t>价格</a:t>
            </a:r>
          </a:p>
          <a:p>
            <a:pPr lvl="1"/>
            <a:endParaRPr lang="zh-CN" altLang="en-US" sz="2400" dirty="0"/>
          </a:p>
          <a:p>
            <a:pPr lvl="1"/>
            <a:r>
              <a:rPr lang="en-US" altLang="zh-CN" sz="2400" dirty="0">
                <a:solidFill>
                  <a:srgbClr val="0000CC"/>
                </a:solidFill>
              </a:rPr>
              <a:t>public</a:t>
            </a:r>
            <a:r>
              <a:rPr lang="en-US" altLang="zh-CN" sz="2400" dirty="0"/>
              <a:t> </a:t>
            </a:r>
            <a:r>
              <a:rPr lang="en-US" altLang="zh-CN" sz="2400" dirty="0">
                <a:solidFill>
                  <a:srgbClr val="003300"/>
                </a:solidFill>
              </a:rPr>
              <a:t>static</a:t>
            </a:r>
            <a:r>
              <a:rPr lang="en-US" altLang="zh-CN" sz="2400" dirty="0"/>
              <a:t> long </a:t>
            </a:r>
            <a:r>
              <a:rPr lang="en-US" altLang="zh-CN" sz="2400" i="1" dirty="0" err="1"/>
              <a:t>nextID</a:t>
            </a:r>
            <a:r>
              <a:rPr lang="en-US" altLang="zh-CN" sz="2400" i="1" dirty="0"/>
              <a:t> = 0;</a:t>
            </a:r>
          </a:p>
          <a:p>
            <a:r>
              <a:rPr lang="en-US" altLang="zh-CN" sz="240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§4.2.2   </a:t>
            </a:r>
            <a:r>
              <a:rPr lang="zh-CN" altLang="en-US" dirty="0" smtClean="0">
                <a:latin typeface="宋体" charset="-122"/>
              </a:rPr>
              <a:t>类体</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dirty="0" smtClean="0">
                <a:latin typeface="宋体" charset="-122"/>
              </a:rPr>
              <a:t>类声明之后的一对大括号</a:t>
            </a:r>
            <a:r>
              <a:rPr lang="zh-CN" altLang="en-US" dirty="0" smtClean="0">
                <a:latin typeface="Times New Roman"/>
              </a:rPr>
              <a:t>“</a:t>
            </a:r>
            <a:r>
              <a:rPr lang="zh-CN" altLang="en-US" dirty="0" smtClean="0">
                <a:solidFill>
                  <a:srgbClr val="000099"/>
                </a:solidFill>
              </a:rPr>
              <a:t>{</a:t>
            </a:r>
            <a:r>
              <a:rPr lang="zh-CN" altLang="en-US" dirty="0" smtClean="0">
                <a:latin typeface="Times New Roman"/>
              </a:rPr>
              <a:t>”</a:t>
            </a:r>
            <a:r>
              <a:rPr lang="zh-CN" altLang="en-US" dirty="0" smtClean="0">
                <a:latin typeface="宋体" charset="-122"/>
              </a:rPr>
              <a:t>，</a:t>
            </a:r>
            <a:r>
              <a:rPr lang="zh-CN" altLang="en-US" dirty="0" smtClean="0">
                <a:latin typeface="Times New Roman"/>
              </a:rPr>
              <a:t>“</a:t>
            </a:r>
            <a:r>
              <a:rPr lang="zh-CN" altLang="en-US" dirty="0" smtClean="0">
                <a:solidFill>
                  <a:srgbClr val="000099"/>
                </a:solidFill>
              </a:rPr>
              <a:t>}</a:t>
            </a:r>
            <a:r>
              <a:rPr lang="zh-CN" altLang="en-US" dirty="0" smtClean="0">
                <a:latin typeface="Times New Roman"/>
              </a:rPr>
              <a:t>”</a:t>
            </a:r>
            <a:r>
              <a:rPr lang="zh-CN" altLang="en-US" dirty="0" smtClean="0">
                <a:latin typeface="宋体" charset="-122"/>
              </a:rPr>
              <a:t>以及它们之间的内容称作类体，大括号之间的内容称作</a:t>
            </a:r>
            <a:r>
              <a:rPr lang="zh-CN" altLang="en-US" dirty="0" smtClean="0">
                <a:solidFill>
                  <a:srgbClr val="C00000"/>
                </a:solidFill>
                <a:latin typeface="宋体" charset="-122"/>
              </a:rPr>
              <a:t>类体的内容</a:t>
            </a:r>
            <a:r>
              <a:rPr lang="zh-CN" altLang="en-US" dirty="0" smtClean="0">
                <a:latin typeface="宋体" charset="-122"/>
              </a:rPr>
              <a:t>。</a:t>
            </a:r>
            <a:r>
              <a:rPr lang="zh-CN" altLang="en-US" dirty="0" smtClean="0"/>
              <a:t> </a:t>
            </a:r>
            <a:endParaRPr lang="zh-CN" altLang="en-US" dirty="0" smtClean="0">
              <a:latin typeface="宋体" charset="-122"/>
            </a:endParaRPr>
          </a:p>
          <a:p>
            <a:pPr algn="just">
              <a:spcBef>
                <a:spcPct val="10000"/>
              </a:spcBef>
            </a:pPr>
            <a:r>
              <a:rPr lang="zh-CN" altLang="en-US" dirty="0" smtClean="0">
                <a:latin typeface="宋体" charset="-122"/>
              </a:rPr>
              <a:t>类体的内容由两部分构：</a:t>
            </a:r>
            <a:endParaRPr lang="en-US" altLang="zh-CN" dirty="0" smtClean="0">
              <a:latin typeface="宋体" charset="-122"/>
            </a:endParaRPr>
          </a:p>
          <a:p>
            <a:pPr lvl="1" algn="just">
              <a:spcBef>
                <a:spcPct val="10000"/>
              </a:spcBef>
            </a:pPr>
            <a:r>
              <a:rPr lang="zh-CN" altLang="en-US" dirty="0" smtClean="0">
                <a:latin typeface="宋体" charset="-122"/>
              </a:rPr>
              <a:t>一部分是</a:t>
            </a:r>
            <a:r>
              <a:rPr lang="zh-CN" altLang="en-US" b="1" dirty="0" smtClean="0">
                <a:solidFill>
                  <a:srgbClr val="C00000"/>
                </a:solidFill>
                <a:latin typeface="宋体" charset="-122"/>
              </a:rPr>
              <a:t>变量</a:t>
            </a:r>
            <a:r>
              <a:rPr lang="zh-CN" altLang="en-US" dirty="0" smtClean="0">
                <a:latin typeface="宋体" charset="-122"/>
              </a:rPr>
              <a:t>的声明，用来刻画属性；</a:t>
            </a:r>
            <a:endParaRPr lang="en-US" altLang="zh-CN" dirty="0" smtClean="0">
              <a:latin typeface="宋体" charset="-122"/>
            </a:endParaRPr>
          </a:p>
          <a:p>
            <a:pPr lvl="1" algn="just">
              <a:spcBef>
                <a:spcPct val="10000"/>
              </a:spcBef>
            </a:pPr>
            <a:r>
              <a:rPr lang="zh-CN" altLang="en-US" dirty="0" smtClean="0">
                <a:latin typeface="宋体" charset="-122"/>
              </a:rPr>
              <a:t>另一部分是</a:t>
            </a:r>
            <a:r>
              <a:rPr lang="zh-CN" altLang="en-US" b="1" dirty="0" smtClean="0">
                <a:solidFill>
                  <a:srgbClr val="C00000"/>
                </a:solidFill>
                <a:latin typeface="宋体" charset="-122"/>
              </a:rPr>
              <a:t>方法</a:t>
            </a:r>
            <a:r>
              <a:rPr lang="zh-CN" altLang="en-US" dirty="0" smtClean="0">
                <a:latin typeface="宋体" charset="-122"/>
              </a:rPr>
              <a:t>的定义，用来刻画功能。</a:t>
            </a:r>
            <a:r>
              <a:rPr lang="zh-CN" altLang="en-US" dirty="0" smtClean="0"/>
              <a:t>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endParaRPr lang="zh-CN" altLang="en-US" smtClean="0"/>
          </a:p>
        </p:txBody>
      </p:sp>
      <p:sp>
        <p:nvSpPr>
          <p:cNvPr id="39939" name="灯片编号占位符 3"/>
          <p:cNvSpPr>
            <a:spLocks noGrp="1"/>
          </p:cNvSpPr>
          <p:nvPr>
            <p:ph type="sldNum" sz="quarter" idx="11"/>
          </p:nvPr>
        </p:nvSpPr>
        <p:spPr>
          <a:noFill/>
        </p:spPr>
        <p:txBody>
          <a:bodyPr/>
          <a:lstStyle/>
          <a:p>
            <a:fld id="{F1C6F958-D46D-4ECE-8FFB-094732511514}" type="slidenum">
              <a:rPr lang="en-US" altLang="zh-CN" smtClean="0"/>
              <a:pPr/>
              <a:t>15</a:t>
            </a:fld>
            <a:endParaRPr lang="en-US" altLang="zh-CN" smtClean="0"/>
          </a:p>
        </p:txBody>
      </p:sp>
      <p:sp>
        <p:nvSpPr>
          <p:cNvPr id="39940" name="Rectangle 4"/>
          <p:cNvSpPr>
            <a:spLocks noChangeArrowheads="1"/>
          </p:cNvSpPr>
          <p:nvPr/>
        </p:nvSpPr>
        <p:spPr bwMode="auto">
          <a:xfrm>
            <a:off x="357188" y="428625"/>
            <a:ext cx="7286625" cy="6072188"/>
          </a:xfrm>
          <a:prstGeom prst="rect">
            <a:avLst/>
          </a:prstGeom>
          <a:solidFill>
            <a:srgbClr val="F8F8F8"/>
          </a:solidFill>
          <a:ln w="12700">
            <a:solidFill>
              <a:schemeClr val="tx1"/>
            </a:solidFill>
            <a:miter lim="800000"/>
            <a:headEnd/>
            <a:tailEnd/>
          </a:ln>
        </p:spPr>
        <p:txBody>
          <a:bodyPr wrap="none" anchor="ctr"/>
          <a:lstStyle/>
          <a:p>
            <a:r>
              <a:rPr lang="en-US" altLang="zh-CN" sz="2400" dirty="0"/>
              <a:t>public class </a:t>
            </a:r>
            <a:r>
              <a:rPr lang="en-US" altLang="zh-CN" sz="2400" b="1" dirty="0">
                <a:solidFill>
                  <a:srgbClr val="C00000"/>
                </a:solidFill>
              </a:rPr>
              <a:t>Book</a:t>
            </a:r>
            <a:r>
              <a:rPr lang="en-US" altLang="zh-CN" sz="2400" dirty="0"/>
              <a:t> </a:t>
            </a:r>
            <a:r>
              <a:rPr lang="en-US" altLang="zh-CN" sz="2400" dirty="0" smtClean="0"/>
              <a:t>{</a:t>
            </a:r>
            <a:endParaRPr lang="zh-CN" altLang="en-US" sz="2400" dirty="0"/>
          </a:p>
          <a:p>
            <a:pPr lvl="1"/>
            <a:r>
              <a:rPr lang="en-US" altLang="zh-CN" sz="2400" dirty="0"/>
              <a:t>private String </a:t>
            </a:r>
            <a:r>
              <a:rPr lang="en-US" altLang="zh-CN" sz="2400" dirty="0" err="1"/>
              <a:t>bookNo</a:t>
            </a:r>
            <a:r>
              <a:rPr lang="en-US" altLang="zh-CN" sz="2400" dirty="0"/>
              <a:t>;	</a:t>
            </a:r>
            <a:r>
              <a:rPr lang="en-US" altLang="zh-CN" sz="2400" dirty="0" smtClean="0"/>
              <a:t>	//</a:t>
            </a:r>
            <a:r>
              <a:rPr lang="zh-CN" altLang="en-US" sz="2400" dirty="0"/>
              <a:t>书号</a:t>
            </a:r>
          </a:p>
          <a:p>
            <a:pPr lvl="1"/>
            <a:r>
              <a:rPr lang="en-US" altLang="zh-CN" sz="2400" dirty="0"/>
              <a:t>private String title;		//</a:t>
            </a:r>
            <a:r>
              <a:rPr lang="zh-CN" altLang="en-US" sz="2400" dirty="0"/>
              <a:t>书名</a:t>
            </a:r>
          </a:p>
          <a:p>
            <a:pPr lvl="1"/>
            <a:r>
              <a:rPr lang="en-US" altLang="zh-CN" sz="2400" dirty="0"/>
              <a:t>private String author;		//</a:t>
            </a:r>
            <a:r>
              <a:rPr lang="zh-CN" altLang="en-US" sz="2400" dirty="0"/>
              <a:t>作者</a:t>
            </a:r>
          </a:p>
          <a:p>
            <a:pPr lvl="1"/>
            <a:r>
              <a:rPr lang="en-US" altLang="zh-CN" sz="2400" dirty="0"/>
              <a:t>private double price;		//</a:t>
            </a:r>
            <a:r>
              <a:rPr lang="zh-CN" altLang="en-US" sz="2400" dirty="0"/>
              <a:t>价格</a:t>
            </a:r>
          </a:p>
          <a:p>
            <a:pPr lvl="1"/>
            <a:endParaRPr lang="zh-CN" altLang="en-US" sz="2400" dirty="0"/>
          </a:p>
          <a:p>
            <a:pPr lvl="1"/>
            <a:r>
              <a:rPr lang="en-US" altLang="zh-CN" sz="2400" dirty="0"/>
              <a:t>public static long </a:t>
            </a:r>
            <a:r>
              <a:rPr lang="en-US" altLang="zh-CN" sz="2400" i="1" dirty="0" err="1"/>
              <a:t>nextID</a:t>
            </a:r>
            <a:r>
              <a:rPr lang="en-US" altLang="zh-CN" sz="2400" i="1" dirty="0"/>
              <a:t> = 0;</a:t>
            </a:r>
          </a:p>
          <a:p>
            <a:pPr lvl="1"/>
            <a:endParaRPr lang="zh-CN" altLang="en-US" sz="2400" dirty="0"/>
          </a:p>
          <a:p>
            <a:pPr lvl="1"/>
            <a:r>
              <a:rPr lang="en-US" altLang="zh-CN" sz="2400" dirty="0">
                <a:solidFill>
                  <a:srgbClr val="0000CC"/>
                </a:solidFill>
              </a:rPr>
              <a:t>public Book() {}</a:t>
            </a:r>
          </a:p>
          <a:p>
            <a:pPr lvl="1"/>
            <a:endParaRPr lang="zh-CN" altLang="en-US" sz="2400" dirty="0"/>
          </a:p>
          <a:p>
            <a:pPr lvl="1"/>
            <a:r>
              <a:rPr lang="en-US" altLang="zh-CN" sz="2400" dirty="0">
                <a:solidFill>
                  <a:srgbClr val="0000CC"/>
                </a:solidFill>
              </a:rPr>
              <a:t>public Book(String </a:t>
            </a:r>
            <a:r>
              <a:rPr lang="en-US" altLang="zh-CN" sz="2400" dirty="0" err="1">
                <a:solidFill>
                  <a:srgbClr val="0000CC"/>
                </a:solidFill>
              </a:rPr>
              <a:t>bookNo</a:t>
            </a:r>
            <a:r>
              <a:rPr lang="en-US" altLang="zh-CN" sz="2400" dirty="0">
                <a:solidFill>
                  <a:srgbClr val="0000CC"/>
                </a:solidFill>
              </a:rPr>
              <a:t>) {</a:t>
            </a:r>
          </a:p>
          <a:p>
            <a:pPr lvl="2"/>
            <a:r>
              <a:rPr lang="en-US" altLang="zh-CN" sz="2400" dirty="0" err="1">
                <a:solidFill>
                  <a:srgbClr val="0000CC"/>
                </a:solidFill>
              </a:rPr>
              <a:t>this.bookNo</a:t>
            </a:r>
            <a:r>
              <a:rPr lang="en-US" altLang="zh-CN" sz="2400" dirty="0">
                <a:solidFill>
                  <a:srgbClr val="0000CC"/>
                </a:solidFill>
              </a:rPr>
              <a:t> = </a:t>
            </a:r>
            <a:r>
              <a:rPr lang="en-US" altLang="zh-CN" sz="2400" dirty="0" err="1">
                <a:solidFill>
                  <a:srgbClr val="0000CC"/>
                </a:solidFill>
              </a:rPr>
              <a:t>bookNo</a:t>
            </a:r>
            <a:r>
              <a:rPr lang="en-US" altLang="zh-CN" sz="2400" dirty="0">
                <a:solidFill>
                  <a:srgbClr val="0000CC"/>
                </a:solidFill>
              </a:rPr>
              <a:t>;</a:t>
            </a:r>
          </a:p>
          <a:p>
            <a:pPr lvl="1"/>
            <a:r>
              <a:rPr lang="en-US" altLang="zh-CN" sz="2400" dirty="0">
                <a:solidFill>
                  <a:srgbClr val="0000CC"/>
                </a:solidFill>
              </a:rPr>
              <a:t>}</a:t>
            </a:r>
          </a:p>
          <a:p>
            <a:r>
              <a:rPr lang="en-US" altLang="zh-CN" sz="2400" dirty="0"/>
              <a:t>}</a:t>
            </a:r>
          </a:p>
        </p:txBody>
      </p:sp>
      <p:sp>
        <p:nvSpPr>
          <p:cNvPr id="5" name="矩形 4"/>
          <p:cNvSpPr/>
          <p:nvPr/>
        </p:nvSpPr>
        <p:spPr>
          <a:xfrm>
            <a:off x="714348" y="1285860"/>
            <a:ext cx="6072230" cy="4429156"/>
          </a:xfrm>
          <a:prstGeom prst="rect">
            <a:avLst/>
          </a:prstGeom>
          <a:solidFill>
            <a:schemeClr val="bg1">
              <a:alpha val="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929454" y="3071810"/>
            <a:ext cx="646331" cy="830997"/>
          </a:xfrm>
          <a:prstGeom prst="rect">
            <a:avLst/>
          </a:prstGeom>
        </p:spPr>
        <p:txBody>
          <a:bodyPr wrap="square">
            <a:spAutoFit/>
          </a:bodyPr>
          <a:lstStyle/>
          <a:p>
            <a:r>
              <a:rPr lang="zh-CN" altLang="en-US" sz="2400" b="1" dirty="0" smtClean="0">
                <a:solidFill>
                  <a:srgbClr val="000099"/>
                </a:solidFill>
                <a:latin typeface="宋体" charset="-122"/>
              </a:rPr>
              <a:t>类体</a:t>
            </a:r>
            <a:endParaRPr lang="zh-CN" altLang="en-US" sz="2400" b="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1"/>
          </p:nvPr>
        </p:nvSpPr>
        <p:spPr>
          <a:noFill/>
        </p:spPr>
        <p:txBody>
          <a:bodyPr/>
          <a:lstStyle/>
          <a:p>
            <a:fld id="{9AFA3D30-E996-4502-8CB1-E2D298CB53B0}" type="slidenum">
              <a:rPr lang="en-US" altLang="zh-CN" smtClean="0"/>
              <a:pPr/>
              <a:t>16</a:t>
            </a:fld>
            <a:endParaRPr lang="en-US" altLang="zh-CN" smtClean="0"/>
          </a:p>
        </p:txBody>
      </p:sp>
      <p:sp>
        <p:nvSpPr>
          <p:cNvPr id="48131" name="Rectangle 2"/>
          <p:cNvSpPr>
            <a:spLocks noGrp="1" noChangeArrowheads="1"/>
          </p:cNvSpPr>
          <p:nvPr>
            <p:ph type="title"/>
          </p:nvPr>
        </p:nvSpPr>
        <p:spPr>
          <a:xfrm>
            <a:off x="457200" y="122238"/>
            <a:ext cx="7543800" cy="800100"/>
          </a:xfrm>
        </p:spPr>
        <p:txBody>
          <a:bodyPr/>
          <a:lstStyle/>
          <a:p>
            <a:pPr algn="ctr" eaLnBrk="1" hangingPunct="1"/>
            <a:r>
              <a:rPr lang="en-US" altLang="zh-CN" sz="3500" dirty="0" err="1" smtClean="0"/>
              <a:t>Point.java</a:t>
            </a:r>
            <a:endParaRPr lang="en-US" altLang="zh-CN" sz="3500" dirty="0" smtClean="0"/>
          </a:p>
        </p:txBody>
      </p:sp>
      <p:sp>
        <p:nvSpPr>
          <p:cNvPr id="48132" name="Rectangle 3"/>
          <p:cNvSpPr>
            <a:spLocks noGrp="1" noChangeArrowheads="1"/>
          </p:cNvSpPr>
          <p:nvPr>
            <p:ph type="body" idx="1"/>
          </p:nvPr>
        </p:nvSpPr>
        <p:spPr>
          <a:xfrm>
            <a:off x="250825" y="981075"/>
            <a:ext cx="8704263" cy="5151438"/>
          </a:xfrm>
        </p:spPr>
        <p:txBody>
          <a:bodyPr/>
          <a:lstStyle/>
          <a:p>
            <a:pPr eaLnBrk="1" hangingPunct="1">
              <a:lnSpc>
                <a:spcPct val="80000"/>
              </a:lnSpc>
              <a:buFont typeface="Wingdings" pitchFamily="2" charset="2"/>
              <a:buNone/>
            </a:pPr>
            <a:r>
              <a:rPr lang="en-US" altLang="zh-CN" sz="2000" b="1" dirty="0" smtClean="0">
                <a:solidFill>
                  <a:srgbClr val="CC0000"/>
                </a:solidFill>
                <a:latin typeface="Courier New" pitchFamily="49" charset="0"/>
              </a:rPr>
              <a:t>/***** </a:t>
            </a:r>
            <a:r>
              <a:rPr lang="en-US" altLang="zh-CN" sz="2000" b="1" dirty="0" err="1" smtClean="0">
                <a:solidFill>
                  <a:srgbClr val="CC0000"/>
                </a:solidFill>
                <a:latin typeface="Courier New" pitchFamily="49" charset="0"/>
              </a:rPr>
              <a:t>Point.java</a:t>
            </a:r>
            <a:r>
              <a:rPr lang="en-US" altLang="zh-CN" sz="2000" b="1" dirty="0" smtClean="0">
                <a:solidFill>
                  <a:srgbClr val="CC0000"/>
                </a:solidFill>
                <a:latin typeface="Courier New" pitchFamily="49" charset="0"/>
              </a:rPr>
              <a:t> *****/</a:t>
            </a:r>
          </a:p>
          <a:p>
            <a:pPr eaLnBrk="1" hangingPunct="1">
              <a:lnSpc>
                <a:spcPct val="80000"/>
              </a:lnSpc>
              <a:buFont typeface="Wingdings" pitchFamily="2" charset="2"/>
              <a:buNone/>
            </a:pPr>
            <a:r>
              <a:rPr lang="en-US" altLang="zh-CN" sz="2000" b="1" dirty="0" smtClean="0">
                <a:solidFill>
                  <a:srgbClr val="CC0000"/>
                </a:solidFill>
                <a:latin typeface="Courier New" pitchFamily="49" charset="0"/>
              </a:rPr>
              <a:t>//* Author: Mary		</a:t>
            </a:r>
          </a:p>
          <a:p>
            <a:pPr eaLnBrk="1" hangingPunct="1">
              <a:lnSpc>
                <a:spcPct val="80000"/>
              </a:lnSpc>
              <a:buFont typeface="Wingdings" pitchFamily="2" charset="2"/>
              <a:buNone/>
            </a:pPr>
            <a:endParaRPr lang="en-US" altLang="zh-CN" sz="2000" dirty="0" smtClean="0">
              <a:latin typeface="Times New Roman" pitchFamily="18" charset="0"/>
            </a:endParaRPr>
          </a:p>
          <a:p>
            <a:pPr eaLnBrk="1" hangingPunct="1">
              <a:lnSpc>
                <a:spcPct val="80000"/>
              </a:lnSpc>
              <a:buFont typeface="Wingdings" pitchFamily="2" charset="2"/>
              <a:buNone/>
            </a:pPr>
            <a:r>
              <a:rPr lang="en-US" altLang="zh-CN" sz="2000" b="1" dirty="0" smtClean="0">
                <a:latin typeface="Courier New" pitchFamily="49" charset="0"/>
              </a:rPr>
              <a:t>public </a:t>
            </a:r>
            <a:r>
              <a:rPr lang="en-US" altLang="zh-CN" sz="2000" b="1" dirty="0" smtClean="0">
                <a:solidFill>
                  <a:srgbClr val="0000CC"/>
                </a:solidFill>
                <a:latin typeface="Courier New" pitchFamily="49" charset="0"/>
              </a:rPr>
              <a:t>class</a:t>
            </a:r>
            <a:r>
              <a:rPr lang="en-US" altLang="zh-CN" sz="2000" b="1" dirty="0" smtClean="0">
                <a:latin typeface="Courier New" pitchFamily="49" charset="0"/>
              </a:rPr>
              <a:t> </a:t>
            </a:r>
            <a:r>
              <a:rPr lang="en-US" altLang="zh-CN" sz="2000" b="1" dirty="0" smtClean="0">
                <a:solidFill>
                  <a:srgbClr val="A50021"/>
                </a:solidFill>
                <a:latin typeface="Courier New" pitchFamily="49" charset="0"/>
              </a:rPr>
              <a:t>Point</a:t>
            </a:r>
            <a:r>
              <a:rPr lang="en-US" altLang="zh-CN" sz="2000" b="1" dirty="0" smtClean="0">
                <a:latin typeface="Courier New" pitchFamily="49" charset="0"/>
              </a:rPr>
              <a:t> {</a:t>
            </a:r>
          </a:p>
          <a:p>
            <a:pPr eaLnBrk="1" hangingPunct="1">
              <a:lnSpc>
                <a:spcPct val="80000"/>
              </a:lnSpc>
              <a:buFontTx/>
              <a:buNone/>
            </a:pPr>
            <a:r>
              <a:rPr lang="en-US" altLang="zh-CN" sz="2000" b="1" dirty="0" smtClean="0">
                <a:latin typeface="Courier New" pitchFamily="49" charset="0"/>
              </a:rPr>
              <a:t>    public </a:t>
            </a:r>
            <a:r>
              <a:rPr lang="en-US" altLang="zh-CN" sz="2000" b="1" dirty="0" err="1" smtClean="0">
                <a:latin typeface="Courier New" pitchFamily="49" charset="0"/>
              </a:rPr>
              <a:t>int</a:t>
            </a:r>
            <a:r>
              <a:rPr lang="en-US" altLang="zh-CN" sz="2000" b="1" dirty="0" smtClean="0">
                <a:latin typeface="Courier New" pitchFamily="49" charset="0"/>
              </a:rPr>
              <a:t> x;</a:t>
            </a:r>
          </a:p>
          <a:p>
            <a:pPr eaLnBrk="1" hangingPunct="1">
              <a:lnSpc>
                <a:spcPct val="80000"/>
              </a:lnSpc>
              <a:buFontTx/>
              <a:buNone/>
            </a:pPr>
            <a:r>
              <a:rPr lang="en-US" altLang="zh-CN" sz="2000" b="1" dirty="0" smtClean="0">
                <a:latin typeface="Courier New" pitchFamily="49" charset="0"/>
              </a:rPr>
              <a:t>	  public </a:t>
            </a:r>
            <a:r>
              <a:rPr lang="en-US" altLang="zh-CN" sz="2000" b="1" dirty="0" err="1" smtClean="0">
                <a:latin typeface="Courier New" pitchFamily="49" charset="0"/>
              </a:rPr>
              <a:t>int</a:t>
            </a:r>
            <a:r>
              <a:rPr lang="en-US" altLang="zh-CN" sz="2000" b="1" dirty="0" smtClean="0">
                <a:latin typeface="Courier New" pitchFamily="49" charset="0"/>
              </a:rPr>
              <a:t> y;</a:t>
            </a:r>
          </a:p>
          <a:p>
            <a:pPr eaLnBrk="1" hangingPunct="1">
              <a:lnSpc>
                <a:spcPct val="80000"/>
              </a:lnSpc>
              <a:buFontTx/>
              <a:buNone/>
            </a:pPr>
            <a:endParaRPr lang="en-US" altLang="zh-CN" sz="2000" b="1" dirty="0" smtClean="0">
              <a:latin typeface="Courier New" pitchFamily="49" charset="0"/>
            </a:endParaRPr>
          </a:p>
          <a:p>
            <a:pPr eaLnBrk="1" hangingPunct="1">
              <a:lnSpc>
                <a:spcPct val="80000"/>
              </a:lnSpc>
              <a:buFontTx/>
              <a:buNone/>
            </a:pPr>
            <a:r>
              <a:rPr lang="en-US" altLang="zh-CN" sz="2000" b="1" dirty="0" smtClean="0">
                <a:latin typeface="Courier New" pitchFamily="49" charset="0"/>
              </a:rPr>
              <a:t>    public </a:t>
            </a:r>
            <a:r>
              <a:rPr lang="en-US" altLang="zh-CN" sz="2000" b="1" dirty="0" smtClean="0">
                <a:solidFill>
                  <a:srgbClr val="A50021"/>
                </a:solidFill>
                <a:latin typeface="Courier New" pitchFamily="49" charset="0"/>
              </a:rPr>
              <a:t>Point</a:t>
            </a:r>
            <a:r>
              <a:rPr lang="en-US" altLang="zh-CN" sz="2000" b="1" dirty="0" smtClean="0">
                <a:latin typeface="Courier New" pitchFamily="49" charset="0"/>
              </a:rPr>
              <a:t>(</a:t>
            </a:r>
            <a:r>
              <a:rPr lang="en-US" altLang="zh-CN" sz="2000" b="1" dirty="0" err="1" smtClean="0">
                <a:latin typeface="Courier New" pitchFamily="49" charset="0"/>
              </a:rPr>
              <a:t>int</a:t>
            </a:r>
            <a:r>
              <a:rPr lang="en-US" altLang="zh-CN" sz="2000" b="1" dirty="0" smtClean="0">
                <a:latin typeface="Courier New" pitchFamily="49" charset="0"/>
              </a:rPr>
              <a:t> a; </a:t>
            </a:r>
            <a:r>
              <a:rPr lang="en-US" altLang="zh-CN" sz="2000" b="1" dirty="0" err="1" smtClean="0">
                <a:latin typeface="Courier New" pitchFamily="49" charset="0"/>
              </a:rPr>
              <a:t>int</a:t>
            </a:r>
            <a:r>
              <a:rPr lang="en-US" altLang="zh-CN" sz="2000" b="1" dirty="0" smtClean="0">
                <a:latin typeface="Courier New" pitchFamily="49" charset="0"/>
              </a:rPr>
              <a:t> b) {</a:t>
            </a:r>
          </a:p>
          <a:p>
            <a:pPr eaLnBrk="1" hangingPunct="1">
              <a:lnSpc>
                <a:spcPct val="80000"/>
              </a:lnSpc>
              <a:buFontTx/>
              <a:buNone/>
            </a:pPr>
            <a:r>
              <a:rPr lang="en-US" altLang="zh-CN" sz="2000" b="1" dirty="0" smtClean="0">
                <a:latin typeface="Courier New" pitchFamily="49" charset="0"/>
              </a:rPr>
              <a:t>        x = a;</a:t>
            </a:r>
          </a:p>
          <a:p>
            <a:pPr eaLnBrk="1" hangingPunct="1">
              <a:lnSpc>
                <a:spcPct val="80000"/>
              </a:lnSpc>
              <a:buFontTx/>
              <a:buNone/>
            </a:pPr>
            <a:r>
              <a:rPr lang="en-US" altLang="zh-CN" sz="2000" b="1" dirty="0" smtClean="0">
                <a:latin typeface="Courier New" pitchFamily="49" charset="0"/>
              </a:rPr>
              <a:t>        y = b;</a:t>
            </a:r>
          </a:p>
          <a:p>
            <a:pPr eaLnBrk="1" hangingPunct="1">
              <a:lnSpc>
                <a:spcPct val="80000"/>
              </a:lnSpc>
              <a:buFontTx/>
              <a:buNone/>
            </a:pPr>
            <a:r>
              <a:rPr lang="en-US" altLang="zh-CN" sz="2000" b="1" dirty="0" smtClean="0">
                <a:latin typeface="Courier New" pitchFamily="49" charset="0"/>
              </a:rPr>
              <a:t>    }</a:t>
            </a:r>
          </a:p>
          <a:p>
            <a:pPr eaLnBrk="1" hangingPunct="1">
              <a:lnSpc>
                <a:spcPct val="80000"/>
              </a:lnSpc>
              <a:buFontTx/>
              <a:buNone/>
            </a:pPr>
            <a:r>
              <a:rPr lang="en-US" altLang="zh-CN" sz="2000" b="1" dirty="0" smtClean="0">
                <a:latin typeface="Courier New" pitchFamily="49" charset="0"/>
              </a:rPr>
              <a:t>    </a:t>
            </a:r>
          </a:p>
          <a:p>
            <a:pPr eaLnBrk="1" hangingPunct="1">
              <a:lnSpc>
                <a:spcPct val="80000"/>
              </a:lnSpc>
              <a:buFontTx/>
              <a:buNone/>
            </a:pPr>
            <a:r>
              <a:rPr lang="en-US" altLang="zh-CN" sz="2000" b="1" dirty="0" smtClean="0">
                <a:latin typeface="Courier New" pitchFamily="49" charset="0"/>
              </a:rPr>
              <a:t>    public void </a:t>
            </a:r>
            <a:r>
              <a:rPr lang="en-US" altLang="zh-CN" sz="2000" b="1" dirty="0" smtClean="0">
                <a:solidFill>
                  <a:srgbClr val="0000CC"/>
                </a:solidFill>
                <a:latin typeface="Courier New" pitchFamily="49" charset="0"/>
              </a:rPr>
              <a:t>print</a:t>
            </a:r>
            <a:r>
              <a:rPr lang="en-US" altLang="zh-CN" sz="2000" b="1" dirty="0" smtClean="0">
                <a:latin typeface="Courier New" pitchFamily="49" charset="0"/>
              </a:rPr>
              <a:t>(){</a:t>
            </a:r>
          </a:p>
          <a:p>
            <a:pPr eaLnBrk="1" hangingPunct="1">
              <a:lnSpc>
                <a:spcPct val="80000"/>
              </a:lnSpc>
              <a:buFont typeface="Wingdings" pitchFamily="2" charset="2"/>
              <a:buNone/>
            </a:pPr>
            <a:r>
              <a:rPr lang="en-US" altLang="zh-CN" sz="2000" b="1" dirty="0" smtClean="0">
                <a:latin typeface="Courier New" pitchFamily="49" charset="0"/>
              </a:rPr>
              <a:t>        </a:t>
            </a:r>
            <a:r>
              <a:rPr lang="en-US" altLang="zh-CN" sz="2000" b="1" dirty="0" err="1" smtClean="0">
                <a:latin typeface="Courier New" pitchFamily="49" charset="0"/>
              </a:rPr>
              <a:t>System.out.print</a:t>
            </a:r>
            <a:r>
              <a:rPr lang="en-US" altLang="zh-CN" sz="2000" b="1" dirty="0" smtClean="0">
                <a:latin typeface="Courier New" pitchFamily="49" charset="0"/>
              </a:rPr>
              <a:t>("The Point's coordinate is");</a:t>
            </a:r>
          </a:p>
          <a:p>
            <a:pPr eaLnBrk="1" hangingPunct="1">
              <a:lnSpc>
                <a:spcPct val="80000"/>
              </a:lnSpc>
              <a:buFont typeface="Wingdings" pitchFamily="2" charset="2"/>
              <a:buNone/>
            </a:pPr>
            <a:r>
              <a:rPr lang="en-US" altLang="zh-CN" sz="2000" b="1" dirty="0" smtClean="0">
                <a:latin typeface="Courier New" pitchFamily="49" charset="0"/>
              </a:rPr>
              <a:t>        </a:t>
            </a:r>
            <a:r>
              <a:rPr lang="en-US" altLang="zh-CN" sz="2000" b="1" dirty="0" err="1" smtClean="0">
                <a:latin typeface="Courier New" pitchFamily="49" charset="0"/>
              </a:rPr>
              <a:t>System.out.println</a:t>
            </a:r>
            <a:r>
              <a:rPr lang="en-US" altLang="zh-CN" sz="2000" b="1" dirty="0" smtClean="0">
                <a:latin typeface="Courier New" pitchFamily="49" charset="0"/>
              </a:rPr>
              <a:t>("("+x+", "+y+")");</a:t>
            </a:r>
          </a:p>
          <a:p>
            <a:pPr eaLnBrk="1" hangingPunct="1">
              <a:lnSpc>
                <a:spcPct val="80000"/>
              </a:lnSpc>
              <a:buFont typeface="Wingdings" pitchFamily="2" charset="2"/>
              <a:buNone/>
            </a:pPr>
            <a:r>
              <a:rPr lang="en-US" altLang="zh-CN" sz="2000" b="1" dirty="0" smtClean="0">
                <a:latin typeface="Courier New" pitchFamily="49" charset="0"/>
              </a:rPr>
              <a:t>    }</a:t>
            </a:r>
          </a:p>
          <a:p>
            <a:pPr eaLnBrk="1" hangingPunct="1">
              <a:lnSpc>
                <a:spcPct val="80000"/>
              </a:lnSpc>
              <a:buFontTx/>
              <a:buNone/>
            </a:pPr>
            <a:endParaRPr lang="en-US" altLang="zh-CN" sz="2000" b="1" dirty="0" smtClean="0">
              <a:latin typeface="Courier New" pitchFamily="49" charset="0"/>
            </a:endParaRPr>
          </a:p>
          <a:p>
            <a:pPr eaLnBrk="1" hangingPunct="1">
              <a:lnSpc>
                <a:spcPct val="80000"/>
              </a:lnSpc>
              <a:buFontTx/>
              <a:buNone/>
            </a:pPr>
            <a:r>
              <a:rPr lang="en-US" altLang="zh-CN" sz="2000" dirty="0" smtClean="0">
                <a:latin typeface="Times New Roman" pitchFamily="18" charset="0"/>
              </a:rPr>
              <a:t>} </a:t>
            </a:r>
            <a:r>
              <a:rPr lang="en-US" altLang="zh-CN" sz="2000" b="1" dirty="0" smtClean="0">
                <a:solidFill>
                  <a:srgbClr val="CC0000"/>
                </a:solidFill>
                <a:latin typeface="Courier New" pitchFamily="49" charset="0"/>
              </a:rPr>
              <a:t>// end of the class </a:t>
            </a:r>
            <a:r>
              <a:rPr lang="en-US" altLang="zh-CN" sz="2000" b="1" dirty="0" smtClean="0">
                <a:solidFill>
                  <a:srgbClr val="CC0000"/>
                </a:solidFill>
              </a:rPr>
              <a:t>‘</a:t>
            </a:r>
            <a:r>
              <a:rPr lang="en-US" altLang="zh-CN" sz="2000" b="1" dirty="0" smtClean="0">
                <a:solidFill>
                  <a:srgbClr val="CC0000"/>
                </a:solidFill>
                <a:latin typeface="Courier New" pitchFamily="49" charset="0"/>
              </a:rPr>
              <a:t>Point</a:t>
            </a:r>
            <a:r>
              <a:rPr lang="en-US" altLang="zh-CN" sz="2000" b="1" dirty="0" smtClean="0">
                <a:solidFill>
                  <a:srgbClr val="CC0000"/>
                </a:solidFill>
              </a:rPr>
              <a:t>’</a:t>
            </a:r>
            <a:endParaRPr lang="en-US" altLang="zh-CN" sz="2000" b="1" dirty="0" smtClean="0">
              <a:solidFill>
                <a:srgbClr val="CC0000"/>
              </a:solidFill>
              <a:latin typeface="Courier New" pitchFamily="49" charset="0"/>
            </a:endParaRPr>
          </a:p>
        </p:txBody>
      </p:sp>
      <p:sp>
        <p:nvSpPr>
          <p:cNvPr id="14340" name="Text Box 4"/>
          <p:cNvSpPr txBox="1">
            <a:spLocks noChangeArrowheads="1"/>
          </p:cNvSpPr>
          <p:nvPr/>
        </p:nvSpPr>
        <p:spPr bwMode="auto">
          <a:xfrm>
            <a:off x="3348038" y="2349500"/>
            <a:ext cx="1439862" cy="461665"/>
          </a:xfrm>
          <a:prstGeom prst="rect">
            <a:avLst/>
          </a:prstGeom>
          <a:solidFill>
            <a:schemeClr val="accent1"/>
          </a:solidFill>
          <a:ln w="9525">
            <a:solidFill>
              <a:srgbClr val="CCFFFF"/>
            </a:solidFill>
            <a:miter lim="800000"/>
            <a:headEnd/>
            <a:tailEnd/>
          </a:ln>
        </p:spPr>
        <p:txBody>
          <a:bodyPr>
            <a:spAutoFit/>
          </a:bodyPr>
          <a:lstStyle/>
          <a:p>
            <a:pPr algn="ctr"/>
            <a:r>
              <a:rPr lang="zh-CN" altLang="en-US" sz="2400" b="1" dirty="0" smtClean="0">
                <a:cs typeface="Arial" pitchFamily="34" charset="0"/>
              </a:rPr>
              <a:t>变量声明</a:t>
            </a:r>
            <a:endParaRPr lang="en-US" altLang="zh-CN" sz="2400" b="1" dirty="0">
              <a:cs typeface="Arial" pitchFamily="34" charset="0"/>
            </a:endParaRPr>
          </a:p>
        </p:txBody>
      </p:sp>
      <p:sp>
        <p:nvSpPr>
          <p:cNvPr id="14341" name="Text Box 5"/>
          <p:cNvSpPr txBox="1">
            <a:spLocks noChangeArrowheads="1"/>
          </p:cNvSpPr>
          <p:nvPr/>
        </p:nvSpPr>
        <p:spPr bwMode="auto">
          <a:xfrm>
            <a:off x="5508625" y="3500438"/>
            <a:ext cx="1655763" cy="461665"/>
          </a:xfrm>
          <a:prstGeom prst="rect">
            <a:avLst/>
          </a:prstGeom>
          <a:solidFill>
            <a:srgbClr val="CCFFFF"/>
          </a:solidFill>
          <a:ln w="9525">
            <a:solidFill>
              <a:srgbClr val="CCFFFF"/>
            </a:solidFill>
            <a:miter lim="800000"/>
            <a:headEnd/>
            <a:tailEnd/>
          </a:ln>
        </p:spPr>
        <p:txBody>
          <a:bodyPr>
            <a:spAutoFit/>
          </a:bodyPr>
          <a:lstStyle/>
          <a:p>
            <a:pPr algn="ctr"/>
            <a:r>
              <a:rPr lang="zh-CN" altLang="en-US" sz="2400" b="1" dirty="0" smtClean="0">
                <a:cs typeface="Arial" pitchFamily="34" charset="0"/>
              </a:rPr>
              <a:t>构造方法</a:t>
            </a:r>
            <a:endParaRPr lang="en-US" altLang="zh-CN" sz="2400" b="1" dirty="0">
              <a:cs typeface="Arial" pitchFamily="34" charset="0"/>
            </a:endParaRPr>
          </a:p>
        </p:txBody>
      </p:sp>
      <p:sp>
        <p:nvSpPr>
          <p:cNvPr id="14342" name="Text Box 6"/>
          <p:cNvSpPr txBox="1">
            <a:spLocks noChangeArrowheads="1"/>
          </p:cNvSpPr>
          <p:nvPr/>
        </p:nvSpPr>
        <p:spPr bwMode="auto">
          <a:xfrm>
            <a:off x="4427539" y="1125538"/>
            <a:ext cx="1001717" cy="466725"/>
          </a:xfrm>
          <a:prstGeom prst="rect">
            <a:avLst/>
          </a:prstGeom>
          <a:solidFill>
            <a:schemeClr val="accent1"/>
          </a:solidFill>
          <a:ln w="9525" algn="ctr">
            <a:solidFill>
              <a:srgbClr val="CCFFFF"/>
            </a:solidFill>
            <a:miter lim="800000"/>
            <a:headEnd/>
            <a:tailEnd/>
          </a:ln>
        </p:spPr>
        <p:txBody>
          <a:bodyPr wrap="square">
            <a:spAutoFit/>
          </a:bodyPr>
          <a:lstStyle/>
          <a:p>
            <a:pPr algn="ctr">
              <a:spcBef>
                <a:spcPct val="50000"/>
              </a:spcBef>
            </a:pPr>
            <a:r>
              <a:rPr lang="zh-CN" altLang="en-US" sz="2400" b="1" dirty="0" smtClean="0">
                <a:cs typeface="Arial" pitchFamily="34" charset="0"/>
              </a:rPr>
              <a:t>类头</a:t>
            </a:r>
            <a:endParaRPr lang="en-US" altLang="zh-CN" sz="2400" b="1" dirty="0">
              <a:cs typeface="Arial" pitchFamily="34" charset="0"/>
            </a:endParaRPr>
          </a:p>
        </p:txBody>
      </p:sp>
      <p:sp>
        <p:nvSpPr>
          <p:cNvPr id="14347" name="Text Box 11"/>
          <p:cNvSpPr txBox="1">
            <a:spLocks noChangeArrowheads="1"/>
          </p:cNvSpPr>
          <p:nvPr/>
        </p:nvSpPr>
        <p:spPr bwMode="auto">
          <a:xfrm>
            <a:off x="8572528" y="5000636"/>
            <a:ext cx="428628" cy="830997"/>
          </a:xfrm>
          <a:prstGeom prst="rect">
            <a:avLst/>
          </a:prstGeom>
          <a:solidFill>
            <a:srgbClr val="CCFFFF"/>
          </a:solidFill>
          <a:ln w="9525" algn="ctr">
            <a:noFill/>
            <a:miter lim="800000"/>
            <a:headEnd/>
            <a:tailEnd/>
          </a:ln>
        </p:spPr>
        <p:txBody>
          <a:bodyPr wrap="square">
            <a:spAutoFit/>
          </a:bodyPr>
          <a:lstStyle/>
          <a:p>
            <a:pPr algn="ctr">
              <a:spcBef>
                <a:spcPct val="50000"/>
              </a:spcBef>
            </a:pPr>
            <a:r>
              <a:rPr lang="zh-CN" altLang="en-US" sz="2400" b="1" dirty="0" smtClean="0">
                <a:cs typeface="Arial" pitchFamily="34" charset="0"/>
              </a:rPr>
              <a:t>方法</a:t>
            </a:r>
            <a:endParaRPr lang="en-US" altLang="zh-CN" sz="2400" b="1" dirty="0">
              <a:cs typeface="Arial" pitchFamily="34" charset="0"/>
            </a:endParaRPr>
          </a:p>
        </p:txBody>
      </p:sp>
      <p:sp>
        <p:nvSpPr>
          <p:cNvPr id="14349" name="Rectangle 13"/>
          <p:cNvSpPr>
            <a:spLocks noChangeArrowheads="1"/>
          </p:cNvSpPr>
          <p:nvPr/>
        </p:nvSpPr>
        <p:spPr bwMode="auto">
          <a:xfrm>
            <a:off x="755650" y="2205038"/>
            <a:ext cx="2303463" cy="647700"/>
          </a:xfrm>
          <a:prstGeom prst="rect">
            <a:avLst/>
          </a:prstGeom>
          <a:noFill/>
          <a:ln w="9525" algn="ctr">
            <a:solidFill>
              <a:srgbClr val="800080"/>
            </a:solidFill>
            <a:prstDash val="dash"/>
            <a:miter lim="800000"/>
            <a:headEnd/>
            <a:tailEnd/>
          </a:ln>
        </p:spPr>
        <p:txBody>
          <a:bodyPr wrap="none" lIns="90000" tIns="46800" rIns="90000" bIns="46800" anchor="ctr"/>
          <a:lstStyle/>
          <a:p>
            <a:endParaRPr lang="zh-CN" altLang="en-US"/>
          </a:p>
        </p:txBody>
      </p:sp>
      <p:sp>
        <p:nvSpPr>
          <p:cNvPr id="14350" name="Rectangle 14"/>
          <p:cNvSpPr>
            <a:spLocks noChangeArrowheads="1"/>
          </p:cNvSpPr>
          <p:nvPr/>
        </p:nvSpPr>
        <p:spPr bwMode="auto">
          <a:xfrm>
            <a:off x="755650" y="3068638"/>
            <a:ext cx="4608513" cy="1296987"/>
          </a:xfrm>
          <a:prstGeom prst="rect">
            <a:avLst/>
          </a:prstGeom>
          <a:noFill/>
          <a:ln w="9525" algn="ctr">
            <a:solidFill>
              <a:srgbClr val="800080"/>
            </a:solidFill>
            <a:prstDash val="dash"/>
            <a:miter lim="800000"/>
            <a:headEnd/>
            <a:tailEnd/>
          </a:ln>
        </p:spPr>
        <p:txBody>
          <a:bodyPr wrap="none" lIns="90000" tIns="46800" rIns="90000" bIns="46800" anchor="ctr"/>
          <a:lstStyle/>
          <a:p>
            <a:endParaRPr lang="zh-CN" altLang="en-US"/>
          </a:p>
        </p:txBody>
      </p:sp>
      <p:sp>
        <p:nvSpPr>
          <p:cNvPr id="14351" name="Rectangle 15"/>
          <p:cNvSpPr>
            <a:spLocks noChangeArrowheads="1"/>
          </p:cNvSpPr>
          <p:nvPr/>
        </p:nvSpPr>
        <p:spPr bwMode="auto">
          <a:xfrm>
            <a:off x="827088" y="4581525"/>
            <a:ext cx="7745440" cy="1366838"/>
          </a:xfrm>
          <a:prstGeom prst="rect">
            <a:avLst/>
          </a:prstGeom>
          <a:noFill/>
          <a:ln w="9525" algn="ctr">
            <a:solidFill>
              <a:srgbClr val="800080"/>
            </a:solidFill>
            <a:prstDash val="dash"/>
            <a:miter lim="800000"/>
            <a:headEnd/>
            <a:tailEnd/>
          </a:ln>
        </p:spPr>
        <p:txBody>
          <a:bodyPr wrap="none" lIns="90000" tIns="46800" rIns="90000" bIns="46800" anchor="ctr"/>
          <a:lstStyle/>
          <a:p>
            <a:endParaRPr lang="zh-CN" altLang="en-US"/>
          </a:p>
        </p:txBody>
      </p:sp>
      <p:sp>
        <p:nvSpPr>
          <p:cNvPr id="14352" name="Rectangle 16"/>
          <p:cNvSpPr>
            <a:spLocks noChangeArrowheads="1"/>
          </p:cNvSpPr>
          <p:nvPr/>
        </p:nvSpPr>
        <p:spPr bwMode="auto">
          <a:xfrm>
            <a:off x="250825" y="908050"/>
            <a:ext cx="3960813" cy="720725"/>
          </a:xfrm>
          <a:prstGeom prst="rect">
            <a:avLst/>
          </a:prstGeom>
          <a:noFill/>
          <a:ln w="9525" algn="ctr">
            <a:solidFill>
              <a:srgbClr val="800080"/>
            </a:solidFill>
            <a:prstDash val="dash"/>
            <a:miter lim="800000"/>
            <a:headEnd/>
            <a:tailEnd/>
          </a:ln>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52"/>
                                        </p:tgtEl>
                                        <p:attrNameLst>
                                          <p:attrName>style.visibility</p:attrName>
                                        </p:attrNameLst>
                                      </p:cBhvr>
                                      <p:to>
                                        <p:strVal val="visible"/>
                                      </p:to>
                                    </p:set>
                                    <p:anim calcmode="lin" valueType="num">
                                      <p:cBhvr additive="base">
                                        <p:cTn id="7" dur="500" fill="hold"/>
                                        <p:tgtEl>
                                          <p:spTgt spid="14352"/>
                                        </p:tgtEl>
                                        <p:attrNameLst>
                                          <p:attrName>ppt_x</p:attrName>
                                        </p:attrNameLst>
                                      </p:cBhvr>
                                      <p:tavLst>
                                        <p:tav tm="0">
                                          <p:val>
                                            <p:strVal val="#ppt_x"/>
                                          </p:val>
                                        </p:tav>
                                        <p:tav tm="100000">
                                          <p:val>
                                            <p:strVal val="#ppt_x"/>
                                          </p:val>
                                        </p:tav>
                                      </p:tavLst>
                                    </p:anim>
                                    <p:anim calcmode="lin" valueType="num">
                                      <p:cBhvr additive="base">
                                        <p:cTn id="8" dur="500" fill="hold"/>
                                        <p:tgtEl>
                                          <p:spTgt spid="143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349"/>
                                        </p:tgtEl>
                                        <p:attrNameLst>
                                          <p:attrName>style.visibility</p:attrName>
                                        </p:attrNameLst>
                                      </p:cBhvr>
                                      <p:to>
                                        <p:strVal val="visible"/>
                                      </p:to>
                                    </p:set>
                                    <p:anim calcmode="lin" valueType="num">
                                      <p:cBhvr additive="base">
                                        <p:cTn id="17" dur="500" fill="hold"/>
                                        <p:tgtEl>
                                          <p:spTgt spid="14349"/>
                                        </p:tgtEl>
                                        <p:attrNameLst>
                                          <p:attrName>ppt_x</p:attrName>
                                        </p:attrNameLst>
                                      </p:cBhvr>
                                      <p:tavLst>
                                        <p:tav tm="0">
                                          <p:val>
                                            <p:strVal val="#ppt_x"/>
                                          </p:val>
                                        </p:tav>
                                        <p:tav tm="100000">
                                          <p:val>
                                            <p:strVal val="#ppt_x"/>
                                          </p:val>
                                        </p:tav>
                                      </p:tavLst>
                                    </p:anim>
                                    <p:anim calcmode="lin" valueType="num">
                                      <p:cBhvr additive="base">
                                        <p:cTn id="18" dur="500" fill="hold"/>
                                        <p:tgtEl>
                                          <p:spTgt spid="1434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340"/>
                                        </p:tgtEl>
                                        <p:attrNameLst>
                                          <p:attrName>style.visibility</p:attrName>
                                        </p:attrNameLst>
                                      </p:cBhvr>
                                      <p:to>
                                        <p:strVal val="visible"/>
                                      </p:to>
                                    </p:set>
                                    <p:anim calcmode="lin" valueType="num">
                                      <p:cBhvr additive="base">
                                        <p:cTn id="23" dur="500" fill="hold"/>
                                        <p:tgtEl>
                                          <p:spTgt spid="14340"/>
                                        </p:tgtEl>
                                        <p:attrNameLst>
                                          <p:attrName>ppt_x</p:attrName>
                                        </p:attrNameLst>
                                      </p:cBhvr>
                                      <p:tavLst>
                                        <p:tav tm="0">
                                          <p:val>
                                            <p:strVal val="#ppt_x"/>
                                          </p:val>
                                        </p:tav>
                                        <p:tav tm="100000">
                                          <p:val>
                                            <p:strVal val="#ppt_x"/>
                                          </p:val>
                                        </p:tav>
                                      </p:tavLst>
                                    </p:anim>
                                    <p:anim calcmode="lin" valueType="num">
                                      <p:cBhvr additive="base">
                                        <p:cTn id="24"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350"/>
                                        </p:tgtEl>
                                        <p:attrNameLst>
                                          <p:attrName>style.visibility</p:attrName>
                                        </p:attrNameLst>
                                      </p:cBhvr>
                                      <p:to>
                                        <p:strVal val="visible"/>
                                      </p:to>
                                    </p:set>
                                    <p:anim calcmode="lin" valueType="num">
                                      <p:cBhvr additive="base">
                                        <p:cTn id="29" dur="500" fill="hold"/>
                                        <p:tgtEl>
                                          <p:spTgt spid="14350"/>
                                        </p:tgtEl>
                                        <p:attrNameLst>
                                          <p:attrName>ppt_x</p:attrName>
                                        </p:attrNameLst>
                                      </p:cBhvr>
                                      <p:tavLst>
                                        <p:tav tm="0">
                                          <p:val>
                                            <p:strVal val="#ppt_x"/>
                                          </p:val>
                                        </p:tav>
                                        <p:tav tm="100000">
                                          <p:val>
                                            <p:strVal val="#ppt_x"/>
                                          </p:val>
                                        </p:tav>
                                      </p:tavLst>
                                    </p:anim>
                                    <p:anim calcmode="lin" valueType="num">
                                      <p:cBhvr additive="base">
                                        <p:cTn id="30" dur="500" fill="hold"/>
                                        <p:tgtEl>
                                          <p:spTgt spid="1435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341"/>
                                        </p:tgtEl>
                                        <p:attrNameLst>
                                          <p:attrName>style.visibility</p:attrName>
                                        </p:attrNameLst>
                                      </p:cBhvr>
                                      <p:to>
                                        <p:strVal val="visible"/>
                                      </p:to>
                                    </p:set>
                                    <p:anim calcmode="lin" valueType="num">
                                      <p:cBhvr additive="base">
                                        <p:cTn id="35" dur="500" fill="hold"/>
                                        <p:tgtEl>
                                          <p:spTgt spid="14341"/>
                                        </p:tgtEl>
                                        <p:attrNameLst>
                                          <p:attrName>ppt_x</p:attrName>
                                        </p:attrNameLst>
                                      </p:cBhvr>
                                      <p:tavLst>
                                        <p:tav tm="0">
                                          <p:val>
                                            <p:strVal val="#ppt_x"/>
                                          </p:val>
                                        </p:tav>
                                        <p:tav tm="100000">
                                          <p:val>
                                            <p:strVal val="#ppt_x"/>
                                          </p:val>
                                        </p:tav>
                                      </p:tavLst>
                                    </p:anim>
                                    <p:anim calcmode="lin" valueType="num">
                                      <p:cBhvr additive="base">
                                        <p:cTn id="36"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351"/>
                                        </p:tgtEl>
                                        <p:attrNameLst>
                                          <p:attrName>style.visibility</p:attrName>
                                        </p:attrNameLst>
                                      </p:cBhvr>
                                      <p:to>
                                        <p:strVal val="visible"/>
                                      </p:to>
                                    </p:set>
                                    <p:anim calcmode="lin" valueType="num">
                                      <p:cBhvr additive="base">
                                        <p:cTn id="41" dur="500" fill="hold"/>
                                        <p:tgtEl>
                                          <p:spTgt spid="14351"/>
                                        </p:tgtEl>
                                        <p:attrNameLst>
                                          <p:attrName>ppt_x</p:attrName>
                                        </p:attrNameLst>
                                      </p:cBhvr>
                                      <p:tavLst>
                                        <p:tav tm="0">
                                          <p:val>
                                            <p:strVal val="#ppt_x"/>
                                          </p:val>
                                        </p:tav>
                                        <p:tav tm="100000">
                                          <p:val>
                                            <p:strVal val="#ppt_x"/>
                                          </p:val>
                                        </p:tav>
                                      </p:tavLst>
                                    </p:anim>
                                    <p:anim calcmode="lin" valueType="num">
                                      <p:cBhvr additive="base">
                                        <p:cTn id="42" dur="500" fill="hold"/>
                                        <p:tgtEl>
                                          <p:spTgt spid="1435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347"/>
                                        </p:tgtEl>
                                        <p:attrNameLst>
                                          <p:attrName>style.visibility</p:attrName>
                                        </p:attrNameLst>
                                      </p:cBhvr>
                                      <p:to>
                                        <p:strVal val="visible"/>
                                      </p:to>
                                    </p:set>
                                    <p:anim calcmode="lin" valueType="num">
                                      <p:cBhvr additive="base">
                                        <p:cTn id="47" dur="500" fill="hold"/>
                                        <p:tgtEl>
                                          <p:spTgt spid="14347"/>
                                        </p:tgtEl>
                                        <p:attrNameLst>
                                          <p:attrName>ppt_x</p:attrName>
                                        </p:attrNameLst>
                                      </p:cBhvr>
                                      <p:tavLst>
                                        <p:tav tm="0">
                                          <p:val>
                                            <p:strVal val="#ppt_x"/>
                                          </p:val>
                                        </p:tav>
                                        <p:tav tm="100000">
                                          <p:val>
                                            <p:strVal val="#ppt_x"/>
                                          </p:val>
                                        </p:tav>
                                      </p:tavLst>
                                    </p:anim>
                                    <p:anim calcmode="lin" valueType="num">
                                      <p:cBhvr additive="base">
                                        <p:cTn id="48" dur="500" fill="hold"/>
                                        <p:tgtEl>
                                          <p:spTgt spid="14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P spid="14341" grpId="0" animBg="1"/>
      <p:bldP spid="14342" grpId="0" animBg="1"/>
      <p:bldP spid="14347" grpId="0" animBg="1"/>
      <p:bldP spid="14349" grpId="0" animBg="1"/>
      <p:bldP spid="14350" grpId="0" animBg="1"/>
      <p:bldP spid="14351" grpId="0" animBg="1"/>
      <p:bldP spid="143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§4.2.3    </a:t>
            </a:r>
            <a:r>
              <a:rPr lang="zh-CN" altLang="en-US" dirty="0" smtClean="0">
                <a:latin typeface="宋体" charset="-122"/>
              </a:rPr>
              <a:t>成员变量和局部变量</a:t>
            </a:r>
            <a:endParaRPr lang="zh-CN" altLang="en-US" dirty="0"/>
          </a:p>
        </p:txBody>
      </p:sp>
      <p:sp>
        <p:nvSpPr>
          <p:cNvPr id="3" name="内容占位符 2"/>
          <p:cNvSpPr>
            <a:spLocks noGrp="1"/>
          </p:cNvSpPr>
          <p:nvPr>
            <p:ph idx="1"/>
          </p:nvPr>
        </p:nvSpPr>
        <p:spPr/>
        <p:txBody>
          <a:bodyPr/>
          <a:lstStyle/>
          <a:p>
            <a:r>
              <a:rPr lang="zh-CN" altLang="en-US" dirty="0" smtClean="0"/>
              <a:t> 类体中变量声明部分所声明的变量被称作</a:t>
            </a:r>
            <a:r>
              <a:rPr lang="zh-CN" altLang="en-US" b="1" dirty="0" smtClean="0">
                <a:solidFill>
                  <a:srgbClr val="C00000"/>
                </a:solidFill>
              </a:rPr>
              <a:t>类的成员变量</a:t>
            </a:r>
            <a:r>
              <a:rPr lang="zh-CN" altLang="en-US" dirty="0" smtClean="0"/>
              <a:t>。</a:t>
            </a:r>
            <a:endParaRPr lang="en-US" altLang="zh-CN" dirty="0" smtClean="0"/>
          </a:p>
          <a:p>
            <a:r>
              <a:rPr lang="zh-CN" altLang="en-US" dirty="0" smtClean="0"/>
              <a:t>在方法体中声明的变量和方法的参数被称作</a:t>
            </a:r>
            <a:r>
              <a:rPr lang="zh-CN" altLang="en-US" b="1" dirty="0" smtClean="0">
                <a:solidFill>
                  <a:srgbClr val="C00000"/>
                </a:solidFill>
              </a:rPr>
              <a:t>局部变量</a:t>
            </a:r>
            <a:r>
              <a:rPr lang="zh-CN" altLang="en-US" dirty="0" smtClean="0"/>
              <a:t>。 </a:t>
            </a:r>
            <a:endParaRPr lang="en-US" altLang="zh-CN" dirty="0" smtClean="0"/>
          </a:p>
          <a:p>
            <a:pPr lvl="1">
              <a:buNone/>
            </a:pPr>
            <a:r>
              <a:rPr lang="en-US" altLang="zh-CN" dirty="0" smtClean="0"/>
              <a:t>1</a:t>
            </a:r>
            <a:r>
              <a:rPr lang="zh-CN" altLang="en-US" dirty="0" smtClean="0"/>
              <a:t>．</a:t>
            </a:r>
            <a:r>
              <a:rPr lang="zh-CN" altLang="en-US" b="1" dirty="0" smtClean="0">
                <a:solidFill>
                  <a:srgbClr val="000099"/>
                </a:solidFill>
              </a:rPr>
              <a:t>变量的类型</a:t>
            </a:r>
            <a:r>
              <a:rPr lang="zh-CN" altLang="en-US" dirty="0" smtClean="0"/>
              <a:t>：</a:t>
            </a:r>
            <a:endParaRPr lang="en-US" altLang="zh-CN" dirty="0" smtClean="0"/>
          </a:p>
          <a:p>
            <a:pPr lvl="1"/>
            <a:r>
              <a:rPr lang="zh-CN" altLang="en-US" dirty="0" smtClean="0"/>
              <a:t>成员变量和局部变量的类型可以是</a:t>
            </a:r>
            <a:r>
              <a:rPr lang="en-US" altLang="zh-CN" dirty="0" smtClean="0"/>
              <a:t>Java</a:t>
            </a:r>
            <a:r>
              <a:rPr lang="zh-CN" altLang="en-US" dirty="0" smtClean="0"/>
              <a:t>中的任何一种数据类型，包括：</a:t>
            </a:r>
            <a:endParaRPr lang="en-US" altLang="zh-CN" dirty="0" smtClean="0"/>
          </a:p>
          <a:p>
            <a:pPr lvl="2"/>
            <a:r>
              <a:rPr lang="zh-CN" altLang="en-US" dirty="0" smtClean="0"/>
              <a:t>基本类型：整型、浮点型、字符型；</a:t>
            </a:r>
            <a:endParaRPr lang="en-US" altLang="zh-CN" dirty="0" smtClean="0"/>
          </a:p>
          <a:p>
            <a:pPr lvl="2"/>
            <a:r>
              <a:rPr lang="zh-CN" altLang="en-US" dirty="0" smtClean="0"/>
              <a:t>引用类型：数组、对象和接口（对象和接口见后续内容）。</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a:spLocks noGrp="1"/>
          </p:cNvSpPr>
          <p:nvPr>
            <p:ph type="ftr" sz="quarter" idx="4294967295"/>
          </p:nvPr>
        </p:nvSpPr>
        <p:spPr>
          <a:noFill/>
        </p:spPr>
        <p:txBody>
          <a:bodyPr/>
          <a:lstStyle/>
          <a:p>
            <a:r>
              <a:rPr lang="en-US" altLang="zh-CN" smtClean="0"/>
              <a:t>Chapter 4:  Classes &amp; Objects </a:t>
            </a:r>
          </a:p>
        </p:txBody>
      </p:sp>
      <p:sp>
        <p:nvSpPr>
          <p:cNvPr id="15363" name="灯片编号占位符 5"/>
          <p:cNvSpPr>
            <a:spLocks noGrp="1"/>
          </p:cNvSpPr>
          <p:nvPr>
            <p:ph type="sldNum" sz="quarter" idx="11"/>
          </p:nvPr>
        </p:nvSpPr>
        <p:spPr>
          <a:noFill/>
        </p:spPr>
        <p:txBody>
          <a:bodyPr/>
          <a:lstStyle/>
          <a:p>
            <a:fld id="{16305AED-D87B-4684-BDAB-A9B75A4C2708}" type="slidenum">
              <a:rPr lang="en-US" altLang="zh-CN" smtClean="0"/>
              <a:pPr/>
              <a:t>18</a:t>
            </a:fld>
            <a:r>
              <a:rPr lang="en-US" altLang="zh-CN" smtClean="0"/>
              <a:t>/56</a:t>
            </a:r>
          </a:p>
        </p:txBody>
      </p:sp>
      <p:sp>
        <p:nvSpPr>
          <p:cNvPr id="15364" name="Rectangle 2"/>
          <p:cNvSpPr>
            <a:spLocks noGrp="1" noChangeArrowheads="1"/>
          </p:cNvSpPr>
          <p:nvPr>
            <p:ph type="title"/>
          </p:nvPr>
        </p:nvSpPr>
        <p:spPr/>
        <p:txBody>
          <a:bodyPr/>
          <a:lstStyle/>
          <a:p>
            <a:pPr lvl="1"/>
            <a:r>
              <a:rPr lang="en-US" altLang="zh-CN" dirty="0" smtClean="0"/>
              <a:t>1</a:t>
            </a:r>
            <a:r>
              <a:rPr lang="zh-CN" altLang="en-US" dirty="0" smtClean="0"/>
              <a:t>．</a:t>
            </a:r>
            <a:r>
              <a:rPr lang="zh-CN" altLang="en-US" dirty="0" smtClean="0">
                <a:solidFill>
                  <a:srgbClr val="000099"/>
                </a:solidFill>
              </a:rPr>
              <a:t>变量的类型</a:t>
            </a:r>
            <a:endParaRPr lang="en-US" altLang="zh-CN" dirty="0" smtClean="0"/>
          </a:p>
        </p:txBody>
      </p:sp>
      <p:sp>
        <p:nvSpPr>
          <p:cNvPr id="15365" name="Rectangle 3"/>
          <p:cNvSpPr>
            <a:spLocks noGrp="1" noChangeArrowheads="1"/>
          </p:cNvSpPr>
          <p:nvPr>
            <p:ph type="body" idx="1"/>
          </p:nvPr>
        </p:nvSpPr>
        <p:spPr/>
        <p:txBody>
          <a:bodyPr/>
          <a:lstStyle/>
          <a:p>
            <a:pPr eaLnBrk="1" hangingPunct="1">
              <a:lnSpc>
                <a:spcPct val="90000"/>
              </a:lnSpc>
            </a:pPr>
            <a:r>
              <a:rPr lang="zh-CN" altLang="en-US" b="1" dirty="0" smtClean="0"/>
              <a:t>例如</a:t>
            </a:r>
            <a:r>
              <a:rPr lang="en-US" altLang="zh-CN" b="1" dirty="0" smtClean="0"/>
              <a:t>:</a:t>
            </a:r>
            <a:r>
              <a:rPr lang="en-US" altLang="zh-CN" dirty="0" smtClean="0"/>
              <a:t> </a:t>
            </a:r>
          </a:p>
          <a:p>
            <a:pPr eaLnBrk="1" hangingPunct="1">
              <a:lnSpc>
                <a:spcPct val="90000"/>
              </a:lnSpc>
            </a:pPr>
            <a:endParaRPr lang="en-US" altLang="zh-CN" sz="1000" dirty="0" smtClean="0"/>
          </a:p>
          <a:p>
            <a:pPr eaLnBrk="1" hangingPunct="1">
              <a:lnSpc>
                <a:spcPct val="90000"/>
              </a:lnSpc>
              <a:buFont typeface="Wingdings" pitchFamily="2" charset="2"/>
              <a:buNone/>
            </a:pPr>
            <a:endParaRPr lang="en-US" altLang="zh-CN" sz="2400" b="1" dirty="0" smtClean="0"/>
          </a:p>
          <a:p>
            <a:pPr eaLnBrk="1" hangingPunct="1">
              <a:lnSpc>
                <a:spcPct val="90000"/>
              </a:lnSpc>
              <a:buFont typeface="Wingdings" pitchFamily="2" charset="2"/>
              <a:buNone/>
            </a:pPr>
            <a:endParaRPr lang="en-US" altLang="zh-CN" sz="2400" b="1" dirty="0" smtClean="0"/>
          </a:p>
        </p:txBody>
      </p:sp>
      <p:sp>
        <p:nvSpPr>
          <p:cNvPr id="15366" name="Text Box 4"/>
          <p:cNvSpPr txBox="1">
            <a:spLocks noChangeArrowheads="1"/>
          </p:cNvSpPr>
          <p:nvPr/>
        </p:nvSpPr>
        <p:spPr bwMode="auto">
          <a:xfrm>
            <a:off x="1000125" y="2214563"/>
            <a:ext cx="7858155" cy="3049169"/>
          </a:xfrm>
          <a:prstGeom prst="rect">
            <a:avLst/>
          </a:prstGeom>
          <a:noFill/>
          <a:ln w="12700" algn="ctr">
            <a:solidFill>
              <a:srgbClr val="808080"/>
            </a:solidFill>
            <a:miter lim="800000"/>
            <a:headEnd/>
            <a:tailEnd/>
          </a:ln>
        </p:spPr>
        <p:txBody>
          <a:bodyPr wrap="square" lIns="90000" tIns="46800" rIns="90000" bIns="46800">
            <a:spAutoFit/>
          </a:bodyPr>
          <a:lstStyle/>
          <a:p>
            <a:r>
              <a:rPr lang="en-US" altLang="zh-CN" sz="2400" dirty="0"/>
              <a:t>public </a:t>
            </a:r>
            <a:r>
              <a:rPr lang="en-US" altLang="zh-CN" sz="2400" dirty="0">
                <a:solidFill>
                  <a:srgbClr val="C00000"/>
                </a:solidFill>
              </a:rPr>
              <a:t>class</a:t>
            </a:r>
            <a:r>
              <a:rPr lang="en-US" altLang="zh-CN" sz="2400" dirty="0"/>
              <a:t> </a:t>
            </a:r>
            <a:r>
              <a:rPr lang="en-US" altLang="zh-CN" sz="2400" b="1" dirty="0"/>
              <a:t>Book </a:t>
            </a:r>
            <a:r>
              <a:rPr lang="en-US" altLang="zh-CN" sz="2400" dirty="0"/>
              <a:t>{</a:t>
            </a:r>
          </a:p>
          <a:p>
            <a:pPr lvl="1"/>
            <a:r>
              <a:rPr lang="en-US" altLang="zh-CN" sz="2400" dirty="0" smtClean="0">
                <a:solidFill>
                  <a:srgbClr val="0000CC"/>
                </a:solidFill>
              </a:rPr>
              <a:t>private</a:t>
            </a:r>
            <a:r>
              <a:rPr lang="en-US" altLang="zh-CN" sz="2400" dirty="0" smtClean="0"/>
              <a:t> </a:t>
            </a:r>
            <a:r>
              <a:rPr lang="en-US" altLang="zh-CN" sz="2400" dirty="0"/>
              <a:t>String </a:t>
            </a:r>
            <a:r>
              <a:rPr lang="en-US" altLang="zh-CN" sz="2400" dirty="0" err="1"/>
              <a:t>bookNo</a:t>
            </a:r>
            <a:r>
              <a:rPr lang="en-US" altLang="zh-CN" sz="2400" dirty="0"/>
              <a:t>;	</a:t>
            </a:r>
            <a:r>
              <a:rPr lang="en-US" altLang="zh-CN" sz="2400" dirty="0" smtClean="0"/>
              <a:t>	//</a:t>
            </a:r>
            <a:r>
              <a:rPr lang="zh-CN" altLang="en-US" sz="2400" dirty="0"/>
              <a:t>书号</a:t>
            </a:r>
          </a:p>
          <a:p>
            <a:pPr lvl="1"/>
            <a:r>
              <a:rPr lang="en-US" altLang="zh-CN" sz="2400" dirty="0">
                <a:solidFill>
                  <a:srgbClr val="0000CC"/>
                </a:solidFill>
              </a:rPr>
              <a:t>private</a:t>
            </a:r>
            <a:r>
              <a:rPr lang="en-US" altLang="zh-CN" sz="2400" dirty="0"/>
              <a:t> String title;		//</a:t>
            </a:r>
            <a:r>
              <a:rPr lang="zh-CN" altLang="en-US" sz="2400" dirty="0"/>
              <a:t>书名</a:t>
            </a:r>
          </a:p>
          <a:p>
            <a:pPr lvl="1"/>
            <a:r>
              <a:rPr lang="en-US" altLang="zh-CN" sz="2400" dirty="0">
                <a:solidFill>
                  <a:srgbClr val="0000CC"/>
                </a:solidFill>
              </a:rPr>
              <a:t>private</a:t>
            </a:r>
            <a:r>
              <a:rPr lang="en-US" altLang="zh-CN" sz="2400" dirty="0"/>
              <a:t> String author;		//</a:t>
            </a:r>
            <a:r>
              <a:rPr lang="zh-CN" altLang="en-US" sz="2400" dirty="0"/>
              <a:t>作者</a:t>
            </a:r>
          </a:p>
          <a:p>
            <a:pPr lvl="1"/>
            <a:r>
              <a:rPr lang="en-US" altLang="zh-CN" sz="2400" dirty="0">
                <a:solidFill>
                  <a:srgbClr val="0000CC"/>
                </a:solidFill>
              </a:rPr>
              <a:t>private </a:t>
            </a:r>
            <a:r>
              <a:rPr lang="en-US" altLang="zh-CN" sz="2400" dirty="0"/>
              <a:t>double price;		//</a:t>
            </a:r>
            <a:r>
              <a:rPr lang="zh-CN" altLang="en-US" sz="2400" dirty="0"/>
              <a:t>价格</a:t>
            </a:r>
          </a:p>
          <a:p>
            <a:pPr lvl="1"/>
            <a:endParaRPr lang="zh-CN" altLang="en-US" sz="2400" dirty="0"/>
          </a:p>
          <a:p>
            <a:pPr lvl="1"/>
            <a:r>
              <a:rPr lang="en-US" altLang="zh-CN" sz="2400" dirty="0">
                <a:solidFill>
                  <a:srgbClr val="0000CC"/>
                </a:solidFill>
              </a:rPr>
              <a:t>public</a:t>
            </a:r>
            <a:r>
              <a:rPr lang="en-US" altLang="zh-CN" sz="2400" dirty="0"/>
              <a:t> </a:t>
            </a:r>
            <a:r>
              <a:rPr lang="en-US" altLang="zh-CN" sz="2400" dirty="0">
                <a:solidFill>
                  <a:srgbClr val="003300"/>
                </a:solidFill>
              </a:rPr>
              <a:t>static</a:t>
            </a:r>
            <a:r>
              <a:rPr lang="en-US" altLang="zh-CN" sz="2400" dirty="0"/>
              <a:t> long </a:t>
            </a:r>
            <a:r>
              <a:rPr lang="en-US" altLang="zh-CN" sz="2400" i="1" dirty="0" err="1"/>
              <a:t>nextID</a:t>
            </a:r>
            <a:r>
              <a:rPr lang="en-US" altLang="zh-CN" sz="2400" i="1" dirty="0"/>
              <a:t> = 0;</a:t>
            </a:r>
          </a:p>
          <a:p>
            <a:r>
              <a:rPr lang="en-US" altLang="zh-CN" sz="2400" dirty="0"/>
              <a:t>}</a:t>
            </a:r>
          </a:p>
        </p:txBody>
      </p:sp>
      <p:sp>
        <p:nvSpPr>
          <p:cNvPr id="8" name="TextBox 7"/>
          <p:cNvSpPr txBox="1"/>
          <p:nvPr/>
        </p:nvSpPr>
        <p:spPr>
          <a:xfrm>
            <a:off x="6715140" y="2571744"/>
            <a:ext cx="1733167" cy="400110"/>
          </a:xfrm>
          <a:prstGeom prst="rect">
            <a:avLst/>
          </a:prstGeom>
          <a:noFill/>
        </p:spPr>
        <p:txBody>
          <a:bodyPr wrap="none" rtlCol="0">
            <a:spAutoFit/>
          </a:bodyPr>
          <a:lstStyle/>
          <a:p>
            <a:r>
              <a:rPr lang="zh-CN" altLang="en-US" sz="2000" b="1" dirty="0" smtClean="0">
                <a:solidFill>
                  <a:srgbClr val="000099"/>
                </a:solidFill>
              </a:rPr>
              <a:t>引用数据类型</a:t>
            </a:r>
            <a:endParaRPr lang="zh-CN" altLang="en-US" sz="2000" b="1" dirty="0">
              <a:solidFill>
                <a:srgbClr val="000099"/>
              </a:solidFill>
            </a:endParaRPr>
          </a:p>
        </p:txBody>
      </p:sp>
      <p:sp>
        <p:nvSpPr>
          <p:cNvPr id="9" name="TextBox 8"/>
          <p:cNvSpPr txBox="1"/>
          <p:nvPr/>
        </p:nvSpPr>
        <p:spPr>
          <a:xfrm>
            <a:off x="6715140" y="3714752"/>
            <a:ext cx="1876043" cy="400110"/>
          </a:xfrm>
          <a:prstGeom prst="rect">
            <a:avLst/>
          </a:prstGeom>
          <a:noFill/>
        </p:spPr>
        <p:txBody>
          <a:bodyPr wrap="square" rtlCol="0">
            <a:spAutoFit/>
          </a:bodyPr>
          <a:lstStyle/>
          <a:p>
            <a:r>
              <a:rPr lang="zh-CN" altLang="en-US" sz="2000" b="1" dirty="0" smtClean="0">
                <a:solidFill>
                  <a:srgbClr val="000099"/>
                </a:solidFill>
              </a:rPr>
              <a:t>基本数据类型</a:t>
            </a:r>
            <a:endParaRPr lang="zh-CN" altLang="en-US" sz="2000" b="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zh-CN" altLang="en-US" dirty="0" smtClean="0">
                <a:solidFill>
                  <a:srgbClr val="000099"/>
                </a:solidFill>
              </a:rPr>
              <a:t>变量的有效范围</a:t>
            </a:r>
            <a:endParaRPr lang="zh-CN" altLang="en-US" dirty="0"/>
          </a:p>
        </p:txBody>
      </p:sp>
      <p:sp>
        <p:nvSpPr>
          <p:cNvPr id="3" name="内容占位符 2"/>
          <p:cNvSpPr>
            <a:spLocks noGrp="1"/>
          </p:cNvSpPr>
          <p:nvPr>
            <p:ph idx="1"/>
          </p:nvPr>
        </p:nvSpPr>
        <p:spPr/>
        <p:txBody>
          <a:bodyPr/>
          <a:lstStyle/>
          <a:p>
            <a:pPr marL="342900" lvl="1" indent="-342900">
              <a:buClr>
                <a:schemeClr val="tx2"/>
              </a:buClr>
              <a:buNone/>
            </a:pPr>
            <a:r>
              <a:rPr lang="en-US" altLang="zh-CN" dirty="0" smtClean="0"/>
              <a:t>2</a:t>
            </a:r>
            <a:r>
              <a:rPr lang="zh-CN" altLang="en-US" dirty="0" smtClean="0"/>
              <a:t>．</a:t>
            </a:r>
            <a:r>
              <a:rPr lang="zh-CN" altLang="en-US" b="1" dirty="0" smtClean="0">
                <a:solidFill>
                  <a:srgbClr val="000099"/>
                </a:solidFill>
              </a:rPr>
              <a:t>变量的有效范围</a:t>
            </a:r>
            <a:r>
              <a:rPr lang="zh-CN" altLang="en-US" dirty="0" smtClean="0"/>
              <a:t>：</a:t>
            </a:r>
            <a:endParaRPr lang="en-US" altLang="zh-CN" dirty="0" smtClean="0"/>
          </a:p>
          <a:p>
            <a:pPr marL="342900" lvl="1" indent="-342900">
              <a:buClr>
                <a:schemeClr val="tx2"/>
              </a:buClr>
            </a:pPr>
            <a:r>
              <a:rPr lang="zh-CN" altLang="en-US" dirty="0" smtClean="0"/>
              <a:t>类的</a:t>
            </a:r>
            <a:r>
              <a:rPr lang="zh-CN" altLang="en-US" b="1" dirty="0" smtClean="0">
                <a:solidFill>
                  <a:srgbClr val="C00000"/>
                </a:solidFill>
              </a:rPr>
              <a:t>成员变量</a:t>
            </a:r>
            <a:r>
              <a:rPr lang="zh-CN" altLang="en-US" dirty="0" smtClean="0"/>
              <a:t>在整个类内都有效。</a:t>
            </a:r>
            <a:endParaRPr lang="en-US" altLang="zh-CN" dirty="0" smtClean="0"/>
          </a:p>
          <a:p>
            <a:pPr marL="342900" lvl="1" indent="-342900">
              <a:buClr>
                <a:schemeClr val="tx2"/>
              </a:buClr>
            </a:pPr>
            <a:r>
              <a:rPr lang="zh-CN" altLang="en-US" b="1" dirty="0" smtClean="0">
                <a:solidFill>
                  <a:srgbClr val="C00000"/>
                </a:solidFill>
              </a:rPr>
              <a:t>局部变量</a:t>
            </a:r>
            <a:r>
              <a:rPr lang="zh-CN" altLang="en-US" dirty="0" smtClean="0"/>
              <a:t>只在声明它的方法内有效。</a:t>
            </a:r>
            <a:endParaRPr lang="en-US" altLang="zh-CN" dirty="0" smtClean="0"/>
          </a:p>
          <a:p>
            <a:pPr marL="342900" lvl="1" indent="-342900">
              <a:buClr>
                <a:schemeClr val="tx2"/>
              </a:buClr>
            </a:pPr>
            <a:r>
              <a:rPr lang="zh-CN" altLang="en-US" b="1" dirty="0" smtClean="0">
                <a:solidFill>
                  <a:srgbClr val="C00000"/>
                </a:solidFill>
              </a:rPr>
              <a:t>方法参数</a:t>
            </a:r>
            <a:r>
              <a:rPr lang="zh-CN" altLang="en-US" dirty="0" smtClean="0"/>
              <a:t>在整个方法内有效。</a:t>
            </a:r>
            <a:endParaRPr lang="en-US" altLang="zh-CN" dirty="0" smtClean="0"/>
          </a:p>
          <a:p>
            <a:pPr marL="342900" lvl="1" indent="-342900">
              <a:buClr>
                <a:schemeClr val="tx2"/>
              </a:buClr>
            </a:pPr>
            <a:r>
              <a:rPr lang="zh-CN" altLang="en-US" b="1" dirty="0" smtClean="0">
                <a:solidFill>
                  <a:srgbClr val="C00000"/>
                </a:solidFill>
              </a:rPr>
              <a:t>方法内的局部变量</a:t>
            </a:r>
            <a:r>
              <a:rPr lang="zh-CN" altLang="en-US" dirty="0" smtClean="0"/>
              <a:t>从声明它的位置之后开始有效。</a:t>
            </a:r>
            <a:endParaRPr lang="en-US" altLang="zh-CN" dirty="0" smtClean="0"/>
          </a:p>
          <a:p>
            <a:pPr marL="342900" lvl="1" indent="-342900">
              <a:buClr>
                <a:schemeClr val="tx2"/>
              </a:buClr>
            </a:pPr>
            <a:endParaRPr lang="en-US" altLang="zh-CN" dirty="0" smtClean="0"/>
          </a:p>
          <a:p>
            <a:pPr marL="342900" lvl="1" indent="-342900">
              <a:buClr>
                <a:schemeClr val="tx2"/>
              </a:buClr>
            </a:pPr>
            <a:r>
              <a:rPr lang="zh-CN" altLang="en-US" dirty="0" smtClean="0"/>
              <a:t>阅读</a:t>
            </a:r>
            <a:r>
              <a:rPr lang="en-US" altLang="zh-CN" dirty="0" err="1" smtClean="0"/>
              <a:t>P58</a:t>
            </a:r>
            <a:r>
              <a:rPr lang="zh-CN" altLang="en-US" dirty="0" smtClean="0"/>
              <a:t>实例。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3000372"/>
            <a:ext cx="7772400" cy="1362075"/>
          </a:xfrm>
        </p:spPr>
        <p:txBody>
          <a:bodyPr/>
          <a:lstStyle/>
          <a:p>
            <a:pPr algn="ctr"/>
            <a:r>
              <a:rPr lang="zh-CN" altLang="en-US" dirty="0" smtClean="0"/>
              <a:t>第4章类与对象</a:t>
            </a:r>
            <a:r>
              <a:rPr lang="zh-CN" altLang="en-US" dirty="0" smtClean="0">
                <a:latin typeface="宋体" charset="-122"/>
              </a:rPr>
              <a:t> </a:t>
            </a:r>
            <a:br>
              <a:rPr lang="zh-CN" altLang="en-US" dirty="0" smtClean="0">
                <a:latin typeface="宋体" charset="-122"/>
              </a:rPr>
            </a:b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§4.2.3    </a:t>
            </a:r>
            <a:r>
              <a:rPr lang="zh-CN" altLang="en-US" dirty="0" smtClean="0">
                <a:latin typeface="宋体" charset="-122"/>
              </a:rPr>
              <a:t>成员变量和局部变量</a:t>
            </a:r>
            <a:endParaRPr lang="zh-CN" altLang="en-US" dirty="0"/>
          </a:p>
        </p:txBody>
      </p:sp>
      <p:sp>
        <p:nvSpPr>
          <p:cNvPr id="3" name="内容占位符 2"/>
          <p:cNvSpPr>
            <a:spLocks noGrp="1"/>
          </p:cNvSpPr>
          <p:nvPr>
            <p:ph idx="1"/>
          </p:nvPr>
        </p:nvSpPr>
        <p:spPr/>
        <p:txBody>
          <a:bodyPr/>
          <a:lstStyle/>
          <a:p>
            <a:pPr algn="just">
              <a:buNone/>
            </a:pPr>
            <a:r>
              <a:rPr lang="zh-CN" altLang="en-US" b="1" dirty="0" smtClean="0">
                <a:solidFill>
                  <a:srgbClr val="000099"/>
                </a:solidFill>
              </a:rPr>
              <a:t>3．实例变量与类变量：</a:t>
            </a:r>
            <a:endParaRPr lang="en-US" altLang="zh-CN" b="1" dirty="0" smtClean="0">
              <a:solidFill>
                <a:srgbClr val="000099"/>
              </a:solidFill>
            </a:endParaRPr>
          </a:p>
          <a:p>
            <a:pPr lvl="1" algn="just"/>
            <a:r>
              <a:rPr lang="zh-CN" altLang="en-US" dirty="0" smtClean="0">
                <a:latin typeface="宋体" charset="-122"/>
              </a:rPr>
              <a:t>在声明成员变量时，用关键字</a:t>
            </a:r>
            <a:r>
              <a:rPr lang="en-US" altLang="zh-CN" b="1" dirty="0" smtClean="0">
                <a:solidFill>
                  <a:srgbClr val="C00000"/>
                </a:solidFill>
                <a:latin typeface="宋体" charset="-122"/>
              </a:rPr>
              <a:t>static</a:t>
            </a:r>
            <a:r>
              <a:rPr lang="zh-CN" altLang="en-US" dirty="0" smtClean="0">
                <a:latin typeface="宋体" charset="-122"/>
              </a:rPr>
              <a:t>给予修饰的称作</a:t>
            </a:r>
            <a:r>
              <a:rPr lang="zh-CN" altLang="en-US" b="1" dirty="0" smtClean="0">
                <a:solidFill>
                  <a:srgbClr val="000099"/>
                </a:solidFill>
                <a:latin typeface="宋体" charset="-122"/>
              </a:rPr>
              <a:t>类变量；</a:t>
            </a:r>
            <a:endParaRPr lang="en-US" altLang="zh-CN" b="1" dirty="0" smtClean="0">
              <a:solidFill>
                <a:srgbClr val="000099"/>
              </a:solidFill>
              <a:latin typeface="宋体" charset="-122"/>
            </a:endParaRPr>
          </a:p>
          <a:p>
            <a:pPr lvl="1" algn="just"/>
            <a:r>
              <a:rPr lang="zh-CN" altLang="en-US" dirty="0" smtClean="0">
                <a:latin typeface="Times New Roman" pitchFamily="18" charset="0"/>
                <a:ea typeface="黑体" pitchFamily="49" charset="-122"/>
              </a:rPr>
              <a:t>没有被</a:t>
            </a:r>
            <a:r>
              <a:rPr lang="en-US" altLang="zh-CN" dirty="0" smtClean="0">
                <a:latin typeface="Times New Roman" pitchFamily="18" charset="0"/>
                <a:ea typeface="黑体" pitchFamily="49" charset="-122"/>
              </a:rPr>
              <a:t>static</a:t>
            </a:r>
            <a:r>
              <a:rPr lang="zh-CN" altLang="en-US" dirty="0" smtClean="0">
                <a:latin typeface="Times New Roman" pitchFamily="18" charset="0"/>
                <a:ea typeface="黑体" pitchFamily="49" charset="-122"/>
              </a:rPr>
              <a:t>修饰的</a:t>
            </a:r>
            <a:r>
              <a:rPr lang="zh-CN" altLang="en-US" dirty="0" smtClean="0">
                <a:latin typeface="宋体" charset="-122"/>
              </a:rPr>
              <a:t>变量</a:t>
            </a:r>
            <a:r>
              <a:rPr lang="zh-CN" altLang="en-US" dirty="0" smtClean="0">
                <a:latin typeface="Times New Roman" pitchFamily="18" charset="0"/>
                <a:ea typeface="黑体" pitchFamily="49" charset="-122"/>
              </a:rPr>
              <a:t>，称为</a:t>
            </a:r>
            <a:r>
              <a:rPr lang="zh-CN" altLang="en-US" dirty="0" smtClean="0">
                <a:solidFill>
                  <a:srgbClr val="C00000"/>
                </a:solidFill>
                <a:latin typeface="Times New Roman" pitchFamily="18" charset="0"/>
                <a:ea typeface="黑体" pitchFamily="49" charset="-122"/>
              </a:rPr>
              <a:t>非静态变量</a:t>
            </a:r>
            <a:r>
              <a:rPr lang="zh-CN" altLang="en-US" dirty="0" smtClean="0">
                <a:latin typeface="Times New Roman" pitchFamily="18" charset="0"/>
                <a:ea typeface="黑体" pitchFamily="49" charset="-122"/>
              </a:rPr>
              <a:t>或</a:t>
            </a:r>
            <a:r>
              <a:rPr lang="zh-CN" altLang="en-US" dirty="0" smtClean="0">
                <a:solidFill>
                  <a:srgbClr val="C00000"/>
                </a:solidFill>
                <a:latin typeface="Times New Roman" pitchFamily="18" charset="0"/>
                <a:ea typeface="黑体" pitchFamily="49" charset="-122"/>
              </a:rPr>
              <a:t>实例变量</a:t>
            </a:r>
            <a:r>
              <a:rPr lang="zh-CN" altLang="en-US" dirty="0" smtClean="0">
                <a:latin typeface="宋体" charset="-122"/>
              </a:rPr>
              <a:t>。</a:t>
            </a:r>
            <a:endParaRPr lang="en-US" altLang="zh-CN" dirty="0" smtClean="0">
              <a:latin typeface="宋体" charset="-122"/>
            </a:endParaRPr>
          </a:p>
          <a:p>
            <a:pPr lvl="1"/>
            <a:r>
              <a:rPr lang="zh-CN" altLang="en-US" b="1" dirty="0" smtClean="0">
                <a:solidFill>
                  <a:srgbClr val="C00000"/>
                </a:solidFill>
                <a:latin typeface="宋体" charset="-122"/>
              </a:rPr>
              <a:t>类变量</a:t>
            </a:r>
            <a:r>
              <a:rPr lang="zh-CN" altLang="en-US" dirty="0" smtClean="0">
                <a:latin typeface="宋体" charset="-122"/>
              </a:rPr>
              <a:t>也称为</a:t>
            </a:r>
            <a:r>
              <a:rPr lang="en-US" altLang="zh-CN" dirty="0" smtClean="0">
                <a:latin typeface="宋体" charset="-122"/>
              </a:rPr>
              <a:t>static</a:t>
            </a:r>
            <a:r>
              <a:rPr lang="zh-CN" altLang="en-US" dirty="0" smtClean="0">
                <a:latin typeface="宋体" charset="-122"/>
              </a:rPr>
              <a:t>变量，</a:t>
            </a:r>
            <a:r>
              <a:rPr lang="zh-CN" altLang="en-US" b="1" dirty="0" smtClean="0">
                <a:solidFill>
                  <a:srgbClr val="000099"/>
                </a:solidFill>
                <a:latin typeface="宋体" charset="-122"/>
              </a:rPr>
              <a:t>静态变量，</a:t>
            </a:r>
            <a:r>
              <a:rPr lang="zh-CN" altLang="en-US" dirty="0" smtClean="0">
                <a:latin typeface="Times New Roman" pitchFamily="18" charset="0"/>
                <a:ea typeface="黑体" pitchFamily="49" charset="-122"/>
              </a:rPr>
              <a:t>用于表示类本身的状态，被类的所有对象共享。</a:t>
            </a:r>
            <a:endParaRPr lang="en-US" altLang="zh-CN" dirty="0" smtClean="0"/>
          </a:p>
          <a:p>
            <a:r>
              <a:rPr lang="zh-CN" altLang="en-US" dirty="0" smtClean="0"/>
              <a:t>例：</a:t>
            </a:r>
          </a:p>
          <a:p>
            <a:pPr>
              <a:buNone/>
            </a:pPr>
            <a:r>
              <a:rPr lang="zh-CN" altLang="en-US" sz="3200" b="1" dirty="0" smtClean="0">
                <a:solidFill>
                  <a:srgbClr val="006600"/>
                </a:solidFill>
                <a:latin typeface="Courier New" pitchFamily="49" charset="0"/>
              </a:rPr>
              <a:t>	</a:t>
            </a:r>
            <a:endParaRPr lang="zh-CN" altLang="en-US" sz="2400" b="1" dirty="0" smtClean="0">
              <a:solidFill>
                <a:srgbClr val="006600"/>
              </a:solidFill>
            </a:endParaRPr>
          </a:p>
          <a:p>
            <a:pPr algn="just"/>
            <a:endParaRPr lang="en-US" altLang="zh-CN" dirty="0" smtClean="0">
              <a:latin typeface="宋体" charset="-122"/>
            </a:endParaRPr>
          </a:p>
          <a:p>
            <a:pPr algn="just"/>
            <a:endParaRPr lang="zh-CN" altLang="en-US" dirty="0" smtClean="0">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5" name="Text Box 4"/>
          <p:cNvSpPr txBox="1">
            <a:spLocks noChangeArrowheads="1"/>
          </p:cNvSpPr>
          <p:nvPr/>
        </p:nvSpPr>
        <p:spPr bwMode="auto">
          <a:xfrm>
            <a:off x="1285852" y="4714884"/>
            <a:ext cx="6929486" cy="1571842"/>
          </a:xfrm>
          <a:prstGeom prst="rect">
            <a:avLst/>
          </a:prstGeom>
          <a:noFill/>
          <a:ln w="12700" algn="ctr">
            <a:solidFill>
              <a:srgbClr val="808080"/>
            </a:solidFill>
            <a:miter lim="800000"/>
            <a:headEnd/>
            <a:tailEnd/>
          </a:ln>
        </p:spPr>
        <p:txBody>
          <a:bodyPr wrap="square" lIns="90000" tIns="46800" rIns="90000" bIns="46800">
            <a:spAutoFit/>
          </a:bodyPr>
          <a:lstStyle/>
          <a:p>
            <a:r>
              <a:rPr lang="en-US" altLang="zh-CN" sz="2400" b="1" dirty="0">
                <a:solidFill>
                  <a:srgbClr val="006600"/>
                </a:solidFill>
              </a:rPr>
              <a:t>public class Circle {</a:t>
            </a:r>
          </a:p>
          <a:p>
            <a:r>
              <a:rPr lang="en-US" altLang="zh-CN" sz="2400" b="1" dirty="0">
                <a:solidFill>
                  <a:srgbClr val="990000"/>
                </a:solidFill>
              </a:rPr>
              <a:t>	static</a:t>
            </a:r>
            <a:r>
              <a:rPr lang="en-US" altLang="zh-CN" sz="2400" b="1" dirty="0">
                <a:solidFill>
                  <a:srgbClr val="006600"/>
                </a:solidFill>
              </a:rPr>
              <a:t> double PI = 3.14159; </a:t>
            </a:r>
            <a:r>
              <a:rPr lang="en-US" altLang="zh-CN" sz="2400" b="1" dirty="0" smtClean="0"/>
              <a:t>//</a:t>
            </a:r>
            <a:r>
              <a:rPr lang="zh-CN" altLang="en-US" sz="2400" b="1" dirty="0" smtClean="0">
                <a:solidFill>
                  <a:srgbClr val="000099"/>
                </a:solidFill>
                <a:latin typeface="宋体" charset="-122"/>
              </a:rPr>
              <a:t>静态变量</a:t>
            </a:r>
            <a:endParaRPr lang="en-US" altLang="zh-CN" sz="2400" b="1" dirty="0"/>
          </a:p>
          <a:p>
            <a:r>
              <a:rPr lang="en-US" altLang="zh-CN" sz="2400" b="1" dirty="0">
                <a:solidFill>
                  <a:srgbClr val="006600"/>
                </a:solidFill>
              </a:rPr>
              <a:t>	</a:t>
            </a:r>
            <a:r>
              <a:rPr lang="en-US" altLang="zh-CN" sz="2400" b="1" dirty="0" err="1">
                <a:solidFill>
                  <a:srgbClr val="006600"/>
                </a:solidFill>
              </a:rPr>
              <a:t>int</a:t>
            </a:r>
            <a:r>
              <a:rPr lang="en-US" altLang="zh-CN" sz="2400" b="1" dirty="0">
                <a:solidFill>
                  <a:srgbClr val="006600"/>
                </a:solidFill>
              </a:rPr>
              <a:t> radius;</a:t>
            </a:r>
          </a:p>
          <a:p>
            <a:r>
              <a:rPr lang="en-US" altLang="zh-CN" sz="2400" b="1" dirty="0">
                <a:solidFill>
                  <a:srgbClr val="006600"/>
                </a:solidFill>
              </a:rPr>
              <a:t>}</a:t>
            </a:r>
            <a:endParaRPr lang="en-US" altLang="zh-CN" sz="2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1"/>
          </p:nvPr>
        </p:nvSpPr>
        <p:spPr>
          <a:noFill/>
        </p:spPr>
        <p:txBody>
          <a:bodyPr/>
          <a:lstStyle/>
          <a:p>
            <a:fld id="{EBBE93DC-8163-404D-BD87-A2E420B2852D}" type="slidenum">
              <a:rPr lang="en-US" altLang="zh-CN" smtClean="0"/>
              <a:pPr/>
              <a:t>21</a:t>
            </a:fld>
            <a:endParaRPr lang="en-US" altLang="zh-CN" smtClean="0"/>
          </a:p>
        </p:txBody>
      </p:sp>
      <p:sp>
        <p:nvSpPr>
          <p:cNvPr id="26627" name="Rectangle 2"/>
          <p:cNvSpPr>
            <a:spLocks noGrp="1" noChangeArrowheads="1"/>
          </p:cNvSpPr>
          <p:nvPr>
            <p:ph type="title"/>
          </p:nvPr>
        </p:nvSpPr>
        <p:spPr>
          <a:xfrm>
            <a:off x="323850" y="260350"/>
            <a:ext cx="8229600" cy="1143000"/>
          </a:xfrm>
        </p:spPr>
        <p:txBody>
          <a:bodyPr/>
          <a:lstStyle/>
          <a:p>
            <a:pPr eaLnBrk="1" hangingPunct="1"/>
            <a:r>
              <a:rPr kumimoji="1" lang="zh-CN" altLang="en-US" smtClean="0"/>
              <a:t>静态变量</a:t>
            </a:r>
            <a:r>
              <a:rPr kumimoji="1" lang="en-US" altLang="zh-CN" smtClean="0"/>
              <a:t>/</a:t>
            </a:r>
            <a:r>
              <a:rPr kumimoji="1" lang="zh-CN" altLang="en-US" smtClean="0">
                <a:solidFill>
                  <a:srgbClr val="800000"/>
                </a:solidFill>
              </a:rPr>
              <a:t>类</a:t>
            </a:r>
            <a:r>
              <a:rPr kumimoji="1" lang="zh-CN" altLang="en-US" smtClean="0"/>
              <a:t>变量</a:t>
            </a:r>
          </a:p>
        </p:txBody>
      </p:sp>
      <p:grpSp>
        <p:nvGrpSpPr>
          <p:cNvPr id="5" name="Group 31"/>
          <p:cNvGrpSpPr>
            <a:grpSpLocks/>
          </p:cNvGrpSpPr>
          <p:nvPr/>
        </p:nvGrpSpPr>
        <p:grpSpPr bwMode="auto">
          <a:xfrm>
            <a:off x="3668713" y="3375025"/>
            <a:ext cx="1504950" cy="666750"/>
            <a:chOff x="2311" y="2126"/>
            <a:chExt cx="948" cy="420"/>
          </a:xfrm>
        </p:grpSpPr>
        <p:sp>
          <p:nvSpPr>
            <p:cNvPr id="26654" name="Text Box 7"/>
            <p:cNvSpPr txBox="1">
              <a:spLocks noChangeArrowheads="1"/>
            </p:cNvSpPr>
            <p:nvPr/>
          </p:nvSpPr>
          <p:spPr bwMode="auto">
            <a:xfrm>
              <a:off x="2311" y="2126"/>
              <a:ext cx="948" cy="420"/>
            </a:xfrm>
            <a:prstGeom prst="rect">
              <a:avLst/>
            </a:prstGeom>
            <a:noFill/>
            <a:ln w="12700" cap="sq">
              <a:solidFill>
                <a:schemeClr val="tx1"/>
              </a:solidFill>
              <a:miter lim="800000"/>
              <a:headEnd type="none" w="sm" len="sm"/>
              <a:tailEnd type="none" w="sm" len="sm"/>
            </a:ln>
          </p:spPr>
          <p:txBody>
            <a:bodyPr/>
            <a:lstStyle/>
            <a:p>
              <a:pPr marL="342900" indent="-342900">
                <a:lnSpc>
                  <a:spcPct val="90000"/>
                </a:lnSpc>
                <a:spcBef>
                  <a:spcPct val="50000"/>
                </a:spcBef>
              </a:pPr>
              <a:r>
                <a:rPr lang="en-US" altLang="zh-CN" sz="2000"/>
                <a:t>radius</a:t>
              </a:r>
              <a:r>
                <a:rPr lang="en-US" altLang="zh-CN" sz="2800"/>
                <a:t> </a:t>
              </a:r>
            </a:p>
          </p:txBody>
        </p:sp>
        <p:sp>
          <p:nvSpPr>
            <p:cNvPr id="26655" name="Text Box 8"/>
            <p:cNvSpPr txBox="1">
              <a:spLocks noChangeArrowheads="1"/>
            </p:cNvSpPr>
            <p:nvPr/>
          </p:nvSpPr>
          <p:spPr bwMode="auto">
            <a:xfrm>
              <a:off x="2925" y="2205"/>
              <a:ext cx="287" cy="240"/>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dirty="0"/>
                <a:t>47</a:t>
              </a:r>
            </a:p>
          </p:txBody>
        </p:sp>
      </p:grpSp>
      <p:grpSp>
        <p:nvGrpSpPr>
          <p:cNvPr id="6" name="Group 9"/>
          <p:cNvGrpSpPr>
            <a:grpSpLocks/>
          </p:cNvGrpSpPr>
          <p:nvPr/>
        </p:nvGrpSpPr>
        <p:grpSpPr bwMode="auto">
          <a:xfrm>
            <a:off x="3708401" y="2565400"/>
            <a:ext cx="1504950" cy="647700"/>
            <a:chOff x="2472" y="1525"/>
            <a:chExt cx="948" cy="351"/>
          </a:xfrm>
        </p:grpSpPr>
        <p:sp>
          <p:nvSpPr>
            <p:cNvPr id="26652" name="Text Box 10"/>
            <p:cNvSpPr txBox="1">
              <a:spLocks noChangeArrowheads="1"/>
            </p:cNvSpPr>
            <p:nvPr/>
          </p:nvSpPr>
          <p:spPr bwMode="auto">
            <a:xfrm>
              <a:off x="2472" y="1525"/>
              <a:ext cx="948" cy="351"/>
            </a:xfrm>
            <a:prstGeom prst="rect">
              <a:avLst/>
            </a:prstGeom>
            <a:noFill/>
            <a:ln w="12700" cap="sq">
              <a:solidFill>
                <a:schemeClr val="tx1"/>
              </a:solidFill>
              <a:miter lim="800000"/>
              <a:headEnd type="none" w="sm" len="sm"/>
              <a:tailEnd type="none" w="sm" len="sm"/>
            </a:ln>
          </p:spPr>
          <p:txBody>
            <a:bodyPr/>
            <a:lstStyle/>
            <a:p>
              <a:pPr marL="342900" indent="-342900">
                <a:spcBef>
                  <a:spcPct val="50000"/>
                </a:spcBef>
              </a:pPr>
              <a:r>
                <a:rPr lang="en-US" altLang="zh-CN" sz="2000" dirty="0"/>
                <a:t>radius</a:t>
              </a:r>
              <a:r>
                <a:rPr lang="en-US" altLang="zh-CN" sz="2800" dirty="0"/>
                <a:t> </a:t>
              </a:r>
            </a:p>
          </p:txBody>
        </p:sp>
        <p:sp>
          <p:nvSpPr>
            <p:cNvPr id="26653" name="Text Box 11"/>
            <p:cNvSpPr txBox="1">
              <a:spLocks noChangeArrowheads="1"/>
            </p:cNvSpPr>
            <p:nvPr/>
          </p:nvSpPr>
          <p:spPr bwMode="auto">
            <a:xfrm>
              <a:off x="3049" y="1559"/>
              <a:ext cx="287" cy="206"/>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a:t>29</a:t>
              </a:r>
            </a:p>
          </p:txBody>
        </p:sp>
      </p:grpSp>
      <p:grpSp>
        <p:nvGrpSpPr>
          <p:cNvPr id="7" name="Group 30"/>
          <p:cNvGrpSpPr>
            <a:grpSpLocks/>
          </p:cNvGrpSpPr>
          <p:nvPr/>
        </p:nvGrpSpPr>
        <p:grpSpPr bwMode="auto">
          <a:xfrm>
            <a:off x="3708401" y="4365625"/>
            <a:ext cx="1504950" cy="663575"/>
            <a:chOff x="2336" y="2750"/>
            <a:chExt cx="948" cy="418"/>
          </a:xfrm>
        </p:grpSpPr>
        <p:sp>
          <p:nvSpPr>
            <p:cNvPr id="26650" name="Text Box 13"/>
            <p:cNvSpPr txBox="1">
              <a:spLocks noChangeArrowheads="1"/>
            </p:cNvSpPr>
            <p:nvPr/>
          </p:nvSpPr>
          <p:spPr bwMode="auto">
            <a:xfrm>
              <a:off x="2336" y="2750"/>
              <a:ext cx="948" cy="418"/>
            </a:xfrm>
            <a:prstGeom prst="rect">
              <a:avLst/>
            </a:prstGeom>
            <a:noFill/>
            <a:ln w="12700" cap="sq">
              <a:solidFill>
                <a:schemeClr val="tx1"/>
              </a:solidFill>
              <a:miter lim="800000"/>
              <a:headEnd type="none" w="sm" len="sm"/>
              <a:tailEnd type="none" w="sm" len="sm"/>
            </a:ln>
          </p:spPr>
          <p:txBody>
            <a:bodyPr/>
            <a:lstStyle/>
            <a:p>
              <a:pPr marL="342900" indent="-342900">
                <a:lnSpc>
                  <a:spcPct val="90000"/>
                </a:lnSpc>
                <a:spcBef>
                  <a:spcPct val="50000"/>
                </a:spcBef>
              </a:pPr>
              <a:r>
                <a:rPr lang="en-US" altLang="zh-CN" sz="2000"/>
                <a:t>radius</a:t>
              </a:r>
              <a:r>
                <a:rPr lang="en-US" altLang="zh-CN" sz="2800"/>
                <a:t> </a:t>
              </a:r>
            </a:p>
          </p:txBody>
        </p:sp>
        <p:sp>
          <p:nvSpPr>
            <p:cNvPr id="26651" name="Text Box 14"/>
            <p:cNvSpPr txBox="1">
              <a:spLocks noChangeArrowheads="1"/>
            </p:cNvSpPr>
            <p:nvPr/>
          </p:nvSpPr>
          <p:spPr bwMode="auto">
            <a:xfrm>
              <a:off x="2925" y="2840"/>
              <a:ext cx="287" cy="239"/>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a:t>56</a:t>
              </a:r>
            </a:p>
          </p:txBody>
        </p:sp>
      </p:grpSp>
      <p:grpSp>
        <p:nvGrpSpPr>
          <p:cNvPr id="8" name="Group 29"/>
          <p:cNvGrpSpPr>
            <a:grpSpLocks/>
          </p:cNvGrpSpPr>
          <p:nvPr/>
        </p:nvGrpSpPr>
        <p:grpSpPr bwMode="auto">
          <a:xfrm>
            <a:off x="3668713" y="5308600"/>
            <a:ext cx="1504950" cy="666750"/>
            <a:chOff x="2311" y="3344"/>
            <a:chExt cx="948" cy="420"/>
          </a:xfrm>
        </p:grpSpPr>
        <p:sp>
          <p:nvSpPr>
            <p:cNvPr id="26648" name="Text Box 16"/>
            <p:cNvSpPr txBox="1">
              <a:spLocks noChangeArrowheads="1"/>
            </p:cNvSpPr>
            <p:nvPr/>
          </p:nvSpPr>
          <p:spPr bwMode="auto">
            <a:xfrm>
              <a:off x="2311" y="3344"/>
              <a:ext cx="948" cy="420"/>
            </a:xfrm>
            <a:prstGeom prst="rect">
              <a:avLst/>
            </a:prstGeom>
            <a:noFill/>
            <a:ln w="12700" cap="sq">
              <a:solidFill>
                <a:schemeClr val="tx1"/>
              </a:solidFill>
              <a:miter lim="800000"/>
              <a:headEnd type="none" w="sm" len="sm"/>
              <a:tailEnd type="none" w="sm" len="sm"/>
            </a:ln>
          </p:spPr>
          <p:txBody>
            <a:bodyPr/>
            <a:lstStyle/>
            <a:p>
              <a:pPr marL="342900" indent="-342900">
                <a:lnSpc>
                  <a:spcPct val="90000"/>
                </a:lnSpc>
                <a:spcBef>
                  <a:spcPct val="50000"/>
                </a:spcBef>
              </a:pPr>
              <a:r>
                <a:rPr lang="en-US" altLang="zh-CN" sz="2000"/>
                <a:t>radius</a:t>
              </a:r>
              <a:r>
                <a:rPr lang="en-US" altLang="zh-CN" sz="2800"/>
                <a:t> </a:t>
              </a:r>
            </a:p>
          </p:txBody>
        </p:sp>
        <p:sp>
          <p:nvSpPr>
            <p:cNvPr id="26649" name="Text Box 17"/>
            <p:cNvSpPr txBox="1">
              <a:spLocks noChangeArrowheads="1"/>
            </p:cNvSpPr>
            <p:nvPr/>
          </p:nvSpPr>
          <p:spPr bwMode="auto">
            <a:xfrm>
              <a:off x="2880" y="3430"/>
              <a:ext cx="287" cy="239"/>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a:t>33</a:t>
              </a:r>
            </a:p>
          </p:txBody>
        </p:sp>
      </p:grpSp>
      <p:grpSp>
        <p:nvGrpSpPr>
          <p:cNvPr id="9" name="Group 18"/>
          <p:cNvGrpSpPr>
            <a:grpSpLocks/>
          </p:cNvGrpSpPr>
          <p:nvPr/>
        </p:nvGrpSpPr>
        <p:grpSpPr bwMode="auto">
          <a:xfrm>
            <a:off x="1071563" y="2646363"/>
            <a:ext cx="1919288" cy="457200"/>
            <a:chOff x="766" y="1489"/>
            <a:chExt cx="1209" cy="248"/>
          </a:xfrm>
        </p:grpSpPr>
        <p:sp>
          <p:nvSpPr>
            <p:cNvPr id="26646" name="Text Box 19"/>
            <p:cNvSpPr txBox="1">
              <a:spLocks noChangeArrowheads="1"/>
            </p:cNvSpPr>
            <p:nvPr/>
          </p:nvSpPr>
          <p:spPr bwMode="auto">
            <a:xfrm>
              <a:off x="1171" y="1490"/>
              <a:ext cx="804" cy="222"/>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sz="2000" dirty="0"/>
                <a:t>3.14159</a:t>
              </a:r>
            </a:p>
          </p:txBody>
        </p:sp>
        <p:sp>
          <p:nvSpPr>
            <p:cNvPr id="26647" name="Text Box 20"/>
            <p:cNvSpPr txBox="1">
              <a:spLocks noChangeArrowheads="1"/>
            </p:cNvSpPr>
            <p:nvPr/>
          </p:nvSpPr>
          <p:spPr bwMode="auto">
            <a:xfrm>
              <a:off x="766" y="1489"/>
              <a:ext cx="351" cy="24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dirty="0"/>
                <a:t>PI</a:t>
              </a:r>
            </a:p>
          </p:txBody>
        </p:sp>
      </p:grpSp>
      <p:sp>
        <p:nvSpPr>
          <p:cNvPr id="26640" name="AutoShape 21"/>
          <p:cNvSpPr>
            <a:spLocks noChangeArrowheads="1"/>
          </p:cNvSpPr>
          <p:nvPr/>
        </p:nvSpPr>
        <p:spPr bwMode="auto">
          <a:xfrm>
            <a:off x="971550" y="2206625"/>
            <a:ext cx="4824413" cy="4105275"/>
          </a:xfrm>
          <a:prstGeom prst="roundRect">
            <a:avLst>
              <a:gd name="adj" fmla="val 16667"/>
            </a:avLst>
          </a:prstGeom>
          <a:noFill/>
          <a:ln w="12700">
            <a:solidFill>
              <a:schemeClr val="tx1"/>
            </a:solidFill>
            <a:prstDash val="dash"/>
            <a:round/>
            <a:headEnd type="none" w="sm" len="sm"/>
            <a:tailEnd type="none" w="sm" len="sm"/>
          </a:ln>
        </p:spPr>
        <p:txBody>
          <a:bodyPr wrap="none" anchor="ctr"/>
          <a:lstStyle/>
          <a:p>
            <a:endParaRPr lang="zh-CN" altLang="en-US"/>
          </a:p>
        </p:txBody>
      </p:sp>
      <p:grpSp>
        <p:nvGrpSpPr>
          <p:cNvPr id="10" name="Group 22"/>
          <p:cNvGrpSpPr>
            <a:grpSpLocks/>
          </p:cNvGrpSpPr>
          <p:nvPr/>
        </p:nvGrpSpPr>
        <p:grpSpPr bwMode="auto">
          <a:xfrm>
            <a:off x="5219700" y="2997200"/>
            <a:ext cx="3240088" cy="2597150"/>
            <a:chOff x="3515" y="1979"/>
            <a:chExt cx="2041" cy="1406"/>
          </a:xfrm>
        </p:grpSpPr>
        <p:sp>
          <p:nvSpPr>
            <p:cNvPr id="26634" name="Line 23"/>
            <p:cNvSpPr>
              <a:spLocks noChangeShapeType="1"/>
            </p:cNvSpPr>
            <p:nvPr/>
          </p:nvSpPr>
          <p:spPr bwMode="auto">
            <a:xfrm>
              <a:off x="3560" y="1979"/>
              <a:ext cx="726" cy="68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5" name="Line 24"/>
            <p:cNvSpPr>
              <a:spLocks noChangeShapeType="1"/>
            </p:cNvSpPr>
            <p:nvPr/>
          </p:nvSpPr>
          <p:spPr bwMode="auto">
            <a:xfrm>
              <a:off x="3515" y="2432"/>
              <a:ext cx="771" cy="227"/>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6" name="Line 25"/>
            <p:cNvSpPr>
              <a:spLocks noChangeShapeType="1"/>
            </p:cNvSpPr>
            <p:nvPr/>
          </p:nvSpPr>
          <p:spPr bwMode="auto">
            <a:xfrm flipV="1">
              <a:off x="3515" y="2659"/>
              <a:ext cx="771" cy="227"/>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7" name="Line 26"/>
            <p:cNvSpPr>
              <a:spLocks noChangeShapeType="1"/>
            </p:cNvSpPr>
            <p:nvPr/>
          </p:nvSpPr>
          <p:spPr bwMode="auto">
            <a:xfrm flipV="1">
              <a:off x="3515" y="2659"/>
              <a:ext cx="771"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8" name="Text Box 27"/>
            <p:cNvSpPr txBox="1">
              <a:spLocks noChangeArrowheads="1"/>
            </p:cNvSpPr>
            <p:nvPr/>
          </p:nvSpPr>
          <p:spPr bwMode="auto">
            <a:xfrm>
              <a:off x="4286" y="2523"/>
              <a:ext cx="1270" cy="383"/>
            </a:xfrm>
            <a:prstGeom prst="rect">
              <a:avLst/>
            </a:prstGeom>
            <a:solidFill>
              <a:srgbClr val="FFFF99"/>
            </a:solidFill>
            <a:ln w="12700" cap="sq">
              <a:noFill/>
              <a:miter lim="800000"/>
              <a:headEnd type="none" w="sm" len="sm"/>
              <a:tailEnd type="none" w="sm" len="sm"/>
            </a:ln>
          </p:spPr>
          <p:txBody>
            <a:bodyPr>
              <a:spAutoFit/>
            </a:bodyPr>
            <a:lstStyle/>
            <a:p>
              <a:pPr algn="ctr">
                <a:spcBef>
                  <a:spcPct val="50000"/>
                </a:spcBef>
              </a:pPr>
              <a:r>
                <a:rPr lang="en-US" altLang="zh-CN" sz="2000" b="1" dirty="0"/>
                <a:t>Circle</a:t>
              </a:r>
              <a:r>
                <a:rPr lang="zh-CN" altLang="en-US" sz="2000" b="1" dirty="0"/>
                <a:t>类的</a:t>
              </a:r>
              <a:r>
                <a:rPr lang="zh-CN" altLang="en-US" sz="2000" b="1" dirty="0" smtClean="0"/>
                <a:t>实例</a:t>
              </a:r>
              <a:r>
                <a:rPr lang="en-US" altLang="zh-CN" sz="2000" b="1" dirty="0" smtClean="0"/>
                <a:t>/</a:t>
              </a:r>
              <a:r>
                <a:rPr lang="zh-CN" altLang="en-US" sz="2000" b="1" dirty="0" smtClean="0"/>
                <a:t>对象</a:t>
              </a:r>
              <a:endParaRPr lang="zh-CN" altLang="en-US" sz="2000" b="1" dirty="0"/>
            </a:p>
          </p:txBody>
        </p:sp>
      </p:grpSp>
      <p:sp>
        <p:nvSpPr>
          <p:cNvPr id="26629" name="Text Box 28"/>
          <p:cNvSpPr txBox="1">
            <a:spLocks noChangeArrowheads="1"/>
          </p:cNvSpPr>
          <p:nvPr/>
        </p:nvSpPr>
        <p:spPr bwMode="auto">
          <a:xfrm>
            <a:off x="1042988" y="1628775"/>
            <a:ext cx="1584325" cy="519113"/>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zh-CN" sz="2800">
                <a:solidFill>
                  <a:srgbClr val="990033"/>
                </a:solidFill>
              </a:rPr>
              <a:t>Circle</a:t>
            </a:r>
            <a:r>
              <a:rPr lang="zh-CN" altLang="en-US" sz="2800">
                <a:solidFill>
                  <a:srgbClr val="990033"/>
                </a:solidFill>
              </a:rPr>
              <a:t>类</a:t>
            </a:r>
          </a:p>
        </p:txBody>
      </p:sp>
      <p:sp>
        <p:nvSpPr>
          <p:cNvPr id="285731" name="AutoShape 35"/>
          <p:cNvSpPr>
            <a:spLocks noChangeArrowheads="1"/>
          </p:cNvSpPr>
          <p:nvPr/>
        </p:nvSpPr>
        <p:spPr bwMode="auto">
          <a:xfrm>
            <a:off x="4786314" y="214290"/>
            <a:ext cx="3143272" cy="1943101"/>
          </a:xfrm>
          <a:prstGeom prst="cloudCallout">
            <a:avLst>
              <a:gd name="adj1" fmla="val -34804"/>
              <a:gd name="adj2" fmla="val 74508"/>
            </a:avLst>
          </a:prstGeom>
          <a:noFill/>
          <a:ln w="12700">
            <a:solidFill>
              <a:schemeClr val="tx1"/>
            </a:solidFill>
            <a:round/>
            <a:headEnd/>
            <a:tailEnd/>
          </a:ln>
        </p:spPr>
        <p:txBody>
          <a:bodyPr lIns="90000" tIns="46800" rIns="90000" bIns="46800"/>
          <a:lstStyle/>
          <a:p>
            <a:r>
              <a:rPr lang="zh-CN" altLang="en-US" sz="2400" dirty="0" smtClean="0">
                <a:solidFill>
                  <a:srgbClr val="3333FF"/>
                </a:solidFill>
              </a:rPr>
              <a:t>每一个对象在创建时均有一个</a:t>
            </a:r>
            <a:r>
              <a:rPr lang="en-US" altLang="zh-CN" sz="2400" dirty="0" smtClean="0">
                <a:solidFill>
                  <a:srgbClr val="3333FF"/>
                </a:solidFill>
              </a:rPr>
              <a:t>radius</a:t>
            </a:r>
            <a:r>
              <a:rPr lang="zh-CN" altLang="en-US" sz="2400" dirty="0" smtClean="0">
                <a:solidFill>
                  <a:srgbClr val="3333FF"/>
                </a:solidFill>
              </a:rPr>
              <a:t>值</a:t>
            </a:r>
            <a:endParaRPr lang="en-US" altLang="zh-CN" sz="2400" dirty="0">
              <a:solidFill>
                <a:srgbClr val="3333FF"/>
              </a:solidFill>
            </a:endParaRPr>
          </a:p>
        </p:txBody>
      </p:sp>
      <p:sp>
        <p:nvSpPr>
          <p:cNvPr id="33" name="TextBox 32"/>
          <p:cNvSpPr txBox="1"/>
          <p:nvPr/>
        </p:nvSpPr>
        <p:spPr>
          <a:xfrm>
            <a:off x="357158" y="3643314"/>
            <a:ext cx="2500298" cy="1569660"/>
          </a:xfrm>
          <a:prstGeom prst="rect">
            <a:avLst/>
          </a:prstGeom>
          <a:noFill/>
          <a:ln>
            <a:solidFill>
              <a:schemeClr val="accent1">
                <a:shade val="50000"/>
              </a:schemeClr>
            </a:solidFill>
          </a:ln>
        </p:spPr>
        <p:txBody>
          <a:bodyPr wrap="square" rtlCol="0">
            <a:spAutoFit/>
          </a:bodyPr>
          <a:lstStyle/>
          <a:p>
            <a:r>
              <a:rPr lang="en-US" altLang="zh-CN" sz="2400" dirty="0" smtClean="0"/>
              <a:t>Circle</a:t>
            </a:r>
            <a:r>
              <a:rPr lang="zh-CN" altLang="en-US" sz="2400" dirty="0" smtClean="0"/>
              <a:t>类只有一个</a:t>
            </a:r>
            <a:r>
              <a:rPr lang="en-US" altLang="zh-CN" sz="2400" dirty="0" smtClean="0"/>
              <a:t>PI</a:t>
            </a:r>
            <a:r>
              <a:rPr lang="zh-CN" altLang="en-US" sz="2400" dirty="0" smtClean="0"/>
              <a:t>值，所有</a:t>
            </a:r>
            <a:r>
              <a:rPr lang="en-US" altLang="zh-CN" sz="2400" dirty="0" smtClean="0"/>
              <a:t>Circle</a:t>
            </a:r>
            <a:r>
              <a:rPr lang="zh-CN" altLang="en-US" sz="2400" dirty="0" smtClean="0"/>
              <a:t>类的对象共享同一个</a:t>
            </a:r>
            <a:r>
              <a:rPr lang="en-US" altLang="zh-CN" sz="2400" dirty="0" smtClean="0"/>
              <a:t>PI</a:t>
            </a:r>
            <a:r>
              <a:rPr lang="zh-CN" altLang="en-US" sz="2400" dirty="0" smtClean="0"/>
              <a:t>值。</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5731"/>
                                        </p:tgtEl>
                                        <p:attrNameLst>
                                          <p:attrName>style.visibility</p:attrName>
                                        </p:attrNameLst>
                                      </p:cBhvr>
                                      <p:to>
                                        <p:strVal val="visible"/>
                                      </p:to>
                                    </p:set>
                                    <p:anim calcmode="lin" valueType="num">
                                      <p:cBhvr additive="base">
                                        <p:cTn id="37" dur="500" fill="hold"/>
                                        <p:tgtEl>
                                          <p:spTgt spid="285731"/>
                                        </p:tgtEl>
                                        <p:attrNameLst>
                                          <p:attrName>ppt_x</p:attrName>
                                        </p:attrNameLst>
                                      </p:cBhvr>
                                      <p:tavLst>
                                        <p:tav tm="0">
                                          <p:val>
                                            <p:strVal val="#ppt_x"/>
                                          </p:val>
                                        </p:tav>
                                        <p:tav tm="100000">
                                          <p:val>
                                            <p:strVal val="#ppt_x"/>
                                          </p:val>
                                        </p:tav>
                                      </p:tavLst>
                                    </p:anim>
                                    <p:anim calcmode="lin" valueType="num">
                                      <p:cBhvr additive="base">
                                        <p:cTn id="38" dur="500" fill="hold"/>
                                        <p:tgtEl>
                                          <p:spTgt spid="2857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31"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§4.2.3    </a:t>
            </a:r>
            <a:r>
              <a:rPr lang="zh-CN" altLang="en-US" dirty="0" smtClean="0">
                <a:latin typeface="宋体" charset="-122"/>
              </a:rPr>
              <a:t>成员变量和局部变量</a:t>
            </a:r>
            <a:endParaRPr lang="zh-CN" altLang="en-US" dirty="0"/>
          </a:p>
        </p:txBody>
      </p:sp>
      <p:sp>
        <p:nvSpPr>
          <p:cNvPr id="3" name="内容占位符 2"/>
          <p:cNvSpPr>
            <a:spLocks noGrp="1"/>
          </p:cNvSpPr>
          <p:nvPr>
            <p:ph idx="1"/>
          </p:nvPr>
        </p:nvSpPr>
        <p:spPr/>
        <p:txBody>
          <a:bodyPr/>
          <a:lstStyle/>
          <a:p>
            <a:pPr algn="just">
              <a:buNone/>
            </a:pPr>
            <a:r>
              <a:rPr lang="zh-CN" altLang="en-US" b="1" dirty="0" smtClean="0">
                <a:solidFill>
                  <a:srgbClr val="0000FF"/>
                </a:solidFill>
              </a:rPr>
              <a:t>4．成员变量的隐藏：</a:t>
            </a:r>
            <a:endParaRPr lang="en-US" altLang="zh-CN" b="1" dirty="0" smtClean="0">
              <a:solidFill>
                <a:srgbClr val="0000FF"/>
              </a:solidFill>
            </a:endParaRPr>
          </a:p>
          <a:p>
            <a:pPr lvl="1" algn="just"/>
            <a:r>
              <a:rPr lang="zh-CN" altLang="en-US" dirty="0" smtClean="0">
                <a:latin typeface="宋体" charset="-122"/>
              </a:rPr>
              <a:t>如果局部变量的名字与成员变量的名字相同，则</a:t>
            </a:r>
            <a:r>
              <a:rPr lang="zh-CN" altLang="en-US" dirty="0" smtClean="0">
                <a:solidFill>
                  <a:srgbClr val="C00000"/>
                </a:solidFill>
                <a:latin typeface="宋体" charset="-122"/>
              </a:rPr>
              <a:t>成员变量被隐藏</a:t>
            </a:r>
            <a:r>
              <a:rPr lang="zh-CN" altLang="en-US" dirty="0" smtClean="0">
                <a:latin typeface="宋体" charset="-122"/>
              </a:rPr>
              <a:t>，即这个成员变量在这个方法内暂时失效。</a:t>
            </a:r>
            <a:endParaRPr lang="en-US" altLang="zh-CN" dirty="0" smtClean="0">
              <a:latin typeface="宋体" charset="-122"/>
            </a:endParaRPr>
          </a:p>
          <a:p>
            <a:pPr lvl="1" algn="just"/>
            <a:r>
              <a:rPr lang="zh-CN" altLang="en-US" dirty="0" smtClean="0"/>
              <a:t>阅读</a:t>
            </a:r>
            <a:r>
              <a:rPr lang="en-US" altLang="zh-CN" dirty="0" err="1" smtClean="0"/>
              <a:t>P58</a:t>
            </a:r>
            <a:r>
              <a:rPr lang="zh-CN" altLang="en-US" smtClean="0"/>
              <a:t>实例。</a:t>
            </a:r>
          </a:p>
          <a:p>
            <a:pPr lvl="1" algn="just">
              <a:buNone/>
            </a:pPr>
            <a:r>
              <a:rPr lang="zh-CN" altLang="en-US" smtClean="0">
                <a:latin typeface="宋体" charset="-122"/>
              </a:rPr>
              <a:t> </a:t>
            </a:r>
            <a:endParaRPr lang="zh-CN" altLang="en-US" dirty="0" smtClean="0">
              <a:latin typeface="宋体" charset="-122"/>
            </a:endParaRPr>
          </a:p>
          <a:p>
            <a:pPr algn="just">
              <a:buNone/>
            </a:pPr>
            <a:r>
              <a:rPr lang="zh-CN" altLang="en-US" b="1" dirty="0" smtClean="0">
                <a:solidFill>
                  <a:srgbClr val="0000FF"/>
                </a:solidFill>
              </a:rPr>
              <a:t>5．</a:t>
            </a:r>
            <a:r>
              <a:rPr lang="zh-CN" altLang="en-US" b="1" dirty="0" smtClean="0">
                <a:solidFill>
                  <a:srgbClr val="0000FF"/>
                </a:solidFill>
                <a:latin typeface="宋体" charset="-122"/>
              </a:rPr>
              <a:t>编程风格</a:t>
            </a:r>
            <a:r>
              <a:rPr lang="en-US" altLang="zh-CN" b="1" dirty="0" smtClean="0">
                <a:solidFill>
                  <a:srgbClr val="0000FF"/>
                </a:solidFill>
                <a:latin typeface="宋体" charset="-122"/>
              </a:rPr>
              <a:t>(</a:t>
            </a:r>
            <a:r>
              <a:rPr lang="zh-CN" altLang="en-US" b="1" dirty="0" smtClean="0">
                <a:solidFill>
                  <a:srgbClr val="0000FF"/>
                </a:solidFill>
                <a:latin typeface="宋体" charset="-122"/>
              </a:rPr>
              <a:t>自学</a:t>
            </a:r>
            <a:r>
              <a:rPr lang="en-US" altLang="zh-CN" b="1" dirty="0" smtClean="0">
                <a:solidFill>
                  <a:srgbClr val="0000FF"/>
                </a:solidFill>
                <a:latin typeface="宋体" charset="-122"/>
              </a:rPr>
              <a:t>)</a:t>
            </a:r>
            <a:endParaRPr lang="zh-CN" altLang="en-US" b="1" dirty="0" smtClean="0">
              <a:solidFill>
                <a:srgbClr val="0000FF"/>
              </a:solidFill>
              <a:latin typeface="宋体" charset="-122"/>
            </a:endParaRPr>
          </a:p>
          <a:p>
            <a:pPr algn="just">
              <a:buNone/>
            </a:pPr>
            <a:r>
              <a:rPr lang="zh-CN" altLang="en-US" sz="2400" dirty="0" smtClean="0">
                <a:latin typeface="宋体" charset="-122"/>
              </a:rPr>
              <a:t>（1）一行只声明一个变量。 </a:t>
            </a:r>
          </a:p>
          <a:p>
            <a:pPr algn="just">
              <a:buNone/>
            </a:pPr>
            <a:r>
              <a:rPr lang="zh-CN" altLang="en-US" sz="2400" dirty="0" smtClean="0">
                <a:latin typeface="宋体" charset="-122"/>
              </a:rPr>
              <a:t>（2）变量的名字符合标识符规定。 </a:t>
            </a:r>
          </a:p>
          <a:p>
            <a:pPr algn="just">
              <a:buNone/>
            </a:pPr>
            <a:r>
              <a:rPr lang="zh-CN" altLang="en-US" sz="2400" dirty="0" smtClean="0">
                <a:latin typeface="宋体" charset="-122"/>
              </a:rPr>
              <a:t>（3）变量名字见名知意，避免容易混淆的变量名字</a:t>
            </a:r>
            <a:r>
              <a:rPr lang="zh-CN" altLang="en-US" dirty="0" smtClean="0">
                <a:latin typeface="宋体" charset="-122"/>
              </a:rPr>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§4.2.4   </a:t>
            </a:r>
            <a:r>
              <a:rPr lang="zh-CN" altLang="en-US" dirty="0" smtClean="0">
                <a:latin typeface="宋体" charset="-122"/>
              </a:rPr>
              <a:t>方法</a:t>
            </a:r>
            <a:endParaRPr lang="zh-CN" altLang="en-US" dirty="0"/>
          </a:p>
        </p:txBody>
      </p:sp>
      <p:sp>
        <p:nvSpPr>
          <p:cNvPr id="3" name="内容占位符 2"/>
          <p:cNvSpPr>
            <a:spLocks noGrp="1"/>
          </p:cNvSpPr>
          <p:nvPr>
            <p:ph idx="1"/>
          </p:nvPr>
        </p:nvSpPr>
        <p:spPr/>
        <p:txBody>
          <a:bodyPr/>
          <a:lstStyle/>
          <a:p>
            <a:pPr algn="just"/>
            <a:r>
              <a:rPr lang="zh-CN" altLang="en-US" b="1" dirty="0" smtClean="0">
                <a:latin typeface="宋体" charset="-122"/>
              </a:rPr>
              <a:t>方法的定义包括两部分：方法声明和方法体。一般格式为：</a:t>
            </a:r>
          </a:p>
          <a:p>
            <a:pPr lvl="4" algn="just">
              <a:buNone/>
            </a:pPr>
            <a:r>
              <a:rPr lang="zh-CN" altLang="en-US" sz="2400" b="1" dirty="0" smtClean="0">
                <a:solidFill>
                  <a:srgbClr val="000099"/>
                </a:solidFill>
              </a:rPr>
              <a:t>方法声明部分 </a:t>
            </a:r>
            <a:r>
              <a:rPr lang="zh-CN" altLang="en-US" sz="2400" b="1" dirty="0" smtClean="0"/>
              <a:t>{</a:t>
            </a:r>
          </a:p>
          <a:p>
            <a:pPr lvl="4" algn="just">
              <a:buNone/>
            </a:pPr>
            <a:r>
              <a:rPr lang="zh-CN" altLang="en-US" sz="2400" b="1" dirty="0" smtClean="0"/>
              <a:t>     方法体的内容</a:t>
            </a:r>
          </a:p>
          <a:p>
            <a:pPr lvl="4" algn="just">
              <a:buNone/>
            </a:pPr>
            <a:r>
              <a:rPr lang="zh-CN" altLang="en-US" sz="2400" b="1" dirty="0" smtClean="0"/>
              <a:t> }</a:t>
            </a:r>
            <a:r>
              <a:rPr lang="zh-CN" altLang="en-US" sz="2400" dirty="0" smtClean="0"/>
              <a:t> </a:t>
            </a:r>
            <a:endParaRPr lang="en-US" altLang="zh-CN" sz="2400" dirty="0" smtClean="0"/>
          </a:p>
          <a:p>
            <a:pPr lvl="4" algn="just">
              <a:buNone/>
            </a:pPr>
            <a:endParaRPr lang="en-US" altLang="zh-CN" sz="2400" dirty="0" smtClean="0"/>
          </a:p>
          <a:p>
            <a:pPr lvl="4" algn="just">
              <a:buNone/>
            </a:pPr>
            <a:endParaRPr lang="en-US" altLang="zh-CN" sz="2400" dirty="0" smtClean="0"/>
          </a:p>
          <a:p>
            <a:pPr lvl="4" algn="just">
              <a:buNone/>
            </a:pPr>
            <a:endParaRPr lang="en-US" altLang="zh-CN" sz="2400" dirty="0" smtClean="0"/>
          </a:p>
          <a:p>
            <a:pPr lvl="4" algn="just">
              <a:buNone/>
            </a:pPr>
            <a:endParaRPr lang="en-US" altLang="zh-CN" sz="2400" dirty="0" smtClean="0"/>
          </a:p>
          <a:p>
            <a:pPr algn="just"/>
            <a:endParaRPr lang="en-US" altLang="zh-CN" sz="3200"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6" name="TextBox 5"/>
          <p:cNvSpPr txBox="1"/>
          <p:nvPr/>
        </p:nvSpPr>
        <p:spPr>
          <a:xfrm>
            <a:off x="642910" y="4000504"/>
            <a:ext cx="8072494" cy="1569660"/>
          </a:xfrm>
          <a:prstGeom prst="rect">
            <a:avLst/>
          </a:prstGeom>
          <a:noFill/>
          <a:ln>
            <a:solidFill>
              <a:schemeClr val="accent1"/>
            </a:solidFill>
          </a:ln>
        </p:spPr>
        <p:txBody>
          <a:bodyPr wrap="square" rtlCol="0">
            <a:spAutoFit/>
          </a:bodyPr>
          <a:lstStyle/>
          <a:p>
            <a:pPr>
              <a:buNone/>
            </a:pPr>
            <a:r>
              <a:rPr lang="zh-CN" altLang="en-US" sz="2400" b="1" dirty="0" smtClean="0"/>
              <a:t> </a:t>
            </a:r>
            <a:r>
              <a:rPr lang="en-US" altLang="zh-CN" sz="2400" b="1" dirty="0" smtClean="0">
                <a:solidFill>
                  <a:srgbClr val="0000CC"/>
                </a:solidFill>
              </a:rPr>
              <a:t>&lt;</a:t>
            </a:r>
            <a:r>
              <a:rPr lang="zh-CN" altLang="en-US" sz="2400" b="1" dirty="0" smtClean="0">
                <a:solidFill>
                  <a:srgbClr val="0000CC"/>
                </a:solidFill>
              </a:rPr>
              <a:t>修饰符</a:t>
            </a:r>
            <a:r>
              <a:rPr lang="en-US" altLang="zh-CN" sz="2400" b="1" dirty="0" smtClean="0">
                <a:solidFill>
                  <a:srgbClr val="0000CC"/>
                </a:solidFill>
              </a:rPr>
              <a:t>&gt; &lt;</a:t>
            </a:r>
            <a:r>
              <a:rPr lang="zh-CN" altLang="en-US" sz="2400" b="1" dirty="0" smtClean="0">
                <a:solidFill>
                  <a:srgbClr val="0000CC"/>
                </a:solidFill>
              </a:rPr>
              <a:t>返回类型</a:t>
            </a:r>
            <a:r>
              <a:rPr lang="en-US" altLang="zh-CN" sz="2400" b="1" dirty="0" smtClean="0">
                <a:solidFill>
                  <a:srgbClr val="0000CC"/>
                </a:solidFill>
              </a:rPr>
              <a:t>&gt; &lt;</a:t>
            </a:r>
            <a:r>
              <a:rPr lang="zh-CN" altLang="en-US" sz="2400" b="1" dirty="0" smtClean="0">
                <a:solidFill>
                  <a:srgbClr val="0000CC"/>
                </a:solidFill>
              </a:rPr>
              <a:t>方法名</a:t>
            </a:r>
            <a:r>
              <a:rPr lang="en-US" altLang="zh-CN" sz="2400" b="1" dirty="0" smtClean="0">
                <a:solidFill>
                  <a:srgbClr val="0000CC"/>
                </a:solidFill>
              </a:rPr>
              <a:t>&gt;(&lt;</a:t>
            </a:r>
            <a:r>
              <a:rPr lang="zh-CN" altLang="en-US" sz="2400" b="1" dirty="0" smtClean="0">
                <a:solidFill>
                  <a:srgbClr val="0000CC"/>
                </a:solidFill>
              </a:rPr>
              <a:t>参数列表</a:t>
            </a:r>
            <a:r>
              <a:rPr lang="en-US" altLang="zh-CN" sz="2400" b="1" dirty="0" smtClean="0">
                <a:solidFill>
                  <a:srgbClr val="0000CC"/>
                </a:solidFill>
              </a:rPr>
              <a:t>&gt;) &lt;</a:t>
            </a:r>
            <a:r>
              <a:rPr lang="zh-CN" altLang="en-US" sz="2400" b="1" dirty="0" smtClean="0">
                <a:solidFill>
                  <a:srgbClr val="0000CC"/>
                </a:solidFill>
              </a:rPr>
              <a:t>异常列表</a:t>
            </a:r>
            <a:r>
              <a:rPr lang="en-US" altLang="zh-CN" sz="2400" b="1" dirty="0" smtClean="0">
                <a:solidFill>
                  <a:srgbClr val="0000CC"/>
                </a:solidFill>
              </a:rPr>
              <a:t>&gt; {</a:t>
            </a:r>
          </a:p>
          <a:p>
            <a:pPr>
              <a:buNone/>
            </a:pPr>
            <a:r>
              <a:rPr lang="en-US" altLang="zh-CN" sz="2400" b="1" dirty="0" smtClean="0">
                <a:solidFill>
                  <a:srgbClr val="0000CC"/>
                </a:solidFill>
              </a:rPr>
              <a:t>          /*…</a:t>
            </a:r>
            <a:r>
              <a:rPr lang="zh-CN" altLang="en-US" sz="2400" b="1" dirty="0" smtClean="0">
                <a:solidFill>
                  <a:srgbClr val="0000CC"/>
                </a:solidFill>
              </a:rPr>
              <a:t>方法体</a:t>
            </a:r>
            <a:r>
              <a:rPr lang="en-US" altLang="zh-CN" sz="2400" b="1" dirty="0" smtClean="0">
                <a:solidFill>
                  <a:srgbClr val="0000CC"/>
                </a:solidFill>
              </a:rPr>
              <a:t>…*/</a:t>
            </a:r>
          </a:p>
          <a:p>
            <a:pPr>
              <a:buNone/>
            </a:pPr>
            <a:r>
              <a:rPr lang="en-US" altLang="zh-CN" sz="2400" b="1" dirty="0" smtClean="0">
                <a:solidFill>
                  <a:srgbClr val="0000CC"/>
                </a:solidFill>
              </a:rPr>
              <a:t> }</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§4.2.4   </a:t>
            </a:r>
            <a:r>
              <a:rPr lang="zh-CN" altLang="en-US" dirty="0" smtClean="0">
                <a:latin typeface="宋体" charset="-122"/>
              </a:rPr>
              <a:t>方法</a:t>
            </a:r>
            <a:endParaRPr lang="zh-CN" altLang="en-US" dirty="0"/>
          </a:p>
        </p:txBody>
      </p:sp>
      <p:sp>
        <p:nvSpPr>
          <p:cNvPr id="3" name="内容占位符 2"/>
          <p:cNvSpPr>
            <a:spLocks noGrp="1"/>
          </p:cNvSpPr>
          <p:nvPr>
            <p:ph idx="1"/>
          </p:nvPr>
        </p:nvSpPr>
        <p:spPr>
          <a:xfrm>
            <a:off x="457200" y="1571612"/>
            <a:ext cx="8229600" cy="4559313"/>
          </a:xfrm>
        </p:spPr>
        <p:txBody>
          <a:bodyPr/>
          <a:lstStyle/>
          <a:p>
            <a:pPr algn="just">
              <a:buNone/>
            </a:pPr>
            <a:r>
              <a:rPr lang="en-US" altLang="zh-CN" b="1" dirty="0" smtClean="0">
                <a:solidFill>
                  <a:srgbClr val="000099"/>
                </a:solidFill>
              </a:rPr>
              <a:t>1</a:t>
            </a:r>
            <a:r>
              <a:rPr lang="en-US" altLang="zh-CN" b="1" dirty="0" smtClean="0">
                <a:solidFill>
                  <a:srgbClr val="000099"/>
                </a:solidFill>
                <a:latin typeface="宋体" charset="-122"/>
              </a:rPr>
              <a:t>．</a:t>
            </a:r>
            <a:r>
              <a:rPr lang="zh-CN" altLang="en-US" b="1" dirty="0" smtClean="0">
                <a:solidFill>
                  <a:srgbClr val="000099"/>
                </a:solidFill>
                <a:latin typeface="宋体" charset="-122"/>
              </a:rPr>
              <a:t>方法声明</a:t>
            </a:r>
            <a:r>
              <a:rPr lang="zh-CN" altLang="en-US" b="1" dirty="0" smtClean="0">
                <a:solidFill>
                  <a:srgbClr val="000099"/>
                </a:solidFill>
              </a:rPr>
              <a:t> </a:t>
            </a:r>
          </a:p>
          <a:p>
            <a:pPr lvl="1" algn="just"/>
            <a:r>
              <a:rPr lang="zh-CN" altLang="en-US" dirty="0" smtClean="0"/>
              <a:t>方法声明包括方法名和方法的返回类型，如：</a:t>
            </a:r>
          </a:p>
          <a:p>
            <a:pPr lvl="6" algn="just">
              <a:buNone/>
            </a:pPr>
            <a:r>
              <a:rPr lang="en-US" altLang="zh-CN" sz="2400" b="1" dirty="0" smtClean="0">
                <a:solidFill>
                  <a:srgbClr val="0000FF"/>
                </a:solidFill>
              </a:rPr>
              <a:t>float area() {</a:t>
            </a:r>
          </a:p>
          <a:p>
            <a:pPr lvl="6" algn="just">
              <a:buNone/>
            </a:pPr>
            <a:r>
              <a:rPr lang="en-US" altLang="zh-CN" sz="2400" b="1" dirty="0" smtClean="0">
                <a:solidFill>
                  <a:srgbClr val="0000FF"/>
                </a:solidFill>
              </a:rPr>
              <a:t>	…</a:t>
            </a:r>
          </a:p>
          <a:p>
            <a:pPr lvl="6" algn="just">
              <a:buNone/>
            </a:pPr>
            <a:r>
              <a:rPr lang="en-US" altLang="zh-CN" sz="2400" b="1" dirty="0" smtClean="0">
                <a:solidFill>
                  <a:srgbClr val="0000FF"/>
                </a:solidFill>
              </a:rPr>
              <a:t>} </a:t>
            </a:r>
          </a:p>
          <a:p>
            <a:pPr lvl="1" algn="just"/>
            <a:r>
              <a:rPr lang="zh-CN" altLang="en-US" b="1" dirty="0" smtClean="0">
                <a:solidFill>
                  <a:srgbClr val="0000FF"/>
                </a:solidFill>
                <a:latin typeface="宋体" charset="-122"/>
              </a:rPr>
              <a:t>注：方法的返回类型</a:t>
            </a:r>
            <a:r>
              <a:rPr lang="zh-CN" altLang="en-US" b="1" dirty="0" smtClean="0">
                <a:solidFill>
                  <a:srgbClr val="0000FF"/>
                </a:solidFill>
              </a:rPr>
              <a:t>、</a:t>
            </a:r>
            <a:r>
              <a:rPr lang="zh-CN" altLang="en-US" b="1" dirty="0" smtClean="0">
                <a:solidFill>
                  <a:srgbClr val="0000FF"/>
                </a:solidFill>
                <a:latin typeface="宋体" charset="-122"/>
              </a:rPr>
              <a:t>方法的参数、方法的名字</a:t>
            </a:r>
            <a:endParaRPr lang="en-US" altLang="zh-CN" b="1" dirty="0" smtClean="0">
              <a:solidFill>
                <a:srgbClr val="0000FF"/>
              </a:solidFill>
              <a:latin typeface="宋体" charset="-122"/>
            </a:endParaRPr>
          </a:p>
          <a:p>
            <a:pPr algn="just"/>
            <a:r>
              <a:rPr lang="zh-CN" altLang="en-US" sz="2400" dirty="0" smtClean="0"/>
              <a:t>如果方法头中声明的返回数据类型可以是</a:t>
            </a:r>
            <a:r>
              <a:rPr lang="en-US" altLang="zh-CN" sz="2400" dirty="0" smtClean="0"/>
              <a:t>Java</a:t>
            </a:r>
            <a:r>
              <a:rPr lang="zh-CN" altLang="en-US" sz="2400" dirty="0" smtClean="0"/>
              <a:t>的任一数据类型，或是</a:t>
            </a:r>
            <a:r>
              <a:rPr lang="en-US" altLang="zh-CN" sz="2400" dirty="0" smtClean="0"/>
              <a:t>void </a:t>
            </a:r>
            <a:r>
              <a:rPr lang="zh-CN" altLang="en-US" sz="2400" dirty="0" smtClean="0"/>
              <a:t>。</a:t>
            </a:r>
            <a:endParaRPr lang="en-US" altLang="zh-CN" sz="2400" dirty="0" smtClean="0"/>
          </a:p>
          <a:p>
            <a:r>
              <a:rPr lang="zh-CN" altLang="en-US" sz="2400" dirty="0" smtClean="0"/>
              <a:t>如果方法头中声明的返回类型不是</a:t>
            </a:r>
            <a:r>
              <a:rPr lang="en-US" altLang="zh-CN" sz="2400" dirty="0" smtClean="0"/>
              <a:t>void</a:t>
            </a:r>
            <a:r>
              <a:rPr lang="zh-CN" altLang="en-US" sz="2400" dirty="0" smtClean="0"/>
              <a:t>，则方法体结束时必须通过</a:t>
            </a:r>
            <a:r>
              <a:rPr lang="en-US" altLang="zh-CN" sz="2400" dirty="0" smtClean="0"/>
              <a:t>return</a:t>
            </a:r>
            <a:r>
              <a:rPr lang="zh-CN" altLang="en-US" sz="2400" dirty="0" smtClean="0"/>
              <a:t>语言返回执行结果。</a:t>
            </a:r>
            <a:endParaRPr lang="en-US" altLang="zh-CN" sz="2400" dirty="0" smtClean="0"/>
          </a:p>
          <a:p>
            <a:r>
              <a:rPr lang="zh-CN" altLang="en-US" sz="2400" dirty="0" smtClean="0"/>
              <a:t>阅读</a:t>
            </a:r>
            <a:r>
              <a:rPr lang="en-US" altLang="zh-CN" sz="2400" dirty="0" err="1" smtClean="0"/>
              <a:t>P60</a:t>
            </a:r>
            <a:r>
              <a:rPr lang="en-US" altLang="zh-CN" sz="2400" dirty="0" smtClean="0"/>
              <a:t> Triangle</a:t>
            </a:r>
            <a:r>
              <a:rPr lang="zh-CN" altLang="en-US" sz="2400" dirty="0" smtClean="0"/>
              <a:t>类的例子。</a:t>
            </a:r>
          </a:p>
          <a:p>
            <a:pPr lvl="1" algn="just">
              <a:buNone/>
            </a:pPr>
            <a:r>
              <a:rPr lang="zh-CN" altLang="en-US" b="1" dirty="0" smtClean="0">
                <a:solidFill>
                  <a:srgbClr val="0000FF"/>
                </a:solidFill>
              </a:rPr>
              <a:t>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§4.2.4   </a:t>
            </a:r>
            <a:r>
              <a:rPr lang="zh-CN" altLang="en-US" dirty="0" smtClean="0">
                <a:latin typeface="宋体" charset="-122"/>
              </a:rPr>
              <a:t>方法</a:t>
            </a:r>
            <a:endParaRPr lang="zh-CN" altLang="en-US" dirty="0"/>
          </a:p>
        </p:txBody>
      </p:sp>
      <p:sp>
        <p:nvSpPr>
          <p:cNvPr id="3" name="内容占位符 2"/>
          <p:cNvSpPr>
            <a:spLocks noGrp="1"/>
          </p:cNvSpPr>
          <p:nvPr>
            <p:ph idx="1"/>
          </p:nvPr>
        </p:nvSpPr>
        <p:spPr/>
        <p:txBody>
          <a:bodyPr/>
          <a:lstStyle/>
          <a:p>
            <a:pPr algn="just">
              <a:buNone/>
            </a:pPr>
            <a:r>
              <a:rPr lang="en-US" altLang="zh-CN" b="1" dirty="0" smtClean="0">
                <a:solidFill>
                  <a:srgbClr val="000099"/>
                </a:solidFill>
              </a:rPr>
              <a:t>2．</a:t>
            </a:r>
            <a:r>
              <a:rPr lang="zh-CN" altLang="en-US" b="1" dirty="0" smtClean="0">
                <a:solidFill>
                  <a:srgbClr val="000099"/>
                </a:solidFill>
              </a:rPr>
              <a:t>方法体</a:t>
            </a:r>
          </a:p>
          <a:p>
            <a:pPr lvl="1" algn="just"/>
            <a:r>
              <a:rPr lang="zh-CN" altLang="en-US" dirty="0" smtClean="0">
                <a:latin typeface="宋体" charset="-122"/>
              </a:rPr>
              <a:t>方法声明之后的一对大括号</a:t>
            </a:r>
            <a:r>
              <a:rPr lang="zh-CN" altLang="en-US" dirty="0" smtClean="0"/>
              <a:t>“</a:t>
            </a:r>
            <a:r>
              <a:rPr lang="zh-CN" altLang="en-US" dirty="0" smtClean="0">
                <a:latin typeface="宋体" charset="-122"/>
              </a:rPr>
              <a:t>{</a:t>
            </a:r>
            <a:r>
              <a:rPr lang="zh-CN" altLang="en-US" dirty="0" smtClean="0"/>
              <a:t>”</a:t>
            </a:r>
            <a:r>
              <a:rPr lang="zh-CN" altLang="en-US" dirty="0" smtClean="0">
                <a:latin typeface="宋体" charset="-122"/>
              </a:rPr>
              <a:t> ，</a:t>
            </a:r>
            <a:r>
              <a:rPr lang="zh-CN" altLang="en-US" dirty="0" smtClean="0"/>
              <a:t>“</a:t>
            </a:r>
            <a:r>
              <a:rPr lang="zh-CN" altLang="en-US" dirty="0" smtClean="0">
                <a:latin typeface="宋体" charset="-122"/>
              </a:rPr>
              <a:t>}</a:t>
            </a:r>
            <a:r>
              <a:rPr lang="zh-CN" altLang="en-US" dirty="0" smtClean="0"/>
              <a:t>”</a:t>
            </a:r>
            <a:r>
              <a:rPr lang="zh-CN" altLang="en-US" dirty="0" smtClean="0">
                <a:latin typeface="宋体" charset="-122"/>
              </a:rPr>
              <a:t>以及之间的内容称作方法的方法体。</a:t>
            </a:r>
            <a:endParaRPr lang="en-US" altLang="zh-CN" dirty="0" smtClean="0">
              <a:latin typeface="宋体" charset="-122"/>
            </a:endParaRPr>
          </a:p>
          <a:p>
            <a:pPr lvl="1" algn="just"/>
            <a:r>
              <a:rPr lang="zh-CN" altLang="en-US" dirty="0" smtClean="0">
                <a:latin typeface="宋体" charset="-122"/>
              </a:rPr>
              <a:t>方法体的内容包括局部变量的声明和</a:t>
            </a:r>
            <a:r>
              <a:rPr lang="en-US" altLang="zh-CN" dirty="0" smtClean="0">
                <a:latin typeface="宋体" charset="-122"/>
              </a:rPr>
              <a:t>Java</a:t>
            </a:r>
            <a:r>
              <a:rPr lang="zh-CN" altLang="en-US" dirty="0" smtClean="0">
                <a:latin typeface="宋体" charset="-122"/>
              </a:rPr>
              <a:t>语句。 </a:t>
            </a:r>
            <a:endParaRPr lang="en-US" altLang="zh-CN" dirty="0" smtClean="0">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57200" y="274638"/>
            <a:ext cx="8229600" cy="939784"/>
          </a:xfrm>
        </p:spPr>
        <p:txBody>
          <a:bodyPr/>
          <a:lstStyle/>
          <a:p>
            <a:pPr algn="l"/>
            <a:r>
              <a:rPr lang="en-US" altLang="zh-CN" dirty="0" smtClean="0"/>
              <a:t>“main”</a:t>
            </a:r>
            <a:r>
              <a:rPr lang="zh-CN" altLang="en-US" b="1" dirty="0" smtClean="0"/>
              <a:t>方法</a:t>
            </a:r>
          </a:p>
        </p:txBody>
      </p:sp>
      <p:sp>
        <p:nvSpPr>
          <p:cNvPr id="7172" name="灯片编号占位符 3"/>
          <p:cNvSpPr>
            <a:spLocks noGrp="1"/>
          </p:cNvSpPr>
          <p:nvPr>
            <p:ph type="sldNum" sz="quarter" idx="12"/>
          </p:nvPr>
        </p:nvSpPr>
        <p:spPr>
          <a:noFill/>
        </p:spPr>
        <p:txBody>
          <a:bodyPr/>
          <a:lstStyle/>
          <a:p>
            <a:fld id="{79EB7667-0C99-47AD-9E88-3D8A18C13E5C}" type="slidenum">
              <a:rPr lang="en-US" altLang="zh-CN">
                <a:latin typeface="Arial" charset="0"/>
              </a:rPr>
              <a:pPr/>
              <a:t>26</a:t>
            </a:fld>
            <a:endParaRPr lang="en-US" altLang="zh-CN">
              <a:latin typeface="Arial" charset="0"/>
            </a:endParaRPr>
          </a:p>
        </p:txBody>
      </p:sp>
      <p:sp>
        <p:nvSpPr>
          <p:cNvPr id="7173" name="Rectangle 4"/>
          <p:cNvSpPr>
            <a:spLocks noChangeArrowheads="1"/>
          </p:cNvSpPr>
          <p:nvPr/>
        </p:nvSpPr>
        <p:spPr bwMode="auto">
          <a:xfrm>
            <a:off x="357158" y="1714488"/>
            <a:ext cx="8143932" cy="4143404"/>
          </a:xfrm>
          <a:prstGeom prst="rect">
            <a:avLst/>
          </a:prstGeom>
          <a:solidFill>
            <a:srgbClr val="F8F8F8"/>
          </a:solidFill>
          <a:ln w="12700">
            <a:solidFill>
              <a:schemeClr val="tx1"/>
            </a:solidFill>
            <a:miter lim="800000"/>
            <a:headEnd/>
            <a:tailEnd/>
          </a:ln>
        </p:spPr>
        <p:txBody>
          <a:bodyPr wrap="none" anchor="ctr"/>
          <a:lstStyle/>
          <a:p>
            <a:r>
              <a:rPr lang="en-US" altLang="zh-CN" sz="2200" b="1" dirty="0" smtClean="0"/>
              <a:t>public class </a:t>
            </a:r>
            <a:r>
              <a:rPr lang="en-US" altLang="zh-CN" sz="2200" b="1" dirty="0" err="1" smtClean="0"/>
              <a:t>BookTester</a:t>
            </a:r>
            <a:r>
              <a:rPr lang="en-US" altLang="zh-CN" sz="2200" b="1" dirty="0" smtClean="0"/>
              <a:t> {</a:t>
            </a:r>
          </a:p>
          <a:p>
            <a:endParaRPr lang="zh-CN" altLang="en-US" sz="2200" dirty="0" smtClean="0"/>
          </a:p>
          <a:p>
            <a:pPr lvl="1"/>
            <a:r>
              <a:rPr lang="en-US" altLang="zh-CN" sz="2200" b="1" dirty="0" smtClean="0"/>
              <a:t>public static void </a:t>
            </a:r>
            <a:r>
              <a:rPr lang="en-US" altLang="zh-CN" sz="2200" b="1" dirty="0" smtClean="0">
                <a:solidFill>
                  <a:srgbClr val="000099"/>
                </a:solidFill>
              </a:rPr>
              <a:t>main</a:t>
            </a:r>
            <a:r>
              <a:rPr lang="en-US" altLang="zh-CN" sz="2200" b="1" dirty="0" smtClean="0"/>
              <a:t>(String[ ] </a:t>
            </a:r>
            <a:r>
              <a:rPr lang="en-US" altLang="zh-CN" sz="2200" b="1" dirty="0" err="1" smtClean="0"/>
              <a:t>args</a:t>
            </a:r>
            <a:r>
              <a:rPr lang="en-US" altLang="zh-CN" sz="2200" b="1" dirty="0" smtClean="0"/>
              <a:t>)  {</a:t>
            </a:r>
          </a:p>
          <a:p>
            <a:pPr lvl="2"/>
            <a:endParaRPr lang="en-US" altLang="zh-CN" sz="2200" dirty="0" smtClean="0"/>
          </a:p>
          <a:p>
            <a:pPr lvl="2"/>
            <a:r>
              <a:rPr lang="en-US" altLang="zh-CN" sz="2200" i="1" dirty="0" err="1" smtClean="0"/>
              <a:t>System.</a:t>
            </a:r>
            <a:r>
              <a:rPr lang="en-US" altLang="zh-CN" sz="2200" b="1" i="1" dirty="0" err="1" smtClean="0"/>
              <a:t>out.println</a:t>
            </a:r>
            <a:r>
              <a:rPr lang="en-US" altLang="zh-CN" sz="2200" b="1" i="1" dirty="0" smtClean="0"/>
              <a:t>(“Hello, World!”);</a:t>
            </a:r>
            <a:endParaRPr lang="zh-CN" altLang="en-US" sz="2200" dirty="0" smtClean="0"/>
          </a:p>
          <a:p>
            <a:pPr lvl="1"/>
            <a:r>
              <a:rPr lang="en-US" altLang="zh-CN" sz="2200" dirty="0" smtClean="0"/>
              <a:t>}</a:t>
            </a:r>
          </a:p>
          <a:p>
            <a:r>
              <a:rPr lang="en-US" altLang="zh-CN" sz="2200" dirty="0" smtClean="0"/>
              <a:t>}</a:t>
            </a:r>
            <a:endParaRPr lang="en-US" altLang="zh-CN" sz="2200" b="1" dirty="0">
              <a:solidFill>
                <a:srgbClr val="000000"/>
              </a:solidFill>
              <a:latin typeface="Times New Roman" pitchFamily="18" charset="0"/>
            </a:endParaRPr>
          </a:p>
          <a:p>
            <a:pPr eaLnBrk="0" hangingPunct="0"/>
            <a:endParaRPr lang="en-US" altLang="zh-CN" sz="2400" b="1" dirty="0">
              <a:latin typeface="Times New Roman" pitchFamily="18" charset="0"/>
            </a:endParaRPr>
          </a:p>
          <a:p>
            <a:pPr eaLnBrk="0" hangingPunct="0"/>
            <a:endParaRPr lang="en-US" altLang="zh-CN" sz="2400" b="1" dirty="0">
              <a:solidFill>
                <a:srgbClr val="000000"/>
              </a:solidFill>
              <a:latin typeface="Times New Roman" pitchFamily="18" charset="0"/>
            </a:endParaRPr>
          </a:p>
        </p:txBody>
      </p:sp>
      <p:sp>
        <p:nvSpPr>
          <p:cNvPr id="7182" name="Line 8"/>
          <p:cNvSpPr>
            <a:spLocks noChangeShapeType="1"/>
          </p:cNvSpPr>
          <p:nvPr/>
        </p:nvSpPr>
        <p:spPr bwMode="auto">
          <a:xfrm flipH="1">
            <a:off x="5500694" y="2214554"/>
            <a:ext cx="142875" cy="642942"/>
          </a:xfrm>
          <a:prstGeom prst="line">
            <a:avLst/>
          </a:prstGeom>
          <a:noFill/>
          <a:ln w="76200">
            <a:solidFill>
              <a:srgbClr val="FF3300"/>
            </a:solidFill>
            <a:round/>
            <a:headEnd/>
            <a:tailEnd type="triangle" w="med" len="med"/>
          </a:ln>
        </p:spPr>
        <p:txBody>
          <a:bodyPr/>
          <a:lstStyle/>
          <a:p>
            <a:endParaRPr lang="zh-CN" altLang="en-US"/>
          </a:p>
        </p:txBody>
      </p:sp>
      <p:sp>
        <p:nvSpPr>
          <p:cNvPr id="7183" name="Text Box 9"/>
          <p:cNvSpPr txBox="1">
            <a:spLocks noChangeArrowheads="1"/>
          </p:cNvSpPr>
          <p:nvPr/>
        </p:nvSpPr>
        <p:spPr bwMode="auto">
          <a:xfrm>
            <a:off x="5072066" y="1714488"/>
            <a:ext cx="1296988" cy="519112"/>
          </a:xfrm>
          <a:prstGeom prst="rect">
            <a:avLst/>
          </a:prstGeom>
          <a:noFill/>
          <a:ln w="9525">
            <a:noFill/>
            <a:miter lim="800000"/>
            <a:headEnd/>
            <a:tailEnd/>
          </a:ln>
        </p:spPr>
        <p:txBody>
          <a:bodyPr>
            <a:spAutoFit/>
          </a:bodyPr>
          <a:lstStyle/>
          <a:p>
            <a:pPr eaLnBrk="0" hangingPunct="0">
              <a:spcBef>
                <a:spcPct val="50000"/>
              </a:spcBef>
            </a:pPr>
            <a:r>
              <a:rPr lang="zh-CN" altLang="en-US" sz="2800" b="1" dirty="0">
                <a:solidFill>
                  <a:srgbClr val="FF3300"/>
                </a:solidFill>
                <a:ea typeface="黑体" pitchFamily="2" charset="-122"/>
              </a:rPr>
              <a:t>方法头</a:t>
            </a:r>
          </a:p>
        </p:txBody>
      </p:sp>
      <p:sp>
        <p:nvSpPr>
          <p:cNvPr id="9" name="Rectangle 7"/>
          <p:cNvSpPr>
            <a:spLocks noChangeArrowheads="1"/>
          </p:cNvSpPr>
          <p:nvPr/>
        </p:nvSpPr>
        <p:spPr bwMode="auto">
          <a:xfrm>
            <a:off x="785786" y="2857496"/>
            <a:ext cx="5072098" cy="428628"/>
          </a:xfrm>
          <a:prstGeom prst="rect">
            <a:avLst/>
          </a:prstGeom>
          <a:noFill/>
          <a:ln w="19050">
            <a:solidFill>
              <a:srgbClr val="FF3300"/>
            </a:solidFill>
            <a:miter lim="800000"/>
            <a:headEnd/>
            <a:tailEnd/>
          </a:ln>
        </p:spPr>
        <p:txBody>
          <a:bodyPr wrap="none" anchor="ctr"/>
          <a:lstStyle/>
          <a:p>
            <a:endParaRPr lang="zh-CN" altLang="en-US"/>
          </a:p>
        </p:txBody>
      </p:sp>
      <p:sp>
        <p:nvSpPr>
          <p:cNvPr id="10" name="Rectangle 11"/>
          <p:cNvSpPr>
            <a:spLocks noChangeArrowheads="1"/>
          </p:cNvSpPr>
          <p:nvPr/>
        </p:nvSpPr>
        <p:spPr bwMode="auto">
          <a:xfrm>
            <a:off x="1285852" y="3571876"/>
            <a:ext cx="5143536" cy="357190"/>
          </a:xfrm>
          <a:prstGeom prst="rect">
            <a:avLst/>
          </a:prstGeom>
          <a:noFill/>
          <a:ln w="19050">
            <a:solidFill>
              <a:srgbClr val="FF3300"/>
            </a:solidFill>
            <a:miter lim="800000"/>
            <a:headEnd/>
            <a:tailEnd/>
          </a:ln>
        </p:spPr>
        <p:txBody>
          <a:bodyPr wrap="none" anchor="ctr"/>
          <a:lstStyle/>
          <a:p>
            <a:endParaRPr lang="zh-CN" altLang="en-US"/>
          </a:p>
        </p:txBody>
      </p:sp>
      <p:sp>
        <p:nvSpPr>
          <p:cNvPr id="7181" name="Text Box 14"/>
          <p:cNvSpPr txBox="1">
            <a:spLocks noChangeArrowheads="1"/>
          </p:cNvSpPr>
          <p:nvPr/>
        </p:nvSpPr>
        <p:spPr bwMode="auto">
          <a:xfrm>
            <a:off x="6429388" y="3500438"/>
            <a:ext cx="1143008" cy="461665"/>
          </a:xfrm>
          <a:prstGeom prst="rect">
            <a:avLst/>
          </a:prstGeom>
          <a:noFill/>
          <a:ln w="9525">
            <a:noFill/>
            <a:miter lim="800000"/>
            <a:headEnd/>
            <a:tailEnd/>
          </a:ln>
        </p:spPr>
        <p:txBody>
          <a:bodyPr wrap="square">
            <a:spAutoFit/>
          </a:bodyPr>
          <a:lstStyle/>
          <a:p>
            <a:pPr eaLnBrk="0" hangingPunct="0">
              <a:spcBef>
                <a:spcPct val="50000"/>
              </a:spcBef>
            </a:pPr>
            <a:r>
              <a:rPr lang="zh-CN" altLang="en-US" sz="2400" b="1" dirty="0">
                <a:solidFill>
                  <a:srgbClr val="FF3300"/>
                </a:solidFill>
                <a:ea typeface="黑体" pitchFamily="2" charset="-122"/>
              </a:rPr>
              <a:t>方法体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82"/>
                                        </p:tgtEl>
                                        <p:attrNameLst>
                                          <p:attrName>style.visibility</p:attrName>
                                        </p:attrNameLst>
                                      </p:cBhvr>
                                      <p:to>
                                        <p:strVal val="visible"/>
                                      </p:to>
                                    </p:set>
                                    <p:anim calcmode="lin" valueType="num">
                                      <p:cBhvr additive="base">
                                        <p:cTn id="12" dur="500" fill="hold"/>
                                        <p:tgtEl>
                                          <p:spTgt spid="7182"/>
                                        </p:tgtEl>
                                        <p:attrNameLst>
                                          <p:attrName>ppt_x</p:attrName>
                                        </p:attrNameLst>
                                      </p:cBhvr>
                                      <p:tavLst>
                                        <p:tav tm="0">
                                          <p:val>
                                            <p:strVal val="#ppt_x"/>
                                          </p:val>
                                        </p:tav>
                                        <p:tav tm="100000">
                                          <p:val>
                                            <p:strVal val="#ppt_x"/>
                                          </p:val>
                                        </p:tav>
                                      </p:tavLst>
                                    </p:anim>
                                    <p:anim calcmode="lin" valueType="num">
                                      <p:cBhvr additive="base">
                                        <p:cTn id="13" dur="500" fill="hold"/>
                                        <p:tgtEl>
                                          <p:spTgt spid="718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183"/>
                                        </p:tgtEl>
                                        <p:attrNameLst>
                                          <p:attrName>style.visibility</p:attrName>
                                        </p:attrNameLst>
                                      </p:cBhvr>
                                      <p:to>
                                        <p:strVal val="visible"/>
                                      </p:to>
                                    </p:set>
                                    <p:anim calcmode="lin" valueType="num">
                                      <p:cBhvr additive="base">
                                        <p:cTn id="18" dur="500" fill="hold"/>
                                        <p:tgtEl>
                                          <p:spTgt spid="7183"/>
                                        </p:tgtEl>
                                        <p:attrNameLst>
                                          <p:attrName>ppt_x</p:attrName>
                                        </p:attrNameLst>
                                      </p:cBhvr>
                                      <p:tavLst>
                                        <p:tav tm="0">
                                          <p:val>
                                            <p:strVal val="#ppt_x"/>
                                          </p:val>
                                        </p:tav>
                                        <p:tav tm="100000">
                                          <p:val>
                                            <p:strVal val="#ppt_x"/>
                                          </p:val>
                                        </p:tav>
                                      </p:tavLst>
                                    </p:anim>
                                    <p:anim calcmode="lin" valueType="num">
                                      <p:cBhvr additive="base">
                                        <p:cTn id="19" dur="500" fill="hold"/>
                                        <p:tgtEl>
                                          <p:spTgt spid="718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181"/>
                                        </p:tgtEl>
                                        <p:attrNameLst>
                                          <p:attrName>style.visibility</p:attrName>
                                        </p:attrNameLst>
                                      </p:cBhvr>
                                      <p:to>
                                        <p:strVal val="visible"/>
                                      </p:to>
                                    </p:set>
                                    <p:anim calcmode="lin" valueType="num">
                                      <p:cBhvr additive="base">
                                        <p:cTn id="24" dur="500" fill="hold"/>
                                        <p:tgtEl>
                                          <p:spTgt spid="7181"/>
                                        </p:tgtEl>
                                        <p:attrNameLst>
                                          <p:attrName>ppt_x</p:attrName>
                                        </p:attrNameLst>
                                      </p:cBhvr>
                                      <p:tavLst>
                                        <p:tav tm="0">
                                          <p:val>
                                            <p:strVal val="#ppt_x"/>
                                          </p:val>
                                        </p:tav>
                                        <p:tav tm="100000">
                                          <p:val>
                                            <p:strVal val="#ppt_x"/>
                                          </p:val>
                                        </p:tav>
                                      </p:tavLst>
                                    </p:anim>
                                    <p:anim calcmode="lin" valueType="num">
                                      <p:cBhvr additive="base">
                                        <p:cTn id="25" dur="500" fill="hold"/>
                                        <p:tgtEl>
                                          <p:spTgt spid="718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animBg="1"/>
      <p:bldP spid="7183" grpId="0"/>
      <p:bldP spid="9" grpId="0" animBg="1"/>
      <p:bldP spid="10" grpId="0" animBg="1"/>
      <p:bldP spid="71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22B9F607-657B-4D88-A9C2-3808E2B4F147}" type="slidenum">
              <a:rPr lang="en-US" altLang="zh-CN">
                <a:latin typeface="Arial" charset="0"/>
              </a:rPr>
              <a:pPr/>
              <a:t>27</a:t>
            </a:fld>
            <a:endParaRPr lang="en-US" altLang="zh-CN">
              <a:latin typeface="Arial" charset="0"/>
            </a:endParaRPr>
          </a:p>
        </p:txBody>
      </p:sp>
      <p:sp>
        <p:nvSpPr>
          <p:cNvPr id="19459" name="Rectangle 2"/>
          <p:cNvSpPr>
            <a:spLocks noGrp="1" noChangeArrowheads="1"/>
          </p:cNvSpPr>
          <p:nvPr>
            <p:ph type="title"/>
          </p:nvPr>
        </p:nvSpPr>
        <p:spPr>
          <a:xfrm>
            <a:off x="285720" y="785794"/>
            <a:ext cx="8229600" cy="633412"/>
          </a:xfrm>
        </p:spPr>
        <p:txBody>
          <a:bodyPr/>
          <a:lstStyle/>
          <a:p>
            <a:r>
              <a:rPr lang="zh-CN" altLang="en-US" sz="3200" dirty="0" smtClean="0"/>
              <a:t>§4.2.5    </a:t>
            </a:r>
            <a:r>
              <a:rPr lang="zh-CN" altLang="en-US" sz="3200" dirty="0" smtClean="0">
                <a:latin typeface="宋体" charset="-122"/>
              </a:rPr>
              <a:t>方法重载</a:t>
            </a:r>
            <a:endParaRPr lang="en-US" altLang="zh-CN" sz="3200" dirty="0" smtClean="0"/>
          </a:p>
        </p:txBody>
      </p:sp>
      <p:sp>
        <p:nvSpPr>
          <p:cNvPr id="242691" name="Rectangle 3"/>
          <p:cNvSpPr>
            <a:spLocks noGrp="1" noChangeArrowheads="1"/>
          </p:cNvSpPr>
          <p:nvPr>
            <p:ph type="body" idx="1"/>
          </p:nvPr>
        </p:nvSpPr>
        <p:spPr>
          <a:xfrm>
            <a:off x="323850" y="1785927"/>
            <a:ext cx="8640763" cy="4643470"/>
          </a:xfrm>
        </p:spPr>
        <p:txBody>
          <a:bodyPr/>
          <a:lstStyle/>
          <a:p>
            <a:pPr>
              <a:lnSpc>
                <a:spcPct val="90000"/>
              </a:lnSpc>
              <a:defRPr/>
            </a:pPr>
            <a:r>
              <a:rPr lang="zh-CN" altLang="en-US" dirty="0" smtClean="0">
                <a:latin typeface="宋体" charset="-122"/>
                <a:cs typeface="Times New Roman" pitchFamily="18" charset="0"/>
              </a:rPr>
              <a:t>方法重载</a:t>
            </a:r>
            <a:r>
              <a:rPr lang="en-US" altLang="zh-CN" dirty="0" smtClean="0">
                <a:latin typeface="宋体" charset="-122"/>
                <a:cs typeface="Times New Roman" pitchFamily="18" charset="0"/>
              </a:rPr>
              <a:t>(</a:t>
            </a:r>
            <a:r>
              <a:rPr lang="en-US" altLang="zh-CN" dirty="0" smtClean="0"/>
              <a:t>Overload</a:t>
            </a:r>
            <a:r>
              <a:rPr lang="en-US" altLang="zh-CN" dirty="0" smtClean="0">
                <a:latin typeface="宋体" charset="-122"/>
                <a:cs typeface="Times New Roman" pitchFamily="18" charset="0"/>
              </a:rPr>
              <a:t>)</a:t>
            </a:r>
            <a:r>
              <a:rPr lang="zh-CN" altLang="en-US" dirty="0" smtClean="0">
                <a:latin typeface="宋体" charset="-122"/>
                <a:cs typeface="Times New Roman" pitchFamily="18" charset="0"/>
              </a:rPr>
              <a:t>的意思是：</a:t>
            </a:r>
            <a:r>
              <a:rPr lang="zh-CN" altLang="en-US" dirty="0" smtClean="0">
                <a:solidFill>
                  <a:srgbClr val="C00000"/>
                </a:solidFill>
                <a:latin typeface="宋体" charset="-122"/>
                <a:cs typeface="Times New Roman" pitchFamily="18" charset="0"/>
              </a:rPr>
              <a:t>一个类中可以有多个方法具有相同的名字</a:t>
            </a:r>
            <a:r>
              <a:rPr lang="zh-CN" altLang="en-US" dirty="0" smtClean="0">
                <a:latin typeface="宋体" charset="-122"/>
                <a:cs typeface="Times New Roman" pitchFamily="18" charset="0"/>
              </a:rPr>
              <a:t>，</a:t>
            </a:r>
            <a:r>
              <a:rPr lang="zh-CN" altLang="en-US" dirty="0" smtClean="0">
                <a:solidFill>
                  <a:srgbClr val="C00000"/>
                </a:solidFill>
                <a:latin typeface="宋体" charset="-122"/>
                <a:cs typeface="Times New Roman" pitchFamily="18" charset="0"/>
              </a:rPr>
              <a:t>但这些方法的参数必须不同</a:t>
            </a:r>
            <a:r>
              <a:rPr lang="zh-CN" altLang="en-US" dirty="0" smtClean="0">
                <a:latin typeface="宋体" charset="-122"/>
                <a:cs typeface="Times New Roman" pitchFamily="18" charset="0"/>
              </a:rPr>
              <a:t>，即或者是参数的个数不同，或者是参数的类型不同。</a:t>
            </a:r>
            <a:endParaRPr lang="en-US" altLang="zh-CN" b="1" dirty="0" smtClean="0">
              <a:solidFill>
                <a:srgbClr val="C00000"/>
              </a:solidFill>
            </a:endParaRPr>
          </a:p>
          <a:p>
            <a:pPr>
              <a:lnSpc>
                <a:spcPct val="90000"/>
              </a:lnSpc>
              <a:defRPr/>
            </a:pPr>
            <a:r>
              <a:rPr lang="zh-CN" altLang="en-US" b="1" dirty="0" smtClean="0">
                <a:solidFill>
                  <a:srgbClr val="C00000"/>
                </a:solidFill>
              </a:rPr>
              <a:t>方法的签名</a:t>
            </a:r>
            <a:r>
              <a:rPr lang="en-US" altLang="zh-CN" dirty="0" smtClean="0"/>
              <a:t>(signature)</a:t>
            </a:r>
            <a:r>
              <a:rPr lang="zh-CN" altLang="en-US" dirty="0" smtClean="0"/>
              <a:t>：声明方法的方法头中方法名加上方法的参数列表；</a:t>
            </a:r>
            <a:endParaRPr lang="en-US" altLang="zh-CN" dirty="0" smtClean="0"/>
          </a:p>
          <a:p>
            <a:pPr marL="914400" lvl="1" indent="-457200">
              <a:buFont typeface="Wingdings" pitchFamily="2" charset="2"/>
              <a:buAutoNum type="arabicPeriod"/>
              <a:defRPr/>
            </a:pPr>
            <a:endParaRPr lang="en-US" altLang="zh-CN" dirty="0"/>
          </a:p>
          <a:p>
            <a:pPr marL="533400" indent="-533400">
              <a:buFontTx/>
              <a:buNone/>
              <a:defRPr/>
            </a:pPr>
            <a:r>
              <a:rPr lang="en-US" altLang="zh-CN" sz="2000" b="1" dirty="0">
                <a:effectLst>
                  <a:outerShdw blurRad="38100" dist="38100" dir="2700000" algn="tl">
                    <a:srgbClr val="C0C0C0"/>
                  </a:outerShdw>
                </a:effectLst>
                <a:latin typeface="Times New Roman" pitchFamily="18" charset="0"/>
              </a:rPr>
              <a:t>     </a:t>
            </a:r>
          </a:p>
          <a:p>
            <a:pPr marL="533400" indent="-533400">
              <a:buFontTx/>
              <a:buNone/>
              <a:defRPr/>
            </a:pPr>
            <a:endParaRPr lang="en-US" altLang="zh-CN" sz="2400" b="1" dirty="0">
              <a:latin typeface="Times New Roman" pitchFamily="18" charset="0"/>
            </a:endParaRPr>
          </a:p>
          <a:p>
            <a:pPr marL="533400" indent="-533400">
              <a:defRPr/>
            </a:pPr>
            <a:endParaRPr lang="en-US" altLang="zh-CN" sz="2400" dirty="0"/>
          </a:p>
          <a:p>
            <a:pPr marL="533400" indent="-533400">
              <a:defRPr/>
            </a:pPr>
            <a:r>
              <a:rPr lang="zh-CN" altLang="en-US" sz="2400" dirty="0" smtClean="0"/>
              <a:t>阅读</a:t>
            </a:r>
            <a:r>
              <a:rPr lang="en-US" altLang="zh-CN" sz="2400" dirty="0" err="1" smtClean="0"/>
              <a:t>P62Area</a:t>
            </a:r>
            <a:r>
              <a:rPr lang="zh-CN" altLang="en-US" sz="2400" dirty="0" smtClean="0"/>
              <a:t>类例子。</a:t>
            </a:r>
            <a:endParaRPr lang="en-US" altLang="zh-CN" sz="2400" dirty="0"/>
          </a:p>
        </p:txBody>
      </p:sp>
      <p:sp>
        <p:nvSpPr>
          <p:cNvPr id="19465" name="Text Box 6"/>
          <p:cNvSpPr txBox="1">
            <a:spLocks noChangeArrowheads="1"/>
          </p:cNvSpPr>
          <p:nvPr/>
        </p:nvSpPr>
        <p:spPr bwMode="auto">
          <a:xfrm>
            <a:off x="3929058" y="4714884"/>
            <a:ext cx="2143126" cy="461963"/>
          </a:xfrm>
          <a:prstGeom prst="rect">
            <a:avLst/>
          </a:prstGeom>
          <a:noFill/>
          <a:ln w="12700" algn="ctr">
            <a:noFill/>
            <a:miter lim="800000"/>
            <a:headEnd/>
            <a:tailEnd/>
          </a:ln>
        </p:spPr>
        <p:txBody>
          <a:bodyPr wrap="square">
            <a:spAutoFit/>
          </a:bodyPr>
          <a:lstStyle/>
          <a:p>
            <a:pPr algn="ctr"/>
            <a:r>
              <a:rPr lang="zh-CN" altLang="en-US" sz="2400" b="1" dirty="0" smtClean="0">
                <a:solidFill>
                  <a:srgbClr val="FF0000"/>
                </a:solidFill>
                <a:latin typeface="Tahoma" pitchFamily="34" charset="0"/>
              </a:rPr>
              <a:t>方法签名</a:t>
            </a:r>
            <a:endParaRPr lang="zh-CN" altLang="en-US" sz="2400" b="1" dirty="0">
              <a:solidFill>
                <a:srgbClr val="FF0000"/>
              </a:solidFill>
              <a:latin typeface="Tahoma" pitchFamily="34" charset="0"/>
            </a:endParaRPr>
          </a:p>
        </p:txBody>
      </p:sp>
      <p:sp>
        <p:nvSpPr>
          <p:cNvPr id="19462" name="Text Box 9"/>
          <p:cNvSpPr txBox="1">
            <a:spLocks noChangeArrowheads="1"/>
          </p:cNvSpPr>
          <p:nvPr/>
        </p:nvSpPr>
        <p:spPr bwMode="auto">
          <a:xfrm>
            <a:off x="285720" y="4286256"/>
            <a:ext cx="8643966" cy="1202510"/>
          </a:xfrm>
          <a:prstGeom prst="rect">
            <a:avLst/>
          </a:prstGeom>
          <a:noFill/>
          <a:ln w="12700" algn="ctr">
            <a:solidFill>
              <a:srgbClr val="808080"/>
            </a:solidFill>
            <a:miter lim="800000"/>
            <a:headEnd/>
            <a:tailEnd/>
          </a:ln>
        </p:spPr>
        <p:txBody>
          <a:bodyPr wrap="square" lIns="90000" tIns="46800" rIns="90000" bIns="46800">
            <a:spAutoFit/>
          </a:bodyPr>
          <a:lstStyle/>
          <a:p>
            <a:r>
              <a:rPr lang="en-US" altLang="zh-CN" b="1" dirty="0"/>
              <a:t>&lt;</a:t>
            </a:r>
            <a:r>
              <a:rPr lang="en-US" altLang="zh-CN" b="1" dirty="0">
                <a:solidFill>
                  <a:srgbClr val="990000"/>
                </a:solidFill>
              </a:rPr>
              <a:t>modifier</a:t>
            </a:r>
            <a:r>
              <a:rPr lang="en-US" altLang="zh-CN" b="1" dirty="0"/>
              <a:t>&gt; &lt;</a:t>
            </a:r>
            <a:r>
              <a:rPr lang="en-US" altLang="zh-CN" b="1" dirty="0">
                <a:solidFill>
                  <a:schemeClr val="tx2"/>
                </a:solidFill>
              </a:rPr>
              <a:t>return type</a:t>
            </a:r>
            <a:r>
              <a:rPr lang="en-US" altLang="zh-CN" b="1" dirty="0"/>
              <a:t>&gt; </a:t>
            </a:r>
            <a:r>
              <a:rPr lang="en-US" altLang="zh-CN" b="1" dirty="0">
                <a:solidFill>
                  <a:srgbClr val="3333FF"/>
                </a:solidFill>
              </a:rPr>
              <a:t>&lt;method name&gt;(&lt;parameter list&gt;)</a:t>
            </a:r>
            <a:r>
              <a:rPr lang="en-US" altLang="zh-CN" b="1" dirty="0"/>
              <a:t> &lt;exception list&gt;  </a:t>
            </a:r>
          </a:p>
          <a:p>
            <a:r>
              <a:rPr lang="en-US" altLang="zh-CN" b="1" dirty="0"/>
              <a:t>{</a:t>
            </a:r>
          </a:p>
          <a:p>
            <a:r>
              <a:rPr lang="en-US" altLang="zh-CN" b="1" dirty="0"/>
              <a:t>          /*…method body…*/</a:t>
            </a:r>
          </a:p>
          <a:p>
            <a:r>
              <a:rPr lang="en-US" altLang="zh-CN" b="1" dirty="0"/>
              <a:t> }</a:t>
            </a:r>
          </a:p>
        </p:txBody>
      </p:sp>
      <p:sp>
        <p:nvSpPr>
          <p:cNvPr id="242698" name="Line 10"/>
          <p:cNvSpPr>
            <a:spLocks noChangeShapeType="1"/>
          </p:cNvSpPr>
          <p:nvPr/>
        </p:nvSpPr>
        <p:spPr bwMode="auto">
          <a:xfrm>
            <a:off x="3143240" y="4643446"/>
            <a:ext cx="3600450" cy="0"/>
          </a:xfrm>
          <a:prstGeom prst="line">
            <a:avLst/>
          </a:prstGeom>
          <a:noFill/>
          <a:ln w="12700">
            <a:solidFill>
              <a:schemeClr val="tx1"/>
            </a:solidFill>
            <a:round/>
            <a:headEnd/>
            <a:tailEnd/>
          </a:ln>
        </p:spPr>
        <p:txBody>
          <a:bodyPr lIns="90000" tIns="46800" rIns="90000" bIns="46800"/>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698"/>
                                        </p:tgtEl>
                                        <p:attrNameLst>
                                          <p:attrName>style.visibility</p:attrName>
                                        </p:attrNameLst>
                                      </p:cBhvr>
                                      <p:to>
                                        <p:strVal val="visible"/>
                                      </p:to>
                                    </p:set>
                                    <p:anim calcmode="lin" valueType="num">
                                      <p:cBhvr additive="base">
                                        <p:cTn id="7" dur="500" fill="hold"/>
                                        <p:tgtEl>
                                          <p:spTgt spid="242698"/>
                                        </p:tgtEl>
                                        <p:attrNameLst>
                                          <p:attrName>ppt_x</p:attrName>
                                        </p:attrNameLst>
                                      </p:cBhvr>
                                      <p:tavLst>
                                        <p:tav tm="0">
                                          <p:val>
                                            <p:strVal val="#ppt_x"/>
                                          </p:val>
                                        </p:tav>
                                        <p:tav tm="100000">
                                          <p:val>
                                            <p:strVal val="#ppt_x"/>
                                          </p:val>
                                        </p:tav>
                                      </p:tavLst>
                                    </p:anim>
                                    <p:anim calcmode="lin" valueType="num">
                                      <p:cBhvr additive="base">
                                        <p:cTn id="8" dur="500" fill="hold"/>
                                        <p:tgtEl>
                                          <p:spTgt spid="242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§4.2.6    </a:t>
            </a:r>
            <a:r>
              <a:rPr lang="zh-CN" altLang="en-US" dirty="0" smtClean="0">
                <a:latin typeface="宋体" charset="-122"/>
              </a:rPr>
              <a:t>构造方法</a:t>
            </a:r>
            <a:r>
              <a:rPr lang="zh-CN" altLang="en-US" dirty="0" smtClean="0">
                <a:cs typeface="Times New Roman" pitchFamily="18" charset="0"/>
              </a:rPr>
              <a:t> </a:t>
            </a:r>
          </a:p>
        </p:txBody>
      </p:sp>
      <p:sp>
        <p:nvSpPr>
          <p:cNvPr id="3" name="内容占位符 2"/>
          <p:cNvSpPr>
            <a:spLocks noGrp="1"/>
          </p:cNvSpPr>
          <p:nvPr>
            <p:ph idx="1"/>
          </p:nvPr>
        </p:nvSpPr>
        <p:spPr/>
        <p:txBody>
          <a:bodyPr/>
          <a:lstStyle/>
          <a:p>
            <a:r>
              <a:rPr lang="zh-CN" altLang="en-US" b="1" dirty="0" smtClean="0">
                <a:solidFill>
                  <a:srgbClr val="C00000"/>
                </a:solidFill>
                <a:latin typeface="宋体" charset="-122"/>
              </a:rPr>
              <a:t>构造方法</a:t>
            </a:r>
            <a:r>
              <a:rPr lang="zh-CN" altLang="en-US" dirty="0" smtClean="0">
                <a:latin typeface="宋体" charset="-122"/>
              </a:rPr>
              <a:t>是一种特殊方法，</a:t>
            </a:r>
            <a:r>
              <a:rPr lang="zh-CN" altLang="en-US" dirty="0" smtClean="0">
                <a:latin typeface="宋体" charset="-122"/>
                <a:cs typeface="Times New Roman" pitchFamily="18" charset="0"/>
              </a:rPr>
              <a:t>它的名字必须与它所在的</a:t>
            </a:r>
            <a:r>
              <a:rPr lang="zh-CN" altLang="en-US" b="1" dirty="0" smtClean="0">
                <a:solidFill>
                  <a:srgbClr val="000099"/>
                </a:solidFill>
                <a:latin typeface="宋体" charset="-122"/>
                <a:cs typeface="Times New Roman" pitchFamily="18" charset="0"/>
              </a:rPr>
              <a:t>类的名字</a:t>
            </a:r>
            <a:r>
              <a:rPr lang="zh-CN" altLang="en-US" dirty="0" smtClean="0">
                <a:latin typeface="宋体" charset="-122"/>
                <a:cs typeface="Times New Roman" pitchFamily="18" charset="0"/>
              </a:rPr>
              <a:t>完全相同，而且没有返回类型。</a:t>
            </a:r>
            <a:endParaRPr lang="en-US" altLang="zh-CN" dirty="0" smtClean="0">
              <a:latin typeface="宋体" charset="-122"/>
              <a:cs typeface="Times New Roman" pitchFamily="18" charset="0"/>
            </a:endParaRPr>
          </a:p>
          <a:p>
            <a:r>
              <a:rPr lang="zh-CN" altLang="en-US" dirty="0" smtClean="0">
                <a:latin typeface="宋体" charset="-122"/>
                <a:cs typeface="Times New Roman" pitchFamily="18" charset="0"/>
              </a:rPr>
              <a:t>构造方法也可以重载，即：</a:t>
            </a:r>
            <a:r>
              <a:rPr lang="zh-CN" altLang="en-US" dirty="0" smtClean="0"/>
              <a:t>一个类可以声明多个构造方法，但</a:t>
            </a:r>
            <a:r>
              <a:rPr lang="zh-CN" altLang="en-US" dirty="0" smtClean="0">
                <a:solidFill>
                  <a:srgbClr val="C00000"/>
                </a:solidFill>
              </a:rPr>
              <a:t>构造方法的参数必须不同。</a:t>
            </a:r>
            <a:endParaRPr lang="en-US" altLang="zh-CN" dirty="0" smtClean="0">
              <a:solidFill>
                <a:srgbClr val="C00000"/>
              </a:solidFill>
            </a:endParaRPr>
          </a:p>
          <a:p>
            <a:pPr>
              <a:lnSpc>
                <a:spcPct val="90000"/>
              </a:lnSpc>
            </a:pPr>
            <a:r>
              <a:rPr kumimoji="1" lang="zh-CN" altLang="en-US" dirty="0" smtClean="0"/>
              <a:t>定义类时如果不定义任何构造方法，系统会自动生成一个</a:t>
            </a:r>
            <a:r>
              <a:rPr kumimoji="1" lang="zh-CN" altLang="en-US" dirty="0" smtClean="0">
                <a:solidFill>
                  <a:srgbClr val="800000"/>
                </a:solidFill>
              </a:rPr>
              <a:t>默认的无参数的构造方法</a:t>
            </a:r>
            <a:r>
              <a:rPr kumimoji="1" lang="zh-CN" altLang="en-US" dirty="0" smtClean="0"/>
              <a:t>，使用它所创建的对象具有默认值。</a:t>
            </a:r>
          </a:p>
          <a:p>
            <a:pPr>
              <a:lnSpc>
                <a:spcPct val="90000"/>
              </a:lnSpc>
            </a:pPr>
            <a:r>
              <a:rPr kumimoji="1" lang="zh-CN" altLang="en-US" dirty="0" smtClean="0"/>
              <a:t>但是一旦定义了带参数的构造方法，则</a:t>
            </a:r>
            <a:r>
              <a:rPr kumimoji="1" lang="zh-CN" altLang="en-US" b="1" dirty="0" smtClean="0"/>
              <a:t>无参数的构造方法自动失效</a:t>
            </a:r>
            <a:r>
              <a:rPr kumimoji="1" lang="zh-CN" altLang="en-US" dirty="0" smtClean="0"/>
              <a:t>，如果要用，则</a:t>
            </a:r>
            <a:r>
              <a:rPr kumimoji="1" lang="zh-CN" altLang="en-US" dirty="0" smtClean="0">
                <a:solidFill>
                  <a:srgbClr val="800000"/>
                </a:solidFill>
              </a:rPr>
              <a:t>必须由程序员显示定义。</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§4.2.6    </a:t>
            </a:r>
            <a:r>
              <a:rPr lang="zh-CN" altLang="en-US" dirty="0" smtClean="0">
                <a:latin typeface="宋体" charset="-122"/>
              </a:rPr>
              <a:t>构造方法</a:t>
            </a:r>
            <a:r>
              <a:rPr lang="zh-CN" altLang="en-US" dirty="0" smtClean="0">
                <a:cs typeface="Times New Roman" pitchFamily="18" charset="0"/>
              </a:rPr>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5" name="Rectangle 4"/>
          <p:cNvSpPr>
            <a:spLocks noChangeArrowheads="1"/>
          </p:cNvSpPr>
          <p:nvPr/>
        </p:nvSpPr>
        <p:spPr bwMode="auto">
          <a:xfrm>
            <a:off x="714348" y="1500174"/>
            <a:ext cx="6643734" cy="4929222"/>
          </a:xfrm>
          <a:prstGeom prst="rect">
            <a:avLst/>
          </a:prstGeom>
          <a:noFill/>
          <a:ln w="12700" cap="sq">
            <a:solidFill>
              <a:schemeClr val="tx1"/>
            </a:solidFill>
            <a:miter lim="800000"/>
            <a:headEnd type="none" w="sm" len="sm"/>
            <a:tailEnd type="none" w="sm" len="sm"/>
          </a:ln>
        </p:spPr>
        <p:txBody>
          <a:bodyPr wrap="none" anchor="ctr"/>
          <a:lstStyle/>
          <a:p>
            <a:r>
              <a:rPr kumimoji="1" lang="en-US" altLang="zh-CN" sz="2400" dirty="0" smtClean="0">
                <a:latin typeface="Tahoma" pitchFamily="34" charset="0"/>
              </a:rPr>
              <a:t>class </a:t>
            </a:r>
            <a:r>
              <a:rPr kumimoji="1" lang="en-US" altLang="zh-CN" sz="2400" b="1" dirty="0">
                <a:latin typeface="Tahoma" pitchFamily="34" charset="0"/>
              </a:rPr>
              <a:t>Point</a:t>
            </a:r>
            <a:r>
              <a:rPr kumimoji="1" lang="en-US" altLang="zh-CN" sz="2400" dirty="0">
                <a:latin typeface="Tahoma" pitchFamily="34" charset="0"/>
              </a:rPr>
              <a:t> {</a:t>
            </a:r>
          </a:p>
          <a:p>
            <a:pPr lvl="1"/>
            <a:r>
              <a:rPr kumimoji="1" lang="en-US" altLang="zh-CN" sz="2400" dirty="0" err="1">
                <a:latin typeface="Tahoma" pitchFamily="34" charset="0"/>
              </a:rPr>
              <a:t>int</a:t>
            </a:r>
            <a:r>
              <a:rPr kumimoji="1" lang="en-US" altLang="zh-CN" sz="2400" dirty="0">
                <a:latin typeface="Tahoma" pitchFamily="34" charset="0"/>
              </a:rPr>
              <a:t> </a:t>
            </a:r>
            <a:r>
              <a:rPr kumimoji="1" lang="en-US" altLang="zh-CN" sz="2400" dirty="0" err="1">
                <a:latin typeface="Tahoma" pitchFamily="34" charset="0"/>
              </a:rPr>
              <a:t>x,y</a:t>
            </a:r>
            <a:r>
              <a:rPr kumimoji="1" lang="en-US" altLang="zh-CN" sz="2400" dirty="0" smtClean="0">
                <a:latin typeface="Tahoma" pitchFamily="34" charset="0"/>
              </a:rPr>
              <a:t>;</a:t>
            </a:r>
          </a:p>
          <a:p>
            <a:pPr lvl="1"/>
            <a:endParaRPr kumimoji="1" lang="en-US" altLang="zh-CN" sz="2400" dirty="0" smtClean="0">
              <a:latin typeface="Tahoma" pitchFamily="34" charset="0"/>
            </a:endParaRPr>
          </a:p>
          <a:p>
            <a:pPr lvl="1"/>
            <a:r>
              <a:rPr kumimoji="1" lang="en-US" altLang="zh-CN" sz="2400" b="1" dirty="0" smtClean="0">
                <a:solidFill>
                  <a:srgbClr val="C00000"/>
                </a:solidFill>
                <a:latin typeface="Tahoma" pitchFamily="34" charset="0"/>
              </a:rPr>
              <a:t>Point( ) </a:t>
            </a:r>
            <a:r>
              <a:rPr kumimoji="1" lang="en-US" altLang="zh-CN" sz="2400" dirty="0" smtClean="0">
                <a:latin typeface="Tahoma" pitchFamily="34" charset="0"/>
              </a:rPr>
              <a:t>{</a:t>
            </a:r>
          </a:p>
          <a:p>
            <a:pPr lvl="2"/>
            <a:r>
              <a:rPr kumimoji="1" lang="en-US" altLang="zh-CN" sz="2400" dirty="0" smtClean="0">
                <a:latin typeface="Tahoma" pitchFamily="34" charset="0"/>
              </a:rPr>
              <a:t>x=1;</a:t>
            </a:r>
          </a:p>
          <a:p>
            <a:pPr lvl="2"/>
            <a:r>
              <a:rPr kumimoji="1" lang="en-US" altLang="zh-CN" sz="2400" dirty="0" smtClean="0">
                <a:latin typeface="Tahoma" pitchFamily="34" charset="0"/>
              </a:rPr>
              <a:t>y=2;</a:t>
            </a:r>
          </a:p>
          <a:p>
            <a:pPr lvl="1"/>
            <a:r>
              <a:rPr kumimoji="1" lang="en-US" altLang="zh-CN" sz="2400" dirty="0" smtClean="0">
                <a:latin typeface="Tahoma" pitchFamily="34" charset="0"/>
              </a:rPr>
              <a:t>}</a:t>
            </a:r>
          </a:p>
          <a:p>
            <a:pPr lvl="1"/>
            <a:endParaRPr kumimoji="1" lang="en-US" altLang="zh-CN" sz="2400" dirty="0">
              <a:latin typeface="Tahoma" pitchFamily="34" charset="0"/>
            </a:endParaRPr>
          </a:p>
          <a:p>
            <a:pPr lvl="1"/>
            <a:r>
              <a:rPr kumimoji="1" lang="en-US" altLang="zh-CN" sz="2400" b="1" dirty="0">
                <a:solidFill>
                  <a:srgbClr val="000099"/>
                </a:solidFill>
                <a:latin typeface="Tahoma" pitchFamily="34" charset="0"/>
              </a:rPr>
              <a:t>Point(</a:t>
            </a:r>
            <a:r>
              <a:rPr kumimoji="1" lang="en-US" altLang="zh-CN" sz="2400" b="1" dirty="0" err="1">
                <a:solidFill>
                  <a:srgbClr val="000099"/>
                </a:solidFill>
                <a:latin typeface="Tahoma" pitchFamily="34" charset="0"/>
              </a:rPr>
              <a:t>int</a:t>
            </a:r>
            <a:r>
              <a:rPr kumimoji="1" lang="en-US" altLang="zh-CN" sz="2400" b="1" dirty="0">
                <a:solidFill>
                  <a:srgbClr val="000099"/>
                </a:solidFill>
                <a:latin typeface="Tahoma" pitchFamily="34" charset="0"/>
              </a:rPr>
              <a:t> a</a:t>
            </a:r>
            <a:r>
              <a:rPr kumimoji="1" lang="en-US" altLang="zh-CN" sz="2400" b="1" dirty="0" smtClean="0">
                <a:solidFill>
                  <a:srgbClr val="000099"/>
                </a:solidFill>
                <a:latin typeface="Tahoma" pitchFamily="34" charset="0"/>
              </a:rPr>
              <a:t>, </a:t>
            </a:r>
            <a:r>
              <a:rPr kumimoji="1" lang="en-US" altLang="zh-CN" sz="2400" b="1" dirty="0" err="1" smtClean="0">
                <a:solidFill>
                  <a:srgbClr val="000099"/>
                </a:solidFill>
                <a:latin typeface="Tahoma" pitchFamily="34" charset="0"/>
              </a:rPr>
              <a:t>int</a:t>
            </a:r>
            <a:r>
              <a:rPr kumimoji="1" lang="en-US" altLang="zh-CN" sz="2400" b="1" dirty="0" smtClean="0">
                <a:solidFill>
                  <a:srgbClr val="000099"/>
                </a:solidFill>
                <a:latin typeface="Tahoma" pitchFamily="34" charset="0"/>
              </a:rPr>
              <a:t> </a:t>
            </a:r>
            <a:r>
              <a:rPr kumimoji="1" lang="en-US" altLang="zh-CN" sz="2400" b="1" dirty="0">
                <a:solidFill>
                  <a:srgbClr val="000099"/>
                </a:solidFill>
                <a:latin typeface="Tahoma" pitchFamily="34" charset="0"/>
              </a:rPr>
              <a:t>b</a:t>
            </a:r>
            <a:r>
              <a:rPr kumimoji="1" lang="en-US" altLang="zh-CN" sz="2400" b="1" dirty="0" smtClean="0">
                <a:solidFill>
                  <a:srgbClr val="000099"/>
                </a:solidFill>
                <a:latin typeface="Tahoma" pitchFamily="34" charset="0"/>
              </a:rPr>
              <a:t>) </a:t>
            </a:r>
            <a:r>
              <a:rPr kumimoji="1" lang="en-US" altLang="zh-CN" sz="2400" dirty="0" smtClean="0">
                <a:latin typeface="Tahoma" pitchFamily="34" charset="0"/>
              </a:rPr>
              <a:t>{</a:t>
            </a:r>
            <a:endParaRPr kumimoji="1" lang="en-US" altLang="zh-CN" sz="2400" dirty="0">
              <a:latin typeface="Tahoma" pitchFamily="34" charset="0"/>
            </a:endParaRPr>
          </a:p>
          <a:p>
            <a:pPr lvl="2"/>
            <a:r>
              <a:rPr kumimoji="1" lang="en-US" altLang="zh-CN" sz="2400" dirty="0">
                <a:latin typeface="Tahoma" pitchFamily="34" charset="0"/>
              </a:rPr>
              <a:t>x=a;</a:t>
            </a:r>
          </a:p>
          <a:p>
            <a:pPr lvl="2"/>
            <a:r>
              <a:rPr kumimoji="1" lang="en-US" altLang="zh-CN" sz="2400" dirty="0">
                <a:latin typeface="Tahoma" pitchFamily="34" charset="0"/>
              </a:rPr>
              <a:t>y=b;</a:t>
            </a:r>
          </a:p>
          <a:p>
            <a:pPr lvl="1"/>
            <a:r>
              <a:rPr kumimoji="1" lang="en-US" altLang="zh-CN" sz="2400" dirty="0">
                <a:latin typeface="Tahoma" pitchFamily="34" charset="0"/>
              </a:rPr>
              <a:t>}</a:t>
            </a:r>
          </a:p>
          <a:p>
            <a:r>
              <a:rPr kumimoji="1" lang="en-US" altLang="zh-CN" sz="2400" dirty="0">
                <a:latin typeface="Tahoma" pitchFamily="34" charset="0"/>
              </a:rPr>
              <a:t>}</a:t>
            </a:r>
            <a:endParaRPr lang="en-US" altLang="zh-CN" sz="2400" dirty="0">
              <a:latin typeface="Tahoma" pitchFamily="34" charset="0"/>
            </a:endParaRPr>
          </a:p>
        </p:txBody>
      </p:sp>
      <p:sp>
        <p:nvSpPr>
          <p:cNvPr id="6" name="右大括号 5"/>
          <p:cNvSpPr/>
          <p:nvPr/>
        </p:nvSpPr>
        <p:spPr>
          <a:xfrm>
            <a:off x="2786050" y="2714620"/>
            <a:ext cx="357190" cy="15001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3143240" y="3286124"/>
            <a:ext cx="2040943" cy="461665"/>
          </a:xfrm>
          <a:prstGeom prst="rect">
            <a:avLst/>
          </a:prstGeom>
          <a:noFill/>
        </p:spPr>
        <p:txBody>
          <a:bodyPr wrap="none" rtlCol="0">
            <a:spAutoFit/>
          </a:bodyPr>
          <a:lstStyle/>
          <a:p>
            <a:r>
              <a:rPr lang="zh-CN" altLang="en-US" sz="2400" b="1" dirty="0" smtClean="0">
                <a:solidFill>
                  <a:srgbClr val="000099"/>
                </a:solidFill>
              </a:rPr>
              <a:t>无参构造方法</a:t>
            </a:r>
            <a:endParaRPr lang="zh-CN" altLang="en-US" sz="2400" b="1" dirty="0">
              <a:solidFill>
                <a:srgbClr val="000099"/>
              </a:solidFill>
            </a:endParaRPr>
          </a:p>
        </p:txBody>
      </p:sp>
      <p:sp>
        <p:nvSpPr>
          <p:cNvPr id="8" name="右大括号 7"/>
          <p:cNvSpPr/>
          <p:nvPr/>
        </p:nvSpPr>
        <p:spPr>
          <a:xfrm>
            <a:off x="4286248" y="4572008"/>
            <a:ext cx="357190" cy="15001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714876" y="5143512"/>
            <a:ext cx="2040943" cy="461665"/>
          </a:xfrm>
          <a:prstGeom prst="rect">
            <a:avLst/>
          </a:prstGeom>
          <a:noFill/>
        </p:spPr>
        <p:txBody>
          <a:bodyPr wrap="none" rtlCol="0">
            <a:spAutoFit/>
          </a:bodyPr>
          <a:lstStyle/>
          <a:p>
            <a:r>
              <a:rPr lang="zh-CN" altLang="en-US" sz="2400" b="1" dirty="0" smtClean="0">
                <a:solidFill>
                  <a:srgbClr val="000099"/>
                </a:solidFill>
              </a:rPr>
              <a:t>有参构造方法</a:t>
            </a:r>
            <a:endParaRPr lang="zh-CN" altLang="en-US" sz="2400" b="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导读</a:t>
            </a:r>
            <a:endParaRPr lang="zh-CN" altLang="en-US" dirty="0"/>
          </a:p>
        </p:txBody>
      </p:sp>
      <p:sp>
        <p:nvSpPr>
          <p:cNvPr id="3" name="内容占位符 2"/>
          <p:cNvSpPr>
            <a:spLocks noGrp="1"/>
          </p:cNvSpPr>
          <p:nvPr>
            <p:ph idx="1"/>
          </p:nvPr>
        </p:nvSpPr>
        <p:spPr/>
        <p:txBody>
          <a:bodyPr/>
          <a:lstStyle/>
          <a:p>
            <a:pPr marL="476250" indent="-476250" algn="just" fontAlgn="t"/>
            <a:r>
              <a:rPr lang="zh-CN" altLang="en-US" sz="3200" b="1" dirty="0" smtClean="0">
                <a:solidFill>
                  <a:srgbClr val="3333FF"/>
                </a:solidFill>
                <a:latin typeface="Tahoma" pitchFamily="34" charset="0"/>
              </a:rPr>
              <a:t>主要内容</a:t>
            </a:r>
          </a:p>
          <a:p>
            <a:pPr marL="825500" lvl="1" indent="-476250" algn="just" fontAlgn="t">
              <a:spcBef>
                <a:spcPts val="0"/>
              </a:spcBef>
              <a:buClr>
                <a:srgbClr val="3333FF"/>
              </a:buClr>
              <a:buSzPct val="120000"/>
              <a:buFontTx/>
              <a:buChar char="•"/>
            </a:pPr>
            <a:r>
              <a:rPr lang="zh-CN" altLang="en-US" dirty="0" smtClean="0">
                <a:latin typeface="Tahoma" pitchFamily="34" charset="0"/>
              </a:rPr>
              <a:t>类</a:t>
            </a:r>
          </a:p>
          <a:p>
            <a:pPr marL="825500" lvl="1" indent="-476250" algn="just" fontAlgn="t">
              <a:spcBef>
                <a:spcPts val="0"/>
              </a:spcBef>
              <a:buClr>
                <a:srgbClr val="3333FF"/>
              </a:buClr>
              <a:buSzPct val="120000"/>
              <a:buFontTx/>
              <a:buChar char="•"/>
            </a:pPr>
            <a:r>
              <a:rPr lang="zh-CN" altLang="en-US" dirty="0" smtClean="0">
                <a:latin typeface="Tahoma" pitchFamily="34" charset="0"/>
              </a:rPr>
              <a:t>对象</a:t>
            </a:r>
          </a:p>
          <a:p>
            <a:pPr marL="825500" lvl="1" indent="-476250" algn="just" fontAlgn="t">
              <a:spcBef>
                <a:spcPts val="0"/>
              </a:spcBef>
              <a:buClr>
                <a:srgbClr val="3333FF"/>
              </a:buClr>
              <a:buSzPct val="120000"/>
              <a:buFontTx/>
              <a:buChar char="•"/>
            </a:pPr>
            <a:r>
              <a:rPr lang="zh-CN" altLang="en-US" dirty="0" smtClean="0">
                <a:latin typeface="Tahoma" pitchFamily="34" charset="0"/>
              </a:rPr>
              <a:t>参数传值</a:t>
            </a:r>
          </a:p>
          <a:p>
            <a:pPr marL="825500" lvl="1" indent="-476250" algn="just" fontAlgn="t">
              <a:spcBef>
                <a:spcPts val="0"/>
              </a:spcBef>
              <a:buClr>
                <a:srgbClr val="3333FF"/>
              </a:buClr>
              <a:buSzPct val="120000"/>
              <a:buFontTx/>
              <a:buChar char="•"/>
            </a:pPr>
            <a:r>
              <a:rPr lang="zh-CN" altLang="en-US" dirty="0" smtClean="0">
                <a:latin typeface="Tahoma" pitchFamily="34" charset="0"/>
              </a:rPr>
              <a:t>对象组合</a:t>
            </a:r>
          </a:p>
          <a:p>
            <a:pPr marL="825500" lvl="1" indent="-476250" algn="just" fontAlgn="t">
              <a:spcBef>
                <a:spcPts val="0"/>
              </a:spcBef>
              <a:buClr>
                <a:srgbClr val="3333FF"/>
              </a:buClr>
              <a:buSzPct val="120000"/>
              <a:buFontTx/>
              <a:buChar char="•"/>
            </a:pPr>
            <a:r>
              <a:rPr lang="en-US" altLang="zh-CN" dirty="0" smtClean="0">
                <a:latin typeface="Tahoma" pitchFamily="34" charset="0"/>
              </a:rPr>
              <a:t>static</a:t>
            </a:r>
            <a:r>
              <a:rPr lang="zh-CN" altLang="en-US" dirty="0" smtClean="0">
                <a:latin typeface="Tahoma" pitchFamily="34" charset="0"/>
              </a:rPr>
              <a:t>关键字</a:t>
            </a:r>
          </a:p>
          <a:p>
            <a:pPr marL="825500" lvl="1" indent="-476250" algn="just" fontAlgn="t">
              <a:spcBef>
                <a:spcPts val="0"/>
              </a:spcBef>
              <a:buClr>
                <a:srgbClr val="3333FF"/>
              </a:buClr>
              <a:buSzPct val="120000"/>
              <a:buFontTx/>
              <a:buChar char="•"/>
            </a:pPr>
            <a:r>
              <a:rPr lang="en-US" altLang="zh-CN" dirty="0" smtClean="0">
                <a:latin typeface="Tahoma" pitchFamily="34" charset="0"/>
              </a:rPr>
              <a:t>this</a:t>
            </a:r>
            <a:r>
              <a:rPr lang="zh-CN" altLang="en-US" dirty="0" smtClean="0">
                <a:latin typeface="Tahoma" pitchFamily="34" charset="0"/>
              </a:rPr>
              <a:t>关键字</a:t>
            </a:r>
          </a:p>
          <a:p>
            <a:pPr marL="825500" lvl="1" indent="-476250" algn="just" fontAlgn="t">
              <a:spcBef>
                <a:spcPts val="0"/>
              </a:spcBef>
              <a:buClr>
                <a:srgbClr val="3333FF"/>
              </a:buClr>
              <a:buSzPct val="120000"/>
              <a:buFontTx/>
              <a:buChar char="•"/>
            </a:pPr>
            <a:r>
              <a:rPr lang="zh-CN" altLang="en-US" dirty="0" smtClean="0">
                <a:latin typeface="Tahoma" pitchFamily="34" charset="0"/>
              </a:rPr>
              <a:t>包</a:t>
            </a:r>
          </a:p>
          <a:p>
            <a:pPr marL="825500" lvl="1" indent="-476250" algn="just" fontAlgn="t">
              <a:spcBef>
                <a:spcPts val="0"/>
              </a:spcBef>
              <a:buClr>
                <a:srgbClr val="3333FF"/>
              </a:buClr>
              <a:buSzPct val="120000"/>
              <a:buFontTx/>
              <a:buChar char="•"/>
            </a:pPr>
            <a:r>
              <a:rPr lang="en-US" altLang="zh-CN" dirty="0" smtClean="0">
                <a:latin typeface="Tahoma" pitchFamily="34" charset="0"/>
              </a:rPr>
              <a:t>import</a:t>
            </a:r>
            <a:r>
              <a:rPr lang="zh-CN" altLang="en-US" dirty="0" smtClean="0">
                <a:latin typeface="Tahoma" pitchFamily="34" charset="0"/>
              </a:rPr>
              <a:t>语句</a:t>
            </a:r>
          </a:p>
          <a:p>
            <a:pPr marL="825500" lvl="1" indent="-476250" algn="just" fontAlgn="t">
              <a:spcBef>
                <a:spcPts val="0"/>
              </a:spcBef>
              <a:buClr>
                <a:srgbClr val="3333FF"/>
              </a:buClr>
              <a:buSzPct val="120000"/>
              <a:buFontTx/>
              <a:buChar char="•"/>
            </a:pPr>
            <a:r>
              <a:rPr lang="en-US" altLang="zh-CN" dirty="0" smtClean="0">
                <a:latin typeface="Tahoma" pitchFamily="34" charset="0"/>
              </a:rPr>
              <a:t>jar</a:t>
            </a:r>
            <a:r>
              <a:rPr lang="zh-CN" altLang="en-US" dirty="0" smtClean="0">
                <a:latin typeface="Tahoma" pitchFamily="34" charset="0"/>
              </a:rPr>
              <a:t>文件</a:t>
            </a:r>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§4.2.7   </a:t>
            </a:r>
            <a:r>
              <a:rPr lang="zh-CN" altLang="en-US" dirty="0" smtClean="0">
                <a:latin typeface="宋体" charset="-122"/>
              </a:rPr>
              <a:t>类方法和实例方法 </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方法声明时，方法类型前面</a:t>
            </a:r>
            <a:endParaRPr lang="en-US" altLang="zh-CN" dirty="0" smtClean="0">
              <a:latin typeface="宋体" charset="-122"/>
            </a:endParaRPr>
          </a:p>
          <a:p>
            <a:pPr lvl="1"/>
            <a:r>
              <a:rPr lang="zh-CN" altLang="en-US" dirty="0" smtClean="0">
                <a:latin typeface="宋体" charset="-122"/>
              </a:rPr>
              <a:t>不加关键字</a:t>
            </a:r>
            <a:r>
              <a:rPr lang="en-US" altLang="zh-CN" b="1" dirty="0" smtClean="0">
                <a:solidFill>
                  <a:srgbClr val="C00000"/>
                </a:solidFill>
                <a:latin typeface="Tahoma" pitchFamily="34" charset="0"/>
                <a:ea typeface="Tahoma" pitchFamily="34" charset="0"/>
                <a:cs typeface="Tahoma" pitchFamily="34" charset="0"/>
              </a:rPr>
              <a:t>static</a:t>
            </a:r>
            <a:r>
              <a:rPr lang="zh-CN" altLang="en-US" dirty="0" smtClean="0">
                <a:latin typeface="宋体" charset="-122"/>
              </a:rPr>
              <a:t>修饰的是</a:t>
            </a:r>
            <a:r>
              <a:rPr lang="zh-CN" altLang="en-US" b="1" dirty="0" smtClean="0">
                <a:solidFill>
                  <a:srgbClr val="C00000"/>
                </a:solidFill>
                <a:latin typeface="宋体" charset="-122"/>
              </a:rPr>
              <a:t>实例方法</a:t>
            </a:r>
            <a:endParaRPr lang="en-US" altLang="zh-CN" b="1" dirty="0" smtClean="0">
              <a:solidFill>
                <a:srgbClr val="C00000"/>
              </a:solidFill>
              <a:latin typeface="宋体" charset="-122"/>
            </a:endParaRPr>
          </a:p>
          <a:p>
            <a:pPr lvl="1"/>
            <a:r>
              <a:rPr lang="zh-CN" altLang="en-US" dirty="0" smtClean="0">
                <a:latin typeface="宋体" charset="-122"/>
              </a:rPr>
              <a:t>加</a:t>
            </a:r>
            <a:r>
              <a:rPr lang="en-US" altLang="zh-CN" dirty="0" smtClean="0">
                <a:latin typeface="宋体" charset="-122"/>
              </a:rPr>
              <a:t>static</a:t>
            </a:r>
            <a:r>
              <a:rPr lang="zh-CN" altLang="en-US" dirty="0" smtClean="0">
                <a:latin typeface="宋体" charset="-122"/>
              </a:rPr>
              <a:t>修饰的是</a:t>
            </a:r>
            <a:r>
              <a:rPr lang="zh-CN" altLang="en-US" b="1" dirty="0" smtClean="0">
                <a:solidFill>
                  <a:srgbClr val="000099"/>
                </a:solidFill>
                <a:latin typeface="宋体" charset="-122"/>
              </a:rPr>
              <a:t>类方法</a:t>
            </a:r>
            <a:r>
              <a:rPr lang="zh-CN" altLang="en-US" dirty="0" smtClean="0">
                <a:latin typeface="宋体" charset="-122"/>
              </a:rPr>
              <a:t>（静态方法）。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5EED191D-F5D2-47AB-9200-FBAC5A7E6D24}" type="slidenum">
              <a:rPr lang="en-US" altLang="zh-CN">
                <a:latin typeface="Arial" charset="0"/>
              </a:rPr>
              <a:pPr/>
              <a:t>31</a:t>
            </a:fld>
            <a:endParaRPr lang="en-US" altLang="zh-CN">
              <a:latin typeface="Arial" charset="0"/>
            </a:endParaRPr>
          </a:p>
        </p:txBody>
      </p:sp>
      <p:sp>
        <p:nvSpPr>
          <p:cNvPr id="15363" name="Rectangle 2"/>
          <p:cNvSpPr>
            <a:spLocks noGrp="1" noChangeArrowheads="1"/>
          </p:cNvSpPr>
          <p:nvPr>
            <p:ph type="title"/>
          </p:nvPr>
        </p:nvSpPr>
        <p:spPr>
          <a:xfrm>
            <a:off x="250825" y="0"/>
            <a:ext cx="8532813" cy="890588"/>
          </a:xfrm>
        </p:spPr>
        <p:txBody>
          <a:bodyPr/>
          <a:lstStyle/>
          <a:p>
            <a:r>
              <a:rPr lang="zh-CN" altLang="en-US" sz="3600" dirty="0" smtClean="0"/>
              <a:t>§4.2.7   </a:t>
            </a:r>
            <a:r>
              <a:rPr lang="zh-CN" altLang="en-US" sz="3600" dirty="0" smtClean="0">
                <a:latin typeface="宋体" charset="-122"/>
              </a:rPr>
              <a:t>类方法和实例方法 </a:t>
            </a:r>
            <a:endParaRPr kumimoji="1" lang="zh-CN" altLang="en-US" sz="3300" dirty="0" smtClean="0"/>
          </a:p>
        </p:txBody>
      </p:sp>
      <p:sp>
        <p:nvSpPr>
          <p:cNvPr id="15364" name="Rectangle 3"/>
          <p:cNvSpPr>
            <a:spLocks noGrp="1" noChangeArrowheads="1"/>
          </p:cNvSpPr>
          <p:nvPr>
            <p:ph type="body" idx="1"/>
          </p:nvPr>
        </p:nvSpPr>
        <p:spPr>
          <a:xfrm>
            <a:off x="250825" y="1125538"/>
            <a:ext cx="8435975" cy="5543550"/>
          </a:xfrm>
        </p:spPr>
        <p:txBody>
          <a:bodyPr/>
          <a:lstStyle/>
          <a:p>
            <a:pPr marL="457200" indent="-457200">
              <a:lnSpc>
                <a:spcPct val="80000"/>
              </a:lnSpc>
            </a:pPr>
            <a:r>
              <a:rPr kumimoji="1" lang="zh-CN" altLang="en-US" b="1" dirty="0" smtClean="0"/>
              <a:t>例：</a:t>
            </a:r>
            <a:endParaRPr kumimoji="1" lang="en-US" altLang="zh-CN" b="1" dirty="0" smtClean="0"/>
          </a:p>
          <a:p>
            <a:pPr marL="725488" lvl="1" indent="-381000">
              <a:lnSpc>
                <a:spcPct val="80000"/>
              </a:lnSpc>
              <a:buFontTx/>
              <a:buNone/>
            </a:pPr>
            <a:endParaRPr kumimoji="1" lang="en-US" altLang="zh-CN" sz="2200" b="1" dirty="0" smtClean="0">
              <a:solidFill>
                <a:schemeClr val="tx2"/>
              </a:solidFill>
            </a:endParaRPr>
          </a:p>
          <a:p>
            <a:pPr marL="725488" lvl="1" indent="-381000">
              <a:lnSpc>
                <a:spcPct val="80000"/>
              </a:lnSpc>
              <a:buFontTx/>
              <a:buNone/>
            </a:pPr>
            <a:endParaRPr kumimoji="1" lang="en-US" altLang="zh-CN" sz="2200" b="1" dirty="0" smtClean="0">
              <a:solidFill>
                <a:schemeClr val="tx2"/>
              </a:solidFill>
            </a:endParaRPr>
          </a:p>
          <a:p>
            <a:pPr marL="725488" lvl="1" indent="-381000">
              <a:lnSpc>
                <a:spcPct val="80000"/>
              </a:lnSpc>
              <a:buFontTx/>
              <a:buNone/>
            </a:pPr>
            <a:endParaRPr kumimoji="1" lang="en-US" altLang="zh-CN" sz="2200" b="1" dirty="0" smtClean="0">
              <a:solidFill>
                <a:schemeClr val="tx2"/>
              </a:solidFill>
            </a:endParaRPr>
          </a:p>
          <a:p>
            <a:pPr marL="725488" lvl="1" indent="-381000">
              <a:lnSpc>
                <a:spcPct val="80000"/>
              </a:lnSpc>
              <a:buFontTx/>
              <a:buNone/>
            </a:pPr>
            <a:endParaRPr kumimoji="1" lang="en-US" altLang="zh-CN" sz="2200" b="1" dirty="0" smtClean="0">
              <a:solidFill>
                <a:schemeClr val="tx2"/>
              </a:solidFill>
            </a:endParaRPr>
          </a:p>
          <a:p>
            <a:pPr marL="725488" lvl="1" indent="-381000">
              <a:lnSpc>
                <a:spcPct val="80000"/>
              </a:lnSpc>
              <a:buFontTx/>
              <a:buNone/>
            </a:pPr>
            <a:endParaRPr kumimoji="1" lang="en-US" altLang="zh-CN" sz="2200" b="1" dirty="0" smtClean="0">
              <a:solidFill>
                <a:schemeClr val="tx2"/>
              </a:solidFill>
            </a:endParaRPr>
          </a:p>
          <a:p>
            <a:pPr marL="725488" lvl="1" indent="-381000">
              <a:lnSpc>
                <a:spcPct val="80000"/>
              </a:lnSpc>
              <a:buFontTx/>
              <a:buNone/>
            </a:pPr>
            <a:endParaRPr kumimoji="1" lang="en-US" altLang="zh-CN" sz="2200" b="1" dirty="0" smtClean="0">
              <a:solidFill>
                <a:schemeClr val="tx2"/>
              </a:solidFill>
            </a:endParaRPr>
          </a:p>
          <a:p>
            <a:pPr marL="725488" lvl="1" indent="-381000">
              <a:lnSpc>
                <a:spcPct val="80000"/>
              </a:lnSpc>
              <a:buFontTx/>
              <a:buNone/>
            </a:pPr>
            <a:endParaRPr kumimoji="1" lang="en-US" altLang="zh-CN" sz="2200" b="1" dirty="0" smtClean="0">
              <a:solidFill>
                <a:schemeClr val="tx2"/>
              </a:solidFill>
            </a:endParaRPr>
          </a:p>
          <a:p>
            <a:pPr marL="725488" lvl="1" indent="-381000">
              <a:lnSpc>
                <a:spcPct val="80000"/>
              </a:lnSpc>
              <a:buFontTx/>
              <a:buNone/>
            </a:pPr>
            <a:endParaRPr kumimoji="1" lang="en-US" altLang="zh-CN" sz="2200" b="1" dirty="0" smtClean="0">
              <a:solidFill>
                <a:schemeClr val="tx2"/>
              </a:solidFill>
            </a:endParaRPr>
          </a:p>
          <a:p>
            <a:pPr marL="376238" indent="-381000">
              <a:lnSpc>
                <a:spcPct val="80000"/>
              </a:lnSpc>
            </a:pPr>
            <a:endParaRPr kumimoji="1" lang="en-US" altLang="zh-CN" sz="2600" b="1" dirty="0" smtClean="0">
              <a:solidFill>
                <a:schemeClr val="tx2"/>
              </a:solidFill>
            </a:endParaRPr>
          </a:p>
          <a:p>
            <a:pPr marL="376238" indent="-381000">
              <a:lnSpc>
                <a:spcPct val="80000"/>
              </a:lnSpc>
            </a:pPr>
            <a:endParaRPr kumimoji="1" lang="en-US" altLang="zh-CN" sz="2600" b="1" dirty="0" smtClean="0">
              <a:solidFill>
                <a:schemeClr val="tx2"/>
              </a:solidFill>
            </a:endParaRPr>
          </a:p>
          <a:p>
            <a:pPr marL="376238" indent="-381000">
              <a:lnSpc>
                <a:spcPct val="80000"/>
              </a:lnSpc>
            </a:pPr>
            <a:endParaRPr kumimoji="1" lang="en-US" altLang="zh-CN" sz="2600" b="1" dirty="0" smtClean="0">
              <a:solidFill>
                <a:schemeClr val="tx2"/>
              </a:solidFill>
            </a:endParaRPr>
          </a:p>
          <a:p>
            <a:pPr marL="376238" indent="-381000">
              <a:lnSpc>
                <a:spcPct val="80000"/>
              </a:lnSpc>
            </a:pPr>
            <a:endParaRPr kumimoji="1" lang="en-US" altLang="zh-CN" sz="2600" b="1" dirty="0" smtClean="0">
              <a:solidFill>
                <a:schemeClr val="tx2"/>
              </a:solidFill>
            </a:endParaRPr>
          </a:p>
          <a:p>
            <a:pPr marL="376238" indent="-381000">
              <a:lnSpc>
                <a:spcPct val="80000"/>
              </a:lnSpc>
            </a:pPr>
            <a:r>
              <a:rPr kumimoji="1" lang="en-US" altLang="zh-CN" sz="2600" b="1" dirty="0" smtClean="0">
                <a:solidFill>
                  <a:schemeClr val="tx2"/>
                </a:solidFill>
              </a:rPr>
              <a:t>4.6</a:t>
            </a:r>
            <a:r>
              <a:rPr kumimoji="1" lang="zh-CN" altLang="en-US" sz="2600" b="1" dirty="0" smtClean="0">
                <a:solidFill>
                  <a:schemeClr val="tx2"/>
                </a:solidFill>
              </a:rPr>
              <a:t>节将详细介绍。</a:t>
            </a:r>
            <a:endParaRPr kumimoji="1" lang="en-US" altLang="zh-CN" sz="2600" b="1" dirty="0" smtClean="0">
              <a:solidFill>
                <a:schemeClr val="tx2"/>
              </a:solidFill>
            </a:endParaRPr>
          </a:p>
        </p:txBody>
      </p:sp>
      <p:sp>
        <p:nvSpPr>
          <p:cNvPr id="6" name="TextBox 5"/>
          <p:cNvSpPr txBox="1"/>
          <p:nvPr/>
        </p:nvSpPr>
        <p:spPr>
          <a:xfrm>
            <a:off x="857224" y="1643050"/>
            <a:ext cx="7215238" cy="3890296"/>
          </a:xfrm>
          <a:prstGeom prst="rect">
            <a:avLst/>
          </a:prstGeom>
          <a:noFill/>
          <a:ln>
            <a:solidFill>
              <a:schemeClr val="accent1"/>
            </a:solidFill>
          </a:ln>
        </p:spPr>
        <p:txBody>
          <a:bodyPr wrap="square" rtlCol="0">
            <a:spAutoFit/>
          </a:bodyPr>
          <a:lstStyle/>
          <a:p>
            <a:pPr marL="725488" lvl="1" indent="-381000">
              <a:lnSpc>
                <a:spcPct val="80000"/>
              </a:lnSpc>
              <a:buFontTx/>
              <a:buNone/>
            </a:pPr>
            <a:r>
              <a:rPr kumimoji="1" lang="en-US" altLang="zh-CN" sz="2200" b="1" dirty="0" smtClean="0">
                <a:solidFill>
                  <a:schemeClr val="tx2"/>
                </a:solidFill>
              </a:rPr>
              <a:t>class A {</a:t>
            </a:r>
          </a:p>
          <a:p>
            <a:pPr marL="725488" lvl="1" indent="-381000">
              <a:lnSpc>
                <a:spcPct val="80000"/>
              </a:lnSpc>
              <a:buFontTx/>
              <a:buNone/>
            </a:pPr>
            <a:r>
              <a:rPr kumimoji="1" lang="en-US" altLang="zh-CN" sz="2200" b="1" dirty="0" smtClean="0">
                <a:solidFill>
                  <a:schemeClr val="tx2"/>
                </a:solidFill>
              </a:rPr>
              <a:t>	</a:t>
            </a:r>
            <a:r>
              <a:rPr kumimoji="1" lang="en-US" altLang="zh-CN" sz="2200" b="1" dirty="0" err="1" smtClean="0">
                <a:solidFill>
                  <a:schemeClr val="tx2"/>
                </a:solidFill>
              </a:rPr>
              <a:t>int</a:t>
            </a:r>
            <a:r>
              <a:rPr kumimoji="1" lang="en-US" altLang="zh-CN" sz="2200" b="1" dirty="0" smtClean="0">
                <a:solidFill>
                  <a:schemeClr val="tx2"/>
                </a:solidFill>
              </a:rPr>
              <a:t> a;</a:t>
            </a:r>
          </a:p>
          <a:p>
            <a:pPr marL="725488" lvl="1" indent="-381000">
              <a:lnSpc>
                <a:spcPct val="80000"/>
              </a:lnSpc>
              <a:buFontTx/>
              <a:buNone/>
            </a:pPr>
            <a:r>
              <a:rPr kumimoji="1" lang="en-US" altLang="zh-CN" sz="2200" b="1" dirty="0" smtClean="0">
                <a:solidFill>
                  <a:schemeClr val="tx2"/>
                </a:solidFill>
              </a:rPr>
              <a:t>	</a:t>
            </a:r>
            <a:r>
              <a:rPr kumimoji="1" lang="en-US" altLang="zh-CN" sz="2200" b="1" dirty="0" smtClean="0">
                <a:solidFill>
                  <a:srgbClr val="800000"/>
                </a:solidFill>
              </a:rPr>
              <a:t>static</a:t>
            </a:r>
            <a:r>
              <a:rPr kumimoji="1" lang="en-US" altLang="zh-CN" sz="2200" b="1" dirty="0" smtClean="0">
                <a:solidFill>
                  <a:schemeClr val="tx2"/>
                </a:solidFill>
              </a:rPr>
              <a:t> </a:t>
            </a:r>
            <a:r>
              <a:rPr kumimoji="1" lang="en-US" altLang="zh-CN" sz="2200" b="1" dirty="0" err="1" smtClean="0">
                <a:solidFill>
                  <a:schemeClr val="tx2"/>
                </a:solidFill>
              </a:rPr>
              <a:t>int</a:t>
            </a:r>
            <a:r>
              <a:rPr kumimoji="1" lang="en-US" altLang="zh-CN" sz="2200" b="1" dirty="0" smtClean="0">
                <a:solidFill>
                  <a:schemeClr val="tx2"/>
                </a:solidFill>
              </a:rPr>
              <a:t> b; </a:t>
            </a:r>
          </a:p>
          <a:p>
            <a:pPr marL="725488" lvl="1" indent="-381000">
              <a:lnSpc>
                <a:spcPct val="80000"/>
              </a:lnSpc>
              <a:buFontTx/>
              <a:buNone/>
            </a:pPr>
            <a:endParaRPr kumimoji="1" lang="en-US" altLang="zh-CN" sz="2200" b="1" dirty="0" smtClean="0">
              <a:solidFill>
                <a:schemeClr val="tx2"/>
              </a:solidFill>
            </a:endParaRPr>
          </a:p>
          <a:p>
            <a:pPr marL="725488" lvl="1" indent="-381000">
              <a:lnSpc>
                <a:spcPct val="80000"/>
              </a:lnSpc>
              <a:buFontTx/>
              <a:buNone/>
            </a:pPr>
            <a:r>
              <a:rPr kumimoji="1" lang="en-US" altLang="zh-CN" sz="2200" b="1" dirty="0" smtClean="0">
                <a:solidFill>
                  <a:schemeClr val="tx2"/>
                </a:solidFill>
              </a:rPr>
              <a:t>	void f(</a:t>
            </a:r>
            <a:r>
              <a:rPr kumimoji="1" lang="en-US" altLang="zh-CN" sz="2200" b="1" dirty="0" err="1" smtClean="0">
                <a:solidFill>
                  <a:schemeClr val="tx2"/>
                </a:solidFill>
              </a:rPr>
              <a:t>int</a:t>
            </a:r>
            <a:r>
              <a:rPr kumimoji="1" lang="en-US" altLang="zh-CN" sz="2200" b="1" dirty="0" smtClean="0">
                <a:solidFill>
                  <a:schemeClr val="tx2"/>
                </a:solidFill>
              </a:rPr>
              <a:t> </a:t>
            </a:r>
            <a:r>
              <a:rPr kumimoji="1" lang="en-US" altLang="zh-CN" sz="2200" b="1" dirty="0" err="1" smtClean="0">
                <a:solidFill>
                  <a:schemeClr val="tx2"/>
                </a:solidFill>
              </a:rPr>
              <a:t>x,int</a:t>
            </a:r>
            <a:r>
              <a:rPr kumimoji="1" lang="en-US" altLang="zh-CN" sz="2200" b="1" dirty="0" smtClean="0">
                <a:solidFill>
                  <a:schemeClr val="tx2"/>
                </a:solidFill>
              </a:rPr>
              <a:t> y) {</a:t>
            </a:r>
          </a:p>
          <a:p>
            <a:pPr marL="725488" lvl="1" indent="-381000">
              <a:lnSpc>
                <a:spcPct val="80000"/>
              </a:lnSpc>
              <a:buFontTx/>
              <a:buNone/>
            </a:pPr>
            <a:r>
              <a:rPr kumimoji="1" lang="en-US" altLang="zh-CN" sz="2200" b="1" dirty="0" smtClean="0">
                <a:solidFill>
                  <a:schemeClr val="tx2"/>
                </a:solidFill>
              </a:rPr>
              <a:t>		  a=x;</a:t>
            </a:r>
          </a:p>
          <a:p>
            <a:pPr marL="725488" lvl="1" indent="-381000">
              <a:lnSpc>
                <a:spcPct val="80000"/>
              </a:lnSpc>
              <a:buFontTx/>
              <a:buNone/>
            </a:pPr>
            <a:r>
              <a:rPr kumimoji="1" lang="en-US" altLang="zh-CN" sz="2200" b="1" dirty="0" smtClean="0">
                <a:solidFill>
                  <a:schemeClr val="tx2"/>
                </a:solidFill>
              </a:rPr>
              <a:t>		  b=y;</a:t>
            </a:r>
          </a:p>
          <a:p>
            <a:pPr marL="725488" lvl="1" indent="-381000">
              <a:lnSpc>
                <a:spcPct val="80000"/>
              </a:lnSpc>
              <a:buFontTx/>
              <a:buNone/>
            </a:pPr>
            <a:r>
              <a:rPr kumimoji="1" lang="en-US" altLang="zh-CN" sz="2200" b="1" dirty="0" smtClean="0">
                <a:solidFill>
                  <a:schemeClr val="tx2"/>
                </a:solidFill>
              </a:rPr>
              <a:t>	}</a:t>
            </a:r>
          </a:p>
          <a:p>
            <a:pPr marL="725488" lvl="1" indent="-381000">
              <a:lnSpc>
                <a:spcPct val="80000"/>
              </a:lnSpc>
              <a:buFontTx/>
              <a:buNone/>
            </a:pPr>
            <a:endParaRPr kumimoji="1" lang="en-US" altLang="zh-CN" sz="2200" b="1" dirty="0" smtClean="0">
              <a:solidFill>
                <a:schemeClr val="tx2"/>
              </a:solidFill>
            </a:endParaRPr>
          </a:p>
          <a:p>
            <a:pPr marL="725488" lvl="1" indent="-381000">
              <a:lnSpc>
                <a:spcPct val="80000"/>
              </a:lnSpc>
              <a:buFontTx/>
              <a:buNone/>
            </a:pPr>
            <a:r>
              <a:rPr kumimoji="1" lang="en-US" altLang="zh-CN" sz="2200" b="1" dirty="0" smtClean="0">
                <a:solidFill>
                  <a:schemeClr val="tx2"/>
                </a:solidFill>
              </a:rPr>
              <a:t>	</a:t>
            </a:r>
            <a:r>
              <a:rPr kumimoji="1" lang="en-US" altLang="zh-CN" sz="2200" b="1" dirty="0" smtClean="0">
                <a:solidFill>
                  <a:srgbClr val="C00000"/>
                </a:solidFill>
              </a:rPr>
              <a:t>static</a:t>
            </a:r>
            <a:r>
              <a:rPr kumimoji="1" lang="en-US" altLang="zh-CN" sz="2200" b="1" dirty="0" smtClean="0">
                <a:solidFill>
                  <a:schemeClr val="tx2"/>
                </a:solidFill>
              </a:rPr>
              <a:t> void g(</a:t>
            </a:r>
            <a:r>
              <a:rPr kumimoji="1" lang="en-US" altLang="zh-CN" sz="2200" b="1" dirty="0" err="1" smtClean="0">
                <a:solidFill>
                  <a:schemeClr val="tx2"/>
                </a:solidFill>
              </a:rPr>
              <a:t>int</a:t>
            </a:r>
            <a:r>
              <a:rPr kumimoji="1" lang="en-US" altLang="zh-CN" sz="2200" b="1" dirty="0" smtClean="0">
                <a:solidFill>
                  <a:schemeClr val="tx2"/>
                </a:solidFill>
              </a:rPr>
              <a:t> z) {	</a:t>
            </a:r>
            <a:r>
              <a:rPr kumimoji="1" lang="en-US" altLang="zh-CN" sz="2200" b="1" dirty="0" smtClean="0">
                <a:solidFill>
                  <a:srgbClr val="000099"/>
                </a:solidFill>
              </a:rPr>
              <a:t>//</a:t>
            </a:r>
            <a:r>
              <a:rPr lang="zh-CN" altLang="en-US" sz="2200" b="1" dirty="0" smtClean="0">
                <a:solidFill>
                  <a:srgbClr val="000099"/>
                </a:solidFill>
              </a:rPr>
              <a:t>静态方法</a:t>
            </a:r>
            <a:r>
              <a:rPr lang="en-US" altLang="zh-CN" sz="2200" b="1" dirty="0" smtClean="0">
                <a:solidFill>
                  <a:srgbClr val="000099"/>
                </a:solidFill>
              </a:rPr>
              <a:t>/</a:t>
            </a:r>
            <a:r>
              <a:rPr lang="zh-CN" altLang="en-US" sz="2200" b="1" dirty="0" smtClean="0">
                <a:solidFill>
                  <a:srgbClr val="000099"/>
                </a:solidFill>
              </a:rPr>
              <a:t>类方法</a:t>
            </a:r>
            <a:endParaRPr kumimoji="1" lang="zh-CN" altLang="en-US" sz="2200" b="1" dirty="0" smtClean="0">
              <a:solidFill>
                <a:srgbClr val="000099"/>
              </a:solidFill>
            </a:endParaRPr>
          </a:p>
          <a:p>
            <a:pPr marL="725488" lvl="1" indent="-381000">
              <a:lnSpc>
                <a:spcPct val="80000"/>
              </a:lnSpc>
              <a:buFontTx/>
              <a:buNone/>
            </a:pPr>
            <a:r>
              <a:rPr kumimoji="1" lang="zh-CN" altLang="en-US" sz="2200" b="1" dirty="0" smtClean="0">
                <a:solidFill>
                  <a:schemeClr val="tx2"/>
                </a:solidFill>
              </a:rPr>
              <a:t>		   </a:t>
            </a:r>
            <a:r>
              <a:rPr kumimoji="1" lang="en-US" altLang="zh-CN" sz="2200" b="1" dirty="0" smtClean="0">
                <a:solidFill>
                  <a:schemeClr val="tx2"/>
                </a:solidFill>
              </a:rPr>
              <a:t>b=23;		</a:t>
            </a:r>
            <a:endParaRPr kumimoji="1" lang="en-US" altLang="zh-CN" sz="2200" b="1" dirty="0" smtClean="0">
              <a:solidFill>
                <a:srgbClr val="006600"/>
              </a:solidFill>
            </a:endParaRPr>
          </a:p>
          <a:p>
            <a:pPr marL="725488" lvl="1" indent="-381000">
              <a:lnSpc>
                <a:spcPct val="80000"/>
              </a:lnSpc>
              <a:buFontTx/>
              <a:buNone/>
            </a:pPr>
            <a:r>
              <a:rPr kumimoji="1" lang="en-US" altLang="zh-CN" sz="2200" b="1" dirty="0" smtClean="0">
                <a:solidFill>
                  <a:schemeClr val="tx2"/>
                </a:solidFill>
              </a:rPr>
              <a:t>	}</a:t>
            </a:r>
          </a:p>
          <a:p>
            <a:pPr marL="725488" lvl="1" indent="-381000">
              <a:lnSpc>
                <a:spcPct val="80000"/>
              </a:lnSpc>
              <a:buFontTx/>
              <a:buNone/>
            </a:pPr>
            <a:r>
              <a:rPr kumimoji="1" lang="en-US" altLang="zh-CN" sz="2200" b="1" dirty="0" smtClean="0">
                <a:solidFill>
                  <a:schemeClr val="tx2"/>
                </a:solidFill>
              </a:rPr>
              <a:t>}</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§4.2.8   几</a:t>
            </a:r>
            <a:r>
              <a:rPr lang="zh-CN" altLang="en-US" dirty="0" smtClean="0">
                <a:latin typeface="宋体" charset="-122"/>
              </a:rPr>
              <a:t>个值得注意的问题 </a:t>
            </a:r>
            <a:endParaRPr lang="zh-CN" altLang="en-US" dirty="0"/>
          </a:p>
        </p:txBody>
      </p:sp>
      <p:sp>
        <p:nvSpPr>
          <p:cNvPr id="3" name="内容占位符 2"/>
          <p:cNvSpPr>
            <a:spLocks noGrp="1"/>
          </p:cNvSpPr>
          <p:nvPr>
            <p:ph idx="1"/>
          </p:nvPr>
        </p:nvSpPr>
        <p:spPr/>
        <p:txBody>
          <a:bodyPr/>
          <a:lstStyle/>
          <a:p>
            <a:pPr algn="just">
              <a:buNone/>
            </a:pPr>
            <a:r>
              <a:rPr lang="en-US" altLang="zh-CN" b="1" dirty="0" smtClean="0">
                <a:latin typeface="宋体" charset="-122"/>
              </a:rPr>
              <a:t>1．</a:t>
            </a:r>
            <a:r>
              <a:rPr lang="zh-CN" altLang="en-US" dirty="0" smtClean="0">
                <a:latin typeface="宋体" charset="-122"/>
              </a:rPr>
              <a:t>对</a:t>
            </a:r>
            <a:r>
              <a:rPr lang="zh-CN" altLang="en-US" b="1" dirty="0" smtClean="0">
                <a:solidFill>
                  <a:srgbClr val="C00000"/>
                </a:solidFill>
                <a:latin typeface="宋体" charset="-122"/>
              </a:rPr>
              <a:t>成员变量</a:t>
            </a:r>
            <a:r>
              <a:rPr lang="zh-CN" altLang="en-US" dirty="0" smtClean="0">
                <a:latin typeface="宋体" charset="-122"/>
              </a:rPr>
              <a:t>的操作只能放在方法中，方法可以对成员变量和该方法体中声明的局部变量进行操作。</a:t>
            </a:r>
            <a:endParaRPr lang="en-US" altLang="zh-CN" dirty="0" smtClean="0">
              <a:latin typeface="宋体" charset="-122"/>
            </a:endParaRPr>
          </a:p>
          <a:p>
            <a:pPr algn="just">
              <a:buNone/>
            </a:pPr>
            <a:r>
              <a:rPr lang="zh-CN" altLang="en-US" dirty="0" smtClean="0">
                <a:latin typeface="宋体" charset="-122"/>
              </a:rPr>
              <a:t> </a:t>
            </a:r>
          </a:p>
          <a:p>
            <a:pPr algn="just">
              <a:buNone/>
            </a:pPr>
            <a:r>
              <a:rPr lang="en-US" altLang="zh-CN" dirty="0" smtClean="0">
                <a:latin typeface="宋体" charset="-122"/>
                <a:ea typeface="黑体" pitchFamily="49" charset="-122"/>
              </a:rPr>
              <a:t>2</a:t>
            </a:r>
            <a:r>
              <a:rPr lang="en-US" altLang="zh-CN" dirty="0" smtClean="0">
                <a:ea typeface="黑体" pitchFamily="49" charset="-122"/>
              </a:rPr>
              <a:t>．</a:t>
            </a:r>
            <a:r>
              <a:rPr lang="zh-CN" altLang="en-US" dirty="0" smtClean="0">
                <a:latin typeface="宋体" charset="-122"/>
              </a:rPr>
              <a:t>需要注意的是：</a:t>
            </a:r>
            <a:endParaRPr lang="en-US" altLang="zh-CN" dirty="0" smtClean="0">
              <a:latin typeface="宋体" charset="-122"/>
            </a:endParaRPr>
          </a:p>
          <a:p>
            <a:pPr lvl="1" algn="just"/>
            <a:r>
              <a:rPr lang="zh-CN" altLang="en-US" b="1" dirty="0" smtClean="0">
                <a:solidFill>
                  <a:srgbClr val="C00000"/>
                </a:solidFill>
                <a:latin typeface="宋体" charset="-122"/>
              </a:rPr>
              <a:t>实例方法</a:t>
            </a:r>
            <a:r>
              <a:rPr lang="zh-CN" altLang="en-US" dirty="0" smtClean="0">
                <a:latin typeface="宋体" charset="-122"/>
              </a:rPr>
              <a:t>既能对</a:t>
            </a:r>
            <a:r>
              <a:rPr lang="zh-CN" altLang="en-US" b="1" dirty="0" smtClean="0">
                <a:solidFill>
                  <a:srgbClr val="000099"/>
                </a:solidFill>
                <a:latin typeface="宋体" charset="-122"/>
              </a:rPr>
              <a:t>类变量</a:t>
            </a:r>
            <a:r>
              <a:rPr lang="zh-CN" altLang="en-US" dirty="0" smtClean="0">
                <a:latin typeface="宋体" charset="-122"/>
              </a:rPr>
              <a:t>操作也能对</a:t>
            </a:r>
            <a:r>
              <a:rPr lang="zh-CN" altLang="en-US" b="1" dirty="0" smtClean="0">
                <a:solidFill>
                  <a:srgbClr val="000099"/>
                </a:solidFill>
                <a:latin typeface="宋体" charset="-122"/>
              </a:rPr>
              <a:t>实例变量</a:t>
            </a:r>
            <a:r>
              <a:rPr lang="zh-CN" altLang="en-US" dirty="0" smtClean="0">
                <a:latin typeface="宋体" charset="-122"/>
              </a:rPr>
              <a:t>操作，</a:t>
            </a:r>
            <a:endParaRPr lang="en-US" altLang="zh-CN" dirty="0" smtClean="0">
              <a:latin typeface="宋体" charset="-122"/>
            </a:endParaRPr>
          </a:p>
          <a:p>
            <a:pPr lvl="1" algn="just"/>
            <a:r>
              <a:rPr lang="zh-CN" altLang="en-US" dirty="0" smtClean="0">
                <a:latin typeface="宋体" charset="-122"/>
              </a:rPr>
              <a:t>而</a:t>
            </a:r>
            <a:r>
              <a:rPr lang="zh-CN" altLang="en-US" b="1" dirty="0" smtClean="0">
                <a:solidFill>
                  <a:srgbClr val="C00000"/>
                </a:solidFill>
                <a:latin typeface="宋体" charset="-122"/>
              </a:rPr>
              <a:t>类方法</a:t>
            </a:r>
            <a:r>
              <a:rPr lang="zh-CN" altLang="en-US" dirty="0" smtClean="0">
                <a:latin typeface="宋体" charset="-122"/>
              </a:rPr>
              <a:t>只能对</a:t>
            </a:r>
            <a:r>
              <a:rPr lang="zh-CN" altLang="en-US" b="1" dirty="0" smtClean="0">
                <a:solidFill>
                  <a:srgbClr val="000099"/>
                </a:solidFill>
                <a:latin typeface="宋体" charset="-122"/>
              </a:rPr>
              <a:t>类变量</a:t>
            </a:r>
            <a:r>
              <a:rPr lang="zh-CN" altLang="en-US" dirty="0" smtClean="0">
                <a:latin typeface="宋体" charset="-122"/>
              </a:rPr>
              <a:t>进行操作。</a:t>
            </a:r>
          </a:p>
          <a:p>
            <a:pPr algn="just">
              <a:buNone/>
            </a:pPr>
            <a:r>
              <a:rPr lang="en-US" altLang="zh-CN" dirty="0" smtClean="0">
                <a:latin typeface="宋体" charset="-122"/>
              </a:rPr>
              <a:t>3．</a:t>
            </a:r>
            <a:r>
              <a:rPr lang="zh-CN" altLang="en-US" dirty="0" smtClean="0">
                <a:latin typeface="宋体" charset="-122"/>
              </a:rPr>
              <a:t>一个类中的方法可以互相调用。</a:t>
            </a:r>
            <a:endParaRPr lang="en-US" altLang="zh-CN" dirty="0" smtClean="0">
              <a:latin typeface="宋体" charset="-122"/>
            </a:endParaRPr>
          </a:p>
          <a:p>
            <a:pPr lvl="1" algn="just"/>
            <a:r>
              <a:rPr lang="zh-CN" altLang="en-US" b="1" dirty="0" smtClean="0">
                <a:solidFill>
                  <a:srgbClr val="C00000"/>
                </a:solidFill>
                <a:latin typeface="宋体" charset="-122"/>
              </a:rPr>
              <a:t>实例方法</a:t>
            </a:r>
            <a:r>
              <a:rPr lang="zh-CN" altLang="en-US" dirty="0" smtClean="0">
                <a:latin typeface="宋体" charset="-122"/>
              </a:rPr>
              <a:t>可以调用该类中的其它方法；</a:t>
            </a:r>
            <a:endParaRPr lang="en-US" altLang="zh-CN" dirty="0" smtClean="0">
              <a:latin typeface="宋体" charset="-122"/>
            </a:endParaRPr>
          </a:p>
          <a:p>
            <a:pPr lvl="1" algn="just"/>
            <a:r>
              <a:rPr lang="zh-CN" altLang="en-US" dirty="0" smtClean="0">
                <a:latin typeface="宋体" charset="-122"/>
              </a:rPr>
              <a:t>类中的</a:t>
            </a:r>
            <a:r>
              <a:rPr lang="zh-CN" altLang="en-US" b="1" dirty="0" smtClean="0">
                <a:solidFill>
                  <a:srgbClr val="C00000"/>
                </a:solidFill>
                <a:latin typeface="宋体" charset="-122"/>
              </a:rPr>
              <a:t>类方法</a:t>
            </a:r>
            <a:r>
              <a:rPr lang="zh-CN" altLang="en-US" dirty="0" smtClean="0">
                <a:latin typeface="宋体" charset="-122"/>
              </a:rPr>
              <a:t>只能调用该类的类方法，不能调用实例方法。  </a:t>
            </a:r>
            <a:endParaRPr lang="en-US" altLang="zh-CN" dirty="0" smtClean="0">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5EED191D-F5D2-47AB-9200-FBAC5A7E6D24}" type="slidenum">
              <a:rPr lang="en-US" altLang="zh-CN">
                <a:latin typeface="Arial" charset="0"/>
              </a:rPr>
              <a:pPr/>
              <a:t>33</a:t>
            </a:fld>
            <a:endParaRPr lang="en-US" altLang="zh-CN">
              <a:latin typeface="Arial" charset="0"/>
            </a:endParaRPr>
          </a:p>
        </p:txBody>
      </p:sp>
      <p:sp>
        <p:nvSpPr>
          <p:cNvPr id="15363" name="Rectangle 2"/>
          <p:cNvSpPr>
            <a:spLocks noGrp="1" noChangeArrowheads="1"/>
          </p:cNvSpPr>
          <p:nvPr>
            <p:ph type="title"/>
          </p:nvPr>
        </p:nvSpPr>
        <p:spPr>
          <a:xfrm>
            <a:off x="250825" y="0"/>
            <a:ext cx="8532813" cy="890588"/>
          </a:xfrm>
        </p:spPr>
        <p:txBody>
          <a:bodyPr/>
          <a:lstStyle/>
          <a:p>
            <a:r>
              <a:rPr kumimoji="1" lang="zh-CN" altLang="en-US" sz="3300" smtClean="0"/>
              <a:t>类成员</a:t>
            </a:r>
            <a:r>
              <a:rPr kumimoji="1" lang="en-US" altLang="zh-CN" sz="3300" smtClean="0"/>
              <a:t>(</a:t>
            </a:r>
            <a:r>
              <a:rPr kumimoji="1" lang="zh-CN" altLang="en-US" sz="2600" smtClean="0"/>
              <a:t>静态成员、实例成员</a:t>
            </a:r>
            <a:r>
              <a:rPr kumimoji="1" lang="en-US" altLang="zh-CN" sz="3300" smtClean="0"/>
              <a:t>)</a:t>
            </a:r>
            <a:r>
              <a:rPr kumimoji="1" lang="zh-CN" altLang="en-US" sz="3300" smtClean="0"/>
              <a:t>调用注意事项：</a:t>
            </a:r>
          </a:p>
        </p:txBody>
      </p:sp>
      <p:sp>
        <p:nvSpPr>
          <p:cNvPr id="15364" name="Rectangle 3"/>
          <p:cNvSpPr>
            <a:spLocks noGrp="1" noChangeArrowheads="1"/>
          </p:cNvSpPr>
          <p:nvPr>
            <p:ph type="body" idx="1"/>
          </p:nvPr>
        </p:nvSpPr>
        <p:spPr>
          <a:xfrm>
            <a:off x="250825" y="1125538"/>
            <a:ext cx="8435975" cy="5543550"/>
          </a:xfrm>
        </p:spPr>
        <p:txBody>
          <a:bodyPr/>
          <a:lstStyle/>
          <a:p>
            <a:pPr marL="457200" indent="-457200">
              <a:lnSpc>
                <a:spcPct val="80000"/>
              </a:lnSpc>
              <a:buFont typeface="Wingdings" pitchFamily="2" charset="2"/>
              <a:buNone/>
            </a:pPr>
            <a:r>
              <a:rPr kumimoji="1" lang="zh-CN" altLang="en-US" b="1" dirty="0" smtClean="0"/>
              <a:t>例：</a:t>
            </a:r>
          </a:p>
          <a:p>
            <a:pPr marL="725488" lvl="1" indent="-381000">
              <a:lnSpc>
                <a:spcPct val="80000"/>
              </a:lnSpc>
              <a:buFontTx/>
              <a:buNone/>
            </a:pPr>
            <a:r>
              <a:rPr kumimoji="1" lang="en-US" altLang="zh-CN" sz="2200" b="1" dirty="0" smtClean="0">
                <a:solidFill>
                  <a:schemeClr val="tx2"/>
                </a:solidFill>
              </a:rPr>
              <a:t>class A {</a:t>
            </a:r>
          </a:p>
          <a:p>
            <a:pPr marL="725488" lvl="1" indent="-381000">
              <a:lnSpc>
                <a:spcPct val="80000"/>
              </a:lnSpc>
              <a:buFontTx/>
              <a:buNone/>
            </a:pPr>
            <a:r>
              <a:rPr kumimoji="1" lang="en-US" altLang="zh-CN" sz="2200" b="1" dirty="0" smtClean="0">
                <a:solidFill>
                  <a:schemeClr val="tx2"/>
                </a:solidFill>
              </a:rPr>
              <a:t>	</a:t>
            </a:r>
            <a:r>
              <a:rPr kumimoji="1" lang="en-US" altLang="zh-CN" sz="2200" b="1" dirty="0" err="1" smtClean="0">
                <a:solidFill>
                  <a:schemeClr val="tx2"/>
                </a:solidFill>
              </a:rPr>
              <a:t>int</a:t>
            </a:r>
            <a:r>
              <a:rPr kumimoji="1" lang="en-US" altLang="zh-CN" sz="2200" b="1" dirty="0" smtClean="0">
                <a:solidFill>
                  <a:schemeClr val="tx2"/>
                </a:solidFill>
              </a:rPr>
              <a:t> a;</a:t>
            </a:r>
          </a:p>
          <a:p>
            <a:pPr marL="725488" lvl="1" indent="-381000">
              <a:lnSpc>
                <a:spcPct val="80000"/>
              </a:lnSpc>
              <a:buFontTx/>
              <a:buNone/>
            </a:pPr>
            <a:r>
              <a:rPr kumimoji="1" lang="en-US" altLang="zh-CN" sz="2200" b="1" dirty="0" smtClean="0">
                <a:solidFill>
                  <a:schemeClr val="tx2"/>
                </a:solidFill>
              </a:rPr>
              <a:t>	</a:t>
            </a:r>
            <a:r>
              <a:rPr kumimoji="1" lang="en-US" altLang="zh-CN" sz="2200" b="1" dirty="0" smtClean="0">
                <a:solidFill>
                  <a:srgbClr val="800000"/>
                </a:solidFill>
              </a:rPr>
              <a:t>static</a:t>
            </a:r>
            <a:r>
              <a:rPr kumimoji="1" lang="en-US" altLang="zh-CN" sz="2200" b="1" dirty="0" smtClean="0">
                <a:solidFill>
                  <a:schemeClr val="tx2"/>
                </a:solidFill>
              </a:rPr>
              <a:t> </a:t>
            </a:r>
            <a:r>
              <a:rPr kumimoji="1" lang="en-US" altLang="zh-CN" sz="2200" b="1" dirty="0" err="1" smtClean="0">
                <a:solidFill>
                  <a:schemeClr val="tx2"/>
                </a:solidFill>
              </a:rPr>
              <a:t>int</a:t>
            </a:r>
            <a:r>
              <a:rPr kumimoji="1" lang="en-US" altLang="zh-CN" sz="2200" b="1" dirty="0" smtClean="0">
                <a:solidFill>
                  <a:schemeClr val="tx2"/>
                </a:solidFill>
              </a:rPr>
              <a:t> b; </a:t>
            </a:r>
          </a:p>
          <a:p>
            <a:pPr marL="725488" lvl="1" indent="-381000">
              <a:lnSpc>
                <a:spcPct val="80000"/>
              </a:lnSpc>
              <a:buFontTx/>
              <a:buNone/>
            </a:pPr>
            <a:endParaRPr kumimoji="1" lang="en-US" altLang="zh-CN" sz="2200" b="1" dirty="0" smtClean="0">
              <a:solidFill>
                <a:schemeClr val="tx2"/>
              </a:solidFill>
            </a:endParaRPr>
          </a:p>
          <a:p>
            <a:pPr marL="725488" lvl="1" indent="-381000">
              <a:lnSpc>
                <a:spcPct val="80000"/>
              </a:lnSpc>
              <a:buFontTx/>
              <a:buNone/>
            </a:pPr>
            <a:r>
              <a:rPr kumimoji="1" lang="en-US" altLang="zh-CN" sz="2200" b="1" dirty="0" smtClean="0">
                <a:solidFill>
                  <a:schemeClr val="tx2"/>
                </a:solidFill>
              </a:rPr>
              <a:t>	void f(</a:t>
            </a:r>
            <a:r>
              <a:rPr kumimoji="1" lang="en-US" altLang="zh-CN" sz="2200" b="1" dirty="0" err="1" smtClean="0">
                <a:solidFill>
                  <a:schemeClr val="tx2"/>
                </a:solidFill>
              </a:rPr>
              <a:t>int</a:t>
            </a:r>
            <a:r>
              <a:rPr kumimoji="1" lang="en-US" altLang="zh-CN" sz="2200" b="1" dirty="0" smtClean="0">
                <a:solidFill>
                  <a:schemeClr val="tx2"/>
                </a:solidFill>
              </a:rPr>
              <a:t> </a:t>
            </a:r>
            <a:r>
              <a:rPr kumimoji="1" lang="en-US" altLang="zh-CN" sz="2200" b="1" dirty="0" err="1" smtClean="0">
                <a:solidFill>
                  <a:schemeClr val="tx2"/>
                </a:solidFill>
              </a:rPr>
              <a:t>x,int</a:t>
            </a:r>
            <a:r>
              <a:rPr kumimoji="1" lang="en-US" altLang="zh-CN" sz="2200" b="1" dirty="0" smtClean="0">
                <a:solidFill>
                  <a:schemeClr val="tx2"/>
                </a:solidFill>
              </a:rPr>
              <a:t> y) {</a:t>
            </a:r>
          </a:p>
          <a:p>
            <a:pPr marL="725488" lvl="1" indent="-381000">
              <a:lnSpc>
                <a:spcPct val="80000"/>
              </a:lnSpc>
              <a:buFontTx/>
              <a:buNone/>
            </a:pPr>
            <a:r>
              <a:rPr kumimoji="1" lang="en-US" altLang="zh-CN" sz="2200" b="1" dirty="0" smtClean="0">
                <a:solidFill>
                  <a:schemeClr val="tx2"/>
                </a:solidFill>
              </a:rPr>
              <a:t>		a=x;</a:t>
            </a:r>
          </a:p>
          <a:p>
            <a:pPr marL="725488" lvl="1" indent="-381000">
              <a:lnSpc>
                <a:spcPct val="80000"/>
              </a:lnSpc>
              <a:buFontTx/>
              <a:buNone/>
            </a:pPr>
            <a:r>
              <a:rPr kumimoji="1" lang="en-US" altLang="zh-CN" sz="2200" b="1" dirty="0" smtClean="0">
                <a:solidFill>
                  <a:schemeClr val="tx2"/>
                </a:solidFill>
              </a:rPr>
              <a:t>		b=y;</a:t>
            </a:r>
          </a:p>
          <a:p>
            <a:pPr marL="725488" lvl="1" indent="-381000">
              <a:lnSpc>
                <a:spcPct val="80000"/>
              </a:lnSpc>
              <a:buFontTx/>
              <a:buNone/>
            </a:pPr>
            <a:r>
              <a:rPr kumimoji="1" lang="en-US" altLang="zh-CN" sz="2200" b="1" dirty="0" smtClean="0">
                <a:solidFill>
                  <a:schemeClr val="tx2"/>
                </a:solidFill>
              </a:rPr>
              <a:t>	}</a:t>
            </a:r>
          </a:p>
          <a:p>
            <a:pPr marL="725488" lvl="1" indent="-381000">
              <a:lnSpc>
                <a:spcPct val="80000"/>
              </a:lnSpc>
              <a:buFontTx/>
              <a:buNone/>
            </a:pPr>
            <a:endParaRPr kumimoji="1" lang="en-US" altLang="zh-CN" sz="2200" b="1" dirty="0" smtClean="0">
              <a:solidFill>
                <a:schemeClr val="tx2"/>
              </a:solidFill>
            </a:endParaRPr>
          </a:p>
          <a:p>
            <a:pPr marL="725488" lvl="1" indent="-381000">
              <a:lnSpc>
                <a:spcPct val="80000"/>
              </a:lnSpc>
              <a:buFontTx/>
              <a:buNone/>
            </a:pPr>
            <a:r>
              <a:rPr kumimoji="1" lang="en-US" altLang="zh-CN" sz="2200" b="1" dirty="0" smtClean="0">
                <a:solidFill>
                  <a:schemeClr val="tx2"/>
                </a:solidFill>
              </a:rPr>
              <a:t>	</a:t>
            </a:r>
            <a:r>
              <a:rPr kumimoji="1" lang="en-US" altLang="zh-CN" sz="2200" b="1" dirty="0" smtClean="0">
                <a:solidFill>
                  <a:srgbClr val="C00000"/>
                </a:solidFill>
              </a:rPr>
              <a:t>static</a:t>
            </a:r>
            <a:r>
              <a:rPr kumimoji="1" lang="en-US" altLang="zh-CN" sz="2200" b="1" dirty="0" smtClean="0">
                <a:solidFill>
                  <a:schemeClr val="tx2"/>
                </a:solidFill>
              </a:rPr>
              <a:t> void g(</a:t>
            </a:r>
            <a:r>
              <a:rPr kumimoji="1" lang="en-US" altLang="zh-CN" sz="2200" b="1" dirty="0" err="1" smtClean="0">
                <a:solidFill>
                  <a:schemeClr val="tx2"/>
                </a:solidFill>
              </a:rPr>
              <a:t>int</a:t>
            </a:r>
            <a:r>
              <a:rPr kumimoji="1" lang="en-US" altLang="zh-CN" sz="2200" b="1" dirty="0" smtClean="0">
                <a:solidFill>
                  <a:schemeClr val="tx2"/>
                </a:solidFill>
              </a:rPr>
              <a:t> z){	//</a:t>
            </a:r>
            <a:r>
              <a:rPr lang="zh-CN" altLang="en-US" sz="2000" dirty="0" smtClean="0"/>
              <a:t>静态方法</a:t>
            </a:r>
            <a:r>
              <a:rPr lang="en-US" altLang="zh-CN" sz="2000" dirty="0" smtClean="0"/>
              <a:t>/</a:t>
            </a:r>
            <a:r>
              <a:rPr lang="zh-CN" altLang="en-US" sz="2000" dirty="0" smtClean="0"/>
              <a:t>类方法</a:t>
            </a:r>
            <a:endParaRPr kumimoji="1" lang="zh-CN" altLang="en-US" sz="2200" b="1" dirty="0" smtClean="0">
              <a:solidFill>
                <a:schemeClr val="tx2"/>
              </a:solidFill>
            </a:endParaRPr>
          </a:p>
          <a:p>
            <a:pPr marL="725488" lvl="1" indent="-381000">
              <a:lnSpc>
                <a:spcPct val="80000"/>
              </a:lnSpc>
              <a:buFontTx/>
              <a:buNone/>
            </a:pPr>
            <a:r>
              <a:rPr kumimoji="1" lang="zh-CN" altLang="en-US" sz="2200" b="1" dirty="0" smtClean="0">
                <a:solidFill>
                  <a:schemeClr val="tx2"/>
                </a:solidFill>
              </a:rPr>
              <a:t>		</a:t>
            </a:r>
            <a:r>
              <a:rPr kumimoji="1" lang="en-US" altLang="zh-CN" sz="2200" b="1" dirty="0" smtClean="0">
                <a:solidFill>
                  <a:schemeClr val="tx2"/>
                </a:solidFill>
              </a:rPr>
              <a:t>b=23;</a:t>
            </a:r>
          </a:p>
          <a:p>
            <a:pPr marL="725488" lvl="1" indent="-381000">
              <a:lnSpc>
                <a:spcPct val="80000"/>
              </a:lnSpc>
              <a:buFontTx/>
              <a:buNone/>
            </a:pPr>
            <a:r>
              <a:rPr kumimoji="1" lang="en-US" altLang="zh-CN" sz="2200" b="1" dirty="0" smtClean="0">
                <a:solidFill>
                  <a:schemeClr val="tx2"/>
                </a:solidFill>
              </a:rPr>
              <a:t>		</a:t>
            </a:r>
            <a:r>
              <a:rPr kumimoji="1" lang="en-US" altLang="zh-CN" sz="2200" b="1" dirty="0" smtClean="0">
                <a:solidFill>
                  <a:srgbClr val="006600"/>
                </a:solidFill>
              </a:rPr>
              <a:t>a=z;	 //legal or not?</a:t>
            </a:r>
          </a:p>
          <a:p>
            <a:pPr marL="725488" lvl="1" indent="-381000">
              <a:lnSpc>
                <a:spcPct val="80000"/>
              </a:lnSpc>
              <a:buFontTx/>
              <a:buNone/>
            </a:pPr>
            <a:r>
              <a:rPr kumimoji="1" lang="en-US" altLang="zh-CN" sz="2200" b="1" dirty="0" smtClean="0">
                <a:solidFill>
                  <a:schemeClr val="tx2"/>
                </a:solidFill>
              </a:rPr>
              <a:t>	}</a:t>
            </a:r>
          </a:p>
          <a:p>
            <a:pPr marL="725488" lvl="1" indent="-381000">
              <a:lnSpc>
                <a:spcPct val="80000"/>
              </a:lnSpc>
              <a:buFontTx/>
              <a:buNone/>
            </a:pPr>
            <a:r>
              <a:rPr kumimoji="1" lang="en-US" altLang="zh-CN" sz="2200" b="1" dirty="0" smtClean="0">
                <a:solidFill>
                  <a:schemeClr val="tx2"/>
                </a:solidFill>
              </a:rPr>
              <a:t>}</a:t>
            </a:r>
          </a:p>
        </p:txBody>
      </p:sp>
      <p:sp>
        <p:nvSpPr>
          <p:cNvPr id="257028" name="Text Box 4"/>
          <p:cNvSpPr txBox="1">
            <a:spLocks noChangeArrowheads="1"/>
          </p:cNvSpPr>
          <p:nvPr/>
        </p:nvSpPr>
        <p:spPr bwMode="auto">
          <a:xfrm>
            <a:off x="3929058" y="5214950"/>
            <a:ext cx="4643470" cy="400110"/>
          </a:xfrm>
          <a:prstGeom prst="rect">
            <a:avLst/>
          </a:prstGeom>
          <a:noFill/>
          <a:ln w="12700" cap="sq">
            <a:noFill/>
            <a:miter lim="800000"/>
            <a:headEnd type="none" w="sm" len="sm"/>
            <a:tailEnd type="none" w="sm" len="sm"/>
          </a:ln>
        </p:spPr>
        <p:txBody>
          <a:bodyPr wrap="square">
            <a:spAutoFit/>
          </a:bodyPr>
          <a:lstStyle/>
          <a:p>
            <a:pPr algn="ctr">
              <a:spcBef>
                <a:spcPct val="50000"/>
              </a:spcBef>
            </a:pPr>
            <a:r>
              <a:rPr kumimoji="1" lang="zh-CN" altLang="en-US" sz="2000" b="1" dirty="0" smtClean="0">
                <a:solidFill>
                  <a:srgbClr val="800000"/>
                </a:solidFill>
                <a:latin typeface="Times New Roman" pitchFamily="18" charset="0"/>
              </a:rPr>
              <a:t>非法，</a:t>
            </a:r>
            <a:r>
              <a:rPr lang="zh-CN" altLang="en-US" sz="2000" dirty="0" smtClean="0"/>
              <a:t>静态方法不能操作非静态变量</a:t>
            </a:r>
            <a:endParaRPr kumimoji="1" lang="zh-CN" altLang="en-US" sz="2000" b="1" dirty="0">
              <a:solidFill>
                <a:srgbClr val="8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 calcmode="lin" valueType="num">
                                      <p:cBhvr additive="base">
                                        <p:cTn id="7" dur="500" fill="hold"/>
                                        <p:tgtEl>
                                          <p:spTgt spid="257028"/>
                                        </p:tgtEl>
                                        <p:attrNameLst>
                                          <p:attrName>ppt_x</p:attrName>
                                        </p:attrNameLst>
                                      </p:cBhvr>
                                      <p:tavLst>
                                        <p:tav tm="0">
                                          <p:val>
                                            <p:strVal val="0-#ppt_w/2"/>
                                          </p:val>
                                        </p:tav>
                                        <p:tav tm="100000">
                                          <p:val>
                                            <p:strVal val="#ppt_x"/>
                                          </p:val>
                                        </p:tav>
                                      </p:tavLst>
                                    </p:anim>
                                    <p:anim calcmode="lin" valueType="num">
                                      <p:cBhvr additive="base">
                                        <p:cTn id="8" dur="500" fill="hold"/>
                                        <p:tgtEl>
                                          <p:spTgt spid="257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285728"/>
            <a:ext cx="8301038" cy="6572272"/>
          </a:xfrm>
        </p:spPr>
        <p:txBody>
          <a:bodyPr>
            <a:noAutofit/>
          </a:bodyPr>
          <a:lstStyle/>
          <a:p>
            <a:pPr marL="0">
              <a:spcBef>
                <a:spcPts val="0"/>
              </a:spcBef>
              <a:buNone/>
            </a:pPr>
            <a:r>
              <a:rPr lang="en-US" altLang="zh-CN" sz="2000" b="1" dirty="0" smtClean="0">
                <a:latin typeface="+mj-lt"/>
                <a:ea typeface="Tahoma" pitchFamily="34" charset="0"/>
                <a:cs typeface="Tahoma" pitchFamily="34" charset="0"/>
              </a:rPr>
              <a:t>public </a:t>
            </a:r>
            <a:r>
              <a:rPr lang="en-US" altLang="zh-CN" sz="2000" b="1" dirty="0">
                <a:latin typeface="+mj-lt"/>
                <a:ea typeface="Tahoma" pitchFamily="34" charset="0"/>
                <a:cs typeface="Tahoma" pitchFamily="34" charset="0"/>
              </a:rPr>
              <a:t>class </a:t>
            </a:r>
            <a:r>
              <a:rPr lang="en-US" altLang="zh-CN" sz="2000" b="1" dirty="0" err="1">
                <a:latin typeface="+mj-lt"/>
                <a:ea typeface="Tahoma" pitchFamily="34" charset="0"/>
                <a:cs typeface="Tahoma" pitchFamily="34" charset="0"/>
              </a:rPr>
              <a:t>staticMethodInvokeTest</a:t>
            </a:r>
            <a:r>
              <a:rPr lang="en-US" altLang="zh-CN" sz="2000" b="1" dirty="0">
                <a:latin typeface="+mj-lt"/>
                <a:ea typeface="Tahoma" pitchFamily="34" charset="0"/>
                <a:cs typeface="Tahoma" pitchFamily="34" charset="0"/>
              </a:rPr>
              <a:t> {</a:t>
            </a:r>
          </a:p>
          <a:p>
            <a:pPr marL="800100" lvl="2">
              <a:spcBef>
                <a:spcPts val="0"/>
              </a:spcBef>
              <a:buNone/>
            </a:pPr>
            <a:r>
              <a:rPr lang="en-US" altLang="zh-CN" sz="2000" b="1" dirty="0">
                <a:latin typeface="+mj-lt"/>
                <a:ea typeface="Tahoma" pitchFamily="34" charset="0"/>
                <a:cs typeface="Tahoma" pitchFamily="34" charset="0"/>
              </a:rPr>
              <a:t>public </a:t>
            </a:r>
            <a:r>
              <a:rPr lang="en-US" altLang="zh-CN" sz="2000" b="1" dirty="0">
                <a:solidFill>
                  <a:srgbClr val="0000CC"/>
                </a:solidFill>
                <a:latin typeface="+mj-lt"/>
                <a:ea typeface="Tahoma" pitchFamily="34" charset="0"/>
                <a:cs typeface="Tahoma" pitchFamily="34" charset="0"/>
              </a:rPr>
              <a:t>static</a:t>
            </a:r>
            <a:r>
              <a:rPr lang="en-US" altLang="zh-CN" sz="2000" b="1" dirty="0">
                <a:latin typeface="+mj-lt"/>
                <a:ea typeface="Tahoma" pitchFamily="34" charset="0"/>
                <a:cs typeface="Tahoma" pitchFamily="34" charset="0"/>
              </a:rPr>
              <a:t> String </a:t>
            </a:r>
            <a:r>
              <a:rPr lang="en-US" altLang="zh-CN" sz="2000" b="1" dirty="0" err="1">
                <a:solidFill>
                  <a:srgbClr val="C00000"/>
                </a:solidFill>
                <a:latin typeface="+mj-lt"/>
                <a:ea typeface="Tahoma" pitchFamily="34" charset="0"/>
                <a:cs typeface="Tahoma" pitchFamily="34" charset="0"/>
              </a:rPr>
              <a:t>staticVariable</a:t>
            </a:r>
            <a:r>
              <a:rPr lang="en-US" altLang="zh-CN" sz="2000" b="1" dirty="0">
                <a:latin typeface="+mj-lt"/>
                <a:ea typeface="Tahoma" pitchFamily="34" charset="0"/>
                <a:cs typeface="Tahoma" pitchFamily="34" charset="0"/>
              </a:rPr>
              <a:t> = "</a:t>
            </a:r>
            <a:r>
              <a:rPr lang="zh-CN" altLang="en-US" sz="2000" b="1" dirty="0">
                <a:latin typeface="+mj-lt"/>
                <a:cs typeface="Tahoma" pitchFamily="34" charset="0"/>
              </a:rPr>
              <a:t>我是非静态变量</a:t>
            </a:r>
            <a:r>
              <a:rPr lang="en-US" altLang="zh-CN" sz="2000" b="1" dirty="0">
                <a:latin typeface="+mj-lt"/>
                <a:ea typeface="Tahoma" pitchFamily="34" charset="0"/>
                <a:cs typeface="Tahoma" pitchFamily="34" charset="0"/>
              </a:rPr>
              <a:t>";</a:t>
            </a:r>
          </a:p>
          <a:p>
            <a:pPr marL="800100" lvl="2">
              <a:spcBef>
                <a:spcPts val="0"/>
              </a:spcBef>
              <a:buNone/>
            </a:pPr>
            <a:endParaRPr lang="zh-CN" altLang="en-US" sz="2000" b="1" dirty="0">
              <a:latin typeface="+mj-lt"/>
              <a:cs typeface="Tahoma" pitchFamily="34" charset="0"/>
            </a:endParaRPr>
          </a:p>
          <a:p>
            <a:pPr marL="800100" lvl="2">
              <a:spcBef>
                <a:spcPts val="0"/>
              </a:spcBef>
              <a:buNone/>
            </a:pPr>
            <a:r>
              <a:rPr lang="en-US" altLang="zh-CN" sz="2000" b="1" dirty="0">
                <a:latin typeface="+mj-lt"/>
                <a:ea typeface="Tahoma" pitchFamily="34" charset="0"/>
                <a:cs typeface="Tahoma" pitchFamily="34" charset="0"/>
              </a:rPr>
              <a:t>public void </a:t>
            </a:r>
            <a:r>
              <a:rPr lang="en-US" altLang="zh-CN" sz="2000" b="1" dirty="0" err="1">
                <a:solidFill>
                  <a:srgbClr val="006600"/>
                </a:solidFill>
                <a:latin typeface="+mj-lt"/>
                <a:ea typeface="Tahoma" pitchFamily="34" charset="0"/>
                <a:cs typeface="Tahoma" pitchFamily="34" charset="0"/>
              </a:rPr>
              <a:t>nonStaticMethod</a:t>
            </a:r>
            <a:r>
              <a:rPr lang="en-US" altLang="zh-CN" sz="2000" b="1" dirty="0">
                <a:latin typeface="+mj-lt"/>
                <a:ea typeface="Tahoma" pitchFamily="34" charset="0"/>
                <a:cs typeface="Tahoma" pitchFamily="34" charset="0"/>
              </a:rPr>
              <a:t>(){</a:t>
            </a:r>
          </a:p>
          <a:p>
            <a:pPr marL="1257300" lvl="3">
              <a:spcBef>
                <a:spcPts val="0"/>
              </a:spcBef>
              <a:buNone/>
            </a:pPr>
            <a:r>
              <a:rPr lang="en-US" altLang="zh-CN" b="1" dirty="0" err="1">
                <a:latin typeface="+mj-lt"/>
                <a:ea typeface="Tahoma" pitchFamily="34" charset="0"/>
                <a:cs typeface="Tahoma" pitchFamily="34" charset="0"/>
              </a:rPr>
              <a:t>System.out.println</a:t>
            </a:r>
            <a:r>
              <a:rPr lang="en-US" altLang="zh-CN" b="1" dirty="0">
                <a:latin typeface="+mj-lt"/>
                <a:ea typeface="Tahoma" pitchFamily="34" charset="0"/>
                <a:cs typeface="Tahoma" pitchFamily="34" charset="0"/>
              </a:rPr>
              <a:t>("</a:t>
            </a:r>
            <a:r>
              <a:rPr lang="zh-CN" altLang="en-US" b="1" dirty="0">
                <a:latin typeface="+mj-lt"/>
                <a:cs typeface="Tahoma" pitchFamily="34" charset="0"/>
              </a:rPr>
              <a:t>我是非静态方法。</a:t>
            </a:r>
            <a:r>
              <a:rPr lang="en-US" altLang="zh-CN" b="1" dirty="0">
                <a:latin typeface="+mj-lt"/>
                <a:ea typeface="Tahoma" pitchFamily="34" charset="0"/>
                <a:cs typeface="Tahoma" pitchFamily="34" charset="0"/>
              </a:rPr>
              <a:t>");</a:t>
            </a:r>
          </a:p>
          <a:p>
            <a:pPr marL="1257300" lvl="3">
              <a:spcBef>
                <a:spcPts val="0"/>
              </a:spcBef>
              <a:buNone/>
            </a:pPr>
            <a:r>
              <a:rPr lang="en-US" altLang="zh-CN" b="1" dirty="0" err="1">
                <a:solidFill>
                  <a:srgbClr val="C00000"/>
                </a:solidFill>
                <a:latin typeface="+mj-lt"/>
                <a:ea typeface="Tahoma" pitchFamily="34" charset="0"/>
                <a:cs typeface="Tahoma" pitchFamily="34" charset="0"/>
              </a:rPr>
              <a:t>staticVariable</a:t>
            </a:r>
            <a:r>
              <a:rPr lang="en-US" altLang="zh-CN" b="1" dirty="0">
                <a:latin typeface="+mj-lt"/>
                <a:ea typeface="Tahoma" pitchFamily="34" charset="0"/>
                <a:cs typeface="Tahoma" pitchFamily="34" charset="0"/>
              </a:rPr>
              <a:t> = </a:t>
            </a:r>
            <a:r>
              <a:rPr lang="en-US" altLang="zh-CN" b="1" dirty="0" err="1">
                <a:solidFill>
                  <a:srgbClr val="C00000"/>
                </a:solidFill>
                <a:latin typeface="+mj-lt"/>
                <a:ea typeface="Tahoma" pitchFamily="34" charset="0"/>
                <a:cs typeface="Tahoma" pitchFamily="34" charset="0"/>
              </a:rPr>
              <a:t>staticVariable</a:t>
            </a:r>
            <a:r>
              <a:rPr lang="en-US" altLang="zh-CN" b="1" dirty="0">
                <a:latin typeface="+mj-lt"/>
                <a:ea typeface="Tahoma" pitchFamily="34" charset="0"/>
                <a:cs typeface="Tahoma" pitchFamily="34" charset="0"/>
              </a:rPr>
              <a:t>+"</a:t>
            </a:r>
            <a:r>
              <a:rPr lang="zh-CN" altLang="en-US" b="1" dirty="0">
                <a:latin typeface="+mj-lt"/>
                <a:cs typeface="Tahoma" pitchFamily="34" charset="0"/>
              </a:rPr>
              <a:t>在非静态方法中！</a:t>
            </a:r>
            <a:r>
              <a:rPr lang="en-US" altLang="zh-CN" b="1" dirty="0">
                <a:latin typeface="+mj-lt"/>
                <a:ea typeface="Tahoma" pitchFamily="34" charset="0"/>
                <a:cs typeface="Tahoma" pitchFamily="34" charset="0"/>
              </a:rPr>
              <a:t>";</a:t>
            </a:r>
          </a:p>
          <a:p>
            <a:pPr marL="1257300" lvl="3">
              <a:spcBef>
                <a:spcPts val="0"/>
              </a:spcBef>
              <a:buNone/>
            </a:pPr>
            <a:r>
              <a:rPr lang="en-US" altLang="zh-CN" b="1" dirty="0" err="1">
                <a:solidFill>
                  <a:srgbClr val="0000CC"/>
                </a:solidFill>
                <a:latin typeface="+mj-lt"/>
                <a:ea typeface="Tahoma" pitchFamily="34" charset="0"/>
                <a:cs typeface="Tahoma" pitchFamily="34" charset="0"/>
              </a:rPr>
              <a:t>staticMethod</a:t>
            </a:r>
            <a:r>
              <a:rPr lang="en-US" altLang="zh-CN" b="1" dirty="0" smtClean="0">
                <a:latin typeface="+mj-lt"/>
                <a:ea typeface="Tahoma" pitchFamily="34" charset="0"/>
                <a:cs typeface="Tahoma" pitchFamily="34" charset="0"/>
              </a:rPr>
              <a:t>();		//</a:t>
            </a:r>
            <a:r>
              <a:rPr lang="zh-CN" altLang="en-US" b="1" dirty="0">
                <a:latin typeface="+mj-lt"/>
                <a:cs typeface="Tahoma" pitchFamily="34" charset="0"/>
              </a:rPr>
              <a:t>非静态方法调用静态方法</a:t>
            </a:r>
          </a:p>
          <a:p>
            <a:pPr marL="800100" lvl="2">
              <a:spcBef>
                <a:spcPts val="0"/>
              </a:spcBef>
              <a:buNone/>
            </a:pPr>
            <a:r>
              <a:rPr lang="en-US" altLang="zh-CN" sz="2000" b="1" dirty="0">
                <a:latin typeface="+mj-lt"/>
                <a:ea typeface="Tahoma" pitchFamily="34" charset="0"/>
                <a:cs typeface="Tahoma" pitchFamily="34" charset="0"/>
              </a:rPr>
              <a:t>}</a:t>
            </a:r>
          </a:p>
          <a:p>
            <a:pPr marL="800100" lvl="2">
              <a:spcBef>
                <a:spcPts val="0"/>
              </a:spcBef>
              <a:buNone/>
            </a:pPr>
            <a:endParaRPr lang="zh-CN" altLang="en-US" sz="2000" b="1" dirty="0">
              <a:latin typeface="+mj-lt"/>
              <a:cs typeface="Tahoma" pitchFamily="34" charset="0"/>
            </a:endParaRPr>
          </a:p>
          <a:p>
            <a:pPr marL="800100" lvl="2">
              <a:spcBef>
                <a:spcPts val="0"/>
              </a:spcBef>
              <a:buNone/>
            </a:pPr>
            <a:r>
              <a:rPr lang="en-US" altLang="zh-CN" sz="2000" b="1" dirty="0">
                <a:latin typeface="+mj-lt"/>
                <a:ea typeface="Tahoma" pitchFamily="34" charset="0"/>
                <a:cs typeface="Tahoma" pitchFamily="34" charset="0"/>
              </a:rPr>
              <a:t>public </a:t>
            </a:r>
            <a:r>
              <a:rPr lang="en-US" altLang="zh-CN" sz="2000" b="1" dirty="0">
                <a:solidFill>
                  <a:srgbClr val="0000CC"/>
                </a:solidFill>
                <a:latin typeface="+mj-lt"/>
                <a:ea typeface="Tahoma" pitchFamily="34" charset="0"/>
                <a:cs typeface="Tahoma" pitchFamily="34" charset="0"/>
              </a:rPr>
              <a:t>static</a:t>
            </a:r>
            <a:r>
              <a:rPr lang="en-US" altLang="zh-CN" sz="2000" b="1" dirty="0">
                <a:latin typeface="+mj-lt"/>
                <a:ea typeface="Tahoma" pitchFamily="34" charset="0"/>
                <a:cs typeface="Tahoma" pitchFamily="34" charset="0"/>
              </a:rPr>
              <a:t> void </a:t>
            </a:r>
            <a:r>
              <a:rPr lang="en-US" altLang="zh-CN" sz="2000" b="1" dirty="0" err="1">
                <a:solidFill>
                  <a:srgbClr val="0000CC"/>
                </a:solidFill>
                <a:latin typeface="+mj-lt"/>
                <a:ea typeface="Tahoma" pitchFamily="34" charset="0"/>
                <a:cs typeface="Tahoma" pitchFamily="34" charset="0"/>
              </a:rPr>
              <a:t>staticMethod</a:t>
            </a:r>
            <a:r>
              <a:rPr lang="en-US" altLang="zh-CN" sz="2000" b="1" dirty="0">
                <a:latin typeface="+mj-lt"/>
                <a:ea typeface="Tahoma" pitchFamily="34" charset="0"/>
                <a:cs typeface="Tahoma" pitchFamily="34" charset="0"/>
              </a:rPr>
              <a:t>(){</a:t>
            </a:r>
          </a:p>
          <a:p>
            <a:pPr marL="1257300" lvl="3">
              <a:spcBef>
                <a:spcPts val="0"/>
              </a:spcBef>
              <a:buNone/>
            </a:pPr>
            <a:r>
              <a:rPr lang="en-US" altLang="zh-CN" b="1" dirty="0" err="1">
                <a:latin typeface="+mj-lt"/>
                <a:ea typeface="Tahoma" pitchFamily="34" charset="0"/>
                <a:cs typeface="Tahoma" pitchFamily="34" charset="0"/>
              </a:rPr>
              <a:t>System.out.println</a:t>
            </a:r>
            <a:r>
              <a:rPr lang="en-US" altLang="zh-CN" b="1" dirty="0">
                <a:latin typeface="+mj-lt"/>
                <a:ea typeface="Tahoma" pitchFamily="34" charset="0"/>
                <a:cs typeface="Tahoma" pitchFamily="34" charset="0"/>
              </a:rPr>
              <a:t>("</a:t>
            </a:r>
            <a:r>
              <a:rPr lang="zh-CN" altLang="en-US" b="1" dirty="0">
                <a:latin typeface="+mj-lt"/>
                <a:cs typeface="Tahoma" pitchFamily="34" charset="0"/>
              </a:rPr>
              <a:t>我是静态方法。</a:t>
            </a:r>
            <a:r>
              <a:rPr lang="en-US" altLang="zh-CN" b="1" dirty="0">
                <a:latin typeface="+mj-lt"/>
                <a:ea typeface="Tahoma" pitchFamily="34" charset="0"/>
                <a:cs typeface="Tahoma" pitchFamily="34" charset="0"/>
              </a:rPr>
              <a:t>");</a:t>
            </a:r>
          </a:p>
          <a:p>
            <a:pPr marL="1257300" lvl="3">
              <a:spcBef>
                <a:spcPts val="0"/>
              </a:spcBef>
              <a:buNone/>
            </a:pPr>
            <a:r>
              <a:rPr lang="en-US" altLang="zh-CN" b="1" dirty="0">
                <a:latin typeface="+mj-lt"/>
                <a:ea typeface="Tahoma" pitchFamily="34" charset="0"/>
                <a:cs typeface="Tahoma" pitchFamily="34" charset="0"/>
              </a:rPr>
              <a:t>//</a:t>
            </a:r>
            <a:r>
              <a:rPr lang="en-US" altLang="zh-CN" b="1" dirty="0" err="1">
                <a:solidFill>
                  <a:srgbClr val="006600"/>
                </a:solidFill>
                <a:latin typeface="+mj-lt"/>
                <a:ea typeface="Tahoma" pitchFamily="34" charset="0"/>
                <a:cs typeface="Tahoma" pitchFamily="34" charset="0"/>
              </a:rPr>
              <a:t>nonStaticMethod</a:t>
            </a:r>
            <a:r>
              <a:rPr lang="en-US" altLang="zh-CN" b="1" dirty="0" smtClean="0">
                <a:latin typeface="+mj-lt"/>
                <a:ea typeface="Tahoma" pitchFamily="34" charset="0"/>
                <a:cs typeface="Tahoma" pitchFamily="34" charset="0"/>
              </a:rPr>
              <a:t>();	//</a:t>
            </a:r>
            <a:r>
              <a:rPr lang="zh-CN" altLang="en-US" b="1" dirty="0">
                <a:latin typeface="+mj-lt"/>
                <a:cs typeface="Tahoma" pitchFamily="34" charset="0"/>
              </a:rPr>
              <a:t>静态方法不能调用非静态方法</a:t>
            </a:r>
          </a:p>
          <a:p>
            <a:pPr marL="800100" lvl="2">
              <a:spcBef>
                <a:spcPts val="0"/>
              </a:spcBef>
              <a:buNone/>
            </a:pPr>
            <a:r>
              <a:rPr lang="en-US" altLang="zh-CN" sz="2000" b="1" dirty="0">
                <a:latin typeface="+mj-lt"/>
                <a:ea typeface="Tahoma" pitchFamily="34" charset="0"/>
                <a:cs typeface="Tahoma" pitchFamily="34" charset="0"/>
              </a:rPr>
              <a:t>}</a:t>
            </a:r>
          </a:p>
          <a:p>
            <a:pPr marL="800100" lvl="2">
              <a:spcBef>
                <a:spcPts val="0"/>
              </a:spcBef>
              <a:buNone/>
            </a:pPr>
            <a:endParaRPr lang="zh-CN" altLang="en-US" sz="2000" b="1" dirty="0">
              <a:latin typeface="+mj-lt"/>
              <a:cs typeface="Tahoma" pitchFamily="34" charset="0"/>
            </a:endParaRPr>
          </a:p>
          <a:p>
            <a:pPr marL="800100" lvl="2">
              <a:spcBef>
                <a:spcPts val="0"/>
              </a:spcBef>
              <a:buNone/>
            </a:pPr>
            <a:r>
              <a:rPr lang="en-US" altLang="zh-CN" sz="2000" b="1" dirty="0">
                <a:latin typeface="+mj-lt"/>
                <a:ea typeface="Tahoma" pitchFamily="34" charset="0"/>
                <a:cs typeface="Tahoma" pitchFamily="34" charset="0"/>
              </a:rPr>
              <a:t>public </a:t>
            </a:r>
            <a:r>
              <a:rPr lang="en-US" altLang="zh-CN" sz="2000" b="1" dirty="0">
                <a:solidFill>
                  <a:srgbClr val="0000CC"/>
                </a:solidFill>
                <a:latin typeface="+mj-lt"/>
                <a:ea typeface="Tahoma" pitchFamily="34" charset="0"/>
                <a:cs typeface="Tahoma" pitchFamily="34" charset="0"/>
              </a:rPr>
              <a:t>static</a:t>
            </a:r>
            <a:r>
              <a:rPr lang="en-US" altLang="zh-CN" sz="2000" b="1" dirty="0">
                <a:latin typeface="+mj-lt"/>
                <a:ea typeface="Tahoma" pitchFamily="34" charset="0"/>
                <a:cs typeface="Tahoma" pitchFamily="34" charset="0"/>
              </a:rPr>
              <a:t> void main(String[] </a:t>
            </a:r>
            <a:r>
              <a:rPr lang="en-US" altLang="zh-CN" sz="2000" b="1" dirty="0" err="1">
                <a:latin typeface="+mj-lt"/>
                <a:ea typeface="Tahoma" pitchFamily="34" charset="0"/>
                <a:cs typeface="Tahoma" pitchFamily="34" charset="0"/>
              </a:rPr>
              <a:t>args</a:t>
            </a:r>
            <a:r>
              <a:rPr lang="en-US" altLang="zh-CN" sz="2000" b="1" dirty="0">
                <a:latin typeface="+mj-lt"/>
                <a:ea typeface="Tahoma" pitchFamily="34" charset="0"/>
                <a:cs typeface="Tahoma" pitchFamily="34" charset="0"/>
              </a:rPr>
              <a:t>) {</a:t>
            </a:r>
          </a:p>
          <a:p>
            <a:pPr marL="1257300" lvl="3">
              <a:spcBef>
                <a:spcPts val="0"/>
              </a:spcBef>
              <a:buNone/>
            </a:pPr>
            <a:r>
              <a:rPr lang="en-US" altLang="zh-CN" b="1" dirty="0">
                <a:latin typeface="+mj-lt"/>
                <a:ea typeface="Tahoma" pitchFamily="34" charset="0"/>
                <a:cs typeface="Tahoma" pitchFamily="34" charset="0"/>
              </a:rPr>
              <a:t>new </a:t>
            </a:r>
            <a:r>
              <a:rPr lang="en-US" altLang="zh-CN" b="1" dirty="0" err="1">
                <a:latin typeface="+mj-lt"/>
                <a:ea typeface="Tahoma" pitchFamily="34" charset="0"/>
                <a:cs typeface="Tahoma" pitchFamily="34" charset="0"/>
              </a:rPr>
              <a:t>staticMethodInvokeTest</a:t>
            </a:r>
            <a:r>
              <a:rPr lang="en-US" altLang="zh-CN" b="1" dirty="0">
                <a:latin typeface="+mj-lt"/>
                <a:ea typeface="Tahoma" pitchFamily="34" charset="0"/>
                <a:cs typeface="Tahoma" pitchFamily="34" charset="0"/>
              </a:rPr>
              <a:t>().</a:t>
            </a:r>
            <a:r>
              <a:rPr lang="en-US" altLang="zh-CN" b="1" dirty="0" err="1">
                <a:solidFill>
                  <a:srgbClr val="006600"/>
                </a:solidFill>
                <a:latin typeface="+mj-lt"/>
                <a:ea typeface="Tahoma" pitchFamily="34" charset="0"/>
                <a:cs typeface="Tahoma" pitchFamily="34" charset="0"/>
              </a:rPr>
              <a:t>nonStaticMethod</a:t>
            </a:r>
            <a:r>
              <a:rPr lang="en-US" altLang="zh-CN" b="1" dirty="0">
                <a:latin typeface="+mj-lt"/>
                <a:ea typeface="Tahoma" pitchFamily="34" charset="0"/>
                <a:cs typeface="Tahoma" pitchFamily="34" charset="0"/>
              </a:rPr>
              <a:t>();</a:t>
            </a:r>
          </a:p>
          <a:p>
            <a:pPr marL="1257300" lvl="3">
              <a:spcBef>
                <a:spcPts val="0"/>
              </a:spcBef>
              <a:buNone/>
            </a:pPr>
            <a:r>
              <a:rPr lang="en-US" altLang="zh-CN" b="1" dirty="0" err="1">
                <a:solidFill>
                  <a:srgbClr val="000099"/>
                </a:solidFill>
                <a:latin typeface="+mj-lt"/>
                <a:ea typeface="Tahoma" pitchFamily="34" charset="0"/>
                <a:cs typeface="Tahoma" pitchFamily="34" charset="0"/>
              </a:rPr>
              <a:t>staticMethod</a:t>
            </a:r>
            <a:r>
              <a:rPr lang="en-US" altLang="zh-CN" b="1" dirty="0" smtClean="0">
                <a:solidFill>
                  <a:srgbClr val="000099"/>
                </a:solidFill>
                <a:latin typeface="+mj-lt"/>
                <a:ea typeface="Tahoma" pitchFamily="34" charset="0"/>
                <a:cs typeface="Tahoma" pitchFamily="34" charset="0"/>
              </a:rPr>
              <a:t>();</a:t>
            </a:r>
            <a:r>
              <a:rPr lang="en-US" altLang="zh-CN" b="1" dirty="0">
                <a:solidFill>
                  <a:srgbClr val="000099"/>
                </a:solidFill>
                <a:latin typeface="+mj-lt"/>
                <a:ea typeface="Tahoma" pitchFamily="34" charset="0"/>
                <a:cs typeface="Tahoma" pitchFamily="34" charset="0"/>
              </a:rPr>
              <a:t> </a:t>
            </a:r>
            <a:r>
              <a:rPr lang="en-US" altLang="zh-CN" b="1" dirty="0" smtClean="0">
                <a:latin typeface="+mj-lt"/>
                <a:ea typeface="Tahoma" pitchFamily="34" charset="0"/>
                <a:cs typeface="Tahoma" pitchFamily="34" charset="0"/>
              </a:rPr>
              <a:t>		//?</a:t>
            </a:r>
            <a:endParaRPr lang="en-US" altLang="zh-CN" b="1" dirty="0">
              <a:latin typeface="+mj-lt"/>
              <a:ea typeface="Tahoma" pitchFamily="34" charset="0"/>
              <a:cs typeface="Tahoma" pitchFamily="34" charset="0"/>
            </a:endParaRPr>
          </a:p>
          <a:p>
            <a:pPr marL="1257300" lvl="3">
              <a:spcBef>
                <a:spcPts val="0"/>
              </a:spcBef>
              <a:buNone/>
            </a:pPr>
            <a:r>
              <a:rPr lang="en-US" altLang="zh-CN" b="1" dirty="0" err="1">
                <a:latin typeface="+mj-lt"/>
                <a:ea typeface="Tahoma" pitchFamily="34" charset="0"/>
                <a:cs typeface="Tahoma" pitchFamily="34" charset="0"/>
              </a:rPr>
              <a:t>System.out.println</a:t>
            </a:r>
            <a:r>
              <a:rPr lang="en-US" altLang="zh-CN" b="1" dirty="0">
                <a:latin typeface="+mj-lt"/>
                <a:ea typeface="Tahoma" pitchFamily="34" charset="0"/>
                <a:cs typeface="Tahoma" pitchFamily="34" charset="0"/>
              </a:rPr>
              <a:t>(</a:t>
            </a:r>
            <a:r>
              <a:rPr lang="en-US" altLang="zh-CN" b="1" dirty="0" err="1">
                <a:solidFill>
                  <a:srgbClr val="C00000"/>
                </a:solidFill>
                <a:latin typeface="+mj-lt"/>
                <a:ea typeface="Tahoma" pitchFamily="34" charset="0"/>
                <a:cs typeface="Tahoma" pitchFamily="34" charset="0"/>
              </a:rPr>
              <a:t>staticVariable</a:t>
            </a:r>
            <a:r>
              <a:rPr lang="en-US" altLang="zh-CN" b="1" dirty="0" smtClean="0">
                <a:latin typeface="+mj-lt"/>
                <a:ea typeface="Tahoma" pitchFamily="34" charset="0"/>
                <a:cs typeface="Tahoma" pitchFamily="34" charset="0"/>
              </a:rPr>
              <a:t>);</a:t>
            </a:r>
            <a:r>
              <a:rPr lang="en-US" altLang="zh-CN" b="1" dirty="0">
                <a:latin typeface="+mj-lt"/>
                <a:ea typeface="Tahoma" pitchFamily="34" charset="0"/>
                <a:cs typeface="Tahoma" pitchFamily="34" charset="0"/>
              </a:rPr>
              <a:t> </a:t>
            </a:r>
            <a:r>
              <a:rPr lang="en-US" altLang="zh-CN" b="1" dirty="0" smtClean="0">
                <a:latin typeface="+mj-lt"/>
                <a:ea typeface="Tahoma" pitchFamily="34" charset="0"/>
                <a:cs typeface="Tahoma" pitchFamily="34" charset="0"/>
              </a:rPr>
              <a:t>//?</a:t>
            </a:r>
            <a:endParaRPr lang="en-US" altLang="zh-CN" b="1" dirty="0">
              <a:latin typeface="+mj-lt"/>
              <a:ea typeface="Tahoma" pitchFamily="34" charset="0"/>
              <a:cs typeface="Tahoma" pitchFamily="34" charset="0"/>
            </a:endParaRPr>
          </a:p>
          <a:p>
            <a:pPr marL="800100" lvl="2">
              <a:spcBef>
                <a:spcPts val="0"/>
              </a:spcBef>
              <a:buNone/>
            </a:pPr>
            <a:r>
              <a:rPr lang="en-US" altLang="zh-CN" sz="2000" b="1" dirty="0">
                <a:latin typeface="+mj-lt"/>
                <a:ea typeface="Tahoma" pitchFamily="34" charset="0"/>
                <a:cs typeface="Tahoma" pitchFamily="34" charset="0"/>
              </a:rPr>
              <a:t>}</a:t>
            </a:r>
          </a:p>
          <a:p>
            <a:pPr marL="0">
              <a:spcBef>
                <a:spcPts val="0"/>
              </a:spcBef>
              <a:buNone/>
            </a:pPr>
            <a:r>
              <a:rPr lang="en-US" altLang="zh-CN" sz="2000" b="1" dirty="0">
                <a:latin typeface="+mj-lt"/>
                <a:ea typeface="Tahoma" pitchFamily="34" charset="0"/>
                <a:cs typeface="Tahoma" pitchFamily="34" charset="0"/>
              </a:rPr>
              <a:t>}</a:t>
            </a:r>
            <a:endParaRPr lang="zh-CN" altLang="en-US" sz="2000" b="1" dirty="0">
              <a:latin typeface="+mj-lt"/>
              <a:cs typeface="Tahoma" pitchFamily="34" charset="0"/>
            </a:endParaRPr>
          </a:p>
        </p:txBody>
      </p:sp>
      <p:sp>
        <p:nvSpPr>
          <p:cNvPr id="4" name="灯片编号占位符 3"/>
          <p:cNvSpPr>
            <a:spLocks noGrp="1"/>
          </p:cNvSpPr>
          <p:nvPr>
            <p:ph type="sldNum" sz="quarter" idx="12"/>
          </p:nvPr>
        </p:nvSpPr>
        <p:spPr/>
        <p:txBody>
          <a:bodyPr/>
          <a:lstStyle/>
          <a:p>
            <a:pPr>
              <a:defRPr/>
            </a:pPr>
            <a:fld id="{B86E76BD-931C-4762-B019-F37E50D3D3A2}" type="slidenum">
              <a:rPr lang="en-US" altLang="zh-CN" smtClean="0"/>
              <a:pPr>
                <a:defRPr/>
              </a:pPr>
              <a:t>34</a:t>
            </a:fld>
            <a:endParaRPr lang="en-US" altLang="zh-CN"/>
          </a:p>
        </p:txBody>
      </p:sp>
      <p:sp>
        <p:nvSpPr>
          <p:cNvPr id="5" name="TextBox 4"/>
          <p:cNvSpPr txBox="1"/>
          <p:nvPr/>
        </p:nvSpPr>
        <p:spPr>
          <a:xfrm>
            <a:off x="5714976" y="5657671"/>
            <a:ext cx="3429024" cy="1200329"/>
          </a:xfrm>
          <a:prstGeom prst="rect">
            <a:avLst/>
          </a:prstGeom>
          <a:noFill/>
          <a:ln>
            <a:solidFill>
              <a:schemeClr val="tx1"/>
            </a:solidFill>
          </a:ln>
        </p:spPr>
        <p:txBody>
          <a:bodyPr wrap="square" rtlCol="0">
            <a:spAutoFit/>
          </a:bodyPr>
          <a:lstStyle/>
          <a:p>
            <a:r>
              <a:rPr lang="zh-CN" altLang="en-US" dirty="0" smtClean="0"/>
              <a:t>我是非静态方法。</a:t>
            </a:r>
          </a:p>
          <a:p>
            <a:r>
              <a:rPr lang="zh-CN" altLang="en-US" dirty="0" smtClean="0"/>
              <a:t>我是静态方法。</a:t>
            </a:r>
          </a:p>
          <a:p>
            <a:r>
              <a:rPr lang="zh-CN" altLang="en-US" dirty="0" smtClean="0"/>
              <a:t>我是静态方法。</a:t>
            </a:r>
          </a:p>
          <a:p>
            <a:r>
              <a:rPr lang="zh-CN" altLang="en-US" dirty="0" smtClean="0"/>
              <a:t>我是非静态变量在非静态方法中！</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§4.3   </a:t>
            </a:r>
            <a:r>
              <a:rPr lang="zh-CN" altLang="en-US" sz="3600" dirty="0" smtClean="0">
                <a:latin typeface="宋体" pitchFamily="2" charset="-122"/>
              </a:rPr>
              <a:t>对象</a:t>
            </a:r>
            <a:endParaRPr lang="zh-CN" altLang="en-US" dirty="0"/>
          </a:p>
        </p:txBody>
      </p:sp>
      <p:sp>
        <p:nvSpPr>
          <p:cNvPr id="3" name="内容占位符 2"/>
          <p:cNvSpPr>
            <a:spLocks noGrp="1"/>
          </p:cNvSpPr>
          <p:nvPr>
            <p:ph idx="1"/>
          </p:nvPr>
        </p:nvSpPr>
        <p:spPr>
          <a:xfrm>
            <a:off x="457200" y="1628775"/>
            <a:ext cx="7543824" cy="4502150"/>
          </a:xfrm>
        </p:spPr>
        <p:txBody>
          <a:bodyPr/>
          <a:lstStyle/>
          <a:p>
            <a:pPr marL="342900" lvl="1" indent="-342900">
              <a:buClr>
                <a:schemeClr val="tx2"/>
              </a:buClr>
              <a:buNone/>
            </a:pPr>
            <a:r>
              <a:rPr lang="zh-CN" altLang="en-US" b="1" dirty="0" smtClean="0"/>
              <a:t>§4.3.1  </a:t>
            </a:r>
            <a:r>
              <a:rPr lang="zh-CN" altLang="en-US" b="1" dirty="0" smtClean="0">
                <a:latin typeface="宋体" pitchFamily="2" charset="-122"/>
              </a:rPr>
              <a:t>创建对象</a:t>
            </a:r>
            <a:endParaRPr lang="en-US" altLang="zh-CN" b="1" dirty="0" smtClean="0">
              <a:latin typeface="宋体" pitchFamily="2" charset="-122"/>
            </a:endParaRPr>
          </a:p>
          <a:p>
            <a:pPr marL="342900" lvl="1" indent="-342900">
              <a:buClr>
                <a:schemeClr val="tx2"/>
              </a:buClr>
            </a:pPr>
            <a:r>
              <a:rPr lang="zh-CN" altLang="en-US" dirty="0" smtClean="0"/>
              <a:t>类的对象，又称为类的实例，一般通过使用保留字</a:t>
            </a:r>
            <a:r>
              <a:rPr lang="en-US" altLang="zh-CN" b="1" dirty="0" smtClean="0">
                <a:solidFill>
                  <a:srgbClr val="FF0000"/>
                </a:solidFill>
              </a:rPr>
              <a:t>new</a:t>
            </a:r>
            <a:r>
              <a:rPr lang="zh-CN" altLang="en-US" dirty="0" smtClean="0"/>
              <a:t>和类的</a:t>
            </a:r>
            <a:r>
              <a:rPr lang="zh-CN" altLang="en-US" b="1" dirty="0" smtClean="0">
                <a:solidFill>
                  <a:srgbClr val="000099"/>
                </a:solidFill>
              </a:rPr>
              <a:t>构造方法</a:t>
            </a:r>
            <a:r>
              <a:rPr lang="zh-CN" altLang="en-US" dirty="0" smtClean="0"/>
              <a:t>来创建；</a:t>
            </a:r>
            <a:endParaRPr lang="zh-CN" altLang="en-US" b="1" dirty="0" smtClean="0"/>
          </a:p>
          <a:p>
            <a:pPr>
              <a:buNone/>
            </a:pPr>
            <a:r>
              <a:rPr lang="en-US" altLang="zh-CN" dirty="0" smtClean="0"/>
              <a:t>1</a:t>
            </a:r>
            <a:r>
              <a:rPr lang="zh-CN" altLang="en-US" dirty="0" smtClean="0"/>
              <a:t>．对象的声明</a:t>
            </a:r>
          </a:p>
          <a:p>
            <a:pPr algn="ctr">
              <a:buNone/>
            </a:pPr>
            <a:r>
              <a:rPr lang="zh-CN" altLang="en-US" sz="2400" b="1" dirty="0" smtClean="0">
                <a:solidFill>
                  <a:srgbClr val="000099"/>
                </a:solidFill>
                <a:latin typeface="Tahoma" pitchFamily="34" charset="0"/>
                <a:cs typeface="Tahoma" pitchFamily="34" charset="0"/>
              </a:rPr>
              <a:t>     </a:t>
            </a:r>
            <a:r>
              <a:rPr lang="en-US" altLang="zh-CN" sz="2400" b="1" dirty="0" smtClean="0">
                <a:solidFill>
                  <a:srgbClr val="000099"/>
                </a:solidFill>
                <a:latin typeface="Tahoma" pitchFamily="34" charset="0"/>
                <a:ea typeface="Tahoma" pitchFamily="34" charset="0"/>
                <a:cs typeface="Tahoma" pitchFamily="34" charset="0"/>
              </a:rPr>
              <a:t>People </a:t>
            </a:r>
            <a:r>
              <a:rPr lang="en-US" altLang="zh-CN" sz="2400" b="1" dirty="0" err="1" smtClean="0">
                <a:solidFill>
                  <a:srgbClr val="000099"/>
                </a:solidFill>
                <a:latin typeface="Tahoma" pitchFamily="34" charset="0"/>
                <a:ea typeface="Tahoma" pitchFamily="34" charset="0"/>
                <a:cs typeface="Tahoma" pitchFamily="34" charset="0"/>
              </a:rPr>
              <a:t>zhangPing</a:t>
            </a:r>
            <a:r>
              <a:rPr lang="en-US" altLang="zh-CN" sz="2400" b="1" dirty="0" smtClean="0">
                <a:solidFill>
                  <a:srgbClr val="000099"/>
                </a:solidFill>
                <a:latin typeface="Tahoma" pitchFamily="34" charset="0"/>
                <a:ea typeface="Tahoma" pitchFamily="34" charset="0"/>
                <a:cs typeface="Tahoma" pitchFamily="34" charset="0"/>
              </a:rPr>
              <a:t>; //</a:t>
            </a:r>
            <a:r>
              <a:rPr lang="zh-CN" altLang="en-US" sz="2400" b="1" dirty="0" smtClean="0">
                <a:solidFill>
                  <a:srgbClr val="000099"/>
                </a:solidFill>
                <a:latin typeface="Tahoma" pitchFamily="34" charset="0"/>
                <a:ea typeface="Tahoma" pitchFamily="34" charset="0"/>
                <a:cs typeface="Tahoma" pitchFamily="34" charset="0"/>
              </a:rPr>
              <a:t>声明对象</a:t>
            </a:r>
            <a:endParaRPr lang="en-US" altLang="zh-CN" sz="2400" b="1" dirty="0" smtClean="0">
              <a:solidFill>
                <a:srgbClr val="000099"/>
              </a:solidFill>
              <a:latin typeface="Tahoma" pitchFamily="34" charset="0"/>
              <a:ea typeface="Tahoma" pitchFamily="34" charset="0"/>
              <a:cs typeface="Tahoma" pitchFamily="34" charset="0"/>
            </a:endParaRPr>
          </a:p>
          <a:p>
            <a:pPr algn="ctr">
              <a:buNone/>
            </a:pPr>
            <a:endParaRPr lang="en-US" altLang="zh-CN" sz="2400" b="1" dirty="0" smtClean="0">
              <a:solidFill>
                <a:srgbClr val="000099"/>
              </a:solidFill>
              <a:latin typeface="Tahoma" pitchFamily="34" charset="0"/>
              <a:ea typeface="Tahoma" pitchFamily="34" charset="0"/>
              <a:cs typeface="Tahoma" pitchFamily="34" charset="0"/>
            </a:endParaRPr>
          </a:p>
          <a:p>
            <a:pPr>
              <a:buNone/>
            </a:pPr>
            <a:endParaRPr lang="en-US" altLang="zh-CN" sz="2400" b="1" dirty="0" smtClean="0">
              <a:solidFill>
                <a:srgbClr val="000099"/>
              </a:solidFill>
              <a:latin typeface="Tahoma" pitchFamily="34" charset="0"/>
              <a:ea typeface="Tahoma" pitchFamily="34" charset="0"/>
              <a:cs typeface="Tahoma" pitchFamily="34" charset="0"/>
            </a:endParaRPr>
          </a:p>
          <a:p>
            <a:pPr>
              <a:buNone/>
            </a:pPr>
            <a:r>
              <a:rPr lang="en-US" altLang="zh-CN" dirty="0" smtClean="0"/>
              <a:t>2. </a:t>
            </a:r>
            <a:r>
              <a:rPr lang="zh-CN" altLang="en-US" dirty="0" smtClean="0"/>
              <a:t>为声明的对象分配内存 </a:t>
            </a:r>
          </a:p>
          <a:p>
            <a:pPr algn="ctr">
              <a:buNone/>
            </a:pPr>
            <a:r>
              <a:rPr lang="zh-CN" altLang="en-US" dirty="0" smtClean="0"/>
              <a:t> </a:t>
            </a:r>
            <a:r>
              <a:rPr lang="en-US" altLang="zh-CN" sz="2400" b="1" dirty="0" err="1" smtClean="0">
                <a:solidFill>
                  <a:srgbClr val="000099"/>
                </a:solidFill>
                <a:latin typeface="Tahoma" pitchFamily="34" charset="0"/>
                <a:cs typeface="Tahoma" pitchFamily="34" charset="0"/>
              </a:rPr>
              <a:t>zhangPing</a:t>
            </a:r>
            <a:r>
              <a:rPr lang="en-US" altLang="zh-CN" sz="2400" b="1" dirty="0" smtClean="0">
                <a:solidFill>
                  <a:srgbClr val="000099"/>
                </a:solidFill>
                <a:latin typeface="Tahoma" pitchFamily="34" charset="0"/>
                <a:cs typeface="Tahoma" pitchFamily="34" charset="0"/>
              </a:rPr>
              <a:t>=new People(); //</a:t>
            </a:r>
            <a:r>
              <a:rPr lang="zh-CN" altLang="en-US" sz="2400" b="1" dirty="0" smtClean="0">
                <a:solidFill>
                  <a:srgbClr val="000099"/>
                </a:solidFill>
                <a:latin typeface="Tahoma" pitchFamily="34" charset="0"/>
                <a:cs typeface="Tahoma" pitchFamily="34" charset="0"/>
              </a:rPr>
              <a:t>创建对象</a:t>
            </a:r>
            <a:endParaRPr lang="en-US" altLang="zh-CN" sz="2400" b="1" dirty="0" smtClean="0">
              <a:solidFill>
                <a:srgbClr val="000099"/>
              </a:solidFill>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6" name="线形标注 1 5"/>
          <p:cNvSpPr/>
          <p:nvPr/>
        </p:nvSpPr>
        <p:spPr>
          <a:xfrm>
            <a:off x="1928794" y="4000504"/>
            <a:ext cx="1143008" cy="500066"/>
          </a:xfrm>
          <a:prstGeom prst="borderCallout1">
            <a:avLst>
              <a:gd name="adj1" fmla="val -7794"/>
              <a:gd name="adj2" fmla="val 55896"/>
              <a:gd name="adj3" fmla="val -55609"/>
              <a:gd name="adj4" fmla="val 5528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类名</a:t>
            </a:r>
            <a:endParaRPr lang="zh-CN" altLang="en-US" sz="2400" b="1" dirty="0">
              <a:solidFill>
                <a:schemeClr val="tx1"/>
              </a:solidFill>
            </a:endParaRPr>
          </a:p>
        </p:txBody>
      </p:sp>
      <p:sp>
        <p:nvSpPr>
          <p:cNvPr id="7" name="线形标注 1 6"/>
          <p:cNvSpPr/>
          <p:nvPr/>
        </p:nvSpPr>
        <p:spPr>
          <a:xfrm>
            <a:off x="3500430" y="4071942"/>
            <a:ext cx="1143008" cy="500066"/>
          </a:xfrm>
          <a:prstGeom prst="borderCallout1">
            <a:avLst>
              <a:gd name="adj1" fmla="val -7794"/>
              <a:gd name="adj2" fmla="val 55896"/>
              <a:gd name="adj3" fmla="val -55609"/>
              <a:gd name="adj4" fmla="val 5399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对象名</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p:spPr>
        <p:txBody>
          <a:bodyPr/>
          <a:lstStyle/>
          <a:p>
            <a:fld id="{AEAE0A3D-AE27-462A-806C-4770E5ABD586}" type="slidenum">
              <a:rPr lang="en-US" altLang="zh-CN" smtClean="0"/>
              <a:pPr/>
              <a:t>36</a:t>
            </a:fld>
            <a:endParaRPr lang="en-US" altLang="zh-CN" smtClean="0"/>
          </a:p>
        </p:txBody>
      </p:sp>
      <p:sp>
        <p:nvSpPr>
          <p:cNvPr id="51203" name="Text Box 2"/>
          <p:cNvSpPr txBox="1">
            <a:spLocks noChangeArrowheads="1"/>
          </p:cNvSpPr>
          <p:nvPr/>
        </p:nvSpPr>
        <p:spPr bwMode="auto">
          <a:xfrm>
            <a:off x="611188" y="142852"/>
            <a:ext cx="7200900" cy="3046988"/>
          </a:xfrm>
          <a:prstGeom prst="rect">
            <a:avLst/>
          </a:prstGeom>
          <a:noFill/>
          <a:ln w="12700" cap="sq">
            <a:solidFill>
              <a:schemeClr val="tx1"/>
            </a:solidFill>
            <a:miter lim="800000"/>
            <a:headEnd type="none" w="sm" len="sm"/>
            <a:tailEnd type="none" w="sm" len="sm"/>
          </a:ln>
        </p:spPr>
        <p:txBody>
          <a:bodyPr wrap="square">
            <a:spAutoFit/>
          </a:bodyPr>
          <a:lstStyle/>
          <a:p>
            <a:pPr>
              <a:spcBef>
                <a:spcPts val="0"/>
              </a:spcBef>
            </a:pPr>
            <a:r>
              <a:rPr kumimoji="1" lang="en-US" altLang="zh-CN" sz="2200" b="1" dirty="0" smtClean="0">
                <a:solidFill>
                  <a:srgbClr val="0000FF"/>
                </a:solidFill>
                <a:latin typeface="+mj-lt"/>
                <a:ea typeface="Tahoma" pitchFamily="34" charset="0"/>
                <a:cs typeface="Tahoma" pitchFamily="34" charset="0"/>
              </a:rPr>
              <a:t>//</a:t>
            </a:r>
            <a:r>
              <a:rPr kumimoji="1" lang="en-US" altLang="zh-CN" sz="2200" b="1" dirty="0" err="1">
                <a:solidFill>
                  <a:srgbClr val="0000FF"/>
                </a:solidFill>
                <a:latin typeface="+mj-lt"/>
                <a:ea typeface="Tahoma" pitchFamily="34" charset="0"/>
                <a:cs typeface="Tahoma" pitchFamily="34" charset="0"/>
              </a:rPr>
              <a:t>Point.java</a:t>
            </a:r>
            <a:endParaRPr kumimoji="1" lang="en-US" altLang="zh-CN" sz="2200" b="1" dirty="0">
              <a:solidFill>
                <a:srgbClr val="0000FF"/>
              </a:solidFill>
              <a:latin typeface="+mj-lt"/>
              <a:ea typeface="Tahoma" pitchFamily="34" charset="0"/>
              <a:cs typeface="Tahoma" pitchFamily="34" charset="0"/>
            </a:endParaRPr>
          </a:p>
          <a:p>
            <a:pPr>
              <a:spcBef>
                <a:spcPts val="0"/>
              </a:spcBef>
            </a:pPr>
            <a:r>
              <a:rPr kumimoji="1" lang="en-US" altLang="zh-CN" sz="2200" b="1" dirty="0">
                <a:latin typeface="+mj-lt"/>
                <a:ea typeface="Tahoma" pitchFamily="34" charset="0"/>
                <a:cs typeface="Tahoma" pitchFamily="34" charset="0"/>
              </a:rPr>
              <a:t>class Point {</a:t>
            </a:r>
          </a:p>
          <a:p>
            <a:pPr>
              <a:spcBef>
                <a:spcPts val="0"/>
              </a:spcBef>
            </a:pPr>
            <a:r>
              <a:rPr kumimoji="1" lang="en-US" altLang="zh-CN" sz="2200" b="1" dirty="0">
                <a:latin typeface="+mj-lt"/>
                <a:ea typeface="Tahoma" pitchFamily="34" charset="0"/>
                <a:cs typeface="Tahoma" pitchFamily="34" charset="0"/>
              </a:rPr>
              <a:t>	</a:t>
            </a:r>
            <a:r>
              <a:rPr kumimoji="1" lang="en-US" altLang="zh-CN" sz="2200" b="1" dirty="0" err="1">
                <a:latin typeface="+mj-lt"/>
                <a:ea typeface="Tahoma" pitchFamily="34" charset="0"/>
                <a:cs typeface="Tahoma" pitchFamily="34" charset="0"/>
              </a:rPr>
              <a:t>int</a:t>
            </a:r>
            <a:r>
              <a:rPr kumimoji="1" lang="en-US" altLang="zh-CN" sz="2200" b="1" dirty="0">
                <a:latin typeface="+mj-lt"/>
                <a:ea typeface="Tahoma" pitchFamily="34" charset="0"/>
                <a:cs typeface="Tahoma" pitchFamily="34" charset="0"/>
              </a:rPr>
              <a:t> </a:t>
            </a:r>
            <a:r>
              <a:rPr kumimoji="1" lang="en-US" altLang="zh-CN" sz="2200" b="1" dirty="0" err="1">
                <a:latin typeface="+mj-lt"/>
                <a:ea typeface="Tahoma" pitchFamily="34" charset="0"/>
                <a:cs typeface="Tahoma" pitchFamily="34" charset="0"/>
              </a:rPr>
              <a:t>x,y</a:t>
            </a:r>
            <a:r>
              <a:rPr kumimoji="1" lang="en-US" altLang="zh-CN" sz="2200" b="1" dirty="0">
                <a:latin typeface="+mj-lt"/>
                <a:ea typeface="Tahoma" pitchFamily="34" charset="0"/>
                <a:cs typeface="Tahoma" pitchFamily="34" charset="0"/>
              </a:rPr>
              <a:t>;</a:t>
            </a:r>
          </a:p>
          <a:p>
            <a:pPr>
              <a:spcBef>
                <a:spcPts val="0"/>
              </a:spcBef>
            </a:pPr>
            <a:endParaRPr kumimoji="1" lang="en-US" altLang="zh-CN" sz="1600" b="1" dirty="0">
              <a:latin typeface="+mj-lt"/>
              <a:ea typeface="Tahoma" pitchFamily="34" charset="0"/>
              <a:cs typeface="Tahoma" pitchFamily="34" charset="0"/>
            </a:endParaRPr>
          </a:p>
          <a:p>
            <a:pPr>
              <a:spcBef>
                <a:spcPts val="0"/>
              </a:spcBef>
            </a:pPr>
            <a:r>
              <a:rPr kumimoji="1" lang="en-US" altLang="zh-CN" sz="2200" b="1" dirty="0">
                <a:latin typeface="+mj-lt"/>
                <a:ea typeface="Tahoma" pitchFamily="34" charset="0"/>
                <a:cs typeface="Tahoma" pitchFamily="34" charset="0"/>
              </a:rPr>
              <a:t>	</a:t>
            </a:r>
            <a:r>
              <a:rPr kumimoji="1" lang="en-US" altLang="zh-CN" sz="2200" b="1" dirty="0">
                <a:solidFill>
                  <a:srgbClr val="006600"/>
                </a:solidFill>
                <a:latin typeface="+mj-lt"/>
                <a:ea typeface="Tahoma" pitchFamily="34" charset="0"/>
                <a:cs typeface="Tahoma" pitchFamily="34" charset="0"/>
              </a:rPr>
              <a:t>Point(</a:t>
            </a:r>
            <a:r>
              <a:rPr kumimoji="1" lang="en-US" altLang="zh-CN" sz="2200" b="1" dirty="0" err="1">
                <a:solidFill>
                  <a:srgbClr val="006600"/>
                </a:solidFill>
                <a:latin typeface="+mj-lt"/>
                <a:ea typeface="Tahoma" pitchFamily="34" charset="0"/>
                <a:cs typeface="Tahoma" pitchFamily="34" charset="0"/>
              </a:rPr>
              <a:t>int</a:t>
            </a:r>
            <a:r>
              <a:rPr kumimoji="1" lang="en-US" altLang="zh-CN" sz="2200" b="1" dirty="0">
                <a:solidFill>
                  <a:srgbClr val="006600"/>
                </a:solidFill>
                <a:latin typeface="+mj-lt"/>
                <a:ea typeface="Tahoma" pitchFamily="34" charset="0"/>
                <a:cs typeface="Tahoma" pitchFamily="34" charset="0"/>
              </a:rPr>
              <a:t> </a:t>
            </a:r>
            <a:r>
              <a:rPr kumimoji="1" lang="en-US" altLang="zh-CN" sz="2200" b="1" dirty="0" err="1">
                <a:solidFill>
                  <a:srgbClr val="006600"/>
                </a:solidFill>
                <a:latin typeface="+mj-lt"/>
                <a:ea typeface="Tahoma" pitchFamily="34" charset="0"/>
                <a:cs typeface="Tahoma" pitchFamily="34" charset="0"/>
              </a:rPr>
              <a:t>a,int</a:t>
            </a:r>
            <a:r>
              <a:rPr kumimoji="1" lang="en-US" altLang="zh-CN" sz="2200" b="1" dirty="0">
                <a:solidFill>
                  <a:srgbClr val="006600"/>
                </a:solidFill>
                <a:latin typeface="+mj-lt"/>
                <a:ea typeface="Tahoma" pitchFamily="34" charset="0"/>
                <a:cs typeface="Tahoma" pitchFamily="34" charset="0"/>
              </a:rPr>
              <a:t> b) </a:t>
            </a:r>
            <a:r>
              <a:rPr kumimoji="1" lang="en-US" altLang="zh-CN" sz="2200" b="1" dirty="0">
                <a:latin typeface="+mj-lt"/>
                <a:ea typeface="Tahoma" pitchFamily="34" charset="0"/>
                <a:cs typeface="Tahoma" pitchFamily="34" charset="0"/>
              </a:rPr>
              <a:t>{  </a:t>
            </a:r>
            <a:r>
              <a:rPr kumimoji="1" lang="en-US" altLang="zh-CN" sz="2200" b="1" dirty="0">
                <a:solidFill>
                  <a:srgbClr val="800000"/>
                </a:solidFill>
                <a:latin typeface="+mj-lt"/>
                <a:ea typeface="Tahoma" pitchFamily="34" charset="0"/>
                <a:cs typeface="Tahoma" pitchFamily="34" charset="0"/>
              </a:rPr>
              <a:t>//</a:t>
            </a:r>
            <a:r>
              <a:rPr kumimoji="1" lang="zh-CN" altLang="en-US" sz="2200" b="1" dirty="0">
                <a:solidFill>
                  <a:srgbClr val="800000"/>
                </a:solidFill>
                <a:latin typeface="+mj-lt"/>
                <a:cs typeface="Tahoma" pitchFamily="34" charset="0"/>
              </a:rPr>
              <a:t>构造函数</a:t>
            </a:r>
          </a:p>
          <a:p>
            <a:pPr>
              <a:spcBef>
                <a:spcPts val="0"/>
              </a:spcBef>
            </a:pPr>
            <a:r>
              <a:rPr kumimoji="1" lang="zh-CN" altLang="en-US" sz="2200" b="1" dirty="0">
                <a:latin typeface="+mj-lt"/>
                <a:cs typeface="Tahoma" pitchFamily="34" charset="0"/>
              </a:rPr>
              <a:t>	  </a:t>
            </a:r>
            <a:r>
              <a:rPr kumimoji="1" lang="zh-CN" altLang="en-US" sz="2200" b="1" dirty="0" smtClean="0">
                <a:latin typeface="+mj-lt"/>
                <a:cs typeface="Tahoma" pitchFamily="34" charset="0"/>
              </a:rPr>
              <a:t>  </a:t>
            </a:r>
            <a:r>
              <a:rPr kumimoji="1" lang="en-US" altLang="zh-CN" sz="2200" b="1" dirty="0" smtClean="0">
                <a:latin typeface="+mj-lt"/>
                <a:ea typeface="Tahoma" pitchFamily="34" charset="0"/>
                <a:cs typeface="Tahoma" pitchFamily="34" charset="0"/>
              </a:rPr>
              <a:t>x=a</a:t>
            </a:r>
            <a:r>
              <a:rPr kumimoji="1" lang="en-US" altLang="zh-CN" sz="2200" b="1" dirty="0">
                <a:latin typeface="+mj-lt"/>
                <a:ea typeface="Tahoma" pitchFamily="34" charset="0"/>
                <a:cs typeface="Tahoma" pitchFamily="34" charset="0"/>
              </a:rPr>
              <a:t>;</a:t>
            </a:r>
          </a:p>
          <a:p>
            <a:pPr>
              <a:spcBef>
                <a:spcPts val="0"/>
              </a:spcBef>
            </a:pPr>
            <a:r>
              <a:rPr kumimoji="1" lang="en-US" altLang="zh-CN" sz="2200" b="1" dirty="0">
                <a:latin typeface="+mj-lt"/>
                <a:ea typeface="Tahoma" pitchFamily="34" charset="0"/>
                <a:cs typeface="Tahoma" pitchFamily="34" charset="0"/>
              </a:rPr>
              <a:t>	  </a:t>
            </a:r>
            <a:r>
              <a:rPr kumimoji="1" lang="en-US" altLang="zh-CN" sz="2200" b="1" dirty="0" smtClean="0">
                <a:latin typeface="+mj-lt"/>
                <a:ea typeface="Tahoma" pitchFamily="34" charset="0"/>
                <a:cs typeface="Tahoma" pitchFamily="34" charset="0"/>
              </a:rPr>
              <a:t>  y=b</a:t>
            </a:r>
            <a:r>
              <a:rPr kumimoji="1" lang="en-US" altLang="zh-CN" sz="2200" b="1" dirty="0">
                <a:latin typeface="+mj-lt"/>
                <a:ea typeface="Tahoma" pitchFamily="34" charset="0"/>
                <a:cs typeface="Tahoma" pitchFamily="34" charset="0"/>
              </a:rPr>
              <a:t>;</a:t>
            </a:r>
          </a:p>
          <a:p>
            <a:pPr>
              <a:spcBef>
                <a:spcPts val="0"/>
              </a:spcBef>
            </a:pPr>
            <a:r>
              <a:rPr kumimoji="1" lang="en-US" altLang="zh-CN" sz="2200" b="1" dirty="0">
                <a:latin typeface="+mj-lt"/>
                <a:ea typeface="Tahoma" pitchFamily="34" charset="0"/>
                <a:cs typeface="Tahoma" pitchFamily="34" charset="0"/>
              </a:rPr>
              <a:t>	}</a:t>
            </a:r>
          </a:p>
          <a:p>
            <a:pPr>
              <a:spcBef>
                <a:spcPts val="0"/>
              </a:spcBef>
            </a:pPr>
            <a:r>
              <a:rPr kumimoji="1" lang="en-US" altLang="zh-CN" sz="2200" b="1" dirty="0">
                <a:latin typeface="+mj-lt"/>
                <a:ea typeface="Tahoma" pitchFamily="34" charset="0"/>
                <a:cs typeface="Tahoma" pitchFamily="34" charset="0"/>
              </a:rPr>
              <a:t>}</a:t>
            </a:r>
          </a:p>
        </p:txBody>
      </p:sp>
      <p:sp>
        <p:nvSpPr>
          <p:cNvPr id="51204" name="Text Box 3"/>
          <p:cNvSpPr txBox="1">
            <a:spLocks noChangeArrowheads="1"/>
          </p:cNvSpPr>
          <p:nvPr/>
        </p:nvSpPr>
        <p:spPr bwMode="auto">
          <a:xfrm>
            <a:off x="642910" y="3403600"/>
            <a:ext cx="7572428" cy="3139321"/>
          </a:xfrm>
          <a:prstGeom prst="rect">
            <a:avLst/>
          </a:prstGeom>
          <a:noFill/>
          <a:ln w="12700" cap="sq">
            <a:solidFill>
              <a:schemeClr val="tx1"/>
            </a:solidFill>
            <a:miter lim="800000"/>
            <a:headEnd type="none" w="sm" len="sm"/>
            <a:tailEnd type="none" w="sm" len="sm"/>
          </a:ln>
        </p:spPr>
        <p:txBody>
          <a:bodyPr wrap="square">
            <a:spAutoFit/>
          </a:bodyPr>
          <a:lstStyle/>
          <a:p>
            <a:r>
              <a:rPr kumimoji="1" lang="en-US" altLang="zh-CN" sz="2200" b="1" dirty="0" smtClean="0">
                <a:solidFill>
                  <a:srgbClr val="0000FF"/>
                </a:solidFill>
              </a:rPr>
              <a:t>//</a:t>
            </a:r>
            <a:r>
              <a:rPr kumimoji="1" lang="en-US" altLang="zh-CN" sz="2200" b="1" dirty="0" err="1" smtClean="0">
                <a:solidFill>
                  <a:srgbClr val="0000FF"/>
                </a:solidFill>
              </a:rPr>
              <a:t>Test.java</a:t>
            </a:r>
            <a:endParaRPr kumimoji="1" lang="en-US" altLang="zh-CN" sz="2200" b="1" dirty="0">
              <a:solidFill>
                <a:srgbClr val="0000FF"/>
              </a:solidFill>
            </a:endParaRPr>
          </a:p>
          <a:p>
            <a:r>
              <a:rPr kumimoji="1" lang="en-US" altLang="zh-CN" sz="2200" b="1" dirty="0"/>
              <a:t>public class </a:t>
            </a:r>
            <a:r>
              <a:rPr kumimoji="1" lang="en-US" altLang="zh-CN" sz="2200" b="1" dirty="0" smtClean="0"/>
              <a:t>Test{</a:t>
            </a:r>
            <a:endParaRPr kumimoji="1" lang="en-US" altLang="zh-CN" sz="2200" b="1" dirty="0"/>
          </a:p>
          <a:p>
            <a:r>
              <a:rPr kumimoji="1" lang="en-US" altLang="zh-CN" sz="2200" b="1" dirty="0"/>
              <a:t>	public static void main(String </a:t>
            </a:r>
            <a:r>
              <a:rPr kumimoji="1" lang="en-US" altLang="zh-CN" sz="2200" b="1" dirty="0" err="1"/>
              <a:t>args</a:t>
            </a:r>
            <a:r>
              <a:rPr kumimoji="1" lang="en-US" altLang="zh-CN" sz="2200" b="1" dirty="0" smtClean="0"/>
              <a:t>[]) {</a:t>
            </a:r>
            <a:endParaRPr kumimoji="1" lang="en-US" altLang="zh-CN" sz="2200" b="1" dirty="0"/>
          </a:p>
          <a:p>
            <a:r>
              <a:rPr kumimoji="1" lang="en-US" altLang="zh-CN" sz="2200" b="1" dirty="0">
                <a:solidFill>
                  <a:srgbClr val="0000FF"/>
                </a:solidFill>
              </a:rPr>
              <a:t>		</a:t>
            </a:r>
            <a:r>
              <a:rPr kumimoji="1" lang="en-US" altLang="zh-CN" sz="2200" b="1" dirty="0">
                <a:solidFill>
                  <a:srgbClr val="006600"/>
                </a:solidFill>
              </a:rPr>
              <a:t>Point </a:t>
            </a:r>
            <a:r>
              <a:rPr kumimoji="1" lang="en-US" altLang="zh-CN" sz="2200" b="1" dirty="0" err="1">
                <a:solidFill>
                  <a:srgbClr val="006600"/>
                </a:solidFill>
              </a:rPr>
              <a:t>p1</a:t>
            </a:r>
            <a:r>
              <a:rPr kumimoji="1" lang="en-US" altLang="zh-CN" sz="2200" b="1" dirty="0">
                <a:solidFill>
                  <a:srgbClr val="006600"/>
                </a:solidFill>
              </a:rPr>
              <a:t>, </a:t>
            </a:r>
            <a:r>
              <a:rPr kumimoji="1" lang="en-US" altLang="zh-CN" sz="2200" b="1" dirty="0" err="1">
                <a:solidFill>
                  <a:srgbClr val="006600"/>
                </a:solidFill>
              </a:rPr>
              <a:t>p2</a:t>
            </a:r>
            <a:r>
              <a:rPr kumimoji="1" lang="en-US" altLang="zh-CN" sz="2200" b="1" dirty="0">
                <a:solidFill>
                  <a:srgbClr val="006600"/>
                </a:solidFill>
              </a:rPr>
              <a:t>, </a:t>
            </a:r>
            <a:r>
              <a:rPr kumimoji="1" lang="en-US" altLang="zh-CN" sz="2200" b="1" dirty="0" err="1">
                <a:solidFill>
                  <a:srgbClr val="006600"/>
                </a:solidFill>
              </a:rPr>
              <a:t>p3</a:t>
            </a:r>
            <a:r>
              <a:rPr kumimoji="1" lang="en-US" altLang="zh-CN" sz="2200" b="1" dirty="0">
                <a:solidFill>
                  <a:srgbClr val="006600"/>
                </a:solidFill>
              </a:rPr>
              <a:t>;	</a:t>
            </a:r>
            <a:r>
              <a:rPr kumimoji="1" lang="en-US" altLang="zh-CN" sz="2200" b="1" dirty="0" smtClean="0">
                <a:solidFill>
                  <a:srgbClr val="006600"/>
                </a:solidFill>
              </a:rPr>
              <a:t>	//</a:t>
            </a:r>
            <a:r>
              <a:rPr kumimoji="1" lang="zh-CN" altLang="en-US" sz="2200" b="1" dirty="0">
                <a:solidFill>
                  <a:srgbClr val="006600"/>
                </a:solidFill>
              </a:rPr>
              <a:t>声明对象</a:t>
            </a:r>
            <a:endParaRPr kumimoji="1" lang="en-US" altLang="zh-CN" sz="2200" b="1" dirty="0">
              <a:solidFill>
                <a:srgbClr val="006600"/>
              </a:solidFill>
            </a:endParaRPr>
          </a:p>
          <a:p>
            <a:r>
              <a:rPr kumimoji="1" lang="en-US" altLang="zh-CN" sz="2200" b="1" dirty="0">
                <a:solidFill>
                  <a:srgbClr val="006600"/>
                </a:solidFill>
              </a:rPr>
              <a:t>		</a:t>
            </a:r>
            <a:r>
              <a:rPr kumimoji="1" lang="en-US" altLang="zh-CN" sz="2200" b="1" dirty="0" err="1">
                <a:solidFill>
                  <a:srgbClr val="006600"/>
                </a:solidFill>
              </a:rPr>
              <a:t>p1</a:t>
            </a:r>
            <a:r>
              <a:rPr kumimoji="1" lang="en-US" altLang="zh-CN" sz="2200" b="1" dirty="0">
                <a:solidFill>
                  <a:srgbClr val="006600"/>
                </a:solidFill>
              </a:rPr>
              <a:t>=new Point(10, 10);	//</a:t>
            </a:r>
            <a:r>
              <a:rPr kumimoji="1" lang="zh-CN" altLang="en-US" sz="2200" b="1" dirty="0">
                <a:solidFill>
                  <a:srgbClr val="006600"/>
                </a:solidFill>
              </a:rPr>
              <a:t>创建对象</a:t>
            </a:r>
            <a:endParaRPr kumimoji="1" lang="en-US" altLang="zh-CN" sz="2200" b="1" dirty="0">
              <a:solidFill>
                <a:srgbClr val="006600"/>
              </a:solidFill>
            </a:endParaRPr>
          </a:p>
          <a:p>
            <a:r>
              <a:rPr kumimoji="1" lang="en-US" altLang="zh-CN" sz="2200" b="1" dirty="0">
                <a:solidFill>
                  <a:srgbClr val="006600"/>
                </a:solidFill>
              </a:rPr>
              <a:t>		</a:t>
            </a:r>
            <a:r>
              <a:rPr kumimoji="1" lang="en-US" altLang="zh-CN" sz="2200" b="1" dirty="0" err="1">
                <a:solidFill>
                  <a:srgbClr val="006600"/>
                </a:solidFill>
              </a:rPr>
              <a:t>p2</a:t>
            </a:r>
            <a:r>
              <a:rPr kumimoji="1" lang="en-US" altLang="zh-CN" sz="2200" b="1" dirty="0">
                <a:solidFill>
                  <a:srgbClr val="006600"/>
                </a:solidFill>
              </a:rPr>
              <a:t>=new Point(5, 6); 	</a:t>
            </a:r>
            <a:r>
              <a:rPr kumimoji="1" lang="en-US" altLang="zh-CN" sz="2200" b="1" dirty="0" smtClean="0">
                <a:solidFill>
                  <a:srgbClr val="006600"/>
                </a:solidFill>
              </a:rPr>
              <a:t>	//</a:t>
            </a:r>
            <a:r>
              <a:rPr kumimoji="1" lang="zh-CN" altLang="en-US" sz="2200" b="1" dirty="0">
                <a:solidFill>
                  <a:srgbClr val="006600"/>
                </a:solidFill>
              </a:rPr>
              <a:t>创建对象</a:t>
            </a:r>
            <a:endParaRPr kumimoji="1" lang="en-US" altLang="zh-CN" sz="2200" b="1" dirty="0">
              <a:solidFill>
                <a:srgbClr val="006600"/>
              </a:solidFill>
            </a:endParaRPr>
          </a:p>
          <a:p>
            <a:r>
              <a:rPr kumimoji="1" lang="en-US" altLang="zh-CN" sz="2200" b="1" dirty="0"/>
              <a:t>		</a:t>
            </a:r>
            <a:r>
              <a:rPr kumimoji="1" lang="en-US" altLang="zh-CN" sz="2200" b="1" dirty="0" err="1"/>
              <a:t>p3</a:t>
            </a:r>
            <a:r>
              <a:rPr kumimoji="1" lang="en-US" altLang="zh-CN" sz="2200" b="1" dirty="0"/>
              <a:t>=</a:t>
            </a:r>
            <a:r>
              <a:rPr kumimoji="1" lang="en-US" altLang="zh-CN" sz="2200" b="1" dirty="0" err="1"/>
              <a:t>p1</a:t>
            </a:r>
            <a:r>
              <a:rPr kumimoji="1" lang="en-US" altLang="zh-CN" sz="2200" b="1" dirty="0"/>
              <a:t>;</a:t>
            </a:r>
          </a:p>
          <a:p>
            <a:r>
              <a:rPr kumimoji="1" lang="en-US" altLang="zh-CN" sz="2200" b="1" dirty="0"/>
              <a:t>	}</a:t>
            </a:r>
          </a:p>
          <a:p>
            <a:r>
              <a:rPr kumimoji="1" lang="en-US" altLang="zh-CN" sz="2200" b="1" dirty="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§4.3   </a:t>
            </a:r>
            <a:r>
              <a:rPr lang="zh-CN" altLang="en-US" sz="3600" dirty="0" smtClean="0">
                <a:latin typeface="宋体" pitchFamily="2" charset="-122"/>
              </a:rPr>
              <a:t>对象</a:t>
            </a:r>
            <a:endParaRPr lang="zh-CN" altLang="en-US" dirty="0"/>
          </a:p>
        </p:txBody>
      </p:sp>
      <p:sp>
        <p:nvSpPr>
          <p:cNvPr id="3" name="内容占位符 2"/>
          <p:cNvSpPr>
            <a:spLocks noGrp="1"/>
          </p:cNvSpPr>
          <p:nvPr>
            <p:ph idx="1"/>
          </p:nvPr>
        </p:nvSpPr>
        <p:spPr/>
        <p:txBody>
          <a:bodyPr/>
          <a:lstStyle/>
          <a:p>
            <a:pPr>
              <a:lnSpc>
                <a:spcPct val="90000"/>
              </a:lnSpc>
            </a:pPr>
            <a:r>
              <a:rPr kumimoji="1" lang="zh-CN" altLang="en-US" dirty="0" smtClean="0"/>
              <a:t>注意：</a:t>
            </a:r>
            <a:endParaRPr kumimoji="1" lang="en-US" altLang="zh-CN" dirty="0" smtClean="0"/>
          </a:p>
          <a:p>
            <a:pPr lvl="1">
              <a:lnSpc>
                <a:spcPct val="90000"/>
              </a:lnSpc>
            </a:pPr>
            <a:r>
              <a:rPr kumimoji="1" lang="zh-CN" altLang="en-US" dirty="0" smtClean="0"/>
              <a:t>定义类时如果不定义任何构造方法，系统会自动生成一个</a:t>
            </a:r>
            <a:r>
              <a:rPr kumimoji="1" lang="zh-CN" altLang="en-US" b="1" dirty="0" smtClean="0">
                <a:solidFill>
                  <a:srgbClr val="800000"/>
                </a:solidFill>
              </a:rPr>
              <a:t>默认的无参数的构造方法</a:t>
            </a:r>
            <a:r>
              <a:rPr kumimoji="1" lang="zh-CN" altLang="en-US" dirty="0" smtClean="0"/>
              <a:t>，使用它所创建的对象具有默认值。</a:t>
            </a:r>
          </a:p>
          <a:p>
            <a:pPr lvl="1">
              <a:lnSpc>
                <a:spcPct val="90000"/>
              </a:lnSpc>
            </a:pPr>
            <a:r>
              <a:rPr kumimoji="1" lang="zh-CN" altLang="en-US" dirty="0" smtClean="0"/>
              <a:t>但是一旦定义了带参数的构造方法，则</a:t>
            </a:r>
            <a:r>
              <a:rPr kumimoji="1" lang="zh-CN" altLang="en-US" b="1" dirty="0" smtClean="0">
                <a:solidFill>
                  <a:srgbClr val="000099"/>
                </a:solidFill>
              </a:rPr>
              <a:t>无参数的构造方法自动失效</a:t>
            </a:r>
            <a:r>
              <a:rPr kumimoji="1" lang="zh-CN" altLang="en-US" dirty="0" smtClean="0"/>
              <a:t>，如果要用，则</a:t>
            </a:r>
            <a:r>
              <a:rPr kumimoji="1" lang="zh-CN" altLang="en-US" dirty="0" smtClean="0">
                <a:solidFill>
                  <a:srgbClr val="800000"/>
                </a:solidFill>
              </a:rPr>
              <a:t>必须由程序员显示定义。</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p:spPr>
        <p:txBody>
          <a:bodyPr/>
          <a:lstStyle/>
          <a:p>
            <a:fld id="{E7A0B59F-B890-40EA-A988-947CEDA38343}" type="slidenum">
              <a:rPr lang="en-US" altLang="zh-CN" smtClean="0"/>
              <a:pPr/>
              <a:t>38</a:t>
            </a:fld>
            <a:endParaRPr lang="en-US" altLang="zh-CN" smtClean="0"/>
          </a:p>
        </p:txBody>
      </p:sp>
      <p:sp>
        <p:nvSpPr>
          <p:cNvPr id="38915" name="Rectangle 4"/>
          <p:cNvSpPr>
            <a:spLocks noChangeArrowheads="1"/>
          </p:cNvSpPr>
          <p:nvPr/>
        </p:nvSpPr>
        <p:spPr bwMode="auto">
          <a:xfrm>
            <a:off x="2857488" y="357166"/>
            <a:ext cx="4572032" cy="3071833"/>
          </a:xfrm>
          <a:prstGeom prst="rect">
            <a:avLst/>
          </a:prstGeom>
          <a:noFill/>
          <a:ln w="12700" cap="sq">
            <a:solidFill>
              <a:schemeClr val="tx1"/>
            </a:solidFill>
            <a:miter lim="800000"/>
            <a:headEnd type="none" w="sm" len="sm"/>
            <a:tailEnd type="none" w="sm" len="sm"/>
          </a:ln>
        </p:spPr>
        <p:txBody>
          <a:bodyPr wrap="none" anchor="ctr"/>
          <a:lstStyle/>
          <a:p>
            <a:r>
              <a:rPr kumimoji="1" lang="en-US" altLang="zh-CN" sz="2400" dirty="0" smtClean="0">
                <a:latin typeface="Tahoma" pitchFamily="34" charset="0"/>
              </a:rPr>
              <a:t>class </a:t>
            </a:r>
            <a:r>
              <a:rPr kumimoji="1" lang="en-US" altLang="zh-CN" sz="2400" dirty="0">
                <a:latin typeface="Tahoma" pitchFamily="34" charset="0"/>
              </a:rPr>
              <a:t>Point {</a:t>
            </a:r>
          </a:p>
          <a:p>
            <a:pPr lvl="1"/>
            <a:r>
              <a:rPr kumimoji="1" lang="en-US" altLang="zh-CN" sz="2400" dirty="0" err="1">
                <a:latin typeface="Tahoma" pitchFamily="34" charset="0"/>
              </a:rPr>
              <a:t>int</a:t>
            </a:r>
            <a:r>
              <a:rPr kumimoji="1" lang="en-US" altLang="zh-CN" sz="2400" dirty="0">
                <a:latin typeface="Tahoma" pitchFamily="34" charset="0"/>
              </a:rPr>
              <a:t> </a:t>
            </a:r>
            <a:r>
              <a:rPr kumimoji="1" lang="en-US" altLang="zh-CN" sz="2400" dirty="0" err="1">
                <a:latin typeface="Tahoma" pitchFamily="34" charset="0"/>
              </a:rPr>
              <a:t>x,y</a:t>
            </a:r>
            <a:r>
              <a:rPr kumimoji="1" lang="en-US" altLang="zh-CN" sz="2400" dirty="0">
                <a:latin typeface="Tahoma" pitchFamily="34" charset="0"/>
              </a:rPr>
              <a:t>;</a:t>
            </a:r>
          </a:p>
          <a:p>
            <a:pPr lvl="1"/>
            <a:endParaRPr kumimoji="1" lang="en-US" altLang="zh-CN" sz="2400" dirty="0">
              <a:latin typeface="Tahoma" pitchFamily="34" charset="0"/>
            </a:endParaRPr>
          </a:p>
          <a:p>
            <a:pPr lvl="1"/>
            <a:r>
              <a:rPr kumimoji="1" lang="en-US" altLang="zh-CN" sz="2400" dirty="0">
                <a:latin typeface="Tahoma" pitchFamily="34" charset="0"/>
              </a:rPr>
              <a:t>Point(</a:t>
            </a:r>
            <a:r>
              <a:rPr kumimoji="1" lang="en-US" altLang="zh-CN" sz="2400" dirty="0" err="1">
                <a:latin typeface="Tahoma" pitchFamily="34" charset="0"/>
              </a:rPr>
              <a:t>int</a:t>
            </a:r>
            <a:r>
              <a:rPr kumimoji="1" lang="en-US" altLang="zh-CN" sz="2400" dirty="0">
                <a:latin typeface="Tahoma" pitchFamily="34" charset="0"/>
              </a:rPr>
              <a:t> </a:t>
            </a:r>
            <a:r>
              <a:rPr kumimoji="1" lang="en-US" altLang="zh-CN" sz="2400" dirty="0" err="1">
                <a:latin typeface="Tahoma" pitchFamily="34" charset="0"/>
              </a:rPr>
              <a:t>a,int</a:t>
            </a:r>
            <a:r>
              <a:rPr kumimoji="1" lang="en-US" altLang="zh-CN" sz="2400" dirty="0">
                <a:latin typeface="Tahoma" pitchFamily="34" charset="0"/>
              </a:rPr>
              <a:t> b){</a:t>
            </a:r>
          </a:p>
          <a:p>
            <a:pPr lvl="2"/>
            <a:r>
              <a:rPr kumimoji="1" lang="en-US" altLang="zh-CN" sz="2400" dirty="0">
                <a:latin typeface="Tahoma" pitchFamily="34" charset="0"/>
              </a:rPr>
              <a:t>x=a;</a:t>
            </a:r>
          </a:p>
          <a:p>
            <a:pPr lvl="2"/>
            <a:r>
              <a:rPr kumimoji="1" lang="en-US" altLang="zh-CN" sz="2400" dirty="0">
                <a:latin typeface="Tahoma" pitchFamily="34" charset="0"/>
              </a:rPr>
              <a:t>y=b;</a:t>
            </a:r>
          </a:p>
          <a:p>
            <a:pPr lvl="1"/>
            <a:r>
              <a:rPr kumimoji="1" lang="en-US" altLang="zh-CN" sz="2400" dirty="0">
                <a:latin typeface="Tahoma" pitchFamily="34" charset="0"/>
              </a:rPr>
              <a:t>}</a:t>
            </a:r>
          </a:p>
          <a:p>
            <a:r>
              <a:rPr kumimoji="1" lang="en-US" altLang="zh-CN" sz="2400" dirty="0">
                <a:latin typeface="Tahoma" pitchFamily="34" charset="0"/>
              </a:rPr>
              <a:t>}</a:t>
            </a:r>
            <a:endParaRPr lang="en-US" altLang="zh-CN" sz="2400" dirty="0">
              <a:latin typeface="Tahoma" pitchFamily="34" charset="0"/>
            </a:endParaRPr>
          </a:p>
        </p:txBody>
      </p:sp>
      <p:sp>
        <p:nvSpPr>
          <p:cNvPr id="38916" name="Rectangle 5"/>
          <p:cNvSpPr>
            <a:spLocks noChangeArrowheads="1"/>
          </p:cNvSpPr>
          <p:nvPr/>
        </p:nvSpPr>
        <p:spPr bwMode="auto">
          <a:xfrm>
            <a:off x="755650" y="3789363"/>
            <a:ext cx="7704138" cy="2879725"/>
          </a:xfrm>
          <a:prstGeom prst="rect">
            <a:avLst/>
          </a:prstGeom>
          <a:noFill/>
          <a:ln w="12700" cap="sq">
            <a:solidFill>
              <a:schemeClr val="tx1"/>
            </a:solidFill>
            <a:miter lim="800000"/>
            <a:headEnd type="none" w="sm" len="sm"/>
            <a:tailEnd type="none" w="sm" len="sm"/>
          </a:ln>
        </p:spPr>
        <p:txBody>
          <a:bodyPr wrap="none" anchor="ctr"/>
          <a:lstStyle/>
          <a:p>
            <a:r>
              <a:rPr kumimoji="1" lang="en-US" altLang="zh-CN" sz="2400" dirty="0">
                <a:latin typeface="Tahoma" pitchFamily="34" charset="0"/>
              </a:rPr>
              <a:t>public class A {</a:t>
            </a:r>
          </a:p>
          <a:p>
            <a:r>
              <a:rPr kumimoji="1" lang="en-US" altLang="zh-CN" sz="2400" dirty="0">
                <a:latin typeface="Tahoma" pitchFamily="34" charset="0"/>
              </a:rPr>
              <a:t>	public static void main(String </a:t>
            </a:r>
            <a:r>
              <a:rPr kumimoji="1" lang="en-US" altLang="zh-CN" sz="2400" dirty="0" err="1">
                <a:latin typeface="Tahoma" pitchFamily="34" charset="0"/>
              </a:rPr>
              <a:t>args</a:t>
            </a:r>
            <a:r>
              <a:rPr kumimoji="1" lang="en-US" altLang="zh-CN" sz="2400" dirty="0">
                <a:latin typeface="Tahoma" pitchFamily="34" charset="0"/>
              </a:rPr>
              <a:t>[ ]) {</a:t>
            </a:r>
          </a:p>
          <a:p>
            <a:r>
              <a:rPr kumimoji="1" lang="en-US" altLang="zh-CN" sz="2400" dirty="0">
                <a:latin typeface="Tahoma" pitchFamily="34" charset="0"/>
              </a:rPr>
              <a:t>		Point </a:t>
            </a:r>
            <a:r>
              <a:rPr kumimoji="1" lang="en-US" altLang="zh-CN" sz="2400" dirty="0" err="1">
                <a:latin typeface="Tahoma" pitchFamily="34" charset="0"/>
              </a:rPr>
              <a:t>p1,p2</a:t>
            </a:r>
            <a:r>
              <a:rPr kumimoji="1" lang="en-US" altLang="zh-CN" sz="2400" dirty="0">
                <a:latin typeface="Tahoma" pitchFamily="34" charset="0"/>
              </a:rPr>
              <a:t>;</a:t>
            </a:r>
          </a:p>
          <a:p>
            <a:r>
              <a:rPr kumimoji="1" lang="en-US" altLang="zh-CN" sz="2400" dirty="0">
                <a:latin typeface="Tahoma" pitchFamily="34" charset="0"/>
              </a:rPr>
              <a:t>		</a:t>
            </a:r>
            <a:r>
              <a:rPr kumimoji="1" lang="en-US" altLang="zh-CN" sz="2400" dirty="0" err="1">
                <a:latin typeface="Tahoma" pitchFamily="34" charset="0"/>
              </a:rPr>
              <a:t>p1</a:t>
            </a:r>
            <a:r>
              <a:rPr kumimoji="1" lang="en-US" altLang="zh-CN" sz="2400" dirty="0">
                <a:latin typeface="Tahoma" pitchFamily="34" charset="0"/>
              </a:rPr>
              <a:t>=new Point(10,10);</a:t>
            </a:r>
          </a:p>
          <a:p>
            <a:r>
              <a:rPr kumimoji="1" lang="en-US" altLang="zh-CN" sz="2400" dirty="0">
                <a:latin typeface="Tahoma" pitchFamily="34" charset="0"/>
              </a:rPr>
              <a:t>		</a:t>
            </a:r>
            <a:r>
              <a:rPr kumimoji="1" lang="en-US" altLang="zh-CN" sz="2400" dirty="0" err="1">
                <a:latin typeface="Tahoma" pitchFamily="34" charset="0"/>
              </a:rPr>
              <a:t>p2</a:t>
            </a:r>
            <a:r>
              <a:rPr kumimoji="1" lang="en-US" altLang="zh-CN" sz="2400" dirty="0">
                <a:latin typeface="Tahoma" pitchFamily="34" charset="0"/>
              </a:rPr>
              <a:t>=new Point();	</a:t>
            </a:r>
          </a:p>
          <a:p>
            <a:r>
              <a:rPr kumimoji="1" lang="en-US" altLang="zh-CN" sz="2400" dirty="0">
                <a:latin typeface="Tahoma" pitchFamily="34" charset="0"/>
              </a:rPr>
              <a:t>	}</a:t>
            </a:r>
          </a:p>
          <a:p>
            <a:r>
              <a:rPr kumimoji="1" lang="en-US" altLang="zh-CN" sz="2400" dirty="0">
                <a:latin typeface="Tahoma" pitchFamily="34" charset="0"/>
              </a:rPr>
              <a:t>}</a:t>
            </a:r>
            <a:endParaRPr lang="en-US" altLang="zh-CN" sz="2400" dirty="0">
              <a:latin typeface="Tahoma" pitchFamily="34" charset="0"/>
            </a:endParaRPr>
          </a:p>
        </p:txBody>
      </p:sp>
      <p:sp>
        <p:nvSpPr>
          <p:cNvPr id="290823" name="Text Box 7"/>
          <p:cNvSpPr txBox="1">
            <a:spLocks noChangeArrowheads="1"/>
          </p:cNvSpPr>
          <p:nvPr/>
        </p:nvSpPr>
        <p:spPr bwMode="auto">
          <a:xfrm>
            <a:off x="5435600" y="5373688"/>
            <a:ext cx="2881313"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solidFill>
                  <a:srgbClr val="800000"/>
                </a:solidFill>
              </a:rPr>
              <a:t>//</a:t>
            </a:r>
            <a:r>
              <a:rPr kumimoji="1" lang="zh-CN" altLang="en-US" sz="2400">
                <a:solidFill>
                  <a:srgbClr val="800000"/>
                </a:solidFill>
              </a:rPr>
              <a:t>错误 为什么</a:t>
            </a:r>
            <a:r>
              <a:rPr kumimoji="1" lang="en-US" altLang="zh-CN" sz="2400">
                <a:solidFill>
                  <a:srgbClr val="800000"/>
                </a:solidFill>
              </a:rPr>
              <a:t>?</a:t>
            </a:r>
            <a:endParaRPr kumimoji="1" lang="en-US" altLang="zh-CN"/>
          </a:p>
        </p:txBody>
      </p:sp>
      <p:sp>
        <p:nvSpPr>
          <p:cNvPr id="6" name="TextBox 5"/>
          <p:cNvSpPr txBox="1"/>
          <p:nvPr/>
        </p:nvSpPr>
        <p:spPr>
          <a:xfrm>
            <a:off x="428596" y="857232"/>
            <a:ext cx="2143140" cy="830997"/>
          </a:xfrm>
          <a:prstGeom prst="rect">
            <a:avLst/>
          </a:prstGeom>
          <a:noFill/>
        </p:spPr>
        <p:txBody>
          <a:bodyPr wrap="square" rtlCol="0">
            <a:spAutoFit/>
          </a:bodyPr>
          <a:lstStyle/>
          <a:p>
            <a:r>
              <a:rPr kumimoji="1" lang="zh-CN" altLang="en-US" sz="2400" b="1" dirty="0" smtClean="0">
                <a:solidFill>
                  <a:srgbClr val="000099"/>
                </a:solidFill>
                <a:latin typeface="Tahoma" pitchFamily="34" charset="0"/>
              </a:rPr>
              <a:t>检查构造方法应用错误：</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0823"/>
                                        </p:tgtEl>
                                        <p:attrNameLst>
                                          <p:attrName>style.visibility</p:attrName>
                                        </p:attrNameLst>
                                      </p:cBhvr>
                                      <p:to>
                                        <p:strVal val="visible"/>
                                      </p:to>
                                    </p:set>
                                    <p:anim calcmode="lin" valueType="num">
                                      <p:cBhvr additive="base">
                                        <p:cTn id="7" dur="500" fill="hold"/>
                                        <p:tgtEl>
                                          <p:spTgt spid="290823"/>
                                        </p:tgtEl>
                                        <p:attrNameLst>
                                          <p:attrName>ppt_x</p:attrName>
                                        </p:attrNameLst>
                                      </p:cBhvr>
                                      <p:tavLst>
                                        <p:tav tm="0">
                                          <p:val>
                                            <p:strVal val="#ppt_x"/>
                                          </p:val>
                                        </p:tav>
                                        <p:tav tm="100000">
                                          <p:val>
                                            <p:strVal val="#ppt_x"/>
                                          </p:val>
                                        </p:tav>
                                      </p:tavLst>
                                    </p:anim>
                                    <p:anim calcmode="lin" valueType="num">
                                      <p:cBhvr additive="base">
                                        <p:cTn id="8" dur="500" fill="hold"/>
                                        <p:tgtEl>
                                          <p:spTgt spid="290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000099"/>
                </a:solidFill>
                <a:latin typeface="Tahoma" pitchFamily="34" charset="0"/>
                <a:ea typeface="Tahoma" pitchFamily="34" charset="0"/>
                <a:cs typeface="Tahoma" pitchFamily="34" charset="0"/>
              </a:rPr>
              <a:t>XiyoujiRenwu.java</a:t>
            </a:r>
            <a:endParaRPr lang="zh-CN" altLang="en-US" dirty="0"/>
          </a:p>
        </p:txBody>
      </p:sp>
      <p:sp>
        <p:nvSpPr>
          <p:cNvPr id="3" name="内容占位符 2"/>
          <p:cNvSpPr>
            <a:spLocks noGrp="1"/>
          </p:cNvSpPr>
          <p:nvPr>
            <p:ph idx="1"/>
          </p:nvPr>
        </p:nvSpPr>
        <p:spPr>
          <a:xfrm>
            <a:off x="1071538" y="1643050"/>
            <a:ext cx="5614998" cy="4086241"/>
          </a:xfrm>
          <a:ln>
            <a:solidFill>
              <a:schemeClr val="accent1">
                <a:shade val="50000"/>
              </a:schemeClr>
            </a:solidFill>
          </a:ln>
        </p:spPr>
        <p:txBody>
          <a:bodyPr/>
          <a:lstStyle/>
          <a:p>
            <a:pPr>
              <a:buNone/>
            </a:pPr>
            <a:r>
              <a:rPr lang="en-US" altLang="zh-CN" sz="2400" dirty="0" smtClean="0">
                <a:latin typeface="Tahoma" pitchFamily="34" charset="0"/>
                <a:ea typeface="Tahoma" pitchFamily="34" charset="0"/>
                <a:cs typeface="Tahoma" pitchFamily="34" charset="0"/>
              </a:rPr>
              <a:t>//</a:t>
            </a:r>
            <a:r>
              <a:rPr lang="zh-CN" altLang="en-US" sz="2400" dirty="0" smtClean="0">
                <a:latin typeface="Tahoma" pitchFamily="34" charset="0"/>
                <a:cs typeface="Tahoma" pitchFamily="34" charset="0"/>
              </a:rPr>
              <a:t>西游记人物</a:t>
            </a:r>
            <a:endParaRPr lang="en-US" altLang="zh-CN" sz="2400" dirty="0" smtClean="0">
              <a:latin typeface="Tahoma" pitchFamily="34" charset="0"/>
              <a:ea typeface="Tahoma" pitchFamily="34" charset="0"/>
              <a:cs typeface="Tahoma" pitchFamily="34" charset="0"/>
            </a:endParaRPr>
          </a:p>
          <a:p>
            <a:pPr>
              <a:buNone/>
            </a:pPr>
            <a:r>
              <a:rPr lang="en-US" altLang="zh-CN" sz="2400" dirty="0" smtClean="0">
                <a:latin typeface="Tahoma" pitchFamily="34" charset="0"/>
                <a:ea typeface="Tahoma" pitchFamily="34" charset="0"/>
                <a:cs typeface="Tahoma" pitchFamily="34" charset="0"/>
              </a:rPr>
              <a:t>class </a:t>
            </a:r>
            <a:r>
              <a:rPr lang="en-US" altLang="zh-CN" sz="2400" dirty="0" err="1" smtClean="0">
                <a:solidFill>
                  <a:srgbClr val="000099"/>
                </a:solidFill>
                <a:latin typeface="Tahoma" pitchFamily="34" charset="0"/>
                <a:ea typeface="Tahoma" pitchFamily="34" charset="0"/>
                <a:cs typeface="Tahoma" pitchFamily="34" charset="0"/>
              </a:rPr>
              <a:t>XiyoujiRenwu</a:t>
            </a:r>
            <a:r>
              <a:rPr lang="en-US" altLang="zh-CN" sz="2400" dirty="0" smtClean="0">
                <a:latin typeface="Tahoma" pitchFamily="34" charset="0"/>
                <a:ea typeface="Tahoma" pitchFamily="34" charset="0"/>
                <a:cs typeface="Tahoma" pitchFamily="34" charset="0"/>
              </a:rPr>
              <a:t> {  </a:t>
            </a:r>
          </a:p>
          <a:p>
            <a:pPr>
              <a:buNone/>
            </a:pPr>
            <a:r>
              <a:rPr lang="en-US" altLang="zh-CN" sz="2400" dirty="0" smtClean="0">
                <a:latin typeface="Tahoma" pitchFamily="34" charset="0"/>
                <a:ea typeface="Tahoma" pitchFamily="34" charset="0"/>
                <a:cs typeface="Tahoma" pitchFamily="34" charset="0"/>
              </a:rPr>
              <a:t>    float height, weight;</a:t>
            </a:r>
          </a:p>
          <a:p>
            <a:pPr>
              <a:buNone/>
            </a:pPr>
            <a:r>
              <a:rPr lang="en-US" altLang="zh-CN" sz="2400" dirty="0" smtClean="0">
                <a:latin typeface="Tahoma" pitchFamily="34" charset="0"/>
                <a:ea typeface="Tahoma" pitchFamily="34" charset="0"/>
                <a:cs typeface="Tahoma" pitchFamily="34" charset="0"/>
              </a:rPr>
              <a:t>    String head, ear, hand, foot, mouth;</a:t>
            </a:r>
          </a:p>
          <a:p>
            <a:pPr>
              <a:buNone/>
            </a:pPr>
            <a:endParaRPr lang="en-US" altLang="zh-CN" sz="2400" dirty="0" smtClean="0">
              <a:latin typeface="Tahoma" pitchFamily="34" charset="0"/>
              <a:ea typeface="Tahoma" pitchFamily="34" charset="0"/>
              <a:cs typeface="Tahoma" pitchFamily="34" charset="0"/>
            </a:endParaRPr>
          </a:p>
          <a:p>
            <a:pPr>
              <a:buNone/>
            </a:pPr>
            <a:r>
              <a:rPr lang="en-US" altLang="zh-CN" sz="2400" dirty="0" smtClean="0">
                <a:latin typeface="Tahoma" pitchFamily="34" charset="0"/>
                <a:ea typeface="Tahoma" pitchFamily="34" charset="0"/>
                <a:cs typeface="Tahoma" pitchFamily="34" charset="0"/>
              </a:rPr>
              <a:t>    void speak(String s) {</a:t>
            </a:r>
          </a:p>
          <a:p>
            <a:pPr>
              <a:buNone/>
            </a:pPr>
            <a:r>
              <a:rPr lang="en-US" altLang="zh-CN" sz="2400" dirty="0" smtClean="0">
                <a:latin typeface="Tahoma" pitchFamily="34" charset="0"/>
                <a:ea typeface="Tahoma" pitchFamily="34" charset="0"/>
                <a:cs typeface="Tahoma" pitchFamily="34" charset="0"/>
              </a:rPr>
              <a:t>       </a:t>
            </a:r>
            <a:r>
              <a:rPr lang="en-US" altLang="zh-CN" sz="2400" dirty="0" err="1" smtClean="0">
                <a:latin typeface="Tahoma" pitchFamily="34" charset="0"/>
                <a:ea typeface="Tahoma" pitchFamily="34" charset="0"/>
                <a:cs typeface="Tahoma" pitchFamily="34" charset="0"/>
              </a:rPr>
              <a:t>System.out.println</a:t>
            </a:r>
            <a:r>
              <a:rPr lang="en-US" altLang="zh-CN" sz="2400" dirty="0" smtClean="0">
                <a:latin typeface="Tahoma" pitchFamily="34" charset="0"/>
                <a:ea typeface="Tahoma" pitchFamily="34" charset="0"/>
                <a:cs typeface="Tahoma" pitchFamily="34" charset="0"/>
              </a:rPr>
              <a:t>(s);</a:t>
            </a:r>
          </a:p>
          <a:p>
            <a:pPr>
              <a:buNone/>
            </a:pPr>
            <a:r>
              <a:rPr lang="en-US" altLang="zh-CN" sz="2400" dirty="0" smtClean="0">
                <a:latin typeface="Tahoma" pitchFamily="34" charset="0"/>
                <a:ea typeface="Tahoma" pitchFamily="34" charset="0"/>
                <a:cs typeface="Tahoma" pitchFamily="34" charset="0"/>
              </a:rPr>
              <a:t>    }</a:t>
            </a:r>
          </a:p>
          <a:p>
            <a:pPr>
              <a:buNone/>
            </a:pPr>
            <a:r>
              <a:rPr lang="en-US" altLang="zh-CN" sz="2400" dirty="0" smtClean="0">
                <a:latin typeface="Tahoma" pitchFamily="34" charset="0"/>
                <a:ea typeface="Tahoma" pitchFamily="34" charset="0"/>
                <a:cs typeface="Tahoma" pitchFamily="34" charset="0"/>
              </a:rPr>
              <a:t>}</a:t>
            </a:r>
            <a:endParaRPr lang="zh-CN" altLang="en-US" sz="2400"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§4.1    编程语言的几个发展阶段</a:t>
            </a:r>
            <a:endParaRPr lang="zh-CN" altLang="en-US" sz="3600" dirty="0"/>
          </a:p>
        </p:txBody>
      </p:sp>
      <p:sp>
        <p:nvSpPr>
          <p:cNvPr id="3" name="内容占位符 2"/>
          <p:cNvSpPr>
            <a:spLocks noGrp="1"/>
          </p:cNvSpPr>
          <p:nvPr>
            <p:ph idx="1"/>
          </p:nvPr>
        </p:nvSpPr>
        <p:spPr/>
        <p:txBody>
          <a:bodyPr/>
          <a:lstStyle/>
          <a:p>
            <a:r>
              <a:rPr lang="zh-CN" altLang="en-US" dirty="0" smtClean="0"/>
              <a:t>面向机器语言 </a:t>
            </a:r>
          </a:p>
          <a:p>
            <a:r>
              <a:rPr lang="zh-CN" altLang="en-US" dirty="0" smtClean="0"/>
              <a:t>面向过程语言</a:t>
            </a:r>
          </a:p>
          <a:p>
            <a:r>
              <a:rPr lang="zh-CN" altLang="en-US" dirty="0" smtClean="0"/>
              <a:t>面向对象语言</a:t>
            </a:r>
            <a:endParaRPr lang="en-US" altLang="zh-CN" dirty="0" smtClean="0"/>
          </a:p>
          <a:p>
            <a:endParaRPr lang="en-US" altLang="zh-CN" dirty="0" smtClean="0"/>
          </a:p>
          <a:p>
            <a:pPr>
              <a:buNone/>
            </a:pPr>
            <a:endParaRPr lang="en-US" altLang="zh-CN" dirty="0" smtClean="0"/>
          </a:p>
          <a:p>
            <a:endParaRPr lang="zh-CN" altLang="en-US"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§4.3   </a:t>
            </a:r>
            <a:r>
              <a:rPr lang="zh-CN" altLang="en-US" sz="3600" dirty="0" smtClean="0">
                <a:latin typeface="宋体" pitchFamily="2" charset="-122"/>
              </a:rPr>
              <a:t>对象</a:t>
            </a:r>
            <a:endParaRPr lang="zh-CN" altLang="en-US" dirty="0"/>
          </a:p>
        </p:txBody>
      </p:sp>
      <p:sp>
        <p:nvSpPr>
          <p:cNvPr id="3" name="内容占位符 2"/>
          <p:cNvSpPr>
            <a:spLocks noGrp="1"/>
          </p:cNvSpPr>
          <p:nvPr>
            <p:ph idx="1"/>
          </p:nvPr>
        </p:nvSpPr>
        <p:spPr>
          <a:xfrm>
            <a:off x="457200" y="1628775"/>
            <a:ext cx="8115328" cy="4502150"/>
          </a:xfrm>
        </p:spPr>
        <p:txBody>
          <a:bodyPr/>
          <a:lstStyle/>
          <a:p>
            <a:pPr>
              <a:buNone/>
            </a:pPr>
            <a:r>
              <a:rPr lang="en-US" altLang="zh-CN" dirty="0" smtClean="0"/>
              <a:t>3</a:t>
            </a:r>
            <a:r>
              <a:rPr lang="zh-CN" altLang="en-US" dirty="0" smtClean="0"/>
              <a:t>．对象的内存模型 </a:t>
            </a:r>
          </a:p>
          <a:p>
            <a:pPr>
              <a:buNone/>
            </a:pPr>
            <a:r>
              <a:rPr lang="zh-CN" altLang="en-US" dirty="0" smtClean="0"/>
              <a:t>（</a:t>
            </a:r>
            <a:r>
              <a:rPr lang="en-US" altLang="zh-CN" dirty="0" smtClean="0"/>
              <a:t>1</a:t>
            </a:r>
            <a:r>
              <a:rPr lang="zh-CN" altLang="en-US" dirty="0" smtClean="0"/>
              <a:t>）声明对象时的内存模型</a:t>
            </a:r>
            <a:endParaRPr lang="en-US" altLang="zh-CN" dirty="0" smtClean="0"/>
          </a:p>
          <a:p>
            <a:pPr algn="ctr">
              <a:buNone/>
            </a:pPr>
            <a:r>
              <a:rPr lang="en-US" altLang="zh-CN" sz="2400" b="1" dirty="0" err="1" smtClean="0">
                <a:solidFill>
                  <a:srgbClr val="000099"/>
                </a:solidFill>
                <a:latin typeface="Tahoma" pitchFamily="34" charset="0"/>
                <a:ea typeface="Tahoma" pitchFamily="34" charset="0"/>
                <a:cs typeface="Tahoma" pitchFamily="34" charset="0"/>
              </a:rPr>
              <a:t>XiyoujiRenwu</a:t>
            </a:r>
            <a:r>
              <a:rPr lang="en-US" altLang="zh-CN" sz="2400" b="1" dirty="0" smtClean="0">
                <a:solidFill>
                  <a:srgbClr val="000099"/>
                </a:solidFill>
                <a:latin typeface="Tahoma" pitchFamily="34" charset="0"/>
                <a:ea typeface="Tahoma" pitchFamily="34" charset="0"/>
                <a:cs typeface="Tahoma" pitchFamily="34" charset="0"/>
              </a:rPr>
              <a:t> </a:t>
            </a:r>
            <a:r>
              <a:rPr lang="en-US" altLang="zh-CN" sz="2400" b="1" dirty="0" err="1" smtClean="0">
                <a:solidFill>
                  <a:srgbClr val="000099"/>
                </a:solidFill>
                <a:latin typeface="Tahoma" pitchFamily="34" charset="0"/>
                <a:ea typeface="Tahoma" pitchFamily="34" charset="0"/>
                <a:cs typeface="Tahoma" pitchFamily="34" charset="0"/>
              </a:rPr>
              <a:t>zhubajie</a:t>
            </a:r>
            <a:r>
              <a:rPr lang="en-US" altLang="zh-CN" sz="2400" b="1" dirty="0" smtClean="0">
                <a:solidFill>
                  <a:srgbClr val="000099"/>
                </a:solidFill>
                <a:latin typeface="Tahoma" pitchFamily="34" charset="0"/>
                <a:ea typeface="Tahoma" pitchFamily="34" charset="0"/>
                <a:cs typeface="Tahoma" pitchFamily="34" charset="0"/>
              </a:rPr>
              <a:t>;</a:t>
            </a:r>
          </a:p>
          <a:p>
            <a:pPr>
              <a:buNone/>
            </a:pPr>
            <a:endParaRPr lang="zh-CN" altLang="en-US" dirty="0" smtClean="0"/>
          </a:p>
          <a:p>
            <a:pPr>
              <a:buNone/>
            </a:pPr>
            <a:endParaRPr kumimoji="1" lang="zh-CN" altLang="en-US" sz="2400" dirty="0" smtClean="0">
              <a:latin typeface="宋体" pitchFamily="2" charset="-122"/>
            </a:endParaRPr>
          </a:p>
          <a:p>
            <a:endParaRPr lang="zh-CN" altLang="en-US" sz="2400" b="1"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a:p>
        </p:txBody>
      </p:sp>
      <p:pic>
        <p:nvPicPr>
          <p:cNvPr id="2053" name="Picture 5"/>
          <p:cNvPicPr>
            <a:picLocks noChangeAspect="1" noChangeArrowheads="1"/>
          </p:cNvPicPr>
          <p:nvPr/>
        </p:nvPicPr>
        <p:blipFill>
          <a:blip r:embed="rId2"/>
          <a:srcRect/>
          <a:stretch>
            <a:fillRect/>
          </a:stretch>
        </p:blipFill>
        <p:spPr bwMode="auto">
          <a:xfrm>
            <a:off x="3214678" y="3643314"/>
            <a:ext cx="2286000" cy="1314450"/>
          </a:xfrm>
          <a:prstGeom prst="rect">
            <a:avLst/>
          </a:prstGeom>
          <a:noFill/>
        </p:spPr>
      </p:pic>
      <p:sp>
        <p:nvSpPr>
          <p:cNvPr id="7" name="TextBox 6"/>
          <p:cNvSpPr txBox="1"/>
          <p:nvPr/>
        </p:nvSpPr>
        <p:spPr>
          <a:xfrm>
            <a:off x="4000496" y="4143380"/>
            <a:ext cx="785818" cy="369332"/>
          </a:xfrm>
          <a:prstGeom prst="rect">
            <a:avLst/>
          </a:prstGeom>
          <a:noFill/>
        </p:spPr>
        <p:txBody>
          <a:bodyPr wrap="square" rtlCol="0">
            <a:spAutoFit/>
          </a:bodyPr>
          <a:lstStyle/>
          <a:p>
            <a:pPr algn="ctr"/>
            <a:r>
              <a:rPr lang="en-US" altLang="zh-CN" dirty="0" smtClean="0"/>
              <a:t>null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blinds(horizontal)">
                                      <p:cBhvr>
                                        <p:cTn id="7" dur="500"/>
                                        <p:tgtEl>
                                          <p:spTgt spid="205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§4.3   </a:t>
            </a:r>
            <a:r>
              <a:rPr lang="zh-CN" altLang="en-US" sz="3600" dirty="0" smtClean="0">
                <a:latin typeface="宋体" pitchFamily="2" charset="-122"/>
              </a:rPr>
              <a:t>对象</a:t>
            </a:r>
            <a:endParaRPr lang="zh-CN" altLang="en-US" dirty="0"/>
          </a:p>
        </p:txBody>
      </p:sp>
      <p:sp>
        <p:nvSpPr>
          <p:cNvPr id="3" name="内容占位符 2"/>
          <p:cNvSpPr>
            <a:spLocks noGrp="1"/>
          </p:cNvSpPr>
          <p:nvPr>
            <p:ph idx="1"/>
          </p:nvPr>
        </p:nvSpPr>
        <p:spPr>
          <a:xfrm>
            <a:off x="457200" y="1628775"/>
            <a:ext cx="8043890" cy="4502150"/>
          </a:xfrm>
        </p:spPr>
        <p:txBody>
          <a:bodyPr/>
          <a:lstStyle/>
          <a:p>
            <a:pPr>
              <a:buNone/>
            </a:pPr>
            <a:r>
              <a:rPr lang="zh-CN" altLang="en-US" dirty="0" smtClean="0"/>
              <a:t>（</a:t>
            </a:r>
            <a:r>
              <a:rPr lang="en-US" altLang="zh-CN" dirty="0" smtClean="0"/>
              <a:t>2</a:t>
            </a:r>
            <a:r>
              <a:rPr lang="zh-CN" altLang="en-US" dirty="0" smtClean="0"/>
              <a:t>）对象分配内存后的内存模型</a:t>
            </a:r>
            <a:endParaRPr lang="en-US" altLang="zh-CN" sz="2400" dirty="0" smtClean="0"/>
          </a:p>
          <a:p>
            <a:pPr algn="ctr">
              <a:buNone/>
            </a:pPr>
            <a:r>
              <a:rPr lang="en-US" altLang="zh-CN" sz="2400" b="1" dirty="0" err="1" smtClean="0">
                <a:solidFill>
                  <a:srgbClr val="000099"/>
                </a:solidFill>
                <a:latin typeface="Tahoma" pitchFamily="34" charset="0"/>
                <a:ea typeface="Tahoma" pitchFamily="34" charset="0"/>
                <a:cs typeface="Tahoma" pitchFamily="34" charset="0"/>
              </a:rPr>
              <a:t>zhubajie</a:t>
            </a:r>
            <a:r>
              <a:rPr lang="en-US" altLang="zh-CN" sz="2400" b="1" dirty="0" smtClean="0">
                <a:solidFill>
                  <a:srgbClr val="000099"/>
                </a:solidFill>
                <a:latin typeface="Tahoma" pitchFamily="34" charset="0"/>
                <a:ea typeface="Tahoma" pitchFamily="34" charset="0"/>
                <a:cs typeface="Tahoma" pitchFamily="34" charset="0"/>
              </a:rPr>
              <a:t> = new </a:t>
            </a:r>
            <a:r>
              <a:rPr lang="en-US" altLang="zh-CN" sz="2400" b="1" dirty="0" err="1" smtClean="0">
                <a:solidFill>
                  <a:srgbClr val="000099"/>
                </a:solidFill>
                <a:latin typeface="Tahoma" pitchFamily="34" charset="0"/>
                <a:ea typeface="Tahoma" pitchFamily="34" charset="0"/>
                <a:cs typeface="Tahoma" pitchFamily="34" charset="0"/>
              </a:rPr>
              <a:t>XiyoujiRenwu</a:t>
            </a:r>
            <a:r>
              <a:rPr lang="en-US" altLang="zh-CN" sz="2400" b="1" dirty="0" smtClean="0">
                <a:solidFill>
                  <a:srgbClr val="000099"/>
                </a:solidFill>
                <a:latin typeface="Tahoma" pitchFamily="34" charset="0"/>
                <a:ea typeface="Tahoma" pitchFamily="34" charset="0"/>
                <a:cs typeface="Tahoma" pitchFamily="34" charset="0"/>
              </a:rPr>
              <a:t>();</a:t>
            </a:r>
          </a:p>
          <a:p>
            <a:r>
              <a:rPr kumimoji="1" lang="zh-CN" altLang="en-US" sz="2400" dirty="0" smtClean="0">
                <a:latin typeface="宋体" pitchFamily="2" charset="-122"/>
              </a:rPr>
              <a:t>系统会为</a:t>
            </a:r>
            <a:r>
              <a:rPr kumimoji="1" lang="zh-CN" altLang="en-US" sz="2400" b="1" dirty="0" smtClean="0">
                <a:solidFill>
                  <a:srgbClr val="990000"/>
                </a:solidFill>
                <a:latin typeface="宋体" pitchFamily="2" charset="-122"/>
              </a:rPr>
              <a:t>各个成员变量</a:t>
            </a:r>
            <a:r>
              <a:rPr kumimoji="1" lang="en-US" altLang="zh-CN" sz="2400" b="1" dirty="0" smtClean="0">
                <a:solidFill>
                  <a:srgbClr val="990000"/>
                </a:solidFill>
                <a:latin typeface="宋体" pitchFamily="2" charset="-122"/>
              </a:rPr>
              <a:t>(</a:t>
            </a:r>
            <a:r>
              <a:rPr kumimoji="1" lang="en-US" altLang="zh-CN" sz="2400" b="1" dirty="0" smtClean="0">
                <a:latin typeface="Times New Roman" pitchFamily="18" charset="0"/>
              </a:rPr>
              <a:t>x, y)</a:t>
            </a:r>
            <a:r>
              <a:rPr kumimoji="1" lang="zh-CN" altLang="en-US" sz="2400" b="1" dirty="0" smtClean="0">
                <a:solidFill>
                  <a:srgbClr val="990000"/>
                </a:solidFill>
                <a:latin typeface="宋体" pitchFamily="2" charset="-122"/>
              </a:rPr>
              <a:t>分配内存单元</a:t>
            </a:r>
            <a:r>
              <a:rPr kumimoji="1" lang="zh-CN" altLang="en-US" sz="2400" dirty="0" smtClean="0">
                <a:latin typeface="宋体" pitchFamily="2" charset="-122"/>
              </a:rPr>
              <a:t>，没有指定初值则使用默认值；</a:t>
            </a:r>
            <a:endParaRPr kumimoji="1" lang="en-US" altLang="zh-CN" sz="2400" dirty="0" smtClean="0">
              <a:latin typeface="宋体" pitchFamily="2" charset="-122"/>
            </a:endParaRPr>
          </a:p>
          <a:p>
            <a:r>
              <a:rPr kumimoji="1" lang="zh-CN" altLang="en-US" sz="2400" dirty="0" smtClean="0">
                <a:latin typeface="宋体" pitchFamily="2" charset="-122"/>
              </a:rPr>
              <a:t>接着返回一个</a:t>
            </a:r>
            <a:r>
              <a:rPr kumimoji="1" lang="zh-CN" altLang="en-US" sz="2400" b="1" dirty="0" smtClean="0">
                <a:solidFill>
                  <a:srgbClr val="800000"/>
                </a:solidFill>
                <a:latin typeface="宋体" pitchFamily="2" charset="-122"/>
              </a:rPr>
              <a:t>引用</a:t>
            </a:r>
            <a:r>
              <a:rPr kumimoji="1" lang="en-US" altLang="zh-CN" sz="2400" b="1" dirty="0" smtClean="0">
                <a:solidFill>
                  <a:srgbClr val="800000"/>
                </a:solidFill>
                <a:latin typeface="宋体" pitchFamily="2" charset="-122"/>
              </a:rPr>
              <a:t>(</a:t>
            </a:r>
            <a:r>
              <a:rPr kumimoji="1" lang="zh-CN" altLang="en-US" sz="2400" b="1" dirty="0" smtClean="0">
                <a:solidFill>
                  <a:srgbClr val="800000"/>
                </a:solidFill>
                <a:latin typeface="宋体" pitchFamily="2" charset="-122"/>
              </a:rPr>
              <a:t>地址</a:t>
            </a:r>
            <a:r>
              <a:rPr kumimoji="1" lang="en-US" altLang="zh-CN" sz="2400" b="1" dirty="0" smtClean="0">
                <a:solidFill>
                  <a:srgbClr val="800000"/>
                </a:solidFill>
                <a:latin typeface="宋体" pitchFamily="2" charset="-122"/>
              </a:rPr>
              <a:t>)</a:t>
            </a:r>
            <a:r>
              <a:rPr kumimoji="1" lang="zh-CN" altLang="en-US" sz="2400" dirty="0" smtClean="0">
                <a:latin typeface="宋体" pitchFamily="2" charset="-122"/>
              </a:rPr>
              <a:t>给对象变量</a:t>
            </a:r>
            <a:r>
              <a:rPr lang="en-US" altLang="zh-CN" sz="2400" b="1" dirty="0" err="1" smtClean="0">
                <a:solidFill>
                  <a:srgbClr val="000099"/>
                </a:solidFill>
                <a:latin typeface="Tahoma" pitchFamily="34" charset="0"/>
                <a:ea typeface="Tahoma" pitchFamily="34" charset="0"/>
                <a:cs typeface="Tahoma" pitchFamily="34" charset="0"/>
              </a:rPr>
              <a:t>zhubajie</a:t>
            </a:r>
            <a:r>
              <a:rPr lang="en-US" altLang="zh-CN" sz="2400" b="1" dirty="0" smtClean="0">
                <a:solidFill>
                  <a:srgbClr val="000099"/>
                </a:solidFill>
                <a:latin typeface="Tahoma" pitchFamily="34" charset="0"/>
                <a:ea typeface="Tahoma" pitchFamily="34" charset="0"/>
                <a:cs typeface="Tahoma" pitchFamily="34" charset="0"/>
              </a:rPr>
              <a:t> </a:t>
            </a:r>
            <a:r>
              <a:rPr kumimoji="1" lang="zh-CN" altLang="en-US" sz="2400" dirty="0" smtClean="0">
                <a:latin typeface="宋体" pitchFamily="2" charset="-122"/>
              </a:rPr>
              <a:t>。以确保这些变量能被对象</a:t>
            </a:r>
            <a:r>
              <a:rPr lang="en-US" altLang="zh-CN" sz="2400" b="1" dirty="0" err="1" smtClean="0">
                <a:solidFill>
                  <a:srgbClr val="000099"/>
                </a:solidFill>
                <a:latin typeface="Tahoma" pitchFamily="34" charset="0"/>
                <a:ea typeface="Tahoma" pitchFamily="34" charset="0"/>
                <a:cs typeface="Tahoma" pitchFamily="34" charset="0"/>
              </a:rPr>
              <a:t>zhubajie</a:t>
            </a:r>
            <a:r>
              <a:rPr kumimoji="1" lang="zh-CN" altLang="en-US" sz="2400" dirty="0" smtClean="0">
                <a:latin typeface="宋体" pitchFamily="2" charset="-122"/>
              </a:rPr>
              <a:t>操作。</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pic>
        <p:nvPicPr>
          <p:cNvPr id="5" name="Picture 9"/>
          <p:cNvPicPr>
            <a:picLocks noChangeAspect="1" noChangeArrowheads="1"/>
          </p:cNvPicPr>
          <p:nvPr/>
        </p:nvPicPr>
        <p:blipFill>
          <a:blip r:embed="rId2"/>
          <a:srcRect/>
          <a:stretch>
            <a:fillRect/>
          </a:stretch>
        </p:blipFill>
        <p:spPr bwMode="auto">
          <a:xfrm>
            <a:off x="3357554" y="4357694"/>
            <a:ext cx="3352800" cy="1981200"/>
          </a:xfrm>
          <a:prstGeom prst="rect">
            <a:avLst/>
          </a:prstGeom>
          <a:noFill/>
        </p:spPr>
      </p:pic>
      <p:sp>
        <p:nvSpPr>
          <p:cNvPr id="6" name="线形标注 1 5"/>
          <p:cNvSpPr/>
          <p:nvPr/>
        </p:nvSpPr>
        <p:spPr>
          <a:xfrm>
            <a:off x="2000232" y="5857892"/>
            <a:ext cx="1571636" cy="500066"/>
          </a:xfrm>
          <a:prstGeom prst="borderCallout1">
            <a:avLst>
              <a:gd name="adj1" fmla="val -7794"/>
              <a:gd name="adj2" fmla="val 55896"/>
              <a:gd name="adj3" fmla="val -76255"/>
              <a:gd name="adj4" fmla="val 11864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对象的引用</a:t>
            </a:r>
            <a:endParaRPr lang="zh-CN" altLang="en-US" sz="2000" b="1" dirty="0">
              <a:solidFill>
                <a:schemeClr val="tx1"/>
              </a:solidFill>
            </a:endParaRPr>
          </a:p>
        </p:txBody>
      </p:sp>
      <p:sp>
        <p:nvSpPr>
          <p:cNvPr id="7" name="线形标注 1 6"/>
          <p:cNvSpPr/>
          <p:nvPr/>
        </p:nvSpPr>
        <p:spPr>
          <a:xfrm>
            <a:off x="6858016" y="6143644"/>
            <a:ext cx="928694" cy="500066"/>
          </a:xfrm>
          <a:prstGeom prst="borderCallout1">
            <a:avLst>
              <a:gd name="adj1" fmla="val 45293"/>
              <a:gd name="adj2" fmla="val -281"/>
              <a:gd name="adj3" fmla="val -40862"/>
              <a:gd name="adj4" fmla="val -9885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对象</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§4.3   </a:t>
            </a:r>
            <a:r>
              <a:rPr lang="zh-CN" altLang="en-US" sz="3600" dirty="0" smtClean="0">
                <a:latin typeface="宋体" pitchFamily="2" charset="-122"/>
              </a:rPr>
              <a:t>对象</a:t>
            </a:r>
            <a:endParaRPr lang="zh-CN" altLang="en-US" dirty="0"/>
          </a:p>
        </p:txBody>
      </p:sp>
      <p:sp>
        <p:nvSpPr>
          <p:cNvPr id="3" name="内容占位符 2"/>
          <p:cNvSpPr>
            <a:spLocks noGrp="1"/>
          </p:cNvSpPr>
          <p:nvPr>
            <p:ph idx="1"/>
          </p:nvPr>
        </p:nvSpPr>
        <p:spPr/>
        <p:txBody>
          <a:bodyPr/>
          <a:lstStyle/>
          <a:p>
            <a:r>
              <a:rPr lang="zh-CN" altLang="en-US" dirty="0" smtClean="0">
                <a:latin typeface="Tahoma" pitchFamily="34" charset="0"/>
                <a:ea typeface="Tahoma" pitchFamily="34" charset="0"/>
                <a:cs typeface="Tahoma" pitchFamily="34" charset="0"/>
              </a:rPr>
              <a:t>在对象声明的同时，也可以初始化对象。</a:t>
            </a:r>
            <a:endParaRPr lang="en-US" altLang="zh-CN" dirty="0" smtClean="0">
              <a:latin typeface="Tahoma" pitchFamily="34" charset="0"/>
              <a:ea typeface="Tahoma" pitchFamily="34" charset="0"/>
              <a:cs typeface="Tahoma" pitchFamily="34" charset="0"/>
            </a:endParaRPr>
          </a:p>
          <a:p>
            <a:pPr>
              <a:buNone/>
            </a:pPr>
            <a:endParaRPr lang="en-US" altLang="zh-CN" sz="2400" b="1" dirty="0" smtClean="0">
              <a:solidFill>
                <a:srgbClr val="000099"/>
              </a:solidFill>
              <a:latin typeface="Tahoma" pitchFamily="34" charset="0"/>
              <a:ea typeface="Tahoma" pitchFamily="34" charset="0"/>
              <a:cs typeface="Tahoma" pitchFamily="34" charset="0"/>
            </a:endParaRPr>
          </a:p>
          <a:p>
            <a:pPr algn="ctr">
              <a:buNone/>
            </a:pPr>
            <a:r>
              <a:rPr lang="en-US" altLang="zh-CN" sz="2400" b="1" dirty="0" err="1" smtClean="0">
                <a:solidFill>
                  <a:srgbClr val="000099"/>
                </a:solidFill>
                <a:latin typeface="Tahoma" pitchFamily="34" charset="0"/>
                <a:ea typeface="Tahoma" pitchFamily="34" charset="0"/>
                <a:cs typeface="Tahoma" pitchFamily="34" charset="0"/>
              </a:rPr>
              <a:t>XiyoujiRenwu</a:t>
            </a:r>
            <a:r>
              <a:rPr lang="en-US" altLang="zh-CN" sz="2400" b="1" dirty="0" smtClean="0">
                <a:solidFill>
                  <a:srgbClr val="000099"/>
                </a:solidFill>
                <a:latin typeface="Tahoma" pitchFamily="34" charset="0"/>
                <a:ea typeface="Tahoma" pitchFamily="34" charset="0"/>
                <a:cs typeface="Tahoma" pitchFamily="34" charset="0"/>
              </a:rPr>
              <a:t> </a:t>
            </a:r>
            <a:r>
              <a:rPr lang="en-US" altLang="zh-CN" sz="2400" b="1" dirty="0" err="1" smtClean="0">
                <a:solidFill>
                  <a:srgbClr val="000099"/>
                </a:solidFill>
                <a:latin typeface="Tahoma" pitchFamily="34" charset="0"/>
                <a:ea typeface="Tahoma" pitchFamily="34" charset="0"/>
                <a:cs typeface="Tahoma" pitchFamily="34" charset="0"/>
              </a:rPr>
              <a:t>zhubajie</a:t>
            </a:r>
            <a:r>
              <a:rPr lang="en-US" altLang="zh-CN" sz="2400" b="1" dirty="0" smtClean="0">
                <a:solidFill>
                  <a:srgbClr val="000099"/>
                </a:solidFill>
                <a:latin typeface="Tahoma" pitchFamily="34" charset="0"/>
                <a:ea typeface="Tahoma" pitchFamily="34" charset="0"/>
                <a:cs typeface="Tahoma" pitchFamily="34" charset="0"/>
              </a:rPr>
              <a:t> = new </a:t>
            </a:r>
            <a:r>
              <a:rPr lang="en-US" altLang="zh-CN" sz="2400" b="1" dirty="0" err="1" smtClean="0">
                <a:solidFill>
                  <a:srgbClr val="000099"/>
                </a:solidFill>
                <a:latin typeface="Tahoma" pitchFamily="34" charset="0"/>
                <a:ea typeface="Tahoma" pitchFamily="34" charset="0"/>
                <a:cs typeface="Tahoma" pitchFamily="34" charset="0"/>
              </a:rPr>
              <a:t>XiyoujiRenwu</a:t>
            </a:r>
            <a:r>
              <a:rPr lang="en-US" altLang="zh-CN" sz="2400" b="1" dirty="0" smtClean="0">
                <a:solidFill>
                  <a:srgbClr val="000099"/>
                </a:solidFill>
                <a:latin typeface="Tahoma" pitchFamily="34" charset="0"/>
                <a:ea typeface="Tahoma" pitchFamily="34" charset="0"/>
                <a:cs typeface="Tahoma" pitchFamily="34" charset="0"/>
              </a:rPr>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§4.3   </a:t>
            </a:r>
            <a:r>
              <a:rPr lang="zh-CN" altLang="en-US" sz="3600" dirty="0" smtClean="0">
                <a:latin typeface="宋体" pitchFamily="2" charset="-122"/>
              </a:rPr>
              <a:t>对象</a:t>
            </a:r>
            <a:endParaRPr lang="zh-CN" altLang="en-US" dirty="0"/>
          </a:p>
        </p:txBody>
      </p:sp>
      <p:sp>
        <p:nvSpPr>
          <p:cNvPr id="3" name="内容占位符 2"/>
          <p:cNvSpPr>
            <a:spLocks noGrp="1"/>
          </p:cNvSpPr>
          <p:nvPr>
            <p:ph idx="1"/>
          </p:nvPr>
        </p:nvSpPr>
        <p:spPr/>
        <p:txBody>
          <a:bodyPr/>
          <a:lstStyle/>
          <a:p>
            <a:pPr>
              <a:buNone/>
            </a:pPr>
            <a:r>
              <a:rPr lang="en-US" altLang="zh-CN" b="1" dirty="0" smtClean="0"/>
              <a:t>4</a:t>
            </a:r>
            <a:r>
              <a:rPr lang="zh-CN" altLang="en-US" b="1" dirty="0" smtClean="0"/>
              <a:t>．创建多个不同的对象 </a:t>
            </a:r>
            <a:endParaRPr lang="en-US" altLang="zh-CN" b="1" dirty="0" smtClean="0"/>
          </a:p>
          <a:p>
            <a:pPr lvl="1">
              <a:buNone/>
            </a:pPr>
            <a:r>
              <a:rPr lang="en-US" altLang="zh-CN" b="1" dirty="0" err="1" smtClean="0">
                <a:solidFill>
                  <a:srgbClr val="000099"/>
                </a:solidFill>
                <a:latin typeface="Tahoma" pitchFamily="34" charset="0"/>
                <a:ea typeface="Tahoma" pitchFamily="34" charset="0"/>
                <a:cs typeface="Tahoma" pitchFamily="34" charset="0"/>
              </a:rPr>
              <a:t>XiyoujiRenwu</a:t>
            </a:r>
            <a:r>
              <a:rPr lang="en-US" altLang="zh-CN" b="1" dirty="0" smtClean="0">
                <a:solidFill>
                  <a:srgbClr val="000099"/>
                </a:solidFill>
                <a:latin typeface="Tahoma" pitchFamily="34" charset="0"/>
                <a:ea typeface="Tahoma" pitchFamily="34" charset="0"/>
                <a:cs typeface="Tahoma" pitchFamily="34" charset="0"/>
              </a:rPr>
              <a:t> </a:t>
            </a:r>
            <a:r>
              <a:rPr lang="en-US" altLang="zh-CN" b="1" dirty="0" err="1" smtClean="0">
                <a:solidFill>
                  <a:srgbClr val="000099"/>
                </a:solidFill>
                <a:latin typeface="Tahoma" pitchFamily="34" charset="0"/>
                <a:ea typeface="Tahoma" pitchFamily="34" charset="0"/>
                <a:cs typeface="Tahoma" pitchFamily="34" charset="0"/>
              </a:rPr>
              <a:t>zhubajie</a:t>
            </a:r>
            <a:r>
              <a:rPr lang="en-US" altLang="zh-CN" b="1" dirty="0" smtClean="0">
                <a:solidFill>
                  <a:srgbClr val="000099"/>
                </a:solidFill>
                <a:latin typeface="Tahoma" pitchFamily="34" charset="0"/>
                <a:ea typeface="Tahoma" pitchFamily="34" charset="0"/>
                <a:cs typeface="Tahoma" pitchFamily="34" charset="0"/>
              </a:rPr>
              <a:t> = new </a:t>
            </a:r>
            <a:r>
              <a:rPr lang="en-US" altLang="zh-CN" b="1" dirty="0" err="1" smtClean="0">
                <a:solidFill>
                  <a:srgbClr val="000099"/>
                </a:solidFill>
                <a:latin typeface="Tahoma" pitchFamily="34" charset="0"/>
                <a:ea typeface="Tahoma" pitchFamily="34" charset="0"/>
                <a:cs typeface="Tahoma" pitchFamily="34" charset="0"/>
              </a:rPr>
              <a:t>XiyoujiRenwu</a:t>
            </a:r>
            <a:r>
              <a:rPr lang="en-US" altLang="zh-CN" b="1" dirty="0" smtClean="0">
                <a:solidFill>
                  <a:srgbClr val="000099"/>
                </a:solidFill>
                <a:latin typeface="Tahoma" pitchFamily="34" charset="0"/>
                <a:ea typeface="Tahoma" pitchFamily="34" charset="0"/>
                <a:cs typeface="Tahoma" pitchFamily="34" charset="0"/>
              </a:rPr>
              <a:t>();</a:t>
            </a:r>
          </a:p>
          <a:p>
            <a:pPr lvl="1">
              <a:buNone/>
            </a:pPr>
            <a:r>
              <a:rPr lang="en-US" altLang="zh-CN" b="1" dirty="0" err="1" smtClean="0">
                <a:solidFill>
                  <a:srgbClr val="006600"/>
                </a:solidFill>
                <a:latin typeface="Tahoma" pitchFamily="34" charset="0"/>
                <a:ea typeface="Tahoma" pitchFamily="34" charset="0"/>
                <a:cs typeface="Tahoma" pitchFamily="34" charset="0"/>
              </a:rPr>
              <a:t>XiyoujiRenwu</a:t>
            </a:r>
            <a:r>
              <a:rPr lang="en-US" altLang="zh-CN" b="1" dirty="0" smtClean="0">
                <a:solidFill>
                  <a:srgbClr val="006600"/>
                </a:solidFill>
                <a:latin typeface="Tahoma" pitchFamily="34" charset="0"/>
                <a:ea typeface="Tahoma" pitchFamily="34" charset="0"/>
                <a:cs typeface="Tahoma" pitchFamily="34" charset="0"/>
              </a:rPr>
              <a:t> </a:t>
            </a:r>
            <a:r>
              <a:rPr lang="en-US" altLang="zh-CN" b="1" dirty="0" err="1" smtClean="0">
                <a:solidFill>
                  <a:srgbClr val="006600"/>
                </a:solidFill>
                <a:latin typeface="Tahoma" pitchFamily="34" charset="0"/>
                <a:ea typeface="Tahoma" pitchFamily="34" charset="0"/>
                <a:cs typeface="Tahoma" pitchFamily="34" charset="0"/>
              </a:rPr>
              <a:t>sunwukong</a:t>
            </a:r>
            <a:r>
              <a:rPr lang="en-US" altLang="zh-CN" b="1" dirty="0" smtClean="0">
                <a:solidFill>
                  <a:srgbClr val="006600"/>
                </a:solidFill>
                <a:latin typeface="Tahoma" pitchFamily="34" charset="0"/>
                <a:ea typeface="Tahoma" pitchFamily="34" charset="0"/>
                <a:cs typeface="Tahoma" pitchFamily="34" charset="0"/>
              </a:rPr>
              <a:t> = new </a:t>
            </a:r>
            <a:r>
              <a:rPr lang="en-US" altLang="zh-CN" b="1" dirty="0" err="1" smtClean="0">
                <a:solidFill>
                  <a:srgbClr val="006600"/>
                </a:solidFill>
                <a:latin typeface="Tahoma" pitchFamily="34" charset="0"/>
                <a:ea typeface="Tahoma" pitchFamily="34" charset="0"/>
                <a:cs typeface="Tahoma" pitchFamily="34" charset="0"/>
              </a:rPr>
              <a:t>XiyoujiRenwu</a:t>
            </a:r>
            <a:r>
              <a:rPr lang="en-US" altLang="zh-CN" b="1" dirty="0" smtClean="0">
                <a:solidFill>
                  <a:srgbClr val="006600"/>
                </a:solidFill>
                <a:latin typeface="Tahoma" pitchFamily="34" charset="0"/>
                <a:ea typeface="Tahoma" pitchFamily="34" charset="0"/>
                <a:cs typeface="Tahoma" pitchFamily="34" charset="0"/>
              </a:rPr>
              <a:t>();</a:t>
            </a:r>
          </a:p>
          <a:p>
            <a:pPr>
              <a:buNone/>
            </a:pPr>
            <a:endParaRPr lang="en-US" altLang="zh-CN" b="1" dirty="0" smtClean="0">
              <a:solidFill>
                <a:srgbClr val="000099"/>
              </a:solidFill>
              <a:latin typeface="Tahoma" pitchFamily="34" charset="0"/>
              <a:ea typeface="Tahoma" pitchFamily="34" charset="0"/>
              <a:cs typeface="Tahoma" pitchFamily="34" charset="0"/>
            </a:endParaRPr>
          </a:p>
          <a:p>
            <a:pPr>
              <a:buNone/>
            </a:pP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a:p>
        </p:txBody>
      </p:sp>
      <p:pic>
        <p:nvPicPr>
          <p:cNvPr id="3077" name="Picture 5"/>
          <p:cNvPicPr>
            <a:picLocks noChangeAspect="1" noChangeArrowheads="1"/>
          </p:cNvPicPr>
          <p:nvPr/>
        </p:nvPicPr>
        <p:blipFill>
          <a:blip r:embed="rId2"/>
          <a:srcRect/>
          <a:stretch>
            <a:fillRect/>
          </a:stretch>
        </p:blipFill>
        <p:spPr bwMode="auto">
          <a:xfrm>
            <a:off x="714348" y="3357562"/>
            <a:ext cx="7546915" cy="2786082"/>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§4.3.2    </a:t>
            </a:r>
            <a:r>
              <a:rPr lang="zh-CN" altLang="en-US" dirty="0" smtClean="0">
                <a:latin typeface="宋体" pitchFamily="2" charset="-122"/>
              </a:rPr>
              <a:t>使用对象</a:t>
            </a:r>
            <a:endParaRPr lang="zh-CN" altLang="en-US" dirty="0"/>
          </a:p>
        </p:txBody>
      </p:sp>
      <p:sp>
        <p:nvSpPr>
          <p:cNvPr id="3" name="内容占位符 2"/>
          <p:cNvSpPr>
            <a:spLocks noGrp="1"/>
          </p:cNvSpPr>
          <p:nvPr>
            <p:ph idx="1"/>
          </p:nvPr>
        </p:nvSpPr>
        <p:spPr/>
        <p:txBody>
          <a:bodyPr/>
          <a:lstStyle/>
          <a:p>
            <a:r>
              <a:rPr lang="zh-CN" altLang="en-US" dirty="0" smtClean="0"/>
              <a:t>在对象被创建后，就可以通过对象的引用</a:t>
            </a:r>
            <a:r>
              <a:rPr lang="en-US" altLang="zh-CN" dirty="0" smtClean="0"/>
              <a:t>(object reference)</a:t>
            </a:r>
            <a:r>
              <a:rPr lang="zh-CN" altLang="en-US" dirty="0" smtClean="0"/>
              <a:t>通过</a:t>
            </a:r>
            <a:r>
              <a:rPr lang="zh-CN" altLang="en-US" b="1" dirty="0" smtClean="0">
                <a:solidFill>
                  <a:srgbClr val="C00000"/>
                </a:solidFill>
              </a:rPr>
              <a:t>访问符“</a:t>
            </a:r>
            <a:r>
              <a:rPr lang="en-US" altLang="zh-CN" b="1" dirty="0" smtClean="0">
                <a:solidFill>
                  <a:srgbClr val="C00000"/>
                </a:solidFill>
              </a:rPr>
              <a:t>.”</a:t>
            </a:r>
            <a:r>
              <a:rPr lang="zh-CN" altLang="en-US" dirty="0" smtClean="0"/>
              <a:t>来访问对象的域和方法。</a:t>
            </a:r>
            <a:endParaRPr lang="en-US" altLang="zh-CN" dirty="0" smtClean="0"/>
          </a:p>
          <a:p>
            <a:r>
              <a:rPr lang="zh-CN" altLang="en-US" dirty="0" smtClean="0"/>
              <a:t>阅读</a:t>
            </a:r>
            <a:r>
              <a:rPr lang="zh-CN" altLang="en-US" b="1" dirty="0" smtClean="0">
                <a:solidFill>
                  <a:srgbClr val="FF0000"/>
                </a:solidFill>
                <a:latin typeface="宋体" pitchFamily="2" charset="-122"/>
              </a:rPr>
              <a:t>例4-3。</a:t>
            </a:r>
            <a:r>
              <a:rPr lang="zh-CN" altLang="en-US" sz="3600" b="1" dirty="0" smtClean="0">
                <a:latin typeface="宋体" pitchFamily="2" charset="-122"/>
              </a:rPr>
              <a:t> </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4  Java Basic Grammar</a:t>
            </a:r>
          </a:p>
        </p:txBody>
      </p:sp>
      <p:sp>
        <p:nvSpPr>
          <p:cNvPr id="56323" name="灯片编号占位符 5"/>
          <p:cNvSpPr>
            <a:spLocks noGrp="1"/>
          </p:cNvSpPr>
          <p:nvPr>
            <p:ph type="sldNum" sz="quarter" idx="12"/>
          </p:nvPr>
        </p:nvSpPr>
        <p:spPr>
          <a:noFill/>
        </p:spPr>
        <p:txBody>
          <a:bodyPr/>
          <a:lstStyle/>
          <a:p>
            <a:fld id="{37A58838-616B-468F-9D7D-3BB632CFE5BF}" type="slidenum">
              <a:rPr lang="en-US" altLang="zh-CN"/>
              <a:pPr/>
              <a:t>45</a:t>
            </a:fld>
            <a:r>
              <a:rPr lang="en-US" altLang="zh-CN"/>
              <a:t>/49</a:t>
            </a:r>
          </a:p>
        </p:txBody>
      </p:sp>
      <p:sp>
        <p:nvSpPr>
          <p:cNvPr id="56324" name="Rectangle 2"/>
          <p:cNvSpPr>
            <a:spLocks noGrp="1" noChangeArrowheads="1"/>
          </p:cNvSpPr>
          <p:nvPr>
            <p:ph type="title"/>
          </p:nvPr>
        </p:nvSpPr>
        <p:spPr/>
        <p:txBody>
          <a:bodyPr/>
          <a:lstStyle/>
          <a:p>
            <a:r>
              <a:rPr lang="zh-CN" altLang="en-US" dirty="0" smtClean="0"/>
              <a:t>§4.3.3   </a:t>
            </a:r>
            <a:r>
              <a:rPr lang="zh-CN" altLang="en-US" dirty="0" smtClean="0">
                <a:latin typeface="宋体" pitchFamily="2" charset="-122"/>
              </a:rPr>
              <a:t>对象的引用和实体</a:t>
            </a:r>
            <a:endParaRPr lang="zh-CN" altLang="en-US" dirty="0" smtClean="0"/>
          </a:p>
        </p:txBody>
      </p:sp>
      <p:sp>
        <p:nvSpPr>
          <p:cNvPr id="56325" name="Rectangle 3"/>
          <p:cNvSpPr>
            <a:spLocks noGrp="1" noChangeArrowheads="1"/>
          </p:cNvSpPr>
          <p:nvPr>
            <p:ph type="body" idx="1"/>
          </p:nvPr>
        </p:nvSpPr>
        <p:spPr>
          <a:xfrm>
            <a:off x="457200" y="1557338"/>
            <a:ext cx="8401080" cy="4824412"/>
          </a:xfrm>
        </p:spPr>
        <p:txBody>
          <a:bodyPr/>
          <a:lstStyle/>
          <a:p>
            <a:pPr>
              <a:lnSpc>
                <a:spcPct val="90000"/>
              </a:lnSpc>
            </a:pPr>
            <a:r>
              <a:rPr lang="en-US" altLang="zh-CN" dirty="0" smtClean="0"/>
              <a:t>Java</a:t>
            </a:r>
            <a:r>
              <a:rPr lang="zh-CN" altLang="en-US" dirty="0" smtClean="0"/>
              <a:t>中的内存分配</a:t>
            </a:r>
            <a:endParaRPr lang="en-US" altLang="zh-CN" b="1" dirty="0" smtClean="0">
              <a:solidFill>
                <a:srgbClr val="C00000"/>
              </a:solidFill>
            </a:endParaRPr>
          </a:p>
          <a:p>
            <a:pPr lvl="1">
              <a:lnSpc>
                <a:spcPct val="90000"/>
              </a:lnSpc>
            </a:pPr>
            <a:r>
              <a:rPr lang="zh-CN" altLang="en-US" b="1" dirty="0" smtClean="0">
                <a:solidFill>
                  <a:srgbClr val="C00000"/>
                </a:solidFill>
              </a:rPr>
              <a:t>栈内存</a:t>
            </a:r>
            <a:r>
              <a:rPr lang="zh-CN" altLang="en-US" dirty="0" smtClean="0"/>
              <a:t>：</a:t>
            </a:r>
          </a:p>
          <a:p>
            <a:pPr lvl="2">
              <a:lnSpc>
                <a:spcPct val="90000"/>
              </a:lnSpc>
            </a:pPr>
            <a:r>
              <a:rPr lang="zh-CN" altLang="en-US" dirty="0" smtClean="0"/>
              <a:t>栈内存中的空间一般都有名称，通过</a:t>
            </a:r>
            <a:r>
              <a:rPr lang="zh-CN" altLang="en-US" dirty="0" smtClean="0">
                <a:solidFill>
                  <a:srgbClr val="CC0000"/>
                </a:solidFill>
              </a:rPr>
              <a:t>变量名</a:t>
            </a:r>
            <a:r>
              <a:rPr lang="zh-CN" altLang="en-US" dirty="0" smtClean="0"/>
              <a:t>访问其存储的数据。栈中存的是</a:t>
            </a:r>
            <a:r>
              <a:rPr lang="zh-CN" altLang="en-US" u="sng" dirty="0" smtClean="0">
                <a:solidFill>
                  <a:srgbClr val="0000CC"/>
                </a:solidFill>
              </a:rPr>
              <a:t>基本数据类型</a:t>
            </a:r>
            <a:r>
              <a:rPr lang="zh-CN" altLang="en-US" dirty="0" smtClean="0"/>
              <a:t>和堆中</a:t>
            </a:r>
            <a:r>
              <a:rPr lang="zh-CN" altLang="en-US" u="sng" dirty="0" smtClean="0">
                <a:solidFill>
                  <a:srgbClr val="0000CC"/>
                </a:solidFill>
              </a:rPr>
              <a:t>对象的引用</a:t>
            </a:r>
            <a:r>
              <a:rPr lang="zh-CN" altLang="en-US" dirty="0" smtClean="0"/>
              <a:t>。 </a:t>
            </a:r>
          </a:p>
          <a:p>
            <a:pPr lvl="1">
              <a:lnSpc>
                <a:spcPct val="90000"/>
              </a:lnSpc>
            </a:pPr>
            <a:r>
              <a:rPr lang="zh-CN" altLang="en-US" b="1" dirty="0" smtClean="0">
                <a:solidFill>
                  <a:srgbClr val="C00000"/>
                </a:solidFill>
              </a:rPr>
              <a:t>堆内存</a:t>
            </a:r>
            <a:r>
              <a:rPr lang="zh-CN" altLang="en-US" sz="2000" dirty="0" smtClean="0"/>
              <a:t>（即动态内存分配）：</a:t>
            </a:r>
          </a:p>
          <a:p>
            <a:pPr lvl="2">
              <a:lnSpc>
                <a:spcPct val="90000"/>
              </a:lnSpc>
            </a:pPr>
            <a:r>
              <a:rPr lang="zh-CN" altLang="en-US" dirty="0" smtClean="0"/>
              <a:t>堆内存中的空间一般没有名称，只能通过</a:t>
            </a:r>
            <a:r>
              <a:rPr lang="zh-CN" altLang="en-US" dirty="0" smtClean="0">
                <a:solidFill>
                  <a:srgbClr val="C00000"/>
                </a:solidFill>
              </a:rPr>
              <a:t>引用</a:t>
            </a:r>
            <a:r>
              <a:rPr lang="en-US" altLang="zh-CN" dirty="0" smtClean="0">
                <a:solidFill>
                  <a:srgbClr val="C00000"/>
                </a:solidFill>
              </a:rPr>
              <a:t>/</a:t>
            </a:r>
            <a:r>
              <a:rPr lang="zh-CN" altLang="en-US" dirty="0" smtClean="0">
                <a:solidFill>
                  <a:srgbClr val="C00000"/>
                </a:solidFill>
              </a:rPr>
              <a:t>指针</a:t>
            </a:r>
            <a:r>
              <a:rPr lang="en-US" altLang="zh-CN" dirty="0" smtClean="0">
                <a:solidFill>
                  <a:srgbClr val="C00000"/>
                </a:solidFill>
              </a:rPr>
              <a:t>(</a:t>
            </a:r>
            <a:r>
              <a:rPr lang="zh-CN" altLang="en-US" dirty="0" smtClean="0">
                <a:solidFill>
                  <a:srgbClr val="C00000"/>
                </a:solidFill>
              </a:rPr>
              <a:t>地址</a:t>
            </a:r>
            <a:r>
              <a:rPr lang="en-US" altLang="zh-CN" dirty="0" smtClean="0">
                <a:solidFill>
                  <a:srgbClr val="C00000"/>
                </a:solidFill>
              </a:rPr>
              <a:t>)</a:t>
            </a:r>
            <a:r>
              <a:rPr lang="zh-CN" altLang="en-US" dirty="0" smtClean="0"/>
              <a:t>访问。堆中存的是对象，堆解决的是数据存储的问题。</a:t>
            </a:r>
          </a:p>
          <a:p>
            <a:pPr eaLnBrk="1" hangingPunct="1">
              <a:lnSpc>
                <a:spcPct val="90000"/>
              </a:lnSpc>
            </a:pPr>
            <a:r>
              <a:rPr lang="en-US" altLang="zh-CN" dirty="0" smtClean="0"/>
              <a:t>Java</a:t>
            </a:r>
            <a:r>
              <a:rPr lang="zh-CN" altLang="en-US" dirty="0" smtClean="0"/>
              <a:t>变量有两种类型：</a:t>
            </a:r>
          </a:p>
          <a:p>
            <a:pPr lvl="1" eaLnBrk="1" hangingPunct="1">
              <a:lnSpc>
                <a:spcPct val="90000"/>
              </a:lnSpc>
            </a:pPr>
            <a:r>
              <a:rPr lang="zh-CN" altLang="en-US" b="1" dirty="0" smtClean="0">
                <a:solidFill>
                  <a:srgbClr val="0000FF"/>
                </a:solidFill>
              </a:rPr>
              <a:t>简单类型变量</a:t>
            </a:r>
            <a:r>
              <a:rPr lang="zh-CN" altLang="en-US" dirty="0" smtClean="0"/>
              <a:t>：</a:t>
            </a:r>
            <a:r>
              <a:rPr lang="zh-CN" altLang="en-US" sz="2800" dirty="0" smtClean="0"/>
              <a:t>保存在</a:t>
            </a:r>
            <a:r>
              <a:rPr lang="zh-CN" altLang="en-US" sz="2800" b="1" dirty="0" smtClean="0">
                <a:solidFill>
                  <a:srgbClr val="C00000"/>
                </a:solidFill>
              </a:rPr>
              <a:t>栈</a:t>
            </a:r>
            <a:r>
              <a:rPr lang="en-US" altLang="zh-CN" sz="2800" b="1" dirty="0" smtClean="0">
                <a:solidFill>
                  <a:srgbClr val="C00000"/>
                </a:solidFill>
              </a:rPr>
              <a:t>(stack)</a:t>
            </a:r>
            <a:r>
              <a:rPr lang="zh-CN" altLang="en-US" sz="2800" dirty="0" smtClean="0"/>
              <a:t>中</a:t>
            </a:r>
          </a:p>
          <a:p>
            <a:pPr lvl="1">
              <a:lnSpc>
                <a:spcPct val="90000"/>
              </a:lnSpc>
            </a:pPr>
            <a:r>
              <a:rPr lang="zh-CN" altLang="en-US" b="1" dirty="0" smtClean="0">
                <a:solidFill>
                  <a:srgbClr val="0000CC"/>
                </a:solidFill>
                <a:latin typeface="Times New Roman" pitchFamily="18" charset="0"/>
                <a:sym typeface="Wingdings" pitchFamily="2" charset="2"/>
              </a:rPr>
              <a:t>对</a:t>
            </a:r>
            <a:r>
              <a:rPr lang="zh-CN" altLang="en-US" b="1" dirty="0" smtClean="0">
                <a:solidFill>
                  <a:srgbClr val="0000FF"/>
                </a:solidFill>
              </a:rPr>
              <a:t>象变量</a:t>
            </a:r>
            <a:r>
              <a:rPr lang="zh-CN" altLang="en-US" dirty="0" smtClean="0"/>
              <a:t>：</a:t>
            </a:r>
            <a:r>
              <a:rPr lang="zh-CN" altLang="en-US" sz="2800" dirty="0" smtClean="0"/>
              <a:t>保存在</a:t>
            </a:r>
            <a:r>
              <a:rPr lang="zh-CN" altLang="en-US" sz="2800" b="1" dirty="0" smtClean="0">
                <a:solidFill>
                  <a:srgbClr val="C00000"/>
                </a:solidFill>
              </a:rPr>
              <a:t>堆</a:t>
            </a:r>
            <a:r>
              <a:rPr lang="en-US" altLang="zh-CN" sz="2800" b="1" dirty="0" smtClean="0">
                <a:solidFill>
                  <a:srgbClr val="C00000"/>
                </a:solidFill>
              </a:rPr>
              <a:t>(heap)</a:t>
            </a:r>
            <a:r>
              <a:rPr lang="zh-CN" altLang="en-US" sz="2800" dirty="0" smtClean="0"/>
              <a:t>中，需要用</a:t>
            </a:r>
            <a:r>
              <a:rPr lang="en-US" altLang="zh-CN" sz="2800" b="1" i="1" dirty="0" smtClean="0">
                <a:solidFill>
                  <a:srgbClr val="C00000"/>
                </a:solidFill>
              </a:rPr>
              <a:t>new</a:t>
            </a:r>
            <a:r>
              <a:rPr lang="zh-CN" altLang="en-US" sz="2800" dirty="0" smtClean="0"/>
              <a:t>来分配空间</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endParaRPr lang="en-US" altLang="zh-CN" dirty="0"/>
          </a:p>
        </p:txBody>
      </p:sp>
      <p:sp>
        <p:nvSpPr>
          <p:cNvPr id="57347" name="灯片编号占位符 5"/>
          <p:cNvSpPr>
            <a:spLocks noGrp="1"/>
          </p:cNvSpPr>
          <p:nvPr>
            <p:ph type="sldNum" sz="quarter" idx="12"/>
          </p:nvPr>
        </p:nvSpPr>
        <p:spPr>
          <a:noFill/>
        </p:spPr>
        <p:txBody>
          <a:bodyPr/>
          <a:lstStyle/>
          <a:p>
            <a:fld id="{DCAFE0E7-A3A5-4AFE-ADFE-D24DBE07A946}" type="slidenum">
              <a:rPr lang="en-US" altLang="zh-CN"/>
              <a:pPr/>
              <a:t>46</a:t>
            </a:fld>
            <a:r>
              <a:rPr lang="en-US" altLang="zh-CN"/>
              <a:t>/49</a:t>
            </a:r>
          </a:p>
        </p:txBody>
      </p:sp>
      <p:sp>
        <p:nvSpPr>
          <p:cNvPr id="57348" name="Rectangle 2"/>
          <p:cNvSpPr>
            <a:spLocks noGrp="1" noChangeArrowheads="1"/>
          </p:cNvSpPr>
          <p:nvPr>
            <p:ph type="title"/>
          </p:nvPr>
        </p:nvSpPr>
        <p:spPr/>
        <p:txBody>
          <a:bodyPr/>
          <a:lstStyle/>
          <a:p>
            <a:r>
              <a:rPr lang="zh-CN" altLang="en-US" dirty="0" smtClean="0"/>
              <a:t>§4.3.3   </a:t>
            </a:r>
            <a:r>
              <a:rPr lang="zh-CN" altLang="en-US" dirty="0" smtClean="0">
                <a:latin typeface="宋体" pitchFamily="2" charset="-122"/>
              </a:rPr>
              <a:t>对象的引用和实体</a:t>
            </a:r>
            <a:endParaRPr lang="zh-CN" altLang="en-US" dirty="0" smtClean="0"/>
          </a:p>
        </p:txBody>
      </p:sp>
      <p:sp>
        <p:nvSpPr>
          <p:cNvPr id="57349" name="Rectangle 3"/>
          <p:cNvSpPr>
            <a:spLocks noGrp="1" noChangeArrowheads="1"/>
          </p:cNvSpPr>
          <p:nvPr>
            <p:ph type="body" idx="1"/>
          </p:nvPr>
        </p:nvSpPr>
        <p:spPr>
          <a:xfrm>
            <a:off x="457200" y="1643050"/>
            <a:ext cx="8229600" cy="4429156"/>
          </a:xfrm>
        </p:spPr>
        <p:txBody>
          <a:bodyPr/>
          <a:lstStyle/>
          <a:p>
            <a:pPr eaLnBrk="1" hangingPunct="1"/>
            <a:r>
              <a:rPr lang="en-US" altLang="zh-CN" sz="2400" dirty="0" smtClean="0"/>
              <a:t>Java</a:t>
            </a:r>
            <a:r>
              <a:rPr lang="zh-CN" altLang="en-US" sz="2400" dirty="0" smtClean="0"/>
              <a:t>中的</a:t>
            </a:r>
            <a:r>
              <a:rPr lang="en-US" altLang="zh-CN" sz="2400" dirty="0" smtClean="0"/>
              <a:t>8</a:t>
            </a:r>
            <a:r>
              <a:rPr lang="zh-CN" altLang="en-US" sz="2400" dirty="0" smtClean="0"/>
              <a:t>种原始数据类型，其变量都是在</a:t>
            </a:r>
            <a:r>
              <a:rPr lang="zh-CN" altLang="en-US" sz="2400" b="1" dirty="0" smtClean="0">
                <a:solidFill>
                  <a:srgbClr val="CC0000"/>
                </a:solidFill>
              </a:rPr>
              <a:t>栈</a:t>
            </a:r>
            <a:r>
              <a:rPr lang="zh-CN" altLang="en-US" sz="2400" dirty="0" smtClean="0"/>
              <a:t>中分配空间；</a:t>
            </a:r>
          </a:p>
          <a:p>
            <a:r>
              <a:rPr lang="zh-CN" altLang="en-US" sz="2400" dirty="0" smtClean="0"/>
              <a:t>而除了</a:t>
            </a:r>
            <a:r>
              <a:rPr lang="en-US" altLang="zh-CN" sz="2400" dirty="0" smtClean="0"/>
              <a:t>8</a:t>
            </a:r>
            <a:r>
              <a:rPr lang="zh-CN" altLang="en-US" sz="2400" dirty="0" smtClean="0"/>
              <a:t>种原始数据类型以外，</a:t>
            </a:r>
            <a:r>
              <a:rPr lang="zh-CN" altLang="en-US" sz="2400" b="1" dirty="0" smtClean="0">
                <a:solidFill>
                  <a:srgbClr val="CC0000"/>
                </a:solidFill>
              </a:rPr>
              <a:t>其它的任何数据都不可以在栈中分配，只能到堆中开辟空间</a:t>
            </a:r>
            <a:r>
              <a:rPr lang="zh-CN" altLang="en-US" sz="2400" dirty="0" smtClean="0"/>
              <a:t>，而在堆中分配的空间又只能通过</a:t>
            </a:r>
            <a:r>
              <a:rPr lang="zh-CN" altLang="en-US" sz="2400" b="1" dirty="0" smtClean="0">
                <a:solidFill>
                  <a:srgbClr val="0000CC"/>
                </a:solidFill>
              </a:rPr>
              <a:t>引用</a:t>
            </a:r>
            <a:r>
              <a:rPr lang="en-US" altLang="zh-CN" sz="2400" b="1" dirty="0" smtClean="0">
                <a:solidFill>
                  <a:srgbClr val="0000CC"/>
                </a:solidFill>
              </a:rPr>
              <a:t>/</a:t>
            </a:r>
            <a:r>
              <a:rPr lang="zh-CN" altLang="en-US" sz="2400" b="1" dirty="0" smtClean="0">
                <a:solidFill>
                  <a:srgbClr val="0000CC"/>
                </a:solidFill>
              </a:rPr>
              <a:t>指针</a:t>
            </a:r>
            <a:r>
              <a:rPr lang="en-US" altLang="zh-CN" sz="2400" b="1" dirty="0" smtClean="0">
                <a:solidFill>
                  <a:srgbClr val="0000CC"/>
                </a:solidFill>
              </a:rPr>
              <a:t>(</a:t>
            </a:r>
            <a:r>
              <a:rPr lang="zh-CN" altLang="en-US" sz="2400" b="1" dirty="0" smtClean="0">
                <a:solidFill>
                  <a:srgbClr val="0000CC"/>
                </a:solidFill>
              </a:rPr>
              <a:t>地址</a:t>
            </a:r>
            <a:r>
              <a:rPr lang="en-US" altLang="zh-CN" sz="2400" b="1" dirty="0" smtClean="0">
                <a:solidFill>
                  <a:srgbClr val="0000CC"/>
                </a:solidFill>
              </a:rPr>
              <a:t>)</a:t>
            </a:r>
            <a:r>
              <a:rPr lang="zh-CN" altLang="en-US" sz="2400" dirty="0" smtClean="0"/>
              <a:t>访问；</a:t>
            </a:r>
          </a:p>
          <a:p>
            <a:pPr eaLnBrk="1" hangingPunct="1"/>
            <a:r>
              <a:rPr lang="zh-CN" altLang="en-US" sz="2400" dirty="0" smtClean="0"/>
              <a:t>通过指针访问堆内存的方式，在</a:t>
            </a:r>
            <a:r>
              <a:rPr lang="en-US" altLang="zh-CN" sz="2400" dirty="0" smtClean="0"/>
              <a:t>Java</a:t>
            </a:r>
            <a:r>
              <a:rPr lang="zh-CN" altLang="en-US" sz="2400" dirty="0" smtClean="0"/>
              <a:t>中被称作</a:t>
            </a:r>
            <a:r>
              <a:rPr lang="zh-CN" altLang="en-US" sz="2400" b="1" dirty="0" smtClean="0">
                <a:solidFill>
                  <a:srgbClr val="0000CC"/>
                </a:solidFill>
              </a:rPr>
              <a:t>引用数据类型</a:t>
            </a:r>
            <a:r>
              <a:rPr lang="zh-CN" altLang="en-US" sz="2400" dirty="0" smtClean="0"/>
              <a:t>；</a:t>
            </a:r>
          </a:p>
          <a:p>
            <a:pPr eaLnBrk="1" hangingPunct="1"/>
            <a:r>
              <a:rPr lang="zh-CN" altLang="en-US" sz="2400" dirty="0" smtClean="0"/>
              <a:t>可以认为，</a:t>
            </a:r>
            <a:r>
              <a:rPr lang="en-US" altLang="zh-CN" sz="2400" dirty="0" smtClean="0"/>
              <a:t>Java</a:t>
            </a:r>
            <a:r>
              <a:rPr lang="zh-CN" altLang="en-US" sz="2400" dirty="0" smtClean="0"/>
              <a:t>中的</a:t>
            </a:r>
            <a:r>
              <a:rPr lang="zh-CN" altLang="en-US" sz="2400" b="1" dirty="0" smtClean="0">
                <a:solidFill>
                  <a:srgbClr val="0000CC"/>
                </a:solidFill>
              </a:rPr>
              <a:t>引用</a:t>
            </a:r>
            <a:r>
              <a:rPr lang="zh-CN" altLang="en-US" sz="2400" dirty="0" smtClean="0"/>
              <a:t>就类似于</a:t>
            </a:r>
            <a:r>
              <a:rPr lang="zh-CN" altLang="en-US" sz="2400" b="1" dirty="0" smtClean="0">
                <a:solidFill>
                  <a:srgbClr val="0000CC"/>
                </a:solidFill>
              </a:rPr>
              <a:t>指针</a:t>
            </a:r>
            <a:r>
              <a:rPr lang="zh-CN" altLang="en-US" sz="2400" dirty="0" smtClean="0"/>
              <a:t>，只是对指针进行了一定程度上的包装，避免了因直接操作指针而造成的数据意外损坏，从而导致程序错误的情况。</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pPr>
              <a:defRPr/>
            </a:pPr>
            <a:fld id="{A98EDBC7-C292-4388-AF33-F40E1993EC92}" type="slidenum">
              <a:rPr lang="en-US" altLang="zh-CN"/>
              <a:pPr>
                <a:defRPr/>
              </a:pPr>
              <a:t>47</a:t>
            </a:fld>
            <a:endParaRPr lang="en-US" altLang="zh-CN" dirty="0"/>
          </a:p>
        </p:txBody>
      </p:sp>
      <p:sp>
        <p:nvSpPr>
          <p:cNvPr id="58371" name="Rectangle 2"/>
          <p:cNvSpPr>
            <a:spLocks noChangeArrowheads="1"/>
          </p:cNvSpPr>
          <p:nvPr/>
        </p:nvSpPr>
        <p:spPr bwMode="auto">
          <a:xfrm>
            <a:off x="2771775" y="2565400"/>
            <a:ext cx="1524000" cy="457200"/>
          </a:xfrm>
          <a:prstGeom prst="rect">
            <a:avLst/>
          </a:prstGeom>
          <a:noFill/>
          <a:ln w="9525">
            <a:solidFill>
              <a:schemeClr val="tx1"/>
            </a:solidFill>
            <a:miter lim="800000"/>
            <a:headEnd/>
            <a:tailEnd/>
          </a:ln>
        </p:spPr>
        <p:txBody>
          <a:bodyPr wrap="none" anchor="ctr"/>
          <a:lstStyle/>
          <a:p>
            <a:endParaRPr lang="zh-CN" altLang="en-US"/>
          </a:p>
        </p:txBody>
      </p:sp>
      <p:sp>
        <p:nvSpPr>
          <p:cNvPr id="58372" name="Line 4"/>
          <p:cNvSpPr>
            <a:spLocks noChangeShapeType="1"/>
          </p:cNvSpPr>
          <p:nvPr/>
        </p:nvSpPr>
        <p:spPr bwMode="auto">
          <a:xfrm flipV="1">
            <a:off x="2195513" y="2781300"/>
            <a:ext cx="533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8373" name="Line 5"/>
          <p:cNvSpPr>
            <a:spLocks noChangeShapeType="1"/>
          </p:cNvSpPr>
          <p:nvPr/>
        </p:nvSpPr>
        <p:spPr bwMode="auto">
          <a:xfrm flipV="1">
            <a:off x="4284663" y="2781300"/>
            <a:ext cx="158273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8374" name="Text Box 6"/>
          <p:cNvSpPr txBox="1">
            <a:spLocks noChangeArrowheads="1"/>
          </p:cNvSpPr>
          <p:nvPr/>
        </p:nvSpPr>
        <p:spPr bwMode="auto">
          <a:xfrm>
            <a:off x="468313" y="2565400"/>
            <a:ext cx="1728787" cy="457200"/>
          </a:xfrm>
          <a:prstGeom prst="rect">
            <a:avLst/>
          </a:prstGeom>
          <a:noFill/>
          <a:ln w="9525">
            <a:noFill/>
            <a:miter lim="800000"/>
            <a:headEnd/>
            <a:tailEnd/>
          </a:ln>
        </p:spPr>
        <p:txBody>
          <a:bodyPr>
            <a:spAutoFit/>
          </a:bodyPr>
          <a:lstStyle/>
          <a:p>
            <a:pPr algn="ctr">
              <a:spcBef>
                <a:spcPct val="50000"/>
              </a:spcBef>
            </a:pPr>
            <a:r>
              <a:rPr kumimoji="1" lang="zh-CN" altLang="en-US" sz="2400" b="1" dirty="0">
                <a:solidFill>
                  <a:srgbClr val="C00000"/>
                </a:solidFill>
                <a:latin typeface="Times New Roman" pitchFamily="18" charset="0"/>
              </a:rPr>
              <a:t>对象变量</a:t>
            </a:r>
            <a:r>
              <a:rPr kumimoji="1" lang="zh-CN" altLang="en-US" sz="2400" b="1" dirty="0">
                <a:latin typeface="Times New Roman" pitchFamily="18" charset="0"/>
              </a:rPr>
              <a:t>名</a:t>
            </a:r>
          </a:p>
        </p:txBody>
      </p:sp>
      <p:grpSp>
        <p:nvGrpSpPr>
          <p:cNvPr id="2" name="Group 13"/>
          <p:cNvGrpSpPr>
            <a:grpSpLocks/>
          </p:cNvGrpSpPr>
          <p:nvPr/>
        </p:nvGrpSpPr>
        <p:grpSpPr bwMode="auto">
          <a:xfrm>
            <a:off x="5867400" y="2781300"/>
            <a:ext cx="1524000" cy="1754188"/>
            <a:chOff x="3742" y="1706"/>
            <a:chExt cx="960" cy="1105"/>
          </a:xfrm>
        </p:grpSpPr>
        <p:sp>
          <p:nvSpPr>
            <p:cNvPr id="58381" name="Rectangle 3"/>
            <p:cNvSpPr>
              <a:spLocks noChangeArrowheads="1"/>
            </p:cNvSpPr>
            <p:nvPr/>
          </p:nvSpPr>
          <p:spPr bwMode="auto">
            <a:xfrm>
              <a:off x="3742" y="1979"/>
              <a:ext cx="960" cy="288"/>
            </a:xfrm>
            <a:prstGeom prst="rect">
              <a:avLst/>
            </a:prstGeom>
            <a:noFill/>
            <a:ln w="9525">
              <a:solidFill>
                <a:schemeClr val="tx1"/>
              </a:solidFill>
              <a:miter lim="800000"/>
              <a:headEnd/>
              <a:tailEnd/>
            </a:ln>
          </p:spPr>
          <p:txBody>
            <a:bodyPr wrap="none" anchor="ctr"/>
            <a:lstStyle/>
            <a:p>
              <a:endParaRPr lang="zh-CN" altLang="en-US"/>
            </a:p>
          </p:txBody>
        </p:sp>
        <p:sp>
          <p:nvSpPr>
            <p:cNvPr id="58382" name="Rectangle 7"/>
            <p:cNvSpPr>
              <a:spLocks noChangeArrowheads="1"/>
            </p:cNvSpPr>
            <p:nvPr/>
          </p:nvSpPr>
          <p:spPr bwMode="auto">
            <a:xfrm>
              <a:off x="3742" y="1706"/>
              <a:ext cx="960" cy="288"/>
            </a:xfrm>
            <a:prstGeom prst="rect">
              <a:avLst/>
            </a:prstGeom>
            <a:noFill/>
            <a:ln w="9525">
              <a:solidFill>
                <a:schemeClr val="tx1"/>
              </a:solidFill>
              <a:miter lim="800000"/>
              <a:headEnd/>
              <a:tailEnd/>
            </a:ln>
          </p:spPr>
          <p:txBody>
            <a:bodyPr wrap="none" anchor="ctr"/>
            <a:lstStyle/>
            <a:p>
              <a:endParaRPr lang="zh-CN" altLang="en-US"/>
            </a:p>
          </p:txBody>
        </p:sp>
        <p:sp>
          <p:nvSpPr>
            <p:cNvPr id="58383" name="Rectangle 8"/>
            <p:cNvSpPr>
              <a:spLocks noChangeArrowheads="1"/>
            </p:cNvSpPr>
            <p:nvPr/>
          </p:nvSpPr>
          <p:spPr bwMode="auto">
            <a:xfrm>
              <a:off x="3742" y="2251"/>
              <a:ext cx="960" cy="288"/>
            </a:xfrm>
            <a:prstGeom prst="rect">
              <a:avLst/>
            </a:prstGeom>
            <a:noFill/>
            <a:ln w="9525">
              <a:solidFill>
                <a:schemeClr val="tx1"/>
              </a:solidFill>
              <a:miter lim="800000"/>
              <a:headEnd/>
              <a:tailEnd/>
            </a:ln>
          </p:spPr>
          <p:txBody>
            <a:bodyPr wrap="none" anchor="ctr"/>
            <a:lstStyle/>
            <a:p>
              <a:endParaRPr lang="zh-CN" altLang="en-US"/>
            </a:p>
          </p:txBody>
        </p:sp>
        <p:sp>
          <p:nvSpPr>
            <p:cNvPr id="58384" name="Rectangle 9"/>
            <p:cNvSpPr>
              <a:spLocks noChangeArrowheads="1"/>
            </p:cNvSpPr>
            <p:nvPr/>
          </p:nvSpPr>
          <p:spPr bwMode="auto">
            <a:xfrm>
              <a:off x="3742" y="2523"/>
              <a:ext cx="960" cy="288"/>
            </a:xfrm>
            <a:prstGeom prst="rect">
              <a:avLst/>
            </a:prstGeom>
            <a:noFill/>
            <a:ln w="9525">
              <a:solidFill>
                <a:schemeClr val="tx1"/>
              </a:solidFill>
              <a:miter lim="800000"/>
              <a:headEnd/>
              <a:tailEnd/>
            </a:ln>
          </p:spPr>
          <p:txBody>
            <a:bodyPr wrap="none" anchor="ctr"/>
            <a:lstStyle/>
            <a:p>
              <a:endParaRPr lang="zh-CN" altLang="en-US"/>
            </a:p>
          </p:txBody>
        </p:sp>
      </p:grpSp>
      <p:sp>
        <p:nvSpPr>
          <p:cNvPr id="58376" name="Text Box 12"/>
          <p:cNvSpPr txBox="1">
            <a:spLocks noChangeArrowheads="1"/>
          </p:cNvSpPr>
          <p:nvPr/>
        </p:nvSpPr>
        <p:spPr bwMode="auto">
          <a:xfrm>
            <a:off x="7308850" y="3068638"/>
            <a:ext cx="1631950" cy="830997"/>
          </a:xfrm>
          <a:prstGeom prst="rect">
            <a:avLst/>
          </a:prstGeom>
          <a:noFill/>
          <a:ln w="9525">
            <a:noFill/>
            <a:miter lim="800000"/>
            <a:headEnd/>
            <a:tailEnd/>
          </a:ln>
        </p:spPr>
        <p:txBody>
          <a:bodyPr>
            <a:spAutoFit/>
          </a:bodyPr>
          <a:lstStyle/>
          <a:p>
            <a:pPr algn="ctr">
              <a:spcBef>
                <a:spcPct val="50000"/>
              </a:spcBef>
            </a:pPr>
            <a:r>
              <a:rPr kumimoji="1" lang="zh-CN" altLang="en-US" sz="2400" b="1" dirty="0">
                <a:latin typeface="Times New Roman" pitchFamily="18" charset="0"/>
              </a:rPr>
              <a:t>对象实际存储空间</a:t>
            </a:r>
          </a:p>
        </p:txBody>
      </p:sp>
      <p:sp>
        <p:nvSpPr>
          <p:cNvPr id="58377" name="AutoShape 14"/>
          <p:cNvSpPr>
            <a:spLocks noChangeArrowheads="1"/>
          </p:cNvSpPr>
          <p:nvPr/>
        </p:nvSpPr>
        <p:spPr bwMode="auto">
          <a:xfrm>
            <a:off x="1071538" y="4214818"/>
            <a:ext cx="3143272" cy="1714512"/>
          </a:xfrm>
          <a:prstGeom prst="cloudCallout">
            <a:avLst>
              <a:gd name="adj1" fmla="val 27629"/>
              <a:gd name="adj2" fmla="val -115493"/>
            </a:avLst>
          </a:prstGeom>
          <a:noFill/>
          <a:ln w="9525">
            <a:solidFill>
              <a:srgbClr val="0000FF"/>
            </a:solidFill>
            <a:prstDash val="dash"/>
            <a:round/>
            <a:headEnd/>
            <a:tailEnd/>
          </a:ln>
        </p:spPr>
        <p:txBody>
          <a:bodyPr anchor="ctr" anchorCtr="0"/>
          <a:lstStyle/>
          <a:p>
            <a:pPr algn="ctr">
              <a:spcBef>
                <a:spcPct val="50000"/>
              </a:spcBef>
            </a:pPr>
            <a:r>
              <a:rPr kumimoji="1" lang="zh-CN" altLang="en-US" sz="2000" b="1" dirty="0"/>
              <a:t>所引用对象在</a:t>
            </a:r>
            <a:r>
              <a:rPr kumimoji="1" lang="zh-CN" altLang="en-US" sz="2000" b="1" dirty="0">
                <a:solidFill>
                  <a:srgbClr val="0000FF"/>
                </a:solidFill>
              </a:rPr>
              <a:t>堆</a:t>
            </a:r>
            <a:r>
              <a:rPr kumimoji="1" lang="zh-CN" altLang="en-US" sz="2000" b="1" dirty="0"/>
              <a:t>中的</a:t>
            </a:r>
            <a:r>
              <a:rPr kumimoji="1" lang="en-US" altLang="zh-CN" sz="2000" b="1" dirty="0"/>
              <a:t>32</a:t>
            </a:r>
            <a:r>
              <a:rPr kumimoji="1" lang="zh-CN" altLang="en-US" sz="2000" b="1" dirty="0" smtClean="0"/>
              <a:t>位首地址</a:t>
            </a:r>
            <a:endParaRPr kumimoji="1" lang="zh-CN" altLang="en-US" sz="2000" b="1" dirty="0"/>
          </a:p>
          <a:p>
            <a:pPr algn="ctr"/>
            <a:endParaRPr lang="en-US" altLang="zh-CN" dirty="0"/>
          </a:p>
        </p:txBody>
      </p:sp>
      <p:sp>
        <p:nvSpPr>
          <p:cNvPr id="58378" name="Line 15"/>
          <p:cNvSpPr>
            <a:spLocks noChangeShapeType="1"/>
          </p:cNvSpPr>
          <p:nvPr/>
        </p:nvSpPr>
        <p:spPr bwMode="auto">
          <a:xfrm>
            <a:off x="4886644" y="1071546"/>
            <a:ext cx="45719" cy="5381642"/>
          </a:xfrm>
          <a:prstGeom prst="line">
            <a:avLst/>
          </a:prstGeom>
          <a:noFill/>
          <a:ln w="9525">
            <a:solidFill>
              <a:srgbClr val="0000FF"/>
            </a:solidFill>
            <a:prstDash val="dash"/>
            <a:round/>
            <a:headEnd/>
            <a:tailEnd/>
          </a:ln>
        </p:spPr>
        <p:txBody>
          <a:bodyPr/>
          <a:lstStyle/>
          <a:p>
            <a:endParaRPr lang="zh-CN" altLang="en-US"/>
          </a:p>
        </p:txBody>
      </p:sp>
      <p:sp>
        <p:nvSpPr>
          <p:cNvPr id="58379" name="Text Box 16"/>
          <p:cNvSpPr txBox="1">
            <a:spLocks noChangeArrowheads="1"/>
          </p:cNvSpPr>
          <p:nvPr/>
        </p:nvSpPr>
        <p:spPr bwMode="auto">
          <a:xfrm>
            <a:off x="2928926" y="1571612"/>
            <a:ext cx="1368425" cy="519113"/>
          </a:xfrm>
          <a:prstGeom prst="rect">
            <a:avLst/>
          </a:prstGeom>
          <a:noFill/>
          <a:ln w="9525">
            <a:noFill/>
            <a:prstDash val="dash"/>
            <a:miter lim="800000"/>
            <a:headEnd/>
            <a:tailEnd/>
          </a:ln>
        </p:spPr>
        <p:txBody>
          <a:bodyPr>
            <a:spAutoFit/>
          </a:bodyPr>
          <a:lstStyle/>
          <a:p>
            <a:pPr algn="ctr">
              <a:spcBef>
                <a:spcPct val="50000"/>
              </a:spcBef>
            </a:pPr>
            <a:r>
              <a:rPr lang="zh-CN" altLang="en-US" sz="2800" b="1" dirty="0">
                <a:solidFill>
                  <a:srgbClr val="0000FF"/>
                </a:solidFill>
              </a:rPr>
              <a:t>栈内存</a:t>
            </a:r>
          </a:p>
        </p:txBody>
      </p:sp>
      <p:sp>
        <p:nvSpPr>
          <p:cNvPr id="58380" name="Text Box 17"/>
          <p:cNvSpPr txBox="1">
            <a:spLocks noChangeArrowheads="1"/>
          </p:cNvSpPr>
          <p:nvPr/>
        </p:nvSpPr>
        <p:spPr bwMode="auto">
          <a:xfrm>
            <a:off x="5929322" y="1643050"/>
            <a:ext cx="1368425" cy="519112"/>
          </a:xfrm>
          <a:prstGeom prst="rect">
            <a:avLst/>
          </a:prstGeom>
          <a:noFill/>
          <a:ln w="9525">
            <a:noFill/>
            <a:prstDash val="dash"/>
            <a:miter lim="800000"/>
            <a:headEnd/>
            <a:tailEnd/>
          </a:ln>
        </p:spPr>
        <p:txBody>
          <a:bodyPr>
            <a:spAutoFit/>
          </a:bodyPr>
          <a:lstStyle/>
          <a:p>
            <a:pPr algn="ctr">
              <a:spcBef>
                <a:spcPct val="50000"/>
              </a:spcBef>
            </a:pPr>
            <a:r>
              <a:rPr lang="zh-CN" altLang="en-US" sz="2800" b="1" dirty="0">
                <a:solidFill>
                  <a:srgbClr val="0000FF"/>
                </a:solidFill>
              </a:rPr>
              <a:t>堆内存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7"/>
                                        </p:tgtEl>
                                        <p:attrNameLst>
                                          <p:attrName>style.visibility</p:attrName>
                                        </p:attrNameLst>
                                      </p:cBhvr>
                                      <p:to>
                                        <p:strVal val="visible"/>
                                      </p:to>
                                    </p:set>
                                    <p:anim calcmode="lin" valueType="num">
                                      <p:cBhvr additive="base">
                                        <p:cTn id="7" dur="500" fill="hold"/>
                                        <p:tgtEl>
                                          <p:spTgt spid="58377"/>
                                        </p:tgtEl>
                                        <p:attrNameLst>
                                          <p:attrName>ppt_x</p:attrName>
                                        </p:attrNameLst>
                                      </p:cBhvr>
                                      <p:tavLst>
                                        <p:tav tm="0">
                                          <p:val>
                                            <p:strVal val="#ppt_x"/>
                                          </p:val>
                                        </p:tav>
                                        <p:tav tm="100000">
                                          <p:val>
                                            <p:strVal val="#ppt_x"/>
                                          </p:val>
                                        </p:tav>
                                      </p:tavLst>
                                    </p:anim>
                                    <p:anim calcmode="lin" valueType="num">
                                      <p:cBhvr additive="base">
                                        <p:cTn id="8" dur="500" fill="hold"/>
                                        <p:tgtEl>
                                          <p:spTgt spid="583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4"/>
          <p:cNvSpPr>
            <a:spLocks noGrp="1"/>
          </p:cNvSpPr>
          <p:nvPr>
            <p:ph type="ftr" sz="quarter" idx="11"/>
          </p:nvPr>
        </p:nvSpPr>
        <p:spPr/>
        <p:txBody>
          <a:bodyPr/>
          <a:lstStyle/>
          <a:p>
            <a:pPr>
              <a:defRPr/>
            </a:pPr>
            <a:endParaRPr lang="en-US" altLang="zh-CN" dirty="0"/>
          </a:p>
        </p:txBody>
      </p:sp>
      <p:sp>
        <p:nvSpPr>
          <p:cNvPr id="59395" name="灯片编号占位符 5"/>
          <p:cNvSpPr>
            <a:spLocks noGrp="1"/>
          </p:cNvSpPr>
          <p:nvPr>
            <p:ph type="sldNum" sz="quarter" idx="12"/>
          </p:nvPr>
        </p:nvSpPr>
        <p:spPr>
          <a:noFill/>
        </p:spPr>
        <p:txBody>
          <a:bodyPr/>
          <a:lstStyle/>
          <a:p>
            <a:fld id="{EB079593-F829-4CE6-8920-4D9E6029D4F2}" type="slidenum">
              <a:rPr lang="en-US" altLang="zh-CN"/>
              <a:pPr/>
              <a:t>48</a:t>
            </a:fld>
            <a:r>
              <a:rPr lang="en-US" altLang="zh-CN"/>
              <a:t>/49</a:t>
            </a:r>
          </a:p>
        </p:txBody>
      </p:sp>
      <p:sp>
        <p:nvSpPr>
          <p:cNvPr id="59396" name="Rectangle 2"/>
          <p:cNvSpPr>
            <a:spLocks noGrp="1" noChangeArrowheads="1"/>
          </p:cNvSpPr>
          <p:nvPr>
            <p:ph type="title"/>
          </p:nvPr>
        </p:nvSpPr>
        <p:spPr>
          <a:xfrm>
            <a:off x="1403350" y="304800"/>
            <a:ext cx="6908800" cy="1143000"/>
          </a:xfrm>
        </p:spPr>
        <p:txBody>
          <a:bodyPr/>
          <a:lstStyle/>
          <a:p>
            <a:pPr eaLnBrk="1" hangingPunct="1"/>
            <a:r>
              <a:rPr lang="zh-CN" altLang="en-US" sz="3600" b="1" smtClean="0"/>
              <a:t>数据内存分配示例：</a:t>
            </a:r>
          </a:p>
        </p:txBody>
      </p:sp>
      <p:sp>
        <p:nvSpPr>
          <p:cNvPr id="59397" name="Rectangle 3"/>
          <p:cNvSpPr>
            <a:spLocks noGrp="1" noChangeArrowheads="1"/>
          </p:cNvSpPr>
          <p:nvPr>
            <p:ph type="body" idx="1"/>
          </p:nvPr>
        </p:nvSpPr>
        <p:spPr>
          <a:xfrm>
            <a:off x="474663" y="2087563"/>
            <a:ext cx="8159750" cy="1196975"/>
          </a:xfrm>
          <a:noFill/>
        </p:spPr>
        <p:txBody>
          <a:bodyPr/>
          <a:lstStyle/>
          <a:p>
            <a:pPr eaLnBrk="1" hangingPunct="1"/>
            <a:r>
              <a:rPr lang="en-US" altLang="zh-CN" b="1" dirty="0" err="1" smtClean="0"/>
              <a:t>int</a:t>
            </a:r>
            <a:r>
              <a:rPr lang="en-US" altLang="zh-CN" b="1" dirty="0" smtClean="0"/>
              <a:t> sum = 0; 				</a:t>
            </a:r>
            <a:r>
              <a:rPr lang="en-US" altLang="zh-CN" b="1" dirty="0" smtClean="0">
                <a:solidFill>
                  <a:srgbClr val="CC0000"/>
                </a:solidFill>
              </a:rPr>
              <a:t>//</a:t>
            </a:r>
            <a:r>
              <a:rPr lang="zh-CN" altLang="en-US" b="1" dirty="0" smtClean="0">
                <a:solidFill>
                  <a:srgbClr val="CC0000"/>
                </a:solidFill>
              </a:rPr>
              <a:t>简单数据</a:t>
            </a:r>
          </a:p>
          <a:p>
            <a:pPr eaLnBrk="1" hangingPunct="1"/>
            <a:r>
              <a:rPr lang="en-US" altLang="zh-CN" b="1" dirty="0" smtClean="0"/>
              <a:t>String s = </a:t>
            </a:r>
            <a:r>
              <a:rPr lang="en-US" altLang="zh-CN" b="1" dirty="0" smtClean="0">
                <a:latin typeface="Arial" charset="0"/>
              </a:rPr>
              <a:t>“</a:t>
            </a:r>
            <a:r>
              <a:rPr lang="en-US" altLang="zh-CN" b="1" dirty="0" smtClean="0"/>
              <a:t>Hello World!</a:t>
            </a:r>
            <a:r>
              <a:rPr lang="en-US" altLang="zh-CN" b="1" dirty="0" smtClean="0">
                <a:latin typeface="Arial" charset="0"/>
              </a:rPr>
              <a:t>”</a:t>
            </a:r>
            <a:r>
              <a:rPr lang="en-US" altLang="zh-CN" b="1" dirty="0" smtClean="0"/>
              <a:t>;	</a:t>
            </a:r>
            <a:r>
              <a:rPr lang="en-US" altLang="zh-CN" b="1" dirty="0" smtClean="0">
                <a:solidFill>
                  <a:srgbClr val="CC0000"/>
                </a:solidFill>
              </a:rPr>
              <a:t>//</a:t>
            </a:r>
            <a:r>
              <a:rPr lang="zh-CN" altLang="en-US" b="1" dirty="0" smtClean="0">
                <a:solidFill>
                  <a:srgbClr val="CC0000"/>
                </a:solidFill>
              </a:rPr>
              <a:t>引用数据</a:t>
            </a:r>
          </a:p>
        </p:txBody>
      </p:sp>
      <p:sp>
        <p:nvSpPr>
          <p:cNvPr id="59399" name="Text Box 5"/>
          <p:cNvSpPr txBox="1">
            <a:spLocks noChangeArrowheads="1"/>
          </p:cNvSpPr>
          <p:nvPr/>
        </p:nvSpPr>
        <p:spPr bwMode="auto">
          <a:xfrm>
            <a:off x="1571603" y="3786190"/>
            <a:ext cx="915988" cy="519113"/>
          </a:xfrm>
          <a:prstGeom prst="rect">
            <a:avLst/>
          </a:prstGeom>
          <a:noFill/>
          <a:ln w="9525">
            <a:noFill/>
            <a:miter lim="800000"/>
            <a:headEnd/>
            <a:tailEnd/>
          </a:ln>
        </p:spPr>
        <p:txBody>
          <a:bodyPr wrap="none">
            <a:spAutoFit/>
          </a:bodyPr>
          <a:lstStyle/>
          <a:p>
            <a:pPr eaLnBrk="0" hangingPunct="0">
              <a:spcBef>
                <a:spcPct val="50000"/>
              </a:spcBef>
            </a:pPr>
            <a:r>
              <a:rPr lang="en-US" altLang="zh-CN" sz="2800" b="1" dirty="0">
                <a:solidFill>
                  <a:srgbClr val="FF0000"/>
                </a:solidFill>
                <a:latin typeface="Arial" charset="0"/>
              </a:rPr>
              <a:t>sum</a:t>
            </a:r>
          </a:p>
        </p:txBody>
      </p:sp>
      <p:sp>
        <p:nvSpPr>
          <p:cNvPr id="59400" name="Text Box 6"/>
          <p:cNvSpPr txBox="1">
            <a:spLocks noChangeArrowheads="1"/>
          </p:cNvSpPr>
          <p:nvPr/>
        </p:nvSpPr>
        <p:spPr bwMode="auto">
          <a:xfrm>
            <a:off x="2547916" y="3786190"/>
            <a:ext cx="1295400" cy="528638"/>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altLang="zh-CN" sz="2800" dirty="0">
                <a:latin typeface="Arial" charset="0"/>
              </a:rPr>
              <a:t>0</a:t>
            </a:r>
          </a:p>
        </p:txBody>
      </p:sp>
      <p:sp>
        <p:nvSpPr>
          <p:cNvPr id="59401" name="Text Box 7"/>
          <p:cNvSpPr txBox="1">
            <a:spLocks noChangeArrowheads="1"/>
          </p:cNvSpPr>
          <p:nvPr/>
        </p:nvSpPr>
        <p:spPr bwMode="auto">
          <a:xfrm>
            <a:off x="1643042" y="4429132"/>
            <a:ext cx="382588" cy="519113"/>
          </a:xfrm>
          <a:prstGeom prst="rect">
            <a:avLst/>
          </a:prstGeom>
          <a:noFill/>
          <a:ln w="9525">
            <a:noFill/>
            <a:miter lim="800000"/>
            <a:headEnd/>
            <a:tailEnd/>
          </a:ln>
        </p:spPr>
        <p:txBody>
          <a:bodyPr wrap="none">
            <a:spAutoFit/>
          </a:bodyPr>
          <a:lstStyle/>
          <a:p>
            <a:pPr eaLnBrk="0" hangingPunct="0">
              <a:spcBef>
                <a:spcPct val="50000"/>
              </a:spcBef>
            </a:pPr>
            <a:r>
              <a:rPr lang="en-US" altLang="zh-CN" sz="2800" b="1" dirty="0">
                <a:solidFill>
                  <a:srgbClr val="FF0000"/>
                </a:solidFill>
                <a:latin typeface="Arial" charset="0"/>
              </a:rPr>
              <a:t>s</a:t>
            </a:r>
          </a:p>
        </p:txBody>
      </p:sp>
      <p:sp>
        <p:nvSpPr>
          <p:cNvPr id="59402" name="Text Box 8"/>
          <p:cNvSpPr txBox="1">
            <a:spLocks noChangeArrowheads="1"/>
          </p:cNvSpPr>
          <p:nvPr/>
        </p:nvSpPr>
        <p:spPr bwMode="auto">
          <a:xfrm>
            <a:off x="2143108" y="4429128"/>
            <a:ext cx="1700208" cy="523220"/>
          </a:xfrm>
          <a:prstGeom prst="rect">
            <a:avLst/>
          </a:prstGeom>
          <a:noFill/>
          <a:ln w="9525">
            <a:solidFill>
              <a:schemeClr val="tx1"/>
            </a:solidFill>
            <a:miter lim="800000"/>
            <a:headEnd/>
            <a:tailEnd/>
          </a:ln>
        </p:spPr>
        <p:txBody>
          <a:bodyPr wrap="square">
            <a:spAutoFit/>
          </a:bodyPr>
          <a:lstStyle/>
          <a:p>
            <a:pPr algn="ctr" eaLnBrk="0" hangingPunct="0">
              <a:spcBef>
                <a:spcPct val="50000"/>
              </a:spcBef>
            </a:pPr>
            <a:r>
              <a:rPr lang="en-US" altLang="zh-CN" sz="2800" dirty="0" err="1" smtClean="0">
                <a:latin typeface="Arial" charset="0"/>
              </a:rPr>
              <a:t>0xf789a1</a:t>
            </a:r>
            <a:endParaRPr lang="en-US" altLang="zh-CN" sz="2800" dirty="0">
              <a:latin typeface="Arial" charset="0"/>
            </a:endParaRPr>
          </a:p>
        </p:txBody>
      </p:sp>
      <p:sp>
        <p:nvSpPr>
          <p:cNvPr id="59403" name="Text Box 9"/>
          <p:cNvSpPr txBox="1">
            <a:spLocks noChangeArrowheads="1"/>
          </p:cNvSpPr>
          <p:nvPr/>
        </p:nvSpPr>
        <p:spPr bwMode="auto">
          <a:xfrm>
            <a:off x="5157766" y="4724403"/>
            <a:ext cx="1985963" cy="466725"/>
          </a:xfrm>
          <a:prstGeom prst="rect">
            <a:avLst/>
          </a:prstGeom>
          <a:noFill/>
          <a:ln w="9525">
            <a:solidFill>
              <a:schemeClr val="tx1"/>
            </a:solidFill>
            <a:miter lim="800000"/>
            <a:headEnd/>
            <a:tailEnd/>
          </a:ln>
        </p:spPr>
        <p:txBody>
          <a:bodyPr wrap="none">
            <a:spAutoFit/>
          </a:bodyPr>
          <a:lstStyle/>
          <a:p>
            <a:pPr eaLnBrk="0" hangingPunct="0">
              <a:spcBef>
                <a:spcPct val="50000"/>
              </a:spcBef>
            </a:pPr>
            <a:r>
              <a:rPr lang="en-US" altLang="zh-CN" sz="2400" b="1" dirty="0">
                <a:latin typeface="Arial" charset="0"/>
              </a:rPr>
              <a:t>Hello World!</a:t>
            </a:r>
          </a:p>
        </p:txBody>
      </p:sp>
      <p:sp>
        <p:nvSpPr>
          <p:cNvPr id="59404" name="Line 10"/>
          <p:cNvSpPr>
            <a:spLocks noChangeShapeType="1"/>
          </p:cNvSpPr>
          <p:nvPr/>
        </p:nvSpPr>
        <p:spPr bwMode="auto">
          <a:xfrm>
            <a:off x="3833791" y="4714878"/>
            <a:ext cx="1295400"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13" name="Line 15"/>
          <p:cNvSpPr>
            <a:spLocks noChangeShapeType="1"/>
          </p:cNvSpPr>
          <p:nvPr/>
        </p:nvSpPr>
        <p:spPr bwMode="auto">
          <a:xfrm>
            <a:off x="4643438" y="3429000"/>
            <a:ext cx="45719" cy="2714644"/>
          </a:xfrm>
          <a:prstGeom prst="line">
            <a:avLst/>
          </a:prstGeom>
          <a:noFill/>
          <a:ln w="9525">
            <a:solidFill>
              <a:srgbClr val="0000FF"/>
            </a:solidFill>
            <a:prstDash val="dash"/>
            <a:round/>
            <a:headEnd/>
            <a:tailEnd/>
          </a:ln>
        </p:spPr>
        <p:txBody>
          <a:bodyPr/>
          <a:lstStyle/>
          <a:p>
            <a:endParaRPr lang="zh-CN" altLang="en-US"/>
          </a:p>
        </p:txBody>
      </p:sp>
      <p:sp>
        <p:nvSpPr>
          <p:cNvPr id="14" name="Text Box 16"/>
          <p:cNvSpPr txBox="1">
            <a:spLocks noChangeArrowheads="1"/>
          </p:cNvSpPr>
          <p:nvPr/>
        </p:nvSpPr>
        <p:spPr bwMode="auto">
          <a:xfrm>
            <a:off x="2857488" y="3143248"/>
            <a:ext cx="1368425" cy="519113"/>
          </a:xfrm>
          <a:prstGeom prst="rect">
            <a:avLst/>
          </a:prstGeom>
          <a:noFill/>
          <a:ln w="9525">
            <a:noFill/>
            <a:prstDash val="dash"/>
            <a:miter lim="800000"/>
            <a:headEnd/>
            <a:tailEnd/>
          </a:ln>
        </p:spPr>
        <p:txBody>
          <a:bodyPr>
            <a:spAutoFit/>
          </a:bodyPr>
          <a:lstStyle/>
          <a:p>
            <a:pPr algn="ctr">
              <a:spcBef>
                <a:spcPct val="50000"/>
              </a:spcBef>
            </a:pPr>
            <a:r>
              <a:rPr lang="zh-CN" altLang="en-US" sz="2800" b="1" dirty="0">
                <a:solidFill>
                  <a:srgbClr val="0000FF"/>
                </a:solidFill>
              </a:rPr>
              <a:t>栈内存</a:t>
            </a:r>
          </a:p>
        </p:txBody>
      </p:sp>
      <p:sp>
        <p:nvSpPr>
          <p:cNvPr id="15" name="Text Box 17"/>
          <p:cNvSpPr txBox="1">
            <a:spLocks noChangeArrowheads="1"/>
          </p:cNvSpPr>
          <p:nvPr/>
        </p:nvSpPr>
        <p:spPr bwMode="auto">
          <a:xfrm>
            <a:off x="5286380" y="3214686"/>
            <a:ext cx="1368425" cy="519112"/>
          </a:xfrm>
          <a:prstGeom prst="rect">
            <a:avLst/>
          </a:prstGeom>
          <a:noFill/>
          <a:ln w="9525">
            <a:noFill/>
            <a:prstDash val="dash"/>
            <a:miter lim="800000"/>
            <a:headEnd/>
            <a:tailEnd/>
          </a:ln>
        </p:spPr>
        <p:txBody>
          <a:bodyPr>
            <a:spAutoFit/>
          </a:bodyPr>
          <a:lstStyle/>
          <a:p>
            <a:pPr algn="ctr">
              <a:spcBef>
                <a:spcPct val="50000"/>
              </a:spcBef>
            </a:pPr>
            <a:r>
              <a:rPr lang="zh-CN" altLang="en-US" sz="2800" b="1" dirty="0">
                <a:solidFill>
                  <a:srgbClr val="0000FF"/>
                </a:solidFill>
              </a:rPr>
              <a:t>堆内存</a:t>
            </a:r>
          </a:p>
        </p:txBody>
      </p:sp>
      <p:sp>
        <p:nvSpPr>
          <p:cNvPr id="16" name="Text Box 8"/>
          <p:cNvSpPr txBox="1">
            <a:spLocks noChangeArrowheads="1"/>
          </p:cNvSpPr>
          <p:nvPr/>
        </p:nvSpPr>
        <p:spPr bwMode="auto">
          <a:xfrm>
            <a:off x="7215206" y="4714884"/>
            <a:ext cx="1700208" cy="461665"/>
          </a:xfrm>
          <a:prstGeom prst="rect">
            <a:avLst/>
          </a:prstGeom>
          <a:noFill/>
          <a:ln w="9525">
            <a:solidFill>
              <a:schemeClr val="tx1"/>
            </a:solidFill>
            <a:miter lim="800000"/>
            <a:headEnd/>
            <a:tailEnd/>
          </a:ln>
        </p:spPr>
        <p:txBody>
          <a:bodyPr wrap="square">
            <a:spAutoFit/>
          </a:bodyPr>
          <a:lstStyle/>
          <a:p>
            <a:pPr algn="ctr" eaLnBrk="0" hangingPunct="0">
              <a:spcBef>
                <a:spcPct val="50000"/>
              </a:spcBef>
            </a:pPr>
            <a:r>
              <a:rPr lang="en-US" altLang="zh-CN" sz="2400" dirty="0" err="1" smtClean="0">
                <a:latin typeface="Arial" charset="0"/>
              </a:rPr>
              <a:t>0xf789a1</a:t>
            </a:r>
            <a:endParaRPr lang="en-US" altLang="zh-CN" sz="2400" dirty="0">
              <a:latin typeface="Arial" charset="0"/>
            </a:endParaRPr>
          </a:p>
        </p:txBody>
      </p:sp>
      <p:sp>
        <p:nvSpPr>
          <p:cNvPr id="17" name="TextBox 16"/>
          <p:cNvSpPr txBox="1"/>
          <p:nvPr/>
        </p:nvSpPr>
        <p:spPr>
          <a:xfrm>
            <a:off x="7358082" y="4286256"/>
            <a:ext cx="1285884" cy="369332"/>
          </a:xfrm>
          <a:prstGeom prst="rect">
            <a:avLst/>
          </a:prstGeom>
          <a:noFill/>
        </p:spPr>
        <p:txBody>
          <a:bodyPr wrap="square" rtlCol="0">
            <a:spAutoFit/>
          </a:bodyPr>
          <a:lstStyle/>
          <a:p>
            <a:r>
              <a:rPr lang="zh-CN" altLang="en-US" b="1" dirty="0" smtClean="0">
                <a:solidFill>
                  <a:srgbClr val="0000CC"/>
                </a:solidFill>
              </a:rPr>
              <a:t>首地址</a:t>
            </a:r>
            <a:endParaRPr lang="zh-CN" altLang="en-US"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00"/>
                                        </p:tgtEl>
                                        <p:attrNameLst>
                                          <p:attrName>style.visibility</p:attrName>
                                        </p:attrNameLst>
                                      </p:cBhvr>
                                      <p:to>
                                        <p:strVal val="visible"/>
                                      </p:to>
                                    </p:set>
                                    <p:animEffect transition="in" filter="blinds(horizontal)">
                                      <p:cBhvr>
                                        <p:cTn id="7" dur="500"/>
                                        <p:tgtEl>
                                          <p:spTgt spid="594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399"/>
                                        </p:tgtEl>
                                        <p:attrNameLst>
                                          <p:attrName>style.visibility</p:attrName>
                                        </p:attrNameLst>
                                      </p:cBhvr>
                                      <p:to>
                                        <p:strVal val="visible"/>
                                      </p:to>
                                    </p:set>
                                    <p:animEffect transition="in" filter="blinds(horizontal)">
                                      <p:cBhvr>
                                        <p:cTn id="10" dur="500"/>
                                        <p:tgtEl>
                                          <p:spTgt spid="5939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9403"/>
                                        </p:tgtEl>
                                        <p:attrNameLst>
                                          <p:attrName>style.visibility</p:attrName>
                                        </p:attrNameLst>
                                      </p:cBhvr>
                                      <p:to>
                                        <p:strVal val="visible"/>
                                      </p:to>
                                    </p:set>
                                    <p:animEffect transition="in" filter="blinds(horizontal)">
                                      <p:cBhvr>
                                        <p:cTn id="15" dur="500"/>
                                        <p:tgtEl>
                                          <p:spTgt spid="5940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9401"/>
                                        </p:tgtEl>
                                        <p:attrNameLst>
                                          <p:attrName>style.visibility</p:attrName>
                                        </p:attrNameLst>
                                      </p:cBhvr>
                                      <p:to>
                                        <p:strVal val="visible"/>
                                      </p:to>
                                    </p:set>
                                    <p:animEffect transition="in" filter="blinds(horizontal)">
                                      <p:cBhvr>
                                        <p:cTn id="28" dur="500"/>
                                        <p:tgtEl>
                                          <p:spTgt spid="5940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9402"/>
                                        </p:tgtEl>
                                        <p:attrNameLst>
                                          <p:attrName>style.visibility</p:attrName>
                                        </p:attrNameLst>
                                      </p:cBhvr>
                                      <p:to>
                                        <p:strVal val="visible"/>
                                      </p:to>
                                    </p:set>
                                    <p:animEffect transition="in" filter="blinds(horizontal)">
                                      <p:cBhvr>
                                        <p:cTn id="31" dur="500"/>
                                        <p:tgtEl>
                                          <p:spTgt spid="5940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9404"/>
                                        </p:tgtEl>
                                        <p:attrNameLst>
                                          <p:attrName>style.visibility</p:attrName>
                                        </p:attrNameLst>
                                      </p:cBhvr>
                                      <p:to>
                                        <p:strVal val="visible"/>
                                      </p:to>
                                    </p:set>
                                    <p:animEffect transition="in" filter="blinds(horizontal)">
                                      <p:cBhvr>
                                        <p:cTn id="36" dur="500"/>
                                        <p:tgtEl>
                                          <p:spTgt spid="59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p:bldP spid="59400" grpId="0" animBg="1"/>
      <p:bldP spid="59401" grpId="0"/>
      <p:bldP spid="59402" grpId="0" animBg="1"/>
      <p:bldP spid="59403" grpId="0" animBg="1"/>
      <p:bldP spid="59404" grpId="0" animBg="1"/>
      <p:bldP spid="16" grpId="0" animBg="1"/>
      <p:bldP spid="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§4.3.3   </a:t>
            </a:r>
            <a:r>
              <a:rPr lang="zh-CN" altLang="en-US" dirty="0" smtClean="0">
                <a:latin typeface="宋体" pitchFamily="2" charset="-122"/>
              </a:rPr>
              <a:t>对象的引用和实体</a:t>
            </a:r>
            <a:endParaRPr lang="zh-CN" altLang="en-US" dirty="0"/>
          </a:p>
        </p:txBody>
      </p:sp>
      <p:sp>
        <p:nvSpPr>
          <p:cNvPr id="3" name="内容占位符 2"/>
          <p:cNvSpPr>
            <a:spLocks noGrp="1"/>
          </p:cNvSpPr>
          <p:nvPr>
            <p:ph idx="1"/>
          </p:nvPr>
        </p:nvSpPr>
        <p:spPr>
          <a:xfrm>
            <a:off x="457200" y="1628774"/>
            <a:ext cx="4757742" cy="4800621"/>
          </a:xfrm>
        </p:spPr>
        <p:txBody>
          <a:bodyPr/>
          <a:lstStyle/>
          <a:p>
            <a:r>
              <a:rPr lang="zh-CN" altLang="en-US" sz="2400" dirty="0" smtClean="0"/>
              <a:t>当用类创建一个对象时，类中的成员变量在分配内存空间，这些内存空间</a:t>
            </a:r>
            <a:r>
              <a:rPr lang="zh-CN" altLang="en-US" sz="2400" dirty="0" smtClean="0">
                <a:latin typeface="宋体" pitchFamily="2" charset="-122"/>
              </a:rPr>
              <a:t>称作</a:t>
            </a:r>
            <a:r>
              <a:rPr lang="zh-CN" altLang="en-US" sz="2400" dirty="0" smtClean="0"/>
              <a:t>该对象的实体或对象的变量，而对象中存放着引用。</a:t>
            </a:r>
            <a:endParaRPr lang="en-US" altLang="zh-CN" sz="2400" dirty="0" smtClean="0"/>
          </a:p>
          <a:p>
            <a:pPr lvl="1">
              <a:spcBef>
                <a:spcPts val="0"/>
              </a:spcBef>
              <a:buNone/>
            </a:pPr>
            <a:r>
              <a:rPr kumimoji="1" lang="en-US" altLang="zh-CN" b="1" dirty="0" err="1" smtClean="0">
                <a:solidFill>
                  <a:srgbClr val="006600"/>
                </a:solidFill>
                <a:latin typeface="Tahoma" pitchFamily="34" charset="0"/>
              </a:rPr>
              <a:t>p1</a:t>
            </a:r>
            <a:r>
              <a:rPr kumimoji="1" lang="en-US" altLang="zh-CN" b="1" dirty="0" smtClean="0">
                <a:solidFill>
                  <a:srgbClr val="006600"/>
                </a:solidFill>
                <a:latin typeface="Tahoma" pitchFamily="34" charset="0"/>
              </a:rPr>
              <a:t>=new Point(10, 10);</a:t>
            </a:r>
          </a:p>
          <a:p>
            <a:pPr lvl="1">
              <a:spcBef>
                <a:spcPts val="0"/>
              </a:spcBef>
              <a:buNone/>
            </a:pPr>
            <a:r>
              <a:rPr kumimoji="1" lang="en-US" altLang="zh-CN" b="1" dirty="0" err="1" smtClean="0">
                <a:solidFill>
                  <a:srgbClr val="006600"/>
                </a:solidFill>
                <a:latin typeface="Tahoma" pitchFamily="34" charset="0"/>
              </a:rPr>
              <a:t>p2</a:t>
            </a:r>
            <a:r>
              <a:rPr kumimoji="1" lang="en-US" altLang="zh-CN" b="1" dirty="0" smtClean="0">
                <a:solidFill>
                  <a:srgbClr val="006600"/>
                </a:solidFill>
                <a:latin typeface="Tahoma" pitchFamily="34" charset="0"/>
              </a:rPr>
              <a:t>=new Point(5, 6);</a:t>
            </a:r>
          </a:p>
          <a:p>
            <a:pPr lvl="1">
              <a:spcBef>
                <a:spcPts val="0"/>
              </a:spcBef>
              <a:buNone/>
            </a:pPr>
            <a:endParaRPr lang="en-US" altLang="zh-CN" b="1" dirty="0" smtClean="0"/>
          </a:p>
          <a:p>
            <a:r>
              <a:rPr lang="zh-CN" altLang="en-US" sz="2400" dirty="0" smtClean="0"/>
              <a:t> 一个类创建的两个对象，如果具有相同的引用，那么就具有完全相同的实体。 </a:t>
            </a:r>
            <a:endParaRPr lang="en-US" altLang="zh-CN" sz="2400" dirty="0" smtClean="0"/>
          </a:p>
          <a:p>
            <a:pPr lvl="1">
              <a:spcBef>
                <a:spcPts val="0"/>
              </a:spcBef>
              <a:buNone/>
            </a:pPr>
            <a:r>
              <a:rPr kumimoji="1" lang="en-US" altLang="zh-CN" b="1" dirty="0" err="1" smtClean="0">
                <a:solidFill>
                  <a:srgbClr val="006600"/>
                </a:solidFill>
                <a:latin typeface="Tahoma" pitchFamily="34" charset="0"/>
              </a:rPr>
              <a:t>p1</a:t>
            </a:r>
            <a:r>
              <a:rPr kumimoji="1" lang="en-US" altLang="zh-CN" b="1" dirty="0" smtClean="0">
                <a:solidFill>
                  <a:srgbClr val="006600"/>
                </a:solidFill>
                <a:latin typeface="Tahoma" pitchFamily="34" charset="0"/>
              </a:rPr>
              <a:t> = </a:t>
            </a:r>
            <a:r>
              <a:rPr kumimoji="1" lang="en-US" altLang="zh-CN" b="1" dirty="0" err="1" smtClean="0">
                <a:solidFill>
                  <a:srgbClr val="006600"/>
                </a:solidFill>
                <a:latin typeface="Tahoma" pitchFamily="34" charset="0"/>
              </a:rPr>
              <a:t>p2</a:t>
            </a:r>
            <a:r>
              <a:rPr kumimoji="1" lang="en-US" altLang="zh-CN" b="1" dirty="0" smtClean="0">
                <a:solidFill>
                  <a:srgbClr val="006600"/>
                </a:solidFill>
                <a:latin typeface="Tahoma" pitchFamily="34" charset="0"/>
              </a:rPr>
              <a:t>;</a:t>
            </a:r>
            <a:endParaRPr kumimoji="1" lang="zh-CN" altLang="en-US" b="1" dirty="0" smtClean="0">
              <a:solidFill>
                <a:srgbClr val="006600"/>
              </a:solidFill>
              <a:latin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a:p>
        </p:txBody>
      </p:sp>
      <p:pic>
        <p:nvPicPr>
          <p:cNvPr id="4101" name="Picture 5"/>
          <p:cNvPicPr>
            <a:picLocks noChangeAspect="1" noChangeArrowheads="1"/>
          </p:cNvPicPr>
          <p:nvPr/>
        </p:nvPicPr>
        <p:blipFill>
          <a:blip r:embed="rId2"/>
          <a:srcRect/>
          <a:stretch>
            <a:fillRect/>
          </a:stretch>
        </p:blipFill>
        <p:spPr bwMode="auto">
          <a:xfrm>
            <a:off x="5334000" y="1676400"/>
            <a:ext cx="3505200" cy="1752600"/>
          </a:xfrm>
          <a:prstGeom prst="rect">
            <a:avLst/>
          </a:prstGeom>
          <a:noFill/>
        </p:spPr>
      </p:pic>
      <p:pic>
        <p:nvPicPr>
          <p:cNvPr id="4105" name="Picture 9"/>
          <p:cNvPicPr>
            <a:picLocks noChangeAspect="1" noChangeArrowheads="1"/>
          </p:cNvPicPr>
          <p:nvPr/>
        </p:nvPicPr>
        <p:blipFill>
          <a:blip r:embed="rId3"/>
          <a:srcRect/>
          <a:stretch>
            <a:fillRect/>
          </a:stretch>
        </p:blipFill>
        <p:spPr bwMode="auto">
          <a:xfrm>
            <a:off x="5286380" y="4071942"/>
            <a:ext cx="3429000" cy="2209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blinds(horizontal)">
                                      <p:cBhvr>
                                        <p:cTn id="7" dur="500"/>
                                        <p:tgtEl>
                                          <p:spTgt spid="4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5"/>
                                        </p:tgtEl>
                                        <p:attrNameLst>
                                          <p:attrName>style.visibility</p:attrName>
                                        </p:attrNameLst>
                                      </p:cBhvr>
                                      <p:to>
                                        <p:strVal val="visible"/>
                                      </p:to>
                                    </p:set>
                                    <p:animEffect transition="in" filter="blinds(horizontal)">
                                      <p:cBhvr>
                                        <p:cTn id="22" dur="500"/>
                                        <p:tgtEl>
                                          <p:spTgt spid="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什么是“面向对象” 思想？</a:t>
            </a:r>
            <a:endParaRPr lang="zh-CN" altLang="en-US" dirty="0"/>
          </a:p>
        </p:txBody>
      </p:sp>
      <p:sp>
        <p:nvSpPr>
          <p:cNvPr id="3" name="内容占位符 2"/>
          <p:cNvSpPr>
            <a:spLocks noGrp="1"/>
          </p:cNvSpPr>
          <p:nvPr>
            <p:ph idx="1"/>
          </p:nvPr>
        </p:nvSpPr>
        <p:spPr/>
        <p:txBody>
          <a:bodyPr/>
          <a:lstStyle/>
          <a:p>
            <a:r>
              <a:rPr lang="zh-CN" altLang="en-US" dirty="0" smtClean="0"/>
              <a:t>真实世界由万事万物组成。</a:t>
            </a:r>
            <a:endParaRPr lang="en-US" altLang="zh-CN" dirty="0" smtClean="0"/>
          </a:p>
          <a:p>
            <a:r>
              <a:rPr lang="zh-CN" altLang="en-US" dirty="0" smtClean="0"/>
              <a:t>人以类聚，物以群分。类</a:t>
            </a:r>
            <a:r>
              <a:rPr lang="en-US" altLang="zh-CN" dirty="0" smtClean="0"/>
              <a:t>/</a:t>
            </a:r>
            <a:r>
              <a:rPr lang="zh-CN" altLang="en-US" dirty="0" smtClean="0"/>
              <a:t>群怎么分？</a:t>
            </a:r>
            <a:endParaRPr lang="en-US" altLang="zh-CN" dirty="0" smtClean="0"/>
          </a:p>
          <a:p>
            <a:r>
              <a:rPr lang="zh-CN" altLang="en-US" dirty="0" smtClean="0"/>
              <a:t>每个实体都是属于某一种类，亦或具有几个类别的特征。</a:t>
            </a:r>
            <a:endParaRPr lang="en-US" altLang="zh-CN" dirty="0" smtClean="0"/>
          </a:p>
          <a:p>
            <a:r>
              <a:rPr lang="zh-CN" altLang="en-US" dirty="0" smtClean="0"/>
              <a:t>不同类别的实体之间存在各种关系</a:t>
            </a:r>
            <a:r>
              <a:rPr lang="en-US" altLang="zh-CN" dirty="0" smtClean="0"/>
              <a:t>/</a:t>
            </a:r>
            <a:r>
              <a:rPr lang="zh-CN" altLang="en-US" dirty="0" smtClean="0"/>
              <a:t>关联。</a:t>
            </a:r>
            <a:endParaRPr lang="en-US" altLang="zh-CN" dirty="0" smtClean="0"/>
          </a:p>
          <a:p>
            <a:r>
              <a:rPr lang="zh-CN" altLang="en-US" dirty="0" smtClean="0"/>
              <a:t>真实世界存在继承。</a:t>
            </a:r>
            <a:endParaRPr lang="en-US" altLang="zh-CN" dirty="0" smtClean="0"/>
          </a:p>
          <a:p>
            <a:endParaRPr lang="en-US" altLang="zh-CN" dirty="0" smtClean="0"/>
          </a:p>
          <a:p>
            <a:r>
              <a:rPr lang="zh-CN" altLang="en-US" b="1" dirty="0" smtClean="0">
                <a:solidFill>
                  <a:srgbClr val="C00000"/>
                </a:solidFill>
              </a:rPr>
              <a:t>面向对象</a:t>
            </a:r>
            <a:r>
              <a:rPr lang="zh-CN" altLang="en-US" b="1" dirty="0" smtClean="0"/>
              <a:t>是对现实世界理解和抽象、建模到实现的思想</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§4.4    </a:t>
            </a:r>
            <a:r>
              <a:rPr lang="zh-CN" altLang="en-US" dirty="0" smtClean="0">
                <a:latin typeface="宋体" pitchFamily="2" charset="-122"/>
              </a:rPr>
              <a:t>参数传值</a:t>
            </a:r>
            <a:r>
              <a:rPr lang="zh-CN" altLang="en-US" dirty="0" smtClean="0"/>
              <a:t> </a:t>
            </a:r>
            <a:endParaRPr lang="zh-CN" altLang="en-US" dirty="0"/>
          </a:p>
        </p:txBody>
      </p:sp>
      <p:sp>
        <p:nvSpPr>
          <p:cNvPr id="3" name="内容占位符 2"/>
          <p:cNvSpPr>
            <a:spLocks noGrp="1"/>
          </p:cNvSpPr>
          <p:nvPr>
            <p:ph idx="1"/>
          </p:nvPr>
        </p:nvSpPr>
        <p:spPr/>
        <p:txBody>
          <a:bodyPr/>
          <a:lstStyle/>
          <a:p>
            <a:pPr marL="342900" lvl="1" indent="-342900">
              <a:buClr>
                <a:schemeClr val="tx2"/>
              </a:buClr>
              <a:buNone/>
            </a:pPr>
            <a:r>
              <a:rPr lang="zh-CN" altLang="en-US" b="1" dirty="0" smtClean="0"/>
              <a:t>§4.4.1  </a:t>
            </a:r>
            <a:r>
              <a:rPr lang="zh-CN" altLang="en-US" b="1" dirty="0" smtClean="0">
                <a:latin typeface="宋体" pitchFamily="2" charset="-122"/>
              </a:rPr>
              <a:t>基本数据类型参数的传值</a:t>
            </a:r>
            <a:r>
              <a:rPr lang="zh-CN" altLang="en-US" b="1" dirty="0" smtClean="0"/>
              <a:t> </a:t>
            </a:r>
            <a:endParaRPr lang="en-US" altLang="zh-CN" b="1" dirty="0" smtClean="0"/>
          </a:p>
          <a:p>
            <a:pPr marL="342900" lvl="1" indent="-342900">
              <a:buClr>
                <a:schemeClr val="tx2"/>
              </a:buClr>
            </a:pPr>
            <a:r>
              <a:rPr lang="zh-CN" altLang="en-US" dirty="0" smtClean="0">
                <a:latin typeface="宋体" pitchFamily="2" charset="-122"/>
              </a:rPr>
              <a:t>对于基本数据类型的参数，向该参数传递的值的级别不可以高于该参数的级别</a:t>
            </a:r>
            <a:r>
              <a:rPr lang="zh-CN" altLang="en-US" dirty="0" smtClean="0"/>
              <a:t>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sz="4800" smtClean="0">
                <a:solidFill>
                  <a:schemeClr val="tx1"/>
                </a:solidFill>
              </a:rPr>
              <a:t>方法的参数传递</a:t>
            </a:r>
          </a:p>
        </p:txBody>
      </p:sp>
      <p:sp>
        <p:nvSpPr>
          <p:cNvPr id="16387" name="Rectangle 3"/>
          <p:cNvSpPr>
            <a:spLocks noGrp="1" noRot="1" noChangeArrowheads="1"/>
          </p:cNvSpPr>
          <p:nvPr>
            <p:ph idx="1"/>
          </p:nvPr>
        </p:nvSpPr>
        <p:spPr>
          <a:xfrm>
            <a:off x="457200" y="1643050"/>
            <a:ext cx="8229600" cy="4738700"/>
          </a:xfrm>
        </p:spPr>
        <p:txBody>
          <a:bodyPr/>
          <a:lstStyle/>
          <a:p>
            <a:r>
              <a:rPr lang="zh-CN" altLang="en-US" dirty="0" smtClean="0"/>
              <a:t>在</a:t>
            </a:r>
            <a:r>
              <a:rPr lang="en-US" altLang="zh-CN" dirty="0" smtClean="0"/>
              <a:t>Java</a:t>
            </a:r>
            <a:r>
              <a:rPr lang="zh-CN" altLang="en-US" dirty="0" smtClean="0"/>
              <a:t>中，方法的所有参数都是“传值”的，</a:t>
            </a:r>
          </a:p>
          <a:p>
            <a:pPr lvl="1"/>
            <a:r>
              <a:rPr lang="zh-CN" altLang="en-US" b="1" dirty="0" smtClean="0">
                <a:solidFill>
                  <a:srgbClr val="C00000"/>
                </a:solidFill>
              </a:rPr>
              <a:t>值传递 </a:t>
            </a:r>
            <a:r>
              <a:rPr lang="en-US" altLang="zh-CN" dirty="0" smtClean="0"/>
              <a:t>— </a:t>
            </a:r>
            <a:r>
              <a:rPr lang="zh-CN" altLang="en-US" dirty="0" smtClean="0"/>
              <a:t>当方法的参数为基本数据类型时，</a:t>
            </a:r>
            <a:r>
              <a:rPr lang="zh-CN" altLang="en-US" b="1" dirty="0" smtClean="0">
                <a:solidFill>
                  <a:srgbClr val="000099"/>
                </a:solidFill>
              </a:rPr>
              <a:t>实参</a:t>
            </a:r>
            <a:r>
              <a:rPr lang="zh-CN" altLang="en-US" dirty="0" smtClean="0"/>
              <a:t>的值被复制给</a:t>
            </a:r>
            <a:r>
              <a:rPr lang="zh-CN" altLang="en-US" b="1" dirty="0" smtClean="0">
                <a:solidFill>
                  <a:srgbClr val="000099"/>
                </a:solidFill>
              </a:rPr>
              <a:t>形参</a:t>
            </a:r>
            <a:r>
              <a:rPr lang="zh-CN" altLang="en-US" dirty="0" smtClean="0"/>
              <a:t>，改变形参不会影响实参的值。</a:t>
            </a:r>
          </a:p>
          <a:p>
            <a:pPr lvl="1"/>
            <a:r>
              <a:rPr lang="zh-CN" altLang="en-US" b="1" dirty="0" smtClean="0">
                <a:solidFill>
                  <a:srgbClr val="C00000"/>
                </a:solidFill>
              </a:rPr>
              <a:t>引用传递 </a:t>
            </a:r>
            <a:r>
              <a:rPr lang="en-US" altLang="zh-CN" dirty="0" smtClean="0"/>
              <a:t>— </a:t>
            </a:r>
            <a:r>
              <a:rPr lang="zh-CN" altLang="en-US" dirty="0" smtClean="0"/>
              <a:t>当方法的参数为对象引用时，</a:t>
            </a:r>
            <a:r>
              <a:rPr lang="zh-CN" altLang="en-US" b="1" dirty="0" smtClean="0">
                <a:solidFill>
                  <a:srgbClr val="000099"/>
                </a:solidFill>
              </a:rPr>
              <a:t>实参</a:t>
            </a:r>
            <a:r>
              <a:rPr lang="zh-CN" altLang="en-US" dirty="0" smtClean="0"/>
              <a:t>的值被复制给</a:t>
            </a:r>
            <a:r>
              <a:rPr lang="zh-CN" altLang="en-US" b="1" dirty="0" smtClean="0">
                <a:solidFill>
                  <a:srgbClr val="000099"/>
                </a:solidFill>
              </a:rPr>
              <a:t>形参</a:t>
            </a:r>
            <a:r>
              <a:rPr lang="zh-CN" altLang="en-US" dirty="0" smtClean="0"/>
              <a:t>，</a:t>
            </a:r>
            <a:r>
              <a:rPr lang="zh-CN" altLang="en-US" b="1" dirty="0" smtClean="0">
                <a:solidFill>
                  <a:srgbClr val="000099"/>
                </a:solidFill>
              </a:rPr>
              <a:t>实参</a:t>
            </a:r>
            <a:r>
              <a:rPr lang="zh-CN" altLang="en-US" dirty="0" smtClean="0">
                <a:solidFill>
                  <a:srgbClr val="000099"/>
                </a:solidFill>
              </a:rPr>
              <a:t>和</a:t>
            </a:r>
            <a:r>
              <a:rPr lang="zh-CN" altLang="en-US" b="1" dirty="0" smtClean="0">
                <a:solidFill>
                  <a:srgbClr val="000099"/>
                </a:solidFill>
              </a:rPr>
              <a:t>形参</a:t>
            </a:r>
            <a:r>
              <a:rPr lang="zh-CN" altLang="en-US" dirty="0" smtClean="0">
                <a:solidFill>
                  <a:srgbClr val="000099"/>
                </a:solidFill>
              </a:rPr>
              <a:t>都同时引用了同一对象</a:t>
            </a:r>
            <a:r>
              <a:rPr lang="zh-CN" altLang="en-US" dirty="0" smtClean="0"/>
              <a:t>，通过形参修改对象的状态后会影响对象的其它引用。</a:t>
            </a:r>
          </a:p>
        </p:txBody>
      </p:sp>
      <p:sp>
        <p:nvSpPr>
          <p:cNvPr id="16388" name="灯片编号占位符 7"/>
          <p:cNvSpPr>
            <a:spLocks noGrp="1"/>
          </p:cNvSpPr>
          <p:nvPr>
            <p:ph type="sldNum" sz="quarter" idx="12"/>
          </p:nvPr>
        </p:nvSpPr>
        <p:spPr>
          <a:noFill/>
        </p:spPr>
        <p:txBody>
          <a:bodyPr/>
          <a:lstStyle/>
          <a:p>
            <a:fld id="{ECFAF97B-AF0B-451C-9198-5D1610DDB0ED}" type="slidenum">
              <a:rPr lang="en-US" altLang="zh-CN">
                <a:latin typeface="Arial" charset="0"/>
              </a:rPr>
              <a:pPr/>
              <a:t>51</a:t>
            </a:fld>
            <a:endParaRPr lang="en-US" altLang="zh-CN">
              <a:latin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基本数据类型传递</a:t>
            </a:r>
          </a:p>
        </p:txBody>
      </p:sp>
      <p:sp>
        <p:nvSpPr>
          <p:cNvPr id="17412" name="灯片编号占位符 3"/>
          <p:cNvSpPr>
            <a:spLocks noGrp="1"/>
          </p:cNvSpPr>
          <p:nvPr>
            <p:ph type="sldNum" sz="quarter" idx="12"/>
          </p:nvPr>
        </p:nvSpPr>
        <p:spPr>
          <a:noFill/>
        </p:spPr>
        <p:txBody>
          <a:bodyPr/>
          <a:lstStyle/>
          <a:p>
            <a:fld id="{746AF5B2-1554-4DA9-AAB4-0A54014F95BF}" type="slidenum">
              <a:rPr lang="en-US" altLang="zh-CN">
                <a:latin typeface="Arial" charset="0"/>
              </a:rPr>
              <a:pPr/>
              <a:t>52</a:t>
            </a:fld>
            <a:endParaRPr lang="en-US" altLang="zh-CN" dirty="0">
              <a:latin typeface="Arial" charset="0"/>
            </a:endParaRPr>
          </a:p>
        </p:txBody>
      </p:sp>
      <p:sp>
        <p:nvSpPr>
          <p:cNvPr id="5" name="Rectangle 4"/>
          <p:cNvSpPr>
            <a:spLocks noChangeArrowheads="1"/>
          </p:cNvSpPr>
          <p:nvPr/>
        </p:nvSpPr>
        <p:spPr bwMode="auto">
          <a:xfrm>
            <a:off x="285720" y="1643050"/>
            <a:ext cx="6357982" cy="4714907"/>
          </a:xfrm>
          <a:prstGeom prst="rect">
            <a:avLst/>
          </a:prstGeom>
          <a:solidFill>
            <a:srgbClr val="F8F8F8"/>
          </a:solidFill>
          <a:ln w="12700">
            <a:solidFill>
              <a:schemeClr val="tx1"/>
            </a:solidFill>
            <a:miter lim="800000"/>
            <a:headEnd/>
            <a:tailEnd/>
          </a:ln>
          <a:effectLst/>
        </p:spPr>
        <p:txBody>
          <a:bodyPr wrap="none" anchor="ctr"/>
          <a:lstStyle/>
          <a:p>
            <a:pPr eaLnBrk="0" hangingPunct="0">
              <a:defRPr/>
            </a:pPr>
            <a:r>
              <a:rPr lang="en-US" altLang="zh-CN" sz="2400" b="1" dirty="0">
                <a:latin typeface="Times New Roman" pitchFamily="18" charset="0"/>
              </a:rPr>
              <a:t>class </a:t>
            </a:r>
            <a:r>
              <a:rPr lang="en-US" altLang="zh-CN" sz="2400" b="1" dirty="0" err="1">
                <a:latin typeface="Times New Roman" pitchFamily="18" charset="0"/>
              </a:rPr>
              <a:t>PassByValue</a:t>
            </a:r>
            <a:r>
              <a:rPr lang="en-US" altLang="zh-CN" sz="2400" b="1" dirty="0">
                <a:latin typeface="Times New Roman" pitchFamily="18" charset="0"/>
              </a:rPr>
              <a:t>{</a:t>
            </a:r>
          </a:p>
          <a:p>
            <a:pPr eaLnBrk="0" hangingPunct="0">
              <a:defRPr/>
            </a:pPr>
            <a:r>
              <a:rPr lang="en-US" altLang="zh-CN" sz="2400" b="1" dirty="0">
                <a:latin typeface="Times New Roman" pitchFamily="18" charset="0"/>
              </a:rPr>
              <a:t>    public static void main(String[] </a:t>
            </a:r>
            <a:r>
              <a:rPr lang="en-US" altLang="zh-CN" sz="2400" b="1" dirty="0" err="1">
                <a:latin typeface="Times New Roman" pitchFamily="18" charset="0"/>
              </a:rPr>
              <a:t>args</a:t>
            </a:r>
            <a:r>
              <a:rPr lang="en-US" altLang="zh-CN" sz="2400" b="1" dirty="0">
                <a:latin typeface="Times New Roman" pitchFamily="18" charset="0"/>
              </a:rPr>
              <a:t>){</a:t>
            </a:r>
          </a:p>
          <a:p>
            <a:pPr eaLnBrk="0" hangingPunct="0">
              <a:defRPr/>
            </a:pPr>
            <a:r>
              <a:rPr lang="en-US" altLang="zh-CN" sz="2400" b="1" dirty="0">
                <a:latin typeface="Times New Roman" pitchFamily="18" charset="0"/>
              </a:rPr>
              <a:t>        double one=1.0</a:t>
            </a:r>
            <a:r>
              <a:rPr lang="en-US" altLang="zh-CN" sz="2400" b="1" dirty="0" smtClean="0">
                <a:latin typeface="Times New Roman" pitchFamily="18" charset="0"/>
              </a:rPr>
              <a:t>;		//one</a:t>
            </a:r>
            <a:r>
              <a:rPr lang="zh-CN" altLang="en-US" sz="2400" b="1" dirty="0" smtClean="0">
                <a:latin typeface="Times New Roman" pitchFamily="18" charset="0"/>
              </a:rPr>
              <a:t>为实参</a:t>
            </a:r>
            <a:endParaRPr lang="en-US" altLang="zh-CN" sz="2400" b="1" dirty="0">
              <a:latin typeface="Times New Roman" pitchFamily="18" charset="0"/>
            </a:endParaRPr>
          </a:p>
          <a:p>
            <a:pPr eaLnBrk="0" hangingPunct="0">
              <a:defRPr/>
            </a:pPr>
            <a:r>
              <a:rPr lang="en-US" altLang="zh-CN" sz="2400" b="1" dirty="0">
                <a:latin typeface="Times New Roman" pitchFamily="18" charset="0"/>
              </a:rPr>
              <a:t>        </a:t>
            </a:r>
            <a:r>
              <a:rPr lang="en-US" altLang="zh-CN" sz="2400" b="1" dirty="0" err="1">
                <a:latin typeface="Times New Roman" pitchFamily="18" charset="0"/>
              </a:rPr>
              <a:t>System.out.println</a:t>
            </a:r>
            <a:r>
              <a:rPr lang="en-US" altLang="zh-CN" sz="2400" b="1" dirty="0">
                <a:latin typeface="Times New Roman" pitchFamily="18" charset="0"/>
              </a:rPr>
              <a:t>(“before: one=”+one);</a:t>
            </a:r>
          </a:p>
          <a:p>
            <a:pPr eaLnBrk="0" hangingPunct="0">
              <a:defRPr/>
            </a:pPr>
            <a:r>
              <a:rPr lang="en-US" altLang="zh-CN" sz="2400" b="1" dirty="0">
                <a:latin typeface="Times New Roman" pitchFamily="18" charset="0"/>
              </a:rPr>
              <a:t>        </a:t>
            </a:r>
            <a:r>
              <a:rPr lang="en-US" altLang="zh-CN" sz="2400" b="1" dirty="0" err="1">
                <a:latin typeface="Times New Roman" pitchFamily="18" charset="0"/>
              </a:rPr>
              <a:t>halveIt</a:t>
            </a:r>
            <a:r>
              <a:rPr lang="en-US" altLang="zh-CN" sz="2400" b="1" dirty="0">
                <a:latin typeface="Times New Roman" pitchFamily="18" charset="0"/>
              </a:rPr>
              <a:t>(one</a:t>
            </a:r>
            <a:r>
              <a:rPr lang="en-US" altLang="zh-CN" sz="2400" b="1" dirty="0" smtClean="0">
                <a:latin typeface="Times New Roman" pitchFamily="18" charset="0"/>
              </a:rPr>
              <a:t>);		</a:t>
            </a:r>
            <a:endParaRPr lang="en-US" altLang="zh-CN" sz="2400" b="1" dirty="0">
              <a:latin typeface="Times New Roman" pitchFamily="18" charset="0"/>
            </a:endParaRPr>
          </a:p>
          <a:p>
            <a:pPr eaLnBrk="0" hangingPunct="0">
              <a:defRPr/>
            </a:pPr>
            <a:r>
              <a:rPr lang="en-US" altLang="zh-CN" sz="2400" b="1" dirty="0">
                <a:latin typeface="Times New Roman" pitchFamily="18" charset="0"/>
              </a:rPr>
              <a:t>        </a:t>
            </a:r>
            <a:r>
              <a:rPr lang="en-US" altLang="zh-CN" sz="2400" b="1" dirty="0" err="1">
                <a:latin typeface="Times New Roman" pitchFamily="18" charset="0"/>
              </a:rPr>
              <a:t>System.out.println</a:t>
            </a:r>
            <a:r>
              <a:rPr lang="en-US" altLang="zh-CN" sz="2400" b="1" dirty="0">
                <a:latin typeface="Times New Roman" pitchFamily="18" charset="0"/>
              </a:rPr>
              <a:t>(“after: one=”+one);</a:t>
            </a:r>
          </a:p>
          <a:p>
            <a:pPr eaLnBrk="0" hangingPunct="0">
              <a:defRPr/>
            </a:pPr>
            <a:r>
              <a:rPr lang="en-US" altLang="zh-CN" sz="2400" b="1" dirty="0">
                <a:latin typeface="Times New Roman" pitchFamily="18" charset="0"/>
              </a:rPr>
              <a:t>    </a:t>
            </a:r>
            <a:r>
              <a:rPr lang="en-US" altLang="zh-CN" sz="2400" b="1" dirty="0" smtClean="0">
                <a:latin typeface="Times New Roman" pitchFamily="18" charset="0"/>
              </a:rPr>
              <a:t>}</a:t>
            </a:r>
          </a:p>
          <a:p>
            <a:pPr eaLnBrk="0" hangingPunct="0">
              <a:defRPr/>
            </a:pPr>
            <a:endParaRPr lang="en-US" altLang="zh-CN" sz="2400" b="1" dirty="0">
              <a:latin typeface="Times New Roman" pitchFamily="18" charset="0"/>
            </a:endParaRPr>
          </a:p>
          <a:p>
            <a:pPr eaLnBrk="0" hangingPunct="0">
              <a:defRPr/>
            </a:pPr>
            <a:r>
              <a:rPr lang="en-US" altLang="zh-CN" sz="2400" b="1" dirty="0">
                <a:latin typeface="Times New Roman" pitchFamily="18" charset="0"/>
              </a:rPr>
              <a:t>    public static void </a:t>
            </a:r>
            <a:r>
              <a:rPr lang="en-US" altLang="zh-CN" sz="2400" b="1" dirty="0" err="1">
                <a:latin typeface="Times New Roman" pitchFamily="18" charset="0"/>
              </a:rPr>
              <a:t>halveIt</a:t>
            </a:r>
            <a:r>
              <a:rPr lang="en-US" altLang="zh-CN" sz="2400" b="1" dirty="0">
                <a:latin typeface="Times New Roman" pitchFamily="18" charset="0"/>
              </a:rPr>
              <a:t>(double </a:t>
            </a:r>
            <a:r>
              <a:rPr lang="en-US" altLang="zh-CN" sz="2400" b="1" dirty="0" err="1">
                <a:latin typeface="Times New Roman" pitchFamily="18" charset="0"/>
              </a:rPr>
              <a:t>arg</a:t>
            </a:r>
            <a:r>
              <a:rPr lang="en-US" altLang="zh-CN" sz="2400" b="1" dirty="0">
                <a:latin typeface="Times New Roman" pitchFamily="18" charset="0"/>
              </a:rPr>
              <a:t>){</a:t>
            </a:r>
          </a:p>
          <a:p>
            <a:pPr eaLnBrk="0" hangingPunct="0">
              <a:defRPr/>
            </a:pPr>
            <a:r>
              <a:rPr lang="en-US" altLang="zh-CN" sz="2400" b="1" dirty="0">
                <a:solidFill>
                  <a:srgbClr val="FF3300"/>
                </a:solidFill>
                <a:latin typeface="Times New Roman" pitchFamily="18" charset="0"/>
              </a:rPr>
              <a:t>        </a:t>
            </a:r>
            <a:r>
              <a:rPr lang="en-US" altLang="zh-CN" sz="2400" b="1" dirty="0" err="1">
                <a:solidFill>
                  <a:srgbClr val="FF3300"/>
                </a:solidFill>
                <a:latin typeface="Times New Roman" pitchFamily="18" charset="0"/>
              </a:rPr>
              <a:t>arg</a:t>
            </a:r>
            <a:r>
              <a:rPr lang="en-US" altLang="zh-CN" sz="2400" b="1" dirty="0">
                <a:solidFill>
                  <a:srgbClr val="FF3300"/>
                </a:solidFill>
                <a:latin typeface="Times New Roman" pitchFamily="18" charset="0"/>
              </a:rPr>
              <a:t>=</a:t>
            </a:r>
            <a:r>
              <a:rPr lang="en-US" altLang="zh-CN" sz="2400" b="1" dirty="0" err="1">
                <a:solidFill>
                  <a:srgbClr val="FF3300"/>
                </a:solidFill>
                <a:latin typeface="Times New Roman" pitchFamily="18" charset="0"/>
              </a:rPr>
              <a:t>arg</a:t>
            </a:r>
            <a:r>
              <a:rPr lang="en-US" altLang="zh-CN" sz="2400" b="1" dirty="0">
                <a:solidFill>
                  <a:srgbClr val="FF3300"/>
                </a:solidFill>
                <a:latin typeface="Times New Roman" pitchFamily="18" charset="0"/>
              </a:rPr>
              <a:t>/2.0</a:t>
            </a:r>
            <a:r>
              <a:rPr lang="en-US" altLang="zh-CN" sz="2400" b="1" dirty="0" smtClean="0">
                <a:solidFill>
                  <a:srgbClr val="FF3300"/>
                </a:solidFill>
                <a:latin typeface="Times New Roman" pitchFamily="18" charset="0"/>
              </a:rPr>
              <a:t>;		//</a:t>
            </a:r>
            <a:r>
              <a:rPr lang="en-US" altLang="zh-CN" sz="2400" b="1" dirty="0" err="1" smtClean="0">
                <a:solidFill>
                  <a:srgbClr val="FF3300"/>
                </a:solidFill>
                <a:latin typeface="Times New Roman" pitchFamily="18" charset="0"/>
              </a:rPr>
              <a:t>arg</a:t>
            </a:r>
            <a:r>
              <a:rPr lang="zh-CN" altLang="en-US" sz="2400" b="1" dirty="0" smtClean="0">
                <a:solidFill>
                  <a:srgbClr val="FF3300"/>
                </a:solidFill>
                <a:latin typeface="Times New Roman" pitchFamily="18" charset="0"/>
              </a:rPr>
              <a:t>为形参</a:t>
            </a:r>
            <a:endParaRPr lang="en-US" altLang="zh-CN" sz="2400" b="1" dirty="0">
              <a:solidFill>
                <a:srgbClr val="FF3300"/>
              </a:solidFill>
              <a:latin typeface="Times New Roman" pitchFamily="18" charset="0"/>
            </a:endParaRPr>
          </a:p>
          <a:p>
            <a:pPr eaLnBrk="0" hangingPunct="0">
              <a:defRPr/>
            </a:pPr>
            <a:r>
              <a:rPr lang="en-US" altLang="zh-CN" sz="2400" b="1" dirty="0">
                <a:solidFill>
                  <a:srgbClr val="FF3300"/>
                </a:solidFill>
                <a:latin typeface="Times New Roman" pitchFamily="18" charset="0"/>
              </a:rPr>
              <a:t>        </a:t>
            </a:r>
            <a:r>
              <a:rPr lang="en-US" altLang="zh-CN" sz="2400" b="1" dirty="0" err="1">
                <a:latin typeface="Times New Roman" pitchFamily="18" charset="0"/>
              </a:rPr>
              <a:t>System.out.println</a:t>
            </a:r>
            <a:r>
              <a:rPr lang="en-US" altLang="zh-CN" sz="2400" b="1" dirty="0">
                <a:solidFill>
                  <a:srgbClr val="FF3300"/>
                </a:solidFill>
                <a:latin typeface="Times New Roman" pitchFamily="18" charset="0"/>
              </a:rPr>
              <a:t>(“</a:t>
            </a:r>
            <a:r>
              <a:rPr lang="en-US" altLang="zh-CN" sz="2400" b="1" dirty="0" err="1">
                <a:solidFill>
                  <a:srgbClr val="FF3300"/>
                </a:solidFill>
                <a:latin typeface="Times New Roman" pitchFamily="18" charset="0"/>
              </a:rPr>
              <a:t>havled</a:t>
            </a:r>
            <a:r>
              <a:rPr lang="en-US" altLang="zh-CN" sz="2400" b="1" dirty="0">
                <a:solidFill>
                  <a:srgbClr val="FF3300"/>
                </a:solidFill>
                <a:latin typeface="Times New Roman" pitchFamily="18" charset="0"/>
              </a:rPr>
              <a:t>: </a:t>
            </a:r>
            <a:r>
              <a:rPr lang="en-US" altLang="zh-CN" sz="2400" b="1" dirty="0" err="1">
                <a:solidFill>
                  <a:srgbClr val="FF3300"/>
                </a:solidFill>
                <a:latin typeface="Times New Roman" pitchFamily="18" charset="0"/>
              </a:rPr>
              <a:t>arg</a:t>
            </a:r>
            <a:r>
              <a:rPr lang="en-US" altLang="zh-CN" sz="2400" b="1" dirty="0">
                <a:solidFill>
                  <a:srgbClr val="FF3300"/>
                </a:solidFill>
                <a:latin typeface="Times New Roman" pitchFamily="18" charset="0"/>
              </a:rPr>
              <a:t>=”+</a:t>
            </a:r>
            <a:r>
              <a:rPr lang="en-US" altLang="zh-CN" sz="2400" b="1" dirty="0" err="1">
                <a:solidFill>
                  <a:srgbClr val="FF3300"/>
                </a:solidFill>
                <a:latin typeface="Times New Roman" pitchFamily="18" charset="0"/>
              </a:rPr>
              <a:t>arg</a:t>
            </a:r>
            <a:r>
              <a:rPr lang="en-US" altLang="zh-CN" sz="2400" b="1" dirty="0">
                <a:solidFill>
                  <a:srgbClr val="FF3300"/>
                </a:solidFill>
                <a:latin typeface="Times New Roman" pitchFamily="18" charset="0"/>
              </a:rPr>
              <a:t>);</a:t>
            </a:r>
          </a:p>
          <a:p>
            <a:pPr eaLnBrk="0" hangingPunct="0">
              <a:defRPr/>
            </a:pPr>
            <a:r>
              <a:rPr lang="en-US" altLang="zh-CN" sz="2400" b="1" dirty="0">
                <a:latin typeface="Times New Roman" pitchFamily="18" charset="0"/>
              </a:rPr>
              <a:t>    }</a:t>
            </a:r>
          </a:p>
          <a:p>
            <a:pPr eaLnBrk="0" hangingPunct="0">
              <a:defRPr/>
            </a:pPr>
            <a:r>
              <a:rPr lang="en-US" altLang="zh-CN" sz="2400" b="1" dirty="0" smtClean="0">
                <a:latin typeface="Times New Roman" pitchFamily="18" charset="0"/>
              </a:rPr>
              <a:t>}</a:t>
            </a:r>
            <a:endParaRPr lang="en-US" altLang="zh-CN" sz="2400" b="1" dirty="0">
              <a:latin typeface="Times New Roman" pitchFamily="18" charset="0"/>
            </a:endParaRPr>
          </a:p>
        </p:txBody>
      </p:sp>
      <p:sp>
        <p:nvSpPr>
          <p:cNvPr id="6" name="TextBox 5"/>
          <p:cNvSpPr txBox="1"/>
          <p:nvPr/>
        </p:nvSpPr>
        <p:spPr>
          <a:xfrm>
            <a:off x="6715140" y="3714752"/>
            <a:ext cx="2214578" cy="1200329"/>
          </a:xfrm>
          <a:prstGeom prst="rect">
            <a:avLst/>
          </a:prstGeom>
          <a:noFill/>
          <a:ln>
            <a:solidFill>
              <a:schemeClr val="tx1"/>
            </a:solidFill>
          </a:ln>
        </p:spPr>
        <p:txBody>
          <a:bodyPr wrap="square" rtlCol="0">
            <a:spAutoFit/>
          </a:bodyPr>
          <a:lstStyle/>
          <a:p>
            <a:pPr eaLnBrk="0" hangingPunct="0">
              <a:defRPr/>
            </a:pPr>
            <a:r>
              <a:rPr lang="en-US" altLang="zh-CN" sz="2400" b="1" dirty="0" smtClean="0">
                <a:solidFill>
                  <a:srgbClr val="000000"/>
                </a:solidFill>
                <a:latin typeface="Times New Roman" pitchFamily="18" charset="0"/>
              </a:rPr>
              <a:t>before one=1.0</a:t>
            </a:r>
          </a:p>
          <a:p>
            <a:pPr eaLnBrk="0" hangingPunct="0">
              <a:defRPr/>
            </a:pPr>
            <a:r>
              <a:rPr lang="en-US" altLang="zh-CN" sz="2400" b="1" dirty="0" smtClean="0">
                <a:solidFill>
                  <a:srgbClr val="000000"/>
                </a:solidFill>
                <a:latin typeface="Times New Roman" pitchFamily="18" charset="0"/>
              </a:rPr>
              <a:t>halved </a:t>
            </a:r>
            <a:r>
              <a:rPr lang="en-US" altLang="zh-CN" sz="2400" b="1" dirty="0" err="1" smtClean="0">
                <a:solidFill>
                  <a:srgbClr val="000000"/>
                </a:solidFill>
                <a:latin typeface="Times New Roman" pitchFamily="18" charset="0"/>
              </a:rPr>
              <a:t>arg</a:t>
            </a:r>
            <a:r>
              <a:rPr lang="en-US" altLang="zh-CN" sz="2400" b="1" dirty="0" smtClean="0">
                <a:solidFill>
                  <a:srgbClr val="000000"/>
                </a:solidFill>
                <a:latin typeface="Times New Roman" pitchFamily="18" charset="0"/>
              </a:rPr>
              <a:t>=0.5</a:t>
            </a:r>
          </a:p>
          <a:p>
            <a:pPr eaLnBrk="0" hangingPunct="0">
              <a:defRPr/>
            </a:pPr>
            <a:r>
              <a:rPr lang="en-US" altLang="zh-CN" sz="2400" b="1" dirty="0" smtClean="0">
                <a:solidFill>
                  <a:srgbClr val="000000"/>
                </a:solidFill>
                <a:latin typeface="Times New Roman" pitchFamily="18" charset="0"/>
              </a:rPr>
              <a:t>after one=1.0</a:t>
            </a:r>
            <a:endParaRPr lang="zh-CN" altLang="en-US" sz="2400" dirty="0"/>
          </a:p>
        </p:txBody>
      </p:sp>
      <p:sp>
        <p:nvSpPr>
          <p:cNvPr id="7" name="TextBox 6"/>
          <p:cNvSpPr txBox="1"/>
          <p:nvPr/>
        </p:nvSpPr>
        <p:spPr>
          <a:xfrm>
            <a:off x="7072330" y="3143248"/>
            <a:ext cx="1107996" cy="461665"/>
          </a:xfrm>
          <a:prstGeom prst="rect">
            <a:avLst/>
          </a:prstGeom>
          <a:noFill/>
        </p:spPr>
        <p:txBody>
          <a:bodyPr wrap="none" rtlCol="0">
            <a:spAutoFit/>
          </a:bodyPr>
          <a:lstStyle/>
          <a:p>
            <a:r>
              <a:rPr lang="zh-CN" altLang="en-US" sz="2400" b="1" dirty="0" smtClean="0"/>
              <a:t>输出：</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§4.4.2    </a:t>
            </a:r>
            <a:r>
              <a:rPr lang="zh-CN" altLang="en-US" dirty="0" smtClean="0">
                <a:latin typeface="宋体" pitchFamily="2" charset="-122"/>
              </a:rPr>
              <a:t>引用类型参数的传值</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当参数是引用类型时，</a:t>
            </a:r>
            <a:r>
              <a:rPr lang="zh-CN" altLang="en-US" dirty="0" smtClean="0"/>
              <a:t>“</a:t>
            </a:r>
            <a:r>
              <a:rPr lang="zh-CN" altLang="en-US" dirty="0" smtClean="0">
                <a:latin typeface="宋体" pitchFamily="2" charset="-122"/>
              </a:rPr>
              <a:t>传值</a:t>
            </a:r>
            <a:r>
              <a:rPr lang="zh-CN" altLang="en-US" dirty="0" smtClean="0"/>
              <a:t>”</a:t>
            </a:r>
            <a:r>
              <a:rPr lang="zh-CN" altLang="en-US" dirty="0" smtClean="0">
                <a:latin typeface="宋体" pitchFamily="2" charset="-122"/>
              </a:rPr>
              <a:t>传递的是变量中存放的</a:t>
            </a:r>
            <a:r>
              <a:rPr lang="zh-CN" altLang="en-US" dirty="0" smtClean="0"/>
              <a:t>“</a:t>
            </a:r>
            <a:r>
              <a:rPr lang="zh-CN" altLang="en-US" dirty="0" smtClean="0">
                <a:latin typeface="宋体" pitchFamily="2" charset="-122"/>
              </a:rPr>
              <a:t>引用</a:t>
            </a:r>
            <a:r>
              <a:rPr lang="zh-CN" altLang="en-US" dirty="0" smtClean="0"/>
              <a:t>”</a:t>
            </a:r>
            <a:r>
              <a:rPr lang="zh-CN" altLang="en-US" dirty="0" smtClean="0">
                <a:latin typeface="宋体" pitchFamily="2" charset="-122"/>
              </a:rPr>
              <a:t>，而不是变量所引用的实体。</a:t>
            </a:r>
            <a:endParaRPr lang="en-US" altLang="zh-CN" dirty="0" smtClean="0">
              <a:latin typeface="宋体" pitchFamily="2" charset="-122"/>
            </a:endParaRPr>
          </a:p>
          <a:p>
            <a:endParaRPr lang="en-US" altLang="zh-CN" dirty="0" smtClean="0">
              <a:latin typeface="宋体" pitchFamily="2" charset="-122"/>
            </a:endParaRPr>
          </a:p>
          <a:p>
            <a:endParaRPr lang="en-US" altLang="zh-CN" dirty="0" smtClean="0">
              <a:latin typeface="宋体" pitchFamily="2" charset="-122"/>
            </a:endParaRPr>
          </a:p>
          <a:p>
            <a:endParaRPr lang="en-US" altLang="zh-CN" dirty="0" smtClean="0">
              <a:latin typeface="宋体" pitchFamily="2" charset="-122"/>
            </a:endParaRPr>
          </a:p>
          <a:p>
            <a:endParaRPr lang="en-US" altLang="zh-CN" dirty="0" smtClean="0">
              <a:latin typeface="宋体" pitchFamily="2" charset="-122"/>
            </a:endParaRPr>
          </a:p>
          <a:p>
            <a:endParaRPr lang="en-US" altLang="zh-CN" dirty="0" smtClean="0">
              <a:latin typeface="宋体" pitchFamily="2" charset="-122"/>
            </a:endParaRPr>
          </a:p>
          <a:p>
            <a:r>
              <a:rPr lang="zh-CN" altLang="en-US" b="1" dirty="0" smtClean="0">
                <a:solidFill>
                  <a:srgbClr val="000099"/>
                </a:solidFill>
                <a:latin typeface="宋体" pitchFamily="2" charset="-122"/>
              </a:rPr>
              <a:t>课后阅读</a:t>
            </a:r>
            <a:r>
              <a:rPr lang="en-US" altLang="zh-CN" b="1" dirty="0" err="1" smtClean="0">
                <a:solidFill>
                  <a:srgbClr val="000099"/>
                </a:solidFill>
                <a:latin typeface="宋体" pitchFamily="2" charset="-122"/>
              </a:rPr>
              <a:t>P72</a:t>
            </a:r>
            <a:r>
              <a:rPr lang="en-US" altLang="zh-CN" b="1" dirty="0" smtClean="0">
                <a:solidFill>
                  <a:srgbClr val="000099"/>
                </a:solidFill>
                <a:latin typeface="宋体" pitchFamily="2" charset="-122"/>
              </a:rPr>
              <a:t>,</a:t>
            </a:r>
            <a:r>
              <a:rPr lang="zh-CN" altLang="en-US" b="1" dirty="0" smtClean="0">
                <a:solidFill>
                  <a:srgbClr val="000099"/>
                </a:solidFill>
                <a:latin typeface="宋体" pitchFamily="2" charset="-122"/>
              </a:rPr>
              <a:t>例</a:t>
            </a:r>
            <a:r>
              <a:rPr lang="en-US" altLang="zh-CN" b="1" dirty="0" smtClean="0">
                <a:solidFill>
                  <a:srgbClr val="000099"/>
                </a:solidFill>
                <a:latin typeface="宋体" pitchFamily="2" charset="-122"/>
              </a:rPr>
              <a:t>4-5.</a:t>
            </a:r>
            <a:endParaRPr lang="zh-CN" altLang="en-US" b="1" dirty="0">
              <a:solidFill>
                <a:srgbClr val="000099"/>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a:p>
        </p:txBody>
      </p:sp>
      <p:pic>
        <p:nvPicPr>
          <p:cNvPr id="5125" name="Picture 5"/>
          <p:cNvPicPr>
            <a:picLocks noChangeAspect="1" noChangeArrowheads="1"/>
          </p:cNvPicPr>
          <p:nvPr/>
        </p:nvPicPr>
        <p:blipFill>
          <a:blip r:embed="rId2"/>
          <a:srcRect/>
          <a:stretch>
            <a:fillRect/>
          </a:stretch>
        </p:blipFill>
        <p:spPr bwMode="auto">
          <a:xfrm>
            <a:off x="2000232" y="2714620"/>
            <a:ext cx="4800600" cy="20574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引用数据类型传递</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54</a:t>
            </a:fld>
            <a:endParaRPr lang="zh-CN" altLang="en-US"/>
          </a:p>
        </p:txBody>
      </p:sp>
      <p:sp>
        <p:nvSpPr>
          <p:cNvPr id="5" name="Rectangle 4"/>
          <p:cNvSpPr>
            <a:spLocks noChangeArrowheads="1"/>
          </p:cNvSpPr>
          <p:nvPr/>
        </p:nvSpPr>
        <p:spPr bwMode="auto">
          <a:xfrm>
            <a:off x="357158" y="1643050"/>
            <a:ext cx="6000792" cy="5000639"/>
          </a:xfrm>
          <a:prstGeom prst="rect">
            <a:avLst/>
          </a:prstGeom>
          <a:solidFill>
            <a:srgbClr val="F8F8F8"/>
          </a:solidFill>
          <a:ln w="12700">
            <a:solidFill>
              <a:schemeClr val="tx1"/>
            </a:solidFill>
            <a:miter lim="800000"/>
            <a:headEnd/>
            <a:tailEnd/>
          </a:ln>
          <a:effectLst/>
        </p:spPr>
        <p:txBody>
          <a:bodyPr wrap="none" anchor="ctr"/>
          <a:lstStyle/>
          <a:p>
            <a:r>
              <a:rPr lang="en-US" altLang="zh-CN" sz="2400" dirty="0" smtClean="0">
                <a:latin typeface="Tahoma" pitchFamily="34" charset="0"/>
                <a:ea typeface="Tahoma" pitchFamily="34" charset="0"/>
                <a:cs typeface="Tahoma" pitchFamily="34" charset="0"/>
              </a:rPr>
              <a:t>public class Person {</a:t>
            </a:r>
          </a:p>
          <a:p>
            <a:pPr lvl="1"/>
            <a:r>
              <a:rPr lang="en-US" altLang="zh-CN" sz="2400" dirty="0" smtClean="0">
                <a:latin typeface="Tahoma" pitchFamily="34" charset="0"/>
                <a:ea typeface="Tahoma" pitchFamily="34" charset="0"/>
                <a:cs typeface="Tahoma" pitchFamily="34" charset="0"/>
              </a:rPr>
              <a:t>String name;	//</a:t>
            </a:r>
            <a:r>
              <a:rPr lang="zh-CN" altLang="en-US" sz="2400" dirty="0" smtClean="0">
                <a:latin typeface="Tahoma" pitchFamily="34" charset="0"/>
                <a:cs typeface="Tahoma" pitchFamily="34" charset="0"/>
              </a:rPr>
              <a:t>姓名</a:t>
            </a:r>
          </a:p>
          <a:p>
            <a:pPr lvl="1"/>
            <a:r>
              <a:rPr lang="en-US" altLang="zh-CN" sz="2400" dirty="0" smtClean="0">
                <a:latin typeface="Tahoma" pitchFamily="34" charset="0"/>
                <a:ea typeface="Tahoma" pitchFamily="34" charset="0"/>
                <a:cs typeface="Tahoma" pitchFamily="34" charset="0"/>
              </a:rPr>
              <a:t>String ID;		//</a:t>
            </a:r>
            <a:r>
              <a:rPr lang="zh-CN" altLang="en-US" sz="2400" dirty="0" smtClean="0">
                <a:latin typeface="Tahoma" pitchFamily="34" charset="0"/>
                <a:cs typeface="Tahoma" pitchFamily="34" charset="0"/>
              </a:rPr>
              <a:t>个人</a:t>
            </a:r>
            <a:r>
              <a:rPr lang="en-US" altLang="zh-CN" sz="2400" dirty="0" smtClean="0">
                <a:latin typeface="Tahoma" pitchFamily="34" charset="0"/>
                <a:ea typeface="Tahoma" pitchFamily="34" charset="0"/>
                <a:cs typeface="Tahoma" pitchFamily="34" charset="0"/>
              </a:rPr>
              <a:t>ID</a:t>
            </a:r>
          </a:p>
          <a:p>
            <a:pPr lvl="1"/>
            <a:r>
              <a:rPr lang="en-US" altLang="zh-CN" sz="2400" dirty="0" smtClean="0">
                <a:latin typeface="Tahoma" pitchFamily="34" charset="0"/>
                <a:ea typeface="Tahoma" pitchFamily="34" charset="0"/>
                <a:cs typeface="Tahoma" pitchFamily="34" charset="0"/>
              </a:rPr>
              <a:t>char gender;	//</a:t>
            </a:r>
            <a:r>
              <a:rPr lang="zh-CN" altLang="en-US" sz="2400" dirty="0" smtClean="0">
                <a:latin typeface="Tahoma" pitchFamily="34" charset="0"/>
                <a:cs typeface="Tahoma" pitchFamily="34" charset="0"/>
              </a:rPr>
              <a:t>性别</a:t>
            </a:r>
          </a:p>
          <a:p>
            <a:pPr lvl="1"/>
            <a:endParaRPr lang="zh-CN" altLang="en-US" sz="2400" dirty="0" smtClean="0">
              <a:latin typeface="Tahoma" pitchFamily="34" charset="0"/>
              <a:cs typeface="Tahoma" pitchFamily="34" charset="0"/>
            </a:endParaRPr>
          </a:p>
          <a:p>
            <a:pPr lvl="1"/>
            <a:r>
              <a:rPr lang="en-US" altLang="zh-CN" sz="2400" dirty="0" smtClean="0">
                <a:latin typeface="Tahoma" pitchFamily="34" charset="0"/>
                <a:ea typeface="Tahoma" pitchFamily="34" charset="0"/>
                <a:cs typeface="Tahoma" pitchFamily="34" charset="0"/>
              </a:rPr>
              <a:t>public Person(String name) { </a:t>
            </a:r>
          </a:p>
          <a:p>
            <a:pPr lvl="2"/>
            <a:r>
              <a:rPr lang="en-US" altLang="zh-CN" sz="2400" dirty="0" err="1" smtClean="0">
                <a:latin typeface="Tahoma" pitchFamily="34" charset="0"/>
                <a:ea typeface="Tahoma" pitchFamily="34" charset="0"/>
                <a:cs typeface="Tahoma" pitchFamily="34" charset="0"/>
              </a:rPr>
              <a:t>this.name</a:t>
            </a:r>
            <a:r>
              <a:rPr lang="en-US" altLang="zh-CN" sz="2400" dirty="0" smtClean="0">
                <a:latin typeface="Tahoma" pitchFamily="34" charset="0"/>
                <a:ea typeface="Tahoma" pitchFamily="34" charset="0"/>
                <a:cs typeface="Tahoma" pitchFamily="34" charset="0"/>
              </a:rPr>
              <a:t> = name;</a:t>
            </a:r>
          </a:p>
          <a:p>
            <a:pPr lvl="1"/>
            <a:r>
              <a:rPr lang="en-US" altLang="zh-CN" sz="2400" dirty="0" smtClean="0">
                <a:latin typeface="Tahoma" pitchFamily="34" charset="0"/>
                <a:ea typeface="Tahoma" pitchFamily="34" charset="0"/>
                <a:cs typeface="Tahoma" pitchFamily="34" charset="0"/>
              </a:rPr>
              <a:t>}</a:t>
            </a:r>
          </a:p>
          <a:p>
            <a:pPr lvl="1"/>
            <a:endParaRPr lang="zh-CN" altLang="en-US" sz="2400" dirty="0" smtClean="0">
              <a:latin typeface="Tahoma" pitchFamily="34" charset="0"/>
              <a:cs typeface="Tahoma" pitchFamily="34" charset="0"/>
            </a:endParaRPr>
          </a:p>
          <a:p>
            <a:pPr lvl="1"/>
            <a:r>
              <a:rPr lang="en-US" altLang="zh-CN" sz="2400" dirty="0" smtClean="0">
                <a:latin typeface="Tahoma" pitchFamily="34" charset="0"/>
                <a:ea typeface="Tahoma" pitchFamily="34" charset="0"/>
                <a:cs typeface="Tahoma" pitchFamily="34" charset="0"/>
              </a:rPr>
              <a:t>public String </a:t>
            </a:r>
            <a:r>
              <a:rPr lang="en-US" altLang="zh-CN" sz="2400" dirty="0" err="1" smtClean="0">
                <a:latin typeface="Tahoma" pitchFamily="34" charset="0"/>
                <a:ea typeface="Tahoma" pitchFamily="34" charset="0"/>
                <a:cs typeface="Tahoma" pitchFamily="34" charset="0"/>
              </a:rPr>
              <a:t>getName</a:t>
            </a:r>
            <a:r>
              <a:rPr lang="en-US" altLang="zh-CN" sz="2400" dirty="0" smtClean="0">
                <a:latin typeface="Tahoma" pitchFamily="34" charset="0"/>
                <a:ea typeface="Tahoma" pitchFamily="34" charset="0"/>
                <a:cs typeface="Tahoma" pitchFamily="34" charset="0"/>
              </a:rPr>
              <a:t>(){</a:t>
            </a:r>
          </a:p>
          <a:p>
            <a:pPr lvl="2"/>
            <a:r>
              <a:rPr lang="en-US" altLang="zh-CN" sz="2400" dirty="0" smtClean="0">
                <a:latin typeface="Tahoma" pitchFamily="34" charset="0"/>
                <a:ea typeface="Tahoma" pitchFamily="34" charset="0"/>
                <a:cs typeface="Tahoma" pitchFamily="34" charset="0"/>
              </a:rPr>
              <a:t>return name;</a:t>
            </a:r>
          </a:p>
          <a:p>
            <a:pPr lvl="1"/>
            <a:r>
              <a:rPr lang="en-US" altLang="zh-CN" sz="2400" dirty="0" smtClean="0">
                <a:latin typeface="Tahoma" pitchFamily="34" charset="0"/>
                <a:ea typeface="Tahoma" pitchFamily="34" charset="0"/>
                <a:cs typeface="Tahoma" pitchFamily="34" charset="0"/>
              </a:rPr>
              <a:t>}</a:t>
            </a:r>
          </a:p>
          <a:p>
            <a:r>
              <a:rPr lang="en-US" altLang="zh-CN" sz="2400" dirty="0" smtClean="0">
                <a:latin typeface="Tahoma" pitchFamily="34" charset="0"/>
                <a:ea typeface="Tahoma" pitchFamily="34" charset="0"/>
                <a:cs typeface="Tahoma" pitchFamily="34" charset="0"/>
              </a:rPr>
              <a:t>}</a:t>
            </a:r>
          </a:p>
        </p:txBody>
      </p:sp>
      <p:sp>
        <p:nvSpPr>
          <p:cNvPr id="8" name="TextBox 7"/>
          <p:cNvSpPr txBox="1"/>
          <p:nvPr/>
        </p:nvSpPr>
        <p:spPr>
          <a:xfrm>
            <a:off x="6500826" y="3500438"/>
            <a:ext cx="1811714" cy="461665"/>
          </a:xfrm>
          <a:prstGeom prst="rect">
            <a:avLst/>
          </a:prstGeom>
          <a:noFill/>
        </p:spPr>
        <p:txBody>
          <a:bodyPr wrap="none" rtlCol="0">
            <a:spAutoFit/>
          </a:bodyPr>
          <a:lstStyle/>
          <a:p>
            <a:r>
              <a:rPr lang="en-US" altLang="zh-CN" sz="2400" dirty="0" err="1" smtClean="0"/>
              <a:t>Person.java</a:t>
            </a:r>
            <a:endParaRPr lang="zh-CN" alt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zh-CN" altLang="en-US" smtClean="0"/>
          </a:p>
        </p:txBody>
      </p:sp>
      <p:sp>
        <p:nvSpPr>
          <p:cNvPr id="18436" name="灯片编号占位符 3"/>
          <p:cNvSpPr>
            <a:spLocks noGrp="1"/>
          </p:cNvSpPr>
          <p:nvPr>
            <p:ph type="sldNum" sz="quarter" idx="12"/>
          </p:nvPr>
        </p:nvSpPr>
        <p:spPr>
          <a:xfrm>
            <a:off x="5643570" y="5857892"/>
            <a:ext cx="2562228" cy="785818"/>
          </a:xfrm>
          <a:noFill/>
          <a:ln>
            <a:solidFill>
              <a:schemeClr val="tx1"/>
            </a:solidFill>
          </a:ln>
        </p:spPr>
        <p:txBody>
          <a:bodyPr/>
          <a:lstStyle/>
          <a:p>
            <a:pPr algn="l"/>
            <a:r>
              <a:rPr lang="en-US" altLang="zh-CN" sz="2400" b="1" dirty="0" smtClean="0"/>
              <a:t>before: Mary</a:t>
            </a:r>
          </a:p>
          <a:p>
            <a:pPr algn="l"/>
            <a:r>
              <a:rPr lang="en-US" altLang="zh-CN" sz="2400" b="1" dirty="0" smtClean="0"/>
              <a:t>before: </a:t>
            </a:r>
            <a:r>
              <a:rPr lang="en-US" altLang="zh-CN" sz="2400" b="1" dirty="0" err="1" smtClean="0"/>
              <a:t>Selina</a:t>
            </a:r>
            <a:endParaRPr lang="en-US" altLang="zh-CN" sz="2400" b="1" dirty="0">
              <a:latin typeface="Arial" charset="0"/>
            </a:endParaRPr>
          </a:p>
        </p:txBody>
      </p:sp>
      <p:sp>
        <p:nvSpPr>
          <p:cNvPr id="5" name="Rectangle 5"/>
          <p:cNvSpPr>
            <a:spLocks noChangeArrowheads="1"/>
          </p:cNvSpPr>
          <p:nvPr/>
        </p:nvSpPr>
        <p:spPr bwMode="auto">
          <a:xfrm>
            <a:off x="500034" y="214290"/>
            <a:ext cx="8064500" cy="5643602"/>
          </a:xfrm>
          <a:prstGeom prst="rect">
            <a:avLst/>
          </a:prstGeom>
          <a:solidFill>
            <a:srgbClr val="F8F8F8"/>
          </a:solidFill>
          <a:ln w="12700">
            <a:solidFill>
              <a:schemeClr val="tx1"/>
            </a:solidFill>
            <a:miter lim="800000"/>
            <a:headEnd/>
            <a:tailEnd/>
          </a:ln>
          <a:effectLst/>
        </p:spPr>
        <p:txBody>
          <a:bodyPr wrap="none" anchor="ctr"/>
          <a:lstStyle/>
          <a:p>
            <a:pPr eaLnBrk="0" hangingPunct="0">
              <a:defRPr/>
            </a:pPr>
            <a:endParaRPr lang="en-US" altLang="zh-CN" sz="2400" dirty="0" smtClean="0">
              <a:solidFill>
                <a:srgbClr val="000000"/>
              </a:solidFill>
              <a:latin typeface="Tahoma" pitchFamily="34" charset="0"/>
              <a:ea typeface="Tahoma" pitchFamily="34" charset="0"/>
              <a:cs typeface="Tahoma" pitchFamily="34" charset="0"/>
            </a:endParaRPr>
          </a:p>
          <a:p>
            <a:pPr eaLnBrk="0" hangingPunct="0">
              <a:defRPr/>
            </a:pPr>
            <a:r>
              <a:rPr lang="en-US" altLang="zh-CN" sz="2400" dirty="0" smtClean="0">
                <a:solidFill>
                  <a:srgbClr val="000000"/>
                </a:solidFill>
                <a:latin typeface="Tahoma" pitchFamily="34" charset="0"/>
                <a:ea typeface="Tahoma" pitchFamily="34" charset="0"/>
                <a:cs typeface="Tahoma" pitchFamily="34" charset="0"/>
              </a:rPr>
              <a:t>class </a:t>
            </a:r>
            <a:r>
              <a:rPr lang="en-US" altLang="zh-CN" sz="2400" dirty="0" err="1">
                <a:solidFill>
                  <a:srgbClr val="000000"/>
                </a:solidFill>
                <a:latin typeface="Tahoma" pitchFamily="34" charset="0"/>
                <a:ea typeface="Tahoma" pitchFamily="34" charset="0"/>
                <a:cs typeface="Tahoma" pitchFamily="34" charset="0"/>
              </a:rPr>
              <a:t>PassRef</a:t>
            </a:r>
            <a:r>
              <a:rPr lang="en-US" altLang="zh-CN" sz="2400" dirty="0" smtClean="0">
                <a:solidFill>
                  <a:srgbClr val="000000"/>
                </a:solidFill>
                <a:latin typeface="Tahoma" pitchFamily="34" charset="0"/>
                <a:ea typeface="Tahoma" pitchFamily="34" charset="0"/>
                <a:cs typeface="Tahoma" pitchFamily="34" charset="0"/>
              </a:rPr>
              <a:t>{</a:t>
            </a:r>
          </a:p>
          <a:p>
            <a:pPr eaLnBrk="0" hangingPunct="0">
              <a:defRPr/>
            </a:pPr>
            <a:endParaRPr lang="en-US" altLang="zh-CN" sz="2400" dirty="0">
              <a:solidFill>
                <a:srgbClr val="000000"/>
              </a:solidFill>
              <a:latin typeface="Tahoma" pitchFamily="34" charset="0"/>
              <a:ea typeface="Tahoma" pitchFamily="34" charset="0"/>
              <a:cs typeface="Tahoma" pitchFamily="34" charset="0"/>
            </a:endParaRPr>
          </a:p>
          <a:p>
            <a:pPr eaLnBrk="0" hangingPunct="0">
              <a:defRPr/>
            </a:pPr>
            <a:r>
              <a:rPr lang="en-US" altLang="zh-CN" sz="2400" dirty="0">
                <a:solidFill>
                  <a:srgbClr val="000000"/>
                </a:solidFill>
                <a:latin typeface="Tahoma" pitchFamily="34" charset="0"/>
                <a:ea typeface="Tahoma" pitchFamily="34" charset="0"/>
                <a:cs typeface="Tahoma" pitchFamily="34" charset="0"/>
              </a:rPr>
              <a:t>    public static void main(String[] </a:t>
            </a:r>
            <a:r>
              <a:rPr lang="en-US" altLang="zh-CN" sz="2400" dirty="0" err="1">
                <a:solidFill>
                  <a:srgbClr val="000000"/>
                </a:solidFill>
                <a:latin typeface="Tahoma" pitchFamily="34" charset="0"/>
                <a:ea typeface="Tahoma" pitchFamily="34" charset="0"/>
                <a:cs typeface="Tahoma" pitchFamily="34" charset="0"/>
              </a:rPr>
              <a:t>args</a:t>
            </a:r>
            <a:r>
              <a:rPr lang="en-US" altLang="zh-CN" sz="2400" dirty="0">
                <a:solidFill>
                  <a:srgbClr val="000000"/>
                </a:solidFill>
                <a:latin typeface="Tahoma" pitchFamily="34" charset="0"/>
                <a:ea typeface="Tahoma" pitchFamily="34" charset="0"/>
                <a:cs typeface="Tahoma" pitchFamily="34" charset="0"/>
              </a:rPr>
              <a:t>){</a:t>
            </a:r>
          </a:p>
          <a:p>
            <a:pPr eaLnBrk="0" hangingPunct="0">
              <a:defRPr/>
            </a:pPr>
            <a:r>
              <a:rPr lang="en-US" altLang="zh-CN" sz="2400" dirty="0">
                <a:solidFill>
                  <a:srgbClr val="000000"/>
                </a:solidFill>
                <a:latin typeface="Tahoma" pitchFamily="34" charset="0"/>
                <a:ea typeface="Tahoma" pitchFamily="34" charset="0"/>
                <a:cs typeface="Tahoma" pitchFamily="34" charset="0"/>
              </a:rPr>
              <a:t> </a:t>
            </a:r>
            <a:r>
              <a:rPr lang="en-US" altLang="zh-CN" sz="2400" dirty="0" smtClean="0">
                <a:solidFill>
                  <a:srgbClr val="000000"/>
                </a:solidFill>
                <a:latin typeface="Tahoma" pitchFamily="34" charset="0"/>
                <a:ea typeface="Tahoma" pitchFamily="34" charset="0"/>
                <a:cs typeface="Tahoma" pitchFamily="34" charset="0"/>
              </a:rPr>
              <a:t>	</a:t>
            </a:r>
            <a:r>
              <a:rPr lang="en-US" altLang="zh-CN" sz="2400" b="1" dirty="0" smtClean="0">
                <a:solidFill>
                  <a:srgbClr val="000099"/>
                </a:solidFill>
                <a:latin typeface="Tahoma" pitchFamily="34" charset="0"/>
                <a:ea typeface="Tahoma" pitchFamily="34" charset="0"/>
                <a:cs typeface="Tahoma" pitchFamily="34" charset="0"/>
              </a:rPr>
              <a:t>Person</a:t>
            </a:r>
            <a:r>
              <a:rPr lang="en-US" altLang="zh-CN" sz="2400" dirty="0" smtClean="0">
                <a:solidFill>
                  <a:srgbClr val="000000"/>
                </a:solidFill>
                <a:latin typeface="Tahoma" pitchFamily="34" charset="0"/>
                <a:ea typeface="Tahoma" pitchFamily="34" charset="0"/>
                <a:cs typeface="Tahoma" pitchFamily="34" charset="0"/>
              </a:rPr>
              <a:t> </a:t>
            </a:r>
            <a:r>
              <a:rPr lang="en-US" altLang="zh-CN" sz="2400" dirty="0" err="1" smtClean="0">
                <a:solidFill>
                  <a:srgbClr val="000000"/>
                </a:solidFill>
                <a:latin typeface="Tahoma" pitchFamily="34" charset="0"/>
                <a:ea typeface="Tahoma" pitchFamily="34" charset="0"/>
                <a:cs typeface="Tahoma" pitchFamily="34" charset="0"/>
              </a:rPr>
              <a:t>mary</a:t>
            </a:r>
            <a:r>
              <a:rPr lang="en-US" altLang="zh-CN" sz="2400" dirty="0" smtClean="0">
                <a:solidFill>
                  <a:srgbClr val="000000"/>
                </a:solidFill>
                <a:latin typeface="Tahoma" pitchFamily="34" charset="0"/>
                <a:ea typeface="Tahoma" pitchFamily="34" charset="0"/>
                <a:cs typeface="Tahoma" pitchFamily="34" charset="0"/>
              </a:rPr>
              <a:t>=new </a:t>
            </a:r>
            <a:r>
              <a:rPr lang="en-US" altLang="zh-CN" sz="2400" dirty="0" smtClean="0">
                <a:latin typeface="Tahoma" pitchFamily="34" charset="0"/>
                <a:ea typeface="Tahoma" pitchFamily="34" charset="0"/>
                <a:cs typeface="Tahoma" pitchFamily="34" charset="0"/>
              </a:rPr>
              <a:t>Person</a:t>
            </a:r>
            <a:r>
              <a:rPr lang="en-US" altLang="zh-CN" sz="2400" dirty="0" smtClean="0">
                <a:solidFill>
                  <a:srgbClr val="000000"/>
                </a:solidFill>
                <a:latin typeface="Tahoma" pitchFamily="34" charset="0"/>
                <a:ea typeface="Tahoma" pitchFamily="34" charset="0"/>
                <a:cs typeface="Tahoma" pitchFamily="34" charset="0"/>
              </a:rPr>
              <a:t>(“Mary”); </a:t>
            </a:r>
            <a:endParaRPr lang="zh-CN" altLang="en-US" sz="2400" dirty="0">
              <a:solidFill>
                <a:srgbClr val="000000"/>
              </a:solidFill>
              <a:latin typeface="Tahoma" pitchFamily="34" charset="0"/>
              <a:cs typeface="Tahoma" pitchFamily="34" charset="0"/>
            </a:endParaRPr>
          </a:p>
          <a:p>
            <a:pPr eaLnBrk="0" hangingPunct="0">
              <a:defRPr/>
            </a:pPr>
            <a:r>
              <a:rPr lang="zh-CN" altLang="en-US" sz="2400" dirty="0">
                <a:solidFill>
                  <a:srgbClr val="000000"/>
                </a:solidFill>
                <a:latin typeface="Tahoma" pitchFamily="34" charset="0"/>
                <a:cs typeface="Tahoma" pitchFamily="34" charset="0"/>
              </a:rPr>
              <a:t>        </a:t>
            </a:r>
            <a:r>
              <a:rPr lang="en-US" altLang="zh-CN" sz="2400" dirty="0" smtClean="0">
                <a:solidFill>
                  <a:srgbClr val="000000"/>
                </a:solidFill>
                <a:latin typeface="Tahoma" pitchFamily="34" charset="0"/>
                <a:ea typeface="Tahoma" pitchFamily="34" charset="0"/>
                <a:cs typeface="Tahoma" pitchFamily="34" charset="0"/>
              </a:rPr>
              <a:t>	</a:t>
            </a:r>
            <a:r>
              <a:rPr lang="en-US" altLang="zh-CN" sz="2400" dirty="0" err="1" smtClean="0">
                <a:solidFill>
                  <a:srgbClr val="000000"/>
                </a:solidFill>
                <a:latin typeface="Tahoma" pitchFamily="34" charset="0"/>
                <a:ea typeface="Tahoma" pitchFamily="34" charset="0"/>
                <a:cs typeface="Tahoma" pitchFamily="34" charset="0"/>
              </a:rPr>
              <a:t>System.out.println</a:t>
            </a:r>
            <a:r>
              <a:rPr lang="en-US" altLang="zh-CN" sz="2400" dirty="0">
                <a:solidFill>
                  <a:srgbClr val="000000"/>
                </a:solidFill>
                <a:latin typeface="Tahoma" pitchFamily="34" charset="0"/>
                <a:ea typeface="Tahoma" pitchFamily="34" charset="0"/>
                <a:cs typeface="Tahoma" pitchFamily="34" charset="0"/>
              </a:rPr>
              <a:t>(“before: </a:t>
            </a:r>
            <a:r>
              <a:rPr lang="en-US" altLang="zh-CN" sz="2400" dirty="0" smtClean="0">
                <a:solidFill>
                  <a:srgbClr val="000000"/>
                </a:solidFill>
                <a:latin typeface="Tahoma" pitchFamily="34" charset="0"/>
                <a:ea typeface="Tahoma" pitchFamily="34" charset="0"/>
                <a:cs typeface="Tahoma" pitchFamily="34" charset="0"/>
              </a:rPr>
              <a:t>”+</a:t>
            </a:r>
            <a:r>
              <a:rPr lang="en-US" altLang="zh-CN" sz="2400" dirty="0" err="1" smtClean="0">
                <a:solidFill>
                  <a:srgbClr val="000000"/>
                </a:solidFill>
                <a:latin typeface="Tahoma" pitchFamily="34" charset="0"/>
                <a:ea typeface="Tahoma" pitchFamily="34" charset="0"/>
                <a:cs typeface="Tahoma" pitchFamily="34" charset="0"/>
              </a:rPr>
              <a:t>mary.name</a:t>
            </a:r>
            <a:r>
              <a:rPr lang="en-US" altLang="zh-CN" sz="2400" dirty="0" smtClean="0">
                <a:solidFill>
                  <a:srgbClr val="000000"/>
                </a:solidFill>
                <a:latin typeface="Tahoma" pitchFamily="34" charset="0"/>
                <a:ea typeface="Tahoma" pitchFamily="34" charset="0"/>
                <a:cs typeface="Tahoma" pitchFamily="34" charset="0"/>
              </a:rPr>
              <a:t>);</a:t>
            </a:r>
          </a:p>
          <a:p>
            <a:pPr eaLnBrk="0" hangingPunct="0">
              <a:defRPr/>
            </a:pPr>
            <a:endParaRPr lang="en-US" altLang="zh-CN" sz="2400" dirty="0">
              <a:solidFill>
                <a:srgbClr val="000000"/>
              </a:solidFill>
              <a:latin typeface="Tahoma" pitchFamily="34" charset="0"/>
              <a:ea typeface="Tahoma" pitchFamily="34" charset="0"/>
              <a:cs typeface="Tahoma" pitchFamily="34" charset="0"/>
            </a:endParaRPr>
          </a:p>
          <a:p>
            <a:pPr eaLnBrk="0" hangingPunct="0">
              <a:defRPr/>
            </a:pPr>
            <a:r>
              <a:rPr lang="en-US" altLang="zh-CN" sz="2400" dirty="0" smtClean="0">
                <a:solidFill>
                  <a:srgbClr val="000000"/>
                </a:solidFill>
                <a:latin typeface="Tahoma" pitchFamily="34" charset="0"/>
                <a:ea typeface="Tahoma" pitchFamily="34" charset="0"/>
                <a:cs typeface="Tahoma" pitchFamily="34" charset="0"/>
              </a:rPr>
              <a:t>        	</a:t>
            </a:r>
            <a:r>
              <a:rPr lang="en-US" altLang="zh-CN" sz="2400" dirty="0" err="1" smtClean="0">
                <a:solidFill>
                  <a:srgbClr val="000000"/>
                </a:solidFill>
                <a:latin typeface="Tahoma" pitchFamily="34" charset="0"/>
                <a:ea typeface="Tahoma" pitchFamily="34" charset="0"/>
                <a:cs typeface="Tahoma" pitchFamily="34" charset="0"/>
              </a:rPr>
              <a:t>commonName</a:t>
            </a:r>
            <a:r>
              <a:rPr lang="en-US" altLang="zh-CN" sz="2400" dirty="0" smtClean="0">
                <a:solidFill>
                  <a:srgbClr val="000000"/>
                </a:solidFill>
                <a:latin typeface="Tahoma" pitchFamily="34" charset="0"/>
                <a:ea typeface="Tahoma" pitchFamily="34" charset="0"/>
                <a:cs typeface="Tahoma" pitchFamily="34" charset="0"/>
              </a:rPr>
              <a:t>(</a:t>
            </a:r>
            <a:r>
              <a:rPr lang="en-US" altLang="zh-CN" sz="2400" dirty="0" err="1" smtClean="0">
                <a:solidFill>
                  <a:srgbClr val="000099"/>
                </a:solidFill>
                <a:latin typeface="Tahoma" pitchFamily="34" charset="0"/>
                <a:ea typeface="Tahoma" pitchFamily="34" charset="0"/>
                <a:cs typeface="Tahoma" pitchFamily="34" charset="0"/>
              </a:rPr>
              <a:t>mary</a:t>
            </a:r>
            <a:r>
              <a:rPr lang="en-US" altLang="zh-CN" sz="2400" dirty="0" smtClean="0">
                <a:solidFill>
                  <a:srgbClr val="000000"/>
                </a:solidFill>
                <a:latin typeface="Tahoma" pitchFamily="34" charset="0"/>
                <a:ea typeface="Tahoma" pitchFamily="34" charset="0"/>
                <a:cs typeface="Tahoma" pitchFamily="34" charset="0"/>
              </a:rPr>
              <a:t>);		//</a:t>
            </a:r>
            <a:r>
              <a:rPr lang="en-US" altLang="zh-CN" sz="2400" dirty="0" err="1" smtClean="0">
                <a:solidFill>
                  <a:srgbClr val="000000"/>
                </a:solidFill>
                <a:latin typeface="Tahoma" pitchFamily="34" charset="0"/>
                <a:ea typeface="Tahoma" pitchFamily="34" charset="0"/>
                <a:cs typeface="Tahoma" pitchFamily="34" charset="0"/>
              </a:rPr>
              <a:t>mary</a:t>
            </a:r>
            <a:r>
              <a:rPr lang="zh-CN" altLang="en-US" sz="2400" dirty="0" smtClean="0">
                <a:solidFill>
                  <a:srgbClr val="000000"/>
                </a:solidFill>
                <a:latin typeface="Tahoma" pitchFamily="34" charset="0"/>
                <a:cs typeface="Tahoma" pitchFamily="34" charset="0"/>
              </a:rPr>
              <a:t>为实参</a:t>
            </a:r>
            <a:endParaRPr lang="en-US" altLang="zh-CN" sz="2400" dirty="0" smtClean="0">
              <a:solidFill>
                <a:srgbClr val="000000"/>
              </a:solidFill>
              <a:latin typeface="Tahoma" pitchFamily="34" charset="0"/>
              <a:ea typeface="Tahoma" pitchFamily="34" charset="0"/>
              <a:cs typeface="Tahoma" pitchFamily="34" charset="0"/>
            </a:endParaRPr>
          </a:p>
          <a:p>
            <a:pPr eaLnBrk="0" hangingPunct="0">
              <a:defRPr/>
            </a:pPr>
            <a:r>
              <a:rPr lang="en-US" altLang="zh-CN" sz="2400" dirty="0" smtClean="0">
                <a:solidFill>
                  <a:srgbClr val="000000"/>
                </a:solidFill>
                <a:latin typeface="Tahoma" pitchFamily="34" charset="0"/>
                <a:ea typeface="Tahoma" pitchFamily="34" charset="0"/>
                <a:cs typeface="Tahoma" pitchFamily="34" charset="0"/>
              </a:rPr>
              <a:t>        	</a:t>
            </a:r>
            <a:r>
              <a:rPr lang="en-US" altLang="zh-CN" sz="2400" dirty="0" err="1" smtClean="0">
                <a:solidFill>
                  <a:srgbClr val="000000"/>
                </a:solidFill>
                <a:latin typeface="Tahoma" pitchFamily="34" charset="0"/>
                <a:ea typeface="Tahoma" pitchFamily="34" charset="0"/>
                <a:cs typeface="Tahoma" pitchFamily="34" charset="0"/>
              </a:rPr>
              <a:t>System.out.println</a:t>
            </a:r>
            <a:r>
              <a:rPr lang="en-US" altLang="zh-CN" sz="2400" dirty="0">
                <a:solidFill>
                  <a:srgbClr val="000000"/>
                </a:solidFill>
                <a:latin typeface="Tahoma" pitchFamily="34" charset="0"/>
                <a:ea typeface="Tahoma" pitchFamily="34" charset="0"/>
                <a:cs typeface="Tahoma" pitchFamily="34" charset="0"/>
              </a:rPr>
              <a:t>(“before: </a:t>
            </a:r>
            <a:r>
              <a:rPr lang="en-US" altLang="zh-CN" sz="2400" dirty="0" smtClean="0">
                <a:solidFill>
                  <a:srgbClr val="000000"/>
                </a:solidFill>
                <a:latin typeface="Tahoma" pitchFamily="34" charset="0"/>
                <a:ea typeface="Tahoma" pitchFamily="34" charset="0"/>
                <a:cs typeface="Tahoma" pitchFamily="34" charset="0"/>
              </a:rPr>
              <a:t>”+</a:t>
            </a:r>
            <a:r>
              <a:rPr lang="en-US" altLang="zh-CN" sz="2400" dirty="0" err="1" smtClean="0">
                <a:solidFill>
                  <a:srgbClr val="000000"/>
                </a:solidFill>
                <a:latin typeface="Tahoma" pitchFamily="34" charset="0"/>
                <a:ea typeface="Tahoma" pitchFamily="34" charset="0"/>
                <a:cs typeface="Tahoma" pitchFamily="34" charset="0"/>
              </a:rPr>
              <a:t>mary.name</a:t>
            </a:r>
            <a:r>
              <a:rPr lang="en-US" altLang="zh-CN" sz="2400" dirty="0">
                <a:solidFill>
                  <a:srgbClr val="000000"/>
                </a:solidFill>
                <a:latin typeface="Tahoma" pitchFamily="34" charset="0"/>
                <a:ea typeface="Tahoma" pitchFamily="34" charset="0"/>
                <a:cs typeface="Tahoma" pitchFamily="34" charset="0"/>
              </a:rPr>
              <a:t>);</a:t>
            </a:r>
          </a:p>
          <a:p>
            <a:pPr eaLnBrk="0" hangingPunct="0">
              <a:defRPr/>
            </a:pPr>
            <a:r>
              <a:rPr lang="en-US" altLang="zh-CN" sz="2400" dirty="0">
                <a:solidFill>
                  <a:srgbClr val="000000"/>
                </a:solidFill>
                <a:latin typeface="Tahoma" pitchFamily="34" charset="0"/>
                <a:ea typeface="Tahoma" pitchFamily="34" charset="0"/>
                <a:cs typeface="Tahoma" pitchFamily="34" charset="0"/>
              </a:rPr>
              <a:t>    </a:t>
            </a:r>
            <a:r>
              <a:rPr lang="en-US" altLang="zh-CN" sz="2400" dirty="0" smtClean="0">
                <a:solidFill>
                  <a:srgbClr val="000000"/>
                </a:solidFill>
                <a:latin typeface="Tahoma" pitchFamily="34" charset="0"/>
                <a:ea typeface="Tahoma" pitchFamily="34" charset="0"/>
                <a:cs typeface="Tahoma" pitchFamily="34" charset="0"/>
              </a:rPr>
              <a:t>}</a:t>
            </a:r>
          </a:p>
          <a:p>
            <a:pPr eaLnBrk="0" hangingPunct="0">
              <a:defRPr/>
            </a:pPr>
            <a:endParaRPr lang="en-US" altLang="zh-CN" sz="2400" dirty="0">
              <a:solidFill>
                <a:srgbClr val="000000"/>
              </a:solidFill>
              <a:latin typeface="Tahoma" pitchFamily="34" charset="0"/>
              <a:ea typeface="Tahoma" pitchFamily="34" charset="0"/>
              <a:cs typeface="Tahoma" pitchFamily="34" charset="0"/>
            </a:endParaRPr>
          </a:p>
          <a:p>
            <a:pPr eaLnBrk="0" hangingPunct="0">
              <a:defRPr/>
            </a:pPr>
            <a:r>
              <a:rPr lang="en-US" altLang="zh-CN" sz="2400" dirty="0">
                <a:solidFill>
                  <a:srgbClr val="000000"/>
                </a:solidFill>
                <a:latin typeface="Tahoma" pitchFamily="34" charset="0"/>
                <a:ea typeface="Tahoma" pitchFamily="34" charset="0"/>
                <a:cs typeface="Tahoma" pitchFamily="34" charset="0"/>
              </a:rPr>
              <a:t>    public static void </a:t>
            </a:r>
            <a:r>
              <a:rPr lang="en-US" altLang="zh-CN" sz="2400" dirty="0" err="1" smtClean="0">
                <a:solidFill>
                  <a:srgbClr val="000000"/>
                </a:solidFill>
                <a:latin typeface="Tahoma" pitchFamily="34" charset="0"/>
                <a:ea typeface="Tahoma" pitchFamily="34" charset="0"/>
                <a:cs typeface="Tahoma" pitchFamily="34" charset="0"/>
              </a:rPr>
              <a:t>commonName</a:t>
            </a:r>
            <a:r>
              <a:rPr lang="en-US" altLang="zh-CN" sz="2400" dirty="0" smtClean="0">
                <a:solidFill>
                  <a:srgbClr val="000000"/>
                </a:solidFill>
                <a:latin typeface="Tahoma" pitchFamily="34" charset="0"/>
                <a:ea typeface="Tahoma" pitchFamily="34" charset="0"/>
                <a:cs typeface="Tahoma" pitchFamily="34" charset="0"/>
              </a:rPr>
              <a:t>(</a:t>
            </a:r>
            <a:r>
              <a:rPr lang="en-US" altLang="zh-CN" sz="2400" dirty="0" smtClean="0">
                <a:latin typeface="Tahoma" pitchFamily="34" charset="0"/>
                <a:ea typeface="Tahoma" pitchFamily="34" charset="0"/>
                <a:cs typeface="Tahoma" pitchFamily="34" charset="0"/>
              </a:rPr>
              <a:t>Person</a:t>
            </a:r>
            <a:r>
              <a:rPr lang="en-US" altLang="zh-CN" sz="2400" dirty="0" smtClean="0">
                <a:solidFill>
                  <a:srgbClr val="000000"/>
                </a:solidFill>
                <a:latin typeface="Tahoma" pitchFamily="34" charset="0"/>
                <a:ea typeface="Tahoma" pitchFamily="34" charset="0"/>
                <a:cs typeface="Tahoma" pitchFamily="34" charset="0"/>
              </a:rPr>
              <a:t> ref){</a:t>
            </a:r>
            <a:endParaRPr lang="en-US" altLang="zh-CN" sz="2400" dirty="0">
              <a:solidFill>
                <a:srgbClr val="000000"/>
              </a:solidFill>
              <a:latin typeface="Tahoma" pitchFamily="34" charset="0"/>
              <a:ea typeface="Tahoma" pitchFamily="34" charset="0"/>
              <a:cs typeface="Tahoma" pitchFamily="34" charset="0"/>
            </a:endParaRPr>
          </a:p>
          <a:p>
            <a:pPr eaLnBrk="0" hangingPunct="0">
              <a:defRPr/>
            </a:pPr>
            <a:r>
              <a:rPr lang="en-US" altLang="zh-CN" sz="2400" dirty="0">
                <a:solidFill>
                  <a:srgbClr val="FF3300"/>
                </a:solidFill>
                <a:latin typeface="Tahoma" pitchFamily="34" charset="0"/>
                <a:ea typeface="Tahoma" pitchFamily="34" charset="0"/>
                <a:cs typeface="Tahoma" pitchFamily="34" charset="0"/>
              </a:rPr>
              <a:t>        </a:t>
            </a:r>
            <a:r>
              <a:rPr lang="en-US" altLang="zh-CN" sz="2400" dirty="0" err="1" smtClean="0">
                <a:solidFill>
                  <a:srgbClr val="FF3300"/>
                </a:solidFill>
                <a:latin typeface="Tahoma" pitchFamily="34" charset="0"/>
                <a:ea typeface="Tahoma" pitchFamily="34" charset="0"/>
                <a:cs typeface="Tahoma" pitchFamily="34" charset="0"/>
              </a:rPr>
              <a:t>ref.name</a:t>
            </a:r>
            <a:r>
              <a:rPr lang="en-US" altLang="zh-CN" sz="2400" dirty="0" smtClean="0">
                <a:solidFill>
                  <a:srgbClr val="FF3300"/>
                </a:solidFill>
                <a:latin typeface="Tahoma" pitchFamily="34" charset="0"/>
                <a:ea typeface="Tahoma" pitchFamily="34" charset="0"/>
                <a:cs typeface="Tahoma" pitchFamily="34" charset="0"/>
              </a:rPr>
              <a:t> = “</a:t>
            </a:r>
            <a:r>
              <a:rPr lang="en-US" altLang="zh-CN" sz="2400" dirty="0" err="1" smtClean="0">
                <a:solidFill>
                  <a:srgbClr val="FF3300"/>
                </a:solidFill>
                <a:latin typeface="Tahoma" pitchFamily="34" charset="0"/>
                <a:ea typeface="Tahoma" pitchFamily="34" charset="0"/>
                <a:cs typeface="Tahoma" pitchFamily="34" charset="0"/>
              </a:rPr>
              <a:t>Selina</a:t>
            </a:r>
            <a:r>
              <a:rPr lang="en-US" altLang="zh-CN" sz="2400" dirty="0" smtClean="0">
                <a:solidFill>
                  <a:srgbClr val="FF3300"/>
                </a:solidFill>
                <a:latin typeface="Tahoma" pitchFamily="34" charset="0"/>
                <a:ea typeface="Tahoma" pitchFamily="34" charset="0"/>
                <a:cs typeface="Tahoma" pitchFamily="34" charset="0"/>
              </a:rPr>
              <a:t>”;		// ref</a:t>
            </a:r>
            <a:r>
              <a:rPr lang="zh-CN" altLang="en-US" sz="2400" dirty="0" smtClean="0">
                <a:solidFill>
                  <a:srgbClr val="FF3300"/>
                </a:solidFill>
                <a:latin typeface="Tahoma" pitchFamily="34" charset="0"/>
                <a:cs typeface="Tahoma" pitchFamily="34" charset="0"/>
              </a:rPr>
              <a:t>为形参</a:t>
            </a:r>
            <a:endParaRPr lang="en-US" altLang="zh-CN" sz="2400" dirty="0" smtClean="0">
              <a:solidFill>
                <a:srgbClr val="FF3300"/>
              </a:solidFill>
              <a:latin typeface="Tahoma" pitchFamily="34" charset="0"/>
              <a:ea typeface="Tahoma" pitchFamily="34" charset="0"/>
              <a:cs typeface="Tahoma" pitchFamily="34" charset="0"/>
            </a:endParaRPr>
          </a:p>
          <a:p>
            <a:pPr eaLnBrk="0" hangingPunct="0">
              <a:defRPr/>
            </a:pPr>
            <a:r>
              <a:rPr lang="en-US" altLang="zh-CN" sz="2400" dirty="0" smtClean="0">
                <a:solidFill>
                  <a:srgbClr val="FF3300"/>
                </a:solidFill>
                <a:latin typeface="Tahoma" pitchFamily="34" charset="0"/>
                <a:ea typeface="Tahoma" pitchFamily="34" charset="0"/>
                <a:cs typeface="Tahoma" pitchFamily="34" charset="0"/>
              </a:rPr>
              <a:t>        ref = null;</a:t>
            </a:r>
          </a:p>
          <a:p>
            <a:pPr eaLnBrk="0" hangingPunct="0">
              <a:defRPr/>
            </a:pPr>
            <a:r>
              <a:rPr lang="en-US" altLang="zh-CN" sz="2400" dirty="0" smtClean="0">
                <a:latin typeface="Tahoma" pitchFamily="34" charset="0"/>
                <a:ea typeface="Tahoma" pitchFamily="34" charset="0"/>
                <a:cs typeface="Tahoma" pitchFamily="34" charset="0"/>
              </a:rPr>
              <a:t>    </a:t>
            </a:r>
            <a:r>
              <a:rPr lang="en-US" altLang="zh-CN" sz="2400" dirty="0">
                <a:solidFill>
                  <a:srgbClr val="000000"/>
                </a:solidFill>
                <a:latin typeface="Tahoma" pitchFamily="34" charset="0"/>
                <a:ea typeface="Tahoma" pitchFamily="34" charset="0"/>
                <a:cs typeface="Tahoma" pitchFamily="34" charset="0"/>
              </a:rPr>
              <a:t>}</a:t>
            </a:r>
          </a:p>
          <a:p>
            <a:pPr eaLnBrk="0" hangingPunct="0">
              <a:defRPr/>
            </a:pPr>
            <a:r>
              <a:rPr lang="en-US" altLang="zh-CN" sz="2400" dirty="0" smtClean="0">
                <a:solidFill>
                  <a:srgbClr val="000000"/>
                </a:solidFill>
                <a:latin typeface="Tahoma" pitchFamily="34" charset="0"/>
                <a:ea typeface="Tahoma" pitchFamily="34" charset="0"/>
                <a:cs typeface="Tahoma" pitchFamily="34" charset="0"/>
              </a:rPr>
              <a:t>}</a:t>
            </a:r>
          </a:p>
          <a:p>
            <a:pPr eaLnBrk="0" hangingPunct="0">
              <a:defRPr/>
            </a:pPr>
            <a:endParaRPr lang="en-US" altLang="zh-CN" sz="2400" dirty="0">
              <a:solidFill>
                <a:srgbClr val="000000"/>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linds(horizontal)">
                                      <p:cBhvr>
                                        <p:cTn id="7"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§4.4.3    </a:t>
            </a:r>
            <a:r>
              <a:rPr lang="zh-CN" altLang="en-US" dirty="0" smtClean="0">
                <a:latin typeface="宋体" pitchFamily="2" charset="-122"/>
              </a:rPr>
              <a:t>可变参数</a:t>
            </a:r>
            <a:r>
              <a:rPr lang="zh-CN" altLang="en-US" dirty="0" smtClean="0">
                <a:cs typeface="Times New Roman" pitchFamily="18" charset="0"/>
              </a:rPr>
              <a:t> </a:t>
            </a:r>
            <a:endParaRPr lang="zh-CN" altLang="en-US" dirty="0"/>
          </a:p>
        </p:txBody>
      </p:sp>
      <p:sp>
        <p:nvSpPr>
          <p:cNvPr id="3" name="内容占位符 2"/>
          <p:cNvSpPr>
            <a:spLocks noGrp="1"/>
          </p:cNvSpPr>
          <p:nvPr>
            <p:ph idx="1"/>
          </p:nvPr>
        </p:nvSpPr>
        <p:spPr/>
        <p:txBody>
          <a:bodyPr/>
          <a:lstStyle/>
          <a:p>
            <a:r>
              <a:rPr lang="zh-CN" altLang="en-US" b="1" dirty="0" smtClean="0">
                <a:solidFill>
                  <a:srgbClr val="C00000"/>
                </a:solidFill>
                <a:latin typeface="宋体" pitchFamily="2" charset="-122"/>
              </a:rPr>
              <a:t>可变参数</a:t>
            </a:r>
            <a:r>
              <a:rPr lang="zh-CN" altLang="en-US" dirty="0" smtClean="0">
                <a:latin typeface="宋体" pitchFamily="2" charset="-122"/>
              </a:rPr>
              <a:t>是指在</a:t>
            </a:r>
            <a:r>
              <a:rPr lang="zh-CN" altLang="en-US" b="1" dirty="0" smtClean="0">
                <a:solidFill>
                  <a:srgbClr val="000099"/>
                </a:solidFill>
                <a:latin typeface="宋体" pitchFamily="2" charset="-122"/>
              </a:rPr>
              <a:t>声明方法</a:t>
            </a:r>
            <a:r>
              <a:rPr lang="zh-CN" altLang="en-US" dirty="0" smtClean="0">
                <a:latin typeface="宋体" pitchFamily="2" charset="-122"/>
              </a:rPr>
              <a:t>时不给出参数列表中从某项直至最后一项参数的名字和个数，但这些参数的类型必须相同。</a:t>
            </a:r>
            <a:endParaRPr lang="en-US" altLang="zh-CN" dirty="0" smtClean="0">
              <a:latin typeface="宋体" pitchFamily="2" charset="-122"/>
            </a:endParaRPr>
          </a:p>
          <a:p>
            <a:r>
              <a:rPr lang="zh-CN" altLang="en-US" dirty="0" smtClean="0">
                <a:latin typeface="宋体" pitchFamily="2" charset="-122"/>
              </a:rPr>
              <a:t>可变参数使用</a:t>
            </a:r>
            <a:r>
              <a:rPr lang="zh-CN" altLang="en-US" dirty="0" smtClean="0"/>
              <a:t>“</a:t>
            </a:r>
            <a:r>
              <a:rPr lang="zh-CN" altLang="en-US" b="1" dirty="0" smtClean="0">
                <a:solidFill>
                  <a:srgbClr val="C00000"/>
                </a:solidFill>
              </a:rPr>
              <a:t>…</a:t>
            </a:r>
            <a:r>
              <a:rPr lang="zh-CN" altLang="en-US" dirty="0" smtClean="0"/>
              <a:t>”</a:t>
            </a:r>
            <a:r>
              <a:rPr lang="zh-CN" altLang="en-US" dirty="0" smtClean="0">
                <a:latin typeface="宋体" pitchFamily="2" charset="-122"/>
              </a:rPr>
              <a:t>表示若干个参数，这些</a:t>
            </a:r>
            <a:r>
              <a:rPr lang="zh-CN" altLang="en-US" b="1" dirty="0" smtClean="0">
                <a:solidFill>
                  <a:srgbClr val="C00000"/>
                </a:solidFill>
                <a:latin typeface="宋体" pitchFamily="2" charset="-122"/>
              </a:rPr>
              <a:t>参数的类型必须相同。</a:t>
            </a:r>
            <a:endParaRPr lang="en-US" altLang="zh-CN" b="1" dirty="0" smtClean="0">
              <a:solidFill>
                <a:srgbClr val="C00000"/>
              </a:solidFill>
              <a:latin typeface="宋体" pitchFamily="2" charset="-122"/>
            </a:endParaRPr>
          </a:p>
          <a:p>
            <a:r>
              <a:rPr lang="zh-CN" altLang="en-US" b="1" dirty="0" smtClean="0">
                <a:solidFill>
                  <a:srgbClr val="C00000"/>
                </a:solidFill>
                <a:latin typeface="宋体" pitchFamily="2" charset="-122"/>
              </a:rPr>
              <a:t>可变参数</a:t>
            </a:r>
            <a:r>
              <a:rPr lang="zh-CN" altLang="en-US" dirty="0" smtClean="0">
                <a:latin typeface="宋体" pitchFamily="2" charset="-122"/>
              </a:rPr>
              <a:t>必须是参数列表中的最后一个参数。</a:t>
            </a:r>
            <a:endParaRPr lang="en-US" altLang="zh-CN" dirty="0" smtClean="0">
              <a:latin typeface="宋体" pitchFamily="2" charset="-122"/>
            </a:endParaRPr>
          </a:p>
          <a:p>
            <a:endParaRPr lang="en-US" altLang="zh-CN" dirty="0" smtClean="0">
              <a:latin typeface="宋体" pitchFamily="2" charset="-122"/>
            </a:endParaRPr>
          </a:p>
          <a:p>
            <a:r>
              <a:rPr lang="zh-CN" altLang="en-US" b="1" dirty="0" smtClean="0"/>
              <a:t>适用于：</a:t>
            </a:r>
            <a:r>
              <a:rPr lang="zh-CN" altLang="en-US" dirty="0" smtClean="0">
                <a:solidFill>
                  <a:srgbClr val="000099"/>
                </a:solidFill>
              </a:rPr>
              <a:t>参数个数不确定，类型确定的情况，</a:t>
            </a:r>
            <a:r>
              <a:rPr lang="en-US" altLang="zh-CN" dirty="0" smtClean="0">
                <a:solidFill>
                  <a:srgbClr val="000099"/>
                </a:solidFill>
              </a:rPr>
              <a:t>java</a:t>
            </a:r>
            <a:r>
              <a:rPr lang="zh-CN" altLang="en-US" dirty="0" smtClean="0">
                <a:solidFill>
                  <a:srgbClr val="000099"/>
                </a:solidFill>
              </a:rPr>
              <a:t>把可变参数当做数组处理。</a:t>
            </a:r>
            <a:endParaRPr lang="zh-CN" altLang="en-US" dirty="0">
              <a:solidFill>
                <a:srgbClr val="000099"/>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§4.4.3    </a:t>
            </a:r>
            <a:r>
              <a:rPr lang="zh-CN" altLang="en-US" dirty="0" smtClean="0">
                <a:latin typeface="宋体" pitchFamily="2" charset="-122"/>
              </a:rPr>
              <a:t>可变参数</a:t>
            </a:r>
            <a:r>
              <a:rPr lang="zh-CN" altLang="en-US" dirty="0" smtClean="0">
                <a:cs typeface="Times New Roman" pitchFamily="18" charset="0"/>
              </a:rPr>
              <a:t> </a:t>
            </a:r>
            <a:endParaRPr lang="zh-CN" altLang="en-US" dirty="0"/>
          </a:p>
        </p:txBody>
      </p:sp>
      <p:sp>
        <p:nvSpPr>
          <p:cNvPr id="3" name="内容占位符 2"/>
          <p:cNvSpPr>
            <a:spLocks noGrp="1"/>
          </p:cNvSpPr>
          <p:nvPr>
            <p:ph idx="1"/>
          </p:nvPr>
        </p:nvSpPr>
        <p:spPr/>
        <p:txBody>
          <a:bodyPr/>
          <a:lstStyle/>
          <a:p>
            <a:r>
              <a:rPr lang="zh-CN" altLang="en-US" b="1" dirty="0" smtClean="0"/>
              <a:t>可变参数的特点：</a:t>
            </a:r>
          </a:p>
          <a:p>
            <a:pPr lvl="1">
              <a:buNone/>
            </a:pPr>
            <a:r>
              <a:rPr lang="zh-CN" altLang="en-US" dirty="0" smtClean="0"/>
              <a:t>（</a:t>
            </a:r>
            <a:r>
              <a:rPr lang="en-US" altLang="zh-CN" dirty="0" smtClean="0"/>
              <a:t>1</a:t>
            </a:r>
            <a:r>
              <a:rPr lang="zh-CN" altLang="en-US" dirty="0" smtClean="0"/>
              <a:t>）只能出现在参数列表的最后； </a:t>
            </a:r>
          </a:p>
          <a:p>
            <a:pPr lvl="1">
              <a:buNone/>
            </a:pPr>
            <a:r>
              <a:rPr lang="zh-CN" altLang="en-US" dirty="0" smtClean="0"/>
              <a:t>（</a:t>
            </a:r>
            <a:r>
              <a:rPr lang="en-US" altLang="zh-CN" dirty="0" smtClean="0"/>
              <a:t>2</a:t>
            </a:r>
            <a:r>
              <a:rPr lang="zh-CN" altLang="en-US" dirty="0" smtClean="0"/>
              <a:t>）</a:t>
            </a:r>
            <a:r>
              <a:rPr lang="en-US" altLang="zh-CN" dirty="0" smtClean="0"/>
              <a:t>...</a:t>
            </a:r>
            <a:r>
              <a:rPr lang="zh-CN" altLang="en-US" dirty="0" smtClean="0"/>
              <a:t>位于变量类型和变量名之间，前后有无空格都可以；</a:t>
            </a:r>
          </a:p>
          <a:p>
            <a:pPr lvl="1">
              <a:buNone/>
            </a:pPr>
            <a:r>
              <a:rPr lang="zh-CN" altLang="en-US" dirty="0" smtClean="0"/>
              <a:t>（</a:t>
            </a:r>
            <a:r>
              <a:rPr lang="en-US" altLang="zh-CN" dirty="0" smtClean="0"/>
              <a:t>3</a:t>
            </a:r>
            <a:r>
              <a:rPr lang="zh-CN" altLang="en-US" dirty="0" smtClean="0"/>
              <a:t>）调用可变参数的方法时，编译器为该可变参数隐含创建一个数组，在方法体中一数组的形式访问可变参数。</a:t>
            </a:r>
            <a:endParaRPr lang="en-US" altLang="zh-CN" dirty="0" smtClean="0"/>
          </a:p>
          <a:p>
            <a:r>
              <a:rPr lang="zh-CN" altLang="en-US" dirty="0" smtClean="0"/>
              <a:t>注意：可变参数必须位于方法参数列表的最后一项，所以，一个方法只支持有一个可变参数。</a:t>
            </a:r>
            <a:endParaRPr lang="zh-CN" altLang="en-US" b="1"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520680"/>
          </a:xfrm>
        </p:spPr>
        <p:txBody>
          <a:bodyPr>
            <a:normAutofit fontScale="90000"/>
          </a:bodyPr>
          <a:lstStyle/>
          <a:p>
            <a:pPr algn="l"/>
            <a:r>
              <a:rPr lang="en-US" altLang="zh-CN" dirty="0" err="1" smtClean="0">
                <a:latin typeface="Tahoma" pitchFamily="34" charset="0"/>
                <a:ea typeface="Tahoma" pitchFamily="34" charset="0"/>
                <a:cs typeface="Tahoma" pitchFamily="34" charset="0"/>
              </a:rPr>
              <a:t>AverageExample.java</a:t>
            </a:r>
            <a:endParaRPr lang="zh-CN" altLang="en-US" dirty="0"/>
          </a:p>
        </p:txBody>
      </p:sp>
      <p:sp>
        <p:nvSpPr>
          <p:cNvPr id="3" name="内容占位符 2"/>
          <p:cNvSpPr>
            <a:spLocks noGrp="1"/>
          </p:cNvSpPr>
          <p:nvPr>
            <p:ph idx="1"/>
          </p:nvPr>
        </p:nvSpPr>
        <p:spPr>
          <a:xfrm>
            <a:off x="457200" y="714356"/>
            <a:ext cx="8472518" cy="5929354"/>
          </a:xfrm>
          <a:ln>
            <a:solidFill>
              <a:schemeClr val="accent1">
                <a:shade val="50000"/>
              </a:schemeClr>
            </a:solidFill>
          </a:ln>
        </p:spPr>
        <p:txBody>
          <a:bodyPr>
            <a:noAutofit/>
          </a:bodyPr>
          <a:lstStyle/>
          <a:p>
            <a:pPr>
              <a:buNone/>
            </a:pPr>
            <a:r>
              <a:rPr lang="en-US" altLang="zh-CN" sz="2000" dirty="0" smtClean="0">
                <a:latin typeface="Tahoma" pitchFamily="34" charset="0"/>
                <a:ea typeface="Tahoma" pitchFamily="34" charset="0"/>
                <a:cs typeface="Tahoma" pitchFamily="34" charset="0"/>
              </a:rPr>
              <a:t>public class </a:t>
            </a:r>
            <a:r>
              <a:rPr lang="en-US" altLang="zh-CN" sz="2000" dirty="0" err="1" smtClean="0">
                <a:latin typeface="Tahoma" pitchFamily="34" charset="0"/>
                <a:ea typeface="Tahoma" pitchFamily="34" charset="0"/>
                <a:cs typeface="Tahoma" pitchFamily="34" charset="0"/>
              </a:rPr>
              <a:t>AverageExample</a:t>
            </a:r>
            <a:r>
              <a:rPr lang="en-US" altLang="zh-CN" sz="2000" dirty="0" smtClean="0">
                <a:latin typeface="Tahoma" pitchFamily="34" charset="0"/>
                <a:ea typeface="Tahoma" pitchFamily="34" charset="0"/>
                <a:cs typeface="Tahoma" pitchFamily="34" charset="0"/>
              </a:rPr>
              <a:t> {</a:t>
            </a:r>
            <a:endParaRPr lang="zh-CN" altLang="en-US" sz="2000" dirty="0" smtClean="0">
              <a:latin typeface="Tahoma" pitchFamily="34" charset="0"/>
              <a:cs typeface="Tahoma" pitchFamily="34" charset="0"/>
            </a:endParaRPr>
          </a:p>
          <a:p>
            <a:pPr lvl="1">
              <a:buNone/>
            </a:pPr>
            <a:r>
              <a:rPr lang="en-US" altLang="zh-CN" sz="2000" dirty="0" smtClean="0">
                <a:latin typeface="Tahoma" pitchFamily="34" charset="0"/>
                <a:ea typeface="Tahoma" pitchFamily="34" charset="0"/>
                <a:cs typeface="Tahoma" pitchFamily="34" charset="0"/>
              </a:rPr>
              <a:t>   public static void main(String[] </a:t>
            </a:r>
            <a:r>
              <a:rPr lang="en-US" altLang="zh-CN" sz="2000" dirty="0" err="1" smtClean="0">
                <a:latin typeface="Tahoma" pitchFamily="34" charset="0"/>
                <a:ea typeface="Tahoma" pitchFamily="34" charset="0"/>
                <a:cs typeface="Tahoma" pitchFamily="34" charset="0"/>
              </a:rPr>
              <a:t>args</a:t>
            </a:r>
            <a:r>
              <a:rPr lang="en-US" altLang="zh-CN" sz="2000" dirty="0" smtClean="0">
                <a:latin typeface="Tahoma" pitchFamily="34" charset="0"/>
                <a:ea typeface="Tahoma" pitchFamily="34" charset="0"/>
                <a:cs typeface="Tahoma" pitchFamily="34" charset="0"/>
              </a:rPr>
              <a:t>){</a:t>
            </a:r>
          </a:p>
          <a:p>
            <a:pPr lvl="2">
              <a:buNone/>
            </a:pPr>
            <a:r>
              <a:rPr lang="en-US" altLang="zh-CN" sz="2000" dirty="0" smtClean="0">
                <a:latin typeface="Tahoma" pitchFamily="34" charset="0"/>
                <a:ea typeface="Tahoma" pitchFamily="34" charset="0"/>
                <a:cs typeface="Tahoma" pitchFamily="34" charset="0"/>
              </a:rPr>
              <a:t>    </a:t>
            </a:r>
            <a:r>
              <a:rPr lang="en-US" altLang="zh-CN" sz="2000" dirty="0" err="1" smtClean="0">
                <a:latin typeface="Tahoma" pitchFamily="34" charset="0"/>
                <a:ea typeface="Tahoma" pitchFamily="34" charset="0"/>
                <a:cs typeface="Tahoma" pitchFamily="34" charset="0"/>
              </a:rPr>
              <a:t>System.out.println</a:t>
            </a:r>
            <a:r>
              <a:rPr lang="en-US" altLang="zh-CN" sz="2000" dirty="0" smtClean="0">
                <a:latin typeface="Tahoma" pitchFamily="34" charset="0"/>
                <a:ea typeface="Tahoma" pitchFamily="34" charset="0"/>
                <a:cs typeface="Tahoma" pitchFamily="34" charset="0"/>
              </a:rPr>
              <a:t>(</a:t>
            </a:r>
            <a:r>
              <a:rPr lang="en-US" altLang="zh-CN" sz="2000" b="1" dirty="0" smtClean="0">
                <a:solidFill>
                  <a:srgbClr val="C00000"/>
                </a:solidFill>
                <a:latin typeface="Tahoma" pitchFamily="34" charset="0"/>
                <a:ea typeface="Tahoma" pitchFamily="34" charset="0"/>
                <a:cs typeface="Tahoma" pitchFamily="34" charset="0"/>
              </a:rPr>
              <a:t>average(1, 2, 3, 4)</a:t>
            </a:r>
            <a:r>
              <a:rPr lang="en-US" altLang="zh-CN" sz="2000" dirty="0" smtClean="0">
                <a:latin typeface="Tahoma" pitchFamily="34" charset="0"/>
                <a:ea typeface="Tahoma" pitchFamily="34" charset="0"/>
                <a:cs typeface="Tahoma" pitchFamily="34" charset="0"/>
              </a:rPr>
              <a:t>);</a:t>
            </a:r>
          </a:p>
          <a:p>
            <a:pPr lvl="1">
              <a:buNone/>
            </a:pPr>
            <a:r>
              <a:rPr lang="zh-CN" altLang="en-US" sz="2000" dirty="0" smtClean="0">
                <a:latin typeface="Tahoma" pitchFamily="34" charset="0"/>
                <a:cs typeface="Tahoma" pitchFamily="34" charset="0"/>
              </a:rPr>
              <a:t>   </a:t>
            </a:r>
            <a:r>
              <a:rPr lang="en-US" altLang="zh-CN" sz="2000" dirty="0" smtClean="0">
                <a:latin typeface="Tahoma" pitchFamily="34" charset="0"/>
                <a:ea typeface="Tahoma" pitchFamily="34" charset="0"/>
                <a:cs typeface="Tahoma" pitchFamily="34" charset="0"/>
              </a:rPr>
              <a:t>}</a:t>
            </a:r>
          </a:p>
          <a:p>
            <a:pPr lvl="1">
              <a:buNone/>
            </a:pPr>
            <a:r>
              <a:rPr lang="zh-CN" altLang="en-US" sz="2000" dirty="0" smtClean="0">
                <a:latin typeface="Tahoma" pitchFamily="34" charset="0"/>
                <a:cs typeface="Tahoma" pitchFamily="34" charset="0"/>
              </a:rPr>
              <a:t>   </a:t>
            </a:r>
          </a:p>
          <a:p>
            <a:pPr lvl="1">
              <a:buNone/>
            </a:pPr>
            <a:r>
              <a:rPr lang="en-US" altLang="zh-CN" sz="2000" dirty="0" smtClean="0">
                <a:latin typeface="Tahoma" pitchFamily="34" charset="0"/>
                <a:ea typeface="Tahoma" pitchFamily="34" charset="0"/>
                <a:cs typeface="Tahoma" pitchFamily="34" charset="0"/>
              </a:rPr>
              <a:t>   static double </a:t>
            </a:r>
            <a:r>
              <a:rPr lang="en-US" altLang="zh-CN" sz="2000" b="1" dirty="0" smtClean="0">
                <a:solidFill>
                  <a:srgbClr val="C00000"/>
                </a:solidFill>
                <a:latin typeface="Tahoma" pitchFamily="34" charset="0"/>
                <a:ea typeface="Tahoma" pitchFamily="34" charset="0"/>
                <a:cs typeface="Tahoma" pitchFamily="34" charset="0"/>
              </a:rPr>
              <a:t>average(</a:t>
            </a:r>
            <a:r>
              <a:rPr lang="en-US" altLang="zh-CN" sz="2000" b="1" dirty="0" err="1" smtClean="0">
                <a:solidFill>
                  <a:srgbClr val="C00000"/>
                </a:solidFill>
                <a:latin typeface="Tahoma" pitchFamily="34" charset="0"/>
                <a:ea typeface="Tahoma" pitchFamily="34" charset="0"/>
                <a:cs typeface="Tahoma" pitchFamily="34" charset="0"/>
              </a:rPr>
              <a:t>int</a:t>
            </a:r>
            <a:r>
              <a:rPr lang="en-US" altLang="zh-CN" sz="2000" b="1" dirty="0" smtClean="0">
                <a:solidFill>
                  <a:srgbClr val="C00000"/>
                </a:solidFill>
                <a:latin typeface="Tahoma" pitchFamily="34" charset="0"/>
                <a:ea typeface="Tahoma" pitchFamily="34" charset="0"/>
                <a:cs typeface="Tahoma" pitchFamily="34" charset="0"/>
              </a:rPr>
              <a:t> ...x)  </a:t>
            </a:r>
            <a:r>
              <a:rPr lang="en-US" altLang="zh-CN" sz="2000" dirty="0" smtClean="0">
                <a:latin typeface="Tahoma" pitchFamily="34" charset="0"/>
                <a:ea typeface="Tahoma" pitchFamily="34" charset="0"/>
                <a:cs typeface="Tahoma" pitchFamily="34" charset="0"/>
              </a:rPr>
              <a:t>{</a:t>
            </a:r>
          </a:p>
          <a:p>
            <a:pPr lvl="2">
              <a:buNone/>
            </a:pPr>
            <a:r>
              <a:rPr lang="en-US" altLang="zh-CN" sz="2000" dirty="0" smtClean="0">
                <a:latin typeface="Tahoma" pitchFamily="34" charset="0"/>
                <a:ea typeface="Tahoma" pitchFamily="34" charset="0"/>
                <a:cs typeface="Tahoma" pitchFamily="34" charset="0"/>
              </a:rPr>
              <a:t>   double result=0.0;</a:t>
            </a:r>
          </a:p>
          <a:p>
            <a:pPr lvl="2">
              <a:buNone/>
            </a:pPr>
            <a:r>
              <a:rPr lang="en-US" altLang="zh-CN" sz="2000" dirty="0" smtClean="0">
                <a:latin typeface="Tahoma" pitchFamily="34" charset="0"/>
                <a:ea typeface="Tahoma" pitchFamily="34" charset="0"/>
                <a:cs typeface="Tahoma" pitchFamily="34" charset="0"/>
              </a:rPr>
              <a:t>   </a:t>
            </a:r>
            <a:r>
              <a:rPr lang="en-US" altLang="zh-CN" sz="2000" dirty="0" err="1" smtClean="0">
                <a:latin typeface="Tahoma" pitchFamily="34" charset="0"/>
                <a:ea typeface="Tahoma" pitchFamily="34" charset="0"/>
                <a:cs typeface="Tahoma" pitchFamily="34" charset="0"/>
              </a:rPr>
              <a:t>int</a:t>
            </a:r>
            <a:r>
              <a:rPr lang="en-US" altLang="zh-CN" sz="2000" dirty="0" smtClean="0">
                <a:latin typeface="Tahoma" pitchFamily="34" charset="0"/>
                <a:ea typeface="Tahoma" pitchFamily="34" charset="0"/>
                <a:cs typeface="Tahoma" pitchFamily="34" charset="0"/>
              </a:rPr>
              <a:t> sum = 0;</a:t>
            </a:r>
          </a:p>
          <a:p>
            <a:pPr lvl="2">
              <a:buNone/>
            </a:pPr>
            <a:r>
              <a:rPr lang="en-US" altLang="zh-CN" sz="2000" dirty="0" smtClean="0">
                <a:solidFill>
                  <a:srgbClr val="000099"/>
                </a:solidFill>
                <a:latin typeface="Tahoma" pitchFamily="34" charset="0"/>
                <a:ea typeface="Tahoma" pitchFamily="34" charset="0"/>
                <a:cs typeface="Tahoma" pitchFamily="34" charset="0"/>
              </a:rPr>
              <a:t>   for(</a:t>
            </a:r>
            <a:r>
              <a:rPr lang="en-US" altLang="zh-CN" sz="2000" dirty="0" err="1" smtClean="0">
                <a:solidFill>
                  <a:srgbClr val="000099"/>
                </a:solidFill>
                <a:latin typeface="Tahoma" pitchFamily="34" charset="0"/>
                <a:ea typeface="Tahoma" pitchFamily="34" charset="0"/>
                <a:cs typeface="Tahoma" pitchFamily="34" charset="0"/>
              </a:rPr>
              <a:t>int</a:t>
            </a:r>
            <a:r>
              <a:rPr lang="en-US" altLang="zh-CN" sz="2000" dirty="0" smtClean="0">
                <a:solidFill>
                  <a:srgbClr val="000099"/>
                </a:solidFill>
                <a:latin typeface="Tahoma" pitchFamily="34" charset="0"/>
                <a:ea typeface="Tahoma" pitchFamily="34" charset="0"/>
                <a:cs typeface="Tahoma" pitchFamily="34" charset="0"/>
              </a:rPr>
              <a:t> </a:t>
            </a:r>
            <a:r>
              <a:rPr lang="en-US" altLang="zh-CN" sz="2000" dirty="0" err="1" smtClean="0">
                <a:solidFill>
                  <a:srgbClr val="000099"/>
                </a:solidFill>
                <a:latin typeface="Tahoma" pitchFamily="34" charset="0"/>
                <a:ea typeface="Tahoma" pitchFamily="34" charset="0"/>
                <a:cs typeface="Tahoma" pitchFamily="34" charset="0"/>
              </a:rPr>
              <a:t>i:x</a:t>
            </a:r>
            <a:r>
              <a:rPr lang="en-US" altLang="zh-CN" sz="2000" dirty="0" smtClean="0">
                <a:solidFill>
                  <a:srgbClr val="000099"/>
                </a:solidFill>
                <a:latin typeface="Tahoma" pitchFamily="34" charset="0"/>
                <a:ea typeface="Tahoma" pitchFamily="34" charset="0"/>
                <a:cs typeface="Tahoma" pitchFamily="34" charset="0"/>
              </a:rPr>
              <a:t>){</a:t>
            </a:r>
          </a:p>
          <a:p>
            <a:pPr lvl="2">
              <a:buNone/>
            </a:pPr>
            <a:r>
              <a:rPr lang="en-US" altLang="zh-CN" sz="2000" dirty="0" smtClean="0">
                <a:solidFill>
                  <a:srgbClr val="000099"/>
                </a:solidFill>
                <a:latin typeface="Tahoma" pitchFamily="34" charset="0"/>
                <a:ea typeface="Tahoma" pitchFamily="34" charset="0"/>
                <a:cs typeface="Tahoma" pitchFamily="34" charset="0"/>
              </a:rPr>
              <a:t>   	sum= </a:t>
            </a:r>
            <a:r>
              <a:rPr lang="en-US" altLang="zh-CN" sz="2000" dirty="0" err="1" smtClean="0">
                <a:solidFill>
                  <a:srgbClr val="000099"/>
                </a:solidFill>
                <a:latin typeface="Tahoma" pitchFamily="34" charset="0"/>
                <a:ea typeface="Tahoma" pitchFamily="34" charset="0"/>
                <a:cs typeface="Tahoma" pitchFamily="34" charset="0"/>
              </a:rPr>
              <a:t>sum+i</a:t>
            </a:r>
            <a:r>
              <a:rPr lang="en-US" altLang="zh-CN" sz="2000" dirty="0" smtClean="0">
                <a:solidFill>
                  <a:srgbClr val="000099"/>
                </a:solidFill>
                <a:latin typeface="Tahoma" pitchFamily="34" charset="0"/>
                <a:ea typeface="Tahoma" pitchFamily="34" charset="0"/>
                <a:cs typeface="Tahoma" pitchFamily="34" charset="0"/>
              </a:rPr>
              <a:t>;</a:t>
            </a:r>
          </a:p>
          <a:p>
            <a:pPr lvl="1">
              <a:buNone/>
            </a:pPr>
            <a:r>
              <a:rPr lang="zh-CN" altLang="en-US" sz="2000" dirty="0" smtClean="0">
                <a:solidFill>
                  <a:srgbClr val="000099"/>
                </a:solidFill>
                <a:latin typeface="Tahoma" pitchFamily="34" charset="0"/>
                <a:cs typeface="Tahoma" pitchFamily="34" charset="0"/>
              </a:rPr>
              <a:t>  </a:t>
            </a:r>
            <a:r>
              <a:rPr lang="en-US" altLang="zh-CN" sz="2000" dirty="0" smtClean="0">
                <a:solidFill>
                  <a:srgbClr val="000099"/>
                </a:solidFill>
                <a:latin typeface="Tahoma" pitchFamily="34" charset="0"/>
                <a:ea typeface="Tahoma" pitchFamily="34" charset="0"/>
                <a:cs typeface="Tahoma" pitchFamily="34" charset="0"/>
              </a:rPr>
              <a:t>		</a:t>
            </a:r>
            <a:r>
              <a:rPr lang="zh-CN" altLang="en-US" sz="2000" dirty="0" smtClean="0">
                <a:solidFill>
                  <a:srgbClr val="000099"/>
                </a:solidFill>
                <a:latin typeface="Tahoma" pitchFamily="34" charset="0"/>
                <a:cs typeface="Tahoma" pitchFamily="34" charset="0"/>
              </a:rPr>
              <a:t>   </a:t>
            </a:r>
            <a:r>
              <a:rPr lang="en-US" altLang="zh-CN" sz="2000" dirty="0" smtClean="0">
                <a:solidFill>
                  <a:srgbClr val="000099"/>
                </a:solidFill>
                <a:latin typeface="Tahoma" pitchFamily="34" charset="0"/>
                <a:ea typeface="Tahoma" pitchFamily="34" charset="0"/>
                <a:cs typeface="Tahoma" pitchFamily="34" charset="0"/>
              </a:rPr>
              <a:t>}   </a:t>
            </a:r>
            <a:r>
              <a:rPr lang="zh-CN" altLang="en-US" sz="2000" dirty="0" smtClean="0">
                <a:solidFill>
                  <a:srgbClr val="000099"/>
                </a:solidFill>
                <a:latin typeface="Tahoma" pitchFamily="34" charset="0"/>
                <a:cs typeface="Tahoma" pitchFamily="34" charset="0"/>
              </a:rPr>
              <a:t>   </a:t>
            </a:r>
          </a:p>
          <a:p>
            <a:pPr lvl="2">
              <a:buNone/>
            </a:pPr>
            <a:r>
              <a:rPr lang="en-US" altLang="zh-CN" sz="2000" dirty="0" smtClean="0">
                <a:latin typeface="Tahoma" pitchFamily="34" charset="0"/>
                <a:ea typeface="Tahoma" pitchFamily="34" charset="0"/>
                <a:cs typeface="Tahoma" pitchFamily="34" charset="0"/>
              </a:rPr>
              <a:t>   </a:t>
            </a:r>
            <a:r>
              <a:rPr lang="en-US" altLang="zh-CN" sz="2000" dirty="0" err="1" smtClean="0">
                <a:latin typeface="Tahoma" pitchFamily="34" charset="0"/>
                <a:ea typeface="Tahoma" pitchFamily="34" charset="0"/>
                <a:cs typeface="Tahoma" pitchFamily="34" charset="0"/>
              </a:rPr>
              <a:t>System.out.println</a:t>
            </a:r>
            <a:r>
              <a:rPr lang="en-US" altLang="zh-CN" sz="2000" dirty="0" smtClean="0">
                <a:latin typeface="Tahoma" pitchFamily="34" charset="0"/>
                <a:ea typeface="Tahoma" pitchFamily="34" charset="0"/>
                <a:cs typeface="Tahoma" pitchFamily="34" charset="0"/>
              </a:rPr>
              <a:t>("</a:t>
            </a:r>
            <a:r>
              <a:rPr lang="zh-CN" altLang="en-US" sz="2000" dirty="0" smtClean="0">
                <a:latin typeface="Tahoma" pitchFamily="34" charset="0"/>
                <a:cs typeface="Tahoma" pitchFamily="34" charset="0"/>
              </a:rPr>
              <a:t>可变参数长度为：</a:t>
            </a:r>
            <a:r>
              <a:rPr lang="en-US" altLang="zh-CN" sz="2000" dirty="0" smtClean="0">
                <a:latin typeface="Tahoma" pitchFamily="34" charset="0"/>
                <a:ea typeface="Tahoma" pitchFamily="34" charset="0"/>
                <a:cs typeface="Tahoma" pitchFamily="34" charset="0"/>
              </a:rPr>
              <a:t>"+</a:t>
            </a:r>
            <a:r>
              <a:rPr lang="en-US" altLang="zh-CN" sz="2000" b="1" dirty="0" err="1" smtClean="0">
                <a:solidFill>
                  <a:srgbClr val="000099"/>
                </a:solidFill>
                <a:latin typeface="Tahoma" pitchFamily="34" charset="0"/>
                <a:ea typeface="Tahoma" pitchFamily="34" charset="0"/>
                <a:cs typeface="Tahoma" pitchFamily="34" charset="0"/>
              </a:rPr>
              <a:t>x.length</a:t>
            </a:r>
            <a:r>
              <a:rPr lang="en-US" altLang="zh-CN" sz="2000" dirty="0" smtClean="0">
                <a:latin typeface="Tahoma" pitchFamily="34" charset="0"/>
                <a:ea typeface="Tahoma" pitchFamily="34" charset="0"/>
                <a:cs typeface="Tahoma" pitchFamily="34" charset="0"/>
              </a:rPr>
              <a:t>);</a:t>
            </a:r>
          </a:p>
          <a:p>
            <a:pPr lvl="2">
              <a:buNone/>
            </a:pPr>
            <a:r>
              <a:rPr lang="en-US" altLang="zh-CN" sz="2000" dirty="0" smtClean="0">
                <a:latin typeface="Tahoma" pitchFamily="34" charset="0"/>
                <a:ea typeface="Tahoma" pitchFamily="34" charset="0"/>
                <a:cs typeface="Tahoma" pitchFamily="34" charset="0"/>
              </a:rPr>
              <a:t>   result = (1.0*sum)/</a:t>
            </a:r>
            <a:r>
              <a:rPr lang="en-US" altLang="zh-CN" sz="2000" dirty="0" err="1" smtClean="0">
                <a:latin typeface="Tahoma" pitchFamily="34" charset="0"/>
                <a:ea typeface="Tahoma" pitchFamily="34" charset="0"/>
                <a:cs typeface="Tahoma" pitchFamily="34" charset="0"/>
              </a:rPr>
              <a:t>x.length</a:t>
            </a:r>
            <a:r>
              <a:rPr lang="en-US" altLang="zh-CN" sz="2000" dirty="0" smtClean="0">
                <a:latin typeface="Tahoma" pitchFamily="34" charset="0"/>
                <a:ea typeface="Tahoma" pitchFamily="34" charset="0"/>
                <a:cs typeface="Tahoma" pitchFamily="34" charset="0"/>
              </a:rPr>
              <a:t>;</a:t>
            </a:r>
          </a:p>
          <a:p>
            <a:pPr lvl="2">
              <a:buNone/>
            </a:pPr>
            <a:r>
              <a:rPr lang="en-US" altLang="zh-CN" sz="2000" dirty="0" smtClean="0">
                <a:latin typeface="Tahoma" pitchFamily="34" charset="0"/>
                <a:ea typeface="Tahoma" pitchFamily="34" charset="0"/>
                <a:cs typeface="Tahoma" pitchFamily="34" charset="0"/>
              </a:rPr>
              <a:t>   return result;</a:t>
            </a:r>
          </a:p>
          <a:p>
            <a:pPr lvl="1">
              <a:buNone/>
            </a:pPr>
            <a:r>
              <a:rPr lang="zh-CN" altLang="en-US" sz="2000" dirty="0" smtClean="0">
                <a:latin typeface="Tahoma" pitchFamily="34" charset="0"/>
                <a:cs typeface="Tahoma" pitchFamily="34" charset="0"/>
              </a:rPr>
              <a:t>   </a:t>
            </a:r>
            <a:r>
              <a:rPr lang="en-US" altLang="zh-CN" sz="2000" dirty="0" smtClean="0">
                <a:latin typeface="Tahoma" pitchFamily="34" charset="0"/>
                <a:ea typeface="Tahoma" pitchFamily="34" charset="0"/>
                <a:cs typeface="Tahoma" pitchFamily="34" charset="0"/>
              </a:rPr>
              <a:t>}   </a:t>
            </a:r>
          </a:p>
          <a:p>
            <a:pPr>
              <a:buNone/>
            </a:pPr>
            <a:r>
              <a:rPr lang="en-US" altLang="zh-CN" sz="2000" dirty="0" smtClean="0">
                <a:latin typeface="Tahoma" pitchFamily="34" charset="0"/>
                <a:ea typeface="Tahoma" pitchFamily="34" charset="0"/>
                <a:cs typeface="Tahoma" pitchFamily="34" charset="0"/>
              </a:rPr>
              <a:t>}</a:t>
            </a:r>
            <a:endParaRPr lang="zh-CN" altLang="en-US" sz="2000"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a:p>
        </p:txBody>
      </p:sp>
      <p:sp>
        <p:nvSpPr>
          <p:cNvPr id="5" name="TextBox 4"/>
          <p:cNvSpPr txBox="1"/>
          <p:nvPr/>
        </p:nvSpPr>
        <p:spPr>
          <a:xfrm>
            <a:off x="5572132" y="5572140"/>
            <a:ext cx="3214678" cy="830997"/>
          </a:xfrm>
          <a:prstGeom prst="rect">
            <a:avLst/>
          </a:prstGeom>
          <a:noFill/>
          <a:ln>
            <a:solidFill>
              <a:schemeClr val="accent1">
                <a:shade val="50000"/>
              </a:schemeClr>
            </a:solidFill>
          </a:ln>
        </p:spPr>
        <p:txBody>
          <a:bodyPr wrap="square" rtlCol="0">
            <a:spAutoFit/>
          </a:bodyPr>
          <a:lstStyle/>
          <a:p>
            <a:r>
              <a:rPr lang="zh-CN" altLang="en-US" sz="2400" dirty="0" smtClean="0"/>
              <a:t>可变参数长度为：</a:t>
            </a:r>
            <a:r>
              <a:rPr lang="en-US" altLang="zh-CN" sz="2400" dirty="0" smtClean="0"/>
              <a:t>4</a:t>
            </a:r>
          </a:p>
          <a:p>
            <a:r>
              <a:rPr lang="en-US" altLang="zh-CN" sz="2400" dirty="0" smtClean="0"/>
              <a:t>2.5</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§4.4.4   </a:t>
            </a:r>
            <a:r>
              <a:rPr lang="zh-CN" altLang="en-US" dirty="0" smtClean="0">
                <a:latin typeface="宋体" pitchFamily="2" charset="-122"/>
              </a:rPr>
              <a:t>有理数的类封装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b="1" dirty="0" smtClean="0">
                <a:solidFill>
                  <a:srgbClr val="000099"/>
                </a:solidFill>
                <a:latin typeface="宋体" pitchFamily="2" charset="-122"/>
              </a:rPr>
              <a:t>面向对象编程核心思想</a:t>
            </a:r>
            <a:r>
              <a:rPr lang="zh-CN" altLang="en-US" b="1" dirty="0" smtClean="0">
                <a:latin typeface="宋体" pitchFamily="2" charset="-122"/>
              </a:rPr>
              <a:t>之一就是</a:t>
            </a:r>
            <a:r>
              <a:rPr lang="zh-CN" altLang="en-US" b="1" dirty="0" smtClean="0">
                <a:solidFill>
                  <a:srgbClr val="000099"/>
                </a:solidFill>
                <a:latin typeface="宋体" pitchFamily="2" charset="-122"/>
              </a:rPr>
              <a:t>将数据和对数据的操作封装在一起</a:t>
            </a:r>
            <a:r>
              <a:rPr lang="zh-CN" altLang="en-US" b="1" dirty="0" smtClean="0">
                <a:latin typeface="宋体" pitchFamily="2" charset="-122"/>
              </a:rPr>
              <a:t>。</a:t>
            </a:r>
            <a:endParaRPr lang="en-US" altLang="zh-CN" b="1" dirty="0" smtClean="0">
              <a:latin typeface="宋体" pitchFamily="2" charset="-122"/>
            </a:endParaRPr>
          </a:p>
          <a:p>
            <a:pPr algn="just">
              <a:spcBef>
                <a:spcPct val="10000"/>
              </a:spcBef>
            </a:pPr>
            <a:endParaRPr lang="en-US" altLang="zh-CN" b="1" dirty="0" smtClean="0">
              <a:latin typeface="宋体" pitchFamily="2" charset="-122"/>
            </a:endParaRPr>
          </a:p>
          <a:p>
            <a:pPr algn="just">
              <a:spcBef>
                <a:spcPct val="10000"/>
              </a:spcBef>
            </a:pPr>
            <a:r>
              <a:rPr lang="zh-CN" altLang="en-US" dirty="0" smtClean="0"/>
              <a:t>分组阅读并讨论教材</a:t>
            </a:r>
            <a:r>
              <a:rPr lang="en-US" altLang="zh-CN" dirty="0" err="1" smtClean="0"/>
              <a:t>P76</a:t>
            </a:r>
            <a:r>
              <a:rPr lang="zh-CN" altLang="en-US" dirty="0" smtClean="0"/>
              <a:t>有理数实例。</a:t>
            </a:r>
          </a:p>
          <a:p>
            <a:pPr lvl="1" algn="just">
              <a:spcBef>
                <a:spcPct val="10000"/>
              </a:spcBef>
              <a:buNone/>
            </a:pPr>
            <a:r>
              <a:rPr lang="en-US" altLang="zh-CN" dirty="0" err="1" smtClean="0"/>
              <a:t>1．Rational</a:t>
            </a:r>
            <a:r>
              <a:rPr lang="en-US" altLang="zh-CN" dirty="0" smtClean="0"/>
              <a:t>（</a:t>
            </a:r>
            <a:r>
              <a:rPr lang="zh-CN" altLang="en-US" dirty="0" smtClean="0"/>
              <a:t>有理数）类 </a:t>
            </a:r>
          </a:p>
          <a:p>
            <a:pPr lvl="1" algn="just">
              <a:spcBef>
                <a:spcPct val="10000"/>
              </a:spcBef>
              <a:buNone/>
            </a:pPr>
            <a:r>
              <a:rPr lang="en-US" altLang="zh-CN" dirty="0" smtClean="0"/>
              <a:t>2．</a:t>
            </a:r>
            <a:r>
              <a:rPr lang="zh-CN" altLang="en-US" dirty="0" smtClean="0"/>
              <a:t>用</a:t>
            </a:r>
            <a:r>
              <a:rPr lang="en-US" altLang="zh-CN" dirty="0" smtClean="0"/>
              <a:t>Rational</a:t>
            </a:r>
            <a:r>
              <a:rPr lang="zh-CN" altLang="en-US" dirty="0" smtClean="0"/>
              <a:t>对象做运算 </a:t>
            </a:r>
            <a:endParaRPr lang="en-US" altLang="zh-CN" dirty="0" smtClean="0"/>
          </a:p>
          <a:p>
            <a:pPr lvl="2" algn="just">
              <a:spcBef>
                <a:spcPct val="10000"/>
              </a:spcBef>
              <a:buNone/>
            </a:pPr>
            <a:r>
              <a:rPr lang="zh-CN" altLang="en-US" sz="2800" b="1" dirty="0" smtClean="0">
                <a:solidFill>
                  <a:srgbClr val="006600"/>
                </a:solidFill>
              </a:rPr>
              <a:t>  </a:t>
            </a:r>
            <a:r>
              <a:rPr lang="en-US" altLang="zh-CN" sz="2800" b="1" dirty="0" err="1" smtClean="0">
                <a:solidFill>
                  <a:srgbClr val="006600"/>
                </a:solidFill>
                <a:ea typeface="隶书" pitchFamily="49" charset="-122"/>
              </a:rPr>
              <a:t>Rational.java</a:t>
            </a:r>
            <a:r>
              <a:rPr lang="en-US" altLang="zh-CN" sz="2800" b="1" dirty="0" smtClean="0">
                <a:solidFill>
                  <a:srgbClr val="006600"/>
                </a:solidFill>
              </a:rPr>
              <a:t> </a:t>
            </a:r>
          </a:p>
          <a:p>
            <a:pPr lvl="2" algn="just">
              <a:spcBef>
                <a:spcPct val="10000"/>
              </a:spcBef>
              <a:buNone/>
            </a:pPr>
            <a:r>
              <a:rPr lang="en-US" altLang="zh-CN" sz="2800" b="1" dirty="0" smtClean="0">
                <a:solidFill>
                  <a:srgbClr val="006600"/>
                </a:solidFill>
                <a:ea typeface="隶书" pitchFamily="49" charset="-122"/>
              </a:rPr>
              <a:t>  </a:t>
            </a:r>
            <a:r>
              <a:rPr lang="en-US" altLang="zh-CN" sz="2800" b="1" dirty="0" err="1" smtClean="0">
                <a:solidFill>
                  <a:srgbClr val="006600"/>
                </a:solidFill>
                <a:ea typeface="隶书" pitchFamily="49" charset="-122"/>
              </a:rPr>
              <a:t>MainClass.java</a:t>
            </a:r>
            <a:endParaRPr lang="zh-CN" altLang="en-US" sz="2800" dirty="0">
              <a:solidFill>
                <a:srgbClr val="0066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852"/>
            <a:ext cx="8229600" cy="5988073"/>
          </a:xfrm>
        </p:spPr>
        <p:txBody>
          <a:bodyPr/>
          <a:lstStyle/>
          <a:p>
            <a:r>
              <a:rPr lang="zh-CN" altLang="en-US" dirty="0" smtClean="0"/>
              <a:t>例如：计算机包含显示屏、内存、硬盘、声卡、</a:t>
            </a:r>
            <a:r>
              <a:rPr lang="en-US" altLang="zh-CN" dirty="0" smtClean="0"/>
              <a:t>CPU</a:t>
            </a:r>
            <a:r>
              <a:rPr lang="zh-CN" altLang="en-US" dirty="0" smtClean="0"/>
              <a:t>等。</a:t>
            </a:r>
            <a:endParaRPr lang="en-US" altLang="zh-CN" dirty="0" smtClean="0"/>
          </a:p>
          <a:p>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6</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642910" y="1285860"/>
            <a:ext cx="7762875" cy="521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§4.5   </a:t>
            </a:r>
            <a:r>
              <a:rPr lang="zh-CN" altLang="en-US" dirty="0" smtClean="0">
                <a:latin typeface="宋体" charset="-122"/>
              </a:rPr>
              <a:t>对象的组合</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b="1" dirty="0" smtClean="0">
                <a:latin typeface="宋体" charset="-122"/>
              </a:rPr>
              <a:t>一个类可以把</a:t>
            </a:r>
            <a:r>
              <a:rPr lang="zh-CN" altLang="en-US" b="1" dirty="0" smtClean="0">
                <a:solidFill>
                  <a:srgbClr val="C00000"/>
                </a:solidFill>
                <a:latin typeface="宋体" charset="-122"/>
              </a:rPr>
              <a:t>对象</a:t>
            </a:r>
            <a:r>
              <a:rPr lang="zh-CN" altLang="en-US" b="1" dirty="0" smtClean="0">
                <a:latin typeface="宋体" charset="-122"/>
              </a:rPr>
              <a:t>作为自己的成员变量。</a:t>
            </a:r>
            <a:endParaRPr lang="en-US" altLang="zh-CN" b="1" dirty="0" smtClean="0">
              <a:latin typeface="宋体" charset="-122"/>
            </a:endParaRPr>
          </a:p>
          <a:p>
            <a:r>
              <a:rPr lang="zh-CN" altLang="en-US" b="1" dirty="0" smtClean="0">
                <a:latin typeface="宋体" charset="-122"/>
              </a:rPr>
              <a:t>如果用这样的类创建对象，那么该对象中就会有其它对象，也就是说该对象将其他对象作为自己的组成部分，或者说</a:t>
            </a:r>
            <a:r>
              <a:rPr lang="zh-CN" altLang="en-US" b="1" dirty="0" smtClean="0">
                <a:solidFill>
                  <a:srgbClr val="C00000"/>
                </a:solidFill>
                <a:latin typeface="宋体" charset="-122"/>
              </a:rPr>
              <a:t>该对象是由几个对象组合而成</a:t>
            </a:r>
            <a:r>
              <a:rPr lang="zh-CN" altLang="en-US" b="1" dirty="0" smtClean="0">
                <a:latin typeface="宋体" charset="-122"/>
              </a:rPr>
              <a:t>。</a:t>
            </a:r>
            <a:endParaRPr lang="en-US" altLang="zh-CN" b="1" dirty="0" smtClean="0">
              <a:latin typeface="宋体" charset="-122"/>
            </a:endParaRPr>
          </a:p>
          <a:p>
            <a:endParaRPr lang="en-US" altLang="zh-CN" b="1" dirty="0" smtClean="0">
              <a:latin typeface="宋体" charset="-122"/>
            </a:endParaRPr>
          </a:p>
          <a:p>
            <a:r>
              <a:rPr lang="zh-CN" altLang="en-US" b="1" dirty="0" smtClean="0">
                <a:solidFill>
                  <a:srgbClr val="000099"/>
                </a:solidFill>
                <a:latin typeface="宋体" charset="-122"/>
              </a:rPr>
              <a:t>分组阅读并讨论例4-7。</a:t>
            </a:r>
            <a:r>
              <a:rPr lang="zh-CN" altLang="en-US" sz="3600" b="1" dirty="0" smtClean="0">
                <a:solidFill>
                  <a:srgbClr val="000099"/>
                </a:solidFill>
                <a:latin typeface="宋体" charset="-122"/>
              </a:rPr>
              <a:t> </a:t>
            </a:r>
            <a:endParaRPr lang="en-US" altLang="zh-CN" sz="3600" b="1" dirty="0" smtClean="0">
              <a:solidFill>
                <a:srgbClr val="000099"/>
              </a:solidFill>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§4.6   </a:t>
            </a:r>
            <a:r>
              <a:rPr lang="en-US" altLang="zh-CN" dirty="0" smtClean="0">
                <a:latin typeface="宋体" charset="-122"/>
              </a:rPr>
              <a:t>static</a:t>
            </a:r>
            <a:r>
              <a:rPr lang="zh-CN" altLang="en-US" dirty="0" smtClean="0">
                <a:latin typeface="宋体" charset="-122"/>
              </a:rPr>
              <a:t>关键字 </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61</a:t>
            </a:fld>
            <a:endParaRPr lang="zh-CN" altLang="en-US"/>
          </a:p>
        </p:txBody>
      </p:sp>
      <p:grpSp>
        <p:nvGrpSpPr>
          <p:cNvPr id="13" name="组合 12"/>
          <p:cNvGrpSpPr/>
          <p:nvPr/>
        </p:nvGrpSpPr>
        <p:grpSpPr>
          <a:xfrm>
            <a:off x="785786" y="2214554"/>
            <a:ext cx="6320032" cy="1270019"/>
            <a:chOff x="785786" y="2214554"/>
            <a:chExt cx="6320032" cy="1270019"/>
          </a:xfrm>
        </p:grpSpPr>
        <p:sp>
          <p:nvSpPr>
            <p:cNvPr id="10" name="AutoShape 5"/>
            <p:cNvSpPr>
              <a:spLocks/>
            </p:cNvSpPr>
            <p:nvPr/>
          </p:nvSpPr>
          <p:spPr bwMode="auto">
            <a:xfrm>
              <a:off x="785786" y="2500306"/>
              <a:ext cx="499872" cy="801696"/>
            </a:xfrm>
            <a:prstGeom prst="leftBrace">
              <a:avLst>
                <a:gd name="adj1" fmla="val 25278"/>
                <a:gd name="adj2" fmla="val 50000"/>
              </a:avLst>
            </a:prstGeom>
            <a:noFill/>
            <a:ln w="9525">
              <a:solidFill>
                <a:srgbClr val="000000"/>
              </a:solidFill>
              <a:round/>
              <a:headEnd/>
              <a:tailEnd/>
            </a:ln>
          </p:spPr>
          <p:txBody>
            <a:bodyPr/>
            <a:lstStyle/>
            <a:p>
              <a:endParaRPr lang="zh-CN" altLang="en-US"/>
            </a:p>
          </p:txBody>
        </p:sp>
        <p:sp>
          <p:nvSpPr>
            <p:cNvPr id="11" name="Text Box 6"/>
            <p:cNvSpPr txBox="1">
              <a:spLocks noChangeArrowheads="1"/>
            </p:cNvSpPr>
            <p:nvPr/>
          </p:nvSpPr>
          <p:spPr bwMode="auto">
            <a:xfrm>
              <a:off x="1285658" y="2214554"/>
              <a:ext cx="4998720" cy="500066"/>
            </a:xfrm>
            <a:prstGeom prst="rect">
              <a:avLst/>
            </a:prstGeom>
            <a:solidFill>
              <a:srgbClr val="FFFFFF"/>
            </a:solidFill>
            <a:ln w="9525">
              <a:noFill/>
              <a:miter lim="800000"/>
              <a:headEnd/>
              <a:tailEnd/>
            </a:ln>
          </p:spPr>
          <p:txBody>
            <a:bodyPr/>
            <a:lstStyle/>
            <a:p>
              <a:pPr algn="just" eaLnBrk="0" hangingPunct="0"/>
              <a:r>
                <a:rPr kumimoji="0" lang="zh-CN" altLang="en-US" sz="2800" dirty="0"/>
                <a:t>用</a:t>
              </a:r>
              <a:r>
                <a:rPr kumimoji="0" lang="en-US" altLang="zh-CN" sz="2800" dirty="0"/>
                <a:t>static </a:t>
              </a:r>
              <a:r>
                <a:rPr kumimoji="0" lang="zh-CN" altLang="en-US" sz="2800" dirty="0"/>
                <a:t>修饰的变量 </a:t>
              </a:r>
              <a:r>
                <a:rPr kumimoji="0" lang="zh-CN" altLang="en-US" sz="2800" b="1" dirty="0">
                  <a:solidFill>
                    <a:srgbClr val="0000FF"/>
                  </a:solidFill>
                </a:rPr>
                <a:t>类变量</a:t>
              </a:r>
              <a:endParaRPr kumimoji="0" lang="zh-CN" altLang="en-US" sz="2800" dirty="0"/>
            </a:p>
          </p:txBody>
        </p:sp>
        <p:sp>
          <p:nvSpPr>
            <p:cNvPr id="12" name="Text Box 7"/>
            <p:cNvSpPr txBox="1">
              <a:spLocks noChangeArrowheads="1"/>
            </p:cNvSpPr>
            <p:nvPr/>
          </p:nvSpPr>
          <p:spPr bwMode="auto">
            <a:xfrm>
              <a:off x="1357290" y="2928934"/>
              <a:ext cx="5748528" cy="555639"/>
            </a:xfrm>
            <a:prstGeom prst="rect">
              <a:avLst/>
            </a:prstGeom>
            <a:solidFill>
              <a:srgbClr val="FFFFFF"/>
            </a:solidFill>
            <a:ln w="9525">
              <a:noFill/>
              <a:miter lim="800000"/>
              <a:headEnd/>
              <a:tailEnd/>
            </a:ln>
          </p:spPr>
          <p:txBody>
            <a:bodyPr/>
            <a:lstStyle/>
            <a:p>
              <a:pPr algn="just" eaLnBrk="0" hangingPunct="0"/>
              <a:r>
                <a:rPr kumimoji="0" lang="zh-CN" altLang="en-US" sz="2800" dirty="0"/>
                <a:t>没有用</a:t>
              </a:r>
              <a:r>
                <a:rPr kumimoji="0" lang="en-US" altLang="zh-CN" sz="2800" dirty="0"/>
                <a:t>static </a:t>
              </a:r>
              <a:r>
                <a:rPr kumimoji="0" lang="zh-CN" altLang="en-US" sz="2800" dirty="0"/>
                <a:t>修饰的变量 </a:t>
              </a:r>
              <a:r>
                <a:rPr kumimoji="0" lang="zh-CN" altLang="en-US" sz="2800" b="1" dirty="0">
                  <a:solidFill>
                    <a:srgbClr val="0000FF"/>
                  </a:solidFill>
                </a:rPr>
                <a:t>实例变量</a:t>
              </a:r>
            </a:p>
          </p:txBody>
        </p:sp>
      </p:grpSp>
      <p:sp>
        <p:nvSpPr>
          <p:cNvPr id="19" name="AutoShape 9"/>
          <p:cNvSpPr>
            <a:spLocks/>
          </p:cNvSpPr>
          <p:nvPr/>
        </p:nvSpPr>
        <p:spPr bwMode="auto">
          <a:xfrm>
            <a:off x="533400" y="4286257"/>
            <a:ext cx="609576" cy="857256"/>
          </a:xfrm>
          <a:prstGeom prst="leftBrace">
            <a:avLst>
              <a:gd name="adj1" fmla="val 25278"/>
              <a:gd name="adj2" fmla="val 50000"/>
            </a:avLst>
          </a:prstGeom>
          <a:noFill/>
          <a:ln w="9525">
            <a:solidFill>
              <a:srgbClr val="000000"/>
            </a:solidFill>
            <a:round/>
            <a:headEnd/>
            <a:tailEnd/>
          </a:ln>
        </p:spPr>
        <p:txBody>
          <a:bodyPr/>
          <a:lstStyle/>
          <a:p>
            <a:endParaRPr lang="zh-CN" altLang="en-US"/>
          </a:p>
        </p:txBody>
      </p:sp>
      <p:sp>
        <p:nvSpPr>
          <p:cNvPr id="20" name="Text Box 10"/>
          <p:cNvSpPr txBox="1">
            <a:spLocks noChangeArrowheads="1"/>
          </p:cNvSpPr>
          <p:nvPr/>
        </p:nvSpPr>
        <p:spPr bwMode="auto">
          <a:xfrm>
            <a:off x="1214414" y="4071942"/>
            <a:ext cx="6461760" cy="628656"/>
          </a:xfrm>
          <a:prstGeom prst="rect">
            <a:avLst/>
          </a:prstGeom>
          <a:solidFill>
            <a:srgbClr val="FFFFFF"/>
          </a:solidFill>
          <a:ln w="9525">
            <a:noFill/>
            <a:miter lim="800000"/>
            <a:headEnd/>
            <a:tailEnd/>
          </a:ln>
        </p:spPr>
        <p:txBody>
          <a:bodyPr/>
          <a:lstStyle/>
          <a:p>
            <a:pPr algn="just" eaLnBrk="0" hangingPunct="0"/>
            <a:r>
              <a:rPr kumimoji="0" lang="zh-CN" altLang="en-US" sz="2800" dirty="0">
                <a:latin typeface="宋体" charset="-122"/>
              </a:rPr>
              <a:t>方法声明中</a:t>
            </a:r>
            <a:r>
              <a:rPr kumimoji="0" lang="zh-CN" altLang="en-US" sz="2800" dirty="0"/>
              <a:t>用</a:t>
            </a:r>
            <a:r>
              <a:rPr kumimoji="0" lang="en-US" altLang="zh-CN" sz="2800" dirty="0"/>
              <a:t>static </a:t>
            </a:r>
            <a:r>
              <a:rPr kumimoji="0" lang="zh-CN" altLang="en-US" sz="2800" dirty="0"/>
              <a:t>修饰的方法—</a:t>
            </a:r>
            <a:r>
              <a:rPr kumimoji="0" lang="zh-CN" altLang="en-US" sz="2800" b="1" dirty="0">
                <a:solidFill>
                  <a:srgbClr val="0000FF"/>
                </a:solidFill>
              </a:rPr>
              <a:t>类方法</a:t>
            </a:r>
          </a:p>
        </p:txBody>
      </p:sp>
      <p:sp>
        <p:nvSpPr>
          <p:cNvPr id="21" name="Text Box 11"/>
          <p:cNvSpPr txBox="1">
            <a:spLocks noChangeArrowheads="1"/>
          </p:cNvSpPr>
          <p:nvPr/>
        </p:nvSpPr>
        <p:spPr bwMode="auto">
          <a:xfrm>
            <a:off x="1142976" y="4786322"/>
            <a:ext cx="7431024" cy="469915"/>
          </a:xfrm>
          <a:prstGeom prst="rect">
            <a:avLst/>
          </a:prstGeom>
          <a:solidFill>
            <a:srgbClr val="FFFFFF"/>
          </a:solidFill>
          <a:ln w="9525">
            <a:noFill/>
            <a:miter lim="800000"/>
            <a:headEnd/>
            <a:tailEnd/>
          </a:ln>
        </p:spPr>
        <p:txBody>
          <a:bodyPr/>
          <a:lstStyle/>
          <a:p>
            <a:pPr algn="just" eaLnBrk="0" hangingPunct="0"/>
            <a:r>
              <a:rPr kumimoji="0" lang="zh-CN" altLang="en-US" sz="2800" dirty="0">
                <a:latin typeface="宋体" charset="-122"/>
              </a:rPr>
              <a:t>方法声明中不</a:t>
            </a:r>
            <a:r>
              <a:rPr kumimoji="0" lang="zh-CN" altLang="en-US" sz="2800" dirty="0"/>
              <a:t>用</a:t>
            </a:r>
            <a:r>
              <a:rPr kumimoji="0" lang="en-US" altLang="zh-CN" sz="2800" dirty="0"/>
              <a:t>static </a:t>
            </a:r>
            <a:r>
              <a:rPr kumimoji="0" lang="zh-CN" altLang="en-US" sz="2800" dirty="0"/>
              <a:t>修饰的方法—</a:t>
            </a:r>
            <a:r>
              <a:rPr kumimoji="0" lang="zh-CN" altLang="en-US" sz="2800" b="1" dirty="0">
                <a:solidFill>
                  <a:srgbClr val="0000FF"/>
                </a:solidFill>
              </a:rPr>
              <a:t>实例方法</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sz="3600" dirty="0" smtClean="0"/>
              <a:t>§4.6.1   </a:t>
            </a:r>
            <a:r>
              <a:rPr lang="zh-CN" altLang="en-US" sz="3600" dirty="0" smtClean="0">
                <a:latin typeface="宋体" charset="-122"/>
              </a:rPr>
              <a:t>实例变量和类变量的区别</a:t>
            </a:r>
            <a:r>
              <a:rPr lang="zh-CN" altLang="en-US" sz="3600" dirty="0" smtClean="0">
                <a:cs typeface="Times New Roman" pitchFamily="18" charset="0"/>
              </a:rPr>
              <a:t> </a:t>
            </a:r>
            <a:endParaRPr lang="zh-CN" altLang="en-US" sz="3600" dirty="0"/>
          </a:p>
        </p:txBody>
      </p:sp>
      <p:sp>
        <p:nvSpPr>
          <p:cNvPr id="3" name="内容占位符 2"/>
          <p:cNvSpPr>
            <a:spLocks noGrp="1"/>
          </p:cNvSpPr>
          <p:nvPr>
            <p:ph idx="1"/>
          </p:nvPr>
        </p:nvSpPr>
        <p:spPr/>
        <p:txBody>
          <a:bodyPr/>
          <a:lstStyle/>
          <a:p>
            <a:pPr algn="just">
              <a:spcBef>
                <a:spcPct val="10000"/>
              </a:spcBef>
            </a:pPr>
            <a:r>
              <a:rPr lang="zh-CN" altLang="en-US" b="1" dirty="0" smtClean="0">
                <a:latin typeface="宋体" charset="-122"/>
              </a:rPr>
              <a:t>如果类中有</a:t>
            </a:r>
            <a:r>
              <a:rPr lang="zh-CN" altLang="en-US" b="1" dirty="0" smtClean="0">
                <a:solidFill>
                  <a:srgbClr val="C00000"/>
                </a:solidFill>
                <a:latin typeface="宋体" charset="-122"/>
              </a:rPr>
              <a:t>类变量</a:t>
            </a:r>
            <a:r>
              <a:rPr lang="zh-CN" altLang="en-US" b="1" dirty="0" smtClean="0">
                <a:latin typeface="宋体" charset="-122"/>
              </a:rPr>
              <a:t>，那么所有对象的这个类变量都分配给</a:t>
            </a:r>
            <a:r>
              <a:rPr lang="zh-CN" altLang="en-US" b="1" dirty="0" smtClean="0">
                <a:solidFill>
                  <a:srgbClr val="C00000"/>
                </a:solidFill>
                <a:latin typeface="宋体" charset="-122"/>
              </a:rPr>
              <a:t>相同的一处内存</a:t>
            </a:r>
            <a:r>
              <a:rPr lang="zh-CN" altLang="en-US" b="1" dirty="0" smtClean="0">
                <a:latin typeface="宋体" charset="-122"/>
              </a:rPr>
              <a:t>，改变其中一个对象的这个类变量会影响其它对象的这个类变量。</a:t>
            </a:r>
            <a:endParaRPr lang="en-US" altLang="zh-CN" b="1" dirty="0" smtClean="0">
              <a:latin typeface="宋体" charset="-122"/>
            </a:endParaRPr>
          </a:p>
          <a:p>
            <a:pPr algn="just">
              <a:spcBef>
                <a:spcPct val="10000"/>
              </a:spcBef>
            </a:pPr>
            <a:r>
              <a:rPr lang="zh-CN" altLang="en-US" b="1" dirty="0" smtClean="0">
                <a:latin typeface="宋体" charset="-122"/>
              </a:rPr>
              <a:t>也就是说对象共享类变量。</a:t>
            </a:r>
            <a:endParaRPr lang="en-US" altLang="zh-CN" b="1" dirty="0" smtClean="0">
              <a:latin typeface="宋体" charset="-122"/>
            </a:endParaRPr>
          </a:p>
          <a:p>
            <a:pPr algn="just">
              <a:spcBef>
                <a:spcPct val="10000"/>
              </a:spcBef>
            </a:pPr>
            <a:endParaRPr lang="zh-CN" altLang="en-US" b="1" dirty="0" smtClean="0">
              <a:latin typeface="宋体" charset="-122"/>
            </a:endParaRPr>
          </a:p>
          <a:p>
            <a:pPr algn="just">
              <a:spcBef>
                <a:spcPct val="10000"/>
              </a:spcBef>
            </a:pPr>
            <a:r>
              <a:rPr lang="zh-CN" altLang="en-US" b="1" dirty="0" smtClean="0">
                <a:solidFill>
                  <a:srgbClr val="000099"/>
                </a:solidFill>
                <a:latin typeface="宋体" charset="-122"/>
              </a:rPr>
              <a:t>例4-8 </a:t>
            </a:r>
            <a:r>
              <a:rPr lang="en-US" altLang="zh-CN" b="1" dirty="0" smtClean="0">
                <a:solidFill>
                  <a:srgbClr val="000099"/>
                </a:solidFill>
                <a:latin typeface="宋体" charset="-122"/>
              </a:rPr>
              <a:t>(</a:t>
            </a:r>
            <a:r>
              <a:rPr lang="zh-CN" altLang="en-US" b="1" dirty="0" smtClean="0">
                <a:solidFill>
                  <a:srgbClr val="000099"/>
                </a:solidFill>
                <a:latin typeface="宋体" charset="-122"/>
              </a:rPr>
              <a:t>课后阅读</a:t>
            </a:r>
            <a:r>
              <a:rPr lang="en-US" altLang="zh-CN" b="1" dirty="0" smtClean="0">
                <a:solidFill>
                  <a:srgbClr val="000099"/>
                </a:solidFill>
                <a:latin typeface="宋体" charset="-122"/>
              </a:rPr>
              <a:t>)</a:t>
            </a:r>
            <a:endParaRPr lang="zh-CN" altLang="en-US" b="1" dirty="0" smtClean="0">
              <a:solidFill>
                <a:srgbClr val="000099"/>
              </a:solidFill>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zh-CN" altLang="en-US" sz="3600" dirty="0" smtClean="0"/>
              <a:t>§4.6.1   </a:t>
            </a:r>
            <a:r>
              <a:rPr lang="zh-CN" altLang="en-US" sz="3600" dirty="0" smtClean="0">
                <a:latin typeface="宋体" charset="-122"/>
              </a:rPr>
              <a:t>实例变量和类变量的区别</a:t>
            </a:r>
            <a:r>
              <a:rPr lang="zh-CN" altLang="en-US" sz="3600" dirty="0" smtClean="0">
                <a:cs typeface="Times New Roman" pitchFamily="18" charset="0"/>
              </a:rPr>
              <a:t> </a:t>
            </a:r>
            <a:endParaRPr lang="en-US" altLang="zh-CN" sz="3600" dirty="0" smtClean="0">
              <a:solidFill>
                <a:schemeClr val="tx1"/>
              </a:solidFill>
              <a:latin typeface="Times New Roman" pitchFamily="18" charset="0"/>
              <a:ea typeface="黑体" pitchFamily="49" charset="-122"/>
            </a:endParaRPr>
          </a:p>
        </p:txBody>
      </p:sp>
      <p:sp>
        <p:nvSpPr>
          <p:cNvPr id="92163" name="Rectangle 3"/>
          <p:cNvSpPr>
            <a:spLocks noGrp="1" noRot="1" noChangeArrowheads="1"/>
          </p:cNvSpPr>
          <p:nvPr>
            <p:ph idx="1"/>
          </p:nvPr>
        </p:nvSpPr>
        <p:spPr>
          <a:xfrm>
            <a:off x="457200" y="1714500"/>
            <a:ext cx="8229600" cy="4667250"/>
          </a:xfrm>
        </p:spPr>
        <p:txBody>
          <a:bodyPr/>
          <a:lstStyle/>
          <a:p>
            <a:pPr>
              <a:defRPr/>
            </a:pPr>
            <a:r>
              <a:rPr lang="zh-CN" altLang="en-US" b="1" dirty="0" smtClean="0">
                <a:solidFill>
                  <a:srgbClr val="C00000"/>
                </a:solidFill>
                <a:latin typeface="宋体" charset="-122"/>
              </a:rPr>
              <a:t>实例变量</a:t>
            </a:r>
            <a:r>
              <a:rPr lang="zh-CN" altLang="en-US" dirty="0" smtClean="0">
                <a:latin typeface="宋体" charset="-122"/>
              </a:rPr>
              <a:t>只能通过对象</a:t>
            </a:r>
            <a:r>
              <a:rPr lang="en-US" altLang="zh-CN" dirty="0" smtClean="0">
                <a:latin typeface="宋体" charset="-122"/>
              </a:rPr>
              <a:t>+</a:t>
            </a:r>
            <a:r>
              <a:rPr lang="zh-CN" altLang="en-US" dirty="0" smtClean="0">
                <a:latin typeface="宋体" charset="-122"/>
              </a:rPr>
              <a:t>“</a:t>
            </a:r>
            <a:r>
              <a:rPr lang="en-US" altLang="zh-CN" dirty="0" smtClean="0">
                <a:latin typeface="宋体" charset="-122"/>
              </a:rPr>
              <a:t>.</a:t>
            </a:r>
            <a:r>
              <a:rPr lang="zh-CN" altLang="en-US" dirty="0" smtClean="0">
                <a:latin typeface="宋体" charset="-122"/>
              </a:rPr>
              <a:t>”访问；</a:t>
            </a:r>
            <a:endParaRPr lang="en-US" altLang="zh-CN" dirty="0" smtClean="0">
              <a:latin typeface="宋体" charset="-122"/>
            </a:endParaRPr>
          </a:p>
          <a:p>
            <a:pPr>
              <a:defRPr/>
            </a:pPr>
            <a:endParaRPr lang="en-US" altLang="zh-CN" dirty="0" smtClean="0">
              <a:latin typeface="Times New Roman" pitchFamily="18" charset="0"/>
              <a:ea typeface="黑体" pitchFamily="2" charset="-122"/>
            </a:endParaRPr>
          </a:p>
          <a:p>
            <a:pPr>
              <a:defRPr/>
            </a:pPr>
            <a:r>
              <a:rPr lang="zh-CN" altLang="en-US" b="1" dirty="0" smtClean="0">
                <a:solidFill>
                  <a:srgbClr val="C00000"/>
                </a:solidFill>
                <a:latin typeface="宋体" charset="-122"/>
              </a:rPr>
              <a:t>类变量</a:t>
            </a:r>
            <a:r>
              <a:rPr lang="zh-CN" altLang="en-US" dirty="0" smtClean="0">
                <a:latin typeface="Times New Roman" pitchFamily="18" charset="0"/>
                <a:ea typeface="黑体" pitchFamily="2" charset="-122"/>
              </a:rPr>
              <a:t>可以</a:t>
            </a:r>
            <a:r>
              <a:rPr lang="zh-CN" altLang="en-US" dirty="0">
                <a:latin typeface="Times New Roman" pitchFamily="18" charset="0"/>
                <a:ea typeface="黑体" pitchFamily="2" charset="-122"/>
              </a:rPr>
              <a:t>通过类名或对象两种方式访问，</a:t>
            </a:r>
            <a:r>
              <a:rPr lang="zh-CN" altLang="en-US" dirty="0">
                <a:solidFill>
                  <a:srgbClr val="0000CC"/>
                </a:solidFill>
                <a:latin typeface="Times New Roman" pitchFamily="18" charset="0"/>
                <a:ea typeface="黑体" pitchFamily="2" charset="-122"/>
              </a:rPr>
              <a:t>一般通过类名</a:t>
            </a:r>
            <a:r>
              <a:rPr lang="zh-CN" altLang="en-US" dirty="0" smtClean="0">
                <a:solidFill>
                  <a:srgbClr val="0000CC"/>
                </a:solidFill>
                <a:latin typeface="Times New Roman" pitchFamily="18" charset="0"/>
                <a:ea typeface="黑体" pitchFamily="2" charset="-122"/>
              </a:rPr>
              <a:t>访问；</a:t>
            </a:r>
            <a:endParaRPr lang="en-US" altLang="zh-CN" dirty="0" smtClean="0">
              <a:solidFill>
                <a:srgbClr val="0000CC"/>
              </a:solidFill>
              <a:latin typeface="Times New Roman" pitchFamily="18" charset="0"/>
              <a:ea typeface="黑体" pitchFamily="2" charset="-122"/>
            </a:endParaRPr>
          </a:p>
          <a:p>
            <a:pPr marL="533400" indent="-533400" eaLnBrk="1" hangingPunct="1">
              <a:lnSpc>
                <a:spcPct val="90000"/>
              </a:lnSpc>
              <a:buFont typeface="Wingdings" pitchFamily="2" charset="2"/>
              <a:buAutoNum type="arabicPeriod"/>
              <a:defRPr/>
            </a:pPr>
            <a:r>
              <a:rPr lang="zh-CN" altLang="en-US" sz="2400" b="1" dirty="0" smtClean="0">
                <a:solidFill>
                  <a:srgbClr val="C00000"/>
                </a:solidFill>
              </a:rPr>
              <a:t>类名</a:t>
            </a:r>
            <a:r>
              <a:rPr lang="zh-CN" altLang="en-US" sz="2400" b="1" dirty="0" smtClean="0"/>
              <a:t>访问</a:t>
            </a:r>
            <a:r>
              <a:rPr lang="zh-CN" altLang="en-US" sz="2400" dirty="0" smtClean="0">
                <a:ea typeface="黑体" pitchFamily="49" charset="-122"/>
              </a:rPr>
              <a:t>类变量</a:t>
            </a:r>
            <a:endParaRPr lang="zh-CN" altLang="en-US" sz="2400" dirty="0" smtClean="0"/>
          </a:p>
          <a:p>
            <a:pPr marL="1295400" lvl="2" indent="-381000" eaLnBrk="1" hangingPunct="1">
              <a:lnSpc>
                <a:spcPct val="90000"/>
              </a:lnSpc>
              <a:buFont typeface="Wingdings" pitchFamily="2" charset="2"/>
              <a:buNone/>
              <a:defRPr/>
            </a:pPr>
            <a:r>
              <a:rPr lang="en-US" altLang="zh-CN" sz="2400" b="1" dirty="0" err="1" smtClean="0"/>
              <a:t>System.out.println</a:t>
            </a:r>
            <a:r>
              <a:rPr lang="en-US" altLang="zh-CN" sz="2400" b="1" dirty="0" smtClean="0"/>
              <a:t>(</a:t>
            </a:r>
            <a:r>
              <a:rPr lang="en-US" altLang="zh-CN" sz="2400" b="1" dirty="0" err="1" smtClean="0">
                <a:solidFill>
                  <a:srgbClr val="006600"/>
                </a:solidFill>
              </a:rPr>
              <a:t>Circle</a:t>
            </a:r>
            <a:r>
              <a:rPr lang="en-US" altLang="zh-CN" sz="2400" b="1" dirty="0" err="1" smtClean="0"/>
              <a:t>.PI</a:t>
            </a:r>
            <a:r>
              <a:rPr lang="en-US" altLang="zh-CN" sz="2400" b="1" dirty="0" smtClean="0"/>
              <a:t>);</a:t>
            </a:r>
          </a:p>
          <a:p>
            <a:pPr marL="1295400" lvl="2" indent="-381000" eaLnBrk="1" hangingPunct="1">
              <a:lnSpc>
                <a:spcPct val="90000"/>
              </a:lnSpc>
              <a:buFont typeface="Wingdings" pitchFamily="2" charset="2"/>
              <a:buNone/>
              <a:defRPr/>
            </a:pPr>
            <a:r>
              <a:rPr lang="en-US" altLang="zh-CN" sz="2400" dirty="0" err="1" smtClean="0">
                <a:solidFill>
                  <a:srgbClr val="C00000"/>
                </a:solidFill>
                <a:latin typeface="Times New Roman" pitchFamily="18" charset="0"/>
              </a:rPr>
              <a:t>System</a:t>
            </a:r>
            <a:r>
              <a:rPr lang="en-US" altLang="zh-CN" sz="2400" dirty="0" err="1" smtClean="0">
                <a:latin typeface="Times New Roman" pitchFamily="18" charset="0"/>
              </a:rPr>
              <a:t>.out.println</a:t>
            </a:r>
            <a:r>
              <a:rPr lang="en-US" altLang="zh-CN" sz="2400" dirty="0" smtClean="0">
                <a:latin typeface="Times New Roman" pitchFamily="18" charset="0"/>
              </a:rPr>
              <a:t>(</a:t>
            </a:r>
            <a:r>
              <a:rPr lang="en-US" altLang="zh-CN" sz="2400" dirty="0" err="1" smtClean="0">
                <a:solidFill>
                  <a:srgbClr val="0000CC"/>
                </a:solidFill>
                <a:latin typeface="Times New Roman" pitchFamily="18" charset="0"/>
              </a:rPr>
              <a:t>Body</a:t>
            </a:r>
            <a:r>
              <a:rPr lang="en-US" altLang="zh-CN" sz="2400" dirty="0" err="1" smtClean="0">
                <a:latin typeface="Times New Roman" pitchFamily="18" charset="0"/>
              </a:rPr>
              <a:t>.nextID</a:t>
            </a:r>
            <a:r>
              <a:rPr lang="en-US" altLang="zh-CN" sz="2400" dirty="0" smtClean="0">
                <a:latin typeface="Times New Roman" pitchFamily="18" charset="0"/>
              </a:rPr>
              <a:t>)</a:t>
            </a:r>
          </a:p>
          <a:p>
            <a:pPr marL="533400" indent="-533400" eaLnBrk="1" hangingPunct="1">
              <a:lnSpc>
                <a:spcPct val="90000"/>
              </a:lnSpc>
              <a:buFont typeface="Wingdings" pitchFamily="2" charset="2"/>
              <a:buNone/>
              <a:defRPr/>
            </a:pPr>
            <a:r>
              <a:rPr lang="en-US" altLang="zh-CN" sz="2000" b="1" dirty="0" smtClean="0"/>
              <a:t> </a:t>
            </a:r>
            <a:endParaRPr lang="en-US" altLang="zh-CN" sz="2000" dirty="0" smtClean="0">
              <a:ea typeface="黑体" pitchFamily="49" charset="-122"/>
            </a:endParaRPr>
          </a:p>
          <a:p>
            <a:pPr marL="533400" indent="-533400" eaLnBrk="1" hangingPunct="1">
              <a:lnSpc>
                <a:spcPct val="90000"/>
              </a:lnSpc>
              <a:buFont typeface="Wingdings" pitchFamily="2" charset="2"/>
              <a:buAutoNum type="arabicPeriod" startAt="2"/>
              <a:defRPr/>
            </a:pPr>
            <a:r>
              <a:rPr lang="zh-CN" altLang="en-US" sz="2400" b="1" dirty="0" smtClean="0">
                <a:solidFill>
                  <a:srgbClr val="C00000"/>
                </a:solidFill>
              </a:rPr>
              <a:t>实例名</a:t>
            </a:r>
            <a:r>
              <a:rPr lang="zh-CN" altLang="en-US" sz="2400" b="1" dirty="0" smtClean="0"/>
              <a:t>访问类变量，</a:t>
            </a:r>
            <a:r>
              <a:rPr lang="en-US" altLang="zh-CN" sz="2400" b="1" dirty="0" smtClean="0"/>
              <a:t>not recommended</a:t>
            </a:r>
          </a:p>
          <a:p>
            <a:pPr marL="1295400" lvl="2" indent="-381000" eaLnBrk="1" hangingPunct="1">
              <a:lnSpc>
                <a:spcPct val="90000"/>
              </a:lnSpc>
              <a:buFont typeface="Wingdings" pitchFamily="2" charset="2"/>
              <a:buNone/>
              <a:defRPr/>
            </a:pPr>
            <a:r>
              <a:rPr lang="en-US" altLang="zh-CN" sz="2400" b="1" dirty="0" smtClean="0"/>
              <a:t>Circle </a:t>
            </a:r>
            <a:r>
              <a:rPr lang="en-US" altLang="zh-CN" sz="2400" b="1" dirty="0" err="1" smtClean="0">
                <a:solidFill>
                  <a:srgbClr val="990000"/>
                </a:solidFill>
              </a:rPr>
              <a:t>circle</a:t>
            </a:r>
            <a:r>
              <a:rPr lang="en-US" altLang="zh-CN" sz="2400" b="1" dirty="0" smtClean="0"/>
              <a:t>=new Circle();</a:t>
            </a:r>
          </a:p>
          <a:p>
            <a:pPr marL="1295400" lvl="2" indent="-381000" eaLnBrk="1" hangingPunct="1">
              <a:lnSpc>
                <a:spcPct val="90000"/>
              </a:lnSpc>
              <a:buFont typeface="Wingdings" pitchFamily="2" charset="2"/>
              <a:buNone/>
              <a:defRPr/>
            </a:pPr>
            <a:r>
              <a:rPr lang="en-US" altLang="zh-CN" sz="2400" b="1" dirty="0" err="1" smtClean="0"/>
              <a:t>System.out.println</a:t>
            </a:r>
            <a:r>
              <a:rPr lang="en-US" altLang="zh-CN" sz="2400" b="1" dirty="0" smtClean="0"/>
              <a:t>(</a:t>
            </a:r>
            <a:r>
              <a:rPr lang="en-US" altLang="zh-CN" sz="2400" b="1" dirty="0" err="1" smtClean="0">
                <a:solidFill>
                  <a:srgbClr val="990000"/>
                </a:solidFill>
              </a:rPr>
              <a:t>circle</a:t>
            </a:r>
            <a:r>
              <a:rPr lang="en-US" altLang="zh-CN" sz="2400" b="1" dirty="0" err="1" smtClean="0"/>
              <a:t>.PI</a:t>
            </a:r>
            <a:r>
              <a:rPr lang="en-US" altLang="zh-CN" sz="2400" b="1" dirty="0" smtClean="0"/>
              <a:t>);</a:t>
            </a:r>
          </a:p>
          <a:p>
            <a:pPr eaLnBrk="1" hangingPunct="1">
              <a:defRPr/>
            </a:pPr>
            <a:endParaRPr lang="zh-CN" altLang="en-US" dirty="0">
              <a:solidFill>
                <a:srgbClr val="0000CC"/>
              </a:solidFill>
              <a:latin typeface="Times New Roman" pitchFamily="18" charset="0"/>
              <a:ea typeface="黑体" pitchFamily="2" charset="-122"/>
            </a:endParaRPr>
          </a:p>
        </p:txBody>
      </p:sp>
      <p:sp>
        <p:nvSpPr>
          <p:cNvPr id="27652" name="灯片编号占位符 6"/>
          <p:cNvSpPr>
            <a:spLocks noGrp="1"/>
          </p:cNvSpPr>
          <p:nvPr>
            <p:ph type="sldNum" sz="quarter" idx="11"/>
          </p:nvPr>
        </p:nvSpPr>
        <p:spPr>
          <a:noFill/>
        </p:spPr>
        <p:txBody>
          <a:bodyPr/>
          <a:lstStyle/>
          <a:p>
            <a:fld id="{426B2ED8-4218-4A15-9CBD-156D889062DB}" type="slidenum">
              <a:rPr lang="en-US" altLang="zh-CN" smtClean="0"/>
              <a:pPr/>
              <a:t>63</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2163">
                                            <p:txEl>
                                              <p:pRg st="2" end="2"/>
                                            </p:txEl>
                                          </p:spTgt>
                                        </p:tgtEl>
                                        <p:attrNameLst>
                                          <p:attrName>style.visibility</p:attrName>
                                        </p:attrNameLst>
                                      </p:cBhvr>
                                      <p:to>
                                        <p:strVal val="visible"/>
                                      </p:to>
                                    </p:set>
                                    <p:anim calcmode="lin" valueType="num">
                                      <p:cBhvr additive="base">
                                        <p:cTn id="13" dur="500" fill="hold"/>
                                        <p:tgtEl>
                                          <p:spTgt spid="9216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2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2163">
                                            <p:txEl>
                                              <p:pRg st="3" end="3"/>
                                            </p:txEl>
                                          </p:spTgt>
                                        </p:tgtEl>
                                        <p:attrNameLst>
                                          <p:attrName>style.visibility</p:attrName>
                                        </p:attrNameLst>
                                      </p:cBhvr>
                                      <p:to>
                                        <p:strVal val="visible"/>
                                      </p:to>
                                    </p:set>
                                    <p:anim calcmode="lin" valueType="num">
                                      <p:cBhvr additive="base">
                                        <p:cTn id="19" dur="500" fill="hold"/>
                                        <p:tgtEl>
                                          <p:spTgt spid="9216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2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2163">
                                            <p:txEl>
                                              <p:pRg st="4" end="4"/>
                                            </p:txEl>
                                          </p:spTgt>
                                        </p:tgtEl>
                                        <p:attrNameLst>
                                          <p:attrName>style.visibility</p:attrName>
                                        </p:attrNameLst>
                                      </p:cBhvr>
                                      <p:to>
                                        <p:strVal val="visible"/>
                                      </p:to>
                                    </p:set>
                                    <p:anim calcmode="lin" valueType="num">
                                      <p:cBhvr additive="base">
                                        <p:cTn id="25" dur="500" fill="hold"/>
                                        <p:tgtEl>
                                          <p:spTgt spid="9216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2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2163">
                                            <p:txEl>
                                              <p:pRg st="5" end="5"/>
                                            </p:txEl>
                                          </p:spTgt>
                                        </p:tgtEl>
                                        <p:attrNameLst>
                                          <p:attrName>style.visibility</p:attrName>
                                        </p:attrNameLst>
                                      </p:cBhvr>
                                      <p:to>
                                        <p:strVal val="visible"/>
                                      </p:to>
                                    </p:set>
                                    <p:anim calcmode="lin" valueType="num">
                                      <p:cBhvr additive="base">
                                        <p:cTn id="31" dur="500" fill="hold"/>
                                        <p:tgtEl>
                                          <p:spTgt spid="9216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2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92163">
                                            <p:txEl>
                                              <p:pRg st="6" end="6"/>
                                            </p:txEl>
                                          </p:spTgt>
                                        </p:tgtEl>
                                        <p:attrNameLst>
                                          <p:attrName>style.visibility</p:attrName>
                                        </p:attrNameLst>
                                      </p:cBhvr>
                                      <p:to>
                                        <p:strVal val="visible"/>
                                      </p:to>
                                    </p:set>
                                    <p:anim calcmode="lin" valueType="num">
                                      <p:cBhvr additive="base">
                                        <p:cTn id="37" dur="500" fill="hold"/>
                                        <p:tgtEl>
                                          <p:spTgt spid="9216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2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92163">
                                            <p:txEl>
                                              <p:pRg st="7" end="7"/>
                                            </p:txEl>
                                          </p:spTgt>
                                        </p:tgtEl>
                                        <p:attrNameLst>
                                          <p:attrName>style.visibility</p:attrName>
                                        </p:attrNameLst>
                                      </p:cBhvr>
                                      <p:to>
                                        <p:strVal val="visible"/>
                                      </p:to>
                                    </p:set>
                                    <p:anim calcmode="lin" valueType="num">
                                      <p:cBhvr additive="base">
                                        <p:cTn id="43" dur="500" fill="hold"/>
                                        <p:tgtEl>
                                          <p:spTgt spid="9216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2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92163">
                                            <p:txEl>
                                              <p:pRg st="8" end="8"/>
                                            </p:txEl>
                                          </p:spTgt>
                                        </p:tgtEl>
                                        <p:attrNameLst>
                                          <p:attrName>style.visibility</p:attrName>
                                        </p:attrNameLst>
                                      </p:cBhvr>
                                      <p:to>
                                        <p:strVal val="visible"/>
                                      </p:to>
                                    </p:set>
                                    <p:anim calcmode="lin" valueType="num">
                                      <p:cBhvr additive="base">
                                        <p:cTn id="49" dur="500" fill="hold"/>
                                        <p:tgtEl>
                                          <p:spTgt spid="92163">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2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92163">
                                            <p:txEl>
                                              <p:pRg st="9" end="9"/>
                                            </p:txEl>
                                          </p:spTgt>
                                        </p:tgtEl>
                                        <p:attrNameLst>
                                          <p:attrName>style.visibility</p:attrName>
                                        </p:attrNameLst>
                                      </p:cBhvr>
                                      <p:to>
                                        <p:strVal val="visible"/>
                                      </p:to>
                                    </p:set>
                                    <p:anim calcmode="lin" valueType="num">
                                      <p:cBhvr additive="base">
                                        <p:cTn id="55" dur="500" fill="hold"/>
                                        <p:tgtEl>
                                          <p:spTgt spid="92163">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216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§4.6.2   </a:t>
            </a:r>
            <a:r>
              <a:rPr lang="zh-CN" altLang="en-US" dirty="0" smtClean="0">
                <a:latin typeface="宋体" charset="-122"/>
              </a:rPr>
              <a:t>实例方法和类方法的区别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b="1" dirty="0" smtClean="0"/>
              <a:t>当用类创建对象后，类中的实例方法才分配入口地址，从而实例方法可以被类创建的任何对象调用执行。</a:t>
            </a:r>
            <a:endParaRPr lang="zh-CN" altLang="en-US" b="1" dirty="0" smtClean="0">
              <a:latin typeface="宋体" charset="-122"/>
            </a:endParaRPr>
          </a:p>
          <a:p>
            <a:pPr algn="just">
              <a:spcBef>
                <a:spcPct val="10000"/>
              </a:spcBef>
            </a:pPr>
            <a:r>
              <a:rPr lang="zh-CN" altLang="en-US" b="1" dirty="0" smtClean="0">
                <a:latin typeface="宋体" charset="-122"/>
              </a:rPr>
              <a:t>对于类中的类方法，在该类被加载到内存时，就分配了相应的入口地址。</a:t>
            </a:r>
            <a:endParaRPr lang="en-US" altLang="zh-CN" b="1" dirty="0" smtClean="0">
              <a:latin typeface="宋体" charset="-122"/>
            </a:endParaRPr>
          </a:p>
          <a:p>
            <a:pPr algn="just">
              <a:spcBef>
                <a:spcPct val="10000"/>
              </a:spcBef>
            </a:pPr>
            <a:endParaRPr lang="zh-CN" altLang="en-US" b="1" dirty="0" smtClean="0">
              <a:latin typeface="宋体" charset="-122"/>
            </a:endParaRPr>
          </a:p>
          <a:p>
            <a:pPr algn="just">
              <a:spcBef>
                <a:spcPct val="10000"/>
              </a:spcBef>
            </a:pPr>
            <a:r>
              <a:rPr lang="zh-CN" altLang="en-US" sz="2400" b="1" dirty="0" smtClean="0">
                <a:solidFill>
                  <a:srgbClr val="FF0000"/>
                </a:solidFill>
                <a:latin typeface="宋体" charset="-122"/>
              </a:rPr>
              <a:t>例4-9</a:t>
            </a:r>
            <a:r>
              <a:rPr lang="zh-CN" altLang="en-US" sz="2400" b="1" dirty="0" smtClean="0">
                <a:latin typeface="宋体" charset="-122"/>
              </a:rPr>
              <a:t> </a:t>
            </a:r>
            <a:endParaRPr lang="zh-CN" altLang="en-US" sz="2400" b="1" dirty="0" smtClean="0">
              <a:solidFill>
                <a:srgbClr val="FF0000"/>
              </a:solidFill>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altLang="zh-CN" smtClean="0">
                <a:solidFill>
                  <a:schemeClr val="tx1"/>
                </a:solidFill>
              </a:rPr>
              <a:t>Invoking Methods (</a:t>
            </a:r>
            <a:r>
              <a:rPr lang="zh-CN" altLang="en-US" smtClean="0">
                <a:solidFill>
                  <a:schemeClr val="tx1"/>
                </a:solidFill>
              </a:rPr>
              <a:t>调用方法</a:t>
            </a:r>
            <a:r>
              <a:rPr lang="en-US" altLang="zh-CN" smtClean="0">
                <a:solidFill>
                  <a:schemeClr val="tx1"/>
                </a:solidFill>
              </a:rPr>
              <a:t>)</a:t>
            </a:r>
          </a:p>
        </p:txBody>
      </p:sp>
      <p:sp>
        <p:nvSpPr>
          <p:cNvPr id="10243" name="Rectangle 3"/>
          <p:cNvSpPr>
            <a:spLocks noGrp="1" noRot="1" noChangeArrowheads="1"/>
          </p:cNvSpPr>
          <p:nvPr>
            <p:ph idx="1"/>
          </p:nvPr>
        </p:nvSpPr>
        <p:spPr/>
        <p:txBody>
          <a:bodyPr/>
          <a:lstStyle/>
          <a:p>
            <a:r>
              <a:rPr lang="zh-CN" altLang="en-US" dirty="0" smtClean="0"/>
              <a:t>对于</a:t>
            </a:r>
            <a:r>
              <a:rPr lang="en-US" altLang="zh-CN" b="1" i="1" dirty="0" smtClean="0">
                <a:solidFill>
                  <a:srgbClr val="0000CC"/>
                </a:solidFill>
              </a:rPr>
              <a:t>static</a:t>
            </a:r>
            <a:r>
              <a:rPr lang="zh-CN" altLang="en-US" dirty="0" smtClean="0"/>
              <a:t>方法，可以通过对象调用，也可以通过“</a:t>
            </a:r>
            <a:r>
              <a:rPr lang="zh-CN" altLang="en-US" dirty="0" smtClean="0">
                <a:solidFill>
                  <a:srgbClr val="C00000"/>
                </a:solidFill>
              </a:rPr>
              <a:t>类名</a:t>
            </a:r>
            <a:r>
              <a:rPr lang="en-US" altLang="zh-CN" b="1" dirty="0" smtClean="0">
                <a:solidFill>
                  <a:srgbClr val="C00000"/>
                </a:solidFill>
              </a:rPr>
              <a:t>.</a:t>
            </a:r>
            <a:r>
              <a:rPr lang="zh-CN" altLang="en-US" dirty="0" smtClean="0">
                <a:solidFill>
                  <a:srgbClr val="C00000"/>
                </a:solidFill>
              </a:rPr>
              <a:t>方法</a:t>
            </a:r>
            <a:r>
              <a:rPr lang="zh-CN" altLang="en-US" dirty="0" smtClean="0"/>
              <a:t>”调用。</a:t>
            </a:r>
          </a:p>
          <a:p>
            <a:pPr algn="ctr">
              <a:buFont typeface="Wingdings" pitchFamily="2" charset="2"/>
              <a:buNone/>
            </a:pPr>
            <a:r>
              <a:rPr lang="zh-CN" altLang="en-US" b="1" dirty="0" smtClean="0"/>
              <a:t>         </a:t>
            </a:r>
            <a:r>
              <a:rPr lang="en-US" altLang="zh-CN" b="1" dirty="0" err="1" smtClean="0"/>
              <a:t>System.gc</a:t>
            </a:r>
            <a:r>
              <a:rPr lang="en-US" altLang="zh-CN" b="1" dirty="0" smtClean="0"/>
              <a:t>()</a:t>
            </a:r>
          </a:p>
          <a:p>
            <a:pPr>
              <a:buFont typeface="Wingdings" pitchFamily="2" charset="2"/>
              <a:buNone/>
            </a:pPr>
            <a:endParaRPr lang="en-US" altLang="zh-CN" dirty="0" smtClean="0"/>
          </a:p>
          <a:p>
            <a:r>
              <a:rPr lang="zh-CN" altLang="en-US" dirty="0" smtClean="0"/>
              <a:t>对于</a:t>
            </a:r>
            <a:r>
              <a:rPr lang="zh-CN" altLang="en-US" b="1" i="1" dirty="0" smtClean="0">
                <a:solidFill>
                  <a:srgbClr val="0000CC"/>
                </a:solidFill>
              </a:rPr>
              <a:t>非静态</a:t>
            </a:r>
            <a:r>
              <a:rPr lang="zh-CN" altLang="en-US" dirty="0" smtClean="0"/>
              <a:t>方法，在对象被创建后，可以通过“</a:t>
            </a:r>
            <a:r>
              <a:rPr lang="zh-CN" altLang="en-US" dirty="0" smtClean="0">
                <a:solidFill>
                  <a:srgbClr val="C00000"/>
                </a:solidFill>
              </a:rPr>
              <a:t>对象的引用</a:t>
            </a:r>
            <a:r>
              <a:rPr lang="en-US" altLang="zh-CN" b="1" dirty="0" smtClean="0">
                <a:solidFill>
                  <a:srgbClr val="C00000"/>
                </a:solidFill>
              </a:rPr>
              <a:t>.</a:t>
            </a:r>
            <a:r>
              <a:rPr lang="zh-CN" altLang="en-US" dirty="0" smtClean="0">
                <a:solidFill>
                  <a:srgbClr val="C00000"/>
                </a:solidFill>
              </a:rPr>
              <a:t>方法</a:t>
            </a:r>
            <a:r>
              <a:rPr lang="zh-CN" altLang="en-US" dirty="0" smtClean="0"/>
              <a:t>”调用</a:t>
            </a:r>
          </a:p>
          <a:p>
            <a:pPr algn="ctr">
              <a:buFont typeface="Wingdings" pitchFamily="2" charset="2"/>
              <a:buNone/>
            </a:pPr>
            <a:r>
              <a:rPr lang="zh-CN" altLang="en-US" b="1" dirty="0" smtClean="0"/>
              <a:t>         </a:t>
            </a:r>
            <a:r>
              <a:rPr lang="en-US" altLang="zh-CN" b="1" dirty="0" err="1" smtClean="0"/>
              <a:t>System.out.</a:t>
            </a:r>
            <a:r>
              <a:rPr lang="en-US" altLang="zh-CN" b="1" dirty="0" err="1" smtClean="0">
                <a:solidFill>
                  <a:srgbClr val="0000CC"/>
                </a:solidFill>
              </a:rPr>
              <a:t>println</a:t>
            </a:r>
            <a:r>
              <a:rPr lang="en-US" altLang="zh-CN" b="1" dirty="0" smtClean="0"/>
              <a:t>(…);</a:t>
            </a:r>
          </a:p>
        </p:txBody>
      </p:sp>
      <p:sp>
        <p:nvSpPr>
          <p:cNvPr id="10244" name="灯片编号占位符 8"/>
          <p:cNvSpPr>
            <a:spLocks noGrp="1"/>
          </p:cNvSpPr>
          <p:nvPr>
            <p:ph type="sldNum" sz="quarter" idx="12"/>
          </p:nvPr>
        </p:nvSpPr>
        <p:spPr>
          <a:noFill/>
        </p:spPr>
        <p:txBody>
          <a:bodyPr/>
          <a:lstStyle/>
          <a:p>
            <a:fld id="{5E72377E-7272-4B02-A982-F4697CADB689}" type="slidenum">
              <a:rPr lang="en-US" altLang="zh-CN">
                <a:latin typeface="Arial" charset="0"/>
              </a:rPr>
              <a:pPr/>
              <a:t>65</a:t>
            </a:fld>
            <a:endParaRPr lang="en-US" altLang="zh-CN">
              <a:latin typeface="Arial"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p>
            <a:r>
              <a:rPr lang="en-US" altLang="zh-CN" smtClean="0">
                <a:latin typeface="Arial" charset="0"/>
              </a:rPr>
              <a:t>Chapter 4:  Classes &amp; Objects </a:t>
            </a:r>
          </a:p>
        </p:txBody>
      </p:sp>
      <p:sp>
        <p:nvSpPr>
          <p:cNvPr id="14339" name="灯片编号占位符 5"/>
          <p:cNvSpPr>
            <a:spLocks noGrp="1"/>
          </p:cNvSpPr>
          <p:nvPr>
            <p:ph type="sldNum" sz="quarter" idx="12"/>
          </p:nvPr>
        </p:nvSpPr>
        <p:spPr>
          <a:noFill/>
        </p:spPr>
        <p:txBody>
          <a:bodyPr/>
          <a:lstStyle/>
          <a:p>
            <a:fld id="{3ED4373D-27EA-4021-AF95-CD3B5B8B5699}" type="slidenum">
              <a:rPr lang="en-US" altLang="zh-CN">
                <a:latin typeface="Arial" charset="0"/>
              </a:rPr>
              <a:pPr/>
              <a:t>66</a:t>
            </a:fld>
            <a:r>
              <a:rPr lang="en-US" altLang="zh-CN" dirty="0">
                <a:latin typeface="Arial" charset="0"/>
              </a:rPr>
              <a:t>/56</a:t>
            </a:r>
          </a:p>
        </p:txBody>
      </p:sp>
      <p:sp>
        <p:nvSpPr>
          <p:cNvPr id="14340" name="Rectangle 2"/>
          <p:cNvSpPr>
            <a:spLocks noGrp="1" noChangeArrowheads="1"/>
          </p:cNvSpPr>
          <p:nvPr>
            <p:ph type="title"/>
          </p:nvPr>
        </p:nvSpPr>
        <p:spPr/>
        <p:txBody>
          <a:bodyPr/>
          <a:lstStyle/>
          <a:p>
            <a:r>
              <a:rPr lang="zh-CN" altLang="en-US" sz="3200" smtClean="0"/>
              <a:t>静态方法</a:t>
            </a:r>
            <a:r>
              <a:rPr lang="en-US" altLang="zh-CN" sz="3200" smtClean="0"/>
              <a:t>/</a:t>
            </a:r>
            <a:r>
              <a:rPr lang="zh-CN" altLang="en-US" sz="3200" smtClean="0"/>
              <a:t>类方法</a:t>
            </a:r>
            <a:endParaRPr kumimoji="1" lang="zh-CN" altLang="en-US" sz="3300" smtClean="0"/>
          </a:p>
        </p:txBody>
      </p:sp>
      <p:sp>
        <p:nvSpPr>
          <p:cNvPr id="14341" name="Rectangle 3"/>
          <p:cNvSpPr>
            <a:spLocks noGrp="1" noChangeArrowheads="1"/>
          </p:cNvSpPr>
          <p:nvPr>
            <p:ph type="body" idx="1"/>
          </p:nvPr>
        </p:nvSpPr>
        <p:spPr/>
        <p:txBody>
          <a:bodyPr/>
          <a:lstStyle/>
          <a:p>
            <a:pPr marL="533400" indent="-533400"/>
            <a:r>
              <a:rPr kumimoji="1" lang="zh-CN" altLang="en-US" dirty="0" smtClean="0"/>
              <a:t>类成员</a:t>
            </a:r>
            <a:r>
              <a:rPr kumimoji="1" lang="en-US" altLang="zh-CN" dirty="0" smtClean="0"/>
              <a:t>(</a:t>
            </a:r>
            <a:r>
              <a:rPr kumimoji="1" lang="zh-CN" altLang="en-US" sz="2000" dirty="0" smtClean="0"/>
              <a:t>静态成员、实例成员</a:t>
            </a:r>
            <a:r>
              <a:rPr kumimoji="1" lang="en-US" altLang="zh-CN" dirty="0" smtClean="0"/>
              <a:t>)</a:t>
            </a:r>
            <a:r>
              <a:rPr kumimoji="1" lang="zh-CN" altLang="en-US" dirty="0" smtClean="0"/>
              <a:t>调用注意事项：</a:t>
            </a:r>
            <a:endParaRPr kumimoji="1" lang="en-US" altLang="zh-CN" b="1" dirty="0" smtClean="0"/>
          </a:p>
          <a:p>
            <a:pPr marL="533400" indent="-533400">
              <a:buFont typeface="Wingdings" pitchFamily="2" charset="2"/>
              <a:buAutoNum type="arabicPeriod"/>
            </a:pPr>
            <a:r>
              <a:rPr kumimoji="1" lang="zh-CN" altLang="en-US" sz="2400" b="1" dirty="0" smtClean="0">
                <a:solidFill>
                  <a:srgbClr val="C00000"/>
                </a:solidFill>
              </a:rPr>
              <a:t>实例方法</a:t>
            </a:r>
            <a:r>
              <a:rPr kumimoji="1" lang="zh-CN" altLang="en-US" sz="2400" dirty="0" smtClean="0"/>
              <a:t>既能对</a:t>
            </a:r>
            <a:r>
              <a:rPr kumimoji="1" lang="zh-CN" altLang="en-US" sz="2400" b="1" dirty="0" smtClean="0">
                <a:solidFill>
                  <a:srgbClr val="C00000"/>
                </a:solidFill>
              </a:rPr>
              <a:t>类变量</a:t>
            </a:r>
            <a:r>
              <a:rPr kumimoji="1" lang="zh-CN" altLang="en-US" sz="2400" dirty="0" smtClean="0"/>
              <a:t>操作也能对</a:t>
            </a:r>
            <a:r>
              <a:rPr kumimoji="1" lang="zh-CN" altLang="en-US" sz="2400" b="1" dirty="0" smtClean="0">
                <a:solidFill>
                  <a:srgbClr val="C00000"/>
                </a:solidFill>
              </a:rPr>
              <a:t>实例变量</a:t>
            </a:r>
            <a:r>
              <a:rPr kumimoji="1" lang="zh-CN" altLang="en-US" sz="2400" dirty="0" smtClean="0"/>
              <a:t>操作。</a:t>
            </a:r>
            <a:endParaRPr kumimoji="1" lang="en-US" altLang="zh-CN" sz="2400" dirty="0" smtClean="0"/>
          </a:p>
          <a:p>
            <a:pPr marL="533400" indent="-533400">
              <a:buFont typeface="Wingdings" pitchFamily="2" charset="2"/>
              <a:buAutoNum type="arabicPeriod"/>
            </a:pPr>
            <a:r>
              <a:rPr kumimoji="1" lang="zh-CN" altLang="en-US" sz="2400" b="1" dirty="0" smtClean="0">
                <a:solidFill>
                  <a:srgbClr val="000099"/>
                </a:solidFill>
              </a:rPr>
              <a:t>类方法</a:t>
            </a:r>
            <a:r>
              <a:rPr kumimoji="1" lang="zh-CN" altLang="en-US" sz="2400" dirty="0" smtClean="0"/>
              <a:t>只能对</a:t>
            </a:r>
            <a:r>
              <a:rPr kumimoji="1" lang="zh-CN" altLang="en-US" sz="2400" b="1" dirty="0" smtClean="0">
                <a:solidFill>
                  <a:srgbClr val="000099"/>
                </a:solidFill>
              </a:rPr>
              <a:t>类变量</a:t>
            </a:r>
            <a:r>
              <a:rPr kumimoji="1" lang="zh-CN" altLang="en-US" sz="2400" dirty="0" smtClean="0"/>
              <a:t>操作。</a:t>
            </a:r>
            <a:endParaRPr kumimoji="1" lang="en-US" altLang="zh-CN" sz="2400" dirty="0" smtClean="0"/>
          </a:p>
          <a:p>
            <a:pPr marL="533400" indent="-533400">
              <a:buFont typeface="Wingdings" pitchFamily="2" charset="2"/>
              <a:buAutoNum type="arabicPeriod"/>
            </a:pPr>
            <a:endParaRPr kumimoji="1" lang="zh-CN" altLang="en-US" sz="2400" dirty="0" smtClean="0"/>
          </a:p>
          <a:p>
            <a:pPr marL="533400" indent="-533400">
              <a:buFont typeface="Wingdings" pitchFamily="2" charset="2"/>
              <a:buAutoNum type="arabicPeriod"/>
            </a:pPr>
            <a:r>
              <a:rPr kumimoji="1" lang="zh-CN" altLang="en-US" sz="2400" dirty="0" smtClean="0"/>
              <a:t>一个类中的方法可以互相调用，实例方法可以调用该类的其他方法，包括：静态和非静态方法；</a:t>
            </a:r>
            <a:endParaRPr kumimoji="1" lang="en-US" altLang="zh-CN" sz="2400" dirty="0" smtClean="0"/>
          </a:p>
          <a:p>
            <a:pPr marL="533400" indent="-533400">
              <a:buFont typeface="Wingdings" pitchFamily="2" charset="2"/>
              <a:buAutoNum type="arabicPeriod"/>
            </a:pPr>
            <a:r>
              <a:rPr kumimoji="1" lang="zh-CN" altLang="en-US" sz="2400" dirty="0" smtClean="0"/>
              <a:t>而</a:t>
            </a:r>
            <a:r>
              <a:rPr kumimoji="1" lang="zh-CN" altLang="en-US" sz="2400" dirty="0" smtClean="0">
                <a:solidFill>
                  <a:srgbClr val="000099"/>
                </a:solidFill>
              </a:rPr>
              <a:t>类方法只能调用该类的类方法，不能调用实例方法</a:t>
            </a:r>
            <a:r>
              <a:rPr kumimoji="1" lang="zh-CN" altLang="en-US" sz="2400" dirty="0" smtClean="0">
                <a:solidFill>
                  <a:srgbClr val="0000CC"/>
                </a:solidFill>
              </a:rPr>
              <a:t>。</a:t>
            </a:r>
            <a:endParaRPr kumimoji="1" lang="en-US" altLang="zh-CN" sz="2400" dirty="0" smtClean="0">
              <a:solidFill>
                <a:srgbClr val="0000CC"/>
              </a:solidFill>
            </a:endParaRPr>
          </a:p>
          <a:p>
            <a:pPr marL="533400" indent="-533400">
              <a:buFont typeface="Wingdings" pitchFamily="2" charset="2"/>
              <a:buAutoNum type="arabicPeriod"/>
            </a:pPr>
            <a:endParaRPr kumimoji="1" lang="zh-CN" altLang="en-US" sz="2400" dirty="0" smtClean="0">
              <a:solidFill>
                <a:srgbClr val="0000CC"/>
              </a:solidFill>
            </a:endParaRPr>
          </a:p>
          <a:p>
            <a:pPr marL="533400" indent="-533400">
              <a:buFont typeface="Wingdings" pitchFamily="2" charset="2"/>
              <a:buAutoNum type="arabicPeriod"/>
            </a:pPr>
            <a:r>
              <a:rPr kumimoji="1" lang="zh-CN" altLang="en-US" sz="2400" dirty="0" smtClean="0"/>
              <a:t>调用类方法，通常使用类名，也可以使用某个对象名。</a:t>
            </a:r>
            <a:r>
              <a:rPr kumimoji="1" lang="en-US" altLang="zh-CN" sz="2400" dirty="0" smtClean="0"/>
              <a:t>(</a:t>
            </a:r>
            <a:r>
              <a:rPr lang="en-US" altLang="zh-CN" sz="2400" dirty="0" smtClean="0">
                <a:latin typeface="Courier New" pitchFamily="49" charset="0"/>
              </a:rPr>
              <a:t>not recommended</a:t>
            </a:r>
            <a:r>
              <a:rPr kumimoji="1" lang="en-US" altLang="zh-CN" sz="2400" dirty="0" smtClean="0"/>
              <a:t>)</a:t>
            </a:r>
            <a:r>
              <a:rPr kumimoji="1" lang="zh-CN" altLang="en-US" sz="2400" dirty="0"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§4.7   </a:t>
            </a:r>
            <a:r>
              <a:rPr lang="en-US" altLang="zh-CN" dirty="0" smtClean="0">
                <a:latin typeface="宋体" charset="-122"/>
              </a:rPr>
              <a:t>this </a:t>
            </a:r>
            <a:r>
              <a:rPr lang="zh-CN" altLang="en-US" dirty="0" smtClean="0">
                <a:latin typeface="宋体" charset="-122"/>
              </a:rPr>
              <a:t>关键字 </a:t>
            </a:r>
            <a:endParaRPr lang="zh-CN" altLang="en-US" dirty="0"/>
          </a:p>
        </p:txBody>
      </p:sp>
      <p:sp>
        <p:nvSpPr>
          <p:cNvPr id="3" name="内容占位符 2"/>
          <p:cNvSpPr>
            <a:spLocks noGrp="1"/>
          </p:cNvSpPr>
          <p:nvPr>
            <p:ph idx="1"/>
          </p:nvPr>
        </p:nvSpPr>
        <p:spPr/>
        <p:txBody>
          <a:bodyPr/>
          <a:lstStyle/>
          <a:p>
            <a:r>
              <a:rPr lang="en-US" altLang="zh-CN" b="1" dirty="0" smtClean="0">
                <a:solidFill>
                  <a:srgbClr val="000099"/>
                </a:solidFill>
              </a:rPr>
              <a:t>this</a:t>
            </a:r>
            <a:r>
              <a:rPr lang="zh-CN" altLang="en-US" dirty="0" smtClean="0">
                <a:latin typeface="宋体" charset="-122"/>
              </a:rPr>
              <a:t>是</a:t>
            </a:r>
            <a:r>
              <a:rPr lang="en-US" altLang="zh-CN" dirty="0" smtClean="0"/>
              <a:t>Java</a:t>
            </a:r>
            <a:r>
              <a:rPr lang="zh-CN" altLang="en-US" dirty="0" smtClean="0">
                <a:latin typeface="宋体" charset="-122"/>
              </a:rPr>
              <a:t>的一个关键字，表示某个对象。</a:t>
            </a:r>
            <a:endParaRPr lang="en-US" altLang="zh-CN" dirty="0" smtClean="0">
              <a:latin typeface="宋体" charset="-122"/>
            </a:endParaRPr>
          </a:p>
          <a:p>
            <a:r>
              <a:rPr lang="en-US" altLang="zh-CN" b="1" dirty="0" smtClean="0">
                <a:solidFill>
                  <a:srgbClr val="000099"/>
                </a:solidFill>
              </a:rPr>
              <a:t>this</a:t>
            </a:r>
            <a:r>
              <a:rPr lang="zh-CN" altLang="en-US" dirty="0" smtClean="0">
                <a:latin typeface="宋体" charset="-122"/>
              </a:rPr>
              <a:t>可以出现在</a:t>
            </a:r>
            <a:r>
              <a:rPr lang="zh-CN" altLang="en-US" dirty="0" smtClean="0">
                <a:solidFill>
                  <a:srgbClr val="C00000"/>
                </a:solidFill>
                <a:latin typeface="宋体" charset="-122"/>
              </a:rPr>
              <a:t>实例方法</a:t>
            </a:r>
            <a:r>
              <a:rPr lang="zh-CN" altLang="en-US" dirty="0" smtClean="0">
                <a:latin typeface="宋体" charset="-122"/>
              </a:rPr>
              <a:t>和</a:t>
            </a:r>
            <a:r>
              <a:rPr lang="zh-CN" altLang="en-US" dirty="0" smtClean="0">
                <a:solidFill>
                  <a:srgbClr val="C00000"/>
                </a:solidFill>
                <a:latin typeface="宋体" charset="-122"/>
              </a:rPr>
              <a:t>构造方法</a:t>
            </a:r>
            <a:r>
              <a:rPr lang="zh-CN" altLang="en-US" dirty="0" smtClean="0">
                <a:latin typeface="宋体" charset="-122"/>
              </a:rPr>
              <a:t>中，但</a:t>
            </a:r>
            <a:r>
              <a:rPr lang="zh-CN" altLang="en-US" u="sng" dirty="0" smtClean="0">
                <a:latin typeface="宋体" charset="-122"/>
              </a:rPr>
              <a:t>不可以出现在</a:t>
            </a:r>
            <a:r>
              <a:rPr lang="zh-CN" altLang="en-US" u="sng" dirty="0" smtClean="0">
                <a:solidFill>
                  <a:srgbClr val="C00000"/>
                </a:solidFill>
                <a:latin typeface="宋体" charset="-122"/>
              </a:rPr>
              <a:t>类方法</a:t>
            </a:r>
            <a:r>
              <a:rPr lang="zh-CN" altLang="en-US" u="sng" dirty="0" smtClean="0">
                <a:latin typeface="宋体" charset="-122"/>
              </a:rPr>
              <a:t>中</a:t>
            </a:r>
            <a:r>
              <a:rPr lang="zh-CN" altLang="en-US" dirty="0" smtClean="0">
                <a:latin typeface="宋体" charset="-122"/>
              </a:rPr>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zh-CN" altLang="en-US" sz="4800" dirty="0" smtClean="0"/>
              <a:t>§4.7   </a:t>
            </a:r>
            <a:r>
              <a:rPr lang="en-US" altLang="zh-CN" sz="4800" dirty="0" smtClean="0">
                <a:latin typeface="宋体" charset="-122"/>
              </a:rPr>
              <a:t>this </a:t>
            </a:r>
            <a:r>
              <a:rPr lang="zh-CN" altLang="en-US" sz="4800" dirty="0" smtClean="0">
                <a:latin typeface="宋体" charset="-122"/>
              </a:rPr>
              <a:t>关键字 </a:t>
            </a:r>
            <a:endParaRPr lang="zh-CN" altLang="en-US" sz="4800" dirty="0" smtClean="0">
              <a:solidFill>
                <a:schemeClr val="tx1"/>
              </a:solidFill>
            </a:endParaRPr>
          </a:p>
        </p:txBody>
      </p:sp>
      <p:sp>
        <p:nvSpPr>
          <p:cNvPr id="96259" name="Rectangle 3"/>
          <p:cNvSpPr>
            <a:spLocks noGrp="1" noRot="1" noChangeArrowheads="1"/>
          </p:cNvSpPr>
          <p:nvPr>
            <p:ph idx="1"/>
          </p:nvPr>
        </p:nvSpPr>
        <p:spPr/>
        <p:txBody>
          <a:bodyPr/>
          <a:lstStyle/>
          <a:p>
            <a:pPr eaLnBrk="1" hangingPunct="1">
              <a:defRPr/>
            </a:pPr>
            <a:r>
              <a:rPr lang="en-US" altLang="zh-CN" sz="3600" b="1" dirty="0">
                <a:solidFill>
                  <a:srgbClr val="C00000"/>
                </a:solidFill>
              </a:rPr>
              <a:t>this</a:t>
            </a:r>
            <a:r>
              <a:rPr lang="zh-CN" altLang="en-US" sz="3600" dirty="0"/>
              <a:t>保留字在类体中有两种用途：</a:t>
            </a:r>
          </a:p>
          <a:p>
            <a:pPr eaLnBrk="1" hangingPunct="1">
              <a:buFont typeface="Wingdings 2" pitchFamily="18" charset="2"/>
              <a:buNone/>
              <a:defRPr/>
            </a:pPr>
            <a:r>
              <a:rPr lang="zh-CN" altLang="en-US" dirty="0"/>
              <a:t>   </a:t>
            </a:r>
            <a:r>
              <a:rPr lang="en-US" altLang="zh-CN" dirty="0"/>
              <a:t>(1) </a:t>
            </a:r>
            <a:r>
              <a:rPr lang="zh-CN" altLang="en-US" dirty="0"/>
              <a:t>在类的构造方法中用于调用类的另一个构造方法 </a:t>
            </a:r>
            <a:r>
              <a:rPr lang="en-US" altLang="zh-CN" b="1" dirty="0"/>
              <a:t>this() </a:t>
            </a:r>
            <a:r>
              <a:rPr lang="zh-CN" altLang="en-US" b="1" dirty="0"/>
              <a:t>或 </a:t>
            </a:r>
            <a:r>
              <a:rPr lang="en-US" altLang="zh-CN" b="1" dirty="0"/>
              <a:t>this</a:t>
            </a:r>
            <a:r>
              <a:rPr lang="en-US" altLang="zh-CN" b="1" dirty="0" smtClean="0"/>
              <a:t>(…)</a:t>
            </a:r>
            <a:r>
              <a:rPr lang="zh-CN" altLang="en-US" b="1" dirty="0" smtClean="0"/>
              <a:t>；</a:t>
            </a:r>
            <a:endParaRPr lang="en-US" altLang="zh-CN" b="1" dirty="0" smtClean="0"/>
          </a:p>
          <a:p>
            <a:pPr eaLnBrk="1" hangingPunct="1">
              <a:buFont typeface="Wingdings 2" pitchFamily="18" charset="2"/>
              <a:buNone/>
              <a:defRPr/>
            </a:pPr>
            <a:endParaRPr lang="en-US" altLang="zh-CN" b="1" dirty="0"/>
          </a:p>
          <a:p>
            <a:pPr eaLnBrk="1" hangingPunct="1">
              <a:buFont typeface="Wingdings 2" pitchFamily="18" charset="2"/>
              <a:buNone/>
              <a:defRPr/>
            </a:pPr>
            <a:r>
              <a:rPr lang="en-US" altLang="zh-CN" dirty="0"/>
              <a:t>   (2)</a:t>
            </a:r>
            <a:r>
              <a:rPr lang="en-US" altLang="zh-CN" b="1" dirty="0">
                <a:effectLst>
                  <a:outerShdw blurRad="38100" dist="38100" dir="2700000" algn="tl">
                    <a:srgbClr val="000000"/>
                  </a:outerShdw>
                </a:effectLst>
              </a:rPr>
              <a:t> </a:t>
            </a:r>
            <a:r>
              <a:rPr lang="zh-CN" altLang="en-US" dirty="0"/>
              <a:t>在类的构造方法或非静态方法中作为对当前对象本身的</a:t>
            </a:r>
            <a:r>
              <a:rPr lang="zh-CN" altLang="en-US" dirty="0" smtClean="0"/>
              <a:t>引用。</a:t>
            </a:r>
            <a:endParaRPr lang="zh-CN" altLang="en-US" dirty="0"/>
          </a:p>
        </p:txBody>
      </p:sp>
      <p:sp>
        <p:nvSpPr>
          <p:cNvPr id="40964" name="灯片编号占位符 9"/>
          <p:cNvSpPr>
            <a:spLocks noGrp="1"/>
          </p:cNvSpPr>
          <p:nvPr>
            <p:ph type="sldNum" sz="quarter" idx="11"/>
          </p:nvPr>
        </p:nvSpPr>
        <p:spPr>
          <a:noFill/>
        </p:spPr>
        <p:txBody>
          <a:bodyPr/>
          <a:lstStyle/>
          <a:p>
            <a:fld id="{5807F66D-843F-475D-8BAF-FCD78181ED18}" type="slidenum">
              <a:rPr lang="en-US" altLang="zh-CN" smtClean="0"/>
              <a:pPr/>
              <a:t>68</a:t>
            </a:fld>
            <a:endParaRPr lang="en-US" altLang="zh-CN"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§4.7.1    </a:t>
            </a:r>
            <a:r>
              <a:rPr lang="zh-CN" altLang="en-US" dirty="0" smtClean="0">
                <a:latin typeface="宋体" charset="-122"/>
              </a:rPr>
              <a:t>在构造方法中使用</a:t>
            </a:r>
            <a:r>
              <a:rPr lang="en-US" altLang="zh-CN" dirty="0" smtClean="0"/>
              <a:t>this</a:t>
            </a:r>
            <a:r>
              <a:rPr lang="en-US" altLang="zh-CN" dirty="0" smtClean="0">
                <a:cs typeface="Times New Roman" pitchFamily="18" charset="0"/>
              </a:rPr>
              <a:t> </a:t>
            </a:r>
            <a:endParaRPr lang="zh-CN" altLang="en-US" dirty="0"/>
          </a:p>
        </p:txBody>
      </p:sp>
      <p:sp>
        <p:nvSpPr>
          <p:cNvPr id="3" name="内容占位符 2"/>
          <p:cNvSpPr>
            <a:spLocks noGrp="1"/>
          </p:cNvSpPr>
          <p:nvPr>
            <p:ph idx="1"/>
          </p:nvPr>
        </p:nvSpPr>
        <p:spPr/>
        <p:txBody>
          <a:bodyPr/>
          <a:lstStyle/>
          <a:p>
            <a:pPr algn="just">
              <a:spcBef>
                <a:spcPct val="10000"/>
              </a:spcBef>
            </a:pPr>
            <a:r>
              <a:rPr lang="en-US" altLang="zh-CN" b="1" dirty="0" smtClean="0">
                <a:solidFill>
                  <a:srgbClr val="C00000"/>
                </a:solidFill>
                <a:latin typeface="宋体" charset="-122"/>
              </a:rPr>
              <a:t>this</a:t>
            </a:r>
            <a:r>
              <a:rPr lang="zh-CN" altLang="en-US" b="1" dirty="0" smtClean="0">
                <a:latin typeface="宋体" charset="-122"/>
              </a:rPr>
              <a:t>关键字</a:t>
            </a:r>
            <a:r>
              <a:rPr lang="zh-CN" altLang="en-US" dirty="0" smtClean="0">
                <a:latin typeface="宋体" charset="-122"/>
              </a:rPr>
              <a:t>出现在类的构造方法中时，代表使用该构造方法所创建的对象。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00035" y="1857365"/>
          <a:ext cx="8215370" cy="3078112"/>
        </p:xfrm>
        <a:graphic>
          <a:graphicData uri="http://schemas.openxmlformats.org/drawingml/2006/table">
            <a:tbl>
              <a:tblPr/>
              <a:tblGrid>
                <a:gridCol w="666114"/>
                <a:gridCol w="1606289"/>
                <a:gridCol w="2020314"/>
                <a:gridCol w="3922653"/>
              </a:tblGrid>
              <a:tr h="486778">
                <a:tc>
                  <a:txBody>
                    <a:bodyPr/>
                    <a:lstStyle/>
                    <a:p>
                      <a:pPr algn="ctr" fontAlgn="ctr"/>
                      <a:r>
                        <a:rPr lang="zh-CN" altLang="en-US" sz="2400" b="1" i="0" u="none" strike="noStrike" dirty="0">
                          <a:solidFill>
                            <a:srgbClr val="000000"/>
                          </a:solidFill>
                          <a:latin typeface="宋体"/>
                        </a:rPr>
                        <a:t>名词</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宋体"/>
                        </a:rPr>
                        <a:t>真实世界</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宋体"/>
                        </a:rPr>
                        <a:t>抽象</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smtClean="0">
                          <a:solidFill>
                            <a:srgbClr val="000000"/>
                          </a:solidFill>
                          <a:latin typeface="宋体"/>
                        </a:rPr>
                        <a:t>Java</a:t>
                      </a:r>
                      <a:r>
                        <a:rPr lang="zh-CN" altLang="en-US" sz="2400" b="1" i="0" u="none" strike="noStrike" dirty="0" smtClean="0">
                          <a:solidFill>
                            <a:srgbClr val="000000"/>
                          </a:solidFill>
                          <a:latin typeface="宋体"/>
                        </a:rPr>
                        <a:t>实现</a:t>
                      </a:r>
                      <a:endParaRPr lang="zh-CN" altLang="en-US" sz="2400" b="1" i="0" u="none" strike="noStrike" dirty="0">
                        <a:solidFill>
                          <a:srgbClr val="000000"/>
                        </a:solidFill>
                        <a:latin typeface="宋体"/>
                      </a:endParaRP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1000">
                <a:tc rowSpan="4">
                  <a:txBody>
                    <a:bodyPr/>
                    <a:lstStyle/>
                    <a:p>
                      <a:pPr algn="ctr" fontAlgn="ctr"/>
                      <a:r>
                        <a:rPr lang="zh-CN" altLang="en-US" sz="2400" b="1" i="0" u="none" strike="noStrike" dirty="0">
                          <a:solidFill>
                            <a:srgbClr val="C00000"/>
                          </a:solidFill>
                          <a:latin typeface="宋体"/>
                        </a:rPr>
                        <a:t>类</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zh-CN" altLang="en-US" sz="2400" b="0" i="0" u="none" strike="noStrike">
                          <a:solidFill>
                            <a:srgbClr val="000000"/>
                          </a:solidFill>
                          <a:latin typeface="宋体"/>
                        </a:rPr>
                        <a:t>所有相同组成的计算机</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400" b="0" i="0" u="none" strike="noStrike" dirty="0">
                          <a:solidFill>
                            <a:srgbClr val="000000"/>
                          </a:solidFill>
                          <a:latin typeface="宋体"/>
                        </a:rPr>
                        <a:t>“计算机”类</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en-US" sz="2400" b="1" i="0" u="none" strike="noStrike" dirty="0">
                          <a:solidFill>
                            <a:srgbClr val="000099"/>
                          </a:solidFill>
                          <a:effectLst/>
                          <a:latin typeface="Tahoma" pitchFamily="34" charset="0"/>
                          <a:ea typeface="Tahoma" pitchFamily="34" charset="0"/>
                          <a:cs typeface="Tahoma" pitchFamily="34" charset="0"/>
                        </a:rPr>
                        <a:t>class Computer{ ...}</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6778">
                <a:tc vMerge="1">
                  <a:txBody>
                    <a:bodyPr/>
                    <a:lstStyle/>
                    <a:p>
                      <a:endParaRPr lang="zh-CN" altLang="en-US"/>
                    </a:p>
                  </a:txBody>
                  <a:tcPr/>
                </a:tc>
                <a:tc>
                  <a:txBody>
                    <a:bodyPr/>
                    <a:lstStyle/>
                    <a:p>
                      <a:pPr marL="72000" algn="l" fontAlgn="ctr"/>
                      <a:r>
                        <a:rPr lang="zh-CN" altLang="en-US" sz="2400" b="0" i="0" u="none" strike="noStrike">
                          <a:solidFill>
                            <a:srgbClr val="000000"/>
                          </a:solidFill>
                          <a:latin typeface="宋体"/>
                        </a:rPr>
                        <a:t>所有内存</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400" b="0" i="0" u="none" strike="noStrike">
                          <a:solidFill>
                            <a:srgbClr val="000000"/>
                          </a:solidFill>
                          <a:latin typeface="宋体"/>
                        </a:rPr>
                        <a:t>“内存”类</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en-US" sz="2400" b="1" i="0" u="none" strike="noStrike">
                          <a:solidFill>
                            <a:srgbClr val="000099"/>
                          </a:solidFill>
                          <a:effectLst/>
                          <a:latin typeface="Tahoma" pitchFamily="34" charset="0"/>
                          <a:ea typeface="Tahoma" pitchFamily="34" charset="0"/>
                          <a:cs typeface="Tahoma" pitchFamily="34" charset="0"/>
                        </a:rPr>
                        <a:t>class Memory{ ...}</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6778">
                <a:tc vMerge="1">
                  <a:txBody>
                    <a:bodyPr/>
                    <a:lstStyle/>
                    <a:p>
                      <a:endParaRPr lang="zh-CN" altLang="en-US"/>
                    </a:p>
                  </a:txBody>
                  <a:tcPr/>
                </a:tc>
                <a:tc>
                  <a:txBody>
                    <a:bodyPr/>
                    <a:lstStyle/>
                    <a:p>
                      <a:pPr marL="72000" algn="l" fontAlgn="ctr"/>
                      <a:r>
                        <a:rPr lang="zh-CN" altLang="en-US" sz="2400" b="0" i="0" u="none" strike="noStrike">
                          <a:solidFill>
                            <a:srgbClr val="000000"/>
                          </a:solidFill>
                          <a:latin typeface="宋体"/>
                        </a:rPr>
                        <a:t>所有显卡</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400" b="0" i="0" u="none" strike="noStrike">
                          <a:solidFill>
                            <a:srgbClr val="000000"/>
                          </a:solidFill>
                          <a:latin typeface="宋体"/>
                        </a:rPr>
                        <a:t>“显卡”类</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en-US" sz="2400" b="1" i="0" u="none" strike="noStrike">
                          <a:solidFill>
                            <a:srgbClr val="000099"/>
                          </a:solidFill>
                          <a:effectLst/>
                          <a:latin typeface="Tahoma" pitchFamily="34" charset="0"/>
                          <a:ea typeface="Tahoma" pitchFamily="34" charset="0"/>
                          <a:cs typeface="Tahoma" pitchFamily="34" charset="0"/>
                        </a:rPr>
                        <a:t>class VideoCard{ ...}</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6778">
                <a:tc vMerge="1">
                  <a:txBody>
                    <a:bodyPr/>
                    <a:lstStyle/>
                    <a:p>
                      <a:endParaRPr lang="zh-CN" altLang="en-US"/>
                    </a:p>
                  </a:txBody>
                  <a:tcPr/>
                </a:tc>
                <a:tc>
                  <a:txBody>
                    <a:bodyPr/>
                    <a:lstStyle/>
                    <a:p>
                      <a:pPr marL="72000" algn="l" fontAlgn="ctr"/>
                      <a:r>
                        <a:rPr lang="zh-CN" altLang="en-US" sz="2400" b="0" i="0" u="none" strike="noStrike" dirty="0">
                          <a:solidFill>
                            <a:srgbClr val="000000"/>
                          </a:solidFill>
                          <a:latin typeface="宋体"/>
                        </a:rPr>
                        <a:t>所有</a:t>
                      </a:r>
                      <a:r>
                        <a:rPr lang="en-US" sz="2400" b="0" i="0" u="none" strike="noStrike" dirty="0">
                          <a:solidFill>
                            <a:srgbClr val="000000"/>
                          </a:solidFill>
                          <a:latin typeface="宋体"/>
                        </a:rPr>
                        <a:t>CPU</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400" b="0" i="0" u="none" strike="noStrike">
                          <a:solidFill>
                            <a:srgbClr val="000000"/>
                          </a:solidFill>
                          <a:latin typeface="宋体"/>
                        </a:rPr>
                        <a:t>“CPU”</a:t>
                      </a:r>
                      <a:r>
                        <a:rPr lang="zh-CN" altLang="en-US" sz="2400" b="0" i="0" u="none" strike="noStrike">
                          <a:solidFill>
                            <a:srgbClr val="000000"/>
                          </a:solidFill>
                          <a:latin typeface="宋体"/>
                        </a:rPr>
                        <a:t>类</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en-US" sz="2400" b="1" i="0" u="none" strike="noStrike" dirty="0">
                          <a:solidFill>
                            <a:srgbClr val="000099"/>
                          </a:solidFill>
                          <a:effectLst/>
                          <a:latin typeface="Tahoma" pitchFamily="34" charset="0"/>
                          <a:ea typeface="Tahoma" pitchFamily="34" charset="0"/>
                          <a:cs typeface="Tahoma" pitchFamily="34" charset="0"/>
                        </a:rPr>
                        <a:t>class CPU{ ...}</a:t>
                      </a:r>
                    </a:p>
                  </a:txBody>
                  <a:tcPr marL="7471" marR="7471" marT="74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7" name="标题 1"/>
          <p:cNvSpPr>
            <a:spLocks noGrp="1"/>
          </p:cNvSpPr>
          <p:nvPr>
            <p:ph type="title"/>
          </p:nvPr>
        </p:nvSpPr>
        <p:spPr>
          <a:xfrm>
            <a:off x="457200" y="122238"/>
            <a:ext cx="7186634" cy="1295400"/>
          </a:xfrm>
        </p:spPr>
        <p:txBody>
          <a:bodyPr/>
          <a:lstStyle/>
          <a:p>
            <a:pPr algn="l"/>
            <a:r>
              <a:rPr lang="zh-CN" altLang="en-US" sz="3200" dirty="0" smtClean="0"/>
              <a:t>如何使用面向对象的思想实现一个计算机模拟器？</a:t>
            </a:r>
            <a:endParaRPr lang="zh-CN" altLang="en-US" sz="32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6"/>
          <p:cNvSpPr>
            <a:spLocks noChangeArrowheads="1"/>
          </p:cNvSpPr>
          <p:nvPr/>
        </p:nvSpPr>
        <p:spPr bwMode="auto">
          <a:xfrm>
            <a:off x="214313" y="214313"/>
            <a:ext cx="6357951" cy="3071812"/>
          </a:xfrm>
          <a:prstGeom prst="rect">
            <a:avLst/>
          </a:prstGeom>
          <a:solidFill>
            <a:srgbClr val="F8F8F8"/>
          </a:solidFill>
          <a:ln w="12700">
            <a:solidFill>
              <a:schemeClr val="tx1"/>
            </a:solidFill>
            <a:miter lim="800000"/>
            <a:headEnd/>
            <a:tailEnd/>
          </a:ln>
          <a:effectLst/>
        </p:spPr>
        <p:txBody>
          <a:bodyPr wrap="none" anchor="ctr"/>
          <a:lstStyle/>
          <a:p>
            <a:pPr>
              <a:defRPr/>
            </a:pPr>
            <a:r>
              <a:rPr lang="en-US" altLang="zh-CN" sz="2000" dirty="0"/>
              <a:t>public class Book {</a:t>
            </a:r>
          </a:p>
          <a:p>
            <a:pPr lvl="2">
              <a:defRPr/>
            </a:pPr>
            <a:r>
              <a:rPr lang="en-US" altLang="zh-CN" sz="2000" dirty="0">
                <a:latin typeface="Times New Roman" pitchFamily="18" charset="0"/>
              </a:rPr>
              <a:t>…….</a:t>
            </a:r>
            <a:endParaRPr lang="zh-CN" altLang="en-US" sz="2000" dirty="0"/>
          </a:p>
          <a:p>
            <a:pPr lvl="1">
              <a:defRPr/>
            </a:pPr>
            <a:r>
              <a:rPr lang="en-US" altLang="zh-CN" sz="2000" dirty="0"/>
              <a:t>  public Book(String </a:t>
            </a:r>
            <a:r>
              <a:rPr lang="en-US" altLang="zh-CN" sz="2000" dirty="0" err="1"/>
              <a:t>bookNo</a:t>
            </a:r>
            <a:r>
              <a:rPr lang="en-US" altLang="zh-CN" sz="2000" dirty="0"/>
              <a:t>) {</a:t>
            </a:r>
          </a:p>
          <a:p>
            <a:pPr lvl="1">
              <a:defRPr/>
            </a:pPr>
            <a:r>
              <a:rPr lang="en-US" altLang="zh-CN" sz="2000" dirty="0"/>
              <a:t>	</a:t>
            </a:r>
            <a:r>
              <a:rPr lang="en-US" altLang="zh-CN" sz="2000" b="1" dirty="0" err="1">
                <a:solidFill>
                  <a:srgbClr val="006600"/>
                </a:solidFill>
              </a:rPr>
              <a:t>this</a:t>
            </a:r>
            <a:r>
              <a:rPr lang="en-US" altLang="zh-CN" sz="2000" b="1" dirty="0" err="1">
                <a:solidFill>
                  <a:srgbClr val="0000CC"/>
                </a:solidFill>
              </a:rPr>
              <a:t>.bookNo</a:t>
            </a:r>
            <a:r>
              <a:rPr lang="en-US" altLang="zh-CN" sz="2000" b="1" dirty="0">
                <a:solidFill>
                  <a:srgbClr val="0000CC"/>
                </a:solidFill>
              </a:rPr>
              <a:t> = </a:t>
            </a:r>
            <a:r>
              <a:rPr lang="en-US" altLang="zh-CN" sz="2000" b="1" dirty="0" err="1">
                <a:solidFill>
                  <a:srgbClr val="0000CC"/>
                </a:solidFill>
              </a:rPr>
              <a:t>bookNo</a:t>
            </a:r>
            <a:r>
              <a:rPr lang="en-US" altLang="zh-CN" sz="2000" b="1" dirty="0" smtClean="0">
                <a:solidFill>
                  <a:srgbClr val="0000CC"/>
                </a:solidFill>
              </a:rPr>
              <a:t>;       //</a:t>
            </a:r>
            <a:r>
              <a:rPr lang="zh-CN" altLang="en-US" sz="2000" b="1" dirty="0" smtClean="0">
                <a:solidFill>
                  <a:srgbClr val="000099"/>
                </a:solidFill>
              </a:rPr>
              <a:t>不能省略</a:t>
            </a:r>
            <a:r>
              <a:rPr lang="en-US" altLang="zh-CN" sz="2000" b="1" dirty="0" smtClean="0">
                <a:solidFill>
                  <a:srgbClr val="000099"/>
                </a:solidFill>
              </a:rPr>
              <a:t>this</a:t>
            </a:r>
            <a:endParaRPr lang="en-US" altLang="zh-CN" sz="2000" b="1" dirty="0">
              <a:solidFill>
                <a:srgbClr val="0000CC"/>
              </a:solidFill>
            </a:endParaRPr>
          </a:p>
          <a:p>
            <a:pPr lvl="1">
              <a:defRPr/>
            </a:pPr>
            <a:r>
              <a:rPr lang="en-US" altLang="zh-CN" sz="2000" dirty="0"/>
              <a:t>  }</a:t>
            </a:r>
          </a:p>
          <a:p>
            <a:pPr lvl="1">
              <a:defRPr/>
            </a:pPr>
            <a:r>
              <a:rPr lang="en-US" altLang="zh-CN" sz="2000" dirty="0"/>
              <a:t>  public Book(String </a:t>
            </a:r>
            <a:r>
              <a:rPr lang="en-US" altLang="zh-CN" sz="2000" dirty="0" err="1"/>
              <a:t>bookNoSt,String</a:t>
            </a:r>
            <a:r>
              <a:rPr lang="en-US" altLang="zh-CN" sz="2000" dirty="0"/>
              <a:t> title) {</a:t>
            </a:r>
          </a:p>
          <a:p>
            <a:pPr lvl="1">
              <a:defRPr/>
            </a:pPr>
            <a:r>
              <a:rPr lang="en-US" altLang="zh-CN" sz="2000" dirty="0"/>
              <a:t>   </a:t>
            </a:r>
            <a:r>
              <a:rPr lang="en-US" altLang="zh-CN" sz="2000" b="1" dirty="0"/>
              <a:t>	</a:t>
            </a:r>
            <a:r>
              <a:rPr lang="en-US" altLang="zh-CN" sz="2000" b="1" dirty="0" err="1">
                <a:solidFill>
                  <a:srgbClr val="0000CC"/>
                </a:solidFill>
              </a:rPr>
              <a:t>this.bookNo</a:t>
            </a:r>
            <a:r>
              <a:rPr lang="en-US" altLang="zh-CN" sz="2000" b="1" dirty="0">
                <a:solidFill>
                  <a:srgbClr val="0000CC"/>
                </a:solidFill>
              </a:rPr>
              <a:t> = </a:t>
            </a:r>
            <a:r>
              <a:rPr lang="en-US" altLang="zh-CN" sz="2000" b="1" dirty="0" err="1">
                <a:solidFill>
                  <a:srgbClr val="0000CC"/>
                </a:solidFill>
              </a:rPr>
              <a:t>bookNo</a:t>
            </a:r>
            <a:r>
              <a:rPr lang="en-US" altLang="zh-CN" sz="2000" b="1" dirty="0">
                <a:solidFill>
                  <a:srgbClr val="0000CC"/>
                </a:solidFill>
              </a:rPr>
              <a:t>;</a:t>
            </a:r>
          </a:p>
          <a:p>
            <a:pPr lvl="1">
              <a:defRPr/>
            </a:pPr>
            <a:r>
              <a:rPr lang="en-US" altLang="zh-CN" sz="2000" dirty="0"/>
              <a:t>    	</a:t>
            </a:r>
            <a:r>
              <a:rPr lang="en-US" altLang="zh-CN" sz="2000" b="1" dirty="0" err="1">
                <a:solidFill>
                  <a:srgbClr val="006600"/>
                </a:solidFill>
              </a:rPr>
              <a:t>this</a:t>
            </a:r>
            <a:r>
              <a:rPr lang="en-US" altLang="zh-CN" sz="2000" dirty="0" err="1"/>
              <a:t>.title</a:t>
            </a:r>
            <a:r>
              <a:rPr lang="en-US" altLang="zh-CN" sz="2000" dirty="0"/>
              <a:t> = title;</a:t>
            </a:r>
          </a:p>
          <a:p>
            <a:pPr lvl="1">
              <a:defRPr/>
            </a:pPr>
            <a:r>
              <a:rPr lang="en-US" altLang="zh-CN" sz="2000" dirty="0"/>
              <a:t>  }</a:t>
            </a:r>
          </a:p>
          <a:p>
            <a:pPr>
              <a:defRPr/>
            </a:pPr>
            <a:r>
              <a:rPr lang="en-US" altLang="zh-CN" sz="2000" dirty="0"/>
              <a:t>}</a:t>
            </a:r>
          </a:p>
        </p:txBody>
      </p:sp>
      <p:sp>
        <p:nvSpPr>
          <p:cNvPr id="96264" name="Rectangle 8"/>
          <p:cNvSpPr>
            <a:spLocks noChangeArrowheads="1"/>
          </p:cNvSpPr>
          <p:nvPr/>
        </p:nvSpPr>
        <p:spPr bwMode="auto">
          <a:xfrm>
            <a:off x="214282" y="3500438"/>
            <a:ext cx="5857875" cy="3173412"/>
          </a:xfrm>
          <a:prstGeom prst="rect">
            <a:avLst/>
          </a:prstGeom>
          <a:solidFill>
            <a:srgbClr val="F8F8F8"/>
          </a:solidFill>
          <a:ln w="12700">
            <a:solidFill>
              <a:schemeClr val="tx1"/>
            </a:solidFill>
            <a:miter lim="800000"/>
            <a:headEnd/>
            <a:tailEnd/>
          </a:ln>
          <a:effectLst/>
        </p:spPr>
        <p:txBody>
          <a:bodyPr wrap="none" anchor="ctr"/>
          <a:lstStyle/>
          <a:p>
            <a:pPr>
              <a:defRPr/>
            </a:pPr>
            <a:r>
              <a:rPr lang="en-US" altLang="zh-CN" sz="2000" dirty="0"/>
              <a:t>public class Book {</a:t>
            </a:r>
          </a:p>
          <a:p>
            <a:pPr lvl="1">
              <a:defRPr/>
            </a:pPr>
            <a:r>
              <a:rPr lang="en-US" altLang="zh-CN" sz="2000" dirty="0">
                <a:effectLst>
                  <a:outerShdw blurRad="38100" dist="38100" dir="2700000" algn="tl">
                    <a:srgbClr val="C0C0C0"/>
                  </a:outerShdw>
                </a:effectLst>
                <a:latin typeface="Times New Roman" pitchFamily="18" charset="0"/>
              </a:rPr>
              <a:t>…….</a:t>
            </a:r>
            <a:endParaRPr lang="zh-CN" altLang="en-US" sz="2000" dirty="0"/>
          </a:p>
          <a:p>
            <a:pPr>
              <a:defRPr/>
            </a:pPr>
            <a:r>
              <a:rPr lang="en-US" altLang="zh-CN" sz="2000" dirty="0"/>
              <a:t>    public Book(String </a:t>
            </a:r>
            <a:r>
              <a:rPr lang="en-US" altLang="zh-CN" sz="2000" dirty="0" err="1"/>
              <a:t>bookNo</a:t>
            </a:r>
            <a:r>
              <a:rPr lang="en-US" altLang="zh-CN" sz="2000" dirty="0"/>
              <a:t>) {</a:t>
            </a:r>
          </a:p>
          <a:p>
            <a:pPr lvl="1">
              <a:defRPr/>
            </a:pPr>
            <a:r>
              <a:rPr lang="en-US" altLang="zh-CN" sz="2000" dirty="0" err="1"/>
              <a:t>this.bookNo</a:t>
            </a:r>
            <a:r>
              <a:rPr lang="en-US" altLang="zh-CN" sz="2000" dirty="0"/>
              <a:t> = </a:t>
            </a:r>
            <a:r>
              <a:rPr lang="en-US" altLang="zh-CN" sz="2000" dirty="0" err="1"/>
              <a:t>bookNo</a:t>
            </a:r>
            <a:r>
              <a:rPr lang="en-US" altLang="zh-CN" sz="2000" dirty="0"/>
              <a:t>;</a:t>
            </a:r>
          </a:p>
          <a:p>
            <a:pPr>
              <a:defRPr/>
            </a:pPr>
            <a:r>
              <a:rPr lang="en-US" altLang="zh-CN" sz="2000" dirty="0"/>
              <a:t>    }</a:t>
            </a:r>
          </a:p>
          <a:p>
            <a:pPr>
              <a:defRPr/>
            </a:pPr>
            <a:endParaRPr lang="en-US" altLang="zh-CN" sz="800" dirty="0"/>
          </a:p>
          <a:p>
            <a:pPr>
              <a:defRPr/>
            </a:pPr>
            <a:r>
              <a:rPr lang="en-US" altLang="zh-CN" sz="2000" dirty="0"/>
              <a:t>    public Book(String </a:t>
            </a:r>
            <a:r>
              <a:rPr lang="en-US" altLang="zh-CN" sz="2000" dirty="0" err="1"/>
              <a:t>bookNoSt,String</a:t>
            </a:r>
            <a:r>
              <a:rPr lang="en-US" altLang="zh-CN" sz="2000" dirty="0"/>
              <a:t> title) {</a:t>
            </a:r>
          </a:p>
          <a:p>
            <a:pPr>
              <a:defRPr/>
            </a:pPr>
            <a:r>
              <a:rPr lang="en-US" altLang="zh-CN" sz="2000" dirty="0"/>
              <a:t>    </a:t>
            </a:r>
            <a:r>
              <a:rPr lang="en-US" altLang="zh-CN" sz="2000" dirty="0">
                <a:solidFill>
                  <a:srgbClr val="0000CC"/>
                </a:solidFill>
              </a:rPr>
              <a:t>  </a:t>
            </a:r>
            <a:r>
              <a:rPr lang="en-US" altLang="zh-CN" sz="2000" b="1" dirty="0">
                <a:solidFill>
                  <a:srgbClr val="C00000"/>
                </a:solidFill>
              </a:rPr>
              <a:t>this(</a:t>
            </a:r>
            <a:r>
              <a:rPr lang="en-US" altLang="zh-CN" sz="2000" b="1" dirty="0" err="1">
                <a:solidFill>
                  <a:srgbClr val="C00000"/>
                </a:solidFill>
              </a:rPr>
              <a:t>bookNo</a:t>
            </a:r>
            <a:r>
              <a:rPr lang="en-US" altLang="zh-CN" sz="2000" b="1" dirty="0">
                <a:solidFill>
                  <a:srgbClr val="C00000"/>
                </a:solidFill>
              </a:rPr>
              <a:t>);</a:t>
            </a:r>
          </a:p>
          <a:p>
            <a:pPr>
              <a:defRPr/>
            </a:pPr>
            <a:r>
              <a:rPr lang="en-US" altLang="zh-CN" sz="2000" dirty="0"/>
              <a:t>      </a:t>
            </a:r>
            <a:r>
              <a:rPr lang="en-US" altLang="zh-CN" sz="2000" b="1" dirty="0" err="1">
                <a:solidFill>
                  <a:srgbClr val="006600"/>
                </a:solidFill>
              </a:rPr>
              <a:t>this</a:t>
            </a:r>
            <a:r>
              <a:rPr lang="en-US" altLang="zh-CN" sz="2000" dirty="0" err="1"/>
              <a:t>.title</a:t>
            </a:r>
            <a:r>
              <a:rPr lang="en-US" altLang="zh-CN" sz="2000" dirty="0"/>
              <a:t> = title;</a:t>
            </a:r>
          </a:p>
          <a:p>
            <a:pPr>
              <a:defRPr/>
            </a:pPr>
            <a:r>
              <a:rPr lang="en-US" altLang="zh-CN" sz="2000" dirty="0"/>
              <a:t>    }</a:t>
            </a:r>
          </a:p>
          <a:p>
            <a:pPr>
              <a:defRPr/>
            </a:pPr>
            <a:r>
              <a:rPr lang="en-US" altLang="zh-CN" sz="2000" dirty="0"/>
              <a:t>}</a:t>
            </a:r>
          </a:p>
        </p:txBody>
      </p:sp>
      <p:sp>
        <p:nvSpPr>
          <p:cNvPr id="41988" name="灯片编号占位符 9"/>
          <p:cNvSpPr>
            <a:spLocks noGrp="1"/>
          </p:cNvSpPr>
          <p:nvPr>
            <p:ph type="sldNum" sz="quarter" idx="11"/>
          </p:nvPr>
        </p:nvSpPr>
        <p:spPr>
          <a:noFill/>
        </p:spPr>
        <p:txBody>
          <a:bodyPr/>
          <a:lstStyle/>
          <a:p>
            <a:fld id="{5F195945-DFC6-4FE6-A6F1-76C3CC19C26C}" type="slidenum">
              <a:rPr lang="en-US" altLang="zh-CN" smtClean="0"/>
              <a:pPr/>
              <a:t>70</a:t>
            </a:fld>
            <a:endParaRPr lang="en-US" altLang="zh-CN" smtClean="0"/>
          </a:p>
        </p:txBody>
      </p:sp>
      <p:sp>
        <p:nvSpPr>
          <p:cNvPr id="5" name="TextBox 4"/>
          <p:cNvSpPr txBox="1"/>
          <p:nvPr/>
        </p:nvSpPr>
        <p:spPr>
          <a:xfrm>
            <a:off x="6572264" y="4143380"/>
            <a:ext cx="2143140" cy="1323439"/>
          </a:xfrm>
          <a:prstGeom prst="rect">
            <a:avLst/>
          </a:prstGeom>
          <a:noFill/>
        </p:spPr>
        <p:txBody>
          <a:bodyPr wrap="square" rtlCol="0">
            <a:spAutoFit/>
          </a:bodyPr>
          <a:lstStyle/>
          <a:p>
            <a:r>
              <a:rPr lang="zh-CN" altLang="en-US" sz="2000" dirty="0" smtClean="0"/>
              <a:t>在类的构造方法中用于调用类的另一个构造方法 </a:t>
            </a:r>
            <a:r>
              <a:rPr lang="en-US" altLang="zh-CN" sz="2000" b="1" dirty="0" smtClean="0"/>
              <a:t>this() </a:t>
            </a:r>
            <a:r>
              <a:rPr lang="zh-CN" altLang="en-US" sz="2000" b="1" dirty="0" smtClean="0"/>
              <a:t>或 </a:t>
            </a:r>
            <a:r>
              <a:rPr lang="en-US" altLang="zh-CN" sz="2000" b="1" dirty="0" smtClean="0"/>
              <a:t>this(…)</a:t>
            </a:r>
            <a:r>
              <a:rPr lang="zh-CN" altLang="en-US" sz="2000" b="1"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4"/>
                                        </p:tgtEl>
                                        <p:attrNameLst>
                                          <p:attrName>style.visibility</p:attrName>
                                        </p:attrNameLst>
                                      </p:cBhvr>
                                      <p:to>
                                        <p:strVal val="visible"/>
                                      </p:to>
                                    </p:set>
                                    <p:animEffect transition="in" filter="blinds(horizontal)">
                                      <p:cBhvr>
                                        <p:cTn id="7" dur="500"/>
                                        <p:tgtEl>
                                          <p:spTgt spid="962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4" grpId="0" animBg="1"/>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377804"/>
          </a:xfrm>
        </p:spPr>
        <p:txBody>
          <a:bodyPr/>
          <a:lstStyle/>
          <a:p>
            <a:r>
              <a:rPr lang="zh-CN" altLang="en-US" sz="2800" dirty="0" smtClean="0">
                <a:solidFill>
                  <a:srgbClr val="C00000"/>
                </a:solidFill>
                <a:latin typeface="宋体" charset="-122"/>
              </a:rPr>
              <a:t>阅读例4-10 </a:t>
            </a:r>
            <a:endParaRPr lang="zh-CN" altLang="en-US" sz="2800" dirty="0"/>
          </a:p>
        </p:txBody>
      </p:sp>
      <p:sp>
        <p:nvSpPr>
          <p:cNvPr id="3" name="内容占位符 2"/>
          <p:cNvSpPr>
            <a:spLocks noGrp="1"/>
          </p:cNvSpPr>
          <p:nvPr>
            <p:ph idx="1"/>
          </p:nvPr>
        </p:nvSpPr>
        <p:spPr>
          <a:xfrm>
            <a:off x="457200" y="428604"/>
            <a:ext cx="8229600" cy="6286544"/>
          </a:xfrm>
          <a:ln>
            <a:solidFill>
              <a:schemeClr val="accent1"/>
            </a:solidFill>
          </a:ln>
        </p:spPr>
        <p:txBody>
          <a:bodyPr/>
          <a:lstStyle/>
          <a:p>
            <a:pPr>
              <a:buNone/>
            </a:pPr>
            <a:r>
              <a:rPr lang="en-US" altLang="zh-CN" sz="2000" dirty="0" smtClean="0"/>
              <a:t>public class People{</a:t>
            </a:r>
          </a:p>
          <a:p>
            <a:pPr>
              <a:buNone/>
            </a:pPr>
            <a:r>
              <a:rPr lang="en-US" altLang="zh-CN" sz="2000" dirty="0" smtClean="0"/>
              <a:t>    </a:t>
            </a:r>
            <a:r>
              <a:rPr lang="en-US" altLang="zh-CN" sz="2000" dirty="0" err="1" smtClean="0"/>
              <a:t>int</a:t>
            </a:r>
            <a:r>
              <a:rPr lang="en-US" altLang="zh-CN" sz="2000" dirty="0" smtClean="0"/>
              <a:t> </a:t>
            </a:r>
            <a:r>
              <a:rPr lang="en-US" altLang="zh-CN" sz="2000" dirty="0" err="1" smtClean="0"/>
              <a:t>leg,hand</a:t>
            </a:r>
            <a:r>
              <a:rPr lang="en-US" altLang="zh-CN" sz="2000" dirty="0" smtClean="0"/>
              <a:t>;</a:t>
            </a:r>
          </a:p>
          <a:p>
            <a:pPr>
              <a:buNone/>
            </a:pPr>
            <a:r>
              <a:rPr lang="en-US" altLang="zh-CN" sz="2000" dirty="0" smtClean="0"/>
              <a:t>    String name;</a:t>
            </a:r>
          </a:p>
          <a:p>
            <a:pPr>
              <a:buNone/>
            </a:pPr>
            <a:endParaRPr lang="en-US" altLang="zh-CN" sz="800" dirty="0" smtClean="0"/>
          </a:p>
          <a:p>
            <a:pPr>
              <a:buNone/>
            </a:pPr>
            <a:r>
              <a:rPr lang="en-US" altLang="zh-CN" sz="2000" dirty="0" smtClean="0"/>
              <a:t>    People(String s){</a:t>
            </a:r>
          </a:p>
          <a:p>
            <a:pPr>
              <a:buNone/>
            </a:pPr>
            <a:r>
              <a:rPr lang="en-US" altLang="zh-CN" sz="2000" dirty="0" smtClean="0"/>
              <a:t>        name=s;</a:t>
            </a:r>
          </a:p>
          <a:p>
            <a:pPr>
              <a:buNone/>
            </a:pPr>
            <a:r>
              <a:rPr lang="en-US" altLang="zh-CN" sz="2000" b="1" dirty="0" smtClean="0">
                <a:solidFill>
                  <a:srgbClr val="C00000"/>
                </a:solidFill>
              </a:rPr>
              <a:t>        </a:t>
            </a:r>
            <a:r>
              <a:rPr lang="en-US" altLang="zh-CN" sz="2000" b="1" dirty="0" err="1" smtClean="0">
                <a:solidFill>
                  <a:srgbClr val="C00000"/>
                </a:solidFill>
              </a:rPr>
              <a:t>this.init</a:t>
            </a:r>
            <a:r>
              <a:rPr lang="en-US" altLang="zh-CN" sz="2000" b="1" dirty="0" smtClean="0">
                <a:solidFill>
                  <a:srgbClr val="C00000"/>
                </a:solidFill>
              </a:rPr>
              <a:t>();   </a:t>
            </a:r>
            <a:r>
              <a:rPr lang="en-US" altLang="zh-CN" sz="2000" b="1" dirty="0" smtClean="0">
                <a:solidFill>
                  <a:srgbClr val="000099"/>
                </a:solidFill>
              </a:rPr>
              <a:t>//</a:t>
            </a:r>
            <a:r>
              <a:rPr lang="zh-CN" altLang="en-US" sz="2000" b="1" dirty="0" smtClean="0">
                <a:solidFill>
                  <a:srgbClr val="000099"/>
                </a:solidFill>
              </a:rPr>
              <a:t>可以省略</a:t>
            </a:r>
            <a:r>
              <a:rPr lang="en-US" altLang="zh-CN" sz="2000" b="1" dirty="0" smtClean="0">
                <a:solidFill>
                  <a:srgbClr val="000099"/>
                </a:solidFill>
              </a:rPr>
              <a:t>this</a:t>
            </a:r>
            <a:r>
              <a:rPr lang="zh-CN" altLang="en-US" sz="2000" b="1" dirty="0" smtClean="0">
                <a:solidFill>
                  <a:srgbClr val="000099"/>
                </a:solidFill>
              </a:rPr>
              <a:t>，即将</a:t>
            </a:r>
            <a:r>
              <a:rPr lang="en-US" altLang="zh-CN" sz="2000" b="1" dirty="0" err="1" smtClean="0">
                <a:solidFill>
                  <a:srgbClr val="000099"/>
                </a:solidFill>
              </a:rPr>
              <a:t>this.init</a:t>
            </a:r>
            <a:r>
              <a:rPr lang="en-US" altLang="zh-CN" sz="2000" b="1" dirty="0" smtClean="0">
                <a:solidFill>
                  <a:srgbClr val="000099"/>
                </a:solidFill>
              </a:rPr>
              <a:t>(); </a:t>
            </a:r>
            <a:r>
              <a:rPr lang="zh-CN" altLang="en-US" sz="2000" b="1" dirty="0" smtClean="0">
                <a:solidFill>
                  <a:srgbClr val="000099"/>
                </a:solidFill>
              </a:rPr>
              <a:t>写成</a:t>
            </a:r>
            <a:r>
              <a:rPr lang="en-US" altLang="zh-CN" sz="2000" b="1" dirty="0" smtClean="0">
                <a:solidFill>
                  <a:srgbClr val="000099"/>
                </a:solidFill>
              </a:rPr>
              <a:t>init();</a:t>
            </a:r>
          </a:p>
          <a:p>
            <a:pPr>
              <a:buNone/>
            </a:pPr>
            <a:r>
              <a:rPr lang="en-US" altLang="zh-CN" sz="2000" dirty="0" smtClean="0"/>
              <a:t>    }</a:t>
            </a:r>
          </a:p>
          <a:p>
            <a:pPr>
              <a:buNone/>
            </a:pPr>
            <a:endParaRPr lang="en-US" altLang="zh-CN" sz="800" dirty="0" smtClean="0"/>
          </a:p>
          <a:p>
            <a:pPr>
              <a:buNone/>
            </a:pPr>
            <a:r>
              <a:rPr lang="en-US" altLang="zh-CN" sz="2000" dirty="0" smtClean="0"/>
              <a:t>    void init(){</a:t>
            </a:r>
          </a:p>
          <a:p>
            <a:pPr>
              <a:buNone/>
            </a:pPr>
            <a:r>
              <a:rPr lang="en-US" altLang="zh-CN" sz="2000" dirty="0" smtClean="0"/>
              <a:t>       leg=2;</a:t>
            </a:r>
          </a:p>
          <a:p>
            <a:pPr>
              <a:buNone/>
            </a:pPr>
            <a:r>
              <a:rPr lang="en-US" altLang="zh-CN" sz="2000" dirty="0" smtClean="0"/>
              <a:t>       hand=2;</a:t>
            </a:r>
          </a:p>
          <a:p>
            <a:pPr>
              <a:buNone/>
            </a:pPr>
            <a:r>
              <a:rPr lang="en-US" altLang="zh-CN" sz="2000" dirty="0" smtClean="0"/>
              <a:t>       </a:t>
            </a:r>
            <a:r>
              <a:rPr lang="en-US" altLang="zh-CN" sz="2000" dirty="0" err="1" smtClean="0"/>
              <a:t>System.out.println</a:t>
            </a:r>
            <a:r>
              <a:rPr lang="en-US" altLang="zh-CN" sz="2000" dirty="0" smtClean="0"/>
              <a:t>(name+"</a:t>
            </a:r>
            <a:r>
              <a:rPr lang="zh-CN" altLang="en-US" sz="2000" dirty="0" smtClean="0"/>
              <a:t>有</a:t>
            </a:r>
            <a:r>
              <a:rPr lang="en-US" altLang="zh-CN" sz="2000" dirty="0" smtClean="0"/>
              <a:t>"+hand+"</a:t>
            </a:r>
            <a:r>
              <a:rPr lang="zh-CN" altLang="en-US" sz="2000" dirty="0" smtClean="0"/>
              <a:t>只手</a:t>
            </a:r>
            <a:r>
              <a:rPr lang="en-US" altLang="zh-CN" sz="2000" dirty="0" smtClean="0"/>
              <a:t>"+leg+"</a:t>
            </a:r>
            <a:r>
              <a:rPr lang="zh-CN" altLang="en-US" sz="2000" dirty="0" smtClean="0"/>
              <a:t>条腿</a:t>
            </a:r>
            <a:r>
              <a:rPr lang="en-US" altLang="zh-CN" sz="2000" dirty="0" smtClean="0"/>
              <a:t>");</a:t>
            </a:r>
          </a:p>
          <a:p>
            <a:pPr>
              <a:buNone/>
            </a:pPr>
            <a:r>
              <a:rPr lang="en-US" altLang="zh-CN" sz="2000" dirty="0" smtClean="0"/>
              <a:t>    }</a:t>
            </a:r>
          </a:p>
          <a:p>
            <a:pPr>
              <a:buNone/>
            </a:pPr>
            <a:endParaRPr lang="en-US" altLang="zh-CN" sz="800" dirty="0" smtClean="0"/>
          </a:p>
          <a:p>
            <a:pPr>
              <a:buNone/>
            </a:pPr>
            <a:r>
              <a:rPr lang="en-US" altLang="zh-CN" sz="2000" dirty="0" smtClean="0"/>
              <a:t>    public static void main(String </a:t>
            </a:r>
            <a:r>
              <a:rPr lang="en-US" altLang="zh-CN" sz="2000" dirty="0" err="1" smtClean="0"/>
              <a:t>args</a:t>
            </a:r>
            <a:r>
              <a:rPr lang="en-US" altLang="zh-CN" sz="2000" dirty="0" smtClean="0"/>
              <a:t>[]){</a:t>
            </a:r>
          </a:p>
          <a:p>
            <a:pPr>
              <a:buNone/>
            </a:pPr>
            <a:r>
              <a:rPr lang="en-US" altLang="zh-CN" sz="2000" dirty="0" smtClean="0"/>
              <a:t>       People </a:t>
            </a:r>
            <a:r>
              <a:rPr lang="en-US" altLang="zh-CN" sz="2000" dirty="0" err="1" smtClean="0"/>
              <a:t>boshi</a:t>
            </a:r>
            <a:r>
              <a:rPr lang="en-US" altLang="zh-CN" sz="2000" dirty="0" smtClean="0"/>
              <a:t>=new People("</a:t>
            </a:r>
            <a:r>
              <a:rPr lang="zh-CN" altLang="en-US" sz="2000" dirty="0" smtClean="0"/>
              <a:t>布什</a:t>
            </a:r>
            <a:r>
              <a:rPr lang="en-US" altLang="zh-CN" sz="2000" dirty="0" smtClean="0"/>
              <a:t>"); </a:t>
            </a:r>
          </a:p>
          <a:p>
            <a:pPr>
              <a:buNone/>
            </a:pPr>
            <a:r>
              <a:rPr lang="en-US" altLang="zh-CN" sz="2000" dirty="0" smtClean="0"/>
              <a:t>    }</a:t>
            </a:r>
          </a:p>
          <a:p>
            <a:pPr>
              <a:buNone/>
            </a:pPr>
            <a:r>
              <a:rPr lang="en-US" altLang="zh-CN" sz="2000" dirty="0" smtClean="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71</a:t>
            </a:fld>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§4.7.2    </a:t>
            </a:r>
            <a:r>
              <a:rPr lang="zh-CN" altLang="en-US" dirty="0" smtClean="0">
                <a:latin typeface="宋体" charset="-122"/>
              </a:rPr>
              <a:t>在实例方法中使用</a:t>
            </a:r>
            <a:r>
              <a:rPr lang="en-US" altLang="zh-CN" dirty="0" smtClean="0"/>
              <a:t>this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dirty="0" smtClean="0">
                <a:latin typeface="宋体" charset="-122"/>
                <a:cs typeface="Times New Roman" pitchFamily="18" charset="0"/>
              </a:rPr>
              <a:t>当</a:t>
            </a:r>
            <a:r>
              <a:rPr lang="en-US" altLang="zh-CN" b="1" dirty="0" smtClean="0">
                <a:solidFill>
                  <a:srgbClr val="C00000"/>
                </a:solidFill>
                <a:latin typeface="宋体" charset="-122"/>
              </a:rPr>
              <a:t>this</a:t>
            </a:r>
            <a:r>
              <a:rPr lang="zh-CN" altLang="en-US" dirty="0" smtClean="0">
                <a:latin typeface="宋体" charset="-122"/>
              </a:rPr>
              <a:t>关键字出现实例方法中时，代表正在调用该方法的当前对象。</a:t>
            </a:r>
          </a:p>
          <a:p>
            <a:pPr algn="just">
              <a:spcBef>
                <a:spcPct val="10000"/>
              </a:spcBef>
            </a:pPr>
            <a:r>
              <a:rPr lang="zh-CN" altLang="en-US" dirty="0" smtClean="0">
                <a:latin typeface="宋体" charset="-122"/>
              </a:rPr>
              <a:t>当实例成员变量在实例方法中出现时，默认的格式是：</a:t>
            </a:r>
            <a:endParaRPr lang="en-US" altLang="zh-CN" dirty="0" smtClean="0">
              <a:latin typeface="宋体" charset="-122"/>
            </a:endParaRPr>
          </a:p>
          <a:p>
            <a:pPr algn="ctr">
              <a:spcBef>
                <a:spcPct val="10000"/>
              </a:spcBef>
              <a:buNone/>
            </a:pPr>
            <a:r>
              <a:rPr lang="en-US" altLang="zh-CN" b="1" dirty="0" smtClean="0">
                <a:solidFill>
                  <a:srgbClr val="0000FF"/>
                </a:solidFill>
                <a:latin typeface="宋体" charset="-122"/>
              </a:rPr>
              <a:t>this.</a:t>
            </a:r>
            <a:r>
              <a:rPr lang="zh-CN" altLang="en-US" b="1" dirty="0" smtClean="0">
                <a:solidFill>
                  <a:srgbClr val="0000FF"/>
                </a:solidFill>
                <a:latin typeface="宋体" charset="-122"/>
              </a:rPr>
              <a:t>成员变量</a:t>
            </a:r>
          </a:p>
          <a:p>
            <a:pPr algn="just">
              <a:spcBef>
                <a:spcPct val="10000"/>
              </a:spcBef>
            </a:pPr>
            <a:r>
              <a:rPr lang="zh-CN" altLang="en-US" dirty="0" smtClean="0">
                <a:latin typeface="宋体" charset="-122"/>
              </a:rPr>
              <a:t>当</a:t>
            </a:r>
            <a:r>
              <a:rPr lang="en-US" altLang="zh-CN" dirty="0" smtClean="0">
                <a:latin typeface="宋体" charset="-122"/>
              </a:rPr>
              <a:t>static</a:t>
            </a:r>
            <a:r>
              <a:rPr lang="zh-CN" altLang="en-US" dirty="0" smtClean="0">
                <a:latin typeface="宋体" charset="-122"/>
              </a:rPr>
              <a:t>成员变量在实例方法中出现时，默认的格式是：</a:t>
            </a:r>
            <a:endParaRPr lang="en-US" altLang="zh-CN" dirty="0" smtClean="0">
              <a:latin typeface="宋体" charset="-122"/>
            </a:endParaRPr>
          </a:p>
          <a:p>
            <a:pPr algn="ctr">
              <a:spcBef>
                <a:spcPct val="10000"/>
              </a:spcBef>
              <a:buNone/>
            </a:pPr>
            <a:r>
              <a:rPr lang="zh-CN" altLang="en-US" b="1" dirty="0" smtClean="0">
                <a:solidFill>
                  <a:srgbClr val="0000FF"/>
                </a:solidFill>
                <a:latin typeface="宋体" charset="-122"/>
              </a:rPr>
              <a:t>类名.成员变量</a:t>
            </a:r>
            <a:endParaRPr lang="en-US" altLang="zh-CN" b="1" dirty="0" smtClean="0">
              <a:solidFill>
                <a:srgbClr val="0000FF"/>
              </a:solidFill>
              <a:latin typeface="宋体" charset="-122"/>
            </a:endParaRPr>
          </a:p>
          <a:p>
            <a:pPr algn="ctr">
              <a:spcBef>
                <a:spcPct val="10000"/>
              </a:spcBef>
              <a:buNone/>
            </a:pPr>
            <a:endParaRPr lang="en-US" altLang="zh-CN" b="1" dirty="0" smtClean="0">
              <a:solidFill>
                <a:srgbClr val="0000FF"/>
              </a:solidFill>
              <a:latin typeface="宋体" charset="-122"/>
            </a:endParaRPr>
          </a:p>
          <a:p>
            <a:pPr>
              <a:spcBef>
                <a:spcPct val="10000"/>
              </a:spcBef>
            </a:pPr>
            <a:r>
              <a:rPr lang="zh-CN" altLang="en-US" b="1" i="1" dirty="0" smtClean="0">
                <a:solidFill>
                  <a:srgbClr val="C00000"/>
                </a:solidFill>
                <a:latin typeface="宋体" charset="-122"/>
              </a:rPr>
              <a:t>课后阅读教材中实例程序。 </a:t>
            </a:r>
            <a:endParaRPr lang="en-US" altLang="zh-CN" b="1" i="1" dirty="0" smtClean="0">
              <a:solidFill>
                <a:srgbClr val="C00000"/>
              </a:solidFill>
              <a:latin typeface="宋体" charset="-122"/>
            </a:endParaRPr>
          </a:p>
          <a:p>
            <a:pPr>
              <a:spcBef>
                <a:spcPct val="10000"/>
              </a:spcBef>
              <a:buNone/>
            </a:pPr>
            <a:endParaRPr lang="zh-CN" altLang="en-US" sz="2400" b="1" dirty="0" smtClean="0">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72</a:t>
            </a:fld>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§4.8    </a:t>
            </a:r>
            <a:r>
              <a:rPr lang="zh-CN" altLang="en-US" dirty="0" smtClean="0">
                <a:latin typeface="宋体" charset="-122"/>
              </a:rPr>
              <a:t>包 </a:t>
            </a:r>
          </a:p>
        </p:txBody>
      </p:sp>
      <p:sp>
        <p:nvSpPr>
          <p:cNvPr id="3" name="内容占位符 2"/>
          <p:cNvSpPr>
            <a:spLocks noGrp="1"/>
          </p:cNvSpPr>
          <p:nvPr>
            <p:ph idx="1"/>
          </p:nvPr>
        </p:nvSpPr>
        <p:spPr/>
        <p:txBody>
          <a:bodyPr/>
          <a:lstStyle/>
          <a:p>
            <a:pPr algn="just">
              <a:spcBef>
                <a:spcPct val="50000"/>
              </a:spcBef>
            </a:pPr>
            <a:r>
              <a:rPr lang="zh-CN" altLang="en-US" b="1" dirty="0" smtClean="0">
                <a:solidFill>
                  <a:srgbClr val="C00000"/>
                </a:solidFill>
                <a:latin typeface="宋体" charset="-122"/>
              </a:rPr>
              <a:t>包</a:t>
            </a:r>
            <a:r>
              <a:rPr lang="en-US" altLang="zh-CN" b="1" dirty="0" smtClean="0">
                <a:solidFill>
                  <a:srgbClr val="C00000"/>
                </a:solidFill>
                <a:latin typeface="宋体" charset="-122"/>
              </a:rPr>
              <a:t>(package)</a:t>
            </a:r>
            <a:r>
              <a:rPr lang="zh-CN" altLang="en-US" b="1" dirty="0" smtClean="0">
                <a:latin typeface="宋体" charset="-122"/>
              </a:rPr>
              <a:t>是</a:t>
            </a:r>
            <a:r>
              <a:rPr lang="en-US" altLang="zh-CN" b="1" dirty="0" smtClean="0"/>
              <a:t>Java</a:t>
            </a:r>
            <a:r>
              <a:rPr lang="zh-CN" altLang="en-US" b="1" dirty="0" smtClean="0">
                <a:latin typeface="宋体" charset="-122"/>
              </a:rPr>
              <a:t>语言中有效地管理类的一个机制。</a:t>
            </a:r>
          </a:p>
          <a:p>
            <a:pPr algn="just">
              <a:spcBef>
                <a:spcPct val="50000"/>
              </a:spcBef>
            </a:pPr>
            <a:r>
              <a:rPr lang="zh-CN" altLang="en-US" b="1" dirty="0" smtClean="0">
                <a:latin typeface="宋体" charset="-122"/>
              </a:rPr>
              <a:t>包名的目的是有效的区分名字相同的类。</a:t>
            </a:r>
            <a:r>
              <a:rPr lang="zh-CN" altLang="en-US" dirty="0" smtClean="0"/>
              <a:t>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73</a:t>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§4.8.1   </a:t>
            </a:r>
            <a:r>
              <a:rPr lang="zh-CN" altLang="en-US" dirty="0" smtClean="0">
                <a:latin typeface="宋体" charset="-122"/>
              </a:rPr>
              <a:t>包语句</a:t>
            </a:r>
            <a:r>
              <a:rPr lang="zh-CN" altLang="en-US" dirty="0" smtClean="0"/>
              <a:t>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dirty="0" smtClean="0"/>
              <a:t>通过</a:t>
            </a:r>
            <a:r>
              <a:rPr lang="zh-CN" altLang="en-US" dirty="0" smtClean="0">
                <a:solidFill>
                  <a:srgbClr val="C00000"/>
                </a:solidFill>
              </a:rPr>
              <a:t>关键字</a:t>
            </a:r>
            <a:r>
              <a:rPr lang="en-US" altLang="zh-CN" b="1" dirty="0" smtClean="0">
                <a:solidFill>
                  <a:srgbClr val="C00000"/>
                </a:solidFill>
                <a:latin typeface="宋体" charset="-122"/>
              </a:rPr>
              <a:t>package</a:t>
            </a:r>
            <a:r>
              <a:rPr lang="zh-CN" altLang="en-US" dirty="0" smtClean="0"/>
              <a:t>声明包语句。</a:t>
            </a:r>
          </a:p>
          <a:p>
            <a:pPr algn="just">
              <a:spcBef>
                <a:spcPct val="10000"/>
              </a:spcBef>
            </a:pPr>
            <a:r>
              <a:rPr lang="en-US" altLang="zh-CN" dirty="0" smtClean="0">
                <a:latin typeface="宋体" charset="-122"/>
              </a:rPr>
              <a:t>package</a:t>
            </a:r>
            <a:r>
              <a:rPr lang="zh-CN" altLang="en-US" dirty="0" smtClean="0"/>
              <a:t>语句作为</a:t>
            </a:r>
            <a:r>
              <a:rPr lang="en-US" altLang="zh-CN" dirty="0" smtClean="0">
                <a:latin typeface="宋体" charset="-122"/>
              </a:rPr>
              <a:t>Java</a:t>
            </a:r>
            <a:r>
              <a:rPr lang="zh-CN" altLang="en-US" dirty="0" smtClean="0"/>
              <a:t>源文件的第一条语句，</a:t>
            </a:r>
            <a:r>
              <a:rPr lang="zh-CN" altLang="en-US" dirty="0" smtClean="0">
                <a:solidFill>
                  <a:srgbClr val="000099"/>
                </a:solidFill>
              </a:rPr>
              <a:t>为该源文件中声明的类指定包名</a:t>
            </a:r>
            <a:r>
              <a:rPr lang="zh-CN" altLang="en-US" dirty="0" smtClean="0"/>
              <a:t>。</a:t>
            </a:r>
          </a:p>
          <a:p>
            <a:pPr algn="just">
              <a:spcBef>
                <a:spcPct val="10000"/>
              </a:spcBef>
            </a:pPr>
            <a:r>
              <a:rPr lang="en-US" altLang="zh-CN" dirty="0" smtClean="0">
                <a:latin typeface="宋体" charset="-122"/>
              </a:rPr>
              <a:t>package</a:t>
            </a:r>
            <a:r>
              <a:rPr lang="zh-CN" altLang="en-US" dirty="0" smtClean="0"/>
              <a:t>语句的一般格式为：</a:t>
            </a:r>
            <a:endParaRPr lang="en-US" altLang="zh-CN" dirty="0" smtClean="0">
              <a:latin typeface="宋体" charset="-122"/>
            </a:endParaRPr>
          </a:p>
          <a:p>
            <a:pPr algn="ctr">
              <a:spcBef>
                <a:spcPct val="10000"/>
              </a:spcBef>
              <a:buNone/>
            </a:pPr>
            <a:r>
              <a:rPr lang="en-US" altLang="zh-CN" sz="2400" b="1" dirty="0" smtClean="0">
                <a:solidFill>
                  <a:srgbClr val="0000FF"/>
                </a:solidFill>
                <a:latin typeface="宋体" charset="-122"/>
              </a:rPr>
              <a:t>package </a:t>
            </a:r>
            <a:r>
              <a:rPr lang="zh-CN" altLang="en-US" sz="2400" b="1" dirty="0" smtClean="0">
                <a:solidFill>
                  <a:srgbClr val="0000FF"/>
                </a:solidFill>
                <a:latin typeface="宋体" charset="-122"/>
              </a:rPr>
              <a:t>包名;</a:t>
            </a:r>
            <a:r>
              <a:rPr lang="zh-CN" altLang="en-US" b="1" dirty="0" smtClean="0">
                <a:latin typeface="宋体" charset="-122"/>
              </a:rPr>
              <a:t> </a:t>
            </a:r>
            <a:r>
              <a:rPr lang="zh-CN" altLang="en-US" sz="2400" b="1" dirty="0" smtClean="0">
                <a:latin typeface="宋体" charset="-122"/>
              </a:rPr>
              <a:t>   </a:t>
            </a:r>
            <a:endParaRPr lang="zh-CN" altLang="en-US" b="1" dirty="0" smtClean="0">
              <a:solidFill>
                <a:srgbClr val="FF0000"/>
              </a:solidFill>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74</a:t>
            </a:fld>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EE0FC06-A6FB-4E44-8825-44F29805B5C2}" type="slidenum">
              <a:rPr lang="en-US" altLang="zh-CN"/>
              <a:pPr/>
              <a:t>75</a:t>
            </a:fld>
            <a:endParaRPr lang="en-US" altLang="zh-CN"/>
          </a:p>
        </p:txBody>
      </p:sp>
      <p:sp>
        <p:nvSpPr>
          <p:cNvPr id="204802" name="Rectangle 2"/>
          <p:cNvSpPr>
            <a:spLocks noGrp="1" noChangeArrowheads="1"/>
          </p:cNvSpPr>
          <p:nvPr>
            <p:ph type="title"/>
          </p:nvPr>
        </p:nvSpPr>
        <p:spPr/>
        <p:txBody>
          <a:bodyPr/>
          <a:lstStyle/>
          <a:p>
            <a:r>
              <a:rPr lang="zh-CN" altLang="en-US" dirty="0" smtClean="0"/>
              <a:t>实例：</a:t>
            </a:r>
            <a:endParaRPr lang="en-GB" dirty="0"/>
          </a:p>
        </p:txBody>
      </p:sp>
      <p:sp>
        <p:nvSpPr>
          <p:cNvPr id="204804" name="Text Box 4"/>
          <p:cNvSpPr txBox="1">
            <a:spLocks noChangeArrowheads="1"/>
          </p:cNvSpPr>
          <p:nvPr/>
        </p:nvSpPr>
        <p:spPr bwMode="auto">
          <a:xfrm>
            <a:off x="500034" y="2571744"/>
            <a:ext cx="8215370" cy="3416320"/>
          </a:xfrm>
          <a:prstGeom prst="rect">
            <a:avLst/>
          </a:prstGeom>
          <a:noFill/>
          <a:ln w="9525">
            <a:solidFill>
              <a:schemeClr val="tx1"/>
            </a:solidFill>
            <a:miter lim="800000"/>
            <a:headEnd/>
            <a:tailEnd/>
          </a:ln>
          <a:effectLst/>
        </p:spPr>
        <p:txBody>
          <a:bodyPr wrap="square">
            <a:spAutoFit/>
          </a:bodyPr>
          <a:lstStyle/>
          <a:p>
            <a:r>
              <a:rPr lang="en-GB" sz="2400" b="1" dirty="0">
                <a:solidFill>
                  <a:srgbClr val="000099"/>
                </a:solidFill>
              </a:rPr>
              <a:t>package </a:t>
            </a:r>
            <a:r>
              <a:rPr lang="en-GB" sz="2400" b="1" dirty="0" err="1">
                <a:solidFill>
                  <a:srgbClr val="000099"/>
                </a:solidFill>
              </a:rPr>
              <a:t>myPackage</a:t>
            </a:r>
            <a:r>
              <a:rPr lang="en-GB" sz="2400" b="1" dirty="0" smtClean="0">
                <a:solidFill>
                  <a:srgbClr val="000099"/>
                </a:solidFill>
              </a:rPr>
              <a:t>;	//</a:t>
            </a:r>
            <a:r>
              <a:rPr lang="en-US" altLang="zh-CN" sz="2400" dirty="0" smtClean="0">
                <a:latin typeface="宋体" charset="-122"/>
              </a:rPr>
              <a:t>package</a:t>
            </a:r>
            <a:r>
              <a:rPr lang="zh-CN" altLang="en-US" sz="2400" dirty="0" smtClean="0"/>
              <a:t>语句</a:t>
            </a:r>
            <a:endParaRPr lang="en-GB" altLang="zh-CN" sz="2400" b="1" dirty="0">
              <a:solidFill>
                <a:srgbClr val="000099"/>
              </a:solidFill>
            </a:endParaRPr>
          </a:p>
          <a:p>
            <a:pPr algn="l"/>
            <a:endParaRPr lang="en-GB" sz="2400" b="1" dirty="0">
              <a:solidFill>
                <a:srgbClr val="000099"/>
              </a:solidFill>
            </a:endParaRPr>
          </a:p>
          <a:p>
            <a:pPr algn="l"/>
            <a:r>
              <a:rPr lang="en-GB" sz="2400" b="1" dirty="0"/>
              <a:t>public class </a:t>
            </a:r>
            <a:r>
              <a:rPr lang="en-GB" sz="2400" b="1" dirty="0" err="1">
                <a:solidFill>
                  <a:srgbClr val="000099"/>
                </a:solidFill>
              </a:rPr>
              <a:t>ClassA</a:t>
            </a:r>
            <a:r>
              <a:rPr lang="en-GB" sz="2400" b="1" dirty="0"/>
              <a:t> </a:t>
            </a:r>
            <a:r>
              <a:rPr lang="en-GB" sz="2400" b="1" dirty="0" smtClean="0"/>
              <a:t>{</a:t>
            </a:r>
          </a:p>
          <a:p>
            <a:pPr algn="l"/>
            <a:endParaRPr lang="en-GB" sz="2400" b="1" dirty="0"/>
          </a:p>
          <a:p>
            <a:pPr algn="l"/>
            <a:r>
              <a:rPr lang="en-GB" sz="2400" b="1" dirty="0" smtClean="0"/>
              <a:t>	public </a:t>
            </a:r>
            <a:r>
              <a:rPr lang="en-GB" sz="2400" b="1" dirty="0"/>
              <a:t>void display() </a:t>
            </a:r>
            <a:r>
              <a:rPr lang="en-GB" altLang="zh-CN" sz="2400" b="1" dirty="0"/>
              <a:t> </a:t>
            </a:r>
            <a:r>
              <a:rPr lang="en-GB" sz="2400" b="1" dirty="0"/>
              <a:t>{</a:t>
            </a:r>
          </a:p>
          <a:p>
            <a:pPr lvl="1" algn="l"/>
            <a:r>
              <a:rPr lang="en-GB" sz="2400" b="1" dirty="0"/>
              <a:t>     </a:t>
            </a:r>
            <a:r>
              <a:rPr lang="en-GB" altLang="zh-CN" sz="2400" b="1" dirty="0"/>
              <a:t> </a:t>
            </a:r>
            <a:r>
              <a:rPr lang="en-GB" altLang="zh-CN" sz="2400" b="1" dirty="0" smtClean="0"/>
              <a:t>	</a:t>
            </a:r>
            <a:r>
              <a:rPr lang="en-GB" sz="2400" b="1" dirty="0" err="1" smtClean="0"/>
              <a:t>System.out.println</a:t>
            </a:r>
            <a:r>
              <a:rPr lang="en-GB" sz="2400" b="1" dirty="0"/>
              <a:t>("Hello, I am </a:t>
            </a:r>
            <a:r>
              <a:rPr lang="en-GB" sz="2400" b="1" dirty="0" err="1"/>
              <a:t>ClassA</a:t>
            </a:r>
            <a:r>
              <a:rPr lang="en-GB" sz="2400" b="1" dirty="0"/>
              <a:t>");</a:t>
            </a:r>
          </a:p>
          <a:p>
            <a:pPr lvl="1" algn="l"/>
            <a:r>
              <a:rPr lang="en-GB" sz="2400" b="1" dirty="0"/>
              <a:t>  </a:t>
            </a:r>
            <a:r>
              <a:rPr lang="en-GB" sz="2400" b="1" dirty="0" smtClean="0"/>
              <a:t>	}</a:t>
            </a:r>
          </a:p>
          <a:p>
            <a:pPr lvl="1" algn="l"/>
            <a:endParaRPr lang="en-GB" sz="2400" b="1" dirty="0"/>
          </a:p>
          <a:p>
            <a:pPr algn="l"/>
            <a:r>
              <a:rPr lang="en-GB" sz="2400" b="1" dirty="0"/>
              <a:t>}</a:t>
            </a:r>
          </a:p>
        </p:txBody>
      </p:sp>
      <p:sp>
        <p:nvSpPr>
          <p:cNvPr id="6" name="TextBox 5"/>
          <p:cNvSpPr txBox="1"/>
          <p:nvPr/>
        </p:nvSpPr>
        <p:spPr>
          <a:xfrm>
            <a:off x="500034" y="1857364"/>
            <a:ext cx="5000660" cy="523220"/>
          </a:xfrm>
          <a:prstGeom prst="rect">
            <a:avLst/>
          </a:prstGeom>
          <a:noFill/>
        </p:spPr>
        <p:txBody>
          <a:bodyPr wrap="square" rtlCol="0">
            <a:spAutoFit/>
          </a:bodyPr>
          <a:lstStyle/>
          <a:p>
            <a:r>
              <a:rPr lang="en-GB" sz="2800" dirty="0" err="1" smtClean="0"/>
              <a:t>ClassA</a:t>
            </a:r>
            <a:r>
              <a:rPr lang="zh-CN" altLang="en-US" sz="2800" dirty="0" smtClean="0"/>
              <a:t>在</a:t>
            </a:r>
            <a:r>
              <a:rPr lang="en-US" altLang="zh-CN" sz="2800" dirty="0" err="1" smtClean="0"/>
              <a:t>myPackage</a:t>
            </a:r>
            <a:r>
              <a:rPr lang="zh-CN" altLang="en-US" sz="2800" dirty="0" smtClean="0"/>
              <a:t>包中：</a:t>
            </a:r>
            <a:endParaRPr lang="zh-CN" altLang="en-US" sz="2800" dirty="0"/>
          </a:p>
        </p:txBody>
      </p:sp>
    </p:spTree>
  </p:cSld>
  <p:clrMapOvr>
    <a:masterClrMapping/>
  </p:clrMapOvr>
  <p:transition advTm="100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§4.8.2   </a:t>
            </a:r>
            <a:r>
              <a:rPr lang="zh-CN" altLang="en-US" dirty="0" smtClean="0">
                <a:latin typeface="宋体" charset="-122"/>
              </a:rPr>
              <a:t>有包名的类的存储目录</a:t>
            </a:r>
            <a:r>
              <a:rPr lang="zh-CN" altLang="en-US" dirty="0" smtClean="0"/>
              <a:t>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dirty="0" smtClean="0"/>
              <a:t>程序如果使用了包语句，例如：</a:t>
            </a:r>
          </a:p>
          <a:p>
            <a:pPr algn="ctr">
              <a:spcBef>
                <a:spcPct val="10000"/>
              </a:spcBef>
              <a:buNone/>
            </a:pPr>
            <a:r>
              <a:rPr lang="en-US" altLang="zh-CN" b="1" dirty="0" smtClean="0">
                <a:solidFill>
                  <a:srgbClr val="0000FF"/>
                </a:solidFill>
                <a:latin typeface="宋体" charset="-122"/>
              </a:rPr>
              <a:t>package </a:t>
            </a:r>
            <a:r>
              <a:rPr lang="en-US" altLang="zh-CN" b="1" dirty="0" err="1" smtClean="0">
                <a:solidFill>
                  <a:srgbClr val="0000FF"/>
                </a:solidFill>
                <a:latin typeface="宋体" charset="-122"/>
              </a:rPr>
              <a:t>tom.jiafei</a:t>
            </a:r>
            <a:r>
              <a:rPr lang="en-US" altLang="zh-CN" dirty="0" smtClean="0">
                <a:solidFill>
                  <a:srgbClr val="0000FF"/>
                </a:solidFill>
                <a:latin typeface="宋体" charset="-122"/>
              </a:rPr>
              <a:t>;</a:t>
            </a:r>
          </a:p>
          <a:p>
            <a:r>
              <a:rPr lang="zh-CN" altLang="en-US" dirty="0" smtClean="0"/>
              <a:t>那么存储文件的路径如下：</a:t>
            </a:r>
            <a:endParaRPr lang="en-US" altLang="zh-CN" dirty="0" smtClean="0"/>
          </a:p>
          <a:p>
            <a:pPr algn="ctr">
              <a:buNone/>
            </a:pPr>
            <a:r>
              <a:rPr lang="zh-CN" altLang="en-US" sz="3200" b="1" dirty="0" smtClean="0"/>
              <a:t> </a:t>
            </a:r>
            <a:r>
              <a:rPr lang="zh-CN" altLang="en-US" b="1" dirty="0" smtClean="0">
                <a:solidFill>
                  <a:srgbClr val="0000FF"/>
                </a:solidFill>
              </a:rPr>
              <a:t>…</a:t>
            </a:r>
            <a:r>
              <a:rPr lang="zh-CN" altLang="en-US" b="1" dirty="0" smtClean="0">
                <a:solidFill>
                  <a:srgbClr val="0000FF"/>
                </a:solidFill>
                <a:latin typeface="宋体" charset="-122"/>
              </a:rPr>
              <a:t>\</a:t>
            </a:r>
            <a:r>
              <a:rPr lang="en-US" altLang="zh-CN" b="1" dirty="0" smtClean="0">
                <a:solidFill>
                  <a:srgbClr val="0000FF"/>
                </a:solidFill>
                <a:latin typeface="宋体" charset="-122"/>
              </a:rPr>
              <a:t>tom\</a:t>
            </a:r>
            <a:r>
              <a:rPr lang="en-US" altLang="zh-CN" b="1" dirty="0" err="1" smtClean="0">
                <a:solidFill>
                  <a:srgbClr val="0000FF"/>
                </a:solidFill>
                <a:latin typeface="宋体" charset="-122"/>
              </a:rPr>
              <a:t>jiafei</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76</a:t>
            </a:fld>
            <a:endParaRPr lang="zh-CN" altLang="en-US"/>
          </a:p>
        </p:txBody>
      </p:sp>
      <p:sp>
        <p:nvSpPr>
          <p:cNvPr id="7" name="线形标注 1 6"/>
          <p:cNvSpPr/>
          <p:nvPr/>
        </p:nvSpPr>
        <p:spPr>
          <a:xfrm>
            <a:off x="4857752" y="4214818"/>
            <a:ext cx="1428760" cy="500066"/>
          </a:xfrm>
          <a:prstGeom prst="borderCallout1">
            <a:avLst>
              <a:gd name="adj1" fmla="val -4844"/>
              <a:gd name="adj2" fmla="val 51882"/>
              <a:gd name="adj3" fmla="val -119511"/>
              <a:gd name="adj4" fmla="val 253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文件夹名称</a:t>
            </a:r>
            <a:endParaRPr lang="zh-CN" altLang="en-US" b="1" dirty="0">
              <a:solidFill>
                <a:schemeClr val="tx1"/>
              </a:solidFill>
            </a:endParaRPr>
          </a:p>
        </p:txBody>
      </p:sp>
      <p:sp>
        <p:nvSpPr>
          <p:cNvPr id="8" name="线形标注 1 7"/>
          <p:cNvSpPr/>
          <p:nvPr/>
        </p:nvSpPr>
        <p:spPr>
          <a:xfrm>
            <a:off x="1643042" y="4143380"/>
            <a:ext cx="2286016" cy="500066"/>
          </a:xfrm>
          <a:prstGeom prst="borderCallout1">
            <a:avLst>
              <a:gd name="adj1" fmla="val -4844"/>
              <a:gd name="adj2" fmla="val 51882"/>
              <a:gd name="adj3" fmla="val -104765"/>
              <a:gd name="adj4" fmla="val 1115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上一级文件夹名称</a:t>
            </a:r>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§4.8.3   </a:t>
            </a:r>
            <a:r>
              <a:rPr lang="zh-CN" altLang="en-US" dirty="0" smtClean="0">
                <a:latin typeface="宋体" charset="-122"/>
              </a:rPr>
              <a:t>运行有包名的主类 </a:t>
            </a:r>
            <a:endParaRPr lang="zh-CN" altLang="en-US" dirty="0"/>
          </a:p>
        </p:txBody>
      </p:sp>
      <p:sp>
        <p:nvSpPr>
          <p:cNvPr id="3" name="内容占位符 2"/>
          <p:cNvSpPr>
            <a:spLocks noGrp="1"/>
          </p:cNvSpPr>
          <p:nvPr>
            <p:ph idx="1"/>
          </p:nvPr>
        </p:nvSpPr>
        <p:spPr>
          <a:xfrm>
            <a:off x="428596" y="1571612"/>
            <a:ext cx="8229600" cy="4502150"/>
          </a:xfrm>
        </p:spPr>
        <p:txBody>
          <a:bodyPr/>
          <a:lstStyle/>
          <a:p>
            <a:pPr algn="just">
              <a:spcBef>
                <a:spcPct val="10000"/>
              </a:spcBef>
            </a:pPr>
            <a:r>
              <a:rPr lang="zh-CN" altLang="en-US" dirty="0" smtClean="0"/>
              <a:t>如果主类的包名是</a:t>
            </a:r>
            <a:r>
              <a:rPr lang="en-US" altLang="zh-CN" b="1" dirty="0" err="1" smtClean="0">
                <a:solidFill>
                  <a:srgbClr val="0000FF"/>
                </a:solidFill>
              </a:rPr>
              <a:t>tom.jiafei</a:t>
            </a:r>
            <a:r>
              <a:rPr lang="en-US" altLang="zh-CN" dirty="0" smtClean="0"/>
              <a:t>，</a:t>
            </a:r>
            <a:r>
              <a:rPr lang="zh-CN" altLang="en-US" dirty="0" smtClean="0"/>
              <a:t>那么主类的字节码一定存放在以下目录中：</a:t>
            </a:r>
            <a:endParaRPr lang="en-US" altLang="zh-CN" dirty="0" smtClean="0"/>
          </a:p>
          <a:p>
            <a:pPr algn="ctr">
              <a:spcBef>
                <a:spcPct val="10000"/>
              </a:spcBef>
              <a:buNone/>
            </a:pPr>
            <a:r>
              <a:rPr lang="zh-CN" altLang="en-US" b="1" dirty="0" smtClean="0">
                <a:solidFill>
                  <a:srgbClr val="0000FF"/>
                </a:solidFill>
              </a:rPr>
              <a:t>…\</a:t>
            </a:r>
            <a:r>
              <a:rPr lang="en-US" altLang="zh-CN" b="1" dirty="0" smtClean="0">
                <a:solidFill>
                  <a:srgbClr val="0000FF"/>
                </a:solidFill>
              </a:rPr>
              <a:t>tom\</a:t>
            </a:r>
            <a:r>
              <a:rPr lang="en-US" altLang="zh-CN" b="1" dirty="0" err="1" smtClean="0">
                <a:solidFill>
                  <a:srgbClr val="0000FF"/>
                </a:solidFill>
              </a:rPr>
              <a:t>jiefei</a:t>
            </a:r>
            <a:endParaRPr lang="en-US" altLang="zh-CN" dirty="0" smtClean="0"/>
          </a:p>
          <a:p>
            <a:pPr algn="just">
              <a:spcBef>
                <a:spcPct val="10000"/>
              </a:spcBef>
            </a:pPr>
            <a:r>
              <a:rPr lang="zh-CN" altLang="en-US" dirty="0" smtClean="0"/>
              <a:t>运行时必须到</a:t>
            </a:r>
            <a:r>
              <a:rPr lang="en-US" altLang="zh-CN" b="1" dirty="0" smtClean="0">
                <a:solidFill>
                  <a:srgbClr val="0000FF"/>
                </a:solidFill>
              </a:rPr>
              <a:t>tom\</a:t>
            </a:r>
            <a:r>
              <a:rPr lang="en-US" altLang="zh-CN" b="1" dirty="0" err="1" smtClean="0">
                <a:solidFill>
                  <a:srgbClr val="0000FF"/>
                </a:solidFill>
              </a:rPr>
              <a:t>jiefei</a:t>
            </a:r>
            <a:r>
              <a:rPr lang="zh-CN" altLang="en-US" dirty="0" smtClean="0"/>
              <a:t>的</a:t>
            </a:r>
            <a:r>
              <a:rPr lang="zh-CN" altLang="en-US" b="1" dirty="0" smtClean="0">
                <a:solidFill>
                  <a:srgbClr val="C00000"/>
                </a:solidFill>
              </a:rPr>
              <a:t>上一层（即</a:t>
            </a:r>
            <a:r>
              <a:rPr lang="en-US" altLang="zh-CN" b="1" dirty="0" smtClean="0">
                <a:solidFill>
                  <a:srgbClr val="C00000"/>
                </a:solidFill>
              </a:rPr>
              <a:t>tom</a:t>
            </a:r>
            <a:r>
              <a:rPr lang="zh-CN" altLang="en-US" b="1" dirty="0" smtClean="0">
                <a:solidFill>
                  <a:srgbClr val="C00000"/>
                </a:solidFill>
              </a:rPr>
              <a:t>的父目录）目录</a:t>
            </a:r>
            <a:r>
              <a:rPr lang="zh-CN" altLang="en-US" dirty="0" smtClean="0"/>
              <a:t>中去运行主类。</a:t>
            </a:r>
            <a:endParaRPr lang="en-US" altLang="zh-CN" dirty="0" smtClean="0"/>
          </a:p>
          <a:p>
            <a:pPr algn="just">
              <a:spcBef>
                <a:spcPct val="10000"/>
              </a:spcBef>
            </a:pPr>
            <a:endParaRPr lang="zh-CN" altLang="en-US" sz="2400" dirty="0" smtClean="0"/>
          </a:p>
          <a:p>
            <a:pPr algn="just">
              <a:spcBef>
                <a:spcPct val="10000"/>
              </a:spcBef>
            </a:pPr>
            <a:r>
              <a:rPr lang="zh-CN" altLang="en-US" dirty="0" smtClean="0"/>
              <a:t>假设</a:t>
            </a:r>
            <a:r>
              <a:rPr lang="en-US" altLang="zh-CN" b="1" dirty="0" smtClean="0">
                <a:solidFill>
                  <a:srgbClr val="0000FF"/>
                </a:solidFill>
              </a:rPr>
              <a:t>tom\</a:t>
            </a:r>
            <a:r>
              <a:rPr lang="en-US" altLang="zh-CN" b="1" dirty="0" err="1" smtClean="0">
                <a:solidFill>
                  <a:srgbClr val="0000FF"/>
                </a:solidFill>
              </a:rPr>
              <a:t>jiefei</a:t>
            </a:r>
            <a:r>
              <a:rPr lang="zh-CN" altLang="en-US" dirty="0" smtClean="0"/>
              <a:t>的上一层目录是1000，那么，必须如下格式来运行：</a:t>
            </a:r>
          </a:p>
          <a:p>
            <a:pPr algn="ctr">
              <a:buNone/>
            </a:pPr>
            <a:r>
              <a:rPr lang="en-US" altLang="zh-CN" b="1" dirty="0" smtClean="0">
                <a:latin typeface="宋体" charset="-122"/>
              </a:rPr>
              <a:t> </a:t>
            </a:r>
            <a:r>
              <a:rPr lang="en-US" altLang="zh-CN" b="1" u="sng" dirty="0" err="1" smtClean="0">
                <a:latin typeface="宋体" charset="-122"/>
              </a:rPr>
              <a:t>C:\1000\</a:t>
            </a:r>
            <a:r>
              <a:rPr lang="en-US" altLang="zh-CN" b="1" dirty="0" smtClean="0">
                <a:latin typeface="宋体" charset="-122"/>
              </a:rPr>
              <a:t> </a:t>
            </a:r>
            <a:r>
              <a:rPr lang="en-US" altLang="zh-CN" b="1" u="sng" dirty="0" smtClean="0">
                <a:solidFill>
                  <a:srgbClr val="0000FF"/>
                </a:solidFill>
                <a:latin typeface="宋体" charset="-122"/>
              </a:rPr>
              <a:t>java </a:t>
            </a:r>
            <a:r>
              <a:rPr lang="en-US" altLang="zh-CN" b="1" u="sng" dirty="0" err="1" smtClean="0">
                <a:solidFill>
                  <a:srgbClr val="0000FF"/>
                </a:solidFill>
                <a:latin typeface="宋体" charset="-122"/>
              </a:rPr>
              <a:t>tom.jiafei</a:t>
            </a:r>
            <a:r>
              <a:rPr lang="en-US" altLang="zh-CN" b="1" u="sng" dirty="0" smtClean="0">
                <a:solidFill>
                  <a:srgbClr val="0000FF"/>
                </a:solidFill>
                <a:latin typeface="宋体" charset="-122"/>
              </a:rPr>
              <a:t>.</a:t>
            </a:r>
            <a:r>
              <a:rPr lang="zh-CN" altLang="en-US" b="1" u="sng" dirty="0" smtClean="0">
                <a:solidFill>
                  <a:srgbClr val="0000FF"/>
                </a:solidFill>
                <a:latin typeface="宋体" charset="-122"/>
              </a:rPr>
              <a:t>主类名</a:t>
            </a:r>
            <a:r>
              <a:rPr lang="zh-CN" altLang="en-US" sz="3200" b="1" u="sng" dirty="0" smtClean="0"/>
              <a:t> </a:t>
            </a:r>
            <a:endParaRPr lang="zh-CN" altLang="en-US" u="sng"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77</a:t>
            </a:fld>
            <a:endParaRPr lang="zh-CN" altLang="en-US" dirty="0"/>
          </a:p>
        </p:txBody>
      </p:sp>
      <p:sp>
        <p:nvSpPr>
          <p:cNvPr id="5" name="线形标注 1 4"/>
          <p:cNvSpPr/>
          <p:nvPr/>
        </p:nvSpPr>
        <p:spPr>
          <a:xfrm>
            <a:off x="1214414" y="6286520"/>
            <a:ext cx="1643074" cy="357190"/>
          </a:xfrm>
          <a:prstGeom prst="borderCallout1">
            <a:avLst>
              <a:gd name="adj1" fmla="val -4844"/>
              <a:gd name="adj2" fmla="val 51882"/>
              <a:gd name="adj3" fmla="val -151364"/>
              <a:gd name="adj4" fmla="val 799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上一层目录</a:t>
            </a:r>
            <a:endParaRPr lang="zh-CN" altLang="en-US" sz="2000" b="1" dirty="0">
              <a:solidFill>
                <a:schemeClr val="tx1"/>
              </a:solidFill>
            </a:endParaRPr>
          </a:p>
        </p:txBody>
      </p:sp>
      <p:sp>
        <p:nvSpPr>
          <p:cNvPr id="6" name="线形标注 1 5"/>
          <p:cNvSpPr/>
          <p:nvPr/>
        </p:nvSpPr>
        <p:spPr>
          <a:xfrm>
            <a:off x="4714876" y="6072206"/>
            <a:ext cx="2214578" cy="571504"/>
          </a:xfrm>
          <a:prstGeom prst="borderCallout1">
            <a:avLst>
              <a:gd name="adj1" fmla="val -4844"/>
              <a:gd name="adj2" fmla="val 51882"/>
              <a:gd name="adj3" fmla="val -70849"/>
              <a:gd name="adj4" fmla="val 2196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java</a:t>
            </a:r>
            <a:r>
              <a:rPr lang="zh-CN" altLang="en-US" sz="2000" b="1" dirty="0" smtClean="0">
                <a:solidFill>
                  <a:schemeClr val="tx1"/>
                </a:solidFill>
              </a:rPr>
              <a:t>命令运行在包中的主类</a:t>
            </a:r>
            <a:endParaRPr lang="zh-CN" alt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020746"/>
          </a:xfrm>
        </p:spPr>
        <p:txBody>
          <a:bodyPr/>
          <a:lstStyle/>
          <a:p>
            <a:r>
              <a:rPr lang="zh-CN" altLang="en-US" dirty="0" smtClean="0"/>
              <a:t>程序运行实例：</a:t>
            </a:r>
            <a:endParaRPr lang="zh-CN" altLang="en-US" dirty="0"/>
          </a:p>
        </p:txBody>
      </p:sp>
      <p:sp>
        <p:nvSpPr>
          <p:cNvPr id="3" name="内容占位符 2"/>
          <p:cNvSpPr>
            <a:spLocks noGrp="1"/>
          </p:cNvSpPr>
          <p:nvPr>
            <p:ph idx="1"/>
          </p:nvPr>
        </p:nvSpPr>
        <p:spPr>
          <a:xfrm>
            <a:off x="428596" y="1571612"/>
            <a:ext cx="8258204" cy="4559313"/>
          </a:xfrm>
        </p:spPr>
        <p:txBody>
          <a:bodyPr/>
          <a:lstStyle/>
          <a:p>
            <a:r>
              <a:rPr lang="zh-CN" altLang="en-US" dirty="0" smtClean="0"/>
              <a:t>例</a:t>
            </a:r>
            <a:r>
              <a:rPr lang="en-US" altLang="zh-CN" dirty="0" smtClean="0"/>
              <a:t>4-11(</a:t>
            </a:r>
            <a:r>
              <a:rPr lang="zh-CN" altLang="en-US" dirty="0" smtClean="0"/>
              <a:t>课后在个人电脑上练习</a:t>
            </a:r>
            <a:r>
              <a:rPr lang="en-US" altLang="zh-CN" dirty="0" smtClean="0"/>
              <a:t>)</a:t>
            </a:r>
            <a:r>
              <a:rPr lang="zh-CN" altLang="en-US" dirty="0" smtClean="0"/>
              <a:t>：</a:t>
            </a:r>
            <a:endParaRPr lang="en-US" altLang="zh-CN" dirty="0" smtClean="0"/>
          </a:p>
          <a:p>
            <a:pPr lvl="1"/>
            <a:r>
              <a:rPr lang="zh-CN" altLang="en-US" dirty="0" smtClean="0"/>
              <a:t>假设存储路径为：</a:t>
            </a:r>
            <a:r>
              <a:rPr lang="en-US" altLang="zh-CN" dirty="0" err="1" smtClean="0"/>
              <a:t>E:\workspace\</a:t>
            </a:r>
            <a:r>
              <a:rPr lang="zh-CN" altLang="en-US" dirty="0" smtClean="0"/>
              <a:t>实验</a:t>
            </a:r>
            <a:r>
              <a:rPr lang="en-US" altLang="zh-CN" dirty="0" smtClean="0"/>
              <a:t>1\</a:t>
            </a:r>
            <a:r>
              <a:rPr lang="en-US" altLang="zh-CN" dirty="0" err="1" smtClean="0"/>
              <a:t>src</a:t>
            </a:r>
            <a:r>
              <a:rPr lang="en-US" altLang="zh-CN" dirty="0" smtClean="0"/>
              <a:t>\</a:t>
            </a:r>
            <a:r>
              <a:rPr lang="zh-CN" altLang="en-US" dirty="0" smtClean="0"/>
              <a:t>实验</a:t>
            </a:r>
            <a:r>
              <a:rPr lang="en-US" altLang="zh-CN" dirty="0" smtClean="0"/>
              <a:t>1\</a:t>
            </a:r>
            <a:r>
              <a:rPr lang="en-US" altLang="zh-CN" dirty="0" err="1" smtClean="0"/>
              <a:t>q1</a:t>
            </a:r>
            <a:endParaRPr lang="en-US" altLang="zh-CN" dirty="0" smtClean="0"/>
          </a:p>
          <a:p>
            <a:pPr lvl="1" algn="ctr">
              <a:buNone/>
            </a:pPr>
            <a:endParaRPr lang="en-US" altLang="zh-CN" b="1" dirty="0" smtClean="0">
              <a:solidFill>
                <a:srgbClr val="000099"/>
              </a:solidFill>
            </a:endParaRPr>
          </a:p>
          <a:p>
            <a:pPr lvl="1" algn="ctr">
              <a:buNone/>
            </a:pPr>
            <a:r>
              <a:rPr lang="en-US" altLang="zh-CN" b="1" dirty="0" smtClean="0">
                <a:solidFill>
                  <a:srgbClr val="000099"/>
                </a:solidFill>
              </a:rPr>
              <a:t>package </a:t>
            </a:r>
            <a:r>
              <a:rPr lang="zh-CN" altLang="en-US" b="1" dirty="0" smtClean="0">
                <a:solidFill>
                  <a:srgbClr val="000099"/>
                </a:solidFill>
              </a:rPr>
              <a:t>实验</a:t>
            </a:r>
            <a:r>
              <a:rPr lang="en-US" altLang="zh-CN" b="1" dirty="0" err="1" smtClean="0">
                <a:solidFill>
                  <a:srgbClr val="000099"/>
                </a:solidFill>
              </a:rPr>
              <a:t>1.q1</a:t>
            </a:r>
            <a:r>
              <a:rPr lang="en-US" altLang="zh-CN" b="1" dirty="0" smtClean="0">
                <a:solidFill>
                  <a:srgbClr val="000099"/>
                </a:solidFill>
              </a:rPr>
              <a:t>;		//package</a:t>
            </a:r>
            <a:r>
              <a:rPr lang="zh-CN" altLang="en-US" b="1" dirty="0" smtClean="0">
                <a:solidFill>
                  <a:srgbClr val="000099"/>
                </a:solidFill>
              </a:rPr>
              <a:t>语句</a:t>
            </a:r>
            <a:endParaRPr lang="zh-CN" altLang="en-US" b="1" dirty="0">
              <a:solidFill>
                <a:srgbClr val="000099"/>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78</a:t>
            </a:fld>
            <a:endParaRPr lang="zh-CN" altLang="en-US"/>
          </a:p>
        </p:txBody>
      </p:sp>
      <p:pic>
        <p:nvPicPr>
          <p:cNvPr id="1027" name="Picture 3"/>
          <p:cNvPicPr>
            <a:picLocks noChangeAspect="1" noChangeArrowheads="1"/>
          </p:cNvPicPr>
          <p:nvPr/>
        </p:nvPicPr>
        <p:blipFill>
          <a:blip r:embed="rId2"/>
          <a:srcRect/>
          <a:stretch>
            <a:fillRect/>
          </a:stretch>
        </p:blipFill>
        <p:spPr bwMode="auto">
          <a:xfrm>
            <a:off x="2285984" y="3857628"/>
            <a:ext cx="3733800" cy="2171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857232"/>
            <a:ext cx="8229600" cy="4002084"/>
          </a:xfrm>
        </p:spPr>
        <p:txBody>
          <a:bodyPr/>
          <a:lstStyle/>
          <a:p>
            <a:r>
              <a:rPr lang="zh-CN" altLang="en-US" b="1" dirty="0" smtClean="0">
                <a:solidFill>
                  <a:srgbClr val="000099"/>
                </a:solidFill>
              </a:rPr>
              <a:t>操作如下</a:t>
            </a:r>
            <a:endParaRPr lang="zh-CN" altLang="en-US" b="1" dirty="0">
              <a:solidFill>
                <a:srgbClr val="000099"/>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79</a:t>
            </a:fld>
            <a:endParaRPr lang="zh-CN" altLang="en-US"/>
          </a:p>
        </p:txBody>
      </p:sp>
      <p:pic>
        <p:nvPicPr>
          <p:cNvPr id="2050" name="Picture 2"/>
          <p:cNvPicPr>
            <a:picLocks noChangeAspect="1" noChangeArrowheads="1"/>
          </p:cNvPicPr>
          <p:nvPr/>
        </p:nvPicPr>
        <p:blipFill>
          <a:blip r:embed="rId2"/>
          <a:srcRect/>
          <a:stretch>
            <a:fillRect/>
          </a:stretch>
        </p:blipFill>
        <p:spPr bwMode="auto">
          <a:xfrm>
            <a:off x="642910" y="1428736"/>
            <a:ext cx="8029575" cy="517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186634" cy="1295400"/>
          </a:xfrm>
        </p:spPr>
        <p:txBody>
          <a:bodyPr/>
          <a:lstStyle/>
          <a:p>
            <a:r>
              <a:rPr lang="zh-CN" altLang="en-US" sz="3200" dirty="0" smtClean="0"/>
              <a:t>如何使用面向对象的思想实现一个计算机模拟器？</a:t>
            </a:r>
            <a:endParaRPr lang="zh-CN" altLang="en-US" sz="3200" dirty="0"/>
          </a:p>
        </p:txBody>
      </p:sp>
      <p:graphicFrame>
        <p:nvGraphicFramePr>
          <p:cNvPr id="7" name="内容占位符 6"/>
          <p:cNvGraphicFramePr>
            <a:graphicFrameLocks noGrp="1"/>
          </p:cNvGraphicFramePr>
          <p:nvPr>
            <p:ph idx="1"/>
          </p:nvPr>
        </p:nvGraphicFramePr>
        <p:xfrm>
          <a:off x="357158" y="2214554"/>
          <a:ext cx="8572559" cy="2516505"/>
        </p:xfrm>
        <a:graphic>
          <a:graphicData uri="http://schemas.openxmlformats.org/drawingml/2006/table">
            <a:tbl>
              <a:tblPr/>
              <a:tblGrid>
                <a:gridCol w="714380"/>
                <a:gridCol w="1143008"/>
                <a:gridCol w="1714511"/>
                <a:gridCol w="5000660"/>
              </a:tblGrid>
              <a:tr h="247064">
                <a:tc>
                  <a:txBody>
                    <a:bodyPr/>
                    <a:lstStyle/>
                    <a:p>
                      <a:pPr algn="ctr" fontAlgn="ctr"/>
                      <a:r>
                        <a:rPr lang="zh-CN" altLang="en-US" sz="1800" b="1" i="0" u="none" strike="noStrike" dirty="0">
                          <a:solidFill>
                            <a:srgbClr val="000000"/>
                          </a:solidFill>
                          <a:latin typeface="宋体"/>
                        </a:rPr>
                        <a:t>名词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1" i="0" u="none" strike="noStrike">
                          <a:solidFill>
                            <a:srgbClr val="000000"/>
                          </a:solidFill>
                          <a:latin typeface="宋体"/>
                        </a:rPr>
                        <a:t>真实世界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1" i="0" u="none" strike="noStrike">
                          <a:solidFill>
                            <a:srgbClr val="000000"/>
                          </a:solidFill>
                          <a:latin typeface="宋体"/>
                        </a:rPr>
                        <a:t>抽象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宋体"/>
                        </a:rPr>
                        <a:t>Java</a:t>
                      </a:r>
                      <a:r>
                        <a:rPr lang="zh-CN" altLang="en-US" sz="1800" b="1" i="0" u="none" strike="noStrike" dirty="0" smtClean="0">
                          <a:solidFill>
                            <a:srgbClr val="000000"/>
                          </a:solidFill>
                          <a:latin typeface="宋体"/>
                        </a:rPr>
                        <a:t>实现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064">
                <a:tc rowSpan="4">
                  <a:txBody>
                    <a:bodyPr/>
                    <a:lstStyle/>
                    <a:p>
                      <a:pPr marL="72000" algn="ctr" fontAlgn="ctr"/>
                      <a:r>
                        <a:rPr lang="zh-CN" altLang="en-US" sz="1800" b="0" i="0" u="none" strike="noStrike" dirty="0">
                          <a:solidFill>
                            <a:srgbClr val="000000"/>
                          </a:solidFill>
                          <a:latin typeface="宋体"/>
                        </a:rPr>
                        <a:t>实例</a:t>
                      </a:r>
                      <a:r>
                        <a:rPr lang="en-US" altLang="zh-CN" sz="1800" b="0" i="0" u="none" strike="noStrike" dirty="0">
                          <a:solidFill>
                            <a:srgbClr val="000000"/>
                          </a:solidFill>
                          <a:latin typeface="宋体"/>
                        </a:rPr>
                        <a:t>/</a:t>
                      </a:r>
                      <a:r>
                        <a:rPr lang="zh-CN" altLang="en-US" sz="1800" b="0" i="0" u="none" strike="noStrike" dirty="0">
                          <a:solidFill>
                            <a:srgbClr val="000000"/>
                          </a:solidFill>
                          <a:latin typeface="宋体"/>
                        </a:rPr>
                        <a:t>对象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zh-CN" altLang="en-US" sz="1800" b="0" i="0" u="none" strike="noStrike" dirty="0">
                          <a:solidFill>
                            <a:srgbClr val="000000"/>
                          </a:solidFill>
                          <a:latin typeface="宋体"/>
                        </a:rPr>
                        <a:t>每一台计算机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zh-CN" altLang="en-US" sz="1800" b="0" i="0" u="none" strike="noStrike" dirty="0">
                          <a:solidFill>
                            <a:srgbClr val="000000"/>
                          </a:solidFill>
                          <a:latin typeface="宋体"/>
                        </a:rPr>
                        <a:t>“计算机”类的一个实例</a:t>
                      </a:r>
                      <a:r>
                        <a:rPr lang="en-US" altLang="zh-CN" sz="1800" b="0" i="0" u="none" strike="noStrike" dirty="0">
                          <a:solidFill>
                            <a:srgbClr val="000000"/>
                          </a:solidFill>
                          <a:latin typeface="宋体"/>
                        </a:rPr>
                        <a:t>/</a:t>
                      </a:r>
                      <a:r>
                        <a:rPr lang="zh-CN" altLang="en-US" sz="1800" b="0" i="0" u="none" strike="noStrike" dirty="0">
                          <a:solidFill>
                            <a:srgbClr val="000000"/>
                          </a:solidFill>
                          <a:latin typeface="宋体"/>
                        </a:rPr>
                        <a:t>对象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en-US" sz="1800" b="0" i="0" u="none" strike="noStrike" dirty="0">
                          <a:solidFill>
                            <a:srgbClr val="000099"/>
                          </a:solidFill>
                          <a:latin typeface="Tahoma" pitchFamily="34" charset="0"/>
                          <a:ea typeface="Tahoma" pitchFamily="34" charset="0"/>
                          <a:cs typeface="Tahoma" pitchFamily="34" charset="0"/>
                        </a:rPr>
                        <a:t>Computer </a:t>
                      </a:r>
                      <a:r>
                        <a:rPr lang="en-US" sz="1800" b="0" i="0" u="none" strike="noStrike" dirty="0" err="1">
                          <a:solidFill>
                            <a:srgbClr val="000099"/>
                          </a:solidFill>
                          <a:latin typeface="Tahoma" pitchFamily="34" charset="0"/>
                          <a:ea typeface="Tahoma" pitchFamily="34" charset="0"/>
                          <a:cs typeface="Tahoma" pitchFamily="34" charset="0"/>
                        </a:rPr>
                        <a:t>myComputer</a:t>
                      </a:r>
                      <a:r>
                        <a:rPr lang="en-US" sz="1800" b="0" i="0" u="none" strike="noStrike" dirty="0">
                          <a:solidFill>
                            <a:srgbClr val="000099"/>
                          </a:solidFill>
                          <a:latin typeface="Tahoma" pitchFamily="34" charset="0"/>
                          <a:ea typeface="Tahoma" pitchFamily="34" charset="0"/>
                          <a:cs typeface="Tahoma" pitchFamily="34" charset="0"/>
                        </a:rPr>
                        <a:t> = new Computer();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064">
                <a:tc vMerge="1">
                  <a:txBody>
                    <a:bodyPr/>
                    <a:lstStyle/>
                    <a:p>
                      <a:endParaRPr lang="zh-CN" altLang="en-US"/>
                    </a:p>
                  </a:txBody>
                  <a:tcPr/>
                </a:tc>
                <a:tc>
                  <a:txBody>
                    <a:bodyPr/>
                    <a:lstStyle/>
                    <a:p>
                      <a:pPr marL="72000" algn="l" fontAlgn="ctr"/>
                      <a:r>
                        <a:rPr lang="zh-CN" altLang="en-US" sz="1800" b="0" i="0" u="none" strike="noStrike" dirty="0">
                          <a:solidFill>
                            <a:srgbClr val="000000"/>
                          </a:solidFill>
                          <a:latin typeface="宋体"/>
                        </a:rPr>
                        <a:t>每一个内存条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zh-CN" altLang="en-US" sz="1800" b="0" i="0" u="none" strike="noStrike" dirty="0">
                          <a:solidFill>
                            <a:srgbClr val="000000"/>
                          </a:solidFill>
                          <a:latin typeface="宋体"/>
                        </a:rPr>
                        <a:t>“内存”类的一个实例</a:t>
                      </a:r>
                      <a:r>
                        <a:rPr lang="en-US" altLang="zh-CN" sz="1800" b="0" i="0" u="none" strike="noStrike" dirty="0">
                          <a:solidFill>
                            <a:srgbClr val="000000"/>
                          </a:solidFill>
                          <a:latin typeface="宋体"/>
                        </a:rPr>
                        <a:t>/</a:t>
                      </a:r>
                      <a:r>
                        <a:rPr lang="zh-CN" altLang="en-US" sz="1800" b="0" i="0" u="none" strike="noStrike" dirty="0">
                          <a:solidFill>
                            <a:srgbClr val="000000"/>
                          </a:solidFill>
                          <a:latin typeface="宋体"/>
                        </a:rPr>
                        <a:t>对象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en-US" sz="1800" b="0" i="0" u="none" strike="noStrike" dirty="0">
                          <a:solidFill>
                            <a:srgbClr val="000099"/>
                          </a:solidFill>
                          <a:latin typeface="Tahoma" pitchFamily="34" charset="0"/>
                          <a:ea typeface="Tahoma" pitchFamily="34" charset="0"/>
                          <a:cs typeface="Tahoma" pitchFamily="34" charset="0"/>
                        </a:rPr>
                        <a:t>Memory </a:t>
                      </a:r>
                      <a:r>
                        <a:rPr lang="en-US" sz="1800" b="0" i="0" u="none" strike="noStrike" dirty="0" err="1">
                          <a:solidFill>
                            <a:srgbClr val="000099"/>
                          </a:solidFill>
                          <a:latin typeface="Tahoma" pitchFamily="34" charset="0"/>
                          <a:ea typeface="Tahoma" pitchFamily="34" charset="0"/>
                          <a:cs typeface="Tahoma" pitchFamily="34" charset="0"/>
                        </a:rPr>
                        <a:t>myComputer</a:t>
                      </a:r>
                      <a:r>
                        <a:rPr lang="en-US" sz="1800" b="0" i="0" u="none" strike="noStrike" dirty="0">
                          <a:solidFill>
                            <a:srgbClr val="000099"/>
                          </a:solidFill>
                          <a:latin typeface="Tahoma" pitchFamily="34" charset="0"/>
                          <a:ea typeface="Tahoma" pitchFamily="34" charset="0"/>
                          <a:cs typeface="Tahoma" pitchFamily="34" charset="0"/>
                        </a:rPr>
                        <a:t> = new Memory();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0847">
                <a:tc vMerge="1">
                  <a:txBody>
                    <a:bodyPr/>
                    <a:lstStyle/>
                    <a:p>
                      <a:endParaRPr lang="zh-CN" altLang="en-US"/>
                    </a:p>
                  </a:txBody>
                  <a:tcPr/>
                </a:tc>
                <a:tc>
                  <a:txBody>
                    <a:bodyPr/>
                    <a:lstStyle/>
                    <a:p>
                      <a:pPr marL="72000" algn="l" fontAlgn="ctr"/>
                      <a:r>
                        <a:rPr lang="zh-CN" altLang="en-US" sz="1800" b="0" i="0" u="none" strike="noStrike">
                          <a:solidFill>
                            <a:srgbClr val="000000"/>
                          </a:solidFill>
                          <a:latin typeface="宋体"/>
                        </a:rPr>
                        <a:t>每一个显卡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zh-CN" altLang="en-US" sz="1800" b="0" i="0" u="none" strike="noStrike" dirty="0">
                          <a:solidFill>
                            <a:srgbClr val="000000"/>
                          </a:solidFill>
                          <a:latin typeface="宋体"/>
                        </a:rPr>
                        <a:t>“显卡”类的一个实例</a:t>
                      </a:r>
                      <a:r>
                        <a:rPr lang="en-US" altLang="zh-CN" sz="1800" b="0" i="0" u="none" strike="noStrike" dirty="0">
                          <a:solidFill>
                            <a:srgbClr val="000000"/>
                          </a:solidFill>
                          <a:latin typeface="宋体"/>
                        </a:rPr>
                        <a:t>/</a:t>
                      </a:r>
                      <a:r>
                        <a:rPr lang="zh-CN" altLang="en-US" sz="1800" b="0" i="0" u="none" strike="noStrike" dirty="0">
                          <a:solidFill>
                            <a:srgbClr val="000000"/>
                          </a:solidFill>
                          <a:latin typeface="宋体"/>
                        </a:rPr>
                        <a:t>对象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en-US" sz="1800" b="0" i="0" u="none" strike="noStrike" dirty="0" err="1">
                          <a:solidFill>
                            <a:srgbClr val="000099"/>
                          </a:solidFill>
                          <a:latin typeface="Tahoma" pitchFamily="34" charset="0"/>
                          <a:ea typeface="Tahoma" pitchFamily="34" charset="0"/>
                          <a:cs typeface="Tahoma" pitchFamily="34" charset="0"/>
                        </a:rPr>
                        <a:t>VideoCard</a:t>
                      </a:r>
                      <a:r>
                        <a:rPr lang="en-US" sz="1800" b="0" i="0" u="none" strike="noStrike" dirty="0">
                          <a:solidFill>
                            <a:srgbClr val="000099"/>
                          </a:solidFill>
                          <a:latin typeface="Tahoma" pitchFamily="34" charset="0"/>
                          <a:ea typeface="Tahoma" pitchFamily="34" charset="0"/>
                          <a:cs typeface="Tahoma" pitchFamily="34" charset="0"/>
                        </a:rPr>
                        <a:t> </a:t>
                      </a:r>
                      <a:r>
                        <a:rPr lang="en-US" sz="1800" b="0" i="0" u="none" strike="noStrike" dirty="0" err="1">
                          <a:solidFill>
                            <a:srgbClr val="000099"/>
                          </a:solidFill>
                          <a:latin typeface="Tahoma" pitchFamily="34" charset="0"/>
                          <a:ea typeface="Tahoma" pitchFamily="34" charset="0"/>
                          <a:cs typeface="Tahoma" pitchFamily="34" charset="0"/>
                        </a:rPr>
                        <a:t>myVideoCard</a:t>
                      </a:r>
                      <a:r>
                        <a:rPr lang="en-US" sz="1800" b="0" i="0" u="none" strike="noStrike" dirty="0">
                          <a:solidFill>
                            <a:srgbClr val="000099"/>
                          </a:solidFill>
                          <a:latin typeface="Tahoma" pitchFamily="34" charset="0"/>
                          <a:ea typeface="Tahoma" pitchFamily="34" charset="0"/>
                          <a:cs typeface="Tahoma" pitchFamily="34" charset="0"/>
                        </a:rPr>
                        <a:t> = new </a:t>
                      </a:r>
                      <a:r>
                        <a:rPr lang="en-US" sz="1800" b="0" i="0" u="none" strike="noStrike" dirty="0" err="1">
                          <a:solidFill>
                            <a:srgbClr val="000099"/>
                          </a:solidFill>
                          <a:latin typeface="Tahoma" pitchFamily="34" charset="0"/>
                          <a:ea typeface="Tahoma" pitchFamily="34" charset="0"/>
                          <a:cs typeface="Tahoma" pitchFamily="34" charset="0"/>
                        </a:rPr>
                        <a:t>VideoCard</a:t>
                      </a:r>
                      <a:r>
                        <a:rPr lang="en-US" sz="1800" b="0" i="0" u="none" strike="noStrike" dirty="0">
                          <a:solidFill>
                            <a:srgbClr val="000099"/>
                          </a:solidFill>
                          <a:latin typeface="Tahoma" pitchFamily="34" charset="0"/>
                          <a:ea typeface="Tahoma" pitchFamily="34" charset="0"/>
                          <a:cs typeface="Tahoma"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064">
                <a:tc vMerge="1">
                  <a:txBody>
                    <a:bodyPr/>
                    <a:lstStyle/>
                    <a:p>
                      <a:endParaRPr lang="zh-CN" altLang="en-US"/>
                    </a:p>
                  </a:txBody>
                  <a:tcPr/>
                </a:tc>
                <a:tc>
                  <a:txBody>
                    <a:bodyPr/>
                    <a:lstStyle/>
                    <a:p>
                      <a:pPr marL="72000" algn="l" fontAlgn="ctr"/>
                      <a:r>
                        <a:rPr lang="zh-CN" altLang="en-US" sz="1800" b="0" i="0" u="none" strike="noStrike">
                          <a:solidFill>
                            <a:srgbClr val="000000"/>
                          </a:solidFill>
                          <a:latin typeface="宋体"/>
                        </a:rPr>
                        <a:t>每一个</a:t>
                      </a:r>
                      <a:r>
                        <a:rPr lang="en-US" sz="1800" b="0" i="0" u="none" strike="noStrike">
                          <a:solidFill>
                            <a:srgbClr val="000000"/>
                          </a:solidFill>
                          <a:latin typeface="宋体"/>
                        </a:rPr>
                        <a:t>CPU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zh-CN" altLang="en-US" sz="1800" b="0" i="0" u="none" strike="noStrike">
                          <a:solidFill>
                            <a:srgbClr val="000000"/>
                          </a:solidFill>
                          <a:latin typeface="宋体"/>
                        </a:rPr>
                        <a:t>“</a:t>
                      </a:r>
                      <a:r>
                        <a:rPr lang="en-US" altLang="zh-CN" sz="1800" b="0" i="0" u="none" strike="noStrike">
                          <a:solidFill>
                            <a:srgbClr val="000000"/>
                          </a:solidFill>
                          <a:latin typeface="宋体"/>
                        </a:rPr>
                        <a:t>CPU”</a:t>
                      </a:r>
                      <a:r>
                        <a:rPr lang="zh-CN" altLang="en-US" sz="1800" b="0" i="0" u="none" strike="noStrike">
                          <a:solidFill>
                            <a:srgbClr val="000000"/>
                          </a:solidFill>
                          <a:latin typeface="宋体"/>
                        </a:rPr>
                        <a:t>类的一个实例</a:t>
                      </a:r>
                      <a:r>
                        <a:rPr lang="en-US" altLang="zh-CN" sz="1800" b="0" i="0" u="none" strike="noStrike">
                          <a:solidFill>
                            <a:srgbClr val="000000"/>
                          </a:solidFill>
                          <a:latin typeface="宋体"/>
                        </a:rPr>
                        <a:t>/</a:t>
                      </a:r>
                      <a:r>
                        <a:rPr lang="zh-CN" altLang="en-US" sz="1800" b="0" i="0" u="none" strike="noStrike">
                          <a:solidFill>
                            <a:srgbClr val="000000"/>
                          </a:solidFill>
                          <a:latin typeface="宋体"/>
                        </a:rPr>
                        <a:t>对象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72000" algn="l" fontAlgn="ctr"/>
                      <a:r>
                        <a:rPr lang="en-US" sz="1800" b="0" i="0" u="none" strike="noStrike" dirty="0">
                          <a:solidFill>
                            <a:srgbClr val="000099"/>
                          </a:solidFill>
                          <a:latin typeface="Tahoma" pitchFamily="34" charset="0"/>
                          <a:ea typeface="Tahoma" pitchFamily="34" charset="0"/>
                          <a:cs typeface="Tahoma" pitchFamily="34" charset="0"/>
                        </a:rPr>
                        <a:t>CPU </a:t>
                      </a:r>
                      <a:r>
                        <a:rPr lang="en-US" sz="1800" b="0" i="0" u="none" strike="noStrike" dirty="0" err="1">
                          <a:solidFill>
                            <a:srgbClr val="000099"/>
                          </a:solidFill>
                          <a:latin typeface="Tahoma" pitchFamily="34" charset="0"/>
                          <a:ea typeface="Tahoma" pitchFamily="34" charset="0"/>
                          <a:cs typeface="Tahoma" pitchFamily="34" charset="0"/>
                        </a:rPr>
                        <a:t>myCPU</a:t>
                      </a:r>
                      <a:r>
                        <a:rPr lang="en-US" sz="1800" b="0" i="0" u="none" strike="noStrike" dirty="0">
                          <a:solidFill>
                            <a:srgbClr val="000099"/>
                          </a:solidFill>
                          <a:latin typeface="Tahoma" pitchFamily="34" charset="0"/>
                          <a:ea typeface="Tahoma" pitchFamily="34" charset="0"/>
                          <a:cs typeface="Tahoma" pitchFamily="34" charset="0"/>
                        </a:rPr>
                        <a:t> = new CPU();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灯片编号占位符 7"/>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§4.9    </a:t>
            </a:r>
            <a:r>
              <a:rPr lang="en-US" altLang="zh-CN" dirty="0" smtClean="0">
                <a:latin typeface="Tahoma" pitchFamily="34" charset="0"/>
                <a:ea typeface="Tahoma" pitchFamily="34" charset="0"/>
                <a:cs typeface="Tahoma" pitchFamily="34" charset="0"/>
              </a:rPr>
              <a:t>import </a:t>
            </a:r>
            <a:r>
              <a:rPr lang="zh-CN" altLang="en-US" dirty="0" smtClean="0">
                <a:latin typeface="宋体" charset="-122"/>
              </a:rPr>
              <a:t>语句 </a:t>
            </a:r>
            <a:endParaRPr lang="zh-CN" altLang="en-US" dirty="0"/>
          </a:p>
        </p:txBody>
      </p:sp>
      <p:sp>
        <p:nvSpPr>
          <p:cNvPr id="3" name="内容占位符 2"/>
          <p:cNvSpPr>
            <a:spLocks noGrp="1"/>
          </p:cNvSpPr>
          <p:nvPr>
            <p:ph idx="1"/>
          </p:nvPr>
        </p:nvSpPr>
        <p:spPr/>
        <p:txBody>
          <a:bodyPr/>
          <a:lstStyle/>
          <a:p>
            <a:pPr algn="just">
              <a:spcBef>
                <a:spcPct val="50000"/>
              </a:spcBef>
            </a:pPr>
            <a:r>
              <a:rPr lang="zh-CN" altLang="en-US" dirty="0" smtClean="0">
                <a:latin typeface="宋体" charset="-122"/>
              </a:rPr>
              <a:t>一个类可能需要另一个类声明的对象作为自己的成员或方法中的局部变量，如果这两个类在同一个包中，当然没有问题。 </a:t>
            </a:r>
          </a:p>
          <a:p>
            <a:pPr algn="just">
              <a:spcBef>
                <a:spcPct val="50000"/>
              </a:spcBef>
            </a:pPr>
            <a:r>
              <a:rPr lang="zh-CN" altLang="en-US" dirty="0" smtClean="0">
                <a:solidFill>
                  <a:srgbClr val="000099"/>
                </a:solidFill>
                <a:latin typeface="宋体" charset="-122"/>
              </a:rPr>
              <a:t>如果一个类想要使用的那个类和它不在一个包中，要使用</a:t>
            </a:r>
            <a:r>
              <a:rPr lang="en-US" altLang="zh-CN" b="1" dirty="0" smtClean="0">
                <a:solidFill>
                  <a:srgbClr val="000099"/>
                </a:solidFill>
                <a:latin typeface="宋体" charset="-122"/>
              </a:rPr>
              <a:t>import</a:t>
            </a:r>
            <a:r>
              <a:rPr lang="zh-CN" altLang="en-US" b="1" dirty="0" smtClean="0">
                <a:solidFill>
                  <a:srgbClr val="000099"/>
                </a:solidFill>
                <a:latin typeface="宋体" charset="-122"/>
              </a:rPr>
              <a:t>语句</a:t>
            </a:r>
            <a:r>
              <a:rPr lang="zh-CN" altLang="en-US" dirty="0" smtClean="0">
                <a:solidFill>
                  <a:srgbClr val="000099"/>
                </a:solidFill>
                <a:latin typeface="宋体" charset="-122"/>
              </a:rPr>
              <a:t>完成使命。</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80</a:t>
            </a:fld>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§4.9.1   </a:t>
            </a:r>
            <a:r>
              <a:rPr lang="zh-CN" altLang="en-US" dirty="0" smtClean="0">
                <a:latin typeface="宋体" charset="-122"/>
              </a:rPr>
              <a:t>引入类库中的类</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一些系统包</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81</a:t>
            </a:fld>
            <a:endParaRPr lang="zh-CN" altLang="en-US"/>
          </a:p>
        </p:txBody>
      </p:sp>
      <p:graphicFrame>
        <p:nvGraphicFramePr>
          <p:cNvPr id="5" name="内容占位符 4"/>
          <p:cNvGraphicFramePr>
            <a:graphicFrameLocks/>
          </p:cNvGraphicFramePr>
          <p:nvPr/>
        </p:nvGraphicFramePr>
        <p:xfrm>
          <a:off x="500034" y="2214554"/>
          <a:ext cx="7572428" cy="4168439"/>
        </p:xfrm>
        <a:graphic>
          <a:graphicData uri="http://schemas.openxmlformats.org/drawingml/2006/table">
            <a:tbl>
              <a:tblPr/>
              <a:tblGrid>
                <a:gridCol w="1714512"/>
                <a:gridCol w="5857916"/>
              </a:tblGrid>
              <a:tr h="308953">
                <a:tc>
                  <a:txBody>
                    <a:bodyPr/>
                    <a:lstStyle/>
                    <a:p>
                      <a:pPr algn="l" fontAlgn="ctr"/>
                      <a:r>
                        <a:rPr lang="en-US" sz="1800" b="1" i="0" u="none" strike="noStrike" dirty="0" err="1">
                          <a:solidFill>
                            <a:srgbClr val="000099"/>
                          </a:solidFill>
                          <a:latin typeface="Meiryo"/>
                        </a:rPr>
                        <a:t>java.lang</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333333"/>
                          </a:solidFill>
                          <a:latin typeface="Meiryo"/>
                        </a:rPr>
                        <a:t>提供利用 </a:t>
                      </a:r>
                      <a:r>
                        <a:rPr lang="en-US" altLang="zh-CN" sz="1800" b="0" i="0" u="none" strike="noStrike" dirty="0">
                          <a:solidFill>
                            <a:srgbClr val="333333"/>
                          </a:solidFill>
                          <a:latin typeface="Meiryo"/>
                        </a:rPr>
                        <a:t>Java </a:t>
                      </a:r>
                      <a:r>
                        <a:rPr lang="zh-CN" altLang="en-US" sz="1800" b="0" i="0" u="none" strike="noStrike" dirty="0">
                          <a:solidFill>
                            <a:srgbClr val="333333"/>
                          </a:solidFill>
                          <a:latin typeface="Arial"/>
                        </a:rPr>
                        <a:t>编</a:t>
                      </a:r>
                      <a:r>
                        <a:rPr lang="zh-CN" altLang="en-US" sz="1800" b="0" i="0" u="none" strike="noStrike" dirty="0">
                          <a:solidFill>
                            <a:srgbClr val="333333"/>
                          </a:solidFill>
                          <a:latin typeface="Meiryo"/>
                        </a:rPr>
                        <a:t>程</a:t>
                      </a:r>
                      <a:r>
                        <a:rPr lang="zh-CN" altLang="en-US" sz="1800" b="0" i="0" u="none" strike="noStrike" dirty="0">
                          <a:solidFill>
                            <a:srgbClr val="333333"/>
                          </a:solidFill>
                          <a:latin typeface="Arial"/>
                        </a:rPr>
                        <a:t>语</a:t>
                      </a:r>
                      <a:r>
                        <a:rPr lang="zh-CN" altLang="en-US" sz="1800" b="0" i="0" u="none" strike="noStrike" dirty="0">
                          <a:solidFill>
                            <a:srgbClr val="333333"/>
                          </a:solidFill>
                          <a:latin typeface="Meiryo"/>
                        </a:rPr>
                        <a:t>言</a:t>
                      </a:r>
                      <a:r>
                        <a:rPr lang="zh-CN" altLang="en-US" sz="1800" b="0" i="0" u="none" strike="noStrike" dirty="0">
                          <a:solidFill>
                            <a:srgbClr val="333333"/>
                          </a:solidFill>
                          <a:latin typeface="Arial"/>
                        </a:rPr>
                        <a:t>进</a:t>
                      </a:r>
                      <a:r>
                        <a:rPr lang="zh-CN" altLang="en-US" sz="1800" b="0" i="0" u="none" strike="noStrike" dirty="0">
                          <a:solidFill>
                            <a:srgbClr val="333333"/>
                          </a:solidFill>
                          <a:latin typeface="Meiryo"/>
                        </a:rPr>
                        <a:t>行程序</a:t>
                      </a:r>
                      <a:r>
                        <a:rPr lang="zh-CN" altLang="en-US" sz="1800" b="0" i="0" u="none" strike="noStrike" dirty="0">
                          <a:solidFill>
                            <a:srgbClr val="333333"/>
                          </a:solidFill>
                          <a:latin typeface="Arial"/>
                        </a:rPr>
                        <a:t>设计</a:t>
                      </a:r>
                      <a:r>
                        <a:rPr lang="zh-CN" altLang="en-US" sz="1800" b="0" i="0" u="none" strike="noStrike" dirty="0">
                          <a:solidFill>
                            <a:srgbClr val="333333"/>
                          </a:solidFill>
                          <a:latin typeface="Meiryo"/>
                        </a:rPr>
                        <a:t>的基</a:t>
                      </a:r>
                      <a:r>
                        <a:rPr lang="zh-CN" altLang="en-US" sz="1800" b="0" i="0" u="none" strike="noStrike" dirty="0">
                          <a:solidFill>
                            <a:srgbClr val="333333"/>
                          </a:solidFill>
                          <a:latin typeface="Arial"/>
                        </a:rPr>
                        <a:t>础类</a:t>
                      </a:r>
                      <a:r>
                        <a:rPr lang="zh-CN" altLang="en-US" sz="1800" b="0" i="0" u="none" strike="noStrike" dirty="0">
                          <a:solidFill>
                            <a:srgbClr val="333333"/>
                          </a:solidFill>
                          <a:latin typeface="Meiryo"/>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1179">
                <a:tc>
                  <a:txBody>
                    <a:bodyPr/>
                    <a:lstStyle/>
                    <a:p>
                      <a:pPr algn="l" fontAlgn="ctr"/>
                      <a:r>
                        <a:rPr lang="en-US" sz="1800" b="1" i="0" u="none" strike="noStrike" dirty="0" err="1">
                          <a:solidFill>
                            <a:srgbClr val="000099"/>
                          </a:solidFill>
                          <a:latin typeface="Meiryo"/>
                        </a:rPr>
                        <a:t>javax.swing</a:t>
                      </a:r>
                      <a:r>
                        <a:rPr lang="en-US" sz="1800" b="1" i="0" u="none" strike="noStrike" dirty="0">
                          <a:solidFill>
                            <a:srgbClr val="000099"/>
                          </a:solidFill>
                          <a:latin typeface="Meiryo"/>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333333"/>
                          </a:solidFill>
                          <a:latin typeface="Meiryo"/>
                        </a:rPr>
                        <a:t>提供一</a:t>
                      </a:r>
                      <a:r>
                        <a:rPr lang="zh-CN" altLang="en-US" sz="1800" b="0" i="0" u="none" strike="noStrike" dirty="0">
                          <a:solidFill>
                            <a:srgbClr val="333333"/>
                          </a:solidFill>
                          <a:latin typeface="宋体"/>
                        </a:rPr>
                        <a:t>组</a:t>
                      </a:r>
                      <a:r>
                        <a:rPr lang="zh-CN" altLang="en-US" sz="1800" b="0" i="0" u="none" strike="noStrike" dirty="0">
                          <a:solidFill>
                            <a:srgbClr val="333333"/>
                          </a:solidFill>
                          <a:latin typeface="Meiryo"/>
                        </a:rPr>
                        <a:t>“</a:t>
                      </a:r>
                      <a:r>
                        <a:rPr lang="zh-CN" altLang="en-US" sz="1800" b="0" i="0" u="none" strike="noStrike" dirty="0">
                          <a:solidFill>
                            <a:srgbClr val="333333"/>
                          </a:solidFill>
                          <a:latin typeface="宋体"/>
                        </a:rPr>
                        <a:t>轻</a:t>
                      </a:r>
                      <a:r>
                        <a:rPr lang="zh-CN" altLang="en-US" sz="1800" b="0" i="0" u="none" strike="noStrike" dirty="0">
                          <a:solidFill>
                            <a:srgbClr val="333333"/>
                          </a:solidFill>
                          <a:latin typeface="Meiryo"/>
                        </a:rPr>
                        <a:t>量</a:t>
                      </a:r>
                      <a:r>
                        <a:rPr lang="zh-CN" altLang="en-US" sz="1800" b="0" i="0" u="none" strike="noStrike" dirty="0">
                          <a:solidFill>
                            <a:srgbClr val="333333"/>
                          </a:solidFill>
                          <a:latin typeface="宋体"/>
                        </a:rPr>
                        <a:t>级</a:t>
                      </a:r>
                      <a:r>
                        <a:rPr lang="zh-CN" altLang="en-US" sz="1800" b="0" i="0" u="none" strike="noStrike" dirty="0">
                          <a:solidFill>
                            <a:srgbClr val="333333"/>
                          </a:solidFill>
                          <a:latin typeface="Meiryo"/>
                        </a:rPr>
                        <a:t>”（全部是 </a:t>
                      </a:r>
                      <a:r>
                        <a:rPr lang="en-US" altLang="zh-CN" sz="1800" b="0" i="0" u="none" strike="noStrike" dirty="0">
                          <a:solidFill>
                            <a:srgbClr val="333333"/>
                          </a:solidFill>
                          <a:latin typeface="Meiryo"/>
                        </a:rPr>
                        <a:t>Java </a:t>
                      </a:r>
                      <a:r>
                        <a:rPr lang="zh-CN" altLang="en-US" sz="1800" b="0" i="0" u="none" strike="noStrike" dirty="0">
                          <a:solidFill>
                            <a:srgbClr val="333333"/>
                          </a:solidFill>
                          <a:latin typeface="宋体"/>
                        </a:rPr>
                        <a:t>语</a:t>
                      </a:r>
                      <a:r>
                        <a:rPr lang="zh-CN" altLang="en-US" sz="1800" b="0" i="0" u="none" strike="noStrike" dirty="0">
                          <a:solidFill>
                            <a:srgbClr val="333333"/>
                          </a:solidFill>
                          <a:latin typeface="Meiryo"/>
                        </a:rPr>
                        <a:t>言）</a:t>
                      </a:r>
                      <a:r>
                        <a:rPr lang="zh-CN" altLang="en-US" sz="1800" b="0" i="0" u="none" strike="noStrike" dirty="0">
                          <a:solidFill>
                            <a:srgbClr val="333333"/>
                          </a:solidFill>
                          <a:latin typeface="宋体"/>
                        </a:rPr>
                        <a:t>组</a:t>
                      </a:r>
                      <a:r>
                        <a:rPr lang="zh-CN" altLang="en-US" sz="1800" b="0" i="0" u="none" strike="noStrike" dirty="0">
                          <a:solidFill>
                            <a:srgbClr val="333333"/>
                          </a:solidFill>
                          <a:latin typeface="Meiryo"/>
                        </a:rPr>
                        <a:t>件，尽量</a:t>
                      </a:r>
                      <a:r>
                        <a:rPr lang="zh-CN" altLang="en-US" sz="1800" b="0" i="0" u="none" strike="noStrike" dirty="0">
                          <a:solidFill>
                            <a:srgbClr val="333333"/>
                          </a:solidFill>
                          <a:latin typeface="宋体"/>
                        </a:rPr>
                        <a:t>让这</a:t>
                      </a:r>
                      <a:r>
                        <a:rPr lang="zh-CN" altLang="en-US" sz="1800" b="0" i="0" u="none" strike="noStrike" dirty="0">
                          <a:solidFill>
                            <a:srgbClr val="333333"/>
                          </a:solidFill>
                          <a:latin typeface="Meiryo"/>
                        </a:rPr>
                        <a:t>些</a:t>
                      </a:r>
                      <a:r>
                        <a:rPr lang="zh-CN" altLang="en-US" sz="1800" b="0" i="0" u="none" strike="noStrike" dirty="0">
                          <a:solidFill>
                            <a:srgbClr val="333333"/>
                          </a:solidFill>
                          <a:latin typeface="宋体"/>
                        </a:rPr>
                        <a:t>组</a:t>
                      </a:r>
                      <a:r>
                        <a:rPr lang="zh-CN" altLang="en-US" sz="1800" b="0" i="0" u="none" strike="noStrike" dirty="0">
                          <a:solidFill>
                            <a:srgbClr val="333333"/>
                          </a:solidFill>
                          <a:latin typeface="Meiryo"/>
                        </a:rPr>
                        <a:t>件在所有平台上的工作方式都相同。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87652">
                <a:tc>
                  <a:txBody>
                    <a:bodyPr/>
                    <a:lstStyle/>
                    <a:p>
                      <a:pPr algn="l" fontAlgn="ctr"/>
                      <a:r>
                        <a:rPr lang="en-US" sz="1800" b="1" i="0" u="none" strike="noStrike" dirty="0" err="1">
                          <a:solidFill>
                            <a:srgbClr val="000099"/>
                          </a:solidFill>
                          <a:latin typeface="Meiryo"/>
                        </a:rPr>
                        <a:t>java.sql</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Meiryo"/>
                        </a:rPr>
                        <a:t>提供使用 </a:t>
                      </a:r>
                      <a:r>
                        <a:rPr lang="en-US" altLang="zh-CN" sz="1800" b="0" i="0" u="none" strike="noStrike" dirty="0" err="1">
                          <a:solidFill>
                            <a:srgbClr val="000000"/>
                          </a:solidFill>
                          <a:latin typeface="Meiryo"/>
                        </a:rPr>
                        <a:t>JavaTM</a:t>
                      </a:r>
                      <a:r>
                        <a:rPr lang="en-US" altLang="zh-CN" sz="1800" b="0" i="0" u="none" strike="noStrike" dirty="0">
                          <a:solidFill>
                            <a:srgbClr val="000000"/>
                          </a:solidFill>
                          <a:latin typeface="Meiryo"/>
                        </a:rPr>
                        <a:t> </a:t>
                      </a:r>
                      <a:r>
                        <a:rPr lang="zh-CN" altLang="en-US" sz="1800" b="0" i="0" u="none" strike="noStrike" dirty="0">
                          <a:solidFill>
                            <a:srgbClr val="000000"/>
                          </a:solidFill>
                          <a:latin typeface="宋体"/>
                        </a:rPr>
                        <a:t>编</a:t>
                      </a:r>
                      <a:r>
                        <a:rPr lang="zh-CN" altLang="en-US" sz="1800" b="0" i="0" u="none" strike="noStrike" dirty="0">
                          <a:solidFill>
                            <a:srgbClr val="000000"/>
                          </a:solidFill>
                          <a:latin typeface="Meiryo"/>
                        </a:rPr>
                        <a:t>程</a:t>
                      </a:r>
                      <a:r>
                        <a:rPr lang="zh-CN" altLang="en-US" sz="1800" b="0" i="0" u="none" strike="noStrike" dirty="0">
                          <a:solidFill>
                            <a:srgbClr val="000000"/>
                          </a:solidFill>
                          <a:latin typeface="宋体"/>
                        </a:rPr>
                        <a:t>语</a:t>
                      </a:r>
                      <a:r>
                        <a:rPr lang="zh-CN" altLang="en-US" sz="1800" b="0" i="0" u="none" strike="noStrike" dirty="0">
                          <a:solidFill>
                            <a:srgbClr val="000000"/>
                          </a:solidFill>
                          <a:latin typeface="Meiryo"/>
                        </a:rPr>
                        <a:t>言</a:t>
                      </a:r>
                      <a:r>
                        <a:rPr lang="zh-CN" altLang="en-US" sz="1800" b="0" i="0" u="none" strike="noStrike" dirty="0">
                          <a:solidFill>
                            <a:srgbClr val="000000"/>
                          </a:solidFill>
                          <a:latin typeface="宋体"/>
                        </a:rPr>
                        <a:t>访问</a:t>
                      </a:r>
                      <a:r>
                        <a:rPr lang="zh-CN" altLang="en-US" sz="1800" b="0" i="0" u="none" strike="noStrike" dirty="0">
                          <a:solidFill>
                            <a:srgbClr val="000000"/>
                          </a:solidFill>
                          <a:latin typeface="Meiryo"/>
                        </a:rPr>
                        <a:t>并</a:t>
                      </a:r>
                      <a:r>
                        <a:rPr lang="zh-CN" altLang="en-US" sz="1800" b="0" i="0" u="none" strike="noStrike" dirty="0">
                          <a:solidFill>
                            <a:srgbClr val="000000"/>
                          </a:solidFill>
                          <a:latin typeface="宋体"/>
                        </a:rPr>
                        <a:t>处</a:t>
                      </a:r>
                      <a:r>
                        <a:rPr lang="zh-CN" altLang="en-US" sz="1800" b="0" i="0" u="none" strike="noStrike" dirty="0">
                          <a:solidFill>
                            <a:srgbClr val="000000"/>
                          </a:solidFill>
                          <a:latin typeface="Meiryo"/>
                        </a:rPr>
                        <a:t>理存</a:t>
                      </a:r>
                      <a:r>
                        <a:rPr lang="zh-CN" altLang="en-US" sz="1800" b="0" i="0" u="none" strike="noStrike" dirty="0">
                          <a:solidFill>
                            <a:srgbClr val="000000"/>
                          </a:solidFill>
                          <a:latin typeface="宋体"/>
                        </a:rPr>
                        <a:t>储</a:t>
                      </a:r>
                      <a:r>
                        <a:rPr lang="zh-CN" altLang="en-US" sz="1800" b="0" i="0" u="none" strike="noStrike" dirty="0">
                          <a:solidFill>
                            <a:srgbClr val="000000"/>
                          </a:solidFill>
                          <a:latin typeface="Meiryo"/>
                        </a:rPr>
                        <a:t>在数据源（通常是一个</a:t>
                      </a:r>
                      <a:r>
                        <a:rPr lang="zh-CN" altLang="en-US" sz="1800" b="0" i="0" u="none" strike="noStrike" dirty="0">
                          <a:solidFill>
                            <a:srgbClr val="000000"/>
                          </a:solidFill>
                          <a:latin typeface="宋体"/>
                        </a:rPr>
                        <a:t>关</a:t>
                      </a:r>
                      <a:r>
                        <a:rPr lang="zh-CN" altLang="en-US" sz="1800" b="0" i="0" u="none" strike="noStrike" dirty="0">
                          <a:solidFill>
                            <a:srgbClr val="000000"/>
                          </a:solidFill>
                          <a:latin typeface="Meiryo"/>
                        </a:rPr>
                        <a:t>系数据</a:t>
                      </a:r>
                      <a:r>
                        <a:rPr lang="zh-CN" altLang="en-US" sz="1800" b="0" i="0" u="none" strike="noStrike" dirty="0">
                          <a:solidFill>
                            <a:srgbClr val="000000"/>
                          </a:solidFill>
                          <a:latin typeface="宋体"/>
                        </a:rPr>
                        <a:t>库</a:t>
                      </a:r>
                      <a:r>
                        <a:rPr lang="zh-CN" altLang="en-US" sz="1800" b="0" i="0" u="none" strike="noStrike" dirty="0">
                          <a:solidFill>
                            <a:srgbClr val="000000"/>
                          </a:solidFill>
                          <a:latin typeface="Meiryo"/>
                        </a:rPr>
                        <a:t>）中的数据的 </a:t>
                      </a:r>
                      <a:r>
                        <a:rPr lang="en-US" altLang="zh-CN" sz="1800" b="0" i="0" u="none" strike="noStrike" dirty="0">
                          <a:solidFill>
                            <a:srgbClr val="000000"/>
                          </a:solidFill>
                          <a:latin typeface="Meiryo"/>
                        </a:rPr>
                        <a:t>API</a:t>
                      </a:r>
                      <a:r>
                        <a:rPr lang="zh-CN" altLang="en-US" sz="1800" b="0" i="0" u="none" strike="noStrike" dirty="0">
                          <a:solidFill>
                            <a:srgbClr val="000000"/>
                          </a:solidFill>
                          <a:latin typeface="Meiryo"/>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6935">
                <a:tc>
                  <a:txBody>
                    <a:bodyPr/>
                    <a:lstStyle/>
                    <a:p>
                      <a:pPr algn="l" fontAlgn="ctr"/>
                      <a:r>
                        <a:rPr lang="en-US" sz="1800" b="1" i="0" u="none" strike="noStrike" dirty="0" err="1" smtClean="0">
                          <a:solidFill>
                            <a:srgbClr val="000099"/>
                          </a:solidFill>
                          <a:latin typeface="Meiryo"/>
                        </a:rPr>
                        <a:t>java.io</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Meiryo"/>
                        </a:rPr>
                        <a:t>通</a:t>
                      </a:r>
                      <a:r>
                        <a:rPr lang="zh-CN" altLang="en-US" sz="1800" b="0" i="0" u="none" strike="noStrike" dirty="0">
                          <a:solidFill>
                            <a:srgbClr val="000000"/>
                          </a:solidFill>
                          <a:latin typeface="宋体"/>
                        </a:rPr>
                        <a:t>过</a:t>
                      </a:r>
                      <a:r>
                        <a:rPr lang="zh-CN" altLang="en-US" sz="1800" b="0" i="0" u="none" strike="noStrike" dirty="0">
                          <a:solidFill>
                            <a:srgbClr val="000000"/>
                          </a:solidFill>
                          <a:latin typeface="Meiryo"/>
                        </a:rPr>
                        <a:t>数据流、序列化和文件系</a:t>
                      </a:r>
                      <a:r>
                        <a:rPr lang="zh-CN" altLang="en-US" sz="1800" b="0" i="0" u="none" strike="noStrike" dirty="0">
                          <a:solidFill>
                            <a:srgbClr val="000000"/>
                          </a:solidFill>
                          <a:latin typeface="宋体"/>
                        </a:rPr>
                        <a:t>统</a:t>
                      </a:r>
                      <a:r>
                        <a:rPr lang="zh-CN" altLang="en-US" sz="1800" b="0" i="0" u="none" strike="noStrike" dirty="0">
                          <a:solidFill>
                            <a:srgbClr val="000000"/>
                          </a:solidFill>
                          <a:latin typeface="Meiryo"/>
                        </a:rPr>
                        <a:t>提供系</a:t>
                      </a:r>
                      <a:r>
                        <a:rPr lang="zh-CN" altLang="en-US" sz="1800" b="0" i="0" u="none" strike="noStrike" dirty="0">
                          <a:solidFill>
                            <a:srgbClr val="000000"/>
                          </a:solidFill>
                          <a:latin typeface="宋体"/>
                        </a:rPr>
                        <a:t>统输</a:t>
                      </a:r>
                      <a:r>
                        <a:rPr lang="zh-CN" altLang="en-US" sz="1800" b="0" i="0" u="none" strike="noStrike" dirty="0">
                          <a:solidFill>
                            <a:srgbClr val="000000"/>
                          </a:solidFill>
                          <a:latin typeface="Meiryo"/>
                        </a:rPr>
                        <a:t>入和</a:t>
                      </a:r>
                      <a:r>
                        <a:rPr lang="zh-CN" altLang="en-US" sz="1800" b="0" i="0" u="none" strike="noStrike" dirty="0">
                          <a:solidFill>
                            <a:srgbClr val="000000"/>
                          </a:solidFill>
                          <a:latin typeface="宋体"/>
                        </a:rPr>
                        <a:t>输</a:t>
                      </a:r>
                      <a:r>
                        <a:rPr lang="zh-CN" altLang="en-US" sz="1800" b="0" i="0" u="none" strike="noStrike" dirty="0">
                          <a:solidFill>
                            <a:srgbClr val="000000"/>
                          </a:solidFill>
                          <a:latin typeface="Meiryo"/>
                        </a:rPr>
                        <a:t>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26860">
                <a:tc>
                  <a:txBody>
                    <a:bodyPr/>
                    <a:lstStyle/>
                    <a:p>
                      <a:pPr algn="l" fontAlgn="ctr"/>
                      <a:r>
                        <a:rPr lang="en-US" sz="1800" b="1" i="0" u="none" strike="noStrike" dirty="0" err="1" smtClean="0">
                          <a:solidFill>
                            <a:srgbClr val="000099"/>
                          </a:solidFill>
                          <a:latin typeface="Meiryo"/>
                        </a:rPr>
                        <a:t>java.util</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Meiryo"/>
                        </a:rPr>
                        <a:t>包含 </a:t>
                      </a:r>
                      <a:r>
                        <a:rPr lang="en-US" altLang="zh-CN" sz="1800" b="0" i="0" u="none" strike="noStrike" dirty="0">
                          <a:solidFill>
                            <a:srgbClr val="000000"/>
                          </a:solidFill>
                          <a:latin typeface="Meiryo"/>
                        </a:rPr>
                        <a:t>collection </a:t>
                      </a:r>
                      <a:r>
                        <a:rPr lang="zh-CN" altLang="en-US" sz="1800" b="0" i="0" u="none" strike="noStrike" dirty="0">
                          <a:solidFill>
                            <a:srgbClr val="000000"/>
                          </a:solidFill>
                          <a:latin typeface="Meiryo"/>
                        </a:rPr>
                        <a:t>框架、</a:t>
                      </a:r>
                      <a:r>
                        <a:rPr lang="zh-CN" altLang="en-US" sz="1800" b="0" i="0" u="none" strike="noStrike" dirty="0">
                          <a:solidFill>
                            <a:srgbClr val="000000"/>
                          </a:solidFill>
                          <a:latin typeface="宋体"/>
                        </a:rPr>
                        <a:t>遗</a:t>
                      </a:r>
                      <a:r>
                        <a:rPr lang="zh-CN" altLang="en-US" sz="1800" b="0" i="0" u="none" strike="noStrike" dirty="0">
                          <a:solidFill>
                            <a:srgbClr val="000000"/>
                          </a:solidFill>
                          <a:latin typeface="Meiryo"/>
                        </a:rPr>
                        <a:t>留的 </a:t>
                      </a:r>
                      <a:r>
                        <a:rPr lang="en-US" altLang="zh-CN" sz="1800" b="0" i="0" u="none" strike="noStrike" dirty="0">
                          <a:solidFill>
                            <a:srgbClr val="000000"/>
                          </a:solidFill>
                          <a:latin typeface="Meiryo"/>
                        </a:rPr>
                        <a:t>collection </a:t>
                      </a:r>
                      <a:r>
                        <a:rPr lang="zh-CN" altLang="en-US" sz="1800" b="0" i="0" u="none" strike="noStrike" dirty="0">
                          <a:solidFill>
                            <a:srgbClr val="000000"/>
                          </a:solidFill>
                          <a:latin typeface="宋体"/>
                        </a:rPr>
                        <a:t>类</a:t>
                      </a:r>
                      <a:r>
                        <a:rPr lang="zh-CN" altLang="en-US" sz="1800" b="0" i="0" u="none" strike="noStrike" dirty="0">
                          <a:solidFill>
                            <a:srgbClr val="000000"/>
                          </a:solidFill>
                          <a:latin typeface="Meiryo"/>
                        </a:rPr>
                        <a:t>、事件模型、日期和</a:t>
                      </a:r>
                      <a:r>
                        <a:rPr lang="zh-CN" altLang="en-US" sz="1800" b="0" i="0" u="none" strike="noStrike" dirty="0">
                          <a:solidFill>
                            <a:srgbClr val="000000"/>
                          </a:solidFill>
                          <a:latin typeface="宋体"/>
                        </a:rPr>
                        <a:t>时间设</a:t>
                      </a:r>
                      <a:r>
                        <a:rPr lang="zh-CN" altLang="en-US" sz="1800" b="0" i="0" u="none" strike="noStrike" dirty="0">
                          <a:solidFill>
                            <a:srgbClr val="000000"/>
                          </a:solidFill>
                          <a:latin typeface="Meiryo"/>
                        </a:rPr>
                        <a:t>施、国</a:t>
                      </a:r>
                      <a:r>
                        <a:rPr lang="zh-CN" altLang="en-US" sz="1800" b="0" i="0" u="none" strike="noStrike" dirty="0">
                          <a:solidFill>
                            <a:srgbClr val="000000"/>
                          </a:solidFill>
                          <a:latin typeface="宋体"/>
                        </a:rPr>
                        <a:t>际</a:t>
                      </a:r>
                      <a:r>
                        <a:rPr lang="zh-CN" altLang="en-US" sz="1800" b="0" i="0" u="none" strike="noStrike" dirty="0">
                          <a:solidFill>
                            <a:srgbClr val="000000"/>
                          </a:solidFill>
                          <a:latin typeface="Meiryo"/>
                        </a:rPr>
                        <a:t>化和各</a:t>
                      </a:r>
                      <a:r>
                        <a:rPr lang="zh-CN" altLang="en-US" sz="1800" b="0" i="0" u="none" strike="noStrike" dirty="0">
                          <a:solidFill>
                            <a:srgbClr val="000000"/>
                          </a:solidFill>
                          <a:latin typeface="宋体"/>
                        </a:rPr>
                        <a:t>种实</a:t>
                      </a:r>
                      <a:r>
                        <a:rPr lang="zh-CN" altLang="en-US" sz="1800" b="0" i="0" u="none" strike="noStrike" dirty="0">
                          <a:solidFill>
                            <a:srgbClr val="000000"/>
                          </a:solidFill>
                          <a:latin typeface="Meiryo"/>
                        </a:rPr>
                        <a:t>用工具</a:t>
                      </a:r>
                      <a:r>
                        <a:rPr lang="zh-CN" altLang="en-US" sz="1800" b="0" i="0" u="none" strike="noStrike" dirty="0">
                          <a:solidFill>
                            <a:srgbClr val="000000"/>
                          </a:solidFill>
                          <a:latin typeface="宋体"/>
                        </a:rPr>
                        <a:t>类</a:t>
                      </a:r>
                      <a:r>
                        <a:rPr lang="zh-CN" altLang="en-US" sz="1800" b="0" i="0" u="none" strike="noStrike" dirty="0">
                          <a:solidFill>
                            <a:srgbClr val="000000"/>
                          </a:solidFill>
                          <a:latin typeface="Meiryo"/>
                        </a:rPr>
                        <a:t>（字符串</a:t>
                      </a:r>
                      <a:r>
                        <a:rPr lang="zh-CN" altLang="en-US" sz="1800" b="0" i="0" u="none" strike="noStrike" dirty="0">
                          <a:solidFill>
                            <a:srgbClr val="000000"/>
                          </a:solidFill>
                          <a:latin typeface="宋体"/>
                        </a:rPr>
                        <a:t>标记</a:t>
                      </a:r>
                      <a:r>
                        <a:rPr lang="zh-CN" altLang="en-US" sz="1800" b="0" i="0" u="none" strike="noStrike" dirty="0">
                          <a:solidFill>
                            <a:srgbClr val="000000"/>
                          </a:solidFill>
                          <a:latin typeface="Meiryo"/>
                        </a:rPr>
                        <a:t>生成器、随机数生成器和位数</a:t>
                      </a:r>
                      <a:r>
                        <a:rPr lang="zh-CN" altLang="en-US" sz="1800" b="0" i="0" u="none" strike="noStrike" dirty="0">
                          <a:solidFill>
                            <a:srgbClr val="000000"/>
                          </a:solidFill>
                          <a:latin typeface="宋体"/>
                        </a:rPr>
                        <a:t>组</a:t>
                      </a:r>
                      <a:r>
                        <a:rPr lang="zh-CN" altLang="en-US" sz="1800" b="0" i="0" u="none" strike="noStrike" dirty="0">
                          <a:solidFill>
                            <a:srgbClr val="000000"/>
                          </a:solidFill>
                          <a:latin typeface="Meiryo"/>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953">
                <a:tc>
                  <a:txBody>
                    <a:bodyPr/>
                    <a:lstStyle/>
                    <a:p>
                      <a:pPr algn="l" fontAlgn="ctr"/>
                      <a:r>
                        <a:rPr lang="en-US" sz="1800" b="1" i="0" u="none" strike="noStrike" dirty="0" err="1">
                          <a:solidFill>
                            <a:srgbClr val="000099"/>
                          </a:solidFill>
                          <a:latin typeface="Meiryo"/>
                        </a:rPr>
                        <a:t>java.net</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宋体"/>
                        </a:rPr>
                        <a:t>为实现</a:t>
                      </a:r>
                      <a:r>
                        <a:rPr lang="zh-CN" altLang="en-US" sz="1800" b="0" i="0" u="none" strike="noStrike" dirty="0">
                          <a:solidFill>
                            <a:srgbClr val="000000"/>
                          </a:solidFill>
                          <a:latin typeface="Meiryo"/>
                        </a:rPr>
                        <a:t>网</a:t>
                      </a:r>
                      <a:r>
                        <a:rPr lang="zh-CN" altLang="en-US" sz="1800" b="0" i="0" u="none" strike="noStrike" dirty="0">
                          <a:solidFill>
                            <a:srgbClr val="000000"/>
                          </a:solidFill>
                          <a:latin typeface="宋体"/>
                        </a:rPr>
                        <a:t>络应</a:t>
                      </a:r>
                      <a:r>
                        <a:rPr lang="zh-CN" altLang="en-US" sz="1800" b="0" i="0" u="none" strike="noStrike" dirty="0">
                          <a:solidFill>
                            <a:srgbClr val="000000"/>
                          </a:solidFill>
                          <a:latin typeface="Meiryo"/>
                        </a:rPr>
                        <a:t>用程序提供</a:t>
                      </a:r>
                      <a:r>
                        <a:rPr lang="zh-CN" altLang="en-US" sz="1800" b="0" i="0" u="none" strike="noStrike" dirty="0">
                          <a:solidFill>
                            <a:srgbClr val="000000"/>
                          </a:solidFill>
                          <a:latin typeface="宋体"/>
                        </a:rPr>
                        <a:t>类</a:t>
                      </a:r>
                      <a:r>
                        <a:rPr lang="zh-CN" altLang="en-US" sz="1800" b="0" i="0" u="none" strike="noStrike" dirty="0">
                          <a:solidFill>
                            <a:srgbClr val="000000"/>
                          </a:solidFill>
                          <a:latin typeface="Meiryo"/>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7907">
                <a:tc>
                  <a:txBody>
                    <a:bodyPr/>
                    <a:lstStyle/>
                    <a:p>
                      <a:pPr algn="l" fontAlgn="ctr"/>
                      <a:r>
                        <a:rPr lang="en-US" sz="1800" b="1" i="0" u="none" strike="noStrike" dirty="0" err="1">
                          <a:solidFill>
                            <a:srgbClr val="000099"/>
                          </a:solidFill>
                          <a:latin typeface="Meiryo"/>
                        </a:rPr>
                        <a:t>java.applet</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Meiryo"/>
                        </a:rPr>
                        <a:t>提供</a:t>
                      </a:r>
                      <a:r>
                        <a:rPr lang="zh-CN" altLang="en-US" sz="1800" b="0" i="0" u="none" strike="noStrike" dirty="0">
                          <a:solidFill>
                            <a:srgbClr val="000000"/>
                          </a:solidFill>
                          <a:latin typeface="宋体"/>
                        </a:rPr>
                        <a:t>创</a:t>
                      </a:r>
                      <a:r>
                        <a:rPr lang="zh-CN" altLang="en-US" sz="1800" b="0" i="0" u="none" strike="noStrike" dirty="0">
                          <a:solidFill>
                            <a:srgbClr val="000000"/>
                          </a:solidFill>
                          <a:latin typeface="Meiryo"/>
                        </a:rPr>
                        <a:t>建 </a:t>
                      </a:r>
                      <a:r>
                        <a:rPr lang="en-US" sz="1800" b="0" i="0" u="none" strike="noStrike" dirty="0">
                          <a:solidFill>
                            <a:srgbClr val="000000"/>
                          </a:solidFill>
                          <a:latin typeface="Meiryo"/>
                        </a:rPr>
                        <a:t>applet </a:t>
                      </a:r>
                      <a:r>
                        <a:rPr lang="zh-CN" altLang="en-US" sz="1800" b="0" i="0" u="none" strike="noStrike" dirty="0">
                          <a:solidFill>
                            <a:srgbClr val="000000"/>
                          </a:solidFill>
                          <a:latin typeface="Meiryo"/>
                        </a:rPr>
                        <a:t>所必需的</a:t>
                      </a:r>
                      <a:r>
                        <a:rPr lang="zh-CN" altLang="en-US" sz="1800" b="0" i="0" u="none" strike="noStrike" dirty="0">
                          <a:solidFill>
                            <a:srgbClr val="000000"/>
                          </a:solidFill>
                          <a:latin typeface="宋体"/>
                        </a:rPr>
                        <a:t>类</a:t>
                      </a:r>
                      <a:r>
                        <a:rPr lang="zh-CN" altLang="en-US" sz="1800" b="0" i="0" u="none" strike="noStrike" dirty="0">
                          <a:solidFill>
                            <a:srgbClr val="000000"/>
                          </a:solidFill>
                          <a:latin typeface="Meiryo"/>
                        </a:rPr>
                        <a:t>和 </a:t>
                      </a:r>
                      <a:r>
                        <a:rPr lang="en-US" sz="1800" b="0" i="0" u="none" strike="noStrike" dirty="0">
                          <a:solidFill>
                            <a:srgbClr val="000000"/>
                          </a:solidFill>
                          <a:latin typeface="Meiryo"/>
                        </a:rPr>
                        <a:t>applet </a:t>
                      </a:r>
                      <a:r>
                        <a:rPr lang="zh-CN" altLang="en-US" sz="1800" b="0" i="0" u="none" strike="noStrike" dirty="0">
                          <a:solidFill>
                            <a:srgbClr val="000000"/>
                          </a:solidFill>
                          <a:latin typeface="Meiryo"/>
                        </a:rPr>
                        <a:t>用来与其 </a:t>
                      </a:r>
                      <a:r>
                        <a:rPr lang="en-US" sz="1800" b="0" i="0" u="none" strike="noStrike" dirty="0">
                          <a:solidFill>
                            <a:srgbClr val="000000"/>
                          </a:solidFill>
                          <a:latin typeface="Meiryo"/>
                        </a:rPr>
                        <a:t>applet </a:t>
                      </a:r>
                      <a:r>
                        <a:rPr lang="zh-CN" altLang="en-US" sz="1800" b="0" i="0" u="none" strike="noStrike" dirty="0">
                          <a:solidFill>
                            <a:srgbClr val="000000"/>
                          </a:solidFill>
                          <a:latin typeface="Meiryo"/>
                        </a:rPr>
                        <a:t>上下文通信的</a:t>
                      </a:r>
                      <a:r>
                        <a:rPr lang="zh-CN" altLang="en-US" sz="1800" b="0" i="0" u="none" strike="noStrike" dirty="0">
                          <a:solidFill>
                            <a:srgbClr val="000000"/>
                          </a:solidFill>
                          <a:latin typeface="宋体"/>
                        </a:rPr>
                        <a:t>类</a:t>
                      </a:r>
                      <a:r>
                        <a:rPr lang="zh-CN" altLang="en-US" sz="1800" b="0" i="0" u="none" strike="noStrike" dirty="0">
                          <a:solidFill>
                            <a:srgbClr val="000000"/>
                          </a:solidFill>
                          <a:latin typeface="Meiryo"/>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Chapter 8 Nested Classes &amp; Interfaces, &amp; Exceptions</a:t>
            </a:r>
          </a:p>
        </p:txBody>
      </p:sp>
      <p:sp>
        <p:nvSpPr>
          <p:cNvPr id="5" name="灯片编号占位符 5"/>
          <p:cNvSpPr>
            <a:spLocks noGrp="1"/>
          </p:cNvSpPr>
          <p:nvPr>
            <p:ph type="sldNum" sz="quarter" idx="12"/>
          </p:nvPr>
        </p:nvSpPr>
        <p:spPr/>
        <p:txBody>
          <a:bodyPr/>
          <a:lstStyle/>
          <a:p>
            <a:fld id="{27DCFC7D-8810-408B-AEA8-6E6D58CE2469}" type="slidenum">
              <a:rPr lang="en-US" altLang="zh-CN"/>
              <a:pPr/>
              <a:t>82</a:t>
            </a:fld>
            <a:r>
              <a:rPr lang="en-US" altLang="zh-CN"/>
              <a:t>/24</a:t>
            </a:r>
          </a:p>
        </p:txBody>
      </p:sp>
      <p:sp>
        <p:nvSpPr>
          <p:cNvPr id="167939" name="Rectangle 3"/>
          <p:cNvSpPr>
            <a:spLocks noGrp="1" noChangeArrowheads="1"/>
          </p:cNvSpPr>
          <p:nvPr>
            <p:ph type="body" idx="1"/>
          </p:nvPr>
        </p:nvSpPr>
        <p:spPr/>
        <p:txBody>
          <a:bodyPr/>
          <a:lstStyle/>
          <a:p>
            <a:endParaRPr lang="zh-CN" altLang="zh-CN"/>
          </a:p>
        </p:txBody>
      </p:sp>
      <p:pic>
        <p:nvPicPr>
          <p:cNvPr id="167940" name="Picture 4" descr="eclip01"/>
          <p:cNvPicPr>
            <a:picLocks noChangeAspect="1" noChangeArrowheads="1"/>
          </p:cNvPicPr>
          <p:nvPr/>
        </p:nvPicPr>
        <p:blipFill>
          <a:blip r:embed="rId2"/>
          <a:srcRect/>
          <a:stretch>
            <a:fillRect/>
          </a:stretch>
        </p:blipFill>
        <p:spPr bwMode="auto">
          <a:xfrm>
            <a:off x="250825" y="309563"/>
            <a:ext cx="8893175" cy="6548437"/>
          </a:xfrm>
          <a:prstGeom prst="rect">
            <a:avLst/>
          </a:prstGeom>
          <a:noFill/>
        </p:spPr>
      </p:pic>
      <p:sp>
        <p:nvSpPr>
          <p:cNvPr id="6" name="矩形 5"/>
          <p:cNvSpPr/>
          <p:nvPr/>
        </p:nvSpPr>
        <p:spPr bwMode="auto">
          <a:xfrm>
            <a:off x="357158" y="1357298"/>
            <a:ext cx="1285884" cy="571504"/>
          </a:xfrm>
          <a:prstGeom prst="rect">
            <a:avLst/>
          </a:prstGeom>
          <a:noFill/>
          <a:ln w="9525" cap="flat" cmpd="sng" algn="ctr">
            <a:solidFill>
              <a:schemeClr val="tx1"/>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algn="ct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p>
            <a:endParaRPr lang="en-US" altLang="zh-CN" dirty="0"/>
          </a:p>
        </p:txBody>
      </p:sp>
      <p:sp>
        <p:nvSpPr>
          <p:cNvPr id="4" name="灯片编号占位符 5"/>
          <p:cNvSpPr>
            <a:spLocks noGrp="1"/>
          </p:cNvSpPr>
          <p:nvPr>
            <p:ph type="sldNum" sz="quarter" idx="12"/>
          </p:nvPr>
        </p:nvSpPr>
        <p:spPr/>
        <p:txBody>
          <a:bodyPr/>
          <a:lstStyle/>
          <a:p>
            <a:fld id="{DADC940E-E10B-409F-AFB5-51DB370D783B}" type="slidenum">
              <a:rPr lang="en-US" altLang="zh-CN" smtClean="0"/>
              <a:pPr/>
              <a:t>83</a:t>
            </a:fld>
            <a:endParaRPr lang="en-US" altLang="zh-CN" dirty="0"/>
          </a:p>
        </p:txBody>
      </p:sp>
      <p:pic>
        <p:nvPicPr>
          <p:cNvPr id="168964" name="Picture 4" descr="eclip02"/>
          <p:cNvPicPr>
            <a:picLocks noChangeAspect="1" noChangeArrowheads="1"/>
          </p:cNvPicPr>
          <p:nvPr/>
        </p:nvPicPr>
        <p:blipFill>
          <a:blip r:embed="rId2"/>
          <a:srcRect/>
          <a:stretch>
            <a:fillRect/>
          </a:stretch>
        </p:blipFill>
        <p:spPr bwMode="auto">
          <a:xfrm>
            <a:off x="539750" y="0"/>
            <a:ext cx="8208963" cy="6281738"/>
          </a:xfrm>
          <a:prstGeom prst="rect">
            <a:avLst/>
          </a:prstGeom>
          <a:noFill/>
        </p:spPr>
      </p:pic>
      <p:sp>
        <p:nvSpPr>
          <p:cNvPr id="5" name="矩形 4"/>
          <p:cNvSpPr/>
          <p:nvPr/>
        </p:nvSpPr>
        <p:spPr bwMode="auto">
          <a:xfrm>
            <a:off x="1285852" y="1142984"/>
            <a:ext cx="2643206" cy="5214974"/>
          </a:xfrm>
          <a:prstGeom prst="rect">
            <a:avLst/>
          </a:prstGeom>
          <a:noFill/>
          <a:ln w="9525" cap="flat" cmpd="sng" algn="ctr">
            <a:solidFill>
              <a:schemeClr val="tx1"/>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algn="ctr"/>
            <a:endParaRPr lang="zh-CN" altLang="en-US" dirty="0" smtClean="0"/>
          </a:p>
        </p:txBody>
      </p:sp>
      <p:sp>
        <p:nvSpPr>
          <p:cNvPr id="6" name="TextBox 5"/>
          <p:cNvSpPr txBox="1"/>
          <p:nvPr/>
        </p:nvSpPr>
        <p:spPr>
          <a:xfrm>
            <a:off x="785786" y="2000240"/>
            <a:ext cx="285752" cy="2246769"/>
          </a:xfrm>
          <a:prstGeom prst="rect">
            <a:avLst/>
          </a:prstGeom>
          <a:noFill/>
        </p:spPr>
        <p:txBody>
          <a:bodyPr wrap="square" rtlCol="0">
            <a:spAutoFit/>
          </a:bodyPr>
          <a:lstStyle/>
          <a:p>
            <a:pPr algn="ctr"/>
            <a:r>
              <a:rPr lang="zh-CN" altLang="en-US" sz="2800" dirty="0" smtClean="0"/>
              <a:t>系统定义包</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§4.9.1   </a:t>
            </a:r>
            <a:r>
              <a:rPr lang="zh-CN" altLang="en-US" dirty="0" smtClean="0">
                <a:latin typeface="宋体" charset="-122"/>
              </a:rPr>
              <a:t>引入类库中的类</a:t>
            </a:r>
            <a:r>
              <a:rPr lang="zh-CN" altLang="en-US" dirty="0" smtClean="0"/>
              <a:t> </a:t>
            </a:r>
            <a:endParaRPr lang="zh-CN" altLang="en-US" dirty="0"/>
          </a:p>
        </p:txBody>
      </p:sp>
      <p:sp>
        <p:nvSpPr>
          <p:cNvPr id="3" name="内容占位符 2"/>
          <p:cNvSpPr>
            <a:spLocks noGrp="1"/>
          </p:cNvSpPr>
          <p:nvPr>
            <p:ph idx="1"/>
          </p:nvPr>
        </p:nvSpPr>
        <p:spPr/>
        <p:txBody>
          <a:bodyPr/>
          <a:lstStyle/>
          <a:p>
            <a:pPr algn="just">
              <a:spcBef>
                <a:spcPct val="10000"/>
              </a:spcBef>
            </a:pPr>
            <a:r>
              <a:rPr lang="en-US" altLang="zh-CN" dirty="0" smtClean="0"/>
              <a:t>Java</a:t>
            </a:r>
            <a:r>
              <a:rPr lang="zh-CN" altLang="en-US" dirty="0" smtClean="0"/>
              <a:t>语言核心包</a:t>
            </a:r>
            <a:r>
              <a:rPr lang="en-US" altLang="zh-CN" b="1" dirty="0" err="1" smtClean="0">
                <a:solidFill>
                  <a:srgbClr val="000099"/>
                </a:solidFill>
              </a:rPr>
              <a:t>java.lang</a:t>
            </a:r>
            <a:r>
              <a:rPr lang="zh-CN" altLang="en-US" dirty="0" smtClean="0"/>
              <a:t>包中的类将被自动导入，不需要</a:t>
            </a:r>
            <a:r>
              <a:rPr lang="en-US" altLang="zh-CN" b="1" dirty="0" smtClean="0"/>
              <a:t>import</a:t>
            </a:r>
            <a:r>
              <a:rPr lang="zh-CN" altLang="en-US" b="1" dirty="0" smtClean="0"/>
              <a:t>语句导入该包的类，</a:t>
            </a:r>
            <a:r>
              <a:rPr lang="zh-CN" altLang="en-US" dirty="0" smtClean="0"/>
              <a:t>可以直接使用其中的类；</a:t>
            </a:r>
            <a:endParaRPr lang="en-US" altLang="zh-CN" b="1" dirty="0" smtClean="0"/>
          </a:p>
          <a:p>
            <a:pPr algn="just">
              <a:spcBef>
                <a:spcPct val="10000"/>
              </a:spcBef>
            </a:pPr>
            <a:r>
              <a:rPr lang="zh-CN" altLang="en-US" dirty="0" smtClean="0"/>
              <a:t>如果用户需要类库中的其它包的类，就必须使用</a:t>
            </a:r>
            <a:r>
              <a:rPr lang="en-US" altLang="zh-CN" dirty="0" smtClean="0"/>
              <a:t>import</a:t>
            </a:r>
            <a:r>
              <a:rPr lang="zh-CN" altLang="en-US" dirty="0" smtClean="0"/>
              <a:t>语句，语法如下：</a:t>
            </a:r>
            <a:endParaRPr lang="en-US" altLang="zh-CN" dirty="0" smtClean="0"/>
          </a:p>
          <a:p>
            <a:pPr algn="just">
              <a:spcBef>
                <a:spcPct val="10000"/>
              </a:spcBef>
            </a:pPr>
            <a:endParaRPr lang="en-US" altLang="zh-CN" sz="800" dirty="0" smtClean="0"/>
          </a:p>
          <a:p>
            <a:pPr marL="931863" lvl="3" indent="-342900" algn="just">
              <a:spcBef>
                <a:spcPct val="10000"/>
              </a:spcBef>
              <a:buNone/>
            </a:pPr>
            <a:r>
              <a:rPr lang="en-US" altLang="zh-CN" sz="2400" b="1" dirty="0" smtClean="0">
                <a:solidFill>
                  <a:srgbClr val="000099"/>
                </a:solidFill>
              </a:rPr>
              <a:t>import </a:t>
            </a:r>
            <a:r>
              <a:rPr lang="en-US" altLang="zh-CN" sz="2400" b="1" i="1" dirty="0" err="1" smtClean="0">
                <a:solidFill>
                  <a:srgbClr val="000099"/>
                </a:solidFill>
              </a:rPr>
              <a:t>packagename.</a:t>
            </a:r>
            <a:r>
              <a:rPr lang="en-US" altLang="zh-CN" sz="2400" b="1" i="1" dirty="0" err="1" smtClean="0">
                <a:solidFill>
                  <a:srgbClr val="C00000"/>
                </a:solidFill>
              </a:rPr>
              <a:t>*</a:t>
            </a:r>
            <a:r>
              <a:rPr lang="en-US" altLang="zh-CN" sz="2400" b="1" i="1" dirty="0" smtClean="0">
                <a:solidFill>
                  <a:srgbClr val="000099"/>
                </a:solidFill>
              </a:rPr>
              <a:t>;		//</a:t>
            </a:r>
            <a:r>
              <a:rPr lang="zh-CN" altLang="en-US" sz="2400" b="1" i="1" dirty="0" smtClean="0">
                <a:solidFill>
                  <a:srgbClr val="000099"/>
                </a:solidFill>
              </a:rPr>
              <a:t>导入一个包</a:t>
            </a:r>
            <a:endParaRPr lang="en-US" altLang="zh-CN" sz="2400" b="1" i="1" dirty="0" smtClean="0">
              <a:solidFill>
                <a:srgbClr val="000099"/>
              </a:solidFill>
            </a:endParaRPr>
          </a:p>
          <a:p>
            <a:pPr marL="931863" lvl="3" indent="-342900" algn="just">
              <a:spcBef>
                <a:spcPct val="10000"/>
              </a:spcBef>
              <a:buNone/>
            </a:pPr>
            <a:r>
              <a:rPr lang="en-US" altLang="zh-CN" sz="2400" b="1" dirty="0" smtClean="0">
                <a:solidFill>
                  <a:srgbClr val="000099"/>
                </a:solidFill>
              </a:rPr>
              <a:t>import </a:t>
            </a:r>
            <a:r>
              <a:rPr lang="en-US" altLang="zh-CN" sz="2400" b="1" dirty="0" err="1" smtClean="0">
                <a:solidFill>
                  <a:srgbClr val="000099"/>
                </a:solidFill>
              </a:rPr>
              <a:t>packagename.</a:t>
            </a:r>
            <a:r>
              <a:rPr lang="en-US" altLang="zh-CN" sz="2400" b="1" dirty="0" err="1" smtClean="0">
                <a:solidFill>
                  <a:srgbClr val="C00000"/>
                </a:solidFill>
              </a:rPr>
              <a:t>className</a:t>
            </a:r>
            <a:r>
              <a:rPr lang="en-US" altLang="zh-CN" sz="2400" b="1" dirty="0" smtClean="0">
                <a:solidFill>
                  <a:srgbClr val="000099"/>
                </a:solidFill>
              </a:rPr>
              <a:t>;    </a:t>
            </a:r>
            <a:r>
              <a:rPr lang="en-US" altLang="zh-CN" sz="2400" b="1" i="1" dirty="0" smtClean="0">
                <a:solidFill>
                  <a:srgbClr val="000099"/>
                </a:solidFill>
              </a:rPr>
              <a:t>//</a:t>
            </a:r>
            <a:r>
              <a:rPr lang="zh-CN" altLang="en-US" sz="2400" b="1" i="1" dirty="0" smtClean="0">
                <a:solidFill>
                  <a:srgbClr val="000099"/>
                </a:solidFill>
              </a:rPr>
              <a:t>导入一个类</a:t>
            </a:r>
            <a:endParaRPr lang="en-US" altLang="zh-CN" sz="2400" b="1" i="1" dirty="0" smtClean="0">
              <a:solidFill>
                <a:srgbClr val="000099"/>
              </a:solidFill>
            </a:endParaRPr>
          </a:p>
          <a:p>
            <a:pPr marL="931863" lvl="3" indent="-342900" algn="just">
              <a:spcBef>
                <a:spcPct val="10000"/>
              </a:spcBef>
              <a:buNone/>
            </a:pPr>
            <a:endParaRPr lang="en-US" altLang="zh-CN" sz="800" b="1" dirty="0" smtClean="0">
              <a:solidFill>
                <a:srgbClr val="000099"/>
              </a:solidFill>
            </a:endParaRPr>
          </a:p>
          <a:p>
            <a:pPr algn="just">
              <a:spcBef>
                <a:spcPct val="10000"/>
              </a:spcBef>
            </a:pPr>
            <a:r>
              <a:rPr lang="zh-CN" altLang="en-US" dirty="0" smtClean="0"/>
              <a:t>导入系统包</a:t>
            </a:r>
            <a:r>
              <a:rPr lang="en-US" altLang="zh-CN" dirty="0" err="1" smtClean="0"/>
              <a:t>java.until</a:t>
            </a:r>
            <a:r>
              <a:rPr lang="zh-CN" altLang="en-US" dirty="0" smtClean="0"/>
              <a:t>中的</a:t>
            </a:r>
            <a:r>
              <a:rPr lang="en-US" altLang="zh-CN" dirty="0" smtClean="0"/>
              <a:t>Date</a:t>
            </a:r>
            <a:r>
              <a:rPr lang="zh-CN" altLang="en-US" dirty="0" smtClean="0"/>
              <a:t>类，如：</a:t>
            </a:r>
          </a:p>
          <a:p>
            <a:pPr algn="ctr">
              <a:spcBef>
                <a:spcPct val="10000"/>
              </a:spcBef>
              <a:buNone/>
            </a:pPr>
            <a:r>
              <a:rPr lang="en-US" altLang="zh-CN" sz="2400" b="1" dirty="0" smtClean="0">
                <a:solidFill>
                  <a:srgbClr val="0000FF"/>
                </a:solidFill>
                <a:latin typeface="Tahoma" pitchFamily="34" charset="0"/>
                <a:ea typeface="Tahoma" pitchFamily="34" charset="0"/>
                <a:cs typeface="Tahoma" pitchFamily="34" charset="0"/>
              </a:rPr>
              <a:t>import </a:t>
            </a:r>
            <a:r>
              <a:rPr lang="en-US" altLang="zh-CN" sz="2400" b="1" dirty="0" err="1" smtClean="0">
                <a:solidFill>
                  <a:srgbClr val="0000FF"/>
                </a:solidFill>
                <a:latin typeface="Tahoma" pitchFamily="34" charset="0"/>
                <a:ea typeface="Tahoma" pitchFamily="34" charset="0"/>
                <a:cs typeface="Tahoma" pitchFamily="34" charset="0"/>
              </a:rPr>
              <a:t>java.until.</a:t>
            </a:r>
            <a:r>
              <a:rPr lang="en-US" altLang="zh-CN" sz="2400" b="1" dirty="0" err="1" smtClean="0">
                <a:solidFill>
                  <a:srgbClr val="C00000"/>
                </a:solidFill>
                <a:latin typeface="Tahoma" pitchFamily="34" charset="0"/>
                <a:ea typeface="Tahoma" pitchFamily="34" charset="0"/>
                <a:cs typeface="Tahoma" pitchFamily="34" charset="0"/>
              </a:rPr>
              <a:t>Date</a:t>
            </a:r>
            <a:r>
              <a:rPr lang="en-US" altLang="zh-CN" sz="2400" b="1" dirty="0" smtClean="0">
                <a:solidFill>
                  <a:srgbClr val="0000FF"/>
                </a:solidFill>
                <a:latin typeface="Tahoma" pitchFamily="34" charset="0"/>
                <a:ea typeface="Tahoma" pitchFamily="34" charset="0"/>
                <a:cs typeface="Tahoma" pitchFamily="34" charset="0"/>
              </a:rPr>
              <a:t>;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84</a:t>
            </a:fld>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latin typeface="宋体" charset="-122"/>
              </a:rPr>
              <a:t> 例4-12</a:t>
            </a:r>
            <a:endParaRPr lang="zh-CN" altLang="en-US" dirty="0"/>
          </a:p>
        </p:txBody>
      </p:sp>
      <p:sp>
        <p:nvSpPr>
          <p:cNvPr id="3" name="内容占位符 2"/>
          <p:cNvSpPr>
            <a:spLocks noGrp="1"/>
          </p:cNvSpPr>
          <p:nvPr>
            <p:ph idx="1"/>
          </p:nvPr>
        </p:nvSpPr>
        <p:spPr>
          <a:xfrm>
            <a:off x="457200" y="1628774"/>
            <a:ext cx="8229600" cy="4729183"/>
          </a:xfrm>
          <a:ln>
            <a:solidFill>
              <a:schemeClr val="accent1"/>
            </a:solidFill>
          </a:ln>
        </p:spPr>
        <p:txBody>
          <a:bodyPr/>
          <a:lstStyle/>
          <a:p>
            <a:pPr>
              <a:buNone/>
            </a:pPr>
            <a:r>
              <a:rPr lang="en-US" altLang="zh-CN" b="1" dirty="0" smtClean="0">
                <a:solidFill>
                  <a:srgbClr val="000099"/>
                </a:solidFill>
              </a:rPr>
              <a:t>import </a:t>
            </a:r>
            <a:r>
              <a:rPr lang="en-US" altLang="zh-CN" b="1" dirty="0" err="1" smtClean="0">
                <a:solidFill>
                  <a:srgbClr val="000099"/>
                </a:solidFill>
              </a:rPr>
              <a:t>java.util.Date</a:t>
            </a:r>
            <a:r>
              <a:rPr lang="en-US" altLang="zh-CN" b="1" dirty="0" smtClean="0">
                <a:solidFill>
                  <a:srgbClr val="000099"/>
                </a:solidFill>
              </a:rPr>
              <a:t>;</a:t>
            </a:r>
            <a:r>
              <a:rPr lang="en-US" altLang="zh-CN" dirty="0" smtClean="0">
                <a:solidFill>
                  <a:srgbClr val="000099"/>
                </a:solidFill>
              </a:rPr>
              <a:t>	//</a:t>
            </a:r>
            <a:r>
              <a:rPr lang="zh-CN" altLang="en-US" sz="2400" dirty="0" smtClean="0">
                <a:solidFill>
                  <a:srgbClr val="C00000"/>
                </a:solidFill>
              </a:rPr>
              <a:t>导入包</a:t>
            </a:r>
            <a:r>
              <a:rPr lang="en-US" altLang="zh-CN" sz="2400" dirty="0" err="1" smtClean="0">
                <a:solidFill>
                  <a:srgbClr val="C00000"/>
                </a:solidFill>
              </a:rPr>
              <a:t>java.until</a:t>
            </a:r>
            <a:r>
              <a:rPr lang="zh-CN" altLang="en-US" sz="2400" dirty="0" smtClean="0">
                <a:solidFill>
                  <a:srgbClr val="C00000"/>
                </a:solidFill>
              </a:rPr>
              <a:t>中的</a:t>
            </a:r>
            <a:r>
              <a:rPr lang="en-US" altLang="zh-CN" sz="2400" dirty="0" smtClean="0">
                <a:solidFill>
                  <a:srgbClr val="C00000"/>
                </a:solidFill>
              </a:rPr>
              <a:t>Date</a:t>
            </a:r>
            <a:r>
              <a:rPr lang="zh-CN" altLang="en-US" sz="2400" dirty="0" smtClean="0">
                <a:solidFill>
                  <a:srgbClr val="C00000"/>
                </a:solidFill>
              </a:rPr>
              <a:t>类</a:t>
            </a:r>
            <a:endParaRPr lang="en-US" altLang="zh-CN" sz="2400" dirty="0" smtClean="0">
              <a:solidFill>
                <a:srgbClr val="C00000"/>
              </a:solidFill>
            </a:endParaRPr>
          </a:p>
          <a:p>
            <a:pPr>
              <a:buNone/>
            </a:pPr>
            <a:endParaRPr lang="en-US" altLang="zh-CN" dirty="0" smtClean="0"/>
          </a:p>
          <a:p>
            <a:pPr>
              <a:buNone/>
            </a:pPr>
            <a:r>
              <a:rPr lang="en-US" altLang="zh-CN" dirty="0" smtClean="0"/>
              <a:t>public class </a:t>
            </a:r>
            <a:r>
              <a:rPr lang="en-US" altLang="zh-CN" dirty="0" err="1" smtClean="0"/>
              <a:t>Example4_12</a:t>
            </a:r>
            <a:r>
              <a:rPr lang="en-US" altLang="zh-CN" dirty="0" smtClean="0"/>
              <a:t> {</a:t>
            </a:r>
          </a:p>
          <a:p>
            <a:pPr>
              <a:buNone/>
            </a:pPr>
            <a:r>
              <a:rPr lang="en-US" altLang="zh-CN" dirty="0" smtClean="0"/>
              <a:t>    public static void main(String </a:t>
            </a:r>
            <a:r>
              <a:rPr lang="en-US" altLang="zh-CN" dirty="0" err="1" smtClean="0"/>
              <a:t>args</a:t>
            </a:r>
            <a:r>
              <a:rPr lang="en-US" altLang="zh-CN" dirty="0" smtClean="0"/>
              <a:t>[]) {</a:t>
            </a:r>
          </a:p>
          <a:p>
            <a:pPr>
              <a:buNone/>
            </a:pPr>
            <a:r>
              <a:rPr lang="en-US" altLang="zh-CN" dirty="0" smtClean="0"/>
              <a:t>       </a:t>
            </a:r>
            <a:r>
              <a:rPr lang="en-US" altLang="zh-CN" b="1" dirty="0" smtClean="0">
                <a:solidFill>
                  <a:srgbClr val="000099"/>
                </a:solidFill>
              </a:rPr>
              <a:t>Date date=new Date();</a:t>
            </a:r>
          </a:p>
          <a:p>
            <a:pPr>
              <a:buNone/>
            </a:pPr>
            <a:r>
              <a:rPr lang="en-US" altLang="zh-CN" dirty="0" smtClean="0"/>
              <a:t>       </a:t>
            </a:r>
            <a:r>
              <a:rPr lang="en-US" altLang="zh-CN" dirty="0" err="1" smtClean="0"/>
              <a:t>System.out.println</a:t>
            </a:r>
            <a:r>
              <a:rPr lang="en-US" altLang="zh-CN" dirty="0" smtClean="0"/>
              <a:t>("</a:t>
            </a:r>
            <a:r>
              <a:rPr lang="zh-CN" altLang="en-US" dirty="0" smtClean="0"/>
              <a:t>本地机器的时间</a:t>
            </a:r>
            <a:r>
              <a:rPr lang="en-US" altLang="zh-CN" dirty="0" smtClean="0"/>
              <a:t>:"); </a:t>
            </a:r>
          </a:p>
          <a:p>
            <a:pPr>
              <a:buNone/>
            </a:pPr>
            <a:r>
              <a:rPr lang="en-US" altLang="zh-CN" dirty="0" smtClean="0"/>
              <a:t>       </a:t>
            </a:r>
            <a:r>
              <a:rPr lang="en-US" altLang="zh-CN" dirty="0" err="1" smtClean="0"/>
              <a:t>System.out.println</a:t>
            </a:r>
            <a:r>
              <a:rPr lang="en-US" altLang="zh-CN" dirty="0" smtClean="0"/>
              <a:t>(date);   </a:t>
            </a:r>
          </a:p>
          <a:p>
            <a:pPr>
              <a:buNone/>
            </a:pPr>
            <a:r>
              <a:rPr lang="en-US" altLang="zh-CN" dirty="0" smtClean="0"/>
              <a:t>    }</a:t>
            </a:r>
          </a:p>
          <a:p>
            <a:pPr>
              <a:buNone/>
            </a:pP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85</a:t>
            </a:fld>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§4.9.2  </a:t>
            </a:r>
            <a:r>
              <a:rPr lang="zh-CN" altLang="en-US" dirty="0" smtClean="0">
                <a:latin typeface="宋体" charset="-122"/>
              </a:rPr>
              <a:t>引入自定义包中的类 </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用户程序可以使用</a:t>
            </a:r>
            <a:r>
              <a:rPr lang="en-US" altLang="zh-CN" b="1" dirty="0" err="1" smtClean="0">
                <a:solidFill>
                  <a:srgbClr val="C00000"/>
                </a:solidFill>
              </a:rPr>
              <a:t>tom.jiafei</a:t>
            </a:r>
            <a:r>
              <a:rPr lang="zh-CN" altLang="en-US" b="1" dirty="0" smtClean="0">
                <a:solidFill>
                  <a:srgbClr val="C00000"/>
                </a:solidFill>
                <a:latin typeface="宋体" charset="-122"/>
              </a:rPr>
              <a:t>包</a:t>
            </a:r>
            <a:r>
              <a:rPr lang="zh-CN" altLang="en-US" dirty="0" smtClean="0">
                <a:latin typeface="宋体" charset="-122"/>
              </a:rPr>
              <a:t>中的类，</a:t>
            </a:r>
            <a:r>
              <a:rPr lang="zh-CN" altLang="en-US" dirty="0" smtClean="0"/>
              <a:t>即使用</a:t>
            </a:r>
            <a:r>
              <a:rPr lang="zh-CN" altLang="en-US" b="1" dirty="0" smtClean="0">
                <a:solidFill>
                  <a:srgbClr val="C00000"/>
                </a:solidFill>
              </a:rPr>
              <a:t>非类库</a:t>
            </a:r>
            <a:r>
              <a:rPr lang="zh-CN" altLang="en-US" dirty="0" smtClean="0"/>
              <a:t>中有包名的类，也要使用</a:t>
            </a:r>
            <a:r>
              <a:rPr lang="en-US" altLang="zh-CN" dirty="0" smtClean="0"/>
              <a:t>import</a:t>
            </a:r>
            <a:r>
              <a:rPr lang="zh-CN" altLang="en-US" dirty="0" smtClean="0"/>
              <a:t>语句，</a:t>
            </a:r>
            <a:endParaRPr lang="en-US" altLang="zh-CN" dirty="0" smtClean="0"/>
          </a:p>
          <a:p>
            <a:r>
              <a:rPr lang="zh-CN" altLang="en-US" dirty="0" smtClean="0"/>
              <a:t>导入</a:t>
            </a:r>
            <a:r>
              <a:rPr lang="en-US" altLang="zh-CN" b="1" dirty="0" err="1" smtClean="0">
                <a:solidFill>
                  <a:srgbClr val="C00000"/>
                </a:solidFill>
              </a:rPr>
              <a:t>tom.jiafei</a:t>
            </a:r>
            <a:r>
              <a:rPr lang="zh-CN" altLang="en-US" b="1" dirty="0" smtClean="0">
                <a:solidFill>
                  <a:srgbClr val="C00000"/>
                </a:solidFill>
                <a:latin typeface="宋体" charset="-122"/>
              </a:rPr>
              <a:t>包</a:t>
            </a:r>
            <a:r>
              <a:rPr lang="zh-CN" altLang="en-US" dirty="0" smtClean="0">
                <a:latin typeface="宋体" charset="-122"/>
              </a:rPr>
              <a:t>中的所有类，</a:t>
            </a:r>
            <a:r>
              <a:rPr lang="zh-CN" altLang="en-US" dirty="0" smtClean="0"/>
              <a:t>如：</a:t>
            </a:r>
            <a:endParaRPr lang="en-US" altLang="zh-CN" dirty="0" smtClean="0"/>
          </a:p>
          <a:p>
            <a:pPr lvl="1" algn="ctr">
              <a:buNone/>
            </a:pPr>
            <a:r>
              <a:rPr lang="en-US" altLang="zh-CN" b="1" dirty="0" smtClean="0">
                <a:solidFill>
                  <a:srgbClr val="000099"/>
                </a:solidFill>
                <a:latin typeface="Tahoma" pitchFamily="34" charset="0"/>
                <a:ea typeface="Tahoma" pitchFamily="34" charset="0"/>
                <a:cs typeface="Tahoma" pitchFamily="34" charset="0"/>
              </a:rPr>
              <a:t>import </a:t>
            </a:r>
            <a:r>
              <a:rPr lang="en-US" altLang="zh-CN" b="1" dirty="0" err="1" smtClean="0">
                <a:solidFill>
                  <a:srgbClr val="000099"/>
                </a:solidFill>
                <a:latin typeface="Tahoma" pitchFamily="34" charset="0"/>
                <a:ea typeface="Tahoma" pitchFamily="34" charset="0"/>
                <a:cs typeface="Tahoma" pitchFamily="34" charset="0"/>
              </a:rPr>
              <a:t>tom.jiafei</a:t>
            </a:r>
            <a:r>
              <a:rPr lang="en-US" altLang="zh-CN" b="1" dirty="0" smtClean="0">
                <a:solidFill>
                  <a:srgbClr val="000099"/>
                </a:solidFill>
                <a:latin typeface="Tahoma" pitchFamily="34" charset="0"/>
                <a:ea typeface="Tahoma" pitchFamily="34" charset="0"/>
                <a:cs typeface="Tahoma" pitchFamily="34" charset="0"/>
              </a:rPr>
              <a:t>.*;	//import</a:t>
            </a:r>
            <a:r>
              <a:rPr lang="zh-CN" altLang="en-US" b="1" dirty="0" smtClean="0">
                <a:solidFill>
                  <a:srgbClr val="000099"/>
                </a:solidFill>
                <a:latin typeface="Tahoma" pitchFamily="34" charset="0"/>
                <a:ea typeface="Tahoma" pitchFamily="34" charset="0"/>
                <a:cs typeface="Tahoma" pitchFamily="34" charset="0"/>
              </a:rPr>
              <a:t>语句</a:t>
            </a:r>
            <a:endParaRPr lang="en-US" altLang="zh-CN" b="1" dirty="0" smtClean="0">
              <a:solidFill>
                <a:srgbClr val="000099"/>
              </a:solidFill>
              <a:latin typeface="Tahoma" pitchFamily="34" charset="0"/>
              <a:ea typeface="Tahoma" pitchFamily="34" charset="0"/>
              <a:cs typeface="Tahoma" pitchFamily="34" charset="0"/>
            </a:endParaRPr>
          </a:p>
          <a:p>
            <a:r>
              <a:rPr lang="zh-CN" altLang="en-US" b="1" dirty="0" smtClean="0">
                <a:solidFill>
                  <a:srgbClr val="FF0000"/>
                </a:solidFill>
                <a:latin typeface="宋体" charset="-122"/>
              </a:rPr>
              <a:t>阅读：例4-13， 例4-14</a:t>
            </a:r>
            <a:endParaRPr lang="en-US" altLang="zh-CN" b="1" dirty="0" smtClean="0">
              <a:solidFill>
                <a:srgbClr val="FF0000"/>
              </a:solidFill>
              <a:latin typeface="宋体" charset="-122"/>
            </a:endParaRPr>
          </a:p>
          <a:p>
            <a:r>
              <a:rPr lang="en-US" altLang="zh-CN" dirty="0" err="1" smtClean="0">
                <a:latin typeface="Tahoma" pitchFamily="34" charset="0"/>
                <a:ea typeface="Tahoma" pitchFamily="34" charset="0"/>
                <a:cs typeface="Tahoma" pitchFamily="34" charset="0"/>
              </a:rPr>
              <a:t>Triangle.java</a:t>
            </a:r>
            <a:r>
              <a:rPr lang="zh-CN" altLang="en-US" dirty="0" smtClean="0">
                <a:latin typeface="Tahoma" pitchFamily="34" charset="0"/>
                <a:ea typeface="Tahoma" pitchFamily="34" charset="0"/>
                <a:cs typeface="Tahoma" pitchFamily="34" charset="0"/>
              </a:rPr>
              <a:t>和</a:t>
            </a:r>
            <a:r>
              <a:rPr lang="en-US" altLang="zh-CN" dirty="0" err="1" smtClean="0">
                <a:latin typeface="Tahoma" pitchFamily="34" charset="0"/>
                <a:ea typeface="Tahoma" pitchFamily="34" charset="0"/>
                <a:cs typeface="Tahoma" pitchFamily="34" charset="0"/>
              </a:rPr>
              <a:t>Example4_14.java</a:t>
            </a:r>
            <a:r>
              <a:rPr lang="zh-CN" altLang="en-US" dirty="0" smtClean="0">
                <a:latin typeface="Tahoma" pitchFamily="34" charset="0"/>
                <a:ea typeface="Tahoma" pitchFamily="34" charset="0"/>
                <a:cs typeface="Tahoma" pitchFamily="34" charset="0"/>
              </a:rPr>
              <a:t>两个源文件的存储路径？？？</a:t>
            </a:r>
            <a:endParaRPr lang="en-US" altLang="zh-CN" dirty="0" smtClean="0">
              <a:latin typeface="宋体" charset="-122"/>
            </a:endParaRPr>
          </a:p>
        </p:txBody>
      </p:sp>
      <p:sp>
        <p:nvSpPr>
          <p:cNvPr id="4" name="灯片编号占位符 3"/>
          <p:cNvSpPr>
            <a:spLocks noGrp="1"/>
          </p:cNvSpPr>
          <p:nvPr>
            <p:ph type="sldNum" sz="quarter" idx="12"/>
          </p:nvPr>
        </p:nvSpPr>
        <p:spPr>
          <a:xfrm>
            <a:off x="785786" y="5072074"/>
            <a:ext cx="7072330" cy="1143008"/>
          </a:xfrm>
        </p:spPr>
        <p:txBody>
          <a:bodyPr/>
          <a:lstStyle/>
          <a:p>
            <a:pPr lvl="1">
              <a:buNone/>
            </a:pPr>
            <a:r>
              <a:rPr lang="en-US" altLang="zh-CN" sz="2400" b="1" dirty="0" err="1" smtClean="0">
                <a:solidFill>
                  <a:srgbClr val="000099"/>
                </a:solidFill>
                <a:latin typeface="Tahoma" pitchFamily="34" charset="0"/>
                <a:ea typeface="Tahoma" pitchFamily="34" charset="0"/>
                <a:cs typeface="Tahoma" pitchFamily="34" charset="0"/>
              </a:rPr>
              <a:t>c:\chapter4\</a:t>
            </a:r>
            <a:r>
              <a:rPr lang="en-US" altLang="zh-CN" sz="2400" b="1" dirty="0" smtClean="0">
                <a:solidFill>
                  <a:srgbClr val="000099"/>
                </a:solidFill>
                <a:latin typeface="Tahoma" pitchFamily="34" charset="0"/>
                <a:ea typeface="Tahoma" pitchFamily="34" charset="0"/>
                <a:cs typeface="Tahoma" pitchFamily="34" charset="0"/>
              </a:rPr>
              <a:t> tom\</a:t>
            </a:r>
            <a:r>
              <a:rPr lang="en-US" altLang="zh-CN" sz="2400" b="1" dirty="0" err="1" smtClean="0">
                <a:solidFill>
                  <a:srgbClr val="000099"/>
                </a:solidFill>
                <a:latin typeface="Tahoma" pitchFamily="34" charset="0"/>
                <a:ea typeface="Tahoma" pitchFamily="34" charset="0"/>
                <a:cs typeface="Tahoma" pitchFamily="34" charset="0"/>
              </a:rPr>
              <a:t>jiafei</a:t>
            </a:r>
            <a:r>
              <a:rPr lang="en-US" altLang="zh-CN" sz="2400" b="1" dirty="0" smtClean="0">
                <a:solidFill>
                  <a:srgbClr val="000099"/>
                </a:solidFill>
                <a:latin typeface="Tahoma" pitchFamily="34" charset="0"/>
                <a:ea typeface="Tahoma" pitchFamily="34" charset="0"/>
                <a:cs typeface="Tahoma" pitchFamily="34" charset="0"/>
              </a:rPr>
              <a:t> \</a:t>
            </a:r>
            <a:r>
              <a:rPr lang="en-US" altLang="zh-CN" sz="2400" b="1" dirty="0" err="1" smtClean="0">
                <a:solidFill>
                  <a:srgbClr val="000099"/>
                </a:solidFill>
                <a:latin typeface="Tahoma" pitchFamily="34" charset="0"/>
                <a:ea typeface="Tahoma" pitchFamily="34" charset="0"/>
                <a:cs typeface="Tahoma" pitchFamily="34" charset="0"/>
              </a:rPr>
              <a:t>Triangle.java</a:t>
            </a:r>
            <a:endParaRPr lang="en-US" altLang="zh-CN" sz="2400" b="1" dirty="0" smtClean="0">
              <a:solidFill>
                <a:srgbClr val="000099"/>
              </a:solidFill>
              <a:latin typeface="Tahoma" pitchFamily="34" charset="0"/>
              <a:ea typeface="Tahoma" pitchFamily="34" charset="0"/>
              <a:cs typeface="Tahoma" pitchFamily="34" charset="0"/>
            </a:endParaRPr>
          </a:p>
          <a:p>
            <a:pPr lvl="1">
              <a:buNone/>
            </a:pPr>
            <a:endParaRPr lang="en-US" altLang="zh-CN" sz="2400" b="1" dirty="0" smtClean="0">
              <a:solidFill>
                <a:srgbClr val="000099"/>
              </a:solidFill>
              <a:latin typeface="Tahoma" pitchFamily="34" charset="0"/>
              <a:ea typeface="Tahoma" pitchFamily="34" charset="0"/>
              <a:cs typeface="Tahoma" pitchFamily="34" charset="0"/>
            </a:endParaRPr>
          </a:p>
          <a:p>
            <a:pPr lvl="1">
              <a:buNone/>
            </a:pPr>
            <a:r>
              <a:rPr lang="en-US" altLang="zh-CN" sz="2400" b="1" dirty="0" err="1" smtClean="0">
                <a:solidFill>
                  <a:srgbClr val="000099"/>
                </a:solidFill>
                <a:latin typeface="Tahoma" pitchFamily="34" charset="0"/>
                <a:ea typeface="Tahoma" pitchFamily="34" charset="0"/>
                <a:cs typeface="Tahoma" pitchFamily="34" charset="0"/>
              </a:rPr>
              <a:t>c:\chapter4\Example4_14.java</a:t>
            </a:r>
            <a:endParaRPr lang="en-US" altLang="zh-CN" sz="2400" b="1" dirty="0" smtClean="0">
              <a:solidFill>
                <a:srgbClr val="000099"/>
              </a:solidFill>
              <a:latin typeface="Tahoma" pitchFamily="34" charset="0"/>
              <a:ea typeface="Tahoma" pitchFamily="34" charset="0"/>
              <a:cs typeface="Tahoma" pitchFamily="34" charset="0"/>
            </a:endParaRPr>
          </a:p>
          <a:p>
            <a:fld id="{0C913308-F349-4B6D-A68A-DD1791B4A57B}" type="slidenum">
              <a:rPr lang="zh-CN" altLang="en-US" sz="2400" smtClean="0"/>
              <a:pPr/>
              <a:t>86</a:t>
            </a:fld>
            <a:endParaRPr lang="zh-CN" altLang="en-US" sz="2400" dirty="0"/>
          </a:p>
        </p:txBody>
      </p:sp>
      <p:sp>
        <p:nvSpPr>
          <p:cNvPr id="7" name="矩形 6"/>
          <p:cNvSpPr/>
          <p:nvPr/>
        </p:nvSpPr>
        <p:spPr>
          <a:xfrm>
            <a:off x="3357554" y="5072074"/>
            <a:ext cx="1714512" cy="500042"/>
          </a:xfrm>
          <a:prstGeom prst="rect">
            <a:avLst/>
          </a:prstGeom>
          <a:solidFill>
            <a:schemeClr val="bg1">
              <a:alpha val="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线形标注 1 7"/>
          <p:cNvSpPr/>
          <p:nvPr/>
        </p:nvSpPr>
        <p:spPr>
          <a:xfrm>
            <a:off x="5929322" y="4500570"/>
            <a:ext cx="2857520" cy="285752"/>
          </a:xfrm>
          <a:prstGeom prst="borderCallout1">
            <a:avLst>
              <a:gd name="adj1" fmla="val 40575"/>
              <a:gd name="adj2" fmla="val -3770"/>
              <a:gd name="adj3" fmla="val 184117"/>
              <a:gd name="adj4" fmla="val -3921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Triangle.java</a:t>
            </a:r>
            <a:r>
              <a:rPr lang="zh-CN" altLang="en-US" sz="2000" b="1" dirty="0" smtClean="0">
                <a:solidFill>
                  <a:schemeClr val="tx1"/>
                </a:solidFill>
              </a:rPr>
              <a:t>所在包</a:t>
            </a:r>
            <a:endParaRPr lang="zh-CN" alt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8"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§4.9.3    </a:t>
            </a:r>
            <a:r>
              <a:rPr lang="zh-CN" altLang="en-US" dirty="0" smtClean="0">
                <a:latin typeface="宋体" charset="-122"/>
              </a:rPr>
              <a:t>使用无包名的类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87</a:t>
            </a:fld>
            <a:endParaRPr lang="zh-CN" altLang="en-US"/>
          </a:p>
        </p:txBody>
      </p:sp>
      <p:sp>
        <p:nvSpPr>
          <p:cNvPr id="6" name="内容占位符 5"/>
          <p:cNvSpPr>
            <a:spLocks noGrp="1"/>
          </p:cNvSpPr>
          <p:nvPr>
            <p:ph idx="1"/>
          </p:nvPr>
        </p:nvSpPr>
        <p:spPr/>
        <p:txBody>
          <a:bodyPr/>
          <a:lstStyle/>
          <a:p>
            <a:r>
              <a:rPr lang="zh-CN" altLang="en-US" dirty="0" smtClean="0">
                <a:latin typeface="宋体" charset="-122"/>
              </a:rPr>
              <a:t>如果一个类想使用无名包中的类，只要将这个无包名的类的字节码和当前类保存在同一目录中即可。</a:t>
            </a:r>
            <a:endParaRPr lang="en-US" altLang="zh-CN" dirty="0" smtClean="0">
              <a:latin typeface="宋体" charset="-122"/>
            </a:endParaRPr>
          </a:p>
          <a:p>
            <a:r>
              <a:rPr lang="zh-CN" altLang="en-US" b="1" dirty="0" smtClean="0">
                <a:solidFill>
                  <a:srgbClr val="FF0000"/>
                </a:solidFill>
                <a:latin typeface="宋体" charset="-122"/>
              </a:rPr>
              <a:t>例4-15</a:t>
            </a: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§4.9.4   </a:t>
            </a:r>
            <a:r>
              <a:rPr lang="zh-CN" altLang="en-US" dirty="0" smtClean="0">
                <a:latin typeface="宋体" charset="-122"/>
              </a:rPr>
              <a:t>避免类名混淆 </a:t>
            </a:r>
            <a:endParaRPr lang="zh-CN" altLang="en-US" dirty="0"/>
          </a:p>
        </p:txBody>
      </p:sp>
      <p:sp>
        <p:nvSpPr>
          <p:cNvPr id="3" name="内容占位符 2"/>
          <p:cNvSpPr>
            <a:spLocks noGrp="1"/>
          </p:cNvSpPr>
          <p:nvPr>
            <p:ph idx="1"/>
          </p:nvPr>
        </p:nvSpPr>
        <p:spPr/>
        <p:txBody>
          <a:bodyPr/>
          <a:lstStyle/>
          <a:p>
            <a:pPr algn="just">
              <a:spcBef>
                <a:spcPct val="10000"/>
              </a:spcBef>
              <a:buNone/>
            </a:pPr>
            <a:r>
              <a:rPr lang="zh-CN" altLang="en-US" b="1" dirty="0" smtClean="0">
                <a:latin typeface="宋体" charset="-122"/>
              </a:rPr>
              <a:t>1．区分无包名和有包名的类</a:t>
            </a:r>
          </a:p>
          <a:p>
            <a:pPr lvl="1" algn="just">
              <a:spcBef>
                <a:spcPct val="10000"/>
              </a:spcBef>
            </a:pPr>
            <a:r>
              <a:rPr lang="zh-CN" altLang="en-US" dirty="0" smtClean="0"/>
              <a:t>如果想同时使用</a:t>
            </a:r>
            <a:r>
              <a:rPr lang="en-US" altLang="zh-CN" dirty="0" err="1" smtClean="0">
                <a:latin typeface="宋体" charset="-122"/>
              </a:rPr>
              <a:t>tom.jiafei</a:t>
            </a:r>
            <a:r>
              <a:rPr lang="zh-CN" altLang="en-US" dirty="0" smtClean="0"/>
              <a:t>包中的</a:t>
            </a:r>
            <a:r>
              <a:rPr lang="en-US" altLang="zh-CN" dirty="0" smtClean="0">
                <a:latin typeface="宋体" charset="-122"/>
              </a:rPr>
              <a:t>A</a:t>
            </a:r>
            <a:r>
              <a:rPr lang="zh-CN" altLang="en-US" dirty="0" smtClean="0"/>
              <a:t>类和无名包中的</a:t>
            </a:r>
            <a:r>
              <a:rPr lang="en-US" altLang="zh-CN" dirty="0" smtClean="0">
                <a:latin typeface="宋体" charset="-122"/>
              </a:rPr>
              <a:t>A</a:t>
            </a:r>
            <a:r>
              <a:rPr lang="zh-CN" altLang="en-US" dirty="0" smtClean="0"/>
              <a:t>类，就不能省略包名，例如：</a:t>
            </a:r>
            <a:endParaRPr lang="en-US" altLang="zh-CN" dirty="0" smtClean="0"/>
          </a:p>
          <a:p>
            <a:pPr lvl="1" algn="just">
              <a:spcBef>
                <a:spcPct val="10000"/>
              </a:spcBef>
            </a:pPr>
            <a:endParaRPr lang="zh-CN" altLang="en-US" dirty="0" smtClean="0">
              <a:latin typeface="宋体" charset="-122"/>
            </a:endParaRPr>
          </a:p>
          <a:p>
            <a:pPr algn="just">
              <a:spcBef>
                <a:spcPct val="10000"/>
              </a:spcBef>
              <a:buNone/>
            </a:pPr>
            <a:r>
              <a:rPr lang="zh-CN" altLang="en-US" b="1" dirty="0" smtClean="0">
                <a:latin typeface="Tahoma" pitchFamily="34" charset="0"/>
                <a:cs typeface="Tahoma" pitchFamily="34" charset="0"/>
              </a:rPr>
              <a:t>    </a:t>
            </a:r>
            <a:r>
              <a:rPr lang="en-US" altLang="zh-CN" b="1" dirty="0" smtClean="0">
                <a:solidFill>
                  <a:srgbClr val="0000FF"/>
                </a:solidFill>
                <a:latin typeface="Tahoma" pitchFamily="34" charset="0"/>
                <a:ea typeface="Tahoma" pitchFamily="34" charset="0"/>
                <a:cs typeface="Tahoma" pitchFamily="34" charset="0"/>
              </a:rPr>
              <a:t>A </a:t>
            </a:r>
            <a:r>
              <a:rPr lang="en-US" altLang="zh-CN" b="1" dirty="0" err="1" smtClean="0">
                <a:solidFill>
                  <a:srgbClr val="0000FF"/>
                </a:solidFill>
                <a:latin typeface="Tahoma" pitchFamily="34" charset="0"/>
                <a:ea typeface="Tahoma" pitchFamily="34" charset="0"/>
                <a:cs typeface="Tahoma" pitchFamily="34" charset="0"/>
              </a:rPr>
              <a:t>a1</a:t>
            </a:r>
            <a:r>
              <a:rPr lang="en-US" altLang="zh-CN" b="1" dirty="0" smtClean="0">
                <a:solidFill>
                  <a:srgbClr val="0000FF"/>
                </a:solidFill>
                <a:latin typeface="Tahoma" pitchFamily="34" charset="0"/>
                <a:ea typeface="Tahoma" pitchFamily="34" charset="0"/>
                <a:cs typeface="Tahoma" pitchFamily="34" charset="0"/>
              </a:rPr>
              <a:t>=new A();</a:t>
            </a:r>
          </a:p>
          <a:p>
            <a:pPr algn="just">
              <a:spcBef>
                <a:spcPct val="10000"/>
              </a:spcBef>
              <a:buNone/>
            </a:pPr>
            <a:r>
              <a:rPr lang="en-US" altLang="zh-CN" b="1" dirty="0" smtClean="0">
                <a:solidFill>
                  <a:srgbClr val="0000FF"/>
                </a:solidFill>
                <a:latin typeface="Tahoma" pitchFamily="34" charset="0"/>
                <a:ea typeface="Tahoma" pitchFamily="34" charset="0"/>
                <a:cs typeface="Tahoma" pitchFamily="34" charset="0"/>
              </a:rPr>
              <a:t>    </a:t>
            </a:r>
            <a:r>
              <a:rPr lang="en-US" altLang="zh-CN" b="1" dirty="0" err="1" smtClean="0">
                <a:solidFill>
                  <a:srgbClr val="C00000"/>
                </a:solidFill>
                <a:latin typeface="Tahoma" pitchFamily="34" charset="0"/>
                <a:ea typeface="Tahoma" pitchFamily="34" charset="0"/>
                <a:cs typeface="Tahoma" pitchFamily="34" charset="0"/>
              </a:rPr>
              <a:t>tom.jiafei.A</a:t>
            </a:r>
            <a:r>
              <a:rPr lang="en-US" altLang="zh-CN" b="1" dirty="0" smtClean="0">
                <a:solidFill>
                  <a:srgbClr val="0000FF"/>
                </a:solidFill>
                <a:latin typeface="Tahoma" pitchFamily="34" charset="0"/>
                <a:ea typeface="Tahoma" pitchFamily="34" charset="0"/>
                <a:cs typeface="Tahoma" pitchFamily="34" charset="0"/>
              </a:rPr>
              <a:t> </a:t>
            </a:r>
            <a:r>
              <a:rPr lang="en-US" altLang="zh-CN" b="1" dirty="0" err="1" smtClean="0">
                <a:solidFill>
                  <a:srgbClr val="0000FF"/>
                </a:solidFill>
                <a:latin typeface="Tahoma" pitchFamily="34" charset="0"/>
                <a:ea typeface="Tahoma" pitchFamily="34" charset="0"/>
                <a:cs typeface="Tahoma" pitchFamily="34" charset="0"/>
              </a:rPr>
              <a:t>a2</a:t>
            </a:r>
            <a:r>
              <a:rPr lang="en-US" altLang="zh-CN" b="1" dirty="0" smtClean="0">
                <a:solidFill>
                  <a:srgbClr val="0000FF"/>
                </a:solidFill>
                <a:latin typeface="Tahoma" pitchFamily="34" charset="0"/>
                <a:ea typeface="Tahoma" pitchFamily="34" charset="0"/>
                <a:cs typeface="Tahoma" pitchFamily="34" charset="0"/>
              </a:rPr>
              <a:t>=new </a:t>
            </a:r>
            <a:r>
              <a:rPr lang="en-US" altLang="zh-CN" b="1" dirty="0" err="1" smtClean="0">
                <a:solidFill>
                  <a:srgbClr val="C00000"/>
                </a:solidFill>
                <a:latin typeface="Tahoma" pitchFamily="34" charset="0"/>
                <a:ea typeface="Tahoma" pitchFamily="34" charset="0"/>
                <a:cs typeface="Tahoma" pitchFamily="34" charset="0"/>
              </a:rPr>
              <a:t>tom.jiafei.A</a:t>
            </a:r>
            <a:r>
              <a:rPr lang="en-US" altLang="zh-CN" b="1" dirty="0" smtClean="0">
                <a:solidFill>
                  <a:srgbClr val="0000FF"/>
                </a:solidFill>
                <a:latin typeface="Tahoma" pitchFamily="34" charset="0"/>
                <a:ea typeface="Tahoma" pitchFamily="34" charset="0"/>
                <a:cs typeface="Tahoma" pitchFamily="34" charset="0"/>
              </a:rPr>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88</a:t>
            </a:fld>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§4.9.4   </a:t>
            </a:r>
            <a:r>
              <a:rPr lang="zh-CN" altLang="en-US" dirty="0" smtClean="0">
                <a:latin typeface="宋体" charset="-122"/>
              </a:rPr>
              <a:t>避免类名混淆 </a:t>
            </a:r>
            <a:endParaRPr lang="zh-CN" altLang="en-US" dirty="0"/>
          </a:p>
        </p:txBody>
      </p:sp>
      <p:sp>
        <p:nvSpPr>
          <p:cNvPr id="3" name="内容占位符 2"/>
          <p:cNvSpPr>
            <a:spLocks noGrp="1"/>
          </p:cNvSpPr>
          <p:nvPr>
            <p:ph idx="1"/>
          </p:nvPr>
        </p:nvSpPr>
        <p:spPr/>
        <p:txBody>
          <a:bodyPr/>
          <a:lstStyle/>
          <a:p>
            <a:pPr algn="just">
              <a:spcBef>
                <a:spcPct val="10000"/>
              </a:spcBef>
              <a:buNone/>
            </a:pPr>
            <a:r>
              <a:rPr lang="en-US" altLang="zh-CN" b="1" dirty="0" smtClean="0"/>
              <a:t>2．</a:t>
            </a:r>
            <a:r>
              <a:rPr lang="zh-CN" altLang="en-US" b="1" dirty="0" smtClean="0"/>
              <a:t>区分有包名的类</a:t>
            </a:r>
          </a:p>
          <a:p>
            <a:pPr lvl="1" algn="just">
              <a:spcBef>
                <a:spcPct val="10000"/>
              </a:spcBef>
            </a:pPr>
            <a:r>
              <a:rPr lang="zh-CN" altLang="en-US" dirty="0" smtClean="0"/>
              <a:t>如果一个源文件引入了两个包中同名的类，那么在使用该类时，不允许省略包名，比如：</a:t>
            </a:r>
            <a:endParaRPr lang="en-US" altLang="zh-CN" dirty="0" smtClean="0"/>
          </a:p>
          <a:p>
            <a:pPr lvl="1" algn="just">
              <a:spcBef>
                <a:spcPct val="10000"/>
              </a:spcBef>
            </a:pPr>
            <a:endParaRPr lang="zh-CN" altLang="en-US" dirty="0" smtClean="0"/>
          </a:p>
          <a:p>
            <a:pPr algn="just">
              <a:spcBef>
                <a:spcPct val="10000"/>
              </a:spcBef>
              <a:buNone/>
            </a:pPr>
            <a:r>
              <a:rPr lang="en-US" altLang="zh-CN" b="1" dirty="0" smtClean="0">
                <a:solidFill>
                  <a:srgbClr val="0000FF"/>
                </a:solidFill>
                <a:latin typeface="宋体" charset="-122"/>
              </a:rPr>
              <a:t>  </a:t>
            </a:r>
            <a:r>
              <a:rPr lang="en-US" altLang="zh-CN" b="1" dirty="0" err="1" smtClean="0">
                <a:solidFill>
                  <a:srgbClr val="C00000"/>
                </a:solidFill>
                <a:latin typeface="Tahoma" pitchFamily="34" charset="0"/>
                <a:ea typeface="Tahoma" pitchFamily="34" charset="0"/>
                <a:cs typeface="Tahoma" pitchFamily="34" charset="0"/>
              </a:rPr>
              <a:t>tom.jiafei.A</a:t>
            </a:r>
            <a:r>
              <a:rPr lang="en-US" altLang="zh-CN" b="1" dirty="0" smtClean="0">
                <a:solidFill>
                  <a:srgbClr val="0000FF"/>
                </a:solidFill>
                <a:latin typeface="Tahoma" pitchFamily="34" charset="0"/>
                <a:ea typeface="Tahoma" pitchFamily="34" charset="0"/>
                <a:cs typeface="Tahoma" pitchFamily="34" charset="0"/>
              </a:rPr>
              <a:t>  bird=new </a:t>
            </a:r>
            <a:r>
              <a:rPr lang="en-US" altLang="zh-CN" b="1" dirty="0" err="1" smtClean="0">
                <a:solidFill>
                  <a:srgbClr val="C00000"/>
                </a:solidFill>
                <a:latin typeface="Tahoma" pitchFamily="34" charset="0"/>
                <a:ea typeface="Tahoma" pitchFamily="34" charset="0"/>
                <a:cs typeface="Tahoma" pitchFamily="34" charset="0"/>
              </a:rPr>
              <a:t>tom.jiafei.A</a:t>
            </a:r>
            <a:r>
              <a:rPr lang="en-US" altLang="zh-CN" b="1" dirty="0" smtClean="0">
                <a:solidFill>
                  <a:srgbClr val="0000FF"/>
                </a:solidFill>
                <a:latin typeface="Tahoma" pitchFamily="34" charset="0"/>
                <a:ea typeface="Tahoma" pitchFamily="34" charset="0"/>
                <a:cs typeface="Tahoma" pitchFamily="34" charset="0"/>
              </a:rPr>
              <a:t>();</a:t>
            </a:r>
          </a:p>
          <a:p>
            <a:pPr algn="just">
              <a:spcBef>
                <a:spcPct val="10000"/>
              </a:spcBef>
              <a:buNone/>
            </a:pPr>
            <a:r>
              <a:rPr lang="en-US" altLang="zh-CN" b="1" dirty="0" smtClean="0">
                <a:solidFill>
                  <a:srgbClr val="0000FF"/>
                </a:solidFill>
                <a:latin typeface="Tahoma" pitchFamily="34" charset="0"/>
                <a:ea typeface="Tahoma" pitchFamily="34" charset="0"/>
                <a:cs typeface="Tahoma" pitchFamily="34" charset="0"/>
              </a:rPr>
              <a:t>    </a:t>
            </a:r>
            <a:r>
              <a:rPr lang="en-US" altLang="zh-CN" b="1" dirty="0" err="1" smtClean="0">
                <a:solidFill>
                  <a:srgbClr val="006600"/>
                </a:solidFill>
                <a:latin typeface="Tahoma" pitchFamily="34" charset="0"/>
                <a:ea typeface="Tahoma" pitchFamily="34" charset="0"/>
                <a:cs typeface="Tahoma" pitchFamily="34" charset="0"/>
              </a:rPr>
              <a:t>sun.com.A</a:t>
            </a:r>
            <a:r>
              <a:rPr lang="en-US" altLang="zh-CN" b="1" dirty="0" smtClean="0">
                <a:solidFill>
                  <a:srgbClr val="0000FF"/>
                </a:solidFill>
                <a:latin typeface="Tahoma" pitchFamily="34" charset="0"/>
                <a:ea typeface="Tahoma" pitchFamily="34" charset="0"/>
                <a:cs typeface="Tahoma" pitchFamily="34" charset="0"/>
              </a:rPr>
              <a:t>  goat=new </a:t>
            </a:r>
            <a:r>
              <a:rPr lang="en-US" altLang="zh-CN" b="1" dirty="0" err="1" smtClean="0">
                <a:solidFill>
                  <a:srgbClr val="006600"/>
                </a:solidFill>
                <a:latin typeface="Tahoma" pitchFamily="34" charset="0"/>
                <a:ea typeface="Tahoma" pitchFamily="34" charset="0"/>
                <a:cs typeface="Tahoma" pitchFamily="34" charset="0"/>
              </a:rPr>
              <a:t>sun.com.A</a:t>
            </a:r>
            <a:r>
              <a:rPr lang="en-US" altLang="zh-CN" b="1" dirty="0" smtClean="0">
                <a:solidFill>
                  <a:srgbClr val="0000FF"/>
                </a:solidFill>
                <a:latin typeface="Tahoma" pitchFamily="34" charset="0"/>
                <a:ea typeface="Tahoma" pitchFamily="34" charset="0"/>
                <a:cs typeface="Tahoma" pitchFamily="34" charset="0"/>
              </a:rPr>
              <a:t>(); </a:t>
            </a:r>
            <a:endParaRPr lang="zh-CN" altLang="en-US" sz="3200" b="1" dirty="0" smtClean="0">
              <a:solidFill>
                <a:srgbClr val="FF0000"/>
              </a:solidFill>
              <a:latin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89</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6"/>
          <p:cNvGraphicFramePr>
            <a:graphicFrameLocks/>
          </p:cNvGraphicFramePr>
          <p:nvPr/>
        </p:nvGraphicFramePr>
        <p:xfrm>
          <a:off x="214250" y="2000240"/>
          <a:ext cx="8715468" cy="2792730"/>
        </p:xfrm>
        <a:graphic>
          <a:graphicData uri="http://schemas.openxmlformats.org/drawingml/2006/table">
            <a:tbl>
              <a:tblPr/>
              <a:tblGrid>
                <a:gridCol w="627545"/>
                <a:gridCol w="1158437"/>
                <a:gridCol w="1214446"/>
                <a:gridCol w="5715040"/>
              </a:tblGrid>
              <a:tr h="247064">
                <a:tc>
                  <a:txBody>
                    <a:bodyPr/>
                    <a:lstStyle/>
                    <a:p>
                      <a:pPr algn="ctr" fontAlgn="ctr"/>
                      <a:r>
                        <a:rPr lang="zh-CN" altLang="en-US" sz="2000" b="1" i="0" u="none" strike="noStrike" dirty="0">
                          <a:solidFill>
                            <a:srgbClr val="000000"/>
                          </a:solidFill>
                          <a:latin typeface="宋体"/>
                        </a:rPr>
                        <a:t>名词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宋体"/>
                        </a:rPr>
                        <a:t>真实世界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宋体"/>
                        </a:rPr>
                        <a:t>抽象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2000" b="1" i="0" u="none" strike="noStrike" dirty="0" smtClean="0">
                          <a:solidFill>
                            <a:srgbClr val="000000"/>
                          </a:solidFill>
                          <a:latin typeface="宋体"/>
                        </a:rPr>
                        <a:t>Java</a:t>
                      </a:r>
                      <a:r>
                        <a:rPr lang="zh-CN" altLang="en-US" sz="2000" b="1" i="0" u="none" strike="noStrike" dirty="0" smtClean="0">
                          <a:solidFill>
                            <a:srgbClr val="000000"/>
                          </a:solidFill>
                          <a:latin typeface="宋体"/>
                        </a:rPr>
                        <a:t>实现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83539">
                <a:tc>
                  <a:txBody>
                    <a:bodyPr/>
                    <a:lstStyle/>
                    <a:p>
                      <a:pPr algn="l" fontAlgn="ctr"/>
                      <a:r>
                        <a:rPr lang="zh-CN" altLang="en-US" sz="2000" b="0" i="0" u="none" strike="noStrike" dirty="0">
                          <a:solidFill>
                            <a:srgbClr val="000000"/>
                          </a:solidFill>
                          <a:latin typeface="宋体"/>
                        </a:rPr>
                        <a:t>实体之间的</a:t>
                      </a:r>
                      <a:r>
                        <a:rPr lang="zh-CN" altLang="en-US" sz="2000" b="1" i="0" u="none" strike="noStrike" dirty="0">
                          <a:solidFill>
                            <a:srgbClr val="C00000"/>
                          </a:solidFill>
                          <a:latin typeface="宋体"/>
                        </a:rPr>
                        <a:t>关系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a:solidFill>
                            <a:srgbClr val="000000"/>
                          </a:solidFill>
                          <a:latin typeface="宋体"/>
                        </a:rPr>
                        <a:t>计算机包含显示屏、内存、硬盘、声卡、</a:t>
                      </a:r>
                      <a:r>
                        <a:rPr lang="en-US" altLang="zh-CN" sz="2000" b="0" i="0" u="none" strike="noStrike" dirty="0">
                          <a:solidFill>
                            <a:srgbClr val="000000"/>
                          </a:solidFill>
                          <a:latin typeface="宋体"/>
                        </a:rPr>
                        <a:t>CPU</a:t>
                      </a:r>
                      <a:r>
                        <a:rPr lang="zh-CN" altLang="en-US" sz="2000" b="0" i="0" u="none" strike="noStrike" dirty="0">
                          <a:solidFill>
                            <a:srgbClr val="000000"/>
                          </a:solidFill>
                          <a:latin typeface="宋体"/>
                        </a:rPr>
                        <a:t>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a:solidFill>
                            <a:srgbClr val="000000"/>
                          </a:solidFill>
                          <a:latin typeface="宋体"/>
                        </a:rPr>
                        <a:t>“计算机”类的成员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lnSpc>
                          <a:spcPct val="150000"/>
                        </a:lnSpc>
                      </a:pPr>
                      <a:r>
                        <a:rPr lang="en-US" sz="1800" b="1" i="0" u="none" strike="noStrike" dirty="0">
                          <a:solidFill>
                            <a:srgbClr val="000099"/>
                          </a:solidFill>
                          <a:latin typeface="+mn-lt"/>
                        </a:rPr>
                        <a:t>class </a:t>
                      </a:r>
                      <a:r>
                        <a:rPr lang="en-US" sz="1800" b="1" i="0" u="none" strike="noStrike" dirty="0">
                          <a:solidFill>
                            <a:srgbClr val="C00000"/>
                          </a:solidFill>
                          <a:latin typeface="+mn-lt"/>
                        </a:rPr>
                        <a:t>Computer</a:t>
                      </a:r>
                      <a:r>
                        <a:rPr lang="en-US" sz="1800" b="1" i="0" u="none" strike="noStrike" dirty="0">
                          <a:solidFill>
                            <a:srgbClr val="000099"/>
                          </a:solidFill>
                          <a:latin typeface="+mn-lt"/>
                        </a:rPr>
                        <a:t>{     </a:t>
                      </a:r>
                      <a:br>
                        <a:rPr lang="en-US" sz="1800" b="1" i="0" u="none" strike="noStrike" dirty="0">
                          <a:solidFill>
                            <a:srgbClr val="000099"/>
                          </a:solidFill>
                          <a:latin typeface="+mn-lt"/>
                        </a:rPr>
                      </a:br>
                      <a:r>
                        <a:rPr lang="en-US" sz="1800" b="1" i="0" u="none" strike="noStrike" dirty="0">
                          <a:solidFill>
                            <a:srgbClr val="000099"/>
                          </a:solidFill>
                          <a:latin typeface="+mn-lt"/>
                        </a:rPr>
                        <a:t>    </a:t>
                      </a:r>
                      <a:r>
                        <a:rPr lang="en-US" sz="1800" b="1" i="0" u="none" strike="noStrike" dirty="0">
                          <a:solidFill>
                            <a:srgbClr val="006600"/>
                          </a:solidFill>
                          <a:latin typeface="+mn-lt"/>
                        </a:rPr>
                        <a:t>Memory</a:t>
                      </a:r>
                      <a:r>
                        <a:rPr lang="en-US" sz="1800" b="1" i="0" u="none" strike="noStrike" dirty="0">
                          <a:solidFill>
                            <a:srgbClr val="000099"/>
                          </a:solidFill>
                          <a:latin typeface="+mn-lt"/>
                        </a:rPr>
                        <a:t> </a:t>
                      </a:r>
                      <a:r>
                        <a:rPr lang="en-US" sz="1800" b="1" i="0" u="none" strike="noStrike" dirty="0" err="1" smtClean="0">
                          <a:solidFill>
                            <a:srgbClr val="000099"/>
                          </a:solidFill>
                          <a:latin typeface="+mn-lt"/>
                        </a:rPr>
                        <a:t>myMemory</a:t>
                      </a:r>
                      <a:r>
                        <a:rPr lang="en-US" sz="1800" b="1" i="0" u="none" strike="noStrike" dirty="0" smtClean="0">
                          <a:solidFill>
                            <a:srgbClr val="000099"/>
                          </a:solidFill>
                          <a:latin typeface="+mn-lt"/>
                        </a:rPr>
                        <a:t>= </a:t>
                      </a:r>
                      <a:r>
                        <a:rPr lang="en-US" sz="1800" b="1" i="0" u="none" strike="noStrike" dirty="0">
                          <a:solidFill>
                            <a:srgbClr val="000099"/>
                          </a:solidFill>
                          <a:latin typeface="+mn-lt"/>
                        </a:rPr>
                        <a:t>new Memory();  //</a:t>
                      </a:r>
                      <a:r>
                        <a:rPr lang="zh-CN" altLang="en-US" sz="1800" b="1" i="0" u="none" strike="noStrike" dirty="0">
                          <a:solidFill>
                            <a:srgbClr val="000099"/>
                          </a:solidFill>
                          <a:latin typeface="+mn-lt"/>
                        </a:rPr>
                        <a:t>内存</a:t>
                      </a:r>
                      <a:br>
                        <a:rPr lang="zh-CN" altLang="en-US" sz="1800" b="1" i="0" u="none" strike="noStrike" dirty="0">
                          <a:solidFill>
                            <a:srgbClr val="000099"/>
                          </a:solidFill>
                          <a:latin typeface="+mn-lt"/>
                        </a:rPr>
                      </a:br>
                      <a:r>
                        <a:rPr lang="zh-CN" altLang="en-US" sz="1800" b="1" i="0" u="none" strike="noStrike" dirty="0">
                          <a:solidFill>
                            <a:srgbClr val="000099"/>
                          </a:solidFill>
                          <a:latin typeface="+mn-lt"/>
                        </a:rPr>
                        <a:t>    </a:t>
                      </a:r>
                      <a:r>
                        <a:rPr lang="en-US" sz="1800" b="1" i="0" u="none" strike="noStrike" dirty="0" err="1">
                          <a:solidFill>
                            <a:srgbClr val="006600"/>
                          </a:solidFill>
                          <a:latin typeface="+mn-lt"/>
                        </a:rPr>
                        <a:t>VideoCard</a:t>
                      </a:r>
                      <a:r>
                        <a:rPr lang="en-US" sz="1800" b="1" i="0" u="none" strike="noStrike" dirty="0">
                          <a:solidFill>
                            <a:srgbClr val="000099"/>
                          </a:solidFill>
                          <a:latin typeface="+mn-lt"/>
                        </a:rPr>
                        <a:t> </a:t>
                      </a:r>
                      <a:r>
                        <a:rPr lang="en-US" sz="1800" b="1" i="0" u="none" strike="noStrike" dirty="0" err="1">
                          <a:solidFill>
                            <a:srgbClr val="000099"/>
                          </a:solidFill>
                          <a:latin typeface="+mn-lt"/>
                        </a:rPr>
                        <a:t>myVideoCard</a:t>
                      </a:r>
                      <a:r>
                        <a:rPr lang="en-US" sz="1800" b="1" i="0" u="none" strike="noStrike" dirty="0">
                          <a:solidFill>
                            <a:srgbClr val="000099"/>
                          </a:solidFill>
                          <a:latin typeface="+mn-lt"/>
                        </a:rPr>
                        <a:t> = new </a:t>
                      </a:r>
                      <a:r>
                        <a:rPr lang="en-US" sz="1800" b="1" i="0" u="none" strike="noStrike" dirty="0" err="1">
                          <a:solidFill>
                            <a:srgbClr val="000099"/>
                          </a:solidFill>
                          <a:latin typeface="+mn-lt"/>
                        </a:rPr>
                        <a:t>VideoCard</a:t>
                      </a:r>
                      <a:r>
                        <a:rPr lang="en-US" sz="1800" b="1" i="0" u="none" strike="noStrike" dirty="0">
                          <a:solidFill>
                            <a:srgbClr val="000099"/>
                          </a:solidFill>
                          <a:latin typeface="+mn-lt"/>
                        </a:rPr>
                        <a:t>();//</a:t>
                      </a:r>
                      <a:r>
                        <a:rPr lang="zh-CN" altLang="en-US" sz="1800" b="1" i="0" u="none" strike="noStrike" dirty="0">
                          <a:solidFill>
                            <a:srgbClr val="000099"/>
                          </a:solidFill>
                          <a:latin typeface="+mn-lt"/>
                        </a:rPr>
                        <a:t>显卡</a:t>
                      </a:r>
                      <a:br>
                        <a:rPr lang="zh-CN" altLang="en-US" sz="1800" b="1" i="0" u="none" strike="noStrike" dirty="0">
                          <a:solidFill>
                            <a:srgbClr val="000099"/>
                          </a:solidFill>
                          <a:latin typeface="+mn-lt"/>
                        </a:rPr>
                      </a:br>
                      <a:r>
                        <a:rPr lang="zh-CN" altLang="en-US" sz="1800" b="1" i="0" u="none" strike="noStrike" dirty="0">
                          <a:solidFill>
                            <a:srgbClr val="000099"/>
                          </a:solidFill>
                          <a:latin typeface="+mn-lt"/>
                        </a:rPr>
                        <a:t>    </a:t>
                      </a:r>
                      <a:r>
                        <a:rPr lang="en-US" sz="1800" b="1" i="0" u="none" strike="noStrike" dirty="0">
                          <a:solidFill>
                            <a:srgbClr val="006600"/>
                          </a:solidFill>
                          <a:latin typeface="+mn-lt"/>
                        </a:rPr>
                        <a:t>CPU</a:t>
                      </a:r>
                      <a:r>
                        <a:rPr lang="en-US" sz="1800" b="1" i="0" u="none" strike="noStrike" dirty="0">
                          <a:solidFill>
                            <a:srgbClr val="000099"/>
                          </a:solidFill>
                          <a:latin typeface="+mn-lt"/>
                        </a:rPr>
                        <a:t> </a:t>
                      </a:r>
                      <a:r>
                        <a:rPr lang="en-US" sz="1800" b="1" i="0" u="none" strike="noStrike" dirty="0" err="1">
                          <a:solidFill>
                            <a:srgbClr val="000099"/>
                          </a:solidFill>
                          <a:latin typeface="+mn-lt"/>
                        </a:rPr>
                        <a:t>myCPU</a:t>
                      </a:r>
                      <a:r>
                        <a:rPr lang="en-US" sz="1800" b="1" i="0" u="none" strike="noStrike" dirty="0">
                          <a:solidFill>
                            <a:srgbClr val="000099"/>
                          </a:solidFill>
                          <a:latin typeface="+mn-lt"/>
                        </a:rPr>
                        <a:t> = new CPU();   //CPU</a:t>
                      </a:r>
                      <a:br>
                        <a:rPr lang="en-US" sz="1800" b="1" i="0" u="none" strike="noStrike" dirty="0">
                          <a:solidFill>
                            <a:srgbClr val="000099"/>
                          </a:solidFill>
                          <a:latin typeface="+mn-lt"/>
                        </a:rPr>
                      </a:br>
                      <a:r>
                        <a:rPr lang="en-US" sz="1800" b="1" i="0" u="none" strike="noStrike" dirty="0">
                          <a:solidFill>
                            <a:srgbClr val="000099"/>
                          </a:solidFill>
                          <a:latin typeface="+mn-lt"/>
                        </a:rPr>
                        <a:t>    ......</a:t>
                      </a:r>
                      <a:br>
                        <a:rPr lang="en-US" sz="1800" b="1" i="0" u="none" strike="noStrike" dirty="0">
                          <a:solidFill>
                            <a:srgbClr val="000099"/>
                          </a:solidFill>
                          <a:latin typeface="+mn-lt"/>
                        </a:rPr>
                      </a:br>
                      <a:r>
                        <a:rPr lang="en-US" sz="1800" b="1" i="0" u="none" strike="noStrike" dirty="0">
                          <a:solidFill>
                            <a:srgbClr val="000099"/>
                          </a:solidFill>
                          <a:latin typeface="+mn-lt"/>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6" name="标题 1"/>
          <p:cNvSpPr>
            <a:spLocks noGrp="1"/>
          </p:cNvSpPr>
          <p:nvPr>
            <p:ph type="title"/>
          </p:nvPr>
        </p:nvSpPr>
        <p:spPr>
          <a:xfrm>
            <a:off x="457200" y="122238"/>
            <a:ext cx="7186634" cy="1295400"/>
          </a:xfrm>
        </p:spPr>
        <p:txBody>
          <a:bodyPr/>
          <a:lstStyle/>
          <a:p>
            <a:r>
              <a:rPr lang="zh-CN" altLang="en-US" sz="3200" dirty="0" smtClean="0"/>
              <a:t>如何使用面向对象的思想实现一个计算机模拟器？</a:t>
            </a:r>
            <a:endParaRPr lang="zh-CN" altLang="en-US" sz="3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§4.10   </a:t>
            </a:r>
            <a:r>
              <a:rPr lang="zh-CN" altLang="en-US" dirty="0" smtClean="0">
                <a:latin typeface="宋体" charset="-122"/>
              </a:rPr>
              <a:t>访问权限 </a:t>
            </a:r>
            <a:endParaRPr lang="zh-CN" altLang="en-US" dirty="0"/>
          </a:p>
        </p:txBody>
      </p:sp>
      <p:sp>
        <p:nvSpPr>
          <p:cNvPr id="3" name="内容占位符 2"/>
          <p:cNvSpPr>
            <a:spLocks noGrp="1"/>
          </p:cNvSpPr>
          <p:nvPr>
            <p:ph idx="1"/>
          </p:nvPr>
        </p:nvSpPr>
        <p:spPr/>
        <p:txBody>
          <a:bodyPr/>
          <a:lstStyle/>
          <a:p>
            <a:r>
              <a:rPr lang="zh-CN" altLang="en-US" dirty="0" smtClean="0">
                <a:solidFill>
                  <a:srgbClr val="000099"/>
                </a:solidFill>
                <a:latin typeface="Tahoma" pitchFamily="34" charset="0"/>
                <a:cs typeface="Tahoma" pitchFamily="34" charset="0"/>
              </a:rPr>
              <a:t>访问限制修饰符</a:t>
            </a:r>
            <a:r>
              <a:rPr lang="zh-CN" altLang="en-US" dirty="0" smtClean="0"/>
              <a:t>主要用于描述成员变量的</a:t>
            </a:r>
            <a:r>
              <a:rPr lang="zh-CN" altLang="en-US" dirty="0" smtClean="0">
                <a:solidFill>
                  <a:srgbClr val="C00000"/>
                </a:solidFill>
              </a:rPr>
              <a:t>可见性，</a:t>
            </a:r>
            <a:r>
              <a:rPr lang="zh-CN" altLang="en-US" dirty="0" smtClean="0">
                <a:latin typeface="Tahoma" pitchFamily="34" charset="0"/>
                <a:cs typeface="Tahoma" pitchFamily="34" charset="0"/>
              </a:rPr>
              <a:t>都是</a:t>
            </a:r>
            <a:r>
              <a:rPr lang="en-US" altLang="zh-CN" dirty="0" smtClean="0">
                <a:latin typeface="Tahoma" pitchFamily="34" charset="0"/>
                <a:ea typeface="Tahoma" pitchFamily="34" charset="0"/>
                <a:cs typeface="Tahoma" pitchFamily="34" charset="0"/>
              </a:rPr>
              <a:t>Java</a:t>
            </a:r>
            <a:r>
              <a:rPr lang="zh-CN" altLang="en-US" dirty="0" smtClean="0">
                <a:latin typeface="Tahoma" pitchFamily="34" charset="0"/>
                <a:cs typeface="Tahoma" pitchFamily="34" charset="0"/>
              </a:rPr>
              <a:t>的关键字，用来修饰成员变量或方法。</a:t>
            </a:r>
            <a:endParaRPr lang="en-US" altLang="zh-CN" dirty="0" smtClean="0">
              <a:latin typeface="Tahoma" pitchFamily="34" charset="0"/>
              <a:cs typeface="Tahoma" pitchFamily="34" charset="0"/>
            </a:endParaRPr>
          </a:p>
          <a:p>
            <a:pPr lvl="1">
              <a:defRPr/>
            </a:pPr>
            <a:r>
              <a:rPr lang="en-US" altLang="zh-CN" b="1" dirty="0" smtClean="0">
                <a:solidFill>
                  <a:srgbClr val="C00000"/>
                </a:solidFill>
              </a:rPr>
              <a:t>public</a:t>
            </a:r>
            <a:r>
              <a:rPr lang="en-US" altLang="zh-CN" dirty="0" smtClean="0"/>
              <a:t> — </a:t>
            </a:r>
            <a:r>
              <a:rPr lang="zh-CN" altLang="en-US" dirty="0" smtClean="0"/>
              <a:t>共有的，域在</a:t>
            </a:r>
            <a:r>
              <a:rPr lang="zh-CN" altLang="en-US" dirty="0" smtClean="0">
                <a:solidFill>
                  <a:srgbClr val="0000CC"/>
                </a:solidFill>
              </a:rPr>
              <a:t>任何地方</a:t>
            </a:r>
            <a:r>
              <a:rPr lang="zh-CN" altLang="en-US" dirty="0" smtClean="0"/>
              <a:t>都可以访问。</a:t>
            </a:r>
          </a:p>
          <a:p>
            <a:pPr lvl="1">
              <a:defRPr/>
            </a:pPr>
            <a:r>
              <a:rPr lang="en-US" altLang="zh-CN" b="1" dirty="0" smtClean="0">
                <a:solidFill>
                  <a:srgbClr val="C00000"/>
                </a:solidFill>
              </a:rPr>
              <a:t>protected</a:t>
            </a:r>
            <a:r>
              <a:rPr lang="en-US" altLang="zh-CN" dirty="0" smtClean="0"/>
              <a:t> — </a:t>
            </a:r>
            <a:r>
              <a:rPr lang="zh-CN" altLang="en-US" dirty="0" smtClean="0"/>
              <a:t>受保护的，域仅在</a:t>
            </a:r>
            <a:r>
              <a:rPr lang="zh-CN" altLang="en-US" dirty="0" smtClean="0">
                <a:solidFill>
                  <a:srgbClr val="0000CC"/>
                </a:solidFill>
              </a:rPr>
              <a:t>类体中、子类类体中或同包的其它类类体中</a:t>
            </a:r>
            <a:r>
              <a:rPr lang="zh-CN" altLang="en-US" dirty="0" smtClean="0"/>
              <a:t>可访问。即：在类中被申明为保护的域可以被同一个包中的该类的对象访问。也能被其子类访问，而不管它们是否在同一个包中。</a:t>
            </a:r>
          </a:p>
          <a:p>
            <a:pPr lvl="1">
              <a:defRPr/>
            </a:pPr>
            <a:r>
              <a:rPr lang="zh-CN" altLang="en-US" dirty="0" smtClean="0"/>
              <a:t> </a:t>
            </a:r>
            <a:r>
              <a:rPr lang="en-US" altLang="zh-CN" b="1" dirty="0" smtClean="0">
                <a:solidFill>
                  <a:srgbClr val="C00000"/>
                </a:solidFill>
              </a:rPr>
              <a:t>private </a:t>
            </a:r>
            <a:r>
              <a:rPr lang="en-US" altLang="zh-CN" dirty="0" smtClean="0"/>
              <a:t>— </a:t>
            </a:r>
            <a:r>
              <a:rPr lang="zh-CN" altLang="en-US" dirty="0" smtClean="0"/>
              <a:t>私有的，域仅在</a:t>
            </a:r>
            <a:r>
              <a:rPr lang="zh-CN" altLang="en-US" dirty="0" smtClean="0">
                <a:solidFill>
                  <a:srgbClr val="0000CC"/>
                </a:solidFill>
              </a:rPr>
              <a:t>类体中</a:t>
            </a:r>
            <a:r>
              <a:rPr lang="zh-CN" altLang="en-US" dirty="0" smtClean="0"/>
              <a:t>可访问。只有同一类中创建的对象才能访问私有域。在其他类中创建的对象不能访问私有域。</a:t>
            </a:r>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90</a:t>
            </a:fld>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§4.10.1   </a:t>
            </a:r>
            <a:r>
              <a:rPr lang="zh-CN" altLang="en-US" dirty="0" smtClean="0">
                <a:latin typeface="宋体" charset="-122"/>
              </a:rPr>
              <a:t>私有变量和私有方法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dirty="0" smtClean="0">
                <a:latin typeface="宋体" charset="-122"/>
              </a:rPr>
              <a:t>用关键字</a:t>
            </a:r>
            <a:r>
              <a:rPr lang="en-US" altLang="zh-CN" b="1" dirty="0" smtClean="0">
                <a:solidFill>
                  <a:srgbClr val="C00000"/>
                </a:solidFill>
              </a:rPr>
              <a:t>private</a:t>
            </a:r>
            <a:r>
              <a:rPr lang="zh-CN" altLang="en-US" dirty="0" smtClean="0">
                <a:latin typeface="宋体" charset="-122"/>
              </a:rPr>
              <a:t>修饰的成员变量和方法称为</a:t>
            </a:r>
            <a:r>
              <a:rPr lang="zh-CN" altLang="en-US" dirty="0" smtClean="0">
                <a:solidFill>
                  <a:srgbClr val="C00000"/>
                </a:solidFill>
                <a:latin typeface="宋体" charset="-122"/>
              </a:rPr>
              <a:t>私有变量</a:t>
            </a:r>
            <a:r>
              <a:rPr lang="zh-CN" altLang="en-US" dirty="0" smtClean="0">
                <a:latin typeface="宋体" charset="-122"/>
              </a:rPr>
              <a:t>和</a:t>
            </a:r>
            <a:r>
              <a:rPr lang="zh-CN" altLang="en-US" dirty="0" smtClean="0">
                <a:solidFill>
                  <a:srgbClr val="C00000"/>
                </a:solidFill>
                <a:latin typeface="宋体" charset="-122"/>
              </a:rPr>
              <a:t>私有方法</a:t>
            </a:r>
            <a:r>
              <a:rPr lang="zh-CN" altLang="en-US" dirty="0" smtClean="0">
                <a:latin typeface="宋体" charset="-122"/>
              </a:rPr>
              <a:t>。</a:t>
            </a:r>
            <a:r>
              <a:rPr lang="zh-CN" altLang="en-US" dirty="0" smtClean="0"/>
              <a:t> </a:t>
            </a:r>
          </a:p>
          <a:p>
            <a:pPr algn="just">
              <a:spcBef>
                <a:spcPct val="10000"/>
              </a:spcBef>
            </a:pPr>
            <a:r>
              <a:rPr lang="zh-CN" altLang="en-US" dirty="0" smtClean="0">
                <a:latin typeface="宋体" charset="-122"/>
              </a:rPr>
              <a:t>对于私有成员变量或方法，只有在</a:t>
            </a:r>
            <a:r>
              <a:rPr lang="zh-CN" altLang="en-US" b="1" dirty="0" smtClean="0">
                <a:solidFill>
                  <a:srgbClr val="C00000"/>
                </a:solidFill>
                <a:latin typeface="宋体" charset="-122"/>
              </a:rPr>
              <a:t>本类</a:t>
            </a:r>
            <a:r>
              <a:rPr lang="zh-CN" altLang="en-US" dirty="0" smtClean="0">
                <a:latin typeface="宋体" charset="-122"/>
              </a:rPr>
              <a:t>中创建该类的对象时，这个对象才能访问自己的私有成员变量和类中的私有方法。</a:t>
            </a:r>
            <a:endParaRPr lang="zh-CN" altLang="en-US" dirty="0" smtClean="0"/>
          </a:p>
          <a:p>
            <a:pPr algn="just">
              <a:spcBef>
                <a:spcPct val="10000"/>
              </a:spcBef>
            </a:pPr>
            <a:r>
              <a:rPr lang="zh-CN" altLang="en-US" b="1" dirty="0" smtClean="0">
                <a:solidFill>
                  <a:srgbClr val="FF0000"/>
                </a:solidFill>
                <a:latin typeface="宋体" charset="-122"/>
              </a:rPr>
              <a:t>例4-16,例4-17</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91</a:t>
            </a:fld>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Rot="1" noChangeArrowheads="1"/>
          </p:cNvSpPr>
          <p:nvPr>
            <p:ph idx="1"/>
          </p:nvPr>
        </p:nvSpPr>
        <p:spPr>
          <a:xfrm>
            <a:off x="458788" y="2643183"/>
            <a:ext cx="8399462" cy="3786192"/>
          </a:xfrm>
        </p:spPr>
        <p:txBody>
          <a:bodyPr/>
          <a:lstStyle/>
          <a:p>
            <a:pPr marL="0" indent="0">
              <a:spcBef>
                <a:spcPct val="0"/>
              </a:spcBef>
              <a:buClrTx/>
              <a:buSzTx/>
              <a:buFontTx/>
              <a:buNone/>
            </a:pPr>
            <a:r>
              <a:rPr lang="zh-CN" altLang="en-US" sz="2400" b="1" dirty="0" smtClean="0">
                <a:latin typeface="Times New Roman" pitchFamily="18" charset="0"/>
              </a:rPr>
              <a:t>在另外一个类中用类</a:t>
            </a:r>
            <a:r>
              <a:rPr lang="en-US" altLang="zh-CN" sz="2400" b="1" dirty="0" smtClean="0">
                <a:latin typeface="Times New Roman" pitchFamily="18" charset="0"/>
              </a:rPr>
              <a:t>Tom</a:t>
            </a:r>
            <a:r>
              <a:rPr lang="zh-CN" altLang="en-US" sz="2400" b="1" dirty="0" smtClean="0">
                <a:latin typeface="Times New Roman" pitchFamily="18" charset="0"/>
              </a:rPr>
              <a:t>创建了一个对象后，该对象不能访问自己的私有域和私有方法。如：</a:t>
            </a:r>
            <a:endParaRPr lang="en-US" altLang="zh-CN" sz="2400" b="1" dirty="0" smtClean="0">
              <a:latin typeface="Times New Roman" pitchFamily="18" charset="0"/>
            </a:endParaRPr>
          </a:p>
          <a:p>
            <a:pPr marL="938213" lvl="3" indent="0">
              <a:spcBef>
                <a:spcPct val="0"/>
              </a:spcBef>
              <a:buClrTx/>
              <a:buSzTx/>
              <a:buFontTx/>
              <a:buNone/>
            </a:pPr>
            <a:r>
              <a:rPr lang="en-US" altLang="zh-CN" sz="2200" b="1" dirty="0" smtClean="0">
                <a:latin typeface="Times New Roman" pitchFamily="18" charset="0"/>
              </a:rPr>
              <a:t>class </a:t>
            </a:r>
            <a:r>
              <a:rPr lang="en-US" altLang="zh-CN" sz="2200" b="1" dirty="0" smtClean="0">
                <a:solidFill>
                  <a:srgbClr val="FF3300"/>
                </a:solidFill>
                <a:latin typeface="Times New Roman" pitchFamily="18" charset="0"/>
              </a:rPr>
              <a:t>Jerry</a:t>
            </a:r>
            <a:r>
              <a:rPr lang="en-US" altLang="zh-CN" sz="2200" b="1" dirty="0" smtClean="0">
                <a:latin typeface="Times New Roman" pitchFamily="18" charset="0"/>
              </a:rPr>
              <a:t>{</a:t>
            </a:r>
          </a:p>
          <a:p>
            <a:pPr marL="1255713" lvl="4" indent="0">
              <a:spcBef>
                <a:spcPct val="0"/>
              </a:spcBef>
              <a:buClrTx/>
              <a:buSzTx/>
              <a:buFontTx/>
              <a:buNone/>
            </a:pPr>
            <a:r>
              <a:rPr lang="en-US" altLang="zh-CN" sz="2200" b="1" dirty="0" smtClean="0">
                <a:latin typeface="Times New Roman" pitchFamily="18" charset="0"/>
              </a:rPr>
              <a:t>void g()  {</a:t>
            </a:r>
          </a:p>
          <a:p>
            <a:pPr marL="1255713" lvl="4" indent="0">
              <a:spcBef>
                <a:spcPct val="0"/>
              </a:spcBef>
              <a:buClrTx/>
              <a:buSzTx/>
              <a:buFontTx/>
              <a:buNone/>
            </a:pPr>
            <a:r>
              <a:rPr lang="en-US" altLang="zh-CN" sz="2200" b="1" dirty="0" smtClean="0">
                <a:latin typeface="Times New Roman" pitchFamily="18" charset="0"/>
              </a:rPr>
              <a:t>   Tom cat=new Tom();</a:t>
            </a:r>
          </a:p>
          <a:p>
            <a:pPr marL="1255713" lvl="4" indent="0">
              <a:spcBef>
                <a:spcPct val="0"/>
              </a:spcBef>
              <a:buClrTx/>
              <a:buSzTx/>
              <a:buFontTx/>
              <a:buNone/>
            </a:pPr>
            <a:r>
              <a:rPr lang="en-US" altLang="zh-CN" sz="2200" b="1" dirty="0" smtClean="0">
                <a:solidFill>
                  <a:srgbClr val="0000CC"/>
                </a:solidFill>
                <a:latin typeface="Times New Roman" pitchFamily="18" charset="0"/>
              </a:rPr>
              <a:t>   </a:t>
            </a:r>
            <a:r>
              <a:rPr lang="en-US" altLang="zh-CN" sz="2200" b="1" dirty="0" err="1" smtClean="0">
                <a:solidFill>
                  <a:srgbClr val="0000CC"/>
                </a:solidFill>
                <a:latin typeface="Times New Roman" pitchFamily="18" charset="0"/>
              </a:rPr>
              <a:t>cat.weight</a:t>
            </a:r>
            <a:r>
              <a:rPr lang="en-US" altLang="zh-CN" sz="2200" b="1" dirty="0" smtClean="0">
                <a:solidFill>
                  <a:srgbClr val="0000CC"/>
                </a:solidFill>
                <a:latin typeface="Times New Roman" pitchFamily="18" charset="0"/>
              </a:rPr>
              <a:t>=</a:t>
            </a:r>
            <a:r>
              <a:rPr lang="en-US" altLang="zh-CN" sz="2200" b="1" dirty="0" err="1" smtClean="0">
                <a:solidFill>
                  <a:srgbClr val="0000CC"/>
                </a:solidFill>
                <a:latin typeface="Times New Roman" pitchFamily="18" charset="0"/>
              </a:rPr>
              <a:t>23f</a:t>
            </a:r>
            <a:r>
              <a:rPr lang="en-US" altLang="zh-CN" sz="2200" b="1" dirty="0" smtClean="0">
                <a:solidFill>
                  <a:srgbClr val="0000CC"/>
                </a:solidFill>
                <a:latin typeface="Times New Roman" pitchFamily="18" charset="0"/>
              </a:rPr>
              <a:t>;    </a:t>
            </a:r>
            <a:endParaRPr lang="zh-CN" altLang="en-US" sz="2200" b="1" dirty="0" smtClean="0">
              <a:solidFill>
                <a:srgbClr val="0000CC"/>
              </a:solidFill>
              <a:latin typeface="Times New Roman" pitchFamily="18" charset="0"/>
            </a:endParaRPr>
          </a:p>
          <a:p>
            <a:pPr marL="1255713" lvl="4" indent="0">
              <a:spcBef>
                <a:spcPct val="0"/>
              </a:spcBef>
              <a:buClrTx/>
              <a:buSzTx/>
              <a:buFontTx/>
              <a:buNone/>
            </a:pPr>
            <a:r>
              <a:rPr lang="zh-CN" altLang="en-US" sz="2200" b="1" dirty="0" smtClean="0">
                <a:solidFill>
                  <a:srgbClr val="0000CC"/>
                </a:solidFill>
                <a:latin typeface="Times New Roman" pitchFamily="18" charset="0"/>
              </a:rPr>
              <a:t>   </a:t>
            </a:r>
            <a:r>
              <a:rPr lang="en-US" altLang="zh-CN" sz="2200" b="1" dirty="0" err="1" smtClean="0">
                <a:solidFill>
                  <a:srgbClr val="0000CC"/>
                </a:solidFill>
                <a:latin typeface="Times New Roman" pitchFamily="18" charset="0"/>
              </a:rPr>
              <a:t>cat.f</a:t>
            </a:r>
            <a:r>
              <a:rPr lang="en-US" altLang="zh-CN" sz="2200" b="1" dirty="0" smtClean="0">
                <a:solidFill>
                  <a:srgbClr val="0000CC"/>
                </a:solidFill>
                <a:latin typeface="Times New Roman" pitchFamily="18" charset="0"/>
              </a:rPr>
              <a:t>(</a:t>
            </a:r>
            <a:r>
              <a:rPr lang="en-US" altLang="zh-CN" sz="2200" b="1" dirty="0" err="1" smtClean="0">
                <a:solidFill>
                  <a:srgbClr val="0000CC"/>
                </a:solidFill>
                <a:latin typeface="Times New Roman" pitchFamily="18" charset="0"/>
              </a:rPr>
              <a:t>3f,4f</a:t>
            </a:r>
            <a:r>
              <a:rPr lang="en-US" altLang="zh-CN" sz="2200" b="1" dirty="0" smtClean="0">
                <a:solidFill>
                  <a:srgbClr val="0000CC"/>
                </a:solidFill>
                <a:latin typeface="Times New Roman" pitchFamily="18" charset="0"/>
              </a:rPr>
              <a:t>);           </a:t>
            </a:r>
            <a:endParaRPr lang="zh-CN" altLang="en-US" sz="2200" b="1" dirty="0" smtClean="0">
              <a:solidFill>
                <a:srgbClr val="0000CC"/>
              </a:solidFill>
              <a:latin typeface="Times New Roman" pitchFamily="18" charset="0"/>
            </a:endParaRPr>
          </a:p>
          <a:p>
            <a:pPr marL="1255713" lvl="4" indent="0">
              <a:spcBef>
                <a:spcPct val="0"/>
              </a:spcBef>
              <a:buClrTx/>
              <a:buSzTx/>
              <a:buFontTx/>
              <a:buNone/>
            </a:pPr>
            <a:r>
              <a:rPr lang="zh-CN" altLang="en-US" sz="2200" b="1" dirty="0" smtClean="0">
                <a:latin typeface="Times New Roman" pitchFamily="18" charset="0"/>
              </a:rPr>
              <a:t>   </a:t>
            </a:r>
            <a:r>
              <a:rPr lang="en-US" altLang="zh-CN" sz="2200" b="1" dirty="0" smtClean="0">
                <a:latin typeface="Times New Roman" pitchFamily="18" charset="0"/>
              </a:rPr>
              <a:t>...</a:t>
            </a:r>
          </a:p>
          <a:p>
            <a:pPr marL="1255713" lvl="4" indent="0">
              <a:spcBef>
                <a:spcPct val="0"/>
              </a:spcBef>
              <a:buClrTx/>
              <a:buSzTx/>
              <a:buFontTx/>
              <a:buNone/>
            </a:pPr>
            <a:r>
              <a:rPr lang="en-US" altLang="zh-CN" sz="2200" b="1" dirty="0" smtClean="0">
                <a:latin typeface="Times New Roman" pitchFamily="18" charset="0"/>
              </a:rPr>
              <a:t>  }</a:t>
            </a:r>
          </a:p>
          <a:p>
            <a:pPr marL="938213" lvl="3" indent="0">
              <a:spcBef>
                <a:spcPct val="0"/>
              </a:spcBef>
              <a:buClrTx/>
              <a:buSzTx/>
              <a:buFontTx/>
              <a:buNone/>
            </a:pPr>
            <a:r>
              <a:rPr lang="en-US" altLang="zh-CN" sz="2200" b="1" dirty="0" smtClean="0">
                <a:latin typeface="Times New Roman" pitchFamily="18" charset="0"/>
              </a:rPr>
              <a:t>  }</a:t>
            </a:r>
          </a:p>
        </p:txBody>
      </p:sp>
      <p:sp>
        <p:nvSpPr>
          <p:cNvPr id="35843" name="灯片编号占位符 4"/>
          <p:cNvSpPr>
            <a:spLocks noGrp="1"/>
          </p:cNvSpPr>
          <p:nvPr>
            <p:ph type="sldNum" sz="quarter" idx="11"/>
          </p:nvPr>
        </p:nvSpPr>
        <p:spPr>
          <a:noFill/>
        </p:spPr>
        <p:txBody>
          <a:bodyPr/>
          <a:lstStyle/>
          <a:p>
            <a:fld id="{42FCA9DD-22CF-4236-BE37-347641BC1691}" type="slidenum">
              <a:rPr lang="en-US" altLang="zh-CN" smtClean="0"/>
              <a:pPr/>
              <a:t>92</a:t>
            </a:fld>
            <a:endParaRPr lang="en-US" altLang="zh-CN" smtClean="0"/>
          </a:p>
        </p:txBody>
      </p:sp>
      <p:sp>
        <p:nvSpPr>
          <p:cNvPr id="35844" name="TextBox 6"/>
          <p:cNvSpPr txBox="1">
            <a:spLocks noChangeArrowheads="1"/>
          </p:cNvSpPr>
          <p:nvPr/>
        </p:nvSpPr>
        <p:spPr bwMode="auto">
          <a:xfrm>
            <a:off x="642938" y="142875"/>
            <a:ext cx="6572250" cy="2277547"/>
          </a:xfrm>
          <a:prstGeom prst="rect">
            <a:avLst/>
          </a:prstGeom>
          <a:noFill/>
          <a:ln w="9525">
            <a:solidFill>
              <a:schemeClr val="tx1"/>
            </a:solidFill>
            <a:miter lim="800000"/>
            <a:headEnd/>
            <a:tailEnd/>
          </a:ln>
        </p:spPr>
        <p:txBody>
          <a:bodyPr>
            <a:spAutoFit/>
          </a:bodyPr>
          <a:lstStyle/>
          <a:p>
            <a:pPr marL="349250" lvl="1" eaLnBrk="0" hangingPunct="0"/>
            <a:r>
              <a:rPr lang="en-US" altLang="zh-CN" sz="2200" dirty="0">
                <a:latin typeface="Times New Roman" pitchFamily="18" charset="0"/>
              </a:rPr>
              <a:t>class </a:t>
            </a:r>
            <a:r>
              <a:rPr lang="en-US" altLang="zh-CN" sz="2200" dirty="0">
                <a:solidFill>
                  <a:srgbClr val="FF3300"/>
                </a:solidFill>
                <a:latin typeface="Times New Roman" pitchFamily="18" charset="0"/>
              </a:rPr>
              <a:t>Tom</a:t>
            </a:r>
            <a:r>
              <a:rPr lang="en-US" altLang="zh-CN" sz="2200" dirty="0">
                <a:latin typeface="Times New Roman" pitchFamily="18" charset="0"/>
              </a:rPr>
              <a:t>{</a:t>
            </a:r>
          </a:p>
          <a:p>
            <a:pPr marL="644525" lvl="2" eaLnBrk="0" hangingPunct="0"/>
            <a:r>
              <a:rPr lang="en-US" altLang="zh-CN" sz="2200" b="1" dirty="0">
                <a:solidFill>
                  <a:srgbClr val="C00000"/>
                </a:solidFill>
                <a:latin typeface="Times New Roman" pitchFamily="18" charset="0"/>
              </a:rPr>
              <a:t>private</a:t>
            </a:r>
            <a:r>
              <a:rPr lang="en-US" altLang="zh-CN" sz="2200" dirty="0">
                <a:latin typeface="Times New Roman" pitchFamily="18" charset="0"/>
              </a:rPr>
              <a:t> float weight;                   </a:t>
            </a:r>
            <a:r>
              <a:rPr lang="en-US" altLang="zh-CN" sz="2200" dirty="0" smtClean="0">
                <a:latin typeface="Times New Roman" pitchFamily="18" charset="0"/>
              </a:rPr>
              <a:t>//</a:t>
            </a:r>
            <a:r>
              <a:rPr lang="zh-CN" altLang="en-US" sz="2200" dirty="0">
                <a:latin typeface="Times New Roman" pitchFamily="18" charset="0"/>
              </a:rPr>
              <a:t>域是私有的</a:t>
            </a:r>
            <a:endParaRPr lang="en-US" altLang="zh-CN" sz="2200" dirty="0">
              <a:latin typeface="Times New Roman" pitchFamily="18" charset="0"/>
            </a:endParaRPr>
          </a:p>
          <a:p>
            <a:pPr marL="644525" lvl="2" eaLnBrk="0" hangingPunct="0"/>
            <a:endParaRPr lang="zh-CN" altLang="en-US" sz="1000" dirty="0">
              <a:latin typeface="Times New Roman" pitchFamily="18" charset="0"/>
            </a:endParaRPr>
          </a:p>
          <a:p>
            <a:pPr marL="644525" lvl="2" eaLnBrk="0" hangingPunct="0"/>
            <a:r>
              <a:rPr lang="en-US" altLang="zh-CN" sz="2200" b="1" dirty="0">
                <a:solidFill>
                  <a:srgbClr val="C00000"/>
                </a:solidFill>
                <a:latin typeface="Times New Roman" pitchFamily="18" charset="0"/>
              </a:rPr>
              <a:t>private</a:t>
            </a:r>
            <a:r>
              <a:rPr lang="en-US" altLang="zh-CN" sz="2200" dirty="0">
                <a:latin typeface="Times New Roman" pitchFamily="18" charset="0"/>
              </a:rPr>
              <a:t> float f(float a</a:t>
            </a:r>
            <a:r>
              <a:rPr lang="en-US" altLang="zh-CN" sz="2200" dirty="0" smtClean="0">
                <a:latin typeface="Times New Roman" pitchFamily="18" charset="0"/>
              </a:rPr>
              <a:t>, float </a:t>
            </a:r>
            <a:r>
              <a:rPr lang="en-US" altLang="zh-CN" sz="2200" dirty="0">
                <a:latin typeface="Times New Roman" pitchFamily="18" charset="0"/>
              </a:rPr>
              <a:t>b)      //</a:t>
            </a:r>
            <a:r>
              <a:rPr lang="zh-CN" altLang="en-US" sz="2200" dirty="0">
                <a:latin typeface="Times New Roman" pitchFamily="18" charset="0"/>
              </a:rPr>
              <a:t>方法</a:t>
            </a:r>
            <a:r>
              <a:rPr lang="en-US" altLang="zh-CN" sz="2200" dirty="0">
                <a:latin typeface="Times New Roman" pitchFamily="18" charset="0"/>
              </a:rPr>
              <a:t>f</a:t>
            </a:r>
            <a:r>
              <a:rPr lang="zh-CN" altLang="en-US" sz="2200" dirty="0">
                <a:latin typeface="Times New Roman" pitchFamily="18" charset="0"/>
              </a:rPr>
              <a:t>是私有的</a:t>
            </a:r>
          </a:p>
          <a:p>
            <a:pPr marL="644525" lvl="2" eaLnBrk="0" hangingPunct="0"/>
            <a:r>
              <a:rPr lang="zh-CN" altLang="en-US" sz="2200" dirty="0">
                <a:latin typeface="Times New Roman" pitchFamily="18" charset="0"/>
              </a:rPr>
              <a:t>  </a:t>
            </a:r>
            <a:r>
              <a:rPr lang="en-US" altLang="zh-CN" sz="2200" dirty="0">
                <a:latin typeface="Times New Roman" pitchFamily="18" charset="0"/>
              </a:rPr>
              <a:t>{    ...  }</a:t>
            </a:r>
          </a:p>
          <a:p>
            <a:pPr marL="644525" lvl="2" eaLnBrk="0" hangingPunct="0"/>
            <a:r>
              <a:rPr lang="en-US" altLang="zh-CN" sz="2200" dirty="0">
                <a:latin typeface="Times New Roman" pitchFamily="18" charset="0"/>
              </a:rPr>
              <a:t>          ...</a:t>
            </a:r>
          </a:p>
          <a:p>
            <a:pPr marL="349250" lvl="1" eaLnBrk="0" hangingPunct="0"/>
            <a:r>
              <a:rPr lang="en-US" altLang="zh-CN" sz="2200" dirty="0">
                <a:latin typeface="Times New Roman" pitchFamily="18" charset="0"/>
              </a:rPr>
              <a:t>}</a:t>
            </a:r>
            <a:endParaRPr lang="zh-CN" altLang="en-US" sz="2200" dirty="0"/>
          </a:p>
        </p:txBody>
      </p:sp>
      <p:sp>
        <p:nvSpPr>
          <p:cNvPr id="5" name="TextBox 4"/>
          <p:cNvSpPr txBox="1"/>
          <p:nvPr/>
        </p:nvSpPr>
        <p:spPr>
          <a:xfrm>
            <a:off x="4500562" y="4643446"/>
            <a:ext cx="777777" cy="369332"/>
          </a:xfrm>
          <a:prstGeom prst="rect">
            <a:avLst/>
          </a:prstGeom>
          <a:noFill/>
        </p:spPr>
        <p:txBody>
          <a:bodyPr wrap="none" rtlCol="0">
            <a:spAutoFit/>
          </a:bodyPr>
          <a:lstStyle/>
          <a:p>
            <a:r>
              <a:rPr lang="en-US" altLang="zh-CN" b="1" dirty="0" smtClean="0">
                <a:solidFill>
                  <a:srgbClr val="0000CC"/>
                </a:solidFill>
                <a:latin typeface="Times New Roman" pitchFamily="18" charset="0"/>
              </a:rPr>
              <a:t>//</a:t>
            </a:r>
            <a:r>
              <a:rPr lang="zh-CN" altLang="en-US" b="1" dirty="0" smtClean="0">
                <a:solidFill>
                  <a:srgbClr val="0000CC"/>
                </a:solidFill>
                <a:latin typeface="Times New Roman" pitchFamily="18" charset="0"/>
              </a:rPr>
              <a:t>非法</a:t>
            </a:r>
            <a:endParaRPr lang="zh-CN" altLang="en-US" dirty="0"/>
          </a:p>
        </p:txBody>
      </p:sp>
      <p:sp>
        <p:nvSpPr>
          <p:cNvPr id="6" name="TextBox 5"/>
          <p:cNvSpPr txBox="1"/>
          <p:nvPr/>
        </p:nvSpPr>
        <p:spPr>
          <a:xfrm>
            <a:off x="4500562" y="5000636"/>
            <a:ext cx="777777" cy="369332"/>
          </a:xfrm>
          <a:prstGeom prst="rect">
            <a:avLst/>
          </a:prstGeom>
          <a:noFill/>
        </p:spPr>
        <p:txBody>
          <a:bodyPr wrap="none" rtlCol="0">
            <a:spAutoFit/>
          </a:bodyPr>
          <a:lstStyle/>
          <a:p>
            <a:r>
              <a:rPr lang="en-US" altLang="zh-CN" b="1" dirty="0" smtClean="0">
                <a:solidFill>
                  <a:srgbClr val="0000CC"/>
                </a:solidFill>
                <a:latin typeface="Times New Roman" pitchFamily="18" charset="0"/>
              </a:rPr>
              <a:t>//</a:t>
            </a:r>
            <a:r>
              <a:rPr lang="zh-CN" altLang="en-US" b="1" dirty="0" smtClean="0">
                <a:solidFill>
                  <a:srgbClr val="0000CC"/>
                </a:solidFill>
                <a:latin typeface="Times New Roman" pitchFamily="18" charset="0"/>
              </a:rPr>
              <a:t>非法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§4.10.2   </a:t>
            </a:r>
            <a:r>
              <a:rPr lang="zh-CN" altLang="en-US" dirty="0" smtClean="0">
                <a:latin typeface="宋体" charset="-122"/>
              </a:rPr>
              <a:t>公有变量和公有方法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dirty="0" smtClean="0">
                <a:latin typeface="宋体" charset="-122"/>
              </a:rPr>
              <a:t>用</a:t>
            </a:r>
            <a:r>
              <a:rPr lang="en-US" altLang="zh-CN" dirty="0" smtClean="0">
                <a:solidFill>
                  <a:srgbClr val="C00000"/>
                </a:solidFill>
              </a:rPr>
              <a:t>public</a:t>
            </a:r>
            <a:r>
              <a:rPr lang="zh-CN" altLang="en-US" dirty="0" smtClean="0">
                <a:latin typeface="宋体" charset="-122"/>
              </a:rPr>
              <a:t>修饰的成员变量和方法被称为</a:t>
            </a:r>
            <a:r>
              <a:rPr lang="zh-CN" altLang="en-US" dirty="0" smtClean="0">
                <a:solidFill>
                  <a:srgbClr val="C00000"/>
                </a:solidFill>
                <a:latin typeface="宋体" charset="-122"/>
              </a:rPr>
              <a:t>公有变量</a:t>
            </a:r>
            <a:r>
              <a:rPr lang="zh-CN" altLang="en-US" dirty="0" smtClean="0">
                <a:latin typeface="宋体" charset="-122"/>
              </a:rPr>
              <a:t>和</a:t>
            </a:r>
            <a:r>
              <a:rPr lang="zh-CN" altLang="en-US" dirty="0" smtClean="0">
                <a:solidFill>
                  <a:srgbClr val="C00000"/>
                </a:solidFill>
                <a:latin typeface="宋体" charset="-122"/>
              </a:rPr>
              <a:t>公有方法</a:t>
            </a:r>
            <a:r>
              <a:rPr lang="zh-CN" altLang="en-US" dirty="0" smtClean="0">
                <a:solidFill>
                  <a:srgbClr val="C00000"/>
                </a:solidFill>
              </a:rPr>
              <a:t> </a:t>
            </a:r>
            <a:r>
              <a:rPr lang="zh-CN" altLang="en-US" dirty="0" smtClean="0">
                <a:latin typeface="宋体" charset="-122"/>
              </a:rPr>
              <a:t>。</a:t>
            </a:r>
            <a:r>
              <a:rPr lang="zh-CN" altLang="en-US" dirty="0" smtClean="0"/>
              <a:t> </a:t>
            </a:r>
          </a:p>
          <a:p>
            <a:pPr algn="just">
              <a:spcBef>
                <a:spcPct val="10000"/>
              </a:spcBef>
            </a:pPr>
            <a:r>
              <a:rPr lang="zh-CN" altLang="en-US" dirty="0" smtClean="0">
                <a:latin typeface="宋体" charset="-122"/>
              </a:rPr>
              <a:t>例如：</a:t>
            </a:r>
            <a:endParaRPr lang="en-US" altLang="zh-CN" dirty="0" smtClean="0">
              <a:latin typeface="宋体" charset="-122"/>
            </a:endParaRPr>
          </a:p>
          <a:p>
            <a:pPr lvl="1" algn="just">
              <a:spcBef>
                <a:spcPct val="10000"/>
              </a:spcBef>
            </a:pPr>
            <a:r>
              <a:rPr lang="zh-CN" altLang="en-US" dirty="0" smtClean="0">
                <a:latin typeface="宋体" charset="-122"/>
              </a:rPr>
              <a:t>在任何一个类中，用</a:t>
            </a:r>
            <a:r>
              <a:rPr lang="zh-CN" altLang="en-US" b="1" dirty="0" smtClean="0">
                <a:solidFill>
                  <a:srgbClr val="000099"/>
                </a:solidFill>
                <a:latin typeface="宋体" charset="-122"/>
              </a:rPr>
              <a:t>类</a:t>
            </a:r>
            <a:r>
              <a:rPr lang="en-US" altLang="zh-CN" b="1" dirty="0" smtClean="0">
                <a:solidFill>
                  <a:srgbClr val="000099"/>
                </a:solidFill>
                <a:latin typeface="宋体" charset="-122"/>
              </a:rPr>
              <a:t>Tom </a:t>
            </a:r>
            <a:r>
              <a:rPr lang="zh-CN" altLang="en-US" dirty="0" smtClean="0">
                <a:latin typeface="宋体" charset="-122"/>
              </a:rPr>
              <a:t>创建了一个对象后，该对象能访问自己的</a:t>
            </a:r>
            <a:r>
              <a:rPr lang="en-US" altLang="zh-CN" b="1" dirty="0" smtClean="0">
                <a:solidFill>
                  <a:srgbClr val="000099"/>
                </a:solidFill>
                <a:latin typeface="宋体" charset="-122"/>
              </a:rPr>
              <a:t>public</a:t>
            </a:r>
            <a:r>
              <a:rPr lang="zh-CN" altLang="en-US" b="1" dirty="0" smtClean="0">
                <a:solidFill>
                  <a:srgbClr val="000099"/>
                </a:solidFill>
                <a:latin typeface="宋体" charset="-122"/>
              </a:rPr>
              <a:t>变量</a:t>
            </a:r>
            <a:r>
              <a:rPr lang="zh-CN" altLang="en-US" dirty="0" smtClean="0">
                <a:latin typeface="宋体" charset="-122"/>
              </a:rPr>
              <a:t>和类中的</a:t>
            </a:r>
            <a:r>
              <a:rPr lang="en-US" altLang="zh-CN" b="1" dirty="0" smtClean="0">
                <a:solidFill>
                  <a:srgbClr val="000099"/>
                </a:solidFill>
                <a:latin typeface="宋体" charset="-122"/>
              </a:rPr>
              <a:t>public</a:t>
            </a:r>
            <a:r>
              <a:rPr lang="zh-CN" altLang="en-US" b="1" dirty="0" smtClean="0">
                <a:solidFill>
                  <a:srgbClr val="000099"/>
                </a:solidFill>
                <a:latin typeface="宋体" charset="-122"/>
              </a:rPr>
              <a:t>方法；</a:t>
            </a:r>
            <a:endParaRPr lang="en-US" altLang="zh-CN" b="1" dirty="0" smtClean="0">
              <a:solidFill>
                <a:srgbClr val="000099"/>
              </a:solidFill>
              <a:latin typeface="宋体" charset="-122"/>
            </a:endParaRPr>
          </a:p>
          <a:p>
            <a:pPr lvl="1" algn="just">
              <a:spcBef>
                <a:spcPct val="10000"/>
              </a:spcBef>
            </a:pPr>
            <a:r>
              <a:rPr lang="zh-CN" altLang="en-US" dirty="0" smtClean="0">
                <a:latin typeface="宋体" charset="-122"/>
              </a:rPr>
              <a:t>也可以通过类名来操作共有类变量、类方法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93</a:t>
            </a:fld>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§4.10.3   </a:t>
            </a:r>
            <a:r>
              <a:rPr lang="zh-CN" altLang="en-US" dirty="0" smtClean="0">
                <a:latin typeface="宋体" charset="-122"/>
              </a:rPr>
              <a:t>友好变量和友好方法 </a:t>
            </a:r>
            <a:endParaRPr lang="zh-CN" altLang="en-US" dirty="0"/>
          </a:p>
        </p:txBody>
      </p:sp>
      <p:sp>
        <p:nvSpPr>
          <p:cNvPr id="3" name="内容占位符 2"/>
          <p:cNvSpPr>
            <a:spLocks noGrp="1"/>
          </p:cNvSpPr>
          <p:nvPr>
            <p:ph idx="1"/>
          </p:nvPr>
        </p:nvSpPr>
        <p:spPr/>
        <p:txBody>
          <a:bodyPr/>
          <a:lstStyle/>
          <a:p>
            <a:pPr marL="342900" lvl="1" indent="-342900" algn="just">
              <a:spcBef>
                <a:spcPct val="10000"/>
              </a:spcBef>
              <a:buClr>
                <a:schemeClr val="tx2"/>
              </a:buClr>
              <a:buFont typeface="Wingdings" pitchFamily="2" charset="2"/>
              <a:buChar char="l"/>
            </a:pPr>
            <a:r>
              <a:rPr lang="en-US" altLang="zh-CN" sz="2800" b="1" dirty="0" smtClean="0">
                <a:solidFill>
                  <a:srgbClr val="C00000"/>
                </a:solidFill>
              </a:rPr>
              <a:t>package</a:t>
            </a:r>
            <a:r>
              <a:rPr lang="en-US" altLang="zh-CN" dirty="0" smtClean="0"/>
              <a:t> — </a:t>
            </a:r>
            <a:r>
              <a:rPr lang="zh-CN" altLang="en-US" dirty="0" smtClean="0"/>
              <a:t>默认的、</a:t>
            </a:r>
            <a:r>
              <a:rPr lang="zh-CN" altLang="en-US" b="1" dirty="0" smtClean="0">
                <a:solidFill>
                  <a:srgbClr val="000099"/>
                </a:solidFill>
              </a:rPr>
              <a:t>没有任何访问修饰符</a:t>
            </a:r>
            <a:r>
              <a:rPr lang="zh-CN" altLang="en-US" dirty="0" smtClean="0"/>
              <a:t>修饰的成员变量和方法，被称为友好变量和友好方法；</a:t>
            </a:r>
            <a:endParaRPr lang="en-US" altLang="zh-CN" dirty="0" smtClean="0"/>
          </a:p>
          <a:p>
            <a:pPr marL="342900" lvl="1" indent="-342900" algn="just">
              <a:spcBef>
                <a:spcPct val="10000"/>
              </a:spcBef>
              <a:buClr>
                <a:schemeClr val="tx2"/>
              </a:buClr>
              <a:buFont typeface="Wingdings" pitchFamily="2" charset="2"/>
              <a:buChar char="l"/>
            </a:pPr>
            <a:r>
              <a:rPr lang="zh-CN" altLang="en-US" dirty="0" smtClean="0"/>
              <a:t>仅在</a:t>
            </a:r>
            <a:r>
              <a:rPr lang="zh-CN" altLang="en-US" dirty="0" smtClean="0">
                <a:solidFill>
                  <a:srgbClr val="0000CC"/>
                </a:solidFill>
              </a:rPr>
              <a:t>类体中、</a:t>
            </a:r>
            <a:r>
              <a:rPr lang="zh-CN" altLang="en-US" b="1" dirty="0" smtClean="0">
                <a:solidFill>
                  <a:srgbClr val="0000CC"/>
                </a:solidFill>
              </a:rPr>
              <a:t>同包</a:t>
            </a:r>
            <a:r>
              <a:rPr lang="zh-CN" altLang="en-US" dirty="0" smtClean="0">
                <a:solidFill>
                  <a:srgbClr val="0000CC"/>
                </a:solidFill>
              </a:rPr>
              <a:t>的其它类类体</a:t>
            </a:r>
            <a:r>
              <a:rPr lang="zh-CN" altLang="en-US" dirty="0" smtClean="0"/>
              <a:t>中可访问。</a:t>
            </a:r>
            <a:endParaRPr lang="en-US" altLang="zh-CN" dirty="0" smtClean="0"/>
          </a:p>
          <a:p>
            <a:pPr marL="342900" lvl="1" indent="-342900" algn="just">
              <a:spcBef>
                <a:spcPct val="10000"/>
              </a:spcBef>
              <a:buClr>
                <a:schemeClr val="tx2"/>
              </a:buClr>
              <a:buFont typeface="Wingdings" pitchFamily="2" charset="2"/>
              <a:buChar char="l"/>
            </a:pPr>
            <a:endParaRPr lang="zh-CN" altLang="en-US" dirty="0" smtClean="0"/>
          </a:p>
          <a:p>
            <a:pPr algn="just">
              <a:spcBef>
                <a:spcPct val="10000"/>
              </a:spcBef>
            </a:pPr>
            <a:r>
              <a:rPr lang="zh-CN" altLang="en-US" dirty="0" smtClean="0">
                <a:latin typeface="宋体" charset="-122"/>
              </a:rPr>
              <a:t>例如，当在另外一个类中用</a:t>
            </a:r>
            <a:r>
              <a:rPr lang="zh-CN" altLang="en-US" b="1" dirty="0" smtClean="0">
                <a:solidFill>
                  <a:srgbClr val="000099"/>
                </a:solidFill>
                <a:latin typeface="宋体" charset="-122"/>
              </a:rPr>
              <a:t>类</a:t>
            </a:r>
            <a:r>
              <a:rPr lang="en-US" altLang="zh-CN" b="1" dirty="0" smtClean="0">
                <a:solidFill>
                  <a:srgbClr val="000099"/>
                </a:solidFill>
              </a:rPr>
              <a:t>Tom</a:t>
            </a:r>
            <a:r>
              <a:rPr lang="zh-CN" altLang="en-US" dirty="0" smtClean="0">
                <a:latin typeface="宋体" charset="-122"/>
              </a:rPr>
              <a:t>创建了一个对象后：</a:t>
            </a:r>
            <a:endParaRPr lang="en-US" altLang="zh-CN" dirty="0" smtClean="0">
              <a:latin typeface="宋体" charset="-122"/>
            </a:endParaRPr>
          </a:p>
          <a:p>
            <a:pPr lvl="1" algn="just">
              <a:spcBef>
                <a:spcPct val="10000"/>
              </a:spcBef>
            </a:pPr>
            <a:r>
              <a:rPr lang="zh-CN" altLang="en-US" dirty="0" smtClean="0">
                <a:latin typeface="宋体" charset="-122"/>
              </a:rPr>
              <a:t>如果</a:t>
            </a:r>
            <a:r>
              <a:rPr lang="zh-CN" altLang="en-US" b="1" dirty="0" smtClean="0">
                <a:solidFill>
                  <a:srgbClr val="C00000"/>
                </a:solidFill>
                <a:latin typeface="宋体" charset="-122"/>
              </a:rPr>
              <a:t>这个类与</a:t>
            </a:r>
            <a:r>
              <a:rPr lang="en-US" altLang="zh-CN" b="1" dirty="0" smtClean="0">
                <a:solidFill>
                  <a:srgbClr val="C00000"/>
                </a:solidFill>
              </a:rPr>
              <a:t>Tom</a:t>
            </a:r>
            <a:r>
              <a:rPr lang="zh-CN" altLang="en-US" b="1" dirty="0" smtClean="0">
                <a:solidFill>
                  <a:srgbClr val="C00000"/>
                </a:solidFill>
                <a:latin typeface="宋体" charset="-122"/>
              </a:rPr>
              <a:t>类在同一个包中</a:t>
            </a:r>
            <a:r>
              <a:rPr lang="zh-CN" altLang="en-US" dirty="0" smtClean="0">
                <a:latin typeface="宋体" charset="-122"/>
              </a:rPr>
              <a:t>，那么该对象</a:t>
            </a:r>
            <a:r>
              <a:rPr lang="zh-CN" altLang="en-US" b="1" dirty="0" smtClean="0">
                <a:solidFill>
                  <a:srgbClr val="000099"/>
                </a:solidFill>
                <a:latin typeface="宋体" charset="-122"/>
              </a:rPr>
              <a:t>能访问</a:t>
            </a:r>
            <a:r>
              <a:rPr lang="zh-CN" altLang="en-US" dirty="0" smtClean="0">
                <a:latin typeface="宋体" charset="-122"/>
              </a:rPr>
              <a:t>自己的友好变量和友好方法；否则，不能访问。</a:t>
            </a:r>
          </a:p>
          <a:p>
            <a:pPr lvl="1" algn="just">
              <a:spcBef>
                <a:spcPct val="10000"/>
              </a:spcBef>
            </a:pPr>
            <a:r>
              <a:rPr lang="zh-CN" altLang="en-US" dirty="0" smtClean="0">
                <a:latin typeface="宋体" charset="-122"/>
              </a:rPr>
              <a:t>在任何一个与</a:t>
            </a:r>
            <a:r>
              <a:rPr lang="en-US" altLang="zh-CN" dirty="0" smtClean="0"/>
              <a:t>Tom</a:t>
            </a:r>
            <a:r>
              <a:rPr lang="zh-CN" altLang="en-US" dirty="0" smtClean="0">
                <a:latin typeface="宋体" charset="-122"/>
              </a:rPr>
              <a:t>同一包中的类中，也可以通过</a:t>
            </a:r>
            <a:r>
              <a:rPr lang="en-US" altLang="zh-CN" dirty="0" smtClean="0"/>
              <a:t>Tom</a:t>
            </a:r>
            <a:r>
              <a:rPr lang="zh-CN" altLang="en-US" dirty="0" smtClean="0">
                <a:latin typeface="宋体" charset="-122"/>
              </a:rPr>
              <a:t>类的类名访问</a:t>
            </a:r>
            <a:r>
              <a:rPr lang="en-US" altLang="zh-CN" dirty="0" smtClean="0"/>
              <a:t>Tom</a:t>
            </a:r>
            <a:r>
              <a:rPr lang="zh-CN" altLang="en-US" dirty="0" smtClean="0">
                <a:latin typeface="宋体" charset="-122"/>
              </a:rPr>
              <a:t>类的类友好成员变量和类友好方法。</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94</a:t>
            </a:fld>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430213" y="2357438"/>
            <a:ext cx="8570912" cy="4278312"/>
          </a:xfrm>
          <a:prstGeom prst="rect">
            <a:avLst/>
          </a:prstGeom>
          <a:noFill/>
          <a:ln w="9525">
            <a:solidFill>
              <a:schemeClr val="tx1"/>
            </a:solidFill>
            <a:miter lim="800000"/>
            <a:headEnd/>
            <a:tailEnd/>
          </a:ln>
        </p:spPr>
        <p:txBody>
          <a:bodyPr>
            <a:spAutoFit/>
          </a:bodyPr>
          <a:lstStyle/>
          <a:p>
            <a:r>
              <a:rPr lang="zh-CN" altLang="en-US" sz="2400" b="0" dirty="0">
                <a:latin typeface="+mj-ea"/>
                <a:ea typeface="+mj-ea"/>
              </a:rPr>
              <a:t>在另外一个类中用类</a:t>
            </a:r>
            <a:r>
              <a:rPr lang="en-US" altLang="zh-CN" sz="2400" b="0" dirty="0">
                <a:latin typeface="+mj-ea"/>
                <a:ea typeface="+mj-ea"/>
              </a:rPr>
              <a:t>Tom</a:t>
            </a:r>
            <a:r>
              <a:rPr lang="zh-CN" altLang="en-US" sz="2400" b="0" dirty="0">
                <a:latin typeface="+mj-ea"/>
                <a:ea typeface="+mj-ea"/>
              </a:rPr>
              <a:t>创建了一个对象后，如果</a:t>
            </a:r>
            <a:r>
              <a:rPr lang="zh-CN" altLang="en-US" sz="2400" b="1" dirty="0">
                <a:solidFill>
                  <a:srgbClr val="0000CC"/>
                </a:solidFill>
                <a:latin typeface="+mj-ea"/>
                <a:ea typeface="+mj-ea"/>
              </a:rPr>
              <a:t>这个类与</a:t>
            </a:r>
            <a:r>
              <a:rPr lang="en-US" altLang="zh-CN" sz="2400" b="1" dirty="0">
                <a:solidFill>
                  <a:srgbClr val="0000CC"/>
                </a:solidFill>
                <a:latin typeface="+mj-ea"/>
                <a:ea typeface="+mj-ea"/>
              </a:rPr>
              <a:t>Tom</a:t>
            </a:r>
            <a:r>
              <a:rPr lang="zh-CN" altLang="en-US" sz="2400" b="1" dirty="0">
                <a:solidFill>
                  <a:srgbClr val="0000CC"/>
                </a:solidFill>
                <a:latin typeface="+mj-ea"/>
                <a:ea typeface="+mj-ea"/>
              </a:rPr>
              <a:t>在同一个包中</a:t>
            </a:r>
            <a:r>
              <a:rPr lang="zh-CN" altLang="en-US" sz="2400" b="0" dirty="0">
                <a:latin typeface="+mj-ea"/>
                <a:ea typeface="+mj-ea"/>
              </a:rPr>
              <a:t>，那么该对象能访问自己的这个域。假设</a:t>
            </a:r>
            <a:r>
              <a:rPr lang="en-US" altLang="zh-CN" sz="2400" b="0" dirty="0">
                <a:latin typeface="+mj-ea"/>
                <a:ea typeface="+mj-ea"/>
              </a:rPr>
              <a:t>Jerry</a:t>
            </a:r>
            <a:r>
              <a:rPr lang="zh-CN" altLang="en-US" sz="2400" b="0" dirty="0">
                <a:latin typeface="+mj-ea"/>
                <a:ea typeface="+mj-ea"/>
              </a:rPr>
              <a:t>和</a:t>
            </a:r>
            <a:r>
              <a:rPr lang="en-US" altLang="zh-CN" sz="2400" b="0" dirty="0">
                <a:latin typeface="+mj-ea"/>
                <a:ea typeface="+mj-ea"/>
              </a:rPr>
              <a:t>Tom</a:t>
            </a:r>
            <a:r>
              <a:rPr lang="zh-CN" altLang="en-US" sz="2400" b="0" dirty="0">
                <a:latin typeface="+mj-ea"/>
                <a:ea typeface="+mj-ea"/>
              </a:rPr>
              <a:t>在同一个包中：</a:t>
            </a:r>
            <a:endParaRPr lang="en-US" altLang="zh-CN" sz="2400" b="0" dirty="0">
              <a:latin typeface="+mj-ea"/>
              <a:ea typeface="+mj-ea"/>
            </a:endParaRPr>
          </a:p>
          <a:p>
            <a:endParaRPr lang="zh-CN" altLang="en-US" sz="800" b="0" dirty="0">
              <a:latin typeface="Times New Roman" pitchFamily="18" charset="0"/>
              <a:ea typeface="黑体" pitchFamily="49" charset="-122"/>
            </a:endParaRPr>
          </a:p>
          <a:p>
            <a:pPr lvl="2"/>
            <a:r>
              <a:rPr lang="en-US" altLang="zh-CN" sz="2400" b="0" dirty="0">
                <a:latin typeface="Times New Roman" pitchFamily="18" charset="0"/>
                <a:ea typeface="黑体" pitchFamily="49" charset="-122"/>
              </a:rPr>
              <a:t>class </a:t>
            </a:r>
            <a:r>
              <a:rPr lang="en-US" altLang="zh-CN" sz="2400" b="0" dirty="0">
                <a:solidFill>
                  <a:srgbClr val="FF3300"/>
                </a:solidFill>
                <a:latin typeface="Times New Roman" pitchFamily="18" charset="0"/>
                <a:ea typeface="黑体" pitchFamily="49" charset="-122"/>
              </a:rPr>
              <a:t>Jerry</a:t>
            </a:r>
            <a:r>
              <a:rPr lang="en-US" altLang="zh-CN" sz="2400" b="0" dirty="0">
                <a:latin typeface="Times New Roman" pitchFamily="18" charset="0"/>
                <a:ea typeface="黑体" pitchFamily="49" charset="-122"/>
              </a:rPr>
              <a:t>{</a:t>
            </a:r>
          </a:p>
          <a:p>
            <a:pPr lvl="3"/>
            <a:r>
              <a:rPr lang="en-US" altLang="zh-CN" sz="2400" b="0" dirty="0">
                <a:latin typeface="Times New Roman" pitchFamily="18" charset="0"/>
                <a:ea typeface="黑体" pitchFamily="49" charset="-122"/>
              </a:rPr>
              <a:t>void g( ) { </a:t>
            </a:r>
          </a:p>
          <a:p>
            <a:pPr lvl="3"/>
            <a:r>
              <a:rPr lang="en-US" altLang="zh-CN" sz="2400" b="0" dirty="0">
                <a:latin typeface="Times New Roman" pitchFamily="18" charset="0"/>
                <a:ea typeface="黑体" pitchFamily="49" charset="-122"/>
              </a:rPr>
              <a:t>	Tom cat=new Tom();</a:t>
            </a:r>
          </a:p>
          <a:p>
            <a:pPr lvl="3"/>
            <a:r>
              <a:rPr lang="en-US" altLang="zh-CN" sz="2400" b="0" dirty="0">
                <a:latin typeface="Times New Roman" pitchFamily="18" charset="0"/>
                <a:ea typeface="黑体" pitchFamily="49" charset="-122"/>
              </a:rPr>
              <a:t>       </a:t>
            </a:r>
            <a:r>
              <a:rPr lang="en-US" altLang="zh-CN" sz="2400" b="0" dirty="0" err="1">
                <a:latin typeface="Times New Roman" pitchFamily="18" charset="0"/>
                <a:ea typeface="黑体" pitchFamily="49" charset="-122"/>
              </a:rPr>
              <a:t>cat.weight</a:t>
            </a:r>
            <a:r>
              <a:rPr lang="en-US" altLang="zh-CN" sz="2400" b="0" dirty="0">
                <a:latin typeface="Times New Roman" pitchFamily="18" charset="0"/>
                <a:ea typeface="黑体" pitchFamily="49" charset="-122"/>
              </a:rPr>
              <a:t>=</a:t>
            </a:r>
            <a:r>
              <a:rPr lang="en-US" altLang="zh-CN" sz="2400" b="0" dirty="0" err="1">
                <a:latin typeface="Times New Roman" pitchFamily="18" charset="0"/>
                <a:ea typeface="黑体" pitchFamily="49" charset="-122"/>
              </a:rPr>
              <a:t>23f</a:t>
            </a:r>
            <a:r>
              <a:rPr lang="en-US" altLang="zh-CN" sz="2400" b="0" dirty="0">
                <a:latin typeface="Times New Roman" pitchFamily="18" charset="0"/>
                <a:ea typeface="黑体" pitchFamily="49" charset="-122"/>
              </a:rPr>
              <a:t>;     //</a:t>
            </a:r>
            <a:r>
              <a:rPr lang="zh-CN" altLang="en-US" sz="2400" b="0" dirty="0">
                <a:latin typeface="Times New Roman" pitchFamily="18" charset="0"/>
                <a:ea typeface="黑体" pitchFamily="49" charset="-122"/>
              </a:rPr>
              <a:t>合法</a:t>
            </a:r>
          </a:p>
          <a:p>
            <a:pPr lvl="3"/>
            <a:r>
              <a:rPr lang="zh-CN" altLang="en-US" sz="2400" b="0" dirty="0">
                <a:latin typeface="Times New Roman" pitchFamily="18" charset="0"/>
                <a:ea typeface="黑体" pitchFamily="49" charset="-122"/>
              </a:rPr>
              <a:t>       </a:t>
            </a:r>
            <a:r>
              <a:rPr lang="en-US" altLang="zh-CN" sz="2400" b="0" dirty="0" err="1">
                <a:latin typeface="Times New Roman" pitchFamily="18" charset="0"/>
                <a:ea typeface="黑体" pitchFamily="49" charset="-122"/>
              </a:rPr>
              <a:t>cat.f</a:t>
            </a:r>
            <a:r>
              <a:rPr lang="en-US" altLang="zh-CN" sz="2400" b="0" dirty="0">
                <a:latin typeface="Times New Roman" pitchFamily="18" charset="0"/>
                <a:ea typeface="黑体" pitchFamily="49" charset="-122"/>
              </a:rPr>
              <a:t>(</a:t>
            </a:r>
            <a:r>
              <a:rPr lang="en-US" altLang="zh-CN" sz="2400" b="0" dirty="0" err="1">
                <a:latin typeface="Times New Roman" pitchFamily="18" charset="0"/>
                <a:ea typeface="黑体" pitchFamily="49" charset="-122"/>
              </a:rPr>
              <a:t>3f,4f</a:t>
            </a:r>
            <a:r>
              <a:rPr lang="en-US" altLang="zh-CN" sz="2400" b="0" dirty="0">
                <a:latin typeface="Times New Roman" pitchFamily="18" charset="0"/>
                <a:ea typeface="黑体" pitchFamily="49" charset="-122"/>
              </a:rPr>
              <a:t>);           //</a:t>
            </a:r>
            <a:r>
              <a:rPr lang="zh-CN" altLang="en-US" sz="2400" b="0" dirty="0">
                <a:latin typeface="Times New Roman" pitchFamily="18" charset="0"/>
                <a:ea typeface="黑体" pitchFamily="49" charset="-122"/>
              </a:rPr>
              <a:t>合法</a:t>
            </a:r>
          </a:p>
          <a:p>
            <a:pPr lvl="3"/>
            <a:r>
              <a:rPr lang="zh-CN" altLang="en-US" sz="2400" b="0" dirty="0">
                <a:latin typeface="Times New Roman" pitchFamily="18" charset="0"/>
                <a:ea typeface="黑体" pitchFamily="49" charset="-122"/>
              </a:rPr>
              <a:t>    </a:t>
            </a:r>
            <a:r>
              <a:rPr lang="en-US" altLang="zh-CN" sz="2400" b="0" dirty="0">
                <a:latin typeface="Times New Roman" pitchFamily="18" charset="0"/>
                <a:ea typeface="黑体" pitchFamily="49" charset="-122"/>
              </a:rPr>
              <a:t>...</a:t>
            </a:r>
          </a:p>
          <a:p>
            <a:pPr lvl="3"/>
            <a:r>
              <a:rPr lang="en-US" altLang="zh-CN" sz="2400" b="0" dirty="0">
                <a:latin typeface="Times New Roman" pitchFamily="18" charset="0"/>
                <a:ea typeface="黑体" pitchFamily="49" charset="-122"/>
              </a:rPr>
              <a:t>}</a:t>
            </a:r>
          </a:p>
          <a:p>
            <a:pPr lvl="2"/>
            <a:r>
              <a:rPr lang="en-US" altLang="zh-CN" sz="2400" b="0" dirty="0">
                <a:latin typeface="Times New Roman" pitchFamily="18" charset="0"/>
                <a:ea typeface="黑体" pitchFamily="49" charset="-122"/>
              </a:rPr>
              <a:t>  }</a:t>
            </a:r>
          </a:p>
        </p:txBody>
      </p:sp>
      <p:sp>
        <p:nvSpPr>
          <p:cNvPr id="36867" name="灯片编号占位符 4"/>
          <p:cNvSpPr>
            <a:spLocks noGrp="1"/>
          </p:cNvSpPr>
          <p:nvPr>
            <p:ph type="sldNum" sz="quarter" idx="11"/>
          </p:nvPr>
        </p:nvSpPr>
        <p:spPr>
          <a:noFill/>
        </p:spPr>
        <p:txBody>
          <a:bodyPr/>
          <a:lstStyle/>
          <a:p>
            <a:fld id="{3AF7C0FE-A4A3-46E2-983A-898B48D55021}" type="slidenum">
              <a:rPr lang="en-US" altLang="zh-CN" smtClean="0"/>
              <a:pPr/>
              <a:t>95</a:t>
            </a:fld>
            <a:endParaRPr lang="en-US" altLang="zh-CN" smtClean="0"/>
          </a:p>
        </p:txBody>
      </p:sp>
      <p:sp>
        <p:nvSpPr>
          <p:cNvPr id="36868" name="TextBox 6"/>
          <p:cNvSpPr txBox="1">
            <a:spLocks noChangeArrowheads="1"/>
          </p:cNvSpPr>
          <p:nvPr/>
        </p:nvSpPr>
        <p:spPr bwMode="auto">
          <a:xfrm>
            <a:off x="1285875" y="142875"/>
            <a:ext cx="6072188" cy="2154436"/>
          </a:xfrm>
          <a:prstGeom prst="rect">
            <a:avLst/>
          </a:prstGeom>
          <a:noFill/>
          <a:ln w="9525">
            <a:solidFill>
              <a:schemeClr val="tx1"/>
            </a:solidFill>
            <a:miter lim="800000"/>
            <a:headEnd/>
            <a:tailEnd/>
          </a:ln>
        </p:spPr>
        <p:txBody>
          <a:bodyPr>
            <a:spAutoFit/>
          </a:bodyPr>
          <a:lstStyle/>
          <a:p>
            <a:r>
              <a:rPr lang="zh-CN" altLang="en-US" sz="2400" b="0" dirty="0">
                <a:latin typeface="Times New Roman" pitchFamily="18" charset="0"/>
                <a:ea typeface="黑体" pitchFamily="49" charset="-122"/>
              </a:rPr>
              <a:t>若不用修饰符，如：</a:t>
            </a:r>
          </a:p>
          <a:p>
            <a:pPr lvl="1"/>
            <a:r>
              <a:rPr lang="en-US" altLang="zh-CN" sz="2200" b="0" dirty="0">
                <a:latin typeface="Times New Roman" pitchFamily="18" charset="0"/>
                <a:ea typeface="黑体" pitchFamily="49" charset="-122"/>
              </a:rPr>
              <a:t>class </a:t>
            </a:r>
            <a:r>
              <a:rPr lang="en-US" altLang="zh-CN" sz="2200" b="0" dirty="0">
                <a:solidFill>
                  <a:srgbClr val="FF3300"/>
                </a:solidFill>
                <a:latin typeface="Times New Roman" pitchFamily="18" charset="0"/>
                <a:ea typeface="黑体" pitchFamily="49" charset="-122"/>
              </a:rPr>
              <a:t>Tom</a:t>
            </a:r>
            <a:r>
              <a:rPr lang="en-US" altLang="zh-CN" sz="2200" b="0" dirty="0">
                <a:latin typeface="Times New Roman" pitchFamily="18" charset="0"/>
                <a:ea typeface="黑体" pitchFamily="49" charset="-122"/>
              </a:rPr>
              <a:t>{</a:t>
            </a:r>
          </a:p>
          <a:p>
            <a:pPr lvl="2"/>
            <a:r>
              <a:rPr lang="en-US" altLang="zh-CN" sz="2200" b="0" dirty="0">
                <a:latin typeface="Times New Roman" pitchFamily="18" charset="0"/>
                <a:ea typeface="黑体" pitchFamily="49" charset="-122"/>
              </a:rPr>
              <a:t>float weight; </a:t>
            </a:r>
          </a:p>
          <a:p>
            <a:pPr lvl="2"/>
            <a:r>
              <a:rPr lang="en-US" altLang="zh-CN" sz="2200" b="0" dirty="0">
                <a:latin typeface="Times New Roman" pitchFamily="18" charset="0"/>
                <a:ea typeface="黑体" pitchFamily="49" charset="-122"/>
              </a:rPr>
              <a:t>float f(float </a:t>
            </a:r>
            <a:r>
              <a:rPr lang="en-US" altLang="zh-CN" sz="2200" b="0" dirty="0" err="1">
                <a:latin typeface="Times New Roman" pitchFamily="18" charset="0"/>
                <a:ea typeface="黑体" pitchFamily="49" charset="-122"/>
              </a:rPr>
              <a:t>a,float</a:t>
            </a:r>
            <a:r>
              <a:rPr lang="en-US" altLang="zh-CN" sz="2200" b="0" dirty="0">
                <a:latin typeface="Times New Roman" pitchFamily="18" charset="0"/>
                <a:ea typeface="黑体" pitchFamily="49" charset="-122"/>
              </a:rPr>
              <a:t> b)    { … }</a:t>
            </a:r>
          </a:p>
          <a:p>
            <a:pPr lvl="2"/>
            <a:r>
              <a:rPr lang="en-US" altLang="zh-CN" sz="2200" b="0" dirty="0">
                <a:latin typeface="Times New Roman" pitchFamily="18" charset="0"/>
                <a:ea typeface="黑体" pitchFamily="49" charset="-122"/>
              </a:rPr>
              <a:t>      ...</a:t>
            </a:r>
          </a:p>
          <a:p>
            <a:pPr lvl="1"/>
            <a:r>
              <a:rPr lang="en-US" altLang="zh-CN" sz="2200" b="0" dirty="0">
                <a:latin typeface="Times New Roman" pitchFamily="18" charset="0"/>
                <a:ea typeface="黑体" pitchFamily="49" charset="-122"/>
              </a:rPr>
              <a:t>  </a:t>
            </a:r>
            <a:r>
              <a:rPr lang="en-US" altLang="zh-CN" sz="2200" b="0" dirty="0" smtClean="0">
                <a:latin typeface="Times New Roman" pitchFamily="18" charset="0"/>
                <a:ea typeface="黑体" pitchFamily="49" charset="-122"/>
              </a:rPr>
              <a:t>}</a:t>
            </a:r>
            <a:endParaRPr lang="zh-CN" altLang="en-US" sz="22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§4.10.4    </a:t>
            </a:r>
            <a:r>
              <a:rPr lang="zh-CN" altLang="en-US" dirty="0" smtClean="0">
                <a:latin typeface="宋体" pitchFamily="2" charset="-122"/>
              </a:rPr>
              <a:t>受保护的成员变量和方法 </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用</a:t>
            </a:r>
            <a:r>
              <a:rPr lang="en-US" altLang="zh-CN" b="1" dirty="0" smtClean="0">
                <a:solidFill>
                  <a:srgbClr val="C00000"/>
                </a:solidFill>
                <a:latin typeface="宋体" pitchFamily="2" charset="-122"/>
              </a:rPr>
              <a:t>protected</a:t>
            </a:r>
            <a:r>
              <a:rPr lang="zh-CN" altLang="en-US" dirty="0" smtClean="0">
                <a:latin typeface="宋体" pitchFamily="2" charset="-122"/>
              </a:rPr>
              <a:t>修饰的成员变量和方法被称为受保护的成员变量和受保护的方法 。</a:t>
            </a:r>
            <a:endParaRPr lang="en-US" altLang="zh-CN" dirty="0" smtClean="0">
              <a:latin typeface="宋体" pitchFamily="2" charset="-122"/>
            </a:endParaRPr>
          </a:p>
          <a:p>
            <a:endParaRPr lang="en-US" altLang="zh-CN" dirty="0" smtClean="0">
              <a:latin typeface="宋体" pitchFamily="2" charset="-122"/>
            </a:endParaRPr>
          </a:p>
          <a:p>
            <a:pPr marL="342900" lvl="1" indent="-342900">
              <a:buClr>
                <a:schemeClr val="tx2"/>
              </a:buClr>
              <a:buFont typeface="Wingdings" pitchFamily="2" charset="2"/>
              <a:buChar char="l"/>
            </a:pPr>
            <a:r>
              <a:rPr lang="en-US" altLang="zh-CN" sz="2800" b="1" dirty="0" smtClean="0">
                <a:solidFill>
                  <a:srgbClr val="C00000"/>
                </a:solidFill>
              </a:rPr>
              <a:t>protected</a:t>
            </a:r>
            <a:r>
              <a:rPr lang="en-US" altLang="zh-CN" sz="2800" dirty="0" smtClean="0"/>
              <a:t> — </a:t>
            </a:r>
            <a:r>
              <a:rPr lang="zh-CN" altLang="en-US" sz="2800" dirty="0" smtClean="0"/>
              <a:t>受保护的</a:t>
            </a:r>
            <a:r>
              <a:rPr lang="zh-CN" altLang="en-US" sz="2800" dirty="0" smtClean="0">
                <a:latin typeface="宋体" pitchFamily="2" charset="-122"/>
              </a:rPr>
              <a:t>成员变量和方法，</a:t>
            </a:r>
            <a:endParaRPr lang="en-US" altLang="zh-CN" sz="2800" dirty="0" smtClean="0">
              <a:latin typeface="宋体" pitchFamily="2" charset="-122"/>
            </a:endParaRPr>
          </a:p>
          <a:p>
            <a:pPr marL="638175" lvl="2" indent="-342900">
              <a:buClr>
                <a:schemeClr val="tx2"/>
              </a:buClr>
            </a:pPr>
            <a:r>
              <a:rPr lang="zh-CN" altLang="en-US" dirty="0" smtClean="0"/>
              <a:t>仅在</a:t>
            </a:r>
            <a:r>
              <a:rPr lang="zh-CN" altLang="en-US" b="1" dirty="0" smtClean="0">
                <a:solidFill>
                  <a:srgbClr val="0000CC"/>
                </a:solidFill>
              </a:rPr>
              <a:t>类体中、子类类体中或同包的其它类类体中</a:t>
            </a:r>
            <a:r>
              <a:rPr lang="zh-CN" altLang="en-US" dirty="0" smtClean="0"/>
              <a:t>可访问。即：</a:t>
            </a:r>
            <a:endParaRPr lang="en-US" altLang="zh-CN" dirty="0" smtClean="0"/>
          </a:p>
          <a:p>
            <a:pPr marL="931863" lvl="3" indent="-342900"/>
            <a:r>
              <a:rPr lang="zh-CN" altLang="en-US" sz="2400" dirty="0" smtClean="0"/>
              <a:t>在类中被申明为保护的域可以被同一个包中的该类的对象访问。</a:t>
            </a:r>
            <a:endParaRPr lang="en-US" altLang="zh-CN" sz="2400" dirty="0" smtClean="0"/>
          </a:p>
          <a:p>
            <a:pPr marL="931863" lvl="3" indent="-342900"/>
            <a:r>
              <a:rPr lang="zh-CN" altLang="en-US" sz="2400" dirty="0" smtClean="0"/>
              <a:t>也能被其子类访问，而不管它们是否在同一个包中。</a:t>
            </a:r>
          </a:p>
          <a:p>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96</a:t>
            </a:fld>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§4.10.5   </a:t>
            </a:r>
            <a:r>
              <a:rPr lang="en-US" altLang="zh-CN" dirty="0" smtClean="0">
                <a:latin typeface="宋体" pitchFamily="2" charset="-122"/>
              </a:rPr>
              <a:t>public</a:t>
            </a:r>
            <a:r>
              <a:rPr lang="zh-CN" altLang="en-US" dirty="0" smtClean="0">
                <a:latin typeface="宋体" pitchFamily="2" charset="-122"/>
              </a:rPr>
              <a:t>类与友好类 </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类声明时，如果在关键字</a:t>
            </a:r>
            <a:r>
              <a:rPr lang="en-US" altLang="zh-CN" dirty="0" smtClean="0">
                <a:latin typeface="宋体" pitchFamily="2" charset="-122"/>
              </a:rPr>
              <a:t>class</a:t>
            </a:r>
            <a:r>
              <a:rPr lang="zh-CN" altLang="en-US" dirty="0" smtClean="0">
                <a:latin typeface="宋体" pitchFamily="2" charset="-122"/>
              </a:rPr>
              <a:t>前面加上</a:t>
            </a:r>
            <a:r>
              <a:rPr lang="en-US" altLang="zh-CN" dirty="0" smtClean="0">
                <a:latin typeface="宋体" pitchFamily="2" charset="-122"/>
              </a:rPr>
              <a:t>public</a:t>
            </a:r>
            <a:r>
              <a:rPr lang="zh-CN" altLang="en-US" dirty="0" smtClean="0">
                <a:latin typeface="宋体" pitchFamily="2" charset="-122"/>
              </a:rPr>
              <a:t>关键字，就称这样的类是一个</a:t>
            </a:r>
            <a:r>
              <a:rPr lang="en-US" altLang="zh-CN" b="1" dirty="0" smtClean="0">
                <a:solidFill>
                  <a:srgbClr val="C00000"/>
                </a:solidFill>
                <a:latin typeface="宋体" pitchFamily="2" charset="-122"/>
              </a:rPr>
              <a:t>public </a:t>
            </a:r>
            <a:r>
              <a:rPr lang="zh-CN" altLang="en-US" b="1" dirty="0" smtClean="0">
                <a:solidFill>
                  <a:srgbClr val="C00000"/>
                </a:solidFill>
                <a:latin typeface="宋体" pitchFamily="2" charset="-122"/>
              </a:rPr>
              <a:t>类</a:t>
            </a:r>
            <a:r>
              <a:rPr lang="zh-CN" altLang="en-US" b="1" dirty="0" smtClean="0">
                <a:latin typeface="宋体" pitchFamily="2" charset="-122"/>
              </a:rPr>
              <a:t> 。</a:t>
            </a:r>
            <a:endParaRPr lang="en-US" altLang="zh-CN" b="1" dirty="0" smtClean="0">
              <a:latin typeface="宋体" pitchFamily="2" charset="-122"/>
            </a:endParaRPr>
          </a:p>
          <a:p>
            <a:r>
              <a:rPr lang="zh-CN" altLang="en-US" dirty="0" smtClean="0"/>
              <a:t>可以在</a:t>
            </a:r>
            <a:r>
              <a:rPr lang="zh-CN" altLang="en-US" dirty="0" smtClean="0">
                <a:solidFill>
                  <a:srgbClr val="0000FF"/>
                </a:solidFill>
              </a:rPr>
              <a:t>任何另外一个类</a:t>
            </a:r>
            <a:r>
              <a:rPr lang="zh-CN" altLang="en-US" dirty="0" smtClean="0"/>
              <a:t>中，使用</a:t>
            </a:r>
            <a:r>
              <a:rPr lang="en-US" altLang="zh-CN" dirty="0" smtClean="0">
                <a:latin typeface="宋体" pitchFamily="2" charset="-122"/>
              </a:rPr>
              <a:t>public</a:t>
            </a:r>
            <a:r>
              <a:rPr lang="zh-CN" altLang="en-US" dirty="0" smtClean="0"/>
              <a:t>类创建对象。</a:t>
            </a:r>
            <a:endParaRPr lang="en-US" altLang="zh-CN" dirty="0" smtClean="0"/>
          </a:p>
          <a:p>
            <a:endParaRPr lang="en-US" altLang="zh-CN" dirty="0" smtClean="0"/>
          </a:p>
          <a:p>
            <a:pPr algn="just">
              <a:spcBef>
                <a:spcPct val="10000"/>
              </a:spcBef>
            </a:pPr>
            <a:r>
              <a:rPr lang="zh-CN" altLang="en-US" dirty="0" smtClean="0">
                <a:latin typeface="宋体" pitchFamily="2" charset="-122"/>
              </a:rPr>
              <a:t>如果一个类不加</a:t>
            </a:r>
            <a:r>
              <a:rPr lang="en-US" altLang="zh-CN" dirty="0" smtClean="0">
                <a:latin typeface="宋体" pitchFamily="2" charset="-122"/>
              </a:rPr>
              <a:t>public</a:t>
            </a:r>
            <a:r>
              <a:rPr lang="zh-CN" altLang="en-US" dirty="0" smtClean="0">
                <a:latin typeface="宋体" pitchFamily="2" charset="-122"/>
              </a:rPr>
              <a:t>修饰，这样的类被称作</a:t>
            </a:r>
            <a:r>
              <a:rPr lang="zh-CN" altLang="en-US" b="1" dirty="0" smtClean="0">
                <a:solidFill>
                  <a:srgbClr val="C00000"/>
                </a:solidFill>
                <a:latin typeface="宋体" pitchFamily="2" charset="-122"/>
              </a:rPr>
              <a:t>友好类</a:t>
            </a:r>
            <a:r>
              <a:rPr lang="zh-CN" altLang="en-US" dirty="0" smtClean="0">
                <a:latin typeface="宋体" pitchFamily="2" charset="-122"/>
              </a:rPr>
              <a:t>。</a:t>
            </a:r>
          </a:p>
          <a:p>
            <a:pPr algn="just">
              <a:spcBef>
                <a:spcPct val="10000"/>
              </a:spcBef>
            </a:pPr>
            <a:r>
              <a:rPr lang="zh-CN" altLang="en-US" dirty="0" smtClean="0"/>
              <a:t>在另外一个类中使用友好类创建对象时，要保证它们是在</a:t>
            </a:r>
            <a:r>
              <a:rPr lang="zh-CN" altLang="en-US" b="1" dirty="0" smtClean="0">
                <a:solidFill>
                  <a:srgbClr val="0000FF"/>
                </a:solidFill>
              </a:rPr>
              <a:t>同一包中</a:t>
            </a:r>
            <a:r>
              <a:rPr lang="zh-CN" altLang="en-US" dirty="0" smtClean="0"/>
              <a:t>。</a:t>
            </a: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97</a:t>
            </a:fld>
            <a:endParaRPr lang="zh-CN" alt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§4.11   </a:t>
            </a:r>
            <a:r>
              <a:rPr lang="zh-CN" altLang="en-US" dirty="0" smtClean="0">
                <a:latin typeface="宋体" pitchFamily="2" charset="-122"/>
              </a:rPr>
              <a:t>基本类型的类包装 </a:t>
            </a:r>
            <a:endParaRPr lang="zh-CN" altLang="en-US" dirty="0"/>
          </a:p>
        </p:txBody>
      </p:sp>
      <p:sp>
        <p:nvSpPr>
          <p:cNvPr id="3" name="内容占位符 2"/>
          <p:cNvSpPr>
            <a:spLocks noGrp="1"/>
          </p:cNvSpPr>
          <p:nvPr>
            <p:ph idx="1"/>
          </p:nvPr>
        </p:nvSpPr>
        <p:spPr/>
        <p:txBody>
          <a:bodyPr/>
          <a:lstStyle/>
          <a:p>
            <a:pPr algn="just"/>
            <a:r>
              <a:rPr lang="en-US" altLang="zh-CN" dirty="0" smtClean="0">
                <a:latin typeface="宋体" pitchFamily="2" charset="-122"/>
              </a:rPr>
              <a:t>Java</a:t>
            </a:r>
            <a:r>
              <a:rPr lang="zh-CN" altLang="en-US" dirty="0" smtClean="0">
                <a:latin typeface="宋体" pitchFamily="2" charset="-122"/>
              </a:rPr>
              <a:t>的基本数据类型包括：</a:t>
            </a:r>
            <a:r>
              <a:rPr lang="en-US" altLang="zh-CN" dirty="0" err="1" smtClean="0">
                <a:latin typeface="宋体" pitchFamily="2" charset="-122"/>
              </a:rPr>
              <a:t>byte、int、short、long、float、double、</a:t>
            </a:r>
            <a:r>
              <a:rPr lang="en-US" altLang="zh-CN" dirty="0" err="1" smtClean="0">
                <a:solidFill>
                  <a:srgbClr val="C00000"/>
                </a:solidFill>
                <a:latin typeface="宋体" pitchFamily="2" charset="-122"/>
              </a:rPr>
              <a:t>char</a:t>
            </a:r>
            <a:r>
              <a:rPr lang="en-US" altLang="zh-CN" dirty="0" smtClean="0">
                <a:latin typeface="宋体" pitchFamily="2" charset="-122"/>
              </a:rPr>
              <a:t>。</a:t>
            </a:r>
          </a:p>
          <a:p>
            <a:pPr algn="just"/>
            <a:r>
              <a:rPr lang="en-US" altLang="zh-CN" dirty="0" smtClean="0">
                <a:latin typeface="宋体" pitchFamily="2" charset="-122"/>
              </a:rPr>
              <a:t>Java</a:t>
            </a:r>
            <a:r>
              <a:rPr lang="zh-CN" altLang="en-US" dirty="0" smtClean="0">
                <a:latin typeface="宋体" pitchFamily="2" charset="-122"/>
              </a:rPr>
              <a:t>提供了基本数据类型相关的类，实现了对基本数据类型的封装。</a:t>
            </a:r>
          </a:p>
          <a:p>
            <a:pPr algn="just"/>
            <a:r>
              <a:rPr lang="zh-CN" altLang="en-US" dirty="0" smtClean="0">
                <a:latin typeface="宋体" pitchFamily="2" charset="-122"/>
              </a:rPr>
              <a:t>这些类分别是：</a:t>
            </a:r>
            <a:r>
              <a:rPr lang="en-US" altLang="zh-CN" dirty="0" err="1" smtClean="0">
                <a:solidFill>
                  <a:srgbClr val="000099"/>
                </a:solidFill>
                <a:latin typeface="Tahoma" pitchFamily="34" charset="0"/>
                <a:ea typeface="Tahoma" pitchFamily="34" charset="0"/>
                <a:cs typeface="Tahoma" pitchFamily="34" charset="0"/>
              </a:rPr>
              <a:t>Byte、Integer、Short、Long、Float、Double</a:t>
            </a:r>
            <a:r>
              <a:rPr lang="zh-CN" altLang="en-US" dirty="0" smtClean="0">
                <a:latin typeface="宋体" pitchFamily="2" charset="-122"/>
              </a:rPr>
              <a:t>和</a:t>
            </a:r>
            <a:r>
              <a:rPr lang="en-US" altLang="zh-CN" dirty="0" smtClean="0">
                <a:solidFill>
                  <a:srgbClr val="C00000"/>
                </a:solidFill>
                <a:latin typeface="Tahoma" pitchFamily="34" charset="0"/>
                <a:ea typeface="Tahoma" pitchFamily="34" charset="0"/>
                <a:cs typeface="Tahoma" pitchFamily="34" charset="0"/>
              </a:rPr>
              <a:t>Char</a:t>
            </a:r>
            <a:r>
              <a:rPr lang="en-US" altLang="zh-CN" dirty="0" smtClean="0">
                <a:solidFill>
                  <a:srgbClr val="000099"/>
                </a:solidFill>
                <a:latin typeface="Tahoma" pitchFamily="34" charset="0"/>
                <a:ea typeface="Tahoma" pitchFamily="34" charset="0"/>
                <a:cs typeface="Tahoma" pitchFamily="34" charset="0"/>
              </a:rPr>
              <a:t>acter</a:t>
            </a:r>
            <a:r>
              <a:rPr lang="zh-CN" altLang="en-US" dirty="0" smtClean="0">
                <a:latin typeface="宋体" pitchFamily="2" charset="-122"/>
              </a:rPr>
              <a:t>类。</a:t>
            </a:r>
            <a:endParaRPr lang="en-US" altLang="zh-CN" dirty="0" smtClean="0">
              <a:latin typeface="宋体" pitchFamily="2" charset="-122"/>
            </a:endParaRPr>
          </a:p>
          <a:p>
            <a:pPr algn="just"/>
            <a:r>
              <a:rPr lang="zh-CN" altLang="en-US" dirty="0" smtClean="0">
                <a:latin typeface="宋体" pitchFamily="2" charset="-122"/>
              </a:rPr>
              <a:t>这些类在</a:t>
            </a:r>
            <a:r>
              <a:rPr lang="en-US" altLang="zh-CN" dirty="0" err="1" smtClean="0">
                <a:latin typeface="宋体" pitchFamily="2" charset="-122"/>
              </a:rPr>
              <a:t>java.lang</a:t>
            </a:r>
            <a:r>
              <a:rPr lang="zh-CN" altLang="en-US" dirty="0" smtClean="0">
                <a:latin typeface="宋体" pitchFamily="2" charset="-122"/>
              </a:rPr>
              <a:t>包中。</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98</a:t>
            </a:fld>
            <a:endParaRPr lang="zh-CN"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§4.11.1     </a:t>
            </a:r>
            <a:r>
              <a:rPr lang="en-US" altLang="zh-CN" dirty="0" smtClean="0">
                <a:latin typeface="宋体" pitchFamily="2" charset="-122"/>
              </a:rPr>
              <a:t>Double</a:t>
            </a:r>
            <a:r>
              <a:rPr lang="zh-CN" altLang="en-US" dirty="0" smtClean="0">
                <a:latin typeface="宋体" pitchFamily="2" charset="-122"/>
              </a:rPr>
              <a:t>和</a:t>
            </a:r>
            <a:r>
              <a:rPr lang="en-US" altLang="zh-CN" dirty="0" smtClean="0">
                <a:latin typeface="宋体" pitchFamily="2" charset="-122"/>
              </a:rPr>
              <a:t>Float</a:t>
            </a:r>
            <a:r>
              <a:rPr lang="zh-CN" altLang="en-US" dirty="0" smtClean="0">
                <a:latin typeface="宋体" pitchFamily="2" charset="-122"/>
              </a:rPr>
              <a:t>类 </a:t>
            </a:r>
            <a:endParaRPr lang="zh-CN" altLang="en-US" dirty="0"/>
          </a:p>
        </p:txBody>
      </p:sp>
      <p:sp>
        <p:nvSpPr>
          <p:cNvPr id="3" name="内容占位符 2"/>
          <p:cNvSpPr>
            <a:spLocks noGrp="1"/>
          </p:cNvSpPr>
          <p:nvPr>
            <p:ph idx="1"/>
          </p:nvPr>
        </p:nvSpPr>
        <p:spPr/>
        <p:txBody>
          <a:bodyPr/>
          <a:lstStyle/>
          <a:p>
            <a:pPr algn="just">
              <a:spcBef>
                <a:spcPct val="10000"/>
              </a:spcBef>
            </a:pPr>
            <a:r>
              <a:rPr lang="en-US" altLang="zh-CN" b="1" dirty="0" smtClean="0"/>
              <a:t>Double</a:t>
            </a:r>
            <a:r>
              <a:rPr lang="zh-CN" altLang="en-US" b="1" dirty="0" smtClean="0"/>
              <a:t>类和</a:t>
            </a:r>
            <a:r>
              <a:rPr lang="en-US" altLang="zh-CN" b="1" dirty="0" smtClean="0"/>
              <a:t>Float</a:t>
            </a:r>
            <a:r>
              <a:rPr lang="zh-CN" altLang="en-US" b="1" dirty="0" smtClean="0"/>
              <a:t>类实现了对</a:t>
            </a:r>
            <a:r>
              <a:rPr lang="en-US" altLang="zh-CN" b="1" dirty="0" smtClean="0"/>
              <a:t>double</a:t>
            </a:r>
            <a:r>
              <a:rPr lang="zh-CN" altLang="en-US" b="1" dirty="0" smtClean="0"/>
              <a:t>和</a:t>
            </a:r>
            <a:r>
              <a:rPr lang="en-US" altLang="zh-CN" b="1" dirty="0" smtClean="0"/>
              <a:t>float</a:t>
            </a:r>
            <a:r>
              <a:rPr lang="zh-CN" altLang="en-US" b="1" dirty="0" smtClean="0"/>
              <a:t>基本型数据的类包装。</a:t>
            </a:r>
          </a:p>
          <a:p>
            <a:pPr algn="just">
              <a:spcBef>
                <a:spcPct val="10000"/>
              </a:spcBef>
            </a:pPr>
            <a:r>
              <a:rPr lang="en-US" altLang="zh-CN" b="1" dirty="0" smtClean="0"/>
              <a:t>Double</a:t>
            </a:r>
            <a:r>
              <a:rPr lang="zh-CN" altLang="en-US" b="1" dirty="0" smtClean="0"/>
              <a:t>类的构造方法：</a:t>
            </a:r>
            <a:r>
              <a:rPr lang="en-US" altLang="zh-CN" b="1" dirty="0" smtClean="0">
                <a:solidFill>
                  <a:srgbClr val="0000FF"/>
                </a:solidFill>
              </a:rPr>
              <a:t>Double(double num)</a:t>
            </a:r>
          </a:p>
          <a:p>
            <a:pPr algn="just">
              <a:spcBef>
                <a:spcPct val="10000"/>
              </a:spcBef>
            </a:pPr>
            <a:r>
              <a:rPr lang="en-US" altLang="zh-CN" b="1" dirty="0" smtClean="0"/>
              <a:t>Float</a:t>
            </a:r>
            <a:r>
              <a:rPr lang="zh-CN" altLang="en-US" b="1" dirty="0" smtClean="0"/>
              <a:t>类的构造方法：   </a:t>
            </a:r>
            <a:r>
              <a:rPr lang="en-US" altLang="zh-CN" b="1" dirty="0" smtClean="0">
                <a:solidFill>
                  <a:srgbClr val="0000FF"/>
                </a:solidFill>
              </a:rPr>
              <a:t>Float(float num)</a:t>
            </a:r>
          </a:p>
          <a:p>
            <a:pPr algn="just">
              <a:spcBef>
                <a:spcPct val="10000"/>
              </a:spcBef>
            </a:pPr>
            <a:r>
              <a:rPr lang="en-US" altLang="zh-CN" b="1" dirty="0" smtClean="0"/>
              <a:t>Double</a:t>
            </a:r>
            <a:r>
              <a:rPr lang="zh-CN" altLang="en-US" b="1" dirty="0" smtClean="0">
                <a:latin typeface="宋体" pitchFamily="2" charset="-122"/>
              </a:rPr>
              <a:t>对象调用</a:t>
            </a:r>
            <a:r>
              <a:rPr lang="en-US" altLang="zh-CN" b="1" dirty="0" err="1" smtClean="0">
                <a:solidFill>
                  <a:srgbClr val="0000FF"/>
                </a:solidFill>
              </a:rPr>
              <a:t>doubleValue</a:t>
            </a:r>
            <a:r>
              <a:rPr lang="en-US" altLang="zh-CN" b="1" dirty="0" smtClean="0">
                <a:solidFill>
                  <a:srgbClr val="0000FF"/>
                </a:solidFill>
              </a:rPr>
              <a:t>()</a:t>
            </a:r>
            <a:r>
              <a:rPr lang="zh-CN" altLang="en-US" b="1" dirty="0" smtClean="0">
                <a:solidFill>
                  <a:srgbClr val="0000FF"/>
                </a:solidFill>
                <a:latin typeface="宋体" pitchFamily="2" charset="-122"/>
              </a:rPr>
              <a:t>方法</a:t>
            </a:r>
            <a:r>
              <a:rPr lang="zh-CN" altLang="en-US" b="1" dirty="0" smtClean="0">
                <a:latin typeface="宋体" pitchFamily="2" charset="-122"/>
              </a:rPr>
              <a:t>可以返回该对象含有的</a:t>
            </a:r>
            <a:r>
              <a:rPr lang="en-US" altLang="zh-CN" b="1" dirty="0" smtClean="0">
                <a:solidFill>
                  <a:srgbClr val="FF0066"/>
                </a:solidFill>
              </a:rPr>
              <a:t>double</a:t>
            </a:r>
            <a:r>
              <a:rPr lang="zh-CN" altLang="en-US" b="1" dirty="0" smtClean="0">
                <a:solidFill>
                  <a:srgbClr val="FF0066"/>
                </a:solidFill>
                <a:latin typeface="宋体" pitchFamily="2" charset="-122"/>
              </a:rPr>
              <a:t>型数据</a:t>
            </a:r>
            <a:r>
              <a:rPr lang="zh-CN" altLang="en-US" b="1" dirty="0" smtClean="0">
                <a:latin typeface="宋体" pitchFamily="2" charset="-122"/>
              </a:rPr>
              <a:t>。</a:t>
            </a:r>
          </a:p>
          <a:p>
            <a:pPr algn="just">
              <a:spcBef>
                <a:spcPct val="10000"/>
              </a:spcBef>
            </a:pPr>
            <a:r>
              <a:rPr lang="en-US" altLang="zh-CN" b="1" dirty="0" smtClean="0"/>
              <a:t>Float</a:t>
            </a:r>
            <a:r>
              <a:rPr lang="zh-CN" altLang="en-US" b="1" dirty="0" smtClean="0">
                <a:latin typeface="宋体" pitchFamily="2" charset="-122"/>
              </a:rPr>
              <a:t>对象调用</a:t>
            </a:r>
            <a:r>
              <a:rPr lang="en-US" altLang="zh-CN" b="1" dirty="0" err="1" smtClean="0">
                <a:solidFill>
                  <a:srgbClr val="0000FF"/>
                </a:solidFill>
              </a:rPr>
              <a:t>floatValue</a:t>
            </a:r>
            <a:r>
              <a:rPr lang="en-US" altLang="zh-CN" b="1" dirty="0" smtClean="0">
                <a:solidFill>
                  <a:srgbClr val="0000FF"/>
                </a:solidFill>
              </a:rPr>
              <a:t>()</a:t>
            </a:r>
            <a:r>
              <a:rPr lang="zh-CN" altLang="en-US" b="1" dirty="0" smtClean="0">
                <a:solidFill>
                  <a:srgbClr val="0000FF"/>
                </a:solidFill>
              </a:rPr>
              <a:t>方法</a:t>
            </a:r>
            <a:r>
              <a:rPr lang="zh-CN" altLang="en-US" b="1" dirty="0" smtClean="0">
                <a:latin typeface="宋体" pitchFamily="2" charset="-122"/>
              </a:rPr>
              <a:t>可以返回该对象含有的</a:t>
            </a:r>
            <a:r>
              <a:rPr lang="en-US" altLang="zh-CN" b="1" dirty="0" smtClean="0">
                <a:solidFill>
                  <a:srgbClr val="FF0066"/>
                </a:solidFill>
              </a:rPr>
              <a:t>float</a:t>
            </a:r>
            <a:r>
              <a:rPr lang="zh-CN" altLang="en-US" b="1" dirty="0" smtClean="0">
                <a:solidFill>
                  <a:srgbClr val="FF0066"/>
                </a:solidFill>
              </a:rPr>
              <a:t>型数据</a:t>
            </a:r>
            <a:r>
              <a:rPr lang="zh-CN" altLang="en-US" b="1" dirty="0" smtClean="0">
                <a:latin typeface="宋体" pitchFamily="2" charset="-122"/>
              </a:rPr>
              <a:t>。</a:t>
            </a:r>
            <a:r>
              <a:rPr lang="zh-CN" altLang="en-US" b="1" dirty="0" smtClean="0"/>
              <a:t>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825</TotalTime>
  <Words>6757</Words>
  <PresentationFormat>全屏显示(4:3)</PresentationFormat>
  <Paragraphs>1127</Paragraphs>
  <Slides>117</Slides>
  <Notes>3</Notes>
  <HiddenSlides>0</HiddenSlides>
  <MMClips>0</MMClips>
  <ScaleCrop>false</ScaleCrop>
  <HeadingPairs>
    <vt:vector size="4" baseType="variant">
      <vt:variant>
        <vt:lpstr>主题</vt:lpstr>
      </vt:variant>
      <vt:variant>
        <vt:i4>2</vt:i4>
      </vt:variant>
      <vt:variant>
        <vt:lpstr>幻灯片标题</vt:lpstr>
      </vt:variant>
      <vt:variant>
        <vt:i4>117</vt:i4>
      </vt:variant>
    </vt:vector>
  </HeadingPairs>
  <TitlesOfParts>
    <vt:vector size="119" baseType="lpstr">
      <vt:lpstr>主题1</vt:lpstr>
      <vt:lpstr>Office 主题</vt:lpstr>
      <vt:lpstr>面向对象程序设计(Java)</vt:lpstr>
      <vt:lpstr>第4章类与对象  </vt:lpstr>
      <vt:lpstr>导读</vt:lpstr>
      <vt:lpstr>§4.1    编程语言的几个发展阶段</vt:lpstr>
      <vt:lpstr>什么是“面向对象” 思想？</vt:lpstr>
      <vt:lpstr>幻灯片 6</vt:lpstr>
      <vt:lpstr>如何使用面向对象的思想实现一个计算机模拟器？</vt:lpstr>
      <vt:lpstr>如何使用面向对象的思想实现一个计算机模拟器？</vt:lpstr>
      <vt:lpstr>如何使用面向对象的思想实现一个计算机模拟器？</vt:lpstr>
      <vt:lpstr>面向对象编程</vt:lpstr>
      <vt:lpstr>§4.2   类 </vt:lpstr>
      <vt:lpstr>§4.2.1    类声明</vt:lpstr>
      <vt:lpstr>类的声明</vt:lpstr>
      <vt:lpstr>§4.2.2   类体</vt:lpstr>
      <vt:lpstr>幻灯片 15</vt:lpstr>
      <vt:lpstr>Point.java</vt:lpstr>
      <vt:lpstr>§4.2.3    成员变量和局部变量</vt:lpstr>
      <vt:lpstr>1．变量的类型</vt:lpstr>
      <vt:lpstr>2．变量的有效范围</vt:lpstr>
      <vt:lpstr>§4.2.3    成员变量和局部变量</vt:lpstr>
      <vt:lpstr>静态变量/类变量</vt:lpstr>
      <vt:lpstr>§4.2.3    成员变量和局部变量</vt:lpstr>
      <vt:lpstr>§4.2.4   方法</vt:lpstr>
      <vt:lpstr>§4.2.4   方法</vt:lpstr>
      <vt:lpstr>§4.2.4   方法</vt:lpstr>
      <vt:lpstr>“main”方法</vt:lpstr>
      <vt:lpstr>§4.2.5    方法重载</vt:lpstr>
      <vt:lpstr>§4.2.6    构造方法 </vt:lpstr>
      <vt:lpstr>§4.2.6    构造方法 </vt:lpstr>
      <vt:lpstr>§4.2.7   类方法和实例方法 </vt:lpstr>
      <vt:lpstr>§4.2.7   类方法和实例方法 </vt:lpstr>
      <vt:lpstr>§4.2.8   几个值得注意的问题 </vt:lpstr>
      <vt:lpstr>类成员(静态成员、实例成员)调用注意事项：</vt:lpstr>
      <vt:lpstr>幻灯片 34</vt:lpstr>
      <vt:lpstr>§4.3   对象</vt:lpstr>
      <vt:lpstr>幻灯片 36</vt:lpstr>
      <vt:lpstr>§4.3   对象</vt:lpstr>
      <vt:lpstr>幻灯片 38</vt:lpstr>
      <vt:lpstr>XiyoujiRenwu.java</vt:lpstr>
      <vt:lpstr>§4.3   对象</vt:lpstr>
      <vt:lpstr>§4.3   对象</vt:lpstr>
      <vt:lpstr>§4.3   对象</vt:lpstr>
      <vt:lpstr>§4.3   对象</vt:lpstr>
      <vt:lpstr>§4.3.2    使用对象</vt:lpstr>
      <vt:lpstr>§4.3.3   对象的引用和实体</vt:lpstr>
      <vt:lpstr>§4.3.3   对象的引用和实体</vt:lpstr>
      <vt:lpstr>幻灯片 47</vt:lpstr>
      <vt:lpstr>数据内存分配示例：</vt:lpstr>
      <vt:lpstr>§4.3.3   对象的引用和实体</vt:lpstr>
      <vt:lpstr>§4.4    参数传值 </vt:lpstr>
      <vt:lpstr>方法的参数传递</vt:lpstr>
      <vt:lpstr>基本数据类型传递</vt:lpstr>
      <vt:lpstr>§4.4.2    引用类型参数的传值</vt:lpstr>
      <vt:lpstr>引用数据类型传递</vt:lpstr>
      <vt:lpstr>幻灯片 55</vt:lpstr>
      <vt:lpstr>§4.4.3    可变参数 </vt:lpstr>
      <vt:lpstr>§4.4.3    可变参数 </vt:lpstr>
      <vt:lpstr>AverageExample.java</vt:lpstr>
      <vt:lpstr>§4.4.4   有理数的类封装 </vt:lpstr>
      <vt:lpstr>§4.5   对象的组合  </vt:lpstr>
      <vt:lpstr>§4.6   static关键字 </vt:lpstr>
      <vt:lpstr>§4.6.1   实例变量和类变量的区别 </vt:lpstr>
      <vt:lpstr>§4.6.1   实例变量和类变量的区别 </vt:lpstr>
      <vt:lpstr>§4.6.2   实例方法和类方法的区别 </vt:lpstr>
      <vt:lpstr>Invoking Methods (调用方法)</vt:lpstr>
      <vt:lpstr>静态方法/类方法</vt:lpstr>
      <vt:lpstr>§4.7   this 关键字 </vt:lpstr>
      <vt:lpstr>§4.7   this 关键字 </vt:lpstr>
      <vt:lpstr>§4.7.1    在构造方法中使用this </vt:lpstr>
      <vt:lpstr>幻灯片 70</vt:lpstr>
      <vt:lpstr>阅读例4-10 </vt:lpstr>
      <vt:lpstr>§4.7.2    在实例方法中使用this </vt:lpstr>
      <vt:lpstr>§4.8    包 </vt:lpstr>
      <vt:lpstr>§4.8.1   包语句 </vt:lpstr>
      <vt:lpstr>实例：</vt:lpstr>
      <vt:lpstr>§4.8.2   有包名的类的存储目录 </vt:lpstr>
      <vt:lpstr>§4.8.3   运行有包名的主类 </vt:lpstr>
      <vt:lpstr>程序运行实例：</vt:lpstr>
      <vt:lpstr>幻灯片 79</vt:lpstr>
      <vt:lpstr>§4.9    import 语句 </vt:lpstr>
      <vt:lpstr>§4.9.1   引入类库中的类 </vt:lpstr>
      <vt:lpstr>幻灯片 82</vt:lpstr>
      <vt:lpstr>幻灯片 83</vt:lpstr>
      <vt:lpstr>§4.9.1   引入类库中的类 </vt:lpstr>
      <vt:lpstr> 例4-12</vt:lpstr>
      <vt:lpstr>§4.9.2  引入自定义包中的类 </vt:lpstr>
      <vt:lpstr>§4.9.3    使用无包名的类 </vt:lpstr>
      <vt:lpstr>§4.9.4   避免类名混淆 </vt:lpstr>
      <vt:lpstr>§4.9.4   避免类名混淆 </vt:lpstr>
      <vt:lpstr>§4.10   访问权限 </vt:lpstr>
      <vt:lpstr>§4.10.1   私有变量和私有方法 </vt:lpstr>
      <vt:lpstr>幻灯片 92</vt:lpstr>
      <vt:lpstr>§4.10.2   公有变量和公有方法 </vt:lpstr>
      <vt:lpstr>§4.10.3   友好变量和友好方法 </vt:lpstr>
      <vt:lpstr>幻灯片 95</vt:lpstr>
      <vt:lpstr>§4.10.4    受保护的成员变量和方法 </vt:lpstr>
      <vt:lpstr>§4.10.5   public类与友好类 </vt:lpstr>
      <vt:lpstr>§4.11   基本类型的类包装 </vt:lpstr>
      <vt:lpstr>§4.11.1     Double和Float类 </vt:lpstr>
      <vt:lpstr>§4.11.2    Byte、Short 、Integer、Long类 </vt:lpstr>
      <vt:lpstr>§4.11.3    Character类 </vt:lpstr>
      <vt:lpstr>§4.11.3    Character类 </vt:lpstr>
      <vt:lpstr>§4.11.4   自动装箱与拆箱 </vt:lpstr>
      <vt:lpstr>§4.11.4   自动装箱与拆箱 </vt:lpstr>
      <vt:lpstr>§4.12    反编译和文档生成器 </vt:lpstr>
      <vt:lpstr> javap java.util.Date </vt:lpstr>
      <vt:lpstr>javap -private javax.swing.JButton</vt:lpstr>
      <vt:lpstr>javap HelloWorld</vt:lpstr>
      <vt:lpstr>§4.12.2   javadoc制作文档 </vt:lpstr>
      <vt:lpstr>幻灯片 110</vt:lpstr>
      <vt:lpstr>§4.13   jar文件</vt:lpstr>
      <vt:lpstr>§4.13   jar文件</vt:lpstr>
      <vt:lpstr>§4.13   jar文件</vt:lpstr>
      <vt:lpstr>§4.13   jar文件</vt:lpstr>
      <vt:lpstr>§4.14   小结 </vt:lpstr>
      <vt:lpstr>§4.14   小结 </vt:lpstr>
      <vt:lpstr>课堂练习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leno</dc:creator>
  <cp:lastModifiedBy>admin</cp:lastModifiedBy>
  <cp:revision>197</cp:revision>
  <dcterms:created xsi:type="dcterms:W3CDTF">2017-09-12T08:11:14Z</dcterms:created>
  <dcterms:modified xsi:type="dcterms:W3CDTF">2017-11-29T03:24:29Z</dcterms:modified>
</cp:coreProperties>
</file>