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B5D56-1C8F-45E9-B1F7-DBCEF9911638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5C715-1E5B-43DA-B004-C5D8443507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B0666F0-2633-484E-9DEF-FF73DA9035E5}" type="datetime1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349000-68AE-4EF2-A162-B6CDB6BFFB4F}" type="datetime1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99D36-8DC9-4420-AA2B-4197BF0E991D}" type="datetime1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2CFE56-ACF2-4BF2-92C8-903FE5A7CCFD}" type="datetime1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8CDF62-2EE3-47A9-89B0-A34B5D3B142C}" type="datetime1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A94F5-2C8F-408C-8F33-5C8A997268E9}" type="datetime1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067C7C-C9AA-4A0A-AD05-3B86897CC751}" type="datetime1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9DDB2-956C-4681-BEED-3F7CE5FEA32F}" type="datetime1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528EA6-D518-468C-ABD6-8F5F473D3F7D}" type="datetime1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C453CB-4705-4B21-BA30-67E9778E9BE1}" type="datetime1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EAB20-ECDF-4EB8-A4D4-F85947752D46}" type="datetime1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6CD62F4A-5B1F-44F1-96CC-493C441FD5C2}" type="datetime1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AD09333-13BC-46DF-8BE9-80961081716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3071810"/>
            <a:ext cx="6357982" cy="936625"/>
          </a:xfrm>
        </p:spPr>
        <p:txBody>
          <a:bodyPr/>
          <a:lstStyle/>
          <a:p>
            <a:pPr algn="ctr"/>
            <a:r>
              <a:rPr lang="zh-CN" altLang="en-US" sz="5400" b="1" dirty="0" smtClean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  </a:t>
            </a:r>
            <a:r>
              <a:rPr lang="en-US" altLang="zh-CN" sz="540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Java </a:t>
            </a:r>
            <a:r>
              <a:rPr lang="zh-CN" altLang="en-US" sz="540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基本命令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71472" y="1857364"/>
            <a:ext cx="66357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《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面向对象程序设计</a:t>
            </a:r>
            <a:r>
              <a:rPr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(</a:t>
            </a:r>
            <a:r>
              <a:rPr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Java)》</a:t>
            </a:r>
            <a:endParaRPr lang="zh-CN" altLang="en-US" sz="4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571736" y="4572008"/>
            <a:ext cx="3887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指导老师：汤蓉</a:t>
            </a:r>
            <a:endParaRPr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428728" y="5786454"/>
            <a:ext cx="6048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成都信息工程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大学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  </a:t>
            </a:r>
            <a:r>
              <a:rPr lang="zh-CN" altLang="en-US" sz="2800" dirty="0">
                <a:latin typeface="Times New Roman" pitchFamily="18" charset="0"/>
                <a:ea typeface="黑体" pitchFamily="2" charset="-122"/>
              </a:rPr>
              <a:t>计算机学院  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2017</a:t>
            </a:r>
            <a:endParaRPr lang="en-US" altLang="zh-CN" sz="2800" dirty="0"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B809-1098-4E9C-A5D5-A4D09166C2B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50021"/>
                </a:solidFill>
              </a:rPr>
              <a:t>jar</a:t>
            </a:r>
            <a:r>
              <a:rPr lang="zh-CN" altLang="en-US" dirty="0"/>
              <a:t>命令用法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14489"/>
            <a:ext cx="8559800" cy="4883162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目录或文件名列表</a:t>
            </a:r>
            <a:r>
              <a:rPr lang="zh-CN" altLang="en-US" sz="3200" b="1" dirty="0">
                <a:solidFill>
                  <a:srgbClr val="C00000"/>
                </a:solidFill>
                <a:latin typeface="+mj-ea"/>
                <a:ea typeface="+mj-ea"/>
              </a:rPr>
              <a:t>  </a:t>
            </a: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文件名</a:t>
            </a:r>
            <a:r>
              <a:rPr lang="zh-CN" altLang="en-US" dirty="0">
                <a:latin typeface="+mj-ea"/>
                <a:ea typeface="+mj-ea"/>
              </a:rPr>
              <a:t>一般指编译后创建的</a:t>
            </a:r>
            <a:r>
              <a:rPr lang="zh-CN" altLang="en-US" dirty="0">
                <a:solidFill>
                  <a:srgbClr val="A50021"/>
                </a:solidFill>
                <a:latin typeface="+mj-ea"/>
                <a:ea typeface="+mj-ea"/>
              </a:rPr>
              <a:t>字节码文件名</a:t>
            </a:r>
            <a:r>
              <a:rPr lang="zh-CN" altLang="en-US" dirty="0">
                <a:latin typeface="+mj-ea"/>
                <a:ea typeface="+mj-ea"/>
              </a:rPr>
              <a:t>，也可以是在程序使用的</a:t>
            </a:r>
            <a:r>
              <a:rPr lang="zh-CN" altLang="en-US" dirty="0">
                <a:solidFill>
                  <a:srgbClr val="A50021"/>
                </a:solidFill>
                <a:latin typeface="+mj-ea"/>
                <a:ea typeface="+mj-ea"/>
              </a:rPr>
              <a:t>资源文件</a:t>
            </a:r>
            <a:r>
              <a:rPr lang="zh-CN" altLang="en-US" dirty="0">
                <a:latin typeface="+mj-ea"/>
                <a:ea typeface="+mj-ea"/>
              </a:rPr>
              <a:t>名，如图片文件名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如果</a:t>
            </a:r>
            <a:r>
              <a:rPr lang="zh-CN" altLang="en-US" dirty="0">
                <a:latin typeface="+mj-ea"/>
                <a:ea typeface="+mj-ea"/>
              </a:rPr>
              <a:t>指定了目录，则</a:t>
            </a:r>
            <a:r>
              <a:rPr lang="en-US" altLang="zh-CN" dirty="0">
                <a:latin typeface="+mj-ea"/>
                <a:ea typeface="+mj-ea"/>
              </a:rPr>
              <a:t>jar</a:t>
            </a:r>
            <a:r>
              <a:rPr lang="zh-CN" altLang="en-US" dirty="0">
                <a:latin typeface="+mj-ea"/>
                <a:ea typeface="+mj-ea"/>
              </a:rPr>
              <a:t>命令将把指定的目录及其子目录中所有的文件都放入新建的</a:t>
            </a:r>
            <a:r>
              <a:rPr lang="en-US" altLang="zh-CN" dirty="0">
                <a:latin typeface="+mj-ea"/>
                <a:ea typeface="+mj-ea"/>
              </a:rPr>
              <a:t>JAR</a:t>
            </a:r>
            <a:r>
              <a:rPr lang="zh-CN" altLang="en-US" dirty="0">
                <a:latin typeface="+mj-ea"/>
                <a:ea typeface="+mj-ea"/>
              </a:rPr>
              <a:t>存档文件中，如果有多个文件或目录，中间用空格符隔开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A50021"/>
                </a:solidFill>
              </a:rPr>
              <a:t>jar</a:t>
            </a:r>
            <a:r>
              <a:rPr lang="zh-CN" altLang="en-US" dirty="0" smtClean="0"/>
              <a:t>命令用法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ea typeface="黑体" pitchFamily="2" charset="-122"/>
              </a:rPr>
              <a:t>清单文件</a:t>
            </a:r>
          </a:p>
          <a:p>
            <a:pPr lvl="1"/>
            <a:r>
              <a:rPr lang="zh-CN" altLang="en-US" dirty="0" smtClean="0">
                <a:solidFill>
                  <a:srgbClr val="800000"/>
                </a:solidFill>
                <a:latin typeface="+mj-ea"/>
                <a:ea typeface="+mj-ea"/>
              </a:rPr>
              <a:t>清单</a:t>
            </a:r>
            <a:r>
              <a:rPr lang="en-US" altLang="zh-CN" dirty="0" smtClean="0">
                <a:solidFill>
                  <a:srgbClr val="800000"/>
                </a:solidFill>
                <a:latin typeface="+mj-ea"/>
                <a:ea typeface="+mj-ea"/>
              </a:rPr>
              <a:t>(manifest)</a:t>
            </a:r>
            <a:r>
              <a:rPr lang="zh-CN" altLang="en-US" dirty="0" smtClean="0">
                <a:solidFill>
                  <a:srgbClr val="800000"/>
                </a:solidFill>
                <a:latin typeface="+mj-ea"/>
                <a:ea typeface="+mj-ea"/>
              </a:rPr>
              <a:t>文件</a:t>
            </a:r>
            <a:r>
              <a:rPr lang="zh-CN" altLang="en-US" dirty="0" smtClean="0">
                <a:latin typeface="+mj-ea"/>
                <a:ea typeface="+mj-ea"/>
              </a:rPr>
              <a:t>是一个文本文件，</a:t>
            </a:r>
            <a:r>
              <a:rPr lang="en-US" altLang="zh-CN" dirty="0" smtClean="0">
                <a:latin typeface="+mj-ea"/>
                <a:ea typeface="+mj-ea"/>
              </a:rPr>
              <a:t>jar</a:t>
            </a:r>
            <a:r>
              <a:rPr lang="zh-CN" altLang="en-US" dirty="0" smtClean="0">
                <a:latin typeface="+mj-ea"/>
                <a:ea typeface="+mj-ea"/>
              </a:rPr>
              <a:t>命令在创建</a:t>
            </a:r>
            <a:r>
              <a:rPr lang="en-US" altLang="zh-CN" dirty="0" smtClean="0">
                <a:latin typeface="+mj-ea"/>
                <a:ea typeface="+mj-ea"/>
              </a:rPr>
              <a:t>JAR</a:t>
            </a:r>
            <a:r>
              <a:rPr lang="zh-CN" altLang="en-US" dirty="0" smtClean="0">
                <a:latin typeface="+mj-ea"/>
                <a:ea typeface="+mj-ea"/>
              </a:rPr>
              <a:t>存档文件时，如果指定了</a:t>
            </a:r>
            <a:r>
              <a:rPr lang="en-US" altLang="zh-CN" dirty="0" smtClean="0">
                <a:solidFill>
                  <a:srgbClr val="0000CC"/>
                </a:solidFill>
                <a:latin typeface="+mj-ea"/>
                <a:ea typeface="+mj-ea"/>
              </a:rPr>
              <a:t>-m</a:t>
            </a:r>
            <a:r>
              <a:rPr lang="zh-CN" altLang="en-US" dirty="0" smtClean="0">
                <a:latin typeface="+mj-ea"/>
                <a:ea typeface="+mj-ea"/>
              </a:rPr>
              <a:t>选项，则可从清单文件中提取一些关于存档文件的附加信息，</a:t>
            </a:r>
            <a:r>
              <a:rPr lang="zh-CN" altLang="en-US" dirty="0" smtClean="0">
                <a:latin typeface="+mj-ea"/>
                <a:ea typeface="+mj-ea"/>
              </a:rPr>
              <a:t>如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r>
              <a:rPr lang="zh-CN" altLang="en-US" dirty="0" smtClean="0">
                <a:latin typeface="+mj-ea"/>
                <a:ea typeface="+mj-ea"/>
              </a:rPr>
              <a:t>指定</a:t>
            </a:r>
            <a:r>
              <a:rPr lang="zh-CN" altLang="en-US" dirty="0" smtClean="0">
                <a:latin typeface="+mj-ea"/>
                <a:ea typeface="+mj-ea"/>
              </a:rPr>
              <a:t>存档文件中的</a:t>
            </a:r>
            <a:r>
              <a:rPr lang="zh-CN" altLang="en-US" dirty="0" smtClean="0">
                <a:solidFill>
                  <a:srgbClr val="0000CC"/>
                </a:solidFill>
                <a:latin typeface="+mj-ea"/>
                <a:ea typeface="+mj-ea"/>
              </a:rPr>
              <a:t>主类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zh-CN" altLang="en-US" dirty="0" smtClean="0">
                <a:latin typeface="+mj-ea"/>
                <a:ea typeface="+mj-ea"/>
              </a:rPr>
              <a:t>拥有</a:t>
            </a:r>
            <a:r>
              <a:rPr lang="en-US" altLang="zh-CN" dirty="0" smtClean="0">
                <a:latin typeface="+mj-ea"/>
                <a:ea typeface="+mj-ea"/>
              </a:rPr>
              <a:t>main</a:t>
            </a:r>
            <a:r>
              <a:rPr lang="zh-CN" altLang="en-US" dirty="0" smtClean="0">
                <a:latin typeface="+mj-ea"/>
                <a:ea typeface="+mj-ea"/>
              </a:rPr>
              <a:t>方法的类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A7C7-6D5A-4C58-B5EE-16F66B2EF0C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6BDA-2987-451A-BAE8-2ECFA182DBA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清单文件的格式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en-US" altLang="zh-CN" b="1" dirty="0" smtClean="0">
                <a:solidFill>
                  <a:srgbClr val="0000CC"/>
                </a:solidFill>
              </a:rPr>
              <a:t>.</a:t>
            </a:r>
            <a:r>
              <a:rPr lang="en-US" altLang="zh-CN" b="1" dirty="0">
                <a:solidFill>
                  <a:srgbClr val="0000CC"/>
                </a:solidFill>
              </a:rPr>
              <a:t>mf</a:t>
            </a:r>
            <a:r>
              <a:rPr lang="zh-CN" altLang="en-US" b="1" dirty="0">
                <a:solidFill>
                  <a:srgbClr val="0000CC"/>
                </a:solidFill>
              </a:rPr>
              <a:t>文件</a:t>
            </a:r>
            <a:r>
              <a:rPr lang="en-US" altLang="zh-CN" dirty="0">
                <a:ea typeface="黑体" pitchFamily="2" charset="-122"/>
              </a:rPr>
              <a:t>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latin typeface="+mj-ea"/>
                <a:ea typeface="+mj-ea"/>
              </a:rPr>
              <a:t>清单文件是一个</a:t>
            </a:r>
            <a:r>
              <a:rPr lang="en-US" altLang="zh-CN" sz="2400" dirty="0">
                <a:latin typeface="+mj-ea"/>
                <a:ea typeface="+mj-ea"/>
              </a:rPr>
              <a:t>ASCII</a:t>
            </a:r>
            <a:r>
              <a:rPr lang="zh-CN" altLang="en-US" sz="2400" dirty="0">
                <a:latin typeface="+mj-ea"/>
                <a:ea typeface="+mj-ea"/>
              </a:rPr>
              <a:t>文本文件，文件名可以任意</a:t>
            </a:r>
            <a:r>
              <a:rPr lang="zh-CN" altLang="en-US" sz="2400" dirty="0" smtClean="0">
                <a:latin typeface="+mj-ea"/>
                <a:ea typeface="+mj-ea"/>
              </a:rPr>
              <a:t>指定，文件后缀名为</a:t>
            </a:r>
            <a:r>
              <a:rPr lang="en-US" altLang="zh-CN" sz="2400" b="1" dirty="0" smtClean="0">
                <a:solidFill>
                  <a:srgbClr val="C00000"/>
                </a:solidFill>
                <a:latin typeface="+mj-ea"/>
                <a:ea typeface="+mj-ea"/>
              </a:rPr>
              <a:t>.mf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zh-CN" altLang="en-US" sz="2400" dirty="0"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清单文件必须一个空行作为</a:t>
            </a:r>
            <a:r>
              <a:rPr lang="zh-CN" altLang="en-US" sz="2400" dirty="0" smtClean="0">
                <a:solidFill>
                  <a:srgbClr val="0000CC"/>
                </a:solidFill>
                <a:latin typeface="+mj-ea"/>
                <a:ea typeface="+mj-ea"/>
              </a:rPr>
              <a:t>结尾。</a:t>
            </a:r>
            <a:endParaRPr lang="zh-CN" altLang="en-US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创建可执行的</a:t>
            </a:r>
            <a:r>
              <a:rPr lang="en-US" altLang="zh-CN" sz="2400" dirty="0">
                <a:latin typeface="+mj-ea"/>
                <a:ea typeface="+mj-ea"/>
              </a:rPr>
              <a:t>JAR</a:t>
            </a:r>
            <a:r>
              <a:rPr lang="zh-CN" altLang="en-US" sz="2400" dirty="0">
                <a:latin typeface="+mj-ea"/>
                <a:ea typeface="+mj-ea"/>
              </a:rPr>
              <a:t>存档文件，必须在清单文件中指定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M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ain-Class</a:t>
            </a:r>
            <a:r>
              <a:rPr lang="zh-CN" altLang="en-US" sz="2400" dirty="0" smtClean="0">
                <a:latin typeface="+mj-ea"/>
                <a:ea typeface="+mj-ea"/>
              </a:rPr>
              <a:t>属性。</a:t>
            </a:r>
            <a:endParaRPr lang="zh-CN" altLang="en-US" sz="2400" dirty="0">
              <a:latin typeface="+mj-ea"/>
              <a:ea typeface="+mj-ea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28728" y="4357694"/>
            <a:ext cx="1727200" cy="396875"/>
            <a:chOff x="340" y="2659"/>
            <a:chExt cx="1088" cy="250"/>
          </a:xfrm>
        </p:grpSpPr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1111" y="2795"/>
              <a:ext cx="31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8" name="Text Box 8"/>
            <p:cNvSpPr txBox="1">
              <a:spLocks noChangeArrowheads="1"/>
            </p:cNvSpPr>
            <p:nvPr/>
          </p:nvSpPr>
          <p:spPr bwMode="auto">
            <a:xfrm>
              <a:off x="340" y="2659"/>
              <a:ext cx="8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CC"/>
                  </a:solidFill>
                  <a:latin typeface="+mj-ea"/>
                  <a:ea typeface="+mj-ea"/>
                </a:rPr>
                <a:t>空行结尾</a:t>
              </a:r>
            </a:p>
          </p:txBody>
        </p:sp>
      </p:grpSp>
      <p:pic>
        <p:nvPicPr>
          <p:cNvPr id="8193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643314"/>
            <a:ext cx="41529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FE4-0795-427C-BF94-54DA6BE60C3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Jar</a:t>
            </a:r>
            <a:r>
              <a:rPr lang="zh-CN" altLang="en-US" sz="4000"/>
              <a:t>打包</a:t>
            </a:r>
            <a:r>
              <a:rPr lang="en-US" altLang="zh-CN" sz="4000"/>
              <a:t>Java</a:t>
            </a:r>
            <a:r>
              <a:rPr lang="zh-CN" altLang="en-US" sz="4000"/>
              <a:t>应用程序的步骤：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2017713"/>
            <a:ext cx="8643998" cy="41148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编写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Java</a:t>
            </a:r>
            <a:r>
              <a:rPr lang="zh-CN" altLang="en-US" sz="2400" dirty="0" smtClean="0">
                <a:latin typeface="Tahoma" pitchFamily="34" charset="0"/>
                <a:ea typeface="+mj-ea"/>
                <a:cs typeface="Tahoma" pitchFamily="34" charset="0"/>
              </a:rPr>
              <a:t>应用程序</a:t>
            </a:r>
            <a:r>
              <a:rPr lang="en-US" altLang="zh-CN" sz="2400" dirty="0" err="1" smtClean="0">
                <a:solidFill>
                  <a:srgbClr val="A5002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Employee.java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；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编译应用程序</a:t>
            </a:r>
            <a:r>
              <a:rPr lang="en-US" altLang="zh-CN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Hello.java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，编译无误后，</a:t>
            </a:r>
            <a:r>
              <a:rPr lang="zh-CN" altLang="en-US" sz="2400" dirty="0" smtClean="0">
                <a:latin typeface="Tahoma" pitchFamily="34" charset="0"/>
                <a:ea typeface="+mj-ea"/>
                <a:cs typeface="Tahoma" pitchFamily="34" charset="0"/>
              </a:rPr>
              <a:t>产生</a:t>
            </a: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Employee.class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文件；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编写</a:t>
            </a:r>
            <a:r>
              <a:rPr lang="en-US" altLang="zh-CN" sz="2400" dirty="0" err="1">
                <a:solidFill>
                  <a:srgbClr val="A5002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manifest.mf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清单文件，格式如下页所示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4. 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保存这个</a:t>
            </a:r>
            <a:r>
              <a:rPr lang="en-US" altLang="zh-CN" sz="2400" dirty="0" err="1">
                <a:solidFill>
                  <a:srgbClr val="A5002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manifest.mf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清单文件</a:t>
            </a:r>
            <a:r>
              <a:rPr lang="zh-CN" altLang="en-US" sz="2400" dirty="0" smtClean="0">
                <a:latin typeface="Tahoma" pitchFamily="34" charset="0"/>
                <a:ea typeface="+mj-ea"/>
                <a:cs typeface="Tahoma" pitchFamily="34" charset="0"/>
              </a:rPr>
              <a:t>到</a:t>
            </a: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Employee.class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文件所在的文件夹里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5. 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在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Dos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下进入程序文件目录，键入以下命令：</a:t>
            </a:r>
          </a:p>
          <a:p>
            <a:pPr algn="ctr">
              <a:lnSpc>
                <a:spcPct val="80000"/>
              </a:lnSpc>
              <a:buNone/>
            </a:pPr>
            <a:r>
              <a:rPr lang="en-US" altLang="zh-CN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jar </a:t>
            </a:r>
            <a:r>
              <a:rPr lang="en-US" altLang="zh-CN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cvfm</a:t>
            </a:r>
            <a:r>
              <a:rPr lang="en-US" altLang="zh-CN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b="1" dirty="0" err="1" smtClean="0">
                <a:solidFill>
                  <a:srgbClr val="A5002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Employee</a:t>
            </a:r>
            <a:r>
              <a:rPr lang="en-US" altLang="zh-CN" sz="2400" b="1" dirty="0" err="1" smtClean="0">
                <a:solidFill>
                  <a:srgbClr val="8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.jar</a:t>
            </a:r>
            <a:r>
              <a:rPr lang="en-US" altLang="zh-CN" sz="2400" b="1" dirty="0" smtClean="0">
                <a:solidFill>
                  <a:schemeClr val="fol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manifest.mf</a:t>
            </a:r>
            <a:r>
              <a:rPr lang="en-US" altLang="zh-CN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Employee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.class</a:t>
            </a:r>
            <a:endParaRPr lang="en-US" altLang="zh-CN" sz="2400" b="1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dirty="0">
              <a:solidFill>
                <a:schemeClr val="folHlin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5.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可以使用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java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命令直接</a:t>
            </a:r>
            <a:r>
              <a:rPr lang="zh-CN" altLang="en-US" sz="2400" dirty="0" smtClean="0">
                <a:latin typeface="Tahoma" pitchFamily="34" charset="0"/>
                <a:ea typeface="+mj-ea"/>
                <a:cs typeface="Tahoma" pitchFamily="34" charset="0"/>
              </a:rPr>
              <a:t>运行</a:t>
            </a:r>
            <a:r>
              <a:rPr lang="en-US" altLang="zh-CN" sz="2400" dirty="0" err="1" smtClean="0">
                <a:solidFill>
                  <a:srgbClr val="A5002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Employee</a:t>
            </a:r>
            <a:r>
              <a:rPr lang="en-US" altLang="zh-CN" sz="2400" dirty="0" err="1" smtClean="0">
                <a:solidFill>
                  <a:srgbClr val="8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.jar</a:t>
            </a:r>
            <a:r>
              <a:rPr lang="zh-CN" altLang="en-US" sz="2400" dirty="0">
                <a:latin typeface="Tahoma" pitchFamily="34" charset="0"/>
                <a:ea typeface="+mj-ea"/>
                <a:cs typeface="Tahoma" pitchFamily="34" charset="0"/>
              </a:rPr>
              <a:t>存档文件</a:t>
            </a:r>
          </a:p>
          <a:p>
            <a:pPr algn="ctr">
              <a:lnSpc>
                <a:spcPct val="80000"/>
              </a:lnSpc>
              <a:buNone/>
            </a:pPr>
            <a:r>
              <a:rPr lang="en-US" altLang="zh-CN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java –jar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Employee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.jar</a:t>
            </a:r>
            <a:endParaRPr lang="en-US" altLang="zh-CN" sz="2400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ahoma" pitchFamily="34" charset="0"/>
                <a:cs typeface="Tahoma" pitchFamily="34" charset="0"/>
              </a:rPr>
              <a:t>编写</a:t>
            </a:r>
            <a:r>
              <a:rPr lang="en-US" altLang="zh-CN" dirty="0" err="1" smtClean="0">
                <a:solidFill>
                  <a:srgbClr val="A5002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manifest.mf</a:t>
            </a:r>
            <a:r>
              <a:rPr lang="zh-CN" altLang="en-US" dirty="0" smtClean="0">
                <a:latin typeface="Tahoma" pitchFamily="34" charset="0"/>
                <a:cs typeface="Tahoma" pitchFamily="34" charset="0"/>
              </a:rPr>
              <a:t>清单文件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643182"/>
            <a:ext cx="50673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785786" y="3429000"/>
            <a:ext cx="1727200" cy="396875"/>
            <a:chOff x="340" y="2659"/>
            <a:chExt cx="1088" cy="250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111" y="2795"/>
              <a:ext cx="31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340" y="2659"/>
              <a:ext cx="8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CC"/>
                  </a:solidFill>
                  <a:latin typeface="+mj-ea"/>
                  <a:ea typeface="+mj-ea"/>
                </a:rPr>
                <a:t>空行结尾</a:t>
              </a:r>
            </a:p>
          </p:txBody>
        </p:sp>
      </p:grpSp>
      <p:sp>
        <p:nvSpPr>
          <p:cNvPr id="8" name="线形标注 1 7"/>
          <p:cNvSpPr/>
          <p:nvPr/>
        </p:nvSpPr>
        <p:spPr>
          <a:xfrm>
            <a:off x="3214678" y="1714488"/>
            <a:ext cx="1714512" cy="469772"/>
          </a:xfrm>
          <a:prstGeom prst="borderCallout1">
            <a:avLst>
              <a:gd name="adj1" fmla="val 105414"/>
              <a:gd name="adj2" fmla="val 51345"/>
              <a:gd name="adj3" fmla="val 318898"/>
              <a:gd name="adj4" fmla="val 365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个空格字符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jar</a:t>
            </a:r>
            <a:r>
              <a:rPr lang="zh-CN" altLang="en-US" dirty="0" smtClean="0"/>
              <a:t>打包并运行程序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8181531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0BC7-35B2-4B34-9A6E-A98EE3A1F12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javap</a:t>
            </a:r>
            <a:r>
              <a:rPr lang="zh-CN" altLang="en-US" dirty="0"/>
              <a:t>命令用法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A50021"/>
                </a:solidFill>
              </a:rPr>
              <a:t>Javap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反汇编器，显示编译类文件中的可访问功能和数据，同时显示字节代码含义 </a:t>
            </a:r>
          </a:p>
          <a:p>
            <a:r>
              <a:rPr lang="zh-CN" altLang="en-US" b="1" dirty="0"/>
              <a:t>语法：</a:t>
            </a:r>
            <a:r>
              <a:rPr lang="zh-CN" altLang="en-US" sz="3200" dirty="0"/>
              <a:t> </a:t>
            </a:r>
          </a:p>
          <a:p>
            <a:pPr lvl="1"/>
            <a:r>
              <a:rPr lang="en-US" altLang="zh-CN" dirty="0" err="1"/>
              <a:t>javap</a:t>
            </a:r>
            <a:r>
              <a:rPr lang="en-US" altLang="zh-CN" dirty="0"/>
              <a:t> [ </a:t>
            </a:r>
            <a:r>
              <a:rPr lang="zh-CN" altLang="en-US" dirty="0"/>
              <a:t>命令选项 </a:t>
            </a:r>
            <a:r>
              <a:rPr lang="en-US" altLang="zh-CN" dirty="0"/>
              <a:t>] class. . . </a:t>
            </a:r>
          </a:p>
          <a:p>
            <a:r>
              <a:rPr lang="zh-CN" altLang="en-US" b="1" dirty="0"/>
              <a:t>补充说明：</a:t>
            </a:r>
            <a:r>
              <a:rPr lang="zh-CN" altLang="en-US" sz="3200" dirty="0"/>
              <a:t> </a:t>
            </a:r>
          </a:p>
          <a:p>
            <a:pPr lvl="1"/>
            <a:r>
              <a:rPr lang="en-US" altLang="zh-CN" dirty="0" err="1"/>
              <a:t>javap</a:t>
            </a:r>
            <a:r>
              <a:rPr lang="en-US" altLang="zh-CN" dirty="0"/>
              <a:t> </a:t>
            </a:r>
            <a:r>
              <a:rPr lang="zh-CN" altLang="en-US" dirty="0"/>
              <a:t>命令用于解析类文件。其输出取决于所用的选项。若没有使用选项，</a:t>
            </a:r>
            <a:r>
              <a:rPr lang="en-US" altLang="zh-CN" dirty="0" err="1"/>
              <a:t>javap</a:t>
            </a:r>
            <a:r>
              <a:rPr lang="en-US" altLang="zh-CN" dirty="0"/>
              <a:t> </a:t>
            </a:r>
            <a:r>
              <a:rPr lang="zh-CN" altLang="en-US" dirty="0"/>
              <a:t>将输出传递给它的类的 </a:t>
            </a:r>
            <a:r>
              <a:rPr lang="en-US" altLang="zh-CN" dirty="0"/>
              <a:t>public </a:t>
            </a:r>
            <a:r>
              <a:rPr lang="zh-CN" altLang="en-US" dirty="0"/>
              <a:t>域及方法。</a:t>
            </a:r>
            <a:r>
              <a:rPr lang="en-US" altLang="zh-CN" dirty="0" err="1"/>
              <a:t>javap</a:t>
            </a:r>
            <a:r>
              <a:rPr lang="en-US" altLang="zh-CN" dirty="0"/>
              <a:t> </a:t>
            </a:r>
            <a:r>
              <a:rPr lang="zh-CN" altLang="en-US" dirty="0"/>
              <a:t>将其输出到标准输出设备上。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4DF9-04FD-42C4-8DF7-0B6C6F7E8BE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javap</a:t>
            </a:r>
            <a:r>
              <a:rPr lang="zh-CN" altLang="en-US"/>
              <a:t>命令用法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14489"/>
            <a:ext cx="8559800" cy="4883162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基本用法</a:t>
            </a:r>
            <a:r>
              <a:rPr lang="zh-CN" altLang="en-US" sz="3200" dirty="0">
                <a:latin typeface="+mj-ea"/>
                <a:ea typeface="+mj-ea"/>
              </a:rPr>
              <a:t>  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CC"/>
                </a:solidFill>
                <a:latin typeface="+mj-ea"/>
                <a:ea typeface="+mj-ea"/>
              </a:rPr>
              <a:t>javap</a:t>
            </a:r>
            <a:r>
              <a:rPr lang="en-US" altLang="zh-CN" sz="2400" b="1" dirty="0" smtClean="0">
                <a:solidFill>
                  <a:srgbClr val="0000CC"/>
                </a:solidFill>
                <a:latin typeface="+mj-ea"/>
                <a:ea typeface="+mj-ea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&lt;</a:t>
            </a: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可选项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&gt; &lt;</a:t>
            </a: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类的限定名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&gt;</a:t>
            </a:r>
            <a:endParaRPr lang="en-US" altLang="zh-CN" sz="3200" b="1" dirty="0">
              <a:solidFill>
                <a:srgbClr val="0000CC"/>
              </a:solidFill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可选项由选项名和选项值两部分构成，中间用空格符隔开，选项与选项之间用空格符隔开。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-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+mj-ea"/>
                <a:ea typeface="+mj-ea"/>
              </a:rPr>
              <a:t>classpath</a:t>
            </a:r>
            <a:r>
              <a:rPr lang="zh-CN" altLang="en-US" sz="2400" b="1" dirty="0" smtClean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 smtClean="0">
                <a:latin typeface="+mj-ea"/>
                <a:ea typeface="+mj-ea"/>
              </a:rPr>
              <a:t>指定</a:t>
            </a:r>
            <a:r>
              <a:rPr lang="en-US" altLang="zh-CN" sz="2400" dirty="0" err="1">
                <a:latin typeface="+mj-ea"/>
                <a:ea typeface="+mj-ea"/>
              </a:rPr>
              <a:t>javap</a:t>
            </a:r>
            <a:r>
              <a:rPr lang="zh-CN" altLang="en-US" sz="2400" dirty="0">
                <a:latin typeface="+mj-ea"/>
                <a:ea typeface="+mj-ea"/>
              </a:rPr>
              <a:t>用来查找类的路径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+mj-ea"/>
                <a:ea typeface="+mj-ea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-</a:t>
            </a:r>
            <a:r>
              <a:rPr lang="en-US" altLang="zh-CN" sz="2400" b="1" dirty="0" smtClean="0">
                <a:solidFill>
                  <a:srgbClr val="0000CC"/>
                </a:solidFill>
                <a:latin typeface="+mj-ea"/>
                <a:ea typeface="+mj-ea"/>
              </a:rPr>
              <a:t>public</a:t>
            </a:r>
            <a:r>
              <a:rPr lang="zh-CN" altLang="en-US" sz="2400" b="1" dirty="0" smtClean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 smtClean="0">
                <a:latin typeface="+mj-ea"/>
                <a:ea typeface="+mj-ea"/>
              </a:rPr>
              <a:t>显示</a:t>
            </a:r>
            <a:r>
              <a:rPr lang="en-US" altLang="zh-CN" sz="2400" dirty="0">
                <a:latin typeface="+mj-ea"/>
                <a:ea typeface="+mj-ea"/>
              </a:rPr>
              <a:t>public</a:t>
            </a:r>
            <a:r>
              <a:rPr lang="zh-CN" altLang="en-US" sz="2400" dirty="0">
                <a:latin typeface="+mj-ea"/>
                <a:ea typeface="+mj-ea"/>
              </a:rPr>
              <a:t>类及成员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+mj-ea"/>
                <a:ea typeface="+mj-ea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-</a:t>
            </a:r>
            <a:r>
              <a:rPr lang="en-US" altLang="zh-CN" sz="2400" b="1" dirty="0" smtClean="0">
                <a:solidFill>
                  <a:srgbClr val="0000CC"/>
                </a:solidFill>
                <a:latin typeface="+mj-ea"/>
                <a:ea typeface="+mj-ea"/>
              </a:rPr>
              <a:t>protected</a:t>
            </a:r>
            <a:r>
              <a:rPr lang="zh-CN" altLang="en-US" sz="2400" b="1" dirty="0" smtClean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 smtClean="0">
                <a:latin typeface="+mj-ea"/>
                <a:ea typeface="+mj-ea"/>
              </a:rPr>
              <a:t>显示</a:t>
            </a:r>
            <a:r>
              <a:rPr lang="en-US" altLang="zh-CN" sz="2400" dirty="0">
                <a:latin typeface="+mj-ea"/>
                <a:ea typeface="+mj-ea"/>
              </a:rPr>
              <a:t>protected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public</a:t>
            </a:r>
            <a:r>
              <a:rPr lang="zh-CN" altLang="en-US" sz="2400" dirty="0">
                <a:latin typeface="+mj-ea"/>
                <a:ea typeface="+mj-ea"/>
              </a:rPr>
              <a:t>类及成员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+mj-ea"/>
                <a:ea typeface="+mj-ea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-</a:t>
            </a:r>
            <a:r>
              <a:rPr lang="en-US" altLang="zh-CN" sz="2400" b="1" dirty="0" smtClean="0">
                <a:solidFill>
                  <a:srgbClr val="0000CC"/>
                </a:solidFill>
                <a:latin typeface="+mj-ea"/>
                <a:ea typeface="+mj-ea"/>
              </a:rPr>
              <a:t>package</a:t>
            </a:r>
            <a:r>
              <a:rPr lang="zh-CN" altLang="en-US" sz="2400" b="1" dirty="0" smtClean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 smtClean="0">
                <a:latin typeface="+mj-ea"/>
                <a:ea typeface="+mj-ea"/>
              </a:rPr>
              <a:t>显示</a:t>
            </a:r>
            <a:r>
              <a:rPr lang="zh-CN" altLang="en-US" sz="2400" dirty="0">
                <a:latin typeface="+mj-ea"/>
                <a:ea typeface="+mj-ea"/>
              </a:rPr>
              <a:t>包、</a:t>
            </a:r>
            <a:r>
              <a:rPr lang="en-US" altLang="zh-CN" sz="2400" dirty="0">
                <a:latin typeface="+mj-ea"/>
                <a:ea typeface="+mj-ea"/>
              </a:rPr>
              <a:t>protected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public</a:t>
            </a:r>
            <a:r>
              <a:rPr lang="zh-CN" altLang="en-US" sz="2400" dirty="0">
                <a:latin typeface="+mj-ea"/>
                <a:ea typeface="+mj-ea"/>
              </a:rPr>
              <a:t>类及成员   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+mj-ea"/>
                <a:ea typeface="+mj-ea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-</a:t>
            </a:r>
            <a:r>
              <a:rPr lang="en-US" altLang="zh-CN" sz="2400" b="1" dirty="0" smtClean="0">
                <a:solidFill>
                  <a:srgbClr val="0000CC"/>
                </a:solidFill>
                <a:latin typeface="+mj-ea"/>
                <a:ea typeface="+mj-ea"/>
              </a:rPr>
              <a:t>private</a:t>
            </a:r>
            <a:r>
              <a:rPr lang="zh-CN" altLang="en-US" sz="2400" b="1" dirty="0" smtClean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 smtClean="0">
                <a:latin typeface="+mj-ea"/>
                <a:ea typeface="+mj-ea"/>
              </a:rPr>
              <a:t>显示</a:t>
            </a:r>
            <a:r>
              <a:rPr lang="zh-CN" altLang="en-US" sz="2400" dirty="0">
                <a:latin typeface="+mj-ea"/>
                <a:ea typeface="+mj-ea"/>
              </a:rPr>
              <a:t>所有类及成员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7787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javap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java.util.Date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79724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930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rgbClr val="C00000"/>
                </a:solidFill>
              </a:rPr>
              <a:t>javap</a:t>
            </a:r>
            <a:r>
              <a:rPr lang="en-US" altLang="zh-CN" sz="3200" dirty="0" smtClean="0"/>
              <a:t> -private </a:t>
            </a:r>
            <a:r>
              <a:rPr lang="en-US" altLang="zh-CN" sz="3200" dirty="0" err="1" smtClean="0"/>
              <a:t>javax.swing.JButton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79724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JDK</a:t>
            </a:r>
            <a:r>
              <a:rPr lang="zh-CN" altLang="en-US"/>
              <a:t>中的基本命令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命令所在</a:t>
            </a:r>
            <a:r>
              <a:rPr lang="zh-CN" altLang="en-US" dirty="0" smtClean="0"/>
              <a:t>目录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${</a:t>
            </a:r>
            <a:r>
              <a:rPr lang="en-US" altLang="zh-CN" dirty="0" err="1"/>
              <a:t>JAVA_HOME</a:t>
            </a:r>
            <a:r>
              <a:rPr lang="en-US" altLang="zh-CN" dirty="0"/>
              <a:t>}/bin</a:t>
            </a:r>
          </a:p>
          <a:p>
            <a:pPr lvl="1"/>
            <a:r>
              <a:rPr lang="en-US" altLang="zh-CN" sz="2800" b="1" dirty="0" err="1" smtClean="0"/>
              <a:t>javac</a:t>
            </a:r>
            <a:endParaRPr lang="zh-CN" altLang="en-US" sz="2800" b="1" dirty="0"/>
          </a:p>
          <a:p>
            <a:pPr lvl="1"/>
            <a:r>
              <a:rPr lang="en-US" altLang="zh-CN" sz="2800" b="1" dirty="0" smtClean="0"/>
              <a:t>java</a:t>
            </a:r>
            <a:endParaRPr lang="zh-CN" altLang="en-US" sz="2800" b="1" dirty="0"/>
          </a:p>
          <a:p>
            <a:pPr lvl="1"/>
            <a:r>
              <a:rPr lang="en-US" altLang="zh-CN" sz="2800" b="1" dirty="0" smtClean="0"/>
              <a:t>jar</a:t>
            </a:r>
            <a:endParaRPr lang="zh-CN" altLang="en-US" sz="2800" b="1" dirty="0"/>
          </a:p>
          <a:p>
            <a:pPr lvl="1"/>
            <a:r>
              <a:rPr lang="en-US" altLang="zh-CN" sz="2800" b="1" dirty="0" err="1" smtClean="0"/>
              <a:t>javap</a:t>
            </a:r>
            <a:endParaRPr lang="en-US" altLang="zh-CN" sz="2800" b="1" dirty="0" smtClean="0"/>
          </a:p>
          <a:p>
            <a:pPr lvl="1"/>
            <a:r>
              <a:rPr lang="en-US" altLang="zh-CN" sz="2800" b="1" dirty="0" err="1" smtClean="0"/>
              <a:t>javadoc</a:t>
            </a:r>
            <a:endParaRPr lang="zh-CN" altLang="en-US" sz="2800" b="1" dirty="0"/>
          </a:p>
          <a:p>
            <a:pPr lvl="1"/>
            <a:endParaRPr lang="zh-CN" altLang="en-US" dirty="0"/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(</a:t>
            </a:r>
            <a:r>
              <a:rPr lang="zh-CN" altLang="en-US" dirty="0"/>
              <a:t>命令的帮助文档查看，如：</a:t>
            </a:r>
            <a:r>
              <a:rPr lang="zh-CN" altLang="en-US" sz="2000" dirty="0">
                <a:ea typeface="黑体" pitchFamily="2" charset="-122"/>
              </a:rPr>
              <a:t>使用</a:t>
            </a:r>
            <a:r>
              <a:rPr lang="en-US" altLang="zh-CN" sz="2000" dirty="0" err="1">
                <a:solidFill>
                  <a:srgbClr val="800000"/>
                </a:solidFill>
                <a:ea typeface="黑体" pitchFamily="2" charset="-122"/>
              </a:rPr>
              <a:t>javac</a:t>
            </a:r>
            <a:r>
              <a:rPr lang="en-US" altLang="zh-CN" sz="2000" dirty="0">
                <a:solidFill>
                  <a:srgbClr val="800000"/>
                </a:solidFill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800000"/>
                </a:solidFill>
                <a:latin typeface="Arial"/>
                <a:ea typeface="黑体" pitchFamily="2" charset="-122"/>
              </a:rPr>
              <a:t>–</a:t>
            </a:r>
            <a:r>
              <a:rPr lang="en-US" altLang="zh-CN" sz="2000" dirty="0">
                <a:solidFill>
                  <a:srgbClr val="800000"/>
                </a:solidFill>
                <a:ea typeface="黑体" pitchFamily="2" charset="-122"/>
              </a:rPr>
              <a:t>h</a:t>
            </a:r>
            <a:r>
              <a:rPr lang="zh-CN" altLang="en-US" sz="2000" dirty="0">
                <a:ea typeface="黑体" pitchFamily="2" charset="-122"/>
              </a:rPr>
              <a:t>查看详细信息</a:t>
            </a:r>
            <a:r>
              <a:rPr lang="en-US" altLang="zh-CN" sz="2000" dirty="0">
                <a:ea typeface="黑体" pitchFamily="2" charset="-122"/>
              </a:rPr>
              <a:t>)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21A1-3184-4420-972C-6FD6B0D4AF08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FBAE-0393-47A3-BDB0-33588989F0C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+mj-ea"/>
              </a:rPr>
              <a:t>使用</a:t>
            </a:r>
            <a:r>
              <a:rPr lang="en-US" altLang="zh-CN" sz="2800" dirty="0" err="1" smtClean="0">
                <a:latin typeface="+mj-ea"/>
              </a:rPr>
              <a:t>javap</a:t>
            </a:r>
            <a:r>
              <a:rPr lang="zh-CN" altLang="en-US" sz="2800" dirty="0" smtClean="0">
                <a:latin typeface="+mj-ea"/>
              </a:rPr>
              <a:t>解析</a:t>
            </a:r>
            <a:r>
              <a:rPr lang="en-US" altLang="zh-CN" sz="2800" dirty="0" err="1" smtClean="0">
                <a:latin typeface="+mj-ea"/>
              </a:rPr>
              <a:t>Employee.class</a:t>
            </a:r>
            <a:r>
              <a:rPr lang="zh-CN" altLang="en-US" sz="2800" dirty="0" smtClean="0">
                <a:latin typeface="+mj-ea"/>
              </a:rPr>
              <a:t>字节码文件</a:t>
            </a:r>
            <a:r>
              <a:rPr lang="zh-CN" altLang="en-US" sz="2800" dirty="0" smtClean="0">
                <a:latin typeface="+mj-ea"/>
              </a:rPr>
              <a:t>：</a:t>
            </a:r>
            <a:endParaRPr lang="en-US" altLang="zh-CN" sz="2800" dirty="0">
              <a:latin typeface="+mj-ea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70199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+mj-ea"/>
              </a:rPr>
              <a:t>使用</a:t>
            </a:r>
            <a:r>
              <a:rPr lang="en-US" altLang="zh-CN" sz="2800" dirty="0" err="1" smtClean="0">
                <a:latin typeface="+mj-ea"/>
              </a:rPr>
              <a:t>javap</a:t>
            </a:r>
            <a:r>
              <a:rPr lang="zh-CN" altLang="en-US" sz="2800" dirty="0" smtClean="0">
                <a:latin typeface="+mj-ea"/>
              </a:rPr>
              <a:t>解析</a:t>
            </a:r>
            <a:r>
              <a:rPr lang="en-US" altLang="zh-CN" sz="2800" dirty="0" err="1" smtClean="0">
                <a:latin typeface="+mj-ea"/>
              </a:rPr>
              <a:t>Employee.class</a:t>
            </a:r>
            <a:r>
              <a:rPr lang="zh-CN" altLang="en-US" sz="2800" dirty="0" smtClean="0">
                <a:latin typeface="+mj-ea"/>
              </a:rPr>
              <a:t>字节码</a:t>
            </a:r>
            <a:r>
              <a:rPr lang="zh-CN" altLang="en-US" sz="2800" dirty="0" smtClean="0">
                <a:latin typeface="+mj-ea"/>
              </a:rPr>
              <a:t>文件，并将解析后的内容存入某个文件：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r>
              <a:rPr lang="en-US" altLang="zh-CN" b="1" dirty="0" err="1" smtClean="0">
                <a:solidFill>
                  <a:srgbClr val="000099"/>
                </a:solidFill>
              </a:rPr>
              <a:t>javap</a:t>
            </a:r>
            <a:r>
              <a:rPr lang="en-US" altLang="zh-CN" b="1" dirty="0" smtClean="0">
                <a:solidFill>
                  <a:srgbClr val="000099"/>
                </a:solidFill>
              </a:rPr>
              <a:t> </a:t>
            </a:r>
            <a:r>
              <a:rPr lang="en-US" altLang="zh-CN" b="1" dirty="0" smtClean="0">
                <a:solidFill>
                  <a:srgbClr val="000099"/>
                </a:solidFill>
              </a:rPr>
              <a:t>Employee  &gt;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Emp.java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r>
              <a:rPr lang="en-US" altLang="zh-CN" b="1" dirty="0" err="1" smtClean="0">
                <a:solidFill>
                  <a:srgbClr val="000099"/>
                </a:solidFill>
              </a:rPr>
              <a:t>javap</a:t>
            </a:r>
            <a:r>
              <a:rPr lang="en-US" altLang="zh-CN" b="1" dirty="0" smtClean="0">
                <a:solidFill>
                  <a:srgbClr val="000099"/>
                </a:solidFill>
              </a:rPr>
              <a:t> Employee  &gt;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Emp.txt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857496"/>
            <a:ext cx="58388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</a:rPr>
              <a:t>javap</a:t>
            </a:r>
            <a:r>
              <a:rPr lang="zh-CN" altLang="en-US" dirty="0" smtClean="0">
                <a:latin typeface="+mj-ea"/>
              </a:rPr>
              <a:t>解析</a:t>
            </a:r>
            <a:r>
              <a:rPr lang="en-US" altLang="zh-CN" dirty="0" err="1" smtClean="0">
                <a:latin typeface="+mj-ea"/>
              </a:rPr>
              <a:t>Employee.class</a:t>
            </a:r>
            <a:r>
              <a:rPr lang="zh-CN" altLang="en-US" dirty="0" smtClean="0">
                <a:latin typeface="+mj-ea"/>
              </a:rPr>
              <a:t>得到的文件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28802"/>
            <a:ext cx="63531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javadoc</a:t>
            </a:r>
            <a:r>
              <a:rPr lang="zh-CN" altLang="en-US" dirty="0" smtClean="0"/>
              <a:t>命令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4"/>
            <a:ext cx="8229600" cy="4514869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提供的</a:t>
            </a:r>
            <a:r>
              <a:rPr lang="en-US" altLang="zh-CN" b="1" dirty="0" err="1" smtClean="0">
                <a:solidFill>
                  <a:srgbClr val="C00000"/>
                </a:solidFill>
              </a:rPr>
              <a:t>javadoc</a:t>
            </a:r>
            <a:r>
              <a:rPr lang="en-US" altLang="zh-CN" dirty="0" err="1" smtClean="0"/>
              <a:t>.exe</a:t>
            </a:r>
            <a:r>
              <a:rPr lang="zh-CN" altLang="en-US" dirty="0" smtClean="0"/>
              <a:t>可以制做源文件的</a:t>
            </a:r>
            <a:r>
              <a:rPr lang="en-US" altLang="zh-CN" b="1" dirty="0" smtClean="0">
                <a:solidFill>
                  <a:srgbClr val="000099"/>
                </a:solidFill>
              </a:rPr>
              <a:t>html</a:t>
            </a:r>
            <a:r>
              <a:rPr lang="zh-CN" altLang="en-US" dirty="0" smtClean="0"/>
              <a:t>格式文档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用法：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b="1" dirty="0" err="1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javadoc</a:t>
            </a:r>
            <a:r>
              <a:rPr lang="en-US" altLang="zh-CN" b="1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dirty="0" err="1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Employee.java</a:t>
            </a:r>
            <a:endParaRPr lang="en-US" altLang="zh-CN" dirty="0" smtClean="0">
              <a:solidFill>
                <a:srgbClr val="000099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dirty="0" smtClean="0"/>
              <a:t>生成</a:t>
            </a:r>
            <a:r>
              <a:rPr lang="en-US" altLang="zh-CN" dirty="0" err="1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Employee</a:t>
            </a:r>
            <a:r>
              <a:rPr lang="en-US" altLang="zh-CN" dirty="0" err="1" smtClean="0">
                <a:solidFill>
                  <a:srgbClr val="000099"/>
                </a:solidFill>
              </a:rPr>
              <a:t>.java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格式文挡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如果需要将生成的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格式文档放到指定目录，则命令如下：</a:t>
            </a:r>
            <a:endParaRPr lang="en-US" altLang="zh-CN" dirty="0" smtClean="0"/>
          </a:p>
          <a:p>
            <a:pPr algn="ctr">
              <a:buNone/>
            </a:pPr>
            <a:r>
              <a:rPr lang="pt-BR" altLang="zh-CN" b="1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javadoc </a:t>
            </a:r>
            <a:r>
              <a:rPr lang="pt-BR" altLang="zh-CN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-d E:\Java\html </a:t>
            </a:r>
            <a:r>
              <a:rPr lang="pt-BR" altLang="zh-CN" b="1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Employee.java</a:t>
            </a:r>
            <a:endParaRPr lang="zh-CN" altLang="en-US" b="1" dirty="0" smtClean="0">
              <a:solidFill>
                <a:srgbClr val="000099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571736" y="5500702"/>
            <a:ext cx="278608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线形标注 1 5"/>
          <p:cNvSpPr/>
          <p:nvPr/>
        </p:nvSpPr>
        <p:spPr>
          <a:xfrm>
            <a:off x="2071670" y="6072206"/>
            <a:ext cx="3286148" cy="469772"/>
          </a:xfrm>
          <a:prstGeom prst="borderCallout1">
            <a:avLst>
              <a:gd name="adj1" fmla="val -4468"/>
              <a:gd name="adj2" fmla="val 53065"/>
              <a:gd name="adj3" fmla="val -117489"/>
              <a:gd name="adj4" fmla="val 528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指定</a:t>
            </a:r>
            <a:r>
              <a:rPr lang="en-US" altLang="zh-CN" sz="2400" dirty="0" smtClean="0">
                <a:solidFill>
                  <a:schemeClr val="tx1"/>
                </a:solidFill>
              </a:rPr>
              <a:t>html</a:t>
            </a:r>
            <a:r>
              <a:rPr lang="zh-CN" altLang="en-US" sz="2400" dirty="0" smtClean="0">
                <a:solidFill>
                  <a:schemeClr val="tx1"/>
                </a:solidFill>
              </a:rPr>
              <a:t>文件存储目录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77057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0486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生成的</a:t>
            </a:r>
            <a:r>
              <a:rPr lang="en-US" altLang="zh-CN" dirty="0" err="1" smtClean="0"/>
              <a:t>Employee.java</a:t>
            </a:r>
            <a:r>
              <a:rPr lang="zh-CN" altLang="en-US" dirty="0" smtClean="0"/>
              <a:t>说明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64027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2714620"/>
            <a:ext cx="7772400" cy="1857388"/>
          </a:xfrm>
        </p:spPr>
        <p:txBody>
          <a:bodyPr/>
          <a:lstStyle/>
          <a:p>
            <a:pPr algn="ctr"/>
            <a:r>
              <a:rPr lang="en-US" altLang="zh-CN" sz="9600" dirty="0" smtClean="0">
                <a:latin typeface="Matura MT Script Capitals" pitchFamily="66" charset="0"/>
                <a:ea typeface="Tahoma" pitchFamily="34" charset="0"/>
                <a:cs typeface="Tahoma" pitchFamily="34" charset="0"/>
              </a:rPr>
              <a:t>end</a:t>
            </a:r>
            <a:endParaRPr lang="zh-CN" altLang="en-US" sz="9600" dirty="0">
              <a:latin typeface="Matura MT Script Capitals" pitchFamily="66" charset="0"/>
              <a:ea typeface="Gungsuh" pitchFamily="18" charset="-127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0F91-3133-4F62-9187-18C16DC4C54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Dos</a:t>
            </a:r>
            <a:r>
              <a:rPr lang="zh-CN" altLang="en-US"/>
              <a:t>环境下切换路径的命令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14489"/>
            <a:ext cx="8280400" cy="2146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不同的盘之间切换，如：</a:t>
            </a:r>
            <a:r>
              <a:rPr lang="en-US" altLang="zh-CN" dirty="0"/>
              <a:t>c</a:t>
            </a:r>
            <a:r>
              <a:rPr lang="zh-CN" altLang="en-US" dirty="0"/>
              <a:t>盘切换到</a:t>
            </a:r>
            <a:r>
              <a:rPr lang="en-US" altLang="zh-CN" dirty="0"/>
              <a:t>e</a:t>
            </a:r>
            <a:r>
              <a:rPr lang="zh-CN" altLang="en-US" dirty="0"/>
              <a:t>盘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e: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在同一个盘里面切换到其它目录：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cd</a:t>
            </a:r>
            <a:r>
              <a:rPr lang="en-US" altLang="zh-CN" dirty="0"/>
              <a:t> </a:t>
            </a:r>
            <a:r>
              <a:rPr lang="zh-CN" altLang="en-US" dirty="0"/>
              <a:t>－ </a:t>
            </a:r>
            <a:r>
              <a:rPr lang="en-US" altLang="zh-CN" dirty="0"/>
              <a:t>change directory</a:t>
            </a:r>
            <a:r>
              <a:rPr lang="zh-CN" altLang="en-US" dirty="0"/>
              <a:t>，改变目录</a:t>
            </a:r>
          </a:p>
          <a:p>
            <a:pPr lvl="1">
              <a:lnSpc>
                <a:spcPct val="90000"/>
              </a:lnSpc>
            </a:pPr>
            <a:endParaRPr lang="en-US" altLang="zh-CN" dirty="0"/>
          </a:p>
        </p:txBody>
      </p:sp>
      <p:pic>
        <p:nvPicPr>
          <p:cNvPr id="12596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00438"/>
            <a:ext cx="8001056" cy="30310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C41-5BE6-4D4E-923E-A2DCDC28BD8C}" type="slidenum">
              <a:rPr lang="en-US" altLang="zh-CN"/>
              <a:pPr/>
              <a:t>4</a:t>
            </a:fld>
            <a:endParaRPr lang="en-US" altLang="zh-CN"/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8290103" cy="5467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428604"/>
            <a:ext cx="7500990" cy="6143668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public class Employee {</a:t>
            </a:r>
          </a:p>
          <a:p>
            <a:pPr>
              <a:buNone/>
            </a:pPr>
            <a:r>
              <a:rPr lang="en-US" altLang="zh-CN" sz="1600" dirty="0" smtClean="0"/>
              <a:t>   public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number;</a:t>
            </a:r>
          </a:p>
          <a:p>
            <a:pPr>
              <a:buNone/>
            </a:pPr>
            <a:endParaRPr lang="en-US" altLang="zh-CN" sz="800" dirty="0" smtClean="0"/>
          </a:p>
          <a:p>
            <a:pPr>
              <a:buNone/>
            </a:pPr>
            <a:r>
              <a:rPr lang="en-US" altLang="zh-CN" sz="1600" dirty="0" smtClean="0"/>
              <a:t>   /** Employee</a:t>
            </a:r>
            <a:r>
              <a:rPr lang="zh-CN" altLang="en-US" sz="1600" dirty="0" smtClean="0"/>
              <a:t>是一个构造方法，无类型。</a:t>
            </a:r>
          </a:p>
          <a:p>
            <a:pPr>
              <a:buNone/>
            </a:pPr>
            <a:r>
              <a:rPr lang="zh-CN" altLang="en-US" sz="1600" dirty="0" smtClean="0"/>
              <a:t>       </a:t>
            </a:r>
            <a:r>
              <a:rPr lang="en-US" altLang="zh-CN" sz="1600" dirty="0" smtClean="0"/>
              <a:t>@</a:t>
            </a:r>
            <a:r>
              <a:rPr lang="en-US" altLang="zh-CN" sz="1600" dirty="0" err="1" smtClean="0"/>
              <a:t>param</a:t>
            </a:r>
            <a:r>
              <a:rPr lang="en-US" altLang="zh-CN" sz="1600" dirty="0" smtClean="0"/>
              <a:t> number </a:t>
            </a:r>
            <a:r>
              <a:rPr lang="zh-CN" altLang="en-US" sz="1600" dirty="0" smtClean="0"/>
              <a:t>是雇员的号码</a:t>
            </a:r>
          </a:p>
          <a:p>
            <a:pPr>
              <a:buNone/>
            </a:pPr>
            <a:r>
              <a:rPr lang="zh-CN" altLang="en-US" sz="1600" dirty="0" smtClean="0"/>
              <a:t>   *</a:t>
            </a:r>
            <a:r>
              <a:rPr lang="en-US" altLang="zh-CN" sz="1600" dirty="0" smtClean="0"/>
              <a:t>/</a:t>
            </a:r>
          </a:p>
          <a:p>
            <a:pPr>
              <a:buNone/>
            </a:pPr>
            <a:r>
              <a:rPr lang="en-US" altLang="zh-CN" sz="1600" dirty="0" smtClean="0"/>
              <a:t>   public Employee(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number){    </a:t>
            </a:r>
          </a:p>
          <a:p>
            <a:pPr>
              <a:buNone/>
            </a:pPr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this.number</a:t>
            </a:r>
            <a:r>
              <a:rPr lang="en-US" altLang="zh-CN" sz="1600" dirty="0" smtClean="0"/>
              <a:t>=number</a:t>
            </a:r>
            <a:r>
              <a:rPr lang="en-US" altLang="zh-CN" sz="1600" dirty="0" smtClean="0"/>
              <a:t>;     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} </a:t>
            </a:r>
            <a:endParaRPr lang="en-US" altLang="zh-CN" sz="1600" dirty="0" smtClean="0"/>
          </a:p>
          <a:p>
            <a:pPr>
              <a:buNone/>
            </a:pPr>
            <a:endParaRPr lang="en-US" altLang="zh-CN" sz="800" dirty="0" smtClean="0"/>
          </a:p>
          <a:p>
            <a:pPr>
              <a:buNone/>
            </a:pPr>
            <a:r>
              <a:rPr lang="en-US" altLang="zh-CN" sz="1600" dirty="0" smtClean="0"/>
              <a:t>   /** </a:t>
            </a:r>
            <a:r>
              <a:rPr lang="en-US" altLang="zh-CN" sz="1600" dirty="0" err="1" smtClean="0"/>
              <a:t>getNumber</a:t>
            </a:r>
            <a:r>
              <a:rPr lang="zh-CN" altLang="en-US" sz="1600" dirty="0" smtClean="0"/>
              <a:t>是一个实例方法。</a:t>
            </a:r>
          </a:p>
          <a:p>
            <a:pPr>
              <a:buNone/>
            </a:pPr>
            <a:r>
              <a:rPr lang="zh-CN" altLang="en-US" sz="1600" dirty="0" smtClean="0"/>
              <a:t>       </a:t>
            </a:r>
            <a:r>
              <a:rPr lang="en-US" altLang="zh-CN" sz="1600" dirty="0" smtClean="0"/>
              <a:t>@return  </a:t>
            </a:r>
            <a:r>
              <a:rPr lang="zh-CN" altLang="en-US" sz="1600" dirty="0" smtClean="0"/>
              <a:t>该方法返回一个整数，即返回</a:t>
            </a:r>
            <a:r>
              <a:rPr lang="en-US" altLang="zh-CN" sz="1600" dirty="0" smtClean="0"/>
              <a:t>number.  </a:t>
            </a:r>
          </a:p>
          <a:p>
            <a:pPr>
              <a:buNone/>
            </a:pPr>
            <a:r>
              <a:rPr lang="en-US" altLang="zh-CN" sz="1600" dirty="0" smtClean="0"/>
              <a:t>   */</a:t>
            </a:r>
          </a:p>
          <a:p>
            <a:pPr>
              <a:buNone/>
            </a:pPr>
            <a:r>
              <a:rPr lang="en-US" altLang="zh-CN" sz="1600" dirty="0" smtClean="0"/>
              <a:t>   public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getNumber</a:t>
            </a:r>
            <a:r>
              <a:rPr lang="en-US" altLang="zh-CN" sz="1600" dirty="0" smtClean="0"/>
              <a:t>(){</a:t>
            </a:r>
          </a:p>
          <a:p>
            <a:pPr>
              <a:buNone/>
            </a:pPr>
            <a:r>
              <a:rPr lang="en-US" altLang="zh-CN" sz="1600" dirty="0" smtClean="0"/>
              <a:t>     return number;</a:t>
            </a:r>
          </a:p>
          <a:p>
            <a:pPr>
              <a:buNone/>
            </a:pPr>
            <a:r>
              <a:rPr lang="en-US" altLang="zh-CN" sz="1600" dirty="0" smtClean="0"/>
              <a:t>   }</a:t>
            </a:r>
          </a:p>
          <a:p>
            <a:pPr>
              <a:buNone/>
            </a:pPr>
            <a:endParaRPr lang="en-US" altLang="zh-CN" sz="800" dirty="0" smtClean="0"/>
          </a:p>
          <a:p>
            <a:pPr>
              <a:buNone/>
            </a:pPr>
            <a:r>
              <a:rPr lang="en-US" altLang="zh-CN" sz="1600" dirty="0" smtClean="0"/>
              <a:t>   public static void main(String[] </a:t>
            </a:r>
            <a:r>
              <a:rPr lang="en-US" altLang="zh-CN" sz="1600" dirty="0" err="1" smtClean="0"/>
              <a:t>args</a:t>
            </a:r>
            <a:r>
              <a:rPr lang="en-US" altLang="zh-CN" sz="1600" dirty="0" smtClean="0"/>
              <a:t>) {</a:t>
            </a:r>
          </a:p>
          <a:p>
            <a:pPr>
              <a:buNone/>
            </a:pPr>
            <a:r>
              <a:rPr lang="en-US" altLang="zh-CN" sz="1600" dirty="0" smtClean="0"/>
              <a:t>	Employee </a:t>
            </a:r>
            <a:r>
              <a:rPr lang="en-US" altLang="zh-CN" sz="1600" dirty="0" err="1" smtClean="0"/>
              <a:t>emp</a:t>
            </a:r>
            <a:r>
              <a:rPr lang="en-US" altLang="zh-CN" sz="1600" dirty="0" smtClean="0"/>
              <a:t> = new Employee(2017);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 smtClean="0"/>
              <a:t>("Employee Number: "+</a:t>
            </a:r>
            <a:r>
              <a:rPr lang="en-US" altLang="zh-CN" sz="1600" dirty="0" err="1" smtClean="0"/>
              <a:t>emp.number</a:t>
            </a:r>
            <a:r>
              <a:rPr lang="en-US" altLang="zh-CN" sz="1600" dirty="0" smtClean="0"/>
              <a:t>);</a:t>
            </a:r>
          </a:p>
          <a:p>
            <a:pPr>
              <a:buNone/>
            </a:pPr>
            <a:r>
              <a:rPr lang="en-US" altLang="zh-CN" sz="1600" dirty="0" smtClean="0"/>
              <a:t>   }</a:t>
            </a:r>
          </a:p>
          <a:p>
            <a:pPr>
              <a:buNone/>
            </a:pPr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143900" y="35004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29520" y="3214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Employee.java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javac</a:t>
            </a:r>
            <a:r>
              <a:rPr lang="zh-CN" altLang="en-US" dirty="0" smtClean="0"/>
              <a:t>命令用法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源程序文件列表</a:t>
            </a:r>
          </a:p>
          <a:p>
            <a:pPr lvl="1"/>
            <a:r>
              <a:rPr lang="zh-CN" altLang="en-US" dirty="0" smtClean="0"/>
              <a:t>源程序文件名必须文件的全名，如：   </a:t>
            </a:r>
          </a:p>
          <a:p>
            <a:pPr>
              <a:buNone/>
            </a:pPr>
            <a:r>
              <a:rPr lang="zh-CN" altLang="en-US" sz="2400" b="1" dirty="0" smtClean="0">
                <a:solidFill>
                  <a:srgbClr val="0000CC"/>
                </a:solidFill>
              </a:rPr>
              <a:t>        </a:t>
            </a:r>
            <a:r>
              <a:rPr lang="en-US" altLang="zh-CN" sz="2400" b="1" dirty="0" err="1" smtClean="0">
                <a:solidFill>
                  <a:srgbClr val="0000CC"/>
                </a:solidFill>
                <a:cs typeface="Courier New" pitchFamily="49" charset="0"/>
              </a:rPr>
              <a:t>javac</a:t>
            </a:r>
            <a:r>
              <a:rPr lang="en-US" altLang="zh-CN" sz="2400" b="1" dirty="0" smtClean="0">
                <a:solidFill>
                  <a:srgbClr val="0000CC"/>
                </a:solidFill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0000CC"/>
                </a:solidFill>
              </a:rPr>
              <a:t>Employee</a:t>
            </a:r>
            <a:r>
              <a:rPr lang="en-US" altLang="zh-CN" sz="2400" b="1" dirty="0" err="1" smtClean="0">
                <a:solidFill>
                  <a:srgbClr val="0000CC"/>
                </a:solidFill>
              </a:rPr>
              <a:t>.java</a:t>
            </a:r>
            <a:endParaRPr lang="en-US" altLang="zh-CN" sz="2400" b="1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altLang="zh-CN" sz="2400" b="1" dirty="0" smtClean="0">
              <a:solidFill>
                <a:srgbClr val="800000"/>
              </a:solidFill>
            </a:endParaRPr>
          </a:p>
          <a:p>
            <a:pPr lvl="1"/>
            <a:r>
              <a:rPr lang="zh-CN" altLang="en-US" dirty="0" smtClean="0"/>
              <a:t>如果有多个源程序文件，则中间用空格符隔开，如</a:t>
            </a:r>
          </a:p>
          <a:p>
            <a:pPr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b="1" dirty="0" err="1" smtClean="0">
                <a:solidFill>
                  <a:srgbClr val="800000"/>
                </a:solidFill>
              </a:rPr>
              <a:t>javac</a:t>
            </a:r>
            <a:r>
              <a:rPr lang="en-US" altLang="zh-CN" sz="2400" b="1" dirty="0" smtClean="0">
                <a:solidFill>
                  <a:srgbClr val="800000"/>
                </a:solidFill>
              </a:rPr>
              <a:t> </a:t>
            </a:r>
            <a:r>
              <a:rPr lang="en-US" altLang="zh-CN" sz="2400" b="1" dirty="0" err="1" smtClean="0"/>
              <a:t>ClassA.java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ClassB.java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ClassC.java</a:t>
            </a:r>
            <a:endParaRPr lang="en-US" altLang="zh-CN" sz="24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命令用法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类的限定名</a:t>
            </a:r>
            <a:r>
              <a:rPr lang="zh-CN" altLang="en-US" sz="3200" dirty="0" smtClean="0">
                <a:latin typeface="宋体" pitchFamily="2" charset="-122"/>
              </a:rPr>
              <a:t>  </a:t>
            </a:r>
          </a:p>
          <a:p>
            <a:pPr lvl="1"/>
            <a:r>
              <a:rPr lang="zh-CN" altLang="en-US" dirty="0" smtClean="0">
                <a:latin typeface="宋体" pitchFamily="2" charset="-122"/>
              </a:rPr>
              <a:t>如果类没有指定包，则直接使用类名，如：</a:t>
            </a:r>
          </a:p>
          <a:p>
            <a:pPr>
              <a:buNone/>
            </a:pPr>
            <a:r>
              <a:rPr lang="zh-CN" altLang="en-US" dirty="0" smtClean="0"/>
              <a:t>          </a:t>
            </a:r>
            <a:r>
              <a:rPr lang="en-US" altLang="zh-CN" b="1" dirty="0" smtClean="0">
                <a:solidFill>
                  <a:srgbClr val="800000"/>
                </a:solidFill>
                <a:cs typeface="Courier New" pitchFamily="49" charset="0"/>
              </a:rPr>
              <a:t>java </a:t>
            </a:r>
            <a:r>
              <a:rPr lang="en-US" altLang="zh-CN" b="1" dirty="0" smtClean="0">
                <a:solidFill>
                  <a:srgbClr val="0000CC"/>
                </a:solidFill>
              </a:rPr>
              <a:t>Employee</a:t>
            </a:r>
            <a:endParaRPr lang="en-US" altLang="zh-CN" b="1" dirty="0" smtClean="0">
              <a:solidFill>
                <a:srgbClr val="800000"/>
              </a:solidFill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如果类属于特定包，则必须使用类的限定名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zh-CN" altLang="en-US" dirty="0" smtClean="0">
                <a:latin typeface="宋体" pitchFamily="2" charset="-122"/>
              </a:rPr>
              <a:t>包名</a:t>
            </a:r>
            <a:r>
              <a:rPr lang="en-US" altLang="zh-CN" dirty="0" smtClean="0">
                <a:latin typeface="宋体" pitchFamily="2" charset="-122"/>
              </a:rPr>
              <a:t>.</a:t>
            </a:r>
            <a:r>
              <a:rPr lang="zh-CN" altLang="en-US" dirty="0" smtClean="0">
                <a:latin typeface="宋体" pitchFamily="2" charset="-122"/>
              </a:rPr>
              <a:t>类名</a:t>
            </a:r>
            <a:r>
              <a:rPr lang="en-US" altLang="zh-CN" dirty="0" smtClean="0">
                <a:latin typeface="宋体" pitchFamily="2" charset="-122"/>
              </a:rPr>
              <a:t>)</a:t>
            </a:r>
            <a:r>
              <a:rPr lang="zh-CN" altLang="en-US" dirty="0" smtClean="0">
                <a:latin typeface="宋体" pitchFamily="2" charset="-122"/>
              </a:rPr>
              <a:t>，如：</a:t>
            </a:r>
          </a:p>
          <a:p>
            <a:pPr>
              <a:buNone/>
            </a:pPr>
            <a:r>
              <a:rPr lang="zh-CN" altLang="en-US" b="1" dirty="0" smtClean="0">
                <a:solidFill>
                  <a:srgbClr val="800000"/>
                </a:solidFill>
                <a:latin typeface="宋体" pitchFamily="2" charset="-122"/>
              </a:rPr>
              <a:t>      </a:t>
            </a:r>
            <a:r>
              <a:rPr lang="en-US" altLang="zh-CN" b="1" dirty="0" smtClean="0">
                <a:solidFill>
                  <a:srgbClr val="800000"/>
                </a:solidFill>
                <a:cs typeface="Courier New" pitchFamily="49" charset="0"/>
              </a:rPr>
              <a:t>java </a:t>
            </a:r>
            <a:r>
              <a:rPr lang="en-US" altLang="zh-CN" b="1" dirty="0" err="1" smtClean="0">
                <a:solidFill>
                  <a:srgbClr val="800000"/>
                </a:solidFill>
                <a:cs typeface="Courier New" pitchFamily="49" charset="0"/>
              </a:rPr>
              <a:t>cuit.cs2003.sno1.</a:t>
            </a:r>
            <a:r>
              <a:rPr lang="en-US" altLang="zh-CN" b="1" dirty="0" err="1" smtClean="0">
                <a:solidFill>
                  <a:srgbClr val="0000CC"/>
                </a:solidFill>
              </a:rPr>
              <a:t>Employee</a:t>
            </a:r>
            <a:endParaRPr lang="en-US" altLang="zh-CN" b="1" dirty="0" smtClean="0">
              <a:solidFill>
                <a:srgbClr val="800000"/>
              </a:solidFill>
              <a:cs typeface="Courier New" pitchFamily="49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参数列表</a:t>
            </a:r>
          </a:p>
          <a:p>
            <a:pPr lvl="1"/>
            <a:r>
              <a:rPr lang="zh-CN" altLang="en-US" dirty="0" smtClean="0">
                <a:latin typeface="宋体" pitchFamily="2" charset="-122"/>
              </a:rPr>
              <a:t>如果有多个参数，中间用空格符隔开，如：</a:t>
            </a:r>
          </a:p>
          <a:p>
            <a:pPr>
              <a:buNone/>
            </a:pPr>
            <a:r>
              <a:rPr lang="zh-CN" altLang="en-US" sz="2400" dirty="0" smtClean="0">
                <a:solidFill>
                  <a:srgbClr val="800000"/>
                </a:solidFill>
                <a:latin typeface="宋体" pitchFamily="2" charset="-122"/>
              </a:rPr>
              <a:t>       </a:t>
            </a:r>
            <a:r>
              <a:rPr lang="en-US" altLang="zh-CN" b="1" dirty="0" smtClean="0">
                <a:solidFill>
                  <a:srgbClr val="800000"/>
                </a:solidFill>
                <a:cs typeface="Courier New" pitchFamily="49" charset="0"/>
              </a:rPr>
              <a:t>java </a:t>
            </a:r>
            <a:r>
              <a:rPr lang="en-US" altLang="zh-CN" b="1" dirty="0" smtClean="0">
                <a:solidFill>
                  <a:srgbClr val="0000CC"/>
                </a:solidFill>
              </a:rPr>
              <a:t>Employee</a:t>
            </a:r>
            <a:r>
              <a:rPr lang="en-US" altLang="zh-CN" b="1" dirty="0" smtClean="0">
                <a:solidFill>
                  <a:srgbClr val="800000"/>
                </a:solidFill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800000"/>
                </a:solidFill>
                <a:cs typeface="Courier New" pitchFamily="49" charset="0"/>
              </a:rPr>
              <a:t>p1</a:t>
            </a:r>
            <a:r>
              <a:rPr lang="en-US" altLang="zh-CN" b="1" dirty="0" smtClean="0">
                <a:solidFill>
                  <a:srgbClr val="800000"/>
                </a:solidFill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800000"/>
                </a:solidFill>
                <a:cs typeface="Courier New" pitchFamily="49" charset="0"/>
              </a:rPr>
              <a:t>p2</a:t>
            </a:r>
            <a:r>
              <a:rPr lang="en-US" altLang="zh-CN" b="1" dirty="0" smtClean="0">
                <a:solidFill>
                  <a:srgbClr val="800000"/>
                </a:solidFill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800000"/>
                </a:solidFill>
                <a:cs typeface="Courier New" pitchFamily="49" charset="0"/>
              </a:rPr>
              <a:t>p3</a:t>
            </a:r>
            <a:r>
              <a:rPr lang="en-US" altLang="zh-CN" b="1" dirty="0" smtClean="0">
                <a:solidFill>
                  <a:srgbClr val="800000"/>
                </a:solidFill>
                <a:cs typeface="Courier New" pitchFamily="49" charset="0"/>
              </a:rPr>
              <a:t> ……</a:t>
            </a:r>
            <a:endParaRPr lang="en-US" altLang="zh-CN" b="1" dirty="0">
              <a:solidFill>
                <a:srgbClr val="800000"/>
              </a:solidFill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jar</a:t>
            </a:r>
            <a:r>
              <a:rPr lang="zh-CN" altLang="en-US" dirty="0" smtClean="0"/>
              <a:t>命令用法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800000"/>
                </a:solidFill>
              </a:rPr>
              <a:t>jar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打包工具，将相关的类文件打包成一个文件 </a:t>
            </a:r>
          </a:p>
          <a:p>
            <a:r>
              <a:rPr lang="en-US" altLang="zh-CN" dirty="0" smtClean="0"/>
              <a:t>jar</a:t>
            </a:r>
            <a:r>
              <a:rPr lang="zh-CN" altLang="en-US" dirty="0" smtClean="0"/>
              <a:t>文件实际上是</a:t>
            </a:r>
            <a:r>
              <a:rPr lang="en-US" altLang="zh-CN" dirty="0" smtClean="0"/>
              <a:t>class </a:t>
            </a:r>
            <a:r>
              <a:rPr lang="zh-CN" altLang="en-US" dirty="0" smtClean="0"/>
              <a:t>文件的</a:t>
            </a:r>
            <a:r>
              <a:rPr lang="en-US" altLang="zh-CN" dirty="0" smtClean="0"/>
              <a:t>ZIP</a:t>
            </a:r>
            <a:r>
              <a:rPr lang="zh-CN" altLang="en-US" dirty="0" smtClean="0"/>
              <a:t>压缩存档 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b="1" dirty="0" smtClean="0"/>
              <a:t>语法：</a:t>
            </a:r>
            <a:r>
              <a:rPr lang="zh-CN" altLang="en-US" dirty="0" smtClean="0"/>
              <a:t> </a:t>
            </a:r>
          </a:p>
          <a:p>
            <a:pPr algn="ctr">
              <a:buNone/>
            </a:pPr>
            <a:r>
              <a:rPr lang="en-US" altLang="zh-CN" sz="2000" b="1" dirty="0" smtClean="0">
                <a:solidFill>
                  <a:srgbClr val="006600"/>
                </a:solidFill>
                <a:latin typeface="Times New Roman" pitchFamily="18" charset="0"/>
              </a:rPr>
              <a:t>jar &lt;</a:t>
            </a:r>
            <a:r>
              <a:rPr lang="zh-CN" altLang="en-US" sz="2000" dirty="0" smtClean="0">
                <a:solidFill>
                  <a:srgbClr val="800000"/>
                </a:solidFill>
              </a:rPr>
              <a:t>命令</a:t>
            </a: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选项</a:t>
            </a:r>
            <a:r>
              <a:rPr lang="en-US" altLang="zh-CN" sz="2000" b="1" dirty="0" smtClean="0">
                <a:solidFill>
                  <a:srgbClr val="006600"/>
                </a:solidFill>
                <a:latin typeface="Times New Roman" pitchFamily="18" charset="0"/>
              </a:rPr>
              <a:t>&gt; &lt;</a:t>
            </a: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存档文件</a:t>
            </a:r>
            <a:r>
              <a:rPr lang="en-US" altLang="zh-CN" sz="2000" b="1" dirty="0" smtClean="0">
                <a:solidFill>
                  <a:srgbClr val="006600"/>
                </a:solidFill>
                <a:latin typeface="Times New Roman" pitchFamily="18" charset="0"/>
              </a:rPr>
              <a:t>&gt; &lt;</a:t>
            </a: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清单文件</a:t>
            </a:r>
            <a:r>
              <a:rPr lang="en-US" altLang="zh-CN" sz="2000" b="1" dirty="0" smtClean="0">
                <a:solidFill>
                  <a:srgbClr val="006600"/>
                </a:solidFill>
                <a:latin typeface="Times New Roman" pitchFamily="18" charset="0"/>
              </a:rPr>
              <a:t>&gt; &lt;</a:t>
            </a: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目录或文件名列表</a:t>
            </a:r>
            <a:r>
              <a:rPr lang="en-US" altLang="zh-CN" sz="2000" b="1" dirty="0" smtClean="0">
                <a:solidFill>
                  <a:srgbClr val="006600"/>
                </a:solidFill>
                <a:latin typeface="Times New Roman" pitchFamily="18" charset="0"/>
              </a:rPr>
              <a:t>&gt;</a:t>
            </a:r>
            <a:r>
              <a:rPr lang="en-US" altLang="zh-CN" sz="2000" dirty="0" smtClean="0">
                <a:solidFill>
                  <a:srgbClr val="800000"/>
                </a:solidFill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E6F2-1D00-41F1-9BEC-3F29A2EC361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jar</a:t>
            </a:r>
            <a:r>
              <a:rPr lang="zh-CN" altLang="en-US"/>
              <a:t>命令用法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14489"/>
            <a:ext cx="8486775" cy="4857784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基本用法</a:t>
            </a:r>
            <a:r>
              <a:rPr lang="zh-CN" altLang="en-US" sz="3200" dirty="0">
                <a:latin typeface="Times New Roman" pitchFamily="18" charset="0"/>
              </a:rPr>
              <a:t>  </a:t>
            </a:r>
            <a:endParaRPr lang="en-US" altLang="zh-CN" sz="3200" dirty="0" smtClean="0">
              <a:latin typeface="Times New Roman" pitchFamily="18" charset="0"/>
            </a:endParaRPr>
          </a:p>
          <a:p>
            <a:pPr algn="ctr">
              <a:buNone/>
            </a:pPr>
            <a:r>
              <a:rPr lang="zh-CN" altLang="en-US" sz="2200" b="1" dirty="0" smtClean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006600"/>
                </a:solidFill>
                <a:latin typeface="Times New Roman" pitchFamily="18" charset="0"/>
              </a:rPr>
              <a:t>jar 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&lt;</a:t>
            </a:r>
            <a:r>
              <a:rPr lang="zh-CN" altLang="en-US" sz="2200" b="1" dirty="0">
                <a:solidFill>
                  <a:srgbClr val="006600"/>
                </a:solidFill>
                <a:latin typeface="Times New Roman" pitchFamily="18" charset="0"/>
              </a:rPr>
              <a:t>可选项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&gt; &lt;</a:t>
            </a:r>
            <a:r>
              <a:rPr lang="zh-CN" altLang="en-US" sz="2200" b="1" dirty="0">
                <a:solidFill>
                  <a:srgbClr val="006600"/>
                </a:solidFill>
                <a:latin typeface="Times New Roman" pitchFamily="18" charset="0"/>
              </a:rPr>
              <a:t>存档文件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&gt; &lt;</a:t>
            </a:r>
            <a:r>
              <a:rPr lang="zh-CN" altLang="en-US" sz="2200" b="1" dirty="0">
                <a:solidFill>
                  <a:srgbClr val="006600"/>
                </a:solidFill>
                <a:latin typeface="Times New Roman" pitchFamily="18" charset="0"/>
              </a:rPr>
              <a:t>清单文件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&gt; &lt;</a:t>
            </a:r>
            <a:r>
              <a:rPr lang="zh-CN" altLang="en-US" sz="2200" b="1" dirty="0">
                <a:solidFill>
                  <a:srgbClr val="006600"/>
                </a:solidFill>
                <a:latin typeface="Times New Roman" pitchFamily="18" charset="0"/>
              </a:rPr>
              <a:t>目录或文件名列表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&gt;</a:t>
            </a:r>
          </a:p>
          <a:p>
            <a:r>
              <a:rPr lang="zh-CN" altLang="en-US" dirty="0">
                <a:latin typeface="Times New Roman" pitchFamily="18" charset="0"/>
              </a:rPr>
              <a:t>可选项由选项名和选项值两部分构成，中间用空格符隔开，选项与选项之间用空格符隔开</a:t>
            </a:r>
          </a:p>
          <a:p>
            <a:pPr lvl="1"/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</a:rPr>
              <a:t>-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c </a:t>
            </a:r>
            <a:r>
              <a:rPr lang="zh-CN" altLang="en-US" sz="2000" dirty="0">
                <a:latin typeface="Times New Roman" pitchFamily="18" charset="0"/>
              </a:rPr>
              <a:t>－创建新的存档文件</a:t>
            </a:r>
          </a:p>
          <a:p>
            <a:pPr lvl="1"/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</a:rPr>
              <a:t>-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v </a:t>
            </a:r>
            <a:r>
              <a:rPr lang="zh-CN" altLang="en-US" sz="2000" dirty="0">
                <a:latin typeface="Times New Roman" pitchFamily="18" charset="0"/>
              </a:rPr>
              <a:t>－输出创建存档文件整个过程的相关信息</a:t>
            </a:r>
          </a:p>
          <a:p>
            <a:pPr lvl="1"/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</a:rPr>
              <a:t>-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f </a:t>
            </a:r>
            <a:r>
              <a:rPr lang="zh-CN" altLang="en-US" sz="2000" dirty="0">
                <a:latin typeface="Times New Roman" pitchFamily="18" charset="0"/>
              </a:rPr>
              <a:t>－指定存档文件名，指定</a:t>
            </a:r>
            <a:r>
              <a:rPr lang="en-US" altLang="zh-CN" sz="2000" dirty="0">
                <a:latin typeface="Times New Roman" pitchFamily="18" charset="0"/>
              </a:rPr>
              <a:t>-f</a:t>
            </a:r>
            <a:r>
              <a:rPr lang="zh-CN" altLang="en-US" sz="2000" dirty="0">
                <a:latin typeface="Times New Roman" pitchFamily="18" charset="0"/>
              </a:rPr>
              <a:t>选项后应在</a:t>
            </a:r>
            <a:r>
              <a:rPr lang="en-US" altLang="zh-CN" sz="2000" dirty="0">
                <a:latin typeface="Times New Roman" pitchFamily="18" charset="0"/>
              </a:rPr>
              <a:t>jar</a:t>
            </a:r>
            <a:r>
              <a:rPr lang="zh-CN" altLang="en-US" sz="2000" dirty="0">
                <a:latin typeface="Times New Roman" pitchFamily="18" charset="0"/>
              </a:rPr>
              <a:t>命令的</a:t>
            </a:r>
            <a:r>
              <a:rPr lang="en-US" altLang="zh-CN" sz="2000" dirty="0">
                <a:latin typeface="Times New Roman" pitchFamily="18" charset="0"/>
              </a:rPr>
              <a:t>&lt;</a:t>
            </a:r>
            <a:r>
              <a:rPr lang="zh-CN" altLang="en-US" sz="2000" dirty="0">
                <a:latin typeface="Times New Roman" pitchFamily="18" charset="0"/>
              </a:rPr>
              <a:t>存档文件</a:t>
            </a:r>
            <a:r>
              <a:rPr lang="en-US" altLang="zh-CN" sz="2000" dirty="0">
                <a:latin typeface="Times New Roman" pitchFamily="18" charset="0"/>
              </a:rPr>
              <a:t>&gt;</a:t>
            </a:r>
            <a:r>
              <a:rPr lang="zh-CN" altLang="en-US" sz="2000" dirty="0">
                <a:latin typeface="Times New Roman" pitchFamily="18" charset="0"/>
              </a:rPr>
              <a:t>位置给出要创建的存档文件名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“文件名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.jar”</a:t>
            </a:r>
          </a:p>
          <a:p>
            <a:pPr lvl="1"/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</a:rPr>
              <a:t>-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m</a:t>
            </a:r>
            <a:r>
              <a:rPr lang="en-US" altLang="zh-CN" sz="20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</a:rPr>
              <a:t>－包含来自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清单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(manifest)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文件</a:t>
            </a:r>
            <a:r>
              <a:rPr lang="zh-CN" altLang="en-US" sz="2000" dirty="0">
                <a:latin typeface="Times New Roman" pitchFamily="18" charset="0"/>
              </a:rPr>
              <a:t>的信息，清单文件是在</a:t>
            </a:r>
            <a:r>
              <a:rPr lang="en-US" altLang="zh-CN" sz="2000" dirty="0">
                <a:latin typeface="Times New Roman" pitchFamily="18" charset="0"/>
              </a:rPr>
              <a:t>&lt;</a:t>
            </a:r>
            <a:r>
              <a:rPr lang="zh-CN" altLang="en-US" sz="2000" dirty="0">
                <a:latin typeface="Times New Roman" pitchFamily="18" charset="0"/>
              </a:rPr>
              <a:t>清单文件</a:t>
            </a:r>
            <a:r>
              <a:rPr lang="en-US" altLang="zh-CN" sz="2000" dirty="0">
                <a:latin typeface="Times New Roman" pitchFamily="18" charset="0"/>
              </a:rPr>
              <a:t>&gt;</a:t>
            </a:r>
            <a:r>
              <a:rPr lang="zh-CN" altLang="en-US" sz="2000" dirty="0">
                <a:latin typeface="Times New Roman" pitchFamily="18" charset="0"/>
              </a:rPr>
              <a:t>位置指定的文件路径，如果要创建可执行的存档文件则应在清单文件中包含</a:t>
            </a:r>
            <a:r>
              <a:rPr lang="en-US" altLang="zh-CN" sz="2000" dirty="0">
                <a:latin typeface="Times New Roman" pitchFamily="18" charset="0"/>
              </a:rPr>
              <a:t>Main-Class</a:t>
            </a:r>
            <a:r>
              <a:rPr lang="zh-CN" altLang="en-US" sz="2000" dirty="0" smtClean="0">
                <a:latin typeface="Times New Roman" pitchFamily="18" charset="0"/>
              </a:rPr>
              <a:t>信息。</a:t>
            </a:r>
            <a:endParaRPr lang="zh-CN" alt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1092</Words>
  <Application>Microsoft Office PowerPoint</Application>
  <PresentationFormat>全屏显示(4:3)</PresentationFormat>
  <Paragraphs>160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主题1</vt:lpstr>
      <vt:lpstr>  Java 基本命令</vt:lpstr>
      <vt:lpstr>JDK中的基本命令</vt:lpstr>
      <vt:lpstr>Dos环境下切换路径的命令</vt:lpstr>
      <vt:lpstr>幻灯片 4</vt:lpstr>
      <vt:lpstr>幻灯片 5</vt:lpstr>
      <vt:lpstr>javac命令用法</vt:lpstr>
      <vt:lpstr>java命令用法</vt:lpstr>
      <vt:lpstr>jar命令用法</vt:lpstr>
      <vt:lpstr>jar命令用法</vt:lpstr>
      <vt:lpstr>jar命令用法</vt:lpstr>
      <vt:lpstr>jar命令用法</vt:lpstr>
      <vt:lpstr>清单文件的格式(.mf文件)</vt:lpstr>
      <vt:lpstr>Jar打包Java应用程序的步骤：</vt:lpstr>
      <vt:lpstr>编写manifest.mf清单文件</vt:lpstr>
      <vt:lpstr>jar打包并运行程序</vt:lpstr>
      <vt:lpstr>javap命令用法</vt:lpstr>
      <vt:lpstr>javap命令用法</vt:lpstr>
      <vt:lpstr> javap java.util.Date </vt:lpstr>
      <vt:lpstr>javap -private javax.swing.JButton</vt:lpstr>
      <vt:lpstr>使用javap解析Employee.class字节码文件：</vt:lpstr>
      <vt:lpstr>使用javap解析Employee.class字节码文件，并将解析后的内容存入某个文件：</vt:lpstr>
      <vt:lpstr>javap解析Employee.class得到的文件</vt:lpstr>
      <vt:lpstr>javadoc命令用法</vt:lpstr>
      <vt:lpstr>幻灯片 24</vt:lpstr>
      <vt:lpstr>生成的html文件</vt:lpstr>
      <vt:lpstr>生成的Employee.java说明文档</vt:lpstr>
      <vt:lpstr>end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Java 基本命令</dc:title>
  <dc:creator>User</dc:creator>
  <cp:lastModifiedBy>User</cp:lastModifiedBy>
  <cp:revision>37</cp:revision>
  <dcterms:created xsi:type="dcterms:W3CDTF">2017-09-21T13:17:26Z</dcterms:created>
  <dcterms:modified xsi:type="dcterms:W3CDTF">2017-09-21T14:33:57Z</dcterms:modified>
</cp:coreProperties>
</file>