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87"/>
  </p:notesMasterIdLst>
  <p:sldIdLst>
    <p:sldId id="257" r:id="rId3"/>
    <p:sldId id="258" r:id="rId4"/>
    <p:sldId id="259" r:id="rId5"/>
    <p:sldId id="260" r:id="rId6"/>
    <p:sldId id="263" r:id="rId7"/>
    <p:sldId id="262" r:id="rId8"/>
    <p:sldId id="264" r:id="rId9"/>
    <p:sldId id="265" r:id="rId10"/>
    <p:sldId id="272" r:id="rId11"/>
    <p:sldId id="266" r:id="rId12"/>
    <p:sldId id="267" r:id="rId13"/>
    <p:sldId id="268" r:id="rId14"/>
    <p:sldId id="269" r:id="rId15"/>
    <p:sldId id="270" r:id="rId16"/>
    <p:sldId id="271" r:id="rId17"/>
    <p:sldId id="273" r:id="rId18"/>
    <p:sldId id="289" r:id="rId19"/>
    <p:sldId id="274" r:id="rId20"/>
    <p:sldId id="275" r:id="rId21"/>
    <p:sldId id="276" r:id="rId22"/>
    <p:sldId id="277" r:id="rId23"/>
    <p:sldId id="279" r:id="rId24"/>
    <p:sldId id="280" r:id="rId25"/>
    <p:sldId id="278" r:id="rId26"/>
    <p:sldId id="281" r:id="rId27"/>
    <p:sldId id="282" r:id="rId28"/>
    <p:sldId id="283" r:id="rId29"/>
    <p:sldId id="285" r:id="rId30"/>
    <p:sldId id="288" r:id="rId31"/>
    <p:sldId id="295" r:id="rId32"/>
    <p:sldId id="296" r:id="rId33"/>
    <p:sldId id="286" r:id="rId34"/>
    <p:sldId id="287" r:id="rId35"/>
    <p:sldId id="290" r:id="rId36"/>
    <p:sldId id="292" r:id="rId37"/>
    <p:sldId id="293" r:id="rId38"/>
    <p:sldId id="291" r:id="rId39"/>
    <p:sldId id="294" r:id="rId40"/>
    <p:sldId id="284" r:id="rId41"/>
    <p:sldId id="297" r:id="rId42"/>
    <p:sldId id="298" r:id="rId43"/>
    <p:sldId id="299" r:id="rId44"/>
    <p:sldId id="301" r:id="rId45"/>
    <p:sldId id="300" r:id="rId46"/>
    <p:sldId id="302" r:id="rId47"/>
    <p:sldId id="303" r:id="rId48"/>
    <p:sldId id="304" r:id="rId49"/>
    <p:sldId id="305" r:id="rId50"/>
    <p:sldId id="306" r:id="rId51"/>
    <p:sldId id="308" r:id="rId52"/>
    <p:sldId id="309" r:id="rId53"/>
    <p:sldId id="310" r:id="rId54"/>
    <p:sldId id="311" r:id="rId55"/>
    <p:sldId id="312" r:id="rId56"/>
    <p:sldId id="313" r:id="rId57"/>
    <p:sldId id="314" r:id="rId58"/>
    <p:sldId id="315" r:id="rId59"/>
    <p:sldId id="316" r:id="rId60"/>
    <p:sldId id="317" r:id="rId61"/>
    <p:sldId id="319" r:id="rId62"/>
    <p:sldId id="318" r:id="rId63"/>
    <p:sldId id="320" r:id="rId64"/>
    <p:sldId id="322" r:id="rId65"/>
    <p:sldId id="321" r:id="rId66"/>
    <p:sldId id="331" r:id="rId67"/>
    <p:sldId id="323" r:id="rId68"/>
    <p:sldId id="324" r:id="rId69"/>
    <p:sldId id="326" r:id="rId70"/>
    <p:sldId id="325" r:id="rId71"/>
    <p:sldId id="329" r:id="rId72"/>
    <p:sldId id="330" r:id="rId73"/>
    <p:sldId id="327" r:id="rId74"/>
    <p:sldId id="328" r:id="rId75"/>
    <p:sldId id="332" r:id="rId76"/>
    <p:sldId id="333" r:id="rId77"/>
    <p:sldId id="334" r:id="rId78"/>
    <p:sldId id="335" r:id="rId79"/>
    <p:sldId id="336" r:id="rId80"/>
    <p:sldId id="338" r:id="rId81"/>
    <p:sldId id="340" r:id="rId82"/>
    <p:sldId id="339" r:id="rId83"/>
    <p:sldId id="341" r:id="rId84"/>
    <p:sldId id="342" r:id="rId85"/>
    <p:sldId id="343"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97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7CC75-91A9-4A81-ADBC-F80FD7CE8849}" type="datetimeFigureOut">
              <a:rPr lang="zh-CN" altLang="en-US" smtClean="0"/>
              <a:pPr/>
              <a:t>2017/10/9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EB5F2-595D-4A6E-A653-01BDC9ACCB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DEB5F2-595D-4A6E-A653-01BDC9ACCB7C}"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46F495B-74A8-4124-B92F-00ADF935A49F}" type="slidenum">
              <a:rPr lang="en-US" altLang="zh-CN">
                <a:ea typeface="宋体" charset="-122"/>
              </a:rPr>
              <a:pPr/>
              <a:t>34</a:t>
            </a:fld>
            <a:endParaRPr lang="en-US" altLang="zh-CN">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46F495B-74A8-4124-B92F-00ADF935A49F}" type="slidenum">
              <a:rPr lang="en-US" altLang="zh-CN">
                <a:ea typeface="宋体" charset="-122"/>
              </a:rPr>
              <a:pPr/>
              <a:t>50</a:t>
            </a:fld>
            <a:endParaRPr lang="en-US" altLang="zh-CN">
              <a:ea typeface="宋体" charset="-122"/>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5000"/>
            </a:lvl1pPr>
          </a:lstStyle>
          <a:p>
            <a:r>
              <a:rPr lang="zh-CN" altLang="en-US" smtClean="0"/>
              <a:t>单击此处编辑母版标题样式</a:t>
            </a:r>
            <a:endParaRPr lang="zh-CN" altLang="en-US"/>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000"/>
            </a:lvl1pPr>
          </a:lstStyle>
          <a:p>
            <a:r>
              <a:rPr lang="zh-CN" altLang="en-US" smtClean="0"/>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EC7037FD-D25E-4700-BE71-51CC9BDBF2EE}" type="datetime1">
              <a:rPr lang="zh-CN" altLang="en-US" smtClean="0"/>
              <a:pPr/>
              <a:t>2017/10/9</a:t>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itchFamily="2" charset="-122"/>
                <a:ea typeface="华文楷体"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7493000" y="2992438"/>
            <a:ext cx="1338263"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zh-CN" altLang="en-US"/>
            </a:p>
          </p:txBody>
        </p:sp>
      </p:grpSp>
      <p:sp>
        <p:nvSpPr>
          <p:cNvPr id="5160"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24E81B8-1A7B-4614-9A70-D8C147B6BD0E}"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8D7CA39-E8A5-4D4C-A4B3-1C8CA1E0CFC9}"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6A7546-0731-4171-9AE4-F4B806451D95}"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C048B08-92EF-4324-BDB4-5BBF1DCEC0F1}"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BC171-A897-4866-906B-5922C1A8E277}"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281F37-098F-4CD3-AA98-6C2E7032E7B4}" type="datetime1">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F931AD4-66F5-4321-8037-47F40F66A42C}" type="datetime1">
              <a:rPr lang="zh-CN" altLang="en-US" smtClean="0"/>
              <a:pPr/>
              <a:t>2017/10/9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87C4F0-6749-4F9F-BC84-7EEE79AB3135}" type="datetime1">
              <a:rPr lang="zh-CN" altLang="en-US" smtClean="0"/>
              <a:pPr/>
              <a:t>2017/10/9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3A927A-19F5-41B8-AC53-5825A412AD8A}" type="datetime1">
              <a:rPr lang="zh-CN" altLang="en-US" smtClean="0"/>
              <a:pPr/>
              <a:t>2017/10/9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7CCF0E-1869-42D6-B5FF-83137821C3D4}" type="datetime1">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E4F48F8-A89C-4239-8931-431E97F3B5F3}"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031D176-798E-4F7E-940E-CFEBA075157D}" type="datetime1">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A00775-6E7A-4444-88C0-A16180A335D3}"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10A54C-5097-4CE2-8A83-14C94575E092}"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EFF5C799-4B99-4BBD-9213-764E461239C8}" type="datetime1">
              <a:rPr lang="zh-CN" altLang="en-US" smtClean="0"/>
              <a:pPr/>
              <a:t>2017/10/9</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28775"/>
            <a:ext cx="40386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53D91B6-A65E-414D-86D0-5ED3477E0EC4}" type="datetime1">
              <a:rPr lang="zh-CN" altLang="en-US" smtClean="0"/>
              <a:pPr/>
              <a:t>2017/10/9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3C75B78-EA6B-4F2F-9449-8A266ADC233D}" type="datetime1">
              <a:rPr lang="zh-CN" altLang="en-US" smtClean="0"/>
              <a:pPr/>
              <a:t>2017/10/9</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1795C43-A490-47EE-93C7-ED79559E8E3C}" type="datetime1">
              <a:rPr lang="zh-CN" altLang="en-US" smtClean="0"/>
              <a:pPr/>
              <a:t>2017/10/9</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6BFA69-187F-49D5-B421-7D03FE73FBEF}" type="datetime1">
              <a:rPr lang="zh-CN" altLang="en-US" smtClean="0"/>
              <a:pPr/>
              <a:t>2017/10/9</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2815B16-548C-4450-8C73-83C44ACE39BE}" type="datetime1">
              <a:rPr lang="zh-CN" altLang="en-US" smtClean="0"/>
              <a:pPr/>
              <a:t>2017/10/9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C3B95F8-48F7-4E4C-B3CB-FF1F5758C4FB}" type="datetime1">
              <a:rPr lang="zh-CN" altLang="en-US" smtClean="0"/>
              <a:pPr/>
              <a:t>2017/10/9</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zh-CN" altLang="en-US"/>
          </a:p>
        </p:txBody>
      </p:sp>
      <p:sp>
        <p:nvSpPr>
          <p:cNvPr id="409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0" name="Rectangle 4"/>
          <p:cNvSpPr>
            <a:spLocks noGrp="1" noChangeArrowheads="1"/>
          </p:cNvSpPr>
          <p:nvPr>
            <p:ph type="body" idx="1"/>
          </p:nvPr>
        </p:nvSpPr>
        <p:spPr bwMode="auto">
          <a:xfrm>
            <a:off x="457200" y="1628775"/>
            <a:ext cx="8229600" cy="4502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C21648C8-5530-4F32-9749-A7B5E2753727}" type="datetime1">
              <a:rPr lang="zh-CN" altLang="en-US" smtClean="0"/>
              <a:pPr/>
              <a:t>2017/10/9</a:t>
            </a:fld>
            <a:endParaRPr lang="zh-CN" altLang="en-US"/>
          </a:p>
        </p:txBody>
      </p:sp>
      <p:sp>
        <p:nvSpPr>
          <p:cNvPr id="410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C913308-F349-4B6D-A68A-DD1791B4A57B}" type="slidenum">
              <a:rPr lang="zh-CN" altLang="en-US" smtClean="0"/>
              <a:pPr/>
              <a:t>‹#›</a:t>
            </a:fld>
            <a:endParaRPr lang="zh-CN" altLang="en-US"/>
          </a:p>
        </p:txBody>
      </p:sp>
      <p:grpSp>
        <p:nvGrpSpPr>
          <p:cNvPr id="2" name="Group 8"/>
          <p:cNvGrpSpPr>
            <a:grpSpLocks/>
          </p:cNvGrpSpPr>
          <p:nvPr/>
        </p:nvGrpSpPr>
        <p:grpSpPr bwMode="auto">
          <a:xfrm>
            <a:off x="8153400" y="152400"/>
            <a:ext cx="792163"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ea typeface="宋体" charset="-122"/>
        </a:defRPr>
      </a:lvl2pPr>
      <a:lvl3pPr algn="l" rtl="0" eaLnBrk="1" fontAlgn="base" hangingPunct="1">
        <a:spcBef>
          <a:spcPct val="0"/>
        </a:spcBef>
        <a:spcAft>
          <a:spcPct val="0"/>
        </a:spcAft>
        <a:defRPr sz="4000" b="1">
          <a:solidFill>
            <a:schemeClr val="tx2"/>
          </a:solidFill>
          <a:latin typeface="Arial" charset="0"/>
          <a:ea typeface="宋体" charset="-122"/>
        </a:defRPr>
      </a:lvl3pPr>
      <a:lvl4pPr algn="l" rtl="0" eaLnBrk="1" fontAlgn="base" hangingPunct="1">
        <a:spcBef>
          <a:spcPct val="0"/>
        </a:spcBef>
        <a:spcAft>
          <a:spcPct val="0"/>
        </a:spcAft>
        <a:defRPr sz="4000" b="1">
          <a:solidFill>
            <a:schemeClr val="tx2"/>
          </a:solidFill>
          <a:latin typeface="Arial" charset="0"/>
          <a:ea typeface="宋体" charset="-122"/>
        </a:defRPr>
      </a:lvl4pPr>
      <a:lvl5pPr algn="l" rtl="0" eaLnBrk="1" fontAlgn="base" hangingPunct="1">
        <a:spcBef>
          <a:spcPct val="0"/>
        </a:spcBef>
        <a:spcAft>
          <a:spcPct val="0"/>
        </a:spcAft>
        <a:defRPr sz="4000" b="1">
          <a:solidFill>
            <a:schemeClr val="tx2"/>
          </a:solidFill>
          <a:latin typeface="Arial" charset="0"/>
          <a:ea typeface="宋体" charset="-122"/>
        </a:defRPr>
      </a:lvl5pPr>
      <a:lvl6pPr marL="457200" algn="l" rtl="0" eaLnBrk="1" fontAlgn="base" hangingPunct="1">
        <a:spcBef>
          <a:spcPct val="0"/>
        </a:spcBef>
        <a:spcAft>
          <a:spcPct val="0"/>
        </a:spcAft>
        <a:defRPr sz="4000" b="1">
          <a:solidFill>
            <a:schemeClr val="tx2"/>
          </a:solidFill>
          <a:latin typeface="Arial" charset="0"/>
          <a:ea typeface="宋体" charset="-122"/>
        </a:defRPr>
      </a:lvl6pPr>
      <a:lvl7pPr marL="914400" algn="l" rtl="0" eaLnBrk="1" fontAlgn="base" hangingPunct="1">
        <a:spcBef>
          <a:spcPct val="0"/>
        </a:spcBef>
        <a:spcAft>
          <a:spcPct val="0"/>
        </a:spcAft>
        <a:defRPr sz="4000" b="1">
          <a:solidFill>
            <a:schemeClr val="tx2"/>
          </a:solidFill>
          <a:latin typeface="Arial" charset="0"/>
          <a:ea typeface="宋体" charset="-122"/>
        </a:defRPr>
      </a:lvl7pPr>
      <a:lvl8pPr marL="1371600" algn="l" rtl="0" eaLnBrk="1" fontAlgn="base" hangingPunct="1">
        <a:spcBef>
          <a:spcPct val="0"/>
        </a:spcBef>
        <a:spcAft>
          <a:spcPct val="0"/>
        </a:spcAft>
        <a:defRPr sz="4000" b="1">
          <a:solidFill>
            <a:schemeClr val="tx2"/>
          </a:solidFill>
          <a:latin typeface="Arial" charset="0"/>
          <a:ea typeface="宋体" charset="-122"/>
        </a:defRPr>
      </a:lvl8pPr>
      <a:lvl9pPr marL="1828800" algn="l" rtl="0" eaLnBrk="1" fontAlgn="base" hangingPunct="1">
        <a:spcBef>
          <a:spcPct val="0"/>
        </a:spcBef>
        <a:spcAft>
          <a:spcPct val="0"/>
        </a:spcAft>
        <a:defRPr sz="4000" b="1">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Ø"/>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E8CB2-BE4F-4CDA-90B7-4A87397FA31C}" type="datetime1">
              <a:rPr lang="zh-CN" altLang="en-US" smtClean="0"/>
              <a:pPr/>
              <a:t>2017/10/9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smtClean="0"/>
              <a:t>面向对象程序设计</a:t>
            </a:r>
            <a:r>
              <a:rPr lang="en-US" altLang="zh-CN" sz="5400" dirty="0" smtClean="0"/>
              <a:t>(Java)</a:t>
            </a:r>
            <a:endParaRPr lang="zh-CN" altLang="en-US" dirty="0"/>
          </a:p>
        </p:txBody>
      </p:sp>
      <p:sp>
        <p:nvSpPr>
          <p:cNvPr id="3" name="副标题 2"/>
          <p:cNvSpPr>
            <a:spLocks noGrp="1"/>
          </p:cNvSpPr>
          <p:nvPr>
            <p:ph type="subTitle" idx="1"/>
          </p:nvPr>
        </p:nvSpPr>
        <p:spPr/>
        <p:txBody>
          <a:bodyPr>
            <a:normAutofit/>
          </a:bodyPr>
          <a:lstStyle/>
          <a:p>
            <a:r>
              <a:rPr lang="zh-CN" altLang="en-US" dirty="0" smtClean="0"/>
              <a:t>汤 蓉</a:t>
            </a:r>
            <a:endParaRPr lang="en-US" altLang="zh-CN" dirty="0" smtClean="0"/>
          </a:p>
          <a:p>
            <a:r>
              <a:rPr lang="en-US" altLang="zh-CN" dirty="0" smtClean="0"/>
              <a:t>Fall, 2017</a:t>
            </a:r>
          </a:p>
          <a:p>
            <a:r>
              <a:rPr lang="zh-CN" altLang="en-US" dirty="0" smtClean="0"/>
              <a:t>计算机学院</a:t>
            </a:r>
            <a:endParaRPr lang="en-US" altLang="zh-CN" dirty="0" smtClean="0"/>
          </a:p>
          <a:p>
            <a:r>
              <a:rPr lang="zh-CN" altLang="en-US" dirty="0" smtClean="0"/>
              <a:t>成都信息工程大学</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1025722-2939-4C5B-8B2F-DB7A7836CB36}" type="slidenum">
              <a:rPr lang="en-US" altLang="zh-CN" smtClean="0"/>
              <a:pPr/>
              <a:t>10</a:t>
            </a:fld>
            <a:endParaRPr lang="en-US" altLang="zh-CN"/>
          </a:p>
        </p:txBody>
      </p:sp>
      <p:sp>
        <p:nvSpPr>
          <p:cNvPr id="4" name="Rectangle 5"/>
          <p:cNvSpPr>
            <a:spLocks noChangeArrowheads="1"/>
          </p:cNvSpPr>
          <p:nvPr/>
        </p:nvSpPr>
        <p:spPr bwMode="auto">
          <a:xfrm>
            <a:off x="285720" y="357166"/>
            <a:ext cx="4535488" cy="1643074"/>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t>
            </a:r>
            <a:r>
              <a:rPr lang="en-US" altLang="zh-CN" sz="2400" b="1" dirty="0">
                <a:solidFill>
                  <a:srgbClr val="FF3300"/>
                </a:solidFill>
                <a:latin typeface="Times New Roman" pitchFamily="18" charset="0"/>
              </a:rPr>
              <a:t>Animal</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public float weight</a:t>
            </a:r>
            <a:r>
              <a:rPr lang="en-US" altLang="zh-CN" sz="2400" b="1" dirty="0" smtClean="0">
                <a:solidFill>
                  <a:srgbClr val="000000"/>
                </a:solidFill>
                <a:latin typeface="Times New Roman" pitchFamily="18" charset="0"/>
              </a:rPr>
              <a:t>;</a:t>
            </a:r>
          </a:p>
          <a:p>
            <a:pPr eaLnBrk="0" hangingPunct="0"/>
            <a:endParaRPr lang="en-US" altLang="zh-CN" sz="8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public void eat(){…}</a:t>
            </a:r>
          </a:p>
          <a:p>
            <a:pPr eaLnBrk="0" hangingPunct="0"/>
            <a:r>
              <a:rPr lang="en-US" altLang="zh-CN" sz="2400" b="1" dirty="0" smtClean="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sp>
        <p:nvSpPr>
          <p:cNvPr id="5" name="Rectangle 6"/>
          <p:cNvSpPr>
            <a:spLocks noChangeArrowheads="1"/>
          </p:cNvSpPr>
          <p:nvPr/>
        </p:nvSpPr>
        <p:spPr bwMode="auto">
          <a:xfrm>
            <a:off x="5214942" y="2000240"/>
            <a:ext cx="3500462" cy="3141663"/>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a:solidFill>
                  <a:srgbClr val="000000"/>
                </a:solidFill>
                <a:latin typeface="Times New Roman" pitchFamily="18" charset="0"/>
              </a:rPr>
              <a:t>Cat mycat=new Cat();</a:t>
            </a:r>
          </a:p>
          <a:p>
            <a:pPr eaLnBrk="0" hangingPunct="0"/>
            <a:r>
              <a:rPr lang="en-US" altLang="zh-CN" sz="2400" b="1">
                <a:solidFill>
                  <a:srgbClr val="000000"/>
                </a:solidFill>
                <a:latin typeface="Times New Roman" pitchFamily="18" charset="0"/>
              </a:rPr>
              <a:t>mycat.</a:t>
            </a:r>
            <a:r>
              <a:rPr lang="en-US" altLang="zh-CN" sz="2400" b="1">
                <a:solidFill>
                  <a:srgbClr val="FF3300"/>
                </a:solidFill>
                <a:latin typeface="Times New Roman" pitchFamily="18" charset="0"/>
              </a:rPr>
              <a:t>weight</a:t>
            </a:r>
            <a:r>
              <a:rPr lang="en-US" altLang="zh-CN" sz="2400" b="1">
                <a:solidFill>
                  <a:srgbClr val="000000"/>
                </a:solidFill>
                <a:latin typeface="Times New Roman" pitchFamily="18" charset="0"/>
              </a:rPr>
              <a:t>=5.5;</a:t>
            </a:r>
          </a:p>
          <a:p>
            <a:pPr eaLnBrk="0" hangingPunct="0"/>
            <a:r>
              <a:rPr lang="en-US" altLang="zh-CN" sz="2400" b="1">
                <a:solidFill>
                  <a:srgbClr val="000000"/>
                </a:solidFill>
                <a:latin typeface="Times New Roman" pitchFamily="18" charset="0"/>
              </a:rPr>
              <a:t>mycat.</a:t>
            </a:r>
            <a:r>
              <a:rPr lang="en-US" altLang="zh-CN" sz="2400" b="1">
                <a:solidFill>
                  <a:srgbClr val="FF3300"/>
                </a:solidFill>
                <a:latin typeface="Times New Roman" pitchFamily="18" charset="0"/>
              </a:rPr>
              <a:t>heartRate</a:t>
            </a:r>
            <a:r>
              <a:rPr lang="en-US" altLang="zh-CN" sz="2400" b="1">
                <a:solidFill>
                  <a:srgbClr val="000000"/>
                </a:solidFill>
                <a:latin typeface="Times New Roman" pitchFamily="18" charset="0"/>
              </a:rPr>
              <a:t>=80;</a:t>
            </a:r>
          </a:p>
          <a:p>
            <a:pPr eaLnBrk="0" hangingPunct="0"/>
            <a:r>
              <a:rPr lang="en-US" altLang="zh-CN" sz="2400" b="1">
                <a:solidFill>
                  <a:srgbClr val="000000"/>
                </a:solidFill>
                <a:latin typeface="Times New Roman" pitchFamily="18" charset="0"/>
              </a:rPr>
              <a:t>mycat.</a:t>
            </a:r>
            <a:r>
              <a:rPr lang="en-US" altLang="zh-CN" sz="2400" b="1">
                <a:solidFill>
                  <a:srgbClr val="FF3300"/>
                </a:solidFill>
                <a:latin typeface="Times New Roman" pitchFamily="18" charset="0"/>
              </a:rPr>
              <a:t>longHair</a:t>
            </a:r>
            <a:r>
              <a:rPr lang="en-US" altLang="zh-CN" sz="2400" b="1">
                <a:solidFill>
                  <a:srgbClr val="000000"/>
                </a:solidFill>
                <a:latin typeface="Times New Roman" pitchFamily="18" charset="0"/>
              </a:rPr>
              <a:t>=true;</a:t>
            </a:r>
          </a:p>
          <a:p>
            <a:pPr eaLnBrk="0" hangingPunct="0"/>
            <a:r>
              <a:rPr lang="en-US" altLang="zh-CN" sz="2400" b="1">
                <a:solidFill>
                  <a:srgbClr val="000000"/>
                </a:solidFill>
                <a:latin typeface="Times New Roman" pitchFamily="18" charset="0"/>
              </a:rPr>
              <a:t>mycat.</a:t>
            </a:r>
            <a:r>
              <a:rPr lang="en-US" altLang="zh-CN" sz="2400" b="1">
                <a:solidFill>
                  <a:srgbClr val="FF3300"/>
                </a:solidFill>
                <a:latin typeface="Times New Roman" pitchFamily="18" charset="0"/>
              </a:rPr>
              <a:t>eat() </a:t>
            </a:r>
            <a:r>
              <a:rPr lang="en-US" altLang="zh-CN" sz="2400" b="1">
                <a:solidFill>
                  <a:srgbClr val="000000"/>
                </a:solidFill>
                <a:latin typeface="Times New Roman" pitchFamily="18" charset="0"/>
              </a:rPr>
              <a:t>;</a:t>
            </a:r>
          </a:p>
          <a:p>
            <a:pPr eaLnBrk="0" hangingPunct="0"/>
            <a:r>
              <a:rPr lang="en-US" altLang="zh-CN" sz="2400" b="1">
                <a:solidFill>
                  <a:srgbClr val="000000"/>
                </a:solidFill>
                <a:latin typeface="Times New Roman" pitchFamily="18" charset="0"/>
              </a:rPr>
              <a:t>mycat.</a:t>
            </a:r>
            <a:r>
              <a:rPr lang="en-US" altLang="zh-CN" sz="2400" b="1">
                <a:solidFill>
                  <a:srgbClr val="FF3300"/>
                </a:solidFill>
                <a:latin typeface="Times New Roman" pitchFamily="18" charset="0"/>
              </a:rPr>
              <a:t>breath() </a:t>
            </a:r>
            <a:r>
              <a:rPr lang="en-US" altLang="zh-CN" sz="2400" b="1">
                <a:solidFill>
                  <a:srgbClr val="000000"/>
                </a:solidFill>
                <a:latin typeface="Times New Roman" pitchFamily="18" charset="0"/>
              </a:rPr>
              <a:t>;</a:t>
            </a:r>
          </a:p>
          <a:p>
            <a:pPr eaLnBrk="0" hangingPunct="0"/>
            <a:r>
              <a:rPr lang="en-US" altLang="zh-CN" sz="2400" b="1">
                <a:solidFill>
                  <a:srgbClr val="000000"/>
                </a:solidFill>
                <a:latin typeface="Times New Roman" pitchFamily="18" charset="0"/>
              </a:rPr>
              <a:t>mycat.</a:t>
            </a:r>
            <a:r>
              <a:rPr lang="en-US" altLang="zh-CN" sz="2400" b="1">
                <a:solidFill>
                  <a:srgbClr val="FF3300"/>
                </a:solidFill>
                <a:latin typeface="Times New Roman" pitchFamily="18" charset="0"/>
              </a:rPr>
              <a:t>purr() </a:t>
            </a:r>
            <a:r>
              <a:rPr lang="en-US" altLang="zh-CN" sz="2400" b="1">
                <a:solidFill>
                  <a:srgbClr val="000000"/>
                </a:solidFill>
                <a:latin typeface="Times New Roman" pitchFamily="18" charset="0"/>
              </a:rPr>
              <a:t>;</a:t>
            </a:r>
          </a:p>
        </p:txBody>
      </p:sp>
      <p:sp>
        <p:nvSpPr>
          <p:cNvPr id="7" name="Rectangle 5"/>
          <p:cNvSpPr>
            <a:spLocks noChangeArrowheads="1"/>
          </p:cNvSpPr>
          <p:nvPr/>
        </p:nvSpPr>
        <p:spPr bwMode="auto">
          <a:xfrm>
            <a:off x="285720" y="2357430"/>
            <a:ext cx="4535488" cy="178595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smtClean="0">
                <a:solidFill>
                  <a:srgbClr val="000000"/>
                </a:solidFill>
                <a:latin typeface="Times New Roman" pitchFamily="18" charset="0"/>
              </a:rPr>
              <a:t>class </a:t>
            </a:r>
            <a:r>
              <a:rPr lang="en-US" altLang="zh-CN" sz="2400" b="1" dirty="0">
                <a:solidFill>
                  <a:srgbClr val="0000CC"/>
                </a:solidFill>
                <a:latin typeface="Times New Roman" pitchFamily="18" charset="0"/>
              </a:rPr>
              <a:t>Mammal</a:t>
            </a:r>
            <a:r>
              <a:rPr lang="en-US" altLang="zh-CN" sz="2400" b="1" dirty="0">
                <a:latin typeface="Times New Roman" pitchFamily="18" charset="0"/>
              </a:rPr>
              <a:t> </a:t>
            </a:r>
            <a:r>
              <a:rPr lang="en-US" altLang="zh-CN" sz="2400" b="1" dirty="0">
                <a:solidFill>
                  <a:srgbClr val="000000"/>
                </a:solidFill>
                <a:latin typeface="Times New Roman" pitchFamily="18" charset="0"/>
              </a:rPr>
              <a:t>extends </a:t>
            </a:r>
            <a:r>
              <a:rPr lang="en-US" altLang="zh-CN" sz="2400" b="1" dirty="0">
                <a:solidFill>
                  <a:srgbClr val="FF3300"/>
                </a:solidFill>
                <a:latin typeface="Times New Roman" pitchFamily="18" charset="0"/>
              </a:rPr>
              <a:t>Animal</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r>
              <a:rPr lang="en-US" altLang="zh-CN" sz="2400" b="1" dirty="0">
                <a:solidFill>
                  <a:srgbClr val="006600"/>
                </a:solidFill>
                <a:latin typeface="Times New Roman" pitchFamily="18" charset="0"/>
              </a:rPr>
              <a:t>public </a:t>
            </a:r>
            <a:r>
              <a:rPr lang="en-US" altLang="zh-CN" sz="2400" b="1" dirty="0" err="1">
                <a:solidFill>
                  <a:srgbClr val="006600"/>
                </a:solidFill>
                <a:latin typeface="Times New Roman" pitchFamily="18" charset="0"/>
              </a:rPr>
              <a:t>int</a:t>
            </a:r>
            <a:r>
              <a:rPr lang="en-US" altLang="zh-CN" sz="2400" b="1" dirty="0">
                <a:solidFill>
                  <a:srgbClr val="006600"/>
                </a:solidFill>
                <a:latin typeface="Times New Roman" pitchFamily="18" charset="0"/>
              </a:rPr>
              <a:t> </a:t>
            </a:r>
            <a:r>
              <a:rPr lang="en-US" altLang="zh-CN" sz="2400" b="1" dirty="0" err="1">
                <a:solidFill>
                  <a:srgbClr val="006600"/>
                </a:solidFill>
                <a:latin typeface="Times New Roman" pitchFamily="18" charset="0"/>
              </a:rPr>
              <a:t>heartRate</a:t>
            </a:r>
            <a:r>
              <a:rPr lang="en-US" altLang="zh-CN" sz="2400" b="1" dirty="0" smtClean="0">
                <a:solidFill>
                  <a:srgbClr val="000000"/>
                </a:solidFill>
                <a:latin typeface="Times New Roman" pitchFamily="18" charset="0"/>
              </a:rPr>
              <a:t>;</a:t>
            </a:r>
          </a:p>
          <a:p>
            <a:pPr eaLnBrk="0" hangingPunct="0"/>
            <a:endParaRPr lang="en-US" altLang="zh-CN" sz="8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public void breath(){…}</a:t>
            </a:r>
          </a:p>
          <a:p>
            <a:pPr eaLnBrk="0" hangingPunct="0"/>
            <a:r>
              <a:rPr lang="en-US" altLang="zh-CN" sz="2400" b="1" dirty="0" smtClean="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sp>
        <p:nvSpPr>
          <p:cNvPr id="8" name="Rectangle 5"/>
          <p:cNvSpPr>
            <a:spLocks noChangeArrowheads="1"/>
          </p:cNvSpPr>
          <p:nvPr/>
        </p:nvSpPr>
        <p:spPr bwMode="auto">
          <a:xfrm>
            <a:off x="285720" y="4500570"/>
            <a:ext cx="4535488" cy="178595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smtClean="0">
                <a:solidFill>
                  <a:srgbClr val="000000"/>
                </a:solidFill>
                <a:latin typeface="Times New Roman" pitchFamily="18" charset="0"/>
              </a:rPr>
              <a:t>class</a:t>
            </a:r>
            <a:r>
              <a:rPr lang="en-US" altLang="zh-CN" sz="2400" b="1" dirty="0" smtClean="0">
                <a:latin typeface="Times New Roman" pitchFamily="18" charset="0"/>
              </a:rPr>
              <a:t> </a:t>
            </a:r>
            <a:r>
              <a:rPr lang="en-US" altLang="zh-CN" sz="2400" b="1" dirty="0">
                <a:solidFill>
                  <a:srgbClr val="FF3300"/>
                </a:solidFill>
                <a:latin typeface="Times New Roman" pitchFamily="18" charset="0"/>
              </a:rPr>
              <a:t>Cat</a:t>
            </a:r>
            <a:r>
              <a:rPr lang="en-US" altLang="zh-CN" sz="2400" b="1" dirty="0">
                <a:latin typeface="Times New Roman" pitchFamily="18" charset="0"/>
              </a:rPr>
              <a:t> </a:t>
            </a:r>
            <a:r>
              <a:rPr lang="en-US" altLang="zh-CN" sz="2400" b="1" dirty="0">
                <a:solidFill>
                  <a:srgbClr val="000000"/>
                </a:solidFill>
                <a:latin typeface="Times New Roman" pitchFamily="18" charset="0"/>
              </a:rPr>
              <a:t>extends </a:t>
            </a:r>
            <a:r>
              <a:rPr lang="en-US" altLang="zh-CN" sz="2400" b="1" dirty="0">
                <a:solidFill>
                  <a:srgbClr val="0000CC"/>
                </a:solidFill>
                <a:latin typeface="Times New Roman" pitchFamily="18" charset="0"/>
              </a:rPr>
              <a:t>Mammal</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r>
              <a:rPr lang="en-US" altLang="zh-CN" sz="2400" b="1" dirty="0" err="1">
                <a:solidFill>
                  <a:srgbClr val="C00000"/>
                </a:solidFill>
                <a:latin typeface="Times New Roman" pitchFamily="18" charset="0"/>
              </a:rPr>
              <a:t>boolean</a:t>
            </a:r>
            <a:r>
              <a:rPr lang="en-US" altLang="zh-CN" sz="2400" b="1" dirty="0">
                <a:solidFill>
                  <a:srgbClr val="C00000"/>
                </a:solidFill>
                <a:latin typeface="Times New Roman" pitchFamily="18" charset="0"/>
              </a:rPr>
              <a:t> </a:t>
            </a:r>
            <a:r>
              <a:rPr lang="en-US" altLang="zh-CN" sz="2400" b="1" dirty="0" err="1">
                <a:solidFill>
                  <a:srgbClr val="C00000"/>
                </a:solidFill>
                <a:latin typeface="Times New Roman" pitchFamily="18" charset="0"/>
              </a:rPr>
              <a:t>longHair</a:t>
            </a:r>
            <a:r>
              <a:rPr lang="en-US" altLang="zh-CN" sz="2400" b="1" dirty="0" smtClean="0">
                <a:solidFill>
                  <a:srgbClr val="C00000"/>
                </a:solidFill>
                <a:latin typeface="Times New Roman" pitchFamily="18" charset="0"/>
              </a:rPr>
              <a:t>;</a:t>
            </a:r>
          </a:p>
          <a:p>
            <a:pPr eaLnBrk="0" hangingPunct="0"/>
            <a:endParaRPr lang="en-US" altLang="zh-CN" sz="8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public void purr</a:t>
            </a:r>
            <a:r>
              <a:rPr lang="en-US" altLang="zh-CN" sz="2400" b="1" dirty="0" smtClean="0">
                <a:solidFill>
                  <a:srgbClr val="000000"/>
                </a:solidFill>
                <a:latin typeface="Times New Roman" pitchFamily="18" charset="0"/>
              </a:rPr>
              <a:t>(){…}//</a:t>
            </a:r>
            <a:r>
              <a:rPr lang="zh-CN" altLang="en-US" sz="2400" dirty="0" smtClean="0"/>
              <a:t>猫发声</a:t>
            </a:r>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§5.2.1   </a:t>
            </a:r>
            <a:r>
              <a:rPr lang="zh-CN" altLang="en-US" dirty="0" smtClean="0">
                <a:latin typeface="宋体" pitchFamily="2" charset="-122"/>
              </a:rPr>
              <a:t>子类和父类在同一包中的继承性</a:t>
            </a:r>
            <a:r>
              <a:rPr lang="zh-CN" altLang="en-US"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r>
              <a:rPr lang="zh-CN" altLang="en-US" dirty="0" smtClean="0"/>
              <a:t>如果</a:t>
            </a:r>
            <a:r>
              <a:rPr lang="zh-CN" altLang="en-US" b="1" dirty="0" smtClean="0">
                <a:solidFill>
                  <a:srgbClr val="C00000"/>
                </a:solidFill>
              </a:rPr>
              <a:t>子类和父类在同一个包中</a:t>
            </a:r>
            <a:r>
              <a:rPr lang="zh-CN" altLang="en-US" dirty="0" smtClean="0"/>
              <a:t>，则：</a:t>
            </a:r>
            <a:endParaRPr lang="en-US" altLang="zh-CN" dirty="0" smtClean="0"/>
          </a:p>
          <a:p>
            <a:pPr lvl="1"/>
            <a:r>
              <a:rPr lang="zh-CN" altLang="en-US" dirty="0" smtClean="0"/>
              <a:t>子类自然地继承了其父类中</a:t>
            </a:r>
            <a:r>
              <a:rPr lang="zh-CN" altLang="en-US" b="1" dirty="0" smtClean="0">
                <a:solidFill>
                  <a:srgbClr val="000099"/>
                </a:solidFill>
              </a:rPr>
              <a:t>不是</a:t>
            </a:r>
            <a:r>
              <a:rPr lang="en-US" altLang="zh-CN" b="1" dirty="0" smtClean="0">
                <a:solidFill>
                  <a:srgbClr val="000099"/>
                </a:solidFill>
              </a:rPr>
              <a:t>private</a:t>
            </a:r>
            <a:r>
              <a:rPr lang="zh-CN" altLang="en-US" b="1" dirty="0" smtClean="0">
                <a:solidFill>
                  <a:srgbClr val="000099"/>
                </a:solidFill>
              </a:rPr>
              <a:t>的成员变量</a:t>
            </a:r>
            <a:r>
              <a:rPr lang="zh-CN" altLang="en-US" dirty="0" smtClean="0"/>
              <a:t>作为自己的成员变量；</a:t>
            </a:r>
            <a:endParaRPr lang="en-US" altLang="zh-CN" dirty="0" smtClean="0"/>
          </a:p>
          <a:p>
            <a:pPr lvl="1"/>
            <a:r>
              <a:rPr lang="zh-CN" altLang="en-US" dirty="0" smtClean="0"/>
              <a:t>也自然地继承了父类中</a:t>
            </a:r>
            <a:r>
              <a:rPr lang="zh-CN" altLang="en-US" b="1" dirty="0" smtClean="0">
                <a:solidFill>
                  <a:srgbClr val="000099"/>
                </a:solidFill>
              </a:rPr>
              <a:t>不是</a:t>
            </a:r>
            <a:r>
              <a:rPr lang="en-US" altLang="zh-CN" b="1" dirty="0" smtClean="0">
                <a:solidFill>
                  <a:srgbClr val="000099"/>
                </a:solidFill>
              </a:rPr>
              <a:t>private</a:t>
            </a:r>
            <a:r>
              <a:rPr lang="zh-CN" altLang="en-US" b="1" dirty="0" smtClean="0">
                <a:solidFill>
                  <a:srgbClr val="000099"/>
                </a:solidFill>
              </a:rPr>
              <a:t>的方法</a:t>
            </a:r>
            <a:r>
              <a:rPr lang="zh-CN" altLang="en-US" dirty="0" smtClean="0"/>
              <a:t>作为自己的方法；</a:t>
            </a:r>
            <a:endParaRPr lang="en-US" altLang="zh-CN" dirty="0" smtClean="0"/>
          </a:p>
          <a:p>
            <a:pPr lvl="1"/>
            <a:r>
              <a:rPr lang="zh-CN" altLang="en-US" dirty="0" smtClean="0"/>
              <a:t>继承的成员变量或方法的</a:t>
            </a:r>
            <a:r>
              <a:rPr lang="zh-CN" altLang="en-US" b="1" dirty="0" smtClean="0">
                <a:solidFill>
                  <a:srgbClr val="000099"/>
                </a:solidFill>
              </a:rPr>
              <a:t>访问权限保持不变</a:t>
            </a:r>
            <a:r>
              <a:rPr lang="zh-CN" altLang="en-US" dirty="0" smtClean="0"/>
              <a:t>。</a:t>
            </a:r>
            <a:endParaRPr lang="en-US" altLang="zh-CN" dirty="0" smtClean="0"/>
          </a:p>
          <a:p>
            <a:pPr lvl="1"/>
            <a:endParaRPr lang="en-US" altLang="zh-CN" dirty="0" smtClean="0"/>
          </a:p>
          <a:p>
            <a:r>
              <a:rPr lang="zh-CN" altLang="en-US" b="1" dirty="0" smtClean="0">
                <a:latin typeface="宋体" pitchFamily="2" charset="-122"/>
              </a:rPr>
              <a:t>阅读并讨论例5-1。</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E3815612-55F6-4736-9E15-CE4D067B4D2D}" type="slidenum">
              <a:rPr lang="en-US" altLang="zh-CN"/>
              <a:pPr>
                <a:defRPr/>
              </a:pPr>
              <a:t>12</a:t>
            </a:fld>
            <a:r>
              <a:rPr lang="en-US" altLang="zh-CN" dirty="0"/>
              <a:t> </a:t>
            </a:r>
          </a:p>
        </p:txBody>
      </p:sp>
      <p:sp>
        <p:nvSpPr>
          <p:cNvPr id="15363" name="Text Box 4"/>
          <p:cNvSpPr>
            <a:spLocks noGrp="1" noChangeArrowheads="1"/>
          </p:cNvSpPr>
          <p:nvPr>
            <p:ph type="body" idx="4294967295"/>
          </p:nvPr>
        </p:nvSpPr>
        <p:spPr>
          <a:xfrm>
            <a:off x="285720" y="285728"/>
            <a:ext cx="8643937" cy="2592387"/>
          </a:xfrm>
          <a:noFill/>
          <a:ln w="12700">
            <a:solidFill>
              <a:schemeClr val="tx1"/>
            </a:solidFill>
            <a:headEnd type="none" w="sm" len="sm"/>
            <a:tailEnd type="none" w="sm" len="sm"/>
          </a:ln>
        </p:spPr>
        <p:txBody>
          <a:bodyPr/>
          <a:lstStyle/>
          <a:p>
            <a:pPr eaLnBrk="1" hangingPunct="1">
              <a:lnSpc>
                <a:spcPct val="90000"/>
              </a:lnSpc>
              <a:spcBef>
                <a:spcPct val="0"/>
              </a:spcBef>
              <a:buFont typeface="Wingdings" pitchFamily="2" charset="2"/>
              <a:buNone/>
            </a:pPr>
            <a:r>
              <a:rPr lang="en-US" altLang="zh-CN" sz="2400" dirty="0" smtClean="0">
                <a:latin typeface="Tahoma" pitchFamily="34" charset="0"/>
                <a:cs typeface="Tahoma" pitchFamily="34" charset="0"/>
              </a:rPr>
              <a:t>public class </a:t>
            </a:r>
            <a:r>
              <a:rPr lang="en-US" altLang="zh-CN" sz="2400" dirty="0" smtClean="0">
                <a:solidFill>
                  <a:srgbClr val="993366"/>
                </a:solidFill>
                <a:latin typeface="Tahoma" pitchFamily="34" charset="0"/>
                <a:cs typeface="Tahoma" pitchFamily="34" charset="0"/>
              </a:rPr>
              <a:t>Book</a:t>
            </a:r>
            <a:r>
              <a:rPr lang="en-US" altLang="zh-CN" sz="2400" dirty="0" smtClean="0">
                <a:latin typeface="Tahoma" pitchFamily="34" charset="0"/>
                <a:cs typeface="Tahoma" pitchFamily="34" charset="0"/>
              </a:rPr>
              <a:t> {</a:t>
            </a:r>
          </a:p>
          <a:p>
            <a:pPr eaLnBrk="1" hangingPunct="1">
              <a:lnSpc>
                <a:spcPct val="90000"/>
              </a:lnSpc>
              <a:spcBef>
                <a:spcPct val="0"/>
              </a:spcBef>
              <a:buFont typeface="Wingdings" pitchFamily="2" charset="2"/>
              <a:buNone/>
            </a:pPr>
            <a:r>
              <a:rPr lang="en-US" altLang="zh-CN" sz="2400" dirty="0" smtClean="0">
                <a:latin typeface="Tahoma" pitchFamily="34" charset="0"/>
                <a:cs typeface="Tahoma" pitchFamily="34" charset="0"/>
              </a:rPr>
              <a:t>    protected </a:t>
            </a:r>
            <a:r>
              <a:rPr lang="en-US" altLang="zh-CN" sz="2400" dirty="0" err="1" smtClean="0">
                <a:latin typeface="Tahoma" pitchFamily="34" charset="0"/>
                <a:cs typeface="Tahoma" pitchFamily="34" charset="0"/>
              </a:rPr>
              <a:t>int</a:t>
            </a:r>
            <a:r>
              <a:rPr lang="en-US" altLang="zh-CN" sz="2400" dirty="0" smtClean="0">
                <a:latin typeface="Tahoma" pitchFamily="34" charset="0"/>
                <a:cs typeface="Tahoma" pitchFamily="34" charset="0"/>
              </a:rPr>
              <a:t> pages = 1500;</a:t>
            </a:r>
          </a:p>
          <a:p>
            <a:pPr eaLnBrk="1" hangingPunct="1">
              <a:lnSpc>
                <a:spcPct val="90000"/>
              </a:lnSpc>
              <a:spcBef>
                <a:spcPct val="0"/>
              </a:spcBef>
              <a:buFont typeface="Wingdings" pitchFamily="2" charset="2"/>
              <a:buNone/>
            </a:pPr>
            <a:endParaRPr lang="en-US" altLang="zh-CN" sz="2400" dirty="0" smtClean="0">
              <a:latin typeface="Tahoma" pitchFamily="34" charset="0"/>
              <a:cs typeface="Tahoma" pitchFamily="34" charset="0"/>
            </a:endParaRPr>
          </a:p>
          <a:p>
            <a:pPr eaLnBrk="1" hangingPunct="1">
              <a:lnSpc>
                <a:spcPct val="90000"/>
              </a:lnSpc>
              <a:spcBef>
                <a:spcPct val="0"/>
              </a:spcBef>
              <a:buFont typeface="Wingdings" pitchFamily="2" charset="2"/>
              <a:buNone/>
            </a:pPr>
            <a:r>
              <a:rPr lang="en-US" altLang="zh-CN" sz="2400" dirty="0" smtClean="0">
                <a:latin typeface="Tahoma" pitchFamily="34" charset="0"/>
                <a:cs typeface="Tahoma" pitchFamily="34" charset="0"/>
              </a:rPr>
              <a:t>    public void message() {</a:t>
            </a:r>
          </a:p>
          <a:p>
            <a:pPr eaLnBrk="1" hangingPunct="1">
              <a:lnSpc>
                <a:spcPct val="90000"/>
              </a:lnSpc>
              <a:spcBef>
                <a:spcPct val="0"/>
              </a:spcBef>
              <a:buFont typeface="Wingdings" pitchFamily="2" charset="2"/>
              <a:buNone/>
            </a:pPr>
            <a:r>
              <a:rPr lang="en-US" altLang="zh-CN" sz="2400" dirty="0" smtClean="0">
                <a:latin typeface="Tahoma" pitchFamily="34" charset="0"/>
                <a:cs typeface="Tahoma" pitchFamily="34" charset="0"/>
              </a:rPr>
              <a:t>        </a:t>
            </a:r>
            <a:r>
              <a:rPr lang="en-US" altLang="zh-CN" sz="2400" dirty="0" err="1" smtClean="0">
                <a:latin typeface="Tahoma" pitchFamily="34" charset="0"/>
                <a:cs typeface="Tahoma" pitchFamily="34" charset="0"/>
              </a:rPr>
              <a:t>System.out.println</a:t>
            </a:r>
            <a:r>
              <a:rPr lang="en-US" altLang="zh-CN" sz="2400" dirty="0" smtClean="0">
                <a:latin typeface="Tahoma" pitchFamily="34" charset="0"/>
                <a:cs typeface="Tahoma" pitchFamily="34" charset="0"/>
              </a:rPr>
              <a:t>(“Number of pages: ” + pages);</a:t>
            </a:r>
          </a:p>
          <a:p>
            <a:pPr eaLnBrk="1" hangingPunct="1">
              <a:lnSpc>
                <a:spcPct val="90000"/>
              </a:lnSpc>
              <a:spcBef>
                <a:spcPct val="0"/>
              </a:spcBef>
              <a:buFont typeface="Wingdings" pitchFamily="2" charset="2"/>
              <a:buNone/>
            </a:pPr>
            <a:r>
              <a:rPr lang="en-US" altLang="zh-CN" sz="2400" dirty="0" smtClean="0">
                <a:latin typeface="Tahoma" pitchFamily="34" charset="0"/>
                <a:cs typeface="Tahoma" pitchFamily="34" charset="0"/>
              </a:rPr>
              <a:t>    }</a:t>
            </a:r>
          </a:p>
          <a:p>
            <a:pPr eaLnBrk="1" hangingPunct="1">
              <a:lnSpc>
                <a:spcPct val="90000"/>
              </a:lnSpc>
              <a:spcBef>
                <a:spcPct val="0"/>
              </a:spcBef>
              <a:buFont typeface="Wingdings" pitchFamily="2" charset="2"/>
              <a:buNone/>
            </a:pPr>
            <a:r>
              <a:rPr lang="en-US" altLang="zh-CN" sz="2400" dirty="0" smtClean="0">
                <a:latin typeface="Tahoma" pitchFamily="34" charset="0"/>
                <a:cs typeface="Tahoma" pitchFamily="34" charset="0"/>
              </a:rPr>
              <a:t>}</a:t>
            </a:r>
          </a:p>
        </p:txBody>
      </p:sp>
      <p:sp>
        <p:nvSpPr>
          <p:cNvPr id="15364" name="Text Box 12"/>
          <p:cNvSpPr txBox="1">
            <a:spLocks noChangeArrowheads="1"/>
          </p:cNvSpPr>
          <p:nvPr/>
        </p:nvSpPr>
        <p:spPr bwMode="auto">
          <a:xfrm>
            <a:off x="285720" y="3214686"/>
            <a:ext cx="8643998" cy="2932130"/>
          </a:xfrm>
          <a:prstGeom prst="rect">
            <a:avLst/>
          </a:prstGeom>
          <a:noFill/>
          <a:ln w="12700">
            <a:solidFill>
              <a:srgbClr val="A50021"/>
            </a:solidFill>
            <a:miter lim="800000"/>
            <a:headEnd type="none" w="sm" len="sm"/>
            <a:tailEnd type="none" w="sm" len="sm"/>
          </a:ln>
        </p:spPr>
        <p:txBody>
          <a:bodyPr/>
          <a:lstStyle/>
          <a:p>
            <a:pPr marL="342900" indent="-342900">
              <a:lnSpc>
                <a:spcPct val="100000"/>
              </a:lnSpc>
              <a:spcBef>
                <a:spcPct val="20000"/>
              </a:spcBef>
              <a:buFont typeface="Wingdings" pitchFamily="2" charset="2"/>
              <a:buNone/>
            </a:pPr>
            <a:r>
              <a:rPr lang="en-US" altLang="zh-CN" sz="2000" dirty="0">
                <a:latin typeface="Tahoma" pitchFamily="34" charset="0"/>
              </a:rPr>
              <a:t>public class </a:t>
            </a:r>
            <a:r>
              <a:rPr lang="en-US" altLang="zh-CN" sz="2000" b="1" dirty="0">
                <a:solidFill>
                  <a:srgbClr val="006600"/>
                </a:solidFill>
                <a:latin typeface="Tahoma" pitchFamily="34" charset="0"/>
              </a:rPr>
              <a:t>Dictionary</a:t>
            </a:r>
            <a:r>
              <a:rPr lang="en-US" altLang="zh-CN" sz="2000" dirty="0">
                <a:latin typeface="Tahoma" pitchFamily="34" charset="0"/>
              </a:rPr>
              <a:t> </a:t>
            </a:r>
            <a:r>
              <a:rPr lang="en-US" altLang="zh-CN" sz="2000" b="1" dirty="0">
                <a:solidFill>
                  <a:srgbClr val="0000CC"/>
                </a:solidFill>
                <a:latin typeface="Tahoma" pitchFamily="34" charset="0"/>
              </a:rPr>
              <a:t>extends</a:t>
            </a:r>
            <a:r>
              <a:rPr lang="en-US" altLang="zh-CN" sz="2000" b="1" dirty="0">
                <a:latin typeface="Tahoma" pitchFamily="34" charset="0"/>
              </a:rPr>
              <a:t> </a:t>
            </a:r>
            <a:r>
              <a:rPr lang="en-US" altLang="zh-CN" sz="2000" b="1" dirty="0">
                <a:solidFill>
                  <a:srgbClr val="A50021"/>
                </a:solidFill>
                <a:latin typeface="Tahoma" pitchFamily="34" charset="0"/>
              </a:rPr>
              <a:t>Book</a:t>
            </a:r>
            <a:r>
              <a:rPr lang="en-US" altLang="zh-CN" sz="2000" b="1" dirty="0">
                <a:latin typeface="Tahoma" pitchFamily="34" charset="0"/>
              </a:rPr>
              <a:t> </a:t>
            </a:r>
            <a:r>
              <a:rPr lang="en-US" altLang="zh-CN" sz="2000" dirty="0">
                <a:latin typeface="Tahoma" pitchFamily="34" charset="0"/>
              </a:rPr>
              <a:t>{</a:t>
            </a:r>
          </a:p>
          <a:p>
            <a:pPr marL="342900" indent="-342900">
              <a:lnSpc>
                <a:spcPct val="100000"/>
              </a:lnSpc>
              <a:spcBef>
                <a:spcPct val="20000"/>
              </a:spcBef>
              <a:buFont typeface="Wingdings" pitchFamily="2" charset="2"/>
              <a:buNone/>
            </a:pPr>
            <a:r>
              <a:rPr lang="en-US" altLang="zh-CN" sz="2000" dirty="0">
                <a:latin typeface="Tahoma" pitchFamily="34" charset="0"/>
              </a:rPr>
              <a:t>    private </a:t>
            </a:r>
            <a:r>
              <a:rPr lang="en-US" altLang="zh-CN" sz="2000" dirty="0" err="1">
                <a:latin typeface="Tahoma" pitchFamily="34" charset="0"/>
              </a:rPr>
              <a:t>int</a:t>
            </a:r>
            <a:r>
              <a:rPr lang="en-US" altLang="zh-CN" sz="2000" dirty="0">
                <a:latin typeface="Tahoma" pitchFamily="34" charset="0"/>
              </a:rPr>
              <a:t> definitions = 52500;</a:t>
            </a:r>
          </a:p>
          <a:p>
            <a:pPr marL="342900" indent="-342900">
              <a:lnSpc>
                <a:spcPct val="100000"/>
              </a:lnSpc>
              <a:spcBef>
                <a:spcPct val="20000"/>
              </a:spcBef>
              <a:buFont typeface="Wingdings" pitchFamily="2" charset="2"/>
              <a:buNone/>
            </a:pPr>
            <a:endParaRPr lang="en-US" altLang="zh-CN" sz="2000" dirty="0">
              <a:latin typeface="Tahoma" pitchFamily="34" charset="0"/>
            </a:endParaRPr>
          </a:p>
          <a:p>
            <a:pPr marL="342900" indent="-342900">
              <a:lnSpc>
                <a:spcPct val="100000"/>
              </a:lnSpc>
              <a:spcBef>
                <a:spcPct val="20000"/>
              </a:spcBef>
              <a:buFont typeface="Wingdings" pitchFamily="2" charset="2"/>
              <a:buNone/>
            </a:pPr>
            <a:r>
              <a:rPr lang="en-US" altLang="zh-CN" sz="2000" dirty="0">
                <a:latin typeface="Tahoma" pitchFamily="34" charset="0"/>
              </a:rPr>
              <a:t>    public void </a:t>
            </a:r>
            <a:r>
              <a:rPr lang="en-US" altLang="zh-CN" sz="2000" dirty="0" err="1">
                <a:latin typeface="Tahoma" pitchFamily="34" charset="0"/>
              </a:rPr>
              <a:t>defMessage</a:t>
            </a:r>
            <a:r>
              <a:rPr lang="en-US" altLang="zh-CN" sz="2000" dirty="0">
                <a:latin typeface="Tahoma" pitchFamily="34" charset="0"/>
              </a:rPr>
              <a:t>() {</a:t>
            </a:r>
          </a:p>
          <a:p>
            <a:pPr marL="342900" indent="-342900">
              <a:lnSpc>
                <a:spcPct val="100000"/>
              </a:lnSpc>
              <a:spcBef>
                <a:spcPct val="20000"/>
              </a:spcBef>
              <a:buFont typeface="Wingdings" pitchFamily="2" charset="2"/>
              <a:buNone/>
            </a:pPr>
            <a:r>
              <a:rPr lang="en-US" altLang="zh-CN" sz="2000" dirty="0">
                <a:latin typeface="Tahoma" pitchFamily="34" charset="0"/>
              </a:rPr>
              <a:t>       </a:t>
            </a:r>
            <a:r>
              <a:rPr lang="en-US" altLang="zh-CN" sz="2000" dirty="0" err="1">
                <a:latin typeface="Tahoma" pitchFamily="34" charset="0"/>
              </a:rPr>
              <a:t>System.out.println</a:t>
            </a:r>
            <a:r>
              <a:rPr lang="en-US" altLang="zh-CN" sz="2000" dirty="0">
                <a:latin typeface="Tahoma" pitchFamily="34" charset="0"/>
              </a:rPr>
              <a:t>(“Number of definitions” + definitions);</a:t>
            </a:r>
          </a:p>
          <a:p>
            <a:pPr marL="342900" indent="-342900">
              <a:lnSpc>
                <a:spcPct val="100000"/>
              </a:lnSpc>
              <a:spcBef>
                <a:spcPct val="20000"/>
              </a:spcBef>
              <a:buFont typeface="Wingdings" pitchFamily="2" charset="2"/>
              <a:buNone/>
            </a:pPr>
            <a:r>
              <a:rPr lang="en-US" altLang="zh-CN" sz="2000" dirty="0">
                <a:latin typeface="Tahoma" pitchFamily="34" charset="0"/>
              </a:rPr>
              <a:t>       </a:t>
            </a:r>
            <a:r>
              <a:rPr lang="en-US" altLang="zh-CN" sz="2000" dirty="0" err="1">
                <a:latin typeface="Tahoma" pitchFamily="34" charset="0"/>
              </a:rPr>
              <a:t>System.out.println</a:t>
            </a:r>
            <a:r>
              <a:rPr lang="en-US" altLang="zh-CN" sz="2000" dirty="0">
                <a:latin typeface="Tahoma" pitchFamily="34" charset="0"/>
              </a:rPr>
              <a:t>(“Definitions per page: ”+(definitions/pages));</a:t>
            </a:r>
          </a:p>
          <a:p>
            <a:pPr marL="342900" indent="-342900">
              <a:lnSpc>
                <a:spcPct val="100000"/>
              </a:lnSpc>
              <a:spcBef>
                <a:spcPct val="20000"/>
              </a:spcBef>
              <a:buFont typeface="Wingdings" pitchFamily="2" charset="2"/>
              <a:buNone/>
            </a:pPr>
            <a:r>
              <a:rPr lang="en-US" altLang="zh-CN" sz="2000" dirty="0">
                <a:latin typeface="Tahoma" pitchFamily="34" charset="0"/>
              </a:rPr>
              <a:t>    }</a:t>
            </a:r>
          </a:p>
          <a:p>
            <a:pPr marL="342900" indent="-342900">
              <a:lnSpc>
                <a:spcPct val="100000"/>
              </a:lnSpc>
              <a:spcBef>
                <a:spcPct val="20000"/>
              </a:spcBef>
              <a:buFont typeface="Wingdings" pitchFamily="2" charset="2"/>
              <a:buNone/>
            </a:pPr>
            <a:r>
              <a:rPr lang="en-US" altLang="zh-CN" sz="2000" dirty="0">
                <a:latin typeface="Tahoma"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C4C1C54-24E7-429C-99FC-D49DFED6A64C}" type="slidenum">
              <a:rPr lang="en-US" altLang="zh-CN" smtClean="0"/>
              <a:pPr>
                <a:defRPr/>
              </a:pPr>
              <a:t>13</a:t>
            </a:fld>
            <a:endParaRPr lang="en-US" altLang="zh-CN" dirty="0"/>
          </a:p>
        </p:txBody>
      </p:sp>
      <p:sp>
        <p:nvSpPr>
          <p:cNvPr id="16388" name="Rectangle 2"/>
          <p:cNvSpPr>
            <a:spLocks noGrp="1" noChangeArrowheads="1"/>
          </p:cNvSpPr>
          <p:nvPr>
            <p:ph type="title"/>
          </p:nvPr>
        </p:nvSpPr>
        <p:spPr/>
        <p:txBody>
          <a:bodyPr/>
          <a:lstStyle/>
          <a:p>
            <a:pPr eaLnBrk="1" hangingPunct="1"/>
            <a:r>
              <a:rPr lang="zh-CN" altLang="en-US" smtClean="0"/>
              <a:t>课堂练习</a:t>
            </a:r>
          </a:p>
        </p:txBody>
      </p:sp>
      <p:sp>
        <p:nvSpPr>
          <p:cNvPr id="16389" name="Rectangle 3"/>
          <p:cNvSpPr>
            <a:spLocks noGrp="1" noChangeArrowheads="1"/>
          </p:cNvSpPr>
          <p:nvPr>
            <p:ph type="body" idx="1"/>
          </p:nvPr>
        </p:nvSpPr>
        <p:spPr>
          <a:xfrm>
            <a:off x="457200" y="1785926"/>
            <a:ext cx="8229600" cy="4214842"/>
          </a:xfrm>
        </p:spPr>
        <p:txBody>
          <a:bodyPr/>
          <a:lstStyle/>
          <a:p>
            <a:pPr eaLnBrk="1" hangingPunct="1"/>
            <a:r>
              <a:rPr lang="zh-CN" altLang="en-US" dirty="0" smtClean="0"/>
              <a:t>编写一个应用程序测试</a:t>
            </a:r>
            <a:r>
              <a:rPr lang="en-US" altLang="zh-CN" dirty="0" smtClean="0">
                <a:solidFill>
                  <a:srgbClr val="993366"/>
                </a:solidFill>
                <a:cs typeface="Tahoma" pitchFamily="34" charset="0"/>
              </a:rPr>
              <a:t>Book</a:t>
            </a:r>
            <a:r>
              <a:rPr lang="zh-CN" altLang="en-US" dirty="0" smtClean="0">
                <a:solidFill>
                  <a:srgbClr val="993366"/>
                </a:solidFill>
                <a:cs typeface="Tahoma" pitchFamily="34" charset="0"/>
              </a:rPr>
              <a:t>和</a:t>
            </a:r>
            <a:r>
              <a:rPr lang="en-US" altLang="zh-CN" dirty="0" smtClean="0">
                <a:solidFill>
                  <a:srgbClr val="006600"/>
                </a:solidFill>
              </a:rPr>
              <a:t>Dictionary</a:t>
            </a:r>
            <a:r>
              <a:rPr lang="zh-CN" altLang="en-US" dirty="0" smtClean="0">
                <a:solidFill>
                  <a:srgbClr val="006600"/>
                </a:solidFill>
              </a:rPr>
              <a:t>类，创建一个</a:t>
            </a:r>
            <a:r>
              <a:rPr lang="en-US" altLang="zh-CN" dirty="0" smtClean="0">
                <a:solidFill>
                  <a:srgbClr val="006600"/>
                </a:solidFill>
              </a:rPr>
              <a:t>Dictionary</a:t>
            </a:r>
            <a:r>
              <a:rPr lang="zh-CN" altLang="en-US" dirty="0" smtClean="0">
                <a:solidFill>
                  <a:srgbClr val="006600"/>
                </a:solidFill>
              </a:rPr>
              <a:t>类的对象，调用</a:t>
            </a:r>
            <a:r>
              <a:rPr lang="en-US" altLang="zh-CN" dirty="0" err="1" smtClean="0"/>
              <a:t>defMessage</a:t>
            </a:r>
            <a:r>
              <a:rPr lang="en-US" altLang="zh-CN" dirty="0" smtClean="0"/>
              <a:t>() </a:t>
            </a:r>
            <a:r>
              <a:rPr lang="zh-CN" altLang="en-US" dirty="0" smtClean="0">
                <a:cs typeface="Tahoma" pitchFamily="34" charset="0"/>
              </a:rPr>
              <a:t>和</a:t>
            </a:r>
            <a:r>
              <a:rPr lang="en-US" altLang="zh-CN" dirty="0" smtClean="0">
                <a:cs typeface="Tahoma" pitchFamily="34" charset="0"/>
              </a:rPr>
              <a:t>message() </a:t>
            </a:r>
            <a:r>
              <a:rPr lang="zh-CN" altLang="en-US" dirty="0" smtClean="0">
                <a:cs typeface="Tahoma" pitchFamily="34" charset="0"/>
              </a:rPr>
              <a:t>方法。</a:t>
            </a:r>
          </a:p>
          <a:p>
            <a:pPr eaLnBrk="1" hangingPunct="1"/>
            <a:r>
              <a:rPr lang="en-US" altLang="zh-CN" dirty="0" smtClean="0">
                <a:cs typeface="Tahoma" pitchFamily="34" charset="0"/>
              </a:rPr>
              <a:t>What is the output?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9BCAC7F-32F8-434D-AF13-7C5AB3009F48}" type="slidenum">
              <a:rPr lang="en-US" altLang="zh-CN"/>
              <a:pPr>
                <a:defRPr/>
              </a:pPr>
              <a:t>14</a:t>
            </a:fld>
            <a:r>
              <a:rPr lang="en-US" altLang="zh-CN" dirty="0"/>
              <a:t> </a:t>
            </a:r>
          </a:p>
        </p:txBody>
      </p:sp>
      <p:sp>
        <p:nvSpPr>
          <p:cNvPr id="17411" name="Text Box 4"/>
          <p:cNvSpPr txBox="1">
            <a:spLocks noChangeArrowheads="1"/>
          </p:cNvSpPr>
          <p:nvPr/>
        </p:nvSpPr>
        <p:spPr bwMode="auto">
          <a:xfrm>
            <a:off x="642910" y="500042"/>
            <a:ext cx="7500990" cy="3046988"/>
          </a:xfrm>
          <a:prstGeom prst="rect">
            <a:avLst/>
          </a:prstGeom>
          <a:noFill/>
          <a:ln w="12700">
            <a:solidFill>
              <a:schemeClr val="tx1"/>
            </a:solidFill>
            <a:miter lim="800000"/>
            <a:headEnd type="none" w="sm" len="sm"/>
            <a:tailEnd type="none" w="sm" len="sm"/>
          </a:ln>
        </p:spPr>
        <p:txBody>
          <a:bodyPr wrap="square">
            <a:spAutoFit/>
          </a:bodyPr>
          <a:lstStyle/>
          <a:p>
            <a:pPr eaLnBrk="0" hangingPunct="0">
              <a:spcBef>
                <a:spcPct val="0"/>
              </a:spcBef>
            </a:pPr>
            <a:r>
              <a:rPr lang="en-US" altLang="zh-CN" sz="2400" dirty="0">
                <a:latin typeface="Tahoma" pitchFamily="34" charset="0"/>
              </a:rPr>
              <a:t>class Test {</a:t>
            </a:r>
          </a:p>
          <a:p>
            <a:pPr lvl="1" eaLnBrk="0" hangingPunct="0">
              <a:spcBef>
                <a:spcPct val="0"/>
              </a:spcBef>
            </a:pPr>
            <a:r>
              <a:rPr lang="en-US" altLang="zh-CN" sz="2400" dirty="0">
                <a:latin typeface="Tahoma" pitchFamily="34" charset="0"/>
              </a:rPr>
              <a:t>  public static void main(String[] </a:t>
            </a:r>
            <a:r>
              <a:rPr lang="en-US" altLang="zh-CN" sz="2400" dirty="0" err="1">
                <a:latin typeface="Tahoma" pitchFamily="34" charset="0"/>
              </a:rPr>
              <a:t>args</a:t>
            </a:r>
            <a:r>
              <a:rPr lang="en-US" altLang="zh-CN" sz="2400" dirty="0">
                <a:latin typeface="Tahoma" pitchFamily="34" charset="0"/>
              </a:rPr>
              <a:t>) {</a:t>
            </a:r>
          </a:p>
          <a:p>
            <a:pPr lvl="1" eaLnBrk="0" hangingPunct="0">
              <a:spcBef>
                <a:spcPct val="0"/>
              </a:spcBef>
            </a:pPr>
            <a:r>
              <a:rPr lang="en-US" altLang="zh-CN" sz="2400" dirty="0" smtClean="0">
                <a:latin typeface="Tahoma" pitchFamily="34" charset="0"/>
              </a:rPr>
              <a:t>    </a:t>
            </a:r>
            <a:r>
              <a:rPr lang="en-US" altLang="zh-CN" sz="2400" dirty="0">
                <a:solidFill>
                  <a:srgbClr val="0000CC"/>
                </a:solidFill>
                <a:latin typeface="Tahoma" pitchFamily="34" charset="0"/>
              </a:rPr>
              <a:t>	Dictionary </a:t>
            </a:r>
            <a:r>
              <a:rPr lang="en-US" altLang="zh-CN" sz="2400" dirty="0" err="1">
                <a:solidFill>
                  <a:srgbClr val="0000CC"/>
                </a:solidFill>
                <a:latin typeface="Tahoma" pitchFamily="34" charset="0"/>
              </a:rPr>
              <a:t>dic</a:t>
            </a:r>
            <a:r>
              <a:rPr lang="en-US" altLang="zh-CN" sz="2400" dirty="0">
                <a:solidFill>
                  <a:srgbClr val="0000CC"/>
                </a:solidFill>
                <a:latin typeface="Tahoma" pitchFamily="34" charset="0"/>
              </a:rPr>
              <a:t> = new Dictionary();</a:t>
            </a:r>
          </a:p>
          <a:p>
            <a:pPr lvl="1" eaLnBrk="0" hangingPunct="0">
              <a:spcBef>
                <a:spcPct val="0"/>
              </a:spcBef>
            </a:pPr>
            <a:endParaRPr lang="en-US" altLang="zh-CN" sz="2400" dirty="0">
              <a:solidFill>
                <a:srgbClr val="0000CC"/>
              </a:solidFill>
              <a:latin typeface="Tahoma" pitchFamily="34" charset="0"/>
            </a:endParaRPr>
          </a:p>
          <a:p>
            <a:pPr lvl="1" eaLnBrk="0" hangingPunct="0">
              <a:spcBef>
                <a:spcPct val="0"/>
              </a:spcBef>
            </a:pPr>
            <a:r>
              <a:rPr lang="en-US" altLang="zh-CN" sz="2400" dirty="0">
                <a:solidFill>
                  <a:srgbClr val="0000CC"/>
                </a:solidFill>
                <a:latin typeface="Tahoma" pitchFamily="34" charset="0"/>
              </a:rPr>
              <a:t> 	</a:t>
            </a:r>
            <a:r>
              <a:rPr lang="en-US" altLang="zh-CN" sz="2400" dirty="0" err="1">
                <a:solidFill>
                  <a:srgbClr val="0000CC"/>
                </a:solidFill>
                <a:latin typeface="Tahoma" pitchFamily="34" charset="0"/>
              </a:rPr>
              <a:t>dic.message</a:t>
            </a:r>
            <a:r>
              <a:rPr lang="en-US" altLang="zh-CN" sz="2400" dirty="0">
                <a:solidFill>
                  <a:srgbClr val="0000CC"/>
                </a:solidFill>
                <a:latin typeface="Tahoma" pitchFamily="34" charset="0"/>
              </a:rPr>
              <a:t>();</a:t>
            </a:r>
          </a:p>
          <a:p>
            <a:pPr lvl="1" eaLnBrk="0" hangingPunct="0">
              <a:spcBef>
                <a:spcPct val="0"/>
              </a:spcBef>
            </a:pPr>
            <a:r>
              <a:rPr lang="en-US" altLang="zh-CN" sz="2400" dirty="0">
                <a:solidFill>
                  <a:srgbClr val="0000CC"/>
                </a:solidFill>
                <a:latin typeface="Tahoma" pitchFamily="34" charset="0"/>
              </a:rPr>
              <a:t> 	</a:t>
            </a:r>
            <a:r>
              <a:rPr lang="en-US" altLang="zh-CN" sz="2400" dirty="0" err="1">
                <a:solidFill>
                  <a:srgbClr val="0000CC"/>
                </a:solidFill>
                <a:latin typeface="Tahoma" pitchFamily="34" charset="0"/>
              </a:rPr>
              <a:t>dic.defMessage</a:t>
            </a:r>
            <a:r>
              <a:rPr lang="en-US" altLang="zh-CN" sz="2400" dirty="0">
                <a:solidFill>
                  <a:srgbClr val="0000CC"/>
                </a:solidFill>
                <a:latin typeface="Tahoma" pitchFamily="34" charset="0"/>
              </a:rPr>
              <a:t>();</a:t>
            </a:r>
          </a:p>
          <a:p>
            <a:pPr lvl="1" eaLnBrk="0" hangingPunct="0">
              <a:spcBef>
                <a:spcPct val="0"/>
              </a:spcBef>
            </a:pPr>
            <a:r>
              <a:rPr lang="en-US" altLang="zh-CN" sz="2400" dirty="0">
                <a:latin typeface="Tahoma" pitchFamily="34" charset="0"/>
              </a:rPr>
              <a:t>  }</a:t>
            </a:r>
          </a:p>
          <a:p>
            <a:pPr eaLnBrk="0" hangingPunct="0">
              <a:spcBef>
                <a:spcPct val="0"/>
              </a:spcBef>
            </a:pPr>
            <a:r>
              <a:rPr lang="en-US" altLang="zh-CN" sz="2400" dirty="0" smtClean="0">
                <a:latin typeface="Tahoma" pitchFamily="34" charset="0"/>
              </a:rPr>
              <a:t>}</a:t>
            </a:r>
            <a:endParaRPr lang="en-US" altLang="zh-CN" sz="2400" dirty="0">
              <a:latin typeface="Tahoma" pitchFamily="34" charset="0"/>
            </a:endParaRPr>
          </a:p>
        </p:txBody>
      </p:sp>
      <p:sp>
        <p:nvSpPr>
          <p:cNvPr id="65541" name="Text Box 5"/>
          <p:cNvSpPr txBox="1">
            <a:spLocks noChangeArrowheads="1"/>
          </p:cNvSpPr>
          <p:nvPr/>
        </p:nvSpPr>
        <p:spPr bwMode="auto">
          <a:xfrm>
            <a:off x="1785918" y="4500570"/>
            <a:ext cx="5256212" cy="1200329"/>
          </a:xfrm>
          <a:prstGeom prst="rect">
            <a:avLst/>
          </a:prstGeom>
          <a:noFill/>
          <a:ln w="12700">
            <a:solidFill>
              <a:schemeClr val="tx1"/>
            </a:solidFill>
            <a:miter lim="800000"/>
            <a:headEnd type="none" w="sm" len="sm"/>
            <a:tailEnd type="none" w="sm" len="sm"/>
          </a:ln>
        </p:spPr>
        <p:txBody>
          <a:bodyPr anchorCtr="1">
            <a:spAutoFit/>
          </a:bodyPr>
          <a:lstStyle/>
          <a:p>
            <a:pPr eaLnBrk="0" hangingPunct="0">
              <a:lnSpc>
                <a:spcPct val="100000"/>
              </a:lnSpc>
              <a:spcBef>
                <a:spcPct val="0"/>
              </a:spcBef>
            </a:pPr>
            <a:r>
              <a:rPr lang="en-US" altLang="zh-CN" sz="2400" dirty="0" smtClean="0">
                <a:solidFill>
                  <a:srgbClr val="000099"/>
                </a:solidFill>
                <a:latin typeface="Tahoma" pitchFamily="34" charset="0"/>
              </a:rPr>
              <a:t>Number </a:t>
            </a:r>
            <a:r>
              <a:rPr lang="en-US" altLang="zh-CN" sz="2400" dirty="0">
                <a:solidFill>
                  <a:srgbClr val="000099"/>
                </a:solidFill>
                <a:latin typeface="Tahoma" pitchFamily="34" charset="0"/>
              </a:rPr>
              <a:t>of pages: 1500</a:t>
            </a:r>
          </a:p>
          <a:p>
            <a:pPr eaLnBrk="0" hangingPunct="0">
              <a:lnSpc>
                <a:spcPct val="100000"/>
              </a:lnSpc>
              <a:spcBef>
                <a:spcPct val="0"/>
              </a:spcBef>
            </a:pPr>
            <a:r>
              <a:rPr lang="en-US" altLang="zh-CN" sz="2400" dirty="0">
                <a:solidFill>
                  <a:srgbClr val="000099"/>
                </a:solidFill>
                <a:latin typeface="Tahoma" pitchFamily="34" charset="0"/>
              </a:rPr>
              <a:t>Number of definitions: 52500</a:t>
            </a:r>
          </a:p>
          <a:p>
            <a:pPr eaLnBrk="0" hangingPunct="0">
              <a:lnSpc>
                <a:spcPct val="100000"/>
              </a:lnSpc>
              <a:spcBef>
                <a:spcPct val="0"/>
              </a:spcBef>
            </a:pPr>
            <a:r>
              <a:rPr lang="en-US" altLang="zh-CN" sz="2400" dirty="0">
                <a:solidFill>
                  <a:srgbClr val="000099"/>
                </a:solidFill>
                <a:latin typeface="Tahoma" pitchFamily="34" charset="0"/>
              </a:rPr>
              <a:t>Definitions per page: 35</a:t>
            </a:r>
          </a:p>
        </p:txBody>
      </p:sp>
      <p:sp>
        <p:nvSpPr>
          <p:cNvPr id="5" name="TextBox 4"/>
          <p:cNvSpPr txBox="1"/>
          <p:nvPr/>
        </p:nvSpPr>
        <p:spPr>
          <a:xfrm>
            <a:off x="785786" y="4357694"/>
            <a:ext cx="1107996" cy="830997"/>
          </a:xfrm>
          <a:prstGeom prst="rect">
            <a:avLst/>
          </a:prstGeom>
          <a:noFill/>
        </p:spPr>
        <p:txBody>
          <a:bodyPr wrap="none" rtlCol="0">
            <a:spAutoFit/>
          </a:bodyPr>
          <a:lstStyle/>
          <a:p>
            <a:r>
              <a:rPr lang="zh-CN" altLang="en-US" sz="2400" b="1" dirty="0" smtClean="0">
                <a:solidFill>
                  <a:srgbClr val="A50021"/>
                </a:solidFill>
                <a:latin typeface="Times New Roman" pitchFamily="18" charset="0"/>
              </a:rPr>
              <a:t>输出：</a:t>
            </a:r>
          </a:p>
          <a:p>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§5.2.2   </a:t>
            </a:r>
            <a:r>
              <a:rPr lang="zh-CN" altLang="en-US" dirty="0" smtClean="0">
                <a:latin typeface="宋体" pitchFamily="2" charset="-122"/>
              </a:rPr>
              <a:t>子类和父类不在同一包中的继承性</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如果</a:t>
            </a:r>
            <a:r>
              <a:rPr lang="zh-CN" altLang="en-US" b="1" dirty="0" smtClean="0">
                <a:solidFill>
                  <a:srgbClr val="C00000"/>
                </a:solidFill>
                <a:latin typeface="宋体" pitchFamily="2" charset="-122"/>
              </a:rPr>
              <a:t>子类和父类不在同一个包中</a:t>
            </a:r>
            <a:r>
              <a:rPr lang="zh-CN" altLang="en-US" dirty="0" smtClean="0">
                <a:latin typeface="宋体" pitchFamily="2" charset="-122"/>
              </a:rPr>
              <a:t>，则：</a:t>
            </a:r>
            <a:endParaRPr lang="en-US" altLang="zh-CN" dirty="0" smtClean="0">
              <a:latin typeface="宋体" pitchFamily="2" charset="-122"/>
            </a:endParaRPr>
          </a:p>
          <a:p>
            <a:pPr lvl="1"/>
            <a:r>
              <a:rPr lang="zh-CN" altLang="en-US" dirty="0" smtClean="0">
                <a:latin typeface="宋体" pitchFamily="2" charset="-122"/>
              </a:rPr>
              <a:t>子类继承父类的</a:t>
            </a:r>
            <a:r>
              <a:rPr lang="en-US" altLang="zh-CN" b="1" dirty="0" smtClean="0">
                <a:solidFill>
                  <a:srgbClr val="000099"/>
                </a:solidFill>
                <a:latin typeface="宋体" pitchFamily="2" charset="-122"/>
              </a:rPr>
              <a:t>protected</a:t>
            </a:r>
            <a:r>
              <a:rPr lang="zh-CN" altLang="en-US" b="1" dirty="0" smtClean="0">
                <a:solidFill>
                  <a:srgbClr val="000099"/>
                </a:solidFill>
                <a:latin typeface="宋体" pitchFamily="2" charset="-122"/>
              </a:rPr>
              <a:t>、</a:t>
            </a:r>
            <a:r>
              <a:rPr lang="en-US" altLang="zh-CN" b="1" dirty="0" smtClean="0">
                <a:solidFill>
                  <a:srgbClr val="000099"/>
                </a:solidFill>
                <a:latin typeface="宋体" pitchFamily="2" charset="-122"/>
              </a:rPr>
              <a:t>public</a:t>
            </a:r>
            <a:r>
              <a:rPr lang="zh-CN" altLang="en-US" b="1" dirty="0" smtClean="0">
                <a:solidFill>
                  <a:srgbClr val="000099"/>
                </a:solidFill>
                <a:latin typeface="宋体" pitchFamily="2" charset="-122"/>
              </a:rPr>
              <a:t>成员变量</a:t>
            </a:r>
            <a:r>
              <a:rPr lang="zh-CN" altLang="en-US" dirty="0" smtClean="0">
                <a:latin typeface="宋体" pitchFamily="2" charset="-122"/>
              </a:rPr>
              <a:t>做为子类的成员变量，</a:t>
            </a:r>
            <a:endParaRPr lang="en-US" altLang="zh-CN" dirty="0" smtClean="0">
              <a:latin typeface="宋体" pitchFamily="2" charset="-122"/>
            </a:endParaRPr>
          </a:p>
          <a:p>
            <a:pPr lvl="1"/>
            <a:r>
              <a:rPr lang="zh-CN" altLang="en-US" dirty="0" smtClean="0">
                <a:latin typeface="宋体" pitchFamily="2" charset="-122"/>
              </a:rPr>
              <a:t>继承父类的</a:t>
            </a:r>
            <a:r>
              <a:rPr lang="en-US" altLang="zh-CN" b="1" dirty="0" smtClean="0">
                <a:solidFill>
                  <a:srgbClr val="000099"/>
                </a:solidFill>
                <a:latin typeface="宋体" pitchFamily="2" charset="-122"/>
              </a:rPr>
              <a:t>protected</a:t>
            </a:r>
            <a:r>
              <a:rPr lang="zh-CN" altLang="en-US" b="1" dirty="0" smtClean="0">
                <a:solidFill>
                  <a:srgbClr val="000099"/>
                </a:solidFill>
                <a:latin typeface="宋体" pitchFamily="2" charset="-122"/>
              </a:rPr>
              <a:t>、</a:t>
            </a:r>
            <a:r>
              <a:rPr lang="en-US" altLang="zh-CN" b="1" dirty="0" smtClean="0">
                <a:solidFill>
                  <a:srgbClr val="000099"/>
                </a:solidFill>
                <a:latin typeface="宋体" pitchFamily="2" charset="-122"/>
              </a:rPr>
              <a:t>public</a:t>
            </a:r>
            <a:r>
              <a:rPr lang="zh-CN" altLang="en-US" b="1" dirty="0" smtClean="0">
                <a:solidFill>
                  <a:srgbClr val="000099"/>
                </a:solidFill>
                <a:latin typeface="宋体" pitchFamily="2" charset="-122"/>
              </a:rPr>
              <a:t>方法</a:t>
            </a:r>
            <a:r>
              <a:rPr lang="zh-CN" altLang="en-US" dirty="0" smtClean="0">
                <a:latin typeface="宋体" pitchFamily="2" charset="-122"/>
              </a:rPr>
              <a:t>为子类的方法，</a:t>
            </a:r>
            <a:endParaRPr lang="en-US" altLang="zh-CN" dirty="0" smtClean="0">
              <a:latin typeface="宋体" pitchFamily="2" charset="-122"/>
            </a:endParaRPr>
          </a:p>
          <a:p>
            <a:pPr lvl="1"/>
            <a:r>
              <a:rPr lang="zh-CN" altLang="en-US" dirty="0" smtClean="0">
                <a:latin typeface="宋体" pitchFamily="2" charset="-122"/>
              </a:rPr>
              <a:t>继承的成员或方法的</a:t>
            </a:r>
            <a:r>
              <a:rPr lang="zh-CN" altLang="en-US" b="1" dirty="0" smtClean="0">
                <a:solidFill>
                  <a:srgbClr val="000099"/>
                </a:solidFill>
                <a:latin typeface="宋体" pitchFamily="2" charset="-122"/>
              </a:rPr>
              <a:t>访问权限保持不变</a:t>
            </a:r>
            <a:r>
              <a:rPr lang="zh-CN" altLang="en-US" dirty="0" smtClean="0">
                <a:latin typeface="宋体" pitchFamily="2" charset="-122"/>
              </a:rPr>
              <a:t>。</a:t>
            </a:r>
            <a:endParaRPr lang="en-US" altLang="zh-CN" dirty="0" smtClean="0">
              <a:latin typeface="宋体" pitchFamily="2" charset="-122"/>
            </a:endParaRPr>
          </a:p>
          <a:p>
            <a:endParaRPr lang="en-US" altLang="zh-CN" b="1" dirty="0" smtClean="0">
              <a:latin typeface="宋体"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§5.3   </a:t>
            </a:r>
            <a:r>
              <a:rPr lang="zh-CN" altLang="en-US" dirty="0" smtClean="0">
                <a:latin typeface="宋体" pitchFamily="2" charset="-122"/>
              </a:rPr>
              <a:t>子类对象的构造过程 </a:t>
            </a:r>
            <a:endParaRPr lang="zh-CN" altLang="en-US" dirty="0"/>
          </a:p>
        </p:txBody>
      </p:sp>
      <p:sp>
        <p:nvSpPr>
          <p:cNvPr id="3" name="内容占位符 2"/>
          <p:cNvSpPr>
            <a:spLocks noGrp="1"/>
          </p:cNvSpPr>
          <p:nvPr>
            <p:ph idx="1"/>
          </p:nvPr>
        </p:nvSpPr>
        <p:spPr/>
        <p:txBody>
          <a:bodyPr/>
          <a:lstStyle/>
          <a:p>
            <a:r>
              <a:rPr lang="zh-CN" altLang="en-US" dirty="0" smtClean="0"/>
              <a:t>父类的构造函数不被子类继承</a:t>
            </a:r>
            <a:r>
              <a:rPr lang="en-US" altLang="zh-CN" dirty="0" smtClean="0"/>
              <a:t>;</a:t>
            </a:r>
          </a:p>
          <a:p>
            <a:r>
              <a:rPr lang="zh-CN" altLang="en-US" dirty="0" smtClean="0"/>
              <a:t>用</a:t>
            </a:r>
            <a:r>
              <a:rPr lang="zh-CN" altLang="en-US" b="1" dirty="0" smtClean="0">
                <a:solidFill>
                  <a:srgbClr val="000099"/>
                </a:solidFill>
              </a:rPr>
              <a:t>子类</a:t>
            </a:r>
            <a:r>
              <a:rPr lang="zh-CN" altLang="en-US" dirty="0" smtClean="0"/>
              <a:t>创建对象时，子类对象的成员初始化之前必须完成父类或祖先类对象的成员的初始化。</a:t>
            </a:r>
            <a:endParaRPr lang="en-US" altLang="zh-CN" dirty="0" smtClean="0"/>
          </a:p>
          <a:p>
            <a:r>
              <a:rPr lang="zh-CN" altLang="en-US" dirty="0" smtClean="0"/>
              <a:t>用</a:t>
            </a:r>
            <a:r>
              <a:rPr lang="zh-CN" altLang="en-US" b="1" dirty="0" smtClean="0">
                <a:solidFill>
                  <a:srgbClr val="000099"/>
                </a:solidFill>
              </a:rPr>
              <a:t>子类的构造方法</a:t>
            </a:r>
            <a:r>
              <a:rPr lang="zh-CN" altLang="en-US" dirty="0" smtClean="0"/>
              <a:t>创建子类对象时，如果子类的构造方法没有明显地指定调用父类的哪个构造方法，则在执行子类的构造方法之前会自动执行父类的</a:t>
            </a:r>
            <a:r>
              <a:rPr lang="zh-CN" altLang="en-US" dirty="0" smtClean="0">
                <a:solidFill>
                  <a:srgbClr val="C00000"/>
                </a:solidFill>
              </a:rPr>
              <a:t>无参构造函数。</a:t>
            </a:r>
            <a:endParaRPr lang="en-US" altLang="zh-CN" dirty="0" smtClean="0"/>
          </a:p>
          <a:p>
            <a:r>
              <a:rPr lang="zh-CN" altLang="en-US" dirty="0" smtClean="0"/>
              <a:t>此时，如果继承的父类没有无参数构造函数，</a:t>
            </a:r>
            <a:r>
              <a:rPr lang="zh-CN" altLang="en-US" dirty="0" smtClean="0">
                <a:solidFill>
                  <a:srgbClr val="0000CC"/>
                </a:solidFill>
              </a:rPr>
              <a:t>否则不能通过编译</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00034" y="214290"/>
            <a:ext cx="7043766" cy="877870"/>
          </a:xfrm>
        </p:spPr>
        <p:txBody>
          <a:bodyPr/>
          <a:lstStyle/>
          <a:p>
            <a:r>
              <a:rPr lang="zh-CN" altLang="en-US" dirty="0" smtClean="0">
                <a:solidFill>
                  <a:srgbClr val="000000"/>
                </a:solidFill>
                <a:latin typeface="Times New Roman" pitchFamily="18" charset="0"/>
              </a:rPr>
              <a:t>找出错误</a:t>
            </a:r>
            <a:endParaRPr lang="en-US" altLang="zh-CN" dirty="0" smtClean="0">
              <a:solidFill>
                <a:srgbClr val="000000"/>
              </a:solidFill>
              <a:latin typeface="Times New Roman" pitchFamily="18" charset="0"/>
            </a:endParaRPr>
          </a:p>
        </p:txBody>
      </p:sp>
      <p:sp>
        <p:nvSpPr>
          <p:cNvPr id="192516" name="Rectangle 4"/>
          <p:cNvSpPr>
            <a:spLocks noChangeArrowheads="1"/>
          </p:cNvSpPr>
          <p:nvPr/>
        </p:nvSpPr>
        <p:spPr bwMode="auto">
          <a:xfrm>
            <a:off x="785786" y="1142984"/>
            <a:ext cx="2786082" cy="2786081"/>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200" b="1" dirty="0">
                <a:solidFill>
                  <a:srgbClr val="000000"/>
                </a:solidFill>
                <a:latin typeface="Times New Roman" pitchFamily="18" charset="0"/>
              </a:rPr>
              <a:t>class A</a:t>
            </a:r>
            <a:r>
              <a:rPr lang="en-US" altLang="zh-CN" sz="2200" b="1" dirty="0" smtClean="0">
                <a:solidFill>
                  <a:srgbClr val="000000"/>
                </a:solidFill>
                <a:latin typeface="Times New Roman" pitchFamily="18" charset="0"/>
              </a:rPr>
              <a:t>{ //</a:t>
            </a:r>
            <a:r>
              <a:rPr lang="zh-CN" altLang="en-US" sz="2200" b="1" dirty="0" smtClean="0">
                <a:solidFill>
                  <a:srgbClr val="000000"/>
                </a:solidFill>
                <a:latin typeface="Times New Roman" pitchFamily="18" charset="0"/>
              </a:rPr>
              <a:t>错误</a:t>
            </a:r>
            <a:endParaRPr lang="en-US" altLang="zh-CN" sz="2200" b="1" dirty="0">
              <a:solidFill>
                <a:srgbClr val="000000"/>
              </a:solidFill>
              <a:latin typeface="Times New Roman" pitchFamily="18" charset="0"/>
            </a:endParaRPr>
          </a:p>
          <a:p>
            <a:pPr eaLnBrk="0" hangingPunct="0"/>
            <a:r>
              <a:rPr lang="en-US" altLang="zh-CN" sz="2200" b="1" dirty="0">
                <a:solidFill>
                  <a:srgbClr val="000000"/>
                </a:solidFill>
                <a:latin typeface="Times New Roman" pitchFamily="18" charset="0"/>
              </a:rPr>
              <a:t>    </a:t>
            </a:r>
            <a:r>
              <a:rPr lang="en-US" altLang="zh-CN" sz="2200" b="1" dirty="0" err="1">
                <a:solidFill>
                  <a:srgbClr val="000000"/>
                </a:solidFill>
                <a:latin typeface="Times New Roman" pitchFamily="18" charset="0"/>
              </a:rPr>
              <a:t>int</a:t>
            </a:r>
            <a:r>
              <a:rPr lang="en-US" altLang="zh-CN" sz="2200" b="1" dirty="0">
                <a:solidFill>
                  <a:srgbClr val="000000"/>
                </a:solidFill>
                <a:latin typeface="Times New Roman" pitchFamily="18" charset="0"/>
              </a:rPr>
              <a:t> a</a:t>
            </a:r>
            <a:r>
              <a:rPr lang="en-US" altLang="zh-CN" sz="2200" b="1" dirty="0" smtClean="0">
                <a:solidFill>
                  <a:srgbClr val="000000"/>
                </a:solidFill>
                <a:latin typeface="Times New Roman" pitchFamily="18" charset="0"/>
              </a:rPr>
              <a:t>, b;</a:t>
            </a:r>
          </a:p>
          <a:p>
            <a:pPr eaLnBrk="0" hangingPunct="0"/>
            <a:endParaRPr lang="en-US" altLang="zh-CN" sz="2200" b="1" dirty="0">
              <a:solidFill>
                <a:srgbClr val="000000"/>
              </a:solidFill>
              <a:latin typeface="Times New Roman" pitchFamily="18" charset="0"/>
            </a:endParaRPr>
          </a:p>
          <a:p>
            <a:pPr eaLnBrk="0" hangingPunct="0"/>
            <a:r>
              <a:rPr lang="en-US" altLang="zh-CN" sz="2200" b="1" dirty="0">
                <a:latin typeface="Times New Roman" pitchFamily="18" charset="0"/>
              </a:rPr>
              <a:t>   </a:t>
            </a:r>
            <a:r>
              <a:rPr lang="en-US" altLang="zh-CN" sz="2200" b="1" dirty="0">
                <a:solidFill>
                  <a:srgbClr val="FF3300"/>
                </a:solidFill>
                <a:latin typeface="Times New Roman" pitchFamily="18" charset="0"/>
              </a:rPr>
              <a:t> A(</a:t>
            </a:r>
            <a:r>
              <a:rPr lang="en-US" altLang="zh-CN" sz="2200" b="1" dirty="0" err="1">
                <a:solidFill>
                  <a:srgbClr val="FF3300"/>
                </a:solidFill>
                <a:latin typeface="Times New Roman" pitchFamily="18" charset="0"/>
              </a:rPr>
              <a:t>int</a:t>
            </a:r>
            <a:r>
              <a:rPr lang="en-US" altLang="zh-CN" sz="2200" b="1" dirty="0">
                <a:solidFill>
                  <a:srgbClr val="FF3300"/>
                </a:solidFill>
                <a:latin typeface="Times New Roman" pitchFamily="18" charset="0"/>
              </a:rPr>
              <a:t> c, </a:t>
            </a:r>
            <a:r>
              <a:rPr lang="en-US" altLang="zh-CN" sz="2200" b="1" dirty="0" err="1">
                <a:solidFill>
                  <a:srgbClr val="FF3300"/>
                </a:solidFill>
                <a:latin typeface="Times New Roman" pitchFamily="18" charset="0"/>
              </a:rPr>
              <a:t>int</a:t>
            </a:r>
            <a:r>
              <a:rPr lang="en-US" altLang="zh-CN" sz="2200" b="1" dirty="0">
                <a:solidFill>
                  <a:srgbClr val="FF3300"/>
                </a:solidFill>
                <a:latin typeface="Times New Roman" pitchFamily="18" charset="0"/>
              </a:rPr>
              <a:t> d)</a:t>
            </a:r>
            <a:r>
              <a:rPr lang="en-US" altLang="zh-CN" sz="2200" b="1" dirty="0">
                <a:latin typeface="Times New Roman" pitchFamily="18" charset="0"/>
              </a:rPr>
              <a:t>{</a:t>
            </a:r>
          </a:p>
          <a:p>
            <a:pPr eaLnBrk="0" hangingPunct="0"/>
            <a:r>
              <a:rPr lang="en-US" altLang="zh-CN" sz="2200" b="1" dirty="0">
                <a:latin typeface="Times New Roman" pitchFamily="18" charset="0"/>
              </a:rPr>
              <a:t>        </a:t>
            </a:r>
            <a:r>
              <a:rPr lang="en-US" altLang="zh-CN" sz="2200" b="1" dirty="0">
                <a:solidFill>
                  <a:srgbClr val="000000"/>
                </a:solidFill>
                <a:latin typeface="Times New Roman" pitchFamily="18" charset="0"/>
              </a:rPr>
              <a:t>a=c;</a:t>
            </a:r>
          </a:p>
          <a:p>
            <a:pPr eaLnBrk="0" hangingPunct="0"/>
            <a:r>
              <a:rPr lang="en-US" altLang="zh-CN" sz="2200" b="1" dirty="0">
                <a:solidFill>
                  <a:srgbClr val="000000"/>
                </a:solidFill>
                <a:latin typeface="Times New Roman" pitchFamily="18" charset="0"/>
              </a:rPr>
              <a:t>        b=d;</a:t>
            </a:r>
          </a:p>
          <a:p>
            <a:pPr eaLnBrk="0" hangingPunct="0"/>
            <a:r>
              <a:rPr lang="en-US" altLang="zh-CN" sz="2200" b="1" dirty="0">
                <a:solidFill>
                  <a:srgbClr val="000000"/>
                </a:solidFill>
                <a:latin typeface="Times New Roman" pitchFamily="18" charset="0"/>
              </a:rPr>
              <a:t>    }</a:t>
            </a:r>
          </a:p>
          <a:p>
            <a:pPr eaLnBrk="0" hangingPunct="0"/>
            <a:r>
              <a:rPr lang="en-US" altLang="zh-CN" sz="2200" b="1" dirty="0">
                <a:solidFill>
                  <a:srgbClr val="000000"/>
                </a:solidFill>
                <a:latin typeface="Times New Roman" pitchFamily="18" charset="0"/>
              </a:rPr>
              <a:t>}</a:t>
            </a:r>
          </a:p>
        </p:txBody>
      </p:sp>
      <p:sp>
        <p:nvSpPr>
          <p:cNvPr id="192517" name="Rectangle 5"/>
          <p:cNvSpPr>
            <a:spLocks noChangeArrowheads="1"/>
          </p:cNvSpPr>
          <p:nvPr/>
        </p:nvSpPr>
        <p:spPr bwMode="auto">
          <a:xfrm>
            <a:off x="785786" y="4143356"/>
            <a:ext cx="2786082" cy="2500354"/>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en-US" altLang="zh-CN" sz="2400" b="1" dirty="0" smtClean="0">
              <a:solidFill>
                <a:srgbClr val="000000"/>
              </a:solidFill>
              <a:latin typeface="Times New Roman" pitchFamily="18" charset="0"/>
            </a:endParaRPr>
          </a:p>
          <a:p>
            <a:pPr eaLnBrk="0" hangingPunct="0"/>
            <a:endParaRPr lang="en-US" altLang="zh-CN" sz="2400" b="1" dirty="0" smtClean="0">
              <a:solidFill>
                <a:srgbClr val="000000"/>
              </a:solidFill>
              <a:latin typeface="Times New Roman" pitchFamily="18" charset="0"/>
            </a:endParaRPr>
          </a:p>
          <a:p>
            <a:pPr eaLnBrk="0" hangingPunct="0"/>
            <a:endParaRPr lang="en-US" altLang="zh-CN" sz="2400" b="1" dirty="0" smtClean="0">
              <a:solidFill>
                <a:srgbClr val="000000"/>
              </a:solidFill>
              <a:latin typeface="Times New Roman" pitchFamily="18" charset="0"/>
            </a:endParaRPr>
          </a:p>
          <a:p>
            <a:pPr eaLnBrk="0" hangingPunct="0"/>
            <a:r>
              <a:rPr lang="en-US" altLang="zh-CN" sz="2400" b="1" dirty="0" smtClean="0">
                <a:solidFill>
                  <a:srgbClr val="000000"/>
                </a:solidFill>
                <a:latin typeface="Times New Roman" pitchFamily="18" charset="0"/>
              </a:rPr>
              <a:t>class </a:t>
            </a:r>
            <a:r>
              <a:rPr lang="en-US" altLang="zh-CN" sz="2400" b="1" dirty="0">
                <a:solidFill>
                  <a:srgbClr val="000000"/>
                </a:solidFill>
                <a:latin typeface="Times New Roman" pitchFamily="18" charset="0"/>
              </a:rPr>
              <a:t>B extends 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c</a:t>
            </a:r>
            <a:r>
              <a:rPr lang="en-US" altLang="zh-CN" sz="2400" b="1" dirty="0" smtClean="0">
                <a:solidFill>
                  <a:srgbClr val="000000"/>
                </a:solidFill>
                <a:latin typeface="Times New Roman" pitchFamily="18" charset="0"/>
              </a:rPr>
              <a:t>;</a:t>
            </a:r>
          </a:p>
          <a:p>
            <a:pPr eaLnBrk="0" hangingPunct="0"/>
            <a:endParaRPr lang="en-US" altLang="zh-CN" sz="8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B(</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c=</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r>
              <a:rPr lang="en-US" altLang="zh-CN" sz="2400" b="1" dirty="0" smtClean="0">
                <a:solidFill>
                  <a:srgbClr val="000000"/>
                </a:solidFill>
                <a:latin typeface="Times New Roman" pitchFamily="18" charset="0"/>
              </a:rPr>
              <a:t>}</a:t>
            </a:r>
            <a:endParaRPr lang="en-US" altLang="zh-CN" sz="2400" b="1" dirty="0">
              <a:solidFill>
                <a:srgbClr val="000000"/>
              </a:solidFill>
              <a:latin typeface="Times New Roman" pitchFamily="18" charset="0"/>
            </a:endParaRPr>
          </a:p>
          <a:p>
            <a:pPr eaLnBrk="0" hangingPunct="0"/>
            <a:r>
              <a:rPr lang="en-US" altLang="zh-CN" sz="2400" b="1" dirty="0" smtClean="0">
                <a:solidFill>
                  <a:srgbClr val="000000"/>
                </a:solidFill>
                <a:latin typeface="Times New Roman" pitchFamily="18" charset="0"/>
              </a:rPr>
              <a:t>}</a:t>
            </a:r>
            <a:endParaRPr lang="en-US" altLang="zh-CN" sz="2400" b="1" dirty="0">
              <a:latin typeface="Times New Roman" pitchFamily="18" charset="0"/>
            </a:endParaRPr>
          </a:p>
          <a:p>
            <a:pPr eaLnBrk="0" hangingPunct="0"/>
            <a:endParaRPr lang="en-US" altLang="zh-CN" sz="2400" b="1" dirty="0">
              <a:latin typeface="Times New Roman" pitchFamily="18" charset="0"/>
            </a:endParaRPr>
          </a:p>
          <a:p>
            <a:pPr eaLnBrk="0" hangingPunct="0"/>
            <a:endParaRPr lang="en-US" altLang="zh-CN" sz="2400" b="1" dirty="0">
              <a:latin typeface="Times New Roman" pitchFamily="18" charset="0"/>
            </a:endParaRPr>
          </a:p>
          <a:p>
            <a:pPr eaLnBrk="0" hangingPunct="0"/>
            <a:r>
              <a:rPr lang="en-US" altLang="zh-CN" sz="2400" b="1" dirty="0" smtClean="0">
                <a:latin typeface="Times New Roman" pitchFamily="18" charset="0"/>
              </a:rPr>
              <a:t>   </a:t>
            </a:r>
            <a:endParaRPr lang="en-US" altLang="zh-CN" sz="2400" b="1" dirty="0">
              <a:latin typeface="Times New Roman" pitchFamily="18" charset="0"/>
            </a:endParaRPr>
          </a:p>
        </p:txBody>
      </p:sp>
      <p:sp>
        <p:nvSpPr>
          <p:cNvPr id="8" name="灯片编号占位符 7"/>
          <p:cNvSpPr>
            <a:spLocks noGrp="1"/>
          </p:cNvSpPr>
          <p:nvPr>
            <p:ph type="sldNum" sz="quarter" idx="12"/>
          </p:nvPr>
        </p:nvSpPr>
        <p:spPr/>
        <p:txBody>
          <a:bodyPr/>
          <a:lstStyle/>
          <a:p>
            <a:fld id="{C1025722-2939-4C5B-8B2F-DB7A7836CB36}" type="slidenum">
              <a:rPr lang="en-US" altLang="zh-CN" smtClean="0"/>
              <a:pPr/>
              <a:t>17</a:t>
            </a:fld>
            <a:endParaRPr lang="en-US" altLang="zh-CN"/>
          </a:p>
        </p:txBody>
      </p:sp>
      <p:sp>
        <p:nvSpPr>
          <p:cNvPr id="9" name="Rectangle 4"/>
          <p:cNvSpPr>
            <a:spLocks noChangeArrowheads="1"/>
          </p:cNvSpPr>
          <p:nvPr/>
        </p:nvSpPr>
        <p:spPr bwMode="auto">
          <a:xfrm>
            <a:off x="4714876" y="500042"/>
            <a:ext cx="2786082" cy="371477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smtClean="0">
                <a:solidFill>
                  <a:srgbClr val="000000"/>
                </a:solidFill>
                <a:latin typeface="Times New Roman" pitchFamily="18" charset="0"/>
              </a:rPr>
              <a:t>//</a:t>
            </a:r>
            <a:r>
              <a:rPr lang="zh-CN" altLang="en-US" sz="2400" b="1" dirty="0" smtClean="0">
                <a:solidFill>
                  <a:srgbClr val="000000"/>
                </a:solidFill>
                <a:latin typeface="Times New Roman" pitchFamily="18" charset="0"/>
              </a:rPr>
              <a:t>修改</a:t>
            </a:r>
            <a:endParaRPr lang="en-US" altLang="zh-CN" sz="2400" b="1" dirty="0" smtClean="0">
              <a:solidFill>
                <a:srgbClr val="000000"/>
              </a:solidFill>
              <a:latin typeface="Times New Roman" pitchFamily="18" charset="0"/>
            </a:endParaRPr>
          </a:p>
          <a:p>
            <a:pPr eaLnBrk="0" hangingPunct="0"/>
            <a:r>
              <a:rPr lang="en-US" altLang="zh-CN" sz="2400" b="1" dirty="0" smtClean="0">
                <a:solidFill>
                  <a:srgbClr val="000000"/>
                </a:solidFill>
                <a:latin typeface="Times New Roman" pitchFamily="18" charset="0"/>
              </a:rPr>
              <a:t>class </a:t>
            </a:r>
            <a:r>
              <a:rPr lang="en-US" altLang="zh-CN" sz="2400" b="1" dirty="0">
                <a:solidFill>
                  <a:srgbClr val="000000"/>
                </a:solidFill>
                <a:latin typeface="Times New Roman" pitchFamily="18" charset="0"/>
              </a:rPr>
              <a:t>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a:t>
            </a:r>
            <a:r>
              <a:rPr lang="en-US" altLang="zh-CN" sz="2400" b="1" dirty="0" smtClean="0">
                <a:solidFill>
                  <a:srgbClr val="000000"/>
                </a:solidFill>
                <a:latin typeface="Times New Roman" pitchFamily="18" charset="0"/>
              </a:rPr>
              <a:t>, b;</a:t>
            </a:r>
          </a:p>
          <a:p>
            <a:pPr eaLnBrk="0" hangingPunct="0"/>
            <a:r>
              <a:rPr lang="en-US" altLang="zh-CN" sz="2400" b="1" dirty="0" smtClean="0">
                <a:solidFill>
                  <a:srgbClr val="000000"/>
                </a:solidFill>
                <a:latin typeface="Times New Roman" pitchFamily="18" charset="0"/>
              </a:rPr>
              <a:t>    A( ) { }</a:t>
            </a:r>
          </a:p>
          <a:p>
            <a:pPr eaLnBrk="0" hangingPunct="0"/>
            <a:endParaRPr lang="en-US" altLang="zh-CN" sz="2400" b="1" dirty="0">
              <a:solidFill>
                <a:srgbClr val="000000"/>
              </a:solidFill>
              <a:latin typeface="Times New Roman" pitchFamily="18" charset="0"/>
            </a:endParaRPr>
          </a:p>
          <a:p>
            <a:pPr eaLnBrk="0" hangingPunct="0"/>
            <a:r>
              <a:rPr lang="en-US" altLang="zh-CN" sz="2400" b="1" dirty="0">
                <a:latin typeface="Times New Roman" pitchFamily="18" charset="0"/>
              </a:rPr>
              <a:t>   </a:t>
            </a:r>
            <a:r>
              <a:rPr lang="en-US" altLang="zh-CN" sz="2400" b="1" dirty="0">
                <a:solidFill>
                  <a:srgbClr val="FF3300"/>
                </a:solidFill>
                <a:latin typeface="Times New Roman" pitchFamily="18" charset="0"/>
              </a:rPr>
              <a:t> A(</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c, </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d)</a:t>
            </a:r>
            <a:r>
              <a:rPr lang="en-US" altLang="zh-CN" sz="2400" b="1" dirty="0">
                <a:latin typeface="Times New Roman" pitchFamily="18" charset="0"/>
              </a:rPr>
              <a:t>{</a:t>
            </a:r>
          </a:p>
          <a:p>
            <a:pPr eaLnBrk="0" hangingPunct="0"/>
            <a:r>
              <a:rPr lang="en-US" altLang="zh-CN" sz="2400" b="1" dirty="0">
                <a:latin typeface="Times New Roman" pitchFamily="18" charset="0"/>
              </a:rPr>
              <a:t>        </a:t>
            </a:r>
            <a:r>
              <a:rPr lang="en-US" altLang="zh-CN" sz="2400" b="1" dirty="0">
                <a:solidFill>
                  <a:srgbClr val="000000"/>
                </a:solidFill>
                <a:latin typeface="Times New Roman" pitchFamily="18" charset="0"/>
              </a:rPr>
              <a:t>a=c;</a:t>
            </a:r>
          </a:p>
          <a:p>
            <a:pPr eaLnBrk="0" hangingPunct="0"/>
            <a:r>
              <a:rPr lang="en-US" altLang="zh-CN" sz="2400" b="1" dirty="0">
                <a:solidFill>
                  <a:srgbClr val="000000"/>
                </a:solidFill>
                <a:latin typeface="Times New Roman" pitchFamily="18" charset="0"/>
              </a:rPr>
              <a:t>        b=d;</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§5.3   </a:t>
            </a:r>
            <a:r>
              <a:rPr lang="zh-CN" altLang="en-US" dirty="0" smtClean="0">
                <a:latin typeface="宋体" pitchFamily="2" charset="-122"/>
              </a:rPr>
              <a:t>子类对象的构造过程 </a:t>
            </a:r>
            <a:endParaRPr lang="zh-CN" altLang="en-US" dirty="0"/>
          </a:p>
        </p:txBody>
      </p:sp>
      <p:sp>
        <p:nvSpPr>
          <p:cNvPr id="3" name="内容占位符 2"/>
          <p:cNvSpPr>
            <a:spLocks noGrp="1"/>
          </p:cNvSpPr>
          <p:nvPr>
            <p:ph idx="1"/>
          </p:nvPr>
        </p:nvSpPr>
        <p:spPr/>
        <p:txBody>
          <a:bodyPr/>
          <a:lstStyle/>
          <a:p>
            <a:r>
              <a:rPr lang="zh-CN" altLang="en-US" dirty="0" smtClean="0"/>
              <a:t>用</a:t>
            </a:r>
            <a:r>
              <a:rPr lang="zh-CN" altLang="en-US" b="1" dirty="0" smtClean="0">
                <a:solidFill>
                  <a:srgbClr val="000099"/>
                </a:solidFill>
              </a:rPr>
              <a:t>子类</a:t>
            </a:r>
            <a:r>
              <a:rPr lang="zh-CN" altLang="en-US" dirty="0" smtClean="0"/>
              <a:t>创建对象时，不仅</a:t>
            </a:r>
            <a:r>
              <a:rPr lang="zh-CN" altLang="en-US" dirty="0" smtClean="0">
                <a:solidFill>
                  <a:srgbClr val="000099"/>
                </a:solidFill>
              </a:rPr>
              <a:t>子类中声明的成员变量被分配了内存</a:t>
            </a:r>
            <a:r>
              <a:rPr lang="zh-CN" altLang="en-US" dirty="0" smtClean="0"/>
              <a:t>，而且</a:t>
            </a:r>
            <a:r>
              <a:rPr lang="zh-CN" altLang="en-US" dirty="0" smtClean="0">
                <a:solidFill>
                  <a:srgbClr val="000099"/>
                </a:solidFill>
              </a:rPr>
              <a:t>父类的成员变量也都分配了内存空间</a:t>
            </a:r>
            <a:r>
              <a:rPr lang="zh-CN" altLang="en-US" dirty="0" smtClean="0"/>
              <a:t>，但只将其中一部分（</a:t>
            </a:r>
            <a:r>
              <a:rPr lang="zh-CN" altLang="en-US" b="1" dirty="0" smtClean="0">
                <a:solidFill>
                  <a:srgbClr val="C00000"/>
                </a:solidFill>
              </a:rPr>
              <a:t>子类继承的那部分</a:t>
            </a:r>
            <a:r>
              <a:rPr lang="zh-CN" altLang="en-US" dirty="0" smtClean="0"/>
              <a:t>）作为分配给子类对象的变量。</a:t>
            </a:r>
            <a:endParaRPr lang="en-US" altLang="zh-CN" dirty="0" smtClean="0"/>
          </a:p>
          <a:p>
            <a:pPr>
              <a:buNone/>
            </a:pPr>
            <a:r>
              <a:rPr lang="zh-CN" altLang="en-US" dirty="0" smtClean="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smtClean="0"/>
              <a:t>例</a:t>
            </a:r>
            <a:r>
              <a:rPr lang="en-US" altLang="zh-CN" dirty="0" smtClean="0"/>
              <a:t>5-2</a:t>
            </a:r>
            <a:endParaRPr lang="zh-CN" altLang="en-US" dirty="0"/>
          </a:p>
        </p:txBody>
      </p:sp>
      <p:sp>
        <p:nvSpPr>
          <p:cNvPr id="3" name="内容占位符 2"/>
          <p:cNvSpPr>
            <a:spLocks noGrp="1"/>
          </p:cNvSpPr>
          <p:nvPr>
            <p:ph idx="1"/>
          </p:nvPr>
        </p:nvSpPr>
        <p:spPr>
          <a:xfrm>
            <a:off x="1785918" y="214290"/>
            <a:ext cx="4500594" cy="3071810"/>
          </a:xfrm>
          <a:ln>
            <a:solidFill>
              <a:schemeClr val="accent1"/>
            </a:solidFill>
          </a:ln>
        </p:spPr>
        <p:txBody>
          <a:bodyPr/>
          <a:lstStyle/>
          <a:p>
            <a:pPr>
              <a:spcBef>
                <a:spcPts val="0"/>
              </a:spcBef>
              <a:buNone/>
            </a:pPr>
            <a:r>
              <a:rPr lang="en-US" altLang="zh-CN" sz="2000" dirty="0" smtClean="0"/>
              <a:t>public class A {</a:t>
            </a:r>
          </a:p>
          <a:p>
            <a:pPr>
              <a:spcBef>
                <a:spcPts val="0"/>
              </a:spcBef>
              <a:buNone/>
            </a:pPr>
            <a:r>
              <a:rPr lang="en-US" altLang="zh-CN" sz="2000" dirty="0" smtClean="0"/>
              <a:t>    </a:t>
            </a:r>
            <a:r>
              <a:rPr lang="en-US" altLang="zh-CN" sz="2000" b="1" dirty="0" smtClean="0">
                <a:solidFill>
                  <a:srgbClr val="000099"/>
                </a:solidFill>
              </a:rPr>
              <a:t>private</a:t>
            </a:r>
            <a:r>
              <a:rPr lang="en-US" altLang="zh-CN" sz="2000" dirty="0" smtClean="0"/>
              <a:t> </a:t>
            </a:r>
            <a:r>
              <a:rPr lang="en-US" altLang="zh-CN" sz="2000" dirty="0" err="1" smtClean="0"/>
              <a:t>int</a:t>
            </a:r>
            <a:r>
              <a:rPr lang="en-US" altLang="zh-CN" sz="2000" dirty="0" smtClean="0"/>
              <a:t> x;</a:t>
            </a:r>
          </a:p>
          <a:p>
            <a:pPr>
              <a:spcBef>
                <a:spcPts val="0"/>
              </a:spcBef>
              <a:buNone/>
            </a:pPr>
            <a:endParaRPr lang="en-US" altLang="zh-CN" sz="800" dirty="0" smtClean="0"/>
          </a:p>
          <a:p>
            <a:pPr>
              <a:spcBef>
                <a:spcPts val="0"/>
              </a:spcBef>
              <a:buNone/>
            </a:pPr>
            <a:r>
              <a:rPr lang="en-US" altLang="zh-CN" sz="2000" dirty="0" smtClean="0"/>
              <a:t>    public void </a:t>
            </a:r>
            <a:r>
              <a:rPr lang="en-US" altLang="zh-CN" sz="2000" dirty="0" err="1" smtClean="0"/>
              <a:t>setX</a:t>
            </a:r>
            <a:r>
              <a:rPr lang="en-US" altLang="zh-CN" sz="2000" dirty="0" smtClean="0"/>
              <a:t>(</a:t>
            </a:r>
            <a:r>
              <a:rPr lang="en-US" altLang="zh-CN" sz="2000" dirty="0" err="1" smtClean="0"/>
              <a:t>int</a:t>
            </a:r>
            <a:r>
              <a:rPr lang="en-US" altLang="zh-CN" sz="2000" dirty="0" smtClean="0"/>
              <a:t> x) {</a:t>
            </a:r>
          </a:p>
          <a:p>
            <a:pPr>
              <a:spcBef>
                <a:spcPts val="0"/>
              </a:spcBef>
              <a:buNone/>
            </a:pPr>
            <a:r>
              <a:rPr lang="en-US" altLang="zh-CN" sz="2000" dirty="0" smtClean="0"/>
              <a:t>       </a:t>
            </a:r>
            <a:r>
              <a:rPr lang="en-US" altLang="zh-CN" sz="2000" dirty="0" err="1" smtClean="0"/>
              <a:t>this.x</a:t>
            </a:r>
            <a:r>
              <a:rPr lang="en-US" altLang="zh-CN" sz="2000" dirty="0" smtClean="0"/>
              <a:t>=x;</a:t>
            </a:r>
          </a:p>
          <a:p>
            <a:pPr>
              <a:spcBef>
                <a:spcPts val="0"/>
              </a:spcBef>
              <a:buNone/>
            </a:pPr>
            <a:r>
              <a:rPr lang="en-US" altLang="zh-CN" sz="2000" dirty="0" smtClean="0"/>
              <a:t>    } </a:t>
            </a:r>
          </a:p>
          <a:p>
            <a:pPr>
              <a:spcBef>
                <a:spcPts val="0"/>
              </a:spcBef>
              <a:buNone/>
            </a:pPr>
            <a:endParaRPr lang="en-US" altLang="zh-CN" sz="800" dirty="0" smtClean="0"/>
          </a:p>
          <a:p>
            <a:pPr>
              <a:spcBef>
                <a:spcPts val="0"/>
              </a:spcBef>
              <a:buNone/>
            </a:pPr>
            <a:r>
              <a:rPr lang="en-US" altLang="zh-CN" sz="2000" dirty="0" smtClean="0"/>
              <a:t>    public </a:t>
            </a:r>
            <a:r>
              <a:rPr lang="en-US" altLang="zh-CN" sz="2000" dirty="0" err="1" smtClean="0"/>
              <a:t>int</a:t>
            </a:r>
            <a:r>
              <a:rPr lang="en-US" altLang="zh-CN" sz="2000" dirty="0" smtClean="0"/>
              <a:t> </a:t>
            </a:r>
            <a:r>
              <a:rPr lang="en-US" altLang="zh-CN" sz="2000" dirty="0" err="1" smtClean="0"/>
              <a:t>getX</a:t>
            </a:r>
            <a:r>
              <a:rPr lang="en-US" altLang="zh-CN" sz="2000" dirty="0" smtClean="0"/>
              <a:t>() {</a:t>
            </a:r>
          </a:p>
          <a:p>
            <a:pPr>
              <a:spcBef>
                <a:spcPts val="0"/>
              </a:spcBef>
              <a:buNone/>
            </a:pPr>
            <a:r>
              <a:rPr lang="en-US" altLang="zh-CN" sz="2000" dirty="0" smtClean="0"/>
              <a:t>       return x;</a:t>
            </a:r>
          </a:p>
          <a:p>
            <a:pPr>
              <a:spcBef>
                <a:spcPts val="0"/>
              </a:spcBef>
              <a:buNone/>
            </a:pPr>
            <a:r>
              <a:rPr lang="en-US" altLang="zh-CN" sz="2000" dirty="0" smtClean="0"/>
              <a:t>    }</a:t>
            </a:r>
          </a:p>
          <a:p>
            <a:pPr>
              <a:spcBef>
                <a:spcPts val="0"/>
              </a:spcBef>
              <a:buNone/>
            </a:pP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5" name="内容占位符 2"/>
          <p:cNvSpPr txBox="1">
            <a:spLocks/>
          </p:cNvSpPr>
          <p:nvPr/>
        </p:nvSpPr>
        <p:spPr bwMode="auto">
          <a:xfrm>
            <a:off x="1214414" y="3414701"/>
            <a:ext cx="6143668" cy="3229009"/>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000" kern="0" dirty="0" smtClean="0"/>
              <a:t>public class B </a:t>
            </a:r>
            <a:r>
              <a:rPr lang="en-US" altLang="zh-CN" sz="2000" b="1" kern="0" dirty="0" smtClean="0">
                <a:solidFill>
                  <a:srgbClr val="000099"/>
                </a:solidFill>
              </a:rPr>
              <a:t>extends</a:t>
            </a:r>
            <a:r>
              <a:rPr lang="en-US" altLang="zh-CN" sz="2000" kern="0" dirty="0" smtClean="0"/>
              <a:t> A {</a:t>
            </a:r>
          </a:p>
          <a:p>
            <a:pPr marL="342900" lvl="0" indent="-342900" fontAlgn="base">
              <a:spcAft>
                <a:spcPct val="0"/>
              </a:spcAft>
              <a:buClr>
                <a:schemeClr val="tx2"/>
              </a:buClr>
              <a:buSzPct val="70000"/>
            </a:pPr>
            <a:r>
              <a:rPr lang="en-US" altLang="zh-CN" sz="2000" kern="0" dirty="0" smtClean="0"/>
              <a:t>     double y=12;</a:t>
            </a:r>
          </a:p>
          <a:p>
            <a:pPr marL="342900" lvl="0" indent="-342900" fontAlgn="base">
              <a:spcAft>
                <a:spcPct val="0"/>
              </a:spcAft>
              <a:buClr>
                <a:schemeClr val="tx2"/>
              </a:buClr>
              <a:buSzPct val="70000"/>
            </a:pPr>
            <a:endParaRPr lang="en-US" altLang="zh-CN" sz="800" kern="0" dirty="0" smtClean="0"/>
          </a:p>
          <a:p>
            <a:pPr marL="342900" lvl="0" indent="-342900" fontAlgn="base">
              <a:spcAft>
                <a:spcPct val="0"/>
              </a:spcAft>
              <a:buClr>
                <a:schemeClr val="tx2"/>
              </a:buClr>
              <a:buSzPct val="70000"/>
            </a:pPr>
            <a:r>
              <a:rPr lang="en-US" altLang="zh-CN" sz="2000" kern="0" dirty="0" smtClean="0"/>
              <a:t>     public void </a:t>
            </a:r>
            <a:r>
              <a:rPr lang="en-US" altLang="zh-CN" sz="2000" kern="0" dirty="0" err="1" smtClean="0"/>
              <a:t>setY</a:t>
            </a:r>
            <a:r>
              <a:rPr lang="en-US" altLang="zh-CN" sz="2000" kern="0" dirty="0" smtClean="0"/>
              <a:t>(</a:t>
            </a:r>
            <a:r>
              <a:rPr lang="en-US" altLang="zh-CN" sz="2000" kern="0" dirty="0" err="1" smtClean="0"/>
              <a:t>int</a:t>
            </a:r>
            <a:r>
              <a:rPr lang="en-US" altLang="zh-CN" sz="2000" kern="0" dirty="0" smtClean="0"/>
              <a:t> y) {   </a:t>
            </a:r>
          </a:p>
          <a:p>
            <a:pPr marL="342900" lvl="0" indent="-342900" fontAlgn="base">
              <a:spcAft>
                <a:spcPct val="0"/>
              </a:spcAft>
              <a:buClr>
                <a:schemeClr val="tx2"/>
              </a:buClr>
              <a:buSzPct val="70000"/>
            </a:pPr>
            <a:r>
              <a:rPr lang="en-US" altLang="zh-CN" sz="2000" kern="0" dirty="0" smtClean="0"/>
              <a:t>	     //</a:t>
            </a:r>
            <a:r>
              <a:rPr lang="en-US" altLang="zh-CN" sz="2000" kern="0" dirty="0" err="1" smtClean="0"/>
              <a:t>this.y</a:t>
            </a:r>
            <a:r>
              <a:rPr lang="en-US" altLang="zh-CN" sz="2000" kern="0" dirty="0" smtClean="0"/>
              <a:t>=</a:t>
            </a:r>
            <a:r>
              <a:rPr lang="en-US" altLang="zh-CN" sz="2000" kern="0" dirty="0" err="1" smtClean="0"/>
              <a:t>y+x</a:t>
            </a:r>
            <a:r>
              <a:rPr lang="en-US" altLang="zh-CN" sz="2000" kern="0" dirty="0" smtClean="0"/>
              <a:t>; </a:t>
            </a:r>
            <a:r>
              <a:rPr lang="zh-CN" altLang="en-US" sz="2000" kern="0" dirty="0" smtClean="0"/>
              <a:t>非法，子类没有继承</a:t>
            </a:r>
            <a:r>
              <a:rPr lang="en-US" altLang="zh-CN" sz="2000" kern="0" dirty="0" smtClean="0"/>
              <a:t>x</a:t>
            </a:r>
          </a:p>
          <a:p>
            <a:pPr marL="342900" lvl="0" indent="-342900" fontAlgn="base">
              <a:spcAft>
                <a:spcPct val="0"/>
              </a:spcAft>
              <a:buClr>
                <a:schemeClr val="tx2"/>
              </a:buClr>
              <a:buSzPct val="70000"/>
            </a:pPr>
            <a:r>
              <a:rPr lang="en-US" altLang="zh-CN" sz="2000" kern="0" dirty="0" smtClean="0"/>
              <a:t>     }</a:t>
            </a:r>
          </a:p>
          <a:p>
            <a:pPr marL="342900" lvl="0" indent="-342900" fontAlgn="base">
              <a:spcAft>
                <a:spcPct val="0"/>
              </a:spcAft>
              <a:buClr>
                <a:schemeClr val="tx2"/>
              </a:buClr>
              <a:buSzPct val="70000"/>
            </a:pPr>
            <a:endParaRPr lang="en-US" altLang="zh-CN" sz="2000" kern="0" dirty="0" smtClean="0"/>
          </a:p>
          <a:p>
            <a:pPr marL="342900" lvl="0" indent="-342900" fontAlgn="base">
              <a:spcAft>
                <a:spcPct val="0"/>
              </a:spcAft>
              <a:buClr>
                <a:schemeClr val="tx2"/>
              </a:buClr>
              <a:buSzPct val="70000"/>
            </a:pPr>
            <a:r>
              <a:rPr lang="en-US" altLang="zh-CN" sz="2000" kern="0" dirty="0" smtClean="0"/>
              <a:t>     public double </a:t>
            </a:r>
            <a:r>
              <a:rPr lang="en-US" altLang="zh-CN" sz="2000" kern="0" dirty="0" err="1" smtClean="0"/>
              <a:t>getY</a:t>
            </a:r>
            <a:r>
              <a:rPr lang="en-US" altLang="zh-CN" sz="2000" kern="0" dirty="0" smtClean="0"/>
              <a:t>() {</a:t>
            </a:r>
          </a:p>
          <a:p>
            <a:pPr marL="342900" lvl="0" indent="-342900" fontAlgn="base">
              <a:spcAft>
                <a:spcPct val="0"/>
              </a:spcAft>
              <a:buClr>
                <a:schemeClr val="tx2"/>
              </a:buClr>
              <a:buSzPct val="70000"/>
            </a:pPr>
            <a:r>
              <a:rPr lang="en-US" altLang="zh-CN" sz="2000" kern="0" dirty="0" smtClean="0"/>
              <a:t>        return y;</a:t>
            </a:r>
          </a:p>
          <a:p>
            <a:pPr marL="342900" lvl="0" indent="-342900" fontAlgn="base">
              <a:spcAft>
                <a:spcPct val="0"/>
              </a:spcAft>
              <a:buClr>
                <a:schemeClr val="tx2"/>
              </a:buClr>
              <a:buSzPct val="70000"/>
            </a:pPr>
            <a:r>
              <a:rPr lang="en-US" altLang="zh-CN" sz="2000" kern="0" dirty="0" smtClean="0"/>
              <a:t>     }</a:t>
            </a:r>
          </a:p>
          <a:p>
            <a:pPr marL="342900" lvl="0" indent="-342900" fontAlgn="base">
              <a:spcAft>
                <a:spcPct val="0"/>
              </a:spcAft>
              <a:buClr>
                <a:schemeClr val="tx2"/>
              </a:buClr>
              <a:buSzPct val="70000"/>
            </a:pPr>
            <a:r>
              <a:rPr lang="en-US" altLang="zh-CN" sz="2000" kern="0" dirty="0" smtClean="0"/>
              <a:t>}</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429388" y="1428736"/>
            <a:ext cx="1428760" cy="461665"/>
          </a:xfrm>
          <a:prstGeom prst="rect">
            <a:avLst/>
          </a:prstGeom>
          <a:noFill/>
        </p:spPr>
        <p:txBody>
          <a:bodyPr wrap="square" rtlCol="0">
            <a:spAutoFit/>
          </a:bodyPr>
          <a:lstStyle/>
          <a:p>
            <a:r>
              <a:rPr lang="en-US" altLang="zh-CN" sz="2400" dirty="0" err="1" smtClean="0"/>
              <a:t>A.java</a:t>
            </a:r>
            <a:endParaRPr lang="zh-CN" altLang="en-US" sz="2400" dirty="0"/>
          </a:p>
        </p:txBody>
      </p:sp>
      <p:sp>
        <p:nvSpPr>
          <p:cNvPr id="8" name="TextBox 7"/>
          <p:cNvSpPr txBox="1"/>
          <p:nvPr/>
        </p:nvSpPr>
        <p:spPr>
          <a:xfrm>
            <a:off x="7429520" y="4429132"/>
            <a:ext cx="1428760" cy="461665"/>
          </a:xfrm>
          <a:prstGeom prst="rect">
            <a:avLst/>
          </a:prstGeom>
          <a:noFill/>
        </p:spPr>
        <p:txBody>
          <a:bodyPr wrap="square" rtlCol="0">
            <a:spAutoFit/>
          </a:bodyPr>
          <a:lstStyle/>
          <a:p>
            <a:r>
              <a:rPr lang="en-US" altLang="zh-CN" sz="2400" dirty="0" err="1" smtClean="0"/>
              <a:t>B.java</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2500306"/>
            <a:ext cx="7543800" cy="1295400"/>
          </a:xfrm>
        </p:spPr>
        <p:txBody>
          <a:bodyPr/>
          <a:lstStyle/>
          <a:p>
            <a:pPr algn="ctr"/>
            <a:r>
              <a:rPr lang="zh-CN" altLang="en-US" dirty="0" smtClean="0"/>
              <a:t>第5章 继承与接口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Example5_2.java</a:t>
            </a:r>
            <a:endParaRPr lang="zh-CN" altLang="en-US" dirty="0"/>
          </a:p>
        </p:txBody>
      </p:sp>
      <p:sp>
        <p:nvSpPr>
          <p:cNvPr id="3" name="内容占位符 2"/>
          <p:cNvSpPr>
            <a:spLocks noGrp="1"/>
          </p:cNvSpPr>
          <p:nvPr>
            <p:ph idx="1"/>
          </p:nvPr>
        </p:nvSpPr>
        <p:spPr>
          <a:xfrm>
            <a:off x="457200" y="1628775"/>
            <a:ext cx="8229600" cy="4300555"/>
          </a:xfrm>
          <a:ln>
            <a:solidFill>
              <a:schemeClr val="accent1"/>
            </a:solidFill>
          </a:ln>
        </p:spPr>
        <p:txBody>
          <a:bodyPr/>
          <a:lstStyle/>
          <a:p>
            <a:pPr>
              <a:buNone/>
            </a:pPr>
            <a:r>
              <a:rPr lang="en-US" altLang="zh-CN" sz="2200" dirty="0" smtClean="0"/>
              <a:t>public class </a:t>
            </a:r>
            <a:r>
              <a:rPr lang="en-US" altLang="zh-CN" sz="2200" dirty="0" err="1" smtClean="0"/>
              <a:t>Example5_2</a:t>
            </a:r>
            <a:r>
              <a:rPr lang="en-US" altLang="zh-CN" sz="2200" dirty="0" smtClean="0"/>
              <a:t> {</a:t>
            </a:r>
          </a:p>
          <a:p>
            <a:pPr>
              <a:buNone/>
            </a:pPr>
            <a:r>
              <a:rPr lang="en-US" altLang="zh-CN" sz="2200" dirty="0" smtClean="0"/>
              <a:t>  public static void main(String </a:t>
            </a:r>
            <a:r>
              <a:rPr lang="en-US" altLang="zh-CN" sz="2200" dirty="0" err="1" smtClean="0"/>
              <a:t>args</a:t>
            </a:r>
            <a:r>
              <a:rPr lang="en-US" altLang="zh-CN" sz="2200" dirty="0" smtClean="0"/>
              <a:t>[]) {</a:t>
            </a:r>
          </a:p>
          <a:p>
            <a:pPr>
              <a:buNone/>
            </a:pPr>
            <a:r>
              <a:rPr lang="en-US" altLang="zh-CN" sz="2200" dirty="0" smtClean="0"/>
              <a:t>      B b=new B();</a:t>
            </a:r>
          </a:p>
          <a:p>
            <a:pPr>
              <a:buNone/>
            </a:pPr>
            <a:r>
              <a:rPr lang="en-US" altLang="zh-CN" sz="2200" dirty="0" smtClean="0"/>
              <a:t>      </a:t>
            </a:r>
            <a:r>
              <a:rPr lang="en-US" altLang="zh-CN" sz="2200" dirty="0" err="1" smtClean="0"/>
              <a:t>b.setX</a:t>
            </a:r>
            <a:r>
              <a:rPr lang="en-US" altLang="zh-CN" sz="2200" dirty="0" smtClean="0"/>
              <a:t>(888);</a:t>
            </a:r>
          </a:p>
          <a:p>
            <a:pPr>
              <a:buNone/>
            </a:pPr>
            <a:r>
              <a:rPr lang="en-US" altLang="zh-CN" sz="2200" dirty="0" smtClean="0"/>
              <a:t>      </a:t>
            </a:r>
            <a:r>
              <a:rPr lang="en-US" altLang="zh-CN" sz="2200" dirty="0" err="1" smtClean="0"/>
              <a:t>System.out.println</a:t>
            </a:r>
            <a:r>
              <a:rPr lang="en-US" altLang="zh-CN" sz="2200" dirty="0" smtClean="0"/>
              <a:t>("</a:t>
            </a:r>
            <a:r>
              <a:rPr lang="zh-CN" altLang="en-US" sz="2200" dirty="0" smtClean="0"/>
              <a:t>子类对象未继承的</a:t>
            </a:r>
            <a:r>
              <a:rPr lang="en-US" altLang="zh-CN" sz="2200" dirty="0" smtClean="0"/>
              <a:t>x</a:t>
            </a:r>
            <a:r>
              <a:rPr lang="zh-CN" altLang="en-US" sz="2200" dirty="0" smtClean="0"/>
              <a:t>的值是</a:t>
            </a:r>
            <a:r>
              <a:rPr lang="en-US" altLang="zh-CN" sz="2200" dirty="0" smtClean="0"/>
              <a:t>:"+</a:t>
            </a:r>
            <a:r>
              <a:rPr lang="en-US" altLang="zh-CN" sz="2200" dirty="0" err="1" smtClean="0"/>
              <a:t>b.getX</a:t>
            </a:r>
            <a:r>
              <a:rPr lang="en-US" altLang="zh-CN" sz="2200" dirty="0" smtClean="0"/>
              <a:t>());</a:t>
            </a:r>
          </a:p>
          <a:p>
            <a:pPr>
              <a:buNone/>
            </a:pPr>
            <a:endParaRPr lang="en-US" altLang="zh-CN" sz="2200" dirty="0" smtClean="0"/>
          </a:p>
          <a:p>
            <a:pPr>
              <a:buNone/>
            </a:pPr>
            <a:r>
              <a:rPr lang="en-US" altLang="zh-CN" sz="2200" dirty="0" smtClean="0"/>
              <a:t>      </a:t>
            </a:r>
            <a:r>
              <a:rPr lang="en-US" altLang="zh-CN" sz="2200" dirty="0" err="1" smtClean="0"/>
              <a:t>b.y</a:t>
            </a:r>
            <a:r>
              <a:rPr lang="en-US" altLang="zh-CN" sz="2200" dirty="0" smtClean="0"/>
              <a:t>=12.678;</a:t>
            </a:r>
          </a:p>
          <a:p>
            <a:pPr>
              <a:buNone/>
            </a:pPr>
            <a:r>
              <a:rPr lang="en-US" altLang="zh-CN" sz="2200" dirty="0" smtClean="0"/>
              <a:t>      </a:t>
            </a:r>
            <a:r>
              <a:rPr lang="en-US" altLang="zh-CN" sz="2200" dirty="0" err="1" smtClean="0"/>
              <a:t>System.out.println</a:t>
            </a:r>
            <a:r>
              <a:rPr lang="en-US" altLang="zh-CN" sz="2200" dirty="0" smtClean="0"/>
              <a:t>("</a:t>
            </a:r>
            <a:r>
              <a:rPr lang="zh-CN" altLang="en-US" sz="2200" dirty="0" smtClean="0"/>
              <a:t>子类对象的实例变量</a:t>
            </a:r>
            <a:r>
              <a:rPr lang="en-US" altLang="zh-CN" sz="2200" dirty="0" smtClean="0"/>
              <a:t>y</a:t>
            </a:r>
            <a:r>
              <a:rPr lang="zh-CN" altLang="en-US" sz="2200" dirty="0" smtClean="0"/>
              <a:t>的值是</a:t>
            </a:r>
            <a:r>
              <a:rPr lang="en-US" altLang="zh-CN" sz="2200" dirty="0" smtClean="0"/>
              <a:t>:"+</a:t>
            </a:r>
            <a:r>
              <a:rPr lang="en-US" altLang="zh-CN" sz="2200" dirty="0" err="1" smtClean="0"/>
              <a:t>b.getY</a:t>
            </a:r>
            <a:r>
              <a:rPr lang="en-US" altLang="zh-CN" sz="2200" dirty="0" smtClean="0"/>
              <a:t>());</a:t>
            </a:r>
          </a:p>
          <a:p>
            <a:pPr>
              <a:buNone/>
            </a:pPr>
            <a:r>
              <a:rPr lang="en-US" altLang="zh-CN" sz="2200" dirty="0" smtClean="0"/>
              <a:t>  }  </a:t>
            </a:r>
          </a:p>
          <a:p>
            <a:pPr>
              <a:buNone/>
            </a:pPr>
            <a:r>
              <a:rPr lang="en-US" altLang="zh-CN" sz="2200" dirty="0" smtClean="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§5.4   </a:t>
            </a:r>
            <a:r>
              <a:rPr lang="zh-CN" altLang="en-US" sz="3600" dirty="0" smtClean="0">
                <a:latin typeface="宋体" charset="-122"/>
              </a:rPr>
              <a:t>成员变量的隐藏和方法重写</a:t>
            </a:r>
            <a:endParaRPr lang="zh-CN" altLang="en-US" sz="3600" dirty="0"/>
          </a:p>
        </p:txBody>
      </p:sp>
      <p:sp>
        <p:nvSpPr>
          <p:cNvPr id="3" name="内容占位符 2"/>
          <p:cNvSpPr>
            <a:spLocks noGrp="1"/>
          </p:cNvSpPr>
          <p:nvPr>
            <p:ph idx="1"/>
          </p:nvPr>
        </p:nvSpPr>
        <p:spPr/>
        <p:txBody>
          <a:bodyPr/>
          <a:lstStyle/>
          <a:p>
            <a:r>
              <a:rPr lang="zh-CN" altLang="en-US" b="1" dirty="0" smtClean="0"/>
              <a:t>§5.4.1  </a:t>
            </a:r>
            <a:r>
              <a:rPr lang="zh-CN" altLang="en-US" b="1" dirty="0" smtClean="0">
                <a:latin typeface="宋体" charset="-122"/>
              </a:rPr>
              <a:t>成员变量的隐藏</a:t>
            </a:r>
            <a:endParaRPr lang="en-US" altLang="zh-CN" b="1" dirty="0" smtClean="0">
              <a:latin typeface="宋体" charset="-122"/>
            </a:endParaRPr>
          </a:p>
          <a:p>
            <a:r>
              <a:rPr lang="zh-CN" altLang="en-US" dirty="0" smtClean="0">
                <a:latin typeface="宋体" charset="-122"/>
              </a:rPr>
              <a:t>对于子类可以从父类继承的成员变量，只</a:t>
            </a:r>
            <a:r>
              <a:rPr lang="zh-CN" altLang="en-US" b="1" dirty="0" smtClean="0">
                <a:solidFill>
                  <a:srgbClr val="C00000"/>
                </a:solidFill>
                <a:latin typeface="宋体" charset="-122"/>
              </a:rPr>
              <a:t>要子类中声明的成员变量和父类中的成员变量同名</a:t>
            </a:r>
            <a:r>
              <a:rPr lang="zh-CN" altLang="en-US" dirty="0" smtClean="0">
                <a:latin typeface="宋体" charset="-122"/>
              </a:rPr>
              <a:t>时，</a:t>
            </a:r>
            <a:r>
              <a:rPr lang="zh-CN" altLang="en-US" dirty="0" smtClean="0">
                <a:solidFill>
                  <a:srgbClr val="000099"/>
                </a:solidFill>
                <a:latin typeface="宋体" charset="-122"/>
              </a:rPr>
              <a:t>子类就隐藏了继承的成员变量。</a:t>
            </a:r>
            <a:endParaRPr lang="en-US" altLang="zh-CN" dirty="0" smtClean="0">
              <a:solidFill>
                <a:srgbClr val="000099"/>
              </a:solidFill>
              <a:latin typeface="宋体" charset="-122"/>
            </a:endParaRPr>
          </a:p>
          <a:p>
            <a:r>
              <a:rPr lang="zh-CN" altLang="en-US" dirty="0" smtClean="0">
                <a:latin typeface="宋体" charset="-122"/>
              </a:rPr>
              <a:t>当子类自己声明定义的方法操作与父类同名的成员变量，</a:t>
            </a:r>
            <a:r>
              <a:rPr lang="zh-CN" altLang="en-US" b="1" dirty="0" smtClean="0">
                <a:solidFill>
                  <a:srgbClr val="000099"/>
                </a:solidFill>
                <a:latin typeface="宋体" charset="-122"/>
              </a:rPr>
              <a:t>是指子类重新声明定义的这个成员变量</a:t>
            </a:r>
            <a:r>
              <a:rPr lang="zh-CN" altLang="en-US" dirty="0" smtClean="0">
                <a:latin typeface="宋体"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smtClean="0"/>
              <a:t>例</a:t>
            </a:r>
            <a:r>
              <a:rPr lang="en-US" altLang="zh-CN" dirty="0" smtClean="0"/>
              <a:t>5-3</a:t>
            </a:r>
            <a:endParaRPr lang="zh-CN" altLang="en-US" dirty="0"/>
          </a:p>
        </p:txBody>
      </p:sp>
      <p:sp>
        <p:nvSpPr>
          <p:cNvPr id="3" name="内容占位符 2"/>
          <p:cNvSpPr>
            <a:spLocks noGrp="1"/>
          </p:cNvSpPr>
          <p:nvPr>
            <p:ph idx="1"/>
          </p:nvPr>
        </p:nvSpPr>
        <p:spPr>
          <a:xfrm>
            <a:off x="1785918" y="214290"/>
            <a:ext cx="4714908" cy="3571900"/>
          </a:xfrm>
          <a:ln>
            <a:solidFill>
              <a:schemeClr val="accent1"/>
            </a:solidFill>
          </a:ln>
        </p:spPr>
        <p:txBody>
          <a:bodyPr/>
          <a:lstStyle/>
          <a:p>
            <a:pPr>
              <a:spcBef>
                <a:spcPts val="0"/>
              </a:spcBef>
              <a:buNone/>
            </a:pPr>
            <a:r>
              <a:rPr lang="en-US" altLang="zh-CN" sz="2200" dirty="0" smtClean="0"/>
              <a:t>class </a:t>
            </a:r>
            <a:r>
              <a:rPr lang="en-US" altLang="zh-CN" sz="2200" dirty="0" smtClean="0">
                <a:solidFill>
                  <a:srgbClr val="000099"/>
                </a:solidFill>
              </a:rPr>
              <a:t>People</a:t>
            </a:r>
            <a:r>
              <a:rPr lang="en-US" altLang="zh-CN" sz="2200" dirty="0" smtClean="0"/>
              <a:t> {</a:t>
            </a:r>
          </a:p>
          <a:p>
            <a:pPr>
              <a:spcBef>
                <a:spcPts val="0"/>
              </a:spcBef>
              <a:buNone/>
            </a:pPr>
            <a:r>
              <a:rPr lang="en-US" altLang="zh-CN" sz="2200" dirty="0" smtClean="0"/>
              <a:t>    </a:t>
            </a:r>
            <a:r>
              <a:rPr lang="en-US" altLang="zh-CN" sz="2200" dirty="0" smtClean="0">
                <a:solidFill>
                  <a:srgbClr val="000099"/>
                </a:solidFill>
              </a:rPr>
              <a:t>public double x;</a:t>
            </a:r>
          </a:p>
          <a:p>
            <a:pPr>
              <a:spcBef>
                <a:spcPts val="0"/>
              </a:spcBef>
              <a:buNone/>
            </a:pPr>
            <a:endParaRPr lang="en-US" altLang="zh-CN" sz="1800" dirty="0" smtClean="0"/>
          </a:p>
          <a:p>
            <a:pPr>
              <a:spcBef>
                <a:spcPts val="0"/>
              </a:spcBef>
              <a:buNone/>
            </a:pPr>
            <a:r>
              <a:rPr lang="en-US" altLang="zh-CN" sz="2200" dirty="0" smtClean="0"/>
              <a:t>    public void </a:t>
            </a:r>
            <a:r>
              <a:rPr lang="en-US" altLang="zh-CN" sz="2200" dirty="0" err="1" smtClean="0"/>
              <a:t>setX</a:t>
            </a:r>
            <a:r>
              <a:rPr lang="en-US" altLang="zh-CN" sz="2200" dirty="0" smtClean="0"/>
              <a:t>(double x) {</a:t>
            </a:r>
          </a:p>
          <a:p>
            <a:pPr>
              <a:spcBef>
                <a:spcPts val="0"/>
              </a:spcBef>
              <a:buNone/>
            </a:pPr>
            <a:r>
              <a:rPr lang="en-US" altLang="zh-CN" sz="2200" dirty="0" smtClean="0"/>
              <a:t>       </a:t>
            </a:r>
            <a:r>
              <a:rPr lang="en-US" altLang="zh-CN" sz="2200" dirty="0" err="1" smtClean="0"/>
              <a:t>this.x</a:t>
            </a:r>
            <a:r>
              <a:rPr lang="en-US" altLang="zh-CN" sz="2200" dirty="0" smtClean="0"/>
              <a:t>=x;</a:t>
            </a:r>
          </a:p>
          <a:p>
            <a:pPr>
              <a:spcBef>
                <a:spcPts val="0"/>
              </a:spcBef>
              <a:buNone/>
            </a:pPr>
            <a:r>
              <a:rPr lang="en-US" altLang="zh-CN" sz="2200" dirty="0" smtClean="0"/>
              <a:t>    }</a:t>
            </a:r>
          </a:p>
          <a:p>
            <a:pPr>
              <a:spcBef>
                <a:spcPts val="0"/>
              </a:spcBef>
              <a:buNone/>
            </a:pPr>
            <a:endParaRPr lang="en-US" altLang="zh-CN" sz="1800" dirty="0" smtClean="0"/>
          </a:p>
          <a:p>
            <a:pPr>
              <a:spcBef>
                <a:spcPts val="0"/>
              </a:spcBef>
              <a:buNone/>
            </a:pPr>
            <a:r>
              <a:rPr lang="en-US" altLang="zh-CN" sz="2200" dirty="0" smtClean="0"/>
              <a:t>    public double </a:t>
            </a:r>
            <a:r>
              <a:rPr lang="en-US" altLang="zh-CN" sz="2200" dirty="0" err="1" smtClean="0"/>
              <a:t>getDoubleX</a:t>
            </a:r>
            <a:r>
              <a:rPr lang="en-US" altLang="zh-CN" sz="2200" dirty="0" smtClean="0"/>
              <a:t>() {</a:t>
            </a:r>
          </a:p>
          <a:p>
            <a:pPr>
              <a:spcBef>
                <a:spcPts val="0"/>
              </a:spcBef>
              <a:buNone/>
            </a:pPr>
            <a:r>
              <a:rPr lang="en-US" altLang="zh-CN" sz="2200" dirty="0" smtClean="0"/>
              <a:t>       return x;</a:t>
            </a:r>
          </a:p>
          <a:p>
            <a:pPr>
              <a:spcBef>
                <a:spcPts val="0"/>
              </a:spcBef>
              <a:buNone/>
            </a:pPr>
            <a:r>
              <a:rPr lang="en-US" altLang="zh-CN" sz="2200" dirty="0" smtClean="0"/>
              <a:t>    }</a:t>
            </a:r>
          </a:p>
          <a:p>
            <a:pPr>
              <a:spcBef>
                <a:spcPts val="0"/>
              </a:spcBef>
              <a:buNone/>
            </a:pPr>
            <a:r>
              <a:rPr lang="en-US" altLang="zh-CN" sz="2200" dirty="0" smtClean="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5" name="内容占位符 2"/>
          <p:cNvSpPr txBox="1">
            <a:spLocks/>
          </p:cNvSpPr>
          <p:nvPr/>
        </p:nvSpPr>
        <p:spPr bwMode="auto">
          <a:xfrm>
            <a:off x="928662" y="3929066"/>
            <a:ext cx="5786478" cy="2657505"/>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400" kern="0" dirty="0" smtClean="0"/>
              <a:t>class </a:t>
            </a:r>
            <a:r>
              <a:rPr lang="en-US" altLang="zh-CN" sz="2400" kern="0" dirty="0" smtClean="0">
                <a:solidFill>
                  <a:srgbClr val="000099"/>
                </a:solidFill>
              </a:rPr>
              <a:t>Student </a:t>
            </a:r>
            <a:r>
              <a:rPr lang="en-US" altLang="zh-CN" sz="2400" kern="0" dirty="0" smtClean="0"/>
              <a:t>extends People {</a:t>
            </a:r>
          </a:p>
          <a:p>
            <a:pPr marL="342900" lvl="0" indent="-342900" fontAlgn="base">
              <a:spcAft>
                <a:spcPct val="0"/>
              </a:spcAft>
              <a:buClr>
                <a:schemeClr val="tx2"/>
              </a:buClr>
              <a:buSzPct val="70000"/>
            </a:pPr>
            <a:r>
              <a:rPr lang="en-US" altLang="zh-CN" sz="2400" kern="0" dirty="0" smtClean="0">
                <a:solidFill>
                  <a:srgbClr val="000099"/>
                </a:solidFill>
              </a:rPr>
              <a:t>    </a:t>
            </a:r>
            <a:r>
              <a:rPr lang="en-US" altLang="zh-CN" sz="2400" kern="0" dirty="0" err="1" smtClean="0">
                <a:solidFill>
                  <a:srgbClr val="000099"/>
                </a:solidFill>
              </a:rPr>
              <a:t>int</a:t>
            </a:r>
            <a:r>
              <a:rPr lang="en-US" altLang="zh-CN" sz="2400" kern="0" dirty="0" smtClean="0">
                <a:solidFill>
                  <a:srgbClr val="000099"/>
                </a:solidFill>
              </a:rPr>
              <a:t> x;</a:t>
            </a:r>
          </a:p>
          <a:p>
            <a:pPr marL="342900" lvl="0" indent="-342900" fontAlgn="base">
              <a:spcAft>
                <a:spcPct val="0"/>
              </a:spcAft>
              <a:buClr>
                <a:schemeClr val="tx2"/>
              </a:buClr>
              <a:buSzPct val="70000"/>
            </a:pPr>
            <a:endParaRPr lang="en-US" altLang="zh-CN" sz="2400" kern="0" dirty="0" smtClean="0"/>
          </a:p>
          <a:p>
            <a:pPr marL="342900" lvl="0" indent="-342900" fontAlgn="base">
              <a:spcAft>
                <a:spcPct val="0"/>
              </a:spcAft>
              <a:buClr>
                <a:schemeClr val="tx2"/>
              </a:buClr>
              <a:buSzPct val="70000"/>
            </a:pPr>
            <a:r>
              <a:rPr lang="en-US" altLang="zh-CN" sz="2400" kern="0" dirty="0" smtClean="0"/>
              <a:t>    public </a:t>
            </a:r>
            <a:r>
              <a:rPr lang="en-US" altLang="zh-CN" sz="2400" kern="0" dirty="0" err="1" smtClean="0"/>
              <a:t>int</a:t>
            </a:r>
            <a:r>
              <a:rPr lang="en-US" altLang="zh-CN" sz="2400" kern="0" dirty="0" smtClean="0"/>
              <a:t> </a:t>
            </a:r>
            <a:r>
              <a:rPr lang="en-US" altLang="zh-CN" sz="2400" kern="0" dirty="0" err="1" smtClean="0"/>
              <a:t>getX</a:t>
            </a:r>
            <a:r>
              <a:rPr lang="en-US" altLang="zh-CN" sz="2400" kern="0" dirty="0" smtClean="0"/>
              <a:t>() {</a:t>
            </a:r>
          </a:p>
          <a:p>
            <a:pPr marL="342900" lvl="0" indent="-342900" fontAlgn="base">
              <a:spcAft>
                <a:spcPct val="0"/>
              </a:spcAft>
              <a:buClr>
                <a:schemeClr val="tx2"/>
              </a:buClr>
              <a:buSzPct val="70000"/>
            </a:pPr>
            <a:r>
              <a:rPr lang="en-US" altLang="zh-CN" sz="2400" kern="0" dirty="0" smtClean="0"/>
              <a:t>       return x;</a:t>
            </a:r>
          </a:p>
          <a:p>
            <a:pPr marL="342900" lvl="0" indent="-342900" fontAlgn="base">
              <a:spcAft>
                <a:spcPct val="0"/>
              </a:spcAft>
              <a:buClr>
                <a:schemeClr val="tx2"/>
              </a:buClr>
              <a:buSzPct val="70000"/>
            </a:pPr>
            <a:r>
              <a:rPr lang="en-US" altLang="zh-CN" sz="2400" kern="0" dirty="0" smtClean="0"/>
              <a:t>    }</a:t>
            </a:r>
          </a:p>
          <a:p>
            <a:pPr marL="342900" lvl="0" indent="-342900" fontAlgn="base">
              <a:spcAft>
                <a:spcPct val="0"/>
              </a:spcAft>
              <a:buClr>
                <a:schemeClr val="tx2"/>
              </a:buClr>
              <a:buSzPct val="70000"/>
            </a:pPr>
            <a:r>
              <a:rPr lang="en-US" altLang="zh-CN" sz="2400" kern="0" dirty="0" smtClean="0"/>
              <a:t>}</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500826" y="1928802"/>
            <a:ext cx="2071702" cy="461665"/>
          </a:xfrm>
          <a:prstGeom prst="rect">
            <a:avLst/>
          </a:prstGeom>
          <a:noFill/>
        </p:spPr>
        <p:txBody>
          <a:bodyPr wrap="square" rtlCol="0">
            <a:spAutoFit/>
          </a:bodyPr>
          <a:lstStyle/>
          <a:p>
            <a:r>
              <a:rPr lang="en-US" altLang="zh-CN" sz="2400" dirty="0" err="1" smtClean="0"/>
              <a:t>People.java</a:t>
            </a:r>
            <a:endParaRPr lang="zh-CN" altLang="en-US" sz="2400" dirty="0"/>
          </a:p>
        </p:txBody>
      </p:sp>
      <p:sp>
        <p:nvSpPr>
          <p:cNvPr id="8" name="TextBox 7"/>
          <p:cNvSpPr txBox="1"/>
          <p:nvPr/>
        </p:nvSpPr>
        <p:spPr>
          <a:xfrm>
            <a:off x="6643702" y="4357694"/>
            <a:ext cx="1928826" cy="461665"/>
          </a:xfrm>
          <a:prstGeom prst="rect">
            <a:avLst/>
          </a:prstGeom>
          <a:noFill/>
        </p:spPr>
        <p:txBody>
          <a:bodyPr wrap="square" rtlCol="0">
            <a:spAutoFit/>
          </a:bodyPr>
          <a:lstStyle/>
          <a:p>
            <a:r>
              <a:rPr lang="en-US" altLang="zh-CN" sz="2400" dirty="0" err="1" smtClean="0"/>
              <a:t>Student.java</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06432"/>
          </a:xfrm>
        </p:spPr>
        <p:txBody>
          <a:bodyPr/>
          <a:lstStyle/>
          <a:p>
            <a:r>
              <a:rPr lang="en-US" altLang="zh-CN" dirty="0" err="1" smtClean="0"/>
              <a:t>Example5_3.java</a:t>
            </a:r>
            <a:endParaRPr lang="zh-CN" altLang="en-US" dirty="0"/>
          </a:p>
        </p:txBody>
      </p:sp>
      <p:sp>
        <p:nvSpPr>
          <p:cNvPr id="3" name="内容占位符 2"/>
          <p:cNvSpPr>
            <a:spLocks noGrp="1"/>
          </p:cNvSpPr>
          <p:nvPr>
            <p:ph idx="1"/>
          </p:nvPr>
        </p:nvSpPr>
        <p:spPr>
          <a:xfrm>
            <a:off x="285720" y="1071547"/>
            <a:ext cx="8572560" cy="5143535"/>
          </a:xfrm>
          <a:ln>
            <a:solidFill>
              <a:schemeClr val="accent1"/>
            </a:solidFill>
          </a:ln>
        </p:spPr>
        <p:txBody>
          <a:bodyPr/>
          <a:lstStyle/>
          <a:p>
            <a:pPr>
              <a:buNone/>
            </a:pPr>
            <a:r>
              <a:rPr lang="en-US" altLang="zh-CN" sz="2200" dirty="0" smtClean="0"/>
              <a:t>public class </a:t>
            </a:r>
            <a:r>
              <a:rPr lang="en-US" altLang="zh-CN" sz="2200" dirty="0" err="1" smtClean="0"/>
              <a:t>Example5_3</a:t>
            </a:r>
            <a:r>
              <a:rPr lang="en-US" altLang="zh-CN" sz="2200" dirty="0" smtClean="0"/>
              <a:t> {</a:t>
            </a:r>
          </a:p>
          <a:p>
            <a:pPr>
              <a:buNone/>
            </a:pPr>
            <a:endParaRPr lang="en-US" altLang="zh-CN" sz="2200" dirty="0" smtClean="0"/>
          </a:p>
          <a:p>
            <a:pPr>
              <a:buNone/>
            </a:pPr>
            <a:r>
              <a:rPr lang="en-US" altLang="zh-CN" sz="2200" dirty="0" smtClean="0"/>
              <a:t>  public static void main(String </a:t>
            </a:r>
            <a:r>
              <a:rPr lang="en-US" altLang="zh-CN" sz="2200" dirty="0" err="1" smtClean="0"/>
              <a:t>args</a:t>
            </a:r>
            <a:r>
              <a:rPr lang="en-US" altLang="zh-CN" sz="2200" dirty="0" smtClean="0"/>
              <a:t>[]) {</a:t>
            </a:r>
          </a:p>
          <a:p>
            <a:pPr>
              <a:buNone/>
            </a:pPr>
            <a:r>
              <a:rPr lang="en-US" altLang="zh-CN" sz="2200" dirty="0" smtClean="0"/>
              <a:t>      Student </a:t>
            </a:r>
            <a:r>
              <a:rPr lang="en-US" altLang="zh-CN" sz="2200" dirty="0" err="1" smtClean="0"/>
              <a:t>stu</a:t>
            </a:r>
            <a:r>
              <a:rPr lang="en-US" altLang="zh-CN" sz="2200" dirty="0" smtClean="0"/>
              <a:t>=new Student();</a:t>
            </a:r>
          </a:p>
          <a:p>
            <a:pPr>
              <a:buNone/>
            </a:pPr>
            <a:r>
              <a:rPr lang="en-US" altLang="zh-CN" sz="2200" dirty="0" smtClean="0"/>
              <a:t>      </a:t>
            </a:r>
            <a:r>
              <a:rPr lang="en-US" altLang="zh-CN" sz="2200" b="1" dirty="0" err="1" smtClean="0">
                <a:solidFill>
                  <a:srgbClr val="000099"/>
                </a:solidFill>
              </a:rPr>
              <a:t>stu.x</a:t>
            </a:r>
            <a:r>
              <a:rPr lang="en-US" altLang="zh-CN" sz="2200" b="1" dirty="0" smtClean="0">
                <a:solidFill>
                  <a:srgbClr val="000099"/>
                </a:solidFill>
              </a:rPr>
              <a:t>=98;	</a:t>
            </a:r>
            <a:r>
              <a:rPr lang="en-US" altLang="zh-CN" sz="2200" dirty="0" smtClean="0"/>
              <a:t>	//</a:t>
            </a:r>
            <a:r>
              <a:rPr lang="zh-CN" altLang="en-US" sz="2200" dirty="0" smtClean="0"/>
              <a:t>？</a:t>
            </a:r>
          </a:p>
          <a:p>
            <a:pPr>
              <a:buNone/>
            </a:pPr>
            <a:r>
              <a:rPr lang="zh-CN" altLang="en-US" sz="2200" dirty="0" smtClean="0"/>
              <a:t>      </a:t>
            </a:r>
            <a:r>
              <a:rPr lang="en-US" altLang="zh-CN" sz="2200" dirty="0" err="1" smtClean="0"/>
              <a:t>System.out.println</a:t>
            </a:r>
            <a:r>
              <a:rPr lang="en-US" altLang="zh-CN" sz="2200" dirty="0" smtClean="0"/>
              <a:t>("</a:t>
            </a:r>
            <a:r>
              <a:rPr lang="zh-CN" altLang="en-US" sz="2200" dirty="0" smtClean="0"/>
              <a:t>对象</a:t>
            </a:r>
            <a:r>
              <a:rPr lang="en-US" altLang="zh-CN" sz="2200" dirty="0" err="1" smtClean="0"/>
              <a:t>stu</a:t>
            </a:r>
            <a:r>
              <a:rPr lang="zh-CN" altLang="en-US" sz="2200" dirty="0" smtClean="0"/>
              <a:t>的</a:t>
            </a:r>
            <a:r>
              <a:rPr lang="en-US" altLang="zh-CN" sz="2200" dirty="0" smtClean="0"/>
              <a:t>x</a:t>
            </a:r>
            <a:r>
              <a:rPr lang="zh-CN" altLang="en-US" sz="2200" dirty="0" smtClean="0"/>
              <a:t>的值是</a:t>
            </a:r>
            <a:r>
              <a:rPr lang="en-US" altLang="zh-CN" sz="2200" dirty="0" smtClean="0"/>
              <a:t>:"+</a:t>
            </a:r>
            <a:r>
              <a:rPr lang="en-US" altLang="zh-CN" sz="2200" dirty="0" err="1" smtClean="0"/>
              <a:t>stu.getX</a:t>
            </a:r>
            <a:r>
              <a:rPr lang="en-US" altLang="zh-CN" sz="2200" dirty="0" smtClean="0"/>
              <a:t>());</a:t>
            </a:r>
          </a:p>
          <a:p>
            <a:pPr>
              <a:buNone/>
            </a:pPr>
            <a:endParaRPr lang="en-US" altLang="zh-CN" sz="2200" dirty="0" smtClean="0"/>
          </a:p>
          <a:p>
            <a:pPr>
              <a:buNone/>
            </a:pPr>
            <a:r>
              <a:rPr lang="en-US" altLang="zh-CN" sz="2200" dirty="0" smtClean="0"/>
              <a:t>      </a:t>
            </a:r>
            <a:r>
              <a:rPr lang="en-US" altLang="zh-CN" sz="2200" dirty="0" err="1" smtClean="0">
                <a:solidFill>
                  <a:srgbClr val="000099"/>
                </a:solidFill>
              </a:rPr>
              <a:t>stu.x</a:t>
            </a:r>
            <a:r>
              <a:rPr lang="en-US" altLang="zh-CN" sz="2200" dirty="0" smtClean="0">
                <a:solidFill>
                  <a:srgbClr val="000099"/>
                </a:solidFill>
              </a:rPr>
              <a:t>=98.98; </a:t>
            </a:r>
            <a:r>
              <a:rPr lang="en-US" altLang="zh-CN" sz="2200" dirty="0" smtClean="0"/>
              <a:t>	</a:t>
            </a:r>
            <a:r>
              <a:rPr lang="en-US" altLang="zh-CN" sz="2200" dirty="0" smtClean="0">
                <a:solidFill>
                  <a:srgbClr val="C00000"/>
                </a:solidFill>
              </a:rPr>
              <a:t>//</a:t>
            </a:r>
            <a:r>
              <a:rPr lang="zh-CN" altLang="en-US" sz="2200" dirty="0" smtClean="0">
                <a:solidFill>
                  <a:srgbClr val="C00000"/>
                </a:solidFill>
              </a:rPr>
              <a:t>错误，为什么？</a:t>
            </a:r>
          </a:p>
          <a:p>
            <a:pPr>
              <a:buNone/>
            </a:pPr>
            <a:r>
              <a:rPr lang="zh-CN" altLang="en-US" sz="2200" dirty="0" smtClean="0"/>
              <a:t>      </a:t>
            </a:r>
            <a:r>
              <a:rPr lang="en-US" altLang="zh-CN" sz="2200" dirty="0" err="1" smtClean="0"/>
              <a:t>stu.setX</a:t>
            </a:r>
            <a:r>
              <a:rPr lang="en-US" altLang="zh-CN" sz="2200" dirty="0" smtClean="0"/>
              <a:t>(98.98);	</a:t>
            </a:r>
            <a:r>
              <a:rPr lang="en-US" altLang="zh-CN" sz="1800" dirty="0" smtClean="0"/>
              <a:t> //</a:t>
            </a:r>
            <a:r>
              <a:rPr lang="zh-CN" altLang="en-US" sz="1800" dirty="0" smtClean="0"/>
              <a:t>？</a:t>
            </a:r>
            <a:endParaRPr lang="en-US" altLang="zh-CN" sz="1800" dirty="0" smtClean="0"/>
          </a:p>
          <a:p>
            <a:pPr>
              <a:buNone/>
            </a:pPr>
            <a:r>
              <a:rPr lang="en-US" altLang="zh-CN" sz="2200" dirty="0" smtClean="0"/>
              <a:t>      double m = </a:t>
            </a:r>
            <a:r>
              <a:rPr lang="en-US" altLang="zh-CN" sz="2200" dirty="0" err="1" smtClean="0"/>
              <a:t>stu.getDoubleX</a:t>
            </a:r>
            <a:r>
              <a:rPr lang="en-US" altLang="zh-CN" sz="2200" dirty="0" smtClean="0"/>
              <a:t>(); </a:t>
            </a:r>
            <a:endParaRPr lang="en-US" altLang="zh-CN" sz="1400" dirty="0" smtClean="0"/>
          </a:p>
          <a:p>
            <a:pPr>
              <a:buNone/>
            </a:pPr>
            <a:r>
              <a:rPr lang="en-US" altLang="zh-CN" sz="2200" dirty="0" smtClean="0"/>
              <a:t>      </a:t>
            </a:r>
            <a:r>
              <a:rPr lang="en-US" altLang="zh-CN" sz="2200" dirty="0" err="1" smtClean="0"/>
              <a:t>System.out.println</a:t>
            </a:r>
            <a:r>
              <a:rPr lang="en-US" altLang="zh-CN" sz="2200" dirty="0" smtClean="0"/>
              <a:t>("</a:t>
            </a:r>
            <a:r>
              <a:rPr lang="zh-CN" altLang="en-US" sz="2200" dirty="0" smtClean="0"/>
              <a:t>对象</a:t>
            </a:r>
            <a:r>
              <a:rPr lang="en-US" altLang="zh-CN" sz="2200" dirty="0" err="1" smtClean="0"/>
              <a:t>stu</a:t>
            </a:r>
            <a:r>
              <a:rPr lang="zh-CN" altLang="en-US" sz="2200" dirty="0" smtClean="0"/>
              <a:t>隐藏的</a:t>
            </a:r>
            <a:r>
              <a:rPr lang="en-US" altLang="zh-CN" sz="2200" dirty="0" smtClean="0"/>
              <a:t>x</a:t>
            </a:r>
            <a:r>
              <a:rPr lang="zh-CN" altLang="en-US" sz="2200" dirty="0" smtClean="0"/>
              <a:t>的值是</a:t>
            </a:r>
            <a:r>
              <a:rPr lang="en-US" altLang="zh-CN" sz="2200" dirty="0" smtClean="0"/>
              <a:t>:"+m);</a:t>
            </a:r>
          </a:p>
          <a:p>
            <a:pPr>
              <a:buNone/>
            </a:pPr>
            <a:r>
              <a:rPr lang="en-US" altLang="zh-CN" sz="2200" dirty="0" smtClean="0"/>
              <a:t>  }</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§5.4.2    </a:t>
            </a:r>
            <a:r>
              <a:rPr lang="zh-CN" altLang="en-US" dirty="0" smtClean="0">
                <a:latin typeface="宋体" charset="-122"/>
              </a:rPr>
              <a:t>方法重写（</a:t>
            </a:r>
            <a:r>
              <a:rPr lang="en-US" altLang="zh-CN" dirty="0" smtClean="0"/>
              <a:t>Override</a:t>
            </a:r>
            <a:r>
              <a:rPr lang="en-US" altLang="zh-CN" dirty="0" smtClean="0">
                <a:latin typeface="宋体" charset="-122"/>
              </a:rPr>
              <a:t>）</a:t>
            </a:r>
            <a:r>
              <a:rPr lang="en-US" altLang="zh-CN"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pPr>
              <a:buNone/>
            </a:pPr>
            <a:r>
              <a:rPr lang="en-US" altLang="zh-CN" b="1" dirty="0" smtClean="0"/>
              <a:t>1</a:t>
            </a:r>
            <a:r>
              <a:rPr lang="zh-CN" altLang="en-US" b="1" dirty="0" smtClean="0"/>
              <a:t>．重写的语法规则</a:t>
            </a:r>
          </a:p>
          <a:p>
            <a:r>
              <a:rPr lang="zh-CN" altLang="en-US" dirty="0" smtClean="0"/>
              <a:t>如果子类可以继承父类或祖先类的某个实例方法，那么子类就有权利</a:t>
            </a:r>
            <a:r>
              <a:rPr lang="zh-CN" altLang="en-US" b="1" dirty="0" smtClean="0">
                <a:solidFill>
                  <a:srgbClr val="C00000"/>
                </a:solidFill>
              </a:rPr>
              <a:t>重写</a:t>
            </a:r>
            <a:r>
              <a:rPr lang="zh-CN" altLang="en-US" dirty="0" smtClean="0"/>
              <a:t>这个方法。</a:t>
            </a:r>
          </a:p>
          <a:p>
            <a:r>
              <a:rPr lang="zh-CN" altLang="en-US" dirty="0" smtClean="0"/>
              <a:t>方法重写：</a:t>
            </a:r>
            <a:endParaRPr lang="en-US" altLang="zh-CN" dirty="0" smtClean="0"/>
          </a:p>
          <a:p>
            <a:pPr marL="801687" lvl="1" indent="-457200">
              <a:buFont typeface="+mj-ea"/>
              <a:buAutoNum type="circleNumDbPlain"/>
            </a:pPr>
            <a:r>
              <a:rPr lang="zh-CN" altLang="en-US" dirty="0" smtClean="0"/>
              <a:t>子类中定义的一个方法，这个</a:t>
            </a:r>
            <a:r>
              <a:rPr lang="zh-CN" altLang="en-US" dirty="0" smtClean="0">
                <a:solidFill>
                  <a:srgbClr val="C00000"/>
                </a:solidFill>
              </a:rPr>
              <a:t>方法的名字、参数个数、参数的类型和父类的方法完全相同；</a:t>
            </a:r>
            <a:endParaRPr lang="en-US" altLang="zh-CN" dirty="0" smtClean="0">
              <a:solidFill>
                <a:srgbClr val="C00000"/>
              </a:solidFill>
            </a:endParaRPr>
          </a:p>
          <a:p>
            <a:pPr marL="801687" lvl="1" indent="-457200">
              <a:buFont typeface="+mj-ea"/>
              <a:buAutoNum type="circleNumDbPlain"/>
            </a:pPr>
            <a:r>
              <a:rPr lang="zh-CN" altLang="en-US" dirty="0" smtClean="0">
                <a:solidFill>
                  <a:srgbClr val="C00000"/>
                </a:solidFill>
              </a:rPr>
              <a:t>对于重写</a:t>
            </a:r>
            <a:r>
              <a:rPr lang="zh-CN" altLang="en-US" dirty="0" smtClean="0"/>
              <a:t>方法的</a:t>
            </a:r>
            <a:r>
              <a:rPr lang="zh-CN" altLang="en-US" dirty="0" smtClean="0">
                <a:solidFill>
                  <a:srgbClr val="000099"/>
                </a:solidFill>
              </a:rPr>
              <a:t>返回数据类型：</a:t>
            </a:r>
            <a:endParaRPr lang="en-US" altLang="zh-CN" dirty="0" smtClean="0">
              <a:solidFill>
                <a:srgbClr val="000099"/>
              </a:solidFill>
            </a:endParaRPr>
          </a:p>
          <a:p>
            <a:pPr lvl="2"/>
            <a:r>
              <a:rPr lang="zh-CN" altLang="en-US" b="1" dirty="0" smtClean="0"/>
              <a:t>基本数据类型</a:t>
            </a:r>
            <a:r>
              <a:rPr lang="zh-CN" altLang="en-US" dirty="0" smtClean="0"/>
              <a:t>：返回类型必须与</a:t>
            </a:r>
            <a:r>
              <a:rPr lang="zh-CN" altLang="en-US" sz="2400" dirty="0" smtClean="0"/>
              <a:t>父类或祖先类相同</a:t>
            </a:r>
            <a:r>
              <a:rPr lang="zh-CN" altLang="en-US" dirty="0" smtClean="0"/>
              <a:t>；</a:t>
            </a:r>
            <a:endParaRPr lang="en-US" altLang="zh-CN" dirty="0" smtClean="0"/>
          </a:p>
          <a:p>
            <a:pPr lvl="2"/>
            <a:r>
              <a:rPr lang="zh-CN" altLang="en-US" b="1" dirty="0" smtClean="0"/>
              <a:t>引用数据类型</a:t>
            </a:r>
            <a:r>
              <a:rPr lang="zh-CN" altLang="en-US" dirty="0" smtClean="0"/>
              <a:t>：重写方法的返回数据类型和父类的方法的类型一致，或者是父类的方法的类型的</a:t>
            </a:r>
            <a:r>
              <a:rPr lang="zh-CN" altLang="en-US" b="1" dirty="0" smtClean="0"/>
              <a:t>子类型</a:t>
            </a:r>
            <a:r>
              <a:rPr lang="zh-CN" altLang="en-US" dirty="0" smtClean="0"/>
              <a:t>。 </a:t>
            </a:r>
            <a:endParaRPr lang="en-US" altLang="zh-CN" dirty="0" smtClean="0"/>
          </a:p>
          <a:p>
            <a:pPr lvl="1"/>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§5.4.2    </a:t>
            </a:r>
            <a:r>
              <a:rPr lang="zh-CN" altLang="en-US" dirty="0" smtClean="0">
                <a:latin typeface="宋体" charset="-122"/>
              </a:rPr>
              <a:t>方法重写（</a:t>
            </a:r>
            <a:r>
              <a:rPr lang="en-US" altLang="zh-CN" dirty="0" smtClean="0"/>
              <a:t>Override</a:t>
            </a:r>
            <a:r>
              <a:rPr lang="en-US" altLang="zh-CN" dirty="0" smtClean="0">
                <a:latin typeface="宋体" charset="-122"/>
              </a:rPr>
              <a:t>）</a:t>
            </a:r>
            <a:r>
              <a:rPr lang="en-US" altLang="zh-CN"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pPr>
              <a:buNone/>
            </a:pPr>
            <a:r>
              <a:rPr lang="zh-CN" altLang="en-US" dirty="0" smtClean="0"/>
              <a:t> </a:t>
            </a:r>
            <a:r>
              <a:rPr lang="en-US" altLang="zh-CN" dirty="0" smtClean="0"/>
              <a:t>2</a:t>
            </a:r>
            <a:r>
              <a:rPr lang="zh-CN" altLang="en-US" dirty="0" smtClean="0"/>
              <a:t>．重写的目的</a:t>
            </a:r>
          </a:p>
          <a:p>
            <a:r>
              <a:rPr lang="zh-CN" altLang="en-US" dirty="0" smtClean="0"/>
              <a:t>子类通过方法的重写可以隐藏继承的方法；</a:t>
            </a:r>
            <a:endParaRPr lang="en-US" altLang="zh-CN" dirty="0" smtClean="0"/>
          </a:p>
          <a:p>
            <a:r>
              <a:rPr lang="zh-CN" altLang="en-US" dirty="0" smtClean="0"/>
              <a:t>子类通过方法的重写可以把父类的状态和行为改变为自身的状态和行为。  </a:t>
            </a:r>
            <a:endParaRPr lang="en-US" altLang="zh-CN" dirty="0" smtClean="0"/>
          </a:p>
          <a:p>
            <a:r>
              <a:rPr lang="zh-CN" altLang="en-US" dirty="0" smtClean="0"/>
              <a:t>例</a:t>
            </a:r>
            <a:r>
              <a:rPr lang="en-US" altLang="zh-CN" dirty="0" smtClean="0"/>
              <a:t>5-4</a:t>
            </a:r>
          </a:p>
          <a:p>
            <a:r>
              <a:rPr lang="zh-CN" altLang="en-US" dirty="0" smtClean="0"/>
              <a:t>例</a:t>
            </a:r>
            <a:r>
              <a:rPr lang="en-US" altLang="zh-CN" dirty="0" smtClean="0"/>
              <a:t>5-5</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lstStyle/>
          <a:p>
            <a:r>
              <a:rPr lang="zh-CN" altLang="en-US" dirty="0" smtClean="0"/>
              <a:t>例</a:t>
            </a:r>
            <a:r>
              <a:rPr lang="en-US" altLang="zh-CN" dirty="0" smtClean="0"/>
              <a:t>5-4</a:t>
            </a:r>
            <a:endParaRPr lang="zh-CN" altLang="en-US" dirty="0"/>
          </a:p>
        </p:txBody>
      </p:sp>
      <p:sp>
        <p:nvSpPr>
          <p:cNvPr id="3" name="内容占位符 2"/>
          <p:cNvSpPr>
            <a:spLocks noGrp="1"/>
          </p:cNvSpPr>
          <p:nvPr>
            <p:ph idx="1"/>
          </p:nvPr>
        </p:nvSpPr>
        <p:spPr>
          <a:xfrm>
            <a:off x="1785918" y="214290"/>
            <a:ext cx="4714908" cy="3143272"/>
          </a:xfrm>
          <a:ln>
            <a:solidFill>
              <a:schemeClr val="accent1"/>
            </a:solidFill>
          </a:ln>
        </p:spPr>
        <p:txBody>
          <a:bodyPr/>
          <a:lstStyle/>
          <a:p>
            <a:pPr>
              <a:spcBef>
                <a:spcPts val="0"/>
              </a:spcBef>
              <a:buNone/>
            </a:pPr>
            <a:r>
              <a:rPr lang="en-US" altLang="zh-CN" sz="2200" dirty="0" smtClean="0"/>
              <a:t>class A {</a:t>
            </a:r>
          </a:p>
          <a:p>
            <a:pPr>
              <a:spcBef>
                <a:spcPts val="0"/>
              </a:spcBef>
              <a:buNone/>
            </a:pPr>
            <a:r>
              <a:rPr lang="en-US" altLang="zh-CN" sz="2200" b="1" dirty="0" smtClean="0">
                <a:solidFill>
                  <a:srgbClr val="000099"/>
                </a:solidFill>
              </a:rPr>
              <a:t>    double f(float </a:t>
            </a:r>
            <a:r>
              <a:rPr lang="en-US" altLang="zh-CN" sz="2200" b="1" dirty="0" err="1" smtClean="0">
                <a:solidFill>
                  <a:srgbClr val="000099"/>
                </a:solidFill>
              </a:rPr>
              <a:t>x,float</a:t>
            </a:r>
            <a:r>
              <a:rPr lang="en-US" altLang="zh-CN" sz="2200" b="1" dirty="0" smtClean="0">
                <a:solidFill>
                  <a:srgbClr val="000099"/>
                </a:solidFill>
              </a:rPr>
              <a:t> y) </a:t>
            </a:r>
            <a:r>
              <a:rPr lang="en-US" altLang="zh-CN" sz="2200" dirty="0" smtClean="0"/>
              <a:t>{</a:t>
            </a:r>
          </a:p>
          <a:p>
            <a:pPr>
              <a:spcBef>
                <a:spcPts val="0"/>
              </a:spcBef>
              <a:buNone/>
            </a:pPr>
            <a:r>
              <a:rPr lang="en-US" altLang="zh-CN" sz="2200" dirty="0" smtClean="0"/>
              <a:t>       return </a:t>
            </a:r>
            <a:r>
              <a:rPr lang="en-US" altLang="zh-CN" sz="2200" dirty="0" err="1" smtClean="0"/>
              <a:t>x+y</a:t>
            </a:r>
            <a:r>
              <a:rPr lang="en-US" altLang="zh-CN" sz="2200" dirty="0" smtClean="0"/>
              <a:t>;</a:t>
            </a:r>
          </a:p>
          <a:p>
            <a:pPr>
              <a:spcBef>
                <a:spcPts val="0"/>
              </a:spcBef>
              <a:buNone/>
            </a:pPr>
            <a:r>
              <a:rPr lang="en-US" altLang="zh-CN" sz="2200" dirty="0" smtClean="0"/>
              <a:t>    }</a:t>
            </a:r>
          </a:p>
          <a:p>
            <a:pPr>
              <a:spcBef>
                <a:spcPts val="0"/>
              </a:spcBef>
              <a:buNone/>
            </a:pPr>
            <a:endParaRPr lang="en-US" altLang="zh-CN" sz="2200" dirty="0" smtClean="0"/>
          </a:p>
          <a:p>
            <a:pPr>
              <a:spcBef>
                <a:spcPts val="0"/>
              </a:spcBef>
              <a:buNone/>
            </a:pPr>
            <a:r>
              <a:rPr lang="en-US" altLang="zh-CN" sz="2200" dirty="0" smtClean="0"/>
              <a:t>    public </a:t>
            </a:r>
            <a:r>
              <a:rPr lang="en-US" altLang="zh-CN" sz="2200" dirty="0" err="1" smtClean="0"/>
              <a:t>int</a:t>
            </a:r>
            <a:r>
              <a:rPr lang="en-US" altLang="zh-CN" sz="2200" dirty="0" smtClean="0"/>
              <a:t> g(</a:t>
            </a:r>
            <a:r>
              <a:rPr lang="en-US" altLang="zh-CN" sz="2200" dirty="0" err="1" smtClean="0"/>
              <a:t>int</a:t>
            </a:r>
            <a:r>
              <a:rPr lang="en-US" altLang="zh-CN" sz="2200" dirty="0" smtClean="0"/>
              <a:t> </a:t>
            </a:r>
            <a:r>
              <a:rPr lang="en-US" altLang="zh-CN" sz="2200" dirty="0" err="1" smtClean="0"/>
              <a:t>x,int</a:t>
            </a:r>
            <a:r>
              <a:rPr lang="en-US" altLang="zh-CN" sz="2200" dirty="0" smtClean="0"/>
              <a:t> y) {</a:t>
            </a:r>
          </a:p>
          <a:p>
            <a:pPr>
              <a:spcBef>
                <a:spcPts val="0"/>
              </a:spcBef>
              <a:buNone/>
            </a:pPr>
            <a:r>
              <a:rPr lang="en-US" altLang="zh-CN" sz="2200" dirty="0" smtClean="0"/>
              <a:t>       return </a:t>
            </a:r>
            <a:r>
              <a:rPr lang="en-US" altLang="zh-CN" sz="2200" dirty="0" err="1" smtClean="0"/>
              <a:t>x+y</a:t>
            </a:r>
            <a:r>
              <a:rPr lang="en-US" altLang="zh-CN" sz="2200" dirty="0" smtClean="0"/>
              <a:t>;</a:t>
            </a:r>
          </a:p>
          <a:p>
            <a:pPr>
              <a:spcBef>
                <a:spcPts val="0"/>
              </a:spcBef>
              <a:buNone/>
            </a:pPr>
            <a:r>
              <a:rPr lang="en-US" altLang="zh-CN" sz="2200" dirty="0" smtClean="0"/>
              <a:t>    }</a:t>
            </a:r>
          </a:p>
          <a:p>
            <a:pPr>
              <a:spcBef>
                <a:spcPts val="0"/>
              </a:spcBef>
              <a:buNone/>
            </a:pPr>
            <a:r>
              <a:rPr lang="en-US" altLang="zh-CN" sz="2200" dirty="0" smtClean="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5" name="内容占位符 2"/>
          <p:cNvSpPr txBox="1">
            <a:spLocks/>
          </p:cNvSpPr>
          <p:nvPr/>
        </p:nvSpPr>
        <p:spPr bwMode="auto">
          <a:xfrm>
            <a:off x="1357290" y="3571876"/>
            <a:ext cx="4286280" cy="3143272"/>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200" kern="0" dirty="0" smtClean="0"/>
              <a:t>class B extends A {</a:t>
            </a:r>
          </a:p>
          <a:p>
            <a:pPr marL="342900" lvl="0" indent="-342900" fontAlgn="base">
              <a:spcAft>
                <a:spcPct val="0"/>
              </a:spcAft>
              <a:buClr>
                <a:schemeClr val="tx2"/>
              </a:buClr>
              <a:buSzPct val="70000"/>
            </a:pPr>
            <a:r>
              <a:rPr lang="en-US" altLang="zh-CN" sz="2200" b="1" kern="0" dirty="0" smtClean="0">
                <a:solidFill>
                  <a:srgbClr val="000099"/>
                </a:solidFill>
              </a:rPr>
              <a:t>    </a:t>
            </a:r>
            <a:r>
              <a:rPr lang="en-US" altLang="zh-CN" sz="2200" b="1" kern="0" dirty="0" smtClean="0">
                <a:solidFill>
                  <a:srgbClr val="C00000"/>
                </a:solidFill>
              </a:rPr>
              <a:t>double</a:t>
            </a:r>
            <a:r>
              <a:rPr lang="en-US" altLang="zh-CN" sz="2200" b="1" kern="0" dirty="0" smtClean="0">
                <a:solidFill>
                  <a:srgbClr val="000099"/>
                </a:solidFill>
              </a:rPr>
              <a:t> f(float </a:t>
            </a:r>
            <a:r>
              <a:rPr lang="en-US" altLang="zh-CN" sz="2200" b="1" kern="0" dirty="0" err="1" smtClean="0">
                <a:solidFill>
                  <a:srgbClr val="000099"/>
                </a:solidFill>
              </a:rPr>
              <a:t>x,float</a:t>
            </a:r>
            <a:r>
              <a:rPr lang="en-US" altLang="zh-CN" sz="2200" b="1" kern="0" dirty="0" smtClean="0">
                <a:solidFill>
                  <a:srgbClr val="000099"/>
                </a:solidFill>
              </a:rPr>
              <a:t> y) </a:t>
            </a:r>
            <a:r>
              <a:rPr lang="en-US" altLang="zh-CN" sz="2200" kern="0" dirty="0" smtClean="0"/>
              <a:t>{</a:t>
            </a:r>
          </a:p>
          <a:p>
            <a:pPr marL="342900" lvl="0" indent="-342900" fontAlgn="base">
              <a:spcAft>
                <a:spcPct val="0"/>
              </a:spcAft>
              <a:buClr>
                <a:schemeClr val="tx2"/>
              </a:buClr>
              <a:buSzPct val="70000"/>
            </a:pPr>
            <a:r>
              <a:rPr lang="en-US" altLang="zh-CN" sz="2200" kern="0" dirty="0" smtClean="0"/>
              <a:t>       return x*y;</a:t>
            </a:r>
          </a:p>
          <a:p>
            <a:pPr marL="342900" lvl="0" indent="-342900" fontAlgn="base">
              <a:spcAft>
                <a:spcPct val="0"/>
              </a:spcAft>
              <a:buClr>
                <a:schemeClr val="tx2"/>
              </a:buClr>
              <a:buSzPct val="70000"/>
            </a:pPr>
            <a:r>
              <a:rPr lang="en-US" altLang="zh-CN" sz="2200" kern="0" dirty="0" smtClean="0"/>
              <a:t>    }  </a:t>
            </a:r>
          </a:p>
          <a:p>
            <a:pPr marL="342900" lvl="0" indent="-342900" fontAlgn="base">
              <a:spcAft>
                <a:spcPct val="0"/>
              </a:spcAft>
              <a:buClr>
                <a:schemeClr val="tx2"/>
              </a:buClr>
              <a:buSzPct val="70000"/>
            </a:pPr>
            <a:endParaRPr lang="en-US" altLang="zh-CN" sz="2200" kern="0" dirty="0" smtClean="0"/>
          </a:p>
          <a:p>
            <a:r>
              <a:rPr lang="en-US" altLang="zh-CN" sz="2200" b="1" dirty="0" smtClean="0">
                <a:solidFill>
                  <a:srgbClr val="006600"/>
                </a:solidFill>
              </a:rPr>
              <a:t>   /* </a:t>
            </a:r>
            <a:r>
              <a:rPr lang="en-US" altLang="zh-CN" sz="2200" b="1" dirty="0" smtClean="0">
                <a:solidFill>
                  <a:srgbClr val="C00000"/>
                </a:solidFill>
              </a:rPr>
              <a:t>float</a:t>
            </a:r>
            <a:r>
              <a:rPr lang="en-US" altLang="zh-CN" sz="2200" b="1" dirty="0" smtClean="0">
                <a:solidFill>
                  <a:srgbClr val="006600"/>
                </a:solidFill>
              </a:rPr>
              <a:t> f(float </a:t>
            </a:r>
            <a:r>
              <a:rPr lang="en-US" altLang="zh-CN" sz="2200" b="1" dirty="0" err="1" smtClean="0">
                <a:solidFill>
                  <a:srgbClr val="006600"/>
                </a:solidFill>
              </a:rPr>
              <a:t>x,float</a:t>
            </a:r>
            <a:r>
              <a:rPr lang="en-US" altLang="zh-CN" sz="2200" b="1" dirty="0" smtClean="0">
                <a:solidFill>
                  <a:srgbClr val="006600"/>
                </a:solidFill>
              </a:rPr>
              <a:t> y) {</a:t>
            </a:r>
          </a:p>
          <a:p>
            <a:r>
              <a:rPr lang="en-US" altLang="zh-CN" sz="2200" b="1" dirty="0" smtClean="0">
                <a:solidFill>
                  <a:srgbClr val="006600"/>
                </a:solidFill>
              </a:rPr>
              <a:t>       return x*y;</a:t>
            </a:r>
          </a:p>
          <a:p>
            <a:r>
              <a:rPr lang="zh-CN" altLang="en-US" sz="2200" b="1" dirty="0" smtClean="0">
                <a:solidFill>
                  <a:srgbClr val="006600"/>
                </a:solidFill>
              </a:rPr>
              <a:t>    </a:t>
            </a:r>
            <a:r>
              <a:rPr lang="en-US" altLang="zh-CN" sz="2200" b="1" dirty="0" smtClean="0">
                <a:solidFill>
                  <a:srgbClr val="006600"/>
                </a:solidFill>
              </a:rPr>
              <a:t>} */</a:t>
            </a:r>
            <a:endParaRPr lang="en-US" altLang="zh-CN" sz="2200" b="1" kern="0" dirty="0" smtClean="0">
              <a:solidFill>
                <a:srgbClr val="006600"/>
              </a:solidFill>
            </a:endParaRPr>
          </a:p>
          <a:p>
            <a:pPr marL="342900" lvl="0" indent="-342900" fontAlgn="base">
              <a:spcAft>
                <a:spcPct val="0"/>
              </a:spcAft>
              <a:buClr>
                <a:schemeClr val="tx2"/>
              </a:buClr>
              <a:buSzPct val="70000"/>
            </a:pPr>
            <a:r>
              <a:rPr lang="en-US" altLang="zh-CN" sz="2200" kern="0" dirty="0" smtClean="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642910" y="1643050"/>
            <a:ext cx="1071570" cy="461665"/>
          </a:xfrm>
          <a:prstGeom prst="rect">
            <a:avLst/>
          </a:prstGeom>
          <a:noFill/>
        </p:spPr>
        <p:txBody>
          <a:bodyPr wrap="square" rtlCol="0">
            <a:spAutoFit/>
          </a:bodyPr>
          <a:lstStyle/>
          <a:p>
            <a:r>
              <a:rPr lang="en-US" altLang="zh-CN" sz="2400" dirty="0" err="1" smtClean="0"/>
              <a:t>A.java</a:t>
            </a:r>
            <a:endParaRPr lang="zh-CN" altLang="en-US" sz="2400" dirty="0"/>
          </a:p>
        </p:txBody>
      </p:sp>
      <p:sp>
        <p:nvSpPr>
          <p:cNvPr id="8" name="TextBox 7"/>
          <p:cNvSpPr txBox="1"/>
          <p:nvPr/>
        </p:nvSpPr>
        <p:spPr>
          <a:xfrm>
            <a:off x="285720" y="4000504"/>
            <a:ext cx="1071570" cy="461665"/>
          </a:xfrm>
          <a:prstGeom prst="rect">
            <a:avLst/>
          </a:prstGeom>
          <a:noFill/>
        </p:spPr>
        <p:txBody>
          <a:bodyPr wrap="square" rtlCol="0">
            <a:spAutoFit/>
          </a:bodyPr>
          <a:lstStyle/>
          <a:p>
            <a:r>
              <a:rPr lang="en-US" altLang="zh-CN" sz="2400" dirty="0" err="1" smtClean="0"/>
              <a:t>B.java</a:t>
            </a:r>
            <a:endParaRPr lang="zh-CN" altLang="en-US" sz="2400" dirty="0"/>
          </a:p>
        </p:txBody>
      </p:sp>
      <p:sp>
        <p:nvSpPr>
          <p:cNvPr id="9" name="线形标注 1 8"/>
          <p:cNvSpPr/>
          <p:nvPr/>
        </p:nvSpPr>
        <p:spPr>
          <a:xfrm>
            <a:off x="5786446" y="4643446"/>
            <a:ext cx="3143240" cy="1214446"/>
          </a:xfrm>
          <a:prstGeom prst="borderCallout1">
            <a:avLst>
              <a:gd name="adj1" fmla="val 52011"/>
              <a:gd name="adj2" fmla="val -2510"/>
              <a:gd name="adj3" fmla="val 72829"/>
              <a:gd name="adj4" fmla="val -267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C00000"/>
                </a:solidFill>
              </a:rPr>
              <a:t>语法错误</a:t>
            </a:r>
            <a:r>
              <a:rPr lang="zh-CN" altLang="en-US" sz="2400" dirty="0" smtClean="0">
                <a:solidFill>
                  <a:schemeClr val="tx1"/>
                </a:solidFill>
              </a:rPr>
              <a:t>：</a:t>
            </a:r>
            <a:r>
              <a:rPr lang="en-US" altLang="zh-CN" sz="2400" dirty="0" smtClean="0">
                <a:solidFill>
                  <a:schemeClr val="tx1"/>
                </a:solidFill>
              </a:rPr>
              <a:t>The return type is incompatible with </a:t>
            </a:r>
            <a:r>
              <a:rPr lang="en-US" altLang="zh-CN" sz="2400" dirty="0" err="1" smtClean="0">
                <a:solidFill>
                  <a:srgbClr val="006600"/>
                </a:solidFill>
              </a:rPr>
              <a:t>A.f</a:t>
            </a:r>
            <a:r>
              <a:rPr lang="en-US" altLang="zh-CN" sz="2400" dirty="0" smtClean="0">
                <a:solidFill>
                  <a:srgbClr val="006600"/>
                </a:solidFill>
              </a:rPr>
              <a:t>(float, float)</a:t>
            </a:r>
            <a:endParaRPr lang="zh-CN" altLang="en-US" sz="24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06432"/>
          </a:xfrm>
        </p:spPr>
        <p:txBody>
          <a:bodyPr/>
          <a:lstStyle/>
          <a:p>
            <a:pPr algn="l"/>
            <a:r>
              <a:rPr lang="en-US" altLang="zh-CN" dirty="0" err="1" smtClean="0"/>
              <a:t>Example5_4.java</a:t>
            </a:r>
            <a:endParaRPr lang="zh-CN" altLang="en-US" dirty="0"/>
          </a:p>
        </p:txBody>
      </p:sp>
      <p:sp>
        <p:nvSpPr>
          <p:cNvPr id="3" name="内容占位符 2"/>
          <p:cNvSpPr>
            <a:spLocks noGrp="1"/>
          </p:cNvSpPr>
          <p:nvPr>
            <p:ph idx="1"/>
          </p:nvPr>
        </p:nvSpPr>
        <p:spPr>
          <a:xfrm>
            <a:off x="285720" y="1071547"/>
            <a:ext cx="8572560" cy="4214841"/>
          </a:xfrm>
          <a:ln>
            <a:solidFill>
              <a:schemeClr val="accent1"/>
            </a:solidFill>
          </a:ln>
        </p:spPr>
        <p:txBody>
          <a:bodyPr>
            <a:noAutofit/>
          </a:bodyPr>
          <a:lstStyle/>
          <a:p>
            <a:pPr>
              <a:spcBef>
                <a:spcPts val="0"/>
              </a:spcBef>
              <a:buNone/>
            </a:pPr>
            <a:r>
              <a:rPr lang="en-US" altLang="zh-CN" sz="2400" dirty="0" smtClean="0"/>
              <a:t>public class </a:t>
            </a:r>
            <a:r>
              <a:rPr lang="en-US" altLang="zh-CN" sz="2400" dirty="0" err="1" smtClean="0"/>
              <a:t>Example5_4</a:t>
            </a:r>
            <a:r>
              <a:rPr lang="en-US" altLang="zh-CN" sz="2400" dirty="0" smtClean="0"/>
              <a:t> {</a:t>
            </a:r>
          </a:p>
          <a:p>
            <a:pPr>
              <a:spcBef>
                <a:spcPts val="0"/>
              </a:spcBef>
              <a:buNone/>
            </a:pPr>
            <a:endParaRPr lang="en-US" altLang="zh-CN" sz="2400" dirty="0" smtClean="0"/>
          </a:p>
          <a:p>
            <a:pPr>
              <a:spcBef>
                <a:spcPts val="0"/>
              </a:spcBef>
              <a:buNone/>
            </a:pPr>
            <a:r>
              <a:rPr lang="en-US" altLang="zh-CN" sz="2400" dirty="0" smtClean="0"/>
              <a:t>    public static void main(String </a:t>
            </a:r>
            <a:r>
              <a:rPr lang="en-US" altLang="zh-CN" sz="2400" dirty="0" err="1" smtClean="0"/>
              <a:t>args</a:t>
            </a:r>
            <a:r>
              <a:rPr lang="en-US" altLang="zh-CN" sz="2400" dirty="0" smtClean="0"/>
              <a:t>[]) {</a:t>
            </a:r>
          </a:p>
          <a:p>
            <a:pPr lvl="1">
              <a:spcBef>
                <a:spcPts val="0"/>
              </a:spcBef>
              <a:buNone/>
            </a:pPr>
            <a:r>
              <a:rPr lang="en-US" altLang="zh-CN" sz="2000" dirty="0" smtClean="0"/>
              <a:t>       </a:t>
            </a:r>
            <a:r>
              <a:rPr lang="en-US" altLang="zh-CN" sz="2400" dirty="0" smtClean="0"/>
              <a:t>B b = new B();</a:t>
            </a:r>
          </a:p>
          <a:p>
            <a:pPr lvl="1">
              <a:spcBef>
                <a:spcPts val="0"/>
              </a:spcBef>
              <a:buNone/>
            </a:pPr>
            <a:r>
              <a:rPr lang="en-US" altLang="zh-CN" sz="2400" dirty="0" smtClean="0"/>
              <a:t>      double result = </a:t>
            </a:r>
            <a:r>
              <a:rPr lang="en-US" altLang="zh-CN" sz="2400" b="1" dirty="0" err="1" smtClean="0">
                <a:solidFill>
                  <a:srgbClr val="000099"/>
                </a:solidFill>
              </a:rPr>
              <a:t>b.f</a:t>
            </a:r>
            <a:r>
              <a:rPr lang="en-US" altLang="zh-CN" sz="2400" b="1" dirty="0" smtClean="0">
                <a:solidFill>
                  <a:srgbClr val="000099"/>
                </a:solidFill>
              </a:rPr>
              <a:t>(5,6)</a:t>
            </a:r>
            <a:r>
              <a:rPr lang="en-US" altLang="zh-CN" sz="2400" dirty="0" smtClean="0"/>
              <a:t>;        //b</a:t>
            </a:r>
            <a:r>
              <a:rPr lang="zh-CN" altLang="en-US" sz="2400" dirty="0" smtClean="0"/>
              <a:t>调用重写的方法</a:t>
            </a:r>
          </a:p>
          <a:p>
            <a:pPr lvl="1">
              <a:spcBef>
                <a:spcPts val="0"/>
              </a:spcBef>
              <a:buNone/>
            </a:pPr>
            <a:r>
              <a:rPr lang="zh-CN" altLang="en-US" sz="2400" dirty="0" smtClean="0"/>
              <a:t>      </a:t>
            </a:r>
            <a:r>
              <a:rPr lang="en-US" altLang="zh-CN" sz="2400" dirty="0" err="1" smtClean="0"/>
              <a:t>System.out.println</a:t>
            </a:r>
            <a:r>
              <a:rPr lang="en-US" altLang="zh-CN" sz="2400" dirty="0" smtClean="0"/>
              <a:t>("</a:t>
            </a:r>
            <a:r>
              <a:rPr lang="zh-CN" altLang="en-US" sz="2400" dirty="0" smtClean="0"/>
              <a:t>调用重写方法得到的结果</a:t>
            </a:r>
            <a:r>
              <a:rPr lang="en-US" altLang="zh-CN" sz="2400" dirty="0" smtClean="0"/>
              <a:t>:"+result);   </a:t>
            </a:r>
          </a:p>
          <a:p>
            <a:pPr lvl="1">
              <a:spcBef>
                <a:spcPts val="0"/>
              </a:spcBef>
              <a:buNone/>
            </a:pPr>
            <a:r>
              <a:rPr lang="en-US" altLang="zh-CN" sz="2400" dirty="0" smtClean="0"/>
              <a:t>      </a:t>
            </a:r>
            <a:r>
              <a:rPr lang="en-US" altLang="zh-CN" sz="2400" dirty="0" err="1" smtClean="0"/>
              <a:t>int</a:t>
            </a:r>
            <a:r>
              <a:rPr lang="en-US" altLang="zh-CN" sz="2400" dirty="0" smtClean="0"/>
              <a:t> m = </a:t>
            </a:r>
            <a:r>
              <a:rPr lang="en-US" altLang="zh-CN" sz="2400" b="1" dirty="0" err="1" smtClean="0">
                <a:solidFill>
                  <a:srgbClr val="000099"/>
                </a:solidFill>
              </a:rPr>
              <a:t>b.g</a:t>
            </a:r>
            <a:r>
              <a:rPr lang="en-US" altLang="zh-CN" sz="2400" b="1" dirty="0" smtClean="0">
                <a:solidFill>
                  <a:srgbClr val="000099"/>
                </a:solidFill>
              </a:rPr>
              <a:t>(3, 5)</a:t>
            </a:r>
            <a:r>
              <a:rPr lang="en-US" altLang="zh-CN" sz="2400" dirty="0" smtClean="0"/>
              <a:t>;        //b</a:t>
            </a:r>
            <a:r>
              <a:rPr lang="zh-CN" altLang="en-US" sz="2400" dirty="0" smtClean="0"/>
              <a:t>调用继承的方法</a:t>
            </a:r>
          </a:p>
          <a:p>
            <a:pPr lvl="1">
              <a:spcBef>
                <a:spcPts val="0"/>
              </a:spcBef>
              <a:buNone/>
            </a:pPr>
            <a:r>
              <a:rPr lang="zh-CN" altLang="en-US" sz="2400" dirty="0" smtClean="0"/>
              <a:t>      </a:t>
            </a:r>
            <a:r>
              <a:rPr lang="en-US" altLang="zh-CN" sz="2400" dirty="0" err="1" smtClean="0"/>
              <a:t>System.out.println</a:t>
            </a:r>
            <a:r>
              <a:rPr lang="en-US" altLang="zh-CN" sz="2400" dirty="0" smtClean="0"/>
              <a:t>("</a:t>
            </a:r>
            <a:r>
              <a:rPr lang="zh-CN" altLang="en-US" sz="2400" dirty="0" smtClean="0"/>
              <a:t>调用继承方法得到的结果</a:t>
            </a:r>
            <a:r>
              <a:rPr lang="en-US" altLang="zh-CN" sz="2400" dirty="0" smtClean="0"/>
              <a:t>:"+m);  </a:t>
            </a:r>
          </a:p>
          <a:p>
            <a:pPr>
              <a:spcBef>
                <a:spcPts val="0"/>
              </a:spcBef>
              <a:buNone/>
            </a:pPr>
            <a:r>
              <a:rPr lang="en-US" altLang="zh-CN" sz="2400" dirty="0" smtClean="0"/>
              <a:t>    } </a:t>
            </a:r>
          </a:p>
          <a:p>
            <a:pPr>
              <a:spcBef>
                <a:spcPts val="0"/>
              </a:spcBef>
              <a:buNone/>
            </a:pPr>
            <a:endParaRPr lang="en-US" altLang="zh-CN" sz="2400" dirty="0" smtClean="0"/>
          </a:p>
          <a:p>
            <a:pPr>
              <a:spcBef>
                <a:spcPts val="0"/>
              </a:spcBef>
              <a:buNone/>
            </a:pPr>
            <a:r>
              <a:rPr lang="en-US" altLang="zh-CN" sz="2400" dirty="0" smtClean="0"/>
              <a:t>}</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
        <p:nvSpPr>
          <p:cNvPr id="5" name="内容占位符 2"/>
          <p:cNvSpPr txBox="1">
            <a:spLocks/>
          </p:cNvSpPr>
          <p:nvPr/>
        </p:nvSpPr>
        <p:spPr bwMode="auto">
          <a:xfrm>
            <a:off x="2571736" y="5500702"/>
            <a:ext cx="5072098" cy="857256"/>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r>
              <a:rPr lang="zh-CN" altLang="en-US" sz="2400" dirty="0" smtClean="0"/>
              <a:t>调用重写方法得到的结果</a:t>
            </a:r>
            <a:r>
              <a:rPr lang="en-US" altLang="zh-CN" sz="2400" dirty="0" smtClean="0"/>
              <a:t>:30.0</a:t>
            </a:r>
          </a:p>
          <a:p>
            <a:r>
              <a:rPr lang="zh-CN" altLang="en-US" sz="2400" dirty="0" smtClean="0"/>
              <a:t>调用继承方法得到的结果</a:t>
            </a:r>
            <a:r>
              <a:rPr lang="en-US" altLang="zh-CN" sz="2400" dirty="0" smtClean="0"/>
              <a:t>:8</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357290" y="5857892"/>
            <a:ext cx="1107996" cy="461665"/>
          </a:xfrm>
          <a:prstGeom prst="rect">
            <a:avLst/>
          </a:prstGeom>
          <a:noFill/>
        </p:spPr>
        <p:txBody>
          <a:bodyPr wrap="none" rtlCol="0">
            <a:spAutoFit/>
          </a:bodyPr>
          <a:lstStyle/>
          <a:p>
            <a:r>
              <a:rPr lang="zh-CN" altLang="en-US" sz="2400" dirty="0" smtClean="0"/>
              <a:t>输出：</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normAutofit fontScale="90000"/>
          </a:bodyPr>
          <a:lstStyle/>
          <a:p>
            <a:r>
              <a:rPr lang="zh-CN" altLang="en-US" dirty="0" smtClean="0"/>
              <a:t>例</a:t>
            </a:r>
            <a:r>
              <a:rPr lang="en-US" altLang="zh-CN" dirty="0" smtClean="0"/>
              <a:t>5-5</a:t>
            </a:r>
            <a:endParaRPr lang="zh-CN" altLang="en-US" dirty="0"/>
          </a:p>
        </p:txBody>
      </p:sp>
      <p:sp>
        <p:nvSpPr>
          <p:cNvPr id="3" name="内容占位符 2"/>
          <p:cNvSpPr>
            <a:spLocks noGrp="1"/>
          </p:cNvSpPr>
          <p:nvPr>
            <p:ph idx="1"/>
          </p:nvPr>
        </p:nvSpPr>
        <p:spPr>
          <a:xfrm>
            <a:off x="642910" y="1214422"/>
            <a:ext cx="6786610" cy="2357454"/>
          </a:xfrm>
          <a:ln>
            <a:solidFill>
              <a:schemeClr val="accent1"/>
            </a:solidFill>
          </a:ln>
        </p:spPr>
        <p:txBody>
          <a:bodyPr>
            <a:noAutofit/>
          </a:bodyPr>
          <a:lstStyle/>
          <a:p>
            <a:pPr>
              <a:spcBef>
                <a:spcPts val="0"/>
              </a:spcBef>
              <a:buNone/>
            </a:pPr>
            <a:r>
              <a:rPr lang="en-US" altLang="zh-CN" sz="2200" dirty="0" smtClean="0"/>
              <a:t>class </a:t>
            </a:r>
            <a:r>
              <a:rPr lang="en-US" altLang="zh-CN" sz="2200" dirty="0" err="1" smtClean="0"/>
              <a:t>CreatPeople</a:t>
            </a:r>
            <a:r>
              <a:rPr lang="en-US" altLang="zh-CN" sz="2200" dirty="0" smtClean="0"/>
              <a:t> {</a:t>
            </a:r>
          </a:p>
          <a:p>
            <a:pPr>
              <a:spcBef>
                <a:spcPts val="0"/>
              </a:spcBef>
              <a:buNone/>
            </a:pPr>
            <a:endParaRPr lang="en-US" altLang="zh-CN" sz="800" dirty="0" smtClean="0"/>
          </a:p>
          <a:p>
            <a:pPr>
              <a:spcBef>
                <a:spcPts val="0"/>
              </a:spcBef>
              <a:buNone/>
            </a:pPr>
            <a:r>
              <a:rPr lang="en-US" altLang="zh-CN" sz="2200" dirty="0" smtClean="0"/>
              <a:t>    public </a:t>
            </a:r>
            <a:r>
              <a:rPr lang="en-US" altLang="zh-CN" sz="2200" b="1" dirty="0" smtClean="0">
                <a:solidFill>
                  <a:srgbClr val="C00000"/>
                </a:solidFill>
              </a:rPr>
              <a:t>People</a:t>
            </a:r>
            <a:r>
              <a:rPr lang="en-US" altLang="zh-CN" sz="2200" dirty="0" smtClean="0"/>
              <a:t> </a:t>
            </a:r>
            <a:r>
              <a:rPr lang="en-US" altLang="zh-CN" sz="2200" dirty="0" err="1" smtClean="0"/>
              <a:t>creatPeople</a:t>
            </a:r>
            <a:r>
              <a:rPr lang="en-US" altLang="zh-CN" sz="2200" dirty="0" smtClean="0"/>
              <a:t>() { //</a:t>
            </a:r>
            <a:r>
              <a:rPr lang="zh-CN" altLang="en-US" sz="2200" dirty="0" smtClean="0"/>
              <a:t>方法的类型是</a:t>
            </a:r>
            <a:r>
              <a:rPr lang="en-US" altLang="zh-CN" sz="2200" dirty="0" smtClean="0"/>
              <a:t>People</a:t>
            </a:r>
            <a:r>
              <a:rPr lang="zh-CN" altLang="en-US" sz="2200" dirty="0" smtClean="0"/>
              <a:t>类</a:t>
            </a:r>
          </a:p>
          <a:p>
            <a:pPr>
              <a:spcBef>
                <a:spcPts val="0"/>
              </a:spcBef>
              <a:buNone/>
            </a:pPr>
            <a:r>
              <a:rPr lang="zh-CN" altLang="en-US" sz="2200" dirty="0" smtClean="0"/>
              <a:t>        </a:t>
            </a:r>
            <a:r>
              <a:rPr lang="en-US" altLang="zh-CN" sz="2200" dirty="0" smtClean="0"/>
              <a:t>People p=new People();</a:t>
            </a:r>
          </a:p>
          <a:p>
            <a:pPr>
              <a:spcBef>
                <a:spcPts val="0"/>
              </a:spcBef>
              <a:buNone/>
            </a:pPr>
            <a:r>
              <a:rPr lang="en-US" altLang="zh-CN" sz="2200" dirty="0" smtClean="0"/>
              <a:t>        return p;               </a:t>
            </a:r>
          </a:p>
          <a:p>
            <a:pPr>
              <a:spcBef>
                <a:spcPts val="0"/>
              </a:spcBef>
              <a:buNone/>
            </a:pPr>
            <a:r>
              <a:rPr lang="en-US" altLang="zh-CN" sz="2200" dirty="0" smtClean="0"/>
              <a:t>    }</a:t>
            </a:r>
          </a:p>
          <a:p>
            <a:pPr>
              <a:spcBef>
                <a:spcPts val="0"/>
              </a:spcBef>
              <a:buNone/>
            </a:pPr>
            <a:endParaRPr lang="en-US" altLang="zh-CN" sz="800" dirty="0" smtClean="0"/>
          </a:p>
          <a:p>
            <a:pPr>
              <a:spcBef>
                <a:spcPts val="0"/>
              </a:spcBef>
              <a:buNone/>
            </a:pPr>
            <a:r>
              <a:rPr lang="en-US" altLang="zh-CN" sz="2200" dirty="0" smtClean="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
        <p:nvSpPr>
          <p:cNvPr id="5" name="内容占位符 2"/>
          <p:cNvSpPr txBox="1">
            <a:spLocks/>
          </p:cNvSpPr>
          <p:nvPr/>
        </p:nvSpPr>
        <p:spPr bwMode="auto">
          <a:xfrm>
            <a:off x="357158" y="4143380"/>
            <a:ext cx="5357850" cy="2500330"/>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200" kern="0" dirty="0" smtClean="0"/>
              <a:t>class </a:t>
            </a:r>
            <a:r>
              <a:rPr lang="en-US" altLang="zh-CN" sz="2200" kern="0" dirty="0" err="1" smtClean="0"/>
              <a:t>CreatChinese</a:t>
            </a:r>
            <a:r>
              <a:rPr lang="en-US" altLang="zh-CN" sz="2200" kern="0" dirty="0" smtClean="0"/>
              <a:t> extends </a:t>
            </a:r>
            <a:r>
              <a:rPr lang="en-US" altLang="zh-CN" sz="2200" kern="0" dirty="0" err="1" smtClean="0"/>
              <a:t>CreatPeople</a:t>
            </a:r>
            <a:r>
              <a:rPr lang="en-US" altLang="zh-CN" sz="2200" kern="0" dirty="0" smtClean="0"/>
              <a:t> {</a:t>
            </a:r>
          </a:p>
          <a:p>
            <a:pPr marL="342900" lvl="0" indent="-342900" fontAlgn="base">
              <a:spcAft>
                <a:spcPct val="0"/>
              </a:spcAft>
              <a:buClr>
                <a:schemeClr val="tx2"/>
              </a:buClr>
              <a:buSzPct val="70000"/>
            </a:pPr>
            <a:endParaRPr lang="en-US" altLang="zh-CN" sz="800" kern="0" dirty="0" smtClean="0"/>
          </a:p>
          <a:p>
            <a:pPr marL="342900" lvl="0" indent="-342900" fontAlgn="base">
              <a:spcAft>
                <a:spcPct val="0"/>
              </a:spcAft>
              <a:buClr>
                <a:schemeClr val="tx2"/>
              </a:buClr>
              <a:buSzPct val="70000"/>
            </a:pPr>
            <a:r>
              <a:rPr lang="en-US" altLang="zh-CN" sz="2200" kern="0" dirty="0" smtClean="0"/>
              <a:t>    public </a:t>
            </a:r>
            <a:r>
              <a:rPr lang="en-US" altLang="zh-CN" sz="2200" b="1" dirty="0" smtClean="0">
                <a:solidFill>
                  <a:srgbClr val="C00000"/>
                </a:solidFill>
              </a:rPr>
              <a:t>Chinese</a:t>
            </a:r>
            <a:r>
              <a:rPr lang="en-US" altLang="zh-CN" sz="2200" kern="0" dirty="0" smtClean="0"/>
              <a:t> </a:t>
            </a:r>
            <a:r>
              <a:rPr lang="en-US" altLang="zh-CN" sz="2200" kern="0" dirty="0" err="1" smtClean="0"/>
              <a:t>creatPeople</a:t>
            </a:r>
            <a:r>
              <a:rPr lang="en-US" altLang="zh-CN" sz="2200" kern="0" dirty="0" smtClean="0"/>
              <a:t>() {</a:t>
            </a:r>
          </a:p>
          <a:p>
            <a:pPr marL="342900" lvl="0" indent="-342900" fontAlgn="base">
              <a:spcAft>
                <a:spcPct val="0"/>
              </a:spcAft>
              <a:buClr>
                <a:schemeClr val="tx2"/>
              </a:buClr>
              <a:buSzPct val="70000"/>
            </a:pPr>
            <a:r>
              <a:rPr lang="en-US" altLang="zh-CN" sz="2200" kern="0" dirty="0" smtClean="0"/>
              <a:t>        Chinese </a:t>
            </a:r>
            <a:r>
              <a:rPr lang="en-US" altLang="zh-CN" sz="2200" kern="0" dirty="0" err="1" smtClean="0"/>
              <a:t>chinese</a:t>
            </a:r>
            <a:r>
              <a:rPr lang="en-US" altLang="zh-CN" sz="2200" kern="0" dirty="0" smtClean="0"/>
              <a:t>=new Chinese();</a:t>
            </a:r>
          </a:p>
          <a:p>
            <a:pPr marL="342900" lvl="0" indent="-342900" fontAlgn="base">
              <a:spcAft>
                <a:spcPct val="0"/>
              </a:spcAft>
              <a:buClr>
                <a:schemeClr val="tx2"/>
              </a:buClr>
              <a:buSzPct val="70000"/>
            </a:pPr>
            <a:r>
              <a:rPr lang="en-US" altLang="zh-CN" sz="2200" kern="0" dirty="0" smtClean="0"/>
              <a:t>        return </a:t>
            </a:r>
            <a:r>
              <a:rPr lang="en-US" altLang="zh-CN" sz="2200" kern="0" dirty="0" err="1" smtClean="0"/>
              <a:t>chinese</a:t>
            </a:r>
            <a:r>
              <a:rPr lang="en-US" altLang="zh-CN" sz="2200" kern="0" dirty="0" smtClean="0"/>
              <a:t>;               </a:t>
            </a:r>
          </a:p>
          <a:p>
            <a:pPr marL="342900" lvl="0" indent="-342900" fontAlgn="base">
              <a:spcAft>
                <a:spcPct val="0"/>
              </a:spcAft>
              <a:buClr>
                <a:schemeClr val="tx2"/>
              </a:buClr>
              <a:buSzPct val="70000"/>
            </a:pPr>
            <a:r>
              <a:rPr lang="en-US" altLang="zh-CN" sz="2200" kern="0" dirty="0" smtClean="0"/>
              <a:t>    }</a:t>
            </a:r>
          </a:p>
          <a:p>
            <a:pPr marL="342900" lvl="0" indent="-342900" fontAlgn="base">
              <a:spcAft>
                <a:spcPct val="0"/>
              </a:spcAft>
              <a:buClr>
                <a:schemeClr val="tx2"/>
              </a:buClr>
              <a:buSzPct val="70000"/>
            </a:pPr>
            <a:endParaRPr lang="en-US" altLang="zh-CN" sz="800" kern="0" dirty="0" smtClean="0"/>
          </a:p>
          <a:p>
            <a:pPr marL="342900" lvl="0" indent="-342900" fontAlgn="base">
              <a:spcAft>
                <a:spcPct val="0"/>
              </a:spcAft>
              <a:buClr>
                <a:schemeClr val="tx2"/>
              </a:buClr>
              <a:buSzPct val="70000"/>
            </a:pPr>
            <a:r>
              <a:rPr lang="en-US" altLang="zh-CN" sz="2200" kern="0" dirty="0" smtClean="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14348" y="785794"/>
            <a:ext cx="3000396" cy="461665"/>
          </a:xfrm>
          <a:prstGeom prst="rect">
            <a:avLst/>
          </a:prstGeom>
          <a:noFill/>
        </p:spPr>
        <p:txBody>
          <a:bodyPr wrap="square" rtlCol="0">
            <a:spAutoFit/>
          </a:bodyPr>
          <a:lstStyle/>
          <a:p>
            <a:r>
              <a:rPr lang="en-US" altLang="zh-CN" sz="2400" dirty="0" smtClean="0"/>
              <a:t>//</a:t>
            </a:r>
            <a:r>
              <a:rPr lang="en-US" altLang="zh-CN" sz="2400" dirty="0" err="1" smtClean="0"/>
              <a:t>CreatPeople.java</a:t>
            </a:r>
            <a:endParaRPr lang="zh-CN" altLang="en-US" sz="2400" dirty="0"/>
          </a:p>
        </p:txBody>
      </p:sp>
      <p:sp>
        <p:nvSpPr>
          <p:cNvPr id="8" name="TextBox 7"/>
          <p:cNvSpPr txBox="1"/>
          <p:nvPr/>
        </p:nvSpPr>
        <p:spPr>
          <a:xfrm>
            <a:off x="357158" y="3643314"/>
            <a:ext cx="3286148" cy="461665"/>
          </a:xfrm>
          <a:prstGeom prst="rect">
            <a:avLst/>
          </a:prstGeom>
          <a:noFill/>
        </p:spPr>
        <p:txBody>
          <a:bodyPr wrap="square" rtlCol="0">
            <a:spAutoFit/>
          </a:bodyPr>
          <a:lstStyle/>
          <a:p>
            <a:r>
              <a:rPr lang="en-US" altLang="zh-CN" sz="2400" kern="0" dirty="0" smtClean="0"/>
              <a:t>//</a:t>
            </a:r>
            <a:r>
              <a:rPr lang="en-US" altLang="zh-CN" sz="2400" kern="0" dirty="0" err="1" smtClean="0"/>
              <a:t>CreatChinese</a:t>
            </a:r>
            <a:r>
              <a:rPr lang="en-US" altLang="zh-CN" sz="2400" dirty="0" err="1" smtClean="0"/>
              <a:t>.java</a:t>
            </a:r>
            <a:endParaRPr lang="zh-CN" altLang="en-US" sz="2400" dirty="0"/>
          </a:p>
        </p:txBody>
      </p:sp>
      <p:sp>
        <p:nvSpPr>
          <p:cNvPr id="9" name="线形标注 1 8"/>
          <p:cNvSpPr/>
          <p:nvPr/>
        </p:nvSpPr>
        <p:spPr>
          <a:xfrm>
            <a:off x="6143636" y="4214818"/>
            <a:ext cx="2643206" cy="1214446"/>
          </a:xfrm>
          <a:prstGeom prst="borderCallout1">
            <a:avLst>
              <a:gd name="adj1" fmla="val 52011"/>
              <a:gd name="adj2" fmla="val -2510"/>
              <a:gd name="adj3" fmla="val 50970"/>
              <a:gd name="adj4" fmla="val -775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kern="0" dirty="0" smtClean="0">
                <a:solidFill>
                  <a:schemeClr val="tx1"/>
                </a:solidFill>
              </a:rPr>
              <a:t>重写方法的类型是</a:t>
            </a:r>
            <a:r>
              <a:rPr lang="en-US" altLang="zh-CN" sz="2400" kern="0" dirty="0" smtClean="0">
                <a:solidFill>
                  <a:schemeClr val="tx1"/>
                </a:solidFill>
              </a:rPr>
              <a:t>People</a:t>
            </a:r>
            <a:r>
              <a:rPr lang="zh-CN" altLang="en-US" sz="2400" kern="0" dirty="0" smtClean="0">
                <a:solidFill>
                  <a:schemeClr val="tx1"/>
                </a:solidFill>
              </a:rPr>
              <a:t>类的子类：</a:t>
            </a:r>
            <a:r>
              <a:rPr lang="en-US" altLang="zh-CN" sz="2400" kern="0" dirty="0" smtClean="0">
                <a:solidFill>
                  <a:schemeClr val="tx1"/>
                </a:solidFill>
              </a:rPr>
              <a:t>Chinese</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§5.4.2    </a:t>
            </a:r>
            <a:r>
              <a:rPr lang="zh-CN" altLang="en-US" dirty="0" smtClean="0">
                <a:latin typeface="宋体" charset="-122"/>
              </a:rPr>
              <a:t>方法重写（</a:t>
            </a:r>
            <a:r>
              <a:rPr lang="en-US" altLang="zh-CN" dirty="0" smtClean="0"/>
              <a:t>Override</a:t>
            </a:r>
            <a:r>
              <a:rPr lang="en-US" altLang="zh-CN" dirty="0" smtClean="0">
                <a:latin typeface="宋体" charset="-122"/>
              </a:rPr>
              <a:t>）</a:t>
            </a:r>
            <a:r>
              <a:rPr lang="en-US" altLang="zh-CN" dirty="0" smtClean="0">
                <a:cs typeface="Times New Roman" pitchFamily="18" charset="0"/>
              </a:rPr>
              <a:t> </a:t>
            </a:r>
            <a:endParaRPr lang="zh-CN" altLang="en-US" dirty="0"/>
          </a:p>
        </p:txBody>
      </p:sp>
      <p:sp>
        <p:nvSpPr>
          <p:cNvPr id="3" name="内容占位符 2"/>
          <p:cNvSpPr>
            <a:spLocks noGrp="1"/>
          </p:cNvSpPr>
          <p:nvPr>
            <p:ph idx="1"/>
          </p:nvPr>
        </p:nvSpPr>
        <p:spPr/>
        <p:txBody>
          <a:bodyPr/>
          <a:lstStyle/>
          <a:p>
            <a:r>
              <a:rPr lang="zh-CN" altLang="en-US" dirty="0" smtClean="0"/>
              <a:t>重写的方法可以保持和父类的方法相同的</a:t>
            </a:r>
            <a:r>
              <a:rPr lang="zh-CN" altLang="en-US" b="1" dirty="0" smtClean="0">
                <a:solidFill>
                  <a:srgbClr val="0000CC"/>
                </a:solidFill>
              </a:rPr>
              <a:t>可访问范围</a:t>
            </a:r>
            <a:r>
              <a:rPr lang="zh-CN" altLang="en-US" dirty="0" smtClean="0"/>
              <a:t>，也可以修改访问控制修饰符</a:t>
            </a:r>
            <a:r>
              <a:rPr lang="zh-CN" altLang="en-US" b="1" u="sng" dirty="0" smtClean="0">
                <a:solidFill>
                  <a:srgbClr val="0000CC"/>
                </a:solidFill>
              </a:rPr>
              <a:t>增大可访问范围，但是不能减小可访问范围</a:t>
            </a:r>
            <a:r>
              <a:rPr lang="zh-CN" altLang="en-US" dirty="0" smtClean="0">
                <a:solidFill>
                  <a:srgbClr val="C00000"/>
                </a:solidFill>
              </a:rPr>
              <a:t>。</a:t>
            </a:r>
            <a:endParaRPr lang="en-US" altLang="zh-CN" dirty="0" smtClean="0">
              <a:solidFill>
                <a:srgbClr val="C00000"/>
              </a:solidFill>
            </a:endParaRPr>
          </a:p>
          <a:p>
            <a:endParaRPr lang="zh-CN" altLang="en-US" sz="2400" dirty="0" smtClean="0"/>
          </a:p>
          <a:p>
            <a:pPr>
              <a:buNone/>
            </a:pPr>
            <a:r>
              <a:rPr lang="zh-CN" altLang="en-US" b="1" dirty="0" smtClean="0"/>
              <a:t>                </a:t>
            </a:r>
            <a:r>
              <a:rPr lang="en-US" altLang="zh-CN" b="1" dirty="0" smtClean="0"/>
              <a:t>package </a:t>
            </a:r>
            <a:r>
              <a:rPr lang="en-US" altLang="zh-CN" b="1" dirty="0" smtClean="0">
                <a:sym typeface="Wingdings" pitchFamily="2" charset="2"/>
              </a:rPr>
              <a:t></a:t>
            </a:r>
            <a:r>
              <a:rPr lang="en-US" altLang="zh-CN" b="1" dirty="0" smtClean="0"/>
              <a:t> protected </a:t>
            </a:r>
            <a:r>
              <a:rPr lang="en-US" altLang="zh-CN" b="1" dirty="0" smtClean="0">
                <a:sym typeface="Wingdings" pitchFamily="2" charset="2"/>
              </a:rPr>
              <a:t></a:t>
            </a:r>
            <a:r>
              <a:rPr lang="en-US" altLang="zh-CN" b="1" dirty="0" smtClean="0"/>
              <a:t> public</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latin typeface="宋体" charset="-122"/>
              </a:rPr>
              <a:t>导读</a:t>
            </a:r>
            <a:endParaRPr lang="zh-CN" altLang="en-US" dirty="0"/>
          </a:p>
        </p:txBody>
      </p:sp>
      <p:sp>
        <p:nvSpPr>
          <p:cNvPr id="3" name="内容占位符 2"/>
          <p:cNvSpPr>
            <a:spLocks noGrp="1"/>
          </p:cNvSpPr>
          <p:nvPr>
            <p:ph idx="1"/>
          </p:nvPr>
        </p:nvSpPr>
        <p:spPr>
          <a:xfrm>
            <a:off x="457200" y="1628774"/>
            <a:ext cx="8229600" cy="4872059"/>
          </a:xfrm>
        </p:spPr>
        <p:txBody>
          <a:bodyPr/>
          <a:lstStyle/>
          <a:p>
            <a:pPr marL="476250" indent="-476250" algn="just" fontAlgn="t"/>
            <a:r>
              <a:rPr lang="zh-CN" altLang="en-US" b="1" dirty="0" smtClean="0">
                <a:solidFill>
                  <a:srgbClr val="3333FF"/>
                </a:solidFill>
                <a:latin typeface="Tahoma" pitchFamily="34" charset="0"/>
              </a:rPr>
              <a:t>主要内容</a:t>
            </a:r>
          </a:p>
          <a:p>
            <a:pPr marL="825500" lvl="1" indent="-476250" algn="just" fontAlgn="t">
              <a:buClr>
                <a:srgbClr val="3333FF"/>
              </a:buClr>
              <a:buSzPct val="120000"/>
              <a:buFontTx/>
              <a:buChar char="•"/>
            </a:pPr>
            <a:r>
              <a:rPr lang="zh-CN" altLang="en-US" dirty="0" smtClean="0">
                <a:latin typeface="Tahoma" pitchFamily="34" charset="0"/>
              </a:rPr>
              <a:t>子类与父类</a:t>
            </a:r>
          </a:p>
          <a:p>
            <a:pPr marL="825500" lvl="1" indent="-476250" algn="just" fontAlgn="t">
              <a:buClr>
                <a:srgbClr val="3333FF"/>
              </a:buClr>
              <a:buSzPct val="120000"/>
              <a:buFontTx/>
              <a:buChar char="•"/>
            </a:pPr>
            <a:r>
              <a:rPr lang="zh-CN" altLang="en-US" dirty="0" smtClean="0">
                <a:latin typeface="Tahoma" pitchFamily="34" charset="0"/>
              </a:rPr>
              <a:t>子类的继承性</a:t>
            </a:r>
          </a:p>
          <a:p>
            <a:pPr marL="825500" lvl="1" indent="-476250" algn="just" fontAlgn="t">
              <a:buClr>
                <a:srgbClr val="3333FF"/>
              </a:buClr>
              <a:buSzPct val="120000"/>
              <a:buFontTx/>
              <a:buChar char="•"/>
            </a:pPr>
            <a:r>
              <a:rPr lang="zh-CN" altLang="en-US" dirty="0" smtClean="0">
                <a:latin typeface="Tahoma" pitchFamily="34" charset="0"/>
              </a:rPr>
              <a:t>子类对象的构造过程</a:t>
            </a:r>
          </a:p>
          <a:p>
            <a:pPr marL="825500" lvl="1" indent="-476250" algn="just" fontAlgn="t">
              <a:buClr>
                <a:srgbClr val="3333FF"/>
              </a:buClr>
              <a:buSzPct val="120000"/>
              <a:buFontTx/>
              <a:buChar char="•"/>
            </a:pPr>
            <a:r>
              <a:rPr lang="zh-CN" altLang="en-US" dirty="0" smtClean="0">
                <a:latin typeface="Tahoma" pitchFamily="34" charset="0"/>
              </a:rPr>
              <a:t>成员变量的隐藏和方法重写</a:t>
            </a:r>
          </a:p>
          <a:p>
            <a:pPr marL="825500" lvl="1" indent="-476250" algn="just" fontAlgn="t">
              <a:buClr>
                <a:srgbClr val="3333FF"/>
              </a:buClr>
              <a:buSzPct val="120000"/>
              <a:buFontTx/>
              <a:buChar char="•"/>
            </a:pPr>
            <a:r>
              <a:rPr lang="en-US" altLang="zh-CN" dirty="0" smtClean="0">
                <a:latin typeface="Tahoma" pitchFamily="34" charset="0"/>
              </a:rPr>
              <a:t>super</a:t>
            </a:r>
            <a:r>
              <a:rPr lang="zh-CN" altLang="en-US" dirty="0" smtClean="0">
                <a:latin typeface="Tahoma" pitchFamily="34" charset="0"/>
              </a:rPr>
              <a:t>关键字</a:t>
            </a:r>
          </a:p>
          <a:p>
            <a:pPr marL="825500" lvl="1" indent="-476250" algn="just" fontAlgn="t">
              <a:buClr>
                <a:srgbClr val="3333FF"/>
              </a:buClr>
              <a:buSzPct val="120000"/>
              <a:buFontTx/>
              <a:buChar char="•"/>
            </a:pPr>
            <a:r>
              <a:rPr lang="en-US" altLang="zh-CN" dirty="0" smtClean="0">
                <a:latin typeface="Tahoma" pitchFamily="34" charset="0"/>
              </a:rPr>
              <a:t>final</a:t>
            </a:r>
            <a:r>
              <a:rPr lang="zh-CN" altLang="en-US" dirty="0" smtClean="0">
                <a:latin typeface="Tahoma" pitchFamily="34" charset="0"/>
              </a:rPr>
              <a:t>关键字</a:t>
            </a:r>
          </a:p>
          <a:p>
            <a:pPr marL="825500" lvl="1" indent="-476250" algn="just" fontAlgn="t">
              <a:buClr>
                <a:srgbClr val="3333FF"/>
              </a:buClr>
              <a:buSzPct val="120000"/>
              <a:buFontTx/>
              <a:buChar char="•"/>
            </a:pPr>
            <a:r>
              <a:rPr lang="zh-CN" altLang="en-US" dirty="0" smtClean="0">
                <a:latin typeface="Tahoma" pitchFamily="34" charset="0"/>
              </a:rPr>
              <a:t>对象的上转型对象</a:t>
            </a:r>
          </a:p>
          <a:p>
            <a:pPr marL="825500" lvl="1" indent="-476250" algn="just" fontAlgn="t">
              <a:buClr>
                <a:srgbClr val="3333FF"/>
              </a:buClr>
              <a:buSzPct val="120000"/>
              <a:buFontTx/>
              <a:buChar char="•"/>
            </a:pPr>
            <a:r>
              <a:rPr lang="zh-CN" altLang="en-US" dirty="0" smtClean="0">
                <a:latin typeface="Tahoma" pitchFamily="34" charset="0"/>
              </a:rPr>
              <a:t>继承与多态</a:t>
            </a:r>
          </a:p>
          <a:p>
            <a:pPr marL="825500" lvl="1" indent="-476250" algn="just" fontAlgn="t">
              <a:buClr>
                <a:srgbClr val="3333FF"/>
              </a:buClr>
              <a:buSzPct val="120000"/>
              <a:buFontTx/>
              <a:buChar char="•"/>
            </a:pPr>
            <a:r>
              <a:rPr lang="en-US" altLang="zh-CN" dirty="0" smtClean="0">
                <a:latin typeface="Tahoma" pitchFamily="34" charset="0"/>
              </a:rPr>
              <a:t>abstract</a:t>
            </a:r>
            <a:r>
              <a:rPr lang="zh-CN" altLang="en-US" dirty="0" smtClean="0">
                <a:latin typeface="Tahoma" pitchFamily="34" charset="0"/>
              </a:rPr>
              <a:t>类与</a:t>
            </a:r>
            <a:r>
              <a:rPr lang="en-US" altLang="zh-CN" dirty="0" smtClean="0">
                <a:latin typeface="Tahoma" pitchFamily="34" charset="0"/>
              </a:rPr>
              <a:t>abstract</a:t>
            </a:r>
            <a:r>
              <a:rPr lang="zh-CN" altLang="en-US" dirty="0" smtClean="0">
                <a:latin typeface="Tahoma" pitchFamily="34" charset="0"/>
              </a:rPr>
              <a:t>方法</a:t>
            </a:r>
          </a:p>
          <a:p>
            <a:pPr marL="825500" lvl="1" indent="-476250" algn="just" fontAlgn="t">
              <a:buClr>
                <a:srgbClr val="3333FF"/>
              </a:buClr>
              <a:buSzPct val="120000"/>
              <a:buFontTx/>
              <a:buChar char="•"/>
            </a:pPr>
            <a:r>
              <a:rPr lang="zh-CN" altLang="en-US" dirty="0" smtClean="0">
                <a:latin typeface="Tahoma" pitchFamily="34" charset="0"/>
              </a:rPr>
              <a:t>接口</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025722-2939-4C5B-8B2F-DB7A7836CB36}" type="slidenum">
              <a:rPr lang="en-US" altLang="zh-CN" smtClean="0"/>
              <a:pPr/>
              <a:t>30</a:t>
            </a:fld>
            <a:endParaRPr lang="en-US" altLang="zh-CN"/>
          </a:p>
        </p:txBody>
      </p:sp>
      <p:sp>
        <p:nvSpPr>
          <p:cNvPr id="5" name="Rectangle 6"/>
          <p:cNvSpPr>
            <a:spLocks noChangeArrowheads="1"/>
          </p:cNvSpPr>
          <p:nvPr/>
        </p:nvSpPr>
        <p:spPr bwMode="auto">
          <a:xfrm>
            <a:off x="428596" y="714356"/>
            <a:ext cx="6072230" cy="264320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t>
            </a:r>
            <a:r>
              <a:rPr lang="en-US" altLang="zh-CN" sz="2400" b="1" dirty="0" err="1">
                <a:solidFill>
                  <a:srgbClr val="FF3300"/>
                </a:solidFill>
                <a:latin typeface="Times New Roman" pitchFamily="18" charset="0"/>
              </a:rPr>
              <a:t>SuperShow</a:t>
            </a:r>
            <a:r>
              <a:rPr lang="en-US" altLang="zh-CN" sz="2400" b="1" dirty="0">
                <a:solidFill>
                  <a:srgbClr val="000000"/>
                </a:solidFill>
                <a:latin typeface="Times New Roman" pitchFamily="18" charset="0"/>
              </a:rPr>
              <a:t>{</a:t>
            </a:r>
          </a:p>
          <a:p>
            <a:pPr eaLnBrk="0" hangingPunct="0"/>
            <a:r>
              <a:rPr lang="en-US" altLang="zh-CN" sz="2400" b="1" dirty="0">
                <a:solidFill>
                  <a:srgbClr val="0000CC"/>
                </a:solidFill>
                <a:latin typeface="Times New Roman" pitchFamily="18" charset="0"/>
              </a:rPr>
              <a:t>    public String </a:t>
            </a:r>
            <a:r>
              <a:rPr lang="en-US" altLang="zh-CN" sz="2400" b="1" dirty="0" err="1">
                <a:solidFill>
                  <a:srgbClr val="0000CC"/>
                </a:solidFill>
                <a:latin typeface="Times New Roman" pitchFamily="18" charset="0"/>
              </a:rPr>
              <a:t>str</a:t>
            </a:r>
            <a:r>
              <a:rPr lang="en-US" altLang="zh-CN" sz="2400" b="1" dirty="0">
                <a:solidFill>
                  <a:srgbClr val="0000CC"/>
                </a:solidFill>
                <a:latin typeface="Times New Roman" pitchFamily="18" charset="0"/>
              </a:rPr>
              <a:t>=“</a:t>
            </a:r>
            <a:r>
              <a:rPr lang="en-US" altLang="zh-CN" sz="2400" b="1" dirty="0" err="1">
                <a:solidFill>
                  <a:srgbClr val="0000CC"/>
                </a:solidFill>
                <a:latin typeface="Times New Roman" pitchFamily="18" charset="0"/>
              </a:rPr>
              <a:t>SuperStr</a:t>
            </a:r>
            <a:r>
              <a:rPr lang="en-US" altLang="zh-CN" sz="2400" b="1" dirty="0" smtClean="0">
                <a:solidFill>
                  <a:srgbClr val="0000CC"/>
                </a:solidFill>
                <a:latin typeface="Times New Roman" pitchFamily="18" charset="0"/>
              </a:rPr>
              <a:t>”;</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6600"/>
                </a:solidFill>
                <a:latin typeface="Times New Roman" pitchFamily="18" charset="0"/>
              </a:rPr>
              <a:t>    public void show(){</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System.out.println</a:t>
            </a:r>
            <a:r>
              <a:rPr lang="en-US" altLang="zh-CN" sz="2400" b="1" dirty="0">
                <a:solidFill>
                  <a:srgbClr val="000000"/>
                </a:solidFill>
                <a:latin typeface="Times New Roman" pitchFamily="18" charset="0"/>
              </a:rPr>
              <a:t>(“</a:t>
            </a:r>
            <a:r>
              <a:rPr lang="en-US" altLang="zh-CN" sz="2400" b="1" dirty="0" err="1">
                <a:solidFill>
                  <a:srgbClr val="000000"/>
                </a:solidFill>
                <a:latin typeface="Times New Roman" pitchFamily="18" charset="0"/>
              </a:rPr>
              <a:t>Super.show</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str</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6" name="Rectangle 5"/>
          <p:cNvSpPr>
            <a:spLocks noChangeArrowheads="1"/>
          </p:cNvSpPr>
          <p:nvPr/>
        </p:nvSpPr>
        <p:spPr bwMode="auto">
          <a:xfrm>
            <a:off x="428596" y="3643314"/>
            <a:ext cx="6429420" cy="250033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t>
            </a:r>
            <a:r>
              <a:rPr lang="en-US" altLang="zh-CN" sz="2400" b="1" dirty="0" err="1">
                <a:solidFill>
                  <a:srgbClr val="FF3300"/>
                </a:solidFill>
                <a:latin typeface="Times New Roman" pitchFamily="18" charset="0"/>
              </a:rPr>
              <a:t>ExtendShow</a:t>
            </a:r>
            <a:r>
              <a:rPr lang="en-US" altLang="zh-CN" sz="2400" b="1" dirty="0">
                <a:solidFill>
                  <a:srgbClr val="FF3300"/>
                </a:solidFill>
                <a:latin typeface="Times New Roman" pitchFamily="18" charset="0"/>
              </a:rPr>
              <a:t> </a:t>
            </a:r>
            <a:r>
              <a:rPr lang="en-US" altLang="zh-CN" sz="2400" b="1" dirty="0">
                <a:latin typeface="Times New Roman" pitchFamily="18" charset="0"/>
              </a:rPr>
              <a:t>extends</a:t>
            </a:r>
            <a:r>
              <a:rPr lang="en-US" altLang="zh-CN" sz="2400" b="1" dirty="0">
                <a:solidFill>
                  <a:srgbClr val="FF3300"/>
                </a:solidFill>
                <a:latin typeface="Times New Roman" pitchFamily="18" charset="0"/>
              </a:rPr>
              <a:t> </a:t>
            </a:r>
            <a:r>
              <a:rPr lang="en-US" altLang="zh-CN" sz="2400" b="1" dirty="0" err="1">
                <a:solidFill>
                  <a:srgbClr val="FF3300"/>
                </a:solidFill>
                <a:latin typeface="Times New Roman" pitchFamily="18" charset="0"/>
              </a:rPr>
              <a:t>SuperShow</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r>
              <a:rPr lang="en-US" altLang="zh-CN" sz="2400" b="1" dirty="0">
                <a:solidFill>
                  <a:srgbClr val="0000CC"/>
                </a:solidFill>
                <a:latin typeface="Times New Roman" pitchFamily="18" charset="0"/>
              </a:rPr>
              <a:t>public String </a:t>
            </a:r>
            <a:r>
              <a:rPr lang="en-US" altLang="zh-CN" sz="2400" b="1" dirty="0" err="1">
                <a:solidFill>
                  <a:srgbClr val="0000CC"/>
                </a:solidFill>
                <a:latin typeface="Times New Roman" pitchFamily="18" charset="0"/>
              </a:rPr>
              <a:t>str</a:t>
            </a:r>
            <a:r>
              <a:rPr lang="en-US" altLang="zh-CN" sz="2400" b="1" dirty="0">
                <a:solidFill>
                  <a:srgbClr val="0000CC"/>
                </a:solidFill>
                <a:latin typeface="Times New Roman" pitchFamily="18" charset="0"/>
              </a:rPr>
              <a:t>=“</a:t>
            </a:r>
            <a:r>
              <a:rPr lang="en-US" altLang="zh-CN" sz="2400" b="1" dirty="0" err="1">
                <a:solidFill>
                  <a:srgbClr val="0000CC"/>
                </a:solidFill>
                <a:latin typeface="Times New Roman" pitchFamily="18" charset="0"/>
              </a:rPr>
              <a:t>ExtendStr</a:t>
            </a:r>
            <a:r>
              <a:rPr lang="en-US" altLang="zh-CN" sz="2400" b="1" dirty="0" smtClean="0">
                <a:solidFill>
                  <a:srgbClr val="0000CC"/>
                </a:solidFill>
                <a:latin typeface="Times New Roman" pitchFamily="18" charset="0"/>
              </a:rPr>
              <a:t>”;	</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6600"/>
                </a:solidFill>
                <a:latin typeface="Times New Roman" pitchFamily="18" charset="0"/>
              </a:rPr>
              <a:t>    public void show(){</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System.out.println</a:t>
            </a:r>
            <a:r>
              <a:rPr lang="en-US" altLang="zh-CN" sz="2400" b="1" dirty="0">
                <a:solidFill>
                  <a:srgbClr val="000000"/>
                </a:solidFill>
                <a:latin typeface="Times New Roman" pitchFamily="18" charset="0"/>
              </a:rPr>
              <a:t>(“</a:t>
            </a:r>
            <a:r>
              <a:rPr lang="en-US" altLang="zh-CN" sz="2400" b="1" dirty="0" err="1">
                <a:solidFill>
                  <a:srgbClr val="000000"/>
                </a:solidFill>
                <a:latin typeface="Times New Roman" pitchFamily="18" charset="0"/>
              </a:rPr>
              <a:t>Extend.show</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str</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7" name="线形标注 1 6"/>
          <p:cNvSpPr/>
          <p:nvPr/>
        </p:nvSpPr>
        <p:spPr>
          <a:xfrm>
            <a:off x="7286644" y="4572008"/>
            <a:ext cx="1500198" cy="642942"/>
          </a:xfrm>
          <a:prstGeom prst="borderCallout1">
            <a:avLst>
              <a:gd name="adj1" fmla="val 52011"/>
              <a:gd name="adj2" fmla="val -2510"/>
              <a:gd name="adj3" fmla="val 55558"/>
              <a:gd name="adj4" fmla="val -2593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kern="0" dirty="0" smtClean="0">
                <a:solidFill>
                  <a:schemeClr val="tx1"/>
                </a:solidFill>
              </a:rPr>
              <a:t>重写方法</a:t>
            </a:r>
            <a:endParaRPr lang="zh-CN" altLang="en-US" sz="2400" dirty="0">
              <a:solidFill>
                <a:schemeClr val="tx1"/>
              </a:solidFill>
            </a:endParaRPr>
          </a:p>
        </p:txBody>
      </p:sp>
      <p:sp>
        <p:nvSpPr>
          <p:cNvPr id="8" name="线形标注 1 7"/>
          <p:cNvSpPr/>
          <p:nvPr/>
        </p:nvSpPr>
        <p:spPr>
          <a:xfrm>
            <a:off x="7358082" y="3643314"/>
            <a:ext cx="1500198" cy="642942"/>
          </a:xfrm>
          <a:prstGeom prst="borderCallout1">
            <a:avLst>
              <a:gd name="adj1" fmla="val 52011"/>
              <a:gd name="adj2" fmla="val -2510"/>
              <a:gd name="adj3" fmla="val 87673"/>
              <a:gd name="adj4" fmla="val -159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kern="0" dirty="0" smtClean="0">
                <a:solidFill>
                  <a:schemeClr val="tx1"/>
                </a:solidFill>
              </a:rPr>
              <a:t>隐藏父类成员变量</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025722-2939-4C5B-8B2F-DB7A7836CB36}" type="slidenum">
              <a:rPr lang="en-US" altLang="zh-CN" smtClean="0"/>
              <a:pPr/>
              <a:t>31</a:t>
            </a:fld>
            <a:endParaRPr lang="en-US" altLang="zh-CN" dirty="0"/>
          </a:p>
        </p:txBody>
      </p:sp>
      <p:sp>
        <p:nvSpPr>
          <p:cNvPr id="5" name="Rectangle 4"/>
          <p:cNvSpPr>
            <a:spLocks noChangeArrowheads="1"/>
          </p:cNvSpPr>
          <p:nvPr/>
        </p:nvSpPr>
        <p:spPr bwMode="auto">
          <a:xfrm>
            <a:off x="428596" y="214290"/>
            <a:ext cx="8429684" cy="357190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t>
            </a:r>
            <a:r>
              <a:rPr lang="en-US" altLang="zh-CN" sz="2400" b="1" dirty="0" err="1">
                <a:solidFill>
                  <a:srgbClr val="000000"/>
                </a:solidFill>
                <a:latin typeface="Times New Roman" pitchFamily="18" charset="0"/>
              </a:rPr>
              <a:t>ShowTest</a:t>
            </a:r>
            <a:r>
              <a:rPr lang="en-US" altLang="zh-CN" sz="2400" b="1" dirty="0" smtClean="0">
                <a:solidFill>
                  <a:srgbClr val="000000"/>
                </a:solidFill>
                <a:latin typeface="Times New Roman" pitchFamily="18" charset="0"/>
              </a:rPr>
              <a:t>{</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public static void main(String[] </a:t>
            </a:r>
            <a:r>
              <a:rPr lang="en-US" altLang="zh-CN" sz="2400" b="1" dirty="0" err="1">
                <a:solidFill>
                  <a:srgbClr val="000000"/>
                </a:solidFill>
                <a:latin typeface="Times New Roman" pitchFamily="18" charset="0"/>
              </a:rPr>
              <a:t>args</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ExtendShow</a:t>
            </a:r>
            <a:r>
              <a:rPr lang="en-US" altLang="zh-CN" sz="2400" b="1" dirty="0">
                <a:solidFill>
                  <a:srgbClr val="000000"/>
                </a:solidFill>
                <a:latin typeface="Times New Roman" pitchFamily="18" charset="0"/>
              </a:rPr>
              <a:t> ext=new </a:t>
            </a:r>
            <a:r>
              <a:rPr lang="en-US" altLang="zh-CN" sz="2400" b="1" dirty="0" err="1">
                <a:solidFill>
                  <a:srgbClr val="000000"/>
                </a:solidFill>
                <a:latin typeface="Times New Roman" pitchFamily="18" charset="0"/>
              </a:rPr>
              <a:t>ExtendShow</a:t>
            </a:r>
            <a:r>
              <a:rPr lang="en-US" altLang="zh-CN" sz="2400" b="1" dirty="0" smtClean="0">
                <a:solidFill>
                  <a:srgbClr val="000000"/>
                </a:solidFill>
                <a:latin typeface="Times New Roman" pitchFamily="18" charset="0"/>
              </a:rPr>
              <a:t>();</a:t>
            </a:r>
            <a:r>
              <a:rPr lang="en-US" altLang="zh-CN" sz="2400" b="1" dirty="0" smtClean="0">
                <a:solidFill>
                  <a:srgbClr val="FF3300"/>
                </a:solidFill>
                <a:latin typeface="Times New Roman" pitchFamily="18" charset="0"/>
              </a:rPr>
              <a:t>	</a:t>
            </a:r>
            <a:endParaRPr lang="en-US" altLang="zh-CN" sz="2400" b="1" dirty="0">
              <a:solidFill>
                <a:srgbClr val="0000CC"/>
              </a:solidFill>
              <a:latin typeface="Times New Roman" pitchFamily="18" charset="0"/>
            </a:endParaRPr>
          </a:p>
          <a:p>
            <a:pPr eaLnBrk="0" hangingPunct="0"/>
            <a:r>
              <a:rPr lang="en-US" altLang="zh-CN" sz="2400" b="1" dirty="0">
                <a:solidFill>
                  <a:srgbClr val="FF3300"/>
                </a:solidFill>
                <a:latin typeface="Times New Roman" pitchFamily="18" charset="0"/>
              </a:rPr>
              <a:t>        </a:t>
            </a:r>
            <a:r>
              <a:rPr lang="en-US" altLang="zh-CN" sz="2400" b="1" dirty="0" err="1" smtClean="0">
                <a:solidFill>
                  <a:srgbClr val="FF3300"/>
                </a:solidFill>
                <a:latin typeface="Times New Roman" pitchFamily="18" charset="0"/>
              </a:rPr>
              <a:t>ext.show</a:t>
            </a:r>
            <a:r>
              <a:rPr lang="en-US" altLang="zh-CN" sz="2400" b="1" dirty="0" smtClean="0">
                <a:solidFill>
                  <a:srgbClr val="FF3300"/>
                </a:solidFill>
                <a:latin typeface="Times New Roman" pitchFamily="18" charset="0"/>
              </a:rPr>
              <a:t>();</a:t>
            </a:r>
            <a:r>
              <a:rPr lang="en-US" altLang="zh-CN" sz="2400" b="1" dirty="0" smtClean="0">
                <a:latin typeface="Times New Roman" pitchFamily="18" charset="0"/>
              </a:rPr>
              <a:t> 	//</a:t>
            </a:r>
            <a:r>
              <a:rPr lang="zh-CN" altLang="en-US" sz="2400" b="1" dirty="0" smtClean="0">
                <a:solidFill>
                  <a:srgbClr val="0000CC"/>
                </a:solidFill>
                <a:latin typeface="Times New Roman" pitchFamily="18" charset="0"/>
              </a:rPr>
              <a:t>父类方法被覆盖</a:t>
            </a:r>
            <a:endParaRPr lang="en-US" altLang="zh-CN" sz="2400" b="1" dirty="0">
              <a:solidFill>
                <a:srgbClr val="FF3300"/>
              </a:solidFill>
              <a:latin typeface="Times New Roman" pitchFamily="18" charset="0"/>
            </a:endParaRPr>
          </a:p>
          <a:p>
            <a:pPr eaLnBrk="0" hangingPunct="0"/>
            <a:r>
              <a:rPr lang="en-US" altLang="zh-CN" sz="2400" b="1" dirty="0" smtClean="0">
                <a:solidFill>
                  <a:srgbClr val="000000"/>
                </a:solidFill>
                <a:latin typeface="Times New Roman" pitchFamily="18" charset="0"/>
              </a:rPr>
              <a:t>       </a:t>
            </a:r>
            <a:r>
              <a:rPr lang="en-US" altLang="zh-CN" sz="2400" b="1" dirty="0" err="1" smtClean="0">
                <a:solidFill>
                  <a:srgbClr val="000000"/>
                </a:solidFill>
                <a:latin typeface="Times New Roman" pitchFamily="18" charset="0"/>
              </a:rPr>
              <a:t>System.out.println</a:t>
            </a:r>
            <a:r>
              <a:rPr lang="en-US" altLang="zh-CN" sz="2400" b="1" dirty="0">
                <a:solidFill>
                  <a:srgbClr val="000000"/>
                </a:solidFill>
                <a:latin typeface="Times New Roman" pitchFamily="18" charset="0"/>
              </a:rPr>
              <a:t>(“ext.str= ”+</a:t>
            </a:r>
            <a:r>
              <a:rPr lang="en-US" altLang="zh-CN" sz="2400" b="1" dirty="0" err="1">
                <a:solidFill>
                  <a:srgbClr val="FF3300"/>
                </a:solidFill>
                <a:latin typeface="Times New Roman" pitchFamily="18" charset="0"/>
              </a:rPr>
              <a:t>ext.str</a:t>
            </a:r>
            <a:r>
              <a:rPr lang="en-US" altLang="zh-CN" sz="2400" b="1" dirty="0" smtClean="0">
                <a:latin typeface="Times New Roman" pitchFamily="18" charset="0"/>
              </a:rPr>
              <a:t>); //</a:t>
            </a:r>
            <a:r>
              <a:rPr lang="zh-CN" altLang="en-US" sz="2400" b="1" dirty="0" smtClean="0">
                <a:solidFill>
                  <a:srgbClr val="0000CC"/>
                </a:solidFill>
                <a:latin typeface="Times New Roman" pitchFamily="18" charset="0"/>
              </a:rPr>
              <a:t>父类域被隐藏</a:t>
            </a:r>
            <a:endParaRPr lang="en-US" altLang="zh-CN" sz="2400" b="1" dirty="0">
              <a:latin typeface="Times New Roman" pitchFamily="18" charset="0"/>
            </a:endParaRPr>
          </a:p>
          <a:p>
            <a:pPr eaLnBrk="0" hangingPunct="0"/>
            <a:r>
              <a:rPr lang="en-US" altLang="zh-CN" sz="2400" b="1" dirty="0">
                <a:solidFill>
                  <a:srgbClr val="000000"/>
                </a:solidFill>
                <a:latin typeface="Times New Roman" pitchFamily="18" charset="0"/>
              </a:rPr>
              <a:t>    </a:t>
            </a:r>
            <a:r>
              <a:rPr lang="en-US" altLang="zh-CN" sz="2400" b="1" dirty="0" smtClean="0">
                <a:solidFill>
                  <a:srgbClr val="000000"/>
                </a:solidFill>
                <a:latin typeface="Times New Roman" pitchFamily="18" charset="0"/>
              </a:rPr>
              <a:t>}</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a:t>
            </a:r>
          </a:p>
        </p:txBody>
      </p:sp>
      <p:sp>
        <p:nvSpPr>
          <p:cNvPr id="6" name="Rectangle 7"/>
          <p:cNvSpPr>
            <a:spLocks noChangeArrowheads="1"/>
          </p:cNvSpPr>
          <p:nvPr/>
        </p:nvSpPr>
        <p:spPr bwMode="auto">
          <a:xfrm>
            <a:off x="1428728" y="4357694"/>
            <a:ext cx="3429024" cy="1801811"/>
          </a:xfrm>
          <a:prstGeom prst="rect">
            <a:avLst/>
          </a:prstGeom>
          <a:solidFill>
            <a:srgbClr val="F8F8F8"/>
          </a:solidFill>
          <a:ln w="9525">
            <a:solidFill>
              <a:schemeClr val="tx1"/>
            </a:solidFill>
            <a:miter lim="800000"/>
            <a:headEnd/>
            <a:tailEnd/>
          </a:ln>
          <a:effectLst/>
        </p:spPr>
        <p:txBody>
          <a:bodyPr wrap="none" anchor="ctr"/>
          <a:lstStyle/>
          <a:p>
            <a:pPr eaLnBrk="0" hangingPunct="0"/>
            <a:r>
              <a:rPr lang="zh-CN" altLang="en-US" sz="2400" b="1" dirty="0" smtClean="0">
                <a:solidFill>
                  <a:srgbClr val="0000CC"/>
                </a:solidFill>
                <a:latin typeface="Times New Roman" pitchFamily="18" charset="0"/>
              </a:rPr>
              <a:t>运行结果 ：</a:t>
            </a:r>
            <a:endParaRPr lang="en-US" altLang="zh-CN" sz="2400" b="1" dirty="0">
              <a:solidFill>
                <a:srgbClr val="0000CC"/>
              </a:solidFill>
              <a:latin typeface="Times New Roman" pitchFamily="18" charset="0"/>
            </a:endParaRPr>
          </a:p>
          <a:p>
            <a:pPr lvl="1" eaLnBrk="0" hangingPunct="0"/>
            <a:r>
              <a:rPr lang="en-US" altLang="zh-CN" sz="2000" b="1" dirty="0" err="1">
                <a:latin typeface="Times New Roman" pitchFamily="18" charset="0"/>
              </a:rPr>
              <a:t>Extend.show</a:t>
            </a:r>
            <a:r>
              <a:rPr lang="en-US" altLang="zh-CN" sz="2000" b="1" dirty="0">
                <a:latin typeface="Times New Roman" pitchFamily="18" charset="0"/>
              </a:rPr>
              <a:t>= </a:t>
            </a:r>
            <a:r>
              <a:rPr lang="en-US" altLang="zh-CN" sz="2000" b="1" dirty="0" err="1">
                <a:latin typeface="Times New Roman" pitchFamily="18" charset="0"/>
              </a:rPr>
              <a:t>ExtendStr</a:t>
            </a:r>
            <a:endParaRPr lang="en-US" altLang="zh-CN" sz="2000" b="1" dirty="0">
              <a:latin typeface="Times New Roman" pitchFamily="18" charset="0"/>
            </a:endParaRPr>
          </a:p>
          <a:p>
            <a:pPr lvl="1" eaLnBrk="0" hangingPunct="0"/>
            <a:r>
              <a:rPr lang="en-US" altLang="zh-CN" sz="2000" b="1" dirty="0" err="1" smtClean="0">
                <a:solidFill>
                  <a:srgbClr val="FF0000"/>
                </a:solidFill>
                <a:latin typeface="Times New Roman" pitchFamily="18" charset="0"/>
              </a:rPr>
              <a:t>sup.str</a:t>
            </a:r>
            <a:r>
              <a:rPr lang="en-US" altLang="zh-CN" sz="2000" b="1" dirty="0">
                <a:solidFill>
                  <a:srgbClr val="FF0000"/>
                </a:solidFill>
                <a:latin typeface="Times New Roman" pitchFamily="18" charset="0"/>
              </a:rPr>
              <a:t>= </a:t>
            </a:r>
            <a:r>
              <a:rPr lang="en-US" altLang="zh-CN" sz="2000" b="1" dirty="0" err="1">
                <a:solidFill>
                  <a:srgbClr val="FF0000"/>
                </a:solidFill>
                <a:latin typeface="Times New Roman" pitchFamily="18" charset="0"/>
              </a:rPr>
              <a:t>SuperStr</a:t>
            </a:r>
            <a:endParaRPr lang="en-US" altLang="zh-CN" sz="2000" b="1" dirty="0">
              <a:solidFill>
                <a:srgbClr val="FF0000"/>
              </a:solidFill>
              <a:latin typeface="Times New Roman" pitchFamily="18" charset="0"/>
            </a:endParaRPr>
          </a:p>
          <a:p>
            <a:pPr lvl="1" eaLnBrk="0" hangingPunct="0"/>
            <a:r>
              <a:rPr lang="en-US" altLang="zh-CN" sz="2000" b="1" dirty="0">
                <a:latin typeface="Times New Roman" pitchFamily="18" charset="0"/>
              </a:rPr>
              <a:t>ext.str= </a:t>
            </a:r>
            <a:r>
              <a:rPr lang="en-US" altLang="zh-CN" sz="2000" b="1" dirty="0" err="1">
                <a:latin typeface="Times New Roman" pitchFamily="18" charset="0"/>
              </a:rPr>
              <a:t>ExtendStr</a:t>
            </a:r>
            <a:endParaRPr lang="en-US" altLang="zh-CN" sz="20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§5.5    </a:t>
            </a:r>
            <a:r>
              <a:rPr lang="en-US" altLang="zh-CN" dirty="0" smtClean="0">
                <a:latin typeface="宋体" charset="-122"/>
              </a:rPr>
              <a:t>super</a:t>
            </a:r>
            <a:r>
              <a:rPr lang="zh-CN" altLang="en-US" dirty="0" smtClean="0">
                <a:latin typeface="宋体" charset="-122"/>
              </a:rPr>
              <a:t>关键字 </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子类可以隐藏从父类继承的成员变量和方法；</a:t>
            </a:r>
            <a:endParaRPr lang="en-US" altLang="zh-CN" dirty="0" smtClean="0">
              <a:latin typeface="宋体" charset="-122"/>
            </a:endParaRPr>
          </a:p>
          <a:p>
            <a:endParaRPr lang="en-US" altLang="zh-CN" dirty="0" smtClean="0">
              <a:latin typeface="宋体" charset="-122"/>
            </a:endParaRPr>
          </a:p>
          <a:p>
            <a:r>
              <a:rPr lang="zh-CN" altLang="en-US" dirty="0" smtClean="0">
                <a:latin typeface="宋体" charset="-122"/>
              </a:rPr>
              <a:t>如果</a:t>
            </a:r>
            <a:r>
              <a:rPr lang="zh-CN" altLang="en-US" dirty="0" smtClean="0">
                <a:solidFill>
                  <a:srgbClr val="C00000"/>
                </a:solidFill>
                <a:latin typeface="宋体" charset="-122"/>
              </a:rPr>
              <a:t>在子类中想使用被子类隐藏的成员变量或方法</a:t>
            </a:r>
            <a:r>
              <a:rPr lang="zh-CN" altLang="en-US" dirty="0" smtClean="0">
                <a:latin typeface="宋体" charset="-122"/>
              </a:rPr>
              <a:t>，就可以使用关键字</a:t>
            </a:r>
            <a:r>
              <a:rPr lang="en-US" altLang="zh-CN" b="1" dirty="0" smtClean="0">
                <a:solidFill>
                  <a:srgbClr val="C00000"/>
                </a:solidFill>
                <a:latin typeface="宋体" charset="-122"/>
              </a:rPr>
              <a:t>super</a:t>
            </a:r>
            <a:r>
              <a:rPr lang="en-US" altLang="zh-CN" dirty="0" smtClean="0">
                <a:latin typeface="宋体" charset="-122"/>
              </a:rPr>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§5.5.1  </a:t>
            </a:r>
            <a:r>
              <a:rPr lang="zh-CN" altLang="en-US" dirty="0" smtClean="0">
                <a:latin typeface="宋体" charset="-122"/>
              </a:rPr>
              <a:t>使用</a:t>
            </a:r>
            <a:r>
              <a:rPr lang="en-US" altLang="zh-CN" dirty="0" smtClean="0"/>
              <a:t>super</a:t>
            </a:r>
            <a:r>
              <a:rPr lang="zh-CN" altLang="en-US" dirty="0" smtClean="0">
                <a:latin typeface="宋体" charset="-122"/>
              </a:rPr>
              <a:t>调用父类的构造方法</a:t>
            </a:r>
            <a:r>
              <a:rPr lang="zh-CN" altLang="en-US" dirty="0" smtClean="0"/>
              <a:t> </a:t>
            </a:r>
            <a:endParaRPr lang="zh-CN" altLang="en-US" dirty="0"/>
          </a:p>
        </p:txBody>
      </p:sp>
      <p:sp>
        <p:nvSpPr>
          <p:cNvPr id="3" name="内容占位符 2"/>
          <p:cNvSpPr>
            <a:spLocks noGrp="1"/>
          </p:cNvSpPr>
          <p:nvPr>
            <p:ph idx="1"/>
          </p:nvPr>
        </p:nvSpPr>
        <p:spPr/>
        <p:txBody>
          <a:bodyPr/>
          <a:lstStyle/>
          <a:p>
            <a:pPr algn="just">
              <a:lnSpc>
                <a:spcPct val="90000"/>
              </a:lnSpc>
            </a:pPr>
            <a:r>
              <a:rPr lang="zh-CN" altLang="en-US" b="1" dirty="0" smtClean="0">
                <a:solidFill>
                  <a:srgbClr val="C00000"/>
                </a:solidFill>
                <a:latin typeface="宋体" charset="-122"/>
              </a:rPr>
              <a:t>子类不继承父类的构造方法。</a:t>
            </a:r>
            <a:endParaRPr lang="en-US" altLang="zh-CN" b="1" dirty="0" smtClean="0">
              <a:solidFill>
                <a:srgbClr val="C00000"/>
              </a:solidFill>
              <a:latin typeface="宋体" charset="-122"/>
            </a:endParaRPr>
          </a:p>
          <a:p>
            <a:pPr algn="just">
              <a:lnSpc>
                <a:spcPct val="90000"/>
              </a:lnSpc>
            </a:pPr>
            <a:r>
              <a:rPr lang="zh-CN" altLang="en-US" dirty="0" smtClean="0">
                <a:latin typeface="宋体" charset="-122"/>
              </a:rPr>
              <a:t>因此，子类如果想使用父类的构造方法，必须在子类的构造方法中</a:t>
            </a:r>
            <a:r>
              <a:rPr lang="zh-CN" altLang="en-US" dirty="0" smtClean="0"/>
              <a:t>使用</a:t>
            </a:r>
            <a:r>
              <a:rPr lang="en-US" altLang="zh-CN" dirty="0" smtClean="0"/>
              <a:t> </a:t>
            </a:r>
            <a:r>
              <a:rPr lang="en-US" altLang="zh-CN" b="1" dirty="0" smtClean="0">
                <a:solidFill>
                  <a:srgbClr val="0000CC"/>
                </a:solidFill>
              </a:rPr>
              <a:t>super</a:t>
            </a:r>
            <a:r>
              <a:rPr lang="zh-CN" altLang="en-US" b="1" dirty="0" smtClean="0">
                <a:solidFill>
                  <a:srgbClr val="0000CC"/>
                </a:solidFill>
              </a:rPr>
              <a:t>来调用父类的构造函数；</a:t>
            </a:r>
            <a:endParaRPr lang="en-US" altLang="zh-CN" dirty="0" smtClean="0">
              <a:latin typeface="宋体" charset="-122"/>
            </a:endParaRPr>
          </a:p>
          <a:p>
            <a:pPr algn="just">
              <a:lnSpc>
                <a:spcPct val="90000"/>
              </a:lnSpc>
            </a:pPr>
            <a:r>
              <a:rPr lang="en-US" altLang="zh-CN" dirty="0" smtClean="0">
                <a:solidFill>
                  <a:srgbClr val="C00000"/>
                </a:solidFill>
                <a:latin typeface="宋体" charset="-122"/>
              </a:rPr>
              <a:t>super</a:t>
            </a:r>
            <a:r>
              <a:rPr lang="zh-CN" altLang="en-US" dirty="0" smtClean="0">
                <a:solidFill>
                  <a:srgbClr val="C00000"/>
                </a:solidFill>
                <a:latin typeface="宋体" charset="-122"/>
              </a:rPr>
              <a:t>必须是子类构造方法中的第一条语句</a:t>
            </a:r>
            <a:r>
              <a:rPr lang="zh-CN" altLang="en-US" dirty="0" smtClean="0">
                <a:latin typeface="宋体" charset="-122"/>
              </a:rPr>
              <a:t>。</a:t>
            </a:r>
          </a:p>
          <a:p>
            <a:pPr algn="just">
              <a:lnSpc>
                <a:spcPct val="90000"/>
              </a:lnSpc>
            </a:pPr>
            <a:r>
              <a:rPr lang="zh-CN" altLang="en-US" b="1" dirty="0" smtClean="0">
                <a:latin typeface="宋体" charset="-122"/>
              </a:rPr>
              <a:t> </a:t>
            </a:r>
            <a:r>
              <a:rPr lang="zh-CN" altLang="en-US" b="1" dirty="0" smtClean="0">
                <a:solidFill>
                  <a:srgbClr val="FF0000"/>
                </a:solidFill>
                <a:latin typeface="宋体" charset="-122"/>
              </a:rPr>
              <a:t>例5-6</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6"/>
          <p:cNvSpPr>
            <a:spLocks noGrp="1" noChangeArrowheads="1"/>
          </p:cNvSpPr>
          <p:nvPr>
            <p:ph idx="1"/>
          </p:nvPr>
        </p:nvSpPr>
        <p:spPr>
          <a:xfrm>
            <a:off x="250825" y="333375"/>
            <a:ext cx="4178299" cy="2677656"/>
          </a:xfrm>
          <a:noFill/>
          <a:ln w="12700">
            <a:solidFill>
              <a:schemeClr val="tx1"/>
            </a:solidFill>
            <a:headEnd type="none" w="sm" len="sm"/>
            <a:tailEnd type="none" w="sm" len="sm"/>
          </a:ln>
        </p:spPr>
        <p:txBody>
          <a:bodyPr wrap="square">
            <a:spAutoFit/>
          </a:bodyPr>
          <a:lstStyle/>
          <a:p>
            <a:pPr marL="0" eaLnBrk="1" hangingPunct="1">
              <a:spcBef>
                <a:spcPct val="0"/>
              </a:spcBef>
              <a:buFont typeface="Wingdings" pitchFamily="2" charset="2"/>
              <a:buNone/>
            </a:pPr>
            <a:r>
              <a:rPr lang="en-US" altLang="zh-CN" sz="2400" b="1" dirty="0" smtClean="0"/>
              <a:t>public class </a:t>
            </a:r>
            <a:r>
              <a:rPr lang="en-US" altLang="zh-CN" sz="2400" b="1" dirty="0" smtClean="0">
                <a:solidFill>
                  <a:srgbClr val="A50021"/>
                </a:solidFill>
              </a:rPr>
              <a:t>Book</a:t>
            </a:r>
            <a:r>
              <a:rPr lang="en-US" altLang="zh-CN" sz="2400" b="1" dirty="0" smtClean="0"/>
              <a:t> {</a:t>
            </a:r>
          </a:p>
          <a:p>
            <a:pPr marL="0" eaLnBrk="1" hangingPunct="1">
              <a:spcBef>
                <a:spcPct val="0"/>
              </a:spcBef>
              <a:buFont typeface="Wingdings" pitchFamily="2" charset="2"/>
              <a:buNone/>
            </a:pPr>
            <a:r>
              <a:rPr lang="en-US" altLang="zh-CN" sz="2400" b="1" dirty="0" smtClean="0"/>
              <a:t>    </a:t>
            </a:r>
            <a:r>
              <a:rPr lang="en-US" altLang="zh-CN" sz="2400" b="1" dirty="0" smtClean="0">
                <a:solidFill>
                  <a:schemeClr val="accent2"/>
                </a:solidFill>
              </a:rPr>
              <a:t>protected</a:t>
            </a:r>
            <a:r>
              <a:rPr lang="en-US" altLang="zh-CN" sz="2400" b="1" dirty="0" smtClean="0"/>
              <a:t> </a:t>
            </a:r>
            <a:r>
              <a:rPr lang="en-US" altLang="zh-CN" sz="2400" b="1" dirty="0" err="1" smtClean="0"/>
              <a:t>int</a:t>
            </a:r>
            <a:r>
              <a:rPr lang="en-US" altLang="zh-CN" sz="2400" b="1" dirty="0" smtClean="0"/>
              <a:t> pages;</a:t>
            </a:r>
          </a:p>
          <a:p>
            <a:pPr marL="0" eaLnBrk="1" hangingPunct="1">
              <a:spcBef>
                <a:spcPct val="0"/>
              </a:spcBef>
              <a:buFont typeface="Wingdings" pitchFamily="2" charset="2"/>
              <a:buNone/>
            </a:pPr>
            <a:endParaRPr lang="en-US" altLang="zh-CN" sz="2400" b="1" dirty="0" smtClean="0"/>
          </a:p>
          <a:p>
            <a:pPr marL="0" eaLnBrk="1" hangingPunct="1">
              <a:spcBef>
                <a:spcPct val="0"/>
              </a:spcBef>
              <a:buFont typeface="Wingdings" pitchFamily="2" charset="2"/>
              <a:buNone/>
            </a:pPr>
            <a:r>
              <a:rPr lang="en-US" altLang="zh-CN" sz="2400" b="1" dirty="0" smtClean="0"/>
              <a:t>    Book(</a:t>
            </a:r>
            <a:r>
              <a:rPr lang="en-US" altLang="zh-CN" sz="2400" b="1" dirty="0" err="1" smtClean="0"/>
              <a:t>int</a:t>
            </a:r>
            <a:r>
              <a:rPr lang="en-US" altLang="zh-CN" sz="2400" b="1" dirty="0" smtClean="0"/>
              <a:t> </a:t>
            </a:r>
            <a:r>
              <a:rPr lang="en-US" altLang="zh-CN" sz="2400" b="1" dirty="0" err="1" smtClean="0"/>
              <a:t>numPages</a:t>
            </a:r>
            <a:r>
              <a:rPr lang="en-US" altLang="zh-CN" sz="2400" b="1" dirty="0" smtClean="0"/>
              <a:t>) {</a:t>
            </a:r>
          </a:p>
          <a:p>
            <a:pPr marL="0" eaLnBrk="1" hangingPunct="1">
              <a:spcBef>
                <a:spcPct val="0"/>
              </a:spcBef>
              <a:buFont typeface="Wingdings" pitchFamily="2" charset="2"/>
              <a:buNone/>
            </a:pPr>
            <a:r>
              <a:rPr lang="en-US" altLang="zh-CN" sz="2400" b="1" dirty="0" smtClean="0"/>
              <a:t>        pages = </a:t>
            </a:r>
            <a:r>
              <a:rPr lang="en-US" altLang="zh-CN" sz="2400" b="1" dirty="0" err="1" smtClean="0"/>
              <a:t>numPages</a:t>
            </a:r>
            <a:r>
              <a:rPr lang="en-US" altLang="zh-CN" sz="2400" b="1" dirty="0" smtClean="0"/>
              <a:t>;</a:t>
            </a:r>
          </a:p>
          <a:p>
            <a:pPr marL="0" eaLnBrk="1" hangingPunct="1">
              <a:spcBef>
                <a:spcPct val="0"/>
              </a:spcBef>
              <a:buFont typeface="Wingdings" pitchFamily="2" charset="2"/>
              <a:buNone/>
            </a:pPr>
            <a:r>
              <a:rPr lang="en-US" altLang="zh-CN" sz="2400" b="1" dirty="0" smtClean="0"/>
              <a:t>    }</a:t>
            </a:r>
          </a:p>
          <a:p>
            <a:pPr marL="0" eaLnBrk="1" hangingPunct="1">
              <a:spcBef>
                <a:spcPct val="0"/>
              </a:spcBef>
              <a:buFont typeface="Wingdings" pitchFamily="2" charset="2"/>
              <a:buNone/>
            </a:pPr>
            <a:r>
              <a:rPr lang="en-US" altLang="zh-CN" sz="2400" b="1" dirty="0" smtClean="0"/>
              <a:t>}</a:t>
            </a:r>
          </a:p>
        </p:txBody>
      </p:sp>
      <p:sp>
        <p:nvSpPr>
          <p:cNvPr id="7" name="灯片编号占位符 5"/>
          <p:cNvSpPr>
            <a:spLocks noGrp="1"/>
          </p:cNvSpPr>
          <p:nvPr>
            <p:ph type="sldNum" sz="quarter" idx="12"/>
          </p:nvPr>
        </p:nvSpPr>
        <p:spPr>
          <a:ln>
            <a:noFill/>
          </a:ln>
        </p:spPr>
        <p:txBody>
          <a:bodyPr/>
          <a:lstStyle/>
          <a:p>
            <a:pPr>
              <a:defRPr/>
            </a:pPr>
            <a:fld id="{E9921E75-F2B7-4F9D-AB37-0D2447402E6D}" type="slidenum">
              <a:rPr lang="en-US" altLang="zh-CN" smtClean="0"/>
              <a:pPr>
                <a:defRPr/>
              </a:pPr>
              <a:t>34</a:t>
            </a:fld>
            <a:endParaRPr lang="en-US" altLang="zh-CN" dirty="0"/>
          </a:p>
        </p:txBody>
      </p:sp>
      <p:sp>
        <p:nvSpPr>
          <p:cNvPr id="21508" name="Text Box 7"/>
          <p:cNvSpPr txBox="1">
            <a:spLocks noChangeArrowheads="1"/>
          </p:cNvSpPr>
          <p:nvPr/>
        </p:nvSpPr>
        <p:spPr bwMode="auto">
          <a:xfrm>
            <a:off x="4714876" y="642918"/>
            <a:ext cx="3929090" cy="2383208"/>
          </a:xfrm>
          <a:prstGeom prst="rect">
            <a:avLst/>
          </a:prstGeom>
          <a:noFill/>
          <a:ln w="12700">
            <a:solidFill>
              <a:schemeClr val="tx1"/>
            </a:solidFill>
            <a:miter lim="800000"/>
            <a:headEnd type="none" w="sm" len="sm"/>
            <a:tailEnd type="none" w="sm" len="sm"/>
          </a:ln>
        </p:spPr>
        <p:txBody>
          <a:bodyPr wrap="square" tIns="82800" bIns="82800">
            <a:spAutoFit/>
          </a:bodyPr>
          <a:lstStyle/>
          <a:p>
            <a:r>
              <a:rPr lang="zh-CN" altLang="en-US" sz="2400" dirty="0"/>
              <a:t>使用</a:t>
            </a:r>
            <a:r>
              <a:rPr lang="en-US" altLang="zh-CN" sz="2400" dirty="0">
                <a:solidFill>
                  <a:srgbClr val="0000CC"/>
                </a:solidFill>
                <a:latin typeface="Tahoma" pitchFamily="34" charset="0"/>
              </a:rPr>
              <a:t>this</a:t>
            </a:r>
            <a:r>
              <a:rPr lang="zh-CN" altLang="en-US" sz="2400" dirty="0"/>
              <a:t>或</a:t>
            </a:r>
            <a:r>
              <a:rPr lang="en-US" altLang="zh-CN" sz="2400" dirty="0">
                <a:solidFill>
                  <a:srgbClr val="0000CC"/>
                </a:solidFill>
                <a:latin typeface="Tahoma" pitchFamily="34" charset="0"/>
              </a:rPr>
              <a:t>super</a:t>
            </a:r>
            <a:r>
              <a:rPr lang="zh-CN" altLang="en-US" sz="2400" dirty="0"/>
              <a:t>调用构造函数均必须出现在第一行上。</a:t>
            </a:r>
          </a:p>
          <a:p>
            <a:r>
              <a:rPr lang="zh-CN" altLang="en-US" sz="2400" dirty="0"/>
              <a:t>所以，只能调用一个构造函数。</a:t>
            </a:r>
            <a:r>
              <a:rPr lang="zh-CN" altLang="en-US" sz="2400" dirty="0">
                <a:solidFill>
                  <a:srgbClr val="0000CC"/>
                </a:solidFill>
              </a:rPr>
              <a:t>默认</a:t>
            </a:r>
            <a:r>
              <a:rPr lang="zh-CN" altLang="en-US" sz="2400" dirty="0" smtClean="0">
                <a:solidFill>
                  <a:srgbClr val="0000CC"/>
                </a:solidFill>
              </a:rPr>
              <a:t>的、父</a:t>
            </a:r>
            <a:r>
              <a:rPr lang="zh-CN" altLang="en-US" sz="2400" dirty="0">
                <a:solidFill>
                  <a:srgbClr val="0000CC"/>
                </a:solidFill>
              </a:rPr>
              <a:t>类的或者本类的</a:t>
            </a:r>
            <a:r>
              <a:rPr lang="zh-CN" altLang="en-US" sz="2400" dirty="0"/>
              <a:t>其它</a:t>
            </a:r>
            <a:r>
              <a:rPr lang="zh-CN" altLang="en-US" sz="2400" dirty="0" smtClean="0"/>
              <a:t>构造函数，</a:t>
            </a:r>
            <a:r>
              <a:rPr lang="zh-CN" altLang="en-US" sz="2400" dirty="0"/>
              <a:t>只能选一个。</a:t>
            </a:r>
          </a:p>
        </p:txBody>
      </p:sp>
      <p:sp>
        <p:nvSpPr>
          <p:cNvPr id="21509" name="Text Box 17"/>
          <p:cNvSpPr txBox="1">
            <a:spLocks noChangeArrowheads="1"/>
          </p:cNvSpPr>
          <p:nvPr/>
        </p:nvSpPr>
        <p:spPr bwMode="auto">
          <a:xfrm>
            <a:off x="500034" y="3571876"/>
            <a:ext cx="7572428" cy="3046988"/>
          </a:xfrm>
          <a:prstGeom prst="rect">
            <a:avLst/>
          </a:prstGeom>
          <a:noFill/>
          <a:ln w="12700">
            <a:solidFill>
              <a:schemeClr val="tx1"/>
            </a:solidFill>
            <a:miter lim="800000"/>
            <a:headEnd type="none" w="sm" len="sm"/>
            <a:tailEnd type="none" w="sm" len="sm"/>
          </a:ln>
        </p:spPr>
        <p:txBody>
          <a:bodyPr wrap="square">
            <a:spAutoFit/>
          </a:bodyPr>
          <a:lstStyle/>
          <a:p>
            <a:pPr eaLnBrk="0" hangingPunct="0">
              <a:spcBef>
                <a:spcPct val="0"/>
              </a:spcBef>
            </a:pPr>
            <a:r>
              <a:rPr lang="en-US" altLang="zh-CN" sz="2400" dirty="0">
                <a:latin typeface="Tahoma" pitchFamily="34" charset="0"/>
              </a:rPr>
              <a:t>public class Dictionary </a:t>
            </a:r>
            <a:r>
              <a:rPr lang="en-US" altLang="zh-CN" sz="2400" dirty="0">
                <a:solidFill>
                  <a:srgbClr val="006600"/>
                </a:solidFill>
                <a:latin typeface="Tahoma" pitchFamily="34" charset="0"/>
              </a:rPr>
              <a:t>extends</a:t>
            </a:r>
            <a:r>
              <a:rPr lang="en-US" altLang="zh-CN" sz="2400" dirty="0">
                <a:latin typeface="Tahoma" pitchFamily="34" charset="0"/>
              </a:rPr>
              <a:t> </a:t>
            </a:r>
            <a:r>
              <a:rPr lang="en-US" altLang="zh-CN" sz="2400" dirty="0">
                <a:solidFill>
                  <a:srgbClr val="A50021"/>
                </a:solidFill>
                <a:latin typeface="Tahoma" pitchFamily="34" charset="0"/>
              </a:rPr>
              <a:t>Book</a:t>
            </a:r>
            <a:r>
              <a:rPr lang="en-US" altLang="zh-CN" sz="2400" dirty="0">
                <a:latin typeface="Tahoma" pitchFamily="34" charset="0"/>
              </a:rPr>
              <a:t> {</a:t>
            </a:r>
          </a:p>
          <a:p>
            <a:pPr eaLnBrk="0" hangingPunct="0">
              <a:spcBef>
                <a:spcPct val="0"/>
              </a:spcBef>
            </a:pPr>
            <a:r>
              <a:rPr lang="en-US" altLang="zh-CN" sz="2400" dirty="0">
                <a:latin typeface="Tahoma" pitchFamily="34" charset="0"/>
              </a:rPr>
              <a:t>  </a:t>
            </a:r>
            <a:r>
              <a:rPr lang="en-US" altLang="zh-CN" sz="2400" dirty="0">
                <a:solidFill>
                  <a:schemeClr val="accent2"/>
                </a:solidFill>
                <a:latin typeface="Tahoma" pitchFamily="34" charset="0"/>
              </a:rPr>
              <a:t>private</a:t>
            </a:r>
            <a:r>
              <a:rPr lang="en-US" altLang="zh-CN" sz="2400" dirty="0">
                <a:latin typeface="Tahoma" pitchFamily="34" charset="0"/>
              </a:rPr>
              <a:t> </a:t>
            </a:r>
            <a:r>
              <a:rPr lang="en-US" altLang="zh-CN" sz="2400" dirty="0" err="1">
                <a:latin typeface="Tahoma" pitchFamily="34" charset="0"/>
              </a:rPr>
              <a:t>int</a:t>
            </a:r>
            <a:r>
              <a:rPr lang="en-US" altLang="zh-CN" sz="2400" dirty="0">
                <a:latin typeface="Tahoma" pitchFamily="34" charset="0"/>
              </a:rPr>
              <a:t> definitions;</a:t>
            </a:r>
          </a:p>
          <a:p>
            <a:pPr eaLnBrk="0" hangingPunct="0">
              <a:spcBef>
                <a:spcPct val="0"/>
              </a:spcBef>
            </a:pPr>
            <a:endParaRPr lang="en-US" altLang="zh-CN" sz="2400" dirty="0">
              <a:latin typeface="Tahoma" pitchFamily="34" charset="0"/>
            </a:endParaRPr>
          </a:p>
          <a:p>
            <a:pPr eaLnBrk="0" hangingPunct="0">
              <a:spcBef>
                <a:spcPct val="0"/>
              </a:spcBef>
            </a:pPr>
            <a:r>
              <a:rPr lang="en-US" altLang="zh-CN" sz="2400" dirty="0">
                <a:latin typeface="Tahoma" pitchFamily="34" charset="0"/>
              </a:rPr>
              <a:t>  Dictionary(</a:t>
            </a:r>
            <a:r>
              <a:rPr lang="en-US" altLang="zh-CN" sz="2400" dirty="0" err="1">
                <a:latin typeface="Tahoma" pitchFamily="34" charset="0"/>
              </a:rPr>
              <a:t>int</a:t>
            </a:r>
            <a:r>
              <a:rPr lang="en-US" altLang="zh-CN" sz="2400" dirty="0">
                <a:latin typeface="Tahoma" pitchFamily="34" charset="0"/>
              </a:rPr>
              <a:t> </a:t>
            </a:r>
            <a:r>
              <a:rPr lang="en-US" altLang="zh-CN" sz="2400" dirty="0" err="1">
                <a:latin typeface="Tahoma" pitchFamily="34" charset="0"/>
              </a:rPr>
              <a:t>numPages</a:t>
            </a:r>
            <a:r>
              <a:rPr lang="en-US" altLang="zh-CN" sz="2400" dirty="0">
                <a:latin typeface="Tahoma" pitchFamily="34" charset="0"/>
              </a:rPr>
              <a:t>, </a:t>
            </a:r>
            <a:r>
              <a:rPr lang="en-US" altLang="zh-CN" sz="2400" dirty="0" err="1">
                <a:latin typeface="Tahoma" pitchFamily="34" charset="0"/>
              </a:rPr>
              <a:t>int</a:t>
            </a:r>
            <a:r>
              <a:rPr lang="en-US" altLang="zh-CN" sz="2400" dirty="0">
                <a:latin typeface="Tahoma" pitchFamily="34" charset="0"/>
              </a:rPr>
              <a:t> </a:t>
            </a:r>
            <a:r>
              <a:rPr lang="en-US" altLang="zh-CN" sz="2400" dirty="0" err="1">
                <a:latin typeface="Tahoma" pitchFamily="34" charset="0"/>
              </a:rPr>
              <a:t>numDefinitions</a:t>
            </a:r>
            <a:r>
              <a:rPr lang="en-US" altLang="zh-CN" sz="2400" dirty="0">
                <a:latin typeface="Tahoma" pitchFamily="34" charset="0"/>
              </a:rPr>
              <a:t>){</a:t>
            </a:r>
          </a:p>
          <a:p>
            <a:pPr eaLnBrk="0" hangingPunct="0">
              <a:spcBef>
                <a:spcPct val="0"/>
              </a:spcBef>
            </a:pPr>
            <a:r>
              <a:rPr lang="en-US" altLang="zh-CN" sz="2400" dirty="0">
                <a:latin typeface="Tahoma" pitchFamily="34" charset="0"/>
              </a:rPr>
              <a:t>     </a:t>
            </a:r>
            <a:r>
              <a:rPr lang="en-US" altLang="zh-CN" sz="2400" b="1" dirty="0">
                <a:solidFill>
                  <a:srgbClr val="A50021"/>
                </a:solidFill>
                <a:latin typeface="Tahoma" pitchFamily="34" charset="0"/>
              </a:rPr>
              <a:t>super(</a:t>
            </a:r>
            <a:r>
              <a:rPr lang="en-US" altLang="zh-CN" sz="2400" b="1" dirty="0" err="1">
                <a:solidFill>
                  <a:srgbClr val="A50021"/>
                </a:solidFill>
                <a:latin typeface="Tahoma" pitchFamily="34" charset="0"/>
              </a:rPr>
              <a:t>numPages</a:t>
            </a:r>
            <a:r>
              <a:rPr lang="en-US" altLang="zh-CN" sz="2400" b="1" dirty="0">
                <a:solidFill>
                  <a:srgbClr val="A50021"/>
                </a:solidFill>
                <a:latin typeface="Tahoma" pitchFamily="34" charset="0"/>
              </a:rPr>
              <a:t>);</a:t>
            </a:r>
            <a:r>
              <a:rPr lang="en-US" altLang="zh-CN" sz="2400" dirty="0">
                <a:solidFill>
                  <a:srgbClr val="A50021"/>
                </a:solidFill>
                <a:latin typeface="Tahoma" pitchFamily="34" charset="0"/>
              </a:rPr>
              <a:t>	//</a:t>
            </a:r>
            <a:r>
              <a:rPr lang="zh-CN" altLang="en-US" sz="2400" dirty="0">
                <a:solidFill>
                  <a:srgbClr val="A50021"/>
                </a:solidFill>
                <a:latin typeface="Tahoma" pitchFamily="34" charset="0"/>
              </a:rPr>
              <a:t>必须在第一行</a:t>
            </a:r>
          </a:p>
          <a:p>
            <a:pPr eaLnBrk="0" hangingPunct="0">
              <a:spcBef>
                <a:spcPct val="0"/>
              </a:spcBef>
            </a:pPr>
            <a:r>
              <a:rPr lang="zh-CN" altLang="en-US" sz="2400" dirty="0">
                <a:latin typeface="Tahoma" pitchFamily="34" charset="0"/>
              </a:rPr>
              <a:t>     </a:t>
            </a:r>
            <a:r>
              <a:rPr lang="en-US" altLang="zh-CN" sz="2400" dirty="0" err="1">
                <a:solidFill>
                  <a:srgbClr val="0000CC"/>
                </a:solidFill>
                <a:latin typeface="Tahoma" pitchFamily="34" charset="0"/>
              </a:rPr>
              <a:t>this</a:t>
            </a:r>
            <a:r>
              <a:rPr lang="en-US" altLang="zh-CN" sz="2400" dirty="0" err="1">
                <a:latin typeface="Tahoma" pitchFamily="34" charset="0"/>
              </a:rPr>
              <a:t>.definitions</a:t>
            </a:r>
            <a:r>
              <a:rPr lang="en-US" altLang="zh-CN" sz="2400" dirty="0">
                <a:latin typeface="Tahoma" pitchFamily="34" charset="0"/>
              </a:rPr>
              <a:t> = </a:t>
            </a:r>
            <a:r>
              <a:rPr lang="en-US" altLang="zh-CN" sz="2400" dirty="0" err="1">
                <a:latin typeface="Tahoma" pitchFamily="34" charset="0"/>
              </a:rPr>
              <a:t>numDefinitions</a:t>
            </a:r>
            <a:r>
              <a:rPr lang="en-US" altLang="zh-CN" sz="2400" dirty="0">
                <a:latin typeface="Tahoma" pitchFamily="34" charset="0"/>
              </a:rPr>
              <a:t>;</a:t>
            </a:r>
          </a:p>
          <a:p>
            <a:pPr eaLnBrk="0" hangingPunct="0">
              <a:spcBef>
                <a:spcPct val="0"/>
              </a:spcBef>
            </a:pPr>
            <a:r>
              <a:rPr lang="en-US" altLang="zh-CN" sz="2400" dirty="0">
                <a:latin typeface="Tahoma" pitchFamily="34" charset="0"/>
              </a:rPr>
              <a:t>  }</a:t>
            </a:r>
          </a:p>
          <a:p>
            <a:pPr eaLnBrk="0" hangingPunct="0">
              <a:spcBef>
                <a:spcPct val="0"/>
              </a:spcBef>
            </a:pPr>
            <a:r>
              <a:rPr lang="en-US" altLang="zh-CN" sz="2400" dirty="0">
                <a:latin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508"/>
                                        </p:tgtEl>
                                        <p:attrNameLst>
                                          <p:attrName>style.visibility</p:attrName>
                                        </p:attrNameLst>
                                      </p:cBhvr>
                                      <p:to>
                                        <p:strVal val="visible"/>
                                      </p:to>
                                    </p:set>
                                    <p:anim calcmode="lin" valueType="num">
                                      <p:cBhvr additive="base">
                                        <p:cTn id="12" dur="500" fill="hold"/>
                                        <p:tgtEl>
                                          <p:spTgt spid="21508"/>
                                        </p:tgtEl>
                                        <p:attrNameLst>
                                          <p:attrName>ppt_x</p:attrName>
                                        </p:attrNameLst>
                                      </p:cBhvr>
                                      <p:tavLst>
                                        <p:tav tm="0">
                                          <p:val>
                                            <p:strVal val="#ppt_x"/>
                                          </p:val>
                                        </p:tav>
                                        <p:tav tm="100000">
                                          <p:val>
                                            <p:strVal val="#ppt_x"/>
                                          </p:val>
                                        </p:tav>
                                      </p:tavLst>
                                    </p:anim>
                                    <p:anim calcmode="lin" valueType="num">
                                      <p:cBhvr additive="base">
                                        <p:cTn id="13"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UniverStudent.java</a:t>
            </a:r>
            <a:endParaRPr lang="zh-CN" altLang="en-US" dirty="0"/>
          </a:p>
        </p:txBody>
      </p:sp>
      <p:sp>
        <p:nvSpPr>
          <p:cNvPr id="3" name="内容占位符 2"/>
          <p:cNvSpPr>
            <a:spLocks noGrp="1"/>
          </p:cNvSpPr>
          <p:nvPr>
            <p:ph idx="1"/>
          </p:nvPr>
        </p:nvSpPr>
        <p:spPr>
          <a:xfrm>
            <a:off x="457200" y="1628774"/>
            <a:ext cx="7901014" cy="4943497"/>
          </a:xfrm>
          <a:ln>
            <a:solidFill>
              <a:schemeClr val="accent1">
                <a:shade val="50000"/>
              </a:schemeClr>
            </a:solidFill>
          </a:ln>
        </p:spPr>
        <p:txBody>
          <a:bodyPr/>
          <a:lstStyle/>
          <a:p>
            <a:pPr>
              <a:buNone/>
            </a:pPr>
            <a:r>
              <a:rPr lang="en-US" altLang="zh-CN" sz="2200" b="1" dirty="0" smtClean="0">
                <a:latin typeface="+mj-lt"/>
              </a:rPr>
              <a:t>public class </a:t>
            </a:r>
            <a:r>
              <a:rPr lang="en-US" altLang="zh-CN" sz="2200" b="1" dirty="0" err="1" smtClean="0">
                <a:latin typeface="+mj-lt"/>
              </a:rPr>
              <a:t>UniverStudent</a:t>
            </a:r>
            <a:r>
              <a:rPr lang="en-US" altLang="zh-CN" sz="2200" b="1" dirty="0" smtClean="0">
                <a:latin typeface="+mj-lt"/>
              </a:rPr>
              <a:t> extends Student {</a:t>
            </a:r>
          </a:p>
          <a:p>
            <a:pPr>
              <a:buNone/>
            </a:pPr>
            <a:r>
              <a:rPr lang="en-US" altLang="zh-CN" sz="2200" b="1" dirty="0" smtClean="0">
                <a:latin typeface="+mj-lt"/>
              </a:rPr>
              <a:t>   </a:t>
            </a:r>
            <a:r>
              <a:rPr lang="en-US" altLang="zh-CN" sz="2200" b="1" dirty="0" err="1" smtClean="0">
                <a:latin typeface="+mj-lt"/>
              </a:rPr>
              <a:t>boolean</a:t>
            </a:r>
            <a:r>
              <a:rPr lang="en-US" altLang="zh-CN" sz="2200" b="1" dirty="0" smtClean="0">
                <a:latin typeface="+mj-lt"/>
              </a:rPr>
              <a:t> </a:t>
            </a:r>
            <a:r>
              <a:rPr lang="en-US" altLang="zh-CN" sz="2200" b="1" dirty="0" err="1" smtClean="0">
                <a:latin typeface="+mj-lt"/>
              </a:rPr>
              <a:t>isMarriage</a:t>
            </a:r>
            <a:r>
              <a:rPr lang="en-US" altLang="zh-CN" sz="2200" b="1" dirty="0" smtClean="0">
                <a:latin typeface="+mj-lt"/>
              </a:rPr>
              <a:t>;	//</a:t>
            </a:r>
            <a:r>
              <a:rPr lang="zh-CN" altLang="en-US" sz="2200" b="1" dirty="0" smtClean="0">
                <a:latin typeface="+mj-lt"/>
              </a:rPr>
              <a:t>子类新增的“</a:t>
            </a:r>
            <a:r>
              <a:rPr lang="zh-CN" altLang="en-US" sz="2200" b="1" dirty="0" smtClean="0"/>
              <a:t>婚否</a:t>
            </a:r>
            <a:r>
              <a:rPr lang="zh-CN" altLang="en-US" sz="2200" b="1" dirty="0" smtClean="0">
                <a:latin typeface="+mj-lt"/>
              </a:rPr>
              <a:t>” 属性</a:t>
            </a:r>
          </a:p>
          <a:p>
            <a:pPr>
              <a:buNone/>
            </a:pPr>
            <a:endParaRPr lang="zh-CN" altLang="en-US" sz="2200" b="1" dirty="0" smtClean="0">
              <a:latin typeface="+mj-lt"/>
            </a:endParaRPr>
          </a:p>
          <a:p>
            <a:pPr>
              <a:buNone/>
            </a:pPr>
            <a:r>
              <a:rPr lang="zh-CN" altLang="en-US" sz="2200" b="1" dirty="0" smtClean="0">
                <a:latin typeface="+mj-lt"/>
              </a:rPr>
              <a:t>   </a:t>
            </a:r>
            <a:r>
              <a:rPr lang="en-US" altLang="zh-CN" sz="2200" b="1" dirty="0" err="1" smtClean="0">
                <a:latin typeface="+mj-lt"/>
              </a:rPr>
              <a:t>UniverStudent</a:t>
            </a:r>
            <a:r>
              <a:rPr lang="en-US" altLang="zh-CN" sz="2200" b="1" dirty="0" smtClean="0">
                <a:latin typeface="+mj-lt"/>
              </a:rPr>
              <a:t>(</a:t>
            </a:r>
            <a:r>
              <a:rPr lang="en-US" altLang="zh-CN" sz="2200" b="1" dirty="0" err="1" smtClean="0">
                <a:latin typeface="+mj-lt"/>
              </a:rPr>
              <a:t>int</a:t>
            </a:r>
            <a:r>
              <a:rPr lang="en-US" altLang="zh-CN" sz="2200" b="1" dirty="0" smtClean="0">
                <a:latin typeface="+mj-lt"/>
              </a:rPr>
              <a:t> </a:t>
            </a:r>
            <a:r>
              <a:rPr lang="en-US" altLang="zh-CN" sz="2200" b="1" dirty="0" err="1" smtClean="0">
                <a:latin typeface="+mj-lt"/>
              </a:rPr>
              <a:t>number,String</a:t>
            </a:r>
            <a:r>
              <a:rPr lang="en-US" altLang="zh-CN" sz="2200" b="1" dirty="0" smtClean="0">
                <a:latin typeface="+mj-lt"/>
              </a:rPr>
              <a:t> </a:t>
            </a:r>
            <a:r>
              <a:rPr lang="en-US" altLang="zh-CN" sz="2200" b="1" dirty="0" err="1" smtClean="0">
                <a:latin typeface="+mj-lt"/>
              </a:rPr>
              <a:t>name,boolean</a:t>
            </a:r>
            <a:r>
              <a:rPr lang="en-US" altLang="zh-CN" sz="2200" b="1" dirty="0" smtClean="0">
                <a:latin typeface="+mj-lt"/>
              </a:rPr>
              <a:t> b) {</a:t>
            </a:r>
          </a:p>
          <a:p>
            <a:pPr>
              <a:buNone/>
            </a:pPr>
            <a:r>
              <a:rPr lang="en-US" altLang="zh-CN" sz="2200" b="1" dirty="0" smtClean="0">
                <a:solidFill>
                  <a:srgbClr val="C00000"/>
                </a:solidFill>
                <a:latin typeface="+mj-lt"/>
              </a:rPr>
              <a:t>      super(number, name);	//</a:t>
            </a:r>
            <a:r>
              <a:rPr lang="zh-CN" altLang="en-US" sz="2200" b="1" dirty="0" smtClean="0">
                <a:solidFill>
                  <a:srgbClr val="C00000"/>
                </a:solidFill>
                <a:latin typeface="+mj-lt"/>
              </a:rPr>
              <a:t>作用？</a:t>
            </a:r>
            <a:endParaRPr lang="en-US" altLang="zh-CN" sz="2200" b="1" dirty="0" smtClean="0">
              <a:solidFill>
                <a:srgbClr val="C00000"/>
              </a:solidFill>
              <a:latin typeface="+mj-lt"/>
            </a:endParaRPr>
          </a:p>
          <a:p>
            <a:pPr>
              <a:buNone/>
            </a:pPr>
            <a:r>
              <a:rPr lang="en-US" altLang="zh-CN" sz="2200" b="1" dirty="0" smtClean="0">
                <a:latin typeface="+mj-lt"/>
              </a:rPr>
              <a:t>      </a:t>
            </a:r>
            <a:r>
              <a:rPr lang="en-US" altLang="zh-CN" sz="2200" b="1" dirty="0" err="1" smtClean="0">
                <a:solidFill>
                  <a:srgbClr val="000099"/>
                </a:solidFill>
                <a:latin typeface="+mj-lt"/>
              </a:rPr>
              <a:t>isMarriage</a:t>
            </a:r>
            <a:r>
              <a:rPr lang="en-US" altLang="zh-CN" sz="2200" b="1" dirty="0" smtClean="0">
                <a:solidFill>
                  <a:srgbClr val="000099"/>
                </a:solidFill>
                <a:latin typeface="+mj-lt"/>
              </a:rPr>
              <a:t> = b;	//</a:t>
            </a:r>
            <a:r>
              <a:rPr lang="zh-CN" altLang="en-US" sz="2200" b="1" dirty="0" smtClean="0">
                <a:solidFill>
                  <a:srgbClr val="000099"/>
                </a:solidFill>
                <a:latin typeface="+mj-lt"/>
              </a:rPr>
              <a:t>教材中缺这行语句，补上。</a:t>
            </a:r>
            <a:endParaRPr lang="en-US" altLang="zh-CN" sz="2200" b="1" dirty="0" smtClean="0">
              <a:solidFill>
                <a:srgbClr val="000099"/>
              </a:solidFill>
              <a:latin typeface="+mj-lt"/>
            </a:endParaRPr>
          </a:p>
          <a:p>
            <a:pPr>
              <a:buNone/>
            </a:pPr>
            <a:r>
              <a:rPr lang="en-US" altLang="zh-CN" sz="2200" b="1" dirty="0" smtClean="0">
                <a:latin typeface="+mj-lt"/>
              </a:rPr>
              <a:t>   }</a:t>
            </a:r>
          </a:p>
          <a:p>
            <a:pPr>
              <a:buNone/>
            </a:pPr>
            <a:endParaRPr lang="en-US" altLang="zh-CN" sz="2200" b="1" dirty="0" smtClean="0">
              <a:latin typeface="+mj-lt"/>
            </a:endParaRPr>
          </a:p>
          <a:p>
            <a:pPr>
              <a:buNone/>
            </a:pPr>
            <a:r>
              <a:rPr lang="en-US" altLang="zh-CN" sz="2200" b="1" dirty="0" smtClean="0">
                <a:latin typeface="+mj-lt"/>
              </a:rPr>
              <a:t>   public </a:t>
            </a:r>
            <a:r>
              <a:rPr lang="en-US" altLang="zh-CN" sz="2200" b="1" dirty="0" err="1" smtClean="0">
                <a:latin typeface="+mj-lt"/>
              </a:rPr>
              <a:t>boolean</a:t>
            </a:r>
            <a:r>
              <a:rPr lang="en-US" altLang="zh-CN" sz="2200" b="1" dirty="0" smtClean="0">
                <a:latin typeface="+mj-lt"/>
              </a:rPr>
              <a:t> </a:t>
            </a:r>
            <a:r>
              <a:rPr lang="en-US" altLang="zh-CN" sz="2200" b="1" dirty="0" err="1" smtClean="0">
                <a:latin typeface="+mj-lt"/>
              </a:rPr>
              <a:t>getIsMarriage</a:t>
            </a:r>
            <a:r>
              <a:rPr lang="en-US" altLang="zh-CN" sz="2200" b="1" dirty="0" smtClean="0">
                <a:latin typeface="+mj-lt"/>
              </a:rPr>
              <a:t>(){</a:t>
            </a:r>
          </a:p>
          <a:p>
            <a:pPr>
              <a:buNone/>
            </a:pPr>
            <a:r>
              <a:rPr lang="en-US" altLang="zh-CN" sz="2200" b="1" dirty="0" smtClean="0">
                <a:latin typeface="+mj-lt"/>
              </a:rPr>
              <a:t>      return </a:t>
            </a:r>
            <a:r>
              <a:rPr lang="en-US" altLang="zh-CN" sz="2200" b="1" dirty="0" err="1" smtClean="0">
                <a:latin typeface="+mj-lt"/>
              </a:rPr>
              <a:t>isMarriage</a:t>
            </a:r>
            <a:r>
              <a:rPr lang="en-US" altLang="zh-CN" sz="2200" b="1" dirty="0" smtClean="0">
                <a:latin typeface="+mj-lt"/>
              </a:rPr>
              <a:t>;</a:t>
            </a:r>
          </a:p>
          <a:p>
            <a:pPr>
              <a:buNone/>
            </a:pPr>
            <a:r>
              <a:rPr lang="en-US" altLang="zh-CN" sz="2200" b="1" dirty="0" smtClean="0">
                <a:latin typeface="+mj-lt"/>
              </a:rPr>
              <a:t>   }</a:t>
            </a:r>
          </a:p>
          <a:p>
            <a:pPr>
              <a:buNone/>
            </a:pPr>
            <a:r>
              <a:rPr lang="en-US" altLang="zh-CN" sz="2200" b="1" dirty="0" smtClean="0">
                <a:latin typeface="+mj-lt"/>
              </a:rPr>
              <a:t>}</a:t>
            </a:r>
            <a:endParaRPr lang="zh-CN" altLang="en-US" sz="22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Example5_6.java</a:t>
            </a:r>
            <a:endParaRPr lang="zh-CN" altLang="en-US" dirty="0"/>
          </a:p>
        </p:txBody>
      </p:sp>
      <p:sp>
        <p:nvSpPr>
          <p:cNvPr id="3" name="内容占位符 2"/>
          <p:cNvSpPr>
            <a:spLocks noGrp="1"/>
          </p:cNvSpPr>
          <p:nvPr>
            <p:ph idx="1"/>
          </p:nvPr>
        </p:nvSpPr>
        <p:spPr>
          <a:xfrm>
            <a:off x="457200" y="1628774"/>
            <a:ext cx="8329642" cy="4943497"/>
          </a:xfrm>
          <a:ln>
            <a:solidFill>
              <a:schemeClr val="accent1">
                <a:shade val="50000"/>
              </a:schemeClr>
            </a:solidFill>
          </a:ln>
        </p:spPr>
        <p:txBody>
          <a:bodyPr/>
          <a:lstStyle/>
          <a:p>
            <a:pPr>
              <a:buNone/>
            </a:pPr>
            <a:r>
              <a:rPr lang="en-US" altLang="zh-CN" sz="2000" dirty="0" smtClean="0">
                <a:latin typeface="+mj-lt"/>
              </a:rPr>
              <a:t>public class </a:t>
            </a:r>
            <a:r>
              <a:rPr lang="en-US" altLang="zh-CN" sz="2000" dirty="0" err="1" smtClean="0">
                <a:latin typeface="+mj-lt"/>
              </a:rPr>
              <a:t>Example5_6</a:t>
            </a:r>
            <a:r>
              <a:rPr lang="en-US" altLang="zh-CN" sz="2000" dirty="0" smtClean="0">
                <a:latin typeface="+mj-lt"/>
              </a:rPr>
              <a:t> {</a:t>
            </a:r>
          </a:p>
          <a:p>
            <a:pPr>
              <a:buNone/>
            </a:pPr>
            <a:r>
              <a:rPr lang="en-US" altLang="zh-CN" sz="2000" dirty="0" smtClean="0">
                <a:latin typeface="+mj-lt"/>
              </a:rPr>
              <a:t>   public static void main(String </a:t>
            </a:r>
            <a:r>
              <a:rPr lang="en-US" altLang="zh-CN" sz="2000" dirty="0" err="1" smtClean="0">
                <a:latin typeface="+mj-lt"/>
              </a:rPr>
              <a:t>args</a:t>
            </a:r>
            <a:r>
              <a:rPr lang="en-US" altLang="zh-CN" sz="2000" dirty="0" smtClean="0">
                <a:latin typeface="+mj-lt"/>
              </a:rPr>
              <a:t>[]) {</a:t>
            </a:r>
          </a:p>
          <a:p>
            <a:pPr>
              <a:buNone/>
            </a:pPr>
            <a:r>
              <a:rPr lang="en-US" altLang="zh-CN" sz="2000" b="1" dirty="0" smtClean="0">
                <a:solidFill>
                  <a:srgbClr val="000099"/>
                </a:solidFill>
                <a:latin typeface="+mj-lt"/>
              </a:rPr>
              <a:t>       </a:t>
            </a:r>
            <a:r>
              <a:rPr lang="en-US" altLang="zh-CN" sz="2000" b="1" dirty="0" err="1" smtClean="0">
                <a:solidFill>
                  <a:srgbClr val="000099"/>
                </a:solidFill>
                <a:latin typeface="+mj-lt"/>
              </a:rPr>
              <a:t>UniverStudent</a:t>
            </a:r>
            <a:r>
              <a:rPr lang="en-US" altLang="zh-CN" sz="2000" b="1" dirty="0" smtClean="0">
                <a:solidFill>
                  <a:srgbClr val="000099"/>
                </a:solidFill>
                <a:latin typeface="+mj-lt"/>
              </a:rPr>
              <a:t> </a:t>
            </a:r>
            <a:r>
              <a:rPr lang="en-US" altLang="zh-CN" sz="2000" b="1" dirty="0" err="1" smtClean="0">
                <a:solidFill>
                  <a:srgbClr val="000099"/>
                </a:solidFill>
                <a:latin typeface="+mj-lt"/>
              </a:rPr>
              <a:t>zhang</a:t>
            </a:r>
            <a:r>
              <a:rPr lang="en-US" altLang="zh-CN" sz="2000" b="1" dirty="0" smtClean="0">
                <a:solidFill>
                  <a:srgbClr val="000099"/>
                </a:solidFill>
                <a:latin typeface="+mj-lt"/>
              </a:rPr>
              <a:t>=new </a:t>
            </a:r>
            <a:r>
              <a:rPr lang="en-US" altLang="zh-CN" sz="2000" b="1" dirty="0" err="1" smtClean="0">
                <a:solidFill>
                  <a:srgbClr val="000099"/>
                </a:solidFill>
                <a:latin typeface="+mj-lt"/>
              </a:rPr>
              <a:t>UniverStudent</a:t>
            </a:r>
            <a:r>
              <a:rPr lang="en-US" altLang="zh-CN" sz="2000" b="1" dirty="0" smtClean="0">
                <a:solidFill>
                  <a:srgbClr val="000099"/>
                </a:solidFill>
                <a:latin typeface="+mj-lt"/>
              </a:rPr>
              <a:t>(20111,"</a:t>
            </a:r>
            <a:r>
              <a:rPr lang="zh-CN" altLang="en-US" sz="2000" b="1" dirty="0" smtClean="0">
                <a:solidFill>
                  <a:srgbClr val="000099"/>
                </a:solidFill>
                <a:latin typeface="+mj-lt"/>
              </a:rPr>
              <a:t>张三</a:t>
            </a:r>
            <a:r>
              <a:rPr lang="en-US" altLang="zh-CN" sz="2000" b="1" dirty="0" smtClean="0">
                <a:solidFill>
                  <a:srgbClr val="000099"/>
                </a:solidFill>
                <a:latin typeface="+mj-lt"/>
              </a:rPr>
              <a:t>",false);</a:t>
            </a:r>
          </a:p>
          <a:p>
            <a:pPr>
              <a:buNone/>
            </a:pPr>
            <a:r>
              <a:rPr lang="en-US" altLang="zh-CN" sz="2000" dirty="0" smtClean="0">
                <a:latin typeface="+mj-lt"/>
              </a:rPr>
              <a:t>       </a:t>
            </a:r>
            <a:r>
              <a:rPr lang="en-US" altLang="zh-CN" sz="2000" dirty="0" err="1" smtClean="0">
                <a:latin typeface="+mj-lt"/>
              </a:rPr>
              <a:t>int</a:t>
            </a:r>
            <a:r>
              <a:rPr lang="en-US" altLang="zh-CN" sz="2000" dirty="0" smtClean="0">
                <a:latin typeface="+mj-lt"/>
              </a:rPr>
              <a:t> number=</a:t>
            </a:r>
            <a:r>
              <a:rPr lang="en-US" altLang="zh-CN" sz="2000" dirty="0" err="1" smtClean="0">
                <a:latin typeface="+mj-lt"/>
              </a:rPr>
              <a:t>zhang.getNumber</a:t>
            </a:r>
            <a:r>
              <a:rPr lang="en-US" altLang="zh-CN" sz="2000" dirty="0" smtClean="0">
                <a:latin typeface="+mj-lt"/>
              </a:rPr>
              <a:t>();</a:t>
            </a:r>
          </a:p>
          <a:p>
            <a:pPr>
              <a:buNone/>
            </a:pPr>
            <a:r>
              <a:rPr lang="en-US" altLang="zh-CN" sz="2000" dirty="0" smtClean="0">
                <a:latin typeface="+mj-lt"/>
              </a:rPr>
              <a:t>       String name=</a:t>
            </a:r>
            <a:r>
              <a:rPr lang="en-US" altLang="zh-CN" sz="2000" dirty="0" err="1" smtClean="0">
                <a:latin typeface="+mj-lt"/>
              </a:rPr>
              <a:t>zhang.getName</a:t>
            </a:r>
            <a:r>
              <a:rPr lang="en-US" altLang="zh-CN" sz="2000" dirty="0" smtClean="0">
                <a:latin typeface="+mj-lt"/>
              </a:rPr>
              <a:t>();</a:t>
            </a:r>
          </a:p>
          <a:p>
            <a:pPr>
              <a:buNone/>
            </a:pPr>
            <a:r>
              <a:rPr lang="en-US" altLang="zh-CN" sz="2000" dirty="0" smtClean="0">
                <a:latin typeface="+mj-lt"/>
              </a:rPr>
              <a:t>       </a:t>
            </a:r>
            <a:r>
              <a:rPr lang="en-US" altLang="zh-CN" sz="2000" dirty="0" err="1" smtClean="0">
                <a:latin typeface="+mj-lt"/>
              </a:rPr>
              <a:t>boolean</a:t>
            </a:r>
            <a:r>
              <a:rPr lang="en-US" altLang="zh-CN" sz="2000" dirty="0" smtClean="0">
                <a:latin typeface="+mj-lt"/>
              </a:rPr>
              <a:t> marriage=</a:t>
            </a:r>
            <a:r>
              <a:rPr lang="en-US" altLang="zh-CN" sz="2000" dirty="0" err="1" smtClean="0">
                <a:latin typeface="+mj-lt"/>
              </a:rPr>
              <a:t>zhang.getIsMarriage</a:t>
            </a:r>
            <a:r>
              <a:rPr lang="en-US" altLang="zh-CN" sz="2000" dirty="0" smtClean="0">
                <a:latin typeface="+mj-lt"/>
              </a:rPr>
              <a:t>();</a:t>
            </a:r>
          </a:p>
          <a:p>
            <a:pPr>
              <a:buNone/>
            </a:pPr>
            <a:r>
              <a:rPr lang="en-US" altLang="zh-CN" sz="2000" dirty="0" smtClean="0">
                <a:latin typeface="+mj-lt"/>
              </a:rPr>
              <a:t>       </a:t>
            </a:r>
            <a:r>
              <a:rPr lang="en-US" altLang="zh-CN" sz="2000" dirty="0" err="1" smtClean="0">
                <a:latin typeface="+mj-lt"/>
              </a:rPr>
              <a:t>System.out.println</a:t>
            </a:r>
            <a:r>
              <a:rPr lang="en-US" altLang="zh-CN" sz="2000" dirty="0" smtClean="0">
                <a:latin typeface="+mj-lt"/>
              </a:rPr>
              <a:t>(name+"</a:t>
            </a:r>
            <a:r>
              <a:rPr lang="zh-CN" altLang="en-US" sz="2000" dirty="0" smtClean="0">
                <a:latin typeface="+mj-lt"/>
              </a:rPr>
              <a:t>的学号是</a:t>
            </a:r>
            <a:r>
              <a:rPr lang="en-US" altLang="zh-CN" sz="2000" dirty="0" smtClean="0">
                <a:latin typeface="+mj-lt"/>
              </a:rPr>
              <a:t>:"+number);</a:t>
            </a:r>
          </a:p>
          <a:p>
            <a:pPr>
              <a:buNone/>
            </a:pPr>
            <a:r>
              <a:rPr lang="en-US" altLang="zh-CN" sz="2000" dirty="0" smtClean="0">
                <a:latin typeface="+mj-lt"/>
              </a:rPr>
              <a:t>       if(marriage==true)</a:t>
            </a:r>
          </a:p>
          <a:p>
            <a:pPr>
              <a:buNone/>
            </a:pPr>
            <a:r>
              <a:rPr lang="en-US" altLang="zh-CN" sz="2000" dirty="0" smtClean="0">
                <a:latin typeface="+mj-lt"/>
              </a:rPr>
              <a:t>         </a:t>
            </a:r>
            <a:r>
              <a:rPr lang="en-US" altLang="zh-CN" sz="2000" dirty="0" err="1" smtClean="0">
                <a:latin typeface="+mj-lt"/>
              </a:rPr>
              <a:t>System.out.println</a:t>
            </a:r>
            <a:r>
              <a:rPr lang="en-US" altLang="zh-CN" sz="2000" dirty="0" smtClean="0">
                <a:latin typeface="+mj-lt"/>
              </a:rPr>
              <a:t>(name+"</a:t>
            </a:r>
            <a:r>
              <a:rPr lang="zh-CN" altLang="en-US" sz="2000" dirty="0" smtClean="0">
                <a:latin typeface="+mj-lt"/>
              </a:rPr>
              <a:t>已婚</a:t>
            </a:r>
            <a:r>
              <a:rPr lang="en-US" altLang="zh-CN" sz="2000" dirty="0" smtClean="0">
                <a:latin typeface="+mj-lt"/>
              </a:rPr>
              <a:t>");</a:t>
            </a:r>
          </a:p>
          <a:p>
            <a:pPr>
              <a:buNone/>
            </a:pPr>
            <a:r>
              <a:rPr lang="en-US" altLang="zh-CN" sz="2000" dirty="0" smtClean="0">
                <a:latin typeface="+mj-lt"/>
              </a:rPr>
              <a:t>       else</a:t>
            </a:r>
          </a:p>
          <a:p>
            <a:pPr>
              <a:buNone/>
            </a:pPr>
            <a:r>
              <a:rPr lang="en-US" altLang="zh-CN" sz="2000" dirty="0" smtClean="0">
                <a:latin typeface="+mj-lt"/>
              </a:rPr>
              <a:t>         </a:t>
            </a:r>
            <a:r>
              <a:rPr lang="en-US" altLang="zh-CN" sz="2000" dirty="0" err="1" smtClean="0">
                <a:latin typeface="+mj-lt"/>
              </a:rPr>
              <a:t>System.out.println</a:t>
            </a:r>
            <a:r>
              <a:rPr lang="en-US" altLang="zh-CN" sz="2000" dirty="0" smtClean="0">
                <a:latin typeface="+mj-lt"/>
              </a:rPr>
              <a:t>(name+"</a:t>
            </a:r>
            <a:r>
              <a:rPr lang="zh-CN" altLang="en-US" sz="2000" dirty="0" smtClean="0">
                <a:latin typeface="+mj-lt"/>
              </a:rPr>
              <a:t>未婚</a:t>
            </a:r>
            <a:r>
              <a:rPr lang="en-US" altLang="zh-CN" sz="2000" dirty="0" smtClean="0">
                <a:latin typeface="+mj-lt"/>
              </a:rPr>
              <a:t>");</a:t>
            </a:r>
          </a:p>
          <a:p>
            <a:pPr>
              <a:buNone/>
            </a:pPr>
            <a:r>
              <a:rPr lang="en-US" altLang="zh-CN" sz="2000" dirty="0" smtClean="0">
                <a:latin typeface="+mj-lt"/>
              </a:rPr>
              <a:t>     }</a:t>
            </a:r>
          </a:p>
          <a:p>
            <a:pPr>
              <a:buNone/>
            </a:pPr>
            <a:r>
              <a:rPr lang="en-US" altLang="zh-CN" sz="2000" dirty="0" smtClean="0">
                <a:latin typeface="+mj-lt"/>
              </a:rPr>
              <a:t>}</a:t>
            </a:r>
            <a:endParaRPr lang="zh-CN" altLang="en-US" sz="2000"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122238"/>
            <a:ext cx="7543800" cy="1235060"/>
          </a:xfrm>
        </p:spPr>
        <p:txBody>
          <a:bodyPr/>
          <a:lstStyle/>
          <a:p>
            <a:pPr eaLnBrk="1" hangingPunct="1"/>
            <a:r>
              <a:rPr lang="zh-CN" altLang="en-US" dirty="0" smtClean="0"/>
              <a:t>总结：构造函数的调用机制</a:t>
            </a:r>
          </a:p>
        </p:txBody>
      </p:sp>
      <p:sp>
        <p:nvSpPr>
          <p:cNvPr id="22532" name="Rectangle 3"/>
          <p:cNvSpPr>
            <a:spLocks noGrp="1" noChangeArrowheads="1"/>
          </p:cNvSpPr>
          <p:nvPr>
            <p:ph idx="1"/>
          </p:nvPr>
        </p:nvSpPr>
        <p:spPr>
          <a:xfrm>
            <a:off x="250825" y="1214422"/>
            <a:ext cx="8704263" cy="5454666"/>
          </a:xfrm>
        </p:spPr>
        <p:txBody>
          <a:bodyPr>
            <a:normAutofit/>
          </a:bodyPr>
          <a:lstStyle/>
          <a:p>
            <a:pPr marL="457200" indent="-457200" eaLnBrk="1" hangingPunct="1">
              <a:spcBef>
                <a:spcPts val="0"/>
              </a:spcBef>
            </a:pPr>
            <a:r>
              <a:rPr lang="en-US" altLang="zh-CN" sz="2400" dirty="0" smtClean="0"/>
              <a:t>Java</a:t>
            </a:r>
            <a:r>
              <a:rPr lang="zh-CN" altLang="en-US" sz="2400" dirty="0" smtClean="0"/>
              <a:t>规定，在执行构造函数之前必须先执行父类的构造函数，直到这个类是</a:t>
            </a:r>
            <a:r>
              <a:rPr lang="en-US" altLang="zh-CN" sz="2400" dirty="0" err="1" smtClean="0"/>
              <a:t>java.lang.Object</a:t>
            </a:r>
            <a:r>
              <a:rPr lang="zh-CN" altLang="en-US" sz="2400" dirty="0" smtClean="0"/>
              <a:t>类的构造函数。而构造函数的入口是子类构造函数，因此</a:t>
            </a:r>
            <a:r>
              <a:rPr lang="zh-CN" altLang="en-US" sz="2400" dirty="0" smtClean="0">
                <a:solidFill>
                  <a:srgbClr val="0000CC"/>
                </a:solidFill>
              </a:rPr>
              <a:t>任何构造函数第一句必须是执行父类构造函数：</a:t>
            </a:r>
          </a:p>
          <a:p>
            <a:pPr marL="838200" lvl="1" indent="-381000" eaLnBrk="1" hangingPunct="1">
              <a:spcBef>
                <a:spcPts val="0"/>
              </a:spcBef>
              <a:buFont typeface="Wingdings" pitchFamily="2" charset="2"/>
              <a:buAutoNum type="arabicPeriod"/>
            </a:pPr>
            <a:r>
              <a:rPr lang="zh-CN" altLang="en-US" sz="2400" dirty="0" smtClean="0">
                <a:solidFill>
                  <a:srgbClr val="C00000"/>
                </a:solidFill>
              </a:rPr>
              <a:t>如果没有添加</a:t>
            </a:r>
            <a:r>
              <a:rPr lang="en-US" altLang="zh-CN" sz="2400" dirty="0" smtClean="0">
                <a:solidFill>
                  <a:srgbClr val="C00000"/>
                </a:solidFill>
              </a:rPr>
              <a:t>super</a:t>
            </a:r>
            <a:r>
              <a:rPr lang="zh-CN" altLang="en-US" sz="2400" dirty="0" smtClean="0">
                <a:solidFill>
                  <a:srgbClr val="C00000"/>
                </a:solidFill>
              </a:rPr>
              <a:t>关键字</a:t>
            </a:r>
            <a:r>
              <a:rPr lang="zh-CN" altLang="en-US" sz="2400" dirty="0" smtClean="0">
                <a:solidFill>
                  <a:srgbClr val="FF0000"/>
                </a:solidFill>
              </a:rPr>
              <a:t>，</a:t>
            </a:r>
            <a:r>
              <a:rPr lang="zh-CN" altLang="en-US" sz="2400" dirty="0" smtClean="0"/>
              <a:t>那么编译器会默认地为该构造函数第一句添加一个</a:t>
            </a:r>
            <a:r>
              <a:rPr lang="en-US" altLang="zh-CN" sz="2400" b="1" dirty="0" smtClean="0">
                <a:solidFill>
                  <a:srgbClr val="0000CC"/>
                </a:solidFill>
              </a:rPr>
              <a:t>super()</a:t>
            </a:r>
            <a:r>
              <a:rPr lang="zh-CN" altLang="en-US" sz="2400" dirty="0" smtClean="0"/>
              <a:t>语句。</a:t>
            </a:r>
          </a:p>
          <a:p>
            <a:pPr marL="838200" lvl="1" indent="-381000" eaLnBrk="1" hangingPunct="1">
              <a:spcBef>
                <a:spcPts val="0"/>
              </a:spcBef>
              <a:buFont typeface="Wingdings" pitchFamily="2" charset="2"/>
              <a:buAutoNum type="arabicPeriod"/>
            </a:pPr>
            <a:r>
              <a:rPr lang="zh-CN" altLang="en-US" sz="2400" dirty="0" smtClean="0">
                <a:solidFill>
                  <a:srgbClr val="C00000"/>
                </a:solidFill>
              </a:rPr>
              <a:t>如果有</a:t>
            </a:r>
            <a:r>
              <a:rPr lang="en-US" altLang="zh-CN" sz="2400" dirty="0" smtClean="0">
                <a:solidFill>
                  <a:srgbClr val="C00000"/>
                </a:solidFill>
              </a:rPr>
              <a:t>super</a:t>
            </a:r>
            <a:r>
              <a:rPr lang="zh-CN" altLang="en-US" sz="2400" dirty="0" smtClean="0">
                <a:solidFill>
                  <a:srgbClr val="C00000"/>
                </a:solidFill>
              </a:rPr>
              <a:t>关键字显示的调用父类构造函数</a:t>
            </a:r>
            <a:r>
              <a:rPr lang="zh-CN" altLang="en-US" sz="2400" dirty="0" smtClean="0"/>
              <a:t>，就是用指定的那个父类构造函数，否则</a:t>
            </a:r>
            <a:r>
              <a:rPr lang="zh-CN" altLang="en-US" sz="2400" u="sng" dirty="0" smtClean="0">
                <a:solidFill>
                  <a:srgbClr val="0000CC"/>
                </a:solidFill>
              </a:rPr>
              <a:t>默认的使用无参数构造函数</a:t>
            </a:r>
            <a:r>
              <a:rPr lang="zh-CN" altLang="en-US" sz="2400" dirty="0" smtClean="0"/>
              <a:t>。</a:t>
            </a:r>
          </a:p>
          <a:p>
            <a:pPr marL="838200" lvl="1" indent="-381000" eaLnBrk="1" hangingPunct="1">
              <a:spcBef>
                <a:spcPts val="0"/>
              </a:spcBef>
              <a:buFont typeface="Wingdings" pitchFamily="2" charset="2"/>
              <a:buAutoNum type="arabicPeriod"/>
            </a:pPr>
            <a:r>
              <a:rPr lang="zh-CN" altLang="en-US" sz="2400" dirty="0" smtClean="0"/>
              <a:t>也有一种情况例外，</a:t>
            </a:r>
            <a:r>
              <a:rPr lang="zh-CN" altLang="en-US" sz="2400" b="1" dirty="0" smtClean="0">
                <a:solidFill>
                  <a:srgbClr val="FF0000"/>
                </a:solidFill>
              </a:rPr>
              <a:t>就是存在</a:t>
            </a:r>
            <a:r>
              <a:rPr lang="en-US" altLang="zh-CN" sz="2400" b="1" dirty="0" smtClean="0">
                <a:solidFill>
                  <a:srgbClr val="FF0000"/>
                </a:solidFill>
              </a:rPr>
              <a:t>this</a:t>
            </a:r>
            <a:r>
              <a:rPr lang="zh-CN" altLang="en-US" sz="2400" b="1" dirty="0" smtClean="0">
                <a:solidFill>
                  <a:srgbClr val="FF0000"/>
                </a:solidFill>
              </a:rPr>
              <a:t>关键字，调用本类其它构造函数</a:t>
            </a:r>
            <a:r>
              <a:rPr lang="zh-CN" altLang="en-US" sz="2400" dirty="0" smtClean="0"/>
              <a:t>，但是按照递归调用，最终还是会调用父类构造函数。</a:t>
            </a:r>
          </a:p>
          <a:p>
            <a:pPr marL="457200" indent="-457200" eaLnBrk="1" hangingPunct="1">
              <a:spcBef>
                <a:spcPts val="0"/>
              </a:spcBef>
            </a:pPr>
            <a:r>
              <a:rPr lang="zh-CN" altLang="en-US" sz="2400" dirty="0" smtClean="0"/>
              <a:t>如果继承的父类没有无参数构造函数，那么这个类的构造函数第一句必须显示的调用</a:t>
            </a:r>
            <a:r>
              <a:rPr lang="en-US" altLang="zh-CN" sz="2400" dirty="0" smtClean="0"/>
              <a:t>super</a:t>
            </a:r>
            <a:r>
              <a:rPr lang="zh-CN" altLang="en-US" sz="2400" dirty="0" smtClean="0"/>
              <a:t>关键字来调用父类对应的有参数构造函数，</a:t>
            </a:r>
            <a:r>
              <a:rPr lang="zh-CN" altLang="en-US" sz="2400" dirty="0" smtClean="0">
                <a:solidFill>
                  <a:srgbClr val="0000CC"/>
                </a:solidFill>
              </a:rPr>
              <a:t>否则不能通过编译</a:t>
            </a:r>
            <a:r>
              <a:rPr lang="zh-CN" altLang="en-US" sz="2400" dirty="0" smtClean="0"/>
              <a:t>。</a:t>
            </a:r>
          </a:p>
          <a:p>
            <a:pPr marL="457200" indent="-457200" eaLnBrk="1" hangingPunct="1">
              <a:lnSpc>
                <a:spcPct val="80000"/>
              </a:lnSpc>
            </a:pPr>
            <a:endParaRPr lang="en-US" altLang="zh-CN" sz="2400" dirty="0" smtClean="0"/>
          </a:p>
        </p:txBody>
      </p:sp>
      <p:sp>
        <p:nvSpPr>
          <p:cNvPr id="6" name="灯片编号占位符 5"/>
          <p:cNvSpPr>
            <a:spLocks noGrp="1"/>
          </p:cNvSpPr>
          <p:nvPr>
            <p:ph type="sldNum" sz="quarter" idx="12"/>
          </p:nvPr>
        </p:nvSpPr>
        <p:spPr/>
        <p:txBody>
          <a:bodyPr/>
          <a:lstStyle/>
          <a:p>
            <a:pPr>
              <a:defRPr/>
            </a:pPr>
            <a:fld id="{BA84BC5D-4A44-481E-8E32-9FC7795247FE}" type="slidenum">
              <a:rPr lang="en-US" altLang="zh-CN"/>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ChangeArrowheads="1"/>
          </p:cNvSpPr>
          <p:nvPr/>
        </p:nvSpPr>
        <p:spPr bwMode="auto">
          <a:xfrm>
            <a:off x="714348" y="428604"/>
            <a:ext cx="3000396" cy="3714776"/>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a,b</a:t>
            </a:r>
            <a:r>
              <a:rPr lang="en-US" altLang="zh-CN" sz="2400" b="1" dirty="0" smtClean="0">
                <a:solidFill>
                  <a:srgbClr val="000000"/>
                </a:solidFill>
                <a:latin typeface="Times New Roman" pitchFamily="18" charset="0"/>
              </a:rPr>
              <a:t>;</a:t>
            </a:r>
          </a:p>
          <a:p>
            <a:pPr eaLnBrk="0" hangingPunct="0"/>
            <a:endParaRPr lang="en-US" altLang="zh-CN" sz="2400" b="1" dirty="0" smtClean="0">
              <a:solidFill>
                <a:srgbClr val="000000"/>
              </a:solidFill>
              <a:latin typeface="Times New Roman" pitchFamily="18" charset="0"/>
            </a:endParaRPr>
          </a:p>
          <a:p>
            <a:pPr eaLnBrk="0" hangingPunct="0"/>
            <a:r>
              <a:rPr lang="en-US" altLang="zh-CN" sz="2400" b="1" dirty="0" smtClean="0">
                <a:solidFill>
                  <a:srgbClr val="000000"/>
                </a:solidFill>
                <a:latin typeface="Times New Roman" pitchFamily="18" charset="0"/>
              </a:rPr>
              <a:t>    A( ) { }</a:t>
            </a:r>
          </a:p>
          <a:p>
            <a:pPr eaLnBrk="0" hangingPunct="0"/>
            <a:endParaRPr lang="en-US" altLang="zh-CN" sz="2400" b="1" dirty="0">
              <a:solidFill>
                <a:srgbClr val="000000"/>
              </a:solidFill>
              <a:latin typeface="Times New Roman" pitchFamily="18" charset="0"/>
            </a:endParaRPr>
          </a:p>
          <a:p>
            <a:pPr eaLnBrk="0" hangingPunct="0"/>
            <a:r>
              <a:rPr lang="en-US" altLang="zh-CN" sz="2400" b="1" dirty="0">
                <a:latin typeface="Times New Roman" pitchFamily="18" charset="0"/>
              </a:rPr>
              <a:t>   </a:t>
            </a:r>
            <a:r>
              <a:rPr lang="en-US" altLang="zh-CN" sz="2400" b="1" dirty="0">
                <a:solidFill>
                  <a:srgbClr val="FF3300"/>
                </a:solidFill>
                <a:latin typeface="Times New Roman" pitchFamily="18" charset="0"/>
              </a:rPr>
              <a:t> A(</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c, </a:t>
            </a:r>
            <a:r>
              <a:rPr lang="en-US" altLang="zh-CN" sz="2400" b="1" dirty="0" err="1">
                <a:solidFill>
                  <a:srgbClr val="FF3300"/>
                </a:solidFill>
                <a:latin typeface="Times New Roman" pitchFamily="18" charset="0"/>
              </a:rPr>
              <a:t>int</a:t>
            </a:r>
            <a:r>
              <a:rPr lang="en-US" altLang="zh-CN" sz="2400" b="1" dirty="0">
                <a:solidFill>
                  <a:srgbClr val="FF3300"/>
                </a:solidFill>
                <a:latin typeface="Times New Roman" pitchFamily="18" charset="0"/>
              </a:rPr>
              <a:t> d)</a:t>
            </a:r>
            <a:r>
              <a:rPr lang="en-US" altLang="zh-CN" sz="2400" b="1" dirty="0">
                <a:latin typeface="Times New Roman" pitchFamily="18" charset="0"/>
              </a:rPr>
              <a:t>{</a:t>
            </a:r>
          </a:p>
          <a:p>
            <a:pPr eaLnBrk="0" hangingPunct="0"/>
            <a:r>
              <a:rPr lang="en-US" altLang="zh-CN" sz="2400" b="1" dirty="0">
                <a:latin typeface="Times New Roman" pitchFamily="18" charset="0"/>
              </a:rPr>
              <a:t>        </a:t>
            </a:r>
            <a:r>
              <a:rPr lang="en-US" altLang="zh-CN" sz="2400" b="1" dirty="0">
                <a:solidFill>
                  <a:srgbClr val="000000"/>
                </a:solidFill>
                <a:latin typeface="Times New Roman" pitchFamily="18" charset="0"/>
              </a:rPr>
              <a:t>a=c;</a:t>
            </a:r>
          </a:p>
          <a:p>
            <a:pPr eaLnBrk="0" hangingPunct="0"/>
            <a:r>
              <a:rPr lang="en-US" altLang="zh-CN" sz="2400" b="1" dirty="0">
                <a:solidFill>
                  <a:srgbClr val="000000"/>
                </a:solidFill>
                <a:latin typeface="Times New Roman" pitchFamily="18" charset="0"/>
              </a:rPr>
              <a:t>        b=d;</a:t>
            </a:r>
          </a:p>
          <a:p>
            <a:pPr eaLnBrk="0" hangingPunct="0"/>
            <a:r>
              <a:rPr lang="en-US" altLang="zh-CN" sz="2400" b="1" dirty="0">
                <a:solidFill>
                  <a:srgbClr val="000000"/>
                </a:solidFill>
                <a:latin typeface="Times New Roman" pitchFamily="18" charset="0"/>
              </a:rPr>
              <a:t>    }</a:t>
            </a:r>
          </a:p>
          <a:p>
            <a:pPr eaLnBrk="0" hangingPunct="0"/>
            <a:r>
              <a:rPr lang="en-US" altLang="zh-CN" sz="2400" b="1" dirty="0">
                <a:solidFill>
                  <a:srgbClr val="000000"/>
                </a:solidFill>
                <a:latin typeface="Times New Roman" pitchFamily="18" charset="0"/>
              </a:rPr>
              <a:t>}</a:t>
            </a:r>
          </a:p>
        </p:txBody>
      </p:sp>
      <p:sp>
        <p:nvSpPr>
          <p:cNvPr id="192517" name="Rectangle 5"/>
          <p:cNvSpPr>
            <a:spLocks noChangeArrowheads="1"/>
          </p:cNvSpPr>
          <p:nvPr/>
        </p:nvSpPr>
        <p:spPr bwMode="auto">
          <a:xfrm>
            <a:off x="4500562" y="428604"/>
            <a:ext cx="3929090" cy="4572032"/>
          </a:xfrm>
          <a:prstGeom prst="rect">
            <a:avLst/>
          </a:prstGeom>
          <a:solidFill>
            <a:srgbClr val="F8F8F8"/>
          </a:solidFill>
          <a:ln w="9525">
            <a:solidFill>
              <a:schemeClr val="tx1"/>
            </a:solidFill>
            <a:miter lim="800000"/>
            <a:headEnd/>
            <a:tailEnd/>
          </a:ln>
          <a:effectLst/>
        </p:spPr>
        <p:txBody>
          <a:bodyPr wrap="none" anchor="ctr"/>
          <a:lstStyle/>
          <a:p>
            <a:pPr eaLnBrk="0" hangingPunct="0"/>
            <a:endParaRPr lang="en-US" altLang="zh-CN" sz="2400" b="1" dirty="0" smtClean="0">
              <a:solidFill>
                <a:srgbClr val="000000"/>
              </a:solidFill>
              <a:latin typeface="Times New Roman" pitchFamily="18" charset="0"/>
            </a:endParaRPr>
          </a:p>
          <a:p>
            <a:pPr eaLnBrk="0" hangingPunct="0"/>
            <a:endParaRPr lang="en-US" altLang="zh-CN" sz="2400" b="1" dirty="0" smtClean="0">
              <a:solidFill>
                <a:srgbClr val="000000"/>
              </a:solidFill>
              <a:latin typeface="Times New Roman" pitchFamily="18" charset="0"/>
            </a:endParaRPr>
          </a:p>
          <a:p>
            <a:pPr eaLnBrk="0" hangingPunct="0"/>
            <a:r>
              <a:rPr lang="en-US" altLang="zh-CN" sz="2400" b="1" dirty="0" smtClean="0">
                <a:solidFill>
                  <a:srgbClr val="000000"/>
                </a:solidFill>
                <a:latin typeface="Times New Roman" pitchFamily="18" charset="0"/>
              </a:rPr>
              <a:t>class </a:t>
            </a:r>
            <a:r>
              <a:rPr lang="en-US" altLang="zh-CN" sz="2400" b="1" dirty="0">
                <a:solidFill>
                  <a:srgbClr val="000000"/>
                </a:solidFill>
                <a:latin typeface="Times New Roman" pitchFamily="18" charset="0"/>
              </a:rPr>
              <a:t>B extends A{</a:t>
            </a:r>
          </a:p>
          <a:p>
            <a:pPr eaLnBrk="0" hangingPunct="0"/>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c</a:t>
            </a:r>
            <a:r>
              <a:rPr lang="en-US" altLang="zh-CN" sz="2400" b="1" dirty="0" smtClean="0">
                <a:solidFill>
                  <a:srgbClr val="000000"/>
                </a:solidFill>
                <a:latin typeface="Times New Roman" pitchFamily="18" charset="0"/>
              </a:rPr>
              <a:t>;</a:t>
            </a:r>
          </a:p>
          <a:p>
            <a:pPr eaLnBrk="0" hangingPunct="0"/>
            <a:endParaRPr lang="en-US" altLang="zh-CN" sz="2400" b="1" dirty="0">
              <a:solidFill>
                <a:srgbClr val="000000"/>
              </a:solidFill>
              <a:latin typeface="Times New Roman" pitchFamily="18" charset="0"/>
            </a:endParaRPr>
          </a:p>
          <a:p>
            <a:pPr eaLnBrk="0" hangingPunct="0"/>
            <a:r>
              <a:rPr lang="en-US" altLang="zh-CN" sz="2400" b="1" dirty="0">
                <a:solidFill>
                  <a:srgbClr val="000000"/>
                </a:solidFill>
                <a:latin typeface="Times New Roman" pitchFamily="18" charset="0"/>
              </a:rPr>
              <a:t>    B(</a:t>
            </a:r>
            <a:r>
              <a:rPr lang="en-US" altLang="zh-CN" sz="2400" b="1" dirty="0" err="1">
                <a:solidFill>
                  <a:srgbClr val="000000"/>
                </a:solidFill>
                <a:latin typeface="Times New Roman" pitchFamily="18" charset="0"/>
              </a:rPr>
              <a:t>int</a:t>
            </a:r>
            <a:r>
              <a:rPr lang="en-US" altLang="zh-CN" sz="2400" b="1" dirty="0">
                <a:solidFill>
                  <a:srgbClr val="000000"/>
                </a:solidFill>
                <a:latin typeface="Times New Roman" pitchFamily="18" charset="0"/>
              </a:rPr>
              <a:t> </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c=</a:t>
            </a:r>
            <a:r>
              <a:rPr lang="en-US" altLang="zh-CN" sz="2400" b="1" dirty="0" err="1">
                <a:solidFill>
                  <a:srgbClr val="000000"/>
                </a:solidFill>
                <a:latin typeface="Times New Roman" pitchFamily="18" charset="0"/>
              </a:rPr>
              <a:t>i</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a:t>
            </a:r>
          </a:p>
          <a:p>
            <a:pPr eaLnBrk="0" hangingPunct="0"/>
            <a:endParaRPr lang="en-US" altLang="zh-CN" sz="2400" b="1" dirty="0">
              <a:solidFill>
                <a:srgbClr val="000000"/>
              </a:solidFill>
              <a:latin typeface="Times New Roman" pitchFamily="18" charset="0"/>
            </a:endParaRPr>
          </a:p>
          <a:p>
            <a:pPr eaLnBrk="0" hangingPunct="0"/>
            <a:r>
              <a:rPr lang="en-US" altLang="zh-CN" sz="2400" b="1" dirty="0" smtClean="0">
                <a:solidFill>
                  <a:srgbClr val="000000"/>
                </a:solidFill>
                <a:latin typeface="Times New Roman" pitchFamily="18" charset="0"/>
              </a:rPr>
              <a:t>    B(</a:t>
            </a:r>
            <a:r>
              <a:rPr lang="en-US" altLang="zh-CN" sz="2400" b="1" dirty="0" err="1" smtClean="0">
                <a:solidFill>
                  <a:srgbClr val="000000"/>
                </a:solidFill>
                <a:latin typeface="Times New Roman" pitchFamily="18" charset="0"/>
              </a:rPr>
              <a:t>int</a:t>
            </a:r>
            <a:r>
              <a:rPr lang="en-US" altLang="zh-CN" sz="2400" b="1" dirty="0" smtClean="0">
                <a:solidFill>
                  <a:srgbClr val="000000"/>
                </a:solidFill>
                <a:latin typeface="Times New Roman" pitchFamily="18" charset="0"/>
              </a:rPr>
              <a:t> </a:t>
            </a:r>
            <a:r>
              <a:rPr lang="en-US" altLang="zh-CN" sz="2400" b="1" dirty="0" err="1" smtClean="0">
                <a:solidFill>
                  <a:srgbClr val="000000"/>
                </a:solidFill>
                <a:latin typeface="Times New Roman" pitchFamily="18" charset="0"/>
              </a:rPr>
              <a:t>i</a:t>
            </a:r>
            <a:r>
              <a:rPr lang="en-US" altLang="zh-CN" sz="2400" b="1" dirty="0" smtClean="0">
                <a:solidFill>
                  <a:srgbClr val="000000"/>
                </a:solidFill>
                <a:latin typeface="Times New Roman" pitchFamily="18" charset="0"/>
              </a:rPr>
              <a:t>, </a:t>
            </a:r>
            <a:r>
              <a:rPr lang="en-US" altLang="zh-CN" sz="2400" b="1" dirty="0" err="1" smtClean="0">
                <a:solidFill>
                  <a:srgbClr val="000000"/>
                </a:solidFill>
                <a:latin typeface="Times New Roman" pitchFamily="18" charset="0"/>
              </a:rPr>
              <a:t>int</a:t>
            </a:r>
            <a:r>
              <a:rPr lang="en-US" altLang="zh-CN" sz="2400" b="1" dirty="0" smtClean="0">
                <a:solidFill>
                  <a:srgbClr val="000000"/>
                </a:solidFill>
                <a:latin typeface="Times New Roman" pitchFamily="18" charset="0"/>
              </a:rPr>
              <a:t> j, </a:t>
            </a:r>
            <a:r>
              <a:rPr lang="en-US" altLang="zh-CN" sz="2400" b="1" dirty="0" err="1" smtClean="0">
                <a:solidFill>
                  <a:srgbClr val="000000"/>
                </a:solidFill>
                <a:latin typeface="Times New Roman" pitchFamily="18" charset="0"/>
              </a:rPr>
              <a:t>int</a:t>
            </a:r>
            <a:r>
              <a:rPr lang="en-US" altLang="zh-CN" sz="2400" b="1" dirty="0" smtClean="0">
                <a:solidFill>
                  <a:srgbClr val="000000"/>
                </a:solidFill>
                <a:latin typeface="Times New Roman" pitchFamily="18" charset="0"/>
              </a:rPr>
              <a:t> k){</a:t>
            </a:r>
          </a:p>
          <a:p>
            <a:pPr eaLnBrk="0" hangingPunct="0"/>
            <a:r>
              <a:rPr lang="en-US" altLang="zh-CN" sz="2400" b="1" dirty="0" smtClean="0">
                <a:latin typeface="Times New Roman" pitchFamily="18" charset="0"/>
              </a:rPr>
              <a:t>       </a:t>
            </a:r>
            <a:r>
              <a:rPr lang="en-US" altLang="zh-CN" sz="2400" b="1" dirty="0" smtClean="0">
                <a:solidFill>
                  <a:srgbClr val="FF3300"/>
                </a:solidFill>
                <a:latin typeface="Times New Roman" pitchFamily="18" charset="0"/>
              </a:rPr>
              <a:t>this(</a:t>
            </a:r>
            <a:r>
              <a:rPr lang="en-US" altLang="zh-CN" sz="2400" b="1" dirty="0" err="1" smtClean="0">
                <a:solidFill>
                  <a:srgbClr val="FF3300"/>
                </a:solidFill>
                <a:latin typeface="Times New Roman" pitchFamily="18" charset="0"/>
              </a:rPr>
              <a:t>i</a:t>
            </a:r>
            <a:r>
              <a:rPr lang="en-US" altLang="zh-CN" sz="2400" b="1" dirty="0" smtClean="0">
                <a:solidFill>
                  <a:srgbClr val="FF3300"/>
                </a:solidFill>
                <a:latin typeface="Times New Roman" pitchFamily="18" charset="0"/>
              </a:rPr>
              <a:t>);	//</a:t>
            </a:r>
            <a:r>
              <a:rPr lang="zh-CN" altLang="en-US" sz="2400" b="1" dirty="0" smtClean="0">
                <a:solidFill>
                  <a:srgbClr val="FF3300"/>
                </a:solidFill>
                <a:latin typeface="Times New Roman" pitchFamily="18" charset="0"/>
              </a:rPr>
              <a:t>？</a:t>
            </a:r>
            <a:endParaRPr lang="en-US" altLang="zh-CN" sz="2400" b="1" dirty="0" smtClean="0">
              <a:solidFill>
                <a:srgbClr val="FF3300"/>
              </a:solidFill>
              <a:latin typeface="Times New Roman" pitchFamily="18" charset="0"/>
            </a:endParaRPr>
          </a:p>
          <a:p>
            <a:pPr eaLnBrk="0" hangingPunct="0"/>
            <a:r>
              <a:rPr lang="en-US" altLang="zh-CN" sz="2400" b="1" dirty="0" smtClean="0">
                <a:latin typeface="Times New Roman" pitchFamily="18" charset="0"/>
              </a:rPr>
              <a:t>       </a:t>
            </a:r>
            <a:r>
              <a:rPr lang="en-US" altLang="zh-CN" sz="2400" b="1" dirty="0" smtClean="0">
                <a:solidFill>
                  <a:srgbClr val="000000"/>
                </a:solidFill>
                <a:latin typeface="Times New Roman" pitchFamily="18" charset="0"/>
              </a:rPr>
              <a:t>c=k;</a:t>
            </a:r>
          </a:p>
          <a:p>
            <a:pPr eaLnBrk="0" hangingPunct="0"/>
            <a:r>
              <a:rPr lang="en-US" altLang="zh-CN" sz="2400" b="1" dirty="0" smtClean="0">
                <a:solidFill>
                  <a:srgbClr val="000000"/>
                </a:solidFill>
                <a:latin typeface="Times New Roman" pitchFamily="18" charset="0"/>
              </a:rPr>
              <a:t>    }</a:t>
            </a:r>
          </a:p>
          <a:p>
            <a:pPr eaLnBrk="0" hangingPunct="0"/>
            <a:r>
              <a:rPr lang="en-US" altLang="zh-CN" sz="2400" b="1" dirty="0" smtClean="0">
                <a:solidFill>
                  <a:srgbClr val="000000"/>
                </a:solidFill>
                <a:latin typeface="Times New Roman" pitchFamily="18" charset="0"/>
              </a:rPr>
              <a:t>}</a:t>
            </a:r>
            <a:endParaRPr lang="en-US" altLang="zh-CN" sz="2400" b="1" dirty="0">
              <a:latin typeface="Times New Roman" pitchFamily="18" charset="0"/>
            </a:endParaRPr>
          </a:p>
          <a:p>
            <a:pPr eaLnBrk="0" hangingPunct="0"/>
            <a:endParaRPr lang="en-US" altLang="zh-CN" sz="2400" b="1" dirty="0">
              <a:latin typeface="Times New Roman" pitchFamily="18" charset="0"/>
            </a:endParaRPr>
          </a:p>
          <a:p>
            <a:pPr eaLnBrk="0" hangingPunct="0"/>
            <a:r>
              <a:rPr lang="en-US" altLang="zh-CN" sz="2400" b="1" dirty="0" smtClean="0">
                <a:latin typeface="Times New Roman" pitchFamily="18" charset="0"/>
              </a:rPr>
              <a:t>   </a:t>
            </a:r>
            <a:endParaRPr lang="en-US" altLang="zh-CN" sz="2400" b="1" dirty="0">
              <a:latin typeface="Times New Roman" pitchFamily="18" charset="0"/>
            </a:endParaRPr>
          </a:p>
        </p:txBody>
      </p:sp>
      <p:sp>
        <p:nvSpPr>
          <p:cNvPr id="8" name="灯片编号占位符 7"/>
          <p:cNvSpPr>
            <a:spLocks noGrp="1"/>
          </p:cNvSpPr>
          <p:nvPr>
            <p:ph type="sldNum" sz="quarter" idx="12"/>
          </p:nvPr>
        </p:nvSpPr>
        <p:spPr/>
        <p:txBody>
          <a:bodyPr/>
          <a:lstStyle/>
          <a:p>
            <a:fld id="{C1025722-2939-4C5B-8B2F-DB7A7836CB36}" type="slidenum">
              <a:rPr lang="en-US" altLang="zh-CN" smtClean="0"/>
              <a:pPr/>
              <a:t>38</a:t>
            </a:fld>
            <a:endParaRPr lang="en-US" altLang="zh-CN"/>
          </a:p>
        </p:txBody>
      </p:sp>
      <p:sp>
        <p:nvSpPr>
          <p:cNvPr id="9" name="TextBox 8"/>
          <p:cNvSpPr txBox="1"/>
          <p:nvPr/>
        </p:nvSpPr>
        <p:spPr>
          <a:xfrm>
            <a:off x="428596" y="4429132"/>
            <a:ext cx="3571868" cy="1938992"/>
          </a:xfrm>
          <a:prstGeom prst="rect">
            <a:avLst/>
          </a:prstGeom>
          <a:noFill/>
        </p:spPr>
        <p:txBody>
          <a:bodyPr wrap="square" rtlCol="0">
            <a:spAutoFit/>
          </a:bodyPr>
          <a:lstStyle/>
          <a:p>
            <a:r>
              <a:rPr lang="zh-CN" altLang="en-US" sz="2400" b="1" dirty="0" smtClean="0">
                <a:solidFill>
                  <a:srgbClr val="000099"/>
                </a:solidFill>
              </a:rPr>
              <a:t>存在</a:t>
            </a:r>
            <a:r>
              <a:rPr lang="en-US" altLang="zh-CN" sz="2400" b="1" dirty="0" smtClean="0">
                <a:solidFill>
                  <a:srgbClr val="000099"/>
                </a:solidFill>
              </a:rPr>
              <a:t>this</a:t>
            </a:r>
            <a:r>
              <a:rPr lang="zh-CN" altLang="en-US" sz="2400" b="1" dirty="0" smtClean="0">
                <a:solidFill>
                  <a:srgbClr val="000099"/>
                </a:solidFill>
              </a:rPr>
              <a:t>关键字，调用本类其它构造函数</a:t>
            </a:r>
            <a:r>
              <a:rPr lang="zh-CN" altLang="en-US" sz="2400" dirty="0" smtClean="0"/>
              <a:t>，但是按照递归调用，最终还是会调用父类构造函数</a:t>
            </a:r>
            <a:r>
              <a:rPr lang="en-US" altLang="zh-CN" sz="2400" b="1" dirty="0" smtClean="0">
                <a:solidFill>
                  <a:srgbClr val="C00000"/>
                </a:solidFill>
              </a:rPr>
              <a:t>super(…)</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200" dirty="0" smtClean="0"/>
              <a:t>§5.5.2     </a:t>
            </a:r>
            <a:r>
              <a:rPr lang="zh-CN" altLang="en-US" sz="3200" dirty="0" smtClean="0">
                <a:latin typeface="宋体" charset="-122"/>
              </a:rPr>
              <a:t>使用</a:t>
            </a:r>
            <a:r>
              <a:rPr lang="en-US" altLang="zh-CN" sz="3200" dirty="0" smtClean="0"/>
              <a:t>super</a:t>
            </a:r>
            <a:r>
              <a:rPr lang="zh-CN" altLang="en-US" sz="3200" dirty="0" smtClean="0">
                <a:latin typeface="宋体" charset="-122"/>
              </a:rPr>
              <a:t>操作被隐藏的成员变量和方法</a:t>
            </a:r>
            <a:r>
              <a:rPr lang="zh-CN" altLang="en-US" sz="3200" dirty="0" smtClean="0"/>
              <a:t> </a:t>
            </a:r>
            <a:endParaRPr lang="zh-CN" altLang="en-US" sz="3200" dirty="0"/>
          </a:p>
        </p:txBody>
      </p:sp>
      <p:sp>
        <p:nvSpPr>
          <p:cNvPr id="3" name="内容占位符 2"/>
          <p:cNvSpPr>
            <a:spLocks noGrp="1"/>
          </p:cNvSpPr>
          <p:nvPr>
            <p:ph idx="1"/>
          </p:nvPr>
        </p:nvSpPr>
        <p:spPr>
          <a:xfrm>
            <a:off x="457200" y="1628775"/>
            <a:ext cx="3757610" cy="4502150"/>
          </a:xfrm>
        </p:spPr>
        <p:txBody>
          <a:bodyPr/>
          <a:lstStyle/>
          <a:p>
            <a:pPr algn="just">
              <a:lnSpc>
                <a:spcPct val="90000"/>
              </a:lnSpc>
            </a:pPr>
            <a:r>
              <a:rPr lang="zh-CN" altLang="en-US" dirty="0" smtClean="0">
                <a:latin typeface="宋体" charset="-122"/>
              </a:rPr>
              <a:t>在子类中想使用被子类隐藏的成员变量或方法就可以使用关键字</a:t>
            </a:r>
            <a:r>
              <a:rPr lang="en-US" altLang="zh-CN" dirty="0" smtClean="0">
                <a:latin typeface="宋体" charset="-122"/>
              </a:rPr>
              <a:t>super。</a:t>
            </a:r>
          </a:p>
          <a:p>
            <a:pPr algn="just">
              <a:lnSpc>
                <a:spcPct val="90000"/>
              </a:lnSpc>
            </a:pPr>
            <a:r>
              <a:rPr lang="zh-CN" altLang="en-US" dirty="0" smtClean="0">
                <a:latin typeface="宋体" charset="-122"/>
              </a:rPr>
              <a:t>比如：</a:t>
            </a:r>
            <a:r>
              <a:rPr lang="en-US" altLang="zh-CN" dirty="0" err="1" smtClean="0">
                <a:solidFill>
                  <a:srgbClr val="0000FF"/>
                </a:solidFill>
                <a:latin typeface="宋体" charset="-122"/>
              </a:rPr>
              <a:t>super.x、super.play</a:t>
            </a:r>
            <a:r>
              <a:rPr lang="en-US" altLang="zh-CN" dirty="0" smtClean="0">
                <a:solidFill>
                  <a:srgbClr val="0000FF"/>
                </a:solidFill>
                <a:latin typeface="宋体" charset="-122"/>
              </a:rPr>
              <a:t>()</a:t>
            </a:r>
            <a:r>
              <a:rPr lang="zh-CN" altLang="en-US" dirty="0" smtClean="0">
                <a:latin typeface="宋体" charset="-122"/>
              </a:rPr>
              <a:t>就是访问和调用被子类隐藏的成员变量</a:t>
            </a:r>
            <a:r>
              <a:rPr lang="en-US" altLang="zh-CN" dirty="0" smtClean="0">
                <a:latin typeface="宋体" charset="-122"/>
              </a:rPr>
              <a:t>x</a:t>
            </a:r>
            <a:r>
              <a:rPr lang="zh-CN" altLang="en-US" dirty="0" smtClean="0">
                <a:latin typeface="宋体" charset="-122"/>
              </a:rPr>
              <a:t>和方法</a:t>
            </a:r>
            <a:r>
              <a:rPr lang="en-US" altLang="zh-CN" dirty="0" smtClean="0">
                <a:latin typeface="宋体" charset="-122"/>
              </a:rPr>
              <a:t>play()。</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4857752" y="2000240"/>
            <a:ext cx="3886200" cy="36576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   子类与父类 </a:t>
            </a:r>
            <a:endParaRPr lang="zh-CN" altLang="en-US" dirty="0"/>
          </a:p>
        </p:txBody>
      </p:sp>
      <p:sp>
        <p:nvSpPr>
          <p:cNvPr id="3" name="内容占位符 2"/>
          <p:cNvSpPr>
            <a:spLocks noGrp="1"/>
          </p:cNvSpPr>
          <p:nvPr>
            <p:ph idx="1"/>
          </p:nvPr>
        </p:nvSpPr>
        <p:spPr>
          <a:xfrm>
            <a:off x="571472" y="1643050"/>
            <a:ext cx="8229600" cy="4502150"/>
          </a:xfrm>
        </p:spPr>
        <p:txBody>
          <a:bodyPr/>
          <a:lstStyle/>
          <a:p>
            <a:pPr algn="just"/>
            <a:r>
              <a:rPr lang="zh-CN" altLang="en-US" dirty="0" smtClean="0"/>
              <a:t>利用继承，可以先编写一个共有属性的</a:t>
            </a:r>
            <a:r>
              <a:rPr lang="zh-CN" altLang="en-US" b="1" dirty="0" smtClean="0">
                <a:solidFill>
                  <a:srgbClr val="C00000"/>
                </a:solidFill>
              </a:rPr>
              <a:t>一般类</a:t>
            </a:r>
            <a:r>
              <a:rPr lang="zh-CN" altLang="en-US" dirty="0" smtClean="0"/>
              <a:t>，根据该一般类再编写</a:t>
            </a:r>
            <a:r>
              <a:rPr lang="zh-CN" altLang="en-US" b="1" dirty="0" smtClean="0">
                <a:solidFill>
                  <a:srgbClr val="C00000"/>
                </a:solidFill>
              </a:rPr>
              <a:t>具有特殊属性的新类</a:t>
            </a:r>
            <a:r>
              <a:rPr lang="zh-CN" altLang="en-US" dirty="0" smtClean="0"/>
              <a:t>，新类继承一般类的状态和行为，并根据需要增加它自己的新的状态和行为。</a:t>
            </a:r>
          </a:p>
          <a:p>
            <a:pPr algn="just"/>
            <a:r>
              <a:rPr lang="zh-CN" altLang="en-US" dirty="0" smtClean="0"/>
              <a:t>由继承而得到的类称为</a:t>
            </a:r>
            <a:r>
              <a:rPr lang="zh-CN" altLang="en-US" b="1" dirty="0" smtClean="0">
                <a:solidFill>
                  <a:srgbClr val="FF0066"/>
                </a:solidFill>
              </a:rPr>
              <a:t>子类</a:t>
            </a:r>
            <a:r>
              <a:rPr lang="zh-CN" altLang="en-US" dirty="0" smtClean="0"/>
              <a:t>，被继承的类称为</a:t>
            </a:r>
            <a:r>
              <a:rPr lang="zh-CN" altLang="en-US" b="1" dirty="0" smtClean="0">
                <a:solidFill>
                  <a:srgbClr val="FF0066"/>
                </a:solidFill>
              </a:rPr>
              <a:t>父类</a:t>
            </a:r>
            <a:r>
              <a:rPr lang="en-US" altLang="zh-CN" b="1" dirty="0" smtClean="0">
                <a:solidFill>
                  <a:srgbClr val="FF0066"/>
                </a:solidFill>
              </a:rPr>
              <a:t>(</a:t>
            </a:r>
            <a:r>
              <a:rPr lang="zh-CN" altLang="en-US" b="1" dirty="0" smtClean="0">
                <a:solidFill>
                  <a:srgbClr val="FF0066"/>
                </a:solidFill>
              </a:rPr>
              <a:t>超类）</a:t>
            </a:r>
            <a:r>
              <a:rPr lang="zh-CN" altLang="en-US" dirty="0" smtClean="0"/>
              <a:t>。</a:t>
            </a:r>
            <a:endParaRPr lang="en-US" altLang="zh-CN" dirty="0" smtClean="0"/>
          </a:p>
          <a:p>
            <a:pPr algn="just"/>
            <a:endParaRPr lang="en-US" altLang="zh-CN" dirty="0" smtClean="0"/>
          </a:p>
          <a:p>
            <a:pPr algn="just"/>
            <a:r>
              <a:rPr lang="en-US" altLang="zh-CN" dirty="0" smtClean="0"/>
              <a:t>Java</a:t>
            </a:r>
            <a:r>
              <a:rPr lang="zh-CN" altLang="en-US" dirty="0" smtClean="0"/>
              <a:t>支持单继承，即：一个子类只能有一个父类。</a:t>
            </a:r>
          </a:p>
          <a:p>
            <a:pPr algn="just">
              <a:buNone/>
            </a:pPr>
            <a:r>
              <a:rPr lang="zh-CN" altLang="en-US" dirty="0" smtClean="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14290"/>
            <a:ext cx="1571636" cy="592118"/>
          </a:xfrm>
        </p:spPr>
        <p:txBody>
          <a:bodyPr>
            <a:normAutofit fontScale="90000"/>
          </a:bodyPr>
          <a:lstStyle/>
          <a:p>
            <a:r>
              <a:rPr lang="zh-CN" altLang="en-US" dirty="0" smtClean="0"/>
              <a:t>例</a:t>
            </a:r>
            <a:r>
              <a:rPr lang="en-US" altLang="zh-CN" dirty="0" smtClean="0"/>
              <a:t>5-7</a:t>
            </a:r>
            <a:endParaRPr lang="zh-CN" altLang="en-US" dirty="0"/>
          </a:p>
        </p:txBody>
      </p:sp>
      <p:sp>
        <p:nvSpPr>
          <p:cNvPr id="3" name="内容占位符 2"/>
          <p:cNvSpPr>
            <a:spLocks noGrp="1"/>
          </p:cNvSpPr>
          <p:nvPr>
            <p:ph idx="1"/>
          </p:nvPr>
        </p:nvSpPr>
        <p:spPr>
          <a:xfrm>
            <a:off x="214282" y="1500174"/>
            <a:ext cx="3357586" cy="4572032"/>
          </a:xfrm>
          <a:ln>
            <a:solidFill>
              <a:schemeClr val="accent1"/>
            </a:solidFill>
          </a:ln>
        </p:spPr>
        <p:txBody>
          <a:bodyPr>
            <a:noAutofit/>
          </a:bodyPr>
          <a:lstStyle/>
          <a:p>
            <a:pPr>
              <a:spcBef>
                <a:spcPts val="0"/>
              </a:spcBef>
              <a:buNone/>
            </a:pPr>
            <a:r>
              <a:rPr lang="en-US" altLang="zh-CN" sz="2400" b="1" dirty="0" smtClean="0"/>
              <a:t>public class Sum {</a:t>
            </a:r>
          </a:p>
          <a:p>
            <a:pPr>
              <a:spcBef>
                <a:spcPts val="0"/>
              </a:spcBef>
              <a:buNone/>
            </a:pPr>
            <a:r>
              <a:rPr lang="en-US" altLang="zh-CN" sz="2400" b="1" dirty="0" smtClean="0"/>
              <a:t>   </a:t>
            </a:r>
            <a:r>
              <a:rPr lang="en-US" altLang="zh-CN" sz="2400" b="1" dirty="0" err="1" smtClean="0">
                <a:solidFill>
                  <a:srgbClr val="006600"/>
                </a:solidFill>
              </a:rPr>
              <a:t>int</a:t>
            </a:r>
            <a:r>
              <a:rPr lang="en-US" altLang="zh-CN" sz="2400" b="1" dirty="0" smtClean="0">
                <a:solidFill>
                  <a:srgbClr val="006600"/>
                </a:solidFill>
              </a:rPr>
              <a:t> n;</a:t>
            </a:r>
          </a:p>
          <a:p>
            <a:pPr>
              <a:spcBef>
                <a:spcPts val="0"/>
              </a:spcBef>
              <a:buNone/>
            </a:pPr>
            <a:endParaRPr lang="en-US" altLang="zh-CN" sz="2400" b="1" dirty="0" smtClean="0"/>
          </a:p>
          <a:p>
            <a:pPr>
              <a:spcBef>
                <a:spcPts val="0"/>
              </a:spcBef>
              <a:buNone/>
            </a:pPr>
            <a:r>
              <a:rPr lang="en-US" altLang="zh-CN" sz="2400" b="1" dirty="0" smtClean="0"/>
              <a:t>   public </a:t>
            </a:r>
            <a:r>
              <a:rPr lang="en-US" altLang="zh-CN" sz="2400" b="1" dirty="0" smtClean="0">
                <a:solidFill>
                  <a:srgbClr val="000099"/>
                </a:solidFill>
              </a:rPr>
              <a:t>double f() </a:t>
            </a:r>
            <a:r>
              <a:rPr lang="en-US" altLang="zh-CN" sz="2400" b="1" dirty="0" smtClean="0"/>
              <a:t>{</a:t>
            </a:r>
          </a:p>
          <a:p>
            <a:pPr>
              <a:spcBef>
                <a:spcPts val="0"/>
              </a:spcBef>
              <a:buNone/>
            </a:pPr>
            <a:r>
              <a:rPr lang="en-US" altLang="zh-CN" sz="2400" b="1" dirty="0" smtClean="0"/>
              <a:t>      double sum=0;</a:t>
            </a:r>
          </a:p>
          <a:p>
            <a:pPr>
              <a:spcBef>
                <a:spcPts val="0"/>
              </a:spcBef>
              <a:buNone/>
            </a:pPr>
            <a:r>
              <a:rPr lang="en-US" altLang="zh-CN" sz="2400" b="1" dirty="0" smtClean="0"/>
              <a:t>      for(</a:t>
            </a:r>
            <a:r>
              <a:rPr lang="en-US" altLang="zh-CN" sz="2400" b="1" dirty="0" err="1" smtClean="0"/>
              <a:t>int</a:t>
            </a:r>
            <a:r>
              <a:rPr lang="en-US" altLang="zh-CN" sz="2400" b="1" dirty="0" smtClean="0"/>
              <a:t> </a:t>
            </a:r>
            <a:r>
              <a:rPr lang="en-US" altLang="zh-CN" sz="2400" b="1" dirty="0" err="1" smtClean="0"/>
              <a:t>i</a:t>
            </a:r>
            <a:r>
              <a:rPr lang="en-US" altLang="zh-CN" sz="2400" b="1" dirty="0" smtClean="0"/>
              <a:t>=</a:t>
            </a:r>
            <a:r>
              <a:rPr lang="en-US" altLang="zh-CN" sz="2400" b="1" dirty="0" err="1" smtClean="0"/>
              <a:t>1;i</a:t>
            </a:r>
            <a:r>
              <a:rPr lang="en-US" altLang="zh-CN" sz="2400" b="1" dirty="0" smtClean="0"/>
              <a:t>&lt;=</a:t>
            </a:r>
            <a:r>
              <a:rPr lang="en-US" altLang="zh-CN" sz="2400" b="1" dirty="0" err="1" smtClean="0"/>
              <a:t>n;i</a:t>
            </a:r>
            <a:r>
              <a:rPr lang="en-US" altLang="zh-CN" sz="2400" b="1" dirty="0" smtClean="0"/>
              <a:t>++){</a:t>
            </a:r>
          </a:p>
          <a:p>
            <a:pPr>
              <a:spcBef>
                <a:spcPts val="0"/>
              </a:spcBef>
              <a:buNone/>
            </a:pPr>
            <a:r>
              <a:rPr lang="en-US" altLang="zh-CN" sz="2400" b="1" dirty="0" smtClean="0"/>
              <a:t>             sum=</a:t>
            </a:r>
            <a:r>
              <a:rPr lang="en-US" altLang="zh-CN" sz="2400" b="1" dirty="0" err="1" smtClean="0"/>
              <a:t>sum+i</a:t>
            </a:r>
            <a:r>
              <a:rPr lang="en-US" altLang="zh-CN" sz="2400" b="1" dirty="0" smtClean="0"/>
              <a:t>;</a:t>
            </a:r>
          </a:p>
          <a:p>
            <a:pPr>
              <a:spcBef>
                <a:spcPts val="0"/>
              </a:spcBef>
              <a:buNone/>
            </a:pPr>
            <a:r>
              <a:rPr lang="en-US" altLang="zh-CN" sz="2400" b="1" dirty="0" smtClean="0"/>
              <a:t>      }</a:t>
            </a:r>
          </a:p>
          <a:p>
            <a:pPr>
              <a:spcBef>
                <a:spcPts val="0"/>
              </a:spcBef>
              <a:buNone/>
            </a:pPr>
            <a:r>
              <a:rPr lang="en-US" altLang="zh-CN" sz="2400" b="1" dirty="0" smtClean="0"/>
              <a:t>      return sum;  </a:t>
            </a:r>
          </a:p>
          <a:p>
            <a:pPr>
              <a:spcBef>
                <a:spcPts val="0"/>
              </a:spcBef>
              <a:buNone/>
            </a:pPr>
            <a:r>
              <a:rPr lang="en-US" altLang="zh-CN" sz="2400" b="1" dirty="0" smtClean="0"/>
              <a:t>   }</a:t>
            </a:r>
          </a:p>
          <a:p>
            <a:pPr>
              <a:spcBef>
                <a:spcPts val="0"/>
              </a:spcBef>
              <a:buNone/>
            </a:pPr>
            <a:endParaRPr lang="en-US" altLang="zh-CN" sz="2400" b="1" dirty="0" smtClean="0"/>
          </a:p>
          <a:p>
            <a:pPr>
              <a:spcBef>
                <a:spcPts val="0"/>
              </a:spcBef>
              <a:buNone/>
            </a:pPr>
            <a:r>
              <a:rPr lang="en-US"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
        <p:nvSpPr>
          <p:cNvPr id="5" name="内容占位符 2"/>
          <p:cNvSpPr txBox="1">
            <a:spLocks/>
          </p:cNvSpPr>
          <p:nvPr/>
        </p:nvSpPr>
        <p:spPr bwMode="auto">
          <a:xfrm>
            <a:off x="3929058" y="785794"/>
            <a:ext cx="5000660" cy="5929354"/>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lvl="0" indent="-342900" fontAlgn="base">
              <a:spcAft>
                <a:spcPct val="0"/>
              </a:spcAft>
              <a:buClr>
                <a:schemeClr val="tx2"/>
              </a:buClr>
              <a:buSzPct val="70000"/>
            </a:pPr>
            <a:r>
              <a:rPr lang="en-US" altLang="zh-CN" sz="2400" b="1" kern="0" dirty="0" smtClean="0"/>
              <a:t>public class </a:t>
            </a:r>
            <a:r>
              <a:rPr lang="en-US" altLang="zh-CN" sz="2400" b="1" kern="0" dirty="0" smtClean="0">
                <a:solidFill>
                  <a:srgbClr val="C00000"/>
                </a:solidFill>
              </a:rPr>
              <a:t>Average extends Sum </a:t>
            </a:r>
            <a:r>
              <a:rPr lang="en-US" altLang="zh-CN" sz="2400" b="1" kern="0" dirty="0" smtClean="0"/>
              <a:t>{</a:t>
            </a:r>
          </a:p>
          <a:p>
            <a:pPr marL="342900" lvl="0" indent="-342900" fontAlgn="base">
              <a:spcAft>
                <a:spcPct val="0"/>
              </a:spcAft>
              <a:buClr>
                <a:schemeClr val="tx2"/>
              </a:buClr>
              <a:buSzPct val="70000"/>
            </a:pPr>
            <a:r>
              <a:rPr lang="en-US" altLang="zh-CN" sz="2400" b="1" kern="0" dirty="0" smtClean="0"/>
              <a:t>   </a:t>
            </a:r>
            <a:r>
              <a:rPr lang="en-US" altLang="zh-CN" sz="2400" b="1" kern="0" dirty="0" smtClean="0">
                <a:solidFill>
                  <a:srgbClr val="006600"/>
                </a:solidFill>
              </a:rPr>
              <a:t>double n;           </a:t>
            </a:r>
            <a:r>
              <a:rPr lang="en-US" altLang="zh-CN" sz="2400" b="1" kern="0" dirty="0" smtClean="0"/>
              <a:t>//</a:t>
            </a:r>
            <a:r>
              <a:rPr lang="zh-CN" altLang="en-US" sz="2400" b="1" kern="0" dirty="0" smtClean="0"/>
              <a:t>隐藏父类变量</a:t>
            </a:r>
            <a:r>
              <a:rPr lang="en-US" altLang="zh-CN" sz="2400" b="1" kern="0" dirty="0" smtClean="0"/>
              <a:t>n</a:t>
            </a:r>
          </a:p>
          <a:p>
            <a:pPr marL="342900" lvl="0" indent="-342900" fontAlgn="base">
              <a:spcAft>
                <a:spcPct val="0"/>
              </a:spcAft>
              <a:buClr>
                <a:schemeClr val="tx2"/>
              </a:buClr>
              <a:buSzPct val="70000"/>
            </a:pPr>
            <a:endParaRPr lang="zh-CN" altLang="en-US" sz="2400" b="1" kern="0" dirty="0" smtClean="0"/>
          </a:p>
          <a:p>
            <a:pPr marL="342900" lvl="0" indent="-342900" fontAlgn="base">
              <a:spcAft>
                <a:spcPct val="0"/>
              </a:spcAft>
              <a:buClr>
                <a:schemeClr val="tx2"/>
              </a:buClr>
              <a:buSzPct val="70000"/>
            </a:pPr>
            <a:r>
              <a:rPr lang="zh-CN" altLang="en-US" sz="2400" b="1" kern="0" dirty="0" smtClean="0"/>
              <a:t>   </a:t>
            </a:r>
            <a:r>
              <a:rPr lang="en-US" altLang="zh-CN" sz="2400" b="1" kern="0" dirty="0" smtClean="0"/>
              <a:t>public </a:t>
            </a:r>
            <a:r>
              <a:rPr lang="en-US" altLang="zh-CN" sz="2400" b="1" dirty="0" smtClean="0">
                <a:solidFill>
                  <a:srgbClr val="000099"/>
                </a:solidFill>
              </a:rPr>
              <a:t>double f() </a:t>
            </a:r>
            <a:r>
              <a:rPr lang="en-US" altLang="zh-CN" sz="2400" b="1" kern="0" dirty="0" smtClean="0"/>
              <a:t>{</a:t>
            </a:r>
          </a:p>
          <a:p>
            <a:pPr marL="342900" lvl="0" indent="-342900" fontAlgn="base">
              <a:spcAft>
                <a:spcPct val="0"/>
              </a:spcAft>
              <a:buClr>
                <a:schemeClr val="tx2"/>
              </a:buClr>
              <a:buSzPct val="70000"/>
            </a:pPr>
            <a:r>
              <a:rPr lang="en-US" altLang="zh-CN" sz="2400" b="1" kern="0" dirty="0" smtClean="0"/>
              <a:t>      double c;</a:t>
            </a:r>
          </a:p>
          <a:p>
            <a:pPr marL="342900" lvl="0" indent="-342900" fontAlgn="base">
              <a:spcAft>
                <a:spcPct val="0"/>
              </a:spcAft>
              <a:buClr>
                <a:schemeClr val="tx2"/>
              </a:buClr>
              <a:buSzPct val="70000"/>
            </a:pPr>
            <a:r>
              <a:rPr lang="en-US" altLang="zh-CN" sz="2400" b="1" kern="0" dirty="0" smtClean="0"/>
              <a:t>      </a:t>
            </a:r>
            <a:r>
              <a:rPr lang="en-US" altLang="zh-CN" sz="2400" b="1" kern="0" dirty="0" err="1" smtClean="0">
                <a:solidFill>
                  <a:srgbClr val="000099"/>
                </a:solidFill>
              </a:rPr>
              <a:t>super.n</a:t>
            </a:r>
            <a:r>
              <a:rPr lang="en-US" altLang="zh-CN" sz="2400" b="1" kern="0" dirty="0" smtClean="0">
                <a:solidFill>
                  <a:srgbClr val="000099"/>
                </a:solidFill>
              </a:rPr>
              <a:t>= (</a:t>
            </a:r>
            <a:r>
              <a:rPr lang="en-US" altLang="zh-CN" sz="2400" b="1" kern="0" dirty="0" err="1" smtClean="0">
                <a:solidFill>
                  <a:srgbClr val="000099"/>
                </a:solidFill>
              </a:rPr>
              <a:t>int</a:t>
            </a:r>
            <a:r>
              <a:rPr lang="en-US" altLang="zh-CN" sz="2400" b="1" kern="0" dirty="0" smtClean="0">
                <a:solidFill>
                  <a:srgbClr val="000099"/>
                </a:solidFill>
              </a:rPr>
              <a:t>)n; </a:t>
            </a:r>
            <a:r>
              <a:rPr lang="en-US" altLang="zh-CN" sz="2400" b="1" kern="0" dirty="0" smtClean="0"/>
              <a:t>	//?</a:t>
            </a:r>
          </a:p>
          <a:p>
            <a:pPr marL="342900" lvl="0" indent="-342900" fontAlgn="base">
              <a:spcAft>
                <a:spcPct val="0"/>
              </a:spcAft>
              <a:buClr>
                <a:schemeClr val="tx2"/>
              </a:buClr>
              <a:buSzPct val="70000"/>
            </a:pPr>
            <a:r>
              <a:rPr lang="en-US" altLang="zh-CN" sz="2400" b="1" kern="0" dirty="0" smtClean="0"/>
              <a:t>      c = </a:t>
            </a:r>
            <a:r>
              <a:rPr lang="en-US" altLang="zh-CN" sz="2400" b="1" kern="0" dirty="0" err="1" smtClean="0">
                <a:solidFill>
                  <a:srgbClr val="000099"/>
                </a:solidFill>
              </a:rPr>
              <a:t>super.f</a:t>
            </a:r>
            <a:r>
              <a:rPr lang="en-US" altLang="zh-CN" sz="2400" b="1" kern="0" dirty="0" smtClean="0">
                <a:solidFill>
                  <a:srgbClr val="000099"/>
                </a:solidFill>
              </a:rPr>
              <a:t>()</a:t>
            </a:r>
            <a:r>
              <a:rPr lang="en-US" altLang="zh-CN" sz="2400" b="1" kern="0" dirty="0" smtClean="0"/>
              <a:t>;</a:t>
            </a:r>
          </a:p>
          <a:p>
            <a:pPr marL="342900" lvl="0" indent="-342900" fontAlgn="base">
              <a:spcAft>
                <a:spcPct val="0"/>
              </a:spcAft>
              <a:buClr>
                <a:schemeClr val="tx2"/>
              </a:buClr>
              <a:buSzPct val="70000"/>
            </a:pPr>
            <a:r>
              <a:rPr lang="en-US" altLang="zh-CN" sz="2400" b="1" kern="0" dirty="0" smtClean="0"/>
              <a:t>      return </a:t>
            </a:r>
            <a:r>
              <a:rPr lang="en-US" altLang="zh-CN" sz="2400" b="1" kern="0" dirty="0" err="1" smtClean="0"/>
              <a:t>c+n</a:t>
            </a:r>
            <a:r>
              <a:rPr lang="en-US" altLang="zh-CN" sz="2400" b="1" kern="0" dirty="0" smtClean="0"/>
              <a:t>;</a:t>
            </a:r>
          </a:p>
          <a:p>
            <a:pPr marL="342900" lvl="0" indent="-342900" fontAlgn="base">
              <a:spcAft>
                <a:spcPct val="0"/>
              </a:spcAft>
              <a:buClr>
                <a:schemeClr val="tx2"/>
              </a:buClr>
              <a:buSzPct val="70000"/>
            </a:pPr>
            <a:r>
              <a:rPr lang="en-US" altLang="zh-CN" sz="2400" b="1" kern="0" dirty="0" smtClean="0"/>
              <a:t>   }</a:t>
            </a:r>
          </a:p>
          <a:p>
            <a:pPr marL="342900" lvl="0" indent="-342900" fontAlgn="base">
              <a:spcAft>
                <a:spcPct val="0"/>
              </a:spcAft>
              <a:buClr>
                <a:schemeClr val="tx2"/>
              </a:buClr>
              <a:buSzPct val="70000"/>
            </a:pPr>
            <a:endParaRPr lang="en-US" altLang="zh-CN" sz="2400" b="1" kern="0" dirty="0" smtClean="0"/>
          </a:p>
          <a:p>
            <a:pPr marL="342900" lvl="0" indent="-342900" fontAlgn="base">
              <a:spcAft>
                <a:spcPct val="0"/>
              </a:spcAft>
              <a:buClr>
                <a:schemeClr val="tx2"/>
              </a:buClr>
              <a:buSzPct val="70000"/>
            </a:pPr>
            <a:r>
              <a:rPr lang="en-US" altLang="zh-CN" sz="2400" b="1" kern="0" dirty="0" smtClean="0"/>
              <a:t>   public double g() { </a:t>
            </a:r>
          </a:p>
          <a:p>
            <a:pPr marL="342900" lvl="0" indent="-342900" fontAlgn="base">
              <a:spcAft>
                <a:spcPct val="0"/>
              </a:spcAft>
              <a:buClr>
                <a:schemeClr val="tx2"/>
              </a:buClr>
              <a:buSzPct val="70000"/>
            </a:pPr>
            <a:r>
              <a:rPr lang="en-US" altLang="zh-CN" sz="2400" b="1" kern="0" dirty="0" smtClean="0"/>
              <a:t>      double c;</a:t>
            </a:r>
          </a:p>
          <a:p>
            <a:pPr marL="342900" lvl="0" indent="-342900" fontAlgn="base">
              <a:spcAft>
                <a:spcPct val="0"/>
              </a:spcAft>
              <a:buClr>
                <a:schemeClr val="tx2"/>
              </a:buClr>
              <a:buSzPct val="70000"/>
            </a:pPr>
            <a:r>
              <a:rPr lang="en-US" altLang="zh-CN" sz="2400" b="1" kern="0" dirty="0" smtClean="0"/>
              <a:t>      c = </a:t>
            </a:r>
            <a:r>
              <a:rPr lang="en-US" altLang="zh-CN" sz="2400" b="1" kern="0" dirty="0" err="1" smtClean="0">
                <a:solidFill>
                  <a:srgbClr val="000099"/>
                </a:solidFill>
              </a:rPr>
              <a:t>super.f</a:t>
            </a:r>
            <a:r>
              <a:rPr lang="en-US" altLang="zh-CN" sz="2400" b="1" kern="0" dirty="0" smtClean="0">
                <a:solidFill>
                  <a:srgbClr val="000099"/>
                </a:solidFill>
              </a:rPr>
              <a:t>();</a:t>
            </a:r>
          </a:p>
          <a:p>
            <a:pPr marL="342900" lvl="0" indent="-342900" fontAlgn="base">
              <a:spcAft>
                <a:spcPct val="0"/>
              </a:spcAft>
              <a:buClr>
                <a:schemeClr val="tx2"/>
              </a:buClr>
              <a:buSzPct val="70000"/>
            </a:pPr>
            <a:r>
              <a:rPr lang="en-US" altLang="zh-CN" sz="2400" b="1" kern="0" dirty="0" smtClean="0"/>
              <a:t>      return c-n;</a:t>
            </a:r>
          </a:p>
          <a:p>
            <a:pPr marL="342900" lvl="0" indent="-342900" fontAlgn="base">
              <a:spcAft>
                <a:spcPct val="0"/>
              </a:spcAft>
              <a:buClr>
                <a:schemeClr val="tx2"/>
              </a:buClr>
              <a:buSzPct val="70000"/>
            </a:pPr>
            <a:r>
              <a:rPr lang="en-US" altLang="zh-CN" sz="2400" b="1" kern="0" dirty="0" smtClean="0"/>
              <a:t>   }</a:t>
            </a:r>
          </a:p>
          <a:p>
            <a:pPr marL="342900" lvl="0" indent="-342900" fontAlgn="base">
              <a:spcAft>
                <a:spcPct val="0"/>
              </a:spcAft>
              <a:buClr>
                <a:schemeClr val="tx2"/>
              </a:buClr>
              <a:buSzPct val="70000"/>
            </a:pPr>
            <a:r>
              <a:rPr lang="en-US" altLang="zh-CN" sz="2400" b="1" kern="0" dirty="0" smtClean="0"/>
              <a:t>}</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14282" y="1000108"/>
            <a:ext cx="1785950" cy="461665"/>
          </a:xfrm>
          <a:prstGeom prst="rect">
            <a:avLst/>
          </a:prstGeom>
          <a:noFill/>
        </p:spPr>
        <p:txBody>
          <a:bodyPr wrap="square" rtlCol="0">
            <a:spAutoFit/>
          </a:bodyPr>
          <a:lstStyle/>
          <a:p>
            <a:r>
              <a:rPr lang="en-US" altLang="zh-CN" sz="2400" dirty="0" smtClean="0"/>
              <a:t>//</a:t>
            </a:r>
            <a:r>
              <a:rPr lang="en-US" altLang="zh-CN" sz="2400" dirty="0" err="1" smtClean="0"/>
              <a:t>Sum.java</a:t>
            </a:r>
            <a:endParaRPr lang="zh-CN" altLang="en-US" sz="2400" dirty="0"/>
          </a:p>
        </p:txBody>
      </p:sp>
      <p:sp>
        <p:nvSpPr>
          <p:cNvPr id="8" name="TextBox 7"/>
          <p:cNvSpPr txBox="1"/>
          <p:nvPr/>
        </p:nvSpPr>
        <p:spPr>
          <a:xfrm>
            <a:off x="4500562" y="285728"/>
            <a:ext cx="2357454" cy="461665"/>
          </a:xfrm>
          <a:prstGeom prst="rect">
            <a:avLst/>
          </a:prstGeom>
          <a:noFill/>
        </p:spPr>
        <p:txBody>
          <a:bodyPr wrap="square" rtlCol="0">
            <a:spAutoFit/>
          </a:bodyPr>
          <a:lstStyle/>
          <a:p>
            <a:r>
              <a:rPr lang="en-US" altLang="zh-CN" sz="2400" kern="0" dirty="0" smtClean="0"/>
              <a:t>//</a:t>
            </a:r>
            <a:r>
              <a:rPr lang="en-US" altLang="zh-CN" sz="2400" kern="0" dirty="0" err="1" smtClean="0"/>
              <a:t>Average</a:t>
            </a:r>
            <a:r>
              <a:rPr lang="en-US" altLang="zh-CN" sz="2400" dirty="0" err="1" smtClean="0"/>
              <a:t>.java</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§5.6   </a:t>
            </a:r>
            <a:r>
              <a:rPr lang="en-US" altLang="zh-CN" dirty="0" smtClean="0">
                <a:latin typeface="宋体" charset="-122"/>
              </a:rPr>
              <a:t>final</a:t>
            </a:r>
            <a:r>
              <a:rPr lang="zh-CN" altLang="en-US" dirty="0" smtClean="0">
                <a:latin typeface="宋体" charset="-122"/>
              </a:rPr>
              <a:t>关键字 </a:t>
            </a:r>
            <a:endParaRPr lang="zh-CN" altLang="en-US" dirty="0"/>
          </a:p>
        </p:txBody>
      </p:sp>
      <p:sp>
        <p:nvSpPr>
          <p:cNvPr id="3" name="内容占位符 2"/>
          <p:cNvSpPr>
            <a:spLocks noGrp="1"/>
          </p:cNvSpPr>
          <p:nvPr>
            <p:ph idx="1"/>
          </p:nvPr>
        </p:nvSpPr>
        <p:spPr/>
        <p:txBody>
          <a:bodyPr/>
          <a:lstStyle/>
          <a:p>
            <a:r>
              <a:rPr lang="en-US" altLang="zh-CN" b="1" dirty="0" smtClean="0">
                <a:solidFill>
                  <a:srgbClr val="C00000"/>
                </a:solidFill>
                <a:latin typeface="宋体" charset="-122"/>
              </a:rPr>
              <a:t>final</a:t>
            </a:r>
            <a:r>
              <a:rPr lang="zh-CN" altLang="en-US" b="1" dirty="0" smtClean="0">
                <a:latin typeface="宋体" charset="-122"/>
              </a:rPr>
              <a:t>关键字可以修饰类、成员变量和方法中的局部变量。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§5.6.1   </a:t>
            </a:r>
            <a:r>
              <a:rPr lang="en-US" altLang="zh-CN" dirty="0" smtClean="0"/>
              <a:t>final</a:t>
            </a:r>
            <a:r>
              <a:rPr lang="zh-CN" altLang="en-US" dirty="0" smtClean="0">
                <a:latin typeface="宋体" charset="-122"/>
              </a:rPr>
              <a:t>类</a:t>
            </a:r>
            <a:r>
              <a:rPr lang="zh-CN" altLang="en-US" dirty="0" smtClean="0"/>
              <a:t> </a:t>
            </a:r>
            <a:endParaRPr lang="zh-CN" altLang="en-US" dirty="0"/>
          </a:p>
        </p:txBody>
      </p:sp>
      <p:sp>
        <p:nvSpPr>
          <p:cNvPr id="3" name="内容占位符 2"/>
          <p:cNvSpPr>
            <a:spLocks noGrp="1"/>
          </p:cNvSpPr>
          <p:nvPr>
            <p:ph idx="1"/>
          </p:nvPr>
        </p:nvSpPr>
        <p:spPr/>
        <p:txBody>
          <a:bodyPr/>
          <a:lstStyle/>
          <a:p>
            <a:pPr algn="just">
              <a:lnSpc>
                <a:spcPct val="90000"/>
              </a:lnSpc>
            </a:pPr>
            <a:r>
              <a:rPr lang="zh-CN" altLang="en-US" b="1" dirty="0" smtClean="0"/>
              <a:t> 可以使用</a:t>
            </a:r>
            <a:r>
              <a:rPr lang="en-US" altLang="zh-CN" b="1" dirty="0" smtClean="0">
                <a:latin typeface="宋体" charset="-122"/>
              </a:rPr>
              <a:t>final</a:t>
            </a:r>
            <a:r>
              <a:rPr lang="zh-CN" altLang="en-US" b="1" dirty="0" smtClean="0"/>
              <a:t>将类声明为</a:t>
            </a:r>
            <a:r>
              <a:rPr lang="en-US" altLang="zh-CN" b="1" dirty="0" smtClean="0">
                <a:latin typeface="宋体" charset="-122"/>
              </a:rPr>
              <a:t>final</a:t>
            </a:r>
            <a:r>
              <a:rPr lang="zh-CN" altLang="en-US" b="1" dirty="0" smtClean="0"/>
              <a:t>类。</a:t>
            </a:r>
            <a:endParaRPr lang="en-US" altLang="zh-CN" b="1" dirty="0" smtClean="0"/>
          </a:p>
          <a:p>
            <a:pPr algn="just">
              <a:lnSpc>
                <a:spcPct val="90000"/>
              </a:lnSpc>
            </a:pPr>
            <a:r>
              <a:rPr lang="en-US" altLang="zh-CN" b="1" dirty="0" smtClean="0">
                <a:latin typeface="宋体" charset="-122"/>
              </a:rPr>
              <a:t>final</a:t>
            </a:r>
            <a:r>
              <a:rPr lang="zh-CN" altLang="en-US" b="1" dirty="0" smtClean="0"/>
              <a:t>类不能被继承，即不能有子类。如：</a:t>
            </a:r>
            <a:endParaRPr lang="en-US" altLang="zh-CN" b="1" dirty="0" smtClean="0"/>
          </a:p>
          <a:p>
            <a:pPr algn="just">
              <a:lnSpc>
                <a:spcPct val="90000"/>
              </a:lnSpc>
            </a:pPr>
            <a:endParaRPr lang="zh-CN" altLang="en-US" b="1" dirty="0" smtClean="0">
              <a:latin typeface="宋体" charset="-122"/>
            </a:endParaRPr>
          </a:p>
          <a:p>
            <a:pPr lvl="2" algn="just">
              <a:lnSpc>
                <a:spcPct val="90000"/>
              </a:lnSpc>
              <a:buNone/>
            </a:pPr>
            <a:r>
              <a:rPr lang="en-US" altLang="zh-CN" sz="2800" b="1" dirty="0" smtClean="0">
                <a:solidFill>
                  <a:srgbClr val="0000FF"/>
                </a:solidFill>
                <a:latin typeface="+mj-lt"/>
              </a:rPr>
              <a:t>final class A {</a:t>
            </a:r>
          </a:p>
          <a:p>
            <a:pPr lvl="2" algn="just">
              <a:lnSpc>
                <a:spcPct val="90000"/>
              </a:lnSpc>
              <a:buNone/>
            </a:pPr>
            <a:r>
              <a:rPr lang="en-US" altLang="zh-CN" sz="2800" b="1" dirty="0" smtClean="0">
                <a:solidFill>
                  <a:srgbClr val="0000FF"/>
                </a:solidFill>
                <a:latin typeface="+mj-lt"/>
              </a:rPr>
              <a:t>	…</a:t>
            </a:r>
          </a:p>
          <a:p>
            <a:pPr lvl="2" algn="just">
              <a:lnSpc>
                <a:spcPct val="90000"/>
              </a:lnSpc>
              <a:buNone/>
            </a:pPr>
            <a:r>
              <a:rPr lang="en-US" altLang="zh-CN" sz="2800" b="1" dirty="0" smtClean="0">
                <a:solidFill>
                  <a:srgbClr val="0000FF"/>
                </a:solidFill>
                <a:latin typeface="+mj-lt"/>
              </a:rPr>
              <a:t>}</a:t>
            </a:r>
            <a:r>
              <a:rPr lang="en-US" altLang="zh-CN" sz="2800" b="1" dirty="0" smtClean="0">
                <a:latin typeface="+mj-lt"/>
              </a:rPr>
              <a:t> </a:t>
            </a:r>
            <a:endParaRPr lang="zh-CN" altLang="en-US" sz="2800"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§5.6.3    </a:t>
            </a:r>
            <a:r>
              <a:rPr lang="zh-CN" altLang="en-US" dirty="0" smtClean="0">
                <a:latin typeface="宋体" charset="-122"/>
              </a:rPr>
              <a:t>常量</a:t>
            </a:r>
            <a:r>
              <a:rPr lang="zh-CN" altLang="en-US" dirty="0" smtClean="0"/>
              <a:t> </a:t>
            </a:r>
            <a:endParaRPr lang="zh-CN" altLang="en-US" dirty="0"/>
          </a:p>
        </p:txBody>
      </p:sp>
      <p:sp>
        <p:nvSpPr>
          <p:cNvPr id="3" name="内容占位符 2"/>
          <p:cNvSpPr>
            <a:spLocks noGrp="1"/>
          </p:cNvSpPr>
          <p:nvPr>
            <p:ph idx="1"/>
          </p:nvPr>
        </p:nvSpPr>
        <p:spPr/>
        <p:txBody>
          <a:bodyPr/>
          <a:lstStyle/>
          <a:p>
            <a:pPr algn="just">
              <a:lnSpc>
                <a:spcPct val="90000"/>
              </a:lnSpc>
            </a:pPr>
            <a:r>
              <a:rPr lang="zh-CN" altLang="en-US" b="1" dirty="0" smtClean="0">
                <a:latin typeface="宋体" charset="-122"/>
              </a:rPr>
              <a:t>如果成员变量或局部变量被修饰为</a:t>
            </a:r>
            <a:r>
              <a:rPr lang="en-US" altLang="zh-CN" b="1" dirty="0" smtClean="0">
                <a:latin typeface="宋体" charset="-122"/>
              </a:rPr>
              <a:t>final</a:t>
            </a:r>
            <a:r>
              <a:rPr lang="zh-CN" altLang="en-US" b="1" dirty="0" smtClean="0">
                <a:latin typeface="宋体" charset="-122"/>
              </a:rPr>
              <a:t>的，就是</a:t>
            </a:r>
            <a:r>
              <a:rPr lang="zh-CN" altLang="en-US" b="1" dirty="0" smtClean="0">
                <a:solidFill>
                  <a:srgbClr val="C00000"/>
                </a:solidFill>
                <a:latin typeface="宋体" charset="-122"/>
              </a:rPr>
              <a:t>常量</a:t>
            </a:r>
            <a:r>
              <a:rPr lang="zh-CN" altLang="en-US" b="1" dirty="0" smtClean="0">
                <a:latin typeface="宋体" charset="-122"/>
              </a:rPr>
              <a:t>。</a:t>
            </a:r>
            <a:endParaRPr lang="en-US" altLang="zh-CN" b="1" dirty="0" smtClean="0">
              <a:latin typeface="宋体" charset="-122"/>
            </a:endParaRPr>
          </a:p>
          <a:p>
            <a:r>
              <a:rPr lang="en-US" altLang="zh-CN" b="1" dirty="0" smtClean="0">
                <a:solidFill>
                  <a:srgbClr val="0000CC"/>
                </a:solidFill>
              </a:rPr>
              <a:t>final</a:t>
            </a:r>
            <a:r>
              <a:rPr lang="zh-CN" altLang="en-US" b="1" dirty="0" smtClean="0">
                <a:solidFill>
                  <a:srgbClr val="0000CC"/>
                </a:solidFill>
              </a:rPr>
              <a:t>变量</a:t>
            </a:r>
            <a:r>
              <a:rPr lang="zh-CN" altLang="en-US" dirty="0" smtClean="0"/>
              <a:t>一般用于声明那些类或对象的</a:t>
            </a:r>
            <a:r>
              <a:rPr lang="zh-CN" altLang="en-US" dirty="0" smtClean="0">
                <a:solidFill>
                  <a:srgbClr val="FF0000"/>
                </a:solidFill>
              </a:rPr>
              <a:t>不可变的属性</a:t>
            </a:r>
            <a:r>
              <a:rPr lang="zh-CN" altLang="en-US" dirty="0" smtClean="0"/>
              <a:t>；</a:t>
            </a:r>
            <a:endParaRPr lang="en-US" altLang="zh-CN" dirty="0" smtClean="0"/>
          </a:p>
          <a:p>
            <a:r>
              <a:rPr lang="en-US" altLang="zh-CN" b="1" dirty="0" smtClean="0">
                <a:solidFill>
                  <a:srgbClr val="0000CC"/>
                </a:solidFill>
              </a:rPr>
              <a:t>final</a:t>
            </a:r>
            <a:r>
              <a:rPr lang="zh-CN" altLang="en-US" b="1" dirty="0" smtClean="0">
                <a:solidFill>
                  <a:srgbClr val="0000CC"/>
                </a:solidFill>
              </a:rPr>
              <a:t>变量在声明时必须赋初值；</a:t>
            </a:r>
            <a:endParaRPr lang="en-US" altLang="zh-CN" dirty="0" smtClean="0"/>
          </a:p>
          <a:p>
            <a:r>
              <a:rPr lang="zh-CN" altLang="en-US" dirty="0" smtClean="0"/>
              <a:t>被声明为</a:t>
            </a:r>
            <a:r>
              <a:rPr lang="en-US" altLang="zh-CN" dirty="0" smtClean="0"/>
              <a:t>final</a:t>
            </a:r>
            <a:r>
              <a:rPr lang="zh-CN" altLang="en-US" dirty="0" smtClean="0"/>
              <a:t>的域只能被初始化一次，即不能再次被赋值；</a:t>
            </a:r>
          </a:p>
          <a:p>
            <a:pPr algn="just">
              <a:lnSpc>
                <a:spcPct val="90000"/>
              </a:lnSpc>
            </a:pPr>
            <a:endParaRPr lang="zh-CN" altLang="en-US" b="1" dirty="0" smtClean="0">
              <a:latin typeface="宋体"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§5.6.2    </a:t>
            </a:r>
            <a:r>
              <a:rPr lang="en-US" altLang="zh-CN" dirty="0" smtClean="0"/>
              <a:t>final</a:t>
            </a:r>
            <a:r>
              <a:rPr lang="zh-CN" altLang="en-US" dirty="0" smtClean="0">
                <a:latin typeface="宋体" charset="-122"/>
              </a:rPr>
              <a:t>方法</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b="1" dirty="0" smtClean="0">
                <a:latin typeface="宋体" charset="-122"/>
              </a:rPr>
              <a:t>如果用</a:t>
            </a:r>
            <a:r>
              <a:rPr lang="en-US" altLang="zh-CN" b="1" dirty="0" smtClean="0">
                <a:latin typeface="宋体" charset="-122"/>
              </a:rPr>
              <a:t>final</a:t>
            </a:r>
            <a:r>
              <a:rPr lang="zh-CN" altLang="en-US" b="1" dirty="0" smtClean="0">
                <a:latin typeface="宋体" charset="-122"/>
              </a:rPr>
              <a:t>修饰父类中的一个方法，那么这个方法不允许子类重写。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00948" cy="1020746"/>
          </a:xfrm>
        </p:spPr>
        <p:txBody>
          <a:bodyPr/>
          <a:lstStyle/>
          <a:p>
            <a:pPr algn="l"/>
            <a:r>
              <a:rPr lang="zh-CN" altLang="en-US" dirty="0" smtClean="0"/>
              <a:t>例</a:t>
            </a:r>
            <a:r>
              <a:rPr lang="en-US" altLang="zh-CN" dirty="0" smtClean="0"/>
              <a:t>5-8</a:t>
            </a:r>
            <a:r>
              <a:rPr lang="zh-CN" altLang="en-US" dirty="0" smtClean="0"/>
              <a:t>：</a:t>
            </a:r>
            <a:endParaRPr lang="zh-CN" altLang="en-US" dirty="0"/>
          </a:p>
        </p:txBody>
      </p:sp>
      <p:sp>
        <p:nvSpPr>
          <p:cNvPr id="3" name="内容占位符 2"/>
          <p:cNvSpPr>
            <a:spLocks noGrp="1"/>
          </p:cNvSpPr>
          <p:nvPr>
            <p:ph idx="1"/>
          </p:nvPr>
        </p:nvSpPr>
        <p:spPr>
          <a:xfrm>
            <a:off x="357158" y="1214423"/>
            <a:ext cx="8572560" cy="4929222"/>
          </a:xfrm>
          <a:ln>
            <a:solidFill>
              <a:schemeClr val="accent1">
                <a:shade val="50000"/>
              </a:schemeClr>
            </a:solidFill>
          </a:ln>
        </p:spPr>
        <p:txBody>
          <a:bodyPr>
            <a:normAutofit/>
          </a:bodyPr>
          <a:lstStyle/>
          <a:p>
            <a:pPr>
              <a:spcBef>
                <a:spcPts val="0"/>
              </a:spcBef>
              <a:buNone/>
            </a:pPr>
            <a:r>
              <a:rPr lang="en-US" altLang="zh-CN" sz="2400" b="1" dirty="0" smtClean="0">
                <a:latin typeface="+mj-lt"/>
              </a:rPr>
              <a:t>class A {</a:t>
            </a:r>
          </a:p>
          <a:p>
            <a:pPr lvl="1">
              <a:spcBef>
                <a:spcPts val="0"/>
              </a:spcBef>
              <a:buNone/>
            </a:pPr>
            <a:r>
              <a:rPr lang="en-US" altLang="zh-CN" sz="2400" b="1" dirty="0" smtClean="0">
                <a:latin typeface="+mj-lt"/>
              </a:rPr>
              <a:t>  //final double PI;  </a:t>
            </a:r>
            <a:r>
              <a:rPr lang="zh-CN" altLang="en-US" sz="2400" b="1" dirty="0" smtClean="0">
                <a:latin typeface="+mj-lt"/>
              </a:rPr>
              <a:t>非法，因为没有给常量指定值</a:t>
            </a:r>
          </a:p>
          <a:p>
            <a:pPr lvl="1">
              <a:spcBef>
                <a:spcPts val="0"/>
              </a:spcBef>
              <a:buNone/>
            </a:pPr>
            <a:r>
              <a:rPr lang="zh-CN" altLang="en-US" sz="2400" b="1" dirty="0" smtClean="0">
                <a:solidFill>
                  <a:srgbClr val="000099"/>
                </a:solidFill>
                <a:latin typeface="+mj-lt"/>
              </a:rPr>
              <a:t>  </a:t>
            </a:r>
            <a:r>
              <a:rPr lang="en-US" altLang="zh-CN" sz="2400" b="1" dirty="0" smtClean="0">
                <a:solidFill>
                  <a:srgbClr val="C00000"/>
                </a:solidFill>
                <a:latin typeface="+mj-lt"/>
              </a:rPr>
              <a:t>final</a:t>
            </a:r>
            <a:r>
              <a:rPr lang="en-US" altLang="zh-CN" sz="2400" b="1" dirty="0" smtClean="0">
                <a:solidFill>
                  <a:srgbClr val="000099"/>
                </a:solidFill>
                <a:latin typeface="+mj-lt"/>
              </a:rPr>
              <a:t> double PI=3.1415926;  </a:t>
            </a:r>
            <a:r>
              <a:rPr lang="en-US" altLang="zh-CN" sz="2400" b="1" dirty="0" smtClean="0">
                <a:solidFill>
                  <a:srgbClr val="006600"/>
                </a:solidFill>
                <a:latin typeface="+mj-lt"/>
              </a:rPr>
              <a:t>// PI</a:t>
            </a:r>
            <a:r>
              <a:rPr lang="zh-CN" altLang="en-US" sz="2400" b="1" dirty="0" smtClean="0">
                <a:solidFill>
                  <a:srgbClr val="006600"/>
                </a:solidFill>
                <a:latin typeface="+mj-lt"/>
              </a:rPr>
              <a:t>是常量，声明时必须赋初值</a:t>
            </a:r>
            <a:endParaRPr lang="en-US" altLang="zh-CN" sz="2400" b="1" dirty="0" smtClean="0">
              <a:solidFill>
                <a:srgbClr val="006600"/>
              </a:solidFill>
              <a:latin typeface="+mj-lt"/>
            </a:endParaRPr>
          </a:p>
          <a:p>
            <a:pPr lvl="1">
              <a:spcBef>
                <a:spcPts val="0"/>
              </a:spcBef>
              <a:buNone/>
            </a:pPr>
            <a:endParaRPr lang="zh-CN" altLang="en-US" sz="2400" b="1" dirty="0" smtClean="0">
              <a:latin typeface="+mj-lt"/>
            </a:endParaRPr>
          </a:p>
          <a:p>
            <a:pPr lvl="1">
              <a:spcBef>
                <a:spcPts val="0"/>
              </a:spcBef>
              <a:buNone/>
            </a:pPr>
            <a:r>
              <a:rPr lang="zh-CN" altLang="en-US" sz="2400" b="1" dirty="0" smtClean="0">
                <a:latin typeface="+mj-lt"/>
              </a:rPr>
              <a:t>  </a:t>
            </a:r>
            <a:r>
              <a:rPr lang="en-US" altLang="zh-CN" sz="2400" b="1" dirty="0" smtClean="0">
                <a:latin typeface="+mj-lt"/>
              </a:rPr>
              <a:t>public double </a:t>
            </a:r>
            <a:r>
              <a:rPr lang="en-US" altLang="zh-CN" sz="2400" b="1" dirty="0" err="1" smtClean="0">
                <a:latin typeface="+mj-lt"/>
              </a:rPr>
              <a:t>getArea</a:t>
            </a:r>
            <a:r>
              <a:rPr lang="en-US" altLang="zh-CN" sz="2400" b="1" dirty="0" smtClean="0">
                <a:latin typeface="+mj-lt"/>
              </a:rPr>
              <a:t>(</a:t>
            </a:r>
            <a:r>
              <a:rPr lang="en-US" altLang="zh-CN" sz="2400" b="1" dirty="0" smtClean="0">
                <a:solidFill>
                  <a:srgbClr val="C00000"/>
                </a:solidFill>
                <a:latin typeface="+mj-lt"/>
              </a:rPr>
              <a:t>final</a:t>
            </a:r>
            <a:r>
              <a:rPr lang="en-US" altLang="zh-CN" sz="2400" b="1" dirty="0" smtClean="0">
                <a:solidFill>
                  <a:srgbClr val="000099"/>
                </a:solidFill>
                <a:latin typeface="+mj-lt"/>
              </a:rPr>
              <a:t> double r</a:t>
            </a:r>
            <a:r>
              <a:rPr lang="en-US" altLang="zh-CN" sz="2400" b="1" dirty="0" smtClean="0">
                <a:latin typeface="+mj-lt"/>
              </a:rPr>
              <a:t>) {</a:t>
            </a:r>
          </a:p>
          <a:p>
            <a:pPr lvl="1">
              <a:spcBef>
                <a:spcPts val="0"/>
              </a:spcBef>
              <a:buNone/>
            </a:pPr>
            <a:r>
              <a:rPr lang="en-US" altLang="zh-CN" sz="2400" b="1" dirty="0" smtClean="0">
                <a:latin typeface="+mj-lt"/>
              </a:rPr>
              <a:t>       // r=89; </a:t>
            </a:r>
            <a:r>
              <a:rPr lang="zh-CN" altLang="en-US" sz="2400" b="1" dirty="0" smtClean="0">
                <a:latin typeface="+mj-lt"/>
              </a:rPr>
              <a:t>非法，因为不允许再改变</a:t>
            </a:r>
            <a:r>
              <a:rPr lang="en-US" altLang="zh-CN" sz="2400" b="1" dirty="0" smtClean="0">
                <a:latin typeface="+mj-lt"/>
              </a:rPr>
              <a:t>r</a:t>
            </a:r>
            <a:r>
              <a:rPr lang="zh-CN" altLang="en-US" sz="2400" b="1" dirty="0" smtClean="0">
                <a:latin typeface="+mj-lt"/>
              </a:rPr>
              <a:t>的值</a:t>
            </a:r>
          </a:p>
          <a:p>
            <a:pPr lvl="1">
              <a:spcBef>
                <a:spcPts val="0"/>
              </a:spcBef>
              <a:buNone/>
            </a:pPr>
            <a:r>
              <a:rPr lang="zh-CN" altLang="en-US" sz="2400" b="1" dirty="0" smtClean="0">
                <a:latin typeface="+mj-lt"/>
              </a:rPr>
              <a:t>      </a:t>
            </a:r>
            <a:r>
              <a:rPr lang="en-US" altLang="zh-CN" sz="2400" b="1" dirty="0" smtClean="0">
                <a:latin typeface="+mj-lt"/>
              </a:rPr>
              <a:t>return PI * r * r;</a:t>
            </a:r>
          </a:p>
          <a:p>
            <a:pPr>
              <a:spcBef>
                <a:spcPts val="0"/>
              </a:spcBef>
              <a:buNone/>
            </a:pPr>
            <a:r>
              <a:rPr lang="en-US" altLang="zh-CN" sz="2400" b="1" dirty="0" smtClean="0">
                <a:latin typeface="+mj-lt"/>
              </a:rPr>
              <a:t>  }</a:t>
            </a:r>
          </a:p>
          <a:p>
            <a:pPr>
              <a:spcBef>
                <a:spcPts val="0"/>
              </a:spcBef>
              <a:buNone/>
            </a:pPr>
            <a:endParaRPr lang="en-US" altLang="zh-CN" sz="2400" b="1" dirty="0" smtClean="0">
              <a:latin typeface="+mj-lt"/>
            </a:endParaRPr>
          </a:p>
          <a:p>
            <a:pPr>
              <a:spcBef>
                <a:spcPts val="0"/>
              </a:spcBef>
              <a:buNone/>
            </a:pPr>
            <a:r>
              <a:rPr lang="en-US" altLang="zh-CN" sz="2400" b="1" dirty="0" smtClean="0">
                <a:latin typeface="+mj-lt"/>
              </a:rPr>
              <a:t>  </a:t>
            </a:r>
            <a:r>
              <a:rPr lang="en-US" altLang="zh-CN" sz="2400" b="1" dirty="0" smtClean="0">
                <a:solidFill>
                  <a:srgbClr val="000099"/>
                </a:solidFill>
                <a:latin typeface="+mj-lt"/>
              </a:rPr>
              <a:t>public </a:t>
            </a:r>
            <a:r>
              <a:rPr lang="en-US" altLang="zh-CN" sz="2400" b="1" dirty="0" smtClean="0">
                <a:solidFill>
                  <a:srgbClr val="C00000"/>
                </a:solidFill>
                <a:latin typeface="+mj-lt"/>
              </a:rPr>
              <a:t>final</a:t>
            </a:r>
            <a:r>
              <a:rPr lang="en-US" altLang="zh-CN" sz="2400" b="1" dirty="0" smtClean="0">
                <a:solidFill>
                  <a:srgbClr val="000099"/>
                </a:solidFill>
                <a:latin typeface="+mj-lt"/>
              </a:rPr>
              <a:t> void speak(</a:t>
            </a:r>
            <a:r>
              <a:rPr lang="en-US" altLang="zh-CN" sz="2400" b="1" dirty="0" smtClean="0">
                <a:latin typeface="+mj-lt"/>
              </a:rPr>
              <a:t>) {	   </a:t>
            </a:r>
            <a:r>
              <a:rPr lang="en-US" altLang="zh-CN" sz="2400" b="1" dirty="0" smtClean="0">
                <a:solidFill>
                  <a:srgbClr val="006600"/>
                </a:solidFill>
                <a:latin typeface="+mj-lt"/>
              </a:rPr>
              <a:t>//</a:t>
            </a:r>
            <a:r>
              <a:rPr lang="zh-CN" altLang="en-US" sz="2400" b="1" dirty="0" smtClean="0">
                <a:solidFill>
                  <a:srgbClr val="006600"/>
                </a:solidFill>
                <a:latin typeface="+mj-lt"/>
              </a:rPr>
              <a:t>不能被子类继承</a:t>
            </a:r>
            <a:endParaRPr lang="en-US" altLang="zh-CN" sz="2400" b="1" dirty="0" smtClean="0">
              <a:solidFill>
                <a:srgbClr val="006600"/>
              </a:solidFill>
              <a:latin typeface="+mj-lt"/>
            </a:endParaRPr>
          </a:p>
          <a:p>
            <a:pPr>
              <a:spcBef>
                <a:spcPts val="0"/>
              </a:spcBef>
              <a:buNone/>
            </a:pPr>
            <a:r>
              <a:rPr lang="en-US" altLang="zh-CN" sz="2400" b="1" dirty="0" smtClean="0">
                <a:latin typeface="+mj-lt"/>
              </a:rPr>
              <a:t>       </a:t>
            </a:r>
            <a:r>
              <a:rPr lang="en-US" altLang="zh-CN" sz="2400" b="1" dirty="0" err="1" smtClean="0">
                <a:latin typeface="+mj-lt"/>
              </a:rPr>
              <a:t>System.out.println</a:t>
            </a:r>
            <a:r>
              <a:rPr lang="en-US" altLang="zh-CN" sz="2400" b="1" dirty="0" smtClean="0">
                <a:latin typeface="+mj-lt"/>
              </a:rPr>
              <a:t>("</a:t>
            </a:r>
            <a:r>
              <a:rPr lang="zh-CN" altLang="en-US" sz="2400" b="1" dirty="0" smtClean="0">
                <a:latin typeface="+mj-lt"/>
              </a:rPr>
              <a:t>您好，</a:t>
            </a:r>
            <a:r>
              <a:rPr lang="en-US" altLang="zh-CN" sz="2400" b="1" dirty="0" smtClean="0">
                <a:latin typeface="+mj-lt"/>
              </a:rPr>
              <a:t>How's everything here ?");</a:t>
            </a:r>
          </a:p>
          <a:p>
            <a:pPr>
              <a:spcBef>
                <a:spcPts val="0"/>
              </a:spcBef>
              <a:buNone/>
            </a:pPr>
            <a:r>
              <a:rPr lang="en-US" altLang="zh-CN" sz="2400" b="1" dirty="0" smtClean="0">
                <a:latin typeface="+mj-lt"/>
              </a:rPr>
              <a:t>  } </a:t>
            </a:r>
          </a:p>
          <a:p>
            <a:pPr>
              <a:spcBef>
                <a:spcPts val="0"/>
              </a:spcBef>
              <a:buNone/>
            </a:pPr>
            <a:r>
              <a:rPr lang="en-US" altLang="zh-CN" sz="2400" b="1" dirty="0" smtClean="0">
                <a:latin typeface="+mj-lt"/>
              </a:rPr>
              <a:t>}</a:t>
            </a:r>
            <a:endParaRPr lang="zh-CN" altLang="en-US" sz="24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§5.7   </a:t>
            </a:r>
            <a:r>
              <a:rPr lang="zh-CN" altLang="en-US" dirty="0" smtClean="0">
                <a:latin typeface="宋体" charset="-122"/>
              </a:rPr>
              <a:t>对象的上转型对象 </a:t>
            </a:r>
            <a:endParaRPr lang="zh-CN" altLang="en-US" dirty="0"/>
          </a:p>
        </p:txBody>
      </p:sp>
      <p:sp>
        <p:nvSpPr>
          <p:cNvPr id="3" name="内容占位符 2"/>
          <p:cNvSpPr>
            <a:spLocks noGrp="1"/>
          </p:cNvSpPr>
          <p:nvPr>
            <p:ph idx="1"/>
          </p:nvPr>
        </p:nvSpPr>
        <p:spPr/>
        <p:txBody>
          <a:bodyPr/>
          <a:lstStyle/>
          <a:p>
            <a:r>
              <a:rPr lang="zh-CN" altLang="en-US" b="1" dirty="0" smtClean="0">
                <a:latin typeface="宋体" charset="-122"/>
              </a:rPr>
              <a:t>假设，</a:t>
            </a:r>
            <a:r>
              <a:rPr lang="en-US" altLang="zh-CN" b="1" dirty="0" smtClean="0">
                <a:solidFill>
                  <a:srgbClr val="000099"/>
                </a:solidFill>
                <a:latin typeface="宋体" charset="-122"/>
              </a:rPr>
              <a:t>A</a:t>
            </a:r>
            <a:r>
              <a:rPr lang="zh-CN" altLang="en-US" b="1" dirty="0" smtClean="0">
                <a:solidFill>
                  <a:srgbClr val="000099"/>
                </a:solidFill>
                <a:latin typeface="宋体" charset="-122"/>
              </a:rPr>
              <a:t>类是</a:t>
            </a:r>
            <a:r>
              <a:rPr lang="en-US" altLang="zh-CN" b="1" dirty="0" smtClean="0">
                <a:solidFill>
                  <a:srgbClr val="000099"/>
                </a:solidFill>
                <a:latin typeface="宋体" charset="-122"/>
              </a:rPr>
              <a:t>B</a:t>
            </a:r>
            <a:r>
              <a:rPr lang="zh-CN" altLang="en-US" b="1" dirty="0" smtClean="0">
                <a:solidFill>
                  <a:srgbClr val="000099"/>
                </a:solidFill>
                <a:latin typeface="宋体" charset="-122"/>
              </a:rPr>
              <a:t>类的父类。</a:t>
            </a:r>
            <a:endParaRPr lang="en-US" altLang="zh-CN" b="1" dirty="0" smtClean="0">
              <a:solidFill>
                <a:srgbClr val="000099"/>
              </a:solidFill>
              <a:latin typeface="宋体" charset="-122"/>
            </a:endParaRPr>
          </a:p>
          <a:p>
            <a:r>
              <a:rPr lang="zh-CN" altLang="en-US" dirty="0" smtClean="0">
                <a:latin typeface="宋体" charset="-122"/>
              </a:rPr>
              <a:t>当用子类创建一个对象，并把这个对象的引用放到父</a:t>
            </a:r>
            <a:r>
              <a:rPr lang="zh-CN" altLang="en-US" b="1" dirty="0" smtClean="0">
                <a:latin typeface="宋体" charset="-122"/>
              </a:rPr>
              <a:t>类的对象中时，称对象</a:t>
            </a:r>
            <a:r>
              <a:rPr lang="en-US" altLang="zh-CN" b="1" dirty="0" smtClean="0">
                <a:latin typeface="宋体" charset="-122"/>
              </a:rPr>
              <a:t>a</a:t>
            </a:r>
            <a:r>
              <a:rPr lang="zh-CN" altLang="en-US" b="1" dirty="0" smtClean="0">
                <a:latin typeface="宋体" charset="-122"/>
              </a:rPr>
              <a:t>是对象</a:t>
            </a:r>
            <a:r>
              <a:rPr lang="en-US" altLang="zh-CN" b="1" dirty="0" smtClean="0">
                <a:latin typeface="宋体" charset="-122"/>
              </a:rPr>
              <a:t>b</a:t>
            </a:r>
            <a:r>
              <a:rPr lang="zh-CN" altLang="en-US" b="1" dirty="0" smtClean="0">
                <a:latin typeface="宋体" charset="-122"/>
              </a:rPr>
              <a:t>的上转型对象。比如：</a:t>
            </a:r>
            <a:endParaRPr lang="en-US" altLang="zh-CN" b="1" dirty="0" smtClean="0">
              <a:latin typeface="宋体" charset="-122"/>
            </a:endParaRPr>
          </a:p>
          <a:p>
            <a:endParaRPr lang="en-US" altLang="zh-CN" b="1" dirty="0" smtClean="0">
              <a:latin typeface="宋体" charset="-122"/>
            </a:endParaRPr>
          </a:p>
          <a:p>
            <a:endParaRPr lang="en-US" altLang="zh-CN" b="1" dirty="0" smtClean="0">
              <a:latin typeface="宋体" charset="-122"/>
            </a:endParaRPr>
          </a:p>
          <a:p>
            <a:endParaRPr lang="en-US" altLang="zh-CN" b="1" dirty="0" smtClean="0">
              <a:latin typeface="宋体" charset="-122"/>
            </a:endParaRPr>
          </a:p>
          <a:p>
            <a:endParaRPr lang="en-US" altLang="zh-CN" b="1" dirty="0" smtClean="0">
              <a:latin typeface="宋体" charset="-122"/>
            </a:endParaRPr>
          </a:p>
          <a:p>
            <a:r>
              <a:rPr lang="zh-CN" altLang="en-US" dirty="0" smtClean="0"/>
              <a:t>父类对象</a:t>
            </a:r>
            <a:r>
              <a:rPr lang="en-US" altLang="zh-CN" dirty="0" smtClean="0"/>
              <a:t>a</a:t>
            </a:r>
            <a:r>
              <a:rPr lang="zh-CN" altLang="en-US" dirty="0" smtClean="0"/>
              <a:t>引用了子类对象</a:t>
            </a:r>
            <a:r>
              <a:rPr lang="en-US" altLang="zh-CN" dirty="0" smtClean="0"/>
              <a:t>b</a:t>
            </a:r>
            <a:r>
              <a:rPr lang="zh-CN" altLang="en-US" dirty="0" smtClean="0"/>
              <a:t>指向的内存空间。</a:t>
            </a:r>
            <a:endParaRPr kumimoji="1" lang="zh-CN" altLang="en-US" b="1" dirty="0" smtClean="0"/>
          </a:p>
          <a:p>
            <a:pPr>
              <a:buNone/>
            </a:pP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5" name="Text Box 5"/>
          <p:cNvSpPr txBox="1">
            <a:spLocks noChangeArrowheads="1"/>
          </p:cNvSpPr>
          <p:nvPr/>
        </p:nvSpPr>
        <p:spPr bwMode="auto">
          <a:xfrm>
            <a:off x="4214810" y="3857628"/>
            <a:ext cx="3606795" cy="956288"/>
          </a:xfrm>
          <a:prstGeom prst="rect">
            <a:avLst/>
          </a:prstGeom>
          <a:noFill/>
          <a:ln w="9525">
            <a:solidFill>
              <a:srgbClr val="0000CC"/>
            </a:solidFill>
            <a:miter lim="800000"/>
            <a:headEnd/>
            <a:tailEnd/>
          </a:ln>
          <a:effectLst/>
        </p:spPr>
        <p:txBody>
          <a:bodyPr wrap="square" lIns="90000" tIns="46800" rIns="90000" bIns="46800">
            <a:spAutoFit/>
          </a:bodyPr>
          <a:lstStyle/>
          <a:p>
            <a:r>
              <a:rPr kumimoji="1" lang="en-US" altLang="zh-CN" sz="2800" b="1" dirty="0">
                <a:solidFill>
                  <a:srgbClr val="006600"/>
                </a:solidFill>
              </a:rPr>
              <a:t>A </a:t>
            </a:r>
            <a:r>
              <a:rPr kumimoji="1" lang="en-US" altLang="zh-CN" sz="2800" b="1" dirty="0" err="1">
                <a:solidFill>
                  <a:srgbClr val="006600"/>
                </a:solidFill>
              </a:rPr>
              <a:t>a</a:t>
            </a:r>
            <a:r>
              <a:rPr kumimoji="1" lang="en-US" altLang="zh-CN" sz="2800" b="1" dirty="0">
                <a:solidFill>
                  <a:srgbClr val="006600"/>
                </a:solidFill>
              </a:rPr>
              <a:t>;</a:t>
            </a:r>
          </a:p>
          <a:p>
            <a:r>
              <a:rPr kumimoji="1" lang="en-US" altLang="zh-CN" sz="2800" b="1" dirty="0">
                <a:solidFill>
                  <a:srgbClr val="006600"/>
                </a:solidFill>
              </a:rPr>
              <a:t>a=new B(); //</a:t>
            </a:r>
            <a:r>
              <a:rPr kumimoji="1" lang="zh-CN" altLang="en-US" b="1" dirty="0">
                <a:solidFill>
                  <a:srgbClr val="3333FF"/>
                </a:solidFill>
              </a:rPr>
              <a:t>上转型对象</a:t>
            </a:r>
          </a:p>
        </p:txBody>
      </p:sp>
      <p:sp>
        <p:nvSpPr>
          <p:cNvPr id="6" name="Text Box 6"/>
          <p:cNvSpPr txBox="1">
            <a:spLocks noChangeArrowheads="1"/>
          </p:cNvSpPr>
          <p:nvPr/>
        </p:nvSpPr>
        <p:spPr bwMode="auto">
          <a:xfrm>
            <a:off x="1000100" y="3786190"/>
            <a:ext cx="2878137" cy="1382713"/>
          </a:xfrm>
          <a:prstGeom prst="rect">
            <a:avLst/>
          </a:prstGeom>
          <a:noFill/>
          <a:ln w="9525">
            <a:solidFill>
              <a:schemeClr val="tx2"/>
            </a:solidFill>
            <a:miter lim="800000"/>
            <a:headEnd/>
            <a:tailEnd/>
          </a:ln>
          <a:effectLst/>
        </p:spPr>
        <p:txBody>
          <a:bodyPr lIns="90000" tIns="46800" rIns="90000" bIns="46800">
            <a:spAutoFit/>
          </a:bodyPr>
          <a:lstStyle/>
          <a:p>
            <a:r>
              <a:rPr kumimoji="1" lang="en-US" altLang="zh-CN" sz="2800" b="1">
                <a:solidFill>
                  <a:srgbClr val="006600"/>
                </a:solidFill>
              </a:rPr>
              <a:t>A a;</a:t>
            </a:r>
          </a:p>
          <a:p>
            <a:r>
              <a:rPr kumimoji="1" lang="en-US" altLang="zh-CN" sz="2800" b="1">
                <a:solidFill>
                  <a:srgbClr val="006600"/>
                </a:solidFill>
              </a:rPr>
              <a:t>B b=new B();</a:t>
            </a:r>
          </a:p>
          <a:p>
            <a:r>
              <a:rPr kumimoji="1" lang="en-US" altLang="zh-CN" sz="2800" b="1">
                <a:solidFill>
                  <a:srgbClr val="006600"/>
                </a:solidFill>
              </a:rPr>
              <a:t>a=b; //</a:t>
            </a:r>
            <a:r>
              <a:rPr kumimoji="1" lang="zh-CN" altLang="en-US" b="1">
                <a:solidFill>
                  <a:srgbClr val="3333FF"/>
                </a:solidFill>
              </a:rPr>
              <a:t>上转型对象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§5.7   </a:t>
            </a:r>
            <a:r>
              <a:rPr lang="zh-CN" altLang="en-US" dirty="0" smtClean="0">
                <a:latin typeface="宋体" charset="-122"/>
              </a:rPr>
              <a:t>对象的上转型对象 </a:t>
            </a:r>
            <a:endParaRPr lang="zh-CN" altLang="en-US" dirty="0"/>
          </a:p>
        </p:txBody>
      </p:sp>
      <p:sp>
        <p:nvSpPr>
          <p:cNvPr id="3" name="内容占位符 2"/>
          <p:cNvSpPr>
            <a:spLocks noGrp="1"/>
          </p:cNvSpPr>
          <p:nvPr>
            <p:ph idx="1"/>
          </p:nvPr>
        </p:nvSpPr>
        <p:spPr/>
        <p:txBody>
          <a:bodyPr/>
          <a:lstStyle/>
          <a:p>
            <a:r>
              <a:rPr kumimoji="1" lang="zh-CN" altLang="en-US" b="1" smtClean="0"/>
              <a:t>父类对象</a:t>
            </a:r>
            <a:r>
              <a:rPr kumimoji="1" lang="zh-CN" altLang="en-US" b="1" dirty="0" smtClean="0"/>
              <a:t>的上转型对象的实体是子类负责创建的，但</a:t>
            </a:r>
            <a:r>
              <a:rPr kumimoji="1" lang="zh-CN" altLang="en-US" b="1" dirty="0" smtClean="0">
                <a:solidFill>
                  <a:srgbClr val="3333FF"/>
                </a:solidFill>
              </a:rPr>
              <a:t>上转型对象会</a:t>
            </a:r>
            <a:r>
              <a:rPr kumimoji="1" lang="zh-CN" altLang="en-US" b="1" smtClean="0">
                <a:solidFill>
                  <a:srgbClr val="3333FF"/>
                </a:solidFill>
              </a:rPr>
              <a:t>失去原子类对象</a:t>
            </a:r>
            <a:r>
              <a:rPr kumimoji="1" lang="zh-CN" altLang="en-US" b="1" dirty="0" smtClean="0">
                <a:solidFill>
                  <a:srgbClr val="3333FF"/>
                </a:solidFill>
              </a:rPr>
              <a:t>的一些属性和功能。</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47</a:t>
            </a:fld>
            <a:endParaRPr lang="zh-CN" altLang="en-US"/>
          </a:p>
        </p:txBody>
      </p:sp>
      <p:pic>
        <p:nvPicPr>
          <p:cNvPr id="1027" name="Picture 3"/>
          <p:cNvPicPr>
            <a:picLocks noChangeAspect="1" noChangeArrowheads="1"/>
          </p:cNvPicPr>
          <p:nvPr/>
        </p:nvPicPr>
        <p:blipFill>
          <a:blip r:embed="rId2"/>
          <a:srcRect/>
          <a:stretch>
            <a:fillRect/>
          </a:stretch>
        </p:blipFill>
        <p:spPr bwMode="auto">
          <a:xfrm>
            <a:off x="1500166" y="3214686"/>
            <a:ext cx="5257800" cy="2209800"/>
          </a:xfrm>
          <a:prstGeom prst="rect">
            <a:avLst/>
          </a:prstGeom>
          <a:noFill/>
        </p:spPr>
      </p:pic>
      <p:sp>
        <p:nvSpPr>
          <p:cNvPr id="6" name="TextBox 5"/>
          <p:cNvSpPr txBox="1"/>
          <p:nvPr/>
        </p:nvSpPr>
        <p:spPr>
          <a:xfrm>
            <a:off x="1071538" y="4357694"/>
            <a:ext cx="714380" cy="369332"/>
          </a:xfrm>
          <a:prstGeom prst="rect">
            <a:avLst/>
          </a:prstGeom>
          <a:noFill/>
        </p:spPr>
        <p:txBody>
          <a:bodyPr wrap="square" rtlCol="0">
            <a:spAutoFit/>
          </a:bodyPr>
          <a:lstStyle/>
          <a:p>
            <a:pPr algn="ctr"/>
            <a:r>
              <a:rPr lang="zh-CN" altLang="en-US" b="1" dirty="0" smtClean="0"/>
              <a:t>子类</a:t>
            </a:r>
            <a:endParaRPr lang="zh-CN" altLang="en-US" b="1" dirty="0"/>
          </a:p>
        </p:txBody>
      </p:sp>
      <p:sp>
        <p:nvSpPr>
          <p:cNvPr id="7" name="TextBox 6"/>
          <p:cNvSpPr txBox="1"/>
          <p:nvPr/>
        </p:nvSpPr>
        <p:spPr>
          <a:xfrm>
            <a:off x="785786" y="3357562"/>
            <a:ext cx="714380" cy="369332"/>
          </a:xfrm>
          <a:prstGeom prst="rect">
            <a:avLst/>
          </a:prstGeom>
          <a:noFill/>
        </p:spPr>
        <p:txBody>
          <a:bodyPr wrap="square" rtlCol="0">
            <a:spAutoFit/>
          </a:bodyPr>
          <a:lstStyle/>
          <a:p>
            <a:pPr algn="ctr"/>
            <a:r>
              <a:rPr lang="zh-CN" altLang="en-US" b="1" dirty="0" smtClean="0"/>
              <a:t>父类</a:t>
            </a:r>
            <a:endParaRPr lang="zh-CN" alt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6F3C4A82-A616-403B-8CCE-272D4D8C81EE}" type="slidenum">
              <a:rPr lang="en-US" altLang="zh-CN"/>
              <a:pPr/>
              <a:t>48</a:t>
            </a:fld>
            <a:endParaRPr lang="en-US" altLang="zh-CN"/>
          </a:p>
        </p:txBody>
      </p:sp>
      <p:sp>
        <p:nvSpPr>
          <p:cNvPr id="80898" name="Text Box 2"/>
          <p:cNvSpPr txBox="1">
            <a:spLocks noChangeArrowheads="1"/>
          </p:cNvSpPr>
          <p:nvPr/>
        </p:nvSpPr>
        <p:spPr bwMode="auto">
          <a:xfrm>
            <a:off x="395288" y="188913"/>
            <a:ext cx="7620000" cy="5262979"/>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b="1" dirty="0">
                <a:solidFill>
                  <a:srgbClr val="800000"/>
                </a:solidFill>
                <a:latin typeface="宋体" pitchFamily="2" charset="-122"/>
              </a:rPr>
              <a:t>上转型对象的</a:t>
            </a:r>
            <a:r>
              <a:rPr kumimoji="1" lang="zh-CN" altLang="en-US" sz="2400" b="1" dirty="0" smtClean="0">
                <a:solidFill>
                  <a:srgbClr val="800000"/>
                </a:solidFill>
                <a:latin typeface="宋体" pitchFamily="2" charset="-122"/>
              </a:rPr>
              <a:t>特点</a:t>
            </a:r>
            <a:endParaRPr kumimoji="1" lang="zh-CN" altLang="en-US" sz="2400" b="1" dirty="0">
              <a:latin typeface="宋体" pitchFamily="2" charset="-122"/>
            </a:endParaRPr>
          </a:p>
          <a:p>
            <a:pPr>
              <a:spcBef>
                <a:spcPct val="50000"/>
              </a:spcBef>
            </a:pPr>
            <a:endParaRPr kumimoji="1" lang="zh-CN" altLang="en-US" sz="2400" b="1" dirty="0">
              <a:latin typeface="宋体" pitchFamily="2" charset="-122"/>
            </a:endParaRPr>
          </a:p>
          <a:p>
            <a:pPr>
              <a:spcBef>
                <a:spcPct val="50000"/>
              </a:spcBef>
            </a:pPr>
            <a:endParaRPr kumimoji="1" lang="zh-CN" altLang="en-US" sz="2400" b="1" dirty="0">
              <a:latin typeface="宋体" pitchFamily="2" charset="-122"/>
            </a:endParaRPr>
          </a:p>
          <a:p>
            <a:pPr>
              <a:spcBef>
                <a:spcPct val="50000"/>
              </a:spcBef>
            </a:pPr>
            <a:endParaRPr kumimoji="1" lang="zh-CN" altLang="en-US" sz="2400" b="1" dirty="0">
              <a:latin typeface="宋体" pitchFamily="2" charset="-122"/>
            </a:endParaRPr>
          </a:p>
          <a:p>
            <a:pPr>
              <a:spcBef>
                <a:spcPct val="50000"/>
              </a:spcBef>
              <a:buFontTx/>
              <a:buChar char="•"/>
            </a:pPr>
            <a:endParaRPr kumimoji="1" lang="en-US" altLang="zh-CN" sz="2400" b="1" dirty="0" smtClean="0">
              <a:latin typeface="宋体" pitchFamily="2" charset="-122"/>
            </a:endParaRPr>
          </a:p>
          <a:p>
            <a:pPr>
              <a:spcBef>
                <a:spcPct val="50000"/>
              </a:spcBef>
              <a:buFontTx/>
              <a:buChar char="•"/>
            </a:pPr>
            <a:r>
              <a:rPr kumimoji="1" lang="zh-CN" altLang="en-US" sz="2400" b="1" dirty="0" smtClean="0">
                <a:solidFill>
                  <a:srgbClr val="0000CC"/>
                </a:solidFill>
                <a:latin typeface="宋体" pitchFamily="2" charset="-122"/>
              </a:rPr>
              <a:t>上</a:t>
            </a:r>
            <a:r>
              <a:rPr kumimoji="1" lang="zh-CN" altLang="en-US" sz="2400" b="1" dirty="0">
                <a:solidFill>
                  <a:srgbClr val="0000CC"/>
                </a:solidFill>
                <a:latin typeface="宋体" pitchFamily="2" charset="-122"/>
              </a:rPr>
              <a:t>转型对象</a:t>
            </a:r>
            <a:r>
              <a:rPr kumimoji="1" lang="zh-CN" altLang="en-US" sz="2400" b="1" dirty="0">
                <a:latin typeface="宋体" pitchFamily="2" charset="-122"/>
              </a:rPr>
              <a:t>不能操作子类新增的成员变量和方法</a:t>
            </a:r>
          </a:p>
          <a:p>
            <a:pPr>
              <a:spcBef>
                <a:spcPct val="50000"/>
              </a:spcBef>
              <a:buFontTx/>
              <a:buChar char="•"/>
            </a:pPr>
            <a:r>
              <a:rPr kumimoji="1" lang="zh-CN" altLang="en-US" sz="2400" b="1" dirty="0">
                <a:solidFill>
                  <a:srgbClr val="0000CC"/>
                </a:solidFill>
                <a:latin typeface="宋体" pitchFamily="2" charset="-122"/>
              </a:rPr>
              <a:t>上转型对象</a:t>
            </a:r>
            <a:r>
              <a:rPr kumimoji="1" lang="zh-CN" altLang="en-US" sz="2400" b="1" dirty="0">
                <a:latin typeface="宋体" pitchFamily="2" charset="-122"/>
              </a:rPr>
              <a:t>可以操作子类</a:t>
            </a:r>
            <a:r>
              <a:rPr kumimoji="1" lang="zh-CN" altLang="en-US" sz="2400" b="1" dirty="0">
                <a:solidFill>
                  <a:srgbClr val="C00000"/>
                </a:solidFill>
                <a:latin typeface="宋体" pitchFamily="2" charset="-122"/>
              </a:rPr>
              <a:t>继承或重写的变量和方法</a:t>
            </a:r>
          </a:p>
          <a:p>
            <a:pPr>
              <a:spcBef>
                <a:spcPct val="50000"/>
              </a:spcBef>
              <a:buFontTx/>
              <a:buChar char="•"/>
            </a:pPr>
            <a:r>
              <a:rPr kumimoji="1" lang="zh-CN" altLang="en-US" sz="2400" b="1" dirty="0">
                <a:latin typeface="宋体" pitchFamily="2" charset="-122"/>
              </a:rPr>
              <a:t>如果子类重写了父类的某个方法，对象上转型对象调用时一定是调用这个</a:t>
            </a:r>
            <a:r>
              <a:rPr kumimoji="1" lang="zh-CN" altLang="en-US" sz="2400" b="1" dirty="0">
                <a:solidFill>
                  <a:srgbClr val="0000CC"/>
                </a:solidFill>
                <a:latin typeface="宋体" pitchFamily="2" charset="-122"/>
              </a:rPr>
              <a:t>重写的</a:t>
            </a:r>
            <a:r>
              <a:rPr kumimoji="1" lang="zh-CN" altLang="en-US" sz="2400" b="1" dirty="0" smtClean="0">
                <a:solidFill>
                  <a:srgbClr val="0000CC"/>
                </a:solidFill>
                <a:latin typeface="宋体" pitchFamily="2" charset="-122"/>
              </a:rPr>
              <a:t>方法。</a:t>
            </a:r>
            <a:endParaRPr kumimoji="1" lang="zh-CN" altLang="en-US" sz="2400" b="1" dirty="0">
              <a:solidFill>
                <a:srgbClr val="0000CC"/>
              </a:solidFill>
              <a:latin typeface="宋体" pitchFamily="2" charset="-122"/>
            </a:endParaRPr>
          </a:p>
          <a:p>
            <a:pPr>
              <a:spcBef>
                <a:spcPct val="50000"/>
              </a:spcBef>
              <a:buFontTx/>
              <a:buChar char="•"/>
            </a:pPr>
            <a:endParaRPr kumimoji="1" lang="en-US" altLang="zh-CN" sz="2400" b="1" dirty="0">
              <a:solidFill>
                <a:srgbClr val="0000CC"/>
              </a:solidFill>
              <a:latin typeface="宋体" pitchFamily="2" charset="-122"/>
            </a:endParaRPr>
          </a:p>
        </p:txBody>
      </p:sp>
      <p:sp>
        <p:nvSpPr>
          <p:cNvPr id="80900" name="Text Box 4"/>
          <p:cNvSpPr txBox="1">
            <a:spLocks noChangeArrowheads="1"/>
          </p:cNvSpPr>
          <p:nvPr/>
        </p:nvSpPr>
        <p:spPr bwMode="auto">
          <a:xfrm>
            <a:off x="428596" y="1000108"/>
            <a:ext cx="2663825" cy="469900"/>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kumimoji="1" lang="zh-CN" altLang="en-US" sz="2400" b="1" dirty="0">
                <a:solidFill>
                  <a:srgbClr val="000099"/>
                </a:solidFill>
                <a:latin typeface="Times New Roman" pitchFamily="18" charset="0"/>
              </a:rPr>
              <a:t>对象的上转型对象</a:t>
            </a:r>
          </a:p>
        </p:txBody>
      </p:sp>
      <p:sp>
        <p:nvSpPr>
          <p:cNvPr id="80901" name="Text Box 5"/>
          <p:cNvSpPr txBox="1">
            <a:spLocks noChangeArrowheads="1"/>
          </p:cNvSpPr>
          <p:nvPr/>
        </p:nvSpPr>
        <p:spPr bwMode="auto">
          <a:xfrm>
            <a:off x="717520" y="1935146"/>
            <a:ext cx="1439863" cy="469900"/>
          </a:xfrm>
          <a:prstGeom prst="rect">
            <a:avLst/>
          </a:prstGeom>
          <a:noFill/>
          <a:ln w="12700" cap="sq">
            <a:solidFill>
              <a:schemeClr val="tx1"/>
            </a:solidFill>
            <a:miter lim="800000"/>
            <a:headEnd type="none" w="sm" len="sm"/>
            <a:tailEnd type="none" w="sm" len="sm"/>
          </a:ln>
          <a:effectLst/>
        </p:spPr>
        <p:txBody>
          <a:bodyPr>
            <a:spAutoFit/>
          </a:bodyPr>
          <a:lstStyle/>
          <a:p>
            <a:pPr algn="ctr">
              <a:spcBef>
                <a:spcPct val="50000"/>
              </a:spcBef>
            </a:pPr>
            <a:r>
              <a:rPr kumimoji="1" lang="zh-CN" altLang="en-US" sz="2400" b="1">
                <a:solidFill>
                  <a:srgbClr val="FF0000"/>
                </a:solidFill>
                <a:latin typeface="Times New Roman" pitchFamily="18" charset="0"/>
              </a:rPr>
              <a:t>子类对象</a:t>
            </a:r>
          </a:p>
        </p:txBody>
      </p:sp>
      <p:sp>
        <p:nvSpPr>
          <p:cNvPr id="80902" name="Text Box 6"/>
          <p:cNvSpPr txBox="1">
            <a:spLocks noChangeArrowheads="1"/>
          </p:cNvSpPr>
          <p:nvPr/>
        </p:nvSpPr>
        <p:spPr bwMode="auto">
          <a:xfrm>
            <a:off x="4071934" y="2143116"/>
            <a:ext cx="2714644" cy="46990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400" b="1">
                <a:latin typeface="Times New Roman" pitchFamily="18" charset="0"/>
              </a:rPr>
              <a:t>新增的变量和方法</a:t>
            </a:r>
          </a:p>
        </p:txBody>
      </p:sp>
      <p:sp>
        <p:nvSpPr>
          <p:cNvPr id="80903" name="Text Box 7"/>
          <p:cNvSpPr txBox="1">
            <a:spLocks noChangeArrowheads="1"/>
          </p:cNvSpPr>
          <p:nvPr/>
        </p:nvSpPr>
        <p:spPr bwMode="auto">
          <a:xfrm>
            <a:off x="4071934" y="1428736"/>
            <a:ext cx="2714644" cy="46990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400" b="1" dirty="0">
                <a:latin typeface="Times New Roman" pitchFamily="18" charset="0"/>
              </a:rPr>
              <a:t>继承或</a:t>
            </a:r>
            <a:r>
              <a:rPr kumimoji="1" lang="zh-CN" altLang="en-US" sz="2400" b="1" dirty="0" smtClean="0">
                <a:latin typeface="Times New Roman" pitchFamily="18" charset="0"/>
              </a:rPr>
              <a:t>重写的方法</a:t>
            </a:r>
            <a:endParaRPr kumimoji="1" lang="zh-CN" altLang="en-US" sz="2400" b="1" dirty="0">
              <a:latin typeface="Times New Roman" pitchFamily="18" charset="0"/>
            </a:endParaRPr>
          </a:p>
        </p:txBody>
      </p:sp>
      <p:sp>
        <p:nvSpPr>
          <p:cNvPr id="80904" name="Line 8"/>
          <p:cNvSpPr>
            <a:spLocks noChangeShapeType="1"/>
          </p:cNvSpPr>
          <p:nvPr/>
        </p:nvSpPr>
        <p:spPr bwMode="auto">
          <a:xfrm flipV="1">
            <a:off x="2185958" y="1643050"/>
            <a:ext cx="1885976" cy="566734"/>
          </a:xfrm>
          <a:prstGeom prst="line">
            <a:avLst/>
          </a:prstGeom>
          <a:noFill/>
          <a:ln w="38100" cap="sq">
            <a:solidFill>
              <a:srgbClr val="FF0000"/>
            </a:solidFill>
            <a:round/>
            <a:headEnd type="none" w="sm" len="sm"/>
            <a:tailEnd type="triangle" w="med" len="med"/>
          </a:ln>
          <a:effectLst/>
        </p:spPr>
        <p:txBody>
          <a:bodyPr wrap="none"/>
          <a:lstStyle/>
          <a:p>
            <a:endParaRPr lang="zh-CN" altLang="en-US"/>
          </a:p>
        </p:txBody>
      </p:sp>
      <p:sp>
        <p:nvSpPr>
          <p:cNvPr id="80905" name="Line 9"/>
          <p:cNvSpPr>
            <a:spLocks noChangeShapeType="1"/>
          </p:cNvSpPr>
          <p:nvPr/>
        </p:nvSpPr>
        <p:spPr bwMode="auto">
          <a:xfrm>
            <a:off x="2185958" y="2209784"/>
            <a:ext cx="1905000" cy="0"/>
          </a:xfrm>
          <a:prstGeom prst="line">
            <a:avLst/>
          </a:prstGeom>
          <a:noFill/>
          <a:ln w="38100" cap="sq">
            <a:solidFill>
              <a:srgbClr val="FF0000"/>
            </a:solidFill>
            <a:round/>
            <a:headEnd type="none" w="sm" len="sm"/>
            <a:tailEnd type="triangle" w="med" len="med"/>
          </a:ln>
          <a:effectLst/>
        </p:spPr>
        <p:txBody>
          <a:bodyPr wrap="none"/>
          <a:lstStyle/>
          <a:p>
            <a:endParaRPr lang="zh-CN" altLang="en-US"/>
          </a:p>
        </p:txBody>
      </p:sp>
      <p:sp>
        <p:nvSpPr>
          <p:cNvPr id="80906" name="Line 10"/>
          <p:cNvSpPr>
            <a:spLocks noChangeShapeType="1"/>
          </p:cNvSpPr>
          <p:nvPr/>
        </p:nvSpPr>
        <p:spPr bwMode="auto">
          <a:xfrm flipV="1">
            <a:off x="3143240" y="857231"/>
            <a:ext cx="928694" cy="311472"/>
          </a:xfrm>
          <a:prstGeom prst="line">
            <a:avLst/>
          </a:prstGeom>
          <a:noFill/>
          <a:ln w="57150" cap="rnd">
            <a:solidFill>
              <a:srgbClr val="000099"/>
            </a:solidFill>
            <a:prstDash val="solid"/>
            <a:round/>
            <a:headEnd type="none" w="sm" len="sm"/>
            <a:tailEnd type="triangle" w="med" len="med"/>
          </a:ln>
          <a:effectLst/>
        </p:spPr>
        <p:txBody>
          <a:bodyPr wrap="none"/>
          <a:lstStyle/>
          <a:p>
            <a:endParaRPr lang="zh-CN" altLang="en-US"/>
          </a:p>
        </p:txBody>
      </p:sp>
      <p:sp>
        <p:nvSpPr>
          <p:cNvPr id="13" name="云形标注 12"/>
          <p:cNvSpPr/>
          <p:nvPr/>
        </p:nvSpPr>
        <p:spPr bwMode="auto">
          <a:xfrm>
            <a:off x="7429520" y="1928802"/>
            <a:ext cx="1714480" cy="857256"/>
          </a:xfrm>
          <a:prstGeom prst="cloudCallout">
            <a:avLst>
              <a:gd name="adj1" fmla="val -85353"/>
              <a:gd name="adj2" fmla="val -374"/>
            </a:avLst>
          </a:prstGeom>
          <a:solidFill>
            <a:schemeClr val="accent2">
              <a:lumMod val="20000"/>
              <a:lumOff val="80000"/>
            </a:schemeClr>
          </a:solidFill>
          <a:ln w="9525"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r>
              <a:rPr lang="zh-CN" altLang="en-US" b="1" dirty="0" smtClean="0"/>
              <a:t>对象上转时丢失</a:t>
            </a:r>
          </a:p>
        </p:txBody>
      </p:sp>
      <p:sp>
        <p:nvSpPr>
          <p:cNvPr id="15" name="Text Box 7"/>
          <p:cNvSpPr txBox="1">
            <a:spLocks noChangeArrowheads="1"/>
          </p:cNvSpPr>
          <p:nvPr/>
        </p:nvSpPr>
        <p:spPr bwMode="auto">
          <a:xfrm>
            <a:off x="4071934" y="714356"/>
            <a:ext cx="3000396" cy="461665"/>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400" b="1" dirty="0">
                <a:latin typeface="Times New Roman" pitchFamily="18" charset="0"/>
              </a:rPr>
              <a:t>继承</a:t>
            </a:r>
            <a:r>
              <a:rPr kumimoji="1" lang="zh-CN" altLang="en-US" sz="2400" b="1" dirty="0" smtClean="0">
                <a:latin typeface="Times New Roman" pitchFamily="18" charset="0"/>
              </a:rPr>
              <a:t>或被隐藏的变量</a:t>
            </a:r>
            <a:endParaRPr kumimoji="1" lang="zh-CN" altLang="en-US" sz="2400" b="1" dirty="0">
              <a:latin typeface="Times New Roman" pitchFamily="18" charset="0"/>
            </a:endParaRPr>
          </a:p>
        </p:txBody>
      </p:sp>
      <p:sp>
        <p:nvSpPr>
          <p:cNvPr id="16" name="Line 10"/>
          <p:cNvSpPr>
            <a:spLocks noChangeShapeType="1"/>
          </p:cNvSpPr>
          <p:nvPr/>
        </p:nvSpPr>
        <p:spPr bwMode="auto">
          <a:xfrm>
            <a:off x="3143240" y="1285860"/>
            <a:ext cx="928694" cy="214314"/>
          </a:xfrm>
          <a:prstGeom prst="line">
            <a:avLst/>
          </a:prstGeom>
          <a:noFill/>
          <a:ln w="57150" cap="rnd">
            <a:solidFill>
              <a:srgbClr val="000099"/>
            </a:solidFill>
            <a:prstDash val="solid"/>
            <a:round/>
            <a:headEnd type="none" w="sm" len="sm"/>
            <a:tailEnd type="triangle" w="med" len="med"/>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blinds(horizontal)">
                                      <p:cBhvr>
                                        <p:cTn id="7" dur="500"/>
                                        <p:tgtEl>
                                          <p:spTgt spid="809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0906"/>
                                        </p:tgtEl>
                                        <p:attrNameLst>
                                          <p:attrName>style.visibility</p:attrName>
                                        </p:attrNameLst>
                                      </p:cBhvr>
                                      <p:to>
                                        <p:strVal val="visible"/>
                                      </p:to>
                                    </p:set>
                                    <p:animEffect transition="in" filter="blinds(horizontal)">
                                      <p:cBhvr>
                                        <p:cTn id="10" dur="500"/>
                                        <p:tgtEl>
                                          <p:spTgt spid="8090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0898">
                                            <p:txEl>
                                              <p:pRg st="5" end="5"/>
                                            </p:txEl>
                                          </p:spTgt>
                                        </p:tgtEl>
                                        <p:attrNameLst>
                                          <p:attrName>style.visibility</p:attrName>
                                        </p:attrNameLst>
                                      </p:cBhvr>
                                      <p:to>
                                        <p:strVal val="visible"/>
                                      </p:to>
                                    </p:set>
                                    <p:animEffect transition="in" filter="blinds(horizontal)">
                                      <p:cBhvr>
                                        <p:cTn id="20" dur="500"/>
                                        <p:tgtEl>
                                          <p:spTgt spid="80898">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0898">
                                            <p:txEl>
                                              <p:pRg st="6" end="6"/>
                                            </p:txEl>
                                          </p:spTgt>
                                        </p:tgtEl>
                                        <p:attrNameLst>
                                          <p:attrName>style.visibility</p:attrName>
                                        </p:attrNameLst>
                                      </p:cBhvr>
                                      <p:to>
                                        <p:strVal val="visible"/>
                                      </p:to>
                                    </p:set>
                                    <p:animEffect transition="in" filter="blinds(horizontal)">
                                      <p:cBhvr>
                                        <p:cTn id="23" dur="500"/>
                                        <p:tgtEl>
                                          <p:spTgt spid="80898">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0898">
                                            <p:txEl>
                                              <p:pRg st="7" end="7"/>
                                            </p:txEl>
                                          </p:spTgt>
                                        </p:tgtEl>
                                        <p:attrNameLst>
                                          <p:attrName>style.visibility</p:attrName>
                                        </p:attrNameLst>
                                      </p:cBhvr>
                                      <p:to>
                                        <p:strVal val="visible"/>
                                      </p:to>
                                    </p:set>
                                    <p:animEffect transition="in" filter="blinds(horizontal)">
                                      <p:cBhvr>
                                        <p:cTn id="26" dur="500"/>
                                        <p:tgtEl>
                                          <p:spTgt spid="80898">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6" grpId="0" animBg="1"/>
      <p:bldP spid="13"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81065D7-7FAE-4697-A27A-B97CAE387254}" type="slidenum">
              <a:rPr lang="en-US" altLang="zh-CN"/>
              <a:pPr/>
              <a:t>49</a:t>
            </a:fld>
            <a:endParaRPr lang="en-US" altLang="zh-CN"/>
          </a:p>
        </p:txBody>
      </p:sp>
      <p:sp>
        <p:nvSpPr>
          <p:cNvPr id="82946" name="Text Box 2"/>
          <p:cNvSpPr txBox="1">
            <a:spLocks noChangeArrowheads="1"/>
          </p:cNvSpPr>
          <p:nvPr/>
        </p:nvSpPr>
        <p:spPr bwMode="auto">
          <a:xfrm>
            <a:off x="714348" y="1000108"/>
            <a:ext cx="7429552" cy="3785652"/>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zh-CN" altLang="en-US" sz="3600" b="1" dirty="0">
                <a:latin typeface="Times New Roman" pitchFamily="18" charset="0"/>
              </a:rPr>
              <a:t>注意：</a:t>
            </a:r>
          </a:p>
          <a:p>
            <a:pPr>
              <a:spcBef>
                <a:spcPct val="50000"/>
              </a:spcBef>
              <a:buFontTx/>
              <a:buChar char="•"/>
            </a:pPr>
            <a:r>
              <a:rPr kumimoji="1" lang="zh-CN" altLang="en-US" sz="2400" b="1" dirty="0">
                <a:latin typeface="Times New Roman" pitchFamily="18" charset="0"/>
              </a:rPr>
              <a:t>父类创建的对象和子类对象的上转型对象不是一个</a:t>
            </a:r>
            <a:r>
              <a:rPr kumimoji="1" lang="zh-CN" altLang="en-US" sz="2400" b="1" dirty="0" smtClean="0">
                <a:latin typeface="Times New Roman" pitchFamily="18" charset="0"/>
              </a:rPr>
              <a:t>含义。</a:t>
            </a:r>
            <a:endParaRPr kumimoji="1" lang="zh-CN" altLang="en-US" sz="2400" b="1" dirty="0">
              <a:latin typeface="Times New Roman" pitchFamily="18" charset="0"/>
            </a:endParaRPr>
          </a:p>
          <a:p>
            <a:pPr>
              <a:spcBef>
                <a:spcPct val="50000"/>
              </a:spcBef>
              <a:buFontTx/>
              <a:buChar char="•"/>
            </a:pPr>
            <a:r>
              <a:rPr kumimoji="1" lang="zh-CN" altLang="en-US" sz="2400" b="1" dirty="0">
                <a:latin typeface="Times New Roman" pitchFamily="18" charset="0"/>
              </a:rPr>
              <a:t>可以将对象的上转型对象再</a:t>
            </a:r>
            <a:r>
              <a:rPr kumimoji="1" lang="zh-CN" altLang="en-US" sz="2400" b="1" dirty="0">
                <a:solidFill>
                  <a:srgbClr val="0000CC"/>
                </a:solidFill>
                <a:latin typeface="Times New Roman" pitchFamily="18" charset="0"/>
              </a:rPr>
              <a:t>强制转换</a:t>
            </a:r>
            <a:r>
              <a:rPr kumimoji="1" lang="zh-CN" altLang="en-US" sz="2400" b="1" dirty="0">
                <a:latin typeface="Times New Roman" pitchFamily="18" charset="0"/>
              </a:rPr>
              <a:t>到一个子类对象，这时该子类对象又具备该子类所有的属性和功能。</a:t>
            </a:r>
          </a:p>
          <a:p>
            <a:pPr>
              <a:spcBef>
                <a:spcPct val="50000"/>
              </a:spcBef>
              <a:buFontTx/>
              <a:buChar char="•"/>
            </a:pPr>
            <a:r>
              <a:rPr kumimoji="1" lang="zh-CN" altLang="en-US" sz="2400" b="1" dirty="0">
                <a:solidFill>
                  <a:srgbClr val="CC0000"/>
                </a:solidFill>
                <a:latin typeface="Times New Roman" pitchFamily="18" charset="0"/>
              </a:rPr>
              <a:t>不可以将父类创建的对象的</a:t>
            </a:r>
            <a:r>
              <a:rPr kumimoji="1" lang="zh-CN" altLang="en-US" sz="2400" b="1" dirty="0" smtClean="0">
                <a:solidFill>
                  <a:srgbClr val="CC0000"/>
                </a:solidFill>
                <a:latin typeface="Times New Roman" pitchFamily="18" charset="0"/>
              </a:rPr>
              <a:t>引用直接赋值</a:t>
            </a:r>
            <a:r>
              <a:rPr kumimoji="1" lang="zh-CN" altLang="en-US" sz="2400" b="1" dirty="0">
                <a:solidFill>
                  <a:srgbClr val="CC0000"/>
                </a:solidFill>
                <a:latin typeface="Times New Roman" pitchFamily="18" charset="0"/>
              </a:rPr>
              <a:t>给子类声明的对象。</a:t>
            </a:r>
          </a:p>
          <a:p>
            <a:endParaRPr kumimoji="1" lang="en-US" altLang="zh-CN" sz="2400" b="1" dirty="0">
              <a:solidFill>
                <a:srgbClr val="0066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a:xfrm>
            <a:off x="6357950" y="5929330"/>
            <a:ext cx="2133600" cy="457200"/>
          </a:xfrm>
        </p:spPr>
        <p:txBody>
          <a:bodyPr/>
          <a:lstStyle/>
          <a:p>
            <a:pPr>
              <a:defRPr/>
            </a:pPr>
            <a:fld id="{C51459B2-BED9-4F65-86D0-2F24E11230C4}" type="slidenum">
              <a:rPr lang="en-US" altLang="zh-CN" b="1" smtClean="0"/>
              <a:pPr>
                <a:defRPr/>
              </a:pPr>
              <a:t>5</a:t>
            </a:fld>
            <a:endParaRPr lang="en-US" altLang="zh-CN" b="1" dirty="0"/>
          </a:p>
        </p:txBody>
      </p:sp>
      <p:sp>
        <p:nvSpPr>
          <p:cNvPr id="10244" name="Rectangle 2"/>
          <p:cNvSpPr>
            <a:spLocks noGrp="1" noChangeArrowheads="1"/>
          </p:cNvSpPr>
          <p:nvPr>
            <p:ph type="title"/>
          </p:nvPr>
        </p:nvSpPr>
        <p:spPr/>
        <p:txBody>
          <a:bodyPr/>
          <a:lstStyle/>
          <a:p>
            <a:pPr eaLnBrk="1" hangingPunct="1"/>
            <a:r>
              <a:rPr lang="zh-CN" altLang="en-US" dirty="0" smtClean="0">
                <a:solidFill>
                  <a:schemeClr val="tx1"/>
                </a:solidFill>
              </a:rPr>
              <a:t>继承</a:t>
            </a:r>
            <a:endParaRPr lang="en-US" altLang="zh-CN" dirty="0" smtClean="0">
              <a:solidFill>
                <a:schemeClr val="tx1"/>
              </a:solidFill>
            </a:endParaRPr>
          </a:p>
        </p:txBody>
      </p:sp>
      <p:sp>
        <p:nvSpPr>
          <p:cNvPr id="10245" name="Rectangle 3"/>
          <p:cNvSpPr>
            <a:spLocks noGrp="1" noChangeArrowheads="1"/>
          </p:cNvSpPr>
          <p:nvPr>
            <p:ph type="body" idx="1"/>
          </p:nvPr>
        </p:nvSpPr>
        <p:spPr>
          <a:xfrm>
            <a:off x="457200" y="1557338"/>
            <a:ext cx="8229600" cy="4443430"/>
          </a:xfrm>
        </p:spPr>
        <p:txBody>
          <a:bodyPr/>
          <a:lstStyle/>
          <a:p>
            <a:pPr eaLnBrk="1" hangingPunct="1"/>
            <a:endParaRPr lang="zh-CN" altLang="zh-CN" b="1" dirty="0" smtClean="0"/>
          </a:p>
        </p:txBody>
      </p:sp>
      <p:sp>
        <p:nvSpPr>
          <p:cNvPr id="13317" name="Oval 5"/>
          <p:cNvSpPr>
            <a:spLocks noChangeArrowheads="1"/>
          </p:cNvSpPr>
          <p:nvPr/>
        </p:nvSpPr>
        <p:spPr bwMode="auto">
          <a:xfrm>
            <a:off x="2143108" y="2214554"/>
            <a:ext cx="1890718" cy="8382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latinLnBrk="1">
              <a:lnSpc>
                <a:spcPct val="100000"/>
              </a:lnSpc>
              <a:spcBef>
                <a:spcPct val="0"/>
              </a:spcBef>
              <a:defRPr/>
            </a:pPr>
            <a:r>
              <a:rPr lang="zh-CN" altLang="en-US" sz="2400" b="1" dirty="0" smtClean="0">
                <a:solidFill>
                  <a:srgbClr val="FF0066"/>
                </a:solidFill>
              </a:rPr>
              <a:t>父类</a:t>
            </a:r>
            <a:r>
              <a:rPr lang="en-US" altLang="zh-CN" sz="2400" b="1" dirty="0" smtClean="0">
                <a:solidFill>
                  <a:srgbClr val="FF0066"/>
                </a:solidFill>
              </a:rPr>
              <a:t>(</a:t>
            </a:r>
            <a:r>
              <a:rPr lang="zh-CN" altLang="en-US" sz="2400" b="1" dirty="0" smtClean="0">
                <a:solidFill>
                  <a:srgbClr val="FF0066"/>
                </a:solidFill>
              </a:rPr>
              <a:t>超类）</a:t>
            </a:r>
            <a:endParaRPr kumimoji="1" lang="en-US" altLang="ko-KR" sz="2400" b="1" dirty="0">
              <a:latin typeface="Times New Roman" pitchFamily="18" charset="0"/>
              <a:ea typeface="굴림" pitchFamily="34" charset="-127"/>
            </a:endParaRPr>
          </a:p>
        </p:txBody>
      </p:sp>
      <p:sp>
        <p:nvSpPr>
          <p:cNvPr id="13318" name="Oval 6"/>
          <p:cNvSpPr>
            <a:spLocks noChangeArrowheads="1"/>
          </p:cNvSpPr>
          <p:nvPr/>
        </p:nvSpPr>
        <p:spPr bwMode="auto">
          <a:xfrm>
            <a:off x="2071670" y="4500570"/>
            <a:ext cx="2071702" cy="9144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latinLnBrk="1">
              <a:lnSpc>
                <a:spcPct val="100000"/>
              </a:lnSpc>
              <a:spcBef>
                <a:spcPct val="0"/>
              </a:spcBef>
              <a:defRPr/>
            </a:pPr>
            <a:r>
              <a:rPr kumimoji="1" lang="zh-CN" altLang="en-US" sz="2400" b="1" dirty="0" smtClean="0">
                <a:latin typeface="Times New Roman" pitchFamily="18" charset="0"/>
                <a:ea typeface="굴림" pitchFamily="34" charset="-127"/>
              </a:rPr>
              <a:t>子类</a:t>
            </a:r>
            <a:endParaRPr kumimoji="1" lang="en-US" altLang="ko-KR" sz="2400" b="1" dirty="0">
              <a:latin typeface="Times New Roman" pitchFamily="18" charset="0"/>
              <a:ea typeface="굴림" pitchFamily="34" charset="-127"/>
            </a:endParaRPr>
          </a:p>
        </p:txBody>
      </p:sp>
      <p:sp>
        <p:nvSpPr>
          <p:cNvPr id="13322" name="AutoShape 10"/>
          <p:cNvSpPr>
            <a:spLocks noChangeArrowheads="1"/>
          </p:cNvSpPr>
          <p:nvPr/>
        </p:nvSpPr>
        <p:spPr bwMode="auto">
          <a:xfrm>
            <a:off x="571472" y="3286124"/>
            <a:ext cx="1920875" cy="877888"/>
          </a:xfrm>
          <a:prstGeom prst="cloudCallout">
            <a:avLst>
              <a:gd name="adj1" fmla="val 73338"/>
              <a:gd name="adj2" fmla="val 22997"/>
            </a:avLst>
          </a:prstGeom>
          <a:solidFill>
            <a:srgbClr val="CCFFFF"/>
          </a:solidFill>
          <a:ln w="12700">
            <a:solidFill>
              <a:schemeClr val="tx1"/>
            </a:solidFill>
            <a:round/>
            <a:headEnd/>
            <a:tailEnd/>
          </a:ln>
          <a:effectLst>
            <a:outerShdw dist="107763" dir="2700000" algn="ctr" rotWithShape="0">
              <a:schemeClr val="bg2"/>
            </a:outerShdw>
          </a:effectLst>
        </p:spPr>
        <p:txBody>
          <a:bodyPr wrap="none" anchor="ctr"/>
          <a:lstStyle/>
          <a:p>
            <a:pPr algn="ctr" latinLnBrk="1">
              <a:lnSpc>
                <a:spcPct val="100000"/>
              </a:lnSpc>
              <a:spcBef>
                <a:spcPct val="0"/>
              </a:spcBef>
              <a:defRPr/>
            </a:pPr>
            <a:r>
              <a:rPr lang="zh-CN" altLang="en-US" sz="2400" b="1" dirty="0" smtClean="0">
                <a:solidFill>
                  <a:srgbClr val="C00000"/>
                </a:solidFill>
              </a:rPr>
              <a:t>特殊属性</a:t>
            </a:r>
            <a:endParaRPr kumimoji="1" lang="en-US" altLang="ko-KR" sz="2400" b="1" dirty="0">
              <a:latin typeface="Times New Roman" pitchFamily="18" charset="0"/>
              <a:ea typeface="굴림" pitchFamily="34" charset="-127"/>
            </a:endParaRPr>
          </a:p>
        </p:txBody>
      </p:sp>
      <p:grpSp>
        <p:nvGrpSpPr>
          <p:cNvPr id="12" name="Group 4"/>
          <p:cNvGrpSpPr>
            <a:grpSpLocks/>
          </p:cNvGrpSpPr>
          <p:nvPr/>
        </p:nvGrpSpPr>
        <p:grpSpPr bwMode="auto">
          <a:xfrm>
            <a:off x="4714876" y="2428868"/>
            <a:ext cx="4221162" cy="2603500"/>
            <a:chOff x="1429" y="1776"/>
            <a:chExt cx="2659" cy="1640"/>
          </a:xfrm>
        </p:grpSpPr>
        <p:sp>
          <p:nvSpPr>
            <p:cNvPr id="14" name="Rectangle 5"/>
            <p:cNvSpPr>
              <a:spLocks noChangeArrowheads="1"/>
            </p:cNvSpPr>
            <p:nvPr/>
          </p:nvSpPr>
          <p:spPr bwMode="auto">
            <a:xfrm>
              <a:off x="2176" y="1776"/>
              <a:ext cx="604"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dirty="0">
                  <a:solidFill>
                    <a:schemeClr val="tx2"/>
                  </a:solidFill>
                  <a:latin typeface="Arial" charset="0"/>
                </a:rPr>
                <a:t>Book</a:t>
              </a:r>
            </a:p>
          </p:txBody>
        </p:sp>
        <p:sp>
          <p:nvSpPr>
            <p:cNvPr id="15" name="Rectangle 6"/>
            <p:cNvSpPr>
              <a:spLocks noChangeArrowheads="1"/>
            </p:cNvSpPr>
            <p:nvPr/>
          </p:nvSpPr>
          <p:spPr bwMode="auto">
            <a:xfrm>
              <a:off x="2592" y="2400"/>
              <a:ext cx="864" cy="296"/>
            </a:xfrm>
            <a:prstGeom prst="rect">
              <a:avLst/>
            </a:prstGeom>
            <a:solidFill>
              <a:srgbClr val="CCFFFF"/>
            </a:solidFill>
            <a:ln w="12700">
              <a:solidFill>
                <a:schemeClr val="tx2"/>
              </a:solidFill>
              <a:miter lim="800000"/>
              <a:headEnd type="none" w="sm" len="sm"/>
              <a:tailEnd type="none" w="sm" len="sm"/>
            </a:ln>
          </p:spPr>
          <p:txBody>
            <a:bodyPr anchor="ctr">
              <a:spAutoFit/>
            </a:bodyPr>
            <a:lstStyle/>
            <a:p>
              <a:pPr algn="ctr" eaLnBrk="0" hangingPunct="0">
                <a:lnSpc>
                  <a:spcPct val="100000"/>
                </a:lnSpc>
                <a:spcBef>
                  <a:spcPct val="0"/>
                </a:spcBef>
              </a:pPr>
              <a:r>
                <a:rPr lang="en-US" altLang="zh-CN" sz="2400" dirty="0">
                  <a:solidFill>
                    <a:schemeClr val="tx2"/>
                  </a:solidFill>
                  <a:latin typeface="Arial" charset="0"/>
                </a:rPr>
                <a:t>Novel</a:t>
              </a:r>
            </a:p>
          </p:txBody>
        </p:sp>
        <p:sp>
          <p:nvSpPr>
            <p:cNvPr id="16" name="Rectangle 7"/>
            <p:cNvSpPr>
              <a:spLocks noChangeArrowheads="1"/>
            </p:cNvSpPr>
            <p:nvPr/>
          </p:nvSpPr>
          <p:spPr bwMode="auto">
            <a:xfrm>
              <a:off x="1429" y="2400"/>
              <a:ext cx="1063"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charset="0"/>
                </a:rPr>
                <a:t>Dictionary</a:t>
              </a:r>
            </a:p>
          </p:txBody>
        </p:sp>
        <p:sp>
          <p:nvSpPr>
            <p:cNvPr id="17" name="Rectangle 8"/>
            <p:cNvSpPr>
              <a:spLocks noChangeArrowheads="1"/>
            </p:cNvSpPr>
            <p:nvPr/>
          </p:nvSpPr>
          <p:spPr bwMode="auto">
            <a:xfrm>
              <a:off x="2037" y="3120"/>
              <a:ext cx="851"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charset="0"/>
                </a:rPr>
                <a:t>Mystery</a:t>
              </a:r>
            </a:p>
          </p:txBody>
        </p:sp>
        <p:sp>
          <p:nvSpPr>
            <p:cNvPr id="18" name="Rectangle 9"/>
            <p:cNvSpPr>
              <a:spLocks noChangeArrowheads="1"/>
            </p:cNvSpPr>
            <p:nvPr/>
          </p:nvSpPr>
          <p:spPr bwMode="auto">
            <a:xfrm>
              <a:off x="3099" y="3120"/>
              <a:ext cx="989" cy="296"/>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charset="0"/>
                </a:rPr>
                <a:t>Romance</a:t>
              </a:r>
            </a:p>
          </p:txBody>
        </p:sp>
        <p:cxnSp>
          <p:nvCxnSpPr>
            <p:cNvPr id="19" name="AutoShape 10"/>
            <p:cNvCxnSpPr>
              <a:cxnSpLocks noChangeShapeType="1"/>
              <a:stCxn id="16" idx="0"/>
              <a:endCxn id="14" idx="2"/>
            </p:cNvCxnSpPr>
            <p:nvPr/>
          </p:nvCxnSpPr>
          <p:spPr bwMode="auto">
            <a:xfrm rot="-5400000">
              <a:off x="2056" y="1977"/>
              <a:ext cx="328" cy="517"/>
            </a:xfrm>
            <a:prstGeom prst="bentConnector3">
              <a:avLst>
                <a:gd name="adj1" fmla="val 50000"/>
              </a:avLst>
            </a:prstGeom>
            <a:noFill/>
            <a:ln w="12700">
              <a:solidFill>
                <a:schemeClr val="tx2"/>
              </a:solidFill>
              <a:miter lim="800000"/>
              <a:headEnd type="none" w="sm" len="sm"/>
              <a:tailEnd type="triangle" w="lg" len="lg"/>
            </a:ln>
          </p:spPr>
        </p:cxnSp>
        <p:cxnSp>
          <p:nvCxnSpPr>
            <p:cNvPr id="20" name="AutoShape 11"/>
            <p:cNvCxnSpPr>
              <a:cxnSpLocks noChangeShapeType="1"/>
              <a:stCxn id="15" idx="0"/>
              <a:endCxn id="14" idx="2"/>
            </p:cNvCxnSpPr>
            <p:nvPr/>
          </p:nvCxnSpPr>
          <p:spPr bwMode="auto">
            <a:xfrm rot="5400000" flipH="1">
              <a:off x="2587" y="1963"/>
              <a:ext cx="328" cy="546"/>
            </a:xfrm>
            <a:prstGeom prst="bentConnector3">
              <a:avLst>
                <a:gd name="adj1" fmla="val 50000"/>
              </a:avLst>
            </a:prstGeom>
            <a:noFill/>
            <a:ln w="12700">
              <a:solidFill>
                <a:schemeClr val="tx2"/>
              </a:solidFill>
              <a:miter lim="800000"/>
              <a:headEnd type="none" w="sm" len="sm"/>
              <a:tailEnd type="none" w="sm" len="sm"/>
            </a:ln>
          </p:spPr>
        </p:cxnSp>
        <p:cxnSp>
          <p:nvCxnSpPr>
            <p:cNvPr id="21" name="AutoShape 12"/>
            <p:cNvCxnSpPr>
              <a:cxnSpLocks noChangeShapeType="1"/>
              <a:stCxn id="17" idx="0"/>
              <a:endCxn id="15" idx="2"/>
            </p:cNvCxnSpPr>
            <p:nvPr/>
          </p:nvCxnSpPr>
          <p:spPr bwMode="auto">
            <a:xfrm rot="-5400000">
              <a:off x="2531" y="2627"/>
              <a:ext cx="424" cy="562"/>
            </a:xfrm>
            <a:prstGeom prst="bentConnector3">
              <a:avLst>
                <a:gd name="adj1" fmla="val 50000"/>
              </a:avLst>
            </a:prstGeom>
            <a:noFill/>
            <a:ln w="12700">
              <a:solidFill>
                <a:schemeClr val="tx2"/>
              </a:solidFill>
              <a:miter lim="800000"/>
              <a:headEnd type="none" w="sm" len="sm"/>
              <a:tailEnd type="triangle" w="lg" len="lg"/>
            </a:ln>
          </p:spPr>
        </p:cxnSp>
        <p:cxnSp>
          <p:nvCxnSpPr>
            <p:cNvPr id="22" name="AutoShape 13"/>
            <p:cNvCxnSpPr>
              <a:cxnSpLocks noChangeShapeType="1"/>
              <a:stCxn id="18" idx="0"/>
              <a:endCxn id="15" idx="2"/>
            </p:cNvCxnSpPr>
            <p:nvPr/>
          </p:nvCxnSpPr>
          <p:spPr bwMode="auto">
            <a:xfrm rot="5400000" flipH="1">
              <a:off x="3097" y="2623"/>
              <a:ext cx="424" cy="570"/>
            </a:xfrm>
            <a:prstGeom prst="bentConnector3">
              <a:avLst>
                <a:gd name="adj1" fmla="val 50000"/>
              </a:avLst>
            </a:prstGeom>
            <a:noFill/>
            <a:ln w="12700">
              <a:solidFill>
                <a:schemeClr val="tx2"/>
              </a:solidFill>
              <a:miter lim="800000"/>
              <a:headEnd type="none" w="sm" len="sm"/>
              <a:tailEnd type="none" w="sm" len="sm"/>
            </a:ln>
          </p:spPr>
        </p:cxnSp>
      </p:grpSp>
      <p:cxnSp>
        <p:nvCxnSpPr>
          <p:cNvPr id="24" name="直接箭头连接符 23"/>
          <p:cNvCxnSpPr/>
          <p:nvPr/>
        </p:nvCxnSpPr>
        <p:spPr>
          <a:xfrm rot="5400000">
            <a:off x="2393142" y="3821910"/>
            <a:ext cx="1357322"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2"/>
                                        </p:tgtEl>
                                        <p:attrNameLst>
                                          <p:attrName>style.visibility</p:attrName>
                                        </p:attrNameLst>
                                      </p:cBhvr>
                                      <p:to>
                                        <p:strVal val="visible"/>
                                      </p:to>
                                    </p:set>
                                    <p:anim calcmode="lin" valueType="num">
                                      <p:cBhvr additive="base">
                                        <p:cTn id="7" dur="500" fill="hold"/>
                                        <p:tgtEl>
                                          <p:spTgt spid="13322"/>
                                        </p:tgtEl>
                                        <p:attrNameLst>
                                          <p:attrName>ppt_x</p:attrName>
                                        </p:attrNameLst>
                                      </p:cBhvr>
                                      <p:tavLst>
                                        <p:tav tm="0">
                                          <p:val>
                                            <p:strVal val="#ppt_x"/>
                                          </p:val>
                                        </p:tav>
                                        <p:tav tm="100000">
                                          <p:val>
                                            <p:strVal val="#ppt_x"/>
                                          </p:val>
                                        </p:tav>
                                      </p:tavLst>
                                    </p:anim>
                                    <p:anim calcmode="lin" valueType="num">
                                      <p:cBhvr additive="base">
                                        <p:cTn id="8"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P spid="133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6"/>
          <p:cNvSpPr>
            <a:spLocks noGrp="1" noChangeArrowheads="1"/>
          </p:cNvSpPr>
          <p:nvPr>
            <p:ph idx="1"/>
          </p:nvPr>
        </p:nvSpPr>
        <p:spPr>
          <a:xfrm>
            <a:off x="1928794" y="214290"/>
            <a:ext cx="6000792" cy="2246769"/>
          </a:xfrm>
          <a:noFill/>
          <a:ln w="12700">
            <a:solidFill>
              <a:schemeClr val="tx1"/>
            </a:solidFill>
            <a:headEnd type="none" w="sm" len="sm"/>
            <a:tailEnd type="none" w="sm" len="sm"/>
          </a:ln>
        </p:spPr>
        <p:txBody>
          <a:bodyPr wrap="square">
            <a:spAutoFit/>
          </a:bodyPr>
          <a:lstStyle/>
          <a:p>
            <a:pPr>
              <a:spcBef>
                <a:spcPts val="0"/>
              </a:spcBef>
              <a:buNone/>
            </a:pPr>
            <a:r>
              <a:rPr lang="en-US" altLang="zh-CN" sz="2000" b="1" dirty="0" smtClean="0"/>
              <a:t>public class Anthropoid {</a:t>
            </a:r>
          </a:p>
          <a:p>
            <a:pPr lvl="1">
              <a:spcBef>
                <a:spcPts val="0"/>
              </a:spcBef>
              <a:buNone/>
            </a:pPr>
            <a:r>
              <a:rPr lang="en-US" altLang="zh-CN" sz="2000" b="1" dirty="0" smtClean="0">
                <a:solidFill>
                  <a:srgbClr val="C00000"/>
                </a:solidFill>
              </a:rPr>
              <a:t> double m=12.58;</a:t>
            </a:r>
            <a:r>
              <a:rPr lang="en-US" altLang="zh-CN" sz="2000" b="1" dirty="0" smtClean="0"/>
              <a:t>	</a:t>
            </a:r>
            <a:r>
              <a:rPr lang="en-US" altLang="zh-CN" sz="2000" dirty="0" smtClean="0"/>
              <a:t> //</a:t>
            </a:r>
            <a:r>
              <a:rPr lang="zh-CN" altLang="en-US" sz="2000" dirty="0" smtClean="0"/>
              <a:t>被子类隐藏的变量</a:t>
            </a:r>
            <a:endParaRPr lang="en-US" altLang="zh-CN" sz="2000" b="1" dirty="0" smtClean="0"/>
          </a:p>
          <a:p>
            <a:pPr lvl="1">
              <a:spcBef>
                <a:spcPts val="0"/>
              </a:spcBef>
              <a:buNone/>
            </a:pPr>
            <a:r>
              <a:rPr lang="zh-CN" altLang="en-US" sz="2000" b="1" dirty="0" smtClean="0"/>
              <a:t> </a:t>
            </a:r>
          </a:p>
          <a:p>
            <a:pPr lvl="1">
              <a:spcBef>
                <a:spcPts val="0"/>
              </a:spcBef>
              <a:buNone/>
            </a:pPr>
            <a:r>
              <a:rPr lang="en-US" altLang="zh-CN" sz="2000" b="1" dirty="0" smtClean="0"/>
              <a:t> void </a:t>
            </a:r>
            <a:r>
              <a:rPr lang="en-US" altLang="zh-CN" sz="2000" b="1" dirty="0" err="1" smtClean="0"/>
              <a:t>crySpeak</a:t>
            </a:r>
            <a:r>
              <a:rPr lang="en-US" altLang="zh-CN" sz="2000" b="1" dirty="0" smtClean="0"/>
              <a:t>(String s) {</a:t>
            </a:r>
          </a:p>
          <a:p>
            <a:pPr lvl="2">
              <a:spcBef>
                <a:spcPts val="0"/>
              </a:spcBef>
              <a:buNone/>
            </a:pPr>
            <a:r>
              <a:rPr lang="en-US" altLang="zh-CN" sz="2000" b="1" dirty="0" smtClean="0"/>
              <a:t> </a:t>
            </a:r>
            <a:r>
              <a:rPr lang="en-US" altLang="zh-CN" sz="2000" b="1" dirty="0" err="1" smtClean="0"/>
              <a:t>System.</a:t>
            </a:r>
            <a:r>
              <a:rPr lang="en-US" altLang="zh-CN" sz="2000" b="1" i="1" dirty="0" err="1" smtClean="0"/>
              <a:t>out.println</a:t>
            </a:r>
            <a:r>
              <a:rPr lang="en-US" altLang="zh-CN" sz="2000" b="1" i="1" dirty="0" smtClean="0"/>
              <a:t>(s); </a:t>
            </a:r>
          </a:p>
          <a:p>
            <a:pPr lvl="1">
              <a:spcBef>
                <a:spcPts val="0"/>
              </a:spcBef>
              <a:buNone/>
            </a:pPr>
            <a:r>
              <a:rPr lang="zh-CN" altLang="en-US" sz="2000" b="1" dirty="0" smtClean="0"/>
              <a:t> </a:t>
            </a:r>
            <a:r>
              <a:rPr lang="en-US" altLang="zh-CN" sz="2000" b="1" dirty="0" smtClean="0"/>
              <a:t>}  </a:t>
            </a:r>
          </a:p>
          <a:p>
            <a:pPr>
              <a:spcBef>
                <a:spcPts val="0"/>
              </a:spcBef>
              <a:buNone/>
            </a:pPr>
            <a:r>
              <a:rPr lang="en-US" altLang="zh-CN" sz="2000" b="1" dirty="0" smtClean="0"/>
              <a:t>}</a:t>
            </a:r>
          </a:p>
        </p:txBody>
      </p:sp>
      <p:sp>
        <p:nvSpPr>
          <p:cNvPr id="7" name="灯片编号占位符 5"/>
          <p:cNvSpPr>
            <a:spLocks noGrp="1"/>
          </p:cNvSpPr>
          <p:nvPr>
            <p:ph type="sldNum" sz="quarter" idx="12"/>
          </p:nvPr>
        </p:nvSpPr>
        <p:spPr>
          <a:ln>
            <a:noFill/>
          </a:ln>
        </p:spPr>
        <p:txBody>
          <a:bodyPr/>
          <a:lstStyle/>
          <a:p>
            <a:pPr>
              <a:defRPr/>
            </a:pPr>
            <a:fld id="{E9921E75-F2B7-4F9D-AB37-0D2447402E6D}" type="slidenum">
              <a:rPr lang="en-US" altLang="zh-CN" smtClean="0"/>
              <a:pPr>
                <a:defRPr/>
              </a:pPr>
              <a:t>50</a:t>
            </a:fld>
            <a:endParaRPr lang="en-US" altLang="zh-CN" dirty="0"/>
          </a:p>
        </p:txBody>
      </p:sp>
      <p:sp>
        <p:nvSpPr>
          <p:cNvPr id="21509" name="Text Box 17"/>
          <p:cNvSpPr txBox="1">
            <a:spLocks noChangeArrowheads="1"/>
          </p:cNvSpPr>
          <p:nvPr/>
        </p:nvSpPr>
        <p:spPr bwMode="auto">
          <a:xfrm>
            <a:off x="500034" y="2571744"/>
            <a:ext cx="8001056" cy="4093428"/>
          </a:xfrm>
          <a:prstGeom prst="rect">
            <a:avLst/>
          </a:prstGeom>
          <a:noFill/>
          <a:ln w="12700">
            <a:solidFill>
              <a:schemeClr val="tx1"/>
            </a:solidFill>
            <a:miter lim="800000"/>
            <a:headEnd type="none" w="sm" len="sm"/>
            <a:tailEnd type="none" w="sm" len="sm"/>
          </a:ln>
        </p:spPr>
        <p:txBody>
          <a:bodyPr wrap="square">
            <a:spAutoFit/>
          </a:bodyPr>
          <a:lstStyle/>
          <a:p>
            <a:pPr fontAlgn="base">
              <a:spcAft>
                <a:spcPct val="0"/>
              </a:spcAft>
              <a:buSzPct val="70000"/>
            </a:pPr>
            <a:r>
              <a:rPr lang="en-US" altLang="zh-CN" sz="2000" b="1" dirty="0" smtClean="0"/>
              <a:t>public class People extends Anthropoid {</a:t>
            </a:r>
          </a:p>
          <a:p>
            <a:pPr lvl="1" fontAlgn="base">
              <a:spcAft>
                <a:spcPct val="0"/>
              </a:spcAft>
              <a:buSzPct val="70000"/>
            </a:pPr>
            <a:r>
              <a:rPr lang="en-US" altLang="zh-CN" sz="2000" b="1" dirty="0" smtClean="0">
                <a:solidFill>
                  <a:srgbClr val="C00000"/>
                </a:solidFill>
              </a:rPr>
              <a:t>   char m=‘A’;</a:t>
            </a:r>
            <a:r>
              <a:rPr lang="en-US" altLang="zh-CN" sz="2000" dirty="0" smtClean="0"/>
              <a:t> 	//</a:t>
            </a:r>
            <a:r>
              <a:rPr lang="zh-CN" altLang="en-US" sz="2000" dirty="0" smtClean="0"/>
              <a:t>子类变量</a:t>
            </a:r>
            <a:endParaRPr lang="en-US" altLang="zh-CN" sz="2000" b="1" dirty="0" smtClean="0"/>
          </a:p>
          <a:p>
            <a:pPr lvl="1" fontAlgn="base">
              <a:spcAft>
                <a:spcPct val="0"/>
              </a:spcAft>
              <a:buSzPct val="70000"/>
            </a:pPr>
            <a:r>
              <a:rPr lang="en-US" altLang="zh-CN" sz="2000" b="1" dirty="0" smtClean="0"/>
              <a:t>   </a:t>
            </a:r>
            <a:r>
              <a:rPr lang="en-US" altLang="zh-CN" sz="2000" b="1" dirty="0" err="1" smtClean="0"/>
              <a:t>int</a:t>
            </a:r>
            <a:r>
              <a:rPr lang="en-US" altLang="zh-CN" sz="2000" b="1" dirty="0" smtClean="0"/>
              <a:t> n=60;		</a:t>
            </a:r>
            <a:r>
              <a:rPr lang="en-US" altLang="zh-CN" sz="2000" dirty="0" smtClean="0"/>
              <a:t>//</a:t>
            </a:r>
            <a:r>
              <a:rPr lang="zh-CN" altLang="en-US" sz="2000" dirty="0" smtClean="0"/>
              <a:t>新增变量</a:t>
            </a:r>
            <a:endParaRPr lang="en-US" altLang="zh-CN" sz="2000" b="1" dirty="0" smtClean="0"/>
          </a:p>
          <a:p>
            <a:pPr lvl="1" fontAlgn="base">
              <a:spcAft>
                <a:spcPct val="0"/>
              </a:spcAft>
              <a:buSzPct val="70000"/>
            </a:pPr>
            <a:r>
              <a:rPr lang="zh-CN" altLang="en-US" sz="2000" b="1" dirty="0" smtClean="0"/>
              <a:t>   </a:t>
            </a:r>
          </a:p>
          <a:p>
            <a:pPr lvl="1" fontAlgn="base">
              <a:spcAft>
                <a:spcPct val="0"/>
              </a:spcAft>
              <a:buSzPct val="70000"/>
            </a:pPr>
            <a:r>
              <a:rPr lang="en-US" altLang="zh-CN" sz="2000" b="1" dirty="0" smtClean="0">
                <a:solidFill>
                  <a:srgbClr val="006600"/>
                </a:solidFill>
              </a:rPr>
              <a:t>   void computer(</a:t>
            </a:r>
            <a:r>
              <a:rPr lang="en-US" altLang="zh-CN" sz="2000" b="1" dirty="0" err="1" smtClean="0">
                <a:solidFill>
                  <a:srgbClr val="006600"/>
                </a:solidFill>
              </a:rPr>
              <a:t>int</a:t>
            </a:r>
            <a:r>
              <a:rPr lang="en-US" altLang="zh-CN" sz="2000" b="1" dirty="0" smtClean="0">
                <a:solidFill>
                  <a:srgbClr val="006600"/>
                </a:solidFill>
              </a:rPr>
              <a:t> </a:t>
            </a:r>
            <a:r>
              <a:rPr lang="en-US" altLang="zh-CN" sz="2000" b="1" dirty="0" err="1" smtClean="0">
                <a:solidFill>
                  <a:srgbClr val="006600"/>
                </a:solidFill>
              </a:rPr>
              <a:t>a,int</a:t>
            </a:r>
            <a:r>
              <a:rPr lang="en-US" altLang="zh-CN" sz="2000" b="1" dirty="0" smtClean="0">
                <a:solidFill>
                  <a:srgbClr val="006600"/>
                </a:solidFill>
              </a:rPr>
              <a:t> b) {	//</a:t>
            </a:r>
            <a:r>
              <a:rPr lang="zh-CN" altLang="en-US" sz="2000" b="1" dirty="0" smtClean="0">
                <a:solidFill>
                  <a:srgbClr val="006600"/>
                </a:solidFill>
              </a:rPr>
              <a:t>新增方法</a:t>
            </a:r>
            <a:endParaRPr lang="en-US" altLang="zh-CN" sz="2000" b="1" dirty="0" smtClean="0">
              <a:solidFill>
                <a:srgbClr val="006600"/>
              </a:solidFill>
            </a:endParaRPr>
          </a:p>
          <a:p>
            <a:pPr lvl="1" fontAlgn="base">
              <a:spcAft>
                <a:spcPct val="0"/>
              </a:spcAft>
              <a:buSzPct val="70000"/>
            </a:pPr>
            <a:r>
              <a:rPr lang="en-US" altLang="zh-CN" sz="2000" b="1" dirty="0" smtClean="0">
                <a:solidFill>
                  <a:srgbClr val="006600"/>
                </a:solidFill>
              </a:rPr>
              <a:t>      </a:t>
            </a:r>
            <a:r>
              <a:rPr lang="en-US" altLang="zh-CN" sz="2000" b="1" dirty="0" err="1" smtClean="0">
                <a:solidFill>
                  <a:srgbClr val="006600"/>
                </a:solidFill>
              </a:rPr>
              <a:t>int</a:t>
            </a:r>
            <a:r>
              <a:rPr lang="en-US" altLang="zh-CN" sz="2000" b="1" dirty="0" smtClean="0">
                <a:solidFill>
                  <a:srgbClr val="006600"/>
                </a:solidFill>
              </a:rPr>
              <a:t> c=</a:t>
            </a:r>
            <a:r>
              <a:rPr lang="en-US" altLang="zh-CN" sz="2000" b="1" dirty="0" err="1" smtClean="0">
                <a:solidFill>
                  <a:srgbClr val="006600"/>
                </a:solidFill>
              </a:rPr>
              <a:t>a+b</a:t>
            </a:r>
            <a:r>
              <a:rPr lang="en-US" altLang="zh-CN" sz="2000" b="1" dirty="0" smtClean="0">
                <a:solidFill>
                  <a:srgbClr val="006600"/>
                </a:solidFill>
              </a:rPr>
              <a:t>;</a:t>
            </a:r>
          </a:p>
          <a:p>
            <a:pPr lvl="1" fontAlgn="base">
              <a:spcAft>
                <a:spcPct val="0"/>
              </a:spcAft>
              <a:buSzPct val="70000"/>
            </a:pPr>
            <a:r>
              <a:rPr lang="en-US" altLang="zh-CN" sz="2000" b="1" dirty="0" smtClean="0">
                <a:solidFill>
                  <a:srgbClr val="006600"/>
                </a:solidFill>
              </a:rPr>
              <a:t>      </a:t>
            </a:r>
            <a:r>
              <a:rPr lang="en-US" altLang="zh-CN" sz="2000" b="1" dirty="0" err="1" smtClean="0">
                <a:solidFill>
                  <a:srgbClr val="006600"/>
                </a:solidFill>
              </a:rPr>
              <a:t>System.out.println</a:t>
            </a:r>
            <a:r>
              <a:rPr lang="en-US" altLang="zh-CN" sz="2000" b="1" dirty="0" smtClean="0">
                <a:solidFill>
                  <a:srgbClr val="006600"/>
                </a:solidFill>
              </a:rPr>
              <a:t>(a+"</a:t>
            </a:r>
            <a:r>
              <a:rPr lang="zh-CN" altLang="en-US" sz="2000" b="1" dirty="0" smtClean="0">
                <a:solidFill>
                  <a:srgbClr val="006600"/>
                </a:solidFill>
              </a:rPr>
              <a:t>加</a:t>
            </a:r>
            <a:r>
              <a:rPr lang="en-US" altLang="zh-CN" sz="2000" b="1" dirty="0" smtClean="0">
                <a:solidFill>
                  <a:srgbClr val="006600"/>
                </a:solidFill>
              </a:rPr>
              <a:t>"+b+"</a:t>
            </a:r>
            <a:r>
              <a:rPr lang="zh-CN" altLang="en-US" sz="2000" b="1" dirty="0" smtClean="0">
                <a:solidFill>
                  <a:srgbClr val="006600"/>
                </a:solidFill>
              </a:rPr>
              <a:t>等于</a:t>
            </a:r>
            <a:r>
              <a:rPr lang="en-US" altLang="zh-CN" sz="2000" b="1" dirty="0" smtClean="0">
                <a:solidFill>
                  <a:srgbClr val="006600"/>
                </a:solidFill>
              </a:rPr>
              <a:t>"+c); </a:t>
            </a:r>
          </a:p>
          <a:p>
            <a:pPr lvl="1" fontAlgn="base">
              <a:spcAft>
                <a:spcPct val="0"/>
              </a:spcAft>
              <a:buSzPct val="70000"/>
            </a:pPr>
            <a:r>
              <a:rPr lang="zh-CN" altLang="en-US" sz="2000" b="1" dirty="0" smtClean="0">
                <a:solidFill>
                  <a:srgbClr val="006600"/>
                </a:solidFill>
              </a:rPr>
              <a:t>   </a:t>
            </a:r>
            <a:r>
              <a:rPr lang="en-US" altLang="zh-CN" sz="2000" b="1" dirty="0" smtClean="0">
                <a:solidFill>
                  <a:srgbClr val="006600"/>
                </a:solidFill>
              </a:rPr>
              <a:t>}</a:t>
            </a:r>
          </a:p>
          <a:p>
            <a:pPr lvl="1" fontAlgn="base">
              <a:spcAft>
                <a:spcPct val="0"/>
              </a:spcAft>
              <a:buSzPct val="70000"/>
            </a:pPr>
            <a:r>
              <a:rPr lang="zh-CN" altLang="en-US" sz="2000" b="1" dirty="0" smtClean="0"/>
              <a:t>   </a:t>
            </a:r>
          </a:p>
          <a:p>
            <a:pPr lvl="1" fontAlgn="base">
              <a:spcAft>
                <a:spcPct val="0"/>
              </a:spcAft>
              <a:buSzPct val="70000"/>
            </a:pPr>
            <a:r>
              <a:rPr lang="en-US" altLang="zh-CN" sz="2000" b="1" dirty="0" smtClean="0">
                <a:solidFill>
                  <a:srgbClr val="000099"/>
                </a:solidFill>
              </a:rPr>
              <a:t>   void </a:t>
            </a:r>
            <a:r>
              <a:rPr lang="en-US" altLang="zh-CN" sz="2000" b="1" dirty="0" err="1" smtClean="0">
                <a:solidFill>
                  <a:srgbClr val="000099"/>
                </a:solidFill>
              </a:rPr>
              <a:t>crySpeak</a:t>
            </a:r>
            <a:r>
              <a:rPr lang="en-US" altLang="zh-CN" sz="2000" b="1" dirty="0" smtClean="0">
                <a:solidFill>
                  <a:srgbClr val="000099"/>
                </a:solidFill>
              </a:rPr>
              <a:t>(String s) {	</a:t>
            </a:r>
            <a:r>
              <a:rPr lang="en-US" altLang="zh-CN" sz="2000" dirty="0" smtClean="0">
                <a:solidFill>
                  <a:srgbClr val="000099"/>
                </a:solidFill>
              </a:rPr>
              <a:t>//</a:t>
            </a:r>
            <a:r>
              <a:rPr lang="zh-CN" altLang="en-US" sz="2000" dirty="0" smtClean="0">
                <a:solidFill>
                  <a:srgbClr val="000099"/>
                </a:solidFill>
              </a:rPr>
              <a:t>重写方法</a:t>
            </a:r>
            <a:endParaRPr lang="en-US" altLang="zh-CN" sz="2000" b="1" dirty="0" smtClean="0">
              <a:solidFill>
                <a:srgbClr val="000099"/>
              </a:solidFill>
            </a:endParaRPr>
          </a:p>
          <a:p>
            <a:pPr lvl="1" fontAlgn="base">
              <a:spcAft>
                <a:spcPct val="0"/>
              </a:spcAft>
              <a:buSzPct val="70000"/>
            </a:pPr>
            <a:r>
              <a:rPr lang="en-US" altLang="zh-CN" sz="2000" b="1" dirty="0" smtClean="0">
                <a:solidFill>
                  <a:srgbClr val="000099"/>
                </a:solidFill>
              </a:rPr>
              <a:t>      </a:t>
            </a:r>
            <a:r>
              <a:rPr lang="en-US" altLang="zh-CN" sz="2000" b="1" dirty="0" err="1" smtClean="0">
                <a:solidFill>
                  <a:srgbClr val="000099"/>
                </a:solidFill>
              </a:rPr>
              <a:t>System.out.println</a:t>
            </a:r>
            <a:r>
              <a:rPr lang="en-US" altLang="zh-CN" sz="2000" b="1" dirty="0" smtClean="0">
                <a:solidFill>
                  <a:srgbClr val="000099"/>
                </a:solidFill>
              </a:rPr>
              <a:t>(m+"*"+s+"*"+m); </a:t>
            </a:r>
          </a:p>
          <a:p>
            <a:pPr lvl="1" fontAlgn="base">
              <a:spcAft>
                <a:spcPct val="0"/>
              </a:spcAft>
              <a:buSzPct val="70000"/>
            </a:pPr>
            <a:r>
              <a:rPr lang="zh-CN" altLang="en-US" sz="2000" b="1" dirty="0" smtClean="0">
                <a:solidFill>
                  <a:srgbClr val="000099"/>
                </a:solidFill>
              </a:rPr>
              <a:t>   </a:t>
            </a:r>
            <a:r>
              <a:rPr lang="en-US" altLang="zh-CN" sz="2000" b="1" dirty="0" smtClean="0">
                <a:solidFill>
                  <a:srgbClr val="000099"/>
                </a:solidFill>
              </a:rPr>
              <a:t>}  </a:t>
            </a:r>
          </a:p>
          <a:p>
            <a:pPr fontAlgn="base">
              <a:spcAft>
                <a:spcPct val="0"/>
              </a:spcAft>
              <a:buSzPct val="70000"/>
            </a:pPr>
            <a:r>
              <a:rPr lang="en-US" altLang="zh-CN" sz="2000" b="1" dirty="0" smtClean="0"/>
              <a:t>}</a:t>
            </a:r>
            <a:endParaRPr lang="en-US" altLang="zh-CN" sz="2000" b="1" dirty="0"/>
          </a:p>
        </p:txBody>
      </p:sp>
      <p:sp>
        <p:nvSpPr>
          <p:cNvPr id="5" name="标题 1"/>
          <p:cNvSpPr>
            <a:spLocks noGrp="1"/>
          </p:cNvSpPr>
          <p:nvPr>
            <p:ph type="title"/>
          </p:nvPr>
        </p:nvSpPr>
        <p:spPr>
          <a:xfrm>
            <a:off x="285720" y="357166"/>
            <a:ext cx="2400288" cy="377804"/>
          </a:xfrm>
        </p:spPr>
        <p:txBody>
          <a:bodyPr>
            <a:normAutofit fontScale="90000"/>
          </a:bodyPr>
          <a:lstStyle/>
          <a:p>
            <a:pPr algn="l"/>
            <a:r>
              <a:rPr lang="zh-CN" altLang="en-US" dirty="0" smtClean="0"/>
              <a:t>例</a:t>
            </a:r>
            <a:r>
              <a:rPr lang="en-US" altLang="zh-CN" dirty="0" smtClean="0"/>
              <a:t>5-9</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2400288" cy="377804"/>
          </a:xfrm>
        </p:spPr>
        <p:txBody>
          <a:bodyPr>
            <a:normAutofit fontScale="90000"/>
          </a:bodyPr>
          <a:lstStyle/>
          <a:p>
            <a:pPr algn="l"/>
            <a:r>
              <a:rPr lang="zh-CN" altLang="en-US" dirty="0" smtClean="0"/>
              <a:t>例</a:t>
            </a:r>
            <a:r>
              <a:rPr lang="en-US" altLang="zh-CN" dirty="0" smtClean="0"/>
              <a:t>5-9</a:t>
            </a:r>
            <a:r>
              <a:rPr lang="zh-CN" altLang="en-US" dirty="0" smtClean="0"/>
              <a:t>：</a:t>
            </a:r>
            <a:endParaRPr lang="zh-CN" altLang="en-US" dirty="0"/>
          </a:p>
        </p:txBody>
      </p:sp>
      <p:sp>
        <p:nvSpPr>
          <p:cNvPr id="3" name="内容占位符 2"/>
          <p:cNvSpPr>
            <a:spLocks noGrp="1"/>
          </p:cNvSpPr>
          <p:nvPr>
            <p:ph idx="1"/>
          </p:nvPr>
        </p:nvSpPr>
        <p:spPr>
          <a:xfrm>
            <a:off x="214282" y="642918"/>
            <a:ext cx="8572560" cy="6000791"/>
          </a:xfrm>
          <a:ln>
            <a:solidFill>
              <a:schemeClr val="accent1">
                <a:shade val="50000"/>
              </a:schemeClr>
            </a:solidFill>
          </a:ln>
        </p:spPr>
        <p:txBody>
          <a:bodyPr>
            <a:noAutofit/>
          </a:bodyPr>
          <a:lstStyle/>
          <a:p>
            <a:pPr>
              <a:buNone/>
            </a:pPr>
            <a:r>
              <a:rPr lang="en-US" altLang="zh-CN" sz="1800" b="1" dirty="0" smtClean="0"/>
              <a:t>public class </a:t>
            </a:r>
            <a:r>
              <a:rPr lang="en-US" altLang="zh-CN" sz="1800" b="1" dirty="0" err="1" smtClean="0"/>
              <a:t>Example5_9</a:t>
            </a:r>
            <a:r>
              <a:rPr lang="en-US" altLang="zh-CN" sz="1800" b="1" dirty="0" smtClean="0"/>
              <a:t> {</a:t>
            </a:r>
            <a:endParaRPr lang="zh-CN" altLang="en-US" sz="1800" b="1" dirty="0" smtClean="0"/>
          </a:p>
          <a:p>
            <a:pPr lvl="1">
              <a:buNone/>
            </a:pPr>
            <a:r>
              <a:rPr lang="en-US" altLang="zh-CN" sz="1800" b="1" dirty="0" smtClean="0"/>
              <a:t>public static void main(String </a:t>
            </a:r>
            <a:r>
              <a:rPr lang="en-US" altLang="zh-CN" sz="1800" b="1" dirty="0" err="1" smtClean="0"/>
              <a:t>args</a:t>
            </a:r>
            <a:r>
              <a:rPr lang="en-US" altLang="zh-CN" sz="1800" b="1" dirty="0" smtClean="0"/>
              <a:t>[]) {</a:t>
            </a:r>
          </a:p>
          <a:p>
            <a:pPr lvl="1">
              <a:buNone/>
            </a:pPr>
            <a:r>
              <a:rPr lang="en-US" altLang="zh-CN" sz="1800" b="1" dirty="0" smtClean="0"/>
              <a:t>    People  people=new People(); </a:t>
            </a:r>
          </a:p>
          <a:p>
            <a:pPr lvl="1">
              <a:buNone/>
            </a:pPr>
            <a:r>
              <a:rPr lang="en-US" altLang="zh-CN" sz="1800" b="1" dirty="0" smtClean="0"/>
              <a:t>    Anthropoid monkey=people; 	//monkey</a:t>
            </a:r>
            <a:r>
              <a:rPr lang="zh-CN" altLang="en-US" sz="1800" b="1" dirty="0" smtClean="0"/>
              <a:t>是</a:t>
            </a:r>
            <a:r>
              <a:rPr lang="en-US" altLang="zh-CN" sz="1800" b="1" dirty="0" smtClean="0"/>
              <a:t>people</a:t>
            </a:r>
            <a:r>
              <a:rPr lang="zh-CN" altLang="en-US" sz="1800" b="1" dirty="0" smtClean="0"/>
              <a:t>对象的上转型对象。</a:t>
            </a:r>
          </a:p>
          <a:p>
            <a:pPr lvl="1">
              <a:buNone/>
            </a:pPr>
            <a:r>
              <a:rPr lang="zh-CN" altLang="en-US" sz="1800" b="1" dirty="0" smtClean="0"/>
              <a:t>    </a:t>
            </a:r>
          </a:p>
          <a:p>
            <a:pPr lvl="1">
              <a:buNone/>
            </a:pPr>
            <a:r>
              <a:rPr lang="zh-CN" altLang="en-US" sz="1800" b="1" dirty="0" smtClean="0"/>
              <a:t>    </a:t>
            </a:r>
            <a:r>
              <a:rPr lang="en-US" altLang="zh-CN" sz="1800" b="1" dirty="0" smtClean="0">
                <a:solidFill>
                  <a:srgbClr val="006600"/>
                </a:solidFill>
              </a:rPr>
              <a:t>//</a:t>
            </a:r>
            <a:r>
              <a:rPr lang="en-US" altLang="zh-CN" sz="1800" b="1" dirty="0" err="1" smtClean="0">
                <a:solidFill>
                  <a:srgbClr val="006600"/>
                </a:solidFill>
              </a:rPr>
              <a:t>monkey.n</a:t>
            </a:r>
            <a:r>
              <a:rPr lang="en-US" altLang="zh-CN" sz="1800" b="1" dirty="0" smtClean="0">
                <a:solidFill>
                  <a:srgbClr val="006600"/>
                </a:solidFill>
              </a:rPr>
              <a:t>=100;                        	//</a:t>
            </a:r>
            <a:r>
              <a:rPr lang="zh-CN" altLang="en-US" sz="1800" b="1" dirty="0" smtClean="0">
                <a:solidFill>
                  <a:srgbClr val="006600"/>
                </a:solidFill>
              </a:rPr>
              <a:t>非法</a:t>
            </a:r>
            <a:r>
              <a:rPr lang="en-US" altLang="zh-CN" sz="1800" b="1" dirty="0" smtClean="0">
                <a:solidFill>
                  <a:srgbClr val="006600"/>
                </a:solidFill>
              </a:rPr>
              <a:t>,</a:t>
            </a:r>
            <a:r>
              <a:rPr lang="zh-CN" altLang="en-US" sz="1800" b="1" dirty="0" smtClean="0">
                <a:solidFill>
                  <a:srgbClr val="006600"/>
                </a:solidFill>
              </a:rPr>
              <a:t>因为</a:t>
            </a:r>
            <a:r>
              <a:rPr lang="en-US" altLang="zh-CN" sz="1800" b="1" dirty="0" smtClean="0">
                <a:solidFill>
                  <a:srgbClr val="006600"/>
                </a:solidFill>
              </a:rPr>
              <a:t>n</a:t>
            </a:r>
            <a:r>
              <a:rPr lang="zh-CN" altLang="en-US" sz="1800" b="1" dirty="0" smtClean="0">
                <a:solidFill>
                  <a:srgbClr val="006600"/>
                </a:solidFill>
              </a:rPr>
              <a:t>是子类新增的成员变量      </a:t>
            </a:r>
          </a:p>
          <a:p>
            <a:pPr lvl="1">
              <a:buNone/>
            </a:pPr>
            <a:r>
              <a:rPr lang="en-US" altLang="zh-CN" sz="1800" b="1" dirty="0" smtClean="0">
                <a:solidFill>
                  <a:srgbClr val="006600"/>
                </a:solidFill>
              </a:rPr>
              <a:t>    //</a:t>
            </a:r>
            <a:r>
              <a:rPr lang="en-US" altLang="zh-CN" sz="1800" b="1" dirty="0" err="1" smtClean="0">
                <a:solidFill>
                  <a:srgbClr val="006600"/>
                </a:solidFill>
              </a:rPr>
              <a:t>monkey.computer</a:t>
            </a:r>
            <a:r>
              <a:rPr lang="en-US" altLang="zh-CN" sz="1800" b="1" dirty="0" smtClean="0">
                <a:solidFill>
                  <a:srgbClr val="006600"/>
                </a:solidFill>
              </a:rPr>
              <a:t>(12,19);     	//</a:t>
            </a:r>
            <a:r>
              <a:rPr lang="zh-CN" altLang="en-US" sz="1800" b="1" dirty="0" smtClean="0">
                <a:solidFill>
                  <a:srgbClr val="006600"/>
                </a:solidFill>
              </a:rPr>
              <a:t>非法</a:t>
            </a:r>
            <a:r>
              <a:rPr lang="en-US" altLang="zh-CN" sz="1800" b="1" dirty="0" smtClean="0">
                <a:solidFill>
                  <a:srgbClr val="006600"/>
                </a:solidFill>
              </a:rPr>
              <a:t>,</a:t>
            </a:r>
            <a:r>
              <a:rPr lang="zh-CN" altLang="en-US" sz="1800" b="1" dirty="0" smtClean="0">
                <a:solidFill>
                  <a:srgbClr val="006600"/>
                </a:solidFill>
              </a:rPr>
              <a:t>因为</a:t>
            </a:r>
            <a:r>
              <a:rPr lang="en-US" altLang="zh-CN" sz="1800" b="1" dirty="0" smtClean="0">
                <a:solidFill>
                  <a:srgbClr val="006600"/>
                </a:solidFill>
              </a:rPr>
              <a:t>computer()</a:t>
            </a:r>
            <a:r>
              <a:rPr lang="zh-CN" altLang="en-US" sz="1800" b="1" dirty="0" smtClean="0">
                <a:solidFill>
                  <a:srgbClr val="006600"/>
                </a:solidFill>
              </a:rPr>
              <a:t>是子类新增的方法</a:t>
            </a:r>
          </a:p>
          <a:p>
            <a:pPr lvl="1">
              <a:buNone/>
            </a:pPr>
            <a:r>
              <a:rPr lang="zh-CN" altLang="en-US" sz="1800" b="1" dirty="0" smtClean="0"/>
              <a:t>    </a:t>
            </a:r>
          </a:p>
          <a:p>
            <a:pPr lvl="1">
              <a:buNone/>
            </a:pPr>
            <a:r>
              <a:rPr lang="en-US" altLang="zh-CN" sz="1800" b="1" dirty="0" smtClean="0"/>
              <a:t>    </a:t>
            </a:r>
            <a:r>
              <a:rPr lang="en-US" altLang="zh-CN" sz="1800" b="1" dirty="0" err="1" smtClean="0"/>
              <a:t>System.out.println</a:t>
            </a:r>
            <a:r>
              <a:rPr lang="en-US" altLang="zh-CN" sz="1800" b="1" dirty="0" smtClean="0"/>
              <a:t>(</a:t>
            </a:r>
            <a:r>
              <a:rPr lang="en-US" altLang="zh-CN" sz="1800" b="1" dirty="0" err="1" smtClean="0"/>
              <a:t>monkey.m</a:t>
            </a:r>
            <a:r>
              <a:rPr lang="en-US" altLang="zh-CN" sz="1800" b="1" dirty="0" smtClean="0"/>
              <a:t>) ;             //</a:t>
            </a:r>
            <a:r>
              <a:rPr lang="zh-CN" altLang="en-US" sz="1800" b="1" dirty="0" smtClean="0"/>
              <a:t>操作被隐藏的父类的</a:t>
            </a:r>
            <a:r>
              <a:rPr lang="en-US" altLang="zh-CN" sz="1800" b="1" dirty="0" smtClean="0"/>
              <a:t>m</a:t>
            </a:r>
          </a:p>
          <a:p>
            <a:pPr lvl="1">
              <a:buNone/>
            </a:pPr>
            <a:r>
              <a:rPr lang="en-US" altLang="zh-CN" sz="1800" b="1" dirty="0" smtClean="0"/>
              <a:t>    </a:t>
            </a:r>
            <a:r>
              <a:rPr lang="en-US" altLang="zh-CN" sz="1800" b="1" dirty="0" err="1" smtClean="0"/>
              <a:t>monkey.crySpeak</a:t>
            </a:r>
            <a:r>
              <a:rPr lang="en-US" altLang="zh-CN" sz="1800" b="1" dirty="0" smtClean="0"/>
              <a:t>("I love this game");   //</a:t>
            </a:r>
            <a:r>
              <a:rPr lang="zh-CN" altLang="en-US" sz="1800" b="1" dirty="0" smtClean="0"/>
              <a:t>调用子类重写的</a:t>
            </a:r>
            <a:r>
              <a:rPr lang="en-US" altLang="zh-CN" sz="1800" b="1" dirty="0" err="1" smtClean="0"/>
              <a:t>crySpeak</a:t>
            </a:r>
            <a:r>
              <a:rPr lang="zh-CN" altLang="en-US" sz="1800" b="1" dirty="0" smtClean="0"/>
              <a:t>方法          </a:t>
            </a:r>
          </a:p>
          <a:p>
            <a:pPr lvl="1">
              <a:buNone/>
            </a:pPr>
            <a:r>
              <a:rPr lang="zh-CN" altLang="en-US" sz="1800" b="1" dirty="0" smtClean="0"/>
              <a:t>     </a:t>
            </a:r>
          </a:p>
          <a:p>
            <a:pPr lvl="1">
              <a:buNone/>
            </a:pPr>
            <a:r>
              <a:rPr lang="zh-CN" altLang="en-US" sz="1800" b="1" dirty="0" smtClean="0">
                <a:solidFill>
                  <a:srgbClr val="C00000"/>
                </a:solidFill>
              </a:rPr>
              <a:t>    </a:t>
            </a:r>
            <a:r>
              <a:rPr lang="en-US" altLang="zh-CN" sz="1800" b="1" dirty="0" smtClean="0">
                <a:solidFill>
                  <a:srgbClr val="C00000"/>
                </a:solidFill>
              </a:rPr>
              <a:t>//</a:t>
            </a:r>
            <a:r>
              <a:rPr lang="zh-CN" altLang="en-US" sz="1800" b="1" dirty="0" smtClean="0">
                <a:solidFill>
                  <a:srgbClr val="C00000"/>
                </a:solidFill>
              </a:rPr>
              <a:t>把上转型对象强制转化为子类的对象后</a:t>
            </a:r>
          </a:p>
          <a:p>
            <a:pPr lvl="1">
              <a:buNone/>
            </a:pPr>
            <a:r>
              <a:rPr lang="en-US" altLang="zh-CN" sz="1800" b="1" dirty="0" smtClean="0"/>
              <a:t>    People </a:t>
            </a:r>
            <a:r>
              <a:rPr lang="en-US" altLang="zh-CN" sz="1800" b="1" dirty="0" err="1" smtClean="0"/>
              <a:t>zhang</a:t>
            </a:r>
            <a:r>
              <a:rPr lang="en-US" altLang="zh-CN" sz="1800" b="1" dirty="0" smtClean="0"/>
              <a:t>=</a:t>
            </a:r>
            <a:r>
              <a:rPr lang="en-US" altLang="zh-CN" sz="1800" b="1" dirty="0" smtClean="0">
                <a:solidFill>
                  <a:srgbClr val="006600"/>
                </a:solidFill>
              </a:rPr>
              <a:t>(People)monkey</a:t>
            </a:r>
            <a:r>
              <a:rPr lang="en-US" altLang="zh-CN" sz="1800" b="1" dirty="0" smtClean="0"/>
              <a:t>;		//</a:t>
            </a:r>
            <a:r>
              <a:rPr lang="en-US" altLang="zh-CN" sz="1800" b="1" u="sng" dirty="0" err="1" smtClean="0"/>
              <a:t>z</a:t>
            </a:r>
            <a:r>
              <a:rPr lang="en-US" altLang="zh-CN" sz="1800" b="1" dirty="0" err="1" smtClean="0"/>
              <a:t>hang</a:t>
            </a:r>
            <a:r>
              <a:rPr lang="zh-CN" altLang="en-US" sz="1800" b="1" dirty="0" smtClean="0"/>
              <a:t>是子类的对象                   </a:t>
            </a:r>
          </a:p>
          <a:p>
            <a:pPr lvl="1">
              <a:buNone/>
            </a:pPr>
            <a:r>
              <a:rPr lang="zh-CN" altLang="en-US" sz="1800" b="1" dirty="0" smtClean="0"/>
              <a:t>    </a:t>
            </a:r>
            <a:r>
              <a:rPr lang="en-US" altLang="zh-CN" sz="1800" b="1" dirty="0" err="1" smtClean="0"/>
              <a:t>zhang.m</a:t>
            </a:r>
            <a:r>
              <a:rPr lang="en-US" altLang="zh-CN" sz="1800" b="1" dirty="0" smtClean="0"/>
              <a:t>='T';                            </a:t>
            </a:r>
          </a:p>
          <a:p>
            <a:pPr lvl="1">
              <a:buNone/>
            </a:pPr>
            <a:r>
              <a:rPr lang="en-US" altLang="zh-CN" sz="1800" b="1" dirty="0" smtClean="0"/>
              <a:t>    </a:t>
            </a:r>
            <a:r>
              <a:rPr lang="en-US" altLang="zh-CN" sz="1800" b="1" dirty="0" err="1" smtClean="0"/>
              <a:t>zhang.computer</a:t>
            </a:r>
            <a:r>
              <a:rPr lang="en-US" altLang="zh-CN" sz="1800" b="1" dirty="0" smtClean="0"/>
              <a:t>(55, 33);</a:t>
            </a:r>
            <a:endParaRPr lang="zh-CN" altLang="en-US" sz="1800" b="1" dirty="0" smtClean="0"/>
          </a:p>
          <a:p>
            <a:pPr lvl="1">
              <a:buNone/>
            </a:pPr>
            <a:r>
              <a:rPr lang="en-US" altLang="zh-CN" sz="1800" b="1" dirty="0" smtClean="0"/>
              <a:t>    </a:t>
            </a:r>
            <a:r>
              <a:rPr lang="en-US" altLang="zh-CN" sz="1800" b="1" dirty="0" err="1" smtClean="0"/>
              <a:t>System.out.println</a:t>
            </a:r>
            <a:r>
              <a:rPr lang="en-US" altLang="zh-CN" sz="1800" b="1" dirty="0" smtClean="0"/>
              <a:t>(</a:t>
            </a:r>
            <a:r>
              <a:rPr lang="en-US" altLang="zh-CN" sz="1800" b="1" dirty="0" err="1" smtClean="0"/>
              <a:t>zhang.m</a:t>
            </a:r>
            <a:r>
              <a:rPr lang="en-US" altLang="zh-CN" sz="1800" b="1" dirty="0" smtClean="0"/>
              <a:t>) ; </a:t>
            </a:r>
          </a:p>
          <a:p>
            <a:pPr lvl="1">
              <a:buNone/>
            </a:pPr>
            <a:r>
              <a:rPr lang="en-US" altLang="zh-CN" sz="1800" b="1" dirty="0" smtClean="0"/>
              <a:t>}</a:t>
            </a:r>
          </a:p>
          <a:p>
            <a:pPr>
              <a:buNone/>
            </a:pPr>
            <a:r>
              <a:rPr lang="en-US" altLang="zh-CN" sz="1800" b="1"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51</a:t>
            </a:fld>
            <a:endParaRPr lang="zh-CN" altLang="en-US" dirty="0"/>
          </a:p>
        </p:txBody>
      </p:sp>
      <p:sp>
        <p:nvSpPr>
          <p:cNvPr id="5" name="Text Box 6"/>
          <p:cNvSpPr txBox="1">
            <a:spLocks noChangeArrowheads="1"/>
          </p:cNvSpPr>
          <p:nvPr/>
        </p:nvSpPr>
        <p:spPr>
          <a:xfrm>
            <a:off x="6215074" y="5357826"/>
            <a:ext cx="2571768" cy="1323439"/>
          </a:xfrm>
          <a:prstGeom prst="rect">
            <a:avLst/>
          </a:prstGeom>
          <a:noFill/>
          <a:ln w="12700">
            <a:solidFill>
              <a:schemeClr val="tx1"/>
            </a:solidFill>
            <a:headEnd type="none" w="sm" len="sm"/>
            <a:tailEnd type="none" w="sm" len="sm"/>
          </a:ln>
        </p:spPr>
        <p:txBody>
          <a:bodyPr vert="horz" wrap="square" lIns="91440" tIns="45720" rIns="91440" bIns="45720" rtlCol="0">
            <a:spAutoFit/>
          </a:bodyPr>
          <a:lstStyle/>
          <a:p>
            <a:r>
              <a:rPr lang="en-US" altLang="zh-CN" sz="2000" dirty="0" smtClean="0"/>
              <a:t>12.58</a:t>
            </a:r>
          </a:p>
          <a:p>
            <a:r>
              <a:rPr lang="en-US" altLang="zh-CN" sz="2000" dirty="0" smtClean="0"/>
              <a:t>A*I love this game*A</a:t>
            </a:r>
          </a:p>
          <a:p>
            <a:r>
              <a:rPr lang="en-US" altLang="zh-CN" sz="2000" dirty="0" smtClean="0"/>
              <a:t>55</a:t>
            </a:r>
            <a:r>
              <a:rPr lang="zh-CN" altLang="en-US" sz="2000" dirty="0" smtClean="0"/>
              <a:t>加</a:t>
            </a:r>
            <a:r>
              <a:rPr lang="en-US" altLang="zh-CN" sz="2000" dirty="0" smtClean="0"/>
              <a:t>33</a:t>
            </a:r>
            <a:r>
              <a:rPr lang="zh-CN" altLang="en-US" sz="2000" dirty="0" smtClean="0"/>
              <a:t>等于</a:t>
            </a:r>
            <a:r>
              <a:rPr lang="en-US" altLang="zh-CN" sz="2000" dirty="0" smtClean="0"/>
              <a:t>88</a:t>
            </a:r>
          </a:p>
          <a:p>
            <a:r>
              <a:rPr lang="en-US" altLang="zh-CN" sz="2000" dirty="0" smtClean="0"/>
              <a:t>T</a:t>
            </a:r>
            <a:endParaRPr kumimoji="0" lang="en-US" altLang="zh-CN" sz="2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5286381" y="5286388"/>
            <a:ext cx="928694" cy="461665"/>
          </a:xfrm>
          <a:prstGeom prst="rect">
            <a:avLst/>
          </a:prstGeom>
          <a:noFill/>
        </p:spPr>
        <p:txBody>
          <a:bodyPr wrap="square" rtlCol="0">
            <a:spAutoFit/>
          </a:bodyPr>
          <a:lstStyle/>
          <a:p>
            <a:r>
              <a:rPr lang="zh-CN" altLang="en-US" sz="2400" b="1" dirty="0" smtClean="0"/>
              <a:t>输出：</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§5.8    </a:t>
            </a:r>
            <a:r>
              <a:rPr lang="zh-CN" altLang="en-US" sz="3600" dirty="0" smtClean="0">
                <a:latin typeface="宋体" charset="-122"/>
              </a:rPr>
              <a:t>继承与多态 </a:t>
            </a:r>
            <a:endParaRPr lang="zh-CN" altLang="en-US" dirty="0"/>
          </a:p>
        </p:txBody>
      </p:sp>
      <p:sp>
        <p:nvSpPr>
          <p:cNvPr id="3" name="内容占位符 2"/>
          <p:cNvSpPr>
            <a:spLocks noGrp="1"/>
          </p:cNvSpPr>
          <p:nvPr>
            <p:ph idx="1"/>
          </p:nvPr>
        </p:nvSpPr>
        <p:spPr/>
        <p:txBody>
          <a:bodyPr/>
          <a:lstStyle/>
          <a:p>
            <a:r>
              <a:rPr lang="zh-CN" altLang="en-US" b="1" dirty="0" smtClean="0">
                <a:solidFill>
                  <a:srgbClr val="C00000"/>
                </a:solidFill>
                <a:latin typeface="宋体" charset="-122"/>
              </a:rPr>
              <a:t>多态性</a:t>
            </a:r>
            <a:r>
              <a:rPr lang="zh-CN" altLang="en-US" dirty="0" smtClean="0">
                <a:latin typeface="宋体" charset="-122"/>
              </a:rPr>
              <a:t>就是指父类的某个方法被其子类重写时，可以各自产生自己的功能行为。</a:t>
            </a:r>
            <a:endParaRPr lang="en-US" altLang="zh-CN" dirty="0" smtClean="0">
              <a:latin typeface="宋体" charset="-122"/>
            </a:endParaRPr>
          </a:p>
          <a:p>
            <a:endParaRPr lang="en-US" altLang="zh-CN" dirty="0" smtClean="0">
              <a:latin typeface="宋体" charset="-122"/>
            </a:endParaRPr>
          </a:p>
          <a:p>
            <a:r>
              <a:rPr lang="zh-CN" altLang="en-US" dirty="0" smtClean="0">
                <a:latin typeface="宋体" charset="-122"/>
              </a:rPr>
              <a:t>当一个类有很多子类的时候，如果这些子类都重写了父类某个方法，那么，上转型对象在调用该方法时，可能具有多种不同形态。</a:t>
            </a:r>
            <a:endParaRPr lang="en-US" altLang="zh-CN" dirty="0" smtClean="0">
              <a:latin typeface="宋体" charset="-122"/>
            </a:endParaRPr>
          </a:p>
          <a:p>
            <a:endParaRPr lang="en-US" altLang="zh-CN" dirty="0" smtClean="0">
              <a:latin typeface="宋体" charset="-122"/>
            </a:endParaRPr>
          </a:p>
          <a:p>
            <a:r>
              <a:rPr lang="zh-CN" altLang="en-US" b="1" dirty="0" smtClean="0">
                <a:solidFill>
                  <a:srgbClr val="FF0000"/>
                </a:solidFill>
                <a:latin typeface="宋体" charset="-122"/>
              </a:rPr>
              <a:t>例5-10</a:t>
            </a:r>
            <a:r>
              <a:rPr lang="en-US" altLang="zh-CN" b="1" dirty="0" smtClean="0">
                <a:solidFill>
                  <a:srgbClr val="FF0000"/>
                </a:solidFill>
                <a:latin typeface="宋体" charset="-122"/>
              </a:rPr>
              <a:t>(</a:t>
            </a:r>
            <a:r>
              <a:rPr lang="zh-CN" altLang="en-US" b="1" dirty="0" smtClean="0">
                <a:solidFill>
                  <a:srgbClr val="FF0000"/>
                </a:solidFill>
                <a:latin typeface="宋体" charset="-122"/>
              </a:rPr>
              <a:t>课后运行</a:t>
            </a:r>
            <a:r>
              <a:rPr lang="en-US" altLang="zh-CN" b="1" dirty="0" smtClean="0">
                <a:solidFill>
                  <a:srgbClr val="FF0000"/>
                </a:solidFill>
                <a:latin typeface="宋体" charset="-122"/>
              </a:rPr>
              <a:t>)</a:t>
            </a:r>
            <a:r>
              <a:rPr lang="zh-CN" altLang="en-US" b="1" dirty="0" smtClean="0">
                <a:solidFill>
                  <a:srgbClr val="FF0000"/>
                </a:solidFill>
                <a:latin typeface="宋体"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§5.9    </a:t>
            </a:r>
            <a:r>
              <a:rPr lang="en-US" altLang="zh-CN" dirty="0" smtClean="0">
                <a:latin typeface="宋体" charset="-122"/>
              </a:rPr>
              <a:t>abstract</a:t>
            </a:r>
            <a:r>
              <a:rPr lang="zh-CN" altLang="en-US" dirty="0" smtClean="0">
                <a:latin typeface="宋体" charset="-122"/>
              </a:rPr>
              <a:t>类和</a:t>
            </a:r>
            <a:r>
              <a:rPr lang="en-US" altLang="zh-CN" dirty="0" smtClean="0">
                <a:latin typeface="宋体" charset="-122"/>
              </a:rPr>
              <a:t>abstract</a:t>
            </a:r>
            <a:r>
              <a:rPr lang="zh-CN" altLang="en-US" dirty="0" smtClean="0">
                <a:latin typeface="宋体" charset="-122"/>
              </a:rPr>
              <a:t>方法 </a:t>
            </a:r>
            <a:endParaRPr lang="zh-CN" altLang="en-US" dirty="0"/>
          </a:p>
        </p:txBody>
      </p:sp>
      <p:sp>
        <p:nvSpPr>
          <p:cNvPr id="3" name="内容占位符 2"/>
          <p:cNvSpPr>
            <a:spLocks noGrp="1"/>
          </p:cNvSpPr>
          <p:nvPr>
            <p:ph idx="1"/>
          </p:nvPr>
        </p:nvSpPr>
        <p:spPr/>
        <p:txBody>
          <a:bodyPr/>
          <a:lstStyle/>
          <a:p>
            <a:pPr marL="0" indent="476250" algn="just">
              <a:spcBef>
                <a:spcPts val="0"/>
              </a:spcBef>
            </a:pPr>
            <a:r>
              <a:rPr lang="zh-CN" altLang="en-US" b="1" dirty="0" smtClean="0"/>
              <a:t>用关键字</a:t>
            </a:r>
            <a:r>
              <a:rPr lang="en-US" altLang="zh-CN" b="1" dirty="0" smtClean="0">
                <a:latin typeface="宋体" charset="-122"/>
              </a:rPr>
              <a:t>abstract</a:t>
            </a:r>
            <a:r>
              <a:rPr lang="zh-CN" altLang="en-US" b="1" dirty="0" smtClean="0"/>
              <a:t>修饰的类称为</a:t>
            </a:r>
            <a:r>
              <a:rPr lang="en-US" altLang="zh-CN" b="1" dirty="0" smtClean="0">
                <a:solidFill>
                  <a:srgbClr val="C00000"/>
                </a:solidFill>
                <a:latin typeface="宋体" charset="-122"/>
              </a:rPr>
              <a:t>abstract</a:t>
            </a:r>
            <a:r>
              <a:rPr lang="zh-CN" altLang="en-US" b="1" dirty="0" smtClean="0">
                <a:solidFill>
                  <a:srgbClr val="C00000"/>
                </a:solidFill>
              </a:rPr>
              <a:t>类</a:t>
            </a:r>
            <a:r>
              <a:rPr lang="zh-CN" altLang="en-US" b="1" dirty="0" smtClean="0"/>
              <a:t>（抽象类）。如：</a:t>
            </a:r>
            <a:endParaRPr lang="zh-CN" altLang="en-US" b="1" dirty="0" smtClean="0">
              <a:latin typeface="宋体" charset="-122"/>
            </a:endParaRPr>
          </a:p>
          <a:p>
            <a:pPr indent="476250" algn="just">
              <a:buNone/>
            </a:pPr>
            <a:r>
              <a:rPr lang="en-US" altLang="zh-CN" b="1" dirty="0" smtClean="0">
                <a:solidFill>
                  <a:srgbClr val="C00000"/>
                </a:solidFill>
              </a:rPr>
              <a:t>abstract</a:t>
            </a:r>
            <a:r>
              <a:rPr lang="en-US" altLang="zh-CN" b="1" dirty="0" smtClean="0">
                <a:solidFill>
                  <a:srgbClr val="0000FF"/>
                </a:solidFill>
              </a:rPr>
              <a:t> class A {</a:t>
            </a:r>
          </a:p>
          <a:p>
            <a:pPr indent="476250" algn="just">
              <a:buNone/>
            </a:pPr>
            <a:r>
              <a:rPr lang="en-US" altLang="zh-CN" b="1" dirty="0" smtClean="0">
                <a:solidFill>
                  <a:srgbClr val="0000FF"/>
                </a:solidFill>
              </a:rPr>
              <a:t> …</a:t>
            </a:r>
          </a:p>
          <a:p>
            <a:pPr indent="476250" algn="just">
              <a:buNone/>
            </a:pPr>
            <a:r>
              <a:rPr lang="en-US" altLang="zh-CN" b="1" dirty="0" smtClean="0">
                <a:solidFill>
                  <a:srgbClr val="0000FF"/>
                </a:solidFill>
              </a:rPr>
              <a:t>}</a:t>
            </a:r>
          </a:p>
          <a:p>
            <a:pPr indent="476250" algn="just">
              <a:buNone/>
            </a:pPr>
            <a:r>
              <a:rPr lang="zh-CN" altLang="en-US" b="1" dirty="0" smtClean="0"/>
              <a:t>  </a:t>
            </a:r>
          </a:p>
          <a:p>
            <a:pPr marL="0" indent="476250" algn="just">
              <a:spcBef>
                <a:spcPts val="0"/>
              </a:spcBef>
            </a:pPr>
            <a:r>
              <a:rPr lang="zh-CN" altLang="en-US" b="1" dirty="0" smtClean="0"/>
              <a:t>用关键字</a:t>
            </a:r>
            <a:r>
              <a:rPr lang="en-US" altLang="zh-CN" b="1" dirty="0" smtClean="0"/>
              <a:t>abstract</a:t>
            </a:r>
            <a:r>
              <a:rPr lang="zh-CN" altLang="en-US" b="1" dirty="0" smtClean="0"/>
              <a:t>修饰的方法称为</a:t>
            </a:r>
            <a:r>
              <a:rPr lang="en-US" altLang="zh-CN" b="1" dirty="0" smtClean="0">
                <a:solidFill>
                  <a:srgbClr val="C00000"/>
                </a:solidFill>
              </a:rPr>
              <a:t>abstract</a:t>
            </a:r>
            <a:r>
              <a:rPr lang="zh-CN" altLang="en-US" b="1" dirty="0" smtClean="0">
                <a:solidFill>
                  <a:srgbClr val="C00000"/>
                </a:solidFill>
              </a:rPr>
              <a:t>方法</a:t>
            </a:r>
            <a:r>
              <a:rPr lang="zh-CN" altLang="en-US" b="1" dirty="0" smtClean="0"/>
              <a:t>（抽象方法），例如：</a:t>
            </a:r>
          </a:p>
          <a:p>
            <a:pPr indent="476250" algn="ctr">
              <a:buNone/>
            </a:pPr>
            <a:r>
              <a:rPr lang="en-US" altLang="zh-CN" b="1" dirty="0" smtClean="0">
                <a:solidFill>
                  <a:srgbClr val="C00000"/>
                </a:solidFill>
                <a:latin typeface="+mj-lt"/>
              </a:rPr>
              <a:t>abstract</a:t>
            </a:r>
            <a:r>
              <a:rPr lang="en-US" altLang="zh-CN" b="1" dirty="0" smtClean="0">
                <a:solidFill>
                  <a:srgbClr val="0000FF"/>
                </a:solidFill>
                <a:latin typeface="+mj-lt"/>
              </a:rPr>
              <a:t> </a:t>
            </a:r>
            <a:r>
              <a:rPr lang="en-US" altLang="zh-CN" b="1" dirty="0" err="1" smtClean="0">
                <a:solidFill>
                  <a:srgbClr val="0000FF"/>
                </a:solidFill>
                <a:latin typeface="+mj-lt"/>
              </a:rPr>
              <a:t>int</a:t>
            </a:r>
            <a:r>
              <a:rPr lang="en-US" altLang="zh-CN" b="1" dirty="0" smtClean="0">
                <a:solidFill>
                  <a:srgbClr val="0000FF"/>
                </a:solidFill>
                <a:latin typeface="+mj-lt"/>
              </a:rPr>
              <a:t> min(</a:t>
            </a:r>
            <a:r>
              <a:rPr lang="en-US" altLang="zh-CN" b="1" dirty="0" err="1" smtClean="0">
                <a:solidFill>
                  <a:srgbClr val="0000FF"/>
                </a:solidFill>
                <a:latin typeface="+mj-lt"/>
              </a:rPr>
              <a:t>int</a:t>
            </a:r>
            <a:r>
              <a:rPr lang="en-US" altLang="zh-CN" b="1" dirty="0" smtClean="0">
                <a:solidFill>
                  <a:srgbClr val="0000FF"/>
                </a:solidFill>
                <a:latin typeface="+mj-lt"/>
              </a:rPr>
              <a:t> </a:t>
            </a:r>
            <a:r>
              <a:rPr lang="en-US" altLang="zh-CN" b="1" dirty="0" err="1" smtClean="0">
                <a:solidFill>
                  <a:srgbClr val="0000FF"/>
                </a:solidFill>
                <a:latin typeface="+mj-lt"/>
              </a:rPr>
              <a:t>x,int</a:t>
            </a:r>
            <a:r>
              <a:rPr lang="en-US" altLang="zh-CN" b="1" dirty="0" smtClean="0">
                <a:solidFill>
                  <a:srgbClr val="0000FF"/>
                </a:solidFill>
                <a:latin typeface="+mj-lt"/>
              </a:rPr>
              <a:t> y); </a:t>
            </a:r>
            <a:endParaRPr lang="zh-CN" altLang="en-US" b="1" dirty="0" smtClean="0">
              <a:solidFill>
                <a:srgbClr val="0000FF"/>
              </a:solidFill>
              <a:latin typeface="+mj-lt"/>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§5.9.1   </a:t>
            </a:r>
            <a:r>
              <a:rPr lang="en-US" altLang="zh-CN" dirty="0" smtClean="0"/>
              <a:t>abstract</a:t>
            </a:r>
            <a:r>
              <a:rPr lang="zh-CN" altLang="en-US" dirty="0" smtClean="0">
                <a:latin typeface="宋体" charset="-122"/>
              </a:rPr>
              <a:t>类的特点</a:t>
            </a:r>
            <a:r>
              <a:rPr lang="zh-CN" altLang="en-US" dirty="0" smtClean="0"/>
              <a:t> </a:t>
            </a:r>
            <a:endParaRPr lang="zh-CN" altLang="en-US" dirty="0"/>
          </a:p>
        </p:txBody>
      </p:sp>
      <p:sp>
        <p:nvSpPr>
          <p:cNvPr id="3" name="内容占位符 2"/>
          <p:cNvSpPr>
            <a:spLocks noGrp="1"/>
          </p:cNvSpPr>
          <p:nvPr>
            <p:ph idx="1"/>
          </p:nvPr>
        </p:nvSpPr>
        <p:spPr/>
        <p:txBody>
          <a:bodyPr/>
          <a:lstStyle/>
          <a:p>
            <a:pPr algn="just">
              <a:lnSpc>
                <a:spcPct val="90000"/>
              </a:lnSpc>
              <a:buNone/>
            </a:pPr>
            <a:r>
              <a:rPr lang="zh-CN" altLang="en-US" sz="3200" b="1" dirty="0" smtClean="0">
                <a:latin typeface="宋体" charset="-122"/>
              </a:rPr>
              <a:t>1．</a:t>
            </a:r>
            <a:r>
              <a:rPr lang="en-US" altLang="zh-CN" sz="3200" b="1" dirty="0" smtClean="0">
                <a:latin typeface="宋体" charset="-122"/>
              </a:rPr>
              <a:t>abstract</a:t>
            </a:r>
            <a:r>
              <a:rPr lang="zh-CN" altLang="en-US" sz="3200" b="1" dirty="0" smtClean="0">
                <a:latin typeface="宋体" charset="-122"/>
              </a:rPr>
              <a:t>类中可以有</a:t>
            </a:r>
            <a:r>
              <a:rPr lang="en-US" altLang="zh-CN" sz="3200" b="1" dirty="0" smtClean="0">
                <a:latin typeface="宋体" charset="-122"/>
              </a:rPr>
              <a:t>abstract</a:t>
            </a:r>
            <a:r>
              <a:rPr lang="zh-CN" altLang="en-US" sz="3200" b="1" dirty="0" smtClean="0">
                <a:latin typeface="宋体" charset="-122"/>
              </a:rPr>
              <a:t>方法</a:t>
            </a:r>
          </a:p>
          <a:p>
            <a:pPr lvl="1" algn="just">
              <a:lnSpc>
                <a:spcPct val="90000"/>
              </a:lnSpc>
            </a:pPr>
            <a:r>
              <a:rPr lang="en-US" altLang="zh-CN" dirty="0" smtClean="0">
                <a:latin typeface="宋体" charset="-122"/>
              </a:rPr>
              <a:t>abstract</a:t>
            </a:r>
            <a:r>
              <a:rPr lang="zh-CN" altLang="en-US" dirty="0" smtClean="0">
                <a:latin typeface="宋体" charset="-122"/>
              </a:rPr>
              <a:t>类可以有</a:t>
            </a:r>
            <a:r>
              <a:rPr lang="en-US" altLang="zh-CN" dirty="0" smtClean="0">
                <a:latin typeface="宋体" charset="-122"/>
              </a:rPr>
              <a:t>abstract</a:t>
            </a:r>
            <a:r>
              <a:rPr lang="zh-CN" altLang="en-US" dirty="0" smtClean="0">
                <a:latin typeface="宋体" charset="-122"/>
              </a:rPr>
              <a:t>方法</a:t>
            </a:r>
            <a:r>
              <a:rPr lang="en-US" altLang="zh-CN" dirty="0" smtClean="0">
                <a:latin typeface="宋体" charset="-122"/>
              </a:rPr>
              <a:t>(</a:t>
            </a:r>
            <a:r>
              <a:rPr lang="zh-CN" altLang="en-US" dirty="0" smtClean="0">
                <a:latin typeface="宋体" charset="-122"/>
              </a:rPr>
              <a:t>抽象方法</a:t>
            </a:r>
            <a:r>
              <a:rPr lang="en-US" altLang="zh-CN" dirty="0" smtClean="0">
                <a:latin typeface="宋体" charset="-122"/>
              </a:rPr>
              <a:t>)</a:t>
            </a:r>
            <a:r>
              <a:rPr lang="zh-CN" altLang="en-US" dirty="0" smtClean="0">
                <a:latin typeface="宋体" charset="-122"/>
              </a:rPr>
              <a:t>，也可以有非</a:t>
            </a:r>
            <a:r>
              <a:rPr lang="en-US" altLang="zh-CN" dirty="0" smtClean="0">
                <a:latin typeface="宋体" charset="-122"/>
              </a:rPr>
              <a:t>abstract</a:t>
            </a:r>
            <a:r>
              <a:rPr lang="zh-CN" altLang="en-US" dirty="0" smtClean="0">
                <a:latin typeface="宋体" charset="-122"/>
              </a:rPr>
              <a:t>方法。</a:t>
            </a:r>
            <a:endParaRPr lang="en-US" altLang="zh-CN" dirty="0" smtClean="0">
              <a:latin typeface="宋体" charset="-122"/>
            </a:endParaRPr>
          </a:p>
          <a:p>
            <a:pPr lvl="1" algn="just">
              <a:lnSpc>
                <a:spcPct val="90000"/>
              </a:lnSpc>
            </a:pPr>
            <a:endParaRPr lang="en-US" altLang="zh-CN" dirty="0" smtClean="0">
              <a:latin typeface="宋体" charset="-122"/>
            </a:endParaRPr>
          </a:p>
          <a:p>
            <a:pPr algn="just">
              <a:lnSpc>
                <a:spcPct val="90000"/>
              </a:lnSpc>
              <a:buNone/>
            </a:pPr>
            <a:r>
              <a:rPr lang="en-US" altLang="zh-CN" b="1" dirty="0" smtClean="0">
                <a:latin typeface="宋体" charset="-122"/>
              </a:rPr>
              <a:t>2</a:t>
            </a:r>
            <a:r>
              <a:rPr lang="zh-CN" altLang="en-US" b="1" dirty="0" smtClean="0">
                <a:latin typeface="宋体" charset="-122"/>
              </a:rPr>
              <a:t>．</a:t>
            </a:r>
            <a:r>
              <a:rPr lang="en-US" altLang="zh-CN" b="1" dirty="0" smtClean="0">
                <a:latin typeface="宋体" charset="-122"/>
              </a:rPr>
              <a:t>abstract</a:t>
            </a:r>
            <a:r>
              <a:rPr lang="zh-CN" altLang="en-US" b="1" dirty="0" smtClean="0">
                <a:latin typeface="宋体" charset="-122"/>
              </a:rPr>
              <a:t>类不能用</a:t>
            </a:r>
            <a:r>
              <a:rPr lang="en-US" altLang="zh-CN" b="1" dirty="0" smtClean="0">
                <a:latin typeface="宋体" charset="-122"/>
              </a:rPr>
              <a:t>new</a:t>
            </a:r>
            <a:r>
              <a:rPr lang="zh-CN" altLang="en-US" b="1" dirty="0" smtClean="0">
                <a:latin typeface="宋体" charset="-122"/>
              </a:rPr>
              <a:t>运算创建对象</a:t>
            </a:r>
          </a:p>
          <a:p>
            <a:pPr lvl="1" algn="just">
              <a:lnSpc>
                <a:spcPct val="90000"/>
              </a:lnSpc>
            </a:pPr>
            <a:r>
              <a:rPr lang="zh-CN" altLang="en-US" dirty="0" smtClean="0">
                <a:latin typeface="宋体" charset="-122"/>
              </a:rPr>
              <a:t>对于</a:t>
            </a:r>
            <a:r>
              <a:rPr lang="en-US" altLang="zh-CN" dirty="0" smtClean="0">
                <a:latin typeface="宋体" charset="-122"/>
              </a:rPr>
              <a:t>abstract</a:t>
            </a:r>
            <a:r>
              <a:rPr lang="zh-CN" altLang="en-US" dirty="0" smtClean="0">
                <a:latin typeface="宋体" charset="-122"/>
              </a:rPr>
              <a:t>类，不能使用</a:t>
            </a:r>
            <a:r>
              <a:rPr lang="en-US" altLang="zh-CN" b="1" dirty="0" smtClean="0">
                <a:solidFill>
                  <a:srgbClr val="C00000"/>
                </a:solidFill>
                <a:latin typeface="宋体" charset="-122"/>
              </a:rPr>
              <a:t>new</a:t>
            </a:r>
            <a:r>
              <a:rPr lang="zh-CN" altLang="en-US" dirty="0" smtClean="0">
                <a:latin typeface="宋体" charset="-122"/>
              </a:rPr>
              <a:t>运算符创建该类的对象。</a:t>
            </a:r>
            <a:endParaRPr lang="en-US" altLang="zh-CN" dirty="0" smtClean="0">
              <a:latin typeface="宋体" charset="-122"/>
            </a:endParaRPr>
          </a:p>
          <a:p>
            <a:pPr lvl="1" algn="just">
              <a:lnSpc>
                <a:spcPct val="90000"/>
              </a:lnSpc>
            </a:pPr>
            <a:endParaRPr lang="en-US" altLang="zh-CN" dirty="0" smtClean="0">
              <a:latin typeface="宋体" charset="-122"/>
            </a:endParaRPr>
          </a:p>
          <a:p>
            <a:pPr algn="just">
              <a:lnSpc>
                <a:spcPct val="90000"/>
              </a:lnSpc>
            </a:pPr>
            <a:r>
              <a:rPr lang="zh-CN" altLang="en-US" b="1" dirty="0" smtClean="0">
                <a:solidFill>
                  <a:srgbClr val="FF0000"/>
                </a:solidFill>
                <a:latin typeface="宋体" charset="-122"/>
              </a:rPr>
              <a:t>例5-11，例5-12</a:t>
            </a:r>
            <a:endParaRPr lang="zh-CN" altLang="en-US"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3DD2AC1-C894-4EE6-90C8-2F050F8D74C4}" type="slidenum">
              <a:rPr lang="en-US" altLang="zh-CN"/>
              <a:pPr>
                <a:defRPr/>
              </a:pPr>
              <a:t>55</a:t>
            </a:fld>
            <a:endParaRPr lang="en-US" altLang="zh-CN" dirty="0"/>
          </a:p>
        </p:txBody>
      </p:sp>
      <p:sp>
        <p:nvSpPr>
          <p:cNvPr id="14339" name="Rectangle 2"/>
          <p:cNvSpPr>
            <a:spLocks noGrp="1" noChangeArrowheads="1"/>
          </p:cNvSpPr>
          <p:nvPr>
            <p:ph type="title"/>
          </p:nvPr>
        </p:nvSpPr>
        <p:spPr/>
        <p:txBody>
          <a:bodyPr/>
          <a:lstStyle/>
          <a:p>
            <a:r>
              <a:rPr lang="zh-CN" altLang="en-US" sz="4000" dirty="0" smtClean="0">
                <a:solidFill>
                  <a:schemeClr val="tx1"/>
                </a:solidFill>
                <a:latin typeface="Courier New" pitchFamily="49" charset="0"/>
              </a:rPr>
              <a:t>抽象</a:t>
            </a:r>
            <a:r>
              <a:rPr lang="en-US" altLang="zh-CN" sz="4000" dirty="0" smtClean="0">
                <a:solidFill>
                  <a:schemeClr val="tx1"/>
                </a:solidFill>
                <a:latin typeface="Courier New" pitchFamily="49" charset="0"/>
              </a:rPr>
              <a:t>(abstract)</a:t>
            </a:r>
            <a:r>
              <a:rPr lang="zh-CN" altLang="en-US" sz="4000" b="0" dirty="0" smtClean="0">
                <a:solidFill>
                  <a:schemeClr val="tx1"/>
                </a:solidFill>
              </a:rPr>
              <a:t>类</a:t>
            </a:r>
            <a:endParaRPr lang="en-US" altLang="zh-CN" dirty="0" smtClean="0"/>
          </a:p>
        </p:txBody>
      </p:sp>
      <p:sp>
        <p:nvSpPr>
          <p:cNvPr id="14340" name="Rectangle 4"/>
          <p:cNvSpPr>
            <a:spLocks noChangeArrowheads="1"/>
          </p:cNvSpPr>
          <p:nvPr/>
        </p:nvSpPr>
        <p:spPr bwMode="auto">
          <a:xfrm>
            <a:off x="357157" y="1844675"/>
            <a:ext cx="8286809" cy="4117975"/>
          </a:xfrm>
          <a:prstGeom prst="rect">
            <a:avLst/>
          </a:prstGeom>
          <a:noFill/>
          <a:ln w="9525">
            <a:solidFill>
              <a:schemeClr val="tx1"/>
            </a:solidFill>
            <a:miter lim="800000"/>
            <a:headEnd/>
            <a:tailEnd/>
          </a:ln>
        </p:spPr>
        <p:txBody>
          <a:bodyPr wrap="square">
            <a:spAutoFit/>
          </a:bodyPr>
          <a:lstStyle/>
          <a:p>
            <a:pPr lvl="1"/>
            <a:r>
              <a:rPr lang="en-GB" altLang="zh-CN" sz="2400" b="1" dirty="0">
                <a:solidFill>
                  <a:srgbClr val="C00000"/>
                </a:solidFill>
              </a:rPr>
              <a:t>abstract </a:t>
            </a:r>
            <a:r>
              <a:rPr lang="en-GB" altLang="zh-CN" sz="2400" b="1" dirty="0">
                <a:solidFill>
                  <a:srgbClr val="0000FF"/>
                </a:solidFill>
              </a:rPr>
              <a:t>class </a:t>
            </a:r>
            <a:r>
              <a:rPr lang="en-GB" altLang="zh-CN" sz="2400" b="1" dirty="0" err="1"/>
              <a:t>ClassName</a:t>
            </a:r>
            <a:endParaRPr lang="en-GB" altLang="zh-CN" sz="2400" b="1" dirty="0"/>
          </a:p>
          <a:p>
            <a:pPr lvl="1"/>
            <a:r>
              <a:rPr lang="en-GB" altLang="zh-CN" sz="2400" b="1" dirty="0">
                <a:solidFill>
                  <a:srgbClr val="0000FF"/>
                </a:solidFill>
              </a:rPr>
              <a:t>{</a:t>
            </a:r>
          </a:p>
          <a:p>
            <a:r>
              <a:rPr lang="en-GB" altLang="zh-CN" sz="2400" b="1" dirty="0"/>
              <a:t>	</a:t>
            </a:r>
            <a:r>
              <a:rPr lang="en-GB" altLang="zh-CN" sz="2400" b="1" dirty="0" smtClean="0"/>
              <a:t>//</a:t>
            </a:r>
            <a:r>
              <a:rPr lang="zh-CN" altLang="en-US" sz="2400" b="1" dirty="0" smtClean="0"/>
              <a:t>域</a:t>
            </a:r>
            <a:endParaRPr lang="zh-CN" altLang="en-GB" sz="2400" b="1" dirty="0"/>
          </a:p>
          <a:p>
            <a:r>
              <a:rPr lang="en-GB" altLang="zh-CN" sz="2400" b="1" dirty="0"/>
              <a:t>		…</a:t>
            </a:r>
          </a:p>
          <a:p>
            <a:r>
              <a:rPr lang="en-GB" altLang="zh-CN" sz="2400" b="1" dirty="0">
                <a:solidFill>
                  <a:schemeClr val="hlink"/>
                </a:solidFill>
              </a:rPr>
              <a:t>	</a:t>
            </a:r>
            <a:r>
              <a:rPr lang="en-GB" altLang="zh-CN" sz="2400" b="1" dirty="0">
                <a:solidFill>
                  <a:srgbClr val="C00000"/>
                </a:solidFill>
              </a:rPr>
              <a:t>abstract </a:t>
            </a:r>
            <a:r>
              <a:rPr lang="en-GB" altLang="zh-CN" sz="2400" b="1" dirty="0" err="1"/>
              <a:t>dataType</a:t>
            </a:r>
            <a:r>
              <a:rPr lang="en-GB" altLang="zh-CN" sz="2400" b="1" dirty="0"/>
              <a:t> MethodName1();    //</a:t>
            </a:r>
            <a:r>
              <a:rPr lang="zh-CN" altLang="en-GB" sz="2400" b="1" dirty="0"/>
              <a:t>抽象方法</a:t>
            </a:r>
          </a:p>
          <a:p>
            <a:r>
              <a:rPr lang="en-GB" altLang="zh-CN" sz="2400" b="1" dirty="0"/>
              <a:t>	 	…</a:t>
            </a:r>
          </a:p>
          <a:p>
            <a:r>
              <a:rPr lang="en-GB" altLang="zh-CN" sz="2400" b="1" dirty="0"/>
              <a:t>	 	…</a:t>
            </a:r>
          </a:p>
          <a:p>
            <a:r>
              <a:rPr lang="en-GB" altLang="zh-CN" sz="2400" b="1" dirty="0"/>
              <a:t>	</a:t>
            </a:r>
            <a:r>
              <a:rPr lang="en-GB" altLang="zh-CN" sz="2400" b="1" dirty="0" err="1"/>
              <a:t>dataType</a:t>
            </a:r>
            <a:r>
              <a:rPr lang="en-GB" altLang="zh-CN" sz="2400" b="1" dirty="0"/>
              <a:t> Method2() {</a:t>
            </a:r>
          </a:p>
          <a:p>
            <a:pPr lvl="2"/>
            <a:r>
              <a:rPr lang="en-GB" altLang="zh-CN" sz="2400" b="1" dirty="0"/>
              <a:t>	</a:t>
            </a:r>
            <a:r>
              <a:rPr lang="en-GB" altLang="zh-CN" sz="2400" b="1" dirty="0" smtClean="0"/>
              <a:t>// </a:t>
            </a:r>
            <a:r>
              <a:rPr lang="en-GB" altLang="zh-CN" sz="2400" b="1" dirty="0"/>
              <a:t>method body</a:t>
            </a:r>
          </a:p>
          <a:p>
            <a:r>
              <a:rPr lang="en-GB" altLang="zh-CN" sz="2400" b="1" dirty="0"/>
              <a:t>	}</a:t>
            </a:r>
          </a:p>
          <a:p>
            <a:pPr lvl="1"/>
            <a:r>
              <a:rPr lang="en-GB" altLang="zh-CN" sz="2400" b="1" dirty="0">
                <a:solidFill>
                  <a:srgbClr val="0000FF"/>
                </a:solidFill>
              </a:rPr>
              <a:t>}</a:t>
            </a:r>
            <a:endParaRPr lang="en-US" altLang="zh-CN" sz="2400" b="1" dirty="0">
              <a:solidFill>
                <a:srgbClr val="0000FF"/>
              </a:solidFill>
            </a:endParaRPr>
          </a:p>
        </p:txBody>
      </p:sp>
      <p:sp>
        <p:nvSpPr>
          <p:cNvPr id="11269" name="Rectangle 5"/>
          <p:cNvSpPr>
            <a:spLocks noChangeArrowheads="1"/>
          </p:cNvSpPr>
          <p:nvPr/>
        </p:nvSpPr>
        <p:spPr bwMode="auto">
          <a:xfrm>
            <a:off x="1071538" y="3286124"/>
            <a:ext cx="5429288" cy="500066"/>
          </a:xfrm>
          <a:prstGeom prst="rect">
            <a:avLst/>
          </a:prstGeom>
          <a:noFill/>
          <a:ln w="9525">
            <a:solidFill>
              <a:schemeClr val="tx1"/>
            </a:solidFill>
            <a:miter lim="800000"/>
            <a:headEnd/>
            <a:tailEnd/>
          </a:ln>
        </p:spPr>
        <p:txBody>
          <a:bodyPr wrap="square" lIns="90000" tIns="46800" rIns="90000" bIns="46800" anchor="ctr">
            <a:noAutofit/>
          </a:bodyPr>
          <a:lstStyle/>
          <a:p>
            <a:endParaRPr lang="zh-CN" altLang="en-US"/>
          </a:p>
        </p:txBody>
      </p:sp>
      <p:sp>
        <p:nvSpPr>
          <p:cNvPr id="11270" name="Rectangle 6"/>
          <p:cNvSpPr>
            <a:spLocks noChangeArrowheads="1"/>
          </p:cNvSpPr>
          <p:nvPr/>
        </p:nvSpPr>
        <p:spPr bwMode="auto">
          <a:xfrm>
            <a:off x="1042988" y="4437063"/>
            <a:ext cx="3816350" cy="1223962"/>
          </a:xfrm>
          <a:prstGeom prst="rect">
            <a:avLst/>
          </a:prstGeom>
          <a:noFill/>
          <a:ln w="9525">
            <a:solidFill>
              <a:srgbClr val="800080"/>
            </a:solidFill>
            <a:miter lim="800000"/>
            <a:headEnd/>
            <a:tailEnd/>
          </a:ln>
        </p:spPr>
        <p:txBody>
          <a:bodyPr lIns="90000" tIns="46800" rIns="90000" bIns="46800" anchor="ctr">
            <a:spAutoFit/>
          </a:bodyPr>
          <a:lstStyle/>
          <a:p>
            <a:endParaRPr lang="zh-CN" altLang="en-US"/>
          </a:p>
        </p:txBody>
      </p:sp>
      <p:sp>
        <p:nvSpPr>
          <p:cNvPr id="11271" name="AutoShape 7"/>
          <p:cNvSpPr>
            <a:spLocks noChangeArrowheads="1"/>
          </p:cNvSpPr>
          <p:nvPr/>
        </p:nvSpPr>
        <p:spPr bwMode="auto">
          <a:xfrm>
            <a:off x="5797550" y="4603750"/>
            <a:ext cx="3346450" cy="1135063"/>
          </a:xfrm>
          <a:prstGeom prst="wedgeEllipseCallout">
            <a:avLst>
              <a:gd name="adj1" fmla="val -75653"/>
              <a:gd name="adj2" fmla="val -31537"/>
            </a:avLst>
          </a:prstGeom>
          <a:noFill/>
          <a:ln w="9525">
            <a:solidFill>
              <a:schemeClr val="tx2"/>
            </a:solidFill>
            <a:miter lim="800000"/>
            <a:headEnd/>
            <a:tailEnd/>
          </a:ln>
        </p:spPr>
        <p:txBody>
          <a:bodyPr lIns="90000" tIns="46800" rIns="90000" bIns="46800">
            <a:spAutoFit/>
          </a:bodyPr>
          <a:lstStyle/>
          <a:p>
            <a:pPr algn="ctr"/>
            <a:r>
              <a:rPr lang="zh-CN" altLang="en-US" sz="2400" b="1" dirty="0"/>
              <a:t>已实现的方法，即：非抽象方法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ppt_x"/>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11270" grpId="0" animBg="1"/>
      <p:bldP spid="1127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a:spLocks noGrp="1"/>
          </p:cNvSpPr>
          <p:nvPr>
            <p:ph type="sldNum" sz="quarter" idx="12"/>
          </p:nvPr>
        </p:nvSpPr>
        <p:spPr>
          <a:noFill/>
        </p:spPr>
        <p:txBody>
          <a:bodyPr/>
          <a:lstStyle/>
          <a:p>
            <a:fld id="{6A9A5403-F0CF-4AAA-9937-D9EAE48A9C33}" type="slidenum">
              <a:rPr lang="en-US" altLang="zh-CN" smtClean="0"/>
              <a:pPr/>
              <a:t>56</a:t>
            </a:fld>
            <a:endParaRPr lang="en-US" altLang="zh-CN" dirty="0" smtClean="0"/>
          </a:p>
        </p:txBody>
      </p:sp>
      <p:sp>
        <p:nvSpPr>
          <p:cNvPr id="16388" name="Rectangle 2"/>
          <p:cNvSpPr>
            <a:spLocks noGrp="1" noChangeArrowheads="1"/>
          </p:cNvSpPr>
          <p:nvPr>
            <p:ph type="title"/>
          </p:nvPr>
        </p:nvSpPr>
        <p:spPr>
          <a:xfrm>
            <a:off x="357158" y="214290"/>
            <a:ext cx="7793037" cy="1285884"/>
          </a:xfrm>
        </p:spPr>
        <p:txBody>
          <a:bodyPr/>
          <a:lstStyle/>
          <a:p>
            <a:r>
              <a:rPr lang="zh-CN" altLang="en-US" dirty="0" smtClean="0">
                <a:solidFill>
                  <a:schemeClr val="tx1"/>
                </a:solidFill>
                <a:latin typeface="Courier New" pitchFamily="49" charset="0"/>
              </a:rPr>
              <a:t>抽象</a:t>
            </a:r>
            <a:r>
              <a:rPr lang="en-US" altLang="zh-CN" dirty="0" smtClean="0">
                <a:solidFill>
                  <a:schemeClr val="tx1"/>
                </a:solidFill>
                <a:latin typeface="Courier New" pitchFamily="49" charset="0"/>
              </a:rPr>
              <a:t>(abstract)</a:t>
            </a:r>
            <a:r>
              <a:rPr lang="zh-CN" altLang="en-US" b="0" dirty="0" smtClean="0">
                <a:solidFill>
                  <a:schemeClr val="tx1"/>
                </a:solidFill>
              </a:rPr>
              <a:t>类</a:t>
            </a:r>
            <a:endParaRPr lang="en-US" altLang="zh-CN" dirty="0" smtClean="0"/>
          </a:p>
        </p:txBody>
      </p:sp>
      <p:sp>
        <p:nvSpPr>
          <p:cNvPr id="16389" name="Rectangle 3"/>
          <p:cNvSpPr>
            <a:spLocks noGrp="1" noChangeArrowheads="1"/>
          </p:cNvSpPr>
          <p:nvPr>
            <p:ph type="body" idx="1"/>
          </p:nvPr>
        </p:nvSpPr>
        <p:spPr>
          <a:xfrm>
            <a:off x="395288" y="2060575"/>
            <a:ext cx="6480175" cy="4464050"/>
          </a:xfrm>
        </p:spPr>
        <p:txBody>
          <a:bodyPr/>
          <a:lstStyle/>
          <a:p>
            <a:pPr eaLnBrk="1" hangingPunct="1">
              <a:lnSpc>
                <a:spcPct val="80000"/>
              </a:lnSpc>
              <a:buFont typeface="Wingdings" pitchFamily="2" charset="2"/>
              <a:buNone/>
            </a:pPr>
            <a:r>
              <a:rPr kumimoji="1" lang="en-US" altLang="zh-CN" sz="2000" b="1" dirty="0" smtClean="0">
                <a:solidFill>
                  <a:srgbClr val="333399"/>
                </a:solidFill>
              </a:rPr>
              <a:t>public class </a:t>
            </a:r>
            <a:r>
              <a:rPr kumimoji="1" lang="en-US" altLang="zh-CN" sz="2000" b="1" dirty="0" err="1" smtClean="0">
                <a:solidFill>
                  <a:srgbClr val="333399"/>
                </a:solidFill>
              </a:rPr>
              <a:t>AAnimal</a:t>
            </a:r>
            <a:r>
              <a:rPr kumimoji="1" lang="en-US" altLang="zh-CN" sz="2000" b="1" dirty="0" smtClean="0">
                <a:solidFill>
                  <a:srgbClr val="333399"/>
                </a:solidFill>
              </a:rPr>
              <a:t>	 </a:t>
            </a:r>
            <a:r>
              <a:rPr kumimoji="1" lang="en-US" altLang="zh-CN" sz="2000" b="1" dirty="0" smtClean="0">
                <a:solidFill>
                  <a:srgbClr val="800080"/>
                </a:solidFill>
              </a:rPr>
              <a:t>//</a:t>
            </a:r>
            <a:r>
              <a:rPr kumimoji="1" lang="zh-CN" altLang="en-US" sz="2000" b="1" dirty="0" smtClean="0">
                <a:solidFill>
                  <a:srgbClr val="800080"/>
                </a:solidFill>
              </a:rPr>
              <a:t>错误</a:t>
            </a:r>
          </a:p>
          <a:p>
            <a:pPr eaLnBrk="1" hangingPunct="1">
              <a:lnSpc>
                <a:spcPct val="80000"/>
              </a:lnSpc>
              <a:buFont typeface="Wingdings" pitchFamily="2" charset="2"/>
              <a:buNone/>
            </a:pPr>
            <a:r>
              <a:rPr kumimoji="1" lang="en-US" altLang="zh-CN" sz="2000" b="1" dirty="0" smtClean="0">
                <a:solidFill>
                  <a:srgbClr val="333399"/>
                </a:solidFill>
              </a:rPr>
              <a:t>{</a:t>
            </a:r>
          </a:p>
          <a:p>
            <a:pPr eaLnBrk="1" hangingPunct="1">
              <a:lnSpc>
                <a:spcPct val="80000"/>
              </a:lnSpc>
              <a:buFont typeface="Wingdings" pitchFamily="2" charset="2"/>
              <a:buNone/>
            </a:pPr>
            <a:r>
              <a:rPr kumimoji="1" lang="en-US" altLang="zh-CN" sz="2000" b="1" dirty="0" smtClean="0">
                <a:solidFill>
                  <a:srgbClr val="333399"/>
                </a:solidFill>
              </a:rPr>
              <a:t>	public String  name;</a:t>
            </a:r>
          </a:p>
          <a:p>
            <a:pPr eaLnBrk="1" hangingPunct="1">
              <a:lnSpc>
                <a:spcPct val="80000"/>
              </a:lnSpc>
              <a:buFont typeface="Wingdings" pitchFamily="2" charset="2"/>
              <a:buNone/>
            </a:pPr>
            <a:r>
              <a:rPr kumimoji="1" lang="en-US" altLang="zh-CN" sz="2000" b="1" dirty="0" smtClean="0">
                <a:solidFill>
                  <a:srgbClr val="333399"/>
                </a:solidFill>
              </a:rPr>
              <a:t>	public </a:t>
            </a:r>
            <a:r>
              <a:rPr kumimoji="1" lang="en-US" altLang="zh-CN" sz="2000" b="1" dirty="0" err="1" smtClean="0">
                <a:solidFill>
                  <a:srgbClr val="333399"/>
                </a:solidFill>
              </a:rPr>
              <a:t>int</a:t>
            </a:r>
            <a:r>
              <a:rPr kumimoji="1" lang="en-US" altLang="zh-CN" sz="2000" b="1" dirty="0" smtClean="0">
                <a:solidFill>
                  <a:srgbClr val="333399"/>
                </a:solidFill>
              </a:rPr>
              <a:t> age;</a:t>
            </a:r>
          </a:p>
          <a:p>
            <a:pPr eaLnBrk="1" hangingPunct="1">
              <a:lnSpc>
                <a:spcPct val="80000"/>
              </a:lnSpc>
              <a:buFont typeface="Wingdings" pitchFamily="2" charset="2"/>
              <a:buNone/>
            </a:pPr>
            <a:endParaRPr kumimoji="1" lang="en-US" altLang="zh-CN" sz="2000" b="1" dirty="0" smtClean="0">
              <a:solidFill>
                <a:srgbClr val="333399"/>
              </a:solidFill>
            </a:endParaRPr>
          </a:p>
          <a:p>
            <a:pPr eaLnBrk="1" hangingPunct="1">
              <a:lnSpc>
                <a:spcPct val="80000"/>
              </a:lnSpc>
              <a:buFont typeface="Wingdings" pitchFamily="2" charset="2"/>
              <a:buNone/>
            </a:pPr>
            <a:r>
              <a:rPr kumimoji="1" lang="en-US" altLang="zh-CN" sz="2000" b="1" dirty="0" smtClean="0">
                <a:solidFill>
                  <a:srgbClr val="333399"/>
                </a:solidFill>
              </a:rPr>
              <a:t>	public void print() 	{</a:t>
            </a:r>
          </a:p>
          <a:p>
            <a:pPr eaLnBrk="1" hangingPunct="1">
              <a:lnSpc>
                <a:spcPct val="80000"/>
              </a:lnSpc>
              <a:buFont typeface="Wingdings" pitchFamily="2" charset="2"/>
              <a:buNone/>
            </a:pPr>
            <a:r>
              <a:rPr kumimoji="1" lang="en-US" altLang="zh-CN" sz="2000" b="1" dirty="0" smtClean="0">
                <a:solidFill>
                  <a:srgbClr val="333399"/>
                </a:solidFill>
              </a:rPr>
              <a:t>		</a:t>
            </a:r>
            <a:r>
              <a:rPr kumimoji="1" lang="en-US" altLang="zh-CN" sz="2000" b="1" dirty="0" err="1" smtClean="0">
                <a:solidFill>
                  <a:srgbClr val="333399"/>
                </a:solidFill>
              </a:rPr>
              <a:t>System.out.println</a:t>
            </a:r>
            <a:r>
              <a:rPr kumimoji="1" lang="en-US" altLang="zh-CN" sz="2000" b="1" dirty="0" smtClean="0">
                <a:solidFill>
                  <a:srgbClr val="333399"/>
                </a:solidFill>
              </a:rPr>
              <a:t>("</a:t>
            </a:r>
            <a:r>
              <a:rPr kumimoji="1" lang="zh-CN" altLang="en-US" sz="2000" b="1" dirty="0" smtClean="0">
                <a:solidFill>
                  <a:srgbClr val="333399"/>
                </a:solidFill>
              </a:rPr>
              <a:t>名字</a:t>
            </a:r>
            <a:r>
              <a:rPr kumimoji="1" lang="en-US" altLang="zh-CN" sz="2000" b="1" dirty="0" smtClean="0">
                <a:solidFill>
                  <a:srgbClr val="333399"/>
                </a:solidFill>
              </a:rPr>
              <a:t>:"+name);</a:t>
            </a:r>
          </a:p>
          <a:p>
            <a:pPr eaLnBrk="1" hangingPunct="1">
              <a:lnSpc>
                <a:spcPct val="80000"/>
              </a:lnSpc>
              <a:buFont typeface="Wingdings" pitchFamily="2" charset="2"/>
              <a:buNone/>
            </a:pPr>
            <a:r>
              <a:rPr kumimoji="1" lang="en-US" altLang="zh-CN" sz="2000" b="1" dirty="0" smtClean="0">
                <a:solidFill>
                  <a:srgbClr val="333399"/>
                </a:solidFill>
              </a:rPr>
              <a:t>		</a:t>
            </a:r>
            <a:r>
              <a:rPr kumimoji="1" lang="en-US" altLang="zh-CN" sz="2000" b="1" dirty="0" err="1" smtClean="0">
                <a:solidFill>
                  <a:srgbClr val="333399"/>
                </a:solidFill>
              </a:rPr>
              <a:t>System.out.println</a:t>
            </a:r>
            <a:r>
              <a:rPr kumimoji="1" lang="en-US" altLang="zh-CN" sz="2000" b="1" dirty="0" smtClean="0">
                <a:solidFill>
                  <a:srgbClr val="333399"/>
                </a:solidFill>
              </a:rPr>
              <a:t>("</a:t>
            </a:r>
            <a:r>
              <a:rPr kumimoji="1" lang="zh-CN" altLang="en-US" sz="2000" b="1" dirty="0" smtClean="0">
                <a:solidFill>
                  <a:srgbClr val="333399"/>
                </a:solidFill>
              </a:rPr>
              <a:t>大小</a:t>
            </a:r>
            <a:r>
              <a:rPr kumimoji="1" lang="en-US" altLang="zh-CN" sz="2000" b="1" dirty="0" smtClean="0">
                <a:solidFill>
                  <a:srgbClr val="333399"/>
                </a:solidFill>
              </a:rPr>
              <a:t>:"+age);</a:t>
            </a:r>
          </a:p>
          <a:p>
            <a:pPr eaLnBrk="1" hangingPunct="1">
              <a:lnSpc>
                <a:spcPct val="80000"/>
              </a:lnSpc>
              <a:buFont typeface="Wingdings" pitchFamily="2" charset="2"/>
              <a:buNone/>
            </a:pPr>
            <a:r>
              <a:rPr kumimoji="1" lang="en-US" altLang="zh-CN" sz="2000" b="1" dirty="0" smtClean="0">
                <a:solidFill>
                  <a:srgbClr val="333399"/>
                </a:solidFill>
              </a:rPr>
              <a:t>	}</a:t>
            </a:r>
          </a:p>
          <a:p>
            <a:pPr eaLnBrk="1" hangingPunct="1">
              <a:lnSpc>
                <a:spcPct val="80000"/>
              </a:lnSpc>
              <a:buFont typeface="Wingdings" pitchFamily="2" charset="2"/>
              <a:buNone/>
            </a:pPr>
            <a:endParaRPr kumimoji="1" lang="en-US" altLang="zh-CN" sz="2000" b="1" dirty="0" smtClean="0">
              <a:solidFill>
                <a:srgbClr val="333399"/>
              </a:solidFill>
            </a:endParaRPr>
          </a:p>
          <a:p>
            <a:pPr eaLnBrk="1" hangingPunct="1">
              <a:lnSpc>
                <a:spcPct val="80000"/>
              </a:lnSpc>
              <a:buFont typeface="Wingdings" pitchFamily="2" charset="2"/>
              <a:buNone/>
            </a:pPr>
            <a:r>
              <a:rPr kumimoji="1" lang="en-US" altLang="zh-CN" sz="2000" b="1" dirty="0" smtClean="0">
                <a:solidFill>
                  <a:srgbClr val="333399"/>
                </a:solidFill>
              </a:rPr>
              <a:t>	</a:t>
            </a:r>
            <a:r>
              <a:rPr kumimoji="1" lang="en-US" altLang="zh-CN" sz="2000" b="1" dirty="0" smtClean="0">
                <a:solidFill>
                  <a:srgbClr val="CC0000"/>
                </a:solidFill>
              </a:rPr>
              <a:t>public abstract void run();</a:t>
            </a:r>
          </a:p>
          <a:p>
            <a:pPr eaLnBrk="1" hangingPunct="1">
              <a:lnSpc>
                <a:spcPct val="80000"/>
              </a:lnSpc>
              <a:buFont typeface="Wingdings" pitchFamily="2" charset="2"/>
              <a:buNone/>
            </a:pPr>
            <a:endParaRPr kumimoji="1" lang="en-US" altLang="zh-CN" sz="2000" b="1" dirty="0" smtClean="0">
              <a:solidFill>
                <a:srgbClr val="CC0000"/>
              </a:solidFill>
            </a:endParaRPr>
          </a:p>
          <a:p>
            <a:pPr eaLnBrk="1" hangingPunct="1">
              <a:lnSpc>
                <a:spcPct val="80000"/>
              </a:lnSpc>
              <a:buFont typeface="Wingdings" pitchFamily="2" charset="2"/>
              <a:buNone/>
            </a:pPr>
            <a:r>
              <a:rPr kumimoji="1" lang="en-US" altLang="zh-CN" sz="2000" b="1" dirty="0" smtClean="0">
                <a:solidFill>
                  <a:srgbClr val="333399"/>
                </a:solidFill>
              </a:rPr>
              <a:t>	</a:t>
            </a:r>
            <a:r>
              <a:rPr kumimoji="1" lang="en-US" altLang="zh-CN" sz="2000" b="1" dirty="0" smtClean="0">
                <a:solidFill>
                  <a:srgbClr val="CC0000"/>
                </a:solidFill>
              </a:rPr>
              <a:t>public abstract void cry();</a:t>
            </a:r>
          </a:p>
          <a:p>
            <a:pPr eaLnBrk="1" hangingPunct="1">
              <a:lnSpc>
                <a:spcPct val="80000"/>
              </a:lnSpc>
              <a:buFont typeface="Wingdings" pitchFamily="2" charset="2"/>
              <a:buNone/>
            </a:pPr>
            <a:r>
              <a:rPr kumimoji="1" lang="en-US" altLang="zh-CN" sz="2000" b="1" dirty="0" smtClean="0">
                <a:solidFill>
                  <a:srgbClr val="333399"/>
                </a:solidFill>
              </a:rPr>
              <a:t>}</a:t>
            </a:r>
            <a:endParaRPr lang="en-US" altLang="zh-CN" sz="2000" dirty="0" smtClean="0"/>
          </a:p>
        </p:txBody>
      </p:sp>
      <p:sp>
        <p:nvSpPr>
          <p:cNvPr id="67588" name="Text Box 4"/>
          <p:cNvSpPr txBox="1">
            <a:spLocks noChangeArrowheads="1"/>
          </p:cNvSpPr>
          <p:nvPr/>
        </p:nvSpPr>
        <p:spPr bwMode="auto">
          <a:xfrm>
            <a:off x="5364163" y="2060575"/>
            <a:ext cx="3529012" cy="366713"/>
          </a:xfrm>
          <a:prstGeom prst="rect">
            <a:avLst/>
          </a:prstGeom>
          <a:noFill/>
          <a:ln w="9525">
            <a:noFill/>
            <a:miter lim="800000"/>
            <a:headEnd/>
            <a:tailEnd/>
          </a:ln>
        </p:spPr>
        <p:txBody>
          <a:bodyPr wrap="none" lIns="90000" tIns="46800" rIns="90000" bIns="46800">
            <a:spAutoFit/>
          </a:bodyPr>
          <a:lstStyle/>
          <a:p>
            <a:r>
              <a:rPr lang="en-US" altLang="zh-CN" b="1">
                <a:solidFill>
                  <a:srgbClr val="CC0000"/>
                </a:solidFill>
              </a:rPr>
              <a:t>public abstract </a:t>
            </a:r>
            <a:r>
              <a:rPr kumimoji="1" lang="en-US" altLang="zh-CN" b="1">
                <a:solidFill>
                  <a:srgbClr val="CC0000"/>
                </a:solidFill>
              </a:rPr>
              <a:t>class AAnimal</a:t>
            </a:r>
          </a:p>
        </p:txBody>
      </p:sp>
      <p:grpSp>
        <p:nvGrpSpPr>
          <p:cNvPr id="2" name="Group 7"/>
          <p:cNvGrpSpPr>
            <a:grpSpLocks/>
          </p:cNvGrpSpPr>
          <p:nvPr/>
        </p:nvGrpSpPr>
        <p:grpSpPr bwMode="auto">
          <a:xfrm>
            <a:off x="4356100" y="1844675"/>
            <a:ext cx="1008063" cy="431800"/>
            <a:chOff x="2744" y="1162"/>
            <a:chExt cx="635" cy="272"/>
          </a:xfrm>
        </p:grpSpPr>
        <p:sp>
          <p:nvSpPr>
            <p:cNvPr id="16392" name="Line 5"/>
            <p:cNvSpPr>
              <a:spLocks noChangeShapeType="1"/>
            </p:cNvSpPr>
            <p:nvPr/>
          </p:nvSpPr>
          <p:spPr bwMode="auto">
            <a:xfrm>
              <a:off x="2744" y="1434"/>
              <a:ext cx="590" cy="0"/>
            </a:xfrm>
            <a:prstGeom prst="line">
              <a:avLst/>
            </a:prstGeom>
            <a:noFill/>
            <a:ln w="9525">
              <a:solidFill>
                <a:schemeClr val="bg2"/>
              </a:solidFill>
              <a:round/>
              <a:headEnd/>
              <a:tailEnd type="triangle" w="med" len="med"/>
            </a:ln>
          </p:spPr>
          <p:txBody>
            <a:bodyPr lIns="90000" tIns="46800" rIns="90000" bIns="46800">
              <a:spAutoFit/>
            </a:bodyPr>
            <a:lstStyle/>
            <a:p>
              <a:endParaRPr lang="zh-CN" altLang="en-US"/>
            </a:p>
          </p:txBody>
        </p:sp>
        <p:sp>
          <p:nvSpPr>
            <p:cNvPr id="16393" name="Text Box 6"/>
            <p:cNvSpPr txBox="1">
              <a:spLocks noChangeArrowheads="1"/>
            </p:cNvSpPr>
            <p:nvPr/>
          </p:nvSpPr>
          <p:spPr bwMode="auto">
            <a:xfrm>
              <a:off x="2744" y="1162"/>
              <a:ext cx="635" cy="231"/>
            </a:xfrm>
            <a:prstGeom prst="rect">
              <a:avLst/>
            </a:prstGeom>
            <a:noFill/>
            <a:ln w="9525">
              <a:noFill/>
              <a:miter lim="800000"/>
              <a:headEnd/>
              <a:tailEnd/>
            </a:ln>
          </p:spPr>
          <p:txBody>
            <a:bodyPr lIns="90000" tIns="46800" rIns="90000" bIns="46800">
              <a:spAutoFit/>
            </a:bodyPr>
            <a:lstStyle/>
            <a:p>
              <a:pPr algn="ctr">
                <a:spcBef>
                  <a:spcPct val="50000"/>
                </a:spcBef>
              </a:pPr>
              <a:r>
                <a:rPr lang="zh-CN" altLang="en-US"/>
                <a:t>修改为</a:t>
              </a:r>
            </a:p>
          </p:txBody>
        </p:sp>
      </p:grpSp>
      <p:sp>
        <p:nvSpPr>
          <p:cNvPr id="9" name="TextBox 8"/>
          <p:cNvSpPr txBox="1"/>
          <p:nvPr/>
        </p:nvSpPr>
        <p:spPr>
          <a:xfrm>
            <a:off x="5429256" y="5000636"/>
            <a:ext cx="2143140" cy="1200329"/>
          </a:xfrm>
          <a:prstGeom prst="rect">
            <a:avLst/>
          </a:prstGeom>
          <a:noFill/>
          <a:ln>
            <a:solidFill>
              <a:schemeClr val="accent1"/>
            </a:solidFill>
          </a:ln>
        </p:spPr>
        <p:txBody>
          <a:bodyPr wrap="square" rtlCol="0">
            <a:spAutoFit/>
          </a:bodyPr>
          <a:lstStyle/>
          <a:p>
            <a:r>
              <a:rPr kumimoji="1" lang="zh-CN" altLang="en-US" sz="2400" dirty="0" smtClean="0">
                <a:solidFill>
                  <a:srgbClr val="0000CC"/>
                </a:solidFill>
              </a:rPr>
              <a:t>类体定义了抽象方法的类必须是抽象类。</a:t>
            </a:r>
            <a:endParaRPr kumimoji="1" lang="en-US" altLang="zh-CN" sz="2400" dirty="0" smtClean="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8"/>
                                        </p:tgtEl>
                                        <p:attrNameLst>
                                          <p:attrName>style.visibility</p:attrName>
                                        </p:attrNameLst>
                                      </p:cBhvr>
                                      <p:to>
                                        <p:strVal val="visible"/>
                                      </p:to>
                                    </p:set>
                                    <p:animEffect transition="in" filter="blinds(horizontal)">
                                      <p:cBhvr>
                                        <p:cTn id="12" dur="500"/>
                                        <p:tgtEl>
                                          <p:spTgt spid="675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AA458E89-2D72-4A4A-8984-E79B9B55662D}" type="slidenum">
              <a:rPr lang="en-US" altLang="zh-CN"/>
              <a:pPr>
                <a:defRPr/>
              </a:pPr>
              <a:t>57</a:t>
            </a:fld>
            <a:endParaRPr lang="en-US" altLang="zh-CN"/>
          </a:p>
        </p:txBody>
      </p:sp>
      <p:sp>
        <p:nvSpPr>
          <p:cNvPr id="15363" name="Rectangle 3"/>
          <p:cNvSpPr>
            <a:spLocks noGrp="1" noChangeArrowheads="1"/>
          </p:cNvSpPr>
          <p:nvPr>
            <p:ph type="body" idx="1"/>
          </p:nvPr>
        </p:nvSpPr>
        <p:spPr>
          <a:xfrm>
            <a:off x="1071538" y="285728"/>
            <a:ext cx="6686568" cy="6429420"/>
          </a:xfrm>
        </p:spPr>
        <p:txBody>
          <a:bodyPr/>
          <a:lstStyle/>
          <a:p>
            <a:pPr>
              <a:buNone/>
            </a:pPr>
            <a:r>
              <a:rPr lang="en-US" altLang="zh-CN" sz="1800" dirty="0" smtClean="0">
                <a:latin typeface="Tahoma" pitchFamily="34" charset="0"/>
                <a:ea typeface="Tahoma" pitchFamily="34" charset="0"/>
                <a:cs typeface="Tahoma" pitchFamily="34" charset="0"/>
              </a:rPr>
              <a:t>//</a:t>
            </a:r>
            <a:r>
              <a:rPr lang="en-US" altLang="zh-CN" sz="1800" dirty="0" err="1" smtClean="0">
                <a:latin typeface="Tahoma" pitchFamily="34" charset="0"/>
                <a:ea typeface="Tahoma" pitchFamily="34" charset="0"/>
                <a:cs typeface="Tahoma" pitchFamily="34" charset="0"/>
              </a:rPr>
              <a:t>Animal.java</a:t>
            </a:r>
            <a:endParaRPr lang="en-US" altLang="zh-CN" sz="1800" dirty="0" smtClean="0">
              <a:latin typeface="Tahoma" pitchFamily="34" charset="0"/>
              <a:ea typeface="Tahoma" pitchFamily="34" charset="0"/>
              <a:cs typeface="Tahoma" pitchFamily="34" charset="0"/>
            </a:endParaRPr>
          </a:p>
          <a:p>
            <a:pPr>
              <a:buNone/>
            </a:pPr>
            <a:r>
              <a:rPr lang="en-US" altLang="zh-CN" sz="1800" dirty="0" smtClean="0">
                <a:latin typeface="Tahoma" pitchFamily="34" charset="0"/>
                <a:ea typeface="Tahoma" pitchFamily="34" charset="0"/>
                <a:cs typeface="Tahoma" pitchFamily="34" charset="0"/>
              </a:rPr>
              <a:t>public </a:t>
            </a:r>
            <a:r>
              <a:rPr lang="en-US" altLang="zh-CN" sz="1800" b="1" dirty="0" smtClean="0">
                <a:solidFill>
                  <a:srgbClr val="000099"/>
                </a:solidFill>
                <a:latin typeface="Tahoma" pitchFamily="34" charset="0"/>
                <a:ea typeface="Tahoma" pitchFamily="34" charset="0"/>
                <a:cs typeface="Tahoma" pitchFamily="34" charset="0"/>
              </a:rPr>
              <a:t>abstract</a:t>
            </a:r>
            <a:r>
              <a:rPr lang="en-US" altLang="zh-CN" sz="1800" dirty="0" smtClean="0">
                <a:latin typeface="Tahoma" pitchFamily="34" charset="0"/>
                <a:ea typeface="Tahoma" pitchFamily="34" charset="0"/>
                <a:cs typeface="Tahoma" pitchFamily="34" charset="0"/>
              </a:rPr>
              <a:t> class Animal {</a:t>
            </a:r>
          </a:p>
          <a:p>
            <a:pPr lvl="1">
              <a:buNone/>
            </a:pPr>
            <a:r>
              <a:rPr lang="en-US" altLang="zh-CN" sz="1800" dirty="0" smtClean="0">
                <a:latin typeface="Tahoma" pitchFamily="34" charset="0"/>
                <a:ea typeface="Tahoma" pitchFamily="34" charset="0"/>
                <a:cs typeface="Tahoma" pitchFamily="34" charset="0"/>
              </a:rPr>
              <a:t>public String  name;</a:t>
            </a:r>
          </a:p>
          <a:p>
            <a:pPr lvl="1">
              <a:buNone/>
            </a:pPr>
            <a:r>
              <a:rPr lang="en-US" altLang="zh-CN" sz="1800" dirty="0" smtClean="0">
                <a:latin typeface="Tahoma" pitchFamily="34" charset="0"/>
                <a:ea typeface="Tahoma" pitchFamily="34" charset="0"/>
                <a:cs typeface="Tahoma" pitchFamily="34" charset="0"/>
              </a:rPr>
              <a:t>public </a:t>
            </a:r>
            <a:r>
              <a:rPr lang="en-US" altLang="zh-CN" sz="1800" dirty="0" err="1" smtClean="0">
                <a:latin typeface="Tahoma" pitchFamily="34" charset="0"/>
                <a:ea typeface="Tahoma" pitchFamily="34" charset="0"/>
                <a:cs typeface="Tahoma" pitchFamily="34" charset="0"/>
              </a:rPr>
              <a:t>int</a:t>
            </a:r>
            <a:r>
              <a:rPr lang="en-US" altLang="zh-CN" sz="1800" dirty="0" smtClean="0">
                <a:latin typeface="Tahoma" pitchFamily="34" charset="0"/>
                <a:ea typeface="Tahoma" pitchFamily="34" charset="0"/>
                <a:cs typeface="Tahoma" pitchFamily="34" charset="0"/>
              </a:rPr>
              <a:t> age;</a:t>
            </a:r>
          </a:p>
          <a:p>
            <a:pPr lvl="1">
              <a:buNone/>
            </a:pPr>
            <a:endParaRPr lang="zh-CN" altLang="en-US" sz="1800" dirty="0" smtClean="0">
              <a:latin typeface="Tahoma" pitchFamily="34" charset="0"/>
              <a:cs typeface="Tahoma" pitchFamily="34" charset="0"/>
            </a:endParaRPr>
          </a:p>
          <a:p>
            <a:pPr lvl="1">
              <a:buNone/>
            </a:pPr>
            <a:r>
              <a:rPr lang="en-US" altLang="zh-CN" sz="1800" dirty="0" smtClean="0">
                <a:latin typeface="Tahoma" pitchFamily="34" charset="0"/>
                <a:ea typeface="Tahoma" pitchFamily="34" charset="0"/>
                <a:cs typeface="Tahoma" pitchFamily="34" charset="0"/>
              </a:rPr>
              <a:t>public Animal(String name, </a:t>
            </a:r>
            <a:r>
              <a:rPr lang="en-US" altLang="zh-CN" sz="1800" dirty="0" err="1" smtClean="0">
                <a:latin typeface="Tahoma" pitchFamily="34" charset="0"/>
                <a:ea typeface="Tahoma" pitchFamily="34" charset="0"/>
                <a:cs typeface="Tahoma" pitchFamily="34" charset="0"/>
              </a:rPr>
              <a:t>int</a:t>
            </a:r>
            <a:r>
              <a:rPr lang="en-US" altLang="zh-CN" sz="1800" dirty="0" smtClean="0">
                <a:latin typeface="Tahoma" pitchFamily="34" charset="0"/>
                <a:ea typeface="Tahoma" pitchFamily="34" charset="0"/>
                <a:cs typeface="Tahoma" pitchFamily="34" charset="0"/>
              </a:rPr>
              <a:t> age){</a:t>
            </a:r>
          </a:p>
          <a:p>
            <a:pPr lvl="2">
              <a:buNone/>
            </a:pPr>
            <a:r>
              <a:rPr lang="en-US" altLang="zh-CN" sz="1800" dirty="0" err="1" smtClean="0">
                <a:latin typeface="Tahoma" pitchFamily="34" charset="0"/>
                <a:ea typeface="Tahoma" pitchFamily="34" charset="0"/>
                <a:cs typeface="Tahoma" pitchFamily="34" charset="0"/>
              </a:rPr>
              <a:t>this.name</a:t>
            </a:r>
            <a:r>
              <a:rPr lang="en-US" altLang="zh-CN" sz="1800" dirty="0" smtClean="0">
                <a:latin typeface="Tahoma" pitchFamily="34" charset="0"/>
                <a:ea typeface="Tahoma" pitchFamily="34" charset="0"/>
                <a:cs typeface="Tahoma" pitchFamily="34" charset="0"/>
              </a:rPr>
              <a:t> = name;</a:t>
            </a:r>
          </a:p>
          <a:p>
            <a:pPr lvl="2">
              <a:buNone/>
            </a:pPr>
            <a:r>
              <a:rPr lang="en-US" altLang="zh-CN" sz="1800" dirty="0" err="1" smtClean="0">
                <a:latin typeface="Tahoma" pitchFamily="34" charset="0"/>
                <a:ea typeface="Tahoma" pitchFamily="34" charset="0"/>
                <a:cs typeface="Tahoma" pitchFamily="34" charset="0"/>
              </a:rPr>
              <a:t>this.age</a:t>
            </a:r>
            <a:r>
              <a:rPr lang="en-US" altLang="zh-CN" sz="1800" dirty="0" smtClean="0">
                <a:latin typeface="Tahoma" pitchFamily="34" charset="0"/>
                <a:ea typeface="Tahoma" pitchFamily="34" charset="0"/>
                <a:cs typeface="Tahoma" pitchFamily="34" charset="0"/>
              </a:rPr>
              <a:t> = age;</a:t>
            </a:r>
          </a:p>
          <a:p>
            <a:pPr lvl="1">
              <a:buNone/>
            </a:pPr>
            <a:r>
              <a:rPr lang="en-US" altLang="zh-CN" sz="1800" dirty="0" smtClean="0">
                <a:latin typeface="Tahoma" pitchFamily="34" charset="0"/>
                <a:ea typeface="Tahoma" pitchFamily="34" charset="0"/>
                <a:cs typeface="Tahoma" pitchFamily="34" charset="0"/>
              </a:rPr>
              <a:t>}</a:t>
            </a:r>
          </a:p>
          <a:p>
            <a:pPr lvl="1">
              <a:buNone/>
            </a:pPr>
            <a:endParaRPr lang="zh-CN" altLang="en-US" sz="1800" dirty="0" smtClean="0">
              <a:latin typeface="Tahoma" pitchFamily="34" charset="0"/>
              <a:cs typeface="Tahoma" pitchFamily="34" charset="0"/>
            </a:endParaRPr>
          </a:p>
          <a:p>
            <a:pPr lvl="1">
              <a:buNone/>
            </a:pPr>
            <a:r>
              <a:rPr lang="en-US" altLang="zh-CN" sz="1800" dirty="0" smtClean="0">
                <a:latin typeface="Tahoma" pitchFamily="34" charset="0"/>
                <a:ea typeface="Tahoma" pitchFamily="34" charset="0"/>
                <a:cs typeface="Tahoma" pitchFamily="34" charset="0"/>
              </a:rPr>
              <a:t>public void print()  {</a:t>
            </a:r>
          </a:p>
          <a:p>
            <a:pPr lvl="2">
              <a:buNone/>
            </a:pPr>
            <a:r>
              <a:rPr lang="en-US" altLang="zh-CN" sz="1800" dirty="0" err="1" smtClean="0">
                <a:latin typeface="Tahoma" pitchFamily="34" charset="0"/>
                <a:ea typeface="Tahoma" pitchFamily="34" charset="0"/>
                <a:cs typeface="Tahoma" pitchFamily="34" charset="0"/>
              </a:rPr>
              <a:t>System.</a:t>
            </a:r>
            <a:r>
              <a:rPr lang="en-US" altLang="zh-CN" sz="1800" i="1" dirty="0" err="1" smtClean="0">
                <a:latin typeface="Tahoma" pitchFamily="34" charset="0"/>
                <a:ea typeface="Tahoma" pitchFamily="34" charset="0"/>
                <a:cs typeface="Tahoma" pitchFamily="34" charset="0"/>
              </a:rPr>
              <a:t>out.println</a:t>
            </a:r>
            <a:r>
              <a:rPr lang="en-US" altLang="zh-CN" sz="1800" i="1" dirty="0" smtClean="0">
                <a:latin typeface="Tahoma" pitchFamily="34" charset="0"/>
                <a:ea typeface="Tahoma" pitchFamily="34" charset="0"/>
                <a:cs typeface="Tahoma" pitchFamily="34" charset="0"/>
              </a:rPr>
              <a:t>("</a:t>
            </a:r>
            <a:r>
              <a:rPr lang="zh-CN" altLang="en-US" sz="1800" i="1" dirty="0" smtClean="0">
                <a:latin typeface="Tahoma" pitchFamily="34" charset="0"/>
                <a:cs typeface="Tahoma" pitchFamily="34" charset="0"/>
              </a:rPr>
              <a:t>名字</a:t>
            </a:r>
            <a:r>
              <a:rPr lang="en-US" altLang="zh-CN" sz="1800" i="1" dirty="0" smtClean="0">
                <a:latin typeface="Tahoma" pitchFamily="34" charset="0"/>
                <a:ea typeface="Tahoma" pitchFamily="34" charset="0"/>
                <a:cs typeface="Tahoma" pitchFamily="34" charset="0"/>
              </a:rPr>
              <a:t>:"+name);</a:t>
            </a:r>
          </a:p>
          <a:p>
            <a:pPr lvl="2">
              <a:buNone/>
            </a:pPr>
            <a:r>
              <a:rPr lang="en-US" altLang="zh-CN" sz="1800" dirty="0" err="1" smtClean="0">
                <a:latin typeface="Tahoma" pitchFamily="34" charset="0"/>
                <a:ea typeface="Tahoma" pitchFamily="34" charset="0"/>
                <a:cs typeface="Tahoma" pitchFamily="34" charset="0"/>
              </a:rPr>
              <a:t>System.</a:t>
            </a:r>
            <a:r>
              <a:rPr lang="en-US" altLang="zh-CN" sz="1800" i="1" dirty="0" err="1" smtClean="0">
                <a:latin typeface="Tahoma" pitchFamily="34" charset="0"/>
                <a:ea typeface="Tahoma" pitchFamily="34" charset="0"/>
                <a:cs typeface="Tahoma" pitchFamily="34" charset="0"/>
              </a:rPr>
              <a:t>out.println</a:t>
            </a:r>
            <a:r>
              <a:rPr lang="en-US" altLang="zh-CN" sz="1800" i="1" dirty="0" smtClean="0">
                <a:latin typeface="Tahoma" pitchFamily="34" charset="0"/>
                <a:ea typeface="Tahoma" pitchFamily="34" charset="0"/>
                <a:cs typeface="Tahoma" pitchFamily="34" charset="0"/>
              </a:rPr>
              <a:t>("</a:t>
            </a:r>
            <a:r>
              <a:rPr lang="zh-CN" altLang="en-US" sz="1800" i="1" dirty="0" smtClean="0">
                <a:latin typeface="Tahoma" pitchFamily="34" charset="0"/>
                <a:cs typeface="Tahoma" pitchFamily="34" charset="0"/>
              </a:rPr>
              <a:t>年龄</a:t>
            </a:r>
            <a:r>
              <a:rPr lang="en-US" altLang="zh-CN" sz="1800" i="1" dirty="0" smtClean="0">
                <a:latin typeface="Tahoma" pitchFamily="34" charset="0"/>
                <a:ea typeface="Tahoma" pitchFamily="34" charset="0"/>
                <a:cs typeface="Tahoma" pitchFamily="34" charset="0"/>
              </a:rPr>
              <a:t>:"+age+"</a:t>
            </a:r>
            <a:r>
              <a:rPr lang="zh-CN" altLang="en-US" sz="1800" i="1" dirty="0" smtClean="0">
                <a:latin typeface="Tahoma" pitchFamily="34" charset="0"/>
                <a:cs typeface="Tahoma" pitchFamily="34" charset="0"/>
              </a:rPr>
              <a:t>岁</a:t>
            </a:r>
            <a:r>
              <a:rPr lang="en-US" altLang="zh-CN" sz="1800" i="1" dirty="0" smtClean="0">
                <a:latin typeface="Tahoma" pitchFamily="34" charset="0"/>
                <a:ea typeface="Tahoma" pitchFamily="34" charset="0"/>
                <a:cs typeface="Tahoma" pitchFamily="34" charset="0"/>
              </a:rPr>
              <a:t>");</a:t>
            </a:r>
          </a:p>
          <a:p>
            <a:pPr lvl="1">
              <a:buNone/>
            </a:pPr>
            <a:r>
              <a:rPr lang="en-US" altLang="zh-CN" sz="1800" dirty="0" smtClean="0">
                <a:latin typeface="Tahoma" pitchFamily="34" charset="0"/>
                <a:ea typeface="Tahoma" pitchFamily="34" charset="0"/>
                <a:cs typeface="Tahoma" pitchFamily="34" charset="0"/>
              </a:rPr>
              <a:t>}</a:t>
            </a:r>
          </a:p>
          <a:p>
            <a:pPr lvl="1">
              <a:buNone/>
            </a:pPr>
            <a:endParaRPr lang="zh-CN" altLang="en-US" sz="1800" dirty="0" smtClean="0">
              <a:latin typeface="Tahoma" pitchFamily="34" charset="0"/>
              <a:cs typeface="Tahoma" pitchFamily="34" charset="0"/>
            </a:endParaRPr>
          </a:p>
          <a:p>
            <a:pPr lvl="1">
              <a:buNone/>
            </a:pPr>
            <a:r>
              <a:rPr lang="en-US" altLang="zh-CN" sz="1800" b="1" dirty="0" smtClean="0">
                <a:solidFill>
                  <a:srgbClr val="000099"/>
                </a:solidFill>
                <a:latin typeface="Tahoma" pitchFamily="34" charset="0"/>
                <a:ea typeface="Tahoma" pitchFamily="34" charset="0"/>
                <a:cs typeface="Tahoma" pitchFamily="34" charset="0"/>
              </a:rPr>
              <a:t>public abstract void run();</a:t>
            </a:r>
          </a:p>
          <a:p>
            <a:pPr lvl="1">
              <a:buNone/>
            </a:pPr>
            <a:r>
              <a:rPr lang="en-US" altLang="zh-CN" sz="1800" b="1" dirty="0" smtClean="0">
                <a:solidFill>
                  <a:srgbClr val="000099"/>
                </a:solidFill>
                <a:latin typeface="Tahoma" pitchFamily="34" charset="0"/>
                <a:ea typeface="Tahoma" pitchFamily="34" charset="0"/>
                <a:cs typeface="Tahoma" pitchFamily="34" charset="0"/>
              </a:rPr>
              <a:t>public abstract void cry();</a:t>
            </a:r>
          </a:p>
          <a:p>
            <a:pPr>
              <a:buNone/>
            </a:pPr>
            <a:r>
              <a:rPr lang="en-US" altLang="zh-CN" sz="1800" dirty="0" smtClean="0">
                <a:latin typeface="Tahoma" pitchFamily="34" charset="0"/>
                <a:ea typeface="Tahoma" pitchFamily="34" charset="0"/>
                <a:cs typeface="Tahoma" pitchFamily="34" charset="0"/>
              </a:rPr>
              <a:t>}</a:t>
            </a:r>
          </a:p>
          <a:p>
            <a:pPr eaLnBrk="1" hangingPunct="1">
              <a:lnSpc>
                <a:spcPct val="90000"/>
              </a:lnSpc>
              <a:buFont typeface="Wingdings" pitchFamily="2" charset="2"/>
              <a:buNone/>
            </a:pPr>
            <a:endParaRPr lang="en-US" altLang="zh-CN" sz="2100" dirty="0" smtClean="0"/>
          </a:p>
        </p:txBody>
      </p:sp>
      <p:sp>
        <p:nvSpPr>
          <p:cNvPr id="9" name="右大括号 8"/>
          <p:cNvSpPr/>
          <p:nvPr/>
        </p:nvSpPr>
        <p:spPr>
          <a:xfrm>
            <a:off x="4643438" y="5357826"/>
            <a:ext cx="428628"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6000760" y="1714488"/>
            <a:ext cx="2143140" cy="1938992"/>
          </a:xfrm>
          <a:prstGeom prst="rect">
            <a:avLst/>
          </a:prstGeom>
          <a:noFill/>
          <a:ln>
            <a:solidFill>
              <a:schemeClr val="accent1"/>
            </a:solidFill>
          </a:ln>
        </p:spPr>
        <p:txBody>
          <a:bodyPr wrap="square" rtlCol="0">
            <a:spAutoFit/>
          </a:bodyPr>
          <a:lstStyle/>
          <a:p>
            <a:r>
              <a:rPr kumimoji="1" lang="zh-CN" altLang="en-US" sz="2400" dirty="0" smtClean="0">
                <a:solidFill>
                  <a:srgbClr val="0000CC"/>
                </a:solidFill>
              </a:rPr>
              <a:t>构造方法不能用于创建对象，其作用是初始化抽象类的成员变量。</a:t>
            </a:r>
            <a:endParaRPr kumimoji="1" lang="en-US" altLang="zh-CN" sz="2400" dirty="0" smtClean="0">
              <a:solidFill>
                <a:srgbClr val="0000CC"/>
              </a:solidFill>
            </a:endParaRPr>
          </a:p>
        </p:txBody>
      </p:sp>
      <p:sp>
        <p:nvSpPr>
          <p:cNvPr id="12" name="矩形 11"/>
          <p:cNvSpPr/>
          <p:nvPr/>
        </p:nvSpPr>
        <p:spPr>
          <a:xfrm>
            <a:off x="1357290" y="1928802"/>
            <a:ext cx="4143404"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3"/>
          <p:cNvSpPr>
            <a:spLocks noGrp="1" noChangeArrowheads="1"/>
          </p:cNvSpPr>
          <p:nvPr>
            <p:ph type="title" idx="4294967295"/>
          </p:nvPr>
        </p:nvSpPr>
        <p:spPr>
          <a:xfrm>
            <a:off x="214282" y="428604"/>
            <a:ext cx="1071538" cy="455592"/>
          </a:xfrm>
        </p:spPr>
        <p:txBody>
          <a:bodyPr>
            <a:normAutofit fontScale="90000"/>
          </a:bodyPr>
          <a:lstStyle/>
          <a:p>
            <a:pPr algn="l" eaLnBrk="1" hangingPunct="1"/>
            <a:r>
              <a:rPr lang="zh-CN" altLang="en-US" sz="3300" dirty="0" smtClean="0"/>
              <a:t>例</a:t>
            </a:r>
            <a:r>
              <a:rPr lang="en-US" altLang="zh-CN" sz="3300" dirty="0" smtClean="0"/>
              <a:t>:</a:t>
            </a:r>
          </a:p>
        </p:txBody>
      </p:sp>
      <p:sp>
        <p:nvSpPr>
          <p:cNvPr id="14" name="TextBox 13"/>
          <p:cNvSpPr txBox="1"/>
          <p:nvPr/>
        </p:nvSpPr>
        <p:spPr>
          <a:xfrm>
            <a:off x="5214942" y="5429264"/>
            <a:ext cx="1571636" cy="461665"/>
          </a:xfrm>
          <a:prstGeom prst="rect">
            <a:avLst/>
          </a:prstGeom>
          <a:noFill/>
          <a:ln>
            <a:solidFill>
              <a:schemeClr val="accent1"/>
            </a:solidFill>
          </a:ln>
        </p:spPr>
        <p:txBody>
          <a:bodyPr wrap="square" rtlCol="0">
            <a:spAutoFit/>
          </a:bodyPr>
          <a:lstStyle/>
          <a:p>
            <a:pPr algn="ctr"/>
            <a:r>
              <a:rPr kumimoji="1" lang="zh-CN" altLang="en-US" sz="2400" dirty="0" smtClean="0">
                <a:solidFill>
                  <a:srgbClr val="0000CC"/>
                </a:solidFill>
              </a:rPr>
              <a:t>抽象方法</a:t>
            </a:r>
            <a:endParaRPr kumimoji="1" lang="en-US" altLang="zh-CN" sz="2400" dirty="0" smtClean="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BED5B78C-D747-4378-B4C7-BCE288FB8CC0}" type="slidenum">
              <a:rPr lang="en-US" altLang="zh-CN"/>
              <a:pPr>
                <a:defRPr/>
              </a:pPr>
              <a:t>58</a:t>
            </a:fld>
            <a:endParaRPr lang="en-US" altLang="zh-CN"/>
          </a:p>
        </p:txBody>
      </p:sp>
      <p:sp>
        <p:nvSpPr>
          <p:cNvPr id="23555" name="Rectangle 2"/>
          <p:cNvSpPr>
            <a:spLocks noChangeArrowheads="1"/>
          </p:cNvSpPr>
          <p:nvPr/>
        </p:nvSpPr>
        <p:spPr bwMode="auto">
          <a:xfrm>
            <a:off x="428596" y="4303455"/>
            <a:ext cx="5143536" cy="2554545"/>
          </a:xfrm>
          <a:prstGeom prst="rect">
            <a:avLst/>
          </a:prstGeom>
          <a:noFill/>
          <a:ln w="9525">
            <a:solidFill>
              <a:schemeClr val="tx2"/>
            </a:solidFill>
            <a:miter lim="800000"/>
            <a:headEnd/>
            <a:tailEnd/>
          </a:ln>
        </p:spPr>
        <p:txBody>
          <a:bodyPr wrap="square">
            <a:spAutoFit/>
          </a:bodyPr>
          <a:lstStyle/>
          <a:p>
            <a:r>
              <a:rPr lang="en-US" altLang="zh-CN" sz="2000" b="1" dirty="0" smtClean="0">
                <a:latin typeface="+mj-lt"/>
              </a:rPr>
              <a:t>class Test {</a:t>
            </a:r>
          </a:p>
          <a:p>
            <a:r>
              <a:rPr lang="en-US" altLang="zh-CN" sz="2000" b="1" dirty="0" smtClean="0">
                <a:latin typeface="+mj-lt"/>
              </a:rPr>
              <a:t>    public static void main(String[]</a:t>
            </a:r>
            <a:r>
              <a:rPr lang="en-US" altLang="zh-CN" sz="2000" b="1" dirty="0" err="1" smtClean="0">
                <a:latin typeface="+mj-lt"/>
              </a:rPr>
              <a:t>args</a:t>
            </a:r>
            <a:r>
              <a:rPr lang="en-US" altLang="zh-CN" sz="2000" b="1" dirty="0" smtClean="0">
                <a:latin typeface="+mj-lt"/>
              </a:rPr>
              <a:t>)  {</a:t>
            </a:r>
          </a:p>
          <a:p>
            <a:pPr lvl="1"/>
            <a:r>
              <a:rPr lang="en-US" altLang="zh-CN" sz="2000" b="1" dirty="0" smtClean="0">
                <a:latin typeface="+mj-lt"/>
              </a:rPr>
              <a:t>    Dog a =new Dog("</a:t>
            </a:r>
            <a:r>
              <a:rPr lang="zh-CN" altLang="en-US" sz="2000" b="1" dirty="0" smtClean="0">
                <a:latin typeface="+mj-lt"/>
              </a:rPr>
              <a:t>欢欢</a:t>
            </a:r>
            <a:r>
              <a:rPr lang="en-US" altLang="zh-CN" sz="2000" b="1" dirty="0" smtClean="0">
                <a:latin typeface="+mj-lt"/>
              </a:rPr>
              <a:t>",2);  </a:t>
            </a:r>
            <a:endParaRPr lang="zh-CN" altLang="en-US" sz="2000" b="1" dirty="0" smtClean="0">
              <a:latin typeface="+mj-lt"/>
            </a:endParaRPr>
          </a:p>
          <a:p>
            <a:pPr lvl="1"/>
            <a:r>
              <a:rPr lang="en-US" altLang="zh-CN" sz="2000" b="1" dirty="0" smtClean="0">
                <a:latin typeface="+mj-lt"/>
              </a:rPr>
              <a:t>    </a:t>
            </a:r>
            <a:r>
              <a:rPr lang="en-US" altLang="zh-CN" sz="2000" b="1" dirty="0" err="1" smtClean="0">
                <a:latin typeface="+mj-lt"/>
              </a:rPr>
              <a:t>a.print</a:t>
            </a:r>
            <a:r>
              <a:rPr lang="en-US" altLang="zh-CN" sz="2000" b="1" dirty="0" smtClean="0">
                <a:latin typeface="+mj-lt"/>
              </a:rPr>
              <a:t>();</a:t>
            </a:r>
          </a:p>
          <a:p>
            <a:pPr lvl="1"/>
            <a:r>
              <a:rPr lang="en-US" altLang="zh-CN" sz="2000" b="1" dirty="0" smtClean="0">
                <a:latin typeface="+mj-lt"/>
              </a:rPr>
              <a:t>    </a:t>
            </a:r>
            <a:r>
              <a:rPr lang="en-US" altLang="zh-CN" sz="2000" b="1" dirty="0" err="1" smtClean="0">
                <a:latin typeface="+mj-lt"/>
              </a:rPr>
              <a:t>a.cry</a:t>
            </a:r>
            <a:r>
              <a:rPr lang="en-US" altLang="zh-CN" sz="2000" b="1" dirty="0" smtClean="0">
                <a:latin typeface="+mj-lt"/>
              </a:rPr>
              <a:t>();</a:t>
            </a:r>
          </a:p>
          <a:p>
            <a:pPr lvl="1"/>
            <a:r>
              <a:rPr lang="en-US" altLang="zh-CN" sz="2000" b="1" dirty="0" smtClean="0">
                <a:latin typeface="+mj-lt"/>
              </a:rPr>
              <a:t>    </a:t>
            </a:r>
            <a:r>
              <a:rPr lang="en-US" altLang="zh-CN" sz="2000" b="1" dirty="0" err="1" smtClean="0">
                <a:latin typeface="+mj-lt"/>
              </a:rPr>
              <a:t>System.</a:t>
            </a:r>
            <a:r>
              <a:rPr lang="en-US" altLang="zh-CN" sz="2000" b="1" i="1" dirty="0" err="1" smtClean="0">
                <a:latin typeface="+mj-lt"/>
              </a:rPr>
              <a:t>out.println</a:t>
            </a:r>
            <a:r>
              <a:rPr lang="en-US" altLang="zh-CN" sz="2000" b="1" i="1" dirty="0" smtClean="0">
                <a:latin typeface="+mj-lt"/>
              </a:rPr>
              <a:t> ("</a:t>
            </a:r>
            <a:r>
              <a:rPr lang="zh-CN" altLang="en-US" sz="2000" b="1" i="1" dirty="0" smtClean="0">
                <a:latin typeface="+mj-lt"/>
              </a:rPr>
              <a:t>一只</a:t>
            </a:r>
            <a:r>
              <a:rPr lang="en-US" altLang="zh-CN" sz="2000" b="1" i="1" dirty="0" smtClean="0">
                <a:latin typeface="+mj-lt"/>
              </a:rPr>
              <a:t>"+</a:t>
            </a:r>
            <a:r>
              <a:rPr lang="en-US" altLang="zh-CN" sz="2000" b="1" i="1" dirty="0" err="1" smtClean="0">
                <a:latin typeface="+mj-lt"/>
              </a:rPr>
              <a:t>a.type</a:t>
            </a:r>
            <a:r>
              <a:rPr lang="en-US" altLang="zh-CN" sz="2000" b="1" i="1" dirty="0" smtClean="0">
                <a:latin typeface="+mj-lt"/>
              </a:rPr>
              <a:t>);</a:t>
            </a:r>
          </a:p>
          <a:p>
            <a:r>
              <a:rPr lang="zh-CN" altLang="en-US" sz="2000" b="1" dirty="0" smtClean="0">
                <a:latin typeface="+mj-lt"/>
              </a:rPr>
              <a:t>   </a:t>
            </a:r>
            <a:r>
              <a:rPr lang="en-US" altLang="zh-CN" sz="2000" b="1" dirty="0" smtClean="0">
                <a:latin typeface="+mj-lt"/>
              </a:rPr>
              <a:t>}</a:t>
            </a:r>
          </a:p>
          <a:p>
            <a:r>
              <a:rPr lang="en-US" altLang="zh-CN" sz="2000" b="1" dirty="0" smtClean="0">
                <a:latin typeface="+mj-lt"/>
              </a:rPr>
              <a:t>}</a:t>
            </a:r>
            <a:endParaRPr kumimoji="1" lang="en-US" altLang="zh-CN" sz="2000" b="1" dirty="0">
              <a:solidFill>
                <a:srgbClr val="333399"/>
              </a:solidFill>
              <a:latin typeface="+mj-lt"/>
              <a:cs typeface="Times New Roman" pitchFamily="18" charset="0"/>
            </a:endParaRPr>
          </a:p>
        </p:txBody>
      </p:sp>
      <p:sp>
        <p:nvSpPr>
          <p:cNvPr id="23557" name="Text Box 4"/>
          <p:cNvSpPr txBox="1">
            <a:spLocks noChangeArrowheads="1"/>
          </p:cNvSpPr>
          <p:nvPr/>
        </p:nvSpPr>
        <p:spPr bwMode="auto">
          <a:xfrm>
            <a:off x="714348" y="0"/>
            <a:ext cx="7858148" cy="4187942"/>
          </a:xfrm>
          <a:prstGeom prst="rect">
            <a:avLst/>
          </a:prstGeom>
          <a:noFill/>
          <a:ln w="9525">
            <a:solidFill>
              <a:srgbClr val="000080"/>
            </a:solidFill>
            <a:miter lim="800000"/>
            <a:headEnd/>
            <a:tailEnd/>
          </a:ln>
        </p:spPr>
        <p:txBody>
          <a:bodyPr wrap="square" lIns="90000" tIns="46800" rIns="90000" bIns="46800">
            <a:spAutoFit/>
          </a:bodyPr>
          <a:lstStyle/>
          <a:p>
            <a:r>
              <a:rPr lang="en-US" altLang="zh-CN" sz="2200" b="1" dirty="0" smtClean="0">
                <a:latin typeface="+mj-lt"/>
              </a:rPr>
              <a:t>class Dog extends Animal {</a:t>
            </a:r>
          </a:p>
          <a:p>
            <a:pPr lvl="1"/>
            <a:r>
              <a:rPr lang="en-US" altLang="zh-CN" sz="2200" b="1" dirty="0" smtClean="0">
                <a:latin typeface="+mj-lt"/>
              </a:rPr>
              <a:t>String type;</a:t>
            </a:r>
          </a:p>
          <a:p>
            <a:pPr lvl="1"/>
            <a:endParaRPr lang="zh-CN" altLang="en-US" sz="800" b="1" dirty="0" smtClean="0">
              <a:latin typeface="+mj-lt"/>
            </a:endParaRPr>
          </a:p>
          <a:p>
            <a:pPr lvl="1"/>
            <a:r>
              <a:rPr lang="en-US" altLang="zh-CN" sz="2200" b="1" dirty="0" smtClean="0">
                <a:latin typeface="+mj-lt"/>
              </a:rPr>
              <a:t>public Dog(String name, </a:t>
            </a:r>
            <a:r>
              <a:rPr lang="en-US" altLang="zh-CN" sz="2200" b="1" dirty="0" err="1" smtClean="0">
                <a:latin typeface="+mj-lt"/>
              </a:rPr>
              <a:t>int</a:t>
            </a:r>
            <a:r>
              <a:rPr lang="en-US" altLang="zh-CN" sz="2200" b="1" dirty="0" smtClean="0">
                <a:latin typeface="+mj-lt"/>
              </a:rPr>
              <a:t> age)  {</a:t>
            </a:r>
          </a:p>
          <a:p>
            <a:pPr lvl="1"/>
            <a:r>
              <a:rPr lang="en-US" altLang="zh-CN" sz="2200" b="1" dirty="0" smtClean="0">
                <a:latin typeface="+mj-lt"/>
              </a:rPr>
              <a:t>	</a:t>
            </a:r>
            <a:r>
              <a:rPr lang="en-US" altLang="zh-CN" sz="2200" b="1" dirty="0" smtClean="0">
                <a:solidFill>
                  <a:srgbClr val="C00000"/>
                </a:solidFill>
                <a:latin typeface="+mj-lt"/>
              </a:rPr>
              <a:t>super(name, age); </a:t>
            </a:r>
            <a:r>
              <a:rPr lang="en-US" altLang="zh-CN" b="1" dirty="0" smtClean="0">
                <a:solidFill>
                  <a:srgbClr val="000099"/>
                </a:solidFill>
                <a:latin typeface="+mj-lt"/>
              </a:rPr>
              <a:t>//</a:t>
            </a:r>
            <a:r>
              <a:rPr lang="zh-CN" altLang="en-US" b="1" dirty="0" smtClean="0">
                <a:solidFill>
                  <a:srgbClr val="000099"/>
                </a:solidFill>
                <a:latin typeface="+mj-lt"/>
              </a:rPr>
              <a:t>调用父类构造方法，对父类变量初始化</a:t>
            </a:r>
            <a:endParaRPr lang="en-US" altLang="zh-CN" b="1" dirty="0" smtClean="0">
              <a:solidFill>
                <a:srgbClr val="000099"/>
              </a:solidFill>
              <a:latin typeface="+mj-lt"/>
            </a:endParaRPr>
          </a:p>
          <a:p>
            <a:pPr lvl="1"/>
            <a:r>
              <a:rPr lang="en-US" altLang="zh-CN" sz="2200" b="1" dirty="0" smtClean="0">
                <a:latin typeface="+mj-lt"/>
              </a:rPr>
              <a:t>    	type="</a:t>
            </a:r>
            <a:r>
              <a:rPr lang="zh-CN" altLang="en-US" sz="2200" b="1" dirty="0" smtClean="0">
                <a:latin typeface="+mj-lt"/>
              </a:rPr>
              <a:t>宠物狗</a:t>
            </a:r>
            <a:r>
              <a:rPr lang="en-US" altLang="zh-CN" sz="2200" b="1" dirty="0" smtClean="0">
                <a:latin typeface="+mj-lt"/>
              </a:rPr>
              <a:t>";</a:t>
            </a:r>
          </a:p>
          <a:p>
            <a:pPr lvl="1"/>
            <a:r>
              <a:rPr lang="en-US" altLang="zh-CN" sz="2200" b="1" dirty="0" smtClean="0">
                <a:latin typeface="+mj-lt"/>
              </a:rPr>
              <a:t>}</a:t>
            </a:r>
          </a:p>
          <a:p>
            <a:pPr lvl="1"/>
            <a:endParaRPr lang="zh-CN" altLang="en-US" sz="800" b="1" dirty="0" smtClean="0">
              <a:latin typeface="+mj-lt"/>
            </a:endParaRPr>
          </a:p>
          <a:p>
            <a:pPr lvl="1"/>
            <a:r>
              <a:rPr lang="en-US" altLang="zh-CN" sz="2200" b="1" dirty="0" smtClean="0">
                <a:solidFill>
                  <a:srgbClr val="000099"/>
                </a:solidFill>
                <a:latin typeface="+mj-lt"/>
              </a:rPr>
              <a:t>public void run(){  }</a:t>
            </a:r>
          </a:p>
          <a:p>
            <a:pPr lvl="1"/>
            <a:endParaRPr lang="zh-CN" altLang="en-US" sz="800" b="1" dirty="0" smtClean="0">
              <a:latin typeface="+mj-lt"/>
            </a:endParaRPr>
          </a:p>
          <a:p>
            <a:pPr lvl="1"/>
            <a:r>
              <a:rPr lang="en-US" altLang="zh-CN" sz="2200" b="1" dirty="0" smtClean="0">
                <a:solidFill>
                  <a:srgbClr val="006600"/>
                </a:solidFill>
                <a:latin typeface="+mj-lt"/>
              </a:rPr>
              <a:t>public void cry() {</a:t>
            </a:r>
          </a:p>
          <a:p>
            <a:pPr lvl="1"/>
            <a:r>
              <a:rPr lang="en-US" altLang="zh-CN" sz="2200" b="1" dirty="0" smtClean="0">
                <a:solidFill>
                  <a:srgbClr val="006600"/>
                </a:solidFill>
                <a:latin typeface="+mj-lt"/>
              </a:rPr>
              <a:t>      </a:t>
            </a:r>
            <a:r>
              <a:rPr lang="en-US" altLang="zh-CN" sz="2200" b="1" dirty="0" err="1" smtClean="0">
                <a:solidFill>
                  <a:srgbClr val="006600"/>
                </a:solidFill>
                <a:latin typeface="+mj-lt"/>
              </a:rPr>
              <a:t>System.</a:t>
            </a:r>
            <a:r>
              <a:rPr lang="en-US" altLang="zh-CN" sz="2200" b="1" i="1" dirty="0" err="1" smtClean="0">
                <a:solidFill>
                  <a:srgbClr val="006600"/>
                </a:solidFill>
                <a:latin typeface="+mj-lt"/>
              </a:rPr>
              <a:t>out.println</a:t>
            </a:r>
            <a:r>
              <a:rPr lang="en-US" altLang="zh-CN" sz="2200" b="1" i="1" dirty="0" smtClean="0">
                <a:solidFill>
                  <a:srgbClr val="006600"/>
                </a:solidFill>
                <a:latin typeface="+mj-lt"/>
              </a:rPr>
              <a:t> ("</a:t>
            </a:r>
            <a:r>
              <a:rPr lang="zh-CN" altLang="en-US" sz="2200" b="1" i="1" dirty="0" smtClean="0">
                <a:solidFill>
                  <a:srgbClr val="006600"/>
                </a:solidFill>
                <a:latin typeface="+mj-lt"/>
              </a:rPr>
              <a:t>汪汪叫</a:t>
            </a:r>
            <a:r>
              <a:rPr lang="en-US" altLang="zh-CN" sz="2200" b="1" i="1" dirty="0" smtClean="0">
                <a:solidFill>
                  <a:srgbClr val="006600"/>
                </a:solidFill>
                <a:latin typeface="+mj-lt"/>
              </a:rPr>
              <a:t>");</a:t>
            </a:r>
          </a:p>
          <a:p>
            <a:pPr lvl="1"/>
            <a:r>
              <a:rPr lang="en-US" altLang="zh-CN" sz="2200" b="1" dirty="0" smtClean="0">
                <a:solidFill>
                  <a:srgbClr val="006600"/>
                </a:solidFill>
                <a:latin typeface="+mj-lt"/>
              </a:rPr>
              <a:t>}</a:t>
            </a:r>
          </a:p>
          <a:p>
            <a:r>
              <a:rPr lang="en-US" altLang="zh-CN" sz="2200" b="1" dirty="0" smtClean="0">
                <a:latin typeface="+mj-lt"/>
              </a:rPr>
              <a:t>}</a:t>
            </a:r>
            <a:endParaRPr kumimoji="1" lang="en-US" altLang="zh-CN" sz="2200" b="1" dirty="0">
              <a:solidFill>
                <a:srgbClr val="333399"/>
              </a:solidFill>
              <a:latin typeface="+mj-lt"/>
              <a:cs typeface="Times New Roman" pitchFamily="18" charset="0"/>
            </a:endParaRPr>
          </a:p>
        </p:txBody>
      </p:sp>
      <p:sp>
        <p:nvSpPr>
          <p:cNvPr id="6" name="TextBox 5"/>
          <p:cNvSpPr txBox="1"/>
          <p:nvPr/>
        </p:nvSpPr>
        <p:spPr>
          <a:xfrm>
            <a:off x="6715140" y="4786322"/>
            <a:ext cx="2143172" cy="1569660"/>
          </a:xfrm>
          <a:prstGeom prst="rect">
            <a:avLst/>
          </a:prstGeom>
          <a:noFill/>
          <a:ln>
            <a:solidFill>
              <a:schemeClr val="accent1"/>
            </a:solidFill>
          </a:ln>
        </p:spPr>
        <p:txBody>
          <a:bodyPr wrap="square" rtlCol="0">
            <a:spAutoFit/>
          </a:bodyPr>
          <a:lstStyle/>
          <a:p>
            <a:r>
              <a:rPr lang="zh-CN" altLang="en-US" sz="2400" dirty="0" smtClean="0"/>
              <a:t>名字</a:t>
            </a:r>
            <a:r>
              <a:rPr lang="en-US" altLang="zh-CN" sz="2400" dirty="0" smtClean="0"/>
              <a:t>:</a:t>
            </a:r>
            <a:r>
              <a:rPr lang="zh-CN" altLang="en-US" sz="2400" dirty="0" smtClean="0"/>
              <a:t>欢欢</a:t>
            </a:r>
          </a:p>
          <a:p>
            <a:r>
              <a:rPr lang="zh-CN" altLang="en-US" sz="2400" dirty="0" smtClean="0"/>
              <a:t>年龄</a:t>
            </a:r>
            <a:r>
              <a:rPr lang="en-US" altLang="zh-CN" sz="2400" dirty="0" smtClean="0"/>
              <a:t>:2</a:t>
            </a:r>
            <a:r>
              <a:rPr lang="zh-CN" altLang="en-US" sz="2400" dirty="0" smtClean="0"/>
              <a:t>岁</a:t>
            </a:r>
          </a:p>
          <a:p>
            <a:r>
              <a:rPr lang="zh-CN" altLang="en-US" sz="2400" dirty="0" smtClean="0"/>
              <a:t>汪汪叫</a:t>
            </a:r>
          </a:p>
          <a:p>
            <a:r>
              <a:rPr lang="zh-CN" altLang="en-US" sz="2400" dirty="0" smtClean="0"/>
              <a:t>一只宠物狗</a:t>
            </a:r>
            <a:endParaRPr kumimoji="1" lang="en-US" altLang="zh-CN" sz="2400" dirty="0" smtClean="0">
              <a:solidFill>
                <a:srgbClr val="0000CC"/>
              </a:solidFill>
            </a:endParaRPr>
          </a:p>
        </p:txBody>
      </p:sp>
      <p:sp>
        <p:nvSpPr>
          <p:cNvPr id="9" name="TextBox 8"/>
          <p:cNvSpPr txBox="1"/>
          <p:nvPr/>
        </p:nvSpPr>
        <p:spPr>
          <a:xfrm>
            <a:off x="6715140" y="4429132"/>
            <a:ext cx="877163" cy="369332"/>
          </a:xfrm>
          <a:prstGeom prst="rect">
            <a:avLst/>
          </a:prstGeom>
          <a:noFill/>
        </p:spPr>
        <p:txBody>
          <a:bodyPr wrap="none" rtlCol="0">
            <a:spAutoFit/>
          </a:bodyPr>
          <a:lstStyle/>
          <a:p>
            <a:r>
              <a:rPr lang="zh-CN" altLang="en-US" dirty="0" smtClean="0"/>
              <a:t>输出：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§5.9.2   </a:t>
            </a:r>
            <a:r>
              <a:rPr lang="en-US" altLang="zh-CN" dirty="0" smtClean="0"/>
              <a:t>abstract</a:t>
            </a:r>
            <a:r>
              <a:rPr lang="zh-CN" altLang="en-US" dirty="0" smtClean="0">
                <a:latin typeface="宋体" charset="-122"/>
              </a:rPr>
              <a:t>类与多态</a:t>
            </a:r>
            <a:r>
              <a:rPr lang="zh-CN" altLang="en-US" dirty="0" smtClean="0"/>
              <a:t> </a:t>
            </a:r>
            <a:endParaRPr lang="zh-CN" altLang="en-US" dirty="0"/>
          </a:p>
        </p:txBody>
      </p:sp>
      <p:sp>
        <p:nvSpPr>
          <p:cNvPr id="3" name="内容占位符 2"/>
          <p:cNvSpPr>
            <a:spLocks noGrp="1"/>
          </p:cNvSpPr>
          <p:nvPr>
            <p:ph idx="1"/>
          </p:nvPr>
        </p:nvSpPr>
        <p:spPr>
          <a:xfrm>
            <a:off x="457200" y="1628774"/>
            <a:ext cx="7972452" cy="4943497"/>
          </a:xfrm>
        </p:spPr>
        <p:txBody>
          <a:bodyPr/>
          <a:lstStyle/>
          <a:p>
            <a:r>
              <a:rPr lang="en-US" altLang="zh-CN" sz="2400" dirty="0" smtClean="0"/>
              <a:t>abstract</a:t>
            </a:r>
            <a:r>
              <a:rPr lang="zh-CN" altLang="en-US" sz="2400" dirty="0" smtClean="0"/>
              <a:t>类只关心操作，但不关心这些操作具体实现的细节，可以使程序的设计者把主要精力放在程序的设计上，而不必拘泥于细节的实现上。 </a:t>
            </a:r>
            <a:endParaRPr lang="en-US" altLang="zh-CN" sz="2400" dirty="0" smtClean="0"/>
          </a:p>
          <a:p>
            <a:endParaRPr lang="zh-CN" altLang="en-US" sz="2400" dirty="0" smtClean="0"/>
          </a:p>
          <a:p>
            <a:r>
              <a:rPr lang="zh-CN" altLang="en-US" sz="2400" dirty="0" smtClean="0"/>
              <a:t>使用多态进行程序设计的核心技术之一是</a:t>
            </a:r>
            <a:r>
              <a:rPr lang="zh-CN" altLang="en-US" sz="2400" b="1" dirty="0" smtClean="0">
                <a:solidFill>
                  <a:srgbClr val="C00000"/>
                </a:solidFill>
              </a:rPr>
              <a:t>使用上转型对象</a:t>
            </a:r>
            <a:r>
              <a:rPr lang="zh-CN" altLang="en-US" sz="2400" dirty="0" smtClean="0"/>
              <a:t>，即：</a:t>
            </a:r>
            <a:r>
              <a:rPr lang="zh-CN" altLang="en-US" dirty="0" smtClean="0"/>
              <a:t>将</a:t>
            </a:r>
            <a:r>
              <a:rPr lang="en-US" altLang="zh-CN" dirty="0" smtClean="0"/>
              <a:t>abstract</a:t>
            </a:r>
            <a:r>
              <a:rPr lang="zh-CN" altLang="en-US" dirty="0" smtClean="0"/>
              <a:t>类声明对象作为其子类的上转型对象，那么这个上转型对象就可以调用子类重写的方法。</a:t>
            </a:r>
            <a:endParaRPr lang="en-US" altLang="zh-CN" dirty="0" smtClean="0"/>
          </a:p>
          <a:p>
            <a:endParaRPr lang="en-US" altLang="zh-CN" dirty="0" smtClean="0"/>
          </a:p>
          <a:p>
            <a:r>
              <a:rPr lang="zh-CN" altLang="en-US" dirty="0" smtClean="0"/>
              <a:t>阅读并讨论例</a:t>
            </a:r>
            <a:r>
              <a:rPr lang="zh-CN" altLang="en-US" b="1" dirty="0" smtClean="0">
                <a:solidFill>
                  <a:srgbClr val="FF0000"/>
                </a:solidFill>
                <a:latin typeface="宋体" charset="-122"/>
              </a:rPr>
              <a:t>例5-13。</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   子类与父类 </a:t>
            </a:r>
            <a:endParaRPr lang="zh-CN" altLang="en-US" dirty="0"/>
          </a:p>
        </p:txBody>
      </p:sp>
      <p:sp>
        <p:nvSpPr>
          <p:cNvPr id="3" name="内容占位符 2"/>
          <p:cNvSpPr>
            <a:spLocks noGrp="1"/>
          </p:cNvSpPr>
          <p:nvPr>
            <p:ph idx="1"/>
          </p:nvPr>
        </p:nvSpPr>
        <p:spPr>
          <a:xfrm>
            <a:off x="428596" y="1714488"/>
            <a:ext cx="8229600" cy="4502150"/>
          </a:xfrm>
        </p:spPr>
        <p:txBody>
          <a:bodyPr/>
          <a:lstStyle/>
          <a:p>
            <a:pPr algn="just"/>
            <a:r>
              <a:rPr lang="zh-CN" altLang="en-US" dirty="0" smtClean="0"/>
              <a:t>声明一个类的子类的格式如下：</a:t>
            </a:r>
          </a:p>
          <a:p>
            <a:endParaRPr lang="en-US" altLang="zh-CN" dirty="0" smtClean="0"/>
          </a:p>
          <a:p>
            <a:endParaRPr lang="en-US" altLang="zh-CN" dirty="0" smtClean="0"/>
          </a:p>
          <a:p>
            <a:endParaRPr lang="en-US" altLang="zh-CN" dirty="0" smtClean="0"/>
          </a:p>
          <a:p>
            <a:endParaRPr lang="en-US" altLang="zh-CN" dirty="0" smtClean="0"/>
          </a:p>
          <a:p>
            <a:pPr>
              <a:buNone/>
            </a:pPr>
            <a:endParaRPr lang="zh-CN" altLang="en-US" dirty="0"/>
          </a:p>
        </p:txBody>
      </p:sp>
      <p:sp>
        <p:nvSpPr>
          <p:cNvPr id="4" name="TextBox 3"/>
          <p:cNvSpPr txBox="1"/>
          <p:nvPr/>
        </p:nvSpPr>
        <p:spPr>
          <a:xfrm>
            <a:off x="1142976" y="2643182"/>
            <a:ext cx="6215106" cy="1384995"/>
          </a:xfrm>
          <a:prstGeom prst="rect">
            <a:avLst/>
          </a:prstGeom>
          <a:noFill/>
          <a:ln>
            <a:solidFill>
              <a:schemeClr val="accent1"/>
            </a:solidFill>
          </a:ln>
        </p:spPr>
        <p:txBody>
          <a:bodyPr wrap="square" rtlCol="0">
            <a:spAutoFit/>
          </a:bodyPr>
          <a:lstStyle/>
          <a:p>
            <a:pPr algn="just">
              <a:buNone/>
            </a:pPr>
            <a:r>
              <a:rPr lang="en-US" altLang="zh-CN" sz="2800" b="1" dirty="0" smtClean="0"/>
              <a:t> class </a:t>
            </a:r>
            <a:r>
              <a:rPr lang="zh-CN" altLang="en-US" sz="2800" b="1" dirty="0" smtClean="0"/>
              <a:t>子类名 </a:t>
            </a:r>
            <a:r>
              <a:rPr lang="en-US" altLang="zh-CN" sz="2800" b="1" dirty="0" smtClean="0">
                <a:solidFill>
                  <a:srgbClr val="000099"/>
                </a:solidFill>
              </a:rPr>
              <a:t>extends </a:t>
            </a:r>
            <a:r>
              <a:rPr lang="zh-CN" altLang="en-US" sz="2800" b="1" dirty="0" smtClean="0"/>
              <a:t>父类名 {</a:t>
            </a:r>
          </a:p>
          <a:p>
            <a:pPr algn="just">
              <a:buNone/>
            </a:pPr>
            <a:r>
              <a:rPr lang="zh-CN" altLang="en-US" sz="2800" b="1" dirty="0" smtClean="0"/>
              <a:t>           … </a:t>
            </a:r>
          </a:p>
          <a:p>
            <a:pPr algn="just">
              <a:buNone/>
            </a:pPr>
            <a:r>
              <a:rPr lang="zh-CN" altLang="en-US" sz="2800" b="1" dirty="0" smtClean="0"/>
              <a:t> }</a:t>
            </a:r>
            <a:endParaRPr lang="zh-CN" altLang="en-US" sz="2800" dirty="0"/>
          </a:p>
        </p:txBody>
      </p:sp>
      <p:sp>
        <p:nvSpPr>
          <p:cNvPr id="5" name="线形标注 1 4"/>
          <p:cNvSpPr/>
          <p:nvPr/>
        </p:nvSpPr>
        <p:spPr>
          <a:xfrm>
            <a:off x="3000364" y="4500570"/>
            <a:ext cx="2428892" cy="612648"/>
          </a:xfrm>
          <a:prstGeom prst="borderCallout1">
            <a:avLst>
              <a:gd name="adj1" fmla="val -2915"/>
              <a:gd name="adj2" fmla="val 49897"/>
              <a:gd name="adj3" fmla="val -231747"/>
              <a:gd name="adj4" fmla="val 484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表示继承的关键词</a:t>
            </a:r>
            <a:endParaRPr lang="zh-CN" altLang="en-US" sz="2000"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163622"/>
          </a:xfrm>
        </p:spPr>
        <p:txBody>
          <a:bodyPr/>
          <a:lstStyle/>
          <a:p>
            <a:r>
              <a:rPr lang="zh-CN" altLang="en-US" dirty="0" smtClean="0"/>
              <a:t>§5.9.2   </a:t>
            </a:r>
            <a:r>
              <a:rPr lang="en-US" altLang="zh-CN" dirty="0" smtClean="0"/>
              <a:t>abstract</a:t>
            </a:r>
            <a:r>
              <a:rPr lang="zh-CN" altLang="en-US" dirty="0" smtClean="0">
                <a:latin typeface="宋体" charset="-122"/>
              </a:rPr>
              <a:t>类与多态</a:t>
            </a:r>
            <a:r>
              <a:rPr lang="zh-CN" altLang="en-US" dirty="0" smtClean="0"/>
              <a:t>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60</a:t>
            </a:fld>
            <a:endParaRPr lang="zh-CN" altLang="en-US"/>
          </a:p>
        </p:txBody>
      </p:sp>
      <p:pic>
        <p:nvPicPr>
          <p:cNvPr id="5" name="Picture 5"/>
          <p:cNvPicPr>
            <a:picLocks noChangeAspect="1" noChangeArrowheads="1"/>
          </p:cNvPicPr>
          <p:nvPr/>
        </p:nvPicPr>
        <p:blipFill>
          <a:blip r:embed="rId2"/>
          <a:srcRect/>
          <a:stretch>
            <a:fillRect/>
          </a:stretch>
        </p:blipFill>
        <p:spPr bwMode="auto">
          <a:xfrm>
            <a:off x="1428728" y="1320403"/>
            <a:ext cx="6357982" cy="5537597"/>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§5.10     </a:t>
            </a:r>
            <a:r>
              <a:rPr lang="zh-CN" altLang="en-US" sz="3600" dirty="0" smtClean="0">
                <a:latin typeface="宋体" charset="-122"/>
              </a:rPr>
              <a:t>接口 </a:t>
            </a:r>
            <a:endParaRPr lang="zh-CN" altLang="en-US" dirty="0"/>
          </a:p>
        </p:txBody>
      </p:sp>
      <p:sp>
        <p:nvSpPr>
          <p:cNvPr id="3" name="内容占位符 2"/>
          <p:cNvSpPr>
            <a:spLocks noGrp="1"/>
          </p:cNvSpPr>
          <p:nvPr>
            <p:ph idx="1"/>
          </p:nvPr>
        </p:nvSpPr>
        <p:spPr/>
        <p:txBody>
          <a:bodyPr/>
          <a:lstStyle/>
          <a:p>
            <a:r>
              <a:rPr lang="zh-CN" altLang="en-US" dirty="0" smtClean="0"/>
              <a:t>为了克服</a:t>
            </a:r>
            <a:r>
              <a:rPr lang="en-US" altLang="zh-CN" dirty="0" smtClean="0"/>
              <a:t>Java</a:t>
            </a:r>
            <a:r>
              <a:rPr lang="zh-CN" altLang="en-US" dirty="0" smtClean="0"/>
              <a:t>单继承的缺点，</a:t>
            </a:r>
            <a:r>
              <a:rPr lang="en-US" altLang="zh-CN" dirty="0" smtClean="0"/>
              <a:t>Java</a:t>
            </a:r>
            <a:r>
              <a:rPr lang="zh-CN" altLang="en-US" dirty="0" smtClean="0"/>
              <a:t>使用接口。</a:t>
            </a:r>
            <a:endParaRPr lang="en-US" altLang="zh-CN" dirty="0" smtClean="0"/>
          </a:p>
          <a:p>
            <a:r>
              <a:rPr lang="zh-CN" altLang="en-US" dirty="0" smtClean="0"/>
              <a:t>一个类可以实现多个接口，这样使得类能够实现多继承。</a:t>
            </a:r>
            <a:endParaRPr lang="en-US" altLang="zh-CN" dirty="0" smtClean="0"/>
          </a:p>
          <a:p>
            <a:endParaRPr lang="zh-CN" altLang="en-US" dirty="0" smtClean="0"/>
          </a:p>
          <a:p>
            <a:r>
              <a:rPr lang="zh-CN" altLang="en-US" dirty="0" smtClean="0"/>
              <a:t>使用关键字</a:t>
            </a:r>
            <a:r>
              <a:rPr lang="en-US" altLang="zh-CN" b="1" dirty="0" smtClean="0">
                <a:solidFill>
                  <a:srgbClr val="C00000"/>
                </a:solidFill>
              </a:rPr>
              <a:t>interface</a:t>
            </a:r>
            <a:r>
              <a:rPr lang="zh-CN" altLang="en-US" dirty="0" smtClean="0"/>
              <a:t>来定义一个接口。接口的定义和类的定义很相似，分为：接口的声明和接口体。 </a:t>
            </a:r>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§5.10.1   </a:t>
            </a:r>
            <a:r>
              <a:rPr lang="zh-CN" altLang="en-US" dirty="0" smtClean="0">
                <a:latin typeface="宋体" charset="-122"/>
              </a:rPr>
              <a:t>接口的声明与使用</a:t>
            </a:r>
            <a:r>
              <a:rPr lang="zh-CN" altLang="en-US" dirty="0" smtClean="0"/>
              <a:t> </a:t>
            </a:r>
            <a:endParaRPr lang="zh-CN" altLang="en-US" dirty="0"/>
          </a:p>
        </p:txBody>
      </p:sp>
      <p:sp>
        <p:nvSpPr>
          <p:cNvPr id="3" name="内容占位符 2"/>
          <p:cNvSpPr>
            <a:spLocks noGrp="1"/>
          </p:cNvSpPr>
          <p:nvPr>
            <p:ph idx="1"/>
          </p:nvPr>
        </p:nvSpPr>
        <p:spPr/>
        <p:txBody>
          <a:bodyPr/>
          <a:lstStyle/>
          <a:p>
            <a:pPr>
              <a:buNone/>
            </a:pPr>
            <a:r>
              <a:rPr lang="zh-CN" altLang="en-US" dirty="0" smtClean="0"/>
              <a:t> </a:t>
            </a:r>
            <a:r>
              <a:rPr lang="en-US" altLang="zh-CN" dirty="0" smtClean="0"/>
              <a:t>1</a:t>
            </a:r>
            <a:r>
              <a:rPr lang="zh-CN" altLang="en-US" dirty="0" smtClean="0"/>
              <a:t>．接口声明</a:t>
            </a:r>
          </a:p>
          <a:p>
            <a:pPr lvl="1"/>
            <a:r>
              <a:rPr lang="zh-CN" altLang="en-US" dirty="0" smtClean="0"/>
              <a:t> 接口通过使用关键字</a:t>
            </a:r>
            <a:r>
              <a:rPr lang="en-US" altLang="zh-CN" dirty="0" smtClean="0"/>
              <a:t>interface</a:t>
            </a:r>
            <a:r>
              <a:rPr lang="zh-CN" altLang="en-US" dirty="0" smtClean="0"/>
              <a:t>来声明，格式：</a:t>
            </a:r>
          </a:p>
          <a:p>
            <a:pPr lvl="3">
              <a:buNone/>
            </a:pPr>
            <a:r>
              <a:rPr lang="en-US" altLang="zh-CN" sz="2400" b="1" dirty="0" smtClean="0">
                <a:solidFill>
                  <a:srgbClr val="0000CC"/>
                </a:solidFill>
              </a:rPr>
              <a:t>&lt;</a:t>
            </a:r>
            <a:r>
              <a:rPr lang="zh-CN" altLang="en-US" sz="2400" b="1" dirty="0" smtClean="0">
                <a:solidFill>
                  <a:srgbClr val="0000CC"/>
                </a:solidFill>
              </a:rPr>
              <a:t>修饰符</a:t>
            </a:r>
            <a:r>
              <a:rPr lang="en-US" altLang="zh-CN" sz="2400" b="1" dirty="0" smtClean="0">
                <a:solidFill>
                  <a:srgbClr val="0000CC"/>
                </a:solidFill>
              </a:rPr>
              <a:t>&gt; interface &lt;</a:t>
            </a:r>
            <a:r>
              <a:rPr lang="zh-CN" altLang="en-US" sz="2400" b="1" dirty="0" smtClean="0">
                <a:solidFill>
                  <a:srgbClr val="0000CC"/>
                </a:solidFill>
              </a:rPr>
              <a:t>接口名</a:t>
            </a:r>
            <a:r>
              <a:rPr lang="en-US" altLang="zh-CN" sz="2400" b="1" dirty="0" smtClean="0">
                <a:solidFill>
                  <a:srgbClr val="0000CC"/>
                </a:solidFill>
              </a:rPr>
              <a:t>&gt;{</a:t>
            </a:r>
          </a:p>
          <a:p>
            <a:pPr lvl="3">
              <a:buFont typeface="Wingdings 2" pitchFamily="18" charset="2"/>
              <a:buNone/>
            </a:pPr>
            <a:r>
              <a:rPr lang="en-US" altLang="zh-CN" sz="2400" b="1" dirty="0" smtClean="0">
                <a:solidFill>
                  <a:srgbClr val="0000CC"/>
                </a:solidFill>
              </a:rPr>
              <a:t>      …</a:t>
            </a:r>
            <a:r>
              <a:rPr lang="zh-CN" altLang="en-US" sz="2400" b="1" dirty="0" smtClean="0">
                <a:solidFill>
                  <a:srgbClr val="0000CC"/>
                </a:solidFill>
              </a:rPr>
              <a:t>接口成员声明</a:t>
            </a:r>
            <a:r>
              <a:rPr lang="en-US" altLang="zh-CN" sz="2400" b="1" dirty="0" smtClean="0">
                <a:solidFill>
                  <a:srgbClr val="0000CC"/>
                </a:solidFill>
              </a:rPr>
              <a:t>… </a:t>
            </a:r>
          </a:p>
          <a:p>
            <a:pPr lvl="3">
              <a:buFont typeface="Wingdings 2" pitchFamily="18" charset="2"/>
              <a:buNone/>
            </a:pPr>
            <a:r>
              <a:rPr lang="en-US" altLang="zh-CN" sz="2400" b="1" dirty="0" smtClean="0">
                <a:solidFill>
                  <a:srgbClr val="0000CC"/>
                </a:solidFill>
              </a:rPr>
              <a:t> }</a:t>
            </a:r>
          </a:p>
          <a:p>
            <a:pPr lvl="3">
              <a:buFont typeface="Wingdings 2" pitchFamily="18" charset="2"/>
              <a:buNone/>
            </a:pPr>
            <a:endParaRPr lang="en-US" altLang="zh-CN" sz="800" b="1" dirty="0" smtClean="0">
              <a:solidFill>
                <a:srgbClr val="0000CC"/>
              </a:solidFill>
            </a:endParaRPr>
          </a:p>
          <a:p>
            <a:pPr>
              <a:buNone/>
            </a:pPr>
            <a:r>
              <a:rPr lang="zh-CN" altLang="en-US" dirty="0" smtClean="0"/>
              <a:t>  </a:t>
            </a:r>
            <a:r>
              <a:rPr lang="en-US" altLang="zh-CN" dirty="0" smtClean="0"/>
              <a:t>2</a:t>
            </a:r>
            <a:r>
              <a:rPr lang="zh-CN" altLang="en-US" dirty="0" smtClean="0"/>
              <a:t>．接口体</a:t>
            </a:r>
          </a:p>
          <a:p>
            <a:pPr marL="801687" lvl="1" indent="-457200">
              <a:buFont typeface="+mj-ea"/>
              <a:buAutoNum type="circleNumDbPlain"/>
            </a:pPr>
            <a:r>
              <a:rPr kumimoji="1" lang="zh-CN" altLang="en-US" b="1" dirty="0" smtClean="0">
                <a:solidFill>
                  <a:srgbClr val="0000FF"/>
                </a:solidFill>
              </a:rPr>
              <a:t>常量</a:t>
            </a:r>
            <a:r>
              <a:rPr kumimoji="1" lang="en-US" altLang="zh-CN" b="1" dirty="0" smtClean="0">
                <a:solidFill>
                  <a:srgbClr val="0000FF"/>
                </a:solidFill>
              </a:rPr>
              <a:t>(</a:t>
            </a:r>
            <a:r>
              <a:rPr kumimoji="1" lang="en-US" altLang="zh-CN" b="1" dirty="0" smtClean="0">
                <a:solidFill>
                  <a:srgbClr val="C00000"/>
                </a:solidFill>
              </a:rPr>
              <a:t>public static final</a:t>
            </a:r>
            <a:r>
              <a:rPr kumimoji="1" lang="en-US" altLang="zh-CN" dirty="0" smtClean="0">
                <a:solidFill>
                  <a:srgbClr val="0000FF"/>
                </a:solidFill>
              </a:rPr>
              <a:t>)</a:t>
            </a:r>
            <a:endParaRPr kumimoji="1" lang="en-US" altLang="zh-CN" b="1" dirty="0" smtClean="0"/>
          </a:p>
          <a:p>
            <a:pPr marL="801687" lvl="1" indent="-457200">
              <a:buFont typeface="+mj-ea"/>
              <a:buAutoNum type="circleNumDbPlain"/>
            </a:pPr>
            <a:r>
              <a:rPr kumimoji="1" lang="zh-CN" altLang="en-US" b="1" dirty="0" smtClean="0">
                <a:solidFill>
                  <a:srgbClr val="0000FF"/>
                </a:solidFill>
              </a:rPr>
              <a:t>抽象方法</a:t>
            </a:r>
            <a:r>
              <a:rPr kumimoji="1" lang="en-US" altLang="zh-CN" b="1" dirty="0" smtClean="0">
                <a:solidFill>
                  <a:srgbClr val="0000FF"/>
                </a:solidFill>
              </a:rPr>
              <a:t>(</a:t>
            </a:r>
            <a:r>
              <a:rPr kumimoji="1" lang="en-US" altLang="zh-CN" b="1" dirty="0" smtClean="0">
                <a:solidFill>
                  <a:srgbClr val="C00000"/>
                </a:solidFill>
              </a:rPr>
              <a:t>public abstract</a:t>
            </a:r>
            <a:r>
              <a:rPr kumimoji="1" lang="en-US" altLang="zh-CN" b="1" dirty="0" smtClean="0">
                <a:solidFill>
                  <a:srgbClr val="0000FF"/>
                </a:solidFill>
              </a:rPr>
              <a:t>)</a:t>
            </a:r>
          </a:p>
          <a:p>
            <a:pPr marL="801687" lvl="1" indent="-457200"/>
            <a:r>
              <a:rPr lang="zh-CN" altLang="en-US" b="1" dirty="0" smtClean="0"/>
              <a:t>注意：</a:t>
            </a:r>
            <a:r>
              <a:rPr lang="zh-CN" altLang="en-US" b="1" dirty="0" smtClean="0">
                <a:solidFill>
                  <a:srgbClr val="0000FF"/>
                </a:solidFill>
              </a:rPr>
              <a:t>接口成员都是</a:t>
            </a:r>
            <a:r>
              <a:rPr lang="en-US" altLang="zh-CN" b="1" dirty="0" smtClean="0">
                <a:solidFill>
                  <a:srgbClr val="0000FF"/>
                </a:solidFill>
              </a:rPr>
              <a:t>public</a:t>
            </a:r>
            <a:r>
              <a:rPr lang="zh-CN" altLang="en-US" b="1" dirty="0" smtClean="0">
                <a:solidFill>
                  <a:srgbClr val="0000FF"/>
                </a:solidFill>
              </a:rPr>
              <a:t>的，但允许省略</a:t>
            </a:r>
            <a:r>
              <a:rPr lang="en-US" altLang="zh-CN" b="1" dirty="0" smtClean="0">
                <a:solidFill>
                  <a:srgbClr val="0000FF"/>
                </a:solidFill>
              </a:rPr>
              <a:t>public</a:t>
            </a:r>
            <a:r>
              <a:rPr lang="zh-CN" altLang="en-US" b="1" dirty="0" smtClean="0">
                <a:solidFill>
                  <a:srgbClr val="0000FF"/>
                </a:solidFill>
              </a:rPr>
              <a:t>、</a:t>
            </a:r>
            <a:r>
              <a:rPr lang="en-US" altLang="zh-CN" b="1" dirty="0" smtClean="0">
                <a:solidFill>
                  <a:srgbClr val="0000FF"/>
                </a:solidFill>
              </a:rPr>
              <a:t>final</a:t>
            </a:r>
            <a:r>
              <a:rPr lang="zh-CN" altLang="en-US" b="1" dirty="0" smtClean="0">
                <a:solidFill>
                  <a:srgbClr val="0000FF"/>
                </a:solidFill>
              </a:rPr>
              <a:t>、</a:t>
            </a:r>
            <a:r>
              <a:rPr lang="en-US" altLang="zh-CN" b="1" dirty="0" smtClean="0">
                <a:solidFill>
                  <a:srgbClr val="0000FF"/>
                </a:solidFill>
              </a:rPr>
              <a:t>abstract</a:t>
            </a:r>
            <a:r>
              <a:rPr lang="zh-CN" altLang="en-US" b="1" dirty="0" smtClean="0">
                <a:solidFill>
                  <a:srgbClr val="0000FF"/>
                </a:solidFill>
              </a:rPr>
              <a:t>修饰符。</a:t>
            </a:r>
            <a:endParaRPr kumimoji="1" lang="zh-CN" altLang="en-US" b="1" dirty="0" smtClean="0"/>
          </a:p>
          <a:p>
            <a:pPr marL="801687" lvl="1" indent="-457200">
              <a:buFont typeface="+mj-ea"/>
              <a:buAutoNum type="circleNumDbPlain"/>
            </a:pPr>
            <a:endParaRPr kumimoji="1" lang="zh-CN" altLang="en-US" b="1" dirty="0" smtClean="0"/>
          </a:p>
          <a:p>
            <a:pPr lvl="1"/>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03A455D-CD7D-4767-8EAE-5609A12A3334}" type="slidenum">
              <a:rPr lang="en-US" altLang="zh-CN"/>
              <a:pPr>
                <a:defRPr/>
              </a:pPr>
              <a:t>63</a:t>
            </a:fld>
            <a:endParaRPr lang="en-US" altLang="zh-CN"/>
          </a:p>
        </p:txBody>
      </p:sp>
      <p:sp>
        <p:nvSpPr>
          <p:cNvPr id="26627" name="Text Box 4"/>
          <p:cNvSpPr txBox="1">
            <a:spLocks noChangeArrowheads="1"/>
          </p:cNvSpPr>
          <p:nvPr/>
        </p:nvSpPr>
        <p:spPr bwMode="auto">
          <a:xfrm>
            <a:off x="500034" y="214290"/>
            <a:ext cx="4714908" cy="2071702"/>
          </a:xfrm>
          <a:prstGeom prst="rect">
            <a:avLst/>
          </a:prstGeom>
          <a:noFill/>
          <a:ln w="9525">
            <a:solidFill>
              <a:schemeClr val="tx1"/>
            </a:solidFill>
            <a:miter lim="800000"/>
            <a:headEnd/>
            <a:tailEnd/>
          </a:ln>
        </p:spPr>
        <p:txBody>
          <a:bodyPr/>
          <a:lstStyle/>
          <a:p>
            <a:pPr marL="342900" indent="-342900" defTabSz="385763">
              <a:lnSpc>
                <a:spcPct val="90000"/>
              </a:lnSpc>
              <a:spcBef>
                <a:spcPct val="20000"/>
              </a:spcBef>
              <a:buClr>
                <a:schemeClr val="tx2"/>
              </a:buClr>
              <a:buSzPct val="70000"/>
              <a:buFont typeface="Wingdings" pitchFamily="2" charset="2"/>
              <a:buNone/>
            </a:pPr>
            <a:r>
              <a:rPr lang="en-AU" altLang="zh-CN" sz="2400" b="1" dirty="0">
                <a:solidFill>
                  <a:srgbClr val="CC0000"/>
                </a:solidFill>
              </a:rPr>
              <a:t>//</a:t>
            </a:r>
            <a:r>
              <a:rPr lang="zh-CN" altLang="en-AU" sz="2400" b="1" dirty="0">
                <a:solidFill>
                  <a:srgbClr val="CC0000"/>
                </a:solidFill>
              </a:rPr>
              <a:t>格式</a:t>
            </a:r>
            <a:r>
              <a:rPr lang="en-AU" altLang="zh-CN" sz="2400" b="1" dirty="0">
                <a:solidFill>
                  <a:srgbClr val="CC0000"/>
                </a:solidFill>
              </a:rPr>
              <a:t>: </a:t>
            </a:r>
            <a:r>
              <a:rPr lang="en-AU" altLang="zh-CN" sz="2400" b="1" dirty="0" err="1">
                <a:solidFill>
                  <a:srgbClr val="0000CC"/>
                </a:solidFill>
              </a:rPr>
              <a:t>InterfaceName.java</a:t>
            </a:r>
            <a:endParaRPr lang="en-AU" altLang="zh-CN" sz="2400" b="1" dirty="0">
              <a:solidFill>
                <a:srgbClr val="0000CC"/>
              </a:solidFill>
            </a:endParaRPr>
          </a:p>
          <a:p>
            <a:pPr marL="342900" indent="-342900" defTabSz="385763">
              <a:lnSpc>
                <a:spcPct val="90000"/>
              </a:lnSpc>
              <a:spcBef>
                <a:spcPct val="20000"/>
              </a:spcBef>
              <a:buClr>
                <a:schemeClr val="tx2"/>
              </a:buClr>
              <a:buSzPct val="70000"/>
              <a:buFont typeface="Wingdings" pitchFamily="2" charset="2"/>
              <a:buNone/>
            </a:pPr>
            <a:r>
              <a:rPr lang="en-AU" altLang="en-AU" sz="2400" b="1" dirty="0">
                <a:solidFill>
                  <a:srgbClr val="CC0000"/>
                </a:solidFill>
              </a:rPr>
              <a:t>interface</a:t>
            </a:r>
            <a:r>
              <a:rPr lang="en-AU" altLang="en-AU" sz="2400" b="1" dirty="0"/>
              <a:t> </a:t>
            </a:r>
            <a:r>
              <a:rPr lang="en-AU" altLang="en-AU" sz="2400" b="1" dirty="0" err="1"/>
              <a:t>InterfaceName</a:t>
            </a:r>
            <a:r>
              <a:rPr lang="en-AU" altLang="en-AU" sz="2400" b="1" dirty="0"/>
              <a:t> {</a:t>
            </a:r>
          </a:p>
          <a:p>
            <a:pPr marL="342900" indent="-342900" defTabSz="385763">
              <a:lnSpc>
                <a:spcPct val="90000"/>
              </a:lnSpc>
              <a:spcBef>
                <a:spcPct val="20000"/>
              </a:spcBef>
              <a:buClr>
                <a:schemeClr val="tx2"/>
              </a:buClr>
              <a:buSzPct val="70000"/>
              <a:buFont typeface="Wingdings" pitchFamily="2" charset="2"/>
              <a:buNone/>
            </a:pPr>
            <a:r>
              <a:rPr lang="en-AU" altLang="en-AU" sz="2400" b="1" dirty="0"/>
              <a:t>	</a:t>
            </a:r>
            <a:r>
              <a:rPr lang="en-AU" altLang="en-AU" sz="2400" b="1" dirty="0" smtClean="0"/>
              <a:t>//</a:t>
            </a:r>
            <a:r>
              <a:rPr lang="zh-CN" altLang="en-US" sz="2400" b="1" dirty="0" smtClean="0"/>
              <a:t>常量</a:t>
            </a:r>
            <a:r>
              <a:rPr lang="en-US" altLang="zh-CN" sz="2400" b="1" dirty="0" smtClean="0"/>
              <a:t>(f</a:t>
            </a:r>
            <a:r>
              <a:rPr lang="en-AU" altLang="en-AU" sz="2400" b="1" dirty="0" err="1" smtClean="0"/>
              <a:t>inal</a:t>
            </a:r>
            <a:r>
              <a:rPr lang="en-AU" altLang="en-AU" sz="2400" b="1" dirty="0" smtClean="0"/>
              <a:t> variable</a:t>
            </a:r>
            <a:r>
              <a:rPr lang="en-US" altLang="en-AU" sz="2400" b="1" dirty="0" smtClean="0"/>
              <a:t>)</a:t>
            </a:r>
            <a:endParaRPr lang="en-AU" altLang="en-AU" sz="2400" b="1" dirty="0"/>
          </a:p>
          <a:p>
            <a:pPr marL="342900" indent="-342900" defTabSz="385763">
              <a:lnSpc>
                <a:spcPct val="90000"/>
              </a:lnSpc>
              <a:spcBef>
                <a:spcPct val="20000"/>
              </a:spcBef>
              <a:buClr>
                <a:schemeClr val="tx2"/>
              </a:buClr>
              <a:buSzPct val="70000"/>
              <a:buFont typeface="Wingdings" pitchFamily="2" charset="2"/>
              <a:buNone/>
            </a:pPr>
            <a:r>
              <a:rPr lang="en-AU" altLang="en-AU" sz="2400" b="1" dirty="0"/>
              <a:t>	</a:t>
            </a:r>
            <a:r>
              <a:rPr lang="en-AU" altLang="en-AU" sz="2400" b="1" dirty="0" smtClean="0"/>
              <a:t>//</a:t>
            </a:r>
            <a:r>
              <a:rPr lang="zh-CN" altLang="en-US" sz="2400" b="1" dirty="0" smtClean="0"/>
              <a:t>抽象方法</a:t>
            </a:r>
            <a:endParaRPr lang="en-AU" altLang="en-AU" sz="2400" b="1" dirty="0"/>
          </a:p>
          <a:p>
            <a:pPr marL="342900" indent="-342900" defTabSz="385763">
              <a:lnSpc>
                <a:spcPct val="90000"/>
              </a:lnSpc>
              <a:spcBef>
                <a:spcPct val="20000"/>
              </a:spcBef>
              <a:buClr>
                <a:schemeClr val="tx2"/>
              </a:buClr>
              <a:buSzPct val="70000"/>
              <a:buFont typeface="Wingdings" pitchFamily="2" charset="2"/>
              <a:buNone/>
            </a:pPr>
            <a:r>
              <a:rPr lang="en-AU" altLang="en-AU" sz="2400" b="1" dirty="0"/>
              <a:t>}</a:t>
            </a:r>
          </a:p>
        </p:txBody>
      </p:sp>
      <p:sp>
        <p:nvSpPr>
          <p:cNvPr id="26628" name="AutoShape 6"/>
          <p:cNvSpPr>
            <a:spLocks noChangeArrowheads="1"/>
          </p:cNvSpPr>
          <p:nvPr/>
        </p:nvSpPr>
        <p:spPr bwMode="auto">
          <a:xfrm>
            <a:off x="5795963" y="2428868"/>
            <a:ext cx="3348037" cy="720725"/>
          </a:xfrm>
          <a:prstGeom prst="cloudCallout">
            <a:avLst>
              <a:gd name="adj1" fmla="val -56474"/>
              <a:gd name="adj2" fmla="val 47309"/>
            </a:avLst>
          </a:prstGeom>
          <a:noFill/>
          <a:ln w="9525">
            <a:solidFill>
              <a:schemeClr val="tx2"/>
            </a:solidFill>
            <a:round/>
            <a:headEnd/>
            <a:tailEnd/>
          </a:ln>
        </p:spPr>
        <p:txBody>
          <a:bodyPr lIns="90000" tIns="46800" rIns="90000" bIns="46800"/>
          <a:lstStyle/>
          <a:p>
            <a:pPr algn="ctr"/>
            <a:r>
              <a:rPr lang="en-US" altLang="zh-CN" sz="2000" b="1" dirty="0" err="1"/>
              <a:t>Printable.java</a:t>
            </a:r>
            <a:endParaRPr lang="en-US" altLang="zh-CN" sz="2000" b="1" dirty="0"/>
          </a:p>
        </p:txBody>
      </p:sp>
      <p:sp>
        <p:nvSpPr>
          <p:cNvPr id="26629" name="Text Box 7"/>
          <p:cNvSpPr txBox="1">
            <a:spLocks noChangeArrowheads="1"/>
          </p:cNvSpPr>
          <p:nvPr/>
        </p:nvSpPr>
        <p:spPr bwMode="auto">
          <a:xfrm>
            <a:off x="571472" y="3071810"/>
            <a:ext cx="4968875" cy="2657475"/>
          </a:xfrm>
          <a:prstGeom prst="rect">
            <a:avLst/>
          </a:prstGeom>
          <a:noFill/>
          <a:ln w="9525">
            <a:solidFill>
              <a:schemeClr val="bg2"/>
            </a:solidFill>
            <a:miter lim="800000"/>
            <a:headEnd/>
            <a:tailEnd/>
          </a:ln>
        </p:spPr>
        <p:txBody>
          <a:bodyPr lIns="90000" tIns="46800" rIns="90000" bIns="46800">
            <a:spAutoFit/>
          </a:bodyPr>
          <a:lstStyle/>
          <a:p>
            <a:r>
              <a:rPr kumimoji="1" lang="en-US" altLang="zh-CN" sz="2400" b="1" dirty="0">
                <a:solidFill>
                  <a:srgbClr val="0000FF"/>
                </a:solidFill>
              </a:rPr>
              <a:t>//</a:t>
            </a:r>
            <a:r>
              <a:rPr kumimoji="1" lang="zh-CN" altLang="en-US" sz="2400" b="1" dirty="0">
                <a:solidFill>
                  <a:srgbClr val="0000FF"/>
                </a:solidFill>
              </a:rPr>
              <a:t>接口示例：</a:t>
            </a:r>
            <a:r>
              <a:rPr kumimoji="1" lang="en-US" altLang="zh-CN" sz="2400" b="1" dirty="0" err="1">
                <a:solidFill>
                  <a:srgbClr val="0000FF"/>
                </a:solidFill>
              </a:rPr>
              <a:t>Printable.java</a:t>
            </a:r>
            <a:endParaRPr kumimoji="1" lang="en-US" altLang="zh-CN" sz="2400" b="1" dirty="0">
              <a:solidFill>
                <a:srgbClr val="0000FF"/>
              </a:solidFill>
            </a:endParaRPr>
          </a:p>
          <a:p>
            <a:r>
              <a:rPr kumimoji="1" lang="en-US" altLang="zh-CN" sz="2400" b="1" dirty="0">
                <a:solidFill>
                  <a:srgbClr val="0000FF"/>
                </a:solidFill>
              </a:rPr>
              <a:t>interface</a:t>
            </a:r>
            <a:r>
              <a:rPr kumimoji="1" lang="en-US" altLang="zh-CN" sz="2400" b="1" dirty="0"/>
              <a:t>  </a:t>
            </a:r>
            <a:r>
              <a:rPr kumimoji="1" lang="en-US" altLang="zh-CN" sz="2400" b="1" dirty="0">
                <a:solidFill>
                  <a:srgbClr val="0000FF"/>
                </a:solidFill>
              </a:rPr>
              <a:t>Printable </a:t>
            </a:r>
            <a:r>
              <a:rPr kumimoji="1" lang="en-US" altLang="zh-CN" sz="2400" b="1" dirty="0"/>
              <a:t>{  </a:t>
            </a:r>
          </a:p>
          <a:p>
            <a:r>
              <a:rPr kumimoji="1" lang="en-US" altLang="zh-CN" sz="2400" b="1" dirty="0"/>
              <a:t>   final  </a:t>
            </a:r>
            <a:r>
              <a:rPr kumimoji="1" lang="en-US" altLang="zh-CN" sz="2400" b="1" dirty="0" err="1"/>
              <a:t>int</a:t>
            </a:r>
            <a:r>
              <a:rPr kumimoji="1" lang="en-US" altLang="zh-CN" sz="2400" b="1" dirty="0"/>
              <a:t>  MAX=100;</a:t>
            </a:r>
          </a:p>
          <a:p>
            <a:endParaRPr kumimoji="1" lang="en-US" altLang="zh-CN" sz="2400" b="1" dirty="0"/>
          </a:p>
          <a:p>
            <a:r>
              <a:rPr kumimoji="1" lang="en-US" altLang="zh-CN" sz="2400" b="1" dirty="0"/>
              <a:t>   void  add();</a:t>
            </a:r>
          </a:p>
          <a:p>
            <a:r>
              <a:rPr kumimoji="1" lang="en-US" altLang="zh-CN" sz="2400" b="1" dirty="0"/>
              <a:t>   float  sum(float </a:t>
            </a:r>
            <a:r>
              <a:rPr kumimoji="1" lang="en-US" altLang="zh-CN" sz="2400" b="1" dirty="0" err="1"/>
              <a:t>x,float</a:t>
            </a:r>
            <a:r>
              <a:rPr kumimoji="1" lang="en-US" altLang="zh-CN" sz="2400" b="1" dirty="0"/>
              <a:t> y);</a:t>
            </a:r>
          </a:p>
          <a:p>
            <a:r>
              <a:rPr kumimoji="1" lang="en-US" altLang="zh-CN" sz="2400" b="1" dirty="0"/>
              <a:t>}</a:t>
            </a:r>
            <a:endParaRPr lang="en-US" altLang="zh-CN" sz="2400" dirty="0"/>
          </a:p>
        </p:txBody>
      </p:sp>
      <p:sp>
        <p:nvSpPr>
          <p:cNvPr id="6" name="线形标注 1 5"/>
          <p:cNvSpPr/>
          <p:nvPr/>
        </p:nvSpPr>
        <p:spPr>
          <a:xfrm>
            <a:off x="6072198" y="3571876"/>
            <a:ext cx="1500198" cy="428628"/>
          </a:xfrm>
          <a:prstGeom prst="borderCallout1">
            <a:avLst>
              <a:gd name="adj1" fmla="val 46277"/>
              <a:gd name="adj2" fmla="val -2828"/>
              <a:gd name="adj3" fmla="val 102178"/>
              <a:gd name="adj4" fmla="val -1481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静态常量</a:t>
            </a:r>
            <a:endParaRPr lang="zh-CN" altLang="en-US" sz="2400" dirty="0">
              <a:solidFill>
                <a:schemeClr val="tx1"/>
              </a:solidFill>
            </a:endParaRPr>
          </a:p>
        </p:txBody>
      </p:sp>
      <p:sp>
        <p:nvSpPr>
          <p:cNvPr id="8" name="线形标注 1 7"/>
          <p:cNvSpPr/>
          <p:nvPr/>
        </p:nvSpPr>
        <p:spPr>
          <a:xfrm>
            <a:off x="5715008" y="5000636"/>
            <a:ext cx="1500198" cy="428628"/>
          </a:xfrm>
          <a:prstGeom prst="borderCallout1">
            <a:avLst>
              <a:gd name="adj1" fmla="val 46277"/>
              <a:gd name="adj2" fmla="val -2828"/>
              <a:gd name="adj3" fmla="val 12715"/>
              <a:gd name="adj4" fmla="val -65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抽象方法</a:t>
            </a:r>
            <a:endParaRPr lang="zh-CN" altLang="en-US" sz="2400" dirty="0">
              <a:solidFill>
                <a:schemeClr val="tx1"/>
              </a:solidFill>
            </a:endParaRPr>
          </a:p>
        </p:txBody>
      </p:sp>
      <p:sp>
        <p:nvSpPr>
          <p:cNvPr id="9" name="矩形 8"/>
          <p:cNvSpPr/>
          <p:nvPr/>
        </p:nvSpPr>
        <p:spPr>
          <a:xfrm>
            <a:off x="785786" y="4643446"/>
            <a:ext cx="3929090" cy="7143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horizontal)">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6" grpId="0" animBg="1"/>
      <p:bldP spid="8"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§5.10.1   </a:t>
            </a:r>
            <a:r>
              <a:rPr lang="zh-CN" altLang="en-US" dirty="0" smtClean="0">
                <a:latin typeface="宋体" charset="-122"/>
              </a:rPr>
              <a:t>接口的声明与使用</a:t>
            </a:r>
            <a:r>
              <a:rPr lang="zh-CN" altLang="en-US" dirty="0" smtClean="0"/>
              <a:t> </a:t>
            </a:r>
            <a:endParaRPr lang="zh-CN" altLang="en-US" dirty="0"/>
          </a:p>
        </p:txBody>
      </p:sp>
      <p:sp>
        <p:nvSpPr>
          <p:cNvPr id="3" name="内容占位符 2"/>
          <p:cNvSpPr>
            <a:spLocks noGrp="1"/>
          </p:cNvSpPr>
          <p:nvPr>
            <p:ph idx="1"/>
          </p:nvPr>
        </p:nvSpPr>
        <p:spPr/>
        <p:txBody>
          <a:bodyPr/>
          <a:lstStyle/>
          <a:p>
            <a:pPr>
              <a:buNone/>
            </a:pPr>
            <a:r>
              <a:rPr lang="zh-CN" altLang="en-US" dirty="0" smtClean="0"/>
              <a:t> </a:t>
            </a:r>
            <a:r>
              <a:rPr lang="en-US" altLang="zh-CN" dirty="0" smtClean="0"/>
              <a:t>3</a:t>
            </a:r>
            <a:r>
              <a:rPr lang="zh-CN" altLang="en-US" dirty="0" smtClean="0"/>
              <a:t>．接口的使用</a:t>
            </a:r>
          </a:p>
          <a:p>
            <a:pPr lvl="1"/>
            <a:r>
              <a:rPr lang="zh-CN" altLang="en-US" dirty="0" smtClean="0"/>
              <a:t>一个类通过使用关键字</a:t>
            </a:r>
            <a:r>
              <a:rPr lang="en-US" altLang="zh-CN" b="1" dirty="0" smtClean="0">
                <a:solidFill>
                  <a:srgbClr val="C00000"/>
                </a:solidFill>
              </a:rPr>
              <a:t>implements</a:t>
            </a:r>
            <a:r>
              <a:rPr lang="zh-CN" altLang="en-US" dirty="0" smtClean="0"/>
              <a:t>声明自己实现</a:t>
            </a:r>
            <a:r>
              <a:rPr lang="zh-CN" altLang="en-US" b="1" dirty="0" smtClean="0">
                <a:solidFill>
                  <a:srgbClr val="C00000"/>
                </a:solidFill>
              </a:rPr>
              <a:t>一个</a:t>
            </a:r>
            <a:r>
              <a:rPr lang="zh-CN" altLang="en-US" dirty="0" smtClean="0"/>
              <a:t>或</a:t>
            </a:r>
            <a:r>
              <a:rPr lang="zh-CN" altLang="en-US" b="1" dirty="0" smtClean="0">
                <a:solidFill>
                  <a:srgbClr val="C00000"/>
                </a:solidFill>
              </a:rPr>
              <a:t>多个</a:t>
            </a:r>
            <a:r>
              <a:rPr lang="zh-CN" altLang="en-US" dirty="0" smtClean="0"/>
              <a:t>接口。</a:t>
            </a:r>
            <a:endParaRPr lang="en-US" altLang="zh-CN" dirty="0" smtClean="0"/>
          </a:p>
          <a:p>
            <a:pPr lvl="1"/>
            <a:r>
              <a:rPr lang="zh-CN" altLang="en-US" dirty="0" smtClean="0"/>
              <a:t>实现多个接口时，接口之间用</a:t>
            </a:r>
            <a:r>
              <a:rPr lang="zh-CN" altLang="en-US" dirty="0" smtClean="0">
                <a:solidFill>
                  <a:srgbClr val="C00000"/>
                </a:solidFill>
              </a:rPr>
              <a:t>逗号</a:t>
            </a:r>
            <a:r>
              <a:rPr lang="zh-CN" altLang="en-US" dirty="0" smtClean="0"/>
              <a:t>隔开。</a:t>
            </a:r>
            <a:endParaRPr lang="en-US" altLang="zh-CN" dirty="0" smtClean="0"/>
          </a:p>
          <a:p>
            <a:pPr lvl="3">
              <a:buNone/>
            </a:pPr>
            <a:r>
              <a:rPr lang="en-US" altLang="zh-CN" sz="2400" dirty="0" smtClean="0">
                <a:solidFill>
                  <a:srgbClr val="000099"/>
                </a:solidFill>
              </a:rPr>
              <a:t>class A </a:t>
            </a:r>
            <a:r>
              <a:rPr lang="en-US" altLang="zh-CN" sz="2400" dirty="0" smtClean="0">
                <a:solidFill>
                  <a:srgbClr val="C00000"/>
                </a:solidFill>
              </a:rPr>
              <a:t>implements</a:t>
            </a:r>
            <a:r>
              <a:rPr lang="en-US" altLang="zh-CN" sz="2400" dirty="0" smtClean="0">
                <a:solidFill>
                  <a:srgbClr val="000099"/>
                </a:solidFill>
              </a:rPr>
              <a:t> Printable, Addable </a:t>
            </a:r>
            <a:r>
              <a:rPr lang="en-US" altLang="zh-CN" sz="2400" dirty="0" smtClean="0"/>
              <a:t>{</a:t>
            </a:r>
          </a:p>
          <a:p>
            <a:pPr lvl="4">
              <a:buNone/>
            </a:pPr>
            <a:r>
              <a:rPr lang="en-US" altLang="zh-CN" sz="2400" dirty="0" smtClean="0"/>
              <a:t>…</a:t>
            </a:r>
          </a:p>
          <a:p>
            <a:pPr lvl="3">
              <a:buNone/>
            </a:pPr>
            <a:r>
              <a:rPr lang="en-US" altLang="zh-CN" sz="2400" dirty="0" smtClean="0"/>
              <a:t>}</a:t>
            </a:r>
          </a:p>
          <a:p>
            <a:pPr lvl="1"/>
            <a:endParaRPr lang="zh-CN" altLang="en-US" dirty="0" smtClean="0"/>
          </a:p>
          <a:p>
            <a:pPr>
              <a:buNone/>
            </a:pPr>
            <a:r>
              <a:rPr lang="zh-CN" altLang="en-US" dirty="0" smtClean="0"/>
              <a:t> </a:t>
            </a:r>
            <a:r>
              <a:rPr lang="en-US" altLang="zh-CN" dirty="0" smtClean="0"/>
              <a:t>4</a:t>
            </a:r>
            <a:r>
              <a:rPr lang="zh-CN" altLang="en-US" dirty="0" smtClean="0"/>
              <a:t>．通过</a:t>
            </a:r>
            <a:r>
              <a:rPr lang="en-US" altLang="zh-CN" dirty="0" smtClean="0"/>
              <a:t>import</a:t>
            </a:r>
            <a:r>
              <a:rPr lang="zh-CN" altLang="en-US" dirty="0" smtClean="0"/>
              <a:t>语句引入包中的接口</a:t>
            </a:r>
          </a:p>
          <a:p>
            <a:pPr algn="ctr">
              <a:buNone/>
            </a:pPr>
            <a:r>
              <a:rPr lang="zh-CN" altLang="en-US" b="1" dirty="0" smtClean="0">
                <a:solidFill>
                  <a:srgbClr val="000099"/>
                </a:solidFill>
              </a:rPr>
              <a:t>  </a:t>
            </a:r>
            <a:r>
              <a:rPr lang="en-US" altLang="zh-CN" b="1" dirty="0" smtClean="0">
                <a:solidFill>
                  <a:srgbClr val="000099"/>
                </a:solidFill>
              </a:rPr>
              <a:t>import </a:t>
            </a:r>
            <a:r>
              <a:rPr lang="en-US" altLang="zh-CN" b="1" dirty="0" err="1" smtClean="0">
                <a:solidFill>
                  <a:srgbClr val="000099"/>
                </a:solidFill>
              </a:rPr>
              <a:t>java.io</a:t>
            </a:r>
            <a:r>
              <a:rPr lang="en-US" altLang="zh-CN" b="1" dirty="0" smtClean="0">
                <a:solidFill>
                  <a:srgbClr val="000099"/>
                </a:solidFill>
              </a:rPr>
              <a:t>.*;</a:t>
            </a:r>
            <a:endParaRPr lang="zh-CN" altLang="en-US" b="1" dirty="0" smtClean="0">
              <a:solidFill>
                <a:srgbClr val="000099"/>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EEF95F2-E2ED-49B0-B5A7-659BF0C808B3}" type="slidenum">
              <a:rPr lang="en-US" altLang="zh-CN"/>
              <a:pPr>
                <a:defRPr/>
              </a:pPr>
              <a:t>65</a:t>
            </a:fld>
            <a:endParaRPr lang="en-US" altLang="zh-CN"/>
          </a:p>
        </p:txBody>
      </p:sp>
      <p:sp>
        <p:nvSpPr>
          <p:cNvPr id="40964" name="Rectangle 5"/>
          <p:cNvSpPr>
            <a:spLocks noChangeArrowheads="1"/>
          </p:cNvSpPr>
          <p:nvPr/>
        </p:nvSpPr>
        <p:spPr bwMode="auto">
          <a:xfrm>
            <a:off x="539750" y="1052513"/>
            <a:ext cx="7318398" cy="5464175"/>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70000"/>
              <a:buFont typeface="Wingdings" pitchFamily="2" charset="2"/>
              <a:buChar char="l"/>
            </a:pPr>
            <a:r>
              <a:rPr lang="zh-CN" altLang="en-US" sz="3000" dirty="0" smtClean="0">
                <a:latin typeface="Arial" charset="0"/>
              </a:rPr>
              <a:t>通常，一个类只能继承一个父类，但能够实现多个接口；</a:t>
            </a:r>
            <a:endParaRPr lang="en-US" altLang="zh-CN" sz="3000" dirty="0" smtClean="0">
              <a:latin typeface="Arial" charset="0"/>
            </a:endParaRPr>
          </a:p>
          <a:p>
            <a:pPr marL="342900" indent="-342900">
              <a:lnSpc>
                <a:spcPct val="90000"/>
              </a:lnSpc>
              <a:spcBef>
                <a:spcPct val="20000"/>
              </a:spcBef>
              <a:buClr>
                <a:schemeClr val="tx2"/>
              </a:buClr>
              <a:buSzPct val="70000"/>
              <a:buFont typeface="Wingdings" pitchFamily="2" charset="2"/>
              <a:buChar char="l"/>
            </a:pPr>
            <a:r>
              <a:rPr lang="zh-CN" altLang="en-US" sz="3000" dirty="0" smtClean="0">
                <a:latin typeface="Arial" charset="0"/>
              </a:rPr>
              <a:t>这可以理解为</a:t>
            </a:r>
            <a:r>
              <a:rPr lang="en-US" altLang="zh-CN" sz="3000" dirty="0" smtClean="0">
                <a:latin typeface="Arial" charset="0"/>
              </a:rPr>
              <a:t>Java</a:t>
            </a:r>
            <a:r>
              <a:rPr lang="zh-CN" altLang="en-US" sz="3000" dirty="0" smtClean="0">
                <a:latin typeface="Arial" charset="0"/>
              </a:rPr>
              <a:t>支持的多继承。</a:t>
            </a:r>
            <a:endParaRPr lang="en-US" altLang="zh-CN" sz="30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30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a:p>
            <a:pPr marL="342900" indent="-342900">
              <a:lnSpc>
                <a:spcPct val="90000"/>
              </a:lnSpc>
              <a:spcBef>
                <a:spcPct val="20000"/>
              </a:spcBef>
              <a:buClr>
                <a:schemeClr val="tx2"/>
              </a:buClr>
              <a:buSzPct val="70000"/>
              <a:buFont typeface="Wingdings" pitchFamily="2" charset="2"/>
              <a:buChar char="l"/>
            </a:pPr>
            <a:endParaRPr lang="en-US" altLang="zh-CN" sz="2100" dirty="0">
              <a:latin typeface="Arial" charset="0"/>
            </a:endParaRPr>
          </a:p>
        </p:txBody>
      </p:sp>
      <p:sp>
        <p:nvSpPr>
          <p:cNvPr id="40965" name="Text Box 6"/>
          <p:cNvSpPr txBox="1">
            <a:spLocks noChangeArrowheads="1"/>
          </p:cNvSpPr>
          <p:nvPr/>
        </p:nvSpPr>
        <p:spPr bwMode="auto">
          <a:xfrm>
            <a:off x="428596" y="3143248"/>
            <a:ext cx="8351837" cy="1927225"/>
          </a:xfrm>
          <a:prstGeom prst="rect">
            <a:avLst/>
          </a:prstGeom>
          <a:noFill/>
          <a:ln w="9525">
            <a:solidFill>
              <a:schemeClr val="tx1"/>
            </a:solidFill>
            <a:miter lim="800000"/>
            <a:headEnd/>
            <a:tailEnd/>
          </a:ln>
        </p:spPr>
        <p:txBody>
          <a:bodyPr lIns="90000" tIns="46800" rIns="90000" bIns="46800">
            <a:spAutoFit/>
          </a:bodyPr>
          <a:lstStyle/>
          <a:p>
            <a:pPr defTabSz="385763"/>
            <a:r>
              <a:rPr lang="en-AU" altLang="en-AU" sz="2400" b="1"/>
              <a:t>class ClassName </a:t>
            </a:r>
            <a:r>
              <a:rPr lang="en-AU" altLang="en-AU" sz="2400" b="1">
                <a:solidFill>
                  <a:srgbClr val="FC0128"/>
                </a:solidFill>
              </a:rPr>
              <a:t>extends </a:t>
            </a:r>
            <a:r>
              <a:rPr lang="en-AU" altLang="en-AU" sz="2400" b="1"/>
              <a:t>SuperClass</a:t>
            </a:r>
            <a:r>
              <a:rPr lang="en-AU" altLang="en-AU" sz="2400" b="1">
                <a:solidFill>
                  <a:srgbClr val="FC0128"/>
                </a:solidFill>
              </a:rPr>
              <a:t> implements </a:t>
            </a:r>
            <a:r>
              <a:rPr lang="en-AU" altLang="en-AU" sz="2400" b="1"/>
              <a:t>InterfaceName [</a:t>
            </a:r>
            <a:r>
              <a:rPr lang="en-AU" altLang="zh-CN" sz="2400" b="1"/>
              <a:t>…</a:t>
            </a:r>
            <a:r>
              <a:rPr lang="en-AU" altLang="en-AU" sz="2400" b="1"/>
              <a:t>, InterfaceName2, …]</a:t>
            </a:r>
          </a:p>
          <a:p>
            <a:pPr defTabSz="385763"/>
            <a:r>
              <a:rPr lang="en-AU" altLang="en-AU" sz="2400" b="1"/>
              <a:t>{</a:t>
            </a:r>
          </a:p>
          <a:p>
            <a:pPr defTabSz="385763"/>
            <a:r>
              <a:rPr lang="en-AU" altLang="en-AU" sz="2400" b="1"/>
              <a:t>	// Body of Class</a:t>
            </a:r>
          </a:p>
          <a:p>
            <a:pPr defTabSz="385763"/>
            <a:r>
              <a:rPr lang="en-AU" altLang="en-AU" sz="2400" b="1"/>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CC90D189-D785-46E3-8ABE-228CD1A57E02}" type="slidenum">
              <a:rPr lang="en-US" altLang="zh-CN"/>
              <a:pPr>
                <a:defRPr/>
              </a:pPr>
              <a:t>66</a:t>
            </a:fld>
            <a:endParaRPr lang="en-US" altLang="zh-CN"/>
          </a:p>
        </p:txBody>
      </p:sp>
      <p:sp>
        <p:nvSpPr>
          <p:cNvPr id="23557" name="Text Box 5"/>
          <p:cNvSpPr txBox="1">
            <a:spLocks noChangeArrowheads="1"/>
          </p:cNvSpPr>
          <p:nvPr/>
        </p:nvSpPr>
        <p:spPr bwMode="auto">
          <a:xfrm>
            <a:off x="179388" y="3933825"/>
            <a:ext cx="7035818" cy="2111375"/>
          </a:xfrm>
          <a:prstGeom prst="rect">
            <a:avLst/>
          </a:prstGeom>
          <a:noFill/>
          <a:ln w="9525">
            <a:solidFill>
              <a:schemeClr val="tx1"/>
            </a:solidFill>
            <a:miter lim="800000"/>
            <a:headEnd/>
            <a:tailEnd/>
          </a:ln>
        </p:spPr>
        <p:txBody>
          <a:bodyPr wrap="square" lIns="90000" tIns="46800" rIns="90000" bIns="46800">
            <a:spAutoFit/>
          </a:bodyPr>
          <a:lstStyle/>
          <a:p>
            <a:pPr defTabSz="385763"/>
            <a:r>
              <a:rPr lang="en-AU" altLang="en-AU" sz="2200" b="1" dirty="0"/>
              <a:t>class  </a:t>
            </a:r>
            <a:r>
              <a:rPr lang="en-AU" altLang="en-AU" sz="2200" b="1" dirty="0">
                <a:solidFill>
                  <a:srgbClr val="CC0000"/>
                </a:solidFill>
              </a:rPr>
              <a:t>Lecturer</a:t>
            </a:r>
            <a:r>
              <a:rPr lang="en-AU" altLang="en-AU" sz="2200" b="1" dirty="0"/>
              <a:t> </a:t>
            </a:r>
            <a:r>
              <a:rPr lang="en-AU" altLang="en-AU" sz="2200" b="1" dirty="0">
                <a:solidFill>
                  <a:srgbClr val="0000CC"/>
                </a:solidFill>
              </a:rPr>
              <a:t>implements Speaker</a:t>
            </a:r>
            <a:r>
              <a:rPr lang="en-AU" altLang="en-AU" sz="2200" b="1" dirty="0"/>
              <a:t> {</a:t>
            </a:r>
          </a:p>
          <a:p>
            <a:pPr defTabSz="385763"/>
            <a:r>
              <a:rPr lang="en-AU" altLang="en-AU" sz="2200" b="1" dirty="0"/>
              <a:t>	public void </a:t>
            </a:r>
            <a:r>
              <a:rPr lang="en-AU" altLang="en-AU" sz="2200" b="1" dirty="0">
                <a:solidFill>
                  <a:srgbClr val="CC0000"/>
                </a:solidFill>
              </a:rPr>
              <a:t>speak()</a:t>
            </a:r>
            <a:r>
              <a:rPr lang="en-AU" altLang="zh-CN" sz="2200" b="1" dirty="0"/>
              <a:t> </a:t>
            </a:r>
            <a:r>
              <a:rPr lang="en-AU" altLang="en-AU" sz="2200" b="1" dirty="0"/>
              <a:t>{</a:t>
            </a:r>
          </a:p>
          <a:p>
            <a:pPr defTabSz="385763"/>
            <a:r>
              <a:rPr lang="en-AU" altLang="en-AU" sz="2200" b="1" dirty="0"/>
              <a:t>	</a:t>
            </a:r>
            <a:r>
              <a:rPr lang="en-AU" altLang="zh-CN" sz="2200" b="1" dirty="0"/>
              <a:t>  </a:t>
            </a:r>
            <a:r>
              <a:rPr lang="en-AU" altLang="zh-CN" sz="2200" b="1" dirty="0" smtClean="0"/>
              <a:t>    </a:t>
            </a:r>
            <a:r>
              <a:rPr lang="en-AU" altLang="en-AU" sz="2200" b="1" dirty="0" err="1" smtClean="0"/>
              <a:t>System.out.println</a:t>
            </a:r>
            <a:r>
              <a:rPr lang="en-AU" altLang="en-AU" sz="2200" b="1" dirty="0"/>
              <a:t>(“Talks Object Oriented </a:t>
            </a:r>
            <a:r>
              <a:rPr lang="en-AU" altLang="zh-CN" sz="2200" b="1" dirty="0"/>
              <a:t>						</a:t>
            </a:r>
            <a:r>
              <a:rPr lang="en-AU" altLang="en-AU" sz="2200" b="1" dirty="0"/>
              <a:t>Design and </a:t>
            </a:r>
            <a:r>
              <a:rPr lang="en-AU" altLang="zh-CN" sz="2200" b="1" dirty="0"/>
              <a:t>P</a:t>
            </a:r>
            <a:r>
              <a:rPr lang="en-AU" altLang="en-AU" sz="2200" b="1" dirty="0"/>
              <a:t>rogramming!”);</a:t>
            </a:r>
          </a:p>
          <a:p>
            <a:pPr defTabSz="385763"/>
            <a:r>
              <a:rPr lang="en-AU" altLang="en-AU" sz="2200" b="1" dirty="0"/>
              <a:t>	}</a:t>
            </a:r>
          </a:p>
          <a:p>
            <a:pPr defTabSz="385763"/>
            <a:r>
              <a:rPr lang="en-AU" altLang="en-AU" sz="2200" b="1" dirty="0"/>
              <a:t>}</a:t>
            </a:r>
          </a:p>
        </p:txBody>
      </p:sp>
      <p:sp>
        <p:nvSpPr>
          <p:cNvPr id="31748" name="Text Box 6"/>
          <p:cNvSpPr txBox="1">
            <a:spLocks noChangeArrowheads="1"/>
          </p:cNvSpPr>
          <p:nvPr/>
        </p:nvSpPr>
        <p:spPr bwMode="auto">
          <a:xfrm>
            <a:off x="468313" y="404813"/>
            <a:ext cx="4752975" cy="1196975"/>
          </a:xfrm>
          <a:prstGeom prst="rect">
            <a:avLst/>
          </a:prstGeom>
          <a:noFill/>
          <a:ln w="9525">
            <a:solidFill>
              <a:schemeClr val="tx1"/>
            </a:solidFill>
            <a:miter lim="800000"/>
            <a:headEnd/>
            <a:tailEnd/>
          </a:ln>
        </p:spPr>
        <p:txBody>
          <a:bodyPr lIns="90000" tIns="46800" rIns="90000" bIns="46800">
            <a:spAutoFit/>
          </a:bodyPr>
          <a:lstStyle/>
          <a:p>
            <a:pPr defTabSz="385763"/>
            <a:r>
              <a:rPr lang="en-AU" altLang="en-AU" sz="2400" b="1">
                <a:solidFill>
                  <a:srgbClr val="FC0128"/>
                </a:solidFill>
              </a:rPr>
              <a:t>interface</a:t>
            </a:r>
            <a:r>
              <a:rPr lang="en-AU" altLang="en-AU" sz="2400" b="1"/>
              <a:t> Speaker {</a:t>
            </a:r>
          </a:p>
          <a:p>
            <a:pPr defTabSz="385763"/>
            <a:r>
              <a:rPr lang="en-AU" altLang="en-AU" sz="2400" b="1"/>
              <a:t>	public void </a:t>
            </a:r>
            <a:r>
              <a:rPr lang="en-AU" altLang="en-AU" sz="2400" b="1">
                <a:solidFill>
                  <a:srgbClr val="CC0000"/>
                </a:solidFill>
              </a:rPr>
              <a:t>speak( )</a:t>
            </a:r>
            <a:r>
              <a:rPr lang="en-AU" altLang="zh-CN" sz="2400" b="1"/>
              <a:t> </a:t>
            </a:r>
            <a:r>
              <a:rPr lang="en-AU" altLang="en-AU" sz="2400" b="1"/>
              <a:t>;</a:t>
            </a:r>
          </a:p>
          <a:p>
            <a:pPr defTabSz="385763"/>
            <a:r>
              <a:rPr lang="en-AU" altLang="en-AU" sz="2400" b="1"/>
              <a:t>}</a:t>
            </a:r>
          </a:p>
        </p:txBody>
      </p:sp>
      <p:sp>
        <p:nvSpPr>
          <p:cNvPr id="31750" name="Text Box 9"/>
          <p:cNvSpPr txBox="1">
            <a:spLocks noChangeArrowheads="1"/>
          </p:cNvSpPr>
          <p:nvPr/>
        </p:nvSpPr>
        <p:spPr bwMode="auto">
          <a:xfrm>
            <a:off x="5219700" y="404813"/>
            <a:ext cx="2592388" cy="457200"/>
          </a:xfrm>
          <a:prstGeom prst="rect">
            <a:avLst/>
          </a:prstGeom>
          <a:noFill/>
          <a:ln w="9525">
            <a:noFill/>
            <a:miter lim="800000"/>
            <a:headEnd/>
            <a:tailEnd/>
          </a:ln>
        </p:spPr>
        <p:txBody>
          <a:bodyPr lIns="90000" tIns="46800" rIns="90000" bIns="46800">
            <a:spAutoFit/>
          </a:bodyPr>
          <a:lstStyle/>
          <a:p>
            <a:pPr>
              <a:spcBef>
                <a:spcPct val="50000"/>
              </a:spcBef>
            </a:pPr>
            <a:r>
              <a:rPr lang="en-US" altLang="zh-CN" sz="2400" b="1" dirty="0" err="1"/>
              <a:t>Speaker.java</a:t>
            </a:r>
            <a:endParaRPr lang="en-US" altLang="zh-CN" sz="2400" b="1" dirty="0"/>
          </a:p>
        </p:txBody>
      </p:sp>
      <p:sp>
        <p:nvSpPr>
          <p:cNvPr id="31751" name="Text Box 10"/>
          <p:cNvSpPr txBox="1">
            <a:spLocks noChangeArrowheads="1"/>
          </p:cNvSpPr>
          <p:nvPr/>
        </p:nvSpPr>
        <p:spPr bwMode="auto">
          <a:xfrm>
            <a:off x="6372225" y="1844675"/>
            <a:ext cx="2413000" cy="457200"/>
          </a:xfrm>
          <a:prstGeom prst="rect">
            <a:avLst/>
          </a:prstGeom>
          <a:noFill/>
          <a:ln w="9525">
            <a:noFill/>
            <a:miter lim="800000"/>
            <a:headEnd/>
            <a:tailEnd/>
          </a:ln>
        </p:spPr>
        <p:txBody>
          <a:bodyPr lIns="90000" tIns="46800" rIns="90000" bIns="46800">
            <a:spAutoFit/>
          </a:bodyPr>
          <a:lstStyle/>
          <a:p>
            <a:pPr>
              <a:spcBef>
                <a:spcPct val="50000"/>
              </a:spcBef>
            </a:pPr>
            <a:r>
              <a:rPr lang="en-US" altLang="zh-CN" sz="2400" b="1" dirty="0" err="1"/>
              <a:t>Politician.java</a:t>
            </a:r>
            <a:endParaRPr lang="en-US" altLang="zh-CN" sz="2400" b="1" dirty="0"/>
          </a:p>
        </p:txBody>
      </p:sp>
      <p:sp>
        <p:nvSpPr>
          <p:cNvPr id="31752" name="Text Box 11"/>
          <p:cNvSpPr txBox="1">
            <a:spLocks noChangeArrowheads="1"/>
          </p:cNvSpPr>
          <p:nvPr/>
        </p:nvSpPr>
        <p:spPr bwMode="auto">
          <a:xfrm>
            <a:off x="7340571" y="3929066"/>
            <a:ext cx="1803429" cy="402291"/>
          </a:xfrm>
          <a:prstGeom prst="rect">
            <a:avLst/>
          </a:prstGeom>
          <a:noFill/>
          <a:ln w="9525">
            <a:noFill/>
            <a:miter lim="800000"/>
            <a:headEnd/>
            <a:tailEnd/>
          </a:ln>
        </p:spPr>
        <p:txBody>
          <a:bodyPr wrap="square" lIns="90000" tIns="46800" rIns="90000" bIns="46800">
            <a:spAutoFit/>
          </a:bodyPr>
          <a:lstStyle/>
          <a:p>
            <a:pPr>
              <a:spcBef>
                <a:spcPct val="50000"/>
              </a:spcBef>
            </a:pPr>
            <a:r>
              <a:rPr lang="en-US" altLang="zh-CN" sz="2000" b="1" dirty="0" err="1"/>
              <a:t>Lecturer.java</a:t>
            </a:r>
            <a:endParaRPr lang="en-US" altLang="zh-CN" sz="2000" b="1" dirty="0"/>
          </a:p>
        </p:txBody>
      </p:sp>
      <p:sp>
        <p:nvSpPr>
          <p:cNvPr id="9" name="TextBox 8"/>
          <p:cNvSpPr txBox="1"/>
          <p:nvPr/>
        </p:nvSpPr>
        <p:spPr>
          <a:xfrm>
            <a:off x="285720" y="1928802"/>
            <a:ext cx="6072230" cy="1785104"/>
          </a:xfrm>
          <a:prstGeom prst="rect">
            <a:avLst/>
          </a:prstGeom>
          <a:noFill/>
          <a:ln>
            <a:solidFill>
              <a:schemeClr val="tx1"/>
            </a:solidFill>
            <a:prstDash val="solid"/>
          </a:ln>
        </p:spPr>
        <p:txBody>
          <a:bodyPr wrap="square" rtlCol="0">
            <a:spAutoFit/>
          </a:bodyPr>
          <a:lstStyle/>
          <a:p>
            <a:pPr defTabSz="385763">
              <a:spcBef>
                <a:spcPct val="0"/>
              </a:spcBef>
              <a:buClr>
                <a:schemeClr val="bg1"/>
              </a:buClr>
            </a:pPr>
            <a:r>
              <a:rPr lang="en-AU" altLang="en-AU" sz="2200" b="1" dirty="0" smtClean="0"/>
              <a:t>class  </a:t>
            </a:r>
            <a:r>
              <a:rPr lang="en-AU" altLang="en-AU" sz="2200" b="1" dirty="0" smtClean="0">
                <a:solidFill>
                  <a:srgbClr val="CC0000"/>
                </a:solidFill>
              </a:rPr>
              <a:t>Politician</a:t>
            </a:r>
            <a:r>
              <a:rPr lang="en-AU" altLang="en-AU" sz="2200" b="1" dirty="0" smtClean="0"/>
              <a:t> </a:t>
            </a:r>
            <a:r>
              <a:rPr lang="en-AU" altLang="en-AU" sz="2200" b="1" dirty="0" smtClean="0">
                <a:solidFill>
                  <a:srgbClr val="0000CC"/>
                </a:solidFill>
              </a:rPr>
              <a:t>implements Speaker</a:t>
            </a:r>
            <a:r>
              <a:rPr lang="en-AU" altLang="en-AU" sz="2200" b="1" dirty="0" smtClean="0"/>
              <a:t> {</a:t>
            </a:r>
          </a:p>
          <a:p>
            <a:pPr defTabSz="385763">
              <a:spcBef>
                <a:spcPct val="0"/>
              </a:spcBef>
              <a:buClr>
                <a:schemeClr val="bg1"/>
              </a:buClr>
            </a:pPr>
            <a:r>
              <a:rPr lang="en-AU" altLang="en-AU" sz="2200" b="1" dirty="0" smtClean="0"/>
              <a:t>	public void </a:t>
            </a:r>
            <a:r>
              <a:rPr lang="en-AU" altLang="en-AU" sz="2200" b="1" dirty="0" smtClean="0">
                <a:solidFill>
                  <a:srgbClr val="CC0000"/>
                </a:solidFill>
              </a:rPr>
              <a:t>speak()</a:t>
            </a:r>
            <a:r>
              <a:rPr lang="en-AU" altLang="zh-CN" sz="2200" b="1" dirty="0" smtClean="0"/>
              <a:t> </a:t>
            </a:r>
            <a:r>
              <a:rPr lang="en-AU" altLang="en-AU" sz="2200" b="1" dirty="0" smtClean="0"/>
              <a:t>{</a:t>
            </a:r>
          </a:p>
          <a:p>
            <a:pPr defTabSz="385763">
              <a:spcBef>
                <a:spcPct val="0"/>
              </a:spcBef>
              <a:buClr>
                <a:schemeClr val="bg1"/>
              </a:buClr>
            </a:pPr>
            <a:r>
              <a:rPr lang="en-AU" altLang="en-AU" sz="2200" b="1" dirty="0" smtClean="0"/>
              <a:t>		</a:t>
            </a:r>
            <a:r>
              <a:rPr lang="en-AU" altLang="en-AU" sz="2200" b="1" dirty="0" err="1" smtClean="0"/>
              <a:t>System.out.println</a:t>
            </a:r>
            <a:r>
              <a:rPr lang="en-AU" altLang="en-AU" sz="2200" b="1" dirty="0" smtClean="0"/>
              <a:t>(</a:t>
            </a:r>
            <a:r>
              <a:rPr lang="en-AU" altLang="en-AU" sz="2200" b="1" dirty="0" smtClean="0">
                <a:latin typeface="Tahoma" pitchFamily="34" charset="0"/>
              </a:rPr>
              <a:t>“</a:t>
            </a:r>
            <a:r>
              <a:rPr lang="en-AU" altLang="en-AU" sz="2200" b="1" dirty="0" smtClean="0"/>
              <a:t>Talk politics</a:t>
            </a:r>
            <a:r>
              <a:rPr lang="en-AU" altLang="en-AU" sz="2200" b="1" dirty="0" smtClean="0">
                <a:latin typeface="Tahoma" pitchFamily="34" charset="0"/>
              </a:rPr>
              <a:t>”</a:t>
            </a:r>
            <a:r>
              <a:rPr lang="en-AU" altLang="en-AU" sz="2200" b="1" dirty="0" smtClean="0"/>
              <a:t>);</a:t>
            </a:r>
          </a:p>
          <a:p>
            <a:pPr defTabSz="385763">
              <a:spcBef>
                <a:spcPct val="0"/>
              </a:spcBef>
              <a:buClr>
                <a:schemeClr val="bg1"/>
              </a:buClr>
            </a:pPr>
            <a:r>
              <a:rPr lang="en-AU" altLang="en-AU" sz="2200" b="1" dirty="0" smtClean="0"/>
              <a:t>	}</a:t>
            </a:r>
          </a:p>
          <a:p>
            <a:pPr defTabSz="385763">
              <a:spcBef>
                <a:spcPct val="0"/>
              </a:spcBef>
              <a:buClr>
                <a:schemeClr val="bg1"/>
              </a:buClr>
            </a:pPr>
            <a:r>
              <a:rPr lang="en-AU" altLang="en-AU" sz="2200" b="1"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blinds(horizontal)">
                                      <p:cBhvr>
                                        <p:cTn id="17" dur="500"/>
                                        <p:tgtEl>
                                          <p:spTgt spid="3175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box(in)">
                                      <p:cBhvr>
                                        <p:cTn id="22" dur="500"/>
                                        <p:tgtEl>
                                          <p:spTgt spid="235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52"/>
                                        </p:tgtEl>
                                        <p:attrNameLst>
                                          <p:attrName>style.visibility</p:attrName>
                                        </p:attrNameLst>
                                      </p:cBhvr>
                                      <p:to>
                                        <p:strVal val="visible"/>
                                      </p:to>
                                    </p:set>
                                    <p:animEffect transition="in" filter="blinds(horizontal)">
                                      <p:cBhvr>
                                        <p:cTn id="2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31750" grpId="0"/>
      <p:bldP spid="31751" grpId="0"/>
      <p:bldP spid="31752"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§5.10.1   </a:t>
            </a:r>
            <a:r>
              <a:rPr lang="zh-CN" altLang="en-US" dirty="0" smtClean="0">
                <a:latin typeface="宋体" charset="-122"/>
              </a:rPr>
              <a:t>接口的声明与使用</a:t>
            </a:r>
            <a:r>
              <a:rPr lang="zh-CN" altLang="en-US" dirty="0" smtClean="0"/>
              <a:t> </a:t>
            </a:r>
            <a:endParaRPr lang="zh-CN" altLang="en-US" dirty="0"/>
          </a:p>
        </p:txBody>
      </p:sp>
      <p:sp>
        <p:nvSpPr>
          <p:cNvPr id="3" name="内容占位符 2"/>
          <p:cNvSpPr>
            <a:spLocks noGrp="1"/>
          </p:cNvSpPr>
          <p:nvPr>
            <p:ph idx="1"/>
          </p:nvPr>
        </p:nvSpPr>
        <p:spPr>
          <a:xfrm>
            <a:off x="457200" y="1714488"/>
            <a:ext cx="8229600" cy="4667262"/>
          </a:xfrm>
        </p:spPr>
        <p:txBody>
          <a:bodyPr/>
          <a:lstStyle/>
          <a:p>
            <a:r>
              <a:rPr lang="zh-CN" altLang="en-US" sz="2400" dirty="0" smtClean="0"/>
              <a:t>一个类实现多个接口时，</a:t>
            </a:r>
            <a:r>
              <a:rPr lang="zh-CN" altLang="en-US" sz="2600" dirty="0" smtClean="0">
                <a:solidFill>
                  <a:srgbClr val="0000CC"/>
                </a:solidFill>
              </a:rPr>
              <a:t>类必须提供接口中所有方法的实现，如果有方法在类中没有实现，则类必须声明为抽象类</a:t>
            </a:r>
            <a:r>
              <a:rPr lang="zh-CN" altLang="en-US" sz="2600" dirty="0" smtClean="0"/>
              <a:t>。</a:t>
            </a:r>
            <a:endParaRPr lang="en-US" altLang="zh-CN" sz="2600" dirty="0" smtClean="0"/>
          </a:p>
          <a:p>
            <a:r>
              <a:rPr kumimoji="1" lang="zh-CN" altLang="en-US" sz="2600" b="1" dirty="0" smtClean="0"/>
              <a:t>在类中实现接口的方法时，</a:t>
            </a:r>
            <a:r>
              <a:rPr kumimoji="1" lang="zh-CN" altLang="en-US" sz="2600" b="1" dirty="0" smtClean="0">
                <a:solidFill>
                  <a:srgbClr val="C00000"/>
                </a:solidFill>
              </a:rPr>
              <a:t>方法的名字、返回类型、参数个数及类型</a:t>
            </a:r>
            <a:r>
              <a:rPr kumimoji="1" lang="zh-CN" altLang="en-US" sz="2600" b="1" dirty="0" smtClean="0"/>
              <a:t>必须与接口中的</a:t>
            </a:r>
            <a:r>
              <a:rPr kumimoji="1" lang="zh-CN" altLang="en-US" sz="2600" b="1" dirty="0" smtClean="0">
                <a:solidFill>
                  <a:srgbClr val="C00000"/>
                </a:solidFill>
              </a:rPr>
              <a:t>完全一致</a:t>
            </a:r>
            <a:r>
              <a:rPr kumimoji="1" lang="zh-CN" altLang="en-US" sz="2600" b="1" dirty="0" smtClean="0"/>
              <a:t>。</a:t>
            </a:r>
            <a:endParaRPr kumimoji="1" lang="en-US" altLang="zh-CN" sz="2600" b="1" dirty="0" smtClean="0"/>
          </a:p>
          <a:p>
            <a:endParaRPr kumimoji="1" lang="en-US" altLang="zh-CN" sz="2600" b="1" dirty="0" smtClean="0"/>
          </a:p>
          <a:p>
            <a:r>
              <a:rPr kumimoji="1" lang="zh-CN" altLang="en-US" sz="2600" b="1" dirty="0" smtClean="0">
                <a:solidFill>
                  <a:srgbClr val="0000FF"/>
                </a:solidFill>
              </a:rPr>
              <a:t>抽象类实现一个接口</a:t>
            </a:r>
            <a:r>
              <a:rPr kumimoji="1" lang="zh-CN" altLang="en-US" sz="2600" b="1" dirty="0" smtClean="0">
                <a:solidFill>
                  <a:schemeClr val="tx2"/>
                </a:solidFill>
              </a:rPr>
              <a:t>时可以</a:t>
            </a:r>
            <a:r>
              <a:rPr kumimoji="1" lang="zh-CN" altLang="en-US" sz="2600" b="1" dirty="0" smtClean="0">
                <a:solidFill>
                  <a:srgbClr val="0000FF"/>
                </a:solidFill>
              </a:rPr>
              <a:t>暂时不实现接口中的抽象方法。</a:t>
            </a:r>
            <a:endParaRPr kumimoji="1" lang="zh-CN" altLang="en-US" sz="2600" b="1" dirty="0" smtClean="0"/>
          </a:p>
          <a:p>
            <a:endParaRPr lang="zh-CN" altLang="en-US" dirty="0"/>
          </a:p>
        </p:txBody>
      </p:sp>
      <p:sp>
        <p:nvSpPr>
          <p:cNvPr id="4" name="灯片编号占位符 3"/>
          <p:cNvSpPr>
            <a:spLocks noGrp="1"/>
          </p:cNvSpPr>
          <p:nvPr>
            <p:ph type="sldNum" sz="quarter" idx="12"/>
          </p:nvPr>
        </p:nvSpPr>
        <p:spPr/>
        <p:txBody>
          <a:bodyPr/>
          <a:lstStyle/>
          <a:p>
            <a:fld id="{DBA480A0-162D-414E-91F9-AE4B42781810}" type="slidenum">
              <a:rPr lang="zh-CN" altLang="en-US" smtClean="0"/>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DBA480A0-162D-414E-91F9-AE4B42781810}" type="slidenum">
              <a:rPr lang="zh-CN" altLang="en-US" smtClean="0"/>
              <a:pPr/>
              <a:t>68</a:t>
            </a:fld>
            <a:endParaRPr lang="zh-CN" altLang="en-US"/>
          </a:p>
        </p:txBody>
      </p:sp>
      <p:sp>
        <p:nvSpPr>
          <p:cNvPr id="4" name="Rectangle 4"/>
          <p:cNvSpPr>
            <a:spLocks noChangeArrowheads="1"/>
          </p:cNvSpPr>
          <p:nvPr/>
        </p:nvSpPr>
        <p:spPr bwMode="auto">
          <a:xfrm>
            <a:off x="428596" y="1142984"/>
            <a:ext cx="3429024" cy="1714512"/>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interface IA{</a:t>
            </a:r>
          </a:p>
          <a:p>
            <a:pPr eaLnBrk="0" hangingPunct="0"/>
            <a:r>
              <a:rPr lang="en-US" altLang="zh-CN" sz="2400" b="1" dirty="0">
                <a:solidFill>
                  <a:srgbClr val="000000"/>
                </a:solidFill>
                <a:latin typeface="Times New Roman" pitchFamily="18" charset="0"/>
              </a:rPr>
              <a:t>    void ma();</a:t>
            </a:r>
          </a:p>
          <a:p>
            <a:pPr eaLnBrk="0" hangingPunct="0"/>
            <a:r>
              <a:rPr lang="en-US" altLang="zh-CN" sz="2400" b="1" dirty="0">
                <a:solidFill>
                  <a:srgbClr val="000000"/>
                </a:solidFill>
                <a:latin typeface="Times New Roman" pitchFamily="18" charset="0"/>
              </a:rPr>
              <a:t>    void </a:t>
            </a:r>
            <a:r>
              <a:rPr lang="en-US" altLang="zh-CN" sz="2400" b="1" dirty="0" err="1">
                <a:solidFill>
                  <a:srgbClr val="000000"/>
                </a:solidFill>
                <a:latin typeface="Times New Roman" pitchFamily="18" charset="0"/>
              </a:rPr>
              <a:t>mb</a:t>
            </a:r>
            <a:r>
              <a:rPr lang="en-US" altLang="zh-CN" sz="2400" b="1" dirty="0">
                <a:solidFill>
                  <a:srgbClr val="000000"/>
                </a:solidFill>
                <a:latin typeface="Times New Roman" pitchFamily="18" charset="0"/>
              </a:rPr>
              <a:t>();</a:t>
            </a:r>
          </a:p>
          <a:p>
            <a:pPr eaLnBrk="0" hangingPunct="0"/>
            <a:r>
              <a:rPr lang="en-US" altLang="zh-CN" sz="2400" b="1" dirty="0" smtClean="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sp>
        <p:nvSpPr>
          <p:cNvPr id="5" name="Rectangle 5"/>
          <p:cNvSpPr>
            <a:spLocks noChangeArrowheads="1"/>
          </p:cNvSpPr>
          <p:nvPr/>
        </p:nvSpPr>
        <p:spPr bwMode="auto">
          <a:xfrm>
            <a:off x="4429124" y="642918"/>
            <a:ext cx="4286280" cy="214314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a:solidFill>
                  <a:srgbClr val="000000"/>
                </a:solidFill>
                <a:latin typeface="Times New Roman" pitchFamily="18" charset="0"/>
              </a:rPr>
              <a:t>class CA implements IB{</a:t>
            </a:r>
          </a:p>
          <a:p>
            <a:pPr eaLnBrk="0" hangingPunct="0"/>
            <a:r>
              <a:rPr lang="en-US" altLang="zh-CN" sz="2400" b="1" dirty="0">
                <a:solidFill>
                  <a:srgbClr val="000000"/>
                </a:solidFill>
                <a:latin typeface="Times New Roman" pitchFamily="18" charset="0"/>
              </a:rPr>
              <a:t>    public void ma(){ … }</a:t>
            </a:r>
          </a:p>
          <a:p>
            <a:pPr eaLnBrk="0" hangingPunct="0"/>
            <a:r>
              <a:rPr lang="en-US" altLang="zh-CN" sz="2400" b="1" dirty="0">
                <a:solidFill>
                  <a:srgbClr val="000000"/>
                </a:solidFill>
                <a:latin typeface="Times New Roman" pitchFamily="18" charset="0"/>
              </a:rPr>
              <a:t>    public void </a:t>
            </a:r>
            <a:r>
              <a:rPr lang="en-US" altLang="zh-CN" sz="2400" b="1" dirty="0" err="1">
                <a:solidFill>
                  <a:srgbClr val="000000"/>
                </a:solidFill>
                <a:latin typeface="Times New Roman" pitchFamily="18" charset="0"/>
              </a:rPr>
              <a:t>mb</a:t>
            </a:r>
            <a:r>
              <a:rPr lang="en-US" altLang="zh-CN" sz="2400" b="1" dirty="0">
                <a:solidFill>
                  <a:srgbClr val="000000"/>
                </a:solidFill>
                <a:latin typeface="Times New Roman" pitchFamily="18" charset="0"/>
              </a:rPr>
              <a:t>(){ … }</a:t>
            </a:r>
          </a:p>
          <a:p>
            <a:pPr eaLnBrk="0" hangingPunct="0"/>
            <a:r>
              <a:rPr lang="en-US" altLang="zh-CN" sz="2400" b="1" dirty="0">
                <a:solidFill>
                  <a:srgbClr val="000000"/>
                </a:solidFill>
                <a:latin typeface="Times New Roman" pitchFamily="18" charset="0"/>
              </a:rPr>
              <a:t>    public void mc(){ … }</a:t>
            </a:r>
          </a:p>
          <a:p>
            <a:pPr eaLnBrk="0" hangingPunct="0"/>
            <a:r>
              <a:rPr lang="en-US" altLang="zh-CN" sz="2400" b="1" dirty="0" smtClean="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sp>
        <p:nvSpPr>
          <p:cNvPr id="7" name="Rectangle 5"/>
          <p:cNvSpPr>
            <a:spLocks noChangeArrowheads="1"/>
          </p:cNvSpPr>
          <p:nvPr/>
        </p:nvSpPr>
        <p:spPr bwMode="auto">
          <a:xfrm>
            <a:off x="4214810" y="3429000"/>
            <a:ext cx="4572032" cy="1785950"/>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smtClean="0">
                <a:solidFill>
                  <a:srgbClr val="FF3300"/>
                </a:solidFill>
                <a:latin typeface="Times New Roman" pitchFamily="18" charset="0"/>
              </a:rPr>
              <a:t>abstract</a:t>
            </a:r>
            <a:r>
              <a:rPr lang="en-US" altLang="zh-CN" sz="2400" b="1" dirty="0" smtClean="0">
                <a:solidFill>
                  <a:srgbClr val="000000"/>
                </a:solidFill>
                <a:latin typeface="Times New Roman" pitchFamily="18" charset="0"/>
              </a:rPr>
              <a:t> class CB </a:t>
            </a:r>
            <a:r>
              <a:rPr lang="en-US" altLang="zh-CN" sz="2400" b="1" dirty="0">
                <a:solidFill>
                  <a:srgbClr val="000000"/>
                </a:solidFill>
                <a:latin typeface="Times New Roman" pitchFamily="18" charset="0"/>
              </a:rPr>
              <a:t>implement IB{</a:t>
            </a:r>
          </a:p>
          <a:p>
            <a:pPr eaLnBrk="0" hangingPunct="0"/>
            <a:r>
              <a:rPr lang="en-US" altLang="zh-CN" sz="2400" b="1" dirty="0">
                <a:solidFill>
                  <a:srgbClr val="000000"/>
                </a:solidFill>
                <a:latin typeface="Times New Roman" pitchFamily="18" charset="0"/>
              </a:rPr>
              <a:t>    public void ma(){ … }</a:t>
            </a:r>
          </a:p>
          <a:p>
            <a:pPr eaLnBrk="0" hangingPunct="0"/>
            <a:r>
              <a:rPr lang="en-US" altLang="zh-CN" sz="2400" b="1" dirty="0">
                <a:solidFill>
                  <a:srgbClr val="000000"/>
                </a:solidFill>
                <a:latin typeface="Times New Roman" pitchFamily="18" charset="0"/>
              </a:rPr>
              <a:t>    public void mc(){ … }</a:t>
            </a:r>
          </a:p>
          <a:p>
            <a:pPr eaLnBrk="0" hangingPunct="0"/>
            <a:r>
              <a:rPr lang="en-US" altLang="zh-CN" sz="2400" b="1" dirty="0">
                <a:solidFill>
                  <a:srgbClr val="000000"/>
                </a:solidFill>
                <a:latin typeface="Times New Roman" pitchFamily="18" charset="0"/>
              </a:rPr>
              <a:t>}</a:t>
            </a:r>
          </a:p>
        </p:txBody>
      </p:sp>
      <p:sp>
        <p:nvSpPr>
          <p:cNvPr id="8" name="Rectangle 4"/>
          <p:cNvSpPr>
            <a:spLocks noChangeArrowheads="1"/>
          </p:cNvSpPr>
          <p:nvPr/>
        </p:nvSpPr>
        <p:spPr bwMode="auto">
          <a:xfrm>
            <a:off x="357158" y="3214686"/>
            <a:ext cx="3500462" cy="1857388"/>
          </a:xfrm>
          <a:prstGeom prst="rect">
            <a:avLst/>
          </a:prstGeom>
          <a:solidFill>
            <a:srgbClr val="F8F8F8"/>
          </a:solidFill>
          <a:ln w="9525">
            <a:solidFill>
              <a:schemeClr val="tx1"/>
            </a:solidFill>
            <a:miter lim="800000"/>
            <a:headEnd/>
            <a:tailEnd/>
          </a:ln>
          <a:effectLst/>
        </p:spPr>
        <p:txBody>
          <a:bodyPr wrap="none" anchor="ctr"/>
          <a:lstStyle/>
          <a:p>
            <a:pPr eaLnBrk="0" hangingPunct="0"/>
            <a:r>
              <a:rPr lang="en-US" altLang="zh-CN" sz="2400" b="1" dirty="0" smtClean="0">
                <a:solidFill>
                  <a:srgbClr val="000000"/>
                </a:solidFill>
                <a:latin typeface="Times New Roman" pitchFamily="18" charset="0"/>
              </a:rPr>
              <a:t>interface </a:t>
            </a:r>
            <a:r>
              <a:rPr lang="en-US" altLang="zh-CN" sz="2400" b="1" dirty="0">
                <a:solidFill>
                  <a:srgbClr val="000000"/>
                </a:solidFill>
                <a:latin typeface="Times New Roman" pitchFamily="18" charset="0"/>
              </a:rPr>
              <a:t>IB extends IA{</a:t>
            </a:r>
          </a:p>
          <a:p>
            <a:pPr eaLnBrk="0" hangingPunct="0"/>
            <a:r>
              <a:rPr lang="en-US" altLang="zh-CN" sz="2400" b="1" dirty="0">
                <a:solidFill>
                  <a:srgbClr val="000000"/>
                </a:solidFill>
                <a:latin typeface="Times New Roman" pitchFamily="18" charset="0"/>
              </a:rPr>
              <a:t>    void </a:t>
            </a:r>
            <a:r>
              <a:rPr lang="en-US" altLang="zh-CN" sz="2400" b="1" dirty="0" err="1">
                <a:solidFill>
                  <a:srgbClr val="000000"/>
                </a:solidFill>
                <a:latin typeface="Times New Roman" pitchFamily="18" charset="0"/>
              </a:rPr>
              <a:t>mb</a:t>
            </a:r>
            <a:r>
              <a:rPr lang="en-US" altLang="zh-CN" sz="2400" b="1" dirty="0">
                <a:solidFill>
                  <a:srgbClr val="000000"/>
                </a:solidFill>
                <a:latin typeface="Times New Roman" pitchFamily="18" charset="0"/>
              </a:rPr>
              <a:t>();</a:t>
            </a:r>
          </a:p>
          <a:p>
            <a:pPr eaLnBrk="0" hangingPunct="0"/>
            <a:r>
              <a:rPr lang="en-US" altLang="zh-CN" sz="2400" b="1" dirty="0">
                <a:solidFill>
                  <a:srgbClr val="000000"/>
                </a:solidFill>
                <a:latin typeface="Times New Roman" pitchFamily="18" charset="0"/>
              </a:rPr>
              <a:t>    void mc();</a:t>
            </a:r>
          </a:p>
          <a:p>
            <a:pPr eaLnBrk="0" hangingPunct="0"/>
            <a:r>
              <a:rPr lang="en-US" altLang="zh-CN" sz="2400" b="1" dirty="0">
                <a:solidFill>
                  <a:srgbClr val="00000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rrowheads="1"/>
          </p:cNvSpPr>
          <p:nvPr>
            <p:ph type="title"/>
          </p:nvPr>
        </p:nvSpPr>
        <p:spPr/>
        <p:txBody>
          <a:bodyPr/>
          <a:lstStyle/>
          <a:p>
            <a:pPr algn="l"/>
            <a:r>
              <a:rPr lang="en-US" altLang="zh-CN" dirty="0" smtClean="0">
                <a:solidFill>
                  <a:schemeClr val="tx1"/>
                </a:solidFill>
              </a:rPr>
              <a:t/>
            </a:r>
            <a:br>
              <a:rPr lang="en-US" altLang="zh-CN" dirty="0" smtClean="0">
                <a:solidFill>
                  <a:schemeClr val="tx1"/>
                </a:solidFill>
              </a:rPr>
            </a:br>
            <a:r>
              <a:rPr lang="zh-CN" altLang="en-US" dirty="0" smtClean="0">
                <a:solidFill>
                  <a:schemeClr val="tx1"/>
                </a:solidFill>
              </a:rPr>
              <a:t>接口</a:t>
            </a:r>
            <a:r>
              <a:rPr lang="zh-CN" altLang="en-US" dirty="0">
                <a:solidFill>
                  <a:schemeClr val="tx1"/>
                </a:solidFill>
              </a:rPr>
              <a:t>的</a:t>
            </a:r>
            <a:r>
              <a:rPr lang="zh-CN" altLang="en-US" dirty="0" smtClean="0">
                <a:solidFill>
                  <a:schemeClr val="tx1"/>
                </a:solidFill>
              </a:rPr>
              <a:t>继承</a:t>
            </a:r>
            <a:endParaRPr lang="en-US" altLang="zh-CN" dirty="0">
              <a:solidFill>
                <a:schemeClr val="tx1"/>
              </a:solidFill>
            </a:endParaRPr>
          </a:p>
        </p:txBody>
      </p:sp>
      <p:sp>
        <p:nvSpPr>
          <p:cNvPr id="218115" name="Rectangle 3"/>
          <p:cNvSpPr>
            <a:spLocks noGrp="1" noRot="1" noChangeArrowheads="1"/>
          </p:cNvSpPr>
          <p:nvPr>
            <p:ph type="body" idx="1"/>
          </p:nvPr>
        </p:nvSpPr>
        <p:spPr>
          <a:xfrm>
            <a:off x="457200" y="1714488"/>
            <a:ext cx="8472518" cy="4667262"/>
          </a:xfrm>
        </p:spPr>
        <p:txBody>
          <a:bodyPr/>
          <a:lstStyle/>
          <a:p>
            <a:r>
              <a:rPr lang="zh-CN" altLang="en-US" sz="2800" b="1" dirty="0">
                <a:solidFill>
                  <a:srgbClr val="C00000"/>
                </a:solidFill>
              </a:rPr>
              <a:t>接口支持</a:t>
            </a:r>
            <a:r>
              <a:rPr lang="zh-CN" altLang="en-US" sz="2800" b="1" dirty="0" smtClean="0">
                <a:solidFill>
                  <a:srgbClr val="C00000"/>
                </a:solidFill>
              </a:rPr>
              <a:t>多继承</a:t>
            </a:r>
            <a:r>
              <a:rPr lang="zh-CN" altLang="en-US" sz="2800" dirty="0"/>
              <a:t>，可以在关键字</a:t>
            </a:r>
            <a:r>
              <a:rPr lang="en-US" altLang="zh-CN" sz="2800" b="1" dirty="0">
                <a:solidFill>
                  <a:srgbClr val="C00000"/>
                </a:solidFill>
              </a:rPr>
              <a:t>extends</a:t>
            </a:r>
            <a:r>
              <a:rPr lang="zh-CN" altLang="en-US" sz="2800" dirty="0"/>
              <a:t>后面跟多个接口的列表，中间用</a:t>
            </a:r>
            <a:r>
              <a:rPr lang="zh-CN" altLang="en-US" sz="2800" dirty="0">
                <a:solidFill>
                  <a:srgbClr val="C00000"/>
                </a:solidFill>
              </a:rPr>
              <a:t>逗号</a:t>
            </a:r>
            <a:r>
              <a:rPr lang="zh-CN" altLang="en-US" sz="2800" dirty="0"/>
              <a:t>隔开，如：</a:t>
            </a:r>
          </a:p>
          <a:p>
            <a:pPr>
              <a:buFont typeface="Wingdings 2" pitchFamily="18" charset="2"/>
              <a:buNone/>
            </a:pPr>
            <a:r>
              <a:rPr lang="zh-CN" altLang="en-US" sz="2800" b="1" dirty="0"/>
              <a:t>    </a:t>
            </a:r>
            <a:r>
              <a:rPr lang="en-US" altLang="zh-CN" sz="2800" b="1" dirty="0"/>
              <a:t>public interface </a:t>
            </a:r>
            <a:r>
              <a:rPr lang="en-US" altLang="zh-CN" sz="2800" b="1" dirty="0" err="1"/>
              <a:t>SerializableRunnable</a:t>
            </a:r>
            <a:r>
              <a:rPr lang="en-US" altLang="zh-CN" sz="2800" b="1" dirty="0"/>
              <a:t> </a:t>
            </a:r>
          </a:p>
          <a:p>
            <a:pPr>
              <a:buFont typeface="Wingdings 2" pitchFamily="18" charset="2"/>
              <a:buNone/>
            </a:pPr>
            <a:r>
              <a:rPr lang="en-US" altLang="zh-CN" sz="2800" b="1" dirty="0"/>
              <a:t>                 </a:t>
            </a:r>
            <a:r>
              <a:rPr lang="en-US" altLang="zh-CN" sz="2800" b="1" dirty="0">
                <a:solidFill>
                  <a:srgbClr val="C00000"/>
                </a:solidFill>
              </a:rPr>
              <a:t>extends</a:t>
            </a:r>
            <a:r>
              <a:rPr lang="en-US" altLang="zh-CN" sz="2800" b="1" dirty="0"/>
              <a:t> </a:t>
            </a:r>
            <a:r>
              <a:rPr lang="en-US" altLang="zh-CN" sz="2800" b="1" dirty="0" err="1">
                <a:solidFill>
                  <a:srgbClr val="0000CC"/>
                </a:solidFill>
              </a:rPr>
              <a:t>java.io.Serializable</a:t>
            </a:r>
            <a:r>
              <a:rPr lang="en-US" altLang="zh-CN" sz="2800" b="1" dirty="0"/>
              <a:t>, </a:t>
            </a:r>
            <a:r>
              <a:rPr lang="en-US" altLang="zh-CN" sz="2800" b="1" dirty="0" err="1">
                <a:solidFill>
                  <a:srgbClr val="0000CC"/>
                </a:solidFill>
              </a:rPr>
              <a:t>Runnable</a:t>
            </a:r>
            <a:endParaRPr lang="en-US" altLang="zh-CN" sz="2800" b="1" dirty="0">
              <a:solidFill>
                <a:srgbClr val="0000CC"/>
              </a:solidFill>
            </a:endParaRPr>
          </a:p>
          <a:p>
            <a:pPr>
              <a:buFont typeface="Wingdings 2" pitchFamily="18" charset="2"/>
              <a:buNone/>
            </a:pPr>
            <a:r>
              <a:rPr lang="en-US" altLang="zh-CN" sz="2800" b="1" dirty="0"/>
              <a:t>    { …… </a:t>
            </a:r>
            <a:r>
              <a:rPr lang="en-US" altLang="zh-CN" sz="2800" b="1" dirty="0" smtClean="0"/>
              <a:t>}</a:t>
            </a:r>
          </a:p>
          <a:p>
            <a:pPr>
              <a:buFont typeface="Wingdings 2" pitchFamily="18" charset="2"/>
              <a:buNone/>
            </a:pPr>
            <a:endParaRPr lang="en-US" altLang="zh-CN" sz="2800" b="1" dirty="0"/>
          </a:p>
          <a:p>
            <a:r>
              <a:rPr lang="zh-CN" altLang="en-US" sz="2800" dirty="0"/>
              <a:t>子</a:t>
            </a:r>
            <a:r>
              <a:rPr lang="zh-CN" altLang="en-US" sz="2800" dirty="0" smtClean="0"/>
              <a:t>接口继承父接口中所有的常量和方法</a:t>
            </a:r>
            <a:r>
              <a:rPr lang="zh-CN" altLang="en-US" dirty="0" smtClean="0"/>
              <a:t>。</a:t>
            </a:r>
            <a:endParaRPr lang="zh-CN" altLang="en-US" sz="2800" dirty="0"/>
          </a:p>
        </p:txBody>
      </p:sp>
      <p:sp>
        <p:nvSpPr>
          <p:cNvPr id="4" name="灯片编号占位符 3"/>
          <p:cNvSpPr>
            <a:spLocks noGrp="1"/>
          </p:cNvSpPr>
          <p:nvPr>
            <p:ph type="sldNum" sz="quarter" idx="12"/>
          </p:nvPr>
        </p:nvSpPr>
        <p:spPr/>
        <p:txBody>
          <a:bodyPr/>
          <a:lstStyle/>
          <a:p>
            <a:fld id="{DBA480A0-162D-414E-91F9-AE4B42781810}"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62524FF-BEC2-4063-A326-11BC5423DB3E}" type="slidenum">
              <a:rPr lang="en-US" altLang="zh-CN"/>
              <a:pPr>
                <a:defRPr/>
              </a:pPr>
              <a:t>7</a:t>
            </a:fld>
            <a:endParaRPr lang="en-US" altLang="zh-CN"/>
          </a:p>
        </p:txBody>
      </p:sp>
      <p:sp>
        <p:nvSpPr>
          <p:cNvPr id="14339" name="Rectangle 3"/>
          <p:cNvSpPr>
            <a:spLocks noGrp="1" noChangeArrowheads="1"/>
          </p:cNvSpPr>
          <p:nvPr>
            <p:ph type="body" idx="1"/>
          </p:nvPr>
        </p:nvSpPr>
        <p:spPr>
          <a:xfrm>
            <a:off x="785786" y="3143248"/>
            <a:ext cx="7489825" cy="3289320"/>
          </a:xfrm>
          <a:noFill/>
          <a:ln>
            <a:solidFill>
              <a:srgbClr val="808080"/>
            </a:solidFill>
          </a:ln>
        </p:spPr>
        <p:txBody>
          <a:bodyPr/>
          <a:lstStyle/>
          <a:p>
            <a:pPr eaLnBrk="1" hangingPunct="1">
              <a:buFont typeface="Wingdings" pitchFamily="2" charset="2"/>
              <a:buNone/>
            </a:pPr>
            <a:r>
              <a:rPr kumimoji="1" lang="en-US" altLang="ko-KR" b="1" dirty="0" smtClean="0"/>
              <a:t>class </a:t>
            </a:r>
            <a:r>
              <a:rPr kumimoji="1" lang="en-US" altLang="ko-KR" b="1" dirty="0" err="1" smtClean="0">
                <a:solidFill>
                  <a:srgbClr val="0000CC"/>
                </a:solidFill>
              </a:rPr>
              <a:t>SubClass</a:t>
            </a:r>
            <a:r>
              <a:rPr kumimoji="1" lang="en-US" altLang="ko-KR" b="1" dirty="0" smtClean="0"/>
              <a:t> </a:t>
            </a:r>
            <a:r>
              <a:rPr kumimoji="1" lang="en-US" altLang="ko-KR" b="1" dirty="0" smtClean="0">
                <a:solidFill>
                  <a:srgbClr val="FF0000"/>
                </a:solidFill>
              </a:rPr>
              <a:t>extends</a:t>
            </a:r>
            <a:r>
              <a:rPr kumimoji="1" lang="en-US" altLang="ko-KR" b="1" dirty="0" smtClean="0"/>
              <a:t> </a:t>
            </a:r>
            <a:r>
              <a:rPr kumimoji="1" lang="en-US" altLang="ko-KR" b="1" dirty="0" err="1" smtClean="0">
                <a:solidFill>
                  <a:srgbClr val="C00000"/>
                </a:solidFill>
              </a:rPr>
              <a:t>SuperClass</a:t>
            </a:r>
            <a:r>
              <a:rPr kumimoji="1" lang="en-US" altLang="zh-CN" b="1" dirty="0" smtClean="0">
                <a:solidFill>
                  <a:srgbClr val="A50021"/>
                </a:solidFill>
              </a:rPr>
              <a:t> </a:t>
            </a:r>
            <a:r>
              <a:rPr kumimoji="1" lang="en-US" altLang="ko-KR" b="1" dirty="0" smtClean="0"/>
              <a:t>{</a:t>
            </a:r>
          </a:p>
          <a:p>
            <a:pPr eaLnBrk="1" hangingPunct="1">
              <a:buFont typeface="Wingdings" pitchFamily="2" charset="2"/>
              <a:buNone/>
            </a:pPr>
            <a:r>
              <a:rPr kumimoji="1" lang="en-US" altLang="ko-KR" b="1" dirty="0" smtClean="0"/>
              <a:t>    </a:t>
            </a:r>
            <a:r>
              <a:rPr kumimoji="1" lang="en-US" altLang="ko-KR" b="1" dirty="0" err="1" smtClean="0"/>
              <a:t>int</a:t>
            </a:r>
            <a:r>
              <a:rPr kumimoji="1" lang="en-US" altLang="ko-KR" b="1" dirty="0" smtClean="0"/>
              <a:t> b;</a:t>
            </a:r>
            <a:endParaRPr kumimoji="1" lang="en-US" altLang="zh-CN" b="1" dirty="0" smtClean="0"/>
          </a:p>
          <a:p>
            <a:pPr eaLnBrk="1" hangingPunct="1">
              <a:buFont typeface="Wingdings" pitchFamily="2" charset="2"/>
              <a:buNone/>
            </a:pPr>
            <a:endParaRPr kumimoji="1" lang="en-US" altLang="ko-KR" sz="1000" b="1" dirty="0" smtClean="0"/>
          </a:p>
          <a:p>
            <a:pPr eaLnBrk="1" hangingPunct="1">
              <a:buFont typeface="Wingdings" pitchFamily="2" charset="2"/>
              <a:buNone/>
            </a:pPr>
            <a:r>
              <a:rPr kumimoji="1" lang="en-US" altLang="ko-KR" b="1" dirty="0" smtClean="0"/>
              <a:t>    void </a:t>
            </a:r>
            <a:r>
              <a:rPr kumimoji="1" lang="en-US" altLang="ko-KR" b="1" dirty="0" err="1" smtClean="0"/>
              <a:t>methodB</a:t>
            </a:r>
            <a:r>
              <a:rPr kumimoji="1" lang="en-US" altLang="ko-KR" b="1" dirty="0" smtClean="0"/>
              <a:t> {</a:t>
            </a:r>
          </a:p>
          <a:p>
            <a:pPr eaLnBrk="1" hangingPunct="1">
              <a:buFont typeface="Wingdings" pitchFamily="2" charset="2"/>
              <a:buNone/>
            </a:pPr>
            <a:r>
              <a:rPr kumimoji="1" lang="en-US" altLang="ko-KR" b="1" dirty="0" smtClean="0"/>
              <a:t>        // ...   </a:t>
            </a:r>
          </a:p>
          <a:p>
            <a:pPr eaLnBrk="1" hangingPunct="1">
              <a:buFont typeface="Wingdings" pitchFamily="2" charset="2"/>
              <a:buNone/>
            </a:pPr>
            <a:r>
              <a:rPr kumimoji="1" lang="en-US" altLang="ko-KR" b="1" dirty="0" smtClean="0"/>
              <a:t>    }</a:t>
            </a:r>
          </a:p>
          <a:p>
            <a:pPr eaLnBrk="1" hangingPunct="1">
              <a:buFont typeface="Wingdings" pitchFamily="2" charset="2"/>
              <a:buNone/>
            </a:pPr>
            <a:r>
              <a:rPr kumimoji="1" lang="en-US" altLang="ko-KR" b="1" dirty="0" smtClean="0"/>
              <a:t>}</a:t>
            </a:r>
            <a:endParaRPr lang="en-US" altLang="zh-CN" b="1" dirty="0" smtClean="0"/>
          </a:p>
        </p:txBody>
      </p:sp>
      <p:sp>
        <p:nvSpPr>
          <p:cNvPr id="14340" name="Text Box 4"/>
          <p:cNvSpPr txBox="1">
            <a:spLocks noChangeArrowheads="1"/>
          </p:cNvSpPr>
          <p:nvPr/>
        </p:nvSpPr>
        <p:spPr bwMode="auto">
          <a:xfrm>
            <a:off x="1571604" y="214290"/>
            <a:ext cx="4968875" cy="2677656"/>
          </a:xfrm>
          <a:prstGeom prst="rect">
            <a:avLst/>
          </a:prstGeom>
          <a:noFill/>
          <a:ln w="12700" algn="ctr">
            <a:solidFill>
              <a:srgbClr val="808080"/>
            </a:solidFill>
            <a:miter lim="800000"/>
            <a:headEnd/>
            <a:tailEnd/>
          </a:ln>
        </p:spPr>
        <p:txBody>
          <a:bodyPr wrap="square">
            <a:spAutoFit/>
          </a:bodyPr>
          <a:lstStyle/>
          <a:p>
            <a:pPr marL="742950" indent="-285750">
              <a:spcBef>
                <a:spcPct val="0"/>
              </a:spcBef>
            </a:pPr>
            <a:r>
              <a:rPr kumimoji="1" lang="en-US" altLang="ko-KR" sz="2400" b="1" dirty="0">
                <a:latin typeface="Tahoma" pitchFamily="34" charset="0"/>
              </a:rPr>
              <a:t>class </a:t>
            </a:r>
            <a:r>
              <a:rPr kumimoji="1" lang="en-US" altLang="ko-KR" sz="2400" b="1" dirty="0" err="1">
                <a:solidFill>
                  <a:srgbClr val="C00000"/>
                </a:solidFill>
                <a:latin typeface="Tahoma" pitchFamily="34" charset="0"/>
              </a:rPr>
              <a:t>SuperClass</a:t>
            </a:r>
            <a:r>
              <a:rPr kumimoji="1" lang="en-US" altLang="ko-KR" sz="2400" b="1" dirty="0">
                <a:latin typeface="Tahoma" pitchFamily="34" charset="0"/>
              </a:rPr>
              <a:t> {</a:t>
            </a:r>
          </a:p>
          <a:p>
            <a:pPr marL="742950" indent="-285750">
              <a:spcBef>
                <a:spcPct val="0"/>
              </a:spcBef>
            </a:pPr>
            <a:r>
              <a:rPr kumimoji="1" lang="en-US" altLang="ko-KR" sz="2400" b="1" dirty="0">
                <a:latin typeface="Tahoma" pitchFamily="34" charset="0"/>
              </a:rPr>
              <a:t>      </a:t>
            </a:r>
            <a:r>
              <a:rPr kumimoji="1" lang="en-US" altLang="ko-KR" sz="2400" b="1" dirty="0" err="1">
                <a:latin typeface="Tahoma" pitchFamily="34" charset="0"/>
              </a:rPr>
              <a:t>int</a:t>
            </a:r>
            <a:r>
              <a:rPr kumimoji="1" lang="en-US" altLang="ko-KR" sz="2400" b="1" dirty="0">
                <a:latin typeface="Tahoma" pitchFamily="34" charset="0"/>
              </a:rPr>
              <a:t> a;</a:t>
            </a:r>
            <a:endParaRPr kumimoji="1" lang="en-US" altLang="zh-CN" sz="2400" b="1" dirty="0">
              <a:latin typeface="Tahoma" pitchFamily="34" charset="0"/>
            </a:endParaRPr>
          </a:p>
          <a:p>
            <a:pPr marL="742950" indent="-285750">
              <a:spcBef>
                <a:spcPct val="0"/>
              </a:spcBef>
            </a:pPr>
            <a:endParaRPr kumimoji="1" lang="en-US" altLang="ko-KR" sz="2400" b="1" dirty="0">
              <a:latin typeface="Tahoma" pitchFamily="34" charset="0"/>
            </a:endParaRPr>
          </a:p>
          <a:p>
            <a:pPr marL="742950" indent="-285750">
              <a:spcBef>
                <a:spcPct val="0"/>
              </a:spcBef>
            </a:pPr>
            <a:r>
              <a:rPr kumimoji="1" lang="en-US" altLang="ko-KR" sz="2400" b="1" dirty="0">
                <a:latin typeface="Tahoma" pitchFamily="34" charset="0"/>
              </a:rPr>
              <a:t>      void </a:t>
            </a:r>
            <a:r>
              <a:rPr kumimoji="1" lang="en-US" altLang="ko-KR" sz="2400" b="1" dirty="0" err="1">
                <a:latin typeface="Tahoma" pitchFamily="34" charset="0"/>
              </a:rPr>
              <a:t>methodA</a:t>
            </a:r>
            <a:r>
              <a:rPr kumimoji="1" lang="en-US" altLang="ko-KR" sz="2400" b="1" dirty="0">
                <a:latin typeface="Tahoma" pitchFamily="34" charset="0"/>
              </a:rPr>
              <a:t> {</a:t>
            </a:r>
          </a:p>
          <a:p>
            <a:pPr marL="742950" indent="-285750">
              <a:spcBef>
                <a:spcPct val="0"/>
              </a:spcBef>
            </a:pPr>
            <a:r>
              <a:rPr kumimoji="1" lang="en-US" altLang="ko-KR" sz="2400" b="1" dirty="0">
                <a:latin typeface="Tahoma" pitchFamily="34" charset="0"/>
              </a:rPr>
              <a:t>           // ...</a:t>
            </a:r>
          </a:p>
          <a:p>
            <a:pPr marL="742950" indent="-285750">
              <a:spcBef>
                <a:spcPct val="0"/>
              </a:spcBef>
            </a:pPr>
            <a:r>
              <a:rPr kumimoji="1" lang="en-US" altLang="ko-KR" sz="2400" b="1" dirty="0">
                <a:latin typeface="Tahoma" pitchFamily="34" charset="0"/>
              </a:rPr>
              <a:t>      }</a:t>
            </a:r>
            <a:endParaRPr kumimoji="1" lang="en-US" altLang="zh-CN" sz="2400" b="1" dirty="0">
              <a:latin typeface="Tahoma" pitchFamily="34" charset="0"/>
            </a:endParaRPr>
          </a:p>
          <a:p>
            <a:pPr marL="742950" indent="-285750">
              <a:spcBef>
                <a:spcPct val="0"/>
              </a:spcBef>
            </a:pPr>
            <a:r>
              <a:rPr kumimoji="1" lang="en-US" altLang="ko-KR" sz="2400" b="1" dirty="0">
                <a:latin typeface="Tahoma" pitchFamily="34" charset="0"/>
              </a:rPr>
              <a:t>}</a:t>
            </a:r>
            <a:endParaRPr kumimoji="1" lang="en-US" altLang="zh-CN" sz="2400" b="1" dirty="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39">
                                            <p:bg/>
                                          </p:spTgt>
                                        </p:tgtEl>
                                        <p:attrNameLst>
                                          <p:attrName>style.visibility</p:attrName>
                                        </p:attrNameLst>
                                      </p:cBhvr>
                                      <p:to>
                                        <p:strVal val="visible"/>
                                      </p:to>
                                    </p:set>
                                    <p:animEffect transition="in" filter="blinds(horizontal)">
                                      <p:cBhvr>
                                        <p:cTn id="7" dur="500"/>
                                        <p:tgtEl>
                                          <p:spTgt spid="143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0" dur="500"/>
                                        <p:tgtEl>
                                          <p:spTgt spid="14339">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3" dur="500"/>
                                        <p:tgtEl>
                                          <p:spTgt spid="14339">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6" dur="500"/>
                                        <p:tgtEl>
                                          <p:spTgt spid="143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9" dur="500"/>
                                        <p:tgtEl>
                                          <p:spTgt spid="143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2" dur="500"/>
                                        <p:tgtEl>
                                          <p:spTgt spid="143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5"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1D4CC4B0-77BD-43C5-9322-9951421C1AFD}" type="slidenum">
              <a:rPr lang="en-US" altLang="zh-CN"/>
              <a:pPr>
                <a:defRPr/>
              </a:pPr>
              <a:t>70</a:t>
            </a:fld>
            <a:endParaRPr lang="en-US" altLang="zh-CN"/>
          </a:p>
        </p:txBody>
      </p:sp>
      <p:sp>
        <p:nvSpPr>
          <p:cNvPr id="33795" name="Rectangle 2"/>
          <p:cNvSpPr>
            <a:spLocks noGrp="1" noChangeArrowheads="1"/>
          </p:cNvSpPr>
          <p:nvPr>
            <p:ph type="title"/>
          </p:nvPr>
        </p:nvSpPr>
        <p:spPr>
          <a:xfrm>
            <a:off x="323850" y="188913"/>
            <a:ext cx="7534298" cy="533400"/>
          </a:xfrm>
        </p:spPr>
        <p:txBody>
          <a:bodyPr/>
          <a:lstStyle/>
          <a:p>
            <a:pPr eaLnBrk="1" hangingPunct="1"/>
            <a:r>
              <a:rPr lang="zh-CN" altLang="en-US" sz="4000" b="1" dirty="0" smtClean="0"/>
              <a:t>接口继承</a:t>
            </a:r>
            <a:r>
              <a:rPr lang="en-US" altLang="zh-CN" sz="4000" b="1" dirty="0" smtClean="0"/>
              <a:t> </a:t>
            </a:r>
            <a:r>
              <a:rPr lang="en-US" altLang="ko-KR" b="1" dirty="0" smtClean="0"/>
              <a:t>—</a:t>
            </a:r>
            <a:r>
              <a:rPr lang="en-US" altLang="zh-CN" b="1" dirty="0" smtClean="0"/>
              <a:t> </a:t>
            </a:r>
            <a:r>
              <a:rPr lang="en-US" altLang="zh-CN" sz="2800" b="1" dirty="0" smtClean="0"/>
              <a:t>Example</a:t>
            </a:r>
            <a:endParaRPr lang="en-US" altLang="ko-KR" sz="2800" b="1" dirty="0" smtClean="0"/>
          </a:p>
        </p:txBody>
      </p:sp>
      <p:sp>
        <p:nvSpPr>
          <p:cNvPr id="33796" name="Text Box 3"/>
          <p:cNvSpPr txBox="1">
            <a:spLocks noChangeArrowheads="1"/>
          </p:cNvSpPr>
          <p:nvPr/>
        </p:nvSpPr>
        <p:spPr bwMode="auto">
          <a:xfrm>
            <a:off x="457200" y="4343400"/>
            <a:ext cx="3336925" cy="336550"/>
          </a:xfrm>
          <a:prstGeom prst="rect">
            <a:avLst/>
          </a:prstGeom>
          <a:noFill/>
          <a:ln w="9525">
            <a:noFill/>
            <a:miter lim="800000"/>
            <a:headEnd/>
            <a:tailEnd/>
          </a:ln>
        </p:spPr>
        <p:txBody>
          <a:bodyPr>
            <a:spAutoFit/>
          </a:bodyPr>
          <a:lstStyle/>
          <a:p>
            <a:pPr latinLnBrk="1">
              <a:spcBef>
                <a:spcPct val="50000"/>
              </a:spcBef>
            </a:pPr>
            <a:endParaRPr kumimoji="1" lang="en-US" altLang="ja-JP" sz="1600">
              <a:ea typeface="Gulim" pitchFamily="34" charset="-127"/>
            </a:endParaRPr>
          </a:p>
        </p:txBody>
      </p:sp>
      <p:sp>
        <p:nvSpPr>
          <p:cNvPr id="33797" name="Text Box 4"/>
          <p:cNvSpPr txBox="1">
            <a:spLocks noChangeArrowheads="1"/>
          </p:cNvSpPr>
          <p:nvPr/>
        </p:nvSpPr>
        <p:spPr bwMode="auto">
          <a:xfrm>
            <a:off x="323850" y="4735513"/>
            <a:ext cx="3748084" cy="1349375"/>
          </a:xfrm>
          <a:prstGeom prst="rect">
            <a:avLst/>
          </a:prstGeom>
          <a:noFill/>
          <a:ln w="9525">
            <a:solidFill>
              <a:schemeClr val="tx1"/>
            </a:solidFill>
            <a:miter lim="800000"/>
            <a:headEnd/>
            <a:tailEnd/>
          </a:ln>
        </p:spPr>
        <p:txBody>
          <a:bodyPr wrap="square" tIns="118800" anchor="ctr">
            <a:spAutoFit/>
          </a:bodyPr>
          <a:lstStyle/>
          <a:p>
            <a:pPr latinLnBrk="1">
              <a:lnSpc>
                <a:spcPct val="30000"/>
              </a:lnSpc>
              <a:spcBef>
                <a:spcPct val="50000"/>
              </a:spcBef>
            </a:pPr>
            <a:endParaRPr kumimoji="1" lang="en-US" altLang="zh-CN" sz="2200" b="1">
              <a:ea typeface="Gulim" pitchFamily="34" charset="-127"/>
            </a:endParaRPr>
          </a:p>
          <a:p>
            <a:pPr latinLnBrk="1">
              <a:lnSpc>
                <a:spcPct val="30000"/>
              </a:lnSpc>
              <a:spcBef>
                <a:spcPct val="50000"/>
              </a:spcBef>
            </a:pPr>
            <a:r>
              <a:rPr kumimoji="1" lang="en-US" altLang="ko-KR" sz="2200" b="1">
                <a:ea typeface="Gulim" pitchFamily="34" charset="-127"/>
              </a:rPr>
              <a:t>interface </a:t>
            </a:r>
            <a:r>
              <a:rPr kumimoji="1" lang="en-US" altLang="ko-KR" sz="2200" b="1">
                <a:solidFill>
                  <a:srgbClr val="FF6600"/>
                </a:solidFill>
                <a:ea typeface="Gulim" pitchFamily="34" charset="-127"/>
              </a:rPr>
              <a:t>L</a:t>
            </a:r>
            <a:r>
              <a:rPr kumimoji="1" lang="en-US" altLang="ko-KR" sz="2200" b="1">
                <a:ea typeface="Gulim" pitchFamily="34" charset="-127"/>
              </a:rPr>
              <a:t> </a:t>
            </a:r>
            <a:r>
              <a:rPr kumimoji="1" lang="en-US" altLang="ko-KR" sz="2200" b="1">
                <a:solidFill>
                  <a:srgbClr val="0000CC"/>
                </a:solidFill>
                <a:ea typeface="Gulim" pitchFamily="34" charset="-127"/>
              </a:rPr>
              <a:t>extends</a:t>
            </a:r>
            <a:r>
              <a:rPr kumimoji="1" lang="en-US" altLang="ko-KR" sz="2200" b="1">
                <a:ea typeface="Gulim" pitchFamily="34" charset="-127"/>
              </a:rPr>
              <a:t> </a:t>
            </a:r>
            <a:r>
              <a:rPr kumimoji="1" lang="en-US" altLang="ko-KR" sz="2200" b="1">
                <a:solidFill>
                  <a:srgbClr val="008000"/>
                </a:solidFill>
                <a:ea typeface="Gulim" pitchFamily="34" charset="-127"/>
              </a:rPr>
              <a:t>J</a:t>
            </a:r>
            <a:r>
              <a:rPr kumimoji="1" lang="en-US" altLang="ko-KR" sz="2200" b="1">
                <a:ea typeface="Gulim" pitchFamily="34" charset="-127"/>
              </a:rPr>
              <a:t>, </a:t>
            </a:r>
            <a:r>
              <a:rPr kumimoji="1" lang="en-US" altLang="ko-KR" sz="2200" b="1">
                <a:solidFill>
                  <a:srgbClr val="008000"/>
                </a:solidFill>
                <a:ea typeface="Gulim" pitchFamily="34" charset="-127"/>
              </a:rPr>
              <a:t>K</a:t>
            </a:r>
            <a:r>
              <a:rPr kumimoji="1" lang="en-US" altLang="ko-KR" sz="2200" b="1">
                <a:ea typeface="Gulim" pitchFamily="34" charset="-127"/>
              </a:rPr>
              <a:t> {</a:t>
            </a:r>
          </a:p>
          <a:p>
            <a:pPr latinLnBrk="1">
              <a:lnSpc>
                <a:spcPct val="70000"/>
              </a:lnSpc>
              <a:spcBef>
                <a:spcPct val="50000"/>
              </a:spcBef>
            </a:pPr>
            <a:r>
              <a:rPr kumimoji="1" lang="en-US" altLang="ko-KR" sz="2200" b="1">
                <a:ea typeface="Gulim" pitchFamily="34" charset="-127"/>
              </a:rPr>
              <a:t>  boolean l1();</a:t>
            </a:r>
          </a:p>
          <a:p>
            <a:pPr latinLnBrk="1">
              <a:lnSpc>
                <a:spcPct val="70000"/>
              </a:lnSpc>
              <a:spcBef>
                <a:spcPct val="50000"/>
              </a:spcBef>
            </a:pPr>
            <a:r>
              <a:rPr kumimoji="1" lang="en-US" altLang="ko-KR" sz="2200" b="1">
                <a:ea typeface="Gulim" pitchFamily="34" charset="-127"/>
              </a:rPr>
              <a:t>}</a:t>
            </a:r>
          </a:p>
        </p:txBody>
      </p:sp>
      <p:sp>
        <p:nvSpPr>
          <p:cNvPr id="33798" name="Text Box 5"/>
          <p:cNvSpPr txBox="1">
            <a:spLocks noChangeArrowheads="1"/>
          </p:cNvSpPr>
          <p:nvPr/>
        </p:nvSpPr>
        <p:spPr bwMode="auto">
          <a:xfrm>
            <a:off x="4286248" y="1071546"/>
            <a:ext cx="3643338" cy="4962525"/>
          </a:xfrm>
          <a:prstGeom prst="rect">
            <a:avLst/>
          </a:prstGeom>
          <a:noFill/>
          <a:ln w="12700" cap="sq">
            <a:solidFill>
              <a:schemeClr val="tx1"/>
            </a:solidFill>
            <a:miter lim="800000"/>
            <a:headEnd type="none" w="sm" len="sm"/>
            <a:tailEnd type="none" w="sm" len="sm"/>
          </a:ln>
        </p:spPr>
        <p:txBody>
          <a:bodyPr wrap="square">
            <a:spAutoFit/>
          </a:bodyPr>
          <a:lstStyle/>
          <a:p>
            <a:r>
              <a:rPr kumimoji="1" lang="en-US" altLang="ko-KR" sz="2200" b="1" dirty="0"/>
              <a:t>class </a:t>
            </a:r>
            <a:r>
              <a:rPr kumimoji="1" lang="en-US" altLang="ko-KR" sz="2200" b="1" dirty="0">
                <a:solidFill>
                  <a:srgbClr val="0000CC"/>
                </a:solidFill>
              </a:rPr>
              <a:t>I</a:t>
            </a:r>
            <a:r>
              <a:rPr kumimoji="1" lang="en-US" altLang="ko-KR" sz="2200" b="1" dirty="0"/>
              <a:t> implements </a:t>
            </a:r>
            <a:r>
              <a:rPr kumimoji="1" lang="en-US" altLang="ko-KR" sz="2200" b="1" dirty="0">
                <a:solidFill>
                  <a:srgbClr val="FF6600"/>
                </a:solidFill>
              </a:rPr>
              <a:t>L</a:t>
            </a:r>
            <a:r>
              <a:rPr kumimoji="1" lang="en-US" altLang="ko-KR" sz="2200" b="1" dirty="0"/>
              <a:t> {  </a:t>
            </a:r>
          </a:p>
          <a:p>
            <a:pPr lvl="1"/>
            <a:r>
              <a:rPr kumimoji="1" lang="en-US" altLang="ko-KR" sz="2200" b="1" dirty="0"/>
              <a:t>  public </a:t>
            </a:r>
            <a:r>
              <a:rPr kumimoji="1" lang="en-US" altLang="ko-KR" sz="2200" b="1" dirty="0" err="1"/>
              <a:t>int</a:t>
            </a:r>
            <a:r>
              <a:rPr kumimoji="1" lang="en-US" altLang="ko-KR" sz="2200" b="1" dirty="0"/>
              <a:t> j1() {</a:t>
            </a:r>
          </a:p>
          <a:p>
            <a:pPr lvl="1"/>
            <a:r>
              <a:rPr kumimoji="1" lang="en-US" altLang="ko-KR" sz="2200" b="1" dirty="0"/>
              <a:t>    </a:t>
            </a:r>
            <a:r>
              <a:rPr kumimoji="1" lang="en-US" altLang="ko-KR" sz="2200" b="1" dirty="0" smtClean="0"/>
              <a:t> return </a:t>
            </a:r>
            <a:r>
              <a:rPr kumimoji="1" lang="en-US" altLang="ko-KR" sz="2200" b="1" dirty="0"/>
              <a:t>4;</a:t>
            </a:r>
          </a:p>
          <a:p>
            <a:pPr lvl="1"/>
            <a:r>
              <a:rPr kumimoji="1" lang="en-US" altLang="ko-KR" sz="2200" b="1" dirty="0"/>
              <a:t>  }</a:t>
            </a:r>
          </a:p>
          <a:p>
            <a:pPr lvl="1"/>
            <a:endParaRPr kumimoji="1" lang="en-US" altLang="ko-KR" sz="2200" b="1" dirty="0"/>
          </a:p>
          <a:p>
            <a:pPr lvl="1"/>
            <a:r>
              <a:rPr kumimoji="1" lang="en-US" altLang="ko-KR" sz="2200" b="1" dirty="0"/>
              <a:t>  public double k1() {</a:t>
            </a:r>
          </a:p>
          <a:p>
            <a:pPr lvl="1"/>
            <a:r>
              <a:rPr kumimoji="1" lang="en-US" altLang="ko-KR" sz="2200" b="1" dirty="0"/>
              <a:t>   </a:t>
            </a:r>
            <a:r>
              <a:rPr kumimoji="1" lang="en-US" altLang="ko-KR" sz="2200" b="1" dirty="0" smtClean="0"/>
              <a:t>  </a:t>
            </a:r>
            <a:r>
              <a:rPr kumimoji="1" lang="en-US" altLang="ko-KR" sz="2200" b="1" dirty="0"/>
              <a:t>return 6.8;</a:t>
            </a:r>
          </a:p>
          <a:p>
            <a:pPr lvl="1"/>
            <a:r>
              <a:rPr kumimoji="1" lang="en-US" altLang="ko-KR" sz="2200" b="1" dirty="0"/>
              <a:t>  }</a:t>
            </a:r>
          </a:p>
          <a:p>
            <a:pPr lvl="1"/>
            <a:endParaRPr kumimoji="1" lang="en-US" altLang="ko-KR" sz="2200" b="1" dirty="0"/>
          </a:p>
          <a:p>
            <a:pPr lvl="1"/>
            <a:r>
              <a:rPr kumimoji="1" lang="en-US" altLang="ko-KR" sz="2200" b="1" dirty="0"/>
              <a:t>  public </a:t>
            </a:r>
            <a:r>
              <a:rPr kumimoji="1" lang="en-US" altLang="ko-KR" sz="2200" b="1" dirty="0" err="1"/>
              <a:t>boolean</a:t>
            </a:r>
            <a:r>
              <a:rPr kumimoji="1" lang="en-US" altLang="ko-KR" sz="2200" b="1" dirty="0"/>
              <a:t> l1() {</a:t>
            </a:r>
          </a:p>
          <a:p>
            <a:pPr lvl="1"/>
            <a:r>
              <a:rPr kumimoji="1" lang="ko-KR" altLang="en-US" sz="2200" b="1" dirty="0"/>
              <a:t>   </a:t>
            </a:r>
            <a:r>
              <a:rPr kumimoji="1" lang="ko-KR" altLang="en-US" sz="2200" b="1" dirty="0" smtClean="0"/>
              <a:t>  </a:t>
            </a:r>
            <a:r>
              <a:rPr kumimoji="1" lang="en-US" altLang="ko-KR" sz="2200" b="1" dirty="0"/>
              <a:t>return true;</a:t>
            </a:r>
          </a:p>
          <a:p>
            <a:pPr lvl="1"/>
            <a:r>
              <a:rPr kumimoji="1" lang="en-US" altLang="ko-KR" sz="2200" b="1" dirty="0"/>
              <a:t>  }</a:t>
            </a:r>
          </a:p>
          <a:p>
            <a:r>
              <a:rPr kumimoji="1" lang="en-US" altLang="ko-KR" sz="2200" b="1" dirty="0"/>
              <a:t>}</a:t>
            </a:r>
          </a:p>
          <a:p>
            <a:pPr>
              <a:spcBef>
                <a:spcPct val="50000"/>
              </a:spcBef>
            </a:pPr>
            <a:endParaRPr lang="en-US" altLang="zh-CN" sz="2200" dirty="0"/>
          </a:p>
        </p:txBody>
      </p:sp>
      <p:sp>
        <p:nvSpPr>
          <p:cNvPr id="33799" name="Text Box 6"/>
          <p:cNvSpPr txBox="1">
            <a:spLocks noChangeArrowheads="1"/>
          </p:cNvSpPr>
          <p:nvPr/>
        </p:nvSpPr>
        <p:spPr bwMode="auto">
          <a:xfrm>
            <a:off x="357158" y="1196975"/>
            <a:ext cx="3062317" cy="1562100"/>
          </a:xfrm>
          <a:prstGeom prst="rect">
            <a:avLst/>
          </a:prstGeom>
          <a:noFill/>
          <a:ln w="9525">
            <a:solidFill>
              <a:schemeClr val="bg2"/>
            </a:solidFill>
            <a:miter lim="800000"/>
            <a:headEnd/>
            <a:tailEnd/>
          </a:ln>
        </p:spPr>
        <p:txBody>
          <a:bodyPr wrap="square" lIns="90000" tIns="46800" rIns="90000" bIns="46800">
            <a:spAutoFit/>
          </a:bodyPr>
          <a:lstStyle/>
          <a:p>
            <a:r>
              <a:rPr kumimoji="1" lang="en-US" altLang="ko-KR" sz="2400" b="1"/>
              <a:t>interface </a:t>
            </a:r>
            <a:r>
              <a:rPr kumimoji="1" lang="en-US" altLang="ko-KR" sz="2400" b="1">
                <a:solidFill>
                  <a:srgbClr val="008000"/>
                </a:solidFill>
              </a:rPr>
              <a:t>J</a:t>
            </a:r>
            <a:r>
              <a:rPr kumimoji="1" lang="en-US" altLang="ko-KR" sz="2400" b="1"/>
              <a:t> {</a:t>
            </a:r>
          </a:p>
          <a:p>
            <a:r>
              <a:rPr kumimoji="1" lang="en-US" altLang="ko-KR" sz="2400" b="1"/>
              <a:t>  int j = 200;</a:t>
            </a:r>
          </a:p>
          <a:p>
            <a:r>
              <a:rPr kumimoji="1" lang="en-US" altLang="ko-KR" sz="2400" b="1"/>
              <a:t>  int j1();</a:t>
            </a:r>
          </a:p>
          <a:p>
            <a:r>
              <a:rPr kumimoji="1" lang="en-US" altLang="ko-KR" sz="2400" b="1"/>
              <a:t>}</a:t>
            </a:r>
            <a:endParaRPr lang="en-US" altLang="zh-CN" sz="2400"/>
          </a:p>
        </p:txBody>
      </p:sp>
      <p:sp>
        <p:nvSpPr>
          <p:cNvPr id="33800" name="Text Box 7"/>
          <p:cNvSpPr txBox="1">
            <a:spLocks noChangeArrowheads="1"/>
          </p:cNvSpPr>
          <p:nvPr/>
        </p:nvSpPr>
        <p:spPr bwMode="auto">
          <a:xfrm>
            <a:off x="357158" y="3141663"/>
            <a:ext cx="2990880" cy="1196975"/>
          </a:xfrm>
          <a:prstGeom prst="rect">
            <a:avLst/>
          </a:prstGeom>
          <a:noFill/>
          <a:ln w="9525">
            <a:solidFill>
              <a:schemeClr val="bg2"/>
            </a:solidFill>
            <a:miter lim="800000"/>
            <a:headEnd/>
            <a:tailEnd/>
          </a:ln>
        </p:spPr>
        <p:txBody>
          <a:bodyPr wrap="square" lIns="90000" tIns="46800" rIns="90000" bIns="46800">
            <a:spAutoFit/>
          </a:bodyPr>
          <a:lstStyle/>
          <a:p>
            <a:r>
              <a:rPr kumimoji="1" lang="en-US" altLang="ko-KR" sz="2400" b="1"/>
              <a:t>interface </a:t>
            </a:r>
            <a:r>
              <a:rPr kumimoji="1" lang="en-US" altLang="ko-KR" sz="2400" b="1">
                <a:solidFill>
                  <a:srgbClr val="008000"/>
                </a:solidFill>
              </a:rPr>
              <a:t>K</a:t>
            </a:r>
            <a:r>
              <a:rPr kumimoji="1" lang="en-US" altLang="ko-KR" sz="2400" b="1"/>
              <a:t> {</a:t>
            </a:r>
          </a:p>
          <a:p>
            <a:r>
              <a:rPr kumimoji="1" lang="en-US" altLang="ko-KR" sz="2400" b="1"/>
              <a:t>  double k1();</a:t>
            </a:r>
          </a:p>
          <a:p>
            <a:r>
              <a:rPr kumimoji="1" lang="en-US" altLang="ko-KR" sz="2400" b="1"/>
              <a:t>}</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blinds(horizontal)">
                                      <p:cBhvr>
                                        <p:cTn id="12"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5D18E78-64F2-4736-8DA3-7131174C9F8D}" type="slidenum">
              <a:rPr lang="en-US" altLang="zh-CN"/>
              <a:pPr>
                <a:defRPr/>
              </a:pPr>
              <a:t>71</a:t>
            </a:fld>
            <a:endParaRPr lang="en-US" altLang="zh-CN"/>
          </a:p>
        </p:txBody>
      </p:sp>
      <p:sp>
        <p:nvSpPr>
          <p:cNvPr id="51202" name="Text Box 2"/>
          <p:cNvSpPr>
            <a:spLocks noGrp="1" noChangeArrowheads="1"/>
          </p:cNvSpPr>
          <p:nvPr>
            <p:ph type="body" idx="1"/>
          </p:nvPr>
        </p:nvSpPr>
        <p:spPr>
          <a:xfrm>
            <a:off x="468313" y="188913"/>
            <a:ext cx="7389835" cy="4248150"/>
          </a:xfrm>
          <a:noFill/>
          <a:ln>
            <a:solidFill>
              <a:schemeClr val="tx1"/>
            </a:solidFill>
          </a:ln>
        </p:spPr>
        <p:txBody>
          <a:bodyPr/>
          <a:lstStyle/>
          <a:p>
            <a:pPr eaLnBrk="1" hangingPunct="1">
              <a:lnSpc>
                <a:spcPct val="90000"/>
              </a:lnSpc>
              <a:buFontTx/>
              <a:buNone/>
            </a:pPr>
            <a:r>
              <a:rPr kumimoji="1" lang="en-US" altLang="ko-KR" b="1" smtClean="0">
                <a:ea typeface="Gulim" pitchFamily="34" charset="-127"/>
              </a:rPr>
              <a:t>class InterfaceInheritance {  </a:t>
            </a:r>
          </a:p>
          <a:p>
            <a:pPr eaLnBrk="1" hangingPunct="1">
              <a:lnSpc>
                <a:spcPct val="90000"/>
              </a:lnSpc>
              <a:buFontTx/>
              <a:buNone/>
            </a:pPr>
            <a:r>
              <a:rPr kumimoji="1" lang="en-US" altLang="ko-KR" b="1" smtClean="0">
                <a:ea typeface="Gulim" pitchFamily="34" charset="-127"/>
              </a:rPr>
              <a:t>  </a:t>
            </a:r>
            <a:r>
              <a:rPr kumimoji="1" lang="en-US" altLang="zh-CN" b="1" smtClean="0">
                <a:ea typeface="Gulim" pitchFamily="34" charset="-127"/>
              </a:rPr>
              <a:t> </a:t>
            </a:r>
            <a:r>
              <a:rPr kumimoji="1" lang="en-US" altLang="ko-KR" b="1" smtClean="0">
                <a:ea typeface="Gulim" pitchFamily="34" charset="-127"/>
              </a:rPr>
              <a:t>public static void main(String</a:t>
            </a:r>
            <a:r>
              <a:rPr kumimoji="1" lang="en-US" altLang="zh-CN" b="1" smtClean="0">
                <a:ea typeface="Gulim" pitchFamily="34" charset="-127"/>
              </a:rPr>
              <a:t> a</a:t>
            </a:r>
            <a:r>
              <a:rPr kumimoji="1" lang="en-US" altLang="ko-KR" b="1" smtClean="0">
                <a:ea typeface="Gulim" pitchFamily="34" charset="-127"/>
              </a:rPr>
              <a:t>rgs[</a:t>
            </a:r>
            <a:r>
              <a:rPr kumimoji="1" lang="en-US" altLang="zh-CN" b="1" smtClean="0">
                <a:ea typeface="Gulim" pitchFamily="34" charset="-127"/>
              </a:rPr>
              <a:t> </a:t>
            </a:r>
            <a:r>
              <a:rPr kumimoji="1" lang="en-US" altLang="ko-KR" b="1" smtClean="0">
                <a:ea typeface="Gulim" pitchFamily="34" charset="-127"/>
              </a:rPr>
              <a:t>])</a:t>
            </a:r>
            <a:r>
              <a:rPr kumimoji="1" lang="en-US" altLang="zh-CN" b="1" smtClean="0">
                <a:ea typeface="Gulim" pitchFamily="34" charset="-127"/>
              </a:rPr>
              <a:t> </a:t>
            </a:r>
            <a:r>
              <a:rPr kumimoji="1" lang="en-US" altLang="ko-KR" b="1" smtClean="0">
                <a:ea typeface="Gulim" pitchFamily="34" charset="-127"/>
              </a:rPr>
              <a:t>{</a:t>
            </a:r>
          </a:p>
          <a:p>
            <a:pPr eaLnBrk="1" hangingPunct="1">
              <a:lnSpc>
                <a:spcPct val="90000"/>
              </a:lnSpc>
              <a:buFontTx/>
              <a:buNone/>
            </a:pPr>
            <a:r>
              <a:rPr kumimoji="1" lang="en-US" altLang="ko-KR" b="1" smtClean="0">
                <a:ea typeface="Gulim" pitchFamily="34" charset="-127"/>
              </a:rPr>
              <a:t>    </a:t>
            </a:r>
            <a:r>
              <a:rPr kumimoji="1" lang="en-US" altLang="zh-CN" b="1" smtClean="0">
                <a:ea typeface="Gulim" pitchFamily="34" charset="-127"/>
              </a:rPr>
              <a:t>  I</a:t>
            </a:r>
            <a:r>
              <a:rPr kumimoji="1" lang="en-US" altLang="ko-KR" b="1" smtClean="0">
                <a:ea typeface="Gulim" pitchFamily="34" charset="-127"/>
              </a:rPr>
              <a:t> i = new I();</a:t>
            </a:r>
          </a:p>
          <a:p>
            <a:pPr eaLnBrk="1" hangingPunct="1">
              <a:lnSpc>
                <a:spcPct val="90000"/>
              </a:lnSpc>
              <a:buFontTx/>
              <a:buNone/>
            </a:pPr>
            <a:r>
              <a:rPr kumimoji="1" lang="en-US" altLang="ko-KR" b="1" smtClean="0">
                <a:ea typeface="Gulim" pitchFamily="34" charset="-127"/>
              </a:rPr>
              <a:t>    </a:t>
            </a:r>
            <a:r>
              <a:rPr kumimoji="1" lang="en-US" altLang="zh-CN" b="1" smtClean="0">
                <a:ea typeface="Gulim" pitchFamily="34" charset="-127"/>
              </a:rPr>
              <a:t>  </a:t>
            </a:r>
            <a:r>
              <a:rPr kumimoji="1" lang="en-US" altLang="ko-KR" b="1" smtClean="0">
                <a:ea typeface="Gulim" pitchFamily="34" charset="-127"/>
              </a:rPr>
              <a:t>System.out.println(i.j);</a:t>
            </a:r>
          </a:p>
          <a:p>
            <a:pPr eaLnBrk="1" hangingPunct="1">
              <a:lnSpc>
                <a:spcPct val="90000"/>
              </a:lnSpc>
              <a:buFontTx/>
              <a:buNone/>
            </a:pPr>
            <a:r>
              <a:rPr kumimoji="1" lang="en-US" altLang="ko-KR" b="1" smtClean="0">
                <a:ea typeface="Gulim" pitchFamily="34" charset="-127"/>
              </a:rPr>
              <a:t>    </a:t>
            </a:r>
            <a:r>
              <a:rPr kumimoji="1" lang="en-US" altLang="zh-CN" b="1" smtClean="0">
                <a:ea typeface="Gulim" pitchFamily="34" charset="-127"/>
              </a:rPr>
              <a:t>  </a:t>
            </a:r>
            <a:r>
              <a:rPr kumimoji="1" lang="en-US" altLang="ko-KR" b="1" smtClean="0">
                <a:ea typeface="Gulim" pitchFamily="34" charset="-127"/>
              </a:rPr>
              <a:t>System.out.println(i.j1());</a:t>
            </a:r>
          </a:p>
          <a:p>
            <a:pPr eaLnBrk="1" hangingPunct="1">
              <a:lnSpc>
                <a:spcPct val="90000"/>
              </a:lnSpc>
              <a:buFontTx/>
              <a:buNone/>
            </a:pPr>
            <a:r>
              <a:rPr kumimoji="1" lang="en-US" altLang="ko-KR" b="1" smtClean="0">
                <a:ea typeface="Gulim" pitchFamily="34" charset="-127"/>
              </a:rPr>
              <a:t>    </a:t>
            </a:r>
            <a:r>
              <a:rPr kumimoji="1" lang="en-US" altLang="zh-CN" b="1" smtClean="0">
                <a:ea typeface="Gulim" pitchFamily="34" charset="-127"/>
              </a:rPr>
              <a:t>  </a:t>
            </a:r>
            <a:r>
              <a:rPr kumimoji="1" lang="en-US" altLang="ko-KR" b="1" smtClean="0">
                <a:ea typeface="Gulim" pitchFamily="34" charset="-127"/>
              </a:rPr>
              <a:t>System.out.println(i.k1());</a:t>
            </a:r>
          </a:p>
          <a:p>
            <a:pPr eaLnBrk="1" hangingPunct="1">
              <a:lnSpc>
                <a:spcPct val="90000"/>
              </a:lnSpc>
              <a:buFontTx/>
              <a:buNone/>
            </a:pPr>
            <a:r>
              <a:rPr kumimoji="1" lang="en-US" altLang="ko-KR" b="1" smtClean="0">
                <a:ea typeface="Gulim" pitchFamily="34" charset="-127"/>
              </a:rPr>
              <a:t>    </a:t>
            </a:r>
            <a:r>
              <a:rPr kumimoji="1" lang="en-US" altLang="zh-CN" b="1" smtClean="0">
                <a:ea typeface="Gulim" pitchFamily="34" charset="-127"/>
              </a:rPr>
              <a:t>  </a:t>
            </a:r>
            <a:r>
              <a:rPr kumimoji="1" lang="en-US" altLang="ko-KR" b="1" smtClean="0">
                <a:ea typeface="Gulim" pitchFamily="34" charset="-127"/>
              </a:rPr>
              <a:t>System.out.println(i.l1());</a:t>
            </a:r>
          </a:p>
          <a:p>
            <a:pPr eaLnBrk="1" hangingPunct="1">
              <a:lnSpc>
                <a:spcPct val="90000"/>
              </a:lnSpc>
              <a:buFontTx/>
              <a:buNone/>
            </a:pPr>
            <a:r>
              <a:rPr kumimoji="1" lang="en-US" altLang="ko-KR" b="1" smtClean="0">
                <a:ea typeface="Gulim" pitchFamily="34" charset="-127"/>
              </a:rPr>
              <a:t>  }</a:t>
            </a:r>
          </a:p>
          <a:p>
            <a:pPr eaLnBrk="1" hangingPunct="1">
              <a:lnSpc>
                <a:spcPct val="90000"/>
              </a:lnSpc>
              <a:buFontTx/>
              <a:buNone/>
            </a:pPr>
            <a:r>
              <a:rPr kumimoji="1" lang="en-US" altLang="ko-KR" b="1" smtClean="0">
                <a:ea typeface="Gulim" pitchFamily="34" charset="-127"/>
              </a:rPr>
              <a:t>}</a:t>
            </a:r>
          </a:p>
        </p:txBody>
      </p:sp>
      <p:sp>
        <p:nvSpPr>
          <p:cNvPr id="51203" name="Text Box 3"/>
          <p:cNvSpPr txBox="1">
            <a:spLocks noChangeArrowheads="1"/>
          </p:cNvSpPr>
          <p:nvPr/>
        </p:nvSpPr>
        <p:spPr bwMode="auto">
          <a:xfrm>
            <a:off x="2484438" y="4581525"/>
            <a:ext cx="2514600" cy="2084388"/>
          </a:xfrm>
          <a:prstGeom prst="rect">
            <a:avLst/>
          </a:prstGeom>
          <a:noFill/>
          <a:ln w="9525">
            <a:solidFill>
              <a:schemeClr val="hlink"/>
            </a:solidFill>
            <a:miter lim="800000"/>
            <a:headEnd/>
            <a:tailEnd/>
          </a:ln>
        </p:spPr>
        <p:txBody>
          <a:bodyPr>
            <a:spAutoFit/>
          </a:bodyPr>
          <a:lstStyle/>
          <a:p>
            <a:pPr latinLnBrk="1">
              <a:lnSpc>
                <a:spcPct val="90000"/>
              </a:lnSpc>
              <a:spcBef>
                <a:spcPct val="50000"/>
              </a:spcBef>
            </a:pPr>
            <a:r>
              <a:rPr kumimoji="1" lang="en-US" altLang="ko-KR" sz="2000" b="1">
                <a:solidFill>
                  <a:srgbClr val="0000CC"/>
                </a:solidFill>
                <a:ea typeface="Gulim" pitchFamily="34" charset="-127"/>
              </a:rPr>
              <a:t>Result :</a:t>
            </a:r>
            <a:r>
              <a:rPr kumimoji="1" lang="en-US" altLang="ko-KR" sz="2000" b="1">
                <a:solidFill>
                  <a:schemeClr val="tx2"/>
                </a:solidFill>
                <a:ea typeface="Gulim" pitchFamily="34" charset="-127"/>
              </a:rPr>
              <a:t> </a:t>
            </a:r>
          </a:p>
          <a:p>
            <a:pPr latinLnBrk="1">
              <a:lnSpc>
                <a:spcPct val="90000"/>
              </a:lnSpc>
              <a:spcBef>
                <a:spcPct val="50000"/>
              </a:spcBef>
            </a:pPr>
            <a:r>
              <a:rPr kumimoji="1" lang="en-US" altLang="ko-KR" sz="2000">
                <a:solidFill>
                  <a:schemeClr val="tx2"/>
                </a:solidFill>
                <a:ea typeface="Gulim" pitchFamily="34" charset="-127"/>
              </a:rPr>
              <a:t>200</a:t>
            </a:r>
          </a:p>
          <a:p>
            <a:pPr latinLnBrk="1">
              <a:lnSpc>
                <a:spcPct val="90000"/>
              </a:lnSpc>
              <a:spcBef>
                <a:spcPct val="50000"/>
              </a:spcBef>
            </a:pPr>
            <a:r>
              <a:rPr kumimoji="1" lang="en-US" altLang="ko-KR" sz="2000">
                <a:solidFill>
                  <a:schemeClr val="tx2"/>
                </a:solidFill>
                <a:ea typeface="Gulim" pitchFamily="34" charset="-127"/>
              </a:rPr>
              <a:t>4</a:t>
            </a:r>
          </a:p>
          <a:p>
            <a:pPr latinLnBrk="1">
              <a:lnSpc>
                <a:spcPct val="90000"/>
              </a:lnSpc>
              <a:spcBef>
                <a:spcPct val="50000"/>
              </a:spcBef>
            </a:pPr>
            <a:r>
              <a:rPr kumimoji="1" lang="en-US" altLang="ko-KR" sz="2000">
                <a:solidFill>
                  <a:schemeClr val="tx2"/>
                </a:solidFill>
                <a:ea typeface="Gulim" pitchFamily="34" charset="-127"/>
              </a:rPr>
              <a:t>6.8</a:t>
            </a:r>
          </a:p>
          <a:p>
            <a:pPr latinLnBrk="1">
              <a:lnSpc>
                <a:spcPct val="90000"/>
              </a:lnSpc>
              <a:spcBef>
                <a:spcPct val="50000"/>
              </a:spcBef>
            </a:pPr>
            <a:r>
              <a:rPr kumimoji="1" lang="en-US" altLang="ko-KR" sz="2000">
                <a:solidFill>
                  <a:schemeClr val="tx2"/>
                </a:solidFill>
                <a:ea typeface="Gulim" pitchFamily="34" charset="-127"/>
              </a:rPr>
              <a:t>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§5.10.2  </a:t>
            </a:r>
            <a:r>
              <a:rPr lang="zh-CN" altLang="en-US" dirty="0" smtClean="0"/>
              <a:t> </a:t>
            </a:r>
            <a:r>
              <a:rPr lang="zh-CN" altLang="en-US" dirty="0" smtClean="0">
                <a:latin typeface="宋体" charset="-122"/>
              </a:rPr>
              <a:t>理解</a:t>
            </a:r>
            <a:r>
              <a:rPr lang="zh-CN" altLang="en-US" dirty="0" smtClean="0">
                <a:latin typeface="宋体" charset="-122"/>
              </a:rPr>
              <a:t>接口</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sz="2400" dirty="0" smtClean="0"/>
              <a:t>使用</a:t>
            </a:r>
            <a:r>
              <a:rPr lang="zh-CN" altLang="en-US" sz="2400" dirty="0" smtClean="0"/>
              <a:t>接口，可以实现</a:t>
            </a:r>
            <a:r>
              <a:rPr lang="zh-CN" altLang="en-US" sz="2400" dirty="0" smtClean="0"/>
              <a:t>很多不同</a:t>
            </a:r>
            <a:r>
              <a:rPr lang="zh-CN" altLang="en-US" sz="2400" dirty="0" smtClean="0"/>
              <a:t>类具有相同</a:t>
            </a:r>
            <a:r>
              <a:rPr lang="zh-CN" altLang="en-US" sz="2400" dirty="0" smtClean="0"/>
              <a:t>的功能。</a:t>
            </a:r>
            <a:endParaRPr lang="en-US" altLang="zh-CN" sz="2400" dirty="0" smtClean="0"/>
          </a:p>
          <a:p>
            <a:r>
              <a:rPr lang="zh-CN" altLang="en-US" sz="2400" dirty="0" smtClean="0"/>
              <a:t>不同的类可以实现相同的接口。</a:t>
            </a:r>
            <a:endParaRPr lang="en-US" altLang="zh-CN" sz="2400" dirty="0" smtClean="0"/>
          </a:p>
          <a:p>
            <a:r>
              <a:rPr lang="zh-CN" altLang="en-US" sz="2400" dirty="0" smtClean="0"/>
              <a:t>同一个类也可以实现多个接口。</a:t>
            </a:r>
          </a:p>
          <a:p>
            <a:r>
              <a:rPr lang="zh-CN" altLang="en-US" sz="2400" dirty="0" smtClean="0"/>
              <a:t>接口只关心操作，并不关心操作的具体实现。</a:t>
            </a:r>
            <a:endParaRPr lang="en-US" altLang="zh-CN" sz="2400" dirty="0" smtClean="0"/>
          </a:p>
          <a:p>
            <a:endParaRPr lang="en-US" altLang="zh-CN" sz="2400" dirty="0" smtClean="0"/>
          </a:p>
          <a:p>
            <a:r>
              <a:rPr lang="zh-CN" altLang="en-US" sz="2400" b="1" dirty="0" smtClean="0">
                <a:latin typeface="宋体" charset="-122"/>
              </a:rPr>
              <a:t>接口的思想：</a:t>
            </a:r>
            <a:r>
              <a:rPr lang="zh-CN" altLang="en-US" sz="2400" dirty="0" smtClean="0">
                <a:latin typeface="宋体" charset="-122"/>
              </a:rPr>
              <a:t>在于它可以增加很多类都需要具有的功能，而且实现相同的接口不一定有继承关系。</a:t>
            </a:r>
            <a:endParaRPr lang="en-US" altLang="zh-CN" sz="2400" dirty="0" smtClean="0">
              <a:latin typeface="宋体" charset="-122"/>
            </a:endParaRPr>
          </a:p>
          <a:p>
            <a:endParaRPr lang="en-US" altLang="zh-CN" sz="2400" dirty="0" smtClean="0">
              <a:latin typeface="宋体" charset="-122"/>
            </a:endParaRPr>
          </a:p>
          <a:p>
            <a:r>
              <a:rPr lang="zh-CN" altLang="en-US" sz="2400" dirty="0" smtClean="0">
                <a:latin typeface="宋体" charset="-122"/>
              </a:rPr>
              <a:t>当一个类不希望通过继承使自己具有某个方法的时候，可以考虑实现接口，而不是把自己声明为某个类的子类。</a:t>
            </a:r>
            <a:r>
              <a:rPr lang="zh-CN" altLang="en-US" sz="2400" dirty="0" smtClean="0"/>
              <a:t> </a:t>
            </a:r>
            <a:endParaRPr lang="en-US" altLang="zh-CN" sz="2400" dirty="0" smtClean="0"/>
          </a:p>
          <a:p>
            <a:r>
              <a:rPr lang="zh-CN" altLang="en-US" sz="2400" b="1" dirty="0" smtClean="0">
                <a:solidFill>
                  <a:srgbClr val="FF0000"/>
                </a:solidFill>
                <a:latin typeface="宋体" charset="-122"/>
              </a:rPr>
              <a:t>例5-15</a:t>
            </a:r>
            <a:r>
              <a:rPr lang="en-US" altLang="zh-CN" sz="2400" b="1" dirty="0" smtClean="0">
                <a:solidFill>
                  <a:srgbClr val="FF0000"/>
                </a:solidFill>
                <a:latin typeface="宋体" charset="-122"/>
              </a:rPr>
              <a:t>(</a:t>
            </a:r>
            <a:r>
              <a:rPr lang="zh-CN" altLang="en-US" sz="2400" b="1" dirty="0" smtClean="0">
                <a:solidFill>
                  <a:srgbClr val="FF0000"/>
                </a:solidFill>
                <a:latin typeface="宋体" charset="-122"/>
              </a:rPr>
              <a:t>课后练习</a:t>
            </a:r>
            <a:r>
              <a:rPr lang="en-US" altLang="zh-CN" sz="2400" b="1" dirty="0" smtClean="0">
                <a:solidFill>
                  <a:srgbClr val="FF0000"/>
                </a:solidFill>
                <a:latin typeface="宋体" charset="-122"/>
              </a:rPr>
              <a:t>)</a:t>
            </a:r>
            <a:endParaRPr lang="zh-CN" altLang="en-US" sz="2400" b="1" dirty="0" smtClean="0">
              <a:solidFill>
                <a:srgbClr val="FF0000"/>
              </a:solidFill>
              <a:latin typeface="宋体" charset="-122"/>
            </a:endParaRPr>
          </a:p>
          <a:p>
            <a:pPr>
              <a:buNone/>
            </a:pPr>
            <a:r>
              <a:rPr lang="zh-CN" altLang="en-US" sz="2400" dirty="0" smtClean="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E3566CA-9785-467E-81C4-BD6D6ACB3A22}" type="slidenum">
              <a:rPr lang="zh-CN" altLang="en-US"/>
              <a:pPr/>
              <a:t>73</a:t>
            </a:fld>
            <a:endParaRPr lang="en-US" altLang="zh-CN"/>
          </a:p>
        </p:txBody>
      </p:sp>
      <p:sp>
        <p:nvSpPr>
          <p:cNvPr id="90117" name="Rectangle 5"/>
          <p:cNvSpPr>
            <a:spLocks noChangeArrowheads="1"/>
          </p:cNvSpPr>
          <p:nvPr/>
        </p:nvSpPr>
        <p:spPr bwMode="auto">
          <a:xfrm>
            <a:off x="0" y="2205038"/>
            <a:ext cx="9144000" cy="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90118" name="Text Box 6"/>
          <p:cNvSpPr txBox="1">
            <a:spLocks noChangeArrowheads="1"/>
          </p:cNvSpPr>
          <p:nvPr/>
        </p:nvSpPr>
        <p:spPr bwMode="auto">
          <a:xfrm>
            <a:off x="357158" y="214290"/>
            <a:ext cx="8178826" cy="1200329"/>
          </a:xfrm>
          <a:prstGeom prst="rect">
            <a:avLst/>
          </a:prstGeom>
          <a:noFill/>
          <a:ln w="12700" cap="sq">
            <a:solidFill>
              <a:schemeClr val="accent1"/>
            </a:solidFill>
            <a:miter lim="800000"/>
            <a:headEnd type="none" w="sm" len="sm"/>
            <a:tailEnd type="none" w="sm" len="sm"/>
          </a:ln>
          <a:effectLst/>
        </p:spPr>
        <p:txBody>
          <a:bodyPr wrap="square">
            <a:spAutoFit/>
          </a:bodyPr>
          <a:lstStyle/>
          <a:p>
            <a:r>
              <a:rPr kumimoji="1" lang="zh-CN" altLang="en-US" sz="2400" b="1" dirty="0">
                <a:solidFill>
                  <a:srgbClr val="CC0000"/>
                </a:solidFill>
                <a:latin typeface="宋体" charset="-122"/>
              </a:rPr>
              <a:t>例如</a:t>
            </a:r>
            <a:r>
              <a:rPr kumimoji="1" lang="zh-CN" altLang="en-US" sz="2400" b="1" dirty="0" smtClean="0">
                <a:solidFill>
                  <a:schemeClr val="tx2"/>
                </a:solidFill>
                <a:latin typeface="宋体" charset="-122"/>
              </a:rPr>
              <a:t>：</a:t>
            </a:r>
            <a:r>
              <a:rPr kumimoji="1" lang="zh-CN" altLang="en-US" sz="2400" b="1" dirty="0" smtClean="0">
                <a:latin typeface="宋体" charset="-122"/>
              </a:rPr>
              <a:t>很多实体都</a:t>
            </a:r>
            <a:r>
              <a:rPr kumimoji="1" lang="zh-CN" altLang="en-US" sz="2400" b="1" dirty="0">
                <a:latin typeface="宋体" charset="-122"/>
              </a:rPr>
              <a:t>具有飞行的能力，可以定义一个</a:t>
            </a:r>
            <a:r>
              <a:rPr kumimoji="1" lang="en-US" altLang="zh-CN" sz="2400" b="1" dirty="0">
                <a:latin typeface="宋体" charset="-122"/>
              </a:rPr>
              <a:t>Flyer</a:t>
            </a:r>
            <a:r>
              <a:rPr kumimoji="1" lang="zh-CN" altLang="en-US" sz="2400" b="1" dirty="0">
                <a:latin typeface="宋体" charset="-122"/>
              </a:rPr>
              <a:t>接口，它支持三种操作：</a:t>
            </a:r>
            <a:r>
              <a:rPr kumimoji="1" lang="en-US" altLang="zh-CN" sz="2400" b="1" dirty="0">
                <a:solidFill>
                  <a:srgbClr val="C00000"/>
                </a:solidFill>
                <a:latin typeface="宋体" charset="-122"/>
              </a:rPr>
              <a:t>takeoff( ) </a:t>
            </a:r>
            <a:r>
              <a:rPr kumimoji="1" lang="zh-CN" altLang="en-US" sz="2400" b="1" dirty="0">
                <a:latin typeface="宋体" charset="-122"/>
              </a:rPr>
              <a:t>、</a:t>
            </a:r>
            <a:r>
              <a:rPr kumimoji="1" lang="en-US" altLang="zh-CN" sz="2400" b="1" dirty="0">
                <a:solidFill>
                  <a:srgbClr val="C00000"/>
                </a:solidFill>
                <a:latin typeface="宋体" charset="-122"/>
              </a:rPr>
              <a:t>land( )</a:t>
            </a:r>
            <a:r>
              <a:rPr kumimoji="1" lang="zh-CN" altLang="en-US" sz="2400" b="1" dirty="0">
                <a:latin typeface="宋体" charset="-122"/>
              </a:rPr>
              <a:t>、</a:t>
            </a:r>
            <a:r>
              <a:rPr kumimoji="1" lang="en-US" altLang="zh-CN" sz="2400" b="1" dirty="0">
                <a:solidFill>
                  <a:srgbClr val="C00000"/>
                </a:solidFill>
                <a:latin typeface="宋体" charset="-122"/>
              </a:rPr>
              <a:t>fly( )</a:t>
            </a:r>
            <a:r>
              <a:rPr kumimoji="1" lang="zh-CN" altLang="en-US" sz="2400" b="1" dirty="0" smtClean="0">
                <a:latin typeface="宋体" charset="-122"/>
              </a:rPr>
              <a:t>。</a:t>
            </a:r>
            <a:endParaRPr kumimoji="1" lang="en-US" altLang="zh-CN" sz="2400" b="1" dirty="0" smtClean="0">
              <a:latin typeface="宋体" charset="-122"/>
            </a:endParaRPr>
          </a:p>
          <a:p>
            <a:r>
              <a:rPr kumimoji="1" lang="zh-CN" altLang="en-US" sz="2400" b="1" dirty="0" smtClean="0">
                <a:latin typeface="宋体" charset="-122"/>
              </a:rPr>
              <a:t>类</a:t>
            </a:r>
            <a:r>
              <a:rPr kumimoji="1" lang="en-US" altLang="zh-CN" sz="2400" b="1" dirty="0" smtClean="0">
                <a:latin typeface="宋体" charset="-122"/>
              </a:rPr>
              <a:t>Airplane</a:t>
            </a:r>
            <a:r>
              <a:rPr kumimoji="1" lang="zh-CN" altLang="en-US" sz="2400" b="1" dirty="0" smtClean="0">
                <a:latin typeface="宋体" charset="-122"/>
              </a:rPr>
              <a:t>、</a:t>
            </a:r>
            <a:r>
              <a:rPr kumimoji="1" lang="en-US" altLang="zh-CN" sz="2400" b="1" dirty="0" smtClean="0">
                <a:latin typeface="宋体" charset="-122"/>
              </a:rPr>
              <a:t>Bird</a:t>
            </a:r>
            <a:r>
              <a:rPr kumimoji="1" lang="zh-CN" altLang="en-US" sz="2400" b="1" dirty="0" smtClean="0">
                <a:latin typeface="宋体" charset="-122"/>
              </a:rPr>
              <a:t>、</a:t>
            </a:r>
            <a:r>
              <a:rPr kumimoji="1" lang="en-US" altLang="zh-CN" sz="2400" b="1" dirty="0" smtClean="0">
                <a:latin typeface="宋体" charset="-122"/>
              </a:rPr>
              <a:t>Superman</a:t>
            </a:r>
            <a:r>
              <a:rPr kumimoji="1" lang="zh-CN" altLang="en-US" sz="2400" b="1" dirty="0" smtClean="0">
                <a:latin typeface="宋体" charset="-122"/>
              </a:rPr>
              <a:t>都可以</a:t>
            </a:r>
            <a:r>
              <a:rPr kumimoji="1" lang="zh-CN" altLang="en-US" sz="2400" b="1" dirty="0">
                <a:latin typeface="宋体" charset="-122"/>
              </a:rPr>
              <a:t>实现</a:t>
            </a:r>
            <a:r>
              <a:rPr kumimoji="1" lang="en-US" altLang="zh-CN" sz="2400" b="1" dirty="0" smtClean="0">
                <a:latin typeface="宋体" charset="-122"/>
              </a:rPr>
              <a:t>Flyer</a:t>
            </a:r>
            <a:r>
              <a:rPr kumimoji="1" lang="zh-CN" altLang="en-US" sz="2400" b="1" dirty="0" smtClean="0">
                <a:latin typeface="宋体" charset="-122"/>
              </a:rPr>
              <a:t>接口。</a:t>
            </a:r>
            <a:r>
              <a:rPr kumimoji="1" lang="zh-CN" altLang="en-US" sz="2400" dirty="0" smtClean="0">
                <a:latin typeface="宋体" charset="-122"/>
              </a:rPr>
              <a:t> </a:t>
            </a:r>
            <a:endParaRPr kumimoji="1" lang="en-US" altLang="zh-CN" sz="2400" dirty="0">
              <a:latin typeface="宋体" charset="-122"/>
            </a:endParaRPr>
          </a:p>
        </p:txBody>
      </p:sp>
      <p:pic>
        <p:nvPicPr>
          <p:cNvPr id="90120" name="Picture 8"/>
          <p:cNvPicPr>
            <a:picLocks noChangeAspect="1" noChangeArrowheads="1"/>
          </p:cNvPicPr>
          <p:nvPr/>
        </p:nvPicPr>
        <p:blipFill>
          <a:blip r:embed="rId2"/>
          <a:srcRect/>
          <a:stretch>
            <a:fillRect/>
          </a:stretch>
        </p:blipFill>
        <p:spPr bwMode="auto">
          <a:xfrm>
            <a:off x="250825" y="1700213"/>
            <a:ext cx="8267700" cy="4986337"/>
          </a:xfrm>
          <a:prstGeom prst="rect">
            <a:avLst/>
          </a:prstGeom>
          <a:noFill/>
        </p:spPr>
      </p:pic>
      <p:sp>
        <p:nvSpPr>
          <p:cNvPr id="7" name="TextBox 6"/>
          <p:cNvSpPr txBox="1"/>
          <p:nvPr/>
        </p:nvSpPr>
        <p:spPr>
          <a:xfrm>
            <a:off x="4357686" y="3571876"/>
            <a:ext cx="2214578" cy="461665"/>
          </a:xfrm>
          <a:prstGeom prst="rect">
            <a:avLst/>
          </a:prstGeom>
          <a:noFill/>
        </p:spPr>
        <p:txBody>
          <a:bodyPr wrap="square" rtlCol="0">
            <a:spAutoFit/>
          </a:bodyPr>
          <a:lstStyle/>
          <a:p>
            <a:r>
              <a:rPr lang="zh-CN" altLang="en-US" sz="2400" dirty="0" smtClean="0"/>
              <a:t>实现</a:t>
            </a:r>
            <a:r>
              <a:rPr lang="en-US" altLang="zh-CN" sz="2400" dirty="0" smtClean="0"/>
              <a:t>Flyer</a:t>
            </a:r>
            <a:r>
              <a:rPr lang="zh-CN" altLang="en-US" sz="2400" dirty="0" smtClean="0"/>
              <a:t>接口</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blinds(horizontal)">
                                      <p:cBhvr>
                                        <p:cTn id="7" dur="500"/>
                                        <p:tgtEl>
                                          <p:spTgt spid="901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§5.10.3     </a:t>
            </a:r>
            <a:r>
              <a:rPr lang="zh-CN" altLang="en-US" dirty="0" smtClean="0">
                <a:latin typeface="宋体" charset="-122"/>
              </a:rPr>
              <a:t>接口回调 </a:t>
            </a:r>
            <a:endParaRPr lang="zh-CN" altLang="en-US" dirty="0"/>
          </a:p>
        </p:txBody>
      </p:sp>
      <p:sp>
        <p:nvSpPr>
          <p:cNvPr id="3" name="内容占位符 2"/>
          <p:cNvSpPr>
            <a:spLocks noGrp="1"/>
          </p:cNvSpPr>
          <p:nvPr>
            <p:ph idx="1"/>
          </p:nvPr>
        </p:nvSpPr>
        <p:spPr/>
        <p:txBody>
          <a:bodyPr/>
          <a:lstStyle/>
          <a:p>
            <a:r>
              <a:rPr lang="zh-CN" altLang="en-US" dirty="0" smtClean="0"/>
              <a:t>接口回调：</a:t>
            </a:r>
            <a:endParaRPr lang="en-US" altLang="zh-CN" dirty="0" smtClean="0"/>
          </a:p>
          <a:p>
            <a:r>
              <a:rPr lang="zh-CN" altLang="en-US" dirty="0" smtClean="0"/>
              <a:t>可以把实现某一接口的类创建的</a:t>
            </a:r>
            <a:r>
              <a:rPr lang="zh-CN" altLang="en-US" dirty="0" smtClean="0">
                <a:solidFill>
                  <a:srgbClr val="C00000"/>
                </a:solidFill>
              </a:rPr>
              <a:t>对象</a:t>
            </a:r>
            <a:r>
              <a:rPr lang="zh-CN" altLang="en-US" dirty="0" smtClean="0"/>
              <a:t>的引用赋给该接口声明的</a:t>
            </a:r>
            <a:r>
              <a:rPr lang="zh-CN" altLang="en-US" dirty="0" smtClean="0">
                <a:solidFill>
                  <a:srgbClr val="C00000"/>
                </a:solidFill>
              </a:rPr>
              <a:t>接口变量</a:t>
            </a:r>
            <a:r>
              <a:rPr lang="zh-CN" altLang="en-US" dirty="0" smtClean="0"/>
              <a:t>中，那么，该接口变量就可以调用被类重写的接口方法。</a:t>
            </a:r>
            <a:endParaRPr lang="en-US" altLang="zh-CN" dirty="0" smtClean="0"/>
          </a:p>
          <a:p>
            <a:r>
              <a:rPr lang="zh-CN" altLang="en-US" dirty="0" smtClean="0"/>
              <a:t>实际上，当接口变量调用被类重写的接口方法时，就是通知相应的对象调用这个方法。</a:t>
            </a:r>
          </a:p>
          <a:p>
            <a:r>
              <a:rPr lang="zh-CN" altLang="en-US" dirty="0" smtClean="0"/>
              <a:t>例</a:t>
            </a:r>
            <a:r>
              <a:rPr lang="en-US" altLang="zh-CN" dirty="0" smtClean="0"/>
              <a:t>5-16</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42910" y="357166"/>
            <a:ext cx="7286676" cy="1143000"/>
          </a:xfrm>
        </p:spPr>
        <p:txBody>
          <a:bodyPr>
            <a:normAutofit/>
          </a:bodyPr>
          <a:lstStyle/>
          <a:p>
            <a:r>
              <a:rPr lang="zh-CN" altLang="en-US" dirty="0" smtClean="0"/>
              <a:t>§5.10.3     </a:t>
            </a:r>
            <a:r>
              <a:rPr lang="zh-CN" altLang="en-US" dirty="0" smtClean="0">
                <a:latin typeface="宋体" charset="-122"/>
              </a:rPr>
              <a:t>接口回调 </a:t>
            </a:r>
            <a:endParaRPr lang="en-US" altLang="zh-CN" b="0" dirty="0" smtClean="0">
              <a:solidFill>
                <a:schemeClr val="tx1"/>
              </a:solidFill>
              <a:latin typeface="Tahoma" pitchFamily="34" charset="0"/>
              <a:ea typeface="Tahoma" pitchFamily="34" charset="0"/>
              <a:cs typeface="Tahoma" pitchFamily="34" charset="0"/>
            </a:endParaRPr>
          </a:p>
        </p:txBody>
      </p:sp>
      <p:sp>
        <p:nvSpPr>
          <p:cNvPr id="44037" name="Rectangle 3"/>
          <p:cNvSpPr>
            <a:spLocks noGrp="1" noChangeArrowheads="1"/>
          </p:cNvSpPr>
          <p:nvPr>
            <p:ph idx="1"/>
          </p:nvPr>
        </p:nvSpPr>
        <p:spPr>
          <a:xfrm>
            <a:off x="512762" y="1743075"/>
            <a:ext cx="8202642" cy="4291012"/>
          </a:xfrm>
        </p:spPr>
        <p:txBody>
          <a:bodyPr/>
          <a:lstStyle/>
          <a:p>
            <a:pPr marL="533400" indent="-533400" eaLnBrk="1" hangingPunct="1"/>
            <a:r>
              <a:rPr lang="zh-CN" altLang="en-US" dirty="0" smtClean="0">
                <a:latin typeface="Tahoma" pitchFamily="34" charset="0"/>
                <a:cs typeface="Tahoma" pitchFamily="34" charset="0"/>
              </a:rPr>
              <a:t>引用数据类型</a:t>
            </a:r>
            <a:endParaRPr lang="en-US" altLang="zh-CN" dirty="0" smtClean="0">
              <a:latin typeface="Tahoma" pitchFamily="34" charset="0"/>
              <a:ea typeface="Tahoma" pitchFamily="34" charset="0"/>
              <a:cs typeface="Tahoma" pitchFamily="34" charset="0"/>
            </a:endParaRPr>
          </a:p>
          <a:p>
            <a:pPr marL="914400" lvl="1" indent="-457200" eaLnBrk="1" hangingPunct="1">
              <a:buFont typeface="Wingdings" pitchFamily="2" charset="2"/>
              <a:buAutoNum type="arabicPeriod"/>
            </a:pPr>
            <a:r>
              <a:rPr lang="en-US" altLang="zh-CN" sz="2400" b="1" dirty="0" smtClean="0">
                <a:solidFill>
                  <a:schemeClr val="tx2"/>
                </a:solidFill>
                <a:latin typeface="Tahoma" pitchFamily="34" charset="0"/>
                <a:ea typeface="Tahoma" pitchFamily="34" charset="0"/>
                <a:cs typeface="Tahoma" pitchFamily="34" charset="0"/>
              </a:rPr>
              <a:t>class(</a:t>
            </a:r>
            <a:r>
              <a:rPr lang="zh-CN" altLang="en-US" sz="2400" b="1" dirty="0" smtClean="0">
                <a:solidFill>
                  <a:schemeClr val="tx2"/>
                </a:solidFill>
                <a:latin typeface="Tahoma" pitchFamily="34" charset="0"/>
                <a:cs typeface="Tahoma" pitchFamily="34" charset="0"/>
              </a:rPr>
              <a:t>类</a:t>
            </a:r>
            <a:r>
              <a:rPr lang="en-US" altLang="zh-CN" sz="2400" b="1" dirty="0" smtClean="0">
                <a:solidFill>
                  <a:schemeClr val="tx2"/>
                </a:solidFill>
                <a:latin typeface="Tahoma" pitchFamily="34" charset="0"/>
                <a:ea typeface="Tahoma" pitchFamily="34" charset="0"/>
                <a:cs typeface="Tahoma" pitchFamily="34" charset="0"/>
              </a:rPr>
              <a:t>)</a:t>
            </a:r>
            <a:r>
              <a:rPr lang="en-US" altLang="zh-CN" sz="2400" dirty="0" smtClean="0">
                <a:latin typeface="Tahoma" pitchFamily="34" charset="0"/>
                <a:ea typeface="Tahoma" pitchFamily="34" charset="0"/>
                <a:cs typeface="Tahoma" pitchFamily="34" charset="0"/>
              </a:rPr>
              <a:t> types</a:t>
            </a:r>
          </a:p>
          <a:p>
            <a:pPr marL="914400" lvl="1" indent="-457200" eaLnBrk="1" hangingPunct="1">
              <a:buFont typeface="Wingdings" pitchFamily="2" charset="2"/>
              <a:buAutoNum type="arabicPeriod"/>
            </a:pPr>
            <a:r>
              <a:rPr lang="en-US" altLang="zh-CN" sz="2400" b="1" dirty="0" smtClean="0">
                <a:solidFill>
                  <a:srgbClr val="CC0000"/>
                </a:solidFill>
                <a:latin typeface="Tahoma" pitchFamily="34" charset="0"/>
                <a:ea typeface="Tahoma" pitchFamily="34" charset="0"/>
                <a:cs typeface="Tahoma" pitchFamily="34" charset="0"/>
              </a:rPr>
              <a:t>interface (</a:t>
            </a:r>
            <a:r>
              <a:rPr lang="zh-CN" altLang="en-US" sz="2400" b="1" dirty="0" smtClean="0">
                <a:solidFill>
                  <a:srgbClr val="CC0000"/>
                </a:solidFill>
                <a:latin typeface="Tahoma" pitchFamily="34" charset="0"/>
                <a:cs typeface="Tahoma" pitchFamily="34" charset="0"/>
              </a:rPr>
              <a:t>接口</a:t>
            </a:r>
            <a:r>
              <a:rPr lang="en-US" altLang="zh-CN" sz="2400" b="1" dirty="0" smtClean="0">
                <a:solidFill>
                  <a:srgbClr val="CC0000"/>
                </a:solidFill>
                <a:latin typeface="Tahoma" pitchFamily="34" charset="0"/>
                <a:ea typeface="Tahoma" pitchFamily="34" charset="0"/>
                <a:cs typeface="Tahoma" pitchFamily="34" charset="0"/>
              </a:rPr>
              <a:t>)</a:t>
            </a:r>
            <a:r>
              <a:rPr lang="en-US" altLang="zh-CN" sz="2400" dirty="0" smtClean="0">
                <a:latin typeface="Tahoma" pitchFamily="34" charset="0"/>
                <a:ea typeface="Tahoma" pitchFamily="34" charset="0"/>
                <a:cs typeface="Tahoma" pitchFamily="34" charset="0"/>
              </a:rPr>
              <a:t> types</a:t>
            </a:r>
          </a:p>
          <a:p>
            <a:pPr marL="914400" lvl="1" indent="-457200" eaLnBrk="1" hangingPunct="1">
              <a:buFont typeface="Wingdings" pitchFamily="2" charset="2"/>
              <a:buAutoNum type="arabicPeriod"/>
            </a:pPr>
            <a:r>
              <a:rPr lang="en-US" altLang="zh-CN" sz="2400" b="1" dirty="0" smtClean="0">
                <a:solidFill>
                  <a:schemeClr val="tx2"/>
                </a:solidFill>
                <a:latin typeface="Tahoma" pitchFamily="34" charset="0"/>
                <a:ea typeface="Tahoma" pitchFamily="34" charset="0"/>
                <a:cs typeface="Tahoma" pitchFamily="34" charset="0"/>
              </a:rPr>
              <a:t>array(</a:t>
            </a:r>
            <a:r>
              <a:rPr lang="zh-CN" altLang="en-US" sz="2400" b="1" dirty="0" smtClean="0">
                <a:solidFill>
                  <a:schemeClr val="tx2"/>
                </a:solidFill>
                <a:latin typeface="Tahoma" pitchFamily="34" charset="0"/>
                <a:cs typeface="Tahoma" pitchFamily="34" charset="0"/>
              </a:rPr>
              <a:t>数组</a:t>
            </a:r>
            <a:r>
              <a:rPr lang="en-US" altLang="zh-CN" sz="2400" b="1" dirty="0" smtClean="0">
                <a:solidFill>
                  <a:schemeClr val="tx2"/>
                </a:solidFill>
                <a:latin typeface="Tahoma" pitchFamily="34" charset="0"/>
                <a:ea typeface="Tahoma" pitchFamily="34" charset="0"/>
                <a:cs typeface="Tahoma" pitchFamily="34" charset="0"/>
              </a:rPr>
              <a:t>)</a:t>
            </a:r>
            <a:r>
              <a:rPr lang="en-US" altLang="zh-CN" sz="2400" dirty="0" smtClean="0">
                <a:latin typeface="Tahoma" pitchFamily="34" charset="0"/>
                <a:ea typeface="Tahoma" pitchFamily="34" charset="0"/>
                <a:cs typeface="Tahoma" pitchFamily="34" charset="0"/>
              </a:rPr>
              <a:t> types</a:t>
            </a:r>
          </a:p>
          <a:p>
            <a:pPr marL="914400" lvl="1" indent="-457200" eaLnBrk="1" hangingPunct="1"/>
            <a:endParaRPr lang="en-US" altLang="zh-CN" sz="2400" dirty="0" smtClean="0">
              <a:latin typeface="Tahoma" pitchFamily="34" charset="0"/>
              <a:ea typeface="Tahoma" pitchFamily="34" charset="0"/>
              <a:cs typeface="Tahoma" pitchFamily="34" charset="0"/>
            </a:endParaRPr>
          </a:p>
          <a:p>
            <a:pPr marL="565150" lvl="1" indent="-457200">
              <a:buClr>
                <a:schemeClr val="tx2"/>
              </a:buClr>
              <a:buFont typeface="Wingdings" pitchFamily="2" charset="2"/>
              <a:buChar char="l"/>
            </a:pPr>
            <a:r>
              <a:rPr lang="zh-CN" altLang="en-US" b="1" dirty="0" smtClean="0">
                <a:latin typeface="Tahoma" pitchFamily="34" charset="0"/>
                <a:ea typeface="Tahoma" pitchFamily="34" charset="0"/>
                <a:cs typeface="Tahoma" pitchFamily="34" charset="0"/>
              </a:rPr>
              <a:t>某个</a:t>
            </a:r>
            <a:r>
              <a:rPr lang="en-US" altLang="zh-CN" b="1" dirty="0" smtClean="0">
                <a:solidFill>
                  <a:srgbClr val="CC0000"/>
                </a:solidFill>
                <a:latin typeface="Tahoma" pitchFamily="34" charset="0"/>
                <a:ea typeface="Tahoma" pitchFamily="34" charset="0"/>
                <a:cs typeface="Tahoma" pitchFamily="34" charset="0"/>
              </a:rPr>
              <a:t>interface (</a:t>
            </a:r>
            <a:r>
              <a:rPr lang="zh-CN" altLang="en-US" b="1" dirty="0" smtClean="0">
                <a:solidFill>
                  <a:srgbClr val="CC0000"/>
                </a:solidFill>
                <a:latin typeface="Tahoma" pitchFamily="34" charset="0"/>
                <a:cs typeface="Tahoma" pitchFamily="34" charset="0"/>
              </a:rPr>
              <a:t>接口</a:t>
            </a:r>
            <a:r>
              <a:rPr lang="en-US" altLang="zh-CN" b="1" dirty="0" smtClean="0">
                <a:solidFill>
                  <a:srgbClr val="CC0000"/>
                </a:solidFill>
                <a:latin typeface="Tahoma" pitchFamily="34" charset="0"/>
                <a:ea typeface="Tahoma" pitchFamily="34" charset="0"/>
                <a:cs typeface="Tahoma" pitchFamily="34" charset="0"/>
              </a:rPr>
              <a:t>)</a:t>
            </a:r>
            <a:r>
              <a:rPr lang="en-US" altLang="zh-CN" dirty="0" smtClean="0">
                <a:latin typeface="Tahoma" pitchFamily="34" charset="0"/>
                <a:ea typeface="Tahoma" pitchFamily="34" charset="0"/>
                <a:cs typeface="Tahoma" pitchFamily="34" charset="0"/>
              </a:rPr>
              <a:t> </a:t>
            </a:r>
            <a:r>
              <a:rPr lang="zh-CN" altLang="en-US" dirty="0" smtClean="0">
                <a:latin typeface="Tahoma" pitchFamily="34" charset="0"/>
                <a:ea typeface="Tahoma" pitchFamily="34" charset="0"/>
                <a:cs typeface="Tahoma" pitchFamily="34" charset="0"/>
              </a:rPr>
              <a:t>的引用数据，由实现该接口的类的对象通过</a:t>
            </a:r>
            <a:r>
              <a:rPr lang="zh-CN" altLang="en-US" b="1" dirty="0" smtClean="0">
                <a:solidFill>
                  <a:srgbClr val="000099"/>
                </a:solidFill>
                <a:latin typeface="Tahoma" pitchFamily="34" charset="0"/>
                <a:ea typeface="Tahoma" pitchFamily="34" charset="0"/>
                <a:cs typeface="Tahoma" pitchFamily="34" charset="0"/>
              </a:rPr>
              <a:t>对象上转</a:t>
            </a:r>
            <a:r>
              <a:rPr lang="zh-CN" altLang="en-US" dirty="0" smtClean="0">
                <a:latin typeface="Tahoma" pitchFamily="34" charset="0"/>
                <a:ea typeface="Tahoma" pitchFamily="34" charset="0"/>
                <a:cs typeface="Tahoma" pitchFamily="34" charset="0"/>
              </a:rPr>
              <a:t>而获得。</a:t>
            </a:r>
            <a:endParaRPr lang="en-US" altLang="zh-CN" dirty="0" smtClean="0">
              <a:latin typeface="Tahoma" pitchFamily="34" charset="0"/>
              <a:ea typeface="Tahoma" pitchFamily="34" charset="0"/>
              <a:cs typeface="Tahoma" pitchFamily="34" charset="0"/>
            </a:endParaRPr>
          </a:p>
          <a:p>
            <a:pPr marL="565150" lvl="1" indent="-457200">
              <a:buClr>
                <a:schemeClr val="tx2"/>
              </a:buClr>
              <a:buFont typeface="Wingdings" pitchFamily="2" charset="2"/>
              <a:buChar char="l"/>
            </a:pPr>
            <a:r>
              <a:rPr lang="en-US" altLang="zh-CN" b="1" dirty="0" smtClean="0">
                <a:solidFill>
                  <a:srgbClr val="CC0000"/>
                </a:solidFill>
                <a:latin typeface="Tahoma" pitchFamily="34" charset="0"/>
                <a:ea typeface="Tahoma" pitchFamily="34" charset="0"/>
                <a:cs typeface="Tahoma" pitchFamily="34" charset="0"/>
              </a:rPr>
              <a:t>interface (</a:t>
            </a:r>
            <a:r>
              <a:rPr lang="zh-CN" altLang="en-US" b="1" dirty="0" smtClean="0">
                <a:solidFill>
                  <a:srgbClr val="CC0000"/>
                </a:solidFill>
                <a:latin typeface="Tahoma" pitchFamily="34" charset="0"/>
                <a:cs typeface="Tahoma" pitchFamily="34" charset="0"/>
              </a:rPr>
              <a:t>接口</a:t>
            </a:r>
            <a:r>
              <a:rPr lang="en-US" altLang="zh-CN" b="1" dirty="0" smtClean="0">
                <a:solidFill>
                  <a:srgbClr val="CC0000"/>
                </a:solidFill>
                <a:latin typeface="Tahoma" pitchFamily="34" charset="0"/>
                <a:ea typeface="Tahoma" pitchFamily="34" charset="0"/>
                <a:cs typeface="Tahoma" pitchFamily="34" charset="0"/>
              </a:rPr>
              <a:t>)</a:t>
            </a:r>
            <a:r>
              <a:rPr lang="en-US" altLang="zh-CN" dirty="0" smtClean="0">
                <a:latin typeface="Tahoma" pitchFamily="34" charset="0"/>
                <a:ea typeface="Tahoma" pitchFamily="34" charset="0"/>
                <a:cs typeface="Tahoma" pitchFamily="34" charset="0"/>
              </a:rPr>
              <a:t> </a:t>
            </a:r>
            <a:r>
              <a:rPr lang="zh-CN" altLang="en-US" dirty="0" smtClean="0">
                <a:latin typeface="Tahoma" pitchFamily="34" charset="0"/>
                <a:ea typeface="Tahoma" pitchFamily="34" charset="0"/>
                <a:cs typeface="Tahoma" pitchFamily="34" charset="0"/>
              </a:rPr>
              <a:t>的引用数据只能访问接口本身所拥有的成员，包括：常量和方法，且调用的方法就是上转对象的类的实现版本。</a:t>
            </a:r>
            <a:endParaRPr lang="en-US" altLang="zh-CN" dirty="0" smtClean="0">
              <a:latin typeface="Tahoma" pitchFamily="34" charset="0"/>
              <a:ea typeface="Tahoma" pitchFamily="34" charset="0"/>
              <a:cs typeface="Tahoma" pitchFamily="34" charset="0"/>
            </a:endParaRPr>
          </a:p>
          <a:p>
            <a:pPr marL="565150" indent="-457200"/>
            <a:endParaRPr lang="en-US" altLang="zh-CN" sz="2800" dirty="0" smtClean="0">
              <a:latin typeface="Tahoma" pitchFamily="34" charset="0"/>
              <a:ea typeface="Tahoma" pitchFamily="34" charset="0"/>
              <a:cs typeface="Tahoma" pitchFamily="34" charset="0"/>
            </a:endParaRPr>
          </a:p>
        </p:txBody>
      </p:sp>
      <p:sp>
        <p:nvSpPr>
          <p:cNvPr id="44035" name="灯片编号占位符 5"/>
          <p:cNvSpPr>
            <a:spLocks noGrp="1"/>
          </p:cNvSpPr>
          <p:nvPr>
            <p:ph type="sldNum" sz="quarter" idx="12"/>
          </p:nvPr>
        </p:nvSpPr>
        <p:spPr>
          <a:xfrm>
            <a:off x="6742112" y="6081712"/>
            <a:ext cx="2133600" cy="365125"/>
          </a:xfrm>
          <a:noFill/>
        </p:spPr>
        <p:txBody>
          <a:bodyPr/>
          <a:lstStyle/>
          <a:p>
            <a:fld id="{3485B02B-2127-4ACA-A598-EE103975289C}" type="slidenum">
              <a:rPr lang="en-US" altLang="zh-CN" smtClean="0">
                <a:latin typeface="Tahoma" pitchFamily="34" charset="0"/>
                <a:ea typeface="Tahoma" pitchFamily="34" charset="0"/>
                <a:cs typeface="Tahoma" pitchFamily="34" charset="0"/>
              </a:rPr>
              <a:pPr/>
              <a:t>75</a:t>
            </a:fld>
            <a:r>
              <a:rPr lang="en-US" altLang="zh-CN" smtClean="0">
                <a:latin typeface="Tahoma" pitchFamily="34" charset="0"/>
                <a:ea typeface="Tahoma" pitchFamily="34" charset="0"/>
                <a:cs typeface="Tahoma" pitchFamily="34" charset="0"/>
              </a:rPr>
              <a:t>/44</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E2A6E5E1-A40F-4453-9946-5E7C6AD7E89C}" type="slidenum">
              <a:rPr lang="en-US" altLang="zh-CN">
                <a:latin typeface="Tahoma" pitchFamily="34" charset="0"/>
                <a:ea typeface="Tahoma" pitchFamily="34" charset="0"/>
                <a:cs typeface="Tahoma" pitchFamily="34" charset="0"/>
              </a:rPr>
              <a:pPr>
                <a:defRPr/>
              </a:pPr>
              <a:t>76</a:t>
            </a:fld>
            <a:endParaRPr lang="en-US" altLang="zh-CN">
              <a:latin typeface="Tahoma" pitchFamily="34" charset="0"/>
              <a:ea typeface="Tahoma" pitchFamily="34" charset="0"/>
              <a:cs typeface="Tahoma" pitchFamily="34" charset="0"/>
            </a:endParaRPr>
          </a:p>
        </p:txBody>
      </p:sp>
      <p:sp>
        <p:nvSpPr>
          <p:cNvPr id="43011" name="Text Box 5"/>
          <p:cNvSpPr txBox="1">
            <a:spLocks noChangeArrowheads="1"/>
          </p:cNvSpPr>
          <p:nvPr/>
        </p:nvSpPr>
        <p:spPr bwMode="auto">
          <a:xfrm>
            <a:off x="785786" y="1839061"/>
            <a:ext cx="6840538" cy="4865051"/>
          </a:xfrm>
          <a:prstGeom prst="rect">
            <a:avLst/>
          </a:prstGeom>
          <a:noFill/>
          <a:ln w="9525">
            <a:solidFill>
              <a:schemeClr val="tx1"/>
            </a:solidFill>
            <a:miter lim="800000"/>
            <a:headEnd/>
            <a:tailEnd/>
          </a:ln>
        </p:spPr>
        <p:txBody>
          <a:bodyPr wrap="square" lIns="90000" tIns="46800" rIns="90000" bIns="46800">
            <a:spAutoFit/>
          </a:bodyPr>
          <a:lstStyle/>
          <a:p>
            <a:r>
              <a:rPr lang="en-US" altLang="zh-CN" sz="2000" b="1" dirty="0">
                <a:latin typeface="Tahoma" pitchFamily="34" charset="0"/>
                <a:ea typeface="Tahoma" pitchFamily="34" charset="0"/>
                <a:cs typeface="Tahoma" pitchFamily="34" charset="0"/>
              </a:rPr>
              <a:t>class </a:t>
            </a:r>
            <a:r>
              <a:rPr lang="en-US" altLang="zh-CN" sz="2000" b="1" dirty="0">
                <a:solidFill>
                  <a:srgbClr val="0000CC"/>
                </a:solidFill>
                <a:latin typeface="Tahoma" pitchFamily="34" charset="0"/>
                <a:ea typeface="Tahoma" pitchFamily="34" charset="0"/>
                <a:cs typeface="Tahoma" pitchFamily="34" charset="0"/>
              </a:rPr>
              <a:t>Circle</a:t>
            </a:r>
            <a:r>
              <a:rPr lang="en-US" altLang="zh-CN" sz="2000" b="1" dirty="0">
                <a:latin typeface="Tahoma" pitchFamily="34" charset="0"/>
                <a:ea typeface="Tahoma" pitchFamily="34" charset="0"/>
                <a:cs typeface="Tahoma" pitchFamily="34" charset="0"/>
              </a:rPr>
              <a:t> extends </a:t>
            </a:r>
            <a:r>
              <a:rPr lang="en-US" altLang="zh-CN" sz="2000" b="1" dirty="0">
                <a:solidFill>
                  <a:srgbClr val="006600"/>
                </a:solidFill>
                <a:latin typeface="Tahoma" pitchFamily="34" charset="0"/>
                <a:ea typeface="Tahoma" pitchFamily="34" charset="0"/>
                <a:cs typeface="Tahoma" pitchFamily="34" charset="0"/>
              </a:rPr>
              <a:t>Shape</a:t>
            </a:r>
            <a:r>
              <a:rPr lang="en-US" altLang="zh-CN" sz="2000" b="1" dirty="0">
                <a:latin typeface="Tahoma" pitchFamily="34" charset="0"/>
                <a:ea typeface="Tahoma" pitchFamily="34" charset="0"/>
                <a:cs typeface="Tahoma" pitchFamily="34" charset="0"/>
              </a:rPr>
              <a:t> implements </a:t>
            </a:r>
            <a:r>
              <a:rPr lang="en-US" altLang="zh-CN" sz="2000" b="1" dirty="0">
                <a:solidFill>
                  <a:srgbClr val="CC0000"/>
                </a:solidFill>
                <a:latin typeface="Tahoma" pitchFamily="34" charset="0"/>
                <a:ea typeface="Tahoma" pitchFamily="34" charset="0"/>
                <a:cs typeface="Tahoma" pitchFamily="34" charset="0"/>
              </a:rPr>
              <a:t>Shape</a:t>
            </a:r>
            <a:r>
              <a:rPr lang="en-US" altLang="zh-CN" b="1" dirty="0">
                <a:solidFill>
                  <a:srgbClr val="CC0000"/>
                </a:solidFill>
                <a:latin typeface="Tahoma" pitchFamily="34" charset="0"/>
                <a:ea typeface="Tahoma" pitchFamily="34" charset="0"/>
                <a:cs typeface="Tahoma" pitchFamily="34" charset="0"/>
              </a:rPr>
              <a:t>2D</a:t>
            </a:r>
            <a:r>
              <a:rPr lang="en-US" altLang="zh-CN" sz="2000" b="1" dirty="0">
                <a:latin typeface="Tahoma" pitchFamily="34" charset="0"/>
                <a:ea typeface="Tahoma" pitchFamily="34" charset="0"/>
                <a:cs typeface="Tahoma" pitchFamily="34" charset="0"/>
              </a:rPr>
              <a:t> {</a:t>
            </a:r>
            <a:br>
              <a:rPr lang="en-US" altLang="zh-CN" sz="2000" b="1" dirty="0">
                <a:latin typeface="Tahoma" pitchFamily="34" charset="0"/>
                <a:ea typeface="Tahoma" pitchFamily="34" charset="0"/>
                <a:cs typeface="Tahoma" pitchFamily="34" charset="0"/>
              </a:rPr>
            </a:br>
            <a:r>
              <a:rPr lang="en-US" altLang="zh-CN" sz="2000" b="1" dirty="0">
                <a:latin typeface="Tahoma" pitchFamily="34" charset="0"/>
                <a:ea typeface="Tahoma" pitchFamily="34" charset="0"/>
                <a:cs typeface="Tahoma" pitchFamily="34" charset="0"/>
              </a:rPr>
              <a:t>     double radius;</a:t>
            </a:r>
          </a:p>
          <a:p>
            <a:r>
              <a:rPr lang="en-US" altLang="zh-CN" sz="2000" b="1" dirty="0">
                <a:latin typeface="Tahoma" pitchFamily="34" charset="0"/>
                <a:ea typeface="Tahoma" pitchFamily="34" charset="0"/>
                <a:cs typeface="Tahoma" pitchFamily="34" charset="0"/>
              </a:rPr>
              <a:t>     String color;</a:t>
            </a:r>
          </a:p>
          <a:p>
            <a:endParaRPr lang="en-US" altLang="zh-CN" sz="1000" b="1" dirty="0">
              <a:latin typeface="Tahoma" pitchFamily="34" charset="0"/>
              <a:ea typeface="Tahoma" pitchFamily="34" charset="0"/>
              <a:cs typeface="Tahoma" pitchFamily="34" charset="0"/>
            </a:endParaRPr>
          </a:p>
          <a:p>
            <a:r>
              <a:rPr lang="en-US" altLang="zh-CN" sz="2000" b="1" dirty="0">
                <a:latin typeface="Tahoma" pitchFamily="34" charset="0"/>
                <a:ea typeface="Tahoma" pitchFamily="34" charset="0"/>
                <a:cs typeface="Tahoma" pitchFamily="34" charset="0"/>
              </a:rPr>
              <a:t>     public Circle(double r) {</a:t>
            </a:r>
          </a:p>
          <a:p>
            <a:r>
              <a:rPr lang="en-US" altLang="zh-CN" sz="2000" b="1" dirty="0">
                <a:latin typeface="Tahoma" pitchFamily="34" charset="0"/>
                <a:ea typeface="Tahoma" pitchFamily="34" charset="0"/>
                <a:cs typeface="Tahoma" pitchFamily="34" charset="0"/>
              </a:rPr>
              <a:t>	</a:t>
            </a:r>
            <a:r>
              <a:rPr lang="en-US" altLang="zh-CN" sz="2000" b="1" dirty="0" err="1">
                <a:latin typeface="Tahoma" pitchFamily="34" charset="0"/>
                <a:ea typeface="Tahoma" pitchFamily="34" charset="0"/>
                <a:cs typeface="Tahoma" pitchFamily="34" charset="0"/>
              </a:rPr>
              <a:t>redius</a:t>
            </a:r>
            <a:r>
              <a:rPr lang="en-US" altLang="zh-CN" sz="2000" b="1" dirty="0">
                <a:latin typeface="Tahoma" pitchFamily="34" charset="0"/>
                <a:ea typeface="Tahoma" pitchFamily="34" charset="0"/>
                <a:cs typeface="Tahoma" pitchFamily="34" charset="0"/>
              </a:rPr>
              <a:t> = r;</a:t>
            </a:r>
          </a:p>
          <a:p>
            <a:r>
              <a:rPr lang="en-US" altLang="zh-CN" sz="2000" b="1" dirty="0">
                <a:latin typeface="Tahoma" pitchFamily="34" charset="0"/>
                <a:ea typeface="Tahoma" pitchFamily="34" charset="0"/>
                <a:cs typeface="Tahoma" pitchFamily="34" charset="0"/>
              </a:rPr>
              <a:t>     }</a:t>
            </a:r>
          </a:p>
          <a:p>
            <a:endParaRPr lang="en-US" altLang="zh-CN" sz="1000" b="1" dirty="0">
              <a:latin typeface="Tahoma" pitchFamily="34" charset="0"/>
              <a:ea typeface="Tahoma" pitchFamily="34" charset="0"/>
              <a:cs typeface="Tahoma" pitchFamily="34" charset="0"/>
            </a:endParaRPr>
          </a:p>
          <a:p>
            <a:r>
              <a:rPr lang="en-US" altLang="zh-CN" sz="2000" b="1" dirty="0">
                <a:latin typeface="Tahoma" pitchFamily="34" charset="0"/>
                <a:ea typeface="Tahoma" pitchFamily="34" charset="0"/>
                <a:cs typeface="Tahoma" pitchFamily="34" charset="0"/>
              </a:rPr>
              <a:t>     public </a:t>
            </a:r>
            <a:r>
              <a:rPr lang="en-US" altLang="zh-CN" sz="2000" b="1" dirty="0">
                <a:solidFill>
                  <a:srgbClr val="0000CC"/>
                </a:solidFill>
                <a:latin typeface="Tahoma" pitchFamily="34" charset="0"/>
                <a:ea typeface="Tahoma" pitchFamily="34" charset="0"/>
                <a:cs typeface="Tahoma" pitchFamily="34" charset="0"/>
              </a:rPr>
              <a:t>void </a:t>
            </a:r>
            <a:r>
              <a:rPr lang="en-US" altLang="zh-CN" sz="2000" b="1" dirty="0" err="1">
                <a:solidFill>
                  <a:srgbClr val="0000CC"/>
                </a:solidFill>
                <a:latin typeface="Tahoma" pitchFamily="34" charset="0"/>
                <a:ea typeface="Tahoma" pitchFamily="34" charset="0"/>
                <a:cs typeface="Tahoma" pitchFamily="34" charset="0"/>
              </a:rPr>
              <a:t>setColor</a:t>
            </a:r>
            <a:r>
              <a:rPr lang="en-US" altLang="zh-CN" sz="2000" b="1" dirty="0">
                <a:solidFill>
                  <a:srgbClr val="0000CC"/>
                </a:solidFill>
                <a:latin typeface="Tahoma" pitchFamily="34" charset="0"/>
                <a:ea typeface="Tahoma" pitchFamily="34" charset="0"/>
                <a:cs typeface="Tahoma" pitchFamily="34" charset="0"/>
              </a:rPr>
              <a:t>(String </a:t>
            </a:r>
            <a:r>
              <a:rPr lang="en-US" altLang="zh-CN" sz="2000" b="1" dirty="0" err="1">
                <a:solidFill>
                  <a:srgbClr val="0000CC"/>
                </a:solidFill>
                <a:latin typeface="Tahoma" pitchFamily="34" charset="0"/>
                <a:ea typeface="Tahoma" pitchFamily="34" charset="0"/>
                <a:cs typeface="Tahoma" pitchFamily="34" charset="0"/>
              </a:rPr>
              <a:t>str</a:t>
            </a:r>
            <a:r>
              <a:rPr lang="en-US" altLang="zh-CN" sz="2000" b="1" dirty="0">
                <a:solidFill>
                  <a:srgbClr val="0000CC"/>
                </a:solidFill>
                <a:latin typeface="Tahoma" pitchFamily="34" charset="0"/>
                <a:ea typeface="Tahoma" pitchFamily="34" charset="0"/>
                <a:cs typeface="Tahoma" pitchFamily="34" charset="0"/>
              </a:rPr>
              <a:t>) </a:t>
            </a:r>
            <a:r>
              <a:rPr lang="en-US" altLang="zh-CN" sz="2000" b="1" dirty="0">
                <a:latin typeface="Tahoma" pitchFamily="34" charset="0"/>
                <a:ea typeface="Tahoma" pitchFamily="34" charset="0"/>
                <a:cs typeface="Tahoma" pitchFamily="34" charset="0"/>
              </a:rPr>
              <a:t>{</a:t>
            </a:r>
          </a:p>
          <a:p>
            <a:r>
              <a:rPr lang="en-US" altLang="zh-CN" sz="2000" b="1" dirty="0">
                <a:latin typeface="Tahoma" pitchFamily="34" charset="0"/>
                <a:ea typeface="Tahoma" pitchFamily="34" charset="0"/>
                <a:cs typeface="Tahoma" pitchFamily="34" charset="0"/>
              </a:rPr>
              <a:t>	color = </a:t>
            </a:r>
            <a:r>
              <a:rPr lang="en-US" altLang="zh-CN" sz="2000" b="1" dirty="0" err="1">
                <a:latin typeface="Tahoma" pitchFamily="34" charset="0"/>
                <a:ea typeface="Tahoma" pitchFamily="34" charset="0"/>
                <a:cs typeface="Tahoma" pitchFamily="34" charset="0"/>
              </a:rPr>
              <a:t>str</a:t>
            </a:r>
            <a:r>
              <a:rPr lang="en-US" altLang="zh-CN" sz="2000" b="1" dirty="0">
                <a:latin typeface="Tahoma" pitchFamily="34" charset="0"/>
                <a:ea typeface="Tahoma" pitchFamily="34" charset="0"/>
                <a:cs typeface="Tahoma" pitchFamily="34" charset="0"/>
              </a:rPr>
              <a:t>;</a:t>
            </a:r>
          </a:p>
          <a:p>
            <a:r>
              <a:rPr lang="en-US" altLang="zh-CN" sz="2000" b="1" dirty="0">
                <a:latin typeface="Tahoma" pitchFamily="34" charset="0"/>
                <a:ea typeface="Tahoma" pitchFamily="34" charset="0"/>
                <a:cs typeface="Tahoma" pitchFamily="34" charset="0"/>
              </a:rPr>
              <a:t>	</a:t>
            </a:r>
            <a:r>
              <a:rPr lang="en-US" altLang="zh-CN" sz="2000" b="1" dirty="0" err="1">
                <a:latin typeface="Tahoma" pitchFamily="34" charset="0"/>
                <a:ea typeface="Tahoma" pitchFamily="34" charset="0"/>
                <a:cs typeface="Tahoma" pitchFamily="34" charset="0"/>
              </a:rPr>
              <a:t>System.out.println</a:t>
            </a:r>
            <a:r>
              <a:rPr lang="en-US" altLang="zh-CN" sz="2000" b="1" dirty="0">
                <a:latin typeface="Tahoma" pitchFamily="34" charset="0"/>
                <a:ea typeface="Tahoma" pitchFamily="34" charset="0"/>
                <a:cs typeface="Tahoma" pitchFamily="34" charset="0"/>
              </a:rPr>
              <a:t>(“color is “+color);</a:t>
            </a:r>
          </a:p>
          <a:p>
            <a:r>
              <a:rPr lang="en-US" altLang="zh-CN" sz="2000" b="1" dirty="0">
                <a:latin typeface="Tahoma" pitchFamily="34" charset="0"/>
                <a:ea typeface="Tahoma" pitchFamily="34" charset="0"/>
                <a:cs typeface="Tahoma" pitchFamily="34" charset="0"/>
              </a:rPr>
              <a:t>     }</a:t>
            </a:r>
          </a:p>
          <a:p>
            <a:endParaRPr lang="en-US" altLang="zh-CN" sz="1000" b="1" dirty="0">
              <a:latin typeface="Tahoma" pitchFamily="34" charset="0"/>
              <a:ea typeface="Tahoma" pitchFamily="34" charset="0"/>
              <a:cs typeface="Tahoma" pitchFamily="34" charset="0"/>
            </a:endParaRPr>
          </a:p>
          <a:p>
            <a:r>
              <a:rPr lang="en-US" altLang="zh-CN" sz="2000" b="1" dirty="0">
                <a:latin typeface="Tahoma" pitchFamily="34" charset="0"/>
                <a:ea typeface="Tahoma" pitchFamily="34" charset="0"/>
                <a:cs typeface="Tahoma" pitchFamily="34" charset="0"/>
              </a:rPr>
              <a:t>     public </a:t>
            </a:r>
            <a:r>
              <a:rPr lang="en-US" altLang="zh-CN" sz="2000" b="1" dirty="0">
                <a:solidFill>
                  <a:srgbClr val="C00000"/>
                </a:solidFill>
                <a:latin typeface="Tahoma" pitchFamily="34" charset="0"/>
                <a:ea typeface="Tahoma" pitchFamily="34" charset="0"/>
                <a:cs typeface="Tahoma" pitchFamily="34" charset="0"/>
              </a:rPr>
              <a:t>double area() </a:t>
            </a:r>
            <a:r>
              <a:rPr lang="en-US" altLang="zh-CN" sz="2000" b="1" dirty="0">
                <a:latin typeface="Tahoma" pitchFamily="34" charset="0"/>
                <a:ea typeface="Tahoma" pitchFamily="34" charset="0"/>
                <a:cs typeface="Tahoma" pitchFamily="34" charset="0"/>
              </a:rPr>
              <a:t>{</a:t>
            </a:r>
          </a:p>
          <a:p>
            <a:r>
              <a:rPr lang="en-US" altLang="zh-CN" sz="2000" b="1" dirty="0">
                <a:latin typeface="Tahoma" pitchFamily="34" charset="0"/>
                <a:ea typeface="Tahoma" pitchFamily="34" charset="0"/>
                <a:cs typeface="Tahoma" pitchFamily="34" charset="0"/>
              </a:rPr>
              <a:t>	return (pi*radius*radius);</a:t>
            </a:r>
          </a:p>
          <a:p>
            <a:r>
              <a:rPr lang="en-US" altLang="zh-CN" sz="2000" b="1" dirty="0">
                <a:latin typeface="Tahoma" pitchFamily="34" charset="0"/>
                <a:ea typeface="Tahoma" pitchFamily="34" charset="0"/>
                <a:cs typeface="Tahoma" pitchFamily="34" charset="0"/>
              </a:rPr>
              <a:t>   }</a:t>
            </a:r>
          </a:p>
          <a:p>
            <a:r>
              <a:rPr lang="en-US" altLang="zh-CN" sz="2000" b="1" dirty="0">
                <a:latin typeface="Tahoma" pitchFamily="34" charset="0"/>
                <a:ea typeface="Tahoma" pitchFamily="34" charset="0"/>
                <a:cs typeface="Tahoma" pitchFamily="34" charset="0"/>
              </a:rPr>
              <a:t>}</a:t>
            </a:r>
          </a:p>
        </p:txBody>
      </p:sp>
      <p:sp>
        <p:nvSpPr>
          <p:cNvPr id="43012" name="Text Box 6"/>
          <p:cNvSpPr txBox="1">
            <a:spLocks noChangeArrowheads="1"/>
          </p:cNvSpPr>
          <p:nvPr/>
        </p:nvSpPr>
        <p:spPr bwMode="auto">
          <a:xfrm>
            <a:off x="285720" y="285728"/>
            <a:ext cx="4786346" cy="1017844"/>
          </a:xfrm>
          <a:prstGeom prst="rect">
            <a:avLst/>
          </a:prstGeom>
          <a:noFill/>
          <a:ln w="9525">
            <a:solidFill>
              <a:schemeClr val="tx1"/>
            </a:solidFill>
            <a:miter lim="800000"/>
            <a:headEnd/>
            <a:tailEnd/>
          </a:ln>
        </p:spPr>
        <p:txBody>
          <a:bodyPr wrap="square" lIns="90000" tIns="46800" rIns="90000" bIns="46800">
            <a:spAutoFit/>
          </a:bodyPr>
          <a:lstStyle/>
          <a:p>
            <a:r>
              <a:rPr lang="en-AU" altLang="en-AU" sz="2000" b="1" dirty="0">
                <a:solidFill>
                  <a:schemeClr val="tx2"/>
                </a:solidFill>
                <a:latin typeface="Tahoma" pitchFamily="34" charset="0"/>
                <a:ea typeface="Tahoma" pitchFamily="34" charset="0"/>
                <a:cs typeface="Tahoma" pitchFamily="34" charset="0"/>
              </a:rPr>
              <a:t>public </a:t>
            </a:r>
            <a:r>
              <a:rPr lang="en-AU" altLang="en-AU" sz="2000" b="1" dirty="0">
                <a:solidFill>
                  <a:srgbClr val="CC0000"/>
                </a:solidFill>
                <a:latin typeface="Tahoma" pitchFamily="34" charset="0"/>
                <a:ea typeface="Tahoma" pitchFamily="34" charset="0"/>
                <a:cs typeface="Tahoma" pitchFamily="34" charset="0"/>
              </a:rPr>
              <a:t>abstract</a:t>
            </a:r>
            <a:r>
              <a:rPr lang="en-AU" altLang="en-AU" sz="2000" b="1" dirty="0">
                <a:solidFill>
                  <a:schemeClr val="tx2"/>
                </a:solidFill>
                <a:latin typeface="Tahoma" pitchFamily="34" charset="0"/>
                <a:ea typeface="Tahoma" pitchFamily="34" charset="0"/>
                <a:cs typeface="Tahoma" pitchFamily="34" charset="0"/>
              </a:rPr>
              <a:t> class </a:t>
            </a:r>
            <a:r>
              <a:rPr lang="en-AU" altLang="en-AU" sz="2000" b="1" dirty="0">
                <a:solidFill>
                  <a:srgbClr val="008000"/>
                </a:solidFill>
                <a:latin typeface="Tahoma" pitchFamily="34" charset="0"/>
                <a:ea typeface="Tahoma" pitchFamily="34" charset="0"/>
                <a:cs typeface="Tahoma" pitchFamily="34" charset="0"/>
              </a:rPr>
              <a:t>Shape</a:t>
            </a:r>
            <a:r>
              <a:rPr lang="en-AU" altLang="en-AU" sz="2000" b="1" dirty="0">
                <a:solidFill>
                  <a:schemeClr val="tx2"/>
                </a:solidFill>
                <a:latin typeface="Tahoma" pitchFamily="34" charset="0"/>
                <a:ea typeface="Tahoma" pitchFamily="34" charset="0"/>
                <a:cs typeface="Tahoma" pitchFamily="34" charset="0"/>
              </a:rPr>
              <a:t> {</a:t>
            </a:r>
            <a:endParaRPr lang="en-AU" altLang="zh-CN" sz="2000" b="1" dirty="0">
              <a:solidFill>
                <a:schemeClr val="tx2"/>
              </a:solidFill>
              <a:latin typeface="Tahoma" pitchFamily="34" charset="0"/>
              <a:ea typeface="Tahoma" pitchFamily="34" charset="0"/>
              <a:cs typeface="Tahoma" pitchFamily="34" charset="0"/>
            </a:endParaRPr>
          </a:p>
          <a:p>
            <a:r>
              <a:rPr lang="en-AU" altLang="zh-CN" sz="2000" b="1" dirty="0">
                <a:solidFill>
                  <a:schemeClr val="tx2"/>
                </a:solidFill>
                <a:latin typeface="Tahoma" pitchFamily="34" charset="0"/>
                <a:ea typeface="Tahoma" pitchFamily="34" charset="0"/>
                <a:cs typeface="Tahoma" pitchFamily="34" charset="0"/>
              </a:rPr>
              <a:t>   </a:t>
            </a:r>
            <a:r>
              <a:rPr lang="en-AU" altLang="zh-CN" sz="2000" b="1" dirty="0" smtClean="0">
                <a:solidFill>
                  <a:schemeClr val="tx2"/>
                </a:solidFill>
                <a:latin typeface="Tahoma" pitchFamily="34" charset="0"/>
                <a:ea typeface="Tahoma" pitchFamily="34" charset="0"/>
                <a:cs typeface="Tahoma" pitchFamily="34" charset="0"/>
              </a:rPr>
              <a:t>abstract</a:t>
            </a:r>
            <a:r>
              <a:rPr lang="en-AU" altLang="en-AU" sz="2000" b="1" dirty="0" smtClean="0">
                <a:solidFill>
                  <a:schemeClr val="tx2"/>
                </a:solidFill>
                <a:latin typeface="Tahoma" pitchFamily="34" charset="0"/>
                <a:ea typeface="Tahoma" pitchFamily="34" charset="0"/>
                <a:cs typeface="Tahoma" pitchFamily="34" charset="0"/>
              </a:rPr>
              <a:t> </a:t>
            </a:r>
            <a:r>
              <a:rPr lang="en-AU" altLang="en-AU" sz="2000" b="1" dirty="0">
                <a:solidFill>
                  <a:schemeClr val="tx2"/>
                </a:solidFill>
                <a:latin typeface="Tahoma" pitchFamily="34" charset="0"/>
                <a:ea typeface="Tahoma" pitchFamily="34" charset="0"/>
                <a:cs typeface="Tahoma" pitchFamily="34" charset="0"/>
              </a:rPr>
              <a:t>void </a:t>
            </a:r>
            <a:r>
              <a:rPr lang="en-AU" altLang="zh-CN" sz="2000" b="1" dirty="0" err="1">
                <a:solidFill>
                  <a:srgbClr val="0000CC"/>
                </a:solidFill>
                <a:latin typeface="Tahoma" pitchFamily="34" charset="0"/>
                <a:ea typeface="Tahoma" pitchFamily="34" charset="0"/>
                <a:cs typeface="Tahoma" pitchFamily="34" charset="0"/>
              </a:rPr>
              <a:t>setColor</a:t>
            </a:r>
            <a:r>
              <a:rPr lang="en-AU" altLang="en-AU" sz="2000" b="1" dirty="0">
                <a:solidFill>
                  <a:schemeClr val="tx2"/>
                </a:solidFill>
                <a:latin typeface="Tahoma" pitchFamily="34" charset="0"/>
                <a:ea typeface="Tahoma" pitchFamily="34" charset="0"/>
                <a:cs typeface="Tahoma" pitchFamily="34" charset="0"/>
              </a:rPr>
              <a:t>(</a:t>
            </a:r>
            <a:r>
              <a:rPr lang="en-AU" altLang="zh-CN" sz="2000" b="1" dirty="0">
                <a:solidFill>
                  <a:schemeClr val="tx2"/>
                </a:solidFill>
                <a:latin typeface="Tahoma" pitchFamily="34" charset="0"/>
                <a:ea typeface="Tahoma" pitchFamily="34" charset="0"/>
                <a:cs typeface="Tahoma" pitchFamily="34" charset="0"/>
              </a:rPr>
              <a:t>String </a:t>
            </a:r>
            <a:r>
              <a:rPr lang="en-AU" altLang="zh-CN" sz="2000" b="1" dirty="0" err="1">
                <a:solidFill>
                  <a:schemeClr val="tx2"/>
                </a:solidFill>
                <a:latin typeface="Tahoma" pitchFamily="34" charset="0"/>
                <a:ea typeface="Tahoma" pitchFamily="34" charset="0"/>
                <a:cs typeface="Tahoma" pitchFamily="34" charset="0"/>
              </a:rPr>
              <a:t>str</a:t>
            </a:r>
            <a:r>
              <a:rPr lang="en-AU" altLang="en-AU" sz="2000" b="1" dirty="0">
                <a:solidFill>
                  <a:schemeClr val="tx2"/>
                </a:solidFill>
                <a:latin typeface="Tahoma" pitchFamily="34" charset="0"/>
                <a:ea typeface="Tahoma" pitchFamily="34" charset="0"/>
                <a:cs typeface="Tahoma" pitchFamily="34" charset="0"/>
              </a:rPr>
              <a:t>)</a:t>
            </a:r>
            <a:r>
              <a:rPr lang="en-AU" altLang="zh-CN" sz="2000" b="1" dirty="0">
                <a:solidFill>
                  <a:schemeClr val="tx2"/>
                </a:solidFill>
                <a:latin typeface="Tahoma" pitchFamily="34" charset="0"/>
                <a:ea typeface="Tahoma" pitchFamily="34" charset="0"/>
                <a:cs typeface="Tahoma" pitchFamily="34" charset="0"/>
              </a:rPr>
              <a:t>;</a:t>
            </a:r>
            <a:r>
              <a:rPr lang="en-AU" altLang="en-AU" sz="2000" b="1" dirty="0">
                <a:solidFill>
                  <a:schemeClr val="tx2"/>
                </a:solidFill>
                <a:latin typeface="Tahoma" pitchFamily="34" charset="0"/>
                <a:ea typeface="Tahoma" pitchFamily="34" charset="0"/>
                <a:cs typeface="Tahoma" pitchFamily="34" charset="0"/>
              </a:rPr>
              <a:t> </a:t>
            </a:r>
          </a:p>
          <a:p>
            <a:r>
              <a:rPr lang="en-AU" altLang="en-AU" sz="2000" b="1" dirty="0">
                <a:solidFill>
                  <a:schemeClr val="tx2"/>
                </a:solidFill>
                <a:latin typeface="Tahoma" pitchFamily="34" charset="0"/>
                <a:ea typeface="Tahoma" pitchFamily="34" charset="0"/>
                <a:cs typeface="Tahoma" pitchFamily="34" charset="0"/>
              </a:rPr>
              <a:t>}</a:t>
            </a:r>
            <a:endParaRPr lang="en-US" altLang="zh-CN" sz="2000" b="1" dirty="0">
              <a:latin typeface="Tahoma" pitchFamily="34" charset="0"/>
              <a:ea typeface="Tahoma" pitchFamily="34" charset="0"/>
              <a:cs typeface="Tahoma" pitchFamily="34" charset="0"/>
            </a:endParaRPr>
          </a:p>
        </p:txBody>
      </p:sp>
      <p:sp>
        <p:nvSpPr>
          <p:cNvPr id="43013" name="Text Box 8"/>
          <p:cNvSpPr txBox="1">
            <a:spLocks noChangeArrowheads="1"/>
          </p:cNvSpPr>
          <p:nvPr/>
        </p:nvSpPr>
        <p:spPr bwMode="auto">
          <a:xfrm>
            <a:off x="5572132" y="214290"/>
            <a:ext cx="3143272" cy="1325620"/>
          </a:xfrm>
          <a:prstGeom prst="rect">
            <a:avLst/>
          </a:prstGeom>
          <a:noFill/>
          <a:ln w="9525">
            <a:solidFill>
              <a:schemeClr val="tx1"/>
            </a:solidFill>
            <a:miter lim="800000"/>
            <a:headEnd/>
            <a:tailEnd/>
          </a:ln>
        </p:spPr>
        <p:txBody>
          <a:bodyPr wrap="square" lIns="90000" tIns="46800" rIns="90000" bIns="46800">
            <a:spAutoFit/>
          </a:bodyPr>
          <a:lstStyle/>
          <a:p>
            <a:r>
              <a:rPr lang="en-US" altLang="zh-CN" sz="2000" b="1" dirty="0">
                <a:solidFill>
                  <a:schemeClr val="accent2"/>
                </a:solidFill>
                <a:latin typeface="Tahoma" pitchFamily="34" charset="0"/>
                <a:ea typeface="Tahoma" pitchFamily="34" charset="0"/>
                <a:cs typeface="Tahoma" pitchFamily="34" charset="0"/>
              </a:rPr>
              <a:t>interface</a:t>
            </a:r>
            <a:r>
              <a:rPr lang="en-US" altLang="zh-CN" sz="2000" b="1" dirty="0">
                <a:latin typeface="Tahoma" pitchFamily="34" charset="0"/>
                <a:ea typeface="Tahoma" pitchFamily="34" charset="0"/>
                <a:cs typeface="Tahoma" pitchFamily="34" charset="0"/>
              </a:rPr>
              <a:t> </a:t>
            </a:r>
            <a:r>
              <a:rPr lang="en-US" altLang="zh-CN" sz="2000" b="1" dirty="0" err="1">
                <a:solidFill>
                  <a:srgbClr val="CC0000"/>
                </a:solidFill>
                <a:latin typeface="Tahoma" pitchFamily="34" charset="0"/>
                <a:ea typeface="Tahoma" pitchFamily="34" charset="0"/>
                <a:cs typeface="Tahoma" pitchFamily="34" charset="0"/>
              </a:rPr>
              <a:t>Shape2D</a:t>
            </a:r>
            <a:r>
              <a:rPr lang="en-US" altLang="zh-CN" sz="2000" b="1" dirty="0">
                <a:latin typeface="Tahoma" pitchFamily="34" charset="0"/>
                <a:ea typeface="Tahoma" pitchFamily="34" charset="0"/>
                <a:cs typeface="Tahoma" pitchFamily="34" charset="0"/>
              </a:rPr>
              <a:t> {</a:t>
            </a:r>
          </a:p>
          <a:p>
            <a:pPr lvl="1"/>
            <a:r>
              <a:rPr lang="en-US" altLang="zh-CN" sz="2000" b="1" dirty="0" smtClean="0">
                <a:latin typeface="Tahoma" pitchFamily="34" charset="0"/>
                <a:ea typeface="Tahoma" pitchFamily="34" charset="0"/>
                <a:cs typeface="Tahoma" pitchFamily="34" charset="0"/>
              </a:rPr>
              <a:t>double </a:t>
            </a:r>
            <a:r>
              <a:rPr lang="en-US" altLang="zh-CN" sz="2000" b="1" dirty="0">
                <a:latin typeface="Tahoma" pitchFamily="34" charset="0"/>
                <a:ea typeface="Tahoma" pitchFamily="34" charset="0"/>
                <a:cs typeface="Tahoma" pitchFamily="34" charset="0"/>
              </a:rPr>
              <a:t>pi = 3.14;</a:t>
            </a:r>
          </a:p>
          <a:p>
            <a:pPr lvl="1"/>
            <a:r>
              <a:rPr lang="en-US" altLang="zh-CN" sz="2000" b="1" dirty="0" smtClean="0">
                <a:latin typeface="Tahoma" pitchFamily="34" charset="0"/>
                <a:ea typeface="Tahoma" pitchFamily="34" charset="0"/>
                <a:cs typeface="Tahoma" pitchFamily="34" charset="0"/>
              </a:rPr>
              <a:t>double </a:t>
            </a:r>
            <a:r>
              <a:rPr lang="en-US" altLang="zh-CN" sz="2000" b="1" dirty="0">
                <a:latin typeface="Tahoma" pitchFamily="34" charset="0"/>
                <a:ea typeface="Tahoma" pitchFamily="34" charset="0"/>
                <a:cs typeface="Tahoma" pitchFamily="34" charset="0"/>
              </a:rPr>
              <a:t>area();</a:t>
            </a:r>
          </a:p>
          <a:p>
            <a:r>
              <a:rPr lang="en-US" altLang="zh-CN" sz="2000" b="1" dirty="0">
                <a:latin typeface="Tahoma" pitchFamily="34" charset="0"/>
                <a:ea typeface="Tahoma" pitchFamily="34" charset="0"/>
                <a:cs typeface="Tahoma"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blinds(horizontal)">
                                      <p:cBhvr>
                                        <p:cTn id="7" dur="500"/>
                                        <p:tgtEl>
                                          <p:spTgt spid="430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blinds(horizontal)">
                                      <p:cBhvr>
                                        <p:cTn id="12"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430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§5.10.3     </a:t>
            </a:r>
            <a:r>
              <a:rPr lang="zh-CN" altLang="en-US" dirty="0" smtClean="0">
                <a:latin typeface="宋体" charset="-122"/>
              </a:rPr>
              <a:t>接口回调 </a:t>
            </a:r>
            <a:endParaRPr lang="zh-CN" altLang="en-US" sz="4000" dirty="0"/>
          </a:p>
        </p:txBody>
      </p:sp>
      <p:sp>
        <p:nvSpPr>
          <p:cNvPr id="4" name="Text Box 4"/>
          <p:cNvSpPr txBox="1">
            <a:spLocks noChangeArrowheads="1"/>
          </p:cNvSpPr>
          <p:nvPr/>
        </p:nvSpPr>
        <p:spPr bwMode="auto">
          <a:xfrm>
            <a:off x="214282" y="1785926"/>
            <a:ext cx="8748713" cy="4157165"/>
          </a:xfrm>
          <a:prstGeom prst="rect">
            <a:avLst/>
          </a:prstGeom>
          <a:noFill/>
          <a:ln w="9525">
            <a:solidFill>
              <a:schemeClr val="tx1"/>
            </a:solidFill>
            <a:miter lim="800000"/>
            <a:headEnd/>
            <a:tailEnd/>
          </a:ln>
        </p:spPr>
        <p:txBody>
          <a:bodyPr wrap="square" lIns="90000" tIns="46800" rIns="90000" bIns="46800">
            <a:spAutoFit/>
          </a:bodyPr>
          <a:lstStyle/>
          <a:p>
            <a:r>
              <a:rPr lang="en-US" altLang="zh-CN" sz="2200" b="1" dirty="0"/>
              <a:t>public class </a:t>
            </a:r>
            <a:r>
              <a:rPr lang="en-US" altLang="zh-CN" sz="2200" b="1" dirty="0" err="1"/>
              <a:t>ShapeTest</a:t>
            </a:r>
            <a:r>
              <a:rPr lang="en-US" altLang="zh-CN" sz="2200" b="1" dirty="0"/>
              <a:t> {</a:t>
            </a:r>
          </a:p>
          <a:p>
            <a:endParaRPr lang="en-US" altLang="zh-CN" sz="2200" b="1" dirty="0"/>
          </a:p>
          <a:p>
            <a:r>
              <a:rPr lang="en-US" altLang="zh-CN" sz="2200" b="1" dirty="0"/>
              <a:t>    public static void main(String[] </a:t>
            </a:r>
            <a:r>
              <a:rPr lang="en-US" altLang="zh-CN" sz="2200" b="1" dirty="0" err="1"/>
              <a:t>args</a:t>
            </a:r>
            <a:r>
              <a:rPr lang="en-US" altLang="zh-CN" sz="2200" b="1" dirty="0"/>
              <a:t>) {</a:t>
            </a:r>
          </a:p>
          <a:p>
            <a:pPr lvl="1"/>
            <a:r>
              <a:rPr lang="en-US" altLang="zh-CN" sz="2200" b="1" dirty="0">
                <a:solidFill>
                  <a:schemeClr val="accent2"/>
                </a:solidFill>
              </a:rPr>
              <a:t>  </a:t>
            </a:r>
            <a:r>
              <a:rPr lang="en-US" altLang="zh-CN" sz="2200" b="1" dirty="0">
                <a:solidFill>
                  <a:srgbClr val="0000CC"/>
                </a:solidFill>
              </a:rPr>
              <a:t>Shape2D s;</a:t>
            </a:r>
            <a:r>
              <a:rPr lang="en-US" altLang="zh-CN" sz="2200" b="1" dirty="0">
                <a:solidFill>
                  <a:schemeClr val="accent2"/>
                </a:solidFill>
              </a:rPr>
              <a:t>	</a:t>
            </a:r>
            <a:r>
              <a:rPr lang="en-US" altLang="zh-CN" sz="2200" b="1" dirty="0" smtClean="0">
                <a:solidFill>
                  <a:schemeClr val="accent2"/>
                </a:solidFill>
              </a:rPr>
              <a:t>         //</a:t>
            </a:r>
            <a:r>
              <a:rPr lang="zh-CN" altLang="en-US" sz="2200" b="1" dirty="0" smtClean="0">
                <a:solidFill>
                  <a:srgbClr val="CC0000"/>
                </a:solidFill>
              </a:rPr>
              <a:t>声明</a:t>
            </a:r>
            <a:r>
              <a:rPr lang="en-US" altLang="zh-CN" sz="2200" b="1" dirty="0" err="1" smtClean="0">
                <a:solidFill>
                  <a:srgbClr val="0000CC"/>
                </a:solidFill>
              </a:rPr>
              <a:t>Shape2D</a:t>
            </a:r>
            <a:r>
              <a:rPr lang="zh-CN" altLang="en-US" sz="2200" b="1" dirty="0" smtClean="0">
                <a:solidFill>
                  <a:srgbClr val="CC0000"/>
                </a:solidFill>
              </a:rPr>
              <a:t>接口的</a:t>
            </a:r>
            <a:r>
              <a:rPr lang="zh-CN" altLang="en-US" sz="2200" b="1" dirty="0" smtClean="0">
                <a:solidFill>
                  <a:srgbClr val="0000CC"/>
                </a:solidFill>
              </a:rPr>
              <a:t>变量</a:t>
            </a:r>
            <a:endParaRPr lang="zh-CN" altLang="en-US" sz="2200" b="1" dirty="0">
              <a:solidFill>
                <a:srgbClr val="CC0000"/>
              </a:solidFill>
            </a:endParaRPr>
          </a:p>
          <a:p>
            <a:pPr lvl="1"/>
            <a:r>
              <a:rPr lang="zh-CN" altLang="en-US" sz="2200" b="1" dirty="0">
                <a:solidFill>
                  <a:schemeClr val="accent2"/>
                </a:solidFill>
              </a:rPr>
              <a:t>  </a:t>
            </a:r>
            <a:r>
              <a:rPr lang="en-US" altLang="zh-CN" sz="2200" b="1" dirty="0">
                <a:solidFill>
                  <a:srgbClr val="0000CC"/>
                </a:solidFill>
              </a:rPr>
              <a:t>s = new Circle(1.0);  </a:t>
            </a:r>
            <a:r>
              <a:rPr lang="en-US" altLang="zh-CN" sz="2200" b="1" dirty="0" smtClean="0">
                <a:solidFill>
                  <a:srgbClr val="0000CC"/>
                </a:solidFill>
              </a:rPr>
              <a:t>  </a:t>
            </a:r>
            <a:r>
              <a:rPr lang="en-US" altLang="zh-CN" sz="2200" b="1" dirty="0" smtClean="0">
                <a:solidFill>
                  <a:schemeClr val="accent2"/>
                </a:solidFill>
              </a:rPr>
              <a:t>//</a:t>
            </a:r>
            <a:r>
              <a:rPr lang="zh-CN" altLang="en-US" sz="2200" b="1" dirty="0">
                <a:solidFill>
                  <a:srgbClr val="CC0000"/>
                </a:solidFill>
              </a:rPr>
              <a:t>通过实现接口的类创建</a:t>
            </a:r>
            <a:r>
              <a:rPr lang="zh-CN" altLang="en-US" sz="2200" b="1" dirty="0" smtClean="0">
                <a:solidFill>
                  <a:srgbClr val="CC0000"/>
                </a:solidFill>
              </a:rPr>
              <a:t>接口变量的</a:t>
            </a:r>
            <a:r>
              <a:rPr lang="zh-CN" altLang="en-US" b="1" dirty="0" smtClean="0">
                <a:solidFill>
                  <a:srgbClr val="0000CC"/>
                </a:solidFill>
              </a:rPr>
              <a:t>引用</a:t>
            </a:r>
            <a:endParaRPr lang="zh-CN" altLang="en-US" sz="2200" b="1" dirty="0">
              <a:solidFill>
                <a:srgbClr val="CC0000"/>
              </a:solidFill>
            </a:endParaRPr>
          </a:p>
          <a:p>
            <a:pPr lvl="1"/>
            <a:r>
              <a:rPr lang="zh-CN" altLang="en-US" sz="2200" b="1" dirty="0">
                <a:solidFill>
                  <a:srgbClr val="0000CC"/>
                </a:solidFill>
              </a:rPr>
              <a:t>  </a:t>
            </a:r>
            <a:r>
              <a:rPr lang="en-US" altLang="zh-CN" sz="2200" b="1" dirty="0" err="1">
                <a:solidFill>
                  <a:srgbClr val="0000CC"/>
                </a:solidFill>
              </a:rPr>
              <a:t>s.area</a:t>
            </a:r>
            <a:r>
              <a:rPr lang="en-US" altLang="zh-CN" sz="2200" b="1" dirty="0">
                <a:solidFill>
                  <a:srgbClr val="0000CC"/>
                </a:solidFill>
              </a:rPr>
              <a:t>();	</a:t>
            </a:r>
            <a:r>
              <a:rPr lang="en-US" altLang="zh-CN" sz="2200" b="1" dirty="0">
                <a:solidFill>
                  <a:schemeClr val="accent2"/>
                </a:solidFill>
              </a:rPr>
              <a:t>	</a:t>
            </a:r>
            <a:r>
              <a:rPr lang="en-US" altLang="zh-CN" sz="2200" b="1" dirty="0" smtClean="0">
                <a:solidFill>
                  <a:schemeClr val="accent2"/>
                </a:solidFill>
              </a:rPr>
              <a:t>         //</a:t>
            </a:r>
            <a:r>
              <a:rPr lang="zh-CN" altLang="en-US" sz="2200" b="1" dirty="0">
                <a:solidFill>
                  <a:srgbClr val="CC0000"/>
                </a:solidFill>
              </a:rPr>
              <a:t>只能调用接口中定义的</a:t>
            </a:r>
            <a:r>
              <a:rPr lang="zh-CN" altLang="en-US" sz="2200" b="1" dirty="0" smtClean="0">
                <a:solidFill>
                  <a:srgbClr val="CC0000"/>
                </a:solidFill>
              </a:rPr>
              <a:t>方法，且该方法</a:t>
            </a:r>
            <a:endParaRPr lang="en-US" altLang="zh-CN" sz="2200" b="1" dirty="0" smtClean="0">
              <a:solidFill>
                <a:srgbClr val="CC0000"/>
              </a:solidFill>
            </a:endParaRPr>
          </a:p>
          <a:p>
            <a:pPr lvl="1"/>
            <a:r>
              <a:rPr lang="en-US" altLang="zh-CN" sz="2200" b="1" dirty="0" smtClean="0">
                <a:solidFill>
                  <a:srgbClr val="CC0000"/>
                </a:solidFill>
              </a:rPr>
              <a:t>                                      //</a:t>
            </a:r>
            <a:r>
              <a:rPr lang="zh-CN" altLang="en-US" sz="2200" b="1" dirty="0" smtClean="0">
                <a:solidFill>
                  <a:srgbClr val="CC0000"/>
                </a:solidFill>
              </a:rPr>
              <a:t>为</a:t>
            </a:r>
            <a:r>
              <a:rPr lang="en-US" altLang="zh-CN" sz="2200" b="1" dirty="0" smtClean="0">
                <a:solidFill>
                  <a:srgbClr val="CC0000"/>
                </a:solidFill>
              </a:rPr>
              <a:t>Circle</a:t>
            </a:r>
            <a:r>
              <a:rPr lang="zh-CN" altLang="en-US" sz="2200" b="1" dirty="0" smtClean="0">
                <a:solidFill>
                  <a:srgbClr val="CC0000"/>
                </a:solidFill>
              </a:rPr>
              <a:t>类的</a:t>
            </a:r>
            <a:r>
              <a:rPr lang="en-US" altLang="zh-CN" sz="2200" b="1" dirty="0" smtClean="0">
                <a:solidFill>
                  <a:srgbClr val="CC0000"/>
                </a:solidFill>
              </a:rPr>
              <a:t>area</a:t>
            </a:r>
            <a:r>
              <a:rPr lang="zh-CN" altLang="en-US" sz="2200" b="1" dirty="0" smtClean="0">
                <a:solidFill>
                  <a:srgbClr val="CC0000"/>
                </a:solidFill>
              </a:rPr>
              <a:t>方法</a:t>
            </a:r>
            <a:endParaRPr lang="en-US" altLang="zh-CN" sz="2200" b="1" dirty="0" smtClean="0">
              <a:solidFill>
                <a:srgbClr val="CC0000"/>
              </a:solidFill>
            </a:endParaRPr>
          </a:p>
          <a:p>
            <a:pPr lvl="1"/>
            <a:endParaRPr lang="zh-CN" altLang="en-US" sz="2200" b="1" dirty="0">
              <a:solidFill>
                <a:srgbClr val="CC0000"/>
              </a:solidFill>
            </a:endParaRPr>
          </a:p>
          <a:p>
            <a:pPr lvl="1"/>
            <a:r>
              <a:rPr lang="zh-CN" altLang="en-US" sz="2200" b="1" dirty="0">
                <a:solidFill>
                  <a:schemeClr val="accent2"/>
                </a:solidFill>
              </a:rPr>
              <a:t>  </a:t>
            </a:r>
            <a:r>
              <a:rPr lang="en-US" altLang="zh-CN" sz="2200" b="1" dirty="0" err="1" smtClean="0">
                <a:solidFill>
                  <a:srgbClr val="0000CC"/>
                </a:solidFill>
              </a:rPr>
              <a:t>s.setColor</a:t>
            </a:r>
            <a:r>
              <a:rPr lang="en-US" altLang="zh-CN" sz="2200" b="1" dirty="0">
                <a:solidFill>
                  <a:srgbClr val="0000CC"/>
                </a:solidFill>
              </a:rPr>
              <a:t>(</a:t>
            </a:r>
            <a:r>
              <a:rPr lang="en-US" altLang="zh-CN" sz="2200" b="1" dirty="0">
                <a:solidFill>
                  <a:srgbClr val="0000CC"/>
                </a:solidFill>
                <a:latin typeface="Arial" charset="0"/>
              </a:rPr>
              <a:t>“</a:t>
            </a:r>
            <a:r>
              <a:rPr lang="en-US" altLang="zh-CN" sz="2200" b="1" dirty="0">
                <a:solidFill>
                  <a:srgbClr val="0000CC"/>
                </a:solidFill>
              </a:rPr>
              <a:t>red</a:t>
            </a:r>
            <a:r>
              <a:rPr lang="en-US" altLang="zh-CN" sz="2200" b="1" dirty="0" smtClean="0">
                <a:solidFill>
                  <a:srgbClr val="0000CC"/>
                </a:solidFill>
                <a:latin typeface="Arial" charset="0"/>
              </a:rPr>
              <a:t>”</a:t>
            </a:r>
            <a:r>
              <a:rPr lang="en-US" altLang="zh-CN" sz="2200" b="1" dirty="0" smtClean="0">
                <a:solidFill>
                  <a:srgbClr val="0000CC"/>
                </a:solidFill>
              </a:rPr>
              <a:t>);    </a:t>
            </a:r>
            <a:r>
              <a:rPr lang="en-US" altLang="zh-CN" sz="2200" b="1" dirty="0" smtClean="0">
                <a:solidFill>
                  <a:srgbClr val="0000CC"/>
                </a:solidFill>
              </a:rPr>
              <a:t> //</a:t>
            </a:r>
            <a:r>
              <a:rPr lang="zh-CN" altLang="en-US" sz="2200" b="1" dirty="0" smtClean="0">
                <a:solidFill>
                  <a:srgbClr val="0000CC"/>
                </a:solidFill>
              </a:rPr>
              <a:t>是否合法？</a:t>
            </a:r>
            <a:endParaRPr lang="en-US" altLang="zh-CN" sz="2200" b="1" dirty="0" smtClean="0">
              <a:solidFill>
                <a:srgbClr val="CC0000"/>
              </a:solidFill>
            </a:endParaRPr>
          </a:p>
          <a:p>
            <a:pPr lvl="1"/>
            <a:r>
              <a:rPr lang="en-US" altLang="zh-CN" sz="2200" b="1" dirty="0" smtClean="0">
                <a:solidFill>
                  <a:srgbClr val="CC0000"/>
                </a:solidFill>
              </a:rPr>
              <a:t>  double d=</a:t>
            </a:r>
            <a:r>
              <a:rPr lang="en-US" altLang="zh-CN" sz="2200" b="1" dirty="0" err="1" smtClean="0">
                <a:solidFill>
                  <a:srgbClr val="CC0000"/>
                </a:solidFill>
              </a:rPr>
              <a:t>s.radius</a:t>
            </a:r>
            <a:r>
              <a:rPr lang="zh-CN" altLang="en-US" sz="2200" b="1" dirty="0" smtClean="0">
                <a:solidFill>
                  <a:srgbClr val="CC0000"/>
                </a:solidFill>
              </a:rPr>
              <a:t>；</a:t>
            </a:r>
            <a:r>
              <a:rPr lang="en-US" altLang="zh-CN" sz="2200" b="1" dirty="0" smtClean="0">
                <a:solidFill>
                  <a:srgbClr val="0000CC"/>
                </a:solidFill>
              </a:rPr>
              <a:t> //</a:t>
            </a:r>
            <a:r>
              <a:rPr lang="zh-CN" altLang="en-US" sz="2200" b="1" dirty="0" smtClean="0">
                <a:solidFill>
                  <a:srgbClr val="0000CC"/>
                </a:solidFill>
              </a:rPr>
              <a:t>是否合法？</a:t>
            </a:r>
            <a:endParaRPr lang="zh-CN" altLang="en-US" sz="2200" b="1" dirty="0">
              <a:solidFill>
                <a:srgbClr val="CC0000"/>
              </a:solidFill>
            </a:endParaRPr>
          </a:p>
          <a:p>
            <a:r>
              <a:rPr lang="zh-CN" altLang="en-US" sz="2200" b="1" dirty="0"/>
              <a:t>    </a:t>
            </a:r>
            <a:r>
              <a:rPr lang="en-US" altLang="zh-CN" sz="2200" b="1" dirty="0" smtClean="0"/>
              <a:t>}</a:t>
            </a:r>
            <a:endParaRPr lang="en-US" altLang="zh-CN" sz="2200" b="1" dirty="0"/>
          </a:p>
          <a:p>
            <a:r>
              <a:rPr lang="en-US" altLang="zh-CN" sz="2200" b="1" dirty="0"/>
              <a:t>}</a:t>
            </a:r>
          </a:p>
        </p:txBody>
      </p:sp>
      <p:sp>
        <p:nvSpPr>
          <p:cNvPr id="5" name="灯片编号占位符 4"/>
          <p:cNvSpPr>
            <a:spLocks noGrp="1"/>
          </p:cNvSpPr>
          <p:nvPr>
            <p:ph type="sldNum" sz="quarter" idx="12"/>
          </p:nvPr>
        </p:nvSpPr>
        <p:spPr/>
        <p:txBody>
          <a:bodyPr/>
          <a:lstStyle/>
          <a:p>
            <a:fld id="{DBA480A0-162D-414E-91F9-AE4B42781810}" type="slidenum">
              <a:rPr lang="zh-CN" altLang="en-US" smtClean="0"/>
              <a:pPr/>
              <a:t>77</a:t>
            </a:fld>
            <a:endParaRPr lang="zh-CN" altLang="en-US"/>
          </a:p>
        </p:txBody>
      </p:sp>
      <p:sp>
        <p:nvSpPr>
          <p:cNvPr id="7" name="TextBox 6"/>
          <p:cNvSpPr txBox="1"/>
          <p:nvPr/>
        </p:nvSpPr>
        <p:spPr>
          <a:xfrm>
            <a:off x="5500694" y="4500570"/>
            <a:ext cx="3448380" cy="400110"/>
          </a:xfrm>
          <a:prstGeom prst="rect">
            <a:avLst/>
          </a:prstGeom>
          <a:noFill/>
          <a:ln>
            <a:solidFill>
              <a:schemeClr val="accent1">
                <a:shade val="50000"/>
              </a:schemeClr>
            </a:solidFill>
          </a:ln>
        </p:spPr>
        <p:txBody>
          <a:bodyPr wrap="none" rtlCol="0">
            <a:spAutoFit/>
          </a:bodyPr>
          <a:lstStyle/>
          <a:p>
            <a:r>
              <a:rPr lang="zh-CN" altLang="en-US" sz="2000" dirty="0" smtClean="0"/>
              <a:t>非法，</a:t>
            </a:r>
            <a:r>
              <a:rPr lang="en-US" altLang="zh-CN" sz="2000" dirty="0" err="1" smtClean="0"/>
              <a:t>setColor</a:t>
            </a:r>
            <a:r>
              <a:rPr lang="zh-CN" altLang="en-US" sz="2000" dirty="0" smtClean="0"/>
              <a:t>不是接口成员</a:t>
            </a:r>
            <a:endParaRPr lang="zh-CN" alt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§5.10.4    </a:t>
            </a:r>
            <a:r>
              <a:rPr lang="zh-CN" altLang="en-US" dirty="0" smtClean="0">
                <a:latin typeface="宋体" charset="-122"/>
              </a:rPr>
              <a:t>接口与多态 </a:t>
            </a:r>
            <a:endParaRPr lang="zh-CN" altLang="en-US" dirty="0"/>
          </a:p>
        </p:txBody>
      </p:sp>
      <p:sp>
        <p:nvSpPr>
          <p:cNvPr id="3" name="内容占位符 2"/>
          <p:cNvSpPr>
            <a:spLocks noGrp="1"/>
          </p:cNvSpPr>
          <p:nvPr>
            <p:ph idx="1"/>
          </p:nvPr>
        </p:nvSpPr>
        <p:spPr/>
        <p:txBody>
          <a:bodyPr/>
          <a:lstStyle/>
          <a:p>
            <a:r>
              <a:rPr lang="zh-CN" altLang="en-US" b="1" dirty="0" smtClean="0">
                <a:latin typeface="宋体" charset="-122"/>
              </a:rPr>
              <a:t>可以通过在接口中声明若干个</a:t>
            </a:r>
            <a:r>
              <a:rPr lang="en-US" altLang="zh-CN" b="1" dirty="0" smtClean="0">
                <a:latin typeface="宋体" charset="-122"/>
              </a:rPr>
              <a:t>abstract</a:t>
            </a:r>
            <a:r>
              <a:rPr lang="zh-CN" altLang="en-US" b="1" dirty="0" smtClean="0">
                <a:latin typeface="宋体" charset="-122"/>
              </a:rPr>
              <a:t>方法，表明这些方法的重要性，方法体的内容细节由实现接口的类去完成</a:t>
            </a:r>
            <a:r>
              <a:rPr lang="zh-CN" altLang="en-US" b="1" dirty="0" smtClean="0">
                <a:latin typeface="宋体" charset="-122"/>
              </a:rPr>
              <a:t>。</a:t>
            </a:r>
            <a:endParaRPr lang="en-US" altLang="zh-CN" b="1" dirty="0" smtClean="0">
              <a:latin typeface="宋体" charset="-122"/>
            </a:endParaRPr>
          </a:p>
          <a:p>
            <a:r>
              <a:rPr lang="zh-CN" altLang="en-US" b="1" dirty="0" smtClean="0">
                <a:latin typeface="宋体" charset="-122"/>
              </a:rPr>
              <a:t>使用</a:t>
            </a:r>
            <a:r>
              <a:rPr lang="zh-CN" altLang="en-US" b="1" dirty="0" smtClean="0">
                <a:latin typeface="宋体" charset="-122"/>
              </a:rPr>
              <a:t>接口进行程序设计的核心思想</a:t>
            </a:r>
            <a:r>
              <a:rPr lang="zh-CN" altLang="en-US" b="1" dirty="0" smtClean="0">
                <a:latin typeface="宋体" charset="-122"/>
              </a:rPr>
              <a:t>是：使用</a:t>
            </a:r>
            <a:r>
              <a:rPr lang="zh-CN" altLang="en-US" b="1" dirty="0" smtClean="0">
                <a:latin typeface="宋体" charset="-122"/>
              </a:rPr>
              <a:t>接口回调，</a:t>
            </a:r>
            <a:r>
              <a:rPr lang="zh-CN" altLang="en-US" b="1" dirty="0" smtClean="0">
                <a:latin typeface="宋体" charset="-122"/>
              </a:rPr>
              <a:t>即：</a:t>
            </a:r>
            <a:r>
              <a:rPr lang="zh-CN" altLang="en-US" b="1" dirty="0" smtClean="0">
                <a:solidFill>
                  <a:srgbClr val="000099"/>
                </a:solidFill>
                <a:latin typeface="宋体" charset="-122"/>
              </a:rPr>
              <a:t>接口</a:t>
            </a:r>
            <a:r>
              <a:rPr lang="zh-CN" altLang="en-US" b="1" dirty="0" smtClean="0">
                <a:solidFill>
                  <a:srgbClr val="000099"/>
                </a:solidFill>
                <a:latin typeface="宋体" charset="-122"/>
              </a:rPr>
              <a:t>变量存放实现该接口的类的对象的引用，从而接口变量就可以回调类实现的接口方法</a:t>
            </a:r>
            <a:r>
              <a:rPr lang="zh-CN" altLang="en-US" b="1" dirty="0" smtClean="0">
                <a:latin typeface="宋体" charset="-122"/>
              </a:rPr>
              <a:t>。</a:t>
            </a:r>
            <a:endParaRPr lang="en-US" altLang="zh-CN" b="1" dirty="0" smtClean="0">
              <a:latin typeface="宋体" charset="-122"/>
            </a:endParaRPr>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§5.10.4    </a:t>
            </a:r>
            <a:r>
              <a:rPr lang="zh-CN" altLang="en-US" dirty="0" smtClean="0">
                <a:latin typeface="宋体" charset="-122"/>
              </a:rPr>
              <a:t>接口与多态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79</a:t>
            </a:fld>
            <a:endParaRPr lang="zh-CN" altLang="en-US"/>
          </a:p>
        </p:txBody>
      </p:sp>
      <p:pic>
        <p:nvPicPr>
          <p:cNvPr id="5" name="Picture 3"/>
          <p:cNvPicPr>
            <a:picLocks noChangeAspect="1" noChangeArrowheads="1"/>
          </p:cNvPicPr>
          <p:nvPr/>
        </p:nvPicPr>
        <p:blipFill>
          <a:blip r:embed="rId2"/>
          <a:srcRect/>
          <a:stretch>
            <a:fillRect/>
          </a:stretch>
        </p:blipFill>
        <p:spPr bwMode="auto">
          <a:xfrm>
            <a:off x="500034" y="2357430"/>
            <a:ext cx="8279030" cy="363644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§5.2    </a:t>
            </a:r>
            <a:r>
              <a:rPr lang="zh-CN" altLang="en-US" dirty="0" smtClean="0">
                <a:latin typeface="宋体" charset="-122"/>
              </a:rPr>
              <a:t>子类的继承性</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所谓</a:t>
            </a:r>
            <a:r>
              <a:rPr lang="zh-CN" altLang="en-US" b="1" dirty="0" smtClean="0">
                <a:solidFill>
                  <a:srgbClr val="C00000"/>
                </a:solidFill>
              </a:rPr>
              <a:t>子类继承父类的成员变量</a:t>
            </a:r>
            <a:r>
              <a:rPr lang="zh-CN" altLang="en-US" dirty="0" smtClean="0"/>
              <a:t>作为自己的一个成员变量，就好象它们是在子类中直接声明一样，可以被子类中自己定义的任何实例方法操作。</a:t>
            </a:r>
            <a:endParaRPr lang="en-US" altLang="zh-CN" dirty="0" smtClean="0"/>
          </a:p>
          <a:p>
            <a:endParaRPr lang="zh-CN" altLang="en-US" dirty="0" smtClean="0"/>
          </a:p>
          <a:p>
            <a:r>
              <a:rPr lang="zh-CN" altLang="en-US" dirty="0" smtClean="0"/>
              <a:t>所谓</a:t>
            </a:r>
            <a:r>
              <a:rPr lang="zh-CN" altLang="en-US" b="1" dirty="0" smtClean="0">
                <a:solidFill>
                  <a:srgbClr val="C00000"/>
                </a:solidFill>
              </a:rPr>
              <a:t>子类继承父类的方法</a:t>
            </a:r>
            <a:r>
              <a:rPr lang="zh-CN" altLang="en-US" dirty="0" smtClean="0"/>
              <a:t>作为子类中的一个方法，就象它们是在子类中直接定义了一样，可以被子类中自己定义的任何实例方法调用。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§5.10.4    </a:t>
            </a:r>
            <a:r>
              <a:rPr lang="zh-CN" altLang="en-US" dirty="0" smtClean="0">
                <a:latin typeface="宋体" charset="-122"/>
              </a:rPr>
              <a:t>接口与多态 </a:t>
            </a:r>
            <a:endParaRPr lang="zh-CN" altLang="en-US" dirty="0"/>
          </a:p>
        </p:txBody>
      </p:sp>
      <p:sp>
        <p:nvSpPr>
          <p:cNvPr id="3" name="内容占位符 2"/>
          <p:cNvSpPr>
            <a:spLocks noGrp="1"/>
          </p:cNvSpPr>
          <p:nvPr>
            <p:ph idx="1"/>
          </p:nvPr>
        </p:nvSpPr>
        <p:spPr>
          <a:xfrm>
            <a:off x="285720" y="1857364"/>
            <a:ext cx="8686800" cy="4287836"/>
          </a:xfrm>
        </p:spPr>
        <p:txBody>
          <a:bodyPr/>
          <a:lstStyle/>
          <a:p>
            <a:r>
              <a:rPr lang="zh-CN" altLang="en-US" b="1" dirty="0" smtClean="0">
                <a:solidFill>
                  <a:srgbClr val="FF0000"/>
                </a:solidFill>
                <a:latin typeface="宋体" charset="-122"/>
              </a:rPr>
              <a:t>阅读例</a:t>
            </a:r>
            <a:r>
              <a:rPr lang="zh-CN" altLang="en-US" b="1" dirty="0" smtClean="0">
                <a:solidFill>
                  <a:srgbClr val="FF0000"/>
                </a:solidFill>
                <a:latin typeface="宋体" charset="-122"/>
              </a:rPr>
              <a:t>5-</a:t>
            </a:r>
            <a:r>
              <a:rPr lang="zh-CN" altLang="en-US" b="1" dirty="0" smtClean="0">
                <a:solidFill>
                  <a:srgbClr val="FF0000"/>
                </a:solidFill>
                <a:latin typeface="宋体" charset="-122"/>
              </a:rPr>
              <a:t>17，并讨论。</a:t>
            </a:r>
            <a:endParaRPr lang="en-US" altLang="zh-CN" b="1" dirty="0" smtClean="0">
              <a:solidFill>
                <a:srgbClr val="FF0000"/>
              </a:solidFill>
              <a:latin typeface="宋体" charset="-122"/>
            </a:endParaRPr>
          </a:p>
          <a:p>
            <a:endParaRPr lang="en-US" altLang="zh-CN" dirty="0" smtClean="0"/>
          </a:p>
          <a:p>
            <a:pPr>
              <a:buNone/>
            </a:pPr>
            <a:r>
              <a:rPr lang="en-US" altLang="zh-CN" sz="2000" dirty="0" smtClean="0"/>
              <a:t>public </a:t>
            </a:r>
            <a:r>
              <a:rPr lang="en-US" altLang="zh-CN" sz="2000" dirty="0" smtClean="0"/>
              <a:t>class </a:t>
            </a:r>
            <a:r>
              <a:rPr lang="en-US" altLang="zh-CN" sz="2000" dirty="0" err="1" smtClean="0"/>
              <a:t>AdvertisementBoard</a:t>
            </a:r>
            <a:r>
              <a:rPr lang="en-US" altLang="zh-CN" sz="2000" dirty="0" smtClean="0"/>
              <a:t> {</a:t>
            </a:r>
          </a:p>
          <a:p>
            <a:pPr>
              <a:buNone/>
            </a:pPr>
            <a:r>
              <a:rPr lang="en-US" altLang="zh-CN" sz="2000" dirty="0" smtClean="0"/>
              <a:t>   public void show(Advertisement </a:t>
            </a:r>
            <a:r>
              <a:rPr lang="en-US" altLang="zh-CN" sz="2000" dirty="0" err="1" smtClean="0"/>
              <a:t>adver</a:t>
            </a:r>
            <a:r>
              <a:rPr lang="en-US" altLang="zh-CN" sz="2000" dirty="0" smtClean="0"/>
              <a:t>) {</a:t>
            </a:r>
          </a:p>
          <a:p>
            <a:pPr>
              <a:buNone/>
            </a:pPr>
            <a:r>
              <a:rPr lang="en-US" altLang="zh-CN" sz="2000" dirty="0" smtClean="0"/>
              <a:t>       </a:t>
            </a:r>
            <a:r>
              <a:rPr lang="en-US" altLang="zh-CN" sz="2000" dirty="0" err="1" smtClean="0"/>
              <a:t>System.out.println</a:t>
            </a:r>
            <a:r>
              <a:rPr lang="en-US" altLang="zh-CN" sz="2000" dirty="0" smtClean="0"/>
              <a:t>(“</a:t>
            </a:r>
            <a:r>
              <a:rPr lang="zh-CN" altLang="en-US" sz="2000" dirty="0" smtClean="0"/>
              <a:t>广告牌</a:t>
            </a:r>
            <a:r>
              <a:rPr lang="en-US" altLang="zh-CN" sz="2000" dirty="0" smtClean="0"/>
              <a:t>"+</a:t>
            </a:r>
            <a:r>
              <a:rPr lang="en-US" altLang="zh-CN" sz="2000" b="1" dirty="0" err="1" smtClean="0">
                <a:solidFill>
                  <a:srgbClr val="000099"/>
                </a:solidFill>
              </a:rPr>
              <a:t>adver.getCorpName</a:t>
            </a:r>
            <a:r>
              <a:rPr lang="en-US" altLang="zh-CN" sz="2000" b="1" dirty="0" smtClean="0">
                <a:solidFill>
                  <a:srgbClr val="000099"/>
                </a:solidFill>
              </a:rPr>
              <a:t>()</a:t>
            </a:r>
            <a:r>
              <a:rPr lang="en-US" altLang="zh-CN" sz="2000" dirty="0" smtClean="0"/>
              <a:t>+"</a:t>
            </a:r>
            <a:r>
              <a:rPr lang="zh-CN" altLang="en-US" sz="2000" dirty="0" smtClean="0"/>
              <a:t>公司的广告词：</a:t>
            </a:r>
            <a:r>
              <a:rPr lang="en-US" altLang="zh-CN" sz="2000" dirty="0" smtClean="0"/>
              <a:t>");</a:t>
            </a:r>
          </a:p>
          <a:p>
            <a:pPr>
              <a:buNone/>
            </a:pPr>
            <a:r>
              <a:rPr lang="en-US" altLang="zh-CN" sz="2000" dirty="0" smtClean="0"/>
              <a:t>       </a:t>
            </a:r>
            <a:r>
              <a:rPr lang="en-US" altLang="zh-CN" sz="2000" b="1" dirty="0" err="1" smtClean="0">
                <a:solidFill>
                  <a:srgbClr val="000099"/>
                </a:solidFill>
              </a:rPr>
              <a:t>adver.showAdvertisement</a:t>
            </a:r>
            <a:r>
              <a:rPr lang="en-US" altLang="zh-CN" sz="2000" b="1" dirty="0" smtClean="0">
                <a:solidFill>
                  <a:srgbClr val="000099"/>
                </a:solidFill>
              </a:rPr>
              <a:t>();</a:t>
            </a:r>
          </a:p>
          <a:p>
            <a:pPr>
              <a:buNone/>
            </a:pPr>
            <a:r>
              <a:rPr lang="en-US" altLang="zh-CN" sz="2000" dirty="0" smtClean="0"/>
              <a:t>   }</a:t>
            </a:r>
          </a:p>
          <a:p>
            <a:pPr>
              <a:buNone/>
            </a:pP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80</a:t>
            </a:fld>
            <a:endParaRPr lang="zh-CN" altLang="en-US" dirty="0"/>
          </a:p>
        </p:txBody>
      </p:sp>
      <p:sp>
        <p:nvSpPr>
          <p:cNvPr id="5" name="线形标注 1 4"/>
          <p:cNvSpPr/>
          <p:nvPr/>
        </p:nvSpPr>
        <p:spPr>
          <a:xfrm>
            <a:off x="4500562" y="5500702"/>
            <a:ext cx="1500198" cy="428628"/>
          </a:xfrm>
          <a:prstGeom prst="borderCallout1">
            <a:avLst>
              <a:gd name="adj1" fmla="val -1895"/>
              <a:gd name="adj2" fmla="val 50259"/>
              <a:gd name="adj3" fmla="val -279757"/>
              <a:gd name="adj4" fmla="val -812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接口回调</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§5.10.4    </a:t>
            </a:r>
            <a:r>
              <a:rPr lang="zh-CN" altLang="en-US" dirty="0" smtClean="0">
                <a:latin typeface="宋体" charset="-122"/>
              </a:rPr>
              <a:t>接口与多态 </a:t>
            </a:r>
            <a:endParaRPr lang="zh-CN" altLang="en-US" dirty="0"/>
          </a:p>
        </p:txBody>
      </p:sp>
      <p:sp>
        <p:nvSpPr>
          <p:cNvPr id="3" name="内容占位符 2"/>
          <p:cNvSpPr>
            <a:spLocks noGrp="1"/>
          </p:cNvSpPr>
          <p:nvPr>
            <p:ph idx="1"/>
          </p:nvPr>
        </p:nvSpPr>
        <p:spPr>
          <a:xfrm>
            <a:off x="500034" y="1628775"/>
            <a:ext cx="8215370" cy="4502150"/>
          </a:xfrm>
        </p:spPr>
        <p:txBody>
          <a:bodyPr/>
          <a:lstStyle/>
          <a:p>
            <a:r>
              <a:rPr lang="zh-CN" altLang="en-US" b="1" dirty="0" smtClean="0">
                <a:solidFill>
                  <a:srgbClr val="FF0000"/>
                </a:solidFill>
                <a:latin typeface="宋体" charset="-122"/>
              </a:rPr>
              <a:t>例5-</a:t>
            </a:r>
            <a:r>
              <a:rPr lang="zh-CN" altLang="en-US" b="1" dirty="0" smtClean="0">
                <a:solidFill>
                  <a:srgbClr val="FF0000"/>
                </a:solidFill>
                <a:latin typeface="宋体" charset="-122"/>
              </a:rPr>
              <a:t>17</a:t>
            </a:r>
            <a:endParaRPr lang="en-US" altLang="zh-CN" b="1" dirty="0" smtClean="0">
              <a:solidFill>
                <a:srgbClr val="FF0000"/>
              </a:solidFill>
              <a:latin typeface="宋体" charset="-122"/>
            </a:endParaRPr>
          </a:p>
          <a:p>
            <a:endParaRPr lang="en-US" altLang="zh-CN" sz="2400" b="1" dirty="0" smtClean="0">
              <a:solidFill>
                <a:srgbClr val="FF0000"/>
              </a:solidFill>
              <a:latin typeface="宋体" charset="-122"/>
            </a:endParaRPr>
          </a:p>
          <a:p>
            <a:pPr>
              <a:buNone/>
            </a:pPr>
            <a:r>
              <a:rPr lang="en-US" altLang="zh-CN" sz="2200" dirty="0" smtClean="0">
                <a:latin typeface="Tahoma" pitchFamily="34" charset="0"/>
                <a:ea typeface="Tahoma" pitchFamily="34" charset="0"/>
                <a:cs typeface="Tahoma" pitchFamily="34" charset="0"/>
              </a:rPr>
              <a:t>public class Example5_17 {</a:t>
            </a:r>
          </a:p>
          <a:p>
            <a:pPr>
              <a:buNone/>
            </a:pPr>
            <a:r>
              <a:rPr lang="en-US" altLang="zh-CN" sz="2200" dirty="0" smtClean="0">
                <a:latin typeface="Tahoma" pitchFamily="34" charset="0"/>
                <a:ea typeface="Tahoma" pitchFamily="34" charset="0"/>
                <a:cs typeface="Tahoma" pitchFamily="34" charset="0"/>
              </a:rPr>
              <a:t>   public static void main(String </a:t>
            </a:r>
            <a:r>
              <a:rPr lang="en-US" altLang="zh-CN" sz="2200" dirty="0" err="1" smtClean="0">
                <a:latin typeface="Tahoma" pitchFamily="34" charset="0"/>
                <a:ea typeface="Tahoma" pitchFamily="34" charset="0"/>
                <a:cs typeface="Tahoma" pitchFamily="34" charset="0"/>
              </a:rPr>
              <a:t>args</a:t>
            </a:r>
            <a:r>
              <a:rPr lang="en-US" altLang="zh-CN" sz="2200" dirty="0" smtClean="0">
                <a:latin typeface="Tahoma" pitchFamily="34" charset="0"/>
                <a:ea typeface="Tahoma" pitchFamily="34" charset="0"/>
                <a:cs typeface="Tahoma" pitchFamily="34" charset="0"/>
              </a:rPr>
              <a:t>[]) {</a:t>
            </a:r>
          </a:p>
          <a:p>
            <a:pPr>
              <a:buNone/>
            </a:pPr>
            <a:r>
              <a:rPr lang="en-US" altLang="zh-CN" sz="2200" dirty="0" smtClean="0">
                <a:latin typeface="Tahoma" pitchFamily="34" charset="0"/>
                <a:ea typeface="Tahoma" pitchFamily="34" charset="0"/>
                <a:cs typeface="Tahoma" pitchFamily="34" charset="0"/>
              </a:rPr>
              <a:t>      </a:t>
            </a:r>
            <a:r>
              <a:rPr lang="en-US" altLang="zh-CN" sz="2200" dirty="0" err="1" smtClean="0">
                <a:latin typeface="Tahoma" pitchFamily="34" charset="0"/>
                <a:ea typeface="Tahoma" pitchFamily="34" charset="0"/>
                <a:cs typeface="Tahoma" pitchFamily="34" charset="0"/>
              </a:rPr>
              <a:t>AdvertisementBoard</a:t>
            </a:r>
            <a:r>
              <a:rPr lang="en-US" altLang="zh-CN" sz="2200" dirty="0" smtClean="0">
                <a:latin typeface="Tahoma" pitchFamily="34" charset="0"/>
                <a:ea typeface="Tahoma" pitchFamily="34" charset="0"/>
                <a:cs typeface="Tahoma" pitchFamily="34" charset="0"/>
              </a:rPr>
              <a:t> board = new </a:t>
            </a:r>
            <a:r>
              <a:rPr lang="en-US" altLang="zh-CN" sz="2200" dirty="0" err="1" smtClean="0">
                <a:latin typeface="Tahoma" pitchFamily="34" charset="0"/>
                <a:ea typeface="Tahoma" pitchFamily="34" charset="0"/>
                <a:cs typeface="Tahoma" pitchFamily="34" charset="0"/>
              </a:rPr>
              <a:t>AdvertisementBoard</a:t>
            </a:r>
            <a:r>
              <a:rPr lang="en-US" altLang="zh-CN" sz="2200" dirty="0" smtClean="0">
                <a:latin typeface="Tahoma" pitchFamily="34" charset="0"/>
                <a:ea typeface="Tahoma" pitchFamily="34" charset="0"/>
                <a:cs typeface="Tahoma" pitchFamily="34" charset="0"/>
              </a:rPr>
              <a:t>();</a:t>
            </a:r>
          </a:p>
          <a:p>
            <a:pPr>
              <a:buNone/>
            </a:pPr>
            <a:r>
              <a:rPr lang="en-US" altLang="zh-CN" sz="2200" dirty="0" smtClean="0">
                <a:latin typeface="Tahoma" pitchFamily="34" charset="0"/>
                <a:ea typeface="Tahoma" pitchFamily="34" charset="0"/>
                <a:cs typeface="Tahoma" pitchFamily="34" charset="0"/>
              </a:rPr>
              <a:t>      </a:t>
            </a:r>
            <a:r>
              <a:rPr lang="en-US" altLang="zh-CN" sz="2200" dirty="0" err="1" smtClean="0">
                <a:latin typeface="Tahoma" pitchFamily="34" charset="0"/>
                <a:ea typeface="Tahoma" pitchFamily="34" charset="0"/>
                <a:cs typeface="Tahoma" pitchFamily="34" charset="0"/>
              </a:rPr>
              <a:t>board.show</a:t>
            </a:r>
            <a:r>
              <a:rPr lang="en-US" altLang="zh-CN" sz="2200" dirty="0" smtClean="0">
                <a:latin typeface="Tahoma" pitchFamily="34" charset="0"/>
                <a:ea typeface="Tahoma" pitchFamily="34" charset="0"/>
                <a:cs typeface="Tahoma" pitchFamily="34" charset="0"/>
              </a:rPr>
              <a:t>(</a:t>
            </a:r>
            <a:r>
              <a:rPr lang="en-US" altLang="zh-CN" sz="2200" b="1" dirty="0" smtClean="0">
                <a:solidFill>
                  <a:srgbClr val="000099"/>
                </a:solidFill>
                <a:latin typeface="Tahoma" pitchFamily="34" charset="0"/>
                <a:ea typeface="Tahoma" pitchFamily="34" charset="0"/>
                <a:cs typeface="Tahoma" pitchFamily="34" charset="0"/>
              </a:rPr>
              <a:t>new </a:t>
            </a:r>
            <a:r>
              <a:rPr lang="en-US" altLang="zh-CN" sz="2200" b="1" dirty="0" err="1" smtClean="0">
                <a:solidFill>
                  <a:srgbClr val="000099"/>
                </a:solidFill>
                <a:latin typeface="Tahoma" pitchFamily="34" charset="0"/>
                <a:ea typeface="Tahoma" pitchFamily="34" charset="0"/>
                <a:cs typeface="Tahoma" pitchFamily="34" charset="0"/>
              </a:rPr>
              <a:t>PhilipsCorp</a:t>
            </a:r>
            <a:r>
              <a:rPr lang="en-US" altLang="zh-CN" sz="2200" b="1" dirty="0" smtClean="0">
                <a:solidFill>
                  <a:srgbClr val="000099"/>
                </a:solidFill>
                <a:latin typeface="Tahoma" pitchFamily="34" charset="0"/>
                <a:ea typeface="Tahoma" pitchFamily="34" charset="0"/>
                <a:cs typeface="Tahoma" pitchFamily="34" charset="0"/>
              </a:rPr>
              <a:t>()</a:t>
            </a:r>
            <a:r>
              <a:rPr lang="en-US" altLang="zh-CN" sz="2200" dirty="0" smtClean="0">
                <a:latin typeface="Tahoma" pitchFamily="34" charset="0"/>
                <a:ea typeface="Tahoma" pitchFamily="34" charset="0"/>
                <a:cs typeface="Tahoma" pitchFamily="34" charset="0"/>
              </a:rPr>
              <a:t>);</a:t>
            </a:r>
          </a:p>
          <a:p>
            <a:pPr>
              <a:buNone/>
            </a:pPr>
            <a:r>
              <a:rPr lang="en-US" altLang="zh-CN" sz="2200" dirty="0" smtClean="0">
                <a:latin typeface="Tahoma" pitchFamily="34" charset="0"/>
                <a:ea typeface="Tahoma" pitchFamily="34" charset="0"/>
                <a:cs typeface="Tahoma" pitchFamily="34" charset="0"/>
              </a:rPr>
              <a:t>      </a:t>
            </a:r>
            <a:r>
              <a:rPr lang="en-US" altLang="zh-CN" sz="2200" dirty="0" err="1" smtClean="0">
                <a:latin typeface="Tahoma" pitchFamily="34" charset="0"/>
                <a:ea typeface="Tahoma" pitchFamily="34" charset="0"/>
                <a:cs typeface="Tahoma" pitchFamily="34" charset="0"/>
              </a:rPr>
              <a:t>board.show</a:t>
            </a:r>
            <a:r>
              <a:rPr lang="en-US" altLang="zh-CN" sz="2200" dirty="0" smtClean="0">
                <a:latin typeface="Tahoma" pitchFamily="34" charset="0"/>
                <a:ea typeface="Tahoma" pitchFamily="34" charset="0"/>
                <a:cs typeface="Tahoma" pitchFamily="34" charset="0"/>
              </a:rPr>
              <a:t>(</a:t>
            </a:r>
            <a:r>
              <a:rPr lang="en-US" altLang="zh-CN" sz="2200" b="1" dirty="0" smtClean="0">
                <a:solidFill>
                  <a:srgbClr val="000099"/>
                </a:solidFill>
                <a:latin typeface="Tahoma" pitchFamily="34" charset="0"/>
                <a:ea typeface="Tahoma" pitchFamily="34" charset="0"/>
                <a:cs typeface="Tahoma" pitchFamily="34" charset="0"/>
              </a:rPr>
              <a:t>new </a:t>
            </a:r>
            <a:r>
              <a:rPr lang="en-US" altLang="zh-CN" sz="2200" b="1" dirty="0" err="1" smtClean="0">
                <a:solidFill>
                  <a:srgbClr val="000099"/>
                </a:solidFill>
                <a:latin typeface="Tahoma" pitchFamily="34" charset="0"/>
                <a:ea typeface="Tahoma" pitchFamily="34" charset="0"/>
                <a:cs typeface="Tahoma" pitchFamily="34" charset="0"/>
              </a:rPr>
              <a:t>LenovoCorp</a:t>
            </a:r>
            <a:r>
              <a:rPr lang="en-US" altLang="zh-CN" sz="2200" b="1" dirty="0" smtClean="0">
                <a:solidFill>
                  <a:srgbClr val="000099"/>
                </a:solidFill>
                <a:latin typeface="Tahoma" pitchFamily="34" charset="0"/>
                <a:ea typeface="Tahoma" pitchFamily="34" charset="0"/>
                <a:cs typeface="Tahoma" pitchFamily="34" charset="0"/>
              </a:rPr>
              <a:t>()</a:t>
            </a:r>
            <a:r>
              <a:rPr lang="en-US" altLang="zh-CN" sz="2200" dirty="0" smtClean="0">
                <a:latin typeface="Tahoma" pitchFamily="34" charset="0"/>
                <a:ea typeface="Tahoma" pitchFamily="34" charset="0"/>
                <a:cs typeface="Tahoma" pitchFamily="34" charset="0"/>
              </a:rPr>
              <a:t>);</a:t>
            </a:r>
          </a:p>
          <a:p>
            <a:pPr>
              <a:buNone/>
            </a:pPr>
            <a:r>
              <a:rPr lang="en-US" altLang="zh-CN" sz="2200" dirty="0" smtClean="0">
                <a:latin typeface="Tahoma" pitchFamily="34" charset="0"/>
                <a:ea typeface="Tahoma" pitchFamily="34" charset="0"/>
                <a:cs typeface="Tahoma" pitchFamily="34" charset="0"/>
              </a:rPr>
              <a:t>   }</a:t>
            </a:r>
          </a:p>
          <a:p>
            <a:pPr>
              <a:buNone/>
            </a:pPr>
            <a:r>
              <a:rPr lang="en-US" altLang="zh-CN" sz="2200" dirty="0" smtClean="0">
                <a:latin typeface="Tahoma" pitchFamily="34" charset="0"/>
                <a:ea typeface="Tahoma" pitchFamily="34" charset="0"/>
                <a:cs typeface="Tahoma" pitchFamily="34" charset="0"/>
              </a:rPr>
              <a:t>}</a:t>
            </a:r>
            <a:endParaRPr lang="zh-CN" altLang="en-US" sz="2200" dirty="0" smtClean="0">
              <a:latin typeface="Tahoma" pitchFamily="34" charset="0"/>
              <a:cs typeface="Tahoma"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§5.10.5  </a:t>
            </a:r>
            <a:r>
              <a:rPr lang="en-US" altLang="zh-CN" dirty="0" smtClean="0">
                <a:latin typeface="宋体" charset="-122"/>
              </a:rPr>
              <a:t>abstract</a:t>
            </a:r>
            <a:r>
              <a:rPr lang="zh-CN" altLang="en-US" dirty="0" smtClean="0">
                <a:latin typeface="宋体" charset="-122"/>
              </a:rPr>
              <a:t>类与接口的比较 </a:t>
            </a:r>
            <a:endParaRPr lang="zh-CN" altLang="en-US" dirty="0"/>
          </a:p>
        </p:txBody>
      </p:sp>
      <p:sp>
        <p:nvSpPr>
          <p:cNvPr id="3" name="内容占位符 2"/>
          <p:cNvSpPr>
            <a:spLocks noGrp="1"/>
          </p:cNvSpPr>
          <p:nvPr>
            <p:ph idx="1"/>
          </p:nvPr>
        </p:nvSpPr>
        <p:spPr/>
        <p:txBody>
          <a:bodyPr/>
          <a:lstStyle/>
          <a:p>
            <a:r>
              <a:rPr lang="zh-CN" altLang="en-US" dirty="0" smtClean="0"/>
              <a:t>接口和</a:t>
            </a:r>
            <a:r>
              <a:rPr lang="en-US" altLang="zh-CN" dirty="0" smtClean="0"/>
              <a:t>abstract</a:t>
            </a:r>
            <a:r>
              <a:rPr lang="zh-CN" altLang="en-US" dirty="0" smtClean="0"/>
              <a:t>类的比较如下：</a:t>
            </a:r>
          </a:p>
          <a:p>
            <a:pPr>
              <a:buNone/>
            </a:pPr>
            <a:r>
              <a:rPr lang="en-US" altLang="zh-CN" dirty="0" smtClean="0"/>
              <a:t>1</a:t>
            </a:r>
            <a:r>
              <a:rPr lang="zh-CN" altLang="en-US" dirty="0" smtClean="0"/>
              <a:t>．</a:t>
            </a:r>
            <a:r>
              <a:rPr lang="en-US" altLang="zh-CN" dirty="0" smtClean="0"/>
              <a:t>abstract</a:t>
            </a:r>
            <a:r>
              <a:rPr lang="zh-CN" altLang="en-US" dirty="0" smtClean="0"/>
              <a:t>类和接口都可以有</a:t>
            </a:r>
            <a:r>
              <a:rPr lang="en-US" altLang="zh-CN" dirty="0" smtClean="0"/>
              <a:t>abstract</a:t>
            </a:r>
            <a:r>
              <a:rPr lang="zh-CN" altLang="en-US" dirty="0" smtClean="0"/>
              <a:t>方法。</a:t>
            </a:r>
          </a:p>
          <a:p>
            <a:pPr>
              <a:buNone/>
            </a:pPr>
            <a:r>
              <a:rPr lang="en-US" altLang="zh-CN" dirty="0" smtClean="0"/>
              <a:t>2</a:t>
            </a:r>
            <a:r>
              <a:rPr lang="zh-CN" altLang="en-US" dirty="0" smtClean="0"/>
              <a:t>．接口中只可以有</a:t>
            </a:r>
            <a:r>
              <a:rPr lang="zh-CN" altLang="en-US" dirty="0" smtClean="0"/>
              <a:t>常量，不能</a:t>
            </a:r>
            <a:r>
              <a:rPr lang="zh-CN" altLang="en-US" dirty="0" smtClean="0"/>
              <a:t>有变量；而</a:t>
            </a:r>
            <a:r>
              <a:rPr lang="en-US" altLang="zh-CN" dirty="0" smtClean="0"/>
              <a:t>abstract</a:t>
            </a:r>
            <a:r>
              <a:rPr lang="zh-CN" altLang="en-US" dirty="0" smtClean="0"/>
              <a:t>类中即可以有常量也可以有变量。</a:t>
            </a:r>
          </a:p>
          <a:p>
            <a:pPr>
              <a:buNone/>
            </a:pPr>
            <a:r>
              <a:rPr lang="en-US" altLang="zh-CN" dirty="0" smtClean="0"/>
              <a:t>3</a:t>
            </a:r>
            <a:r>
              <a:rPr lang="zh-CN" altLang="en-US" dirty="0" smtClean="0"/>
              <a:t>．</a:t>
            </a:r>
            <a:r>
              <a:rPr lang="en-US" altLang="zh-CN" dirty="0" smtClean="0"/>
              <a:t>abstract</a:t>
            </a:r>
            <a:r>
              <a:rPr lang="zh-CN" altLang="en-US" dirty="0" smtClean="0"/>
              <a:t>类中也可以有非</a:t>
            </a:r>
            <a:r>
              <a:rPr lang="en-US" altLang="zh-CN" dirty="0" smtClean="0"/>
              <a:t>abstract</a:t>
            </a:r>
            <a:r>
              <a:rPr lang="zh-CN" altLang="en-US" dirty="0" smtClean="0"/>
              <a:t>方法</a:t>
            </a:r>
            <a:r>
              <a:rPr lang="en-US" altLang="zh-CN" dirty="0" smtClean="0"/>
              <a:t>,</a:t>
            </a:r>
            <a:r>
              <a:rPr lang="zh-CN" altLang="en-US" dirty="0" smtClean="0"/>
              <a:t>接口不可以。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§5.11   </a:t>
            </a:r>
            <a:r>
              <a:rPr lang="zh-CN" altLang="en-US" dirty="0" smtClean="0">
                <a:latin typeface="宋体"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smtClean="0"/>
              <a:t>1</a:t>
            </a:r>
            <a:r>
              <a:rPr lang="zh-CN" altLang="en-US" dirty="0" smtClean="0"/>
              <a:t>．</a:t>
            </a:r>
            <a:r>
              <a:rPr lang="zh-CN" altLang="en-US" dirty="0" smtClean="0">
                <a:solidFill>
                  <a:srgbClr val="000099"/>
                </a:solidFill>
              </a:rPr>
              <a:t>继承是一种由已有的类创建新类的机制</a:t>
            </a:r>
            <a:r>
              <a:rPr lang="zh-CN" altLang="en-US" dirty="0" smtClean="0"/>
              <a:t>。利用继承，我们可以先创建一个共有属性的一般类，根据该一般类再创建具有特殊属性的新类。</a:t>
            </a:r>
          </a:p>
          <a:p>
            <a:pPr algn="just">
              <a:spcBef>
                <a:spcPct val="10000"/>
              </a:spcBef>
              <a:buNone/>
            </a:pPr>
            <a:r>
              <a:rPr lang="zh-CN" altLang="en-US" dirty="0" smtClean="0"/>
              <a:t>2．所谓</a:t>
            </a:r>
            <a:r>
              <a:rPr lang="zh-CN" altLang="en-US" b="1" dirty="0" smtClean="0">
                <a:solidFill>
                  <a:srgbClr val="000099"/>
                </a:solidFill>
              </a:rPr>
              <a:t>子类继承父类的</a:t>
            </a:r>
            <a:r>
              <a:rPr lang="zh-CN" altLang="en-US" b="1" dirty="0" smtClean="0">
                <a:solidFill>
                  <a:srgbClr val="000099"/>
                </a:solidFill>
              </a:rPr>
              <a:t>成员变量</a:t>
            </a:r>
            <a:r>
              <a:rPr lang="zh-CN" altLang="en-US" dirty="0" smtClean="0"/>
              <a:t>作为自己的一个成员变量，就好像它们是在子类中直接声明一样，可以被子类中自己声明的任何实例方法操作。</a:t>
            </a:r>
          </a:p>
          <a:p>
            <a:pPr algn="just">
              <a:spcBef>
                <a:spcPct val="10000"/>
              </a:spcBef>
              <a:buNone/>
            </a:pPr>
            <a:r>
              <a:rPr lang="zh-CN" altLang="en-US" dirty="0" smtClean="0"/>
              <a:t>3．所谓</a:t>
            </a:r>
            <a:r>
              <a:rPr lang="zh-CN" altLang="en-US" b="1" dirty="0" smtClean="0">
                <a:solidFill>
                  <a:srgbClr val="000099"/>
                </a:solidFill>
              </a:rPr>
              <a:t>子类继承父类的方法</a:t>
            </a:r>
            <a:r>
              <a:rPr lang="zh-CN" altLang="en-US" dirty="0" smtClean="0"/>
              <a:t>作为子类中的一个方法，就像它们是在子类中直接声明一样，可以被子类中自己声明的任何实例方法调用。</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§5.11   </a:t>
            </a:r>
            <a:r>
              <a:rPr lang="zh-CN" altLang="en-US" dirty="0" smtClean="0">
                <a:latin typeface="宋体"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smtClean="0"/>
              <a:t>4．</a:t>
            </a:r>
            <a:r>
              <a:rPr lang="zh-CN" altLang="en-US" b="1" dirty="0" smtClean="0">
                <a:solidFill>
                  <a:srgbClr val="000099"/>
                </a:solidFill>
              </a:rPr>
              <a:t>多态</a:t>
            </a:r>
            <a:r>
              <a:rPr lang="zh-CN" altLang="en-US" dirty="0" smtClean="0"/>
              <a:t>是面向对象编程的又一重要特性</a:t>
            </a:r>
            <a:r>
              <a:rPr lang="zh-CN" altLang="en-US" dirty="0" smtClean="0"/>
              <a:t>。</a:t>
            </a:r>
            <a:endParaRPr lang="en-US" altLang="zh-CN" dirty="0" smtClean="0"/>
          </a:p>
          <a:p>
            <a:pPr lvl="1" algn="just">
              <a:spcBef>
                <a:spcPct val="10000"/>
              </a:spcBef>
            </a:pPr>
            <a:r>
              <a:rPr lang="zh-CN" altLang="en-US" b="1" dirty="0" smtClean="0">
                <a:solidFill>
                  <a:srgbClr val="000099"/>
                </a:solidFill>
              </a:rPr>
              <a:t>子</a:t>
            </a:r>
            <a:r>
              <a:rPr lang="zh-CN" altLang="en-US" b="1" dirty="0" smtClean="0">
                <a:solidFill>
                  <a:srgbClr val="000099"/>
                </a:solidFill>
              </a:rPr>
              <a:t>类可以体现多态</a:t>
            </a:r>
            <a:r>
              <a:rPr lang="zh-CN" altLang="en-US" dirty="0" smtClean="0"/>
              <a:t>，</a:t>
            </a:r>
            <a:r>
              <a:rPr lang="zh-CN" altLang="en-US" dirty="0" smtClean="0"/>
              <a:t>即：子</a:t>
            </a:r>
            <a:r>
              <a:rPr lang="zh-CN" altLang="en-US" dirty="0" smtClean="0"/>
              <a:t>类可以根据各自的需要重写的父类的某个方法，子类通过方法的重写可以把父类的状态和行为改变为自身的状态和行为</a:t>
            </a:r>
            <a:r>
              <a:rPr lang="zh-CN" altLang="en-US" dirty="0" smtClean="0"/>
              <a:t>。</a:t>
            </a:r>
            <a:endParaRPr lang="en-US" altLang="zh-CN" dirty="0" smtClean="0"/>
          </a:p>
          <a:p>
            <a:pPr lvl="1" algn="just">
              <a:spcBef>
                <a:spcPct val="10000"/>
              </a:spcBef>
            </a:pPr>
            <a:r>
              <a:rPr lang="zh-CN" altLang="en-US" b="1" dirty="0" smtClean="0">
                <a:solidFill>
                  <a:srgbClr val="000099"/>
                </a:solidFill>
              </a:rPr>
              <a:t>接口</a:t>
            </a:r>
            <a:r>
              <a:rPr lang="zh-CN" altLang="en-US" b="1" dirty="0" smtClean="0">
                <a:solidFill>
                  <a:srgbClr val="000099"/>
                </a:solidFill>
              </a:rPr>
              <a:t>也可以体现多态</a:t>
            </a:r>
            <a:r>
              <a:rPr lang="zh-CN" altLang="en-US" dirty="0" smtClean="0"/>
              <a:t>，</a:t>
            </a:r>
            <a:r>
              <a:rPr lang="zh-CN" altLang="en-US" dirty="0" smtClean="0"/>
              <a:t>即：不同</a:t>
            </a:r>
            <a:r>
              <a:rPr lang="zh-CN" altLang="en-US" dirty="0" smtClean="0"/>
              <a:t>的类在实现同一接口时，可以给出不同的实现手段。</a:t>
            </a:r>
          </a:p>
          <a:p>
            <a:pPr algn="just">
              <a:spcBef>
                <a:spcPct val="10000"/>
              </a:spcBef>
              <a:buNone/>
            </a:pPr>
            <a:r>
              <a:rPr lang="zh-CN" altLang="en-US" dirty="0" smtClean="0"/>
              <a:t>5．在使用多态设计程序时，要熟练使用上转型对象或接口回调，以便体现程序设计所提倡的“开-闭”原则.</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84</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4" descr="kam23051_Fig1203"/>
          <p:cNvPicPr>
            <a:picLocks noGrp="1" noChangeAspect="1" noChangeArrowheads="1"/>
          </p:cNvPicPr>
          <p:nvPr>
            <p:ph idx="1"/>
          </p:nvPr>
        </p:nvPicPr>
        <p:blipFill>
          <a:blip r:embed="rId2"/>
          <a:srcRect/>
          <a:stretch>
            <a:fillRect/>
          </a:stretch>
        </p:blipFill>
        <p:spPr>
          <a:xfrm>
            <a:off x="1071538" y="1000108"/>
            <a:ext cx="6900863" cy="4525962"/>
          </a:xfrm>
          <a:noFill/>
        </p:spPr>
      </p:pic>
      <p:sp>
        <p:nvSpPr>
          <p:cNvPr id="5" name="灯片编号占位符 5"/>
          <p:cNvSpPr>
            <a:spLocks noGrp="1"/>
          </p:cNvSpPr>
          <p:nvPr>
            <p:ph type="sldNum" sz="quarter" idx="12"/>
          </p:nvPr>
        </p:nvSpPr>
        <p:spPr/>
        <p:txBody>
          <a:bodyPr/>
          <a:lstStyle/>
          <a:p>
            <a:pPr>
              <a:defRPr/>
            </a:pPr>
            <a:fld id="{A17DB6AA-1E22-4E59-A385-92852B647AC5}" type="slidenum">
              <a:rPr lang="en-US" altLang="zh-CN"/>
              <a:pPr>
                <a:defRPr/>
              </a:pPr>
              <a:t>9</a:t>
            </a:fld>
            <a:r>
              <a:rPr lang="en-US" altLang="zh-CN"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5191</Words>
  <PresentationFormat>全屏显示(4:3)</PresentationFormat>
  <Paragraphs>1004</Paragraphs>
  <Slides>84</Slides>
  <Notes>3</Notes>
  <HiddenSlides>0</HiddenSlides>
  <MMClips>0</MMClips>
  <ScaleCrop>false</ScaleCrop>
  <HeadingPairs>
    <vt:vector size="4" baseType="variant">
      <vt:variant>
        <vt:lpstr>主题</vt:lpstr>
      </vt:variant>
      <vt:variant>
        <vt:i4>2</vt:i4>
      </vt:variant>
      <vt:variant>
        <vt:lpstr>幻灯片标题</vt:lpstr>
      </vt:variant>
      <vt:variant>
        <vt:i4>84</vt:i4>
      </vt:variant>
    </vt:vector>
  </HeadingPairs>
  <TitlesOfParts>
    <vt:vector size="86" baseType="lpstr">
      <vt:lpstr>主题1</vt:lpstr>
      <vt:lpstr>Office 主题</vt:lpstr>
      <vt:lpstr>面向对象程序设计(Java)</vt:lpstr>
      <vt:lpstr>第5章 继承与接口 </vt:lpstr>
      <vt:lpstr>导读</vt:lpstr>
      <vt:lpstr>§5.1   子类与父类 </vt:lpstr>
      <vt:lpstr>继承</vt:lpstr>
      <vt:lpstr>§5.1   子类与父类 </vt:lpstr>
      <vt:lpstr>幻灯片 7</vt:lpstr>
      <vt:lpstr>§5.2    子类的继承性  </vt:lpstr>
      <vt:lpstr>幻灯片 9</vt:lpstr>
      <vt:lpstr>幻灯片 10</vt:lpstr>
      <vt:lpstr>§5.2.1   子类和父类在同一包中的继承性 </vt:lpstr>
      <vt:lpstr>幻灯片 12</vt:lpstr>
      <vt:lpstr>课堂练习</vt:lpstr>
      <vt:lpstr>幻灯片 14</vt:lpstr>
      <vt:lpstr>§5.2.2   子类和父类不在同一包中的继承性</vt:lpstr>
      <vt:lpstr>§5.3   子类对象的构造过程 </vt:lpstr>
      <vt:lpstr>找出错误</vt:lpstr>
      <vt:lpstr>§5.3   子类对象的构造过程 </vt:lpstr>
      <vt:lpstr>例5-2</vt:lpstr>
      <vt:lpstr>Example5_2.java</vt:lpstr>
      <vt:lpstr>§5.4   成员变量的隐藏和方法重写</vt:lpstr>
      <vt:lpstr>例5-3</vt:lpstr>
      <vt:lpstr>Example5_3.java</vt:lpstr>
      <vt:lpstr>§5.4.2    方法重写（Override） </vt:lpstr>
      <vt:lpstr>§5.4.2    方法重写（Override） </vt:lpstr>
      <vt:lpstr>例5-4</vt:lpstr>
      <vt:lpstr>Example5_4.java</vt:lpstr>
      <vt:lpstr>例5-5</vt:lpstr>
      <vt:lpstr>§5.4.2    方法重写（Override） </vt:lpstr>
      <vt:lpstr>幻灯片 30</vt:lpstr>
      <vt:lpstr>幻灯片 31</vt:lpstr>
      <vt:lpstr>§5.5    super关键字 </vt:lpstr>
      <vt:lpstr>§5.5.1  使用super调用父类的构造方法 </vt:lpstr>
      <vt:lpstr>幻灯片 34</vt:lpstr>
      <vt:lpstr>UniverStudent.java</vt:lpstr>
      <vt:lpstr>Example5_6.java</vt:lpstr>
      <vt:lpstr>总结：构造函数的调用机制</vt:lpstr>
      <vt:lpstr>幻灯片 38</vt:lpstr>
      <vt:lpstr>§5.5.2     使用super操作被隐藏的成员变量和方法 </vt:lpstr>
      <vt:lpstr>例5-7</vt:lpstr>
      <vt:lpstr>§5.6   final关键字 </vt:lpstr>
      <vt:lpstr>§5.6.1   final类 </vt:lpstr>
      <vt:lpstr>§5.6.3    常量 </vt:lpstr>
      <vt:lpstr>§5.6.2    final方法 </vt:lpstr>
      <vt:lpstr>例5-8：</vt:lpstr>
      <vt:lpstr>§5.7   对象的上转型对象 </vt:lpstr>
      <vt:lpstr>§5.7   对象的上转型对象 </vt:lpstr>
      <vt:lpstr>幻灯片 48</vt:lpstr>
      <vt:lpstr>幻灯片 49</vt:lpstr>
      <vt:lpstr>例5-9：</vt:lpstr>
      <vt:lpstr>例5-9：</vt:lpstr>
      <vt:lpstr>§5.8    继承与多态 </vt:lpstr>
      <vt:lpstr>§5.9    abstract类和abstract方法 </vt:lpstr>
      <vt:lpstr>§5.9.1   abstract类的特点 </vt:lpstr>
      <vt:lpstr>抽象(abstract)类</vt:lpstr>
      <vt:lpstr>抽象(abstract)类</vt:lpstr>
      <vt:lpstr>例:</vt:lpstr>
      <vt:lpstr>幻灯片 58</vt:lpstr>
      <vt:lpstr>§5.9.2   abstract类与多态 </vt:lpstr>
      <vt:lpstr>§5.9.2   abstract类与多态 </vt:lpstr>
      <vt:lpstr>§5.10     接口 </vt:lpstr>
      <vt:lpstr>§5.10.1   接口的声明与使用 </vt:lpstr>
      <vt:lpstr>幻灯片 63</vt:lpstr>
      <vt:lpstr>§5.10.1   接口的声明与使用 </vt:lpstr>
      <vt:lpstr>幻灯片 65</vt:lpstr>
      <vt:lpstr>幻灯片 66</vt:lpstr>
      <vt:lpstr>§5.10.1   接口的声明与使用 </vt:lpstr>
      <vt:lpstr>幻灯片 68</vt:lpstr>
      <vt:lpstr> 接口的继承</vt:lpstr>
      <vt:lpstr>接口继承 — Example</vt:lpstr>
      <vt:lpstr>幻灯片 71</vt:lpstr>
      <vt:lpstr>§5.10.2   理解接口 </vt:lpstr>
      <vt:lpstr>幻灯片 73</vt:lpstr>
      <vt:lpstr>§5.10.3     接口回调 </vt:lpstr>
      <vt:lpstr>§5.10.3     接口回调 </vt:lpstr>
      <vt:lpstr>幻灯片 76</vt:lpstr>
      <vt:lpstr>§5.10.3     接口回调 </vt:lpstr>
      <vt:lpstr>§5.10.4    接口与多态 </vt:lpstr>
      <vt:lpstr>§5.10.4    接口与多态 </vt:lpstr>
      <vt:lpstr>§5.10.4    接口与多态 </vt:lpstr>
      <vt:lpstr>§5.10.4    接口与多态 </vt:lpstr>
      <vt:lpstr>§5.10.5  abstract类与接口的比较 </vt:lpstr>
      <vt:lpstr>§5.11   小结 </vt:lpstr>
      <vt:lpstr>§5.11   小结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leno</dc:creator>
  <cp:lastModifiedBy>admin</cp:lastModifiedBy>
  <cp:revision>185</cp:revision>
  <dcterms:created xsi:type="dcterms:W3CDTF">2017-09-25T12:51:56Z</dcterms:created>
  <dcterms:modified xsi:type="dcterms:W3CDTF">2017-10-09T11:46:54Z</dcterms:modified>
</cp:coreProperties>
</file>