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8" r:id="rId8"/>
    <p:sldId id="265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390FE1D-2FF9-454F-B87B-C0BE859C0D6A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接口与继承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 smtClean="0"/>
              <a:t>类与对象内存模型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7543800" cy="5206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err="1" smtClean="0">
                <a:solidFill>
                  <a:schemeClr val="tx1"/>
                </a:solidFill>
              </a:rPr>
              <a:t>JVM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中</a:t>
            </a:r>
            <a:r>
              <a:rPr lang="zh-CN" altLang="en-US" sz="4000" b="1" dirty="0" smtClean="0"/>
              <a:t>的类</a:t>
            </a:r>
            <a:endParaRPr lang="en-US" altLang="zh-CN" sz="4000" b="1" dirty="0">
              <a:solidFill>
                <a:schemeClr val="tx1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071546"/>
            <a:ext cx="4000528" cy="1643074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JVM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被表示为一块内存区域，分别存放</a:t>
            </a:r>
            <a:r>
              <a:rPr lang="zh-CN" altLang="en-US" sz="2400" b="1" dirty="0">
                <a:solidFill>
                  <a:srgbClr val="C00000"/>
                </a:solidFill>
              </a:rPr>
              <a:t>类名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类的静态成员</a:t>
            </a:r>
            <a:r>
              <a:rPr lang="zh-CN" altLang="en-US" sz="2400" dirty="0"/>
              <a:t>，可以用以下的图形表示</a:t>
            </a:r>
            <a:r>
              <a:rPr lang="zh-CN" altLang="en-US" sz="2800" dirty="0"/>
              <a:t>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8596" y="2928934"/>
            <a:ext cx="3816350" cy="3600450"/>
            <a:chOff x="204" y="1842"/>
            <a:chExt cx="2404" cy="2268"/>
          </a:xfrm>
        </p:grpSpPr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839" y="1842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SomeClass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839" y="2205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field1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839" y="302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static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method1</a:t>
              </a:r>
            </a:p>
          </p:txBody>
        </p:sp>
        <p:sp>
          <p:nvSpPr>
            <p:cNvPr id="188423" name="Rectangle 7"/>
            <p:cNvSpPr>
              <a:spLocks noChangeArrowheads="1"/>
            </p:cNvSpPr>
            <p:nvPr/>
          </p:nvSpPr>
          <p:spPr bwMode="auto">
            <a:xfrm>
              <a:off x="839" y="2478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field2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24" name="Rectangle 8"/>
            <p:cNvSpPr>
              <a:spLocks noChangeArrowheads="1"/>
            </p:cNvSpPr>
            <p:nvPr/>
          </p:nvSpPr>
          <p:spPr bwMode="auto">
            <a:xfrm>
              <a:off x="839" y="2750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field3</a:t>
              </a:r>
            </a:p>
          </p:txBody>
        </p:sp>
        <p:sp>
          <p:nvSpPr>
            <p:cNvPr id="188425" name="Rectangle 9"/>
            <p:cNvSpPr>
              <a:spLocks noChangeArrowheads="1"/>
            </p:cNvSpPr>
            <p:nvPr/>
          </p:nvSpPr>
          <p:spPr bwMode="auto">
            <a:xfrm>
              <a:off x="839" y="3566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static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method2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204" y="1842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ea typeface="黑体" pitchFamily="2" charset="-122"/>
                </a:rPr>
                <a:t>类名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519" y="2202"/>
              <a:ext cx="270" cy="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000000"/>
                  </a:solidFill>
                  <a:ea typeface="黑体" pitchFamily="2" charset="-122"/>
                </a:rPr>
                <a:t>类变量区</a:t>
              </a:r>
              <a:endParaRPr lang="zh-CN" altLang="en-US" b="1" dirty="0">
                <a:solidFill>
                  <a:srgbClr val="000000"/>
                </a:solidFill>
                <a:ea typeface="黑体" pitchFamily="2" charset="-122"/>
              </a:endParaRP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519" y="3102"/>
              <a:ext cx="270" cy="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000000"/>
                  </a:solidFill>
                  <a:ea typeface="黑体" pitchFamily="2" charset="-122"/>
                </a:rPr>
                <a:t>类方法</a:t>
              </a:r>
              <a:r>
                <a:rPr lang="zh-CN" altLang="en-US" sz="2000" b="1" dirty="0">
                  <a:solidFill>
                    <a:srgbClr val="000000"/>
                  </a:solidFill>
                  <a:ea typeface="黑体" pitchFamily="2" charset="-122"/>
                </a:rPr>
                <a:t>区</a:t>
              </a:r>
            </a:p>
          </p:txBody>
        </p:sp>
      </p:grp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5214942" y="428604"/>
            <a:ext cx="3286148" cy="328614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class A{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sfa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=1000;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void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sma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(){…}</a:t>
            </a:r>
          </a:p>
          <a:p>
            <a:pPr eaLnBrk="0" hangingPunct="0"/>
            <a:endParaRPr lang="en-US" altLang="zh-CN" sz="800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fa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800" dirty="0"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188440" name="AutoShape 24"/>
          <p:cNvSpPr>
            <a:spLocks noChangeArrowheads="1"/>
          </p:cNvSpPr>
          <p:nvPr/>
        </p:nvSpPr>
        <p:spPr bwMode="auto">
          <a:xfrm>
            <a:off x="6357950" y="3786190"/>
            <a:ext cx="792162" cy="42862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000761" y="4286256"/>
            <a:ext cx="1428760" cy="2311394"/>
            <a:chOff x="3334" y="2704"/>
            <a:chExt cx="1769" cy="1452"/>
          </a:xfrm>
        </p:grpSpPr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3334" y="2704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88430" name="Rectangle 14"/>
            <p:cNvSpPr>
              <a:spLocks noChangeArrowheads="1"/>
            </p:cNvSpPr>
            <p:nvPr/>
          </p:nvSpPr>
          <p:spPr bwMode="auto">
            <a:xfrm>
              <a:off x="3334" y="3339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3334" y="361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 smtClean="0">
                  <a:solidFill>
                    <a:srgbClr val="0000CC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4180" y="3422"/>
              <a:ext cx="60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4180" y="3691"/>
              <a:ext cx="61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88441" name="Rectangle 25"/>
            <p:cNvSpPr>
              <a:spLocks noChangeArrowheads="1"/>
            </p:cNvSpPr>
            <p:nvPr/>
          </p:nvSpPr>
          <p:spPr bwMode="auto">
            <a:xfrm>
              <a:off x="3334" y="3067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42" name="Rectangle 26"/>
            <p:cNvSpPr>
              <a:spLocks noChangeArrowheads="1"/>
            </p:cNvSpPr>
            <p:nvPr/>
          </p:nvSpPr>
          <p:spPr bwMode="auto">
            <a:xfrm>
              <a:off x="4180" y="3108"/>
              <a:ext cx="60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</a:t>
              </a:r>
            </a:p>
          </p:txBody>
        </p:sp>
      </p:grpSp>
      <p:sp>
        <p:nvSpPr>
          <p:cNvPr id="25" name="线形标注 1 24"/>
          <p:cNvSpPr/>
          <p:nvPr/>
        </p:nvSpPr>
        <p:spPr>
          <a:xfrm>
            <a:off x="7858148" y="4214818"/>
            <a:ext cx="1071570" cy="642942"/>
          </a:xfrm>
          <a:prstGeom prst="borderCallout1">
            <a:avLst>
              <a:gd name="adj1" fmla="val 49717"/>
              <a:gd name="adj2" fmla="val -75"/>
              <a:gd name="adj3" fmla="val 55153"/>
              <a:gd name="adj4" fmla="val -410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600"/>
                </a:solidFill>
              </a:rPr>
              <a:t>类</a:t>
            </a:r>
            <a:r>
              <a:rPr lang="en-US" altLang="zh-CN" b="1" dirty="0" smtClean="0">
                <a:solidFill>
                  <a:srgbClr val="006600"/>
                </a:solidFill>
              </a:rPr>
              <a:t>A</a:t>
            </a:r>
            <a:r>
              <a:rPr lang="zh-CN" altLang="en-US" b="1" dirty="0" smtClean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6" grpId="0" animBg="1"/>
      <p:bldP spid="18844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4143404" cy="185738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JVM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00FF"/>
                </a:solidFill>
              </a:rPr>
              <a:t>对象</a:t>
            </a:r>
            <a:r>
              <a:rPr lang="zh-CN" altLang="en-US" sz="2400" dirty="0"/>
              <a:t>也被表示为一块内存区域，分别存放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到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对象所属类的引用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对象的成员</a:t>
            </a:r>
            <a:r>
              <a:rPr lang="zh-CN" altLang="en-US" sz="2400" dirty="0"/>
              <a:t>，可以用以下的图形表示：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" y="3182938"/>
            <a:ext cx="3492499" cy="3441700"/>
            <a:chOff x="0" y="2005"/>
            <a:chExt cx="2200" cy="2168"/>
          </a:xfrm>
        </p:grpSpPr>
        <p:sp>
          <p:nvSpPr>
            <p:cNvPr id="189463" name="Rectangle 23"/>
            <p:cNvSpPr>
              <a:spLocks noChangeArrowheads="1"/>
            </p:cNvSpPr>
            <p:nvPr/>
          </p:nvSpPr>
          <p:spPr bwMode="auto">
            <a:xfrm>
              <a:off x="793" y="2115"/>
              <a:ext cx="140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classRef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>
              <a:off x="793" y="2478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field1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>
              <a:off x="793" y="3295"/>
              <a:ext cx="1407" cy="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method1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9466" name="Rectangle 26"/>
            <p:cNvSpPr>
              <a:spLocks noChangeArrowheads="1"/>
            </p:cNvSpPr>
            <p:nvPr/>
          </p:nvSpPr>
          <p:spPr bwMode="auto">
            <a:xfrm>
              <a:off x="793" y="2751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field2</a:t>
              </a:r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793" y="3023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field3</a:t>
              </a:r>
            </a:p>
          </p:txBody>
        </p:sp>
        <p:sp>
          <p:nvSpPr>
            <p:cNvPr id="189468" name="Rectangle 28"/>
            <p:cNvSpPr>
              <a:spLocks noChangeArrowheads="1"/>
            </p:cNvSpPr>
            <p:nvPr/>
          </p:nvSpPr>
          <p:spPr bwMode="auto">
            <a:xfrm>
              <a:off x="793" y="3720"/>
              <a:ext cx="1407" cy="45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method2</a:t>
              </a:r>
            </a:p>
          </p:txBody>
        </p:sp>
        <p:sp>
          <p:nvSpPr>
            <p:cNvPr id="189469" name="Text Box 29"/>
            <p:cNvSpPr txBox="1">
              <a:spLocks noChangeArrowheads="1"/>
            </p:cNvSpPr>
            <p:nvPr/>
          </p:nvSpPr>
          <p:spPr bwMode="auto">
            <a:xfrm>
              <a:off x="0" y="2005"/>
              <a:ext cx="7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类的</a:t>
              </a:r>
              <a:r>
                <a:rPr lang="zh-CN" altLang="en-US" sz="2000" b="1" dirty="0" smtClean="0">
                  <a:solidFill>
                    <a:srgbClr val="FF3300"/>
                  </a:solidFill>
                  <a:ea typeface="黑体" pitchFamily="2" charset="-122"/>
                </a:rPr>
                <a:t>引用</a:t>
              </a:r>
              <a:r>
                <a:rPr lang="en-US" altLang="zh-CN" sz="2000" b="1" dirty="0" smtClean="0">
                  <a:solidFill>
                    <a:srgbClr val="FF3300"/>
                  </a:solidFill>
                  <a:ea typeface="黑体" pitchFamily="2" charset="-122"/>
                </a:rPr>
                <a:t>/</a:t>
              </a:r>
              <a:r>
                <a:rPr lang="zh-CN" altLang="en-US" sz="2000" b="1" dirty="0" smtClean="0">
                  <a:solidFill>
                    <a:srgbClr val="FF3300"/>
                  </a:solidFill>
                  <a:ea typeface="黑体" pitchFamily="2" charset="-122"/>
                </a:rPr>
                <a:t>对象名</a:t>
              </a:r>
              <a:endParaRPr lang="zh-CN" altLang="en-US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189470" name="Text Box 30"/>
            <p:cNvSpPr txBox="1">
              <a:spLocks noChangeArrowheads="1"/>
            </p:cNvSpPr>
            <p:nvPr/>
          </p:nvSpPr>
          <p:spPr bwMode="auto">
            <a:xfrm>
              <a:off x="135" y="2655"/>
              <a:ext cx="630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+mj-ea"/>
                  <a:ea typeface="+mj-ea"/>
                </a:rPr>
                <a:t>实例</a:t>
              </a:r>
              <a:endParaRPr lang="en-US" altLang="zh-CN" sz="2000" b="1" dirty="0" smtClea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+mj-ea"/>
                  <a:ea typeface="+mj-ea"/>
                </a:rPr>
                <a:t>变量区</a:t>
              </a:r>
              <a:endParaRPr lang="zh-CN" altLang="en-US" sz="2000" b="1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9471" name="Text Box 31"/>
            <p:cNvSpPr txBox="1">
              <a:spLocks noChangeArrowheads="1"/>
            </p:cNvSpPr>
            <p:nvPr/>
          </p:nvSpPr>
          <p:spPr bwMode="auto">
            <a:xfrm>
              <a:off x="135" y="3510"/>
              <a:ext cx="630" cy="446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+mj-ea"/>
                  <a:ea typeface="+mj-ea"/>
                </a:rPr>
                <a:t>实例</a:t>
              </a:r>
              <a:endParaRPr lang="en-US" altLang="zh-CN" sz="2000" b="1" dirty="0" smtClea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+mj-ea"/>
                  <a:ea typeface="+mj-ea"/>
                </a:rPr>
                <a:t>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+mj-ea"/>
                  <a:ea typeface="+mj-ea"/>
                </a:rPr>
                <a:t>区</a:t>
              </a:r>
            </a:p>
          </p:txBody>
        </p:sp>
      </p:grp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5000628" y="1285860"/>
            <a:ext cx="3311525" cy="93503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 ra2=ra1;</a:t>
            </a:r>
          </a:p>
        </p:txBody>
      </p:sp>
      <p:sp>
        <p:nvSpPr>
          <p:cNvPr id="189492" name="AutoShape 52"/>
          <p:cNvSpPr>
            <a:spLocks noChangeArrowheads="1"/>
          </p:cNvSpPr>
          <p:nvPr/>
        </p:nvSpPr>
        <p:spPr bwMode="auto">
          <a:xfrm>
            <a:off x="6429388" y="2285992"/>
            <a:ext cx="428628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9487" name="Rectangle 47"/>
          <p:cNvSpPr>
            <a:spLocks noChangeArrowheads="1"/>
          </p:cNvSpPr>
          <p:nvPr/>
        </p:nvSpPr>
        <p:spPr bwMode="auto">
          <a:xfrm>
            <a:off x="4286248" y="2928934"/>
            <a:ext cx="4608512" cy="374491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4646610" y="3505197"/>
            <a:ext cx="792162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</a:t>
            </a:r>
          </a:p>
        </p:txBody>
      </p:sp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4646610" y="4297359"/>
            <a:ext cx="792162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ra2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6734173" y="3217859"/>
            <a:ext cx="1511300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cxnSp>
        <p:nvCxnSpPr>
          <p:cNvPr id="189488" name="AutoShape 48"/>
          <p:cNvCxnSpPr>
            <a:cxnSpLocks noChangeShapeType="1"/>
            <a:stCxn id="189475" idx="0"/>
            <a:endCxn id="189481" idx="3"/>
          </p:cNvCxnSpPr>
          <p:nvPr/>
        </p:nvCxnSpPr>
        <p:spPr bwMode="auto">
          <a:xfrm rot="5400000" flipH="1" flipV="1">
            <a:off x="7500943" y="3470288"/>
            <a:ext cx="708827" cy="780234"/>
          </a:xfrm>
          <a:prstGeom prst="curvedConnector4">
            <a:avLst>
              <a:gd name="adj1" fmla="val 29676"/>
              <a:gd name="adj2" fmla="val 1292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715140" y="4214818"/>
            <a:ext cx="1500198" cy="2278063"/>
            <a:chOff x="3969" y="2750"/>
            <a:chExt cx="1452" cy="1435"/>
          </a:xfrm>
        </p:grpSpPr>
        <p:sp>
          <p:nvSpPr>
            <p:cNvPr id="189475" name="Rectangle 35"/>
            <p:cNvSpPr>
              <a:spLocks noChangeArrowheads="1"/>
            </p:cNvSpPr>
            <p:nvPr/>
          </p:nvSpPr>
          <p:spPr bwMode="auto">
            <a:xfrm>
              <a:off x="3969" y="2750"/>
              <a:ext cx="1452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89476" name="Rectangle 36"/>
            <p:cNvSpPr>
              <a:spLocks noChangeArrowheads="1"/>
            </p:cNvSpPr>
            <p:nvPr/>
          </p:nvSpPr>
          <p:spPr bwMode="auto">
            <a:xfrm>
              <a:off x="3969" y="3368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</a:rPr>
                <a:t>     </a:t>
              </a:r>
              <a:r>
                <a:rPr lang="en-US" altLang="zh-CN" sz="24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77" name="Rectangle 37"/>
            <p:cNvSpPr>
              <a:spLocks noChangeArrowheads="1"/>
            </p:cNvSpPr>
            <p:nvPr/>
          </p:nvSpPr>
          <p:spPr bwMode="auto">
            <a:xfrm>
              <a:off x="3969" y="3641"/>
              <a:ext cx="1452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   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>
              <a:off x="4756" y="3447"/>
              <a:ext cx="409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>
              <a:off x="4761" y="3717"/>
              <a:ext cx="52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89493" name="Rectangle 53"/>
            <p:cNvSpPr>
              <a:spLocks noChangeArrowheads="1"/>
            </p:cNvSpPr>
            <p:nvPr/>
          </p:nvSpPr>
          <p:spPr bwMode="auto">
            <a:xfrm>
              <a:off x="3969" y="3112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</a:rPr>
                <a:t>     </a:t>
              </a:r>
              <a:r>
                <a:rPr lang="en-US" altLang="zh-CN" sz="24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94" name="Rectangle 54"/>
            <p:cNvSpPr>
              <a:spLocks noChangeArrowheads="1"/>
            </p:cNvSpPr>
            <p:nvPr/>
          </p:nvSpPr>
          <p:spPr bwMode="auto">
            <a:xfrm>
              <a:off x="4761" y="3177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89496" name="AutoShape 56"/>
          <p:cNvCxnSpPr>
            <a:cxnSpLocks noChangeShapeType="1"/>
            <a:stCxn id="189483" idx="3"/>
          </p:cNvCxnSpPr>
          <p:nvPr/>
        </p:nvCxnSpPr>
        <p:spPr bwMode="auto">
          <a:xfrm>
            <a:off x="5438772" y="3793329"/>
            <a:ext cx="1276368" cy="5643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9497" name="AutoShape 57"/>
          <p:cNvCxnSpPr>
            <a:cxnSpLocks noChangeShapeType="1"/>
            <a:stCxn id="189484" idx="3"/>
          </p:cNvCxnSpPr>
          <p:nvPr/>
        </p:nvCxnSpPr>
        <p:spPr bwMode="auto">
          <a:xfrm flipV="1">
            <a:off x="5438772" y="4357694"/>
            <a:ext cx="1276368" cy="2277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3" name="线形标注 1 32"/>
          <p:cNvSpPr/>
          <p:nvPr/>
        </p:nvSpPr>
        <p:spPr>
          <a:xfrm>
            <a:off x="4500562" y="5357826"/>
            <a:ext cx="1428760" cy="714380"/>
          </a:xfrm>
          <a:prstGeom prst="borderCallout1">
            <a:avLst>
              <a:gd name="adj1" fmla="val 45129"/>
              <a:gd name="adj2" fmla="val 103150"/>
              <a:gd name="adj3" fmla="val -61262"/>
              <a:gd name="adj4" fmla="val 1545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600"/>
                </a:solidFill>
              </a:rPr>
              <a:t>类</a:t>
            </a:r>
            <a:r>
              <a:rPr lang="en-US" altLang="zh-CN" b="1" dirty="0" smtClean="0">
                <a:solidFill>
                  <a:srgbClr val="006600"/>
                </a:solidFill>
              </a:rPr>
              <a:t>A</a:t>
            </a:r>
            <a:r>
              <a:rPr lang="zh-CN" altLang="en-US" b="1" dirty="0" smtClean="0">
                <a:solidFill>
                  <a:srgbClr val="006600"/>
                </a:solidFill>
              </a:rPr>
              <a:t>的对象的内存区域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4" name="线形标注 1 33"/>
          <p:cNvSpPr/>
          <p:nvPr/>
        </p:nvSpPr>
        <p:spPr>
          <a:xfrm>
            <a:off x="7858148" y="2357430"/>
            <a:ext cx="1071570" cy="642942"/>
          </a:xfrm>
          <a:prstGeom prst="borderCallout1">
            <a:avLst>
              <a:gd name="adj1" fmla="val 49717"/>
              <a:gd name="adj2" fmla="val -75"/>
              <a:gd name="adj3" fmla="val 135439"/>
              <a:gd name="adj4" fmla="val -43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600"/>
                </a:solidFill>
              </a:rPr>
              <a:t>类</a:t>
            </a:r>
            <a:r>
              <a:rPr lang="en-US" altLang="zh-CN" b="1" dirty="0" smtClean="0">
                <a:solidFill>
                  <a:srgbClr val="006600"/>
                </a:solidFill>
              </a:rPr>
              <a:t>A</a:t>
            </a:r>
            <a:r>
              <a:rPr lang="zh-CN" altLang="en-US" b="1" dirty="0" smtClean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7158" y="357166"/>
            <a:ext cx="7543800" cy="52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中的对象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3" grpId="0" animBg="1"/>
      <p:bldP spid="189492" grpId="0" animBg="1"/>
      <p:bldP spid="189487" grpId="0" animBg="1"/>
      <p:bldP spid="189483" grpId="0" animBg="1"/>
      <p:bldP spid="189484" grpId="0" animBg="1"/>
      <p:bldP spid="189481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35716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子类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继承父类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：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sp>
        <p:nvSpPr>
          <p:cNvPr id="26" name="线形标注 1 25"/>
          <p:cNvSpPr/>
          <p:nvPr/>
        </p:nvSpPr>
        <p:spPr>
          <a:xfrm>
            <a:off x="4572000" y="571480"/>
            <a:ext cx="1143008" cy="642942"/>
          </a:xfrm>
          <a:prstGeom prst="borderCallout1">
            <a:avLst>
              <a:gd name="adj1" fmla="val 52010"/>
              <a:gd name="adj2" fmla="val 101983"/>
              <a:gd name="adj3" fmla="val 16157"/>
              <a:gd name="adj4" fmla="val 1993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600"/>
                </a:solidFill>
              </a:rPr>
              <a:t>父类</a:t>
            </a:r>
            <a:r>
              <a:rPr lang="en-US" altLang="zh-CN" b="1" dirty="0" smtClean="0">
                <a:solidFill>
                  <a:srgbClr val="006600"/>
                </a:solidFill>
              </a:rPr>
              <a:t>A</a:t>
            </a:r>
            <a:r>
              <a:rPr lang="zh-CN" altLang="en-US" b="1" dirty="0" smtClean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4357686" y="3071810"/>
            <a:ext cx="1285884" cy="642942"/>
          </a:xfrm>
          <a:prstGeom prst="borderCallout1">
            <a:avLst>
              <a:gd name="adj1" fmla="val 52011"/>
              <a:gd name="adj2" fmla="val 98792"/>
              <a:gd name="adj3" fmla="val 91855"/>
              <a:gd name="adj4" fmla="val 1944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600"/>
                </a:solidFill>
              </a:rPr>
              <a:t>子类</a:t>
            </a:r>
            <a:r>
              <a:rPr lang="en-US" altLang="zh-CN" b="1" dirty="0" smtClean="0">
                <a:solidFill>
                  <a:srgbClr val="006600"/>
                </a:solidFill>
              </a:rPr>
              <a:t>B</a:t>
            </a:r>
            <a:r>
              <a:rPr lang="zh-CN" altLang="en-US" b="1" dirty="0" smtClean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7818" y="421481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父类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的静态变量值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500063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子类</a:t>
            </a:r>
            <a:r>
              <a:rPr lang="en-US" altLang="zh-CN" b="1" dirty="0" smtClean="0">
                <a:solidFill>
                  <a:srgbClr val="006600"/>
                </a:solidFill>
              </a:rPr>
              <a:t>B</a:t>
            </a:r>
            <a:r>
              <a:rPr lang="zh-CN" altLang="en-US" b="1" dirty="0" smtClean="0">
                <a:solidFill>
                  <a:srgbClr val="006600"/>
                </a:solidFill>
              </a:rPr>
              <a:t>的静态变量值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6643702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6715140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创建父类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对象</a:t>
            </a:r>
            <a:r>
              <a:rPr lang="en-US" altLang="zh-CN" sz="2400" b="1" dirty="0" err="1" smtClean="0"/>
              <a:t>ra1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4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36" name="AutoShape 32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cxnSp>
        <p:nvCxnSpPr>
          <p:cNvPr id="38" name="AutoShape 66"/>
          <p:cNvCxnSpPr>
            <a:cxnSpLocks noChangeShapeType="1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创建子类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对象</a:t>
            </a:r>
            <a:r>
              <a:rPr lang="en-US" altLang="zh-CN" sz="2400" b="1" dirty="0" err="1" smtClean="0"/>
              <a:t>rb1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44" name="AutoShape 51"/>
          <p:cNvCxnSpPr>
            <a:cxnSpLocks noChangeShapeType="1"/>
            <a:endCxn id="9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66"/>
          <p:cNvCxnSpPr>
            <a:cxnSpLocks noChangeShapeType="1"/>
            <a:endCxn id="19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48" name="AutoShape 33"/>
            <p:cNvCxnSpPr>
              <a:cxnSpLocks noChangeShapeType="1"/>
              <a:stCxn id="47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9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1" name="AutoShape 32"/>
            <p:cNvCxnSpPr>
              <a:cxnSpLocks noChangeShapeType="1"/>
              <a:stCxn id="50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5" name="AutoShape 32"/>
            <p:cNvCxnSpPr>
              <a:cxnSpLocks noChangeShapeType="1"/>
              <a:stCxn id="54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428992" y="421481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父类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</a:t>
            </a:r>
            <a:r>
              <a:rPr lang="zh-CN" altLang="en-US" b="1" dirty="0"/>
              <a:t>成员</a:t>
            </a:r>
            <a:r>
              <a:rPr lang="zh-CN" altLang="en-US" b="1" dirty="0" smtClean="0"/>
              <a:t>变量值</a:t>
            </a:r>
            <a:endParaRPr lang="zh-CN" altLang="en-US" b="1" dirty="0"/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子类</a:t>
            </a:r>
            <a:r>
              <a:rPr lang="en-US" altLang="zh-CN" b="1" dirty="0" smtClean="0">
                <a:solidFill>
                  <a:srgbClr val="006600"/>
                </a:solidFill>
              </a:rPr>
              <a:t>B</a:t>
            </a:r>
            <a:r>
              <a:rPr lang="zh-CN" altLang="en-US" b="1" dirty="0" smtClean="0">
                <a:solidFill>
                  <a:srgbClr val="006600"/>
                </a:solidFill>
              </a:rPr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成员</a:t>
            </a:r>
            <a:r>
              <a:rPr lang="zh-CN" altLang="en-US" b="1" dirty="0" smtClean="0">
                <a:solidFill>
                  <a:srgbClr val="006600"/>
                </a:solidFill>
              </a:rPr>
              <a:t>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创建子类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对象</a:t>
            </a:r>
            <a:r>
              <a:rPr lang="en-US" altLang="zh-CN" sz="2400" b="1" dirty="0" err="1" smtClean="0"/>
              <a:t>rb1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子类对象上转：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0" y="714361"/>
            <a:ext cx="1500198" cy="2857515"/>
            <a:chOff x="6350402" y="4160300"/>
            <a:chExt cx="1537467" cy="132781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5" name="AutoShape 3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6751593" y="4351843"/>
              <a:ext cx="1095449" cy="117710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子类对象上转：</a:t>
            </a:r>
            <a:endParaRPr lang="zh-CN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633</Words>
  <Application>Microsoft Office PowerPoint</Application>
  <PresentationFormat>全屏显示(4:3)</PresentationFormat>
  <Paragraphs>293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主题1</vt:lpstr>
      <vt:lpstr>第5章 接口与继承</vt:lpstr>
      <vt:lpstr>JVM中的类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12</cp:revision>
  <dcterms:created xsi:type="dcterms:W3CDTF">2017-09-26T03:11:16Z</dcterms:created>
  <dcterms:modified xsi:type="dcterms:W3CDTF">2017-09-28T07:20:55Z</dcterms:modified>
</cp:coreProperties>
</file>