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5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9638D-DDB7-464D-BA12-4764B845335A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C4C64-FC1F-4172-83A9-BCFCF64A69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5257D5-41F6-405B-B0AD-C0726F492A50}" type="slidenum">
              <a:rPr lang="en-US" altLang="zh-CN" smtClean="0"/>
              <a:pPr eaLnBrk="1" hangingPunct="1"/>
              <a:t>45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5125" cy="3130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50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71A49D2-2B46-44D6-954E-2516F669ED29}" type="slidenum">
              <a:rPr lang="en-US" altLang="zh-CN" smtClean="0"/>
              <a:pPr eaLnBrk="1" hangingPunct="1"/>
              <a:t>46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5125" cy="3130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50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C73E441-25E5-4F03-9B72-3519AABF540A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A353A-23D6-43A2-BADF-735C8690F7B2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323D3-D51E-4BF7-8686-9086799FED59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007B-1C76-4535-80D6-313199B2AD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82873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E441-25E5-4F03-9B72-3519AABF540A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E530-2E58-42F5-B92F-AB1DA6C6FEE6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B7-EF50-463F-940A-A5948AE550EC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425-7F37-456F-A277-CAF513C6C180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DB60-5FC6-4742-9F95-4FDC0DA552D0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AD29-A243-47C7-BCC0-79F9BBD63362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59C-3A49-45F0-970F-86A7FCBC6B18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7E530-2E58-42F5-B92F-AB1DA6C6FEE6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D401-CA75-4B49-8521-4F94F22BF25B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5195-EF35-40A8-9D58-0A7547057E3B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353A-23D6-43A2-BADF-735C8690F7B2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3D3-D51E-4BF7-8686-9086799FED59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F2A2B7-EF50-463F-940A-A5948AE550EC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472425-7F37-456F-A277-CAF513C6C180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0DB60-5FC6-4742-9F95-4FDC0DA552D0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7AD29-A243-47C7-BCC0-79F9BBD63362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87E59C-3A49-45F0-970F-86A7FCBC6B18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0D401-CA75-4B49-8521-4F94F22BF25B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55195-EF35-40A8-9D58-0A7547057E3B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104F2BA-C312-4D65-8741-A811B2306105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F2BA-C312-4D65-8741-A811B2306105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面向对象程序设计</a:t>
            </a:r>
            <a:r>
              <a:rPr lang="en-US" altLang="zh-CN" sz="5400" dirty="0" smtClean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汤 蓉</a:t>
            </a:r>
            <a:endParaRPr lang="en-US" altLang="zh-CN" dirty="0" smtClean="0"/>
          </a:p>
          <a:p>
            <a:r>
              <a:rPr lang="en-US" altLang="zh-CN" dirty="0" smtClean="0"/>
              <a:t>Fall, 2017</a:t>
            </a:r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成都信息工程大学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solidFill>
                  <a:schemeClr val="tx1"/>
                </a:solidFill>
              </a:rPr>
              <a:t>Java</a:t>
            </a:r>
            <a:r>
              <a:rPr lang="zh-CN" altLang="en-US" b="0" smtClean="0">
                <a:solidFill>
                  <a:schemeClr val="tx1"/>
                </a:solidFill>
              </a:rPr>
              <a:t>中的异常处理机制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66725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语言使用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异常类</a:t>
            </a:r>
            <a:r>
              <a:rPr lang="zh-CN" altLang="en-US" sz="2400" dirty="0" smtClean="0"/>
              <a:t>来表示某类错误，用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异常类的对象</a:t>
            </a:r>
            <a:r>
              <a:rPr lang="zh-CN" altLang="en-US" sz="2400" dirty="0" smtClean="0"/>
              <a:t>表示程序运行过程中发生的一次具体的错误。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</a:rPr>
              <a:t>异常类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99"/>
                </a:solidFill>
              </a:rPr>
              <a:t>针对每一种异常或错误，设计一个相应的异常类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每种异常类对应着某一种或者一类错误，类中可以包含该运行的错误信息和处理错误的方法等内容。</a:t>
            </a:r>
          </a:p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</a:rPr>
              <a:t>异常类对象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每当程序运行过程中发生一个可识别的错误，即这个错误有一个异常类与之对应，系统就会产生这个异常类的</a:t>
            </a:r>
            <a:r>
              <a:rPr lang="zh-CN" altLang="en-US" b="1" dirty="0" smtClean="0">
                <a:solidFill>
                  <a:srgbClr val="A50021"/>
                </a:solidFill>
              </a:rPr>
              <a:t>一个对象</a:t>
            </a:r>
            <a:r>
              <a:rPr lang="zh-CN" altLang="en-US" dirty="0" smtClean="0"/>
              <a:t>，把当前的</a:t>
            </a:r>
            <a:r>
              <a:rPr lang="zh-CN" altLang="en-US" dirty="0" smtClean="0">
                <a:solidFill>
                  <a:srgbClr val="A50021"/>
                </a:solidFill>
              </a:rPr>
              <a:t>进程停止</a:t>
            </a:r>
            <a:r>
              <a:rPr lang="zh-CN" altLang="en-US" dirty="0" smtClean="0"/>
              <a:t>，并将这个</a:t>
            </a:r>
            <a:r>
              <a:rPr lang="zh-CN" altLang="en-US" b="1" dirty="0" smtClean="0">
                <a:solidFill>
                  <a:srgbClr val="990000"/>
                </a:solidFill>
              </a:rPr>
              <a:t>异常对象抛出</a:t>
            </a:r>
            <a:r>
              <a:rPr lang="zh-CN" altLang="en-US" dirty="0" smtClean="0"/>
              <a:t>，然后接收机制来</a:t>
            </a:r>
            <a:r>
              <a:rPr lang="zh-CN" altLang="en-US" dirty="0" smtClean="0">
                <a:solidFill>
                  <a:srgbClr val="A50021"/>
                </a:solidFill>
              </a:rPr>
              <a:t>接收</a:t>
            </a:r>
            <a:r>
              <a:rPr lang="zh-CN" altLang="en-US" dirty="0" smtClean="0"/>
              <a:t>这个异常，由它来处理以后的事情。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8FEF25A-B179-46F7-AF70-40EFFF312B85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840D1-63C6-4540-8FD8-D1931DA882C1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88925" y="249238"/>
            <a:ext cx="756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itchFamily="2" charset="-122"/>
              </a:rPr>
              <a:t>异常类的层次结构：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304800" y="914400"/>
          <a:ext cx="8350250" cy="5614988"/>
        </p:xfrm>
        <a:graphic>
          <a:graphicData uri="http://schemas.openxmlformats.org/presentationml/2006/ole">
            <p:oleObj spid="_x0000_s1026" name="位图图像" r:id="rId3" imgW="6458852" imgH="434285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0645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신명조"/>
              </a:rPr>
              <a:t>Exception Class</a:t>
            </a:r>
            <a:r>
              <a:rPr lang="en-US" altLang="zh-CN" smtClean="0">
                <a:latin typeface="신명조"/>
              </a:rPr>
              <a:t> </a:t>
            </a:r>
            <a:r>
              <a:rPr lang="zh-CN" altLang="en-US" smtClean="0">
                <a:latin typeface="신명조"/>
              </a:rPr>
              <a:t>继承关系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329613" cy="92867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语言提供了</a:t>
            </a:r>
            <a:r>
              <a:rPr lang="zh-CN" altLang="en-US" sz="2800" dirty="0" smtClean="0">
                <a:solidFill>
                  <a:srgbClr val="C00000"/>
                </a:solidFill>
              </a:rPr>
              <a:t>异常类框架</a:t>
            </a:r>
            <a:r>
              <a:rPr lang="zh-CN" altLang="en-US" sz="2800" dirty="0" smtClean="0"/>
              <a:t>，定义了各种常用的异常类和错误类。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1CC85-E179-45C8-B0EA-64CB4E9D43D7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85750" y="2857500"/>
            <a:ext cx="5665788" cy="3748088"/>
            <a:chOff x="1615" y="1959"/>
            <a:chExt cx="3569" cy="2361"/>
          </a:xfrm>
        </p:grpSpPr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2295" y="2504"/>
              <a:ext cx="1134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b="1" dirty="0" err="1">
                  <a:ea typeface="华文细黑" pitchFamily="2" charset="-122"/>
                </a:rPr>
                <a:t>Throwable</a:t>
              </a:r>
              <a:endParaRPr lang="en-US" altLang="zh-CN" sz="2400" b="1" dirty="0">
                <a:ea typeface="华文细黑" pitchFamily="2" charset="-122"/>
              </a:endParaRPr>
            </a:p>
          </p:txBody>
        </p:sp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1615" y="3320"/>
              <a:ext cx="721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b="1">
                  <a:ea typeface="华文细黑" pitchFamily="2" charset="-122"/>
                </a:rPr>
                <a:t>Error</a:t>
              </a: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3157" y="3320"/>
              <a:ext cx="1089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b="1">
                  <a:ea typeface="华文细黑" pitchFamily="2" charset="-122"/>
                </a:rPr>
                <a:t>Exception</a:t>
              </a: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1796" y="4047"/>
              <a:ext cx="1674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ea typeface="华文细黑" pitchFamily="2" charset="-122"/>
                </a:rPr>
                <a:t>RuntimeException</a:t>
              </a:r>
            </a:p>
          </p:txBody>
        </p:sp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3914" y="4022"/>
              <a:ext cx="1270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200" b="1">
                  <a:ea typeface="华文细黑" pitchFamily="2" charset="-122"/>
                </a:rPr>
                <a:t>IOException</a:t>
              </a:r>
            </a:p>
          </p:txBody>
        </p:sp>
        <p:cxnSp>
          <p:nvCxnSpPr>
            <p:cNvPr id="12301" name="AutoShape 10"/>
            <p:cNvCxnSpPr>
              <a:cxnSpLocks noChangeShapeType="1"/>
              <a:stCxn id="12297" idx="0"/>
              <a:endCxn id="12296" idx="2"/>
            </p:cNvCxnSpPr>
            <p:nvPr/>
          </p:nvCxnSpPr>
          <p:spPr bwMode="auto">
            <a:xfrm rot="-5400000">
              <a:off x="2153" y="2606"/>
              <a:ext cx="531" cy="886"/>
            </a:xfrm>
            <a:prstGeom prst="bentConnector3">
              <a:avLst>
                <a:gd name="adj1" fmla="val 5009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AutoShape 11"/>
            <p:cNvCxnSpPr>
              <a:cxnSpLocks noChangeShapeType="1"/>
              <a:stCxn id="12298" idx="0"/>
              <a:endCxn id="12296" idx="2"/>
            </p:cNvCxnSpPr>
            <p:nvPr/>
          </p:nvCxnSpPr>
          <p:spPr bwMode="auto">
            <a:xfrm rot="5400000" flipH="1">
              <a:off x="3016" y="2629"/>
              <a:ext cx="531" cy="840"/>
            </a:xfrm>
            <a:prstGeom prst="bentConnector3">
              <a:avLst>
                <a:gd name="adj1" fmla="val 5009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AutoShape 12"/>
            <p:cNvCxnSpPr>
              <a:cxnSpLocks noChangeShapeType="1"/>
              <a:stCxn id="12299" idx="0"/>
              <a:endCxn id="12298" idx="2"/>
            </p:cNvCxnSpPr>
            <p:nvPr/>
          </p:nvCxnSpPr>
          <p:spPr bwMode="auto">
            <a:xfrm rot="-5400000">
              <a:off x="2947" y="3285"/>
              <a:ext cx="442" cy="106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AutoShape 13"/>
            <p:cNvCxnSpPr>
              <a:cxnSpLocks noChangeShapeType="1"/>
              <a:stCxn id="12300" idx="0"/>
              <a:endCxn id="12298" idx="2"/>
            </p:cNvCxnSpPr>
            <p:nvPr/>
          </p:nvCxnSpPr>
          <p:spPr bwMode="auto">
            <a:xfrm rot="5400000" flipH="1">
              <a:off x="3917" y="3384"/>
              <a:ext cx="417" cy="847"/>
            </a:xfrm>
            <a:prstGeom prst="bentConnector3">
              <a:avLst>
                <a:gd name="adj1" fmla="val 4988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5" name="Text Box 14"/>
            <p:cNvSpPr txBox="1">
              <a:spLocks noChangeArrowheads="1"/>
            </p:cNvSpPr>
            <p:nvPr/>
          </p:nvSpPr>
          <p:spPr bwMode="auto">
            <a:xfrm>
              <a:off x="2431" y="1959"/>
              <a:ext cx="862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b="1" dirty="0">
                  <a:ea typeface="华文细黑" pitchFamily="2" charset="-122"/>
                </a:rPr>
                <a:t>Object</a:t>
              </a:r>
            </a:p>
          </p:txBody>
        </p:sp>
        <p:cxnSp>
          <p:nvCxnSpPr>
            <p:cNvPr id="12306" name="AutoShape 15"/>
            <p:cNvCxnSpPr>
              <a:cxnSpLocks noChangeShapeType="1"/>
              <a:stCxn id="12296" idx="0"/>
              <a:endCxn id="12305" idx="2"/>
            </p:cNvCxnSpPr>
            <p:nvPr/>
          </p:nvCxnSpPr>
          <p:spPr bwMode="auto">
            <a:xfrm rot="-5400000">
              <a:off x="2732" y="2368"/>
              <a:ext cx="2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5357813" y="4786313"/>
            <a:ext cx="3500437" cy="830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异常</a:t>
            </a:r>
            <a:r>
              <a:rPr lang="en-US" altLang="zh-CN" sz="2400" dirty="0"/>
              <a:t>(</a:t>
            </a:r>
            <a:r>
              <a:rPr lang="en-US" altLang="zh-CN" sz="2400" b="1" dirty="0"/>
              <a:t>Exception</a:t>
            </a:r>
            <a:r>
              <a:rPr lang="en-US" altLang="zh-CN" sz="2400" dirty="0"/>
              <a:t>)</a:t>
            </a:r>
            <a:r>
              <a:rPr lang="zh-CN" altLang="en-US" sz="2400" dirty="0"/>
              <a:t>类继承类 </a:t>
            </a:r>
            <a:r>
              <a:rPr lang="en-US" altLang="zh-CN" sz="2400" b="1" dirty="0" err="1"/>
              <a:t>java.lang.Throwable</a:t>
            </a:r>
            <a:endParaRPr lang="zh-CN" altLang="en-US" sz="2400" dirty="0"/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4643439" y="5202238"/>
            <a:ext cx="714375" cy="12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4929190" y="3071810"/>
            <a:ext cx="3929090" cy="83099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C00000"/>
                </a:solidFill>
              </a:rPr>
              <a:t>java.lang.Throwable</a:t>
            </a:r>
            <a:r>
              <a:rPr lang="zh-CN" altLang="en-US" sz="2400" b="1" dirty="0" smtClean="0"/>
              <a:t> 类是所有错误或异常的超类。</a:t>
            </a:r>
            <a:endParaRPr lang="zh-CN" altLang="en-US" sz="2400" b="1" dirty="0"/>
          </a:p>
        </p:txBody>
      </p:sp>
      <p:cxnSp>
        <p:nvCxnSpPr>
          <p:cNvPr id="21" name="直接箭头连接符 20"/>
          <p:cNvCxnSpPr>
            <a:stCxn id="19" idx="1"/>
          </p:cNvCxnSpPr>
          <p:nvPr/>
        </p:nvCxnSpPr>
        <p:spPr>
          <a:xfrm rot="10800000" flipV="1">
            <a:off x="3357554" y="3487308"/>
            <a:ext cx="1571636" cy="441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java.lang.Throwable</a:t>
            </a:r>
            <a:r>
              <a:rPr lang="zh-CN" altLang="en-US" sz="4000" dirty="0" smtClean="0"/>
              <a:t>类</a:t>
            </a:r>
            <a:endParaRPr lang="en-US" altLang="zh-CN" sz="4800" dirty="0" smtClean="0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只有当对象是</a:t>
            </a:r>
            <a:r>
              <a:rPr lang="en-US" altLang="zh-CN" b="1" dirty="0" err="1" smtClean="0">
                <a:solidFill>
                  <a:srgbClr val="C00000"/>
                </a:solidFill>
              </a:rPr>
              <a:t>Throwable</a:t>
            </a:r>
            <a:r>
              <a:rPr lang="zh-CN" altLang="en-US" dirty="0" smtClean="0"/>
              <a:t> 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或其子类之一）的对象时，才能通过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虚拟机或者 </a:t>
            </a:r>
            <a:r>
              <a:rPr lang="en-US" altLang="zh-CN" dirty="0" smtClean="0"/>
              <a:t>Java throw </a:t>
            </a:r>
            <a:r>
              <a:rPr lang="zh-CN" altLang="en-US" dirty="0" smtClean="0"/>
              <a:t>语句抛出。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同样，也只有</a:t>
            </a:r>
            <a:r>
              <a:rPr lang="en-US" altLang="zh-CN" b="1" dirty="0" err="1" smtClean="0">
                <a:solidFill>
                  <a:srgbClr val="C00000"/>
                </a:solidFill>
              </a:rPr>
              <a:t>Throwable</a:t>
            </a:r>
            <a:r>
              <a:rPr lang="zh-CN" altLang="en-US" dirty="0" smtClean="0"/>
              <a:t> 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或其子类之一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的对象才可以是 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子句中的参数类型。</a:t>
            </a:r>
          </a:p>
          <a:p>
            <a:pPr eaLnBrk="1" hangingPunct="1"/>
            <a:r>
              <a:rPr lang="en-US" altLang="zh-CN" b="1" dirty="0" err="1" smtClean="0">
                <a:solidFill>
                  <a:srgbClr val="000099"/>
                </a:solidFill>
              </a:rPr>
              <a:t>Throwable</a:t>
            </a:r>
            <a:r>
              <a:rPr lang="zh-CN" altLang="en-US" b="1" dirty="0" smtClean="0">
                <a:solidFill>
                  <a:srgbClr val="000099"/>
                </a:solidFill>
              </a:rPr>
              <a:t>类</a:t>
            </a:r>
            <a:r>
              <a:rPr lang="zh-CN" altLang="en-US" dirty="0" smtClean="0"/>
              <a:t>的构造函数有以下几种：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    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Throwable</a:t>
            </a:r>
            <a:r>
              <a:rPr lang="en-US" altLang="zh-CN" b="1" dirty="0" smtClean="0">
                <a:solidFill>
                  <a:srgbClr val="0000CC"/>
                </a:solidFill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     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Throwable</a:t>
            </a:r>
            <a:r>
              <a:rPr lang="en-US" altLang="zh-CN" b="1" dirty="0" smtClean="0">
                <a:solidFill>
                  <a:srgbClr val="0000CC"/>
                </a:solidFill>
              </a:rPr>
              <a:t>(String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msg</a:t>
            </a:r>
            <a:r>
              <a:rPr lang="en-US" altLang="zh-CN" b="1" dirty="0" smtClean="0">
                <a:solidFill>
                  <a:srgbClr val="0000CC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     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Throwable</a:t>
            </a:r>
            <a:r>
              <a:rPr lang="en-US" altLang="zh-CN" b="1" dirty="0" smtClean="0">
                <a:solidFill>
                  <a:srgbClr val="0000CC"/>
                </a:solidFill>
              </a:rPr>
              <a:t>(</a:t>
            </a:r>
            <a:r>
              <a:rPr lang="en-US" altLang="zh-CN" b="1" dirty="0" err="1" smtClean="0">
                <a:solidFill>
                  <a:srgbClr val="0000CC"/>
                </a:solidFill>
              </a:rPr>
              <a:t>Throwable</a:t>
            </a:r>
            <a:r>
              <a:rPr lang="en-US" altLang="zh-CN" b="1" dirty="0" smtClean="0">
                <a:solidFill>
                  <a:srgbClr val="0000CC"/>
                </a:solidFill>
              </a:rPr>
              <a:t> cause)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     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Throwable</a:t>
            </a:r>
            <a:r>
              <a:rPr lang="en-US" altLang="zh-CN" b="1" dirty="0" smtClean="0">
                <a:solidFill>
                  <a:srgbClr val="0000CC"/>
                </a:solidFill>
              </a:rPr>
              <a:t>(String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msg</a:t>
            </a:r>
            <a:r>
              <a:rPr lang="en-US" altLang="zh-CN" b="1" dirty="0" smtClean="0">
                <a:solidFill>
                  <a:srgbClr val="0000CC"/>
                </a:solidFill>
              </a:rPr>
              <a:t>,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Throwable</a:t>
            </a:r>
            <a:r>
              <a:rPr lang="en-US" altLang="zh-CN" b="1" dirty="0" smtClean="0">
                <a:solidFill>
                  <a:srgbClr val="0000CC"/>
                </a:solidFill>
              </a:rPr>
              <a:t> cause)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3387566-65D2-402A-95CF-2B1CB5528C20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java.lang.Throwable</a:t>
            </a:r>
            <a:r>
              <a:rPr lang="zh-CN" altLang="en-US" sz="4000" dirty="0" smtClean="0"/>
              <a:t>类</a:t>
            </a:r>
            <a:endParaRPr lang="en-US" altLang="zh-CN" sz="4000" dirty="0" smtClean="0"/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500"/>
            <a:ext cx="8229600" cy="4667250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C00000"/>
                </a:solidFill>
              </a:rPr>
              <a:t>Throwable</a:t>
            </a:r>
            <a:r>
              <a:rPr lang="zh-CN" altLang="en-US" dirty="0" smtClean="0"/>
              <a:t>类定义了许多与异常处理相关的方法：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       </a:t>
            </a:r>
            <a:r>
              <a:rPr lang="en-US" altLang="zh-CN" b="1" dirty="0" err="1" smtClean="0"/>
              <a:t>Throwable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fillInStackTrace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    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Throwable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getCause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zh-CN" altLang="en-US" b="1" dirty="0" smtClean="0">
                <a:solidFill>
                  <a:srgbClr val="0000FF"/>
                </a:solidFill>
              </a:rPr>
              <a:t>；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     String </a:t>
            </a:r>
            <a:r>
              <a:rPr lang="en-US" altLang="zh-CN" b="1" dirty="0" err="1" smtClean="0"/>
              <a:t>getLocalizedMessage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     </a:t>
            </a:r>
            <a:r>
              <a:rPr lang="en-US" altLang="zh-CN" b="1" dirty="0" smtClean="0">
                <a:solidFill>
                  <a:srgbClr val="0000FF"/>
                </a:solidFill>
              </a:rPr>
              <a:t>String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getMessage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zh-CN" altLang="en-US" b="1" dirty="0" smtClean="0">
                <a:solidFill>
                  <a:srgbClr val="0000FF"/>
                </a:solidFill>
              </a:rPr>
              <a:t>；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     void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printStackTrace</a:t>
            </a:r>
            <a:r>
              <a:rPr lang="en-US" altLang="zh-CN" b="1" dirty="0" smtClean="0">
                <a:solidFill>
                  <a:srgbClr val="0000FF"/>
                </a:solidFill>
              </a:rPr>
              <a:t>()</a:t>
            </a:r>
            <a:r>
              <a:rPr lang="zh-CN" altLang="en-US" b="1" dirty="0" smtClean="0">
                <a:solidFill>
                  <a:srgbClr val="0000FF"/>
                </a:solidFill>
              </a:rPr>
              <a:t>；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       public String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toString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();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4A80AE5-DC9E-4504-AA72-EEE261DB9E30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java.lang.Throwable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785926"/>
            <a:ext cx="8501122" cy="3071834"/>
          </a:xfrm>
          <a:noFill/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class test {</a:t>
            </a:r>
          </a:p>
          <a:p>
            <a:pPr>
              <a:buNone/>
            </a:pPr>
            <a:endParaRPr lang="zh-CN" altLang="en-US" sz="80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static void main(String[]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){</a:t>
            </a:r>
          </a:p>
          <a:p>
            <a:pPr lvl="1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Throwable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able = 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Throwable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("Test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Throwable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.");</a:t>
            </a:r>
          </a:p>
          <a:p>
            <a:pPr lvl="1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类名</a:t>
            </a: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: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"+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able.toString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      // 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输出该异常类名</a:t>
            </a:r>
          </a:p>
          <a:p>
            <a:pPr lvl="1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信息</a:t>
            </a: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: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”+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able.getMessage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//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输出异常信息</a:t>
            </a:r>
          </a:p>
          <a:p>
            <a:pPr lvl="1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zh-CN" sz="20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able.printStackTrace</a:t>
            </a:r>
            <a:r>
              <a:rPr lang="en-US" altLang="zh-CN" sz="20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 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// 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打印栈信息</a:t>
            </a:r>
          </a:p>
          <a:p>
            <a:pPr lvl="1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65F9C-D74F-4BD2-B8D3-0BDDC1A88FBF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000232" y="5072074"/>
            <a:ext cx="59759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类名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java.lang.Throwable</a:t>
            </a:r>
            <a:r>
              <a:rPr lang="en-US" altLang="zh-CN" sz="2400" dirty="0" smtClean="0"/>
              <a:t>: Test </a:t>
            </a:r>
            <a:r>
              <a:rPr lang="en-US" altLang="zh-CN" sz="2400" dirty="0" err="1" smtClean="0"/>
              <a:t>Throwable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400" dirty="0" smtClean="0"/>
              <a:t>信息</a:t>
            </a:r>
            <a:r>
              <a:rPr lang="en-US" altLang="zh-CN" sz="2400" dirty="0" smtClean="0"/>
              <a:t>:Test </a:t>
            </a:r>
            <a:r>
              <a:rPr lang="en-US" altLang="zh-CN" sz="2400" dirty="0" err="1" smtClean="0"/>
              <a:t>Throwable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err="1" smtClean="0"/>
              <a:t>java.lang.Throwable</a:t>
            </a:r>
            <a:r>
              <a:rPr lang="en-US" altLang="zh-CN" sz="2400" dirty="0" smtClean="0"/>
              <a:t>: Test </a:t>
            </a:r>
            <a:r>
              <a:rPr lang="en-US" altLang="zh-CN" sz="2400" dirty="0" err="1" smtClean="0"/>
              <a:t>Throwable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at </a:t>
            </a:r>
            <a:r>
              <a:rPr lang="en-US" altLang="zh-CN" sz="2400" dirty="0" err="1" smtClean="0"/>
              <a:t>test.main</a:t>
            </a:r>
            <a:r>
              <a:rPr lang="en-US" altLang="zh-CN" sz="2400" dirty="0" smtClean="0"/>
              <a:t>(</a:t>
            </a:r>
            <a:r>
              <a:rPr lang="en-US" altLang="zh-CN" sz="2400" u="sng" dirty="0" err="1" smtClean="0"/>
              <a:t>test.java:5</a:t>
            </a:r>
            <a:r>
              <a:rPr lang="en-US" altLang="zh-CN" sz="2400" u="sng" dirty="0" smtClean="0"/>
              <a:t>)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542926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运行结果：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576AEB3-EE2E-4256-8A39-A53688011086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Exception</a:t>
            </a:r>
            <a:r>
              <a:rPr kumimoji="1" lang="zh-CN" altLang="en-US" smtClean="0"/>
              <a:t>的概念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85938"/>
            <a:ext cx="8382000" cy="3776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 smtClean="0"/>
              <a:t>在</a:t>
            </a:r>
            <a:r>
              <a:rPr lang="en-US" altLang="zh-CN" sz="2600" dirty="0" smtClean="0"/>
              <a:t>Java</a:t>
            </a:r>
            <a:r>
              <a:rPr lang="zh-CN" altLang="en-US" sz="2600" dirty="0" smtClean="0"/>
              <a:t>中，将异常情况分为</a:t>
            </a:r>
            <a:r>
              <a:rPr lang="en-US" altLang="zh-CN" sz="2600" dirty="0" smtClean="0">
                <a:solidFill>
                  <a:srgbClr val="FF0000"/>
                </a:solidFill>
              </a:rPr>
              <a:t>Error</a:t>
            </a:r>
            <a:r>
              <a:rPr lang="zh-CN" altLang="en-US" sz="2600" dirty="0" smtClean="0"/>
              <a:t>和</a:t>
            </a:r>
            <a:r>
              <a:rPr lang="en-US" altLang="zh-CN" sz="2600" dirty="0" smtClean="0">
                <a:solidFill>
                  <a:srgbClr val="FF0000"/>
                </a:solidFill>
              </a:rPr>
              <a:t>Exception</a:t>
            </a:r>
            <a:r>
              <a:rPr lang="zh-CN" altLang="en-US" sz="2600" dirty="0" smtClean="0"/>
              <a:t>两大类，二者均是</a:t>
            </a:r>
            <a:r>
              <a:rPr lang="en-US" altLang="zh-CN" sz="2400" dirty="0" err="1" smtClean="0"/>
              <a:t>Throwable</a:t>
            </a:r>
            <a:r>
              <a:rPr lang="zh-CN" altLang="en-US" sz="2400" dirty="0" smtClean="0"/>
              <a:t>类的子类。</a:t>
            </a:r>
            <a:endParaRPr lang="zh-CN" altLang="en-US" sz="2600" dirty="0" smtClean="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zh-CN" b="1" dirty="0" smtClean="0">
                <a:solidFill>
                  <a:srgbClr val="A50021"/>
                </a:solidFill>
              </a:rPr>
              <a:t>Error</a:t>
            </a:r>
            <a:r>
              <a:rPr lang="zh-CN" altLang="en-US" b="1" dirty="0" smtClean="0">
                <a:solidFill>
                  <a:srgbClr val="A50021"/>
                </a:solidFill>
              </a:rPr>
              <a:t>类</a:t>
            </a:r>
            <a:endParaRPr lang="en-US" altLang="zh-CN" b="1" dirty="0" smtClean="0">
              <a:solidFill>
                <a:srgbClr val="A50021"/>
              </a:solidFill>
            </a:endParaRP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</a:pPr>
            <a:r>
              <a:rPr lang="zh-CN" altLang="en-US" sz="2400" dirty="0" smtClean="0"/>
              <a:t>指</a:t>
            </a:r>
            <a:r>
              <a:rPr lang="zh-CN" altLang="en-US" sz="2400" dirty="0" smtClean="0">
                <a:solidFill>
                  <a:srgbClr val="0000CC"/>
                </a:solidFill>
              </a:rPr>
              <a:t>较少发生的内部系统错误，</a:t>
            </a:r>
            <a:r>
              <a:rPr kumimoji="1" lang="zh-CN" altLang="en-US" sz="2400" dirty="0" smtClean="0"/>
              <a:t>由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虚拟机生成并抛出，包括动态链接失败、虚拟机错误等，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程序不做处理。</a:t>
            </a:r>
            <a:r>
              <a:rPr lang="zh-CN" altLang="en-US" sz="2400" dirty="0" smtClean="0"/>
              <a:t>处理：</a:t>
            </a:r>
            <a:r>
              <a:rPr lang="en-US" altLang="zh-CN" sz="2400" dirty="0" err="1" smtClean="0"/>
              <a:t>JVM</a:t>
            </a:r>
            <a:r>
              <a:rPr lang="zh-CN" altLang="en-US" sz="2400" dirty="0" smtClean="0"/>
              <a:t>系统内部错误、资源耗尽等严重情况，程序员无能为力，只能让程序终止。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zh-CN" b="1" dirty="0" smtClean="0">
                <a:solidFill>
                  <a:srgbClr val="A50021"/>
                </a:solidFill>
              </a:rPr>
              <a:t>Exception</a:t>
            </a:r>
            <a:r>
              <a:rPr lang="zh-CN" altLang="en-US" b="1" dirty="0" smtClean="0">
                <a:solidFill>
                  <a:srgbClr val="A50021"/>
                </a:solidFill>
              </a:rPr>
              <a:t>类</a:t>
            </a:r>
            <a:endParaRPr lang="en-US" altLang="zh-CN" b="1" dirty="0" smtClean="0">
              <a:solidFill>
                <a:srgbClr val="A50021"/>
              </a:solidFill>
            </a:endParaRP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</a:pPr>
            <a:r>
              <a:rPr lang="zh-CN" altLang="en-US" sz="2400" dirty="0" smtClean="0"/>
              <a:t>由</a:t>
            </a:r>
            <a:r>
              <a:rPr lang="zh-CN" altLang="en-US" sz="2400" dirty="0" smtClean="0">
                <a:solidFill>
                  <a:srgbClr val="0000CC"/>
                </a:solidFill>
              </a:rPr>
              <a:t>程序本身及环境所产生的异常</a:t>
            </a:r>
            <a:r>
              <a:rPr lang="zh-CN" altLang="en-US" sz="2400" dirty="0" smtClean="0"/>
              <a:t>，有补救或控制的可能，程序员也可预先防范，这些错误能通过程序捕获和处理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72363" cy="10922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solidFill>
                  <a:schemeClr val="tx1"/>
                </a:solidFill>
              </a:rPr>
              <a:t>Exception Types(</a:t>
            </a:r>
            <a:r>
              <a:rPr lang="zh-CN" altLang="en-US" sz="3600" smtClean="0">
                <a:solidFill>
                  <a:schemeClr val="tx1"/>
                </a:solidFill>
              </a:rPr>
              <a:t>异常类型</a:t>
            </a:r>
            <a:r>
              <a:rPr lang="en-US" altLang="zh-CN" sz="3600" smtClean="0">
                <a:solidFill>
                  <a:schemeClr val="tx1"/>
                </a:solidFill>
              </a:rPr>
              <a:t>)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28625" y="1643063"/>
            <a:ext cx="8429625" cy="464345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根据异常是否必须编码处理，分为以下两类：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450850" indent="-457200" eaLnBrk="1" hangingPunct="1">
              <a:lnSpc>
                <a:spcPct val="90000"/>
              </a:lnSpc>
              <a:buFont typeface="Arial" pitchFamily="34" charset="0"/>
              <a:buAutoNum type="arabicPeriod"/>
              <a:defRPr/>
            </a:pPr>
            <a:r>
              <a:rPr lang="zh-CN" altLang="en-US" sz="2400" b="1" dirty="0" smtClean="0">
                <a:solidFill>
                  <a:srgbClr val="C00000"/>
                </a:solidFill>
              </a:rPr>
              <a:t>非检查性异常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(unchecked exception)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以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RuntimeException</a:t>
            </a:r>
            <a:r>
              <a:rPr lang="zh-CN" altLang="en-US" dirty="0" smtClean="0"/>
              <a:t>为代表的异常类，编译时发现不了，只在能运行时才能发现，由系统自动处理，</a:t>
            </a:r>
            <a:r>
              <a:rPr lang="zh-CN" altLang="en-US" b="1" dirty="0" smtClean="0">
                <a:solidFill>
                  <a:srgbClr val="0000CC"/>
                </a:solidFill>
              </a:rPr>
              <a:t>不需要在代码中处理异常</a:t>
            </a:r>
            <a:r>
              <a:rPr lang="zh-CN" altLang="en-US" dirty="0" smtClean="0"/>
              <a:t>。</a:t>
            </a:r>
          </a:p>
          <a:p>
            <a:pPr marL="450850" indent="-457200" eaLnBrk="1" hangingPunct="1">
              <a:lnSpc>
                <a:spcPct val="90000"/>
              </a:lnSpc>
              <a:buFont typeface="Arial" pitchFamily="34" charset="0"/>
              <a:buAutoNum type="arabicPeriod"/>
              <a:defRPr/>
            </a:pPr>
            <a:r>
              <a:rPr lang="zh-CN" altLang="en-US" sz="2400" b="1" dirty="0" smtClean="0">
                <a:solidFill>
                  <a:srgbClr val="C00000"/>
                </a:solidFill>
              </a:rPr>
              <a:t>检查性异常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(checked exception)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zh-CN" altLang="en-US" dirty="0" smtClean="0"/>
              <a:t>一般程序中可预知的问题，其产生的异常可能会带来意想不到的结果，因此</a:t>
            </a:r>
            <a:r>
              <a:rPr kumimoji="1" lang="en-US" altLang="zh-CN" dirty="0" smtClean="0">
                <a:solidFill>
                  <a:srgbClr val="A50021"/>
                </a:solidFill>
              </a:rPr>
              <a:t>Java</a:t>
            </a:r>
            <a:r>
              <a:rPr kumimoji="1" lang="zh-CN" altLang="en-US" dirty="0" smtClean="0">
                <a:solidFill>
                  <a:srgbClr val="A50021"/>
                </a:solidFill>
              </a:rPr>
              <a:t>编译器要求</a:t>
            </a:r>
            <a:r>
              <a:rPr kumimoji="1" lang="en-US" altLang="zh-CN" dirty="0" smtClean="0">
                <a:solidFill>
                  <a:srgbClr val="A50021"/>
                </a:solidFill>
              </a:rPr>
              <a:t>Java</a:t>
            </a:r>
            <a:r>
              <a:rPr kumimoji="1" lang="zh-CN" altLang="en-US" dirty="0" smtClean="0">
                <a:solidFill>
                  <a:srgbClr val="A50021"/>
                </a:solidFill>
              </a:rPr>
              <a:t>程序必须捕获或声明所有的非运行时异常。</a:t>
            </a:r>
            <a:endParaRPr kumimoji="1" lang="en-US" altLang="zh-CN" dirty="0" smtClean="0">
              <a:solidFill>
                <a:srgbClr val="A5002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如果代码中存在检查性异常，必须编写代码处理异常，否则编译不能通过。如：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IOException</a:t>
            </a:r>
            <a:r>
              <a:rPr lang="zh-CN" altLang="en-US" b="1" dirty="0" smtClean="0">
                <a:solidFill>
                  <a:srgbClr val="0000FF"/>
                </a:solidFill>
              </a:rPr>
              <a:t>、</a:t>
            </a:r>
            <a:r>
              <a:rPr lang="zh-CN" altLang="en-US" dirty="0" smtClean="0"/>
              <a:t>用户连接数据库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SQLException</a:t>
            </a:r>
            <a:r>
              <a:rPr lang="zh-CN" altLang="en-US" b="1" dirty="0" smtClean="0"/>
              <a:t>、</a:t>
            </a:r>
            <a:r>
              <a:rPr lang="en-US" altLang="zh-CN" b="1" dirty="0" err="1" smtClean="0">
                <a:solidFill>
                  <a:srgbClr val="0000FF"/>
                </a:solidFill>
              </a:rPr>
              <a:t>FileNotFoundException</a:t>
            </a:r>
            <a:r>
              <a:rPr lang="zh-CN" altLang="en-US" b="1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B84D0D3-BC5A-46DF-A717-79E7FB440157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E9D1C2F-1453-4097-BE70-236EC5ADFB88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7715250" cy="809625"/>
          </a:xfrm>
        </p:spPr>
        <p:txBody>
          <a:bodyPr/>
          <a:lstStyle/>
          <a:p>
            <a:pPr eaLnBrk="1" hangingPunct="1"/>
            <a:r>
              <a:rPr kumimoji="1" lang="en-US" altLang="zh-CN" dirty="0" smtClean="0"/>
              <a:t>Exception</a:t>
            </a:r>
            <a:r>
              <a:rPr kumimoji="1" lang="zh-CN" altLang="en-US" dirty="0" smtClean="0"/>
              <a:t>的分类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43063"/>
            <a:ext cx="8318500" cy="4572000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C00000"/>
                </a:solidFill>
              </a:rPr>
              <a:t>什么是</a:t>
            </a:r>
            <a:r>
              <a:rPr kumimoji="1" lang="en-US" altLang="zh-CN" dirty="0" smtClean="0">
                <a:solidFill>
                  <a:srgbClr val="C00000"/>
                </a:solidFill>
              </a:rPr>
              <a:t>Runtime Exception(</a:t>
            </a:r>
            <a:r>
              <a:rPr kumimoji="1" lang="zh-CN" altLang="en-US" dirty="0" smtClean="0">
                <a:solidFill>
                  <a:srgbClr val="C00000"/>
                </a:solidFill>
              </a:rPr>
              <a:t>运行时异常</a:t>
            </a:r>
            <a:r>
              <a:rPr kumimoji="1" lang="en-US" altLang="zh-CN" dirty="0" smtClean="0">
                <a:solidFill>
                  <a:srgbClr val="C00000"/>
                </a:solidFill>
              </a:rPr>
              <a:t>)</a:t>
            </a:r>
            <a:r>
              <a:rPr kumimoji="1" lang="zh-CN" altLang="en-US" dirty="0" smtClean="0">
                <a:solidFill>
                  <a:srgbClr val="C00000"/>
                </a:solidFill>
              </a:rPr>
              <a:t>：</a:t>
            </a:r>
          </a:p>
          <a:p>
            <a:pPr marL="914400" lvl="1" indent="-457200"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虚拟机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在运行时生成的</a:t>
            </a:r>
            <a:r>
              <a:rPr lang="zh-CN" altLang="en-US" dirty="0" smtClean="0"/>
              <a:t>异常</a:t>
            </a:r>
            <a:r>
              <a:rPr kumimoji="1" lang="zh-CN" altLang="en-US" dirty="0" smtClean="0"/>
              <a:t>，如：</a:t>
            </a:r>
            <a:r>
              <a:rPr kumimoji="1" lang="zh-CN" altLang="en-US" dirty="0" smtClean="0">
                <a:solidFill>
                  <a:srgbClr val="990033"/>
                </a:solidFill>
              </a:rPr>
              <a:t>被</a:t>
            </a:r>
            <a:r>
              <a:rPr kumimoji="1" lang="en-US" altLang="zh-CN" dirty="0" smtClean="0">
                <a:solidFill>
                  <a:srgbClr val="990033"/>
                </a:solidFill>
              </a:rPr>
              <a:t>0</a:t>
            </a:r>
            <a:r>
              <a:rPr kumimoji="1" lang="zh-CN" altLang="en-US" dirty="0" smtClean="0">
                <a:solidFill>
                  <a:srgbClr val="990033"/>
                </a:solidFill>
              </a:rPr>
              <a:t>除等系统错误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>
                <a:solidFill>
                  <a:srgbClr val="990033"/>
                </a:solidFill>
              </a:rPr>
              <a:t>数组下标超范围</a:t>
            </a:r>
            <a:r>
              <a:rPr kumimoji="1" lang="zh-CN" altLang="en-US" dirty="0" smtClean="0"/>
              <a:t>等，其产生比较频繁，处理麻烦，对程序可读性和运行效率影响太大。</a:t>
            </a:r>
            <a:endParaRPr kumimoji="1" lang="en-US" altLang="zh-CN" dirty="0" smtClean="0"/>
          </a:p>
          <a:p>
            <a:pPr marL="914400" lvl="1" indent="-457200"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1" lang="zh-CN" altLang="en-US" dirty="0" smtClean="0"/>
              <a:t>因此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由系统检测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, 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用户可不做处理</a:t>
            </a:r>
            <a:r>
              <a:rPr kumimoji="1" lang="zh-CN" altLang="en-US" dirty="0" smtClean="0"/>
              <a:t>，系统将它们交给默认的异常处理程序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当然必要时，用户可对其处理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914400" lvl="1" indent="-457200" eaLnBrk="1" hangingPunct="1">
              <a:spcBef>
                <a:spcPct val="0"/>
              </a:spcBef>
              <a:buClr>
                <a:schemeClr val="folHlink"/>
              </a:buClr>
            </a:pP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异常处理的原则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</a:pPr>
            <a:r>
              <a:rPr lang="en-US" altLang="zh-CN" dirty="0" smtClean="0"/>
              <a:t>Java</a:t>
            </a:r>
            <a:r>
              <a:rPr lang="zh-CN" altLang="en-US" dirty="0" smtClean="0"/>
              <a:t>程序异常处理的原则是：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b="1" dirty="0" smtClean="0">
                <a:solidFill>
                  <a:srgbClr val="FF0000"/>
                </a:solidFill>
              </a:rPr>
              <a:t>Error</a:t>
            </a:r>
            <a:r>
              <a:rPr lang="zh-CN" altLang="en-US" dirty="0" smtClean="0"/>
              <a:t>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RuntimeException</a:t>
            </a:r>
            <a:r>
              <a:rPr lang="zh-CN" altLang="en-US" dirty="0" smtClean="0"/>
              <a:t>，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由系统检测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, 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用户可不做处理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(</a:t>
            </a:r>
            <a:r>
              <a:rPr kumimoji="1" lang="zh-CN" altLang="en-US" dirty="0" smtClean="0"/>
              <a:t>当然必要时，用户可对其处理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endParaRPr lang="zh-CN" altLang="en-US" dirty="0" smtClean="0"/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IOException</a:t>
            </a:r>
            <a:r>
              <a:rPr lang="zh-CN" altLang="en-US" b="1" dirty="0" smtClean="0">
                <a:solidFill>
                  <a:srgbClr val="FF0000"/>
                </a:solidFill>
              </a:rPr>
              <a:t>及自定义异常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必须在程序进行捕获和处理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endParaRPr lang="en-US" altLang="zh-CN" dirty="0" smtClean="0"/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dirty="0" smtClean="0"/>
              <a:t>异常处理机制主要处理检查性异常</a:t>
            </a:r>
            <a:r>
              <a:rPr lang="zh-CN" altLang="en-US" sz="210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571744"/>
            <a:ext cx="7543800" cy="1295400"/>
          </a:xfrm>
        </p:spPr>
        <p:txBody>
          <a:bodyPr/>
          <a:lstStyle/>
          <a:p>
            <a:pPr algn="ctr"/>
            <a:r>
              <a:rPr lang="zh-CN" altLang="en-US" sz="4400" dirty="0" smtClean="0"/>
              <a:t>第6章 内部类与异常类 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19618BC-11AB-4A56-B9BF-8709AB67CA8E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Exception</a:t>
            </a:r>
            <a:r>
              <a:rPr kumimoji="1" lang="zh-CN" altLang="en-US" smtClean="0"/>
              <a:t>的分类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357687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altLang="ko-KR" b="1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b="1" dirty="0" smtClean="0"/>
              <a:t>System-Defined Exception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系统定义的异常</a:t>
            </a:r>
            <a:r>
              <a:rPr lang="en-US" altLang="zh-CN" dirty="0" smtClean="0"/>
              <a:t>)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altLang="zh-CN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b="1" dirty="0" smtClean="0"/>
              <a:t>Programmer-Defined Exception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程序员自定义异常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D995115-9309-47FC-83FA-7DD8E4BD065C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System-Defined Exception</a:t>
            </a:r>
            <a:r>
              <a:rPr lang="en-US" altLang="zh-CN" sz="3600" smtClean="0"/>
              <a:t/>
            </a:r>
            <a:br>
              <a:rPr lang="en-US" altLang="zh-CN" sz="3600" smtClean="0"/>
            </a:br>
            <a:r>
              <a:rPr lang="en-US" altLang="zh-CN" sz="3600" smtClean="0"/>
              <a:t>(</a:t>
            </a:r>
            <a:r>
              <a:rPr lang="zh-CN" altLang="en-US" sz="3600" smtClean="0"/>
              <a:t>系统定义的异常</a:t>
            </a:r>
            <a:r>
              <a:rPr lang="en-US" altLang="zh-CN" sz="3600" smtClean="0"/>
              <a:t>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75"/>
            <a:ext cx="8229600" cy="42862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CC00CC"/>
                </a:solidFill>
              </a:rPr>
              <a:t> </a:t>
            </a:r>
            <a:r>
              <a:rPr lang="zh-CN" altLang="en-US" dirty="0" smtClean="0"/>
              <a:t>当应用程序的非法执行发生的时候，由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系统自动地创建和处理；</a:t>
            </a:r>
            <a:endParaRPr lang="en-US" altLang="ko-KR" dirty="0" smtClean="0"/>
          </a:p>
          <a:p>
            <a:pPr eaLnBrk="1" hangingPunct="1"/>
            <a:r>
              <a:rPr lang="zh-CN" altLang="en-US" dirty="0" smtClean="0"/>
              <a:t>通常，这些异常都是</a:t>
            </a:r>
            <a:r>
              <a:rPr lang="en-US" altLang="ko-KR" dirty="0" smtClean="0">
                <a:solidFill>
                  <a:srgbClr val="0000FF"/>
                </a:solidFill>
              </a:rPr>
              <a:t>Error</a:t>
            </a:r>
            <a:r>
              <a:rPr lang="zh-CN" altLang="en-US" dirty="0" smtClean="0"/>
              <a:t>和</a:t>
            </a:r>
            <a:r>
              <a:rPr lang="en-US" altLang="ko-KR" dirty="0" err="1" smtClean="0">
                <a:solidFill>
                  <a:srgbClr val="0000FF"/>
                </a:solidFill>
              </a:rPr>
              <a:t>RuntimeException</a:t>
            </a:r>
            <a:r>
              <a:rPr lang="zh-CN" altLang="en-US" dirty="0" smtClean="0"/>
              <a:t>的类型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如：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err="1" smtClean="0"/>
              <a:t>IndexOutOfBoundsException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NullPointerException</a:t>
            </a:r>
            <a:endParaRPr lang="en-US" altLang="zh-CN" dirty="0" smtClean="0"/>
          </a:p>
          <a:p>
            <a:pPr eaLnBrk="1" hangingPunct="1"/>
            <a:endParaRPr lang="ko-KR" alt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14313" y="214313"/>
            <a:ext cx="7715250" cy="85725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66"/>
                </a:solidFill>
              </a:rPr>
              <a:t>程序运行时发生异常，</a:t>
            </a:r>
            <a:r>
              <a:rPr lang="zh-CN" altLang="en-US" sz="2400" dirty="0" smtClean="0"/>
              <a:t>如果在</a:t>
            </a:r>
            <a:r>
              <a:rPr lang="zh-CN" altLang="en-US" sz="2400" dirty="0" smtClean="0">
                <a:solidFill>
                  <a:srgbClr val="0000CC"/>
                </a:solidFill>
              </a:rPr>
              <a:t>程序中未处理和捕获异常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000066"/>
                </a:solidFill>
              </a:rPr>
              <a:t>系统会抛出异常，</a:t>
            </a:r>
            <a:r>
              <a:rPr lang="zh-CN" altLang="en-US" sz="2400" dirty="0" smtClean="0"/>
              <a:t>异常抛出后程序运行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中断</a:t>
            </a:r>
            <a:r>
              <a:rPr lang="zh-CN" altLang="en-US" sz="2400" dirty="0" smtClean="0">
                <a:solidFill>
                  <a:srgbClr val="000066"/>
                </a:solidFill>
              </a:rPr>
              <a:t>。</a:t>
            </a:r>
            <a:endParaRPr lang="zh-CN" altLang="en-US" sz="2400" dirty="0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F9043F8-F1EC-4682-AB04-66284FEC132C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1" y="1143000"/>
            <a:ext cx="6072201" cy="4000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public class Test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  public </a:t>
            </a:r>
            <a:r>
              <a:rPr lang="en-US" altLang="zh-CN" b="1" kern="0" dirty="0" err="1"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[ ] bar()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	 </a:t>
            </a:r>
            <a:r>
              <a:rPr lang="en-US" altLang="zh-CN" b="1" kern="0" dirty="0" err="1"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 a[ ] = new </a:t>
            </a:r>
            <a:r>
              <a:rPr lang="en-US" altLang="zh-CN" b="1" kern="0" dirty="0" err="1"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[2];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	 for (</a:t>
            </a:r>
            <a:r>
              <a:rPr lang="en-US" altLang="zh-CN" b="1" kern="0" dirty="0" err="1"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 x = 0; 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+mn-ea"/>
                <a:cs typeface="Tahoma" pitchFamily="34" charset="0"/>
              </a:rPr>
              <a:t>x &lt;= 2</a:t>
            </a: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; x++) 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		</a:t>
            </a:r>
            <a:r>
              <a:rPr lang="en-US" altLang="zh-CN" b="1" kern="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a[x] = 0; </a:t>
            </a:r>
            <a:r>
              <a:rPr lang="en-US" altLang="zh-CN" b="1" kern="0" dirty="0" smtClean="0"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lang="en-US" altLang="zh-CN" b="1" kern="0" dirty="0" smtClean="0">
                <a:solidFill>
                  <a:srgbClr val="CC00CC"/>
                </a:solidFill>
                <a:latin typeface="Tahoma" pitchFamily="34" charset="0"/>
                <a:ea typeface="+mn-ea"/>
                <a:cs typeface="Tahoma" pitchFamily="34" charset="0"/>
              </a:rPr>
              <a:t>//</a:t>
            </a:r>
            <a:r>
              <a:rPr lang="zh-CN" altLang="en-US" b="1" kern="0" dirty="0">
                <a:solidFill>
                  <a:srgbClr val="CC00CC"/>
                </a:solidFill>
                <a:latin typeface="Tahoma" pitchFamily="34" charset="0"/>
                <a:ea typeface="+mn-ea"/>
                <a:cs typeface="Tahoma" pitchFamily="34" charset="0"/>
              </a:rPr>
              <a:t>抛出异常，程序中断</a:t>
            </a:r>
            <a:endParaRPr lang="zh-CN" altLang="en-US" b="1" kern="0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b="1" kern="0" dirty="0">
                <a:latin typeface="Tahoma" pitchFamily="34" charset="0"/>
                <a:ea typeface="+mn-ea"/>
                <a:cs typeface="Tahoma" pitchFamily="34" charset="0"/>
              </a:rPr>
              <a:t>     </a:t>
            </a: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} 	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     </a:t>
            </a:r>
            <a:r>
              <a:rPr lang="en-US" altLang="zh-CN" b="1" kern="0" dirty="0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return a; </a:t>
            </a: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lang="en-US" altLang="zh-CN" b="1" kern="0" dirty="0" smtClean="0"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lang="en-US" altLang="zh-CN" b="1" kern="0" dirty="0" smtClean="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rPr>
              <a:t>//</a:t>
            </a:r>
            <a:r>
              <a:rPr lang="zh-CN" altLang="en-US" b="1" kern="0" dirty="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rPr>
              <a:t>不被执行</a:t>
            </a:r>
            <a:endParaRPr lang="en-US" altLang="zh-CN" b="1" kern="0" dirty="0">
              <a:solidFill>
                <a:srgbClr val="0000CC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en-US" altLang="zh-CN" sz="800" b="1" kern="0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  public static void main(String[] </a:t>
            </a:r>
            <a:r>
              <a:rPr lang="en-US" altLang="zh-CN" b="1" kern="0" dirty="0" err="1">
                <a:latin typeface="Tahoma" pitchFamily="34" charset="0"/>
                <a:ea typeface="+mn-ea"/>
                <a:cs typeface="Tahoma" pitchFamily="34" charset="0"/>
              </a:rPr>
              <a:t>args</a:t>
            </a: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	 Test t = new Test();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lang="en-US" altLang="zh-CN" b="1" kern="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 t.bar();	//</a:t>
            </a:r>
            <a:r>
              <a:rPr lang="zh-CN" altLang="en-US" b="1" kern="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程序中断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b="1" kern="0" dirty="0"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lang="zh-CN" altLang="en-US" b="1" kern="0" dirty="0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CN" b="1" kern="0" dirty="0" err="1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System.</a:t>
            </a:r>
            <a:r>
              <a:rPr lang="en-US" altLang="zh-CN" b="1" i="1" kern="0" dirty="0" err="1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out</a:t>
            </a:r>
            <a:r>
              <a:rPr lang="en-US" altLang="zh-CN" b="1" kern="0" dirty="0" err="1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.println</a:t>
            </a:r>
            <a:r>
              <a:rPr lang="en-US" altLang="zh-CN" b="1" kern="0" dirty="0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(“Method: </a:t>
            </a:r>
            <a:r>
              <a:rPr lang="en-US" altLang="zh-CN" b="1" kern="0" dirty="0" err="1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foo</a:t>
            </a:r>
            <a:r>
              <a:rPr lang="en-US" altLang="zh-CN" b="1" kern="0" dirty="0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”);  </a:t>
            </a:r>
            <a:r>
              <a:rPr lang="en-US" altLang="zh-CN" b="1" kern="0" dirty="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rPr>
              <a:t>//</a:t>
            </a:r>
            <a:r>
              <a:rPr lang="zh-CN" altLang="en-US" b="1" kern="0" dirty="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rPr>
              <a:t>不被执行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b="1" kern="0" dirty="0">
                <a:latin typeface="Tahoma" pitchFamily="34" charset="0"/>
                <a:ea typeface="+mn-ea"/>
                <a:cs typeface="Tahoma" pitchFamily="34" charset="0"/>
              </a:rPr>
              <a:t>  </a:t>
            </a: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itchFamily="34" charset="0"/>
                <a:ea typeface="+mn-ea"/>
                <a:cs typeface="Tahoma" pitchFamily="34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8" y="5429250"/>
            <a:ext cx="8072437" cy="12319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C0000"/>
                </a:solidFill>
              </a:rPr>
              <a:t>系统给出的错误信息：</a:t>
            </a:r>
          </a:p>
          <a:p>
            <a:pPr eaLnBrk="1" hangingPunct="1"/>
            <a:r>
              <a:rPr lang="en-US" altLang="zh-CN" dirty="0"/>
              <a:t>Exception in thread "main" </a:t>
            </a:r>
            <a:r>
              <a:rPr lang="en-US" altLang="zh-CN" u="sng" dirty="0" err="1"/>
              <a:t>java.lang.</a:t>
            </a:r>
            <a:r>
              <a:rPr lang="en-US" altLang="zh-CN" b="1" u="sng" dirty="0" err="1">
                <a:solidFill>
                  <a:srgbClr val="990033"/>
                </a:solidFill>
              </a:rPr>
              <a:t>ArrayIndexOutOfBoundsException</a:t>
            </a:r>
            <a:r>
              <a:rPr lang="en-US" altLang="zh-CN" dirty="0"/>
              <a:t>: 2</a:t>
            </a:r>
          </a:p>
          <a:p>
            <a:pPr eaLnBrk="1" hangingPunct="1"/>
            <a:r>
              <a:rPr lang="en-US" altLang="zh-CN" dirty="0"/>
              <a:t>at </a:t>
            </a:r>
            <a:r>
              <a:rPr lang="en-US" altLang="zh-CN" dirty="0" err="1"/>
              <a:t>exception.Test.bar</a:t>
            </a:r>
            <a:r>
              <a:rPr lang="en-US" altLang="zh-CN" dirty="0"/>
              <a:t>(</a:t>
            </a:r>
            <a:r>
              <a:rPr lang="en-US" altLang="zh-CN" u="sng" dirty="0" err="1"/>
              <a:t>Test.java:7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at </a:t>
            </a:r>
            <a:r>
              <a:rPr lang="en-US" altLang="zh-CN" dirty="0" err="1"/>
              <a:t>exception.Test.main</a:t>
            </a:r>
            <a:r>
              <a:rPr lang="en-US" altLang="zh-CN" dirty="0"/>
              <a:t>(</a:t>
            </a:r>
            <a:r>
              <a:rPr lang="en-US" altLang="zh-CN" u="sng" dirty="0" err="1"/>
              <a:t>Test.java:25</a:t>
            </a:r>
            <a:r>
              <a:rPr lang="en-US" altLang="zh-CN" dirty="0"/>
              <a:t>)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6929454" y="4143380"/>
            <a:ext cx="1785950" cy="785818"/>
          </a:xfrm>
          <a:prstGeom prst="borderCallout1">
            <a:avLst>
              <a:gd name="adj1" fmla="val 100019"/>
              <a:gd name="adj2" fmla="val 49368"/>
              <a:gd name="adj3" fmla="val 212239"/>
              <a:gd name="adj4" fmla="val -1639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>
                <a:solidFill>
                  <a:srgbClr val="000066"/>
                </a:solidFill>
              </a:rPr>
              <a:t>程序运行时发生异常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F7B2A13-D761-4EFA-988A-FD5103683813}" type="slidenum">
              <a:rPr lang="en-US" altLang="zh-CN" smtClean="0"/>
              <a:pPr eaLnBrk="1" hangingPunct="1"/>
              <a:t>23</a:t>
            </a:fld>
            <a:r>
              <a:rPr lang="en-US" altLang="zh-CN" smtClean="0"/>
              <a:t>/34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447800" y="533400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 </a:t>
            </a:r>
            <a:endParaRPr kumimoji="1" lang="en-US" altLang="zh-CN" sz="2800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181850" cy="83342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1"/>
                </a:solidFill>
              </a:rPr>
              <a:t>异常处理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57200" y="1714488"/>
            <a:ext cx="8229600" cy="43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异常处理将会改变程序的控制流程，让程序有机会对错误作出处理。</a:t>
            </a:r>
            <a:endParaRPr lang="en-US" altLang="zh-CN" sz="2800" dirty="0" smtClean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2800" dirty="0" smtClean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800" dirty="0" smtClean="0"/>
              <a:t>Java</a:t>
            </a:r>
            <a:r>
              <a:rPr lang="zh-CN" altLang="en-US" sz="2800" dirty="0"/>
              <a:t>的异常处理是基于三种操作：</a:t>
            </a:r>
            <a:endParaRPr lang="en-US" altLang="zh-CN" sz="2800" dirty="0"/>
          </a:p>
          <a:p>
            <a:pPr marL="971550" lvl="1" indent="-514350">
              <a:spcBef>
                <a:spcPct val="20000"/>
              </a:spcBef>
              <a:buClr>
                <a:schemeClr val="tx2"/>
              </a:buClr>
              <a:buSzPct val="70000"/>
              <a:buFont typeface="+mj-ea"/>
              <a:buAutoNum type="circleNumDbPlain"/>
              <a:defRPr/>
            </a:pPr>
            <a:r>
              <a:rPr lang="zh-CN" altLang="en-US" sz="2800" dirty="0">
                <a:solidFill>
                  <a:srgbClr val="0000FF"/>
                </a:solidFill>
              </a:rPr>
              <a:t>声明</a:t>
            </a:r>
            <a:r>
              <a:rPr lang="zh-CN" altLang="en-US" sz="2800" dirty="0" smtClean="0">
                <a:solidFill>
                  <a:srgbClr val="0000FF"/>
                </a:solidFill>
              </a:rPr>
              <a:t>异常</a:t>
            </a:r>
            <a:r>
              <a:rPr lang="en-US" altLang="zh-CN" sz="2800" dirty="0" smtClean="0">
                <a:solidFill>
                  <a:srgbClr val="0000FF"/>
                </a:solidFill>
              </a:rPr>
              <a:t>— throws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71550" lvl="1" indent="-514350">
              <a:spcBef>
                <a:spcPct val="20000"/>
              </a:spcBef>
              <a:buClr>
                <a:schemeClr val="tx2"/>
              </a:buClr>
              <a:buSzPct val="70000"/>
              <a:buFont typeface="+mj-ea"/>
              <a:buAutoNum type="circleNumDbPlain"/>
              <a:defRPr/>
            </a:pPr>
            <a:r>
              <a:rPr lang="zh-CN" altLang="en-US" sz="2800" dirty="0">
                <a:solidFill>
                  <a:srgbClr val="0000FF"/>
                </a:solidFill>
              </a:rPr>
              <a:t>抛出</a:t>
            </a:r>
            <a:r>
              <a:rPr lang="zh-CN" altLang="en-US" sz="2800" dirty="0" smtClean="0">
                <a:solidFill>
                  <a:srgbClr val="0000FF"/>
                </a:solidFill>
              </a:rPr>
              <a:t>异常</a:t>
            </a:r>
            <a:r>
              <a:rPr lang="en-US" altLang="zh-CN" sz="2800" dirty="0" smtClean="0">
                <a:solidFill>
                  <a:srgbClr val="0000FF"/>
                </a:solidFill>
              </a:rPr>
              <a:t>— throw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71550" lvl="1" indent="-514350">
              <a:spcBef>
                <a:spcPct val="20000"/>
              </a:spcBef>
              <a:buClr>
                <a:schemeClr val="tx2"/>
              </a:buClr>
              <a:buSzPct val="70000"/>
              <a:buFont typeface="+mj-ea"/>
              <a:buAutoNum type="circleNumDbPlain"/>
              <a:defRPr/>
            </a:pPr>
            <a:r>
              <a:rPr lang="zh-CN" altLang="en-US" sz="2800" dirty="0">
                <a:solidFill>
                  <a:srgbClr val="0000FF"/>
                </a:solidFill>
              </a:rPr>
              <a:t>捕获</a:t>
            </a:r>
            <a:r>
              <a:rPr lang="zh-CN" altLang="en-US" sz="2800" dirty="0" smtClean="0">
                <a:solidFill>
                  <a:srgbClr val="0000FF"/>
                </a:solidFill>
              </a:rPr>
              <a:t>异常</a:t>
            </a:r>
            <a:r>
              <a:rPr lang="en-US" altLang="zh-CN" sz="2800" dirty="0" smtClean="0">
                <a:solidFill>
                  <a:srgbClr val="0000FF"/>
                </a:solidFill>
              </a:rPr>
              <a:t>— try-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cathe</a:t>
            </a:r>
            <a:r>
              <a:rPr lang="en-US" altLang="zh-CN" sz="2800" dirty="0" smtClean="0">
                <a:solidFill>
                  <a:srgbClr val="0000FF"/>
                </a:solidFill>
              </a:rPr>
              <a:t>-finally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7543800" cy="792163"/>
          </a:xfrm>
        </p:spPr>
        <p:txBody>
          <a:bodyPr/>
          <a:lstStyle/>
          <a:p>
            <a:pPr algn="l" eaLnBrk="1" hangingPunct="1"/>
            <a:r>
              <a:rPr lang="zh-CN" altLang="en-US" dirty="0" smtClean="0"/>
              <a:t>处理异常的关键字</a:t>
            </a:r>
            <a:endParaRPr lang="en-US" altLang="zh-CN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2984"/>
            <a:ext cx="8462963" cy="5165741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CC0000"/>
                </a:solidFill>
                <a:cs typeface="Courier New" pitchFamily="49" charset="0"/>
              </a:rPr>
              <a:t>throws</a:t>
            </a:r>
          </a:p>
          <a:p>
            <a:pPr lvl="1" eaLnBrk="1" hangingPunct="1"/>
            <a:r>
              <a:rPr lang="zh-CN" altLang="en-US" sz="2000" dirty="0" smtClean="0"/>
              <a:t>出现在方法的声明中，表示该方法可能会抛出的异常，</a:t>
            </a:r>
            <a:r>
              <a:rPr lang="en-US" altLang="zh-CN" sz="2000" dirty="0" smtClean="0"/>
              <a:t>throws</a:t>
            </a:r>
            <a:r>
              <a:rPr lang="zh-CN" altLang="en-US" sz="2000" dirty="0" smtClean="0"/>
              <a:t>后面可能跟着多个异常类型。</a:t>
            </a:r>
            <a:endParaRPr lang="en-US" altLang="zh-CN" sz="2000" dirty="0" smtClean="0"/>
          </a:p>
          <a:p>
            <a:pPr eaLnBrk="1" hangingPunct="1"/>
            <a:r>
              <a:rPr lang="en-US" altLang="zh-CN" sz="2400" b="1" dirty="0" smtClean="0">
                <a:solidFill>
                  <a:srgbClr val="CC0000"/>
                </a:solidFill>
                <a:cs typeface="Courier New" pitchFamily="49" charset="0"/>
              </a:rPr>
              <a:t>throw</a:t>
            </a:r>
          </a:p>
          <a:p>
            <a:pPr lvl="1" eaLnBrk="1" hangingPunct="1"/>
            <a:r>
              <a:rPr lang="zh-CN" altLang="en-US" sz="2000" dirty="0" smtClean="0"/>
              <a:t>在方法体中抛出异常。当方法在执行过程中遇到异常情况时，将异常信息封装为异常对象，然后</a:t>
            </a:r>
            <a:r>
              <a:rPr lang="en-US" altLang="zh-CN" sz="2000" dirty="0" smtClean="0"/>
              <a:t>throw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/>
            <a:r>
              <a:rPr lang="en-US" altLang="zh-CN" sz="2400" b="1" dirty="0" smtClean="0">
                <a:solidFill>
                  <a:srgbClr val="CC0000"/>
                </a:solidFill>
                <a:cs typeface="Courier New" pitchFamily="49" charset="0"/>
              </a:rPr>
              <a:t>try</a:t>
            </a:r>
          </a:p>
          <a:p>
            <a:pPr lvl="1" eaLnBrk="1" hangingPunct="1"/>
            <a:r>
              <a:rPr lang="zh-CN" altLang="en-US" sz="2000" dirty="0" smtClean="0"/>
              <a:t>一个代码块，其所包含的语句可能会抛出异常。</a:t>
            </a:r>
            <a:endParaRPr lang="en-US" altLang="zh-CN" sz="2000" dirty="0" smtClean="0"/>
          </a:p>
          <a:p>
            <a:pPr eaLnBrk="1" hangingPunct="1"/>
            <a:r>
              <a:rPr lang="en-US" altLang="zh-CN" sz="2400" b="1" dirty="0" smtClean="0">
                <a:solidFill>
                  <a:srgbClr val="CC0000"/>
                </a:solidFill>
                <a:cs typeface="Courier New" pitchFamily="49" charset="0"/>
              </a:rPr>
              <a:t>catch</a:t>
            </a:r>
          </a:p>
          <a:p>
            <a:pPr lvl="1" eaLnBrk="1" hangingPunct="1"/>
            <a:r>
              <a:rPr lang="zh-CN" altLang="en-US" sz="2000" dirty="0" smtClean="0"/>
              <a:t>一个代码块，用于捕获异常</a:t>
            </a:r>
            <a:r>
              <a:rPr lang="en-US" altLang="zh-CN" sz="2000" dirty="0" smtClean="0"/>
              <a:t>try</a:t>
            </a:r>
            <a:r>
              <a:rPr lang="zh-CN" altLang="en-US" sz="2000" dirty="0" smtClean="0"/>
              <a:t>代码块中可能抛出的异常。</a:t>
            </a:r>
            <a:r>
              <a:rPr lang="en-US" altLang="zh-CN" sz="2000" dirty="0" smtClean="0"/>
              <a:t>catch</a:t>
            </a:r>
            <a:r>
              <a:rPr lang="zh-CN" altLang="en-US" sz="2000" dirty="0" smtClean="0"/>
              <a:t>关键字后面紧接着它能捕获的异常类型。</a:t>
            </a:r>
            <a:endParaRPr lang="en-US" altLang="zh-CN" sz="2000" dirty="0" smtClean="0"/>
          </a:p>
          <a:p>
            <a:pPr eaLnBrk="1" hangingPunct="1"/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CC0000"/>
                </a:solidFill>
                <a:cs typeface="Courier New" pitchFamily="49" charset="0"/>
              </a:rPr>
              <a:t>finally</a:t>
            </a:r>
          </a:p>
          <a:p>
            <a:pPr lvl="1" eaLnBrk="1" hangingPunct="1"/>
            <a:r>
              <a:rPr lang="en-US" altLang="zh-CN" sz="2000" dirty="0" smtClean="0"/>
              <a:t>finally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try</a:t>
            </a:r>
            <a:r>
              <a:rPr lang="zh-CN" altLang="en-US" sz="2000" dirty="0" smtClean="0"/>
              <a:t>一起使用，在程序进入</a:t>
            </a:r>
            <a:r>
              <a:rPr lang="en-US" altLang="zh-CN" sz="2000" dirty="0" smtClean="0"/>
              <a:t>try</a:t>
            </a:r>
            <a:r>
              <a:rPr lang="zh-CN" altLang="en-US" sz="2000" dirty="0" smtClean="0"/>
              <a:t>块之后，无论程序是因为异常而中止或其它方式返回终止的，</a:t>
            </a:r>
            <a:r>
              <a:rPr lang="en-US" altLang="zh-CN" sz="2000" dirty="0" smtClean="0"/>
              <a:t>finally</a:t>
            </a:r>
            <a:r>
              <a:rPr lang="zh-CN" altLang="en-US" sz="2000" dirty="0" smtClean="0"/>
              <a:t>块的内容一定会被执行，</a:t>
            </a:r>
            <a:endParaRPr lang="en-US" altLang="zh-CN" sz="2000" dirty="0" smtClean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A27EF82-0AA2-4101-B31B-50B1635CBCC5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70EE984-156E-406C-B186-60436D31F291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447800" y="6096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800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1000" y="381000"/>
            <a:ext cx="7259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742950" lvl="1" indent="-742950">
              <a:buFont typeface="宋体" pitchFamily="2" charset="-122"/>
              <a:buAutoNum type="circleNumDbPlain"/>
            </a:pPr>
            <a:r>
              <a:rPr lang="zh-CN" altLang="en-US" sz="4400" b="1" dirty="0" smtClean="0"/>
              <a:t>声明异常</a:t>
            </a:r>
            <a:r>
              <a:rPr lang="en-US" altLang="zh-CN" sz="4400" b="1" dirty="0" smtClean="0">
                <a:solidFill>
                  <a:srgbClr val="0000FF"/>
                </a:solidFill>
              </a:rPr>
              <a:t>— throws</a:t>
            </a:r>
            <a:r>
              <a:rPr lang="zh-CN" altLang="en-US" sz="2200" dirty="0">
                <a:solidFill>
                  <a:schemeClr val="folHlink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57200" y="1752600"/>
            <a:ext cx="82296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/>
              <a:t>对于可能发生</a:t>
            </a:r>
            <a:r>
              <a:rPr lang="zh-CN" altLang="en-US" sz="2400" b="1" dirty="0">
                <a:solidFill>
                  <a:srgbClr val="0000CC"/>
                </a:solidFill>
              </a:rPr>
              <a:t>检查性异常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C00000"/>
                </a:solidFill>
              </a:rPr>
              <a:t>方法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C00000"/>
                </a:solidFill>
              </a:rPr>
              <a:t>构造函数</a:t>
            </a:r>
            <a:r>
              <a:rPr lang="zh-CN" altLang="en-US" sz="2400" dirty="0"/>
              <a:t>，在</a:t>
            </a:r>
            <a:r>
              <a:rPr lang="zh-CN" altLang="en-US" sz="2400" b="1" dirty="0">
                <a:solidFill>
                  <a:srgbClr val="C00000"/>
                </a:solidFill>
              </a:rPr>
              <a:t>方法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C00000"/>
                </a:solidFill>
              </a:rPr>
              <a:t>构造函数内部</a:t>
            </a:r>
            <a:r>
              <a:rPr lang="zh-CN" altLang="en-US" sz="2400" dirty="0"/>
              <a:t>不处理产生的异常，而是在</a:t>
            </a:r>
            <a:r>
              <a:rPr lang="zh-CN" altLang="en-US" sz="2400" dirty="0">
                <a:solidFill>
                  <a:srgbClr val="990000"/>
                </a:solidFill>
              </a:rPr>
              <a:t>方法头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990000"/>
                </a:solidFill>
              </a:rPr>
              <a:t>函数头</a:t>
            </a:r>
            <a:r>
              <a:rPr lang="zh-CN" altLang="en-US" sz="2400" dirty="0"/>
              <a:t>部使用</a:t>
            </a:r>
            <a:r>
              <a:rPr lang="en-US" altLang="zh-CN" sz="2400" b="1" dirty="0">
                <a:solidFill>
                  <a:srgbClr val="0000FF"/>
                </a:solidFill>
              </a:rPr>
              <a:t>throws</a:t>
            </a:r>
            <a:r>
              <a:rPr lang="zh-CN" altLang="en-US" sz="2400" dirty="0"/>
              <a:t>语句声明其可能发生的异常</a:t>
            </a:r>
            <a:r>
              <a:rPr lang="zh-CN" altLang="en-US" sz="2400" dirty="0" smtClean="0"/>
              <a:t>类型。</a:t>
            </a:r>
            <a:endParaRPr lang="en-US" altLang="zh-CN" sz="2400" dirty="0" smtClean="0"/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/>
              <a:t>简单</a:t>
            </a:r>
            <a:r>
              <a:rPr lang="zh-CN" altLang="en-US" sz="2400" dirty="0"/>
              <a:t>的告诉编译程序哪里可能出错，以便出现异常时，</a:t>
            </a:r>
            <a:r>
              <a:rPr lang="zh-CN" altLang="en-US" sz="2400" dirty="0">
                <a:solidFill>
                  <a:srgbClr val="0000FF"/>
                </a:solidFill>
              </a:rPr>
              <a:t>沿着调用层次向上传递，</a:t>
            </a:r>
            <a:r>
              <a:rPr lang="zh-CN" altLang="en-US" sz="2400" dirty="0"/>
              <a:t>由调用它的方法来处理这些</a:t>
            </a:r>
            <a:r>
              <a:rPr lang="zh-CN" altLang="en-US" sz="2400" dirty="0" smtClean="0"/>
              <a:t>异常，这</a:t>
            </a:r>
            <a:r>
              <a:rPr lang="zh-CN" altLang="en-US" sz="2400" dirty="0"/>
              <a:t>就叫</a:t>
            </a:r>
            <a:r>
              <a:rPr lang="zh-CN" altLang="en-US" sz="2400" b="1" u="sng" dirty="0">
                <a:solidFill>
                  <a:srgbClr val="A50021"/>
                </a:solidFill>
              </a:rPr>
              <a:t>声明异常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kumimoji="1" lang="en-US" altLang="zh-CN" sz="2400" dirty="0"/>
              <a:t>Java</a:t>
            </a:r>
            <a:r>
              <a:rPr kumimoji="1" lang="zh-CN" altLang="en-US" sz="2400" dirty="0"/>
              <a:t>异常处理机制：“</a:t>
            </a:r>
            <a:r>
              <a:rPr kumimoji="1" lang="zh-CN" altLang="en-US" sz="2400" u="sng" dirty="0"/>
              <a:t>谁调用，谁就负责处理被调用方法抛出的异常</a:t>
            </a:r>
            <a:r>
              <a:rPr kumimoji="1" lang="zh-CN" altLang="en-US" sz="2400" dirty="0"/>
              <a:t>”。</a:t>
            </a:r>
            <a:endParaRPr kumimoji="1" lang="en-US" altLang="zh-CN" sz="2400" dirty="0"/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/>
              <a:t>如果一个方法没有捕获可能引发的异常，只是用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throws</a:t>
            </a:r>
            <a:r>
              <a:rPr lang="zh-CN" altLang="en-US" sz="2400" dirty="0"/>
              <a:t>声明抛出异常，</a:t>
            </a:r>
            <a:r>
              <a:rPr lang="zh-CN" altLang="en-US" sz="2400" b="1" dirty="0">
                <a:solidFill>
                  <a:srgbClr val="C00000"/>
                </a:solidFill>
              </a:rPr>
              <a:t>调用该方法的其他方法</a:t>
            </a:r>
            <a:r>
              <a:rPr lang="zh-CN" altLang="en-US" sz="2400" dirty="0"/>
              <a:t>应该捕获并处理该异常。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endParaRPr kumimoji="1" lang="en-US" altLang="zh-CN" sz="2400" dirty="0"/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endParaRPr kumimoji="1" lang="zh-CN" altLang="en-US" sz="2800" dirty="0"/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914400" indent="-914400" eaLnBrk="1" hangingPunct="1">
              <a:buFont typeface="宋体" pitchFamily="2" charset="-122"/>
              <a:buAutoNum type="circleNumDbPlain"/>
            </a:pPr>
            <a:r>
              <a:rPr lang="zh-CN" altLang="en-US" sz="4800" dirty="0" smtClean="0"/>
              <a:t>声明异常</a:t>
            </a:r>
            <a:r>
              <a:rPr lang="en-US" altLang="zh-CN" sz="4800" dirty="0" smtClean="0">
                <a:solidFill>
                  <a:srgbClr val="0000FF"/>
                </a:solidFill>
              </a:rPr>
              <a:t>— throws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	</a:t>
            </a:r>
            <a:endParaRPr lang="zh-CN" altLang="en-US" sz="4800" dirty="0" smtClean="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85938"/>
            <a:ext cx="8229600" cy="45958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zh-CN" altLang="en-US" b="1" dirty="0" smtClean="0">
                <a:solidFill>
                  <a:srgbClr val="990000"/>
                </a:solidFill>
              </a:rPr>
              <a:t>方法头</a:t>
            </a:r>
            <a:r>
              <a:rPr lang="zh-CN" altLang="en-US" dirty="0" smtClean="0"/>
              <a:t>或</a:t>
            </a:r>
            <a:r>
              <a:rPr lang="zh-CN" altLang="en-US" b="1" dirty="0" smtClean="0">
                <a:solidFill>
                  <a:srgbClr val="990000"/>
                </a:solidFill>
              </a:rPr>
              <a:t>函数头部</a:t>
            </a:r>
            <a:r>
              <a:rPr lang="zh-CN" altLang="en-US" dirty="0" smtClean="0"/>
              <a:t>用</a:t>
            </a:r>
            <a:r>
              <a:rPr lang="en-US" altLang="zh-CN" b="1" dirty="0" smtClean="0">
                <a:solidFill>
                  <a:srgbClr val="A50021"/>
                </a:solidFill>
                <a:latin typeface="Courier New" pitchFamily="49" charset="0"/>
              </a:rPr>
              <a:t>throws</a:t>
            </a:r>
            <a:r>
              <a:rPr lang="zh-CN" altLang="en-US" dirty="0" smtClean="0"/>
              <a:t>关键字声明抛出异常，语法：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b="1" dirty="0" smtClean="0"/>
              <a:t>&lt;</a:t>
            </a:r>
            <a:r>
              <a:rPr lang="zh-CN" altLang="en-US" b="1" dirty="0" smtClean="0"/>
              <a:t>返回类型</a:t>
            </a:r>
            <a:r>
              <a:rPr lang="en-US" altLang="zh-CN" b="1" dirty="0" smtClean="0"/>
              <a:t>&gt; &lt;</a:t>
            </a:r>
            <a:r>
              <a:rPr lang="zh-CN" altLang="en-US" b="1" dirty="0" smtClean="0"/>
              <a:t>方法签名</a:t>
            </a:r>
            <a:r>
              <a:rPr lang="en-US" altLang="zh-CN" b="1" dirty="0" smtClean="0"/>
              <a:t>&gt;</a:t>
            </a:r>
            <a:r>
              <a:rPr lang="en-US" altLang="zh-CN" b="1" dirty="0" smtClean="0">
                <a:solidFill>
                  <a:srgbClr val="C00000"/>
                </a:solidFill>
              </a:rPr>
              <a:t> throws </a:t>
            </a:r>
            <a:r>
              <a:rPr lang="en-US" altLang="zh-CN" b="1" dirty="0" smtClean="0"/>
              <a:t>&lt;</a:t>
            </a:r>
            <a:r>
              <a:rPr lang="zh-CN" altLang="en-US" b="1" dirty="0" smtClean="0"/>
              <a:t>异常列表</a:t>
            </a:r>
            <a:r>
              <a:rPr lang="en-US" altLang="zh-CN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/>
          </a:p>
          <a:p>
            <a:pPr eaLnBrk="1" hangingPunct="1"/>
            <a:r>
              <a:rPr lang="zh-CN" altLang="en-US" dirty="0" smtClean="0"/>
              <a:t>异常列表可以包括一个或多个异常类：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00125" y="4429125"/>
            <a:ext cx="6805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public void methodA()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throws ExceptionA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{  …  }</a:t>
            </a:r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D39EE17-E034-4CCC-8508-39791D6F2787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723F45E-8690-4CDA-9AA6-FAFE8E0BC29E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7040562" cy="1125537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b="0" smtClean="0">
                <a:solidFill>
                  <a:schemeClr val="tx1"/>
                </a:solidFill>
                <a:latin typeface="Times New Roman" pitchFamily="18" charset="0"/>
              </a:rPr>
              <a:t>例</a:t>
            </a:r>
            <a:r>
              <a:rPr lang="en-US" altLang="zh-CN" sz="4000" b="0" smtClean="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43050"/>
            <a:ext cx="8382000" cy="4313250"/>
          </a:xfrm>
          <a:noFill/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public void </a:t>
            </a:r>
            <a:r>
              <a:rPr lang="en-US" altLang="zh-CN" b="1" dirty="0" err="1" smtClean="0">
                <a:latin typeface="Tahoma" pitchFamily="34" charset="0"/>
                <a:cs typeface="Tahoma" pitchFamily="34" charset="0"/>
              </a:rPr>
              <a:t>myMethod</a:t>
            </a: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( ) </a:t>
            </a:r>
            <a:r>
              <a:rPr lang="en-US" altLang="zh-CN" b="1" dirty="0" smtClean="0">
                <a:solidFill>
                  <a:srgbClr val="A50021"/>
                </a:solidFill>
                <a:latin typeface="Tahoma" pitchFamily="34" charset="0"/>
                <a:cs typeface="Tahoma" pitchFamily="34" charset="0"/>
              </a:rPr>
              <a:t>throws</a:t>
            </a: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b="1" dirty="0" err="1" smtClean="0">
                <a:latin typeface="Tahoma" pitchFamily="34" charset="0"/>
                <a:cs typeface="Tahoma" pitchFamily="34" charset="0"/>
              </a:rPr>
              <a:t>IOException</a:t>
            </a: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		……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eaLnBrk="1" hangingPunct="1"/>
            <a:r>
              <a:rPr lang="zh-CN" altLang="en-US" dirty="0" smtClean="0"/>
              <a:t>关键字</a:t>
            </a:r>
            <a:r>
              <a:rPr lang="en-US" altLang="zh-CN" b="1" dirty="0" smtClean="0">
                <a:solidFill>
                  <a:srgbClr val="A50021"/>
                </a:solidFill>
                <a:latin typeface="Courier New" pitchFamily="49" charset="0"/>
              </a:rPr>
              <a:t>throws</a:t>
            </a:r>
            <a:r>
              <a:rPr lang="zh-CN" altLang="en-US" dirty="0" smtClean="0"/>
              <a:t>指出方法</a:t>
            </a:r>
            <a:r>
              <a:rPr lang="en-US" altLang="zh-CN" b="1" dirty="0" err="1" smtClean="0"/>
              <a:t>myMethod</a:t>
            </a:r>
            <a:r>
              <a:rPr lang="zh-CN" altLang="en-US" dirty="0" smtClean="0"/>
              <a:t>有可能抛出异常</a:t>
            </a:r>
            <a:r>
              <a:rPr lang="en-US" altLang="zh-CN" dirty="0" err="1" smtClean="0">
                <a:solidFill>
                  <a:srgbClr val="0000FF"/>
                </a:solidFill>
              </a:rPr>
              <a:t>IOExeception</a:t>
            </a:r>
            <a:r>
              <a:rPr lang="zh-CN" altLang="en-US" dirty="0" smtClean="0">
                <a:solidFill>
                  <a:srgbClr val="0000FF"/>
                </a:solidFill>
              </a:rPr>
              <a:t>；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如果方法可能抛出多个异常，可以在关键字</a:t>
            </a:r>
            <a:r>
              <a:rPr lang="en-US" altLang="zh-CN" b="1" dirty="0" smtClean="0">
                <a:solidFill>
                  <a:srgbClr val="A50021"/>
                </a:solidFill>
                <a:latin typeface="Courier New" pitchFamily="49" charset="0"/>
              </a:rPr>
              <a:t>throws</a:t>
            </a:r>
            <a:r>
              <a:rPr lang="zh-CN" altLang="en-US" dirty="0" smtClean="0"/>
              <a:t>后添加异常名列表，异常之间用</a:t>
            </a:r>
            <a:r>
              <a:rPr lang="zh-CN" altLang="en-US" b="1" dirty="0" smtClean="0">
                <a:solidFill>
                  <a:srgbClr val="0000CC"/>
                </a:solidFill>
              </a:rPr>
              <a:t>逗号</a:t>
            </a:r>
            <a:r>
              <a:rPr lang="zh-CN" altLang="en-US" dirty="0" smtClean="0"/>
              <a:t>分隔。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714876" y="1643050"/>
            <a:ext cx="3214710" cy="50006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 smtClean="0"/>
          </a:p>
        </p:txBody>
      </p:sp>
      <p:sp>
        <p:nvSpPr>
          <p:cNvPr id="6" name="线形标注 1 5"/>
          <p:cNvSpPr/>
          <p:nvPr/>
        </p:nvSpPr>
        <p:spPr bwMode="auto">
          <a:xfrm>
            <a:off x="5572132" y="2643182"/>
            <a:ext cx="3000396" cy="441617"/>
          </a:xfrm>
          <a:prstGeom prst="borderCallout1">
            <a:avLst>
              <a:gd name="adj1" fmla="val -7157"/>
              <a:gd name="adj2" fmla="val 46174"/>
              <a:gd name="adj3" fmla="val -115038"/>
              <a:gd name="adj4" fmla="val 2308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/>
              <a:t>申明可能发生的异常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00042"/>
            <a:ext cx="4857750" cy="40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atin typeface="Tahoma" pitchFamily="34" charset="0"/>
                <a:cs typeface="Tahoma" pitchFamily="34" charset="0"/>
              </a:rPr>
              <a:t>Example</a:t>
            </a:r>
            <a:r>
              <a:rPr lang="zh-CN" altLang="en-US" sz="2800" dirty="0" smtClean="0">
                <a:latin typeface="Tahoma" pitchFamily="34" charset="0"/>
                <a:cs typeface="Tahoma" pitchFamily="34" charset="0"/>
              </a:rPr>
              <a:t>：声明抛出多个异常</a:t>
            </a:r>
            <a:endParaRPr lang="en-US" altLang="zh-CN" sz="28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285860"/>
            <a:ext cx="8643998" cy="34528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public class 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exception1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 	void Proc(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sel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                          throws </a:t>
            </a:r>
            <a:r>
              <a:rPr lang="en-US" altLang="zh-CN" sz="1600" b="1" dirty="0" err="1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ArithmeticException</a:t>
            </a:r>
            <a:r>
              <a:rPr lang="en-US" altLang="zh-CN" sz="1600" b="1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altLang="zh-CN" sz="1600" b="1" dirty="0" err="1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ArrayIndexOutOfBoundsException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{</a:t>
            </a:r>
            <a:r>
              <a:rPr lang="en-US" altLang="zh-CN" sz="1600" b="1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altLang="zh-CN" sz="1600" b="1" dirty="0" smtClean="0">
              <a:latin typeface="Tahoma" pitchFamily="34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	     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(“In Situation" + 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sel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           if(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sel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==1) {  </a:t>
            </a:r>
          </a:p>
          <a:p>
            <a:pPr marL="800100" lvl="2" indent="0">
              <a:buNone/>
            </a:pP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           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[] 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iArray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=new 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[4];</a:t>
            </a:r>
          </a:p>
          <a:p>
            <a:pPr marL="800100" lvl="2" indent="0"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          </a:t>
            </a:r>
            <a:r>
              <a:rPr lang="en-US" altLang="zh-CN" sz="1600" b="1" dirty="0" err="1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iArray</a:t>
            </a: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[10]=3;       </a:t>
            </a:r>
          </a:p>
          <a:p>
            <a:pPr marL="800100" lvl="2" indent="0" eaLnBrk="1" hangingPunct="1">
              <a:buFont typeface="Arial" pitchFamily="34" charset="0"/>
              <a:buNone/>
            </a:pP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} </a:t>
            </a:r>
          </a:p>
          <a:p>
            <a:pPr marL="800100" lvl="2" indent="0" eaLnBrk="1" hangingPunct="1">
              <a:buFont typeface="Arial" pitchFamily="34" charset="0"/>
              <a:buNone/>
            </a:pP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 if(</a:t>
            </a:r>
            <a:r>
              <a:rPr lang="en-US" altLang="zh-CN" sz="1600" b="1" dirty="0" err="1" smtClean="0">
                <a:latin typeface="Tahoma" pitchFamily="34" charset="0"/>
                <a:cs typeface="Tahoma" pitchFamily="34" charset="0"/>
              </a:rPr>
              <a:t>sel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==0){</a:t>
            </a:r>
          </a:p>
          <a:p>
            <a:pPr marL="800100" lvl="2" indent="0" eaLnBrk="1" hangingPunct="1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           throw new </a:t>
            </a:r>
            <a:r>
              <a:rPr lang="en-US" altLang="zh-CN" sz="1600" b="1" dirty="0" err="1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ArithmeticException</a:t>
            </a: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();</a:t>
            </a:r>
          </a:p>
          <a:p>
            <a:pPr marL="800100" lvl="2" indent="0" eaLnBrk="1" hangingPunct="1">
              <a:buFont typeface="Arial" pitchFamily="34" charset="0"/>
              <a:buNone/>
            </a:pPr>
            <a:r>
              <a:rPr lang="zh-CN" altLang="en-US" sz="16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}  </a:t>
            </a:r>
            <a:r>
              <a:rPr lang="en-US" altLang="zh-CN" sz="1600" b="1" dirty="0" smtClean="0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A1000-99CB-4003-A7EC-1AD2705AB933}" type="slidenum">
              <a:rPr lang="en-US" altLang="zh-CN">
                <a:latin typeface="Tahoma" pitchFamily="34" charset="0"/>
                <a:cs typeface="Tahoma" pitchFamily="34" charset="0"/>
              </a:rPr>
              <a:pPr>
                <a:defRPr/>
              </a:pPr>
              <a:t>28</a:t>
            </a:fld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85728"/>
            <a:ext cx="7572428" cy="4572032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class Test {</a:t>
            </a:r>
          </a:p>
          <a:p>
            <a:pPr>
              <a:buNone/>
            </a:pPr>
            <a:endParaRPr lang="zh-CN" altLang="en-US" sz="2000" b="1" dirty="0" smtClean="0">
              <a:latin typeface="Tahoma" pitchFamily="34" charset="0"/>
              <a:cs typeface="Tahoma" pitchFamily="34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static void main(String[] </a:t>
            </a:r>
            <a:r>
              <a:rPr lang="en-US" altLang="zh-CN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{            </a:t>
            </a:r>
          </a:p>
          <a:p>
            <a:pPr lvl="1"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zh-CN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Exception1</a:t>
            </a: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ex1</a:t>
            </a: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=new </a:t>
            </a:r>
            <a:r>
              <a:rPr lang="en-US" altLang="zh-CN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Exception1</a:t>
            </a: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lvl="1"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try {           </a:t>
            </a:r>
          </a:p>
          <a:p>
            <a:pPr lvl="1"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ex1.Proc(0); </a:t>
            </a:r>
          </a:p>
          <a:p>
            <a:pPr lvl="1"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	 </a:t>
            </a:r>
            <a:r>
              <a:rPr lang="en-US" altLang="zh-CN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ex1.Proc</a:t>
            </a: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(1);	</a:t>
            </a:r>
            <a:r>
              <a:rPr lang="en-US" altLang="zh-CN" sz="2000" b="1" dirty="0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2000" b="1" dirty="0" smtClean="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若异常发生，不执行</a:t>
            </a:r>
          </a:p>
          <a:p>
            <a:pPr lvl="1"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}</a:t>
            </a:r>
            <a:r>
              <a:rPr lang="en-US" altLang="zh-CN" sz="2000" b="1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catch</a:t>
            </a: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ArrayIndexOutOfBoundsException</a:t>
            </a: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e){   </a:t>
            </a:r>
          </a:p>
          <a:p>
            <a:pPr lvl="1"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		 </a:t>
            </a:r>
            <a:r>
              <a:rPr lang="en-US" altLang="zh-CN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("Catch "+e); </a:t>
            </a:r>
          </a:p>
          <a:p>
            <a:pPr lvl="1"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}</a:t>
            </a:r>
          </a:p>
          <a:p>
            <a:pPr lvl="1"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D32B9-72DE-46A6-B22E-6FE12D449A6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357290" y="5000636"/>
            <a:ext cx="7429552" cy="150017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solidFill>
                  <a:srgbClr val="0000CC"/>
                </a:solidFill>
              </a:rPr>
              <a:t>In Situation 0</a:t>
            </a:r>
          </a:p>
          <a:p>
            <a:r>
              <a:rPr lang="en-US" altLang="zh-CN" sz="2000" dirty="0" smtClean="0"/>
              <a:t>Exception in thread "main" </a:t>
            </a:r>
            <a:r>
              <a:rPr lang="en-US" altLang="zh-CN" sz="2000" u="sng" dirty="0" err="1" smtClean="0"/>
              <a:t>java.lang.</a:t>
            </a:r>
            <a:r>
              <a:rPr lang="en-US" altLang="zh-CN" sz="2000" b="1" u="sng" dirty="0" err="1" smtClean="0">
                <a:solidFill>
                  <a:srgbClr val="0000CC"/>
                </a:solidFill>
              </a:rPr>
              <a:t>ArithmeticException</a:t>
            </a:r>
            <a:endParaRPr lang="en-US" altLang="zh-CN" sz="2000" b="1" u="sng" dirty="0" smtClean="0">
              <a:solidFill>
                <a:srgbClr val="0000CC"/>
              </a:solidFill>
            </a:endParaRPr>
          </a:p>
          <a:p>
            <a:r>
              <a:rPr lang="en-US" altLang="zh-CN" sz="2000" dirty="0" smtClean="0"/>
              <a:t>at </a:t>
            </a:r>
            <a:r>
              <a:rPr lang="en-US" altLang="zh-CN" sz="2000" dirty="0" err="1" smtClean="0"/>
              <a:t>exception.Exception1.Proc</a:t>
            </a:r>
            <a:r>
              <a:rPr lang="en-US" altLang="zh-CN" sz="2000" dirty="0" smtClean="0"/>
              <a:t>(</a:t>
            </a:r>
            <a:r>
              <a:rPr lang="en-US" altLang="zh-CN" sz="2000" u="sng" dirty="0" err="1" smtClean="0"/>
              <a:t>Exception1.java:16</a:t>
            </a:r>
            <a:r>
              <a:rPr lang="en-US" altLang="zh-CN" sz="2000" u="sng" dirty="0" smtClean="0"/>
              <a:t>)</a:t>
            </a:r>
          </a:p>
          <a:p>
            <a:r>
              <a:rPr lang="en-US" altLang="zh-CN" sz="2000" dirty="0" smtClean="0"/>
              <a:t>at </a:t>
            </a:r>
            <a:r>
              <a:rPr lang="en-US" altLang="zh-CN" sz="2000" dirty="0" err="1" smtClean="0"/>
              <a:t>exception.Test.main</a:t>
            </a:r>
            <a:r>
              <a:rPr lang="en-US" altLang="zh-CN" sz="2000" dirty="0" smtClean="0"/>
              <a:t>(</a:t>
            </a:r>
            <a:r>
              <a:rPr lang="en-US" altLang="zh-CN" sz="2000" u="sng" dirty="0" err="1" smtClean="0"/>
              <a:t>Test.java:8</a:t>
            </a:r>
            <a:r>
              <a:rPr lang="en-US" altLang="zh-CN" sz="2000" u="sng" dirty="0" smtClean="0"/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000636"/>
            <a:ext cx="1428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</a:rPr>
              <a:t>运行结果：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主要内容：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匿名类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43800" cy="1123936"/>
          </a:xfrm>
          <a:noFill/>
        </p:spPr>
        <p:txBody>
          <a:bodyPr/>
          <a:lstStyle/>
          <a:p>
            <a:pPr marL="742950" indent="-742950" eaLnBrk="1" hangingPunct="1">
              <a:buFont typeface="宋体" pitchFamily="2" charset="-122"/>
              <a:buAutoNum type="circleNumDbPlain" startAt="2"/>
            </a:pPr>
            <a:r>
              <a:rPr lang="zh-CN" altLang="en-US" sz="4000" dirty="0" smtClean="0">
                <a:solidFill>
                  <a:schemeClr val="tx1"/>
                </a:solidFill>
              </a:rPr>
              <a:t>抛出异常</a:t>
            </a:r>
            <a:r>
              <a:rPr lang="en-US" altLang="zh-CN" sz="4000" dirty="0" smtClean="0">
                <a:solidFill>
                  <a:schemeClr val="tx1"/>
                </a:solidFill>
              </a:rPr>
              <a:t>-- </a:t>
            </a:r>
            <a:r>
              <a:rPr lang="en-US" altLang="zh-CN" sz="4000" dirty="0" smtClean="0"/>
              <a:t>throw</a:t>
            </a:r>
            <a:endParaRPr lang="zh-CN" altLang="en-US" sz="40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30689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在一个</a:t>
            </a:r>
            <a:r>
              <a:rPr lang="zh-CN" altLang="en-US" b="1" dirty="0" smtClean="0">
                <a:solidFill>
                  <a:srgbClr val="0000CC"/>
                </a:solidFill>
              </a:rPr>
              <a:t>方法</a:t>
            </a:r>
            <a:r>
              <a:rPr lang="zh-CN" altLang="en-US" dirty="0" smtClean="0"/>
              <a:t>的运行过程中，如果一个语句引起了错误时，含有这个语句的方法就会创建一个包含有关异常信息的</a:t>
            </a:r>
            <a:r>
              <a:rPr lang="zh-CN" altLang="en-US" b="1" dirty="0" smtClean="0">
                <a:solidFill>
                  <a:srgbClr val="C00000"/>
                </a:solidFill>
              </a:rPr>
              <a:t>异常对象</a:t>
            </a:r>
            <a:r>
              <a:rPr lang="zh-CN" altLang="en-US" dirty="0" smtClean="0"/>
              <a:t>，并将它传递给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运行时系统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生成异常对象并把它提交给运行时系统的过程</a:t>
            </a:r>
            <a:r>
              <a:rPr lang="zh-CN" altLang="en-US" dirty="0" smtClean="0"/>
              <a:t>称为</a:t>
            </a:r>
            <a:r>
              <a:rPr lang="zh-CN" altLang="en-US" b="1" dirty="0" smtClean="0">
                <a:solidFill>
                  <a:srgbClr val="0000FF"/>
                </a:solidFill>
              </a:rPr>
              <a:t>抛出</a:t>
            </a:r>
            <a:r>
              <a:rPr lang="en-US" altLang="zh-CN" b="1" dirty="0" smtClean="0">
                <a:solidFill>
                  <a:srgbClr val="0000FF"/>
                </a:solidFill>
              </a:rPr>
              <a:t>(throw)</a:t>
            </a:r>
            <a:r>
              <a:rPr lang="zh-CN" altLang="en-US" b="1" dirty="0" smtClean="0">
                <a:solidFill>
                  <a:srgbClr val="0000FF"/>
                </a:solidFill>
              </a:rPr>
              <a:t>异常</a:t>
            </a:r>
            <a:r>
              <a:rPr lang="zh-CN" altLang="en-US" dirty="0" smtClean="0"/>
              <a:t>。</a:t>
            </a:r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C7FE695-7079-4C3C-BA79-CD17E3AF394A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8028248-B437-4DB1-86AF-554AC91E9FCB}" type="slidenum">
              <a:rPr lang="en-US" altLang="zh-CN" smtClean="0"/>
              <a:pPr eaLnBrk="1" hangingPunct="1"/>
              <a:t>31</a:t>
            </a:fld>
            <a:r>
              <a:rPr lang="en-US" altLang="zh-CN" smtClean="0"/>
              <a:t>/47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 eaLnBrk="1" hangingPunct="1">
              <a:buFont typeface="宋体" pitchFamily="2" charset="-122"/>
              <a:buAutoNum type="circleNumDbPlain" startAt="2"/>
            </a:pPr>
            <a:r>
              <a:rPr lang="zh-CN" altLang="en-US" sz="3600" b="0" smtClean="0">
                <a:solidFill>
                  <a:schemeClr val="tx1"/>
                </a:solidFill>
              </a:rPr>
              <a:t>抛出</a:t>
            </a:r>
            <a:r>
              <a:rPr lang="en-US" altLang="zh-CN" sz="3600" b="0" smtClean="0">
                <a:solidFill>
                  <a:schemeClr val="tx1"/>
                </a:solidFill>
              </a:rPr>
              <a:t>(</a:t>
            </a:r>
            <a:r>
              <a:rPr lang="en-US" altLang="zh-CN" sz="3600" smtClean="0"/>
              <a:t>throw</a:t>
            </a:r>
            <a:r>
              <a:rPr lang="en-US" altLang="zh-CN" sz="3600" b="0" smtClean="0">
                <a:solidFill>
                  <a:schemeClr val="tx1"/>
                </a:solidFill>
              </a:rPr>
              <a:t>)</a:t>
            </a:r>
            <a:r>
              <a:rPr lang="zh-CN" altLang="en-US" sz="3600" b="0" smtClean="0">
                <a:solidFill>
                  <a:schemeClr val="tx1"/>
                </a:solidFill>
              </a:rPr>
              <a:t>异常</a:t>
            </a:r>
            <a:endParaRPr lang="zh-CN" alt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500"/>
            <a:ext cx="8229600" cy="4667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A50021"/>
                </a:solidFill>
              </a:rPr>
              <a:t>throw</a:t>
            </a:r>
            <a:r>
              <a:rPr lang="zh-CN" altLang="en-US" sz="2400" smtClean="0"/>
              <a:t>抛出异常，可以是</a:t>
            </a:r>
            <a:r>
              <a:rPr lang="zh-CN" altLang="en-US" sz="2400" b="1" smtClean="0">
                <a:solidFill>
                  <a:srgbClr val="0000FF"/>
                </a:solidFill>
              </a:rPr>
              <a:t>系统定义的异常，也可以是用户自定义的异常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smtClean="0"/>
              <a:t>语法格式：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zh-CN" altLang="en-US" sz="24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或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例如</a:t>
            </a:r>
            <a:r>
              <a:rPr lang="en-US" altLang="zh-CN" sz="2400" smtClean="0"/>
              <a:t>:</a:t>
            </a:r>
            <a:r>
              <a:rPr lang="zh-CN" altLang="en-US" sz="2400" smtClean="0"/>
              <a:t>下面语句就抛出了一个</a:t>
            </a:r>
            <a:r>
              <a:rPr lang="en-US" altLang="zh-CN" sz="2400" smtClean="0"/>
              <a:t>IOException</a:t>
            </a:r>
            <a:r>
              <a:rPr lang="zh-CN" altLang="en-US" sz="2400" smtClean="0"/>
              <a:t>异常：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6600"/>
                </a:solidFill>
              </a:rPr>
              <a:t>throw new IOException()</a:t>
            </a:r>
            <a:r>
              <a:rPr lang="zh-CN" altLang="en-US" sz="2400" b="1" smtClean="0">
                <a:solidFill>
                  <a:srgbClr val="006600"/>
                </a:solidFill>
              </a:rPr>
              <a:t>；</a:t>
            </a:r>
            <a:endParaRPr lang="zh-CN" altLang="en-US" sz="2400" smtClean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2000250" y="2928938"/>
            <a:ext cx="63373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6600"/>
                </a:solidFill>
              </a:rPr>
              <a:t>异常类名 对象名 ＝</a:t>
            </a:r>
            <a:r>
              <a:rPr lang="en-US" altLang="zh-CN" sz="2400" b="1">
                <a:solidFill>
                  <a:srgbClr val="006600"/>
                </a:solidFill>
              </a:rPr>
              <a:t>new </a:t>
            </a:r>
            <a:r>
              <a:rPr lang="zh-CN" altLang="en-US" sz="2400" b="1">
                <a:solidFill>
                  <a:srgbClr val="006600"/>
                </a:solidFill>
              </a:rPr>
              <a:t>异常类构造函数；</a:t>
            </a:r>
          </a:p>
          <a:p>
            <a:pPr eaLnBrk="1" hangingPunct="1"/>
            <a:r>
              <a:rPr lang="en-US" altLang="zh-CN" sz="2400" b="1">
                <a:solidFill>
                  <a:srgbClr val="006600"/>
                </a:solidFill>
              </a:rPr>
              <a:t>throw </a:t>
            </a:r>
            <a:r>
              <a:rPr lang="zh-CN" altLang="en-US" sz="2400" b="1">
                <a:solidFill>
                  <a:srgbClr val="006600"/>
                </a:solidFill>
              </a:rPr>
              <a:t>对象名；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2357438" y="4286250"/>
            <a:ext cx="4537075" cy="43021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throw </a:t>
            </a:r>
            <a:r>
              <a:rPr lang="en-US" altLang="zh-CN" sz="2400" b="1">
                <a:solidFill>
                  <a:srgbClr val="CC0000"/>
                </a:solidFill>
              </a:rPr>
              <a:t>new </a:t>
            </a:r>
            <a:r>
              <a:rPr lang="zh-CN" altLang="en-US" sz="2400" b="1">
                <a:solidFill>
                  <a:srgbClr val="CC0000"/>
                </a:solidFill>
              </a:rPr>
              <a:t>异常类构造函数</a:t>
            </a:r>
            <a:r>
              <a:rPr lang="zh-CN" altLang="en-US" sz="2400" b="1">
                <a:solidFill>
                  <a:srgbClr val="006600"/>
                </a:solidFill>
              </a:rPr>
              <a:t>；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" y="214313"/>
            <a:ext cx="8215341" cy="642937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kumimoji="1" lang="zh-CN" altLang="en-US" sz="2800" b="1" dirty="0" smtClean="0"/>
              <a:t>抛出异常，</a:t>
            </a:r>
            <a:r>
              <a:rPr kumimoji="1" lang="en-US" altLang="zh-CN" sz="2800" b="1" dirty="0" smtClean="0"/>
              <a:t>exp</a:t>
            </a:r>
            <a:r>
              <a:rPr kumimoji="1" lang="zh-CN" altLang="en-US" sz="2800" b="1" dirty="0" smtClean="0"/>
              <a:t>方法不处理异常，只在方法头部声明异常。</a:t>
            </a:r>
            <a:endParaRPr lang="en-US" altLang="ko-KR" sz="2800" b="1" dirty="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BDADF-44C6-4E22-984F-F8190EDD5859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57158" y="928670"/>
            <a:ext cx="8424863" cy="3714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class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ThrowStatement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extends Exception 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exp(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zh-CN" sz="2000" b="1" dirty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throws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r>
              <a:rPr kumimoji="1" lang="en-US" altLang="zh-CN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if (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== 0)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    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throw new </a:t>
            </a:r>
            <a:r>
              <a:rPr kumimoji="1" lang="en-US" altLang="ko-KR" sz="2000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(); </a:t>
            </a:r>
            <a:r>
              <a:rPr kumimoji="1" lang="en-US" altLang="zh-CN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//</a:t>
            </a:r>
            <a:r>
              <a:rPr kumimoji="1" lang="zh-CN" altLang="en-US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抛出异常</a:t>
            </a:r>
            <a:endParaRPr kumimoji="1" lang="en-US" altLang="ko-KR" sz="2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	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main(String[]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args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 0;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ThrowStatement.exp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} 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857250" y="5000625"/>
            <a:ext cx="7286625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kumimoji="1" lang="zh-CN" altLang="en-US" sz="2000">
                <a:latin typeface="고딕"/>
                <a:ea typeface="Gulim" pitchFamily="34" charset="-127"/>
              </a:rPr>
              <a:t>运行结果：</a:t>
            </a:r>
            <a:r>
              <a:rPr kumimoji="1" lang="ko-KR" altLang="en-US" sz="2000">
                <a:latin typeface="고딕"/>
                <a:ea typeface="Gulim" pitchFamily="34" charset="-127"/>
              </a:rPr>
              <a:t>    </a:t>
            </a:r>
            <a:endParaRPr kumimoji="1" lang="ko-KR" altLang="zh-CN" sz="2000">
              <a:latin typeface="고딕"/>
              <a:ea typeface="Gulim" pitchFamily="34" charset="-127"/>
            </a:endParaRPr>
          </a:p>
          <a:p>
            <a:pPr latinLnBrk="1"/>
            <a:r>
              <a:rPr kumimoji="1" lang="ko-KR" altLang="zh-CN" sz="2000" b="1">
                <a:solidFill>
                  <a:srgbClr val="0000CC"/>
                </a:solidFill>
                <a:latin typeface="고딕"/>
                <a:ea typeface="Gulim" pitchFamily="34" charset="-127"/>
              </a:rPr>
              <a:t> </a:t>
            </a:r>
            <a:r>
              <a:rPr kumimoji="1" lang="ko-KR" altLang="en-US" sz="2000" b="1">
                <a:solidFill>
                  <a:srgbClr val="0000CC"/>
                </a:solidFill>
                <a:latin typeface="고딕"/>
                <a:ea typeface="Gulim" pitchFamily="34" charset="-127"/>
              </a:rPr>
              <a:t> </a:t>
            </a:r>
            <a:r>
              <a:rPr kumimoji="1" lang="ko-KR" altLang="zh-CN" sz="2000" b="1">
                <a:solidFill>
                  <a:srgbClr val="0000CC"/>
                </a:solidFill>
                <a:latin typeface="고딕"/>
                <a:ea typeface="Gulim" pitchFamily="34" charset="-127"/>
              </a:rPr>
              <a:t> </a:t>
            </a:r>
            <a:r>
              <a:rPr kumimoji="1" lang="ko-KR" altLang="en-US" sz="2000" b="1">
                <a:solidFill>
                  <a:srgbClr val="0000CC"/>
                </a:solidFill>
                <a:latin typeface="고딕"/>
                <a:ea typeface="Gulim" pitchFamily="34" charset="-127"/>
              </a:rPr>
              <a:t>  </a:t>
            </a:r>
            <a:r>
              <a:rPr kumimoji="1" lang="en-US" altLang="ko-KR" sz="2000" b="1">
                <a:solidFill>
                  <a:srgbClr val="0000CC"/>
                </a:solidFill>
                <a:latin typeface="고딕"/>
                <a:ea typeface="Gulim" pitchFamily="34" charset="-127"/>
              </a:rPr>
              <a:t>java.lang.NullPointerException</a:t>
            </a:r>
          </a:p>
          <a:p>
            <a:pPr latinLnBrk="1"/>
            <a:r>
              <a:rPr kumimoji="1" lang="en-US" altLang="ko-KR" sz="2000" b="1">
                <a:solidFill>
                  <a:srgbClr val="0000CC"/>
                </a:solidFill>
                <a:latin typeface="고딕"/>
                <a:ea typeface="Gulim" pitchFamily="34" charset="-127"/>
              </a:rPr>
              <a:t>     at ThrowStatement.exp(ThrowStatement.java:4)</a:t>
            </a:r>
            <a:endParaRPr kumimoji="1" lang="en-US" altLang="ko-KR" sz="2000" b="1">
              <a:solidFill>
                <a:srgbClr val="0000CC"/>
              </a:solidFill>
              <a:latin typeface="신명조"/>
              <a:ea typeface="Gulim" pitchFamily="34" charset="-127"/>
            </a:endParaRPr>
          </a:p>
          <a:p>
            <a:pPr latinLnBrk="1"/>
            <a:r>
              <a:rPr kumimoji="1" lang="en-US" altLang="ko-KR" sz="2000" b="1">
                <a:solidFill>
                  <a:srgbClr val="0000CC"/>
                </a:solidFill>
                <a:latin typeface="고딕"/>
                <a:ea typeface="Gulim" pitchFamily="34" charset="-127"/>
              </a:rPr>
              <a:t>     at ThrowStatement.main(ThrowStatement.java:8)</a:t>
            </a:r>
            <a:endParaRPr kumimoji="1" lang="en-US" altLang="ko-KR" sz="2000" b="1">
              <a:solidFill>
                <a:srgbClr val="0000CC"/>
              </a:solidFill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925"/>
            <a:ext cx="7543800" cy="1128713"/>
          </a:xfrm>
          <a:noFill/>
        </p:spPr>
        <p:txBody>
          <a:bodyPr/>
          <a:lstStyle/>
          <a:p>
            <a:pPr marL="742950" indent="-742950" eaLnBrk="1" hangingPunct="1">
              <a:buFont typeface="宋体" pitchFamily="2" charset="-122"/>
              <a:buAutoNum type="circleNumDbPlain" startAt="3"/>
            </a:pPr>
            <a:r>
              <a:rPr lang="zh-CN" altLang="en-US" sz="4000" b="0" dirty="0" smtClean="0">
                <a:solidFill>
                  <a:schemeClr val="tx1"/>
                </a:solidFill>
                <a:latin typeface="Times New Roman" pitchFamily="18" charset="0"/>
              </a:rPr>
              <a:t>捕获异常</a:t>
            </a:r>
            <a:r>
              <a:rPr lang="en-US" altLang="zh-CN" sz="4000" dirty="0" smtClean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try-catch-finally</a:t>
            </a:r>
            <a:endParaRPr lang="zh-CN" altLang="en-US" sz="4000" b="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7375"/>
            <a:ext cx="8229600" cy="423545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一个方法抛出异常后，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运行系统从生成异常的方法开始进行回溯，寻找用来处理错误的代码，如果未发现合适的处理错误的代码，程序就会中止。这个</a:t>
            </a:r>
            <a:r>
              <a:rPr lang="zh-CN" altLang="en-US" b="1" dirty="0" smtClean="0">
                <a:solidFill>
                  <a:srgbClr val="0000FF"/>
                </a:solidFill>
              </a:rPr>
              <a:t>寻找处理错误的代码的过程</a:t>
            </a:r>
            <a:r>
              <a:rPr lang="zh-CN" altLang="en-US" dirty="0" smtClean="0"/>
              <a:t>称为</a:t>
            </a:r>
            <a:r>
              <a:rPr lang="zh-CN" altLang="en-US" b="1" dirty="0" smtClean="0">
                <a:solidFill>
                  <a:srgbClr val="A50021"/>
                </a:solidFill>
              </a:rPr>
              <a:t>捕获异常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中，使用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try-catch</a:t>
            </a:r>
            <a:r>
              <a:rPr lang="en-US" altLang="zh-CN" b="1" dirty="0" smtClean="0">
                <a:solidFill>
                  <a:srgbClr val="006600"/>
                </a:solidFill>
              </a:rPr>
              <a:t> </a:t>
            </a:r>
            <a:r>
              <a:rPr lang="zh-CN" altLang="en-US" b="1" dirty="0" smtClean="0"/>
              <a:t>或</a:t>
            </a:r>
            <a:r>
              <a:rPr lang="zh-CN" altLang="en-US" b="1" dirty="0" smtClean="0">
                <a:solidFill>
                  <a:srgbClr val="006600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try-catch-finally</a:t>
            </a:r>
            <a:r>
              <a:rPr lang="zh-CN" altLang="en-US" dirty="0" smtClean="0"/>
              <a:t>语句来捕获一个或多个异常。 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D5FDA31-3215-430D-B4A7-5863B900A6C5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处理异常</a:t>
            </a:r>
            <a:endParaRPr lang="en-US" altLang="zh-CN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38"/>
            <a:ext cx="8229600" cy="4595812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在一个方法中，对于可能抛出的异常，处理方式有两种：</a:t>
            </a:r>
            <a:endParaRPr kumimoji="1" lang="zh-CN" altLang="en-US" b="1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AutoNum type="arabicPeriod"/>
            </a:pPr>
            <a:r>
              <a:rPr kumimoji="1" lang="zh-CN" altLang="en-US" dirty="0" smtClean="0">
                <a:solidFill>
                  <a:schemeClr val="tx2"/>
                </a:solidFill>
              </a:rPr>
              <a:t>一个方法不处理它产生的异常，只在方法头部声明使用</a:t>
            </a:r>
            <a:r>
              <a:rPr kumimoji="1" lang="en-US" altLang="zh-CN" dirty="0" smtClean="0">
                <a:solidFill>
                  <a:srgbClr val="C00000"/>
                </a:solidFill>
              </a:rPr>
              <a:t>throws</a:t>
            </a:r>
            <a:r>
              <a:rPr kumimoji="1" lang="zh-CN" altLang="en-US" dirty="0" smtClean="0">
                <a:solidFill>
                  <a:schemeClr val="tx2"/>
                </a:solidFill>
              </a:rPr>
              <a:t>抛出异常，使异常沿着调用层次向上传递</a:t>
            </a:r>
            <a:r>
              <a:rPr kumimoji="1" lang="en-US" altLang="zh-CN" dirty="0" smtClean="0">
                <a:solidFill>
                  <a:schemeClr val="tx2"/>
                </a:solidFill>
              </a:rPr>
              <a:t>,</a:t>
            </a:r>
            <a:r>
              <a:rPr kumimoji="1" lang="zh-CN" altLang="en-US" dirty="0" smtClean="0">
                <a:solidFill>
                  <a:schemeClr val="tx2"/>
                </a:solidFill>
              </a:rPr>
              <a:t>由调用它的方法来处理这些异常。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kumimoji="1" lang="zh-CN" altLang="en-US" dirty="0" smtClean="0">
                <a:solidFill>
                  <a:schemeClr val="tx2"/>
                </a:solidFill>
              </a:rPr>
              <a:t>用</a:t>
            </a:r>
            <a:r>
              <a:rPr kumimoji="1" lang="en-US" altLang="zh-CN" dirty="0" smtClean="0">
                <a:solidFill>
                  <a:srgbClr val="C00000"/>
                </a:solidFill>
              </a:rPr>
              <a:t>try-catch-finally</a:t>
            </a:r>
            <a:r>
              <a:rPr kumimoji="1" lang="zh-CN" altLang="en-US" dirty="0" smtClean="0">
                <a:solidFill>
                  <a:schemeClr val="tx2"/>
                </a:solidFill>
              </a:rPr>
              <a:t>语句对异常</a:t>
            </a:r>
            <a:r>
              <a:rPr kumimoji="1" lang="zh-CN" altLang="en-US" b="1" dirty="0" smtClean="0">
                <a:solidFill>
                  <a:srgbClr val="0000CC"/>
                </a:solidFill>
              </a:rPr>
              <a:t>及时</a:t>
            </a:r>
            <a:r>
              <a:rPr kumimoji="1" lang="zh-CN" altLang="en-US" dirty="0" smtClean="0">
                <a:solidFill>
                  <a:schemeClr val="tx2"/>
                </a:solidFill>
              </a:rPr>
              <a:t>处理；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A9C3990-9A96-4382-8EAE-ED580A8489A7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15313" y="6248400"/>
            <a:ext cx="471487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3B403D1-A800-4AE6-BF65-94A1DA845186}" type="slidenum">
              <a:rPr lang="en-US" altLang="zh-CN" smtClean="0"/>
              <a:pPr eaLnBrk="1" hangingPunct="1"/>
              <a:t>35</a:t>
            </a:fld>
            <a:endParaRPr lang="en-US" altLang="zh-CN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79388" y="260350"/>
            <a:ext cx="76073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b="1">
                <a:solidFill>
                  <a:schemeClr val="tx2"/>
                </a:solidFill>
              </a:rPr>
              <a:t>try-catch-finally</a:t>
            </a:r>
            <a:r>
              <a:rPr lang="zh-CN" altLang="en-US" sz="3200" b="1">
                <a:solidFill>
                  <a:schemeClr val="tx2"/>
                </a:solidFill>
              </a:rPr>
              <a:t>的基本格式为：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142984"/>
            <a:ext cx="7000902" cy="5286412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200" dirty="0" smtClean="0">
                <a:solidFill>
                  <a:srgbClr val="0000CC"/>
                </a:solidFill>
              </a:rPr>
              <a:t>try  {</a:t>
            </a:r>
          </a:p>
          <a:p>
            <a:pPr eaLnBrk="1" hangingPunct="1">
              <a:buFontTx/>
              <a:buNone/>
            </a:pPr>
            <a:r>
              <a:rPr lang="en-US" altLang="zh-CN" sz="2200" dirty="0" smtClean="0">
                <a:solidFill>
                  <a:srgbClr val="0000CC"/>
                </a:solidFill>
              </a:rPr>
              <a:t> 	//</a:t>
            </a:r>
            <a:r>
              <a:rPr lang="zh-CN" altLang="en-US" sz="2200" dirty="0" smtClean="0">
                <a:solidFill>
                  <a:srgbClr val="0000CC"/>
                </a:solidFill>
              </a:rPr>
              <a:t>可能产生异常的代码；</a:t>
            </a:r>
          </a:p>
          <a:p>
            <a:pPr eaLnBrk="1" hangingPunct="1">
              <a:buFontTx/>
              <a:buNone/>
            </a:pPr>
            <a:r>
              <a:rPr lang="en-US" altLang="zh-CN" sz="2200" dirty="0" smtClean="0">
                <a:solidFill>
                  <a:srgbClr val="0000CC"/>
                </a:solidFill>
              </a:rPr>
              <a:t>}</a:t>
            </a:r>
            <a:r>
              <a:rPr lang="en-US" altLang="zh-CN" sz="2200" dirty="0" smtClean="0"/>
              <a:t> //</a:t>
            </a:r>
            <a:r>
              <a:rPr lang="zh-CN" altLang="en-US" sz="2200" dirty="0" smtClean="0"/>
              <a:t>不能有其它语句分隔</a:t>
            </a:r>
          </a:p>
          <a:p>
            <a:pPr eaLnBrk="1" hangingPunct="1"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</a:rPr>
              <a:t>catch(</a:t>
            </a:r>
            <a:r>
              <a:rPr lang="zh-CN" altLang="en-US" sz="2200" dirty="0" smtClean="0"/>
              <a:t>异常类名 </a:t>
            </a:r>
            <a:r>
              <a:rPr lang="zh-CN" altLang="en-US" sz="2200" dirty="0" smtClean="0">
                <a:solidFill>
                  <a:srgbClr val="C00000"/>
                </a:solidFill>
              </a:rPr>
              <a:t>异常对象名</a:t>
            </a:r>
            <a:r>
              <a:rPr lang="en-US" altLang="zh-CN" sz="2200" dirty="0" smtClean="0">
                <a:solidFill>
                  <a:srgbClr val="C00000"/>
                </a:solidFill>
              </a:rPr>
              <a:t>) {  	</a:t>
            </a:r>
          </a:p>
          <a:p>
            <a:pPr eaLnBrk="1" hangingPunct="1"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</a:rPr>
              <a:t>	//</a:t>
            </a:r>
            <a:r>
              <a:rPr lang="zh-CN" altLang="en-US" sz="2200" dirty="0" smtClean="0">
                <a:solidFill>
                  <a:srgbClr val="C00000"/>
                </a:solidFill>
              </a:rPr>
              <a:t>处理</a:t>
            </a:r>
            <a:r>
              <a:rPr lang="zh-CN" altLang="en-US" sz="2200" dirty="0" smtClean="0">
                <a:solidFill>
                  <a:srgbClr val="0000CC"/>
                </a:solidFill>
              </a:rPr>
              <a:t>第一种</a:t>
            </a:r>
            <a:r>
              <a:rPr lang="zh-CN" altLang="en-US" sz="2200" dirty="0" smtClean="0">
                <a:solidFill>
                  <a:srgbClr val="C00000"/>
                </a:solidFill>
              </a:rPr>
              <a:t>异常的异常处理代码；</a:t>
            </a:r>
          </a:p>
          <a:p>
            <a:pPr eaLnBrk="1" hangingPunct="1"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</a:rPr>
              <a:t>catch(</a:t>
            </a:r>
            <a:r>
              <a:rPr lang="zh-CN" altLang="en-US" sz="2200" dirty="0" smtClean="0"/>
              <a:t>异常类名 </a:t>
            </a:r>
            <a:r>
              <a:rPr lang="zh-CN" altLang="en-US" sz="2200" dirty="0" smtClean="0">
                <a:solidFill>
                  <a:srgbClr val="C00000"/>
                </a:solidFill>
              </a:rPr>
              <a:t>异常对象名</a:t>
            </a:r>
            <a:r>
              <a:rPr lang="en-US" altLang="zh-CN" sz="2200" dirty="0" smtClean="0">
                <a:solidFill>
                  <a:srgbClr val="C00000"/>
                </a:solidFill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</a:rPr>
              <a:t>   	//</a:t>
            </a:r>
            <a:r>
              <a:rPr lang="zh-CN" altLang="en-US" sz="2200" dirty="0" smtClean="0">
                <a:solidFill>
                  <a:srgbClr val="C00000"/>
                </a:solidFill>
              </a:rPr>
              <a:t>处理</a:t>
            </a:r>
            <a:r>
              <a:rPr lang="zh-CN" altLang="en-US" sz="2200" dirty="0" smtClean="0">
                <a:solidFill>
                  <a:srgbClr val="0000CC"/>
                </a:solidFill>
              </a:rPr>
              <a:t>第二种</a:t>
            </a:r>
            <a:r>
              <a:rPr lang="zh-CN" altLang="en-US" sz="2200" dirty="0" smtClean="0">
                <a:solidFill>
                  <a:srgbClr val="C00000"/>
                </a:solidFill>
              </a:rPr>
              <a:t>异常的异常处理代码；</a:t>
            </a:r>
          </a:p>
          <a:p>
            <a:pPr eaLnBrk="1" hangingPunct="1"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2200" dirty="0" smtClean="0">
                <a:latin typeface="Tahoma" pitchFamily="34" charset="0"/>
              </a:rPr>
              <a:t>…</a:t>
            </a:r>
            <a:endParaRPr lang="en-US" altLang="zh-CN" sz="2200" dirty="0" smtClean="0"/>
          </a:p>
          <a:p>
            <a:pPr eaLnBrk="1" hangingPunct="1">
              <a:buFontTx/>
              <a:buNone/>
            </a:pPr>
            <a:r>
              <a:rPr lang="en-US" altLang="zh-CN" sz="2200" dirty="0" smtClean="0"/>
              <a:t>finally {//</a:t>
            </a:r>
            <a:r>
              <a:rPr lang="zh-CN" altLang="en-US" sz="2200" dirty="0" smtClean="0">
                <a:solidFill>
                  <a:srgbClr val="C00000"/>
                </a:solidFill>
              </a:rPr>
              <a:t>可选语句块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200" dirty="0" smtClean="0"/>
              <a:t>   	//</a:t>
            </a:r>
            <a:r>
              <a:rPr lang="zh-CN" altLang="en-US" sz="2200" dirty="0" smtClean="0"/>
              <a:t>最终处理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缺省处理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一定会被执行，</a:t>
            </a:r>
            <a:endParaRPr lang="en-US" altLang="zh-CN" sz="2200" dirty="0" smtClean="0"/>
          </a:p>
          <a:p>
            <a:pPr eaLnBrk="1" hangingPunct="1">
              <a:buFontTx/>
              <a:buNone/>
            </a:pPr>
            <a:r>
              <a:rPr lang="en-US" altLang="zh-CN" sz="2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EF67844-C26D-43C7-BF40-157256D5D3E9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pPr eaLnBrk="1" hangingPunct="1"/>
            <a:r>
              <a:rPr lang="zh-CN" altLang="en-US" smtClean="0"/>
              <a:t>异常处理语句</a:t>
            </a:r>
            <a:r>
              <a:rPr lang="en-US" altLang="zh-CN" smtClean="0"/>
              <a:t>(try-catch-finally)</a:t>
            </a:r>
          </a:p>
        </p:txBody>
      </p:sp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1428750" y="1643063"/>
            <a:ext cx="5921375" cy="2428875"/>
            <a:chOff x="500034" y="1785926"/>
            <a:chExt cx="5921265" cy="2428893"/>
          </a:xfrm>
        </p:grpSpPr>
        <p:sp>
          <p:nvSpPr>
            <p:cNvPr id="37894" name="AutoShape 5"/>
            <p:cNvSpPr>
              <a:spLocks noChangeArrowheads="1"/>
            </p:cNvSpPr>
            <p:nvPr/>
          </p:nvSpPr>
          <p:spPr bwMode="auto">
            <a:xfrm>
              <a:off x="500034" y="2857496"/>
              <a:ext cx="1285851" cy="392116"/>
            </a:xfrm>
            <a:prstGeom prst="flowChartProcess">
              <a:avLst/>
            </a:prstGeom>
            <a:solidFill>
              <a:srgbClr val="C9E7E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61711" tIns="39187" rIns="61711" bIns="39187" anchor="ctr"/>
            <a:lstStyle/>
            <a:p>
              <a:pPr algn="ctr" defTabSz="784225" eaLnBrk="0" hangingPunct="0"/>
              <a:r>
                <a:rPr lang="en-US" altLang="zh-CN" sz="2400" b="1">
                  <a:ea typeface="华文细黑" pitchFamily="2" charset="-122"/>
                </a:rPr>
                <a:t>try</a:t>
              </a:r>
              <a:r>
                <a:rPr lang="zh-CN" altLang="en-US" sz="2400" b="1">
                  <a:ea typeface="华文细黑" pitchFamily="2" charset="-122"/>
                </a:rPr>
                <a:t>块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4857641" y="2000240"/>
              <a:ext cx="1563658" cy="434978"/>
            </a:xfrm>
            <a:prstGeom prst="flowChartProcess">
              <a:avLst/>
            </a:prstGeom>
            <a:solidFill>
              <a:srgbClr val="C9E7E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61711" tIns="39187" rIns="61711" bIns="39187" anchor="ctr"/>
            <a:lstStyle/>
            <a:p>
              <a:pPr algn="ctr" defTabSz="784225" eaLnBrk="0" hangingPunct="0"/>
              <a:r>
                <a:rPr lang="en-US" altLang="zh-CN" sz="2400" b="1">
                  <a:ea typeface="华文细黑" pitchFamily="2" charset="-122"/>
                </a:rPr>
                <a:t>finally</a:t>
              </a:r>
              <a:r>
                <a:rPr lang="zh-CN" altLang="en-US" sz="2400" b="1">
                  <a:ea typeface="华文细黑" pitchFamily="2" charset="-122"/>
                </a:rPr>
                <a:t>块</a:t>
              </a:r>
            </a:p>
          </p:txBody>
        </p:sp>
        <p:sp>
          <p:nvSpPr>
            <p:cNvPr id="37896" name="AutoShape 7"/>
            <p:cNvSpPr>
              <a:spLocks noChangeArrowheads="1"/>
            </p:cNvSpPr>
            <p:nvPr/>
          </p:nvSpPr>
          <p:spPr bwMode="auto">
            <a:xfrm>
              <a:off x="2571684" y="2000240"/>
              <a:ext cx="1330300" cy="434978"/>
            </a:xfrm>
            <a:prstGeom prst="flowChartProcess">
              <a:avLst/>
            </a:prstGeom>
            <a:solidFill>
              <a:srgbClr val="C9E7E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61711" tIns="39187" rIns="61711" bIns="39187" anchor="ctr"/>
            <a:lstStyle/>
            <a:p>
              <a:pPr algn="ctr" defTabSz="784225" eaLnBrk="0" hangingPunct="0"/>
              <a:r>
                <a:rPr lang="en-US" altLang="zh-CN" sz="2400" b="1">
                  <a:ea typeface="华文细黑" pitchFamily="2" charset="-122"/>
                </a:rPr>
                <a:t>catch</a:t>
              </a:r>
              <a:r>
                <a:rPr lang="zh-CN" altLang="en-US" sz="2400" b="1">
                  <a:ea typeface="华文细黑" pitchFamily="2" charset="-122"/>
                </a:rPr>
                <a:t>块</a:t>
              </a:r>
            </a:p>
          </p:txBody>
        </p:sp>
        <p:sp>
          <p:nvSpPr>
            <p:cNvPr id="37897" name="AutoShape 8"/>
            <p:cNvSpPr>
              <a:spLocks noChangeArrowheads="1"/>
            </p:cNvSpPr>
            <p:nvPr/>
          </p:nvSpPr>
          <p:spPr bwMode="auto">
            <a:xfrm>
              <a:off x="2500247" y="3714752"/>
              <a:ext cx="1581121" cy="357191"/>
            </a:xfrm>
            <a:prstGeom prst="flowChartProcess">
              <a:avLst/>
            </a:prstGeom>
            <a:solidFill>
              <a:srgbClr val="C9E7E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61711" tIns="39187" rIns="61711" bIns="39187" anchor="ctr"/>
            <a:lstStyle/>
            <a:p>
              <a:pPr algn="ctr" defTabSz="784225" eaLnBrk="0" hangingPunct="0"/>
              <a:r>
                <a:rPr lang="en-US" altLang="zh-CN" sz="2400" b="1">
                  <a:ea typeface="华文细黑" pitchFamily="2" charset="-122"/>
                </a:rPr>
                <a:t>finally</a:t>
              </a:r>
              <a:r>
                <a:rPr lang="zh-CN" altLang="en-US" sz="2400" b="1">
                  <a:ea typeface="华文细黑" pitchFamily="2" charset="-122"/>
                </a:rPr>
                <a:t>块</a:t>
              </a:r>
            </a:p>
          </p:txBody>
        </p:sp>
        <p:cxnSp>
          <p:nvCxnSpPr>
            <p:cNvPr id="37898" name="AutoShape 9"/>
            <p:cNvCxnSpPr>
              <a:cxnSpLocks noChangeShapeType="1"/>
              <a:stCxn id="37894" idx="2"/>
              <a:endCxn id="37897" idx="1"/>
            </p:cNvCxnSpPr>
            <p:nvPr/>
          </p:nvCxnSpPr>
          <p:spPr bwMode="auto">
            <a:xfrm rot="16200000" flipH="1">
              <a:off x="1499673" y="2892721"/>
              <a:ext cx="643929" cy="135732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99" name="AutoShape 10"/>
            <p:cNvCxnSpPr>
              <a:cxnSpLocks noChangeShapeType="1"/>
              <a:stCxn id="37894" idx="0"/>
              <a:endCxn id="37896" idx="1"/>
            </p:cNvCxnSpPr>
            <p:nvPr/>
          </p:nvCxnSpPr>
          <p:spPr bwMode="auto">
            <a:xfrm rot="5400000" flipH="1" flipV="1">
              <a:off x="1537360" y="1823120"/>
              <a:ext cx="639992" cy="142876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0" name="AutoShape 11"/>
            <p:cNvCxnSpPr>
              <a:cxnSpLocks noChangeShapeType="1"/>
              <a:endCxn id="37895" idx="1"/>
            </p:cNvCxnSpPr>
            <p:nvPr/>
          </p:nvCxnSpPr>
          <p:spPr bwMode="auto">
            <a:xfrm>
              <a:off x="4000496" y="2214554"/>
              <a:ext cx="857256" cy="295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1000088" y="1785926"/>
              <a:ext cx="1462060" cy="314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  <a:effectLst/>
          </p:spPr>
          <p:txBody>
            <a:bodyPr lIns="61711" tIns="39187" rIns="61711" bIns="39187" anchor="ctr"/>
            <a:lstStyle/>
            <a:p>
              <a:pPr algn="ctr" defTabSz="784225" eaLnBrk="0" hangingPunct="0">
                <a:defRPr/>
              </a:pPr>
              <a:r>
                <a:rPr lang="zh-CN" altLang="en-US" sz="2400" b="1" dirty="0">
                  <a:solidFill>
                    <a:srgbClr val="0000CC"/>
                  </a:solidFill>
                  <a:latin typeface="+mn-ea"/>
                  <a:ea typeface="+mn-ea"/>
                </a:rPr>
                <a:t>发生异常</a:t>
              </a:r>
            </a:p>
          </p:txBody>
        </p:sp>
        <p:sp>
          <p:nvSpPr>
            <p:cNvPr id="58381" name="Text Box 13"/>
            <p:cNvSpPr txBox="1">
              <a:spLocks noChangeArrowheads="1"/>
            </p:cNvSpPr>
            <p:nvPr/>
          </p:nvSpPr>
          <p:spPr bwMode="auto">
            <a:xfrm>
              <a:off x="1071523" y="3929067"/>
              <a:ext cx="1214415" cy="285752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  <a:effectLst/>
          </p:spPr>
          <p:txBody>
            <a:bodyPr lIns="61711" tIns="39187" rIns="61711" bIns="39187" anchor="ctr"/>
            <a:lstStyle/>
            <a:p>
              <a:pPr defTabSz="784225" eaLnBrk="0" hangingPunct="0">
                <a:defRPr/>
              </a:pPr>
              <a:r>
                <a:rPr lang="zh-CN" altLang="en-US" sz="2400" b="1" dirty="0">
                  <a:solidFill>
                    <a:srgbClr val="0000CC"/>
                  </a:solidFill>
                  <a:latin typeface="+mj-ea"/>
                  <a:ea typeface="+mj-ea"/>
                </a:rPr>
                <a:t>无异常</a:t>
              </a:r>
            </a:p>
          </p:txBody>
        </p:sp>
      </p:grpSp>
      <p:sp>
        <p:nvSpPr>
          <p:cNvPr id="40965" name="Rectangle 14"/>
          <p:cNvSpPr>
            <a:spLocks noChangeArrowheads="1"/>
          </p:cNvSpPr>
          <p:nvPr/>
        </p:nvSpPr>
        <p:spPr bwMode="auto">
          <a:xfrm>
            <a:off x="900113" y="4406900"/>
            <a:ext cx="7500937" cy="216537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1711" tIns="39187" rIns="61711" bIns="39187" anchor="ctr"/>
          <a:lstStyle/>
          <a:p>
            <a:pPr eaLnBrk="0" hangingPunct="0">
              <a:buSzPct val="70000"/>
              <a:buFont typeface="Wingdings" pitchFamily="2" charset="2"/>
              <a:buNone/>
            </a:pPr>
            <a:r>
              <a:rPr lang="zh-CN" altLang="en-US" sz="2400" dirty="0"/>
              <a:t>通常在</a:t>
            </a:r>
            <a:r>
              <a:rPr lang="en-US" altLang="zh-CN" sz="2400" b="1" dirty="0">
                <a:solidFill>
                  <a:srgbClr val="C00000"/>
                </a:solidFill>
              </a:rPr>
              <a:t>finally</a:t>
            </a:r>
            <a:r>
              <a:rPr lang="zh-CN" altLang="en-US" sz="2400" b="1" dirty="0">
                <a:solidFill>
                  <a:srgbClr val="C00000"/>
                </a:solidFill>
              </a:rPr>
              <a:t>块</a:t>
            </a:r>
            <a:r>
              <a:rPr lang="zh-CN" altLang="en-US" sz="2400" dirty="0"/>
              <a:t>中编写将资源返还给系统的语句，一般包括：</a:t>
            </a:r>
          </a:p>
          <a:p>
            <a:pPr lvl="1" eaLnBrk="0" hangingPunct="0">
              <a:buSzPct val="70000"/>
              <a:buFont typeface="Wingdings" pitchFamily="2" charset="2"/>
              <a:buChar char="l"/>
            </a:pPr>
            <a:r>
              <a:rPr lang="zh-CN" altLang="en-US" sz="2200" dirty="0"/>
              <a:t>释放动态分配的内存块</a:t>
            </a:r>
          </a:p>
          <a:p>
            <a:pPr lvl="1" eaLnBrk="0" hangingPunct="0">
              <a:buSzPct val="70000"/>
              <a:buFont typeface="Wingdings" pitchFamily="2" charset="2"/>
              <a:buChar char="l"/>
            </a:pPr>
            <a:r>
              <a:rPr lang="zh-CN" altLang="en-US" sz="2200" dirty="0"/>
              <a:t>关闭文件</a:t>
            </a:r>
          </a:p>
          <a:p>
            <a:pPr lvl="1" eaLnBrk="0" hangingPunct="0">
              <a:buSzPct val="70000"/>
              <a:buFont typeface="Wingdings" pitchFamily="2" charset="2"/>
              <a:buChar char="l"/>
            </a:pPr>
            <a:r>
              <a:rPr lang="zh-CN" altLang="en-US" sz="2200" dirty="0"/>
              <a:t>关闭数据库结果集</a:t>
            </a:r>
          </a:p>
          <a:p>
            <a:pPr lvl="1" eaLnBrk="0" hangingPunct="0">
              <a:buSzPct val="70000"/>
              <a:buFont typeface="Wingdings" pitchFamily="2" charset="2"/>
              <a:buChar char="l"/>
            </a:pPr>
            <a:r>
              <a:rPr lang="zh-CN" altLang="en-US" sz="2200" dirty="0"/>
              <a:t>关闭与数据库建立的连接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try</a:t>
            </a:r>
            <a:r>
              <a:rPr lang="zh-CN" altLang="en-US" sz="3600" dirty="0" smtClean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14488"/>
            <a:ext cx="8229600" cy="4386275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捕获异常的第一步：</a:t>
            </a:r>
          </a:p>
          <a:p>
            <a:pPr lvl="1" eaLnBrk="1" hangingPunct="1"/>
            <a:r>
              <a:rPr lang="zh-CN" altLang="en-US" dirty="0" smtClean="0"/>
              <a:t>程序员将</a:t>
            </a:r>
            <a:r>
              <a:rPr lang="zh-CN" altLang="en-US" b="1" dirty="0" smtClean="0">
                <a:solidFill>
                  <a:srgbClr val="C00000"/>
                </a:solidFill>
              </a:rPr>
              <a:t>可能出现异常的语句</a:t>
            </a:r>
            <a:r>
              <a:rPr lang="zh-CN" altLang="en-US" dirty="0" smtClean="0"/>
              <a:t>放入</a:t>
            </a:r>
            <a:r>
              <a:rPr lang="en-US" altLang="zh-CN" b="1" dirty="0" smtClean="0">
                <a:solidFill>
                  <a:srgbClr val="0000CC"/>
                </a:solidFill>
              </a:rPr>
              <a:t>try</a:t>
            </a:r>
            <a:r>
              <a:rPr lang="zh-CN" altLang="en-US" dirty="0" smtClean="0"/>
              <a:t>关键字后的花括号中。</a:t>
            </a:r>
          </a:p>
          <a:p>
            <a:pPr lvl="1" eaLnBrk="1" hangingPunct="1"/>
            <a:r>
              <a:rPr lang="zh-CN" altLang="en-US" dirty="0" smtClean="0"/>
              <a:t>在执行过程中，这段代码可能会产生并抛出一个或多个异常，异常可以由</a:t>
            </a:r>
            <a:r>
              <a:rPr lang="en-US" altLang="zh-CN" dirty="0" smtClean="0"/>
              <a:t>try</a:t>
            </a:r>
            <a:r>
              <a:rPr lang="zh-CN" altLang="en-US" dirty="0" smtClean="0"/>
              <a:t>代码段中的语句抛出，也可以从被</a:t>
            </a:r>
            <a:r>
              <a:rPr lang="en-US" altLang="zh-CN" dirty="0" smtClean="0"/>
              <a:t>try</a:t>
            </a:r>
            <a:r>
              <a:rPr lang="zh-CN" altLang="en-US" dirty="0" smtClean="0"/>
              <a:t>代码段调用的方法中抛出。</a:t>
            </a:r>
          </a:p>
          <a:p>
            <a:pPr lvl="1" eaLnBrk="1" hangingPunct="1"/>
            <a:r>
              <a:rPr lang="en-US" altLang="zh-CN" dirty="0" smtClean="0"/>
              <a:t>try</a:t>
            </a:r>
            <a:r>
              <a:rPr lang="zh-CN" altLang="en-US" dirty="0" smtClean="0"/>
              <a:t>语句块中，</a:t>
            </a:r>
            <a:r>
              <a:rPr lang="zh-CN" altLang="en-US" dirty="0" smtClean="0">
                <a:solidFill>
                  <a:srgbClr val="0000CC"/>
                </a:solidFill>
              </a:rPr>
              <a:t>异常抛出点后的代码在抛出异常后不再执行，</a:t>
            </a:r>
            <a:r>
              <a:rPr lang="zh-CN" altLang="en-US" dirty="0" smtClean="0"/>
              <a:t>也可以说：</a:t>
            </a:r>
            <a:r>
              <a:rPr lang="zh-CN" altLang="en-US" b="1" dirty="0" smtClean="0">
                <a:solidFill>
                  <a:srgbClr val="0000CC"/>
                </a:solidFill>
              </a:rPr>
              <a:t>异常的抛出终止了</a:t>
            </a:r>
            <a:r>
              <a:rPr lang="en-US" altLang="zh-CN" b="1" dirty="0" smtClean="0">
                <a:solidFill>
                  <a:srgbClr val="0000CC"/>
                </a:solidFill>
              </a:rPr>
              <a:t>try</a:t>
            </a:r>
            <a:r>
              <a:rPr lang="zh-CN" altLang="en-US" b="1" dirty="0" smtClean="0">
                <a:solidFill>
                  <a:srgbClr val="0000CC"/>
                </a:solidFill>
              </a:rPr>
              <a:t>代码段的执行</a:t>
            </a:r>
            <a:r>
              <a:rPr lang="zh-CN" altLang="en-US" dirty="0" smtClean="0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EA279A4-967E-49BD-ADA4-AFAECF3B6FF5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7318398" cy="881047"/>
          </a:xfrm>
        </p:spPr>
        <p:txBody>
          <a:bodyPr/>
          <a:lstStyle/>
          <a:p>
            <a:pPr algn="l" eaLnBrk="1" hangingPunct="1"/>
            <a:r>
              <a:rPr kumimoji="1" lang="zh-CN" altLang="en-US" sz="2800" dirty="0" smtClean="0">
                <a:latin typeface="Tahoma" pitchFamily="34" charset="0"/>
                <a:cs typeface="Tahoma" pitchFamily="34" charset="0"/>
              </a:rPr>
              <a:t>异常处理方式</a:t>
            </a:r>
            <a:r>
              <a:rPr kumimoji="1" lang="en-US" altLang="ko-KR" sz="2800" dirty="0" smtClean="0">
                <a:latin typeface="Tahoma" pitchFamily="34" charset="0"/>
                <a:cs typeface="Tahoma" pitchFamily="34" charset="0"/>
              </a:rPr>
              <a:t>1</a:t>
            </a:r>
            <a:r>
              <a:rPr kumimoji="1" lang="zh-CN" altLang="en-US" sz="2800" dirty="0" smtClean="0">
                <a:latin typeface="Tahoma" pitchFamily="34" charset="0"/>
                <a:cs typeface="Tahoma" pitchFamily="34" charset="0"/>
              </a:rPr>
              <a:t>：</a:t>
            </a:r>
            <a:r>
              <a:rPr kumimoji="1" lang="en-US" altLang="ko-KR" sz="2800" dirty="0" smtClean="0">
                <a:latin typeface="Tahoma" pitchFamily="34" charset="0"/>
                <a:cs typeface="Tahoma" pitchFamily="34" charset="0"/>
              </a:rPr>
              <a:t>exp</a:t>
            </a:r>
            <a:r>
              <a:rPr kumimoji="1" lang="zh-CN" altLang="en-US" sz="2800" dirty="0" smtClean="0">
                <a:latin typeface="Tahoma" pitchFamily="34" charset="0"/>
                <a:cs typeface="Tahoma" pitchFamily="34" charset="0"/>
              </a:rPr>
              <a:t>方法</a:t>
            </a:r>
            <a:r>
              <a:rPr kumimoji="1" lang="zh-CN" altLang="en-US" sz="2800" dirty="0" smtClean="0"/>
              <a:t>抛出异常，并在方法内部使用</a:t>
            </a:r>
            <a:r>
              <a:rPr kumimoji="1" lang="en-US" altLang="zh-CN" sz="2800" dirty="0" smtClean="0">
                <a:solidFill>
                  <a:srgbClr val="C00000"/>
                </a:solidFill>
              </a:rPr>
              <a:t>try-catch</a:t>
            </a:r>
            <a:r>
              <a:rPr kumimoji="1" lang="zh-CN" altLang="en-US" sz="2800" b="1" dirty="0" smtClean="0">
                <a:solidFill>
                  <a:srgbClr val="0000CC"/>
                </a:solidFill>
              </a:rPr>
              <a:t>及时处理</a:t>
            </a:r>
            <a:r>
              <a:rPr kumimoji="1" lang="zh-CN" altLang="en-US" sz="2800" dirty="0" smtClean="0"/>
              <a:t>异常。</a:t>
            </a:r>
            <a:endParaRPr lang="en-US" altLang="ko-KR" sz="2800" dirty="0" smtClean="0">
              <a:solidFill>
                <a:srgbClr val="CC00C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B06C0A8-FAEA-4358-8E94-970462B61AD3}" type="slidenum">
              <a:rPr lang="en-US" altLang="zh-CN" smtClean="0">
                <a:latin typeface="Tahoma" pitchFamily="34" charset="0"/>
                <a:cs typeface="Tahoma" pitchFamily="34" charset="0"/>
              </a:rPr>
              <a:pPr eaLnBrk="1" hangingPunct="1"/>
              <a:t>38</a:t>
            </a:fld>
            <a:endParaRPr lang="en-US" altLang="zh-CN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28596" y="1214422"/>
            <a:ext cx="6786610" cy="4608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class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ThrowStatement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extends Exception 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exp(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{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     	try{</a:t>
            </a:r>
            <a:endParaRPr kumimoji="1" lang="en-US" altLang="ko-KR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	 </a:t>
            </a:r>
            <a:r>
              <a:rPr kumimoji="1" lang="en-US" altLang="zh-CN" sz="2000" b="1" dirty="0" smtClean="0">
                <a:latin typeface="Tahoma" pitchFamily="34" charset="0"/>
                <a:cs typeface="Tahoma" pitchFamily="34" charset="0"/>
              </a:rPr>
              <a:t>    </a:t>
            </a:r>
            <a:r>
              <a:rPr kumimoji="1" lang="en-US" altLang="ko-KR" sz="2000" b="1" dirty="0" smtClean="0">
                <a:latin typeface="Tahoma" pitchFamily="34" charset="0"/>
                <a:cs typeface="Tahoma" pitchFamily="34" charset="0"/>
              </a:rPr>
              <a:t>if 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(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== 0)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    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	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throw new </a:t>
            </a:r>
            <a:r>
              <a:rPr kumimoji="1" lang="en-US" altLang="ko-KR" sz="2000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();</a:t>
            </a:r>
            <a:endParaRPr kumimoji="1" lang="en-US" altLang="zh-CN" sz="2000" b="1" dirty="0">
              <a:solidFill>
                <a:srgbClr val="008000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zh-CN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kumimoji="1" lang="en-US" altLang="zh-CN" sz="2000" b="1" dirty="0" smtClean="0">
                <a:latin typeface="Tahoma" pitchFamily="34" charset="0"/>
                <a:cs typeface="Tahoma" pitchFamily="34" charset="0"/>
              </a:rPr>
              <a:t>}</a:t>
            </a:r>
            <a:r>
              <a:rPr kumimoji="1" lang="en-US" altLang="zh-CN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atch(</a:t>
            </a:r>
            <a:r>
              <a:rPr kumimoji="1" lang="en-US" altLang="ko-KR" b="1" dirty="0" err="1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r>
              <a:rPr kumimoji="1" lang="en-US" altLang="zh-CN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zh-CN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e) { </a:t>
            </a:r>
            <a:endParaRPr kumimoji="1" lang="en-US" altLang="zh-CN" b="1" dirty="0" smtClean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zh-CN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	    </a:t>
            </a:r>
            <a:r>
              <a:rPr kumimoji="1" lang="en-US" altLang="zh-CN" sz="2000" b="1" dirty="0" err="1" smtClean="0">
                <a:latin typeface="Tahoma" pitchFamily="34" charset="0"/>
                <a:cs typeface="Tahoma" pitchFamily="34" charset="0"/>
              </a:rPr>
              <a:t>System.out.println</a:t>
            </a:r>
            <a:r>
              <a:rPr kumimoji="1" lang="en-US" altLang="zh-CN" sz="2000" b="1" dirty="0" smtClean="0">
                <a:latin typeface="Tahoma" pitchFamily="34" charset="0"/>
                <a:cs typeface="Tahoma" pitchFamily="34" charset="0"/>
              </a:rPr>
              <a:t>(e);	</a:t>
            </a:r>
          </a:p>
          <a:p>
            <a:pPr latinLnBrk="1"/>
            <a:r>
              <a:rPr kumimoji="1" lang="en-US" altLang="zh-CN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	}</a:t>
            </a:r>
            <a:endParaRPr kumimoji="1" lang="en-US" altLang="ko-KR" sz="2000" b="1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	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main(String[]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args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 0;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ThrowStatement.exp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} 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285852" y="1857364"/>
            <a:ext cx="5715040" cy="1857388"/>
          </a:xfrm>
          <a:prstGeom prst="rect">
            <a:avLst/>
          </a:prstGeom>
          <a:noFill/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5929330"/>
            <a:ext cx="62151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异常类型：</a:t>
            </a:r>
            <a:r>
              <a:rPr lang="en-US" altLang="zh-CN" sz="2400" u="sng" dirty="0" err="1" smtClean="0"/>
              <a:t>java.lang.NullPointerException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592933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输出：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nimBg="1"/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4313"/>
            <a:ext cx="7358085" cy="78579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2800" dirty="0" smtClean="0">
                <a:latin typeface="Tahoma" pitchFamily="34" charset="0"/>
                <a:cs typeface="Tahoma" pitchFamily="34" charset="0"/>
              </a:rPr>
              <a:t>异常处理方式</a:t>
            </a:r>
            <a:r>
              <a:rPr kumimoji="1" lang="en-US" altLang="ko-KR" sz="2800" dirty="0" smtClean="0">
                <a:latin typeface="Tahoma" pitchFamily="34" charset="0"/>
                <a:cs typeface="Tahoma" pitchFamily="34" charset="0"/>
              </a:rPr>
              <a:t>2</a:t>
            </a:r>
            <a:r>
              <a:rPr kumimoji="1" lang="zh-CN" altLang="en-US" sz="2800" dirty="0" smtClean="0">
                <a:latin typeface="Tahoma" pitchFamily="34" charset="0"/>
                <a:cs typeface="Tahoma" pitchFamily="34" charset="0"/>
              </a:rPr>
              <a:t>：</a:t>
            </a:r>
            <a:r>
              <a:rPr kumimoji="1" lang="en-US" altLang="ko-KR" sz="2800" dirty="0" smtClean="0">
                <a:latin typeface="Tahoma" pitchFamily="34" charset="0"/>
                <a:cs typeface="Tahoma" pitchFamily="34" charset="0"/>
              </a:rPr>
              <a:t>exp</a:t>
            </a:r>
            <a:r>
              <a:rPr kumimoji="1" lang="zh-CN" altLang="en-US" sz="2800" dirty="0" smtClean="0">
                <a:latin typeface="Tahoma" pitchFamily="34" charset="0"/>
                <a:cs typeface="Tahoma" pitchFamily="34" charset="0"/>
              </a:rPr>
              <a:t>方法</a:t>
            </a:r>
            <a:r>
              <a:rPr kumimoji="1" lang="zh-CN" altLang="en-US" sz="2800" dirty="0" smtClean="0"/>
              <a:t>抛出异常，在方法内部不处理异常，仅在方法头部声明可能抛出的异常。</a:t>
            </a:r>
            <a:endParaRPr lang="en-US" altLang="ko-KR" sz="2800" dirty="0" smtClean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BDADF-44C6-4E22-984F-F8190EDD5859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57158" y="1071546"/>
            <a:ext cx="8424863" cy="3714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class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ThrowStatement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extends Exception 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exp(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zh-CN" sz="2000" b="1" dirty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throws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r>
              <a:rPr kumimoji="1" lang="en-US" altLang="zh-CN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zh-CN" sz="2000" b="1" dirty="0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smtClean="0">
                <a:latin typeface="Tahoma" pitchFamily="34" charset="0"/>
                <a:cs typeface="Tahoma" pitchFamily="34" charset="0"/>
              </a:rPr>
              <a:t>{</a:t>
            </a:r>
            <a:endParaRPr kumimoji="1" lang="en-US" altLang="ko-KR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if (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== 0)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    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throw new </a:t>
            </a:r>
            <a:r>
              <a:rPr kumimoji="1" lang="en-US" altLang="ko-KR" sz="2000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(); </a:t>
            </a:r>
            <a:r>
              <a:rPr kumimoji="1" lang="en-US" altLang="zh-CN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//</a:t>
            </a:r>
            <a:r>
              <a:rPr kumimoji="1" lang="zh-CN" altLang="en-US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抛出异常</a:t>
            </a:r>
            <a:endParaRPr kumimoji="1" lang="en-US" altLang="ko-KR" sz="2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	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main(String[]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args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 0;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ThrowStatement.exp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} 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85720" y="4929198"/>
            <a:ext cx="6858022" cy="12906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kumimoji="1" lang="zh-CN" altLang="en-US" sz="2400" b="1" dirty="0">
                <a:latin typeface="고딕"/>
                <a:ea typeface="Gulim" pitchFamily="34" charset="-127"/>
              </a:rPr>
              <a:t>运行结果：</a:t>
            </a:r>
            <a:r>
              <a:rPr kumimoji="1" lang="ko-KR" altLang="en-US" sz="2400" b="1" dirty="0">
                <a:latin typeface="고딕"/>
                <a:ea typeface="Gulim" pitchFamily="34" charset="-127"/>
              </a:rPr>
              <a:t>    </a:t>
            </a:r>
            <a:endParaRPr kumimoji="1" lang="ko-KR" altLang="zh-CN" sz="2400" b="1" dirty="0">
              <a:latin typeface="고딕"/>
              <a:ea typeface="Gulim" pitchFamily="34" charset="-127"/>
            </a:endParaRPr>
          </a:p>
          <a:p>
            <a:pPr latinLnBrk="1"/>
            <a:r>
              <a:rPr kumimoji="1" lang="ko-KR" altLang="zh-CN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</a:t>
            </a:r>
            <a:r>
              <a:rPr kumimoji="1" lang="ko-KR" altLang="en-US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</a:t>
            </a:r>
            <a:r>
              <a:rPr kumimoji="1" lang="ko-KR" altLang="zh-CN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</a:t>
            </a:r>
            <a:r>
              <a:rPr kumimoji="1" lang="ko-KR" altLang="en-US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 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java.lang.NullPointerException</a:t>
            </a:r>
            <a:endParaRPr kumimoji="1" lang="en-US" altLang="ko-KR" sz="2000" b="1" dirty="0">
              <a:solidFill>
                <a:srgbClr val="0000CC"/>
              </a:solidFill>
              <a:latin typeface="고딕"/>
              <a:ea typeface="Gulim" pitchFamily="34" charset="-127"/>
            </a:endParaRPr>
          </a:p>
          <a:p>
            <a:pPr latinLnBrk="1"/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    at 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ThrowStatement.exp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(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ThrowStatement.java:4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)</a:t>
            </a:r>
            <a:endParaRPr kumimoji="1" lang="en-US" altLang="ko-KR" sz="2000" b="1" dirty="0">
              <a:solidFill>
                <a:srgbClr val="0000CC"/>
              </a:solidFill>
              <a:latin typeface="신명조"/>
              <a:ea typeface="Gulim" pitchFamily="34" charset="-127"/>
            </a:endParaRPr>
          </a:p>
          <a:p>
            <a:pPr latinLnBrk="1"/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    at 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ThrowStatement.main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(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ThrowStatement.java:8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)</a:t>
            </a:r>
            <a:endParaRPr kumimoji="1" lang="en-US" altLang="ko-KR" sz="2000" b="1" dirty="0">
              <a:solidFill>
                <a:srgbClr val="0000CC"/>
              </a:solidFill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3438" y="1571612"/>
            <a:ext cx="3786214" cy="285752"/>
          </a:xfrm>
          <a:prstGeom prst="rect">
            <a:avLst/>
          </a:prstGeom>
          <a:noFill/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6.2  </a:t>
            </a:r>
            <a:r>
              <a:rPr lang="zh-CN" altLang="en-US" dirty="0" smtClean="0">
                <a:latin typeface="宋体" charset="-122"/>
              </a:rPr>
              <a:t>匿名类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6</a:t>
            </a:r>
            <a:r>
              <a:rPr lang="zh-CN" altLang="en-US" b="1" dirty="0" smtClean="0">
                <a:solidFill>
                  <a:srgbClr val="0000FF"/>
                </a:solidFill>
              </a:rPr>
              <a:t>.2.1  </a:t>
            </a:r>
            <a:r>
              <a:rPr lang="zh-CN" altLang="en-US" b="1" dirty="0" smtClean="0">
                <a:solidFill>
                  <a:srgbClr val="0000FF"/>
                </a:solidFill>
                <a:latin typeface="宋体" charset="-122"/>
              </a:rPr>
              <a:t>和子类有关的匿名类</a:t>
            </a:r>
            <a:r>
              <a:rPr lang="zh-CN" altLang="en-US" b="1" dirty="0" smtClean="0">
                <a:latin typeface="宋体" charset="-122"/>
              </a:rPr>
              <a:t> 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允许直接使用一个类的</a:t>
            </a:r>
            <a:r>
              <a:rPr lang="zh-CN" altLang="en-US" b="1" dirty="0" smtClean="0">
                <a:solidFill>
                  <a:srgbClr val="C00000"/>
                </a:solidFill>
              </a:rPr>
              <a:t>子类的类体</a:t>
            </a:r>
            <a:r>
              <a:rPr lang="zh-CN" altLang="en-US" dirty="0" smtClean="0"/>
              <a:t>创建一个子类对象。</a:t>
            </a:r>
          </a:p>
          <a:p>
            <a:r>
              <a:rPr lang="zh-CN" altLang="en-US" dirty="0" smtClean="0"/>
              <a:t> 创建子类对象时，除了使用父类的构造方法外，还有类体，此类体被认为是一个子类去掉类声明后的类体，称作</a:t>
            </a:r>
            <a:r>
              <a:rPr lang="zh-CN" altLang="en-US" b="1" dirty="0" smtClean="0">
                <a:solidFill>
                  <a:srgbClr val="C00000"/>
                </a:solidFill>
              </a:rPr>
              <a:t>匿名类</a:t>
            </a:r>
            <a:r>
              <a:rPr lang="zh-CN" altLang="en-US" dirty="0" smtClean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496300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00066"/>
                </a:solidFill>
              </a:rPr>
              <a:t>系统抛出异常后，捕获异常，运行</a:t>
            </a:r>
            <a:r>
              <a:rPr lang="en-US" altLang="zh-CN" sz="2400" b="1" dirty="0" smtClean="0">
                <a:solidFill>
                  <a:srgbClr val="000066"/>
                </a:solidFill>
              </a:rPr>
              <a:t>finally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块，程序运行继续。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571480"/>
            <a:ext cx="9144000" cy="5929354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class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FinallyTest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public void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foo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{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try 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	      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a[ ] = new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[2];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a[4] = 1;       /* </a:t>
            </a:r>
            <a:r>
              <a:rPr lang="zh-CN" alt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下标越界，程序终止 *</a:t>
            </a:r>
            <a:r>
              <a:rPr lang="en-US" altLang="zh-CN" sz="1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("Method: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foo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");  	</a:t>
            </a:r>
            <a:r>
              <a:rPr lang="en-US" altLang="zh-CN" sz="1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若异常发生，不执行</a:t>
            </a: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}</a:t>
            </a: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catch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ArrayIndexOutOfBoundsException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e) {</a:t>
            </a: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继续执行</a:t>
            </a:r>
            <a:endParaRPr lang="en-US" altLang="zh-CN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("exception: " +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e.getMessage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}</a:t>
            </a: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finally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继续执行</a:t>
            </a:r>
            <a:endParaRPr lang="en-US" altLang="zh-CN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("Finally block always execute!!! ");  </a:t>
            </a:r>
            <a:endParaRPr lang="zh-CN" altLang="en-US" sz="1600" b="1" dirty="0" smtClean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zh-CN" altLang="en-US" sz="1600" b="1" dirty="0" smtClean="0">
                <a:latin typeface="Tahoma" pitchFamily="34" charset="0"/>
                <a:cs typeface="Tahoma" pitchFamily="34" charset="0"/>
              </a:rPr>
              <a:t>         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endParaRPr lang="zh-CN" altLang="en-US" sz="800" b="1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("After try-catch-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nally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!");  </a:t>
            </a: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继续执行</a:t>
            </a:r>
          </a:p>
          <a:p>
            <a:pPr>
              <a:buNone/>
            </a:pPr>
            <a:r>
              <a:rPr lang="zh-CN" altLang="en-US" sz="1600" b="1" dirty="0" smtClean="0">
                <a:latin typeface="Tahoma" pitchFamily="34" charset="0"/>
                <a:cs typeface="Tahoma" pitchFamily="34" charset="0"/>
              </a:rPr>
              <a:t>     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endParaRPr lang="zh-CN" altLang="en-US" sz="800" b="1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public static void main(String[]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throws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ArrayIndexOutOfBoundsException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FinallyTest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 = new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FinallyTest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t.foo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();   </a:t>
            </a: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用</a:t>
            </a:r>
            <a:r>
              <a:rPr lang="en-US" altLang="zh-CN" sz="1600" b="1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try-catch</a:t>
            </a:r>
            <a:r>
              <a:rPr lang="zh-CN" altLang="en-US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处理了异常</a:t>
            </a: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altLang="zh-CN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Excecution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after Exception!!!");   //</a:t>
            </a:r>
            <a:r>
              <a:rPr lang="zh-CN" altLang="en-US" sz="16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继续执行</a:t>
            </a:r>
          </a:p>
          <a:p>
            <a:pPr>
              <a:buNone/>
            </a:pPr>
            <a:r>
              <a:rPr lang="zh-CN" altLang="en-US" sz="1600" b="1" dirty="0" smtClean="0">
                <a:latin typeface="Tahoma" pitchFamily="34" charset="0"/>
                <a:cs typeface="Tahoma" pitchFamily="34" charset="0"/>
              </a:rPr>
              <a:t>    </a:t>
            </a: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7A9AF-1F5D-472F-B818-D0292E5E6A22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FinallyTest</a:t>
            </a:r>
            <a:r>
              <a:rPr lang="zh-CN" altLang="en-US" dirty="0" smtClean="0">
                <a:cs typeface="Tahoma" pitchFamily="34" charset="0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运行结果：</a:t>
            </a:r>
          </a:p>
        </p:txBody>
      </p:sp>
      <p:sp>
        <p:nvSpPr>
          <p:cNvPr id="40963" name="Text Box 3"/>
          <p:cNvSpPr>
            <a:spLocks noGrp="1" noChangeArrowheads="1"/>
          </p:cNvSpPr>
          <p:nvPr>
            <p:ph idx="1"/>
          </p:nvPr>
        </p:nvSpPr>
        <p:spPr>
          <a:xfrm>
            <a:off x="457200" y="1714500"/>
            <a:ext cx="8229600" cy="4667250"/>
          </a:xfrm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exception: 4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Finally block always execute!!!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After try-catch-finally!</a:t>
            </a:r>
          </a:p>
          <a:p>
            <a:pPr>
              <a:buNone/>
            </a:pPr>
            <a:r>
              <a:rPr lang="en-US" altLang="zh-CN" dirty="0" err="1" smtClean="0"/>
              <a:t>Excecution</a:t>
            </a:r>
            <a:r>
              <a:rPr lang="en-US" altLang="zh-CN" dirty="0" smtClean="0"/>
              <a:t> after Exception!!!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A9D13D6-A63B-4AC3-BBFE-3357A83762B7}" type="slidenum">
              <a:rPr lang="en-US" altLang="zh-CN" smtClean="0"/>
              <a:pPr eaLnBrk="1" hangingPunct="1"/>
              <a:t>41</a:t>
            </a:fld>
            <a:r>
              <a:rPr lang="en-US" altLang="zh-CN" smtClean="0"/>
              <a:t>/47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6643702" y="2571744"/>
            <a:ext cx="1962150" cy="571500"/>
          </a:xfrm>
          <a:prstGeom prst="borderCallout1">
            <a:avLst>
              <a:gd name="adj1" fmla="val 51192"/>
              <a:gd name="adj2" fmla="val -4204"/>
              <a:gd name="adj3" fmla="val 143632"/>
              <a:gd name="adj4" fmla="val -6463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执行</a:t>
            </a:r>
            <a:r>
              <a:rPr lang="en-US" altLang="zh-CN" b="1" dirty="0">
                <a:solidFill>
                  <a:schemeClr val="tx1"/>
                </a:solidFill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6786578" y="4643446"/>
            <a:ext cx="1785937" cy="571500"/>
          </a:xfrm>
          <a:prstGeom prst="borderCallout1">
            <a:avLst>
              <a:gd name="adj1" fmla="val 51192"/>
              <a:gd name="adj2" fmla="val -4204"/>
              <a:gd name="adj3" fmla="val -27836"/>
              <a:gd name="adj4" fmla="val -905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异常处理后执行的代码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6357950" y="3571876"/>
            <a:ext cx="2462201" cy="781050"/>
          </a:xfrm>
          <a:prstGeom prst="borderCallout1">
            <a:avLst>
              <a:gd name="adj1" fmla="val 51192"/>
              <a:gd name="adj2" fmla="val -4204"/>
              <a:gd name="adj3" fmla="val 44578"/>
              <a:gd name="adj4" fmla="val -9737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同一方法中，捕获异常后的语句继续执行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solidFill>
                  <a:schemeClr val="tx1"/>
                </a:solidFill>
              </a:rPr>
              <a:t>catch</a:t>
            </a:r>
            <a:r>
              <a:rPr lang="zh-CN" altLang="en-US" sz="4000" smtClean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38"/>
            <a:ext cx="8229600" cy="43068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每个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语句必须伴随</a:t>
            </a:r>
            <a:r>
              <a:rPr lang="zh-CN" altLang="en-US" dirty="0" smtClean="0">
                <a:solidFill>
                  <a:srgbClr val="C00000"/>
                </a:solidFill>
              </a:rPr>
              <a:t>一个或多个</a:t>
            </a:r>
            <a:r>
              <a:rPr lang="en-US" altLang="zh-CN" dirty="0" smtClean="0">
                <a:solidFill>
                  <a:srgbClr val="C00000"/>
                </a:solidFill>
              </a:rPr>
              <a:t>catch</a:t>
            </a:r>
            <a:r>
              <a:rPr lang="zh-CN" altLang="en-US" dirty="0" smtClean="0">
                <a:solidFill>
                  <a:srgbClr val="C00000"/>
                </a:solidFill>
              </a:rPr>
              <a:t>语句</a:t>
            </a:r>
            <a:r>
              <a:rPr lang="zh-CN" altLang="en-US" dirty="0" smtClean="0"/>
              <a:t>，用于捕获</a:t>
            </a:r>
            <a:r>
              <a:rPr lang="en-US" altLang="zh-CN" dirty="0" smtClean="0"/>
              <a:t>try</a:t>
            </a:r>
            <a:r>
              <a:rPr lang="zh-CN" altLang="en-US" dirty="0" smtClean="0"/>
              <a:t>代码块所产生的异常并做相应的处理。</a:t>
            </a:r>
          </a:p>
          <a:p>
            <a:pPr eaLnBrk="1" hangingPunct="1"/>
            <a:r>
              <a:rPr lang="en-US" altLang="zh-CN" dirty="0" smtClean="0"/>
              <a:t>catch</a:t>
            </a:r>
            <a:r>
              <a:rPr lang="zh-CN" altLang="en-US" dirty="0" smtClean="0"/>
              <a:t>语句有</a:t>
            </a:r>
            <a:r>
              <a:rPr lang="zh-CN" altLang="en-US" b="1" dirty="0" smtClean="0">
                <a:solidFill>
                  <a:srgbClr val="0000CC"/>
                </a:solidFill>
              </a:rPr>
              <a:t>一个形式参数</a:t>
            </a:r>
            <a:r>
              <a:rPr lang="zh-CN" altLang="en-US" dirty="0" smtClean="0"/>
              <a:t>，参数类型用于指明其所能捕获的异常类型。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运行时，</a:t>
            </a:r>
            <a:r>
              <a:rPr lang="zh-CN" altLang="en-US" b="1" dirty="0" smtClean="0">
                <a:solidFill>
                  <a:srgbClr val="0000CC"/>
                </a:solidFill>
              </a:rPr>
              <a:t>系统</a:t>
            </a:r>
            <a:r>
              <a:rPr lang="zh-CN" altLang="en-US" dirty="0" smtClean="0"/>
              <a:t>通过参数值把被抛出的异常对象传递给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语句。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518524A-0DF8-49DA-A741-CDA57F40C19F}" type="slidenum">
              <a:rPr lang="en-US" altLang="zh-CN" smtClean="0"/>
              <a:pPr eaLnBrk="1" hangingPunct="1"/>
              <a:t>42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643813" cy="992188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4000" smtClean="0">
                <a:solidFill>
                  <a:schemeClr val="tx1"/>
                </a:solidFill>
              </a:rPr>
              <a:t>finally</a:t>
            </a:r>
            <a:r>
              <a:rPr lang="zh-CN" altLang="en-US" sz="4000" smtClean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4111625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捕获异常的最后一步</a:t>
            </a:r>
          </a:p>
          <a:p>
            <a:pPr lvl="1" eaLnBrk="1" hangingPunct="1"/>
            <a:r>
              <a:rPr lang="zh-CN" altLang="en-US" dirty="0" smtClean="0"/>
              <a:t>通过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语句为异常处理提供一个统一的出口；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</a:rPr>
              <a:t>无论</a:t>
            </a:r>
            <a:r>
              <a:rPr lang="en-US" altLang="zh-CN" b="1" dirty="0" smtClean="0">
                <a:solidFill>
                  <a:srgbClr val="C00000"/>
                </a:solidFill>
              </a:rPr>
              <a:t>try</a:t>
            </a:r>
            <a:r>
              <a:rPr lang="zh-CN" altLang="en-US" b="1" dirty="0" smtClean="0">
                <a:solidFill>
                  <a:srgbClr val="C00000"/>
                </a:solidFill>
              </a:rPr>
              <a:t>所指定的程序块中是否抛出异常、抛出哪种异常，</a:t>
            </a:r>
            <a:r>
              <a:rPr lang="en-US" altLang="zh-CN" b="1" dirty="0" smtClean="0">
                <a:solidFill>
                  <a:srgbClr val="C00000"/>
                </a:solidFill>
              </a:rPr>
              <a:t>finally</a:t>
            </a:r>
            <a:r>
              <a:rPr lang="zh-CN" altLang="en-US" b="1" dirty="0" smtClean="0">
                <a:solidFill>
                  <a:srgbClr val="C00000"/>
                </a:solidFill>
              </a:rPr>
              <a:t>关键字中包含的代码都要被执行；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因而，通常在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语句中可以进行</a:t>
            </a:r>
            <a:r>
              <a:rPr lang="zh-CN" altLang="en-US" b="1" dirty="0" smtClean="0"/>
              <a:t>释放资源，关闭使用完的文件</a:t>
            </a:r>
            <a:r>
              <a:rPr lang="zh-CN" altLang="en-US" dirty="0" smtClean="0"/>
              <a:t>等。</a:t>
            </a: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092925A-5034-4CDC-A068-DF7B7EBEB2FC}" type="slidenum">
              <a:rPr lang="en-US" altLang="zh-CN" smtClean="0"/>
              <a:pPr eaLnBrk="1" hangingPunct="1"/>
              <a:t>43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7143750" cy="703263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Example with </a:t>
            </a:r>
            <a:r>
              <a:rPr lang="en-US" altLang="zh-CN" sz="3200" b="1" dirty="0" smtClean="0">
                <a:solidFill>
                  <a:srgbClr val="C00000"/>
                </a:solidFill>
                <a:latin typeface="Courier New" pitchFamily="49" charset="0"/>
              </a:rPr>
              <a:t>try-catch-finally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8344C-FF83-468F-BA10-053720805FE5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57158" y="785794"/>
            <a:ext cx="8277252" cy="5632311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/* class example </a:t>
            </a:r>
            <a:r>
              <a:rPr lang="en-US" altLang="zh-CN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FileIn.java</a:t>
            </a:r>
            <a:r>
              <a:rPr lang="en-US" altLang="zh-CN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*/</a:t>
            </a:r>
          </a:p>
          <a:p>
            <a:pPr eaLnBrk="1" hangingPunct="1"/>
            <a:r>
              <a:rPr lang="en-US" altLang="zh-CN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/* assumes each char is one byte -- dangerous</a:t>
            </a:r>
          </a:p>
          <a:p>
            <a:pPr eaLnBrk="1" hangingPunct="1"/>
            <a:endParaRPr lang="en-US" altLang="zh-CN" b="1" dirty="0">
              <a:latin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import </a:t>
            </a:r>
            <a:r>
              <a:rPr lang="en-US" altLang="zh-CN" b="1" dirty="0" err="1">
                <a:latin typeface="Tahoma" pitchFamily="34" charset="0"/>
                <a:cs typeface="Tahoma" pitchFamily="34" charset="0"/>
              </a:rPr>
              <a:t>java.io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.*;</a:t>
            </a:r>
          </a:p>
          <a:p>
            <a:pPr eaLnBrk="1" hangingPunct="1"/>
            <a:endParaRPr lang="en-US" altLang="zh-CN" b="1" dirty="0">
              <a:latin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public class </a:t>
            </a:r>
            <a:r>
              <a:rPr lang="en-US" altLang="zh-CN" b="1" dirty="0" err="1">
                <a:latin typeface="Tahoma" pitchFamily="34" charset="0"/>
                <a:cs typeface="Tahoma" pitchFamily="34" charset="0"/>
              </a:rPr>
              <a:t>FileIn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{</a:t>
            </a: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  public static void main(String[] </a:t>
            </a:r>
            <a:r>
              <a:rPr lang="en-US" altLang="zh-CN" b="1" dirty="0" err="1">
                <a:latin typeface="Tahoma" pitchFamily="34" charset="0"/>
                <a:cs typeface="Tahoma" pitchFamily="34" charset="0"/>
              </a:rPr>
              <a:t>args</a:t>
            </a: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){</a:t>
            </a:r>
          </a:p>
          <a:p>
            <a:pPr eaLnBrk="1" hangingPunct="1"/>
            <a:r>
              <a:rPr lang="en-US" altLang="zh-CN" b="1" dirty="0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      </a:t>
            </a:r>
            <a:r>
              <a:rPr lang="en-US" altLang="zh-CN" b="1" dirty="0" err="1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FileInputStream</a:t>
            </a:r>
            <a:r>
              <a:rPr lang="en-US" altLang="zh-CN" b="1" dirty="0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fin=null;</a:t>
            </a:r>
            <a:endParaRPr lang="en-US" altLang="zh-CN" b="1" dirty="0">
              <a:latin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     </a:t>
            </a:r>
            <a:r>
              <a:rPr lang="en-US" altLang="zh-CN" b="1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try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 {</a:t>
            </a: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b="1" dirty="0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fin=new  </a:t>
            </a:r>
            <a:r>
              <a:rPr lang="en-US" altLang="zh-CN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FileInputStream</a:t>
            </a: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(“</a:t>
            </a:r>
            <a:r>
              <a:rPr lang="en-US" altLang="zh-CN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c:\</a:t>
            </a: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\java\\</a:t>
            </a:r>
            <a:r>
              <a:rPr lang="en-US" altLang="zh-CN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test.java</a:t>
            </a: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”);</a:t>
            </a: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            </a:t>
            </a:r>
            <a:r>
              <a:rPr lang="en-US" altLang="zh-CN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 input;</a:t>
            </a: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            while ((input = </a:t>
            </a:r>
            <a:r>
              <a:rPr lang="en-US" altLang="zh-CN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fin.read</a:t>
            </a: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())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!= -1)</a:t>
            </a: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                     </a:t>
            </a:r>
            <a:r>
              <a:rPr lang="en-US" altLang="zh-CN" b="1" dirty="0" err="1">
                <a:latin typeface="Tahoma" pitchFamily="34" charset="0"/>
                <a:cs typeface="Tahoma" pitchFamily="34" charset="0"/>
              </a:rPr>
              <a:t>System.out.print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((char)input);       </a:t>
            </a:r>
            <a:endParaRPr lang="en-US" altLang="zh-CN" b="1" dirty="0">
              <a:solidFill>
                <a:srgbClr val="0080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     }</a:t>
            </a:r>
            <a:r>
              <a:rPr lang="en-US" altLang="zh-CN" b="1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catch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(</a:t>
            </a:r>
            <a:r>
              <a:rPr lang="en-US" altLang="zh-CN" b="1" dirty="0" err="1">
                <a:latin typeface="Tahoma" pitchFamily="34" charset="0"/>
                <a:cs typeface="Tahoma" pitchFamily="34" charset="0"/>
              </a:rPr>
              <a:t>IOException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b="1" dirty="0" err="1">
                <a:latin typeface="Tahoma" pitchFamily="34" charset="0"/>
                <a:cs typeface="Tahoma" pitchFamily="34" charset="0"/>
              </a:rPr>
              <a:t>ie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){</a:t>
            </a: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           </a:t>
            </a:r>
            <a:r>
              <a:rPr lang="en-US" altLang="zh-CN" b="1" dirty="0" err="1">
                <a:latin typeface="Tahoma" pitchFamily="34" charset="0"/>
                <a:cs typeface="Tahoma" pitchFamily="34" charset="0"/>
              </a:rPr>
              <a:t>System.out.println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(e);</a:t>
            </a: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     }</a:t>
            </a:r>
            <a:r>
              <a:rPr lang="en-US" altLang="zh-CN" b="1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finally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 {</a:t>
            </a:r>
          </a:p>
          <a:p>
            <a:pPr eaLnBrk="1" hangingPunct="1"/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b="1" dirty="0" err="1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fin.close</a:t>
            </a:r>
            <a:r>
              <a:rPr lang="en-US" altLang="zh-CN" b="1" dirty="0" smtClean="0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();	</a:t>
            </a: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//</a:t>
            </a:r>
            <a:r>
              <a:rPr lang="zh-CN" altLang="en-US" b="1" dirty="0" smtClean="0">
                <a:latin typeface="Tahoma" pitchFamily="34" charset="0"/>
                <a:cs typeface="Tahoma" pitchFamily="34" charset="0"/>
              </a:rPr>
              <a:t>关闭</a:t>
            </a:r>
            <a:r>
              <a:rPr lang="en-US" altLang="zh-CN" b="1" dirty="0" err="1" smtClean="0">
                <a:latin typeface="Tahoma" pitchFamily="34" charset="0"/>
                <a:cs typeface="Tahoma" pitchFamily="34" charset="0"/>
              </a:rPr>
              <a:t>FileInputStream</a:t>
            </a:r>
            <a:endParaRPr lang="en-US" altLang="zh-CN" b="1" dirty="0">
              <a:latin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  }</a:t>
            </a: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  }</a:t>
            </a:r>
          </a:p>
          <a:p>
            <a:pPr eaLnBrk="1" hangingPunct="1"/>
            <a:r>
              <a:rPr lang="en-US" altLang="zh-CN" b="1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1435467-14FB-48A2-9FAB-F21FE7F0D36B}" type="slidenum">
              <a:rPr lang="en-US" altLang="zh-CN" smtClean="0"/>
              <a:pPr eaLnBrk="1" hangingPunct="1"/>
              <a:t>45</a:t>
            </a:fld>
            <a:endParaRPr lang="en-US" altLang="zh-CN" smtClean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28625" y="285750"/>
            <a:ext cx="7499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/>
              <a:buNone/>
            </a:pPr>
            <a:r>
              <a:rPr lang="en-GB" altLang="zh-CN" sz="3200" b="1">
                <a:latin typeface="Helvetica"/>
              </a:rPr>
              <a:t>catch</a:t>
            </a:r>
            <a:r>
              <a:rPr lang="zh-CN" altLang="en-US" sz="3200" b="1">
                <a:latin typeface="Helvetica"/>
              </a:rPr>
              <a:t>多个异常</a:t>
            </a:r>
            <a:endParaRPr lang="en-GB" altLang="zh-CN" sz="3200" b="1">
              <a:latin typeface="Helvetica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44513" y="1022350"/>
            <a:ext cx="827563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92088" indent="-192088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3"/>
              </a:buBlip>
            </a:pPr>
            <a:r>
              <a:rPr lang="zh-CN" altLang="en-US" sz="2400" dirty="0"/>
              <a:t>每个</a:t>
            </a:r>
            <a:r>
              <a:rPr lang="en-US" altLang="zh-CN" sz="2400" dirty="0"/>
              <a:t>try</a:t>
            </a:r>
            <a:r>
              <a:rPr lang="zh-CN" altLang="en-US" sz="2400" dirty="0"/>
              <a:t>语句可伴随一个或多个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语句，</a:t>
            </a:r>
            <a:r>
              <a:rPr lang="en-US" altLang="zh-CN" sz="2400" dirty="0"/>
              <a:t> 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3"/>
              </a:buBlip>
            </a:pPr>
            <a:r>
              <a:rPr lang="zh-CN" altLang="en-US" sz="2400" dirty="0"/>
              <a:t>从上到下，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语句的顺序按子类到父类的继承顺序排列；</a:t>
            </a:r>
            <a:endParaRPr lang="en-US" altLang="zh-CN" sz="2400" dirty="0"/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3"/>
              </a:buBlip>
            </a:pPr>
            <a:r>
              <a:rPr lang="zh-CN" altLang="en-US" sz="2400" b="1" dirty="0"/>
              <a:t>例如：</a:t>
            </a:r>
            <a:r>
              <a:rPr lang="en-GB" altLang="zh-CN" sz="2400" b="1" dirty="0" err="1">
                <a:solidFill>
                  <a:srgbClr val="008000"/>
                </a:solidFill>
              </a:rPr>
              <a:t>FileNotFoundException</a:t>
            </a:r>
            <a:r>
              <a:rPr lang="zh-CN" altLang="en-US" sz="2400" b="1" dirty="0"/>
              <a:t>是</a:t>
            </a:r>
            <a:r>
              <a:rPr lang="en-GB" altLang="zh-CN" sz="2400" b="1" dirty="0">
                <a:solidFill>
                  <a:srgbClr val="C00000"/>
                </a:solidFill>
                <a:latin typeface="Helvetica"/>
              </a:rPr>
              <a:t>IO Exception</a:t>
            </a:r>
            <a:r>
              <a:rPr lang="zh-CN" altLang="en-US" sz="2400" dirty="0">
                <a:latin typeface="Helvetica"/>
              </a:rPr>
              <a:t>的子类</a:t>
            </a:r>
            <a:endParaRPr lang="en-GB" altLang="zh-CN" sz="2400" dirty="0">
              <a:latin typeface="Helvetica"/>
            </a:endParaRP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857250" y="2500313"/>
            <a:ext cx="7423150" cy="4071959"/>
          </a:xfrm>
          <a:prstGeom prst="roundRect">
            <a:avLst>
              <a:gd name="adj" fmla="val 3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altLang="zh-CN" sz="2200" b="1" dirty="0"/>
              <a:t>public void </a:t>
            </a:r>
            <a:r>
              <a:rPr lang="en-GB" altLang="zh-CN" sz="2200" b="1" dirty="0" err="1"/>
              <a:t>method1</a:t>
            </a:r>
            <a:r>
              <a:rPr lang="en-GB" altLang="zh-CN" sz="2200" b="1" dirty="0"/>
              <a:t>()  {</a:t>
            </a:r>
          </a:p>
          <a:p>
            <a:r>
              <a:rPr lang="en-GB" altLang="zh-CN" sz="2200" b="1" dirty="0"/>
              <a:t>	  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 </a:t>
            </a:r>
            <a:r>
              <a:rPr lang="en-GB" altLang="zh-CN" sz="2200" b="1" dirty="0" err="1" smtClean="0"/>
              <a:t>aFile</a:t>
            </a:r>
            <a:r>
              <a:rPr lang="en-GB" altLang="zh-CN" sz="2200" b="1" dirty="0" smtClean="0"/>
              <a:t> </a:t>
            </a:r>
            <a:r>
              <a:rPr lang="en-US" altLang="zh-CN" sz="2200" b="1" dirty="0" smtClean="0"/>
              <a:t>= null</a:t>
            </a:r>
            <a:r>
              <a:rPr lang="en-GB" altLang="zh-CN" sz="2200" b="1" dirty="0" smtClean="0"/>
              <a:t>;</a:t>
            </a:r>
            <a:endParaRPr lang="en-GB" altLang="zh-CN" sz="2200" b="1" dirty="0"/>
          </a:p>
          <a:p>
            <a:r>
              <a:rPr lang="en-GB" altLang="zh-CN" sz="2200" b="1" dirty="0"/>
              <a:t>	  try {</a:t>
            </a:r>
          </a:p>
          <a:p>
            <a:r>
              <a:rPr lang="en-GB" altLang="zh-CN" sz="2200" b="1" dirty="0"/>
              <a:t>		</a:t>
            </a:r>
            <a:r>
              <a:rPr lang="en-GB" altLang="zh-CN" sz="2200" b="1" dirty="0" err="1"/>
              <a:t>aFile</a:t>
            </a:r>
            <a:r>
              <a:rPr lang="en-GB" altLang="zh-CN" sz="2200" b="1" dirty="0"/>
              <a:t> = new 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(...);</a:t>
            </a:r>
          </a:p>
          <a:p>
            <a:r>
              <a:rPr lang="en-GB" altLang="zh-CN" sz="2200" b="1" dirty="0"/>
              <a:t>		</a:t>
            </a:r>
            <a:r>
              <a:rPr lang="en-GB" altLang="zh-CN" sz="2200" b="1" dirty="0" err="1"/>
              <a:t>int</a:t>
            </a:r>
            <a:r>
              <a:rPr lang="en-GB" altLang="zh-CN" sz="2200" b="1" dirty="0"/>
              <a:t> </a:t>
            </a:r>
            <a:r>
              <a:rPr lang="en-GB" altLang="zh-CN" sz="2200" b="1" dirty="0" err="1"/>
              <a:t>aChar</a:t>
            </a:r>
            <a:r>
              <a:rPr lang="en-GB" altLang="zh-CN" sz="2200" b="1" dirty="0"/>
              <a:t> = </a:t>
            </a:r>
            <a:r>
              <a:rPr lang="en-GB" altLang="zh-CN" sz="2200" b="1" dirty="0" err="1"/>
              <a:t>aFile.read</a:t>
            </a:r>
            <a:r>
              <a:rPr lang="en-GB" altLang="zh-CN" sz="2200" b="1" dirty="0"/>
              <a:t>();</a:t>
            </a:r>
          </a:p>
          <a:p>
            <a:r>
              <a:rPr lang="en-GB" altLang="zh-CN" sz="2200" b="1" dirty="0"/>
              <a:t>		//...</a:t>
            </a:r>
          </a:p>
          <a:p>
            <a:r>
              <a:rPr lang="en-GB" altLang="zh-CN" sz="2200" b="1" dirty="0"/>
              <a:t>	  }catch(</a:t>
            </a:r>
            <a:r>
              <a:rPr lang="en-GB" altLang="zh-CN" sz="2200" b="1" dirty="0" err="1">
                <a:solidFill>
                  <a:srgbClr val="CC0000"/>
                </a:solidFill>
              </a:rPr>
              <a:t>FileNotFoundException</a:t>
            </a:r>
            <a:r>
              <a:rPr lang="en-GB" altLang="zh-CN" sz="2200" b="1" dirty="0"/>
              <a:t> x) {</a:t>
            </a:r>
          </a:p>
          <a:p>
            <a:r>
              <a:rPr lang="en-GB" altLang="zh-CN" sz="2200" b="1" dirty="0"/>
              <a:t>		// ...</a:t>
            </a:r>
          </a:p>
          <a:p>
            <a:r>
              <a:rPr lang="en-GB" altLang="zh-CN" sz="2200" b="1" dirty="0"/>
              <a:t>	  }catch(</a:t>
            </a:r>
            <a:r>
              <a:rPr lang="en-GB" altLang="zh-CN" sz="2200" b="1" dirty="0" err="1">
                <a:solidFill>
                  <a:srgbClr val="CC0000"/>
                </a:solidFill>
              </a:rPr>
              <a:t>IOException</a:t>
            </a:r>
            <a:r>
              <a:rPr lang="en-GB" altLang="zh-CN" sz="2200" b="1" dirty="0"/>
              <a:t> x) {//</a:t>
            </a:r>
          </a:p>
          <a:p>
            <a:r>
              <a:rPr lang="en-GB" altLang="zh-CN" sz="2200" b="1" dirty="0"/>
              <a:t>		// ...</a:t>
            </a:r>
          </a:p>
          <a:p>
            <a:r>
              <a:rPr lang="en-GB" altLang="zh-CN" sz="2200" b="1" dirty="0"/>
              <a:t>              }</a:t>
            </a:r>
          </a:p>
          <a:p>
            <a:r>
              <a:rPr lang="en-GB" altLang="zh-CN" sz="2200" b="1" dirty="0"/>
              <a:t>}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24A9F89-3FBC-4352-930A-89B06CCFCA76}" type="slidenum">
              <a:rPr lang="en-US" altLang="zh-CN" smtClean="0"/>
              <a:pPr eaLnBrk="1" hangingPunct="1"/>
              <a:t>46</a:t>
            </a:fld>
            <a:endParaRPr lang="en-US" altLang="zh-CN" smtClean="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57188" y="285750"/>
            <a:ext cx="60134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/>
              <a:buNone/>
            </a:pPr>
            <a:r>
              <a:rPr lang="zh-CN" altLang="en-US" sz="2800" b="1" dirty="0" smtClean="0">
                <a:latin typeface="Helvetica"/>
              </a:rPr>
              <a:t>捕获所有异常的</a:t>
            </a:r>
            <a:r>
              <a:rPr lang="en-US" altLang="zh-CN" sz="2800" b="1" dirty="0" smtClean="0">
                <a:latin typeface="Helvetica"/>
              </a:rPr>
              <a:t>catch</a:t>
            </a:r>
            <a:r>
              <a:rPr lang="zh-CN" altLang="en-US" sz="2800" b="1" dirty="0" smtClean="0">
                <a:latin typeface="Helvetica"/>
              </a:rPr>
              <a:t>语句</a:t>
            </a:r>
            <a:endParaRPr lang="en-GB" altLang="zh-CN" sz="2800" b="1" dirty="0">
              <a:latin typeface="Helvetica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00063" y="857250"/>
            <a:ext cx="8286779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92088" indent="-192088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zh-CN" altLang="en-US" sz="2400" dirty="0">
                <a:latin typeface="Helvetica"/>
              </a:rPr>
              <a:t>所有异常类都是</a:t>
            </a:r>
            <a:r>
              <a:rPr lang="en-GB" altLang="zh-CN" sz="2400" dirty="0">
                <a:solidFill>
                  <a:srgbClr val="990033"/>
                </a:solidFill>
                <a:latin typeface="Helvetica"/>
              </a:rPr>
              <a:t>Exception</a:t>
            </a:r>
            <a:r>
              <a:rPr lang="zh-CN" altLang="en-US" sz="2400" dirty="0">
                <a:solidFill>
                  <a:srgbClr val="990033"/>
                </a:solidFill>
                <a:latin typeface="Helvetica"/>
              </a:rPr>
              <a:t>类的子类，所以，</a:t>
            </a:r>
            <a:r>
              <a:rPr lang="en-GB" altLang="zh-CN" sz="2400" dirty="0">
                <a:latin typeface="Helvetica"/>
              </a:rPr>
              <a:t> </a:t>
            </a:r>
            <a:r>
              <a:rPr lang="zh-CN" altLang="en-US" sz="2400" dirty="0">
                <a:latin typeface="Helvetica"/>
              </a:rPr>
              <a:t>一个捕获“</a:t>
            </a:r>
            <a:r>
              <a:rPr lang="en-GB" altLang="zh-CN" sz="2400" dirty="0">
                <a:latin typeface="Helvetica"/>
              </a:rPr>
              <a:t>Exception</a:t>
            </a:r>
            <a:r>
              <a:rPr lang="zh-CN" altLang="en-US" sz="2400" dirty="0">
                <a:latin typeface="Helvetica"/>
              </a:rPr>
              <a:t>”类对象的</a:t>
            </a:r>
            <a:r>
              <a:rPr lang="en-US" altLang="zh-CN" sz="2400" dirty="0">
                <a:latin typeface="Helvetica"/>
              </a:rPr>
              <a:t>catch</a:t>
            </a:r>
            <a:r>
              <a:rPr lang="zh-CN" altLang="en-US" sz="2400" dirty="0">
                <a:latin typeface="Helvetica"/>
              </a:rPr>
              <a:t>语句能捕获所有的异常。</a:t>
            </a:r>
            <a:endParaRPr lang="en-US" altLang="zh-CN" sz="2400" dirty="0">
              <a:latin typeface="Helvetica"/>
            </a:endParaRPr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3"/>
              </a:buBlip>
            </a:pPr>
            <a:r>
              <a:rPr lang="zh-CN" altLang="en-US" sz="2400" dirty="0">
                <a:latin typeface="Helvetica"/>
              </a:rPr>
              <a:t>通常，将</a:t>
            </a:r>
            <a:r>
              <a:rPr lang="en-GB" altLang="zh-CN" sz="2400" b="1" dirty="0"/>
              <a:t>catch(</a:t>
            </a:r>
            <a:r>
              <a:rPr lang="en-GB" altLang="zh-CN" sz="2400" b="1" dirty="0">
                <a:solidFill>
                  <a:srgbClr val="CC0000"/>
                </a:solidFill>
              </a:rPr>
              <a:t>Exception</a:t>
            </a:r>
            <a:r>
              <a:rPr lang="en-GB" altLang="zh-CN" sz="2400" b="1" dirty="0"/>
              <a:t> x){…}</a:t>
            </a:r>
            <a:r>
              <a:rPr lang="zh-CN" altLang="en-US" sz="2400" b="1" dirty="0"/>
              <a:t>作为最后一个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语句。</a:t>
            </a:r>
            <a:endParaRPr lang="zh-CN" altLang="en-GB" sz="2400" dirty="0">
              <a:latin typeface="Helvetica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642910" y="2285992"/>
            <a:ext cx="7345363" cy="4365625"/>
          </a:xfrm>
          <a:prstGeom prst="roundRect">
            <a:avLst>
              <a:gd name="adj" fmla="val 3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altLang="zh-CN" sz="2000" b="1" dirty="0"/>
              <a:t>public void </a:t>
            </a:r>
            <a:r>
              <a:rPr lang="en-GB" altLang="zh-CN" sz="2000" b="1" dirty="0" err="1"/>
              <a:t>method1</a:t>
            </a:r>
            <a:r>
              <a:rPr lang="en-GB" altLang="zh-CN" sz="2000" b="1" dirty="0"/>
              <a:t>(){</a:t>
            </a:r>
          </a:p>
          <a:p>
            <a:r>
              <a:rPr lang="en-GB" altLang="zh-CN" sz="2000" b="1" dirty="0"/>
              <a:t>	</a:t>
            </a:r>
            <a:r>
              <a:rPr lang="en-GB" altLang="zh-CN" sz="2000" b="1" dirty="0" err="1"/>
              <a:t>FileInputStream</a:t>
            </a:r>
            <a:r>
              <a:rPr lang="en-GB" altLang="zh-CN" sz="2000" b="1" dirty="0"/>
              <a:t> </a:t>
            </a:r>
            <a:r>
              <a:rPr lang="en-GB" altLang="zh-CN" sz="2000" b="1" dirty="0" err="1"/>
              <a:t>aFile</a:t>
            </a:r>
            <a:r>
              <a:rPr lang="en-GB" altLang="zh-CN" sz="2000" b="1" dirty="0"/>
              <a:t>;</a:t>
            </a:r>
          </a:p>
          <a:p>
            <a:r>
              <a:rPr lang="en-GB" altLang="zh-CN" sz="2000" b="1" dirty="0"/>
              <a:t>	try {</a:t>
            </a:r>
          </a:p>
          <a:p>
            <a:r>
              <a:rPr lang="en-GB" altLang="zh-CN" sz="2000" b="1" dirty="0"/>
              <a:t>		</a:t>
            </a:r>
            <a:r>
              <a:rPr lang="en-GB" altLang="zh-CN" sz="2000" b="1" dirty="0" err="1"/>
              <a:t>aFile</a:t>
            </a:r>
            <a:r>
              <a:rPr lang="en-GB" altLang="zh-CN" sz="2000" b="1" dirty="0"/>
              <a:t> = new </a:t>
            </a:r>
            <a:r>
              <a:rPr lang="en-GB" altLang="zh-CN" sz="2000" b="1" dirty="0" err="1"/>
              <a:t>FileInputStream</a:t>
            </a:r>
            <a:r>
              <a:rPr lang="en-GB" altLang="zh-CN" sz="2000" b="1" dirty="0"/>
              <a:t>(...);</a:t>
            </a:r>
          </a:p>
          <a:p>
            <a:r>
              <a:rPr lang="en-GB" altLang="zh-CN" sz="2000" b="1" dirty="0"/>
              <a:t>		</a:t>
            </a:r>
            <a:r>
              <a:rPr lang="en-GB" altLang="zh-CN" sz="2000" b="1" dirty="0" err="1"/>
              <a:t>int</a:t>
            </a:r>
            <a:r>
              <a:rPr lang="en-GB" altLang="zh-CN" sz="2000" b="1" dirty="0"/>
              <a:t> </a:t>
            </a:r>
            <a:r>
              <a:rPr lang="en-GB" altLang="zh-CN" sz="2000" b="1" dirty="0" err="1"/>
              <a:t>aChar</a:t>
            </a:r>
            <a:r>
              <a:rPr lang="en-GB" altLang="zh-CN" sz="2000" b="1" dirty="0"/>
              <a:t> = </a:t>
            </a:r>
            <a:r>
              <a:rPr lang="en-GB" altLang="zh-CN" sz="2000" b="1" dirty="0" err="1"/>
              <a:t>aFile.read</a:t>
            </a:r>
            <a:r>
              <a:rPr lang="en-GB" altLang="zh-CN" sz="2000" b="1" dirty="0"/>
              <a:t>();</a:t>
            </a:r>
          </a:p>
          <a:p>
            <a:r>
              <a:rPr lang="en-GB" altLang="zh-CN" sz="2000" b="1" dirty="0"/>
              <a:t>		//...</a:t>
            </a:r>
          </a:p>
          <a:p>
            <a:r>
              <a:rPr lang="en-GB" altLang="zh-CN" sz="2000" b="1" dirty="0"/>
              <a:t>	}</a:t>
            </a:r>
          </a:p>
          <a:p>
            <a:r>
              <a:rPr lang="en-GB" altLang="zh-CN" sz="2000" b="1" dirty="0"/>
              <a:t>	catch(</a:t>
            </a:r>
            <a:r>
              <a:rPr lang="en-GB" altLang="zh-CN" sz="2000" b="1" dirty="0" err="1"/>
              <a:t>IOException</a:t>
            </a:r>
            <a:r>
              <a:rPr lang="en-GB" altLang="zh-CN" sz="2000" b="1" dirty="0"/>
              <a:t> x){</a:t>
            </a:r>
          </a:p>
          <a:p>
            <a:r>
              <a:rPr lang="en-GB" altLang="zh-CN" sz="2000" b="1" dirty="0"/>
              <a:t>		// ...</a:t>
            </a:r>
          </a:p>
          <a:p>
            <a:r>
              <a:rPr lang="en-GB" altLang="zh-CN" sz="2000" b="1" dirty="0"/>
              <a:t>	}</a:t>
            </a:r>
          </a:p>
          <a:p>
            <a:r>
              <a:rPr lang="en-GB" altLang="zh-CN" sz="2000" b="1" dirty="0"/>
              <a:t>	catch(</a:t>
            </a:r>
            <a:r>
              <a:rPr lang="en-GB" altLang="zh-CN" sz="2000" b="1" dirty="0">
                <a:solidFill>
                  <a:srgbClr val="CC0000"/>
                </a:solidFill>
              </a:rPr>
              <a:t>Exception</a:t>
            </a:r>
            <a:r>
              <a:rPr lang="en-GB" altLang="zh-CN" sz="2000" b="1" dirty="0"/>
              <a:t> x){</a:t>
            </a:r>
          </a:p>
          <a:p>
            <a:r>
              <a:rPr lang="en-GB" altLang="zh-CN" sz="2000" b="1" dirty="0"/>
              <a:t>		// </a:t>
            </a:r>
            <a:r>
              <a:rPr lang="zh-CN" altLang="en-US" sz="2000" b="1" dirty="0" smtClean="0">
                <a:solidFill>
                  <a:srgbClr val="CC0000"/>
                </a:solidFill>
              </a:rPr>
              <a:t>能够捕获所有的异常</a:t>
            </a:r>
            <a:endParaRPr lang="en-GB" altLang="zh-CN" sz="2000" b="1" dirty="0">
              <a:solidFill>
                <a:srgbClr val="CC0000"/>
              </a:solidFill>
            </a:endParaRPr>
          </a:p>
          <a:p>
            <a:r>
              <a:rPr lang="en-GB" altLang="zh-CN" sz="2000" b="1" dirty="0"/>
              <a:t>           }</a:t>
            </a:r>
          </a:p>
          <a:p>
            <a:r>
              <a:rPr lang="en-GB" altLang="zh-CN" sz="2000" b="1" dirty="0"/>
              <a:t>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1D76978-3A1B-42DB-89AA-554F3E81E086}" type="slidenum">
              <a:rPr lang="en-US" altLang="zh-CN" smtClean="0"/>
              <a:pPr eaLnBrk="1" hangingPunct="1"/>
              <a:t>47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7632700" cy="1338262"/>
          </a:xfrm>
        </p:spPr>
        <p:txBody>
          <a:bodyPr/>
          <a:lstStyle/>
          <a:p>
            <a:pPr marL="609600" indent="-609600" eaLnBrk="1" hangingPunct="1"/>
            <a:r>
              <a:rPr lang="en-US" altLang="ko-KR" sz="3200" smtClean="0">
                <a:cs typeface="Tahoma" pitchFamily="34" charset="0"/>
              </a:rPr>
              <a:t>Programmer-Defined Exception</a:t>
            </a:r>
            <a:r>
              <a:rPr lang="en-US" altLang="ko-KR" sz="3200" smtClean="0">
                <a:latin typeface="Times New Roman" pitchFamily="18" charset="0"/>
              </a:rPr>
              <a:t> </a:t>
            </a:r>
            <a:r>
              <a:rPr lang="en-US" altLang="zh-CN" sz="3200" smtClean="0">
                <a:latin typeface="Times New Roman" pitchFamily="18" charset="0"/>
              </a:rPr>
              <a:t/>
            </a:r>
            <a:br>
              <a:rPr lang="en-US" altLang="zh-CN" sz="3200" smtClean="0">
                <a:latin typeface="Times New Roman" pitchFamily="18" charset="0"/>
              </a:rPr>
            </a:br>
            <a:r>
              <a:rPr lang="en-US" altLang="zh-CN" sz="3200" smtClean="0"/>
              <a:t>(</a:t>
            </a:r>
            <a:r>
              <a:rPr lang="zh-CN" altLang="en-US" sz="3200" smtClean="0"/>
              <a:t>程序员自定义异常</a:t>
            </a:r>
            <a:r>
              <a:rPr lang="en-US" altLang="zh-CN" sz="3200" smtClean="0"/>
              <a:t>)</a:t>
            </a:r>
            <a:endParaRPr lang="en-US" altLang="ko-KR" sz="320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60575"/>
            <a:ext cx="8258175" cy="40703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由程序员根据程序的需要设计和定义的异常类，这些异常都是通过继承</a:t>
            </a:r>
            <a:r>
              <a:rPr lang="en-US" altLang="ko-KR" b="1" dirty="0" smtClean="0">
                <a:solidFill>
                  <a:srgbClr val="CC0000"/>
                </a:solidFill>
              </a:rPr>
              <a:t>Exception</a:t>
            </a:r>
            <a:r>
              <a:rPr lang="zh-CN" altLang="en-US" b="1" dirty="0" smtClean="0">
                <a:solidFill>
                  <a:srgbClr val="CC0000"/>
                </a:solidFill>
              </a:rPr>
              <a:t>类</a:t>
            </a:r>
            <a:r>
              <a:rPr lang="zh-CN" altLang="en-US" b="1" dirty="0" smtClean="0"/>
              <a:t>而派生出来的子类。</a:t>
            </a:r>
            <a:endParaRPr lang="en-US" altLang="zh-CN" b="1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dirty="0" smtClean="0"/>
              <a:t>自定义异常是</a:t>
            </a:r>
            <a:r>
              <a:rPr lang="zh-CN" altLang="en-US" b="1" dirty="0" smtClean="0">
                <a:solidFill>
                  <a:srgbClr val="0000CC"/>
                </a:solidFill>
              </a:rPr>
              <a:t>检查性异常</a:t>
            </a:r>
            <a:r>
              <a:rPr lang="zh-CN" altLang="en-US" dirty="0" smtClean="0"/>
              <a:t>，异常可能发生时，</a:t>
            </a:r>
            <a:r>
              <a:rPr lang="zh-CN" altLang="en-US" b="1" dirty="0" smtClean="0"/>
              <a:t>必须用</a:t>
            </a:r>
            <a:r>
              <a:rPr lang="en-US" altLang="zh-CN" b="1" dirty="0" smtClean="0">
                <a:solidFill>
                  <a:schemeClr val="tx2"/>
                </a:solidFill>
              </a:rPr>
              <a:t>throw</a:t>
            </a:r>
            <a:r>
              <a:rPr lang="zh-CN" altLang="en-US" b="1" dirty="0" smtClean="0">
                <a:solidFill>
                  <a:schemeClr val="tx2"/>
                </a:solidFill>
              </a:rPr>
              <a:t>手工抛出并处理；</a:t>
            </a:r>
            <a:r>
              <a:rPr lang="zh-CN" altLang="en-US" dirty="0" smtClean="0"/>
              <a:t>如果没有处理，就会编译错误。</a:t>
            </a:r>
            <a:endParaRPr lang="en-US" altLang="ko-KR" dirty="0" smtClean="0"/>
          </a:p>
          <a:p>
            <a:pPr lvl="4" eaLnBrk="1" hangingPunct="1"/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User-defined Exceptions</a:t>
            </a:r>
            <a:br>
              <a:rPr lang="en-US" altLang="zh-CN" sz="4000" dirty="0" smtClean="0"/>
            </a:br>
            <a:r>
              <a:rPr lang="en-US" altLang="zh-CN" sz="4000" dirty="0" smtClean="0"/>
              <a:t>(</a:t>
            </a:r>
            <a:r>
              <a:rPr lang="zh-CN" altLang="en-US" sz="4000" dirty="0" smtClean="0"/>
              <a:t>用户自定义异常</a:t>
            </a:r>
            <a:r>
              <a:rPr lang="en-US" altLang="zh-CN" sz="40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dirty="0" smtClean="0"/>
              <a:t>用户自定义异常通过继承系统的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类派生出来。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2976" y="2816950"/>
            <a:ext cx="6286544" cy="1571842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ko-KR" sz="2400" b="1" dirty="0">
                <a:solidFill>
                  <a:srgbClr val="FF6600"/>
                </a:solidFill>
              </a:rPr>
              <a:t>class </a:t>
            </a:r>
            <a:r>
              <a:rPr kumimoji="1" lang="en-US" altLang="ko-KR" sz="2400" b="1" dirty="0" err="1">
                <a:solidFill>
                  <a:srgbClr val="008000"/>
                </a:solidFill>
              </a:rPr>
              <a:t>UserException</a:t>
            </a:r>
            <a:r>
              <a:rPr kumimoji="1" lang="en-US" altLang="ko-KR" sz="2400" b="1" dirty="0">
                <a:solidFill>
                  <a:srgbClr val="FF6600"/>
                </a:solidFill>
              </a:rPr>
              <a:t> extends Exception</a:t>
            </a:r>
            <a:r>
              <a:rPr kumimoji="1" lang="en-US" altLang="zh-CN" sz="2400" b="1" dirty="0">
                <a:solidFill>
                  <a:srgbClr val="FF6600"/>
                </a:solidFill>
              </a:rPr>
              <a:t> </a:t>
            </a:r>
            <a:r>
              <a:rPr kumimoji="1" lang="en-US" altLang="ko-KR" sz="2400" b="1" dirty="0">
                <a:solidFill>
                  <a:srgbClr val="FF6600"/>
                </a:solidFill>
              </a:rPr>
              <a:t>{</a:t>
            </a:r>
            <a:endParaRPr kumimoji="1" lang="en-US" altLang="zh-CN" sz="2400" b="1" dirty="0">
              <a:solidFill>
                <a:srgbClr val="FF66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6600"/>
                </a:solidFill>
              </a:rPr>
              <a:t>	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ko-KR" sz="2400" b="1" dirty="0">
                <a:solidFill>
                  <a:srgbClr val="FF6600"/>
                </a:solidFill>
              </a:rPr>
              <a:t>}</a:t>
            </a:r>
            <a:endParaRPr kumimoji="1"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2910" y="4572008"/>
            <a:ext cx="7500990" cy="193899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ko-KR" sz="2400" b="1">
                <a:solidFill>
                  <a:srgbClr val="003366"/>
                </a:solidFill>
              </a:rPr>
              <a:t>class UserClass {</a:t>
            </a:r>
            <a:endParaRPr kumimoji="1" lang="en-US" altLang="zh-CN" sz="2400" b="1">
              <a:solidFill>
                <a:srgbClr val="003366"/>
              </a:solidFill>
            </a:endParaRPr>
          </a:p>
          <a:p>
            <a:pPr eaLnBrk="1" hangingPunct="1"/>
            <a:r>
              <a:rPr kumimoji="1" lang="en-US" altLang="zh-CN" sz="2400" b="1">
                <a:solidFill>
                  <a:srgbClr val="003366"/>
                </a:solidFill>
              </a:rPr>
              <a:t>	…</a:t>
            </a:r>
            <a:endParaRPr kumimoji="1" lang="en-US" altLang="ko-KR" sz="2400" b="1">
              <a:solidFill>
                <a:srgbClr val="003366"/>
              </a:solidFill>
            </a:endParaRPr>
          </a:p>
          <a:p>
            <a:pPr eaLnBrk="1" hangingPunct="1"/>
            <a:r>
              <a:rPr kumimoji="1" lang="en-US" altLang="ko-KR" sz="2400" b="1">
                <a:solidFill>
                  <a:srgbClr val="003366"/>
                </a:solidFill>
              </a:rPr>
              <a:t>      if (val &lt; 1) </a:t>
            </a:r>
            <a:endParaRPr kumimoji="1" lang="en-US" altLang="zh-CN" sz="2400" b="1">
              <a:solidFill>
                <a:srgbClr val="003366"/>
              </a:solidFill>
            </a:endParaRPr>
          </a:p>
          <a:p>
            <a:pPr eaLnBrk="1" hangingPunct="1"/>
            <a:r>
              <a:rPr kumimoji="1" lang="en-US" altLang="zh-CN" sz="2400" b="1">
                <a:solidFill>
                  <a:srgbClr val="003366"/>
                </a:solidFill>
              </a:rPr>
              <a:t>	   </a:t>
            </a:r>
            <a:r>
              <a:rPr kumimoji="1" lang="en-US" altLang="ko-KR" sz="2400" b="1">
                <a:solidFill>
                  <a:srgbClr val="008000"/>
                </a:solidFill>
              </a:rPr>
              <a:t>throw </a:t>
            </a:r>
            <a:r>
              <a:rPr kumimoji="1" lang="en-US" altLang="ko-KR" sz="2400" b="1">
                <a:solidFill>
                  <a:srgbClr val="C00000"/>
                </a:solidFill>
              </a:rPr>
              <a:t>new UserException()</a:t>
            </a:r>
            <a:r>
              <a:rPr kumimoji="1" lang="en-US" altLang="ko-KR" sz="2400" b="1"/>
              <a:t>; //</a:t>
            </a:r>
            <a:r>
              <a:rPr kumimoji="1" lang="zh-CN" altLang="en-US" sz="2400" b="1"/>
              <a:t>手工抛出异常</a:t>
            </a:r>
            <a:endParaRPr kumimoji="1" lang="en-US" altLang="ko-KR" sz="2400" b="1"/>
          </a:p>
          <a:p>
            <a:pPr eaLnBrk="1" hangingPunct="1"/>
            <a:r>
              <a:rPr kumimoji="1" lang="en-US" altLang="ko-KR" sz="2400" b="1">
                <a:solidFill>
                  <a:srgbClr val="003366"/>
                </a:solidFill>
              </a:rPr>
              <a:t>}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51860FF-70BA-4B61-8163-D98F861096D1}" type="slidenum">
              <a:rPr lang="en-US" altLang="zh-CN" smtClean="0"/>
              <a:pPr eaLnBrk="1" hangingPunct="1"/>
              <a:t>49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1: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1785926"/>
            <a:ext cx="8501122" cy="3429000"/>
          </a:xfrm>
          <a:noFill/>
          <a:ln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public class 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InsufficientFundsException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extends </a:t>
            </a:r>
            <a:r>
              <a:rPr lang="en-US" altLang="zh-CN" sz="2200" b="1" dirty="0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Exception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 	 private </a:t>
            </a:r>
            <a:r>
              <a:rPr lang="en-US" altLang="zh-CN" sz="2200" b="1" dirty="0" err="1" smtClean="0">
                <a:latin typeface="Tahoma" pitchFamily="34" charset="0"/>
                <a:cs typeface="Tahoma" pitchFamily="34" charset="0"/>
              </a:rPr>
              <a:t>BankAccount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altLang="zh-CN" sz="2200" b="1" dirty="0" err="1" smtClean="0">
                <a:latin typeface="Tahoma" pitchFamily="34" charset="0"/>
                <a:cs typeface="Tahoma" pitchFamily="34" charset="0"/>
              </a:rPr>
              <a:t>excepbank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     private double </a:t>
            </a:r>
            <a:r>
              <a:rPr lang="en-US" altLang="zh-CN" sz="2200" b="1" dirty="0" err="1" smtClean="0">
                <a:latin typeface="Tahoma" pitchFamily="34" charset="0"/>
                <a:cs typeface="Tahoma" pitchFamily="34" charset="0"/>
              </a:rPr>
              <a:t>excepAmount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200" b="1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     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InsufficientFundsException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(Bank </a:t>
            </a:r>
            <a:r>
              <a:rPr lang="en-US" altLang="zh-CN" sz="2200" b="1" dirty="0" err="1" smtClean="0">
                <a:latin typeface="Tahoma" pitchFamily="34" charset="0"/>
                <a:cs typeface="Tahoma" pitchFamily="34" charset="0"/>
              </a:rPr>
              <a:t>ba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, double </a:t>
            </a:r>
            <a:r>
              <a:rPr lang="en-US" altLang="zh-CN" sz="2200" b="1" dirty="0" err="1" smtClean="0">
                <a:latin typeface="Tahoma" pitchFamily="34" charset="0"/>
                <a:cs typeface="Tahoma" pitchFamily="34" charset="0"/>
              </a:rPr>
              <a:t>dAmount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	 { 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    </a:t>
            </a:r>
            <a:r>
              <a:rPr lang="en-US" altLang="zh-CN" sz="2200" b="1" dirty="0" err="1" smtClean="0">
                <a:latin typeface="Tahoma" pitchFamily="34" charset="0"/>
                <a:cs typeface="Tahoma" pitchFamily="34" charset="0"/>
              </a:rPr>
              <a:t>excepbank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=</a:t>
            </a:r>
            <a:r>
              <a:rPr lang="en-US" altLang="zh-CN" sz="2200" b="1" dirty="0" err="1" smtClean="0">
                <a:latin typeface="Tahoma" pitchFamily="34" charset="0"/>
                <a:cs typeface="Tahoma" pitchFamily="34" charset="0"/>
              </a:rPr>
              <a:t>ba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        </a:t>
            </a:r>
            <a:r>
              <a:rPr lang="en-US" altLang="zh-CN" sz="2200" b="1" dirty="0" err="1" smtClean="0">
                <a:latin typeface="Tahoma" pitchFamily="34" charset="0"/>
                <a:cs typeface="Tahoma" pitchFamily="34" charset="0"/>
              </a:rPr>
              <a:t>excepAmount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=</a:t>
            </a:r>
            <a:r>
              <a:rPr lang="en-US" altLang="zh-CN" sz="2200" b="1" dirty="0" err="1" smtClean="0">
                <a:latin typeface="Tahoma" pitchFamily="34" charset="0"/>
                <a:cs typeface="Tahoma" pitchFamily="34" charset="0"/>
              </a:rPr>
              <a:t>dAmount</a:t>
            </a: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;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 	 }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200" b="1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6</a:t>
            </a:r>
            <a:r>
              <a:rPr lang="zh-CN" altLang="en-US" dirty="0" smtClean="0">
                <a:solidFill>
                  <a:srgbClr val="0000FF"/>
                </a:solidFill>
              </a:rPr>
              <a:t>.2.1  </a:t>
            </a:r>
            <a:r>
              <a:rPr lang="zh-CN" altLang="en-US" dirty="0" smtClean="0">
                <a:solidFill>
                  <a:srgbClr val="0000FF"/>
                </a:solidFill>
                <a:latin typeface="宋体" charset="-122"/>
              </a:rPr>
              <a:t>和子类有关的匿名类</a:t>
            </a:r>
            <a:r>
              <a:rPr lang="zh-CN" altLang="en-US" dirty="0" smtClean="0">
                <a:latin typeface="宋体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假设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是类，那么下列代码就是用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的一个子类（匿名类）创建对象：</a:t>
            </a:r>
            <a:endParaRPr lang="en-US" altLang="zh-CN" dirty="0" smtClean="0"/>
          </a:p>
          <a:p>
            <a:endParaRPr lang="zh-CN" altLang="en-US" dirty="0" smtClean="0"/>
          </a:p>
          <a:p>
            <a:pPr lvl="1">
              <a:buNone/>
            </a:pPr>
            <a:r>
              <a:rPr lang="zh-CN" altLang="en-US" sz="2800" dirty="0" smtClean="0">
                <a:solidFill>
                  <a:srgbClr val="000099"/>
                </a:solidFill>
              </a:rPr>
              <a:t>    </a:t>
            </a:r>
            <a:r>
              <a:rPr lang="en-US" altLang="zh-CN" sz="2800" dirty="0" smtClean="0">
                <a:solidFill>
                  <a:srgbClr val="000099"/>
                </a:solidFill>
              </a:rPr>
              <a:t>new Bank () {          </a:t>
            </a:r>
          </a:p>
          <a:p>
            <a:pPr lvl="1">
              <a:buNone/>
            </a:pPr>
            <a:r>
              <a:rPr lang="en-US" altLang="zh-CN" sz="2800" dirty="0" smtClean="0">
                <a:solidFill>
                  <a:srgbClr val="000099"/>
                </a:solidFill>
              </a:rPr>
              <a:t>              </a:t>
            </a:r>
            <a:r>
              <a:rPr lang="zh-CN" altLang="en-US" sz="2800" dirty="0" smtClean="0">
                <a:solidFill>
                  <a:srgbClr val="000099"/>
                </a:solidFill>
              </a:rPr>
              <a:t>匿名类的类体</a:t>
            </a:r>
          </a:p>
          <a:p>
            <a:pPr lvl="1">
              <a:buNone/>
            </a:pPr>
            <a:r>
              <a:rPr lang="zh-CN" altLang="en-US" sz="2800" dirty="0" smtClean="0">
                <a:solidFill>
                  <a:srgbClr val="000099"/>
                </a:solidFill>
              </a:rPr>
              <a:t>     </a:t>
            </a:r>
            <a:r>
              <a:rPr lang="en-US" altLang="zh-CN" sz="2800" dirty="0" smtClean="0">
                <a:solidFill>
                  <a:srgbClr val="000099"/>
                </a:solidFill>
              </a:rPr>
              <a:t>};</a:t>
            </a:r>
            <a:endParaRPr lang="zh-CN" altLang="en-US" sz="2800" dirty="0" smtClean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34994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例：</a:t>
            </a:r>
            <a:r>
              <a:rPr lang="zh-CN" altLang="en-US" sz="4000" dirty="0" smtClean="0"/>
              <a:t>判断非法值的</a:t>
            </a:r>
            <a:r>
              <a:rPr lang="zh-CN" altLang="en-US" sz="4000" dirty="0" smtClean="0"/>
              <a:t>异常</a:t>
            </a:r>
            <a:r>
              <a:rPr lang="en-US" altLang="zh-CN" dirty="0" smtClean="0"/>
              <a:t>(1)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4967288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/>
              <a:t>//</a:t>
            </a:r>
            <a:r>
              <a:rPr lang="en-US" altLang="zh-CN" sz="2800" b="1" dirty="0" err="1" smtClean="0"/>
              <a:t>IllegalValueException.java</a:t>
            </a: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7572428" cy="463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800080"/>
                </a:solidFill>
              </a:rPr>
              <a:t>class </a:t>
            </a:r>
            <a:r>
              <a:rPr lang="en-US" altLang="zh-CN" sz="2400" dirty="0" err="1" smtClean="0"/>
              <a:t>IllegalValueException</a:t>
            </a:r>
            <a:r>
              <a:rPr lang="en-US" altLang="zh-CN" sz="2400" dirty="0">
                <a:solidFill>
                  <a:srgbClr val="800080"/>
                </a:solidFill>
              </a:rPr>
              <a:t> </a:t>
            </a:r>
            <a:r>
              <a:rPr lang="en-US" altLang="zh-CN" sz="2400" dirty="0" smtClean="0">
                <a:solidFill>
                  <a:srgbClr val="800080"/>
                </a:solidFill>
              </a:rPr>
              <a:t>extends Exception {    </a:t>
            </a:r>
            <a:r>
              <a:rPr lang="en-US" altLang="zh-CN" sz="2400" dirty="0">
                <a:solidFill>
                  <a:srgbClr val="800080"/>
                </a:solidFill>
              </a:rPr>
              <a:t>} </a:t>
            </a:r>
            <a:endParaRPr lang="en-US" altLang="zh-CN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8596" y="2071678"/>
            <a:ext cx="257176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UserTrial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.java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596" y="2500306"/>
            <a:ext cx="8001056" cy="409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class </a:t>
            </a:r>
            <a:r>
              <a:rPr lang="en-US" altLang="zh-CN" sz="2000" b="1" dirty="0" err="1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UserTrial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  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val1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val2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public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UserTrial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a,int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b){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val1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=a;    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val2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=b;         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}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void show() 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IllegalValueException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{  </a:t>
            </a:r>
            <a:r>
              <a:rPr lang="en-US" altLang="zh-CN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endParaRPr lang="en-US" altLang="zh-CN" sz="20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altLang="zh-CN" sz="2000" b="1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((</a:t>
            </a:r>
            <a:r>
              <a:rPr lang="en-US" altLang="zh-CN" sz="2000" b="1" dirty="0" err="1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val1</a:t>
            </a:r>
            <a:r>
              <a:rPr lang="en-US" altLang="zh-CN" sz="2000" b="1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&lt;0) ||(</a:t>
            </a:r>
            <a:r>
              <a:rPr lang="en-US" altLang="zh-CN" sz="2000" b="1" dirty="0" err="1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val2</a:t>
            </a:r>
            <a:r>
              <a:rPr lang="en-US" altLang="zh-CN" sz="2000" b="1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&gt;0))       </a:t>
            </a:r>
          </a:p>
          <a:p>
            <a:pPr eaLnBrk="1" hangingPunct="1"/>
            <a:r>
              <a:rPr lang="en-US" altLang="zh-CN" sz="2000" b="1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	throw new </a:t>
            </a:r>
            <a:r>
              <a:rPr lang="en-US" altLang="zh-CN" sz="2000" b="1" dirty="0" err="1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IllegalValueException</a:t>
            </a:r>
            <a:r>
              <a:rPr lang="en-US" altLang="zh-CN" sz="2000" b="1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Value1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=”+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val1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2000" b="1" dirty="0" smtClean="0">
                <a:solidFill>
                  <a:srgbClr val="99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异常发生</a:t>
            </a:r>
            <a:r>
              <a:rPr lang="zh-CN" altLang="en-US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不</a:t>
            </a:r>
            <a:r>
              <a:rPr lang="zh-CN" altLang="en-US" sz="2000" b="1" dirty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运行</a:t>
            </a:r>
          </a:p>
          <a:p>
            <a:pPr eaLnBrk="1" hangingPunct="1"/>
            <a:r>
              <a:rPr lang="zh-CN" altLang="en-US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    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Value2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="+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val2</a:t>
            </a:r>
            <a:r>
              <a:rPr lang="en-US" altLang="zh-CN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r>
              <a:rPr lang="en-US" altLang="zh-CN" sz="2000" b="1" dirty="0" smtClean="0">
                <a:solidFill>
                  <a:srgbClr val="99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//</a:t>
            </a:r>
            <a:r>
              <a:rPr lang="zh-CN" altLang="en-US" sz="2000" b="1" dirty="0" smtClean="0">
                <a:solidFill>
                  <a:srgbClr val="99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异常发生</a:t>
            </a:r>
            <a:r>
              <a:rPr lang="zh-CN" altLang="en-US" sz="2000" b="1" dirty="0" smtClean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不运行</a:t>
            </a:r>
            <a:endParaRPr lang="en-US" altLang="zh-CN" sz="20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}    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571472" y="857232"/>
            <a:ext cx="7143800" cy="642942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用法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>
                <a:solidFill>
                  <a:srgbClr val="990033"/>
                </a:solidFill>
              </a:rPr>
              <a:t> </a:t>
            </a:r>
            <a:r>
              <a:rPr lang="en-US" altLang="zh-CN" sz="2400" b="1" dirty="0" smtClean="0">
                <a:solidFill>
                  <a:srgbClr val="990033"/>
                </a:solidFill>
              </a:rPr>
              <a:t>show()</a:t>
            </a:r>
            <a:r>
              <a:rPr lang="zh-CN" altLang="en-US" sz="2400" b="1" dirty="0" smtClean="0">
                <a:solidFill>
                  <a:srgbClr val="990033"/>
                </a:solidFill>
              </a:rPr>
              <a:t>方法不及时处理异常，由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方法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调用者负责处理异常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。</a:t>
            </a:r>
            <a:endParaRPr lang="en-US" altLang="zh-CN" sz="2400" b="1" dirty="0" smtClean="0">
              <a:latin typeface="Courier New" pitchFamily="49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4B708-4A3A-4196-9527-53C737303B12}" type="slidenum">
              <a:rPr lang="en-US" altLang="zh-CN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786742" cy="3541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0099"/>
                </a:solidFill>
              </a:rPr>
              <a:t>// ThrowExample.java</a:t>
            </a:r>
            <a:endParaRPr lang="en-US" altLang="zh-CN" sz="2000" b="1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en-US" altLang="zh-CN" sz="2000" b="1" dirty="0" smtClean="0"/>
              <a:t>class </a:t>
            </a:r>
            <a:r>
              <a:rPr lang="en-US" altLang="zh-CN" sz="2000" b="1" dirty="0" err="1"/>
              <a:t>ThrowExample</a:t>
            </a:r>
            <a:r>
              <a:rPr lang="en-US" altLang="zh-CN" sz="2000" b="1" dirty="0"/>
              <a:t>{</a:t>
            </a:r>
          </a:p>
          <a:p>
            <a:pPr eaLnBrk="1" hangingPunct="1"/>
            <a:r>
              <a:rPr lang="en-US" altLang="zh-CN" sz="2000" b="1" dirty="0"/>
              <a:t>    public static void main(String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 ]) { </a:t>
            </a:r>
          </a:p>
          <a:p>
            <a:pPr eaLnBrk="1" hangingPunct="1"/>
            <a:r>
              <a:rPr lang="en-US" altLang="zh-CN" sz="2000" b="1" dirty="0"/>
              <a:t>       </a:t>
            </a:r>
            <a:r>
              <a:rPr lang="en-US" altLang="zh-CN" sz="2000" b="1" dirty="0" err="1">
                <a:solidFill>
                  <a:srgbClr val="CC0000"/>
                </a:solidFill>
              </a:rPr>
              <a:t>UserTrial</a:t>
            </a:r>
            <a:r>
              <a:rPr lang="en-US" altLang="zh-CN" sz="2000" b="1" dirty="0"/>
              <a:t> values=new </a:t>
            </a:r>
            <a:r>
              <a:rPr lang="en-US" altLang="zh-CN" sz="2000" b="1" dirty="0" err="1"/>
              <a:t>UserTrial</a:t>
            </a:r>
            <a:r>
              <a:rPr lang="en-US" altLang="zh-CN" sz="2000" b="1" dirty="0"/>
              <a:t>(-1,1);</a:t>
            </a:r>
          </a:p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</a:rPr>
              <a:t>       try</a:t>
            </a:r>
            <a:r>
              <a:rPr lang="en-US" altLang="zh-CN" sz="2000" b="1" dirty="0"/>
              <a:t>{  </a:t>
            </a:r>
          </a:p>
          <a:p>
            <a:pPr eaLnBrk="1" hangingPunct="1"/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990033"/>
                </a:solidFill>
              </a:rPr>
              <a:t>values.show</a:t>
            </a:r>
            <a:r>
              <a:rPr lang="en-US" altLang="zh-CN" sz="2000" b="1" dirty="0">
                <a:solidFill>
                  <a:srgbClr val="990033"/>
                </a:solidFill>
              </a:rPr>
              <a:t>();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	//</a:t>
            </a:r>
            <a:r>
              <a:rPr lang="zh-CN" altLang="en-US" sz="2000" b="1" dirty="0">
                <a:solidFill>
                  <a:srgbClr val="0000CC"/>
                </a:solidFill>
              </a:rPr>
              <a:t>方法调用者负责处理异常                 </a:t>
            </a:r>
          </a:p>
          <a:p>
            <a:pPr eaLnBrk="1" hangingPunct="1"/>
            <a:r>
              <a:rPr lang="zh-CN" altLang="en-US" sz="2000" b="1" dirty="0"/>
              <a:t>       </a:t>
            </a:r>
            <a:r>
              <a:rPr lang="en-US" altLang="zh-CN" sz="2000" b="1" dirty="0" smtClean="0"/>
              <a:t>} </a:t>
            </a:r>
            <a:r>
              <a:rPr lang="en-US" altLang="zh-CN" sz="2000" b="1" dirty="0">
                <a:solidFill>
                  <a:srgbClr val="0000CC"/>
                </a:solidFill>
              </a:rPr>
              <a:t>catch 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6600"/>
                </a:solidFill>
              </a:rPr>
              <a:t>IllegalValueException</a:t>
            </a:r>
            <a:r>
              <a:rPr lang="en-US" altLang="zh-CN" sz="2000" b="1" dirty="0"/>
              <a:t> e){</a:t>
            </a: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en-US" altLang="zh-CN" sz="2000" b="1" dirty="0">
                <a:solidFill>
                  <a:srgbClr val="006600"/>
                </a:solidFill>
              </a:rPr>
              <a:t>Illegal  Values:  Caught in main</a:t>
            </a:r>
            <a:r>
              <a:rPr lang="en-US" altLang="zh-CN" sz="2000" b="1" dirty="0"/>
              <a:t>");</a:t>
            </a:r>
          </a:p>
          <a:p>
            <a:pPr eaLnBrk="1" hangingPunct="1"/>
            <a:r>
              <a:rPr lang="en-US" altLang="zh-CN" sz="2000" b="1" dirty="0"/>
              <a:t>       }</a:t>
            </a:r>
          </a:p>
          <a:p>
            <a:pPr eaLnBrk="1" hangingPunct="1"/>
            <a:r>
              <a:rPr lang="en-US" altLang="zh-CN" sz="2000" b="1" dirty="0"/>
              <a:t>  }</a:t>
            </a:r>
          </a:p>
          <a:p>
            <a:pPr eaLnBrk="1" hangingPunct="1"/>
            <a:r>
              <a:rPr lang="en-US" altLang="zh-CN" sz="2000" b="1" dirty="0"/>
              <a:t>}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2571736" y="5786454"/>
            <a:ext cx="4786346" cy="46166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</a:rPr>
              <a:t>Illegal  Values:  Caught in main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1357290" y="5715016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输出：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8" grpId="0" animBg="1"/>
      <p:bldP spid="202758" grpId="1" animBg="1"/>
      <p:bldP spid="5120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357298"/>
            <a:ext cx="7929618" cy="30003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66"/>
                </a:solidFill>
              </a:rPr>
              <a:t>//ThrowExample.java</a:t>
            </a:r>
            <a:endParaRPr lang="en-US" altLang="zh-CN" sz="24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class </a:t>
            </a:r>
            <a:r>
              <a:rPr lang="en-US" altLang="zh-CN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ThrowExample</a:t>
            </a: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public static void main(String </a:t>
            </a:r>
            <a:r>
              <a:rPr lang="en-US" altLang="zh-CN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args</a:t>
            </a: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[ 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			          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throws  </a:t>
            </a:r>
            <a:r>
              <a:rPr lang="en-US" altLang="zh-CN" sz="2400" dirty="0" err="1" smtClean="0">
                <a:solidFill>
                  <a:srgbClr val="0000CC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IllegalValueException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  </a:t>
            </a:r>
            <a:r>
              <a:rPr lang="en-US" altLang="zh-CN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UserTrial</a:t>
            </a: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values=new </a:t>
            </a:r>
            <a:r>
              <a:rPr lang="en-US" altLang="zh-CN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UserTrial</a:t>
            </a: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(-1,1);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  </a:t>
            </a:r>
            <a:r>
              <a:rPr lang="en-US" altLang="zh-CN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values.show</a:t>
            </a: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();  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}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D32B9-72DE-46A6-B22E-6FE12D449A6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42910" y="357166"/>
            <a:ext cx="7858180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用法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en-US" altLang="zh-CN" sz="2400" b="1" dirty="0" smtClean="0"/>
              <a:t> show()</a:t>
            </a:r>
            <a:r>
              <a:rPr lang="zh-CN" altLang="en-US" sz="2400" b="1" dirty="0" smtClean="0"/>
              <a:t>方法不及时处理异常，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调用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者也</a:t>
            </a:r>
            <a:r>
              <a:rPr lang="zh-CN" altLang="en-US" sz="2400" b="1" dirty="0" smtClean="0">
                <a:latin typeface="+mn-lt"/>
                <a:ea typeface="+mn-ea"/>
              </a:rPr>
              <a:t>不</a:t>
            </a:r>
            <a:r>
              <a:rPr lang="zh-CN" altLang="en-US" sz="2400" b="1" dirty="0" smtClean="0">
                <a:latin typeface="+mn-lt"/>
                <a:ea typeface="+mn-ea"/>
              </a:rPr>
              <a:t>及时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处理异常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，则方法调用者需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在头部申明抛出异常。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71538" y="4572008"/>
            <a:ext cx="7858180" cy="1569660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/>
              <a:t>Exception in thread "main" </a:t>
            </a:r>
            <a:r>
              <a:rPr lang="en-US" altLang="zh-CN" sz="2400" u="sng" dirty="0" err="1" smtClean="0"/>
              <a:t>exception.IllegalValueException</a:t>
            </a:r>
            <a:endParaRPr lang="en-US" altLang="zh-CN" sz="2400" u="sng" dirty="0" smtClean="0"/>
          </a:p>
          <a:p>
            <a:r>
              <a:rPr lang="en-US" altLang="zh-CN" sz="2400" dirty="0" smtClean="0"/>
              <a:t>at </a:t>
            </a:r>
            <a:r>
              <a:rPr lang="en-US" altLang="zh-CN" sz="2400" dirty="0" err="1" smtClean="0"/>
              <a:t>exception.UserTrial.show</a:t>
            </a:r>
            <a:r>
              <a:rPr lang="en-US" altLang="zh-CN" sz="2400" dirty="0" smtClean="0"/>
              <a:t>(</a:t>
            </a:r>
            <a:r>
              <a:rPr lang="en-US" altLang="zh-CN" sz="2400" u="sng" dirty="0" err="1" smtClean="0"/>
              <a:t>UserTrial.java:13</a:t>
            </a:r>
            <a:r>
              <a:rPr lang="en-US" altLang="zh-CN" sz="2400" u="sng" dirty="0" smtClean="0"/>
              <a:t>)</a:t>
            </a:r>
          </a:p>
          <a:p>
            <a:r>
              <a:rPr lang="en-US" altLang="zh-CN" sz="2400" dirty="0" smtClean="0"/>
              <a:t>at </a:t>
            </a:r>
            <a:r>
              <a:rPr lang="en-US" altLang="zh-CN" sz="2400" dirty="0" err="1" smtClean="0"/>
              <a:t>exception.ThrowExample.main</a:t>
            </a:r>
            <a:r>
              <a:rPr lang="en-US" altLang="zh-CN" sz="2400" dirty="0" smtClean="0"/>
              <a:t>(</a:t>
            </a:r>
            <a:r>
              <a:rPr lang="en-US" altLang="zh-CN" sz="2400" u="sng" dirty="0" err="1" smtClean="0"/>
              <a:t>ThrowExample.java:6</a:t>
            </a:r>
            <a:r>
              <a:rPr lang="en-US" altLang="zh-CN" sz="2400" u="sng" dirty="0" smtClean="0"/>
              <a:t>)</a:t>
            </a:r>
            <a:endParaRPr lang="en-US" altLang="zh-CN" sz="2400" dirty="0">
              <a:solidFill>
                <a:srgbClr val="0066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4282" y="4643446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输出：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3F20C-1F1A-4256-95C8-170FE474F81B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7500990" cy="5080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class </a:t>
            </a:r>
            <a:r>
              <a:rPr lang="en-US" altLang="zh-CN" b="1" dirty="0" err="1" smtClean="0">
                <a:solidFill>
                  <a:srgbClr val="CC0000"/>
                </a:solidFill>
              </a:rPr>
              <a:t>UserTrial</a:t>
            </a:r>
            <a:r>
              <a:rPr lang="en-US" altLang="zh-CN" b="1" dirty="0" smtClean="0">
                <a:solidFill>
                  <a:srgbClr val="CC0000"/>
                </a:solidFill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</a:rPr>
              <a:t>{   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</a:t>
            </a:r>
            <a:r>
              <a:rPr lang="en-US" altLang="zh-CN" b="1" dirty="0" err="1">
                <a:solidFill>
                  <a:schemeClr val="tx2"/>
                </a:solidFill>
              </a:rPr>
              <a:t>int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val1</a:t>
            </a:r>
            <a:r>
              <a:rPr lang="en-US" altLang="zh-CN" b="1" dirty="0">
                <a:solidFill>
                  <a:schemeClr val="tx2"/>
                </a:solidFill>
              </a:rPr>
              <a:t>, </a:t>
            </a:r>
            <a:r>
              <a:rPr lang="en-US" altLang="zh-CN" b="1" dirty="0" err="1">
                <a:solidFill>
                  <a:schemeClr val="tx2"/>
                </a:solidFill>
              </a:rPr>
              <a:t>val2</a:t>
            </a:r>
            <a:r>
              <a:rPr lang="en-US" altLang="zh-CN" b="1" dirty="0">
                <a:solidFill>
                  <a:schemeClr val="tx2"/>
                </a:solidFill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public </a:t>
            </a:r>
            <a:r>
              <a:rPr lang="en-US" altLang="zh-CN" b="1" dirty="0" err="1">
                <a:solidFill>
                  <a:schemeClr val="tx2"/>
                </a:solidFill>
              </a:rPr>
              <a:t>UserTrial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</a:rPr>
              <a:t>int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a,int</a:t>
            </a:r>
            <a:r>
              <a:rPr lang="en-US" altLang="zh-CN" b="1" dirty="0">
                <a:solidFill>
                  <a:schemeClr val="tx2"/>
                </a:solidFill>
              </a:rPr>
              <a:t> b){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     </a:t>
            </a:r>
            <a:r>
              <a:rPr lang="en-US" altLang="zh-CN" b="1" dirty="0" err="1">
                <a:solidFill>
                  <a:schemeClr val="tx2"/>
                </a:solidFill>
              </a:rPr>
              <a:t>val1</a:t>
            </a:r>
            <a:r>
              <a:rPr lang="en-US" altLang="zh-CN" b="1" dirty="0">
                <a:solidFill>
                  <a:schemeClr val="tx2"/>
                </a:solidFill>
              </a:rPr>
              <a:t>=a;    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     </a:t>
            </a:r>
            <a:r>
              <a:rPr lang="en-US" altLang="zh-CN" b="1" dirty="0" err="1">
                <a:solidFill>
                  <a:schemeClr val="tx2"/>
                </a:solidFill>
              </a:rPr>
              <a:t>val2</a:t>
            </a:r>
            <a:r>
              <a:rPr lang="en-US" altLang="zh-CN" b="1" dirty="0">
                <a:solidFill>
                  <a:schemeClr val="tx2"/>
                </a:solidFill>
              </a:rPr>
              <a:t>=b;         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</a:t>
            </a:r>
            <a:r>
              <a:rPr lang="en-US" altLang="zh-CN" b="1" dirty="0" smtClean="0">
                <a:solidFill>
                  <a:schemeClr val="tx2"/>
                </a:solidFill>
              </a:rPr>
              <a:t>}</a:t>
            </a:r>
          </a:p>
          <a:p>
            <a:pPr eaLnBrk="1" hangingPunct="1"/>
            <a:endParaRPr lang="en-US" altLang="zh-CN" sz="12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/>
              <a:t>   void show() {  </a:t>
            </a:r>
            <a:r>
              <a:rPr lang="en-US" altLang="zh-CN" b="1" dirty="0" smtClean="0"/>
              <a:t>//</a:t>
            </a:r>
            <a:r>
              <a:rPr lang="zh-CN" altLang="en-US" b="1" dirty="0" smtClean="0">
                <a:solidFill>
                  <a:srgbClr val="0000CC"/>
                </a:solidFill>
              </a:rPr>
              <a:t>方法及时处理异常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try{</a:t>
            </a:r>
          </a:p>
          <a:p>
            <a:pPr lvl="2" eaLnBrk="1" hangingPunct="1"/>
            <a:r>
              <a:rPr lang="en-US" altLang="zh-CN" b="1" dirty="0">
                <a:solidFill>
                  <a:srgbClr val="008000"/>
                </a:solidFill>
              </a:rPr>
              <a:t>   if ((</a:t>
            </a:r>
            <a:r>
              <a:rPr lang="en-US" altLang="zh-CN" b="1" dirty="0" err="1">
                <a:solidFill>
                  <a:srgbClr val="008000"/>
                </a:solidFill>
              </a:rPr>
              <a:t>val1</a:t>
            </a:r>
            <a:r>
              <a:rPr lang="en-US" altLang="zh-CN" b="1" dirty="0">
                <a:solidFill>
                  <a:srgbClr val="008000"/>
                </a:solidFill>
              </a:rPr>
              <a:t>&lt;0) ||(</a:t>
            </a:r>
            <a:r>
              <a:rPr lang="en-US" altLang="zh-CN" b="1" dirty="0" err="1">
                <a:solidFill>
                  <a:srgbClr val="008000"/>
                </a:solidFill>
              </a:rPr>
              <a:t>val2</a:t>
            </a:r>
            <a:r>
              <a:rPr lang="en-US" altLang="zh-CN" b="1" dirty="0">
                <a:solidFill>
                  <a:srgbClr val="008000"/>
                </a:solidFill>
              </a:rPr>
              <a:t>&gt;0))       </a:t>
            </a:r>
          </a:p>
          <a:p>
            <a:pPr lvl="2" eaLnBrk="1" hangingPunct="1"/>
            <a:r>
              <a:rPr lang="en-US" altLang="zh-CN" b="1" dirty="0">
                <a:solidFill>
                  <a:srgbClr val="008000"/>
                </a:solidFill>
              </a:rPr>
              <a:t>      throw new </a:t>
            </a:r>
            <a:r>
              <a:rPr lang="en-US" altLang="zh-CN" b="1" dirty="0" err="1">
                <a:solidFill>
                  <a:srgbClr val="008000"/>
                </a:solidFill>
              </a:rPr>
              <a:t>IllegalValueException</a:t>
            </a:r>
            <a:r>
              <a:rPr lang="en-US" altLang="zh-CN" b="1" dirty="0">
                <a:solidFill>
                  <a:srgbClr val="008000"/>
                </a:solidFill>
              </a:rPr>
              <a:t>();</a:t>
            </a: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}catch(Exception e){</a:t>
            </a: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     </a:t>
            </a:r>
            <a:r>
              <a:rPr lang="en-US" altLang="zh-CN" b="1" dirty="0" err="1">
                <a:solidFill>
                  <a:srgbClr val="008000"/>
                </a:solidFill>
              </a:rPr>
              <a:t>System.</a:t>
            </a:r>
            <a:r>
              <a:rPr lang="en-US" altLang="zh-CN" b="1" i="1" dirty="0" err="1">
                <a:solidFill>
                  <a:srgbClr val="008000"/>
                </a:solidFill>
              </a:rPr>
              <a:t>out</a:t>
            </a:r>
            <a:r>
              <a:rPr lang="en-US" altLang="zh-CN" b="1" dirty="0" err="1">
                <a:solidFill>
                  <a:srgbClr val="008000"/>
                </a:solidFill>
              </a:rPr>
              <a:t>.println</a:t>
            </a:r>
            <a:r>
              <a:rPr lang="en-US" altLang="zh-CN" b="1" dirty="0">
                <a:solidFill>
                  <a:srgbClr val="008000"/>
                </a:solidFill>
              </a:rPr>
              <a:t>("Illegal  Values:  Caught in </a:t>
            </a:r>
            <a:r>
              <a:rPr lang="en-US" altLang="zh-CN" b="1" dirty="0" err="1">
                <a:solidFill>
                  <a:srgbClr val="008000"/>
                </a:solidFill>
              </a:rPr>
              <a:t>UserTrial</a:t>
            </a:r>
            <a:r>
              <a:rPr lang="en-US" altLang="zh-CN" b="1" dirty="0">
                <a:solidFill>
                  <a:srgbClr val="008000"/>
                </a:solidFill>
              </a:rPr>
              <a:t>");</a:t>
            </a: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}</a:t>
            </a:r>
          </a:p>
          <a:p>
            <a:pPr lvl="1" eaLnBrk="1" hangingPunct="1"/>
            <a:r>
              <a:rPr lang="en-US" altLang="zh-CN" b="1" dirty="0"/>
              <a:t>  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b="1" dirty="0" err="1"/>
              <a:t>.println</a:t>
            </a:r>
            <a:r>
              <a:rPr lang="en-US" altLang="zh-CN" b="1" dirty="0"/>
              <a:t>(“</a:t>
            </a:r>
            <a:r>
              <a:rPr lang="en-US" altLang="zh-CN" b="1" dirty="0" err="1"/>
              <a:t>Value1</a:t>
            </a:r>
            <a:r>
              <a:rPr lang="en-US" altLang="zh-CN" b="1" dirty="0"/>
              <a:t>=”+ </a:t>
            </a:r>
            <a:r>
              <a:rPr lang="en-US" altLang="zh-CN" b="1" dirty="0" err="1"/>
              <a:t>val1</a:t>
            </a:r>
            <a:r>
              <a:rPr lang="en-US" altLang="zh-CN" b="1" dirty="0"/>
              <a:t>); </a:t>
            </a:r>
            <a:r>
              <a:rPr lang="en-US" altLang="zh-CN" b="1" dirty="0">
                <a:solidFill>
                  <a:srgbClr val="990033"/>
                </a:solidFill>
              </a:rPr>
              <a:t>//</a:t>
            </a:r>
            <a:r>
              <a:rPr lang="zh-CN" altLang="en-US" b="1" dirty="0">
                <a:solidFill>
                  <a:srgbClr val="990033"/>
                </a:solidFill>
              </a:rPr>
              <a:t>异常处理后，继续运行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  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b="1" dirty="0" err="1"/>
              <a:t>.println</a:t>
            </a:r>
            <a:r>
              <a:rPr lang="en-US" altLang="zh-CN" b="1" dirty="0"/>
              <a:t>("Value2 ="+val2); </a:t>
            </a:r>
            <a:r>
              <a:rPr lang="en-US" altLang="zh-CN" b="1" dirty="0" smtClean="0">
                <a:solidFill>
                  <a:srgbClr val="990033"/>
                </a:solidFill>
              </a:rPr>
              <a:t>//</a:t>
            </a:r>
            <a:r>
              <a:rPr lang="zh-CN" altLang="en-US" b="1" dirty="0" smtClean="0">
                <a:solidFill>
                  <a:srgbClr val="990033"/>
                </a:solidFill>
              </a:rPr>
              <a:t>异常处理后，继续运行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} 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5003800" y="5715016"/>
            <a:ext cx="4140200" cy="92392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Illegal  Values:  Caught in </a:t>
            </a:r>
            <a:r>
              <a:rPr lang="en-US" altLang="zh-CN" b="1" dirty="0" err="1"/>
              <a:t>UserTrial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Value1=-1</a:t>
            </a:r>
          </a:p>
          <a:p>
            <a:pPr eaLnBrk="1" hangingPunct="1"/>
            <a:r>
              <a:rPr lang="en-US" altLang="zh-CN" b="1" dirty="0"/>
              <a:t>Value2 =1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5072066" y="5357826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输出：</a:t>
            </a: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214282" y="5429264"/>
            <a:ext cx="4640263" cy="120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 ]) { </a:t>
            </a:r>
          </a:p>
          <a:p>
            <a:pPr eaLnBrk="1" hangingPunct="1"/>
            <a:r>
              <a:rPr lang="en-US" altLang="zh-CN" b="1" dirty="0"/>
              <a:t>       </a:t>
            </a:r>
            <a:r>
              <a:rPr lang="en-US" altLang="zh-CN" b="1" dirty="0" err="1"/>
              <a:t>UserTrial</a:t>
            </a:r>
            <a:r>
              <a:rPr lang="en-US" altLang="zh-CN" b="1" dirty="0"/>
              <a:t> values=new </a:t>
            </a:r>
            <a:r>
              <a:rPr lang="en-US" altLang="zh-CN" b="1" dirty="0" err="1"/>
              <a:t>UserTrial</a:t>
            </a:r>
            <a:r>
              <a:rPr lang="en-US" altLang="zh-CN" b="1" dirty="0"/>
              <a:t>(-1,1);       </a:t>
            </a:r>
          </a:p>
          <a:p>
            <a:pPr eaLnBrk="1" hangingPunct="1"/>
            <a:r>
              <a:rPr lang="en-US" altLang="zh-CN" b="1" dirty="0"/>
              <a:t>      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values.show</a:t>
            </a:r>
            <a:r>
              <a:rPr lang="en-US" altLang="zh-CN" b="1" dirty="0" smtClean="0">
                <a:solidFill>
                  <a:srgbClr val="008000"/>
                </a:solidFill>
              </a:rPr>
              <a:t>();</a:t>
            </a:r>
            <a:r>
              <a:rPr lang="en-US" altLang="zh-CN" b="1" dirty="0" smtClean="0"/>
              <a:t>         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15272" y="428604"/>
            <a:ext cx="1142976" cy="192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用法</a:t>
            </a:r>
            <a:r>
              <a:rPr lang="en-US" altLang="zh-CN" sz="2000" b="1" dirty="0" smtClean="0"/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/>
              <a:t>show()</a:t>
            </a:r>
            <a:r>
              <a:rPr lang="zh-CN" altLang="en-US" sz="2000" b="1" dirty="0" smtClean="0"/>
              <a:t>方法及时</a:t>
            </a:r>
            <a:r>
              <a:rPr lang="zh-CN" altLang="en-US" sz="2000" b="1" dirty="0" smtClean="0"/>
              <a:t>处理</a:t>
            </a:r>
            <a:r>
              <a:rPr lang="zh-CN" altLang="en-US" sz="2000" b="1" dirty="0" smtClean="0"/>
              <a:t>异常。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/>
      <p:bldP spid="522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7215188" cy="11525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/>
              <a:t>Exception Propagation(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44674"/>
            <a:ext cx="8104188" cy="4727597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zh-CN" altLang="en-US" sz="2400" dirty="0" smtClean="0"/>
              <a:t>对于可能发生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检查性异常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方法</a:t>
            </a:r>
            <a:r>
              <a:rPr lang="zh-CN" altLang="en-US" sz="2400" dirty="0" smtClean="0"/>
              <a:t>或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构造函数</a:t>
            </a:r>
            <a:r>
              <a:rPr lang="zh-CN" altLang="en-US" sz="2400" dirty="0" smtClean="0"/>
              <a:t>，在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方法</a:t>
            </a:r>
            <a:r>
              <a:rPr lang="zh-CN" altLang="en-US" sz="2400" dirty="0" smtClean="0"/>
              <a:t>或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构造函数内部</a:t>
            </a:r>
            <a:r>
              <a:rPr lang="zh-CN" altLang="en-US" sz="2400" dirty="0" smtClean="0"/>
              <a:t>不使用</a:t>
            </a:r>
            <a:r>
              <a:rPr lang="en-US" altLang="zh-CN" sz="2400" dirty="0" smtClean="0"/>
              <a:t>try-catch-finally</a:t>
            </a:r>
            <a:r>
              <a:rPr lang="zh-CN" altLang="en-US" sz="2400" dirty="0" smtClean="0"/>
              <a:t>处理产生的异常，需要在</a:t>
            </a:r>
            <a:r>
              <a:rPr lang="zh-CN" altLang="en-US" sz="2400" dirty="0" smtClean="0">
                <a:solidFill>
                  <a:srgbClr val="990000"/>
                </a:solidFill>
              </a:rPr>
              <a:t>方法头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solidFill>
                  <a:srgbClr val="990000"/>
                </a:solidFill>
              </a:rPr>
              <a:t>函数头</a:t>
            </a:r>
            <a:r>
              <a:rPr lang="zh-CN" altLang="en-US" sz="2400" dirty="0" smtClean="0"/>
              <a:t>部使用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throws</a:t>
            </a:r>
            <a:r>
              <a:rPr lang="zh-CN" altLang="en-US" sz="2400" dirty="0" smtClean="0"/>
              <a:t>语句声明其可能发生的异常类型；</a:t>
            </a:r>
            <a:endParaRPr lang="en-US" altLang="zh-CN" sz="2400" dirty="0" smtClean="0"/>
          </a:p>
          <a:p>
            <a:pPr eaLnBrk="1" hangingPunct="1">
              <a:spcBef>
                <a:spcPct val="70000"/>
              </a:spcBef>
            </a:pPr>
            <a:r>
              <a:rPr lang="zh-CN" altLang="en-US" sz="2400" dirty="0" smtClean="0"/>
              <a:t>出现异常时，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沿着调用层次向上传递</a:t>
            </a:r>
            <a:r>
              <a:rPr lang="zh-CN" altLang="en-US" sz="2400" dirty="0" smtClean="0">
                <a:solidFill>
                  <a:srgbClr val="0000FF"/>
                </a:solidFill>
              </a:rPr>
              <a:t>，</a:t>
            </a:r>
            <a:r>
              <a:rPr lang="zh-CN" altLang="en-US" sz="2400" dirty="0" smtClean="0"/>
              <a:t>由调用它的方法来处理这些异常；</a:t>
            </a:r>
            <a:endParaRPr lang="en-US" altLang="zh-CN" sz="2400" dirty="0" smtClean="0"/>
          </a:p>
          <a:p>
            <a:pPr eaLnBrk="1" hangingPunct="1">
              <a:spcBef>
                <a:spcPct val="70000"/>
              </a:spcBef>
            </a:pPr>
            <a:r>
              <a:rPr lang="zh-CN" altLang="en-US" sz="2400" dirty="0" smtClean="0"/>
              <a:t>异常的传递结束条件：</a:t>
            </a:r>
            <a:endParaRPr lang="en-US" altLang="zh-CN" sz="2400" dirty="0" smtClean="0"/>
          </a:p>
          <a:p>
            <a:pPr marL="752475" lvl="2" indent="-457200" eaLnBrk="1" hangingPunct="1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 smtClean="0"/>
              <a:t>找到处理该异常的</a:t>
            </a:r>
            <a:r>
              <a:rPr lang="en-US" altLang="zh-CN" dirty="0" smtClean="0"/>
              <a:t>try-catch-finally</a:t>
            </a:r>
            <a:r>
              <a:rPr lang="zh-CN" altLang="en-US" dirty="0" smtClean="0"/>
              <a:t>语句捕获该异常，异常的传递结束</a:t>
            </a:r>
            <a:r>
              <a:rPr lang="zh-CN" altLang="en-US" smtClean="0"/>
              <a:t>。 </a:t>
            </a:r>
            <a:endParaRPr lang="en-US" altLang="zh-CN" dirty="0" smtClean="0"/>
          </a:p>
          <a:p>
            <a:pPr marL="752475" lvl="2" indent="-457200" eaLnBrk="1" hangingPunct="1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 smtClean="0"/>
              <a:t>若没有找到处理该异常的语句，则直到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方法，异常的传递才结束。</a:t>
            </a:r>
            <a:endParaRPr lang="en-US" altLang="zh-CN" dirty="0" smtClean="0"/>
          </a:p>
          <a:p>
            <a:pPr eaLnBrk="1" hangingPunct="1">
              <a:spcBef>
                <a:spcPct val="70000"/>
              </a:spcBef>
            </a:pPr>
            <a:endParaRPr lang="en-US" altLang="zh-CN" sz="2400" dirty="0" smtClean="0"/>
          </a:p>
        </p:txBody>
      </p:sp>
      <p:sp>
        <p:nvSpPr>
          <p:cNvPr id="532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4FF9EF4-18F5-463D-BE7D-0C5242B8500D}" type="slidenum">
              <a:rPr lang="en-US" altLang="zh-CN" smtClean="0"/>
              <a:pPr eaLnBrk="1" hangingPunct="1"/>
              <a:t>54</a:t>
            </a:fld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26363" cy="5953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>
                <a:latin typeface="Times New Roman" pitchFamily="18" charset="0"/>
              </a:rPr>
              <a:t>Exception Propagation</a:t>
            </a: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F0DF260-04F9-4CCB-915D-B26F89D9755A}" type="slidenum">
              <a:rPr lang="en-US" altLang="zh-CN" smtClean="0"/>
              <a:pPr eaLnBrk="1" hangingPunct="1"/>
              <a:t>55</a:t>
            </a:fld>
            <a:endParaRPr lang="en-US" altLang="zh-CN" smtClean="0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785786" y="714356"/>
            <a:ext cx="6705600" cy="381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>
              <a:lnSpc>
                <a:spcPct val="90000"/>
              </a:lnSpc>
            </a:pPr>
            <a:r>
              <a:rPr kumimoji="1" lang="ko-KR" altLang="en-US" b="1" dirty="0">
                <a:latin typeface="Times New Roman" pitchFamily="18" charset="0"/>
                <a:ea typeface="Gulim" pitchFamily="34" charset="-127"/>
              </a:rPr>
              <a:t>   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public  class  Propagate {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void  </a:t>
            </a:r>
            <a:r>
              <a:rPr kumimoji="1" lang="en-US" altLang="ko-KR" sz="2000" b="1" dirty="0">
                <a:solidFill>
                  <a:srgbClr val="0000CC"/>
                </a:solidFill>
                <a:latin typeface="Times New Roman" pitchFamily="18" charset="0"/>
                <a:ea typeface="Gulim" pitchFamily="34" charset="-127"/>
              </a:rPr>
              <a:t>orange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() {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         </a:t>
            </a:r>
            <a:r>
              <a:rPr kumimoji="1" lang="en-US" altLang="ko-KR" sz="2000" b="1" dirty="0" err="1">
                <a:latin typeface="Times New Roman" pitchFamily="18" charset="0"/>
                <a:ea typeface="Gulim" pitchFamily="34" charset="-127"/>
              </a:rPr>
              <a:t>int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m = 25,  </a:t>
            </a:r>
            <a:r>
              <a:rPr kumimoji="1" lang="en-US" altLang="ko-KR" sz="2000" b="1" dirty="0" err="1">
                <a:latin typeface="Times New Roman" pitchFamily="18" charset="0"/>
                <a:ea typeface="Gulim" pitchFamily="34" charset="-127"/>
              </a:rPr>
              <a:t>i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= 0;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         </a:t>
            </a:r>
            <a:r>
              <a:rPr kumimoji="1" lang="en-US" altLang="ko-KR" sz="2000" b="1" dirty="0" err="1">
                <a:latin typeface="Times New Roman" pitchFamily="18" charset="0"/>
                <a:ea typeface="Gulim" pitchFamily="34" charset="-127"/>
              </a:rPr>
              <a:t>i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= m / </a:t>
            </a:r>
            <a:r>
              <a:rPr kumimoji="1" lang="en-US" altLang="ko-KR" sz="2000" b="1" dirty="0" err="1">
                <a:latin typeface="Times New Roman" pitchFamily="18" charset="0"/>
                <a:ea typeface="Gulim" pitchFamily="34" charset="-127"/>
              </a:rPr>
              <a:t>i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}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void  </a:t>
            </a:r>
            <a:r>
              <a:rPr kumimoji="1" lang="en-US" altLang="ko-KR" sz="2000" b="1" dirty="0">
                <a:solidFill>
                  <a:srgbClr val="C00000"/>
                </a:solidFill>
                <a:latin typeface="Times New Roman" pitchFamily="18" charset="0"/>
                <a:ea typeface="Gulim" pitchFamily="34" charset="-127"/>
              </a:rPr>
              <a:t>apple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() {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         </a:t>
            </a:r>
            <a:r>
              <a:rPr kumimoji="1" lang="en-US" altLang="ko-KR" sz="2000" b="1" dirty="0">
                <a:solidFill>
                  <a:srgbClr val="0000CC"/>
                </a:solidFill>
                <a:latin typeface="Times New Roman" pitchFamily="18" charset="0"/>
                <a:ea typeface="Gulim" pitchFamily="34" charset="-127"/>
              </a:rPr>
              <a:t>orange();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}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public static void </a:t>
            </a:r>
            <a:r>
              <a:rPr kumimoji="1" lang="en-US" altLang="ko-KR" sz="2000" b="1" dirty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main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(String[] </a:t>
            </a:r>
            <a:r>
              <a:rPr kumimoji="1" lang="en-US" altLang="ko-KR" sz="2000" b="1" dirty="0" err="1">
                <a:latin typeface="Times New Roman" pitchFamily="18" charset="0"/>
                <a:ea typeface="Gulim" pitchFamily="34" charset="-127"/>
              </a:rPr>
              <a:t>args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) {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         Propagate p = new Propagate();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         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imes New Roman" pitchFamily="18" charset="0"/>
                <a:ea typeface="Gulim" pitchFamily="34" charset="-127"/>
              </a:rPr>
              <a:t>p.apple</a:t>
            </a:r>
            <a:r>
              <a:rPr kumimoji="1" lang="en-US" altLang="ko-KR" sz="2000" b="1" dirty="0">
                <a:solidFill>
                  <a:srgbClr val="CC0000"/>
                </a:solidFill>
                <a:latin typeface="Times New Roman" pitchFamily="18" charset="0"/>
                <a:ea typeface="Gulim" pitchFamily="34" charset="-127"/>
              </a:rPr>
              <a:t>();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        }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   }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4932363" y="1557338"/>
            <a:ext cx="3068637" cy="995362"/>
          </a:xfrm>
          <a:prstGeom prst="wedgeEllipseCallout">
            <a:avLst>
              <a:gd name="adj1" fmla="val -105680"/>
              <a:gd name="adj2" fmla="val -25865"/>
            </a:avLst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rIns="0" anchor="ctr">
            <a:spAutoFit/>
          </a:bodyPr>
          <a:lstStyle/>
          <a:p>
            <a:pPr latinLnBrk="1"/>
            <a:r>
              <a:rPr kumimoji="1" lang="en-US" altLang="ko-KR" sz="2000">
                <a:latin typeface="Times New Roman" pitchFamily="18" charset="0"/>
                <a:ea typeface="Gulim" pitchFamily="34" charset="-127"/>
              </a:rPr>
              <a:t>ArithmeticException Occurred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500063" y="5000625"/>
            <a:ext cx="6840537" cy="1584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ko-KR" altLang="en-US" b="1" dirty="0">
                <a:latin typeface="고딕"/>
                <a:ea typeface="Gulim" pitchFamily="34" charset="-127"/>
              </a:rPr>
              <a:t>   </a:t>
            </a:r>
            <a:r>
              <a:rPr kumimoji="1" lang="en-US" altLang="ko-KR" sz="2000" b="1" dirty="0" err="1">
                <a:latin typeface="고딕"/>
                <a:ea typeface="Gulim" pitchFamily="34" charset="-127"/>
              </a:rPr>
              <a:t>java.lang.ArithmeticException</a:t>
            </a:r>
            <a:r>
              <a:rPr kumimoji="1" lang="en-US" altLang="ko-KR" sz="2000" b="1" dirty="0">
                <a:latin typeface="고딕"/>
                <a:ea typeface="Gulim" pitchFamily="34" charset="-127"/>
              </a:rPr>
              <a:t>:	 / by zero</a:t>
            </a:r>
          </a:p>
          <a:p>
            <a:pPr latinLnBrk="1"/>
            <a:r>
              <a:rPr kumimoji="1" lang="en-US" altLang="ko-KR" sz="2000" b="1" dirty="0">
                <a:latin typeface="고딕"/>
                <a:ea typeface="Gulim" pitchFamily="34" charset="-127"/>
              </a:rPr>
              <a:t>	at </a:t>
            </a:r>
            <a:r>
              <a:rPr kumimoji="1" lang="en-US" altLang="ko-KR" sz="2000" b="1" dirty="0" err="1">
                <a:latin typeface="고딕"/>
                <a:ea typeface="Gulim" pitchFamily="34" charset="-127"/>
              </a:rPr>
              <a:t>Propagate.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orange</a:t>
            </a:r>
            <a:r>
              <a:rPr kumimoji="1" lang="en-US" altLang="ko-KR" sz="2000" b="1" dirty="0">
                <a:latin typeface="고딕"/>
                <a:ea typeface="Gulim" pitchFamily="34" charset="-127"/>
              </a:rPr>
              <a:t>(</a:t>
            </a:r>
            <a:r>
              <a:rPr kumimoji="1" lang="en-US" altLang="ko-KR" sz="2000" b="1" dirty="0" err="1">
                <a:latin typeface="고딕"/>
                <a:ea typeface="Gulim" pitchFamily="34" charset="-127"/>
              </a:rPr>
              <a:t>Propagate.java:4</a:t>
            </a:r>
            <a:r>
              <a:rPr kumimoji="1" lang="en-US" altLang="ko-KR" sz="2000" b="1" dirty="0">
                <a:latin typeface="고딕"/>
                <a:ea typeface="Gulim" pitchFamily="34" charset="-127"/>
              </a:rPr>
              <a:t>)</a:t>
            </a:r>
          </a:p>
          <a:p>
            <a:pPr latinLnBrk="1"/>
            <a:r>
              <a:rPr kumimoji="1" lang="en-US" altLang="ko-KR" sz="2000" b="1" dirty="0">
                <a:latin typeface="고딕"/>
                <a:ea typeface="Gulim" pitchFamily="34" charset="-127"/>
              </a:rPr>
              <a:t>	at </a:t>
            </a:r>
            <a:r>
              <a:rPr kumimoji="1" lang="en-US" altLang="ko-KR" sz="2000" b="1" dirty="0" err="1">
                <a:latin typeface="고딕"/>
                <a:ea typeface="Gulim" pitchFamily="34" charset="-127"/>
              </a:rPr>
              <a:t>Propagate.</a:t>
            </a:r>
            <a:r>
              <a:rPr kumimoji="1" lang="en-US" altLang="ko-KR" sz="2000" b="1" dirty="0" err="1">
                <a:solidFill>
                  <a:srgbClr val="C00000"/>
                </a:solidFill>
                <a:latin typeface="고딕"/>
                <a:ea typeface="Gulim" pitchFamily="34" charset="-127"/>
              </a:rPr>
              <a:t>apple</a:t>
            </a:r>
            <a:r>
              <a:rPr kumimoji="1" lang="en-US" altLang="ko-KR" sz="2000" b="1" dirty="0">
                <a:latin typeface="고딕"/>
                <a:ea typeface="Gulim" pitchFamily="34" charset="-127"/>
              </a:rPr>
              <a:t>(</a:t>
            </a:r>
            <a:r>
              <a:rPr kumimoji="1" lang="en-US" altLang="ko-KR" sz="2000" b="1" dirty="0" err="1">
                <a:latin typeface="고딕"/>
                <a:ea typeface="Gulim" pitchFamily="34" charset="-127"/>
              </a:rPr>
              <a:t>Propagate.java:8</a:t>
            </a:r>
            <a:r>
              <a:rPr kumimoji="1" lang="en-US" altLang="ko-KR" sz="2000" b="1" dirty="0">
                <a:latin typeface="고딕"/>
                <a:ea typeface="Gulim" pitchFamily="34" charset="-127"/>
              </a:rPr>
              <a:t>)</a:t>
            </a:r>
          </a:p>
          <a:p>
            <a:pPr latinLnBrk="1"/>
            <a:r>
              <a:rPr kumimoji="1" lang="en-US" altLang="ko-KR" sz="2000" b="1" dirty="0">
                <a:latin typeface="고딕"/>
                <a:ea typeface="Gulim" pitchFamily="34" charset="-127"/>
              </a:rPr>
              <a:t>	at </a:t>
            </a:r>
            <a:r>
              <a:rPr kumimoji="1" lang="en-US" altLang="ko-KR" sz="2000" b="1" dirty="0" err="1">
                <a:latin typeface="고딕"/>
                <a:ea typeface="Gulim" pitchFamily="34" charset="-127"/>
              </a:rPr>
              <a:t>Propagate.</a:t>
            </a:r>
            <a:r>
              <a:rPr kumimoji="1" lang="en-US" altLang="ko-KR" sz="2000" b="1" dirty="0" err="1">
                <a:solidFill>
                  <a:srgbClr val="006600"/>
                </a:solidFill>
                <a:latin typeface="고딕"/>
                <a:ea typeface="Gulim" pitchFamily="34" charset="-127"/>
              </a:rPr>
              <a:t>main</a:t>
            </a:r>
            <a:r>
              <a:rPr kumimoji="1" lang="en-US" altLang="ko-KR" sz="2000" b="1" dirty="0">
                <a:latin typeface="고딕"/>
                <a:ea typeface="Gulim" pitchFamily="34" charset="-127"/>
              </a:rPr>
              <a:t>(</a:t>
            </a:r>
            <a:r>
              <a:rPr kumimoji="1" lang="en-US" altLang="ko-KR" sz="2000" b="1" dirty="0" err="1">
                <a:latin typeface="고딕"/>
                <a:ea typeface="Gulim" pitchFamily="34" charset="-127"/>
              </a:rPr>
              <a:t>Propagate.java:11</a:t>
            </a:r>
            <a:r>
              <a:rPr kumimoji="1" lang="en-US" altLang="ko-KR" sz="2000" b="1" dirty="0">
                <a:latin typeface="고딕"/>
                <a:ea typeface="Gulim" pitchFamily="34" charset="-127"/>
              </a:rPr>
              <a:t>)</a:t>
            </a:r>
            <a:endParaRPr kumimoji="1" lang="en-US" altLang="ko-KR" sz="2000" b="1" dirty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54279" name="AutoShape 4"/>
          <p:cNvSpPr>
            <a:spLocks noChangeArrowheads="1"/>
          </p:cNvSpPr>
          <p:nvPr/>
        </p:nvSpPr>
        <p:spPr bwMode="auto">
          <a:xfrm>
            <a:off x="6500826" y="3643314"/>
            <a:ext cx="2411412" cy="1298575"/>
          </a:xfrm>
          <a:prstGeom prst="wedgeEllipseCallout">
            <a:avLst>
              <a:gd name="adj1" fmla="val -53653"/>
              <a:gd name="adj2" fmla="val 78051"/>
            </a:avLst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rIns="0" anchor="ctr">
            <a:spAutoFit/>
          </a:bodyPr>
          <a:lstStyle/>
          <a:p>
            <a:pPr latinLnBrk="1"/>
            <a:r>
              <a:rPr kumimoji="1" lang="en-US" altLang="ko-KR" dirty="0">
                <a:latin typeface="Times New Roman" pitchFamily="18" charset="0"/>
                <a:ea typeface="Gulim" pitchFamily="34" charset="-127"/>
              </a:rPr>
              <a:t>Output by Default Exception</a:t>
            </a:r>
          </a:p>
          <a:p>
            <a:pPr latinLnBrk="1"/>
            <a:r>
              <a:rPr kumimoji="1" lang="en-US" altLang="ko-KR" dirty="0">
                <a:latin typeface="Times New Roman" pitchFamily="18" charset="0"/>
                <a:ea typeface="Gulim" pitchFamily="34" charset="-127"/>
              </a:rPr>
              <a:t>Handler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78" grpId="0" animBg="1"/>
      <p:bldP spid="5427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重点和难点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语言提供了</a:t>
            </a:r>
            <a:r>
              <a:rPr lang="zh-CN" altLang="en-US" dirty="0" smtClean="0">
                <a:solidFill>
                  <a:srgbClr val="C00000"/>
                </a:solidFill>
              </a:rPr>
              <a:t>异常类框架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b="1" dirty="0" err="1" smtClean="0">
                <a:solidFill>
                  <a:srgbClr val="C00000"/>
                </a:solidFill>
              </a:rPr>
              <a:t>Throwable</a:t>
            </a:r>
            <a:r>
              <a:rPr lang="zh-CN" altLang="en-US" dirty="0" smtClean="0"/>
              <a:t> 类、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语言的异常处理机制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throws, throw, try-catch-finally</a:t>
            </a:r>
          </a:p>
          <a:p>
            <a:pPr lvl="1"/>
            <a:endParaRPr lang="en-US" altLang="zh-CN" dirty="0" smtClean="0"/>
          </a:p>
          <a:p>
            <a:pPr marL="533400" indent="-533400" eaLnBrk="1" hangingPunct="1"/>
            <a:r>
              <a:rPr lang="en-US" altLang="ko-KR" b="1" dirty="0" smtClean="0"/>
              <a:t>System-Defined Exception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系统定义的异常</a:t>
            </a:r>
            <a:r>
              <a:rPr lang="en-US" altLang="zh-CN" dirty="0" smtClean="0"/>
              <a:t>)</a:t>
            </a:r>
          </a:p>
          <a:p>
            <a:pPr marL="533400" indent="-533400" eaLnBrk="1" hangingPunct="1"/>
            <a:r>
              <a:rPr lang="en-US" altLang="ko-KR" b="1" dirty="0" smtClean="0"/>
              <a:t>Programmer-Defined Exception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程序员自定义异常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65F9C-D74F-4BD2-B8D3-0BDDC1A88FB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921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例</a:t>
            </a:r>
            <a:r>
              <a:rPr lang="en-US" altLang="zh-CN" sz="3600" dirty="0" smtClean="0"/>
              <a:t>6_2</a:t>
            </a:r>
            <a:r>
              <a:rPr lang="zh-CN" altLang="en-US" sz="3600" dirty="0" smtClean="0"/>
              <a:t>：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857364"/>
            <a:ext cx="8358246" cy="478634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/>
              <a:t>public class Example6_2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/>
              <a:t>   public static void main(String </a:t>
            </a:r>
            <a:r>
              <a:rPr lang="en-US" altLang="zh-CN" sz="2000" b="1" dirty="0" err="1" smtClean="0"/>
              <a:t>args</a:t>
            </a:r>
            <a:r>
              <a:rPr lang="en-US" altLang="zh-CN" sz="2000" b="1" dirty="0" smtClean="0"/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/>
              <a:t>      Speak </a:t>
            </a:r>
            <a:r>
              <a:rPr lang="en-US" altLang="zh-CN" sz="2000" b="1" dirty="0" err="1" smtClean="0"/>
              <a:t>speak</a:t>
            </a:r>
            <a:r>
              <a:rPr lang="en-US" altLang="zh-CN" sz="2000" b="1" dirty="0" smtClean="0"/>
              <a:t>= 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new Speak()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                      public void 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speakHello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                          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("</a:t>
            </a:r>
            <a:r>
              <a:rPr lang="zh-CN" altLang="en-US" sz="2000" b="1" dirty="0" smtClean="0">
                <a:solidFill>
                  <a:srgbClr val="000099"/>
                </a:solidFill>
              </a:rPr>
              <a:t>大家好，祝工作顺利！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  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                  }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/>
              <a:t>       </a:t>
            </a:r>
            <a:r>
              <a:rPr lang="en-US" altLang="zh-CN" sz="2000" b="1" dirty="0" err="1" smtClean="0"/>
              <a:t>speak.speakHello</a:t>
            </a:r>
            <a:r>
              <a:rPr lang="en-US" altLang="zh-CN" sz="2000" b="1" dirty="0" smtClean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/>
              <a:t>       Student </a:t>
            </a:r>
            <a:r>
              <a:rPr lang="en-US" altLang="zh-CN" sz="2000" b="1" dirty="0" err="1" smtClean="0"/>
              <a:t>st</a:t>
            </a:r>
            <a:r>
              <a:rPr lang="en-US" altLang="zh-CN" sz="2000" b="1" dirty="0" smtClean="0"/>
              <a:t>=new Student();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/>
              <a:t>       </a:t>
            </a:r>
            <a:r>
              <a:rPr lang="en-US" altLang="zh-CN" sz="2000" b="1" dirty="0" err="1" smtClean="0"/>
              <a:t>st.f</a:t>
            </a:r>
            <a:r>
              <a:rPr lang="en-US" altLang="zh-CN" sz="2000" b="1" dirty="0" smtClean="0"/>
              <a:t>( 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new Speak()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{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                 public void 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speakHello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                     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("I am a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student,how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 are you");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            } </a:t>
            </a:r>
            <a:r>
              <a:rPr lang="en-US" altLang="zh-CN" sz="2000" b="1" dirty="0" smtClean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/>
              <a:t>   } 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785794"/>
            <a:ext cx="352243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abstract class </a:t>
            </a:r>
            <a:r>
              <a:rPr lang="en-US" altLang="zh-CN" b="1" dirty="0" smtClean="0">
                <a:solidFill>
                  <a:srgbClr val="C00000"/>
                </a:solidFill>
              </a:rPr>
              <a:t>Speak</a:t>
            </a:r>
            <a:r>
              <a:rPr lang="en-US" altLang="zh-CN" b="1" dirty="0" smtClean="0"/>
              <a:t> {</a:t>
            </a:r>
          </a:p>
          <a:p>
            <a:r>
              <a:rPr lang="en-US" altLang="zh-CN" b="1" dirty="0" smtClean="0"/>
              <a:t>   public abstract void </a:t>
            </a:r>
            <a:r>
              <a:rPr lang="en-US" altLang="zh-CN" b="1" dirty="0" err="1" smtClean="0"/>
              <a:t>speakHello</a:t>
            </a:r>
            <a:r>
              <a:rPr lang="en-US" altLang="zh-CN" b="1" dirty="0" smtClean="0"/>
              <a:t>();</a:t>
            </a:r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57752" y="285728"/>
            <a:ext cx="335758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class </a:t>
            </a:r>
            <a:r>
              <a:rPr lang="en-US" altLang="zh-CN" b="1" dirty="0" smtClean="0">
                <a:solidFill>
                  <a:srgbClr val="C00000"/>
                </a:solidFill>
              </a:rPr>
              <a:t>Student</a:t>
            </a:r>
            <a:r>
              <a:rPr lang="en-US" altLang="zh-CN" b="1" dirty="0" smtClean="0"/>
              <a:t> {</a:t>
            </a:r>
          </a:p>
          <a:p>
            <a:r>
              <a:rPr lang="en-US" altLang="zh-CN" b="1" dirty="0" smtClean="0"/>
              <a:t>     void f(Speak sp) {</a:t>
            </a:r>
          </a:p>
          <a:p>
            <a:r>
              <a:rPr lang="en-US" altLang="zh-CN" b="1" dirty="0" smtClean="0"/>
              <a:t>         </a:t>
            </a:r>
            <a:r>
              <a:rPr lang="en-US" altLang="zh-CN" b="1" dirty="0" err="1" smtClean="0"/>
              <a:t>sp.speakHello</a:t>
            </a:r>
            <a:r>
              <a:rPr lang="en-US" altLang="zh-CN" b="1" dirty="0" smtClean="0"/>
              <a:t>();   </a:t>
            </a:r>
          </a:p>
          <a:p>
            <a:r>
              <a:rPr lang="en-US" altLang="zh-CN" b="1" dirty="0" smtClean="0"/>
              <a:t>     } </a:t>
            </a:r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6.2.2   和接口有关的匿名类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Computable</a:t>
            </a:r>
            <a:r>
              <a:rPr lang="zh-CN" altLang="en-US" dirty="0" smtClean="0"/>
              <a:t>是一个接口，那么，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允许直接用接口名和一个类体创建一个匿名对象，此类体被认为是实现了</a:t>
            </a:r>
            <a:r>
              <a:rPr lang="en-US" altLang="zh-CN" dirty="0" smtClean="0"/>
              <a:t>Computable</a:t>
            </a:r>
            <a:r>
              <a:rPr lang="zh-CN" altLang="en-US" dirty="0" smtClean="0"/>
              <a:t>接口的类去掉类声明后的类体，称作</a:t>
            </a:r>
            <a:r>
              <a:rPr lang="zh-CN" altLang="en-US" b="1" dirty="0" smtClean="0">
                <a:solidFill>
                  <a:srgbClr val="C00000"/>
                </a:solidFill>
              </a:rPr>
              <a:t>匿名类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10000"/>
              </a:lnSpc>
            </a:pPr>
            <a:r>
              <a:rPr lang="zh-CN" altLang="en-US" dirty="0" smtClean="0"/>
              <a:t> 下列代码就是用实现了</a:t>
            </a:r>
            <a:r>
              <a:rPr lang="en-US" altLang="zh-CN" dirty="0" smtClean="0"/>
              <a:t>Computable</a:t>
            </a:r>
            <a:r>
              <a:rPr lang="zh-CN" altLang="en-US" dirty="0" smtClean="0"/>
              <a:t>接口的类（匿名类）创建对象：</a:t>
            </a:r>
          </a:p>
          <a:p>
            <a:pPr lvl="1" algn="just">
              <a:lnSpc>
                <a:spcPct val="110000"/>
              </a:lnSpc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new Computable() {</a:t>
            </a:r>
          </a:p>
          <a:p>
            <a:pPr lvl="1" algn="just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charset="0"/>
              </a:rPr>
              <a:t>              实现接口的匿名类的类体</a:t>
            </a:r>
          </a:p>
          <a:p>
            <a:pPr lvl="1" algn="just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charset="0"/>
              </a:rPr>
              <a:t>       } ;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  </a:t>
            </a:r>
            <a:endParaRPr lang="en-US" altLang="zh-CN" b="1" dirty="0" smtClean="0">
              <a:solidFill>
                <a:srgbClr val="FF0000"/>
              </a:solidFill>
              <a:latin typeface="宋体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6_3</a:t>
            </a:r>
            <a:r>
              <a:rPr lang="zh-CN" altLang="en-US" dirty="0" smtClean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6 .3   </a:t>
            </a:r>
            <a:r>
              <a:rPr lang="zh-CN" altLang="en-US" dirty="0" smtClean="0">
                <a:latin typeface="宋体" charset="-122"/>
              </a:rPr>
              <a:t>异常类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异常</a:t>
            </a:r>
            <a:r>
              <a:rPr lang="en-US" altLang="zh-CN" dirty="0" smtClean="0">
                <a:solidFill>
                  <a:srgbClr val="C00000"/>
                </a:solidFill>
              </a:rPr>
              <a:t>(Exceptions)</a:t>
            </a:r>
            <a:r>
              <a:rPr lang="zh-CN" altLang="en-US" dirty="0" smtClean="0"/>
              <a:t>指应用程序运行过程中发生的各种不同严重程度的错误。例如：</a:t>
            </a:r>
            <a:r>
              <a:rPr lang="zh-CN" altLang="en-US" b="1" dirty="0" smtClean="0">
                <a:solidFill>
                  <a:srgbClr val="0000FF"/>
                </a:solidFill>
              </a:rPr>
              <a:t>用户输入错误、除数为零、</a:t>
            </a:r>
            <a:r>
              <a:rPr lang="zh-CN" altLang="en-US" dirty="0" smtClean="0">
                <a:latin typeface="宋体" charset="-122"/>
              </a:rPr>
              <a:t>试图打开一个根本不存在的文件</a:t>
            </a:r>
            <a:r>
              <a:rPr lang="zh-CN" altLang="en-US" b="1" dirty="0" smtClean="0">
                <a:solidFill>
                  <a:srgbClr val="0000FF"/>
                </a:solidFill>
              </a:rPr>
              <a:t>、数组下标越界、内存不足</a:t>
            </a:r>
            <a:r>
              <a:rPr lang="zh-CN" altLang="en-US" dirty="0" smtClean="0"/>
              <a:t>等。</a:t>
            </a:r>
          </a:p>
          <a:p>
            <a:pPr algn="just"/>
            <a:endParaRPr lang="en-US" altLang="zh-CN" dirty="0" smtClean="0">
              <a:latin typeface="宋体" charset="-122"/>
            </a:endParaRPr>
          </a:p>
          <a:p>
            <a:pPr algn="just"/>
            <a:endParaRPr lang="zh-CN" altLang="en-US" sz="2400" b="1" dirty="0" smtClean="0">
              <a:solidFill>
                <a:srgbClr val="0000FF"/>
              </a:solidFill>
            </a:endParaRPr>
          </a:p>
          <a:p>
            <a:pPr algn="just"/>
            <a:endParaRPr lang="zh-CN" altLang="en-US" b="1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异常处理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5958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对异常的处理方式有以下两种：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(1)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避免异常的发生</a:t>
            </a:r>
            <a:r>
              <a:rPr lang="zh-CN" altLang="en-US" dirty="0" smtClean="0"/>
              <a:t>：在可能发生异常的程序代码前进行各种错误条件测试，避免异常的发生；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(2)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异常不能避免时处理异常</a:t>
            </a:r>
            <a:r>
              <a:rPr lang="zh-CN" altLang="en-US" dirty="0" smtClean="0"/>
              <a:t>：声明可能发生异常的程序代码，并通过专门的异常处理代码处理异常。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语言提供了语言级的异常处理机制。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0B46C66-A402-4BA6-A6E2-088CBE75C0B2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81</TotalTime>
  <Words>3498</Words>
  <PresentationFormat>全屏显示(4:3)</PresentationFormat>
  <Paragraphs>627</Paragraphs>
  <Slides>56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9" baseType="lpstr">
      <vt:lpstr>主题1</vt:lpstr>
      <vt:lpstr>Office 主题</vt:lpstr>
      <vt:lpstr>位图图像</vt:lpstr>
      <vt:lpstr>面向对象程序设计(Java)</vt:lpstr>
      <vt:lpstr>第6章 内部类与异常类 </vt:lpstr>
      <vt:lpstr>导读</vt:lpstr>
      <vt:lpstr>6.2  匿名类  </vt:lpstr>
      <vt:lpstr>6.2.1  和子类有关的匿名类 </vt:lpstr>
      <vt:lpstr>例6_2：</vt:lpstr>
      <vt:lpstr>6.2.2   和接口有关的匿名类 </vt:lpstr>
      <vt:lpstr>6 .3   异常类</vt:lpstr>
      <vt:lpstr>异常处理</vt:lpstr>
      <vt:lpstr>Java中的异常处理机制</vt:lpstr>
      <vt:lpstr>幻灯片 11</vt:lpstr>
      <vt:lpstr>Exception Class 继承关系</vt:lpstr>
      <vt:lpstr>java.lang.Throwable类</vt:lpstr>
      <vt:lpstr>java.lang.Throwable类</vt:lpstr>
      <vt:lpstr>java.lang.Throwable类</vt:lpstr>
      <vt:lpstr>Exception的概念</vt:lpstr>
      <vt:lpstr>Exception Types(异常类型)</vt:lpstr>
      <vt:lpstr>Exception的分类</vt:lpstr>
      <vt:lpstr>异常处理的原则</vt:lpstr>
      <vt:lpstr>Exception的分类</vt:lpstr>
      <vt:lpstr>System-Defined Exception (系统定义的异常)</vt:lpstr>
      <vt:lpstr>幻灯片 22</vt:lpstr>
      <vt:lpstr>异常处理</vt:lpstr>
      <vt:lpstr>处理异常的关键字</vt:lpstr>
      <vt:lpstr>幻灯片 25</vt:lpstr>
      <vt:lpstr>声明异常— throws </vt:lpstr>
      <vt:lpstr>例:</vt:lpstr>
      <vt:lpstr>Example：声明抛出多个异常</vt:lpstr>
      <vt:lpstr>幻灯片 29</vt:lpstr>
      <vt:lpstr>抛出异常-- throw</vt:lpstr>
      <vt:lpstr>抛出(throw)异常</vt:lpstr>
      <vt:lpstr>抛出异常，exp方法不处理异常，只在方法头部声明异常。</vt:lpstr>
      <vt:lpstr>捕获异常try-catch-finally</vt:lpstr>
      <vt:lpstr>处理异常</vt:lpstr>
      <vt:lpstr>幻灯片 35</vt:lpstr>
      <vt:lpstr>异常处理语句(try-catch-finally)</vt:lpstr>
      <vt:lpstr>try语句</vt:lpstr>
      <vt:lpstr>异常处理方式1：exp方法抛出异常，并在方法内部使用try-catch及时处理异常。</vt:lpstr>
      <vt:lpstr>异常处理方式2：exp方法抛出异常，在方法内部不处理异常，仅在方法头部声明可能抛出的异常。</vt:lpstr>
      <vt:lpstr>系统抛出异常后，捕获异常，运行finally块，程序运行继续。</vt:lpstr>
      <vt:lpstr>FinallyTest的运行结果：</vt:lpstr>
      <vt:lpstr>catch语句</vt:lpstr>
      <vt:lpstr>finally语句</vt:lpstr>
      <vt:lpstr>Example with try-catch-finally</vt:lpstr>
      <vt:lpstr>幻灯片 45</vt:lpstr>
      <vt:lpstr>幻灯片 46</vt:lpstr>
      <vt:lpstr>Programmer-Defined Exception  (程序员自定义异常)</vt:lpstr>
      <vt:lpstr>User-defined Exceptions (用户自定义异常)</vt:lpstr>
      <vt:lpstr>Example 1:</vt:lpstr>
      <vt:lpstr>例：判断非法值的异常(1)</vt:lpstr>
      <vt:lpstr>幻灯片 51</vt:lpstr>
      <vt:lpstr>幻灯片 52</vt:lpstr>
      <vt:lpstr>幻灯片 53</vt:lpstr>
      <vt:lpstr>Exception Propagation(传递)</vt:lpstr>
      <vt:lpstr>Exception Propagation</vt:lpstr>
      <vt:lpstr>重点和难点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33</cp:revision>
  <dcterms:created xsi:type="dcterms:W3CDTF">2017-10-09T12:31:21Z</dcterms:created>
  <dcterms:modified xsi:type="dcterms:W3CDTF">2017-10-18T02:05:58Z</dcterms:modified>
</cp:coreProperties>
</file>