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3" r:id="rId14"/>
    <p:sldId id="269" r:id="rId15"/>
    <p:sldId id="294" r:id="rId16"/>
    <p:sldId id="268" r:id="rId17"/>
    <p:sldId id="271" r:id="rId18"/>
    <p:sldId id="270" r:id="rId19"/>
    <p:sldId id="277" r:id="rId20"/>
    <p:sldId id="275" r:id="rId21"/>
    <p:sldId id="276" r:id="rId22"/>
    <p:sldId id="279" r:id="rId23"/>
    <p:sldId id="280" r:id="rId24"/>
    <p:sldId id="281" r:id="rId25"/>
    <p:sldId id="284" r:id="rId26"/>
    <p:sldId id="285" r:id="rId27"/>
    <p:sldId id="287" r:id="rId28"/>
    <p:sldId id="288" r:id="rId29"/>
    <p:sldId id="286" r:id="rId30"/>
    <p:sldId id="289" r:id="rId31"/>
    <p:sldId id="295" r:id="rId32"/>
    <p:sldId id="296" r:id="rId33"/>
    <p:sldId id="297" r:id="rId34"/>
    <p:sldId id="290" r:id="rId35"/>
    <p:sldId id="291" r:id="rId36"/>
    <p:sldId id="298" r:id="rId37"/>
    <p:sldId id="292" r:id="rId38"/>
    <p:sldId id="300" r:id="rId39"/>
    <p:sldId id="301" r:id="rId40"/>
    <p:sldId id="299" r:id="rId41"/>
    <p:sldId id="302" r:id="rId42"/>
    <p:sldId id="303" r:id="rId43"/>
    <p:sldId id="305" r:id="rId44"/>
    <p:sldId id="304" r:id="rId45"/>
    <p:sldId id="306" r:id="rId46"/>
    <p:sldId id="307" r:id="rId47"/>
    <p:sldId id="309" r:id="rId48"/>
    <p:sldId id="308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D95A3-B397-45BE-9A58-F95B38FCB185}" type="datetimeFigureOut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1717-6636-4770-87B3-A310F4413A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D0DF1734-43A3-4A28-8F41-F75026F00136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02D7FA-D07E-4A01-8219-024878215479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83882-DB2A-40DE-ABBA-5B9DF395D732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1734-43A3-4A28-8F41-F75026F00136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D8740-4437-437D-9FFC-2A3A5D1FCAC0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887C-D59A-4235-A7ED-CF54AC3146C1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2970-3263-40E3-9B1B-5C029364DDDA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EA781-CB19-4A4C-88E4-A8CB0CAAFE0D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4C66-93C3-496C-BA8C-99EE46E4B198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89B8-F0F4-4381-A6C5-3190395B3497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9B31-AF97-422F-9745-F70503A45A77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9D8740-4437-437D-9FFC-2A3A5D1FCAC0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8D11-0DFC-46C7-A502-2F61FE35DCA0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D7FA-D07E-4A01-8219-024878215479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83882-DB2A-40DE-ABBA-5B9DF395D732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0B887C-D59A-4235-A7ED-CF54AC3146C1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792970-3263-40E3-9B1B-5C029364DDDA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3EA781-CB19-4A4C-88E4-A8CB0CAAFE0D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3B4C66-93C3-496C-BA8C-99EE46E4B198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F189B8-F0F4-4381-A6C5-3190395B3497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D9B31-AF97-422F-9745-F70503A45A77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8F8D11-0DFC-46C7-A502-2F61FE35DCA0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E6899966-1786-4799-9FC9-923D6034806E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99966-1786-4799-9FC9-923D6034806E}" type="datetime1">
              <a:rPr lang="zh-CN" altLang="en-US" smtClean="0"/>
              <a:pPr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/>
              <a:t>面向对象程序设计</a:t>
            </a:r>
            <a:r>
              <a:rPr lang="en-US" altLang="zh-CN" sz="5400" dirty="0" smtClean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 蓉</a:t>
            </a:r>
            <a:endParaRPr lang="en-US" altLang="zh-CN" dirty="0" smtClean="0"/>
          </a:p>
          <a:p>
            <a:r>
              <a:rPr lang="en-US" altLang="zh-CN" dirty="0" smtClean="0"/>
              <a:t>Fall, 2017</a:t>
            </a:r>
          </a:p>
          <a:p>
            <a:r>
              <a:rPr lang="zh-CN" altLang="en-US" dirty="0" smtClean="0"/>
              <a:t>计算机学院</a:t>
            </a:r>
            <a:endParaRPr lang="en-US" altLang="zh-CN" dirty="0" smtClean="0"/>
          </a:p>
          <a:p>
            <a:r>
              <a:rPr lang="zh-CN" altLang="en-US" dirty="0" smtClean="0"/>
              <a:t>成都信息工程大学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A3BC5-861F-4D58-A810-61405AE77338}" type="slidenum">
              <a:rPr lang="en-US" altLang="zh-CN"/>
              <a:pPr/>
              <a:t>10</a:t>
            </a:fld>
            <a:r>
              <a:rPr lang="en-US" altLang="zh-CN"/>
              <a:t>/31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String</a:t>
            </a:r>
            <a:r>
              <a:rPr lang="zh-CN" altLang="en-US" b="0" dirty="0" smtClean="0"/>
              <a:t>和字符数组</a:t>
            </a:r>
            <a:endParaRPr lang="en-US" altLang="zh-CN" b="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571612"/>
            <a:ext cx="8032778" cy="4373578"/>
          </a:xfrm>
          <a:solidFill>
            <a:srgbClr val="F8F8F8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dirty="0"/>
              <a:t>Example:</a:t>
            </a:r>
          </a:p>
          <a:p>
            <a:endParaRPr lang="en-US" altLang="zh-CN" sz="1000" dirty="0"/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char[] chars={‘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g’,’o’,’o’,’d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’};</a:t>
            </a:r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String 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</a:rPr>
              <a:t>goodString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String(chars);</a:t>
            </a:r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String 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</a:rPr>
              <a:t>goString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</a:rPr>
              <a:t> = new 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String(chars,0,2);</a:t>
            </a:r>
          </a:p>
          <a:p>
            <a:pPr lvl="2"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goodString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</a:rPr>
              <a:t>);	//?</a:t>
            </a:r>
            <a:endParaRPr lang="en-US" altLang="zh-CN" b="1" dirty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itchFamily="49" charset="0"/>
              </a:rPr>
              <a:t>goString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</a:rPr>
              <a:t>);	//?</a:t>
            </a:r>
            <a:endParaRPr lang="en-US" altLang="zh-CN" b="1" dirty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zh-CN" b="1" dirty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good</a:t>
            </a:r>
          </a:p>
          <a:p>
            <a:pPr lvl="2"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</a:rPr>
              <a:t>go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3</a:t>
            </a:r>
            <a:r>
              <a:rPr lang="zh-CN" altLang="en-US" dirty="0" smtClean="0"/>
              <a:t>．引用字符串常量对象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String s1, s2;</a:t>
            </a:r>
          </a:p>
          <a:p>
            <a:pPr lvl="1">
              <a:buNone/>
            </a:pPr>
            <a:r>
              <a:rPr lang="en-US" altLang="zh-CN" dirty="0" smtClean="0"/>
              <a:t>s1 = "how are you"; </a:t>
            </a:r>
          </a:p>
          <a:p>
            <a:pPr lvl="1">
              <a:buNone/>
            </a:pPr>
            <a:r>
              <a:rPr lang="en-US" altLang="zh-CN" dirty="0" smtClean="0"/>
              <a:t>s2 = "how are you"; 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“how are you” </a:t>
            </a:r>
            <a:r>
              <a:rPr lang="zh-CN" altLang="en-US" dirty="0" smtClean="0"/>
              <a:t>为常量字符串。</a:t>
            </a:r>
            <a:endParaRPr lang="en-US" altLang="zh-CN" dirty="0" smtClean="0"/>
          </a:p>
          <a:p>
            <a:r>
              <a:rPr lang="zh-CN" altLang="en-US" dirty="0" smtClean="0"/>
              <a:t>常量字符串</a:t>
            </a:r>
            <a:r>
              <a:rPr lang="zh-CN" altLang="en-US" b="1" dirty="0" smtClean="0"/>
              <a:t>，在一个应用程序中只创建一次</a:t>
            </a:r>
            <a:r>
              <a:rPr lang="en-US" altLang="zh-CN" b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428868"/>
            <a:ext cx="31242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常量字符串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j-lt"/>
              </a:rPr>
              <a:t>public class </a:t>
            </a:r>
            <a:r>
              <a:rPr lang="en-US" altLang="zh-CN" sz="2400" dirty="0" err="1" smtClean="0">
                <a:latin typeface="+mj-lt"/>
              </a:rPr>
              <a:t>StringCompare</a:t>
            </a:r>
            <a:r>
              <a:rPr lang="en-US" altLang="zh-CN" sz="2400" dirty="0" smtClean="0">
                <a:latin typeface="+mj-lt"/>
              </a:rPr>
              <a:t> {</a:t>
            </a:r>
          </a:p>
          <a:p>
            <a:pPr>
              <a:spcBef>
                <a:spcPts val="0"/>
              </a:spcBef>
              <a:buNone/>
            </a:pPr>
            <a:endParaRPr lang="zh-CN" altLang="en-US" sz="800" dirty="0" smtClean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public static void main(String[] </a:t>
            </a:r>
            <a:r>
              <a:rPr lang="en-US" altLang="zh-CN" dirty="0" err="1" smtClean="0">
                <a:latin typeface="+mj-lt"/>
              </a:rPr>
              <a:t>args</a:t>
            </a:r>
            <a:r>
              <a:rPr lang="en-US" altLang="zh-CN" dirty="0" smtClean="0">
                <a:latin typeface="+mj-lt"/>
              </a:rPr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 smtClean="0">
                <a:latin typeface="+mj-lt"/>
              </a:rPr>
              <a:t>String </a:t>
            </a:r>
            <a:r>
              <a:rPr lang="en-US" altLang="zh-CN" sz="2400" dirty="0" err="1" smtClean="0">
                <a:latin typeface="+mj-lt"/>
              </a:rPr>
              <a:t>str3</a:t>
            </a:r>
            <a:r>
              <a:rPr lang="en-US" altLang="zh-CN" sz="2400" dirty="0" smtClean="0">
                <a:latin typeface="+mj-lt"/>
              </a:rPr>
              <a:t>="good";  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 smtClean="0">
                <a:latin typeface="+mj-lt"/>
              </a:rPr>
              <a:t>String </a:t>
            </a:r>
            <a:r>
              <a:rPr lang="en-US" altLang="zh-CN" sz="2400" dirty="0" err="1" smtClean="0">
                <a:latin typeface="+mj-lt"/>
              </a:rPr>
              <a:t>str4</a:t>
            </a:r>
            <a:r>
              <a:rPr lang="en-US" altLang="zh-CN" sz="2400" dirty="0" smtClean="0">
                <a:latin typeface="+mj-lt"/>
              </a:rPr>
              <a:t>="good";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 err="1" smtClean="0">
                <a:latin typeface="+mj-lt"/>
              </a:rPr>
              <a:t>System.out.println</a:t>
            </a:r>
            <a:r>
              <a:rPr lang="en-US" altLang="zh-CN" sz="2400" dirty="0" smtClean="0">
                <a:latin typeface="+mj-lt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</a:rPr>
              <a:t>str3==str4</a:t>
            </a:r>
            <a:r>
              <a:rPr lang="en-US" altLang="zh-CN" sz="2400" dirty="0" smtClean="0">
                <a:latin typeface="+mj-lt"/>
              </a:rPr>
              <a:t>);	//?</a:t>
            </a:r>
            <a:endParaRPr lang="zh-CN" altLang="en-US" dirty="0" smtClean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latin typeface="+mj-lt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altLang="zh-CN" sz="2400" b="1" dirty="0" smtClean="0">
              <a:solidFill>
                <a:srgbClr val="CC0000"/>
              </a:solidFill>
              <a:latin typeface="Tahoma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CC0000"/>
                </a:solidFill>
                <a:latin typeface="Tahoma"/>
              </a:rPr>
              <a:t>“</a:t>
            </a:r>
            <a:r>
              <a:rPr lang="en-US" altLang="zh-CN" sz="2400" b="1" dirty="0" smtClean="0">
                <a:solidFill>
                  <a:srgbClr val="CC0000"/>
                </a:solidFill>
              </a:rPr>
              <a:t>good</a:t>
            </a:r>
            <a:r>
              <a:rPr lang="en-US" altLang="zh-CN" sz="2400" b="1" dirty="0" smtClean="0">
                <a:solidFill>
                  <a:srgbClr val="CC0000"/>
                </a:solidFill>
                <a:latin typeface="Tahoma"/>
              </a:rPr>
              <a:t>”</a:t>
            </a:r>
            <a:r>
              <a:rPr lang="zh-CN" altLang="en-US" sz="2400" b="1" dirty="0" smtClean="0"/>
              <a:t>是一个常量字符串，在一个应用程序中只创建一次。</a:t>
            </a:r>
            <a:endParaRPr lang="en-US" altLang="zh-CN" sz="2400" b="1" dirty="0" smtClean="0"/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500826" y="3214686"/>
            <a:ext cx="7858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true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en-US" altLang="zh-CN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length();</a:t>
            </a:r>
          </a:p>
          <a:p>
            <a:pPr lvl="1"/>
            <a:r>
              <a:rPr lang="zh-CN" altLang="en-US" dirty="0" smtClean="0"/>
              <a:t>获取一个字符串的长度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(“</a:t>
            </a:r>
            <a:r>
              <a:rPr lang="zh-CN" altLang="en-US" dirty="0" smtClean="0">
                <a:solidFill>
                  <a:srgbClr val="000099"/>
                </a:solidFill>
              </a:rPr>
              <a:t>我们是学生</a:t>
            </a:r>
            <a:r>
              <a:rPr lang="en-US" altLang="zh-CN" dirty="0" smtClean="0"/>
              <a:t>”.length());	</a:t>
            </a:r>
            <a:r>
              <a:rPr lang="en-US" altLang="zh-CN" dirty="0" smtClean="0">
                <a:solidFill>
                  <a:srgbClr val="000099"/>
                </a:solidFill>
              </a:rPr>
              <a:t>//5</a:t>
            </a:r>
          </a:p>
          <a:p>
            <a:pPr lvl="1">
              <a:buNone/>
            </a:pP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>
                <a:solidFill>
                  <a:srgbClr val="000099"/>
                </a:solidFill>
              </a:rPr>
              <a:t>你好</a:t>
            </a:r>
            <a:r>
              <a:rPr lang="en-US" altLang="zh-CN" dirty="0" err="1" smtClean="0">
                <a:solidFill>
                  <a:srgbClr val="000099"/>
                </a:solidFill>
              </a:rPr>
              <a:t>abcd</a:t>
            </a:r>
            <a:r>
              <a:rPr lang="en-US" altLang="zh-CN" dirty="0" err="1" smtClean="0"/>
              <a:t>".length</a:t>
            </a:r>
            <a:r>
              <a:rPr lang="en-US" altLang="zh-CN" dirty="0" smtClean="0"/>
              <a:t>());</a:t>
            </a: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0099"/>
                </a:solidFill>
              </a:rPr>
              <a:t>//6</a:t>
            </a:r>
            <a:endParaRPr lang="zh-CN" altLang="en-US" dirty="0" smtClean="0">
              <a:solidFill>
                <a:srgbClr val="000099"/>
              </a:solidFill>
            </a:endParaRPr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．</a:t>
            </a:r>
            <a:r>
              <a:rPr lang="en-US" altLang="zh-CN" b="1" dirty="0" smtClean="0">
                <a:solidFill>
                  <a:srgbClr val="000099"/>
                </a:solidFill>
              </a:rPr>
              <a:t>public </a:t>
            </a:r>
            <a:r>
              <a:rPr lang="en-US" altLang="zh-CN" b="1" dirty="0" err="1" smtClean="0">
                <a:solidFill>
                  <a:srgbClr val="000099"/>
                </a:solidFill>
              </a:rPr>
              <a:t>boolean</a:t>
            </a:r>
            <a:r>
              <a:rPr lang="en-US" altLang="zh-CN" b="1" dirty="0" smtClean="0">
                <a:solidFill>
                  <a:srgbClr val="000099"/>
                </a:solidFill>
              </a:rPr>
              <a:t> equals(String s)</a:t>
            </a:r>
          </a:p>
          <a:p>
            <a:pPr lvl="1"/>
            <a:r>
              <a:rPr lang="zh-CN" altLang="en-US" dirty="0" smtClean="0"/>
              <a:t>比较当前字符串对象的实体是否与参数</a:t>
            </a:r>
            <a:r>
              <a:rPr lang="en-US" altLang="zh-CN" dirty="0" smtClean="0"/>
              <a:t>s</a:t>
            </a:r>
            <a:r>
              <a:rPr lang="zh-CN" altLang="en-US" dirty="0" smtClean="0"/>
              <a:t>指定的字符串的内容相同。   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                                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CA78-FA14-4189-9503-B5468EA18DF8}" type="slidenum">
              <a:rPr lang="en-US" altLang="zh-CN"/>
              <a:pPr/>
              <a:t>15</a:t>
            </a:fld>
            <a:r>
              <a:rPr lang="en-US" altLang="zh-CN"/>
              <a:t>/31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7500990" cy="1143008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字符串比较</a:t>
            </a:r>
            <a:endParaRPr lang="en-US" altLang="zh-CN" b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43050"/>
            <a:ext cx="8401080" cy="4483112"/>
          </a:xfrm>
        </p:spPr>
        <p:txBody>
          <a:bodyPr/>
          <a:lstStyle/>
          <a:p>
            <a:r>
              <a:rPr lang="zh-CN" altLang="en-US" dirty="0" smtClean="0"/>
              <a:t>判等号“</a:t>
            </a:r>
            <a:r>
              <a:rPr lang="en-US" altLang="zh-CN" b="1" dirty="0" smtClean="0">
                <a:solidFill>
                  <a:srgbClr val="C00000"/>
                </a:solidFill>
              </a:rPr>
              <a:t>==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一般用于比较两个基本数据类型的变量的值是否相等。</a:t>
            </a:r>
            <a:endParaRPr lang="en-US" altLang="zh-CN" dirty="0" smtClean="0"/>
          </a:p>
          <a:p>
            <a:r>
              <a:rPr lang="zh-CN" altLang="en-US" dirty="0" smtClean="0"/>
              <a:t>当判等号“</a:t>
            </a:r>
            <a:r>
              <a:rPr lang="en-US" altLang="zh-CN" b="1" dirty="0" smtClean="0"/>
              <a:t>==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比较两个对象引用变量时，如果两个变量引用了同一个对象则结果为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例如：</a:t>
            </a:r>
            <a:endParaRPr lang="en-US" altLang="zh-CN" sz="12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String str1=new String(</a:t>
            </a:r>
            <a:r>
              <a:rPr lang="en-US" altLang="zh-CN" b="1" dirty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b="1" dirty="0">
                <a:solidFill>
                  <a:schemeClr val="tx2"/>
                </a:solidFill>
              </a:rPr>
              <a:t>good</a:t>
            </a:r>
            <a:r>
              <a:rPr lang="en-US" altLang="zh-CN" b="1" dirty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b="1" dirty="0">
                <a:solidFill>
                  <a:schemeClr val="tx2"/>
                </a:solidFill>
              </a:rPr>
              <a:t>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String str2=new String(</a:t>
            </a:r>
            <a:r>
              <a:rPr lang="en-US" altLang="zh-CN" b="1" dirty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b="1" dirty="0">
                <a:solidFill>
                  <a:schemeClr val="tx2"/>
                </a:solidFill>
              </a:rPr>
              <a:t>good</a:t>
            </a:r>
            <a:r>
              <a:rPr lang="en-US" altLang="zh-CN" b="1" dirty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b="1" dirty="0">
                <a:solidFill>
                  <a:schemeClr val="tx2"/>
                </a:solidFill>
              </a:rPr>
              <a:t>);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b1=(str1==str2);   </a:t>
            </a:r>
            <a:r>
              <a:rPr lang="en-US" altLang="zh-CN" b="1" dirty="0">
                <a:solidFill>
                  <a:srgbClr val="000099"/>
                </a:solidFill>
              </a:rPr>
              <a:t>//b1</a:t>
            </a:r>
            <a:r>
              <a:rPr lang="en-US" altLang="zh-CN" b="1" dirty="0" smtClean="0">
                <a:solidFill>
                  <a:srgbClr val="000099"/>
                </a:solidFill>
              </a:rPr>
              <a:t>=?</a:t>
            </a:r>
            <a:endParaRPr lang="en-US" altLang="zh-CN" sz="2700" b="1" dirty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//b1 == false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ED61-EB92-4117-A584-92D8684A5715}" type="slidenum">
              <a:rPr lang="en-US" altLang="zh-CN"/>
              <a:pPr/>
              <a:t>16</a:t>
            </a:fld>
            <a:r>
              <a:rPr lang="en-US" altLang="zh-CN"/>
              <a:t>/31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7358114" cy="1092184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字符串比较</a:t>
            </a:r>
            <a:endParaRPr lang="en-US" altLang="zh-CN" b="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14488"/>
            <a:ext cx="8320116" cy="4738700"/>
          </a:xfrm>
        </p:spPr>
        <p:txBody>
          <a:bodyPr/>
          <a:lstStyle/>
          <a:p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equals</a:t>
            </a:r>
            <a:r>
              <a:rPr lang="en-US" altLang="zh-CN" sz="2400" b="1" dirty="0">
                <a:solidFill>
                  <a:schemeClr val="tx2"/>
                </a:solidFill>
              </a:rPr>
              <a:t>(Object </a:t>
            </a:r>
            <a:r>
              <a:rPr lang="en-US" altLang="zh-CN" sz="2400" b="1" dirty="0" err="1">
                <a:solidFill>
                  <a:schemeClr val="tx2"/>
                </a:solidFill>
              </a:rPr>
              <a:t>otherString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</a:p>
          <a:p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 err="1">
                <a:solidFill>
                  <a:srgbClr val="800000"/>
                </a:solidFill>
              </a:rPr>
              <a:t>equalsIgnoreCase</a:t>
            </a:r>
            <a:r>
              <a:rPr lang="en-US" altLang="zh-CN" sz="2400" b="1" dirty="0">
                <a:solidFill>
                  <a:schemeClr val="tx2"/>
                </a:solidFill>
              </a:rPr>
              <a:t>(String </a:t>
            </a:r>
            <a:r>
              <a:rPr lang="en-US" altLang="zh-CN" sz="2400" b="1" dirty="0" err="1">
                <a:solidFill>
                  <a:schemeClr val="tx2"/>
                </a:solidFill>
              </a:rPr>
              <a:t>otherString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);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>
              <a:buClr>
                <a:srgbClr val="CC0000"/>
              </a:buClr>
            </a:pPr>
            <a:r>
              <a:rPr lang="en-US" altLang="zh-CN" b="1" dirty="0">
                <a:solidFill>
                  <a:srgbClr val="CC0000"/>
                </a:solidFill>
              </a:rPr>
              <a:t>equals </a:t>
            </a:r>
            <a:r>
              <a:rPr lang="en-US" altLang="zh-CN" dirty="0"/>
              <a:t>method</a:t>
            </a:r>
            <a:r>
              <a:rPr lang="zh-CN" altLang="en-US" dirty="0" smtClean="0"/>
              <a:t>：对两个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对象进行比较，即：</a:t>
            </a:r>
            <a:r>
              <a:rPr lang="zh-CN" altLang="en-US" dirty="0" smtClean="0">
                <a:solidFill>
                  <a:srgbClr val="000099"/>
                </a:solidFill>
              </a:rPr>
              <a:t>比较</a:t>
            </a:r>
            <a:r>
              <a:rPr lang="zh-CN" altLang="en-US" dirty="0">
                <a:solidFill>
                  <a:srgbClr val="000099"/>
                </a:solidFill>
              </a:rPr>
              <a:t>两个</a:t>
            </a:r>
            <a:r>
              <a:rPr lang="zh-CN" altLang="en-US" dirty="0" smtClean="0">
                <a:solidFill>
                  <a:srgbClr val="000099"/>
                </a:solidFill>
              </a:rPr>
              <a:t>字符串对象的</a:t>
            </a:r>
            <a:r>
              <a:rPr lang="zh-CN" altLang="en-US" dirty="0">
                <a:solidFill>
                  <a:srgbClr val="000099"/>
                </a:solidFill>
              </a:rPr>
              <a:t>内容</a:t>
            </a:r>
            <a:r>
              <a:rPr lang="zh-CN" altLang="en-US" dirty="0"/>
              <a:t>，包括：每一个字符和字符串</a:t>
            </a:r>
            <a:r>
              <a:rPr lang="zh-CN" altLang="en-US" dirty="0" smtClean="0"/>
              <a:t>长度。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000099"/>
                </a:solidFill>
              </a:rPr>
              <a:t>例如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: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String str1 = new String(</a:t>
            </a:r>
            <a:r>
              <a:rPr lang="en-US" altLang="zh-CN" b="1" dirty="0" smtClean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b="1" dirty="0" smtClean="0">
                <a:solidFill>
                  <a:schemeClr val="tx2"/>
                </a:solidFill>
              </a:rPr>
              <a:t>good</a:t>
            </a:r>
            <a:r>
              <a:rPr lang="en-US" altLang="zh-CN" b="1" dirty="0" smtClean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b="1" dirty="0" smtClean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 smtClean="0">
                <a:solidFill>
                  <a:schemeClr val="tx2"/>
                </a:solidFill>
              </a:rPr>
              <a:t>String str2 = new String(</a:t>
            </a:r>
            <a:r>
              <a:rPr lang="en-US" altLang="zh-CN" b="1" dirty="0" smtClean="0">
                <a:solidFill>
                  <a:schemeClr val="tx2"/>
                </a:solidFill>
                <a:latin typeface="Tahoma"/>
              </a:rPr>
              <a:t>“</a:t>
            </a:r>
            <a:r>
              <a:rPr lang="en-US" altLang="zh-CN" b="1" dirty="0" smtClean="0">
                <a:solidFill>
                  <a:schemeClr val="tx2"/>
                </a:solidFill>
              </a:rPr>
              <a:t>good</a:t>
            </a:r>
            <a:r>
              <a:rPr lang="en-US" altLang="zh-CN" b="1" dirty="0" smtClean="0">
                <a:solidFill>
                  <a:schemeClr val="tx2"/>
                </a:solidFill>
                <a:latin typeface="Tahoma"/>
              </a:rPr>
              <a:t>”</a:t>
            </a:r>
            <a:r>
              <a:rPr lang="en-US" altLang="zh-CN" b="1" dirty="0" smtClean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b="1" dirty="0" err="1" smtClean="0">
                <a:solidFill>
                  <a:schemeClr val="tx2"/>
                </a:solidFill>
              </a:rPr>
              <a:t>boolean</a:t>
            </a:r>
            <a:r>
              <a:rPr lang="en-US" altLang="zh-CN" b="1" dirty="0" smtClean="0">
                <a:solidFill>
                  <a:schemeClr val="tx2"/>
                </a:solidFill>
              </a:rPr>
              <a:t> b1 = str1.equals(str2); </a:t>
            </a:r>
            <a:r>
              <a:rPr lang="en-US" altLang="zh-CN" b="1" dirty="0" smtClean="0">
                <a:solidFill>
                  <a:srgbClr val="000099"/>
                </a:solidFill>
              </a:rPr>
              <a:t>//b1 is ?</a:t>
            </a:r>
          </a:p>
          <a:p>
            <a:pPr lvl="1">
              <a:lnSpc>
                <a:spcPct val="80000"/>
              </a:lnSpc>
              <a:buNone/>
            </a:pPr>
            <a:endParaRPr lang="en-US" altLang="zh-CN" dirty="0" smtClean="0"/>
          </a:p>
          <a:p>
            <a:pPr>
              <a:buClr>
                <a:srgbClr val="CC0000"/>
              </a:buClr>
            </a:pPr>
            <a:r>
              <a:rPr lang="zh-CN" altLang="en-US" dirty="0" smtClean="0"/>
              <a:t>例题</a:t>
            </a:r>
            <a:r>
              <a:rPr lang="en-US" altLang="zh-CN" dirty="0" smtClean="0"/>
              <a:t>9-1</a:t>
            </a:r>
            <a:endParaRPr lang="zh-CN" altLang="en-US" dirty="0" smtClean="0"/>
          </a:p>
          <a:p>
            <a:pPr lvl="1">
              <a:buClr>
                <a:srgbClr val="CC0000"/>
              </a:buClr>
            </a:pPr>
            <a:endParaRPr lang="zh-CN" altLang="en-US" dirty="0"/>
          </a:p>
          <a:p>
            <a:pPr lvl="2"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Courier New" pitchFamily="49" charset="0"/>
            </a:endParaRPr>
          </a:p>
          <a:p>
            <a:pPr lvl="2">
              <a:buFontTx/>
              <a:buNone/>
            </a:pPr>
            <a:endParaRPr lang="en-US" altLang="zh-CN" b="1" dirty="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3702" y="478632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 smtClean="0">
                <a:solidFill>
                  <a:srgbClr val="800000"/>
                </a:solidFill>
              </a:rPr>
              <a:t>b1 == true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b="1" dirty="0" smtClean="0">
                <a:latin typeface="宋体" charset="-122"/>
              </a:rPr>
              <a:t>3．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startsWith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(String s)</a:t>
            </a:r>
          </a:p>
          <a:p>
            <a:pPr algn="just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	  public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endsWith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(String s)</a:t>
            </a:r>
          </a:p>
          <a:p>
            <a:pPr lvl="1" algn="just"/>
            <a:r>
              <a:rPr lang="zh-CN" altLang="en-US" dirty="0" smtClean="0">
                <a:latin typeface="Arial" charset="0"/>
              </a:rPr>
              <a:t>判断当前字符串对象的前缀（后缀）是否是参数</a:t>
            </a:r>
            <a:r>
              <a:rPr lang="en-US" altLang="zh-CN" dirty="0" smtClean="0">
                <a:latin typeface="Arial" charset="0"/>
              </a:rPr>
              <a:t>s</a:t>
            </a:r>
            <a:r>
              <a:rPr lang="zh-CN" altLang="en-US" dirty="0" smtClean="0">
                <a:latin typeface="Arial" charset="0"/>
              </a:rPr>
              <a:t>指定的字符串 </a:t>
            </a:r>
            <a:endParaRPr lang="en-US" altLang="zh-CN" dirty="0" smtClean="0">
              <a:latin typeface="Arial" charset="0"/>
            </a:endParaRPr>
          </a:p>
          <a:p>
            <a:pPr lvl="1" algn="just"/>
            <a:endParaRPr lang="en-US" altLang="zh-CN" dirty="0" smtClean="0">
              <a:latin typeface="Arial" charset="0"/>
            </a:endParaRPr>
          </a:p>
          <a:p>
            <a:pPr marL="1371600" lvl="2" indent="-457200">
              <a:buFontTx/>
              <a:buNone/>
            </a:pPr>
            <a:r>
              <a:rPr kumimoji="1" lang="en-US" altLang="zh-CN" b="1" dirty="0" smtClean="0">
                <a:solidFill>
                  <a:srgbClr val="006600"/>
                </a:solidFill>
              </a:rPr>
              <a:t>String tom=</a:t>
            </a:r>
            <a:r>
              <a:rPr kumimoji="1" lang="en-US" altLang="zh-CN" b="1" dirty="0" smtClean="0">
                <a:solidFill>
                  <a:srgbClr val="006600"/>
                </a:solidFill>
                <a:latin typeface="Tahoma"/>
              </a:rPr>
              <a:t>“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2201212654546021</a:t>
            </a:r>
            <a:r>
              <a:rPr kumimoji="1" lang="en-US" altLang="zh-CN" b="1" dirty="0" smtClean="0">
                <a:solidFill>
                  <a:srgbClr val="006600"/>
                </a:solidFill>
                <a:latin typeface="Tahoma"/>
              </a:rPr>
              <a:t>”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;</a:t>
            </a:r>
          </a:p>
          <a:p>
            <a:pPr marL="1371600" lvl="2" indent="-457200">
              <a:buFontTx/>
              <a:buNone/>
            </a:pPr>
            <a:r>
              <a:rPr kumimoji="1" lang="en-US" altLang="zh-CN" b="1" dirty="0" err="1" smtClean="0">
                <a:solidFill>
                  <a:srgbClr val="006600"/>
                </a:solidFill>
              </a:rPr>
              <a:t>tom.startsWith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006600"/>
                </a:solidFill>
                <a:latin typeface="Tahoma"/>
              </a:rPr>
              <a:t>“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220</a:t>
            </a:r>
            <a:r>
              <a:rPr kumimoji="1" lang="en-US" altLang="zh-CN" b="1" dirty="0" smtClean="0">
                <a:solidFill>
                  <a:srgbClr val="006600"/>
                </a:solidFill>
                <a:latin typeface="Tahoma"/>
              </a:rPr>
              <a:t>”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); </a:t>
            </a:r>
            <a:endParaRPr kumimoji="1" lang="en-US" altLang="zh-CN" b="1" dirty="0" smtClean="0">
              <a:solidFill>
                <a:srgbClr val="000099"/>
              </a:solidFill>
            </a:endParaRPr>
          </a:p>
          <a:p>
            <a:pPr marL="1371600" lvl="2" indent="-457200">
              <a:buFontTx/>
              <a:buNone/>
            </a:pPr>
            <a:r>
              <a:rPr kumimoji="1" lang="en-US" altLang="zh-CN" b="1" dirty="0" err="1" smtClean="0">
                <a:solidFill>
                  <a:srgbClr val="006600"/>
                </a:solidFill>
              </a:rPr>
              <a:t>tom.endsWith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006600"/>
                </a:solidFill>
                <a:latin typeface="Tahoma"/>
              </a:rPr>
              <a:t>“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022</a:t>
            </a:r>
            <a:r>
              <a:rPr kumimoji="1" lang="en-US" altLang="zh-CN" b="1" dirty="0" smtClean="0">
                <a:solidFill>
                  <a:srgbClr val="006600"/>
                </a:solidFill>
                <a:latin typeface="Tahoma"/>
              </a:rPr>
              <a:t>”</a:t>
            </a:r>
            <a:r>
              <a:rPr kumimoji="1" lang="en-US" altLang="zh-CN" b="1" dirty="0" smtClean="0">
                <a:solidFill>
                  <a:srgbClr val="006600"/>
                </a:solidFill>
              </a:rPr>
              <a:t>);   </a:t>
            </a:r>
            <a:endParaRPr lang="en-US" altLang="zh-CN" dirty="0" smtClean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86314" y="4286256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</a:rPr>
              <a:t>//true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57752" y="4714884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smtClean="0">
                <a:solidFill>
                  <a:srgbClr val="000099"/>
                </a:solidFill>
              </a:rPr>
              <a:t>//false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zh-CN" altLang="en-US" b="1" dirty="0" smtClean="0">
                <a:latin typeface="宋体" charset="-122"/>
              </a:rPr>
              <a:t>4．</a:t>
            </a:r>
            <a:r>
              <a:rPr lang="zh-CN" altLang="en-US" b="1" dirty="0" smtClean="0"/>
              <a:t>比较子串的方法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：</a:t>
            </a:r>
            <a:endParaRPr lang="en-US" altLang="zh-CN" dirty="0" smtClean="0"/>
          </a:p>
          <a:p>
            <a:pPr marL="609600" indent="-609600">
              <a:buFontTx/>
              <a:buAutoNum type="arabicPeriod"/>
            </a:pPr>
            <a:r>
              <a:rPr lang="en-US" altLang="zh-CN" sz="2400" dirty="0" err="1" smtClean="0">
                <a:solidFill>
                  <a:schemeClr val="tx2"/>
                </a:solidFill>
              </a:rPr>
              <a:t>boolean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err="1" smtClean="0">
                <a:solidFill>
                  <a:srgbClr val="800000"/>
                </a:solidFill>
              </a:rPr>
              <a:t>regionMatches</a:t>
            </a:r>
            <a:r>
              <a:rPr lang="en-US" altLang="zh-CN" sz="2400" dirty="0" smtClean="0">
                <a:solidFill>
                  <a:schemeClr val="tx2"/>
                </a:solidFill>
              </a:rPr>
              <a:t>(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start, String </a:t>
            </a:r>
            <a:r>
              <a:rPr lang="en-US" altLang="zh-CN" sz="2400" dirty="0" smtClean="0">
                <a:solidFill>
                  <a:srgbClr val="CC0000"/>
                </a:solidFill>
              </a:rPr>
              <a:t>other</a:t>
            </a:r>
            <a:r>
              <a:rPr lang="en-US" altLang="zh-CN" sz="2400" dirty="0" smtClean="0">
                <a:solidFill>
                  <a:schemeClr val="tx2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other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start</a:t>
            </a:r>
            <a:r>
              <a:rPr lang="en-US" altLang="zh-CN" sz="2400" dirty="0" smtClean="0">
                <a:solidFill>
                  <a:schemeClr val="tx2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count)</a:t>
            </a:r>
          </a:p>
          <a:p>
            <a:pPr marL="609600" indent="-609600">
              <a:buFontTx/>
              <a:buAutoNum type="arabicPeriod"/>
            </a:pPr>
            <a:endParaRPr lang="en-US" altLang="zh-CN" sz="1000" dirty="0" smtClean="0">
              <a:solidFill>
                <a:schemeClr val="tx2"/>
              </a:solidFill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altLang="zh-CN" sz="2400" dirty="0" err="1" smtClean="0">
                <a:solidFill>
                  <a:schemeClr val="tx2"/>
                </a:solidFill>
              </a:rPr>
              <a:t>boolean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err="1" smtClean="0">
                <a:solidFill>
                  <a:srgbClr val="800000"/>
                </a:solidFill>
              </a:rPr>
              <a:t>regionMatches</a:t>
            </a:r>
            <a:r>
              <a:rPr lang="en-US" altLang="zh-CN" sz="2400" dirty="0" smtClean="0">
                <a:solidFill>
                  <a:schemeClr val="tx2"/>
                </a:solidFill>
              </a:rPr>
              <a:t>(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boolean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ignoreCase</a:t>
            </a:r>
            <a:r>
              <a:rPr lang="en-US" altLang="zh-CN" sz="2400" dirty="0" smtClean="0">
                <a:solidFill>
                  <a:schemeClr val="tx2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start,  String other,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</a:t>
            </a:r>
            <a:r>
              <a:rPr lang="en-US" altLang="zh-CN" sz="2400" dirty="0" err="1" smtClean="0">
                <a:solidFill>
                  <a:srgbClr val="CC0000"/>
                </a:solidFill>
              </a:rPr>
              <a:t>other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start</a:t>
            </a:r>
            <a:r>
              <a:rPr lang="en-US" altLang="zh-CN" sz="2400" dirty="0" smtClean="0">
                <a:solidFill>
                  <a:schemeClr val="tx2"/>
                </a:solidFill>
              </a:rPr>
              <a:t>,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</a:rPr>
              <a:t> count)</a:t>
            </a:r>
          </a:p>
          <a:p>
            <a:pPr marL="958850" lvl="1" indent="-609600"/>
            <a:r>
              <a:rPr lang="zh-CN" altLang="en-US" sz="2200" dirty="0" smtClean="0"/>
              <a:t>从当前字符串参数</a:t>
            </a:r>
            <a:r>
              <a:rPr lang="en-US" altLang="zh-CN" sz="2200" dirty="0" err="1" smtClean="0"/>
              <a:t>firstStart</a:t>
            </a:r>
            <a:r>
              <a:rPr lang="zh-CN" altLang="en-US" sz="2200" dirty="0" smtClean="0"/>
              <a:t>指定的位置开始处，取长度为</a:t>
            </a:r>
            <a:r>
              <a:rPr lang="en-US" altLang="zh-CN" sz="2200" dirty="0" smtClean="0"/>
              <a:t>length</a:t>
            </a:r>
            <a:r>
              <a:rPr lang="zh-CN" altLang="en-US" sz="2200" dirty="0" smtClean="0"/>
              <a:t>的一个子串，并将这个子串和参数</a:t>
            </a:r>
            <a:r>
              <a:rPr lang="en-US" altLang="zh-CN" sz="2200" dirty="0" smtClean="0"/>
              <a:t>other</a:t>
            </a:r>
            <a:r>
              <a:rPr lang="zh-CN" altLang="en-US" sz="2200" dirty="0" smtClean="0"/>
              <a:t>指定的一个子串进行比较 。           </a:t>
            </a:r>
          </a:p>
          <a:p>
            <a:pPr marL="958850" lvl="1" indent="-609600"/>
            <a:r>
              <a:rPr lang="en-US" altLang="zh-CN" sz="2200" dirty="0" smtClean="0">
                <a:solidFill>
                  <a:srgbClr val="CC0000"/>
                </a:solidFill>
              </a:rPr>
              <a:t>Other </a:t>
            </a:r>
            <a:r>
              <a:rPr lang="en-US" altLang="zh-CN" sz="2200" dirty="0" smtClean="0">
                <a:solidFill>
                  <a:schemeClr val="tx2"/>
                </a:solidFill>
                <a:latin typeface="Tahoma"/>
              </a:rPr>
              <a:t>—</a:t>
            </a:r>
            <a:r>
              <a:rPr lang="en-US" altLang="zh-CN" sz="2200" dirty="0" smtClean="0">
                <a:solidFill>
                  <a:schemeClr val="tx2"/>
                </a:solidFill>
              </a:rPr>
              <a:t> </a:t>
            </a:r>
            <a:r>
              <a:rPr lang="en-US" altLang="zh-CN" sz="2200" dirty="0" smtClean="0">
                <a:solidFill>
                  <a:srgbClr val="CC0000"/>
                </a:solidFill>
              </a:rPr>
              <a:t>other string </a:t>
            </a:r>
            <a:endParaRPr lang="en-US" altLang="zh-CN" sz="2200" dirty="0" smtClean="0">
              <a:solidFill>
                <a:schemeClr val="tx2"/>
              </a:solidFill>
            </a:endParaRPr>
          </a:p>
          <a:p>
            <a:pPr marL="958850" lvl="1" indent="-609600"/>
            <a:r>
              <a:rPr lang="en-US" altLang="zh-CN" sz="2200" dirty="0" err="1" smtClean="0">
                <a:solidFill>
                  <a:srgbClr val="CC0000"/>
                </a:solidFill>
              </a:rPr>
              <a:t>other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start</a:t>
            </a:r>
            <a:r>
              <a:rPr lang="en-US" altLang="zh-CN" sz="2200" dirty="0" smtClean="0">
                <a:solidFill>
                  <a:schemeClr val="tx2"/>
                </a:solidFill>
              </a:rPr>
              <a:t> </a:t>
            </a:r>
            <a:r>
              <a:rPr lang="en-US" altLang="zh-CN" sz="2200" dirty="0" smtClean="0">
                <a:solidFill>
                  <a:schemeClr val="tx2"/>
                </a:solidFill>
                <a:latin typeface="Tahoma"/>
              </a:rPr>
              <a:t>—</a:t>
            </a:r>
            <a:r>
              <a:rPr lang="en-US" altLang="zh-CN" sz="2200" dirty="0" smtClean="0">
                <a:solidFill>
                  <a:schemeClr val="tx2"/>
                </a:solidFill>
              </a:rPr>
              <a:t> </a:t>
            </a:r>
            <a:r>
              <a:rPr lang="en-US" altLang="zh-CN" sz="2200" dirty="0" smtClean="0">
                <a:solidFill>
                  <a:srgbClr val="CC0000"/>
                </a:solidFill>
              </a:rPr>
              <a:t>other string </a:t>
            </a:r>
            <a:r>
              <a:rPr lang="en-US" altLang="zh-CN" sz="2200" dirty="0" smtClean="0">
                <a:solidFill>
                  <a:schemeClr val="tx2"/>
                </a:solidFill>
                <a:latin typeface="Tahoma"/>
              </a:rPr>
              <a:t>’</a:t>
            </a:r>
            <a:r>
              <a:rPr lang="en-US" altLang="zh-CN" sz="2200" dirty="0" smtClean="0">
                <a:solidFill>
                  <a:schemeClr val="tx2"/>
                </a:solidFill>
              </a:rPr>
              <a:t>s start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8C99-CC57-4047-9C11-C5191C8EA996}" type="slidenum">
              <a:rPr lang="en-US" altLang="zh-CN"/>
              <a:pPr/>
              <a:t>19</a:t>
            </a:fld>
            <a:r>
              <a:rPr lang="en-US" altLang="zh-CN"/>
              <a:t>/31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500042"/>
            <a:ext cx="7500990" cy="706437"/>
          </a:xfrm>
        </p:spPr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00174"/>
            <a:ext cx="8507413" cy="5014926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3300"/>
                </a:solidFill>
              </a:rPr>
              <a:t>String s1= </a:t>
            </a:r>
            <a:r>
              <a:rPr lang="en-US" altLang="zh-CN" b="1" dirty="0">
                <a:solidFill>
                  <a:srgbClr val="003300"/>
                </a:solidFill>
                <a:latin typeface="Tahoma"/>
              </a:rPr>
              <a:t>“</a:t>
            </a:r>
            <a:r>
              <a:rPr lang="en-US" altLang="zh-CN" b="1" dirty="0" err="1">
                <a:solidFill>
                  <a:srgbClr val="003300"/>
                </a:solidFill>
              </a:rPr>
              <a:t>tsinghua</a:t>
            </a:r>
            <a:r>
              <a:rPr lang="en-US" altLang="zh-CN" b="1" dirty="0">
                <a:solidFill>
                  <a:srgbClr val="003300"/>
                </a:solidFill>
                <a:latin typeface="Tahoma"/>
              </a:rPr>
              <a:t>”</a:t>
            </a:r>
            <a:r>
              <a:rPr lang="en-US" altLang="zh-CN" b="1" dirty="0">
                <a:solidFill>
                  <a:srgbClr val="0033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3300"/>
                </a:solidFill>
              </a:rPr>
              <a:t>String s2=</a:t>
            </a:r>
            <a:r>
              <a:rPr lang="en-US" altLang="zh-CN" b="1" dirty="0">
                <a:solidFill>
                  <a:srgbClr val="003300"/>
                </a:solidFill>
                <a:latin typeface="Tahoma"/>
              </a:rPr>
              <a:t>“</a:t>
            </a:r>
            <a:r>
              <a:rPr lang="en-US" altLang="zh-CN" b="1" dirty="0">
                <a:solidFill>
                  <a:srgbClr val="003300"/>
                </a:solidFill>
              </a:rPr>
              <a:t>it is </a:t>
            </a:r>
            <a:r>
              <a:rPr lang="en-US" altLang="zh-CN" b="1" dirty="0" err="1">
                <a:solidFill>
                  <a:srgbClr val="003300"/>
                </a:solidFill>
              </a:rPr>
              <a:t>TsingHua</a:t>
            </a:r>
            <a:r>
              <a:rPr lang="en-US" altLang="zh-CN" b="1" dirty="0">
                <a:solidFill>
                  <a:srgbClr val="003300"/>
                </a:solidFill>
                <a:latin typeface="Tahoma"/>
              </a:rPr>
              <a:t>”</a:t>
            </a:r>
            <a:r>
              <a:rPr lang="en-US" altLang="zh-CN" b="1" dirty="0">
                <a:solidFill>
                  <a:srgbClr val="003300"/>
                </a:solidFill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3300"/>
                </a:solidFill>
              </a:rPr>
              <a:t>s1.regionMatches</a:t>
            </a:r>
            <a:r>
              <a:rPr lang="zh-CN" altLang="en-US" b="1" dirty="0">
                <a:solidFill>
                  <a:srgbClr val="003300"/>
                </a:solidFill>
              </a:rPr>
              <a:t>（</a:t>
            </a:r>
            <a:r>
              <a:rPr lang="en-US" altLang="zh-CN" b="1" dirty="0">
                <a:solidFill>
                  <a:srgbClr val="003300"/>
                </a:solidFill>
              </a:rPr>
              <a:t>0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s2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6</a:t>
            </a:r>
            <a:r>
              <a:rPr lang="zh-CN" altLang="en-US" b="1" dirty="0">
                <a:solidFill>
                  <a:srgbClr val="003300"/>
                </a:solidFill>
              </a:rPr>
              <a:t>，</a:t>
            </a:r>
            <a:r>
              <a:rPr lang="en-US" altLang="zh-CN" b="1" dirty="0">
                <a:solidFill>
                  <a:srgbClr val="003300"/>
                </a:solidFill>
              </a:rPr>
              <a:t>8</a:t>
            </a:r>
            <a:r>
              <a:rPr lang="zh-CN" altLang="en-US" b="1" dirty="0">
                <a:solidFill>
                  <a:srgbClr val="003300"/>
                </a:solidFill>
              </a:rPr>
              <a:t>）</a:t>
            </a:r>
            <a:r>
              <a:rPr lang="en-US" altLang="zh-CN" b="1" dirty="0">
                <a:solidFill>
                  <a:srgbClr val="003300"/>
                </a:solidFill>
              </a:rPr>
              <a:t>;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dirty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/>
              <a:t>最后一个语句表示将</a:t>
            </a:r>
            <a:r>
              <a:rPr lang="en-US" altLang="zh-CN" sz="2600" dirty="0"/>
              <a:t>s1</a:t>
            </a:r>
            <a:r>
              <a:rPr lang="zh-CN" altLang="en-US" sz="2600" dirty="0"/>
              <a:t>字符串从第</a:t>
            </a:r>
            <a:r>
              <a:rPr lang="en-US" altLang="zh-CN" sz="2600" dirty="0"/>
              <a:t>0</a:t>
            </a:r>
            <a:r>
              <a:rPr lang="zh-CN" altLang="en-US" sz="2600" dirty="0"/>
              <a:t>个字符</a:t>
            </a:r>
            <a:r>
              <a:rPr lang="zh-CN" altLang="en-US" sz="2600" dirty="0">
                <a:latin typeface="Tahoma"/>
              </a:rPr>
              <a:t>“</a:t>
            </a:r>
            <a:r>
              <a:rPr lang="en-US" altLang="zh-CN" sz="2600" dirty="0"/>
              <a:t>t</a:t>
            </a:r>
            <a:r>
              <a:rPr lang="en-US" altLang="zh-CN" sz="2600" dirty="0">
                <a:latin typeface="Tahoma"/>
              </a:rPr>
              <a:t>”</a:t>
            </a:r>
            <a:r>
              <a:rPr lang="zh-CN" altLang="en-US" sz="2600" dirty="0"/>
              <a:t>开始</a:t>
            </a:r>
            <a:r>
              <a:rPr lang="en-US" altLang="zh-CN" sz="2600" dirty="0"/>
              <a:t>, s2</a:t>
            </a:r>
            <a:r>
              <a:rPr lang="zh-CN" altLang="en-US" sz="2600" dirty="0"/>
              <a:t>字符串的第</a:t>
            </a:r>
            <a:r>
              <a:rPr lang="en-US" altLang="zh-CN" sz="2600" dirty="0"/>
              <a:t>6</a:t>
            </a:r>
            <a:r>
              <a:rPr lang="zh-CN" altLang="en-US" sz="2600" dirty="0"/>
              <a:t>个字符</a:t>
            </a:r>
            <a:r>
              <a:rPr lang="zh-CN" altLang="en-US" sz="2600" dirty="0">
                <a:latin typeface="Tahoma"/>
              </a:rPr>
              <a:t>“</a:t>
            </a:r>
            <a:r>
              <a:rPr lang="en-US" altLang="zh-CN" sz="2600" dirty="0"/>
              <a:t>T</a:t>
            </a:r>
            <a:r>
              <a:rPr lang="en-US" altLang="zh-CN" sz="2600" dirty="0">
                <a:latin typeface="Tahoma"/>
              </a:rPr>
              <a:t>”</a:t>
            </a:r>
            <a:r>
              <a:rPr lang="zh-CN" altLang="en-US" sz="2600" dirty="0"/>
              <a:t>开始逐个比较，共比较</a:t>
            </a:r>
            <a:r>
              <a:rPr lang="en-US" altLang="zh-CN" sz="2600" dirty="0"/>
              <a:t>7</a:t>
            </a:r>
            <a:r>
              <a:rPr lang="zh-CN" altLang="en-US" sz="2600" dirty="0"/>
              <a:t>对字符，由于区分大小写，所以结果为</a:t>
            </a:r>
            <a:r>
              <a:rPr lang="en-US" altLang="zh-CN" sz="2600" dirty="0"/>
              <a:t>false</a:t>
            </a:r>
            <a:r>
              <a:rPr lang="zh-CN" altLang="en-US" sz="2600" dirty="0"/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但如果最后一个语句改为：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s1.regionMatches</a:t>
            </a:r>
            <a:r>
              <a:rPr lang="zh-CN" altLang="en-US" sz="2800" b="1" dirty="0">
                <a:solidFill>
                  <a:srgbClr val="000099"/>
                </a:solidFill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</a:rPr>
              <a:t>true</a:t>
            </a:r>
            <a:r>
              <a:rPr lang="zh-CN" altLang="en-US" sz="2800" b="1" dirty="0">
                <a:solidFill>
                  <a:srgbClr val="000099"/>
                </a:solidFill>
              </a:rPr>
              <a:t>，</a:t>
            </a:r>
            <a:r>
              <a:rPr lang="en-US" altLang="zh-CN" sz="2800" b="1" dirty="0">
                <a:solidFill>
                  <a:srgbClr val="000099"/>
                </a:solidFill>
              </a:rPr>
              <a:t>0</a:t>
            </a:r>
            <a:r>
              <a:rPr lang="zh-CN" altLang="en-US" sz="2800" b="1" dirty="0">
                <a:solidFill>
                  <a:srgbClr val="000099"/>
                </a:solidFill>
              </a:rPr>
              <a:t>，</a:t>
            </a:r>
            <a:r>
              <a:rPr lang="en-US" altLang="zh-CN" sz="2800" b="1" dirty="0">
                <a:solidFill>
                  <a:srgbClr val="000099"/>
                </a:solidFill>
              </a:rPr>
              <a:t>s2</a:t>
            </a:r>
            <a:r>
              <a:rPr lang="zh-CN" altLang="en-US" sz="2800" b="1" dirty="0">
                <a:solidFill>
                  <a:srgbClr val="000099"/>
                </a:solidFill>
              </a:rPr>
              <a:t>，</a:t>
            </a:r>
            <a:r>
              <a:rPr lang="en-US" altLang="zh-CN" sz="2800" b="1" dirty="0">
                <a:solidFill>
                  <a:srgbClr val="000099"/>
                </a:solidFill>
              </a:rPr>
              <a:t>6</a:t>
            </a:r>
            <a:r>
              <a:rPr lang="zh-CN" altLang="en-US" sz="2800" b="1" dirty="0">
                <a:solidFill>
                  <a:srgbClr val="000099"/>
                </a:solidFill>
              </a:rPr>
              <a:t>，</a:t>
            </a:r>
            <a:r>
              <a:rPr lang="en-US" altLang="zh-CN" sz="2800" b="1" dirty="0">
                <a:solidFill>
                  <a:srgbClr val="000099"/>
                </a:solidFill>
              </a:rPr>
              <a:t>7</a:t>
            </a:r>
            <a:r>
              <a:rPr lang="zh-CN" altLang="en-US" sz="2800" b="1" dirty="0">
                <a:solidFill>
                  <a:srgbClr val="000099"/>
                </a:solidFill>
              </a:rPr>
              <a:t>）；</a:t>
            </a:r>
          </a:p>
          <a:p>
            <a:pPr>
              <a:lnSpc>
                <a:spcPct val="90000"/>
              </a:lnSpc>
            </a:pPr>
            <a:r>
              <a:rPr lang="zh-CN" altLang="en-US" sz="2600" dirty="0"/>
              <a:t>则结果为</a:t>
            </a:r>
            <a:r>
              <a:rPr lang="en-US" altLang="zh-CN" sz="2600" dirty="0"/>
              <a:t>true</a:t>
            </a:r>
            <a:r>
              <a:rPr lang="zh-CN" altLang="en-US" sz="2600" dirty="0"/>
              <a:t>，因为入口参数中</a:t>
            </a:r>
            <a:r>
              <a:rPr lang="en-US" altLang="zh-CN" sz="2600" dirty="0">
                <a:solidFill>
                  <a:srgbClr val="800000"/>
                </a:solidFill>
              </a:rPr>
              <a:t>true</a:t>
            </a:r>
            <a:r>
              <a:rPr lang="zh-CN" altLang="en-US" sz="2600" dirty="0">
                <a:solidFill>
                  <a:srgbClr val="800000"/>
                </a:solidFill>
              </a:rPr>
              <a:t>表示忽略大小写区别</a:t>
            </a:r>
            <a:r>
              <a:rPr lang="zh-CN" altLang="en-US" sz="2600" dirty="0"/>
              <a:t>。 </a:t>
            </a:r>
            <a:endParaRPr lang="en-US" altLang="zh-CN" sz="26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例题</a:t>
            </a:r>
            <a:r>
              <a:rPr lang="en-US" altLang="zh-CN" sz="2400" dirty="0" smtClean="0"/>
              <a:t>9-2   </a:t>
            </a:r>
            <a:endParaRPr lang="zh-CN" altLang="en-US" sz="2400" dirty="0" smtClean="0"/>
          </a:p>
          <a:p>
            <a:pPr>
              <a:lnSpc>
                <a:spcPct val="90000"/>
              </a:lnSpc>
              <a:buNone/>
            </a:pP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02150"/>
          </a:xfrm>
        </p:spPr>
        <p:txBody>
          <a:bodyPr/>
          <a:lstStyle/>
          <a:p>
            <a:r>
              <a:rPr lang="en-US" altLang="zh-CN" b="1" dirty="0" smtClean="0"/>
              <a:t>String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r>
              <a:rPr lang="en-US" altLang="zh-CN" b="1" dirty="0" err="1" smtClean="0"/>
              <a:t>StringBuffer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r>
              <a:rPr lang="en-US" altLang="zh-CN" b="1" dirty="0" err="1" smtClean="0"/>
              <a:t>StringTokenizer</a:t>
            </a:r>
            <a:r>
              <a:rPr lang="zh-CN" altLang="en-US" b="1" dirty="0" smtClean="0"/>
              <a:t>类 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r>
              <a:rPr lang="en-US" altLang="zh-CN" b="1" dirty="0" smtClean="0"/>
              <a:t>Scanner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r>
              <a:rPr lang="en-US" altLang="zh-CN" b="1" dirty="0" smtClean="0"/>
              <a:t>Date</a:t>
            </a:r>
            <a:r>
              <a:rPr lang="zh-CN" altLang="en-US" b="1" dirty="0" smtClean="0"/>
              <a:t>和</a:t>
            </a:r>
            <a:r>
              <a:rPr lang="en-US" altLang="zh-CN" b="1" dirty="0" err="1" smtClean="0"/>
              <a:t>Clendar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r>
              <a:rPr lang="en-US" altLang="zh-CN" b="1" dirty="0" err="1" smtClean="0"/>
              <a:t>Math、BigInteger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Random</a:t>
            </a:r>
            <a:r>
              <a:rPr lang="zh-CN" altLang="en-US" b="1" dirty="0" smtClean="0"/>
              <a:t>类</a:t>
            </a:r>
            <a:endParaRPr lang="en-US" altLang="zh-CN" b="1" dirty="0" smtClean="0"/>
          </a:p>
          <a:p>
            <a:r>
              <a:rPr lang="en-US" altLang="zh-CN" b="1" dirty="0" smtClean="0"/>
              <a:t>Pattern</a:t>
            </a:r>
            <a:r>
              <a:rPr lang="zh-CN" altLang="en-US" b="1" dirty="0" smtClean="0">
                <a:latin typeface="宋体" charset="-122"/>
              </a:rPr>
              <a:t>与</a:t>
            </a:r>
            <a:r>
              <a:rPr lang="en-US" altLang="zh-CN" b="1" dirty="0" smtClean="0"/>
              <a:t>Match</a:t>
            </a:r>
            <a:r>
              <a:rPr lang="zh-CN" altLang="en-US" b="1" dirty="0" smtClean="0">
                <a:latin typeface="宋体" charset="-122"/>
              </a:rPr>
              <a:t>类</a:t>
            </a:r>
            <a:endParaRPr lang="en-US" altLang="zh-CN" b="1" dirty="0" smtClean="0">
              <a:latin typeface="宋体" charset="-122"/>
            </a:endParaRPr>
          </a:p>
          <a:p>
            <a:r>
              <a:rPr lang="en-US" altLang="zh-CN" b="1" dirty="0" smtClean="0"/>
              <a:t>Class</a:t>
            </a:r>
            <a:r>
              <a:rPr lang="zh-CN" altLang="en-US" b="1" dirty="0" smtClean="0">
                <a:latin typeface="宋体" charset="-122"/>
              </a:rPr>
              <a:t>类</a:t>
            </a:r>
            <a:r>
              <a:rPr lang="zh-CN" altLang="en-US" b="1" dirty="0" smtClean="0"/>
              <a:t> </a:t>
            </a:r>
          </a:p>
          <a:p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215074" y="2786058"/>
            <a:ext cx="642942" cy="300039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29454" y="4000504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自学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D833-8EE6-4B4A-A264-3D2A506E3E6B}" type="slidenum">
              <a:rPr lang="en-US" altLang="zh-CN"/>
              <a:pPr/>
              <a:t>20</a:t>
            </a:fld>
            <a:r>
              <a:rPr lang="en-US" altLang="zh-CN"/>
              <a:t>/31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9" y="188913"/>
            <a:ext cx="7031060" cy="887412"/>
          </a:xfrm>
        </p:spPr>
        <p:txBody>
          <a:bodyPr/>
          <a:lstStyle/>
          <a:p>
            <a:r>
              <a:rPr kumimoji="1" lang="zh-CN" altLang="en-US" b="0" dirty="0"/>
              <a:t>字符串的比较方法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35975" cy="489743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Class </a:t>
            </a:r>
            <a:r>
              <a:rPr lang="en-US" altLang="zh-CN" sz="2400" b="1">
                <a:solidFill>
                  <a:srgbClr val="800000"/>
                </a:solidFill>
                <a:latin typeface="Courier New" pitchFamily="49" charset="0"/>
              </a:rPr>
              <a:t>RegionMatch</a:t>
            </a:r>
            <a:r>
              <a:rPr lang="en-US" altLang="zh-CN" sz="24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 public static void main(String[] args){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String str=“Look, look!”;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boolean b1,b2,b3;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</a:t>
            </a:r>
            <a:r>
              <a:rPr lang="en-US" altLang="zh-CN" sz="2400" b="1">
                <a:solidFill>
                  <a:srgbClr val="000099"/>
                </a:solidFill>
                <a:latin typeface="Courier New" pitchFamily="49" charset="0"/>
              </a:rPr>
              <a:t>b1=str.regionMatches(6,“Look”,0,4);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Courier New" pitchFamily="49" charset="0"/>
              </a:rPr>
              <a:t> b2=str.regionMatches(true,6,“Look”,0,4);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99"/>
                </a:solidFill>
                <a:latin typeface="Courier New" pitchFamily="49" charset="0"/>
              </a:rPr>
              <a:t> b3=str.regionMatches(true,6,“Look”,0,5);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System.out.println(“b1=”+b1);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System.out.println(“b2”=+b2);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 System.out.println(“b3=”+b3);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659563" y="5084763"/>
            <a:ext cx="1079500" cy="366712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altLang="zh-CN"/>
              <a:t>b3=false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659563" y="4652963"/>
            <a:ext cx="1079500" cy="366712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altLang="zh-CN"/>
              <a:t>b2=true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659563" y="4221163"/>
            <a:ext cx="1079500" cy="366712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altLang="zh-CN"/>
              <a:t>b1=false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8475-CAE3-4F5D-9A52-5F0B70313CB7}" type="slidenum">
              <a:rPr lang="en-US" altLang="zh-CN"/>
              <a:pPr/>
              <a:t>21</a:t>
            </a:fld>
            <a:r>
              <a:rPr lang="en-US" altLang="zh-CN"/>
              <a:t>/31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r>
              <a:rPr lang="zh-CN" altLang="en-US" dirty="0" smtClean="0"/>
              <a:t>字符串比较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62950" cy="485775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800000"/>
                </a:solidFill>
              </a:rPr>
              <a:t>public </a:t>
            </a:r>
            <a:r>
              <a:rPr kumimoji="1" lang="en-US" altLang="zh-CN" b="1" dirty="0" err="1">
                <a:solidFill>
                  <a:srgbClr val="800000"/>
                </a:solidFill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</a:rPr>
              <a:t> </a:t>
            </a:r>
            <a:r>
              <a:rPr kumimoji="1" lang="en-US" altLang="zh-CN" b="1" dirty="0" err="1">
                <a:solidFill>
                  <a:srgbClr val="000099"/>
                </a:solidFill>
              </a:rPr>
              <a:t>compareTo</a:t>
            </a:r>
            <a:r>
              <a:rPr kumimoji="1" lang="en-US" altLang="zh-CN" b="1" dirty="0">
                <a:solidFill>
                  <a:srgbClr val="800000"/>
                </a:solidFill>
              </a:rPr>
              <a:t>(String s)</a:t>
            </a:r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</a:p>
          <a:p>
            <a:pPr lvl="1">
              <a:buClr>
                <a:srgbClr val="000099"/>
              </a:buClr>
            </a:pPr>
            <a:r>
              <a:rPr kumimoji="1" lang="zh-CN" altLang="en-US" b="1" dirty="0">
                <a:solidFill>
                  <a:srgbClr val="000099"/>
                </a:solidFill>
              </a:rPr>
              <a:t>按字典顺序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比较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，</a:t>
            </a:r>
            <a:r>
              <a:rPr lang="zh-CN" altLang="en-US" dirty="0" smtClean="0">
                <a:latin typeface="宋体" charset="-122"/>
              </a:rPr>
              <a:t>与参数</a:t>
            </a:r>
            <a:r>
              <a:rPr lang="en-US" altLang="zh-CN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指定的字符串比较大小</a:t>
            </a:r>
            <a:r>
              <a:rPr lang="en-US" altLang="zh-CN" dirty="0" smtClean="0">
                <a:latin typeface="宋体" charset="-122"/>
              </a:rPr>
              <a:t>,</a:t>
            </a:r>
            <a:r>
              <a:rPr lang="zh-CN" altLang="en-US" dirty="0" smtClean="0"/>
              <a:t>该比较基于字符串中各个字符的 </a:t>
            </a:r>
            <a:r>
              <a:rPr lang="en-US" dirty="0" smtClean="0"/>
              <a:t>Unicode </a:t>
            </a:r>
            <a:r>
              <a:rPr lang="zh-CN" altLang="en-US" dirty="0" smtClean="0"/>
              <a:t>值。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结果</a:t>
            </a:r>
            <a:r>
              <a:rPr kumimoji="1" lang="zh-CN" altLang="en-US" b="1" dirty="0">
                <a:solidFill>
                  <a:schemeClr val="tx2"/>
                </a:solidFill>
              </a:rPr>
              <a:t>有如下三种情况：</a:t>
            </a:r>
          </a:p>
          <a:p>
            <a:pPr lvl="2"/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en-US" altLang="zh-CN" b="1" dirty="0">
                <a:solidFill>
                  <a:schemeClr val="tx2"/>
                </a:solidFill>
              </a:rPr>
              <a:t> : </a:t>
            </a:r>
            <a:r>
              <a:rPr kumimoji="1" lang="zh-CN" altLang="en-US" b="1" dirty="0">
                <a:solidFill>
                  <a:schemeClr val="tx2"/>
                </a:solidFill>
              </a:rPr>
              <a:t>字符串内容完全</a:t>
            </a:r>
            <a:r>
              <a:rPr kumimoji="1" lang="zh-CN" altLang="en-US" b="1" dirty="0" smtClean="0">
                <a:solidFill>
                  <a:schemeClr val="tx2"/>
                </a:solidFill>
              </a:rPr>
              <a:t>相同，排列不分先后。</a:t>
            </a:r>
            <a:endParaRPr kumimoji="1" lang="zh-CN" altLang="en-US" b="1" dirty="0">
              <a:solidFill>
                <a:schemeClr val="tx2"/>
              </a:solidFill>
            </a:endParaRPr>
          </a:p>
          <a:p>
            <a:pPr lvl="2"/>
            <a:r>
              <a:rPr kumimoji="1" lang="zh-CN" altLang="en-US" b="1" dirty="0" smtClean="0">
                <a:solidFill>
                  <a:srgbClr val="FF0000"/>
                </a:solidFill>
              </a:rPr>
              <a:t>负数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: </a:t>
            </a:r>
            <a:r>
              <a:rPr kumimoji="1" lang="zh-CN" altLang="en-US" b="1" dirty="0">
                <a:solidFill>
                  <a:schemeClr val="tx2"/>
                </a:solidFill>
              </a:rPr>
              <a:t>当前字符串的字符的值小于</a:t>
            </a:r>
            <a:r>
              <a:rPr kumimoji="1" lang="en-US" altLang="zh-CN" b="1" dirty="0">
                <a:solidFill>
                  <a:srgbClr val="800000"/>
                </a:solidFill>
              </a:rPr>
              <a:t>s</a:t>
            </a:r>
            <a:r>
              <a:rPr kumimoji="1" lang="zh-CN" altLang="en-US" b="1" dirty="0">
                <a:solidFill>
                  <a:schemeClr val="tx2"/>
                </a:solidFill>
              </a:rPr>
              <a:t>对应的字符的值</a:t>
            </a:r>
          </a:p>
          <a:p>
            <a:pPr lvl="2"/>
            <a:r>
              <a:rPr kumimoji="1" lang="zh-CN" altLang="en-US" b="1" dirty="0" smtClean="0">
                <a:solidFill>
                  <a:srgbClr val="FF0000"/>
                </a:solidFill>
              </a:rPr>
              <a:t>正数</a:t>
            </a:r>
            <a:r>
              <a:rPr kumimoji="1" lang="en-US" altLang="zh-CN" b="1" dirty="0" smtClean="0">
                <a:solidFill>
                  <a:schemeClr val="tx2"/>
                </a:solidFill>
              </a:rPr>
              <a:t>: </a:t>
            </a:r>
            <a:r>
              <a:rPr kumimoji="1" lang="zh-CN" altLang="en-US" b="1" dirty="0">
                <a:solidFill>
                  <a:schemeClr val="tx2"/>
                </a:solidFill>
              </a:rPr>
              <a:t>当前字符串的字符的值大于</a:t>
            </a:r>
            <a:r>
              <a:rPr kumimoji="1" lang="en-US" altLang="zh-CN" b="1" dirty="0">
                <a:solidFill>
                  <a:srgbClr val="800000"/>
                </a:solidFill>
              </a:rPr>
              <a:t>s</a:t>
            </a:r>
            <a:r>
              <a:rPr kumimoji="1" lang="zh-CN" altLang="en-US" b="1" dirty="0">
                <a:solidFill>
                  <a:schemeClr val="tx2"/>
                </a:solidFill>
              </a:rPr>
              <a:t>对应的字符的值</a:t>
            </a:r>
          </a:p>
          <a:p>
            <a:pPr lvl="1">
              <a:buClr>
                <a:schemeClr val="tx2"/>
              </a:buClr>
            </a:pPr>
            <a:r>
              <a:rPr kumimoji="1" lang="zh-CN" altLang="en-US" b="1" dirty="0">
                <a:solidFill>
                  <a:schemeClr val="tx2"/>
                </a:solidFill>
              </a:rPr>
              <a:t>小写字母大于大写字母。</a:t>
            </a:r>
          </a:p>
          <a:p>
            <a:pPr lvl="1"/>
            <a:endParaRPr kumimoji="1" lang="zh-CN" altLang="en-US" b="1" dirty="0">
              <a:solidFill>
                <a:schemeClr val="tx2"/>
              </a:solidFill>
            </a:endParaRPr>
          </a:p>
          <a:p>
            <a:r>
              <a:rPr kumimoji="1" lang="en-US" altLang="zh-CN" b="1" dirty="0" err="1">
                <a:solidFill>
                  <a:srgbClr val="800000"/>
                </a:solidFill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000099"/>
                </a:solidFill>
              </a:rPr>
              <a:t>compareTo</a:t>
            </a:r>
            <a:r>
              <a:rPr kumimoji="1" lang="en-US" altLang="zh-CN" b="1" dirty="0" err="1" smtClean="0">
                <a:solidFill>
                  <a:srgbClr val="006600"/>
                </a:solidFill>
              </a:rPr>
              <a:t>IgnoreCase</a:t>
            </a:r>
            <a:r>
              <a:rPr kumimoji="1" lang="en-US" altLang="zh-CN" b="1" dirty="0" smtClean="0">
                <a:solidFill>
                  <a:srgbClr val="800000"/>
                </a:solidFill>
              </a:rPr>
              <a:t>(String </a:t>
            </a:r>
            <a:r>
              <a:rPr kumimoji="1" lang="en-US" altLang="zh-CN" b="1" dirty="0" err="1">
                <a:solidFill>
                  <a:srgbClr val="800000"/>
                </a:solidFill>
              </a:rPr>
              <a:t>str</a:t>
            </a:r>
            <a:r>
              <a:rPr kumimoji="1" lang="en-US" altLang="zh-CN" b="1" dirty="0">
                <a:solidFill>
                  <a:srgbClr val="800000"/>
                </a:solidFill>
              </a:rPr>
              <a:t>)</a:t>
            </a:r>
            <a:r>
              <a:rPr kumimoji="1" lang="en-US" altLang="zh-CN" b="1" dirty="0"/>
              <a:t> </a:t>
            </a:r>
          </a:p>
          <a:p>
            <a:pPr lvl="1"/>
            <a:r>
              <a:rPr kumimoji="1" lang="zh-CN" altLang="en-US" b="1" dirty="0">
                <a:solidFill>
                  <a:schemeClr val="tx2"/>
                </a:solidFill>
              </a:rPr>
              <a:t>与</a:t>
            </a:r>
            <a:r>
              <a:rPr kumimoji="1" lang="en-US" altLang="zh-CN" b="1" dirty="0" err="1">
                <a:solidFill>
                  <a:schemeClr val="tx2"/>
                </a:solidFill>
              </a:rPr>
              <a:t>compareTo</a:t>
            </a:r>
            <a:r>
              <a:rPr kumimoji="1" lang="zh-CN" altLang="en-US" b="1" dirty="0">
                <a:solidFill>
                  <a:schemeClr val="tx2"/>
                </a:solidFill>
              </a:rPr>
              <a:t>相似</a:t>
            </a:r>
            <a:r>
              <a:rPr kumimoji="1" lang="en-US" altLang="zh-CN" b="1" dirty="0">
                <a:solidFill>
                  <a:schemeClr val="tx2"/>
                </a:solidFill>
              </a:rPr>
              <a:t>, </a:t>
            </a:r>
            <a:r>
              <a:rPr kumimoji="1" lang="zh-CN" altLang="en-US" b="1" dirty="0">
                <a:solidFill>
                  <a:schemeClr val="tx2"/>
                </a:solidFill>
              </a:rPr>
              <a:t>但</a:t>
            </a:r>
            <a:r>
              <a:rPr kumimoji="1" lang="zh-CN" altLang="en-US" b="1" dirty="0">
                <a:solidFill>
                  <a:srgbClr val="000099"/>
                </a:solidFill>
              </a:rPr>
              <a:t>不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区分</a:t>
            </a:r>
            <a:r>
              <a:rPr kumimoji="1" lang="zh-CN" altLang="en-US" b="1" dirty="0">
                <a:solidFill>
                  <a:srgbClr val="000099"/>
                </a:solidFill>
              </a:rPr>
              <a:t>大</a:t>
            </a:r>
            <a:r>
              <a:rPr kumimoji="1" lang="zh-CN" altLang="en-US" b="1" dirty="0" smtClean="0">
                <a:solidFill>
                  <a:srgbClr val="000099"/>
                </a:solidFill>
              </a:rPr>
              <a:t>小写</a:t>
            </a:r>
            <a:endParaRPr kumimoji="1" lang="en-US" altLang="zh-CN" b="1" dirty="0" smtClean="0">
              <a:solidFill>
                <a:srgbClr val="000099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例题9-3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。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28C5F-F745-4C6B-A9BC-E7F4EE8795EC}" type="slidenum">
              <a:rPr lang="en-US" altLang="zh-CN"/>
              <a:pPr/>
              <a:t>22</a:t>
            </a:fld>
            <a:r>
              <a:rPr lang="en-US" altLang="zh-CN"/>
              <a:t>/31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7472386" cy="725470"/>
          </a:xfrm>
        </p:spPr>
        <p:txBody>
          <a:bodyPr/>
          <a:lstStyle/>
          <a:p>
            <a:r>
              <a:rPr lang="zh-CN" altLang="en-US" dirty="0" smtClean="0"/>
              <a:t>字符串比较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4"/>
            <a:ext cx="8347104" cy="502603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400" b="1" dirty="0"/>
              <a:t>public class </a:t>
            </a:r>
            <a:r>
              <a:rPr lang="en-US" altLang="zh-CN" sz="2400" b="1" dirty="0" err="1">
                <a:solidFill>
                  <a:srgbClr val="800000"/>
                </a:solidFill>
              </a:rPr>
              <a:t>StrCompare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{</a:t>
            </a:r>
          </a:p>
          <a:p>
            <a:pPr>
              <a:buFontTx/>
              <a:buNone/>
            </a:pPr>
            <a:r>
              <a:rPr lang="en-US" altLang="zh-CN" sz="2400" b="1" dirty="0" smtClean="0"/>
              <a:t>   </a:t>
            </a:r>
            <a:r>
              <a:rPr lang="en-US" altLang="zh-CN" sz="2400" b="1" dirty="0"/>
              <a:t>public static void main(String </a:t>
            </a:r>
            <a:r>
              <a:rPr lang="en-US" altLang="zh-CN" sz="2400" b="1" dirty="0" err="1"/>
              <a:t>arg</a:t>
            </a:r>
            <a:r>
              <a:rPr lang="en-US" altLang="zh-CN" sz="2400" b="1" dirty="0"/>
              <a:t>[ ]) {</a:t>
            </a:r>
          </a:p>
          <a:p>
            <a:pPr>
              <a:buFontTx/>
              <a:buNone/>
            </a:pPr>
            <a:r>
              <a:rPr lang="en-US" altLang="zh-CN" sz="2400" b="1" dirty="0"/>
              <a:t>  	  String s1 = "</a:t>
            </a:r>
            <a:r>
              <a:rPr lang="en-US" altLang="zh-CN" sz="2400" b="1" dirty="0" err="1"/>
              <a:t>bc</a:t>
            </a:r>
            <a:r>
              <a:rPr lang="en-US" altLang="zh-CN" sz="2400" b="1" dirty="0"/>
              <a:t>";</a:t>
            </a:r>
          </a:p>
          <a:p>
            <a:pPr>
              <a:buFontTx/>
              <a:buNone/>
            </a:pP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 	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(s1.compareTo("</a:t>
            </a:r>
            <a:r>
              <a:rPr lang="en-US" altLang="zh-CN" sz="2400" b="1" dirty="0" err="1"/>
              <a:t>bc</a:t>
            </a:r>
            <a:r>
              <a:rPr lang="en-US" altLang="zh-CN" sz="2400" b="1" dirty="0"/>
              <a:t>"));   </a:t>
            </a:r>
          </a:p>
          <a:p>
            <a:pPr>
              <a:buFontTx/>
              <a:buNone/>
            </a:pPr>
            <a:r>
              <a:rPr lang="en-US" altLang="zh-CN" sz="2400" b="1" dirty="0"/>
              <a:t>	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(s1.compareTo("</a:t>
            </a:r>
            <a:r>
              <a:rPr lang="en-US" altLang="zh-CN" sz="2400" b="1" dirty="0" err="1"/>
              <a:t>bcd</a:t>
            </a:r>
            <a:r>
              <a:rPr lang="en-US" altLang="zh-CN" sz="2400" b="1" dirty="0"/>
              <a:t>")); </a:t>
            </a:r>
          </a:p>
          <a:p>
            <a:pPr>
              <a:buFontTx/>
              <a:buNone/>
            </a:pPr>
            <a:endParaRPr lang="en-US" altLang="zh-CN" sz="2400" b="1" dirty="0"/>
          </a:p>
          <a:p>
            <a:pPr>
              <a:buFontTx/>
              <a:buNone/>
            </a:pPr>
            <a:r>
              <a:rPr lang="en-US" altLang="zh-CN" sz="2400" b="1" dirty="0"/>
              <a:t>	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(s1.compareTo("</a:t>
            </a:r>
            <a:r>
              <a:rPr lang="en-US" altLang="zh-CN" sz="2400" b="1" dirty="0" err="1"/>
              <a:t>abc</a:t>
            </a:r>
            <a:r>
              <a:rPr lang="en-US" altLang="zh-CN" sz="2400" b="1" dirty="0"/>
              <a:t>"));  </a:t>
            </a:r>
          </a:p>
          <a:p>
            <a:pPr>
              <a:buFontTx/>
              <a:buNone/>
            </a:pPr>
            <a:r>
              <a:rPr lang="en-US" altLang="zh-CN" sz="2400" b="1" dirty="0"/>
              <a:t>	  </a:t>
            </a:r>
            <a:r>
              <a:rPr lang="en-US" altLang="zh-CN" sz="2400" b="1" dirty="0" err="1"/>
              <a:t>System.out.println</a:t>
            </a:r>
            <a:r>
              <a:rPr lang="en-US" altLang="zh-CN" sz="2400" b="1" dirty="0"/>
              <a:t>(s1.compareTo("c"));    </a:t>
            </a:r>
          </a:p>
          <a:p>
            <a:pPr>
              <a:buFontTx/>
              <a:buNone/>
            </a:pPr>
            <a:r>
              <a:rPr lang="en-US" altLang="zh-CN" sz="2400" b="1" dirty="0"/>
              <a:t>   }</a:t>
            </a:r>
          </a:p>
          <a:p>
            <a:pPr>
              <a:buFontTx/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715272" y="3286124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//0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715272" y="3714752"/>
            <a:ext cx="792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//-1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715272" y="4572008"/>
            <a:ext cx="6429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//1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43834" y="5000636"/>
            <a:ext cx="792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  <p:bldP spid="1536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latin typeface="Arial" charset="0"/>
              </a:rPr>
              <a:t>6.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err="1" smtClean="0">
                <a:latin typeface="Arial" charset="0"/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contains(String s)</a:t>
            </a:r>
          </a:p>
          <a:p>
            <a:pPr lvl="1"/>
            <a:r>
              <a:rPr lang="zh-CN" altLang="en-US" dirty="0" smtClean="0"/>
              <a:t>判断当前字符串对象是否含有参数指定的字符串</a:t>
            </a:r>
            <a:r>
              <a:rPr lang="en-US" altLang="zh-CN" dirty="0" smtClean="0"/>
              <a:t>s </a:t>
            </a:r>
            <a:endParaRPr lang="zh-CN" altLang="en-US" dirty="0" smtClean="0"/>
          </a:p>
          <a:p>
            <a:pPr>
              <a:buNone/>
            </a:pPr>
            <a:endParaRPr lang="en-US" altLang="zh-CN" b="1" dirty="0" smtClean="0">
              <a:latin typeface="宋体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宋体" charset="-122"/>
              </a:rPr>
              <a:t>7</a:t>
            </a:r>
            <a:r>
              <a:rPr lang="zh-CN" altLang="en-US" b="1" dirty="0" smtClean="0"/>
              <a:t>.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indexOf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(String s)</a:t>
            </a:r>
          </a:p>
          <a:p>
            <a:pPr lvl="1"/>
            <a:r>
              <a:rPr lang="zh-CN" altLang="en-US" dirty="0" smtClean="0">
                <a:latin typeface="宋体" charset="-122"/>
              </a:rPr>
              <a:t>从当前字符串的头开始检索字符串</a:t>
            </a:r>
            <a:r>
              <a:rPr lang="en-US" altLang="zh-CN" dirty="0" smtClean="0">
                <a:latin typeface="宋体" charset="-122"/>
              </a:rPr>
              <a:t>s，</a:t>
            </a:r>
            <a:r>
              <a:rPr lang="zh-CN" altLang="en-US" dirty="0" smtClean="0">
                <a:latin typeface="宋体" charset="-122"/>
              </a:rPr>
              <a:t>并返回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首次</a:t>
            </a:r>
            <a:r>
              <a:rPr lang="zh-CN" altLang="en-US" dirty="0" smtClean="0">
                <a:latin typeface="宋体" charset="-122"/>
              </a:rPr>
              <a:t>出现</a:t>
            </a:r>
            <a:r>
              <a:rPr lang="en-US" altLang="zh-CN" dirty="0" smtClean="0">
                <a:latin typeface="宋体" charset="-122"/>
              </a:rPr>
              <a:t>s</a:t>
            </a:r>
            <a:r>
              <a:rPr lang="zh-CN" altLang="en-US" dirty="0" smtClean="0">
                <a:latin typeface="宋体" charset="-122"/>
              </a:rPr>
              <a:t>的位置。</a:t>
            </a:r>
            <a:endParaRPr lang="en-US" altLang="zh-CN" dirty="0" smtClean="0">
              <a:latin typeface="宋体" charset="-122"/>
            </a:endParaRPr>
          </a:p>
          <a:p>
            <a:pPr lvl="1"/>
            <a:r>
              <a:rPr lang="zh-CN" altLang="en-US" b="1" dirty="0" smtClean="0">
                <a:latin typeface="宋体" charset="-122"/>
              </a:rPr>
              <a:t>其相关方法：</a:t>
            </a:r>
            <a:endParaRPr lang="en-US" altLang="zh-CN" b="1" dirty="0" smtClean="0">
              <a:latin typeface="宋体" charset="-122"/>
            </a:endParaRPr>
          </a:p>
          <a:p>
            <a:pPr lvl="2" algn="just"/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indexOf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(String s ,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startpoint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),</a:t>
            </a:r>
          </a:p>
          <a:p>
            <a:pPr lvl="2" algn="just"/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lastIndexOf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(String s)</a:t>
            </a:r>
            <a:r>
              <a:rPr lang="en-US" altLang="zh-CN" b="1" dirty="0" smtClean="0">
                <a:solidFill>
                  <a:srgbClr val="FF33CC"/>
                </a:solidFill>
                <a:latin typeface="宋体" charset="-122"/>
              </a:rPr>
              <a:t> </a:t>
            </a:r>
            <a:endParaRPr lang="zh-CN" altLang="en-US" b="1" dirty="0" smtClean="0">
              <a:latin typeface="宋体" charset="-122"/>
            </a:endParaRPr>
          </a:p>
          <a:p>
            <a:pPr lvl="1"/>
            <a:endParaRPr lang="zh-CN" altLang="en-US" b="1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D8276-BB55-40D7-BB86-A69E3CE2B108}" type="slidenum">
              <a:rPr lang="en-US" altLang="zh-CN"/>
              <a:pPr/>
              <a:t>24</a:t>
            </a:fld>
            <a:r>
              <a:rPr lang="en-US" altLang="zh-CN"/>
              <a:t>/31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72386" cy="850900"/>
          </a:xfrm>
        </p:spPr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en-US" altLang="zh-CN" b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5327650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tx2"/>
              </a:buClr>
              <a:buFont typeface="Wingdings" pitchFamily="2" charset="2"/>
              <a:buChar char="l"/>
            </a:pPr>
            <a:r>
              <a:rPr lang="zh-CN" altLang="en-US" dirty="0" smtClean="0">
                <a:latin typeface="宋体" charset="-122"/>
              </a:rPr>
              <a:t>获得一个当前字符串的子串</a:t>
            </a:r>
            <a:r>
              <a:rPr lang="zh-CN" altLang="en-US" b="1" dirty="0" smtClean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en-US" altLang="zh-CN" sz="2000" b="1" dirty="0" smtClean="0">
                <a:latin typeface="宋体" charset="-122"/>
              </a:rPr>
              <a:t> </a:t>
            </a:r>
          </a:p>
          <a:p>
            <a:pPr lvl="1">
              <a:lnSpc>
                <a:spcPct val="8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zh-CN" b="1" dirty="0" smtClean="0">
                <a:solidFill>
                  <a:srgbClr val="0033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substring</a:t>
            </a:r>
            <a:r>
              <a:rPr lang="en-US" altLang="zh-CN" b="1" dirty="0">
                <a:solidFill>
                  <a:srgbClr val="003300"/>
                </a:solidFill>
              </a:rPr>
              <a:t>(</a:t>
            </a:r>
            <a:r>
              <a:rPr lang="en-US" altLang="zh-CN" b="1" dirty="0" err="1">
                <a:solidFill>
                  <a:srgbClr val="003300"/>
                </a:solidFill>
              </a:rPr>
              <a:t>int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beginIndex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</a:p>
          <a:p>
            <a:pPr lvl="1">
              <a:lnSpc>
                <a:spcPct val="80000"/>
              </a:lnSpc>
              <a:buClr>
                <a:srgbClr val="003300"/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srgbClr val="0033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substring</a:t>
            </a:r>
            <a:r>
              <a:rPr lang="en-US" altLang="zh-CN" b="1" dirty="0">
                <a:solidFill>
                  <a:srgbClr val="003300"/>
                </a:solidFill>
              </a:rPr>
              <a:t>(</a:t>
            </a:r>
            <a:r>
              <a:rPr lang="en-US" altLang="zh-CN" b="1" dirty="0" err="1">
                <a:solidFill>
                  <a:srgbClr val="003300"/>
                </a:solidFill>
              </a:rPr>
              <a:t>int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beginIndex</a:t>
            </a:r>
            <a:r>
              <a:rPr lang="en-US" altLang="zh-CN" b="1" dirty="0">
                <a:solidFill>
                  <a:srgbClr val="003300"/>
                </a:solidFill>
              </a:rPr>
              <a:t>, </a:t>
            </a:r>
            <a:r>
              <a:rPr lang="en-US" altLang="zh-CN" b="1" dirty="0" err="1">
                <a:solidFill>
                  <a:srgbClr val="003300"/>
                </a:solidFill>
              </a:rPr>
              <a:t>int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endIndex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rgbClr val="00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66"/>
                </a:solidFill>
              </a:rPr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String words=“good morning”;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String sub1=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</a:rPr>
              <a:t>words.substring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(5);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String sub2=</a:t>
            </a: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</a:rPr>
              <a:t>words.substring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(0,4);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(sub1);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Courier New" pitchFamily="49" charset="0"/>
              </a:rPr>
              <a:t>System.out.println</a:t>
            </a:r>
            <a:r>
              <a:rPr lang="en-US" altLang="zh-CN" sz="2400" b="1" dirty="0">
                <a:solidFill>
                  <a:schemeClr val="tx2"/>
                </a:solidFill>
                <a:latin typeface="Courier New" pitchFamily="49" charset="0"/>
              </a:rPr>
              <a:t>(sub2);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132" y="4214818"/>
            <a:ext cx="162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b="1" dirty="0" smtClean="0">
                <a:solidFill>
                  <a:srgbClr val="FF3300"/>
                </a:solidFill>
              </a:rPr>
              <a:t>morning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008" y="4643446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3"/>
            <a:r>
              <a:rPr lang="en-US" altLang="zh-CN" sz="2400" b="1" dirty="0" smtClean="0">
                <a:solidFill>
                  <a:srgbClr val="FF3300"/>
                </a:solidFill>
              </a:rPr>
              <a:t>good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§9.1.2    </a:t>
            </a:r>
            <a:r>
              <a:rPr lang="en-US" altLang="zh-CN" dirty="0" smtClean="0">
                <a:latin typeface="宋体" charset="-122"/>
              </a:rPr>
              <a:t>String 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b="1" dirty="0" smtClean="0">
                <a:latin typeface="宋体" charset="-122"/>
              </a:rPr>
              <a:t>9．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String trim() </a:t>
            </a:r>
          </a:p>
          <a:p>
            <a:pPr lvl="1"/>
            <a:r>
              <a:rPr lang="zh-CN" altLang="en-US" dirty="0" smtClean="0">
                <a:latin typeface="宋体" charset="-122"/>
              </a:rPr>
              <a:t>得到一个</a:t>
            </a:r>
            <a:r>
              <a:rPr lang="en-US" altLang="zh-CN" b="1" dirty="0" smtClean="0">
                <a:solidFill>
                  <a:srgbClr val="C00000"/>
                </a:solidFill>
                <a:latin typeface="宋体" charset="-122"/>
              </a:rPr>
              <a:t>s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去掉前后空格后</a:t>
            </a:r>
            <a:r>
              <a:rPr lang="zh-CN" altLang="en-US" dirty="0" smtClean="0">
                <a:latin typeface="宋体" charset="-122"/>
              </a:rPr>
              <a:t>的字符串对象。</a:t>
            </a:r>
            <a:endParaRPr lang="en-US" altLang="zh-CN" dirty="0" smtClean="0">
              <a:latin typeface="宋体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System.</a:t>
            </a:r>
            <a:r>
              <a:rPr lang="en-US" altLang="zh-CN" b="1" dirty="0" err="1" smtClean="0"/>
              <a:t>out.println</a:t>
            </a:r>
            <a:r>
              <a:rPr lang="en-US" altLang="zh-CN" b="1" dirty="0" smtClean="0"/>
              <a:t>(“   </a:t>
            </a:r>
            <a:r>
              <a:rPr lang="zh-CN" altLang="en-US" b="1" dirty="0" smtClean="0"/>
              <a:t>你好   </a:t>
            </a:r>
            <a:r>
              <a:rPr lang="en-US" altLang="zh-CN" b="1" dirty="0" smtClean="0"/>
              <a:t>”.trim());   </a:t>
            </a:r>
          </a:p>
          <a:p>
            <a:pPr lvl="1">
              <a:buNone/>
            </a:pPr>
            <a:r>
              <a:rPr lang="zh-CN" altLang="en-US" b="1" dirty="0" smtClean="0"/>
              <a:t>输出：</a:t>
            </a:r>
            <a:endParaRPr lang="en-US" altLang="zh-CN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28794" y="4214819"/>
            <a:ext cx="1000132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800" b="1" dirty="0" smtClean="0"/>
              <a:t>你好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§9.1.3</a:t>
            </a:r>
            <a:r>
              <a:rPr lang="zh-CN" altLang="en-US" dirty="0" smtClean="0">
                <a:latin typeface="宋体" charset="-122"/>
              </a:rPr>
              <a:t>  符串与基本数据的相互转化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305800" cy="48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String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dirty="0"/>
              <a:t>提供了以下静态方法获得其它基本数据类型值的字符串表示：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boolean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char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float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double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int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long</a:t>
            </a:r>
            <a:r>
              <a:rPr lang="en-US" altLang="zh-CN" sz="2400" b="1" dirty="0"/>
              <a:t>)</a:t>
            </a:r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static </a:t>
            </a:r>
            <a:r>
              <a:rPr lang="en-US" altLang="zh-CN" sz="2400" b="1" dirty="0"/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Object</a:t>
            </a:r>
            <a:r>
              <a:rPr lang="en-US" altLang="zh-CN" sz="2400" b="1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字符串与基本数据类型间的转换</a:t>
            </a: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305800" cy="4738700"/>
          </a:xfrm>
        </p:spPr>
        <p:txBody>
          <a:bodyPr/>
          <a:lstStyle/>
          <a:p>
            <a:r>
              <a:rPr lang="zh-CN" altLang="en-US" sz="2800" dirty="0"/>
              <a:t>除</a:t>
            </a:r>
            <a:r>
              <a:rPr lang="en-US" altLang="zh-CN" sz="2800" dirty="0"/>
              <a:t>Boolean</a:t>
            </a:r>
            <a:r>
              <a:rPr lang="zh-CN" altLang="en-US" sz="2800" dirty="0"/>
              <a:t>类外，每个包装器类都提供了一个静态方法 </a:t>
            </a:r>
            <a:r>
              <a:rPr lang="en-US" altLang="zh-CN" sz="2800" b="1" dirty="0" err="1"/>
              <a:t>parseXXX</a:t>
            </a:r>
            <a:r>
              <a:rPr lang="zh-CN" altLang="en-US" sz="2800" dirty="0"/>
              <a:t>，将字符串对象转换为对应的基本数据类型</a:t>
            </a:r>
            <a:r>
              <a:rPr lang="zh-CN" altLang="en-US" sz="2800" dirty="0" smtClean="0"/>
              <a:t>值</a:t>
            </a:r>
            <a:r>
              <a:rPr lang="en-US" altLang="zh-CN" sz="2800" dirty="0" smtClean="0"/>
              <a:t>.</a:t>
            </a:r>
            <a:endParaRPr lang="zh-CN" altLang="en-US" sz="2800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smtClean="0"/>
              <a:t>byte </a:t>
            </a:r>
            <a:r>
              <a:rPr lang="en-US" altLang="zh-CN" sz="2400" b="1" dirty="0" err="1">
                <a:solidFill>
                  <a:srgbClr val="C00000"/>
                </a:solidFill>
              </a:rPr>
              <a:t>Byte</a:t>
            </a:r>
            <a:r>
              <a:rPr lang="en-US" altLang="zh-CN" sz="2400" b="1" dirty="0" err="1"/>
              <a:t>.parseByte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Integer</a:t>
            </a:r>
            <a:r>
              <a:rPr lang="en-US" altLang="zh-CN" sz="2400" b="1" dirty="0" err="1"/>
              <a:t>.parseInt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smtClean="0"/>
              <a:t>long </a:t>
            </a:r>
            <a:r>
              <a:rPr lang="en-US" altLang="zh-CN" b="1" dirty="0" err="1">
                <a:solidFill>
                  <a:srgbClr val="C00000"/>
                </a:solidFill>
              </a:rPr>
              <a:t>Long</a:t>
            </a:r>
            <a:r>
              <a:rPr lang="en-US" altLang="zh-CN" sz="2400" b="1" dirty="0" err="1"/>
              <a:t>.parseLong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smtClean="0"/>
              <a:t>float </a:t>
            </a:r>
            <a:r>
              <a:rPr lang="en-US" altLang="zh-CN" b="1" dirty="0" err="1">
                <a:solidFill>
                  <a:srgbClr val="C00000"/>
                </a:solidFill>
              </a:rPr>
              <a:t>Float</a:t>
            </a:r>
            <a:r>
              <a:rPr lang="en-US" altLang="zh-CN" sz="2400" b="1" dirty="0" err="1"/>
              <a:t>.parseFloat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smtClean="0"/>
              <a:t>double </a:t>
            </a:r>
            <a:r>
              <a:rPr lang="en-US" altLang="zh-CN" b="1" dirty="0" err="1">
                <a:solidFill>
                  <a:srgbClr val="C00000"/>
                </a:solidFill>
              </a:rPr>
              <a:t>Double.</a:t>
            </a:r>
            <a:r>
              <a:rPr lang="en-US" altLang="zh-CN" sz="2400" b="1" dirty="0" err="1"/>
              <a:t>parseDouble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</a:rPr>
              <a:t>new </a:t>
            </a:r>
            <a:r>
              <a:rPr lang="en-US" altLang="zh-CN" sz="2400" b="1" dirty="0">
                <a:solidFill>
                  <a:srgbClr val="C00000"/>
                </a:solidFill>
              </a:rPr>
              <a:t>Boolean(String).</a:t>
            </a:r>
            <a:r>
              <a:rPr lang="en-US" altLang="zh-CN" sz="2400" b="1" dirty="0" err="1">
                <a:solidFill>
                  <a:srgbClr val="C00000"/>
                </a:solidFill>
              </a:rPr>
              <a:t>booleanValue</a:t>
            </a:r>
            <a:r>
              <a:rPr lang="en-US" altLang="zh-CN" sz="24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字符串与基本数据类型间的转换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 smtClean="0"/>
              <a:t> 例如：可以将由“数字”字符组成的字符串，如</a:t>
            </a:r>
            <a:r>
              <a:rPr lang="zh-CN" altLang="en-US" dirty="0" smtClean="0">
                <a:latin typeface="宋体" charset="-122"/>
              </a:rPr>
              <a:t>"12356"</a:t>
            </a:r>
            <a:r>
              <a:rPr lang="zh-CN" altLang="en-US" dirty="0" smtClean="0"/>
              <a:t>，转化为</a:t>
            </a:r>
            <a:r>
              <a:rPr lang="en-US" altLang="zh-CN" dirty="0" err="1" smtClean="0">
                <a:latin typeface="宋体" charset="-122"/>
              </a:rPr>
              <a:t>int</a:t>
            </a:r>
            <a:r>
              <a:rPr lang="zh-CN" altLang="en-US" dirty="0" smtClean="0"/>
              <a:t>型数据，例如：</a:t>
            </a:r>
            <a:endParaRPr lang="en-US" altLang="zh-CN" dirty="0" smtClean="0"/>
          </a:p>
          <a:p>
            <a:pPr lvl="3" algn="just">
              <a:lnSpc>
                <a:spcPct val="90000"/>
              </a:lnSpc>
              <a:buNone/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x; </a:t>
            </a:r>
          </a:p>
          <a:p>
            <a:pPr lvl="3" algn="just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String s = "123456"; </a:t>
            </a:r>
          </a:p>
          <a:p>
            <a:pPr lvl="3" algn="just">
              <a:lnSpc>
                <a:spcPct val="90000"/>
              </a:lnSpc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x =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Integer.parseInt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(s); </a:t>
            </a:r>
          </a:p>
          <a:p>
            <a:pPr lvl="3" algn="just">
              <a:lnSpc>
                <a:spcPct val="90000"/>
              </a:lnSpc>
              <a:buNone/>
            </a:pPr>
            <a:endParaRPr lang="en-US" altLang="zh-CN" b="1" dirty="0" smtClean="0">
              <a:solidFill>
                <a:srgbClr val="0000FF"/>
              </a:solidFill>
              <a:latin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 smtClean="0"/>
              <a:t>可以使用</a:t>
            </a:r>
            <a:r>
              <a:rPr lang="en-US" altLang="zh-CN" sz="2400" dirty="0" smtClean="0"/>
              <a:t>Long</a:t>
            </a:r>
            <a:r>
              <a:rPr lang="zh-CN" altLang="en-US" sz="2400" dirty="0" smtClean="0"/>
              <a:t>类中的类方法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得到整数的各种进制的字符串表示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。 </a:t>
            </a:r>
            <a:endParaRPr lang="en-US" altLang="zh-CN" dirty="0" smtClean="0">
              <a:solidFill>
                <a:srgbClr val="FF0000"/>
              </a:solidFill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public static String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charset="0"/>
              </a:rPr>
              <a:t>toBinaryString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(long 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) ; //</a:t>
            </a:r>
            <a:r>
              <a:rPr lang="zh-CN" altLang="en-US" sz="2400" dirty="0" smtClean="0">
                <a:solidFill>
                  <a:srgbClr val="0000FF"/>
                </a:solidFill>
                <a:latin typeface="Arial" charset="0"/>
              </a:rPr>
              <a:t>二进制</a:t>
            </a:r>
            <a:endParaRPr lang="en-US" altLang="zh-CN" sz="2400" dirty="0" smtClean="0">
              <a:solidFill>
                <a:srgbClr val="0000FF"/>
              </a:solidFill>
              <a:latin typeface="Arial" charset="0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dirty="0" smtClean="0">
              <a:solidFill>
                <a:srgbClr val="0000FF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例题9-5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)</a:t>
            </a:r>
            <a:endParaRPr lang="zh-CN" altLang="en-US" b="1" dirty="0" smtClean="0">
              <a:solidFill>
                <a:srgbClr val="FF0000"/>
              </a:solidFill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dirty="0" smtClean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main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方法中的参数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args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注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: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应用程序中的</a:t>
            </a: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main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方法中的参数</a:t>
            </a:r>
            <a:r>
              <a:rPr lang="en-US" altLang="zh-CN" b="1" dirty="0" err="1" smtClean="0">
                <a:latin typeface="仿宋_GB2312" pitchFamily="49" charset="-122"/>
                <a:ea typeface="仿宋_GB2312" pitchFamily="49" charset="-122"/>
              </a:rPr>
              <a:t>args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能接受用户从键盘键入的字符串。比如，使用解释器</a:t>
            </a: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java.exe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来执行主类</a:t>
            </a:r>
          </a:p>
          <a:p>
            <a:pPr algn="ctr" eaLnBrk="0" hangingPunct="0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C:\2000\&gt;java Example9_5  12.89  35  78</a:t>
            </a:r>
          </a:p>
          <a:p>
            <a:pPr eaLnBrk="0" hangingPunct="0"/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这时,程序中的</a:t>
            </a:r>
            <a:r>
              <a:rPr lang="en-US" altLang="zh-CN" b="1" dirty="0" err="1" smtClean="0">
                <a:latin typeface="仿宋_GB2312" pitchFamily="49" charset="-122"/>
                <a:ea typeface="仿宋_GB2312" pitchFamily="49" charset="-122"/>
              </a:rPr>
              <a:t>args</a:t>
            </a: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[0],</a:t>
            </a:r>
            <a:r>
              <a:rPr lang="en-US" altLang="zh-CN" b="1" dirty="0" err="1" smtClean="0">
                <a:latin typeface="仿宋_GB2312" pitchFamily="49" charset="-122"/>
                <a:ea typeface="仿宋_GB2312" pitchFamily="49" charset="-122"/>
              </a:rPr>
              <a:t>arg</a:t>
            </a: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[1],</a:t>
            </a:r>
            <a:r>
              <a:rPr lang="en-US" altLang="zh-CN" b="1" dirty="0" err="1" smtClean="0">
                <a:latin typeface="仿宋_GB2312" pitchFamily="49" charset="-122"/>
                <a:ea typeface="仿宋_GB2312" pitchFamily="49" charset="-122"/>
              </a:rPr>
              <a:t>arg</a:t>
            </a:r>
            <a:r>
              <a:rPr lang="en-US" altLang="zh-CN" b="1" dirty="0" smtClean="0">
                <a:latin typeface="仿宋_GB2312" pitchFamily="49" charset="-122"/>
                <a:ea typeface="仿宋_GB2312" pitchFamily="49" charset="-122"/>
              </a:rPr>
              <a:t>[2]</a:t>
            </a:r>
            <a:r>
              <a:rPr lang="zh-CN" altLang="en-US" b="1" dirty="0" smtClean="0">
                <a:latin typeface="仿宋_GB2312" pitchFamily="49" charset="-122"/>
                <a:ea typeface="仿宋_GB2312" pitchFamily="49" charset="-122"/>
              </a:rPr>
              <a:t>分别得到字符串12.89,35和78。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   </a:t>
            </a:r>
            <a:r>
              <a:rPr lang="en-US" altLang="zh-CN" dirty="0" smtClean="0">
                <a:latin typeface="宋体" charset="-122"/>
              </a:rPr>
              <a:t>String</a:t>
            </a:r>
            <a:r>
              <a:rPr lang="zh-CN" altLang="en-US" dirty="0" smtClean="0">
                <a:latin typeface="宋体" charset="-122"/>
              </a:rPr>
              <a:t>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latin typeface="宋体" charset="-122"/>
              </a:rPr>
              <a:t>java.lang</a:t>
            </a:r>
            <a:r>
              <a:rPr lang="zh-CN" altLang="en-US" b="1" dirty="0" smtClean="0">
                <a:latin typeface="宋体" charset="-122"/>
              </a:rPr>
              <a:t>包中的</a:t>
            </a:r>
            <a:r>
              <a:rPr lang="en-US" altLang="zh-CN" b="1" dirty="0" smtClean="0">
                <a:latin typeface="宋体" charset="-122"/>
              </a:rPr>
              <a:t>String</a:t>
            </a:r>
            <a:r>
              <a:rPr lang="zh-CN" altLang="en-US" b="1" dirty="0" smtClean="0">
                <a:latin typeface="宋体" charset="-122"/>
              </a:rPr>
              <a:t>类来创建</a:t>
            </a:r>
            <a:r>
              <a:rPr lang="zh-CN" altLang="en-US" b="1" dirty="0" smtClean="0">
                <a:solidFill>
                  <a:srgbClr val="C00000"/>
                </a:solidFill>
                <a:latin typeface="宋体" charset="-122"/>
              </a:rPr>
              <a:t>字符串对象</a:t>
            </a:r>
            <a:r>
              <a:rPr lang="zh-CN" altLang="en-US" b="1" dirty="0" smtClean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altLang="zh-CN" dirty="0" smtClean="0">
                <a:latin typeface="仿宋_GB2312" pitchFamily="49" charset="-122"/>
                <a:ea typeface="仿宋_GB2312" pitchFamily="49" charset="-122"/>
              </a:rPr>
              <a:t>main</a:t>
            </a:r>
            <a:r>
              <a:rPr lang="zh-CN" altLang="en-US" dirty="0" smtClean="0">
                <a:latin typeface="仿宋_GB2312" pitchFamily="49" charset="-122"/>
                <a:ea typeface="仿宋_GB2312" pitchFamily="49" charset="-122"/>
              </a:rPr>
              <a:t>方法中的参数</a:t>
            </a:r>
            <a:r>
              <a:rPr lang="en-US" altLang="zh-CN" dirty="0" err="1" smtClean="0">
                <a:latin typeface="仿宋_GB2312" pitchFamily="49" charset="-122"/>
                <a:ea typeface="仿宋_GB2312" pitchFamily="49" charset="-122"/>
              </a:rPr>
              <a:t>args</a:t>
            </a:r>
            <a:endParaRPr lang="zh-CN" altLang="en-US" b="1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EB7667-0C99-47AD-9E88-3D8A18C13E5C}" type="slidenum">
              <a:rPr lang="en-US" altLang="zh-CN">
                <a:latin typeface="Arial" charset="0"/>
              </a:rPr>
              <a:pPr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57158" y="1500174"/>
            <a:ext cx="8351838" cy="5143536"/>
          </a:xfrm>
          <a:prstGeom prst="rect">
            <a:avLst/>
          </a:prstGeom>
          <a:solidFill>
            <a:srgbClr val="F8F8F8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/>
          <a:p>
            <a:r>
              <a:rPr lang="en-US" altLang="zh-CN" sz="2200" dirty="0" smtClean="0"/>
              <a:t>public class </a:t>
            </a:r>
            <a:r>
              <a:rPr lang="en-US" altLang="zh-CN" sz="2200" dirty="0" err="1" smtClean="0"/>
              <a:t>BookTester</a:t>
            </a:r>
            <a:r>
              <a:rPr lang="en-US" altLang="zh-CN" sz="2200" dirty="0" smtClean="0"/>
              <a:t> {</a:t>
            </a:r>
            <a:endParaRPr lang="zh-CN" altLang="en-US" sz="2200" dirty="0" smtClean="0"/>
          </a:p>
          <a:p>
            <a:pPr lvl="1"/>
            <a:r>
              <a:rPr lang="en-US" altLang="zh-CN" sz="2200" dirty="0" smtClean="0"/>
              <a:t>public static void main(String[ ]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args</a:t>
            </a:r>
            <a:r>
              <a:rPr lang="en-US" altLang="zh-CN" sz="2200" dirty="0" smtClean="0"/>
              <a:t>) {</a:t>
            </a:r>
          </a:p>
          <a:p>
            <a:pPr lvl="2"/>
            <a:r>
              <a:rPr lang="en-US" altLang="zh-CN" sz="2200" dirty="0" smtClean="0"/>
              <a:t>String </a:t>
            </a:r>
            <a:r>
              <a:rPr lang="en-US" altLang="zh-CN" sz="2200" dirty="0" err="1" smtClean="0"/>
              <a:t>bookNo</a:t>
            </a:r>
            <a:r>
              <a:rPr lang="en-US" altLang="zh-CN" sz="2200" dirty="0" smtClean="0"/>
              <a:t> =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args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[0]</a:t>
            </a:r>
            <a:r>
              <a:rPr lang="en-US" altLang="zh-CN" sz="2200" dirty="0" smtClean="0"/>
              <a:t>;</a:t>
            </a:r>
          </a:p>
          <a:p>
            <a:pPr lvl="2"/>
            <a:r>
              <a:rPr lang="en-US" altLang="zh-CN" sz="2200" dirty="0" smtClean="0"/>
              <a:t>String title =</a:t>
            </a:r>
            <a:r>
              <a:rPr lang="en-US" altLang="zh-CN" sz="2200" b="1" dirty="0" smtClean="0"/>
              <a:t> 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args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[1]</a:t>
            </a:r>
            <a:r>
              <a:rPr lang="en-US" altLang="zh-CN" sz="2200" dirty="0" smtClean="0"/>
              <a:t>;</a:t>
            </a:r>
          </a:p>
          <a:p>
            <a:pPr lvl="2"/>
            <a:r>
              <a:rPr lang="en-US" altLang="zh-CN" sz="2200" dirty="0" smtClean="0"/>
              <a:t>Book </a:t>
            </a:r>
            <a:r>
              <a:rPr lang="en-US" altLang="zh-CN" sz="2200" dirty="0" err="1" smtClean="0"/>
              <a:t>javaBook</a:t>
            </a:r>
            <a:r>
              <a:rPr lang="en-US" altLang="zh-CN" sz="2200" dirty="0" smtClean="0"/>
              <a:t> = new Book(</a:t>
            </a:r>
            <a:r>
              <a:rPr lang="en-US" altLang="zh-CN" sz="2200" dirty="0" err="1" smtClean="0"/>
              <a:t>bookNo</a:t>
            </a:r>
            <a:r>
              <a:rPr lang="en-US" altLang="zh-CN" sz="2200" dirty="0" smtClean="0"/>
              <a:t>, title);</a:t>
            </a:r>
          </a:p>
          <a:p>
            <a:pPr lvl="2"/>
            <a:r>
              <a:rPr lang="en-US" altLang="zh-CN" sz="2200" dirty="0" err="1" smtClean="0"/>
              <a:t>System.out.println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javaBook.bookNo</a:t>
            </a:r>
            <a:r>
              <a:rPr lang="en-US" altLang="zh-CN" sz="2200" dirty="0" smtClean="0"/>
              <a:t>+" "+</a:t>
            </a:r>
            <a:r>
              <a:rPr lang="en-US" altLang="zh-CN" sz="2200" dirty="0" err="1" smtClean="0"/>
              <a:t>javaBook.title</a:t>
            </a:r>
            <a:r>
              <a:rPr lang="en-US" altLang="zh-CN" sz="2200" dirty="0" smtClean="0"/>
              <a:t>);</a:t>
            </a:r>
            <a:endParaRPr lang="zh-CN" altLang="en-US" sz="2200" dirty="0" smtClean="0"/>
          </a:p>
          <a:p>
            <a:pPr lvl="1"/>
            <a:r>
              <a:rPr lang="en-US" altLang="zh-CN" sz="2200" dirty="0" smtClean="0"/>
              <a:t>}</a:t>
            </a:r>
          </a:p>
          <a:p>
            <a:r>
              <a:rPr lang="en-US" altLang="zh-CN" sz="2200" dirty="0" smtClean="0"/>
              <a:t>}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400" b="1" dirty="0">
              <a:latin typeface="Times New Roman" pitchFamily="18" charset="0"/>
            </a:endParaRP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71472" y="4929198"/>
            <a:ext cx="73914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</a:rPr>
              <a:t>java 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dirty="0" err="1" smtClean="0"/>
              <a:t>ookTester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TP312JA</a:t>
            </a:r>
            <a:r>
              <a:rPr lang="en-US" altLang="zh-CN" sz="2400" dirty="0" smtClean="0">
                <a:solidFill>
                  <a:srgbClr val="0000CC"/>
                </a:solidFill>
              </a:rPr>
              <a:t>/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L922</a:t>
            </a:r>
            <a:r>
              <a:rPr lang="en-US" altLang="zh-CN" sz="2400" dirty="0" smtClean="0">
                <a:solidFill>
                  <a:srgbClr val="0000CC"/>
                </a:solidFill>
              </a:rPr>
              <a:t>-1 </a:t>
            </a:r>
            <a:r>
              <a:rPr lang="en-US" altLang="zh-CN" sz="2400" dirty="0" smtClean="0">
                <a:solidFill>
                  <a:srgbClr val="C00000"/>
                </a:solidFill>
              </a:rPr>
              <a:t>Java</a:t>
            </a:r>
            <a:r>
              <a:rPr lang="zh-CN" altLang="en-US" sz="2400" dirty="0" smtClean="0">
                <a:solidFill>
                  <a:srgbClr val="C00000"/>
                </a:solidFill>
              </a:rPr>
              <a:t>程序设计</a:t>
            </a:r>
            <a:endParaRPr lang="en-US" altLang="zh-CN" sz="2400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5643578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输出：</a:t>
            </a:r>
            <a:r>
              <a:rPr lang="en-US" altLang="zh-CN" sz="2400" dirty="0" err="1" smtClean="0"/>
              <a:t>TP312JA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L922</a:t>
            </a:r>
            <a:r>
              <a:rPr lang="en-US" altLang="zh-CN" sz="2400" dirty="0" smtClean="0"/>
              <a:t>-1, Java</a:t>
            </a:r>
            <a:r>
              <a:rPr lang="zh-CN" altLang="en-US" sz="2400" dirty="0" smtClean="0"/>
              <a:t>程序设计</a:t>
            </a:r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3643306" y="4071942"/>
            <a:ext cx="1500198" cy="500066"/>
          </a:xfrm>
          <a:prstGeom prst="wedgeEllipseCallout">
            <a:avLst>
              <a:gd name="adj1" fmla="val -25093"/>
              <a:gd name="adj2" fmla="val 1273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args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[0]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857884" y="4143380"/>
            <a:ext cx="1714512" cy="500066"/>
          </a:xfrm>
          <a:prstGeom prst="wedgeEllipseCallout">
            <a:avLst>
              <a:gd name="adj1" fmla="val -26568"/>
              <a:gd name="adj2" fmla="val 118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>
                <a:solidFill>
                  <a:schemeClr val="tx1"/>
                </a:solidFill>
              </a:rPr>
              <a:t>args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[1]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§9.1.4  </a:t>
            </a:r>
            <a:r>
              <a:rPr lang="zh-CN" altLang="en-US" dirty="0" smtClean="0">
                <a:latin typeface="宋体" pitchFamily="2" charset="-122"/>
              </a:rPr>
              <a:t>对象的字符串表示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 smtClean="0">
                <a:solidFill>
                  <a:srgbClr val="000099"/>
                </a:solidFill>
                <a:latin typeface="宋体" pitchFamily="2" charset="-122"/>
              </a:rPr>
              <a:t>Object</a:t>
            </a:r>
            <a:r>
              <a:rPr lang="zh-CN" altLang="en-US" b="1" dirty="0" smtClean="0">
                <a:solidFill>
                  <a:srgbClr val="000099"/>
                </a:solidFill>
              </a:rPr>
              <a:t>类</a:t>
            </a:r>
            <a:r>
              <a:rPr lang="zh-CN" altLang="en-US" b="1" dirty="0" smtClean="0"/>
              <a:t>有一个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</a:rPr>
              <a:t>public String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pitchFamily="34" charset="0"/>
              </a:rPr>
              <a:t>toString</a:t>
            </a:r>
            <a:r>
              <a:rPr lang="en-US" altLang="zh-CN" b="1" dirty="0" smtClean="0">
                <a:solidFill>
                  <a:srgbClr val="0000FF"/>
                </a:solidFill>
                <a:latin typeface="Arial" pitchFamily="34" charset="0"/>
              </a:rPr>
              <a:t>()</a:t>
            </a:r>
            <a:r>
              <a:rPr lang="zh-CN" altLang="en-US" b="1" dirty="0" smtClean="0"/>
              <a:t>方法，一个对象通过调用该方法可以获得该对象的字符串表示。</a:t>
            </a:r>
          </a:p>
          <a:p>
            <a:pPr algn="just"/>
            <a:r>
              <a:rPr lang="zh-CN" altLang="en-US" b="1" dirty="0" smtClean="0"/>
              <a:t>一个对象调用</a:t>
            </a:r>
            <a:r>
              <a:rPr lang="en-US" altLang="zh-CN" b="1" dirty="0" err="1" smtClean="0">
                <a:latin typeface="宋体" pitchFamily="2" charset="-122"/>
              </a:rPr>
              <a:t>toString</a:t>
            </a:r>
            <a:r>
              <a:rPr lang="en-US" altLang="zh-CN" b="1" dirty="0" smtClean="0">
                <a:latin typeface="宋体" pitchFamily="2" charset="-122"/>
              </a:rPr>
              <a:t>()</a:t>
            </a:r>
            <a:r>
              <a:rPr lang="zh-CN" altLang="en-US" b="1" dirty="0" smtClean="0"/>
              <a:t>方法返回的字符串的一般形式为：</a:t>
            </a:r>
            <a:endParaRPr lang="zh-CN" altLang="en-US" b="1" dirty="0" smtClean="0"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FF6600"/>
                </a:solidFill>
                <a:latin typeface="宋体" pitchFamily="2" charset="-122"/>
              </a:rPr>
              <a:t>创建对象的类的名字@对象的引用的字符串表示。</a:t>
            </a:r>
            <a:endParaRPr lang="en-US" altLang="zh-CN" b="1" dirty="0" smtClean="0">
              <a:solidFill>
                <a:srgbClr val="FF6600"/>
              </a:solidFill>
              <a:latin typeface="宋体" pitchFamily="2" charset="-122"/>
            </a:endParaRPr>
          </a:p>
          <a:p>
            <a:pPr lvl="1" algn="just">
              <a:lnSpc>
                <a:spcPct val="90000"/>
              </a:lnSpc>
            </a:pPr>
            <a:endParaRPr lang="zh-CN" altLang="en-US" b="1" dirty="0" smtClean="0">
              <a:solidFill>
                <a:srgbClr val="FF6600"/>
              </a:solidFill>
              <a:latin typeface="宋体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例题9-6</a:t>
            </a:r>
            <a:endParaRPr lang="zh-CN" altLang="en-US" sz="2000" b="1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572560" cy="57150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class </a:t>
            </a:r>
            <a:r>
              <a:rPr lang="en-US" altLang="zh-CN" sz="2000" b="1" dirty="0" smtClean="0">
                <a:latin typeface="+mj-lt"/>
              </a:rPr>
              <a:t>Book</a:t>
            </a:r>
            <a:r>
              <a:rPr lang="en-US" altLang="zh-CN" sz="2000" dirty="0" smtClean="0">
                <a:latin typeface="+mj-lt"/>
              </a:rPr>
              <a:t> {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private String </a:t>
            </a:r>
            <a:r>
              <a:rPr lang="en-US" altLang="zh-CN" sz="2000" dirty="0" err="1" smtClean="0">
                <a:latin typeface="+mj-lt"/>
              </a:rPr>
              <a:t>bookNo</a:t>
            </a:r>
            <a:r>
              <a:rPr lang="en-US" altLang="zh-CN" sz="2000" dirty="0" smtClean="0">
                <a:latin typeface="+mj-lt"/>
              </a:rPr>
              <a:t>;//</a:t>
            </a:r>
            <a:r>
              <a:rPr lang="zh-CN" altLang="en-US" sz="2000" dirty="0" smtClean="0">
                <a:latin typeface="+mj-lt"/>
              </a:rPr>
              <a:t>书号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private String </a:t>
            </a:r>
            <a:r>
              <a:rPr lang="en-US" altLang="zh-CN" sz="2000" dirty="0" err="1" smtClean="0">
                <a:latin typeface="+mj-lt"/>
              </a:rPr>
              <a:t>bookName</a:t>
            </a:r>
            <a:r>
              <a:rPr lang="en-US" altLang="zh-CN" sz="2000" dirty="0" smtClean="0">
                <a:latin typeface="+mj-lt"/>
              </a:rPr>
              <a:t>;//</a:t>
            </a:r>
            <a:r>
              <a:rPr lang="zh-CN" altLang="en-US" sz="2000" dirty="0" smtClean="0">
                <a:latin typeface="+mj-lt"/>
              </a:rPr>
              <a:t>书名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 smtClean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Book(String </a:t>
            </a:r>
            <a:r>
              <a:rPr lang="en-US" altLang="zh-CN" sz="2000" dirty="0" err="1" smtClean="0">
                <a:latin typeface="+mj-lt"/>
              </a:rPr>
              <a:t>bookNo,String</a:t>
            </a:r>
            <a:r>
              <a:rPr lang="en-US" altLang="zh-CN" sz="2000" dirty="0" smtClean="0">
                <a:latin typeface="+mj-lt"/>
              </a:rPr>
              <a:t> title)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this(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 smtClean="0">
                <a:latin typeface="+mj-lt"/>
              </a:rPr>
              <a:t>this.bookName</a:t>
            </a:r>
            <a:r>
              <a:rPr lang="en-US" altLang="zh-CN" dirty="0" smtClean="0">
                <a:latin typeface="+mj-lt"/>
              </a:rPr>
              <a:t> = title;</a:t>
            </a: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en-US" altLang="zh-CN" sz="1000" dirty="0" smtClean="0">
              <a:solidFill>
                <a:srgbClr val="0000CC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public String </a:t>
            </a:r>
            <a:r>
              <a:rPr lang="en-US" altLang="zh-CN" sz="2000" dirty="0" err="1" smtClean="0">
                <a:solidFill>
                  <a:srgbClr val="0000CC"/>
                </a:solidFill>
                <a:latin typeface="+mj-lt"/>
              </a:rPr>
              <a:t>toString</a:t>
            </a: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(){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return  "</a:t>
            </a:r>
            <a:r>
              <a:rPr lang="zh-CN" altLang="en-US" sz="2000" dirty="0" smtClean="0">
                <a:solidFill>
                  <a:srgbClr val="0000CC"/>
                </a:solidFill>
                <a:latin typeface="+mj-lt"/>
              </a:rPr>
              <a:t>书号：</a:t>
            </a: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2000" dirty="0" err="1" smtClean="0">
                <a:solidFill>
                  <a:srgbClr val="0000CC"/>
                </a:solidFill>
                <a:latin typeface="+mj-lt"/>
              </a:rPr>
              <a:t>bookNo</a:t>
            </a: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+", </a:t>
            </a:r>
            <a:r>
              <a:rPr lang="zh-CN" altLang="en-US" sz="2000" dirty="0" smtClean="0">
                <a:solidFill>
                  <a:srgbClr val="0000CC"/>
                </a:solidFill>
                <a:latin typeface="+mj-lt"/>
              </a:rPr>
              <a:t>书名：</a:t>
            </a: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2000" dirty="0" err="1" smtClean="0">
                <a:solidFill>
                  <a:srgbClr val="0000CC"/>
                </a:solidFill>
                <a:latin typeface="+mj-lt"/>
              </a:rPr>
              <a:t>bookName</a:t>
            </a: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 smtClean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 smtClean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public static void main(String[] </a:t>
            </a:r>
            <a:r>
              <a:rPr lang="en-US" altLang="zh-CN" sz="2000" dirty="0" err="1" smtClean="0">
                <a:latin typeface="+mj-lt"/>
              </a:rPr>
              <a:t>args</a:t>
            </a:r>
            <a:r>
              <a:rPr lang="en-US" altLang="zh-CN" sz="2000" dirty="0" smtClean="0">
                <a:latin typeface="+mj-lt"/>
              </a:rPr>
              <a:t>) {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String 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 = "</a:t>
            </a:r>
            <a:r>
              <a:rPr lang="en-US" altLang="zh-CN" dirty="0" err="1" smtClean="0">
                <a:latin typeface="+mj-lt"/>
              </a:rPr>
              <a:t>TP312JA</a:t>
            </a:r>
            <a:r>
              <a:rPr lang="en-US" altLang="zh-CN" dirty="0" smtClean="0">
                <a:latin typeface="+mj-lt"/>
              </a:rPr>
              <a:t>/</a:t>
            </a:r>
            <a:r>
              <a:rPr lang="en-US" altLang="zh-CN" dirty="0" err="1" smtClean="0">
                <a:latin typeface="+mj-lt"/>
              </a:rPr>
              <a:t>L922</a:t>
            </a:r>
            <a:r>
              <a:rPr lang="en-US" altLang="zh-CN" dirty="0" smtClean="0">
                <a:latin typeface="+mj-lt"/>
              </a:rPr>
              <a:t>-1";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String title = "Java</a:t>
            </a:r>
            <a:r>
              <a:rPr lang="zh-CN" altLang="en-US" dirty="0" smtClean="0">
                <a:latin typeface="+mj-lt"/>
              </a:rPr>
              <a:t>程序设计</a:t>
            </a:r>
            <a:r>
              <a:rPr lang="en-US" altLang="zh-CN" dirty="0" smtClean="0">
                <a:latin typeface="+mj-lt"/>
              </a:rPr>
              <a:t>";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Book 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 smtClean="0">
                <a:latin typeface="+mj-lt"/>
              </a:rPr>
              <a:t> = new Book(</a:t>
            </a:r>
            <a:r>
              <a:rPr lang="en-US" altLang="zh-CN" dirty="0" err="1" smtClean="0">
                <a:latin typeface="+mj-lt"/>
              </a:rPr>
              <a:t>bookNo</a:t>
            </a:r>
            <a:r>
              <a:rPr lang="en-US" altLang="zh-CN" dirty="0" smtClean="0">
                <a:latin typeface="+mj-lt"/>
              </a:rPr>
              <a:t>, title);</a:t>
            </a:r>
          </a:p>
          <a:p>
            <a:pPr marL="938213" lvl="3">
              <a:spcBef>
                <a:spcPts val="0"/>
              </a:spcBef>
              <a:buNone/>
            </a:pPr>
            <a:r>
              <a:rPr lang="en-US" altLang="zh-CN" dirty="0" err="1" smtClean="0">
                <a:latin typeface="+mj-lt"/>
              </a:rPr>
              <a:t>System.out.println</a:t>
            </a:r>
            <a:r>
              <a:rPr lang="en-US" altLang="zh-CN" dirty="0" smtClean="0">
                <a:latin typeface="+mj-lt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dirty="0" err="1" smtClean="0">
                <a:latin typeface="+mj-lt"/>
              </a:rPr>
              <a:t>k</a:t>
            </a:r>
            <a:r>
              <a:rPr lang="en-US" altLang="zh-CN" dirty="0" smtClean="0">
                <a:latin typeface="+mj-lt"/>
              </a:rPr>
              <a:t>);	//</a:t>
            </a:r>
            <a:r>
              <a:rPr lang="zh-CN" altLang="en-US" b="1" dirty="0" smtClean="0">
                <a:solidFill>
                  <a:srgbClr val="0000CC"/>
                </a:solidFill>
                <a:latin typeface="+mj-lt"/>
              </a:rPr>
              <a:t>自动调用重写后的</a:t>
            </a:r>
            <a:r>
              <a:rPr lang="en-US" altLang="zh-CN" b="1" dirty="0" err="1" smtClean="0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b="1" dirty="0" smtClean="0">
                <a:solidFill>
                  <a:srgbClr val="0000CC"/>
                </a:solidFill>
                <a:latin typeface="+mj-lt"/>
              </a:rPr>
              <a:t>方法</a:t>
            </a:r>
            <a:endParaRPr lang="en-US" altLang="zh-CN" b="1" dirty="0" smtClean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 smtClean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500166" y="6143644"/>
            <a:ext cx="57150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书号：</a:t>
            </a:r>
            <a:r>
              <a:rPr lang="en-US" altLang="zh-CN" dirty="0" err="1" smtClean="0"/>
              <a:t>TP312JA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L922</a:t>
            </a:r>
            <a:r>
              <a:rPr lang="en-US" altLang="zh-CN" dirty="0" smtClean="0"/>
              <a:t>-1, </a:t>
            </a:r>
            <a:r>
              <a:rPr lang="zh-CN" altLang="en-US" dirty="0" smtClean="0"/>
              <a:t>书名：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程序设计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 bwMode="auto">
          <a:xfrm>
            <a:off x="642910" y="2714620"/>
            <a:ext cx="6072230" cy="928694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57158" y="607220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 smtClean="0"/>
              <a:t>§9.1.5   </a:t>
            </a:r>
            <a:r>
              <a:rPr lang="zh-CN" altLang="en-US" sz="3600" dirty="0" smtClean="0">
                <a:latin typeface="宋体" charset="-122"/>
              </a:rPr>
              <a:t>字符串与字符、字节数组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．字符串与字符数组</a:t>
            </a:r>
          </a:p>
          <a:p>
            <a:r>
              <a:rPr lang="en-US" altLang="zh-CN" dirty="0" smtClean="0"/>
              <a:t>String </a:t>
            </a:r>
            <a:r>
              <a:rPr lang="zh-CN" altLang="en-US" dirty="0" smtClean="0"/>
              <a:t>类的构造方法：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String(char[]);</a:t>
            </a:r>
          </a:p>
          <a:p>
            <a:pPr lvl="2"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String(char[]</a:t>
            </a:r>
            <a:r>
              <a:rPr lang="zh-CN" altLang="en-US" sz="240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 offset</a:t>
            </a:r>
            <a:r>
              <a:rPr lang="zh-CN" altLang="en-US" sz="2400" dirty="0" smtClean="0">
                <a:solidFill>
                  <a:srgbClr val="000099"/>
                </a:solidFill>
              </a:rPr>
              <a:t>，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 length);</a:t>
            </a:r>
          </a:p>
          <a:p>
            <a:pPr lvl="2">
              <a:buNone/>
            </a:pPr>
            <a:endParaRPr lang="en-US" altLang="zh-CN" sz="24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分别用</a:t>
            </a:r>
            <a:r>
              <a:rPr lang="zh-CN" altLang="en-US" b="1" dirty="0" smtClean="0">
                <a:solidFill>
                  <a:srgbClr val="000099"/>
                </a:solidFill>
              </a:rPr>
              <a:t>字符数组</a:t>
            </a:r>
            <a:r>
              <a:rPr lang="zh-CN" altLang="en-US" dirty="0" smtClean="0"/>
              <a:t>中的全部字符和部分字符创建字符串对象 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§9.1.5   </a:t>
            </a:r>
            <a:r>
              <a:rPr lang="zh-CN" altLang="en-US" dirty="0" smtClean="0">
                <a:latin typeface="宋体" charset="-122"/>
              </a:rPr>
              <a:t>字符串与字符、字节数组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类提供了将字符串存放到数组中的方法：</a:t>
            </a:r>
          </a:p>
          <a:p>
            <a:pPr algn="ctr">
              <a:buNone/>
            </a:pPr>
            <a:r>
              <a:rPr lang="en-US" altLang="zh-CN" sz="2400" dirty="0" smtClean="0">
                <a:solidFill>
                  <a:srgbClr val="000099"/>
                </a:solidFill>
              </a:rPr>
              <a:t>public void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getChars</a:t>
            </a:r>
            <a:r>
              <a:rPr lang="en-US" altLang="zh-CN" sz="2400" dirty="0" smtClean="0">
                <a:solidFill>
                  <a:srgbClr val="000099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 start,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 end, char c[], 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 offset )</a:t>
            </a:r>
          </a:p>
          <a:p>
            <a:pPr algn="ctr">
              <a:buNone/>
            </a:pPr>
            <a:r>
              <a:rPr lang="en-US" altLang="zh-CN" sz="1000" dirty="0" smtClean="0">
                <a:solidFill>
                  <a:srgbClr val="000099"/>
                </a:solidFill>
              </a:rPr>
              <a:t> </a:t>
            </a:r>
          </a:p>
          <a:p>
            <a:r>
              <a:rPr lang="zh-CN" altLang="en-US" dirty="0" smtClean="0"/>
              <a:t>将字符串中的全部字符存放在一个字符数组中的方法：</a:t>
            </a:r>
          </a:p>
          <a:p>
            <a:pPr algn="ctr"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public char[]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toCharArray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() </a:t>
            </a:r>
          </a:p>
          <a:p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pPr lvl="1"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char[] </a:t>
            </a:r>
            <a:r>
              <a:rPr lang="en-US" altLang="zh-CN" dirty="0" err="1" smtClean="0">
                <a:solidFill>
                  <a:srgbClr val="000099"/>
                </a:solidFill>
              </a:rPr>
              <a:t>charArray</a:t>
            </a:r>
            <a:r>
              <a:rPr lang="en-US" altLang="zh-CN" dirty="0" smtClean="0">
                <a:solidFill>
                  <a:srgbClr val="000099"/>
                </a:solidFill>
              </a:rPr>
              <a:t> = "</a:t>
            </a:r>
            <a:r>
              <a:rPr lang="zh-CN" altLang="en-US" dirty="0" smtClean="0">
                <a:solidFill>
                  <a:srgbClr val="000099"/>
                </a:solidFill>
              </a:rPr>
              <a:t>我们是学生</a:t>
            </a:r>
            <a:r>
              <a:rPr lang="en-US" altLang="zh-CN" dirty="0" smtClean="0">
                <a:solidFill>
                  <a:srgbClr val="000099"/>
                </a:solidFill>
              </a:rPr>
              <a:t>".</a:t>
            </a:r>
            <a:r>
              <a:rPr lang="en-US" altLang="zh-CN" dirty="0" err="1" smtClean="0">
                <a:solidFill>
                  <a:srgbClr val="000099"/>
                </a:solidFill>
              </a:rPr>
              <a:t>toCharArray</a:t>
            </a:r>
            <a:r>
              <a:rPr lang="en-US" altLang="zh-CN" dirty="0" smtClean="0">
                <a:solidFill>
                  <a:srgbClr val="000099"/>
                </a:solidFill>
              </a:rPr>
              <a:t>();</a:t>
            </a:r>
          </a:p>
          <a:p>
            <a:pPr lvl="1">
              <a:buNone/>
            </a:pPr>
            <a:r>
              <a:rPr lang="en-US" altLang="zh-CN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en-US" altLang="zh-CN" dirty="0" err="1" smtClean="0">
                <a:solidFill>
                  <a:srgbClr val="000099"/>
                </a:solidFill>
              </a:rPr>
              <a:t>Arrays.toString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en-US" altLang="zh-CN" dirty="0" err="1" smtClean="0">
                <a:solidFill>
                  <a:srgbClr val="000099"/>
                </a:solidFill>
              </a:rPr>
              <a:t>charArray</a:t>
            </a:r>
            <a:r>
              <a:rPr lang="en-US" altLang="zh-CN" dirty="0" smtClean="0">
                <a:solidFill>
                  <a:srgbClr val="000099"/>
                </a:solidFill>
              </a:rPr>
              <a:t>));</a:t>
            </a:r>
          </a:p>
          <a:p>
            <a:pPr lvl="1">
              <a:buNone/>
            </a:pPr>
            <a:endParaRPr lang="en-US" altLang="zh-CN" dirty="0" smtClean="0">
              <a:solidFill>
                <a:srgbClr val="000099"/>
              </a:solidFill>
            </a:endParaRPr>
          </a:p>
          <a:p>
            <a:r>
              <a:rPr lang="zh-CN" altLang="en-US" dirty="0" smtClean="0"/>
              <a:t>例题</a:t>
            </a:r>
            <a:r>
              <a:rPr lang="en-US" altLang="zh-CN" dirty="0" smtClean="0"/>
              <a:t>9-7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786182" y="5500702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输出：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我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们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学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生</a:t>
            </a:r>
            <a:r>
              <a:rPr lang="en-US" altLang="zh-CN" sz="2400" dirty="0" smtClean="0"/>
              <a:t>]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．字符串与字节数组 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00174"/>
            <a:ext cx="8472518" cy="4953014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String(String original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 //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复制构造函数</a:t>
            </a:r>
            <a:endParaRPr lang="en-US" altLang="zh-CN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String(char[] value)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String(char[] value,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</a:t>
            </a:r>
            <a:r>
              <a:rPr lang="en-US" altLang="zh-CN" sz="2400" dirty="0" smtClean="0"/>
              <a:t>( byte[ ] </a:t>
            </a:r>
            <a:r>
              <a:rPr lang="en-US" altLang="zh-CN" sz="2400" dirty="0"/>
              <a:t>bytes)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</a:t>
            </a:r>
            <a:r>
              <a:rPr lang="en-US" altLang="zh-CN" sz="2400" dirty="0" smtClean="0"/>
              <a:t>[ ] </a:t>
            </a:r>
            <a:r>
              <a:rPr lang="en-US" altLang="zh-CN" sz="2400" dirty="0"/>
              <a:t>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</a:t>
            </a:r>
            <a:r>
              <a:rPr lang="en-US" altLang="zh-CN" sz="2400" dirty="0" smtClean="0"/>
              <a:t>[ ] </a:t>
            </a:r>
            <a:r>
              <a:rPr lang="en-US" altLang="zh-CN" sz="2400" dirty="0"/>
              <a:t>bytes,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String(byte[ ] </a:t>
            </a:r>
            <a:r>
              <a:rPr lang="en-US" altLang="zh-CN" sz="2400" dirty="0"/>
              <a:t>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String </a:t>
            </a:r>
            <a:r>
              <a:rPr lang="en-US" altLang="zh-CN" sz="2400" dirty="0" err="1" smtClean="0"/>
              <a:t>charset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buffer)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73627"/>
          </a:xfrm>
        </p:spPr>
        <p:txBody>
          <a:bodyPr/>
          <a:lstStyle/>
          <a:p>
            <a:r>
              <a:rPr lang="zh-CN" altLang="en-US" sz="2400" dirty="0" smtClean="0"/>
              <a:t>两个构造函数使用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当前操作系统默认的字符编码</a:t>
            </a:r>
            <a:r>
              <a:rPr lang="zh-CN" altLang="en-US" sz="2400" dirty="0" smtClean="0"/>
              <a:t>将</a:t>
            </a:r>
            <a:r>
              <a:rPr lang="en-US" altLang="zh-CN" sz="2400" dirty="0" smtClean="0"/>
              <a:t>byte[]</a:t>
            </a:r>
            <a:r>
              <a:rPr lang="zh-CN" altLang="en-US" sz="2400" dirty="0" smtClean="0"/>
              <a:t>数组转换为</a:t>
            </a:r>
            <a:r>
              <a:rPr lang="en-US" altLang="zh-CN" sz="2400" dirty="0" smtClean="0"/>
              <a:t>char[]</a:t>
            </a:r>
            <a:r>
              <a:rPr lang="zh-CN" altLang="en-US" sz="2400" dirty="0" smtClean="0"/>
              <a:t>数组。</a:t>
            </a:r>
            <a:endParaRPr lang="en-US" altLang="zh-CN" sz="2400" dirty="0" smtClean="0"/>
          </a:p>
          <a:p>
            <a:pPr lvl="1"/>
            <a:r>
              <a:rPr lang="en-US" altLang="zh-CN" b="1" dirty="0" smtClean="0">
                <a:solidFill>
                  <a:srgbClr val="000099"/>
                </a:solidFill>
              </a:rPr>
              <a:t>String(byte[])</a:t>
            </a:r>
          </a:p>
          <a:p>
            <a:pPr lvl="2"/>
            <a:r>
              <a:rPr lang="zh-CN" altLang="en-US" sz="2400" dirty="0" smtClean="0"/>
              <a:t>用指定的</a:t>
            </a:r>
            <a:r>
              <a:rPr lang="zh-CN" altLang="en-US" sz="2400" b="1" dirty="0" smtClean="0">
                <a:solidFill>
                  <a:srgbClr val="000099"/>
                </a:solidFill>
              </a:rPr>
              <a:t>字节数组</a:t>
            </a:r>
            <a:r>
              <a:rPr lang="zh-CN" altLang="en-US" sz="2400" dirty="0" smtClean="0"/>
              <a:t>构造一个字符串对象。</a:t>
            </a:r>
            <a:endParaRPr lang="en-US" altLang="zh-CN" sz="2400" dirty="0" smtClean="0"/>
          </a:p>
          <a:p>
            <a:pPr lvl="2"/>
            <a:endParaRPr lang="en-US" altLang="zh-CN" sz="2400" dirty="0" smtClean="0"/>
          </a:p>
          <a:p>
            <a:pPr lvl="1"/>
            <a:r>
              <a:rPr lang="en-US" altLang="zh-CN" b="1" dirty="0" smtClean="0">
                <a:solidFill>
                  <a:srgbClr val="000099"/>
                </a:solidFill>
              </a:rPr>
              <a:t>String(byte[]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offset</a:t>
            </a:r>
            <a:r>
              <a:rPr lang="zh-CN" altLang="en-US" b="1" dirty="0" smtClean="0">
                <a:solidFill>
                  <a:srgbClr val="000099"/>
                </a:solidFill>
              </a:rPr>
              <a:t>，</a:t>
            </a:r>
            <a:r>
              <a:rPr lang="en-US" altLang="zh-CN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b="1" dirty="0" smtClean="0">
                <a:solidFill>
                  <a:srgbClr val="000099"/>
                </a:solidFill>
              </a:rPr>
              <a:t> length) </a:t>
            </a:r>
          </a:p>
          <a:p>
            <a:pPr lvl="2"/>
            <a:r>
              <a:rPr lang="zh-CN" altLang="en-US" sz="2400" dirty="0" smtClean="0"/>
              <a:t>用指定的字节数组的一部分，即从数组起始位置</a:t>
            </a:r>
            <a:r>
              <a:rPr lang="en-US" altLang="zh-CN" sz="2400" dirty="0" smtClean="0"/>
              <a:t>offset</a:t>
            </a:r>
            <a:r>
              <a:rPr lang="zh-CN" altLang="en-US" sz="2400" dirty="0" smtClean="0"/>
              <a:t>开始取</a:t>
            </a:r>
            <a:r>
              <a:rPr lang="en-US" altLang="zh-CN" sz="2400" dirty="0" smtClean="0"/>
              <a:t>length</a:t>
            </a:r>
            <a:r>
              <a:rPr lang="zh-CN" altLang="en-US" sz="2400" dirty="0" smtClean="0"/>
              <a:t>个字节构造一个字符串对象。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．字符串与字节数组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．字符串与字节数组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338"/>
            <a:ext cx="8329642" cy="482441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 smtClean="0"/>
              <a:t> 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String( byte[ ] bytes, String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charset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dirty="0" smtClean="0">
                <a:solidFill>
                  <a:srgbClr val="000099"/>
                </a:solidFill>
              </a:rPr>
              <a:t> String(byte[ ] bytes,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offset,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 count, String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charset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</a:t>
            </a:r>
          </a:p>
          <a:p>
            <a:r>
              <a:rPr lang="zh-CN" altLang="en-US" dirty="0" smtClean="0"/>
              <a:t>两个构造函数使用指定的字符编码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 smtClean="0"/>
              <a:t>字节数组转为字符串；</a:t>
            </a:r>
            <a:endParaRPr lang="en-US" altLang="zh-CN" dirty="0" smtClean="0"/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</a:rPr>
              <a:t>bytes</a:t>
            </a:r>
            <a:r>
              <a:rPr lang="zh-CN" altLang="en-US" dirty="0" smtClean="0"/>
              <a:t>：第一个参数是字节数组；</a:t>
            </a:r>
            <a:endParaRPr lang="en-US" altLang="zh-CN" dirty="0" smtClean="0"/>
          </a:p>
          <a:p>
            <a:pPr lvl="1"/>
            <a:r>
              <a:rPr lang="en-US" altLang="zh-CN" b="1" dirty="0" err="1" smtClean="0">
                <a:solidFill>
                  <a:srgbClr val="C00000"/>
                </a:solidFill>
              </a:rPr>
              <a:t>charset</a:t>
            </a:r>
            <a:r>
              <a:rPr lang="zh-CN" altLang="en-US" dirty="0" smtClean="0"/>
              <a:t>：第二个参数是字符编码，以字符串的形式给定“字符集”。</a:t>
            </a:r>
            <a:endParaRPr lang="en-US" altLang="zh-CN" dirty="0" smtClean="0"/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3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byte[] bytes = new byte[1024];</a:t>
            </a:r>
          </a:p>
          <a:p>
            <a:pPr lvl="3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String s = new String(bytes,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"UTF-8" </a:t>
            </a:r>
            <a:r>
              <a:rPr lang="en-US" altLang="zh-CN" sz="2400" dirty="0" smtClean="0">
                <a:solidFill>
                  <a:srgbClr val="0000FF"/>
                </a:solidFill>
              </a:rPr>
              <a:t>);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bytes</a:t>
            </a:r>
            <a:r>
              <a:rPr lang="zh-CN" altLang="en-US" dirty="0" smtClean="0"/>
              <a:t>数组按</a:t>
            </a:r>
            <a:r>
              <a:rPr lang="en-US" altLang="zh-CN" dirty="0" smtClean="0"/>
              <a:t>"UTF-8"</a:t>
            </a:r>
            <a:r>
              <a:rPr lang="zh-CN" altLang="en-US" dirty="0" smtClean="0"/>
              <a:t>的编码方式转成字符串。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．字符串与字节数组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4348" y="2071678"/>
            <a:ext cx="7777162" cy="1643074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byte[] bytes={49,50,51,43,52,53,54,61,53,55,57};</a:t>
            </a:r>
          </a:p>
          <a:p>
            <a:pPr eaLnBrk="0" hangingPunct="0"/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String exp=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new String(bytes, “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US-ASCII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”);</a:t>
            </a:r>
          </a:p>
          <a:p>
            <a:pPr eaLnBrk="0" hangingPunct="0"/>
            <a:r>
              <a:rPr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System.out.println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(exp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);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407194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123+456=579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．字符串与字节数组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>
                <a:solidFill>
                  <a:srgbClr val="000099"/>
                </a:solidFill>
              </a:rPr>
              <a:t>public byte[]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getBytes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() </a:t>
            </a:r>
          </a:p>
          <a:p>
            <a:pPr lvl="1"/>
            <a:r>
              <a:rPr lang="zh-CN" altLang="en-US" dirty="0" smtClean="0"/>
              <a:t>使用平台默认的</a:t>
            </a:r>
            <a:r>
              <a:rPr lang="zh-CN" altLang="en-US" b="1" dirty="0" smtClean="0">
                <a:solidFill>
                  <a:srgbClr val="C00000"/>
                </a:solidFill>
              </a:rPr>
              <a:t>字符编码</a:t>
            </a:r>
            <a:r>
              <a:rPr lang="zh-CN" altLang="en-US" dirty="0" smtClean="0"/>
              <a:t>，将</a:t>
            </a:r>
            <a:r>
              <a:rPr lang="zh-CN" altLang="en-US" b="1" dirty="0" smtClean="0">
                <a:solidFill>
                  <a:srgbClr val="C00000"/>
                </a:solidFill>
              </a:rPr>
              <a:t>当前字符串</a:t>
            </a:r>
            <a:r>
              <a:rPr lang="zh-CN" altLang="en-US" dirty="0" smtClean="0"/>
              <a:t>转化为一个字节数组。</a:t>
            </a:r>
          </a:p>
          <a:p>
            <a:r>
              <a:rPr lang="en-US" altLang="zh-CN" sz="2400" b="1" dirty="0" smtClean="0">
                <a:solidFill>
                  <a:srgbClr val="000099"/>
                </a:solidFill>
              </a:rPr>
              <a:t>public byte[]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getBytes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(String </a:t>
            </a:r>
            <a:r>
              <a:rPr lang="en-US" altLang="zh-CN" sz="2400" b="1" dirty="0" err="1" smtClean="0">
                <a:solidFill>
                  <a:srgbClr val="000099"/>
                </a:solidFill>
              </a:rPr>
              <a:t>charsetName</a:t>
            </a:r>
            <a:r>
              <a:rPr lang="en-US" altLang="zh-CN" sz="2400" b="1" dirty="0" smtClean="0">
                <a:solidFill>
                  <a:srgbClr val="000099"/>
                </a:solidFill>
              </a:rPr>
              <a:t>) </a:t>
            </a:r>
          </a:p>
          <a:p>
            <a:pPr lvl="1"/>
            <a:r>
              <a:rPr lang="zh-CN" altLang="en-US" sz="2000" dirty="0" smtClean="0"/>
              <a:t>使用参数指定字符编码，将当前字符串转化为一个字节数组。   </a:t>
            </a:r>
            <a:endParaRPr lang="en-US" altLang="zh-CN" sz="2000" dirty="0" smtClean="0"/>
          </a:p>
          <a:p>
            <a:r>
              <a:rPr lang="zh-CN" altLang="en-US" b="1" dirty="0" smtClean="0"/>
              <a:t>例：</a:t>
            </a:r>
            <a:endParaRPr lang="en-US" altLang="zh-CN" b="1" dirty="0" smtClean="0"/>
          </a:p>
          <a:p>
            <a:pPr lvl="2">
              <a:buNone/>
            </a:pPr>
            <a:r>
              <a:rPr lang="en-US" altLang="zh-CN" sz="2400" b="1" dirty="0" smtClean="0">
                <a:solidFill>
                  <a:srgbClr val="006600"/>
                </a:solidFill>
              </a:rPr>
              <a:t>String s = “Hello”;</a:t>
            </a:r>
          </a:p>
          <a:p>
            <a:pPr lvl="2">
              <a:buNone/>
            </a:pPr>
            <a:r>
              <a:rPr lang="en-US" altLang="zh-CN" sz="2400" b="1" dirty="0" smtClean="0">
                <a:solidFill>
                  <a:srgbClr val="006600"/>
                </a:solidFill>
              </a:rPr>
              <a:t>byte[] b = </a:t>
            </a:r>
            <a:r>
              <a:rPr lang="en-US" altLang="zh-CN" sz="2400" b="1" dirty="0" err="1" smtClean="0">
                <a:solidFill>
                  <a:srgbClr val="006600"/>
                </a:solidFill>
              </a:rPr>
              <a:t>s.getBytes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(</a:t>
            </a:r>
            <a:r>
              <a:rPr lang="en-US" altLang="zh-CN" sz="2400" dirty="0" smtClean="0">
                <a:solidFill>
                  <a:srgbClr val="006600"/>
                </a:solidFill>
              </a:rPr>
              <a:t>"</a:t>
            </a:r>
            <a:r>
              <a:rPr lang="en-US" altLang="zh-CN" sz="2400" dirty="0" smtClean="0">
                <a:solidFill>
                  <a:srgbClr val="C00000"/>
                </a:solidFill>
              </a:rPr>
              <a:t>UTF-8</a:t>
            </a:r>
            <a:r>
              <a:rPr lang="en-US" altLang="zh-CN" sz="2400" dirty="0" smtClean="0">
                <a:solidFill>
                  <a:srgbClr val="006600"/>
                </a:solidFill>
              </a:rPr>
              <a:t>"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);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                       </a:t>
            </a:r>
            <a:endParaRPr lang="en-US" altLang="zh-CN" sz="2000" dirty="0" smtClean="0"/>
          </a:p>
          <a:p>
            <a:r>
              <a:rPr lang="zh-CN" altLang="en-US" dirty="0" smtClean="0"/>
              <a:t>例题</a:t>
            </a:r>
            <a:r>
              <a:rPr lang="en-US" altLang="zh-CN" dirty="0" smtClean="0"/>
              <a:t>9-8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5786446" y="285728"/>
            <a:ext cx="1857388" cy="857256"/>
          </a:xfrm>
          <a:prstGeom prst="borderCallout1">
            <a:avLst>
              <a:gd name="adj1" fmla="val 101330"/>
              <a:gd name="adj2" fmla="val 52808"/>
              <a:gd name="adj3" fmla="val 217446"/>
              <a:gd name="adj4" fmla="val 124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调用该方法的字符串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§9.1.1   </a:t>
            </a:r>
            <a:r>
              <a:rPr lang="zh-CN" altLang="en-US" dirty="0" smtClean="0">
                <a:latin typeface="宋体" charset="-122"/>
              </a:rPr>
              <a:t>构造字符串对象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．</a:t>
            </a:r>
            <a:r>
              <a:rPr lang="zh-CN" altLang="en-US" b="1" dirty="0" smtClean="0">
                <a:solidFill>
                  <a:srgbClr val="C00000"/>
                </a:solidFill>
              </a:rPr>
              <a:t>常量对象</a:t>
            </a:r>
            <a:r>
              <a:rPr lang="zh-CN" altLang="en-US" dirty="0" smtClean="0"/>
              <a:t>：字符串常量对象是用双引号括起的字符序列，例如：</a:t>
            </a:r>
            <a:r>
              <a:rPr lang="en-US" altLang="zh-CN" dirty="0" smtClean="0"/>
              <a:t>"</a:t>
            </a:r>
            <a:r>
              <a:rPr lang="zh-CN" altLang="en-US" dirty="0" smtClean="0"/>
              <a:t>你好</a:t>
            </a:r>
            <a:r>
              <a:rPr lang="en-US" altLang="zh-CN" dirty="0" smtClean="0"/>
              <a:t>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"12.97"</a:t>
            </a:r>
            <a:r>
              <a:rPr lang="zh-CN" altLang="en-US" dirty="0" smtClean="0"/>
              <a:t>、</a:t>
            </a:r>
            <a:r>
              <a:rPr lang="en-US" altLang="zh-CN" dirty="0" smtClean="0"/>
              <a:t>"boy"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声明：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b="1" dirty="0" smtClean="0">
                <a:solidFill>
                  <a:srgbClr val="000099"/>
                </a:solidFill>
              </a:rPr>
              <a:t>String s;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85728"/>
            <a:ext cx="8072494" cy="6143668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2600" b="1" dirty="0" smtClean="0">
                <a:solidFill>
                  <a:srgbClr val="000099"/>
                </a:solidFill>
                <a:latin typeface="+mj-lt"/>
              </a:rPr>
              <a:t>import </a:t>
            </a:r>
            <a:r>
              <a:rPr lang="en-US" altLang="zh-CN" sz="2600" b="1" dirty="0" err="1" smtClean="0">
                <a:solidFill>
                  <a:srgbClr val="000099"/>
                </a:solidFill>
                <a:latin typeface="+mj-lt"/>
              </a:rPr>
              <a:t>java.io.UnsupportedEncodingException</a:t>
            </a:r>
            <a:r>
              <a:rPr lang="en-US" altLang="zh-CN" sz="2600" b="1" dirty="0" smtClean="0">
                <a:solidFill>
                  <a:srgbClr val="000099"/>
                </a:solidFill>
                <a:latin typeface="+mj-lt"/>
              </a:rPr>
              <a:t>;</a:t>
            </a:r>
          </a:p>
          <a:p>
            <a:pPr>
              <a:buNone/>
            </a:pPr>
            <a:endParaRPr lang="en-US" altLang="zh-CN" sz="2600" b="1" dirty="0" smtClean="0">
              <a:solidFill>
                <a:srgbClr val="000099"/>
              </a:solidFill>
              <a:latin typeface="+mj-lt"/>
            </a:endParaRPr>
          </a:p>
          <a:p>
            <a:pPr>
              <a:buNone/>
            </a:pPr>
            <a:r>
              <a:rPr lang="en-US" altLang="zh-CN" sz="2600" b="1" dirty="0" smtClean="0">
                <a:latin typeface="+mj-lt"/>
              </a:rPr>
              <a:t>public class </a:t>
            </a:r>
            <a:r>
              <a:rPr lang="en-US" altLang="zh-CN" sz="2600" b="1" dirty="0" err="1" smtClean="0">
                <a:latin typeface="+mj-lt"/>
              </a:rPr>
              <a:t>StringToBytes</a:t>
            </a:r>
            <a:r>
              <a:rPr lang="en-US" altLang="zh-CN" sz="2600" b="1" dirty="0" smtClean="0">
                <a:latin typeface="+mj-lt"/>
              </a:rPr>
              <a:t> {</a:t>
            </a:r>
          </a:p>
          <a:p>
            <a:pPr lvl="1">
              <a:buNone/>
            </a:pPr>
            <a:r>
              <a:rPr lang="en-US" altLang="zh-CN" sz="2600" b="1" dirty="0" smtClean="0">
                <a:latin typeface="+mj-lt"/>
              </a:rPr>
              <a:t>public static void print(byte[] b){</a:t>
            </a:r>
          </a:p>
          <a:p>
            <a:pPr lvl="2">
              <a:buNone/>
            </a:pPr>
            <a:r>
              <a:rPr lang="en-US" altLang="zh-CN" sz="2600" b="1" dirty="0" smtClean="0">
                <a:latin typeface="+mj-lt"/>
              </a:rPr>
              <a:t>for(</a:t>
            </a:r>
            <a:r>
              <a:rPr lang="en-US" altLang="zh-CN" sz="2600" b="1" dirty="0" err="1" smtClean="0">
                <a:latin typeface="+mj-lt"/>
              </a:rPr>
              <a:t>int</a:t>
            </a:r>
            <a:r>
              <a:rPr lang="en-US" altLang="zh-CN" sz="2600" b="1" dirty="0" smtClean="0">
                <a:latin typeface="+mj-lt"/>
              </a:rPr>
              <a:t> </a:t>
            </a:r>
            <a:r>
              <a:rPr lang="en-US" altLang="zh-CN" sz="2600" b="1" dirty="0" err="1" smtClean="0">
                <a:latin typeface="+mj-lt"/>
              </a:rPr>
              <a:t>i</a:t>
            </a:r>
            <a:r>
              <a:rPr lang="en-US" altLang="zh-CN" sz="2600" b="1" dirty="0" smtClean="0">
                <a:latin typeface="+mj-lt"/>
              </a:rPr>
              <a:t>=0; </a:t>
            </a:r>
            <a:r>
              <a:rPr lang="en-US" altLang="zh-CN" sz="2600" b="1" dirty="0" err="1" smtClean="0">
                <a:latin typeface="+mj-lt"/>
              </a:rPr>
              <a:t>i</a:t>
            </a:r>
            <a:r>
              <a:rPr lang="en-US" altLang="zh-CN" sz="2600" b="1" dirty="0" smtClean="0">
                <a:latin typeface="+mj-lt"/>
              </a:rPr>
              <a:t>&lt;</a:t>
            </a:r>
            <a:r>
              <a:rPr lang="en-US" altLang="zh-CN" sz="2600" b="1" dirty="0" err="1" smtClean="0">
                <a:latin typeface="+mj-lt"/>
              </a:rPr>
              <a:t>b.length</a:t>
            </a:r>
            <a:r>
              <a:rPr lang="en-US" altLang="zh-CN" sz="2600" b="1" dirty="0" smtClean="0">
                <a:latin typeface="+mj-lt"/>
              </a:rPr>
              <a:t>; </a:t>
            </a:r>
            <a:r>
              <a:rPr lang="en-US" altLang="zh-CN" sz="2600" b="1" dirty="0" err="1" smtClean="0">
                <a:latin typeface="+mj-lt"/>
              </a:rPr>
              <a:t>i</a:t>
            </a:r>
            <a:r>
              <a:rPr lang="en-US" altLang="zh-CN" sz="2600" b="1" dirty="0" smtClean="0">
                <a:latin typeface="+mj-lt"/>
              </a:rPr>
              <a:t>++){</a:t>
            </a:r>
          </a:p>
          <a:p>
            <a:pPr lvl="3">
              <a:buNone/>
            </a:pPr>
            <a:r>
              <a:rPr lang="en-US" altLang="zh-CN" sz="2600" b="1" dirty="0" err="1" smtClean="0">
                <a:latin typeface="+mj-lt"/>
              </a:rPr>
              <a:t>System.out.print</a:t>
            </a:r>
            <a:r>
              <a:rPr lang="en-US" altLang="zh-CN" sz="2600" b="1" dirty="0" smtClean="0">
                <a:latin typeface="+mj-lt"/>
              </a:rPr>
              <a:t>(b[</a:t>
            </a:r>
            <a:r>
              <a:rPr lang="en-US" altLang="zh-CN" sz="2600" b="1" dirty="0" err="1" smtClean="0">
                <a:latin typeface="+mj-lt"/>
              </a:rPr>
              <a:t>i</a:t>
            </a:r>
            <a:r>
              <a:rPr lang="en-US" altLang="zh-CN" sz="2600" b="1" dirty="0" smtClean="0">
                <a:latin typeface="+mj-lt"/>
              </a:rPr>
              <a:t>]+" ");</a:t>
            </a:r>
          </a:p>
          <a:p>
            <a:pPr lvl="2">
              <a:buNone/>
            </a:pPr>
            <a:r>
              <a:rPr lang="en-US" altLang="zh-CN" sz="2600" b="1" dirty="0" smtClean="0">
                <a:latin typeface="+mj-lt"/>
              </a:rPr>
              <a:t>}</a:t>
            </a:r>
          </a:p>
          <a:p>
            <a:pPr lvl="1">
              <a:buNone/>
            </a:pPr>
            <a:r>
              <a:rPr lang="en-US" altLang="zh-CN" sz="2600" b="1" dirty="0" smtClean="0">
                <a:latin typeface="+mj-lt"/>
              </a:rPr>
              <a:t>}</a:t>
            </a:r>
          </a:p>
          <a:p>
            <a:pPr lvl="1">
              <a:buNone/>
            </a:pPr>
            <a:endParaRPr lang="zh-CN" altLang="en-US" sz="2600" b="1" dirty="0" smtClean="0">
              <a:latin typeface="+mj-lt"/>
            </a:endParaRPr>
          </a:p>
          <a:p>
            <a:pPr lvl="1">
              <a:buNone/>
            </a:pPr>
            <a:r>
              <a:rPr lang="en-US" altLang="zh-CN" sz="2600" b="1" dirty="0" smtClean="0">
                <a:latin typeface="+mj-lt"/>
              </a:rPr>
              <a:t>public static void main(String[] </a:t>
            </a:r>
            <a:r>
              <a:rPr lang="en-US" altLang="zh-CN" sz="2600" b="1" dirty="0" err="1" smtClean="0">
                <a:latin typeface="+mj-lt"/>
              </a:rPr>
              <a:t>args</a:t>
            </a:r>
            <a:r>
              <a:rPr lang="en-US" altLang="zh-CN" sz="2600" b="1" dirty="0" smtClean="0">
                <a:latin typeface="+mj-lt"/>
              </a:rPr>
              <a:t>)</a:t>
            </a:r>
          </a:p>
          <a:p>
            <a:pPr lvl="1">
              <a:buNone/>
            </a:pPr>
            <a:r>
              <a:rPr lang="en-US" altLang="zh-CN" sz="2600" b="1" dirty="0" smtClean="0">
                <a:latin typeface="+mj-lt"/>
              </a:rPr>
              <a:t> 			throws </a:t>
            </a:r>
            <a:r>
              <a:rPr lang="en-US" altLang="zh-CN" sz="2600" b="1" dirty="0" err="1" smtClean="0">
                <a:solidFill>
                  <a:srgbClr val="C00000"/>
                </a:solidFill>
                <a:latin typeface="+mj-lt"/>
              </a:rPr>
              <a:t>UnsupportedEncodingException</a:t>
            </a:r>
            <a:r>
              <a:rPr lang="en-US" altLang="zh-CN" sz="2600" b="1" dirty="0" smtClean="0">
                <a:latin typeface="+mj-lt"/>
              </a:rPr>
              <a:t> {</a:t>
            </a:r>
          </a:p>
          <a:p>
            <a:pPr lvl="2">
              <a:buNone/>
            </a:pPr>
            <a:r>
              <a:rPr lang="en-US" altLang="zh-CN" sz="2600" b="1" dirty="0" smtClean="0">
                <a:latin typeface="+mj-lt"/>
              </a:rPr>
              <a:t>String s = "Hello";</a:t>
            </a:r>
          </a:p>
          <a:p>
            <a:pPr lvl="2">
              <a:buNone/>
            </a:pPr>
            <a:r>
              <a:rPr lang="en-US" altLang="zh-CN" sz="2600" b="1" dirty="0" smtClean="0">
                <a:latin typeface="+mj-lt"/>
              </a:rPr>
              <a:t>byte[] b </a:t>
            </a:r>
            <a:r>
              <a:rPr lang="en-US" altLang="zh-CN" sz="2600" b="1" dirty="0" smtClean="0">
                <a:solidFill>
                  <a:srgbClr val="006600"/>
                </a:solidFill>
                <a:latin typeface="+mj-lt"/>
              </a:rPr>
              <a:t>= </a:t>
            </a:r>
            <a:r>
              <a:rPr lang="en-US" altLang="zh-CN" sz="2600" b="1" dirty="0" err="1" smtClean="0">
                <a:solidFill>
                  <a:srgbClr val="006600"/>
                </a:solidFill>
                <a:latin typeface="+mj-lt"/>
              </a:rPr>
              <a:t>s.getBytes</a:t>
            </a:r>
            <a:r>
              <a:rPr lang="en-US" altLang="zh-CN" sz="2600" b="1" dirty="0" smtClean="0">
                <a:solidFill>
                  <a:srgbClr val="006600"/>
                </a:solidFill>
                <a:latin typeface="+mj-lt"/>
              </a:rPr>
              <a:t>(“UTF-8”); </a:t>
            </a:r>
            <a:r>
              <a:rPr lang="en-US" altLang="zh-CN" sz="2600" b="1" dirty="0" smtClean="0">
                <a:solidFill>
                  <a:srgbClr val="C00000"/>
                </a:solidFill>
                <a:latin typeface="+mj-lt"/>
              </a:rPr>
              <a:t>//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指定字符编码</a:t>
            </a:r>
            <a:endParaRPr lang="en-US" altLang="zh-CN" sz="2600" b="1" dirty="0" smtClean="0">
              <a:solidFill>
                <a:srgbClr val="C00000"/>
              </a:solidFill>
              <a:latin typeface="+mj-lt"/>
            </a:endParaRPr>
          </a:p>
          <a:p>
            <a:pPr lvl="2">
              <a:buNone/>
            </a:pPr>
            <a:r>
              <a:rPr lang="en-US" altLang="zh-CN" sz="2600" b="1" dirty="0" err="1" smtClean="0">
                <a:latin typeface="+mj-lt"/>
              </a:rPr>
              <a:t>StringToBytes.print</a:t>
            </a:r>
            <a:r>
              <a:rPr lang="en-US" altLang="zh-CN" sz="2600" b="1" dirty="0" smtClean="0">
                <a:latin typeface="+mj-lt"/>
              </a:rPr>
              <a:t>(b);</a:t>
            </a:r>
          </a:p>
          <a:p>
            <a:pPr lvl="2">
              <a:buNone/>
            </a:pPr>
            <a:r>
              <a:rPr lang="en-US" altLang="zh-CN" sz="2600" b="1" dirty="0" err="1" smtClean="0">
                <a:latin typeface="+mj-lt"/>
              </a:rPr>
              <a:t>System.out.println</a:t>
            </a:r>
            <a:r>
              <a:rPr lang="en-US" altLang="zh-CN" sz="2600" b="1" dirty="0" smtClean="0">
                <a:latin typeface="+mj-lt"/>
              </a:rPr>
              <a:t>();</a:t>
            </a:r>
          </a:p>
          <a:p>
            <a:pPr lvl="2">
              <a:buNone/>
            </a:pPr>
            <a:endParaRPr lang="zh-CN" altLang="en-US" sz="2600" b="1" dirty="0" smtClean="0">
              <a:latin typeface="+mj-lt"/>
            </a:endParaRPr>
          </a:p>
          <a:p>
            <a:pPr lvl="2">
              <a:buNone/>
            </a:pPr>
            <a:r>
              <a:rPr lang="en-US" altLang="zh-CN" sz="2600" b="1" dirty="0" smtClean="0">
                <a:latin typeface="+mj-lt"/>
              </a:rPr>
              <a:t>b = </a:t>
            </a:r>
            <a:r>
              <a:rPr lang="en-US" altLang="zh-CN" sz="2600" b="1" dirty="0" err="1" smtClean="0">
                <a:solidFill>
                  <a:srgbClr val="0000CC"/>
                </a:solidFill>
                <a:latin typeface="+mj-lt"/>
              </a:rPr>
              <a:t>s.getBytes</a:t>
            </a:r>
            <a:r>
              <a:rPr lang="en-US" altLang="zh-CN" sz="2600" b="1" dirty="0" smtClean="0">
                <a:solidFill>
                  <a:srgbClr val="0000CC"/>
                </a:solidFill>
                <a:latin typeface="+mj-lt"/>
              </a:rPr>
              <a:t>(); </a:t>
            </a:r>
            <a:r>
              <a:rPr lang="en-US" altLang="zh-CN" sz="2600" b="1" dirty="0" smtClean="0">
                <a:solidFill>
                  <a:srgbClr val="C00000"/>
                </a:solidFill>
              </a:rPr>
              <a:t>//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默认字符编码</a:t>
            </a:r>
            <a:endParaRPr lang="en-US" altLang="zh-CN" sz="2600" b="1" dirty="0" smtClean="0">
              <a:solidFill>
                <a:srgbClr val="0000CC"/>
              </a:solidFill>
              <a:latin typeface="+mj-lt"/>
            </a:endParaRPr>
          </a:p>
          <a:p>
            <a:pPr lvl="2">
              <a:buNone/>
            </a:pPr>
            <a:r>
              <a:rPr lang="en-US" altLang="zh-CN" sz="2600" b="1" dirty="0" err="1" smtClean="0">
                <a:latin typeface="+mj-lt"/>
              </a:rPr>
              <a:t>StringToBytes.print</a:t>
            </a:r>
            <a:r>
              <a:rPr lang="en-US" altLang="zh-CN" sz="2600" b="1" dirty="0" smtClean="0">
                <a:latin typeface="+mj-lt"/>
              </a:rPr>
              <a:t>(b);</a:t>
            </a:r>
            <a:endParaRPr lang="zh-CN" altLang="en-US" sz="2600" b="1" dirty="0" smtClean="0">
              <a:latin typeface="+mj-lt"/>
            </a:endParaRPr>
          </a:p>
          <a:p>
            <a:pPr>
              <a:buNone/>
            </a:pPr>
            <a:r>
              <a:rPr lang="en-US" altLang="zh-CN" sz="2600" b="1" dirty="0" smtClean="0">
                <a:latin typeface="+mj-lt"/>
              </a:rPr>
              <a:t>	}</a:t>
            </a:r>
          </a:p>
          <a:p>
            <a:pPr>
              <a:buNone/>
            </a:pPr>
            <a:r>
              <a:rPr lang="en-US" altLang="zh-CN" sz="2600" b="1" dirty="0" smtClean="0">
                <a:latin typeface="+mj-lt"/>
              </a:rPr>
              <a:t>}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857884" y="5214950"/>
            <a:ext cx="2428892" cy="707886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72 101 108 108 111 </a:t>
            </a:r>
          </a:p>
          <a:p>
            <a:r>
              <a:rPr lang="en-US" altLang="zh-CN" sz="2000" dirty="0" smtClean="0"/>
              <a:t>72 101 108 108 111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§9.1.6  </a:t>
            </a:r>
            <a:r>
              <a:rPr lang="zh-CN" altLang="en-US" dirty="0" smtClean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 smtClean="0">
                <a:latin typeface="宋体" charset="-122"/>
              </a:rPr>
              <a:t> </a:t>
            </a:r>
            <a:r>
              <a:rPr lang="zh-CN" altLang="en-US" b="1" dirty="0" smtClean="0">
                <a:latin typeface="宋体" charset="-122"/>
              </a:rPr>
              <a:t>1．正则表达式 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 smtClean="0"/>
              <a:t> 一个正则表达式是含有一些</a:t>
            </a:r>
            <a:r>
              <a:rPr lang="zh-CN" altLang="en-US" b="1" dirty="0" smtClean="0">
                <a:solidFill>
                  <a:srgbClr val="C00000"/>
                </a:solidFill>
              </a:rPr>
              <a:t>具有特殊意义字符</a:t>
            </a:r>
            <a:r>
              <a:rPr lang="zh-CN" altLang="en-US" dirty="0" smtClean="0"/>
              <a:t>的字符串，这些特殊字符称作</a:t>
            </a:r>
            <a:r>
              <a:rPr lang="zh-CN" altLang="en-US" b="1" dirty="0" smtClean="0">
                <a:solidFill>
                  <a:srgbClr val="FF33CC"/>
                </a:solidFill>
              </a:rPr>
              <a:t>正则表达式中的元字符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 algn="just">
              <a:lnSpc>
                <a:spcPct val="90000"/>
              </a:lnSpc>
            </a:pPr>
            <a:r>
              <a:rPr lang="zh-CN" altLang="en-US" b="1" dirty="0" smtClean="0"/>
              <a:t>比如： 字符串</a:t>
            </a:r>
            <a:r>
              <a:rPr lang="zh-CN" altLang="en-US" b="1" dirty="0" smtClean="0">
                <a:solidFill>
                  <a:srgbClr val="0000FF"/>
                </a:solidFill>
                <a:latin typeface="Arial" charset="0"/>
              </a:rPr>
              <a:t>“</a:t>
            </a:r>
            <a:r>
              <a:rPr lang="zh-CN" altLang="en-US" b="1" dirty="0" smtClean="0">
                <a:solidFill>
                  <a:srgbClr val="C00000"/>
                </a:solidFill>
                <a:latin typeface="Arial" charset="0"/>
              </a:rPr>
              <a:t>\\</a:t>
            </a:r>
            <a:r>
              <a:rPr lang="en-US" altLang="zh-CN" b="1" dirty="0" err="1" smtClean="0">
                <a:solidFill>
                  <a:srgbClr val="C00000"/>
                </a:solidFill>
                <a:latin typeface="Arial" charset="0"/>
              </a:rPr>
              <a:t>d</a:t>
            </a:r>
            <a:r>
              <a:rPr lang="en-US" altLang="zh-CN" b="1" dirty="0" err="1" smtClean="0">
                <a:solidFill>
                  <a:srgbClr val="000099"/>
                </a:solidFill>
                <a:latin typeface="Arial" charset="0"/>
              </a:rPr>
              <a:t>hello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”</a:t>
            </a:r>
            <a:r>
              <a:rPr lang="zh-CN" altLang="en-US" b="1" dirty="0" smtClean="0"/>
              <a:t>中。</a:t>
            </a:r>
            <a:endParaRPr lang="en-US" altLang="zh-CN" b="1" dirty="0" smtClean="0"/>
          </a:p>
          <a:p>
            <a:pPr lvl="2" algn="just">
              <a:lnSpc>
                <a:spcPct val="90000"/>
              </a:lnSpc>
            </a:pPr>
            <a:r>
              <a:rPr lang="zh-CN" altLang="en-US" dirty="0" smtClean="0"/>
              <a:t>‘</a:t>
            </a:r>
            <a:r>
              <a:rPr lang="zh-CN" altLang="en-US" dirty="0" smtClean="0">
                <a:solidFill>
                  <a:srgbClr val="0000FF"/>
                </a:solidFill>
                <a:latin typeface="宋体" charset="-122"/>
              </a:rPr>
              <a:t>\\</a:t>
            </a:r>
            <a:r>
              <a:rPr lang="en-US" altLang="zh-CN" dirty="0" smtClean="0">
                <a:solidFill>
                  <a:srgbClr val="0000FF"/>
                </a:solidFill>
                <a:latin typeface="宋体" charset="-122"/>
              </a:rPr>
              <a:t>d</a:t>
            </a:r>
            <a:r>
              <a:rPr lang="zh-CN" altLang="en-US" dirty="0" smtClean="0">
                <a:solidFill>
                  <a:srgbClr val="0000FF"/>
                </a:solidFill>
                <a:latin typeface="宋体" charset="-122"/>
              </a:rPr>
              <a:t>’</a:t>
            </a:r>
            <a:r>
              <a:rPr lang="zh-CN" altLang="en-US" dirty="0" smtClean="0"/>
              <a:t>就是有特殊意义的元字符，代表</a:t>
            </a:r>
            <a:r>
              <a:rPr lang="zh-CN" altLang="en-US" dirty="0" smtClean="0">
                <a:latin typeface="宋体" charset="-122"/>
              </a:rPr>
              <a:t>0</a:t>
            </a:r>
            <a:r>
              <a:rPr lang="zh-CN" altLang="en-US" dirty="0" smtClean="0"/>
              <a:t>到</a:t>
            </a:r>
            <a:r>
              <a:rPr lang="zh-CN" altLang="en-US" dirty="0" smtClean="0">
                <a:latin typeface="宋体" charset="-122"/>
              </a:rPr>
              <a:t>9</a:t>
            </a:r>
            <a:r>
              <a:rPr lang="zh-CN" altLang="en-US" dirty="0" smtClean="0"/>
              <a:t>中的任何一个，可以理解为</a:t>
            </a:r>
            <a:r>
              <a:rPr lang="en-US" altLang="zh-CN" dirty="0" smtClean="0"/>
              <a:t>0~9</a:t>
            </a:r>
            <a:r>
              <a:rPr lang="zh-CN" altLang="en-US" dirty="0" smtClean="0"/>
              <a:t>单个数字的通配符。</a:t>
            </a:r>
            <a:endParaRPr lang="en-US" altLang="zh-CN" dirty="0" smtClean="0"/>
          </a:p>
          <a:p>
            <a:pPr lvl="2" algn="just">
              <a:lnSpc>
                <a:spcPct val="90000"/>
              </a:lnSpc>
            </a:pPr>
            <a:endParaRPr lang="en-US" altLang="zh-CN" dirty="0" smtClean="0"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参考表9.1、表9.2 。</a:t>
            </a:r>
            <a:endParaRPr lang="zh-CN" altLang="en-US" sz="2800" b="1" dirty="0" smtClean="0"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§9.1.6  </a:t>
            </a:r>
            <a:r>
              <a:rPr lang="zh-CN" altLang="en-US" dirty="0" smtClean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8175" lvl="2" indent="-342900" algn="ctr">
              <a:buClr>
                <a:schemeClr val="tx2"/>
              </a:buClr>
              <a:buNone/>
            </a:pPr>
            <a:r>
              <a:rPr lang="en-US" altLang="zh-CN" sz="3200" b="1" dirty="0" smtClean="0"/>
              <a:t>String </a:t>
            </a:r>
            <a:r>
              <a:rPr lang="en-US" altLang="zh-CN" sz="3200" b="1" dirty="0" err="1" smtClean="0"/>
              <a:t>regex</a:t>
            </a:r>
            <a:r>
              <a:rPr lang="en-US" altLang="zh-CN" sz="3200" b="1" dirty="0" smtClean="0"/>
              <a:t> = “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[1-9] </a:t>
            </a:r>
            <a:r>
              <a:rPr lang="en-US" altLang="zh-CN" sz="3200" b="1" dirty="0" smtClean="0"/>
              <a:t>[0-9]* </a:t>
            </a:r>
            <a:r>
              <a:rPr lang="en-US" altLang="zh-CN" sz="3200" b="1" dirty="0" smtClean="0">
                <a:solidFill>
                  <a:srgbClr val="006600"/>
                </a:solidFill>
              </a:rPr>
              <a:t>[.]?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3200" b="1" dirty="0" smtClean="0">
                <a:solidFill>
                  <a:srgbClr val="000099"/>
                </a:solidFill>
              </a:rPr>
              <a:t>[0-9]*</a:t>
            </a:r>
            <a:r>
              <a:rPr lang="en-US" altLang="zh-CN" sz="3200" b="1" dirty="0" smtClean="0"/>
              <a:t>";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>
            <a:off x="3000364" y="3143248"/>
            <a:ext cx="1857388" cy="571504"/>
          </a:xfrm>
          <a:prstGeom prst="borderCallout1">
            <a:avLst>
              <a:gd name="adj1" fmla="val -1895"/>
              <a:gd name="adj2" fmla="val 51220"/>
              <a:gd name="adj3" fmla="val -188572"/>
              <a:gd name="adj4" fmla="val 87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非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数字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3786182" y="4429132"/>
            <a:ext cx="2000264" cy="571504"/>
          </a:xfrm>
          <a:prstGeom prst="borderCallout1">
            <a:avLst>
              <a:gd name="adj1" fmla="val -1895"/>
              <a:gd name="adj2" fmla="val 51220"/>
              <a:gd name="adj3" fmla="val -410507"/>
              <a:gd name="adj4" fmla="val 863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数字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到多个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5357818" y="3071810"/>
            <a:ext cx="2071702" cy="571504"/>
          </a:xfrm>
          <a:prstGeom prst="borderCallout1">
            <a:avLst>
              <a:gd name="adj1" fmla="val -1895"/>
              <a:gd name="adj2" fmla="val 51220"/>
              <a:gd name="adj3" fmla="val -152173"/>
              <a:gd name="adj4" fmla="val 55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小数点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或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6715140" y="4643446"/>
            <a:ext cx="2000264" cy="571504"/>
          </a:xfrm>
          <a:prstGeom prst="borderCallout1">
            <a:avLst>
              <a:gd name="adj1" fmla="val -1895"/>
              <a:gd name="adj2" fmla="val 51220"/>
              <a:gd name="adj3" fmla="val -444055"/>
              <a:gd name="adj4" fmla="val 36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数字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0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到多个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§9.1.6  </a:t>
            </a:r>
            <a:r>
              <a:rPr lang="zh-CN" altLang="en-US" dirty="0" smtClean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matches(String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regex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zh-CN" altLang="en-US" dirty="0" smtClean="0"/>
              <a:t>字符串对象调用该</a:t>
            </a:r>
            <a:r>
              <a:rPr lang="zh-CN" altLang="en-US" dirty="0" smtClean="0">
                <a:latin typeface="宋体" charset="-122"/>
              </a:rPr>
              <a:t>方法可以判断当前字符串对象是否和参数</a:t>
            </a:r>
            <a:r>
              <a:rPr lang="en-US" altLang="zh-CN" dirty="0" err="1" smtClean="0">
                <a:latin typeface="宋体" charset="-122"/>
              </a:rPr>
              <a:t>regex</a:t>
            </a:r>
            <a:r>
              <a:rPr lang="zh-CN" altLang="en-US" dirty="0" smtClean="0">
                <a:latin typeface="宋体" charset="-122"/>
              </a:rPr>
              <a:t>指定的正则表达式匹配。</a:t>
            </a:r>
            <a:endParaRPr lang="en-US" altLang="zh-CN" dirty="0" smtClean="0"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endParaRPr lang="en-US" altLang="zh-CN" dirty="0" smtClean="0">
              <a:latin typeface="宋体" charset="-122"/>
            </a:endParaRPr>
          </a:p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sz="2400" dirty="0" smtClean="0"/>
              <a:t>String </a:t>
            </a:r>
            <a:r>
              <a:rPr lang="en-US" altLang="zh-CN" sz="2400" dirty="0" err="1" smtClean="0"/>
              <a:t>regex</a:t>
            </a:r>
            <a:r>
              <a:rPr lang="en-US" altLang="zh-CN" sz="2400" dirty="0" smtClean="0"/>
              <a:t> = "[1-9][0-9]*[.]?[0-9]*";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 smtClean="0">
                <a:solidFill>
                  <a:srgbClr val="000099"/>
                </a:solidFill>
              </a:rPr>
              <a:t>("12r34a5".matches(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regex</a:t>
            </a:r>
            <a:r>
              <a:rPr lang="en-US" altLang="zh-CN" sz="2400" dirty="0" smtClean="0">
                <a:solidFill>
                  <a:srgbClr val="000099"/>
                </a:solidFill>
              </a:rPr>
              <a:t>));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 smtClean="0">
                <a:solidFill>
                  <a:srgbClr val="000099"/>
                </a:solidFill>
              </a:rPr>
              <a:t>("1234.4".matches(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regex</a:t>
            </a:r>
            <a:r>
              <a:rPr lang="en-US" altLang="zh-CN" sz="2400" dirty="0" smtClean="0">
                <a:solidFill>
                  <a:srgbClr val="000099"/>
                </a:solidFill>
              </a:rPr>
              <a:t>));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 smtClean="0">
                <a:solidFill>
                  <a:srgbClr val="000099"/>
                </a:solidFill>
              </a:rPr>
              <a:t>("5678".matches(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regex</a:t>
            </a:r>
            <a:r>
              <a:rPr lang="en-US" altLang="zh-CN" sz="2400" dirty="0" smtClean="0">
                <a:solidFill>
                  <a:srgbClr val="000099"/>
                </a:solidFill>
              </a:rPr>
              <a:t>));</a:t>
            </a:r>
          </a:p>
          <a:p>
            <a:pPr>
              <a:buNone/>
            </a:pPr>
            <a:r>
              <a:rPr lang="en-US" altLang="zh-CN" sz="2400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 smtClean="0">
                <a:solidFill>
                  <a:srgbClr val="000099"/>
                </a:solidFill>
              </a:rPr>
              <a:t>("0678".matches(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regex</a:t>
            </a:r>
            <a:r>
              <a:rPr lang="en-US" altLang="zh-CN" sz="2400" dirty="0" smtClean="0">
                <a:solidFill>
                  <a:srgbClr val="000099"/>
                </a:solidFill>
              </a:rPr>
              <a:t>));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86644" y="4143380"/>
            <a:ext cx="886781" cy="1791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false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true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true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 smtClean="0">
                <a:solidFill>
                  <a:srgbClr val="C00000"/>
                </a:solidFill>
              </a:rPr>
              <a:t>false</a:t>
            </a:r>
            <a:endParaRPr lang="zh-CN" altLang="en-US" sz="2400" b="1" dirty="0" err="1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§9.1.6  </a:t>
            </a:r>
            <a:r>
              <a:rPr lang="zh-CN" altLang="en-US" dirty="0" smtClean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3200" b="1" dirty="0" smtClean="0">
                <a:latin typeface="宋体" charset="-122"/>
              </a:rPr>
              <a:t>2．字符串的替换</a:t>
            </a:r>
          </a:p>
          <a:p>
            <a:pPr lvl="1" algn="ctr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public String </a:t>
            </a:r>
            <a:r>
              <a:rPr lang="en-US" altLang="zh-CN" dirty="0" err="1" smtClean="0">
                <a:solidFill>
                  <a:srgbClr val="000099"/>
                </a:solidFill>
                <a:latin typeface="Arial" charset="0"/>
              </a:rPr>
              <a:t>replaceAll</a:t>
            </a:r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(String </a:t>
            </a:r>
            <a:r>
              <a:rPr lang="en-US" altLang="zh-CN" dirty="0" err="1" smtClean="0">
                <a:solidFill>
                  <a:srgbClr val="000099"/>
                </a:solidFill>
                <a:latin typeface="Arial" charset="0"/>
              </a:rPr>
              <a:t>regex,String</a:t>
            </a:r>
            <a:r>
              <a:rPr lang="en-US" altLang="zh-CN" dirty="0" smtClean="0">
                <a:solidFill>
                  <a:srgbClr val="000099"/>
                </a:solidFill>
                <a:latin typeface="Arial" charset="0"/>
              </a:rPr>
              <a:t> replacement)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 smtClean="0"/>
              <a:t>字符串对象调用</a:t>
            </a:r>
            <a:r>
              <a:rPr lang="en-US" altLang="zh-CN" dirty="0" err="1" smtClean="0">
                <a:solidFill>
                  <a:srgbClr val="000099"/>
                </a:solidFill>
                <a:latin typeface="Arial" charset="0"/>
              </a:rPr>
              <a:t>replaceAll</a:t>
            </a:r>
            <a:r>
              <a:rPr lang="zh-CN" altLang="en-US" dirty="0" smtClean="0"/>
              <a:t>方法返回一个字符串，该字符串是当前字符串中所有和参数</a:t>
            </a:r>
            <a:r>
              <a:rPr lang="en-US" altLang="zh-CN" dirty="0" err="1" smtClean="0"/>
              <a:t>regex</a:t>
            </a:r>
            <a:r>
              <a:rPr lang="zh-CN" altLang="en-US" dirty="0" smtClean="0"/>
              <a:t>指定的正则表达式匹配的子字符串被参数</a:t>
            </a:r>
            <a:r>
              <a:rPr lang="en-US" altLang="zh-CN" dirty="0" smtClean="0"/>
              <a:t>replacement</a:t>
            </a:r>
            <a:r>
              <a:rPr lang="zh-CN" altLang="en-US" dirty="0" smtClean="0"/>
              <a:t>指定的字符串替换后的字符串</a:t>
            </a:r>
            <a:endParaRPr lang="en-US" altLang="zh-CN" dirty="0" smtClean="0"/>
          </a:p>
          <a:p>
            <a:pPr lvl="1" algn="just">
              <a:lnSpc>
                <a:spcPct val="90000"/>
              </a:lnSpc>
            </a:pPr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 algn="ctr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Arial" charset="0"/>
              </a:rPr>
              <a:t>String result="</a:t>
            </a:r>
            <a:r>
              <a:rPr lang="en-US" altLang="zh-CN" b="1" dirty="0" smtClean="0">
                <a:solidFill>
                  <a:srgbClr val="C00000"/>
                </a:solidFill>
                <a:latin typeface="Arial" charset="0"/>
              </a:rPr>
              <a:t>12</a:t>
            </a:r>
            <a:r>
              <a:rPr lang="en-US" altLang="zh-CN" b="1" dirty="0" smtClean="0">
                <a:solidFill>
                  <a:srgbClr val="000099"/>
                </a:solidFill>
                <a:latin typeface="Arial" charset="0"/>
              </a:rPr>
              <a:t>hello</a:t>
            </a:r>
            <a:r>
              <a:rPr lang="en-US" altLang="zh-CN" b="1" dirty="0" smtClean="0">
                <a:solidFill>
                  <a:srgbClr val="C00000"/>
                </a:solidFill>
                <a:latin typeface="Arial" charset="0"/>
              </a:rPr>
              <a:t>567</a:t>
            </a:r>
            <a:r>
              <a:rPr lang="en-US" altLang="zh-CN" b="1" dirty="0" smtClean="0">
                <a:solidFill>
                  <a:srgbClr val="000099"/>
                </a:solidFill>
                <a:latin typeface="Arial" charset="0"/>
              </a:rPr>
              <a:t>".replaceAll(“</a:t>
            </a:r>
            <a:r>
              <a:rPr lang="en-US" altLang="zh-CN" b="1" dirty="0" smtClean="0">
                <a:solidFill>
                  <a:srgbClr val="C00000"/>
                </a:solidFill>
                <a:latin typeface="Arial" charset="0"/>
              </a:rPr>
              <a:t>\\d+</a:t>
            </a:r>
            <a:r>
              <a:rPr lang="en-US" altLang="zh-CN" b="1" dirty="0" smtClean="0">
                <a:solidFill>
                  <a:srgbClr val="000099"/>
                </a:solidFill>
                <a:latin typeface="Arial" charset="0"/>
              </a:rPr>
              <a:t>","</a:t>
            </a:r>
            <a:r>
              <a:rPr lang="zh-CN" altLang="en-US" b="1" dirty="0" smtClean="0">
                <a:solidFill>
                  <a:srgbClr val="000099"/>
                </a:solidFill>
                <a:latin typeface="Arial" charset="0"/>
              </a:rPr>
              <a:t>你好");</a:t>
            </a:r>
            <a:endParaRPr lang="en-US" altLang="zh-CN" b="1" dirty="0" smtClean="0">
              <a:solidFill>
                <a:srgbClr val="000099"/>
              </a:solidFill>
              <a:latin typeface="Arial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“</a:t>
            </a:r>
            <a:r>
              <a:rPr lang="zh-CN" altLang="en-US" dirty="0" smtClean="0">
                <a:latin typeface="宋体" charset="-122"/>
              </a:rPr>
              <a:t>你好</a:t>
            </a:r>
            <a:r>
              <a:rPr lang="en-US" altLang="zh-CN" dirty="0" smtClean="0">
                <a:latin typeface="宋体" charset="-122"/>
              </a:rPr>
              <a:t>hello</a:t>
            </a:r>
            <a:r>
              <a:rPr lang="zh-CN" altLang="en-US" dirty="0" smtClean="0">
                <a:latin typeface="宋体" charset="-122"/>
              </a:rPr>
              <a:t>你好</a:t>
            </a:r>
            <a:r>
              <a:rPr lang="zh-CN" altLang="en-US" dirty="0" smtClean="0"/>
              <a:t>”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en-US" altLang="zh-CN" b="1" dirty="0" smtClean="0">
              <a:latin typeface="宋体" charset="-122"/>
            </a:endParaRPr>
          </a:p>
          <a:p>
            <a:pPr lvl="1" algn="just">
              <a:lnSpc>
                <a:spcPct val="90000"/>
              </a:lnSpc>
              <a:buNone/>
            </a:pPr>
            <a:endParaRPr lang="en-US" altLang="zh-CN" b="1" dirty="0" smtClean="0">
              <a:latin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例题9-9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§9.1.6  </a:t>
            </a:r>
            <a:r>
              <a:rPr lang="zh-CN" altLang="en-US" dirty="0" smtClean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3200" b="1" dirty="0" smtClean="0">
                <a:latin typeface="宋体" charset="-122"/>
              </a:rPr>
              <a:t>3．字符串的分解</a:t>
            </a:r>
            <a:r>
              <a:rPr lang="zh-CN" altLang="en-US" b="1" dirty="0" smtClean="0">
                <a:latin typeface="宋体" charset="-122"/>
              </a:rPr>
              <a:t> </a:t>
            </a:r>
            <a:endParaRPr lang="en-US" altLang="zh-CN" b="1" dirty="0" smtClean="0">
              <a:latin typeface="宋体" charset="-122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b="1" dirty="0" smtClean="0">
              <a:latin typeface="宋体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 smtClean="0">
                <a:solidFill>
                  <a:srgbClr val="000099"/>
                </a:solidFill>
                <a:latin typeface="Arial" charset="0"/>
              </a:rPr>
              <a:t>public String[] split(String </a:t>
            </a:r>
            <a:r>
              <a:rPr lang="en-US" altLang="zh-CN" b="1" dirty="0" err="1" smtClean="0">
                <a:solidFill>
                  <a:srgbClr val="000099"/>
                </a:solidFill>
                <a:latin typeface="Arial" charset="0"/>
              </a:rPr>
              <a:t>regex</a:t>
            </a:r>
            <a:r>
              <a:rPr lang="en-US" altLang="zh-CN" b="1" dirty="0" smtClean="0">
                <a:solidFill>
                  <a:srgbClr val="000099"/>
                </a:solidFill>
                <a:latin typeface="Arial" charset="0"/>
              </a:rPr>
              <a:t>);</a:t>
            </a:r>
          </a:p>
          <a:p>
            <a:pPr algn="ctr">
              <a:lnSpc>
                <a:spcPct val="90000"/>
              </a:lnSpc>
              <a:buNone/>
            </a:pPr>
            <a:endParaRPr lang="zh-CN" altLang="en-US" b="1" dirty="0" smtClean="0">
              <a:solidFill>
                <a:srgbClr val="000099"/>
              </a:solidFill>
              <a:latin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 smtClean="0"/>
              <a:t>字符串调用</a:t>
            </a:r>
            <a:r>
              <a:rPr lang="en-US" altLang="zh-CN" sz="2400" dirty="0" smtClean="0"/>
              <a:t>split</a:t>
            </a:r>
            <a:r>
              <a:rPr lang="zh-CN" altLang="en-US" sz="2400" dirty="0" smtClean="0"/>
              <a:t>方法，使用参数指定的正则表达式</a:t>
            </a:r>
            <a:r>
              <a:rPr lang="en-US" altLang="zh-CN" sz="2400" dirty="0" err="1" smtClean="0"/>
              <a:t>regex</a:t>
            </a:r>
            <a:r>
              <a:rPr lang="zh-CN" altLang="en-US" sz="2400" dirty="0" smtClean="0"/>
              <a:t>做为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分隔标记，</a:t>
            </a:r>
            <a:r>
              <a:rPr lang="zh-CN" altLang="en-US" sz="2400" dirty="0" smtClean="0"/>
              <a:t>分解出其中的单词,并将分解出的单词存放在字符串数组中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§9.1.6  </a:t>
            </a:r>
            <a:r>
              <a:rPr lang="zh-CN" altLang="en-US" dirty="0" smtClean="0">
                <a:latin typeface="宋体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String s = "A Community of Shared Future for Mankind";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String[] words = </a:t>
            </a:r>
            <a:r>
              <a:rPr lang="en-US" altLang="zh-CN" dirty="0" err="1" smtClean="0">
                <a:solidFill>
                  <a:srgbClr val="000099"/>
                </a:solidFill>
              </a:rPr>
              <a:t>s.split</a:t>
            </a:r>
            <a:r>
              <a:rPr lang="en-US" altLang="zh-CN" dirty="0" smtClean="0">
                <a:solidFill>
                  <a:srgbClr val="000099"/>
                </a:solidFill>
              </a:rPr>
              <a:t>(“ ”);	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分隔符为空格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>
                <a:solidFill>
                  <a:srgbClr val="000099"/>
                </a:solidFill>
              </a:rPr>
              <a:t>System.out.println</a:t>
            </a:r>
            <a:r>
              <a:rPr lang="en-US" altLang="zh-CN" dirty="0" smtClean="0">
                <a:solidFill>
                  <a:srgbClr val="000099"/>
                </a:solidFill>
              </a:rPr>
              <a:t>(</a:t>
            </a:r>
            <a:r>
              <a:rPr lang="en-US" altLang="zh-CN" dirty="0" err="1" smtClean="0">
                <a:solidFill>
                  <a:srgbClr val="000099"/>
                </a:solidFill>
              </a:rPr>
              <a:t>Arrays.toString</a:t>
            </a:r>
            <a:r>
              <a:rPr lang="en-US" altLang="zh-CN" dirty="0" smtClean="0">
                <a:solidFill>
                  <a:srgbClr val="000099"/>
                </a:solidFill>
              </a:rPr>
              <a:t>(words</a:t>
            </a:r>
            <a:r>
              <a:rPr lang="en-US" altLang="zh-CN" dirty="0" smtClean="0">
                <a:solidFill>
                  <a:srgbClr val="000099"/>
                </a:solidFill>
              </a:rPr>
              <a:t>));</a:t>
            </a:r>
          </a:p>
          <a:p>
            <a:pPr lvl="1">
              <a:buNone/>
            </a:pPr>
            <a:endParaRPr lang="en-US" altLang="zh-CN" dirty="0" smtClean="0"/>
          </a:p>
          <a:p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[A, Community, of, Shared, Future, for, Mankind]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§9.1.6  </a:t>
            </a:r>
            <a:r>
              <a:rPr lang="zh-CN" altLang="en-US" smtClean="0">
                <a:latin typeface="宋体" charset="-122"/>
              </a:rPr>
              <a:t>正则表达式及字符串的替换与分解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628775"/>
            <a:ext cx="8286808" cy="4502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 smtClean="0"/>
              <a:t>例如：使用</a:t>
            </a:r>
            <a:r>
              <a:rPr lang="zh-CN" altLang="en-US" dirty="0" smtClean="0"/>
              <a:t>正则表达式，做为分隔标记分解出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中的</a:t>
            </a:r>
            <a:r>
              <a:rPr lang="zh-CN" altLang="en-US" dirty="0" smtClean="0"/>
              <a:t>单词</a:t>
            </a:r>
            <a:endParaRPr lang="en-US" altLang="zh-CN" dirty="0" smtClean="0"/>
          </a:p>
          <a:p>
            <a:pPr algn="just">
              <a:lnSpc>
                <a:spcPct val="90000"/>
              </a:lnSpc>
            </a:pPr>
            <a:endParaRPr lang="en-US" altLang="zh-CN" sz="1000" dirty="0" smtClean="0"/>
          </a:p>
          <a:p>
            <a:pPr algn="just">
              <a:lnSpc>
                <a:spcPct val="90000"/>
              </a:lnSpc>
              <a:buNone/>
            </a:pPr>
            <a:r>
              <a:rPr lang="en-US" altLang="zh-CN" sz="2200" b="1" dirty="0" err="1" smtClean="0">
                <a:solidFill>
                  <a:srgbClr val="000099"/>
                </a:solidFill>
                <a:latin typeface="Arial" charset="0"/>
              </a:rPr>
              <a:t>str</a:t>
            </a: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=“</a:t>
            </a:r>
            <a:r>
              <a:rPr lang="en-US" altLang="zh-CN" sz="2200" b="1" dirty="0" smtClean="0">
                <a:solidFill>
                  <a:srgbClr val="C00000"/>
                </a:solidFill>
                <a:latin typeface="Arial" charset="0"/>
              </a:rPr>
              <a:t>1931</a:t>
            </a:r>
            <a:r>
              <a:rPr lang="zh-CN" altLang="en-US" sz="2200" b="1" dirty="0" smtClean="0">
                <a:solidFill>
                  <a:srgbClr val="000099"/>
                </a:solidFill>
                <a:latin typeface="Arial" charset="0"/>
              </a:rPr>
              <a:t>年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charset="0"/>
              </a:rPr>
              <a:t>09</a:t>
            </a:r>
            <a:r>
              <a:rPr lang="zh-CN" altLang="en-US" sz="2200" b="1" dirty="0" smtClean="0">
                <a:solidFill>
                  <a:srgbClr val="000099"/>
                </a:solidFill>
                <a:latin typeface="Arial" charset="0"/>
              </a:rPr>
              <a:t>月</a:t>
            </a:r>
            <a:r>
              <a:rPr lang="zh-CN" altLang="en-US" sz="2200" b="1" dirty="0" smtClean="0">
                <a:solidFill>
                  <a:srgbClr val="C00000"/>
                </a:solidFill>
                <a:latin typeface="Arial" charset="0"/>
              </a:rPr>
              <a:t>18</a:t>
            </a:r>
            <a:r>
              <a:rPr lang="zh-CN" altLang="en-US" sz="2200" b="1" dirty="0" smtClean="0">
                <a:solidFill>
                  <a:srgbClr val="000099"/>
                </a:solidFill>
                <a:latin typeface="Arial" charset="0"/>
              </a:rPr>
              <a:t>日晚,日本发动侵华战争,请记住这个日子！”;</a:t>
            </a:r>
            <a:r>
              <a:rPr lang="zh-CN" altLang="en-US" sz="2200" b="1" dirty="0" smtClean="0">
                <a:solidFill>
                  <a:srgbClr val="000099"/>
                </a:solidFill>
                <a:latin typeface="宋体" charset="-122"/>
              </a:rPr>
              <a:t> </a:t>
            </a:r>
            <a:endParaRPr lang="en-US" altLang="zh-CN" sz="2200" b="1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String 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Arial" charset="0"/>
              </a:rPr>
              <a:t>regex</a:t>
            </a: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=“\\D+”; //1</a:t>
            </a:r>
            <a:r>
              <a:rPr lang="zh-CN" altLang="en-US" sz="2200" b="1" dirty="0" smtClean="0">
                <a:solidFill>
                  <a:srgbClr val="000099"/>
                </a:solidFill>
                <a:latin typeface="Arial" charset="0"/>
              </a:rPr>
              <a:t>或多个非数字字符</a:t>
            </a:r>
            <a:endParaRPr lang="en-US" altLang="zh-CN" sz="2200" b="1" dirty="0" smtClean="0">
              <a:solidFill>
                <a:srgbClr val="000099"/>
              </a:solidFill>
              <a:latin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String 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Arial" charset="0"/>
              </a:rPr>
              <a:t>digitWord</a:t>
            </a: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[]=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Arial" charset="0"/>
              </a:rPr>
              <a:t>str.split</a:t>
            </a: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(</a:t>
            </a:r>
            <a:r>
              <a:rPr lang="en-US" altLang="zh-CN" sz="2200" b="1" dirty="0" err="1" smtClean="0">
                <a:solidFill>
                  <a:srgbClr val="000099"/>
                </a:solidFill>
                <a:latin typeface="Arial" charset="0"/>
              </a:rPr>
              <a:t>regex</a:t>
            </a:r>
            <a:r>
              <a:rPr lang="en-US" altLang="zh-CN" sz="2200" b="1" dirty="0" smtClean="0">
                <a:solidFill>
                  <a:srgbClr val="000099"/>
                </a:solidFill>
                <a:latin typeface="Arial" charset="0"/>
              </a:rPr>
              <a:t>);</a:t>
            </a:r>
            <a:r>
              <a:rPr lang="en-US" altLang="zh-CN" sz="2200" b="1" dirty="0" smtClean="0">
                <a:solidFill>
                  <a:srgbClr val="000099"/>
                </a:solidFill>
                <a:latin typeface="宋体" charset="-122"/>
              </a:rPr>
              <a:t>  </a:t>
            </a:r>
            <a:r>
              <a:rPr lang="en-US" altLang="zh-CN" sz="2200" b="1" dirty="0" smtClean="0">
                <a:solidFill>
                  <a:srgbClr val="0000FF"/>
                </a:solidFill>
                <a:latin typeface="宋体" charset="-122"/>
              </a:rPr>
              <a:t>  </a:t>
            </a:r>
            <a:endParaRPr lang="en-US" altLang="zh-CN" sz="2200" b="1" dirty="0" smtClean="0">
              <a:solidFill>
                <a:srgbClr val="0000FF"/>
              </a:solidFill>
              <a:latin typeface="宋体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latin typeface="宋体" charset="-122"/>
              </a:rPr>
              <a:t>      </a:t>
            </a:r>
            <a:endParaRPr lang="en-US" altLang="zh-CN" sz="2200" b="1" dirty="0" smtClean="0">
              <a:solidFill>
                <a:srgbClr val="FF0000"/>
              </a:solidFill>
              <a:latin typeface="宋体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 smtClean="0">
                <a:latin typeface="Arial" charset="0"/>
              </a:rPr>
              <a:t>digitWord</a:t>
            </a:r>
            <a:r>
              <a:rPr lang="en-US" altLang="zh-CN" dirty="0" smtClean="0">
                <a:latin typeface="Arial" charset="0"/>
              </a:rPr>
              <a:t>[0]	</a:t>
            </a:r>
            <a:r>
              <a:rPr lang="zh-CN" altLang="en-US" dirty="0" smtClean="0">
                <a:latin typeface="Arial" charset="0"/>
              </a:rPr>
              <a:t> "1931"</a:t>
            </a:r>
            <a:endParaRPr lang="en-US" altLang="zh-CN" dirty="0" smtClean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 smtClean="0">
                <a:latin typeface="Arial" charset="0"/>
              </a:rPr>
              <a:t>digitWord</a:t>
            </a:r>
            <a:r>
              <a:rPr lang="en-US" altLang="zh-CN" dirty="0" smtClean="0">
                <a:latin typeface="Arial" charset="0"/>
              </a:rPr>
              <a:t>[1]	</a:t>
            </a:r>
            <a:r>
              <a:rPr lang="zh-CN" altLang="en-US" dirty="0" smtClean="0">
                <a:latin typeface="Arial" charset="0"/>
              </a:rPr>
              <a:t> "09"</a:t>
            </a:r>
            <a:endParaRPr lang="en-US" altLang="zh-CN" dirty="0" smtClean="0">
              <a:latin typeface="Arial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 smtClean="0">
                <a:latin typeface="Arial" charset="0"/>
              </a:rPr>
              <a:t>digitWord</a:t>
            </a:r>
            <a:r>
              <a:rPr lang="en-US" altLang="zh-CN" dirty="0" smtClean="0">
                <a:latin typeface="Arial" charset="0"/>
              </a:rPr>
              <a:t>[2]	</a:t>
            </a:r>
            <a:r>
              <a:rPr lang="zh-CN" altLang="en-US" dirty="0" smtClean="0">
                <a:latin typeface="Arial" charset="0"/>
              </a:rPr>
              <a:t>"18"。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 algn="just">
              <a:lnSpc>
                <a:spcPct val="90000"/>
              </a:lnSpc>
            </a:pPr>
            <a:endParaRPr lang="zh-CN" altLang="en-US" sz="1000" dirty="0" smtClean="0"/>
          </a:p>
          <a:p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例题9-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10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§9.2   </a:t>
            </a:r>
            <a:r>
              <a:rPr lang="en-US" altLang="zh-CN" dirty="0" err="1" smtClean="0">
                <a:latin typeface="宋体" charset="-122"/>
              </a:rPr>
              <a:t>StringBuffer</a:t>
            </a:r>
            <a:r>
              <a:rPr lang="zh-CN" altLang="en-US" dirty="0" smtClean="0">
                <a:latin typeface="宋体" charset="-122"/>
              </a:rPr>
              <a:t>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>
                <a:solidFill>
                  <a:srgbClr val="0000FF"/>
                </a:solidFill>
              </a:rPr>
              <a:t> </a:t>
            </a:r>
            <a:r>
              <a:rPr lang="zh-CN" altLang="en-US" b="1" dirty="0" smtClean="0"/>
              <a:t>§9.2.1   </a:t>
            </a:r>
            <a:r>
              <a:rPr lang="en-US" altLang="zh-CN" b="1" dirty="0" err="1" smtClean="0">
                <a:latin typeface="宋体" charset="-122"/>
              </a:rPr>
              <a:t>StringBuffer</a:t>
            </a:r>
            <a:r>
              <a:rPr lang="zh-CN" altLang="en-US" b="1" dirty="0" smtClean="0">
                <a:latin typeface="宋体" charset="-122"/>
              </a:rPr>
              <a:t>对象的创建</a:t>
            </a:r>
            <a:r>
              <a:rPr lang="zh-CN" altLang="en-US" sz="3200" b="1" dirty="0" smtClean="0">
                <a:solidFill>
                  <a:srgbClr val="0000FF"/>
                </a:solidFill>
                <a:latin typeface="宋体" charset="-122"/>
              </a:rPr>
              <a:t> </a:t>
            </a:r>
            <a:r>
              <a:rPr lang="zh-CN" altLang="en-US" sz="3200" b="1" dirty="0" smtClean="0">
                <a:latin typeface="宋体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929066"/>
            <a:ext cx="3733800" cy="16002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929198"/>
            <a:ext cx="4648200" cy="1676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8596" y="2428868"/>
            <a:ext cx="8167621" cy="10895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b="1" dirty="0" smtClean="0">
                <a:latin typeface="Arial" charset="0"/>
              </a:rPr>
              <a:t>String </a:t>
            </a:r>
            <a:r>
              <a:rPr lang="en-US" altLang="zh-CN" sz="2400" b="1" dirty="0" smtClean="0">
                <a:latin typeface="Arial" charset="0"/>
              </a:rPr>
              <a:t>s = new String("</a:t>
            </a:r>
            <a:r>
              <a:rPr lang="zh-CN" altLang="en-US" sz="2400" b="1" dirty="0" smtClean="0">
                <a:latin typeface="Arial" charset="0"/>
              </a:rPr>
              <a:t>我喜欢学习"); 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buffer = new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(“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charset="0"/>
              </a:rPr>
              <a:t>我喜欢学习”);</a:t>
            </a:r>
            <a:r>
              <a:rPr lang="zh-CN" altLang="en-US" sz="2400" b="1" dirty="0" smtClean="0">
                <a:latin typeface="Arial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buffer.append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("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charset="0"/>
              </a:rPr>
              <a:t>数学");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zh-CN" b="1" dirty="0" err="1" smtClean="0">
                <a:latin typeface="宋体" charset="-122"/>
              </a:rPr>
              <a:t>StringBuffer</a:t>
            </a:r>
            <a:r>
              <a:rPr lang="zh-CN" altLang="en-US" b="1" dirty="0" smtClean="0">
                <a:latin typeface="宋体" charset="-122"/>
              </a:rPr>
              <a:t>类有三个构造方法：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()</a:t>
            </a:r>
          </a:p>
          <a:p>
            <a:pPr lvl="1" algn="just">
              <a:spcBef>
                <a:spcPct val="50000"/>
              </a:spcBef>
              <a:buNone/>
            </a:pP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size)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(String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s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例题9-11</a:t>
            </a:r>
            <a:endParaRPr lang="zh-CN" altLang="en-US" b="1" dirty="0" smtClean="0">
              <a:solidFill>
                <a:srgbClr val="0000FF"/>
              </a:solidFill>
              <a:latin typeface="宋体" charset="-122"/>
            </a:endParaRPr>
          </a:p>
          <a:p>
            <a:pPr lvl="1">
              <a:spcBef>
                <a:spcPct val="5000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．字符串对象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43050"/>
            <a:ext cx="8472518" cy="4810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/>
              <a:t>String</a:t>
            </a:r>
            <a:r>
              <a:rPr lang="zh-CN" altLang="en-US" sz="2400" dirty="0" smtClean="0"/>
              <a:t>类的构造函数</a:t>
            </a:r>
            <a:endParaRPr lang="en-US" altLang="zh-CN" sz="2400" b="1" dirty="0" smtClean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 smtClean="0"/>
              <a:t> String</a:t>
            </a:r>
            <a:r>
              <a:rPr lang="en-US" altLang="zh-CN" sz="2400" dirty="0"/>
              <a:t>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String(String original</a:t>
            </a:r>
            <a:r>
              <a:rPr lang="en-US" altLang="zh-CN" sz="2400" dirty="0" smtClean="0"/>
              <a:t>)  </a:t>
            </a:r>
            <a:r>
              <a:rPr lang="en-US" altLang="zh-CN" sz="2400" dirty="0" smtClean="0">
                <a:solidFill>
                  <a:srgbClr val="C00000"/>
                </a:solidFill>
              </a:rPr>
              <a:t>//</a:t>
            </a:r>
            <a:r>
              <a:rPr lang="zh-CN" altLang="en-US" sz="2400" dirty="0" smtClean="0">
                <a:solidFill>
                  <a:srgbClr val="C00000"/>
                </a:solidFill>
              </a:rPr>
              <a:t>复制构造函数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value)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</a:t>
            </a:r>
            <a:r>
              <a:rPr lang="en-US" altLang="zh-CN" sz="2400" dirty="0" smtClean="0"/>
              <a:t>[ ] </a:t>
            </a:r>
            <a:r>
              <a:rPr lang="en-US" altLang="zh-CN" sz="2400" dirty="0"/>
              <a:t>bytes)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</a:t>
            </a:r>
            <a:r>
              <a:rPr lang="en-US" altLang="zh-CN" sz="2400" dirty="0" smtClean="0"/>
              <a:t>[ ] </a:t>
            </a:r>
            <a:r>
              <a:rPr lang="en-US" altLang="zh-CN" sz="2400" dirty="0"/>
              <a:t>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String(byte</a:t>
            </a:r>
            <a:r>
              <a:rPr lang="en-US" altLang="zh-CN" sz="2400" dirty="0" smtClean="0"/>
              <a:t>[ ] </a:t>
            </a:r>
            <a:r>
              <a:rPr lang="en-US" altLang="zh-CN" sz="2400" dirty="0"/>
              <a:t>bytes,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String(byte[ ] </a:t>
            </a:r>
            <a:r>
              <a:rPr lang="en-US" altLang="zh-CN" sz="2400" dirty="0"/>
              <a:t>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String </a:t>
            </a:r>
            <a:r>
              <a:rPr lang="en-US" altLang="zh-CN" sz="2400" dirty="0" err="1" smtClean="0"/>
              <a:t>charset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 buffer)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227A-0E88-4F49-A09A-436750C477CC}" type="slidenum">
              <a:rPr lang="en-US" altLang="zh-CN"/>
              <a:pPr/>
              <a:t>50</a:t>
            </a:fld>
            <a:r>
              <a:rPr lang="en-US" altLang="zh-CN"/>
              <a:t>/31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 Constructors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43050"/>
            <a:ext cx="8682038" cy="4478351"/>
          </a:xfrm>
        </p:spPr>
        <p:txBody>
          <a:bodyPr/>
          <a:lstStyle/>
          <a:p>
            <a:pPr lvl="2" algn="ctr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</a:rPr>
              <a:t>public </a:t>
            </a:r>
            <a:r>
              <a:rPr lang="en-US" altLang="zh-CN" sz="2800" b="1" dirty="0" err="1">
                <a:solidFill>
                  <a:schemeClr val="tx2"/>
                </a:solidFill>
              </a:rPr>
              <a:t>StringBuffer</a:t>
            </a:r>
            <a:r>
              <a:rPr lang="en-US" altLang="zh-CN" sz="2800" b="1" dirty="0">
                <a:solidFill>
                  <a:schemeClr val="tx2"/>
                </a:solidFill>
              </a:rPr>
              <a:t>()</a:t>
            </a:r>
          </a:p>
          <a:p>
            <a:pPr lvl="2">
              <a:buFont typeface="Wingdings" pitchFamily="2" charset="2"/>
              <a:buNone/>
            </a:pPr>
            <a:endParaRPr lang="en-US" altLang="zh-CN" sz="1000" b="1" dirty="0">
              <a:solidFill>
                <a:schemeClr val="tx2"/>
              </a:solidFill>
            </a:endParaRPr>
          </a:p>
          <a:p>
            <a:r>
              <a:rPr lang="en-US" altLang="zh-CN" sz="2800" dirty="0"/>
              <a:t>constructs a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altLang="zh-CN" sz="2800" dirty="0">
                <a:solidFill>
                  <a:schemeClr val="folHlink"/>
                </a:solidFill>
              </a:rPr>
              <a:t> </a:t>
            </a:r>
            <a:r>
              <a:rPr lang="en-US" altLang="zh-CN" sz="2800" dirty="0"/>
              <a:t>with an initial value of </a:t>
            </a:r>
            <a:r>
              <a:rPr lang="en-US" altLang="zh-CN" sz="2800" dirty="0">
                <a:solidFill>
                  <a:srgbClr val="800000"/>
                </a:solidFill>
                <a:latin typeface="Arial"/>
              </a:rPr>
              <a:t>“”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Arial"/>
              </a:rPr>
              <a:t>—</a:t>
            </a:r>
            <a:r>
              <a:rPr lang="en-US" altLang="zh-CN" sz="2800" dirty="0"/>
              <a:t> an </a:t>
            </a:r>
            <a:r>
              <a:rPr lang="en-US" altLang="zh-CN" sz="2800" dirty="0">
                <a:solidFill>
                  <a:srgbClr val="800000"/>
                </a:solidFill>
              </a:rPr>
              <a:t>empty</a:t>
            </a:r>
            <a:r>
              <a:rPr lang="en-US" altLang="zh-CN" sz="2800" dirty="0"/>
              <a:t> string.</a:t>
            </a:r>
          </a:p>
          <a:p>
            <a:r>
              <a:rPr lang="zh-CN" altLang="en-US" sz="2400" dirty="0"/>
              <a:t>分配给该对象的实体的初始容量可以容纳</a:t>
            </a:r>
            <a:r>
              <a:rPr lang="en-US" altLang="zh-CN" sz="2400" dirty="0">
                <a:solidFill>
                  <a:srgbClr val="990000"/>
                </a:solidFill>
              </a:rPr>
              <a:t>16</a:t>
            </a:r>
            <a:r>
              <a:rPr lang="zh-CN" altLang="en-US" sz="2400" dirty="0"/>
              <a:t>个字符，当该对象的实体存放的字符序列的长度大于</a:t>
            </a:r>
            <a:r>
              <a:rPr lang="en-US" altLang="zh-CN" sz="2400" dirty="0"/>
              <a:t>16</a:t>
            </a:r>
            <a:r>
              <a:rPr lang="zh-CN" altLang="en-US" sz="2400" dirty="0"/>
              <a:t>时，</a:t>
            </a:r>
            <a:r>
              <a:rPr lang="zh-CN" altLang="en-US" sz="2400" dirty="0">
                <a:solidFill>
                  <a:srgbClr val="000099"/>
                </a:solidFill>
              </a:rPr>
              <a:t>实体的容量自动地增加</a:t>
            </a:r>
            <a:r>
              <a:rPr lang="zh-CN" altLang="en-US" sz="2400" dirty="0"/>
              <a:t>，以便存放所增加的字符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StringBuffer</a:t>
            </a:r>
            <a:r>
              <a:rPr lang="zh-CN" altLang="en-US" sz="2400" dirty="0" smtClean="0"/>
              <a:t>达到最大容量的时候，它会将自身容量增加到当前的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倍再加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，也就是：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(2*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旧值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+2)</a:t>
            </a:r>
            <a:r>
              <a:rPr lang="zh-CN" altLang="en-US" sz="2400" dirty="0" smtClean="0"/>
              <a:t>。 </a:t>
            </a:r>
            <a:endParaRPr lang="en-US" altLang="zh-CN" sz="2400" dirty="0" smtClean="0"/>
          </a:p>
          <a:p>
            <a:r>
              <a:rPr lang="zh-CN" altLang="en-US" sz="2400" dirty="0" smtClean="0"/>
              <a:t>例如</a:t>
            </a:r>
            <a:r>
              <a:rPr lang="zh-CN" altLang="en-US" sz="2400" dirty="0" smtClean="0"/>
              <a:t>：如果初始容量是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，初始化之后接着往里面追加字符，在你追加到第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个字符的时候它会将容量增加</a:t>
            </a:r>
            <a:r>
              <a:rPr lang="zh-CN" altLang="en-US" sz="2400" dirty="0" smtClean="0"/>
              <a:t>到：</a:t>
            </a:r>
            <a:endParaRPr lang="en-US" altLang="zh-CN" sz="2400" dirty="0" smtClean="0"/>
          </a:p>
          <a:p>
            <a:pPr algn="ctr">
              <a:buNone/>
            </a:pPr>
            <a:r>
              <a:rPr lang="en-US" altLang="zh-CN" sz="2400" dirty="0" smtClean="0"/>
              <a:t>34=2*16+2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D8A7-2CF3-4E18-AA06-CD8024E4DE5F}" type="slidenum">
              <a:rPr lang="en-US" altLang="zh-CN"/>
              <a:pPr/>
              <a:t>51</a:t>
            </a:fld>
            <a:r>
              <a:rPr lang="en-US" altLang="zh-CN"/>
              <a:t>/31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 Constructors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lvl="1" algn="ctr"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public </a:t>
            </a:r>
            <a:r>
              <a:rPr lang="en-US" altLang="zh-CN" sz="3200" b="1" dirty="0" err="1">
                <a:solidFill>
                  <a:schemeClr val="tx2"/>
                </a:solidFill>
                <a:latin typeface="Arial" charset="0"/>
              </a:rPr>
              <a:t>StringBuffer</a:t>
            </a: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(</a:t>
            </a:r>
            <a:r>
              <a:rPr lang="en-US" altLang="zh-CN" sz="3200" b="1" dirty="0" err="1">
                <a:solidFill>
                  <a:schemeClr val="tx2"/>
                </a:solidFill>
                <a:latin typeface="Arial" charset="0"/>
              </a:rPr>
              <a:t>int</a:t>
            </a:r>
            <a:r>
              <a:rPr lang="en-US" altLang="zh-CN" sz="3200" b="1" dirty="0">
                <a:solidFill>
                  <a:schemeClr val="tx2"/>
                </a:solidFill>
                <a:latin typeface="Arial" charset="0"/>
              </a:rPr>
              <a:t> size)</a:t>
            </a:r>
          </a:p>
          <a:p>
            <a:pPr lvl="1">
              <a:buFont typeface="Wingdings" pitchFamily="2" charset="2"/>
              <a:buNone/>
            </a:pPr>
            <a:endParaRPr lang="en-US" altLang="zh-CN" sz="3200" b="1" dirty="0">
              <a:solidFill>
                <a:schemeClr val="tx2"/>
              </a:solidFill>
              <a:latin typeface="Courier New" pitchFamily="49" charset="0"/>
            </a:endParaRPr>
          </a:p>
          <a:p>
            <a:r>
              <a:rPr lang="zh-CN" altLang="en-US" dirty="0"/>
              <a:t>分配给该对象的实体的初始容量为参数</a:t>
            </a:r>
            <a:r>
              <a:rPr lang="en-US" altLang="zh-CN" dirty="0">
                <a:solidFill>
                  <a:srgbClr val="990000"/>
                </a:solidFill>
              </a:rPr>
              <a:t>size</a:t>
            </a:r>
            <a:r>
              <a:rPr lang="en-US" altLang="zh-CN" dirty="0"/>
              <a:t> </a:t>
            </a:r>
            <a:r>
              <a:rPr lang="zh-CN" altLang="en-US" dirty="0"/>
              <a:t>指定的字符个数，当该对象的实体存放的字符序列的长度大于</a:t>
            </a:r>
            <a:r>
              <a:rPr lang="en-US" altLang="zh-CN" dirty="0"/>
              <a:t>size </a:t>
            </a:r>
            <a:r>
              <a:rPr lang="zh-CN" altLang="en-US" dirty="0"/>
              <a:t>个字符时，实体的容量自动地增加。</a:t>
            </a:r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§9.2.2    </a:t>
            </a:r>
            <a:r>
              <a:rPr lang="en-US" altLang="zh-CN" dirty="0" err="1" smtClean="0">
                <a:latin typeface="宋体" charset="-122"/>
              </a:rPr>
              <a:t>StringBuffer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702189"/>
          </a:xfrm>
        </p:spPr>
        <p:txBody>
          <a:bodyPr/>
          <a:lstStyle/>
          <a:p>
            <a:pPr marL="342900" lvl="1" indent="-342900" algn="just">
              <a:buClr>
                <a:schemeClr val="tx2"/>
              </a:buClr>
              <a:buNone/>
            </a:pPr>
            <a:r>
              <a:rPr lang="zh-CN" altLang="en-US" sz="3600" b="1" dirty="0" smtClean="0">
                <a:latin typeface="宋体" charset="-122"/>
              </a:rPr>
              <a:t>1</a:t>
            </a:r>
            <a:r>
              <a:rPr lang="zh-CN" altLang="en-US" sz="2400" dirty="0" smtClean="0"/>
              <a:t>．</a:t>
            </a:r>
            <a:r>
              <a:rPr lang="zh-CN" altLang="en-US" b="1" dirty="0" smtClean="0"/>
              <a:t>各种重载的</a:t>
            </a:r>
            <a:r>
              <a:rPr lang="en-US" altLang="zh-CN" b="1" dirty="0" smtClean="0">
                <a:solidFill>
                  <a:srgbClr val="0000FF"/>
                </a:solidFill>
              </a:rPr>
              <a:t>append</a:t>
            </a:r>
            <a:r>
              <a:rPr lang="en-US" altLang="zh-CN" b="1" dirty="0" smtClean="0"/>
              <a:t>(…)</a:t>
            </a:r>
            <a:r>
              <a:rPr lang="zh-CN" altLang="en-US" b="1" dirty="0" smtClean="0"/>
              <a:t>方法</a:t>
            </a:r>
          </a:p>
          <a:p>
            <a:pPr algn="just"/>
            <a:r>
              <a:rPr lang="en-US" altLang="zh-CN" sz="2400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append(String s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一个字符串对象追加到当前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对象中 </a:t>
            </a:r>
          </a:p>
          <a:p>
            <a:pPr algn="just"/>
            <a:r>
              <a:rPr lang="en-US" altLang="zh-CN" sz="2400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append(</a:t>
            </a:r>
            <a:r>
              <a:rPr lang="en-US" altLang="zh-CN" sz="2400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n);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一个</a:t>
            </a:r>
            <a:r>
              <a:rPr lang="en-US" altLang="zh-CN" sz="2000" dirty="0" err="1" smtClean="0">
                <a:latin typeface="宋体" charset="-122"/>
              </a:rPr>
              <a:t>int</a:t>
            </a:r>
            <a:r>
              <a:rPr lang="zh-CN" altLang="en-US" sz="2000" dirty="0" smtClean="0">
                <a:latin typeface="宋体" charset="-122"/>
              </a:rPr>
              <a:t>型数据转化为字符串对象后再追加到当前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对象中 </a:t>
            </a:r>
          </a:p>
          <a:p>
            <a:pPr algn="just"/>
            <a:r>
              <a:rPr lang="en-US" altLang="zh-CN" sz="2400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append(Object o</a:t>
            </a:r>
            <a:r>
              <a:rPr lang="en-US" altLang="zh-CN" sz="2400" dirty="0" smtClean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一个</a:t>
            </a:r>
            <a:r>
              <a:rPr lang="en-US" altLang="zh-CN" sz="2000" dirty="0" smtClean="0">
                <a:latin typeface="宋体" charset="-122"/>
              </a:rPr>
              <a:t>Object</a:t>
            </a:r>
            <a:r>
              <a:rPr lang="zh-CN" altLang="en-US" sz="2000" dirty="0" smtClean="0">
                <a:latin typeface="宋体" charset="-122"/>
              </a:rPr>
              <a:t>对象的字符串表示追加到当前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对象中 </a:t>
            </a:r>
            <a:r>
              <a:rPr lang="zh-CN" altLang="en-US" sz="2000" dirty="0" smtClean="0">
                <a:solidFill>
                  <a:srgbClr val="FF33CC"/>
                </a:solidFill>
              </a:rPr>
              <a:t>类似的方法还有：</a:t>
            </a:r>
            <a:endParaRPr lang="zh-CN" altLang="en-US" sz="2000" dirty="0" smtClean="0">
              <a:solidFill>
                <a:srgbClr val="FF33CC"/>
              </a:solidFill>
              <a:latin typeface="宋体" charset="-122"/>
            </a:endParaRPr>
          </a:p>
          <a:p>
            <a:pPr algn="just"/>
            <a:r>
              <a:rPr lang="en-US" altLang="zh-CN" sz="2200" dirty="0" err="1" smtClean="0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append(long n),</a:t>
            </a:r>
            <a:r>
              <a:rPr lang="en-US" altLang="zh-CN" sz="2200" dirty="0" err="1" smtClean="0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 append(</a:t>
            </a:r>
            <a:r>
              <a:rPr lang="en-US" altLang="zh-CN" sz="2200" dirty="0" err="1" smtClean="0">
                <a:solidFill>
                  <a:srgbClr val="000099"/>
                </a:solidFill>
                <a:latin typeface="Arial" charset="0"/>
              </a:rPr>
              <a:t>boolean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 n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)</a:t>
            </a:r>
            <a:endParaRPr lang="en-US" altLang="zh-CN" sz="2200" dirty="0" smtClean="0">
              <a:solidFill>
                <a:srgbClr val="000099"/>
              </a:solidFill>
              <a:latin typeface="Arial" charset="0"/>
            </a:endParaRPr>
          </a:p>
          <a:p>
            <a:pPr algn="just"/>
            <a:r>
              <a:rPr lang="en-US" altLang="zh-CN" sz="2200" dirty="0" err="1" smtClean="0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append(float n),</a:t>
            </a:r>
            <a:r>
              <a:rPr lang="en-US" altLang="zh-CN" sz="2200" dirty="0" err="1" smtClean="0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 append(double n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)</a:t>
            </a:r>
            <a:endParaRPr lang="en-US" altLang="zh-CN" sz="2200" dirty="0" smtClean="0">
              <a:solidFill>
                <a:srgbClr val="000099"/>
              </a:solidFill>
              <a:latin typeface="Arial" charset="0"/>
            </a:endParaRPr>
          </a:p>
          <a:p>
            <a:pPr algn="just"/>
            <a:r>
              <a:rPr lang="en-US" altLang="zh-CN" sz="2200" dirty="0" err="1" smtClean="0">
                <a:solidFill>
                  <a:srgbClr val="000099"/>
                </a:solidFill>
                <a:latin typeface="Arial" charset="0"/>
              </a:rPr>
              <a:t>StringBuffer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altLang="zh-CN" sz="2200" dirty="0" smtClean="0">
                <a:solidFill>
                  <a:srgbClr val="000099"/>
                </a:solidFill>
                <a:latin typeface="Arial" charset="0"/>
              </a:rPr>
              <a:t>append(char n)</a:t>
            </a:r>
            <a:endParaRPr lang="zh-CN" altLang="en-US" sz="2200" dirty="0" smtClean="0">
              <a:solidFill>
                <a:srgbClr val="000099"/>
              </a:solidFill>
              <a:latin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§9.2.2    </a:t>
            </a:r>
            <a:r>
              <a:rPr lang="en-US" altLang="zh-CN" dirty="0" err="1" smtClean="0">
                <a:latin typeface="宋体" charset="-122"/>
              </a:rPr>
              <a:t>StringBuffer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chat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charAt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n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得到</a:t>
            </a:r>
            <a:r>
              <a:rPr lang="zh-CN" altLang="en-US" sz="2000" dirty="0" smtClean="0">
                <a:latin typeface="宋体" charset="-122"/>
              </a:rPr>
              <a:t>参数</a:t>
            </a:r>
            <a:r>
              <a:rPr lang="en-US" altLang="zh-CN" sz="2000" dirty="0" smtClean="0">
                <a:latin typeface="宋体" charset="-122"/>
              </a:rPr>
              <a:t>n</a:t>
            </a:r>
            <a:r>
              <a:rPr lang="zh-CN" altLang="en-US" sz="2000" dirty="0" smtClean="0">
                <a:latin typeface="宋体" charset="-122"/>
              </a:rPr>
              <a:t>指定的置上的单个字符 </a:t>
            </a: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void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setCharAt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n ,char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ch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对象实体中的字符串位置</a:t>
            </a:r>
            <a:r>
              <a:rPr lang="en-US" altLang="zh-CN" sz="2000" dirty="0" smtClean="0">
                <a:latin typeface="宋体" charset="-122"/>
              </a:rPr>
              <a:t>n</a:t>
            </a:r>
            <a:r>
              <a:rPr lang="zh-CN" altLang="en-US" sz="2000" dirty="0" smtClean="0">
                <a:latin typeface="宋体" charset="-122"/>
              </a:rPr>
              <a:t>处的字符用参数</a:t>
            </a:r>
            <a:r>
              <a:rPr lang="en-US" altLang="zh-CN" sz="2000" dirty="0" err="1" smtClean="0">
                <a:latin typeface="宋体" charset="-122"/>
              </a:rPr>
              <a:t>ch</a:t>
            </a:r>
            <a:r>
              <a:rPr lang="zh-CN" altLang="en-US" sz="2000" dirty="0" smtClean="0">
                <a:latin typeface="宋体" charset="-122"/>
              </a:rPr>
              <a:t>指定的字符替换</a:t>
            </a:r>
          </a:p>
          <a:p>
            <a:pPr algn="just"/>
            <a:endParaRPr lang="en-US" altLang="zh-CN" b="1" dirty="0" smtClean="0">
              <a:latin typeface="宋体" charset="-122"/>
            </a:endParaRPr>
          </a:p>
          <a:p>
            <a:pPr algn="just"/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insert(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index, String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str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zh-CN" altLang="en-US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latin typeface="宋体" charset="-122"/>
              </a:rPr>
              <a:t>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参数</a:t>
            </a:r>
            <a:r>
              <a:rPr lang="en-US" altLang="zh-CN" sz="2000" dirty="0" err="1" smtClean="0">
                <a:latin typeface="宋体" charset="-122"/>
              </a:rPr>
              <a:t>str</a:t>
            </a:r>
            <a:r>
              <a:rPr lang="zh-CN" altLang="en-US" sz="2000" dirty="0" smtClean="0">
                <a:latin typeface="宋体" charset="-122"/>
              </a:rPr>
              <a:t>指定的字符串插入到参数</a:t>
            </a:r>
            <a:r>
              <a:rPr lang="en-US" altLang="zh-CN" sz="2000" dirty="0" smtClean="0">
                <a:latin typeface="宋体" charset="-122"/>
              </a:rPr>
              <a:t>index</a:t>
            </a:r>
            <a:r>
              <a:rPr lang="zh-CN" altLang="en-US" sz="2000" dirty="0" smtClean="0">
                <a:latin typeface="宋体" charset="-122"/>
              </a:rPr>
              <a:t>指定的位置 </a:t>
            </a:r>
          </a:p>
          <a:p>
            <a:pPr algn="just"/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public </a:t>
            </a:r>
            <a:r>
              <a:rPr lang="en-US" altLang="zh-CN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 reverse</a:t>
            </a:r>
            <a:r>
              <a:rPr lang="en-US" altLang="zh-CN" b="1" dirty="0" smtClean="0">
                <a:solidFill>
                  <a:srgbClr val="0000FF"/>
                </a:solidFill>
                <a:latin typeface="Arial" charset="0"/>
              </a:rPr>
              <a:t>();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该对象实体中的字符翻转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§9.2.2    </a:t>
            </a:r>
            <a:r>
              <a:rPr lang="en-US" altLang="zh-CN" dirty="0" err="1" smtClean="0">
                <a:latin typeface="宋体" charset="-122"/>
              </a:rPr>
              <a:t>StringBuffer</a:t>
            </a:r>
            <a:r>
              <a:rPr lang="zh-CN" altLang="en-US" dirty="0" smtClean="0">
                <a:latin typeface="宋体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delete(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startIndex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endIndex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)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从</a:t>
            </a:r>
            <a:r>
              <a:rPr lang="zh-CN" altLang="en-US" sz="2000" dirty="0" smtClean="0">
                <a:latin typeface="宋体" charset="-122"/>
              </a:rPr>
              <a:t>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对象实体中的字符串中删除一个子字符串 </a:t>
            </a:r>
          </a:p>
          <a:p>
            <a:pPr algn="just"/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deleteCharAt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index)</a:t>
            </a:r>
            <a:r>
              <a:rPr lang="zh-CN" altLang="en-US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endParaRPr lang="en-US" altLang="zh-CN" sz="2400" b="1" dirty="0" smtClean="0">
              <a:solidFill>
                <a:srgbClr val="0000FF"/>
              </a:solidFill>
              <a:latin typeface="Arial" charset="0"/>
            </a:endParaRP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删除</a:t>
            </a:r>
            <a:r>
              <a:rPr lang="zh-CN" altLang="en-US" sz="2000" dirty="0" smtClean="0">
                <a:latin typeface="宋体" charset="-122"/>
              </a:rPr>
              <a:t>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对象实体的字符串中</a:t>
            </a:r>
            <a:r>
              <a:rPr lang="en-US" altLang="zh-CN" sz="2000" dirty="0" smtClean="0">
                <a:latin typeface="宋体" charset="-122"/>
              </a:rPr>
              <a:t>index</a:t>
            </a:r>
            <a:r>
              <a:rPr lang="zh-CN" altLang="en-US" sz="2000" dirty="0" smtClean="0">
                <a:latin typeface="宋体" charset="-122"/>
              </a:rPr>
              <a:t>位置处的一个字符。</a:t>
            </a:r>
          </a:p>
          <a:p>
            <a:pPr algn="just"/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StringBuffer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replace(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startIndex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,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endIndex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, String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Arial" charset="0"/>
              </a:rPr>
              <a:t>str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 lvl="1" algn="just"/>
            <a:r>
              <a:rPr lang="zh-CN" altLang="en-US" sz="2000" dirty="0" smtClean="0">
                <a:latin typeface="宋体" charset="-122"/>
              </a:rPr>
              <a:t>将</a:t>
            </a:r>
            <a:r>
              <a:rPr lang="zh-CN" altLang="en-US" sz="2000" dirty="0" smtClean="0">
                <a:latin typeface="宋体" charset="-122"/>
              </a:rPr>
              <a:t>当前</a:t>
            </a:r>
            <a:r>
              <a:rPr lang="en-US" altLang="zh-CN" sz="2000" dirty="0" err="1" smtClean="0">
                <a:latin typeface="宋体" charset="-122"/>
              </a:rPr>
              <a:t>StringBuffer</a:t>
            </a:r>
            <a:r>
              <a:rPr lang="zh-CN" altLang="en-US" sz="2000" dirty="0" smtClean="0">
                <a:latin typeface="宋体" charset="-122"/>
              </a:rPr>
              <a:t>对象实体中的字符串的一个子字符串用参数</a:t>
            </a:r>
            <a:r>
              <a:rPr lang="en-US" altLang="zh-CN" sz="2000" dirty="0" err="1" smtClean="0">
                <a:latin typeface="宋体" charset="-122"/>
              </a:rPr>
              <a:t>str</a:t>
            </a:r>
            <a:r>
              <a:rPr lang="zh-CN" altLang="en-US" sz="2000" dirty="0" smtClean="0">
                <a:latin typeface="宋体" charset="-122"/>
              </a:rPr>
              <a:t>指定的字符串替换</a:t>
            </a:r>
            <a:r>
              <a:rPr lang="zh-CN" altLang="en-US" sz="2000" b="1" dirty="0" smtClean="0">
                <a:latin typeface="宋体" charset="-122"/>
              </a:rPr>
              <a:t>    </a:t>
            </a:r>
            <a:endParaRPr lang="en-US" altLang="zh-CN" sz="2000" b="1" dirty="0" smtClean="0">
              <a:latin typeface="宋体" charset="-122"/>
            </a:endParaRPr>
          </a:p>
          <a:p>
            <a:pPr algn="just"/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例题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9-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12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  <a:latin typeface="宋体" charset="-122"/>
              </a:rPr>
              <a:t>课后阅读</a:t>
            </a:r>
            <a:r>
              <a:rPr lang="en-US" altLang="zh-CN" b="1" dirty="0" smtClean="0">
                <a:solidFill>
                  <a:srgbClr val="FF0000"/>
                </a:solidFill>
                <a:latin typeface="宋体" charset="-122"/>
              </a:rPr>
              <a:t>)</a:t>
            </a:r>
            <a:endParaRPr lang="zh-CN" altLang="en-US" b="1" dirty="0" smtClean="0">
              <a:solidFill>
                <a:srgbClr val="FF0000"/>
              </a:solidFill>
              <a:latin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64434"/>
            <a:ext cx="7543800" cy="1253204"/>
          </a:xfrm>
        </p:spPr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．字符串对象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en-US" altLang="zh-CN" b="1" dirty="0" smtClean="0"/>
              <a:t>String()</a:t>
            </a:r>
            <a:r>
              <a:rPr lang="en-US" altLang="zh-CN" dirty="0" smtClean="0"/>
              <a:t> </a:t>
            </a:r>
            <a:r>
              <a:rPr lang="zh-CN" altLang="en-US" dirty="0" smtClean="0"/>
              <a:t>构造函数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</a:t>
            </a:r>
            <a:r>
              <a:rPr lang="zh-CN" altLang="en-US" dirty="0"/>
              <a:t>函数</a:t>
            </a:r>
            <a:r>
              <a:rPr lang="en-US" altLang="zh-CN" dirty="0"/>
              <a:t>String()</a:t>
            </a:r>
            <a:r>
              <a:rPr lang="zh-CN" altLang="en-US" dirty="0"/>
              <a:t>用于创建一个</a:t>
            </a:r>
            <a:r>
              <a:rPr lang="zh-CN" altLang="en-US" dirty="0">
                <a:solidFill>
                  <a:srgbClr val="0000FF"/>
                </a:solidFill>
              </a:rPr>
              <a:t>不包含任何字符的</a:t>
            </a:r>
            <a:r>
              <a:rPr lang="zh-CN" altLang="en-US" dirty="0" smtClean="0">
                <a:solidFill>
                  <a:srgbClr val="0000FF"/>
                </a:solidFill>
              </a:rPr>
              <a:t>空串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>
              <a:buFont typeface="Wingdings 2" pitchFamily="18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String empty=new String</a:t>
            </a:r>
            <a:r>
              <a:rPr lang="en-US" altLang="zh-C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Font typeface="Wingdings 2" pitchFamily="18" charset="2"/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 </a:t>
            </a:r>
            <a:r>
              <a:rPr lang="zh-CN" altLang="en-US" b="1" dirty="0" smtClean="0">
                <a:solidFill>
                  <a:srgbClr val="000099"/>
                </a:solidFill>
              </a:rPr>
              <a:t>等价</a:t>
            </a:r>
            <a:r>
              <a:rPr lang="zh-CN" altLang="en-US" dirty="0"/>
              <a:t>于使用直接量 </a:t>
            </a:r>
            <a:r>
              <a:rPr lang="en-US" altLang="zh-CN" dirty="0" smtClean="0"/>
              <a:t>“”</a:t>
            </a:r>
            <a:r>
              <a:rPr lang="zh-CN" altLang="en-US" b="1" dirty="0" smtClean="0"/>
              <a:t> </a:t>
            </a:r>
            <a:r>
              <a:rPr lang="zh-CN" altLang="en-US" dirty="0"/>
              <a:t>初始化字符串</a:t>
            </a:r>
          </a:p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String empty</a:t>
            </a:r>
            <a:r>
              <a:rPr lang="en-US" altLang="zh-CN" b="1" dirty="0" smtClean="0">
                <a:solidFill>
                  <a:srgbClr val="C00000"/>
                </a:solidFill>
              </a:rPr>
              <a:t>=“”;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1" y="88324"/>
            <a:ext cx="7109560" cy="1126098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类的构造函数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643050"/>
            <a:ext cx="8472518" cy="48101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String(String original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  //</a:t>
            </a:r>
            <a:r>
              <a:rPr lang="zh-CN" alt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复制构造函数</a:t>
            </a:r>
            <a:endParaRPr lang="en-US" altLang="zh-CN" sz="240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value)    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String(char[] value,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String(byte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 ]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bytes)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 ]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bytes,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 ]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bytes, String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charset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String(byte[ ]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bytes,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count, String </a:t>
            </a:r>
            <a:r>
              <a:rPr lang="en-US" altLang="zh-CN" sz="24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charset</a:t>
            </a:r>
            <a:r>
              <a:rPr lang="en-US" altLang="zh-CN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buffer)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solidFill>
                  <a:schemeClr val="tx1"/>
                </a:solidFill>
              </a:rPr>
              <a:t>字符串与字符数组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714488"/>
            <a:ext cx="8229600" cy="4667262"/>
          </a:xfrm>
        </p:spPr>
        <p:txBody>
          <a:bodyPr/>
          <a:lstStyle/>
          <a:p>
            <a:r>
              <a:rPr lang="zh-CN" altLang="en-US" sz="2800" dirty="0"/>
              <a:t>由于</a:t>
            </a:r>
            <a:r>
              <a:rPr lang="en-US" altLang="zh-CN" sz="2800" dirty="0"/>
              <a:t>String</a:t>
            </a:r>
            <a:r>
              <a:rPr lang="zh-CN" altLang="en-US" sz="2800" dirty="0"/>
              <a:t>类内部使用</a:t>
            </a:r>
            <a:r>
              <a:rPr lang="en-US" altLang="zh-CN" sz="2800" b="1" dirty="0">
                <a:solidFill>
                  <a:srgbClr val="0000FF"/>
                </a:solidFill>
              </a:rPr>
              <a:t>char[]</a:t>
            </a:r>
            <a:r>
              <a:rPr lang="zh-CN" altLang="en-US" sz="2800" dirty="0"/>
              <a:t>数组来存放字符串中的字符，因此</a:t>
            </a:r>
            <a:r>
              <a:rPr lang="en-US" altLang="zh-CN" sz="2800" dirty="0">
                <a:solidFill>
                  <a:srgbClr val="C00000"/>
                </a:solidFill>
              </a:rPr>
              <a:t>String</a:t>
            </a:r>
            <a:r>
              <a:rPr lang="zh-CN" altLang="en-US" sz="2800" dirty="0">
                <a:solidFill>
                  <a:srgbClr val="C00000"/>
                </a:solidFill>
              </a:rPr>
              <a:t>类与</a:t>
            </a:r>
            <a:r>
              <a:rPr lang="en-US" altLang="zh-CN" sz="2800" dirty="0">
                <a:solidFill>
                  <a:srgbClr val="C00000"/>
                </a:solidFill>
              </a:rPr>
              <a:t>char[]</a:t>
            </a:r>
            <a:r>
              <a:rPr lang="zh-CN" altLang="en-US" sz="2800" dirty="0">
                <a:solidFill>
                  <a:srgbClr val="C00000"/>
                </a:solidFill>
              </a:rPr>
              <a:t>数组之间可以互相</a:t>
            </a:r>
            <a:r>
              <a:rPr lang="zh-CN" altLang="en-US" sz="2800" dirty="0" smtClean="0">
                <a:solidFill>
                  <a:srgbClr val="C00000"/>
                </a:solidFill>
              </a:rPr>
              <a:t>转换</a:t>
            </a:r>
            <a:r>
              <a:rPr lang="zh-CN" altLang="en-US" sz="2800" dirty="0" smtClean="0"/>
              <a:t>；</a:t>
            </a:r>
            <a:endParaRPr lang="zh-CN" altLang="en-US" sz="2800" dirty="0"/>
          </a:p>
          <a:p>
            <a:r>
              <a:rPr lang="zh-CN" altLang="en-US" sz="2800" dirty="0"/>
              <a:t>通过构造函数</a:t>
            </a:r>
            <a:r>
              <a:rPr lang="en-US" altLang="zh-CN" sz="2800" dirty="0"/>
              <a:t>String(char[])</a:t>
            </a:r>
            <a:r>
              <a:rPr lang="zh-CN" altLang="en-US" sz="2800" dirty="0"/>
              <a:t>或</a:t>
            </a:r>
            <a:r>
              <a:rPr lang="en-US" altLang="zh-CN" sz="2800" dirty="0"/>
              <a:t>String(char[],</a:t>
            </a:r>
            <a:r>
              <a:rPr lang="en-US" altLang="zh-CN" sz="2800" dirty="0" err="1"/>
              <a:t>int,int</a:t>
            </a:r>
            <a:r>
              <a:rPr lang="en-US" altLang="zh-CN" sz="2800" dirty="0"/>
              <a:t>)</a:t>
            </a:r>
            <a:r>
              <a:rPr lang="zh-CN" altLang="en-US" sz="2800" dirty="0"/>
              <a:t>可以由</a:t>
            </a:r>
            <a:r>
              <a:rPr lang="en-US" altLang="zh-CN" sz="2800" dirty="0"/>
              <a:t>char[]</a:t>
            </a:r>
            <a:r>
              <a:rPr lang="zh-CN" altLang="en-US" sz="2800" dirty="0"/>
              <a:t>数组创建字符串</a:t>
            </a:r>
            <a:r>
              <a:rPr lang="zh-CN" altLang="en-US" sz="2800" dirty="0" smtClean="0"/>
              <a:t>对象；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String</a:t>
            </a:r>
            <a:r>
              <a:rPr lang="zh-CN" altLang="en-US" sz="2800" dirty="0"/>
              <a:t>类的</a:t>
            </a:r>
            <a:r>
              <a:rPr lang="en-US" altLang="zh-CN" sz="2800" b="1" dirty="0">
                <a:solidFill>
                  <a:srgbClr val="C00000"/>
                </a:solidFill>
              </a:rPr>
              <a:t>length()</a:t>
            </a:r>
            <a:r>
              <a:rPr lang="zh-CN" altLang="en-US" sz="2800" dirty="0"/>
              <a:t>方法，返回的是</a:t>
            </a:r>
            <a:r>
              <a:rPr lang="en-US" altLang="zh-CN" sz="2800" dirty="0"/>
              <a:t>String</a:t>
            </a:r>
            <a:r>
              <a:rPr lang="zh-CN" altLang="en-US" sz="2800" dirty="0"/>
              <a:t>类内部</a:t>
            </a:r>
            <a:r>
              <a:rPr lang="en-US" altLang="zh-CN" sz="2800" dirty="0"/>
              <a:t>char[]</a:t>
            </a:r>
            <a:r>
              <a:rPr lang="zh-CN" altLang="en-US" sz="2800" dirty="0"/>
              <a:t>数组的长度，也就是字符串的</a:t>
            </a:r>
            <a:r>
              <a:rPr lang="zh-CN" altLang="en-US" sz="2800" dirty="0" smtClean="0"/>
              <a:t>长度；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字符串与字符数组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solidFill>
                  <a:srgbClr val="000099"/>
                </a:solidFill>
              </a:rPr>
              <a:t>public </a:t>
            </a:r>
            <a:r>
              <a:rPr lang="en-US" b="1" dirty="0" smtClean="0">
                <a:solidFill>
                  <a:srgbClr val="000099"/>
                </a:solidFill>
              </a:rPr>
              <a:t>String</a:t>
            </a:r>
            <a:r>
              <a:rPr lang="en-US" dirty="0" smtClean="0">
                <a:solidFill>
                  <a:srgbClr val="000099"/>
                </a:solidFill>
              </a:rPr>
              <a:t>(char[] value, 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 offset, </a:t>
            </a:r>
            <a:r>
              <a:rPr lang="en-US" dirty="0" err="1" smtClean="0">
                <a:solidFill>
                  <a:srgbClr val="000099"/>
                </a:solidFill>
              </a:rPr>
              <a:t>int</a:t>
            </a:r>
            <a:r>
              <a:rPr lang="en-US" dirty="0" smtClean="0">
                <a:solidFill>
                  <a:srgbClr val="000099"/>
                </a:solidFill>
              </a:rPr>
              <a:t> count) </a:t>
            </a:r>
          </a:p>
          <a:p>
            <a:pPr algn="ctr">
              <a:buNone/>
            </a:pPr>
            <a:endParaRPr lang="en-US" dirty="0" smtClean="0">
              <a:solidFill>
                <a:srgbClr val="000099"/>
              </a:solidFill>
            </a:endParaRPr>
          </a:p>
          <a:p>
            <a:r>
              <a:rPr lang="zh-CN" altLang="en-US" dirty="0" smtClean="0"/>
              <a:t>分配一个新的 </a:t>
            </a:r>
            <a:r>
              <a:rPr lang="en-US" dirty="0" smtClean="0"/>
              <a:t>String，</a:t>
            </a:r>
            <a:r>
              <a:rPr lang="zh-CN" altLang="en-US" dirty="0" smtClean="0"/>
              <a:t>它包含取自字符数组参数一个</a:t>
            </a:r>
            <a:r>
              <a:rPr lang="zh-CN" altLang="en-US" b="1" dirty="0" smtClean="0">
                <a:solidFill>
                  <a:srgbClr val="C00000"/>
                </a:solidFill>
              </a:rPr>
              <a:t>子数组</a:t>
            </a:r>
            <a:r>
              <a:rPr lang="zh-CN" altLang="en-US" dirty="0" smtClean="0"/>
              <a:t>的字符。</a:t>
            </a:r>
            <a:endParaRPr lang="en-US" altLang="zh-CN" dirty="0" smtClean="0"/>
          </a:p>
          <a:p>
            <a:r>
              <a:rPr lang="zh-CN" altLang="en-US" b="1" dirty="0" smtClean="0"/>
              <a:t>参数：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value</a:t>
            </a:r>
            <a:r>
              <a:rPr lang="zh-CN" altLang="en-US" dirty="0" smtClean="0"/>
              <a:t>参数作为字符源的数组。</a:t>
            </a:r>
            <a:endParaRPr lang="en-US" altLang="zh-CN" dirty="0" smtClean="0"/>
          </a:p>
          <a:p>
            <a:pPr lvl="1"/>
            <a:r>
              <a:rPr lang="en-US" dirty="0" smtClean="0"/>
              <a:t>offset </a:t>
            </a:r>
            <a:r>
              <a:rPr lang="zh-CN" altLang="en-US" dirty="0" smtClean="0"/>
              <a:t>参数是子数组第一个字符的下标。</a:t>
            </a:r>
            <a:endParaRPr lang="en-US" altLang="zh-CN" dirty="0" smtClean="0"/>
          </a:p>
          <a:p>
            <a:pPr lvl="1"/>
            <a:r>
              <a:rPr lang="en-US" dirty="0" smtClean="0"/>
              <a:t>count </a:t>
            </a:r>
            <a:r>
              <a:rPr lang="zh-CN" altLang="en-US" dirty="0" smtClean="0"/>
              <a:t>参数指定子数组的长度。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F1066-D227-4E1E-B687-FC22DBC7D07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397</TotalTime>
  <Words>3273</Words>
  <PresentationFormat>全屏显示(4:3)</PresentationFormat>
  <Paragraphs>561</Paragraphs>
  <Slides>54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主题1</vt:lpstr>
      <vt:lpstr>Office 主题</vt:lpstr>
      <vt:lpstr>面向对象程序设计(Java)</vt:lpstr>
      <vt:lpstr>导读</vt:lpstr>
      <vt:lpstr>§9.1   String类 </vt:lpstr>
      <vt:lpstr>§9.1.1   构造字符串对象 </vt:lpstr>
      <vt:lpstr> 2．字符串对象</vt:lpstr>
      <vt:lpstr> 2．字符串对象</vt:lpstr>
      <vt:lpstr>String类的构造函数</vt:lpstr>
      <vt:lpstr>字符串与字符数组</vt:lpstr>
      <vt:lpstr>字符串与字符数组</vt:lpstr>
      <vt:lpstr>String和字符数组</vt:lpstr>
      <vt:lpstr> 3．引用字符串常量对象 </vt:lpstr>
      <vt:lpstr>常量字符串</vt:lpstr>
      <vt:lpstr>§9.1.2    String 类的常用方法 </vt:lpstr>
      <vt:lpstr>§9.1.2    String 类的常用方法 </vt:lpstr>
      <vt:lpstr>字符串比较</vt:lpstr>
      <vt:lpstr>字符串比较</vt:lpstr>
      <vt:lpstr>§9.1.2    String 类的常用方法 </vt:lpstr>
      <vt:lpstr>§9.1.2    String 类的常用方法 </vt:lpstr>
      <vt:lpstr>§9.1.2    String 类的常用方法 </vt:lpstr>
      <vt:lpstr>字符串的比较方法</vt:lpstr>
      <vt:lpstr>字符串比较</vt:lpstr>
      <vt:lpstr>字符串比较</vt:lpstr>
      <vt:lpstr>§9.1.2    String 类的常用方法 </vt:lpstr>
      <vt:lpstr>§9.1.2    String 类的常用方法 </vt:lpstr>
      <vt:lpstr>§9.1.2    String 类的常用方法 </vt:lpstr>
      <vt:lpstr>§9.1.3  符串与基本数据的相互转化 </vt:lpstr>
      <vt:lpstr>字符串与基本数据类型间的转换</vt:lpstr>
      <vt:lpstr>字符串与基本数据类型间的转换</vt:lpstr>
      <vt:lpstr>main方法中的参数args</vt:lpstr>
      <vt:lpstr>main方法中的参数args</vt:lpstr>
      <vt:lpstr>§9.1.4  对象的字符串表示 </vt:lpstr>
      <vt:lpstr>幻灯片 32</vt:lpstr>
      <vt:lpstr>§9.1.5   字符串与字符、字节数组 </vt:lpstr>
      <vt:lpstr>§9.1.5   字符串与字符、字节数组 </vt:lpstr>
      <vt:lpstr>2．字符串与字节数组 </vt:lpstr>
      <vt:lpstr>2．字符串与字节数组 </vt:lpstr>
      <vt:lpstr>2．字符串与字节数组 </vt:lpstr>
      <vt:lpstr>2．字符串与字节数组 </vt:lpstr>
      <vt:lpstr>2．字符串与字节数组 </vt:lpstr>
      <vt:lpstr>幻灯片 40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§9.2   StringBuffer类 </vt:lpstr>
      <vt:lpstr>幻灯片 49</vt:lpstr>
      <vt:lpstr>StringBuffer Constructors</vt:lpstr>
      <vt:lpstr>StringBuffer Constructors</vt:lpstr>
      <vt:lpstr>§9.2.2    StringBuffer类的常用方法 </vt:lpstr>
      <vt:lpstr>§9.2.2    StringBuffer类的常用方法 </vt:lpstr>
      <vt:lpstr>§9.2.2    StringBuffer类的常用方法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admin</cp:lastModifiedBy>
  <cp:revision>118</cp:revision>
  <dcterms:created xsi:type="dcterms:W3CDTF">2017-10-16T11:02:32Z</dcterms:created>
  <dcterms:modified xsi:type="dcterms:W3CDTF">2017-10-19T13:10:33Z</dcterms:modified>
</cp:coreProperties>
</file>