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57" r:id="rId4"/>
    <p:sldId id="258" r:id="rId5"/>
    <p:sldId id="269" r:id="rId6"/>
    <p:sldId id="268" r:id="rId7"/>
    <p:sldId id="259" r:id="rId8"/>
    <p:sldId id="264" r:id="rId9"/>
    <p:sldId id="265" r:id="rId10"/>
    <p:sldId id="266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面向对象程序设计</a:t>
            </a:r>
            <a:r>
              <a:rPr lang="en-US" altLang="zh-CN" sz="5400" dirty="0" smtClean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equals</a:t>
            </a:r>
            <a:r>
              <a:rPr lang="zh-CN" altLang="en-US" dirty="0">
                <a:solidFill>
                  <a:schemeClr val="tx1"/>
                </a:solidFill>
              </a:rPr>
              <a:t>方法和</a:t>
            </a:r>
            <a:r>
              <a:rPr lang="en-US" altLang="zh-CN" b="1" dirty="0" err="1">
                <a:solidFill>
                  <a:schemeClr val="tx1"/>
                </a:solidFill>
              </a:rPr>
              <a:t>hashCode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329642" cy="4595824"/>
          </a:xfrm>
        </p:spPr>
        <p:txBody>
          <a:bodyPr/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equals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用于比较两个对象，默认的实现是比较两个对象引用是否引用了同一个</a:t>
            </a:r>
            <a:r>
              <a:rPr lang="zh-CN" altLang="en-US" sz="2400" dirty="0" smtClean="0"/>
              <a:t>对象；</a:t>
            </a:r>
            <a:endParaRPr lang="zh-CN" altLang="en-US" sz="2400" dirty="0"/>
          </a:p>
          <a:p>
            <a:r>
              <a:rPr lang="en-US" altLang="zh-CN" sz="2400" b="1" dirty="0" err="1">
                <a:solidFill>
                  <a:schemeClr val="tx2"/>
                </a:solidFill>
              </a:rPr>
              <a:t>hashCode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用于返回一个特定对象的</a:t>
            </a:r>
            <a:r>
              <a:rPr lang="zh-CN" altLang="en-US" sz="2400" b="1" dirty="0">
                <a:solidFill>
                  <a:srgbClr val="0000CC"/>
                </a:solidFill>
              </a:rPr>
              <a:t>散列码</a:t>
            </a:r>
            <a:r>
              <a:rPr lang="zh-CN" altLang="en-US" sz="2400" dirty="0" smtClean="0"/>
              <a:t>值。默认的，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类的</a:t>
            </a:r>
            <a:r>
              <a:rPr lang="en-US" altLang="zh-CN" sz="2400" dirty="0" err="1" smtClean="0"/>
              <a:t>hashCode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方法返回对象存储的内存地址值。</a:t>
            </a:r>
            <a:endParaRPr lang="en-US" altLang="zh-CN" sz="2400" dirty="0" smtClean="0"/>
          </a:p>
          <a:p>
            <a:r>
              <a:rPr lang="zh-CN" altLang="en-US" sz="2400" dirty="0" smtClean="0"/>
              <a:t>不同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对象有</a:t>
            </a:r>
            <a:r>
              <a:rPr lang="zh-CN" altLang="en-US" sz="2400" dirty="0"/>
              <a:t>不同的散列码值，便于将对象存放到</a:t>
            </a:r>
            <a:r>
              <a:rPr lang="en-US" altLang="zh-CN" sz="2400" dirty="0" err="1"/>
              <a:t>java.util.HashMap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java.util.Hashtable</a:t>
            </a:r>
            <a:r>
              <a:rPr lang="zh-CN" altLang="en-US" sz="2400" dirty="0"/>
              <a:t>等依赖散列码值存放对象的集合</a:t>
            </a:r>
            <a:r>
              <a:rPr lang="zh-CN" altLang="en-US" sz="2400" dirty="0" smtClean="0"/>
              <a:t>中；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如果要在子类中覆盖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equals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方法，为子类实现特定的比较机制，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则必须同时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覆盖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hashCode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保证不同的对象具有不同的散列码</a:t>
            </a: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值。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equals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 smtClean="0"/>
              <a:t>在实际应用中，比较两个对象不是比较它们是否同一个对象，而是要进行其它形式的比较。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等封装类和其它一些系统类都对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方法进行了重写。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类重写了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方法，使其意义变为比较两个对象的内容是否一致。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同理，在用户自定义类中，也可以重写</a:t>
            </a:r>
            <a:r>
              <a:rPr lang="en-US" altLang="zh-CN" b="1" dirty="0" smtClean="0"/>
              <a:t>equals()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4" y="188913"/>
            <a:ext cx="8607455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class Student{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private String 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</a:rPr>
              <a:t>sno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</a:rPr>
              <a:t>, name;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public Student(String no, String nm){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</a:rPr>
              <a:t>sno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=no;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    name=nm; 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    public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boolean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 equals(Object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obj</a:t>
            </a:r>
            <a:r>
              <a:rPr lang="en-US" altLang="zh-CN" sz="2200" b="1" dirty="0" smtClean="0">
                <a:solidFill>
                  <a:srgbClr val="000066"/>
                </a:solidFill>
                <a:latin typeface="Times New Roman" pitchFamily="18" charset="0"/>
              </a:rPr>
              <a:t>){</a:t>
            </a:r>
            <a:r>
              <a:rPr lang="en-US" altLang="zh-CN" sz="2200" b="1" dirty="0" smtClean="0">
                <a:solidFill>
                  <a:srgbClr val="FF3300"/>
                </a:solidFill>
                <a:latin typeface="Times New Roman" pitchFamily="18" charset="0"/>
              </a:rPr>
              <a:t>	</a:t>
            </a:r>
            <a:r>
              <a:rPr lang="en-US" altLang="zh-CN" sz="2200" b="1" dirty="0" smtClean="0">
                <a:latin typeface="Times New Roman" pitchFamily="18" charset="0"/>
              </a:rPr>
              <a:t>//</a:t>
            </a:r>
            <a:r>
              <a:rPr lang="zh-CN" altLang="en-US" sz="2200" b="1" dirty="0" smtClean="0">
                <a:latin typeface="Times New Roman" pitchFamily="18" charset="0"/>
              </a:rPr>
              <a:t>重写</a:t>
            </a:r>
            <a:r>
              <a:rPr lang="en-US" altLang="zh-CN" sz="2200" b="1" dirty="0" smtClean="0">
                <a:latin typeface="Times New Roman" pitchFamily="18" charset="0"/>
              </a:rPr>
              <a:t>Object</a:t>
            </a:r>
            <a:r>
              <a:rPr lang="zh-CN" altLang="en-US" sz="2200" b="1" dirty="0" smtClean="0">
                <a:latin typeface="Times New Roman" pitchFamily="18" charset="0"/>
              </a:rPr>
              <a:t>类的</a:t>
            </a:r>
            <a:r>
              <a:rPr lang="en-US" altLang="zh-CN" sz="2200" b="1" dirty="0" smtClean="0">
                <a:latin typeface="Times New Roman" pitchFamily="18" charset="0"/>
              </a:rPr>
              <a:t>equals</a:t>
            </a:r>
            <a:r>
              <a:rPr lang="zh-CN" altLang="en-US" sz="2200" b="1" dirty="0" smtClean="0">
                <a:latin typeface="Times New Roman" pitchFamily="18" charset="0"/>
              </a:rPr>
              <a:t>方法</a:t>
            </a:r>
            <a:endParaRPr lang="en-US" altLang="zh-CN" sz="2200" b="1" dirty="0"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if(!(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obj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instanceof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 Student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))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    return false;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Student other=(Student)</a:t>
            </a:r>
            <a:r>
              <a:rPr lang="en-US" altLang="zh-CN" sz="2200" b="1" dirty="0" err="1">
                <a:solidFill>
                  <a:srgbClr val="FF3300"/>
                </a:solidFill>
                <a:latin typeface="Times New Roman" pitchFamily="18" charset="0"/>
              </a:rPr>
              <a:t>obj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return 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sno.equals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(other.sno)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&amp;&amp; 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name.equals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(other.name)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lang="en-US" altLang="zh-CN" sz="2200" b="1" dirty="0" smtClean="0">
                <a:solidFill>
                  <a:srgbClr val="FF3300"/>
                </a:solidFill>
                <a:latin typeface="Times New Roman" pitchFamily="18" charset="0"/>
              </a:rPr>
              <a:t>}</a:t>
            </a:r>
          </a:p>
          <a:p>
            <a:pPr eaLnBrk="0" hangingPunct="0"/>
            <a:endParaRPr lang="en-US" altLang="zh-CN" sz="10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public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hashCode</a:t>
            </a:r>
            <a:r>
              <a:rPr lang="en-US" altLang="zh-CN" sz="2200" b="1" dirty="0" smtClean="0">
                <a:solidFill>
                  <a:srgbClr val="000066"/>
                </a:solidFill>
                <a:latin typeface="Times New Roman" pitchFamily="18" charset="0"/>
              </a:rPr>
              <a:t>(){</a:t>
            </a:r>
            <a:r>
              <a:rPr lang="en-US" altLang="zh-CN" sz="2200" b="1" dirty="0" smtClean="0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en-US" altLang="zh-CN" sz="2200" b="1" dirty="0" smtClean="0">
                <a:latin typeface="Times New Roman" pitchFamily="18" charset="0"/>
              </a:rPr>
              <a:t>//</a:t>
            </a:r>
            <a:r>
              <a:rPr lang="zh-CN" altLang="en-US" sz="2200" b="1" dirty="0" smtClean="0">
                <a:latin typeface="Times New Roman" pitchFamily="18" charset="0"/>
              </a:rPr>
              <a:t>重写</a:t>
            </a:r>
            <a:r>
              <a:rPr lang="en-US" altLang="zh-CN" sz="2200" b="1" dirty="0" smtClean="0">
                <a:latin typeface="Times New Roman" pitchFamily="18" charset="0"/>
              </a:rPr>
              <a:t>Object</a:t>
            </a:r>
            <a:r>
              <a:rPr lang="zh-CN" altLang="en-US" sz="2200" b="1" dirty="0" smtClean="0">
                <a:latin typeface="Times New Roman" pitchFamily="18" charset="0"/>
              </a:rPr>
              <a:t>类的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Times New Roman" pitchFamily="18" charset="0"/>
              </a:rPr>
              <a:t>hashCode</a:t>
            </a:r>
            <a:r>
              <a:rPr lang="en-US" altLang="zh-CN" sz="2200" b="1" dirty="0" smtClean="0">
                <a:solidFill>
                  <a:srgbClr val="006600"/>
                </a:solidFill>
                <a:latin typeface="Times New Roman" pitchFamily="18" charset="0"/>
              </a:rPr>
              <a:t>()</a:t>
            </a:r>
            <a:r>
              <a:rPr lang="zh-CN" altLang="en-US" sz="2200" b="1" dirty="0" smtClean="0">
                <a:latin typeface="Times New Roman" pitchFamily="18" charset="0"/>
              </a:rPr>
              <a:t>方法</a:t>
            </a:r>
            <a:endParaRPr lang="en-US" altLang="zh-CN" sz="22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   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hc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=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sno.hashCode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();</a:t>
            </a: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    return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hc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*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19+name.hashCode</a:t>
            </a:r>
            <a:r>
              <a:rPr lang="en-US" altLang="zh-CN" sz="2200" b="1" dirty="0" smtClean="0">
                <a:solidFill>
                  <a:srgbClr val="006600"/>
                </a:solidFill>
                <a:latin typeface="Times New Roman" pitchFamily="18" charset="0"/>
              </a:rPr>
              <a:t>();	</a:t>
            </a:r>
            <a:r>
              <a:rPr lang="en-US" altLang="zh-CN" sz="2200" b="1" dirty="0" smtClean="0">
                <a:latin typeface="Times New Roman" pitchFamily="18" charset="0"/>
              </a:rPr>
              <a:t>//</a:t>
            </a:r>
            <a:r>
              <a:rPr lang="zh-CN" altLang="en-US" sz="2200" b="1" dirty="0" smtClean="0">
                <a:latin typeface="Times New Roman" pitchFamily="18" charset="0"/>
              </a:rPr>
              <a:t>返回新的</a:t>
            </a:r>
            <a:r>
              <a:rPr lang="en-US" altLang="zh-CN" sz="2200" b="1" dirty="0" err="1" smtClean="0">
                <a:latin typeface="Times New Roman" pitchFamily="18" charset="0"/>
              </a:rPr>
              <a:t>hashCode</a:t>
            </a:r>
            <a:r>
              <a:rPr lang="zh-CN" altLang="en-US" sz="2200" b="1" dirty="0" smtClean="0">
                <a:latin typeface="Times New Roman" pitchFamily="18" charset="0"/>
              </a:rPr>
              <a:t>值</a:t>
            </a:r>
            <a:endParaRPr lang="en-US" altLang="zh-CN" sz="2200" b="1" dirty="0"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200" b="1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8596" y="1142984"/>
            <a:ext cx="8280400" cy="371477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StudentComparision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public static void main(String[]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Student stu1=new Student(“1001”, “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Zhangsan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Student stu2=new Student(“1001”, “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Zhangsan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(stu1==stu2);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(stu1.equals(stu2));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286512" y="3286124"/>
            <a:ext cx="1223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//true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86512" y="2857496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//false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java.lang.Object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595824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类作为</a:t>
            </a:r>
            <a:r>
              <a:rPr lang="en-US" altLang="zh-CN" dirty="0"/>
              <a:t>Java</a:t>
            </a:r>
            <a:r>
              <a:rPr lang="zh-CN" altLang="en-US" dirty="0"/>
              <a:t>整个类层次结构树的根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(root)</a:t>
            </a:r>
            <a:r>
              <a:rPr lang="zh-CN" altLang="en-US" dirty="0" smtClean="0"/>
              <a:t>，</a:t>
            </a:r>
            <a:r>
              <a:rPr lang="zh-CN" altLang="en-US" dirty="0"/>
              <a:t>是所有类的父类或祖先</a:t>
            </a:r>
            <a:r>
              <a:rPr lang="zh-CN" altLang="en-US" dirty="0" smtClean="0"/>
              <a:t>类。</a:t>
            </a:r>
            <a:endParaRPr lang="zh-CN" altLang="en-US" dirty="0"/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类型的变量可以引用任何类的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类定义了一些被所有类的对象继承的方法，这些方法可以分为两大类：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(1) </a:t>
            </a:r>
            <a:r>
              <a:rPr lang="zh-CN" altLang="en-US" b="1" dirty="0">
                <a:solidFill>
                  <a:schemeClr val="tx2"/>
                </a:solidFill>
              </a:rPr>
              <a:t>通用工具方法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(2) </a:t>
            </a:r>
            <a:r>
              <a:rPr lang="zh-CN" altLang="en-US" b="1" dirty="0">
                <a:solidFill>
                  <a:schemeClr val="tx2"/>
                </a:solidFill>
              </a:rPr>
              <a:t>支持多线程的方法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  <a:r>
              <a:rPr lang="en-US" altLang="zh-CN" dirty="0" smtClean="0"/>
              <a:t> Class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6: Extending Classes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413A0-A6DC-4A77-94DF-E5F877245BE7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/27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95288" y="2060575"/>
            <a:ext cx="8215312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800">
                <a:latin typeface="Times New Roman" pitchFamily="18" charset="0"/>
              </a:rPr>
              <a:t>Object Class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ko-KR" sz="2800">
                <a:latin typeface="Arial" charset="0"/>
              </a:rPr>
              <a:t>—</a:t>
            </a:r>
            <a:r>
              <a:rPr lang="en-US" altLang="zh-CN" sz="2800">
                <a:latin typeface="Tahoma" pitchFamily="34" charset="0"/>
              </a:rPr>
              <a:t> </a:t>
            </a:r>
            <a:r>
              <a:rPr lang="en-US" altLang="ko-KR" sz="2800">
                <a:solidFill>
                  <a:srgbClr val="CC0000"/>
                </a:solidFill>
                <a:latin typeface="Times New Roman" pitchFamily="18" charset="0"/>
              </a:rPr>
              <a:t>Super class of all classes</a:t>
            </a:r>
            <a:r>
              <a:rPr lang="en-US" altLang="ko-KR" sz="2800" b="0"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14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514600" y="3276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Object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438400" y="4038600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superclass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362200" y="4800600"/>
            <a:ext cx="1600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subclass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1242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1242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35" name="AutoShape 11"/>
          <p:cNvSpPr>
            <a:spLocks noChangeArrowheads="1"/>
          </p:cNvSpPr>
          <p:nvPr/>
        </p:nvSpPr>
        <p:spPr bwMode="auto">
          <a:xfrm>
            <a:off x="4284663" y="2997200"/>
            <a:ext cx="4216427" cy="1123712"/>
          </a:xfrm>
          <a:prstGeom prst="wedgeRoundRectCallout">
            <a:avLst>
              <a:gd name="adj1" fmla="val -60356"/>
              <a:gd name="adj2" fmla="val -6065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000" b="0" dirty="0">
                <a:latin typeface="Times New Roman" pitchFamily="18" charset="0"/>
                <a:ea typeface="굴림" pitchFamily="34" charset="-127"/>
              </a:rPr>
              <a:t>If we don’t reference super class </a:t>
            </a:r>
            <a:r>
              <a:rPr kumimoji="1" lang="en-US" altLang="ko-KR" sz="2000" b="0" dirty="0" smtClean="0">
                <a:latin typeface="Times New Roman" pitchFamily="18" charset="0"/>
                <a:ea typeface="굴림" pitchFamily="34" charset="-127"/>
              </a:rPr>
              <a:t>explicitly, the </a:t>
            </a:r>
            <a:r>
              <a:rPr kumimoji="1" lang="en-US" altLang="ko-KR" sz="2000" b="0" dirty="0">
                <a:latin typeface="Times New Roman" pitchFamily="18" charset="0"/>
                <a:ea typeface="굴림" pitchFamily="34" charset="-127"/>
              </a:rPr>
              <a:t>default super class is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Object</a:t>
            </a:r>
            <a:r>
              <a:rPr lang="zh-CN" altLang="en-US" dirty="0" smtClean="0"/>
              <a:t>是所有类默认的直接或间接父类。任何类的对象都与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类的对象兼容。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28" y="2857496"/>
            <a:ext cx="6215106" cy="28797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rb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new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ra1 =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rb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ra2 = new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B();</a:t>
            </a: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aobj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ra1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strobj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new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String(“good”);</a:t>
            </a: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intobj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= new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Integer(100);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68313" y="188913"/>
            <a:ext cx="2159000" cy="231139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A{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A(){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a=100;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786050" y="214291"/>
            <a:ext cx="2736850" cy="228601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c,d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B(){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c=-100;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5786446" y="642918"/>
            <a:ext cx="2736850" cy="86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 rb=new B();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0825" y="2636838"/>
            <a:ext cx="8497888" cy="4032250"/>
            <a:chOff x="158" y="1661"/>
            <a:chExt cx="5353" cy="2540"/>
          </a:xfrm>
        </p:grpSpPr>
        <p:sp>
          <p:nvSpPr>
            <p:cNvPr id="191495" name="Rectangle 7"/>
            <p:cNvSpPr>
              <a:spLocks noChangeArrowheads="1"/>
            </p:cNvSpPr>
            <p:nvPr/>
          </p:nvSpPr>
          <p:spPr bwMode="auto">
            <a:xfrm>
              <a:off x="158" y="1661"/>
              <a:ext cx="5353" cy="254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385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new B()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2290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4332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>
              <a:off x="74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>
              <a:off x="2653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>
              <a:off x="4694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2" name="Rectangle 14"/>
            <p:cNvSpPr>
              <a:spLocks noChangeArrowheads="1"/>
            </p:cNvSpPr>
            <p:nvPr/>
          </p:nvSpPr>
          <p:spPr bwMode="auto">
            <a:xfrm>
              <a:off x="657" y="2205"/>
              <a:ext cx="182" cy="17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3" name="Rectangle 15"/>
            <p:cNvSpPr>
              <a:spLocks noChangeArrowheads="1"/>
            </p:cNvSpPr>
            <p:nvPr/>
          </p:nvSpPr>
          <p:spPr bwMode="auto">
            <a:xfrm>
              <a:off x="2562" y="2614"/>
              <a:ext cx="182" cy="104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4" name="Rectangle 16"/>
            <p:cNvSpPr>
              <a:spLocks noChangeArrowheads="1"/>
            </p:cNvSpPr>
            <p:nvPr/>
          </p:nvSpPr>
          <p:spPr bwMode="auto">
            <a:xfrm>
              <a:off x="4604" y="3022"/>
              <a:ext cx="181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5" name="Line 17"/>
            <p:cNvSpPr>
              <a:spLocks noChangeShapeType="1"/>
            </p:cNvSpPr>
            <p:nvPr/>
          </p:nvSpPr>
          <p:spPr bwMode="auto">
            <a:xfrm>
              <a:off x="839" y="2614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>
              <a:off x="2744" y="3022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 flipH="1">
              <a:off x="2744" y="3385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2880" y="3431"/>
              <a:ext cx="726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a=100;</a:t>
              </a: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 flipH="1">
              <a:off x="839" y="3657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0" name="Rectangle 22"/>
            <p:cNvSpPr>
              <a:spLocks noChangeArrowheads="1"/>
            </p:cNvSpPr>
            <p:nvPr/>
          </p:nvSpPr>
          <p:spPr bwMode="auto">
            <a:xfrm>
              <a:off x="4876" y="3022"/>
              <a:ext cx="4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1511" name="Rectangle 23"/>
            <p:cNvSpPr>
              <a:spLocks noChangeArrowheads="1"/>
            </p:cNvSpPr>
            <p:nvPr/>
          </p:nvSpPr>
          <p:spPr bwMode="auto">
            <a:xfrm>
              <a:off x="930" y="3702"/>
              <a:ext cx="726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c=-100;</a:t>
              </a:r>
            </a:p>
          </p:txBody>
        </p:sp>
        <p:sp>
          <p:nvSpPr>
            <p:cNvPr id="191512" name="Rectangle 24"/>
            <p:cNvSpPr>
              <a:spLocks noChangeArrowheads="1"/>
            </p:cNvSpPr>
            <p:nvPr/>
          </p:nvSpPr>
          <p:spPr bwMode="auto">
            <a:xfrm>
              <a:off x="930" y="2205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c=0;</a:t>
              </a: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d=0;</a:t>
              </a:r>
            </a:p>
          </p:txBody>
        </p:sp>
        <p:sp>
          <p:nvSpPr>
            <p:cNvPr id="191513" name="Rectangle 25"/>
            <p:cNvSpPr>
              <a:spLocks noChangeArrowheads="1"/>
            </p:cNvSpPr>
            <p:nvPr/>
          </p:nvSpPr>
          <p:spPr bwMode="auto">
            <a:xfrm>
              <a:off x="2880" y="2614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a=0;</a:t>
              </a: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b=0;</a:t>
              </a:r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>
              <a:off x="1292" y="2387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调用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A()</a:t>
              </a:r>
            </a:p>
          </p:txBody>
        </p:sp>
        <p:sp>
          <p:nvSpPr>
            <p:cNvPr id="191515" name="Text Box 27"/>
            <p:cNvSpPr txBox="1">
              <a:spLocks noChangeArrowheads="1"/>
            </p:cNvSpPr>
            <p:nvPr/>
          </p:nvSpPr>
          <p:spPr bwMode="auto">
            <a:xfrm>
              <a:off x="3379" y="2772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调用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Object()</a:t>
              </a:r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3787" y="333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返回</a:t>
              </a:r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1746" y="361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返回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4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java.lang.Object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en-US" altLang="zh-CN" b="1" dirty="0"/>
              <a:t>Object</a:t>
            </a:r>
            <a:r>
              <a:rPr lang="zh-CN" altLang="en-US" dirty="0"/>
              <a:t>类定义的通用方法：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   </a:t>
            </a:r>
            <a:r>
              <a:rPr lang="en-US" altLang="zh-CN" b="1" dirty="0">
                <a:solidFill>
                  <a:srgbClr val="FF3300"/>
                </a:solidFill>
              </a:rPr>
              <a:t>public </a:t>
            </a:r>
            <a:r>
              <a:rPr lang="en-US" altLang="zh-CN" b="1" dirty="0" err="1">
                <a:solidFill>
                  <a:srgbClr val="FF3300"/>
                </a:solidFill>
              </a:rPr>
              <a:t>boolean</a:t>
            </a:r>
            <a:r>
              <a:rPr lang="en-US" altLang="zh-CN" b="1" dirty="0">
                <a:solidFill>
                  <a:srgbClr val="FF3300"/>
                </a:solidFill>
              </a:rPr>
              <a:t> equals(Object </a:t>
            </a:r>
            <a:r>
              <a:rPr lang="en-US" altLang="zh-CN" b="1" dirty="0" err="1">
                <a:solidFill>
                  <a:srgbClr val="FF3300"/>
                </a:solidFill>
              </a:rPr>
              <a:t>obj</a:t>
            </a:r>
            <a:r>
              <a:rPr lang="en-US" altLang="zh-CN" b="1" dirty="0">
                <a:solidFill>
                  <a:srgbClr val="FF33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    public </a:t>
            </a:r>
            <a:r>
              <a:rPr lang="en-US" altLang="zh-CN" b="1" dirty="0" err="1">
                <a:solidFill>
                  <a:srgbClr val="FF3300"/>
                </a:solidFill>
              </a:rPr>
              <a:t>int</a:t>
            </a:r>
            <a:r>
              <a:rPr lang="en-US" altLang="zh-CN" b="1" dirty="0">
                <a:solidFill>
                  <a:srgbClr val="FF3300"/>
                </a:solidFill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</a:rPr>
              <a:t>hashCode</a:t>
            </a:r>
            <a:r>
              <a:rPr lang="en-US" altLang="zh-CN" b="1" dirty="0">
                <a:solidFill>
                  <a:srgbClr val="FF3300"/>
                </a:solidFill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protected Object clone()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public final Class 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       protected void finalize()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    public String </a:t>
            </a:r>
            <a:r>
              <a:rPr lang="en-US" altLang="zh-CN" b="1" dirty="0" err="1">
                <a:solidFill>
                  <a:srgbClr val="C00000"/>
                </a:solidFill>
              </a:rPr>
              <a:t>toString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>
                <a:solidFill>
                  <a:srgbClr val="006600"/>
                </a:solidFill>
              </a:rPr>
              <a:t>toString</a:t>
            </a:r>
            <a:r>
              <a:rPr lang="zh-CN" altLang="en-US" sz="4000" dirty="0" smtClean="0">
                <a:solidFill>
                  <a:srgbClr val="006600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329642" cy="4667262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类的方法，而所有类都默认继承该方法，用于输出。</a:t>
            </a:r>
            <a:endParaRPr lang="en-US" altLang="zh-CN" dirty="0" smtClean="0"/>
          </a:p>
          <a:p>
            <a:r>
              <a:rPr lang="zh-CN" altLang="en-US" dirty="0" smtClean="0"/>
              <a:t>在程序中，“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println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等输出方法时会自动调用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 </a:t>
            </a:r>
            <a:r>
              <a:rPr lang="zh-CN" altLang="en-US" dirty="0" smtClean="0"/>
              <a:t>。比如：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b="1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b="1" dirty="0" smtClean="0">
                <a:solidFill>
                  <a:srgbClr val="000099"/>
                </a:solidFill>
              </a:rPr>
              <a:t>(xx)</a:t>
            </a:r>
            <a:r>
              <a:rPr lang="zh-CN" altLang="en-US" b="1" dirty="0" smtClean="0">
                <a:solidFill>
                  <a:srgbClr val="000099"/>
                </a:solidFill>
              </a:rPr>
              <a:t>；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括号里面的“</a:t>
            </a:r>
            <a:r>
              <a:rPr lang="en-US" altLang="zh-CN" dirty="0" smtClean="0"/>
              <a:t>xx”</a:t>
            </a:r>
            <a:r>
              <a:rPr lang="zh-CN" altLang="en-US" dirty="0" smtClean="0"/>
              <a:t>如果不是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r>
              <a:rPr lang="zh-CN" altLang="en-US" dirty="0" smtClean="0"/>
              <a:t>的对象，</a:t>
            </a:r>
            <a:r>
              <a:rPr lang="zh-CN" altLang="en-US" dirty="0" smtClean="0"/>
              <a:t>就自动调用</a:t>
            </a:r>
            <a:r>
              <a:rPr lang="en-US" altLang="zh-CN" dirty="0" smtClean="0"/>
              <a:t>xx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方法未被</a:t>
            </a:r>
            <a:r>
              <a:rPr lang="en-US" altLang="zh-CN" dirty="0" smtClean="0"/>
              <a:t>xx</a:t>
            </a:r>
            <a:r>
              <a:rPr lang="zh-CN" altLang="en-US" dirty="0" smtClean="0"/>
              <a:t>对象的类重写，得到输出</a:t>
            </a:r>
            <a:r>
              <a:rPr lang="en-US" altLang="zh-CN" dirty="0" smtClean="0"/>
              <a:t>: </a:t>
            </a:r>
            <a:r>
              <a:rPr lang="en-US" b="1" dirty="0" err="1" smtClean="0">
                <a:solidFill>
                  <a:srgbClr val="000099"/>
                </a:solidFill>
              </a:rPr>
              <a:t>xxxx@xxxxxxx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0099"/>
                </a:solidFill>
              </a:rPr>
              <a:t>类名</a:t>
            </a:r>
            <a:r>
              <a:rPr lang="zh-CN" altLang="en-US" dirty="0" smtClean="0"/>
              <a:t>加</a:t>
            </a:r>
            <a:r>
              <a:rPr lang="zh-CN" altLang="en-US" b="1" dirty="0" smtClean="0">
                <a:solidFill>
                  <a:srgbClr val="000099"/>
                </a:solidFill>
              </a:rPr>
              <a:t>地址</a:t>
            </a:r>
            <a:r>
              <a:rPr lang="zh-CN" altLang="en-US" dirty="0" smtClean="0"/>
              <a:t>形式。</a:t>
            </a:r>
          </a:p>
          <a:p>
            <a:r>
              <a:rPr lang="zh-CN" altLang="en-US" dirty="0" smtClean="0"/>
              <a:t>为了方便输出，通常该方法被重写。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5643602" cy="500066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class Book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private String </a:t>
            </a:r>
            <a:r>
              <a:rPr lang="en-US" altLang="zh-CN" sz="2000" dirty="0" err="1" smtClean="0">
                <a:latin typeface="+mj-lt"/>
              </a:rPr>
              <a:t>bookNo</a:t>
            </a:r>
            <a:r>
              <a:rPr lang="en-US" altLang="zh-CN" sz="2000" dirty="0" smtClean="0">
                <a:latin typeface="+mj-lt"/>
              </a:rPr>
              <a:t>;//</a:t>
            </a:r>
            <a:r>
              <a:rPr lang="zh-CN" altLang="en-US" sz="2000" dirty="0" smtClean="0">
                <a:latin typeface="+mj-lt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private String </a:t>
            </a:r>
            <a:r>
              <a:rPr lang="en-US" altLang="zh-CN" sz="2000" dirty="0" err="1" smtClean="0">
                <a:latin typeface="+mj-lt"/>
              </a:rPr>
              <a:t>bookName</a:t>
            </a:r>
            <a:r>
              <a:rPr lang="en-US" altLang="zh-CN" sz="2000" dirty="0" smtClean="0">
                <a:latin typeface="+mj-lt"/>
              </a:rPr>
              <a:t>;//</a:t>
            </a:r>
            <a:r>
              <a:rPr lang="zh-CN" altLang="en-US" sz="2000" dirty="0" smtClean="0">
                <a:latin typeface="+mj-lt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 smtClean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Book(String </a:t>
            </a:r>
            <a:r>
              <a:rPr lang="en-US" altLang="zh-CN" sz="2000" dirty="0" err="1" smtClean="0">
                <a:latin typeface="+mj-lt"/>
              </a:rPr>
              <a:t>bookNo,String</a:t>
            </a:r>
            <a:r>
              <a:rPr lang="en-US" altLang="zh-CN" sz="2000" dirty="0" smtClean="0">
                <a:latin typeface="+mj-lt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this(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 smtClean="0">
                <a:latin typeface="+mj-lt"/>
              </a:rPr>
              <a:t>this.bookName</a:t>
            </a:r>
            <a:r>
              <a:rPr lang="en-US" altLang="zh-CN" dirty="0" smtClean="0">
                <a:latin typeface="+mj-lt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 smtClean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static void main(String[] </a:t>
            </a:r>
            <a:r>
              <a:rPr lang="en-US" altLang="zh-CN" sz="2000" dirty="0" err="1" smtClean="0">
                <a:latin typeface="+mj-lt"/>
              </a:rPr>
              <a:t>args</a:t>
            </a:r>
            <a:r>
              <a:rPr lang="en-US" altLang="zh-CN" sz="2000" dirty="0" smtClean="0">
                <a:latin typeface="+mj-lt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String 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 = "</a:t>
            </a:r>
            <a:r>
              <a:rPr lang="en-US" altLang="zh-CN" dirty="0" err="1" smtClean="0">
                <a:latin typeface="+mj-lt"/>
              </a:rPr>
              <a:t>TP312JA</a:t>
            </a:r>
            <a:r>
              <a:rPr lang="en-US" altLang="zh-CN" dirty="0" smtClean="0">
                <a:latin typeface="+mj-lt"/>
              </a:rPr>
              <a:t>/</a:t>
            </a:r>
            <a:r>
              <a:rPr lang="en-US" altLang="zh-CN" dirty="0" err="1" smtClean="0">
                <a:latin typeface="+mj-lt"/>
              </a:rPr>
              <a:t>L922</a:t>
            </a:r>
            <a:r>
              <a:rPr lang="en-US" altLang="zh-CN" dirty="0" smtClean="0">
                <a:latin typeface="+mj-lt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String title = "Java</a:t>
            </a:r>
            <a:r>
              <a:rPr lang="zh-CN" altLang="en-US" dirty="0" smtClean="0">
                <a:latin typeface="+mj-lt"/>
              </a:rPr>
              <a:t>程序设计</a:t>
            </a:r>
            <a:r>
              <a:rPr lang="en-US" altLang="zh-CN" dirty="0" smtClean="0">
                <a:latin typeface="+mj-lt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Book 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 smtClean="0">
                <a:latin typeface="+mj-lt"/>
              </a:rPr>
              <a:t> = new Book(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 smtClean="0">
                <a:latin typeface="+mj-lt"/>
              </a:rPr>
              <a:t>System.out.println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javaBoo</a:t>
            </a:r>
            <a:r>
              <a:rPr lang="en-US" altLang="zh-CN" dirty="0" err="1" smtClean="0">
                <a:latin typeface="+mj-lt"/>
              </a:rPr>
              <a:t>k</a:t>
            </a:r>
            <a:r>
              <a:rPr lang="en-US" altLang="zh-CN" dirty="0" smtClean="0">
                <a:latin typeface="+mj-lt"/>
              </a:rPr>
              <a:t>);</a:t>
            </a:r>
            <a:endParaRPr lang="en-US" altLang="zh-CN" b="1" dirty="0" smtClean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929290" y="2285992"/>
            <a:ext cx="30004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输出：</a:t>
            </a:r>
            <a:r>
              <a:rPr lang="en-US" altLang="zh-CN" sz="2400" b="1" dirty="0" smtClean="0"/>
              <a:t> 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        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Book</a:t>
            </a:r>
            <a:r>
              <a:rPr lang="en-US" altLang="zh-CN" sz="2800" b="1" dirty="0" err="1" smtClean="0"/>
              <a:t>@10dea4e</a:t>
            </a:r>
            <a:endParaRPr lang="zh-CN" altLang="en-US" sz="2800" b="1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357158" y="5572092"/>
            <a:ext cx="5286412" cy="1071618"/>
          </a:xfrm>
          <a:prstGeom prst="borderCallout1">
            <a:avLst>
              <a:gd name="adj1" fmla="val -2140"/>
              <a:gd name="adj2" fmla="val 49570"/>
              <a:gd name="adj3" fmla="val -104355"/>
              <a:gd name="adj4" fmla="val 4794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/>
              <a:t>不是</a:t>
            </a:r>
            <a:r>
              <a:rPr lang="en-US" sz="2000" dirty="0" smtClean="0"/>
              <a:t>String</a:t>
            </a:r>
            <a:r>
              <a:rPr lang="zh-CN" altLang="en-US" sz="2000" dirty="0" smtClean="0"/>
              <a:t>类型</a:t>
            </a:r>
            <a:r>
              <a:rPr lang="zh-CN" altLang="en-US" sz="2000" dirty="0" smtClean="0"/>
              <a:t>的对象，</a:t>
            </a:r>
            <a:r>
              <a:rPr lang="en-US" sz="2000" dirty="0" smtClean="0"/>
              <a:t> </a:t>
            </a:r>
            <a:r>
              <a:rPr lang="en-US" sz="2000" dirty="0" smtClean="0"/>
              <a:t>“</a:t>
            </a:r>
            <a:r>
              <a:rPr lang="en-US" sz="2000" dirty="0" err="1" smtClean="0"/>
              <a:t>println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方法自动调用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</a:t>
            </a:r>
            <a:r>
              <a:rPr lang="zh-CN" altLang="en-US" sz="2000" dirty="0" smtClean="0"/>
              <a:t>方法。得到输出</a:t>
            </a:r>
            <a:r>
              <a:rPr lang="en-US" altLang="zh-CN" sz="2000" dirty="0" smtClean="0"/>
              <a:t>: </a:t>
            </a:r>
            <a:r>
              <a:rPr lang="en-US" sz="2000" dirty="0" err="1" smtClean="0"/>
              <a:t>xxxx@xxxxxxx</a:t>
            </a:r>
            <a:r>
              <a:rPr lang="zh-CN" altLang="en-US" sz="2000" dirty="0" smtClean="0"/>
              <a:t>的类名加地址形式。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7572396" y="3929066"/>
            <a:ext cx="857256" cy="571504"/>
          </a:xfrm>
          <a:prstGeom prst="borderCallout1">
            <a:avLst>
              <a:gd name="adj1" fmla="val -3772"/>
              <a:gd name="adj2" fmla="val 53602"/>
              <a:gd name="adj3" fmla="val -100988"/>
              <a:gd name="adj4" fmla="val 339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地址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6143636" y="4000504"/>
            <a:ext cx="857256" cy="561980"/>
          </a:xfrm>
          <a:prstGeom prst="borderCallout1">
            <a:avLst>
              <a:gd name="adj1" fmla="val -3772"/>
              <a:gd name="adj2" fmla="val 53602"/>
              <a:gd name="adj3" fmla="val -123582"/>
              <a:gd name="adj4" fmla="val 40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类名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572560" cy="571504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class Book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private String </a:t>
            </a:r>
            <a:r>
              <a:rPr lang="en-US" altLang="zh-CN" sz="2000" dirty="0" err="1" smtClean="0">
                <a:latin typeface="+mj-lt"/>
              </a:rPr>
              <a:t>bookNo</a:t>
            </a:r>
            <a:r>
              <a:rPr lang="en-US" altLang="zh-CN" sz="2000" dirty="0" smtClean="0">
                <a:latin typeface="+mj-lt"/>
              </a:rPr>
              <a:t>;//</a:t>
            </a:r>
            <a:r>
              <a:rPr lang="zh-CN" altLang="en-US" sz="2000" dirty="0" smtClean="0">
                <a:latin typeface="+mj-lt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private String </a:t>
            </a:r>
            <a:r>
              <a:rPr lang="en-US" altLang="zh-CN" sz="2000" dirty="0" err="1" smtClean="0">
                <a:latin typeface="+mj-lt"/>
              </a:rPr>
              <a:t>bookName</a:t>
            </a:r>
            <a:r>
              <a:rPr lang="en-US" altLang="zh-CN" sz="2000" dirty="0" smtClean="0">
                <a:latin typeface="+mj-lt"/>
              </a:rPr>
              <a:t>;//</a:t>
            </a:r>
            <a:r>
              <a:rPr lang="zh-CN" altLang="en-US" sz="2000" dirty="0" smtClean="0">
                <a:latin typeface="+mj-lt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800" dirty="0" smtClean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Book(String </a:t>
            </a:r>
            <a:r>
              <a:rPr lang="en-US" altLang="zh-CN" sz="2000" dirty="0" err="1" smtClean="0">
                <a:latin typeface="+mj-lt"/>
              </a:rPr>
              <a:t>bookNo,String</a:t>
            </a:r>
            <a:r>
              <a:rPr lang="en-US" altLang="zh-CN" sz="2000" dirty="0" smtClean="0">
                <a:latin typeface="+mj-lt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this(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 smtClean="0">
                <a:latin typeface="+mj-lt"/>
              </a:rPr>
              <a:t>this.bookName</a:t>
            </a:r>
            <a:r>
              <a:rPr lang="en-US" altLang="zh-CN" dirty="0" smtClean="0">
                <a:latin typeface="+mj-lt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en-US" altLang="zh-CN" sz="800" dirty="0" smtClean="0">
              <a:solidFill>
                <a:srgbClr val="0000CC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public String </a:t>
            </a:r>
            <a:r>
              <a:rPr lang="en-US" altLang="zh-CN" sz="1800" dirty="0" err="1" smtClean="0">
                <a:solidFill>
                  <a:srgbClr val="0000CC"/>
                </a:solidFill>
                <a:latin typeface="+mj-lt"/>
              </a:rPr>
              <a:t>toString</a:t>
            </a: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return  "</a:t>
            </a:r>
            <a:r>
              <a:rPr lang="zh-CN" altLang="en-US" sz="1800" dirty="0" smtClean="0">
                <a:solidFill>
                  <a:srgbClr val="0000CC"/>
                </a:solidFill>
                <a:latin typeface="+mj-lt"/>
              </a:rPr>
              <a:t>书号：</a:t>
            </a: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1800" dirty="0" err="1" smtClean="0">
                <a:solidFill>
                  <a:srgbClr val="0000CC"/>
                </a:solidFill>
                <a:latin typeface="+mj-lt"/>
              </a:rPr>
              <a:t>bookNo</a:t>
            </a: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+", </a:t>
            </a:r>
            <a:r>
              <a:rPr lang="zh-CN" altLang="en-US" sz="1800" dirty="0" smtClean="0">
                <a:solidFill>
                  <a:srgbClr val="0000CC"/>
                </a:solidFill>
                <a:latin typeface="+mj-lt"/>
              </a:rPr>
              <a:t>书名：</a:t>
            </a: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1800" dirty="0" err="1" smtClean="0">
                <a:solidFill>
                  <a:srgbClr val="0000CC"/>
                </a:solidFill>
                <a:latin typeface="+mj-lt"/>
              </a:rPr>
              <a:t>bookName</a:t>
            </a: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 smtClean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static void main(String[] </a:t>
            </a:r>
            <a:r>
              <a:rPr lang="en-US" altLang="zh-CN" sz="2000" dirty="0" err="1" smtClean="0">
                <a:latin typeface="+mj-lt"/>
              </a:rPr>
              <a:t>args</a:t>
            </a:r>
            <a:r>
              <a:rPr lang="en-US" altLang="zh-CN" sz="2000" dirty="0" smtClean="0">
                <a:latin typeface="+mj-lt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String 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 = "</a:t>
            </a:r>
            <a:r>
              <a:rPr lang="en-US" altLang="zh-CN" dirty="0" err="1" smtClean="0">
                <a:latin typeface="+mj-lt"/>
              </a:rPr>
              <a:t>TP312JA</a:t>
            </a:r>
            <a:r>
              <a:rPr lang="en-US" altLang="zh-CN" dirty="0" smtClean="0">
                <a:latin typeface="+mj-lt"/>
              </a:rPr>
              <a:t>/</a:t>
            </a:r>
            <a:r>
              <a:rPr lang="en-US" altLang="zh-CN" dirty="0" err="1" smtClean="0">
                <a:latin typeface="+mj-lt"/>
              </a:rPr>
              <a:t>L922</a:t>
            </a:r>
            <a:r>
              <a:rPr lang="en-US" altLang="zh-CN" dirty="0" smtClean="0">
                <a:latin typeface="+mj-lt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String title = "Java</a:t>
            </a:r>
            <a:r>
              <a:rPr lang="zh-CN" altLang="en-US" dirty="0" smtClean="0">
                <a:latin typeface="+mj-lt"/>
              </a:rPr>
              <a:t>程序设计</a:t>
            </a:r>
            <a:r>
              <a:rPr lang="en-US" altLang="zh-CN" dirty="0" smtClean="0">
                <a:latin typeface="+mj-lt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Book 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 smtClean="0">
                <a:latin typeface="+mj-lt"/>
              </a:rPr>
              <a:t> = new Book(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 smtClean="0">
                <a:latin typeface="+mj-lt"/>
              </a:rPr>
              <a:t>System.out.println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javaBoo</a:t>
            </a:r>
            <a:r>
              <a:rPr lang="en-US" altLang="zh-CN" dirty="0" err="1" smtClean="0">
                <a:latin typeface="+mj-lt"/>
              </a:rPr>
              <a:t>k</a:t>
            </a:r>
            <a:r>
              <a:rPr lang="en-US" altLang="zh-CN" dirty="0" smtClean="0">
                <a:latin typeface="+mj-lt"/>
              </a:rPr>
              <a:t>);	//</a:t>
            </a:r>
            <a:r>
              <a:rPr lang="zh-CN" altLang="en-US" b="1" dirty="0" smtClean="0">
                <a:solidFill>
                  <a:srgbClr val="0000CC"/>
                </a:solidFill>
                <a:latin typeface="+mj-lt"/>
              </a:rPr>
              <a:t>自动调用重写后的</a:t>
            </a:r>
            <a:r>
              <a:rPr lang="en-US" altLang="zh-CN" b="1" dirty="0" err="1" smtClean="0">
                <a:solidFill>
                  <a:srgbClr val="0000CC"/>
                </a:solidFill>
                <a:latin typeface="+mj-lt"/>
              </a:rPr>
              <a:t>toString</a:t>
            </a:r>
            <a:r>
              <a:rPr lang="zh-CN" altLang="en-US" b="1" dirty="0" smtClean="0">
                <a:solidFill>
                  <a:srgbClr val="0000CC"/>
                </a:solidFill>
                <a:latin typeface="+mj-lt"/>
              </a:rPr>
              <a:t>方法</a:t>
            </a:r>
            <a:endParaRPr lang="en-US" altLang="zh-CN" b="1" dirty="0" smtClean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6143644"/>
            <a:ext cx="5715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书号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TP312JA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L922</a:t>
            </a:r>
            <a:r>
              <a:rPr lang="en-US" altLang="zh-CN" dirty="0" smtClean="0"/>
              <a:t>-1, </a:t>
            </a:r>
            <a:r>
              <a:rPr lang="zh-CN" altLang="en-US" dirty="0" smtClean="0"/>
              <a:t>书名：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357158" y="2571744"/>
            <a:ext cx="5715040" cy="928694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7158" y="60722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</TotalTime>
  <Words>875</Words>
  <PresentationFormat>全屏显示(4:3)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主题1</vt:lpstr>
      <vt:lpstr>Office 主题</vt:lpstr>
      <vt:lpstr>面向对象程序设计(Java)</vt:lpstr>
      <vt:lpstr>java.lang.Object 类</vt:lpstr>
      <vt:lpstr>The Object Class</vt:lpstr>
      <vt:lpstr>Object类</vt:lpstr>
      <vt:lpstr>幻灯片 5</vt:lpstr>
      <vt:lpstr>java.lang.Object 类</vt:lpstr>
      <vt:lpstr>toString方法</vt:lpstr>
      <vt:lpstr>幻灯片 8</vt:lpstr>
      <vt:lpstr>幻灯片 9</vt:lpstr>
      <vt:lpstr>equals方法和hashCode方法</vt:lpstr>
      <vt:lpstr>equals方法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admin</cp:lastModifiedBy>
  <cp:revision>6</cp:revision>
  <dcterms:created xsi:type="dcterms:W3CDTF">2017-10-18T02:11:49Z</dcterms:created>
  <dcterms:modified xsi:type="dcterms:W3CDTF">2017-10-18T02:31:24Z</dcterms:modified>
</cp:coreProperties>
</file>