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6"/>
  </p:notesMasterIdLst>
  <p:sldIdLst>
    <p:sldId id="299" r:id="rId3"/>
    <p:sldId id="256" r:id="rId4"/>
    <p:sldId id="257" r:id="rId5"/>
    <p:sldId id="258" r:id="rId6"/>
    <p:sldId id="300" r:id="rId7"/>
    <p:sldId id="301" r:id="rId8"/>
    <p:sldId id="260" r:id="rId9"/>
    <p:sldId id="261" r:id="rId10"/>
    <p:sldId id="280" r:id="rId11"/>
    <p:sldId id="259" r:id="rId12"/>
    <p:sldId id="263" r:id="rId13"/>
    <p:sldId id="262" r:id="rId14"/>
    <p:sldId id="264" r:id="rId15"/>
    <p:sldId id="265" r:id="rId16"/>
    <p:sldId id="266" r:id="rId17"/>
    <p:sldId id="267" r:id="rId18"/>
    <p:sldId id="333" r:id="rId19"/>
    <p:sldId id="268" r:id="rId20"/>
    <p:sldId id="302" r:id="rId21"/>
    <p:sldId id="271" r:id="rId22"/>
    <p:sldId id="270" r:id="rId23"/>
    <p:sldId id="273" r:id="rId24"/>
    <p:sldId id="272" r:id="rId25"/>
    <p:sldId id="274" r:id="rId26"/>
    <p:sldId id="275" r:id="rId27"/>
    <p:sldId id="277" r:id="rId28"/>
    <p:sldId id="334" r:id="rId29"/>
    <p:sldId id="281" r:id="rId30"/>
    <p:sldId id="292" r:id="rId31"/>
    <p:sldId id="282" r:id="rId32"/>
    <p:sldId id="283" r:id="rId33"/>
    <p:sldId id="303" r:id="rId34"/>
    <p:sldId id="304" r:id="rId35"/>
    <p:sldId id="309" r:id="rId36"/>
    <p:sldId id="278" r:id="rId37"/>
    <p:sldId id="293" r:id="rId38"/>
    <p:sldId id="305" r:id="rId39"/>
    <p:sldId id="286" r:id="rId40"/>
    <p:sldId id="306" r:id="rId41"/>
    <p:sldId id="308" r:id="rId42"/>
    <p:sldId id="288" r:id="rId43"/>
    <p:sldId id="289" r:id="rId44"/>
    <p:sldId id="290" r:id="rId45"/>
    <p:sldId id="291" r:id="rId46"/>
    <p:sldId id="294" r:id="rId47"/>
    <p:sldId id="295" r:id="rId48"/>
    <p:sldId id="296" r:id="rId49"/>
    <p:sldId id="297" r:id="rId50"/>
    <p:sldId id="298" r:id="rId51"/>
    <p:sldId id="310" r:id="rId52"/>
    <p:sldId id="311" r:id="rId53"/>
    <p:sldId id="312" r:id="rId54"/>
    <p:sldId id="313" r:id="rId55"/>
    <p:sldId id="307" r:id="rId56"/>
    <p:sldId id="314" r:id="rId57"/>
    <p:sldId id="316" r:id="rId58"/>
    <p:sldId id="315" r:id="rId59"/>
    <p:sldId id="317" r:id="rId60"/>
    <p:sldId id="335" r:id="rId61"/>
    <p:sldId id="318" r:id="rId62"/>
    <p:sldId id="337" r:id="rId63"/>
    <p:sldId id="319" r:id="rId64"/>
    <p:sldId id="321" r:id="rId65"/>
    <p:sldId id="322" r:id="rId66"/>
    <p:sldId id="323" r:id="rId67"/>
    <p:sldId id="325" r:id="rId68"/>
    <p:sldId id="324" r:id="rId69"/>
    <p:sldId id="326" r:id="rId70"/>
    <p:sldId id="328" r:id="rId71"/>
    <p:sldId id="329" r:id="rId72"/>
    <p:sldId id="330" r:id="rId73"/>
    <p:sldId id="331" r:id="rId74"/>
    <p:sldId id="332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480-B6BA-4627-863B-33981B989B57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C5A2-D015-44A9-91A8-48C1BAF3DB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386E25-A63A-447B-B7E8-452936AA13DB}" type="slidenum">
              <a:rPr lang="en-US" altLang="zh-CN" sz="1200" b="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E69AA34-1122-479D-9D5F-86478EEA4D1C}" type="slidenum">
              <a:rPr lang="en-US" altLang="zh-CN" sz="1200" b="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049070B-07A3-48DD-B29D-059865964AE9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8166A9-5DEA-4A45-A74B-6DFF35DD3E32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FF421C-E112-4A06-B343-582083DFAE76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DDB3-7EA4-4A7C-9ECB-4622E7976898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3E1B-4DDA-42DA-8AE9-6CBCB26D370E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40BB-24C0-4638-B7EF-03BADAEF45E3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2ABB-907C-471E-8CF8-A90A0B1650FE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1AE-98F5-4C77-99B0-49D6BED72E35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FB60-1D35-4718-9F82-759CB2E29117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80E0-ECDA-480F-82BD-F22D4A0CC828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D13C-EBE6-4728-A013-F219E77B4902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77FBB-E0FA-48F0-A303-4293186F0396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7656-B80C-4190-8069-A1DC561EE4BF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923-82A3-4014-B602-0D5A92E117C2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8A10-4BA1-421B-9AB2-01D64BE43BA0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F16766-A0D9-4C36-9031-4BBF9F75D541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99779-FAB7-40C8-B033-42BCEF1E8B3E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832D4-EC7F-49F8-A77D-5FF17DCC906B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F4937-65CA-4FB7-A753-02DD75333BED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8712B5-4EE9-4A44-8CF1-679CFE24CB72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993440-03D7-4048-A615-B7D48724B19D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8DDFBA-A35B-40A9-A08F-48612188575B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FBFF4BC6-38BA-4B19-8697-7FEAAC8D23F0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9897-FB5F-498D-9431-3883C6E1CDEC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面向对象程序设计</a:t>
            </a:r>
            <a:r>
              <a:rPr lang="en-US" altLang="zh-CN" sz="5400" dirty="0" smtClean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汤 蓉</a:t>
            </a:r>
            <a:endParaRPr lang="en-US" altLang="zh-CN" dirty="0" smtClean="0"/>
          </a:p>
          <a:p>
            <a:r>
              <a:rPr lang="en-US" altLang="zh-CN" dirty="0" smtClean="0"/>
              <a:t>Fall, 2017</a:t>
            </a:r>
          </a:p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zh-CN" altLang="en-US" dirty="0" smtClean="0"/>
              <a:t>成都信息工程大学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§12.1   </a:t>
            </a:r>
            <a:r>
              <a:rPr lang="en-US" altLang="zh-CN" dirty="0" smtClean="0">
                <a:latin typeface="宋体" charset="-122"/>
              </a:rPr>
              <a:t>File</a:t>
            </a:r>
            <a:r>
              <a:rPr lang="zh-CN" altLang="en-US" dirty="0" smtClean="0">
                <a:latin typeface="宋体" charset="-122"/>
              </a:rPr>
              <a:t>类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对象主要用来获取文件本身的一些信息，不涉及对文件的读写操作。</a:t>
            </a:r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对象的构造方法有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个：</a:t>
            </a:r>
          </a:p>
          <a:p>
            <a:pPr lvl="1"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   </a:t>
            </a:r>
            <a:r>
              <a:rPr lang="en-US" altLang="zh-CN" dirty="0" smtClean="0">
                <a:solidFill>
                  <a:srgbClr val="000099"/>
                </a:solidFill>
              </a:rPr>
              <a:t>File(String filename);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File(String </a:t>
            </a:r>
            <a:r>
              <a:rPr lang="en-US" altLang="zh-CN" dirty="0" err="1" smtClean="0">
                <a:solidFill>
                  <a:srgbClr val="000099"/>
                </a:solidFill>
              </a:rPr>
              <a:t>directoryPath,String</a:t>
            </a:r>
            <a:r>
              <a:rPr lang="en-US" altLang="zh-CN" dirty="0" smtClean="0">
                <a:solidFill>
                  <a:srgbClr val="000099"/>
                </a:solidFill>
              </a:rPr>
              <a:t> filename);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File(File f, String filename);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3F665C-B80B-486B-9387-33C13108DA08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11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§12.1   </a:t>
            </a:r>
            <a:r>
              <a:rPr lang="en-US" altLang="zh-CN" sz="4400" dirty="0" smtClean="0">
                <a:latin typeface="宋体" charset="-122"/>
              </a:rPr>
              <a:t>File</a:t>
            </a:r>
            <a:r>
              <a:rPr lang="zh-CN" altLang="en-US" sz="4400" dirty="0" smtClean="0">
                <a:latin typeface="宋体" charset="-122"/>
              </a:rPr>
              <a:t>类 </a:t>
            </a:r>
            <a:endParaRPr lang="zh-CN" altLang="en-US" sz="43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1"/>
            <a:ext cx="8382000" cy="4467244"/>
          </a:xfrm>
        </p:spPr>
        <p:txBody>
          <a:bodyPr/>
          <a:lstStyle/>
          <a:p>
            <a:pPr marL="533400" indent="-533400"/>
            <a:r>
              <a:rPr lang="en-US" altLang="zh-CN" dirty="0" smtClean="0"/>
              <a:t>java.io</a:t>
            </a:r>
            <a:r>
              <a:rPr lang="zh-CN" altLang="en-US" dirty="0" smtClean="0"/>
              <a:t>包中的</a:t>
            </a:r>
            <a:r>
              <a:rPr lang="en-US" altLang="zh-CN" b="1" dirty="0" smtClean="0">
                <a:solidFill>
                  <a:srgbClr val="990000"/>
                </a:solidFill>
              </a:rPr>
              <a:t>File</a:t>
            </a:r>
            <a:r>
              <a:rPr lang="zh-CN" altLang="en-US" b="1" dirty="0" smtClean="0">
                <a:solidFill>
                  <a:srgbClr val="990000"/>
                </a:solidFill>
              </a:rPr>
              <a:t>类</a:t>
            </a:r>
            <a:r>
              <a:rPr lang="zh-CN" altLang="en-US" dirty="0" smtClean="0"/>
              <a:t>提供了获得</a:t>
            </a:r>
            <a:r>
              <a:rPr lang="zh-CN" altLang="en-US" b="1" dirty="0" smtClean="0">
                <a:solidFill>
                  <a:srgbClr val="0000FF"/>
                </a:solidFill>
              </a:rPr>
              <a:t>文件基本信息及文件操</a:t>
            </a:r>
            <a:r>
              <a:rPr lang="zh-CN" altLang="en-US" dirty="0" smtClean="0"/>
              <a:t>的方法，但不涉及对文件的读写操作。</a:t>
            </a:r>
            <a:endParaRPr lang="zh-CN" altLang="en-US" b="1" dirty="0" smtClean="0"/>
          </a:p>
          <a:p>
            <a:pPr marL="533400" indent="-533400" eaLnBrk="1" hangingPunct="1"/>
            <a:r>
              <a:rPr lang="zh-CN" altLang="en-US" dirty="0" smtClean="0"/>
              <a:t>通过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类，可以建立与</a:t>
            </a:r>
            <a:r>
              <a:rPr lang="zh-CN" altLang="en-US" b="1" dirty="0" smtClean="0">
                <a:solidFill>
                  <a:srgbClr val="6600CC"/>
                </a:solidFill>
              </a:rPr>
              <a:t>磁盘文件</a:t>
            </a:r>
            <a:r>
              <a:rPr lang="zh-CN" altLang="en-US" dirty="0" smtClean="0"/>
              <a:t>的联系；可以用来</a:t>
            </a:r>
            <a:r>
              <a:rPr lang="zh-CN" altLang="en-US" dirty="0" smtClean="0">
                <a:solidFill>
                  <a:srgbClr val="000099"/>
                </a:solidFill>
              </a:rPr>
              <a:t>获取或设置文件或目录的属性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990000"/>
                </a:solidFill>
              </a:rPr>
              <a:t>不支持从文件里读取数据</a:t>
            </a:r>
            <a:r>
              <a:rPr lang="zh-CN" altLang="en-US" dirty="0" smtClean="0"/>
              <a:t>或者</a:t>
            </a:r>
            <a:r>
              <a:rPr lang="zh-CN" altLang="en-US" dirty="0" smtClean="0">
                <a:solidFill>
                  <a:srgbClr val="990000"/>
                </a:solidFill>
              </a:rPr>
              <a:t>往文件里写数据</a:t>
            </a:r>
            <a:r>
              <a:rPr lang="zh-CN" altLang="en-US" dirty="0" smtClean="0"/>
              <a:t>。</a:t>
            </a:r>
          </a:p>
          <a:p>
            <a:pPr marL="533400" indent="-533400" eaLnBrk="1" hangingPunct="1"/>
            <a:r>
              <a:rPr lang="zh-CN" altLang="en-US" dirty="0" smtClean="0"/>
              <a:t>构造方法</a:t>
            </a:r>
          </a:p>
          <a:p>
            <a:pPr marL="914400" lvl="1" indent="-569913" eaLnBrk="1" hangingPunct="1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66"/>
                </a:solidFill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File(String  filename);</a:t>
            </a:r>
          </a:p>
          <a:p>
            <a:pPr marL="914400" lvl="1" indent="-569913" eaLnBrk="1" hangingPunct="1">
              <a:buFont typeface="Wingdings" pitchFamily="2" charset="2"/>
              <a:buAutoNum type="arabicPeriod"/>
            </a:pP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File(String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directoryPath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, String filename);</a:t>
            </a:r>
          </a:p>
          <a:p>
            <a:pPr marL="914400" lvl="1" indent="-569913" eaLnBrk="1" hangingPunct="1">
              <a:buFont typeface="Wingdings" pitchFamily="2" charset="2"/>
              <a:buAutoNum type="arabicPeriod"/>
            </a:pP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File(File f, String filename);</a:t>
            </a:r>
            <a:endParaRPr lang="en-US" altLang="zh-CN" dirty="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FFB0D07-DFA5-4156-A309-EE9206D2724A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12</a:t>
            </a:fld>
            <a:r>
              <a:rPr lang="en-US" altLang="zh-CN" sz="1000" b="0" smtClean="0">
                <a:solidFill>
                  <a:schemeClr val="tx1"/>
                </a:solidFill>
              </a:rPr>
              <a:t> /84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66"/>
                </a:solidFill>
              </a:rPr>
              <a:t>Java</a:t>
            </a:r>
            <a:r>
              <a:rPr lang="zh-CN" altLang="en-US" b="0" dirty="0" smtClean="0">
                <a:solidFill>
                  <a:srgbClr val="000066"/>
                </a:solidFill>
              </a:rPr>
              <a:t>文件路径的表示：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24381"/>
          </a:xfrm>
        </p:spPr>
        <p:txBody>
          <a:bodyPr/>
          <a:lstStyle/>
          <a:p>
            <a:pPr eaLnBrk="1" hangingPunct="1"/>
            <a:r>
              <a:rPr lang="it-IT" altLang="zh-CN" b="1" dirty="0">
                <a:solidFill>
                  <a:srgbClr val="FF0000"/>
                </a:solidFill>
                <a:latin typeface="Tahoma" pitchFamily="34" charset="0"/>
              </a:rPr>
              <a:t>File</a:t>
            </a: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</a:rPr>
              <a:t>类</a:t>
            </a:r>
            <a:r>
              <a:rPr lang="zh-CN" altLang="en-US" dirty="0"/>
              <a:t>使用</a:t>
            </a:r>
            <a:r>
              <a:rPr lang="it-IT" altLang="zh-CN" b="1" dirty="0">
                <a:solidFill>
                  <a:srgbClr val="0000FF"/>
                </a:solidFill>
              </a:rPr>
              <a:t>pathname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路径名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zh-CN" altLang="en-US" b="1" dirty="0">
                <a:solidFill>
                  <a:srgbClr val="0000FF"/>
                </a:solidFill>
              </a:rPr>
              <a:t>，表示一个</a:t>
            </a:r>
            <a:r>
              <a:rPr lang="it-IT" altLang="zh-CN" b="1" u="sng" dirty="0">
                <a:solidFill>
                  <a:srgbClr val="6600CC"/>
                </a:solidFill>
              </a:rPr>
              <a:t> </a:t>
            </a:r>
            <a:r>
              <a:rPr lang="it-IT" altLang="zh-CN" b="1" dirty="0">
                <a:solidFill>
                  <a:srgbClr val="6600CC"/>
                </a:solidFill>
              </a:rPr>
              <a:t>file(</a:t>
            </a:r>
            <a:r>
              <a:rPr lang="zh-CN" altLang="it-IT" b="1" dirty="0">
                <a:solidFill>
                  <a:srgbClr val="6600CC"/>
                </a:solidFill>
              </a:rPr>
              <a:t>文件</a:t>
            </a:r>
            <a:r>
              <a:rPr lang="it-IT" altLang="zh-CN" b="1" dirty="0">
                <a:solidFill>
                  <a:srgbClr val="6600CC"/>
                </a:solidFill>
              </a:rPr>
              <a:t>)</a:t>
            </a:r>
            <a:r>
              <a:rPr lang="zh-CN" altLang="en-US" b="1" dirty="0">
                <a:solidFill>
                  <a:srgbClr val="6600CC"/>
                </a:solidFill>
              </a:rPr>
              <a:t>或</a:t>
            </a:r>
            <a:r>
              <a:rPr lang="it-IT" altLang="zh-CN" b="1" dirty="0">
                <a:solidFill>
                  <a:srgbClr val="6600CC"/>
                </a:solidFill>
              </a:rPr>
              <a:t>dir(</a:t>
            </a:r>
            <a:r>
              <a:rPr lang="zh-CN" altLang="it-IT" b="1" dirty="0">
                <a:solidFill>
                  <a:srgbClr val="6600CC"/>
                </a:solidFill>
              </a:rPr>
              <a:t>文件夹</a:t>
            </a:r>
            <a:r>
              <a:rPr lang="it-IT" altLang="zh-CN" dirty="0"/>
              <a:t>)</a:t>
            </a:r>
            <a:r>
              <a:rPr lang="zh-CN" altLang="en-US" dirty="0" smtClean="0"/>
              <a:t>；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0066"/>
                </a:solidFill>
              </a:rPr>
              <a:t>Java</a:t>
            </a:r>
            <a:r>
              <a:rPr lang="zh-CN" altLang="en-US" dirty="0" smtClean="0">
                <a:solidFill>
                  <a:srgbClr val="000066"/>
                </a:solidFill>
              </a:rPr>
              <a:t>约定是用</a:t>
            </a:r>
            <a:r>
              <a:rPr lang="en-US" altLang="zh-CN" dirty="0" smtClean="0">
                <a:solidFill>
                  <a:srgbClr val="000066"/>
                </a:solidFill>
              </a:rPr>
              <a:t>UNIX</a:t>
            </a:r>
            <a:r>
              <a:rPr lang="zh-CN" altLang="en-US" dirty="0" smtClean="0">
                <a:solidFill>
                  <a:srgbClr val="000066"/>
                </a:solidFill>
              </a:rPr>
              <a:t>和</a:t>
            </a:r>
            <a:r>
              <a:rPr lang="en-US" altLang="zh-CN" dirty="0" smtClean="0">
                <a:solidFill>
                  <a:srgbClr val="000066"/>
                </a:solidFill>
              </a:rPr>
              <a:t>URL</a:t>
            </a:r>
            <a:r>
              <a:rPr lang="zh-CN" altLang="en-US" dirty="0" smtClean="0">
                <a:solidFill>
                  <a:srgbClr val="000066"/>
                </a:solidFill>
              </a:rPr>
              <a:t>风格的斜线</a:t>
            </a:r>
            <a:r>
              <a:rPr lang="en-US" altLang="zh-CN" dirty="0" smtClean="0">
                <a:solidFill>
                  <a:srgbClr val="000066"/>
                </a:solidFill>
              </a:rPr>
              <a:t>(</a:t>
            </a:r>
            <a:r>
              <a:rPr lang="en-US" altLang="zh-CN" dirty="0" smtClean="0">
                <a:solidFill>
                  <a:srgbClr val="990000"/>
                </a:solidFill>
              </a:rPr>
              <a:t>/</a:t>
            </a:r>
            <a:r>
              <a:rPr lang="en-US" altLang="zh-CN" dirty="0" smtClean="0">
                <a:solidFill>
                  <a:srgbClr val="000066"/>
                </a:solidFill>
              </a:rPr>
              <a:t>)</a:t>
            </a:r>
            <a:r>
              <a:rPr lang="zh-CN" altLang="en-US" dirty="0" smtClean="0">
                <a:solidFill>
                  <a:srgbClr val="000066"/>
                </a:solidFill>
              </a:rPr>
              <a:t>来作路径分隔符；</a:t>
            </a:r>
          </a:p>
          <a:p>
            <a:pPr eaLnBrk="1" hangingPunct="1"/>
            <a:r>
              <a:rPr lang="zh-CN" altLang="en-US" dirty="0" smtClean="0">
                <a:solidFill>
                  <a:srgbClr val="000066"/>
                </a:solidFill>
              </a:rPr>
              <a:t>如果用</a:t>
            </a:r>
            <a:r>
              <a:rPr lang="en-US" altLang="zh-CN" dirty="0" smtClean="0">
                <a:solidFill>
                  <a:srgbClr val="000066"/>
                </a:solidFill>
              </a:rPr>
              <a:t>Windows/DOS</a:t>
            </a:r>
            <a:r>
              <a:rPr lang="zh-CN" altLang="en-US" dirty="0" smtClean="0">
                <a:solidFill>
                  <a:srgbClr val="000066"/>
                </a:solidFill>
              </a:rPr>
              <a:t>所使用的反斜线</a:t>
            </a:r>
            <a:r>
              <a:rPr lang="en-US" altLang="zh-CN" dirty="0" smtClean="0">
                <a:solidFill>
                  <a:srgbClr val="000066"/>
                </a:solidFill>
              </a:rPr>
              <a:t>(</a:t>
            </a:r>
            <a:r>
              <a:rPr lang="en-US" altLang="zh-CN" dirty="0" smtClean="0">
                <a:solidFill>
                  <a:srgbClr val="990000"/>
                </a:solidFill>
              </a:rPr>
              <a:t> \</a:t>
            </a:r>
            <a:r>
              <a:rPr lang="en-US" altLang="zh-CN" dirty="0" smtClean="0">
                <a:solidFill>
                  <a:srgbClr val="000066"/>
                </a:solidFill>
              </a:rPr>
              <a:t> )</a:t>
            </a:r>
            <a:r>
              <a:rPr lang="zh-CN" altLang="en-US" dirty="0" smtClean="0">
                <a:solidFill>
                  <a:srgbClr val="000066"/>
                </a:solidFill>
              </a:rPr>
              <a:t>的约定，则需要在字符串内使用它的转义序列</a:t>
            </a:r>
            <a:r>
              <a:rPr lang="en-US" altLang="zh-CN" dirty="0" smtClean="0">
                <a:solidFill>
                  <a:srgbClr val="000066"/>
                </a:solidFill>
              </a:rPr>
              <a:t>( </a:t>
            </a:r>
            <a:r>
              <a:rPr lang="en-US" altLang="zh-CN" dirty="0" smtClean="0">
                <a:solidFill>
                  <a:srgbClr val="990000"/>
                </a:solidFill>
              </a:rPr>
              <a:t>\\</a:t>
            </a:r>
            <a:r>
              <a:rPr lang="en-US" altLang="zh-CN" dirty="0" smtClean="0">
                <a:solidFill>
                  <a:srgbClr val="000066"/>
                </a:solidFill>
              </a:rPr>
              <a:t> )</a:t>
            </a:r>
            <a:r>
              <a:rPr lang="zh-CN" altLang="en-US" dirty="0" smtClean="0">
                <a:solidFill>
                  <a:srgbClr val="000066"/>
                </a:solidFill>
              </a:rPr>
              <a:t>。</a:t>
            </a:r>
          </a:p>
          <a:p>
            <a:pPr marL="533400" indent="-533400" eaLnBrk="1" hangingPunct="1"/>
            <a:r>
              <a:rPr lang="zh-CN" altLang="en-US" dirty="0" smtClean="0">
                <a:solidFill>
                  <a:srgbClr val="000066"/>
                </a:solidFill>
              </a:rPr>
              <a:t>例：</a:t>
            </a:r>
          </a:p>
          <a:p>
            <a:pPr marL="1131888" lvl="2" indent="-438150" eaLnBrk="1" hangingPunct="1"/>
            <a:r>
              <a:rPr lang="it-IT" altLang="zh-CN" sz="2800" b="1" dirty="0" smtClean="0">
                <a:solidFill>
                  <a:srgbClr val="FF0000"/>
                </a:solidFill>
                <a:latin typeface="Tahoma" pitchFamily="34" charset="0"/>
              </a:rPr>
              <a:t>c:\\</a:t>
            </a:r>
            <a:r>
              <a:rPr lang="it-IT" altLang="zh-CN" sz="2800" b="1" dirty="0" smtClean="0">
                <a:latin typeface="Tahoma" pitchFamily="34" charset="0"/>
              </a:rPr>
              <a:t>java</a:t>
            </a:r>
            <a:r>
              <a:rPr lang="it-IT" altLang="zh-CN" sz="2800" b="1" dirty="0" smtClean="0">
                <a:solidFill>
                  <a:srgbClr val="FF0000"/>
                </a:solidFill>
                <a:latin typeface="Tahoma" pitchFamily="34" charset="0"/>
              </a:rPr>
              <a:t>\\</a:t>
            </a:r>
            <a:r>
              <a:rPr lang="it-IT" altLang="zh-CN" sz="2800" b="1" dirty="0" smtClean="0">
                <a:latin typeface="Tahoma" pitchFamily="34" charset="0"/>
              </a:rPr>
              <a:t>bin</a:t>
            </a:r>
            <a:r>
              <a:rPr lang="it-IT" altLang="zh-CN" sz="2800" b="1" dirty="0" smtClean="0">
                <a:solidFill>
                  <a:srgbClr val="FF0000"/>
                </a:solidFill>
                <a:latin typeface="Tahoma" pitchFamily="34" charset="0"/>
              </a:rPr>
              <a:t>\\</a:t>
            </a:r>
            <a:r>
              <a:rPr lang="it-IT" altLang="zh-CN" sz="2800" b="1" dirty="0" smtClean="0">
                <a:latin typeface="Tahoma" pitchFamily="34" charset="0"/>
              </a:rPr>
              <a:t>javac	(</a:t>
            </a:r>
            <a:r>
              <a:rPr lang="en-US" altLang="zh-CN" dirty="0" smtClean="0">
                <a:solidFill>
                  <a:srgbClr val="000066"/>
                </a:solidFill>
              </a:rPr>
              <a:t>Windows/DOS</a:t>
            </a:r>
            <a:r>
              <a:rPr lang="it-IT" altLang="zh-CN" sz="2800" b="1" dirty="0" smtClean="0">
                <a:latin typeface="Tahoma" pitchFamily="34" charset="0"/>
              </a:rPr>
              <a:t>)</a:t>
            </a:r>
          </a:p>
          <a:p>
            <a:pPr marL="1131888" lvl="2" indent="-438150" eaLnBrk="1" hangingPunct="1"/>
            <a:r>
              <a:rPr lang="it-IT" altLang="zh-CN" sz="2800" b="1" dirty="0" smtClean="0">
                <a:solidFill>
                  <a:srgbClr val="FF0000"/>
                </a:solidFill>
                <a:latin typeface="Tahoma" pitchFamily="34" charset="0"/>
              </a:rPr>
              <a:t>c:/</a:t>
            </a:r>
            <a:r>
              <a:rPr lang="it-IT" altLang="zh-CN" sz="2800" b="1" dirty="0" smtClean="0">
                <a:latin typeface="Tahoma" pitchFamily="34" charset="0"/>
              </a:rPr>
              <a:t>java</a:t>
            </a:r>
            <a:r>
              <a:rPr lang="it-IT" altLang="zh-CN" sz="2800" b="1" dirty="0" smtClean="0">
                <a:solidFill>
                  <a:srgbClr val="FF0000"/>
                </a:solidFill>
                <a:latin typeface="Tahoma" pitchFamily="34" charset="0"/>
              </a:rPr>
              <a:t>/</a:t>
            </a:r>
            <a:r>
              <a:rPr lang="it-IT" altLang="zh-CN" sz="2800" b="1" dirty="0" smtClean="0">
                <a:latin typeface="Tahoma" pitchFamily="34" charset="0"/>
              </a:rPr>
              <a:t>bin</a:t>
            </a:r>
            <a:r>
              <a:rPr lang="it-IT" altLang="zh-CN" sz="2800" b="1" dirty="0" smtClean="0">
                <a:solidFill>
                  <a:srgbClr val="FF0000"/>
                </a:solidFill>
                <a:latin typeface="Tahoma" pitchFamily="34" charset="0"/>
              </a:rPr>
              <a:t>/</a:t>
            </a:r>
            <a:r>
              <a:rPr lang="it-IT" altLang="zh-CN" sz="2800" b="1" dirty="0" smtClean="0">
                <a:latin typeface="Tahoma" pitchFamily="34" charset="0"/>
              </a:rPr>
              <a:t>javac		(</a:t>
            </a:r>
            <a:r>
              <a:rPr lang="en-US" altLang="zh-CN" dirty="0" smtClean="0">
                <a:solidFill>
                  <a:srgbClr val="000066"/>
                </a:solidFill>
              </a:rPr>
              <a:t>UNIX</a:t>
            </a:r>
            <a:r>
              <a:rPr lang="zh-CN" altLang="en-US" dirty="0" smtClean="0">
                <a:solidFill>
                  <a:srgbClr val="000066"/>
                </a:solidFill>
              </a:rPr>
              <a:t>和</a:t>
            </a:r>
            <a:r>
              <a:rPr lang="en-US" altLang="zh-CN" dirty="0" smtClean="0">
                <a:solidFill>
                  <a:srgbClr val="000066"/>
                </a:solidFill>
              </a:rPr>
              <a:t>URL</a:t>
            </a:r>
            <a:r>
              <a:rPr lang="zh-CN" altLang="en-US" dirty="0" smtClean="0">
                <a:solidFill>
                  <a:srgbClr val="000066"/>
                </a:solidFill>
              </a:rPr>
              <a:t>风格</a:t>
            </a:r>
            <a:r>
              <a:rPr lang="it-IT" altLang="zh-CN" sz="2800" b="1" dirty="0" smtClean="0">
                <a:latin typeface="Tahoma" pitchFamily="34" charset="0"/>
              </a:rPr>
              <a:t>)</a:t>
            </a:r>
            <a:endParaRPr lang="it-IT" altLang="zh-CN" sz="2800" b="1" dirty="0" smtClean="0">
              <a:solidFill>
                <a:schemeClr val="folHlink"/>
              </a:solidFill>
              <a:latin typeface="Tahoma" pitchFamily="34" charset="0"/>
            </a:endParaRPr>
          </a:p>
          <a:p>
            <a:pPr marL="533400" indent="-533400" eaLnBrk="1" hangingPunct="1">
              <a:buNone/>
            </a:pPr>
            <a:endParaRPr lang="en-US" altLang="zh-CN" dirty="0" smtClean="0">
              <a:solidFill>
                <a:srgbClr val="000066"/>
              </a:solidFill>
            </a:endParaRPr>
          </a:p>
          <a:p>
            <a:pPr marL="533400" indent="-533400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71612"/>
            <a:ext cx="8229600" cy="4502150"/>
          </a:xfrm>
        </p:spPr>
        <p:txBody>
          <a:bodyPr/>
          <a:lstStyle/>
          <a:p>
            <a:r>
              <a:rPr lang="zh-CN" altLang="en-US" dirty="0" smtClean="0"/>
              <a:t>创建文件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428596" y="2214554"/>
            <a:ext cx="8286808" cy="37856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rIns="18000">
            <a:spAutoFit/>
          </a:bodyPr>
          <a:lstStyle>
            <a:lvl1pPr marL="342900" indent="-3429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//</a:t>
            </a:r>
            <a:r>
              <a:rPr lang="zh-CN" altLang="en-US" sz="2400" b="0" dirty="0" smtClean="0">
                <a:solidFill>
                  <a:schemeClr val="tx1"/>
                </a:solidFill>
                <a:ea typeface="隶书" pitchFamily="49" charset="-122"/>
              </a:rPr>
              <a:t>创建文件</a:t>
            </a:r>
            <a:endParaRPr lang="zh-CN" altLang="en-US" sz="2400" b="0" dirty="0">
              <a:solidFill>
                <a:schemeClr val="tx1"/>
              </a:solidFill>
              <a:ea typeface="隶书" pitchFamily="49" charset="-122"/>
            </a:endParaRPr>
          </a:p>
          <a:p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File </a:t>
            </a:r>
            <a:r>
              <a:rPr lang="en-US" altLang="zh-CN" sz="2400" dirty="0" err="1" smtClean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file</a:t>
            </a: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 = new File("</a:t>
            </a:r>
            <a:r>
              <a:rPr lang="en-US" altLang="zh-CN" sz="2400" dirty="0" smtClean="0">
                <a:solidFill>
                  <a:srgbClr val="C00000"/>
                </a:solidFill>
                <a:latin typeface="Tahoma" pitchFamily="34" charset="0"/>
                <a:ea typeface="隶书" pitchFamily="49" charset="-122"/>
              </a:rPr>
              <a:t>d:/java/test.txt</a:t>
            </a: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");   </a:t>
            </a:r>
            <a:r>
              <a:rPr lang="en-US" altLang="zh-CN" sz="2400" b="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//</a:t>
            </a:r>
            <a:r>
              <a:rPr lang="zh-CN" altLang="en-US" sz="2400" b="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文件对象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if(</a:t>
            </a: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!</a:t>
            </a:r>
            <a:r>
              <a:rPr lang="en-US" altLang="zh-CN" sz="2400" dirty="0" err="1" smtClean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file.exists</a:t>
            </a: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()</a:t>
            </a: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)</a:t>
            </a: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{</a:t>
            </a: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try {</a:t>
            </a:r>
          </a:p>
          <a:p>
            <a:pPr lvl="2"/>
            <a:r>
              <a:rPr lang="en-US" altLang="zh-CN" sz="2400" dirty="0" err="1" smtClean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file.createNewFile</a:t>
            </a: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();	//</a:t>
            </a:r>
            <a:r>
              <a:rPr lang="zh-CN" altLang="en-US" sz="2400" dirty="0" smtClean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创建文件</a:t>
            </a: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} catch (</a:t>
            </a:r>
            <a:r>
              <a:rPr lang="en-US" altLang="zh-CN" sz="2400" dirty="0" err="1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IOException</a:t>
            </a: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 e) {</a:t>
            </a:r>
          </a:p>
          <a:p>
            <a:pPr lvl="2"/>
            <a:r>
              <a:rPr lang="en-US" altLang="zh-CN" sz="2400" dirty="0" err="1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e.printStackTrace</a:t>
            </a: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();</a:t>
            </a: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}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Tahoma" pitchFamily="34" charset="0"/>
              <a:ea typeface="隶书" pitchFamily="49" charset="-122"/>
              <a:cs typeface="Courier New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§12.1.1   </a:t>
            </a:r>
            <a:r>
              <a:rPr lang="zh-CN" altLang="en-US" dirty="0" smtClean="0">
                <a:latin typeface="宋体" charset="-122"/>
              </a:rPr>
              <a:t>文件的属性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28775"/>
            <a:ext cx="8501122" cy="450215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sz="2400" b="1" dirty="0" smtClean="0"/>
              <a:t>File</a:t>
            </a:r>
            <a:r>
              <a:rPr lang="zh-CN" altLang="en-US" sz="2400" b="1" dirty="0" smtClean="0">
                <a:latin typeface="宋体" charset="-122"/>
              </a:rPr>
              <a:t>类的下列方法获取文件本身的一些信息。</a:t>
            </a:r>
            <a:r>
              <a:rPr lang="zh-CN" altLang="en-US" sz="2400" b="1" dirty="0" smtClean="0"/>
              <a:t> </a:t>
            </a:r>
            <a:endParaRPr lang="en-US" altLang="zh-CN" sz="2400" b="1" dirty="0" smtClean="0"/>
          </a:p>
          <a:p>
            <a:pPr lvl="1" algn="just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public String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getName</a:t>
            </a:r>
            <a:r>
              <a:rPr lang="en-US" altLang="zh-CN" b="1" dirty="0" smtClean="0">
                <a:solidFill>
                  <a:srgbClr val="0000FF"/>
                </a:solidFill>
              </a:rPr>
              <a:t>()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获取文件的名字。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public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boolean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canRead</a:t>
            </a:r>
            <a:r>
              <a:rPr lang="en-US" altLang="zh-CN" b="1" dirty="0" smtClean="0">
                <a:solidFill>
                  <a:srgbClr val="0000FF"/>
                </a:solidFill>
              </a:rPr>
              <a:t>()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判断文件是否是可读的。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public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boolean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canWrite</a:t>
            </a:r>
            <a:r>
              <a:rPr lang="en-US" altLang="zh-CN" b="1" dirty="0" smtClean="0">
                <a:solidFill>
                  <a:srgbClr val="0000FF"/>
                </a:solidFill>
              </a:rPr>
              <a:t>()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判断文件是否可被写入。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public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boolean</a:t>
            </a:r>
            <a:r>
              <a:rPr lang="en-US" altLang="zh-CN" b="1" dirty="0" smtClean="0">
                <a:solidFill>
                  <a:srgbClr val="0000FF"/>
                </a:solidFill>
              </a:rPr>
              <a:t> exits()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判断文件是否存在。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public long length()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获取文件的长度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单位是字节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public String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getAbsolutePath</a:t>
            </a:r>
            <a:r>
              <a:rPr lang="en-US" altLang="zh-CN" b="1" dirty="0" smtClean="0">
                <a:solidFill>
                  <a:srgbClr val="0000FF"/>
                </a:solidFill>
              </a:rPr>
              <a:t>() </a:t>
            </a:r>
            <a:r>
              <a:rPr lang="zh-CN" altLang="en-US" dirty="0" smtClean="0"/>
              <a:t>获取文件的绝对路径。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§12.1.1   </a:t>
            </a:r>
            <a:r>
              <a:rPr lang="zh-CN" altLang="en-US" dirty="0" smtClean="0">
                <a:latin typeface="宋体" charset="-122"/>
              </a:rPr>
              <a:t>文件的属性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public String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getParent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获取文件的父目录。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public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boolean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isFile</a:t>
            </a:r>
            <a:r>
              <a:rPr lang="en-US" altLang="zh-CN" b="1" dirty="0" smtClean="0">
                <a:solidFill>
                  <a:srgbClr val="0000FF"/>
                </a:solidFill>
              </a:rPr>
              <a:t>()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判断文件是否是一个普通文件，而不是目录。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public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boolean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isDirectroy</a:t>
            </a:r>
            <a:r>
              <a:rPr lang="en-US" altLang="zh-CN" b="1" dirty="0" smtClean="0">
                <a:solidFill>
                  <a:srgbClr val="0000FF"/>
                </a:solidFill>
              </a:rPr>
              <a:t>()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判断文件是否是一个目录。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public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boolean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isHidden</a:t>
            </a:r>
            <a:r>
              <a:rPr lang="en-US" altLang="zh-CN" b="1" dirty="0" smtClean="0">
                <a:solidFill>
                  <a:srgbClr val="0000FF"/>
                </a:solidFill>
              </a:rPr>
              <a:t>()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判断文件是否是隐藏文件。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public long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lastModified</a:t>
            </a:r>
            <a:r>
              <a:rPr lang="en-US" altLang="zh-CN" b="1" dirty="0" smtClean="0">
                <a:solidFill>
                  <a:srgbClr val="0000FF"/>
                </a:solidFill>
              </a:rPr>
              <a:t>()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获取文件最后修改的时间。</a:t>
            </a:r>
            <a:endParaRPr lang="en-US" altLang="zh-CN" b="1" dirty="0" smtClean="0"/>
          </a:p>
          <a:p>
            <a:pPr algn="just">
              <a:lnSpc>
                <a:spcPct val="110000"/>
              </a:lnSpc>
            </a:pPr>
            <a:endParaRPr lang="en-US" altLang="zh-CN" sz="2400" b="1" dirty="0" smtClean="0"/>
          </a:p>
          <a:p>
            <a:pPr algn="just">
              <a:lnSpc>
                <a:spcPct val="110000"/>
              </a:lnSpc>
            </a:pPr>
            <a:r>
              <a:rPr lang="zh-CN" altLang="en-US" dirty="0" smtClean="0"/>
              <a:t>阅读并讨论例题</a:t>
            </a:r>
            <a:r>
              <a:rPr lang="en-US" altLang="zh-CN" dirty="0" smtClean="0"/>
              <a:t>12-1</a:t>
            </a:r>
            <a:r>
              <a:rPr lang="zh-CN" altLang="en-US" dirty="0" smtClean="0"/>
              <a:t>。</a:t>
            </a:r>
          </a:p>
          <a:p>
            <a:pPr algn="just">
              <a:lnSpc>
                <a:spcPct val="110000"/>
              </a:lnSpc>
            </a:pP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9308"/>
          </a:xfrm>
        </p:spPr>
        <p:txBody>
          <a:bodyPr/>
          <a:lstStyle/>
          <a:p>
            <a:pPr lvl="1"/>
            <a:r>
              <a:rPr lang="zh-CN" altLang="en-US" dirty="0" smtClean="0"/>
              <a:t>§12.1.2   </a:t>
            </a:r>
            <a:r>
              <a:rPr lang="zh-CN" altLang="en-US" dirty="0" smtClean="0">
                <a:latin typeface="宋体" charset="-122"/>
              </a:rPr>
              <a:t>目录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创建目录</a:t>
            </a:r>
          </a:p>
          <a:p>
            <a:pPr lvl="1"/>
            <a:r>
              <a:rPr lang="zh-CN" altLang="en-US" dirty="0" smtClean="0">
                <a:solidFill>
                  <a:srgbClr val="000066"/>
                </a:solidFill>
              </a:rPr>
              <a:t> 创建一个目录：</a:t>
            </a:r>
          </a:p>
          <a:p>
            <a:pPr lvl="2"/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boolean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mkdir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()</a:t>
            </a:r>
          </a:p>
          <a:p>
            <a:pPr lvl="1"/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在目录中创建文件</a:t>
            </a:r>
          </a:p>
          <a:p>
            <a:pPr lvl="2"/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boolean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createNewFile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()</a:t>
            </a:r>
          </a:p>
          <a:p>
            <a:pPr lvl="1">
              <a:buNone/>
            </a:pPr>
            <a:endParaRPr lang="en-US" altLang="zh-CN" b="1" dirty="0" smtClean="0">
              <a:solidFill>
                <a:srgbClr val="006600"/>
              </a:solidFill>
              <a:latin typeface="Tahoma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8596" y="3571876"/>
            <a:ext cx="8286808" cy="28623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rIns="18000">
            <a:spAutoFit/>
          </a:bodyPr>
          <a:lstStyle>
            <a:lvl1pPr marL="342900" indent="-3429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//</a:t>
            </a:r>
            <a:r>
              <a:rPr lang="zh-CN" altLang="en-US" sz="2400" b="0" dirty="0">
                <a:solidFill>
                  <a:schemeClr val="tx1"/>
                </a:solidFill>
                <a:ea typeface="隶书" pitchFamily="49" charset="-122"/>
              </a:rPr>
              <a:t>创建文件夹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File </a:t>
            </a:r>
            <a:r>
              <a:rPr lang="en-US" altLang="zh-CN" sz="2400" dirty="0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file1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 = new File(“e:</a:t>
            </a:r>
            <a:r>
              <a:rPr lang="en-US" altLang="zh-CN" sz="2400" dirty="0">
                <a:latin typeface="Tahoma" pitchFamily="34" charset="0"/>
                <a:ea typeface="隶书" pitchFamily="49" charset="-122"/>
                <a:cs typeface="Courier New" pitchFamily="49" charset="0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java”);	//</a:t>
            </a:r>
            <a:r>
              <a:rPr lang="zh-CN" altLang="en-US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创建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File</a:t>
            </a:r>
            <a:r>
              <a:rPr lang="zh-CN" altLang="en-US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对象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file1.mkdir();</a:t>
            </a:r>
            <a:r>
              <a:rPr lang="en-US" altLang="zh-CN" sz="2400" dirty="0">
                <a:solidFill>
                  <a:schemeClr val="tx1"/>
                </a:solidFill>
              </a:rPr>
              <a:t> 			</a:t>
            </a:r>
            <a:r>
              <a:rPr lang="en-US" altLang="zh-CN" sz="2400" dirty="0">
                <a:solidFill>
                  <a:srgbClr val="000099"/>
                </a:solidFill>
              </a:rPr>
              <a:t>//</a:t>
            </a:r>
            <a:r>
              <a:rPr lang="zh-CN" altLang="en-US" sz="2400" dirty="0">
                <a:solidFill>
                  <a:srgbClr val="000099"/>
                </a:solidFill>
              </a:rPr>
              <a:t>通过</a:t>
            </a:r>
            <a:r>
              <a:rPr lang="en-US" altLang="zh-CN" sz="2400" dirty="0">
                <a:solidFill>
                  <a:srgbClr val="000099"/>
                </a:solidFill>
              </a:rPr>
              <a:t>File</a:t>
            </a:r>
            <a:r>
              <a:rPr lang="zh-CN" altLang="en-US" sz="2400" dirty="0">
                <a:solidFill>
                  <a:srgbClr val="000099"/>
                </a:solidFill>
              </a:rPr>
              <a:t>对象创建文件夹</a:t>
            </a:r>
          </a:p>
          <a:p>
            <a:pPr algn="l" eaLnBrk="1" hangingPunct="1">
              <a:spcBef>
                <a:spcPct val="20000"/>
              </a:spcBef>
            </a:pPr>
            <a:endParaRPr lang="en-US" altLang="zh-CN" sz="1000" dirty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//</a:t>
            </a:r>
            <a:r>
              <a:rPr lang="zh-CN" altLang="en-US" sz="2400" b="0" dirty="0">
                <a:solidFill>
                  <a:schemeClr val="tx1"/>
                </a:solidFill>
                <a:ea typeface="隶书" pitchFamily="49" charset="-122"/>
              </a:rPr>
              <a:t>在目录中创建文件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File file2 = new File(</a:t>
            </a:r>
            <a:r>
              <a:rPr lang="en-US" altLang="zh-CN" sz="2400" dirty="0">
                <a:solidFill>
                  <a:srgbClr val="990000"/>
                </a:solidFill>
                <a:latin typeface="Tahoma" pitchFamily="34" charset="0"/>
                <a:ea typeface="隶书" pitchFamily="49" charset="-122"/>
              </a:rPr>
              <a:t>file1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,"test.txt</a:t>
            </a: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");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 //</a:t>
            </a:r>
            <a:r>
              <a:rPr lang="zh-CN" altLang="en-US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创建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File</a:t>
            </a:r>
            <a:r>
              <a:rPr lang="zh-CN" altLang="en-US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对象</a:t>
            </a:r>
            <a:endParaRPr lang="en-US" altLang="zh-CN" sz="2400" dirty="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file2.createNewFile(); 	</a:t>
            </a:r>
            <a:r>
              <a:rPr lang="en-US" altLang="zh-CN" sz="1800" dirty="0">
                <a:solidFill>
                  <a:srgbClr val="000099"/>
                </a:solidFill>
              </a:rPr>
              <a:t>//</a:t>
            </a:r>
            <a:r>
              <a:rPr lang="zh-CN" altLang="en-US" sz="1800" dirty="0">
                <a:solidFill>
                  <a:srgbClr val="000099"/>
                </a:solidFill>
              </a:rPr>
              <a:t>通过</a:t>
            </a:r>
            <a:r>
              <a:rPr lang="en-US" altLang="zh-CN" sz="1800" dirty="0">
                <a:solidFill>
                  <a:srgbClr val="000099"/>
                </a:solidFill>
              </a:rPr>
              <a:t>File</a:t>
            </a:r>
            <a:r>
              <a:rPr lang="zh-CN" altLang="en-US" sz="1800" dirty="0">
                <a:solidFill>
                  <a:srgbClr val="000099"/>
                </a:solidFill>
              </a:rPr>
              <a:t>对象创建文件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§12.1.2   </a:t>
            </a:r>
            <a:r>
              <a:rPr lang="zh-CN" altLang="en-US" dirty="0" smtClean="0">
                <a:latin typeface="宋体" charset="-122"/>
              </a:rPr>
              <a:t>目录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Tahoma" pitchFamily="34" charset="0"/>
              </a:rPr>
              <a:t>2. </a:t>
            </a:r>
            <a:r>
              <a:rPr lang="zh-CN" altLang="en-US" b="1" dirty="0" smtClean="0">
                <a:latin typeface="Tahoma" pitchFamily="34" charset="0"/>
              </a:rPr>
              <a:t>列出目录中的文件</a:t>
            </a:r>
            <a:endParaRPr lang="en-US" altLang="zh-CN" b="1" dirty="0" smtClean="0">
              <a:latin typeface="Tahoma" pitchFamily="34" charset="0"/>
            </a:endParaRPr>
          </a:p>
          <a:p>
            <a:pPr lvl="2"/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smtClean="0">
                <a:solidFill>
                  <a:srgbClr val="C00000"/>
                </a:solidFill>
                <a:latin typeface="Tahoma" pitchFamily="34" charset="0"/>
              </a:rPr>
              <a:t>String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[] list() </a:t>
            </a:r>
          </a:p>
          <a:p>
            <a:pPr lvl="2"/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 public </a:t>
            </a:r>
            <a:r>
              <a:rPr lang="en-US" altLang="zh-CN" b="1" dirty="0" smtClean="0">
                <a:solidFill>
                  <a:srgbClr val="C00000"/>
                </a:solidFill>
                <a:latin typeface="Tahoma" pitchFamily="34" charset="0"/>
              </a:rPr>
              <a:t>File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[]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listFiles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()</a:t>
            </a:r>
            <a:r>
              <a:rPr lang="en-US" altLang="zh-CN" dirty="0" smtClean="0">
                <a:solidFill>
                  <a:srgbClr val="000066"/>
                </a:solidFill>
                <a:latin typeface="Tahoma" pitchFamily="34" charset="0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71538" y="3071810"/>
            <a:ext cx="6400800" cy="16804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</a:pPr>
            <a:r>
              <a:rPr lang="en-US" altLang="zh-CN" sz="2400" b="0" dirty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//</a:t>
            </a:r>
            <a:r>
              <a:rPr lang="zh-CN" altLang="en-US" sz="2400" b="0" dirty="0">
                <a:solidFill>
                  <a:srgbClr val="000099"/>
                </a:solidFill>
                <a:latin typeface="Tahoma" pitchFamily="34" charset="0"/>
                <a:ea typeface="隶书" pitchFamily="49" charset="-122"/>
              </a:rPr>
              <a:t>显示文件夹中所有文件的文件名</a:t>
            </a: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隶书" pitchFamily="49" charset="-122"/>
              </a:rPr>
              <a:t>String[ ] </a:t>
            </a:r>
            <a:r>
              <a:rPr lang="en-US" altLang="zh-CN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files = </a:t>
            </a:r>
            <a:r>
              <a:rPr lang="en-US" altLang="zh-CN" sz="2400" b="0" dirty="0" err="1">
                <a:solidFill>
                  <a:srgbClr val="000099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file1.list</a:t>
            </a:r>
            <a:r>
              <a:rPr lang="en-US" altLang="zh-CN" sz="2400" b="0" dirty="0">
                <a:solidFill>
                  <a:srgbClr val="000099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();</a:t>
            </a: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for(</a:t>
            </a:r>
            <a:r>
              <a:rPr lang="en-US" altLang="zh-CN" sz="2400" b="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 = 0; </a:t>
            </a:r>
            <a:r>
              <a:rPr lang="en-US" altLang="zh-CN" sz="2400" b="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&lt;</a:t>
            </a:r>
            <a:r>
              <a:rPr lang="en-US" altLang="zh-CN" sz="2400" b="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files.length</a:t>
            </a:r>
            <a:r>
              <a:rPr lang="en-US" altLang="zh-CN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; </a:t>
            </a:r>
            <a:r>
              <a:rPr lang="en-US" altLang="zh-CN" sz="2400" b="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++)</a:t>
            </a: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     </a:t>
            </a:r>
            <a:r>
              <a:rPr lang="en-US" altLang="en-US" sz="2400" b="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System.out.print</a:t>
            </a:r>
            <a:r>
              <a:rPr lang="en-US" altLang="en-US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(files[</a:t>
            </a:r>
            <a:r>
              <a:rPr lang="en-US" altLang="en-US" sz="2400" b="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i</a:t>
            </a:r>
            <a:r>
              <a:rPr lang="en-US" altLang="en-US" sz="2400" b="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Courier New" pitchFamily="49" charset="0"/>
              </a:rPr>
              <a:t>]);</a:t>
            </a:r>
            <a:endParaRPr lang="en-US" altLang="zh-CN" sz="2400" b="0" dirty="0">
              <a:solidFill>
                <a:schemeClr val="tx1"/>
              </a:solidFill>
              <a:latin typeface="Tahoma" pitchFamily="34" charset="0"/>
              <a:ea typeface="隶书" pitchFamily="49" charset="-122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58" y="4857760"/>
            <a:ext cx="8429684" cy="168046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algn="l" eaLnBrk="1" hangingPunct="1">
              <a:spcBef>
                <a:spcPct val="10000"/>
              </a:spcBef>
            </a:pPr>
            <a:r>
              <a:rPr lang="en-US" altLang="zh-CN" sz="2400" b="0" dirty="0">
                <a:solidFill>
                  <a:srgbClr val="000099"/>
                </a:solidFill>
                <a:ea typeface="隶书" pitchFamily="49" charset="-122"/>
              </a:rPr>
              <a:t>//</a:t>
            </a:r>
            <a:r>
              <a:rPr lang="zh-CN" altLang="en-US" sz="2400" b="0" dirty="0">
                <a:solidFill>
                  <a:srgbClr val="000099"/>
                </a:solidFill>
                <a:ea typeface="隶书" pitchFamily="49" charset="-122"/>
              </a:rPr>
              <a:t>显示文件夹中所有文件的对象</a:t>
            </a:r>
            <a:endParaRPr lang="en-US" altLang="zh-CN" sz="2400" b="0" dirty="0">
              <a:solidFill>
                <a:srgbClr val="000099"/>
              </a:solidFill>
              <a:ea typeface="隶书" pitchFamily="49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隶书" pitchFamily="49" charset="-122"/>
              </a:rPr>
              <a:t>File[ ] </a:t>
            </a: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files = file1.</a:t>
            </a:r>
            <a:r>
              <a:rPr lang="en-US" altLang="zh-CN" sz="2400" b="0" dirty="0">
                <a:solidFill>
                  <a:srgbClr val="990000"/>
                </a:solidFill>
                <a:ea typeface="隶书" pitchFamily="49" charset="-122"/>
              </a:rPr>
              <a:t>listFiles</a:t>
            </a: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();	</a:t>
            </a: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for(</a:t>
            </a:r>
            <a:r>
              <a:rPr lang="en-US" altLang="zh-CN" sz="2400" b="0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 i = 0; i&lt;</a:t>
            </a:r>
            <a:r>
              <a:rPr lang="en-US" altLang="zh-CN" sz="2400" b="0" dirty="0" err="1">
                <a:solidFill>
                  <a:schemeClr val="tx1"/>
                </a:solidFill>
                <a:ea typeface="隶书" pitchFamily="49" charset="-122"/>
              </a:rPr>
              <a:t>files.length</a:t>
            </a: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; i++)</a:t>
            </a: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    </a:t>
            </a:r>
            <a:r>
              <a:rPr lang="en-US" altLang="zh-CN" sz="2400" b="0" dirty="0" err="1">
                <a:solidFill>
                  <a:schemeClr val="tx1"/>
                </a:solidFill>
                <a:ea typeface="隶书" pitchFamily="49" charset="-122"/>
              </a:rPr>
              <a:t>System.out.println</a:t>
            </a: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(files[i].</a:t>
            </a:r>
            <a:r>
              <a:rPr lang="en-US" altLang="zh-CN" sz="2400" b="0" dirty="0" err="1">
                <a:solidFill>
                  <a:schemeClr val="tx1"/>
                </a:solidFill>
                <a:ea typeface="隶书" pitchFamily="49" charset="-122"/>
              </a:rPr>
              <a:t>getName</a:t>
            </a:r>
            <a:r>
              <a:rPr lang="en-US" altLang="zh-CN" sz="2400" b="0" dirty="0">
                <a:solidFill>
                  <a:schemeClr val="tx1"/>
                </a:solidFill>
                <a:ea typeface="隶书" pitchFamily="49" charset="-122"/>
              </a:rPr>
              <a:t>()+"\t"+ files[i].length());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§12.1.2   </a:t>
            </a:r>
            <a:r>
              <a:rPr lang="zh-CN" altLang="en-US" dirty="0" smtClean="0">
                <a:latin typeface="宋体" charset="-122"/>
              </a:rPr>
              <a:t>目录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b="1" dirty="0" smtClean="0">
                <a:latin typeface="宋体" charset="-122"/>
              </a:rPr>
              <a:t>列出目录下</a:t>
            </a:r>
            <a:r>
              <a:rPr lang="zh-CN" altLang="en-US" b="1" dirty="0" smtClean="0">
                <a:solidFill>
                  <a:srgbClr val="000099"/>
                </a:solidFill>
                <a:latin typeface="宋体" charset="-122"/>
              </a:rPr>
              <a:t>指定类型</a:t>
            </a:r>
            <a:r>
              <a:rPr lang="zh-CN" altLang="en-US" b="1" dirty="0" smtClean="0">
                <a:latin typeface="宋体" charset="-122"/>
              </a:rPr>
              <a:t>的文件 </a:t>
            </a:r>
          </a:p>
          <a:p>
            <a:pPr lvl="1" algn="just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public String[ ] list(</a:t>
            </a:r>
            <a:r>
              <a:rPr lang="en-US" altLang="zh-CN" b="1" dirty="0" err="1" smtClean="0">
                <a:solidFill>
                  <a:srgbClr val="C00000"/>
                </a:solidFill>
                <a:latin typeface="+mj-lt"/>
              </a:rPr>
              <a:t>FilenameFilter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+mj-lt"/>
              </a:rPr>
              <a:t>obj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altLang="zh-CN" b="1" dirty="0" smtClean="0">
                <a:latin typeface="+mj-lt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 smtClean="0">
                <a:latin typeface="+mj-lt"/>
              </a:rPr>
              <a:t>用字符串形式返回目录下的指定类型的所有文件。</a:t>
            </a:r>
          </a:p>
          <a:p>
            <a:pPr lvl="1" algn="just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public File[ ] </a:t>
            </a:r>
            <a:r>
              <a:rPr lang="en-US" altLang="zh-CN" b="1" dirty="0" err="1" smtClean="0">
                <a:solidFill>
                  <a:srgbClr val="0000FF"/>
                </a:solidFill>
                <a:latin typeface="+mj-lt"/>
              </a:rPr>
              <a:t>listFiles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  <a:latin typeface="+mj-lt"/>
              </a:rPr>
              <a:t>FilenameFilter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+mj-lt"/>
              </a:rPr>
              <a:t>obj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altLang="zh-CN" b="1" dirty="0" smtClean="0">
                <a:latin typeface="+mj-lt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 smtClean="0">
                <a:latin typeface="+mj-lt"/>
              </a:rPr>
              <a:t>用</a:t>
            </a:r>
            <a:r>
              <a:rPr lang="en-US" altLang="zh-CN" dirty="0" smtClean="0">
                <a:latin typeface="+mj-lt"/>
              </a:rPr>
              <a:t>File</a:t>
            </a:r>
            <a:r>
              <a:rPr lang="zh-CN" altLang="en-US" dirty="0" smtClean="0">
                <a:latin typeface="+mj-lt"/>
              </a:rPr>
              <a:t>对象形式返回目录下的指定类型所有文件。</a:t>
            </a:r>
            <a:endParaRPr lang="en-US" altLang="zh-CN" dirty="0" smtClean="0">
              <a:latin typeface="+mj-lt"/>
            </a:endParaRPr>
          </a:p>
          <a:p>
            <a:pPr lvl="2" algn="just">
              <a:lnSpc>
                <a:spcPct val="90000"/>
              </a:lnSpc>
            </a:pPr>
            <a:endParaRPr lang="zh-CN" altLang="en-US" b="1" dirty="0" smtClean="0">
              <a:latin typeface="+mj-lt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 smtClean="0">
                <a:latin typeface="+mj-lt"/>
              </a:rPr>
              <a:t>上述两方法的参数</a:t>
            </a:r>
            <a:r>
              <a:rPr lang="en-US" altLang="zh-CN" b="1" dirty="0" err="1" smtClean="0">
                <a:solidFill>
                  <a:srgbClr val="C00000"/>
                </a:solidFill>
                <a:latin typeface="+mj-lt"/>
              </a:rPr>
              <a:t>FilenameFilter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</a:rPr>
              <a:t>是一个接口</a:t>
            </a:r>
            <a:r>
              <a:rPr lang="zh-CN" altLang="en-US" dirty="0" smtClean="0">
                <a:latin typeface="+mj-lt"/>
              </a:rPr>
              <a:t>，该接口有一个方法：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public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j-lt"/>
              </a:rPr>
              <a:t>boolean</a:t>
            </a: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 accept(File dir, String name); </a:t>
            </a:r>
            <a:endParaRPr lang="zh-CN" altLang="en-US" sz="2400" b="1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2714620"/>
            <a:ext cx="7043758" cy="1643074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interface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FilenameFilter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{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	public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boolean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accept(File dir, String name);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}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428868"/>
            <a:ext cx="7072362" cy="12954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宋体" charset="-122"/>
              </a:rPr>
              <a:t>第</a:t>
            </a:r>
            <a:r>
              <a:rPr lang="en-US" altLang="zh-CN" dirty="0" smtClean="0">
                <a:latin typeface="宋体" charset="-122"/>
              </a:rPr>
              <a:t>12</a:t>
            </a:r>
            <a:r>
              <a:rPr lang="zh-CN" altLang="en-US" dirty="0" smtClean="0">
                <a:latin typeface="宋体" charset="-122"/>
              </a:rPr>
              <a:t>章 输入输出流</a:t>
            </a:r>
            <a:r>
              <a:rPr lang="en-US" altLang="zh-CN" dirty="0" smtClean="0">
                <a:latin typeface="宋体" charset="-122"/>
              </a:rPr>
              <a:t>(1)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§12.1.2   </a:t>
            </a:r>
            <a:r>
              <a:rPr lang="zh-CN" altLang="en-US" dirty="0" smtClean="0">
                <a:latin typeface="宋体" charset="-122"/>
              </a:rPr>
              <a:t>目录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err="1" smtClean="0">
                <a:solidFill>
                  <a:srgbClr val="000099"/>
                </a:solidFill>
              </a:rPr>
              <a:t>boolean</a:t>
            </a:r>
            <a:r>
              <a:rPr lang="en-US" b="1" dirty="0" smtClean="0">
                <a:solidFill>
                  <a:srgbClr val="000099"/>
                </a:solidFill>
              </a:rPr>
              <a:t> accept(File dir, String name)</a:t>
            </a:r>
          </a:p>
          <a:p>
            <a:pPr lvl="1"/>
            <a:r>
              <a:rPr lang="zh-CN" altLang="en-US" dirty="0" smtClean="0"/>
              <a:t>判断文件名为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的文件，是否应该包含在</a:t>
            </a:r>
            <a:r>
              <a:rPr lang="en-US" b="1" dirty="0" smtClean="0">
                <a:solidFill>
                  <a:srgbClr val="000099"/>
                </a:solidFill>
              </a:rPr>
              <a:t>dir</a:t>
            </a:r>
            <a:r>
              <a:rPr lang="zh-CN" altLang="en-US" dirty="0" smtClean="0"/>
              <a:t>文件列表中。</a:t>
            </a:r>
          </a:p>
          <a:p>
            <a:pPr lvl="1"/>
            <a:r>
              <a:rPr lang="zh-CN" altLang="en-US" b="1" dirty="0" smtClean="0"/>
              <a:t>参数：</a:t>
            </a:r>
            <a:endParaRPr lang="en-US" altLang="zh-CN" b="1" dirty="0" smtClean="0"/>
          </a:p>
          <a:p>
            <a:pPr lvl="2"/>
            <a:r>
              <a:rPr lang="en-US" dirty="0" smtClean="0"/>
              <a:t>dir - </a:t>
            </a:r>
            <a:r>
              <a:rPr lang="zh-CN" altLang="en-US" dirty="0" smtClean="0"/>
              <a:t>被找到的文件所在的目录。</a:t>
            </a:r>
            <a:endParaRPr lang="en-US" altLang="zh-CN" dirty="0" smtClean="0"/>
          </a:p>
          <a:p>
            <a:pPr lvl="2"/>
            <a:r>
              <a:rPr lang="en-US" dirty="0" smtClean="0"/>
              <a:t>name - </a:t>
            </a:r>
            <a:r>
              <a:rPr lang="zh-CN" altLang="en-US" dirty="0" smtClean="0"/>
              <a:t>文件的名称。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返回：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当且仅当该名称应该包含在文件列表中时返回 </a:t>
            </a:r>
            <a:r>
              <a:rPr lang="en-US" dirty="0" smtClean="0"/>
              <a:t>true；</a:t>
            </a:r>
            <a:r>
              <a:rPr lang="zh-CN" altLang="en-US" dirty="0" smtClean="0"/>
              <a:t>否则返回 </a:t>
            </a:r>
            <a:r>
              <a:rPr lang="en-US" dirty="0" smtClean="0"/>
              <a:t>false。</a:t>
            </a:r>
          </a:p>
          <a:p>
            <a:pPr lvl="2"/>
            <a:endParaRPr lang="en-US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阅读并讨论例题12-2。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Example12_2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643050"/>
            <a:ext cx="7858180" cy="4729183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200" b="1" dirty="0" smtClean="0">
                <a:latin typeface="+mj-lt"/>
              </a:rPr>
              <a:t>import java.io.*;</a:t>
            </a:r>
          </a:p>
          <a:p>
            <a:pPr>
              <a:spcBef>
                <a:spcPts val="0"/>
              </a:spcBef>
              <a:buNone/>
            </a:pPr>
            <a:endParaRPr lang="zh-CN" altLang="en-US" sz="2200" b="1" dirty="0" smtClean="0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 smtClean="0">
                <a:latin typeface="+mj-lt"/>
              </a:rPr>
              <a:t>public class </a:t>
            </a:r>
            <a:r>
              <a:rPr lang="en-US" altLang="zh-CN" sz="2200" b="1" dirty="0" err="1" smtClean="0">
                <a:latin typeface="+mj-lt"/>
              </a:rPr>
              <a:t>FileAccept</a:t>
            </a:r>
            <a:r>
              <a:rPr lang="en-US" altLang="zh-CN" sz="2200" b="1" dirty="0" smtClean="0">
                <a:latin typeface="+mj-lt"/>
              </a:rPr>
              <a:t>  </a:t>
            </a:r>
            <a:r>
              <a:rPr lang="en-US" altLang="zh-CN" sz="2200" b="1" dirty="0" smtClean="0">
                <a:solidFill>
                  <a:srgbClr val="C00000"/>
                </a:solidFill>
                <a:latin typeface="+mj-lt"/>
              </a:rPr>
              <a:t>implements 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+mj-lt"/>
              </a:rPr>
              <a:t>FilenameFilter</a:t>
            </a:r>
            <a:r>
              <a:rPr lang="en-US" altLang="zh-CN" sz="2200" b="1" dirty="0" smtClean="0">
                <a:solidFill>
                  <a:srgbClr val="C00000"/>
                </a:solidFill>
                <a:latin typeface="+mj-lt"/>
              </a:rPr>
              <a:t>  </a:t>
            </a:r>
            <a:r>
              <a:rPr lang="en-US" altLang="zh-CN" sz="2200" b="1" dirty="0" smtClean="0">
                <a:latin typeface="+mj-lt"/>
              </a:rPr>
              <a:t>{ 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200" b="1" dirty="0" smtClean="0">
                <a:latin typeface="+mj-lt"/>
              </a:rPr>
              <a:t>   private String </a:t>
            </a:r>
            <a:r>
              <a:rPr lang="en-US" altLang="zh-CN" sz="2200" b="1" dirty="0" err="1" smtClean="0">
                <a:latin typeface="+mj-lt"/>
              </a:rPr>
              <a:t>extendName</a:t>
            </a:r>
            <a:r>
              <a:rPr lang="en-US" altLang="zh-CN" sz="2200" b="1" dirty="0" smtClean="0">
                <a:latin typeface="+mj-lt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zh-CN" altLang="en-US" sz="2200" b="1" dirty="0" smtClean="0"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200" b="1" dirty="0" smtClean="0">
                <a:latin typeface="+mj-lt"/>
              </a:rPr>
              <a:t>   public void </a:t>
            </a:r>
            <a:r>
              <a:rPr lang="en-US" altLang="zh-CN" sz="2200" b="1" dirty="0" err="1" smtClean="0">
                <a:latin typeface="+mj-lt"/>
              </a:rPr>
              <a:t>setExtendName</a:t>
            </a:r>
            <a:r>
              <a:rPr lang="en-US" altLang="zh-CN" sz="2200" b="1" dirty="0" smtClean="0">
                <a:latin typeface="+mj-lt"/>
              </a:rPr>
              <a:t>(String s) { </a:t>
            </a:r>
            <a:r>
              <a:rPr lang="en-US" altLang="zh-CN" sz="2200" b="1" dirty="0" smtClean="0">
                <a:solidFill>
                  <a:srgbClr val="C00000"/>
                </a:solidFill>
                <a:latin typeface="+mj-lt"/>
              </a:rPr>
              <a:t>//</a:t>
            </a:r>
            <a:r>
              <a:rPr lang="zh-CN" altLang="en-US" sz="2200" b="1" dirty="0" smtClean="0">
                <a:solidFill>
                  <a:srgbClr val="C00000"/>
                </a:solidFill>
                <a:latin typeface="+mj-lt"/>
              </a:rPr>
              <a:t>设置扩展名</a:t>
            </a:r>
            <a:endParaRPr lang="en-US" altLang="zh-CN" sz="2200" b="1" dirty="0" smtClean="0">
              <a:solidFill>
                <a:srgbClr val="C00000"/>
              </a:solidFill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200" b="1" dirty="0" smtClean="0">
                <a:latin typeface="+mj-lt"/>
              </a:rPr>
              <a:t>      </a:t>
            </a:r>
            <a:r>
              <a:rPr lang="en-US" altLang="zh-CN" sz="2200" b="1" dirty="0" err="1" smtClean="0">
                <a:latin typeface="+mj-lt"/>
              </a:rPr>
              <a:t>extendName</a:t>
            </a:r>
            <a:r>
              <a:rPr lang="en-US" altLang="zh-CN" sz="2200" b="1" dirty="0" smtClean="0">
                <a:latin typeface="+mj-lt"/>
              </a:rPr>
              <a:t>="."+s;</a:t>
            </a:r>
          </a:p>
          <a:p>
            <a:pPr lvl="1">
              <a:spcBef>
                <a:spcPts val="0"/>
              </a:spcBef>
              <a:buNone/>
            </a:pPr>
            <a:r>
              <a:rPr lang="zh-CN" altLang="en-US" sz="2200" b="1" dirty="0" smtClean="0">
                <a:latin typeface="+mj-lt"/>
              </a:rPr>
              <a:t>   </a:t>
            </a:r>
            <a:r>
              <a:rPr lang="en-US" altLang="zh-CN" sz="2200" b="1" dirty="0" smtClean="0">
                <a:latin typeface="+mj-lt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zh-CN" altLang="en-US" sz="2200" b="1" dirty="0" smtClean="0">
                <a:latin typeface="+mj-lt"/>
              </a:rPr>
              <a:t> </a:t>
            </a:r>
            <a:endParaRPr lang="en-US" altLang="zh-CN" sz="2200" b="1" dirty="0" smtClean="0"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latin typeface="+mj-lt"/>
              </a:rPr>
              <a:t>   //</a:t>
            </a:r>
            <a:r>
              <a:rPr lang="zh-CN" altLang="en-US" sz="2200" b="1" dirty="0" smtClean="0">
                <a:solidFill>
                  <a:srgbClr val="C00000"/>
                </a:solidFill>
                <a:latin typeface="+mj-lt"/>
              </a:rPr>
              <a:t>重写接口中的方法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0099"/>
                </a:solidFill>
                <a:latin typeface="+mj-lt"/>
              </a:rPr>
              <a:t>   public </a:t>
            </a:r>
            <a:r>
              <a:rPr lang="en-US" altLang="zh-CN" sz="2200" b="1" dirty="0" err="1" smtClean="0">
                <a:solidFill>
                  <a:srgbClr val="000099"/>
                </a:solidFill>
                <a:latin typeface="+mj-lt"/>
              </a:rPr>
              <a:t>boolean</a:t>
            </a:r>
            <a:r>
              <a:rPr lang="en-US" altLang="zh-CN" sz="2200" b="1" dirty="0" smtClean="0">
                <a:solidFill>
                  <a:srgbClr val="000099"/>
                </a:solidFill>
                <a:latin typeface="+mj-lt"/>
              </a:rPr>
              <a:t> accept(File dir, String name){ </a:t>
            </a:r>
            <a:endParaRPr lang="zh-CN" altLang="en-US" sz="2200" b="1" dirty="0" smtClean="0">
              <a:solidFill>
                <a:srgbClr val="000099"/>
              </a:solidFill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0099"/>
                </a:solidFill>
                <a:latin typeface="+mj-lt"/>
              </a:rPr>
              <a:t>      return </a:t>
            </a:r>
            <a:r>
              <a:rPr lang="en-US" altLang="zh-CN" sz="2200" b="1" dirty="0" err="1" smtClean="0">
                <a:solidFill>
                  <a:srgbClr val="000099"/>
                </a:solidFill>
                <a:latin typeface="+mj-lt"/>
              </a:rPr>
              <a:t>name.endsWith</a:t>
            </a:r>
            <a:r>
              <a:rPr lang="en-US" altLang="zh-CN" sz="2200" b="1" dirty="0" smtClean="0">
                <a:solidFill>
                  <a:srgbClr val="000099"/>
                </a:solidFill>
                <a:latin typeface="+mj-lt"/>
              </a:rPr>
              <a:t>(</a:t>
            </a:r>
            <a:r>
              <a:rPr lang="en-US" altLang="zh-CN" sz="2200" b="1" dirty="0" err="1" smtClean="0">
                <a:solidFill>
                  <a:srgbClr val="000099"/>
                </a:solidFill>
                <a:latin typeface="+mj-lt"/>
              </a:rPr>
              <a:t>extendName</a:t>
            </a:r>
            <a:r>
              <a:rPr lang="en-US" altLang="zh-CN" sz="2200" b="1" dirty="0" smtClean="0">
                <a:solidFill>
                  <a:srgbClr val="000099"/>
                </a:solidFill>
                <a:latin typeface="+mj-lt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zh-CN" altLang="en-US" sz="2200" b="1" dirty="0" smtClean="0">
                <a:solidFill>
                  <a:srgbClr val="000099"/>
                </a:solidFill>
                <a:latin typeface="+mj-lt"/>
              </a:rPr>
              <a:t>   </a:t>
            </a:r>
            <a:r>
              <a:rPr lang="en-US" altLang="zh-CN" sz="2200" b="1" dirty="0" smtClean="0">
                <a:solidFill>
                  <a:srgbClr val="000099"/>
                </a:solidFill>
                <a:latin typeface="+mj-lt"/>
              </a:rPr>
              <a:t>}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 smtClean="0">
                <a:latin typeface="+mj-lt"/>
              </a:rPr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Example12_2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4"/>
            <a:ext cx="8472518" cy="4729183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200" dirty="0" smtClean="0"/>
              <a:t>//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FileAccept</a:t>
            </a:r>
            <a:r>
              <a:rPr lang="zh-CN" altLang="en-US" sz="2000" dirty="0" smtClean="0"/>
              <a:t>类的</a:t>
            </a:r>
            <a:r>
              <a:rPr lang="zh-CN" altLang="en-US" sz="2200" dirty="0" smtClean="0"/>
              <a:t>简化版</a:t>
            </a:r>
            <a:endParaRPr lang="en-US" altLang="zh-CN" sz="2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/>
              <a:t>import java.io.*;</a:t>
            </a:r>
          </a:p>
          <a:p>
            <a:pPr>
              <a:spcBef>
                <a:spcPts val="0"/>
              </a:spcBef>
              <a:buNone/>
            </a:pP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FileAccept</a:t>
            </a:r>
            <a:r>
              <a:rPr lang="en-US" altLang="zh-CN" sz="2400" dirty="0" smtClean="0"/>
              <a:t> 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implements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FilenameFilter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400" dirty="0" smtClean="0"/>
              <a:t>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	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       //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重写接口中的方法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public </a:t>
            </a:r>
            <a:r>
              <a:rPr lang="en-US" altLang="zh-CN" dirty="0" err="1" smtClean="0">
                <a:solidFill>
                  <a:srgbClr val="000099"/>
                </a:solidFill>
              </a:rPr>
              <a:t>boolean</a:t>
            </a:r>
            <a:r>
              <a:rPr lang="en-US" altLang="zh-CN" dirty="0" smtClean="0">
                <a:solidFill>
                  <a:srgbClr val="000099"/>
                </a:solidFill>
              </a:rPr>
              <a:t> accept(File </a:t>
            </a:r>
            <a:r>
              <a:rPr lang="en-US" altLang="zh-CN" dirty="0" err="1" smtClean="0">
                <a:solidFill>
                  <a:srgbClr val="000099"/>
                </a:solidFill>
              </a:rPr>
              <a:t>dir,String</a:t>
            </a:r>
            <a:r>
              <a:rPr lang="en-US" altLang="zh-CN" dirty="0" smtClean="0">
                <a:solidFill>
                  <a:srgbClr val="000099"/>
                </a:solidFill>
              </a:rPr>
              <a:t> name) {  </a:t>
            </a:r>
            <a:endParaRPr lang="zh-CN" altLang="en-US" b="1" dirty="0" smtClean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    return </a:t>
            </a:r>
            <a:r>
              <a:rPr lang="en-US" altLang="zh-CN" dirty="0" err="1" smtClean="0">
                <a:solidFill>
                  <a:srgbClr val="000099"/>
                </a:solidFill>
              </a:rPr>
              <a:t>name.endsWith</a:t>
            </a:r>
            <a:r>
              <a:rPr lang="en-US" altLang="zh-CN" dirty="0" smtClean="0">
                <a:solidFill>
                  <a:srgbClr val="000099"/>
                </a:solidFill>
              </a:rPr>
              <a:t>(“.java”);</a:t>
            </a:r>
          </a:p>
          <a:p>
            <a:pPr lvl="1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   </a:t>
            </a:r>
            <a:r>
              <a:rPr lang="en-US" altLang="zh-CN" dirty="0" smtClean="0">
                <a:solidFill>
                  <a:srgbClr val="000099"/>
                </a:solidFill>
              </a:rPr>
              <a:t>}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635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Example12_2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401080" cy="578647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altLang="zh-CN" sz="2200" b="1" dirty="0" smtClean="0"/>
              <a:t>import java.io.*;</a:t>
            </a:r>
          </a:p>
          <a:p>
            <a:pPr marL="0">
              <a:spcBef>
                <a:spcPts val="0"/>
              </a:spcBef>
              <a:buNone/>
            </a:pPr>
            <a:endParaRPr lang="en-US" altLang="zh-CN" sz="2200" b="1" dirty="0" smtClean="0"/>
          </a:p>
          <a:p>
            <a:pPr marL="0">
              <a:spcBef>
                <a:spcPts val="0"/>
              </a:spcBef>
              <a:buNone/>
            </a:pPr>
            <a:r>
              <a:rPr lang="en-US" altLang="zh-CN" sz="2200" b="1" dirty="0" smtClean="0"/>
              <a:t>public class Example12_2 {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zh-CN" sz="2200" b="1" dirty="0" smtClean="0"/>
              <a:t>   public static void main(String </a:t>
            </a:r>
            <a:r>
              <a:rPr lang="en-US" altLang="zh-CN" sz="2200" b="1" dirty="0" err="1" smtClean="0"/>
              <a:t>args</a:t>
            </a:r>
            <a:r>
              <a:rPr lang="en-US" altLang="zh-CN" sz="2200" b="1" dirty="0" smtClean="0"/>
              <a:t>[]) {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6600"/>
                </a:solidFill>
              </a:rPr>
              <a:t>      //File dir=new File(".");	//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当前目录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6600"/>
                </a:solidFill>
              </a:rPr>
              <a:t>      //</a:t>
            </a:r>
            <a:r>
              <a:rPr lang="en-US" altLang="zh-CN" sz="2200" b="1" dirty="0" err="1" smtClean="0">
                <a:solidFill>
                  <a:srgbClr val="006600"/>
                </a:solidFill>
              </a:rPr>
              <a:t>System.out.println</a:t>
            </a:r>
            <a:r>
              <a:rPr lang="en-US" altLang="zh-CN" sz="2200" b="1" dirty="0" smtClean="0">
                <a:solidFill>
                  <a:srgbClr val="006600"/>
                </a:solidFill>
              </a:rPr>
              <a:t>(</a:t>
            </a:r>
            <a:r>
              <a:rPr lang="en-US" altLang="zh-CN" sz="2200" b="1" dirty="0" err="1" smtClean="0">
                <a:solidFill>
                  <a:srgbClr val="006600"/>
                </a:solidFill>
              </a:rPr>
              <a:t>dir.getAbsolutePath</a:t>
            </a:r>
            <a:r>
              <a:rPr lang="en-US" altLang="zh-CN" sz="2200" b="1" dirty="0" smtClean="0">
                <a:solidFill>
                  <a:srgbClr val="006600"/>
                </a:solidFill>
              </a:rPr>
              <a:t>());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200" b="1" dirty="0" smtClean="0"/>
              <a:t>   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zh-CN" sz="2200" b="1" dirty="0" smtClean="0"/>
              <a:t>       File </a:t>
            </a:r>
            <a:r>
              <a:rPr lang="en-US" altLang="zh-CN" sz="2200" b="1" dirty="0" smtClean="0">
                <a:solidFill>
                  <a:srgbClr val="000099"/>
                </a:solidFill>
              </a:rPr>
              <a:t>dir</a:t>
            </a:r>
            <a:r>
              <a:rPr lang="en-US" altLang="zh-CN" sz="2200" b="1" dirty="0" smtClean="0"/>
              <a:t>=new File("D:\\Java");	//</a:t>
            </a:r>
            <a:r>
              <a:rPr lang="zh-CN" altLang="en-US" sz="2200" b="1" dirty="0" smtClean="0"/>
              <a:t>目录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zh-CN" sz="2200" b="1" dirty="0" smtClean="0"/>
              <a:t>       </a:t>
            </a:r>
            <a:r>
              <a:rPr lang="en-US" altLang="zh-CN" sz="2200" b="1" dirty="0" err="1" smtClean="0"/>
              <a:t>FileAccept</a:t>
            </a:r>
            <a:r>
              <a:rPr lang="en-US" altLang="zh-CN" sz="2200" b="1" dirty="0" smtClean="0"/>
              <a:t> 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fileAccept</a:t>
            </a:r>
            <a:r>
              <a:rPr lang="en-US" altLang="zh-CN" sz="2200" b="1" dirty="0" smtClean="0"/>
              <a:t> = new </a:t>
            </a:r>
            <a:r>
              <a:rPr lang="en-US" altLang="zh-CN" sz="2200" b="1" dirty="0" err="1" smtClean="0"/>
              <a:t>FileAccept</a:t>
            </a:r>
            <a:r>
              <a:rPr lang="en-US" altLang="zh-CN" sz="2200" b="1" dirty="0" smtClean="0"/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zh-CN" sz="2200" b="1" dirty="0" smtClean="0"/>
              <a:t>      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fileAccept</a:t>
            </a:r>
            <a:r>
              <a:rPr lang="en-US" altLang="zh-CN" sz="2200" b="1" dirty="0" err="1" smtClean="0"/>
              <a:t>.setExtendName</a:t>
            </a:r>
            <a:r>
              <a:rPr lang="en-US" altLang="zh-CN" sz="2200" b="1" dirty="0" smtClean="0"/>
              <a:t>("java");      </a:t>
            </a:r>
          </a:p>
          <a:p>
            <a:pPr marL="0">
              <a:spcBef>
                <a:spcPts val="0"/>
              </a:spcBef>
              <a:buNone/>
            </a:pPr>
            <a:endParaRPr lang="en-US" altLang="zh-CN" sz="2200" b="1" dirty="0" smtClean="0"/>
          </a:p>
          <a:p>
            <a:pPr marL="0">
              <a:spcBef>
                <a:spcPts val="0"/>
              </a:spcBef>
              <a:buNone/>
            </a:pPr>
            <a:r>
              <a:rPr lang="en-US" altLang="zh-CN" sz="2200" b="1" dirty="0" smtClean="0"/>
              <a:t>       String[ ] </a:t>
            </a:r>
            <a:r>
              <a:rPr lang="en-US" altLang="zh-CN" sz="2200" b="1" dirty="0" err="1" smtClean="0"/>
              <a:t>fileName</a:t>
            </a:r>
            <a:r>
              <a:rPr lang="en-US" altLang="zh-CN" sz="2200" b="1" dirty="0" smtClean="0"/>
              <a:t>=</a:t>
            </a:r>
            <a:r>
              <a:rPr lang="en-US" altLang="zh-CN" sz="2200" b="1" dirty="0" err="1" smtClean="0">
                <a:solidFill>
                  <a:srgbClr val="000099"/>
                </a:solidFill>
              </a:rPr>
              <a:t>dir</a:t>
            </a:r>
            <a:r>
              <a:rPr lang="en-US" altLang="zh-CN" sz="2200" b="1" dirty="0" err="1" smtClean="0"/>
              <a:t>.list</a:t>
            </a:r>
            <a:r>
              <a:rPr lang="en-US" altLang="zh-CN" sz="2200" b="1" dirty="0" smtClean="0"/>
              <a:t>(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fileAccept</a:t>
            </a:r>
            <a:r>
              <a:rPr lang="en-US" altLang="zh-CN" sz="2200" b="1" dirty="0" smtClean="0"/>
              <a:t>);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zh-CN" sz="2200" b="1" dirty="0" smtClean="0"/>
              <a:t>       for(String </a:t>
            </a:r>
            <a:r>
              <a:rPr lang="en-US" altLang="zh-CN" sz="2200" b="1" dirty="0" err="1" smtClean="0"/>
              <a:t>name:fileName</a:t>
            </a:r>
            <a:r>
              <a:rPr lang="en-US" altLang="zh-CN" sz="2200" b="1" dirty="0" smtClean="0"/>
              <a:t>) {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zh-CN" sz="2200" b="1" dirty="0" smtClean="0"/>
              <a:t>              </a:t>
            </a:r>
            <a:r>
              <a:rPr lang="en-US" altLang="zh-CN" sz="2200" b="1" dirty="0" err="1" smtClean="0"/>
              <a:t>System.</a:t>
            </a:r>
            <a:r>
              <a:rPr lang="en-US" altLang="zh-CN" sz="2200" b="1" i="1" dirty="0" err="1" smtClean="0"/>
              <a:t>out.println</a:t>
            </a:r>
            <a:r>
              <a:rPr lang="en-US" altLang="zh-CN" sz="2200" b="1" i="1" dirty="0" smtClean="0"/>
              <a:t>(name);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200" b="1" dirty="0" smtClean="0"/>
              <a:t>       </a:t>
            </a:r>
            <a:r>
              <a:rPr lang="en-US" altLang="zh-CN" sz="2200" b="1" dirty="0" smtClean="0"/>
              <a:t>}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200" b="1" dirty="0" smtClean="0"/>
              <a:t>   </a:t>
            </a:r>
            <a:r>
              <a:rPr lang="en-US" altLang="zh-CN" sz="2200" b="1" dirty="0" smtClean="0"/>
              <a:t>}</a:t>
            </a:r>
          </a:p>
          <a:p>
            <a:pPr marL="0">
              <a:spcBef>
                <a:spcPts val="0"/>
              </a:spcBef>
              <a:buNone/>
            </a:pP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1934" y="5857892"/>
            <a:ext cx="4714908" cy="64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例如：</a:t>
            </a:r>
            <a:r>
              <a:rPr lang="en-US" altLang="zh-CN" b="1" dirty="0" smtClean="0">
                <a:solidFill>
                  <a:srgbClr val="000099"/>
                </a:solidFill>
              </a:rPr>
              <a:t>accept(</a:t>
            </a:r>
            <a:r>
              <a:rPr lang="en-US" altLang="zh-CN" b="1" dirty="0" smtClean="0"/>
              <a:t>“D:\\Java”</a:t>
            </a:r>
            <a:r>
              <a:rPr lang="en-US" altLang="zh-CN" b="1" dirty="0" smtClean="0">
                <a:solidFill>
                  <a:srgbClr val="000099"/>
                </a:solidFill>
              </a:rPr>
              <a:t>,” “eason.java”)</a:t>
            </a:r>
            <a:r>
              <a:rPr lang="zh-CN" altLang="en-US" b="1" dirty="0" smtClean="0">
                <a:solidFill>
                  <a:srgbClr val="000099"/>
                </a:solidFill>
              </a:rPr>
              <a:t>返回</a:t>
            </a:r>
            <a:r>
              <a:rPr lang="en-US" altLang="zh-CN" b="1" dirty="0" err="1" smtClean="0">
                <a:solidFill>
                  <a:srgbClr val="000099"/>
                </a:solidFill>
              </a:rPr>
              <a:t>ture</a:t>
            </a:r>
            <a:r>
              <a:rPr lang="zh-CN" altLang="en-US" b="1" dirty="0" smtClean="0">
                <a:solidFill>
                  <a:srgbClr val="000099"/>
                </a:solidFill>
              </a:rPr>
              <a:t>时，则文件被列出。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rot="16200000" flipV="1">
            <a:off x="5000628" y="4429132"/>
            <a:ext cx="1071570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5140" y="4071942"/>
            <a:ext cx="19159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Season.java</a:t>
            </a:r>
          </a:p>
          <a:p>
            <a:r>
              <a:rPr lang="en-US" altLang="zh-CN" dirty="0" smtClean="0"/>
              <a:t>StrCompare.java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15075" y="4071942"/>
            <a:ext cx="461665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/>
              <a:t>输出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§12.1.3  </a:t>
            </a:r>
            <a:r>
              <a:rPr lang="zh-CN" altLang="en-US" dirty="0" smtClean="0">
                <a:latin typeface="宋体" charset="-122"/>
              </a:rPr>
              <a:t>文件的创建与删除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当使用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类创建一个文件对象后，例如：</a:t>
            </a:r>
          </a:p>
          <a:p>
            <a:pPr algn="ctr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File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file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=new File("c:\\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myletter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", "letter.txt");</a:t>
            </a:r>
          </a:p>
          <a:p>
            <a:pPr algn="ctr">
              <a:buNone/>
            </a:pPr>
            <a:endParaRPr lang="en-US" altLang="zh-CN" sz="2400" b="1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c:\myletter</a:t>
            </a:r>
            <a:r>
              <a:rPr lang="zh-CN" altLang="en-US" dirty="0" smtClean="0"/>
              <a:t>目录中没有名字为</a:t>
            </a:r>
            <a:r>
              <a:rPr lang="en-US" altLang="zh-CN" dirty="0" smtClean="0"/>
              <a:t>letter.txt</a:t>
            </a:r>
            <a:r>
              <a:rPr lang="zh-CN" altLang="en-US" dirty="0" smtClean="0"/>
              <a:t>文件，文件对象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调用方法：  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public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boolean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createNewFile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();</a:t>
            </a:r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c:\myletter</a:t>
            </a:r>
            <a:r>
              <a:rPr lang="zh-CN" altLang="en-US" dirty="0" smtClean="0"/>
              <a:t>目录中建立一个名字为</a:t>
            </a:r>
            <a:r>
              <a:rPr lang="en-US" altLang="zh-CN" dirty="0" smtClean="0"/>
              <a:t>letter.txt</a:t>
            </a:r>
            <a:r>
              <a:rPr lang="zh-CN" altLang="en-US" dirty="0" smtClean="0"/>
              <a:t>的文件。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§12.1.3  </a:t>
            </a:r>
            <a:r>
              <a:rPr lang="zh-CN" altLang="en-US" dirty="0" smtClean="0">
                <a:latin typeface="宋体" charset="-122"/>
              </a:rPr>
              <a:t>文件的创建与删除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文件对象调用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方法可以删除当前文件，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public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boolean</a:t>
            </a:r>
            <a:r>
              <a:rPr lang="en-US" altLang="zh-CN" b="1" dirty="0" smtClean="0">
                <a:solidFill>
                  <a:srgbClr val="000099"/>
                </a:solidFill>
              </a:rPr>
              <a:t> delete()</a:t>
            </a:r>
          </a:p>
          <a:p>
            <a:r>
              <a:rPr lang="zh-CN" altLang="en-US" dirty="0" smtClean="0"/>
              <a:t>例如：</a:t>
            </a:r>
          </a:p>
          <a:p>
            <a:pPr algn="ctr">
              <a:buNone/>
            </a:pPr>
            <a:r>
              <a:rPr lang="en-US" altLang="zh-CN" b="1" dirty="0" err="1" smtClean="0">
                <a:solidFill>
                  <a:srgbClr val="000099"/>
                </a:solidFill>
              </a:rPr>
              <a:t>file.delete</a:t>
            </a:r>
            <a:r>
              <a:rPr lang="en-US" altLang="zh-CN" b="1" dirty="0" smtClean="0">
                <a:solidFill>
                  <a:srgbClr val="000099"/>
                </a:solidFill>
              </a:rPr>
              <a:t>();</a:t>
            </a:r>
            <a:endParaRPr lang="zh-CN" altLang="en-US" b="1" dirty="0" smtClean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§12.1.4   </a:t>
            </a:r>
            <a:r>
              <a:rPr lang="zh-CN" altLang="en-US" dirty="0" smtClean="0">
                <a:latin typeface="宋体" charset="-122"/>
              </a:rPr>
              <a:t>运行可执行文件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b="1" dirty="0" err="1" smtClean="0">
                <a:solidFill>
                  <a:srgbClr val="C00000"/>
                </a:solidFill>
              </a:rPr>
              <a:t>java.lang.Runtime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类声明一个对象</a:t>
            </a:r>
            <a:r>
              <a:rPr lang="en-US" altLang="zh-CN" dirty="0" smtClean="0"/>
              <a:t>(Runtime</a:t>
            </a:r>
            <a:r>
              <a:rPr lang="zh-CN" altLang="en-US" dirty="0" smtClean="0"/>
              <a:t>类在</a:t>
            </a:r>
            <a:r>
              <a:rPr lang="en-US" altLang="zh-CN" dirty="0" err="1" smtClean="0"/>
              <a:t>java.lang</a:t>
            </a:r>
            <a:r>
              <a:rPr lang="zh-CN" altLang="en-US" dirty="0" smtClean="0"/>
              <a:t>包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，然后使用该类的</a:t>
            </a:r>
            <a:r>
              <a:rPr lang="en-US" altLang="zh-CN" dirty="0" err="1" smtClean="0"/>
              <a:t>getRuntime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静态方法创建这个对象：</a:t>
            </a:r>
            <a:endParaRPr lang="en-US" altLang="zh-CN" dirty="0" smtClean="0"/>
          </a:p>
          <a:p>
            <a:pPr lvl="4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Runtime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ec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; </a:t>
            </a:r>
            <a:endParaRPr lang="zh-CN" altLang="en-US" sz="2400" b="1" dirty="0" smtClean="0">
              <a:solidFill>
                <a:srgbClr val="000099"/>
              </a:solidFill>
            </a:endParaRPr>
          </a:p>
          <a:p>
            <a:pPr lvl="4"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</a:rPr>
              <a:t>ec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=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Runtime.getRuntime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();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b="1" dirty="0" err="1" smtClean="0">
                <a:solidFill>
                  <a:srgbClr val="000099"/>
                </a:solidFill>
              </a:rPr>
              <a:t>ec</a:t>
            </a:r>
            <a:r>
              <a:rPr lang="zh-CN" altLang="en-US" dirty="0" smtClean="0"/>
              <a:t>可以调用</a:t>
            </a:r>
            <a:r>
              <a:rPr lang="en-US" altLang="zh-CN" b="1" dirty="0" smtClean="0">
                <a:solidFill>
                  <a:srgbClr val="000099"/>
                </a:solidFill>
              </a:rPr>
              <a:t>exec(String command)</a:t>
            </a:r>
            <a:r>
              <a:rPr lang="zh-CN" altLang="en-US" dirty="0" smtClean="0"/>
              <a:t>方法打开本地机的可执行文件或执行一个操作。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C00000"/>
                </a:solidFill>
              </a:rPr>
              <a:t>command</a:t>
            </a:r>
            <a:r>
              <a:rPr lang="en-US" altLang="zh-CN" dirty="0" smtClean="0"/>
              <a:t> - command</a:t>
            </a:r>
            <a:r>
              <a:rPr lang="zh-CN" altLang="en-US" dirty="0" smtClean="0"/>
              <a:t>字符串指定的路径下的一个系统命令。</a:t>
            </a:r>
          </a:p>
          <a:p>
            <a:r>
              <a:rPr lang="zh-CN" altLang="en-US" dirty="0" smtClean="0"/>
              <a:t>阅读例题</a:t>
            </a:r>
            <a:r>
              <a:rPr lang="en-US" altLang="zh-CN" dirty="0" smtClean="0"/>
              <a:t>12-3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857496"/>
            <a:ext cx="8001056" cy="150019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Runtime </a:t>
            </a:r>
            <a:r>
              <a:rPr lang="en-US" altLang="zh-CN" dirty="0" err="1" smtClean="0"/>
              <a:t>ec</a:t>
            </a:r>
            <a:r>
              <a:rPr lang="en-US" altLang="zh-CN" dirty="0" smtClean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ec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Runtime.getRuntime</a:t>
            </a:r>
            <a:r>
              <a:rPr lang="en-US" altLang="zh-CN" dirty="0" smtClean="0"/>
              <a:t>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ec.exec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99"/>
                </a:solidFill>
              </a:rPr>
              <a:t>"c:\\windows\\system32\\notepad.exe"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51EA7FB-FBD3-47DF-B000-F588E7876EAC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000" b="0" dirty="0" smtClean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sz="3500" smtClean="0"/>
              <a:t>文本文件</a:t>
            </a:r>
            <a:r>
              <a:rPr lang="en-US" altLang="zh-CN" sz="3500" smtClean="0"/>
              <a:t>(Text Files</a:t>
            </a:r>
            <a:r>
              <a:rPr lang="zh-CN" altLang="en-US" sz="3500" smtClean="0"/>
              <a:t>，纯字符文件</a:t>
            </a:r>
            <a:r>
              <a:rPr lang="en-US" altLang="zh-CN" sz="3500" smtClean="0"/>
              <a:t>) </a:t>
            </a:r>
            <a:br>
              <a:rPr lang="en-US" altLang="zh-CN" sz="3500" smtClean="0"/>
            </a:br>
            <a:r>
              <a:rPr lang="en-US" altLang="zh-CN" sz="3500" smtClean="0"/>
              <a:t>vs. </a:t>
            </a:r>
            <a:r>
              <a:rPr lang="zh-CN" altLang="en-US" sz="3500" smtClean="0"/>
              <a:t>二进制文件</a:t>
            </a:r>
            <a:r>
              <a:rPr lang="en-US" altLang="zh-CN" sz="3500" smtClean="0"/>
              <a:t>(Binary Files)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1"/>
            <a:ext cx="8229600" cy="40862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文本文件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2600" dirty="0" smtClean="0">
                <a:solidFill>
                  <a:srgbClr val="C00000"/>
                </a:solidFill>
              </a:rPr>
              <a:t>Text file):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/>
              <a:t>纯文本文件是指的只包含纯文字和字符的文件，这些文字是没有格式的。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Example:</a:t>
            </a:r>
            <a:endParaRPr lang="zh-CN" altLang="en-US" b="1" dirty="0" smtClean="0"/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zh-CN" dirty="0" smtClean="0"/>
              <a:t>ASCII (binary)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: 00110001, 00110010, 00110111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zh-CN" altLang="en-US" dirty="0" smtClean="0"/>
              <a:t>记事本文件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.txt</a:t>
            </a:r>
            <a:r>
              <a:rPr lang="zh-CN" altLang="en-US" b="1" dirty="0" smtClean="0"/>
              <a:t>文件，默认</a:t>
            </a:r>
            <a:r>
              <a:rPr lang="en-US" altLang="zh-CN" b="1" dirty="0" smtClean="0"/>
              <a:t>ANSI</a:t>
            </a:r>
            <a:r>
              <a:rPr lang="zh-CN" altLang="en-US" b="1" dirty="0" smtClean="0"/>
              <a:t>编码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143000" lvl="2" indent="-228600" eaLnBrk="1" hangingPunct="1">
              <a:lnSpc>
                <a:spcPct val="90000"/>
              </a:lnSpc>
              <a:buNone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二进制文件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(Binary file):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非字符文件，如：图片、声音、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文件含有特殊的格式及计算机代码 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§12.2  </a:t>
            </a:r>
            <a:r>
              <a:rPr lang="zh-CN" altLang="en-US" dirty="0" smtClean="0">
                <a:latin typeface="宋体" charset="-122"/>
              </a:rPr>
              <a:t>文件字节流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7"/>
            <a:ext cx="8115328" cy="4416437"/>
          </a:xfrm>
        </p:spPr>
        <p:txBody>
          <a:bodyPr/>
          <a:lstStyle/>
          <a:p>
            <a:r>
              <a:rPr lang="zh-CN" altLang="en-US" b="1" dirty="0" smtClean="0">
                <a:latin typeface="宋体" charset="-122"/>
              </a:rPr>
              <a:t>如果程序对文件的操作比较简单，比如只是顺序地读写文件，那么就可以使用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FileInputStream</a:t>
            </a:r>
            <a:r>
              <a:rPr lang="zh-CN" altLang="en-US" b="1" dirty="0" smtClean="0">
                <a:latin typeface="宋体" charset="-122"/>
              </a:rPr>
              <a:t>和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FileOutputSream</a:t>
            </a:r>
            <a:r>
              <a:rPr lang="zh-CN" altLang="en-US" b="1" dirty="0" smtClean="0">
                <a:solidFill>
                  <a:srgbClr val="0000FF"/>
                </a:solidFill>
                <a:latin typeface="宋体" charset="-122"/>
              </a:rPr>
              <a:t>类</a:t>
            </a:r>
            <a:r>
              <a:rPr lang="zh-CN" altLang="en-US" b="1" dirty="0" smtClean="0">
                <a:latin typeface="宋体" charset="-122"/>
              </a:rPr>
              <a:t>创建的流对文件进行读写操作。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indent="-476250" algn="just" fontAlgn="t"/>
            <a:r>
              <a:rPr lang="zh-CN" altLang="en-US" sz="3200" b="1" dirty="0" smtClean="0">
                <a:solidFill>
                  <a:srgbClr val="3333FF"/>
                </a:solidFill>
                <a:latin typeface="Tahoma" pitchFamily="34" charset="0"/>
              </a:rPr>
              <a:t>主要内容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latin typeface="Tahoma" pitchFamily="34" charset="0"/>
              </a:rPr>
              <a:t>文件字节流与文件字符流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latin typeface="Tahoma" pitchFamily="34" charset="0"/>
              </a:rPr>
              <a:t>缓冲流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latin typeface="Tahoma" pitchFamily="34" charset="0"/>
              </a:rPr>
              <a:t>随机流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</a:rPr>
              <a:t>数组流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</a:rPr>
              <a:t>数据流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</a:rPr>
              <a:t>对象流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序列化与对象可隆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(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自学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)</a:t>
            </a:r>
            <a:endParaRPr lang="zh-CN" altLang="en-US" b="1" dirty="0" smtClean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宋体" charset="-122"/>
              </a:rPr>
              <a:t>文件锁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(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自学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)</a:t>
            </a:r>
            <a:endParaRPr lang="zh-CN" altLang="en-US" b="1" dirty="0" smtClean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使用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Scanner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解析文件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(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自学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)</a:t>
            </a:r>
            <a:endParaRPr lang="zh-CN" altLang="en-US" b="1" dirty="0" smtClean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709BBA-7864-4597-86C7-2E5820CC1B1F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30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43800" cy="944563"/>
          </a:xfrm>
        </p:spPr>
        <p:txBody>
          <a:bodyPr/>
          <a:lstStyle/>
          <a:p>
            <a:pPr lvl="1"/>
            <a:r>
              <a:rPr lang="zh-CN" altLang="en-US" dirty="0" smtClean="0"/>
              <a:t>§12.2  </a:t>
            </a:r>
            <a:r>
              <a:rPr lang="zh-CN" altLang="en-US" dirty="0" smtClean="0">
                <a:latin typeface="宋体" charset="-122"/>
              </a:rPr>
              <a:t>文件字节流 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4488"/>
            <a:ext cx="8558242" cy="4525975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FileOutputStream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/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FileInputStream</a:t>
            </a:r>
            <a:r>
              <a:rPr lang="en-US" altLang="zh-CN" dirty="0" smtClean="0">
                <a:latin typeface="Tahoma" pitchFamily="34" charset="0"/>
              </a:rPr>
              <a:t> </a:t>
            </a:r>
            <a:r>
              <a:rPr lang="zh-CN" altLang="en-US" dirty="0" smtClean="0">
                <a:latin typeface="Tahoma" pitchFamily="34" charset="0"/>
              </a:rPr>
              <a:t>是抽象类</a:t>
            </a:r>
            <a:r>
              <a:rPr lang="en-US" altLang="zh-CN" b="1" dirty="0" err="1" smtClean="0">
                <a:solidFill>
                  <a:srgbClr val="990000"/>
                </a:solidFill>
                <a:latin typeface="Tahoma" pitchFamily="34" charset="0"/>
              </a:rPr>
              <a:t>InputStream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/</a:t>
            </a:r>
            <a:r>
              <a:rPr lang="en-US" altLang="zh-CN" b="1" dirty="0" err="1" smtClean="0">
                <a:solidFill>
                  <a:srgbClr val="990000"/>
                </a:solidFill>
                <a:latin typeface="Tahoma" pitchFamily="34" charset="0"/>
              </a:rPr>
              <a:t>OutputStream</a:t>
            </a:r>
            <a:r>
              <a:rPr lang="zh-CN" altLang="en-US" dirty="0" smtClean="0">
                <a:latin typeface="Tahoma" pitchFamily="34" charset="0"/>
              </a:rPr>
              <a:t>的子类</a:t>
            </a:r>
            <a:r>
              <a:rPr lang="en-US" altLang="zh-CN" dirty="0" smtClean="0">
                <a:latin typeface="Tahoma" pitchFamily="34" charset="0"/>
              </a:rPr>
              <a:t>.</a:t>
            </a:r>
          </a:p>
          <a:p>
            <a:pPr eaLnBrk="1" hangingPunct="1"/>
            <a:r>
              <a:rPr lang="zh-CN" altLang="en-US" b="1" dirty="0" smtClean="0">
                <a:latin typeface="Tahoma" pitchFamily="34" charset="0"/>
              </a:rPr>
              <a:t>它们生成与</a:t>
            </a:r>
            <a:r>
              <a:rPr lang="zh-CN" altLang="en-US" b="1" dirty="0" smtClean="0">
                <a:solidFill>
                  <a:srgbClr val="990000"/>
                </a:solidFill>
                <a:latin typeface="Tahoma" pitchFamily="34" charset="0"/>
              </a:rPr>
              <a:t>文件</a:t>
            </a:r>
            <a:r>
              <a:rPr lang="zh-CN" altLang="en-US" b="1" dirty="0" smtClean="0">
                <a:latin typeface="Tahoma" pitchFamily="34" charset="0"/>
              </a:rPr>
              <a:t>链接的</a:t>
            </a:r>
            <a:r>
              <a:rPr lang="zh-CN" altLang="en-US" b="1" dirty="0" smtClean="0">
                <a:solidFill>
                  <a:srgbClr val="0000CC"/>
                </a:solidFill>
                <a:latin typeface="Tahoma" pitchFamily="34" charset="0"/>
              </a:rPr>
              <a:t>字节流</a:t>
            </a:r>
            <a:r>
              <a:rPr lang="zh-CN" altLang="en-US" b="1" dirty="0" smtClean="0">
                <a:latin typeface="Tahoma" pitchFamily="34" charset="0"/>
              </a:rPr>
              <a:t>。</a:t>
            </a:r>
          </a:p>
          <a:p>
            <a:pPr eaLnBrk="1" hangingPunct="1"/>
            <a:r>
              <a:rPr lang="zh-CN" altLang="en-US" b="1" dirty="0" smtClean="0">
                <a:latin typeface="Tahoma" pitchFamily="34" charset="0"/>
              </a:rPr>
              <a:t>为打开文件，只需创建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FileOutputStream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/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FileInputStream</a:t>
            </a:r>
            <a:r>
              <a:rPr lang="zh-CN" altLang="en-US" b="1" dirty="0" smtClean="0">
                <a:latin typeface="Tahoma" pitchFamily="34" charset="0"/>
              </a:rPr>
              <a:t>类的一个对象，在构造函数中以</a:t>
            </a:r>
            <a:r>
              <a:rPr lang="zh-CN" altLang="en-US" b="1" dirty="0" smtClean="0">
                <a:solidFill>
                  <a:srgbClr val="000099"/>
                </a:solidFill>
                <a:latin typeface="Tahoma" pitchFamily="34" charset="0"/>
              </a:rPr>
              <a:t>参数</a:t>
            </a:r>
            <a:r>
              <a:rPr lang="zh-CN" altLang="en-US" b="1" dirty="0" smtClean="0">
                <a:latin typeface="Tahoma" pitchFamily="34" charset="0"/>
              </a:rPr>
              <a:t>形式指定</a:t>
            </a:r>
            <a:r>
              <a:rPr lang="zh-CN" altLang="en-US" b="1" dirty="0" smtClean="0">
                <a:solidFill>
                  <a:srgbClr val="000099"/>
                </a:solidFill>
                <a:latin typeface="Tahoma" pitchFamily="34" charset="0"/>
              </a:rPr>
              <a:t>文件的名称</a:t>
            </a:r>
            <a:r>
              <a:rPr lang="zh-CN" altLang="en-US" b="1" dirty="0" smtClean="0">
                <a:latin typeface="Tahoma" pitchFamily="34" charset="0"/>
              </a:rPr>
              <a:t>。</a:t>
            </a:r>
          </a:p>
          <a:p>
            <a:pPr eaLnBrk="1" hangingPunct="1"/>
            <a:endParaRPr lang="en-US" altLang="zh-CN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§12.2  </a:t>
            </a:r>
            <a:r>
              <a:rPr lang="zh-CN" altLang="en-US" dirty="0" smtClean="0">
                <a:latin typeface="宋体" charset="-122"/>
              </a:rPr>
              <a:t>文件字节流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例如，读取一个名为</a:t>
            </a:r>
            <a:r>
              <a:rPr lang="en-US" altLang="zh-CN" dirty="0" smtClean="0"/>
              <a:t>hello.txt</a:t>
            </a:r>
            <a:r>
              <a:rPr lang="zh-CN" altLang="en-US" dirty="0" smtClean="0"/>
              <a:t>的文件，建立一个文件输入流对象，如下所示：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try {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0099"/>
                </a:solidFill>
              </a:rPr>
              <a:t>FileInputStream</a:t>
            </a:r>
            <a:r>
              <a:rPr lang="en-US" altLang="zh-CN" dirty="0" smtClean="0">
                <a:solidFill>
                  <a:srgbClr val="000099"/>
                </a:solidFill>
              </a:rPr>
              <a:t> in = new </a:t>
            </a:r>
            <a:r>
              <a:rPr lang="en-US" altLang="zh-CN" dirty="0" err="1" smtClean="0">
                <a:solidFill>
                  <a:srgbClr val="000099"/>
                </a:solidFill>
              </a:rPr>
              <a:t>FileInputStream</a:t>
            </a:r>
            <a:r>
              <a:rPr lang="en-US" altLang="zh-CN" dirty="0" smtClean="0">
                <a:solidFill>
                  <a:srgbClr val="000099"/>
                </a:solidFill>
              </a:rPr>
              <a:t>("hello.txt"); </a:t>
            </a:r>
          </a:p>
          <a:p>
            <a:pPr lvl="1">
              <a:buNone/>
            </a:pPr>
            <a:r>
              <a:rPr lang="en-US" altLang="zh-CN" dirty="0" smtClean="0"/>
              <a:t>}catch (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e) {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("File read error:"+e );</a:t>
            </a:r>
          </a:p>
          <a:p>
            <a:pPr lvl="1">
              <a:buNone/>
            </a:pPr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9D8C085-9C36-4561-9FD8-0D12B8C81381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32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857232"/>
            <a:ext cx="698182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285728"/>
            <a:ext cx="8686800" cy="5508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Byte Stream </a:t>
            </a:r>
            <a:r>
              <a:rPr lang="en-US" altLang="zh-CN" dirty="0" smtClean="0"/>
              <a:t>F</a:t>
            </a:r>
            <a:r>
              <a:rPr lang="en-US" altLang="zh-TW" dirty="0" smtClean="0"/>
              <a:t>amily</a:t>
            </a:r>
          </a:p>
        </p:txBody>
      </p:sp>
      <p:pic>
        <p:nvPicPr>
          <p:cNvPr id="47111" name="Picture 7" descr="26outpu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4286256"/>
            <a:ext cx="762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eaLnBrk="1" hangingPunct="1"/>
            <a:r>
              <a:rPr lang="en-US" altLang="zh-CN" sz="4300" dirty="0" err="1" smtClean="0"/>
              <a:t>InputStream</a:t>
            </a:r>
            <a:r>
              <a:rPr lang="zh-CN" altLang="en-US" sz="4300" dirty="0" smtClean="0"/>
              <a:t>类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142984"/>
            <a:ext cx="8624918" cy="52864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</a:pPr>
            <a:r>
              <a:rPr lang="zh-CN" altLang="en-US" sz="2400" b="1" dirty="0" smtClean="0"/>
              <a:t>该</a:t>
            </a:r>
            <a:r>
              <a:rPr lang="zh-CN" altLang="en-US" sz="2400" b="1" dirty="0" smtClean="0">
                <a:solidFill>
                  <a:srgbClr val="990000"/>
                </a:solidFill>
              </a:rPr>
              <a:t>抽象类</a:t>
            </a:r>
            <a:r>
              <a:rPr lang="zh-CN" altLang="en-US" sz="2400" b="1" dirty="0" smtClean="0"/>
              <a:t>作为所有输入字节流类的基类，声明用于读取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字节</a:t>
            </a:r>
            <a:r>
              <a:rPr lang="zh-CN" altLang="en-US" sz="2400" b="1" dirty="0" smtClean="0"/>
              <a:t>流数据的通用方法。</a:t>
            </a:r>
            <a:endParaRPr lang="zh-CN" altLang="en-US" sz="2400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000" b="1" dirty="0" smtClean="0">
                <a:latin typeface="Tahoma" pitchFamily="34" charset="0"/>
              </a:rPr>
              <a:t>public </a:t>
            </a:r>
            <a:r>
              <a:rPr lang="en-US" altLang="zh-CN" sz="2000" b="1" dirty="0" smtClean="0">
                <a:solidFill>
                  <a:srgbClr val="C00000"/>
                </a:solidFill>
                <a:latin typeface="Tahoma" pitchFamily="34" charset="0"/>
              </a:rPr>
              <a:t>abstract</a:t>
            </a:r>
            <a:r>
              <a:rPr lang="en-US" altLang="zh-CN" sz="2000" b="1" dirty="0" smtClean="0">
                <a:latin typeface="Tahoma" pitchFamily="34" charset="0"/>
              </a:rPr>
              <a:t> </a:t>
            </a:r>
            <a:r>
              <a:rPr lang="en-US" altLang="zh-CN" sz="2000" b="1" dirty="0" err="1" smtClean="0">
                <a:latin typeface="Tahoma" pitchFamily="34" charset="0"/>
              </a:rPr>
              <a:t>int</a:t>
            </a:r>
            <a:r>
              <a:rPr lang="en-US" altLang="zh-CN" sz="2000" b="1" dirty="0" smtClean="0">
                <a:latin typeface="Tahoma" pitchFamily="34" charset="0"/>
              </a:rPr>
              <a:t> </a:t>
            </a:r>
            <a:r>
              <a:rPr lang="en-US" altLang="zh-CN" sz="2000" b="1" dirty="0" smtClean="0">
                <a:solidFill>
                  <a:srgbClr val="008000"/>
                </a:solidFill>
                <a:latin typeface="Tahoma" pitchFamily="34" charset="0"/>
              </a:rPr>
              <a:t>read</a:t>
            </a:r>
            <a:r>
              <a:rPr lang="en-US" altLang="zh-CN" sz="2000" b="1" dirty="0" smtClean="0">
                <a:latin typeface="Tahoma" pitchFamily="34" charset="0"/>
              </a:rPr>
              <a:t>() </a:t>
            </a:r>
            <a:r>
              <a:rPr lang="en-US" altLang="zh-CN" sz="2000" b="1" dirty="0" smtClean="0">
                <a:solidFill>
                  <a:schemeClr val="tx2"/>
                </a:solidFill>
                <a:latin typeface="Tahoma" pitchFamily="34" charset="0"/>
              </a:rPr>
              <a:t>throws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Tahoma" pitchFamily="34" charset="0"/>
              </a:rPr>
              <a:t>IOException</a:t>
            </a:r>
            <a:r>
              <a:rPr lang="en-US" altLang="zh-CN" sz="2000" b="1" dirty="0" smtClean="0">
                <a:latin typeface="Tahoma" pitchFamily="34" charset="0"/>
              </a:rPr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000" b="1" dirty="0" smtClean="0">
                <a:latin typeface="Tahoma" pitchFamily="34" charset="0"/>
              </a:rPr>
              <a:t>public </a:t>
            </a:r>
            <a:r>
              <a:rPr lang="en-US" altLang="zh-CN" sz="2000" b="1" dirty="0" err="1" smtClean="0">
                <a:latin typeface="Tahoma" pitchFamily="34" charset="0"/>
              </a:rPr>
              <a:t>int</a:t>
            </a:r>
            <a:r>
              <a:rPr lang="en-US" altLang="zh-CN" sz="2000" b="1" dirty="0" smtClean="0">
                <a:latin typeface="Tahoma" pitchFamily="34" charset="0"/>
              </a:rPr>
              <a:t> </a:t>
            </a:r>
            <a:r>
              <a:rPr lang="en-US" altLang="zh-CN" sz="2000" b="1" dirty="0" smtClean="0">
                <a:solidFill>
                  <a:srgbClr val="008000"/>
                </a:solidFill>
                <a:latin typeface="Tahoma" pitchFamily="34" charset="0"/>
              </a:rPr>
              <a:t>read</a:t>
            </a:r>
            <a:r>
              <a:rPr lang="en-US" altLang="zh-CN" sz="2000" b="1" dirty="0" smtClean="0">
                <a:latin typeface="Tahoma" pitchFamily="34" charset="0"/>
              </a:rPr>
              <a:t>(byte[] </a:t>
            </a:r>
            <a:r>
              <a:rPr lang="en-US" altLang="zh-CN" sz="2000" b="1" dirty="0" err="1" smtClean="0">
                <a:latin typeface="Tahoma" pitchFamily="34" charset="0"/>
              </a:rPr>
              <a:t>buf</a:t>
            </a:r>
            <a:r>
              <a:rPr lang="en-US" altLang="zh-CN" sz="2000" b="1" dirty="0" smtClean="0">
                <a:latin typeface="Tahoma" pitchFamily="34" charset="0"/>
              </a:rPr>
              <a:t>, </a:t>
            </a:r>
            <a:r>
              <a:rPr lang="en-US" altLang="zh-CN" sz="2000" b="1" dirty="0" err="1" smtClean="0">
                <a:latin typeface="Tahoma" pitchFamily="34" charset="0"/>
              </a:rPr>
              <a:t>int</a:t>
            </a:r>
            <a:r>
              <a:rPr lang="en-US" altLang="zh-CN" sz="2000" b="1" dirty="0" smtClean="0">
                <a:latin typeface="Tahoma" pitchFamily="34" charset="0"/>
              </a:rPr>
              <a:t> offset, </a:t>
            </a:r>
            <a:r>
              <a:rPr lang="en-US" altLang="zh-CN" sz="2000" b="1" dirty="0" err="1" smtClean="0">
                <a:latin typeface="Tahoma" pitchFamily="34" charset="0"/>
              </a:rPr>
              <a:t>int</a:t>
            </a:r>
            <a:r>
              <a:rPr lang="en-US" altLang="zh-CN" sz="2000" b="1" dirty="0" smtClean="0">
                <a:latin typeface="Tahoma" pitchFamily="34" charset="0"/>
              </a:rPr>
              <a:t> count) </a:t>
            </a:r>
          </a:p>
          <a:p>
            <a:pPr lvl="1" eaLnBrk="1" hangingPunct="1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ahoma" pitchFamily="34" charset="0"/>
              </a:rPr>
              <a:t>                                                                   throws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Tahoma" pitchFamily="34" charset="0"/>
              </a:rPr>
              <a:t>IOException</a:t>
            </a:r>
            <a:r>
              <a:rPr lang="en-US" altLang="zh-CN" sz="2000" b="1" dirty="0" smtClean="0">
                <a:latin typeface="Tahoma" pitchFamily="34" charset="0"/>
              </a:rPr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000" b="1" dirty="0" smtClean="0">
                <a:latin typeface="Tahoma" pitchFamily="34" charset="0"/>
              </a:rPr>
              <a:t>public </a:t>
            </a:r>
            <a:r>
              <a:rPr lang="en-US" altLang="zh-CN" sz="2000" b="1" dirty="0" err="1" smtClean="0">
                <a:latin typeface="Tahoma" pitchFamily="34" charset="0"/>
              </a:rPr>
              <a:t>int</a:t>
            </a:r>
            <a:r>
              <a:rPr lang="en-US" altLang="zh-CN" sz="2000" b="1" dirty="0" smtClean="0">
                <a:latin typeface="Tahoma" pitchFamily="34" charset="0"/>
              </a:rPr>
              <a:t> </a:t>
            </a:r>
            <a:r>
              <a:rPr lang="en-US" altLang="zh-CN" sz="2000" b="1" dirty="0" smtClean="0">
                <a:solidFill>
                  <a:srgbClr val="008000"/>
                </a:solidFill>
                <a:latin typeface="Tahoma" pitchFamily="34" charset="0"/>
              </a:rPr>
              <a:t>read</a:t>
            </a:r>
            <a:r>
              <a:rPr lang="en-US" altLang="zh-CN" sz="2000" b="1" dirty="0" smtClean="0">
                <a:latin typeface="Tahoma" pitchFamily="34" charset="0"/>
              </a:rPr>
              <a:t>(byte[] </a:t>
            </a:r>
            <a:r>
              <a:rPr lang="en-US" altLang="zh-CN" sz="2000" b="1" dirty="0" err="1" smtClean="0">
                <a:latin typeface="Tahoma" pitchFamily="34" charset="0"/>
              </a:rPr>
              <a:t>buf</a:t>
            </a:r>
            <a:r>
              <a:rPr lang="en-US" altLang="zh-CN" sz="2000" b="1" dirty="0" smtClean="0">
                <a:latin typeface="Tahoma" pitchFamily="34" charset="0"/>
              </a:rPr>
              <a:t>) </a:t>
            </a:r>
            <a:r>
              <a:rPr lang="en-US" altLang="zh-CN" sz="2000" b="1" dirty="0" smtClean="0">
                <a:solidFill>
                  <a:schemeClr val="tx2"/>
                </a:solidFill>
                <a:latin typeface="Tahoma" pitchFamily="34" charset="0"/>
              </a:rPr>
              <a:t>throws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Tahoma" pitchFamily="34" charset="0"/>
              </a:rPr>
              <a:t>IOException</a:t>
            </a:r>
            <a:r>
              <a:rPr lang="en-US" altLang="zh-CN" sz="2000" b="1" dirty="0" smtClean="0">
                <a:latin typeface="Tahoma" pitchFamily="34" charset="0"/>
              </a:rPr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sz="2000" b="1" dirty="0" smtClean="0">
              <a:latin typeface="Tahoma" pitchFamily="34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000" b="1" dirty="0" smtClean="0">
                <a:latin typeface="Tahoma" pitchFamily="34" charset="0"/>
              </a:rPr>
              <a:t>public long </a:t>
            </a:r>
            <a:r>
              <a:rPr lang="en-US" altLang="zh-CN" sz="2000" b="1" dirty="0" smtClean="0">
                <a:solidFill>
                  <a:srgbClr val="008000"/>
                </a:solidFill>
                <a:latin typeface="Tahoma" pitchFamily="34" charset="0"/>
              </a:rPr>
              <a:t>skip</a:t>
            </a:r>
            <a:r>
              <a:rPr lang="en-US" altLang="zh-CN" sz="2000" b="1" dirty="0" smtClean="0">
                <a:latin typeface="Tahoma" pitchFamily="34" charset="0"/>
              </a:rPr>
              <a:t>(long count) </a:t>
            </a:r>
            <a:r>
              <a:rPr lang="en-US" altLang="zh-CN" sz="2000" b="1" dirty="0" smtClean="0">
                <a:solidFill>
                  <a:schemeClr val="tx2"/>
                </a:solidFill>
                <a:latin typeface="Tahoma" pitchFamily="34" charset="0"/>
              </a:rPr>
              <a:t>throws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ahoma" pitchFamily="34" charset="0"/>
              </a:rPr>
              <a:t>IOException</a:t>
            </a:r>
            <a:r>
              <a:rPr lang="en-US" altLang="zh-CN" sz="2000" b="1" dirty="0" smtClean="0">
                <a:latin typeface="Tahoma" pitchFamily="34" charset="0"/>
              </a:rPr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000" b="1" dirty="0" smtClean="0">
                <a:latin typeface="Tahoma" pitchFamily="34" charset="0"/>
              </a:rPr>
              <a:t>public </a:t>
            </a:r>
            <a:r>
              <a:rPr lang="en-US" altLang="zh-CN" sz="2000" b="1" dirty="0" err="1" smtClean="0">
                <a:latin typeface="Tahoma" pitchFamily="34" charset="0"/>
              </a:rPr>
              <a:t>int</a:t>
            </a:r>
            <a:r>
              <a:rPr lang="en-US" altLang="zh-CN" sz="2000" b="1" dirty="0" smtClean="0">
                <a:latin typeface="Tahoma" pitchFamily="34" charset="0"/>
              </a:rPr>
              <a:t> </a:t>
            </a:r>
            <a:r>
              <a:rPr lang="en-US" altLang="zh-CN" sz="2000" b="1" dirty="0" smtClean="0">
                <a:solidFill>
                  <a:srgbClr val="008000"/>
                </a:solidFill>
                <a:latin typeface="Tahoma" pitchFamily="34" charset="0"/>
              </a:rPr>
              <a:t>available</a:t>
            </a:r>
            <a:r>
              <a:rPr lang="en-US" altLang="zh-CN" sz="2000" b="1" dirty="0" smtClean="0">
                <a:latin typeface="Tahoma" pitchFamily="34" charset="0"/>
              </a:rPr>
              <a:t>() </a:t>
            </a:r>
            <a:r>
              <a:rPr lang="en-US" altLang="zh-CN" sz="2000" b="1" dirty="0" smtClean="0">
                <a:solidFill>
                  <a:schemeClr val="tx2"/>
                </a:solidFill>
                <a:latin typeface="Tahoma" pitchFamily="34" charset="0"/>
              </a:rPr>
              <a:t>throws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ahoma" pitchFamily="34" charset="0"/>
              </a:rPr>
              <a:t>IOException</a:t>
            </a:r>
            <a:r>
              <a:rPr lang="en-US" altLang="zh-CN" sz="2000" b="1" dirty="0" smtClean="0">
                <a:latin typeface="Tahoma" pitchFamily="34" charset="0"/>
              </a:rPr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000" b="1" dirty="0" smtClean="0">
                <a:latin typeface="Tahoma" pitchFamily="34" charset="0"/>
              </a:rPr>
              <a:t>public void </a:t>
            </a:r>
            <a:r>
              <a:rPr lang="en-US" altLang="zh-CN" sz="2000" b="1" dirty="0" smtClean="0">
                <a:solidFill>
                  <a:srgbClr val="008000"/>
                </a:solidFill>
                <a:latin typeface="Tahoma" pitchFamily="34" charset="0"/>
              </a:rPr>
              <a:t>close</a:t>
            </a:r>
            <a:r>
              <a:rPr lang="en-US" altLang="zh-CN" sz="2000" b="1" dirty="0" smtClean="0">
                <a:latin typeface="Tahoma" pitchFamily="34" charset="0"/>
              </a:rPr>
              <a:t>() </a:t>
            </a:r>
            <a:r>
              <a:rPr lang="en-US" altLang="zh-CN" sz="2000" b="1" dirty="0" smtClean="0">
                <a:solidFill>
                  <a:schemeClr val="tx2"/>
                </a:solidFill>
                <a:latin typeface="Tahoma" pitchFamily="34" charset="0"/>
              </a:rPr>
              <a:t>throws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ahoma" pitchFamily="34" charset="0"/>
              </a:rPr>
              <a:t>IOException</a:t>
            </a:r>
            <a:r>
              <a:rPr lang="en-US" altLang="zh-CN" sz="2000" b="1" dirty="0" smtClean="0">
                <a:latin typeface="Tahoma" pitchFamily="34" charset="0"/>
              </a:rPr>
              <a:t>;</a:t>
            </a:r>
          </a:p>
          <a:p>
            <a:pPr eaLnBrk="1" hangingPunct="1"/>
            <a:endParaRPr lang="en-US" altLang="zh-CN" sz="2000" b="1" dirty="0" smtClean="0">
              <a:latin typeface="Tahoma" pitchFamily="34" charset="0"/>
            </a:endParaRPr>
          </a:p>
          <a:p>
            <a:pPr marL="295275" lvl="2" indent="0" eaLnBrk="1" hangingPunct="1">
              <a:spcBef>
                <a:spcPts val="0"/>
              </a:spcBef>
            </a:pPr>
            <a:r>
              <a:rPr lang="en-US" altLang="zh-CN" b="1" i="1" dirty="0" smtClean="0"/>
              <a:t>Every method here can throw an </a:t>
            </a:r>
            <a:r>
              <a:rPr lang="en-US" altLang="zh-CN" b="1" i="1" dirty="0" err="1" smtClean="0">
                <a:solidFill>
                  <a:srgbClr val="0000CC"/>
                </a:solidFill>
                <a:latin typeface="Courier New" pitchFamily="49" charset="0"/>
              </a:rPr>
              <a:t>IOException</a:t>
            </a:r>
            <a:r>
              <a:rPr lang="en-US" altLang="zh-CN" b="1" i="1" dirty="0" smtClean="0"/>
              <a:t>;</a:t>
            </a: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96DD49-31CB-49A7-830E-6D1B66D73F7B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33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InputStream</a:t>
            </a:r>
            <a:r>
              <a:rPr lang="zh-CN" altLang="en-US" sz="4000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public </a:t>
            </a:r>
            <a:r>
              <a:rPr lang="en-US" b="1" dirty="0" smtClean="0">
                <a:solidFill>
                  <a:srgbClr val="006600"/>
                </a:solidFill>
              </a:rPr>
              <a:t>abstract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/>
              <a:t> read() throws </a:t>
            </a:r>
            <a:r>
              <a:rPr lang="en-US" b="1" dirty="0" err="1" smtClean="0"/>
              <a:t>IOException</a:t>
            </a:r>
            <a:r>
              <a:rPr lang="en-US" b="1" dirty="0" smtClean="0"/>
              <a:t> </a:t>
            </a:r>
          </a:p>
          <a:p>
            <a:pPr lvl="1"/>
            <a:r>
              <a:rPr lang="zh-CN" altLang="en-US" dirty="0" smtClean="0"/>
              <a:t>从输入流中读取数据的下</a:t>
            </a:r>
            <a:r>
              <a:rPr lang="zh-CN" altLang="en-US" dirty="0" smtClean="0">
                <a:solidFill>
                  <a:srgbClr val="C00000"/>
                </a:solidFill>
              </a:rPr>
              <a:t>一个字节</a:t>
            </a:r>
            <a:r>
              <a:rPr lang="zh-CN" altLang="en-US" dirty="0" smtClean="0"/>
              <a:t>。返回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255 </a:t>
            </a:r>
            <a:r>
              <a:rPr lang="zh-CN" altLang="en-US" dirty="0" smtClean="0"/>
              <a:t>范围内的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/>
              <a:t>字节值。如果因为已经到达流末尾而没有可用的字节，则返回值 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子类必须提供此方法的一个实现。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36BA-C220-42ED-9FCC-1D4F08FDAA77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/92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§12.2.1   </a:t>
            </a:r>
            <a:r>
              <a:rPr lang="zh-CN" altLang="en-US" dirty="0" smtClean="0">
                <a:latin typeface="宋体" charset="-122"/>
              </a:rPr>
              <a:t>文件字节输入流 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28775"/>
            <a:ext cx="8501122" cy="4502150"/>
          </a:xfrm>
        </p:spPr>
        <p:txBody>
          <a:bodyPr/>
          <a:lstStyle/>
          <a:p>
            <a:r>
              <a:rPr lang="zh-CN" altLang="en-US" dirty="0" smtClean="0"/>
              <a:t>创建文件字节输入流 </a:t>
            </a:r>
          </a:p>
          <a:p>
            <a:pPr lvl="1"/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FileInputStream</a:t>
            </a:r>
            <a:r>
              <a:rPr lang="zh-CN" altLang="en-US" dirty="0" smtClean="0"/>
              <a:t>类创建的对象被称作</a:t>
            </a:r>
            <a:r>
              <a:rPr lang="zh-CN" altLang="en-US" b="1" dirty="0" smtClean="0">
                <a:solidFill>
                  <a:srgbClr val="C00000"/>
                </a:solidFill>
              </a:rPr>
              <a:t>文件字节输入流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C00000"/>
                </a:solidFill>
              </a:rPr>
              <a:t>FileInputStream</a:t>
            </a:r>
            <a:r>
              <a:rPr lang="zh-CN" altLang="en-US" dirty="0" smtClean="0"/>
              <a:t>类从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中派生出来，其所有方法都从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类继承而来。基本操作步骤：</a:t>
            </a:r>
          </a:p>
          <a:p>
            <a:pPr lvl="2">
              <a:buNone/>
            </a:pPr>
            <a:r>
              <a:rPr lang="en-US" altLang="zh-CN" sz="2400" dirty="0" smtClean="0"/>
              <a:t>1&gt;</a:t>
            </a:r>
            <a:r>
              <a:rPr lang="zh-CN" altLang="en-US" sz="2400" dirty="0" smtClean="0"/>
              <a:t>建立文件的输入流对象</a:t>
            </a:r>
          </a:p>
          <a:p>
            <a:pPr lvl="2">
              <a:buNone/>
            </a:pPr>
            <a:r>
              <a:rPr lang="en-US" altLang="zh-CN" sz="2400" dirty="0" smtClean="0"/>
              <a:t>2&gt;</a:t>
            </a:r>
            <a:r>
              <a:rPr lang="zh-CN" altLang="en-US" sz="2400" dirty="0" smtClean="0"/>
              <a:t>从输入流中</a:t>
            </a:r>
            <a:r>
              <a:rPr lang="zh-CN" altLang="en-US" sz="2400" b="1" dirty="0" smtClean="0"/>
              <a:t>读</a:t>
            </a:r>
            <a:r>
              <a:rPr lang="zh-CN" altLang="en-US" sz="2400" dirty="0" smtClean="0"/>
              <a:t>取字节</a:t>
            </a:r>
          </a:p>
          <a:p>
            <a:pPr lvl="2">
              <a:buNone/>
            </a:pPr>
            <a:r>
              <a:rPr lang="en-US" altLang="zh-CN" sz="2400" dirty="0" smtClean="0"/>
              <a:t>3&gt;</a:t>
            </a:r>
            <a:r>
              <a:rPr lang="zh-CN" altLang="en-US" sz="2400" dirty="0" smtClean="0"/>
              <a:t>关闭流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§12.2.1   </a:t>
            </a:r>
            <a:r>
              <a:rPr lang="zh-CN" altLang="en-US" dirty="0" smtClean="0">
                <a:latin typeface="宋体" charset="-122"/>
              </a:rPr>
              <a:t>文件字节输入流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472518" cy="4502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rgbClr val="000066"/>
                </a:solidFill>
              </a:rPr>
              <a:t>常用构造方法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sz="2000" dirty="0" err="1" smtClean="0">
                <a:solidFill>
                  <a:srgbClr val="006600"/>
                </a:solidFill>
                <a:latin typeface="Tahoma" pitchFamily="34" charset="0"/>
              </a:rPr>
              <a:t>FileInputStream</a:t>
            </a:r>
            <a:r>
              <a:rPr lang="en-US" altLang="zh-CN" sz="2000" dirty="0" smtClean="0">
                <a:solidFill>
                  <a:srgbClr val="006600"/>
                </a:solidFill>
                <a:latin typeface="Tahoma" pitchFamily="34" charset="0"/>
              </a:rPr>
              <a:t>(String name) throws </a:t>
            </a:r>
            <a:r>
              <a:rPr lang="en-US" altLang="zh-CN" sz="2000" dirty="0" err="1" smtClean="0">
                <a:solidFill>
                  <a:srgbClr val="006600"/>
                </a:solidFill>
                <a:latin typeface="Tahoma" pitchFamily="34" charset="0"/>
              </a:rPr>
              <a:t>FileNotFoundException</a:t>
            </a:r>
            <a:endParaRPr lang="en-US" altLang="zh-CN" sz="2000" dirty="0" smtClean="0">
              <a:solidFill>
                <a:srgbClr val="006600"/>
              </a:solidFill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Tahoma" pitchFamily="34" charset="0"/>
              </a:rPr>
              <a:t>FileInputStream</a:t>
            </a:r>
            <a:r>
              <a:rPr lang="en-US" altLang="zh-CN" sz="2000" b="1" dirty="0" smtClean="0">
                <a:solidFill>
                  <a:srgbClr val="006600"/>
                </a:solidFill>
                <a:latin typeface="Tahoma" pitchFamily="34" charset="0"/>
              </a:rPr>
              <a:t>(File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Tahoma" pitchFamily="34" charset="0"/>
              </a:rPr>
              <a:t>file</a:t>
            </a:r>
            <a:r>
              <a:rPr lang="en-US" altLang="zh-CN" sz="2000" b="1" dirty="0" smtClean="0">
                <a:solidFill>
                  <a:srgbClr val="006600"/>
                </a:solidFill>
                <a:latin typeface="Tahoma" pitchFamily="34" charset="0"/>
              </a:rPr>
              <a:t>) throws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Tahoma" pitchFamily="34" charset="0"/>
              </a:rPr>
              <a:t>FileNotFoundException</a:t>
            </a:r>
            <a:endParaRPr lang="en-US" altLang="zh-CN" sz="2000" b="1" dirty="0" smtClean="0">
              <a:solidFill>
                <a:srgbClr val="006600"/>
              </a:solidFill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endParaRPr lang="en-US" altLang="zh-CN" sz="2000" b="1" dirty="0" smtClean="0">
              <a:solidFill>
                <a:srgbClr val="006600"/>
              </a:solidFill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r>
              <a:rPr lang="zh-CN" altLang="en-US" dirty="0" smtClean="0">
                <a:solidFill>
                  <a:srgbClr val="000066"/>
                </a:solidFill>
              </a:rPr>
              <a:t>均会抛出</a:t>
            </a:r>
            <a:r>
              <a:rPr lang="en-US" altLang="zh-CN" dirty="0" err="1" smtClean="0">
                <a:solidFill>
                  <a:srgbClr val="000066"/>
                </a:solidFill>
              </a:rPr>
              <a:t>FileNotFoundException</a:t>
            </a:r>
            <a:r>
              <a:rPr lang="zh-CN" altLang="en-US" dirty="0" smtClean="0">
                <a:solidFill>
                  <a:srgbClr val="000066"/>
                </a:solidFill>
              </a:rPr>
              <a:t>异常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solidFill>
                  <a:srgbClr val="000066"/>
                </a:solidFill>
              </a:rPr>
              <a:t> 构造方法参数指定的文件称作输入流的源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2000" b="1" dirty="0" smtClean="0">
              <a:solidFill>
                <a:srgbClr val="000066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FileInputStream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fin = new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FileInputStream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(“c:\\java\\test.java”);</a:t>
            </a:r>
          </a:p>
          <a:p>
            <a:pPr>
              <a:lnSpc>
                <a:spcPct val="80000"/>
              </a:lnSpc>
              <a:buNone/>
            </a:pPr>
            <a:endParaRPr lang="en-US" altLang="zh-CN" sz="2400" b="1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宋体" charset="-122"/>
              </a:rPr>
              <a:t>2．以字节为单位读文件</a:t>
            </a:r>
          </a:p>
          <a:p>
            <a:pPr lvl="1">
              <a:spcBef>
                <a:spcPts val="0"/>
              </a:spcBef>
            </a:pPr>
            <a:r>
              <a:rPr lang="en-US" altLang="zh-CN" dirty="0" smtClean="0">
                <a:solidFill>
                  <a:srgbClr val="000066"/>
                </a:solidFill>
              </a:rPr>
              <a:t>read</a:t>
            </a:r>
            <a:r>
              <a:rPr lang="zh-CN" altLang="en-US" dirty="0" smtClean="0">
                <a:solidFill>
                  <a:srgbClr val="000066"/>
                </a:solidFill>
              </a:rPr>
              <a:t>方法按顺序读取流，直到流的末尾或流被关闭</a:t>
            </a:r>
            <a:r>
              <a:rPr lang="en-US" altLang="zh-CN" dirty="0" smtClean="0">
                <a:solidFill>
                  <a:srgbClr val="000066"/>
                </a:solidFill>
              </a:rPr>
              <a:t>(close()</a:t>
            </a:r>
            <a:r>
              <a:rPr lang="zh-CN" altLang="en-US" dirty="0" smtClean="0">
                <a:solidFill>
                  <a:srgbClr val="000066"/>
                </a:solidFill>
              </a:rPr>
              <a:t>方法被调用</a:t>
            </a:r>
            <a:r>
              <a:rPr lang="en-US" altLang="zh-CN" dirty="0" smtClean="0">
                <a:solidFill>
                  <a:srgbClr val="000066"/>
                </a:solidFill>
              </a:rPr>
              <a:t>)</a:t>
            </a:r>
            <a:r>
              <a:rPr lang="zh-CN" altLang="en-US" dirty="0" smtClean="0">
                <a:solidFill>
                  <a:srgbClr val="000066"/>
                </a:solidFill>
              </a:rPr>
              <a:t>。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b="1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6A5BA42-8E57-48FB-8635-16A03D31B2FD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37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§12.2.1   </a:t>
            </a:r>
            <a:r>
              <a:rPr lang="zh-CN" altLang="en-US" sz="3600" dirty="0" smtClean="0">
                <a:latin typeface="宋体" charset="-122"/>
              </a:rPr>
              <a:t>文件字节输入流 </a:t>
            </a:r>
            <a:endParaRPr lang="zh-CN" altLang="en-US" sz="3600" b="0" dirty="0" smtClean="0">
              <a:solidFill>
                <a:schemeClr val="tx1"/>
              </a:solidFill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305800" cy="463869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66"/>
                </a:solidFill>
              </a:rPr>
              <a:t>read</a:t>
            </a:r>
            <a:r>
              <a:rPr lang="zh-CN" altLang="en-US" sz="2400" dirty="0" smtClean="0">
                <a:solidFill>
                  <a:srgbClr val="000066"/>
                </a:solidFill>
              </a:rPr>
              <a:t>方法按顺序读取流，直到流的末尾或流被关闭</a:t>
            </a:r>
            <a:r>
              <a:rPr lang="en-US" altLang="zh-CN" sz="2400" dirty="0" smtClean="0">
                <a:solidFill>
                  <a:srgbClr val="000066"/>
                </a:solidFill>
              </a:rPr>
              <a:t>(close()</a:t>
            </a:r>
            <a:r>
              <a:rPr lang="zh-CN" altLang="en-US" sz="2400" dirty="0" smtClean="0">
                <a:solidFill>
                  <a:srgbClr val="000066"/>
                </a:solidFill>
              </a:rPr>
              <a:t>方法被调用</a:t>
            </a:r>
            <a:r>
              <a:rPr lang="en-US" altLang="zh-CN" sz="2400" dirty="0" smtClean="0">
                <a:solidFill>
                  <a:srgbClr val="000066"/>
                </a:solidFill>
              </a:rPr>
              <a:t>)</a:t>
            </a:r>
            <a:r>
              <a:rPr lang="zh-CN" altLang="en-US" sz="2400" dirty="0" smtClean="0">
                <a:solidFill>
                  <a:srgbClr val="000066"/>
                </a:solidFill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66"/>
                </a:solidFill>
              </a:rPr>
              <a:t>read</a:t>
            </a:r>
            <a:r>
              <a:rPr lang="zh-CN" altLang="en-US" sz="2400" dirty="0" smtClean="0">
                <a:solidFill>
                  <a:srgbClr val="000066"/>
                </a:solidFill>
              </a:rPr>
              <a:t>方法的格式：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read() throws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0066"/>
              </a:solidFill>
              <a:latin typeface="Tahoma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dirty="0" smtClean="0">
                <a:latin typeface="Tahoma" pitchFamily="34" charset="0"/>
              </a:rPr>
              <a:t>从输入流中顺序读取</a:t>
            </a:r>
            <a:r>
              <a:rPr lang="zh-CN" altLang="en-US" sz="2400" b="1" dirty="0" smtClean="0">
                <a:solidFill>
                  <a:srgbClr val="FF3300"/>
                </a:solidFill>
                <a:latin typeface="Tahoma" pitchFamily="34" charset="0"/>
              </a:rPr>
              <a:t>单个字节</a:t>
            </a:r>
            <a:r>
              <a:rPr lang="zh-CN" altLang="en-US" sz="2400" dirty="0" smtClean="0">
                <a:latin typeface="Tahoma" pitchFamily="34" charset="0"/>
              </a:rPr>
              <a:t>的数据，并将所读</a:t>
            </a:r>
            <a:r>
              <a:rPr lang="zh-CN" altLang="en-US" sz="2400" b="1" dirty="0" smtClean="0">
                <a:solidFill>
                  <a:srgbClr val="FF3300"/>
                </a:solidFill>
                <a:latin typeface="Tahoma" pitchFamily="34" charset="0"/>
              </a:rPr>
              <a:t>单个字节</a:t>
            </a:r>
            <a:r>
              <a:rPr lang="zh-CN" altLang="en-US" sz="2400" dirty="0" smtClean="0">
                <a:latin typeface="Tahoma" pitchFamily="34" charset="0"/>
              </a:rPr>
              <a:t>以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ahoma" pitchFamily="34" charset="0"/>
              </a:rPr>
              <a:t>int</a:t>
            </a:r>
            <a:r>
              <a:rPr lang="zh-CN" altLang="en-US" sz="2400" dirty="0" smtClean="0">
                <a:latin typeface="Tahoma" pitchFamily="34" charset="0"/>
              </a:rPr>
              <a:t>返回。如果已到达文件末尾，则返回 </a:t>
            </a:r>
            <a:r>
              <a:rPr lang="en-US" altLang="zh-CN" sz="2400" dirty="0" smtClean="0">
                <a:latin typeface="Tahoma" pitchFamily="34" charset="0"/>
              </a:rPr>
              <a:t>-1 </a:t>
            </a:r>
            <a:r>
              <a:rPr lang="zh-CN" altLang="en-US" sz="2400" dirty="0" smtClean="0">
                <a:latin typeface="Tahoma" pitchFamily="34" charset="0"/>
              </a:rPr>
              <a:t>。</a:t>
            </a:r>
            <a:endParaRPr lang="en-US" altLang="zh-CN" sz="2400" dirty="0" smtClean="0">
              <a:latin typeface="Tahoma" pitchFamily="34" charset="0"/>
            </a:endParaRPr>
          </a:p>
          <a:p>
            <a:pPr lvl="2" eaLnBrk="1" hangingPunct="1">
              <a:lnSpc>
                <a:spcPct val="80000"/>
              </a:lnSpc>
            </a:pPr>
            <a:endParaRPr lang="zh-CN" altLang="en-US" sz="2400" dirty="0" smtClean="0"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read(byte b[]) throws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0066"/>
              </a:solidFill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read(byte b[],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off,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len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						  throws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0066"/>
              </a:solidFill>
              <a:latin typeface="Tahoma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0066"/>
                </a:solidFill>
              </a:rPr>
              <a:t>把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多个字节</a:t>
            </a:r>
            <a:r>
              <a:rPr lang="zh-CN" altLang="en-US" sz="2400" dirty="0" smtClean="0">
                <a:solidFill>
                  <a:srgbClr val="000066"/>
                </a:solidFill>
              </a:rPr>
              <a:t>读到一个字节数组中，返回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实际所读的字节数</a:t>
            </a:r>
            <a:r>
              <a:rPr lang="zh-CN" altLang="en-US" sz="2400" dirty="0" smtClean="0">
                <a:solidFill>
                  <a:srgbClr val="000066"/>
                </a:solidFill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23EAC5-DF38-43E9-A44D-B40FE0C428AC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400" b="0" dirty="0" smtClean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429500" cy="5508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dirty="0" smtClean="0"/>
              <a:t>Example with </a:t>
            </a:r>
            <a:r>
              <a:rPr lang="en-US" altLang="zh-CN" sz="4000" b="1" dirty="0" err="1" smtClean="0"/>
              <a:t>FileInputStream</a:t>
            </a:r>
            <a:endParaRPr lang="en-US" altLang="zh-CN" sz="4000" b="1" dirty="0" smtClean="0"/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8050213" cy="5632311"/>
          </a:xfrm>
          <a:prstGeom prst="rect">
            <a:avLst/>
          </a:prstGeom>
          <a:noFill/>
          <a:ln w="12700" cap="sq">
            <a:solidFill>
              <a:srgbClr val="96969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CC0000"/>
                </a:solidFill>
                <a:latin typeface="Tahoma" pitchFamily="34" charset="0"/>
                <a:cs typeface="Arial" charset="0"/>
              </a:rPr>
              <a:t>/* class example </a:t>
            </a:r>
            <a:r>
              <a:rPr lang="en-US" altLang="zh-CN" sz="2000" dirty="0" err="1">
                <a:solidFill>
                  <a:srgbClr val="CC0000"/>
                </a:solidFill>
                <a:latin typeface="Tahoma" pitchFamily="34" charset="0"/>
                <a:cs typeface="Arial" charset="0"/>
              </a:rPr>
              <a:t>FileIn.java</a:t>
            </a:r>
            <a:r>
              <a:rPr lang="en-US" altLang="zh-CN" sz="2000" dirty="0">
                <a:solidFill>
                  <a:srgbClr val="CC0000"/>
                </a:solidFill>
                <a:latin typeface="Tahoma" pitchFamily="34" charset="0"/>
                <a:cs typeface="Arial" charset="0"/>
              </a:rPr>
              <a:t> */</a:t>
            </a:r>
            <a:endParaRPr lang="en-US" altLang="zh-CN" sz="20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import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Arial" charset="0"/>
              </a:rPr>
              <a:t>java.io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.*;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public class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Arial" charset="0"/>
              </a:rPr>
              <a:t>FileIn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20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 public static void main(String[]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Arial" charset="0"/>
              </a:rPr>
              <a:t>args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){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   </a:t>
            </a:r>
            <a:r>
              <a:rPr lang="en-US" altLang="zh-CN" sz="2000" dirty="0">
                <a:solidFill>
                  <a:srgbClr val="6600CC"/>
                </a:solidFill>
                <a:latin typeface="Tahoma" pitchFamily="34" charset="0"/>
                <a:cs typeface="Arial" charset="0"/>
              </a:rPr>
              <a:t>try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      </a:t>
            </a:r>
            <a:r>
              <a:rPr lang="en-US" altLang="zh-CN" sz="2000" dirty="0" err="1">
                <a:solidFill>
                  <a:srgbClr val="008000"/>
                </a:solidFill>
                <a:latin typeface="Tahoma" pitchFamily="34" charset="0"/>
                <a:cs typeface="Arial" charset="0"/>
              </a:rPr>
              <a:t>FileInputStream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cs typeface="Arial" charset="0"/>
              </a:rPr>
              <a:t> fin =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cs typeface="Arial" charset="0"/>
              </a:rPr>
              <a:t>              new </a:t>
            </a:r>
            <a:r>
              <a:rPr lang="en-US" altLang="zh-CN" sz="2000" dirty="0" err="1">
                <a:solidFill>
                  <a:srgbClr val="008000"/>
                </a:solidFill>
                <a:latin typeface="Tahoma" pitchFamily="34" charset="0"/>
                <a:cs typeface="Arial" charset="0"/>
              </a:rPr>
              <a:t>FileInputStream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cs typeface="Arial" charset="0"/>
              </a:rPr>
              <a:t>(“</a:t>
            </a:r>
            <a:r>
              <a:rPr lang="en-US" altLang="zh-CN" sz="2000" dirty="0" err="1">
                <a:solidFill>
                  <a:srgbClr val="008000"/>
                </a:solidFill>
                <a:latin typeface="Tahoma" pitchFamily="34" charset="0"/>
                <a:cs typeface="Arial" charset="0"/>
              </a:rPr>
              <a:t>c:\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cs typeface="Arial" charset="0"/>
              </a:rPr>
              <a:t>\java\\</a:t>
            </a:r>
            <a:r>
              <a:rPr lang="en-US" altLang="zh-CN" sz="2000" dirty="0" err="1">
                <a:solidFill>
                  <a:srgbClr val="008000"/>
                </a:solidFill>
                <a:latin typeface="Tahoma" pitchFamily="34" charset="0"/>
                <a:cs typeface="Arial" charset="0"/>
              </a:rPr>
              <a:t>test.java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cs typeface="Arial" charset="0"/>
              </a:rPr>
              <a:t>”);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     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Arial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ahoma" pitchFamily="34" charset="0"/>
                <a:cs typeface="Arial" charset="0"/>
              </a:rPr>
              <a:t>input=0;</a:t>
            </a:r>
            <a:endParaRPr lang="en-US" altLang="zh-CN" sz="20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      while ((input = </a:t>
            </a:r>
            <a:r>
              <a:rPr lang="en-US" altLang="zh-CN" sz="2000" dirty="0" err="1">
                <a:solidFill>
                  <a:srgbClr val="008000"/>
                </a:solidFill>
                <a:latin typeface="Tahoma" pitchFamily="34" charset="0"/>
                <a:cs typeface="Arial" charset="0"/>
              </a:rPr>
              <a:t>fin.read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cs typeface="Arial" charset="0"/>
              </a:rPr>
              <a:t>()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) != -1</a:t>
            </a:r>
            <a:r>
              <a:rPr lang="en-US" altLang="zh-CN" sz="2000" dirty="0" smtClean="0">
                <a:solidFill>
                  <a:schemeClr val="tx1"/>
                </a:solidFill>
                <a:latin typeface="Tahoma" pitchFamily="34" charset="0"/>
                <a:cs typeface="Arial" charset="0"/>
              </a:rPr>
              <a:t>)  //</a:t>
            </a:r>
            <a:r>
              <a:rPr lang="zh-CN" altLang="en-US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读取字节直到末尾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          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Arial" charset="0"/>
              </a:rPr>
              <a:t>System.out.print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((char)input</a:t>
            </a:r>
            <a:r>
              <a:rPr lang="en-US" altLang="zh-CN" sz="2000" dirty="0" smtClean="0">
                <a:solidFill>
                  <a:schemeClr val="tx1"/>
                </a:solidFill>
                <a:latin typeface="Tahoma" pitchFamily="34" charset="0"/>
                <a:cs typeface="Arial" charset="0"/>
              </a:rPr>
              <a:t>);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20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      </a:t>
            </a:r>
            <a:r>
              <a:rPr lang="en-US" altLang="zh-CN" sz="2000" dirty="0" err="1">
                <a:solidFill>
                  <a:srgbClr val="008000"/>
                </a:solidFill>
                <a:latin typeface="Tahoma" pitchFamily="34" charset="0"/>
                <a:cs typeface="Arial" charset="0"/>
              </a:rPr>
              <a:t>fin.close</a:t>
            </a:r>
            <a:r>
              <a:rPr lang="en-US" altLang="zh-CN" sz="2000" dirty="0" smtClean="0">
                <a:solidFill>
                  <a:srgbClr val="008000"/>
                </a:solidFill>
                <a:latin typeface="Tahoma" pitchFamily="34" charset="0"/>
                <a:cs typeface="Arial" charset="0"/>
              </a:rPr>
              <a:t>();	//</a:t>
            </a:r>
            <a:r>
              <a:rPr lang="zh-CN" altLang="en-US" sz="2000" dirty="0" smtClean="0">
                <a:solidFill>
                  <a:srgbClr val="008000"/>
                </a:solidFill>
                <a:latin typeface="Tahoma" pitchFamily="34" charset="0"/>
                <a:cs typeface="Arial" charset="0"/>
              </a:rPr>
              <a:t>关闭流</a:t>
            </a:r>
            <a:endParaRPr lang="en-US" altLang="zh-CN" sz="2000" dirty="0">
              <a:solidFill>
                <a:srgbClr val="008000"/>
              </a:solidFill>
              <a:latin typeface="Tahoma" pitchFamily="34" charset="0"/>
              <a:cs typeface="Arial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   }</a:t>
            </a:r>
            <a:r>
              <a:rPr lang="en-US" altLang="zh-CN" sz="2000" dirty="0">
                <a:solidFill>
                  <a:srgbClr val="6600CC"/>
                </a:solidFill>
                <a:latin typeface="Tahoma" pitchFamily="34" charset="0"/>
                <a:cs typeface="Arial" charset="0"/>
              </a:rPr>
              <a:t>catch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Arial" charset="0"/>
              </a:rPr>
              <a:t>IOException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Arial" charset="0"/>
              </a:rPr>
              <a:t>ie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){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        </a:t>
            </a:r>
            <a:r>
              <a:rPr lang="en-US" altLang="zh-CN" sz="2000" dirty="0" err="1">
                <a:solidFill>
                  <a:schemeClr val="tx1"/>
                </a:solidFill>
                <a:latin typeface="Tahoma" pitchFamily="34" charset="0"/>
                <a:cs typeface="Arial" charset="0"/>
              </a:rPr>
              <a:t>System.out.println</a:t>
            </a: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(e);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 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>
                <a:latin typeface="Tahoma" pitchFamily="34" charset="0"/>
              </a:rPr>
              <a:t>OutputStream</a:t>
            </a:r>
            <a:r>
              <a:rPr lang="zh-CN" altLang="en-US" sz="4000" dirty="0" smtClean="0"/>
              <a:t>类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52600"/>
            <a:ext cx="8415338" cy="4351338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该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抽象类</a:t>
            </a:r>
            <a:r>
              <a:rPr lang="zh-CN" altLang="en-US" sz="2400" dirty="0" smtClean="0"/>
              <a:t>作为所有输出字节流类的基类，声明用于输出字节流数据的通用方法：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void </a:t>
            </a:r>
            <a:r>
              <a:rPr lang="en-US" altLang="zh-CN" b="1" dirty="0" smtClean="0">
                <a:solidFill>
                  <a:srgbClr val="C00000"/>
                </a:solidFill>
              </a:rPr>
              <a:t>abstract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write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(</a:t>
            </a:r>
            <a:r>
              <a:rPr lang="en-US" altLang="zh-CN" b="1" dirty="0" err="1" smtClean="0">
                <a:solidFill>
                  <a:srgbClr val="000099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 b) throws </a:t>
            </a:r>
            <a:r>
              <a:rPr lang="en-US" altLang="zh-CN" b="1" dirty="0" err="1" smtClean="0">
                <a:solidFill>
                  <a:srgbClr val="000099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0099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public void 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write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(byte[] </a:t>
            </a:r>
            <a:r>
              <a:rPr lang="en-US" altLang="zh-CN" b="1" dirty="0" err="1" smtClean="0">
                <a:solidFill>
                  <a:srgbClr val="000099"/>
                </a:solidFill>
                <a:latin typeface="Tahoma" pitchFamily="34" charset="0"/>
              </a:rPr>
              <a:t>buf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, </a:t>
            </a:r>
            <a:r>
              <a:rPr lang="en-US" altLang="zh-CN" b="1" dirty="0" err="1" smtClean="0">
                <a:solidFill>
                  <a:srgbClr val="000099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 offset, </a:t>
            </a:r>
            <a:r>
              <a:rPr lang="en-US" altLang="zh-CN" b="1" dirty="0" err="1" smtClean="0">
                <a:solidFill>
                  <a:srgbClr val="000099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 count)        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                                                  throws </a:t>
            </a:r>
            <a:r>
              <a:rPr lang="en-US" altLang="zh-CN" b="1" dirty="0" err="1" smtClean="0">
                <a:solidFill>
                  <a:srgbClr val="000099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0099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void 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write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(byte[] b) throws </a:t>
            </a:r>
            <a:r>
              <a:rPr lang="en-US" altLang="zh-CN" b="1" dirty="0" err="1" smtClean="0">
                <a:solidFill>
                  <a:srgbClr val="000099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0099"/>
              </a:solidFill>
              <a:latin typeface="Tahoma" pitchFamily="34" charset="0"/>
            </a:endParaRPr>
          </a:p>
          <a:p>
            <a:pPr lvl="1" eaLnBrk="1" hangingPunct="1"/>
            <a:endParaRPr lang="en-US" altLang="zh-CN" b="1" dirty="0" smtClean="0">
              <a:solidFill>
                <a:srgbClr val="000099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void 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flush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() throws </a:t>
            </a:r>
            <a:r>
              <a:rPr lang="en-US" altLang="zh-CN" b="1" dirty="0" err="1" smtClean="0">
                <a:solidFill>
                  <a:srgbClr val="000099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0099"/>
              </a:solidFill>
              <a:latin typeface="Tahoma" pitchFamily="34" charset="0"/>
            </a:endParaRPr>
          </a:p>
          <a:p>
            <a:pPr lvl="2" eaLnBrk="1" hangingPunct="1"/>
            <a:r>
              <a:rPr lang="en-US" altLang="zh-CN" sz="2400" b="1" dirty="0" smtClean="0">
                <a:solidFill>
                  <a:srgbClr val="000099"/>
                </a:solidFill>
                <a:latin typeface="Tahoma" pitchFamily="34" charset="0"/>
              </a:rPr>
              <a:t>//</a:t>
            </a:r>
            <a:r>
              <a:rPr lang="zh-CN" altLang="en-US" sz="2400" dirty="0" smtClean="0"/>
              <a:t>刷新此输出流并强制写出所有缓冲的输出字节</a:t>
            </a:r>
            <a:endParaRPr lang="en-US" altLang="zh-CN" sz="2400" b="1" dirty="0" smtClean="0">
              <a:solidFill>
                <a:srgbClr val="000099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void 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close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</a:rPr>
              <a:t>() throws </a:t>
            </a:r>
            <a:r>
              <a:rPr lang="en-US" altLang="zh-CN" b="1" dirty="0" err="1" smtClean="0">
                <a:solidFill>
                  <a:srgbClr val="000099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0099"/>
              </a:solidFill>
              <a:latin typeface="Tahoma" pitchFamily="34" charset="0"/>
            </a:endParaRP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6C5AF9-D512-4080-BDCB-871FC2A814D7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39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543800" cy="806432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宋体" charset="-122"/>
              </a:rPr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输入</a:t>
            </a:r>
            <a:r>
              <a:rPr lang="en-US" altLang="zh-CN" sz="2400" b="1" dirty="0" smtClean="0">
                <a:solidFill>
                  <a:srgbClr val="C00000"/>
                </a:solidFill>
                <a:latin typeface="+mj-ea"/>
                <a:ea typeface="+mj-ea"/>
              </a:rPr>
              <a:t>/</a:t>
            </a:r>
            <a:r>
              <a:rPr lang="zh-CN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输出流</a:t>
            </a:r>
            <a:r>
              <a:rPr lang="zh-CN" altLang="en-US" sz="2400" dirty="0" smtClean="0">
                <a:latin typeface="+mj-ea"/>
                <a:ea typeface="+mj-ea"/>
              </a:rPr>
              <a:t>提供一条通道程序，可以使用这条通道读取源中的数据或把数据传送到目的地。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把输入流的指向称作</a:t>
            </a:r>
            <a:r>
              <a:rPr lang="zh-CN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源</a:t>
            </a:r>
            <a:r>
              <a:rPr lang="zh-CN" altLang="en-US" sz="2400" dirty="0" smtClean="0">
                <a:latin typeface="+mj-ea"/>
                <a:ea typeface="+mj-ea"/>
              </a:rPr>
              <a:t>，程序从指向源的输入流中读取源中的数据；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输出流</a:t>
            </a:r>
            <a:r>
              <a:rPr lang="zh-CN" altLang="en-US" sz="2400" dirty="0" smtClean="0">
                <a:latin typeface="+mj-ea"/>
                <a:ea typeface="+mj-ea"/>
              </a:rPr>
              <a:t>的指向是数据要去的一个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目的地</a:t>
            </a:r>
            <a:r>
              <a:rPr lang="zh-CN" altLang="en-US" sz="2400" dirty="0" smtClean="0">
                <a:latin typeface="+mj-ea"/>
                <a:ea typeface="+mj-ea"/>
              </a:rPr>
              <a:t>，程序通过向输出流中写入数据把数据传送到目的地。 </a:t>
            </a:r>
          </a:p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643314"/>
            <a:ext cx="6972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>
                <a:latin typeface="Tahoma" pitchFamily="34" charset="0"/>
              </a:rPr>
              <a:t>OutputStream</a:t>
            </a:r>
            <a:r>
              <a:rPr lang="zh-CN" altLang="en-US" sz="4000" dirty="0" smtClean="0"/>
              <a:t>类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701118" cy="4411662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public </a:t>
            </a:r>
            <a:r>
              <a:rPr lang="en-US" altLang="zh-CN" b="1" dirty="0" smtClean="0">
                <a:solidFill>
                  <a:srgbClr val="C00000"/>
                </a:solidFill>
              </a:rPr>
              <a:t>abstract</a:t>
            </a:r>
            <a:r>
              <a:rPr lang="en-US" altLang="zh-CN" b="1" dirty="0" smtClean="0">
                <a:solidFill>
                  <a:srgbClr val="000099"/>
                </a:solidFill>
              </a:rPr>
              <a:t> void </a:t>
            </a:r>
            <a:r>
              <a:rPr lang="en-US" altLang="zh-CN" b="1" dirty="0" smtClean="0">
                <a:solidFill>
                  <a:srgbClr val="006600"/>
                </a:solidFill>
              </a:rPr>
              <a:t>write</a:t>
            </a:r>
            <a:r>
              <a:rPr lang="en-US" altLang="zh-CN" b="1" dirty="0" smtClean="0">
                <a:solidFill>
                  <a:srgbClr val="000099"/>
                </a:solidFill>
              </a:rPr>
              <a:t>(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 b)  throws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IOException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将指定的</a:t>
            </a:r>
            <a:r>
              <a:rPr lang="zh-CN" altLang="en-US" dirty="0" smtClean="0">
                <a:solidFill>
                  <a:srgbClr val="000099"/>
                </a:solidFill>
              </a:rPr>
              <a:t>字节</a:t>
            </a:r>
            <a:r>
              <a:rPr lang="zh-CN" altLang="en-US" dirty="0" smtClean="0"/>
              <a:t>写入此输出流。</a:t>
            </a:r>
          </a:p>
          <a:p>
            <a:pPr lvl="1"/>
            <a:r>
              <a:rPr lang="en-US" altLang="zh-CN" dirty="0" smtClean="0"/>
              <a:t>write </a:t>
            </a:r>
            <a:r>
              <a:rPr lang="zh-CN" altLang="en-US" dirty="0" smtClean="0"/>
              <a:t>的常规协定是：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向输出流写入一个字节。要写入的字节是</a:t>
            </a:r>
            <a:r>
              <a:rPr lang="zh-CN" altLang="en-US" b="1" dirty="0" smtClean="0">
                <a:solidFill>
                  <a:srgbClr val="990000"/>
                </a:solidFill>
              </a:rPr>
              <a:t>参数 </a:t>
            </a:r>
            <a:r>
              <a:rPr lang="en-US" altLang="zh-CN" b="1" dirty="0" smtClean="0">
                <a:solidFill>
                  <a:srgbClr val="990000"/>
                </a:solidFill>
              </a:rPr>
              <a:t>b </a:t>
            </a:r>
            <a:r>
              <a:rPr lang="zh-CN" altLang="en-US" b="1" dirty="0" smtClean="0">
                <a:solidFill>
                  <a:srgbClr val="990000"/>
                </a:solidFill>
              </a:rPr>
              <a:t>的八个低位</a:t>
            </a:r>
            <a:r>
              <a:rPr lang="zh-CN" altLang="en-US" dirty="0" smtClean="0"/>
              <a:t>。</a:t>
            </a:r>
            <a:r>
              <a:rPr lang="en-US" altLang="zh-CN" dirty="0" smtClean="0"/>
              <a:t>b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24 </a:t>
            </a:r>
            <a:r>
              <a:rPr lang="zh-CN" altLang="en-US" dirty="0" smtClean="0"/>
              <a:t>个高位将被忽略。</a:t>
            </a:r>
          </a:p>
          <a:p>
            <a:pPr lvl="1"/>
            <a:r>
              <a:rPr lang="en-US" altLang="zh-CN" dirty="0" err="1" smtClean="0"/>
              <a:t>OutputStream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的子类必须提供此方法的实现。</a:t>
            </a:r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928662" y="4429132"/>
            <a:ext cx="7315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OutputStream</a:t>
            </a:r>
            <a:r>
              <a:rPr lang="en-US" altLang="zh-CN" sz="24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stdout</a:t>
            </a:r>
            <a:r>
              <a:rPr lang="en-US" altLang="zh-CN" sz="24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 = </a:t>
            </a:r>
            <a:r>
              <a:rPr lang="en-US" altLang="zh-CN" sz="2400" b="1" dirty="0" err="1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System.out</a:t>
            </a:r>
            <a:r>
              <a:rPr lang="en-US" altLang="zh-CN" sz="24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stdout.write</a:t>
            </a:r>
            <a:r>
              <a:rPr lang="en-US" altLang="zh-CN" sz="24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(104);      // ASCII ‘h’ ,</a:t>
            </a:r>
            <a:r>
              <a:rPr lang="zh-CN" altLang="en-US" sz="24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一个字节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stdout.flush</a:t>
            </a:r>
            <a:r>
              <a:rPr lang="en-US" altLang="zh-CN" sz="2400" b="1" dirty="0">
                <a:solidFill>
                  <a:srgbClr val="000099"/>
                </a:solidFill>
                <a:latin typeface="Tahoma" pitchFamily="34" charset="0"/>
                <a:cs typeface="Courier New" pitchFamily="49" charset="0"/>
              </a:rPr>
              <a:t>();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40</a:t>
            </a:fld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F28FAA8-4D8A-41E8-9128-1F49CD703BE4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41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§12.2.2   </a:t>
            </a:r>
            <a:r>
              <a:rPr lang="zh-CN" altLang="en-US" dirty="0" smtClean="0">
                <a:latin typeface="宋体" charset="-122"/>
              </a:rPr>
              <a:t>文件字节输出流 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600200"/>
            <a:ext cx="8501122" cy="4686320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宋体" charset="-122"/>
              </a:rPr>
              <a:t>1</a:t>
            </a:r>
            <a:r>
              <a:rPr lang="zh-CN" altLang="en-US" sz="2400" b="1" dirty="0" smtClean="0"/>
              <a:t>．创建文件字节输</a:t>
            </a:r>
            <a:r>
              <a:rPr lang="zh-CN" altLang="en-US" sz="2400" b="1" dirty="0" smtClean="0">
                <a:latin typeface="宋体" charset="-122"/>
              </a:rPr>
              <a:t>出</a:t>
            </a:r>
            <a:r>
              <a:rPr lang="zh-CN" altLang="en-US" sz="2400" b="1" dirty="0" smtClean="0"/>
              <a:t>流</a:t>
            </a:r>
            <a:r>
              <a:rPr lang="zh-CN" altLang="en-US" b="1" dirty="0" smtClean="0">
                <a:latin typeface="宋体" charset="-122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zh-CN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FileOutputStream</a:t>
            </a:r>
            <a:r>
              <a:rPr lang="zh-CN" altLang="en-US" dirty="0" smtClean="0">
                <a:latin typeface="宋体" charset="-122"/>
              </a:rPr>
              <a:t>类创建的对象被称作</a:t>
            </a: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文件字节输出流</a:t>
            </a:r>
            <a:r>
              <a:rPr lang="zh-CN" altLang="en-US" dirty="0" smtClean="0">
                <a:latin typeface="宋体" charset="-122"/>
              </a:rPr>
              <a:t>。 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pPr algn="just">
              <a:lnSpc>
                <a:spcPct val="90000"/>
              </a:lnSpc>
            </a:pPr>
            <a:endParaRPr lang="en-US" altLang="zh-CN" dirty="0" smtClean="0">
              <a:solidFill>
                <a:srgbClr val="000066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zh-CN" b="1" dirty="0" err="1" smtClean="0">
                <a:latin typeface="宋体" charset="-122"/>
              </a:rPr>
              <a:t>FileOutputStream</a:t>
            </a:r>
            <a:r>
              <a:rPr lang="zh-CN" altLang="en-US" b="1" dirty="0" smtClean="0">
                <a:latin typeface="宋体" charset="-122"/>
              </a:rPr>
              <a:t>类从</a:t>
            </a:r>
            <a:r>
              <a:rPr lang="en-US" altLang="zh-CN" dirty="0" err="1" smtClean="0">
                <a:solidFill>
                  <a:srgbClr val="000066"/>
                </a:solidFill>
              </a:rPr>
              <a:t>OutputStream</a:t>
            </a:r>
            <a:r>
              <a:rPr lang="zh-CN" altLang="en-US" dirty="0" smtClean="0">
                <a:solidFill>
                  <a:srgbClr val="000066"/>
                </a:solidFill>
              </a:rPr>
              <a:t>中派生出来，其所有方法都从</a:t>
            </a:r>
            <a:r>
              <a:rPr lang="en-US" altLang="zh-CN" dirty="0" err="1" smtClean="0">
                <a:solidFill>
                  <a:srgbClr val="000066"/>
                </a:solidFill>
              </a:rPr>
              <a:t>OutputStream</a:t>
            </a:r>
            <a:r>
              <a:rPr lang="zh-CN" altLang="en-US" dirty="0" smtClean="0">
                <a:solidFill>
                  <a:srgbClr val="000066"/>
                </a:solidFill>
              </a:rPr>
              <a:t>类继承来的。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pPr algn="just">
              <a:lnSpc>
                <a:spcPct val="90000"/>
              </a:lnSpc>
            </a:pPr>
            <a:endParaRPr lang="zh-CN" altLang="en-US" dirty="0" smtClean="0">
              <a:solidFill>
                <a:srgbClr val="000066"/>
              </a:solidFill>
            </a:endParaRPr>
          </a:p>
          <a:p>
            <a:pPr eaLnBrk="1" hangingPunct="1">
              <a:buClr>
                <a:schemeClr val="accent2"/>
              </a:buClr>
              <a:buSzPct val="45000"/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000066"/>
                </a:solidFill>
              </a:rPr>
              <a:t>基本操作步骤：    </a:t>
            </a:r>
            <a:r>
              <a:rPr lang="en-US" altLang="zh-CN" sz="2400" dirty="0" smtClean="0"/>
              <a:t>1&gt;</a:t>
            </a:r>
            <a:r>
              <a:rPr lang="zh-CN" altLang="en-US" sz="2400" dirty="0" smtClean="0"/>
              <a:t>建立文件的输出流对象</a:t>
            </a:r>
            <a:br>
              <a:rPr lang="zh-CN" altLang="en-US" sz="2400" dirty="0" smtClean="0"/>
            </a:br>
            <a:r>
              <a:rPr lang="zh-CN" altLang="en-US" sz="2400" dirty="0" smtClean="0"/>
              <a:t>			  </a:t>
            </a:r>
            <a:r>
              <a:rPr lang="en-US" altLang="zh-CN" sz="2400" dirty="0" smtClean="0"/>
              <a:t>2&gt;</a:t>
            </a:r>
            <a:r>
              <a:rPr lang="zh-CN" altLang="en-US" sz="2400" dirty="0" smtClean="0"/>
              <a:t>向输出流中写字节</a:t>
            </a:r>
            <a:br>
              <a:rPr lang="zh-CN" altLang="en-US" sz="2400" dirty="0" smtClean="0"/>
            </a:br>
            <a:r>
              <a:rPr lang="zh-CN" altLang="en-US" sz="2400" dirty="0" smtClean="0"/>
              <a:t>			  </a:t>
            </a:r>
            <a:r>
              <a:rPr lang="en-US" altLang="zh-CN" sz="2400" dirty="0" smtClean="0"/>
              <a:t>3&gt;</a:t>
            </a:r>
            <a:r>
              <a:rPr lang="zh-CN" altLang="en-US" sz="2400" dirty="0" smtClean="0"/>
              <a:t>关闭流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§12.2.2   </a:t>
            </a:r>
            <a:r>
              <a:rPr lang="zh-CN" altLang="en-US" dirty="0" smtClean="0">
                <a:latin typeface="宋体" charset="-122"/>
              </a:rPr>
              <a:t>文件字节输出流 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28775"/>
            <a:ext cx="8643998" cy="4502150"/>
          </a:xfrm>
        </p:spPr>
        <p:txBody>
          <a:bodyPr/>
          <a:lstStyle/>
          <a:p>
            <a:r>
              <a:rPr lang="zh-CN" altLang="en-US" b="1" dirty="0" smtClean="0"/>
              <a:t>常用构造方法</a:t>
            </a:r>
          </a:p>
          <a:p>
            <a:pPr lvl="1"/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FileOutputStream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(String name)</a:t>
            </a:r>
          </a:p>
          <a:p>
            <a:pPr lvl="1"/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FileOutputStream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(File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file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)</a:t>
            </a:r>
          </a:p>
          <a:p>
            <a:pPr lvl="1"/>
            <a:endParaRPr lang="en-US" altLang="zh-CN" b="1" dirty="0" smtClean="0">
              <a:solidFill>
                <a:srgbClr val="000066"/>
              </a:solidFill>
              <a:latin typeface="Tahoma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66"/>
                </a:solidFill>
              </a:rPr>
              <a:t>如果输出流要写入数据的文件已经存在，该文件中的数据内容就会被</a:t>
            </a:r>
            <a:r>
              <a:rPr lang="zh-CN" altLang="en-US" b="1" dirty="0" smtClean="0">
                <a:solidFill>
                  <a:srgbClr val="0000CC"/>
                </a:solidFill>
              </a:rPr>
              <a:t>刷新</a:t>
            </a:r>
            <a:r>
              <a:rPr lang="zh-CN" altLang="en-US" dirty="0" smtClean="0">
                <a:solidFill>
                  <a:srgbClr val="000066"/>
                </a:solidFill>
              </a:rPr>
              <a:t>；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990000"/>
                </a:solidFill>
              </a:rPr>
              <a:t>如果要写入数据的文件不存在，该文件就会被建立。</a:t>
            </a:r>
            <a:endParaRPr lang="en-US" altLang="zh-CN" dirty="0" smtClean="0">
              <a:solidFill>
                <a:srgbClr val="990000"/>
              </a:solidFill>
            </a:endParaRPr>
          </a:p>
          <a:p>
            <a:pPr lvl="1"/>
            <a:endParaRPr lang="en-US" altLang="zh-CN" b="1" dirty="0" smtClean="0">
              <a:solidFill>
                <a:schemeClr val="tx2"/>
              </a:solidFill>
              <a:latin typeface="Tahoma" pitchFamily="34" charset="0"/>
            </a:endParaRPr>
          </a:p>
          <a:p>
            <a:pPr lvl="1">
              <a:buNone/>
            </a:pPr>
            <a:r>
              <a:rPr lang="en-US" altLang="zh-CN" sz="2000" b="1" dirty="0" err="1" smtClean="0">
                <a:solidFill>
                  <a:srgbClr val="006600"/>
                </a:solidFill>
              </a:rPr>
              <a:t>FileOutputStream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</a:rPr>
              <a:t>fout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 = new </a:t>
            </a:r>
            <a:r>
              <a:rPr lang="en-US" altLang="zh-CN" sz="2000" b="1" dirty="0" err="1" smtClean="0">
                <a:solidFill>
                  <a:srgbClr val="006600"/>
                </a:solidFill>
              </a:rPr>
              <a:t>FileOutputStream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(“c:\\java\\test.java”);</a:t>
            </a:r>
            <a:endParaRPr lang="en-US" altLang="zh-CN" sz="20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§12.2.2   </a:t>
            </a:r>
            <a:r>
              <a:rPr lang="zh-CN" altLang="en-US" dirty="0" smtClean="0">
                <a:latin typeface="宋体" charset="-122"/>
              </a:rPr>
              <a:t>文件字节输出流 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1613"/>
            <a:ext cx="8534400" cy="51339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1" dirty="0" smtClean="0"/>
              <a:t>public </a:t>
            </a:r>
            <a:r>
              <a:rPr lang="en-US" altLang="zh-CN" sz="2400" b="1" dirty="0" err="1" smtClean="0"/>
              <a:t>FileOutputStream</a:t>
            </a:r>
            <a:r>
              <a:rPr lang="en-US" altLang="zh-CN" sz="2400" b="1" dirty="0" smtClean="0"/>
              <a:t>(String name,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boolean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 append</a:t>
            </a:r>
            <a:r>
              <a:rPr lang="en-US" altLang="zh-CN" sz="2400" b="1" dirty="0" smtClean="0"/>
              <a:t>)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                                        throws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FileNotFoundException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CN" sz="1000" b="1" dirty="0" smtClean="0">
              <a:solidFill>
                <a:srgbClr val="000099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创建一个向具有指定 </a:t>
            </a:r>
            <a:r>
              <a:rPr lang="en-US" altLang="zh-CN" dirty="0" smtClean="0"/>
              <a:t>name </a:t>
            </a:r>
            <a:r>
              <a:rPr lang="zh-CN" altLang="en-US" dirty="0" smtClean="0"/>
              <a:t>的文件中写入数据的输出文件流。</a:t>
            </a:r>
            <a:r>
              <a:rPr lang="zh-CN" altLang="en-US" dirty="0" smtClean="0">
                <a:solidFill>
                  <a:srgbClr val="0000FF"/>
                </a:solidFill>
              </a:rPr>
              <a:t>如果第二个参数为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zh-CN" altLang="en-US" dirty="0" smtClean="0">
                <a:solidFill>
                  <a:srgbClr val="0000FF"/>
                </a:solidFill>
              </a:rPr>
              <a:t>，则将字节写入文件末尾处，而不是写入文件开始处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 smtClean="0"/>
              <a:t>参数：</a:t>
            </a:r>
            <a:r>
              <a:rPr lang="zh-CN" altLang="en-US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</a:rPr>
              <a:t>name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文件名，即：文件的路径； </a:t>
            </a:r>
          </a:p>
          <a:p>
            <a:pPr lvl="2"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</a:rPr>
              <a:t>append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如果为 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，则将字节写入文件末尾处，而不是写入文件开始处。 </a:t>
            </a:r>
          </a:p>
          <a:p>
            <a:pPr lvl="1">
              <a:spcBef>
                <a:spcPts val="0"/>
              </a:spcBef>
            </a:pPr>
            <a:r>
              <a:rPr lang="zh-CN" altLang="en-US" b="1" dirty="0" smtClean="0"/>
              <a:t>抛出：</a:t>
            </a:r>
            <a:r>
              <a:rPr lang="zh-CN" altLang="en-US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en-US" altLang="zh-CN" sz="2400" b="1" dirty="0" err="1" smtClean="0"/>
              <a:t>FileNotFoundException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如果该文件存在，但它是一个目录；或者该文件不存在，但无法创建它；抑或因为其他某些原因而无法打开它。 </a:t>
            </a:r>
            <a:endParaRPr lang="zh-CN" altLang="en-US" sz="2400" b="1" dirty="0" smtClean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43</a:t>
            </a:fld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0E9823-94D2-4496-8064-50849084ED7A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44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§12.2.2   </a:t>
            </a:r>
            <a:r>
              <a:rPr lang="zh-CN" altLang="en-US" dirty="0" smtClean="0">
                <a:latin typeface="宋体" charset="-122"/>
              </a:rPr>
              <a:t>文件字节输出流 </a:t>
            </a:r>
            <a:endParaRPr lang="zh-CN" altLang="en-US" sz="3200" b="0" dirty="0" smtClean="0">
              <a:solidFill>
                <a:srgbClr val="000066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458200" cy="44116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66"/>
                </a:solidFill>
              </a:rPr>
              <a:t>write</a:t>
            </a:r>
            <a:r>
              <a:rPr lang="zh-CN" altLang="en-US" dirty="0" smtClean="0">
                <a:solidFill>
                  <a:srgbClr val="000066"/>
                </a:solidFill>
              </a:rPr>
              <a:t>方法把字节发送给输出流，顺序地写文件，直到流的末尾或流被关闭</a:t>
            </a:r>
            <a:r>
              <a:rPr lang="en-US" altLang="zh-CN" dirty="0" smtClean="0">
                <a:solidFill>
                  <a:srgbClr val="000066"/>
                </a:solidFill>
              </a:rPr>
              <a:t>(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close()</a:t>
            </a:r>
            <a:r>
              <a:rPr lang="zh-CN" altLang="en-US" dirty="0" smtClean="0">
                <a:solidFill>
                  <a:srgbClr val="000066"/>
                </a:solidFill>
              </a:rPr>
              <a:t>方法被调用</a:t>
            </a:r>
            <a:r>
              <a:rPr lang="en-US" altLang="zh-CN" dirty="0" smtClean="0">
                <a:solidFill>
                  <a:srgbClr val="000066"/>
                </a:solidFill>
              </a:rPr>
              <a:t>)</a:t>
            </a:r>
            <a:r>
              <a:rPr lang="zh-CN" altLang="en-US" dirty="0" smtClean="0">
                <a:solidFill>
                  <a:srgbClr val="000066"/>
                </a:solidFill>
              </a:rPr>
              <a:t>。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rgbClr val="000066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0066"/>
                </a:solidFill>
              </a:rPr>
              <a:t>write</a:t>
            </a:r>
            <a:r>
              <a:rPr lang="zh-CN" altLang="en-US" dirty="0" smtClean="0">
                <a:solidFill>
                  <a:srgbClr val="000066"/>
                </a:solidFill>
              </a:rPr>
              <a:t>方法的格式</a:t>
            </a:r>
            <a:r>
              <a:rPr lang="en-US" altLang="zh-CN" dirty="0" smtClean="0">
                <a:solidFill>
                  <a:srgbClr val="000066"/>
                </a:solidFill>
              </a:rPr>
              <a:t>:</a:t>
            </a:r>
          </a:p>
          <a:p>
            <a:pPr lvl="1" eaLnBrk="1" hangingPunct="1"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public void write(byte b[]) throws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6600"/>
              </a:solidFill>
              <a:latin typeface="Tahoma" pitchFamily="34" charset="0"/>
            </a:endParaRPr>
          </a:p>
          <a:p>
            <a:pPr lvl="1" eaLnBrk="1" hangingPunct="1"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public void write(byte b[],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 off,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len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) 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6600"/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                                                  throws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6600"/>
              </a:solidFill>
              <a:latin typeface="Tahoma" pitchFamily="34" charset="0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rgbClr val="000066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6CD3A8-6430-4136-9423-22E8535B9CAB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 sz="1400" b="0" dirty="0" smtClean="0">
              <a:solidFill>
                <a:schemeClr val="tx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58" y="214291"/>
            <a:ext cx="8643998" cy="6143668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 class </a:t>
            </a:r>
            <a:r>
              <a:rPr lang="en-US" altLang="zh-CN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public static void main(String </a:t>
            </a:r>
            <a:r>
              <a:rPr lang="en-US" altLang="zh-CN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 ]) 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1800" b="1" dirty="0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byte </a:t>
            </a:r>
            <a:r>
              <a:rPr lang="en-US" altLang="zh-CN" sz="1800" b="1" dirty="0" smtClean="0">
                <a:solidFill>
                  <a:srgbClr val="99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</a:t>
            </a:r>
            <a:r>
              <a:rPr lang="en-US" altLang="zh-CN" sz="1800" b="1" dirty="0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 ]=new byte[128];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zh-CN" altLang="en-US" sz="1800" b="1" dirty="0" smtClean="0">
                <a:latin typeface="Tahoma" pitchFamily="34" charset="0"/>
                <a:cs typeface="Tahoma" pitchFamily="34" charset="0"/>
              </a:rPr>
              <a:t>请输入数据，回车后保存到文件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test.txt");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zh-CN" altLang="en-US" sz="1800" b="1" dirty="0" smtClean="0">
                <a:latin typeface="Tahoma" pitchFamily="34" charset="0"/>
                <a:cs typeface="Tahoma" pitchFamily="34" charset="0"/>
              </a:rPr>
              <a:t>输入 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 </a:t>
            </a:r>
            <a:r>
              <a:rPr lang="zh-CN" altLang="en-US" sz="1800" b="1" dirty="0" smtClean="0">
                <a:latin typeface="Tahoma" pitchFamily="34" charset="0"/>
                <a:cs typeface="Tahoma" pitchFamily="34" charset="0"/>
              </a:rPr>
              <a:t>则退出！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   </a:t>
            </a:r>
            <a:r>
              <a:rPr lang="en-US" altLang="zh-CN" sz="1800" b="1" dirty="0" err="1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FileOutputStream</a:t>
            </a:r>
            <a:r>
              <a:rPr lang="en-US" altLang="zh-CN" sz="1800" b="1" dirty="0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f=new </a:t>
            </a:r>
            <a:r>
              <a:rPr lang="en-US" altLang="zh-CN" sz="1800" b="1" dirty="0" err="1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FileOutputStream</a:t>
            </a:r>
            <a:r>
              <a:rPr lang="en-US" altLang="zh-CN" sz="1800" b="1" dirty="0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("test.txt");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   while(true){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        </a:t>
            </a:r>
            <a:r>
              <a:rPr lang="en-US" altLang="zh-CN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n=</a:t>
            </a:r>
            <a:r>
              <a:rPr lang="en-US" altLang="zh-CN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System.in.read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1800" b="1" dirty="0" smtClean="0">
                <a:solidFill>
                  <a:srgbClr val="99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    //</a:t>
            </a:r>
            <a:r>
              <a:rPr lang="zh-CN" altLang="en-US" sz="1800" dirty="0" smtClean="0">
                <a:latin typeface="Tahoma" pitchFamily="34" charset="0"/>
                <a:cs typeface="Tahoma" pitchFamily="34" charset="0"/>
              </a:rPr>
              <a:t>从键盘读入</a:t>
            </a:r>
            <a:r>
              <a:rPr lang="en-US" altLang="zh-CN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zh-CN" altLang="en-US" sz="1800" dirty="0" smtClean="0">
                <a:latin typeface="Tahoma" pitchFamily="34" charset="0"/>
                <a:cs typeface="Tahoma" pitchFamily="34" charset="0"/>
              </a:rPr>
              <a:t>个字节存入</a:t>
            </a:r>
            <a:r>
              <a:rPr lang="en-US" altLang="zh-CN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buffer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        if(buffer[0]=='#' ) 	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        </a:t>
            </a:r>
            <a:r>
              <a:rPr lang="en-US" altLang="zh-CN" sz="1800" b="1" dirty="0" err="1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f.write</a:t>
            </a:r>
            <a:r>
              <a:rPr lang="en-US" altLang="zh-CN" sz="1800" b="1" dirty="0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(buffer, 0, n);		//n</a:t>
            </a:r>
            <a:r>
              <a:rPr lang="zh-CN" altLang="en-US" sz="1800" b="1" dirty="0" smtClean="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为实际读入的字节数</a:t>
            </a:r>
            <a:endParaRPr lang="en-US" altLang="zh-CN" sz="1800" b="1" dirty="0" smtClean="0">
              <a:solidFill>
                <a:srgbClr val="0066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        </a:t>
            </a:r>
            <a:r>
              <a:rPr lang="en-US" altLang="zh-CN" sz="1800" b="1" dirty="0" err="1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f.write</a:t>
            </a:r>
            <a:r>
              <a:rPr lang="en-US" altLang="zh-CN" sz="1800" b="1" dirty="0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(‘\n');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   </a:t>
            </a:r>
            <a:r>
              <a:rPr lang="en-US" altLang="zh-CN" sz="1800" b="1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f.close</a:t>
            </a:r>
            <a:r>
              <a:rPr lang="en-US" altLang="zh-CN" sz="1800" b="1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}catch(</a:t>
            </a:r>
            <a:r>
              <a:rPr lang="en-US" altLang="zh-CN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IOException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	   </a:t>
            </a:r>
            <a:r>
              <a:rPr lang="en-US" altLang="zh-CN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e.toString</a:t>
            </a: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0562" y="5357826"/>
            <a:ext cx="4429156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/*</a:t>
            </a:r>
            <a:r>
              <a:rPr lang="zh-CN" altLang="en-US" b="1" dirty="0" smtClean="0"/>
              <a:t>例：编写程序，接收用户从键盘输入的数据，回车后保存到文件</a:t>
            </a:r>
            <a:r>
              <a:rPr lang="en-US" altLang="zh-CN" b="1" dirty="0" smtClean="0"/>
              <a:t>test.txt</a:t>
            </a:r>
            <a:r>
              <a:rPr lang="zh-CN" altLang="en-US" b="1" dirty="0" smtClean="0"/>
              <a:t>中。若用户输入符号</a:t>
            </a:r>
            <a:r>
              <a:rPr lang="en-US" altLang="zh-CN" b="1" dirty="0" smtClean="0"/>
              <a:t>#</a:t>
            </a:r>
            <a:r>
              <a:rPr lang="zh-CN" altLang="en-US" b="1" dirty="0" smtClean="0"/>
              <a:t>，则退出程序。*</a:t>
            </a:r>
            <a:r>
              <a:rPr lang="en-US" altLang="zh-CN" b="1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87B5A3-0AA2-4EEC-9312-E63E3354B608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 sz="1400" b="0" dirty="0" smtClean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上例程序运行结果如图所示：</a:t>
            </a:r>
          </a:p>
        </p:txBody>
      </p:sp>
      <p:pic>
        <p:nvPicPr>
          <p:cNvPr id="71684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66" y="1928802"/>
            <a:ext cx="6057900" cy="2030413"/>
          </a:xfrm>
        </p:spPr>
      </p:pic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4214818"/>
            <a:ext cx="6408738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2B0537-501D-4D78-8FC7-6656E113FE1D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400" b="0" dirty="0" smtClean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86800" cy="457200"/>
          </a:xfrm>
        </p:spPr>
        <p:txBody>
          <a:bodyPr/>
          <a:lstStyle/>
          <a:p>
            <a:pPr algn="l" eaLnBrk="1" hangingPunct="1"/>
            <a:r>
              <a:rPr lang="zh-CN" altLang="en-US" sz="2400" smtClean="0"/>
              <a:t>例：使用</a:t>
            </a:r>
            <a:r>
              <a:rPr lang="en-US" altLang="zh-CN" sz="2400" smtClean="0"/>
              <a:t>FileInputStream</a:t>
            </a:r>
            <a:r>
              <a:rPr lang="zh-CN" altLang="en-US" sz="2400" smtClean="0"/>
              <a:t>类与</a:t>
            </a:r>
            <a:r>
              <a:rPr lang="en-US" altLang="zh-CN" sz="2400" smtClean="0"/>
              <a:t>FileOutputStream</a:t>
            </a:r>
            <a:r>
              <a:rPr lang="zh-CN" altLang="en-US" sz="2400" smtClean="0"/>
              <a:t>类复制文件。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107950" y="714356"/>
            <a:ext cx="9036050" cy="603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/* class example FileIn_Out.java */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/* assumes each char is a single byte */</a:t>
            </a:r>
            <a:endParaRPr lang="en-US" altLang="zh-CN" sz="1000" dirty="0">
              <a:solidFill>
                <a:srgbClr val="000099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import java.io.*;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FileIn_Out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 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</a:t>
            </a:r>
            <a:r>
              <a:rPr lang="en-US" altLang="zh-CN" sz="1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try 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</a:t>
            </a:r>
            <a:r>
              <a:rPr lang="en-US" altLang="zh-CN" sz="18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FileInputStream</a:t>
            </a:r>
            <a:r>
              <a:rPr lang="en-US" altLang="zh-CN" sz="18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 fin=new </a:t>
            </a:r>
            <a:r>
              <a:rPr lang="en-US" altLang="zh-CN" sz="18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FileInputStream</a:t>
            </a:r>
            <a:r>
              <a:rPr lang="en-US" altLang="zh-CN" sz="18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(“c:\\java\\file1.java”);       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        </a:t>
            </a:r>
            <a:r>
              <a:rPr lang="en-US" altLang="zh-CN" sz="18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FileOutputStream</a:t>
            </a:r>
            <a:r>
              <a:rPr lang="en-US" altLang="zh-CN" sz="18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18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fout</a:t>
            </a:r>
            <a:r>
              <a:rPr lang="en-US" altLang="zh-CN" sz="18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=new </a:t>
            </a:r>
            <a:r>
              <a:rPr lang="en-US" altLang="zh-CN" sz="18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FileOutputStream</a:t>
            </a:r>
            <a:r>
              <a:rPr lang="en-US" altLang="zh-CN" sz="18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(“c:\\java\\file2.java”);</a:t>
            </a: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</a:t>
            </a:r>
            <a:r>
              <a:rPr lang="en-US" altLang="zh-CN" sz="1800" dirty="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byte b[]= new byte[512];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while((</a:t>
            </a:r>
            <a:r>
              <a:rPr lang="en-US" altLang="zh-CN" sz="18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fin.read</a:t>
            </a:r>
            <a:r>
              <a:rPr lang="en-US" altLang="zh-CN" sz="18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(b, 0, 512)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)!=-1)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	   </a:t>
            </a:r>
            <a:r>
              <a:rPr lang="en-US" altLang="zh-CN" sz="18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fout.write</a:t>
            </a:r>
            <a:r>
              <a:rPr lang="en-US" altLang="zh-CN" sz="18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(b);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</a:t>
            </a:r>
            <a:r>
              <a:rPr lang="en-US" altLang="zh-CN" sz="18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fin.close</a:t>
            </a:r>
            <a:r>
              <a:rPr lang="en-US" altLang="zh-CN" sz="18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        </a:t>
            </a:r>
            <a:r>
              <a:rPr lang="en-US" altLang="zh-CN" sz="1800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fout.close</a:t>
            </a:r>
            <a:r>
              <a:rPr lang="en-US" altLang="zh-CN" sz="1800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}</a:t>
            </a:r>
            <a:r>
              <a:rPr lang="en-US" altLang="zh-CN" sz="1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catch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IOException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ie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 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ie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}</a:t>
            </a:r>
            <a:r>
              <a:rPr lang="en-US" altLang="zh-CN" sz="1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catch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(Exception e) 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(e);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A580B3-3BC8-4A94-B159-972C93BE631E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 sz="1400" b="0" dirty="0" smtClean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 File I/O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428604"/>
            <a:ext cx="8143932" cy="5715040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normAutofit fontScale="92500" lnSpcReduction="10000"/>
          </a:bodyPr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</a:rPr>
              <a:t>//FileStream.java 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US" altLang="zh-CN" sz="800" b="1" dirty="0" smtClean="0">
              <a:latin typeface="Tahoma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import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java.io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.*;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US" altLang="zh-CN" sz="2000" b="1" dirty="0" smtClean="0">
              <a:latin typeface="Tahoma" pitchFamily="34" charset="0"/>
              <a:cs typeface="Tahoma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class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Filestream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{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   public static void main(String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args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[]) {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       try{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     	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File 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inFile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=new File(“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file1.txt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");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     	File 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outFile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=new File(“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file2.txt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");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    	</a:t>
            </a:r>
            <a:r>
              <a:rPr lang="en-US" altLang="zh-CN" sz="2000" b="1" dirty="0" err="1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FileInputStream</a:t>
            </a: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fis</a:t>
            </a: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=new </a:t>
            </a:r>
            <a:r>
              <a:rPr lang="en-US" altLang="zh-CN" sz="2000" b="1" dirty="0" err="1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FileInputStream</a:t>
            </a: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inFile</a:t>
            </a: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      	</a:t>
            </a:r>
            <a:r>
              <a:rPr lang="en-US" altLang="zh-CN" sz="2000" b="1" dirty="0" err="1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FileOutputStream</a:t>
            </a: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fos</a:t>
            </a: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=new  </a:t>
            </a:r>
            <a:r>
              <a:rPr lang="en-US" altLang="zh-CN" sz="2000" b="1" dirty="0" err="1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FileOutputStream</a:t>
            </a: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outFile</a:t>
            </a: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ch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;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	while((</a:t>
            </a:r>
            <a:r>
              <a:rPr lang="en-US" altLang="zh-CN" sz="2000" b="1" dirty="0" err="1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ch</a:t>
            </a: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=</a:t>
            </a:r>
            <a:r>
              <a:rPr lang="en-US" altLang="zh-CN" sz="2000" b="1" dirty="0" err="1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fis.read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())!=-1) 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2000" b="1" dirty="0" err="1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fos.write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(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ch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     	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fis.close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();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fos.close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       }catch(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FileNotFoundException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e)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   	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("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FileStreamsTest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: "+e);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       }catch(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IOException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e)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System.err.println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("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FileStreamsTest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: "+e);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§12.2.3  </a:t>
            </a:r>
            <a:r>
              <a:rPr lang="zh-CN" altLang="en-US" dirty="0" smtClean="0">
                <a:latin typeface="宋体" charset="-122"/>
              </a:rPr>
              <a:t>关闭流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close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（）</a:t>
            </a:r>
            <a:r>
              <a:rPr lang="zh-CN" altLang="en-US" b="1" dirty="0" smtClean="0">
                <a:solidFill>
                  <a:srgbClr val="0000FF"/>
                </a:solidFill>
                <a:latin typeface="宋体" charset="-122"/>
              </a:rPr>
              <a:t>方法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b="1" dirty="0" smtClean="0"/>
              <a:t> </a:t>
            </a:r>
            <a:r>
              <a:rPr lang="zh-CN" altLang="en-US" dirty="0" smtClean="0">
                <a:latin typeface="宋体" charset="-122"/>
              </a:rPr>
              <a:t>如果没有关闭那些被打开的流，那么就可能不允许另一个程序操作这些流所用的资源。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 smtClean="0">
                <a:latin typeface="宋体" charset="-122"/>
              </a:rPr>
              <a:t>保证操作系统把流缓冲区的内容写到它的目的地。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输入流、输出流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643050"/>
            <a:ext cx="8229600" cy="44116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输入流、输出流分别如下图所示。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5EDE44-A1EE-4B08-A2EC-4505D97D861F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000" b="0" dirty="0" smtClean="0">
              <a:solidFill>
                <a:schemeClr val="tx1"/>
              </a:solidFill>
            </a:endParaRPr>
          </a:p>
        </p:txBody>
      </p:sp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685800" y="2643516"/>
            <a:ext cx="1281113" cy="700144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>
              <a:spcBef>
                <a:spcPts val="775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数据源</a:t>
            </a:r>
            <a:endParaRPr lang="zh-CN" altLang="en-US" sz="24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1966913" y="2829562"/>
            <a:ext cx="2176459" cy="1099504"/>
            <a:chOff x="1966913" y="2829562"/>
            <a:chExt cx="2176459" cy="1099504"/>
          </a:xfrm>
        </p:grpSpPr>
        <p:sp>
          <p:nvSpPr>
            <p:cNvPr id="32780" name="Freeform 18"/>
            <p:cNvSpPr>
              <a:spLocks/>
            </p:cNvSpPr>
            <p:nvPr/>
          </p:nvSpPr>
          <p:spPr bwMode="auto">
            <a:xfrm>
              <a:off x="1966913" y="2829562"/>
              <a:ext cx="2176459" cy="885190"/>
            </a:xfrm>
            <a:custGeom>
              <a:avLst/>
              <a:gdLst>
                <a:gd name="T0" fmla="*/ 0 w 4500"/>
                <a:gd name="T1" fmla="*/ 104 h 832"/>
                <a:gd name="T2" fmla="*/ 1260 w 4500"/>
                <a:gd name="T3" fmla="*/ 104 h 832"/>
                <a:gd name="T4" fmla="*/ 3060 w 4500"/>
                <a:gd name="T5" fmla="*/ 728 h 832"/>
                <a:gd name="T6" fmla="*/ 4500 w 4500"/>
                <a:gd name="T7" fmla="*/ 728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00"/>
                <a:gd name="T13" fmla="*/ 0 h 832"/>
                <a:gd name="T14" fmla="*/ 4500 w 4500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00" h="832">
                  <a:moveTo>
                    <a:pt x="0" y="104"/>
                  </a:moveTo>
                  <a:cubicBezTo>
                    <a:pt x="375" y="52"/>
                    <a:pt x="750" y="0"/>
                    <a:pt x="1260" y="104"/>
                  </a:cubicBezTo>
                  <a:cubicBezTo>
                    <a:pt x="1770" y="208"/>
                    <a:pt x="2520" y="624"/>
                    <a:pt x="3060" y="728"/>
                  </a:cubicBezTo>
                  <a:cubicBezTo>
                    <a:pt x="3600" y="832"/>
                    <a:pt x="4260" y="728"/>
                    <a:pt x="4500" y="728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Freeform 19"/>
            <p:cNvSpPr>
              <a:spLocks/>
            </p:cNvSpPr>
            <p:nvPr/>
          </p:nvSpPr>
          <p:spPr bwMode="auto">
            <a:xfrm>
              <a:off x="1966913" y="3063242"/>
              <a:ext cx="2176459" cy="865824"/>
            </a:xfrm>
            <a:custGeom>
              <a:avLst/>
              <a:gdLst>
                <a:gd name="T0" fmla="*/ 0 w 4500"/>
                <a:gd name="T1" fmla="*/ 104 h 832"/>
                <a:gd name="T2" fmla="*/ 1260 w 4500"/>
                <a:gd name="T3" fmla="*/ 104 h 832"/>
                <a:gd name="T4" fmla="*/ 3060 w 4500"/>
                <a:gd name="T5" fmla="*/ 728 h 832"/>
                <a:gd name="T6" fmla="*/ 4500 w 4500"/>
                <a:gd name="T7" fmla="*/ 728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00"/>
                <a:gd name="T13" fmla="*/ 0 h 832"/>
                <a:gd name="T14" fmla="*/ 4500 w 4500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00" h="832">
                  <a:moveTo>
                    <a:pt x="0" y="104"/>
                  </a:moveTo>
                  <a:cubicBezTo>
                    <a:pt x="375" y="52"/>
                    <a:pt x="750" y="0"/>
                    <a:pt x="1260" y="104"/>
                  </a:cubicBezTo>
                  <a:cubicBezTo>
                    <a:pt x="1770" y="208"/>
                    <a:pt x="2520" y="624"/>
                    <a:pt x="3060" y="728"/>
                  </a:cubicBezTo>
                  <a:cubicBezTo>
                    <a:pt x="3600" y="832"/>
                    <a:pt x="4260" y="728"/>
                    <a:pt x="4500" y="728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82" name="AutoShape 20"/>
          <p:cNvSpPr>
            <a:spLocks noChangeArrowheads="1"/>
          </p:cNvSpPr>
          <p:nvPr/>
        </p:nvSpPr>
        <p:spPr bwMode="auto">
          <a:xfrm>
            <a:off x="2071670" y="3214686"/>
            <a:ext cx="568323" cy="140208"/>
          </a:xfrm>
          <a:prstGeom prst="rightArrow">
            <a:avLst>
              <a:gd name="adj1" fmla="val 50000"/>
              <a:gd name="adj2" fmla="val 115385"/>
            </a:avLst>
          </a:prstGeom>
          <a:solidFill>
            <a:srgbClr val="000000"/>
          </a:solidFill>
          <a:ln w="15875" algn="ctr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32783" name="Rectangle 21"/>
          <p:cNvSpPr>
            <a:spLocks noChangeArrowheads="1"/>
          </p:cNvSpPr>
          <p:nvPr/>
        </p:nvSpPr>
        <p:spPr bwMode="auto">
          <a:xfrm>
            <a:off x="2928926" y="2285992"/>
            <a:ext cx="1120973" cy="560834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输入流</a:t>
            </a:r>
            <a:endParaRPr lang="zh-CN" altLang="en-US" sz="2400" b="1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32784" name="Line 22"/>
          <p:cNvSpPr>
            <a:spLocks noChangeShapeType="1"/>
          </p:cNvSpPr>
          <p:nvPr/>
        </p:nvSpPr>
        <p:spPr bwMode="auto">
          <a:xfrm flipH="1">
            <a:off x="3071802" y="2857497"/>
            <a:ext cx="285752" cy="357190"/>
          </a:xfrm>
          <a:prstGeom prst="line">
            <a:avLst/>
          </a:prstGeom>
          <a:noFill/>
          <a:ln w="158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1214414" y="5286388"/>
            <a:ext cx="2816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Garamond" pitchFamily="18" charset="0"/>
                <a:ea typeface="华文中宋" pitchFamily="2" charset="-122"/>
              </a:rPr>
              <a:t>输入</a:t>
            </a:r>
            <a:r>
              <a:rPr lang="en-US" altLang="zh-CN" sz="2400" dirty="0" smtClean="0">
                <a:solidFill>
                  <a:schemeClr val="tx1"/>
                </a:solidFill>
                <a:latin typeface="Garamond" pitchFamily="18" charset="0"/>
                <a:ea typeface="华文中宋" pitchFamily="2" charset="-122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latin typeface="Garamond" pitchFamily="18" charset="0"/>
                <a:ea typeface="华文中宋" pitchFamily="2" charset="-122"/>
              </a:rPr>
              <a:t>输出</a:t>
            </a:r>
            <a:r>
              <a:rPr lang="zh-CN" altLang="en-US" sz="2400" dirty="0">
                <a:solidFill>
                  <a:schemeClr val="tx1"/>
                </a:solidFill>
                <a:latin typeface="Garamond" pitchFamily="18" charset="0"/>
                <a:ea typeface="华文中宋" pitchFamily="2" charset="-122"/>
              </a:rPr>
              <a:t>流示意图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4143372" y="3500438"/>
            <a:ext cx="1066408" cy="70194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just">
              <a:spcBef>
                <a:spcPts val="775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endParaRPr lang="zh-CN" altLang="en-US" sz="24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 animBg="1"/>
      <p:bldP spid="32783" grpId="0" animBg="1"/>
      <p:bldP spid="3278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7C7B41-AE73-40D8-8B4B-FB05B5AD6727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50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字符流</a:t>
            </a:r>
            <a:r>
              <a:rPr lang="en-US" altLang="zh-CN" i="1" smtClean="0"/>
              <a:t>(</a:t>
            </a:r>
            <a:r>
              <a:rPr lang="en-US" altLang="zh-CN" sz="4300" b="0" i="1" smtClean="0"/>
              <a:t>Character Streams)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字符流可分为</a:t>
            </a:r>
            <a:r>
              <a:rPr lang="zh-CN" altLang="en-US" dirty="0" smtClean="0">
                <a:solidFill>
                  <a:srgbClr val="FF3300"/>
                </a:solidFill>
              </a:rPr>
              <a:t>输入字符流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3300"/>
                </a:solidFill>
              </a:rPr>
              <a:t>输出字符流</a:t>
            </a:r>
          </a:p>
          <a:p>
            <a:pPr lvl="1" eaLnBrk="1" hangingPunct="1"/>
            <a:r>
              <a:rPr lang="zh-CN" altLang="en-US" dirty="0" smtClean="0"/>
              <a:t>抽象类</a:t>
            </a:r>
            <a:r>
              <a:rPr lang="zh-CN" altLang="en-US" dirty="0" smtClean="0">
                <a:solidFill>
                  <a:srgbClr val="FF3300"/>
                </a:solidFill>
              </a:rPr>
              <a:t> </a:t>
            </a:r>
            <a:r>
              <a:rPr lang="en-US" altLang="zh-CN" b="1" dirty="0" smtClean="0">
                <a:solidFill>
                  <a:srgbClr val="FF3300"/>
                </a:solidFill>
              </a:rPr>
              <a:t>Reader</a:t>
            </a:r>
            <a:r>
              <a:rPr lang="en-US" altLang="zh-CN" b="1" dirty="0" smtClean="0">
                <a:solidFill>
                  <a:schemeClr val="bg2"/>
                </a:solidFill>
              </a:rPr>
              <a:t> </a:t>
            </a:r>
            <a:r>
              <a:rPr lang="zh-CN" altLang="en-US" dirty="0" smtClean="0"/>
              <a:t>用于表示所有输入字符流</a:t>
            </a:r>
          </a:p>
          <a:p>
            <a:pPr lvl="1" eaLnBrk="1" hangingPunct="1"/>
            <a:r>
              <a:rPr lang="zh-CN" altLang="en-US" dirty="0" smtClean="0"/>
              <a:t>抽象类</a:t>
            </a:r>
            <a:r>
              <a:rPr lang="zh-CN" altLang="en-US" dirty="0" smtClean="0">
                <a:solidFill>
                  <a:srgbClr val="FF3300"/>
                </a:solidFill>
              </a:rPr>
              <a:t> </a:t>
            </a:r>
            <a:r>
              <a:rPr lang="en-US" altLang="zh-CN" b="1" dirty="0" smtClean="0">
                <a:solidFill>
                  <a:srgbClr val="FF3300"/>
                </a:solidFill>
              </a:rPr>
              <a:t>Writer</a:t>
            </a:r>
            <a:r>
              <a:rPr lang="en-US" altLang="zh-CN" b="1" dirty="0" smtClean="0">
                <a:solidFill>
                  <a:schemeClr val="bg2"/>
                </a:solidFill>
              </a:rPr>
              <a:t> </a:t>
            </a:r>
            <a:r>
              <a:rPr lang="zh-CN" altLang="en-US" dirty="0" smtClean="0"/>
              <a:t>用于表示所有输出字符流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3960C2-3122-4689-BD55-3F9386699CD5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51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1071546"/>
            <a:ext cx="7038975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3857628"/>
            <a:ext cx="7038975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534400" cy="47625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C0128"/>
                </a:solidFill>
              </a:rPr>
              <a:t>Character Stream Family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1362FFD-6B00-4322-8B22-DA22843D88EC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52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itchFamily="34" charset="0"/>
              </a:rPr>
              <a:t>Reader</a:t>
            </a:r>
            <a:r>
              <a:rPr lang="zh-CN" altLang="en-US" smtClean="0"/>
              <a:t>类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676400"/>
            <a:ext cx="8643998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600" b="1" dirty="0" smtClean="0"/>
              <a:t>该</a:t>
            </a:r>
            <a:r>
              <a:rPr lang="zh-CN" altLang="en-US" sz="2600" b="1" dirty="0" smtClean="0">
                <a:solidFill>
                  <a:srgbClr val="990000"/>
                </a:solidFill>
              </a:rPr>
              <a:t>抽象类</a:t>
            </a:r>
            <a:r>
              <a:rPr lang="zh-CN" altLang="en-US" sz="2600" b="1" dirty="0" smtClean="0"/>
              <a:t>作为所有输入字符流类的基类，声明用于读取输入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字符</a:t>
            </a:r>
            <a:r>
              <a:rPr lang="zh-CN" altLang="en-US" sz="2600" b="1" dirty="0" smtClean="0"/>
              <a:t>文本数据的通用方法：</a:t>
            </a:r>
            <a:endParaRPr lang="zh-CN" altLang="en-US" sz="2600" dirty="0" smtClean="0"/>
          </a:p>
          <a:p>
            <a:pPr lvl="1" eaLnBrk="1" hangingPunct="1"/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public </a:t>
            </a:r>
            <a:r>
              <a:rPr lang="en-US" altLang="zh-CN" dirty="0" err="1" smtClean="0">
                <a:solidFill>
                  <a:schemeClr val="tx2"/>
                </a:solidFill>
                <a:latin typeface="Tahoma" pitchFamily="34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Tahoma" pitchFamily="34" charset="0"/>
              </a:rPr>
              <a:t>read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();</a:t>
            </a:r>
          </a:p>
          <a:p>
            <a:pPr lvl="1" eaLnBrk="1" hangingPunct="1"/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public abstract </a:t>
            </a:r>
            <a:r>
              <a:rPr lang="en-US" altLang="zh-CN" dirty="0" err="1" smtClean="0">
                <a:solidFill>
                  <a:schemeClr val="tx2"/>
                </a:solidFill>
                <a:latin typeface="Tahoma" pitchFamily="34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Tahoma" pitchFamily="34" charset="0"/>
              </a:rPr>
              <a:t>read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(char[] </a:t>
            </a:r>
            <a:r>
              <a:rPr lang="en-US" altLang="zh-CN" dirty="0" err="1" smtClean="0">
                <a:solidFill>
                  <a:schemeClr val="tx2"/>
                </a:solidFill>
                <a:latin typeface="Tahoma" pitchFamily="34" charset="0"/>
              </a:rPr>
              <a:t>buf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, </a:t>
            </a:r>
            <a:r>
              <a:rPr lang="en-US" altLang="zh-CN" dirty="0" err="1" smtClean="0">
                <a:solidFill>
                  <a:schemeClr val="tx2"/>
                </a:solidFill>
                <a:latin typeface="Tahoma" pitchFamily="34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 offset, </a:t>
            </a:r>
            <a:r>
              <a:rPr lang="en-US" altLang="zh-CN" dirty="0" err="1" smtClean="0">
                <a:solidFill>
                  <a:schemeClr val="tx2"/>
                </a:solidFill>
                <a:latin typeface="Tahoma" pitchFamily="34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 count);</a:t>
            </a:r>
          </a:p>
          <a:p>
            <a:pPr lvl="1" eaLnBrk="1" hangingPunct="1"/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public </a:t>
            </a:r>
            <a:r>
              <a:rPr lang="en-US" altLang="zh-CN" dirty="0" err="1" smtClean="0">
                <a:solidFill>
                  <a:schemeClr val="tx2"/>
                </a:solidFill>
                <a:latin typeface="Tahoma" pitchFamily="34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Tahoma" pitchFamily="34" charset="0"/>
              </a:rPr>
              <a:t>read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(char[] </a:t>
            </a:r>
            <a:r>
              <a:rPr lang="en-US" altLang="zh-CN" dirty="0" err="1" smtClean="0">
                <a:solidFill>
                  <a:schemeClr val="tx2"/>
                </a:solidFill>
                <a:latin typeface="Tahoma" pitchFamily="34" charset="0"/>
              </a:rPr>
              <a:t>buf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);</a:t>
            </a:r>
          </a:p>
          <a:p>
            <a:pPr lvl="1" eaLnBrk="1" hangingPunct="1"/>
            <a:endParaRPr lang="en-US" altLang="zh-CN" dirty="0" smtClean="0">
              <a:solidFill>
                <a:schemeClr val="tx2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public long </a:t>
            </a:r>
            <a:r>
              <a:rPr lang="en-US" altLang="zh-CN" dirty="0" smtClean="0">
                <a:solidFill>
                  <a:srgbClr val="C00000"/>
                </a:solidFill>
                <a:latin typeface="Tahoma" pitchFamily="34" charset="0"/>
              </a:rPr>
              <a:t>skip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(long count);</a:t>
            </a:r>
          </a:p>
          <a:p>
            <a:pPr lvl="1" eaLnBrk="1" hangingPunct="1"/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public </a:t>
            </a:r>
            <a:r>
              <a:rPr lang="en-US" altLang="zh-CN" dirty="0" err="1" smtClean="0">
                <a:solidFill>
                  <a:schemeClr val="tx2"/>
                </a:solidFill>
                <a:latin typeface="Tahoma" pitchFamily="34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Tahoma" pitchFamily="34" charset="0"/>
              </a:rPr>
              <a:t>available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();</a:t>
            </a:r>
          </a:p>
          <a:p>
            <a:pPr lvl="1" eaLnBrk="1" hangingPunct="1"/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public abstract void </a:t>
            </a:r>
            <a:r>
              <a:rPr lang="en-US" altLang="zh-CN" dirty="0" smtClean="0">
                <a:solidFill>
                  <a:srgbClr val="C00000"/>
                </a:solidFill>
                <a:latin typeface="Tahoma" pitchFamily="34" charset="0"/>
              </a:rPr>
              <a:t>close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313D33-8BB8-490B-B957-E7CAE20C842A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53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itchFamily="34" charset="0"/>
              </a:rPr>
              <a:t>Writer</a:t>
            </a:r>
            <a:r>
              <a:rPr lang="zh-CN" altLang="en-US" smtClean="0"/>
              <a:t>类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该抽象类作为所有输出字符流类的基类，声明用于</a:t>
            </a:r>
            <a:r>
              <a:rPr lang="zh-CN" altLang="en-US" sz="2400" dirty="0" smtClean="0">
                <a:solidFill>
                  <a:srgbClr val="0000FF"/>
                </a:solidFill>
              </a:rPr>
              <a:t>输出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字符</a:t>
            </a:r>
            <a:r>
              <a:rPr lang="zh-CN" altLang="en-US" sz="2400" dirty="0" smtClean="0">
                <a:solidFill>
                  <a:srgbClr val="0000FF"/>
                </a:solidFill>
              </a:rPr>
              <a:t>文本数据</a:t>
            </a:r>
            <a:r>
              <a:rPr lang="zh-CN" altLang="en-US" sz="2400" dirty="0" smtClean="0"/>
              <a:t>的通用方法：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void write(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ch</a:t>
            </a: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abstract void write(char[] 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buf</a:t>
            </a: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offset, 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count);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void write(char[] 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buf</a:t>
            </a: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void write(String 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str</a:t>
            </a: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offset, 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count);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void write(String 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str</a:t>
            </a: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800" b="1" dirty="0" smtClean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public Writer append(char c)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public Writer append(CharSequence csq)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public Writer append(CharSequence csq, int start, int end)</a:t>
            </a:r>
            <a:endParaRPr lang="en-US" altLang="zh-CN" sz="1800" b="1" dirty="0" smtClean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1800" b="1" dirty="0" smtClean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abstract void flush();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public abstract void close();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§12.3  </a:t>
            </a:r>
            <a:r>
              <a:rPr lang="zh-CN" altLang="en-US" dirty="0" smtClean="0">
                <a:latin typeface="宋体" charset="-122"/>
              </a:rPr>
              <a:t>文件字符流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en-US" altLang="zh-CN" dirty="0" err="1" smtClean="0"/>
              <a:t>FileReader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FileWriter</a:t>
            </a:r>
            <a:r>
              <a:rPr lang="zh-CN" altLang="en-US" dirty="0" smtClean="0"/>
              <a:t>用来创建文件字符输入、输出流。</a:t>
            </a:r>
            <a:endParaRPr lang="en-US" altLang="zh-CN" dirty="0" smtClean="0"/>
          </a:p>
          <a:p>
            <a:pPr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latin typeface="宋体" charset="-122"/>
              </a:rPr>
              <a:t> </a:t>
            </a:r>
            <a:r>
              <a:rPr lang="zh-CN" altLang="en-US" b="1" dirty="0" smtClean="0">
                <a:latin typeface="宋体" charset="-122"/>
              </a:rPr>
              <a:t>2．</a:t>
            </a:r>
            <a:r>
              <a:rPr lang="zh-CN" altLang="en-US" b="1" dirty="0" smtClean="0">
                <a:latin typeface="宋体" charset="-122"/>
                <a:cs typeface="Times New Roman" pitchFamily="18" charset="0"/>
              </a:rPr>
              <a:t>字符输入流和输出流的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read</a:t>
            </a:r>
            <a:r>
              <a:rPr lang="zh-CN" altLang="en-US" b="1" dirty="0" smtClean="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和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write</a:t>
            </a:r>
            <a:r>
              <a:rPr lang="zh-CN" altLang="en-US" b="1" dirty="0" smtClean="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方法</a:t>
            </a:r>
            <a:r>
              <a:rPr lang="zh-CN" altLang="en-US" b="1" dirty="0" smtClean="0">
                <a:latin typeface="宋体" charset="-122"/>
                <a:cs typeface="Times New Roman" pitchFamily="18" charset="0"/>
              </a:rPr>
              <a:t>以字符为基本单位处理数据。</a:t>
            </a:r>
            <a:r>
              <a:rPr lang="zh-CN" altLang="en-US" b="1" dirty="0" smtClean="0">
                <a:latin typeface="宋体" charset="-122"/>
              </a:rPr>
              <a:t> </a:t>
            </a:r>
            <a:endParaRPr lang="en-US" altLang="zh-CN" b="1" dirty="0" smtClean="0">
              <a:latin typeface="宋体" charset="-122"/>
            </a:endParaRPr>
          </a:p>
          <a:p>
            <a:pPr>
              <a:buNone/>
            </a:pPr>
            <a:endParaRPr lang="en-US" altLang="zh-CN" b="1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938CFC5-3B64-44FF-AB15-95A50366B094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55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FileReader</a:t>
            </a:r>
            <a:r>
              <a:rPr lang="zh-CN" altLang="en-US" b="0" dirty="0" smtClean="0">
                <a:solidFill>
                  <a:srgbClr val="000066"/>
                </a:solidFill>
              </a:rPr>
              <a:t>类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altLang="zh-CN" sz="2400" dirty="0" err="1" smtClean="0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FileReader</a:t>
            </a:r>
            <a:r>
              <a:rPr lang="zh-CN" altLang="en-US" sz="2400" dirty="0" smtClean="0">
                <a:solidFill>
                  <a:srgbClr val="000066"/>
                </a:solidFill>
              </a:rPr>
              <a:t>类常用构造方法</a:t>
            </a:r>
          </a:p>
          <a:p>
            <a:pPr lvl="1" eaLnBrk="1" hangingPunct="1"/>
            <a:r>
              <a:rPr lang="en-US" altLang="zh-CN" sz="1800" b="1" dirty="0" smtClean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sz="1800" b="1" dirty="0" err="1" smtClean="0">
                <a:solidFill>
                  <a:srgbClr val="006600"/>
                </a:solidFill>
                <a:latin typeface="Tahoma" pitchFamily="34" charset="0"/>
              </a:rPr>
              <a:t>FileReader</a:t>
            </a:r>
            <a:r>
              <a:rPr lang="en-US" altLang="zh-CN" sz="1800" b="1" dirty="0" smtClean="0">
                <a:solidFill>
                  <a:srgbClr val="006600"/>
                </a:solidFill>
                <a:latin typeface="Tahoma" pitchFamily="34" charset="0"/>
              </a:rPr>
              <a:t>(String name) throws </a:t>
            </a:r>
            <a:r>
              <a:rPr lang="en-US" altLang="zh-CN" sz="1800" b="1" dirty="0" err="1" smtClean="0">
                <a:solidFill>
                  <a:srgbClr val="006600"/>
                </a:solidFill>
                <a:latin typeface="Tahoma" pitchFamily="34" charset="0"/>
              </a:rPr>
              <a:t>FileNotFoundException</a:t>
            </a:r>
            <a:endParaRPr lang="en-US" altLang="zh-CN" sz="1800" b="1" dirty="0" smtClean="0">
              <a:solidFill>
                <a:srgbClr val="006600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sz="2000" b="1" dirty="0" smtClean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Tahoma" pitchFamily="34" charset="0"/>
              </a:rPr>
              <a:t>FileReader</a:t>
            </a:r>
            <a:r>
              <a:rPr lang="en-US" altLang="zh-CN" sz="2000" b="1" dirty="0" smtClean="0">
                <a:solidFill>
                  <a:srgbClr val="006600"/>
                </a:solidFill>
                <a:latin typeface="Tahoma" pitchFamily="34" charset="0"/>
              </a:rPr>
              <a:t> (File file) throws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Tahoma" pitchFamily="34" charset="0"/>
              </a:rPr>
              <a:t>FileNotFoundException</a:t>
            </a:r>
            <a:endParaRPr lang="en-US" altLang="zh-CN" sz="2000" b="1" dirty="0" smtClean="0">
              <a:solidFill>
                <a:srgbClr val="006600"/>
              </a:solidFill>
              <a:latin typeface="Tahoma" pitchFamily="34" charset="0"/>
            </a:endParaRPr>
          </a:p>
          <a:p>
            <a:pPr lvl="1" eaLnBrk="1" hangingPunct="1"/>
            <a:endParaRPr lang="en-US" altLang="zh-CN" sz="2000" b="1" dirty="0" smtClean="0">
              <a:solidFill>
                <a:srgbClr val="006600"/>
              </a:solidFill>
              <a:latin typeface="Tahoma" pitchFamily="34" charset="0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r>
              <a:rPr lang="zh-CN" altLang="en-US" dirty="0" smtClean="0">
                <a:solidFill>
                  <a:srgbClr val="000066"/>
                </a:solidFill>
              </a:rPr>
              <a:t>均会抛出</a:t>
            </a:r>
            <a:r>
              <a:rPr lang="en-US" altLang="zh-CN" dirty="0" err="1" smtClean="0">
                <a:solidFill>
                  <a:srgbClr val="990000"/>
                </a:solidFill>
              </a:rPr>
              <a:t>FileNotFoundException</a:t>
            </a:r>
            <a:r>
              <a:rPr lang="zh-CN" altLang="en-US" dirty="0" smtClean="0">
                <a:solidFill>
                  <a:srgbClr val="000066"/>
                </a:solidFill>
              </a:rPr>
              <a:t>异常</a:t>
            </a:r>
          </a:p>
          <a:p>
            <a:pPr lvl="1" eaLnBrk="1" hangingPunct="1"/>
            <a:r>
              <a:rPr lang="zh-CN" altLang="en-US" dirty="0" smtClean="0">
                <a:solidFill>
                  <a:srgbClr val="000066"/>
                </a:solidFill>
              </a:rPr>
              <a:t> 构造方法参数指定的文件称作输入流的源</a:t>
            </a:r>
            <a:r>
              <a:rPr lang="en-US" altLang="zh-CN" dirty="0" smtClean="0">
                <a:solidFill>
                  <a:srgbClr val="0000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08006E6-7BF1-4C63-A9F5-ED22BE755932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56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000066"/>
                </a:solidFill>
                <a:latin typeface="Tahoma" pitchFamily="34" charset="0"/>
              </a:rPr>
              <a:t>FileReader</a:t>
            </a:r>
            <a:r>
              <a:rPr lang="zh-CN" altLang="en-US" b="0" dirty="0" smtClean="0">
                <a:solidFill>
                  <a:srgbClr val="000066"/>
                </a:solidFill>
                <a:latin typeface="Tahoma" pitchFamily="34" charset="0"/>
              </a:rPr>
              <a:t>类</a:t>
            </a:r>
            <a:endParaRPr lang="zh-CN" altLang="en-US" sz="3200" b="0" dirty="0" smtClean="0">
              <a:solidFill>
                <a:srgbClr val="000066"/>
              </a:solidFill>
              <a:latin typeface="Tahoma" pitchFamily="34" charset="0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000066"/>
                </a:solidFill>
                <a:latin typeface="Tahoma" pitchFamily="34" charset="0"/>
              </a:rPr>
              <a:t>read</a:t>
            </a:r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方法的格式：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 read() throws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6600"/>
              </a:solidFill>
              <a:latin typeface="Tahoma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CN" altLang="zh-CN" sz="2700" dirty="0" smtClean="0">
                <a:solidFill>
                  <a:srgbClr val="000066"/>
                </a:solidFill>
                <a:latin typeface="Tahoma" pitchFamily="34" charset="0"/>
              </a:rPr>
              <a:t>从源中顺序读取</a:t>
            </a:r>
            <a:r>
              <a:rPr lang="zh-CN" altLang="zh-CN" sz="2700" dirty="0" smtClean="0">
                <a:solidFill>
                  <a:srgbClr val="990000"/>
                </a:solidFill>
                <a:latin typeface="Tahoma" pitchFamily="34" charset="0"/>
              </a:rPr>
              <a:t>一个</a:t>
            </a:r>
            <a:r>
              <a:rPr lang="zh-CN" altLang="zh-CN" sz="2700" b="1" dirty="0" smtClean="0">
                <a:solidFill>
                  <a:srgbClr val="990000"/>
                </a:solidFill>
                <a:latin typeface="Tahoma" pitchFamily="34" charset="0"/>
              </a:rPr>
              <a:t>字符</a:t>
            </a:r>
            <a:r>
              <a:rPr lang="zh-CN" altLang="en-US" sz="2700" dirty="0" smtClean="0">
                <a:solidFill>
                  <a:srgbClr val="990000"/>
                </a:solidFill>
                <a:latin typeface="Tahoma" pitchFamily="34" charset="0"/>
              </a:rPr>
              <a:t>，以</a:t>
            </a:r>
            <a:r>
              <a:rPr lang="en-US" altLang="zh-CN" sz="2700" b="1" dirty="0" err="1" smtClean="0">
                <a:solidFill>
                  <a:srgbClr val="990000"/>
                </a:solidFill>
                <a:latin typeface="Tahoma" pitchFamily="34" charset="0"/>
              </a:rPr>
              <a:t>int</a:t>
            </a:r>
            <a:r>
              <a:rPr lang="zh-CN" altLang="en-US" sz="2700" dirty="0" smtClean="0">
                <a:solidFill>
                  <a:srgbClr val="990000"/>
                </a:solidFill>
                <a:latin typeface="Tahoma" pitchFamily="34" charset="0"/>
              </a:rPr>
              <a:t>返回。</a:t>
            </a:r>
          </a:p>
          <a:p>
            <a:pPr lvl="2" eaLnBrk="1" hangingPunct="1">
              <a:lnSpc>
                <a:spcPct val="80000"/>
              </a:lnSpc>
            </a:pPr>
            <a:endParaRPr lang="zh-CN" altLang="en-US" sz="2400" dirty="0" smtClean="0">
              <a:solidFill>
                <a:srgbClr val="000066"/>
              </a:solidFill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990000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read(char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ch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[]) throws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0066"/>
              </a:solidFill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990000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read(char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ch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[],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off,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int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len</a:t>
            </a: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)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ahoma" pitchFamily="34" charset="0"/>
              </a:rPr>
              <a:t>                                throws </a:t>
            </a:r>
            <a:r>
              <a:rPr lang="en-US" altLang="zh-CN" b="1" dirty="0" err="1" smtClean="0">
                <a:solidFill>
                  <a:srgbClr val="000066"/>
                </a:solidFill>
                <a:latin typeface="Tahoma" pitchFamily="34" charset="0"/>
              </a:rPr>
              <a:t>IOException</a:t>
            </a:r>
            <a:endParaRPr lang="en-US" altLang="zh-CN" b="1" dirty="0" smtClean="0">
              <a:solidFill>
                <a:srgbClr val="000066"/>
              </a:solidFill>
              <a:latin typeface="Tahoma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CN" altLang="en-US" sz="2600" dirty="0" smtClean="0">
                <a:solidFill>
                  <a:srgbClr val="000066"/>
                </a:solidFill>
                <a:latin typeface="Tahoma" pitchFamily="34" charset="0"/>
              </a:rPr>
              <a:t>把</a:t>
            </a:r>
            <a:r>
              <a:rPr lang="zh-CN" altLang="en-US" sz="2600" dirty="0" smtClean="0">
                <a:solidFill>
                  <a:srgbClr val="990000"/>
                </a:solidFill>
                <a:latin typeface="Tahoma" pitchFamily="34" charset="0"/>
              </a:rPr>
              <a:t>多个</a:t>
            </a:r>
            <a:r>
              <a:rPr lang="zh-CN" altLang="zh-CN" sz="2700" b="1" dirty="0" smtClean="0">
                <a:solidFill>
                  <a:srgbClr val="990000"/>
                </a:solidFill>
                <a:latin typeface="Tahoma" pitchFamily="34" charset="0"/>
              </a:rPr>
              <a:t>字符</a:t>
            </a:r>
            <a:r>
              <a:rPr lang="zh-CN" altLang="en-US" sz="2600" dirty="0" smtClean="0">
                <a:solidFill>
                  <a:srgbClr val="000066"/>
                </a:solidFill>
                <a:latin typeface="Tahoma" pitchFamily="34" charset="0"/>
              </a:rPr>
              <a:t>读到一个</a:t>
            </a:r>
            <a:r>
              <a:rPr lang="zh-CN" altLang="zh-CN" sz="2700" dirty="0" smtClean="0">
                <a:solidFill>
                  <a:srgbClr val="990000"/>
                </a:solidFill>
                <a:latin typeface="Tahoma" pitchFamily="34" charset="0"/>
              </a:rPr>
              <a:t>字符</a:t>
            </a:r>
            <a:r>
              <a:rPr lang="zh-CN" altLang="en-US" sz="2600" dirty="0" smtClean="0">
                <a:solidFill>
                  <a:srgbClr val="000066"/>
                </a:solidFill>
                <a:latin typeface="Tahoma" pitchFamily="34" charset="0"/>
              </a:rPr>
              <a:t>数组中</a:t>
            </a:r>
            <a:r>
              <a:rPr lang="en-US" altLang="zh-CN" sz="2600" dirty="0" smtClean="0">
                <a:solidFill>
                  <a:srgbClr val="000066"/>
                </a:solidFill>
                <a:latin typeface="Tahoma" pitchFamily="34" charset="0"/>
              </a:rPr>
              <a:t>,</a:t>
            </a:r>
            <a:r>
              <a:rPr lang="zh-CN" altLang="en-US" sz="2600" dirty="0" smtClean="0">
                <a:solidFill>
                  <a:srgbClr val="000066"/>
                </a:solidFill>
                <a:latin typeface="Tahoma" pitchFamily="34" charset="0"/>
              </a:rPr>
              <a:t>返回实际所读的</a:t>
            </a:r>
            <a:r>
              <a:rPr lang="zh-CN" altLang="zh-CN" sz="2700" dirty="0" smtClean="0">
                <a:solidFill>
                  <a:srgbClr val="990000"/>
                </a:solidFill>
                <a:latin typeface="Tahoma" pitchFamily="34" charset="0"/>
              </a:rPr>
              <a:t>字符</a:t>
            </a:r>
            <a:r>
              <a:rPr lang="zh-CN" altLang="en-US" sz="2600" dirty="0" smtClean="0">
                <a:solidFill>
                  <a:srgbClr val="000066"/>
                </a:solidFill>
                <a:latin typeface="Tahoma" pitchFamily="34" charset="0"/>
              </a:rPr>
              <a:t>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FDA90A-4A42-4477-BAEE-8DA767D0352D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57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000066"/>
                </a:solidFill>
                <a:latin typeface="Tahoma" pitchFamily="34" charset="0"/>
              </a:rPr>
              <a:t>FileWriter</a:t>
            </a:r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类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66"/>
                </a:solidFill>
                <a:latin typeface="Tahoma" pitchFamily="34" charset="0"/>
              </a:rPr>
              <a:t>FileWriter</a:t>
            </a:r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类常用构造方法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FileWriter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(String name)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public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FileWriter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(File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itchFamily="34" charset="0"/>
              </a:rPr>
              <a:t>file</a:t>
            </a:r>
            <a:r>
              <a:rPr lang="en-US" altLang="zh-CN" b="1" dirty="0" smtClean="0">
                <a:solidFill>
                  <a:srgbClr val="006600"/>
                </a:solidFill>
                <a:latin typeface="Tahoma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均会抛出</a:t>
            </a:r>
            <a:r>
              <a:rPr lang="en-US" altLang="zh-CN" dirty="0" err="1" smtClean="0">
                <a:solidFill>
                  <a:srgbClr val="990000"/>
                </a:solidFill>
                <a:latin typeface="Tahoma" pitchFamily="34" charset="0"/>
              </a:rPr>
              <a:t>FileNotFoundException</a:t>
            </a:r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934A7CD-8729-46E1-BDD2-93AC4F9E55D0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58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000066"/>
                </a:solidFill>
              </a:rPr>
              <a:t>FileWriter</a:t>
            </a:r>
            <a:r>
              <a:rPr lang="zh-CN" altLang="en-US" dirty="0" smtClean="0">
                <a:solidFill>
                  <a:srgbClr val="000066"/>
                </a:solidFill>
              </a:rPr>
              <a:t>类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85926"/>
            <a:ext cx="8629680" cy="43021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990000"/>
                </a:solidFill>
              </a:rPr>
              <a:t>write</a:t>
            </a:r>
            <a:r>
              <a:rPr lang="zh-CN" altLang="en-US" dirty="0" smtClean="0">
                <a:solidFill>
                  <a:srgbClr val="000066"/>
                </a:solidFill>
              </a:rPr>
              <a:t>方法给程序提供把</a:t>
            </a:r>
            <a:r>
              <a:rPr lang="zh-CN" altLang="en-US" b="1" dirty="0" smtClean="0">
                <a:solidFill>
                  <a:srgbClr val="0000FF"/>
                </a:solidFill>
              </a:rPr>
              <a:t>字符</a:t>
            </a:r>
            <a:r>
              <a:rPr lang="zh-CN" altLang="en-US" dirty="0" smtClean="0">
                <a:solidFill>
                  <a:srgbClr val="000066"/>
                </a:solidFill>
              </a:rPr>
              <a:t>数据写入到输出流的基本方法。</a:t>
            </a:r>
          </a:p>
          <a:p>
            <a:pPr eaLnBrk="1" hangingPunct="1"/>
            <a:r>
              <a:rPr lang="en-US" altLang="zh-CN" dirty="0" smtClean="0">
                <a:solidFill>
                  <a:srgbClr val="000066"/>
                </a:solidFill>
              </a:rPr>
              <a:t>write</a:t>
            </a:r>
            <a:r>
              <a:rPr lang="zh-CN" altLang="en-US" dirty="0" smtClean="0">
                <a:solidFill>
                  <a:srgbClr val="000066"/>
                </a:solidFill>
              </a:rPr>
              <a:t>方法的格式：</a:t>
            </a:r>
          </a:p>
          <a:p>
            <a:pPr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public void 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write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(char b[ ]) </a:t>
            </a:r>
            <a:r>
              <a:rPr lang="en-US" altLang="zh-CN" sz="20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throws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IOException</a:t>
            </a:r>
            <a:endParaRPr lang="en-US" altLang="zh-CN" sz="20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Public void 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write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(char b[ ],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offset,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len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) </a:t>
            </a:r>
            <a:r>
              <a:rPr lang="en-US" altLang="zh-CN" sz="20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throws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IOException</a:t>
            </a:r>
            <a:endParaRPr lang="en-US" altLang="zh-CN" sz="20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altLang="zh-CN" sz="2000" b="1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public 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void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write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(String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str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) </a:t>
            </a:r>
            <a:r>
              <a:rPr lang="en-US" altLang="zh-CN" sz="20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throws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IOException</a:t>
            </a:r>
            <a:endParaRPr lang="en-US" altLang="zh-CN" sz="20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b="1" smtClean="0">
                <a:latin typeface="Tahoma" pitchFamily="34" charset="0"/>
                <a:cs typeface="Tahoma" pitchFamily="34" charset="0"/>
              </a:rPr>
              <a:t>public </a:t>
            </a:r>
            <a:r>
              <a:rPr lang="en-US" altLang="zh-CN" sz="2000" b="1" smtClean="0">
                <a:latin typeface="Tahoma" pitchFamily="34" charset="0"/>
                <a:cs typeface="Tahoma" pitchFamily="34" charset="0"/>
              </a:rPr>
              <a:t>void</a:t>
            </a:r>
            <a:r>
              <a:rPr lang="en-US" altLang="zh-CN" sz="20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write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(String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str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offset,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 smtClean="0">
                <a:latin typeface="Tahoma" pitchFamily="34" charset="0"/>
                <a:cs typeface="Tahoma" pitchFamily="34" charset="0"/>
              </a:rPr>
              <a:t>len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) </a:t>
            </a:r>
            <a:r>
              <a:rPr lang="en-US" altLang="zh-CN" sz="20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throws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IOException</a:t>
            </a:r>
            <a:endParaRPr lang="en-US" altLang="zh-CN" sz="20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lvl="1" eaLnBrk="1" hangingPunct="1">
              <a:buNone/>
            </a:pPr>
            <a:endParaRPr lang="en-US" altLang="zh-CN" sz="2000" b="1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altLang="zh-CN" b="1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§12.3  </a:t>
            </a:r>
            <a:r>
              <a:rPr lang="zh-CN" altLang="en-US" dirty="0" smtClean="0">
                <a:latin typeface="宋体" charset="-122"/>
              </a:rPr>
              <a:t>文件字符流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b="1" dirty="0" smtClean="0"/>
              <a:t>阅读并讨论例题</a:t>
            </a:r>
            <a:r>
              <a:rPr lang="en-US" altLang="zh-CN" b="1" dirty="0" smtClean="0"/>
              <a:t>12-6</a:t>
            </a:r>
            <a:r>
              <a:rPr lang="zh-CN" altLang="en-US" b="1" dirty="0" smtClean="0"/>
              <a:t>。</a:t>
            </a:r>
          </a:p>
          <a:p>
            <a:endParaRPr lang="en-US" altLang="zh-CN" sz="2600" dirty="0" smtClean="0"/>
          </a:p>
          <a:p>
            <a:r>
              <a:rPr lang="zh-CN" altLang="en-US" sz="2600" dirty="0" smtClean="0"/>
              <a:t>注意：</a:t>
            </a:r>
            <a:endParaRPr lang="en-US" altLang="zh-CN" sz="2600" dirty="0" smtClean="0"/>
          </a:p>
          <a:p>
            <a:pPr lvl="1"/>
            <a:r>
              <a:rPr lang="zh-CN" altLang="en-US" dirty="0" smtClean="0"/>
              <a:t>“按位异或”运算符：“</a:t>
            </a:r>
            <a:r>
              <a:rPr lang="en-US" altLang="zh-CN" dirty="0" smtClean="0"/>
              <a:t>^”</a:t>
            </a:r>
            <a:r>
              <a:rPr lang="zh-CN" altLang="en-US" dirty="0" smtClean="0"/>
              <a:t>是二目运算符。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输入流、输出流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643050"/>
            <a:ext cx="8229600" cy="44116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输入流、输出流分别如下图所示。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5EDE44-A1EE-4B08-A2EC-4505D97D861F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000" b="0" dirty="0" smtClean="0">
              <a:solidFill>
                <a:schemeClr val="tx1"/>
              </a:solidFill>
            </a:endParaRPr>
          </a:p>
        </p:txBody>
      </p:sp>
      <p:sp>
        <p:nvSpPr>
          <p:cNvPr id="32785" name="Rectangle 6"/>
          <p:cNvSpPr>
            <a:spLocks noChangeArrowheads="1"/>
          </p:cNvSpPr>
          <p:nvPr/>
        </p:nvSpPr>
        <p:spPr bwMode="auto">
          <a:xfrm>
            <a:off x="7358082" y="4429132"/>
            <a:ext cx="1225815" cy="764751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>
              <a:spcBef>
                <a:spcPts val="775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数据宿</a:t>
            </a:r>
            <a:endParaRPr lang="zh-CN" altLang="en-US" sz="24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5214943" y="3786190"/>
            <a:ext cx="2143139" cy="1245409"/>
            <a:chOff x="5214943" y="3786190"/>
            <a:chExt cx="2143139" cy="1245409"/>
          </a:xfrm>
        </p:grpSpPr>
        <p:sp>
          <p:nvSpPr>
            <p:cNvPr id="32788" name="Freeform 9"/>
            <p:cNvSpPr>
              <a:spLocks/>
            </p:cNvSpPr>
            <p:nvPr/>
          </p:nvSpPr>
          <p:spPr bwMode="auto">
            <a:xfrm>
              <a:off x="5214943" y="3786190"/>
              <a:ext cx="2143139" cy="1000132"/>
            </a:xfrm>
            <a:custGeom>
              <a:avLst/>
              <a:gdLst>
                <a:gd name="T0" fmla="*/ 0 w 4500"/>
                <a:gd name="T1" fmla="*/ 104 h 832"/>
                <a:gd name="T2" fmla="*/ 1260 w 4500"/>
                <a:gd name="T3" fmla="*/ 104 h 832"/>
                <a:gd name="T4" fmla="*/ 3060 w 4500"/>
                <a:gd name="T5" fmla="*/ 728 h 832"/>
                <a:gd name="T6" fmla="*/ 4500 w 4500"/>
                <a:gd name="T7" fmla="*/ 728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00"/>
                <a:gd name="T13" fmla="*/ 0 h 832"/>
                <a:gd name="T14" fmla="*/ 4500 w 4500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00" h="832">
                  <a:moveTo>
                    <a:pt x="0" y="104"/>
                  </a:moveTo>
                  <a:cubicBezTo>
                    <a:pt x="375" y="52"/>
                    <a:pt x="750" y="0"/>
                    <a:pt x="1260" y="104"/>
                  </a:cubicBezTo>
                  <a:cubicBezTo>
                    <a:pt x="1770" y="208"/>
                    <a:pt x="2520" y="624"/>
                    <a:pt x="3060" y="728"/>
                  </a:cubicBezTo>
                  <a:cubicBezTo>
                    <a:pt x="3600" y="832"/>
                    <a:pt x="4260" y="728"/>
                    <a:pt x="4500" y="728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Freeform 10"/>
            <p:cNvSpPr>
              <a:spLocks/>
            </p:cNvSpPr>
            <p:nvPr/>
          </p:nvSpPr>
          <p:spPr bwMode="auto">
            <a:xfrm>
              <a:off x="5214943" y="4000504"/>
              <a:ext cx="2143139" cy="1031095"/>
            </a:xfrm>
            <a:custGeom>
              <a:avLst/>
              <a:gdLst>
                <a:gd name="T0" fmla="*/ 0 w 4500"/>
                <a:gd name="T1" fmla="*/ 104 h 832"/>
                <a:gd name="T2" fmla="*/ 1260 w 4500"/>
                <a:gd name="T3" fmla="*/ 104 h 832"/>
                <a:gd name="T4" fmla="*/ 3060 w 4500"/>
                <a:gd name="T5" fmla="*/ 728 h 832"/>
                <a:gd name="T6" fmla="*/ 4500 w 4500"/>
                <a:gd name="T7" fmla="*/ 728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00"/>
                <a:gd name="T13" fmla="*/ 0 h 832"/>
                <a:gd name="T14" fmla="*/ 4500 w 4500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00" h="832">
                  <a:moveTo>
                    <a:pt x="0" y="104"/>
                  </a:moveTo>
                  <a:cubicBezTo>
                    <a:pt x="375" y="52"/>
                    <a:pt x="750" y="0"/>
                    <a:pt x="1260" y="104"/>
                  </a:cubicBezTo>
                  <a:cubicBezTo>
                    <a:pt x="1770" y="208"/>
                    <a:pt x="2520" y="624"/>
                    <a:pt x="3060" y="728"/>
                  </a:cubicBezTo>
                  <a:cubicBezTo>
                    <a:pt x="3600" y="832"/>
                    <a:pt x="4260" y="728"/>
                    <a:pt x="4500" y="728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0" name="AutoShape 11"/>
          <p:cNvSpPr>
            <a:spLocks noChangeArrowheads="1"/>
          </p:cNvSpPr>
          <p:nvPr/>
        </p:nvSpPr>
        <p:spPr bwMode="auto">
          <a:xfrm>
            <a:off x="6643702" y="4357694"/>
            <a:ext cx="642942" cy="142876"/>
          </a:xfrm>
          <a:prstGeom prst="rightArrow">
            <a:avLst>
              <a:gd name="adj1" fmla="val 50000"/>
              <a:gd name="adj2" fmla="val 115385"/>
            </a:avLst>
          </a:prstGeom>
          <a:solidFill>
            <a:srgbClr val="000000"/>
          </a:solidFill>
          <a:ln w="25400" algn="ctr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32791" name="Rectangle 12"/>
          <p:cNvSpPr>
            <a:spLocks noChangeArrowheads="1"/>
          </p:cNvSpPr>
          <p:nvPr/>
        </p:nvSpPr>
        <p:spPr bwMode="auto">
          <a:xfrm>
            <a:off x="5072066" y="5214950"/>
            <a:ext cx="1307536" cy="612586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输出流</a:t>
            </a:r>
            <a:endParaRPr lang="zh-CN" altLang="en-US" sz="2400" b="1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32792" name="Line 13"/>
          <p:cNvSpPr>
            <a:spLocks noChangeShapeType="1"/>
          </p:cNvSpPr>
          <p:nvPr/>
        </p:nvSpPr>
        <p:spPr bwMode="auto">
          <a:xfrm flipV="1">
            <a:off x="5572131" y="4500570"/>
            <a:ext cx="571504" cy="64294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685800" y="2643516"/>
            <a:ext cx="1281113" cy="700144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>
              <a:spcBef>
                <a:spcPts val="775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数据源</a:t>
            </a:r>
            <a:endParaRPr lang="zh-CN" altLang="en-US" sz="24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61456" name="AutoShape 16"/>
          <p:cNvSpPr>
            <a:spLocks noChangeArrowheads="1"/>
          </p:cNvSpPr>
          <p:nvPr/>
        </p:nvSpPr>
        <p:spPr bwMode="auto">
          <a:xfrm>
            <a:off x="4143372" y="3500438"/>
            <a:ext cx="1066408" cy="70194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just">
              <a:spcBef>
                <a:spcPts val="775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程序</a:t>
            </a:r>
            <a:endParaRPr lang="zh-CN" altLang="en-US" sz="2400" b="1" dirty="0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32780" name="Freeform 18"/>
          <p:cNvSpPr>
            <a:spLocks/>
          </p:cNvSpPr>
          <p:nvPr/>
        </p:nvSpPr>
        <p:spPr bwMode="auto">
          <a:xfrm>
            <a:off x="1966913" y="2829562"/>
            <a:ext cx="2176459" cy="885190"/>
          </a:xfrm>
          <a:custGeom>
            <a:avLst/>
            <a:gdLst>
              <a:gd name="T0" fmla="*/ 0 w 4500"/>
              <a:gd name="T1" fmla="*/ 104 h 832"/>
              <a:gd name="T2" fmla="*/ 1260 w 4500"/>
              <a:gd name="T3" fmla="*/ 104 h 832"/>
              <a:gd name="T4" fmla="*/ 3060 w 4500"/>
              <a:gd name="T5" fmla="*/ 728 h 832"/>
              <a:gd name="T6" fmla="*/ 4500 w 4500"/>
              <a:gd name="T7" fmla="*/ 728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500"/>
              <a:gd name="T13" fmla="*/ 0 h 832"/>
              <a:gd name="T14" fmla="*/ 4500 w 450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0" h="832">
                <a:moveTo>
                  <a:pt x="0" y="104"/>
                </a:moveTo>
                <a:cubicBezTo>
                  <a:pt x="375" y="52"/>
                  <a:pt x="750" y="0"/>
                  <a:pt x="1260" y="104"/>
                </a:cubicBezTo>
                <a:cubicBezTo>
                  <a:pt x="1770" y="208"/>
                  <a:pt x="2520" y="624"/>
                  <a:pt x="3060" y="728"/>
                </a:cubicBezTo>
                <a:cubicBezTo>
                  <a:pt x="3600" y="832"/>
                  <a:pt x="4260" y="728"/>
                  <a:pt x="4500" y="72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Freeform 19"/>
          <p:cNvSpPr>
            <a:spLocks/>
          </p:cNvSpPr>
          <p:nvPr/>
        </p:nvSpPr>
        <p:spPr bwMode="auto">
          <a:xfrm>
            <a:off x="1966913" y="3063242"/>
            <a:ext cx="2176459" cy="865824"/>
          </a:xfrm>
          <a:custGeom>
            <a:avLst/>
            <a:gdLst>
              <a:gd name="T0" fmla="*/ 0 w 4500"/>
              <a:gd name="T1" fmla="*/ 104 h 832"/>
              <a:gd name="T2" fmla="*/ 1260 w 4500"/>
              <a:gd name="T3" fmla="*/ 104 h 832"/>
              <a:gd name="T4" fmla="*/ 3060 w 4500"/>
              <a:gd name="T5" fmla="*/ 728 h 832"/>
              <a:gd name="T6" fmla="*/ 4500 w 4500"/>
              <a:gd name="T7" fmla="*/ 728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500"/>
              <a:gd name="T13" fmla="*/ 0 h 832"/>
              <a:gd name="T14" fmla="*/ 4500 w 450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0" h="832">
                <a:moveTo>
                  <a:pt x="0" y="104"/>
                </a:moveTo>
                <a:cubicBezTo>
                  <a:pt x="375" y="52"/>
                  <a:pt x="750" y="0"/>
                  <a:pt x="1260" y="104"/>
                </a:cubicBezTo>
                <a:cubicBezTo>
                  <a:pt x="1770" y="208"/>
                  <a:pt x="2520" y="624"/>
                  <a:pt x="3060" y="728"/>
                </a:cubicBezTo>
                <a:cubicBezTo>
                  <a:pt x="3600" y="832"/>
                  <a:pt x="4260" y="728"/>
                  <a:pt x="4500" y="72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AutoShape 20"/>
          <p:cNvSpPr>
            <a:spLocks noChangeArrowheads="1"/>
          </p:cNvSpPr>
          <p:nvPr/>
        </p:nvSpPr>
        <p:spPr bwMode="auto">
          <a:xfrm>
            <a:off x="2071670" y="3214686"/>
            <a:ext cx="568323" cy="140208"/>
          </a:xfrm>
          <a:prstGeom prst="rightArrow">
            <a:avLst>
              <a:gd name="adj1" fmla="val 50000"/>
              <a:gd name="adj2" fmla="val 115385"/>
            </a:avLst>
          </a:prstGeom>
          <a:solidFill>
            <a:srgbClr val="000000"/>
          </a:solidFill>
          <a:ln w="15875" algn="ctr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32783" name="Rectangle 21"/>
          <p:cNvSpPr>
            <a:spLocks noChangeArrowheads="1"/>
          </p:cNvSpPr>
          <p:nvPr/>
        </p:nvSpPr>
        <p:spPr bwMode="auto">
          <a:xfrm>
            <a:off x="2928926" y="2285992"/>
            <a:ext cx="1120973" cy="560834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输入流</a:t>
            </a:r>
            <a:endParaRPr lang="zh-CN" altLang="en-US" sz="2400" b="1">
              <a:solidFill>
                <a:schemeClr val="tx1"/>
              </a:solidFill>
              <a:latin typeface="Garamond" pitchFamily="18" charset="0"/>
              <a:ea typeface="华文中宋" pitchFamily="2" charset="-122"/>
            </a:endParaRPr>
          </a:p>
        </p:txBody>
      </p:sp>
      <p:sp>
        <p:nvSpPr>
          <p:cNvPr id="32784" name="Line 22"/>
          <p:cNvSpPr>
            <a:spLocks noChangeShapeType="1"/>
          </p:cNvSpPr>
          <p:nvPr/>
        </p:nvSpPr>
        <p:spPr bwMode="auto">
          <a:xfrm flipH="1">
            <a:off x="3071802" y="2857497"/>
            <a:ext cx="285752" cy="357190"/>
          </a:xfrm>
          <a:prstGeom prst="line">
            <a:avLst/>
          </a:prstGeom>
          <a:noFill/>
          <a:ln w="158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1214414" y="5286388"/>
            <a:ext cx="2816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Garamond" pitchFamily="18" charset="0"/>
                <a:ea typeface="华文中宋" pitchFamily="2" charset="-122"/>
              </a:rPr>
              <a:t>输入</a:t>
            </a:r>
            <a:r>
              <a:rPr lang="en-US" altLang="zh-CN" sz="2400" dirty="0" smtClean="0">
                <a:solidFill>
                  <a:schemeClr val="tx1"/>
                </a:solidFill>
                <a:latin typeface="Garamond" pitchFamily="18" charset="0"/>
                <a:ea typeface="华文中宋" pitchFamily="2" charset="-122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latin typeface="Garamond" pitchFamily="18" charset="0"/>
                <a:ea typeface="华文中宋" pitchFamily="2" charset="-122"/>
              </a:rPr>
              <a:t>输出</a:t>
            </a:r>
            <a:r>
              <a:rPr lang="zh-CN" altLang="en-US" sz="2400" dirty="0">
                <a:solidFill>
                  <a:schemeClr val="tx1"/>
                </a:solidFill>
                <a:latin typeface="Garamond" pitchFamily="18" charset="0"/>
                <a:ea typeface="华文中宋" pitchFamily="2" charset="-122"/>
              </a:rPr>
              <a:t>流示意图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0" grpId="0" animBg="1"/>
      <p:bldP spid="32791" grpId="0" animBg="1"/>
      <p:bldP spid="3279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§12.4     </a:t>
            </a:r>
            <a:r>
              <a:rPr lang="zh-CN" altLang="en-US" dirty="0" smtClean="0">
                <a:latin typeface="宋体" charset="-122"/>
              </a:rPr>
              <a:t>缓冲流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 </a:t>
            </a:r>
            <a:r>
              <a:rPr lang="zh-CN" altLang="en-US" b="1" dirty="0" smtClean="0">
                <a:latin typeface="宋体" charset="-122"/>
              </a:rPr>
              <a:t>1</a:t>
            </a:r>
            <a:r>
              <a:rPr lang="zh-CN" altLang="en-US" b="1" dirty="0" smtClean="0"/>
              <a:t>．</a:t>
            </a:r>
            <a:r>
              <a:rPr lang="en-US" altLang="zh-CN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zh-CN" altLang="en-US" b="1" dirty="0" smtClean="0">
                <a:latin typeface="宋体" charset="-122"/>
              </a:rPr>
              <a:t>和</a:t>
            </a:r>
            <a:r>
              <a:rPr lang="en-US" altLang="zh-CN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BufferedWriter</a:t>
            </a:r>
            <a:r>
              <a:rPr lang="zh-CN" altLang="en-US" b="1" dirty="0" smtClean="0">
                <a:latin typeface="宋体" charset="-122"/>
              </a:rPr>
              <a:t>类创建的对象称作</a:t>
            </a:r>
            <a:r>
              <a:rPr lang="zh-CN" altLang="en-US" b="1" dirty="0" smtClean="0">
                <a:solidFill>
                  <a:srgbClr val="000099"/>
                </a:solidFill>
                <a:latin typeface="宋体" charset="-122"/>
              </a:rPr>
              <a:t>缓冲输入、输出流</a:t>
            </a:r>
            <a:r>
              <a:rPr lang="zh-CN" altLang="en-US" b="1" dirty="0" smtClean="0">
                <a:latin typeface="宋体" charset="-122"/>
              </a:rPr>
              <a:t>。</a:t>
            </a:r>
            <a:endParaRPr lang="en-US" altLang="zh-CN" b="1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二者的源和目的地必须是</a:t>
            </a:r>
            <a:r>
              <a:rPr lang="zh-CN" altLang="en-US" b="1" dirty="0" smtClean="0">
                <a:solidFill>
                  <a:srgbClr val="000099"/>
                </a:solidFill>
                <a:latin typeface="宋体" charset="-122"/>
              </a:rPr>
              <a:t>字符输入流</a:t>
            </a:r>
            <a:r>
              <a:rPr lang="zh-CN" altLang="en-US" dirty="0" smtClean="0">
                <a:latin typeface="宋体" charset="-122"/>
              </a:rPr>
              <a:t>和</a:t>
            </a:r>
            <a:r>
              <a:rPr lang="zh-CN" altLang="en-US" b="1" dirty="0" smtClean="0">
                <a:solidFill>
                  <a:srgbClr val="000099"/>
                </a:solidFill>
                <a:latin typeface="宋体" charset="-122"/>
              </a:rPr>
              <a:t>字符输出流</a:t>
            </a:r>
            <a:r>
              <a:rPr lang="zh-CN" altLang="en-US" dirty="0" smtClean="0">
                <a:latin typeface="宋体" charset="-122"/>
              </a:rPr>
              <a:t>。</a:t>
            </a:r>
            <a:r>
              <a:rPr lang="zh-CN" altLang="en-US" b="1" dirty="0" smtClean="0">
                <a:latin typeface="宋体" charset="-122"/>
              </a:rPr>
              <a:t> </a:t>
            </a:r>
            <a:endParaRPr lang="en-US" altLang="zh-CN" b="1" dirty="0" smtClean="0">
              <a:latin typeface="宋体" charset="-122"/>
            </a:endParaRPr>
          </a:p>
          <a:p>
            <a:pPr lvl="1"/>
            <a:endParaRPr lang="en-US" altLang="zh-CN" b="1" dirty="0" smtClean="0">
              <a:latin typeface="宋体" charset="-122"/>
            </a:endParaRPr>
          </a:p>
          <a:p>
            <a:pPr>
              <a:spcBef>
                <a:spcPts val="0"/>
              </a:spcBef>
              <a:buClrTx/>
              <a:buSzTx/>
              <a:buFontTx/>
              <a:buChar char="•"/>
            </a:pPr>
            <a:r>
              <a:rPr kumimoji="1" lang="en-US" altLang="zh-CN" b="1" dirty="0" err="1" smtClean="0">
                <a:solidFill>
                  <a:srgbClr val="990000"/>
                </a:solidFill>
              </a:rPr>
              <a:t>BufferedReader</a:t>
            </a:r>
            <a:r>
              <a:rPr kumimoji="1" lang="zh-CN" altLang="en-US" dirty="0" smtClean="0"/>
              <a:t>和</a:t>
            </a:r>
            <a:r>
              <a:rPr kumimoji="1" lang="en-US" altLang="zh-CN" b="1" dirty="0" err="1" smtClean="0">
                <a:solidFill>
                  <a:srgbClr val="990000"/>
                </a:solidFill>
              </a:rPr>
              <a:t>BufferedWriter</a:t>
            </a:r>
            <a:r>
              <a:rPr kumimoji="1" lang="zh-CN" altLang="en-US" dirty="0" smtClean="0"/>
              <a:t>类被用来从基于</a:t>
            </a:r>
            <a:r>
              <a:rPr kumimoji="1" lang="zh-CN" altLang="en-US" dirty="0" smtClean="0">
                <a:solidFill>
                  <a:srgbClr val="0000FF"/>
                </a:solidFill>
              </a:rPr>
              <a:t>字符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990000"/>
                </a:solidFill>
              </a:rPr>
              <a:t>输入和输出流</a:t>
            </a:r>
            <a:r>
              <a:rPr kumimoji="1" lang="zh-CN" altLang="en-US" dirty="0" smtClean="0"/>
              <a:t>中读取和写入文本。</a:t>
            </a:r>
          </a:p>
          <a:p>
            <a:pPr lvl="1">
              <a:spcBef>
                <a:spcPts val="0"/>
              </a:spcBef>
              <a:buClrTx/>
              <a:buSzTx/>
              <a:buFontTx/>
              <a:buChar char="•"/>
            </a:pPr>
            <a:r>
              <a:rPr kumimoji="1" lang="en-US" altLang="zh-CN" dirty="0" err="1" smtClean="0">
                <a:solidFill>
                  <a:srgbClr val="000099"/>
                </a:solidFill>
              </a:rPr>
              <a:t>BufferdReader</a:t>
            </a:r>
            <a:r>
              <a:rPr kumimoji="1" lang="zh-CN" altLang="en-US" dirty="0" smtClean="0">
                <a:solidFill>
                  <a:srgbClr val="000099"/>
                </a:solidFill>
              </a:rPr>
              <a:t>类</a:t>
            </a:r>
            <a:r>
              <a:rPr kumimoji="1" lang="zh-CN" altLang="en-US" dirty="0" smtClean="0"/>
              <a:t>缓存字符以更高效的读取字符串，数组和文本行。</a:t>
            </a:r>
          </a:p>
          <a:p>
            <a:pPr lvl="1">
              <a:spcBef>
                <a:spcPts val="0"/>
              </a:spcBef>
              <a:buClrTx/>
              <a:buSzTx/>
              <a:buFontTx/>
              <a:buChar char="•"/>
            </a:pPr>
            <a:r>
              <a:rPr kumimoji="1" lang="en-US" altLang="zh-CN" dirty="0" err="1" smtClean="0">
                <a:solidFill>
                  <a:srgbClr val="000099"/>
                </a:solidFill>
              </a:rPr>
              <a:t>BufferedWriter</a:t>
            </a:r>
            <a:r>
              <a:rPr kumimoji="1" lang="zh-CN" altLang="en-US" dirty="0" smtClean="0">
                <a:solidFill>
                  <a:srgbClr val="000099"/>
                </a:solidFill>
              </a:rPr>
              <a:t>类</a:t>
            </a:r>
            <a:r>
              <a:rPr kumimoji="1" lang="zh-CN" altLang="en-US" dirty="0" smtClean="0"/>
              <a:t>缓存字符以更高效的写入字符串，数组和文本行</a:t>
            </a:r>
          </a:p>
          <a:p>
            <a:pPr lvl="1">
              <a:buNone/>
            </a:pPr>
            <a:r>
              <a:rPr lang="zh-CN" altLang="en-US" b="1" dirty="0" smtClean="0">
                <a:latin typeface="宋体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BufferedStream</a:t>
            </a:r>
            <a:r>
              <a:rPr kumimoji="1" lang="en-US" altLang="zh-CN" dirty="0" smtClean="0"/>
              <a:t>(</a:t>
            </a:r>
            <a:r>
              <a:rPr lang="zh-CN" altLang="en-US" b="0" dirty="0" smtClean="0">
                <a:solidFill>
                  <a:schemeClr val="tx1"/>
                </a:solidFill>
              </a:rPr>
              <a:t>缓冲流</a:t>
            </a:r>
            <a:r>
              <a:rPr lang="en-US" altLang="zh-CN" b="0" dirty="0" smtClean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/>
              <a:t>对于</a:t>
            </a:r>
            <a:r>
              <a:rPr lang="en-US" altLang="zh-CN" sz="2400" dirty="0" err="1" smtClean="0"/>
              <a:t>BufferedReader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BufferedWriter</a:t>
            </a:r>
            <a:r>
              <a:rPr lang="zh-CN" altLang="en-US" sz="2400" dirty="0" smtClean="0"/>
              <a:t>，本质是为底层字符输入输出流添加缓冲功能。</a:t>
            </a:r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将底层流中的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要读取或者要写入的数据，</a:t>
            </a:r>
            <a:r>
              <a:rPr lang="zh-CN" altLang="en-US" sz="2400" dirty="0" smtClean="0"/>
              <a:t>以一次读取一组的形式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默认为</a:t>
            </a:r>
            <a:r>
              <a:rPr lang="en-US" altLang="zh-CN" sz="2400" dirty="0" smtClean="0"/>
              <a:t>8k)</a:t>
            </a:r>
            <a:r>
              <a:rPr lang="zh-CN" altLang="en-US" sz="2400" dirty="0" smtClean="0"/>
              <a:t>将数据读取或者写入到内存中的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中，再对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进行操作。</a:t>
            </a:r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这样不但效率、还能节省资源。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928662" y="4143380"/>
            <a:ext cx="7162800" cy="1077913"/>
            <a:chOff x="576" y="2592"/>
            <a:chExt cx="4512" cy="679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576" y="2640"/>
              <a:ext cx="3707" cy="609"/>
              <a:chOff x="576" y="2640"/>
              <a:chExt cx="3707" cy="609"/>
            </a:xfrm>
          </p:grpSpPr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576" y="2640"/>
                <a:ext cx="652" cy="358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kumimoji="1" lang="zh-CN" altLang="en-US" sz="3200" dirty="0">
                    <a:solidFill>
                      <a:schemeClr val="tx1"/>
                    </a:solidFill>
                    <a:latin typeface="Times New Roman" pitchFamily="18" charset="0"/>
                  </a:rPr>
                  <a:t>文件</a:t>
                </a:r>
              </a:p>
            </p:txBody>
          </p:sp>
          <p:sp>
            <p:nvSpPr>
              <p:cNvPr id="9" name="AutoShape 7"/>
              <p:cNvSpPr>
                <a:spLocks noChangeArrowheads="1"/>
              </p:cNvSpPr>
              <p:nvPr/>
            </p:nvSpPr>
            <p:spPr bwMode="auto">
              <a:xfrm>
                <a:off x="1255" y="2673"/>
                <a:ext cx="1291" cy="254"/>
              </a:xfrm>
              <a:prstGeom prst="rightArrow">
                <a:avLst>
                  <a:gd name="adj1" fmla="val 50000"/>
                  <a:gd name="adj2" fmla="val 127067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zh-CN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2546" y="2673"/>
                <a:ext cx="1737" cy="254"/>
              </a:xfrm>
              <a:prstGeom prst="rightArrow">
                <a:avLst>
                  <a:gd name="adj1" fmla="val 50000"/>
                  <a:gd name="adj2" fmla="val 17096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zh-CN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392" y="2912"/>
                <a:ext cx="94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kumimoji="1" lang="zh-CN" altLang="en-US" sz="3200">
                    <a:solidFill>
                      <a:schemeClr val="tx1"/>
                    </a:solidFill>
                    <a:latin typeface="Times New Roman" pitchFamily="18" charset="0"/>
                  </a:rPr>
                  <a:t>文件流 </a:t>
                </a: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2877" y="2912"/>
                <a:ext cx="959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 b="1">
                    <a:solidFill>
                      <a:srgbClr val="0000FF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kumimoji="1" lang="zh-CN" altLang="en-US" sz="3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缓冲流 </a:t>
                </a:r>
                <a:endParaRPr kumimoji="1" lang="zh-CN" altLang="en-US" sz="3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4320" y="2592"/>
              <a:ext cx="768" cy="67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zh-CN" altLang="en-US" sz="3200" dirty="0" smtClean="0">
                  <a:solidFill>
                    <a:schemeClr val="tx1"/>
                  </a:solidFill>
                  <a:latin typeface="Times New Roman" pitchFamily="18" charset="0"/>
                </a:rPr>
                <a:t>程序处理</a:t>
              </a:r>
              <a:endParaRPr kumimoji="1" lang="zh-CN" altLang="en-US" sz="3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357158" y="5500702"/>
            <a:ext cx="8202613" cy="1006476"/>
            <a:chOff x="228" y="1344"/>
            <a:chExt cx="5167" cy="634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28" y="1488"/>
              <a:ext cx="7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itchFamily="18" charset="0"/>
                </a:rPr>
                <a:t>file1.txt</a:t>
              </a:r>
              <a:endParaRPr kumimoji="1" lang="en-US" altLang="zh-CN" sz="24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656" y="1440"/>
              <a:ext cx="7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file2.txt</a:t>
              </a: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960" y="1584"/>
              <a:ext cx="535" cy="96"/>
            </a:xfrm>
            <a:prstGeom prst="rightArrow">
              <a:avLst>
                <a:gd name="adj1" fmla="val 50000"/>
                <a:gd name="adj2" fmla="val 139323"/>
              </a:avLst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4143" y="1578"/>
              <a:ext cx="528" cy="96"/>
            </a:xfrm>
            <a:prstGeom prst="rightArrow">
              <a:avLst>
                <a:gd name="adj1" fmla="val 50000"/>
                <a:gd name="adj2" fmla="val 13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912" y="1728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kumimoji="1"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输入流</a:t>
              </a:r>
              <a:endParaRPr kumimoji="1" lang="zh-CN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032" y="1680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kumimoji="1"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输出流</a:t>
              </a:r>
              <a:endParaRPr kumimoji="1" lang="zh-CN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488" y="1344"/>
              <a:ext cx="720" cy="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kumimoji="1" lang="zh-CN" altLang="en-US" sz="2400" dirty="0" smtClean="0">
                  <a:solidFill>
                    <a:schemeClr val="tx1"/>
                  </a:solidFill>
                  <a:latin typeface="Times New Roman" pitchFamily="18" charset="0"/>
                </a:rPr>
                <a:t>缓冲</a:t>
              </a:r>
              <a:endPara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zh-CN" altLang="en-US" sz="2400" dirty="0" smtClean="0">
                  <a:solidFill>
                    <a:schemeClr val="tx1"/>
                  </a:solidFill>
                  <a:latin typeface="Times New Roman" pitchFamily="18" charset="0"/>
                </a:rPr>
                <a:t>输入流</a:t>
              </a:r>
              <a:endParaRPr kumimoji="1" lang="zh-CN" altLang="en-US" sz="24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288" y="1344"/>
              <a:ext cx="766" cy="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kumimoji="1" lang="zh-CN" altLang="en-US" sz="2400" dirty="0" smtClean="0">
                  <a:solidFill>
                    <a:schemeClr val="tx1"/>
                  </a:solidFill>
                  <a:latin typeface="Times New Roman" pitchFamily="18" charset="0"/>
                </a:rPr>
                <a:t>缓冲</a:t>
              </a:r>
              <a:endPara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zh-CN" altLang="en-US" sz="2400" dirty="0" smtClean="0">
                  <a:solidFill>
                    <a:schemeClr val="tx1"/>
                  </a:solidFill>
                  <a:latin typeface="Times New Roman" pitchFamily="18" charset="0"/>
                </a:rPr>
                <a:t>输出流</a:t>
              </a:r>
              <a:endParaRPr kumimoji="1" lang="zh-CN" alt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208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448" y="1440"/>
              <a:ext cx="624" cy="327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rgbClr val="0000FF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程序</a:t>
              </a: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12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6D24E2-942A-436E-8CA6-5A05F092E857}" type="slidenum">
              <a:rPr lang="en-US" altLang="zh-CN" sz="10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</a:pPr>
              <a:t>62</a:t>
            </a:fld>
            <a:r>
              <a:rPr lang="en-US" altLang="zh-CN" sz="1000" b="0">
                <a:solidFill>
                  <a:schemeClr val="tx1"/>
                </a:solidFill>
              </a:rPr>
              <a:t> /84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BufferedStream(</a:t>
            </a:r>
            <a:r>
              <a:rPr lang="zh-CN" altLang="en-US" b="0" smtClean="0">
                <a:solidFill>
                  <a:schemeClr val="tx1"/>
                </a:solidFill>
              </a:rPr>
              <a:t>缓冲流</a:t>
            </a:r>
            <a:r>
              <a:rPr lang="en-US" altLang="zh-CN" b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809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571612"/>
            <a:ext cx="6572296" cy="429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928662" y="2928934"/>
            <a:ext cx="3143272" cy="4286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solidFill>
                  <a:schemeClr val="tx1"/>
                </a:solidFill>
              </a:rPr>
              <a:t>缓冲流</a:t>
            </a:r>
            <a:r>
              <a:rPr lang="en-US" altLang="zh-CN" b="0" smtClean="0">
                <a:solidFill>
                  <a:schemeClr val="tx1"/>
                </a:solidFill>
              </a:rPr>
              <a:t>--</a:t>
            </a:r>
            <a:r>
              <a:rPr lang="en-US" altLang="zh-CN" smtClean="0">
                <a:solidFill>
                  <a:srgbClr val="000066"/>
                </a:solidFill>
              </a:rPr>
              <a:t>BufferedReader</a:t>
            </a:r>
            <a:r>
              <a:rPr lang="zh-CN" altLang="en-US" smtClean="0">
                <a:solidFill>
                  <a:srgbClr val="000066"/>
                </a:solidFill>
              </a:rPr>
              <a:t>类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rgbClr val="000066"/>
                </a:solidFill>
              </a:rPr>
              <a:t>构造方法</a:t>
            </a:r>
          </a:p>
          <a:p>
            <a:pPr lvl="1"/>
            <a:r>
              <a:rPr lang="en-US" altLang="zh-CN" b="1" dirty="0" smtClean="0"/>
              <a:t>public </a:t>
            </a:r>
            <a:r>
              <a:rPr lang="en-US" altLang="zh-CN" b="1" dirty="0" err="1" smtClean="0"/>
              <a:t>BufferedReader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000099"/>
                </a:solidFill>
              </a:rPr>
              <a:t>Reader</a:t>
            </a:r>
            <a:r>
              <a:rPr lang="en-US" altLang="zh-CN" b="1" dirty="0" smtClean="0"/>
              <a:t> in);</a:t>
            </a:r>
          </a:p>
          <a:p>
            <a:pPr lvl="1" eaLnBrk="1" hangingPunct="1"/>
            <a:r>
              <a:rPr lang="en-US" altLang="zh-CN" b="1" dirty="0" smtClean="0"/>
              <a:t>public </a:t>
            </a:r>
            <a:r>
              <a:rPr lang="en-US" altLang="zh-CN" b="1" dirty="0" err="1" smtClean="0"/>
              <a:t>BufferedReader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000099"/>
                </a:solidFill>
              </a:rPr>
              <a:t>Reader</a:t>
            </a:r>
            <a:r>
              <a:rPr lang="en-US" altLang="zh-CN" b="1" dirty="0" smtClean="0"/>
              <a:t> in,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sz</a:t>
            </a:r>
            <a:r>
              <a:rPr lang="en-US" altLang="zh-CN" b="1" dirty="0" smtClean="0"/>
              <a:t>);  </a:t>
            </a:r>
          </a:p>
          <a:p>
            <a:pPr lvl="2" eaLnBrk="1" hangingPunct="1"/>
            <a:r>
              <a:rPr lang="en-US" altLang="zh-CN" sz="2100" b="1" dirty="0" smtClean="0"/>
              <a:t>//</a:t>
            </a:r>
            <a:r>
              <a:rPr lang="en-US" altLang="zh-CN" sz="2100" b="1" dirty="0" err="1" smtClean="0"/>
              <a:t>sz</a:t>
            </a:r>
            <a:r>
              <a:rPr lang="zh-CN" altLang="en-US" sz="2100" b="1" dirty="0" smtClean="0"/>
              <a:t>为缓冲区的大小</a:t>
            </a:r>
          </a:p>
          <a:p>
            <a:pPr eaLnBrk="1" hangingPunct="1"/>
            <a:r>
              <a:rPr lang="en-US" altLang="zh-CN" dirty="0" err="1" smtClean="0">
                <a:solidFill>
                  <a:srgbClr val="000066"/>
                </a:solidFill>
              </a:rPr>
              <a:t>BufferedReader</a:t>
            </a:r>
            <a:r>
              <a:rPr lang="zh-CN" altLang="en-US" dirty="0" smtClean="0">
                <a:solidFill>
                  <a:srgbClr val="000066"/>
                </a:solidFill>
              </a:rPr>
              <a:t>对象的创建</a:t>
            </a:r>
          </a:p>
          <a:p>
            <a:pPr lvl="1" eaLnBrk="1" hangingPunct="1"/>
            <a:r>
              <a:rPr lang="zh-CN" altLang="en-US" dirty="0" smtClean="0">
                <a:solidFill>
                  <a:srgbClr val="000066"/>
                </a:solidFill>
              </a:rPr>
              <a:t> 先创建一个</a:t>
            </a:r>
            <a:r>
              <a:rPr lang="en-US" altLang="zh-CN" dirty="0" smtClean="0">
                <a:solidFill>
                  <a:srgbClr val="000066"/>
                </a:solidFill>
              </a:rPr>
              <a:t>Reader</a:t>
            </a:r>
            <a:r>
              <a:rPr lang="zh-CN" altLang="en-US" dirty="0" smtClean="0">
                <a:solidFill>
                  <a:srgbClr val="000066"/>
                </a:solidFill>
              </a:rPr>
              <a:t>子类的对象，然后使用这个对象来创建缓冲流对象。</a:t>
            </a:r>
          </a:p>
          <a:p>
            <a:pPr lvl="1" eaLnBrk="1" hangingPunct="1"/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CACFA0-F707-4FB1-AFEB-29A48D1E9DB8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63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428596" y="4929198"/>
            <a:ext cx="8458200" cy="757130"/>
          </a:xfrm>
          <a:prstGeom prst="rect">
            <a:avLst/>
          </a:prstGeom>
          <a:noFill/>
          <a:ln w="22225">
            <a:solidFill>
              <a:srgbClr val="396FE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400" dirty="0" err="1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FileReader</a:t>
            </a:r>
            <a:r>
              <a:rPr lang="en-US" altLang="zh-CN" sz="2400" dirty="0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  </a:t>
            </a:r>
            <a:r>
              <a:rPr lang="en-US" altLang="zh-CN" sz="2400" dirty="0" err="1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inOne</a:t>
            </a:r>
            <a:r>
              <a:rPr lang="en-US" altLang="zh-CN" sz="2400" dirty="0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 = new </a:t>
            </a:r>
            <a:r>
              <a:rPr lang="en-US" altLang="zh-CN" sz="2400" dirty="0" err="1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FileReader</a:t>
            </a:r>
            <a:r>
              <a:rPr lang="en-US" altLang="zh-CN" sz="2400" dirty="0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("Student.txt");</a:t>
            </a:r>
          </a:p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4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BufferedReader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 </a:t>
            </a:r>
            <a:r>
              <a:rPr lang="en-US" altLang="zh-CN" sz="24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inTwo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 = new </a:t>
            </a:r>
            <a:r>
              <a:rPr lang="en-US" altLang="zh-CN" sz="24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BufferedReader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(</a:t>
            </a:r>
            <a:r>
              <a:rPr lang="en-US" altLang="zh-CN" sz="2400" dirty="0" err="1">
                <a:solidFill>
                  <a:srgbClr val="990000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inOne</a:t>
            </a: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  <a:cs typeface="Tahoma" pitchFamily="34" charset="0"/>
              </a:rPr>
              <a:t>);</a:t>
            </a:r>
          </a:p>
        </p:txBody>
      </p:sp>
      <p:sp>
        <p:nvSpPr>
          <p:cNvPr id="111621" name="AutoShape 5"/>
          <p:cNvSpPr>
            <a:spLocks/>
          </p:cNvSpPr>
          <p:nvPr/>
        </p:nvSpPr>
        <p:spPr bwMode="auto">
          <a:xfrm>
            <a:off x="6429356" y="1500174"/>
            <a:ext cx="2714644" cy="785818"/>
          </a:xfrm>
          <a:prstGeom prst="borderCallout2">
            <a:avLst>
              <a:gd name="adj1" fmla="val 48218"/>
              <a:gd name="adj2" fmla="val -1218"/>
              <a:gd name="adj3" fmla="val 57144"/>
              <a:gd name="adj4" fmla="val -27083"/>
              <a:gd name="adj5" fmla="val 82115"/>
              <a:gd name="adj6" fmla="val -56974"/>
            </a:avLst>
          </a:prstGeom>
          <a:solidFill>
            <a:srgbClr val="CCFFFF"/>
          </a:solidFill>
          <a:ln w="1905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2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任何</a:t>
            </a:r>
            <a:r>
              <a:rPr lang="en-US" altLang="zh-CN" sz="24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Reader</a:t>
            </a:r>
            <a:r>
              <a:rPr lang="zh-CN" altLang="en-US" sz="2200" b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流都</a:t>
            </a:r>
            <a:r>
              <a:rPr lang="zh-CN" altLang="en-US" sz="22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可以用来包装成缓冲流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E821A7F-FCC6-47EF-8A2C-2D24C583BEEB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64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503363"/>
            <a:ext cx="8534400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en-US" altLang="zh-CN" sz="3000" b="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zh-CN" altLang="en-US" sz="3000" b="0" dirty="0">
                <a:solidFill>
                  <a:srgbClr val="000066"/>
                </a:solidFill>
                <a:latin typeface="Tahoma" pitchFamily="34" charset="0"/>
              </a:rPr>
              <a:t>缓冲流的读取</a:t>
            </a:r>
          </a:p>
          <a:p>
            <a:pPr lvl="1" algn="l" eaLnBrk="1" hangingPunct="1">
              <a:buClr>
                <a:schemeClr val="accent2"/>
              </a:buClr>
              <a:buSzPct val="45000"/>
              <a:buFont typeface="Wingdings" pitchFamily="2" charset="2"/>
              <a:buChar char="u"/>
            </a:pPr>
            <a:r>
              <a:rPr lang="zh-CN" altLang="en-US" sz="3000" b="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public 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 read() throws 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IOException</a:t>
            </a:r>
            <a:endParaRPr lang="en-US" altLang="zh-CN" sz="2400" dirty="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  <a:p>
            <a:pPr lvl="2" algn="l" eaLnBrk="1" hangingPunct="1">
              <a:buClr>
                <a:schemeClr val="accent2"/>
              </a:buClr>
              <a:buSzPct val="85000"/>
              <a:buFont typeface="Wingdings" pitchFamily="2" charset="2"/>
              <a:buChar char="©"/>
            </a:pPr>
            <a:r>
              <a:rPr lang="zh-CN" altLang="en-US" sz="3000" b="0" dirty="0">
                <a:solidFill>
                  <a:srgbClr val="000066"/>
                </a:solidFill>
                <a:latin typeface="Tahoma" pitchFamily="34" charset="0"/>
              </a:rPr>
              <a:t>读取一个</a:t>
            </a:r>
            <a:r>
              <a:rPr lang="zh-CN" altLang="en-US" sz="3000" b="0" dirty="0" smtClean="0">
                <a:solidFill>
                  <a:srgbClr val="000066"/>
                </a:solidFill>
                <a:latin typeface="Tahoma" pitchFamily="34" charset="0"/>
              </a:rPr>
              <a:t>字符</a:t>
            </a:r>
            <a:endParaRPr lang="en-US" altLang="zh-CN" sz="3000" b="0" dirty="0" smtClean="0">
              <a:solidFill>
                <a:srgbClr val="000066"/>
              </a:solidFill>
              <a:latin typeface="Tahoma" pitchFamily="34" charset="0"/>
            </a:endParaRPr>
          </a:p>
          <a:p>
            <a:pPr lvl="1" eaLnBrk="1" hangingPunct="1">
              <a:buClr>
                <a:schemeClr val="accent2"/>
              </a:buClr>
              <a:buSzPct val="45000"/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 public </a:t>
            </a:r>
            <a:r>
              <a:rPr lang="en-US" altLang="zh-CN" sz="2400" dirty="0" err="1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 read(char[] </a:t>
            </a:r>
            <a:r>
              <a:rPr lang="en-US" altLang="zh-CN" sz="2400" dirty="0" err="1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cbuf</a:t>
            </a: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 off, </a:t>
            </a:r>
            <a:r>
              <a:rPr lang="en-US" altLang="zh-CN" sz="2400" dirty="0" err="1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 </a:t>
            </a:r>
            <a:r>
              <a:rPr lang="en-US" altLang="zh-CN" sz="2400" dirty="0" err="1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len</a:t>
            </a: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) </a:t>
            </a:r>
          </a:p>
          <a:p>
            <a:pPr lvl="2" eaLnBrk="1" hangingPunct="1">
              <a:buClr>
                <a:schemeClr val="accent2"/>
              </a:buClr>
              <a:buSzPct val="85000"/>
              <a:buFont typeface="Wingdings" pitchFamily="2" charset="2"/>
              <a:buChar char="©"/>
            </a:pPr>
            <a:r>
              <a:rPr lang="zh-CN" altLang="en-US" sz="3000" b="0" dirty="0" smtClean="0">
                <a:solidFill>
                  <a:srgbClr val="000066"/>
                </a:solidFill>
                <a:latin typeface="Tahoma" pitchFamily="34" charset="0"/>
              </a:rPr>
              <a:t>将字符读入数组的某一部分</a:t>
            </a:r>
            <a:r>
              <a:rPr lang="zh-CN" altLang="en-US" sz="3200" b="0" dirty="0" smtClean="0"/>
              <a:t>。</a:t>
            </a:r>
            <a:endParaRPr lang="zh-CN" altLang="en-US" sz="3000" b="0" dirty="0">
              <a:solidFill>
                <a:srgbClr val="000066"/>
              </a:solidFill>
              <a:latin typeface="Tahoma" pitchFamily="34" charset="0"/>
            </a:endParaRPr>
          </a:p>
          <a:p>
            <a:pPr lvl="1" algn="l" eaLnBrk="1" hangingPunct="1">
              <a:buClr>
                <a:schemeClr val="accent2"/>
              </a:buClr>
              <a:buSzPct val="45000"/>
              <a:buFont typeface="Wingdings" pitchFamily="2" charset="2"/>
              <a:buChar char="u"/>
            </a:pPr>
            <a:r>
              <a:rPr lang="zh-CN" altLang="en-US" sz="3000" b="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public </a:t>
            </a:r>
            <a:r>
              <a:rPr lang="en-US" altLang="zh-CN" sz="2400" dirty="0" smtClean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String 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readLine</a:t>
            </a:r>
            <a:r>
              <a:rPr lang="en-US" altLang="zh-CN" sz="2400" dirty="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() throws </a:t>
            </a:r>
            <a:r>
              <a:rPr lang="en-US" altLang="zh-CN" sz="2400" dirty="0" err="1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IOException</a:t>
            </a:r>
            <a:endParaRPr lang="en-US" altLang="zh-CN" sz="2400" dirty="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  <a:p>
            <a:pPr lvl="2" algn="l" eaLnBrk="1" hangingPunct="1">
              <a:buClr>
                <a:schemeClr val="accent2"/>
              </a:buClr>
              <a:buSzPct val="85000"/>
              <a:buFont typeface="Wingdings" pitchFamily="2" charset="2"/>
              <a:buChar char="©"/>
            </a:pPr>
            <a:r>
              <a:rPr lang="zh-CN" altLang="en-US" sz="3000" b="0" dirty="0">
                <a:solidFill>
                  <a:srgbClr val="000066"/>
                </a:solidFill>
                <a:latin typeface="Tahoma" pitchFamily="34" charset="0"/>
              </a:rPr>
              <a:t>读取</a:t>
            </a:r>
            <a:r>
              <a:rPr lang="zh-CN" altLang="en-US" sz="3000" dirty="0">
                <a:solidFill>
                  <a:srgbClr val="990000"/>
                </a:solidFill>
                <a:latin typeface="Tahoma" pitchFamily="34" charset="0"/>
              </a:rPr>
              <a:t>一行文本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42910" y="5214950"/>
            <a:ext cx="7772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ü"/>
            </a:pPr>
            <a:r>
              <a:rPr lang="en-US" altLang="zh-CN" sz="3000" b="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zh-CN" altLang="en-US" sz="3000" b="0" dirty="0">
                <a:solidFill>
                  <a:srgbClr val="000066"/>
                </a:solidFill>
                <a:latin typeface="Tahoma" pitchFamily="34" charset="0"/>
              </a:rPr>
              <a:t>读取完毕后，最好调用</a:t>
            </a:r>
            <a:r>
              <a:rPr lang="en-US" altLang="zh-CN" dirty="0">
                <a:solidFill>
                  <a:srgbClr val="006600"/>
                </a:solidFill>
                <a:latin typeface="Tahoma" pitchFamily="34" charset="0"/>
              </a:rPr>
              <a:t>close()</a:t>
            </a:r>
            <a:r>
              <a:rPr lang="zh-CN" altLang="en-US" sz="3000" b="0" dirty="0">
                <a:solidFill>
                  <a:srgbClr val="000066"/>
                </a:solidFill>
                <a:latin typeface="Tahoma" pitchFamily="34" charset="0"/>
              </a:rPr>
              <a:t>方法关闭流。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5572132" y="1071546"/>
            <a:ext cx="2071702" cy="990600"/>
          </a:xfrm>
          <a:prstGeom prst="cloudCallout">
            <a:avLst>
              <a:gd name="adj1" fmla="val -31995"/>
              <a:gd name="adj2" fmla="val -481"/>
            </a:avLst>
          </a:prstGeom>
          <a:solidFill>
            <a:srgbClr val="396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latin typeface="+mj-ea"/>
                <a:ea typeface="+mj-ea"/>
              </a:rPr>
              <a:t>从缓冲区读取</a:t>
            </a:r>
          </a:p>
        </p:txBody>
      </p:sp>
      <p:sp>
        <p:nvSpPr>
          <p:cNvPr id="8499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  <a:noFill/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Tahoma" pitchFamily="34" charset="0"/>
              </a:rPr>
              <a:t>BufferedReader</a:t>
            </a:r>
            <a:r>
              <a:rPr lang="zh-CN" altLang="en-US" dirty="0" smtClean="0">
                <a:latin typeface="Tahoma" pitchFamily="34" charset="0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  <p:bldP spid="931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9EFEA1A-260D-428C-9277-7F4F02C10BCD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65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solidFill>
                  <a:srgbClr val="000066"/>
                </a:solidFill>
                <a:latin typeface="Tahoma" pitchFamily="34" charset="0"/>
              </a:rPr>
              <a:t>BufferedWriter</a:t>
            </a:r>
            <a:r>
              <a:rPr lang="zh-CN" altLang="en-US" b="0" smtClean="0">
                <a:solidFill>
                  <a:srgbClr val="000066"/>
                </a:solidFill>
                <a:latin typeface="Tahoma" pitchFamily="34" charset="0"/>
              </a:rPr>
              <a:t>类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构造方法</a:t>
            </a:r>
          </a:p>
          <a:p>
            <a:pPr lvl="1" eaLnBrk="1" hangingPunct="1"/>
            <a:r>
              <a:rPr lang="en-US" altLang="zh-CN" b="1" dirty="0" smtClean="0">
                <a:latin typeface="Tahoma" pitchFamily="34" charset="0"/>
              </a:rPr>
              <a:t>public </a:t>
            </a:r>
            <a:r>
              <a:rPr lang="en-US" altLang="zh-CN" b="1" dirty="0" err="1" smtClean="0">
                <a:latin typeface="Tahoma" pitchFamily="34" charset="0"/>
              </a:rPr>
              <a:t>BufferedWriter</a:t>
            </a:r>
            <a:r>
              <a:rPr lang="en-US" altLang="zh-CN" b="1" dirty="0" smtClean="0">
                <a:latin typeface="Tahoma" pitchFamily="34" charset="0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Tahoma" pitchFamily="34" charset="0"/>
              </a:rPr>
              <a:t>Writer</a:t>
            </a:r>
            <a:r>
              <a:rPr lang="en-US" altLang="zh-CN" b="1" dirty="0" smtClean="0">
                <a:latin typeface="Tahoma" pitchFamily="34" charset="0"/>
              </a:rPr>
              <a:t> </a:t>
            </a:r>
            <a:r>
              <a:rPr lang="en-US" altLang="zh-CN" b="1" dirty="0" err="1" smtClean="0">
                <a:latin typeface="Tahoma" pitchFamily="34" charset="0"/>
              </a:rPr>
              <a:t>in,int</a:t>
            </a:r>
            <a:r>
              <a:rPr lang="en-US" altLang="zh-CN" b="1" dirty="0" smtClean="0">
                <a:latin typeface="Tahoma" pitchFamily="34" charset="0"/>
              </a:rPr>
              <a:t> </a:t>
            </a:r>
            <a:r>
              <a:rPr lang="en-US" altLang="zh-CN" b="1" dirty="0" err="1" smtClean="0">
                <a:latin typeface="Tahoma" pitchFamily="34" charset="0"/>
              </a:rPr>
              <a:t>sz</a:t>
            </a:r>
            <a:r>
              <a:rPr lang="en-US" altLang="zh-CN" b="1" dirty="0" smtClean="0">
                <a:latin typeface="Tahoma" pitchFamily="34" charset="0"/>
              </a:rPr>
              <a:t>)</a:t>
            </a:r>
          </a:p>
          <a:p>
            <a:pPr lvl="1" eaLnBrk="1" hangingPunct="1"/>
            <a:r>
              <a:rPr lang="en-US" altLang="zh-CN" b="1" dirty="0" smtClean="0">
                <a:latin typeface="Tahoma" pitchFamily="34" charset="0"/>
              </a:rPr>
              <a:t>public </a:t>
            </a:r>
            <a:r>
              <a:rPr lang="en-US" altLang="zh-CN" b="1" dirty="0" err="1" smtClean="0">
                <a:latin typeface="Tahoma" pitchFamily="34" charset="0"/>
              </a:rPr>
              <a:t>BufferedWriter</a:t>
            </a:r>
            <a:r>
              <a:rPr lang="en-US" altLang="zh-CN" b="1" dirty="0" smtClean="0">
                <a:latin typeface="Tahoma" pitchFamily="34" charset="0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Tahoma" pitchFamily="34" charset="0"/>
              </a:rPr>
              <a:t>Writer</a:t>
            </a:r>
            <a:r>
              <a:rPr lang="en-US" altLang="zh-CN" b="1" dirty="0" smtClean="0">
                <a:latin typeface="Tahoma" pitchFamily="34" charset="0"/>
              </a:rPr>
              <a:t> in)</a:t>
            </a:r>
          </a:p>
          <a:p>
            <a:pPr eaLnBrk="1" hangingPunct="1"/>
            <a:r>
              <a:rPr lang="en-US" altLang="zh-CN" dirty="0" err="1" smtClean="0">
                <a:solidFill>
                  <a:srgbClr val="000066"/>
                </a:solidFill>
                <a:latin typeface="Tahoma" pitchFamily="34" charset="0"/>
              </a:rPr>
              <a:t>BufferedWriter</a:t>
            </a:r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对象的创建</a:t>
            </a:r>
          </a:p>
          <a:p>
            <a:pPr lvl="1" eaLnBrk="1" hangingPunct="1"/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 先创建一个</a:t>
            </a:r>
            <a:r>
              <a:rPr lang="en-US" altLang="zh-CN" dirty="0" smtClean="0">
                <a:solidFill>
                  <a:srgbClr val="000066"/>
                </a:solidFill>
                <a:latin typeface="Tahoma" pitchFamily="34" charset="0"/>
              </a:rPr>
              <a:t>Writer</a:t>
            </a:r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子类的对象，然后使用这个对象来创建缓冲流对象。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00034" y="4786322"/>
            <a:ext cx="8143932" cy="704850"/>
          </a:xfrm>
          <a:prstGeom prst="rect">
            <a:avLst/>
          </a:prstGeom>
          <a:noFill/>
          <a:ln w="22225">
            <a:solidFill>
              <a:srgbClr val="396FE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2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FileWriter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 </a:t>
            </a:r>
            <a:r>
              <a:rPr lang="en-US" altLang="zh-CN" sz="2200" dirty="0" err="1">
                <a:solidFill>
                  <a:srgbClr val="FF3300"/>
                </a:solidFill>
                <a:latin typeface="Tahoma" pitchFamily="34" charset="0"/>
                <a:ea typeface="隶书" pitchFamily="49" charset="-122"/>
              </a:rPr>
              <a:t>outOne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= new </a:t>
            </a:r>
            <a:r>
              <a:rPr lang="en-US" altLang="zh-CN" sz="22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FileWriter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("Student.txt");</a:t>
            </a:r>
          </a:p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2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BufferedWriter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</a:t>
            </a:r>
            <a:r>
              <a:rPr lang="en-US" altLang="zh-CN" sz="22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outTwo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 = new </a:t>
            </a:r>
            <a:r>
              <a:rPr lang="en-US" altLang="zh-CN" sz="2200" dirty="0" err="1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BufferedWriter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(</a:t>
            </a:r>
            <a:r>
              <a:rPr lang="en-US" altLang="zh-CN" sz="2200" dirty="0" err="1">
                <a:solidFill>
                  <a:srgbClr val="FF3300"/>
                </a:solidFill>
                <a:latin typeface="Tahoma" pitchFamily="34" charset="0"/>
                <a:ea typeface="隶书" pitchFamily="49" charset="-122"/>
              </a:rPr>
              <a:t>outOne</a:t>
            </a:r>
            <a:r>
              <a:rPr lang="en-US" altLang="zh-CN" sz="2200" dirty="0">
                <a:solidFill>
                  <a:srgbClr val="000066"/>
                </a:solidFill>
                <a:latin typeface="Tahoma" pitchFamily="34" charset="0"/>
                <a:ea typeface="隶书" pitchFamily="49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>
                <a:solidFill>
                  <a:srgbClr val="000066"/>
                </a:solidFill>
              </a:rPr>
              <a:t>BufferedWriter</a:t>
            </a:r>
            <a:r>
              <a:rPr lang="zh-CN" altLang="en-US" b="0" dirty="0" smtClean="0">
                <a:solidFill>
                  <a:srgbClr val="000066"/>
                </a:solidFill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BufferedWriter</a:t>
            </a:r>
            <a:r>
              <a:rPr lang="zh-CN" altLang="en-US" dirty="0" smtClean="0"/>
              <a:t>时，写入的数据并不会先输出到目的地，而是先存储至</a:t>
            </a:r>
            <a:r>
              <a:rPr lang="zh-CN" altLang="en-US" b="1" dirty="0" smtClean="0">
                <a:solidFill>
                  <a:srgbClr val="000099"/>
                </a:solidFill>
              </a:rPr>
              <a:t>缓冲区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 smtClean="0"/>
              <a:t>如果缓冲区中的数据满了，才会一次对目的地进行写出。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</a:rPr>
              <a:t>public void flush() throws </a:t>
            </a:r>
            <a:r>
              <a:rPr lang="en-US" b="1" dirty="0" err="1" smtClean="0">
                <a:solidFill>
                  <a:srgbClr val="000099"/>
                </a:solidFill>
              </a:rPr>
              <a:t>IOException</a:t>
            </a:r>
            <a:endParaRPr lang="en-US" b="1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dirty="0" smtClean="0"/>
              <a:t>刷新该流的缓冲。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不管缓冲区数据是否满了，执行</a:t>
            </a:r>
            <a:r>
              <a:rPr lang="en-US" altLang="zh-CN" dirty="0" smtClean="0"/>
              <a:t>flush()</a:t>
            </a:r>
            <a:r>
              <a:rPr lang="zh-CN" altLang="en-US" dirty="0" smtClean="0"/>
              <a:t>方法时将缓冲区的数据都写到目标地址，从而保证所有缓冲都写出去。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66</a:t>
            </a:fld>
            <a:r>
              <a:rPr lang="en-US" altLang="zh-CN" smtClean="0"/>
              <a:t> /94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56B6BC-BD9D-401B-A5FC-F0599BB72DA5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67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 err="1" smtClean="0">
                <a:solidFill>
                  <a:srgbClr val="000066"/>
                </a:solidFill>
              </a:rPr>
              <a:t>BufferedWriter</a:t>
            </a:r>
            <a:r>
              <a:rPr lang="zh-CN" altLang="en-US" b="0" dirty="0" smtClean="0">
                <a:solidFill>
                  <a:srgbClr val="000066"/>
                </a:solidFill>
              </a:rPr>
              <a:t>类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9154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50000"/>
            </a:pPr>
            <a:r>
              <a:rPr lang="zh-CN" altLang="en-US" dirty="0" smtClean="0">
                <a:solidFill>
                  <a:srgbClr val="000066"/>
                </a:solidFill>
              </a:rPr>
              <a:t>缓冲流的写入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6600"/>
                </a:solidFill>
              </a:rPr>
              <a:t>public void write(String </a:t>
            </a:r>
            <a:r>
              <a:rPr lang="en-US" altLang="zh-CN" b="1" dirty="0" err="1" smtClean="0">
                <a:solidFill>
                  <a:srgbClr val="006600"/>
                </a:solidFill>
              </a:rPr>
              <a:t>str</a:t>
            </a:r>
            <a:r>
              <a:rPr lang="en-US" altLang="zh-CN" b="1" dirty="0" smtClean="0">
                <a:solidFill>
                  <a:srgbClr val="006600"/>
                </a:solidFill>
              </a:rPr>
              <a:t>) throws </a:t>
            </a:r>
            <a:r>
              <a:rPr lang="en-US" altLang="zh-CN" b="1" dirty="0" err="1" smtClean="0">
                <a:solidFill>
                  <a:srgbClr val="006600"/>
                </a:solidFill>
              </a:rPr>
              <a:t>IOException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66"/>
                </a:solidFill>
              </a:rPr>
              <a:t>向缓冲区写入一个字符串。</a:t>
            </a:r>
          </a:p>
          <a:p>
            <a:pPr lvl="1" eaLnBrk="1" hangingPunct="1"/>
            <a:r>
              <a:rPr lang="zh-CN" altLang="en-US" dirty="0" smtClean="0">
                <a:solidFill>
                  <a:srgbClr val="006600"/>
                </a:solidFill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public </a:t>
            </a:r>
            <a:r>
              <a:rPr lang="en-US" altLang="zh-CN" sz="2000" b="1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</a:rPr>
              <a:t>writeLine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(String </a:t>
            </a:r>
            <a:r>
              <a:rPr lang="en-US" altLang="zh-CN" sz="2000" b="1" dirty="0" err="1" smtClean="0">
                <a:solidFill>
                  <a:srgbClr val="006600"/>
                </a:solidFill>
              </a:rPr>
              <a:t>str,int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</a:rPr>
              <a:t>off,int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</a:rPr>
              <a:t>len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) throws </a:t>
            </a:r>
            <a:r>
              <a:rPr lang="en-US" altLang="zh-CN" sz="2000" b="1" dirty="0" err="1" smtClean="0">
                <a:solidFill>
                  <a:srgbClr val="006600"/>
                </a:solidFill>
              </a:rPr>
              <a:t>IOException</a:t>
            </a:r>
            <a:endParaRPr lang="en-US" altLang="zh-CN" sz="2000" b="1" dirty="0" smtClean="0">
              <a:solidFill>
                <a:srgbClr val="006600"/>
              </a:solidFill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66"/>
                </a:solidFill>
              </a:rPr>
              <a:t>向缓冲区写入一个字符串的一部分。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ü"/>
            </a:pP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000066"/>
                </a:solidFill>
              </a:rPr>
              <a:t>输出完毕后，最好调用</a:t>
            </a:r>
            <a:r>
              <a:rPr lang="en-US" altLang="zh-CN" dirty="0" smtClean="0">
                <a:solidFill>
                  <a:srgbClr val="000066"/>
                </a:solidFill>
              </a:rPr>
              <a:t>close()</a:t>
            </a:r>
            <a:r>
              <a:rPr lang="zh-CN" altLang="en-US" dirty="0" smtClean="0">
                <a:solidFill>
                  <a:srgbClr val="000066"/>
                </a:solidFill>
              </a:rPr>
              <a:t>方法关闭流。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ü"/>
            </a:pPr>
            <a:endParaRPr lang="en-US" altLang="zh-CN" dirty="0" smtClean="0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例题12-7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62E8943-0F25-43ED-948F-0C1563265B0A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68</a:t>
            </a:fld>
            <a:r>
              <a:rPr lang="en-US" altLang="zh-CN" sz="1400" b="0" smtClean="0">
                <a:solidFill>
                  <a:schemeClr val="tx1"/>
                </a:solidFill>
              </a:rPr>
              <a:t>/84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357166"/>
            <a:ext cx="8401080" cy="634843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/*</a:t>
            </a:r>
            <a:r>
              <a:rPr lang="en-US" altLang="zh-CN" sz="1800" b="1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ReadWriteFile.java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--</a:t>
            </a:r>
            <a:r>
              <a:rPr lang="zh-CN" altLang="en-US" sz="1800" b="1" dirty="0" smtClean="0">
                <a:latin typeface="Arial" pitchFamily="34" charset="0"/>
                <a:cs typeface="Arial" pitchFamily="34" charset="0"/>
              </a:rPr>
              <a:t>读出</a:t>
            </a:r>
            <a:r>
              <a:rPr lang="en-US" altLang="zh-CN" sz="1800" b="1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file1.txt</a:t>
            </a:r>
            <a:r>
              <a:rPr lang="zh-CN" altLang="en-US" sz="1800" b="1" dirty="0" smtClean="0">
                <a:latin typeface="Arial" pitchFamily="34" charset="0"/>
                <a:cs typeface="Arial" pitchFamily="34" charset="0"/>
              </a:rPr>
              <a:t>中的内容，写入</a:t>
            </a:r>
            <a:r>
              <a:rPr lang="en-US" altLang="zh-CN" sz="1800" b="1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file2.txt</a:t>
            </a:r>
            <a:r>
              <a:rPr lang="zh-CN" altLang="en-US" sz="1800" b="1" dirty="0" smtClean="0">
                <a:latin typeface="Arial" pitchFamily="34" charset="0"/>
                <a:cs typeface="Arial" pitchFamily="34" charset="0"/>
              </a:rPr>
              <a:t>中 *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import java.io.*; </a:t>
            </a: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public class </a:t>
            </a:r>
            <a:r>
              <a:rPr lang="en-US" altLang="zh-CN" sz="1800" b="1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ReadWriteFile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{ </a:t>
            </a:r>
          </a:p>
          <a:p>
            <a:pPr lvl="1">
              <a:buFontTx/>
              <a:buNone/>
            </a:pP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public static void main(String[] </a:t>
            </a:r>
            <a:r>
              <a:rPr lang="en-US" altLang="zh-CN" sz="1800" b="1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args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){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try{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 File read = new File(“c:\\file1.txt”);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 File write = new File(“c:\\file2.txt”);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 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 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BufferedReader</a:t>
            </a:r>
            <a:r>
              <a:rPr lang="en-US" altLang="zh-CN" sz="1800" b="1" dirty="0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 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br</a:t>
            </a:r>
            <a:r>
              <a:rPr lang="en-US" altLang="zh-CN" sz="1800" b="1" dirty="0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 = new 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BufferedReader</a:t>
            </a:r>
            <a:r>
              <a:rPr lang="en-US" altLang="zh-CN" sz="1800" b="1" dirty="0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new 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FileReader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(read)</a:t>
            </a:r>
            <a:r>
              <a:rPr lang="en-US" altLang="zh-CN" sz="1800" b="1" dirty="0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); </a:t>
            </a:r>
            <a:br>
              <a:rPr lang="en-US" altLang="zh-CN" sz="1800" b="1" dirty="0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   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BufferedWriter</a:t>
            </a:r>
            <a:r>
              <a:rPr lang="en-US" altLang="zh-CN" sz="1800" b="1" dirty="0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 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bw</a:t>
            </a:r>
            <a:r>
              <a:rPr lang="en-US" altLang="zh-CN" sz="1800" b="1" dirty="0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 = new 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BufferedWriter</a:t>
            </a:r>
            <a:r>
              <a:rPr lang="en-US" altLang="zh-CN" sz="1800" b="1" dirty="0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new 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FileWriter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(write)</a:t>
            </a:r>
            <a:r>
              <a:rPr lang="en-US" altLang="zh-CN" sz="1800" b="1" dirty="0" smtClean="0">
                <a:solidFill>
                  <a:srgbClr val="99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);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 String temp = null;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 temp = 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br.readLine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();		//</a:t>
            </a:r>
            <a:r>
              <a:rPr lang="zh-CN" altLang="en-US" sz="1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读一行文本</a:t>
            </a:r>
            <a:r>
              <a:rPr lang="zh-CN" alt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zh-CN" altLang="en-US" sz="1800" b="1" dirty="0" smtClean="0">
                <a:latin typeface="Arial" pitchFamily="34" charset="0"/>
                <a:cs typeface="Arial" pitchFamily="34" charset="0"/>
              </a:rPr>
            </a:br>
            <a:r>
              <a:rPr lang="zh-CN" altLang="en-US" sz="1800" b="1" dirty="0" smtClean="0">
                <a:latin typeface="Arial" pitchFamily="34" charset="0"/>
                <a:cs typeface="Arial" pitchFamily="34" charset="0"/>
              </a:rPr>
              <a:t>   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while(temp != null){ 		       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      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bw.write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(temp + “\r\n”);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   		 //</a:t>
            </a:r>
            <a:r>
              <a:rPr lang="zh-CN" altLang="en-US" sz="1800" b="1" dirty="0" smtClean="0">
                <a:latin typeface="Arial" pitchFamily="34" charset="0"/>
                <a:cs typeface="Arial" pitchFamily="34" charset="0"/>
              </a:rPr>
              <a:t>写文件</a:t>
            </a:r>
            <a:endParaRPr lang="en-US" altLang="zh-CN" sz="1800" b="1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zh-CN" altLang="en-US" sz="1800" b="1" dirty="0" smtClean="0">
                <a:latin typeface="Arial" pitchFamily="34" charset="0"/>
                <a:cs typeface="Arial" pitchFamily="34" charset="0"/>
              </a:rPr>
              <a:t>            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temp = </a:t>
            </a:r>
            <a:r>
              <a:rPr lang="en-US" altLang="zh-CN" sz="1800" b="1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br.readLine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(); 		//</a:t>
            </a:r>
            <a:r>
              <a:rPr lang="zh-CN" altLang="en-US" sz="1800" b="1" dirty="0" smtClean="0">
                <a:latin typeface="Arial" pitchFamily="34" charset="0"/>
                <a:cs typeface="Arial" pitchFamily="34" charset="0"/>
              </a:rPr>
              <a:t>继续读文件 </a:t>
            </a:r>
            <a:br>
              <a:rPr lang="zh-CN" altLang="en-US" sz="1800" b="1" dirty="0" smtClean="0">
                <a:latin typeface="Arial" pitchFamily="34" charset="0"/>
                <a:cs typeface="Arial" pitchFamily="34" charset="0"/>
              </a:rPr>
            </a:br>
            <a:r>
              <a:rPr lang="zh-CN" altLang="en-US" sz="1800" b="1" dirty="0" smtClean="0">
                <a:latin typeface="Arial" pitchFamily="34" charset="0"/>
                <a:cs typeface="Arial" pitchFamily="34" charset="0"/>
              </a:rPr>
              <a:t>   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}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 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</a:t>
            </a:r>
            <a:r>
              <a:rPr lang="en-US" altLang="zh-CN" sz="1800" b="1" dirty="0" err="1" smtClean="0">
                <a:solidFill>
                  <a:srgbClr val="0000CC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bw.flush</a:t>
            </a:r>
            <a:r>
              <a:rPr lang="en-US" altLang="zh-CN" sz="1800" b="1" dirty="0" smtClean="0">
                <a:solidFill>
                  <a:srgbClr val="0000CC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();	//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 </a:t>
            </a:r>
            <a:r>
              <a:rPr lang="zh-CN" alt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清空缓冲区  </a:t>
            </a:r>
            <a:r>
              <a:rPr lang="zh-CN" altLang="en-US" sz="1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18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	  </a:t>
            </a:r>
            <a:r>
              <a:rPr lang="en-US" altLang="zh-CN" sz="1800" b="1" dirty="0" err="1" smtClean="0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bw.close</a:t>
            </a:r>
            <a:r>
              <a:rPr lang="en-US" altLang="zh-CN" sz="1800" b="1" dirty="0" smtClean="0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(); </a:t>
            </a:r>
            <a:br>
              <a:rPr lang="en-US" altLang="zh-CN" sz="1800" b="1" dirty="0" smtClean="0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  </a:t>
            </a:r>
            <a:r>
              <a:rPr lang="en-US" altLang="zh-CN" sz="1800" b="1" dirty="0" err="1" smtClean="0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br.close</a:t>
            </a:r>
            <a:r>
              <a:rPr lang="en-US" altLang="zh-CN" sz="1800" b="1" dirty="0" smtClean="0">
                <a:solidFill>
                  <a:srgbClr val="0066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();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 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}catch(</a:t>
            </a:r>
            <a:r>
              <a:rPr lang="en-US" altLang="zh-CN" sz="1800" b="1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FileNotFoundException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e){ 	//</a:t>
            </a:r>
            <a:r>
              <a:rPr lang="zh-CN" altLang="en-US" sz="1800" b="1" dirty="0" smtClean="0">
                <a:latin typeface="Arial" pitchFamily="34" charset="0"/>
                <a:cs typeface="Arial" pitchFamily="34" charset="0"/>
              </a:rPr>
              <a:t>文件未找到异常 </a:t>
            </a:r>
            <a:br>
              <a:rPr lang="zh-CN" altLang="en-US" sz="1800" b="1" dirty="0" smtClean="0">
                <a:latin typeface="Arial" pitchFamily="34" charset="0"/>
                <a:cs typeface="Arial" pitchFamily="34" charset="0"/>
              </a:rPr>
            </a:br>
            <a:r>
              <a:rPr lang="zh-CN" altLang="en-US" sz="1800" b="1" dirty="0" smtClean="0">
                <a:latin typeface="Arial" pitchFamily="34" charset="0"/>
                <a:cs typeface="Arial" pitchFamily="34" charset="0"/>
              </a:rPr>
              <a:t>         </a:t>
            </a:r>
            <a:r>
              <a:rPr lang="en-US" altLang="zh-CN" sz="1800" b="1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System.out.println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(e);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}catch(</a:t>
            </a:r>
            <a:r>
              <a:rPr lang="en-US" altLang="zh-CN" sz="1800" b="1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IOException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e){ </a:t>
            </a:r>
            <a:b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        </a:t>
            </a:r>
            <a:r>
              <a:rPr lang="en-US" altLang="zh-CN" sz="1800" b="1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System.out.println</a:t>
            </a: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 (e); </a:t>
            </a:r>
          </a:p>
          <a:p>
            <a:pPr lvl="1">
              <a:buFontTx/>
              <a:buNone/>
            </a:pP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}  </a:t>
            </a: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} </a:t>
            </a:r>
            <a:r>
              <a:rPr lang="en-US" altLang="zh-CN" sz="1800" b="1" dirty="0" smtClean="0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 smtClean="0">
              <a:cs typeface="Tahoma" pitchFamily="34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929190" y="5572140"/>
            <a:ext cx="3357586" cy="707886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altLang="zh-CN" sz="2000" b="0" dirty="0">
                <a:solidFill>
                  <a:schemeClr val="tx1"/>
                </a:solidFill>
              </a:rPr>
              <a:t>\r\n</a:t>
            </a:r>
            <a:r>
              <a:rPr lang="zh-CN" altLang="en-US" sz="2000" b="0" dirty="0">
                <a:solidFill>
                  <a:schemeClr val="tx1"/>
                </a:solidFill>
              </a:rPr>
              <a:t>是</a:t>
            </a:r>
            <a:r>
              <a:rPr lang="en-US" altLang="zh-CN" sz="2000" b="0" dirty="0">
                <a:solidFill>
                  <a:schemeClr val="tx1"/>
                </a:solidFill>
              </a:rPr>
              <a:t>windows</a:t>
            </a:r>
            <a:r>
              <a:rPr lang="zh-CN" altLang="en-US" sz="2000" b="0" dirty="0">
                <a:solidFill>
                  <a:schemeClr val="tx1"/>
                </a:solidFill>
              </a:rPr>
              <a:t>下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的回车换行 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zh-CN" sz="2000" b="0" dirty="0">
                <a:solidFill>
                  <a:schemeClr val="tx1"/>
                </a:solidFill>
              </a:rPr>
              <a:t>\n</a:t>
            </a:r>
            <a:r>
              <a:rPr lang="zh-CN" altLang="en-US" sz="2000" b="0" dirty="0">
                <a:solidFill>
                  <a:schemeClr val="tx1"/>
                </a:solidFill>
              </a:rPr>
              <a:t>是</a:t>
            </a:r>
            <a:r>
              <a:rPr lang="en-US" altLang="zh-CN" sz="2000" b="0" dirty="0">
                <a:solidFill>
                  <a:schemeClr val="tx1"/>
                </a:solidFill>
              </a:rPr>
              <a:t>UNIX</a:t>
            </a:r>
            <a:r>
              <a:rPr lang="zh-CN" altLang="en-US" sz="2000" b="0" dirty="0">
                <a:solidFill>
                  <a:schemeClr val="tx1"/>
                </a:solidFill>
              </a:rPr>
              <a:t>下的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§12.6  </a:t>
            </a:r>
            <a:r>
              <a:rPr lang="zh-CN" altLang="en-US" dirty="0" smtClean="0">
                <a:latin typeface="宋体" charset="-122"/>
              </a:rPr>
              <a:t>随机流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宋体" charset="-122"/>
              </a:rPr>
              <a:t>RandomAccessFile</a:t>
            </a:r>
            <a:r>
              <a:rPr lang="zh-CN" altLang="en-US" b="1" dirty="0" smtClean="0">
                <a:latin typeface="宋体" charset="-122"/>
              </a:rPr>
              <a:t>类</a:t>
            </a:r>
            <a:r>
              <a:rPr lang="en-US" altLang="zh-CN" b="1" dirty="0" smtClean="0">
                <a:latin typeface="宋体" charset="-122"/>
              </a:rPr>
              <a:t>--</a:t>
            </a: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随机访问文件流</a:t>
            </a:r>
            <a:endParaRPr lang="en-US" altLang="zh-CN" b="1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使用</a:t>
            </a:r>
            <a:r>
              <a:rPr lang="en-US" altLang="zh-CN" dirty="0" err="1" smtClean="0">
                <a:latin typeface="宋体" charset="-122"/>
              </a:rPr>
              <a:t>RandomAccessFile</a:t>
            </a:r>
            <a:r>
              <a:rPr lang="zh-CN" altLang="en-US" dirty="0" smtClean="0">
                <a:latin typeface="宋体" charset="-122"/>
              </a:rPr>
              <a:t>类来创建一个</a:t>
            </a:r>
            <a:r>
              <a:rPr lang="zh-CN" altLang="en-US" dirty="0" smtClean="0">
                <a:solidFill>
                  <a:srgbClr val="C00000"/>
                </a:solidFill>
                <a:latin typeface="宋体" charset="-122"/>
              </a:rPr>
              <a:t>随机访问文件流</a:t>
            </a:r>
            <a:r>
              <a:rPr lang="zh-CN" altLang="en-US" dirty="0" smtClean="0">
                <a:latin typeface="宋体" charset="-122"/>
              </a:rPr>
              <a:t>。</a:t>
            </a:r>
            <a:r>
              <a:rPr lang="en-US" altLang="zh-CN" dirty="0" err="1" smtClean="0">
                <a:latin typeface="宋体" charset="-122"/>
              </a:rPr>
              <a:t>RandomAccessFile</a:t>
            </a:r>
            <a:r>
              <a:rPr lang="zh-CN" altLang="en-US" dirty="0" smtClean="0">
                <a:latin typeface="宋体" charset="-122"/>
              </a:rPr>
              <a:t>类创建的流的指向既可以作为源也可以作为目的地。</a:t>
            </a:r>
            <a:endParaRPr lang="en-US" altLang="zh-CN" dirty="0" smtClean="0">
              <a:latin typeface="宋体" charset="-122"/>
            </a:endParaRPr>
          </a:p>
          <a:p>
            <a:pPr lvl="1"/>
            <a:endParaRPr lang="en-US" altLang="zh-CN" dirty="0" smtClean="0">
              <a:latin typeface="宋体" charset="-122"/>
            </a:endParaRPr>
          </a:p>
          <a:p>
            <a:pPr lvl="1"/>
            <a:r>
              <a:rPr lang="en-US" altLang="zh-CN" dirty="0" err="1" smtClean="0">
                <a:ea typeface="楷体_GB2312" pitchFamily="49" charset="-122"/>
              </a:rPr>
              <a:t>RandomAccessFile</a:t>
            </a:r>
            <a:r>
              <a:rPr lang="zh-CN" altLang="en-US" dirty="0" smtClean="0">
                <a:ea typeface="楷体_GB2312" pitchFamily="49" charset="-122"/>
              </a:rPr>
              <a:t>类</a:t>
            </a:r>
            <a:r>
              <a:rPr lang="zh-CN" altLang="en-US" dirty="0" smtClean="0"/>
              <a:t>定义了对各种数据类型进行读写的方法，如：</a:t>
            </a:r>
            <a:r>
              <a:rPr lang="en-US" altLang="zh-CN" dirty="0" smtClean="0"/>
              <a:t>byte, char, double, float,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short, long</a:t>
            </a:r>
            <a:r>
              <a:rPr lang="zh-CN" altLang="en-US" dirty="0" smtClean="0"/>
              <a:t>等。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300" i="1" dirty="0" smtClean="0"/>
              <a:t>java.io </a:t>
            </a:r>
            <a:r>
              <a:rPr lang="zh-CN" altLang="en-US" sz="4300" dirty="0" smtClean="0"/>
              <a:t>包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0000FF"/>
                </a:solidFill>
              </a:rPr>
              <a:t>java.io</a:t>
            </a:r>
            <a:r>
              <a:rPr lang="zh-CN" altLang="en-US" b="1" dirty="0" smtClean="0">
                <a:solidFill>
                  <a:srgbClr val="0000FF"/>
                </a:solidFill>
              </a:rPr>
              <a:t>包</a:t>
            </a:r>
            <a:r>
              <a:rPr lang="zh-CN" altLang="en-US" dirty="0" smtClean="0"/>
              <a:t>中定义与输入、输出流相关的类和接口，构成了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框架。</a:t>
            </a:r>
          </a:p>
          <a:p>
            <a:pPr eaLnBrk="1" hangingPunct="1"/>
            <a:r>
              <a:rPr lang="en-US" altLang="zh-CN" dirty="0" err="1" smtClean="0"/>
              <a:t>java.io</a:t>
            </a:r>
            <a:r>
              <a:rPr lang="zh-CN" altLang="en-US" dirty="0" smtClean="0"/>
              <a:t>包中定义的各种各样的输入输出流类，它们都是</a:t>
            </a:r>
            <a:r>
              <a:rPr lang="en-US" altLang="zh-CN" b="1" dirty="0" smtClean="0">
                <a:solidFill>
                  <a:srgbClr val="0000FF"/>
                </a:solidFill>
                <a:latin typeface="Tahoma" pitchFamily="34" charset="0"/>
              </a:rPr>
              <a:t>Object</a:t>
            </a:r>
            <a:r>
              <a:rPr lang="zh-CN" altLang="en-US" dirty="0" smtClean="0"/>
              <a:t>类的直接或间接子类，每一个流类代表一种特定的输入或输出流。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b="1" dirty="0" err="1" smtClean="0">
                <a:solidFill>
                  <a:srgbClr val="0000FF"/>
                </a:solidFill>
              </a:rPr>
              <a:t>java.io</a:t>
            </a:r>
            <a:r>
              <a:rPr lang="zh-CN" altLang="en-US" b="1" dirty="0" smtClean="0">
                <a:solidFill>
                  <a:srgbClr val="0000FF"/>
                </a:solidFill>
              </a:rPr>
              <a:t>包</a:t>
            </a:r>
            <a:r>
              <a:rPr lang="zh-CN" altLang="en-US" b="1" dirty="0" smtClean="0"/>
              <a:t>，需要导入。</a:t>
            </a:r>
            <a:endParaRPr lang="zh-CN" altLang="en-U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import </a:t>
            </a:r>
            <a:r>
              <a:rPr lang="en-US" altLang="zh-CN" b="1" dirty="0" err="1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java.io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.*;</a:t>
            </a:r>
            <a:r>
              <a:rPr lang="en-US" altLang="zh-CN" b="1" dirty="0" smtClean="0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altLang="zh-CN" b="1" dirty="0" smtClean="0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</a:br>
            <a:endParaRPr lang="en-US" altLang="zh-CN" b="1" dirty="0" smtClean="0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A887F28-BCA8-4B0A-BEFB-FA3FE9415BC4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0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CBE5E2-4834-4675-9C85-602B26FC0169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70</a:t>
            </a:fld>
            <a:endParaRPr lang="en-US" altLang="zh-CN" sz="1000" b="0" dirty="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§12.6  </a:t>
            </a:r>
            <a:r>
              <a:rPr lang="zh-CN" altLang="en-US" dirty="0" smtClean="0">
                <a:latin typeface="宋体" charset="-122"/>
              </a:rPr>
              <a:t>随机流 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67244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Tahoma" pitchFamily="34" charset="0"/>
                <a:ea typeface="楷体_GB2312" pitchFamily="49" charset="-122"/>
              </a:rPr>
              <a:t>RandomAccessFile</a:t>
            </a:r>
            <a:r>
              <a:rPr lang="zh-CN" altLang="en-US" dirty="0" smtClean="0">
                <a:latin typeface="Tahoma" pitchFamily="34" charset="0"/>
                <a:ea typeface="楷体_GB2312" pitchFamily="49" charset="-122"/>
              </a:rPr>
              <a:t>类可以</a:t>
            </a:r>
            <a:r>
              <a:rPr lang="zh-CN" altLang="en-US" b="1" dirty="0" smtClean="0">
                <a:solidFill>
                  <a:srgbClr val="990000"/>
                </a:solidFill>
                <a:latin typeface="Tahoma" pitchFamily="34" charset="0"/>
                <a:ea typeface="楷体_GB2312" pitchFamily="49" charset="-122"/>
              </a:rPr>
              <a:t>对文件进行随机读写操作</a:t>
            </a:r>
            <a:r>
              <a:rPr lang="zh-CN" altLang="en-US" dirty="0" smtClean="0">
                <a:latin typeface="Tahoma" pitchFamily="34" charset="0"/>
                <a:ea typeface="楷体_GB2312" pitchFamily="49" charset="-122"/>
              </a:rPr>
              <a:t>。</a:t>
            </a:r>
          </a:p>
          <a:p>
            <a:pPr eaLnBrk="1" hangingPunct="1"/>
            <a:r>
              <a:rPr lang="zh-CN" altLang="en-US" dirty="0" smtClean="0"/>
              <a:t>用来访问保存</a:t>
            </a:r>
            <a:r>
              <a:rPr lang="zh-CN" altLang="en-US" b="1" dirty="0" smtClean="0">
                <a:solidFill>
                  <a:srgbClr val="990000"/>
                </a:solidFill>
              </a:rPr>
              <a:t>数据记录</a:t>
            </a:r>
            <a:r>
              <a:rPr lang="zh-CN" altLang="en-US" dirty="0" smtClean="0"/>
              <a:t>的文件；</a:t>
            </a:r>
          </a:p>
          <a:p>
            <a:pPr eaLnBrk="1" hangingPunct="1"/>
            <a:r>
              <a:rPr lang="zh-CN" altLang="en-US" b="1" dirty="0" smtClean="0">
                <a:solidFill>
                  <a:srgbClr val="990000"/>
                </a:solidFill>
              </a:rPr>
              <a:t>数据记录</a:t>
            </a:r>
            <a:r>
              <a:rPr lang="zh-CN" altLang="en-US" dirty="0" smtClean="0"/>
              <a:t>是指对应于数据源中</a:t>
            </a:r>
            <a:r>
              <a:rPr lang="zh-CN" altLang="en-US" b="1" dirty="0" smtClean="0">
                <a:solidFill>
                  <a:srgbClr val="000099"/>
                </a:solidFill>
              </a:rPr>
              <a:t>一行</a:t>
            </a:r>
            <a:r>
              <a:rPr lang="zh-CN" altLang="en-US" dirty="0" smtClean="0"/>
              <a:t>信息的一组完整的相关信息。 </a:t>
            </a:r>
          </a:p>
          <a:p>
            <a:pPr eaLnBrk="1" hangingPunct="1"/>
            <a:r>
              <a:rPr lang="zh-CN" altLang="en-US" dirty="0" smtClean="0"/>
              <a:t>例如：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graphicFrame>
        <p:nvGraphicFramePr>
          <p:cNvPr id="20543" name="Group 63"/>
          <p:cNvGraphicFramePr>
            <a:graphicFrameLocks noGrp="1"/>
          </p:cNvGraphicFramePr>
          <p:nvPr/>
        </p:nvGraphicFramePr>
        <p:xfrm>
          <a:off x="533400" y="4572000"/>
          <a:ext cx="8153400" cy="914400"/>
        </p:xfrm>
        <a:graphic>
          <a:graphicData uri="http://schemas.openxmlformats.org/drawingml/2006/table">
            <a:tbl>
              <a:tblPr/>
              <a:tblGrid>
                <a:gridCol w="1752600"/>
                <a:gridCol w="1600200"/>
                <a:gridCol w="2133600"/>
                <a:gridCol w="26670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时间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地点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班级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2013/04/02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1302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教室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程序设计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数媒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964D07-F61B-4F0A-8D65-DD53D71409B2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71</a:t>
            </a:fld>
            <a:endParaRPr lang="en-US" altLang="zh-CN" sz="1400" b="0" dirty="0" smtClean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763000" cy="792162"/>
          </a:xfrm>
        </p:spPr>
        <p:txBody>
          <a:bodyPr/>
          <a:lstStyle/>
          <a:p>
            <a:r>
              <a:rPr lang="zh-CN" altLang="en-US" sz="3200" dirty="0" smtClean="0"/>
              <a:t>§12.6  </a:t>
            </a:r>
            <a:r>
              <a:rPr lang="zh-CN" altLang="en-US" sz="3200" dirty="0" smtClean="0">
                <a:latin typeface="宋体" charset="-122"/>
              </a:rPr>
              <a:t>随机流 </a:t>
            </a:r>
            <a:endParaRPr lang="zh-CN" altLang="en-US" sz="3200" dirty="0" smtClean="0">
              <a:ea typeface="楷体_GB2312" pitchFamily="49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676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5000"/>
              </a:spcAft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dirty="0" smtClean="0">
                <a:ea typeface="楷体_GB2312" pitchFamily="49" charset="-122"/>
              </a:rPr>
              <a:t>创建一个</a:t>
            </a:r>
            <a:r>
              <a:rPr lang="en-US" altLang="zh-CN" sz="2800" dirty="0" err="1" smtClean="0">
                <a:ea typeface="楷体_GB2312" pitchFamily="49" charset="-122"/>
              </a:rPr>
              <a:t>RandomAccessFile</a:t>
            </a:r>
            <a:r>
              <a:rPr lang="zh-CN" altLang="en-US" sz="2800" dirty="0" smtClean="0">
                <a:ea typeface="楷体_GB2312" pitchFamily="49" charset="-122"/>
              </a:rPr>
              <a:t>对象</a:t>
            </a:r>
          </a:p>
          <a:p>
            <a:pPr marL="914400" lvl="1" indent="-457200" eaLnBrk="1" hangingPunct="1">
              <a:spcAft>
                <a:spcPct val="5000"/>
              </a:spcAft>
              <a:buClr>
                <a:srgbClr val="FF9900"/>
              </a:buClr>
              <a:buFontTx/>
              <a:buAutoNum type="arabicPeriod"/>
            </a:pPr>
            <a:r>
              <a:rPr lang="en-US" altLang="zh-CN" sz="2400" b="1" dirty="0" err="1" smtClean="0">
                <a:solidFill>
                  <a:srgbClr val="006600"/>
                </a:solidFill>
                <a:ea typeface="楷体_GB2312" pitchFamily="49" charset="-122"/>
              </a:rPr>
              <a:t>RandomAccessFile</a:t>
            </a:r>
            <a:r>
              <a:rPr lang="en-US" altLang="zh-CN" sz="2400" b="1" dirty="0" smtClean="0">
                <a:solidFill>
                  <a:srgbClr val="006600"/>
                </a:solidFill>
                <a:ea typeface="楷体_GB2312" pitchFamily="49" charset="-122"/>
              </a:rPr>
              <a:t>(File </a:t>
            </a:r>
            <a:r>
              <a:rPr lang="en-US" altLang="zh-CN" sz="2400" b="1" dirty="0" err="1" smtClean="0">
                <a:solidFill>
                  <a:srgbClr val="006600"/>
                </a:solidFill>
                <a:ea typeface="楷体_GB2312" pitchFamily="49" charset="-122"/>
              </a:rPr>
              <a:t>file</a:t>
            </a:r>
            <a:r>
              <a:rPr lang="en-US" altLang="zh-CN" sz="2400" b="1" dirty="0" smtClean="0">
                <a:solidFill>
                  <a:srgbClr val="006600"/>
                </a:solidFill>
                <a:ea typeface="楷体_GB2312" pitchFamily="49" charset="-122"/>
              </a:rPr>
              <a:t>, String </a:t>
            </a:r>
            <a:r>
              <a:rPr lang="en-US" altLang="zh-CN" sz="2400" b="1" dirty="0" smtClean="0">
                <a:solidFill>
                  <a:srgbClr val="990000"/>
                </a:solidFill>
                <a:ea typeface="楷体_GB2312" pitchFamily="49" charset="-122"/>
              </a:rPr>
              <a:t>mode</a:t>
            </a:r>
            <a:r>
              <a:rPr lang="en-US" altLang="zh-CN" sz="2400" b="1" dirty="0" smtClean="0">
                <a:solidFill>
                  <a:srgbClr val="006600"/>
                </a:solidFill>
                <a:ea typeface="楷体_GB2312" pitchFamily="49" charset="-122"/>
              </a:rPr>
              <a:t>)</a:t>
            </a:r>
          </a:p>
          <a:p>
            <a:pPr marL="914400" lvl="1" indent="-457200" eaLnBrk="1" hangingPunct="1">
              <a:spcAft>
                <a:spcPct val="5000"/>
              </a:spcAft>
              <a:buClr>
                <a:srgbClr val="FF9900"/>
              </a:buClr>
              <a:buFontTx/>
              <a:buAutoNum type="arabicPeriod"/>
            </a:pPr>
            <a:r>
              <a:rPr lang="en-US" altLang="zh-CN" sz="2400" b="1" dirty="0" err="1" smtClean="0">
                <a:solidFill>
                  <a:srgbClr val="006600"/>
                </a:solidFill>
                <a:ea typeface="楷体_GB2312" pitchFamily="49" charset="-122"/>
              </a:rPr>
              <a:t>RandomAccessFile</a:t>
            </a:r>
            <a:r>
              <a:rPr lang="en-US" altLang="zh-CN" sz="2400" b="1" dirty="0" smtClean="0">
                <a:solidFill>
                  <a:srgbClr val="006600"/>
                </a:solidFill>
                <a:ea typeface="楷体_GB2312" pitchFamily="49" charset="-122"/>
              </a:rPr>
              <a:t>(String name, String </a:t>
            </a:r>
            <a:r>
              <a:rPr lang="en-US" altLang="zh-CN" sz="2400" b="1" dirty="0" smtClean="0">
                <a:solidFill>
                  <a:srgbClr val="990000"/>
                </a:solidFill>
                <a:ea typeface="楷体_GB2312" pitchFamily="49" charset="-122"/>
              </a:rPr>
              <a:t>mode</a:t>
            </a:r>
            <a:r>
              <a:rPr lang="en-US" altLang="zh-CN" sz="2400" b="1" dirty="0" smtClean="0">
                <a:solidFill>
                  <a:srgbClr val="006600"/>
                </a:solidFill>
                <a:ea typeface="楷体_GB2312" pitchFamily="49" charset="-122"/>
              </a:rPr>
              <a:t>)</a:t>
            </a:r>
            <a:r>
              <a:rPr lang="zh-CN" altLang="en-US" sz="2400" b="1" dirty="0" smtClean="0">
                <a:solidFill>
                  <a:srgbClr val="006600"/>
                </a:solidFill>
                <a:ea typeface="楷体_GB2312" pitchFamily="49" charset="-122"/>
              </a:rPr>
              <a:t>；</a:t>
            </a:r>
          </a:p>
          <a:p>
            <a:pPr eaLnBrk="1" hangingPunct="1"/>
            <a:endParaRPr lang="en-US" altLang="zh-CN" sz="2400" b="1" dirty="0" smtClean="0">
              <a:solidFill>
                <a:srgbClr val="006600"/>
              </a:solidFill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304800" y="4648200"/>
            <a:ext cx="8686800" cy="1066816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indent="-476250" algn="l">
              <a:buClr>
                <a:schemeClr val="hlink"/>
              </a:buClr>
              <a:buFont typeface="Wingdings" pitchFamily="2" charset="2"/>
              <a:buNone/>
              <a:tabLst>
                <a:tab pos="857250" algn="l"/>
              </a:tabLst>
            </a:pPr>
            <a:r>
              <a:rPr kumimoji="1" lang="en-US" altLang="zh-CN" sz="2000" b="1" dirty="0">
                <a:solidFill>
                  <a:schemeClr val="tx2"/>
                </a:solidFill>
                <a:ea typeface="Batang" pitchFamily="18" charset="-127"/>
              </a:rPr>
              <a:t>File   </a:t>
            </a:r>
            <a:r>
              <a:rPr kumimoji="1" lang="en-US" altLang="zh-CN" sz="2000" b="1" dirty="0" err="1">
                <a:solidFill>
                  <a:schemeClr val="tx2"/>
                </a:solidFill>
                <a:ea typeface="Batang" pitchFamily="18" charset="-127"/>
              </a:rPr>
              <a:t>file</a:t>
            </a:r>
            <a:r>
              <a:rPr kumimoji="1" lang="zh-CN" altLang="en-US" sz="2000" b="1" dirty="0">
                <a:solidFill>
                  <a:schemeClr val="tx2"/>
                </a:solidFill>
                <a:ea typeface="Batang" pitchFamily="18" charset="-127"/>
              </a:rPr>
              <a:t>＝</a:t>
            </a:r>
            <a:r>
              <a:rPr kumimoji="1" lang="en-US" altLang="zh-CN" sz="2000" b="1" dirty="0">
                <a:solidFill>
                  <a:schemeClr val="tx2"/>
                </a:solidFill>
                <a:ea typeface="Batang" pitchFamily="18" charset="-127"/>
              </a:rPr>
              <a:t>new  File(“d:\\lx\\a.txt”); </a:t>
            </a:r>
          </a:p>
          <a:p>
            <a:pPr indent="-476250" algn="l">
              <a:buClr>
                <a:schemeClr val="hlink"/>
              </a:buClr>
              <a:buFont typeface="Wingdings" pitchFamily="2" charset="2"/>
              <a:buNone/>
              <a:tabLst>
                <a:tab pos="857250" algn="l"/>
              </a:tabLst>
            </a:pPr>
            <a:r>
              <a:rPr kumimoji="1" lang="en-US" altLang="zh-CN" sz="2000" b="1" dirty="0" err="1">
                <a:solidFill>
                  <a:schemeClr val="tx2"/>
                </a:solidFill>
                <a:ea typeface="Batang" pitchFamily="18" charset="-127"/>
              </a:rPr>
              <a:t>RandomAccessFile</a:t>
            </a:r>
            <a:r>
              <a:rPr kumimoji="1" lang="en-US" altLang="zh-CN" sz="2000" b="1" dirty="0">
                <a:solidFill>
                  <a:schemeClr val="tx2"/>
                </a:solidFill>
                <a:ea typeface="Batang" pitchFamily="18" charset="-127"/>
              </a:rPr>
              <a:t>  </a:t>
            </a:r>
            <a:r>
              <a:rPr kumimoji="1" lang="en-US" altLang="zh-CN" sz="2000" b="1" dirty="0" err="1">
                <a:solidFill>
                  <a:schemeClr val="tx2"/>
                </a:solidFill>
                <a:ea typeface="Batang" pitchFamily="18" charset="-127"/>
              </a:rPr>
              <a:t>rf</a:t>
            </a:r>
            <a:r>
              <a:rPr kumimoji="1" lang="en-US" altLang="zh-CN" sz="2000" b="1" dirty="0">
                <a:solidFill>
                  <a:schemeClr val="tx2"/>
                </a:solidFill>
                <a:ea typeface="Batang" pitchFamily="18" charset="-127"/>
              </a:rPr>
              <a:t>=new </a:t>
            </a:r>
            <a:r>
              <a:rPr kumimoji="1" lang="en-US" altLang="zh-CN" sz="2000" b="1" dirty="0" err="1">
                <a:solidFill>
                  <a:schemeClr val="tx2"/>
                </a:solidFill>
                <a:ea typeface="Batang" pitchFamily="18" charset="-127"/>
              </a:rPr>
              <a:t>RandomAccessFile</a:t>
            </a:r>
            <a:r>
              <a:rPr kumimoji="1" lang="en-US" altLang="zh-CN" sz="2000" b="1" dirty="0">
                <a:solidFill>
                  <a:schemeClr val="tx2"/>
                </a:solidFill>
                <a:ea typeface="Batang" pitchFamily="18" charset="-127"/>
              </a:rPr>
              <a:t>( file, </a:t>
            </a:r>
            <a:r>
              <a:rPr kumimoji="1" lang="en-US" altLang="zh-CN" sz="2000" b="1" dirty="0">
                <a:solidFill>
                  <a:srgbClr val="C00000"/>
                </a:solidFill>
                <a:ea typeface="Batang" pitchFamily="18" charset="-127"/>
              </a:rPr>
              <a:t>”</a:t>
            </a:r>
            <a:r>
              <a:rPr kumimoji="1" lang="en-US" altLang="zh-CN" sz="2000" b="1" dirty="0" err="1">
                <a:solidFill>
                  <a:srgbClr val="C00000"/>
                </a:solidFill>
                <a:ea typeface="Batang" pitchFamily="18" charset="-127"/>
              </a:rPr>
              <a:t>rw</a:t>
            </a:r>
            <a:r>
              <a:rPr kumimoji="1" lang="en-US" altLang="zh-CN" sz="2000" b="1" dirty="0">
                <a:solidFill>
                  <a:srgbClr val="C00000"/>
                </a:solidFill>
                <a:ea typeface="Batang" pitchFamily="18" charset="-127"/>
              </a:rPr>
              <a:t>”) </a:t>
            </a:r>
            <a:r>
              <a:rPr kumimoji="1" lang="en-US" altLang="zh-CN" sz="2000" b="1" dirty="0">
                <a:solidFill>
                  <a:schemeClr val="tx2"/>
                </a:solidFill>
                <a:ea typeface="Batang" pitchFamily="18" charset="-127"/>
              </a:rPr>
              <a:t>;</a:t>
            </a:r>
          </a:p>
          <a:p>
            <a:pPr indent="-476250" algn="l">
              <a:buClr>
                <a:schemeClr val="hlink"/>
              </a:buClr>
              <a:buFont typeface="Wingdings" pitchFamily="2" charset="2"/>
              <a:buNone/>
              <a:tabLst>
                <a:tab pos="857250" algn="l"/>
              </a:tabLst>
            </a:pPr>
            <a:r>
              <a:rPr kumimoji="1" lang="en-US" altLang="zh-CN" sz="2000" b="1" dirty="0" err="1">
                <a:solidFill>
                  <a:schemeClr val="tx2"/>
                </a:solidFill>
                <a:ea typeface="Batang" pitchFamily="18" charset="-127"/>
              </a:rPr>
              <a:t>RandomAccessFile</a:t>
            </a:r>
            <a:r>
              <a:rPr kumimoji="1" lang="en-US" altLang="zh-CN" sz="2000" b="1" dirty="0">
                <a:solidFill>
                  <a:schemeClr val="tx2"/>
                </a:solidFill>
                <a:ea typeface="Batang" pitchFamily="18" charset="-127"/>
              </a:rPr>
              <a:t> </a:t>
            </a:r>
            <a:r>
              <a:rPr kumimoji="1" lang="en-US" altLang="zh-CN" sz="2000" b="1" dirty="0" err="1">
                <a:solidFill>
                  <a:schemeClr val="tx2"/>
                </a:solidFill>
                <a:ea typeface="Batang" pitchFamily="18" charset="-127"/>
              </a:rPr>
              <a:t>rfile</a:t>
            </a:r>
            <a:r>
              <a:rPr kumimoji="1" lang="en-US" altLang="zh-CN" sz="2000" b="1" dirty="0">
                <a:solidFill>
                  <a:schemeClr val="tx2"/>
                </a:solidFill>
                <a:ea typeface="Batang" pitchFamily="18" charset="-127"/>
              </a:rPr>
              <a:t>=new </a:t>
            </a:r>
            <a:r>
              <a:rPr kumimoji="1" lang="en-US" altLang="zh-CN" sz="2000" b="1" dirty="0" err="1">
                <a:solidFill>
                  <a:schemeClr val="tx2"/>
                </a:solidFill>
                <a:ea typeface="Batang" pitchFamily="18" charset="-127"/>
              </a:rPr>
              <a:t>RandomAccessFile</a:t>
            </a:r>
            <a:r>
              <a:rPr kumimoji="1" lang="en-US" altLang="zh-CN" sz="2000" b="1" dirty="0">
                <a:solidFill>
                  <a:schemeClr val="tx2"/>
                </a:solidFill>
                <a:ea typeface="Batang" pitchFamily="18" charset="-127"/>
              </a:rPr>
              <a:t>(“d:\\lx\\a.txt”,</a:t>
            </a:r>
            <a:r>
              <a:rPr kumimoji="1" lang="en-US" altLang="zh-CN" sz="2000" b="1" dirty="0">
                <a:solidFill>
                  <a:srgbClr val="C00000"/>
                </a:solidFill>
                <a:ea typeface="Batang" pitchFamily="18" charset="-127"/>
              </a:rPr>
              <a:t> ”</a:t>
            </a:r>
            <a:r>
              <a:rPr kumimoji="1" lang="en-US" altLang="zh-CN" sz="2000" b="1" dirty="0" err="1">
                <a:solidFill>
                  <a:srgbClr val="C00000"/>
                </a:solidFill>
                <a:ea typeface="Batang" pitchFamily="18" charset="-127"/>
              </a:rPr>
              <a:t>rw</a:t>
            </a:r>
            <a:r>
              <a:rPr kumimoji="1" lang="en-US" altLang="zh-CN" sz="2000" b="1" dirty="0">
                <a:solidFill>
                  <a:srgbClr val="C00000"/>
                </a:solidFill>
                <a:ea typeface="Batang" pitchFamily="18" charset="-127"/>
              </a:rPr>
              <a:t>”</a:t>
            </a:r>
            <a:r>
              <a:rPr kumimoji="1" lang="en-US" altLang="zh-CN" sz="2000" b="1" dirty="0">
                <a:ea typeface="Batang" pitchFamily="18" charset="-127"/>
              </a:rPr>
              <a:t>);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228600" y="2819400"/>
            <a:ext cx="8686800" cy="15240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 algn="l" eaLnBrk="0" hangingPunct="0">
              <a:spcBef>
                <a:spcPct val="0"/>
              </a:spcBef>
              <a:buFontTx/>
              <a:buChar char="•"/>
            </a:pPr>
            <a:r>
              <a:rPr kumimoji="1" lang="zh-CN" altLang="en-US" sz="2400" dirty="0">
                <a:solidFill>
                  <a:srgbClr val="990000"/>
                </a:solidFill>
                <a:latin typeface="Tahoma" pitchFamily="34" charset="0"/>
              </a:rPr>
              <a:t>构造函数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可能产生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FileNotFoundException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及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IOException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异常</a:t>
            </a:r>
            <a:endParaRPr kumimoji="1" lang="zh-CN" altLang="en-US" sz="2400" dirty="0">
              <a:solidFill>
                <a:srgbClr val="990000"/>
              </a:solidFill>
              <a:latin typeface="Tahoma" pitchFamily="34" charset="0"/>
            </a:endParaRPr>
          </a:p>
          <a:p>
            <a:pPr marL="342900" indent="-342900" algn="l" eaLnBrk="0" hangingPunct="0">
              <a:spcBef>
                <a:spcPct val="0"/>
              </a:spcBef>
              <a:buFontTx/>
              <a:buChar char="•"/>
            </a:pPr>
            <a:r>
              <a:rPr kumimoji="1" lang="en-US" altLang="zh-CN" sz="2400" dirty="0" smtClean="0">
                <a:solidFill>
                  <a:srgbClr val="990000"/>
                </a:solidFill>
                <a:latin typeface="Tahoma" pitchFamily="34" charset="0"/>
              </a:rPr>
              <a:t>mode</a:t>
            </a:r>
          </a:p>
          <a:p>
            <a:pPr marL="914400" lvl="1" indent="-457200" algn="l" eaLnBrk="0" hangingPunct="0"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zh-CN" sz="2400" dirty="0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Tahoma" pitchFamily="34" charset="0"/>
              </a:rPr>
              <a:t>：只读；</a:t>
            </a:r>
          </a:p>
          <a:p>
            <a:pPr marL="914400" lvl="1" indent="-457200" algn="l" eaLnBrk="0" hangingPunct="0"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zh-CN" sz="2400" dirty="0" err="1" smtClean="0">
                <a:solidFill>
                  <a:schemeClr val="tx1"/>
                </a:solidFill>
                <a:latin typeface="Tahoma" pitchFamily="34" charset="0"/>
              </a:rPr>
              <a:t>rw</a:t>
            </a:r>
            <a:r>
              <a:rPr kumimoji="1" lang="zh-CN" altLang="en-US" sz="2400" dirty="0">
                <a:solidFill>
                  <a:schemeClr val="tx1"/>
                </a:solidFill>
                <a:latin typeface="Tahoma" pitchFamily="34" charset="0"/>
              </a:rPr>
              <a:t>：可读可写</a:t>
            </a:r>
            <a:endParaRPr kumimoji="1" lang="zh-CN" altLang="en-US" sz="2400" b="0" dirty="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§12.6  </a:t>
            </a:r>
            <a:r>
              <a:rPr lang="zh-CN" altLang="en-US" dirty="0" smtClean="0">
                <a:latin typeface="宋体" charset="-122"/>
              </a:rPr>
              <a:t>随机流 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01080" cy="44116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FF33CC"/>
                </a:solidFill>
                <a:latin typeface="宋体" charset="-122"/>
              </a:rPr>
              <a:t>相关方法：</a:t>
            </a:r>
            <a:endParaRPr lang="zh-CN" altLang="en-US" b="1" dirty="0" smtClean="0">
              <a:solidFill>
                <a:srgbClr val="0000FF"/>
              </a:solidFill>
              <a:latin typeface="宋体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seek(long position) </a:t>
            </a:r>
            <a:r>
              <a:rPr lang="zh-CN" altLang="en-US" b="1" dirty="0" smtClean="0">
                <a:latin typeface="宋体" charset="-122"/>
              </a:rPr>
              <a:t> </a:t>
            </a:r>
            <a:endParaRPr lang="en-US" altLang="zh-CN" b="1" dirty="0" smtClean="0">
              <a:latin typeface="宋体" charset="-122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 dirty="0" smtClean="0">
                <a:latin typeface="宋体" charset="-122"/>
              </a:rPr>
              <a:t>定位</a:t>
            </a:r>
            <a:r>
              <a:rPr lang="en-US" altLang="zh-CN" b="1" dirty="0" err="1" smtClean="0">
                <a:latin typeface="宋体" charset="-122"/>
              </a:rPr>
              <a:t>RandomAccessFile</a:t>
            </a:r>
            <a:r>
              <a:rPr lang="zh-CN" altLang="en-US" b="1" dirty="0" smtClean="0">
                <a:latin typeface="宋体" charset="-122"/>
              </a:rPr>
              <a:t>流的读写位置。</a:t>
            </a:r>
            <a:r>
              <a:rPr kumimoji="1" lang="zh-CN" altLang="en-US" dirty="0" smtClean="0"/>
              <a:t>设置从文件开头到文件指针的偏移量为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position </a:t>
            </a:r>
            <a:r>
              <a:rPr kumimoji="1" lang="zh-CN" altLang="en-US" dirty="0" smtClean="0"/>
              <a:t>，在偏移量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position</a:t>
            </a:r>
            <a:r>
              <a:rPr kumimoji="1" lang="zh-CN" altLang="en-US" dirty="0" smtClean="0">
                <a:solidFill>
                  <a:srgbClr val="006600"/>
                </a:solidFill>
              </a:rPr>
              <a:t>的</a:t>
            </a:r>
            <a:r>
              <a:rPr kumimoji="1" lang="zh-CN" altLang="en-US" dirty="0" smtClean="0"/>
              <a:t>位置发生下一个读取或写入操作。</a:t>
            </a:r>
            <a:endParaRPr lang="zh-CN" altLang="en-US" b="1" dirty="0" smtClean="0">
              <a:solidFill>
                <a:srgbClr val="0000FF"/>
              </a:solidFill>
              <a:latin typeface="宋体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getFilePointer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()</a:t>
            </a:r>
            <a:r>
              <a:rPr lang="zh-CN" altLang="en-US" b="1" dirty="0" smtClean="0">
                <a:latin typeface="宋体" charset="-122"/>
              </a:rPr>
              <a:t> </a:t>
            </a:r>
            <a:endParaRPr lang="en-US" altLang="zh-CN" b="1" dirty="0" smtClean="0">
              <a:latin typeface="宋体" charset="-122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 dirty="0" smtClean="0">
                <a:latin typeface="宋体" charset="-122"/>
              </a:rPr>
              <a:t>获取流的当前读写位置  </a:t>
            </a:r>
            <a:endParaRPr lang="en-US" altLang="zh-CN" b="1" dirty="0" smtClean="0">
              <a:latin typeface="宋体" charset="-122"/>
            </a:endParaRPr>
          </a:p>
          <a:p>
            <a:pPr lvl="2" algn="just">
              <a:lnSpc>
                <a:spcPct val="90000"/>
              </a:lnSpc>
            </a:pPr>
            <a:endParaRPr lang="en-US" altLang="zh-CN" dirty="0" smtClean="0"/>
          </a:p>
          <a:p>
            <a:pPr lvl="1"/>
            <a:r>
              <a:rPr lang="zh-CN" altLang="en-US" dirty="0" smtClean="0"/>
              <a:t>可以用</a:t>
            </a:r>
            <a:r>
              <a:rPr kumimoji="1" lang="en-US" altLang="zh-CN" b="1" dirty="0" err="1" smtClean="0">
                <a:solidFill>
                  <a:srgbClr val="006600"/>
                </a:solidFill>
              </a:rPr>
              <a:t>getFilePointer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()</a:t>
            </a:r>
            <a:r>
              <a:rPr kumimoji="1" lang="zh-CN" altLang="en-US" b="1" dirty="0" smtClean="0"/>
              <a:t>方法获得当前的文件读取指针。</a:t>
            </a:r>
            <a:endParaRPr kumimoji="1" lang="en-US" altLang="zh-CN" b="1" dirty="0" smtClean="0"/>
          </a:p>
          <a:p>
            <a:pPr lvl="1"/>
            <a:r>
              <a:rPr lang="zh-CN" altLang="en-US" dirty="0" smtClean="0"/>
              <a:t>可以用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seek(long pos)</a:t>
            </a:r>
            <a:r>
              <a:rPr lang="zh-CN" altLang="en-US" dirty="0" smtClean="0"/>
              <a:t>方法访问记录，并进行读写。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例题12-9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72</a:t>
            </a:fld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§12.6  </a:t>
            </a:r>
            <a:r>
              <a:rPr lang="zh-CN" altLang="en-US" dirty="0" smtClean="0">
                <a:latin typeface="宋体" charset="-122"/>
              </a:rPr>
              <a:t>随机流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charset="-122"/>
              </a:rPr>
              <a:t>表12.1  </a:t>
            </a:r>
            <a:r>
              <a:rPr lang="en-US" altLang="zh-CN" b="1" dirty="0" err="1" smtClean="0">
                <a:latin typeface="宋体" charset="-122"/>
              </a:rPr>
              <a:t>RandomAccessFile</a:t>
            </a:r>
            <a:r>
              <a:rPr lang="zh-CN" altLang="en-US" b="1" dirty="0" smtClean="0">
                <a:latin typeface="宋体" charset="-122"/>
              </a:rPr>
              <a:t>类的常用方法</a:t>
            </a:r>
            <a:endParaRPr lang="en-US" altLang="zh-CN" b="1" dirty="0" smtClean="0">
              <a:latin typeface="宋体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FF33CC"/>
                </a:solidFill>
                <a:latin typeface="宋体" charset="-122"/>
              </a:rPr>
              <a:t>处理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readLine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()</a:t>
            </a:r>
            <a:r>
              <a:rPr lang="zh-CN" altLang="en-US" b="1" dirty="0" smtClean="0">
                <a:solidFill>
                  <a:srgbClr val="0000FF"/>
                </a:solidFill>
                <a:latin typeface="宋体" charset="-122"/>
              </a:rPr>
              <a:t>方法</a:t>
            </a:r>
            <a:r>
              <a:rPr lang="zh-CN" altLang="en-US" b="1" dirty="0" smtClean="0">
                <a:latin typeface="宋体" charset="-122"/>
              </a:rPr>
              <a:t>在读取含有非</a:t>
            </a:r>
            <a:r>
              <a:rPr lang="en-US" altLang="zh-CN" b="1" dirty="0" smtClean="0">
                <a:latin typeface="宋体" charset="-122"/>
              </a:rPr>
              <a:t>ASCII</a:t>
            </a:r>
            <a:r>
              <a:rPr lang="zh-CN" altLang="en-US" b="1" dirty="0" smtClean="0">
                <a:latin typeface="宋体" charset="-122"/>
              </a:rPr>
              <a:t>字符的文件时出现</a:t>
            </a:r>
            <a:r>
              <a:rPr lang="zh-CN" altLang="en-US" b="1" dirty="0" smtClean="0"/>
              <a:t>“</a:t>
            </a:r>
            <a:r>
              <a:rPr lang="zh-CN" altLang="en-US" b="1" dirty="0" smtClean="0">
                <a:latin typeface="宋体" charset="-122"/>
              </a:rPr>
              <a:t>乱码</a:t>
            </a:r>
            <a:r>
              <a:rPr lang="zh-CN" altLang="en-US" b="1" dirty="0" smtClean="0"/>
              <a:t>”</a:t>
            </a:r>
            <a:r>
              <a:rPr lang="zh-CN" altLang="en-US" b="1" dirty="0" smtClean="0">
                <a:latin typeface="宋体" charset="-122"/>
              </a:rPr>
              <a:t>现象的方法：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zh-CN" altLang="en-US" dirty="0" smtClean="0">
                <a:latin typeface="宋体" charset="-122"/>
              </a:rPr>
              <a:t>1</a:t>
            </a:r>
            <a:r>
              <a:rPr lang="zh-CN" altLang="en-US" dirty="0" smtClean="0"/>
              <a:t>．读取 </a:t>
            </a:r>
            <a:endParaRPr lang="en-US" altLang="zh-CN" dirty="0" smtClean="0"/>
          </a:p>
          <a:p>
            <a:pPr lvl="1" algn="just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       String 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=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in.readLine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();</a:t>
            </a:r>
            <a:endParaRPr lang="zh-CN" altLang="en-US" b="1" dirty="0" smtClean="0">
              <a:solidFill>
                <a:srgbClr val="0000FF"/>
              </a:solidFill>
              <a:latin typeface="宋体" charset="-122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US" altLang="zh-CN" dirty="0" smtClean="0">
                <a:latin typeface="宋体" charset="-122"/>
              </a:rPr>
              <a:t>2</a:t>
            </a:r>
            <a:r>
              <a:rPr lang="en-US" altLang="zh-CN" dirty="0" smtClean="0"/>
              <a:t>．</a:t>
            </a:r>
            <a:r>
              <a:rPr lang="zh-CN" altLang="en-US" dirty="0" smtClean="0"/>
              <a:t>用“</a:t>
            </a:r>
            <a:r>
              <a:rPr lang="en-US" altLang="zh-CN" dirty="0" smtClean="0">
                <a:latin typeface="宋体" charset="-122"/>
              </a:rPr>
              <a:t>iso-8859-1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重新编码  </a:t>
            </a:r>
            <a:endParaRPr lang="en-US" altLang="zh-CN" dirty="0" smtClean="0"/>
          </a:p>
          <a:p>
            <a:pPr lvl="1" algn="ctr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byte b[]=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str.getBytes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("iso-8859-1");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zh-CN" dirty="0" smtClean="0">
                <a:latin typeface="宋体" charset="-122"/>
              </a:rPr>
              <a:t>3</a:t>
            </a:r>
            <a:r>
              <a:rPr lang="en-US" altLang="zh-CN" dirty="0" smtClean="0"/>
              <a:t>．</a:t>
            </a:r>
            <a:r>
              <a:rPr lang="zh-CN" altLang="en-US" dirty="0" smtClean="0"/>
              <a:t>使用当前机器的默认编码将字节数组转化为字符串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 smtClean="0"/>
              <a:t>             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String content=new String(b);    </a:t>
            </a:r>
          </a:p>
          <a:p>
            <a:pPr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例题12-10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3C4A7E-3615-45AF-AD00-8F03155AC309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8</a:t>
            </a:fld>
            <a:r>
              <a:rPr lang="en-US" altLang="zh-CN" sz="1400" b="0" smtClean="0">
                <a:solidFill>
                  <a:schemeClr val="tx1"/>
                </a:solidFill>
              </a:rPr>
              <a:t>/84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zh-CN" altLang="en-US" sz="4000" b="1" dirty="0" smtClean="0">
                <a:solidFill>
                  <a:srgbClr val="000066"/>
                </a:solidFill>
              </a:rPr>
              <a:t>流的类结构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1142984"/>
            <a:ext cx="8358246" cy="585774"/>
          </a:xfrm>
        </p:spPr>
        <p:txBody>
          <a:bodyPr/>
          <a:lstStyle/>
          <a:p>
            <a:pPr eaLnBrk="1" hangingPunct="1"/>
            <a:r>
              <a:rPr kumimoji="1" lang="en-US" altLang="zh-CN" sz="2800" b="1" dirty="0" err="1" smtClean="0">
                <a:solidFill>
                  <a:srgbClr val="000066"/>
                </a:solidFill>
              </a:rPr>
              <a:t>java.io</a:t>
            </a:r>
            <a:r>
              <a:rPr kumimoji="1" lang="zh-CN" altLang="en-US" sz="2800" dirty="0" smtClean="0">
                <a:solidFill>
                  <a:srgbClr val="000066"/>
                </a:solidFill>
              </a:rPr>
              <a:t>包的类层次结构：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5720" y="2071678"/>
            <a:ext cx="8534400" cy="2819400"/>
            <a:chOff x="240" y="1728"/>
            <a:chExt cx="5376" cy="1776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1728" y="1728"/>
              <a:ext cx="124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Object</a:t>
              </a:r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>
              <a:off x="2400" y="2064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>
              <a:off x="720" y="2256"/>
              <a:ext cx="408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40" y="2592"/>
              <a:ext cx="1104" cy="336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InputStream</a:t>
              </a: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864" y="3120"/>
              <a:ext cx="129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OutputStream</a:t>
              </a:r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1968" y="2592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Reader</a:t>
              </a:r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2784" y="3168"/>
              <a:ext cx="76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Writer</a:t>
              </a:r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3504" y="2592"/>
              <a:ext cx="720" cy="336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File</a:t>
              </a:r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3936" y="3168"/>
              <a:ext cx="1680" cy="336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RandomAccessFile</a:t>
              </a:r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>
              <a:off x="720" y="2256"/>
              <a:ext cx="0" cy="3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5"/>
            <p:cNvSpPr>
              <a:spLocks noChangeShapeType="1"/>
            </p:cNvSpPr>
            <p:nvPr/>
          </p:nvSpPr>
          <p:spPr bwMode="auto">
            <a:xfrm>
              <a:off x="1536" y="2256"/>
              <a:ext cx="0" cy="86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>
              <a:off x="3168" y="2256"/>
              <a:ext cx="0" cy="91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>
              <a:off x="3840" y="2256"/>
              <a:ext cx="0" cy="3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>
              <a:off x="4800" y="2256"/>
              <a:ext cx="0" cy="91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3C4A7E-3615-45AF-AD00-8F03155AC309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9</a:t>
            </a:fld>
            <a:r>
              <a:rPr lang="en-US" altLang="zh-CN" sz="1400" b="0" smtClean="0">
                <a:solidFill>
                  <a:schemeClr val="tx1"/>
                </a:solidFill>
              </a:rPr>
              <a:t>/84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596" y="428604"/>
            <a:ext cx="7000875" cy="939800"/>
          </a:xfrm>
        </p:spPr>
        <p:txBody>
          <a:bodyPr/>
          <a:lstStyle/>
          <a:p>
            <a:pPr eaLnBrk="1" hangingPunct="1"/>
            <a:r>
              <a:rPr kumimoji="1" lang="zh-CN" altLang="en-US" sz="4000" b="1" dirty="0" smtClean="0">
                <a:solidFill>
                  <a:srgbClr val="000066"/>
                </a:solidFill>
              </a:rPr>
              <a:t>流的类结构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58" y="1714500"/>
            <a:ext cx="7972455" cy="3643326"/>
          </a:xfrm>
        </p:spPr>
        <p:txBody>
          <a:bodyPr/>
          <a:lstStyle/>
          <a:p>
            <a:pPr eaLnBrk="1" hangingPunct="1"/>
            <a:r>
              <a:rPr kumimoji="1" lang="en-US" altLang="zh-CN" sz="2800" b="1" dirty="0" err="1" smtClean="0">
                <a:solidFill>
                  <a:srgbClr val="000066"/>
                </a:solidFill>
              </a:rPr>
              <a:t>java.io</a:t>
            </a:r>
            <a:r>
              <a:rPr kumimoji="1" lang="zh-CN" altLang="en-US" sz="2800" dirty="0" smtClean="0">
                <a:solidFill>
                  <a:srgbClr val="000066"/>
                </a:solidFill>
              </a:rPr>
              <a:t>包的</a:t>
            </a:r>
            <a:r>
              <a:rPr lang="zh-CN" altLang="en-US" dirty="0" smtClean="0"/>
              <a:t>输入输出流类</a:t>
            </a:r>
            <a:r>
              <a:rPr kumimoji="1" lang="zh-CN" altLang="en-US" sz="2800" dirty="0" smtClean="0">
                <a:solidFill>
                  <a:srgbClr val="000066"/>
                </a:solidFill>
              </a:rPr>
              <a:t>：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 以四个顶层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抽象类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为基础，衍生出系列具体的类来完成各种输入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/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输出。</a:t>
            </a:r>
          </a:p>
          <a:p>
            <a:pPr marL="971550" lvl="1" indent="-457200">
              <a:buFontTx/>
              <a:buAutoNum type="arabicPeriod"/>
            </a:pPr>
            <a:r>
              <a:rPr kumimoji="1" lang="zh-CN" altLang="en-US" sz="2400" b="1" dirty="0" smtClean="0">
                <a:solidFill>
                  <a:srgbClr val="000099"/>
                </a:solidFill>
              </a:rPr>
              <a:t> </a:t>
            </a:r>
            <a:r>
              <a:rPr kumimoji="1" lang="en-US" altLang="zh-CN" sz="2400" b="1" dirty="0" err="1" smtClean="0">
                <a:solidFill>
                  <a:srgbClr val="000099"/>
                </a:solidFill>
              </a:rPr>
              <a:t>InputStream</a:t>
            </a:r>
            <a:r>
              <a:rPr kumimoji="1" lang="en-US" altLang="zh-CN" sz="2400" b="1" dirty="0" smtClean="0">
                <a:solidFill>
                  <a:srgbClr val="000099"/>
                </a:solidFill>
              </a:rPr>
              <a:t>/</a:t>
            </a:r>
            <a:r>
              <a:rPr kumimoji="1" lang="en-US" altLang="zh-CN" sz="2400" b="1" dirty="0" err="1" smtClean="0">
                <a:solidFill>
                  <a:srgbClr val="000099"/>
                </a:solidFill>
              </a:rPr>
              <a:t>OutputStream</a:t>
            </a:r>
            <a:endParaRPr kumimoji="1" lang="en-US" altLang="zh-CN" sz="2400" dirty="0" smtClean="0">
              <a:solidFill>
                <a:srgbClr val="000066"/>
              </a:solidFill>
            </a:endParaRPr>
          </a:p>
          <a:p>
            <a:pPr marL="1266825" lvl="2" indent="-457200"/>
            <a:r>
              <a:rPr kumimoji="1" lang="zh-CN" altLang="en-US" sz="2300" dirty="0" smtClean="0">
                <a:solidFill>
                  <a:srgbClr val="000066"/>
                </a:solidFill>
              </a:rPr>
              <a:t>用于</a:t>
            </a:r>
            <a:r>
              <a:rPr kumimoji="1" lang="zh-CN" altLang="en-US" sz="2300" b="1" dirty="0" smtClean="0">
                <a:solidFill>
                  <a:srgbClr val="C00000"/>
                </a:solidFill>
              </a:rPr>
              <a:t>字节</a:t>
            </a:r>
            <a:r>
              <a:rPr kumimoji="1" lang="zh-CN" altLang="en-US" sz="2300" dirty="0" smtClean="0">
                <a:solidFill>
                  <a:srgbClr val="000066"/>
                </a:solidFill>
              </a:rPr>
              <a:t>的读</a:t>
            </a:r>
            <a:r>
              <a:rPr kumimoji="1" lang="en-US" altLang="zh-CN" sz="2300" dirty="0" smtClean="0">
                <a:solidFill>
                  <a:srgbClr val="000066"/>
                </a:solidFill>
              </a:rPr>
              <a:t>/</a:t>
            </a:r>
            <a:r>
              <a:rPr kumimoji="1" lang="zh-CN" altLang="en-US" sz="2300" dirty="0" smtClean="0">
                <a:solidFill>
                  <a:srgbClr val="000066"/>
                </a:solidFill>
              </a:rPr>
              <a:t>写，</a:t>
            </a:r>
            <a:r>
              <a:rPr lang="zh-CN" altLang="fr-FR" dirty="0" smtClean="0"/>
              <a:t>处理</a:t>
            </a:r>
            <a:r>
              <a:rPr lang="fr-FR" altLang="zh-CN" b="1" dirty="0" smtClean="0">
                <a:solidFill>
                  <a:srgbClr val="0000CC"/>
                </a:solidFill>
              </a:rPr>
              <a:t>8</a:t>
            </a:r>
            <a:r>
              <a:rPr lang="zh-CN" altLang="fr-FR" dirty="0" smtClean="0"/>
              <a:t>位</a:t>
            </a:r>
            <a:r>
              <a:rPr lang="zh-CN" altLang="fr-FR" dirty="0" smtClean="0">
                <a:solidFill>
                  <a:srgbClr val="990000"/>
                </a:solidFill>
              </a:rPr>
              <a:t>字节流数据</a:t>
            </a:r>
            <a:r>
              <a:rPr kumimoji="1" lang="zh-CN" altLang="en-US" sz="2300" dirty="0" smtClean="0">
                <a:solidFill>
                  <a:srgbClr val="000066"/>
                </a:solidFill>
              </a:rPr>
              <a:t>。</a:t>
            </a:r>
          </a:p>
          <a:p>
            <a:pPr marL="971550" lvl="1" indent="-457200" eaLnBrk="1" hangingPunct="1">
              <a:buFontTx/>
              <a:buAutoNum type="arabicPeriod"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Reader/Writer</a:t>
            </a:r>
            <a:endParaRPr kumimoji="1" lang="en-US" altLang="zh-CN" sz="2400" dirty="0" smtClean="0">
              <a:solidFill>
                <a:srgbClr val="000066"/>
              </a:solidFill>
            </a:endParaRPr>
          </a:p>
          <a:p>
            <a:pPr marL="1266825" lvl="2" indent="-457200"/>
            <a:r>
              <a:rPr kumimoji="1" lang="zh-CN" altLang="en-US" sz="2300" dirty="0" smtClean="0">
                <a:solidFill>
                  <a:srgbClr val="000066"/>
                </a:solidFill>
              </a:rPr>
              <a:t>用于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文本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(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字符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)</a:t>
            </a:r>
            <a:r>
              <a:rPr kumimoji="1" lang="zh-CN" altLang="en-US" sz="2300" dirty="0" smtClean="0">
                <a:solidFill>
                  <a:srgbClr val="000066"/>
                </a:solidFill>
              </a:rPr>
              <a:t>的读</a:t>
            </a:r>
            <a:r>
              <a:rPr kumimoji="1" lang="en-US" altLang="zh-CN" sz="2300" dirty="0" smtClean="0">
                <a:solidFill>
                  <a:srgbClr val="000066"/>
                </a:solidFill>
              </a:rPr>
              <a:t>/</a:t>
            </a:r>
            <a:r>
              <a:rPr kumimoji="1" lang="zh-CN" altLang="en-US" sz="2300" dirty="0" smtClean="0">
                <a:solidFill>
                  <a:srgbClr val="000066"/>
                </a:solidFill>
              </a:rPr>
              <a:t>写，</a:t>
            </a:r>
            <a:r>
              <a:rPr lang="zh-CN" altLang="fr-FR" dirty="0" smtClean="0"/>
              <a:t>处理</a:t>
            </a:r>
            <a:r>
              <a:rPr lang="fr-FR" altLang="zh-CN" b="1" dirty="0" smtClean="0">
                <a:solidFill>
                  <a:srgbClr val="0000CC"/>
                </a:solidFill>
              </a:rPr>
              <a:t>16</a:t>
            </a:r>
            <a:r>
              <a:rPr lang="zh-CN" altLang="fr-FR" dirty="0" smtClean="0"/>
              <a:t>位的</a:t>
            </a:r>
            <a:r>
              <a:rPr lang="zh-CN" altLang="fr-FR" b="1" dirty="0" smtClean="0">
                <a:solidFill>
                  <a:srgbClr val="990000"/>
                </a:solidFill>
              </a:rPr>
              <a:t>字符流数据</a:t>
            </a:r>
            <a:r>
              <a:rPr lang="zh-CN" altLang="fr-FR" dirty="0" smtClean="0"/>
              <a:t> </a:t>
            </a:r>
            <a:endParaRPr kumimoji="1" lang="zh-CN" altLang="en-US" sz="2300" dirty="0" smtClean="0">
              <a:solidFill>
                <a:srgbClr val="000066"/>
              </a:solidFill>
            </a:endParaRPr>
          </a:p>
          <a:p>
            <a:pPr marL="971550" lvl="1" indent="-457200" eaLnBrk="1" hangingPunct="1">
              <a:buFontTx/>
              <a:buAutoNum type="arabicPeriod"/>
            </a:pPr>
            <a:r>
              <a:rPr kumimoji="1" lang="zh-CN" altLang="en-US" sz="2400" b="1" dirty="0" smtClean="0">
                <a:solidFill>
                  <a:srgbClr val="000066"/>
                </a:solidFill>
              </a:rPr>
              <a:t> 实际使用的是它们的子类的对象。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370</TotalTime>
  <Words>3822</Words>
  <PresentationFormat>全屏显示(4:3)</PresentationFormat>
  <Paragraphs>707</Paragraphs>
  <Slides>73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75" baseType="lpstr">
      <vt:lpstr>主题1</vt:lpstr>
      <vt:lpstr>Office 主题</vt:lpstr>
      <vt:lpstr>面向对象程序设计(Java)</vt:lpstr>
      <vt:lpstr>第12章 输入输出流(1) </vt:lpstr>
      <vt:lpstr>导读</vt:lpstr>
      <vt:lpstr>概述</vt:lpstr>
      <vt:lpstr>输入流、输出流</vt:lpstr>
      <vt:lpstr>输入流、输出流</vt:lpstr>
      <vt:lpstr>java.io 包</vt:lpstr>
      <vt:lpstr>流的类结构</vt:lpstr>
      <vt:lpstr>流的类结构</vt:lpstr>
      <vt:lpstr>§12.1   File类 </vt:lpstr>
      <vt:lpstr>§12.1   File类 </vt:lpstr>
      <vt:lpstr>Java文件路径的表示：</vt:lpstr>
      <vt:lpstr>Example:</vt:lpstr>
      <vt:lpstr>§12.1.1   文件的属性 </vt:lpstr>
      <vt:lpstr>§12.1.1   文件的属性 </vt:lpstr>
      <vt:lpstr>§12.1.2   目录 </vt:lpstr>
      <vt:lpstr>§12.1.2   目录 </vt:lpstr>
      <vt:lpstr>§12.1.2   目录 </vt:lpstr>
      <vt:lpstr>幻灯片 19</vt:lpstr>
      <vt:lpstr>§12.1.2   目录 </vt:lpstr>
      <vt:lpstr>Example12_2</vt:lpstr>
      <vt:lpstr>Example12_2</vt:lpstr>
      <vt:lpstr>Example12_2</vt:lpstr>
      <vt:lpstr>§12.1.3  文件的创建与删除  </vt:lpstr>
      <vt:lpstr>§12.1.3  文件的创建与删除 </vt:lpstr>
      <vt:lpstr>§12.1.4   运行可执行文件 </vt:lpstr>
      <vt:lpstr>幻灯片 27</vt:lpstr>
      <vt:lpstr>文本文件(Text Files，纯字符文件)  vs. 二进制文件(Binary Files)</vt:lpstr>
      <vt:lpstr>§12.2  文件字节流 </vt:lpstr>
      <vt:lpstr>§12.2  文件字节流 </vt:lpstr>
      <vt:lpstr>§12.2  文件字节流 </vt:lpstr>
      <vt:lpstr>Byte Stream Family</vt:lpstr>
      <vt:lpstr>InputStream类</vt:lpstr>
      <vt:lpstr>InputStream类</vt:lpstr>
      <vt:lpstr>§12.2.1   文件字节输入流 </vt:lpstr>
      <vt:lpstr>§12.2.1   文件字节输入流 </vt:lpstr>
      <vt:lpstr>§12.2.1   文件字节输入流 </vt:lpstr>
      <vt:lpstr>Example with FileInputStream</vt:lpstr>
      <vt:lpstr>OutputStream类</vt:lpstr>
      <vt:lpstr>OutputStream类</vt:lpstr>
      <vt:lpstr>§12.2.2   文件字节输出流 </vt:lpstr>
      <vt:lpstr>§12.2.2   文件字节输出流 </vt:lpstr>
      <vt:lpstr>§12.2.2   文件字节输出流 </vt:lpstr>
      <vt:lpstr>§12.2.2   文件字节输出流 </vt:lpstr>
      <vt:lpstr>幻灯片 45</vt:lpstr>
      <vt:lpstr> 上例程序运行结果如图所示：</vt:lpstr>
      <vt:lpstr>例：使用FileInputStream类与FileOutputStream类复制文件。</vt:lpstr>
      <vt:lpstr>7.3  File I/O</vt:lpstr>
      <vt:lpstr>§12.2.3  关闭流 </vt:lpstr>
      <vt:lpstr>字符流(Character Streams)</vt:lpstr>
      <vt:lpstr>Character Stream Family</vt:lpstr>
      <vt:lpstr>Reader类</vt:lpstr>
      <vt:lpstr>Writer类</vt:lpstr>
      <vt:lpstr>§12.3  文件字符流 </vt:lpstr>
      <vt:lpstr>FileReader类</vt:lpstr>
      <vt:lpstr>FileReader类</vt:lpstr>
      <vt:lpstr>FileWriter类</vt:lpstr>
      <vt:lpstr>FileWriter类</vt:lpstr>
      <vt:lpstr>§12.3  文件字符流 </vt:lpstr>
      <vt:lpstr>§12.4     缓冲流 </vt:lpstr>
      <vt:lpstr>BufferedStream(缓冲流)</vt:lpstr>
      <vt:lpstr>BufferedStream(缓冲流)</vt:lpstr>
      <vt:lpstr>缓冲流--BufferedReader类</vt:lpstr>
      <vt:lpstr>BufferedReader类</vt:lpstr>
      <vt:lpstr>BufferedWriter类</vt:lpstr>
      <vt:lpstr>BufferedWriter类</vt:lpstr>
      <vt:lpstr>BufferedWriter类</vt:lpstr>
      <vt:lpstr>幻灯片 68</vt:lpstr>
      <vt:lpstr>§12.6  随机流 </vt:lpstr>
      <vt:lpstr>§12.6  随机流 </vt:lpstr>
      <vt:lpstr>§12.6  随机流 </vt:lpstr>
      <vt:lpstr>§12.6  随机流 </vt:lpstr>
      <vt:lpstr>§12.6  随机流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Administrator</dc:creator>
  <cp:lastModifiedBy>admin</cp:lastModifiedBy>
  <cp:revision>147</cp:revision>
  <dcterms:created xsi:type="dcterms:W3CDTF">2017-10-19T13:11:16Z</dcterms:created>
  <dcterms:modified xsi:type="dcterms:W3CDTF">2017-11-02T03:57:12Z</dcterms:modified>
</cp:coreProperties>
</file>