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41"/>
  </p:notesMasterIdLst>
  <p:sldIdLst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7" r:id="rId12"/>
    <p:sldId id="263" r:id="rId13"/>
    <p:sldId id="268" r:id="rId14"/>
    <p:sldId id="269" r:id="rId15"/>
    <p:sldId id="297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82" r:id="rId25"/>
    <p:sldId id="279" r:id="rId26"/>
    <p:sldId id="298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6600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94714-ED70-4423-80C2-0B0DEAC2F0D3}" type="datetimeFigureOut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91EB7-E8C4-4ABF-80BD-8C94D3F4F2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BCEEABF0-94C8-4CBB-933B-BB974D29AEA4}" type="datetime1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52CD27-E860-48C0-9030-8DAD47198B28}" type="datetime1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212879-B259-4031-AA5A-618258A4F49A}" type="datetime1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0869-7D6F-4E43-8C2F-76C85EE126C9}" type="datetime1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D327-2EF3-408D-A03D-B23440B8EC6A}" type="datetime1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F36C-3A10-4CB5-B0CF-B30B285F9848}" type="datetime1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5D99-A12F-4069-985E-5381F054C526}" type="datetime1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3411-BE02-45F1-8917-F8E3D21892F2}" type="datetime1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B9F2-67A2-482F-B1AC-44DC6E5E6A1E}" type="datetime1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F627-C80B-433D-AFAC-6A382C1AB4C1}" type="datetime1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ECCF-A968-4CA4-81CC-131942A3847D}" type="datetime1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02D6C3-47F2-4B24-97BB-18A03A41FF2F}" type="datetime1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5B60-09D5-42A0-9836-E3CB4FAE3C5C}" type="datetime1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1508-6D62-4326-A454-84B94A26E08F}" type="datetime1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5B90-AEC0-4FA0-9A47-109BE6531DA7}" type="datetime1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D64B7E-6C85-4AB2-9134-8B6DCA81C83E}" type="datetime1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C821C9-E614-4FCF-B622-A345DC516CF0}" type="datetime1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FC4667-3CF5-403E-9FB2-8018E3E3554E}" type="datetime1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BE8367-6B9E-47E8-A267-F70E4599B3AE}" type="datetime1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47A5C7-A8C9-4588-A6DA-D894F956E8B2}" type="datetime1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FCD4F-A7FF-4BA7-BE27-C6D69D5AB3AC}" type="datetime1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BE1EAD-25CD-4A2E-9E40-2A8C32204A17}" type="datetime1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130DB184-E190-4347-8197-47B4D738E705}" type="datetime1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94A5E-0911-4D3B-ADF7-98302D7F0F2A}" type="datetime1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 smtClean="0"/>
              <a:t>面向对象程序设计</a:t>
            </a:r>
            <a:r>
              <a:rPr lang="en-US" altLang="zh-CN" sz="5400" dirty="0" smtClean="0"/>
              <a:t>(Java)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汤 蓉</a:t>
            </a:r>
            <a:endParaRPr lang="en-US" altLang="zh-CN" dirty="0" smtClean="0"/>
          </a:p>
          <a:p>
            <a:r>
              <a:rPr lang="en-US" altLang="zh-CN" dirty="0" smtClean="0"/>
              <a:t>Fall, 2017</a:t>
            </a:r>
          </a:p>
          <a:p>
            <a:r>
              <a:rPr lang="zh-CN" altLang="en-US" dirty="0" smtClean="0"/>
              <a:t>计算机学院</a:t>
            </a:r>
            <a:endParaRPr lang="en-US" altLang="zh-CN" dirty="0" smtClean="0"/>
          </a:p>
          <a:p>
            <a:r>
              <a:rPr lang="zh-CN" altLang="en-US" dirty="0" smtClean="0"/>
              <a:t>成都信息工程大学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77870"/>
          </a:xfrm>
        </p:spPr>
        <p:txBody>
          <a:bodyPr/>
          <a:lstStyle/>
          <a:p>
            <a:r>
              <a:rPr lang="en-US" altLang="zh-CN" dirty="0" err="1" smtClean="0"/>
              <a:t>ByteArrayOutputStream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64360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 smtClean="0"/>
              <a:t>public class </a:t>
            </a:r>
            <a:r>
              <a:rPr lang="en-US" altLang="zh-CN" sz="2000" b="1" dirty="0" err="1" smtClean="0"/>
              <a:t>ByteArrayOutTest</a:t>
            </a:r>
            <a:r>
              <a:rPr lang="en-US" altLang="zh-CN" sz="2000" b="1" dirty="0" smtClean="0"/>
              <a:t>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2000" b="1" dirty="0" smtClean="0"/>
              <a:t>public static void main(String[] </a:t>
            </a:r>
            <a:r>
              <a:rPr lang="en-US" altLang="zh-CN" sz="2000" b="1" dirty="0" err="1" smtClean="0"/>
              <a:t>args</a:t>
            </a:r>
            <a:r>
              <a:rPr lang="en-US" altLang="zh-CN" sz="2000" b="1" dirty="0" smtClean="0"/>
              <a:t>) {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 = 0, b = 1, c = 2;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2000" b="1" dirty="0" err="1" smtClean="0">
                <a:solidFill>
                  <a:srgbClr val="000099"/>
                </a:solidFill>
              </a:rPr>
              <a:t>ByteArrayOutputStream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 bout = new </a:t>
            </a:r>
            <a:r>
              <a:rPr lang="en-US" altLang="zh-CN" sz="2000" b="1" dirty="0" err="1" smtClean="0">
                <a:solidFill>
                  <a:srgbClr val="000099"/>
                </a:solidFill>
              </a:rPr>
              <a:t>ByteArrayOutputStream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();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2000" b="1" dirty="0" err="1" smtClean="0">
                <a:solidFill>
                  <a:srgbClr val="000099"/>
                </a:solidFill>
              </a:rPr>
              <a:t>bout.write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(a); //</a:t>
            </a:r>
            <a:r>
              <a:rPr lang="zh-CN" altLang="en-US" sz="2000" b="1" dirty="0" smtClean="0">
                <a:solidFill>
                  <a:srgbClr val="000099"/>
                </a:solidFill>
              </a:rPr>
              <a:t>将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a</a:t>
            </a:r>
            <a:r>
              <a:rPr lang="zh-CN" altLang="en-US" sz="2000" b="1" dirty="0" smtClean="0">
                <a:solidFill>
                  <a:srgbClr val="000099"/>
                </a:solidFill>
              </a:rPr>
              <a:t>以字节写入流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bout</a:t>
            </a:r>
            <a:r>
              <a:rPr lang="zh-CN" altLang="en-US" sz="2000" b="1" dirty="0" smtClean="0">
                <a:solidFill>
                  <a:srgbClr val="000099"/>
                </a:solidFill>
              </a:rPr>
              <a:t>的缓冲区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2000" b="1" dirty="0" err="1" smtClean="0">
                <a:solidFill>
                  <a:srgbClr val="000099"/>
                </a:solidFill>
              </a:rPr>
              <a:t>bout.write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(b);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2000" b="1" dirty="0" err="1" smtClean="0">
                <a:solidFill>
                  <a:srgbClr val="000099"/>
                </a:solidFill>
              </a:rPr>
              <a:t>bout.write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(c);</a:t>
            </a:r>
          </a:p>
          <a:p>
            <a:pPr marL="800100" lvl="2" indent="0">
              <a:spcBef>
                <a:spcPts val="0"/>
              </a:spcBef>
              <a:buNone/>
            </a:pPr>
            <a:endParaRPr lang="zh-CN" altLang="en-US" sz="2000" b="1" dirty="0" smtClean="0"/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2000" b="1" dirty="0" smtClean="0"/>
              <a:t>byte[ ] buff = </a:t>
            </a:r>
            <a:r>
              <a:rPr lang="en-US" altLang="zh-CN" sz="2000" b="1" dirty="0" err="1" smtClean="0"/>
              <a:t>bout.toByteArray</a:t>
            </a:r>
            <a:r>
              <a:rPr lang="en-US" altLang="zh-CN" sz="2000" b="1" dirty="0" smtClean="0"/>
              <a:t>();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2000" b="1" dirty="0" smtClean="0"/>
              <a:t>for(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 = 0;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 &lt; </a:t>
            </a:r>
            <a:r>
              <a:rPr lang="en-US" altLang="zh-CN" sz="2000" b="1" dirty="0" err="1" smtClean="0"/>
              <a:t>buff.length</a:t>
            </a:r>
            <a:r>
              <a:rPr lang="en-US" altLang="zh-CN" sz="2000" b="1" dirty="0" smtClean="0"/>
              <a:t>;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++)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2000" b="1" dirty="0" err="1" smtClean="0"/>
              <a:t>System.out.println</a:t>
            </a:r>
            <a:r>
              <a:rPr lang="en-US" altLang="zh-CN" sz="2000" b="1" dirty="0" smtClean="0"/>
              <a:t>(buff[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]);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zh-CN" altLang="en-US" sz="2000" b="1" dirty="0" smtClean="0"/>
              <a:t>    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2000" b="1" dirty="0" err="1" smtClean="0">
                <a:solidFill>
                  <a:srgbClr val="C00000"/>
                </a:solidFill>
              </a:rPr>
              <a:t>ByteArrayInputStream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bin = new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ByteArrayInputStream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(buff);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C00000"/>
                </a:solidFill>
              </a:rPr>
              <a:t>while ((b =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bin.read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()) != -1) {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System.out.println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(b);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C00000"/>
                </a:solidFill>
              </a:rPr>
              <a:t>}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2000" b="1" dirty="0" smtClean="0"/>
              <a:t>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 smtClean="0"/>
              <a:t>}</a:t>
            </a:r>
            <a:endParaRPr lang="en-US" altLang="zh-CN" sz="2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§12.7    </a:t>
            </a:r>
            <a:r>
              <a:rPr lang="zh-CN" altLang="en-US" dirty="0" smtClean="0">
                <a:latin typeface="宋体" charset="-122"/>
              </a:rPr>
              <a:t>数组流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dirty="0" smtClean="0"/>
              <a:t> 2．字符数组</a:t>
            </a:r>
            <a:r>
              <a:rPr lang="zh-CN" altLang="en-US" sz="2000" b="1" dirty="0" smtClean="0">
                <a:latin typeface="宋体" charset="-122"/>
              </a:rPr>
              <a:t> </a:t>
            </a:r>
          </a:p>
          <a:p>
            <a:r>
              <a:rPr lang="en-US" altLang="zh-CN" b="1" dirty="0" err="1" smtClean="0">
                <a:solidFill>
                  <a:srgbClr val="0000FF"/>
                </a:solidFill>
                <a:latin typeface="宋体" charset="-122"/>
              </a:rPr>
              <a:t>CharArrayReader</a:t>
            </a:r>
            <a:r>
              <a:rPr lang="zh-CN" altLang="en-US" dirty="0" smtClean="0">
                <a:latin typeface="宋体" charset="-122"/>
              </a:rPr>
              <a:t>和</a:t>
            </a:r>
            <a:r>
              <a:rPr lang="en-US" altLang="zh-CN" b="1" dirty="0" err="1" smtClean="0">
                <a:solidFill>
                  <a:srgbClr val="0000FF"/>
                </a:solidFill>
                <a:latin typeface="宋体" charset="-122"/>
              </a:rPr>
              <a:t>CharArrayWriter</a:t>
            </a:r>
            <a:r>
              <a:rPr lang="zh-CN" altLang="en-US" dirty="0" smtClean="0">
                <a:solidFill>
                  <a:srgbClr val="0000FF"/>
                </a:solidFill>
                <a:latin typeface="宋体" charset="-122"/>
              </a:rPr>
              <a:t>类</a:t>
            </a:r>
            <a:r>
              <a:rPr lang="zh-CN" altLang="en-US" dirty="0" smtClean="0">
                <a:latin typeface="宋体" charset="-122"/>
              </a:rPr>
              <a:t>是字符数组流</a:t>
            </a:r>
            <a:r>
              <a:rPr lang="zh-CN" altLang="en-US" sz="2400" dirty="0" smtClean="0">
                <a:latin typeface="宋体" charset="-122"/>
              </a:rPr>
              <a:t>，字符数组流</a:t>
            </a:r>
            <a:r>
              <a:rPr lang="zh-CN" altLang="en-US" sz="2400" dirty="0" smtClean="0">
                <a:latin typeface="宋体" charset="-122"/>
                <a:cs typeface="Times New Roman" pitchFamily="18" charset="0"/>
              </a:rPr>
              <a:t>分别使用字符数组作为流的源和目标。     </a:t>
            </a:r>
            <a:endParaRPr lang="en-US" altLang="zh-CN" sz="2400" dirty="0" smtClean="0">
              <a:latin typeface="宋体" charset="-122"/>
              <a:cs typeface="Times New Roman" pitchFamily="18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宋体" charset="-122"/>
              </a:rPr>
              <a:t>例题12-11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§12.8   </a:t>
            </a:r>
            <a:r>
              <a:rPr lang="zh-CN" altLang="en-US" dirty="0" smtClean="0">
                <a:latin typeface="宋体" charset="-122"/>
              </a:rPr>
              <a:t>数据流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数据输出流</a:t>
            </a:r>
            <a:r>
              <a:rPr lang="en-US" altLang="zh-CN" dirty="0" smtClean="0"/>
              <a:t>(</a:t>
            </a:r>
            <a:r>
              <a:rPr lang="en-US" dirty="0" err="1" smtClean="0"/>
              <a:t>DataOutputStream</a:t>
            </a:r>
            <a:r>
              <a:rPr lang="en-US" dirty="0" smtClean="0"/>
              <a:t>)</a:t>
            </a:r>
          </a:p>
          <a:p>
            <a:r>
              <a:rPr lang="zh-CN" altLang="en-US" dirty="0" smtClean="0"/>
              <a:t>数据输入流 </a:t>
            </a:r>
            <a:r>
              <a:rPr lang="en-US" altLang="zh-CN" dirty="0" smtClean="0"/>
              <a:t>(</a:t>
            </a:r>
            <a:r>
              <a:rPr lang="en-US" dirty="0" err="1" smtClean="0"/>
              <a:t>DataInputStream</a:t>
            </a:r>
            <a:r>
              <a:rPr lang="en-US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构造方法</a:t>
            </a:r>
          </a:p>
          <a:p>
            <a:pPr lvl="1"/>
            <a:r>
              <a:rPr lang="en-US" altLang="zh-CN" b="1" dirty="0" err="1" smtClean="0">
                <a:solidFill>
                  <a:srgbClr val="000099"/>
                </a:solidFill>
              </a:rPr>
              <a:t>DataInputStream</a:t>
            </a:r>
            <a:r>
              <a:rPr lang="en-US" altLang="zh-CN" b="1" dirty="0" smtClean="0">
                <a:solidFill>
                  <a:srgbClr val="000099"/>
                </a:solidFill>
              </a:rPr>
              <a:t>(</a:t>
            </a:r>
            <a:r>
              <a:rPr lang="en-US" altLang="zh-CN" b="1" dirty="0" err="1" smtClean="0">
                <a:solidFill>
                  <a:srgbClr val="000099"/>
                </a:solidFill>
              </a:rPr>
              <a:t>InputStream</a:t>
            </a:r>
            <a:r>
              <a:rPr lang="en-US" altLang="zh-CN" b="1" dirty="0" smtClean="0">
                <a:solidFill>
                  <a:srgbClr val="000099"/>
                </a:solidFill>
              </a:rPr>
              <a:t> in)</a:t>
            </a:r>
          </a:p>
          <a:p>
            <a:pPr lvl="2"/>
            <a:r>
              <a:rPr lang="zh-CN" altLang="en-US" dirty="0" smtClean="0"/>
              <a:t>创建的数据输入流指向一个由参数</a:t>
            </a:r>
            <a:r>
              <a:rPr lang="en-US" altLang="zh-CN" dirty="0" smtClean="0"/>
              <a:t>in</a:t>
            </a:r>
            <a:r>
              <a:rPr lang="zh-CN" altLang="en-US" dirty="0" smtClean="0"/>
              <a:t>指定的底层输入流</a:t>
            </a:r>
          </a:p>
          <a:p>
            <a:pPr lvl="1"/>
            <a:r>
              <a:rPr lang="en-US" altLang="zh-CN" b="1" dirty="0" err="1" smtClean="0">
                <a:solidFill>
                  <a:srgbClr val="000099"/>
                </a:solidFill>
              </a:rPr>
              <a:t>DataOutputStream</a:t>
            </a:r>
            <a:r>
              <a:rPr lang="en-US" altLang="zh-CN" b="1" dirty="0" smtClean="0">
                <a:solidFill>
                  <a:srgbClr val="000099"/>
                </a:solidFill>
              </a:rPr>
              <a:t>(</a:t>
            </a:r>
            <a:r>
              <a:rPr lang="en-US" altLang="zh-CN" b="1" dirty="0" err="1" smtClean="0">
                <a:solidFill>
                  <a:srgbClr val="000099"/>
                </a:solidFill>
              </a:rPr>
              <a:t>OutnputStream</a:t>
            </a:r>
            <a:r>
              <a:rPr lang="en-US" altLang="zh-CN" b="1" dirty="0" smtClean="0">
                <a:solidFill>
                  <a:srgbClr val="000099"/>
                </a:solidFill>
              </a:rPr>
              <a:t> out)</a:t>
            </a:r>
          </a:p>
          <a:p>
            <a:pPr lvl="2"/>
            <a:r>
              <a:rPr lang="zh-CN" altLang="en-US" dirty="0" smtClean="0"/>
              <a:t>创建的数据输出流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对象，指向一个由参数</a:t>
            </a:r>
            <a:r>
              <a:rPr lang="en-US" altLang="zh-CN" dirty="0" smtClean="0"/>
              <a:t>out</a:t>
            </a:r>
            <a:r>
              <a:rPr lang="zh-CN" altLang="en-US" dirty="0" smtClean="0"/>
              <a:t>指定的底层输出流</a:t>
            </a:r>
            <a:endParaRPr lang="en-US" altLang="zh-CN" dirty="0" smtClean="0"/>
          </a:p>
          <a:p>
            <a:pPr lvl="2"/>
            <a:endParaRPr lang="en-US" altLang="zh-CN" sz="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§12.8   </a:t>
            </a:r>
            <a:r>
              <a:rPr lang="zh-CN" altLang="en-US" dirty="0" smtClean="0">
                <a:latin typeface="宋体" charset="-122"/>
              </a:rPr>
              <a:t>数据流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4487"/>
            <a:ext cx="8229600" cy="4416437"/>
          </a:xfrm>
        </p:spPr>
        <p:txBody>
          <a:bodyPr/>
          <a:lstStyle/>
          <a:p>
            <a:r>
              <a:rPr lang="en-US" altLang="zh-CN" sz="2400" dirty="0" err="1" smtClean="0"/>
              <a:t>DataOutputStream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DataInputStream</a:t>
            </a:r>
            <a:r>
              <a:rPr lang="zh-CN" altLang="en-US" sz="2400" dirty="0" smtClean="0"/>
              <a:t>封装了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字节流，</a:t>
            </a:r>
            <a:r>
              <a:rPr lang="zh-CN" altLang="en-US" sz="2400" dirty="0" smtClean="0"/>
              <a:t>以适当的数据格式读出字节数组中的数据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。</a:t>
            </a:r>
          </a:p>
          <a:p>
            <a:r>
              <a:rPr lang="en-US" altLang="zh-CN" sz="2400" dirty="0" err="1" smtClean="0"/>
              <a:t>DataOutputStream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DataInputStream</a:t>
            </a:r>
            <a:r>
              <a:rPr lang="zh-CN" altLang="en-US" sz="2400" dirty="0" smtClean="0"/>
              <a:t>输入流配合使用。通常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数据输出流</a:t>
            </a:r>
            <a:r>
              <a:rPr lang="zh-CN" altLang="en-US" sz="2400" dirty="0" smtClean="0"/>
              <a:t>会按照一定的格式将数据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输出</a:t>
            </a:r>
            <a:r>
              <a:rPr lang="zh-CN" altLang="en-US" sz="2400" dirty="0" smtClean="0"/>
              <a:t>，再通过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数据输入流</a:t>
            </a:r>
            <a:r>
              <a:rPr lang="zh-CN" altLang="en-US" sz="2400" dirty="0" smtClean="0"/>
              <a:t>按照一定的格式将数据</a:t>
            </a:r>
            <a:r>
              <a:rPr lang="zh-CN" altLang="en-US" sz="2400" dirty="0" smtClean="0">
                <a:solidFill>
                  <a:srgbClr val="000099"/>
                </a:solidFill>
              </a:rPr>
              <a:t>读入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表</a:t>
            </a:r>
            <a:r>
              <a:rPr lang="en-US" altLang="zh-CN" b="1" dirty="0" smtClean="0">
                <a:solidFill>
                  <a:srgbClr val="C00000"/>
                </a:solidFill>
              </a:rPr>
              <a:t>12.2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DataInputStream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DataOutputStream</a:t>
            </a:r>
            <a:r>
              <a:rPr lang="zh-CN" altLang="en-US" dirty="0" smtClean="0"/>
              <a:t>类的常用方法 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DataOutputStream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0099"/>
                </a:solidFill>
              </a:rPr>
              <a:t>write(</a:t>
            </a:r>
            <a:r>
              <a:rPr lang="en-US" altLang="zh-CN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b="1" dirty="0" smtClean="0">
                <a:solidFill>
                  <a:srgbClr val="000099"/>
                </a:solidFill>
              </a:rPr>
              <a:t> b) </a:t>
            </a:r>
          </a:p>
          <a:p>
            <a:pPr lvl="1"/>
            <a:r>
              <a:rPr lang="zh-CN" altLang="en-US" sz="2000" dirty="0" smtClean="0"/>
              <a:t>将指定字节（参数 </a:t>
            </a:r>
            <a:r>
              <a:rPr lang="en-US" altLang="zh-CN" sz="2000" dirty="0" smtClean="0"/>
              <a:t>b </a:t>
            </a:r>
            <a:r>
              <a:rPr lang="zh-CN" altLang="en-US" sz="2000" dirty="0" smtClean="0"/>
              <a:t>的八个低位）写入基础输出流。（不是写入整数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，而是</a:t>
            </a:r>
            <a:r>
              <a:rPr lang="en-US" altLang="zh-CN" sz="2000" dirty="0" smtClean="0"/>
              <a:t>ASCII</a:t>
            </a:r>
            <a:r>
              <a:rPr lang="zh-CN" altLang="en-US" sz="2000" dirty="0" smtClean="0"/>
              <a:t>值为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的字符）</a:t>
            </a:r>
          </a:p>
          <a:p>
            <a:r>
              <a:rPr lang="en-US" altLang="zh-CN" b="1" dirty="0" err="1" smtClean="0">
                <a:solidFill>
                  <a:srgbClr val="000099"/>
                </a:solidFill>
              </a:rPr>
              <a:t>writeInt</a:t>
            </a:r>
            <a:r>
              <a:rPr lang="en-US" altLang="zh-CN" b="1" dirty="0" smtClean="0">
                <a:solidFill>
                  <a:srgbClr val="000099"/>
                </a:solidFill>
              </a:rPr>
              <a:t>(</a:t>
            </a:r>
            <a:r>
              <a:rPr lang="en-US" altLang="zh-CN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b="1" dirty="0" smtClean="0">
                <a:solidFill>
                  <a:srgbClr val="000099"/>
                </a:solidFill>
              </a:rPr>
              <a:t> v) </a:t>
            </a:r>
          </a:p>
          <a:p>
            <a:pPr lvl="1"/>
            <a:r>
              <a:rPr lang="zh-CN" altLang="en-US" sz="2000" dirty="0" smtClean="0"/>
              <a:t>将一个 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 </a:t>
            </a:r>
            <a:r>
              <a:rPr lang="zh-CN" altLang="en-US" sz="2000" dirty="0" smtClean="0"/>
              <a:t>值以 </a:t>
            </a:r>
            <a:r>
              <a:rPr lang="en-US" altLang="zh-CN" sz="2000" dirty="0" smtClean="0"/>
              <a:t>4-byte </a:t>
            </a:r>
            <a:r>
              <a:rPr lang="zh-CN" altLang="en-US" sz="2000" dirty="0" smtClean="0"/>
              <a:t>值形式写入基础输出流中，先写入高字节。（不是写入整数</a:t>
            </a:r>
            <a:r>
              <a:rPr lang="en-US" altLang="zh-CN" sz="2000" dirty="0" smtClean="0"/>
              <a:t>v</a:t>
            </a:r>
            <a:r>
              <a:rPr lang="zh-CN" altLang="en-US" sz="2000" dirty="0" smtClean="0"/>
              <a:t>，而是</a:t>
            </a:r>
            <a:r>
              <a:rPr lang="en-US" altLang="zh-CN" sz="2000" dirty="0" smtClean="0"/>
              <a:t>ASCII</a:t>
            </a:r>
            <a:r>
              <a:rPr lang="zh-CN" altLang="en-US" sz="2000" dirty="0" smtClean="0"/>
              <a:t>值为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的字符）</a:t>
            </a:r>
            <a:endParaRPr lang="en-US" altLang="zh-CN" sz="2000" dirty="0" smtClean="0"/>
          </a:p>
          <a:p>
            <a:r>
              <a:rPr lang="en-US" altLang="zh-CN" b="1" dirty="0" smtClean="0">
                <a:solidFill>
                  <a:srgbClr val="000099"/>
                </a:solidFill>
              </a:rPr>
              <a:t>public final void </a:t>
            </a:r>
            <a:r>
              <a:rPr lang="en-US" altLang="zh-CN" b="1" dirty="0" err="1" smtClean="0">
                <a:solidFill>
                  <a:srgbClr val="000099"/>
                </a:solidFill>
              </a:rPr>
              <a:t>writeBytes</a:t>
            </a:r>
            <a:r>
              <a:rPr lang="en-US" altLang="zh-CN" b="1" dirty="0" smtClean="0">
                <a:solidFill>
                  <a:srgbClr val="000099"/>
                </a:solidFill>
              </a:rPr>
              <a:t>(String s); </a:t>
            </a:r>
          </a:p>
          <a:p>
            <a:pPr lvl="1"/>
            <a:r>
              <a:rPr lang="zh-CN" altLang="en-US" sz="2000" dirty="0" smtClean="0"/>
              <a:t>由于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的字符编码是</a:t>
            </a:r>
            <a:r>
              <a:rPr lang="en-US" sz="2000" dirty="0" smtClean="0"/>
              <a:t>Unicode</a:t>
            </a:r>
            <a:r>
              <a:rPr lang="zh-CN" altLang="en-US" sz="2000" dirty="0" smtClean="0"/>
              <a:t>的，每个字符占两个字节，</a:t>
            </a:r>
            <a:r>
              <a:rPr lang="en-US" sz="2000" dirty="0" err="1" smtClean="0"/>
              <a:t>writeBytes</a:t>
            </a:r>
            <a:r>
              <a:rPr lang="zh-CN" altLang="en-US" sz="2000" dirty="0" smtClean="0"/>
              <a:t>方法只是将每个字符的低字节写入到目标设备中 </a:t>
            </a:r>
            <a:endParaRPr lang="en-US" altLang="zh-CN" sz="2000" dirty="0" smtClean="0"/>
          </a:p>
          <a:p>
            <a:r>
              <a:rPr lang="zh-CN" altLang="en-US" sz="1800" b="1" dirty="0" smtClean="0"/>
              <a:t>注意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用</a:t>
            </a:r>
            <a:r>
              <a:rPr lang="en-US" altLang="zh-CN" sz="1800" dirty="0" err="1" smtClean="0"/>
              <a:t>DataOutputStream</a:t>
            </a:r>
            <a:r>
              <a:rPr lang="en-US" altLang="zh-CN" sz="1800" dirty="0" smtClean="0"/>
              <a:t> </a:t>
            </a:r>
            <a:r>
              <a:rPr lang="zh-CN" altLang="en-US" sz="1800" dirty="0" smtClean="0"/>
              <a:t>输出的数据并不是为了用记事本打开看的而是为了储存数据的。 一般来保存为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dat</a:t>
            </a:r>
            <a:r>
              <a:rPr lang="zh-CN" altLang="en-US" sz="1800" dirty="0" smtClean="0"/>
              <a:t>文件区别开文本本件。</a:t>
            </a:r>
            <a:endParaRPr lang="en-US" altLang="zh-CN" sz="1800" dirty="0" smtClean="0"/>
          </a:p>
          <a:p>
            <a:pPr lvl="2"/>
            <a:endParaRPr lang="zh-CN" altLang="en-US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0232" y="142852"/>
            <a:ext cx="6829444" cy="650085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1500" b="1" dirty="0" smtClean="0"/>
              <a:t>import java.io.*;</a:t>
            </a:r>
            <a:endParaRPr lang="zh-CN" altLang="en-US" sz="15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1500" b="1" dirty="0" smtClean="0"/>
              <a:t>public class Example12_12 {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1500" b="1" dirty="0" smtClean="0"/>
              <a:t>public static void main(String[] </a:t>
            </a:r>
            <a:r>
              <a:rPr lang="en-US" altLang="zh-CN" sz="1500" b="1" dirty="0" err="1" smtClean="0"/>
              <a:t>args</a:t>
            </a:r>
            <a:r>
              <a:rPr lang="en-US" altLang="zh-CN" sz="1500" b="1" dirty="0" smtClean="0"/>
              <a:t>) {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sz="1500" dirty="0" smtClean="0"/>
              <a:t>File </a:t>
            </a:r>
            <a:r>
              <a:rPr lang="en-US" altLang="zh-CN" sz="1500" dirty="0" err="1" smtClean="0"/>
              <a:t>file</a:t>
            </a:r>
            <a:r>
              <a:rPr lang="en-US" altLang="zh-CN" sz="1500" dirty="0" smtClean="0"/>
              <a:t> = </a:t>
            </a:r>
            <a:r>
              <a:rPr lang="en-US" altLang="zh-CN" sz="1500" b="1" dirty="0" smtClean="0"/>
              <a:t>new File("Hello.txt");</a:t>
            </a:r>
            <a:endParaRPr lang="zh-CN" altLang="en-US" sz="1500" dirty="0" smtClean="0"/>
          </a:p>
          <a:p>
            <a:pPr lvl="2">
              <a:spcBef>
                <a:spcPts val="0"/>
              </a:spcBef>
              <a:buNone/>
            </a:pPr>
            <a:r>
              <a:rPr lang="en-US" altLang="zh-CN" sz="1500" b="1" dirty="0" smtClean="0"/>
              <a:t>try{</a:t>
            </a:r>
          </a:p>
          <a:p>
            <a:pPr lvl="3">
              <a:spcBef>
                <a:spcPts val="0"/>
              </a:spcBef>
              <a:buNone/>
            </a:pPr>
            <a:r>
              <a:rPr lang="en-US" altLang="zh-CN" sz="1500" dirty="0" err="1" smtClean="0"/>
              <a:t>FileOutputStream</a:t>
            </a:r>
            <a:r>
              <a:rPr lang="en-US" altLang="zh-CN" sz="1500" dirty="0" smtClean="0"/>
              <a:t> </a:t>
            </a:r>
            <a:r>
              <a:rPr lang="en-US" altLang="zh-CN" sz="1500" dirty="0" err="1" smtClean="0"/>
              <a:t>fos</a:t>
            </a:r>
            <a:r>
              <a:rPr lang="en-US" altLang="zh-CN" sz="1500" dirty="0" smtClean="0"/>
              <a:t> = </a:t>
            </a:r>
            <a:r>
              <a:rPr lang="en-US" altLang="zh-CN" sz="1500" b="1" dirty="0" smtClean="0"/>
              <a:t>new </a:t>
            </a:r>
            <a:r>
              <a:rPr lang="en-US" altLang="zh-CN" sz="1500" b="1" dirty="0" err="1" smtClean="0"/>
              <a:t>FileOutputStream</a:t>
            </a:r>
            <a:r>
              <a:rPr lang="en-US" altLang="zh-CN" sz="1500" b="1" dirty="0" smtClean="0"/>
              <a:t>(file);</a:t>
            </a:r>
          </a:p>
          <a:p>
            <a:pPr lvl="3">
              <a:spcBef>
                <a:spcPts val="0"/>
              </a:spcBef>
              <a:buNone/>
            </a:pPr>
            <a:r>
              <a:rPr lang="en-US" altLang="zh-CN" sz="1500" dirty="0" err="1" smtClean="0"/>
              <a:t>DataOutputStream</a:t>
            </a:r>
            <a:r>
              <a:rPr lang="en-US" altLang="zh-CN" sz="1500" dirty="0" smtClean="0"/>
              <a:t> </a:t>
            </a:r>
            <a:r>
              <a:rPr lang="en-US" altLang="zh-CN" sz="1500" dirty="0" err="1" smtClean="0"/>
              <a:t>outData</a:t>
            </a:r>
            <a:r>
              <a:rPr lang="en-US" altLang="zh-CN" sz="1500" dirty="0" smtClean="0"/>
              <a:t> = </a:t>
            </a:r>
            <a:r>
              <a:rPr lang="en-US" altLang="zh-CN" sz="1500" b="1" dirty="0" smtClean="0"/>
              <a:t>new </a:t>
            </a:r>
            <a:r>
              <a:rPr lang="en-US" altLang="zh-CN" sz="1500" b="1" dirty="0" err="1" smtClean="0"/>
              <a:t>DataOutputStream</a:t>
            </a:r>
            <a:r>
              <a:rPr lang="en-US" altLang="zh-CN" sz="1500" b="1" dirty="0" smtClean="0"/>
              <a:t>(</a:t>
            </a:r>
            <a:r>
              <a:rPr lang="en-US" altLang="zh-CN" sz="1500" b="1" dirty="0" err="1" smtClean="0"/>
              <a:t>fos</a:t>
            </a:r>
            <a:r>
              <a:rPr lang="en-US" altLang="zh-CN" sz="1500" b="1" dirty="0" smtClean="0"/>
              <a:t>);</a:t>
            </a:r>
          </a:p>
          <a:p>
            <a:pPr lvl="3">
              <a:spcBef>
                <a:spcPts val="0"/>
              </a:spcBef>
              <a:buNone/>
            </a:pPr>
            <a:r>
              <a:rPr lang="en-US" altLang="zh-CN" sz="1500" dirty="0" err="1" smtClean="0"/>
              <a:t>outData.writeInt</a:t>
            </a:r>
            <a:r>
              <a:rPr lang="en-US" altLang="zh-CN" sz="1500" dirty="0" smtClean="0"/>
              <a:t>(100);</a:t>
            </a:r>
          </a:p>
          <a:p>
            <a:pPr lvl="3">
              <a:spcBef>
                <a:spcPts val="0"/>
              </a:spcBef>
              <a:buNone/>
            </a:pPr>
            <a:r>
              <a:rPr lang="en-US" altLang="zh-CN" sz="1500" dirty="0" err="1" smtClean="0"/>
              <a:t>outData.writeLong</a:t>
            </a:r>
            <a:r>
              <a:rPr lang="en-US" altLang="zh-CN" sz="1500" dirty="0" smtClean="0"/>
              <a:t>(123456);</a:t>
            </a:r>
          </a:p>
          <a:p>
            <a:pPr lvl="3">
              <a:spcBef>
                <a:spcPts val="0"/>
              </a:spcBef>
              <a:buNone/>
            </a:pPr>
            <a:r>
              <a:rPr lang="en-US" altLang="zh-CN" sz="1500" dirty="0" err="1" smtClean="0"/>
              <a:t>outData.writeDouble</a:t>
            </a:r>
            <a:r>
              <a:rPr lang="en-US" altLang="zh-CN" sz="1500" dirty="0" smtClean="0"/>
              <a:t>(3.14159);</a:t>
            </a:r>
          </a:p>
          <a:p>
            <a:pPr lvl="3">
              <a:spcBef>
                <a:spcPts val="0"/>
              </a:spcBef>
              <a:buNone/>
            </a:pPr>
            <a:r>
              <a:rPr lang="en-US" altLang="zh-CN" sz="1500" dirty="0" err="1" smtClean="0"/>
              <a:t>outData.writeBoolean</a:t>
            </a:r>
            <a:r>
              <a:rPr lang="en-US" altLang="zh-CN" sz="1500" dirty="0" smtClean="0"/>
              <a:t>(</a:t>
            </a:r>
            <a:r>
              <a:rPr lang="en-US" altLang="zh-CN" sz="1500" b="1" dirty="0" smtClean="0"/>
              <a:t>true);</a:t>
            </a:r>
          </a:p>
          <a:p>
            <a:pPr lvl="3">
              <a:spcBef>
                <a:spcPts val="0"/>
              </a:spcBef>
              <a:buNone/>
            </a:pPr>
            <a:r>
              <a:rPr lang="en-US" altLang="zh-CN" sz="1500" dirty="0" err="1" smtClean="0"/>
              <a:t>outData.writeChars</a:t>
            </a:r>
            <a:r>
              <a:rPr lang="en-US" altLang="zh-CN" sz="1500" dirty="0" smtClean="0"/>
              <a:t>("How are you?");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sz="1500" dirty="0" smtClean="0"/>
              <a:t>}</a:t>
            </a:r>
            <a:r>
              <a:rPr lang="en-US" altLang="zh-CN" sz="1500" b="1" dirty="0" smtClean="0"/>
              <a:t>catch(</a:t>
            </a:r>
            <a:r>
              <a:rPr lang="en-US" altLang="zh-CN" sz="1500" b="1" dirty="0" err="1" smtClean="0"/>
              <a:t>IOException</a:t>
            </a:r>
            <a:r>
              <a:rPr lang="en-US" altLang="zh-CN" sz="1500" b="1" dirty="0" smtClean="0"/>
              <a:t> e){}</a:t>
            </a:r>
            <a:endParaRPr lang="zh-CN" altLang="en-US" sz="1500" dirty="0" smtClean="0"/>
          </a:p>
          <a:p>
            <a:pPr lvl="2">
              <a:spcBef>
                <a:spcPts val="0"/>
              </a:spcBef>
              <a:buNone/>
            </a:pPr>
            <a:r>
              <a:rPr lang="en-US" altLang="zh-CN" sz="1500" b="1" dirty="0" smtClean="0"/>
              <a:t>try{</a:t>
            </a:r>
          </a:p>
          <a:p>
            <a:pPr lvl="3">
              <a:spcBef>
                <a:spcPts val="0"/>
              </a:spcBef>
              <a:buNone/>
            </a:pPr>
            <a:r>
              <a:rPr lang="en-US" altLang="zh-CN" sz="1500" dirty="0" err="1" smtClean="0"/>
              <a:t>FileInputStream</a:t>
            </a:r>
            <a:r>
              <a:rPr lang="en-US" altLang="zh-CN" sz="1500" dirty="0" smtClean="0"/>
              <a:t> </a:t>
            </a:r>
            <a:r>
              <a:rPr lang="en-US" altLang="zh-CN" sz="1500" dirty="0" err="1" smtClean="0"/>
              <a:t>fis</a:t>
            </a:r>
            <a:r>
              <a:rPr lang="en-US" altLang="zh-CN" sz="1500" dirty="0" smtClean="0"/>
              <a:t> = </a:t>
            </a:r>
            <a:r>
              <a:rPr lang="en-US" altLang="zh-CN" sz="1500" b="1" dirty="0" smtClean="0"/>
              <a:t>new </a:t>
            </a:r>
            <a:r>
              <a:rPr lang="en-US" altLang="zh-CN" sz="1500" b="1" dirty="0" err="1" smtClean="0"/>
              <a:t>FileInputStream</a:t>
            </a:r>
            <a:r>
              <a:rPr lang="en-US" altLang="zh-CN" sz="1500" b="1" dirty="0" smtClean="0"/>
              <a:t>(file);</a:t>
            </a:r>
          </a:p>
          <a:p>
            <a:pPr lvl="3">
              <a:spcBef>
                <a:spcPts val="0"/>
              </a:spcBef>
              <a:buNone/>
            </a:pPr>
            <a:r>
              <a:rPr lang="en-US" altLang="zh-CN" sz="1500" dirty="0" err="1" smtClean="0"/>
              <a:t>DataInputStream</a:t>
            </a:r>
            <a:r>
              <a:rPr lang="en-US" altLang="zh-CN" sz="1500" dirty="0" smtClean="0"/>
              <a:t> in = </a:t>
            </a:r>
            <a:r>
              <a:rPr lang="en-US" altLang="zh-CN" sz="1500" b="1" dirty="0" smtClean="0"/>
              <a:t>new </a:t>
            </a:r>
            <a:r>
              <a:rPr lang="en-US" altLang="zh-CN" sz="1500" b="1" dirty="0" err="1" smtClean="0"/>
              <a:t>DataInputStream</a:t>
            </a:r>
            <a:r>
              <a:rPr lang="en-US" altLang="zh-CN" sz="1500" b="1" dirty="0" smtClean="0"/>
              <a:t>(</a:t>
            </a:r>
            <a:r>
              <a:rPr lang="en-US" altLang="zh-CN" sz="1500" b="1" dirty="0" err="1" smtClean="0"/>
              <a:t>fis</a:t>
            </a:r>
            <a:r>
              <a:rPr lang="en-US" altLang="zh-CN" sz="1500" b="1" dirty="0" smtClean="0"/>
              <a:t>);</a:t>
            </a:r>
          </a:p>
          <a:p>
            <a:pPr lvl="3">
              <a:spcBef>
                <a:spcPts val="0"/>
              </a:spcBef>
              <a:buNone/>
            </a:pPr>
            <a:r>
              <a:rPr lang="en-US" altLang="zh-CN" sz="1500" dirty="0" err="1" smtClean="0"/>
              <a:t>System.</a:t>
            </a:r>
            <a:r>
              <a:rPr lang="en-US" altLang="zh-CN" sz="1500" b="1" dirty="0" err="1" smtClean="0"/>
              <a:t>out.println</a:t>
            </a:r>
            <a:r>
              <a:rPr lang="en-US" altLang="zh-CN" sz="1500" b="1" dirty="0" smtClean="0"/>
              <a:t>(</a:t>
            </a:r>
            <a:r>
              <a:rPr lang="en-US" altLang="zh-CN" sz="1500" b="1" dirty="0" err="1" smtClean="0"/>
              <a:t>in.readInt</a:t>
            </a:r>
            <a:r>
              <a:rPr lang="en-US" altLang="zh-CN" sz="1500" b="1" dirty="0" smtClean="0"/>
              <a:t>());</a:t>
            </a:r>
          </a:p>
          <a:p>
            <a:pPr lvl="3">
              <a:spcBef>
                <a:spcPts val="0"/>
              </a:spcBef>
              <a:buNone/>
            </a:pPr>
            <a:r>
              <a:rPr lang="en-US" altLang="zh-CN" sz="1500" dirty="0" err="1" smtClean="0"/>
              <a:t>System.</a:t>
            </a:r>
            <a:r>
              <a:rPr lang="en-US" altLang="zh-CN" sz="1500" b="1" dirty="0" err="1" smtClean="0"/>
              <a:t>out.println</a:t>
            </a:r>
            <a:r>
              <a:rPr lang="en-US" altLang="zh-CN" sz="1500" b="1" dirty="0" smtClean="0"/>
              <a:t>(</a:t>
            </a:r>
            <a:r>
              <a:rPr lang="en-US" altLang="zh-CN" sz="1500" b="1" dirty="0" err="1" smtClean="0"/>
              <a:t>in.readLong</a:t>
            </a:r>
            <a:r>
              <a:rPr lang="en-US" altLang="zh-CN" sz="1500" b="1" dirty="0" smtClean="0"/>
              <a:t>());</a:t>
            </a:r>
          </a:p>
          <a:p>
            <a:pPr lvl="3">
              <a:spcBef>
                <a:spcPts val="0"/>
              </a:spcBef>
              <a:buNone/>
            </a:pPr>
            <a:r>
              <a:rPr lang="en-US" altLang="zh-CN" sz="1500" dirty="0" err="1" smtClean="0"/>
              <a:t>System.</a:t>
            </a:r>
            <a:r>
              <a:rPr lang="en-US" altLang="zh-CN" sz="1500" b="1" dirty="0" err="1" smtClean="0"/>
              <a:t>out.println</a:t>
            </a:r>
            <a:r>
              <a:rPr lang="en-US" altLang="zh-CN" sz="1500" b="1" dirty="0" smtClean="0"/>
              <a:t>(</a:t>
            </a:r>
            <a:r>
              <a:rPr lang="en-US" altLang="zh-CN" sz="1500" b="1" dirty="0" err="1" smtClean="0"/>
              <a:t>in.readDouble</a:t>
            </a:r>
            <a:r>
              <a:rPr lang="en-US" altLang="zh-CN" sz="1500" b="1" dirty="0" smtClean="0"/>
              <a:t>());</a:t>
            </a:r>
          </a:p>
          <a:p>
            <a:pPr lvl="3">
              <a:spcBef>
                <a:spcPts val="0"/>
              </a:spcBef>
              <a:buNone/>
            </a:pPr>
            <a:r>
              <a:rPr lang="en-US" altLang="zh-CN" sz="1500" dirty="0" err="1" smtClean="0"/>
              <a:t>System.</a:t>
            </a:r>
            <a:r>
              <a:rPr lang="en-US" altLang="zh-CN" sz="1500" b="1" dirty="0" err="1" smtClean="0"/>
              <a:t>out.println</a:t>
            </a:r>
            <a:r>
              <a:rPr lang="en-US" altLang="zh-CN" sz="1500" b="1" dirty="0" smtClean="0"/>
              <a:t>(</a:t>
            </a:r>
            <a:r>
              <a:rPr lang="en-US" altLang="zh-CN" sz="1500" b="1" dirty="0" err="1" smtClean="0"/>
              <a:t>in.readBoolean</a:t>
            </a:r>
            <a:r>
              <a:rPr lang="en-US" altLang="zh-CN" sz="1500" b="1" dirty="0" smtClean="0"/>
              <a:t>());</a:t>
            </a:r>
          </a:p>
          <a:p>
            <a:pPr lvl="3">
              <a:spcBef>
                <a:spcPts val="0"/>
              </a:spcBef>
              <a:buNone/>
            </a:pPr>
            <a:r>
              <a:rPr lang="en-US" altLang="zh-CN" sz="1500" b="1" dirty="0" smtClean="0"/>
              <a:t>char c = </a:t>
            </a:r>
            <a:r>
              <a:rPr lang="en-US" altLang="zh-CN" sz="1500" b="1" dirty="0" err="1" smtClean="0"/>
              <a:t>in.readChar</a:t>
            </a:r>
            <a:r>
              <a:rPr lang="en-US" altLang="zh-CN" sz="1500" b="1" dirty="0" smtClean="0"/>
              <a:t>();</a:t>
            </a:r>
          </a:p>
          <a:p>
            <a:pPr lvl="3">
              <a:spcBef>
                <a:spcPts val="0"/>
              </a:spcBef>
              <a:buNone/>
            </a:pPr>
            <a:r>
              <a:rPr lang="en-US" altLang="zh-CN" sz="1500" b="1" dirty="0" smtClean="0"/>
              <a:t>while(c!=-1){</a:t>
            </a:r>
          </a:p>
          <a:p>
            <a:pPr lvl="4">
              <a:spcBef>
                <a:spcPts val="0"/>
              </a:spcBef>
              <a:buNone/>
            </a:pPr>
            <a:r>
              <a:rPr lang="en-US" altLang="zh-CN" sz="1500" dirty="0" err="1" smtClean="0"/>
              <a:t>System.</a:t>
            </a:r>
            <a:r>
              <a:rPr lang="en-US" altLang="zh-CN" sz="1500" b="1" dirty="0" err="1" smtClean="0"/>
              <a:t>out.print</a:t>
            </a:r>
            <a:r>
              <a:rPr lang="en-US" altLang="zh-CN" sz="1500" b="1" dirty="0" smtClean="0"/>
              <a:t>(c);</a:t>
            </a:r>
          </a:p>
          <a:p>
            <a:pPr lvl="4">
              <a:spcBef>
                <a:spcPts val="0"/>
              </a:spcBef>
              <a:buNone/>
            </a:pPr>
            <a:r>
              <a:rPr lang="en-US" altLang="zh-CN" sz="1500" dirty="0" smtClean="0"/>
              <a:t>c = </a:t>
            </a:r>
            <a:r>
              <a:rPr lang="en-US" altLang="zh-CN" sz="1500" dirty="0" err="1" smtClean="0"/>
              <a:t>in.readChar</a:t>
            </a:r>
            <a:r>
              <a:rPr lang="en-US" altLang="zh-CN" sz="1500" dirty="0" smtClean="0"/>
              <a:t>();</a:t>
            </a:r>
          </a:p>
          <a:p>
            <a:pPr lvl="3">
              <a:spcBef>
                <a:spcPts val="0"/>
              </a:spcBef>
              <a:buNone/>
            </a:pPr>
            <a:r>
              <a:rPr lang="en-US" altLang="zh-CN" sz="1500" dirty="0" smtClean="0"/>
              <a:t>}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sz="1500" dirty="0" smtClean="0"/>
              <a:t>}</a:t>
            </a:r>
            <a:r>
              <a:rPr lang="en-US" altLang="zh-CN" sz="1500" b="1" dirty="0" smtClean="0"/>
              <a:t>catch(</a:t>
            </a:r>
            <a:r>
              <a:rPr lang="en-US" altLang="zh-CN" sz="1500" b="1" dirty="0" err="1" smtClean="0"/>
              <a:t>IOException</a:t>
            </a:r>
            <a:r>
              <a:rPr lang="en-US" altLang="zh-CN" sz="1500" b="1" dirty="0" smtClean="0"/>
              <a:t> e){}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15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500" dirty="0" smtClean="0"/>
              <a:t>}</a:t>
            </a:r>
            <a:endParaRPr lang="zh-CN" altLang="en-US" sz="1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500042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Example12_12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smtClean="0"/>
              <a:t>Example12_12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2400" b="1" dirty="0" smtClean="0"/>
              <a:t>try{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dirty="0" err="1" smtClean="0"/>
              <a:t>FileOutputStream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fos</a:t>
            </a:r>
            <a:r>
              <a:rPr lang="en-US" altLang="zh-CN" sz="2400" dirty="0" smtClean="0"/>
              <a:t> = </a:t>
            </a:r>
            <a:r>
              <a:rPr lang="en-US" altLang="zh-CN" sz="2400" b="1" dirty="0" smtClean="0"/>
              <a:t>new </a:t>
            </a:r>
            <a:r>
              <a:rPr lang="en-US" altLang="zh-CN" sz="2400" b="1" dirty="0" err="1" smtClean="0"/>
              <a:t>FileOutputStream</a:t>
            </a:r>
            <a:r>
              <a:rPr lang="en-US" altLang="zh-CN" sz="2400" b="1" dirty="0" smtClean="0"/>
              <a:t>(file);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dirty="0" err="1" smtClean="0"/>
              <a:t>DataOutputStream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outData</a:t>
            </a:r>
            <a:r>
              <a:rPr lang="en-US" altLang="zh-CN" sz="2400" dirty="0" smtClean="0"/>
              <a:t> = </a:t>
            </a:r>
            <a:r>
              <a:rPr lang="en-US" altLang="zh-CN" sz="2400" b="1" dirty="0" smtClean="0"/>
              <a:t>new </a:t>
            </a:r>
            <a:r>
              <a:rPr lang="en-US" altLang="zh-CN" sz="2400" b="1" dirty="0" err="1" smtClean="0"/>
              <a:t>DataOutputStream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fos</a:t>
            </a:r>
            <a:r>
              <a:rPr lang="en-US" altLang="zh-CN" sz="2400" b="1" dirty="0" smtClean="0"/>
              <a:t>);</a:t>
            </a:r>
          </a:p>
          <a:p>
            <a:pPr lvl="1">
              <a:spcBef>
                <a:spcPts val="0"/>
              </a:spcBef>
              <a:buNone/>
            </a:pPr>
            <a:endParaRPr lang="en-US" altLang="zh-CN" sz="2400" b="1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 err="1" smtClean="0">
                <a:solidFill>
                  <a:srgbClr val="000099"/>
                </a:solidFill>
              </a:rPr>
              <a:t>outData.writeInt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(100);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 err="1" smtClean="0">
                <a:solidFill>
                  <a:srgbClr val="000099"/>
                </a:solidFill>
              </a:rPr>
              <a:t>outData.writeLong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(123456);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 err="1" smtClean="0">
                <a:solidFill>
                  <a:srgbClr val="000099"/>
                </a:solidFill>
              </a:rPr>
              <a:t>outData.writeDouble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(3.14159);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 err="1" smtClean="0">
                <a:solidFill>
                  <a:srgbClr val="000099"/>
                </a:solidFill>
              </a:rPr>
              <a:t>outData.writeBoolean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(true);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b="1" dirty="0" err="1" smtClean="0">
                <a:solidFill>
                  <a:srgbClr val="000099"/>
                </a:solidFill>
              </a:rPr>
              <a:t>outData.writeChars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("How are you?");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/>
              <a:t>}</a:t>
            </a:r>
            <a:r>
              <a:rPr lang="en-US" altLang="zh-CN" sz="2400" b="1" dirty="0" smtClean="0"/>
              <a:t>catch(</a:t>
            </a:r>
            <a:r>
              <a:rPr lang="en-US" altLang="zh-CN" sz="2400" b="1" dirty="0" err="1" smtClean="0"/>
              <a:t>IOException</a:t>
            </a:r>
            <a:r>
              <a:rPr lang="en-US" altLang="zh-CN" sz="2400" b="1" dirty="0" smtClean="0"/>
              <a:t> e){}</a:t>
            </a:r>
            <a:endParaRPr lang="zh-CN" altLang="en-US" sz="24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Example12_12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b="1" dirty="0" smtClean="0"/>
              <a:t>try{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err="1" smtClean="0"/>
              <a:t>FileInputStream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fis</a:t>
            </a:r>
            <a:r>
              <a:rPr lang="en-US" altLang="zh-CN" sz="2000" dirty="0" smtClean="0"/>
              <a:t> = </a:t>
            </a:r>
            <a:r>
              <a:rPr lang="en-US" altLang="zh-CN" sz="2000" b="1" dirty="0" smtClean="0"/>
              <a:t>new </a:t>
            </a:r>
            <a:r>
              <a:rPr lang="en-US" altLang="zh-CN" sz="2000" b="1" dirty="0" err="1" smtClean="0"/>
              <a:t>FileInputStream</a:t>
            </a:r>
            <a:r>
              <a:rPr lang="en-US" altLang="zh-CN" sz="2000" b="1" dirty="0" smtClean="0"/>
              <a:t>(file);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err="1" smtClean="0"/>
              <a:t>DataInputStream</a:t>
            </a:r>
            <a:r>
              <a:rPr lang="en-US" altLang="zh-CN" sz="2000" dirty="0" smtClean="0"/>
              <a:t> in = </a:t>
            </a:r>
            <a:r>
              <a:rPr lang="en-US" altLang="zh-CN" sz="2000" b="1" dirty="0" smtClean="0"/>
              <a:t>new </a:t>
            </a:r>
            <a:r>
              <a:rPr lang="en-US" altLang="zh-CN" sz="2000" b="1" dirty="0" err="1" smtClean="0"/>
              <a:t>DataInputStream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fis</a:t>
            </a:r>
            <a:r>
              <a:rPr lang="en-US" altLang="zh-CN" sz="2000" b="1" dirty="0" smtClean="0"/>
              <a:t>);</a:t>
            </a:r>
          </a:p>
          <a:p>
            <a:pPr lvl="1">
              <a:spcBef>
                <a:spcPts val="0"/>
              </a:spcBef>
              <a:buNone/>
            </a:pPr>
            <a:endParaRPr lang="en-US" altLang="zh-CN" sz="2000" b="1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b="1" dirty="0" err="1" smtClean="0">
                <a:solidFill>
                  <a:srgbClr val="000099"/>
                </a:solidFill>
              </a:rPr>
              <a:t>System.out.println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(</a:t>
            </a:r>
            <a:r>
              <a:rPr lang="en-US" altLang="zh-CN" sz="2000" b="1" dirty="0" err="1" smtClean="0">
                <a:solidFill>
                  <a:srgbClr val="000099"/>
                </a:solidFill>
              </a:rPr>
              <a:t>in.readInt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());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000" b="1" dirty="0" err="1" smtClean="0">
                <a:solidFill>
                  <a:srgbClr val="000099"/>
                </a:solidFill>
              </a:rPr>
              <a:t>System.out.println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(</a:t>
            </a:r>
            <a:r>
              <a:rPr lang="en-US" altLang="zh-CN" sz="2000" b="1" dirty="0" err="1" smtClean="0">
                <a:solidFill>
                  <a:srgbClr val="000099"/>
                </a:solidFill>
              </a:rPr>
              <a:t>in.readLong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());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000" b="1" dirty="0" err="1" smtClean="0">
                <a:solidFill>
                  <a:srgbClr val="000099"/>
                </a:solidFill>
              </a:rPr>
              <a:t>System.out.println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(</a:t>
            </a:r>
            <a:r>
              <a:rPr lang="en-US" altLang="zh-CN" sz="2000" b="1" dirty="0" err="1" smtClean="0">
                <a:solidFill>
                  <a:srgbClr val="000099"/>
                </a:solidFill>
              </a:rPr>
              <a:t>in.readDouble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());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000" b="1" dirty="0" err="1" smtClean="0">
                <a:solidFill>
                  <a:srgbClr val="000099"/>
                </a:solidFill>
              </a:rPr>
              <a:t>System.out.println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(</a:t>
            </a:r>
            <a:r>
              <a:rPr lang="en-US" altLang="zh-CN" sz="2000" b="1" dirty="0" err="1" smtClean="0">
                <a:solidFill>
                  <a:srgbClr val="000099"/>
                </a:solidFill>
              </a:rPr>
              <a:t>in.readBoolean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());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000099"/>
                </a:solidFill>
              </a:rPr>
              <a:t>char c = </a:t>
            </a:r>
            <a:r>
              <a:rPr lang="en-US" altLang="zh-CN" sz="2000" b="1" dirty="0" err="1" smtClean="0">
                <a:solidFill>
                  <a:srgbClr val="000099"/>
                </a:solidFill>
              </a:rPr>
              <a:t>in.readChar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000099"/>
                </a:solidFill>
              </a:rPr>
              <a:t>while(c!=-1){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sz="2000" b="1" dirty="0" err="1" smtClean="0">
                <a:solidFill>
                  <a:srgbClr val="000099"/>
                </a:solidFill>
              </a:rPr>
              <a:t>System.out.print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(c);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000099"/>
                </a:solidFill>
              </a:rPr>
              <a:t>c = </a:t>
            </a:r>
            <a:r>
              <a:rPr lang="en-US" altLang="zh-CN" sz="2000" b="1" dirty="0" err="1" smtClean="0">
                <a:solidFill>
                  <a:srgbClr val="000099"/>
                </a:solidFill>
              </a:rPr>
              <a:t>in.readChar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300" b="1" dirty="0" smtClean="0">
                <a:solidFill>
                  <a:srgbClr val="000099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300" dirty="0" smtClean="0"/>
              <a:t>}</a:t>
            </a:r>
            <a:r>
              <a:rPr lang="en-US" altLang="zh-CN" sz="2300" b="1" dirty="0" smtClean="0"/>
              <a:t>catch(</a:t>
            </a:r>
            <a:r>
              <a:rPr lang="en-US" altLang="zh-CN" sz="2300" b="1" dirty="0" err="1" smtClean="0"/>
              <a:t>IOException</a:t>
            </a:r>
            <a:r>
              <a:rPr lang="en-US" altLang="zh-CN" sz="2300" b="1" dirty="0" smtClean="0"/>
              <a:t> e){}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§12.9    </a:t>
            </a:r>
            <a:r>
              <a:rPr lang="zh-CN" altLang="en-US" dirty="0" smtClean="0">
                <a:latin typeface="宋体" charset="-122"/>
              </a:rPr>
              <a:t>带进度条的输入流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本学期不讲，下学期在第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章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图形界面时再涉及。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§12.10   </a:t>
            </a:r>
            <a:r>
              <a:rPr lang="zh-CN" altLang="en-US" dirty="0" smtClean="0">
                <a:latin typeface="宋体" charset="-122"/>
              </a:rPr>
              <a:t>对象流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99"/>
                </a:solidFill>
              </a:rPr>
              <a:t>读写对象流：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pPr lvl="1"/>
            <a:r>
              <a:rPr lang="en-US" altLang="zh-CN" b="1" dirty="0" err="1" smtClean="0">
                <a:solidFill>
                  <a:srgbClr val="C00000"/>
                </a:solidFill>
              </a:rPr>
              <a:t>ObjectInputStream</a:t>
            </a:r>
            <a:r>
              <a:rPr lang="zh-CN" altLang="en-US" dirty="0" smtClean="0"/>
              <a:t>类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b="1" dirty="0" err="1" smtClean="0">
                <a:solidFill>
                  <a:srgbClr val="C00000"/>
                </a:solidFill>
              </a:rPr>
              <a:t>ObjectOutputStream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java.io</a:t>
            </a:r>
            <a:r>
              <a:rPr lang="zh-CN" altLang="en-US" dirty="0" smtClean="0"/>
              <a:t>包中，提供了</a:t>
            </a:r>
            <a:r>
              <a:rPr lang="en-US" altLang="zh-CN" dirty="0" err="1" smtClean="0"/>
              <a:t>ObjectInputStream</a:t>
            </a:r>
            <a:r>
              <a:rPr lang="en-US" altLang="zh-CN" dirty="0" smtClean="0"/>
              <a:t> </a:t>
            </a:r>
            <a:r>
              <a:rPr lang="en-US" altLang="zh-CN" sz="2400" dirty="0" smtClean="0"/>
              <a:t>(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对象输入流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ObjectOutputStream</a:t>
            </a:r>
            <a:r>
              <a:rPr lang="en-US" altLang="zh-CN" dirty="0" smtClean="0"/>
              <a:t>(</a:t>
            </a:r>
            <a:r>
              <a:rPr lang="zh-CN" altLang="en-US" sz="2400" b="1" dirty="0" smtClean="0">
                <a:solidFill>
                  <a:srgbClr val="990000"/>
                </a:solidFill>
              </a:rPr>
              <a:t>对象输出流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，可读、写对象。 </a:t>
            </a:r>
          </a:p>
          <a:p>
            <a:pPr>
              <a:buNone/>
            </a:pP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2428868"/>
            <a:ext cx="7072362" cy="1295400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宋体" charset="-122"/>
              </a:rPr>
              <a:t>第</a:t>
            </a:r>
            <a:r>
              <a:rPr lang="en-US" altLang="zh-CN" dirty="0" smtClean="0">
                <a:latin typeface="宋体" charset="-122"/>
              </a:rPr>
              <a:t>12</a:t>
            </a:r>
            <a:r>
              <a:rPr lang="zh-CN" altLang="en-US" dirty="0" smtClean="0">
                <a:latin typeface="宋体" charset="-122"/>
              </a:rPr>
              <a:t>章 输入输出流</a:t>
            </a:r>
            <a:r>
              <a:rPr lang="en-US" altLang="zh-CN" dirty="0" smtClean="0">
                <a:latin typeface="宋体" charset="-122"/>
              </a:rPr>
              <a:t>(2)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§12.10   </a:t>
            </a:r>
            <a:r>
              <a:rPr lang="zh-CN" altLang="en-US" dirty="0" smtClean="0">
                <a:latin typeface="宋体" charset="-122"/>
              </a:rPr>
              <a:t>对象流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472518" cy="4411662"/>
          </a:xfrm>
        </p:spPr>
        <p:txBody>
          <a:bodyPr/>
          <a:lstStyle/>
          <a:p>
            <a:r>
              <a:rPr lang="zh-CN" altLang="en-US" dirty="0" smtClean="0"/>
              <a:t>构造方法</a:t>
            </a:r>
            <a:endParaRPr lang="en-US" dirty="0" smtClean="0"/>
          </a:p>
          <a:p>
            <a:pPr lvl="1"/>
            <a:r>
              <a:rPr lang="en-US" dirty="0" smtClean="0"/>
              <a:t>public </a:t>
            </a:r>
            <a:r>
              <a:rPr lang="en-US" b="1" dirty="0" err="1" smtClean="0">
                <a:solidFill>
                  <a:srgbClr val="C00000"/>
                </a:solidFill>
              </a:rPr>
              <a:t>ObjectInputStream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00CC"/>
                </a:solidFill>
              </a:rPr>
              <a:t>InputStream</a:t>
            </a:r>
            <a:r>
              <a:rPr lang="en-US" dirty="0" smtClean="0"/>
              <a:t> in) </a:t>
            </a:r>
          </a:p>
          <a:p>
            <a:pPr lvl="1">
              <a:buNone/>
            </a:pPr>
            <a:r>
              <a:rPr lang="en-US" dirty="0" smtClean="0"/>
              <a:t>                                                        throws </a:t>
            </a:r>
            <a:r>
              <a:rPr lang="en-US" dirty="0" err="1" smtClean="0"/>
              <a:t>IOException</a:t>
            </a:r>
            <a:endParaRPr lang="en-US" dirty="0" smtClean="0"/>
          </a:p>
          <a:p>
            <a:pPr lvl="2"/>
            <a:r>
              <a:rPr lang="zh-CN" altLang="en-US" sz="2400" dirty="0" smtClean="0"/>
              <a:t>创建从指定</a:t>
            </a:r>
            <a:r>
              <a:rPr lang="en-US" sz="2400" dirty="0" err="1" smtClean="0"/>
              <a:t>InputStream</a:t>
            </a:r>
            <a:r>
              <a:rPr lang="zh-CN" altLang="en-US" sz="2400" dirty="0" smtClean="0"/>
              <a:t>读取的</a:t>
            </a:r>
            <a:r>
              <a:rPr lang="en-US" sz="2400" dirty="0" err="1" smtClean="0"/>
              <a:t>ObjectInputStream</a:t>
            </a:r>
            <a:r>
              <a:rPr lang="en-US" sz="2400" dirty="0" smtClean="0"/>
              <a:t>。</a:t>
            </a:r>
          </a:p>
          <a:p>
            <a:pPr lvl="2"/>
            <a:endParaRPr lang="en-US" altLang="zh-CN" sz="2400" dirty="0" smtClean="0"/>
          </a:p>
          <a:p>
            <a:pPr lvl="1"/>
            <a:r>
              <a:rPr lang="en-US" dirty="0" smtClean="0"/>
              <a:t>public </a:t>
            </a:r>
            <a:r>
              <a:rPr lang="en-US" b="1" dirty="0" err="1" smtClean="0">
                <a:solidFill>
                  <a:srgbClr val="C00000"/>
                </a:solidFill>
              </a:rPr>
              <a:t>ObjectOutputStream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00CC"/>
                </a:solidFill>
              </a:rPr>
              <a:t>OutputStream</a:t>
            </a:r>
            <a:r>
              <a:rPr lang="en-US" dirty="0" smtClean="0"/>
              <a:t> out) </a:t>
            </a:r>
          </a:p>
          <a:p>
            <a:pPr lvl="1">
              <a:buNone/>
            </a:pPr>
            <a:r>
              <a:rPr lang="en-US" dirty="0" smtClean="0"/>
              <a:t>                                                   throws </a:t>
            </a:r>
            <a:r>
              <a:rPr lang="en-US" dirty="0" err="1" smtClean="0"/>
              <a:t>IOException</a:t>
            </a:r>
            <a:endParaRPr lang="en-US" dirty="0" smtClean="0"/>
          </a:p>
          <a:p>
            <a:pPr lvl="2"/>
            <a:r>
              <a:rPr lang="zh-CN" altLang="en-US" sz="2400" dirty="0" smtClean="0"/>
              <a:t>创建写入指定</a:t>
            </a:r>
            <a:r>
              <a:rPr lang="en-US" sz="2400" dirty="0" err="1" smtClean="0"/>
              <a:t>OutputStream</a:t>
            </a:r>
            <a:r>
              <a:rPr lang="zh-CN" altLang="en-US" sz="2400" dirty="0" smtClean="0"/>
              <a:t>的</a:t>
            </a:r>
            <a:r>
              <a:rPr lang="en-US" sz="2400" dirty="0" err="1" smtClean="0"/>
              <a:t>ObjectOutputStream</a:t>
            </a:r>
            <a:r>
              <a:rPr 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6629-DACD-498F-867D-4B2567C9B252}" type="slidenum">
              <a:rPr lang="en-US" altLang="zh-CN" smtClean="0"/>
              <a:pPr>
                <a:defRPr/>
              </a:pPr>
              <a:t>20</a:t>
            </a:fld>
            <a:r>
              <a:rPr lang="en-US" altLang="zh-CN" smtClean="0"/>
              <a:t> /94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§12.10   </a:t>
            </a:r>
            <a:r>
              <a:rPr lang="zh-CN" altLang="en-US" dirty="0" smtClean="0">
                <a:latin typeface="宋体" charset="-122"/>
              </a:rPr>
              <a:t>对象流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b="1" dirty="0" smtClean="0">
                <a:latin typeface="宋体" charset="-122"/>
              </a:rPr>
              <a:t>读、写对象方法：</a:t>
            </a:r>
            <a:endParaRPr lang="en-US" altLang="zh-CN" b="1" dirty="0" smtClean="0">
              <a:latin typeface="宋体" charset="-122"/>
            </a:endParaRPr>
          </a:p>
          <a:p>
            <a:pPr lvl="1" algn="just">
              <a:spcBef>
                <a:spcPts val="0"/>
              </a:spcBef>
            </a:pPr>
            <a:r>
              <a:rPr lang="en-US" altLang="zh-CN" b="1" dirty="0" err="1" smtClean="0">
                <a:solidFill>
                  <a:srgbClr val="0000FF"/>
                </a:solidFill>
                <a:latin typeface="宋体" charset="-122"/>
              </a:rPr>
              <a:t>writeObject</a:t>
            </a:r>
            <a:r>
              <a:rPr lang="en-US" altLang="zh-CN" b="1" dirty="0" smtClean="0">
                <a:solidFill>
                  <a:srgbClr val="0000FF"/>
                </a:solidFill>
                <a:latin typeface="宋体" charset="-122"/>
              </a:rPr>
              <a:t>(Object </a:t>
            </a:r>
            <a:r>
              <a:rPr lang="en-US" altLang="zh-CN" b="1" dirty="0" err="1" smtClean="0">
                <a:solidFill>
                  <a:srgbClr val="0000FF"/>
                </a:solidFill>
                <a:latin typeface="宋体" charset="-122"/>
              </a:rPr>
              <a:t>obj</a:t>
            </a:r>
            <a:r>
              <a:rPr lang="en-US" altLang="zh-CN" b="1" dirty="0" smtClean="0">
                <a:solidFill>
                  <a:srgbClr val="0000FF"/>
                </a:solidFill>
                <a:latin typeface="宋体" charset="-122"/>
              </a:rPr>
              <a:t>)</a:t>
            </a:r>
            <a:r>
              <a:rPr lang="zh-CN" altLang="en-US" sz="3600" b="1" dirty="0" smtClean="0">
                <a:latin typeface="宋体" charset="-122"/>
              </a:rPr>
              <a:t> </a:t>
            </a:r>
            <a:endParaRPr lang="en-US" altLang="zh-CN" sz="3600" b="1" dirty="0" smtClean="0">
              <a:latin typeface="宋体" charset="-122"/>
            </a:endParaRPr>
          </a:p>
          <a:p>
            <a:pPr lvl="2" algn="just">
              <a:spcBef>
                <a:spcPts val="0"/>
              </a:spcBef>
            </a:pPr>
            <a:r>
              <a:rPr lang="zh-CN" altLang="en-US" b="1" dirty="0" smtClean="0">
                <a:latin typeface="宋体" charset="-122"/>
              </a:rPr>
              <a:t>将一个对象</a:t>
            </a:r>
            <a:r>
              <a:rPr lang="en-US" altLang="zh-CN" b="1" dirty="0" err="1" smtClean="0">
                <a:cs typeface="Times New Roman" pitchFamily="18" charset="0"/>
              </a:rPr>
              <a:t>obj</a:t>
            </a:r>
            <a:r>
              <a:rPr lang="zh-CN" altLang="en-US" b="1" dirty="0" smtClean="0">
                <a:latin typeface="宋体" charset="-122"/>
              </a:rPr>
              <a:t>写入到一个文件</a:t>
            </a:r>
            <a:endParaRPr lang="en-US" altLang="zh-CN" b="1" dirty="0" smtClean="0">
              <a:latin typeface="宋体" charset="-122"/>
            </a:endParaRPr>
          </a:p>
          <a:p>
            <a:pPr lvl="2" algn="just">
              <a:spcBef>
                <a:spcPts val="0"/>
              </a:spcBef>
            </a:pPr>
            <a:endParaRPr lang="zh-CN" altLang="en-US" b="1" dirty="0" smtClean="0">
              <a:latin typeface="宋体" charset="-122"/>
            </a:endParaRPr>
          </a:p>
          <a:p>
            <a:pPr lvl="1" algn="just">
              <a:spcBef>
                <a:spcPts val="0"/>
              </a:spcBef>
            </a:pPr>
            <a:r>
              <a:rPr lang="en-US" altLang="zh-CN" b="1" dirty="0" err="1" smtClean="0">
                <a:solidFill>
                  <a:srgbClr val="0000FF"/>
                </a:solidFill>
                <a:latin typeface="宋体" charset="-122"/>
              </a:rPr>
              <a:t>readObject</a:t>
            </a:r>
            <a:r>
              <a:rPr lang="en-US" altLang="zh-CN" b="1" dirty="0" smtClean="0">
                <a:solidFill>
                  <a:srgbClr val="0000FF"/>
                </a:solidFill>
                <a:latin typeface="宋体" charset="-122"/>
              </a:rPr>
              <a:t>() </a:t>
            </a:r>
          </a:p>
          <a:p>
            <a:pPr lvl="2" algn="just">
              <a:spcBef>
                <a:spcPts val="0"/>
              </a:spcBef>
            </a:pPr>
            <a:r>
              <a:rPr lang="zh-CN" altLang="en-US" b="1" dirty="0" smtClean="0">
                <a:latin typeface="宋体" charset="-122"/>
              </a:rPr>
              <a:t>读取一个对象到程序中 </a:t>
            </a:r>
            <a:r>
              <a:rPr lang="zh-CN" altLang="en-US" sz="3500" b="1" dirty="0" smtClean="0">
                <a:latin typeface="宋体" charset="-122"/>
                <a:cs typeface="Times New Roman" pitchFamily="18" charset="0"/>
              </a:rPr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0BA2F90-00FF-409F-9F4A-1175BFD59955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22</a:t>
            </a:fld>
            <a:r>
              <a:rPr lang="en-US" altLang="zh-CN" sz="1000" b="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714488"/>
            <a:ext cx="8077200" cy="442915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 dirty="0" smtClean="0">
                <a:solidFill>
                  <a:srgbClr val="000099"/>
                </a:solidFill>
              </a:rPr>
              <a:t>对象</a:t>
            </a:r>
            <a:r>
              <a:rPr lang="en-US" altLang="zh-CN" b="1" dirty="0" smtClean="0">
                <a:solidFill>
                  <a:srgbClr val="000099"/>
                </a:solidFill>
              </a:rPr>
              <a:t>(object)</a:t>
            </a:r>
            <a:r>
              <a:rPr lang="zh-CN" altLang="en-US" dirty="0" smtClean="0"/>
              <a:t>的寿命通常随着生成该对象的程序的终止而终止。某些时候，需要将对象的状态保存下来，将来需要的时候可以恢复。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</a:pPr>
            <a:endParaRPr lang="zh-CN" altLang="en-US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对象的这种能记录自己的状态以便将来再生的能力，叫做对象的 </a:t>
            </a:r>
            <a:r>
              <a:rPr lang="zh-CN" altLang="en-US" b="1" dirty="0" smtClean="0">
                <a:solidFill>
                  <a:srgbClr val="990000"/>
                </a:solidFill>
              </a:rPr>
              <a:t>持续性</a:t>
            </a:r>
            <a:r>
              <a:rPr lang="en-US" altLang="zh-CN" dirty="0" smtClean="0">
                <a:solidFill>
                  <a:srgbClr val="990000"/>
                </a:solidFill>
              </a:rPr>
              <a:t>(</a:t>
            </a:r>
            <a:r>
              <a:rPr lang="zh-CN" altLang="zh-CN" dirty="0" smtClean="0">
                <a:solidFill>
                  <a:srgbClr val="990000"/>
                </a:solidFill>
              </a:rPr>
              <a:t>persistence</a:t>
            </a:r>
            <a:r>
              <a:rPr lang="en-US" altLang="zh-CN" dirty="0" smtClean="0">
                <a:solidFill>
                  <a:srgbClr val="990000"/>
                </a:solidFill>
              </a:rPr>
              <a:t>)</a:t>
            </a:r>
            <a:r>
              <a:rPr lang="zh-CN" altLang="en-US" dirty="0" smtClean="0">
                <a:solidFill>
                  <a:srgbClr val="990000"/>
                </a:solidFill>
              </a:rPr>
              <a:t>。</a:t>
            </a:r>
            <a:endParaRPr lang="en-US" altLang="zh-CN" dirty="0" smtClean="0">
              <a:solidFill>
                <a:srgbClr val="99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zh-CN" altLang="en-US" dirty="0" smtClean="0">
              <a:solidFill>
                <a:srgbClr val="99000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dirty="0" smtClean="0"/>
              <a:t>对象通过写出</a:t>
            </a:r>
            <a:r>
              <a:rPr lang="zh-CN" altLang="en-US" dirty="0" smtClean="0">
                <a:solidFill>
                  <a:srgbClr val="000099"/>
                </a:solidFill>
              </a:rPr>
              <a:t>描述自己状态的数值</a:t>
            </a:r>
            <a:r>
              <a:rPr lang="zh-CN" altLang="en-US" dirty="0" smtClean="0"/>
              <a:t>来记录自己的过程，叫做</a:t>
            </a:r>
            <a:r>
              <a:rPr lang="zh-CN" altLang="en-US" dirty="0" smtClean="0">
                <a:solidFill>
                  <a:srgbClr val="000099"/>
                </a:solidFill>
              </a:rPr>
              <a:t>对象的</a:t>
            </a:r>
            <a:r>
              <a:rPr lang="zh-CN" altLang="en-US" b="1" dirty="0" smtClean="0">
                <a:solidFill>
                  <a:srgbClr val="C00000"/>
                </a:solidFill>
              </a:rPr>
              <a:t>序列化</a:t>
            </a:r>
            <a:r>
              <a:rPr lang="en-US" altLang="zh-CN" dirty="0" smtClean="0">
                <a:solidFill>
                  <a:schemeClr val="tx2"/>
                </a:solidFill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</a:rPr>
              <a:t>序列化</a:t>
            </a:r>
            <a:r>
              <a:rPr lang="en-US" altLang="zh-CN" dirty="0" smtClean="0">
                <a:solidFill>
                  <a:srgbClr val="000099"/>
                </a:solidFill>
              </a:rPr>
              <a:t>(</a:t>
            </a:r>
            <a:r>
              <a:rPr lang="zh-CN" altLang="zh-CN" dirty="0" smtClean="0">
                <a:solidFill>
                  <a:srgbClr val="000099"/>
                </a:solidFill>
              </a:rPr>
              <a:t>Serialization</a:t>
            </a:r>
            <a:r>
              <a:rPr lang="en-US" altLang="zh-CN" dirty="0" smtClean="0">
                <a:solidFill>
                  <a:srgbClr val="000099"/>
                </a:solidFill>
              </a:rPr>
              <a:t>)</a:t>
            </a:r>
            <a:r>
              <a:rPr lang="zh-CN" altLang="en-US" dirty="0" smtClean="0">
                <a:solidFill>
                  <a:srgbClr val="000099"/>
                </a:solidFill>
              </a:rPr>
              <a:t>。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 dirty="0" smtClean="0"/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642910" y="571480"/>
            <a:ext cx="709295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>
              <a:spcBef>
                <a:spcPct val="0"/>
              </a:spcBef>
            </a:pPr>
            <a:r>
              <a:rPr lang="zh-CN" altLang="en-US" sz="4000" dirty="0" smtClean="0">
                <a:solidFill>
                  <a:schemeClr val="tx2"/>
                </a:solidFill>
              </a:rPr>
              <a:t>对象序列化</a:t>
            </a:r>
            <a:r>
              <a:rPr lang="en-US" altLang="zh-CN" sz="3900" dirty="0" smtClean="0">
                <a:solidFill>
                  <a:srgbClr val="000099"/>
                </a:solidFill>
              </a:rPr>
              <a:t>(</a:t>
            </a:r>
            <a:r>
              <a:rPr lang="zh-CN" altLang="zh-CN" sz="3900" dirty="0">
                <a:solidFill>
                  <a:srgbClr val="000099"/>
                </a:solidFill>
              </a:rPr>
              <a:t>Serialization</a:t>
            </a:r>
            <a:r>
              <a:rPr lang="en-US" altLang="zh-CN" sz="3900" dirty="0">
                <a:solidFill>
                  <a:srgbClr val="000099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对象</a:t>
            </a:r>
            <a:r>
              <a:rPr lang="zh-CN" altLang="en-US" dirty="0" smtClean="0">
                <a:solidFill>
                  <a:schemeClr val="tx1"/>
                </a:solidFill>
              </a:rPr>
              <a:t>序列化</a:t>
            </a:r>
            <a:r>
              <a:rPr lang="en-US" altLang="zh-CN" dirty="0" smtClean="0">
                <a:solidFill>
                  <a:srgbClr val="000099"/>
                </a:solidFill>
              </a:rPr>
              <a:t>(</a:t>
            </a:r>
            <a:r>
              <a:rPr lang="zh-CN" altLang="zh-CN" dirty="0" smtClean="0">
                <a:solidFill>
                  <a:srgbClr val="000099"/>
                </a:solidFill>
              </a:rPr>
              <a:t>Serialization</a:t>
            </a:r>
            <a:r>
              <a:rPr lang="en-US" altLang="zh-CN" dirty="0" smtClean="0">
                <a:solidFill>
                  <a:srgbClr val="000099"/>
                </a:solidFill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对象的序列化主要有两种用途：</a:t>
            </a:r>
          </a:p>
          <a:p>
            <a:pPr>
              <a:buNone/>
            </a:pPr>
            <a:r>
              <a:rPr lang="zh-CN" altLang="en-US" dirty="0" smtClean="0"/>
              <a:t>　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 把对象的字节序列永久地保存到硬盘上，通常存放在一个文件中；</a:t>
            </a:r>
          </a:p>
          <a:p>
            <a:pPr>
              <a:buNone/>
            </a:pPr>
            <a:r>
              <a:rPr lang="zh-CN" altLang="en-US" dirty="0" smtClean="0"/>
              <a:t>　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 在网络上传送对象的字节序列。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6629-DACD-498F-867D-4B2567C9B252}" type="slidenum">
              <a:rPr lang="en-US" altLang="zh-CN" smtClean="0"/>
              <a:pPr>
                <a:defRPr/>
              </a:pPr>
              <a:t>23</a:t>
            </a:fld>
            <a:r>
              <a:rPr lang="en-US" altLang="zh-CN" dirty="0" smtClean="0"/>
              <a:t>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对象序列化</a:t>
            </a:r>
            <a:r>
              <a:rPr lang="en-US" altLang="zh-CN" dirty="0" smtClean="0">
                <a:solidFill>
                  <a:srgbClr val="000099"/>
                </a:solidFill>
              </a:rPr>
              <a:t>(</a:t>
            </a:r>
            <a:r>
              <a:rPr lang="zh-CN" altLang="zh-CN" dirty="0" smtClean="0">
                <a:solidFill>
                  <a:srgbClr val="000099"/>
                </a:solidFill>
              </a:rPr>
              <a:t>Serialization</a:t>
            </a:r>
            <a:r>
              <a:rPr lang="en-US" altLang="zh-CN" dirty="0" smtClean="0">
                <a:solidFill>
                  <a:srgbClr val="000099"/>
                </a:solidFill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dirty="0" smtClean="0">
                <a:solidFill>
                  <a:srgbClr val="990000"/>
                </a:solidFill>
              </a:rPr>
              <a:t>对象</a:t>
            </a:r>
            <a:r>
              <a:rPr lang="zh-CN" altLang="en-US" dirty="0" smtClean="0"/>
              <a:t>序列化</a:t>
            </a:r>
            <a:r>
              <a:rPr lang="zh-CN" altLang="en-US" b="1" dirty="0" smtClean="0">
                <a:solidFill>
                  <a:srgbClr val="990000"/>
                </a:solidFill>
              </a:rPr>
              <a:t>机制</a:t>
            </a:r>
            <a:r>
              <a:rPr lang="zh-CN" altLang="en-US" dirty="0" smtClean="0"/>
              <a:t>就是将程序中</a:t>
            </a:r>
            <a:r>
              <a:rPr lang="zh-CN" altLang="en-US" b="1" dirty="0" smtClean="0">
                <a:solidFill>
                  <a:srgbClr val="000099"/>
                </a:solidFill>
              </a:rPr>
              <a:t>对象</a:t>
            </a:r>
            <a:r>
              <a:rPr lang="zh-CN" altLang="en-US" dirty="0" smtClean="0"/>
              <a:t>的状态转化为一个</a:t>
            </a:r>
            <a:r>
              <a:rPr lang="zh-CN" altLang="en-US" b="1" u="sng" dirty="0" smtClean="0">
                <a:solidFill>
                  <a:srgbClr val="000099"/>
                </a:solidFill>
              </a:rPr>
              <a:t>字节流</a:t>
            </a:r>
            <a:r>
              <a:rPr lang="zh-CN" altLang="en-US" dirty="0" smtClean="0"/>
              <a:t>，存储在文件中，作为这个对象的一个副本，之后再从文件中把对象读取出来重新建立。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序列化的主要任务是写出</a:t>
            </a:r>
            <a:r>
              <a:rPr lang="zh-CN" altLang="en-US" b="1" dirty="0" smtClean="0">
                <a:solidFill>
                  <a:srgbClr val="FF0000"/>
                </a:solidFill>
              </a:rPr>
              <a:t>对象</a:t>
            </a:r>
            <a:r>
              <a:rPr lang="zh-CN" altLang="en-US" b="1" dirty="0" smtClean="0">
                <a:solidFill>
                  <a:srgbClr val="000099"/>
                </a:solidFill>
              </a:rPr>
              <a:t>实例变量的数值</a:t>
            </a:r>
            <a:r>
              <a:rPr lang="zh-CN" altLang="en-US" dirty="0" smtClean="0"/>
              <a:t>。如果</a:t>
            </a:r>
            <a:r>
              <a:rPr lang="zh-CN" altLang="en-US" b="1" dirty="0" smtClean="0">
                <a:solidFill>
                  <a:srgbClr val="000099"/>
                </a:solidFill>
              </a:rPr>
              <a:t>实例变量</a:t>
            </a:r>
            <a:r>
              <a:rPr lang="zh-CN" altLang="en-US" dirty="0" smtClean="0"/>
              <a:t>是</a:t>
            </a:r>
            <a:r>
              <a:rPr lang="zh-CN" altLang="en-US" u="sng" dirty="0" smtClean="0">
                <a:solidFill>
                  <a:srgbClr val="C00000"/>
                </a:solidFill>
              </a:rPr>
              <a:t>另一对象的一引用</a:t>
            </a:r>
            <a:r>
              <a:rPr lang="en-US" u="sng" dirty="0" smtClean="0">
                <a:solidFill>
                  <a:srgbClr val="C00000"/>
                </a:solidFill>
              </a:rPr>
              <a:t>，</a:t>
            </a:r>
            <a:r>
              <a:rPr lang="en-US" u="sng" dirty="0" err="1" smtClean="0">
                <a:solidFill>
                  <a:srgbClr val="C00000"/>
                </a:solidFill>
              </a:rPr>
              <a:t>则引用的对象也要</a:t>
            </a:r>
            <a:r>
              <a:rPr lang="zh-CN" altLang="en-US" u="sng" dirty="0" smtClean="0">
                <a:solidFill>
                  <a:srgbClr val="C00000"/>
                </a:solidFill>
              </a:rPr>
              <a:t>序列化</a:t>
            </a:r>
            <a:r>
              <a:rPr lang="en-US" dirty="0" smtClean="0"/>
              <a:t>。</a:t>
            </a:r>
            <a:r>
              <a:rPr lang="en-US" dirty="0" err="1" smtClean="0"/>
              <a:t>这个过程是递归的</a:t>
            </a:r>
            <a:r>
              <a:rPr lang="zh-CN" altLang="en-US" dirty="0" smtClean="0"/>
              <a:t>。 </a:t>
            </a:r>
            <a:endParaRPr lang="en-US" altLang="zh-CN" dirty="0" smtClean="0"/>
          </a:p>
          <a:p>
            <a:pPr>
              <a:buNone/>
            </a:pPr>
            <a:endParaRPr lang="zh-CN" altLang="en-US" sz="2400" dirty="0" smtClean="0"/>
          </a:p>
          <a:p>
            <a:pPr>
              <a:lnSpc>
                <a:spcPct val="80000"/>
              </a:lnSpc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6629-DACD-498F-867D-4B2567C9B252}" type="slidenum">
              <a:rPr lang="en-US" altLang="zh-CN" smtClean="0"/>
              <a:pPr>
                <a:defRPr/>
              </a:pPr>
              <a:t>24</a:t>
            </a:fld>
            <a:r>
              <a:rPr lang="en-US" altLang="zh-CN" smtClean="0"/>
              <a:t> /94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对象序列化</a:t>
            </a:r>
            <a:r>
              <a:rPr lang="en-US" altLang="zh-CN" dirty="0" smtClean="0">
                <a:solidFill>
                  <a:srgbClr val="000099"/>
                </a:solidFill>
              </a:rPr>
              <a:t>(</a:t>
            </a:r>
            <a:r>
              <a:rPr lang="zh-CN" altLang="zh-CN" dirty="0" smtClean="0">
                <a:solidFill>
                  <a:srgbClr val="000099"/>
                </a:solidFill>
              </a:rPr>
              <a:t>Serialization</a:t>
            </a:r>
            <a:r>
              <a:rPr lang="en-US" altLang="zh-CN" dirty="0" smtClean="0">
                <a:solidFill>
                  <a:srgbClr val="000099"/>
                </a:solidFill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默认序列化机制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如果仅仅只是让某个类实现</a:t>
            </a:r>
            <a:r>
              <a:rPr lang="en-US" altLang="zh-CN" dirty="0" err="1" smtClean="0"/>
              <a:t>Serializable</a:t>
            </a:r>
            <a:r>
              <a:rPr lang="zh-CN" altLang="en-US" dirty="0" smtClean="0"/>
              <a:t>接口，而没有其它任何处理的话，则就是使用默认序列化机制。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使用默认机制，在序列化对象时，不仅会序列化当前对象本身，还会对该对象引用的其它对象也进行序列化，同样地，这些其它对象引用的另外对象也将被序列化，以此类推。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所以，如果一个对象包含的成员变量是容器类对象，而这些容器所含有的元素也是容器类对象，那么这个序列化的过程就会较复杂，开销也较大。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D73BDDC-9198-421A-89CE-4ED4C6CC50C5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26</a:t>
            </a:fld>
            <a:r>
              <a:rPr lang="en-US" altLang="zh-CN" sz="1000" b="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solidFill>
                  <a:srgbClr val="000099"/>
                </a:solidFill>
              </a:rPr>
              <a:t>Serializable</a:t>
            </a:r>
            <a:r>
              <a:rPr lang="zh-CN" altLang="en-US" sz="4000" smtClean="0">
                <a:solidFill>
                  <a:srgbClr val="000099"/>
                </a:solidFill>
              </a:rPr>
              <a:t>接口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469108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java.io</a:t>
            </a:r>
            <a:r>
              <a:rPr lang="zh-CN" altLang="en-US" dirty="0" smtClean="0"/>
              <a:t>包中，</a:t>
            </a:r>
            <a:r>
              <a:rPr lang="zh-CN" altLang="en-US" b="1" dirty="0" smtClean="0">
                <a:solidFill>
                  <a:srgbClr val="C00000"/>
                </a:solidFill>
              </a:rPr>
              <a:t>接口</a:t>
            </a:r>
            <a:r>
              <a:rPr lang="en-US" altLang="zh-CN" b="1" dirty="0" err="1" smtClean="0">
                <a:solidFill>
                  <a:srgbClr val="990000"/>
                </a:solidFill>
              </a:rPr>
              <a:t>Serializable</a:t>
            </a:r>
            <a:r>
              <a:rPr lang="zh-CN" altLang="en-US" dirty="0" smtClean="0"/>
              <a:t>用来作为实现</a:t>
            </a:r>
            <a:r>
              <a:rPr lang="zh-CN" altLang="en-US" dirty="0" smtClean="0"/>
              <a:t>对象序列化的</a:t>
            </a:r>
            <a:r>
              <a:rPr lang="zh-CN" altLang="en-US" dirty="0" smtClean="0"/>
              <a:t>工具，只有实现了</a:t>
            </a:r>
            <a:r>
              <a:rPr lang="en-US" altLang="zh-CN" dirty="0" err="1" smtClean="0"/>
              <a:t>Serializable</a:t>
            </a:r>
            <a:r>
              <a:rPr lang="zh-CN" altLang="en-US" dirty="0" smtClean="0"/>
              <a:t>接口的类的对象才可以</a:t>
            </a:r>
            <a:r>
              <a:rPr lang="zh-CN" altLang="en-US" dirty="0" smtClean="0"/>
              <a:t>被序列化。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zh-CN" altLang="en-US" sz="31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err="1" smtClean="0">
                <a:solidFill>
                  <a:srgbClr val="000099"/>
                </a:solidFill>
              </a:rPr>
              <a:t>Serializable</a:t>
            </a:r>
            <a:r>
              <a:rPr lang="zh-CN" altLang="en-US" dirty="0" smtClean="0">
                <a:solidFill>
                  <a:srgbClr val="000099"/>
                </a:solidFill>
              </a:rPr>
              <a:t>接口</a:t>
            </a:r>
            <a:r>
              <a:rPr lang="zh-CN" altLang="en-US" dirty="0" smtClean="0"/>
              <a:t>中不含有任何的方法声明，是个</a:t>
            </a:r>
            <a:r>
              <a:rPr lang="zh-CN" altLang="en-US" b="1" dirty="0" smtClean="0">
                <a:solidFill>
                  <a:srgbClr val="990000"/>
                </a:solidFill>
              </a:rPr>
              <a:t>空接口</a:t>
            </a:r>
            <a:r>
              <a:rPr lang="zh-CN" altLang="en-US" dirty="0" smtClean="0"/>
              <a:t>。其定义如下：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tx2"/>
                </a:solidFill>
              </a:rPr>
              <a:t>public  interface  </a:t>
            </a:r>
            <a:r>
              <a:rPr lang="en-US" altLang="zh-CN" b="1" dirty="0" err="1" smtClean="0">
                <a:solidFill>
                  <a:schemeClr val="tx2"/>
                </a:solidFill>
              </a:rPr>
              <a:t>Serializable</a:t>
            </a:r>
            <a:r>
              <a:rPr lang="en-US" altLang="zh-CN" b="1" dirty="0" smtClean="0">
                <a:solidFill>
                  <a:schemeClr val="tx2"/>
                </a:solidFill>
              </a:rPr>
              <a:t>{  }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实现</a:t>
            </a:r>
            <a:r>
              <a:rPr lang="en-US" altLang="zh-CN" dirty="0" err="1" smtClean="0"/>
              <a:t>Serializable</a:t>
            </a:r>
            <a:r>
              <a:rPr lang="zh-CN" altLang="en-US" dirty="0" smtClean="0"/>
              <a:t>接口，不需要编写任何的实现代码。这个接口只是</a:t>
            </a:r>
            <a:r>
              <a:rPr lang="zh-CN" altLang="en-US" dirty="0" smtClean="0">
                <a:solidFill>
                  <a:srgbClr val="FF3300"/>
                </a:solidFill>
              </a:rPr>
              <a:t>一个特殊的标记</a:t>
            </a:r>
            <a:r>
              <a:rPr lang="zh-CN" altLang="en-US" dirty="0" smtClean="0"/>
              <a:t>，用来表示一个类可以</a:t>
            </a:r>
            <a:r>
              <a:rPr lang="zh-CN" altLang="en-US" dirty="0" smtClean="0"/>
              <a:t>被序列化。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如果一个类</a:t>
            </a:r>
            <a:r>
              <a:rPr lang="zh-CN" altLang="en-US" dirty="0" smtClean="0"/>
              <a:t>可以序列化，</a:t>
            </a:r>
            <a:r>
              <a:rPr lang="zh-CN" altLang="en-US" dirty="0" smtClean="0"/>
              <a:t>它的所有子类都</a:t>
            </a:r>
            <a:r>
              <a:rPr lang="zh-CN" altLang="en-US" dirty="0" smtClean="0"/>
              <a:t>可以序列化。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smtClean="0"/>
              <a:t>Java</a:t>
            </a:r>
            <a:r>
              <a:rPr lang="zh-CN" altLang="en-US" b="0" smtClean="0"/>
              <a:t>标记接口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标记接口</a:t>
            </a:r>
            <a:r>
              <a:rPr lang="zh-CN" altLang="en-US" dirty="0" smtClean="0"/>
              <a:t>是没有任何方法和属性的接口。</a:t>
            </a:r>
            <a:endParaRPr lang="en-US" altLang="zh-CN" dirty="0" smtClean="0"/>
          </a:p>
          <a:p>
            <a:r>
              <a:rPr lang="zh-CN" altLang="en-US" dirty="0" smtClean="0"/>
              <a:t>它仅仅表明实现它的类属于一个特定的类型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供其他代码来测试允许做一些事情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使用标记接口的唯一目的是使得可以用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instanceof</a:t>
            </a:r>
            <a:r>
              <a:rPr lang="zh-CN" altLang="en-US" dirty="0" smtClean="0"/>
              <a:t>进行类型查询，例如： </a:t>
            </a:r>
            <a:br>
              <a:rPr lang="zh-CN" altLang="en-US" dirty="0" smtClean="0"/>
            </a:br>
            <a:r>
              <a:rPr lang="zh-CN" altLang="en-US" dirty="0" smtClean="0"/>
              <a:t>           </a:t>
            </a:r>
          </a:p>
          <a:p>
            <a:pPr algn="ctr">
              <a:buFont typeface="Wingdings" pitchFamily="2" charset="2"/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if(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instanceof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Serializable</a:t>
            </a:r>
            <a:r>
              <a:rPr lang="en-US" altLang="zh-CN" dirty="0" smtClean="0"/>
              <a:t>) {………} </a:t>
            </a:r>
            <a:br>
              <a:rPr lang="en-US" altLang="zh-CN" dirty="0" smtClean="0"/>
            </a:b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6629-DACD-498F-867D-4B2567C9B252}" type="slidenum">
              <a:rPr lang="en-US" altLang="zh-CN" smtClean="0"/>
              <a:pPr>
                <a:defRPr/>
              </a:pPr>
              <a:t>27</a:t>
            </a:fld>
            <a:r>
              <a:rPr lang="en-US" altLang="zh-CN" dirty="0" smtClean="0"/>
              <a:t>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A3CEA81-E724-45C0-89D6-74B9ED51AB38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28</a:t>
            </a:fld>
            <a:r>
              <a:rPr lang="en-US" altLang="zh-CN" sz="1000" b="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</a:t>
            </a:r>
            <a:r>
              <a:rPr lang="zh-CN" altLang="en-US" dirty="0" smtClean="0">
                <a:solidFill>
                  <a:schemeClr val="tx1"/>
                </a:solidFill>
              </a:rPr>
              <a:t>序列化</a:t>
            </a:r>
            <a:r>
              <a:rPr lang="en-US" altLang="zh-CN" dirty="0" smtClean="0">
                <a:solidFill>
                  <a:srgbClr val="000099"/>
                </a:solidFill>
              </a:rPr>
              <a:t>(</a:t>
            </a:r>
            <a:r>
              <a:rPr lang="zh-CN" altLang="zh-CN" dirty="0" smtClean="0">
                <a:solidFill>
                  <a:srgbClr val="000099"/>
                </a:solidFill>
              </a:rPr>
              <a:t>Serialization</a:t>
            </a:r>
            <a:r>
              <a:rPr lang="en-US" altLang="zh-CN" dirty="0" smtClean="0">
                <a:solidFill>
                  <a:srgbClr val="000099"/>
                </a:solidFill>
              </a:rPr>
              <a:t>)</a:t>
            </a:r>
            <a:endParaRPr lang="zh-CN" altLang="zh-CN" dirty="0" smtClean="0">
              <a:solidFill>
                <a:srgbClr val="000099"/>
              </a:solidFill>
            </a:endParaRP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不</a:t>
            </a:r>
            <a:r>
              <a:rPr lang="zh-CN" altLang="en-US" sz="2400" dirty="0" smtClean="0"/>
              <a:t>参与序列化的</a:t>
            </a:r>
            <a:r>
              <a:rPr lang="zh-CN" altLang="en-US" sz="2400" dirty="0" smtClean="0"/>
              <a:t>数据可以用关键字</a:t>
            </a:r>
            <a:r>
              <a:rPr lang="en-US" altLang="zh-CN" sz="2400" b="1" dirty="0" smtClean="0">
                <a:solidFill>
                  <a:srgbClr val="990000"/>
                </a:solidFill>
              </a:rPr>
              <a:t>transient(</a:t>
            </a:r>
            <a:r>
              <a:rPr lang="zh-CN" altLang="en-US" sz="2400" b="1" dirty="0" smtClean="0">
                <a:solidFill>
                  <a:srgbClr val="990000"/>
                </a:solidFill>
              </a:rPr>
              <a:t>瞬时的</a:t>
            </a:r>
            <a:r>
              <a:rPr lang="en-US" altLang="zh-CN" sz="2400" b="1" dirty="0" smtClean="0">
                <a:solidFill>
                  <a:srgbClr val="990000"/>
                </a:solidFill>
              </a:rPr>
              <a:t>)</a:t>
            </a:r>
            <a:r>
              <a:rPr lang="zh-CN" altLang="en-US" sz="2400" dirty="0" smtClean="0"/>
              <a:t>来修饰。比如：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通常出于安全性的考虑，某些不宜公开的数据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如：用户的密码</a:t>
            </a:r>
            <a:r>
              <a:rPr lang="en-US" altLang="zh-CN" dirty="0" smtClean="0"/>
              <a:t>)</a:t>
            </a:r>
            <a:r>
              <a:rPr lang="zh-CN" altLang="en-US" dirty="0" smtClean="0"/>
              <a:t>用</a:t>
            </a:r>
            <a:r>
              <a:rPr lang="en-US" altLang="zh-CN" b="1" dirty="0" smtClean="0">
                <a:solidFill>
                  <a:srgbClr val="990000"/>
                </a:solidFill>
              </a:rPr>
              <a:t>transient</a:t>
            </a:r>
            <a:r>
              <a:rPr lang="zh-CN" altLang="en-US" dirty="0" smtClean="0"/>
              <a:t>来修饰，能够使其不</a:t>
            </a:r>
            <a:r>
              <a:rPr lang="zh-CN" altLang="en-US" dirty="0" smtClean="0"/>
              <a:t>被序列化。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用</a:t>
            </a:r>
            <a:r>
              <a:rPr lang="en-US" altLang="zh-CN" sz="2400" b="1" dirty="0" smtClean="0">
                <a:solidFill>
                  <a:srgbClr val="990000"/>
                </a:solidFill>
              </a:rPr>
              <a:t>static</a:t>
            </a:r>
            <a:r>
              <a:rPr lang="zh-CN" altLang="en-US" sz="2400" dirty="0" smtClean="0"/>
              <a:t>修饰的静态成员变量与类的对象无关</a:t>
            </a:r>
            <a:r>
              <a:rPr lang="zh-CN" altLang="en-US" sz="2400" dirty="0" smtClean="0"/>
              <a:t>，序列化过程</a:t>
            </a:r>
            <a:r>
              <a:rPr lang="zh-CN" altLang="en-US" sz="2400" dirty="0" smtClean="0"/>
              <a:t>也与之无关。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有些对象，如</a:t>
            </a:r>
            <a:r>
              <a:rPr lang="en-US" altLang="zh-CN" sz="2400" dirty="0" smtClean="0"/>
              <a:t>Thread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FileInputStream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FileOutputStream</a:t>
            </a:r>
            <a:r>
              <a:rPr lang="zh-CN" altLang="en-US" sz="2400" dirty="0" smtClean="0"/>
              <a:t>等对象，其对象状态也是瞬时的，也不能</a:t>
            </a:r>
            <a:r>
              <a:rPr lang="zh-CN" altLang="en-US" sz="2400" dirty="0" smtClean="0"/>
              <a:t>进行序列化。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543800" cy="6397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//Example: </a:t>
            </a:r>
            <a:r>
              <a:rPr lang="en-US" altLang="zh-CN" sz="3100" b="1" dirty="0" err="1" smtClean="0">
                <a:solidFill>
                  <a:srgbClr val="000099"/>
                </a:solidFill>
              </a:rPr>
              <a:t>Serializable</a:t>
            </a:r>
            <a:r>
              <a:rPr lang="zh-CN" altLang="en-US" sz="3100" b="1" dirty="0" smtClean="0">
                <a:solidFill>
                  <a:srgbClr val="000099"/>
                </a:solidFill>
              </a:rPr>
              <a:t>接口</a:t>
            </a:r>
            <a:endParaRPr lang="zh-CN" altLang="en-US" sz="3100" b="1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071546"/>
            <a:ext cx="8205814" cy="5105400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import </a:t>
            </a:r>
            <a:r>
              <a:rPr lang="en-US" altLang="zh-CN" sz="1800" b="1" dirty="0" err="1" smtClean="0">
                <a:latin typeface="Tahoma" pitchFamily="34" charset="0"/>
                <a:cs typeface="Tahoma" pitchFamily="34" charset="0"/>
              </a:rPr>
              <a:t>java.io.Serializable</a:t>
            </a: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800" b="1" dirty="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public class </a:t>
            </a:r>
            <a:r>
              <a:rPr lang="en-US" altLang="zh-CN" sz="1800" b="1" dirty="0" smtClean="0">
                <a:solidFill>
                  <a:srgbClr val="006600"/>
                </a:solidFill>
                <a:latin typeface="Tahoma" pitchFamily="34" charset="0"/>
                <a:cs typeface="Tahoma" pitchFamily="34" charset="0"/>
              </a:rPr>
              <a:t>Student</a:t>
            </a: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CN" sz="1800" b="1" dirty="0" smtClean="0">
                <a:solidFill>
                  <a:srgbClr val="990000"/>
                </a:solidFill>
                <a:latin typeface="Tahoma" pitchFamily="34" charset="0"/>
                <a:cs typeface="Tahoma" pitchFamily="34" charset="0"/>
              </a:rPr>
              <a:t>implements </a:t>
            </a:r>
            <a:r>
              <a:rPr lang="en-US" altLang="zh-CN" sz="1800" b="1" dirty="0" err="1" smtClean="0">
                <a:solidFill>
                  <a:srgbClr val="990000"/>
                </a:solidFill>
                <a:latin typeface="Tahoma" pitchFamily="34" charset="0"/>
                <a:cs typeface="Tahoma" pitchFamily="34" charset="0"/>
              </a:rPr>
              <a:t>Serializable</a:t>
            </a: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private static final long </a:t>
            </a:r>
            <a:r>
              <a:rPr lang="en-US" altLang="zh-CN" sz="1800" b="1" i="1" dirty="0" err="1" smtClean="0">
                <a:solidFill>
                  <a:srgbClr val="0000FF"/>
                </a:solidFill>
              </a:rPr>
              <a:t>serialVersionUID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 = </a:t>
            </a:r>
            <a:r>
              <a:rPr lang="en-US" altLang="zh-CN" sz="1800" b="1" dirty="0" err="1" smtClean="0">
                <a:solidFill>
                  <a:srgbClr val="0000FF"/>
                </a:solidFill>
              </a:rPr>
              <a:t>1663183895424656802L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1800" b="1" dirty="0" err="1" smtClean="0"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 id;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	String name;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1800" b="1" dirty="0" err="1" smtClean="0"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 age;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	String department;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	public Student(){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	public Student(</a:t>
            </a:r>
            <a:r>
              <a:rPr lang="en-US" altLang="zh-CN" sz="1800" b="1" dirty="0" err="1" smtClean="0"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 id, String name, </a:t>
            </a:r>
            <a:r>
              <a:rPr lang="en-US" altLang="zh-CN" sz="1800" b="1" dirty="0" err="1" smtClean="0"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 age, String department){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altLang="zh-CN" sz="1800" b="1" dirty="0" err="1" smtClean="0">
                <a:latin typeface="Tahoma" pitchFamily="34" charset="0"/>
                <a:cs typeface="Tahoma" pitchFamily="34" charset="0"/>
              </a:rPr>
              <a:t>this.id</a:t>
            </a: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 = id;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altLang="zh-CN" sz="1800" b="1" dirty="0" err="1" smtClean="0">
                <a:latin typeface="Tahoma" pitchFamily="34" charset="0"/>
                <a:cs typeface="Tahoma" pitchFamily="34" charset="0"/>
              </a:rPr>
              <a:t>this.name</a:t>
            </a: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 = name;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altLang="zh-CN" sz="1800" b="1" dirty="0" err="1" smtClean="0">
                <a:latin typeface="Tahoma" pitchFamily="34" charset="0"/>
                <a:cs typeface="Tahoma" pitchFamily="34" charset="0"/>
              </a:rPr>
              <a:t>this.age</a:t>
            </a: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 = age;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altLang="zh-CN" sz="1800" b="1" dirty="0" err="1" smtClean="0">
                <a:latin typeface="Tahoma" pitchFamily="34" charset="0"/>
                <a:cs typeface="Tahoma" pitchFamily="34" charset="0"/>
              </a:rPr>
              <a:t>this.department</a:t>
            </a: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 = department;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942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7610B16-D5F2-4925-9551-A88BC79CFCA8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29</a:t>
            </a:fld>
            <a:r>
              <a:rPr lang="en-US" altLang="zh-CN" sz="1000" b="0" dirty="0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导读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6250" indent="-476250" algn="just" fontAlgn="t"/>
            <a:r>
              <a:rPr lang="zh-CN" altLang="en-US" sz="3200" b="1" dirty="0" smtClean="0">
                <a:solidFill>
                  <a:srgbClr val="3333FF"/>
                </a:solidFill>
                <a:latin typeface="Tahoma" pitchFamily="34" charset="0"/>
              </a:rPr>
              <a:t>主要内容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</a:rPr>
              <a:t>文件字节流与文件字符流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</a:rPr>
              <a:t>缓冲流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</a:rPr>
              <a:t>随机流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 smtClean="0">
                <a:latin typeface="Tahoma" pitchFamily="34" charset="0"/>
              </a:rPr>
              <a:t>数组流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 smtClean="0">
                <a:latin typeface="Tahoma" pitchFamily="34" charset="0"/>
              </a:rPr>
              <a:t>数据流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 smtClean="0">
                <a:latin typeface="Tahoma" pitchFamily="34" charset="0"/>
              </a:rPr>
              <a:t>对象流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</a:rPr>
              <a:t>序列化与对象可隆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</a:rPr>
              <a:t>(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</a:rPr>
              <a:t>自学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</a:rPr>
              <a:t>)</a:t>
            </a:r>
            <a:endParaRPr lang="zh-CN" altLang="en-US" b="1" dirty="0" smtClean="0">
              <a:latin typeface="Tahoma" pitchFamily="34" charset="0"/>
            </a:endParaRP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宋体" charset="-122"/>
              </a:rPr>
              <a:t>文件锁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</a:rPr>
              <a:t> 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</a:rPr>
              <a:t>(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</a:rPr>
              <a:t>自学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</a:rPr>
              <a:t>)</a:t>
            </a:r>
            <a:endParaRPr lang="zh-CN" altLang="en-US" b="1" dirty="0" smtClean="0">
              <a:solidFill>
                <a:schemeClr val="bg1">
                  <a:lumMod val="75000"/>
                </a:schemeClr>
              </a:solidFill>
              <a:latin typeface="Tahoma" pitchFamily="34" charset="0"/>
            </a:endParaRP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</a:rPr>
              <a:t>使用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</a:rPr>
              <a:t>Scanner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</a:rPr>
              <a:t>解析文件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</a:rPr>
              <a:t>(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</a:rPr>
              <a:t>自学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</a:rPr>
              <a:t>)</a:t>
            </a:r>
            <a:endParaRPr lang="zh-CN" altLang="en-US" b="1" dirty="0" smtClean="0">
              <a:solidFill>
                <a:schemeClr val="bg1">
                  <a:lumMod val="75000"/>
                </a:schemeClr>
              </a:solidFill>
              <a:latin typeface="Tahoma" pitchFamily="34" charset="0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500042"/>
            <a:ext cx="7215238" cy="7159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域：</a:t>
            </a:r>
            <a:r>
              <a:rPr lang="en-US" altLang="zh-CN" dirty="0" err="1" smtClean="0"/>
              <a:t>serialVersionUID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643050"/>
            <a:ext cx="8358246" cy="5000660"/>
          </a:xfrm>
        </p:spPr>
        <p:txBody>
          <a:bodyPr/>
          <a:lstStyle/>
          <a:p>
            <a:r>
              <a:rPr lang="zh-CN" altLang="en-US" dirty="0" smtClean="0"/>
              <a:t>凡是实现</a:t>
            </a:r>
            <a:r>
              <a:rPr lang="en-US" dirty="0" err="1" smtClean="0"/>
              <a:t>Serializable</a:t>
            </a:r>
            <a:r>
              <a:rPr lang="zh-CN" altLang="en-US" dirty="0" smtClean="0"/>
              <a:t>接口的类都有一个</a:t>
            </a:r>
            <a:r>
              <a:rPr lang="zh-CN" altLang="en-US" dirty="0" smtClean="0"/>
              <a:t>表示序列化</a:t>
            </a:r>
            <a:r>
              <a:rPr lang="zh-CN" altLang="en-US" b="1" dirty="0" smtClean="0">
                <a:solidFill>
                  <a:srgbClr val="000099"/>
                </a:solidFill>
              </a:rPr>
              <a:t>版本</a:t>
            </a:r>
            <a:r>
              <a:rPr lang="zh-CN" altLang="en-US" dirty="0" smtClean="0"/>
              <a:t>标识符的静态变量：</a:t>
            </a:r>
          </a:p>
          <a:p>
            <a:pPr algn="ctr">
              <a:buNone/>
            </a:pPr>
            <a:r>
              <a:rPr lang="en-US" b="1" dirty="0" smtClean="0"/>
              <a:t>private static final long </a:t>
            </a:r>
            <a:r>
              <a:rPr lang="en-US" altLang="zh-CN" b="1" dirty="0" err="1" smtClean="0">
                <a:solidFill>
                  <a:srgbClr val="000099"/>
                </a:solidFill>
              </a:rPr>
              <a:t>serialVersionUID</a:t>
            </a:r>
            <a:r>
              <a:rPr lang="en-US" b="1" dirty="0" smtClean="0"/>
              <a:t>; </a:t>
            </a:r>
          </a:p>
          <a:p>
            <a:pPr algn="ctr">
              <a:buNone/>
            </a:pPr>
            <a:endParaRPr lang="en-US" b="1" dirty="0" smtClean="0"/>
          </a:p>
          <a:p>
            <a:pPr marL="457200" indent="-457200">
              <a:lnSpc>
                <a:spcPct val="90000"/>
              </a:lnSpc>
            </a:pPr>
            <a:r>
              <a:rPr lang="en-US" altLang="zh-CN" dirty="0" err="1" smtClean="0"/>
              <a:t>serialVersionUID</a:t>
            </a:r>
            <a:r>
              <a:rPr lang="zh-CN" altLang="en-US" dirty="0" smtClean="0"/>
              <a:t>是为了</a:t>
            </a:r>
            <a:r>
              <a:rPr lang="zh-CN" altLang="en-US" b="1" dirty="0" smtClean="0">
                <a:solidFill>
                  <a:srgbClr val="C00000"/>
                </a:solidFill>
              </a:rPr>
              <a:t>反序列化</a:t>
            </a:r>
            <a:r>
              <a:rPr lang="zh-CN" altLang="en-US" dirty="0" smtClean="0"/>
              <a:t>的时候</a:t>
            </a:r>
            <a:r>
              <a:rPr lang="en-US" altLang="zh-CN" dirty="0" smtClean="0"/>
              <a:t>JVM</a:t>
            </a:r>
            <a:r>
              <a:rPr lang="zh-CN" altLang="en-US" dirty="0" smtClean="0"/>
              <a:t>比对</a:t>
            </a:r>
            <a:r>
              <a:rPr lang="zh-CN" altLang="en-US" b="1" dirty="0" smtClean="0">
                <a:solidFill>
                  <a:srgbClr val="0000FF"/>
                </a:solidFill>
              </a:rPr>
              <a:t>类</a:t>
            </a:r>
            <a:r>
              <a:rPr lang="zh-CN" altLang="en-US" dirty="0" smtClean="0"/>
              <a:t>的版本。有两种生成方式：</a:t>
            </a:r>
          </a:p>
          <a:p>
            <a:pPr marL="725488" lvl="1" indent="-3810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dirty="0" smtClean="0"/>
              <a:t>一个是默认的</a:t>
            </a:r>
            <a:r>
              <a:rPr lang="en-US" altLang="zh-CN" dirty="0" smtClean="0"/>
              <a:t>1L</a:t>
            </a:r>
            <a:r>
              <a:rPr lang="zh-CN" altLang="en-US" dirty="0" smtClean="0"/>
              <a:t>，比如：</a:t>
            </a:r>
          </a:p>
          <a:p>
            <a:pPr marL="725488" lvl="1" indent="-381000"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</a:rPr>
              <a:t>private static final long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serialVersionUID</a:t>
            </a:r>
            <a:r>
              <a:rPr lang="en-US" altLang="zh-CN" b="1" dirty="0" smtClean="0">
                <a:solidFill>
                  <a:srgbClr val="0000FF"/>
                </a:solidFill>
              </a:rPr>
              <a:t> = 1L;</a:t>
            </a:r>
          </a:p>
          <a:p>
            <a:pPr marL="725488" lvl="1" indent="-38100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zh-CN" altLang="en-US" dirty="0" smtClean="0"/>
              <a:t>一个是系统根据类名、接口名、成员方法及属性等来生成一个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位的哈希字段，比如：</a:t>
            </a:r>
          </a:p>
          <a:p>
            <a:pPr marL="725488" lvl="1" indent="-381000"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</a:rPr>
              <a:t>private static final long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serialVersionUID</a:t>
            </a:r>
            <a:r>
              <a:rPr lang="en-US" altLang="zh-CN" b="1" dirty="0" smtClean="0">
                <a:solidFill>
                  <a:srgbClr val="0000FF"/>
                </a:solidFill>
              </a:rPr>
              <a:t> =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xxxxL</a:t>
            </a:r>
            <a:r>
              <a:rPr lang="en-US" altLang="zh-CN" b="1" dirty="0" smtClean="0">
                <a:solidFill>
                  <a:srgbClr val="0000FF"/>
                </a:solidFill>
              </a:rPr>
              <a:t>;</a:t>
            </a:r>
          </a:p>
          <a:p>
            <a:pPr marL="725488" lvl="1" indent="-381000" algn="ctr">
              <a:lnSpc>
                <a:spcPct val="90000"/>
              </a:lnSpc>
              <a:buFont typeface="Wingdings" pitchFamily="2" charset="2"/>
              <a:buNone/>
            </a:pPr>
            <a:endParaRPr lang="zh-CN" altLang="en-US" sz="1800" b="1" dirty="0" smtClean="0">
              <a:solidFill>
                <a:srgbClr val="0000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6629-DACD-498F-867D-4B2567C9B252}" type="slidenum">
              <a:rPr lang="en-US" altLang="zh-CN" smtClean="0"/>
              <a:pPr>
                <a:defRPr/>
              </a:pPr>
              <a:t>30</a:t>
            </a:fld>
            <a:r>
              <a:rPr lang="en-US" altLang="zh-CN" dirty="0" smtClean="0"/>
              <a:t>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571480"/>
            <a:ext cx="7543800" cy="715962"/>
          </a:xfrm>
        </p:spPr>
        <p:txBody>
          <a:bodyPr/>
          <a:lstStyle/>
          <a:p>
            <a:r>
              <a:rPr lang="zh-CN" altLang="en-US" dirty="0" smtClean="0"/>
              <a:t>域：</a:t>
            </a:r>
            <a:r>
              <a:rPr lang="en-US" altLang="zh-CN" dirty="0" err="1" smtClean="0"/>
              <a:t>serialVersionUID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3050"/>
            <a:ext cx="8229600" cy="5000660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zh-CN" altLang="en-US" sz="2400" dirty="0" smtClean="0"/>
              <a:t>在反序列化的时候，即：将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流</a:t>
            </a:r>
            <a:r>
              <a:rPr lang="zh-CN" altLang="en-US" sz="2400" dirty="0" smtClean="0"/>
              <a:t>转换为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类的实例</a:t>
            </a:r>
            <a:r>
              <a:rPr lang="zh-CN" altLang="en-US" sz="2400" dirty="0" smtClean="0"/>
              <a:t>的时候，</a:t>
            </a:r>
            <a:r>
              <a:rPr lang="en-US" altLang="zh-CN" sz="2400" dirty="0" smtClean="0"/>
              <a:t>JVM</a:t>
            </a:r>
            <a:r>
              <a:rPr lang="zh-CN" altLang="en-US" sz="2400" dirty="0" smtClean="0"/>
              <a:t>会把传来的字节流中的</a:t>
            </a:r>
            <a:r>
              <a:rPr lang="en-US" altLang="zh-CN" sz="2400" dirty="0" err="1" smtClean="0">
                <a:solidFill>
                  <a:srgbClr val="000099"/>
                </a:solidFill>
              </a:rPr>
              <a:t>serialVersionUID</a:t>
            </a:r>
            <a:r>
              <a:rPr lang="zh-CN" altLang="en-US" sz="2400" dirty="0" smtClean="0"/>
              <a:t>与本地相应实体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类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>
                <a:solidFill>
                  <a:srgbClr val="000099"/>
                </a:solidFill>
              </a:rPr>
              <a:t>serialVersionUID</a:t>
            </a:r>
            <a:r>
              <a:rPr lang="zh-CN" altLang="en-US" sz="2400" dirty="0" smtClean="0"/>
              <a:t>进行比较，如果相同就认为是一致的，可以进行反序列化，否则就会出现序列化版本不一致的异常。</a:t>
            </a:r>
          </a:p>
          <a:p>
            <a:pPr marL="457200" indent="-457200">
              <a:lnSpc>
                <a:spcPct val="90000"/>
              </a:lnSpc>
            </a:pPr>
            <a:endParaRPr lang="zh-CN" altLang="en-US" sz="2400" dirty="0" smtClean="0"/>
          </a:p>
          <a:p>
            <a:pPr marL="457200" indent="-457200">
              <a:lnSpc>
                <a:spcPct val="90000"/>
              </a:lnSpc>
            </a:pPr>
            <a:r>
              <a:rPr lang="en-US" altLang="zh-CN" sz="2400" dirty="0" smtClean="0"/>
              <a:t>当一个类实现了Serializable接口，如果没有定义serialVersionUID，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Eclipse</a:t>
            </a:r>
            <a:r>
              <a:rPr lang="en-US" altLang="zh-CN" sz="2400" dirty="0" smtClean="0"/>
              <a:t>会提供这个提示功能告诉你去定义 。</a:t>
            </a:r>
          </a:p>
          <a:p>
            <a:pPr marL="806450" lvl="1" indent="-457200">
              <a:lnSpc>
                <a:spcPct val="90000"/>
              </a:lnSpc>
            </a:pPr>
            <a:r>
              <a:rPr lang="en-US" altLang="zh-CN" dirty="0" err="1" smtClean="0"/>
              <a:t>在Eclipse中点击类中warning的图标一下，Eclipse就会自动给定两种生成的方式</a:t>
            </a:r>
            <a:r>
              <a:rPr lang="en-US" altLang="zh-CN" dirty="0" smtClean="0"/>
              <a:t>。</a:t>
            </a:r>
            <a:r>
              <a:rPr lang="en-US" altLang="zh-CN" dirty="0" err="1" smtClean="0"/>
              <a:t>如果不想定义它，在Eclipse的设置中也可以把它关掉的</a:t>
            </a:r>
            <a:r>
              <a:rPr lang="en-US" altLang="zh-CN" dirty="0" smtClean="0"/>
              <a:t>，</a:t>
            </a:r>
            <a:r>
              <a:rPr lang="zh-CN" altLang="en-US" dirty="0" smtClean="0"/>
              <a:t>或者全部默认为</a:t>
            </a:r>
            <a:r>
              <a:rPr lang="en-US" altLang="zh-CN" dirty="0" smtClean="0"/>
              <a:t>1L.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6629-DACD-498F-867D-4B2567C9B252}" type="slidenum">
              <a:rPr lang="en-US" altLang="zh-CN" smtClean="0"/>
              <a:pPr>
                <a:defRPr/>
              </a:pPr>
              <a:t>31</a:t>
            </a:fld>
            <a:r>
              <a:rPr lang="en-US" altLang="zh-CN" dirty="0" smtClean="0"/>
              <a:t>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6440071-E679-4B71-BCF0-7F2C3EA1668A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32</a:t>
            </a:fld>
            <a:r>
              <a:rPr lang="en-US" altLang="zh-CN" sz="1000" b="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428605"/>
            <a:ext cx="7477148" cy="785818"/>
          </a:xfrm>
        </p:spPr>
        <p:txBody>
          <a:bodyPr/>
          <a:lstStyle/>
          <a:p>
            <a:r>
              <a:rPr lang="zh-CN" altLang="en-US" sz="3500" dirty="0" smtClean="0">
                <a:solidFill>
                  <a:srgbClr val="000099"/>
                </a:solidFill>
              </a:rPr>
              <a:t/>
            </a:r>
            <a:br>
              <a:rPr lang="zh-CN" altLang="en-US" sz="3500" dirty="0" smtClean="0">
                <a:solidFill>
                  <a:srgbClr val="000099"/>
                </a:solidFill>
              </a:rPr>
            </a:br>
            <a:r>
              <a:rPr lang="zh-CN" altLang="en-US" sz="3500" dirty="0" smtClean="0">
                <a:solidFill>
                  <a:schemeClr val="tx1"/>
                </a:solidFill>
              </a:rPr>
              <a:t>对象序列化</a:t>
            </a:r>
            <a:r>
              <a:rPr lang="en-US" altLang="zh-CN" dirty="0" smtClean="0">
                <a:solidFill>
                  <a:schemeClr val="tx1"/>
                </a:solidFill>
              </a:rPr>
              <a:t>(serialization</a:t>
            </a:r>
            <a:r>
              <a:rPr lang="en-US" altLang="zh-CN" dirty="0" smtClean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4488"/>
            <a:ext cx="8229600" cy="4416437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solidFill>
                  <a:srgbClr val="000099"/>
                </a:solidFill>
              </a:rPr>
              <a:t>对象序列化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(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serialization)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通过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ObjectOutputStream</a:t>
            </a:r>
            <a:r>
              <a:rPr lang="zh-CN" altLang="en-US" sz="2400" dirty="0" smtClean="0"/>
              <a:t>将对象状态保存下来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将对象保存到文件中，或者通过网络传送到其他地方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r>
              <a:rPr lang="zh-CN" altLang="en-US" sz="2400" b="1" dirty="0" smtClean="0">
                <a:solidFill>
                  <a:srgbClr val="000099"/>
                </a:solidFill>
              </a:rPr>
              <a:t>对象序列化</a:t>
            </a:r>
            <a:r>
              <a:rPr lang="zh-CN" altLang="en-US" sz="2400" dirty="0" smtClean="0"/>
              <a:t>包括</a:t>
            </a:r>
            <a:r>
              <a:rPr lang="zh-CN" altLang="en-US" sz="2400" dirty="0" smtClean="0"/>
              <a:t>如下步骤：</a:t>
            </a:r>
          </a:p>
          <a:p>
            <a:pPr>
              <a:buNone/>
            </a:pPr>
            <a:r>
              <a:rPr lang="zh-CN" altLang="en-US" sz="2400" dirty="0" smtClean="0"/>
              <a:t>　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 创建一个对象输出流，它可以包装一个其他类型的目标输出流，如文件输出流；</a:t>
            </a:r>
          </a:p>
          <a:p>
            <a:pPr>
              <a:buNone/>
            </a:pPr>
            <a:r>
              <a:rPr lang="zh-CN" altLang="en-US" sz="2400" dirty="0" smtClean="0"/>
              <a:t>　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 通过对象输出流的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writeObject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()</a:t>
            </a:r>
            <a:r>
              <a:rPr lang="zh-CN" altLang="en-US" sz="2400" dirty="0" smtClean="0"/>
              <a:t>方法写对象。</a:t>
            </a:r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zh-CN" altLang="en-US" sz="1000" dirty="0" smtClean="0"/>
          </a:p>
          <a:p>
            <a:pPr eaLnBrk="1" hangingPunct="1"/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</a:t>
            </a:r>
            <a:r>
              <a:rPr lang="zh-CN" altLang="en-US" dirty="0" smtClean="0"/>
              <a:t>反序列化</a:t>
            </a:r>
            <a:r>
              <a:rPr lang="en-US" altLang="zh-CN" dirty="0" smtClean="0">
                <a:solidFill>
                  <a:srgbClr val="000099"/>
                </a:solidFill>
              </a:rPr>
              <a:t>(</a:t>
            </a:r>
            <a:r>
              <a:rPr lang="en-US" altLang="zh-CN" dirty="0" smtClean="0">
                <a:solidFill>
                  <a:srgbClr val="000099"/>
                </a:solidFill>
              </a:rPr>
              <a:t>des</a:t>
            </a:r>
            <a:r>
              <a:rPr lang="zh-CN" altLang="zh-CN" dirty="0" smtClean="0">
                <a:solidFill>
                  <a:srgbClr val="000099"/>
                </a:solidFill>
              </a:rPr>
              <a:t>erialization</a:t>
            </a:r>
            <a:r>
              <a:rPr lang="en-US" altLang="zh-CN" dirty="0" smtClean="0">
                <a:solidFill>
                  <a:srgbClr val="000099"/>
                </a:solidFill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solidFill>
                  <a:srgbClr val="990000"/>
                </a:solidFill>
              </a:rPr>
              <a:t>反序列化</a:t>
            </a:r>
            <a:r>
              <a:rPr lang="en-US" altLang="zh-CN" sz="2400" b="1" dirty="0" smtClean="0">
                <a:solidFill>
                  <a:srgbClr val="990000"/>
                </a:solidFill>
              </a:rPr>
              <a:t>(</a:t>
            </a:r>
            <a:r>
              <a:rPr lang="en-US" altLang="zh-CN" sz="2400" b="1" dirty="0" err="1" smtClean="0">
                <a:solidFill>
                  <a:srgbClr val="990000"/>
                </a:solidFill>
              </a:rPr>
              <a:t>deserialization</a:t>
            </a:r>
            <a:r>
              <a:rPr lang="en-US" altLang="zh-CN" sz="2400" b="1" dirty="0" smtClean="0">
                <a:solidFill>
                  <a:srgbClr val="990000"/>
                </a:solidFill>
              </a:rPr>
              <a:t>)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再通过</a:t>
            </a:r>
            <a:r>
              <a:rPr lang="en-US" altLang="zh-CN" sz="2400" b="1" dirty="0" err="1" smtClean="0">
                <a:solidFill>
                  <a:srgbClr val="990000"/>
                </a:solidFill>
              </a:rPr>
              <a:t>ObjectInputStream</a:t>
            </a:r>
            <a:r>
              <a:rPr lang="zh-CN" altLang="en-US" sz="2400" dirty="0" smtClean="0"/>
              <a:t>将对象状态恢复。 </a:t>
            </a:r>
          </a:p>
          <a:p>
            <a:pPr>
              <a:buNone/>
            </a:pPr>
            <a:endParaRPr lang="zh-CN" altLang="en-US" dirty="0" smtClean="0"/>
          </a:p>
          <a:p>
            <a:r>
              <a:rPr lang="zh-CN" altLang="en-US" b="1" dirty="0" smtClean="0">
                <a:solidFill>
                  <a:srgbClr val="000099"/>
                </a:solidFill>
              </a:rPr>
              <a:t>对象</a:t>
            </a:r>
            <a:r>
              <a:rPr lang="zh-CN" altLang="en-US" b="1" dirty="0" smtClean="0">
                <a:solidFill>
                  <a:srgbClr val="000099"/>
                </a:solidFill>
              </a:rPr>
              <a:t>反序列化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步骤如下：</a:t>
            </a:r>
          </a:p>
          <a:p>
            <a:pPr>
              <a:buNone/>
            </a:pPr>
            <a:r>
              <a:rPr lang="zh-CN" altLang="en-US" sz="2400" dirty="0" smtClean="0"/>
              <a:t>　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 创建一个对象输入流，它可以包装一个其他类型的源输入流，如文件输入流；</a:t>
            </a:r>
          </a:p>
          <a:p>
            <a:pPr>
              <a:buNone/>
            </a:pPr>
            <a:r>
              <a:rPr lang="zh-CN" altLang="en-US" sz="2400" dirty="0" smtClean="0"/>
              <a:t>　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 通过对象输入流的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readObject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()</a:t>
            </a:r>
            <a:r>
              <a:rPr lang="zh-CN" altLang="en-US" sz="2400" dirty="0" smtClean="0"/>
              <a:t>方法读取对象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6629-DACD-498F-867D-4B2567C9B252}" type="slidenum">
              <a:rPr lang="en-US" altLang="zh-CN" smtClean="0"/>
              <a:pPr>
                <a:defRPr/>
              </a:pPr>
              <a:t>33</a:t>
            </a:fld>
            <a:r>
              <a:rPr lang="en-US" altLang="zh-CN" dirty="0" smtClean="0"/>
              <a:t>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32E8019-1B7A-434E-8D34-28D7DDB4905F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34</a:t>
            </a:fld>
            <a:r>
              <a:rPr lang="en-US" altLang="zh-CN" sz="1000" b="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err="1" smtClean="0"/>
              <a:t>ObjectOutputStream</a:t>
            </a:r>
            <a:r>
              <a:rPr lang="en-US" altLang="zh-CN" sz="4000" dirty="0" smtClean="0"/>
              <a:t>(</a:t>
            </a:r>
            <a:r>
              <a:rPr lang="zh-CN" altLang="en-US" dirty="0" smtClean="0">
                <a:solidFill>
                  <a:srgbClr val="000099"/>
                </a:solidFill>
              </a:rPr>
              <a:t>写对象流</a:t>
            </a:r>
            <a:r>
              <a:rPr lang="en-US" altLang="zh-CN" dirty="0" smtClean="0">
                <a:solidFill>
                  <a:srgbClr val="000099"/>
                </a:solidFill>
              </a:rPr>
              <a:t>)</a:t>
            </a:r>
            <a:endParaRPr lang="zh-CN" altLang="en-US" dirty="0" smtClean="0">
              <a:solidFill>
                <a:srgbClr val="000099"/>
              </a:solidFill>
            </a:endParaRP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305800" cy="456725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 err="1" smtClean="0">
                <a:solidFill>
                  <a:srgbClr val="990000"/>
                </a:solidFill>
              </a:rPr>
              <a:t>writeObject</a:t>
            </a:r>
            <a:r>
              <a:rPr lang="en-US" altLang="zh-CN" b="1" dirty="0" smtClean="0">
                <a:solidFill>
                  <a:srgbClr val="990000"/>
                </a:solidFill>
              </a:rPr>
              <a:t>( )</a:t>
            </a:r>
            <a:r>
              <a:rPr lang="zh-CN" altLang="en-US" dirty="0" smtClean="0"/>
              <a:t>用于对象</a:t>
            </a:r>
            <a:r>
              <a:rPr lang="zh-CN" altLang="en-US" dirty="0" smtClean="0"/>
              <a:t>的序列化。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写出了重构一个类对象所需要的信息：</a:t>
            </a:r>
            <a:r>
              <a:rPr lang="zh-CN" altLang="en-US" dirty="0" smtClean="0">
                <a:solidFill>
                  <a:srgbClr val="0000FF"/>
                </a:solidFill>
              </a:rPr>
              <a:t>对象的类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00FF"/>
                </a:solidFill>
              </a:rPr>
              <a:t>类的标记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000FF"/>
                </a:solidFill>
              </a:rPr>
              <a:t>非</a:t>
            </a:r>
            <a:r>
              <a:rPr lang="en-US" altLang="zh-CN" dirty="0" smtClean="0">
                <a:solidFill>
                  <a:srgbClr val="0000FF"/>
                </a:solidFill>
              </a:rPr>
              <a:t>transient</a:t>
            </a:r>
            <a:r>
              <a:rPr lang="zh-CN" altLang="en-US" dirty="0" smtClean="0">
                <a:solidFill>
                  <a:srgbClr val="0000FF"/>
                </a:solidFill>
              </a:rPr>
              <a:t>的对象成员。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如果对象包含其他对象的引用，则这些对象也会</a:t>
            </a:r>
            <a:r>
              <a:rPr lang="zh-CN" altLang="en-US" dirty="0" smtClean="0"/>
              <a:t>被序列化。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1000" dirty="0" smtClean="0"/>
          </a:p>
          <a:p>
            <a:pPr eaLnBrk="1" hangingPunct="1"/>
            <a:r>
              <a:rPr lang="zh-CN" altLang="en-US" dirty="0" smtClean="0"/>
              <a:t>序列化能</a:t>
            </a:r>
            <a:r>
              <a:rPr lang="zh-CN" altLang="en-US" dirty="0" smtClean="0"/>
              <a:t>保存的元素</a:t>
            </a:r>
          </a:p>
          <a:p>
            <a:pPr lvl="1" eaLnBrk="1" hangingPunct="1">
              <a:buClr>
                <a:schemeClr val="tx1"/>
              </a:buClr>
            </a:pPr>
            <a:r>
              <a:rPr lang="zh-CN" altLang="en-US" dirty="0" smtClean="0"/>
              <a:t>只能保存对象的</a:t>
            </a:r>
            <a:r>
              <a:rPr lang="zh-CN" altLang="en-US" dirty="0" smtClean="0">
                <a:solidFill>
                  <a:srgbClr val="0000FF"/>
                </a:solidFill>
              </a:rPr>
              <a:t>非静态成员变量</a:t>
            </a:r>
            <a:r>
              <a:rPr lang="zh-CN" altLang="en-US" dirty="0" smtClean="0"/>
              <a:t>，不能保存任何的成员方法和静态的成员变量，</a:t>
            </a:r>
            <a:r>
              <a:rPr lang="zh-CN" altLang="en-US" dirty="0" smtClean="0"/>
              <a:t>而且</a:t>
            </a:r>
            <a:r>
              <a:rPr lang="zh-CN" altLang="en-US" dirty="0" smtClean="0"/>
              <a:t>序列化</a:t>
            </a:r>
            <a:r>
              <a:rPr lang="zh-CN" altLang="en-US" dirty="0" smtClean="0"/>
              <a:t>保存</a:t>
            </a:r>
            <a:r>
              <a:rPr lang="zh-CN" altLang="en-US" dirty="0" smtClean="0"/>
              <a:t>的只是变量的值，对于变量的任何修饰符，都不能保存。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 smtClean="0"/>
              <a:t>ObjectInputStream</a:t>
            </a:r>
            <a:r>
              <a:rPr lang="en-US" altLang="zh-CN" sz="4000" dirty="0" smtClean="0"/>
              <a:t>(</a:t>
            </a:r>
            <a:r>
              <a:rPr lang="zh-CN" altLang="en-US" dirty="0" smtClean="0">
                <a:solidFill>
                  <a:srgbClr val="000099"/>
                </a:solidFill>
              </a:rPr>
              <a:t>读对象流</a:t>
            </a:r>
            <a:r>
              <a:rPr lang="en-US" altLang="zh-CN" dirty="0" smtClean="0">
                <a:solidFill>
                  <a:srgbClr val="000099"/>
                </a:solidFill>
              </a:rPr>
              <a:t>)</a:t>
            </a:r>
            <a:endParaRPr lang="zh-CN" altLang="en-US" dirty="0" smtClean="0"/>
          </a:p>
        </p:txBody>
      </p:sp>
      <p:sp>
        <p:nvSpPr>
          <p:cNvPr id="983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 err="1" smtClean="0">
                <a:solidFill>
                  <a:srgbClr val="990000"/>
                </a:solidFill>
              </a:rPr>
              <a:t>readObject</a:t>
            </a:r>
            <a:r>
              <a:rPr lang="en-US" altLang="zh-CN" b="1" dirty="0" smtClean="0">
                <a:solidFill>
                  <a:srgbClr val="990000"/>
                </a:solidFill>
              </a:rPr>
              <a:t>( )</a:t>
            </a:r>
            <a:r>
              <a:rPr lang="zh-CN" altLang="en-US" dirty="0" smtClean="0"/>
              <a:t>方法从字节流中</a:t>
            </a:r>
            <a:r>
              <a:rPr lang="zh-CN" altLang="en-US" dirty="0" smtClean="0"/>
              <a:t>反序列化对象</a:t>
            </a:r>
            <a:r>
              <a:rPr lang="zh-CN" altLang="en-US" dirty="0" smtClean="0"/>
              <a:t>，也就是将对象恢复过来。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每次调用</a:t>
            </a:r>
            <a:r>
              <a:rPr lang="en-US" altLang="zh-CN" b="1" dirty="0" err="1" smtClean="0"/>
              <a:t>readObject</a:t>
            </a:r>
            <a:r>
              <a:rPr lang="en-US" altLang="zh-CN" b="1" dirty="0" smtClean="0"/>
              <a:t>( )</a:t>
            </a:r>
            <a:r>
              <a:rPr lang="zh-CN" altLang="en-US" dirty="0" smtClean="0"/>
              <a:t>方法都返回流中下</a:t>
            </a:r>
            <a:r>
              <a:rPr lang="zh-CN" altLang="en-US" b="1" dirty="0" smtClean="0">
                <a:solidFill>
                  <a:srgbClr val="0000CC"/>
                </a:solidFill>
              </a:rPr>
              <a:t>一个对象</a:t>
            </a:r>
            <a:r>
              <a:rPr lang="zh-CN" altLang="en-US" dirty="0" smtClean="0"/>
              <a:t>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对象的字节流并不包含类的字节码，只是包含</a:t>
            </a:r>
            <a:r>
              <a:rPr lang="zh-CN" altLang="en-US" b="1" dirty="0" smtClean="0">
                <a:solidFill>
                  <a:srgbClr val="000099"/>
                </a:solidFill>
              </a:rPr>
              <a:t>类名及其签名。</a:t>
            </a:r>
            <a:endParaRPr lang="en-US" altLang="zh-CN" b="1" dirty="0" smtClean="0">
              <a:solidFill>
                <a:srgbClr val="000099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当</a:t>
            </a:r>
            <a:r>
              <a:rPr lang="en-US" altLang="zh-CN" dirty="0" err="1" smtClean="0"/>
              <a:t>readObject</a:t>
            </a:r>
            <a:r>
              <a:rPr lang="en-US" altLang="zh-CN" dirty="0" smtClean="0"/>
              <a:t>( )</a:t>
            </a:r>
            <a:r>
              <a:rPr lang="zh-CN" altLang="en-US" dirty="0" smtClean="0"/>
              <a:t>读取对象时，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虚拟机需要</a:t>
            </a:r>
            <a:r>
              <a:rPr lang="zh-CN" altLang="en-US" dirty="0" smtClean="0">
                <a:solidFill>
                  <a:srgbClr val="0000FF"/>
                </a:solidFill>
              </a:rPr>
              <a:t>装载指定的类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zh-CN" altLang="en-US" dirty="0" smtClean="0">
                <a:solidFill>
                  <a:srgbClr val="0000FF"/>
                </a:solidFill>
              </a:rPr>
              <a:t>恢复的对象的类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r>
              <a:rPr lang="zh-CN" altLang="en-US" dirty="0" smtClean="0"/>
              <a:t>，如果找不到这个类，则此方法会抛出</a:t>
            </a:r>
            <a:r>
              <a:rPr lang="en-US" altLang="zh-CN" dirty="0" err="1" smtClean="0"/>
              <a:t>ClassNotFoundException</a:t>
            </a:r>
            <a:r>
              <a:rPr lang="zh-CN" altLang="en-US" dirty="0" smtClean="0"/>
              <a:t>异常。</a:t>
            </a:r>
          </a:p>
          <a:p>
            <a:endParaRPr lang="zh-CN" altLang="en-US" dirty="0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3621204-5612-4260-887E-6BB88A3BD985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35</a:t>
            </a:fld>
            <a:r>
              <a:rPr lang="en-US" altLang="zh-CN" sz="1000" b="0" dirty="0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543800" cy="6397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ahoma" pitchFamily="34" charset="0"/>
                <a:cs typeface="Tahoma" pitchFamily="34" charset="0"/>
              </a:rPr>
              <a:t>//</a:t>
            </a:r>
            <a:r>
              <a:rPr lang="en-US" altLang="zh-CN" dirty="0" err="1" smtClean="0">
                <a:latin typeface="Tahoma" pitchFamily="34" charset="0"/>
                <a:cs typeface="Tahoma" pitchFamily="34" charset="0"/>
              </a:rPr>
              <a:t>Student.java</a:t>
            </a:r>
            <a:endParaRPr lang="zh-CN" altLang="en-US" sz="3100" b="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071546"/>
            <a:ext cx="8420128" cy="5105400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import </a:t>
            </a:r>
            <a:r>
              <a:rPr lang="en-US" altLang="zh-CN" sz="1800" b="1" dirty="0" err="1" smtClean="0">
                <a:latin typeface="Tahoma" pitchFamily="34" charset="0"/>
                <a:cs typeface="Tahoma" pitchFamily="34" charset="0"/>
              </a:rPr>
              <a:t>java.io.Serializable</a:t>
            </a: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800" b="1" dirty="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public class </a:t>
            </a:r>
            <a:r>
              <a:rPr lang="en-US" altLang="zh-CN" sz="1800" b="1" dirty="0" smtClean="0">
                <a:solidFill>
                  <a:srgbClr val="006600"/>
                </a:solidFill>
                <a:latin typeface="Tahoma" pitchFamily="34" charset="0"/>
                <a:cs typeface="Tahoma" pitchFamily="34" charset="0"/>
              </a:rPr>
              <a:t>Student</a:t>
            </a: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CN" sz="1800" b="1" dirty="0" smtClean="0">
                <a:solidFill>
                  <a:srgbClr val="990000"/>
                </a:solidFill>
                <a:latin typeface="Tahoma" pitchFamily="34" charset="0"/>
                <a:cs typeface="Tahoma" pitchFamily="34" charset="0"/>
              </a:rPr>
              <a:t>implements </a:t>
            </a:r>
            <a:r>
              <a:rPr lang="en-US" altLang="zh-CN" sz="1800" b="1" dirty="0" err="1" smtClean="0">
                <a:solidFill>
                  <a:srgbClr val="990000"/>
                </a:solidFill>
                <a:latin typeface="Tahoma" pitchFamily="34" charset="0"/>
                <a:cs typeface="Tahoma" pitchFamily="34" charset="0"/>
              </a:rPr>
              <a:t>Serializable</a:t>
            </a: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private static final long </a:t>
            </a:r>
            <a:r>
              <a:rPr lang="en-US" altLang="zh-CN" sz="1800" b="1" i="1" dirty="0" err="1" smtClean="0">
                <a:solidFill>
                  <a:srgbClr val="0000FF"/>
                </a:solidFill>
              </a:rPr>
              <a:t>serialVersionUID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 = </a:t>
            </a:r>
            <a:r>
              <a:rPr lang="en-US" altLang="zh-CN" sz="1800" b="1" dirty="0" err="1" smtClean="0">
                <a:solidFill>
                  <a:srgbClr val="0000FF"/>
                </a:solidFill>
              </a:rPr>
              <a:t>1663183895424656802L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1800" b="1" dirty="0" err="1" smtClean="0"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 id;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	String name;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1800" b="1" dirty="0" err="1" smtClean="0"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 age;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	String department;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	public Student(){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	public Student(</a:t>
            </a:r>
            <a:r>
              <a:rPr lang="en-US" altLang="zh-CN" sz="1800" b="1" dirty="0" err="1" smtClean="0"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 id, String name, </a:t>
            </a:r>
            <a:r>
              <a:rPr lang="en-US" altLang="zh-CN" sz="1800" b="1" dirty="0" err="1" smtClean="0"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 age, String department){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altLang="zh-CN" sz="1800" b="1" dirty="0" err="1" smtClean="0">
                <a:latin typeface="Tahoma" pitchFamily="34" charset="0"/>
                <a:cs typeface="Tahoma" pitchFamily="34" charset="0"/>
              </a:rPr>
              <a:t>this.id</a:t>
            </a: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 = id;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altLang="zh-CN" sz="1800" b="1" dirty="0" err="1" smtClean="0">
                <a:latin typeface="Tahoma" pitchFamily="34" charset="0"/>
                <a:cs typeface="Tahoma" pitchFamily="34" charset="0"/>
              </a:rPr>
              <a:t>this.name</a:t>
            </a: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 = name;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altLang="zh-CN" sz="1800" b="1" dirty="0" err="1" smtClean="0">
                <a:latin typeface="Tahoma" pitchFamily="34" charset="0"/>
                <a:cs typeface="Tahoma" pitchFamily="34" charset="0"/>
              </a:rPr>
              <a:t>this.age</a:t>
            </a: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 = age;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altLang="zh-CN" sz="1800" b="1" dirty="0" err="1" smtClean="0">
                <a:latin typeface="Tahoma" pitchFamily="34" charset="0"/>
                <a:cs typeface="Tahoma" pitchFamily="34" charset="0"/>
              </a:rPr>
              <a:t>this.department</a:t>
            </a: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 = department;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942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7610B16-D5F2-4925-9551-A88BC79CFCA8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36</a:t>
            </a:fld>
            <a:r>
              <a:rPr lang="en-US" altLang="zh-CN" sz="1000" b="0" dirty="0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D9CEFE4-B8A9-49D2-8A4D-B0DC578157E4}" type="slidenum">
              <a:rPr lang="en-US" altLang="zh-CN" sz="1000" b="0" smtClean="0">
                <a:solidFill>
                  <a:schemeClr val="tx1"/>
                </a:solidFill>
              </a:rPr>
              <a:pPr eaLnBrk="1" hangingPunct="1"/>
              <a:t>37</a:t>
            </a:fld>
            <a:r>
              <a:rPr lang="en-US" altLang="zh-CN" sz="1000" b="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序列化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43050"/>
            <a:ext cx="8777318" cy="4710130"/>
          </a:xfrm>
          <a:noFill/>
          <a:ln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Tahoma" pitchFamily="34" charset="0"/>
              </a:rPr>
              <a:t>import java.io.*;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 smtClean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Tahoma" pitchFamily="34" charset="0"/>
              </a:rPr>
              <a:t>public class </a:t>
            </a:r>
            <a:r>
              <a:rPr lang="en-US" altLang="zh-CN" sz="2000" b="1" dirty="0" err="1" smtClean="0">
                <a:latin typeface="Tahoma" pitchFamily="34" charset="0"/>
              </a:rPr>
              <a:t>TestSeria</a:t>
            </a:r>
            <a:r>
              <a:rPr lang="en-US" altLang="zh-CN" sz="2000" b="1" dirty="0" smtClean="0">
                <a:latin typeface="Tahoma" pitchFamily="34" charset="0"/>
              </a:rPr>
              <a:t>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Tahoma" pitchFamily="34" charset="0"/>
              </a:rPr>
              <a:t>public static void main(String[] </a:t>
            </a:r>
            <a:r>
              <a:rPr lang="en-US" altLang="zh-CN" sz="2000" b="1" dirty="0" err="1" smtClean="0">
                <a:latin typeface="Tahoma" pitchFamily="34" charset="0"/>
              </a:rPr>
              <a:t>args</a:t>
            </a:r>
            <a:r>
              <a:rPr lang="en-US" altLang="zh-CN" sz="2000" b="1" dirty="0" smtClean="0">
                <a:latin typeface="Tahoma" pitchFamily="34" charset="0"/>
              </a:rPr>
              <a:t>){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0099"/>
                </a:solidFill>
                <a:latin typeface="Tahoma" pitchFamily="34" charset="0"/>
              </a:rPr>
              <a:t>Student </a:t>
            </a:r>
            <a:r>
              <a:rPr lang="en-US" altLang="zh-CN" sz="2000" b="1" dirty="0" err="1" smtClean="0">
                <a:solidFill>
                  <a:srgbClr val="FF3300"/>
                </a:solidFill>
                <a:latin typeface="Tahoma" pitchFamily="34" charset="0"/>
              </a:rPr>
              <a:t>stu</a:t>
            </a:r>
            <a:r>
              <a:rPr lang="en-US" altLang="zh-CN" sz="2000" b="1" dirty="0" smtClean="0">
                <a:solidFill>
                  <a:srgbClr val="000099"/>
                </a:solidFill>
                <a:latin typeface="Tahoma" pitchFamily="34" charset="0"/>
              </a:rPr>
              <a:t>=new Student(981036,"Liu Ming",18, "CSD");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Tahoma" pitchFamily="34" charset="0"/>
              </a:rPr>
              <a:t>try{</a:t>
            </a:r>
          </a:p>
          <a:p>
            <a:pPr lvl="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err="1" smtClean="0">
                <a:latin typeface="Tahoma" pitchFamily="34" charset="0"/>
              </a:rPr>
              <a:t>FileOutputStream</a:t>
            </a:r>
            <a:r>
              <a:rPr lang="en-US" altLang="zh-CN" b="1" dirty="0" smtClean="0">
                <a:latin typeface="Tahoma" pitchFamily="34" charset="0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latin typeface="Tahoma" pitchFamily="34" charset="0"/>
              </a:rPr>
              <a:t>fo</a:t>
            </a:r>
            <a:r>
              <a:rPr lang="en-US" altLang="zh-CN" b="1" dirty="0" smtClean="0">
                <a:latin typeface="Tahoma" pitchFamily="34" charset="0"/>
              </a:rPr>
              <a:t>=new </a:t>
            </a:r>
            <a:r>
              <a:rPr lang="en-US" altLang="zh-CN" b="1" dirty="0" err="1" smtClean="0">
                <a:latin typeface="Tahoma" pitchFamily="34" charset="0"/>
              </a:rPr>
              <a:t>FileOutputStream</a:t>
            </a:r>
            <a:r>
              <a:rPr lang="en-US" altLang="zh-CN" b="1" dirty="0" smtClean="0">
                <a:latin typeface="Tahoma" pitchFamily="34" charset="0"/>
              </a:rPr>
              <a:t>("data.ser");</a:t>
            </a:r>
          </a:p>
          <a:p>
            <a:pPr lvl="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err="1" smtClean="0">
                <a:solidFill>
                  <a:srgbClr val="990000"/>
                </a:solidFill>
                <a:latin typeface="Tahoma" pitchFamily="34" charset="0"/>
              </a:rPr>
              <a:t>ObjectOutputStream</a:t>
            </a:r>
            <a:r>
              <a:rPr lang="en-US" altLang="zh-CN" b="1" dirty="0" smtClean="0">
                <a:solidFill>
                  <a:srgbClr val="990000"/>
                </a:solidFill>
                <a:latin typeface="Tahoma" pitchFamily="34" charset="0"/>
              </a:rPr>
              <a:t> so=new </a:t>
            </a:r>
            <a:r>
              <a:rPr lang="en-US" altLang="zh-CN" b="1" dirty="0" err="1" smtClean="0">
                <a:solidFill>
                  <a:srgbClr val="990000"/>
                </a:solidFill>
                <a:latin typeface="Tahoma" pitchFamily="34" charset="0"/>
              </a:rPr>
              <a:t>ObjectOutputStream</a:t>
            </a:r>
            <a:r>
              <a:rPr lang="en-US" altLang="zh-CN" b="1" dirty="0" smtClean="0">
                <a:solidFill>
                  <a:srgbClr val="990000"/>
                </a:solidFill>
                <a:latin typeface="Tahoma" pitchFamily="34" charset="0"/>
              </a:rPr>
              <a:t>(</a:t>
            </a:r>
            <a:r>
              <a:rPr lang="en-US" altLang="zh-CN" b="1" dirty="0" err="1" smtClean="0">
                <a:solidFill>
                  <a:srgbClr val="0000FF"/>
                </a:solidFill>
                <a:latin typeface="Tahoma" pitchFamily="34" charset="0"/>
              </a:rPr>
              <a:t>fo</a:t>
            </a:r>
            <a:r>
              <a:rPr lang="en-US" altLang="zh-CN" b="1" dirty="0" smtClean="0">
                <a:solidFill>
                  <a:srgbClr val="990000"/>
                </a:solidFill>
                <a:latin typeface="Tahoma" pitchFamily="34" charset="0"/>
              </a:rPr>
              <a:t>);</a:t>
            </a:r>
          </a:p>
          <a:p>
            <a:pPr lvl="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err="1" smtClean="0">
                <a:solidFill>
                  <a:srgbClr val="990000"/>
                </a:solidFill>
                <a:latin typeface="Tahoma" pitchFamily="34" charset="0"/>
              </a:rPr>
              <a:t>so.writeObject</a:t>
            </a:r>
            <a:r>
              <a:rPr lang="en-US" altLang="zh-CN" b="1" dirty="0" smtClean="0">
                <a:solidFill>
                  <a:srgbClr val="990000"/>
                </a:solidFill>
                <a:latin typeface="Tahoma" pitchFamily="34" charset="0"/>
              </a:rPr>
              <a:t>(</a:t>
            </a:r>
            <a:r>
              <a:rPr lang="en-US" altLang="zh-CN" b="1" dirty="0" err="1" smtClean="0">
                <a:solidFill>
                  <a:srgbClr val="FF3300"/>
                </a:solidFill>
                <a:latin typeface="Tahoma" pitchFamily="34" charset="0"/>
              </a:rPr>
              <a:t>stu</a:t>
            </a:r>
            <a:r>
              <a:rPr lang="en-US" altLang="zh-CN" b="1" dirty="0" smtClean="0">
                <a:solidFill>
                  <a:srgbClr val="990000"/>
                </a:solidFill>
                <a:latin typeface="Tahoma" pitchFamily="34" charset="0"/>
              </a:rPr>
              <a:t>);</a:t>
            </a:r>
          </a:p>
          <a:p>
            <a:pPr lvl="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err="1" smtClean="0">
                <a:solidFill>
                  <a:srgbClr val="990000"/>
                </a:solidFill>
                <a:latin typeface="Tahoma" pitchFamily="34" charset="0"/>
              </a:rPr>
              <a:t>so.close</a:t>
            </a:r>
            <a:r>
              <a:rPr lang="en-US" altLang="zh-CN" b="1" dirty="0" smtClean="0">
                <a:solidFill>
                  <a:srgbClr val="990000"/>
                </a:solidFill>
                <a:latin typeface="Tahoma" pitchFamily="34" charset="0"/>
              </a:rPr>
              <a:t>();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Tahoma" pitchFamily="34" charset="0"/>
              </a:rPr>
              <a:t>}catch(</a:t>
            </a:r>
            <a:r>
              <a:rPr lang="en-US" altLang="zh-CN" sz="2000" b="1" dirty="0" err="1" smtClean="0">
                <a:latin typeface="Tahoma" pitchFamily="34" charset="0"/>
              </a:rPr>
              <a:t>IOException</a:t>
            </a:r>
            <a:r>
              <a:rPr lang="en-US" altLang="zh-CN" sz="2000" b="1" dirty="0" smtClean="0">
                <a:latin typeface="Tahoma" pitchFamily="34" charset="0"/>
              </a:rPr>
              <a:t> e){</a:t>
            </a:r>
          </a:p>
          <a:p>
            <a:pPr lvl="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err="1" smtClean="0">
                <a:latin typeface="Tahoma" pitchFamily="34" charset="0"/>
              </a:rPr>
              <a:t>System.</a:t>
            </a:r>
            <a:r>
              <a:rPr lang="en-US" altLang="zh-CN" b="1" i="1" dirty="0" err="1" smtClean="0">
                <a:latin typeface="Tahoma" pitchFamily="34" charset="0"/>
              </a:rPr>
              <a:t>out</a:t>
            </a:r>
            <a:r>
              <a:rPr lang="en-US" altLang="zh-CN" b="1" dirty="0" err="1" smtClean="0">
                <a:latin typeface="Tahoma" pitchFamily="34" charset="0"/>
              </a:rPr>
              <a:t>.println</a:t>
            </a:r>
            <a:r>
              <a:rPr lang="en-US" altLang="zh-CN" b="1" dirty="0" smtClean="0">
                <a:latin typeface="Tahoma" pitchFamily="34" charset="0"/>
              </a:rPr>
              <a:t>(e);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Tahoma" pitchFamily="34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Tahoma" pitchFamily="34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Tahoma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CCE4958-5FA9-4B26-9633-B6CDAA6403CF}" type="slidenum">
              <a:rPr lang="en-US" altLang="zh-CN" sz="1400" b="0" smtClean="0">
                <a:solidFill>
                  <a:schemeClr val="tx1"/>
                </a:solidFill>
              </a:rPr>
              <a:pPr eaLnBrk="1" hangingPunct="1"/>
              <a:t>38</a:t>
            </a:fld>
            <a:endParaRPr lang="en-US" altLang="zh-CN" sz="1400" b="0" dirty="0" smtClean="0">
              <a:solidFill>
                <a:schemeClr val="tx1"/>
              </a:solidFill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282" y="142875"/>
            <a:ext cx="8643998" cy="6715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import java.io.*;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public class test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	public static void main(String[] </a:t>
            </a:r>
            <a:r>
              <a:rPr lang="en-US" altLang="zh-CN" sz="1800" dirty="0" err="1" smtClean="0"/>
              <a:t>args</a:t>
            </a:r>
            <a:r>
              <a:rPr lang="en-US" altLang="zh-CN" sz="1800" dirty="0" smtClean="0"/>
              <a:t>) throws </a:t>
            </a:r>
            <a:r>
              <a:rPr lang="en-US" altLang="zh-CN" sz="1800" dirty="0" err="1" smtClean="0"/>
              <a:t>IOException,ClassNotFoundException</a:t>
            </a:r>
            <a:r>
              <a:rPr lang="en-US" altLang="zh-CN" sz="1800" dirty="0" smtClean="0"/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		</a:t>
            </a:r>
            <a:r>
              <a:rPr lang="en-US" altLang="zh-CN" sz="1800" b="1" dirty="0" smtClean="0"/>
              <a:t>//</a:t>
            </a:r>
            <a:r>
              <a:rPr lang="zh-CN" altLang="en-US" sz="1800" b="1" dirty="0" smtClean="0"/>
              <a:t>序列化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序列化</a:t>
            </a:r>
            <a:endParaRPr lang="zh-CN" altLang="en-US" sz="18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dirty="0" smtClean="0"/>
              <a:t>		</a:t>
            </a:r>
            <a:r>
              <a:rPr lang="en-US" altLang="zh-CN" sz="1800" b="1" dirty="0" smtClean="0">
                <a:solidFill>
                  <a:srgbClr val="006600"/>
                </a:solidFill>
              </a:rPr>
              <a:t>Student s1 = new Student(1,"Mar", 20, "</a:t>
            </a:r>
            <a:r>
              <a:rPr lang="en-US" altLang="zh-CN" sz="1800" b="1" dirty="0" err="1" smtClean="0">
                <a:solidFill>
                  <a:srgbClr val="006600"/>
                </a:solidFill>
              </a:rPr>
              <a:t>Computer_Science</a:t>
            </a:r>
            <a:r>
              <a:rPr lang="en-US" altLang="zh-CN" sz="1800" b="1" dirty="0" smtClean="0">
                <a:solidFill>
                  <a:srgbClr val="006600"/>
                </a:solidFill>
              </a:rPr>
              <a:t>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>
                <a:solidFill>
                  <a:srgbClr val="006600"/>
                </a:solidFill>
              </a:rPr>
              <a:t>		Student s3 = new Student(2,"Cathy", 21, "</a:t>
            </a:r>
            <a:r>
              <a:rPr lang="en-US" altLang="zh-CN" sz="1800" b="1" dirty="0" err="1" smtClean="0">
                <a:solidFill>
                  <a:srgbClr val="006600"/>
                </a:solidFill>
              </a:rPr>
              <a:t>Software_Engineering</a:t>
            </a:r>
            <a:r>
              <a:rPr lang="en-US" altLang="zh-CN" sz="1800" b="1" dirty="0" smtClean="0">
                <a:solidFill>
                  <a:srgbClr val="006600"/>
                </a:solidFill>
              </a:rPr>
              <a:t>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>
                <a:solidFill>
                  <a:srgbClr val="000099"/>
                </a:solidFill>
              </a:rPr>
              <a:t>	           </a:t>
            </a:r>
            <a:r>
              <a:rPr lang="en-US" altLang="zh-CN" sz="1800" dirty="0" err="1" smtClean="0">
                <a:solidFill>
                  <a:srgbClr val="000099"/>
                </a:solidFill>
              </a:rPr>
              <a:t>FileOutputStream</a:t>
            </a:r>
            <a:r>
              <a:rPr lang="en-US" altLang="zh-CN" sz="1800" dirty="0" smtClean="0">
                <a:solidFill>
                  <a:srgbClr val="000099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99"/>
                </a:solidFill>
              </a:rPr>
              <a:t>fos</a:t>
            </a:r>
            <a:r>
              <a:rPr lang="en-US" altLang="zh-CN" sz="1800" dirty="0" smtClean="0">
                <a:solidFill>
                  <a:srgbClr val="000099"/>
                </a:solidFill>
              </a:rPr>
              <a:t> = new </a:t>
            </a:r>
            <a:r>
              <a:rPr lang="en-US" altLang="zh-CN" sz="1800" dirty="0" err="1" smtClean="0">
                <a:solidFill>
                  <a:srgbClr val="000099"/>
                </a:solidFill>
              </a:rPr>
              <a:t>FileOutputStream</a:t>
            </a:r>
            <a:r>
              <a:rPr lang="en-US" altLang="zh-CN" sz="1800" dirty="0" smtClean="0">
                <a:solidFill>
                  <a:srgbClr val="000099"/>
                </a:solidFill>
              </a:rPr>
              <a:t>("D:\\serialization\\Student.ser");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>
                <a:solidFill>
                  <a:srgbClr val="000099"/>
                </a:solidFill>
              </a:rPr>
              <a:t>		</a:t>
            </a:r>
            <a:r>
              <a:rPr lang="en-US" altLang="zh-CN" sz="1800" b="1" dirty="0" err="1" smtClean="0">
                <a:solidFill>
                  <a:srgbClr val="000099"/>
                </a:solidFill>
              </a:rPr>
              <a:t>ObjectOutputStream</a:t>
            </a:r>
            <a:r>
              <a:rPr lang="en-US" altLang="zh-CN" sz="1800" b="1" dirty="0" smtClean="0">
                <a:solidFill>
                  <a:srgbClr val="000099"/>
                </a:solidFill>
              </a:rPr>
              <a:t> </a:t>
            </a:r>
            <a:r>
              <a:rPr lang="en-US" altLang="zh-CN" sz="1800" b="1" dirty="0" err="1" smtClean="0">
                <a:solidFill>
                  <a:srgbClr val="000099"/>
                </a:solidFill>
              </a:rPr>
              <a:t>oos</a:t>
            </a:r>
            <a:r>
              <a:rPr lang="en-US" altLang="zh-CN" sz="1800" b="1" dirty="0" smtClean="0">
                <a:solidFill>
                  <a:srgbClr val="000099"/>
                </a:solidFill>
              </a:rPr>
              <a:t> = new </a:t>
            </a:r>
            <a:r>
              <a:rPr lang="en-US" altLang="zh-CN" sz="1800" b="1" dirty="0" err="1" smtClean="0">
                <a:solidFill>
                  <a:srgbClr val="000099"/>
                </a:solidFill>
              </a:rPr>
              <a:t>ObjectOutputStream</a:t>
            </a:r>
            <a:r>
              <a:rPr lang="en-US" altLang="zh-CN" sz="1800" b="1" dirty="0" smtClean="0">
                <a:solidFill>
                  <a:srgbClr val="000099"/>
                </a:solidFill>
              </a:rPr>
              <a:t>(</a:t>
            </a:r>
            <a:r>
              <a:rPr lang="en-US" altLang="zh-CN" sz="1800" b="1" dirty="0" err="1" smtClean="0">
                <a:solidFill>
                  <a:srgbClr val="000099"/>
                </a:solidFill>
              </a:rPr>
              <a:t>fos</a:t>
            </a:r>
            <a:r>
              <a:rPr lang="en-US" altLang="zh-CN" sz="1800" b="1" dirty="0" smtClean="0">
                <a:solidFill>
                  <a:srgbClr val="000099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>
                <a:solidFill>
                  <a:srgbClr val="000099"/>
                </a:solidFill>
              </a:rPr>
              <a:t>		</a:t>
            </a:r>
            <a:r>
              <a:rPr lang="en-US" altLang="zh-CN" sz="1800" dirty="0" err="1" smtClean="0">
                <a:solidFill>
                  <a:srgbClr val="000099"/>
                </a:solidFill>
              </a:rPr>
              <a:t>oos.writeObject</a:t>
            </a:r>
            <a:r>
              <a:rPr lang="en-US" altLang="zh-CN" sz="1800" dirty="0" smtClean="0">
                <a:solidFill>
                  <a:srgbClr val="000099"/>
                </a:solidFill>
              </a:rPr>
              <a:t>(s1);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>
                <a:solidFill>
                  <a:srgbClr val="000099"/>
                </a:solidFill>
              </a:rPr>
              <a:t>		</a:t>
            </a:r>
            <a:r>
              <a:rPr lang="en-US" altLang="zh-CN" sz="1800" dirty="0" err="1" smtClean="0">
                <a:solidFill>
                  <a:srgbClr val="000099"/>
                </a:solidFill>
              </a:rPr>
              <a:t>oos.writeObject</a:t>
            </a:r>
            <a:r>
              <a:rPr lang="en-US" altLang="zh-CN" sz="1800" dirty="0" smtClean="0">
                <a:solidFill>
                  <a:srgbClr val="000099"/>
                </a:solidFill>
              </a:rPr>
              <a:t>(</a:t>
            </a:r>
            <a:r>
              <a:rPr lang="en-US" altLang="zh-CN" sz="1800" dirty="0" err="1" smtClean="0">
                <a:solidFill>
                  <a:srgbClr val="000099"/>
                </a:solidFill>
              </a:rPr>
              <a:t>s3</a:t>
            </a:r>
            <a:r>
              <a:rPr lang="en-US" altLang="zh-CN" sz="1800" dirty="0" smtClean="0">
                <a:solidFill>
                  <a:srgbClr val="000099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800" dirty="0" smtClean="0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>
                <a:solidFill>
                  <a:srgbClr val="990000"/>
                </a:solidFill>
              </a:rPr>
              <a:t>		</a:t>
            </a:r>
            <a:r>
              <a:rPr lang="en-US" altLang="zh-CN" sz="1800" b="1" dirty="0" smtClean="0"/>
              <a:t>//</a:t>
            </a:r>
            <a:r>
              <a:rPr lang="zh-CN" altLang="en-US" sz="1800" b="1" dirty="0" smtClean="0"/>
              <a:t>反序列化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反序列化</a:t>
            </a:r>
            <a:r>
              <a:rPr lang="zh-CN" altLang="en-US" sz="1800" dirty="0" smtClean="0"/>
              <a:t/>
            </a:r>
            <a:br>
              <a:rPr lang="zh-CN" altLang="en-US" sz="1800" dirty="0" smtClean="0"/>
            </a:br>
            <a:r>
              <a:rPr lang="zh-CN" altLang="en-US" sz="1800" dirty="0" smtClean="0">
                <a:solidFill>
                  <a:srgbClr val="990000"/>
                </a:solidFill>
              </a:rPr>
              <a:t>	</a:t>
            </a:r>
            <a:r>
              <a:rPr lang="en-US" altLang="zh-CN" sz="1800" dirty="0" err="1" smtClean="0">
                <a:solidFill>
                  <a:srgbClr val="990000"/>
                </a:solidFill>
              </a:rPr>
              <a:t>FileInputStream</a:t>
            </a:r>
            <a:r>
              <a:rPr lang="en-US" altLang="zh-CN" sz="1800" dirty="0" smtClean="0">
                <a:solidFill>
                  <a:srgbClr val="99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990000"/>
                </a:solidFill>
              </a:rPr>
              <a:t>fis</a:t>
            </a:r>
            <a:r>
              <a:rPr lang="en-US" altLang="zh-CN" sz="1800" dirty="0" smtClean="0">
                <a:solidFill>
                  <a:srgbClr val="990000"/>
                </a:solidFill>
              </a:rPr>
              <a:t> = new </a:t>
            </a:r>
            <a:r>
              <a:rPr lang="en-US" altLang="zh-CN" sz="1800" dirty="0" err="1" smtClean="0">
                <a:solidFill>
                  <a:srgbClr val="990000"/>
                </a:solidFill>
              </a:rPr>
              <a:t>FileInputStream</a:t>
            </a:r>
            <a:r>
              <a:rPr lang="en-US" altLang="zh-CN" sz="1800" dirty="0" smtClean="0">
                <a:solidFill>
                  <a:srgbClr val="990000"/>
                </a:solidFill>
              </a:rPr>
              <a:t>("D:\\serialization\\</a:t>
            </a:r>
            <a:r>
              <a:rPr lang="en-US" altLang="zh-CN" sz="1800" dirty="0" err="1" smtClean="0">
                <a:solidFill>
                  <a:srgbClr val="990000"/>
                </a:solidFill>
              </a:rPr>
              <a:t>Student.ser</a:t>
            </a:r>
            <a:r>
              <a:rPr lang="en-US" altLang="zh-CN" sz="1800" dirty="0" smtClean="0">
                <a:solidFill>
                  <a:srgbClr val="990000"/>
                </a:solidFill>
              </a:rPr>
              <a:t>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>
                <a:solidFill>
                  <a:srgbClr val="990000"/>
                </a:solidFill>
              </a:rPr>
              <a:t>		</a:t>
            </a:r>
            <a:r>
              <a:rPr lang="en-US" altLang="zh-CN" sz="1800" b="1" dirty="0" err="1" smtClean="0">
                <a:solidFill>
                  <a:srgbClr val="990000"/>
                </a:solidFill>
              </a:rPr>
              <a:t>ObjectInputStream</a:t>
            </a:r>
            <a:r>
              <a:rPr lang="en-US" altLang="zh-CN" sz="1800" b="1" dirty="0" smtClean="0">
                <a:solidFill>
                  <a:srgbClr val="990000"/>
                </a:solidFill>
              </a:rPr>
              <a:t> </a:t>
            </a:r>
            <a:r>
              <a:rPr lang="en-US" altLang="zh-CN" sz="1800" b="1" dirty="0" err="1" smtClean="0">
                <a:solidFill>
                  <a:srgbClr val="990000"/>
                </a:solidFill>
              </a:rPr>
              <a:t>ois</a:t>
            </a:r>
            <a:r>
              <a:rPr lang="en-US" altLang="zh-CN" sz="1800" b="1" dirty="0" smtClean="0">
                <a:solidFill>
                  <a:srgbClr val="990000"/>
                </a:solidFill>
              </a:rPr>
              <a:t> = new </a:t>
            </a:r>
            <a:r>
              <a:rPr lang="en-US" altLang="zh-CN" sz="1800" b="1" dirty="0" err="1" smtClean="0">
                <a:solidFill>
                  <a:srgbClr val="990000"/>
                </a:solidFill>
              </a:rPr>
              <a:t>ObjectInputStream</a:t>
            </a:r>
            <a:r>
              <a:rPr lang="en-US" altLang="zh-CN" sz="1800" b="1" dirty="0" smtClean="0">
                <a:solidFill>
                  <a:srgbClr val="990000"/>
                </a:solidFill>
              </a:rPr>
              <a:t>(</a:t>
            </a:r>
            <a:r>
              <a:rPr lang="en-US" altLang="zh-CN" sz="1800" b="1" dirty="0" err="1" smtClean="0">
                <a:solidFill>
                  <a:srgbClr val="990000"/>
                </a:solidFill>
              </a:rPr>
              <a:t>fis</a:t>
            </a:r>
            <a:r>
              <a:rPr lang="en-US" altLang="zh-CN" sz="1800" b="1" dirty="0" smtClean="0">
                <a:solidFill>
                  <a:srgbClr val="99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>
                <a:solidFill>
                  <a:srgbClr val="990000"/>
                </a:solidFill>
              </a:rPr>
              <a:t>		Student s2, s4;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>
                <a:solidFill>
                  <a:srgbClr val="990000"/>
                </a:solidFill>
              </a:rPr>
              <a:t>		s2 = </a:t>
            </a:r>
            <a:r>
              <a:rPr lang="en-US" altLang="zh-CN" sz="1800" b="1" dirty="0" smtClean="0">
                <a:solidFill>
                  <a:srgbClr val="990000"/>
                </a:solidFill>
              </a:rPr>
              <a:t>(Student) </a:t>
            </a:r>
            <a:r>
              <a:rPr lang="en-US" altLang="zh-CN" sz="1800" dirty="0" err="1" smtClean="0">
                <a:solidFill>
                  <a:srgbClr val="990000"/>
                </a:solidFill>
              </a:rPr>
              <a:t>ois.readObject</a:t>
            </a:r>
            <a:r>
              <a:rPr lang="en-US" altLang="zh-CN" sz="1800" dirty="0" smtClean="0">
                <a:solidFill>
                  <a:srgbClr val="990000"/>
                </a:solidFill>
              </a:rPr>
              <a:t>();    </a:t>
            </a:r>
            <a:r>
              <a:rPr lang="en-US" altLang="zh-CN" sz="1800" b="1" dirty="0" smtClean="0">
                <a:solidFill>
                  <a:srgbClr val="000099"/>
                </a:solidFill>
              </a:rPr>
              <a:t>//</a:t>
            </a:r>
            <a:r>
              <a:rPr lang="zh-CN" altLang="en-US" sz="1800" b="1" dirty="0" smtClean="0">
                <a:solidFill>
                  <a:srgbClr val="000099"/>
                </a:solidFill>
              </a:rPr>
              <a:t>必须添加强制类型转换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>
                <a:solidFill>
                  <a:srgbClr val="990000"/>
                </a:solidFill>
              </a:rPr>
              <a:t>		s4 = </a:t>
            </a:r>
            <a:r>
              <a:rPr lang="en-US" altLang="zh-CN" sz="1800" b="1" dirty="0" smtClean="0">
                <a:solidFill>
                  <a:srgbClr val="990000"/>
                </a:solidFill>
              </a:rPr>
              <a:t>(Student) </a:t>
            </a:r>
            <a:r>
              <a:rPr lang="en-US" altLang="zh-CN" sz="1800" dirty="0" err="1" smtClean="0">
                <a:solidFill>
                  <a:srgbClr val="990000"/>
                </a:solidFill>
              </a:rPr>
              <a:t>ois.readObject</a:t>
            </a:r>
            <a:r>
              <a:rPr lang="en-US" altLang="zh-CN" sz="1800" dirty="0" smtClean="0">
                <a:solidFill>
                  <a:srgbClr val="990000"/>
                </a:solidFill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			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System.out.println</a:t>
            </a:r>
            <a:r>
              <a:rPr lang="en-US" altLang="zh-CN" sz="1800" dirty="0" smtClean="0"/>
              <a:t>("Student Information:");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System.out.println</a:t>
            </a:r>
            <a:r>
              <a:rPr lang="en-US" altLang="zh-CN" sz="1800" dirty="0" smtClean="0"/>
              <a:t>(s2.id+“  ”+s2.name+"  “+s2.age+"  “+s2.department);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System.out.print</a:t>
            </a:r>
            <a:r>
              <a:rPr lang="en-US" altLang="zh-CN" sz="1800" dirty="0" smtClean="0"/>
              <a:t>(s4.id+"  “+s4.name+"  “+s4.age+"  “+s4.department);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oos.close</a:t>
            </a:r>
            <a:r>
              <a:rPr lang="en-US" altLang="zh-CN" sz="1800" dirty="0" smtClean="0"/>
              <a:t>();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ois.close</a:t>
            </a:r>
            <a:r>
              <a:rPr lang="en-US" altLang="zh-CN" sz="1800" dirty="0" smtClean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§12.7    </a:t>
            </a:r>
            <a:r>
              <a:rPr lang="zh-CN" altLang="en-US" dirty="0" smtClean="0">
                <a:latin typeface="宋体" charset="-122"/>
              </a:rPr>
              <a:t>数组流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．字节数组流</a:t>
            </a:r>
          </a:p>
          <a:p>
            <a:r>
              <a:rPr lang="zh-CN" altLang="en-US" dirty="0" smtClean="0"/>
              <a:t>字节数组输入流</a:t>
            </a:r>
            <a:r>
              <a:rPr lang="en-US" altLang="zh-CN" b="1" dirty="0" err="1" smtClean="0">
                <a:solidFill>
                  <a:srgbClr val="C00000"/>
                </a:solidFill>
              </a:rPr>
              <a:t>ByteArrayInputStream</a:t>
            </a:r>
            <a:r>
              <a:rPr lang="zh-CN" altLang="en-US" b="1" dirty="0" smtClean="0">
                <a:solidFill>
                  <a:srgbClr val="C00000"/>
                </a:solidFill>
              </a:rPr>
              <a:t>，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从内存中的</a:t>
            </a:r>
            <a:r>
              <a:rPr lang="zh-CN" altLang="en-US" b="1" dirty="0" smtClean="0">
                <a:solidFill>
                  <a:srgbClr val="000099"/>
                </a:solidFill>
              </a:rPr>
              <a:t>字节数组</a:t>
            </a:r>
            <a:r>
              <a:rPr lang="zh-CN" altLang="en-US" dirty="0" smtClean="0"/>
              <a:t>中读取数据，因此它的数据源是一个字节数组。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字节数组输出流</a:t>
            </a:r>
            <a:r>
              <a:rPr lang="en-US" altLang="zh-CN" b="1" dirty="0" err="1" smtClean="0">
                <a:solidFill>
                  <a:srgbClr val="C00000"/>
                </a:solidFill>
              </a:rPr>
              <a:t>ByteArrayOutputStream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分别使用</a:t>
            </a:r>
            <a:r>
              <a:rPr lang="zh-CN" altLang="en-US" b="1" dirty="0" smtClean="0">
                <a:solidFill>
                  <a:srgbClr val="0000CC"/>
                </a:solidFill>
              </a:rPr>
              <a:t>字节数组</a:t>
            </a:r>
            <a:r>
              <a:rPr lang="zh-CN" altLang="en-US" dirty="0" smtClean="0"/>
              <a:t>作为流的源和目标。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ByteArrayInputStream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628774"/>
            <a:ext cx="8643998" cy="4943497"/>
          </a:xfrm>
        </p:spPr>
        <p:txBody>
          <a:bodyPr/>
          <a:lstStyle/>
          <a:p>
            <a:r>
              <a:rPr lang="en-US" altLang="zh-CN" dirty="0" err="1" smtClean="0"/>
              <a:t>ByteArrayInputStream</a:t>
            </a:r>
            <a:r>
              <a:rPr lang="zh-CN" altLang="en-US" dirty="0" smtClean="0"/>
              <a:t>构造方法</a:t>
            </a:r>
          </a:p>
          <a:p>
            <a:pPr lvl="1"/>
            <a:r>
              <a:rPr lang="en-US" altLang="zh-CN" b="1" dirty="0" err="1" smtClean="0">
                <a:solidFill>
                  <a:srgbClr val="000099"/>
                </a:solidFill>
              </a:rPr>
              <a:t>ByteArrayInputStream</a:t>
            </a:r>
            <a:r>
              <a:rPr lang="en-US" altLang="zh-CN" b="1" dirty="0" smtClean="0">
                <a:solidFill>
                  <a:srgbClr val="000099"/>
                </a:solidFill>
              </a:rPr>
              <a:t>(byte[ ] </a:t>
            </a:r>
            <a:r>
              <a:rPr lang="en-US" altLang="zh-CN" b="1" dirty="0" err="1" smtClean="0">
                <a:solidFill>
                  <a:srgbClr val="000099"/>
                </a:solidFill>
              </a:rPr>
              <a:t>buf</a:t>
            </a:r>
            <a:r>
              <a:rPr lang="en-US" altLang="zh-CN" b="1" dirty="0" smtClean="0">
                <a:solidFill>
                  <a:srgbClr val="000099"/>
                </a:solidFill>
              </a:rPr>
              <a:t>);</a:t>
            </a:r>
          </a:p>
          <a:p>
            <a:pPr lvl="2"/>
            <a:r>
              <a:rPr lang="zh-CN" altLang="en-US" dirty="0" smtClean="0"/>
              <a:t>参数</a:t>
            </a:r>
            <a:r>
              <a:rPr lang="en-US" altLang="zh-CN" b="1" dirty="0" err="1" smtClean="0">
                <a:solidFill>
                  <a:srgbClr val="C00000"/>
                </a:solidFill>
              </a:rPr>
              <a:t>buf</a:t>
            </a:r>
            <a:r>
              <a:rPr lang="zh-CN" altLang="en-US" dirty="0" smtClean="0"/>
              <a:t>指定字节数组类型的数据源。</a:t>
            </a:r>
            <a:endParaRPr lang="en-US" altLang="zh-CN" b="1" dirty="0" smtClean="0">
              <a:solidFill>
                <a:srgbClr val="000099"/>
              </a:solidFill>
            </a:endParaRPr>
          </a:p>
          <a:p>
            <a:pPr lvl="2"/>
            <a:r>
              <a:rPr lang="zh-CN" altLang="en-US" b="1" dirty="0" smtClean="0">
                <a:solidFill>
                  <a:srgbClr val="C00000"/>
                </a:solidFill>
              </a:rPr>
              <a:t>缓冲区</a:t>
            </a:r>
            <a:r>
              <a:rPr lang="zh-CN" altLang="en-US" dirty="0" smtClean="0"/>
              <a:t>的容量最初是 </a:t>
            </a:r>
            <a:r>
              <a:rPr lang="en-US" altLang="zh-CN" dirty="0" smtClean="0"/>
              <a:t>32 </a:t>
            </a:r>
            <a:r>
              <a:rPr lang="zh-CN" altLang="en-US" dirty="0" smtClean="0"/>
              <a:t>字节，缓冲区会随着数据的</a:t>
            </a:r>
            <a:r>
              <a:rPr lang="zh-CN" altLang="en-US" b="1" dirty="0" smtClean="0"/>
              <a:t>不断写入而自动增长</a:t>
            </a:r>
            <a:r>
              <a:rPr lang="zh-CN" altLang="en-US" dirty="0" smtClean="0"/>
              <a:t>。</a:t>
            </a:r>
            <a:endParaRPr lang="en-US" altLang="zh-CN" b="1" dirty="0" smtClean="0">
              <a:solidFill>
                <a:srgbClr val="000099"/>
              </a:solidFill>
            </a:endParaRPr>
          </a:p>
          <a:p>
            <a:pPr lvl="1"/>
            <a:r>
              <a:rPr lang="en-US" altLang="zh-CN" b="1" dirty="0" err="1" smtClean="0">
                <a:solidFill>
                  <a:srgbClr val="000099"/>
                </a:solidFill>
              </a:rPr>
              <a:t>ByteArrayInputStream</a:t>
            </a:r>
            <a:r>
              <a:rPr lang="en-US" altLang="zh-CN" b="1" dirty="0" smtClean="0">
                <a:solidFill>
                  <a:srgbClr val="000099"/>
                </a:solidFill>
              </a:rPr>
              <a:t>(byte[ ] </a:t>
            </a:r>
            <a:r>
              <a:rPr lang="en-US" altLang="zh-CN" b="1" dirty="0" err="1" smtClean="0">
                <a:solidFill>
                  <a:srgbClr val="000099"/>
                </a:solidFill>
              </a:rPr>
              <a:t>buf,int</a:t>
            </a:r>
            <a:r>
              <a:rPr lang="en-US" altLang="zh-CN" b="1" dirty="0" smtClean="0">
                <a:solidFill>
                  <a:srgbClr val="000099"/>
                </a:solidFill>
              </a:rPr>
              <a:t> </a:t>
            </a:r>
            <a:r>
              <a:rPr lang="en-US" altLang="zh-CN" b="1" dirty="0" err="1" smtClean="0">
                <a:solidFill>
                  <a:srgbClr val="000099"/>
                </a:solidFill>
              </a:rPr>
              <a:t>offset,int</a:t>
            </a:r>
            <a:r>
              <a:rPr lang="en-US" altLang="zh-CN" b="1" dirty="0" smtClean="0">
                <a:solidFill>
                  <a:srgbClr val="000099"/>
                </a:solidFill>
              </a:rPr>
              <a:t> length);</a:t>
            </a:r>
          </a:p>
          <a:p>
            <a:pPr lvl="1"/>
            <a:endParaRPr lang="en-US" altLang="zh-CN" b="1" dirty="0" smtClean="0">
              <a:solidFill>
                <a:srgbClr val="000099"/>
              </a:solidFill>
            </a:endParaRPr>
          </a:p>
          <a:p>
            <a:pPr lvl="1"/>
            <a:r>
              <a:rPr lang="zh-CN" altLang="en-US" dirty="0" smtClean="0"/>
              <a:t>关闭</a:t>
            </a:r>
            <a:r>
              <a:rPr lang="en-US" dirty="0" err="1" smtClean="0"/>
              <a:t>ByteArrayInputStream</a:t>
            </a:r>
            <a:r>
              <a:rPr lang="zh-CN" altLang="en-US" dirty="0" smtClean="0"/>
              <a:t>和</a:t>
            </a:r>
            <a:r>
              <a:rPr lang="en-US" dirty="0" err="1" smtClean="0"/>
              <a:t>ByteArrayOutputStream</a:t>
            </a:r>
            <a:r>
              <a:rPr lang="en-US" dirty="0" smtClean="0"/>
              <a:t> </a:t>
            </a:r>
            <a:r>
              <a:rPr lang="zh-CN" altLang="en-US" dirty="0" smtClean="0"/>
              <a:t>无效。此类中的方法在关闭此流后仍可被调用，而不会产生任何</a:t>
            </a:r>
            <a:r>
              <a:rPr lang="en-US" dirty="0" err="1" smtClean="0"/>
              <a:t>IOException</a:t>
            </a:r>
            <a:r>
              <a:rPr 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ByteArrayInputStream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ByteArrayInputStream</a:t>
            </a:r>
            <a:r>
              <a:rPr lang="zh-CN" altLang="en-US" dirty="0" smtClean="0"/>
              <a:t>常用方法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000099"/>
                </a:solidFill>
              </a:rPr>
              <a:t>public </a:t>
            </a:r>
            <a:r>
              <a:rPr lang="en-US" altLang="zh-CN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b="1" dirty="0" smtClean="0">
                <a:solidFill>
                  <a:srgbClr val="000099"/>
                </a:solidFill>
              </a:rPr>
              <a:t> read();</a:t>
            </a:r>
          </a:p>
          <a:p>
            <a:pPr lvl="2"/>
            <a:r>
              <a:rPr lang="zh-CN" altLang="en-US" dirty="0" smtClean="0"/>
              <a:t>顺序地从源中读出一个字节 </a:t>
            </a:r>
          </a:p>
          <a:p>
            <a:pPr lvl="1"/>
            <a:r>
              <a:rPr lang="en-US" altLang="zh-CN" b="1" dirty="0" smtClean="0">
                <a:solidFill>
                  <a:srgbClr val="000099"/>
                </a:solidFill>
              </a:rPr>
              <a:t>public </a:t>
            </a:r>
            <a:r>
              <a:rPr lang="en-US" altLang="zh-CN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b="1" dirty="0" smtClean="0">
                <a:solidFill>
                  <a:srgbClr val="000099"/>
                </a:solidFill>
              </a:rPr>
              <a:t> read(byte[ ] b, </a:t>
            </a:r>
            <a:r>
              <a:rPr lang="en-US" altLang="zh-CN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b="1" dirty="0" smtClean="0">
                <a:solidFill>
                  <a:srgbClr val="000099"/>
                </a:solidFill>
              </a:rPr>
              <a:t> off, </a:t>
            </a:r>
            <a:r>
              <a:rPr lang="en-US" altLang="zh-CN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b="1" dirty="0" smtClean="0">
                <a:solidFill>
                  <a:srgbClr val="000099"/>
                </a:solidFill>
              </a:rPr>
              <a:t> </a:t>
            </a:r>
            <a:r>
              <a:rPr lang="en-US" altLang="zh-CN" b="1" dirty="0" err="1" smtClean="0">
                <a:solidFill>
                  <a:srgbClr val="000099"/>
                </a:solidFill>
              </a:rPr>
              <a:t>len</a:t>
            </a:r>
            <a:r>
              <a:rPr lang="en-US" altLang="zh-CN" b="1" dirty="0" smtClean="0">
                <a:solidFill>
                  <a:srgbClr val="000099"/>
                </a:solidFill>
              </a:rPr>
              <a:t>);</a:t>
            </a:r>
          </a:p>
          <a:p>
            <a:pPr lvl="2"/>
            <a:r>
              <a:rPr lang="zh-CN" altLang="en-US" dirty="0" smtClean="0"/>
              <a:t>顺序地从源中读出参数</a:t>
            </a:r>
            <a:r>
              <a:rPr lang="en-US" altLang="zh-CN" b="1" dirty="0" err="1" smtClean="0">
                <a:solidFill>
                  <a:srgbClr val="C00000"/>
                </a:solidFill>
              </a:rPr>
              <a:t>len</a:t>
            </a:r>
            <a:r>
              <a:rPr lang="zh-CN" altLang="en-US" dirty="0" smtClean="0"/>
              <a:t>指定的字节数 ，存入 </a:t>
            </a:r>
            <a:r>
              <a:rPr lang="en-US" dirty="0" smtClean="0"/>
              <a:t>byte 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ByteArrayInputStream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786347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+mj-lt"/>
              </a:rPr>
              <a:t>import java.io.*;  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+mj-lt"/>
              </a:rPr>
              <a:t>  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+mj-lt"/>
              </a:rPr>
              <a:t>public class </a:t>
            </a:r>
            <a:r>
              <a:rPr lang="en-US" sz="2000" dirty="0" err="1" smtClean="0">
                <a:latin typeface="+mj-lt"/>
              </a:rPr>
              <a:t>ByteArrayTester</a:t>
            </a:r>
            <a:r>
              <a:rPr lang="en-US" sz="2000" dirty="0" smtClean="0">
                <a:latin typeface="+mj-lt"/>
              </a:rPr>
              <a:t> {  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+mj-lt"/>
              </a:rPr>
              <a:t>    public static void main(String[] </a:t>
            </a:r>
            <a:r>
              <a:rPr lang="en-US" sz="2000" dirty="0" err="1" smtClean="0">
                <a:latin typeface="+mj-lt"/>
              </a:rPr>
              <a:t>args</a:t>
            </a:r>
            <a:r>
              <a:rPr lang="en-US" sz="2000" dirty="0" smtClean="0">
                <a:latin typeface="+mj-lt"/>
              </a:rPr>
              <a:t>) throws </a:t>
            </a:r>
            <a:r>
              <a:rPr lang="en-US" sz="2000" dirty="0" err="1" smtClean="0">
                <a:latin typeface="+mj-lt"/>
              </a:rPr>
              <a:t>IOException</a:t>
            </a:r>
            <a:r>
              <a:rPr lang="en-US" sz="2000" dirty="0" smtClean="0">
                <a:latin typeface="+mj-lt"/>
              </a:rPr>
              <a:t> {  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+mj-lt"/>
              </a:rPr>
              <a:t>        byte[] buff = new byte[] { 2, 10, 67, -1, -9, 9 };  //</a:t>
            </a:r>
            <a:r>
              <a:rPr lang="zh-CN" altLang="en-US" sz="2000" dirty="0" smtClean="0">
                <a:latin typeface="+mj-lt"/>
              </a:rPr>
              <a:t>数据源</a:t>
            </a:r>
            <a:endParaRPr lang="en-US" sz="2000" dirty="0" smtClean="0">
              <a:latin typeface="+mj-lt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+mj-lt"/>
              </a:rPr>
              <a:t>        </a:t>
            </a:r>
            <a:r>
              <a:rPr lang="en-US" sz="2000" b="1" dirty="0" err="1" smtClean="0">
                <a:solidFill>
                  <a:srgbClr val="000099"/>
                </a:solidFill>
                <a:latin typeface="+mj-lt"/>
              </a:rPr>
              <a:t>ByteArrayInputStream</a:t>
            </a:r>
            <a:r>
              <a:rPr lang="en-US" sz="2000" dirty="0" smtClean="0">
                <a:latin typeface="+mj-lt"/>
              </a:rPr>
              <a:t> in = new </a:t>
            </a:r>
            <a:r>
              <a:rPr lang="en-US" sz="2000" dirty="0" err="1" smtClean="0">
                <a:latin typeface="+mj-lt"/>
              </a:rPr>
              <a:t>ByteArrayInputStream</a:t>
            </a:r>
            <a:r>
              <a:rPr lang="en-US" sz="2000" dirty="0" smtClean="0">
                <a:latin typeface="+mj-lt"/>
              </a:rPr>
              <a:t>(buff,1, 4);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+mj-lt"/>
              </a:rPr>
              <a:t>        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+mj-lt"/>
              </a:rPr>
              <a:t>        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 data = </a:t>
            </a:r>
            <a:r>
              <a:rPr lang="en-US" sz="2000" b="1" dirty="0" err="1" smtClean="0">
                <a:solidFill>
                  <a:srgbClr val="000099"/>
                </a:solidFill>
                <a:latin typeface="+mj-lt"/>
              </a:rPr>
              <a:t>in.read</a:t>
            </a:r>
            <a:r>
              <a:rPr lang="en-US" sz="2000" b="1" dirty="0" smtClean="0">
                <a:solidFill>
                  <a:srgbClr val="000099"/>
                </a:solidFill>
                <a:latin typeface="+mj-lt"/>
              </a:rPr>
              <a:t>();</a:t>
            </a:r>
            <a:r>
              <a:rPr lang="en-US" sz="2000" dirty="0" smtClean="0">
                <a:latin typeface="+mj-lt"/>
              </a:rPr>
              <a:t>  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+mj-lt"/>
              </a:rPr>
              <a:t>        while (data != -1) {  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+mj-lt"/>
              </a:rPr>
              <a:t>            </a:t>
            </a:r>
            <a:r>
              <a:rPr lang="en-US" sz="2000" dirty="0" err="1" smtClean="0">
                <a:latin typeface="+mj-lt"/>
              </a:rPr>
              <a:t>System.out.println</a:t>
            </a:r>
            <a:r>
              <a:rPr lang="en-US" sz="2000" dirty="0" smtClean="0">
                <a:latin typeface="+mj-lt"/>
              </a:rPr>
              <a:t>(data + " ");  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+mj-lt"/>
              </a:rPr>
              <a:t>            data = </a:t>
            </a:r>
            <a:r>
              <a:rPr lang="en-US" sz="2000" b="1" dirty="0" err="1" smtClean="0">
                <a:solidFill>
                  <a:srgbClr val="000099"/>
                </a:solidFill>
                <a:latin typeface="+mj-lt"/>
              </a:rPr>
              <a:t>in.read</a:t>
            </a:r>
            <a:r>
              <a:rPr lang="en-US" sz="2000" b="1" dirty="0" smtClean="0">
                <a:solidFill>
                  <a:srgbClr val="000099"/>
                </a:solidFill>
                <a:latin typeface="+mj-lt"/>
              </a:rPr>
              <a:t>();</a:t>
            </a:r>
            <a:r>
              <a:rPr lang="en-US" sz="2000" dirty="0" smtClean="0">
                <a:latin typeface="+mj-lt"/>
              </a:rPr>
              <a:t>  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+mj-lt"/>
              </a:rPr>
              <a:t>        }  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+mj-lt"/>
              </a:rPr>
              <a:t>        </a:t>
            </a:r>
            <a:r>
              <a:rPr lang="en-US" sz="2000" dirty="0" err="1" smtClean="0">
                <a:latin typeface="+mj-lt"/>
              </a:rPr>
              <a:t>in.close</a:t>
            </a:r>
            <a:r>
              <a:rPr lang="en-US" sz="2000" dirty="0" smtClean="0">
                <a:latin typeface="+mj-lt"/>
              </a:rPr>
              <a:t>();  // close()</a:t>
            </a:r>
            <a:r>
              <a:rPr lang="zh-CN" altLang="en-US" sz="2000" dirty="0" smtClean="0">
                <a:latin typeface="+mj-lt"/>
              </a:rPr>
              <a:t>方法实际上不执行任何操作  </a:t>
            </a:r>
          </a:p>
          <a:p>
            <a:pPr marL="0">
              <a:spcBef>
                <a:spcPts val="0"/>
              </a:spcBef>
              <a:buNone/>
            </a:pPr>
            <a:r>
              <a:rPr lang="zh-CN" altLang="en-US" sz="2000" dirty="0" smtClean="0">
                <a:latin typeface="+mj-lt"/>
              </a:rPr>
              <a:t>    </a:t>
            </a:r>
            <a:r>
              <a:rPr lang="en-US" altLang="zh-CN" sz="2000" dirty="0" smtClean="0">
                <a:latin typeface="+mj-lt"/>
              </a:rPr>
              <a:t>}  </a:t>
            </a:r>
            <a:endParaRPr lang="zh-CN" altLang="en-US" sz="2000" dirty="0" smtClean="0">
              <a:latin typeface="+mj-lt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altLang="zh-CN" sz="2000" dirty="0" smtClean="0">
                <a:latin typeface="+mj-lt"/>
              </a:rPr>
              <a:t>}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说明：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程序中字节数组输入流从字节数组</a:t>
            </a:r>
            <a:r>
              <a:rPr lang="en-US" altLang="zh-CN" sz="2400" dirty="0" smtClean="0"/>
              <a:t>buff</a:t>
            </a:r>
            <a:r>
              <a:rPr lang="zh-CN" altLang="en-US" sz="2400" dirty="0" smtClean="0"/>
              <a:t>的下标为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的元素开始读，一共读取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个元素。对于读到的每一个字节类型的元素，都会转换为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类型。例如：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字节类型的</a:t>
            </a:r>
            <a:r>
              <a:rPr lang="en-US" altLang="zh-CN" sz="2000" dirty="0" smtClean="0"/>
              <a:t>15</a:t>
            </a:r>
            <a:r>
              <a:rPr lang="zh-CN" altLang="en-US" sz="2000" dirty="0" smtClean="0"/>
              <a:t>，二进制形式为</a:t>
            </a:r>
            <a:r>
              <a:rPr lang="en-US" altLang="zh-CN" sz="2000" dirty="0" smtClean="0"/>
              <a:t>00001111</a:t>
            </a:r>
            <a:r>
              <a:rPr lang="zh-CN" altLang="en-US" sz="2000" dirty="0" smtClean="0"/>
              <a:t>，转换为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类型的二进制形式为：</a:t>
            </a:r>
            <a:endParaRPr lang="en-US" altLang="zh-CN" sz="2000" dirty="0" smtClean="0"/>
          </a:p>
          <a:p>
            <a:pPr lvl="1" algn="ctr">
              <a:buNone/>
            </a:pPr>
            <a:r>
              <a:rPr lang="en-US" altLang="zh-CN" sz="2000" dirty="0" smtClean="0"/>
              <a:t>00000000 00000000 00000000 00001111</a:t>
            </a:r>
          </a:p>
          <a:p>
            <a:pPr lvl="2"/>
            <a:r>
              <a:rPr lang="zh-CN" altLang="en-US" dirty="0" smtClean="0"/>
              <a:t>因此字节类型的</a:t>
            </a:r>
            <a:r>
              <a:rPr lang="en-US" altLang="zh-CN" dirty="0" smtClean="0"/>
              <a:t>15 </a:t>
            </a:r>
            <a:r>
              <a:rPr lang="zh-CN" altLang="en-US" dirty="0" smtClean="0"/>
              <a:t>转换为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类型仍然是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对于字节类型的</a:t>
            </a:r>
            <a:r>
              <a:rPr lang="en-US" altLang="zh-CN" sz="2000" dirty="0" smtClean="0"/>
              <a:t>-1</a:t>
            </a:r>
            <a:r>
              <a:rPr lang="zh-CN" altLang="en-US" sz="2000" dirty="0" smtClean="0"/>
              <a:t>，二进制形式为 </a:t>
            </a:r>
            <a:r>
              <a:rPr lang="en-US" altLang="zh-CN" sz="2000" dirty="0" smtClean="0"/>
              <a:t>11111111</a:t>
            </a:r>
            <a:r>
              <a:rPr lang="zh-CN" altLang="en-US" sz="2000" dirty="0" smtClean="0"/>
              <a:t>，转换为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类型的二进制形式为： </a:t>
            </a:r>
            <a:endParaRPr lang="en-US" altLang="zh-CN" sz="2000" dirty="0" smtClean="0"/>
          </a:p>
          <a:p>
            <a:pPr lvl="1" algn="ctr">
              <a:buNone/>
            </a:pPr>
            <a:r>
              <a:rPr lang="en-US" altLang="zh-CN" sz="2000" dirty="0" smtClean="0"/>
              <a:t>00000000 00000000 00000000 11111111 </a:t>
            </a:r>
          </a:p>
          <a:p>
            <a:pPr lvl="2"/>
            <a:r>
              <a:rPr lang="zh-CN" altLang="en-US" sz="1900" dirty="0" smtClean="0"/>
              <a:t>因此字节类型的</a:t>
            </a:r>
            <a:r>
              <a:rPr lang="en-US" altLang="zh-CN" sz="1900" dirty="0" smtClean="0"/>
              <a:t>-1 </a:t>
            </a:r>
            <a:r>
              <a:rPr lang="zh-CN" altLang="en-US" sz="1900" dirty="0" smtClean="0"/>
              <a:t>转换为</a:t>
            </a:r>
            <a:r>
              <a:rPr lang="en-US" altLang="zh-CN" sz="1900" dirty="0" err="1" smtClean="0"/>
              <a:t>int</a:t>
            </a:r>
            <a:r>
              <a:rPr lang="zh-CN" altLang="en-US" sz="1900" dirty="0" smtClean="0"/>
              <a:t>类型是</a:t>
            </a:r>
            <a:r>
              <a:rPr lang="en-US" altLang="zh-CN" sz="1900" dirty="0" smtClean="0"/>
              <a:t>255</a:t>
            </a:r>
            <a:r>
              <a:rPr lang="zh-CN" altLang="en-US" sz="1900" dirty="0" smtClean="0"/>
              <a:t>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63622"/>
          </a:xfrm>
        </p:spPr>
        <p:txBody>
          <a:bodyPr/>
          <a:lstStyle/>
          <a:p>
            <a:r>
              <a:rPr lang="en-US" altLang="zh-CN" dirty="0" err="1" smtClean="0"/>
              <a:t>ByteArrayOutputStream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3075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 err="1" smtClean="0"/>
              <a:t>ByteArrayOutputStream</a:t>
            </a:r>
            <a:r>
              <a:rPr lang="zh-CN" altLang="en-US" dirty="0" smtClean="0"/>
              <a:t>流构造方法</a:t>
            </a:r>
          </a:p>
          <a:p>
            <a:pPr lvl="1">
              <a:spcBef>
                <a:spcPts val="0"/>
              </a:spcBef>
            </a:pPr>
            <a:r>
              <a:rPr lang="en-US" altLang="zh-CN" b="1" dirty="0" err="1" smtClean="0">
                <a:solidFill>
                  <a:srgbClr val="000099"/>
                </a:solidFill>
              </a:rPr>
              <a:t>ByteArrayOutputStream</a:t>
            </a:r>
            <a:r>
              <a:rPr lang="en-US" altLang="zh-CN" b="1" dirty="0" smtClean="0">
                <a:solidFill>
                  <a:srgbClr val="000099"/>
                </a:solidFill>
              </a:rPr>
              <a:t>();</a:t>
            </a:r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创建一个新的 </a:t>
            </a:r>
            <a:r>
              <a:rPr lang="en-US" altLang="zh-CN" dirty="0" smtClean="0"/>
              <a:t>byte </a:t>
            </a:r>
            <a:r>
              <a:rPr lang="zh-CN" altLang="en-US" dirty="0" smtClean="0"/>
              <a:t>数组输出流。缓冲区的容量最初是 </a:t>
            </a:r>
            <a:r>
              <a:rPr lang="en-US" altLang="zh-CN" dirty="0" smtClean="0"/>
              <a:t>32 </a:t>
            </a:r>
            <a:r>
              <a:rPr lang="zh-CN" altLang="en-US" dirty="0" smtClean="0"/>
              <a:t>字节，如有必要可增加其大小。</a:t>
            </a:r>
            <a:endParaRPr lang="en-US" altLang="zh-CN" b="1" dirty="0" smtClean="0">
              <a:solidFill>
                <a:srgbClr val="000099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b="1" dirty="0" err="1" smtClean="0">
                <a:solidFill>
                  <a:srgbClr val="000099"/>
                </a:solidFill>
              </a:rPr>
              <a:t>ByteArrayOutputStream</a:t>
            </a:r>
            <a:r>
              <a:rPr lang="en-US" altLang="zh-CN" b="1" dirty="0" smtClean="0">
                <a:solidFill>
                  <a:srgbClr val="000099"/>
                </a:solidFill>
              </a:rPr>
              <a:t>(</a:t>
            </a:r>
            <a:r>
              <a:rPr lang="en-US" altLang="zh-CN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b="1" dirty="0" smtClean="0">
                <a:solidFill>
                  <a:srgbClr val="000099"/>
                </a:solidFill>
              </a:rPr>
              <a:t> size);</a:t>
            </a:r>
          </a:p>
          <a:p>
            <a:pPr lvl="1">
              <a:spcBef>
                <a:spcPts val="0"/>
              </a:spcBef>
            </a:pPr>
            <a:endParaRPr lang="en-US" altLang="zh-CN" sz="1000" b="1" dirty="0" smtClean="0">
              <a:solidFill>
                <a:srgbClr val="000099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dirty="0" smtClean="0"/>
              <a:t>常用方法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en-US" altLang="zh-CN" b="1" dirty="0" smtClean="0">
                <a:solidFill>
                  <a:srgbClr val="000099"/>
                </a:solidFill>
              </a:rPr>
              <a:t>public void write(</a:t>
            </a:r>
            <a:r>
              <a:rPr lang="en-US" altLang="zh-CN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b="1" dirty="0" smtClean="0">
                <a:solidFill>
                  <a:srgbClr val="000099"/>
                </a:solidFill>
              </a:rPr>
              <a:t> b); </a:t>
            </a:r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顺序地向</a:t>
            </a:r>
            <a:r>
              <a:rPr lang="zh-CN" altLang="en-US" b="1" dirty="0" smtClean="0">
                <a:solidFill>
                  <a:srgbClr val="C00000"/>
                </a:solidFill>
              </a:rPr>
              <a:t>缓冲区</a:t>
            </a:r>
            <a:r>
              <a:rPr lang="zh-CN" altLang="en-US" dirty="0" smtClean="0"/>
              <a:t>写入一个字节  </a:t>
            </a:r>
          </a:p>
          <a:p>
            <a:pPr lvl="1">
              <a:spcBef>
                <a:spcPts val="0"/>
              </a:spcBef>
            </a:pPr>
            <a:r>
              <a:rPr lang="en-US" altLang="zh-CN" b="1" dirty="0" smtClean="0">
                <a:solidFill>
                  <a:srgbClr val="000099"/>
                </a:solidFill>
              </a:rPr>
              <a:t>public void write(byte[ ] b, </a:t>
            </a:r>
            <a:r>
              <a:rPr lang="en-US" altLang="zh-CN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b="1" dirty="0" smtClean="0">
                <a:solidFill>
                  <a:srgbClr val="000099"/>
                </a:solidFill>
              </a:rPr>
              <a:t> off, </a:t>
            </a:r>
            <a:r>
              <a:rPr lang="en-US" altLang="zh-CN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b="1" dirty="0" smtClean="0">
                <a:solidFill>
                  <a:srgbClr val="000099"/>
                </a:solidFill>
              </a:rPr>
              <a:t> </a:t>
            </a:r>
            <a:r>
              <a:rPr lang="en-US" altLang="zh-CN" b="1" dirty="0" err="1" smtClean="0">
                <a:solidFill>
                  <a:srgbClr val="000099"/>
                </a:solidFill>
              </a:rPr>
              <a:t>len</a:t>
            </a:r>
            <a:r>
              <a:rPr lang="en-US" altLang="zh-CN" b="1" dirty="0" smtClean="0">
                <a:solidFill>
                  <a:srgbClr val="000099"/>
                </a:solidFill>
              </a:rPr>
              <a:t>); </a:t>
            </a:r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将参数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中指定的</a:t>
            </a:r>
            <a:r>
              <a:rPr lang="en-US" altLang="zh-CN" dirty="0" err="1" smtClean="0"/>
              <a:t>len</a:t>
            </a:r>
            <a:r>
              <a:rPr lang="zh-CN" altLang="en-US" dirty="0" smtClean="0"/>
              <a:t>个字节顺序地写入</a:t>
            </a:r>
            <a:r>
              <a:rPr lang="zh-CN" altLang="en-US" b="1" dirty="0" smtClean="0">
                <a:solidFill>
                  <a:srgbClr val="C00000"/>
                </a:solidFill>
              </a:rPr>
              <a:t>缓冲区</a:t>
            </a:r>
            <a:r>
              <a:rPr lang="zh-CN" altLang="en-US" dirty="0" smtClean="0"/>
              <a:t> </a:t>
            </a:r>
          </a:p>
          <a:p>
            <a:pPr lvl="1">
              <a:spcBef>
                <a:spcPts val="0"/>
              </a:spcBef>
            </a:pPr>
            <a:r>
              <a:rPr lang="en-US" altLang="zh-CN" b="1" dirty="0" smtClean="0">
                <a:solidFill>
                  <a:srgbClr val="000099"/>
                </a:solidFill>
              </a:rPr>
              <a:t>public byte[ ] </a:t>
            </a:r>
            <a:r>
              <a:rPr lang="en-US" altLang="zh-CN" b="1" dirty="0" err="1" smtClean="0">
                <a:solidFill>
                  <a:srgbClr val="000099"/>
                </a:solidFill>
              </a:rPr>
              <a:t>toByteArray</a:t>
            </a:r>
            <a:r>
              <a:rPr lang="en-US" altLang="zh-CN" b="1" dirty="0" smtClean="0">
                <a:solidFill>
                  <a:srgbClr val="000099"/>
                </a:solidFill>
              </a:rPr>
              <a:t>(); </a:t>
            </a:r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返回输出流写入到</a:t>
            </a:r>
            <a:r>
              <a:rPr lang="zh-CN" altLang="en-US" b="1" dirty="0" smtClean="0">
                <a:solidFill>
                  <a:srgbClr val="C00000"/>
                </a:solidFill>
              </a:rPr>
              <a:t>缓冲区</a:t>
            </a:r>
            <a:r>
              <a:rPr lang="zh-CN" altLang="en-US" dirty="0" smtClean="0"/>
              <a:t>的全部字节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247</TotalTime>
  <Words>2067</Words>
  <PresentationFormat>全屏显示(4:3)</PresentationFormat>
  <Paragraphs>396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0" baseType="lpstr">
      <vt:lpstr>主题1</vt:lpstr>
      <vt:lpstr>Office 主题</vt:lpstr>
      <vt:lpstr>面向对象程序设计(Java)</vt:lpstr>
      <vt:lpstr>第12章 输入输出流(2) </vt:lpstr>
      <vt:lpstr>导读</vt:lpstr>
      <vt:lpstr>§12.7    数组流 </vt:lpstr>
      <vt:lpstr>ByteArrayInputStream</vt:lpstr>
      <vt:lpstr>ByteArrayInputStream</vt:lpstr>
      <vt:lpstr>ByteArrayInputStream</vt:lpstr>
      <vt:lpstr>说明：</vt:lpstr>
      <vt:lpstr>ByteArrayOutputStream</vt:lpstr>
      <vt:lpstr>ByteArrayOutputStream</vt:lpstr>
      <vt:lpstr>§12.7    数组流 </vt:lpstr>
      <vt:lpstr>§12.8   数据流 </vt:lpstr>
      <vt:lpstr>§12.8   数据流 </vt:lpstr>
      <vt:lpstr>DataOutputStream类</vt:lpstr>
      <vt:lpstr>幻灯片 15</vt:lpstr>
      <vt:lpstr>Example12_12</vt:lpstr>
      <vt:lpstr>Example12_12</vt:lpstr>
      <vt:lpstr>§12.9    带进度条的输入流  </vt:lpstr>
      <vt:lpstr>§12.10   对象流 </vt:lpstr>
      <vt:lpstr>§12.10   对象流</vt:lpstr>
      <vt:lpstr>§12.10   对象流</vt:lpstr>
      <vt:lpstr>幻灯片 22</vt:lpstr>
      <vt:lpstr>对象序列化(Serialization)</vt:lpstr>
      <vt:lpstr>对象序列化(Serialization)</vt:lpstr>
      <vt:lpstr>对象序列化(Serialization)</vt:lpstr>
      <vt:lpstr>Serializable接口</vt:lpstr>
      <vt:lpstr>Java标记接口</vt:lpstr>
      <vt:lpstr>对象序列化(Serialization)</vt:lpstr>
      <vt:lpstr>//Example: Serializable接口</vt:lpstr>
      <vt:lpstr>域：serialVersionUID </vt:lpstr>
      <vt:lpstr>域：serialVersionUID </vt:lpstr>
      <vt:lpstr> 对象序列化(serialization) </vt:lpstr>
      <vt:lpstr>对象反序列化(deserialization)</vt:lpstr>
      <vt:lpstr>ObjectOutputStream(写对象流)</vt:lpstr>
      <vt:lpstr>ObjectInputStream(读对象流)</vt:lpstr>
      <vt:lpstr>//Student.java</vt:lpstr>
      <vt:lpstr>序列化</vt:lpstr>
      <vt:lpstr>幻灯片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面向对象程序设计(Java)</dc:title>
  <dc:creator>Administrator</dc:creator>
  <cp:lastModifiedBy>admin</cp:lastModifiedBy>
  <cp:revision>89</cp:revision>
  <dcterms:created xsi:type="dcterms:W3CDTF">2017-10-31T04:29:25Z</dcterms:created>
  <dcterms:modified xsi:type="dcterms:W3CDTF">2017-11-07T02:03:50Z</dcterms:modified>
</cp:coreProperties>
</file>