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73"/>
  </p:notesMasterIdLst>
  <p:sldIdLst>
    <p:sldId id="257" r:id="rId3"/>
    <p:sldId id="258" r:id="rId4"/>
    <p:sldId id="259" r:id="rId5"/>
    <p:sldId id="260" r:id="rId6"/>
    <p:sldId id="261" r:id="rId7"/>
    <p:sldId id="262" r:id="rId8"/>
    <p:sldId id="266" r:id="rId9"/>
    <p:sldId id="265" r:id="rId10"/>
    <p:sldId id="267" r:id="rId11"/>
    <p:sldId id="264" r:id="rId12"/>
    <p:sldId id="268" r:id="rId13"/>
    <p:sldId id="269" r:id="rId14"/>
    <p:sldId id="270" r:id="rId15"/>
    <p:sldId id="271" r:id="rId16"/>
    <p:sldId id="273" r:id="rId17"/>
    <p:sldId id="302" r:id="rId18"/>
    <p:sldId id="275" r:id="rId19"/>
    <p:sldId id="276" r:id="rId20"/>
    <p:sldId id="282" r:id="rId21"/>
    <p:sldId id="283" r:id="rId22"/>
    <p:sldId id="263" r:id="rId23"/>
    <p:sldId id="277" r:id="rId24"/>
    <p:sldId id="279" r:id="rId25"/>
    <p:sldId id="278" r:id="rId26"/>
    <p:sldId id="280" r:id="rId27"/>
    <p:sldId id="284" r:id="rId28"/>
    <p:sldId id="281" r:id="rId29"/>
    <p:sldId id="286" r:id="rId30"/>
    <p:sldId id="285" r:id="rId31"/>
    <p:sldId id="288" r:id="rId32"/>
    <p:sldId id="287" r:id="rId33"/>
    <p:sldId id="289" r:id="rId34"/>
    <p:sldId id="290" r:id="rId35"/>
    <p:sldId id="292" r:id="rId36"/>
    <p:sldId id="291" r:id="rId37"/>
    <p:sldId id="293" r:id="rId38"/>
    <p:sldId id="294" r:id="rId39"/>
    <p:sldId id="295" r:id="rId40"/>
    <p:sldId id="296" r:id="rId41"/>
    <p:sldId id="315" r:id="rId42"/>
    <p:sldId id="297" r:id="rId43"/>
    <p:sldId id="303" r:id="rId44"/>
    <p:sldId id="298" r:id="rId45"/>
    <p:sldId id="299" r:id="rId46"/>
    <p:sldId id="300" r:id="rId47"/>
    <p:sldId id="301" r:id="rId48"/>
    <p:sldId id="305" r:id="rId49"/>
    <p:sldId id="308" r:id="rId50"/>
    <p:sldId id="306" r:id="rId51"/>
    <p:sldId id="307" r:id="rId52"/>
    <p:sldId id="316" r:id="rId53"/>
    <p:sldId id="317" r:id="rId54"/>
    <p:sldId id="319" r:id="rId55"/>
    <p:sldId id="320" r:id="rId56"/>
    <p:sldId id="328" r:id="rId57"/>
    <p:sldId id="309" r:id="rId58"/>
    <p:sldId id="311" r:id="rId59"/>
    <p:sldId id="310" r:id="rId60"/>
    <p:sldId id="321" r:id="rId61"/>
    <p:sldId id="327" r:id="rId62"/>
    <p:sldId id="323" r:id="rId63"/>
    <p:sldId id="322" r:id="rId64"/>
    <p:sldId id="312" r:id="rId65"/>
    <p:sldId id="314" r:id="rId66"/>
    <p:sldId id="324" r:id="rId67"/>
    <p:sldId id="325" r:id="rId68"/>
    <p:sldId id="326" r:id="rId69"/>
    <p:sldId id="329" r:id="rId70"/>
    <p:sldId id="330" r:id="rId71"/>
    <p:sldId id="331"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99"/>
    <a:srgbClr val="CC0066"/>
    <a:srgbClr val="CC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03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A7BAD-AE80-408C-ADA5-E216B92E8B64}" type="datetimeFigureOut">
              <a:rPr lang="zh-CN" altLang="en-US" smtClean="0"/>
              <a:pPr/>
              <a:t>2017/11/7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4201A1-DA58-4D7E-B1F7-08DEB6F6BA6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E9CCE2-8CD6-4477-AD0A-64D309FD4A67}" type="slidenum">
              <a:rPr lang="en-US" altLang="zh-CN"/>
              <a:pPr/>
              <a:t>32</a:t>
            </a:fld>
            <a:endParaRPr lang="en-US" altLang="zh-CN"/>
          </a:p>
        </p:txBody>
      </p:sp>
      <p:sp>
        <p:nvSpPr>
          <p:cNvPr id="65538" name="Rectangle 2"/>
          <p:cNvSpPr>
            <a:spLocks noGrp="1" noRot="1" noChangeAspect="1" noChangeArrowheads="1" noTextEdit="1"/>
          </p:cNvSpPr>
          <p:nvPr>
            <p:ph type="sldImg"/>
          </p:nvPr>
        </p:nvSpPr>
        <p:spPr>
          <a:xfrm>
            <a:off x="1152525" y="692150"/>
            <a:ext cx="4554538" cy="3416300"/>
          </a:xfrm>
          <a:ln/>
        </p:spPr>
      </p:sp>
      <p:sp>
        <p:nvSpPr>
          <p:cNvPr id="655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E394A-8AD6-41D7-80C9-4BA791068840}" type="slidenum">
              <a:rPr lang="en-US" altLang="zh-CN"/>
              <a:pPr/>
              <a:t>49</a:t>
            </a:fld>
            <a:endParaRPr lang="en-US" altLang="zh-CN"/>
          </a:p>
        </p:txBody>
      </p:sp>
      <p:sp>
        <p:nvSpPr>
          <p:cNvPr id="106498" name="Rectangle 2"/>
          <p:cNvSpPr>
            <a:spLocks noGrp="1" noRot="1" noChangeAspect="1" noChangeArrowheads="1" noTextEdit="1"/>
          </p:cNvSpPr>
          <p:nvPr>
            <p:ph type="sldImg"/>
          </p:nvPr>
        </p:nvSpPr>
        <p:spPr>
          <a:xfrm>
            <a:off x="1152525" y="692150"/>
            <a:ext cx="4554538" cy="3416300"/>
          </a:xfrm>
          <a:ln/>
        </p:spPr>
      </p:sp>
      <p:sp>
        <p:nvSpPr>
          <p:cNvPr id="10649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F4201A1-DA58-4D7E-B1F7-08DEB6F6BA69}" type="slidenum">
              <a:rPr lang="zh-CN" altLang="en-US" smtClean="0"/>
              <a:pPr/>
              <a:t>50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F4201A1-DA58-4D7E-B1F7-08DEB6F6BA69}" type="slidenum">
              <a:rPr lang="zh-CN" altLang="en-US" smtClean="0"/>
              <a:pPr/>
              <a:t>57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F4201A1-DA58-4D7E-B1F7-08DEB6F6BA69}" type="slidenum">
              <a:rPr lang="zh-CN" altLang="en-US" smtClean="0"/>
              <a:pPr/>
              <a:t>63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smtClean="0"/>
              <a:t>单击此处编辑母版标题样式</a:t>
            </a:r>
            <a:endParaRPr lang="zh-CN" altLang="en-US"/>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smtClean="0"/>
              <a:t>单击此处编辑母版副标题样式</a:t>
            </a:r>
            <a:endParaRPr lang="zh-CN" altLang="en-US"/>
          </a:p>
        </p:txBody>
      </p:sp>
      <p:sp>
        <p:nvSpPr>
          <p:cNvPr id="5125" name="Rectangle 5"/>
          <p:cNvSpPr>
            <a:spLocks noGrp="1" noChangeArrowheads="1"/>
          </p:cNvSpPr>
          <p:nvPr>
            <p:ph type="dt" sz="half" idx="2"/>
          </p:nvPr>
        </p:nvSpPr>
        <p:spPr/>
        <p:txBody>
          <a:bodyPr/>
          <a:lstStyle>
            <a:lvl1pPr>
              <a:defRPr/>
            </a:lvl1pPr>
          </a:lstStyle>
          <a:p>
            <a:fld id="{46CE423A-A397-46F9-B919-4BF96F5933CA}" type="datetime1">
              <a:rPr lang="zh-CN" altLang="en-US" smtClean="0"/>
              <a:pPr/>
              <a:t>2017/11/7</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8E48434-37D2-40EB-BA59-4696E1616D04}" type="datetime1">
              <a:rPr lang="zh-CN" altLang="en-US" smtClean="0"/>
              <a:pPr/>
              <a:t>2017/11/7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7659F7-0881-46FF-B561-6AC20BA8E334}" type="datetime1">
              <a:rPr lang="zh-CN" altLang="en-US" smtClean="0"/>
              <a:pPr/>
              <a:t>2017/11/7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6CE423A-A397-46F9-B919-4BF96F5933CA}" type="datetime1">
              <a:rPr lang="zh-CN" altLang="en-US" smtClean="0"/>
              <a:pPr/>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084433-4978-4EFD-BC2C-605B00672210}" type="datetime1">
              <a:rPr lang="zh-CN" altLang="en-US" smtClean="0"/>
              <a:pPr/>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05E61ED-4E0A-4412-AD12-A0084C7879B9}" type="datetime1">
              <a:rPr lang="zh-CN" altLang="en-US" smtClean="0"/>
              <a:pPr/>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F875D3-D9AF-445B-9120-C0F7208125D1}" type="datetime1">
              <a:rPr lang="zh-CN" altLang="en-US" smtClean="0"/>
              <a:pPr/>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402DF3-A152-45B1-BDC4-996389AD3B72}" type="datetime1">
              <a:rPr lang="zh-CN" altLang="en-US" smtClean="0"/>
              <a:pPr/>
              <a:t>2017/11/7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3B5F8D-E626-4D8A-B3B2-75D02790606C}" type="datetime1">
              <a:rPr lang="zh-CN" altLang="en-US" smtClean="0"/>
              <a:pPr/>
              <a:t>2017/11/7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4C828-A5BA-476E-86AF-027A8EA08925}" type="datetime1">
              <a:rPr lang="zh-CN" altLang="en-US" smtClean="0"/>
              <a:pPr/>
              <a:t>2017/11/7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396D524-5BB5-425A-B536-61AFB464CB08}" type="datetime1">
              <a:rPr lang="zh-CN" altLang="en-US" smtClean="0"/>
              <a:pPr/>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2084433-4978-4EFD-BC2C-605B00672210}" type="datetime1">
              <a:rPr lang="zh-CN" altLang="en-US" smtClean="0"/>
              <a:pPr/>
              <a:t>2017/11/7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569D7F-B6BB-4DB9-A633-30B3294E4319}" type="datetime1">
              <a:rPr lang="zh-CN" altLang="en-US" smtClean="0"/>
              <a:pPr/>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E48434-37D2-40EB-BA59-4696E1616D04}" type="datetime1">
              <a:rPr lang="zh-CN" altLang="en-US" smtClean="0"/>
              <a:pPr/>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7659F7-0881-46FF-B561-6AC20BA8E334}" type="datetime1">
              <a:rPr lang="zh-CN" altLang="en-US" smtClean="0"/>
              <a:pPr/>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D05E61ED-4E0A-4412-AD12-A0084C7879B9}" type="datetime1">
              <a:rPr lang="zh-CN" altLang="en-US" smtClean="0"/>
              <a:pPr/>
              <a:t>2017/11/7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AF875D3-D9AF-445B-9120-C0F7208125D1}" type="datetime1">
              <a:rPr lang="zh-CN" altLang="en-US" smtClean="0"/>
              <a:pPr/>
              <a:t>2017/11/7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D402DF3-A152-45B1-BDC4-996389AD3B72}" type="datetime1">
              <a:rPr lang="zh-CN" altLang="en-US" smtClean="0"/>
              <a:pPr/>
              <a:t>2017/11/7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33B5F8D-E626-4D8A-B3B2-75D02790606C}" type="datetime1">
              <a:rPr lang="zh-CN" altLang="en-US" smtClean="0"/>
              <a:pPr/>
              <a:t>2017/11/7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B54C828-A5BA-476E-86AF-027A8EA08925}" type="datetime1">
              <a:rPr lang="zh-CN" altLang="en-US" smtClean="0"/>
              <a:pPr/>
              <a:t>2017/11/7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A396D524-5BB5-425A-B536-61AFB464CB08}" type="datetime1">
              <a:rPr lang="zh-CN" altLang="en-US" smtClean="0"/>
              <a:pPr/>
              <a:t>2017/11/7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9569D7F-B6BB-4DB9-A633-30B3294E4319}" type="datetime1">
              <a:rPr lang="zh-CN" altLang="en-US" smtClean="0"/>
              <a:pPr/>
              <a:t>2017/11/7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2C83C0F2-1CCB-4B2E-8AA3-628C2F195FC4}" type="datetime1">
              <a:rPr lang="zh-CN" altLang="en-US" smtClean="0"/>
              <a:pPr/>
              <a:t>2017/11/7</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3C0F2-1CCB-4B2E-8AA3-628C2F195FC4}" type="datetime1">
              <a:rPr lang="zh-CN" altLang="en-US" smtClean="0"/>
              <a:pPr/>
              <a:t>2017/11/7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dirty="0" smtClean="0"/>
              <a:t>面向对象程序设计</a:t>
            </a:r>
            <a:r>
              <a:rPr lang="en-US" altLang="zh-CN" sz="5400" dirty="0" smtClean="0"/>
              <a:t>(Java)</a:t>
            </a:r>
            <a:endParaRPr lang="zh-CN" altLang="en-US" dirty="0"/>
          </a:p>
        </p:txBody>
      </p:sp>
      <p:sp>
        <p:nvSpPr>
          <p:cNvPr id="3" name="副标题 2"/>
          <p:cNvSpPr>
            <a:spLocks noGrp="1"/>
          </p:cNvSpPr>
          <p:nvPr>
            <p:ph type="subTitle" idx="1"/>
          </p:nvPr>
        </p:nvSpPr>
        <p:spPr/>
        <p:txBody>
          <a:bodyPr/>
          <a:lstStyle/>
          <a:p>
            <a:r>
              <a:rPr lang="zh-CN" altLang="en-US" dirty="0" smtClean="0"/>
              <a:t>汤 蓉</a:t>
            </a:r>
            <a:endParaRPr lang="en-US" altLang="zh-CN" dirty="0" smtClean="0"/>
          </a:p>
          <a:p>
            <a:r>
              <a:rPr lang="en-US" altLang="zh-CN" dirty="0" smtClean="0"/>
              <a:t>Fall, 2017</a:t>
            </a:r>
          </a:p>
          <a:p>
            <a:r>
              <a:rPr lang="zh-CN" altLang="en-US" dirty="0" smtClean="0"/>
              <a:t>计算机学院</a:t>
            </a:r>
            <a:endParaRPr lang="en-US" altLang="zh-CN" dirty="0" smtClean="0"/>
          </a:p>
          <a:p>
            <a:r>
              <a:rPr lang="zh-CN" altLang="en-US" dirty="0" smtClean="0"/>
              <a:t>成都信息工程大学</a:t>
            </a:r>
            <a:endParaRPr lang="en-US" altLang="zh-CN" dirty="0" smtClean="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E777D3B-9C26-432E-B5BF-97D92553648D}" type="slidenum">
              <a:rPr lang="en-US" altLang="zh-CN"/>
              <a:pPr/>
              <a:t>10</a:t>
            </a:fld>
            <a:endParaRPr lang="en-US" altLang="zh-CN"/>
          </a:p>
        </p:txBody>
      </p:sp>
      <p:sp>
        <p:nvSpPr>
          <p:cNvPr id="70658" name="Rectangle 2"/>
          <p:cNvSpPr>
            <a:spLocks noGrp="1" noChangeArrowheads="1"/>
          </p:cNvSpPr>
          <p:nvPr>
            <p:ph type="title"/>
          </p:nvPr>
        </p:nvSpPr>
        <p:spPr>
          <a:xfrm>
            <a:off x="457200" y="122238"/>
            <a:ext cx="7543800" cy="1020762"/>
          </a:xfrm>
        </p:spPr>
        <p:txBody>
          <a:bodyPr/>
          <a:lstStyle/>
          <a:p>
            <a:r>
              <a:rPr lang="en-US" altLang="zh-CN" sz="4000" dirty="0">
                <a:solidFill>
                  <a:schemeClr val="tx1"/>
                </a:solidFill>
              </a:rPr>
              <a:t>main(</a:t>
            </a:r>
            <a:r>
              <a:rPr lang="zh-CN" altLang="en-US" sz="4000" dirty="0">
                <a:solidFill>
                  <a:schemeClr val="tx1"/>
                </a:solidFill>
              </a:rPr>
              <a:t>主</a:t>
            </a:r>
            <a:r>
              <a:rPr lang="en-US" altLang="zh-CN" sz="4000" dirty="0">
                <a:solidFill>
                  <a:schemeClr val="tx1"/>
                </a:solidFill>
              </a:rPr>
              <a:t>)</a:t>
            </a:r>
            <a:r>
              <a:rPr lang="zh-CN" altLang="en-US" sz="4000" dirty="0">
                <a:solidFill>
                  <a:schemeClr val="tx1"/>
                </a:solidFill>
              </a:rPr>
              <a:t>线程</a:t>
            </a:r>
          </a:p>
        </p:txBody>
      </p:sp>
      <p:sp>
        <p:nvSpPr>
          <p:cNvPr id="70659" name="Rectangle 3"/>
          <p:cNvSpPr>
            <a:spLocks noGrp="1" noChangeArrowheads="1"/>
          </p:cNvSpPr>
          <p:nvPr>
            <p:ph type="body" idx="1"/>
          </p:nvPr>
        </p:nvSpPr>
        <p:spPr>
          <a:xfrm>
            <a:off x="457200" y="1571612"/>
            <a:ext cx="8229600" cy="5133988"/>
          </a:xfrm>
        </p:spPr>
        <p:txBody>
          <a:bodyPr/>
          <a:lstStyle/>
          <a:p>
            <a:pPr marL="533400" indent="-533400">
              <a:lnSpc>
                <a:spcPct val="90000"/>
              </a:lnSpc>
            </a:pPr>
            <a:r>
              <a:rPr lang="en-US" altLang="zh-CN" dirty="0"/>
              <a:t>Java</a:t>
            </a:r>
            <a:r>
              <a:rPr lang="zh-CN" altLang="en-US" dirty="0"/>
              <a:t>应用程序总是从主类的</a:t>
            </a:r>
            <a:r>
              <a:rPr lang="en-US" altLang="zh-CN" dirty="0"/>
              <a:t>main</a:t>
            </a:r>
            <a:r>
              <a:rPr lang="zh-CN" altLang="en-US" dirty="0"/>
              <a:t>方法开始执行。</a:t>
            </a:r>
          </a:p>
          <a:p>
            <a:pPr marL="533400" indent="-533400">
              <a:lnSpc>
                <a:spcPct val="90000"/>
              </a:lnSpc>
            </a:pPr>
            <a:r>
              <a:rPr lang="zh-CN" altLang="en-US" dirty="0"/>
              <a:t>当</a:t>
            </a:r>
            <a:r>
              <a:rPr lang="en-US" altLang="zh-CN" dirty="0"/>
              <a:t>JVM</a:t>
            </a:r>
            <a:r>
              <a:rPr lang="zh-CN" altLang="en-US" dirty="0"/>
              <a:t>加载代码，发现</a:t>
            </a:r>
            <a:r>
              <a:rPr lang="en-US" altLang="zh-CN" dirty="0"/>
              <a:t>main</a:t>
            </a:r>
            <a:r>
              <a:rPr lang="zh-CN" altLang="en-US" dirty="0"/>
              <a:t>方法之后，就会启动一个线程，这个线程称作“</a:t>
            </a:r>
            <a:r>
              <a:rPr lang="zh-CN" altLang="en-US" b="1" dirty="0">
                <a:solidFill>
                  <a:srgbClr val="C00000"/>
                </a:solidFill>
              </a:rPr>
              <a:t>主线程</a:t>
            </a:r>
            <a:r>
              <a:rPr lang="zh-CN" altLang="en-US" dirty="0"/>
              <a:t>”，该线程负责执行</a:t>
            </a:r>
            <a:r>
              <a:rPr lang="en-US" altLang="zh-CN" dirty="0"/>
              <a:t>main</a:t>
            </a:r>
            <a:r>
              <a:rPr lang="zh-CN" altLang="en-US" dirty="0"/>
              <a:t>方法。</a:t>
            </a:r>
          </a:p>
          <a:p>
            <a:pPr marL="533400" indent="-533400">
              <a:lnSpc>
                <a:spcPct val="90000"/>
              </a:lnSpc>
            </a:pPr>
            <a:endParaRPr lang="zh-CN" altLang="en-US" sz="1000" dirty="0">
              <a:solidFill>
                <a:schemeClr val="tx2"/>
              </a:solidFill>
            </a:endParaRPr>
          </a:p>
        </p:txBody>
      </p:sp>
      <p:pic>
        <p:nvPicPr>
          <p:cNvPr id="6" name="Picture 3"/>
          <p:cNvPicPr>
            <a:picLocks noChangeAspect="1" noChangeArrowheads="1"/>
          </p:cNvPicPr>
          <p:nvPr/>
        </p:nvPicPr>
        <p:blipFill>
          <a:blip r:embed="rId2"/>
          <a:srcRect/>
          <a:stretch>
            <a:fillRect/>
          </a:stretch>
        </p:blipFill>
        <p:spPr bwMode="auto">
          <a:xfrm>
            <a:off x="2643174" y="3643314"/>
            <a:ext cx="3962400" cy="2895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main(</a:t>
            </a:r>
            <a:r>
              <a:rPr lang="zh-CN" altLang="en-US" dirty="0" smtClean="0">
                <a:solidFill>
                  <a:schemeClr val="tx1"/>
                </a:solidFill>
              </a:rPr>
              <a:t>主</a:t>
            </a:r>
            <a:r>
              <a:rPr lang="en-US" altLang="zh-CN" dirty="0" smtClean="0">
                <a:solidFill>
                  <a:schemeClr val="tx1"/>
                </a:solidFill>
              </a:rPr>
              <a:t>)</a:t>
            </a:r>
            <a:r>
              <a:rPr lang="zh-CN" altLang="en-US" dirty="0" smtClean="0">
                <a:solidFill>
                  <a:schemeClr val="tx1"/>
                </a:solidFill>
              </a:rPr>
              <a:t>线程</a:t>
            </a:r>
            <a:endParaRPr lang="zh-CN" altLang="en-US" dirty="0"/>
          </a:p>
        </p:txBody>
      </p:sp>
      <p:sp>
        <p:nvSpPr>
          <p:cNvPr id="3" name="内容占位符 2"/>
          <p:cNvSpPr>
            <a:spLocks noGrp="1"/>
          </p:cNvSpPr>
          <p:nvPr>
            <p:ph idx="1"/>
          </p:nvPr>
        </p:nvSpPr>
        <p:spPr/>
        <p:txBody>
          <a:bodyPr/>
          <a:lstStyle/>
          <a:p>
            <a:pPr marL="533400" indent="-533400">
              <a:lnSpc>
                <a:spcPct val="90000"/>
              </a:lnSpc>
            </a:pPr>
            <a:r>
              <a:rPr lang="zh-CN" altLang="en-US" dirty="0" smtClean="0"/>
              <a:t>在</a:t>
            </a:r>
            <a:r>
              <a:rPr lang="en-US" altLang="zh-CN" dirty="0" smtClean="0"/>
              <a:t>main</a:t>
            </a:r>
            <a:r>
              <a:rPr lang="zh-CN" altLang="en-US" dirty="0" smtClean="0"/>
              <a:t>方法中再创建的线程，就称为</a:t>
            </a:r>
            <a:r>
              <a:rPr lang="zh-CN" altLang="en-US" dirty="0" smtClean="0">
                <a:solidFill>
                  <a:srgbClr val="C00000"/>
                </a:solidFill>
              </a:rPr>
              <a:t>主线程中的线程</a:t>
            </a:r>
            <a:r>
              <a:rPr lang="zh-CN" altLang="en-US" sz="2400" dirty="0" smtClean="0"/>
              <a:t>。</a:t>
            </a:r>
          </a:p>
          <a:p>
            <a:pPr marL="801688" lvl="1" indent="-457200">
              <a:lnSpc>
                <a:spcPct val="90000"/>
              </a:lnSpc>
              <a:buFont typeface="Wingdings" pitchFamily="2" charset="2"/>
              <a:buAutoNum type="arabicPeriod"/>
            </a:pPr>
            <a:r>
              <a:rPr lang="zh-CN" altLang="en-US" dirty="0" smtClean="0"/>
              <a:t>如果</a:t>
            </a:r>
            <a:r>
              <a:rPr lang="en-US" altLang="zh-CN" dirty="0" smtClean="0"/>
              <a:t>main</a:t>
            </a:r>
            <a:r>
              <a:rPr lang="zh-CN" altLang="en-US" dirty="0" smtClean="0"/>
              <a:t>方法中没有创建其他的线程，那么当</a:t>
            </a:r>
            <a:r>
              <a:rPr lang="en-US" altLang="zh-CN" dirty="0" smtClean="0"/>
              <a:t>main</a:t>
            </a:r>
            <a:r>
              <a:rPr lang="zh-CN" altLang="en-US" dirty="0" smtClean="0"/>
              <a:t>方法执行完最后一个语句，即</a:t>
            </a:r>
            <a:r>
              <a:rPr lang="en-US" altLang="zh-CN" dirty="0" smtClean="0"/>
              <a:t>main</a:t>
            </a:r>
            <a:r>
              <a:rPr lang="zh-CN" altLang="en-US" dirty="0" smtClean="0"/>
              <a:t>方法返回时，</a:t>
            </a:r>
            <a:r>
              <a:rPr lang="en-US" altLang="zh-CN" dirty="0" smtClean="0"/>
              <a:t>JVM</a:t>
            </a:r>
            <a:r>
              <a:rPr lang="zh-CN" altLang="en-US" dirty="0" smtClean="0"/>
              <a:t>就会结束</a:t>
            </a:r>
            <a:r>
              <a:rPr lang="en-US" altLang="zh-CN" dirty="0" smtClean="0"/>
              <a:t>Java</a:t>
            </a:r>
            <a:r>
              <a:rPr lang="zh-CN" altLang="en-US" dirty="0" smtClean="0"/>
              <a:t>应用程序。</a:t>
            </a:r>
          </a:p>
          <a:p>
            <a:pPr marL="801688" lvl="1" indent="-457200">
              <a:lnSpc>
                <a:spcPct val="90000"/>
              </a:lnSpc>
              <a:buFont typeface="Wingdings" pitchFamily="2" charset="2"/>
              <a:buAutoNum type="arabicPeriod"/>
            </a:pPr>
            <a:r>
              <a:rPr lang="zh-CN" altLang="en-US" dirty="0" smtClean="0">
                <a:solidFill>
                  <a:srgbClr val="CC0000"/>
                </a:solidFill>
              </a:rPr>
              <a:t>如果</a:t>
            </a:r>
            <a:r>
              <a:rPr lang="en-US" altLang="zh-CN" dirty="0" smtClean="0">
                <a:solidFill>
                  <a:srgbClr val="CC0000"/>
                </a:solidFill>
              </a:rPr>
              <a:t>main</a:t>
            </a:r>
            <a:r>
              <a:rPr lang="zh-CN" altLang="en-US" dirty="0" smtClean="0">
                <a:solidFill>
                  <a:srgbClr val="CC0000"/>
                </a:solidFill>
              </a:rPr>
              <a:t>方法中又创建了其他线程，那么</a:t>
            </a:r>
            <a:r>
              <a:rPr lang="en-US" altLang="zh-CN" dirty="0" smtClean="0">
                <a:solidFill>
                  <a:srgbClr val="CC0000"/>
                </a:solidFill>
              </a:rPr>
              <a:t>JVM</a:t>
            </a:r>
            <a:r>
              <a:rPr lang="zh-CN" altLang="en-US" dirty="0" smtClean="0">
                <a:solidFill>
                  <a:srgbClr val="CC0000"/>
                </a:solidFill>
              </a:rPr>
              <a:t>就要在主线程和其他线程之间轮流切换，</a:t>
            </a:r>
            <a:r>
              <a:rPr lang="zh-CN" altLang="en-US" dirty="0" smtClean="0"/>
              <a:t>保证每个线程都有机会使用</a:t>
            </a:r>
            <a:r>
              <a:rPr lang="en-US" altLang="zh-CN" dirty="0" smtClean="0"/>
              <a:t>CPU</a:t>
            </a:r>
            <a:r>
              <a:rPr lang="zh-CN" altLang="en-US" dirty="0" smtClean="0"/>
              <a:t>资源。</a:t>
            </a:r>
            <a:endParaRPr lang="en-US" altLang="zh-CN" dirty="0" smtClean="0"/>
          </a:p>
          <a:p>
            <a:pPr marL="801688" lvl="1" indent="-457200">
              <a:lnSpc>
                <a:spcPct val="90000"/>
              </a:lnSpc>
              <a:buFont typeface="Wingdings" pitchFamily="2" charset="2"/>
              <a:buAutoNum type="arabicPeriod"/>
            </a:pPr>
            <a:r>
              <a:rPr lang="en-US" altLang="zh-CN" dirty="0" smtClean="0"/>
              <a:t>main</a:t>
            </a:r>
            <a:r>
              <a:rPr lang="zh-CN" altLang="en-US" dirty="0" smtClean="0"/>
              <a:t>方法即使执行完最后的语句，</a:t>
            </a:r>
            <a:r>
              <a:rPr lang="en-US" altLang="zh-CN" dirty="0" smtClean="0"/>
              <a:t>JVM</a:t>
            </a:r>
            <a:r>
              <a:rPr lang="zh-CN" altLang="en-US" dirty="0" smtClean="0"/>
              <a:t>也不一定会结束程序，</a:t>
            </a:r>
            <a:r>
              <a:rPr lang="en-US" altLang="zh-CN" dirty="0" smtClean="0"/>
              <a:t>JVM</a:t>
            </a:r>
            <a:r>
              <a:rPr lang="zh-CN" altLang="en-US" dirty="0" smtClean="0"/>
              <a:t>一直要等到主线程中的所有线程都结束之后，才结束</a:t>
            </a:r>
            <a:r>
              <a:rPr lang="en-US" altLang="zh-CN" dirty="0" smtClean="0"/>
              <a:t>Java</a:t>
            </a:r>
            <a:r>
              <a:rPr lang="zh-CN" altLang="en-US" dirty="0" smtClean="0"/>
              <a:t>应用程序。</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7165958-B03A-4194-8407-E7161AD6952D}" type="slidenum">
              <a:rPr lang="en-US" altLang="zh-CN"/>
              <a:pPr/>
              <a:t>12</a:t>
            </a:fld>
            <a:endParaRPr lang="en-US" altLang="zh-CN"/>
          </a:p>
        </p:txBody>
      </p:sp>
      <p:sp>
        <p:nvSpPr>
          <p:cNvPr id="31746" name="Rectangle 2"/>
          <p:cNvSpPr>
            <a:spLocks noGrp="1" noChangeArrowheads="1"/>
          </p:cNvSpPr>
          <p:nvPr>
            <p:ph type="title"/>
          </p:nvPr>
        </p:nvSpPr>
        <p:spPr/>
        <p:txBody>
          <a:bodyPr/>
          <a:lstStyle/>
          <a:p>
            <a:r>
              <a:rPr lang="en-US" altLang="zh-CN">
                <a:solidFill>
                  <a:schemeClr val="tx1"/>
                </a:solidFill>
              </a:rPr>
              <a:t>Thread(</a:t>
            </a:r>
            <a:r>
              <a:rPr lang="zh-CN" altLang="en-US">
                <a:solidFill>
                  <a:schemeClr val="tx1"/>
                </a:solidFill>
              </a:rPr>
              <a:t>线程</a:t>
            </a:r>
            <a:r>
              <a:rPr lang="en-US" altLang="zh-CN">
                <a:solidFill>
                  <a:schemeClr val="tx1"/>
                </a:solidFill>
              </a:rPr>
              <a:t>)</a:t>
            </a:r>
            <a:r>
              <a:rPr lang="zh-CN" altLang="en-US" b="0"/>
              <a:t>的创建</a:t>
            </a:r>
          </a:p>
        </p:txBody>
      </p:sp>
      <p:sp>
        <p:nvSpPr>
          <p:cNvPr id="31747" name="Rectangle 3"/>
          <p:cNvSpPr>
            <a:spLocks noGrp="1" noChangeArrowheads="1"/>
          </p:cNvSpPr>
          <p:nvPr>
            <p:ph type="body" idx="1"/>
          </p:nvPr>
        </p:nvSpPr>
        <p:spPr/>
        <p:txBody>
          <a:bodyPr/>
          <a:lstStyle/>
          <a:p>
            <a:pPr marL="533400" indent="-533400"/>
            <a:r>
              <a:rPr lang="zh-CN" altLang="en-US" b="1" dirty="0" smtClean="0"/>
              <a:t>系统</a:t>
            </a:r>
            <a:r>
              <a:rPr lang="zh-CN" altLang="en-US" dirty="0" smtClean="0">
                <a:latin typeface="Tahoma" pitchFamily="34" charset="0"/>
              </a:rPr>
              <a:t>在</a:t>
            </a:r>
            <a:r>
              <a:rPr lang="en-US" altLang="zh-CN" b="1" dirty="0" err="1" smtClean="0">
                <a:solidFill>
                  <a:srgbClr val="800080"/>
                </a:solidFill>
                <a:latin typeface="Tahoma" pitchFamily="34" charset="0"/>
                <a:cs typeface="Courier New" pitchFamily="49" charset="0"/>
              </a:rPr>
              <a:t>java.lang</a:t>
            </a:r>
            <a:r>
              <a:rPr lang="zh-CN" altLang="en-US" dirty="0" smtClean="0"/>
              <a:t>包中定义了</a:t>
            </a:r>
            <a:r>
              <a:rPr lang="zh-CN" altLang="en-US" b="1" dirty="0" smtClean="0">
                <a:solidFill>
                  <a:srgbClr val="0000CC"/>
                </a:solidFill>
                <a:latin typeface="Tahoma" pitchFamily="34" charset="0"/>
              </a:rPr>
              <a:t>线程</a:t>
            </a:r>
            <a:r>
              <a:rPr lang="zh-CN" altLang="en-US" b="1" dirty="0">
                <a:solidFill>
                  <a:srgbClr val="0000CC"/>
                </a:solidFill>
                <a:latin typeface="Tahoma" pitchFamily="34" charset="0"/>
              </a:rPr>
              <a:t>类</a:t>
            </a:r>
            <a:r>
              <a:rPr lang="en-US" altLang="zh-CN" b="1" dirty="0" smtClean="0">
                <a:solidFill>
                  <a:srgbClr val="0000CC"/>
                </a:solidFill>
                <a:latin typeface="Tahoma" pitchFamily="34" charset="0"/>
              </a:rPr>
              <a:t>Thread</a:t>
            </a:r>
            <a:r>
              <a:rPr lang="zh-CN" altLang="en-US" b="1" dirty="0" smtClean="0"/>
              <a:t>和</a:t>
            </a:r>
            <a:r>
              <a:rPr lang="en-US" altLang="zh-CN" b="1" dirty="0" err="1" smtClean="0">
                <a:solidFill>
                  <a:srgbClr val="0000CC"/>
                </a:solidFill>
                <a:latin typeface="Tahoma" pitchFamily="34" charset="0"/>
              </a:rPr>
              <a:t>Runnable</a:t>
            </a:r>
            <a:r>
              <a:rPr lang="zh-CN" altLang="en-US" b="1" dirty="0" smtClean="0">
                <a:solidFill>
                  <a:srgbClr val="0000CC"/>
                </a:solidFill>
                <a:latin typeface="Tahoma" pitchFamily="34" charset="0"/>
              </a:rPr>
              <a:t>接口</a:t>
            </a:r>
            <a:r>
              <a:rPr lang="zh-CN" altLang="en-US" b="1" dirty="0" smtClean="0"/>
              <a:t>。</a:t>
            </a:r>
            <a:endParaRPr lang="en-US" altLang="zh-CN" dirty="0" smtClean="0"/>
          </a:p>
          <a:p>
            <a:pPr marL="533400" indent="-533400"/>
            <a:r>
              <a:rPr lang="en-US" altLang="zh-CN" dirty="0" smtClean="0"/>
              <a:t>Java</a:t>
            </a:r>
            <a:r>
              <a:rPr lang="zh-CN" altLang="en-US" dirty="0"/>
              <a:t>将线程视为</a:t>
            </a:r>
            <a:r>
              <a:rPr lang="zh-CN" altLang="en-US" dirty="0">
                <a:solidFill>
                  <a:srgbClr val="0000FF"/>
                </a:solidFill>
              </a:rPr>
              <a:t>一个</a:t>
            </a:r>
            <a:r>
              <a:rPr lang="zh-CN" altLang="en-US" b="1" dirty="0">
                <a:solidFill>
                  <a:srgbClr val="0000FF"/>
                </a:solidFill>
              </a:rPr>
              <a:t>对象</a:t>
            </a:r>
            <a:r>
              <a:rPr lang="zh-CN" altLang="en-US" dirty="0"/>
              <a:t>。线程要么是</a:t>
            </a:r>
            <a:r>
              <a:rPr lang="en-US" altLang="zh-CN" b="1" dirty="0">
                <a:solidFill>
                  <a:srgbClr val="990000"/>
                </a:solidFill>
              </a:rPr>
              <a:t>Thread</a:t>
            </a:r>
            <a:r>
              <a:rPr lang="zh-CN" altLang="en-US" b="1" dirty="0">
                <a:solidFill>
                  <a:srgbClr val="990000"/>
                </a:solidFill>
              </a:rPr>
              <a:t>类的对象</a:t>
            </a:r>
            <a:r>
              <a:rPr lang="zh-CN" altLang="en-US" dirty="0"/>
              <a:t>，要么是</a:t>
            </a:r>
            <a:r>
              <a:rPr lang="zh-CN" altLang="en-US" b="1" dirty="0">
                <a:solidFill>
                  <a:srgbClr val="990000"/>
                </a:solidFill>
              </a:rPr>
              <a:t>接口</a:t>
            </a:r>
            <a:r>
              <a:rPr lang="en-US" altLang="zh-CN" b="1" dirty="0" err="1">
                <a:solidFill>
                  <a:srgbClr val="990000"/>
                </a:solidFill>
              </a:rPr>
              <a:t>Runnable</a:t>
            </a:r>
            <a:r>
              <a:rPr lang="zh-CN" altLang="en-US" b="1" dirty="0">
                <a:solidFill>
                  <a:srgbClr val="990000"/>
                </a:solidFill>
              </a:rPr>
              <a:t>的对象</a:t>
            </a:r>
            <a:r>
              <a:rPr lang="zh-CN" altLang="en-US" dirty="0"/>
              <a:t>。</a:t>
            </a:r>
          </a:p>
          <a:p>
            <a:pPr marL="533400" indent="-533400"/>
            <a:endParaRPr lang="zh-CN" altLang="en-US" dirty="0"/>
          </a:p>
          <a:p>
            <a:pPr marL="533400" indent="-533400"/>
            <a:r>
              <a:rPr lang="zh-CN" altLang="en-US" dirty="0">
                <a:latin typeface="Times New Roman" pitchFamily="18" charset="0"/>
              </a:rPr>
              <a:t>创建线程</a:t>
            </a:r>
            <a:r>
              <a:rPr lang="zh-CN" altLang="en-US" dirty="0" smtClean="0">
                <a:latin typeface="Times New Roman" pitchFamily="18" charset="0"/>
              </a:rPr>
              <a:t>的两种方式：</a:t>
            </a:r>
            <a:endParaRPr lang="zh-CN" altLang="en-US" dirty="0">
              <a:latin typeface="Times New Roman" pitchFamily="18" charset="0"/>
            </a:endParaRPr>
          </a:p>
          <a:p>
            <a:pPr marL="801688" lvl="1" indent="-457200">
              <a:buClr>
                <a:srgbClr val="FF0066"/>
              </a:buClr>
              <a:buFont typeface="Wingdings" pitchFamily="2" charset="2"/>
              <a:buAutoNum type="arabicPeriod"/>
            </a:pPr>
            <a:r>
              <a:rPr lang="zh-CN" altLang="en-US" dirty="0" smtClean="0">
                <a:latin typeface="Times New Roman" pitchFamily="18" charset="0"/>
              </a:rPr>
              <a:t>通过创建</a:t>
            </a:r>
            <a:r>
              <a:rPr lang="en-US" altLang="zh-CN" b="1" dirty="0" smtClean="0">
                <a:solidFill>
                  <a:srgbClr val="800080"/>
                </a:solidFill>
                <a:latin typeface="Times New Roman" pitchFamily="18" charset="0"/>
              </a:rPr>
              <a:t>Thread</a:t>
            </a:r>
            <a:r>
              <a:rPr lang="zh-CN" altLang="en-US" b="1" dirty="0" smtClean="0">
                <a:solidFill>
                  <a:srgbClr val="800080"/>
                </a:solidFill>
                <a:latin typeface="Times New Roman" pitchFamily="18" charset="0"/>
              </a:rPr>
              <a:t>类</a:t>
            </a:r>
            <a:r>
              <a:rPr lang="zh-CN" altLang="en-US" dirty="0" smtClean="0">
                <a:latin typeface="Times New Roman" pitchFamily="18" charset="0"/>
              </a:rPr>
              <a:t>的子类来实现；</a:t>
            </a:r>
          </a:p>
          <a:p>
            <a:pPr marL="801688" lvl="1" indent="-457200">
              <a:buClr>
                <a:srgbClr val="FF0066"/>
              </a:buClr>
              <a:buFont typeface="Wingdings" pitchFamily="2" charset="2"/>
              <a:buAutoNum type="arabicPeriod"/>
            </a:pPr>
            <a:r>
              <a:rPr lang="zh-CN" altLang="en-US" dirty="0" smtClean="0">
                <a:latin typeface="Times New Roman" pitchFamily="18" charset="0"/>
              </a:rPr>
              <a:t>通过</a:t>
            </a:r>
            <a:r>
              <a:rPr lang="zh-CN" altLang="en-US" dirty="0">
                <a:latin typeface="Times New Roman" pitchFamily="18" charset="0"/>
              </a:rPr>
              <a:t>实现</a:t>
            </a:r>
            <a:r>
              <a:rPr lang="en-US" altLang="zh-CN" b="1" dirty="0" err="1">
                <a:solidFill>
                  <a:srgbClr val="800080"/>
                </a:solidFill>
                <a:latin typeface="Times New Roman" pitchFamily="18" charset="0"/>
              </a:rPr>
              <a:t>Runnable</a:t>
            </a:r>
            <a:r>
              <a:rPr lang="zh-CN" altLang="en-US" b="1" dirty="0">
                <a:solidFill>
                  <a:srgbClr val="800080"/>
                </a:solidFill>
                <a:latin typeface="Times New Roman" pitchFamily="18" charset="0"/>
              </a:rPr>
              <a:t>接口</a:t>
            </a:r>
            <a:r>
              <a:rPr lang="zh-CN" altLang="en-US" dirty="0">
                <a:latin typeface="Times New Roman" pitchFamily="18" charset="0"/>
              </a:rPr>
              <a:t>的类来实现。</a:t>
            </a:r>
          </a:p>
          <a:p>
            <a:pPr marL="801688" lvl="1" indent="-457200">
              <a:buClr>
                <a:srgbClr val="FF0066"/>
              </a:buClr>
              <a:buFont typeface="Wingdings" pitchFamily="2" charset="2"/>
              <a:buAutoNum type="arabicPeriod"/>
            </a:pP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solidFill>
                  <a:srgbClr val="990000"/>
                </a:solidFill>
                <a:latin typeface="Tahoma" pitchFamily="34" charset="0"/>
              </a:rPr>
              <a:t>接口</a:t>
            </a:r>
            <a:r>
              <a:rPr lang="en-US" altLang="zh-CN" sz="4800" dirty="0" err="1" smtClean="0">
                <a:solidFill>
                  <a:srgbClr val="990000"/>
                </a:solidFill>
                <a:latin typeface="Tahoma" pitchFamily="34" charset="0"/>
                <a:cs typeface="Courier New" pitchFamily="49" charset="0"/>
              </a:rPr>
              <a:t>Runnable</a:t>
            </a:r>
            <a:endParaRPr lang="zh-CN" altLang="en-US" dirty="0"/>
          </a:p>
        </p:txBody>
      </p:sp>
      <p:sp>
        <p:nvSpPr>
          <p:cNvPr id="3" name="内容占位符 2"/>
          <p:cNvSpPr>
            <a:spLocks noGrp="1"/>
          </p:cNvSpPr>
          <p:nvPr>
            <p:ph idx="1"/>
          </p:nvPr>
        </p:nvSpPr>
        <p:spPr/>
        <p:txBody>
          <a:bodyPr/>
          <a:lstStyle/>
          <a:p>
            <a:r>
              <a:rPr lang="zh-CN" altLang="en-US" dirty="0" smtClean="0"/>
              <a:t>仅定义了一个</a:t>
            </a:r>
            <a:r>
              <a:rPr lang="en-US" altLang="zh-CN" b="1" dirty="0" smtClean="0">
                <a:solidFill>
                  <a:srgbClr val="006600"/>
                </a:solidFill>
                <a:latin typeface="Tahoma" pitchFamily="34" charset="0"/>
              </a:rPr>
              <a:t>run()</a:t>
            </a:r>
            <a:r>
              <a:rPr lang="zh-CN" altLang="en-US" b="1" dirty="0" smtClean="0">
                <a:solidFill>
                  <a:srgbClr val="006600"/>
                </a:solidFill>
                <a:latin typeface="Tahoma" pitchFamily="34" charset="0"/>
              </a:rPr>
              <a:t>方法。</a:t>
            </a:r>
            <a:endParaRPr lang="zh-CN" altLang="en-US" dirty="0"/>
          </a:p>
        </p:txBody>
      </p:sp>
      <p:sp>
        <p:nvSpPr>
          <p:cNvPr id="4" name="灯片编号占位符 3"/>
          <p:cNvSpPr>
            <a:spLocks noGrp="1"/>
          </p:cNvSpPr>
          <p:nvPr>
            <p:ph type="sldNum" sz="quarter" idx="12"/>
          </p:nvPr>
        </p:nvSpPr>
        <p:spPr/>
        <p:txBody>
          <a:bodyPr/>
          <a:lstStyle/>
          <a:p>
            <a:fld id="{4A1BA5D8-A228-40D9-902F-930CAD65FD14}" type="slidenum">
              <a:rPr lang="en-US" altLang="zh-CN" smtClean="0"/>
              <a:pPr/>
              <a:t>13</a:t>
            </a:fld>
            <a:endParaRPr lang="en-US" altLang="zh-CN"/>
          </a:p>
        </p:txBody>
      </p:sp>
      <p:sp>
        <p:nvSpPr>
          <p:cNvPr id="5" name="Text Box 3"/>
          <p:cNvSpPr txBox="1">
            <a:spLocks noChangeArrowheads="1"/>
          </p:cNvSpPr>
          <p:nvPr/>
        </p:nvSpPr>
        <p:spPr bwMode="auto">
          <a:xfrm>
            <a:off x="1295400" y="2590800"/>
            <a:ext cx="5181600" cy="1290638"/>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wrap="square">
            <a:spAutoFit/>
          </a:bodyPr>
          <a:lstStyle/>
          <a:p>
            <a:pPr defTabSz="381000">
              <a:lnSpc>
                <a:spcPct val="95000"/>
              </a:lnSpc>
              <a:spcBef>
                <a:spcPct val="20000"/>
              </a:spcBef>
              <a:buClr>
                <a:schemeClr val="hlink"/>
              </a:buClr>
              <a:buSzPct val="85000"/>
              <a:buFont typeface="Helvetica CE" pitchFamily="-76" charset="-18"/>
              <a:buNone/>
            </a:pPr>
            <a:r>
              <a:rPr lang="en-US" altLang="zh-CN" sz="2400" b="1" dirty="0">
                <a:solidFill>
                  <a:srgbClr val="0A017F"/>
                </a:solidFill>
                <a:latin typeface="Tahoma" pitchFamily="34" charset="0"/>
              </a:rPr>
              <a:t>public </a:t>
            </a:r>
            <a:r>
              <a:rPr lang="en-US" altLang="zh-CN" sz="2400" b="1" dirty="0">
                <a:solidFill>
                  <a:srgbClr val="C00000"/>
                </a:solidFill>
                <a:latin typeface="Tahoma" pitchFamily="34" charset="0"/>
              </a:rPr>
              <a:t>interface</a:t>
            </a:r>
            <a:r>
              <a:rPr lang="en-US" altLang="zh-CN" sz="2400" b="1" dirty="0">
                <a:solidFill>
                  <a:srgbClr val="0A017F"/>
                </a:solidFill>
                <a:latin typeface="Tahoma" pitchFamily="34" charset="0"/>
              </a:rPr>
              <a:t> </a:t>
            </a:r>
            <a:r>
              <a:rPr lang="en-US" altLang="zh-CN" sz="2400" b="1" dirty="0" err="1" smtClean="0">
                <a:solidFill>
                  <a:srgbClr val="0A017F"/>
                </a:solidFill>
                <a:latin typeface="Tahoma" pitchFamily="34" charset="0"/>
              </a:rPr>
              <a:t>Runnable</a:t>
            </a:r>
            <a:r>
              <a:rPr lang="en-US" altLang="zh-CN" sz="2400" b="1" dirty="0" smtClean="0">
                <a:solidFill>
                  <a:srgbClr val="0A017F"/>
                </a:solidFill>
                <a:latin typeface="Tahoma" pitchFamily="34" charset="0"/>
              </a:rPr>
              <a:t> </a:t>
            </a:r>
            <a:r>
              <a:rPr lang="en-US" altLang="zh-CN" sz="2400" b="1" dirty="0">
                <a:solidFill>
                  <a:srgbClr val="0A017F"/>
                </a:solidFill>
                <a:latin typeface="Tahoma" pitchFamily="34" charset="0"/>
              </a:rPr>
              <a:t>{</a:t>
            </a:r>
          </a:p>
          <a:p>
            <a:pPr defTabSz="381000">
              <a:lnSpc>
                <a:spcPct val="95000"/>
              </a:lnSpc>
              <a:spcBef>
                <a:spcPct val="20000"/>
              </a:spcBef>
              <a:buClr>
                <a:schemeClr val="hlink"/>
              </a:buClr>
              <a:buSzPct val="85000"/>
              <a:buFont typeface="Helvetica CE" pitchFamily="-76" charset="-18"/>
              <a:buNone/>
            </a:pPr>
            <a:r>
              <a:rPr lang="en-US" altLang="zh-CN" sz="2400" b="1" dirty="0">
                <a:solidFill>
                  <a:srgbClr val="0A017F"/>
                </a:solidFill>
                <a:latin typeface="Tahoma" pitchFamily="34" charset="0"/>
              </a:rPr>
              <a:t>	</a:t>
            </a:r>
            <a:r>
              <a:rPr lang="en-US" altLang="zh-CN" sz="2400" b="1" dirty="0" smtClean="0">
                <a:solidFill>
                  <a:srgbClr val="006600"/>
                </a:solidFill>
                <a:latin typeface="Tahoma" pitchFamily="34" charset="0"/>
              </a:rPr>
              <a:t>public </a:t>
            </a:r>
            <a:r>
              <a:rPr lang="en-US" altLang="zh-CN" sz="2400" b="1" dirty="0">
                <a:solidFill>
                  <a:srgbClr val="006600"/>
                </a:solidFill>
                <a:latin typeface="Tahoma" pitchFamily="34" charset="0"/>
              </a:rPr>
              <a:t>abstract void run();</a:t>
            </a:r>
          </a:p>
          <a:p>
            <a:pPr defTabSz="381000">
              <a:lnSpc>
                <a:spcPct val="95000"/>
              </a:lnSpc>
              <a:spcBef>
                <a:spcPct val="20000"/>
              </a:spcBef>
              <a:buClr>
                <a:schemeClr val="hlink"/>
              </a:buClr>
              <a:buSzPct val="85000"/>
              <a:buFont typeface="Helvetica CE" pitchFamily="-76" charset="-18"/>
              <a:buNone/>
            </a:pPr>
            <a:r>
              <a:rPr lang="en-US" altLang="zh-CN" sz="2400" b="1" dirty="0">
                <a:solidFill>
                  <a:srgbClr val="0A017F"/>
                </a:solidFill>
                <a:latin typeface="Tahoma" pitchFamily="34" charset="0"/>
              </a:rPr>
              <a:t>}</a:t>
            </a:r>
            <a:endParaRPr lang="en-US" altLang="zh-CN" sz="2400" b="1" dirty="0">
              <a:latin typeface="Tahoma" pitchFamily="34" charset="0"/>
            </a:endParaRPr>
          </a:p>
        </p:txBody>
      </p:sp>
      <p:sp>
        <p:nvSpPr>
          <p:cNvPr id="6" name="Text Box 6"/>
          <p:cNvSpPr txBox="1">
            <a:spLocks noChangeArrowheads="1"/>
          </p:cNvSpPr>
          <p:nvPr/>
        </p:nvSpPr>
        <p:spPr bwMode="auto">
          <a:xfrm>
            <a:off x="428596" y="4214818"/>
            <a:ext cx="8215370" cy="954107"/>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pPr>
            <a:r>
              <a:rPr lang="zh-CN" altLang="en-US" dirty="0">
                <a:latin typeface="宋体" charset="-122"/>
              </a:rPr>
              <a:t>   </a:t>
            </a:r>
            <a:r>
              <a:rPr lang="zh-CN" altLang="en-US" sz="2800" dirty="0" smtClean="0">
                <a:latin typeface="宋体" charset="-122"/>
              </a:rPr>
              <a:t>在自定义线程时</a:t>
            </a:r>
            <a:r>
              <a:rPr lang="zh-CN" altLang="en-US" sz="2800" dirty="0">
                <a:latin typeface="宋体" charset="-122"/>
              </a:rPr>
              <a:t>，</a:t>
            </a:r>
            <a:r>
              <a:rPr lang="zh-CN" altLang="en-US" sz="2800" dirty="0" smtClean="0">
                <a:latin typeface="宋体" charset="-122"/>
              </a:rPr>
              <a:t>需要实现</a:t>
            </a:r>
            <a:r>
              <a:rPr lang="en-US" altLang="zh-CN" sz="2800" dirty="0" smtClean="0"/>
              <a:t>run</a:t>
            </a:r>
            <a:r>
              <a:rPr lang="en-US" altLang="zh-CN" sz="2800" dirty="0"/>
              <a:t>()</a:t>
            </a:r>
            <a:r>
              <a:rPr lang="zh-CN" altLang="en-US" sz="2800" dirty="0">
                <a:latin typeface="宋体" charset="-122"/>
              </a:rPr>
              <a:t>方法，其目的是规定线程的具体</a:t>
            </a:r>
            <a:r>
              <a:rPr lang="zh-CN" altLang="en-US" sz="2800" dirty="0" smtClean="0">
                <a:latin typeface="宋体" charset="-122"/>
              </a:rPr>
              <a:t>操作。</a:t>
            </a:r>
            <a:endParaRPr lang="zh-CN" altLang="en-US" sz="2800" dirty="0">
              <a:latin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22238"/>
            <a:ext cx="7620000" cy="715962"/>
          </a:xfrm>
        </p:spPr>
        <p:txBody>
          <a:bodyPr/>
          <a:lstStyle/>
          <a:p>
            <a:r>
              <a:rPr lang="zh-CN" altLang="en-US" b="1" dirty="0" smtClean="0">
                <a:solidFill>
                  <a:schemeClr val="tx1"/>
                </a:solidFill>
                <a:latin typeface="Tahoma" pitchFamily="34" charset="0"/>
              </a:rPr>
              <a:t>线程类</a:t>
            </a:r>
            <a:r>
              <a:rPr lang="en-US" altLang="zh-CN" b="1" dirty="0" smtClean="0">
                <a:solidFill>
                  <a:schemeClr val="tx1"/>
                </a:solidFill>
                <a:latin typeface="Tahoma" pitchFamily="34" charset="0"/>
              </a:rPr>
              <a:t>Thread</a:t>
            </a:r>
            <a:endParaRPr lang="en-US" altLang="zh-CN" b="1" dirty="0">
              <a:solidFill>
                <a:schemeClr val="tx1"/>
              </a:solidFill>
            </a:endParaRPr>
          </a:p>
        </p:txBody>
      </p:sp>
      <p:sp>
        <p:nvSpPr>
          <p:cNvPr id="32771" name="Text Box 3"/>
          <p:cNvSpPr txBox="1">
            <a:spLocks noGrp="1" noChangeArrowheads="1"/>
          </p:cNvSpPr>
          <p:nvPr>
            <p:ph idx="1"/>
          </p:nvPr>
        </p:nvSpPr>
        <p:spPr>
          <a:xfrm>
            <a:off x="228600" y="914400"/>
            <a:ext cx="8448675" cy="5562600"/>
          </a:xfrm>
          <a:solidFill>
            <a:schemeClr val="bg1"/>
          </a:solidFill>
          <a:ln>
            <a:solidFill>
              <a:schemeClr val="tx1"/>
            </a:solidFill>
          </a:ln>
        </p:spPr>
        <p:txBody>
          <a:bodyPr/>
          <a:lstStyle/>
          <a:p>
            <a:pPr defTabSz="571500">
              <a:lnSpc>
                <a:spcPct val="80000"/>
              </a:lnSpc>
              <a:buFont typeface="Wingdings" pitchFamily="2" charset="2"/>
              <a:buNone/>
            </a:pPr>
            <a:r>
              <a:rPr lang="en-US" altLang="zh-CN" sz="2200" b="1" dirty="0">
                <a:solidFill>
                  <a:schemeClr val="tx2"/>
                </a:solidFill>
                <a:latin typeface="Tahoma" pitchFamily="34" charset="0"/>
                <a:cs typeface="Tahoma" pitchFamily="34" charset="0"/>
              </a:rPr>
              <a:t>public class </a:t>
            </a:r>
            <a:r>
              <a:rPr lang="en-US" altLang="zh-CN" sz="2200" b="1" dirty="0" smtClean="0">
                <a:solidFill>
                  <a:srgbClr val="C00000"/>
                </a:solidFill>
                <a:latin typeface="Tahoma" pitchFamily="34" charset="0"/>
                <a:cs typeface="Tahoma" pitchFamily="34" charset="0"/>
              </a:rPr>
              <a:t>Thread</a:t>
            </a:r>
            <a:r>
              <a:rPr lang="en-US" altLang="zh-CN" sz="2200" b="1" dirty="0" smtClean="0">
                <a:solidFill>
                  <a:schemeClr val="tx2"/>
                </a:solidFill>
                <a:latin typeface="Tahoma" pitchFamily="34" charset="0"/>
                <a:cs typeface="Tahoma" pitchFamily="34" charset="0"/>
              </a:rPr>
              <a:t> extends </a:t>
            </a:r>
            <a:r>
              <a:rPr lang="en-US" altLang="zh-CN" sz="2200" b="1" dirty="0" err="1">
                <a:solidFill>
                  <a:srgbClr val="0000FF"/>
                </a:solidFill>
                <a:latin typeface="Tahoma" pitchFamily="34" charset="0"/>
                <a:cs typeface="Tahoma" pitchFamily="34" charset="0"/>
              </a:rPr>
              <a:t>java.lang.Object</a:t>
            </a:r>
            <a:endParaRPr lang="en-US" altLang="zh-CN" sz="2200" b="1" dirty="0">
              <a:solidFill>
                <a:srgbClr val="0000FF"/>
              </a:solidFill>
              <a:latin typeface="Tahoma" pitchFamily="34" charset="0"/>
              <a:cs typeface="Tahoma" pitchFamily="34" charset="0"/>
            </a:endParaRPr>
          </a:p>
          <a:p>
            <a:pPr defTabSz="571500">
              <a:lnSpc>
                <a:spcPct val="80000"/>
              </a:lnSpc>
              <a:buFont typeface="Wingdings" pitchFamily="2" charset="2"/>
              <a:buNone/>
            </a:pPr>
            <a:r>
              <a:rPr lang="en-US" altLang="zh-CN" sz="2200" b="1" dirty="0">
                <a:solidFill>
                  <a:schemeClr val="tx2"/>
                </a:solidFill>
                <a:latin typeface="Tahoma" pitchFamily="34" charset="0"/>
                <a:cs typeface="Tahoma" pitchFamily="34" charset="0"/>
              </a:rPr>
              <a:t>	 </a:t>
            </a:r>
            <a:r>
              <a:rPr lang="en-US" altLang="zh-CN" sz="2200" b="1" dirty="0" smtClean="0">
                <a:solidFill>
                  <a:schemeClr val="tx2"/>
                </a:solidFill>
                <a:latin typeface="Tahoma" pitchFamily="34" charset="0"/>
                <a:cs typeface="Tahoma" pitchFamily="34" charset="0"/>
              </a:rPr>
              <a:t> implements </a:t>
            </a:r>
            <a:r>
              <a:rPr lang="en-US" altLang="zh-CN" sz="2200" b="1" dirty="0" err="1">
                <a:solidFill>
                  <a:srgbClr val="008000"/>
                </a:solidFill>
                <a:latin typeface="Tahoma" pitchFamily="34" charset="0"/>
                <a:cs typeface="Tahoma" pitchFamily="34" charset="0"/>
              </a:rPr>
              <a:t>java.lang.Runnable</a:t>
            </a:r>
            <a:r>
              <a:rPr lang="en-US" altLang="zh-CN" sz="2200" b="1" dirty="0">
                <a:solidFill>
                  <a:srgbClr val="008000"/>
                </a:solidFill>
                <a:latin typeface="Tahoma" pitchFamily="34" charset="0"/>
                <a:cs typeface="Tahoma" pitchFamily="34" charset="0"/>
              </a:rPr>
              <a:t>   </a:t>
            </a:r>
            <a:r>
              <a:rPr lang="en-US" altLang="zh-CN" sz="2200" b="1" dirty="0">
                <a:solidFill>
                  <a:schemeClr val="tx2"/>
                </a:solidFill>
                <a:latin typeface="Tahoma" pitchFamily="34" charset="0"/>
                <a:cs typeface="Tahoma" pitchFamily="34" charset="0"/>
              </a:rPr>
              <a:t>{</a:t>
            </a:r>
          </a:p>
          <a:p>
            <a:pPr defTabSz="571500">
              <a:lnSpc>
                <a:spcPct val="80000"/>
              </a:lnSpc>
              <a:buFont typeface="Wingdings" pitchFamily="2" charset="2"/>
              <a:buNone/>
            </a:pPr>
            <a:endParaRPr lang="en-US" altLang="zh-CN" sz="800" b="1" dirty="0">
              <a:solidFill>
                <a:schemeClr val="tx2"/>
              </a:solidFill>
              <a:latin typeface="Tahoma" pitchFamily="34" charset="0"/>
              <a:cs typeface="Tahoma" pitchFamily="34" charset="0"/>
            </a:endParaRPr>
          </a:p>
          <a:p>
            <a:pPr marL="742950" lvl="1" indent="-285750" defTabSz="571500">
              <a:lnSpc>
                <a:spcPct val="80000"/>
              </a:lnSpc>
              <a:buFont typeface="Wingdings" pitchFamily="2" charset="2"/>
              <a:buNone/>
            </a:pPr>
            <a:r>
              <a:rPr lang="en-US" altLang="zh-CN" sz="2200" b="1" dirty="0">
                <a:latin typeface="Tahoma" pitchFamily="34" charset="0"/>
                <a:cs typeface="Tahoma" pitchFamily="34" charset="0"/>
              </a:rPr>
              <a:t>public Thread</a:t>
            </a:r>
            <a:r>
              <a:rPr lang="en-US" altLang="zh-CN" sz="2200" b="1" dirty="0" smtClean="0">
                <a:latin typeface="Tahoma" pitchFamily="34" charset="0"/>
                <a:cs typeface="Tahoma" pitchFamily="34" charset="0"/>
              </a:rPr>
              <a:t>();</a:t>
            </a:r>
          </a:p>
          <a:p>
            <a:pPr lvl="1" defTabSz="571500">
              <a:lnSpc>
                <a:spcPct val="80000"/>
              </a:lnSpc>
              <a:buNone/>
            </a:pPr>
            <a:r>
              <a:rPr lang="en-US" altLang="zh-CN" sz="2200" b="1" dirty="0" smtClean="0">
                <a:latin typeface="Tahoma" pitchFamily="34" charset="0"/>
                <a:cs typeface="Tahoma" pitchFamily="34" charset="0"/>
              </a:rPr>
              <a:t> public Thread(String name);</a:t>
            </a:r>
            <a:endParaRPr lang="en-US" altLang="zh-CN" sz="2200" b="1" dirty="0">
              <a:latin typeface="Tahoma" pitchFamily="34" charset="0"/>
              <a:cs typeface="Tahoma" pitchFamily="34" charset="0"/>
            </a:endParaRPr>
          </a:p>
          <a:p>
            <a:pPr marL="742950" lvl="1" indent="-285750" defTabSz="571500">
              <a:lnSpc>
                <a:spcPct val="80000"/>
              </a:lnSpc>
              <a:buFont typeface="Wingdings" pitchFamily="2" charset="2"/>
              <a:buNone/>
            </a:pPr>
            <a:r>
              <a:rPr lang="en-US" altLang="zh-CN" sz="2200" b="1" dirty="0">
                <a:latin typeface="Tahoma" pitchFamily="34" charset="0"/>
                <a:cs typeface="Tahoma" pitchFamily="34" charset="0"/>
              </a:rPr>
              <a:t>public Thread(</a:t>
            </a:r>
            <a:r>
              <a:rPr lang="en-US" altLang="zh-CN" sz="2200" b="1" dirty="0" err="1">
                <a:latin typeface="Tahoma" pitchFamily="34" charset="0"/>
                <a:cs typeface="Tahoma" pitchFamily="34" charset="0"/>
              </a:rPr>
              <a:t>Runnable</a:t>
            </a:r>
            <a:r>
              <a:rPr lang="en-US" altLang="zh-CN" sz="2200" b="1" dirty="0">
                <a:latin typeface="Tahoma" pitchFamily="34" charset="0"/>
                <a:cs typeface="Tahoma" pitchFamily="34" charset="0"/>
              </a:rPr>
              <a:t> target);</a:t>
            </a:r>
          </a:p>
          <a:p>
            <a:pPr marL="742950" lvl="1" indent="-285750" defTabSz="571500">
              <a:lnSpc>
                <a:spcPct val="80000"/>
              </a:lnSpc>
              <a:buFont typeface="Wingdings" pitchFamily="2" charset="2"/>
              <a:buNone/>
            </a:pPr>
            <a:r>
              <a:rPr lang="en-US" altLang="zh-CN" sz="2200" b="1" dirty="0">
                <a:latin typeface="Tahoma" pitchFamily="34" charset="0"/>
                <a:cs typeface="Tahoma" pitchFamily="34" charset="0"/>
              </a:rPr>
              <a:t>public Thread(</a:t>
            </a:r>
            <a:r>
              <a:rPr lang="en-US" altLang="zh-CN" sz="2200" b="1" dirty="0" err="1">
                <a:latin typeface="Tahoma" pitchFamily="34" charset="0"/>
                <a:cs typeface="Tahoma" pitchFamily="34" charset="0"/>
              </a:rPr>
              <a:t>Runnable</a:t>
            </a:r>
            <a:r>
              <a:rPr lang="en-US" altLang="zh-CN" sz="2200" b="1" dirty="0">
                <a:latin typeface="Tahoma" pitchFamily="34" charset="0"/>
                <a:cs typeface="Tahoma" pitchFamily="34" charset="0"/>
              </a:rPr>
              <a:t> target, String name);</a:t>
            </a:r>
          </a:p>
          <a:p>
            <a:pPr defTabSz="571500">
              <a:lnSpc>
                <a:spcPct val="80000"/>
              </a:lnSpc>
              <a:buFont typeface="Wingdings" pitchFamily="2" charset="2"/>
              <a:buNone/>
            </a:pPr>
            <a:r>
              <a:rPr lang="en-US" altLang="zh-CN" sz="2200" b="1" dirty="0">
                <a:solidFill>
                  <a:schemeClr val="tx2"/>
                </a:solidFill>
                <a:latin typeface="Tahoma" pitchFamily="34" charset="0"/>
                <a:cs typeface="Tahoma" pitchFamily="34" charset="0"/>
              </a:rPr>
              <a:t>		...</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	 </a:t>
            </a:r>
            <a:r>
              <a:rPr lang="en-US" altLang="zh-CN" sz="2200" b="1" dirty="0">
                <a:solidFill>
                  <a:srgbClr val="CC0000"/>
                </a:solidFill>
                <a:latin typeface="Tahoma" pitchFamily="34" charset="0"/>
                <a:cs typeface="Tahoma" pitchFamily="34" charset="0"/>
              </a:rPr>
              <a:t>public void run</a:t>
            </a:r>
            <a:r>
              <a:rPr lang="en-US" altLang="zh-CN" sz="2200" b="1" dirty="0" smtClean="0">
                <a:solidFill>
                  <a:srgbClr val="CC0000"/>
                </a:solidFill>
                <a:latin typeface="Tahoma" pitchFamily="34" charset="0"/>
                <a:cs typeface="Tahoma" pitchFamily="34" charset="0"/>
              </a:rPr>
              <a:t>(); //</a:t>
            </a:r>
            <a:r>
              <a:rPr lang="zh-CN" altLang="en-US" sz="1800" b="1" dirty="0" smtClean="0">
                <a:solidFill>
                  <a:srgbClr val="CC0000"/>
                </a:solidFill>
                <a:latin typeface="Tahoma" pitchFamily="34" charset="0"/>
                <a:cs typeface="Tahoma" pitchFamily="34" charset="0"/>
              </a:rPr>
              <a:t>实现来自</a:t>
            </a:r>
            <a:r>
              <a:rPr lang="en-US" altLang="zh-CN" sz="1800" b="1" dirty="0" err="1">
                <a:solidFill>
                  <a:srgbClr val="CC0000"/>
                </a:solidFill>
                <a:latin typeface="Tahoma" pitchFamily="34" charset="0"/>
                <a:cs typeface="Tahoma" pitchFamily="34" charset="0"/>
              </a:rPr>
              <a:t>Runnable</a:t>
            </a:r>
            <a:r>
              <a:rPr lang="zh-CN" altLang="en-US" sz="1800" b="1" dirty="0" smtClean="0">
                <a:solidFill>
                  <a:srgbClr val="CC0000"/>
                </a:solidFill>
                <a:latin typeface="Tahoma" pitchFamily="34" charset="0"/>
                <a:cs typeface="Tahoma" pitchFamily="34" charset="0"/>
              </a:rPr>
              <a:t>接口的方法</a:t>
            </a:r>
            <a:endParaRPr lang="zh-CN" altLang="en-US" sz="1800" b="1" dirty="0">
              <a:solidFill>
                <a:srgbClr val="CC0000"/>
              </a:solidFill>
              <a:latin typeface="Tahoma" pitchFamily="34" charset="0"/>
              <a:cs typeface="Tahoma" pitchFamily="34" charset="0"/>
            </a:endParaRPr>
          </a:p>
          <a:p>
            <a:pPr defTabSz="571500">
              <a:lnSpc>
                <a:spcPct val="80000"/>
              </a:lnSpc>
              <a:buFont typeface="Wingdings" pitchFamily="2" charset="2"/>
              <a:buNone/>
            </a:pPr>
            <a:r>
              <a:rPr lang="zh-CN" altLang="en-US" sz="2200" b="1" dirty="0">
                <a:solidFill>
                  <a:srgbClr val="0000CC"/>
                </a:solidFill>
                <a:latin typeface="Tahoma" pitchFamily="34" charset="0"/>
                <a:cs typeface="Tahoma" pitchFamily="34" charset="0"/>
              </a:rPr>
              <a:t>	 </a:t>
            </a:r>
            <a:r>
              <a:rPr lang="en-US" altLang="zh-CN" sz="2200" b="1" dirty="0">
                <a:solidFill>
                  <a:srgbClr val="008000"/>
                </a:solidFill>
                <a:latin typeface="Tahoma" pitchFamily="34" charset="0"/>
                <a:cs typeface="Tahoma" pitchFamily="34" charset="0"/>
              </a:rPr>
              <a:t>public synchronized void start();</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	 public static void sleep(long </a:t>
            </a:r>
            <a:r>
              <a:rPr lang="en-US" altLang="zh-CN" sz="2200" b="1" dirty="0" err="1">
                <a:solidFill>
                  <a:srgbClr val="0A017F"/>
                </a:solidFill>
                <a:latin typeface="Tahoma" pitchFamily="34" charset="0"/>
                <a:cs typeface="Tahoma" pitchFamily="34" charset="0"/>
              </a:rPr>
              <a:t>millis</a:t>
            </a:r>
            <a:r>
              <a:rPr lang="en-US" altLang="zh-CN" sz="2200" b="1" dirty="0">
                <a:solidFill>
                  <a:srgbClr val="0A017F"/>
                </a:solidFill>
                <a:latin typeface="Tahoma" pitchFamily="34" charset="0"/>
                <a:cs typeface="Tahoma" pitchFamily="34" charset="0"/>
              </a:rPr>
              <a:t>)throws  </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							</a:t>
            </a:r>
            <a:r>
              <a:rPr lang="en-US" altLang="zh-CN" sz="2200" b="1" dirty="0" err="1">
                <a:solidFill>
                  <a:srgbClr val="0A017F"/>
                </a:solidFill>
                <a:latin typeface="Tahoma" pitchFamily="34" charset="0"/>
                <a:cs typeface="Tahoma" pitchFamily="34" charset="0"/>
              </a:rPr>
              <a:t>InterruptedException</a:t>
            </a:r>
            <a:r>
              <a:rPr lang="en-US" altLang="zh-CN" sz="2200" b="1" dirty="0">
                <a:solidFill>
                  <a:srgbClr val="0A017F"/>
                </a:solidFill>
                <a:latin typeface="Tahoma" pitchFamily="34" charset="0"/>
                <a:cs typeface="Tahoma" pitchFamily="34" charset="0"/>
              </a:rPr>
              <a:t>;</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	 public static void yield();</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	 public final String </a:t>
            </a:r>
            <a:r>
              <a:rPr lang="en-US" altLang="zh-CN" sz="2200" b="1" dirty="0" err="1">
                <a:solidFill>
                  <a:srgbClr val="0A017F"/>
                </a:solidFill>
                <a:latin typeface="Tahoma" pitchFamily="34" charset="0"/>
                <a:cs typeface="Tahoma" pitchFamily="34" charset="0"/>
              </a:rPr>
              <a:t>getName</a:t>
            </a:r>
            <a:r>
              <a:rPr lang="en-US" altLang="zh-CN" sz="2200" b="1" dirty="0">
                <a:solidFill>
                  <a:srgbClr val="0A017F"/>
                </a:solidFill>
                <a:latin typeface="Tahoma" pitchFamily="34" charset="0"/>
                <a:cs typeface="Tahoma" pitchFamily="34" charset="0"/>
              </a:rPr>
              <a:t>();</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			...</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a:t>
            </a:r>
            <a:endParaRPr lang="en-US" altLang="zh-CN" sz="2200" b="1" dirty="0">
              <a:solidFill>
                <a:schemeClr val="tx2"/>
              </a:solidFill>
              <a:latin typeface="Tahoma" pitchFamily="34" charset="0"/>
              <a:cs typeface="Tahoma" pitchFamily="34" charset="0"/>
            </a:endParaRPr>
          </a:p>
        </p:txBody>
      </p:sp>
      <p:sp>
        <p:nvSpPr>
          <p:cNvPr id="10" name="灯片编号占位符 5"/>
          <p:cNvSpPr>
            <a:spLocks noGrp="1"/>
          </p:cNvSpPr>
          <p:nvPr>
            <p:ph type="sldNum" sz="quarter" idx="12"/>
          </p:nvPr>
        </p:nvSpPr>
        <p:spPr/>
        <p:txBody>
          <a:bodyPr/>
          <a:lstStyle/>
          <a:p>
            <a:fld id="{71722882-D7CF-45E2-9C7C-C308980169A2}" type="slidenum">
              <a:rPr lang="en-US" altLang="zh-CN"/>
              <a:pPr/>
              <a:t>14</a:t>
            </a:fld>
            <a:endParaRPr lang="en-US" altLang="zh-CN" dirty="0"/>
          </a:p>
        </p:txBody>
      </p:sp>
      <p:sp>
        <p:nvSpPr>
          <p:cNvPr id="32772" name="Text Box 4"/>
          <p:cNvSpPr txBox="1">
            <a:spLocks noChangeArrowheads="1"/>
          </p:cNvSpPr>
          <p:nvPr/>
        </p:nvSpPr>
        <p:spPr bwMode="auto">
          <a:xfrm>
            <a:off x="7467600" y="2362200"/>
            <a:ext cx="1676400" cy="366713"/>
          </a:xfrm>
          <a:prstGeom prst="rect">
            <a:avLst/>
          </a:prstGeom>
          <a:solidFill>
            <a:srgbClr val="CCFFFF"/>
          </a:solidFill>
          <a:ln w="9525">
            <a:noFill/>
            <a:miter lim="800000"/>
            <a:headEnd/>
            <a:tailEnd/>
          </a:ln>
          <a:effectLst/>
        </p:spPr>
        <p:txBody>
          <a:bodyPr>
            <a:spAutoFit/>
          </a:bodyPr>
          <a:lstStyle/>
          <a:p>
            <a:pPr>
              <a:spcBef>
                <a:spcPct val="50000"/>
              </a:spcBef>
            </a:pPr>
            <a:r>
              <a:rPr lang="en-US" altLang="zh-CN" b="1" dirty="0">
                <a:latin typeface="Tahoma" pitchFamily="34" charset="0"/>
              </a:rPr>
              <a:t>constructors</a:t>
            </a:r>
          </a:p>
        </p:txBody>
      </p:sp>
      <p:sp>
        <p:nvSpPr>
          <p:cNvPr id="32773" name="AutoShape 5"/>
          <p:cNvSpPr>
            <a:spLocks/>
          </p:cNvSpPr>
          <p:nvPr/>
        </p:nvSpPr>
        <p:spPr bwMode="auto">
          <a:xfrm>
            <a:off x="7162800" y="1828800"/>
            <a:ext cx="225425" cy="1312863"/>
          </a:xfrm>
          <a:prstGeom prst="rightBrace">
            <a:avLst>
              <a:gd name="adj1" fmla="val 48533"/>
              <a:gd name="adj2" fmla="val 50000"/>
            </a:avLst>
          </a:prstGeom>
          <a:noFill/>
          <a:ln w="9525">
            <a:solidFill>
              <a:schemeClr val="tx1"/>
            </a:solidFill>
            <a:round/>
            <a:headEnd/>
            <a:tailEnd/>
          </a:ln>
          <a:effectLst/>
        </p:spPr>
        <p:txBody>
          <a:bodyPr wrap="none" anchor="ctr"/>
          <a:lstStyle/>
          <a:p>
            <a:endParaRPr lang="zh-CN" altLang="en-US"/>
          </a:p>
        </p:txBody>
      </p:sp>
      <p:sp>
        <p:nvSpPr>
          <p:cNvPr id="32774" name="AutoShape 6"/>
          <p:cNvSpPr>
            <a:spLocks/>
          </p:cNvSpPr>
          <p:nvPr/>
        </p:nvSpPr>
        <p:spPr bwMode="auto">
          <a:xfrm>
            <a:off x="6934200" y="3429000"/>
            <a:ext cx="431800" cy="2100263"/>
          </a:xfrm>
          <a:prstGeom prst="rightBrace">
            <a:avLst>
              <a:gd name="adj1" fmla="val 40533"/>
              <a:gd name="adj2" fmla="val 50000"/>
            </a:avLst>
          </a:prstGeom>
          <a:noFill/>
          <a:ln w="9525">
            <a:solidFill>
              <a:schemeClr val="tx1"/>
            </a:solidFill>
            <a:round/>
            <a:headEnd/>
            <a:tailEnd/>
          </a:ln>
          <a:effectLst/>
        </p:spPr>
        <p:txBody>
          <a:bodyPr wrap="none" anchor="ctr"/>
          <a:lstStyle/>
          <a:p>
            <a:endParaRPr lang="zh-CN" altLang="en-US"/>
          </a:p>
        </p:txBody>
      </p:sp>
      <p:sp>
        <p:nvSpPr>
          <p:cNvPr id="32775" name="Text Box 7"/>
          <p:cNvSpPr txBox="1">
            <a:spLocks noChangeArrowheads="1"/>
          </p:cNvSpPr>
          <p:nvPr/>
        </p:nvSpPr>
        <p:spPr bwMode="auto">
          <a:xfrm>
            <a:off x="7391400" y="4343400"/>
            <a:ext cx="1371600" cy="369332"/>
          </a:xfrm>
          <a:prstGeom prst="rect">
            <a:avLst/>
          </a:prstGeom>
          <a:solidFill>
            <a:srgbClr val="CCFFFF"/>
          </a:solidFill>
          <a:ln w="9525">
            <a:noFill/>
            <a:miter lim="800000"/>
            <a:headEnd/>
            <a:tailEnd/>
          </a:ln>
          <a:effectLst/>
        </p:spPr>
        <p:txBody>
          <a:bodyPr wrap="square">
            <a:spAutoFit/>
          </a:bodyPr>
          <a:lstStyle/>
          <a:p>
            <a:pPr>
              <a:spcBef>
                <a:spcPct val="50000"/>
              </a:spcBef>
            </a:pPr>
            <a:r>
              <a:rPr lang="en-US" altLang="zh-CN" b="1" dirty="0">
                <a:latin typeface="Tahoma" pitchFamily="34" charset="0"/>
              </a:rPr>
              <a:t>methods</a:t>
            </a:r>
          </a:p>
        </p:txBody>
      </p:sp>
      <p:sp>
        <p:nvSpPr>
          <p:cNvPr id="32776" name="Rectangle 8"/>
          <p:cNvSpPr>
            <a:spLocks noChangeArrowheads="1"/>
          </p:cNvSpPr>
          <p:nvPr/>
        </p:nvSpPr>
        <p:spPr bwMode="auto">
          <a:xfrm>
            <a:off x="762000" y="1219200"/>
            <a:ext cx="4572000" cy="371513"/>
          </a:xfrm>
          <a:prstGeom prst="rect">
            <a:avLst/>
          </a:prstGeom>
          <a:noFill/>
          <a:ln w="12700">
            <a:solidFill>
              <a:schemeClr val="tx1"/>
            </a:solidFill>
            <a:miter lim="800000"/>
            <a:headEnd/>
            <a:tailEnd/>
          </a:ln>
          <a:effectLst/>
        </p:spPr>
        <p:txBody>
          <a:bodyPr wrap="squar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anim calcmode="lin" valueType="num">
                                      <p:cBhvr additive="base">
                                        <p:cTn id="7" dur="500" fill="hold"/>
                                        <p:tgtEl>
                                          <p:spTgt spid="32776"/>
                                        </p:tgtEl>
                                        <p:attrNameLst>
                                          <p:attrName>ppt_x</p:attrName>
                                        </p:attrNameLst>
                                      </p:cBhvr>
                                      <p:tavLst>
                                        <p:tav tm="0">
                                          <p:val>
                                            <p:strVal val="#ppt_x"/>
                                          </p:val>
                                        </p:tav>
                                        <p:tav tm="100000">
                                          <p:val>
                                            <p:strVal val="#ppt_x"/>
                                          </p:val>
                                        </p:tav>
                                      </p:tavLst>
                                    </p:anim>
                                    <p:anim calcmode="lin" valueType="num">
                                      <p:cBhvr additive="base">
                                        <p:cTn id="8" dur="500" fill="hold"/>
                                        <p:tgtEl>
                                          <p:spTgt spid="327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3"/>
                                        </p:tgtEl>
                                        <p:attrNameLst>
                                          <p:attrName>style.visibility</p:attrName>
                                        </p:attrNameLst>
                                      </p:cBhvr>
                                      <p:to>
                                        <p:strVal val="visible"/>
                                      </p:to>
                                    </p:set>
                                    <p:anim calcmode="lin" valueType="num">
                                      <p:cBhvr additive="base">
                                        <p:cTn id="13" dur="500" fill="hold"/>
                                        <p:tgtEl>
                                          <p:spTgt spid="32773"/>
                                        </p:tgtEl>
                                        <p:attrNameLst>
                                          <p:attrName>ppt_x</p:attrName>
                                        </p:attrNameLst>
                                      </p:cBhvr>
                                      <p:tavLst>
                                        <p:tav tm="0">
                                          <p:val>
                                            <p:strVal val="#ppt_x"/>
                                          </p:val>
                                        </p:tav>
                                        <p:tav tm="100000">
                                          <p:val>
                                            <p:strVal val="#ppt_x"/>
                                          </p:val>
                                        </p:tav>
                                      </p:tavLst>
                                    </p:anim>
                                    <p:anim calcmode="lin" valueType="num">
                                      <p:cBhvr additive="base">
                                        <p:cTn id="14"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anim calcmode="lin" valueType="num">
                                      <p:cBhvr additive="base">
                                        <p:cTn id="19" dur="500" fill="hold"/>
                                        <p:tgtEl>
                                          <p:spTgt spid="32772"/>
                                        </p:tgtEl>
                                        <p:attrNameLst>
                                          <p:attrName>ppt_x</p:attrName>
                                        </p:attrNameLst>
                                      </p:cBhvr>
                                      <p:tavLst>
                                        <p:tav tm="0">
                                          <p:val>
                                            <p:strVal val="#ppt_x"/>
                                          </p:val>
                                        </p:tav>
                                        <p:tav tm="100000">
                                          <p:val>
                                            <p:strVal val="#ppt_x"/>
                                          </p:val>
                                        </p:tav>
                                      </p:tavLst>
                                    </p:anim>
                                    <p:anim calcmode="lin" valueType="num">
                                      <p:cBhvr additive="base">
                                        <p:cTn id="20"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4"/>
                                        </p:tgtEl>
                                        <p:attrNameLst>
                                          <p:attrName>style.visibility</p:attrName>
                                        </p:attrNameLst>
                                      </p:cBhvr>
                                      <p:to>
                                        <p:strVal val="visible"/>
                                      </p:to>
                                    </p:set>
                                    <p:anim calcmode="lin" valueType="num">
                                      <p:cBhvr additive="base">
                                        <p:cTn id="25" dur="500" fill="hold"/>
                                        <p:tgtEl>
                                          <p:spTgt spid="32774"/>
                                        </p:tgtEl>
                                        <p:attrNameLst>
                                          <p:attrName>ppt_x</p:attrName>
                                        </p:attrNameLst>
                                      </p:cBhvr>
                                      <p:tavLst>
                                        <p:tav tm="0">
                                          <p:val>
                                            <p:strVal val="#ppt_x"/>
                                          </p:val>
                                        </p:tav>
                                        <p:tav tm="100000">
                                          <p:val>
                                            <p:strVal val="#ppt_x"/>
                                          </p:val>
                                        </p:tav>
                                      </p:tavLst>
                                    </p:anim>
                                    <p:anim calcmode="lin" valueType="num">
                                      <p:cBhvr additive="base">
                                        <p:cTn id="26"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775"/>
                                        </p:tgtEl>
                                        <p:attrNameLst>
                                          <p:attrName>style.visibility</p:attrName>
                                        </p:attrNameLst>
                                      </p:cBhvr>
                                      <p:to>
                                        <p:strVal val="visible"/>
                                      </p:to>
                                    </p:set>
                                    <p:anim calcmode="lin" valueType="num">
                                      <p:cBhvr additive="base">
                                        <p:cTn id="31" dur="500" fill="hold"/>
                                        <p:tgtEl>
                                          <p:spTgt spid="32775"/>
                                        </p:tgtEl>
                                        <p:attrNameLst>
                                          <p:attrName>ppt_x</p:attrName>
                                        </p:attrNameLst>
                                      </p:cBhvr>
                                      <p:tavLst>
                                        <p:tav tm="0">
                                          <p:val>
                                            <p:strVal val="#ppt_x"/>
                                          </p:val>
                                        </p:tav>
                                        <p:tav tm="100000">
                                          <p:val>
                                            <p:strVal val="#ppt_x"/>
                                          </p:val>
                                        </p:tav>
                                      </p:tavLst>
                                    </p:anim>
                                    <p:anim calcmode="lin" valueType="num">
                                      <p:cBhvr additive="base">
                                        <p:cTn id="32" dur="500" fill="hold"/>
                                        <p:tgtEl>
                                          <p:spTgt spid="32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3" grpId="0" animBg="1"/>
      <p:bldP spid="32774" grpId="0" animBg="1"/>
      <p:bldP spid="32775" grpId="0" animBg="1"/>
      <p:bldP spid="327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48F3BAB-66D9-4E66-A6D4-A3B5714F2362}" type="slidenum">
              <a:rPr lang="en-US" altLang="zh-CN"/>
              <a:pPr/>
              <a:t>15</a:t>
            </a:fld>
            <a:endParaRPr lang="en-US" altLang="zh-CN"/>
          </a:p>
        </p:txBody>
      </p:sp>
      <p:sp>
        <p:nvSpPr>
          <p:cNvPr id="47106" name="Rectangle 2"/>
          <p:cNvSpPr>
            <a:spLocks noGrp="1" noChangeArrowheads="1"/>
          </p:cNvSpPr>
          <p:nvPr>
            <p:ph type="title"/>
          </p:nvPr>
        </p:nvSpPr>
        <p:spPr/>
        <p:txBody>
          <a:bodyPr/>
          <a:lstStyle/>
          <a:p>
            <a:r>
              <a:rPr lang="en-US" altLang="zh-CN"/>
              <a:t>Thread</a:t>
            </a:r>
            <a:r>
              <a:rPr lang="zh-CN" altLang="en-US">
                <a:latin typeface="宋体" pitchFamily="2" charset="-122"/>
              </a:rPr>
              <a:t>类的</a:t>
            </a:r>
            <a:r>
              <a:rPr lang="zh-CN" altLang="en-US" sz="3700"/>
              <a:t>方法</a:t>
            </a:r>
          </a:p>
        </p:txBody>
      </p:sp>
      <p:sp>
        <p:nvSpPr>
          <p:cNvPr id="47107" name="Rectangle 3"/>
          <p:cNvSpPr>
            <a:spLocks noGrp="1" noChangeArrowheads="1"/>
          </p:cNvSpPr>
          <p:nvPr>
            <p:ph type="body" idx="1"/>
          </p:nvPr>
        </p:nvSpPr>
        <p:spPr/>
        <p:txBody>
          <a:bodyPr/>
          <a:lstStyle/>
          <a:p>
            <a:r>
              <a:rPr kumimoji="1" lang="en-US" altLang="zh-CN" sz="3200" b="1" dirty="0">
                <a:solidFill>
                  <a:srgbClr val="0000FF"/>
                </a:solidFill>
                <a:latin typeface="Tahoma" pitchFamily="34" charset="0"/>
              </a:rPr>
              <a:t>start( )</a:t>
            </a:r>
          </a:p>
          <a:p>
            <a:pPr lvl="1"/>
            <a:r>
              <a:rPr kumimoji="1" lang="zh-CN" altLang="en-US" dirty="0">
                <a:latin typeface="Tahoma" pitchFamily="34" charset="0"/>
              </a:rPr>
              <a:t>使调用该方法的线程开始执行，调用本线程的</a:t>
            </a:r>
            <a:r>
              <a:rPr kumimoji="1" lang="en-US" altLang="zh-CN" dirty="0">
                <a:latin typeface="Tahoma" pitchFamily="34" charset="0"/>
              </a:rPr>
              <a:t>run()</a:t>
            </a:r>
            <a:r>
              <a:rPr kumimoji="1" lang="zh-CN" altLang="en-US" dirty="0">
                <a:latin typeface="Tahoma" pitchFamily="34" charset="0"/>
              </a:rPr>
              <a:t>方法。</a:t>
            </a:r>
          </a:p>
          <a:p>
            <a:endParaRPr kumimoji="1" lang="zh-CN" altLang="en-US" sz="1000" dirty="0">
              <a:latin typeface="Tahoma" pitchFamily="34" charset="0"/>
            </a:endParaRPr>
          </a:p>
          <a:p>
            <a:r>
              <a:rPr lang="en-US" altLang="zh-CN" sz="3200" b="1" dirty="0">
                <a:solidFill>
                  <a:srgbClr val="990000"/>
                </a:solidFill>
                <a:latin typeface="Tahoma" pitchFamily="34" charset="0"/>
              </a:rPr>
              <a:t>run()</a:t>
            </a:r>
            <a:r>
              <a:rPr lang="en-US" altLang="zh-CN" b="1" dirty="0">
                <a:latin typeface="Tahoma" pitchFamily="34" charset="0"/>
              </a:rPr>
              <a:t>    </a:t>
            </a:r>
          </a:p>
          <a:p>
            <a:pPr lvl="1"/>
            <a:r>
              <a:rPr lang="zh-CN" altLang="en-US" dirty="0" smtClean="0">
                <a:solidFill>
                  <a:srgbClr val="0000FF"/>
                </a:solidFill>
              </a:rPr>
              <a:t>实现</a:t>
            </a:r>
            <a:r>
              <a:rPr lang="zh-CN" altLang="en-US" b="1" dirty="0" smtClean="0">
                <a:solidFill>
                  <a:srgbClr val="CC0000"/>
                </a:solidFill>
                <a:latin typeface="Tahoma" pitchFamily="34" charset="0"/>
                <a:cs typeface="Tahoma" pitchFamily="34" charset="0"/>
              </a:rPr>
              <a:t>来自</a:t>
            </a:r>
            <a:r>
              <a:rPr lang="en-US" altLang="zh-CN" b="1" dirty="0" err="1" smtClean="0">
                <a:solidFill>
                  <a:srgbClr val="CC0000"/>
                </a:solidFill>
                <a:latin typeface="Tahoma" pitchFamily="34" charset="0"/>
                <a:cs typeface="Tahoma" pitchFamily="34" charset="0"/>
              </a:rPr>
              <a:t>Runnable</a:t>
            </a:r>
            <a:r>
              <a:rPr lang="zh-CN" altLang="en-US" b="1" dirty="0" smtClean="0">
                <a:solidFill>
                  <a:srgbClr val="CC0000"/>
                </a:solidFill>
                <a:latin typeface="Tahoma" pitchFamily="34" charset="0"/>
                <a:cs typeface="Tahoma" pitchFamily="34" charset="0"/>
              </a:rPr>
              <a:t>接口的</a:t>
            </a:r>
            <a:r>
              <a:rPr lang="en-US" altLang="zh-CN" dirty="0" smtClean="0">
                <a:solidFill>
                  <a:srgbClr val="0000FF"/>
                </a:solidFill>
              </a:rPr>
              <a:t>run()</a:t>
            </a:r>
            <a:r>
              <a:rPr lang="zh-CN" altLang="en-US" dirty="0" smtClean="0">
                <a:solidFill>
                  <a:srgbClr val="0000FF"/>
                </a:solidFill>
                <a:latin typeface="宋体" charset="-122"/>
              </a:rPr>
              <a:t>方法，但</a:t>
            </a:r>
            <a:r>
              <a:rPr lang="zh-CN" altLang="en-US" dirty="0" smtClean="0">
                <a:latin typeface="宋体" charset="-122"/>
              </a:rPr>
              <a:t>没有任何操作语句。</a:t>
            </a:r>
            <a:endParaRPr lang="en-US" altLang="zh-CN" b="1" dirty="0" smtClean="0">
              <a:latin typeface="Tahoma" pitchFamily="34" charset="0"/>
            </a:endParaRPr>
          </a:p>
          <a:p>
            <a:pPr lvl="1"/>
            <a:r>
              <a:rPr lang="zh-CN" altLang="en-US" b="1" dirty="0" smtClean="0">
                <a:latin typeface="Tahoma" pitchFamily="34" charset="0"/>
              </a:rPr>
              <a:t>自定义线程类在</a:t>
            </a:r>
            <a:r>
              <a:rPr lang="zh-CN" altLang="en-US" b="1" dirty="0">
                <a:latin typeface="Tahoma" pitchFamily="34" charset="0"/>
              </a:rPr>
              <a:t>本方法内编写运行本线程时需要执行的</a:t>
            </a:r>
            <a:r>
              <a:rPr lang="zh-CN" altLang="en-US" b="1" dirty="0" smtClean="0">
                <a:latin typeface="Tahoma" pitchFamily="34" charset="0"/>
              </a:rPr>
              <a:t>代码。</a:t>
            </a:r>
            <a:endParaRPr lang="zh-CN" altLang="en-US" b="1" dirty="0">
              <a:latin typeface="Tahoma" pitchFamily="34" charset="0"/>
            </a:endParaRPr>
          </a:p>
          <a:p>
            <a:pPr lvl="1"/>
            <a:r>
              <a:rPr lang="zh-CN" altLang="en-US" b="1" dirty="0">
                <a:latin typeface="Tahoma" pitchFamily="34" charset="0"/>
              </a:rPr>
              <a:t>当一个线程初始化后，由</a:t>
            </a:r>
            <a:r>
              <a:rPr lang="en-US" altLang="zh-CN" b="1" dirty="0">
                <a:solidFill>
                  <a:srgbClr val="0000FF"/>
                </a:solidFill>
                <a:latin typeface="Tahoma" pitchFamily="34" charset="0"/>
              </a:rPr>
              <a:t>start()</a:t>
            </a:r>
            <a:r>
              <a:rPr lang="zh-CN" altLang="en-US" b="1" dirty="0">
                <a:latin typeface="Tahoma" pitchFamily="34" charset="0"/>
              </a:rPr>
              <a:t>方法来</a:t>
            </a:r>
            <a:r>
              <a:rPr kumimoji="1" lang="zh-CN" altLang="en-US" b="1" dirty="0">
                <a:solidFill>
                  <a:srgbClr val="990000"/>
                </a:solidFill>
                <a:latin typeface="Tahoma" pitchFamily="34" charset="0"/>
              </a:rPr>
              <a:t>自动</a:t>
            </a:r>
            <a:r>
              <a:rPr lang="zh-CN" altLang="en-US" b="1" dirty="0">
                <a:latin typeface="Tahoma" pitchFamily="34" charset="0"/>
              </a:rPr>
              <a:t>调用它，一 旦</a:t>
            </a:r>
            <a:r>
              <a:rPr lang="en-US" altLang="zh-CN" b="1" dirty="0">
                <a:solidFill>
                  <a:srgbClr val="0000FF"/>
                </a:solidFill>
                <a:latin typeface="Tahoma" pitchFamily="34" charset="0"/>
              </a:rPr>
              <a:t>run()</a:t>
            </a:r>
            <a:r>
              <a:rPr lang="zh-CN" altLang="en-US" b="1" dirty="0">
                <a:latin typeface="Tahoma" pitchFamily="34" charset="0"/>
              </a:rPr>
              <a:t>方法返回，本线程也就终止了。</a:t>
            </a:r>
          </a:p>
          <a:p>
            <a:pPr lvl="1">
              <a:buFont typeface="Wingdings" pitchFamily="2" charset="2"/>
              <a:buNone/>
            </a:pPr>
            <a:endParaRPr lang="en-US" altLang="zh-CN" b="1" dirty="0">
              <a:latin typeface="Tahom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§15.4    </a:t>
            </a:r>
            <a:r>
              <a:rPr lang="zh-CN" altLang="en-US" dirty="0" smtClean="0">
                <a:latin typeface="宋体" charset="-122"/>
              </a:rPr>
              <a:t>线程的常用方法 </a:t>
            </a:r>
            <a:endParaRPr lang="zh-CN" altLang="en-US" dirty="0"/>
          </a:p>
        </p:txBody>
      </p:sp>
      <p:sp>
        <p:nvSpPr>
          <p:cNvPr id="3" name="内容占位符 2"/>
          <p:cNvSpPr>
            <a:spLocks noGrp="1"/>
          </p:cNvSpPr>
          <p:nvPr>
            <p:ph idx="1"/>
          </p:nvPr>
        </p:nvSpPr>
        <p:spPr>
          <a:xfrm>
            <a:off x="357158" y="1628775"/>
            <a:ext cx="8429684" cy="4502150"/>
          </a:xfrm>
        </p:spPr>
        <p:txBody>
          <a:bodyPr>
            <a:normAutofit fontScale="92500"/>
          </a:bodyPr>
          <a:lstStyle/>
          <a:p>
            <a:pPr marL="674688" indent="-540000" fontAlgn="t">
              <a:spcBef>
                <a:spcPts val="0"/>
              </a:spcBef>
              <a:buFontTx/>
              <a:buAutoNum type="arabicPeriod"/>
            </a:pPr>
            <a:r>
              <a:rPr kumimoji="1" lang="en-US" altLang="zh-CN" sz="2400" b="1" dirty="0" smtClean="0">
                <a:solidFill>
                  <a:srgbClr val="0000FF"/>
                </a:solidFill>
                <a:latin typeface="Tahoma" pitchFamily="34" charset="0"/>
              </a:rPr>
              <a:t>sleep(</a:t>
            </a:r>
            <a:r>
              <a:rPr kumimoji="1" lang="en-US" altLang="zh-CN" sz="2400" b="1" dirty="0" err="1" smtClean="0">
                <a:solidFill>
                  <a:srgbClr val="0000FF"/>
                </a:solidFill>
                <a:latin typeface="Tahoma" pitchFamily="34" charset="0"/>
              </a:rPr>
              <a:t>int</a:t>
            </a:r>
            <a:r>
              <a:rPr kumimoji="1" lang="en-US" altLang="zh-CN" sz="2400" b="1" dirty="0" smtClean="0">
                <a:solidFill>
                  <a:srgbClr val="0000FF"/>
                </a:solidFill>
                <a:latin typeface="Tahoma" pitchFamily="34" charset="0"/>
              </a:rPr>
              <a:t> n)</a:t>
            </a:r>
            <a:r>
              <a:rPr kumimoji="1" lang="zh-CN" altLang="en-US" sz="2400" b="1" dirty="0" smtClean="0">
                <a:solidFill>
                  <a:srgbClr val="0000FF"/>
                </a:solidFill>
                <a:latin typeface="Tahoma" pitchFamily="34" charset="0"/>
              </a:rPr>
              <a:t>：</a:t>
            </a:r>
            <a:endParaRPr kumimoji="1" lang="en-US" altLang="zh-CN" sz="2400" b="1" dirty="0" smtClean="0">
              <a:solidFill>
                <a:srgbClr val="0000FF"/>
              </a:solidFill>
              <a:latin typeface="Tahoma" pitchFamily="34" charset="0"/>
            </a:endParaRPr>
          </a:p>
          <a:p>
            <a:pPr marL="1319213" lvl="2" indent="-540000" fontAlgn="t">
              <a:spcBef>
                <a:spcPts val="0"/>
              </a:spcBef>
            </a:pPr>
            <a:r>
              <a:rPr kumimoji="1" lang="zh-CN" altLang="en-US" sz="2400" dirty="0" smtClean="0">
                <a:latin typeface="Tahoma" pitchFamily="34" charset="0"/>
              </a:rPr>
              <a:t>使当前运行的线程睡</a:t>
            </a:r>
            <a:r>
              <a:rPr kumimoji="1" lang="en-US" altLang="zh-CN" sz="2400" b="1" dirty="0" smtClean="0">
                <a:solidFill>
                  <a:srgbClr val="990000"/>
                </a:solidFill>
                <a:latin typeface="Tahoma" pitchFamily="34" charset="0"/>
              </a:rPr>
              <a:t>n</a:t>
            </a:r>
            <a:r>
              <a:rPr kumimoji="1" lang="zh-CN" altLang="en-US" sz="2400" b="1" dirty="0" smtClean="0">
                <a:solidFill>
                  <a:srgbClr val="990000"/>
                </a:solidFill>
                <a:latin typeface="Tahoma" pitchFamily="34" charset="0"/>
              </a:rPr>
              <a:t>个毫秒</a:t>
            </a:r>
            <a:r>
              <a:rPr kumimoji="1" lang="zh-CN" altLang="en-US" sz="2400" dirty="0" smtClean="0">
                <a:latin typeface="Tahoma" pitchFamily="34" charset="0"/>
              </a:rPr>
              <a:t>，然后继续执行，也是</a:t>
            </a:r>
            <a:r>
              <a:rPr kumimoji="1" lang="zh-CN" altLang="en-US" sz="2400" b="1" dirty="0" smtClean="0">
                <a:solidFill>
                  <a:srgbClr val="CC0000"/>
                </a:solidFill>
                <a:latin typeface="Tahoma" pitchFamily="34" charset="0"/>
              </a:rPr>
              <a:t>静态</a:t>
            </a:r>
            <a:r>
              <a:rPr kumimoji="1" lang="zh-CN" altLang="en-US" sz="2400" dirty="0" smtClean="0">
                <a:latin typeface="Tahoma" pitchFamily="34" charset="0"/>
              </a:rPr>
              <a:t>方法</a:t>
            </a:r>
            <a:endParaRPr kumimoji="1" lang="en-US" altLang="zh-CN" sz="2400" dirty="0" smtClean="0">
              <a:latin typeface="Tahoma" pitchFamily="34" charset="0"/>
            </a:endParaRPr>
          </a:p>
          <a:p>
            <a:pPr marL="674688" indent="-540000" fontAlgn="t">
              <a:spcBef>
                <a:spcPts val="0"/>
              </a:spcBef>
              <a:buFontTx/>
              <a:buAutoNum type="arabicPeriod"/>
            </a:pPr>
            <a:r>
              <a:rPr kumimoji="1" lang="en-US" altLang="zh-CN" sz="2400" b="1" dirty="0" err="1" smtClean="0">
                <a:solidFill>
                  <a:srgbClr val="0000FF"/>
                </a:solidFill>
                <a:latin typeface="Tahoma" pitchFamily="34" charset="0"/>
              </a:rPr>
              <a:t>isAlive</a:t>
            </a:r>
            <a:r>
              <a:rPr kumimoji="1" lang="en-US" altLang="zh-CN" sz="2400" b="1" dirty="0" smtClean="0">
                <a:solidFill>
                  <a:srgbClr val="0000FF"/>
                </a:solidFill>
                <a:latin typeface="Tahoma" pitchFamily="34" charset="0"/>
              </a:rPr>
              <a:t>( )</a:t>
            </a:r>
            <a:r>
              <a:rPr kumimoji="1" lang="zh-CN" altLang="en-US" sz="2400" b="1" dirty="0" smtClean="0">
                <a:solidFill>
                  <a:srgbClr val="0000FF"/>
                </a:solidFill>
                <a:latin typeface="Tahoma" pitchFamily="34" charset="0"/>
              </a:rPr>
              <a:t>：</a:t>
            </a:r>
            <a:endParaRPr kumimoji="1" lang="en-US" altLang="zh-CN" sz="2400" b="1" dirty="0" smtClean="0">
              <a:solidFill>
                <a:srgbClr val="0000FF"/>
              </a:solidFill>
              <a:latin typeface="Tahoma" pitchFamily="34" charset="0"/>
            </a:endParaRPr>
          </a:p>
          <a:p>
            <a:pPr marL="1319213" lvl="2" indent="-540000" fontAlgn="t">
              <a:spcBef>
                <a:spcPts val="0"/>
              </a:spcBef>
            </a:pPr>
            <a:r>
              <a:rPr kumimoji="1" lang="zh-CN" altLang="en-US" sz="2400" dirty="0" smtClean="0">
                <a:latin typeface="Tahoma" pitchFamily="34" charset="0"/>
              </a:rPr>
              <a:t>判断线程是否处于执行的状态，返回值</a:t>
            </a:r>
            <a:r>
              <a:rPr kumimoji="1" lang="en-US" altLang="zh-CN" sz="2400" dirty="0" smtClean="0">
                <a:latin typeface="Tahoma" pitchFamily="34" charset="0"/>
              </a:rPr>
              <a:t>true</a:t>
            </a:r>
            <a:r>
              <a:rPr kumimoji="1" lang="zh-CN" altLang="en-US" sz="2400" dirty="0" smtClean="0">
                <a:latin typeface="Tahoma" pitchFamily="34" charset="0"/>
              </a:rPr>
              <a:t>表示处于运行状态，</a:t>
            </a:r>
            <a:r>
              <a:rPr kumimoji="1" lang="en-US" altLang="zh-CN" sz="2400" dirty="0" smtClean="0">
                <a:latin typeface="Tahoma" pitchFamily="34" charset="0"/>
              </a:rPr>
              <a:t>false</a:t>
            </a:r>
            <a:r>
              <a:rPr kumimoji="1" lang="zh-CN" altLang="en-US" sz="2400" dirty="0" smtClean="0">
                <a:latin typeface="Tahoma" pitchFamily="34" charset="0"/>
              </a:rPr>
              <a:t>表示已停止。</a:t>
            </a:r>
          </a:p>
          <a:p>
            <a:pPr marL="674688" indent="-540000" fontAlgn="t">
              <a:spcBef>
                <a:spcPts val="0"/>
              </a:spcBef>
              <a:buFontTx/>
              <a:buAutoNum type="arabicPeriod"/>
            </a:pPr>
            <a:r>
              <a:rPr kumimoji="1" lang="en-US" altLang="zh-CN" sz="2400" b="1" dirty="0" err="1" smtClean="0">
                <a:solidFill>
                  <a:srgbClr val="0000FF"/>
                </a:solidFill>
                <a:latin typeface="Tahoma" pitchFamily="34" charset="0"/>
              </a:rPr>
              <a:t>currentThread</a:t>
            </a:r>
            <a:r>
              <a:rPr kumimoji="1" lang="en-US" altLang="zh-CN" sz="2400" b="1" dirty="0" smtClean="0">
                <a:solidFill>
                  <a:srgbClr val="0000FF"/>
                </a:solidFill>
                <a:latin typeface="Tahoma" pitchFamily="34" charset="0"/>
              </a:rPr>
              <a:t>( )</a:t>
            </a:r>
            <a:r>
              <a:rPr kumimoji="1" lang="zh-CN" altLang="en-US" sz="2400" b="1" dirty="0" smtClean="0">
                <a:solidFill>
                  <a:srgbClr val="0000FF"/>
                </a:solidFill>
                <a:latin typeface="Tahoma" pitchFamily="34" charset="0"/>
              </a:rPr>
              <a:t>：</a:t>
            </a:r>
            <a:endParaRPr kumimoji="1" lang="en-US" altLang="zh-CN" sz="2400" b="1" dirty="0" smtClean="0">
              <a:solidFill>
                <a:srgbClr val="0000FF"/>
              </a:solidFill>
              <a:latin typeface="Tahoma" pitchFamily="34" charset="0"/>
            </a:endParaRPr>
          </a:p>
          <a:p>
            <a:pPr marL="1319213" lvl="2" indent="-540000" fontAlgn="t">
              <a:spcBef>
                <a:spcPts val="0"/>
              </a:spcBef>
            </a:pPr>
            <a:r>
              <a:rPr kumimoji="1" lang="zh-CN" altLang="en-US" sz="2400" dirty="0" smtClean="0">
                <a:latin typeface="Tahoma" pitchFamily="34" charset="0"/>
              </a:rPr>
              <a:t>返回当前运行的线程</a:t>
            </a:r>
            <a:r>
              <a:rPr kumimoji="1" lang="en-US" altLang="zh-CN" sz="2400" dirty="0" smtClean="0">
                <a:latin typeface="Tahoma" pitchFamily="34" charset="0"/>
              </a:rPr>
              <a:t>(Thread)</a:t>
            </a:r>
            <a:r>
              <a:rPr kumimoji="1" lang="zh-CN" altLang="en-US" sz="2400" dirty="0" smtClean="0">
                <a:latin typeface="Tahoma" pitchFamily="34" charset="0"/>
              </a:rPr>
              <a:t>对象，是一个</a:t>
            </a:r>
            <a:r>
              <a:rPr kumimoji="1" lang="zh-CN" altLang="en-US" sz="2400" b="1" dirty="0" smtClean="0">
                <a:solidFill>
                  <a:srgbClr val="CC0000"/>
                </a:solidFill>
                <a:latin typeface="Tahoma" pitchFamily="34" charset="0"/>
              </a:rPr>
              <a:t>静态</a:t>
            </a:r>
            <a:r>
              <a:rPr kumimoji="1" lang="zh-CN" altLang="en-US" sz="2400" dirty="0" smtClean="0">
                <a:latin typeface="Tahoma" pitchFamily="34" charset="0"/>
              </a:rPr>
              <a:t>的方法。</a:t>
            </a:r>
          </a:p>
          <a:p>
            <a:pPr marL="674688" indent="-540000" fontAlgn="t">
              <a:spcBef>
                <a:spcPts val="0"/>
              </a:spcBef>
              <a:buFontTx/>
              <a:buAutoNum type="arabicPeriod"/>
            </a:pPr>
            <a:r>
              <a:rPr kumimoji="1" lang="en-US" altLang="zh-CN" sz="2400" b="1" dirty="0" smtClean="0">
                <a:solidFill>
                  <a:srgbClr val="0000FF"/>
                </a:solidFill>
                <a:latin typeface="Tahoma" pitchFamily="34" charset="0"/>
              </a:rPr>
              <a:t>interrupt() ：</a:t>
            </a:r>
          </a:p>
          <a:p>
            <a:pPr marL="1319213" lvl="2" indent="-540000" fontAlgn="t">
              <a:spcBef>
                <a:spcPts val="0"/>
              </a:spcBef>
            </a:pPr>
            <a:r>
              <a:rPr lang="zh-CN" altLang="en-US" sz="2400" dirty="0" smtClean="0"/>
              <a:t>一个占有</a:t>
            </a:r>
            <a:r>
              <a:rPr lang="en-US" altLang="zh-CN" sz="2400" dirty="0" smtClean="0"/>
              <a:t>CPU</a:t>
            </a:r>
            <a:r>
              <a:rPr lang="zh-CN" altLang="en-US" sz="2400" dirty="0" smtClean="0"/>
              <a:t>资源的线程可以让休眠的线程调用</a:t>
            </a:r>
            <a:r>
              <a:rPr lang="en-US" altLang="zh-CN" sz="2400" dirty="0" smtClean="0"/>
              <a:t>interrupt()</a:t>
            </a:r>
            <a:r>
              <a:rPr lang="zh-CN" altLang="en-US" sz="2400" dirty="0" smtClean="0"/>
              <a:t>方法“吵醒”自己，即导致休眠的线程发生</a:t>
            </a:r>
            <a:r>
              <a:rPr lang="en-US" altLang="zh-CN" sz="2400" dirty="0" err="1" smtClean="0"/>
              <a:t>InterruptedException</a:t>
            </a:r>
            <a:r>
              <a:rPr lang="zh-CN" altLang="en-US" sz="2400" dirty="0" smtClean="0"/>
              <a:t>异常，从而结束休眠，重新排队等待</a:t>
            </a:r>
            <a:r>
              <a:rPr lang="en-US" altLang="zh-CN" sz="2400" dirty="0" smtClean="0"/>
              <a:t>CPU</a:t>
            </a:r>
            <a:r>
              <a:rPr lang="zh-CN" altLang="en-US" sz="2400" dirty="0" smtClean="0"/>
              <a:t>资源。</a:t>
            </a:r>
            <a:endParaRPr kumimoji="1" lang="zh-CN" altLang="en-US" sz="2400" dirty="0" smtClean="0">
              <a:latin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2367E30-6506-4D16-B802-267394C33628}" type="slidenum">
              <a:rPr lang="en-US" altLang="zh-CN"/>
              <a:pPr/>
              <a:t>17</a:t>
            </a:fld>
            <a:endParaRPr lang="en-US" altLang="zh-CN"/>
          </a:p>
        </p:txBody>
      </p:sp>
      <p:sp>
        <p:nvSpPr>
          <p:cNvPr id="146434" name="Rectangle 2"/>
          <p:cNvSpPr>
            <a:spLocks noGrp="1" noChangeArrowheads="1"/>
          </p:cNvSpPr>
          <p:nvPr>
            <p:ph type="title"/>
          </p:nvPr>
        </p:nvSpPr>
        <p:spPr/>
        <p:txBody>
          <a:bodyPr/>
          <a:lstStyle/>
          <a:p>
            <a:r>
              <a:rPr lang="en-US" altLang="zh-CN">
                <a:latin typeface="Tahoma" pitchFamily="34" charset="0"/>
              </a:rPr>
              <a:t>Thread</a:t>
            </a:r>
            <a:r>
              <a:rPr lang="zh-CN" altLang="en-US">
                <a:latin typeface="Tahoma" pitchFamily="34" charset="0"/>
              </a:rPr>
              <a:t>类的</a:t>
            </a:r>
            <a:r>
              <a:rPr lang="zh-CN" altLang="en-US" sz="3700">
                <a:latin typeface="Tahoma" pitchFamily="34" charset="0"/>
              </a:rPr>
              <a:t>方法</a:t>
            </a:r>
          </a:p>
        </p:txBody>
      </p:sp>
      <p:sp>
        <p:nvSpPr>
          <p:cNvPr id="146435" name="Rectangle 3"/>
          <p:cNvSpPr>
            <a:spLocks noGrp="1" noChangeArrowheads="1"/>
          </p:cNvSpPr>
          <p:nvPr>
            <p:ph type="body" idx="1"/>
          </p:nvPr>
        </p:nvSpPr>
        <p:spPr/>
        <p:txBody>
          <a:bodyPr/>
          <a:lstStyle/>
          <a:p>
            <a:pPr marL="533400" indent="-533400">
              <a:buFont typeface="Wingdings" pitchFamily="2" charset="2"/>
              <a:buAutoNum type="arabicPeriod" startAt="5"/>
            </a:pPr>
            <a:r>
              <a:rPr kumimoji="1" lang="en-US" altLang="zh-CN" b="1" dirty="0" err="1" smtClean="0">
                <a:solidFill>
                  <a:srgbClr val="0000FF"/>
                </a:solidFill>
              </a:rPr>
              <a:t>setName</a:t>
            </a:r>
            <a:r>
              <a:rPr kumimoji="1" lang="en-US" altLang="zh-CN" b="1" dirty="0" smtClean="0">
                <a:solidFill>
                  <a:srgbClr val="0000FF"/>
                </a:solidFill>
              </a:rPr>
              <a:t>(String </a:t>
            </a:r>
            <a:r>
              <a:rPr kumimoji="1" lang="en-US" altLang="zh-CN" b="1" dirty="0">
                <a:solidFill>
                  <a:srgbClr val="0000FF"/>
                </a:solidFill>
              </a:rPr>
              <a:t>s)</a:t>
            </a:r>
            <a:r>
              <a:rPr kumimoji="1" lang="zh-CN" altLang="en-US" b="1" dirty="0">
                <a:solidFill>
                  <a:srgbClr val="0000FF"/>
                </a:solidFill>
              </a:rPr>
              <a:t>：</a:t>
            </a:r>
            <a:r>
              <a:rPr kumimoji="1" lang="zh-CN" altLang="en-US" dirty="0"/>
              <a:t>赋予线程一个名字。</a:t>
            </a:r>
          </a:p>
          <a:p>
            <a:pPr marL="533400" indent="-533400">
              <a:buFont typeface="Wingdings" pitchFamily="2" charset="2"/>
              <a:buAutoNum type="arabicPeriod" startAt="5"/>
            </a:pPr>
            <a:r>
              <a:rPr kumimoji="1" lang="en-US" altLang="zh-CN" b="1" dirty="0" err="1">
                <a:solidFill>
                  <a:srgbClr val="0000FF"/>
                </a:solidFill>
              </a:rPr>
              <a:t>getName</a:t>
            </a:r>
            <a:r>
              <a:rPr kumimoji="1" lang="en-US" altLang="zh-CN" b="1" dirty="0">
                <a:solidFill>
                  <a:srgbClr val="0000FF"/>
                </a:solidFill>
              </a:rPr>
              <a:t>( )</a:t>
            </a:r>
            <a:r>
              <a:rPr kumimoji="1" lang="zh-CN" altLang="en-US" b="1" dirty="0">
                <a:solidFill>
                  <a:srgbClr val="0000FF"/>
                </a:solidFill>
              </a:rPr>
              <a:t>：</a:t>
            </a:r>
            <a:r>
              <a:rPr kumimoji="1" lang="zh-CN" altLang="en-US" dirty="0"/>
              <a:t>获得调用线程的名字。</a:t>
            </a:r>
          </a:p>
          <a:p>
            <a:pPr marL="533400" indent="-533400">
              <a:buFont typeface="Wingdings" pitchFamily="2" charset="2"/>
              <a:buAutoNum type="arabicPeriod" startAt="5"/>
            </a:pPr>
            <a:r>
              <a:rPr kumimoji="1" lang="en-US" altLang="zh-CN" b="1" dirty="0" err="1">
                <a:solidFill>
                  <a:srgbClr val="0000FF"/>
                </a:solidFill>
              </a:rPr>
              <a:t>getPriority</a:t>
            </a:r>
            <a:r>
              <a:rPr kumimoji="1" lang="en-US" altLang="zh-CN" b="1" dirty="0">
                <a:solidFill>
                  <a:srgbClr val="0000FF"/>
                </a:solidFill>
              </a:rPr>
              <a:t>( )</a:t>
            </a:r>
            <a:r>
              <a:rPr kumimoji="1" lang="zh-CN" altLang="en-US" b="1" dirty="0">
                <a:solidFill>
                  <a:srgbClr val="0000FF"/>
                </a:solidFill>
              </a:rPr>
              <a:t>：</a:t>
            </a:r>
            <a:r>
              <a:rPr kumimoji="1" lang="zh-CN" altLang="en-US" dirty="0"/>
              <a:t>获得调用线程的优先级。</a:t>
            </a:r>
          </a:p>
          <a:p>
            <a:pPr marL="533400" indent="-533400">
              <a:buFont typeface="Wingdings" pitchFamily="2" charset="2"/>
              <a:buAutoNum type="arabicPeriod" startAt="5"/>
            </a:pPr>
            <a:r>
              <a:rPr kumimoji="1" lang="en-US" altLang="zh-CN" b="1" dirty="0" err="1">
                <a:solidFill>
                  <a:srgbClr val="0000FF"/>
                </a:solidFill>
              </a:rPr>
              <a:t>setPriority</a:t>
            </a:r>
            <a:r>
              <a:rPr kumimoji="1" lang="en-US" altLang="zh-CN" b="1" dirty="0">
                <a:solidFill>
                  <a:srgbClr val="0000FF"/>
                </a:solidFill>
              </a:rPr>
              <a:t>(</a:t>
            </a:r>
            <a:r>
              <a:rPr kumimoji="1" lang="en-US" altLang="zh-CN" b="1" dirty="0" err="1">
                <a:solidFill>
                  <a:srgbClr val="0000FF"/>
                </a:solidFill>
              </a:rPr>
              <a:t>int</a:t>
            </a:r>
            <a:r>
              <a:rPr kumimoji="1" lang="en-US" altLang="zh-CN" b="1" dirty="0">
                <a:solidFill>
                  <a:srgbClr val="0000FF"/>
                </a:solidFill>
              </a:rPr>
              <a:t> p)</a:t>
            </a:r>
            <a:r>
              <a:rPr kumimoji="1" lang="zh-CN" altLang="en-US" b="1" dirty="0">
                <a:solidFill>
                  <a:srgbClr val="0000FF"/>
                </a:solidFill>
              </a:rPr>
              <a:t>：</a:t>
            </a:r>
            <a:r>
              <a:rPr kumimoji="1" lang="zh-CN" altLang="en-US" dirty="0"/>
              <a:t>设置线程的优先级。</a:t>
            </a:r>
          </a:p>
          <a:p>
            <a:pPr marL="533400" indent="-533400">
              <a:buFont typeface="Wingdings" pitchFamily="2" charset="2"/>
              <a:buAutoNum type="arabicPeriod" startAt="5"/>
            </a:pPr>
            <a:r>
              <a:rPr kumimoji="1" lang="en-US" altLang="zh-CN" b="1" dirty="0">
                <a:solidFill>
                  <a:srgbClr val="0000FF"/>
                </a:solidFill>
              </a:rPr>
              <a:t>join( )</a:t>
            </a:r>
            <a:r>
              <a:rPr kumimoji="1" lang="zh-CN" altLang="en-US" b="1" dirty="0">
                <a:solidFill>
                  <a:srgbClr val="0000FF"/>
                </a:solidFill>
              </a:rPr>
              <a:t>：</a:t>
            </a:r>
            <a:r>
              <a:rPr kumimoji="1" lang="zh-CN" altLang="en-US" dirty="0"/>
              <a:t>等待调用该方法的线程终止，若中断了该线程，将抛出异常。</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0EA4EDC-CE9A-4987-9807-6E22162E3E97}" type="slidenum">
              <a:rPr lang="en-US" altLang="zh-CN"/>
              <a:pPr/>
              <a:t>18</a:t>
            </a:fld>
            <a:endParaRPr lang="en-US" altLang="zh-CN" dirty="0"/>
          </a:p>
        </p:txBody>
      </p:sp>
      <p:sp>
        <p:nvSpPr>
          <p:cNvPr id="39938" name="Rectangle 2"/>
          <p:cNvSpPr>
            <a:spLocks noGrp="1" noChangeArrowheads="1"/>
          </p:cNvSpPr>
          <p:nvPr>
            <p:ph type="title"/>
          </p:nvPr>
        </p:nvSpPr>
        <p:spPr/>
        <p:txBody>
          <a:bodyPr/>
          <a:lstStyle/>
          <a:p>
            <a:r>
              <a:rPr lang="zh-CN" altLang="en-US" dirty="0" smtClean="0"/>
              <a:t>§15.2   </a:t>
            </a:r>
            <a:r>
              <a:rPr lang="en-US" altLang="zh-CN" dirty="0" smtClean="0">
                <a:latin typeface="宋体" charset="-122"/>
              </a:rPr>
              <a:t>Thread</a:t>
            </a:r>
            <a:r>
              <a:rPr lang="zh-CN" altLang="en-US" dirty="0" smtClean="0">
                <a:latin typeface="宋体" charset="-122"/>
              </a:rPr>
              <a:t>的子类创建线程 </a:t>
            </a:r>
            <a:endParaRPr lang="zh-CN" altLang="en-US" dirty="0">
              <a:latin typeface="Tahoma" pitchFamily="34" charset="0"/>
            </a:endParaRPr>
          </a:p>
        </p:txBody>
      </p:sp>
      <p:sp>
        <p:nvSpPr>
          <p:cNvPr id="39939" name="Rectangle 3"/>
          <p:cNvSpPr>
            <a:spLocks noGrp="1" noChangeArrowheads="1"/>
          </p:cNvSpPr>
          <p:nvPr>
            <p:ph type="body" idx="1"/>
          </p:nvPr>
        </p:nvSpPr>
        <p:spPr/>
        <p:txBody>
          <a:bodyPr/>
          <a:lstStyle/>
          <a:p>
            <a:r>
              <a:rPr lang="zh-CN" altLang="en-US" dirty="0" smtClean="0">
                <a:latin typeface="Tahoma" pitchFamily="34" charset="0"/>
              </a:rPr>
              <a:t>通过</a:t>
            </a:r>
            <a:r>
              <a:rPr lang="zh-CN" altLang="en-US" dirty="0">
                <a:latin typeface="Tahoma" pitchFamily="34" charset="0"/>
              </a:rPr>
              <a:t>创建</a:t>
            </a:r>
            <a:r>
              <a:rPr lang="en-US" altLang="zh-CN" dirty="0">
                <a:latin typeface="Tahoma" pitchFamily="34" charset="0"/>
              </a:rPr>
              <a:t>Thread</a:t>
            </a:r>
            <a:r>
              <a:rPr lang="zh-CN" altLang="en-US" dirty="0">
                <a:latin typeface="Tahoma" pitchFamily="34" charset="0"/>
              </a:rPr>
              <a:t>类的子类实现多</a:t>
            </a:r>
            <a:r>
              <a:rPr lang="zh-CN" altLang="en-US" dirty="0" smtClean="0">
                <a:latin typeface="Tahoma" pitchFamily="34" charset="0"/>
              </a:rPr>
              <a:t>线程。步骤</a:t>
            </a:r>
            <a:r>
              <a:rPr lang="zh-CN" altLang="en-US" dirty="0">
                <a:latin typeface="Tahoma" pitchFamily="34" charset="0"/>
              </a:rPr>
              <a:t>如下 ：</a:t>
            </a:r>
          </a:p>
        </p:txBody>
      </p:sp>
      <p:sp>
        <p:nvSpPr>
          <p:cNvPr id="39940" name="Text Box 4"/>
          <p:cNvSpPr txBox="1">
            <a:spLocks noChangeArrowheads="1"/>
          </p:cNvSpPr>
          <p:nvPr/>
        </p:nvSpPr>
        <p:spPr bwMode="auto">
          <a:xfrm>
            <a:off x="428596" y="2357430"/>
            <a:ext cx="8305800" cy="3742563"/>
          </a:xfrm>
          <a:prstGeom prst="rect">
            <a:avLst/>
          </a:prstGeom>
          <a:noFill/>
          <a:ln w="34925" cap="rnd">
            <a:solidFill>
              <a:srgbClr val="00FFFF"/>
            </a:solidFill>
            <a:prstDash val="sysDot"/>
            <a:miter lim="800000"/>
            <a:headEnd/>
            <a:tailEnd/>
          </a:ln>
          <a:effectLst/>
        </p:spPr>
        <p:txBody>
          <a:bodyPr>
            <a:spAutoFit/>
          </a:bodyPr>
          <a:lstStyle/>
          <a:p>
            <a:pPr marL="377825" indent="-377825" fontAlgn="t">
              <a:buFontTx/>
              <a:buChar char="•"/>
            </a:pPr>
            <a:r>
              <a:rPr kumimoji="1" lang="zh-CN" altLang="en-US" sz="2800" b="1" dirty="0">
                <a:solidFill>
                  <a:srgbClr val="CC0000"/>
                </a:solidFill>
                <a:latin typeface="Tahoma" pitchFamily="34" charset="0"/>
              </a:rPr>
              <a:t>用户自定义线程</a:t>
            </a:r>
          </a:p>
          <a:p>
            <a:pPr marL="835025" lvl="1" indent="-377825" fontAlgn="t"/>
            <a:r>
              <a:rPr kumimoji="1" lang="en-US" altLang="zh-CN" sz="2400" dirty="0">
                <a:latin typeface="Tahoma" pitchFamily="34" charset="0"/>
              </a:rPr>
              <a:t>1. </a:t>
            </a:r>
            <a:r>
              <a:rPr kumimoji="1" lang="zh-CN" altLang="en-US" sz="2400" dirty="0">
                <a:latin typeface="Tahoma" pitchFamily="34" charset="0"/>
              </a:rPr>
              <a:t>定义</a:t>
            </a:r>
            <a:r>
              <a:rPr kumimoji="1" lang="en-US" altLang="zh-CN" sz="2400" dirty="0">
                <a:latin typeface="Tahoma" pitchFamily="34" charset="0"/>
              </a:rPr>
              <a:t>Thread</a:t>
            </a:r>
            <a:r>
              <a:rPr kumimoji="1" lang="zh-CN" altLang="en-US" sz="2400" dirty="0">
                <a:latin typeface="Tahoma" pitchFamily="34" charset="0"/>
              </a:rPr>
              <a:t>类的一个子类。</a:t>
            </a:r>
          </a:p>
          <a:p>
            <a:pPr marL="835025" lvl="1" indent="-377825" fontAlgn="t">
              <a:spcBef>
                <a:spcPct val="30000"/>
              </a:spcBef>
            </a:pPr>
            <a:r>
              <a:rPr kumimoji="1" lang="en-US" altLang="zh-CN" sz="2400" dirty="0">
                <a:latin typeface="Tahoma" pitchFamily="34" charset="0"/>
              </a:rPr>
              <a:t>2. </a:t>
            </a:r>
            <a:r>
              <a:rPr kumimoji="1" lang="zh-CN" altLang="en-US" sz="2400" dirty="0" smtClean="0">
                <a:latin typeface="Tahoma" pitchFamily="34" charset="0"/>
              </a:rPr>
              <a:t>在子类中定义方法</a:t>
            </a:r>
            <a:r>
              <a:rPr kumimoji="1" lang="en-US" altLang="zh-CN" sz="2400" b="1" dirty="0">
                <a:solidFill>
                  <a:srgbClr val="990000"/>
                </a:solidFill>
                <a:latin typeface="Tahoma" pitchFamily="34" charset="0"/>
              </a:rPr>
              <a:t>run( )</a:t>
            </a:r>
            <a:r>
              <a:rPr kumimoji="1" lang="zh-CN" altLang="en-US" sz="2400" dirty="0" smtClean="0">
                <a:latin typeface="Tahoma" pitchFamily="34" charset="0"/>
              </a:rPr>
              <a:t>，覆盖</a:t>
            </a:r>
            <a:r>
              <a:rPr kumimoji="1" lang="zh-CN" altLang="en-US" sz="2400" dirty="0">
                <a:latin typeface="Tahoma" pitchFamily="34" charset="0"/>
              </a:rPr>
              <a:t>父类中的方法</a:t>
            </a:r>
            <a:r>
              <a:rPr kumimoji="1" lang="en-US" altLang="zh-CN" sz="2400" dirty="0">
                <a:latin typeface="Tahoma" pitchFamily="34" charset="0"/>
              </a:rPr>
              <a:t>run( </a:t>
            </a:r>
            <a:r>
              <a:rPr kumimoji="1" lang="en-US" altLang="zh-CN" sz="2400" dirty="0" smtClean="0">
                <a:latin typeface="Tahoma" pitchFamily="34" charset="0"/>
              </a:rPr>
              <a:t>)</a:t>
            </a:r>
            <a:r>
              <a:rPr kumimoji="1" lang="zh-CN" altLang="en-US" sz="2400" dirty="0" smtClean="0">
                <a:latin typeface="Tahoma" pitchFamily="34" charset="0"/>
              </a:rPr>
              <a:t>，</a:t>
            </a:r>
            <a:r>
              <a:rPr lang="zh-CN" altLang="en-US" sz="2400" dirty="0" smtClean="0">
                <a:latin typeface="宋体" charset="-122"/>
              </a:rPr>
              <a:t>规定线程的具体操作</a:t>
            </a:r>
            <a:r>
              <a:rPr kumimoji="1" lang="zh-CN" altLang="en-US" sz="2400" dirty="0" smtClean="0">
                <a:latin typeface="Tahoma" pitchFamily="34" charset="0"/>
              </a:rPr>
              <a:t>。</a:t>
            </a:r>
            <a:endParaRPr kumimoji="1" lang="en-US" altLang="zh-CN" sz="2400" dirty="0" smtClean="0">
              <a:latin typeface="Tahoma" pitchFamily="34" charset="0"/>
            </a:endParaRPr>
          </a:p>
          <a:p>
            <a:pPr marL="835025" lvl="1" indent="-377825" fontAlgn="t">
              <a:spcBef>
                <a:spcPct val="30000"/>
              </a:spcBef>
            </a:pPr>
            <a:endParaRPr kumimoji="1" lang="zh-CN" altLang="en-US" sz="2400" dirty="0">
              <a:latin typeface="Tahoma" pitchFamily="34" charset="0"/>
            </a:endParaRPr>
          </a:p>
          <a:p>
            <a:pPr marL="377825" indent="-377825" fontAlgn="t">
              <a:spcBef>
                <a:spcPct val="30000"/>
              </a:spcBef>
              <a:buFontTx/>
              <a:buChar char="•"/>
            </a:pPr>
            <a:r>
              <a:rPr kumimoji="1" lang="zh-CN" altLang="en-US" sz="2800" b="1" dirty="0">
                <a:solidFill>
                  <a:srgbClr val="CC0000"/>
                </a:solidFill>
                <a:latin typeface="Tahoma" pitchFamily="34" charset="0"/>
              </a:rPr>
              <a:t>使用线程</a:t>
            </a:r>
          </a:p>
          <a:p>
            <a:pPr marL="835025" lvl="1" indent="-377825" fontAlgn="t">
              <a:spcBef>
                <a:spcPct val="30000"/>
              </a:spcBef>
            </a:pPr>
            <a:r>
              <a:rPr kumimoji="1" lang="en-US" altLang="zh-CN" sz="2400" dirty="0">
                <a:latin typeface="Tahoma" pitchFamily="34" charset="0"/>
              </a:rPr>
              <a:t>3. </a:t>
            </a:r>
            <a:r>
              <a:rPr kumimoji="1" lang="zh-CN" altLang="en-US" sz="2400" dirty="0">
                <a:latin typeface="Tahoma" pitchFamily="34" charset="0"/>
              </a:rPr>
              <a:t>创建该子类的一个线程对象。</a:t>
            </a:r>
          </a:p>
          <a:p>
            <a:pPr marL="835025" lvl="1" indent="-377825" fontAlgn="t">
              <a:spcBef>
                <a:spcPct val="30000"/>
              </a:spcBef>
            </a:pPr>
            <a:r>
              <a:rPr kumimoji="1" lang="en-US" altLang="zh-CN" sz="2400" dirty="0">
                <a:latin typeface="Tahoma" pitchFamily="34" charset="0"/>
              </a:rPr>
              <a:t>4. </a:t>
            </a:r>
            <a:r>
              <a:rPr kumimoji="1" lang="zh-CN" altLang="en-US" sz="2400" dirty="0">
                <a:latin typeface="Tahoma" pitchFamily="34" charset="0"/>
              </a:rPr>
              <a:t>通过</a:t>
            </a:r>
            <a:r>
              <a:rPr kumimoji="1" lang="en-US" altLang="zh-CN" sz="2400" b="1" dirty="0">
                <a:solidFill>
                  <a:srgbClr val="0000FF"/>
                </a:solidFill>
                <a:latin typeface="Tahoma" pitchFamily="34" charset="0"/>
              </a:rPr>
              <a:t>start( )</a:t>
            </a:r>
            <a:r>
              <a:rPr kumimoji="1" lang="zh-CN" altLang="en-US" sz="2400" dirty="0">
                <a:latin typeface="Tahoma" pitchFamily="34" charset="0"/>
              </a:rPr>
              <a:t>方法启动线程。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6439B8B-7937-4F9C-8446-9A917889A900}" type="slidenum">
              <a:rPr lang="en-US" altLang="zh-CN"/>
              <a:pPr/>
              <a:t>19</a:t>
            </a:fld>
            <a:endParaRPr lang="en-US" altLang="zh-CN" dirty="0"/>
          </a:p>
        </p:txBody>
      </p:sp>
      <p:sp>
        <p:nvSpPr>
          <p:cNvPr id="48130" name="Rectangle 2"/>
          <p:cNvSpPr>
            <a:spLocks noGrp="1" noChangeArrowheads="1"/>
          </p:cNvSpPr>
          <p:nvPr>
            <p:ph type="title"/>
          </p:nvPr>
        </p:nvSpPr>
        <p:spPr/>
        <p:txBody>
          <a:bodyPr/>
          <a:lstStyle/>
          <a:p>
            <a:r>
              <a:rPr lang="zh-CN" altLang="en-US" dirty="0" smtClean="0"/>
              <a:t>§15.2   </a:t>
            </a:r>
            <a:r>
              <a:rPr lang="en-US" altLang="zh-CN" dirty="0" smtClean="0">
                <a:latin typeface="宋体" charset="-122"/>
              </a:rPr>
              <a:t>Thread</a:t>
            </a:r>
            <a:r>
              <a:rPr lang="zh-CN" altLang="en-US" dirty="0" smtClean="0">
                <a:latin typeface="宋体" charset="-122"/>
              </a:rPr>
              <a:t>的子类创建线程 </a:t>
            </a:r>
            <a:endParaRPr lang="en-US" altLang="zh-CN" dirty="0">
              <a:latin typeface="Tahoma" pitchFamily="34" charset="0"/>
            </a:endParaRPr>
          </a:p>
        </p:txBody>
      </p:sp>
      <p:sp>
        <p:nvSpPr>
          <p:cNvPr id="48131" name="Rectangle 3"/>
          <p:cNvSpPr>
            <a:spLocks noGrp="1" noChangeArrowheads="1"/>
          </p:cNvSpPr>
          <p:nvPr>
            <p:ph type="body" idx="1"/>
          </p:nvPr>
        </p:nvSpPr>
        <p:spPr>
          <a:xfrm>
            <a:off x="457200" y="1676400"/>
            <a:ext cx="8497888" cy="4705350"/>
          </a:xfrm>
        </p:spPr>
        <p:txBody>
          <a:bodyPr/>
          <a:lstStyle/>
          <a:p>
            <a:pPr marL="457200" indent="-457200"/>
            <a:endParaRPr lang="en-US" altLang="zh-CN" b="1" dirty="0">
              <a:solidFill>
                <a:srgbClr val="CC0000"/>
              </a:solidFill>
              <a:latin typeface="Tahoma" pitchFamily="34" charset="0"/>
            </a:endParaRPr>
          </a:p>
          <a:p>
            <a:pPr marL="457200" indent="-457200"/>
            <a:endParaRPr lang="en-US" altLang="zh-CN" b="1" dirty="0">
              <a:solidFill>
                <a:srgbClr val="CC0000"/>
              </a:solidFill>
              <a:latin typeface="Tahoma" pitchFamily="34" charset="0"/>
            </a:endParaRPr>
          </a:p>
          <a:p>
            <a:pPr marL="457200" indent="-457200"/>
            <a:endParaRPr lang="en-US" altLang="zh-CN" b="1" dirty="0">
              <a:solidFill>
                <a:srgbClr val="CC0000"/>
              </a:solidFill>
              <a:latin typeface="Tahoma" pitchFamily="34" charset="0"/>
            </a:endParaRPr>
          </a:p>
          <a:p>
            <a:pPr marL="457200" indent="-457200"/>
            <a:endParaRPr lang="en-US" altLang="zh-CN" b="1" dirty="0">
              <a:solidFill>
                <a:srgbClr val="CC0000"/>
              </a:solidFill>
              <a:latin typeface="Tahoma" pitchFamily="34" charset="0"/>
            </a:endParaRPr>
          </a:p>
          <a:p>
            <a:pPr marL="457200" indent="-457200"/>
            <a:endParaRPr lang="en-US" altLang="zh-CN" b="1" dirty="0">
              <a:solidFill>
                <a:srgbClr val="CC0000"/>
              </a:solidFill>
              <a:latin typeface="Tahoma" pitchFamily="34" charset="0"/>
            </a:endParaRPr>
          </a:p>
          <a:p>
            <a:pPr marL="457200" indent="-457200"/>
            <a:endParaRPr lang="en-US" altLang="zh-CN" b="1" dirty="0">
              <a:solidFill>
                <a:srgbClr val="CC0000"/>
              </a:solidFill>
              <a:latin typeface="Tahoma" pitchFamily="34" charset="0"/>
            </a:endParaRPr>
          </a:p>
          <a:p>
            <a:pPr marL="457200" indent="-457200"/>
            <a:r>
              <a:rPr kumimoji="1" lang="zh-CN" altLang="en-US" b="1" dirty="0">
                <a:solidFill>
                  <a:srgbClr val="0000FF"/>
                </a:solidFill>
                <a:latin typeface="Tahoma" pitchFamily="34" charset="0"/>
              </a:rPr>
              <a:t>注意：</a:t>
            </a:r>
            <a:r>
              <a:rPr kumimoji="1" lang="en-US" altLang="zh-CN" b="1" dirty="0">
                <a:latin typeface="Tahoma" pitchFamily="34" charset="0"/>
              </a:rPr>
              <a:t>Thread</a:t>
            </a:r>
            <a:r>
              <a:rPr kumimoji="1" lang="zh-CN" altLang="en-US" b="1" dirty="0">
                <a:latin typeface="Tahoma" pitchFamily="34" charset="0"/>
              </a:rPr>
              <a:t>类中的</a:t>
            </a:r>
            <a:r>
              <a:rPr kumimoji="1" lang="en-US" altLang="zh-CN" b="1" dirty="0">
                <a:latin typeface="Tahoma" pitchFamily="34" charset="0"/>
              </a:rPr>
              <a:t>run( )</a:t>
            </a:r>
            <a:r>
              <a:rPr kumimoji="1" lang="zh-CN" altLang="en-US" b="1" dirty="0">
                <a:latin typeface="Tahoma" pitchFamily="34" charset="0"/>
              </a:rPr>
              <a:t>方法具有</a:t>
            </a:r>
            <a:r>
              <a:rPr kumimoji="1" lang="en-US" altLang="zh-CN" b="1" dirty="0">
                <a:solidFill>
                  <a:srgbClr val="CC0000"/>
                </a:solidFill>
                <a:latin typeface="Tahoma" pitchFamily="34" charset="0"/>
              </a:rPr>
              <a:t>public</a:t>
            </a:r>
            <a:r>
              <a:rPr kumimoji="1" lang="zh-CN" altLang="en-US" b="1" dirty="0">
                <a:latin typeface="Tahoma" pitchFamily="34" charset="0"/>
              </a:rPr>
              <a:t>属性，覆盖该方法时，前面必须带上</a:t>
            </a:r>
            <a:r>
              <a:rPr kumimoji="1" lang="en-US" altLang="zh-CN" b="1" dirty="0">
                <a:solidFill>
                  <a:srgbClr val="CC0000"/>
                </a:solidFill>
                <a:latin typeface="Tahoma" pitchFamily="34" charset="0"/>
              </a:rPr>
              <a:t>public</a:t>
            </a:r>
            <a:r>
              <a:rPr kumimoji="1" lang="zh-CN" altLang="en-US" b="1" dirty="0">
                <a:latin typeface="Tahoma" pitchFamily="34" charset="0"/>
              </a:rPr>
              <a:t>。</a:t>
            </a:r>
            <a:endParaRPr lang="zh-CN" altLang="en-US" dirty="0">
              <a:latin typeface="Tahoma" pitchFamily="34" charset="0"/>
            </a:endParaRPr>
          </a:p>
        </p:txBody>
      </p:sp>
      <p:sp>
        <p:nvSpPr>
          <p:cNvPr id="48132" name="Text Box 4"/>
          <p:cNvSpPr txBox="1">
            <a:spLocks noChangeArrowheads="1"/>
          </p:cNvSpPr>
          <p:nvPr/>
        </p:nvSpPr>
        <p:spPr bwMode="auto">
          <a:xfrm>
            <a:off x="533400" y="1600200"/>
            <a:ext cx="7239000" cy="3090863"/>
          </a:xfrm>
          <a:prstGeom prst="rect">
            <a:avLst/>
          </a:prstGeom>
          <a:noFill/>
          <a:ln w="9525">
            <a:solidFill>
              <a:srgbClr val="969696"/>
            </a:solidFill>
            <a:miter lim="800000"/>
            <a:headEnd/>
            <a:tailEnd/>
          </a:ln>
          <a:effectLst/>
        </p:spPr>
        <p:txBody>
          <a:bodyPr>
            <a:spAutoFit/>
          </a:bodyPr>
          <a:lstStyle/>
          <a:p>
            <a:r>
              <a:rPr lang="en-US" altLang="zh-CN" sz="2800" b="1" dirty="0">
                <a:solidFill>
                  <a:schemeClr val="tx2"/>
                </a:solidFill>
                <a:latin typeface="Tahoma" pitchFamily="34" charset="0"/>
              </a:rPr>
              <a:t>class </a:t>
            </a:r>
            <a:r>
              <a:rPr lang="en-US" altLang="zh-CN" sz="2800" b="1" dirty="0" err="1">
                <a:solidFill>
                  <a:srgbClr val="0000CC"/>
                </a:solidFill>
                <a:latin typeface="Tahoma" pitchFamily="34" charset="0"/>
              </a:rPr>
              <a:t>MyThread</a:t>
            </a:r>
            <a:r>
              <a:rPr lang="en-US" altLang="zh-CN" sz="2800" b="1" dirty="0">
                <a:solidFill>
                  <a:srgbClr val="0000CC"/>
                </a:solidFill>
                <a:latin typeface="Tahoma" pitchFamily="34" charset="0"/>
              </a:rPr>
              <a:t> </a:t>
            </a:r>
            <a:r>
              <a:rPr lang="en-US" altLang="zh-CN" sz="2800" b="1" dirty="0">
                <a:solidFill>
                  <a:schemeClr val="tx2"/>
                </a:solidFill>
                <a:latin typeface="Tahoma" pitchFamily="34" charset="0"/>
              </a:rPr>
              <a:t>extends Thread</a:t>
            </a:r>
          </a:p>
          <a:p>
            <a:r>
              <a:rPr lang="en-US" altLang="zh-CN" sz="2800" b="1" dirty="0">
                <a:solidFill>
                  <a:schemeClr val="tx2"/>
                </a:solidFill>
                <a:latin typeface="Tahoma" pitchFamily="34" charset="0"/>
              </a:rPr>
              <a:t>{</a:t>
            </a:r>
          </a:p>
          <a:p>
            <a:pPr lvl="1"/>
            <a:r>
              <a:rPr lang="en-US" altLang="zh-CN" sz="2800" b="1" dirty="0">
                <a:solidFill>
                  <a:schemeClr val="tx2"/>
                </a:solidFill>
                <a:latin typeface="Tahoma" pitchFamily="34" charset="0"/>
              </a:rPr>
              <a:t>   </a:t>
            </a:r>
            <a:r>
              <a:rPr lang="en-US" altLang="zh-CN" sz="2800" b="1" dirty="0">
                <a:solidFill>
                  <a:srgbClr val="CC0000"/>
                </a:solidFill>
                <a:latin typeface="Tahoma" pitchFamily="34" charset="0"/>
              </a:rPr>
              <a:t>public </a:t>
            </a:r>
            <a:r>
              <a:rPr lang="en-US" altLang="zh-CN" sz="2800" b="1" dirty="0">
                <a:latin typeface="Tahoma" pitchFamily="34" charset="0"/>
              </a:rPr>
              <a:t>void run()</a:t>
            </a:r>
          </a:p>
          <a:p>
            <a:pPr lvl="1"/>
            <a:r>
              <a:rPr lang="en-US" altLang="zh-CN" sz="2800" b="1" dirty="0">
                <a:solidFill>
                  <a:schemeClr val="tx2"/>
                </a:solidFill>
                <a:latin typeface="Tahoma" pitchFamily="34" charset="0"/>
              </a:rPr>
              <a:t>   {</a:t>
            </a:r>
          </a:p>
          <a:p>
            <a:pPr lvl="1"/>
            <a:r>
              <a:rPr lang="en-US" altLang="zh-CN" sz="2800" b="1" dirty="0">
                <a:solidFill>
                  <a:schemeClr val="tx2"/>
                </a:solidFill>
                <a:latin typeface="Tahoma" pitchFamily="34" charset="0"/>
              </a:rPr>
              <a:t>      </a:t>
            </a:r>
            <a:r>
              <a:rPr lang="en-US" altLang="zh-CN" sz="2800" b="1" dirty="0" smtClean="0">
                <a:solidFill>
                  <a:schemeClr val="tx2"/>
                </a:solidFill>
                <a:latin typeface="Tahoma" pitchFamily="34" charset="0"/>
              </a:rPr>
              <a:t>//</a:t>
            </a:r>
            <a:r>
              <a:rPr lang="zh-CN" altLang="en-US" sz="2800" dirty="0" smtClean="0">
                <a:latin typeface="Tahoma" pitchFamily="34" charset="0"/>
              </a:rPr>
              <a:t>线程体</a:t>
            </a:r>
            <a:endParaRPr lang="en-US" altLang="zh-CN" sz="2800" b="1" dirty="0">
              <a:solidFill>
                <a:schemeClr val="tx2"/>
              </a:solidFill>
              <a:latin typeface="Tahoma" pitchFamily="34" charset="0"/>
            </a:endParaRPr>
          </a:p>
          <a:p>
            <a:pPr lvl="1"/>
            <a:r>
              <a:rPr lang="en-US" altLang="zh-CN" sz="2800" b="1" dirty="0">
                <a:solidFill>
                  <a:schemeClr val="tx2"/>
                </a:solidFill>
                <a:latin typeface="Tahoma" pitchFamily="34" charset="0"/>
              </a:rPr>
              <a:t>   }</a:t>
            </a:r>
          </a:p>
          <a:p>
            <a:r>
              <a:rPr lang="en-US" altLang="zh-CN" sz="2800" b="1" dirty="0">
                <a:solidFill>
                  <a:schemeClr val="tx2"/>
                </a:solidFill>
                <a:latin typeface="Tahoma" pitchFamily="34" charset="0"/>
              </a:rPr>
              <a:t>}</a:t>
            </a:r>
            <a:endParaRPr lang="en-US" altLang="zh-CN" sz="2800" dirty="0">
              <a:latin typeface="Tahom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2571744"/>
            <a:ext cx="7543800" cy="1295400"/>
          </a:xfrm>
        </p:spPr>
        <p:txBody>
          <a:bodyPr/>
          <a:lstStyle/>
          <a:p>
            <a:pPr algn="ctr"/>
            <a:r>
              <a:rPr lang="zh-CN" altLang="en-US" dirty="0" smtClean="0"/>
              <a:t>第15章 </a:t>
            </a:r>
            <a:r>
              <a:rPr lang="en-US" altLang="zh-CN" dirty="0" smtClean="0">
                <a:latin typeface="宋体" charset="-122"/>
              </a:rPr>
              <a:t>Java</a:t>
            </a:r>
            <a:r>
              <a:rPr lang="zh-CN" altLang="en-US" dirty="0" smtClean="0">
                <a:latin typeface="宋体" charset="-122"/>
              </a:rPr>
              <a:t>多线程机制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CD0E741-EF82-4155-A540-B3BAB6592CA9}" type="slidenum">
              <a:rPr lang="en-US" altLang="zh-CN"/>
              <a:pPr/>
              <a:t>20</a:t>
            </a:fld>
            <a:endParaRPr lang="en-US" altLang="zh-CN"/>
          </a:p>
        </p:txBody>
      </p:sp>
      <p:sp>
        <p:nvSpPr>
          <p:cNvPr id="49154" name="Rectangle 2"/>
          <p:cNvSpPr>
            <a:spLocks noGrp="1" noChangeArrowheads="1"/>
          </p:cNvSpPr>
          <p:nvPr>
            <p:ph type="title"/>
          </p:nvPr>
        </p:nvSpPr>
        <p:spPr/>
        <p:txBody>
          <a:bodyPr/>
          <a:lstStyle/>
          <a:p>
            <a:r>
              <a:rPr lang="zh-CN" altLang="en-US" dirty="0" smtClean="0"/>
              <a:t>§15.2   </a:t>
            </a:r>
            <a:r>
              <a:rPr lang="en-US" altLang="zh-CN" dirty="0" smtClean="0">
                <a:latin typeface="宋体" charset="-122"/>
              </a:rPr>
              <a:t>Thread</a:t>
            </a:r>
            <a:r>
              <a:rPr lang="zh-CN" altLang="en-US" dirty="0" smtClean="0">
                <a:latin typeface="宋体" charset="-122"/>
              </a:rPr>
              <a:t>的子类创建线程 </a:t>
            </a:r>
            <a:endParaRPr lang="en-US" altLang="zh-CN" dirty="0">
              <a:latin typeface="Tahoma" pitchFamily="34" charset="0"/>
            </a:endParaRPr>
          </a:p>
        </p:txBody>
      </p:sp>
      <p:sp>
        <p:nvSpPr>
          <p:cNvPr id="49155" name="Rectangle 3"/>
          <p:cNvSpPr>
            <a:spLocks noGrp="1" noChangeArrowheads="1"/>
          </p:cNvSpPr>
          <p:nvPr>
            <p:ph type="body" idx="1"/>
          </p:nvPr>
        </p:nvSpPr>
        <p:spPr>
          <a:xfrm>
            <a:off x="795338" y="1719263"/>
            <a:ext cx="7562850" cy="4411662"/>
          </a:xfrm>
        </p:spPr>
        <p:txBody>
          <a:bodyPr/>
          <a:lstStyle/>
          <a:p>
            <a:pPr marL="457200" indent="-457200">
              <a:buFont typeface="Wingdings" pitchFamily="2" charset="2"/>
              <a:buAutoNum type="arabicPeriod"/>
            </a:pPr>
            <a:r>
              <a:rPr lang="zh-CN" altLang="en-US" dirty="0">
                <a:latin typeface="Tahoma" pitchFamily="34" charset="0"/>
              </a:rPr>
              <a:t>创建一个 </a:t>
            </a:r>
            <a:r>
              <a:rPr lang="en-US" altLang="zh-CN" b="1" dirty="0">
                <a:solidFill>
                  <a:srgbClr val="008000"/>
                </a:solidFill>
                <a:latin typeface="Tahoma" pitchFamily="34" charset="0"/>
              </a:rPr>
              <a:t>thread</a:t>
            </a:r>
            <a:r>
              <a:rPr lang="en-US" altLang="zh-CN" dirty="0">
                <a:latin typeface="Tahoma" pitchFamily="34" charset="0"/>
              </a:rPr>
              <a:t>:</a:t>
            </a:r>
          </a:p>
          <a:p>
            <a:pPr marL="876300" lvl="1" indent="-419100">
              <a:buFont typeface="Wingdings" pitchFamily="2" charset="2"/>
              <a:buNone/>
            </a:pPr>
            <a:r>
              <a:rPr lang="en-US" altLang="zh-CN" sz="2800" b="1" dirty="0" err="1">
                <a:solidFill>
                  <a:srgbClr val="006600"/>
                </a:solidFill>
                <a:latin typeface="Tahoma" pitchFamily="34" charset="0"/>
              </a:rPr>
              <a:t>MyThread</a:t>
            </a:r>
            <a:r>
              <a:rPr lang="en-US" altLang="zh-CN" sz="2800" b="1" dirty="0">
                <a:solidFill>
                  <a:srgbClr val="006600"/>
                </a:solidFill>
                <a:latin typeface="Tahoma" pitchFamily="34" charset="0"/>
              </a:rPr>
              <a:t> thr1 = new </a:t>
            </a:r>
            <a:r>
              <a:rPr lang="en-US" altLang="zh-CN" sz="2800" b="1" dirty="0" err="1">
                <a:solidFill>
                  <a:srgbClr val="006600"/>
                </a:solidFill>
                <a:latin typeface="Tahoma" pitchFamily="34" charset="0"/>
              </a:rPr>
              <a:t>MyThread</a:t>
            </a:r>
            <a:r>
              <a:rPr lang="en-US" altLang="zh-CN" sz="2800" b="1" dirty="0">
                <a:solidFill>
                  <a:srgbClr val="006600"/>
                </a:solidFill>
                <a:latin typeface="Tahoma" pitchFamily="34" charset="0"/>
              </a:rPr>
              <a:t>();</a:t>
            </a:r>
          </a:p>
          <a:p>
            <a:pPr marL="457200" indent="-457200">
              <a:buFont typeface="Wingdings" pitchFamily="2" charset="2"/>
              <a:buNone/>
            </a:pPr>
            <a:endParaRPr lang="en-US" altLang="zh-CN" sz="2400" b="1" dirty="0">
              <a:solidFill>
                <a:schemeClr val="folHlink"/>
              </a:solidFill>
              <a:latin typeface="Tahoma" pitchFamily="34" charset="0"/>
            </a:endParaRPr>
          </a:p>
          <a:p>
            <a:pPr marL="457200" indent="-457200">
              <a:buFont typeface="Wingdings" pitchFamily="2" charset="2"/>
              <a:buAutoNum type="arabicPeriod" startAt="2"/>
            </a:pPr>
            <a:r>
              <a:rPr lang="zh-CN" altLang="en-US" dirty="0">
                <a:latin typeface="Tahoma" pitchFamily="34" charset="0"/>
              </a:rPr>
              <a:t>运行一个线程</a:t>
            </a:r>
            <a:r>
              <a:rPr lang="en-US" altLang="zh-CN" dirty="0">
                <a:latin typeface="Tahoma" pitchFamily="34" charset="0"/>
              </a:rPr>
              <a:t>:</a:t>
            </a:r>
          </a:p>
          <a:p>
            <a:pPr marL="1295400" lvl="2" indent="-381000">
              <a:buFont typeface="Wingdings" pitchFamily="2" charset="2"/>
              <a:buNone/>
            </a:pPr>
            <a:r>
              <a:rPr lang="en-US" altLang="zh-CN" sz="2400" dirty="0">
                <a:latin typeface="Tahoma" pitchFamily="34" charset="0"/>
              </a:rPr>
              <a:t>   </a:t>
            </a:r>
            <a:r>
              <a:rPr lang="en-US" altLang="zh-CN" sz="2400" b="1" dirty="0">
                <a:solidFill>
                  <a:srgbClr val="006600"/>
                </a:solidFill>
                <a:latin typeface="Tahoma" pitchFamily="34" charset="0"/>
              </a:rPr>
              <a:t>thr1.start();</a:t>
            </a:r>
          </a:p>
          <a:p>
            <a:pPr marL="457200" indent="-457200">
              <a:buFont typeface="Wingdings" pitchFamily="2" charset="2"/>
              <a:buNone/>
            </a:pPr>
            <a:endParaRPr lang="en-US" altLang="zh-CN" sz="2400" b="1" dirty="0">
              <a:solidFill>
                <a:schemeClr val="folHlink"/>
              </a:solidFill>
              <a:latin typeface="Tahoma" pitchFamily="34" charset="0"/>
            </a:endParaRPr>
          </a:p>
          <a:p>
            <a:pPr marL="457200" indent="-457200">
              <a:buFont typeface="Wingdings" pitchFamily="2" charset="2"/>
              <a:buAutoNum type="arabicPeriod" startAt="3"/>
            </a:pPr>
            <a:r>
              <a:rPr lang="zh-CN" altLang="en-US" dirty="0">
                <a:latin typeface="Tahoma" pitchFamily="34" charset="0"/>
              </a:rPr>
              <a:t>创建和运行线程</a:t>
            </a:r>
            <a:r>
              <a:rPr lang="en-US" altLang="zh-CN" dirty="0">
                <a:latin typeface="Tahoma" pitchFamily="34" charset="0"/>
              </a:rPr>
              <a:t>(</a:t>
            </a:r>
            <a:r>
              <a:rPr lang="zh-CN" altLang="en-US" dirty="0">
                <a:latin typeface="Tahoma" pitchFamily="34" charset="0"/>
              </a:rPr>
              <a:t>合并</a:t>
            </a:r>
            <a:r>
              <a:rPr lang="en-US" altLang="zh-CN" dirty="0">
                <a:latin typeface="Tahoma" pitchFamily="34" charset="0"/>
              </a:rPr>
              <a:t>)</a:t>
            </a:r>
            <a:r>
              <a:rPr lang="zh-CN" altLang="en-US" dirty="0">
                <a:latin typeface="Tahoma" pitchFamily="34" charset="0"/>
              </a:rPr>
              <a:t>：</a:t>
            </a:r>
          </a:p>
          <a:p>
            <a:pPr marL="1295400" lvl="2" indent="-381000">
              <a:buFont typeface="Wingdings" pitchFamily="2" charset="2"/>
              <a:buNone/>
            </a:pPr>
            <a:r>
              <a:rPr lang="zh-CN" altLang="en-US" sz="1800" dirty="0">
                <a:latin typeface="Tahoma" pitchFamily="34" charset="0"/>
              </a:rPr>
              <a:t>   </a:t>
            </a:r>
            <a:r>
              <a:rPr lang="en-US" altLang="zh-CN" sz="2400" b="1" dirty="0">
                <a:solidFill>
                  <a:srgbClr val="006600"/>
                </a:solidFill>
                <a:latin typeface="Tahoma" pitchFamily="34" charset="0"/>
              </a:rPr>
              <a:t>new </a:t>
            </a:r>
            <a:r>
              <a:rPr lang="en-US" altLang="zh-CN" sz="2400" b="1" dirty="0" err="1">
                <a:solidFill>
                  <a:srgbClr val="006600"/>
                </a:solidFill>
                <a:latin typeface="Tahoma" pitchFamily="34" charset="0"/>
              </a:rPr>
              <a:t>MyThread</a:t>
            </a:r>
            <a:r>
              <a:rPr lang="en-US" altLang="zh-CN" sz="2400" b="1" dirty="0">
                <a:solidFill>
                  <a:srgbClr val="006600"/>
                </a:solidFill>
                <a:latin typeface="Tahoma" pitchFamily="34" charset="0"/>
              </a:rPr>
              <a:t>().start();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663556"/>
          </a:xfrm>
        </p:spPr>
        <p:txBody>
          <a:bodyPr/>
          <a:lstStyle/>
          <a:p>
            <a:r>
              <a:rPr lang="en-US" altLang="zh-CN" dirty="0" smtClean="0"/>
              <a:t>Example15_2</a:t>
            </a:r>
            <a:endParaRPr lang="zh-CN" altLang="en-US" dirty="0"/>
          </a:p>
        </p:txBody>
      </p:sp>
      <p:sp>
        <p:nvSpPr>
          <p:cNvPr id="3" name="内容占位符 2"/>
          <p:cNvSpPr>
            <a:spLocks noGrp="1"/>
          </p:cNvSpPr>
          <p:nvPr>
            <p:ph idx="1"/>
          </p:nvPr>
        </p:nvSpPr>
        <p:spPr>
          <a:xfrm>
            <a:off x="457200" y="928670"/>
            <a:ext cx="7615262" cy="5572164"/>
          </a:xfrm>
          <a:ln>
            <a:solidFill>
              <a:schemeClr val="accent1"/>
            </a:solidFill>
          </a:ln>
        </p:spPr>
        <p:txBody>
          <a:bodyPr/>
          <a:lstStyle/>
          <a:p>
            <a:pPr>
              <a:buNone/>
            </a:pPr>
            <a:r>
              <a:rPr lang="en-US" altLang="zh-CN" sz="1800" dirty="0" smtClean="0">
                <a:latin typeface="Tahoma" pitchFamily="34" charset="0"/>
                <a:ea typeface="Tahoma" pitchFamily="34" charset="0"/>
                <a:cs typeface="Tahoma" pitchFamily="34" charset="0"/>
              </a:rPr>
              <a:t>public class People </a:t>
            </a:r>
            <a:r>
              <a:rPr lang="en-US" altLang="zh-CN" sz="1800" b="1" dirty="0" smtClean="0">
                <a:solidFill>
                  <a:srgbClr val="000099"/>
                </a:solidFill>
                <a:latin typeface="Tahoma" pitchFamily="34" charset="0"/>
                <a:ea typeface="Tahoma" pitchFamily="34" charset="0"/>
                <a:cs typeface="Tahoma" pitchFamily="34" charset="0"/>
              </a:rPr>
              <a:t>extends Thread </a:t>
            </a:r>
            <a:r>
              <a:rPr lang="en-US" altLang="zh-CN" sz="1800" dirty="0" smtClean="0">
                <a:latin typeface="Tahoma" pitchFamily="34" charset="0"/>
                <a:ea typeface="Tahoma" pitchFamily="34" charset="0"/>
                <a:cs typeface="Tahoma" pitchFamily="34" charset="0"/>
              </a:rPr>
              <a:t>{</a:t>
            </a:r>
          </a:p>
          <a:p>
            <a:pPr>
              <a:buNone/>
            </a:pPr>
            <a:r>
              <a:rPr lang="en-US" altLang="zh-CN" sz="1800" dirty="0" smtClean="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StringBuffer</a:t>
            </a:r>
            <a:r>
              <a:rPr lang="en-US" altLang="zh-CN" sz="1800" dirty="0" smtClean="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str</a:t>
            </a:r>
            <a:r>
              <a:rPr lang="en-US" altLang="zh-CN" sz="1800" dirty="0" smtClean="0">
                <a:latin typeface="Tahoma" pitchFamily="34" charset="0"/>
                <a:ea typeface="Tahoma" pitchFamily="34" charset="0"/>
                <a:cs typeface="Tahoma" pitchFamily="34" charset="0"/>
              </a:rPr>
              <a:t>;</a:t>
            </a:r>
          </a:p>
          <a:p>
            <a:pPr>
              <a:buNone/>
            </a:pPr>
            <a:endParaRPr lang="en-US" altLang="zh-CN" sz="1000" dirty="0" smtClean="0">
              <a:latin typeface="Tahoma" pitchFamily="34" charset="0"/>
              <a:ea typeface="Tahoma" pitchFamily="34" charset="0"/>
              <a:cs typeface="Tahoma" pitchFamily="34" charset="0"/>
            </a:endParaRPr>
          </a:p>
          <a:p>
            <a:pPr>
              <a:buNone/>
            </a:pPr>
            <a:r>
              <a:rPr lang="en-US" altLang="zh-CN" sz="1800" dirty="0" smtClean="0">
                <a:latin typeface="Tahoma" pitchFamily="34" charset="0"/>
                <a:ea typeface="Tahoma" pitchFamily="34" charset="0"/>
                <a:cs typeface="Tahoma" pitchFamily="34" charset="0"/>
              </a:rPr>
              <a:t>   People(String </a:t>
            </a:r>
            <a:r>
              <a:rPr lang="en-US" altLang="zh-CN" sz="1800" dirty="0" err="1" smtClean="0">
                <a:latin typeface="Tahoma" pitchFamily="34" charset="0"/>
                <a:ea typeface="Tahoma" pitchFamily="34" charset="0"/>
                <a:cs typeface="Tahoma" pitchFamily="34" charset="0"/>
              </a:rPr>
              <a:t>s,StringBuffer</a:t>
            </a:r>
            <a:r>
              <a:rPr lang="en-US" altLang="zh-CN" sz="1800" dirty="0" smtClean="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str</a:t>
            </a:r>
            <a:r>
              <a:rPr lang="en-US" altLang="zh-CN" sz="1800" dirty="0" smtClean="0">
                <a:latin typeface="Tahoma" pitchFamily="34" charset="0"/>
                <a:ea typeface="Tahoma" pitchFamily="34" charset="0"/>
                <a:cs typeface="Tahoma" pitchFamily="34" charset="0"/>
              </a:rPr>
              <a:t>) { </a:t>
            </a:r>
          </a:p>
          <a:p>
            <a:pPr>
              <a:buNone/>
            </a:pPr>
            <a:r>
              <a:rPr lang="en-US" altLang="zh-CN" sz="1800" dirty="0" smtClean="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setName</a:t>
            </a:r>
            <a:r>
              <a:rPr lang="en-US" altLang="zh-CN" sz="1800" dirty="0" smtClean="0">
                <a:latin typeface="Tahoma" pitchFamily="34" charset="0"/>
                <a:ea typeface="Tahoma" pitchFamily="34" charset="0"/>
                <a:cs typeface="Tahoma" pitchFamily="34" charset="0"/>
              </a:rPr>
              <a:t>(s);    //</a:t>
            </a:r>
            <a:r>
              <a:rPr lang="zh-CN" altLang="en-US" sz="1800" dirty="0" smtClean="0">
                <a:latin typeface="Tahoma" pitchFamily="34" charset="0"/>
                <a:cs typeface="Tahoma" pitchFamily="34" charset="0"/>
              </a:rPr>
              <a:t>调用从</a:t>
            </a:r>
            <a:r>
              <a:rPr lang="en-US" altLang="zh-CN" sz="1800" dirty="0" smtClean="0">
                <a:latin typeface="Tahoma" pitchFamily="34" charset="0"/>
                <a:ea typeface="Tahoma" pitchFamily="34" charset="0"/>
                <a:cs typeface="Tahoma" pitchFamily="34" charset="0"/>
              </a:rPr>
              <a:t>Thread</a:t>
            </a:r>
            <a:r>
              <a:rPr lang="zh-CN" altLang="en-US" sz="1800" dirty="0" smtClean="0">
                <a:latin typeface="Tahoma" pitchFamily="34" charset="0"/>
                <a:cs typeface="Tahoma" pitchFamily="34" charset="0"/>
              </a:rPr>
              <a:t>类继承的</a:t>
            </a:r>
            <a:r>
              <a:rPr lang="en-US" altLang="zh-CN" sz="1800" dirty="0" err="1" smtClean="0">
                <a:latin typeface="Tahoma" pitchFamily="34" charset="0"/>
                <a:ea typeface="Tahoma" pitchFamily="34" charset="0"/>
                <a:cs typeface="Tahoma" pitchFamily="34" charset="0"/>
              </a:rPr>
              <a:t>setName</a:t>
            </a:r>
            <a:r>
              <a:rPr lang="zh-CN" altLang="en-US" sz="1800" dirty="0" smtClean="0">
                <a:latin typeface="Tahoma" pitchFamily="34" charset="0"/>
                <a:cs typeface="Tahoma" pitchFamily="34" charset="0"/>
              </a:rPr>
              <a:t>方法为线程起名字</a:t>
            </a:r>
          </a:p>
          <a:p>
            <a:pPr>
              <a:buNone/>
            </a:pPr>
            <a:r>
              <a:rPr lang="zh-CN" altLang="en-US" sz="1800" dirty="0" smtClean="0">
                <a:latin typeface="Tahoma" pitchFamily="34" charset="0"/>
                <a:cs typeface="Tahoma" pitchFamily="34" charset="0"/>
              </a:rPr>
              <a:t>      </a:t>
            </a:r>
            <a:r>
              <a:rPr lang="en-US" altLang="zh-CN" sz="1800" dirty="0" smtClean="0">
                <a:latin typeface="Tahoma" pitchFamily="34" charset="0"/>
                <a:ea typeface="Tahoma" pitchFamily="34" charset="0"/>
                <a:cs typeface="Tahoma" pitchFamily="34" charset="0"/>
              </a:rPr>
              <a:t>this.str=</a:t>
            </a:r>
            <a:r>
              <a:rPr lang="en-US" altLang="zh-CN" sz="1800" dirty="0" err="1" smtClean="0">
                <a:latin typeface="Tahoma" pitchFamily="34" charset="0"/>
                <a:ea typeface="Tahoma" pitchFamily="34" charset="0"/>
                <a:cs typeface="Tahoma" pitchFamily="34" charset="0"/>
              </a:rPr>
              <a:t>str</a:t>
            </a:r>
            <a:r>
              <a:rPr lang="en-US" altLang="zh-CN" sz="1800" dirty="0" smtClean="0">
                <a:latin typeface="Tahoma" pitchFamily="34" charset="0"/>
                <a:ea typeface="Tahoma" pitchFamily="34" charset="0"/>
                <a:cs typeface="Tahoma" pitchFamily="34" charset="0"/>
              </a:rPr>
              <a:t>;</a:t>
            </a:r>
          </a:p>
          <a:p>
            <a:pPr>
              <a:buNone/>
            </a:pPr>
            <a:r>
              <a:rPr lang="en-US" altLang="zh-CN" sz="1800" dirty="0" smtClean="0">
                <a:latin typeface="Tahoma" pitchFamily="34" charset="0"/>
                <a:ea typeface="Tahoma" pitchFamily="34" charset="0"/>
                <a:cs typeface="Tahoma" pitchFamily="34" charset="0"/>
              </a:rPr>
              <a:t>   }</a:t>
            </a:r>
          </a:p>
          <a:p>
            <a:pPr>
              <a:buNone/>
            </a:pPr>
            <a:endParaRPr lang="en-US" altLang="zh-CN" sz="1000" dirty="0" smtClean="0">
              <a:latin typeface="Tahoma" pitchFamily="34" charset="0"/>
              <a:ea typeface="Tahoma" pitchFamily="34" charset="0"/>
              <a:cs typeface="Tahoma" pitchFamily="34" charset="0"/>
            </a:endParaRPr>
          </a:p>
          <a:p>
            <a:pPr>
              <a:buNone/>
            </a:pPr>
            <a:r>
              <a:rPr lang="en-US" altLang="zh-CN" sz="1800" b="1" dirty="0" smtClean="0">
                <a:solidFill>
                  <a:srgbClr val="C00000"/>
                </a:solidFill>
                <a:latin typeface="Tahoma" pitchFamily="34" charset="0"/>
                <a:ea typeface="Tahoma" pitchFamily="34" charset="0"/>
                <a:cs typeface="Tahoma" pitchFamily="34" charset="0"/>
              </a:rPr>
              <a:t>   public void run() </a:t>
            </a:r>
            <a:r>
              <a:rPr lang="en-US" altLang="zh-CN" sz="1800" dirty="0" smtClean="0">
                <a:latin typeface="Tahoma" pitchFamily="34" charset="0"/>
                <a:ea typeface="Tahoma" pitchFamily="34" charset="0"/>
                <a:cs typeface="Tahoma" pitchFamily="34" charset="0"/>
              </a:rPr>
              <a:t>{</a:t>
            </a:r>
          </a:p>
          <a:p>
            <a:pPr>
              <a:buNone/>
            </a:pPr>
            <a:r>
              <a:rPr lang="en-US" altLang="zh-CN" sz="1800" dirty="0" smtClean="0">
                <a:latin typeface="Tahoma" pitchFamily="34" charset="0"/>
                <a:ea typeface="Tahoma" pitchFamily="34" charset="0"/>
                <a:cs typeface="Tahoma" pitchFamily="34" charset="0"/>
              </a:rPr>
              <a:t>      for(</a:t>
            </a:r>
            <a:r>
              <a:rPr lang="en-US" altLang="zh-CN" sz="1800" dirty="0" err="1" smtClean="0">
                <a:latin typeface="Tahoma" pitchFamily="34" charset="0"/>
                <a:ea typeface="Tahoma" pitchFamily="34" charset="0"/>
                <a:cs typeface="Tahoma" pitchFamily="34" charset="0"/>
              </a:rPr>
              <a:t>int</a:t>
            </a:r>
            <a:r>
              <a:rPr lang="en-US" altLang="zh-CN" sz="1800" dirty="0" smtClean="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i</a:t>
            </a:r>
            <a:r>
              <a:rPr lang="en-US" altLang="zh-CN" sz="1800" dirty="0" smtClean="0">
                <a:latin typeface="Tahoma" pitchFamily="34" charset="0"/>
                <a:ea typeface="Tahoma" pitchFamily="34" charset="0"/>
                <a:cs typeface="Tahoma" pitchFamily="34" charset="0"/>
              </a:rPr>
              <a:t>=1;i&lt;=3;i++) {</a:t>
            </a:r>
          </a:p>
          <a:p>
            <a:pPr>
              <a:buNone/>
            </a:pPr>
            <a:r>
              <a:rPr lang="en-US" altLang="zh-CN" sz="1800" dirty="0" smtClean="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str.append</a:t>
            </a:r>
            <a:r>
              <a:rPr lang="en-US" altLang="zh-CN" sz="1800" dirty="0" smtClean="0">
                <a:latin typeface="Tahoma" pitchFamily="34" charset="0"/>
                <a:ea typeface="Tahoma" pitchFamily="34" charset="0"/>
                <a:cs typeface="Tahoma" pitchFamily="34" charset="0"/>
              </a:rPr>
              <a:t>(</a:t>
            </a:r>
            <a:r>
              <a:rPr lang="en-US" altLang="zh-CN" sz="1800" dirty="0" err="1" smtClean="0">
                <a:latin typeface="Tahoma" pitchFamily="34" charset="0"/>
                <a:ea typeface="Tahoma" pitchFamily="34" charset="0"/>
                <a:cs typeface="Tahoma" pitchFamily="34" charset="0"/>
              </a:rPr>
              <a:t>getName</a:t>
            </a:r>
            <a:r>
              <a:rPr lang="en-US" altLang="zh-CN" sz="1800" dirty="0" smtClean="0">
                <a:latin typeface="Tahoma" pitchFamily="34" charset="0"/>
                <a:ea typeface="Tahoma" pitchFamily="34" charset="0"/>
                <a:cs typeface="Tahoma" pitchFamily="34" charset="0"/>
              </a:rPr>
              <a:t>()+",");   //</a:t>
            </a:r>
            <a:r>
              <a:rPr lang="zh-CN" altLang="en-US" sz="1800" dirty="0" smtClean="0">
                <a:latin typeface="Tahoma" pitchFamily="34" charset="0"/>
                <a:cs typeface="Tahoma" pitchFamily="34" charset="0"/>
              </a:rPr>
              <a:t>将当前线程的名字尾加到</a:t>
            </a:r>
            <a:r>
              <a:rPr lang="en-US" altLang="zh-CN" sz="1800" dirty="0" err="1" smtClean="0">
                <a:latin typeface="Tahoma" pitchFamily="34" charset="0"/>
                <a:ea typeface="Tahoma" pitchFamily="34" charset="0"/>
                <a:cs typeface="Tahoma" pitchFamily="34" charset="0"/>
              </a:rPr>
              <a:t>str</a:t>
            </a:r>
            <a:endParaRPr lang="en-US" altLang="zh-CN" sz="1800" dirty="0" smtClean="0">
              <a:latin typeface="Tahoma" pitchFamily="34" charset="0"/>
              <a:ea typeface="Tahoma" pitchFamily="34" charset="0"/>
              <a:cs typeface="Tahoma" pitchFamily="34" charset="0"/>
            </a:endParaRPr>
          </a:p>
          <a:p>
            <a:pPr>
              <a:buNone/>
            </a:pPr>
            <a:r>
              <a:rPr lang="en-US" altLang="zh-CN" sz="1800" dirty="0" smtClean="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System.out.println</a:t>
            </a:r>
            <a:r>
              <a:rPr lang="en-US" altLang="zh-CN" sz="1800" dirty="0" smtClean="0">
                <a:latin typeface="Tahoma" pitchFamily="34" charset="0"/>
                <a:ea typeface="Tahoma" pitchFamily="34" charset="0"/>
                <a:cs typeface="Tahoma" pitchFamily="34" charset="0"/>
              </a:rPr>
              <a:t>("</a:t>
            </a:r>
            <a:r>
              <a:rPr lang="zh-CN" altLang="en-US" sz="1800" dirty="0" smtClean="0">
                <a:latin typeface="Tahoma" pitchFamily="34" charset="0"/>
                <a:cs typeface="Tahoma" pitchFamily="34" charset="0"/>
              </a:rPr>
              <a:t>我是</a:t>
            </a:r>
            <a:r>
              <a:rPr lang="en-US" altLang="zh-CN" sz="1800" dirty="0" smtClean="0">
                <a:latin typeface="Tahoma" pitchFamily="34" charset="0"/>
                <a:ea typeface="Tahoma" pitchFamily="34" charset="0"/>
                <a:cs typeface="Tahoma" pitchFamily="34" charset="0"/>
              </a:rPr>
              <a:t>"+</a:t>
            </a:r>
            <a:r>
              <a:rPr lang="en-US" altLang="zh-CN" sz="1800" dirty="0" err="1" smtClean="0">
                <a:latin typeface="Tahoma" pitchFamily="34" charset="0"/>
                <a:ea typeface="Tahoma" pitchFamily="34" charset="0"/>
                <a:cs typeface="Tahoma" pitchFamily="34" charset="0"/>
              </a:rPr>
              <a:t>getName</a:t>
            </a:r>
            <a:r>
              <a:rPr lang="en-US" altLang="zh-CN" sz="1800" dirty="0" smtClean="0">
                <a:latin typeface="Tahoma" pitchFamily="34" charset="0"/>
                <a:ea typeface="Tahoma" pitchFamily="34" charset="0"/>
                <a:cs typeface="Tahoma" pitchFamily="34" charset="0"/>
              </a:rPr>
              <a:t>()+",</a:t>
            </a:r>
            <a:r>
              <a:rPr lang="zh-CN" altLang="en-US" sz="1800" dirty="0" smtClean="0">
                <a:latin typeface="Tahoma" pitchFamily="34" charset="0"/>
                <a:cs typeface="Tahoma" pitchFamily="34" charset="0"/>
              </a:rPr>
              <a:t>字符串为</a:t>
            </a:r>
            <a:r>
              <a:rPr lang="en-US" altLang="zh-CN" sz="1800" dirty="0" smtClean="0">
                <a:latin typeface="Tahoma" pitchFamily="34" charset="0"/>
                <a:ea typeface="Tahoma" pitchFamily="34" charset="0"/>
                <a:cs typeface="Tahoma" pitchFamily="34" charset="0"/>
              </a:rPr>
              <a:t>:"+</a:t>
            </a:r>
            <a:r>
              <a:rPr lang="en-US" altLang="zh-CN" sz="1800" dirty="0" err="1" smtClean="0">
                <a:latin typeface="Tahoma" pitchFamily="34" charset="0"/>
                <a:ea typeface="Tahoma" pitchFamily="34" charset="0"/>
                <a:cs typeface="Tahoma" pitchFamily="34" charset="0"/>
              </a:rPr>
              <a:t>str</a:t>
            </a:r>
            <a:r>
              <a:rPr lang="en-US" altLang="zh-CN" sz="1800" dirty="0" smtClean="0">
                <a:latin typeface="Tahoma" pitchFamily="34" charset="0"/>
                <a:ea typeface="Tahoma" pitchFamily="34" charset="0"/>
                <a:cs typeface="Tahoma" pitchFamily="34" charset="0"/>
              </a:rPr>
              <a:t>);</a:t>
            </a:r>
          </a:p>
          <a:p>
            <a:pPr>
              <a:buNone/>
            </a:pPr>
            <a:r>
              <a:rPr lang="en-US" altLang="zh-CN" sz="1800" dirty="0" smtClean="0">
                <a:latin typeface="Tahoma" pitchFamily="34" charset="0"/>
                <a:ea typeface="Tahoma" pitchFamily="34" charset="0"/>
                <a:cs typeface="Tahoma" pitchFamily="34" charset="0"/>
              </a:rPr>
              <a:t>         try {  </a:t>
            </a:r>
          </a:p>
          <a:p>
            <a:pPr>
              <a:buNone/>
            </a:pPr>
            <a:r>
              <a:rPr lang="en-US" altLang="zh-CN" sz="1800" dirty="0" smtClean="0">
                <a:latin typeface="Tahoma" pitchFamily="34" charset="0"/>
                <a:ea typeface="Tahoma" pitchFamily="34" charset="0"/>
                <a:cs typeface="Tahoma" pitchFamily="34" charset="0"/>
              </a:rPr>
              <a:t>		sleep(200);  //</a:t>
            </a:r>
            <a:r>
              <a:rPr lang="zh-CN" altLang="en-US" sz="1800" dirty="0" smtClean="0">
                <a:latin typeface="Tahoma" pitchFamily="34" charset="0"/>
                <a:ea typeface="Tahoma" pitchFamily="34" charset="0"/>
                <a:cs typeface="Tahoma" pitchFamily="34" charset="0"/>
              </a:rPr>
              <a:t>休眠</a:t>
            </a:r>
            <a:r>
              <a:rPr lang="en-US" altLang="zh-CN" sz="1800" dirty="0" smtClean="0">
                <a:latin typeface="Tahoma" pitchFamily="34" charset="0"/>
                <a:ea typeface="Tahoma" pitchFamily="34" charset="0"/>
                <a:cs typeface="Tahoma" pitchFamily="34" charset="0"/>
              </a:rPr>
              <a:t>200</a:t>
            </a:r>
            <a:r>
              <a:rPr lang="zh-CN" altLang="en-US" sz="1800" dirty="0" smtClean="0">
                <a:latin typeface="Tahoma" pitchFamily="34" charset="0"/>
                <a:cs typeface="Tahoma" pitchFamily="34" charset="0"/>
              </a:rPr>
              <a:t>豪秒       </a:t>
            </a:r>
          </a:p>
          <a:p>
            <a:pPr>
              <a:buNone/>
            </a:pPr>
            <a:r>
              <a:rPr lang="zh-CN" altLang="en-US" sz="1800" dirty="0" smtClean="0">
                <a:latin typeface="Tahoma" pitchFamily="34" charset="0"/>
                <a:cs typeface="Tahoma" pitchFamily="34" charset="0"/>
              </a:rPr>
              <a:t>         </a:t>
            </a:r>
            <a:r>
              <a:rPr lang="en-US" altLang="zh-CN" sz="1800" dirty="0" smtClean="0">
                <a:latin typeface="Tahoma" pitchFamily="34" charset="0"/>
                <a:ea typeface="Tahoma" pitchFamily="34" charset="0"/>
                <a:cs typeface="Tahoma" pitchFamily="34" charset="0"/>
              </a:rPr>
              <a:t>} catch(</a:t>
            </a:r>
            <a:r>
              <a:rPr lang="en-US" altLang="zh-CN" sz="1800" dirty="0" err="1" smtClean="0">
                <a:latin typeface="Tahoma" pitchFamily="34" charset="0"/>
                <a:ea typeface="Tahoma" pitchFamily="34" charset="0"/>
                <a:cs typeface="Tahoma" pitchFamily="34" charset="0"/>
              </a:rPr>
              <a:t>InterruptedException</a:t>
            </a:r>
            <a:r>
              <a:rPr lang="en-US" altLang="zh-CN" sz="1800" dirty="0" smtClean="0">
                <a:latin typeface="Tahoma" pitchFamily="34" charset="0"/>
                <a:ea typeface="Tahoma" pitchFamily="34" charset="0"/>
                <a:cs typeface="Tahoma" pitchFamily="34" charset="0"/>
              </a:rPr>
              <a:t> e){}</a:t>
            </a:r>
          </a:p>
          <a:p>
            <a:pPr>
              <a:buNone/>
            </a:pPr>
            <a:r>
              <a:rPr lang="en-US" altLang="zh-CN" sz="1800" dirty="0" smtClean="0">
                <a:latin typeface="Tahoma" pitchFamily="34" charset="0"/>
                <a:ea typeface="Tahoma" pitchFamily="34" charset="0"/>
                <a:cs typeface="Tahoma" pitchFamily="34" charset="0"/>
              </a:rPr>
              <a:t>      }</a:t>
            </a:r>
          </a:p>
          <a:p>
            <a:pPr>
              <a:buNone/>
            </a:pPr>
            <a:r>
              <a:rPr lang="en-US" altLang="zh-CN" sz="1800" dirty="0" smtClean="0">
                <a:latin typeface="Tahoma" pitchFamily="34" charset="0"/>
                <a:ea typeface="Tahoma" pitchFamily="34" charset="0"/>
                <a:cs typeface="Tahoma" pitchFamily="34" charset="0"/>
              </a:rPr>
              <a:t>   } </a:t>
            </a:r>
          </a:p>
          <a:p>
            <a:pPr>
              <a:buNone/>
            </a:pPr>
            <a:r>
              <a:rPr lang="en-US" altLang="zh-CN" sz="1800" dirty="0" smtClean="0">
                <a:latin typeface="Tahoma" pitchFamily="34" charset="0"/>
                <a:ea typeface="Tahoma" pitchFamily="34" charset="0"/>
                <a:cs typeface="Tahoma" pitchFamily="34" charset="0"/>
              </a:rPr>
              <a:t>}</a:t>
            </a:r>
            <a:endParaRPr lang="zh-CN" altLang="en-US" sz="1800"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6" name="Rectangle 4"/>
          <p:cNvSpPr>
            <a:spLocks noChangeArrowheads="1"/>
          </p:cNvSpPr>
          <p:nvPr/>
        </p:nvSpPr>
        <p:spPr bwMode="auto">
          <a:xfrm>
            <a:off x="2500298" y="928670"/>
            <a:ext cx="1857388" cy="381000"/>
          </a:xfrm>
          <a:prstGeom prst="rect">
            <a:avLst/>
          </a:prstGeom>
          <a:noFill/>
          <a:ln w="28575">
            <a:solidFill>
              <a:schemeClr val="accent2"/>
            </a:solidFill>
            <a:miter lim="800000"/>
            <a:headEnd/>
            <a:tailEnd/>
          </a:ln>
          <a:effectLst/>
        </p:spPr>
        <p:txBody>
          <a:bodyPr wrap="none" anchor="ctr"/>
          <a:lstStyle/>
          <a:p>
            <a:endParaRPr lang="zh-CN" altLang="en-US"/>
          </a:p>
        </p:txBody>
      </p:sp>
      <p:sp>
        <p:nvSpPr>
          <p:cNvPr id="7" name="Rectangle 5"/>
          <p:cNvSpPr>
            <a:spLocks noChangeArrowheads="1"/>
          </p:cNvSpPr>
          <p:nvPr/>
        </p:nvSpPr>
        <p:spPr bwMode="auto">
          <a:xfrm>
            <a:off x="642910" y="3214670"/>
            <a:ext cx="6858048" cy="3071850"/>
          </a:xfrm>
          <a:prstGeom prst="rect">
            <a:avLst/>
          </a:prstGeom>
          <a:noFill/>
          <a:ln w="12700">
            <a:solidFill>
              <a:schemeClr val="tx1"/>
            </a:solidFill>
            <a:miter lim="800000"/>
            <a:headEnd/>
            <a:tailEnd/>
          </a:ln>
          <a:effectLst/>
        </p:spPr>
        <p:txBody>
          <a:bodyPr wrap="square" lIns="90000" tIns="46800" rIns="90000" bIns="46800" anchor="ctr">
            <a:no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8" name="AutoShape 6"/>
          <p:cNvSpPr>
            <a:spLocks noChangeArrowheads="1"/>
          </p:cNvSpPr>
          <p:nvPr/>
        </p:nvSpPr>
        <p:spPr bwMode="auto">
          <a:xfrm>
            <a:off x="7079442" y="2428868"/>
            <a:ext cx="2064558" cy="857256"/>
          </a:xfrm>
          <a:prstGeom prst="cloudCallout">
            <a:avLst>
              <a:gd name="adj1" fmla="val -28049"/>
              <a:gd name="adj2" fmla="val 147500"/>
            </a:avLst>
          </a:prstGeom>
          <a:solidFill>
            <a:srgbClr val="FFFFCC"/>
          </a:solidFill>
          <a:ln w="12700">
            <a:solidFill>
              <a:schemeClr val="tx1"/>
            </a:solidFill>
            <a:round/>
            <a:headEnd/>
            <a:tailEnd/>
          </a:ln>
          <a:effectLst/>
        </p:spPr>
        <p:txBody>
          <a:bodyPr lIns="90000" tIns="46800" rIns="90000" bIns="46800" anchor="ctr" anchorCtr="1"/>
          <a:lstStyle/>
          <a:p>
            <a:pPr algn="ctr"/>
            <a:r>
              <a:rPr lang="zh-CN" altLang="en-US" b="1" dirty="0" smtClean="0"/>
              <a:t>重写</a:t>
            </a:r>
            <a:r>
              <a:rPr lang="en-US" altLang="zh-CN" dirty="0" smtClean="0"/>
              <a:t>run</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642918"/>
            <a:ext cx="8401080" cy="5000660"/>
          </a:xfrm>
          <a:ln>
            <a:solidFill>
              <a:schemeClr val="accent1"/>
            </a:solidFill>
          </a:ln>
        </p:spPr>
        <p:txBody>
          <a:bodyPr>
            <a:normAutofit lnSpcReduction="10000"/>
          </a:bodyPr>
          <a:lstStyle/>
          <a:p>
            <a:pPr>
              <a:buNone/>
            </a:pPr>
            <a:r>
              <a:rPr lang="en-US" altLang="zh-CN" sz="2000" b="1" dirty="0" smtClean="0">
                <a:latin typeface="Tahoma" pitchFamily="34" charset="0"/>
                <a:ea typeface="Tahoma" pitchFamily="34" charset="0"/>
                <a:cs typeface="Tahoma" pitchFamily="34" charset="0"/>
              </a:rPr>
              <a:t>public class Example15_2 {</a:t>
            </a:r>
          </a:p>
          <a:p>
            <a:pPr lvl="1">
              <a:buNone/>
            </a:pPr>
            <a:r>
              <a:rPr lang="en-US" altLang="zh-CN" sz="2000" b="1" dirty="0" smtClean="0">
                <a:latin typeface="Tahoma" pitchFamily="34" charset="0"/>
                <a:ea typeface="Tahoma" pitchFamily="34" charset="0"/>
                <a:cs typeface="Tahoma" pitchFamily="34" charset="0"/>
              </a:rPr>
              <a:t>public  static void main(String </a:t>
            </a:r>
            <a:r>
              <a:rPr lang="en-US" altLang="zh-CN" sz="2000" b="1" dirty="0" err="1" smtClean="0">
                <a:latin typeface="Tahoma" pitchFamily="34" charset="0"/>
                <a:ea typeface="Tahoma" pitchFamily="34" charset="0"/>
                <a:cs typeface="Tahoma" pitchFamily="34" charset="0"/>
              </a:rPr>
              <a:t>args</a:t>
            </a:r>
            <a:r>
              <a:rPr lang="en-US" altLang="zh-CN" sz="2000" b="1" dirty="0" smtClean="0">
                <a:latin typeface="Tahoma" pitchFamily="34" charset="0"/>
                <a:ea typeface="Tahoma" pitchFamily="34" charset="0"/>
                <a:cs typeface="Tahoma" pitchFamily="34" charset="0"/>
              </a:rPr>
              <a:t>[]) {</a:t>
            </a:r>
          </a:p>
          <a:p>
            <a:pPr lvl="2">
              <a:buNone/>
            </a:pPr>
            <a:r>
              <a:rPr lang="en-US" altLang="zh-CN" sz="2000" b="1" dirty="0" smtClean="0">
                <a:latin typeface="Tahoma" pitchFamily="34" charset="0"/>
                <a:ea typeface="Tahoma" pitchFamily="34" charset="0"/>
                <a:cs typeface="Tahoma" pitchFamily="34" charset="0"/>
              </a:rPr>
              <a:t>   </a:t>
            </a:r>
            <a:r>
              <a:rPr lang="en-US" altLang="zh-CN" sz="2000" b="1" dirty="0" err="1" smtClean="0">
                <a:latin typeface="Tahoma" pitchFamily="34" charset="0"/>
                <a:ea typeface="Tahoma" pitchFamily="34" charset="0"/>
                <a:cs typeface="Tahoma" pitchFamily="34" charset="0"/>
              </a:rPr>
              <a:t>StringBuffer</a:t>
            </a:r>
            <a:r>
              <a:rPr lang="en-US" altLang="zh-CN" sz="2000" b="1" dirty="0" smtClean="0">
                <a:latin typeface="Tahoma" pitchFamily="34" charset="0"/>
                <a:ea typeface="Tahoma" pitchFamily="34" charset="0"/>
                <a:cs typeface="Tahoma" pitchFamily="34" charset="0"/>
              </a:rPr>
              <a:t> </a:t>
            </a:r>
            <a:r>
              <a:rPr lang="en-US" altLang="zh-CN" sz="2000" b="1" dirty="0" err="1" smtClean="0">
                <a:solidFill>
                  <a:srgbClr val="C00000"/>
                </a:solidFill>
                <a:latin typeface="Tahoma" pitchFamily="34" charset="0"/>
                <a:ea typeface="Tahoma" pitchFamily="34" charset="0"/>
                <a:cs typeface="Tahoma" pitchFamily="34" charset="0"/>
              </a:rPr>
              <a:t>str</a:t>
            </a:r>
            <a:r>
              <a:rPr lang="en-US" altLang="zh-CN" sz="2000" b="1" dirty="0" smtClean="0">
                <a:latin typeface="Tahoma" pitchFamily="34" charset="0"/>
                <a:ea typeface="Tahoma" pitchFamily="34" charset="0"/>
                <a:cs typeface="Tahoma" pitchFamily="34" charset="0"/>
              </a:rPr>
              <a:t>=new </a:t>
            </a:r>
            <a:r>
              <a:rPr lang="en-US" altLang="zh-CN" sz="2000" b="1" dirty="0" err="1" smtClean="0">
                <a:latin typeface="Tahoma" pitchFamily="34" charset="0"/>
                <a:ea typeface="Tahoma" pitchFamily="34" charset="0"/>
                <a:cs typeface="Tahoma" pitchFamily="34" charset="0"/>
              </a:rPr>
              <a:t>StringBuffer</a:t>
            </a:r>
            <a:r>
              <a:rPr lang="en-US" altLang="zh-CN" sz="2000" b="1" dirty="0" smtClean="0">
                <a:latin typeface="Tahoma" pitchFamily="34" charset="0"/>
                <a:ea typeface="Tahoma" pitchFamily="34" charset="0"/>
                <a:cs typeface="Tahoma" pitchFamily="34" charset="0"/>
              </a:rPr>
              <a:t>();</a:t>
            </a:r>
          </a:p>
          <a:p>
            <a:pPr lvl="2">
              <a:buNone/>
            </a:pPr>
            <a:r>
              <a:rPr lang="en-US" altLang="zh-CN" sz="2000" b="1" dirty="0">
                <a:latin typeface="Tahoma" pitchFamily="34" charset="0"/>
                <a:ea typeface="Tahoma" pitchFamily="34" charset="0"/>
                <a:cs typeface="Tahoma" pitchFamily="34" charset="0"/>
              </a:rPr>
              <a:t> </a:t>
            </a:r>
            <a:r>
              <a:rPr lang="en-US" altLang="zh-CN" sz="2000" b="1" dirty="0" smtClean="0">
                <a:latin typeface="Tahoma" pitchFamily="34" charset="0"/>
                <a:ea typeface="Tahoma" pitchFamily="34" charset="0"/>
                <a:cs typeface="Tahoma" pitchFamily="34" charset="0"/>
              </a:rPr>
              <a:t>  People </a:t>
            </a:r>
            <a:r>
              <a:rPr lang="en-US" altLang="zh-CN" sz="2000" b="1" dirty="0" err="1" smtClean="0">
                <a:latin typeface="Tahoma" pitchFamily="34" charset="0"/>
                <a:ea typeface="Tahoma" pitchFamily="34" charset="0"/>
                <a:cs typeface="Tahoma" pitchFamily="34" charset="0"/>
              </a:rPr>
              <a:t>personOne</a:t>
            </a:r>
            <a:r>
              <a:rPr lang="en-US" altLang="zh-CN" sz="2000" b="1" dirty="0" smtClean="0">
                <a:latin typeface="Tahoma" pitchFamily="34" charset="0"/>
                <a:ea typeface="Tahoma" pitchFamily="34" charset="0"/>
                <a:cs typeface="Tahoma" pitchFamily="34" charset="0"/>
              </a:rPr>
              <a:t>, </a:t>
            </a:r>
            <a:r>
              <a:rPr lang="en-US" altLang="zh-CN" sz="2000" b="1" dirty="0" err="1" smtClean="0">
                <a:latin typeface="Tahoma" pitchFamily="34" charset="0"/>
                <a:ea typeface="Tahoma" pitchFamily="34" charset="0"/>
                <a:cs typeface="Tahoma" pitchFamily="34" charset="0"/>
              </a:rPr>
              <a:t>personTwo</a:t>
            </a:r>
            <a:r>
              <a:rPr lang="en-US" altLang="zh-CN" sz="2000" b="1" dirty="0" smtClean="0">
                <a:latin typeface="Tahoma" pitchFamily="34" charset="0"/>
                <a:ea typeface="Tahoma" pitchFamily="34" charset="0"/>
                <a:cs typeface="Tahoma" pitchFamily="34" charset="0"/>
              </a:rPr>
              <a:t>; 	//</a:t>
            </a:r>
            <a:r>
              <a:rPr lang="zh-CN" altLang="en-US" sz="2000" b="1" dirty="0" smtClean="0">
                <a:latin typeface="Tahoma" pitchFamily="34" charset="0"/>
                <a:cs typeface="Tahoma" pitchFamily="34" charset="0"/>
              </a:rPr>
              <a:t>声明线程</a:t>
            </a:r>
            <a:endParaRPr lang="en-US" altLang="zh-CN" sz="2000" b="1" dirty="0" smtClean="0">
              <a:latin typeface="Tahoma" pitchFamily="34" charset="0"/>
              <a:ea typeface="Tahoma" pitchFamily="34" charset="0"/>
              <a:cs typeface="Tahoma" pitchFamily="34" charset="0"/>
            </a:endParaRPr>
          </a:p>
          <a:p>
            <a:pPr lvl="2">
              <a:buNone/>
            </a:pPr>
            <a:r>
              <a:rPr lang="zh-CN" altLang="en-US" sz="2000" b="1" dirty="0" smtClean="0">
                <a:latin typeface="Tahoma" pitchFamily="34" charset="0"/>
                <a:cs typeface="Tahoma" pitchFamily="34" charset="0"/>
              </a:rPr>
              <a:t>     </a:t>
            </a:r>
          </a:p>
          <a:p>
            <a:pPr lvl="2">
              <a:buNone/>
            </a:pPr>
            <a:r>
              <a:rPr lang="zh-CN" altLang="en-US" sz="2000" b="1" dirty="0" smtClean="0">
                <a:solidFill>
                  <a:srgbClr val="C00000"/>
                </a:solidFill>
                <a:latin typeface="Tahoma" pitchFamily="34" charset="0"/>
                <a:cs typeface="Tahoma" pitchFamily="34" charset="0"/>
              </a:rPr>
              <a:t>    </a:t>
            </a:r>
            <a:r>
              <a:rPr lang="en-US" altLang="zh-CN" sz="2000" b="1" dirty="0" smtClean="0">
                <a:solidFill>
                  <a:srgbClr val="C00000"/>
                </a:solidFill>
                <a:latin typeface="Tahoma" pitchFamily="34" charset="0"/>
                <a:ea typeface="Tahoma" pitchFamily="34" charset="0"/>
                <a:cs typeface="Tahoma" pitchFamily="34" charset="0"/>
              </a:rPr>
              <a:t>//</a:t>
            </a:r>
            <a:r>
              <a:rPr lang="zh-CN" altLang="en-US" sz="2000" b="1" dirty="0" smtClean="0">
                <a:solidFill>
                  <a:srgbClr val="C00000"/>
                </a:solidFill>
                <a:latin typeface="Tahoma" pitchFamily="34" charset="0"/>
                <a:cs typeface="Tahoma" pitchFamily="34" charset="0"/>
              </a:rPr>
              <a:t>新建线程</a:t>
            </a:r>
          </a:p>
          <a:p>
            <a:pPr lvl="2">
              <a:buNone/>
            </a:pPr>
            <a:r>
              <a:rPr lang="en-US" altLang="zh-CN" sz="2000" b="1" dirty="0" smtClean="0">
                <a:latin typeface="Tahoma" pitchFamily="34" charset="0"/>
                <a:ea typeface="Tahoma" pitchFamily="34" charset="0"/>
                <a:cs typeface="Tahoma" pitchFamily="34" charset="0"/>
              </a:rPr>
              <a:t>    </a:t>
            </a:r>
            <a:r>
              <a:rPr lang="en-US" altLang="zh-CN" sz="2000" b="1" dirty="0" err="1" smtClean="0">
                <a:latin typeface="Tahoma" pitchFamily="34" charset="0"/>
                <a:ea typeface="Tahoma" pitchFamily="34" charset="0"/>
                <a:cs typeface="Tahoma" pitchFamily="34" charset="0"/>
              </a:rPr>
              <a:t>personOne</a:t>
            </a:r>
            <a:r>
              <a:rPr lang="en-US" altLang="zh-CN" sz="2000" b="1" dirty="0" smtClean="0">
                <a:latin typeface="Tahoma" pitchFamily="34" charset="0"/>
                <a:ea typeface="Tahoma" pitchFamily="34" charset="0"/>
                <a:cs typeface="Tahoma" pitchFamily="34" charset="0"/>
              </a:rPr>
              <a:t>=new People("</a:t>
            </a:r>
            <a:r>
              <a:rPr lang="zh-CN" altLang="en-US" sz="2000" b="1" dirty="0" smtClean="0">
                <a:latin typeface="Tahoma" pitchFamily="34" charset="0"/>
                <a:cs typeface="Tahoma" pitchFamily="34" charset="0"/>
              </a:rPr>
              <a:t>张三</a:t>
            </a:r>
            <a:r>
              <a:rPr lang="en-US" altLang="zh-CN" sz="2000" b="1" dirty="0" smtClean="0">
                <a:latin typeface="Tahoma" pitchFamily="34" charset="0"/>
                <a:ea typeface="Tahoma" pitchFamily="34" charset="0"/>
                <a:cs typeface="Tahoma" pitchFamily="34" charset="0"/>
              </a:rPr>
              <a:t>", </a:t>
            </a:r>
            <a:r>
              <a:rPr lang="en-US" altLang="zh-CN" sz="2000" b="1" dirty="0" err="1">
                <a:solidFill>
                  <a:srgbClr val="C00000"/>
                </a:solidFill>
                <a:latin typeface="Tahoma" pitchFamily="34" charset="0"/>
                <a:ea typeface="Tahoma" pitchFamily="34" charset="0"/>
                <a:cs typeface="Tahoma" pitchFamily="34" charset="0"/>
              </a:rPr>
              <a:t>str</a:t>
            </a:r>
            <a:r>
              <a:rPr lang="en-US" altLang="zh-CN" sz="2000" b="1" dirty="0" smtClean="0">
                <a:latin typeface="Tahoma" pitchFamily="34" charset="0"/>
                <a:ea typeface="Tahoma" pitchFamily="34" charset="0"/>
                <a:cs typeface="Tahoma" pitchFamily="34" charset="0"/>
              </a:rPr>
              <a:t>); </a:t>
            </a:r>
          </a:p>
          <a:p>
            <a:pPr lvl="2">
              <a:buNone/>
            </a:pPr>
            <a:r>
              <a:rPr lang="en-US" altLang="zh-CN" sz="2000" b="1" dirty="0" smtClean="0">
                <a:latin typeface="Tahoma" pitchFamily="34" charset="0"/>
                <a:ea typeface="Tahoma" pitchFamily="34" charset="0"/>
                <a:cs typeface="Tahoma" pitchFamily="34" charset="0"/>
              </a:rPr>
              <a:t>    </a:t>
            </a:r>
            <a:r>
              <a:rPr lang="en-US" altLang="zh-CN" sz="2000" b="1" dirty="0" err="1" smtClean="0">
                <a:latin typeface="Tahoma" pitchFamily="34" charset="0"/>
                <a:ea typeface="Tahoma" pitchFamily="34" charset="0"/>
                <a:cs typeface="Tahoma" pitchFamily="34" charset="0"/>
              </a:rPr>
              <a:t>personTwo</a:t>
            </a:r>
            <a:r>
              <a:rPr lang="en-US" altLang="zh-CN" sz="2000" b="1" dirty="0" smtClean="0">
                <a:latin typeface="Tahoma" pitchFamily="34" charset="0"/>
                <a:ea typeface="Tahoma" pitchFamily="34" charset="0"/>
                <a:cs typeface="Tahoma" pitchFamily="34" charset="0"/>
              </a:rPr>
              <a:t> =new People("</a:t>
            </a:r>
            <a:r>
              <a:rPr lang="zh-CN" altLang="en-US" sz="2000" b="1" dirty="0" smtClean="0">
                <a:latin typeface="Tahoma" pitchFamily="34" charset="0"/>
                <a:cs typeface="Tahoma" pitchFamily="34" charset="0"/>
              </a:rPr>
              <a:t>李四</a:t>
            </a:r>
            <a:r>
              <a:rPr lang="en-US" altLang="zh-CN" sz="2000" b="1" dirty="0" smtClean="0">
                <a:latin typeface="Tahoma" pitchFamily="34" charset="0"/>
                <a:ea typeface="Tahoma" pitchFamily="34" charset="0"/>
                <a:cs typeface="Tahoma" pitchFamily="34" charset="0"/>
              </a:rPr>
              <a:t>", </a:t>
            </a:r>
            <a:r>
              <a:rPr lang="en-US" altLang="zh-CN" sz="2000" b="1" dirty="0" err="1" smtClean="0">
                <a:solidFill>
                  <a:srgbClr val="C00000"/>
                </a:solidFill>
                <a:latin typeface="Tahoma" pitchFamily="34" charset="0"/>
                <a:ea typeface="Tahoma" pitchFamily="34" charset="0"/>
                <a:cs typeface="Tahoma" pitchFamily="34" charset="0"/>
              </a:rPr>
              <a:t>str</a:t>
            </a:r>
            <a:r>
              <a:rPr lang="en-US" altLang="zh-CN" sz="2000" b="1" dirty="0" smtClean="0">
                <a:latin typeface="Tahoma" pitchFamily="34" charset="0"/>
                <a:ea typeface="Tahoma" pitchFamily="34" charset="0"/>
                <a:cs typeface="Tahoma" pitchFamily="34" charset="0"/>
              </a:rPr>
              <a:t>); </a:t>
            </a:r>
          </a:p>
          <a:p>
            <a:pPr lvl="2">
              <a:buNone/>
            </a:pPr>
            <a:r>
              <a:rPr lang="zh-CN" altLang="en-US" sz="2000" b="1" dirty="0" smtClean="0">
                <a:latin typeface="Tahoma" pitchFamily="34" charset="0"/>
                <a:cs typeface="Tahoma" pitchFamily="34" charset="0"/>
              </a:rPr>
              <a:t>    </a:t>
            </a:r>
          </a:p>
          <a:p>
            <a:pPr lvl="2">
              <a:buNone/>
            </a:pPr>
            <a:r>
              <a:rPr lang="zh-CN" altLang="en-US" sz="2000" b="1" dirty="0" smtClean="0">
                <a:latin typeface="Tahoma" pitchFamily="34" charset="0"/>
                <a:cs typeface="Tahoma" pitchFamily="34" charset="0"/>
              </a:rPr>
              <a:t>    </a:t>
            </a:r>
            <a:r>
              <a:rPr lang="en-US" altLang="zh-CN" sz="2000" b="1" dirty="0" smtClean="0">
                <a:solidFill>
                  <a:srgbClr val="C00000"/>
                </a:solidFill>
                <a:latin typeface="Tahoma" pitchFamily="34" charset="0"/>
                <a:ea typeface="Tahoma" pitchFamily="34" charset="0"/>
                <a:cs typeface="Tahoma" pitchFamily="34" charset="0"/>
              </a:rPr>
              <a:t>//</a:t>
            </a:r>
            <a:r>
              <a:rPr lang="zh-CN" altLang="en-US" sz="2000" b="1" dirty="0" smtClean="0">
                <a:solidFill>
                  <a:srgbClr val="C00000"/>
                </a:solidFill>
                <a:latin typeface="Tahoma" pitchFamily="34" charset="0"/>
                <a:cs typeface="Tahoma" pitchFamily="34" charset="0"/>
              </a:rPr>
              <a:t>启动线程</a:t>
            </a:r>
          </a:p>
          <a:p>
            <a:pPr lvl="2">
              <a:buNone/>
            </a:pPr>
            <a:r>
              <a:rPr lang="en-US" altLang="zh-CN" sz="2000" b="1" dirty="0" smtClean="0">
                <a:solidFill>
                  <a:srgbClr val="000099"/>
                </a:solidFill>
                <a:latin typeface="Tahoma" pitchFamily="34" charset="0"/>
                <a:ea typeface="Tahoma" pitchFamily="34" charset="0"/>
                <a:cs typeface="Tahoma" pitchFamily="34" charset="0"/>
              </a:rPr>
              <a:t>    </a:t>
            </a:r>
            <a:r>
              <a:rPr lang="en-US" altLang="zh-CN" sz="2000" b="1" dirty="0" err="1" smtClean="0">
                <a:solidFill>
                  <a:srgbClr val="000099"/>
                </a:solidFill>
                <a:latin typeface="Tahoma" pitchFamily="34" charset="0"/>
                <a:ea typeface="Tahoma" pitchFamily="34" charset="0"/>
                <a:cs typeface="Tahoma" pitchFamily="34" charset="0"/>
              </a:rPr>
              <a:t>personOne.start</a:t>
            </a:r>
            <a:r>
              <a:rPr lang="en-US" altLang="zh-CN" sz="2000" b="1" dirty="0" smtClean="0">
                <a:solidFill>
                  <a:srgbClr val="000099"/>
                </a:solidFill>
                <a:latin typeface="Tahoma" pitchFamily="34" charset="0"/>
                <a:ea typeface="Tahoma" pitchFamily="34" charset="0"/>
                <a:cs typeface="Tahoma" pitchFamily="34" charset="0"/>
              </a:rPr>
              <a:t>();  </a:t>
            </a:r>
          </a:p>
          <a:p>
            <a:pPr lvl="2">
              <a:buNone/>
            </a:pPr>
            <a:r>
              <a:rPr lang="en-US" altLang="zh-CN" sz="2000" b="1" dirty="0" smtClean="0">
                <a:solidFill>
                  <a:srgbClr val="000099"/>
                </a:solidFill>
                <a:latin typeface="Tahoma" pitchFamily="34" charset="0"/>
                <a:ea typeface="Tahoma" pitchFamily="34" charset="0"/>
                <a:cs typeface="Tahoma" pitchFamily="34" charset="0"/>
              </a:rPr>
              <a:t>    </a:t>
            </a:r>
            <a:r>
              <a:rPr lang="en-US" altLang="zh-CN" sz="2000" b="1" dirty="0" err="1" smtClean="0">
                <a:solidFill>
                  <a:srgbClr val="000099"/>
                </a:solidFill>
                <a:latin typeface="Tahoma" pitchFamily="34" charset="0"/>
                <a:ea typeface="Tahoma" pitchFamily="34" charset="0"/>
                <a:cs typeface="Tahoma" pitchFamily="34" charset="0"/>
              </a:rPr>
              <a:t>personTwo.start</a:t>
            </a:r>
            <a:r>
              <a:rPr lang="en-US" altLang="zh-CN" sz="2000" b="1" dirty="0" smtClean="0">
                <a:solidFill>
                  <a:srgbClr val="000099"/>
                </a:solidFill>
                <a:latin typeface="Tahoma" pitchFamily="34" charset="0"/>
                <a:ea typeface="Tahoma" pitchFamily="34" charset="0"/>
                <a:cs typeface="Tahoma" pitchFamily="34" charset="0"/>
              </a:rPr>
              <a:t>();</a:t>
            </a:r>
          </a:p>
          <a:p>
            <a:pPr lvl="1">
              <a:buNone/>
            </a:pPr>
            <a:r>
              <a:rPr lang="en-US" altLang="zh-CN" sz="2000" b="1" dirty="0" smtClean="0">
                <a:latin typeface="Tahoma" pitchFamily="34" charset="0"/>
                <a:ea typeface="Tahoma" pitchFamily="34" charset="0"/>
                <a:cs typeface="Tahoma" pitchFamily="34" charset="0"/>
              </a:rPr>
              <a:t>}</a:t>
            </a:r>
          </a:p>
          <a:p>
            <a:pPr>
              <a:buNone/>
            </a:pPr>
            <a:r>
              <a:rPr lang="en-US" altLang="zh-CN" sz="2000" b="1" dirty="0" smtClean="0">
                <a:latin typeface="Tahoma" pitchFamily="34" charset="0"/>
                <a:ea typeface="Tahoma" pitchFamily="34" charset="0"/>
                <a:cs typeface="Tahoma" pitchFamily="34" charset="0"/>
              </a:rPr>
              <a:t>}</a:t>
            </a:r>
            <a:endParaRPr lang="zh-CN" altLang="en-US" sz="2000" b="1"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6" name="右大括号 5"/>
          <p:cNvSpPr/>
          <p:nvPr/>
        </p:nvSpPr>
        <p:spPr>
          <a:xfrm>
            <a:off x="6429388" y="2714620"/>
            <a:ext cx="285752" cy="571504"/>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6786578" y="2571744"/>
            <a:ext cx="1785950" cy="1015663"/>
          </a:xfrm>
          <a:prstGeom prst="rect">
            <a:avLst/>
          </a:prstGeom>
          <a:noFill/>
          <a:ln>
            <a:solidFill>
              <a:schemeClr val="accent1">
                <a:shade val="95000"/>
                <a:satMod val="105000"/>
              </a:schemeClr>
            </a:solidFill>
          </a:ln>
        </p:spPr>
        <p:txBody>
          <a:bodyPr wrap="square" rtlCol="0">
            <a:spAutoFit/>
          </a:bodyPr>
          <a:lstStyle/>
          <a:p>
            <a:r>
              <a:rPr lang="zh-CN" altLang="en-US" sz="2000" dirty="0" smtClean="0"/>
              <a:t>两个线程共享</a:t>
            </a:r>
            <a:r>
              <a:rPr lang="en-US" altLang="zh-CN" sz="2000" dirty="0" err="1" smtClean="0"/>
              <a:t>StringBuffer</a:t>
            </a:r>
            <a:r>
              <a:rPr lang="zh-CN" altLang="en-US" sz="2000" dirty="0" smtClean="0"/>
              <a:t>对象</a:t>
            </a:r>
            <a:r>
              <a:rPr lang="en-US" altLang="zh-CN" sz="2000" dirty="0" err="1" smtClean="0"/>
              <a:t>str</a:t>
            </a:r>
            <a:endParaRPr lang="zh-CN" altLang="en-US" sz="2000" dirty="0"/>
          </a:p>
        </p:txBody>
      </p:sp>
      <p:grpSp>
        <p:nvGrpSpPr>
          <p:cNvPr id="10" name="Group 4"/>
          <p:cNvGrpSpPr>
            <a:grpSpLocks/>
          </p:cNvGrpSpPr>
          <p:nvPr/>
        </p:nvGrpSpPr>
        <p:grpSpPr bwMode="auto">
          <a:xfrm>
            <a:off x="4071932" y="4143380"/>
            <a:ext cx="4443413" cy="503238"/>
            <a:chOff x="1745" y="1819"/>
            <a:chExt cx="2799" cy="317"/>
          </a:xfrm>
        </p:grpSpPr>
        <p:sp>
          <p:nvSpPr>
            <p:cNvPr id="11" name="Line 5"/>
            <p:cNvSpPr>
              <a:spLocks noChangeShapeType="1"/>
            </p:cNvSpPr>
            <p:nvPr/>
          </p:nvSpPr>
          <p:spPr bwMode="auto">
            <a:xfrm flipH="1">
              <a:off x="1745" y="1999"/>
              <a:ext cx="450" cy="9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 name="Line 6"/>
            <p:cNvSpPr>
              <a:spLocks noChangeShapeType="1"/>
            </p:cNvSpPr>
            <p:nvPr/>
          </p:nvSpPr>
          <p:spPr bwMode="auto">
            <a:xfrm flipH="1" flipV="1">
              <a:off x="1745" y="1864"/>
              <a:ext cx="405" cy="9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 name="Rectangle 7"/>
            <p:cNvSpPr>
              <a:spLocks noChangeArrowheads="1"/>
            </p:cNvSpPr>
            <p:nvPr/>
          </p:nvSpPr>
          <p:spPr bwMode="auto">
            <a:xfrm>
              <a:off x="2195" y="1819"/>
              <a:ext cx="2349" cy="317"/>
            </a:xfrm>
            <a:prstGeom prst="rect">
              <a:avLst/>
            </a:prstGeom>
            <a:solidFill>
              <a:srgbClr val="FFFFCC"/>
            </a:solidFill>
            <a:ln w="9525" algn="ctr">
              <a:solidFill>
                <a:schemeClr val="tx1"/>
              </a:solidFill>
              <a:miter lim="800000"/>
              <a:headEnd/>
              <a:tailEnd/>
            </a:ln>
            <a:effectLst/>
          </p:spPr>
          <p:txBody>
            <a:bodyPr wrap="none" anchor="ctr"/>
            <a:lstStyle/>
            <a:p>
              <a:pPr algn="ctr"/>
              <a:r>
                <a:rPr lang="zh-CN" altLang="en-US" sz="2400" dirty="0" smtClean="0"/>
                <a:t>启动线程，两个线程并行。</a:t>
              </a:r>
              <a:endParaRPr lang="en-US" altLang="zh-CN"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输出</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p:pic>
        <p:nvPicPr>
          <p:cNvPr id="3074" name="Picture 2"/>
          <p:cNvPicPr>
            <a:picLocks noChangeAspect="1" noChangeArrowheads="1"/>
          </p:cNvPicPr>
          <p:nvPr/>
        </p:nvPicPr>
        <p:blipFill>
          <a:blip r:embed="rId2"/>
          <a:srcRect/>
          <a:stretch>
            <a:fillRect/>
          </a:stretch>
        </p:blipFill>
        <p:spPr bwMode="auto">
          <a:xfrm>
            <a:off x="428596" y="1428736"/>
            <a:ext cx="3966146" cy="2071702"/>
          </a:xfrm>
          <a:prstGeom prst="rect">
            <a:avLst/>
          </a:prstGeom>
          <a:noFill/>
          <a:ln w="9525">
            <a:noFill/>
            <a:miter lim="800000"/>
            <a:headEnd/>
            <a:tailEnd/>
          </a:ln>
          <a:effectLst/>
        </p:spPr>
      </p:pic>
      <p:pic>
        <p:nvPicPr>
          <p:cNvPr id="3075" name="Picture 3"/>
          <p:cNvPicPr>
            <a:picLocks noGrp="1" noChangeAspect="1" noChangeArrowheads="1"/>
          </p:cNvPicPr>
          <p:nvPr>
            <p:ph idx="1"/>
          </p:nvPr>
        </p:nvPicPr>
        <p:blipFill>
          <a:blip r:embed="rId3"/>
          <a:srcRect/>
          <a:stretch>
            <a:fillRect/>
          </a:stretch>
        </p:blipFill>
        <p:spPr bwMode="auto">
          <a:xfrm>
            <a:off x="4786314" y="1500174"/>
            <a:ext cx="4071966" cy="2000442"/>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285720" y="4143380"/>
            <a:ext cx="4215943" cy="2090740"/>
          </a:xfrm>
          <a:prstGeom prst="rect">
            <a:avLst/>
          </a:prstGeom>
          <a:noFill/>
          <a:ln w="9525">
            <a:noFill/>
            <a:miter lim="800000"/>
            <a:headEnd/>
            <a:tailEnd/>
          </a:ln>
          <a:effectLst/>
        </p:spPr>
      </p:pic>
      <p:sp>
        <p:nvSpPr>
          <p:cNvPr id="8" name="TextBox 7"/>
          <p:cNvSpPr txBox="1"/>
          <p:nvPr/>
        </p:nvSpPr>
        <p:spPr>
          <a:xfrm>
            <a:off x="5857884" y="4929198"/>
            <a:ext cx="2143140" cy="830997"/>
          </a:xfrm>
          <a:prstGeom prst="rect">
            <a:avLst/>
          </a:prstGeom>
          <a:noFill/>
          <a:ln>
            <a:solidFill>
              <a:schemeClr val="accent1">
                <a:shade val="95000"/>
                <a:satMod val="105000"/>
              </a:schemeClr>
            </a:solidFill>
          </a:ln>
        </p:spPr>
        <p:txBody>
          <a:bodyPr wrap="square" rtlCol="0">
            <a:spAutoFit/>
          </a:bodyPr>
          <a:lstStyle/>
          <a:p>
            <a:r>
              <a:rPr lang="zh-CN" altLang="en-US" sz="2400" dirty="0" smtClean="0"/>
              <a:t>运行</a:t>
            </a:r>
            <a:r>
              <a:rPr lang="en-US" altLang="zh-CN" sz="2400" dirty="0" smtClean="0"/>
              <a:t>3</a:t>
            </a:r>
            <a:r>
              <a:rPr lang="zh-CN" altLang="en-US" sz="2400" dirty="0" smtClean="0"/>
              <a:t>次，输出结果不同。</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829196"/>
          </a:xfrm>
          <a:noFill/>
          <a:ln>
            <a:solidFill>
              <a:schemeClr val="accent1">
                <a:shade val="95000"/>
                <a:satMod val="105000"/>
              </a:schemeClr>
            </a:solidFill>
          </a:ln>
        </p:spPr>
        <p:txBody>
          <a:bodyPr>
            <a:noAutofit/>
          </a:bodyPr>
          <a:lstStyle/>
          <a:p>
            <a:pPr>
              <a:spcBef>
                <a:spcPts val="0"/>
              </a:spcBef>
              <a:buNone/>
            </a:pPr>
            <a:r>
              <a:rPr lang="en-US" altLang="zh-CN" sz="1800" b="1" dirty="0">
                <a:latin typeface="Tahoma" pitchFamily="34" charset="0"/>
                <a:ea typeface="Tahoma" pitchFamily="34" charset="0"/>
                <a:cs typeface="Tahoma" pitchFamily="34" charset="0"/>
              </a:rPr>
              <a:t>public class Example15_2 {</a:t>
            </a:r>
          </a:p>
          <a:p>
            <a:pPr lvl="1">
              <a:spcBef>
                <a:spcPts val="0"/>
              </a:spcBef>
              <a:buNone/>
            </a:pPr>
            <a:r>
              <a:rPr lang="en-US" altLang="zh-CN" sz="1800" b="1" dirty="0">
                <a:latin typeface="Tahoma" pitchFamily="34" charset="0"/>
                <a:ea typeface="Tahoma" pitchFamily="34" charset="0"/>
                <a:cs typeface="Tahoma" pitchFamily="34" charset="0"/>
              </a:rPr>
              <a:t>public  static void main(String </a:t>
            </a:r>
            <a:r>
              <a:rPr lang="en-US" altLang="zh-CN" sz="1800" b="1" dirty="0" err="1">
                <a:latin typeface="Tahoma" pitchFamily="34" charset="0"/>
                <a:ea typeface="Tahoma" pitchFamily="34" charset="0"/>
                <a:cs typeface="Tahoma" pitchFamily="34" charset="0"/>
              </a:rPr>
              <a:t>args</a:t>
            </a:r>
            <a:r>
              <a:rPr lang="en-US" altLang="zh-CN" sz="1800" b="1" dirty="0">
                <a:latin typeface="Tahoma" pitchFamily="34" charset="0"/>
                <a:ea typeface="Tahoma" pitchFamily="34" charset="0"/>
                <a:cs typeface="Tahoma" pitchFamily="34" charset="0"/>
              </a:rPr>
              <a:t>[]) {</a:t>
            </a:r>
          </a:p>
          <a:p>
            <a:pPr lvl="2">
              <a:spcBef>
                <a:spcPts val="0"/>
              </a:spcBef>
              <a:buNone/>
            </a:pPr>
            <a:r>
              <a:rPr lang="en-US" altLang="zh-CN" sz="1800" dirty="0" err="1">
                <a:latin typeface="Tahoma" pitchFamily="34" charset="0"/>
                <a:ea typeface="Tahoma" pitchFamily="34" charset="0"/>
                <a:cs typeface="Tahoma" pitchFamily="34" charset="0"/>
              </a:rPr>
              <a:t>StringBuffer</a:t>
            </a:r>
            <a:r>
              <a:rPr lang="en-US" altLang="zh-CN" sz="1800" dirty="0">
                <a:latin typeface="Tahoma" pitchFamily="34" charset="0"/>
                <a:ea typeface="Tahoma" pitchFamily="34" charset="0"/>
                <a:cs typeface="Tahoma" pitchFamily="34" charset="0"/>
              </a:rPr>
              <a:t> </a:t>
            </a:r>
            <a:r>
              <a:rPr lang="en-US" altLang="zh-CN" sz="1800" b="1" dirty="0" err="1">
                <a:solidFill>
                  <a:srgbClr val="000099"/>
                </a:solidFill>
                <a:latin typeface="Tahoma" pitchFamily="34" charset="0"/>
                <a:ea typeface="Tahoma" pitchFamily="34" charset="0"/>
                <a:cs typeface="Tahoma" pitchFamily="34" charset="0"/>
              </a:rPr>
              <a:t>str</a:t>
            </a:r>
            <a:r>
              <a:rPr lang="en-US" altLang="zh-CN" sz="1800" dirty="0">
                <a:solidFill>
                  <a:srgbClr val="000099"/>
                </a:solidFill>
                <a:latin typeface="Tahoma" pitchFamily="34" charset="0"/>
                <a:ea typeface="Tahoma" pitchFamily="34" charset="0"/>
                <a:cs typeface="Tahoma" pitchFamily="34" charset="0"/>
              </a:rPr>
              <a:t>=</a:t>
            </a:r>
            <a:r>
              <a:rPr lang="en-US" altLang="zh-CN" sz="1800" b="1" dirty="0">
                <a:solidFill>
                  <a:srgbClr val="000099"/>
                </a:solidFill>
                <a:latin typeface="Tahoma" pitchFamily="34" charset="0"/>
                <a:ea typeface="Tahoma" pitchFamily="34" charset="0"/>
                <a:cs typeface="Tahoma" pitchFamily="34" charset="0"/>
              </a:rPr>
              <a:t>new </a:t>
            </a:r>
            <a:r>
              <a:rPr lang="en-US" altLang="zh-CN" sz="1800" b="1" dirty="0" err="1">
                <a:solidFill>
                  <a:srgbClr val="000099"/>
                </a:solidFill>
                <a:latin typeface="Tahoma" pitchFamily="34" charset="0"/>
                <a:ea typeface="Tahoma" pitchFamily="34" charset="0"/>
                <a:cs typeface="Tahoma" pitchFamily="34" charset="0"/>
              </a:rPr>
              <a:t>StringBuffer</a:t>
            </a:r>
            <a:r>
              <a:rPr lang="en-US" altLang="zh-CN" sz="1800" b="1" dirty="0">
                <a:solidFill>
                  <a:srgbClr val="000099"/>
                </a:solidFill>
                <a:latin typeface="Tahoma" pitchFamily="34" charset="0"/>
                <a:ea typeface="Tahoma" pitchFamily="34" charset="0"/>
                <a:cs typeface="Tahoma" pitchFamily="34" charset="0"/>
              </a:rPr>
              <a:t>();</a:t>
            </a:r>
          </a:p>
          <a:p>
            <a:pPr lvl="2">
              <a:spcBef>
                <a:spcPts val="0"/>
              </a:spcBef>
              <a:buNone/>
            </a:pPr>
            <a:r>
              <a:rPr lang="en-US" altLang="zh-CN" sz="1800" dirty="0" err="1">
                <a:latin typeface="Tahoma" pitchFamily="34" charset="0"/>
                <a:ea typeface="Tahoma" pitchFamily="34" charset="0"/>
                <a:cs typeface="Tahoma" pitchFamily="34" charset="0"/>
              </a:rPr>
              <a:t>StringBuffer</a:t>
            </a:r>
            <a:r>
              <a:rPr lang="en-US" altLang="zh-CN" sz="1800" dirty="0">
                <a:latin typeface="Tahoma" pitchFamily="34" charset="0"/>
                <a:ea typeface="Tahoma" pitchFamily="34" charset="0"/>
                <a:cs typeface="Tahoma" pitchFamily="34" charset="0"/>
              </a:rPr>
              <a:t> </a:t>
            </a:r>
            <a:r>
              <a:rPr lang="en-US" altLang="zh-CN" sz="1800" b="1" dirty="0">
                <a:solidFill>
                  <a:srgbClr val="C00000"/>
                </a:solidFill>
                <a:latin typeface="Tahoma" pitchFamily="34" charset="0"/>
                <a:ea typeface="Tahoma" pitchFamily="34" charset="0"/>
                <a:cs typeface="Tahoma" pitchFamily="34" charset="0"/>
              </a:rPr>
              <a:t>str1</a:t>
            </a:r>
            <a:r>
              <a:rPr lang="en-US" altLang="zh-CN" sz="1800" dirty="0">
                <a:solidFill>
                  <a:srgbClr val="C00000"/>
                </a:solidFill>
                <a:latin typeface="Tahoma" pitchFamily="34" charset="0"/>
                <a:ea typeface="Tahoma" pitchFamily="34" charset="0"/>
                <a:cs typeface="Tahoma" pitchFamily="34" charset="0"/>
              </a:rPr>
              <a:t>=</a:t>
            </a:r>
            <a:r>
              <a:rPr lang="en-US" altLang="zh-CN" sz="1800" b="1" dirty="0">
                <a:solidFill>
                  <a:srgbClr val="C00000"/>
                </a:solidFill>
                <a:latin typeface="Tahoma" pitchFamily="34" charset="0"/>
                <a:ea typeface="Tahoma" pitchFamily="34" charset="0"/>
                <a:cs typeface="Tahoma" pitchFamily="34" charset="0"/>
              </a:rPr>
              <a:t>new </a:t>
            </a:r>
            <a:r>
              <a:rPr lang="en-US" altLang="zh-CN" sz="1800" b="1" dirty="0" err="1">
                <a:solidFill>
                  <a:srgbClr val="C00000"/>
                </a:solidFill>
                <a:latin typeface="Tahoma" pitchFamily="34" charset="0"/>
                <a:ea typeface="Tahoma" pitchFamily="34" charset="0"/>
                <a:cs typeface="Tahoma" pitchFamily="34" charset="0"/>
              </a:rPr>
              <a:t>StringBuffer</a:t>
            </a:r>
            <a:r>
              <a:rPr lang="en-US" altLang="zh-CN" sz="1800" b="1" dirty="0">
                <a:solidFill>
                  <a:srgbClr val="C00000"/>
                </a:solidFill>
                <a:latin typeface="Tahoma" pitchFamily="34" charset="0"/>
                <a:ea typeface="Tahoma" pitchFamily="34" charset="0"/>
                <a:cs typeface="Tahoma" pitchFamily="34" charset="0"/>
              </a:rPr>
              <a:t>();</a:t>
            </a:r>
          </a:p>
          <a:p>
            <a:pPr lvl="2">
              <a:spcBef>
                <a:spcPts val="0"/>
              </a:spcBef>
              <a:buNone/>
            </a:pPr>
            <a:endParaRPr lang="zh-CN" altLang="en-US" sz="1800" dirty="0">
              <a:latin typeface="Tahoma" pitchFamily="34" charset="0"/>
              <a:cs typeface="Tahoma" pitchFamily="34" charset="0"/>
            </a:endParaRPr>
          </a:p>
          <a:p>
            <a:pPr lvl="2">
              <a:spcBef>
                <a:spcPts val="0"/>
              </a:spcBef>
              <a:buNone/>
            </a:pPr>
            <a:r>
              <a:rPr lang="en-US" altLang="zh-CN" sz="1800" dirty="0">
                <a:latin typeface="Tahoma" pitchFamily="34" charset="0"/>
                <a:ea typeface="Tahoma" pitchFamily="34" charset="0"/>
                <a:cs typeface="Tahoma" pitchFamily="34" charset="0"/>
              </a:rPr>
              <a:t>//</a:t>
            </a:r>
            <a:r>
              <a:rPr lang="zh-CN" altLang="en-US" sz="1800" dirty="0">
                <a:latin typeface="Tahoma" pitchFamily="34" charset="0"/>
                <a:cs typeface="Tahoma" pitchFamily="34" charset="0"/>
              </a:rPr>
              <a:t>声明线程</a:t>
            </a:r>
          </a:p>
          <a:p>
            <a:pPr lvl="2">
              <a:spcBef>
                <a:spcPts val="0"/>
              </a:spcBef>
              <a:buNone/>
            </a:pPr>
            <a:r>
              <a:rPr lang="en-US" altLang="zh-CN" sz="1800" dirty="0">
                <a:latin typeface="Tahoma" pitchFamily="34" charset="0"/>
                <a:ea typeface="Tahoma" pitchFamily="34" charset="0"/>
                <a:cs typeface="Tahoma" pitchFamily="34" charset="0"/>
              </a:rPr>
              <a:t> </a:t>
            </a:r>
            <a:r>
              <a:rPr lang="en-US" altLang="zh-CN" sz="1800" dirty="0" smtClean="0">
                <a:latin typeface="Tahoma" pitchFamily="34" charset="0"/>
                <a:ea typeface="Tahoma" pitchFamily="34" charset="0"/>
                <a:cs typeface="Tahoma" pitchFamily="34" charset="0"/>
              </a:rPr>
              <a:t>People </a:t>
            </a:r>
            <a:r>
              <a:rPr lang="en-US" altLang="zh-CN" sz="1800" dirty="0" err="1">
                <a:latin typeface="Tahoma" pitchFamily="34" charset="0"/>
                <a:ea typeface="Tahoma" pitchFamily="34" charset="0"/>
                <a:cs typeface="Tahoma" pitchFamily="34" charset="0"/>
              </a:rPr>
              <a:t>personOne</a:t>
            </a:r>
            <a:r>
              <a:rPr lang="en-US" altLang="zh-CN" sz="1800" dirty="0">
                <a:latin typeface="Tahoma" pitchFamily="34" charset="0"/>
                <a:ea typeface="Tahoma" pitchFamily="34" charset="0"/>
                <a:cs typeface="Tahoma" pitchFamily="34" charset="0"/>
              </a:rPr>
              <a:t>, </a:t>
            </a:r>
            <a:r>
              <a:rPr lang="en-US" altLang="zh-CN" sz="1800" dirty="0" err="1">
                <a:latin typeface="Tahoma" pitchFamily="34" charset="0"/>
                <a:ea typeface="Tahoma" pitchFamily="34" charset="0"/>
                <a:cs typeface="Tahoma" pitchFamily="34" charset="0"/>
              </a:rPr>
              <a:t>personTwo</a:t>
            </a:r>
            <a:r>
              <a:rPr lang="en-US" altLang="zh-CN" sz="1800" dirty="0">
                <a:latin typeface="Tahoma" pitchFamily="34" charset="0"/>
                <a:ea typeface="Tahoma" pitchFamily="34" charset="0"/>
                <a:cs typeface="Tahoma" pitchFamily="34" charset="0"/>
              </a:rPr>
              <a:t>;</a:t>
            </a:r>
          </a:p>
          <a:p>
            <a:pPr lvl="2">
              <a:spcBef>
                <a:spcPts val="0"/>
              </a:spcBef>
              <a:buNone/>
            </a:pPr>
            <a:r>
              <a:rPr lang="zh-CN" altLang="en-US" sz="1800" dirty="0">
                <a:latin typeface="Tahoma" pitchFamily="34" charset="0"/>
                <a:cs typeface="Tahoma" pitchFamily="34" charset="0"/>
              </a:rPr>
              <a:t>     </a:t>
            </a:r>
          </a:p>
          <a:p>
            <a:pPr lvl="2">
              <a:spcBef>
                <a:spcPts val="0"/>
              </a:spcBef>
              <a:buNone/>
            </a:pPr>
            <a:r>
              <a:rPr lang="zh-CN" altLang="en-US" sz="1800" dirty="0">
                <a:latin typeface="Tahoma" pitchFamily="34" charset="0"/>
                <a:cs typeface="Tahoma" pitchFamily="34" charset="0"/>
              </a:rPr>
              <a:t> </a:t>
            </a:r>
            <a:r>
              <a:rPr lang="en-US" altLang="zh-CN" sz="1800" dirty="0" smtClean="0">
                <a:latin typeface="Tahoma" pitchFamily="34" charset="0"/>
                <a:ea typeface="Tahoma" pitchFamily="34" charset="0"/>
                <a:cs typeface="Tahoma" pitchFamily="34" charset="0"/>
              </a:rPr>
              <a:t>//</a:t>
            </a:r>
            <a:r>
              <a:rPr lang="zh-CN" altLang="en-US" sz="1800" dirty="0">
                <a:latin typeface="Tahoma" pitchFamily="34" charset="0"/>
                <a:cs typeface="Tahoma" pitchFamily="34" charset="0"/>
              </a:rPr>
              <a:t>新建线程</a:t>
            </a:r>
          </a:p>
          <a:p>
            <a:pPr lvl="2">
              <a:spcBef>
                <a:spcPts val="0"/>
              </a:spcBef>
              <a:buNone/>
            </a:pPr>
            <a:r>
              <a:rPr lang="en-US" altLang="zh-CN" sz="1800" dirty="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personOne</a:t>
            </a:r>
            <a:r>
              <a:rPr lang="en-US" altLang="zh-CN" sz="1800" dirty="0" smtClean="0">
                <a:latin typeface="Tahoma" pitchFamily="34" charset="0"/>
                <a:ea typeface="Tahoma" pitchFamily="34" charset="0"/>
                <a:cs typeface="Tahoma" pitchFamily="34" charset="0"/>
              </a:rPr>
              <a:t>=</a:t>
            </a:r>
            <a:r>
              <a:rPr lang="en-US" altLang="zh-CN" sz="1800" b="1" dirty="0" smtClean="0">
                <a:latin typeface="Tahoma" pitchFamily="34" charset="0"/>
                <a:ea typeface="Tahoma" pitchFamily="34" charset="0"/>
                <a:cs typeface="Tahoma" pitchFamily="34" charset="0"/>
              </a:rPr>
              <a:t>new </a:t>
            </a:r>
            <a:r>
              <a:rPr lang="en-US" altLang="zh-CN" sz="1800" b="1" dirty="0">
                <a:latin typeface="Tahoma" pitchFamily="34" charset="0"/>
                <a:ea typeface="Tahoma" pitchFamily="34" charset="0"/>
                <a:cs typeface="Tahoma" pitchFamily="34" charset="0"/>
              </a:rPr>
              <a:t>People("</a:t>
            </a:r>
            <a:r>
              <a:rPr lang="zh-CN" altLang="en-US" sz="1800" b="1" dirty="0">
                <a:latin typeface="Tahoma" pitchFamily="34" charset="0"/>
                <a:cs typeface="Tahoma" pitchFamily="34" charset="0"/>
              </a:rPr>
              <a:t>张三</a:t>
            </a:r>
            <a:r>
              <a:rPr lang="en-US" altLang="zh-CN" sz="1800" b="1" dirty="0" smtClean="0">
                <a:latin typeface="Tahoma" pitchFamily="34" charset="0"/>
                <a:ea typeface="Tahoma" pitchFamily="34" charset="0"/>
                <a:cs typeface="Tahoma" pitchFamily="34" charset="0"/>
              </a:rPr>
              <a:t>", </a:t>
            </a:r>
            <a:r>
              <a:rPr lang="en-US" altLang="zh-CN" sz="1800" b="1" dirty="0" err="1" smtClean="0">
                <a:solidFill>
                  <a:srgbClr val="000099"/>
                </a:solidFill>
                <a:latin typeface="Tahoma" pitchFamily="34" charset="0"/>
                <a:ea typeface="Tahoma" pitchFamily="34" charset="0"/>
                <a:cs typeface="Tahoma" pitchFamily="34" charset="0"/>
              </a:rPr>
              <a:t>str</a:t>
            </a:r>
            <a:r>
              <a:rPr lang="en-US" altLang="zh-CN" sz="1800" b="1" dirty="0">
                <a:latin typeface="Tahoma" pitchFamily="34" charset="0"/>
                <a:ea typeface="Tahoma" pitchFamily="34" charset="0"/>
                <a:cs typeface="Tahoma" pitchFamily="34" charset="0"/>
              </a:rPr>
              <a:t>); </a:t>
            </a:r>
          </a:p>
          <a:p>
            <a:pPr lvl="2">
              <a:spcBef>
                <a:spcPts val="0"/>
              </a:spcBef>
              <a:buNone/>
            </a:pPr>
            <a:r>
              <a:rPr lang="en-US" altLang="zh-CN" sz="1800" dirty="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personTwo</a:t>
            </a:r>
            <a:r>
              <a:rPr lang="en-US" altLang="zh-CN" sz="1800" dirty="0" smtClean="0">
                <a:latin typeface="Tahoma" pitchFamily="34" charset="0"/>
                <a:ea typeface="Tahoma" pitchFamily="34" charset="0"/>
                <a:cs typeface="Tahoma" pitchFamily="34" charset="0"/>
              </a:rPr>
              <a:t> </a:t>
            </a:r>
            <a:r>
              <a:rPr lang="en-US" altLang="zh-CN" sz="1800" dirty="0">
                <a:latin typeface="Tahoma" pitchFamily="34" charset="0"/>
                <a:ea typeface="Tahoma" pitchFamily="34" charset="0"/>
                <a:cs typeface="Tahoma" pitchFamily="34" charset="0"/>
              </a:rPr>
              <a:t>=</a:t>
            </a:r>
            <a:r>
              <a:rPr lang="en-US" altLang="zh-CN" sz="1800" b="1" dirty="0">
                <a:latin typeface="Tahoma" pitchFamily="34" charset="0"/>
                <a:ea typeface="Tahoma" pitchFamily="34" charset="0"/>
                <a:cs typeface="Tahoma" pitchFamily="34" charset="0"/>
              </a:rPr>
              <a:t>new People("</a:t>
            </a:r>
            <a:r>
              <a:rPr lang="zh-CN" altLang="en-US" sz="1800" b="1" dirty="0">
                <a:latin typeface="Tahoma" pitchFamily="34" charset="0"/>
                <a:cs typeface="Tahoma" pitchFamily="34" charset="0"/>
              </a:rPr>
              <a:t>李四</a:t>
            </a:r>
            <a:r>
              <a:rPr lang="en-US" altLang="zh-CN" sz="1800" b="1" dirty="0" smtClean="0">
                <a:latin typeface="Tahoma" pitchFamily="34" charset="0"/>
                <a:ea typeface="Tahoma" pitchFamily="34" charset="0"/>
                <a:cs typeface="Tahoma" pitchFamily="34" charset="0"/>
              </a:rPr>
              <a:t>", </a:t>
            </a:r>
            <a:r>
              <a:rPr lang="en-US" altLang="zh-CN" sz="1800" b="1" dirty="0" smtClean="0">
                <a:solidFill>
                  <a:srgbClr val="C00000"/>
                </a:solidFill>
                <a:latin typeface="Tahoma" pitchFamily="34" charset="0"/>
                <a:ea typeface="Tahoma" pitchFamily="34" charset="0"/>
                <a:cs typeface="Tahoma" pitchFamily="34" charset="0"/>
              </a:rPr>
              <a:t>str1</a:t>
            </a:r>
            <a:r>
              <a:rPr lang="en-US" altLang="zh-CN" sz="1800" b="1" dirty="0">
                <a:latin typeface="Tahoma" pitchFamily="34" charset="0"/>
                <a:ea typeface="Tahoma" pitchFamily="34" charset="0"/>
                <a:cs typeface="Tahoma" pitchFamily="34" charset="0"/>
              </a:rPr>
              <a:t>); </a:t>
            </a:r>
          </a:p>
          <a:p>
            <a:pPr lvl="2">
              <a:spcBef>
                <a:spcPts val="0"/>
              </a:spcBef>
              <a:buNone/>
            </a:pPr>
            <a:r>
              <a:rPr lang="zh-CN" altLang="en-US" sz="1800" dirty="0">
                <a:latin typeface="Tahoma" pitchFamily="34" charset="0"/>
                <a:cs typeface="Tahoma" pitchFamily="34" charset="0"/>
              </a:rPr>
              <a:t>    </a:t>
            </a:r>
          </a:p>
          <a:p>
            <a:pPr lvl="2">
              <a:spcBef>
                <a:spcPts val="0"/>
              </a:spcBef>
              <a:buNone/>
            </a:pPr>
            <a:r>
              <a:rPr lang="zh-CN" altLang="en-US" sz="1800" dirty="0">
                <a:latin typeface="Tahoma" pitchFamily="34" charset="0"/>
                <a:cs typeface="Tahoma" pitchFamily="34" charset="0"/>
              </a:rPr>
              <a:t> </a:t>
            </a:r>
            <a:r>
              <a:rPr lang="en-US" altLang="zh-CN" sz="1800" dirty="0" smtClean="0">
                <a:latin typeface="Tahoma" pitchFamily="34" charset="0"/>
                <a:ea typeface="Tahoma" pitchFamily="34" charset="0"/>
                <a:cs typeface="Tahoma" pitchFamily="34" charset="0"/>
              </a:rPr>
              <a:t>//</a:t>
            </a:r>
            <a:r>
              <a:rPr lang="zh-CN" altLang="en-US" sz="1800" dirty="0">
                <a:latin typeface="Tahoma" pitchFamily="34" charset="0"/>
                <a:cs typeface="Tahoma" pitchFamily="34" charset="0"/>
              </a:rPr>
              <a:t>启动线程</a:t>
            </a:r>
          </a:p>
          <a:p>
            <a:pPr lvl="2">
              <a:spcBef>
                <a:spcPts val="0"/>
              </a:spcBef>
              <a:buNone/>
            </a:pPr>
            <a:r>
              <a:rPr lang="en-US" altLang="zh-CN" sz="1800" dirty="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personOne.start</a:t>
            </a:r>
            <a:r>
              <a:rPr lang="en-US" altLang="zh-CN" sz="1800" dirty="0">
                <a:latin typeface="Tahoma" pitchFamily="34" charset="0"/>
                <a:ea typeface="Tahoma" pitchFamily="34" charset="0"/>
                <a:cs typeface="Tahoma" pitchFamily="34" charset="0"/>
              </a:rPr>
              <a:t>();  </a:t>
            </a:r>
          </a:p>
          <a:p>
            <a:pPr lvl="2">
              <a:spcBef>
                <a:spcPts val="0"/>
              </a:spcBef>
              <a:buNone/>
            </a:pPr>
            <a:r>
              <a:rPr lang="en-US" altLang="zh-CN" sz="1800" dirty="0">
                <a:latin typeface="Tahoma" pitchFamily="34" charset="0"/>
                <a:ea typeface="Tahoma" pitchFamily="34" charset="0"/>
                <a:cs typeface="Tahoma" pitchFamily="34" charset="0"/>
              </a:rPr>
              <a:t> </a:t>
            </a:r>
            <a:r>
              <a:rPr lang="en-US" altLang="zh-CN" sz="1800" dirty="0" err="1" smtClean="0">
                <a:latin typeface="Tahoma" pitchFamily="34" charset="0"/>
                <a:ea typeface="Tahoma" pitchFamily="34" charset="0"/>
                <a:cs typeface="Tahoma" pitchFamily="34" charset="0"/>
              </a:rPr>
              <a:t>personTwo.start</a:t>
            </a:r>
            <a:r>
              <a:rPr lang="en-US" altLang="zh-CN" sz="1800" dirty="0">
                <a:latin typeface="Tahoma" pitchFamily="34" charset="0"/>
                <a:ea typeface="Tahoma" pitchFamily="34" charset="0"/>
                <a:cs typeface="Tahoma" pitchFamily="34" charset="0"/>
              </a:rPr>
              <a:t>();</a:t>
            </a:r>
          </a:p>
          <a:p>
            <a:pPr lvl="1">
              <a:spcBef>
                <a:spcPts val="0"/>
              </a:spcBef>
              <a:buNone/>
            </a:pPr>
            <a:r>
              <a:rPr lang="en-US" altLang="zh-CN" sz="1800" dirty="0">
                <a:latin typeface="Tahoma" pitchFamily="34" charset="0"/>
                <a:ea typeface="Tahoma" pitchFamily="34" charset="0"/>
                <a:cs typeface="Tahoma" pitchFamily="34" charset="0"/>
              </a:rPr>
              <a:t>}</a:t>
            </a:r>
          </a:p>
          <a:p>
            <a:pPr>
              <a:spcBef>
                <a:spcPts val="0"/>
              </a:spcBef>
              <a:buNone/>
            </a:pPr>
            <a:r>
              <a:rPr lang="en-US" altLang="zh-CN" sz="1800" dirty="0">
                <a:latin typeface="Tahoma" pitchFamily="34" charset="0"/>
                <a:ea typeface="Tahoma" pitchFamily="34" charset="0"/>
                <a:cs typeface="Tahoma" pitchFamily="34" charset="0"/>
              </a:rPr>
              <a:t>}</a:t>
            </a:r>
            <a:endParaRPr lang="zh-CN" altLang="en-US" sz="1800"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5" name="右大括号 4"/>
          <p:cNvSpPr/>
          <p:nvPr/>
        </p:nvSpPr>
        <p:spPr>
          <a:xfrm>
            <a:off x="5929322" y="4143380"/>
            <a:ext cx="285752" cy="571504"/>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429388" y="4071942"/>
            <a:ext cx="1785950" cy="830997"/>
          </a:xfrm>
          <a:prstGeom prst="rect">
            <a:avLst/>
          </a:prstGeom>
          <a:noFill/>
          <a:ln>
            <a:solidFill>
              <a:schemeClr val="accent1">
                <a:shade val="95000"/>
                <a:satMod val="105000"/>
              </a:schemeClr>
            </a:solidFill>
          </a:ln>
        </p:spPr>
        <p:txBody>
          <a:bodyPr wrap="square" rtlCol="0">
            <a:spAutoFit/>
          </a:bodyPr>
          <a:lstStyle/>
          <a:p>
            <a:r>
              <a:rPr lang="zh-CN" altLang="en-US" sz="2400" b="1" dirty="0" smtClean="0"/>
              <a:t>两个线程不共享数据</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输出</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pic>
        <p:nvPicPr>
          <p:cNvPr id="4098" name="Picture 2"/>
          <p:cNvPicPr>
            <a:picLocks noChangeAspect="1" noChangeArrowheads="1"/>
          </p:cNvPicPr>
          <p:nvPr/>
        </p:nvPicPr>
        <p:blipFill>
          <a:blip r:embed="rId2"/>
          <a:srcRect/>
          <a:stretch>
            <a:fillRect/>
          </a:stretch>
        </p:blipFill>
        <p:spPr bwMode="auto">
          <a:xfrm>
            <a:off x="357158" y="1214422"/>
            <a:ext cx="3714776" cy="2603269"/>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429124" y="1285860"/>
            <a:ext cx="3820488" cy="2571768"/>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57158" y="4071942"/>
            <a:ext cx="3643338" cy="2452520"/>
          </a:xfrm>
          <a:prstGeom prst="rect">
            <a:avLst/>
          </a:prstGeom>
          <a:noFill/>
          <a:ln w="9525">
            <a:noFill/>
            <a:miter lim="800000"/>
            <a:headEnd/>
            <a:tailEnd/>
          </a:ln>
          <a:effectLst/>
        </p:spPr>
      </p:pic>
      <p:sp>
        <p:nvSpPr>
          <p:cNvPr id="9" name="TextBox 8"/>
          <p:cNvSpPr txBox="1"/>
          <p:nvPr/>
        </p:nvSpPr>
        <p:spPr>
          <a:xfrm>
            <a:off x="5857884" y="4929198"/>
            <a:ext cx="2143140" cy="830997"/>
          </a:xfrm>
          <a:prstGeom prst="rect">
            <a:avLst/>
          </a:prstGeom>
          <a:noFill/>
          <a:ln>
            <a:solidFill>
              <a:schemeClr val="accent1">
                <a:shade val="95000"/>
                <a:satMod val="105000"/>
              </a:schemeClr>
            </a:solidFill>
          </a:ln>
        </p:spPr>
        <p:txBody>
          <a:bodyPr wrap="square" rtlCol="0">
            <a:spAutoFit/>
          </a:bodyPr>
          <a:lstStyle/>
          <a:p>
            <a:r>
              <a:rPr lang="zh-CN" altLang="en-US" sz="2400" dirty="0" smtClean="0"/>
              <a:t>运行</a:t>
            </a:r>
            <a:r>
              <a:rPr lang="en-US" altLang="zh-CN" sz="2400" dirty="0" smtClean="0"/>
              <a:t>3</a:t>
            </a:r>
            <a:r>
              <a:rPr lang="zh-CN" altLang="en-US" sz="2400" dirty="0" smtClean="0"/>
              <a:t>次，输出结果不同。</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blinds(horizontal)">
                                      <p:cBhvr>
                                        <p:cTn id="12" dur="5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ct val="50000"/>
              </a:spcBef>
            </a:pPr>
            <a:r>
              <a:rPr lang="zh-CN" altLang="en-US" sz="3200" b="1" dirty="0" smtClean="0"/>
              <a:t>注意：</a:t>
            </a:r>
          </a:p>
          <a:p>
            <a:pPr lvl="1">
              <a:spcBef>
                <a:spcPct val="50000"/>
              </a:spcBef>
              <a:buFontTx/>
              <a:buChar char="•"/>
            </a:pPr>
            <a:r>
              <a:rPr lang="zh-CN" altLang="en-US" dirty="0" smtClean="0"/>
              <a:t>一个程序中，多个线程的运行具有不确定性。</a:t>
            </a:r>
          </a:p>
          <a:p>
            <a:pPr lvl="1">
              <a:spcBef>
                <a:spcPct val="50000"/>
              </a:spcBef>
              <a:buFontTx/>
              <a:buChar char="•"/>
            </a:pPr>
            <a:r>
              <a:rPr lang="zh-CN" altLang="en-US" dirty="0" smtClean="0"/>
              <a:t>线程一旦启动，线程的运行完全由</a:t>
            </a:r>
            <a:r>
              <a:rPr lang="en-US" altLang="zh-CN" dirty="0" smtClean="0"/>
              <a:t>JVM</a:t>
            </a:r>
            <a:r>
              <a:rPr lang="zh-CN" altLang="en-US" dirty="0" smtClean="0"/>
              <a:t>调度程序控制，程序员无法控制它的</a:t>
            </a:r>
            <a:r>
              <a:rPr lang="zh-CN" altLang="en-US" dirty="0" smtClean="0">
                <a:solidFill>
                  <a:srgbClr val="0000CC"/>
                </a:solidFill>
              </a:rPr>
              <a:t>执行顺序</a:t>
            </a:r>
            <a:r>
              <a:rPr lang="zh-CN" altLang="en-US" dirty="0" smtClean="0"/>
              <a:t>，持续时间也没有保障，运行结果不可预料。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§15.3</a:t>
            </a:r>
            <a:r>
              <a:rPr lang="zh-CN" altLang="en-US" dirty="0" smtClean="0">
                <a:latin typeface="宋体" charset="-122"/>
              </a:rPr>
              <a:t>使用</a:t>
            </a:r>
            <a:r>
              <a:rPr lang="en-US" altLang="zh-CN" dirty="0" err="1" smtClean="0">
                <a:latin typeface="宋体" charset="-122"/>
              </a:rPr>
              <a:t>Runnable</a:t>
            </a:r>
            <a:r>
              <a:rPr lang="zh-CN" altLang="en-US" dirty="0" smtClean="0">
                <a:latin typeface="宋体" charset="-122"/>
              </a:rPr>
              <a:t>接口 </a:t>
            </a:r>
            <a:endParaRPr lang="zh-CN" altLang="en-US" dirty="0"/>
          </a:p>
        </p:txBody>
      </p:sp>
      <p:sp>
        <p:nvSpPr>
          <p:cNvPr id="3" name="内容占位符 2"/>
          <p:cNvSpPr>
            <a:spLocks noGrp="1"/>
          </p:cNvSpPr>
          <p:nvPr>
            <p:ph idx="1"/>
          </p:nvPr>
        </p:nvSpPr>
        <p:spPr/>
        <p:txBody>
          <a:bodyPr/>
          <a:lstStyle/>
          <a:p>
            <a:r>
              <a:rPr lang="zh-CN" altLang="en-US" dirty="0" smtClean="0"/>
              <a:t>用继承</a:t>
            </a:r>
            <a:r>
              <a:rPr lang="en-US" altLang="zh-CN" dirty="0" smtClean="0"/>
              <a:t>Thread</a:t>
            </a:r>
            <a:r>
              <a:rPr lang="zh-CN" altLang="en-US" dirty="0" smtClean="0"/>
              <a:t>类的子类或实现</a:t>
            </a:r>
            <a:r>
              <a:rPr lang="en-US" altLang="zh-CN" dirty="0" err="1" smtClean="0"/>
              <a:t>Runable</a:t>
            </a:r>
            <a:r>
              <a:rPr lang="zh-CN" altLang="en-US" dirty="0" smtClean="0"/>
              <a:t>接口的类来创建线程无本质区别。</a:t>
            </a:r>
            <a:endParaRPr lang="en-US" altLang="zh-CN" dirty="0" smtClean="0"/>
          </a:p>
          <a:p>
            <a:r>
              <a:rPr lang="zh-CN" altLang="en-US" dirty="0" smtClean="0"/>
              <a:t>但由于</a:t>
            </a:r>
            <a:r>
              <a:rPr lang="en-US" altLang="zh-CN" dirty="0" smtClean="0"/>
              <a:t>Java</a:t>
            </a:r>
            <a:r>
              <a:rPr lang="zh-CN" altLang="en-US" dirty="0" smtClean="0"/>
              <a:t>不支持多重继承，所以如果一个类必须继承另一个非</a:t>
            </a:r>
            <a:r>
              <a:rPr lang="en-US" altLang="zh-CN" dirty="0" smtClean="0"/>
              <a:t>Thread</a:t>
            </a:r>
            <a:r>
              <a:rPr lang="zh-CN" altLang="en-US" dirty="0" smtClean="0"/>
              <a:t>类，此时要实现多线程只能通过实现</a:t>
            </a:r>
            <a:r>
              <a:rPr lang="en-US" altLang="zh-CN" dirty="0" err="1" smtClean="0"/>
              <a:t>Runnable</a:t>
            </a:r>
            <a:r>
              <a:rPr lang="zh-CN" altLang="en-US" dirty="0" smtClean="0"/>
              <a:t>接口的方式。</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22238"/>
            <a:ext cx="7620000" cy="715962"/>
          </a:xfrm>
        </p:spPr>
        <p:txBody>
          <a:bodyPr/>
          <a:lstStyle/>
          <a:p>
            <a:r>
              <a:rPr lang="zh-CN" altLang="en-US" b="1" dirty="0" smtClean="0">
                <a:solidFill>
                  <a:schemeClr val="tx1"/>
                </a:solidFill>
                <a:latin typeface="Tahoma" pitchFamily="34" charset="0"/>
              </a:rPr>
              <a:t>线程类</a:t>
            </a:r>
            <a:r>
              <a:rPr lang="en-US" altLang="zh-CN" b="1" dirty="0" smtClean="0">
                <a:solidFill>
                  <a:schemeClr val="tx1"/>
                </a:solidFill>
                <a:latin typeface="Tahoma" pitchFamily="34" charset="0"/>
              </a:rPr>
              <a:t>Thread</a:t>
            </a:r>
            <a:endParaRPr lang="en-US" altLang="zh-CN" b="1" dirty="0">
              <a:solidFill>
                <a:schemeClr val="tx1"/>
              </a:solidFill>
            </a:endParaRPr>
          </a:p>
        </p:txBody>
      </p:sp>
      <p:sp>
        <p:nvSpPr>
          <p:cNvPr id="32771" name="Text Box 3"/>
          <p:cNvSpPr txBox="1">
            <a:spLocks noGrp="1" noChangeArrowheads="1"/>
          </p:cNvSpPr>
          <p:nvPr>
            <p:ph idx="1"/>
          </p:nvPr>
        </p:nvSpPr>
        <p:spPr>
          <a:xfrm>
            <a:off x="228600" y="914400"/>
            <a:ext cx="8448675" cy="5257800"/>
          </a:xfrm>
          <a:solidFill>
            <a:schemeClr val="bg1"/>
          </a:solidFill>
          <a:ln>
            <a:solidFill>
              <a:schemeClr val="tx1"/>
            </a:solidFill>
          </a:ln>
        </p:spPr>
        <p:txBody>
          <a:bodyPr/>
          <a:lstStyle/>
          <a:p>
            <a:pPr defTabSz="571500">
              <a:lnSpc>
                <a:spcPct val="80000"/>
              </a:lnSpc>
              <a:buFont typeface="Wingdings" pitchFamily="2" charset="2"/>
              <a:buNone/>
            </a:pPr>
            <a:r>
              <a:rPr lang="en-US" altLang="zh-CN" sz="2200" b="1" dirty="0">
                <a:solidFill>
                  <a:schemeClr val="tx2"/>
                </a:solidFill>
                <a:latin typeface="Tahoma" pitchFamily="34" charset="0"/>
                <a:cs typeface="Tahoma" pitchFamily="34" charset="0"/>
              </a:rPr>
              <a:t>public class </a:t>
            </a:r>
            <a:r>
              <a:rPr lang="en-US" altLang="zh-CN" sz="2200" b="1" dirty="0" smtClean="0">
                <a:solidFill>
                  <a:srgbClr val="C00000"/>
                </a:solidFill>
                <a:latin typeface="Tahoma" pitchFamily="34" charset="0"/>
                <a:cs typeface="Tahoma" pitchFamily="34" charset="0"/>
              </a:rPr>
              <a:t>Thread</a:t>
            </a:r>
            <a:r>
              <a:rPr lang="en-US" altLang="zh-CN" sz="2200" b="1" dirty="0" smtClean="0">
                <a:solidFill>
                  <a:schemeClr val="tx2"/>
                </a:solidFill>
                <a:latin typeface="Tahoma" pitchFamily="34" charset="0"/>
                <a:cs typeface="Tahoma" pitchFamily="34" charset="0"/>
              </a:rPr>
              <a:t> extends </a:t>
            </a:r>
            <a:r>
              <a:rPr lang="en-US" altLang="zh-CN" sz="2200" b="1" dirty="0" err="1">
                <a:solidFill>
                  <a:srgbClr val="0000FF"/>
                </a:solidFill>
                <a:latin typeface="Tahoma" pitchFamily="34" charset="0"/>
                <a:cs typeface="Tahoma" pitchFamily="34" charset="0"/>
              </a:rPr>
              <a:t>java.lang.Object</a:t>
            </a:r>
            <a:endParaRPr lang="en-US" altLang="zh-CN" sz="2200" b="1" dirty="0">
              <a:solidFill>
                <a:srgbClr val="0000FF"/>
              </a:solidFill>
              <a:latin typeface="Tahoma" pitchFamily="34" charset="0"/>
              <a:cs typeface="Tahoma" pitchFamily="34" charset="0"/>
            </a:endParaRPr>
          </a:p>
          <a:p>
            <a:pPr defTabSz="571500">
              <a:lnSpc>
                <a:spcPct val="80000"/>
              </a:lnSpc>
              <a:buFont typeface="Wingdings" pitchFamily="2" charset="2"/>
              <a:buNone/>
            </a:pPr>
            <a:r>
              <a:rPr lang="en-US" altLang="zh-CN" sz="2200" b="1" dirty="0">
                <a:solidFill>
                  <a:schemeClr val="tx2"/>
                </a:solidFill>
                <a:latin typeface="Tahoma" pitchFamily="34" charset="0"/>
                <a:cs typeface="Tahoma" pitchFamily="34" charset="0"/>
              </a:rPr>
              <a:t>	 </a:t>
            </a:r>
            <a:r>
              <a:rPr lang="en-US" altLang="zh-CN" sz="2200" b="1" dirty="0" smtClean="0">
                <a:solidFill>
                  <a:schemeClr val="tx2"/>
                </a:solidFill>
                <a:latin typeface="Tahoma" pitchFamily="34" charset="0"/>
                <a:cs typeface="Tahoma" pitchFamily="34" charset="0"/>
              </a:rPr>
              <a:t> implements </a:t>
            </a:r>
            <a:r>
              <a:rPr lang="en-US" altLang="zh-CN" sz="2200" b="1" dirty="0" err="1">
                <a:solidFill>
                  <a:srgbClr val="008000"/>
                </a:solidFill>
                <a:latin typeface="Tahoma" pitchFamily="34" charset="0"/>
                <a:cs typeface="Tahoma" pitchFamily="34" charset="0"/>
              </a:rPr>
              <a:t>java.lang.Runnable</a:t>
            </a:r>
            <a:r>
              <a:rPr lang="en-US" altLang="zh-CN" sz="2200" b="1" dirty="0">
                <a:solidFill>
                  <a:srgbClr val="008000"/>
                </a:solidFill>
                <a:latin typeface="Tahoma" pitchFamily="34" charset="0"/>
                <a:cs typeface="Tahoma" pitchFamily="34" charset="0"/>
              </a:rPr>
              <a:t>   </a:t>
            </a:r>
            <a:r>
              <a:rPr lang="en-US" altLang="zh-CN" sz="2200" b="1" dirty="0">
                <a:solidFill>
                  <a:schemeClr val="tx2"/>
                </a:solidFill>
                <a:latin typeface="Tahoma" pitchFamily="34" charset="0"/>
                <a:cs typeface="Tahoma" pitchFamily="34" charset="0"/>
              </a:rPr>
              <a:t>{</a:t>
            </a:r>
          </a:p>
          <a:p>
            <a:pPr defTabSz="571500">
              <a:lnSpc>
                <a:spcPct val="80000"/>
              </a:lnSpc>
              <a:buFont typeface="Wingdings" pitchFamily="2" charset="2"/>
              <a:buNone/>
            </a:pPr>
            <a:endParaRPr lang="en-US" altLang="zh-CN" sz="800" b="1" dirty="0">
              <a:solidFill>
                <a:schemeClr val="tx2"/>
              </a:solidFill>
              <a:latin typeface="Tahoma" pitchFamily="34" charset="0"/>
              <a:cs typeface="Tahoma" pitchFamily="34" charset="0"/>
            </a:endParaRPr>
          </a:p>
          <a:p>
            <a:pPr marL="742950" lvl="1" indent="-285750" defTabSz="571500">
              <a:lnSpc>
                <a:spcPct val="80000"/>
              </a:lnSpc>
              <a:buFont typeface="Wingdings" pitchFamily="2" charset="2"/>
              <a:buNone/>
            </a:pPr>
            <a:r>
              <a:rPr lang="en-US" altLang="zh-CN" sz="2200" b="1" dirty="0">
                <a:latin typeface="Tahoma" pitchFamily="34" charset="0"/>
                <a:cs typeface="Tahoma" pitchFamily="34" charset="0"/>
              </a:rPr>
              <a:t>public Thread</a:t>
            </a:r>
            <a:r>
              <a:rPr lang="en-US" altLang="zh-CN" sz="2200" b="1" dirty="0" smtClean="0">
                <a:latin typeface="Tahoma" pitchFamily="34" charset="0"/>
                <a:cs typeface="Tahoma" pitchFamily="34" charset="0"/>
              </a:rPr>
              <a:t>();</a:t>
            </a:r>
          </a:p>
          <a:p>
            <a:pPr lvl="1" defTabSz="571500">
              <a:lnSpc>
                <a:spcPct val="80000"/>
              </a:lnSpc>
              <a:buNone/>
            </a:pPr>
            <a:r>
              <a:rPr lang="en-US" altLang="zh-CN" sz="2200" b="1" dirty="0" smtClean="0">
                <a:latin typeface="Tahoma" pitchFamily="34" charset="0"/>
                <a:cs typeface="Tahoma" pitchFamily="34" charset="0"/>
              </a:rPr>
              <a:t> public Thread(String name);</a:t>
            </a:r>
            <a:endParaRPr lang="en-US" altLang="zh-CN" sz="2200" b="1" dirty="0">
              <a:latin typeface="Tahoma" pitchFamily="34" charset="0"/>
              <a:cs typeface="Tahoma" pitchFamily="34" charset="0"/>
            </a:endParaRPr>
          </a:p>
          <a:p>
            <a:pPr marL="742950" lvl="1" indent="-285750" defTabSz="571500">
              <a:lnSpc>
                <a:spcPct val="80000"/>
              </a:lnSpc>
              <a:buFont typeface="Wingdings" pitchFamily="2" charset="2"/>
              <a:buNone/>
            </a:pPr>
            <a:r>
              <a:rPr lang="en-US" altLang="zh-CN" sz="2200" b="1" dirty="0">
                <a:solidFill>
                  <a:srgbClr val="000099"/>
                </a:solidFill>
                <a:latin typeface="Tahoma" pitchFamily="34" charset="0"/>
                <a:cs typeface="Tahoma" pitchFamily="34" charset="0"/>
              </a:rPr>
              <a:t>public Thread(</a:t>
            </a:r>
            <a:r>
              <a:rPr lang="en-US" altLang="zh-CN" sz="2200" b="1" dirty="0" err="1">
                <a:solidFill>
                  <a:srgbClr val="C00000"/>
                </a:solidFill>
                <a:latin typeface="Tahoma" pitchFamily="34" charset="0"/>
                <a:cs typeface="Tahoma" pitchFamily="34" charset="0"/>
              </a:rPr>
              <a:t>Runnable</a:t>
            </a:r>
            <a:r>
              <a:rPr lang="en-US" altLang="zh-CN" sz="2200" b="1" dirty="0">
                <a:solidFill>
                  <a:srgbClr val="000099"/>
                </a:solidFill>
                <a:latin typeface="Tahoma" pitchFamily="34" charset="0"/>
                <a:cs typeface="Tahoma" pitchFamily="34" charset="0"/>
              </a:rPr>
              <a:t> target);</a:t>
            </a:r>
          </a:p>
          <a:p>
            <a:pPr marL="742950" lvl="1" indent="-285750" defTabSz="571500">
              <a:lnSpc>
                <a:spcPct val="80000"/>
              </a:lnSpc>
              <a:buFont typeface="Wingdings" pitchFamily="2" charset="2"/>
              <a:buNone/>
            </a:pPr>
            <a:r>
              <a:rPr lang="en-US" altLang="zh-CN" sz="2200" b="1" dirty="0">
                <a:solidFill>
                  <a:srgbClr val="000099"/>
                </a:solidFill>
                <a:latin typeface="Tahoma" pitchFamily="34" charset="0"/>
                <a:cs typeface="Tahoma" pitchFamily="34" charset="0"/>
              </a:rPr>
              <a:t>public Thread(</a:t>
            </a:r>
            <a:r>
              <a:rPr lang="en-US" altLang="zh-CN" sz="2200" b="1" dirty="0" err="1">
                <a:solidFill>
                  <a:srgbClr val="C00000"/>
                </a:solidFill>
                <a:latin typeface="Tahoma" pitchFamily="34" charset="0"/>
                <a:cs typeface="Tahoma" pitchFamily="34" charset="0"/>
              </a:rPr>
              <a:t>Runnable</a:t>
            </a:r>
            <a:r>
              <a:rPr lang="en-US" altLang="zh-CN" sz="2200" b="1" dirty="0">
                <a:solidFill>
                  <a:srgbClr val="000099"/>
                </a:solidFill>
                <a:latin typeface="Tahoma" pitchFamily="34" charset="0"/>
                <a:cs typeface="Tahoma" pitchFamily="34" charset="0"/>
              </a:rPr>
              <a:t> target, String name);</a:t>
            </a:r>
          </a:p>
          <a:p>
            <a:pPr defTabSz="571500">
              <a:lnSpc>
                <a:spcPct val="80000"/>
              </a:lnSpc>
              <a:buFont typeface="Wingdings" pitchFamily="2" charset="2"/>
              <a:buNone/>
            </a:pPr>
            <a:r>
              <a:rPr lang="en-US" altLang="zh-CN" sz="2200" b="1" dirty="0">
                <a:solidFill>
                  <a:schemeClr val="tx2"/>
                </a:solidFill>
                <a:latin typeface="Tahoma" pitchFamily="34" charset="0"/>
                <a:cs typeface="Tahoma" pitchFamily="34" charset="0"/>
              </a:rPr>
              <a:t>		...</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	 </a:t>
            </a:r>
            <a:r>
              <a:rPr lang="en-US" altLang="zh-CN" sz="2200" b="1" dirty="0">
                <a:solidFill>
                  <a:schemeClr val="bg1">
                    <a:lumMod val="50000"/>
                  </a:schemeClr>
                </a:solidFill>
                <a:latin typeface="Tahoma" pitchFamily="34" charset="0"/>
                <a:cs typeface="Tahoma" pitchFamily="34" charset="0"/>
              </a:rPr>
              <a:t>public void run();	//</a:t>
            </a:r>
            <a:r>
              <a:rPr lang="zh-CN" altLang="en-US" sz="2200" b="1" dirty="0">
                <a:solidFill>
                  <a:schemeClr val="bg1">
                    <a:lumMod val="50000"/>
                  </a:schemeClr>
                </a:solidFill>
                <a:latin typeface="Tahoma" pitchFamily="34" charset="0"/>
                <a:cs typeface="Tahoma" pitchFamily="34" charset="0"/>
              </a:rPr>
              <a:t>来自</a:t>
            </a:r>
            <a:r>
              <a:rPr lang="en-US" altLang="zh-CN" sz="2200" b="1" dirty="0" err="1">
                <a:solidFill>
                  <a:schemeClr val="bg1">
                    <a:lumMod val="50000"/>
                  </a:schemeClr>
                </a:solidFill>
                <a:latin typeface="Tahoma" pitchFamily="34" charset="0"/>
                <a:cs typeface="Tahoma" pitchFamily="34" charset="0"/>
              </a:rPr>
              <a:t>Runnable</a:t>
            </a:r>
            <a:r>
              <a:rPr lang="zh-CN" altLang="en-US" sz="2200" b="1" dirty="0">
                <a:solidFill>
                  <a:schemeClr val="bg1">
                    <a:lumMod val="50000"/>
                  </a:schemeClr>
                </a:solidFill>
                <a:latin typeface="Tahoma" pitchFamily="34" charset="0"/>
                <a:cs typeface="Tahoma" pitchFamily="34" charset="0"/>
              </a:rPr>
              <a:t>接口</a:t>
            </a:r>
          </a:p>
          <a:p>
            <a:pPr defTabSz="571500">
              <a:lnSpc>
                <a:spcPct val="80000"/>
              </a:lnSpc>
              <a:buFont typeface="Wingdings" pitchFamily="2" charset="2"/>
              <a:buNone/>
            </a:pPr>
            <a:r>
              <a:rPr lang="zh-CN" altLang="en-US" sz="2200" b="1" dirty="0">
                <a:solidFill>
                  <a:schemeClr val="bg1">
                    <a:lumMod val="50000"/>
                  </a:schemeClr>
                </a:solidFill>
                <a:latin typeface="Tahoma" pitchFamily="34" charset="0"/>
                <a:cs typeface="Tahoma" pitchFamily="34" charset="0"/>
              </a:rPr>
              <a:t>	 </a:t>
            </a:r>
            <a:r>
              <a:rPr lang="en-US" altLang="zh-CN" sz="2200" b="1" dirty="0">
                <a:solidFill>
                  <a:schemeClr val="bg1">
                    <a:lumMod val="50000"/>
                  </a:schemeClr>
                </a:solidFill>
                <a:latin typeface="Tahoma" pitchFamily="34" charset="0"/>
                <a:cs typeface="Tahoma" pitchFamily="34" charset="0"/>
              </a:rPr>
              <a:t>public synchronized void start();</a:t>
            </a:r>
          </a:p>
          <a:p>
            <a:pPr defTabSz="571500">
              <a:lnSpc>
                <a:spcPct val="80000"/>
              </a:lnSpc>
              <a:buFont typeface="Wingdings" pitchFamily="2" charset="2"/>
              <a:buNone/>
            </a:pPr>
            <a:r>
              <a:rPr lang="en-US" altLang="zh-CN" sz="2200" b="1" dirty="0">
                <a:solidFill>
                  <a:schemeClr val="bg1">
                    <a:lumMod val="50000"/>
                  </a:schemeClr>
                </a:solidFill>
                <a:latin typeface="Tahoma" pitchFamily="34" charset="0"/>
                <a:cs typeface="Tahoma" pitchFamily="34" charset="0"/>
              </a:rPr>
              <a:t>	 public static void sleep(long </a:t>
            </a:r>
            <a:r>
              <a:rPr lang="en-US" altLang="zh-CN" sz="2200" b="1" dirty="0" err="1">
                <a:solidFill>
                  <a:schemeClr val="bg1">
                    <a:lumMod val="50000"/>
                  </a:schemeClr>
                </a:solidFill>
                <a:latin typeface="Tahoma" pitchFamily="34" charset="0"/>
                <a:cs typeface="Tahoma" pitchFamily="34" charset="0"/>
              </a:rPr>
              <a:t>millis</a:t>
            </a:r>
            <a:r>
              <a:rPr lang="en-US" altLang="zh-CN" sz="2200" b="1" dirty="0">
                <a:solidFill>
                  <a:schemeClr val="bg1">
                    <a:lumMod val="50000"/>
                  </a:schemeClr>
                </a:solidFill>
                <a:latin typeface="Tahoma" pitchFamily="34" charset="0"/>
                <a:cs typeface="Tahoma" pitchFamily="34" charset="0"/>
              </a:rPr>
              <a:t>)throws  </a:t>
            </a:r>
          </a:p>
          <a:p>
            <a:pPr defTabSz="571500">
              <a:lnSpc>
                <a:spcPct val="80000"/>
              </a:lnSpc>
              <a:buFont typeface="Wingdings" pitchFamily="2" charset="2"/>
              <a:buNone/>
            </a:pPr>
            <a:r>
              <a:rPr lang="en-US" altLang="zh-CN" sz="2200" b="1" dirty="0">
                <a:solidFill>
                  <a:schemeClr val="bg1">
                    <a:lumMod val="50000"/>
                  </a:schemeClr>
                </a:solidFill>
                <a:latin typeface="Tahoma" pitchFamily="34" charset="0"/>
                <a:cs typeface="Tahoma" pitchFamily="34" charset="0"/>
              </a:rPr>
              <a:t>							</a:t>
            </a:r>
            <a:r>
              <a:rPr lang="en-US" altLang="zh-CN" sz="2200" b="1" dirty="0" err="1">
                <a:solidFill>
                  <a:schemeClr val="bg1">
                    <a:lumMod val="50000"/>
                  </a:schemeClr>
                </a:solidFill>
                <a:latin typeface="Tahoma" pitchFamily="34" charset="0"/>
                <a:cs typeface="Tahoma" pitchFamily="34" charset="0"/>
              </a:rPr>
              <a:t>InterruptedException</a:t>
            </a:r>
            <a:r>
              <a:rPr lang="en-US" altLang="zh-CN" sz="2200" b="1" dirty="0">
                <a:solidFill>
                  <a:schemeClr val="bg1">
                    <a:lumMod val="50000"/>
                  </a:schemeClr>
                </a:solidFill>
                <a:latin typeface="Tahoma" pitchFamily="34" charset="0"/>
                <a:cs typeface="Tahoma" pitchFamily="34" charset="0"/>
              </a:rPr>
              <a:t>;</a:t>
            </a:r>
          </a:p>
          <a:p>
            <a:pPr defTabSz="571500">
              <a:lnSpc>
                <a:spcPct val="80000"/>
              </a:lnSpc>
              <a:buFont typeface="Wingdings" pitchFamily="2" charset="2"/>
              <a:buNone/>
            </a:pPr>
            <a:r>
              <a:rPr lang="en-US" altLang="zh-CN" sz="2200" b="1" dirty="0">
                <a:solidFill>
                  <a:schemeClr val="bg1">
                    <a:lumMod val="50000"/>
                  </a:schemeClr>
                </a:solidFill>
                <a:latin typeface="Tahoma" pitchFamily="34" charset="0"/>
                <a:cs typeface="Tahoma" pitchFamily="34" charset="0"/>
              </a:rPr>
              <a:t>	 public static void yield();</a:t>
            </a:r>
          </a:p>
          <a:p>
            <a:pPr defTabSz="571500">
              <a:lnSpc>
                <a:spcPct val="80000"/>
              </a:lnSpc>
              <a:buFont typeface="Wingdings" pitchFamily="2" charset="2"/>
              <a:buNone/>
            </a:pPr>
            <a:r>
              <a:rPr lang="en-US" altLang="zh-CN" sz="2200" b="1" dirty="0">
                <a:solidFill>
                  <a:schemeClr val="bg1">
                    <a:lumMod val="50000"/>
                  </a:schemeClr>
                </a:solidFill>
                <a:latin typeface="Tahoma" pitchFamily="34" charset="0"/>
                <a:cs typeface="Tahoma" pitchFamily="34" charset="0"/>
              </a:rPr>
              <a:t>	 public final String </a:t>
            </a:r>
            <a:r>
              <a:rPr lang="en-US" altLang="zh-CN" sz="2200" b="1" dirty="0" err="1">
                <a:solidFill>
                  <a:schemeClr val="bg1">
                    <a:lumMod val="50000"/>
                  </a:schemeClr>
                </a:solidFill>
                <a:latin typeface="Tahoma" pitchFamily="34" charset="0"/>
                <a:cs typeface="Tahoma" pitchFamily="34" charset="0"/>
              </a:rPr>
              <a:t>getName</a:t>
            </a:r>
            <a:r>
              <a:rPr lang="en-US" altLang="zh-CN" sz="2200" b="1" dirty="0">
                <a:solidFill>
                  <a:schemeClr val="bg1">
                    <a:lumMod val="50000"/>
                  </a:schemeClr>
                </a:solidFill>
                <a:latin typeface="Tahoma" pitchFamily="34" charset="0"/>
                <a:cs typeface="Tahoma" pitchFamily="34" charset="0"/>
              </a:rPr>
              <a:t>();</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			...</a:t>
            </a:r>
          </a:p>
          <a:p>
            <a:pPr defTabSz="571500">
              <a:lnSpc>
                <a:spcPct val="80000"/>
              </a:lnSpc>
              <a:buFont typeface="Wingdings" pitchFamily="2" charset="2"/>
              <a:buNone/>
            </a:pPr>
            <a:r>
              <a:rPr lang="en-US" altLang="zh-CN" sz="2200" b="1" dirty="0">
                <a:solidFill>
                  <a:srgbClr val="0A017F"/>
                </a:solidFill>
                <a:latin typeface="Tahoma" pitchFamily="34" charset="0"/>
                <a:cs typeface="Tahoma" pitchFamily="34" charset="0"/>
              </a:rPr>
              <a:t>}</a:t>
            </a:r>
            <a:endParaRPr lang="en-US" altLang="zh-CN" sz="2200" b="1" dirty="0">
              <a:solidFill>
                <a:schemeClr val="tx2"/>
              </a:solidFill>
              <a:latin typeface="Tahoma" pitchFamily="34" charset="0"/>
              <a:cs typeface="Tahoma" pitchFamily="34" charset="0"/>
            </a:endParaRPr>
          </a:p>
        </p:txBody>
      </p:sp>
      <p:sp>
        <p:nvSpPr>
          <p:cNvPr id="10" name="灯片编号占位符 5"/>
          <p:cNvSpPr>
            <a:spLocks noGrp="1"/>
          </p:cNvSpPr>
          <p:nvPr>
            <p:ph type="sldNum" sz="quarter" idx="12"/>
          </p:nvPr>
        </p:nvSpPr>
        <p:spPr/>
        <p:txBody>
          <a:bodyPr/>
          <a:lstStyle/>
          <a:p>
            <a:fld id="{71722882-D7CF-45E2-9C7C-C308980169A2}" type="slidenum">
              <a:rPr lang="en-US" altLang="zh-CN"/>
              <a:pPr/>
              <a:t>28</a:t>
            </a:fld>
            <a:endParaRPr lang="en-US" altLang="zh-CN" dirty="0"/>
          </a:p>
        </p:txBody>
      </p:sp>
      <p:sp>
        <p:nvSpPr>
          <p:cNvPr id="32776" name="Rectangle 8"/>
          <p:cNvSpPr>
            <a:spLocks noChangeArrowheads="1"/>
          </p:cNvSpPr>
          <p:nvPr/>
        </p:nvSpPr>
        <p:spPr bwMode="auto">
          <a:xfrm>
            <a:off x="762000" y="1219200"/>
            <a:ext cx="4572000" cy="371513"/>
          </a:xfrm>
          <a:prstGeom prst="rect">
            <a:avLst/>
          </a:prstGeom>
          <a:noFill/>
          <a:ln w="12700">
            <a:solidFill>
              <a:schemeClr val="tx1"/>
            </a:solidFill>
            <a:miter lim="800000"/>
            <a:headEnd/>
            <a:tailEnd/>
          </a:ln>
          <a:effectLst/>
        </p:spPr>
        <p:txBody>
          <a:bodyPr wrap="square" lIns="90000" tIns="46800" rIns="90000" bIns="46800" anchor="ctr">
            <a:spAutoFit/>
          </a:bodyPr>
          <a:lstStyle/>
          <a:p>
            <a:endParaRPr lang="zh-CN" altLang="en-US"/>
          </a:p>
        </p:txBody>
      </p:sp>
      <p:sp>
        <p:nvSpPr>
          <p:cNvPr id="11" name="矩形 10"/>
          <p:cNvSpPr/>
          <p:nvPr/>
        </p:nvSpPr>
        <p:spPr bwMode="auto">
          <a:xfrm>
            <a:off x="533400" y="2362200"/>
            <a:ext cx="6824682" cy="709610"/>
          </a:xfrm>
          <a:prstGeom prst="rect">
            <a:avLst/>
          </a:prstGeom>
          <a:noFill/>
          <a:ln w="12700" cap="flat" cmpd="sng" algn="ctr">
            <a:solidFill>
              <a:schemeClr val="tx1"/>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0A700E5-06D6-4CDC-A166-B25FBE40AC45}" type="slidenum">
              <a:rPr lang="en-US" altLang="zh-CN"/>
              <a:pPr/>
              <a:t>29</a:t>
            </a:fld>
            <a:endParaRPr lang="en-US" altLang="zh-CN"/>
          </a:p>
        </p:txBody>
      </p:sp>
      <p:sp>
        <p:nvSpPr>
          <p:cNvPr id="61442" name="Rectangle 2"/>
          <p:cNvSpPr>
            <a:spLocks noGrp="1" noChangeArrowheads="1"/>
          </p:cNvSpPr>
          <p:nvPr>
            <p:ph type="title"/>
          </p:nvPr>
        </p:nvSpPr>
        <p:spPr>
          <a:xfrm>
            <a:off x="457200" y="122238"/>
            <a:ext cx="7543800" cy="1173162"/>
          </a:xfrm>
        </p:spPr>
        <p:txBody>
          <a:bodyPr/>
          <a:lstStyle/>
          <a:p>
            <a:r>
              <a:rPr lang="zh-CN" altLang="en-US" dirty="0" smtClean="0"/>
              <a:t>§15.3.1</a:t>
            </a:r>
            <a:r>
              <a:rPr lang="zh-CN" altLang="en-US" sz="3600" dirty="0" smtClean="0"/>
              <a:t>  </a:t>
            </a:r>
            <a:r>
              <a:rPr lang="en-US" altLang="zh-CN" dirty="0" err="1" smtClean="0">
                <a:latin typeface="宋体" charset="-122"/>
              </a:rPr>
              <a:t>Runnable</a:t>
            </a:r>
            <a:r>
              <a:rPr lang="zh-CN" altLang="en-US" dirty="0" smtClean="0">
                <a:latin typeface="宋体" charset="-122"/>
              </a:rPr>
              <a:t>接口与目标对象 </a:t>
            </a:r>
            <a:endParaRPr lang="zh-CN" altLang="en-US" dirty="0">
              <a:latin typeface="宋体" charset="-122"/>
            </a:endParaRPr>
          </a:p>
        </p:txBody>
      </p:sp>
      <p:sp>
        <p:nvSpPr>
          <p:cNvPr id="61443" name="Rectangle 3"/>
          <p:cNvSpPr>
            <a:spLocks noGrp="1" noChangeArrowheads="1"/>
          </p:cNvSpPr>
          <p:nvPr>
            <p:ph type="body" idx="1"/>
          </p:nvPr>
        </p:nvSpPr>
        <p:spPr>
          <a:xfrm>
            <a:off x="457200" y="1447801"/>
            <a:ext cx="8229600" cy="4953000"/>
          </a:xfrm>
        </p:spPr>
        <p:txBody>
          <a:bodyPr/>
          <a:lstStyle/>
          <a:p>
            <a:r>
              <a:rPr lang="zh-CN" altLang="en-US" dirty="0" smtClean="0">
                <a:latin typeface="Tahoma" pitchFamily="34" charset="0"/>
              </a:rPr>
              <a:t>通过</a:t>
            </a:r>
            <a:r>
              <a:rPr lang="zh-CN" altLang="en-US" dirty="0">
                <a:latin typeface="Tahoma" pitchFamily="34" charset="0"/>
              </a:rPr>
              <a:t>接口创建多线程，步骤如下： </a:t>
            </a:r>
          </a:p>
        </p:txBody>
      </p:sp>
      <p:sp>
        <p:nvSpPr>
          <p:cNvPr id="61444" name="Text Box 4"/>
          <p:cNvSpPr txBox="1">
            <a:spLocks noChangeArrowheads="1"/>
          </p:cNvSpPr>
          <p:nvPr/>
        </p:nvSpPr>
        <p:spPr bwMode="auto">
          <a:xfrm>
            <a:off x="609600" y="2118241"/>
            <a:ext cx="7924800" cy="3785652"/>
          </a:xfrm>
          <a:prstGeom prst="rect">
            <a:avLst/>
          </a:prstGeom>
          <a:noFill/>
          <a:ln w="34925" cap="rnd">
            <a:solidFill>
              <a:srgbClr val="00FFFF"/>
            </a:solidFill>
            <a:prstDash val="sysDot"/>
            <a:miter lim="800000"/>
            <a:headEnd/>
            <a:tailEnd/>
          </a:ln>
          <a:effectLst/>
        </p:spPr>
        <p:txBody>
          <a:bodyPr>
            <a:spAutoFit/>
          </a:bodyPr>
          <a:lstStyle/>
          <a:p>
            <a:pPr marL="277813" indent="-277813" fontAlgn="t"/>
            <a:r>
              <a:rPr kumimoji="1" lang="en-US" altLang="zh-CN" sz="2400" dirty="0" smtClean="0">
                <a:latin typeface="Tahoma" pitchFamily="34" charset="0"/>
              </a:rPr>
              <a:t>1.</a:t>
            </a:r>
            <a:r>
              <a:rPr kumimoji="1" lang="zh-CN" altLang="en-US" sz="2400" dirty="0" smtClean="0">
                <a:latin typeface="Tahoma" pitchFamily="34" charset="0"/>
              </a:rPr>
              <a:t>定义</a:t>
            </a:r>
            <a:r>
              <a:rPr kumimoji="1" lang="zh-CN" altLang="en-US" sz="2400" dirty="0">
                <a:latin typeface="Tahoma" pitchFamily="34" charset="0"/>
              </a:rPr>
              <a:t>一个实现</a:t>
            </a:r>
            <a:r>
              <a:rPr kumimoji="1" lang="en-US" altLang="zh-CN" sz="2400" b="1" dirty="0" err="1">
                <a:solidFill>
                  <a:srgbClr val="800080"/>
                </a:solidFill>
                <a:latin typeface="Tahoma" pitchFamily="34" charset="0"/>
              </a:rPr>
              <a:t>Runnable</a:t>
            </a:r>
            <a:r>
              <a:rPr kumimoji="1" lang="zh-CN" altLang="en-US" sz="2400" dirty="0">
                <a:solidFill>
                  <a:srgbClr val="800080"/>
                </a:solidFill>
                <a:latin typeface="Tahoma" pitchFamily="34" charset="0"/>
              </a:rPr>
              <a:t>接口</a:t>
            </a:r>
            <a:r>
              <a:rPr kumimoji="1" lang="zh-CN" altLang="en-US" sz="2400" dirty="0">
                <a:latin typeface="Tahoma" pitchFamily="34" charset="0"/>
              </a:rPr>
              <a:t>的类。 </a:t>
            </a:r>
          </a:p>
          <a:p>
            <a:pPr marL="277813" indent="-277813" fontAlgn="t"/>
            <a:r>
              <a:rPr kumimoji="1" lang="en-US" altLang="zh-CN" sz="2400" dirty="0">
                <a:latin typeface="Tahoma" pitchFamily="34" charset="0"/>
              </a:rPr>
              <a:t>2</a:t>
            </a:r>
            <a:r>
              <a:rPr kumimoji="1" lang="en-US" altLang="zh-CN" sz="2400" dirty="0" smtClean="0">
                <a:latin typeface="Tahoma" pitchFamily="34" charset="0"/>
              </a:rPr>
              <a:t>.</a:t>
            </a:r>
            <a:r>
              <a:rPr kumimoji="1" lang="zh-CN" altLang="en-US" sz="2400" dirty="0" smtClean="0">
                <a:latin typeface="Tahoma" pitchFamily="34" charset="0"/>
              </a:rPr>
              <a:t>在该类中定义</a:t>
            </a:r>
            <a:r>
              <a:rPr kumimoji="1" lang="zh-CN" altLang="en-US" sz="2400" dirty="0">
                <a:latin typeface="Tahoma" pitchFamily="34" charset="0"/>
              </a:rPr>
              <a:t>方法</a:t>
            </a:r>
            <a:r>
              <a:rPr kumimoji="1" lang="en-US" altLang="zh-CN" sz="2400" b="1" dirty="0">
                <a:solidFill>
                  <a:srgbClr val="990000"/>
                </a:solidFill>
                <a:latin typeface="Tahoma" pitchFamily="34" charset="0"/>
              </a:rPr>
              <a:t>run( </a:t>
            </a:r>
            <a:r>
              <a:rPr kumimoji="1" lang="en-US" altLang="zh-CN" sz="2400" b="1" dirty="0" smtClean="0">
                <a:solidFill>
                  <a:srgbClr val="990000"/>
                </a:solidFill>
                <a:latin typeface="Tahoma" pitchFamily="34" charset="0"/>
              </a:rPr>
              <a:t>)</a:t>
            </a:r>
            <a:r>
              <a:rPr kumimoji="1" lang="zh-CN" altLang="en-US" sz="2400" b="1" dirty="0" smtClean="0">
                <a:solidFill>
                  <a:srgbClr val="990000"/>
                </a:solidFill>
                <a:latin typeface="Tahoma" pitchFamily="34" charset="0"/>
              </a:rPr>
              <a:t>，实现</a:t>
            </a:r>
            <a:r>
              <a:rPr kumimoji="1" lang="en-US" altLang="zh-CN" sz="2400" dirty="0" err="1" smtClean="0">
                <a:latin typeface="Tahoma" pitchFamily="34" charset="0"/>
              </a:rPr>
              <a:t>Runnable</a:t>
            </a:r>
            <a:r>
              <a:rPr kumimoji="1" lang="zh-CN" altLang="en-US" sz="2400" dirty="0">
                <a:latin typeface="Tahoma" pitchFamily="34" charset="0"/>
              </a:rPr>
              <a:t>接口</a:t>
            </a:r>
            <a:r>
              <a:rPr kumimoji="1" lang="zh-CN" altLang="en-US" sz="2400" dirty="0" smtClean="0">
                <a:latin typeface="Tahoma" pitchFamily="34" charset="0"/>
              </a:rPr>
              <a:t>中的抽象方法</a:t>
            </a:r>
            <a:r>
              <a:rPr kumimoji="1" lang="en-US" altLang="zh-CN" sz="2400" dirty="0" smtClean="0">
                <a:latin typeface="Tahoma" pitchFamily="34" charset="0"/>
              </a:rPr>
              <a:t>run</a:t>
            </a:r>
            <a:r>
              <a:rPr kumimoji="1" lang="en-US" altLang="zh-CN" sz="2400" dirty="0">
                <a:latin typeface="Tahoma" pitchFamily="34" charset="0"/>
              </a:rPr>
              <a:t>( </a:t>
            </a:r>
            <a:r>
              <a:rPr kumimoji="1" lang="en-US" altLang="zh-CN" sz="2400" dirty="0" smtClean="0">
                <a:latin typeface="Tahoma" pitchFamily="34" charset="0"/>
              </a:rPr>
              <a:t>)</a:t>
            </a:r>
            <a:r>
              <a:rPr kumimoji="1" lang="zh-CN" altLang="en-US" sz="2400" dirty="0" smtClean="0">
                <a:latin typeface="Tahoma" pitchFamily="34" charset="0"/>
              </a:rPr>
              <a:t>。</a:t>
            </a:r>
            <a:endParaRPr kumimoji="1" lang="zh-CN" altLang="en-US" sz="2400" dirty="0">
              <a:latin typeface="Tahoma" pitchFamily="34" charset="0"/>
            </a:endParaRPr>
          </a:p>
          <a:p>
            <a:pPr marL="277813" indent="-277813" fontAlgn="t"/>
            <a:r>
              <a:rPr kumimoji="1" lang="zh-CN" altLang="en-US" sz="2400" dirty="0">
                <a:latin typeface="Tahoma" pitchFamily="34" charset="0"/>
              </a:rPr>
              <a:t> </a:t>
            </a:r>
          </a:p>
          <a:p>
            <a:pPr marL="277813" indent="-277813" fontAlgn="t"/>
            <a:r>
              <a:rPr kumimoji="1" lang="en-US" altLang="zh-CN" sz="2400" dirty="0">
                <a:latin typeface="Tahoma" pitchFamily="34" charset="0"/>
              </a:rPr>
              <a:t>3.</a:t>
            </a:r>
            <a:r>
              <a:rPr kumimoji="1" lang="zh-CN" altLang="en-US" sz="2400" dirty="0">
                <a:latin typeface="Tahoma" pitchFamily="34" charset="0"/>
              </a:rPr>
              <a:t>创建该类的一</a:t>
            </a:r>
            <a:r>
              <a:rPr kumimoji="1" lang="zh-CN" altLang="en-US" sz="2400" dirty="0" smtClean="0">
                <a:latin typeface="Tahoma" pitchFamily="34" charset="0"/>
              </a:rPr>
              <a:t>个对象</a:t>
            </a:r>
            <a:r>
              <a:rPr kumimoji="1" lang="zh-CN" altLang="en-US" sz="2400" dirty="0">
                <a:latin typeface="Tahoma" pitchFamily="34" charset="0"/>
              </a:rPr>
              <a:t>，并将该</a:t>
            </a:r>
            <a:r>
              <a:rPr kumimoji="1" lang="zh-CN" altLang="en-US" sz="2400" dirty="0" smtClean="0">
                <a:latin typeface="Tahoma" pitchFamily="34" charset="0"/>
              </a:rPr>
              <a:t>对象作为</a:t>
            </a:r>
            <a:r>
              <a:rPr kumimoji="1" lang="en-US" altLang="zh-CN" sz="2400" dirty="0" err="1" smtClean="0">
                <a:latin typeface="Tahoma" pitchFamily="34" charset="0"/>
              </a:rPr>
              <a:t>Runnable</a:t>
            </a:r>
            <a:r>
              <a:rPr kumimoji="1" lang="zh-CN" altLang="en-US" sz="2400" dirty="0" smtClean="0">
                <a:latin typeface="Tahoma" pitchFamily="34" charset="0"/>
              </a:rPr>
              <a:t>接口对象，作为参数传递</a:t>
            </a:r>
            <a:r>
              <a:rPr kumimoji="1" lang="zh-CN" altLang="en-US" sz="2400" dirty="0">
                <a:latin typeface="Tahoma" pitchFamily="34" charset="0"/>
              </a:rPr>
              <a:t>给</a:t>
            </a:r>
            <a:r>
              <a:rPr kumimoji="1" lang="en-US" altLang="zh-CN" sz="2400" dirty="0">
                <a:latin typeface="Tahoma" pitchFamily="34" charset="0"/>
              </a:rPr>
              <a:t>Thread</a:t>
            </a:r>
            <a:r>
              <a:rPr kumimoji="1" lang="zh-CN" altLang="en-US" sz="2400" dirty="0">
                <a:latin typeface="Tahoma" pitchFamily="34" charset="0"/>
              </a:rPr>
              <a:t>类</a:t>
            </a:r>
            <a:r>
              <a:rPr kumimoji="1" lang="zh-CN" altLang="en-US" sz="2400" dirty="0" smtClean="0">
                <a:latin typeface="Tahoma" pitchFamily="34" charset="0"/>
              </a:rPr>
              <a:t>的以下构造</a:t>
            </a:r>
            <a:r>
              <a:rPr kumimoji="1" lang="zh-CN" altLang="en-US" sz="2400" dirty="0">
                <a:latin typeface="Tahoma" pitchFamily="34" charset="0"/>
              </a:rPr>
              <a:t>函数，从而生成</a:t>
            </a:r>
            <a:r>
              <a:rPr kumimoji="1" lang="en-US" altLang="zh-CN" sz="2400" dirty="0">
                <a:latin typeface="Tahoma" pitchFamily="34" charset="0"/>
              </a:rPr>
              <a:t>Thread</a:t>
            </a:r>
            <a:r>
              <a:rPr kumimoji="1" lang="zh-CN" altLang="en-US" sz="2400" dirty="0">
                <a:latin typeface="Tahoma" pitchFamily="34" charset="0"/>
              </a:rPr>
              <a:t>类的一个对象。 </a:t>
            </a:r>
            <a:endParaRPr kumimoji="1" lang="en-US" altLang="zh-CN" sz="2400" dirty="0">
              <a:latin typeface="Tahoma" pitchFamily="34" charset="0"/>
            </a:endParaRPr>
          </a:p>
          <a:p>
            <a:pPr marL="568325" lvl="1" fontAlgn="t">
              <a:buFontTx/>
              <a:buChar char="•"/>
            </a:pPr>
            <a:r>
              <a:rPr lang="el-GR" sz="2400" b="1" dirty="0">
                <a:solidFill>
                  <a:srgbClr val="006600"/>
                </a:solidFill>
                <a:latin typeface="Tahoma" pitchFamily="34" charset="0"/>
              </a:rPr>
              <a:t>Thread(</a:t>
            </a:r>
            <a:r>
              <a:rPr lang="el-GR" sz="2400" b="1" dirty="0">
                <a:solidFill>
                  <a:srgbClr val="000099"/>
                </a:solidFill>
                <a:latin typeface="Tahoma" pitchFamily="34" charset="0"/>
              </a:rPr>
              <a:t>Runnable</a:t>
            </a:r>
            <a:r>
              <a:rPr lang="el-GR" sz="2400" b="1" dirty="0">
                <a:solidFill>
                  <a:srgbClr val="006600"/>
                </a:solidFill>
                <a:latin typeface="Tahoma" pitchFamily="34" charset="0"/>
              </a:rPr>
              <a:t> target)</a:t>
            </a:r>
            <a:endParaRPr lang="en-US" altLang="zh-CN" sz="2400" b="1" dirty="0">
              <a:solidFill>
                <a:srgbClr val="006600"/>
              </a:solidFill>
              <a:latin typeface="Tahoma" pitchFamily="34" charset="0"/>
            </a:endParaRPr>
          </a:p>
          <a:p>
            <a:pPr marL="568325" lvl="1" fontAlgn="t">
              <a:buFontTx/>
              <a:buChar char="•"/>
            </a:pPr>
            <a:r>
              <a:rPr lang="el-GR" sz="2400" b="1" dirty="0">
                <a:solidFill>
                  <a:srgbClr val="006600"/>
                </a:solidFill>
                <a:latin typeface="Tahoma" pitchFamily="34" charset="0"/>
              </a:rPr>
              <a:t>Thread(</a:t>
            </a:r>
            <a:r>
              <a:rPr lang="el-GR" sz="2400" b="1" dirty="0">
                <a:solidFill>
                  <a:srgbClr val="000099"/>
                </a:solidFill>
                <a:latin typeface="Tahoma" pitchFamily="34" charset="0"/>
              </a:rPr>
              <a:t>Runnable</a:t>
            </a:r>
            <a:r>
              <a:rPr lang="el-GR" sz="2400" b="1" dirty="0">
                <a:solidFill>
                  <a:srgbClr val="006600"/>
                </a:solidFill>
                <a:latin typeface="Tahoma" pitchFamily="34" charset="0"/>
              </a:rPr>
              <a:t> target, String name)</a:t>
            </a:r>
            <a:endParaRPr kumimoji="1" lang="en-US" altLang="zh-CN" sz="2400" dirty="0">
              <a:latin typeface="Tahoma" pitchFamily="34" charset="0"/>
            </a:endParaRPr>
          </a:p>
          <a:p>
            <a:pPr marL="277813" indent="-277813" fontAlgn="t"/>
            <a:r>
              <a:rPr kumimoji="1" lang="en-US" altLang="zh-CN" sz="2400" dirty="0">
                <a:latin typeface="Tahoma" pitchFamily="34" charset="0"/>
              </a:rPr>
              <a:t>4.</a:t>
            </a:r>
            <a:r>
              <a:rPr kumimoji="1" lang="zh-CN" altLang="en-US" sz="2400" dirty="0">
                <a:latin typeface="Tahoma" pitchFamily="34" charset="0"/>
              </a:rPr>
              <a:t>通过</a:t>
            </a:r>
            <a:r>
              <a:rPr kumimoji="1" lang="en-US" altLang="zh-CN" sz="2400" b="1" dirty="0">
                <a:solidFill>
                  <a:srgbClr val="990000"/>
                </a:solidFill>
                <a:latin typeface="Tahoma" pitchFamily="34" charset="0"/>
              </a:rPr>
              <a:t>start( )</a:t>
            </a:r>
            <a:r>
              <a:rPr kumimoji="1" lang="zh-CN" altLang="en-US" sz="2400" dirty="0">
                <a:latin typeface="Tahoma" pitchFamily="34" charset="0"/>
              </a:rPr>
              <a:t>方法启动线程。</a:t>
            </a:r>
            <a:endParaRPr kumimoji="1" lang="zh-CN" altLang="en-US" sz="2400" dirty="0">
              <a:solidFill>
                <a:srgbClr val="006600"/>
              </a:solidFill>
              <a:latin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Tahoma" pitchFamily="34" charset="0"/>
              </a:rPr>
              <a:t>主要内容</a:t>
            </a:r>
            <a:endParaRPr lang="zh-CN" altLang="en-US" dirty="0">
              <a:solidFill>
                <a:schemeClr val="tx1"/>
              </a:solidFill>
            </a:endParaRPr>
          </a:p>
        </p:txBody>
      </p:sp>
      <p:sp>
        <p:nvSpPr>
          <p:cNvPr id="3" name="内容占位符 2"/>
          <p:cNvSpPr>
            <a:spLocks noGrp="1"/>
          </p:cNvSpPr>
          <p:nvPr>
            <p:ph idx="1"/>
          </p:nvPr>
        </p:nvSpPr>
        <p:spPr/>
        <p:txBody>
          <a:bodyPr/>
          <a:lstStyle/>
          <a:p>
            <a:pPr marL="476250" indent="-476250" algn="just" fontAlgn="t">
              <a:buClr>
                <a:srgbClr val="3333FF"/>
              </a:buClr>
              <a:buSzPct val="120000"/>
              <a:buFontTx/>
              <a:buChar char="•"/>
            </a:pPr>
            <a:r>
              <a:rPr lang="en-US" altLang="zh-CN" sz="2400" b="1" dirty="0" smtClean="0">
                <a:latin typeface="Tahoma" pitchFamily="34" charset="0"/>
              </a:rPr>
              <a:t>Java</a:t>
            </a:r>
            <a:r>
              <a:rPr lang="zh-CN" altLang="en-US" sz="2400" b="1" dirty="0" smtClean="0">
                <a:latin typeface="Tahoma" pitchFamily="34" charset="0"/>
              </a:rPr>
              <a:t>中的线程</a:t>
            </a:r>
          </a:p>
          <a:p>
            <a:pPr marL="476250" indent="-476250" algn="just" fontAlgn="t">
              <a:buClr>
                <a:srgbClr val="3333FF"/>
              </a:buClr>
              <a:buSzPct val="120000"/>
              <a:buFontTx/>
              <a:buChar char="•"/>
            </a:pPr>
            <a:r>
              <a:rPr lang="en-US" altLang="zh-CN" sz="2400" b="1" dirty="0" smtClean="0">
                <a:latin typeface="Tahoma" pitchFamily="34" charset="0"/>
              </a:rPr>
              <a:t>Thread</a:t>
            </a:r>
            <a:r>
              <a:rPr lang="zh-CN" altLang="en-US" sz="2400" b="1" dirty="0" smtClean="0">
                <a:latin typeface="Tahoma" pitchFamily="34" charset="0"/>
              </a:rPr>
              <a:t>子类创建线程</a:t>
            </a:r>
          </a:p>
          <a:p>
            <a:pPr marL="476250" indent="-476250" algn="just" fontAlgn="t">
              <a:buClr>
                <a:srgbClr val="3333FF"/>
              </a:buClr>
              <a:buSzPct val="120000"/>
              <a:buFontTx/>
              <a:buChar char="•"/>
            </a:pPr>
            <a:r>
              <a:rPr lang="zh-CN" altLang="en-US" sz="2400" b="1" dirty="0" smtClean="0">
                <a:latin typeface="Tahoma" pitchFamily="34" charset="0"/>
              </a:rPr>
              <a:t>使用</a:t>
            </a:r>
            <a:r>
              <a:rPr lang="en-US" altLang="zh-CN" sz="2400" b="1" dirty="0" err="1" smtClean="0">
                <a:latin typeface="Tahoma" pitchFamily="34" charset="0"/>
              </a:rPr>
              <a:t>Runnable</a:t>
            </a:r>
            <a:r>
              <a:rPr lang="zh-CN" altLang="en-US" sz="2400" b="1" dirty="0" smtClean="0">
                <a:latin typeface="Tahoma" pitchFamily="34" charset="0"/>
              </a:rPr>
              <a:t>接口</a:t>
            </a:r>
          </a:p>
          <a:p>
            <a:pPr marL="476250" indent="-476250" algn="just" fontAlgn="t">
              <a:buClr>
                <a:srgbClr val="3333FF"/>
              </a:buClr>
              <a:buSzPct val="120000"/>
              <a:buFontTx/>
              <a:buChar char="•"/>
            </a:pPr>
            <a:r>
              <a:rPr lang="zh-CN" altLang="en-US" sz="2400" b="1" dirty="0" smtClean="0">
                <a:latin typeface="Tahoma" pitchFamily="34" charset="0"/>
              </a:rPr>
              <a:t>线程的常用方法</a:t>
            </a:r>
          </a:p>
          <a:p>
            <a:pPr marL="476250" indent="-476250" algn="just" fontAlgn="t">
              <a:buClr>
                <a:srgbClr val="3333FF"/>
              </a:buClr>
              <a:buSzPct val="120000"/>
              <a:buFontTx/>
              <a:buChar char="•"/>
            </a:pPr>
            <a:r>
              <a:rPr lang="en-US" altLang="zh-CN" sz="2400" b="1" dirty="0" smtClean="0">
                <a:latin typeface="Tahoma" pitchFamily="34" charset="0"/>
              </a:rPr>
              <a:t>GUI</a:t>
            </a:r>
            <a:r>
              <a:rPr lang="zh-CN" altLang="en-US" sz="2400" b="1" dirty="0" smtClean="0">
                <a:latin typeface="Tahoma" pitchFamily="34" charset="0"/>
              </a:rPr>
              <a:t>线程</a:t>
            </a:r>
          </a:p>
          <a:p>
            <a:pPr marL="476250" indent="-476250" algn="just" fontAlgn="t">
              <a:buClr>
                <a:srgbClr val="3333FF"/>
              </a:buClr>
              <a:buSzPct val="120000"/>
              <a:buFontTx/>
              <a:buChar char="•"/>
            </a:pPr>
            <a:r>
              <a:rPr lang="zh-CN" altLang="en-US" sz="2400" b="1" dirty="0" smtClean="0">
                <a:latin typeface="Tahoma" pitchFamily="34" charset="0"/>
              </a:rPr>
              <a:t>线程同步</a:t>
            </a:r>
          </a:p>
          <a:p>
            <a:pPr marL="476250" indent="-476250" algn="just" fontAlgn="t">
              <a:buClr>
                <a:srgbClr val="3333FF"/>
              </a:buClr>
              <a:buSzPct val="120000"/>
              <a:buFontTx/>
              <a:buChar char="•"/>
            </a:pPr>
            <a:r>
              <a:rPr lang="zh-CN" altLang="en-US" sz="2400" b="1" dirty="0" smtClean="0">
                <a:latin typeface="Tahoma" pitchFamily="34" charset="0"/>
              </a:rPr>
              <a:t>在同步方法中使用</a:t>
            </a:r>
            <a:r>
              <a:rPr lang="en-US" altLang="zh-CN" sz="2400" b="1" dirty="0" smtClean="0">
                <a:latin typeface="Tahoma" pitchFamily="34" charset="0"/>
              </a:rPr>
              <a:t>wait()、notify </a:t>
            </a:r>
            <a:r>
              <a:rPr lang="zh-CN" altLang="en-US" sz="2400" b="1" dirty="0" smtClean="0">
                <a:latin typeface="Tahoma" pitchFamily="34" charset="0"/>
              </a:rPr>
              <a:t>和</a:t>
            </a:r>
            <a:r>
              <a:rPr lang="en-US" altLang="zh-CN" sz="2400" b="1" dirty="0" err="1" smtClean="0">
                <a:latin typeface="Tahoma" pitchFamily="34" charset="0"/>
              </a:rPr>
              <a:t>notifyAll</a:t>
            </a:r>
            <a:r>
              <a:rPr lang="en-US" altLang="zh-CN" sz="2400" b="1" dirty="0" smtClean="0">
                <a:latin typeface="Tahoma" pitchFamily="34" charset="0"/>
              </a:rPr>
              <a:t>()</a:t>
            </a:r>
            <a:r>
              <a:rPr lang="zh-CN" altLang="en-US" sz="2400" b="1" dirty="0" smtClean="0">
                <a:latin typeface="Tahoma" pitchFamily="34" charset="0"/>
              </a:rPr>
              <a:t>方法</a:t>
            </a:r>
          </a:p>
          <a:p>
            <a:pPr marL="476250" indent="-476250" algn="just" fontAlgn="t">
              <a:buClr>
                <a:srgbClr val="3333FF"/>
              </a:buClr>
              <a:buSzPct val="120000"/>
              <a:buFontTx/>
              <a:buChar char="•"/>
            </a:pPr>
            <a:r>
              <a:rPr lang="zh-CN" altLang="en-US" sz="2400" b="1" dirty="0" smtClean="0">
                <a:solidFill>
                  <a:schemeClr val="bg1">
                    <a:lumMod val="50000"/>
                  </a:schemeClr>
                </a:solidFill>
                <a:latin typeface="Tahoma" pitchFamily="34" charset="0"/>
              </a:rPr>
              <a:t>计时器线程</a:t>
            </a:r>
            <a:r>
              <a:rPr lang="en-US" altLang="zh-CN" sz="2400" b="1" dirty="0" smtClean="0">
                <a:solidFill>
                  <a:schemeClr val="bg1">
                    <a:lumMod val="50000"/>
                  </a:schemeClr>
                </a:solidFill>
                <a:latin typeface="Tahoma" pitchFamily="34" charset="0"/>
              </a:rPr>
              <a:t>(</a:t>
            </a:r>
            <a:r>
              <a:rPr lang="zh-CN" altLang="en-US" sz="2400" b="1" dirty="0" smtClean="0">
                <a:solidFill>
                  <a:schemeClr val="bg1">
                    <a:lumMod val="50000"/>
                  </a:schemeClr>
                </a:solidFill>
                <a:latin typeface="Tahoma" pitchFamily="34" charset="0"/>
              </a:rPr>
              <a:t>自学</a:t>
            </a:r>
            <a:r>
              <a:rPr lang="en-US" altLang="zh-CN" sz="2400" b="1" dirty="0" smtClean="0">
                <a:solidFill>
                  <a:schemeClr val="bg1">
                    <a:lumMod val="50000"/>
                  </a:schemeClr>
                </a:solidFill>
                <a:latin typeface="Tahoma" pitchFamily="34" charset="0"/>
              </a:rPr>
              <a:t>)</a:t>
            </a:r>
            <a:endParaRPr lang="zh-CN" altLang="en-US" sz="2400" b="1" dirty="0" smtClean="0">
              <a:solidFill>
                <a:schemeClr val="bg1">
                  <a:lumMod val="50000"/>
                </a:schemeClr>
              </a:solidFill>
              <a:latin typeface="Tahoma" pitchFamily="34" charset="0"/>
            </a:endParaRPr>
          </a:p>
          <a:p>
            <a:pPr marL="476250" indent="-476250" algn="just" fontAlgn="t">
              <a:buClr>
                <a:srgbClr val="3333FF"/>
              </a:buClr>
              <a:buSzPct val="120000"/>
              <a:buFontTx/>
              <a:buChar char="•"/>
            </a:pPr>
            <a:r>
              <a:rPr lang="zh-CN" altLang="en-US" sz="2400" b="1" dirty="0" smtClean="0">
                <a:solidFill>
                  <a:schemeClr val="bg1">
                    <a:lumMod val="50000"/>
                  </a:schemeClr>
                </a:solidFill>
                <a:latin typeface="Tahoma" pitchFamily="34" charset="0"/>
              </a:rPr>
              <a:t>线程联合</a:t>
            </a:r>
            <a:r>
              <a:rPr lang="en-US" altLang="zh-CN" sz="2400" b="1" dirty="0" smtClean="0">
                <a:solidFill>
                  <a:schemeClr val="bg1">
                    <a:lumMod val="50000"/>
                  </a:schemeClr>
                </a:solidFill>
                <a:latin typeface="Tahoma" pitchFamily="34" charset="0"/>
              </a:rPr>
              <a:t>(</a:t>
            </a:r>
            <a:r>
              <a:rPr lang="zh-CN" altLang="en-US" sz="2400" b="1" dirty="0" smtClean="0">
                <a:solidFill>
                  <a:schemeClr val="bg1">
                    <a:lumMod val="50000"/>
                  </a:schemeClr>
                </a:solidFill>
                <a:latin typeface="Tahoma" pitchFamily="34" charset="0"/>
              </a:rPr>
              <a:t>自学</a:t>
            </a:r>
            <a:r>
              <a:rPr lang="en-US" altLang="zh-CN" sz="2400" b="1" dirty="0" smtClean="0">
                <a:solidFill>
                  <a:schemeClr val="bg1">
                    <a:lumMod val="50000"/>
                  </a:schemeClr>
                </a:solidFill>
                <a:latin typeface="Tahoma" pitchFamily="34" charset="0"/>
              </a:rPr>
              <a:t>)</a:t>
            </a:r>
            <a:endParaRPr lang="zh-CN" altLang="en-US" sz="2400" b="1" dirty="0" smtClean="0">
              <a:solidFill>
                <a:schemeClr val="bg1">
                  <a:lumMod val="50000"/>
                </a:schemeClr>
              </a:solidFill>
              <a:latin typeface="Tahoma" pitchFamily="34" charset="0"/>
            </a:endParaRPr>
          </a:p>
          <a:p>
            <a:pPr marL="476250" indent="-476250" algn="just" fontAlgn="t">
              <a:buClr>
                <a:srgbClr val="3333FF"/>
              </a:buClr>
              <a:buSzPct val="120000"/>
              <a:buFontTx/>
              <a:buChar char="•"/>
            </a:pPr>
            <a:r>
              <a:rPr lang="zh-CN" altLang="en-US" sz="2400" b="1" dirty="0" smtClean="0">
                <a:solidFill>
                  <a:schemeClr val="bg1">
                    <a:lumMod val="50000"/>
                  </a:schemeClr>
                </a:solidFill>
                <a:latin typeface="Tahoma" pitchFamily="34" charset="0"/>
              </a:rPr>
              <a:t>守护线程</a:t>
            </a:r>
            <a:r>
              <a:rPr lang="en-US" altLang="zh-CN" sz="2400" b="1" dirty="0" smtClean="0">
                <a:solidFill>
                  <a:schemeClr val="bg1">
                    <a:lumMod val="50000"/>
                  </a:schemeClr>
                </a:solidFill>
                <a:latin typeface="Tahoma" pitchFamily="34" charset="0"/>
              </a:rPr>
              <a:t>(</a:t>
            </a:r>
            <a:r>
              <a:rPr lang="zh-CN" altLang="en-US" sz="2400" b="1" dirty="0" smtClean="0">
                <a:solidFill>
                  <a:schemeClr val="bg1">
                    <a:lumMod val="50000"/>
                  </a:schemeClr>
                </a:solidFill>
                <a:latin typeface="Tahoma" pitchFamily="34" charset="0"/>
              </a:rPr>
              <a:t>自学</a:t>
            </a:r>
            <a:r>
              <a:rPr lang="en-US" altLang="zh-CN" sz="2400" b="1" dirty="0" smtClean="0">
                <a:solidFill>
                  <a:schemeClr val="bg1">
                    <a:lumMod val="50000"/>
                  </a:schemeClr>
                </a:solidFill>
                <a:latin typeface="Tahoma" pitchFamily="34" charset="0"/>
              </a:rPr>
              <a:t>)</a:t>
            </a:r>
            <a:endParaRPr lang="zh-CN" altLang="en-US" sz="2400" b="1" dirty="0" smtClean="0">
              <a:solidFill>
                <a:schemeClr val="bg1">
                  <a:lumMod val="50000"/>
                </a:schemeClr>
              </a:solidFill>
              <a:latin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§15.3.1</a:t>
            </a:r>
            <a:r>
              <a:rPr lang="zh-CN" altLang="en-US" sz="3600" dirty="0" smtClean="0"/>
              <a:t>  </a:t>
            </a:r>
            <a:r>
              <a:rPr lang="en-US" altLang="zh-CN" dirty="0" err="1" smtClean="0">
                <a:latin typeface="宋体" charset="-122"/>
              </a:rPr>
              <a:t>Runnable</a:t>
            </a:r>
            <a:r>
              <a:rPr lang="zh-CN" altLang="en-US" dirty="0" smtClean="0">
                <a:latin typeface="宋体" charset="-122"/>
              </a:rPr>
              <a:t>接口与目标对象 </a:t>
            </a:r>
            <a:endParaRPr lang="zh-CN" altLang="en-US" dirty="0">
              <a:latin typeface="宋体" charset="-122"/>
            </a:endParaRPr>
          </a:p>
        </p:txBody>
      </p:sp>
      <p:sp>
        <p:nvSpPr>
          <p:cNvPr id="3" name="内容占位符 2"/>
          <p:cNvSpPr>
            <a:spLocks noGrp="1"/>
          </p:cNvSpPr>
          <p:nvPr>
            <p:ph idx="1"/>
          </p:nvPr>
        </p:nvSpPr>
        <p:spPr/>
        <p:txBody>
          <a:bodyPr/>
          <a:lstStyle/>
          <a:p>
            <a:r>
              <a:rPr lang="zh-CN" altLang="en-US" dirty="0" smtClean="0">
                <a:latin typeface="宋体" charset="-122"/>
              </a:rPr>
              <a:t>在创建线程对象时，必须向构造方法的参数传递</a:t>
            </a:r>
            <a:r>
              <a:rPr lang="zh-CN" altLang="en-US" dirty="0" smtClean="0">
                <a:solidFill>
                  <a:srgbClr val="000099"/>
                </a:solidFill>
                <a:latin typeface="宋体" charset="-122"/>
              </a:rPr>
              <a:t>一个实现</a:t>
            </a:r>
            <a:r>
              <a:rPr lang="en-US" altLang="zh-CN" dirty="0" err="1" smtClean="0">
                <a:solidFill>
                  <a:srgbClr val="000099"/>
                </a:solidFill>
                <a:latin typeface="宋体" charset="-122"/>
              </a:rPr>
              <a:t>Runnable</a:t>
            </a:r>
            <a:r>
              <a:rPr lang="zh-CN" altLang="en-US" dirty="0" smtClean="0">
                <a:solidFill>
                  <a:srgbClr val="000099"/>
                </a:solidFill>
                <a:latin typeface="宋体" charset="-122"/>
              </a:rPr>
              <a:t>接口类的实例</a:t>
            </a:r>
            <a:r>
              <a:rPr lang="zh-CN" altLang="en-US" dirty="0" smtClean="0">
                <a:latin typeface="宋体" charset="-122"/>
              </a:rPr>
              <a:t>，该实例对象称作所创线程的</a:t>
            </a:r>
            <a:r>
              <a:rPr lang="zh-CN" altLang="en-US" dirty="0" smtClean="0">
                <a:solidFill>
                  <a:srgbClr val="FF6600"/>
                </a:solidFill>
                <a:latin typeface="宋体" charset="-122"/>
              </a:rPr>
              <a:t>目标对象。</a:t>
            </a:r>
            <a:endParaRPr lang="en-US" altLang="zh-CN" dirty="0" smtClean="0">
              <a:solidFill>
                <a:srgbClr val="FF6600"/>
              </a:solidFill>
              <a:latin typeface="宋体" charset="-122"/>
            </a:endParaRPr>
          </a:p>
          <a:p>
            <a:r>
              <a:rPr lang="zh-CN" altLang="en-US" dirty="0" smtClean="0">
                <a:latin typeface="宋体" charset="-122"/>
              </a:rPr>
              <a:t>当线程调用</a:t>
            </a:r>
            <a:r>
              <a:rPr lang="en-US" altLang="zh-CN" dirty="0" smtClean="0">
                <a:latin typeface="宋体" charset="-122"/>
              </a:rPr>
              <a:t>start()</a:t>
            </a:r>
            <a:r>
              <a:rPr lang="zh-CN" altLang="en-US" dirty="0" smtClean="0">
                <a:latin typeface="宋体" charset="-122"/>
              </a:rPr>
              <a:t>方法后，一旦轮到它来享用</a:t>
            </a:r>
            <a:r>
              <a:rPr lang="en-US" altLang="zh-CN" dirty="0" smtClean="0">
                <a:latin typeface="宋体" charset="-122"/>
              </a:rPr>
              <a:t>CPU</a:t>
            </a:r>
            <a:r>
              <a:rPr lang="zh-CN" altLang="en-US" dirty="0" smtClean="0">
                <a:latin typeface="宋体" charset="-122"/>
              </a:rPr>
              <a:t>资源，</a:t>
            </a:r>
            <a:r>
              <a:rPr lang="zh-CN" altLang="en-US" dirty="0" smtClean="0">
                <a:solidFill>
                  <a:srgbClr val="FF6600"/>
                </a:solidFill>
                <a:latin typeface="宋体" charset="-122"/>
              </a:rPr>
              <a:t>目标对象</a:t>
            </a:r>
            <a:r>
              <a:rPr lang="zh-CN" altLang="en-US" dirty="0" smtClean="0">
                <a:latin typeface="宋体" charset="-122"/>
              </a:rPr>
              <a:t>就会自动调用接口中的</a:t>
            </a:r>
            <a:r>
              <a:rPr lang="en-US" altLang="zh-CN" dirty="0" smtClean="0">
                <a:latin typeface="宋体" charset="-122"/>
              </a:rPr>
              <a:t>run()</a:t>
            </a:r>
            <a:r>
              <a:rPr lang="zh-CN" altLang="en-US" dirty="0" smtClean="0">
                <a:latin typeface="宋体" charset="-122"/>
              </a:rPr>
              <a:t>方法</a:t>
            </a:r>
            <a:r>
              <a:rPr lang="en-US" altLang="zh-CN" dirty="0" smtClean="0">
                <a:latin typeface="宋体" charset="-122"/>
              </a:rPr>
              <a:t>(</a:t>
            </a:r>
            <a:r>
              <a:rPr lang="zh-CN" altLang="en-US" dirty="0" smtClean="0">
                <a:latin typeface="宋体" charset="-122"/>
              </a:rPr>
              <a:t>接口回调</a:t>
            </a:r>
            <a:r>
              <a:rPr lang="en-US" altLang="zh-CN" dirty="0" smtClean="0">
                <a:latin typeface="宋体" charset="-122"/>
              </a:rPr>
              <a:t>)</a:t>
            </a:r>
            <a:r>
              <a:rPr lang="zh-CN" altLang="en-US" dirty="0" smtClean="0">
                <a:latin typeface="宋体" charset="-122"/>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635000"/>
          </a:xfrm>
        </p:spPr>
        <p:txBody>
          <a:bodyPr>
            <a:normAutofit fontScale="90000"/>
          </a:bodyPr>
          <a:lstStyle/>
          <a:p>
            <a:pPr algn="l"/>
            <a:r>
              <a:rPr lang="zh-CN" altLang="en-US" sz="3600" b="1" dirty="0" smtClean="0"/>
              <a:t>§15.3.1</a:t>
            </a:r>
            <a:r>
              <a:rPr lang="zh-CN" altLang="en-US" sz="3200" b="1" dirty="0" smtClean="0"/>
              <a:t>  </a:t>
            </a:r>
            <a:r>
              <a:rPr lang="en-US" altLang="zh-CN" sz="3600" b="1" dirty="0" err="1" smtClean="0">
                <a:latin typeface="宋体" charset="-122"/>
              </a:rPr>
              <a:t>Runnable</a:t>
            </a:r>
            <a:r>
              <a:rPr lang="zh-CN" altLang="en-US" sz="3600" b="1" dirty="0" smtClean="0">
                <a:latin typeface="宋体" charset="-122"/>
              </a:rPr>
              <a:t>接口与目标对象 </a:t>
            </a:r>
            <a:endParaRPr lang="zh-CN" altLang="en-US" sz="3600" b="1" dirty="0">
              <a:latin typeface="宋体" charset="-122"/>
            </a:endParaRPr>
          </a:p>
        </p:txBody>
      </p:sp>
      <p:sp>
        <p:nvSpPr>
          <p:cNvPr id="62467" name="Rectangle 3"/>
          <p:cNvSpPr>
            <a:spLocks noGrp="1" noChangeArrowheads="1"/>
          </p:cNvSpPr>
          <p:nvPr>
            <p:ph idx="1"/>
          </p:nvPr>
        </p:nvSpPr>
        <p:spPr>
          <a:xfrm>
            <a:off x="250825" y="3886200"/>
            <a:ext cx="8704263" cy="2565400"/>
          </a:xfrm>
        </p:spPr>
        <p:txBody>
          <a:bodyPr>
            <a:normAutofit lnSpcReduction="10000"/>
          </a:bodyPr>
          <a:lstStyle/>
          <a:p>
            <a:pPr marL="533400" indent="-533400">
              <a:lnSpc>
                <a:spcPct val="90000"/>
              </a:lnSpc>
              <a:buFontTx/>
              <a:buAutoNum type="arabicPeriod"/>
            </a:pPr>
            <a:r>
              <a:rPr lang="zh-CN" altLang="en-US" sz="2400" dirty="0" smtClean="0">
                <a:latin typeface="Tahoma" pitchFamily="34" charset="0"/>
              </a:rPr>
              <a:t>创建</a:t>
            </a:r>
            <a:r>
              <a:rPr kumimoji="1" lang="en-US" altLang="zh-CN" sz="2400" b="1" dirty="0" err="1" smtClean="0">
                <a:solidFill>
                  <a:srgbClr val="800080"/>
                </a:solidFill>
                <a:latin typeface="Tahoma" pitchFamily="34" charset="0"/>
              </a:rPr>
              <a:t>Runnable</a:t>
            </a:r>
            <a:r>
              <a:rPr kumimoji="1" lang="zh-CN" altLang="en-US" sz="2400" b="1" dirty="0" smtClean="0">
                <a:solidFill>
                  <a:srgbClr val="800080"/>
                </a:solidFill>
                <a:latin typeface="Tahoma" pitchFamily="34" charset="0"/>
              </a:rPr>
              <a:t>接口对象</a:t>
            </a:r>
            <a:r>
              <a:rPr lang="en-US" altLang="zh-CN" sz="2400" dirty="0" smtClean="0">
                <a:latin typeface="Tahoma" pitchFamily="34" charset="0"/>
              </a:rPr>
              <a:t>:</a:t>
            </a:r>
            <a:endParaRPr lang="en-US" altLang="zh-CN" sz="2400" dirty="0">
              <a:latin typeface="Tahoma" pitchFamily="34" charset="0"/>
            </a:endParaRPr>
          </a:p>
          <a:p>
            <a:pPr marL="914400" lvl="1" indent="-457200">
              <a:lnSpc>
                <a:spcPct val="90000"/>
              </a:lnSpc>
              <a:buFontTx/>
              <a:buNone/>
            </a:pPr>
            <a:r>
              <a:rPr lang="en-US" altLang="zh-CN" sz="2000" dirty="0">
                <a:latin typeface="Tahoma" pitchFamily="34" charset="0"/>
              </a:rPr>
              <a:t>    </a:t>
            </a:r>
            <a:r>
              <a:rPr lang="en-US" altLang="zh-CN" b="1" dirty="0" err="1">
                <a:solidFill>
                  <a:srgbClr val="000099"/>
                </a:solidFill>
                <a:latin typeface="Tahoma" pitchFamily="34" charset="0"/>
              </a:rPr>
              <a:t>MyThread</a:t>
            </a:r>
            <a:r>
              <a:rPr lang="en-US" altLang="zh-CN" b="1" dirty="0">
                <a:solidFill>
                  <a:srgbClr val="000099"/>
                </a:solidFill>
                <a:latin typeface="Tahoma" pitchFamily="34" charset="0"/>
              </a:rPr>
              <a:t> </a:t>
            </a:r>
            <a:r>
              <a:rPr lang="en-US" altLang="zh-CN" b="1" dirty="0" err="1">
                <a:solidFill>
                  <a:srgbClr val="CC0000"/>
                </a:solidFill>
                <a:latin typeface="Tahoma" pitchFamily="34" charset="0"/>
              </a:rPr>
              <a:t>myObject</a:t>
            </a:r>
            <a:r>
              <a:rPr lang="en-US" altLang="zh-CN" b="1" dirty="0">
                <a:solidFill>
                  <a:srgbClr val="CC0000"/>
                </a:solidFill>
                <a:latin typeface="Tahoma" pitchFamily="34" charset="0"/>
              </a:rPr>
              <a:t> </a:t>
            </a:r>
            <a:r>
              <a:rPr lang="en-US" altLang="zh-CN" b="1" dirty="0">
                <a:solidFill>
                  <a:srgbClr val="000099"/>
                </a:solidFill>
                <a:latin typeface="Tahoma" pitchFamily="34" charset="0"/>
              </a:rPr>
              <a:t>= new </a:t>
            </a:r>
            <a:r>
              <a:rPr lang="en-US" altLang="zh-CN" b="1" dirty="0" err="1">
                <a:solidFill>
                  <a:srgbClr val="000099"/>
                </a:solidFill>
                <a:latin typeface="Tahoma" pitchFamily="34" charset="0"/>
              </a:rPr>
              <a:t>MyThread</a:t>
            </a:r>
            <a:r>
              <a:rPr lang="en-US" altLang="zh-CN" b="1" dirty="0">
                <a:solidFill>
                  <a:srgbClr val="000099"/>
                </a:solidFill>
                <a:latin typeface="Tahoma" pitchFamily="34" charset="0"/>
              </a:rPr>
              <a:t>();</a:t>
            </a:r>
          </a:p>
          <a:p>
            <a:pPr marL="533400" indent="-533400">
              <a:lnSpc>
                <a:spcPct val="90000"/>
              </a:lnSpc>
              <a:buClr>
                <a:schemeClr val="tx1"/>
              </a:buClr>
              <a:buFontTx/>
              <a:buAutoNum type="arabicPeriod" startAt="2"/>
            </a:pPr>
            <a:r>
              <a:rPr lang="zh-CN" altLang="en-US" sz="2400" dirty="0" smtClean="0">
                <a:latin typeface="Tahoma" pitchFamily="34" charset="0"/>
              </a:rPr>
              <a:t>创建线程对象</a:t>
            </a:r>
            <a:r>
              <a:rPr lang="en-US" altLang="zh-CN" sz="2400" dirty="0" smtClean="0">
                <a:latin typeface="Tahoma" pitchFamily="34" charset="0"/>
              </a:rPr>
              <a:t>:</a:t>
            </a:r>
            <a:endParaRPr lang="en-US" altLang="zh-CN" sz="2400" dirty="0">
              <a:latin typeface="Tahoma" pitchFamily="34" charset="0"/>
            </a:endParaRPr>
          </a:p>
          <a:p>
            <a:pPr marL="533400" indent="-533400">
              <a:lnSpc>
                <a:spcPct val="90000"/>
              </a:lnSpc>
              <a:buFontTx/>
              <a:buNone/>
            </a:pPr>
            <a:r>
              <a:rPr lang="en-US" altLang="zh-CN" sz="2400" dirty="0">
                <a:latin typeface="Tahoma" pitchFamily="34" charset="0"/>
              </a:rPr>
              <a:t>        </a:t>
            </a:r>
            <a:r>
              <a:rPr lang="en-US" altLang="zh-CN" sz="2400" b="1" dirty="0">
                <a:solidFill>
                  <a:srgbClr val="000099"/>
                </a:solidFill>
                <a:latin typeface="Tahoma" pitchFamily="34" charset="0"/>
              </a:rPr>
              <a:t>Thread thr1 = new Thread(</a:t>
            </a:r>
            <a:r>
              <a:rPr lang="en-US" altLang="zh-CN" sz="2400" b="1" dirty="0" err="1">
                <a:solidFill>
                  <a:srgbClr val="CC0000"/>
                </a:solidFill>
                <a:latin typeface="Tahoma" pitchFamily="34" charset="0"/>
              </a:rPr>
              <a:t>myObject</a:t>
            </a:r>
            <a:r>
              <a:rPr lang="en-US" altLang="zh-CN" sz="2400" b="1" dirty="0">
                <a:solidFill>
                  <a:srgbClr val="000099"/>
                </a:solidFill>
                <a:latin typeface="Tahoma" pitchFamily="34" charset="0"/>
              </a:rPr>
              <a:t>);</a:t>
            </a:r>
          </a:p>
          <a:p>
            <a:pPr marL="533400" indent="-533400">
              <a:lnSpc>
                <a:spcPct val="90000"/>
              </a:lnSpc>
              <a:buClr>
                <a:schemeClr val="tx1"/>
              </a:buClr>
              <a:buFontTx/>
              <a:buAutoNum type="arabicPeriod" startAt="3"/>
            </a:pPr>
            <a:r>
              <a:rPr lang="zh-CN" altLang="en-US" sz="2400" dirty="0" smtClean="0">
                <a:latin typeface="Tahoma" pitchFamily="34" charset="0"/>
              </a:rPr>
              <a:t>启动线程</a:t>
            </a:r>
            <a:r>
              <a:rPr lang="en-US" altLang="zh-CN" sz="2400" dirty="0" smtClean="0">
                <a:latin typeface="Tahoma" pitchFamily="34" charset="0"/>
              </a:rPr>
              <a:t>:</a:t>
            </a:r>
            <a:endParaRPr lang="en-US" altLang="zh-CN" sz="2400" dirty="0">
              <a:latin typeface="Tahoma" pitchFamily="34" charset="0"/>
            </a:endParaRPr>
          </a:p>
          <a:p>
            <a:pPr marL="914400" lvl="1" indent="-457200">
              <a:lnSpc>
                <a:spcPct val="90000"/>
              </a:lnSpc>
              <a:buFontTx/>
              <a:buNone/>
            </a:pPr>
            <a:r>
              <a:rPr lang="en-US" altLang="zh-CN" dirty="0">
                <a:latin typeface="Tahoma" pitchFamily="34" charset="0"/>
              </a:rPr>
              <a:t>    </a:t>
            </a:r>
            <a:r>
              <a:rPr lang="en-US" altLang="zh-CN" b="1" dirty="0">
                <a:solidFill>
                  <a:srgbClr val="000099"/>
                </a:solidFill>
                <a:latin typeface="Tahoma" pitchFamily="34" charset="0"/>
              </a:rPr>
              <a:t>thr1.start();</a:t>
            </a:r>
          </a:p>
        </p:txBody>
      </p:sp>
      <p:sp>
        <p:nvSpPr>
          <p:cNvPr id="6" name="灯片编号占位符 5"/>
          <p:cNvSpPr>
            <a:spLocks noGrp="1"/>
          </p:cNvSpPr>
          <p:nvPr>
            <p:ph type="sldNum" sz="quarter" idx="12"/>
          </p:nvPr>
        </p:nvSpPr>
        <p:spPr>
          <a:xfrm>
            <a:off x="8229600" y="6245225"/>
            <a:ext cx="457200" cy="476250"/>
          </a:xfrm>
        </p:spPr>
        <p:txBody>
          <a:bodyPr/>
          <a:lstStyle/>
          <a:p>
            <a:fld id="{CBA31DDB-625D-4C4E-B1BC-E2E89ACD6D15}" type="slidenum">
              <a:rPr lang="en-US" altLang="zh-CN"/>
              <a:pPr/>
              <a:t>31</a:t>
            </a:fld>
            <a:endParaRPr lang="en-US" altLang="zh-CN" dirty="0"/>
          </a:p>
        </p:txBody>
      </p:sp>
      <p:sp>
        <p:nvSpPr>
          <p:cNvPr id="62468" name="Rectangle 4"/>
          <p:cNvSpPr>
            <a:spLocks noChangeArrowheads="1"/>
          </p:cNvSpPr>
          <p:nvPr/>
        </p:nvSpPr>
        <p:spPr bwMode="auto">
          <a:xfrm>
            <a:off x="533400" y="914400"/>
            <a:ext cx="8382000" cy="2743200"/>
          </a:xfrm>
          <a:prstGeom prst="rect">
            <a:avLst/>
          </a:prstGeom>
          <a:noFill/>
          <a:ln w="9525">
            <a:solidFill>
              <a:srgbClr val="800000"/>
            </a:solidFill>
            <a:miter lim="800000"/>
            <a:headEnd/>
            <a:tailEnd/>
          </a:ln>
          <a:effectLst/>
        </p:spPr>
        <p:txBody>
          <a:bodyPr wrap="none" anchor="ctr"/>
          <a:lstStyle/>
          <a:p>
            <a:r>
              <a:rPr lang="en-US" altLang="zh-CN" sz="2400" b="1" dirty="0">
                <a:solidFill>
                  <a:schemeClr val="tx2"/>
                </a:solidFill>
                <a:latin typeface="Tahoma" pitchFamily="34" charset="0"/>
                <a:cs typeface="Tahoma" pitchFamily="34" charset="0"/>
              </a:rPr>
              <a:t>class </a:t>
            </a:r>
            <a:r>
              <a:rPr lang="en-US" altLang="zh-CN" sz="2400" b="1" dirty="0" err="1">
                <a:solidFill>
                  <a:srgbClr val="0000CC"/>
                </a:solidFill>
                <a:latin typeface="Tahoma" pitchFamily="34" charset="0"/>
                <a:cs typeface="Tahoma" pitchFamily="34" charset="0"/>
              </a:rPr>
              <a:t>MyThread</a:t>
            </a:r>
            <a:r>
              <a:rPr lang="en-US" altLang="zh-CN" sz="2400" b="1" dirty="0">
                <a:solidFill>
                  <a:srgbClr val="0000CC"/>
                </a:solidFill>
                <a:latin typeface="Tahoma" pitchFamily="34" charset="0"/>
                <a:cs typeface="Tahoma" pitchFamily="34" charset="0"/>
              </a:rPr>
              <a:t> </a:t>
            </a:r>
            <a:r>
              <a:rPr lang="en-US" altLang="zh-CN" sz="2400" b="1" dirty="0">
                <a:solidFill>
                  <a:srgbClr val="008000"/>
                </a:solidFill>
                <a:latin typeface="Tahoma" pitchFamily="34" charset="0"/>
                <a:cs typeface="Tahoma" pitchFamily="34" charset="0"/>
              </a:rPr>
              <a:t>extends ABC</a:t>
            </a:r>
            <a:r>
              <a:rPr lang="en-US" altLang="zh-CN" sz="2400" b="1" dirty="0">
                <a:solidFill>
                  <a:schemeClr val="tx2"/>
                </a:solidFill>
                <a:latin typeface="Tahoma" pitchFamily="34" charset="0"/>
                <a:cs typeface="Tahoma" pitchFamily="34" charset="0"/>
              </a:rPr>
              <a:t> implements </a:t>
            </a:r>
            <a:r>
              <a:rPr lang="en-US" altLang="zh-CN" sz="2400" b="1" dirty="0" err="1" smtClean="0">
                <a:solidFill>
                  <a:srgbClr val="CC0000"/>
                </a:solidFill>
                <a:latin typeface="Tahoma" pitchFamily="34" charset="0"/>
                <a:cs typeface="Tahoma" pitchFamily="34" charset="0"/>
              </a:rPr>
              <a:t>Runnable</a:t>
            </a:r>
            <a:r>
              <a:rPr lang="en-US" altLang="zh-CN" sz="2400" b="1" dirty="0" smtClean="0">
                <a:solidFill>
                  <a:schemeClr val="tx2"/>
                </a:solidFill>
                <a:latin typeface="Tahoma" pitchFamily="34" charset="0"/>
                <a:cs typeface="Tahoma" pitchFamily="34" charset="0"/>
              </a:rPr>
              <a:t>{</a:t>
            </a:r>
            <a:endParaRPr lang="en-US" altLang="zh-CN" sz="2400" b="1" dirty="0">
              <a:solidFill>
                <a:schemeClr val="tx2"/>
              </a:solidFill>
              <a:latin typeface="Tahoma" pitchFamily="34" charset="0"/>
              <a:cs typeface="Tahoma" pitchFamily="34" charset="0"/>
            </a:endParaRPr>
          </a:p>
          <a:p>
            <a:pPr lvl="1"/>
            <a:r>
              <a:rPr lang="en-US" altLang="zh-CN" sz="2400" b="1" dirty="0">
                <a:solidFill>
                  <a:schemeClr val="tx2"/>
                </a:solidFill>
                <a:latin typeface="Tahoma" pitchFamily="34" charset="0"/>
                <a:cs typeface="Tahoma" pitchFamily="34" charset="0"/>
              </a:rPr>
              <a:t>  .....</a:t>
            </a:r>
          </a:p>
          <a:p>
            <a:pPr lvl="1"/>
            <a:r>
              <a:rPr lang="en-US" altLang="zh-CN" sz="2400" b="1" dirty="0">
                <a:solidFill>
                  <a:schemeClr val="tx2"/>
                </a:solidFill>
                <a:latin typeface="Tahoma" pitchFamily="34" charset="0"/>
                <a:cs typeface="Tahoma" pitchFamily="34" charset="0"/>
              </a:rPr>
              <a:t>  public void </a:t>
            </a:r>
            <a:r>
              <a:rPr lang="en-US" altLang="zh-CN" sz="2400" b="1" dirty="0">
                <a:solidFill>
                  <a:srgbClr val="008000"/>
                </a:solidFill>
                <a:latin typeface="Tahoma" pitchFamily="34" charset="0"/>
                <a:cs typeface="Tahoma" pitchFamily="34" charset="0"/>
              </a:rPr>
              <a:t>run</a:t>
            </a:r>
            <a:r>
              <a:rPr lang="en-US" altLang="zh-CN" sz="2400" b="1" dirty="0">
                <a:solidFill>
                  <a:schemeClr val="tx2"/>
                </a:solidFill>
                <a:latin typeface="Tahoma" pitchFamily="34" charset="0"/>
                <a:cs typeface="Tahoma" pitchFamily="34" charset="0"/>
              </a:rPr>
              <a:t>()</a:t>
            </a:r>
          </a:p>
          <a:p>
            <a:pPr lvl="1"/>
            <a:r>
              <a:rPr lang="en-US" altLang="zh-CN" sz="2400" b="1" dirty="0">
                <a:solidFill>
                  <a:schemeClr val="tx2"/>
                </a:solidFill>
                <a:latin typeface="Tahoma" pitchFamily="34" charset="0"/>
                <a:cs typeface="Tahoma" pitchFamily="34" charset="0"/>
              </a:rPr>
              <a:t>  {</a:t>
            </a:r>
          </a:p>
          <a:p>
            <a:pPr lvl="1"/>
            <a:r>
              <a:rPr lang="en-US" altLang="zh-CN" sz="2400" b="1" dirty="0">
                <a:solidFill>
                  <a:schemeClr val="tx2"/>
                </a:solidFill>
                <a:latin typeface="Tahoma" pitchFamily="34" charset="0"/>
                <a:cs typeface="Tahoma" pitchFamily="34" charset="0"/>
              </a:rPr>
              <a:t>     // thread body of execution</a:t>
            </a:r>
          </a:p>
          <a:p>
            <a:pPr lvl="1"/>
            <a:r>
              <a:rPr lang="en-US" altLang="zh-CN" sz="2400" b="1" dirty="0">
                <a:solidFill>
                  <a:schemeClr val="tx2"/>
                </a:solidFill>
                <a:latin typeface="Tahoma" pitchFamily="34" charset="0"/>
                <a:cs typeface="Tahoma" pitchFamily="34" charset="0"/>
              </a:rPr>
              <a:t>  }</a:t>
            </a:r>
          </a:p>
          <a:p>
            <a:r>
              <a:rPr lang="en-US" altLang="zh-CN" sz="2400" b="1" dirty="0">
                <a:solidFill>
                  <a:schemeClr val="tx2"/>
                </a:solidFill>
                <a:latin typeface="Tahoma" pitchFamily="34" charset="0"/>
                <a:cs typeface="Tahoma" pitchFamily="34" charset="0"/>
              </a:rPr>
              <a:t>}</a:t>
            </a:r>
            <a:endParaRPr lang="en-US" altLang="zh-CN" sz="2400" dirty="0">
              <a:latin typeface="Tahoma" pitchFamily="34" charset="0"/>
              <a:cs typeface="Tahoma" pitchFamily="34" charset="0"/>
            </a:endParaRPr>
          </a:p>
        </p:txBody>
      </p:sp>
      <p:sp>
        <p:nvSpPr>
          <p:cNvPr id="8" name="线形标注 1 7"/>
          <p:cNvSpPr/>
          <p:nvPr/>
        </p:nvSpPr>
        <p:spPr bwMode="auto">
          <a:xfrm>
            <a:off x="5429256" y="6172200"/>
            <a:ext cx="1643074" cy="371513"/>
          </a:xfrm>
          <a:prstGeom prst="borderCallout1">
            <a:avLst>
              <a:gd name="adj1" fmla="val -784"/>
              <a:gd name="adj2" fmla="val 50780"/>
              <a:gd name="adj3" fmla="val -184141"/>
              <a:gd name="adj4" fmla="val 40703"/>
            </a:avLst>
          </a:prstGeom>
          <a:no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ctr"/>
            <a:r>
              <a:rPr kumimoji="1" lang="zh-CN" altLang="en-US" b="1" dirty="0" smtClean="0">
                <a:solidFill>
                  <a:srgbClr val="C00000"/>
                </a:solidFill>
                <a:latin typeface="Tahoma" pitchFamily="34" charset="0"/>
              </a:rPr>
              <a:t>目标对象</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AA0B4D-A2A7-4500-9CED-DA251F9F455C}" type="slidenum">
              <a:rPr lang="en-US" altLang="zh-CN"/>
              <a:pPr/>
              <a:t>32</a:t>
            </a:fld>
            <a:endParaRPr lang="en-US" altLang="zh-CN" dirty="0"/>
          </a:p>
        </p:txBody>
      </p:sp>
      <p:sp>
        <p:nvSpPr>
          <p:cNvPr id="64514" name="Rectangle 2"/>
          <p:cNvSpPr>
            <a:spLocks noGrp="1" noChangeArrowheads="1"/>
          </p:cNvSpPr>
          <p:nvPr>
            <p:ph type="title"/>
          </p:nvPr>
        </p:nvSpPr>
        <p:spPr>
          <a:xfrm>
            <a:off x="468313" y="188913"/>
            <a:ext cx="8229600" cy="576262"/>
          </a:xfrm>
          <a:noFill/>
          <a:ln/>
        </p:spPr>
        <p:txBody>
          <a:bodyPr lIns="92075" tIns="46038" rIns="92075" bIns="46038">
            <a:normAutofit fontScale="90000"/>
          </a:bodyPr>
          <a:lstStyle/>
          <a:p>
            <a:pPr algn="l"/>
            <a:r>
              <a:rPr lang="en-US" altLang="zh-CN" sz="3600" b="1" dirty="0"/>
              <a:t>Example </a:t>
            </a:r>
            <a:r>
              <a:rPr lang="zh-CN" altLang="en-US" sz="3600" b="1" dirty="0" smtClean="0"/>
              <a:t>：</a:t>
            </a:r>
            <a:endParaRPr lang="en-US" altLang="zh-CN" sz="3600" b="1" dirty="0"/>
          </a:p>
        </p:txBody>
      </p:sp>
      <p:sp>
        <p:nvSpPr>
          <p:cNvPr id="64515" name="Rectangle 3"/>
          <p:cNvSpPr>
            <a:spLocks noGrp="1" noChangeArrowheads="1"/>
          </p:cNvSpPr>
          <p:nvPr>
            <p:ph type="body" idx="1"/>
          </p:nvPr>
        </p:nvSpPr>
        <p:spPr>
          <a:xfrm>
            <a:off x="381000" y="3505200"/>
            <a:ext cx="8458200" cy="2582863"/>
          </a:xfrm>
          <a:noFill/>
          <a:ln>
            <a:solidFill>
              <a:srgbClr val="808080"/>
            </a:solidFill>
          </a:ln>
        </p:spPr>
        <p:txBody>
          <a:bodyPr anchor="ctr"/>
          <a:lstStyle/>
          <a:p>
            <a:pPr>
              <a:lnSpc>
                <a:spcPct val="80000"/>
              </a:lnSpc>
              <a:buFontTx/>
              <a:buNone/>
            </a:pPr>
            <a:r>
              <a:rPr lang="en-US" altLang="zh-CN" sz="2400" b="1" dirty="0">
                <a:solidFill>
                  <a:schemeClr val="tx2"/>
                </a:solidFill>
                <a:latin typeface="Tahoma" pitchFamily="34" charset="0"/>
                <a:cs typeface="Tahoma" pitchFamily="34" charset="0"/>
              </a:rPr>
              <a:t>class ThreadEx2 {</a:t>
            </a:r>
          </a:p>
          <a:p>
            <a:pPr>
              <a:lnSpc>
                <a:spcPct val="80000"/>
              </a:lnSpc>
              <a:buFontTx/>
              <a:buNone/>
            </a:pPr>
            <a:r>
              <a:rPr lang="en-US" altLang="zh-CN" sz="2400" b="1" dirty="0">
                <a:solidFill>
                  <a:schemeClr val="tx2"/>
                </a:solidFill>
                <a:latin typeface="Tahoma" pitchFamily="34" charset="0"/>
                <a:cs typeface="Tahoma" pitchFamily="34" charset="0"/>
              </a:rPr>
              <a:t>     public static void main(String[] </a:t>
            </a:r>
            <a:r>
              <a:rPr lang="en-US" altLang="zh-CN" sz="2400" b="1" dirty="0" err="1">
                <a:solidFill>
                  <a:schemeClr val="tx2"/>
                </a:solidFill>
                <a:latin typeface="Tahoma" pitchFamily="34" charset="0"/>
                <a:cs typeface="Tahoma" pitchFamily="34" charset="0"/>
              </a:rPr>
              <a:t>args</a:t>
            </a:r>
            <a:r>
              <a:rPr lang="en-US" altLang="zh-CN" sz="2400" b="1" dirty="0">
                <a:solidFill>
                  <a:schemeClr val="tx2"/>
                </a:solidFill>
                <a:latin typeface="Tahoma" pitchFamily="34" charset="0"/>
                <a:cs typeface="Tahoma" pitchFamily="34" charset="0"/>
              </a:rPr>
              <a:t>) {</a:t>
            </a:r>
          </a:p>
          <a:p>
            <a:pPr>
              <a:lnSpc>
                <a:spcPct val="80000"/>
              </a:lnSpc>
              <a:buFontTx/>
              <a:buNone/>
            </a:pPr>
            <a:r>
              <a:rPr lang="en-US" altLang="zh-CN" sz="2400" b="1" dirty="0">
                <a:solidFill>
                  <a:schemeClr val="tx2"/>
                </a:solidFill>
                <a:latin typeface="Tahoma" pitchFamily="34" charset="0"/>
                <a:cs typeface="Tahoma" pitchFamily="34" charset="0"/>
              </a:rPr>
              <a:t>         </a:t>
            </a:r>
            <a:r>
              <a:rPr lang="en-US" altLang="zh-CN" sz="2400" b="1" dirty="0">
                <a:solidFill>
                  <a:srgbClr val="006600"/>
                </a:solidFill>
                <a:latin typeface="Tahoma" pitchFamily="34" charset="0"/>
                <a:cs typeface="Tahoma" pitchFamily="34" charset="0"/>
              </a:rPr>
              <a:t>Thread t = new Thread(</a:t>
            </a:r>
            <a:r>
              <a:rPr lang="en-US" altLang="zh-CN" sz="2400" b="1" dirty="0">
                <a:solidFill>
                  <a:srgbClr val="CC0000"/>
                </a:solidFill>
                <a:latin typeface="Tahoma" pitchFamily="34" charset="0"/>
                <a:cs typeface="Tahoma" pitchFamily="34" charset="0"/>
              </a:rPr>
              <a:t>new </a:t>
            </a:r>
            <a:r>
              <a:rPr lang="en-US" altLang="zh-CN" sz="2400" b="1" dirty="0" err="1">
                <a:solidFill>
                  <a:srgbClr val="CC0000"/>
                </a:solidFill>
                <a:latin typeface="Tahoma" pitchFamily="34" charset="0"/>
                <a:cs typeface="Tahoma" pitchFamily="34" charset="0"/>
              </a:rPr>
              <a:t>MyThread</a:t>
            </a:r>
            <a:r>
              <a:rPr lang="en-US" altLang="zh-CN" sz="2400" b="1" dirty="0">
                <a:solidFill>
                  <a:srgbClr val="CC0000"/>
                </a:solidFill>
                <a:latin typeface="Tahoma" pitchFamily="34" charset="0"/>
                <a:cs typeface="Tahoma" pitchFamily="34" charset="0"/>
              </a:rPr>
              <a:t>()</a:t>
            </a:r>
            <a:r>
              <a:rPr lang="en-US" altLang="zh-CN" sz="2400" b="1" dirty="0">
                <a:solidFill>
                  <a:srgbClr val="006600"/>
                </a:solidFill>
                <a:latin typeface="Tahoma" pitchFamily="34" charset="0"/>
                <a:cs typeface="Tahoma" pitchFamily="34" charset="0"/>
              </a:rPr>
              <a:t>);</a:t>
            </a:r>
          </a:p>
          <a:p>
            <a:pPr>
              <a:lnSpc>
                <a:spcPct val="80000"/>
              </a:lnSpc>
              <a:buFontTx/>
              <a:buNone/>
            </a:pPr>
            <a:r>
              <a:rPr lang="en-US" altLang="zh-CN" sz="2400" b="1" dirty="0">
                <a:solidFill>
                  <a:schemeClr val="tx2"/>
                </a:solidFill>
                <a:latin typeface="Tahoma" pitchFamily="34" charset="0"/>
                <a:cs typeface="Tahoma" pitchFamily="34" charset="0"/>
              </a:rPr>
              <a:t>         </a:t>
            </a:r>
            <a:r>
              <a:rPr lang="en-US" altLang="zh-CN" sz="2400" b="1" dirty="0" err="1">
                <a:solidFill>
                  <a:srgbClr val="0000CC"/>
                </a:solidFill>
                <a:latin typeface="Tahoma" pitchFamily="34" charset="0"/>
                <a:cs typeface="Tahoma" pitchFamily="34" charset="0"/>
              </a:rPr>
              <a:t>t.start</a:t>
            </a:r>
            <a:r>
              <a:rPr lang="en-US" altLang="zh-CN" sz="2400" b="1" dirty="0">
                <a:solidFill>
                  <a:srgbClr val="0000CC"/>
                </a:solidFill>
                <a:latin typeface="Tahoma" pitchFamily="34" charset="0"/>
                <a:cs typeface="Tahoma" pitchFamily="34" charset="0"/>
              </a:rPr>
              <a:t>();</a:t>
            </a:r>
          </a:p>
          <a:p>
            <a:pPr>
              <a:lnSpc>
                <a:spcPct val="80000"/>
              </a:lnSpc>
              <a:buFontTx/>
              <a:buNone/>
            </a:pPr>
            <a:r>
              <a:rPr lang="en-US" altLang="zh-CN" sz="2400" b="1" dirty="0">
                <a:solidFill>
                  <a:schemeClr val="tx2"/>
                </a:solidFill>
                <a:latin typeface="Tahoma" pitchFamily="34" charset="0"/>
                <a:cs typeface="Tahoma" pitchFamily="34" charset="0"/>
              </a:rPr>
              <a:t>   }</a:t>
            </a:r>
          </a:p>
          <a:p>
            <a:pPr>
              <a:lnSpc>
                <a:spcPct val="80000"/>
              </a:lnSpc>
              <a:buFontTx/>
              <a:buNone/>
            </a:pPr>
            <a:r>
              <a:rPr lang="en-US" altLang="zh-CN" sz="2400" b="1" dirty="0">
                <a:solidFill>
                  <a:schemeClr val="tx2"/>
                </a:solidFill>
                <a:latin typeface="Tahoma" pitchFamily="34" charset="0"/>
                <a:cs typeface="Tahoma" pitchFamily="34" charset="0"/>
              </a:rPr>
              <a:t>}</a:t>
            </a:r>
            <a:endParaRPr lang="en-GB" sz="2400" b="1" dirty="0">
              <a:solidFill>
                <a:schemeClr val="tx2"/>
              </a:solidFill>
              <a:latin typeface="Tahoma" pitchFamily="34" charset="0"/>
              <a:cs typeface="Tahoma" pitchFamily="34" charset="0"/>
            </a:endParaRPr>
          </a:p>
        </p:txBody>
      </p:sp>
      <p:sp>
        <p:nvSpPr>
          <p:cNvPr id="64516" name="Text Box 4"/>
          <p:cNvSpPr txBox="1">
            <a:spLocks noChangeArrowheads="1"/>
          </p:cNvSpPr>
          <p:nvPr/>
        </p:nvSpPr>
        <p:spPr bwMode="auto">
          <a:xfrm>
            <a:off x="228600" y="1066800"/>
            <a:ext cx="8664575" cy="1927225"/>
          </a:xfrm>
          <a:prstGeom prst="rect">
            <a:avLst/>
          </a:prstGeom>
          <a:noFill/>
          <a:ln w="9525">
            <a:solidFill>
              <a:srgbClr val="808080"/>
            </a:solidFill>
            <a:miter lim="800000"/>
            <a:headEnd/>
            <a:tailEnd/>
          </a:ln>
          <a:effectLst/>
        </p:spPr>
        <p:txBody>
          <a:bodyPr>
            <a:spAutoFit/>
          </a:bodyPr>
          <a:lstStyle/>
          <a:p>
            <a:r>
              <a:rPr lang="en-US" altLang="zh-CN" sz="2400" b="1" dirty="0">
                <a:solidFill>
                  <a:schemeClr val="tx2"/>
                </a:solidFill>
                <a:latin typeface="Tahoma" pitchFamily="34" charset="0"/>
                <a:cs typeface="Tahoma" pitchFamily="34" charset="0"/>
              </a:rPr>
              <a:t>class </a:t>
            </a:r>
            <a:r>
              <a:rPr lang="en-US" altLang="zh-CN" sz="2400" b="1" dirty="0" err="1">
                <a:solidFill>
                  <a:schemeClr val="tx2"/>
                </a:solidFill>
                <a:latin typeface="Tahoma" pitchFamily="34" charset="0"/>
                <a:cs typeface="Tahoma" pitchFamily="34" charset="0"/>
              </a:rPr>
              <a:t>MyThread</a:t>
            </a:r>
            <a:r>
              <a:rPr lang="en-US" altLang="zh-CN" sz="2400" b="1" dirty="0">
                <a:solidFill>
                  <a:schemeClr val="tx2"/>
                </a:solidFill>
                <a:latin typeface="Tahoma" pitchFamily="34" charset="0"/>
                <a:cs typeface="Tahoma" pitchFamily="34" charset="0"/>
              </a:rPr>
              <a:t> </a:t>
            </a:r>
            <a:r>
              <a:rPr lang="en-US" altLang="zh-CN" sz="2400" b="1" dirty="0">
                <a:solidFill>
                  <a:srgbClr val="000099"/>
                </a:solidFill>
                <a:latin typeface="Tahoma" pitchFamily="34" charset="0"/>
                <a:cs typeface="Tahoma" pitchFamily="34" charset="0"/>
              </a:rPr>
              <a:t>implements </a:t>
            </a:r>
            <a:r>
              <a:rPr lang="en-US" altLang="zh-CN" sz="2400" b="1" dirty="0" err="1">
                <a:solidFill>
                  <a:srgbClr val="000099"/>
                </a:solidFill>
                <a:latin typeface="Tahoma" pitchFamily="34" charset="0"/>
                <a:cs typeface="Tahoma" pitchFamily="34" charset="0"/>
              </a:rPr>
              <a:t>Runnable</a:t>
            </a:r>
            <a:r>
              <a:rPr lang="en-US" altLang="zh-CN" sz="2400" b="1" dirty="0">
                <a:solidFill>
                  <a:srgbClr val="000099"/>
                </a:solidFill>
                <a:latin typeface="Tahoma" pitchFamily="34" charset="0"/>
                <a:cs typeface="Tahoma" pitchFamily="34" charset="0"/>
              </a:rPr>
              <a:t>  </a:t>
            </a:r>
            <a:r>
              <a:rPr lang="en-US" altLang="zh-CN" sz="2400" b="1" dirty="0">
                <a:solidFill>
                  <a:schemeClr val="tx2"/>
                </a:solidFill>
                <a:latin typeface="Tahoma" pitchFamily="34" charset="0"/>
                <a:cs typeface="Tahoma" pitchFamily="34" charset="0"/>
              </a:rPr>
              <a:t>{</a:t>
            </a:r>
          </a:p>
          <a:p>
            <a:pPr lvl="1"/>
            <a:r>
              <a:rPr lang="en-US" altLang="zh-CN" sz="2400" b="1" dirty="0">
                <a:solidFill>
                  <a:srgbClr val="CC0000"/>
                </a:solidFill>
                <a:latin typeface="Tahoma" pitchFamily="34" charset="0"/>
                <a:cs typeface="Tahoma" pitchFamily="34" charset="0"/>
              </a:rPr>
              <a:t>  public void run() </a:t>
            </a:r>
            <a:r>
              <a:rPr lang="en-US" altLang="zh-CN" sz="2400" b="1" dirty="0">
                <a:solidFill>
                  <a:schemeClr val="tx2"/>
                </a:solidFill>
                <a:latin typeface="Tahoma" pitchFamily="34" charset="0"/>
                <a:cs typeface="Tahoma" pitchFamily="34" charset="0"/>
              </a:rPr>
              <a:t>{</a:t>
            </a:r>
          </a:p>
          <a:p>
            <a:pPr lvl="1"/>
            <a:r>
              <a:rPr lang="en-US" altLang="zh-CN" sz="2400" b="1" dirty="0">
                <a:solidFill>
                  <a:schemeClr val="tx2"/>
                </a:solidFill>
                <a:latin typeface="Tahoma" pitchFamily="34" charset="0"/>
                <a:cs typeface="Tahoma" pitchFamily="34" charset="0"/>
              </a:rPr>
              <a:t>       </a:t>
            </a:r>
            <a:r>
              <a:rPr lang="en-US" altLang="zh-CN" sz="2400" b="1" dirty="0" err="1">
                <a:solidFill>
                  <a:schemeClr val="tx2"/>
                </a:solidFill>
                <a:latin typeface="Tahoma" pitchFamily="34" charset="0"/>
                <a:cs typeface="Tahoma" pitchFamily="34" charset="0"/>
              </a:rPr>
              <a:t>System.out.println</a:t>
            </a:r>
            <a:r>
              <a:rPr lang="en-US" altLang="zh-CN" sz="2400" b="1" dirty="0">
                <a:solidFill>
                  <a:schemeClr val="tx2"/>
                </a:solidFill>
                <a:latin typeface="Tahoma" pitchFamily="34" charset="0"/>
                <a:cs typeface="Tahoma" pitchFamily="34" charset="0"/>
              </a:rPr>
              <a:t>(" this thread is running ... ");</a:t>
            </a:r>
          </a:p>
          <a:p>
            <a:pPr lvl="1"/>
            <a:r>
              <a:rPr lang="en-US" altLang="zh-CN" sz="2400" b="1" dirty="0">
                <a:solidFill>
                  <a:schemeClr val="tx2"/>
                </a:solidFill>
                <a:latin typeface="Tahoma" pitchFamily="34" charset="0"/>
                <a:cs typeface="Tahoma" pitchFamily="34" charset="0"/>
              </a:rPr>
              <a:t>  }</a:t>
            </a:r>
          </a:p>
          <a:p>
            <a:r>
              <a:rPr lang="en-US" altLang="zh-CN" sz="2400" b="1" dirty="0">
                <a:solidFill>
                  <a:schemeClr val="tx2"/>
                </a:solidFill>
                <a:latin typeface="Tahoma" pitchFamily="34" charset="0"/>
                <a:cs typeface="Tahoma" pitchFamily="34" charset="0"/>
              </a:rPr>
              <a:t>}</a:t>
            </a:r>
            <a:endParaRPr lang="en-US" altLang="zh-CN" sz="2400" dirty="0">
              <a:solidFill>
                <a:srgbClr val="000099"/>
              </a:solidFill>
              <a:latin typeface="Tahoma" pitchFamily="34" charset="0"/>
              <a:cs typeface="Tahoma" pitchFamily="34" charset="0"/>
            </a:endParaRPr>
          </a:p>
        </p:txBody>
      </p:sp>
      <p:sp>
        <p:nvSpPr>
          <p:cNvPr id="7" name="线形标注 1 6"/>
          <p:cNvSpPr/>
          <p:nvPr/>
        </p:nvSpPr>
        <p:spPr bwMode="auto">
          <a:xfrm>
            <a:off x="5257800" y="5410200"/>
            <a:ext cx="2209800" cy="371513"/>
          </a:xfrm>
          <a:prstGeom prst="borderCallout1">
            <a:avLst>
              <a:gd name="adj1" fmla="val -784"/>
              <a:gd name="adj2" fmla="val 50780"/>
              <a:gd name="adj3" fmla="val -184141"/>
              <a:gd name="adj4" fmla="val 45301"/>
            </a:avLst>
          </a:prstGeom>
          <a:no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algn="ctr"/>
            <a:r>
              <a:rPr kumimoji="1" lang="zh-CN" altLang="en-US" b="1" dirty="0" smtClean="0">
                <a:solidFill>
                  <a:srgbClr val="C00000"/>
                </a:solidFill>
                <a:latin typeface="Tahoma" pitchFamily="34" charset="0"/>
              </a:rPr>
              <a:t>目标对象</a:t>
            </a:r>
            <a:endParaRPr kumimoji="0" lang="zh-CN" altLang="en-US" sz="1800" b="1" i="0" u="none" strike="noStrike" cap="none" normalizeH="0" baseline="0" dirty="0" smtClean="0">
              <a:ln>
                <a:noFill/>
              </a:ln>
              <a:solidFill>
                <a:srgbClr val="C00000"/>
              </a:solidFill>
              <a:effectLst/>
              <a:latin typeface="Arial" charset="0"/>
              <a:ea typeface="宋体" pitchFamily="2" charset="-122"/>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§15.3.1</a:t>
            </a:r>
            <a:r>
              <a:rPr lang="zh-CN" altLang="en-US" sz="3600" dirty="0" smtClean="0"/>
              <a:t>  </a:t>
            </a:r>
            <a:r>
              <a:rPr lang="en-US" altLang="zh-CN" dirty="0" err="1" smtClean="0">
                <a:latin typeface="宋体" charset="-122"/>
              </a:rPr>
              <a:t>Runnable</a:t>
            </a:r>
            <a:r>
              <a:rPr lang="zh-CN" altLang="en-US" dirty="0" smtClean="0">
                <a:latin typeface="宋体" charset="-122"/>
              </a:rPr>
              <a:t>接口与目标对象 </a:t>
            </a:r>
            <a:endParaRPr lang="zh-CN" altLang="en-US" dirty="0">
              <a:latin typeface="宋体" charset="-122"/>
            </a:endParaRPr>
          </a:p>
        </p:txBody>
      </p:sp>
      <p:sp>
        <p:nvSpPr>
          <p:cNvPr id="3" name="内容占位符 2"/>
          <p:cNvSpPr>
            <a:spLocks noGrp="1"/>
          </p:cNvSpPr>
          <p:nvPr>
            <p:ph idx="1"/>
          </p:nvPr>
        </p:nvSpPr>
        <p:spPr>
          <a:xfrm>
            <a:off x="457200" y="1571613"/>
            <a:ext cx="8229600" cy="4559312"/>
          </a:xfrm>
        </p:spPr>
        <p:txBody>
          <a:bodyPr/>
          <a:lstStyle/>
          <a:p>
            <a:r>
              <a:rPr lang="zh-CN" altLang="en-US" dirty="0" smtClean="0"/>
              <a:t> 线程之间可以</a:t>
            </a:r>
            <a:r>
              <a:rPr lang="zh-CN" altLang="en-US" b="1" dirty="0" smtClean="0">
                <a:solidFill>
                  <a:srgbClr val="C00000"/>
                </a:solidFill>
              </a:rPr>
              <a:t>共享相同的内存单元</a:t>
            </a:r>
            <a:r>
              <a:rPr lang="zh-CN" altLang="en-US" dirty="0" smtClean="0"/>
              <a:t>，并利用这些共享单元来</a:t>
            </a:r>
            <a:r>
              <a:rPr lang="zh-CN" altLang="en-US" dirty="0" smtClean="0">
                <a:solidFill>
                  <a:srgbClr val="C00000"/>
                </a:solidFill>
              </a:rPr>
              <a:t>实现数据交换</a:t>
            </a:r>
            <a:r>
              <a:rPr lang="zh-CN" altLang="en-US" dirty="0" smtClean="0"/>
              <a:t>、</a:t>
            </a:r>
            <a:r>
              <a:rPr lang="zh-CN" altLang="en-US" dirty="0" smtClean="0">
                <a:solidFill>
                  <a:srgbClr val="C00000"/>
                </a:solidFill>
              </a:rPr>
              <a:t>实时通信</a:t>
            </a:r>
            <a:r>
              <a:rPr lang="zh-CN" altLang="en-US" dirty="0" smtClean="0"/>
              <a:t>与</a:t>
            </a:r>
            <a:r>
              <a:rPr lang="zh-CN" altLang="en-US" dirty="0" smtClean="0">
                <a:solidFill>
                  <a:srgbClr val="C00000"/>
                </a:solidFill>
              </a:rPr>
              <a:t>必要的同步操作</a:t>
            </a:r>
            <a:r>
              <a:rPr lang="zh-CN" altLang="en-US" dirty="0" smtClean="0"/>
              <a:t>。</a:t>
            </a:r>
            <a:endParaRPr lang="en-US" altLang="zh-CN" dirty="0" smtClean="0"/>
          </a:p>
          <a:p>
            <a:r>
              <a:rPr lang="zh-CN" altLang="en-US" dirty="0" smtClean="0">
                <a:solidFill>
                  <a:srgbClr val="000099"/>
                </a:solidFill>
              </a:rPr>
              <a:t>对于使用同一目标对象的线程，目标对象的成员变量就是这些线程共享的数据单元。</a:t>
            </a:r>
            <a:endParaRPr lang="en-US" altLang="zh-CN" dirty="0" smtClean="0">
              <a:solidFill>
                <a:srgbClr val="000099"/>
              </a:solidFill>
            </a:endParaRPr>
          </a:p>
          <a:p>
            <a:endParaRPr lang="en-US" altLang="zh-CN" sz="3200" b="1" dirty="0" smtClean="0">
              <a:solidFill>
                <a:srgbClr val="FF0000"/>
              </a:solidFill>
            </a:endParaRPr>
          </a:p>
          <a:p>
            <a:r>
              <a:rPr lang="zh-CN" altLang="en-US" sz="3200" dirty="0" smtClean="0"/>
              <a:t>运行</a:t>
            </a:r>
            <a:r>
              <a:rPr lang="zh-CN" altLang="en-US" sz="3200" b="1" dirty="0" smtClean="0">
                <a:solidFill>
                  <a:srgbClr val="000099"/>
                </a:solidFill>
              </a:rPr>
              <a:t>例题15-3</a:t>
            </a:r>
            <a:r>
              <a:rPr lang="zh-CN" altLang="en-US" sz="3200" dirty="0" smtClean="0"/>
              <a:t>，观察程序运行结果。</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06432"/>
          </a:xfrm>
        </p:spPr>
        <p:txBody>
          <a:bodyPr/>
          <a:lstStyle/>
          <a:p>
            <a:pPr algn="l"/>
            <a:r>
              <a:rPr lang="en-US" altLang="zh-CN" dirty="0" smtClean="0">
                <a:latin typeface="Tahoma" pitchFamily="34" charset="0"/>
                <a:ea typeface="Tahoma" pitchFamily="34" charset="0"/>
                <a:cs typeface="Tahoma" pitchFamily="34" charset="0"/>
              </a:rPr>
              <a:t>Example15_3</a:t>
            </a:r>
            <a:endParaRPr lang="zh-CN" altLang="en-US" dirty="0"/>
          </a:p>
        </p:txBody>
      </p:sp>
      <p:sp>
        <p:nvSpPr>
          <p:cNvPr id="3" name="内容占位符 2"/>
          <p:cNvSpPr>
            <a:spLocks noGrp="1"/>
          </p:cNvSpPr>
          <p:nvPr>
            <p:ph idx="1"/>
          </p:nvPr>
        </p:nvSpPr>
        <p:spPr>
          <a:xfrm>
            <a:off x="457200" y="857232"/>
            <a:ext cx="8043890" cy="5572164"/>
          </a:xfrm>
          <a:ln>
            <a:solidFill>
              <a:schemeClr val="tx1"/>
            </a:solidFill>
          </a:ln>
        </p:spPr>
        <p:txBody>
          <a:bodyPr>
            <a:normAutofit lnSpcReduction="10000"/>
          </a:bodyPr>
          <a:lstStyle/>
          <a:p>
            <a:pPr>
              <a:buNone/>
            </a:pPr>
            <a:r>
              <a:rPr lang="en-US" altLang="zh-CN" sz="2000" b="1" dirty="0" smtClean="0">
                <a:latin typeface="Tahoma" pitchFamily="34" charset="0"/>
                <a:ea typeface="Tahoma" pitchFamily="34" charset="0"/>
                <a:cs typeface="Tahoma" pitchFamily="34" charset="0"/>
              </a:rPr>
              <a:t>public class Example15_3 {</a:t>
            </a:r>
            <a:endParaRPr lang="zh-CN" altLang="en-US" sz="2000" dirty="0" smtClean="0">
              <a:latin typeface="Tahoma" pitchFamily="34" charset="0"/>
              <a:cs typeface="Tahoma" pitchFamily="34" charset="0"/>
            </a:endParaRPr>
          </a:p>
          <a:p>
            <a:pPr>
              <a:buNone/>
            </a:pPr>
            <a:r>
              <a:rPr lang="en-US" altLang="zh-CN" sz="2000" dirty="0" smtClean="0">
                <a:latin typeface="Tahoma" pitchFamily="34" charset="0"/>
                <a:ea typeface="Tahoma" pitchFamily="34" charset="0"/>
                <a:cs typeface="Tahoma" pitchFamily="34" charset="0"/>
              </a:rPr>
              <a:t>   </a:t>
            </a:r>
            <a:r>
              <a:rPr lang="en-US" altLang="zh-CN" sz="2000" b="1" dirty="0" smtClean="0">
                <a:latin typeface="Tahoma" pitchFamily="34" charset="0"/>
                <a:ea typeface="Tahoma" pitchFamily="34" charset="0"/>
                <a:cs typeface="Tahoma" pitchFamily="34" charset="0"/>
              </a:rPr>
              <a:t>public static void main(String </a:t>
            </a:r>
            <a:r>
              <a:rPr lang="en-US" altLang="zh-CN" sz="2000" b="1" dirty="0" err="1" smtClean="0">
                <a:latin typeface="Tahoma" pitchFamily="34" charset="0"/>
                <a:ea typeface="Tahoma" pitchFamily="34" charset="0"/>
                <a:cs typeface="Tahoma" pitchFamily="34" charset="0"/>
              </a:rPr>
              <a:t>args</a:t>
            </a:r>
            <a:r>
              <a:rPr lang="en-US" altLang="zh-CN" sz="2000" b="1" dirty="0" smtClean="0">
                <a:latin typeface="Tahoma" pitchFamily="34" charset="0"/>
                <a:ea typeface="Tahoma" pitchFamily="34" charset="0"/>
                <a:cs typeface="Tahoma" pitchFamily="34" charset="0"/>
              </a:rPr>
              <a:t>[ ]) {</a:t>
            </a:r>
          </a:p>
          <a:p>
            <a:pPr>
              <a:buNone/>
            </a:pPr>
            <a:r>
              <a:rPr lang="en-US" altLang="zh-CN" sz="2000" dirty="0" smtClean="0">
                <a:latin typeface="Tahoma" pitchFamily="34" charset="0"/>
                <a:ea typeface="Tahoma" pitchFamily="34" charset="0"/>
                <a:cs typeface="Tahoma" pitchFamily="34" charset="0"/>
              </a:rPr>
              <a:t>      Bank </a:t>
            </a:r>
            <a:r>
              <a:rPr lang="en-US" altLang="zh-CN" sz="2000" b="1" dirty="0" err="1" smtClean="0">
                <a:solidFill>
                  <a:srgbClr val="FF0000"/>
                </a:solidFill>
                <a:latin typeface="Tahoma" pitchFamily="34" charset="0"/>
                <a:ea typeface="Tahoma" pitchFamily="34" charset="0"/>
                <a:cs typeface="Tahoma" pitchFamily="34" charset="0"/>
              </a:rPr>
              <a:t>bank</a:t>
            </a:r>
            <a:r>
              <a:rPr lang="en-US" altLang="zh-CN" sz="2000" dirty="0" smtClean="0">
                <a:solidFill>
                  <a:srgbClr val="FF0000"/>
                </a:solidFill>
                <a:latin typeface="Tahoma" pitchFamily="34" charset="0"/>
                <a:ea typeface="Tahoma" pitchFamily="34" charset="0"/>
                <a:cs typeface="Tahoma" pitchFamily="34" charset="0"/>
              </a:rPr>
              <a:t>=</a:t>
            </a:r>
            <a:r>
              <a:rPr lang="en-US" altLang="zh-CN" sz="2000" b="1" dirty="0" smtClean="0">
                <a:solidFill>
                  <a:srgbClr val="FF0000"/>
                </a:solidFill>
                <a:latin typeface="Tahoma" pitchFamily="34" charset="0"/>
                <a:ea typeface="Tahoma" pitchFamily="34" charset="0"/>
                <a:cs typeface="Tahoma" pitchFamily="34" charset="0"/>
              </a:rPr>
              <a:t>new Bank(); </a:t>
            </a:r>
            <a:r>
              <a:rPr lang="en-US" altLang="zh-CN" sz="2000" b="1" dirty="0" smtClean="0">
                <a:latin typeface="Tahoma" pitchFamily="34" charset="0"/>
                <a:ea typeface="Tahoma" pitchFamily="34" charset="0"/>
                <a:cs typeface="Tahoma" pitchFamily="34" charset="0"/>
              </a:rPr>
              <a:t>//</a:t>
            </a:r>
            <a:r>
              <a:rPr lang="zh-CN" altLang="en-US" sz="2000" b="1" dirty="0" smtClean="0">
                <a:solidFill>
                  <a:srgbClr val="FF0000"/>
                </a:solidFill>
                <a:latin typeface="Tahoma" pitchFamily="34" charset="0"/>
                <a:cs typeface="Tahoma" pitchFamily="34" charset="0"/>
              </a:rPr>
              <a:t>共享目标对象</a:t>
            </a:r>
          </a:p>
          <a:p>
            <a:pPr>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bank.setMoney</a:t>
            </a:r>
            <a:r>
              <a:rPr lang="en-US" altLang="zh-CN" sz="2000" dirty="0" smtClean="0">
                <a:latin typeface="Tahoma" pitchFamily="34" charset="0"/>
                <a:ea typeface="Tahoma" pitchFamily="34" charset="0"/>
                <a:cs typeface="Tahoma" pitchFamily="34" charset="0"/>
              </a:rPr>
              <a:t>(300);</a:t>
            </a:r>
          </a:p>
          <a:p>
            <a:pPr>
              <a:buNone/>
            </a:pPr>
            <a:r>
              <a:rPr lang="zh-CN" altLang="en-US" sz="2000" dirty="0" smtClean="0">
                <a:latin typeface="Tahoma" pitchFamily="34" charset="0"/>
                <a:cs typeface="Tahoma" pitchFamily="34" charset="0"/>
              </a:rPr>
              <a:t>      </a:t>
            </a:r>
          </a:p>
          <a:p>
            <a:pPr>
              <a:buNone/>
            </a:pPr>
            <a:r>
              <a:rPr lang="en-US" altLang="zh-CN" sz="2000" dirty="0" smtClean="0">
                <a:latin typeface="Tahoma" pitchFamily="34" charset="0"/>
                <a:ea typeface="Tahoma" pitchFamily="34" charset="0"/>
                <a:cs typeface="Tahoma" pitchFamily="34" charset="0"/>
              </a:rPr>
              <a:t>      Thread </a:t>
            </a:r>
            <a:r>
              <a:rPr lang="en-US" altLang="zh-CN" sz="2000" dirty="0" err="1" smtClean="0">
                <a:latin typeface="Tahoma" pitchFamily="34" charset="0"/>
                <a:ea typeface="Tahoma" pitchFamily="34" charset="0"/>
                <a:cs typeface="Tahoma" pitchFamily="34" charset="0"/>
              </a:rPr>
              <a:t>threadOne,threadTwo</a:t>
            </a:r>
            <a:r>
              <a:rPr lang="en-US" altLang="zh-CN" sz="2000" dirty="0" smtClean="0">
                <a:latin typeface="Tahoma" pitchFamily="34" charset="0"/>
                <a:ea typeface="Tahoma" pitchFamily="34" charset="0"/>
                <a:cs typeface="Tahoma" pitchFamily="34" charset="0"/>
              </a:rPr>
              <a:t>;</a:t>
            </a:r>
            <a:r>
              <a:rPr lang="zh-CN" altLang="en-US" sz="2000" dirty="0" smtClean="0">
                <a:latin typeface="Tahoma" pitchFamily="34" charset="0"/>
                <a:cs typeface="Tahoma" pitchFamily="34" charset="0"/>
              </a:rPr>
              <a:t>      </a:t>
            </a:r>
          </a:p>
          <a:p>
            <a:pPr>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threadOne</a:t>
            </a:r>
            <a:r>
              <a:rPr lang="en-US" altLang="zh-CN" sz="2000" dirty="0" smtClean="0">
                <a:latin typeface="Tahoma" pitchFamily="34" charset="0"/>
                <a:ea typeface="Tahoma" pitchFamily="34" charset="0"/>
                <a:cs typeface="Tahoma" pitchFamily="34" charset="0"/>
              </a:rPr>
              <a:t>=</a:t>
            </a:r>
            <a:r>
              <a:rPr lang="en-US" altLang="zh-CN" sz="2000" b="1" dirty="0" smtClean="0">
                <a:latin typeface="Tahoma" pitchFamily="34" charset="0"/>
                <a:ea typeface="Tahoma" pitchFamily="34" charset="0"/>
                <a:cs typeface="Tahoma" pitchFamily="34" charset="0"/>
              </a:rPr>
              <a:t>new Thread(</a:t>
            </a:r>
            <a:r>
              <a:rPr lang="en-US" altLang="zh-CN" sz="2000" b="1" dirty="0" smtClean="0">
                <a:solidFill>
                  <a:srgbClr val="FF0000"/>
                </a:solidFill>
                <a:latin typeface="Tahoma" pitchFamily="34" charset="0"/>
                <a:ea typeface="Tahoma" pitchFamily="34" charset="0"/>
                <a:cs typeface="Tahoma" pitchFamily="34" charset="0"/>
              </a:rPr>
              <a:t>bank</a:t>
            </a:r>
            <a:r>
              <a:rPr lang="en-US" altLang="zh-CN" sz="2000" b="1" dirty="0" smtClean="0">
                <a:latin typeface="Tahoma" pitchFamily="34" charset="0"/>
                <a:ea typeface="Tahoma" pitchFamily="34" charset="0"/>
                <a:cs typeface="Tahoma" pitchFamily="34" charset="0"/>
              </a:rPr>
              <a:t>); </a:t>
            </a:r>
          </a:p>
          <a:p>
            <a:pPr>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threadOne.setName</a:t>
            </a:r>
            <a:r>
              <a:rPr lang="en-US" altLang="zh-CN" sz="2000" dirty="0" smtClean="0">
                <a:latin typeface="Tahoma" pitchFamily="34" charset="0"/>
                <a:ea typeface="Tahoma" pitchFamily="34" charset="0"/>
                <a:cs typeface="Tahoma" pitchFamily="34" charset="0"/>
              </a:rPr>
              <a:t>("One");</a:t>
            </a:r>
          </a:p>
          <a:p>
            <a:pPr>
              <a:buNone/>
            </a:pPr>
            <a:r>
              <a:rPr lang="zh-CN" altLang="en-US" sz="2000" dirty="0" smtClean="0">
                <a:latin typeface="Tahoma" pitchFamily="34" charset="0"/>
                <a:cs typeface="Tahoma" pitchFamily="34" charset="0"/>
              </a:rPr>
              <a:t>      </a:t>
            </a:r>
          </a:p>
          <a:p>
            <a:pPr>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threadTwo</a:t>
            </a:r>
            <a:r>
              <a:rPr lang="en-US" altLang="zh-CN" sz="2000" dirty="0" smtClean="0">
                <a:latin typeface="Tahoma" pitchFamily="34" charset="0"/>
                <a:ea typeface="Tahoma" pitchFamily="34" charset="0"/>
                <a:cs typeface="Tahoma" pitchFamily="34" charset="0"/>
              </a:rPr>
              <a:t>=</a:t>
            </a:r>
            <a:r>
              <a:rPr lang="en-US" altLang="zh-CN" sz="2000" b="1" dirty="0" smtClean="0">
                <a:latin typeface="Tahoma" pitchFamily="34" charset="0"/>
                <a:ea typeface="Tahoma" pitchFamily="34" charset="0"/>
                <a:cs typeface="Tahoma" pitchFamily="34" charset="0"/>
              </a:rPr>
              <a:t>new Thread(</a:t>
            </a:r>
            <a:r>
              <a:rPr lang="en-US" altLang="zh-CN" sz="2000" b="1" dirty="0" smtClean="0">
                <a:solidFill>
                  <a:srgbClr val="FF0000"/>
                </a:solidFill>
                <a:latin typeface="Tahoma" pitchFamily="34" charset="0"/>
                <a:ea typeface="Tahoma" pitchFamily="34" charset="0"/>
                <a:cs typeface="Tahoma" pitchFamily="34" charset="0"/>
              </a:rPr>
              <a:t>bank</a:t>
            </a:r>
            <a:r>
              <a:rPr lang="en-US" altLang="zh-CN" sz="2000" b="1" dirty="0" smtClean="0">
                <a:latin typeface="Tahoma" pitchFamily="34" charset="0"/>
                <a:ea typeface="Tahoma" pitchFamily="34" charset="0"/>
                <a:cs typeface="Tahoma" pitchFamily="34" charset="0"/>
              </a:rPr>
              <a:t>); </a:t>
            </a:r>
            <a:endParaRPr lang="zh-CN" altLang="en-US" sz="2000" b="1" dirty="0" smtClean="0">
              <a:latin typeface="Tahoma" pitchFamily="34" charset="0"/>
              <a:cs typeface="Tahoma" pitchFamily="34" charset="0"/>
            </a:endParaRPr>
          </a:p>
          <a:p>
            <a:pPr>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threadTwo.setName</a:t>
            </a:r>
            <a:r>
              <a:rPr lang="en-US" altLang="zh-CN" sz="2000" dirty="0" smtClean="0">
                <a:latin typeface="Tahoma" pitchFamily="34" charset="0"/>
                <a:ea typeface="Tahoma" pitchFamily="34" charset="0"/>
                <a:cs typeface="Tahoma" pitchFamily="34" charset="0"/>
              </a:rPr>
              <a:t>("Two");</a:t>
            </a:r>
          </a:p>
          <a:p>
            <a:pPr>
              <a:buNone/>
            </a:pPr>
            <a:r>
              <a:rPr lang="zh-CN" altLang="en-US" sz="2000" dirty="0" smtClean="0">
                <a:latin typeface="Tahoma" pitchFamily="34" charset="0"/>
                <a:cs typeface="Tahoma" pitchFamily="34" charset="0"/>
              </a:rPr>
              <a:t>      </a:t>
            </a:r>
          </a:p>
          <a:p>
            <a:pPr>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threadOne.start</a:t>
            </a:r>
            <a:r>
              <a:rPr lang="en-US" altLang="zh-CN" sz="2000" dirty="0" smtClean="0">
                <a:latin typeface="Tahoma" pitchFamily="34" charset="0"/>
                <a:ea typeface="Tahoma" pitchFamily="34" charset="0"/>
                <a:cs typeface="Tahoma" pitchFamily="34" charset="0"/>
              </a:rPr>
              <a:t>();</a:t>
            </a:r>
          </a:p>
          <a:p>
            <a:pPr>
              <a:buNone/>
            </a:pPr>
            <a:r>
              <a:rPr lang="en-US" altLang="zh-CN" sz="2000" dirty="0" smtClean="0">
                <a:latin typeface="Tahoma" pitchFamily="34" charset="0"/>
                <a:ea typeface="Tahoma" pitchFamily="34" charset="0"/>
                <a:cs typeface="Tahoma" pitchFamily="34" charset="0"/>
              </a:rPr>
              <a:t>      </a:t>
            </a:r>
            <a:r>
              <a:rPr lang="en-US" altLang="zh-CN" sz="2000" dirty="0" err="1" smtClean="0">
                <a:latin typeface="Tahoma" pitchFamily="34" charset="0"/>
                <a:ea typeface="Tahoma" pitchFamily="34" charset="0"/>
                <a:cs typeface="Tahoma" pitchFamily="34" charset="0"/>
              </a:rPr>
              <a:t>threadTwo.start</a:t>
            </a:r>
            <a:r>
              <a:rPr lang="en-US" altLang="zh-CN" sz="2000" dirty="0" smtClean="0">
                <a:latin typeface="Tahoma" pitchFamily="34" charset="0"/>
                <a:ea typeface="Tahoma" pitchFamily="34" charset="0"/>
                <a:cs typeface="Tahoma" pitchFamily="34" charset="0"/>
              </a:rPr>
              <a:t>();</a:t>
            </a:r>
          </a:p>
          <a:p>
            <a:pPr>
              <a:buNone/>
            </a:pPr>
            <a:r>
              <a:rPr lang="zh-CN" altLang="en-US" sz="2000" dirty="0" smtClean="0">
                <a:latin typeface="Tahoma" pitchFamily="34" charset="0"/>
                <a:cs typeface="Tahoma" pitchFamily="34" charset="0"/>
              </a:rPr>
              <a:t>   </a:t>
            </a:r>
            <a:r>
              <a:rPr lang="en-US" altLang="zh-CN" sz="2000" dirty="0" smtClean="0">
                <a:latin typeface="Tahoma" pitchFamily="34" charset="0"/>
                <a:ea typeface="Tahoma" pitchFamily="34" charset="0"/>
                <a:cs typeface="Tahoma" pitchFamily="34" charset="0"/>
              </a:rPr>
              <a:t>}</a:t>
            </a:r>
          </a:p>
          <a:p>
            <a:pPr>
              <a:buNone/>
            </a:pPr>
            <a:r>
              <a:rPr lang="en-US" altLang="zh-CN" sz="2000" dirty="0" smtClean="0">
                <a:latin typeface="Tahoma" pitchFamily="34" charset="0"/>
                <a:ea typeface="Tahoma" pitchFamily="34" charset="0"/>
                <a:cs typeface="Tahoma" pitchFamily="34" charset="0"/>
              </a:rPr>
              <a:t>}</a:t>
            </a:r>
          </a:p>
          <a:p>
            <a:endParaRPr lang="zh-CN" altLang="en-US" dirty="0">
              <a:latin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5" name="TextBox 4"/>
          <p:cNvSpPr txBox="1"/>
          <p:nvPr/>
        </p:nvSpPr>
        <p:spPr>
          <a:xfrm>
            <a:off x="5143504" y="3286124"/>
            <a:ext cx="3214710" cy="646331"/>
          </a:xfrm>
          <a:prstGeom prst="rect">
            <a:avLst/>
          </a:prstGeom>
          <a:noFill/>
          <a:ln>
            <a:solidFill>
              <a:schemeClr val="tx1"/>
            </a:solidFill>
          </a:ln>
        </p:spPr>
        <p:txBody>
          <a:bodyPr wrap="square" rtlCol="0">
            <a:spAutoFit/>
          </a:bodyPr>
          <a:lstStyle/>
          <a:p>
            <a:r>
              <a:rPr lang="en-US" altLang="zh-CN" b="1" dirty="0" err="1" smtClean="0">
                <a:latin typeface="Tahoma" pitchFamily="34" charset="0"/>
                <a:ea typeface="Tahoma" pitchFamily="34" charset="0"/>
                <a:cs typeface="Tahoma" pitchFamily="34" charset="0"/>
              </a:rPr>
              <a:t>threadTwo</a:t>
            </a:r>
            <a:r>
              <a:rPr lang="zh-CN" altLang="en-US" b="1" dirty="0" smtClean="0">
                <a:latin typeface="Tahoma" pitchFamily="34" charset="0"/>
                <a:cs typeface="Tahoma" pitchFamily="34" charset="0"/>
              </a:rPr>
              <a:t>和 </a:t>
            </a:r>
            <a:r>
              <a:rPr lang="en-US" altLang="zh-CN" b="1" dirty="0" err="1" smtClean="0">
                <a:latin typeface="Tahoma" pitchFamily="34" charset="0"/>
                <a:ea typeface="Tahoma" pitchFamily="34" charset="0"/>
                <a:cs typeface="Tahoma" pitchFamily="34" charset="0"/>
              </a:rPr>
              <a:t>threadOne</a:t>
            </a:r>
            <a:r>
              <a:rPr lang="zh-CN" altLang="en-US" b="1" dirty="0" smtClean="0">
                <a:latin typeface="Tahoma" pitchFamily="34" charset="0"/>
                <a:cs typeface="Tahoma" pitchFamily="34" charset="0"/>
              </a:rPr>
              <a:t>的目标对象相同</a:t>
            </a:r>
            <a:endParaRPr lang="zh-CN" altLang="en-US" dirty="0"/>
          </a:p>
        </p:txBody>
      </p:sp>
      <p:cxnSp>
        <p:nvCxnSpPr>
          <p:cNvPr id="9" name="直接箭头连接符 8"/>
          <p:cNvCxnSpPr>
            <a:stCxn id="5" idx="1"/>
          </p:cNvCxnSpPr>
          <p:nvPr/>
        </p:nvCxnSpPr>
        <p:spPr>
          <a:xfrm rot="10800000">
            <a:off x="4214810" y="3177286"/>
            <a:ext cx="928694" cy="432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1"/>
          </p:cNvCxnSpPr>
          <p:nvPr/>
        </p:nvCxnSpPr>
        <p:spPr>
          <a:xfrm rot="10800000" flipV="1">
            <a:off x="4286248" y="3609290"/>
            <a:ext cx="857256" cy="319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§15.3.2    </a:t>
            </a:r>
            <a:r>
              <a:rPr lang="zh-CN" altLang="en-US" dirty="0" smtClean="0">
                <a:latin typeface="宋体" charset="-122"/>
              </a:rPr>
              <a:t>关于</a:t>
            </a:r>
            <a:r>
              <a:rPr lang="en-US" altLang="zh-CN" dirty="0" smtClean="0">
                <a:latin typeface="宋体" charset="-122"/>
              </a:rPr>
              <a:t>run</a:t>
            </a:r>
            <a:r>
              <a:rPr lang="zh-CN" altLang="en-US" dirty="0" smtClean="0">
                <a:latin typeface="宋体" charset="-122"/>
              </a:rPr>
              <a:t>方法中的局部变量 </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对于</a:t>
            </a:r>
            <a:r>
              <a:rPr lang="zh-CN" altLang="en-US" b="1" dirty="0" smtClean="0">
                <a:solidFill>
                  <a:srgbClr val="000099"/>
                </a:solidFill>
                <a:latin typeface="宋体" charset="-122"/>
              </a:rPr>
              <a:t>具有相同目标对象</a:t>
            </a:r>
            <a:r>
              <a:rPr lang="zh-CN" altLang="en-US" dirty="0" smtClean="0">
                <a:latin typeface="宋体" charset="-122"/>
              </a:rPr>
              <a:t>的线程，当其中一个线程享用</a:t>
            </a:r>
            <a:r>
              <a:rPr lang="en-US" altLang="zh-CN" dirty="0" smtClean="0"/>
              <a:t>CPU</a:t>
            </a:r>
            <a:r>
              <a:rPr lang="zh-CN" altLang="en-US" dirty="0" smtClean="0">
                <a:latin typeface="宋体" charset="-122"/>
              </a:rPr>
              <a:t>资源时，</a:t>
            </a:r>
            <a:r>
              <a:rPr lang="zh-CN" altLang="en-US" b="1" dirty="0" smtClean="0">
                <a:solidFill>
                  <a:srgbClr val="000099"/>
                </a:solidFill>
                <a:latin typeface="宋体" charset="-122"/>
              </a:rPr>
              <a:t>目标对象</a:t>
            </a:r>
            <a:r>
              <a:rPr lang="zh-CN" altLang="en-US" dirty="0" smtClean="0">
                <a:latin typeface="宋体" charset="-122"/>
              </a:rPr>
              <a:t>自动调用接口中的</a:t>
            </a:r>
            <a:r>
              <a:rPr lang="en-US" altLang="zh-CN" dirty="0" smtClean="0"/>
              <a:t>run</a:t>
            </a:r>
            <a:r>
              <a:rPr lang="zh-CN" altLang="en-US" dirty="0" smtClean="0">
                <a:latin typeface="宋体" charset="-122"/>
              </a:rPr>
              <a:t>方法，这时，</a:t>
            </a:r>
            <a:r>
              <a:rPr lang="en-US" altLang="zh-CN" dirty="0" smtClean="0">
                <a:solidFill>
                  <a:srgbClr val="C00000"/>
                </a:solidFill>
              </a:rPr>
              <a:t>run</a:t>
            </a:r>
            <a:r>
              <a:rPr lang="zh-CN" altLang="en-US" dirty="0" smtClean="0">
                <a:solidFill>
                  <a:srgbClr val="C00000"/>
                </a:solidFill>
                <a:latin typeface="宋体" charset="-122"/>
              </a:rPr>
              <a:t>方法中的局部变量被分配内存空间；</a:t>
            </a:r>
            <a:endParaRPr lang="en-US" altLang="zh-CN" dirty="0" smtClean="0">
              <a:solidFill>
                <a:srgbClr val="C00000"/>
              </a:solidFill>
              <a:latin typeface="宋体" charset="-122"/>
            </a:endParaRPr>
          </a:p>
          <a:p>
            <a:r>
              <a:rPr lang="zh-CN" altLang="en-US" dirty="0" smtClean="0">
                <a:latin typeface="宋体" charset="-122"/>
              </a:rPr>
              <a:t>当轮到另一个线程享用</a:t>
            </a:r>
            <a:r>
              <a:rPr lang="en-US" altLang="zh-CN" dirty="0" smtClean="0"/>
              <a:t>CPU</a:t>
            </a:r>
            <a:r>
              <a:rPr lang="zh-CN" altLang="en-US" dirty="0" smtClean="0">
                <a:latin typeface="宋体" charset="-122"/>
              </a:rPr>
              <a:t>资源时，</a:t>
            </a:r>
            <a:r>
              <a:rPr lang="zh-CN" altLang="en-US" b="1" dirty="0" smtClean="0">
                <a:solidFill>
                  <a:srgbClr val="000099"/>
                </a:solidFill>
                <a:latin typeface="宋体" charset="-122"/>
              </a:rPr>
              <a:t>目标对象</a:t>
            </a:r>
            <a:r>
              <a:rPr lang="zh-CN" altLang="en-US" dirty="0" smtClean="0">
                <a:latin typeface="宋体" charset="-122"/>
              </a:rPr>
              <a:t>会再次调用接口中的</a:t>
            </a:r>
            <a:r>
              <a:rPr lang="en-US" altLang="zh-CN" dirty="0" smtClean="0"/>
              <a:t>run</a:t>
            </a:r>
            <a:r>
              <a:rPr lang="zh-CN" altLang="en-US" dirty="0" smtClean="0">
                <a:latin typeface="宋体" charset="-122"/>
              </a:rPr>
              <a:t>方法，那么，</a:t>
            </a:r>
            <a:r>
              <a:rPr lang="en-US" altLang="zh-CN" dirty="0" smtClean="0">
                <a:solidFill>
                  <a:srgbClr val="C00000"/>
                </a:solidFill>
              </a:rPr>
              <a:t>run()</a:t>
            </a:r>
            <a:r>
              <a:rPr lang="zh-CN" altLang="en-US" dirty="0" smtClean="0">
                <a:solidFill>
                  <a:srgbClr val="C00000"/>
                </a:solidFill>
                <a:latin typeface="宋体" charset="-122"/>
              </a:rPr>
              <a:t>方法中的局部变量会再次分配内存空间</a:t>
            </a:r>
            <a:r>
              <a:rPr lang="zh-CN" altLang="en-US" dirty="0" smtClean="0">
                <a:latin typeface="宋体" charset="-122"/>
              </a:rPr>
              <a:t>。</a:t>
            </a:r>
            <a:endParaRPr lang="en-US" altLang="zh-CN" dirty="0" smtClean="0">
              <a:latin typeface="宋体" charset="-122"/>
            </a:endParaRPr>
          </a:p>
          <a:p>
            <a:endParaRPr lang="en-US" altLang="zh-CN" dirty="0" smtClean="0">
              <a:latin typeface="宋体" charset="-122"/>
            </a:endParaRPr>
          </a:p>
          <a:p>
            <a:r>
              <a:rPr lang="zh-CN" altLang="en-US" b="1" dirty="0" smtClean="0"/>
              <a:t>课后阅读并运行例题15-4，观察运行结果。</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§15.3.3  </a:t>
            </a:r>
            <a:r>
              <a:rPr lang="zh-CN" altLang="en-US" dirty="0" smtClean="0">
                <a:latin typeface="宋体" charset="-122"/>
              </a:rPr>
              <a:t>在线程中启动其它线程 </a:t>
            </a:r>
            <a:endParaRPr lang="zh-CN" altLang="en-US" dirty="0"/>
          </a:p>
        </p:txBody>
      </p:sp>
      <p:sp>
        <p:nvSpPr>
          <p:cNvPr id="3" name="内容占位符 2"/>
          <p:cNvSpPr>
            <a:spLocks noGrp="1"/>
          </p:cNvSpPr>
          <p:nvPr>
            <p:ph idx="1"/>
          </p:nvPr>
        </p:nvSpPr>
        <p:spPr/>
        <p:txBody>
          <a:bodyPr/>
          <a:lstStyle/>
          <a:p>
            <a:pPr algn="just">
              <a:lnSpc>
                <a:spcPct val="110000"/>
              </a:lnSpc>
            </a:pPr>
            <a:r>
              <a:rPr lang="zh-CN" altLang="en-US" dirty="0" smtClean="0">
                <a:latin typeface="宋体" charset="-122"/>
              </a:rPr>
              <a:t>线程通过调用</a:t>
            </a:r>
            <a:r>
              <a:rPr lang="en-US" altLang="zh-CN" dirty="0" smtClean="0">
                <a:latin typeface="宋体" charset="-122"/>
              </a:rPr>
              <a:t>start()</a:t>
            </a:r>
            <a:r>
              <a:rPr lang="zh-CN" altLang="en-US" dirty="0" smtClean="0">
                <a:latin typeface="宋体" charset="-122"/>
              </a:rPr>
              <a:t>方法将启动该线程，使之从新建状态进入就绪队列排队。</a:t>
            </a:r>
            <a:endParaRPr lang="en-US" altLang="zh-CN" dirty="0" smtClean="0">
              <a:latin typeface="宋体" charset="-122"/>
            </a:endParaRPr>
          </a:p>
          <a:p>
            <a:pPr algn="just">
              <a:lnSpc>
                <a:spcPct val="110000"/>
              </a:lnSpc>
            </a:pPr>
            <a:r>
              <a:rPr lang="zh-CN" altLang="en-US" dirty="0" smtClean="0">
                <a:latin typeface="宋体" charset="-122"/>
              </a:rPr>
              <a:t>一旦轮到它来享用</a:t>
            </a:r>
            <a:r>
              <a:rPr lang="en-US" altLang="zh-CN" dirty="0" smtClean="0">
                <a:latin typeface="宋体" charset="-122"/>
              </a:rPr>
              <a:t>CPU</a:t>
            </a:r>
            <a:r>
              <a:rPr lang="zh-CN" altLang="en-US" dirty="0" smtClean="0">
                <a:latin typeface="宋体" charset="-122"/>
              </a:rPr>
              <a:t>资源时，就可以脱离创建它的主线程独立开始自己的生命周期了。 </a:t>
            </a:r>
          </a:p>
          <a:p>
            <a:pPr algn="just">
              <a:lnSpc>
                <a:spcPct val="110000"/>
              </a:lnSpc>
            </a:pPr>
            <a:r>
              <a:rPr lang="zh-CN" altLang="en-US" dirty="0" smtClean="0">
                <a:latin typeface="宋体" charset="-122"/>
              </a:rPr>
              <a:t>可以在任何一个线程中启动另外一个线程。</a:t>
            </a:r>
            <a:endParaRPr lang="en-US" altLang="zh-CN" dirty="0" smtClean="0">
              <a:latin typeface="宋体" charset="-122"/>
            </a:endParaRPr>
          </a:p>
          <a:p>
            <a:pPr algn="just">
              <a:lnSpc>
                <a:spcPct val="110000"/>
              </a:lnSpc>
              <a:buNone/>
            </a:pPr>
            <a:r>
              <a:rPr lang="zh-CN" altLang="en-US" dirty="0" smtClean="0">
                <a:latin typeface="宋体" charset="-122"/>
              </a:rPr>
              <a:t> </a:t>
            </a:r>
          </a:p>
          <a:p>
            <a:r>
              <a:rPr lang="zh-CN" altLang="en-US" b="1" dirty="0" smtClean="0"/>
              <a:t>课后阅读并运行例题15-</a:t>
            </a:r>
            <a:r>
              <a:rPr lang="en-US" altLang="zh-CN" b="1" dirty="0" smtClean="0"/>
              <a:t>5</a:t>
            </a:r>
            <a:r>
              <a:rPr lang="zh-CN" altLang="en-US" b="1" dirty="0" smtClean="0"/>
              <a:t>，观察运行结果。</a:t>
            </a:r>
            <a:endParaRPr lang="zh-CN" altLang="en-US"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§15.1.2    </a:t>
            </a:r>
            <a:r>
              <a:rPr lang="zh-CN" altLang="en-US" dirty="0" smtClean="0">
                <a:latin typeface="宋体" charset="-122"/>
              </a:rPr>
              <a:t>线程的状态与生命周期 </a:t>
            </a:r>
            <a:endParaRPr lang="zh-CN" altLang="en-US" dirty="0"/>
          </a:p>
        </p:txBody>
      </p:sp>
      <p:sp>
        <p:nvSpPr>
          <p:cNvPr id="3" name="内容占位符 2"/>
          <p:cNvSpPr>
            <a:spLocks noGrp="1"/>
          </p:cNvSpPr>
          <p:nvPr>
            <p:ph idx="1"/>
          </p:nvPr>
        </p:nvSpPr>
        <p:spPr/>
        <p:txBody>
          <a:bodyPr/>
          <a:lstStyle/>
          <a:p>
            <a:r>
              <a:rPr lang="zh-CN" altLang="en-US" dirty="0" smtClean="0"/>
              <a:t>新建的线程在它的一个完整的生命周期中通常要经历如下的四种状态：</a:t>
            </a:r>
            <a:endParaRPr lang="en-US" altLang="zh-CN" dirty="0" smtClean="0"/>
          </a:p>
          <a:p>
            <a:pPr marL="801687" lvl="1" indent="-457200">
              <a:buFont typeface="+mj-ea"/>
              <a:buAutoNum type="circleNumDbPlain"/>
            </a:pPr>
            <a:r>
              <a:rPr lang="zh-CN" altLang="en-US" sz="2800" b="1" dirty="0" smtClean="0">
                <a:solidFill>
                  <a:srgbClr val="000099"/>
                </a:solidFill>
              </a:rPr>
              <a:t>新建</a:t>
            </a:r>
            <a:endParaRPr lang="en-US" altLang="zh-CN" sz="2800" b="1" dirty="0" smtClean="0">
              <a:solidFill>
                <a:srgbClr val="000099"/>
              </a:solidFill>
            </a:endParaRPr>
          </a:p>
          <a:p>
            <a:pPr marL="801687" lvl="1" indent="-457200">
              <a:buFont typeface="+mj-ea"/>
              <a:buAutoNum type="circleNumDbPlain"/>
            </a:pPr>
            <a:r>
              <a:rPr lang="zh-CN" altLang="en-US" sz="2800" b="1" dirty="0" smtClean="0">
                <a:solidFill>
                  <a:srgbClr val="000099"/>
                </a:solidFill>
              </a:rPr>
              <a:t>运行 </a:t>
            </a:r>
            <a:endParaRPr lang="en-US" altLang="zh-CN" sz="2800" b="1" dirty="0" smtClean="0">
              <a:solidFill>
                <a:srgbClr val="000099"/>
              </a:solidFill>
            </a:endParaRPr>
          </a:p>
          <a:p>
            <a:pPr marL="801687" lvl="1" indent="-457200">
              <a:buFont typeface="+mj-ea"/>
              <a:buAutoNum type="circleNumDbPlain"/>
            </a:pPr>
            <a:r>
              <a:rPr lang="zh-CN" altLang="en-US" sz="2800" b="1" dirty="0" smtClean="0">
                <a:solidFill>
                  <a:srgbClr val="000099"/>
                </a:solidFill>
              </a:rPr>
              <a:t>中断</a:t>
            </a:r>
            <a:endParaRPr lang="en-US" altLang="zh-CN" sz="2800" b="1" dirty="0" smtClean="0">
              <a:solidFill>
                <a:srgbClr val="000099"/>
              </a:solidFill>
            </a:endParaRPr>
          </a:p>
          <a:p>
            <a:pPr marL="801687" lvl="1" indent="-457200">
              <a:buFont typeface="+mj-ea"/>
              <a:buAutoNum type="circleNumDbPlain"/>
            </a:pPr>
            <a:r>
              <a:rPr lang="zh-CN" altLang="en-US" sz="2800" b="1" dirty="0" smtClean="0">
                <a:solidFill>
                  <a:srgbClr val="000099"/>
                </a:solidFill>
              </a:rPr>
              <a:t>死亡 </a:t>
            </a:r>
            <a:endParaRPr lang="zh-CN" altLang="en-US" sz="2800"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§15.1.2    </a:t>
            </a:r>
            <a:r>
              <a:rPr lang="zh-CN" altLang="en-US" dirty="0" smtClean="0">
                <a:latin typeface="宋体" charset="-122"/>
              </a:rPr>
              <a:t>线程的状态与生命周期 </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a:t>
            </a:r>
            <a:r>
              <a:rPr lang="zh-CN" altLang="en-US" b="1" dirty="0" smtClean="0">
                <a:solidFill>
                  <a:srgbClr val="C00000"/>
                </a:solidFill>
              </a:rPr>
              <a:t>新建</a:t>
            </a:r>
            <a:r>
              <a:rPr lang="en-US" altLang="zh-CN" b="1" dirty="0" smtClean="0">
                <a:solidFill>
                  <a:srgbClr val="C00000"/>
                </a:solidFill>
              </a:rPr>
              <a:t>: </a:t>
            </a:r>
          </a:p>
          <a:p>
            <a:pPr lvl="1"/>
            <a:r>
              <a:rPr lang="zh-CN" altLang="en-US" dirty="0" smtClean="0"/>
              <a:t>当一个</a:t>
            </a:r>
            <a:r>
              <a:rPr lang="en-US" altLang="zh-CN" dirty="0" smtClean="0"/>
              <a:t>Thread</a:t>
            </a:r>
            <a:r>
              <a:rPr lang="zh-CN" altLang="en-US" dirty="0" smtClean="0"/>
              <a:t>类或其子类的对象被声明并创建时，新生的线程对象处于新建状态。</a:t>
            </a:r>
            <a:endParaRPr lang="en-US" altLang="zh-CN" dirty="0" smtClean="0"/>
          </a:p>
          <a:p>
            <a:pPr lvl="1" algn="ctr">
              <a:buNone/>
            </a:pPr>
            <a:r>
              <a:rPr lang="en-US" altLang="zh-CN" b="1" dirty="0" smtClean="0">
                <a:solidFill>
                  <a:srgbClr val="0000CC"/>
                </a:solidFill>
                <a:latin typeface="Tahoma" pitchFamily="34" charset="0"/>
                <a:cs typeface="Times New Roman" pitchFamily="18" charset="0"/>
              </a:rPr>
              <a:t>Thread </a:t>
            </a:r>
            <a:r>
              <a:rPr lang="en-US" altLang="zh-CN" b="1" dirty="0" err="1" smtClean="0">
                <a:solidFill>
                  <a:srgbClr val="0000CC"/>
                </a:solidFill>
                <a:latin typeface="Tahoma" pitchFamily="34" charset="0"/>
                <a:cs typeface="Times New Roman" pitchFamily="18" charset="0"/>
              </a:rPr>
              <a:t>myThread</a:t>
            </a:r>
            <a:r>
              <a:rPr lang="en-US" altLang="zh-CN" b="1" dirty="0" smtClean="0">
                <a:solidFill>
                  <a:srgbClr val="0000CC"/>
                </a:solidFill>
                <a:latin typeface="Tahoma" pitchFamily="34" charset="0"/>
                <a:cs typeface="Times New Roman" pitchFamily="18" charset="0"/>
              </a:rPr>
              <a:t> = new </a:t>
            </a:r>
            <a:r>
              <a:rPr lang="en-US" altLang="zh-CN" b="1" dirty="0" err="1" smtClean="0">
                <a:solidFill>
                  <a:srgbClr val="0000CC"/>
                </a:solidFill>
                <a:latin typeface="Tahoma" pitchFamily="34" charset="0"/>
                <a:cs typeface="Times New Roman" pitchFamily="18" charset="0"/>
              </a:rPr>
              <a:t>MyThreadClass</a:t>
            </a:r>
            <a:r>
              <a:rPr lang="en-US" altLang="zh-CN" b="1" dirty="0" smtClean="0">
                <a:solidFill>
                  <a:srgbClr val="0000CC"/>
                </a:solidFill>
                <a:latin typeface="Tahoma" pitchFamily="34" charset="0"/>
                <a:cs typeface="Times New Roman" pitchFamily="18" charset="0"/>
              </a:rPr>
              <a:t>( );</a:t>
            </a:r>
          </a:p>
          <a:p>
            <a:pPr lvl="1"/>
            <a:endParaRPr lang="zh-CN" altLang="en-US" dirty="0" smtClean="0"/>
          </a:p>
          <a:p>
            <a:pPr>
              <a:buNone/>
            </a:pPr>
            <a:r>
              <a:rPr lang="en-US" altLang="zh-CN" dirty="0" smtClean="0"/>
              <a:t>2</a:t>
            </a:r>
            <a:r>
              <a:rPr lang="zh-CN" altLang="en-US" dirty="0" smtClean="0"/>
              <a:t>．</a:t>
            </a:r>
            <a:r>
              <a:rPr lang="zh-CN" altLang="en-US" b="1" dirty="0" smtClean="0">
                <a:solidFill>
                  <a:srgbClr val="C00000"/>
                </a:solidFill>
              </a:rPr>
              <a:t>运行 </a:t>
            </a:r>
            <a:r>
              <a:rPr lang="en-US" altLang="zh-CN" b="1" dirty="0" smtClean="0">
                <a:solidFill>
                  <a:srgbClr val="C00000"/>
                </a:solidFill>
              </a:rPr>
              <a:t>:</a:t>
            </a:r>
          </a:p>
          <a:p>
            <a:pPr lvl="1"/>
            <a:r>
              <a:rPr lang="zh-CN" altLang="en-US" dirty="0" smtClean="0"/>
              <a:t>线程必须调用</a:t>
            </a:r>
            <a:r>
              <a:rPr lang="en-US" altLang="zh-CN" dirty="0" smtClean="0"/>
              <a:t>start()</a:t>
            </a:r>
            <a:r>
              <a:rPr lang="zh-CN" altLang="en-US" dirty="0" smtClean="0"/>
              <a:t>方法通知</a:t>
            </a:r>
            <a:r>
              <a:rPr lang="en-US" altLang="zh-CN" dirty="0" smtClean="0"/>
              <a:t>JVM</a:t>
            </a:r>
            <a:r>
              <a:rPr lang="zh-CN" altLang="en-US" dirty="0" smtClean="0"/>
              <a:t>，这样</a:t>
            </a:r>
            <a:r>
              <a:rPr lang="en-US" altLang="zh-CN" dirty="0" smtClean="0"/>
              <a:t>JVM</a:t>
            </a:r>
            <a:r>
              <a:rPr lang="zh-CN" altLang="en-US" dirty="0" smtClean="0"/>
              <a:t>就会知道又有一个新一个线程排队等候切换了。</a:t>
            </a:r>
            <a:endParaRPr lang="en-US" altLang="zh-CN" dirty="0" smtClean="0"/>
          </a:p>
          <a:p>
            <a:pPr lvl="1"/>
            <a:r>
              <a:rPr lang="zh-CN" altLang="en-US" dirty="0" smtClean="0"/>
              <a:t>一旦轮到它来享用</a:t>
            </a:r>
            <a:r>
              <a:rPr lang="en-US" altLang="zh-CN" dirty="0" smtClean="0"/>
              <a:t>CPU</a:t>
            </a:r>
            <a:r>
              <a:rPr lang="zh-CN" altLang="en-US" dirty="0" smtClean="0"/>
              <a:t>资源时，此线程的就可以脱离创建它的主线程独立开始自己的生命周期了。</a:t>
            </a:r>
            <a:endParaRPr lang="en-US" altLang="zh-CN" dirty="0" smtClean="0"/>
          </a:p>
          <a:p>
            <a:pPr lvl="1" algn="ctr">
              <a:buNone/>
            </a:pPr>
            <a:r>
              <a:rPr lang="en-US" altLang="zh-CN" b="1" dirty="0" err="1" smtClean="0">
                <a:solidFill>
                  <a:srgbClr val="0000CC"/>
                </a:solidFill>
                <a:latin typeface="Tahoma" pitchFamily="34" charset="0"/>
                <a:cs typeface="Times New Roman" pitchFamily="18" charset="0"/>
              </a:rPr>
              <a:t>myThread.start</a:t>
            </a:r>
            <a:r>
              <a:rPr lang="en-US" altLang="zh-CN" b="1" dirty="0" smtClean="0">
                <a:solidFill>
                  <a:srgbClr val="0000CC"/>
                </a:solidFill>
                <a:latin typeface="Tahoma" pitchFamily="34" charset="0"/>
                <a:cs typeface="Times New Roman" pitchFamily="18" charset="0"/>
              </a:rPr>
              <a:t>( );</a:t>
            </a:r>
            <a:endParaRPr lang="en-US" altLang="zh-CN" b="1" dirty="0" smtClean="0">
              <a:solidFill>
                <a:srgbClr val="0000CC"/>
              </a:solidFill>
              <a:latin typeface="Tahoma" pitchFamily="34" charset="0"/>
            </a:endParaRPr>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072230"/>
          </a:xfrm>
        </p:spPr>
        <p:txBody>
          <a:bodyPr>
            <a:normAutofit fontScale="85000" lnSpcReduction="20000"/>
          </a:bodyPr>
          <a:lstStyle/>
          <a:p>
            <a:pPr>
              <a:buNone/>
            </a:pPr>
            <a:r>
              <a:rPr lang="en-US" altLang="zh-CN" b="1" dirty="0" smtClean="0">
                <a:solidFill>
                  <a:srgbClr val="C00000"/>
                </a:solidFill>
              </a:rPr>
              <a:t>3</a:t>
            </a:r>
            <a:r>
              <a:rPr lang="zh-CN" altLang="en-US" b="1" dirty="0" smtClean="0">
                <a:solidFill>
                  <a:srgbClr val="C00000"/>
                </a:solidFill>
              </a:rPr>
              <a:t>．中断</a:t>
            </a:r>
            <a:r>
              <a:rPr lang="zh-CN" altLang="en-US" dirty="0" smtClean="0"/>
              <a:t>：有</a:t>
            </a:r>
            <a:r>
              <a:rPr lang="en-US" altLang="zh-CN" dirty="0" smtClean="0"/>
              <a:t>4</a:t>
            </a:r>
            <a:r>
              <a:rPr lang="zh-CN" altLang="en-US" dirty="0" smtClean="0"/>
              <a:t>种原因的中断：</a:t>
            </a:r>
          </a:p>
          <a:p>
            <a:pPr marL="801687" lvl="1" indent="-457200">
              <a:buFont typeface="+mj-ea"/>
              <a:buAutoNum type="circleNumDbPlain"/>
            </a:pPr>
            <a:r>
              <a:rPr lang="en-US" altLang="zh-CN" dirty="0" smtClean="0"/>
              <a:t>JVM</a:t>
            </a:r>
            <a:r>
              <a:rPr lang="zh-CN" altLang="en-US" dirty="0" smtClean="0"/>
              <a:t>将</a:t>
            </a:r>
            <a:r>
              <a:rPr lang="en-US" altLang="zh-CN" dirty="0" smtClean="0"/>
              <a:t>CPU</a:t>
            </a:r>
            <a:r>
              <a:rPr lang="zh-CN" altLang="en-US" dirty="0" smtClean="0"/>
              <a:t>资源从当前线程切换给其他线程，使本线程让出</a:t>
            </a:r>
            <a:r>
              <a:rPr lang="en-US" altLang="zh-CN" dirty="0" smtClean="0"/>
              <a:t>CPU</a:t>
            </a:r>
            <a:r>
              <a:rPr lang="zh-CN" altLang="en-US" dirty="0" smtClean="0"/>
              <a:t>的使用权处于中断状态。</a:t>
            </a:r>
          </a:p>
          <a:p>
            <a:pPr marL="801687" lvl="1" indent="-457200">
              <a:buFont typeface="+mj-ea"/>
              <a:buAutoNum type="circleNumDbPlain"/>
            </a:pPr>
            <a:r>
              <a:rPr lang="zh-CN" altLang="en-US" dirty="0" smtClean="0"/>
              <a:t>线程使用</a:t>
            </a:r>
            <a:r>
              <a:rPr lang="en-US" altLang="zh-CN" dirty="0" smtClean="0"/>
              <a:t>CPU</a:t>
            </a:r>
            <a:r>
              <a:rPr lang="zh-CN" altLang="en-US" dirty="0" smtClean="0"/>
              <a:t>资源期间，执行了</a:t>
            </a:r>
            <a:r>
              <a:rPr lang="en-US" altLang="zh-CN" b="1" dirty="0" smtClean="0">
                <a:solidFill>
                  <a:srgbClr val="C00000"/>
                </a:solidFill>
              </a:rPr>
              <a:t>sleep(</a:t>
            </a:r>
            <a:r>
              <a:rPr lang="en-US" altLang="zh-CN" b="1" dirty="0" err="1" smtClean="0">
                <a:solidFill>
                  <a:srgbClr val="C00000"/>
                </a:solidFill>
              </a:rPr>
              <a:t>int</a:t>
            </a:r>
            <a:r>
              <a:rPr lang="en-US" altLang="zh-CN" b="1" dirty="0" smtClean="0">
                <a:solidFill>
                  <a:srgbClr val="C00000"/>
                </a:solidFill>
              </a:rPr>
              <a:t> </a:t>
            </a:r>
            <a:r>
              <a:rPr lang="en-US" altLang="zh-CN" b="1" dirty="0" err="1" smtClean="0">
                <a:solidFill>
                  <a:srgbClr val="C00000"/>
                </a:solidFill>
              </a:rPr>
              <a:t>millsecond</a:t>
            </a:r>
            <a:r>
              <a:rPr lang="en-US" altLang="zh-CN" b="1" dirty="0" smtClean="0">
                <a:solidFill>
                  <a:srgbClr val="C00000"/>
                </a:solidFill>
              </a:rPr>
              <a:t>)</a:t>
            </a:r>
            <a:r>
              <a:rPr lang="zh-CN" altLang="en-US" dirty="0" smtClean="0"/>
              <a:t>方法，使当前线程进入休眠状。</a:t>
            </a:r>
          </a:p>
          <a:p>
            <a:pPr marL="801687" lvl="1" indent="-457200">
              <a:buFont typeface="+mj-ea"/>
              <a:buAutoNum type="circleNumDbPlain"/>
            </a:pPr>
            <a:r>
              <a:rPr lang="zh-CN" altLang="en-US" dirty="0" smtClean="0"/>
              <a:t>线程使用</a:t>
            </a:r>
            <a:r>
              <a:rPr lang="en-US" altLang="zh-CN" dirty="0" smtClean="0"/>
              <a:t>CPU</a:t>
            </a:r>
            <a:r>
              <a:rPr lang="zh-CN" altLang="en-US" dirty="0" smtClean="0"/>
              <a:t>资源期间，执行了</a:t>
            </a:r>
            <a:r>
              <a:rPr lang="en-US" altLang="zh-CN" b="1" dirty="0" smtClean="0">
                <a:solidFill>
                  <a:srgbClr val="C00000"/>
                </a:solidFill>
              </a:rPr>
              <a:t>wait()</a:t>
            </a:r>
            <a:r>
              <a:rPr lang="zh-CN" altLang="en-US" dirty="0" smtClean="0"/>
              <a:t>方法。</a:t>
            </a:r>
          </a:p>
          <a:p>
            <a:pPr marL="801687" lvl="1" indent="-457200">
              <a:buFont typeface="+mj-ea"/>
              <a:buAutoNum type="circleNumDbPlain"/>
            </a:pPr>
            <a:r>
              <a:rPr lang="zh-CN" altLang="en-US" dirty="0" smtClean="0"/>
              <a:t>线程使用</a:t>
            </a:r>
            <a:r>
              <a:rPr lang="en-US" altLang="zh-CN" dirty="0" smtClean="0"/>
              <a:t>CPU</a:t>
            </a:r>
            <a:r>
              <a:rPr lang="zh-CN" altLang="en-US" dirty="0" smtClean="0"/>
              <a:t>资源期间，执行某个操作进入阻塞状态。</a:t>
            </a:r>
            <a:endParaRPr lang="en-US" altLang="zh-CN" dirty="0" smtClean="0"/>
          </a:p>
          <a:p>
            <a:pPr marL="1096962" lvl="2" indent="-457200"/>
            <a:r>
              <a:rPr lang="zh-CN" altLang="en-US" dirty="0" smtClean="0">
                <a:latin typeface="宋体" pitchFamily="2" charset="-122"/>
              </a:rPr>
              <a:t>例如</a:t>
            </a:r>
            <a:r>
              <a:rPr lang="en-US" altLang="zh-CN" dirty="0" smtClean="0">
                <a:latin typeface="宋体" pitchFamily="2" charset="-122"/>
              </a:rPr>
              <a:t>:</a:t>
            </a:r>
            <a:r>
              <a:rPr lang="zh-CN" altLang="en-US" dirty="0" smtClean="0">
                <a:latin typeface="宋体" pitchFamily="2" charset="-122"/>
              </a:rPr>
              <a:t>需要执行</a:t>
            </a:r>
            <a:r>
              <a:rPr lang="zh-CN" altLang="en-US" dirty="0" smtClean="0">
                <a:solidFill>
                  <a:srgbClr val="C00000"/>
                </a:solidFill>
                <a:latin typeface="宋体" pitchFamily="2" charset="-122"/>
              </a:rPr>
              <a:t>输入输出</a:t>
            </a:r>
            <a:r>
              <a:rPr lang="zh-CN" altLang="en-US" dirty="0" smtClean="0">
                <a:latin typeface="宋体" pitchFamily="2" charset="-122"/>
              </a:rPr>
              <a:t>操作时，将让出</a:t>
            </a:r>
            <a:r>
              <a:rPr lang="en-US" altLang="zh-CN" dirty="0" smtClean="0">
                <a:latin typeface="宋体" pitchFamily="2" charset="-122"/>
                <a:cs typeface="Times New Roman" pitchFamily="18" charset="0"/>
              </a:rPr>
              <a:t>CPU</a:t>
            </a:r>
            <a:r>
              <a:rPr lang="zh-CN" altLang="en-US" dirty="0" smtClean="0">
                <a:latin typeface="宋体" pitchFamily="2" charset="-122"/>
              </a:rPr>
              <a:t>，并</a:t>
            </a:r>
            <a:r>
              <a:rPr lang="zh-CN" altLang="en-US" dirty="0" smtClean="0">
                <a:solidFill>
                  <a:srgbClr val="0000CC"/>
                </a:solidFill>
                <a:latin typeface="宋体" pitchFamily="2" charset="-122"/>
              </a:rPr>
              <a:t>暂时终止自己的执行</a:t>
            </a:r>
            <a:r>
              <a:rPr lang="zh-CN" altLang="en-US" dirty="0" smtClean="0">
                <a:latin typeface="宋体" pitchFamily="2" charset="-122"/>
              </a:rPr>
              <a:t>，进入阻塞状态。</a:t>
            </a:r>
            <a:endParaRPr lang="en-US" altLang="zh-CN" dirty="0" smtClean="0">
              <a:latin typeface="宋体" pitchFamily="2" charset="-122"/>
            </a:endParaRPr>
          </a:p>
          <a:p>
            <a:pPr marL="1096962" lvl="2" indent="-457200"/>
            <a:r>
              <a:rPr lang="zh-CN" altLang="en-US" dirty="0" smtClean="0">
                <a:latin typeface="宋体" pitchFamily="2" charset="-122"/>
              </a:rPr>
              <a:t>中断时</a:t>
            </a:r>
            <a:r>
              <a:rPr lang="zh-CN" altLang="en-US" dirty="0">
                <a:latin typeface="宋体" pitchFamily="2" charset="-122"/>
              </a:rPr>
              <a:t>它不能进入排队队列，只有</a:t>
            </a:r>
            <a:r>
              <a:rPr lang="zh-CN" altLang="en-US" dirty="0" smtClean="0">
                <a:latin typeface="宋体" pitchFamily="2" charset="-122"/>
              </a:rPr>
              <a:t>当</a:t>
            </a:r>
            <a:r>
              <a:rPr lang="zh-CN" altLang="en-US" dirty="0">
                <a:latin typeface="宋体" pitchFamily="2" charset="-122"/>
              </a:rPr>
              <a:t>中断</a:t>
            </a:r>
            <a:r>
              <a:rPr lang="zh-CN" altLang="en-US" dirty="0" smtClean="0">
                <a:latin typeface="宋体" pitchFamily="2" charset="-122"/>
              </a:rPr>
              <a:t>的</a:t>
            </a:r>
            <a:r>
              <a:rPr lang="zh-CN" altLang="en-US" dirty="0">
                <a:latin typeface="宋体" pitchFamily="2" charset="-122"/>
              </a:rPr>
              <a:t>原因被消除时，线程才可以转入就绪状态，重新进到线程队列中排队等待</a:t>
            </a:r>
            <a:r>
              <a:rPr lang="en-US" altLang="zh-CN" dirty="0">
                <a:latin typeface="宋体" pitchFamily="2" charset="-122"/>
                <a:cs typeface="Times New Roman" pitchFamily="18" charset="0"/>
              </a:rPr>
              <a:t>CPU</a:t>
            </a:r>
            <a:r>
              <a:rPr lang="zh-CN" altLang="en-US" dirty="0">
                <a:latin typeface="宋体" pitchFamily="2" charset="-122"/>
              </a:rPr>
              <a:t>资源，以便从原来终止处开始继续运行</a:t>
            </a:r>
            <a:r>
              <a:rPr lang="zh-CN" altLang="en-US" dirty="0" smtClean="0">
                <a:latin typeface="宋体" pitchFamily="2" charset="-122"/>
              </a:rPr>
              <a:t>。</a:t>
            </a:r>
            <a:endParaRPr lang="en-US" altLang="zh-CN" dirty="0" smtClean="0">
              <a:latin typeface="宋体" pitchFamily="2" charset="-122"/>
            </a:endParaRPr>
          </a:p>
          <a:p>
            <a:pPr marL="1096962" lvl="2" indent="-457200">
              <a:buNone/>
            </a:pPr>
            <a:endParaRPr lang="zh-CN" altLang="en-US" dirty="0" smtClean="0"/>
          </a:p>
          <a:p>
            <a:pPr>
              <a:buNone/>
            </a:pPr>
            <a:r>
              <a:rPr lang="en-US" altLang="zh-CN" b="1" dirty="0" smtClean="0">
                <a:solidFill>
                  <a:srgbClr val="C00000"/>
                </a:solidFill>
              </a:rPr>
              <a:t>4</a:t>
            </a:r>
            <a:r>
              <a:rPr lang="zh-CN" altLang="en-US" b="1" dirty="0" smtClean="0">
                <a:solidFill>
                  <a:srgbClr val="C00000"/>
                </a:solidFill>
              </a:rPr>
              <a:t>．死亡 </a:t>
            </a:r>
            <a:r>
              <a:rPr lang="en-US" altLang="zh-CN" b="1" dirty="0" smtClean="0">
                <a:solidFill>
                  <a:srgbClr val="C00000"/>
                </a:solidFill>
              </a:rPr>
              <a:t>:</a:t>
            </a:r>
          </a:p>
          <a:p>
            <a:pPr lvl="1"/>
            <a:r>
              <a:rPr lang="zh-CN" altLang="en-US" dirty="0" smtClean="0"/>
              <a:t>处于死亡状态的线程不具有继续运行的能力。线程释放了实体。</a:t>
            </a:r>
            <a:endParaRPr lang="en-US" altLang="zh-CN" dirty="0" smtClean="0"/>
          </a:p>
          <a:p>
            <a:pPr lvl="1"/>
            <a:endParaRPr lang="en-US" altLang="zh-CN" dirty="0" smtClean="0"/>
          </a:p>
          <a:p>
            <a:r>
              <a:rPr lang="zh-CN" altLang="en-US" b="1" dirty="0" smtClean="0">
                <a:solidFill>
                  <a:srgbClr val="000099"/>
                </a:solidFill>
              </a:rPr>
              <a:t>课后阅读并运行例题15-1，分析各个线程的状态。</a:t>
            </a:r>
            <a:endParaRPr lang="zh-CN" altLang="en-US"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§15.1  </a:t>
            </a:r>
            <a:r>
              <a:rPr lang="en-US" altLang="zh-CN" dirty="0" smtClean="0">
                <a:latin typeface="宋体" charset="-122"/>
              </a:rPr>
              <a:t>Java</a:t>
            </a:r>
            <a:r>
              <a:rPr lang="zh-CN" altLang="en-US" dirty="0" smtClean="0">
                <a:latin typeface="宋体" charset="-122"/>
              </a:rPr>
              <a:t>中的线程 </a:t>
            </a:r>
            <a:endParaRPr lang="zh-CN" altLang="en-US" dirty="0">
              <a:latin typeface="宋体" charset="-122"/>
            </a:endParaRPr>
          </a:p>
        </p:txBody>
      </p:sp>
      <p:sp>
        <p:nvSpPr>
          <p:cNvPr id="3" name="内容占位符 2"/>
          <p:cNvSpPr>
            <a:spLocks noGrp="1"/>
          </p:cNvSpPr>
          <p:nvPr>
            <p:ph idx="1"/>
          </p:nvPr>
        </p:nvSpPr>
        <p:spPr/>
        <p:txBody>
          <a:bodyPr/>
          <a:lstStyle/>
          <a:p>
            <a:r>
              <a:rPr lang="zh-CN" altLang="en-US" b="1" dirty="0" smtClean="0"/>
              <a:t>多线程</a:t>
            </a:r>
            <a:r>
              <a:rPr lang="zh-CN" altLang="en-US" dirty="0" smtClean="0"/>
              <a:t>是指</a:t>
            </a:r>
            <a:r>
              <a:rPr lang="zh-CN" altLang="en-US" b="1" dirty="0" smtClean="0">
                <a:solidFill>
                  <a:srgbClr val="C00000"/>
                </a:solidFill>
              </a:rPr>
              <a:t>同时存在</a:t>
            </a:r>
            <a:r>
              <a:rPr lang="zh-CN" altLang="en-US" dirty="0" smtClean="0"/>
              <a:t>几个执行体，按几条不同的执行线索共同工作的情况。</a:t>
            </a:r>
            <a:endParaRPr lang="en-US" altLang="zh-CN" dirty="0" smtClean="0"/>
          </a:p>
          <a:p>
            <a:r>
              <a:rPr lang="zh-CN" altLang="en-US" b="1" dirty="0" smtClean="0"/>
              <a:t>多线程</a:t>
            </a:r>
            <a:r>
              <a:rPr lang="zh-CN" altLang="en-US" dirty="0" smtClean="0"/>
              <a:t>使得编程人员可以很方便地开发出具有多线程功能、能同时处理多个任务的功能强大的应用程序。</a:t>
            </a:r>
          </a:p>
          <a:p>
            <a:r>
              <a:rPr lang="en-US" altLang="zh-CN" dirty="0" smtClean="0"/>
              <a:t>Java</a:t>
            </a:r>
            <a:r>
              <a:rPr lang="zh-CN" altLang="en-US" dirty="0" smtClean="0"/>
              <a:t>虚拟机（</a:t>
            </a:r>
            <a:r>
              <a:rPr lang="en-US" altLang="zh-CN" dirty="0" smtClean="0"/>
              <a:t>JVM</a:t>
            </a:r>
            <a:r>
              <a:rPr lang="zh-CN" altLang="en-US" dirty="0" smtClean="0"/>
              <a:t>）负责管理这些线程，这些线程将被轮流执行，使得每个线程都有机会使用</a:t>
            </a:r>
            <a:r>
              <a:rPr lang="en-US" altLang="zh-CN" dirty="0" smtClean="0"/>
              <a:t>CPU</a:t>
            </a:r>
            <a:r>
              <a:rPr lang="zh-CN" altLang="en-US" dirty="0" smtClean="0"/>
              <a:t>资源。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6" name="Picture 2"/>
          <p:cNvPicPr>
            <a:picLocks noChangeAspect="1" noChangeArrowheads="1"/>
          </p:cNvPicPr>
          <p:nvPr/>
        </p:nvPicPr>
        <p:blipFill>
          <a:blip r:embed="rId2"/>
          <a:srcRect/>
          <a:stretch>
            <a:fillRect/>
          </a:stretch>
        </p:blipFill>
        <p:spPr bwMode="auto">
          <a:xfrm>
            <a:off x="609600" y="848360"/>
            <a:ext cx="8534400" cy="6009640"/>
          </a:xfrm>
          <a:prstGeom prst="rect">
            <a:avLst/>
          </a:prstGeom>
          <a:noFill/>
          <a:ln w="9525">
            <a:noFill/>
            <a:miter lim="800000"/>
            <a:headEnd/>
            <a:tailEnd/>
          </a:ln>
          <a:effectLst/>
        </p:spPr>
      </p:pic>
      <p:sp>
        <p:nvSpPr>
          <p:cNvPr id="2" name="标题 1"/>
          <p:cNvSpPr>
            <a:spLocks noGrp="1"/>
          </p:cNvSpPr>
          <p:nvPr>
            <p:ph type="title"/>
          </p:nvPr>
        </p:nvSpPr>
        <p:spPr>
          <a:xfrm>
            <a:off x="457200" y="533400"/>
            <a:ext cx="3429000" cy="639762"/>
          </a:xfrm>
        </p:spPr>
        <p:txBody>
          <a:bodyPr>
            <a:normAutofit fontScale="90000"/>
          </a:bodyPr>
          <a:lstStyle/>
          <a:p>
            <a:pPr algn="l"/>
            <a:r>
              <a:rPr lang="zh-CN" altLang="en-US" sz="3600" dirty="0" smtClean="0"/>
              <a:t>线程的生命周期</a:t>
            </a:r>
            <a:endParaRPr lang="zh-CN" altLang="en-US" sz="3600" dirty="0"/>
          </a:p>
        </p:txBody>
      </p:sp>
      <p:sp>
        <p:nvSpPr>
          <p:cNvPr id="4" name="灯片编号占位符 3"/>
          <p:cNvSpPr>
            <a:spLocks noGrp="1"/>
          </p:cNvSpPr>
          <p:nvPr>
            <p:ph type="sldNum" sz="quarter" idx="12"/>
          </p:nvPr>
        </p:nvSpPr>
        <p:spPr/>
        <p:txBody>
          <a:bodyPr/>
          <a:lstStyle/>
          <a:p>
            <a:fld id="{6A3404AD-4F05-48FF-B904-5619270FFC72}" type="slidenum">
              <a:rPr lang="en-US" altLang="zh-CN" smtClean="0"/>
              <a:pPr/>
              <a:t>40</a:t>
            </a:fld>
            <a:endParaRPr lang="en-US" altLang="zh-CN"/>
          </a:p>
        </p:txBody>
      </p:sp>
      <p:sp>
        <p:nvSpPr>
          <p:cNvPr id="6" name="线形标注 1 5"/>
          <p:cNvSpPr/>
          <p:nvPr/>
        </p:nvSpPr>
        <p:spPr bwMode="auto">
          <a:xfrm>
            <a:off x="304800" y="4419600"/>
            <a:ext cx="2209800" cy="925511"/>
          </a:xfrm>
          <a:prstGeom prst="borderCallout1">
            <a:avLst>
              <a:gd name="adj1" fmla="val -8598"/>
              <a:gd name="adj2" fmla="val 47223"/>
              <a:gd name="adj3" fmla="val -69564"/>
              <a:gd name="adj4" fmla="val 42756"/>
            </a:avLst>
          </a:prstGeom>
          <a:no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使用</a:t>
            </a:r>
            <a:r>
              <a:rPr kumimoji="0" lang="en-US" altLang="zh-CN" sz="1800" b="1" i="0" u="none" strike="noStrike" cap="none" normalizeH="0" baseline="0" dirty="0" smtClean="0">
                <a:ln>
                  <a:noFill/>
                </a:ln>
                <a:solidFill>
                  <a:schemeClr val="tx1"/>
                </a:solidFill>
                <a:effectLst/>
                <a:latin typeface="Arial" charset="0"/>
                <a:ea typeface="宋体" pitchFamily="2" charset="-122"/>
              </a:rPr>
              <a:t>new</a:t>
            </a:r>
            <a:r>
              <a:rPr kumimoji="0" lang="zh-CN" altLang="en-US" sz="1800" b="1" i="0" u="none" strike="noStrike" cap="none" normalizeH="0" baseline="0" dirty="0" smtClean="0">
                <a:ln>
                  <a:noFill/>
                </a:ln>
                <a:solidFill>
                  <a:schemeClr val="tx1"/>
                </a:solidFill>
                <a:effectLst/>
                <a:latin typeface="Arial" charset="0"/>
                <a:ea typeface="宋体" pitchFamily="2" charset="-122"/>
              </a:rPr>
              <a:t>调用</a:t>
            </a:r>
            <a:r>
              <a:rPr kumimoji="0" lang="en-US" altLang="zh-CN" sz="1800" b="1" i="0" u="none" strike="noStrike" cap="none" normalizeH="0" baseline="0" dirty="0" smtClean="0">
                <a:ln>
                  <a:noFill/>
                </a:ln>
                <a:solidFill>
                  <a:schemeClr val="tx1"/>
                </a:solidFill>
                <a:effectLst/>
                <a:latin typeface="Arial" charset="0"/>
                <a:ea typeface="宋体" pitchFamily="2" charset="-122"/>
              </a:rPr>
              <a:t>Thread</a:t>
            </a:r>
            <a:r>
              <a:rPr kumimoji="0" lang="zh-CN" altLang="en-US" sz="1800" b="1" i="0" u="none" strike="noStrike" cap="none" normalizeH="0" baseline="0" dirty="0" smtClean="0">
                <a:ln>
                  <a:noFill/>
                </a:ln>
                <a:solidFill>
                  <a:schemeClr val="tx1"/>
                </a:solidFill>
                <a:effectLst/>
                <a:latin typeface="Arial" charset="0"/>
                <a:ea typeface="宋体" pitchFamily="2" charset="-122"/>
              </a:rPr>
              <a:t>构造函数创建</a:t>
            </a:r>
            <a:r>
              <a:rPr kumimoji="0" lang="en-US" altLang="zh-CN" sz="1800" b="1" i="0" u="none" strike="noStrike" cap="none" normalizeH="0" baseline="0" dirty="0" smtClean="0">
                <a:ln>
                  <a:noFill/>
                </a:ln>
                <a:solidFill>
                  <a:schemeClr val="tx1"/>
                </a:solidFill>
                <a:effectLst/>
                <a:latin typeface="Arial" charset="0"/>
                <a:ea typeface="宋体" pitchFamily="2" charset="-122"/>
              </a:rPr>
              <a:t>Thread</a:t>
            </a:r>
            <a:r>
              <a:rPr kumimoji="0" lang="zh-CN" altLang="en-US" sz="1800" b="1" i="0" u="none" strike="noStrike" cap="none" normalizeH="0" baseline="0" dirty="0" smtClean="0">
                <a:ln>
                  <a:noFill/>
                </a:ln>
                <a:solidFill>
                  <a:schemeClr val="tx1"/>
                </a:solidFill>
                <a:effectLst/>
                <a:latin typeface="Arial" charset="0"/>
                <a:ea typeface="宋体" pitchFamily="2" charset="-122"/>
              </a:rPr>
              <a:t>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§15.1.3    </a:t>
            </a:r>
            <a:r>
              <a:rPr lang="zh-CN" altLang="en-US" dirty="0" smtClean="0">
                <a:latin typeface="宋体" charset="-122"/>
              </a:rPr>
              <a:t>线程调度与优先级 </a:t>
            </a:r>
            <a:endParaRPr lang="zh-CN" altLang="en-US" dirty="0"/>
          </a:p>
        </p:txBody>
      </p:sp>
      <p:sp>
        <p:nvSpPr>
          <p:cNvPr id="3" name="内容占位符 2"/>
          <p:cNvSpPr>
            <a:spLocks noGrp="1"/>
          </p:cNvSpPr>
          <p:nvPr>
            <p:ph idx="1"/>
          </p:nvPr>
        </p:nvSpPr>
        <p:spPr/>
        <p:txBody>
          <a:bodyPr/>
          <a:lstStyle/>
          <a:p>
            <a:pPr algn="just">
              <a:lnSpc>
                <a:spcPct val="110000"/>
              </a:lnSpc>
            </a:pPr>
            <a:r>
              <a:rPr lang="zh-CN" altLang="en-US" sz="2400" dirty="0" smtClean="0">
                <a:latin typeface="宋体" charset="-122"/>
              </a:rPr>
              <a:t>处于</a:t>
            </a:r>
            <a:r>
              <a:rPr lang="zh-CN" altLang="en-US" sz="2400" b="1" dirty="0" smtClean="0">
                <a:solidFill>
                  <a:srgbClr val="C00000"/>
                </a:solidFill>
                <a:latin typeface="宋体" charset="-122"/>
              </a:rPr>
              <a:t>就绪状态</a:t>
            </a:r>
            <a:r>
              <a:rPr lang="zh-CN" altLang="en-US" sz="2400" dirty="0" smtClean="0">
                <a:latin typeface="宋体" charset="-122"/>
              </a:rPr>
              <a:t>的线程首先进入就绪队列排队等候</a:t>
            </a:r>
            <a:r>
              <a:rPr lang="en-US" altLang="zh-CN" sz="2400" dirty="0" smtClean="0"/>
              <a:t>CPU</a:t>
            </a:r>
            <a:r>
              <a:rPr lang="zh-CN" altLang="en-US" sz="2400" dirty="0" smtClean="0">
                <a:latin typeface="宋体" charset="-122"/>
              </a:rPr>
              <a:t>资源，同一时刻在就绪队列中的线程可能有多个。</a:t>
            </a:r>
            <a:endParaRPr lang="en-US" altLang="zh-CN" sz="2400" dirty="0" smtClean="0">
              <a:latin typeface="宋体" charset="-122"/>
            </a:endParaRPr>
          </a:p>
          <a:p>
            <a:pPr algn="just">
              <a:lnSpc>
                <a:spcPct val="110000"/>
              </a:lnSpc>
            </a:pPr>
            <a:endParaRPr lang="en-US" altLang="zh-CN" sz="2400" dirty="0" smtClean="0">
              <a:latin typeface="宋体" charset="-122"/>
            </a:endParaRPr>
          </a:p>
          <a:p>
            <a:pPr algn="just">
              <a:lnSpc>
                <a:spcPct val="110000"/>
              </a:lnSpc>
            </a:pPr>
            <a:r>
              <a:rPr lang="en-US" altLang="zh-CN" sz="2400" dirty="0" smtClean="0"/>
              <a:t>Java</a:t>
            </a:r>
            <a:r>
              <a:rPr lang="zh-CN" altLang="en-US" sz="2400" dirty="0" smtClean="0">
                <a:latin typeface="宋体" charset="-122"/>
              </a:rPr>
              <a:t>虚拟机</a:t>
            </a:r>
            <a:r>
              <a:rPr lang="en-US" altLang="zh-CN" sz="2400" dirty="0" smtClean="0">
                <a:latin typeface="宋体" charset="-122"/>
              </a:rPr>
              <a:t>(</a:t>
            </a:r>
            <a:r>
              <a:rPr lang="en-US" altLang="zh-CN" sz="2400" dirty="0" smtClean="0"/>
              <a:t>JVM</a:t>
            </a:r>
            <a:r>
              <a:rPr lang="en-US" altLang="zh-CN" sz="2400" dirty="0" smtClean="0">
                <a:latin typeface="宋体" charset="-122"/>
              </a:rPr>
              <a:t>)</a:t>
            </a:r>
            <a:r>
              <a:rPr lang="zh-CN" altLang="en-US" sz="2400" dirty="0" smtClean="0">
                <a:latin typeface="宋体" charset="-122"/>
              </a:rPr>
              <a:t>中的</a:t>
            </a:r>
            <a:r>
              <a:rPr lang="zh-CN" altLang="en-US" sz="2400" b="1" dirty="0" smtClean="0">
                <a:solidFill>
                  <a:srgbClr val="000099"/>
                </a:solidFill>
                <a:latin typeface="宋体" charset="-122"/>
              </a:rPr>
              <a:t>线程调度器</a:t>
            </a:r>
            <a:r>
              <a:rPr lang="zh-CN" altLang="en-US" sz="2400" dirty="0" smtClean="0">
                <a:latin typeface="宋体" charset="-122"/>
              </a:rPr>
              <a:t>负责管理线程，调度器把线程的</a:t>
            </a:r>
            <a:r>
              <a:rPr lang="zh-CN" altLang="en-US" sz="2400" b="1" dirty="0" smtClean="0">
                <a:solidFill>
                  <a:srgbClr val="000099"/>
                </a:solidFill>
                <a:latin typeface="宋体" charset="-122"/>
              </a:rPr>
              <a:t>优先级分为</a:t>
            </a:r>
            <a:r>
              <a:rPr lang="zh-CN" altLang="en-US" sz="2400" b="1" dirty="0" smtClean="0">
                <a:solidFill>
                  <a:srgbClr val="000099"/>
                </a:solidFill>
              </a:rPr>
              <a:t>10</a:t>
            </a:r>
            <a:r>
              <a:rPr lang="zh-CN" altLang="en-US" sz="2400" b="1" dirty="0" smtClean="0">
                <a:solidFill>
                  <a:srgbClr val="000099"/>
                </a:solidFill>
                <a:latin typeface="宋体" charset="-122"/>
              </a:rPr>
              <a:t>个级别</a:t>
            </a:r>
            <a:r>
              <a:rPr lang="zh-CN" altLang="en-US" sz="2400" dirty="0" smtClean="0">
                <a:latin typeface="宋体" charset="-122"/>
              </a:rPr>
              <a:t>，分别用</a:t>
            </a:r>
            <a:r>
              <a:rPr lang="en-US" altLang="zh-CN" sz="2400" dirty="0" smtClean="0"/>
              <a:t>Thread</a:t>
            </a:r>
            <a:r>
              <a:rPr lang="zh-CN" altLang="en-US" sz="2400" dirty="0" smtClean="0">
                <a:latin typeface="宋体" charset="-122"/>
              </a:rPr>
              <a:t>类中的类常量表示。</a:t>
            </a:r>
            <a:r>
              <a:rPr lang="zh-CN" altLang="en-US" sz="2400" dirty="0" smtClean="0"/>
              <a:t> </a:t>
            </a:r>
            <a:endParaRPr lang="en-US" altLang="zh-CN" sz="2400" dirty="0" smtClean="0"/>
          </a:p>
          <a:p>
            <a:pPr algn="just">
              <a:lnSpc>
                <a:spcPct val="110000"/>
              </a:lnSpc>
            </a:pPr>
            <a:endParaRPr lang="zh-CN" altLang="en-US" sz="2400" dirty="0" smtClean="0"/>
          </a:p>
          <a:p>
            <a:pPr algn="just">
              <a:lnSpc>
                <a:spcPct val="110000"/>
              </a:lnSpc>
            </a:pPr>
            <a:r>
              <a:rPr lang="en-US" altLang="zh-CN" sz="2400" dirty="0" smtClean="0"/>
              <a:t>Java</a:t>
            </a:r>
            <a:r>
              <a:rPr lang="zh-CN" altLang="en-US" sz="2400" dirty="0" smtClean="0">
                <a:latin typeface="宋体" charset="-122"/>
              </a:rPr>
              <a:t>调度器的任务是使</a:t>
            </a:r>
            <a:r>
              <a:rPr lang="zh-CN" altLang="en-US" sz="2400" dirty="0" smtClean="0">
                <a:solidFill>
                  <a:srgbClr val="000099"/>
                </a:solidFill>
                <a:latin typeface="宋体" charset="-122"/>
              </a:rPr>
              <a:t>高优先级的线程能始终运行</a:t>
            </a:r>
            <a:r>
              <a:rPr lang="zh-CN" altLang="en-US" sz="2400" dirty="0" smtClean="0">
                <a:latin typeface="宋体" charset="-122"/>
              </a:rPr>
              <a:t>，一旦时间片有空闲，则使</a:t>
            </a:r>
            <a:r>
              <a:rPr lang="zh-CN" altLang="en-US" sz="2400" dirty="0" smtClean="0">
                <a:solidFill>
                  <a:srgbClr val="000099"/>
                </a:solidFill>
                <a:latin typeface="宋体" charset="-122"/>
              </a:rPr>
              <a:t>具有同等优先级的线程以轮流的方式顺序使用时间片</a:t>
            </a:r>
            <a:r>
              <a:rPr lang="zh-CN" altLang="en-US" sz="2400" dirty="0" smtClean="0">
                <a:latin typeface="宋体" charset="-122"/>
              </a:rPr>
              <a:t>。</a:t>
            </a:r>
            <a:r>
              <a:rPr lang="zh-CN" altLang="en-US" sz="2400" dirty="0" smtClean="0"/>
              <a:t>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AA9EE9F-7680-4F69-B6A0-D2E4944E0718}" type="slidenum">
              <a:rPr lang="en-US" altLang="zh-CN"/>
              <a:pPr/>
              <a:t>42</a:t>
            </a:fld>
            <a:endParaRPr lang="en-US" altLang="zh-CN"/>
          </a:p>
        </p:txBody>
      </p:sp>
      <p:sp>
        <p:nvSpPr>
          <p:cNvPr id="40962" name="Rectangle 2"/>
          <p:cNvSpPr>
            <a:spLocks noGrp="1" noChangeArrowheads="1"/>
          </p:cNvSpPr>
          <p:nvPr>
            <p:ph type="title"/>
          </p:nvPr>
        </p:nvSpPr>
        <p:spPr/>
        <p:txBody>
          <a:bodyPr/>
          <a:lstStyle/>
          <a:p>
            <a:r>
              <a:rPr lang="en-US" altLang="zh-CN" dirty="0" smtClean="0">
                <a:latin typeface="Tahoma" pitchFamily="34" charset="0"/>
              </a:rPr>
              <a:t>Thread</a:t>
            </a:r>
            <a:r>
              <a:rPr lang="zh-CN" altLang="en-US" dirty="0" smtClean="0">
                <a:latin typeface="Tahoma" pitchFamily="34" charset="0"/>
              </a:rPr>
              <a:t>类的三个公用静态常量：</a:t>
            </a:r>
            <a:endParaRPr lang="en-US" altLang="zh-CN" dirty="0" smtClean="0">
              <a:latin typeface="Tahoma" pitchFamily="34" charset="0"/>
            </a:endParaRPr>
          </a:p>
        </p:txBody>
      </p:sp>
      <p:sp>
        <p:nvSpPr>
          <p:cNvPr id="40964" name="Text Box 4"/>
          <p:cNvSpPr txBox="1">
            <a:spLocks noChangeArrowheads="1"/>
          </p:cNvSpPr>
          <p:nvPr/>
        </p:nvSpPr>
        <p:spPr bwMode="auto">
          <a:xfrm>
            <a:off x="457200" y="1752600"/>
            <a:ext cx="8077200" cy="3539430"/>
          </a:xfrm>
          <a:prstGeom prst="rect">
            <a:avLst/>
          </a:prstGeom>
          <a:noFill/>
          <a:ln w="34925" cap="rnd">
            <a:solidFill>
              <a:srgbClr val="00FFFF"/>
            </a:solidFill>
            <a:prstDash val="sysDot"/>
            <a:miter lim="800000"/>
            <a:headEnd/>
            <a:tailEnd/>
          </a:ln>
          <a:effectLst/>
        </p:spPr>
        <p:txBody>
          <a:bodyPr>
            <a:spAutoFit/>
          </a:bodyPr>
          <a:lstStyle/>
          <a:p>
            <a:pPr marL="377825" indent="-377825" fontAlgn="t">
              <a:buFontTx/>
              <a:buAutoNum type="arabicPeriod"/>
            </a:pPr>
            <a:r>
              <a:rPr kumimoji="1" lang="en-US" altLang="zh-CN" sz="2800" dirty="0">
                <a:latin typeface="Times New Roman" pitchFamily="18" charset="0"/>
              </a:rPr>
              <a:t>public static final </a:t>
            </a:r>
            <a:r>
              <a:rPr kumimoji="1" lang="en-US" altLang="zh-CN" sz="2800" dirty="0" err="1">
                <a:latin typeface="Times New Roman" pitchFamily="18" charset="0"/>
              </a:rPr>
              <a:t>int</a:t>
            </a:r>
            <a:r>
              <a:rPr kumimoji="1" lang="en-US" altLang="zh-CN" sz="2800" dirty="0">
                <a:solidFill>
                  <a:srgbClr val="FFFFFF"/>
                </a:solidFill>
                <a:latin typeface="Times New Roman" pitchFamily="18" charset="0"/>
              </a:rPr>
              <a:t> </a:t>
            </a:r>
            <a:r>
              <a:rPr kumimoji="1" lang="en-US" altLang="zh-CN" sz="2800" b="1" dirty="0" err="1">
                <a:solidFill>
                  <a:srgbClr val="000099"/>
                </a:solidFill>
                <a:latin typeface="Times New Roman" pitchFamily="18" charset="0"/>
              </a:rPr>
              <a:t>MAX_PRIORITY</a:t>
            </a:r>
            <a:r>
              <a:rPr kumimoji="1" lang="en-US" altLang="zh-CN" sz="2800" dirty="0">
                <a:latin typeface="Times New Roman" pitchFamily="18" charset="0"/>
              </a:rPr>
              <a:t> </a:t>
            </a:r>
          </a:p>
          <a:p>
            <a:pPr marL="911225" lvl="1" indent="-342900" fontAlgn="t">
              <a:buFontTx/>
              <a:buChar char="•"/>
            </a:pPr>
            <a:r>
              <a:rPr kumimoji="1" lang="zh-CN" altLang="en-US" sz="2800" dirty="0">
                <a:latin typeface="Times New Roman" pitchFamily="18" charset="0"/>
              </a:rPr>
              <a:t>最大优先级，值是</a:t>
            </a:r>
            <a:r>
              <a:rPr kumimoji="1" lang="en-US" altLang="zh-CN" sz="2800" dirty="0">
                <a:latin typeface="Times New Roman" pitchFamily="18" charset="0"/>
              </a:rPr>
              <a:t>10</a:t>
            </a:r>
            <a:r>
              <a:rPr kumimoji="1" lang="zh-CN" altLang="en-US" sz="2800" dirty="0" smtClean="0">
                <a:latin typeface="Times New Roman" pitchFamily="18" charset="0"/>
              </a:rPr>
              <a:t>。</a:t>
            </a:r>
            <a:endParaRPr kumimoji="1" lang="en-US" altLang="zh-CN" sz="2800" dirty="0" smtClean="0">
              <a:latin typeface="Times New Roman" pitchFamily="18" charset="0"/>
            </a:endParaRPr>
          </a:p>
          <a:p>
            <a:pPr marL="911225" lvl="1" indent="-342900" fontAlgn="t">
              <a:buFontTx/>
              <a:buChar char="•"/>
            </a:pPr>
            <a:endParaRPr kumimoji="1" lang="zh-CN" altLang="en-US" sz="2800" dirty="0">
              <a:latin typeface="Times New Roman" pitchFamily="18" charset="0"/>
            </a:endParaRPr>
          </a:p>
          <a:p>
            <a:pPr marL="377825" indent="-377825" fontAlgn="t"/>
            <a:r>
              <a:rPr kumimoji="1" lang="en-US" altLang="zh-CN" sz="2800" dirty="0">
                <a:latin typeface="Times New Roman" pitchFamily="18" charset="0"/>
              </a:rPr>
              <a:t>2. public static final </a:t>
            </a:r>
            <a:r>
              <a:rPr kumimoji="1" lang="en-US" altLang="zh-CN" sz="2800" dirty="0" err="1">
                <a:latin typeface="Times New Roman" pitchFamily="18" charset="0"/>
              </a:rPr>
              <a:t>int</a:t>
            </a:r>
            <a:r>
              <a:rPr kumimoji="1" lang="en-US" altLang="zh-CN" sz="2800" dirty="0">
                <a:solidFill>
                  <a:srgbClr val="FFFFFF"/>
                </a:solidFill>
                <a:latin typeface="Times New Roman" pitchFamily="18" charset="0"/>
              </a:rPr>
              <a:t> </a:t>
            </a:r>
            <a:r>
              <a:rPr kumimoji="1" lang="en-US" altLang="zh-CN" sz="2800" b="1" dirty="0" err="1">
                <a:solidFill>
                  <a:srgbClr val="000099"/>
                </a:solidFill>
                <a:latin typeface="Times New Roman" pitchFamily="18" charset="0"/>
              </a:rPr>
              <a:t>MIN_PRIORITY</a:t>
            </a:r>
            <a:endParaRPr kumimoji="1" lang="en-US" altLang="zh-CN" sz="2800" b="1" dirty="0">
              <a:latin typeface="Times New Roman" pitchFamily="18" charset="0"/>
            </a:endParaRPr>
          </a:p>
          <a:p>
            <a:pPr marL="911225" lvl="1" indent="-342900" fontAlgn="t">
              <a:buFontTx/>
              <a:buChar char="•"/>
            </a:pPr>
            <a:r>
              <a:rPr kumimoji="1" lang="zh-CN" altLang="en-US" sz="2800" dirty="0">
                <a:latin typeface="Times New Roman" pitchFamily="18" charset="0"/>
              </a:rPr>
              <a:t>最小优先级，值是</a:t>
            </a:r>
            <a:r>
              <a:rPr kumimoji="1" lang="en-US" altLang="zh-CN" sz="2800" dirty="0">
                <a:latin typeface="Times New Roman" pitchFamily="18" charset="0"/>
              </a:rPr>
              <a:t>1</a:t>
            </a:r>
            <a:r>
              <a:rPr kumimoji="1" lang="zh-CN" altLang="en-US" sz="2800" dirty="0" smtClean="0">
                <a:latin typeface="Times New Roman" pitchFamily="18" charset="0"/>
              </a:rPr>
              <a:t>。</a:t>
            </a:r>
            <a:endParaRPr kumimoji="1" lang="en-US" altLang="zh-CN" sz="2800" dirty="0" smtClean="0">
              <a:latin typeface="Times New Roman" pitchFamily="18" charset="0"/>
            </a:endParaRPr>
          </a:p>
          <a:p>
            <a:pPr marL="911225" lvl="1" indent="-342900" fontAlgn="t">
              <a:buFontTx/>
              <a:buChar char="•"/>
            </a:pPr>
            <a:endParaRPr kumimoji="1" lang="zh-CN" altLang="en-US" sz="2800" dirty="0">
              <a:latin typeface="Times New Roman" pitchFamily="18" charset="0"/>
            </a:endParaRPr>
          </a:p>
          <a:p>
            <a:pPr marL="377825" indent="-377825" fontAlgn="t"/>
            <a:r>
              <a:rPr kumimoji="1" lang="en-US" altLang="zh-CN" sz="2800" dirty="0">
                <a:latin typeface="Times New Roman" pitchFamily="18" charset="0"/>
              </a:rPr>
              <a:t>3. public static final </a:t>
            </a:r>
            <a:r>
              <a:rPr kumimoji="1" lang="en-US" altLang="zh-CN" sz="2800" dirty="0" err="1">
                <a:latin typeface="Times New Roman" pitchFamily="18" charset="0"/>
              </a:rPr>
              <a:t>int</a:t>
            </a:r>
            <a:r>
              <a:rPr kumimoji="1" lang="en-US" altLang="zh-CN" sz="2800" dirty="0">
                <a:solidFill>
                  <a:srgbClr val="FFFFFF"/>
                </a:solidFill>
                <a:latin typeface="Times New Roman" pitchFamily="18" charset="0"/>
              </a:rPr>
              <a:t> </a:t>
            </a:r>
            <a:r>
              <a:rPr kumimoji="1" lang="en-US" altLang="zh-CN" sz="2800" b="1" dirty="0" err="1">
                <a:solidFill>
                  <a:srgbClr val="000099"/>
                </a:solidFill>
                <a:latin typeface="Times New Roman" pitchFamily="18" charset="0"/>
              </a:rPr>
              <a:t>NORM_PRIORITY</a:t>
            </a:r>
            <a:endParaRPr kumimoji="1" lang="en-US" altLang="zh-CN" sz="2800" b="1" dirty="0">
              <a:solidFill>
                <a:srgbClr val="000099"/>
              </a:solidFill>
              <a:latin typeface="Times New Roman" pitchFamily="18" charset="0"/>
            </a:endParaRPr>
          </a:p>
          <a:p>
            <a:pPr marL="911225" lvl="1" indent="-342900" fontAlgn="t">
              <a:buFontTx/>
              <a:buChar char="•"/>
            </a:pPr>
            <a:r>
              <a:rPr kumimoji="1" lang="zh-CN" altLang="en-US" sz="2800" dirty="0">
                <a:latin typeface="Times New Roman" pitchFamily="18" charset="0"/>
              </a:rPr>
              <a:t>缺省优先级，值是</a:t>
            </a:r>
            <a:r>
              <a:rPr kumimoji="1" lang="en-US" altLang="zh-CN" sz="2800" dirty="0">
                <a:latin typeface="Times New Roman" pitchFamily="18" charset="0"/>
              </a:rPr>
              <a:t>5</a:t>
            </a:r>
            <a:r>
              <a:rPr kumimoji="1" lang="zh-CN" altLang="en-US" sz="280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4">
                                            <p:bg/>
                                          </p:spTgt>
                                        </p:tgtEl>
                                        <p:attrNameLst>
                                          <p:attrName>style.visibility</p:attrName>
                                        </p:attrNameLst>
                                      </p:cBhvr>
                                      <p:to>
                                        <p:strVal val="visible"/>
                                      </p:to>
                                    </p:set>
                                    <p:animEffect transition="in" filter="box(in)">
                                      <p:cBhvr>
                                        <p:cTn id="7" dur="500"/>
                                        <p:tgtEl>
                                          <p:spTgt spid="40964">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44B8C83-16EC-406B-80FB-5136C551551F}" type="slidenum">
              <a:rPr lang="en-US" altLang="zh-CN"/>
              <a:pPr/>
              <a:t>43</a:t>
            </a:fld>
            <a:endParaRPr lang="en-US" altLang="zh-CN"/>
          </a:p>
        </p:txBody>
      </p:sp>
      <p:sp>
        <p:nvSpPr>
          <p:cNvPr id="122882" name="Rectangle 2"/>
          <p:cNvSpPr>
            <a:spLocks noGrp="1" noChangeArrowheads="1"/>
          </p:cNvSpPr>
          <p:nvPr>
            <p:ph type="title"/>
          </p:nvPr>
        </p:nvSpPr>
        <p:spPr>
          <a:xfrm>
            <a:off x="685800" y="304800"/>
            <a:ext cx="7162800" cy="1143000"/>
          </a:xfrm>
        </p:spPr>
        <p:txBody>
          <a:bodyPr/>
          <a:lstStyle/>
          <a:p>
            <a:r>
              <a:rPr lang="zh-CN" altLang="en-US">
                <a:latin typeface="Tahoma" pitchFamily="34" charset="0"/>
              </a:rPr>
              <a:t>线程的</a:t>
            </a:r>
            <a:r>
              <a:rPr lang="en-US" altLang="zh-CN">
                <a:latin typeface="Tahoma" pitchFamily="34" charset="0"/>
              </a:rPr>
              <a:t>Priority(</a:t>
            </a:r>
            <a:r>
              <a:rPr lang="zh-CN" altLang="en-US">
                <a:latin typeface="Tahoma" pitchFamily="34" charset="0"/>
              </a:rPr>
              <a:t>优先级</a:t>
            </a:r>
            <a:r>
              <a:rPr lang="en-US" altLang="zh-CN">
                <a:latin typeface="Tahoma" pitchFamily="34" charset="0"/>
              </a:rPr>
              <a:t>) </a:t>
            </a:r>
          </a:p>
        </p:txBody>
      </p:sp>
      <p:sp>
        <p:nvSpPr>
          <p:cNvPr id="122883" name="Rectangle 3"/>
          <p:cNvSpPr>
            <a:spLocks noGrp="1" noChangeArrowheads="1"/>
          </p:cNvSpPr>
          <p:nvPr>
            <p:ph type="body" idx="1"/>
          </p:nvPr>
        </p:nvSpPr>
        <p:spPr>
          <a:xfrm>
            <a:off x="381000" y="1752600"/>
            <a:ext cx="8382000" cy="4800600"/>
          </a:xfrm>
        </p:spPr>
        <p:txBody>
          <a:bodyPr/>
          <a:lstStyle/>
          <a:p>
            <a:pPr algn="just"/>
            <a:r>
              <a:rPr lang="zh-CN" altLang="en-US" dirty="0" smtClean="0">
                <a:latin typeface="Tahoma" pitchFamily="34" charset="0"/>
              </a:rPr>
              <a:t>线程</a:t>
            </a:r>
            <a:r>
              <a:rPr lang="zh-CN" altLang="en-US" dirty="0">
                <a:latin typeface="Tahoma" pitchFamily="34" charset="0"/>
              </a:rPr>
              <a:t>的优先级用数字来表示，范围</a:t>
            </a:r>
            <a:r>
              <a:rPr lang="zh-CN" altLang="en-US" b="1" dirty="0">
                <a:solidFill>
                  <a:srgbClr val="0000CC"/>
                </a:solidFill>
                <a:latin typeface="Tahoma" pitchFamily="34" charset="0"/>
              </a:rPr>
              <a:t>从</a:t>
            </a:r>
            <a:r>
              <a:rPr lang="en-US" altLang="zh-CN" b="1" dirty="0">
                <a:solidFill>
                  <a:srgbClr val="0000CC"/>
                </a:solidFill>
                <a:latin typeface="Tahoma" pitchFamily="34" charset="0"/>
              </a:rPr>
              <a:t>1</a:t>
            </a:r>
            <a:r>
              <a:rPr lang="zh-CN" altLang="en-US" b="1" dirty="0">
                <a:solidFill>
                  <a:srgbClr val="0000CC"/>
                </a:solidFill>
                <a:latin typeface="Tahoma" pitchFamily="34" charset="0"/>
              </a:rPr>
              <a:t>到</a:t>
            </a:r>
            <a:r>
              <a:rPr lang="en-US" altLang="zh-CN" b="1" dirty="0">
                <a:solidFill>
                  <a:srgbClr val="0000CC"/>
                </a:solidFill>
                <a:latin typeface="Tahoma" pitchFamily="34" charset="0"/>
              </a:rPr>
              <a:t>10</a:t>
            </a:r>
            <a:r>
              <a:rPr lang="zh-CN" altLang="en-US" dirty="0">
                <a:latin typeface="Tahoma" pitchFamily="34" charset="0"/>
              </a:rPr>
              <a:t>，即</a:t>
            </a:r>
            <a:r>
              <a:rPr lang="en-US" altLang="zh-CN" dirty="0" err="1">
                <a:latin typeface="Tahoma" pitchFamily="34" charset="0"/>
                <a:cs typeface="Tahoma" pitchFamily="34" charset="0"/>
              </a:rPr>
              <a:t>Thread.MIN_PRIORITY</a:t>
            </a:r>
            <a:r>
              <a:rPr lang="en-US" altLang="zh-CN" dirty="0">
                <a:latin typeface="Tahoma" pitchFamily="34" charset="0"/>
                <a:cs typeface="Tahoma" pitchFamily="34" charset="0"/>
              </a:rPr>
              <a:t> </a:t>
            </a:r>
            <a:r>
              <a:rPr lang="zh-CN" altLang="en-US" dirty="0">
                <a:latin typeface="Tahoma" pitchFamily="34" charset="0"/>
              </a:rPr>
              <a:t>到 </a:t>
            </a:r>
            <a:r>
              <a:rPr lang="en-US" altLang="zh-CN" dirty="0" err="1">
                <a:latin typeface="Tahoma" pitchFamily="34" charset="0"/>
                <a:cs typeface="Tahoma" pitchFamily="34" charset="0"/>
              </a:rPr>
              <a:t>Thread.MAX_PRIORITY</a:t>
            </a:r>
            <a:r>
              <a:rPr lang="zh-CN" altLang="en-US" dirty="0" smtClean="0">
                <a:latin typeface="Tahoma" pitchFamily="34" charset="0"/>
              </a:rPr>
              <a:t>。</a:t>
            </a:r>
            <a:endParaRPr lang="en-US" altLang="zh-CN" dirty="0" smtClean="0">
              <a:latin typeface="Tahoma" pitchFamily="34" charset="0"/>
            </a:endParaRPr>
          </a:p>
          <a:p>
            <a:pPr algn="just"/>
            <a:endParaRPr lang="zh-CN" altLang="en-US" dirty="0">
              <a:latin typeface="Tahoma" pitchFamily="34" charset="0"/>
            </a:endParaRPr>
          </a:p>
          <a:p>
            <a:pPr algn="just"/>
            <a:r>
              <a:rPr lang="zh-CN" altLang="en-US" dirty="0">
                <a:latin typeface="Tahoma" pitchFamily="34" charset="0"/>
              </a:rPr>
              <a:t>一个线程的默认优先级是</a:t>
            </a:r>
            <a:r>
              <a:rPr lang="en-US" altLang="zh-CN" dirty="0">
                <a:solidFill>
                  <a:srgbClr val="0000CC"/>
                </a:solidFill>
                <a:latin typeface="Tahoma" pitchFamily="34" charset="0"/>
              </a:rPr>
              <a:t>5</a:t>
            </a:r>
            <a:r>
              <a:rPr lang="zh-CN" altLang="en-US" dirty="0">
                <a:latin typeface="Tahoma" pitchFamily="34" charset="0"/>
              </a:rPr>
              <a:t>，即</a:t>
            </a:r>
            <a:r>
              <a:rPr lang="en-US" altLang="zh-CN" dirty="0" err="1">
                <a:latin typeface="Tahoma" pitchFamily="34" charset="0"/>
                <a:cs typeface="Tahoma" pitchFamily="34" charset="0"/>
              </a:rPr>
              <a:t>Thread.NORM_PRIORITY</a:t>
            </a:r>
            <a:r>
              <a:rPr lang="en-US" altLang="zh-CN" dirty="0" smtClean="0">
                <a:latin typeface="Tahoma" pitchFamily="34" charset="0"/>
                <a:cs typeface="Tahoma" pitchFamily="34" charset="0"/>
              </a:rPr>
              <a:t>;</a:t>
            </a:r>
          </a:p>
          <a:p>
            <a:pPr algn="just"/>
            <a:endParaRPr lang="en-US" altLang="zh-CN" sz="2400" dirty="0">
              <a:latin typeface="Tahom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§15.1.3    </a:t>
            </a:r>
            <a:r>
              <a:rPr lang="zh-CN" altLang="en-US" dirty="0" smtClean="0">
                <a:latin typeface="宋体" charset="-122"/>
              </a:rPr>
              <a:t>线程调度与优先级 </a:t>
            </a:r>
            <a:endParaRPr lang="zh-CN" altLang="en-US" dirty="0"/>
          </a:p>
        </p:txBody>
      </p:sp>
      <p:sp>
        <p:nvSpPr>
          <p:cNvPr id="3" name="内容占位符 2"/>
          <p:cNvSpPr>
            <a:spLocks noGrp="1"/>
          </p:cNvSpPr>
          <p:nvPr>
            <p:ph idx="1"/>
          </p:nvPr>
        </p:nvSpPr>
        <p:spPr/>
        <p:txBody>
          <a:bodyPr/>
          <a:lstStyle/>
          <a:p>
            <a:pPr marL="533400" indent="-533400" algn="just">
              <a:spcBef>
                <a:spcPts val="0"/>
              </a:spcBef>
            </a:pPr>
            <a:r>
              <a:rPr lang="zh-CN" altLang="en-US" sz="2400" dirty="0" smtClean="0">
                <a:latin typeface="Tahoma" pitchFamily="34" charset="0"/>
              </a:rPr>
              <a:t>可以通过</a:t>
            </a:r>
            <a:r>
              <a:rPr lang="en-US" altLang="zh-CN" sz="2400" b="1" dirty="0" err="1" smtClean="0">
                <a:latin typeface="Tahoma" pitchFamily="34" charset="0"/>
                <a:cs typeface="Tahoma" pitchFamily="34" charset="0"/>
              </a:rPr>
              <a:t>getPriority</a:t>
            </a:r>
            <a:r>
              <a:rPr lang="en-US" altLang="zh-CN" sz="2400" b="1" dirty="0" smtClean="0">
                <a:latin typeface="Tahoma" pitchFamily="34" charset="0"/>
                <a:cs typeface="Tahoma" pitchFamily="34" charset="0"/>
              </a:rPr>
              <a:t>()</a:t>
            </a:r>
            <a:r>
              <a:rPr lang="zh-CN" altLang="en-US" sz="2400" dirty="0" smtClean="0">
                <a:latin typeface="Tahoma" pitchFamily="34" charset="0"/>
              </a:rPr>
              <a:t>方法来获得线程的优先级，也可以通过</a:t>
            </a:r>
            <a:r>
              <a:rPr lang="en-US" altLang="zh-CN" sz="2400" b="1" dirty="0" err="1" smtClean="0">
                <a:latin typeface="Tahoma" pitchFamily="34" charset="0"/>
                <a:cs typeface="Tahoma" pitchFamily="34" charset="0"/>
              </a:rPr>
              <a:t>setPriority</a:t>
            </a:r>
            <a:r>
              <a:rPr lang="en-US" altLang="zh-CN" sz="2400" b="1" dirty="0" smtClean="0">
                <a:latin typeface="Tahoma" pitchFamily="34" charset="0"/>
                <a:cs typeface="Tahoma" pitchFamily="34" charset="0"/>
              </a:rPr>
              <a:t>()</a:t>
            </a:r>
            <a:r>
              <a:rPr lang="zh-CN" altLang="en-US" sz="2400" dirty="0" smtClean="0">
                <a:latin typeface="Tahoma" pitchFamily="34" charset="0"/>
              </a:rPr>
              <a:t>方法来设定线程的优先级。</a:t>
            </a:r>
            <a:endParaRPr lang="en-US" altLang="zh-CN" sz="2400" dirty="0" smtClean="0">
              <a:latin typeface="Tahoma" pitchFamily="34" charset="0"/>
            </a:endParaRPr>
          </a:p>
          <a:p>
            <a:pPr marL="533400" indent="-533400" algn="just">
              <a:spcBef>
                <a:spcPts val="0"/>
              </a:spcBef>
            </a:pPr>
            <a:r>
              <a:rPr lang="zh-CN" altLang="en-US" sz="2400" dirty="0" smtClean="0">
                <a:latin typeface="Tahoma" pitchFamily="34" charset="0"/>
              </a:rPr>
              <a:t>方法定义如下：</a:t>
            </a:r>
            <a:endParaRPr lang="zh-CN" altLang="en-US" sz="2400" dirty="0" smtClean="0">
              <a:latin typeface="Tahoma" pitchFamily="34" charset="0"/>
              <a:cs typeface="Times New Roman" pitchFamily="18" charset="0"/>
            </a:endParaRPr>
          </a:p>
          <a:p>
            <a:pPr marL="801688" lvl="1" indent="-457200" algn="just">
              <a:spcBef>
                <a:spcPts val="0"/>
              </a:spcBef>
            </a:pPr>
            <a:r>
              <a:rPr lang="en-US" altLang="zh-CN" b="1" dirty="0" smtClean="0">
                <a:solidFill>
                  <a:srgbClr val="0000CC"/>
                </a:solidFill>
                <a:latin typeface="Tahoma" pitchFamily="34" charset="0"/>
                <a:cs typeface="Tahoma" pitchFamily="34" charset="0"/>
              </a:rPr>
              <a:t>public final void </a:t>
            </a:r>
            <a:r>
              <a:rPr lang="en-US" altLang="zh-CN" b="1" dirty="0" err="1" smtClean="0">
                <a:solidFill>
                  <a:srgbClr val="0000CC"/>
                </a:solidFill>
                <a:latin typeface="Tahoma" pitchFamily="34" charset="0"/>
                <a:cs typeface="Tahoma" pitchFamily="34" charset="0"/>
              </a:rPr>
              <a:t>setPriority</a:t>
            </a:r>
            <a:r>
              <a:rPr lang="en-US" altLang="zh-CN" b="1" dirty="0" smtClean="0">
                <a:solidFill>
                  <a:srgbClr val="0000CC"/>
                </a:solidFill>
                <a:latin typeface="Tahoma" pitchFamily="34" charset="0"/>
                <a:cs typeface="Tahoma" pitchFamily="34" charset="0"/>
              </a:rPr>
              <a:t>(</a:t>
            </a:r>
            <a:r>
              <a:rPr lang="en-US" altLang="zh-CN" b="1" dirty="0" err="1" smtClean="0">
                <a:solidFill>
                  <a:srgbClr val="006600"/>
                </a:solidFill>
                <a:latin typeface="Tahoma" pitchFamily="34" charset="0"/>
                <a:cs typeface="Tahoma" pitchFamily="34" charset="0"/>
              </a:rPr>
              <a:t>int</a:t>
            </a:r>
            <a:r>
              <a:rPr lang="en-US" altLang="zh-CN" b="1" dirty="0" smtClean="0">
                <a:solidFill>
                  <a:srgbClr val="0000CC"/>
                </a:solidFill>
                <a:latin typeface="Tahoma" pitchFamily="34" charset="0"/>
                <a:cs typeface="Tahoma" pitchFamily="34" charset="0"/>
              </a:rPr>
              <a:t> </a:t>
            </a:r>
            <a:r>
              <a:rPr lang="en-US" altLang="zh-CN" b="1" dirty="0" err="1" smtClean="0">
                <a:solidFill>
                  <a:srgbClr val="006600"/>
                </a:solidFill>
                <a:latin typeface="Tahoma" pitchFamily="34" charset="0"/>
                <a:cs typeface="Tahoma" pitchFamily="34" charset="0"/>
              </a:rPr>
              <a:t>nwePriority</a:t>
            </a:r>
            <a:r>
              <a:rPr lang="en-US" altLang="zh-CN" b="1" dirty="0" smtClean="0">
                <a:solidFill>
                  <a:srgbClr val="0000CC"/>
                </a:solidFill>
                <a:latin typeface="Tahoma" pitchFamily="34" charset="0"/>
                <a:cs typeface="Tahoma" pitchFamily="34" charset="0"/>
              </a:rPr>
              <a:t>);</a:t>
            </a:r>
          </a:p>
          <a:p>
            <a:pPr marL="801688" lvl="1" indent="-457200">
              <a:spcBef>
                <a:spcPts val="0"/>
              </a:spcBef>
            </a:pPr>
            <a:r>
              <a:rPr lang="en-US" altLang="zh-CN" b="1" dirty="0" smtClean="0">
                <a:solidFill>
                  <a:srgbClr val="0000CC"/>
                </a:solidFill>
                <a:latin typeface="Tahoma" pitchFamily="34" charset="0"/>
                <a:cs typeface="Tahoma" pitchFamily="34" charset="0"/>
              </a:rPr>
              <a:t>public final </a:t>
            </a:r>
            <a:r>
              <a:rPr lang="en-US" altLang="zh-CN" b="1" dirty="0" err="1" smtClean="0">
                <a:solidFill>
                  <a:srgbClr val="0000CC"/>
                </a:solidFill>
                <a:latin typeface="Tahoma" pitchFamily="34" charset="0"/>
                <a:cs typeface="Tahoma" pitchFamily="34" charset="0"/>
              </a:rPr>
              <a:t>int</a:t>
            </a:r>
            <a:r>
              <a:rPr lang="en-US" altLang="zh-CN" b="1" dirty="0" smtClean="0">
                <a:solidFill>
                  <a:srgbClr val="0000CC"/>
                </a:solidFill>
                <a:latin typeface="Tahoma" pitchFamily="34" charset="0"/>
                <a:cs typeface="Tahoma" pitchFamily="34" charset="0"/>
              </a:rPr>
              <a:t> </a:t>
            </a:r>
            <a:r>
              <a:rPr lang="en-US" altLang="zh-CN" b="1" dirty="0" err="1" smtClean="0">
                <a:solidFill>
                  <a:srgbClr val="0000CC"/>
                </a:solidFill>
                <a:latin typeface="Tahoma" pitchFamily="34" charset="0"/>
                <a:cs typeface="Tahoma" pitchFamily="34" charset="0"/>
              </a:rPr>
              <a:t>getPriority</a:t>
            </a:r>
            <a:r>
              <a:rPr lang="en-US" altLang="zh-CN" b="1" dirty="0" smtClean="0">
                <a:solidFill>
                  <a:srgbClr val="0000CC"/>
                </a:solidFill>
                <a:latin typeface="Tahoma" pitchFamily="34" charset="0"/>
                <a:cs typeface="Tahoma" pitchFamily="34" charset="0"/>
              </a:rPr>
              <a:t>( ); </a:t>
            </a:r>
          </a:p>
          <a:p>
            <a:pPr marL="801688" lvl="1" indent="-457200">
              <a:spcBef>
                <a:spcPts val="0"/>
              </a:spcBef>
            </a:pPr>
            <a:endParaRPr lang="en-US" altLang="zh-CN" b="1" dirty="0" smtClean="0">
              <a:solidFill>
                <a:srgbClr val="0000CC"/>
              </a:solidFill>
              <a:latin typeface="Tahoma" pitchFamily="34" charset="0"/>
              <a:cs typeface="Tahoma" pitchFamily="34" charset="0"/>
            </a:endParaRPr>
          </a:p>
          <a:p>
            <a:r>
              <a:rPr lang="zh-CN" altLang="en-US" sz="2400" b="1" dirty="0" smtClean="0">
                <a:solidFill>
                  <a:srgbClr val="CC0000"/>
                </a:solidFill>
              </a:rPr>
              <a:t>注意：</a:t>
            </a:r>
          </a:p>
          <a:p>
            <a:pPr lvl="1"/>
            <a:r>
              <a:rPr lang="zh-CN" altLang="en-US" sz="2000" dirty="0" smtClean="0"/>
              <a:t>虽然</a:t>
            </a:r>
            <a:r>
              <a:rPr lang="en-US" altLang="zh-CN" sz="2000" dirty="0" smtClean="0"/>
              <a:t>JVM</a:t>
            </a:r>
            <a:r>
              <a:rPr lang="zh-CN" altLang="en-US" sz="2000" dirty="0" smtClean="0"/>
              <a:t>以及操作系统会优先处理优先级别高的线程，但不代表这些线程一定会先完成。设定优先级只能建议系统更快的处理，而不能强制。</a:t>
            </a:r>
            <a:endParaRPr lang="en-US" altLang="zh-CN" sz="2000" dirty="0" smtClean="0"/>
          </a:p>
          <a:p>
            <a:pPr lvl="1"/>
            <a:r>
              <a:rPr lang="zh-CN" altLang="en-US" sz="2000" b="1" dirty="0" smtClean="0">
                <a:solidFill>
                  <a:srgbClr val="0000CC"/>
                </a:solidFill>
                <a:latin typeface="Tahoma" pitchFamily="34" charset="0"/>
                <a:cs typeface="Tahoma" pitchFamily="34" charset="0"/>
              </a:rPr>
              <a:t>在实际编程时，不提倡使用线程的优先级来保证算法的正确执行。</a:t>
            </a:r>
            <a:endParaRPr lang="en-US" altLang="zh-CN" b="1" dirty="0" smtClean="0">
              <a:solidFill>
                <a:srgbClr val="0000CC"/>
              </a:solidFill>
              <a:latin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46123A3-C24C-45E5-893F-7B88705266CC}" type="slidenum">
              <a:rPr lang="en-US" altLang="zh-CN"/>
              <a:pPr/>
              <a:t>45</a:t>
            </a:fld>
            <a:endParaRPr lang="en-US" altLang="zh-CN"/>
          </a:p>
        </p:txBody>
      </p:sp>
      <p:sp>
        <p:nvSpPr>
          <p:cNvPr id="73730" name="Text Box 2"/>
          <p:cNvSpPr txBox="1">
            <a:spLocks noChangeArrowheads="1"/>
          </p:cNvSpPr>
          <p:nvPr/>
        </p:nvSpPr>
        <p:spPr bwMode="auto">
          <a:xfrm>
            <a:off x="457200" y="533400"/>
            <a:ext cx="8229600" cy="5355312"/>
          </a:xfrm>
          <a:prstGeom prst="rect">
            <a:avLst/>
          </a:prstGeom>
          <a:noFill/>
          <a:ln w="9525">
            <a:solidFill>
              <a:schemeClr val="tx1"/>
            </a:solidFill>
            <a:miter lim="800000"/>
            <a:headEnd/>
            <a:tailEnd/>
          </a:ln>
          <a:effectLst/>
        </p:spPr>
        <p:txBody>
          <a:bodyPr wrap="square">
            <a:spAutoFit/>
          </a:bodyPr>
          <a:lstStyle/>
          <a:p>
            <a:pPr fontAlgn="t"/>
            <a:r>
              <a:rPr kumimoji="1" lang="en-US" altLang="zh-CN" sz="2200" b="1" dirty="0" smtClean="0">
                <a:latin typeface="Tahoma" pitchFamily="34" charset="0"/>
              </a:rPr>
              <a:t>//</a:t>
            </a:r>
            <a:r>
              <a:rPr lang="zh-CN" altLang="en-US" sz="2000" dirty="0" smtClean="0">
                <a:solidFill>
                  <a:srgbClr val="006600"/>
                </a:solidFill>
                <a:latin typeface="宋体" pitchFamily="2" charset="-122"/>
              </a:rPr>
              <a:t>程序</a:t>
            </a:r>
            <a:r>
              <a:rPr lang="en-US" altLang="zh-CN" sz="2000" dirty="0" smtClean="0">
                <a:solidFill>
                  <a:srgbClr val="006600"/>
                </a:solidFill>
              </a:rPr>
              <a:t>4</a:t>
            </a:r>
            <a:r>
              <a:rPr lang="zh-CN" altLang="en-US" sz="2000" dirty="0" smtClean="0">
                <a:latin typeface="宋体" pitchFamily="2" charset="-122"/>
              </a:rPr>
              <a:t>验证了</a:t>
            </a:r>
            <a:r>
              <a:rPr lang="en-US" altLang="zh-CN" sz="2000" dirty="0" smtClean="0"/>
              <a:t>Java</a:t>
            </a:r>
            <a:r>
              <a:rPr lang="zh-CN" altLang="en-US" sz="2000" dirty="0" smtClean="0">
                <a:latin typeface="宋体" pitchFamily="2" charset="-122"/>
              </a:rPr>
              <a:t>对多线程的调度方法，但结果还是具有不确定性。</a:t>
            </a:r>
            <a:endParaRPr kumimoji="1" lang="en-US" altLang="zh-CN" sz="2200" b="1" dirty="0">
              <a:latin typeface="Tahoma" pitchFamily="34" charset="0"/>
            </a:endParaRPr>
          </a:p>
          <a:p>
            <a:pPr fontAlgn="t"/>
            <a:r>
              <a:rPr kumimoji="1" lang="en-US" altLang="zh-CN" sz="2000" b="1" dirty="0">
                <a:latin typeface="Tahoma" pitchFamily="34" charset="0"/>
              </a:rPr>
              <a:t>class </a:t>
            </a:r>
            <a:r>
              <a:rPr kumimoji="1" lang="en-US" altLang="zh-CN" sz="2000" b="1" dirty="0" err="1">
                <a:latin typeface="Tahoma" pitchFamily="34" charset="0"/>
              </a:rPr>
              <a:t>threadTest</a:t>
            </a:r>
            <a:r>
              <a:rPr kumimoji="1" lang="en-US" altLang="zh-CN" sz="2000" b="1" dirty="0">
                <a:latin typeface="Tahoma" pitchFamily="34" charset="0"/>
              </a:rPr>
              <a:t> </a:t>
            </a:r>
            <a:r>
              <a:rPr kumimoji="1" lang="en-US" altLang="zh-CN" sz="2000" b="1" dirty="0">
                <a:solidFill>
                  <a:srgbClr val="0000CC"/>
                </a:solidFill>
                <a:latin typeface="Tahoma" pitchFamily="34" charset="0"/>
              </a:rPr>
              <a:t>extends Thread</a:t>
            </a:r>
            <a:r>
              <a:rPr kumimoji="1" lang="en-US" altLang="zh-CN" sz="2000" b="1" dirty="0">
                <a:latin typeface="Tahoma" pitchFamily="34" charset="0"/>
              </a:rPr>
              <a:t> {	</a:t>
            </a:r>
          </a:p>
          <a:p>
            <a:pPr fontAlgn="t"/>
            <a:endParaRPr kumimoji="1" lang="en-US" altLang="zh-CN" sz="2000" b="1" dirty="0">
              <a:latin typeface="Tahoma" pitchFamily="34" charset="0"/>
            </a:endParaRPr>
          </a:p>
          <a:p>
            <a:pPr fontAlgn="t"/>
            <a:r>
              <a:rPr kumimoji="1" lang="en-US" altLang="zh-CN" sz="2000" b="1" dirty="0">
                <a:latin typeface="Tahoma" pitchFamily="34" charset="0"/>
              </a:rPr>
              <a:t>   public </a:t>
            </a:r>
            <a:r>
              <a:rPr kumimoji="1" lang="en-US" altLang="zh-CN" sz="2000" b="1" dirty="0" err="1">
                <a:latin typeface="Tahoma" pitchFamily="34" charset="0"/>
              </a:rPr>
              <a:t>threadTest</a:t>
            </a:r>
            <a:r>
              <a:rPr kumimoji="1" lang="en-US" altLang="zh-CN" sz="2000" b="1" dirty="0">
                <a:latin typeface="Tahoma" pitchFamily="34" charset="0"/>
              </a:rPr>
              <a:t>(String </a:t>
            </a:r>
            <a:r>
              <a:rPr kumimoji="1" lang="en-US" altLang="zh-CN" sz="2000" b="1" dirty="0" err="1">
                <a:latin typeface="Tahoma" pitchFamily="34" charset="0"/>
              </a:rPr>
              <a:t>str</a:t>
            </a:r>
            <a:r>
              <a:rPr kumimoji="1" lang="en-US" altLang="zh-CN" sz="2000" b="1" dirty="0">
                <a:latin typeface="Tahoma" pitchFamily="34" charset="0"/>
              </a:rPr>
              <a:t>){	</a:t>
            </a:r>
          </a:p>
          <a:p>
            <a:pPr fontAlgn="t"/>
            <a:r>
              <a:rPr kumimoji="1" lang="en-US" altLang="zh-CN" sz="2000" b="1" dirty="0">
                <a:latin typeface="Tahoma" pitchFamily="34" charset="0"/>
              </a:rPr>
              <a:t>	 super(</a:t>
            </a:r>
            <a:r>
              <a:rPr kumimoji="1" lang="en-US" altLang="zh-CN" sz="2000" b="1" dirty="0" err="1">
                <a:latin typeface="Tahoma" pitchFamily="34" charset="0"/>
              </a:rPr>
              <a:t>str</a:t>
            </a:r>
            <a:r>
              <a:rPr kumimoji="1" lang="en-US" altLang="zh-CN" sz="2000" b="1" dirty="0">
                <a:latin typeface="Tahoma" pitchFamily="34" charset="0"/>
              </a:rPr>
              <a:t>);	</a:t>
            </a:r>
          </a:p>
          <a:p>
            <a:pPr fontAlgn="t"/>
            <a:r>
              <a:rPr kumimoji="1" lang="en-US" altLang="zh-CN" sz="2000" b="1" dirty="0">
                <a:latin typeface="Tahoma" pitchFamily="34" charset="0"/>
              </a:rPr>
              <a:t>   }</a:t>
            </a:r>
          </a:p>
          <a:p>
            <a:pPr fontAlgn="t"/>
            <a:r>
              <a:rPr kumimoji="1" lang="en-US" altLang="zh-CN" sz="2000" b="1" dirty="0">
                <a:latin typeface="Tahoma" pitchFamily="34" charset="0"/>
              </a:rPr>
              <a:t>	</a:t>
            </a:r>
          </a:p>
          <a:p>
            <a:pPr fontAlgn="t"/>
            <a:r>
              <a:rPr kumimoji="1" lang="en-US" altLang="zh-CN" sz="2000" b="1" dirty="0">
                <a:latin typeface="Tahoma" pitchFamily="34" charset="0"/>
              </a:rPr>
              <a:t>   </a:t>
            </a:r>
            <a:r>
              <a:rPr kumimoji="1" lang="en-US" altLang="zh-CN" sz="2000" b="1" dirty="0">
                <a:solidFill>
                  <a:srgbClr val="CC0000"/>
                </a:solidFill>
                <a:latin typeface="Tahoma" pitchFamily="34" charset="0"/>
              </a:rPr>
              <a:t>public void run( )</a:t>
            </a:r>
            <a:r>
              <a:rPr kumimoji="1" lang="en-US" altLang="zh-CN" sz="2000" b="1" dirty="0">
                <a:latin typeface="Tahoma" pitchFamily="34" charset="0"/>
              </a:rPr>
              <a:t> {</a:t>
            </a:r>
          </a:p>
          <a:p>
            <a:pPr fontAlgn="t"/>
            <a:r>
              <a:rPr kumimoji="1" lang="en-US" altLang="zh-CN" sz="2000" b="1" dirty="0">
                <a:latin typeface="Tahoma" pitchFamily="34" charset="0"/>
              </a:rPr>
              <a:t>	 try{				</a:t>
            </a:r>
          </a:p>
          <a:p>
            <a:pPr fontAlgn="t"/>
            <a:r>
              <a:rPr kumimoji="1" lang="en-US" altLang="zh-CN" sz="2000" b="1" dirty="0">
                <a:latin typeface="Tahoma" pitchFamily="34" charset="0"/>
              </a:rPr>
              <a:t>	      </a:t>
            </a:r>
            <a:r>
              <a:rPr kumimoji="1" lang="en-US" altLang="zh-CN" sz="2000" b="1" dirty="0" err="1">
                <a:solidFill>
                  <a:srgbClr val="0000CC"/>
                </a:solidFill>
                <a:latin typeface="Tahoma" pitchFamily="34" charset="0"/>
              </a:rPr>
              <a:t>Thread.sleep</a:t>
            </a:r>
            <a:r>
              <a:rPr kumimoji="1" lang="en-US" altLang="zh-CN" sz="2000" b="1" dirty="0">
                <a:solidFill>
                  <a:srgbClr val="0000CC"/>
                </a:solidFill>
                <a:latin typeface="Tahoma" pitchFamily="34" charset="0"/>
              </a:rPr>
              <a:t>(2</a:t>
            </a:r>
            <a:r>
              <a:rPr kumimoji="1" lang="en-US" altLang="zh-CN" sz="2000" b="1" dirty="0" smtClean="0">
                <a:solidFill>
                  <a:srgbClr val="0000CC"/>
                </a:solidFill>
                <a:latin typeface="Tahoma" pitchFamily="34" charset="0"/>
              </a:rPr>
              <a:t>);    //</a:t>
            </a:r>
            <a:r>
              <a:rPr kumimoji="1" lang="zh-CN" altLang="en-US" sz="2000" b="1" dirty="0" smtClean="0">
                <a:solidFill>
                  <a:srgbClr val="0000CC"/>
                </a:solidFill>
                <a:latin typeface="Tahoma" pitchFamily="34" charset="0"/>
              </a:rPr>
              <a:t>线程休眠</a:t>
            </a:r>
            <a:endParaRPr kumimoji="1" lang="en-US" altLang="zh-CN" sz="2000" b="1" dirty="0">
              <a:solidFill>
                <a:srgbClr val="0000CC"/>
              </a:solidFill>
              <a:latin typeface="Tahoma" pitchFamily="34" charset="0"/>
            </a:endParaRPr>
          </a:p>
          <a:p>
            <a:pPr fontAlgn="t"/>
            <a:r>
              <a:rPr kumimoji="1" lang="en-US" altLang="zh-CN" sz="2000" b="1" dirty="0">
                <a:latin typeface="Tahoma" pitchFamily="34" charset="0"/>
              </a:rPr>
              <a:t>	 }catch(</a:t>
            </a:r>
            <a:r>
              <a:rPr kumimoji="1" lang="en-US" altLang="zh-CN" sz="2000" b="1" dirty="0" err="1">
                <a:latin typeface="Tahoma" pitchFamily="34" charset="0"/>
              </a:rPr>
              <a:t>InterruptedException</a:t>
            </a:r>
            <a:r>
              <a:rPr kumimoji="1" lang="en-US" altLang="zh-CN" sz="2000" b="1" dirty="0">
                <a:latin typeface="Tahoma" pitchFamily="34" charset="0"/>
              </a:rPr>
              <a:t> e) {</a:t>
            </a:r>
          </a:p>
          <a:p>
            <a:pPr fontAlgn="t"/>
            <a:r>
              <a:rPr kumimoji="1" lang="en-US" altLang="zh-CN" sz="2000" b="1" dirty="0">
                <a:latin typeface="Tahoma" pitchFamily="34" charset="0"/>
              </a:rPr>
              <a:t>	      </a:t>
            </a:r>
            <a:r>
              <a:rPr kumimoji="1" lang="en-US" altLang="zh-CN" sz="2000" b="1" dirty="0" err="1">
                <a:latin typeface="Tahoma" pitchFamily="34" charset="0"/>
              </a:rPr>
              <a:t>System.err.println</a:t>
            </a:r>
            <a:r>
              <a:rPr kumimoji="1" lang="en-US" altLang="zh-CN" sz="2000" b="1" dirty="0">
                <a:latin typeface="Tahoma" pitchFamily="34" charset="0"/>
              </a:rPr>
              <a:t>(</a:t>
            </a:r>
            <a:r>
              <a:rPr kumimoji="1" lang="en-US" altLang="zh-CN" sz="2000" b="1" dirty="0" err="1">
                <a:latin typeface="Tahoma" pitchFamily="34" charset="0"/>
              </a:rPr>
              <a:t>e.toString</a:t>
            </a:r>
            <a:r>
              <a:rPr kumimoji="1" lang="en-US" altLang="zh-CN" sz="2000" b="1" dirty="0">
                <a:latin typeface="Tahoma" pitchFamily="34" charset="0"/>
              </a:rPr>
              <a:t>( ));</a:t>
            </a:r>
          </a:p>
          <a:p>
            <a:pPr fontAlgn="t"/>
            <a:r>
              <a:rPr kumimoji="1" lang="en-US" altLang="zh-CN" sz="2000" b="1" dirty="0">
                <a:latin typeface="Tahoma" pitchFamily="34" charset="0"/>
              </a:rPr>
              <a:t>	 }</a:t>
            </a:r>
          </a:p>
          <a:p>
            <a:pPr fontAlgn="t"/>
            <a:endParaRPr kumimoji="1" lang="en-US" altLang="zh-CN" sz="2000" b="1" dirty="0">
              <a:latin typeface="Tahoma" pitchFamily="34" charset="0"/>
            </a:endParaRPr>
          </a:p>
          <a:p>
            <a:pPr fontAlgn="t"/>
            <a:r>
              <a:rPr kumimoji="1" lang="en-US" altLang="zh-CN" sz="2000" b="1" dirty="0">
                <a:latin typeface="Tahoma" pitchFamily="34" charset="0"/>
              </a:rPr>
              <a:t>	 </a:t>
            </a:r>
            <a:r>
              <a:rPr kumimoji="1" lang="en-US" altLang="zh-CN" sz="2000" b="1" dirty="0" err="1">
                <a:latin typeface="Tahoma" pitchFamily="34" charset="0"/>
              </a:rPr>
              <a:t>System.out.println</a:t>
            </a:r>
            <a:r>
              <a:rPr kumimoji="1" lang="en-US" altLang="zh-CN" sz="2000" b="1" dirty="0">
                <a:latin typeface="Tahoma" pitchFamily="34" charset="0"/>
              </a:rPr>
              <a:t>(</a:t>
            </a:r>
            <a:r>
              <a:rPr kumimoji="1" lang="en-US" altLang="zh-CN" sz="2000" b="1" dirty="0" err="1">
                <a:latin typeface="Tahoma" pitchFamily="34" charset="0"/>
              </a:rPr>
              <a:t>getName</a:t>
            </a:r>
            <a:r>
              <a:rPr kumimoji="1" lang="en-US" altLang="zh-CN" sz="2000" b="1" dirty="0">
                <a:latin typeface="Tahoma" pitchFamily="34" charset="0"/>
              </a:rPr>
              <a:t>( )+" " </a:t>
            </a:r>
            <a:r>
              <a:rPr kumimoji="1" lang="en-US" altLang="zh-CN" sz="2000" b="1" dirty="0" smtClean="0">
                <a:latin typeface="Tahoma" pitchFamily="34" charset="0"/>
              </a:rPr>
              <a:t>+  </a:t>
            </a:r>
            <a:r>
              <a:rPr kumimoji="1" lang="en-US" altLang="zh-CN" sz="2000" b="1" dirty="0" err="1">
                <a:latin typeface="Tahoma" pitchFamily="34" charset="0"/>
              </a:rPr>
              <a:t>getPriority</a:t>
            </a:r>
            <a:r>
              <a:rPr kumimoji="1" lang="en-US" altLang="zh-CN" sz="2000" b="1" dirty="0">
                <a:latin typeface="Tahoma" pitchFamily="34" charset="0"/>
              </a:rPr>
              <a:t>( ));</a:t>
            </a:r>
          </a:p>
          <a:p>
            <a:pPr fontAlgn="t"/>
            <a:r>
              <a:rPr kumimoji="1" lang="en-US" altLang="zh-CN" sz="2000" b="1" dirty="0">
                <a:latin typeface="Tahoma" pitchFamily="34" charset="0"/>
              </a:rPr>
              <a:t>   }	</a:t>
            </a:r>
          </a:p>
          <a:p>
            <a:pPr fontAlgn="t"/>
            <a:r>
              <a:rPr kumimoji="1" lang="en-US" altLang="zh-CN" sz="2000" b="1" dirty="0">
                <a:latin typeface="Tahoma" pitchFamily="34"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64010275-5387-4C9A-B41C-F414BAA37B30}" type="slidenum">
              <a:rPr lang="en-US" altLang="zh-CN"/>
              <a:pPr/>
              <a:t>46</a:t>
            </a:fld>
            <a:endParaRPr lang="en-US" altLang="zh-CN" dirty="0"/>
          </a:p>
        </p:txBody>
      </p:sp>
      <p:sp>
        <p:nvSpPr>
          <p:cNvPr id="74754" name="Text Box 2"/>
          <p:cNvSpPr txBox="1">
            <a:spLocks noChangeArrowheads="1"/>
          </p:cNvSpPr>
          <p:nvPr/>
        </p:nvSpPr>
        <p:spPr bwMode="auto">
          <a:xfrm>
            <a:off x="228600" y="228600"/>
            <a:ext cx="8458200" cy="5509200"/>
          </a:xfrm>
          <a:prstGeom prst="rect">
            <a:avLst/>
          </a:prstGeom>
          <a:noFill/>
          <a:ln w="9525">
            <a:solidFill>
              <a:schemeClr val="tx1"/>
            </a:solidFill>
            <a:miter lim="800000"/>
            <a:headEnd/>
            <a:tailEnd/>
          </a:ln>
          <a:effectLst/>
        </p:spPr>
        <p:txBody>
          <a:bodyPr>
            <a:spAutoFit/>
          </a:bodyPr>
          <a:lstStyle/>
          <a:p>
            <a:pPr fontAlgn="t"/>
            <a:r>
              <a:rPr kumimoji="1" lang="en-US" altLang="zh-CN" sz="2200" b="1" dirty="0">
                <a:latin typeface="Tahoma" pitchFamily="34" charset="0"/>
                <a:ea typeface="Tahoma" pitchFamily="34" charset="0"/>
                <a:cs typeface="Tahoma" pitchFamily="34" charset="0"/>
              </a:rPr>
              <a:t>public class </a:t>
            </a:r>
            <a:r>
              <a:rPr kumimoji="1" lang="en-US" altLang="zh-CN" sz="2200" b="1" dirty="0" err="1">
                <a:latin typeface="Tahoma" pitchFamily="34" charset="0"/>
                <a:ea typeface="Tahoma" pitchFamily="34" charset="0"/>
                <a:cs typeface="Tahoma" pitchFamily="34" charset="0"/>
              </a:rPr>
              <a:t>multTheadOne</a:t>
            </a:r>
            <a:r>
              <a:rPr kumimoji="1" lang="en-US" altLang="zh-CN" sz="2200" b="1" dirty="0">
                <a:latin typeface="Tahoma" pitchFamily="34" charset="0"/>
                <a:ea typeface="Tahoma" pitchFamily="34" charset="0"/>
                <a:cs typeface="Tahoma" pitchFamily="34" charset="0"/>
              </a:rPr>
              <a:t>{</a:t>
            </a:r>
          </a:p>
          <a:p>
            <a:pPr fontAlgn="t"/>
            <a:r>
              <a:rPr kumimoji="1" lang="en-US" altLang="zh-CN" sz="2200" b="1" dirty="0">
                <a:latin typeface="Tahoma" pitchFamily="34" charset="0"/>
                <a:ea typeface="Tahoma" pitchFamily="34" charset="0"/>
                <a:cs typeface="Tahoma" pitchFamily="34" charset="0"/>
              </a:rPr>
              <a:t>   public static void main(String </a:t>
            </a:r>
            <a:r>
              <a:rPr kumimoji="1" lang="en-US" altLang="zh-CN" sz="2200" b="1" dirty="0" err="1">
                <a:latin typeface="Tahoma" pitchFamily="34" charset="0"/>
                <a:ea typeface="Tahoma" pitchFamily="34" charset="0"/>
                <a:cs typeface="Tahoma" pitchFamily="34" charset="0"/>
              </a:rPr>
              <a:t>agrs</a:t>
            </a:r>
            <a:r>
              <a:rPr kumimoji="1" lang="en-US" altLang="zh-CN" sz="2200" b="1" dirty="0">
                <a:latin typeface="Tahoma" pitchFamily="34" charset="0"/>
                <a:ea typeface="Tahoma" pitchFamily="34" charset="0"/>
                <a:cs typeface="Tahoma" pitchFamily="34" charset="0"/>
              </a:rPr>
              <a:t>[]){</a:t>
            </a:r>
          </a:p>
          <a:p>
            <a:pPr fontAlgn="t"/>
            <a:r>
              <a:rPr kumimoji="1" lang="en-US" altLang="zh-CN" sz="2200" b="1" dirty="0">
                <a:latin typeface="Tahoma" pitchFamily="34" charset="0"/>
                <a:ea typeface="Tahoma" pitchFamily="34" charset="0"/>
                <a:cs typeface="Tahoma" pitchFamily="34" charset="0"/>
              </a:rPr>
              <a:t>	Thread one=new </a:t>
            </a:r>
            <a:r>
              <a:rPr kumimoji="1" lang="en-US" altLang="zh-CN" sz="2200" b="1" dirty="0" err="1">
                <a:latin typeface="Tahoma" pitchFamily="34" charset="0"/>
                <a:ea typeface="Tahoma" pitchFamily="34" charset="0"/>
                <a:cs typeface="Tahoma" pitchFamily="34" charset="0"/>
              </a:rPr>
              <a:t>threadTest</a:t>
            </a:r>
            <a:r>
              <a:rPr kumimoji="1" lang="en-US" altLang="zh-CN" sz="2200" b="1" dirty="0">
                <a:latin typeface="Tahoma" pitchFamily="34" charset="0"/>
                <a:ea typeface="Tahoma" pitchFamily="34" charset="0"/>
                <a:cs typeface="Tahoma" pitchFamily="34" charset="0"/>
              </a:rPr>
              <a:t>("one" );</a:t>
            </a:r>
          </a:p>
          <a:p>
            <a:pPr fontAlgn="t"/>
            <a:r>
              <a:rPr kumimoji="1" lang="en-US" altLang="zh-CN" sz="2200" b="1" dirty="0">
                <a:latin typeface="Tahoma" pitchFamily="34" charset="0"/>
                <a:ea typeface="Tahoma" pitchFamily="34" charset="0"/>
                <a:cs typeface="Tahoma" pitchFamily="34" charset="0"/>
              </a:rPr>
              <a:t>	Thread two=new </a:t>
            </a:r>
            <a:r>
              <a:rPr kumimoji="1" lang="en-US" altLang="zh-CN" sz="2200" b="1" dirty="0" err="1">
                <a:latin typeface="Tahoma" pitchFamily="34" charset="0"/>
                <a:ea typeface="Tahoma" pitchFamily="34" charset="0"/>
                <a:cs typeface="Tahoma" pitchFamily="34" charset="0"/>
              </a:rPr>
              <a:t>threadTest</a:t>
            </a:r>
            <a:r>
              <a:rPr kumimoji="1" lang="en-US" altLang="zh-CN" sz="2200" b="1" dirty="0">
                <a:latin typeface="Tahoma" pitchFamily="34" charset="0"/>
                <a:ea typeface="Tahoma" pitchFamily="34" charset="0"/>
                <a:cs typeface="Tahoma" pitchFamily="34" charset="0"/>
              </a:rPr>
              <a:t>("two" );</a:t>
            </a:r>
          </a:p>
          <a:p>
            <a:pPr fontAlgn="t"/>
            <a:r>
              <a:rPr kumimoji="1" lang="en-US" altLang="zh-CN" sz="2200" b="1" dirty="0">
                <a:latin typeface="Tahoma" pitchFamily="34" charset="0"/>
                <a:ea typeface="Tahoma" pitchFamily="34" charset="0"/>
                <a:cs typeface="Tahoma" pitchFamily="34" charset="0"/>
              </a:rPr>
              <a:t>	Thread three=new </a:t>
            </a:r>
            <a:r>
              <a:rPr kumimoji="1" lang="en-US" altLang="zh-CN" sz="2200" b="1" dirty="0" err="1">
                <a:latin typeface="Tahoma" pitchFamily="34" charset="0"/>
                <a:ea typeface="Tahoma" pitchFamily="34" charset="0"/>
                <a:cs typeface="Tahoma" pitchFamily="34" charset="0"/>
              </a:rPr>
              <a:t>threadTest</a:t>
            </a:r>
            <a:r>
              <a:rPr kumimoji="1" lang="en-US" altLang="zh-CN" sz="2200" b="1" dirty="0">
                <a:latin typeface="Tahoma" pitchFamily="34" charset="0"/>
                <a:ea typeface="Tahoma" pitchFamily="34" charset="0"/>
                <a:cs typeface="Tahoma" pitchFamily="34" charset="0"/>
              </a:rPr>
              <a:t>("three" </a:t>
            </a:r>
            <a:r>
              <a:rPr kumimoji="1" lang="en-US" altLang="zh-CN" sz="2200" b="1" dirty="0" smtClean="0">
                <a:latin typeface="Tahoma" pitchFamily="34" charset="0"/>
                <a:ea typeface="Tahoma" pitchFamily="34" charset="0"/>
                <a:cs typeface="Tahoma" pitchFamily="34" charset="0"/>
              </a:rPr>
              <a:t>);</a:t>
            </a:r>
          </a:p>
          <a:p>
            <a:pPr fontAlgn="t"/>
            <a:endParaRPr kumimoji="1" lang="en-US" altLang="zh-CN" sz="2200" b="1" dirty="0">
              <a:latin typeface="Tahoma" pitchFamily="34" charset="0"/>
              <a:ea typeface="Tahoma" pitchFamily="34" charset="0"/>
              <a:cs typeface="Tahoma" pitchFamily="34" charset="0"/>
            </a:endParaRPr>
          </a:p>
          <a:p>
            <a:pPr fontAlgn="t"/>
            <a:r>
              <a:rPr kumimoji="1" lang="en-US" altLang="zh-CN" sz="2200" b="1" dirty="0">
                <a:latin typeface="Tahoma" pitchFamily="34" charset="0"/>
                <a:ea typeface="Tahoma" pitchFamily="34" charset="0"/>
                <a:cs typeface="Tahoma" pitchFamily="34" charset="0"/>
              </a:rPr>
              <a:t>	</a:t>
            </a:r>
            <a:r>
              <a:rPr kumimoji="1" lang="en-US" altLang="zh-CN" sz="2200" b="1" dirty="0" smtClean="0">
                <a:solidFill>
                  <a:srgbClr val="C00000"/>
                </a:solidFill>
                <a:latin typeface="Tahoma" pitchFamily="34" charset="0"/>
                <a:ea typeface="Tahoma" pitchFamily="34" charset="0"/>
                <a:cs typeface="Tahoma" pitchFamily="34" charset="0"/>
              </a:rPr>
              <a:t>//</a:t>
            </a:r>
            <a:r>
              <a:rPr kumimoji="1" lang="zh-CN" altLang="en-US" sz="2200" b="1" dirty="0" smtClean="0">
                <a:solidFill>
                  <a:srgbClr val="C00000"/>
                </a:solidFill>
                <a:latin typeface="Tahoma" pitchFamily="34" charset="0"/>
                <a:cs typeface="Tahoma" pitchFamily="34" charset="0"/>
              </a:rPr>
              <a:t>设置线程优先权</a:t>
            </a:r>
            <a:r>
              <a:rPr kumimoji="1" lang="en-US" altLang="zh-CN" sz="2200" b="1" dirty="0">
                <a:solidFill>
                  <a:srgbClr val="C00000"/>
                </a:solidFill>
                <a:latin typeface="Tahoma" pitchFamily="34" charset="0"/>
                <a:ea typeface="Tahoma" pitchFamily="34" charset="0"/>
                <a:cs typeface="Tahoma" pitchFamily="34" charset="0"/>
              </a:rPr>
              <a:t>	</a:t>
            </a:r>
          </a:p>
          <a:p>
            <a:pPr fontAlgn="t"/>
            <a:r>
              <a:rPr kumimoji="1" lang="en-US" altLang="zh-CN" sz="2200" b="1" dirty="0">
                <a:latin typeface="Tahoma" pitchFamily="34" charset="0"/>
                <a:ea typeface="Tahoma" pitchFamily="34" charset="0"/>
                <a:cs typeface="Tahoma" pitchFamily="34" charset="0"/>
              </a:rPr>
              <a:t>	</a:t>
            </a:r>
            <a:r>
              <a:rPr kumimoji="1" lang="en-US" altLang="zh-CN" sz="2200" b="1" dirty="0" err="1">
                <a:solidFill>
                  <a:srgbClr val="000099"/>
                </a:solidFill>
                <a:latin typeface="Tahoma" pitchFamily="34" charset="0"/>
                <a:ea typeface="Tahoma" pitchFamily="34" charset="0"/>
                <a:cs typeface="Tahoma" pitchFamily="34" charset="0"/>
              </a:rPr>
              <a:t>one.setPriority</a:t>
            </a:r>
            <a:r>
              <a:rPr kumimoji="1" lang="en-US" altLang="zh-CN" sz="2200" b="1" dirty="0">
                <a:solidFill>
                  <a:srgbClr val="000099"/>
                </a:solidFill>
                <a:latin typeface="Tahoma" pitchFamily="34" charset="0"/>
                <a:ea typeface="Tahoma" pitchFamily="34" charset="0"/>
                <a:cs typeface="Tahoma" pitchFamily="34" charset="0"/>
              </a:rPr>
              <a:t>(</a:t>
            </a:r>
            <a:r>
              <a:rPr kumimoji="1" lang="en-US" altLang="zh-CN" sz="2200" b="1" dirty="0" err="1">
                <a:solidFill>
                  <a:srgbClr val="000099"/>
                </a:solidFill>
                <a:latin typeface="Tahoma" pitchFamily="34" charset="0"/>
                <a:ea typeface="Tahoma" pitchFamily="34" charset="0"/>
                <a:cs typeface="Tahoma" pitchFamily="34" charset="0"/>
              </a:rPr>
              <a:t>Thread.MIN_PRIORITY</a:t>
            </a:r>
            <a:r>
              <a:rPr kumimoji="1" lang="en-US" altLang="zh-CN" sz="2200" b="1" dirty="0">
                <a:solidFill>
                  <a:srgbClr val="000099"/>
                </a:solidFill>
                <a:latin typeface="Tahoma" pitchFamily="34" charset="0"/>
                <a:ea typeface="Tahoma" pitchFamily="34" charset="0"/>
                <a:cs typeface="Tahoma" pitchFamily="34" charset="0"/>
              </a:rPr>
              <a:t>);</a:t>
            </a:r>
          </a:p>
          <a:p>
            <a:pPr fontAlgn="t"/>
            <a:r>
              <a:rPr kumimoji="1" lang="en-US" altLang="zh-CN" sz="2200" b="1" dirty="0">
                <a:solidFill>
                  <a:srgbClr val="000099"/>
                </a:solidFill>
                <a:latin typeface="Tahoma" pitchFamily="34" charset="0"/>
                <a:ea typeface="Tahoma" pitchFamily="34" charset="0"/>
                <a:cs typeface="Tahoma" pitchFamily="34" charset="0"/>
              </a:rPr>
              <a:t>	</a:t>
            </a:r>
            <a:r>
              <a:rPr kumimoji="1" lang="en-US" altLang="zh-CN" sz="2200" b="1" dirty="0" err="1">
                <a:solidFill>
                  <a:srgbClr val="000099"/>
                </a:solidFill>
                <a:latin typeface="Tahoma" pitchFamily="34" charset="0"/>
                <a:ea typeface="Tahoma" pitchFamily="34" charset="0"/>
                <a:cs typeface="Tahoma" pitchFamily="34" charset="0"/>
              </a:rPr>
              <a:t>two.setPriority</a:t>
            </a:r>
            <a:r>
              <a:rPr kumimoji="1" lang="en-US" altLang="zh-CN" sz="2200" b="1" dirty="0">
                <a:solidFill>
                  <a:srgbClr val="000099"/>
                </a:solidFill>
                <a:latin typeface="Tahoma" pitchFamily="34" charset="0"/>
                <a:ea typeface="Tahoma" pitchFamily="34" charset="0"/>
                <a:cs typeface="Tahoma" pitchFamily="34" charset="0"/>
              </a:rPr>
              <a:t>(</a:t>
            </a:r>
            <a:r>
              <a:rPr kumimoji="1" lang="en-US" altLang="zh-CN" sz="2200" b="1" dirty="0" err="1">
                <a:solidFill>
                  <a:srgbClr val="000099"/>
                </a:solidFill>
                <a:latin typeface="Tahoma" pitchFamily="34" charset="0"/>
                <a:ea typeface="Tahoma" pitchFamily="34" charset="0"/>
                <a:cs typeface="Tahoma" pitchFamily="34" charset="0"/>
              </a:rPr>
              <a:t>Thread.NORM_PRIORITY</a:t>
            </a:r>
            <a:r>
              <a:rPr kumimoji="1" lang="en-US" altLang="zh-CN" sz="2200" b="1" dirty="0">
                <a:solidFill>
                  <a:srgbClr val="000099"/>
                </a:solidFill>
                <a:latin typeface="Tahoma" pitchFamily="34" charset="0"/>
                <a:ea typeface="Tahoma" pitchFamily="34" charset="0"/>
                <a:cs typeface="Tahoma" pitchFamily="34" charset="0"/>
              </a:rPr>
              <a:t>);</a:t>
            </a:r>
          </a:p>
          <a:p>
            <a:pPr fontAlgn="t"/>
            <a:r>
              <a:rPr kumimoji="1" lang="en-US" altLang="zh-CN" sz="2200" b="1" dirty="0">
                <a:solidFill>
                  <a:srgbClr val="000099"/>
                </a:solidFill>
                <a:latin typeface="Tahoma" pitchFamily="34" charset="0"/>
                <a:ea typeface="Tahoma" pitchFamily="34" charset="0"/>
                <a:cs typeface="Tahoma" pitchFamily="34" charset="0"/>
              </a:rPr>
              <a:t>	</a:t>
            </a:r>
            <a:r>
              <a:rPr kumimoji="1" lang="en-US" altLang="zh-CN" sz="2200" b="1" dirty="0" err="1">
                <a:solidFill>
                  <a:srgbClr val="000099"/>
                </a:solidFill>
                <a:latin typeface="Tahoma" pitchFamily="34" charset="0"/>
                <a:ea typeface="Tahoma" pitchFamily="34" charset="0"/>
                <a:cs typeface="Tahoma" pitchFamily="34" charset="0"/>
              </a:rPr>
              <a:t>three.setPriority</a:t>
            </a:r>
            <a:r>
              <a:rPr kumimoji="1" lang="en-US" altLang="zh-CN" sz="2200" b="1" dirty="0">
                <a:solidFill>
                  <a:srgbClr val="000099"/>
                </a:solidFill>
                <a:latin typeface="Tahoma" pitchFamily="34" charset="0"/>
                <a:ea typeface="Tahoma" pitchFamily="34" charset="0"/>
                <a:cs typeface="Tahoma" pitchFamily="34" charset="0"/>
              </a:rPr>
              <a:t>(</a:t>
            </a:r>
            <a:r>
              <a:rPr kumimoji="1" lang="en-US" altLang="zh-CN" sz="2200" b="1" dirty="0" err="1">
                <a:solidFill>
                  <a:srgbClr val="000099"/>
                </a:solidFill>
                <a:latin typeface="Tahoma" pitchFamily="34" charset="0"/>
                <a:ea typeface="Tahoma" pitchFamily="34" charset="0"/>
                <a:cs typeface="Tahoma" pitchFamily="34" charset="0"/>
              </a:rPr>
              <a:t>Thread.MAX_PRIORITY</a:t>
            </a:r>
            <a:r>
              <a:rPr kumimoji="1" lang="en-US" altLang="zh-CN" sz="2200" b="1" dirty="0">
                <a:solidFill>
                  <a:srgbClr val="000099"/>
                </a:solidFill>
                <a:latin typeface="Tahoma" pitchFamily="34" charset="0"/>
                <a:ea typeface="Tahoma" pitchFamily="34" charset="0"/>
                <a:cs typeface="Tahoma" pitchFamily="34" charset="0"/>
              </a:rPr>
              <a:t>);</a:t>
            </a:r>
          </a:p>
          <a:p>
            <a:pPr fontAlgn="t"/>
            <a:r>
              <a:rPr kumimoji="1" lang="en-US" altLang="zh-CN" sz="2200" b="1" dirty="0">
                <a:latin typeface="Tahoma" pitchFamily="34" charset="0"/>
                <a:ea typeface="Tahoma" pitchFamily="34" charset="0"/>
                <a:cs typeface="Tahoma" pitchFamily="34" charset="0"/>
              </a:rPr>
              <a:t>		</a:t>
            </a:r>
          </a:p>
          <a:p>
            <a:pPr fontAlgn="t"/>
            <a:r>
              <a:rPr kumimoji="1" lang="en-US" altLang="zh-CN" sz="2200" b="1" dirty="0">
                <a:latin typeface="Tahoma" pitchFamily="34" charset="0"/>
                <a:ea typeface="Tahoma" pitchFamily="34" charset="0"/>
                <a:cs typeface="Tahoma" pitchFamily="34" charset="0"/>
              </a:rPr>
              <a:t>	</a:t>
            </a:r>
            <a:r>
              <a:rPr kumimoji="1" lang="en-US" altLang="zh-CN" sz="2200" b="1" dirty="0" err="1">
                <a:latin typeface="Tahoma" pitchFamily="34" charset="0"/>
                <a:ea typeface="Tahoma" pitchFamily="34" charset="0"/>
                <a:cs typeface="Tahoma" pitchFamily="34" charset="0"/>
              </a:rPr>
              <a:t>one.start</a:t>
            </a:r>
            <a:r>
              <a:rPr kumimoji="1" lang="en-US" altLang="zh-CN" sz="2200" b="1" dirty="0">
                <a:latin typeface="Tahoma" pitchFamily="34" charset="0"/>
                <a:ea typeface="Tahoma" pitchFamily="34" charset="0"/>
                <a:cs typeface="Tahoma" pitchFamily="34" charset="0"/>
              </a:rPr>
              <a:t>( );</a:t>
            </a:r>
          </a:p>
          <a:p>
            <a:pPr fontAlgn="t"/>
            <a:r>
              <a:rPr kumimoji="1" lang="en-US" altLang="zh-CN" sz="2200" b="1" dirty="0">
                <a:latin typeface="Tahoma" pitchFamily="34" charset="0"/>
                <a:ea typeface="Tahoma" pitchFamily="34" charset="0"/>
                <a:cs typeface="Tahoma" pitchFamily="34" charset="0"/>
              </a:rPr>
              <a:t>	</a:t>
            </a:r>
            <a:r>
              <a:rPr kumimoji="1" lang="en-US" altLang="zh-CN" sz="2200" b="1" dirty="0" err="1">
                <a:latin typeface="Tahoma" pitchFamily="34" charset="0"/>
                <a:ea typeface="Tahoma" pitchFamily="34" charset="0"/>
                <a:cs typeface="Tahoma" pitchFamily="34" charset="0"/>
              </a:rPr>
              <a:t>two.start</a:t>
            </a:r>
            <a:r>
              <a:rPr kumimoji="1" lang="en-US" altLang="zh-CN" sz="2200" b="1" dirty="0">
                <a:latin typeface="Tahoma" pitchFamily="34" charset="0"/>
                <a:ea typeface="Tahoma" pitchFamily="34" charset="0"/>
                <a:cs typeface="Tahoma" pitchFamily="34" charset="0"/>
              </a:rPr>
              <a:t>( </a:t>
            </a:r>
            <a:r>
              <a:rPr kumimoji="1" lang="en-US" altLang="zh-CN" sz="2200" b="1" dirty="0" smtClean="0">
                <a:latin typeface="Tahoma" pitchFamily="34" charset="0"/>
                <a:ea typeface="Tahoma" pitchFamily="34" charset="0"/>
                <a:cs typeface="Tahoma" pitchFamily="34" charset="0"/>
              </a:rPr>
              <a:t>);</a:t>
            </a:r>
            <a:endParaRPr kumimoji="1" lang="en-US" altLang="zh-CN" sz="2200" b="1" dirty="0">
              <a:latin typeface="Tahoma" pitchFamily="34" charset="0"/>
              <a:ea typeface="Tahoma" pitchFamily="34" charset="0"/>
              <a:cs typeface="Tahoma" pitchFamily="34" charset="0"/>
            </a:endParaRPr>
          </a:p>
          <a:p>
            <a:pPr fontAlgn="t"/>
            <a:r>
              <a:rPr kumimoji="1" lang="en-US" altLang="zh-CN" sz="2200" b="1" dirty="0">
                <a:latin typeface="Tahoma" pitchFamily="34" charset="0"/>
                <a:ea typeface="Tahoma" pitchFamily="34" charset="0"/>
                <a:cs typeface="Tahoma" pitchFamily="34" charset="0"/>
              </a:rPr>
              <a:t>	</a:t>
            </a:r>
            <a:r>
              <a:rPr kumimoji="1" lang="en-US" altLang="zh-CN" sz="2200" b="1" dirty="0" err="1">
                <a:latin typeface="Tahoma" pitchFamily="34" charset="0"/>
                <a:ea typeface="Tahoma" pitchFamily="34" charset="0"/>
                <a:cs typeface="Tahoma" pitchFamily="34" charset="0"/>
              </a:rPr>
              <a:t>three.start</a:t>
            </a:r>
            <a:r>
              <a:rPr kumimoji="1" lang="en-US" altLang="zh-CN" sz="2200" b="1" dirty="0">
                <a:latin typeface="Tahoma" pitchFamily="34" charset="0"/>
                <a:ea typeface="Tahoma" pitchFamily="34" charset="0"/>
                <a:cs typeface="Tahoma" pitchFamily="34" charset="0"/>
              </a:rPr>
              <a:t>( );</a:t>
            </a:r>
          </a:p>
          <a:p>
            <a:pPr fontAlgn="t"/>
            <a:r>
              <a:rPr kumimoji="1" lang="en-US" altLang="zh-CN" sz="2200" b="1" dirty="0">
                <a:latin typeface="Tahoma" pitchFamily="34" charset="0"/>
                <a:ea typeface="Tahoma" pitchFamily="34" charset="0"/>
                <a:cs typeface="Tahoma" pitchFamily="34" charset="0"/>
              </a:rPr>
              <a:t>   }</a:t>
            </a:r>
          </a:p>
          <a:p>
            <a:pPr fontAlgn="t"/>
            <a:r>
              <a:rPr kumimoji="1" lang="en-US" altLang="zh-CN" sz="2200" b="1" dirty="0">
                <a:latin typeface="Tahoma" pitchFamily="34" charset="0"/>
                <a:ea typeface="Tahoma" pitchFamily="34" charset="0"/>
                <a:cs typeface="Tahoma" pitchFamily="34" charset="0"/>
              </a:rPr>
              <a:t>}</a:t>
            </a:r>
          </a:p>
        </p:txBody>
      </p:sp>
      <p:sp>
        <p:nvSpPr>
          <p:cNvPr id="74755" name="Text Box 3"/>
          <p:cNvSpPr txBox="1">
            <a:spLocks noChangeArrowheads="1"/>
          </p:cNvSpPr>
          <p:nvPr/>
        </p:nvSpPr>
        <p:spPr bwMode="auto">
          <a:xfrm>
            <a:off x="3714744" y="4286256"/>
            <a:ext cx="2214578" cy="1323439"/>
          </a:xfrm>
          <a:prstGeom prst="rect">
            <a:avLst/>
          </a:prstGeom>
          <a:noFill/>
          <a:ln w="9525">
            <a:solidFill>
              <a:srgbClr val="993300"/>
            </a:solidFill>
            <a:miter lim="800000"/>
            <a:headEnd/>
            <a:tailEnd/>
          </a:ln>
          <a:effectLst/>
        </p:spPr>
        <p:txBody>
          <a:bodyPr wrap="square">
            <a:spAutoFit/>
          </a:bodyPr>
          <a:lstStyle/>
          <a:p>
            <a:pPr fontAlgn="t"/>
            <a:r>
              <a:rPr kumimoji="1" lang="zh-CN" altLang="en-US" sz="2000" b="1" dirty="0">
                <a:solidFill>
                  <a:srgbClr val="000099"/>
                </a:solidFill>
                <a:latin typeface="Tahoma" pitchFamily="34" charset="0"/>
              </a:rPr>
              <a:t>程序输出</a:t>
            </a:r>
            <a:r>
              <a:rPr kumimoji="1" lang="zh-CN" altLang="en-US" sz="2000" b="1" dirty="0" smtClean="0">
                <a:solidFill>
                  <a:srgbClr val="000099"/>
                </a:solidFill>
                <a:latin typeface="Tahoma" pitchFamily="34" charset="0"/>
              </a:rPr>
              <a:t>结果</a:t>
            </a:r>
            <a:r>
              <a:rPr kumimoji="1" lang="en-US" altLang="zh-CN" sz="2000" b="1" dirty="0" smtClean="0">
                <a:solidFill>
                  <a:srgbClr val="000099"/>
                </a:solidFill>
                <a:latin typeface="Tahoma" pitchFamily="34" charset="0"/>
              </a:rPr>
              <a:t>1</a:t>
            </a:r>
            <a:r>
              <a:rPr kumimoji="1" lang="zh-CN" altLang="en-US" sz="2000" b="1" dirty="0" smtClean="0">
                <a:solidFill>
                  <a:srgbClr val="000099"/>
                </a:solidFill>
                <a:latin typeface="Tahoma" pitchFamily="34" charset="0"/>
              </a:rPr>
              <a:t>：</a:t>
            </a:r>
            <a:r>
              <a:rPr kumimoji="1" lang="zh-CN" altLang="en-US" sz="2000" b="1" dirty="0">
                <a:solidFill>
                  <a:srgbClr val="000099"/>
                </a:solidFill>
                <a:latin typeface="Tahoma" pitchFamily="34" charset="0"/>
              </a:rPr>
              <a:t> </a:t>
            </a:r>
            <a:r>
              <a:rPr kumimoji="1" lang="zh-CN" altLang="en-US" sz="2000" b="1" dirty="0" smtClean="0">
                <a:solidFill>
                  <a:srgbClr val="000099"/>
                </a:solidFill>
                <a:latin typeface="Tahoma" pitchFamily="34" charset="0"/>
              </a:rPr>
              <a:t>   </a:t>
            </a:r>
            <a:endParaRPr kumimoji="1" lang="en-US" altLang="zh-CN" sz="2000" b="1" dirty="0" smtClean="0">
              <a:solidFill>
                <a:srgbClr val="000099"/>
              </a:solidFill>
              <a:latin typeface="Tahoma" pitchFamily="34" charset="0"/>
            </a:endParaRPr>
          </a:p>
          <a:p>
            <a:pPr fontAlgn="t"/>
            <a:r>
              <a:rPr kumimoji="1" lang="en-US" altLang="zh-CN" sz="2000" b="1" dirty="0" smtClean="0">
                <a:solidFill>
                  <a:srgbClr val="006600"/>
                </a:solidFill>
                <a:latin typeface="Tahoma" pitchFamily="34" charset="0"/>
              </a:rPr>
              <a:t> three 10</a:t>
            </a:r>
          </a:p>
          <a:p>
            <a:pPr fontAlgn="t"/>
            <a:r>
              <a:rPr kumimoji="1" lang="en-US" altLang="zh-CN" sz="2000" b="1" dirty="0" smtClean="0">
                <a:solidFill>
                  <a:srgbClr val="006600"/>
                </a:solidFill>
                <a:latin typeface="Tahoma" pitchFamily="34" charset="0"/>
              </a:rPr>
              <a:t> two 5</a:t>
            </a:r>
          </a:p>
          <a:p>
            <a:pPr fontAlgn="t"/>
            <a:r>
              <a:rPr kumimoji="1" lang="en-US" altLang="zh-CN" sz="2000" b="1" dirty="0" smtClean="0">
                <a:solidFill>
                  <a:srgbClr val="006600"/>
                </a:solidFill>
                <a:latin typeface="Tahoma" pitchFamily="34" charset="0"/>
              </a:rPr>
              <a:t> one </a:t>
            </a:r>
            <a:r>
              <a:rPr kumimoji="1" lang="en-US" altLang="zh-CN" sz="2000" b="1" dirty="0">
                <a:solidFill>
                  <a:srgbClr val="006600"/>
                </a:solidFill>
                <a:latin typeface="Tahoma" pitchFamily="34" charset="0"/>
              </a:rPr>
              <a:t>1</a:t>
            </a:r>
          </a:p>
        </p:txBody>
      </p:sp>
      <p:sp>
        <p:nvSpPr>
          <p:cNvPr id="74756" name="Text Box 4"/>
          <p:cNvSpPr txBox="1">
            <a:spLocks noChangeArrowheads="1"/>
          </p:cNvSpPr>
          <p:nvPr/>
        </p:nvSpPr>
        <p:spPr bwMode="auto">
          <a:xfrm>
            <a:off x="304800" y="5943600"/>
            <a:ext cx="5838836" cy="402291"/>
          </a:xfrm>
          <a:prstGeom prst="rect">
            <a:avLst/>
          </a:prstGeom>
          <a:noFill/>
          <a:ln w="12700">
            <a:solidFill>
              <a:schemeClr val="bg2"/>
            </a:solidFill>
            <a:miter lim="800000"/>
            <a:headEnd/>
            <a:tailEnd/>
          </a:ln>
          <a:effectLst/>
        </p:spPr>
        <p:txBody>
          <a:bodyPr wrap="square" lIns="90000" tIns="46800" rIns="90000" bIns="46800">
            <a:spAutoFit/>
          </a:bodyPr>
          <a:lstStyle/>
          <a:p>
            <a:pPr>
              <a:spcBef>
                <a:spcPct val="50000"/>
              </a:spcBef>
            </a:pPr>
            <a:r>
              <a:rPr lang="zh-CN" altLang="en-US" sz="2000" b="1" dirty="0">
                <a:solidFill>
                  <a:srgbClr val="CC0000"/>
                </a:solidFill>
              </a:rPr>
              <a:t>注意：</a:t>
            </a:r>
            <a:r>
              <a:rPr lang="zh-CN" altLang="en-US" sz="2000" b="1" dirty="0"/>
              <a:t>该程序的输出结果有可能与上面结果不同。</a:t>
            </a:r>
          </a:p>
        </p:txBody>
      </p:sp>
      <p:sp>
        <p:nvSpPr>
          <p:cNvPr id="7" name="Text Box 3"/>
          <p:cNvSpPr txBox="1">
            <a:spLocks noChangeArrowheads="1"/>
          </p:cNvSpPr>
          <p:nvPr/>
        </p:nvSpPr>
        <p:spPr bwMode="auto">
          <a:xfrm>
            <a:off x="6500826" y="4286256"/>
            <a:ext cx="1905000" cy="1323439"/>
          </a:xfrm>
          <a:prstGeom prst="rect">
            <a:avLst/>
          </a:prstGeom>
          <a:noFill/>
          <a:ln w="9525">
            <a:solidFill>
              <a:srgbClr val="993300"/>
            </a:solidFill>
            <a:miter lim="800000"/>
            <a:headEnd/>
            <a:tailEnd/>
          </a:ln>
          <a:effectLst/>
        </p:spPr>
        <p:txBody>
          <a:bodyPr wrap="square">
            <a:spAutoFit/>
          </a:bodyPr>
          <a:lstStyle/>
          <a:p>
            <a:pPr fontAlgn="t"/>
            <a:r>
              <a:rPr kumimoji="1" lang="zh-CN" altLang="en-US" sz="2000" b="1" dirty="0">
                <a:solidFill>
                  <a:srgbClr val="990000"/>
                </a:solidFill>
                <a:latin typeface="Tahoma" pitchFamily="34" charset="0"/>
              </a:rPr>
              <a:t>程序输出</a:t>
            </a:r>
            <a:r>
              <a:rPr kumimoji="1" lang="zh-CN" altLang="en-US" sz="2000" b="1" dirty="0" smtClean="0">
                <a:solidFill>
                  <a:srgbClr val="990000"/>
                </a:solidFill>
                <a:latin typeface="Tahoma" pitchFamily="34" charset="0"/>
              </a:rPr>
              <a:t>结果</a:t>
            </a:r>
            <a:r>
              <a:rPr kumimoji="1" lang="en-US" altLang="zh-CN" sz="2000" b="1" dirty="0" smtClean="0">
                <a:solidFill>
                  <a:srgbClr val="990000"/>
                </a:solidFill>
                <a:latin typeface="Tahoma" pitchFamily="34" charset="0"/>
              </a:rPr>
              <a:t>2</a:t>
            </a:r>
            <a:r>
              <a:rPr kumimoji="1" lang="zh-CN" altLang="en-US" sz="2000" b="1" dirty="0" smtClean="0">
                <a:solidFill>
                  <a:srgbClr val="990000"/>
                </a:solidFill>
                <a:latin typeface="Tahoma" pitchFamily="34" charset="0"/>
              </a:rPr>
              <a:t>：    </a:t>
            </a:r>
            <a:endParaRPr kumimoji="1" lang="en-US" altLang="zh-CN" sz="2000" b="1" dirty="0" smtClean="0">
              <a:solidFill>
                <a:srgbClr val="990000"/>
              </a:solidFill>
              <a:latin typeface="Tahoma" pitchFamily="34" charset="0"/>
            </a:endParaRPr>
          </a:p>
          <a:p>
            <a:r>
              <a:rPr kumimoji="1" lang="en-US" altLang="zh-CN" sz="2000" b="1" dirty="0" smtClean="0">
                <a:solidFill>
                  <a:srgbClr val="006600"/>
                </a:solidFill>
                <a:latin typeface="Tahoma" pitchFamily="34" charset="0"/>
              </a:rPr>
              <a:t>two 5</a:t>
            </a:r>
          </a:p>
          <a:p>
            <a:r>
              <a:rPr kumimoji="1" lang="en-US" altLang="zh-CN" sz="2000" b="1" dirty="0" smtClean="0">
                <a:solidFill>
                  <a:srgbClr val="006600"/>
                </a:solidFill>
                <a:latin typeface="Tahoma" pitchFamily="34" charset="0"/>
              </a:rPr>
              <a:t>three 10</a:t>
            </a:r>
          </a:p>
          <a:p>
            <a:r>
              <a:rPr kumimoji="1" lang="en-US" altLang="zh-CN" sz="2000" b="1" dirty="0" smtClean="0">
                <a:solidFill>
                  <a:srgbClr val="006600"/>
                </a:solidFill>
                <a:latin typeface="Tahoma" pitchFamily="34" charset="0"/>
              </a:rPr>
              <a:t>one 1</a:t>
            </a:r>
            <a:endParaRPr kumimoji="1" lang="en-US" altLang="zh-CN" sz="2000" b="1" dirty="0">
              <a:solidFill>
                <a:srgbClr val="0066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ppt_x"/>
                                          </p:val>
                                        </p:tav>
                                        <p:tav tm="100000">
                                          <p:val>
                                            <p:strVal val="#ppt_x"/>
                                          </p:val>
                                        </p:tav>
                                      </p:tavLst>
                                    </p:anim>
                                    <p:anim calcmode="lin" valueType="num">
                                      <p:cBhvr additive="base">
                                        <p:cTn id="8"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4756"/>
                                        </p:tgtEl>
                                        <p:attrNameLst>
                                          <p:attrName>style.visibility</p:attrName>
                                        </p:attrNameLst>
                                      </p:cBhvr>
                                      <p:to>
                                        <p:strVal val="visible"/>
                                      </p:to>
                                    </p:set>
                                    <p:animEffect transition="in" filter="box(in)">
                                      <p:cBhvr>
                                        <p:cTn id="19"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p:bldP spid="7475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§15.6   </a:t>
            </a:r>
            <a:r>
              <a:rPr lang="zh-CN" altLang="en-US" dirty="0" smtClean="0">
                <a:latin typeface="宋体" charset="-122"/>
              </a:rPr>
              <a:t>线程同步 </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在处理多线程问题时，我们必须注意这样一个问题：</a:t>
            </a:r>
            <a:endParaRPr lang="en-US" altLang="zh-CN" dirty="0" smtClean="0">
              <a:latin typeface="宋体" charset="-122"/>
            </a:endParaRPr>
          </a:p>
          <a:p>
            <a:pPr lvl="1"/>
            <a:r>
              <a:rPr lang="zh-CN" altLang="en-US" dirty="0" smtClean="0">
                <a:solidFill>
                  <a:srgbClr val="C00000"/>
                </a:solidFill>
                <a:latin typeface="宋体" charset="-122"/>
              </a:rPr>
              <a:t>当两个或多个线程同时访问同一个变量</a:t>
            </a:r>
            <a:r>
              <a:rPr lang="zh-CN" altLang="en-US" dirty="0" smtClean="0">
                <a:latin typeface="宋体" charset="-122"/>
              </a:rPr>
              <a:t>，并且一个线程需要修改这个变量。</a:t>
            </a:r>
            <a:endParaRPr lang="en-US" altLang="zh-CN" dirty="0" smtClean="0">
              <a:latin typeface="宋体" charset="-122"/>
            </a:endParaRPr>
          </a:p>
          <a:p>
            <a:r>
              <a:rPr lang="zh-CN" altLang="en-US" dirty="0" smtClean="0">
                <a:latin typeface="宋体" charset="-122"/>
              </a:rPr>
              <a:t>我们应对这样的问题作出处理。</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2DDA3C1-567B-46B1-9177-D8917100F316}" type="slidenum">
              <a:rPr lang="en-US" altLang="zh-CN"/>
              <a:pPr/>
              <a:t>48</a:t>
            </a:fld>
            <a:endParaRPr lang="en-US" altLang="zh-CN"/>
          </a:p>
        </p:txBody>
      </p:sp>
      <p:sp>
        <p:nvSpPr>
          <p:cNvPr id="76802" name="Rectangle 2"/>
          <p:cNvSpPr>
            <a:spLocks noGrp="1" noChangeArrowheads="1"/>
          </p:cNvSpPr>
          <p:nvPr>
            <p:ph type="title"/>
          </p:nvPr>
        </p:nvSpPr>
        <p:spPr/>
        <p:txBody>
          <a:bodyPr/>
          <a:lstStyle/>
          <a:p>
            <a:r>
              <a:rPr lang="zh-CN" altLang="en-US" dirty="0" smtClean="0"/>
              <a:t>§15.6   </a:t>
            </a:r>
            <a:r>
              <a:rPr lang="zh-CN" altLang="en-US" dirty="0" smtClean="0">
                <a:latin typeface="宋体" charset="-122"/>
              </a:rPr>
              <a:t>线程同步 </a:t>
            </a:r>
            <a:endParaRPr lang="en-US" altLang="zh-CN" dirty="0"/>
          </a:p>
        </p:txBody>
      </p:sp>
      <p:sp>
        <p:nvSpPr>
          <p:cNvPr id="76803" name="Rectangle 3"/>
          <p:cNvSpPr>
            <a:spLocks noGrp="1" noChangeArrowheads="1"/>
          </p:cNvSpPr>
          <p:nvPr>
            <p:ph type="body" idx="1"/>
          </p:nvPr>
        </p:nvSpPr>
        <p:spPr>
          <a:xfrm>
            <a:off x="304800" y="1524000"/>
            <a:ext cx="8382000" cy="5029200"/>
          </a:xfrm>
        </p:spPr>
        <p:txBody>
          <a:bodyPr/>
          <a:lstStyle/>
          <a:p>
            <a:r>
              <a:rPr lang="en-GB" altLang="zh-CN" sz="2400" dirty="0"/>
              <a:t>Why is </a:t>
            </a:r>
            <a:r>
              <a:rPr lang="en-US" altLang="zh-CN" sz="2400" b="1" dirty="0">
                <a:solidFill>
                  <a:srgbClr val="0000CC"/>
                </a:solidFill>
              </a:rPr>
              <a:t>Synchronization(</a:t>
            </a:r>
            <a:r>
              <a:rPr lang="zh-CN" altLang="en-US" sz="2400" b="1" dirty="0">
                <a:solidFill>
                  <a:srgbClr val="0000CC"/>
                </a:solidFill>
              </a:rPr>
              <a:t>同步</a:t>
            </a:r>
            <a:r>
              <a:rPr lang="en-US" altLang="zh-CN" sz="2400" b="1" dirty="0">
                <a:solidFill>
                  <a:srgbClr val="0000CC"/>
                </a:solidFill>
              </a:rPr>
              <a:t>)</a:t>
            </a:r>
            <a:r>
              <a:rPr lang="en-US" altLang="zh-CN" sz="2400" dirty="0"/>
              <a:t> needed?</a:t>
            </a:r>
          </a:p>
          <a:p>
            <a:pPr lvl="1"/>
            <a:r>
              <a:rPr lang="zh-CN" altLang="en-US" sz="2200" dirty="0"/>
              <a:t>由于同一进程的多个线程共享同一片存储空间，在带来方便的同时，也带来了</a:t>
            </a:r>
            <a:r>
              <a:rPr lang="zh-CN" altLang="en-US" sz="2200" b="1" dirty="0">
                <a:solidFill>
                  <a:srgbClr val="CC0000"/>
                </a:solidFill>
              </a:rPr>
              <a:t>访问冲突</a:t>
            </a:r>
            <a:r>
              <a:rPr lang="zh-CN" altLang="en-US" sz="2200" dirty="0"/>
              <a:t>这个严重的问题；</a:t>
            </a:r>
          </a:p>
          <a:p>
            <a:pPr lvl="1"/>
            <a:r>
              <a:rPr lang="zh-CN" altLang="en-US" sz="2200" dirty="0">
                <a:latin typeface="宋体" pitchFamily="2" charset="-122"/>
              </a:rPr>
              <a:t>线程都是独立的，而且异步执行，也就是说每个线程都包含了运行时所需要的数据或方法，执行时不必关心其它线程的状态或行为。</a:t>
            </a:r>
          </a:p>
          <a:p>
            <a:pPr lvl="1"/>
            <a:r>
              <a:rPr lang="zh-CN" altLang="en-US" sz="2200" dirty="0">
                <a:latin typeface="宋体" pitchFamily="2" charset="-122"/>
              </a:rPr>
              <a:t>但是经常有一些同时运行的线程需要</a:t>
            </a:r>
            <a:r>
              <a:rPr lang="zh-CN" altLang="en-US" sz="2200" b="1" dirty="0">
                <a:solidFill>
                  <a:srgbClr val="990000"/>
                </a:solidFill>
                <a:latin typeface="宋体" pitchFamily="2" charset="-122"/>
              </a:rPr>
              <a:t>共享数据导致访问冲突</a:t>
            </a:r>
            <a:r>
              <a:rPr lang="zh-CN" altLang="en-US" sz="2200" dirty="0" smtClean="0">
                <a:latin typeface="宋体" pitchFamily="2" charset="-122"/>
              </a:rPr>
              <a:t>，例如</a:t>
            </a:r>
            <a:r>
              <a:rPr lang="zh-CN" altLang="en-US" sz="2200" dirty="0" smtClean="0">
                <a:latin typeface="宋体" pitchFamily="2" charset="-122"/>
              </a:rPr>
              <a:t>；</a:t>
            </a:r>
            <a:endParaRPr lang="en-US" altLang="zh-CN" sz="2200" dirty="0" smtClean="0">
              <a:latin typeface="宋体" pitchFamily="2" charset="-122"/>
            </a:endParaRPr>
          </a:p>
          <a:p>
            <a:pPr lvl="2"/>
            <a:r>
              <a:rPr lang="zh-CN" altLang="en-US" sz="2100" dirty="0" smtClean="0">
                <a:latin typeface="宋体" pitchFamily="2" charset="-122"/>
              </a:rPr>
              <a:t>一</a:t>
            </a:r>
            <a:r>
              <a:rPr lang="zh-CN" altLang="en-US" sz="2100" dirty="0">
                <a:latin typeface="宋体" pitchFamily="2" charset="-122"/>
              </a:rPr>
              <a:t>个线程向文件</a:t>
            </a:r>
            <a:r>
              <a:rPr lang="zh-CN" altLang="en-US" sz="2100" b="1" dirty="0">
                <a:solidFill>
                  <a:srgbClr val="0000CC"/>
                </a:solidFill>
                <a:latin typeface="宋体" pitchFamily="2" charset="-122"/>
              </a:rPr>
              <a:t>写数据</a:t>
            </a:r>
            <a:r>
              <a:rPr lang="zh-CN" altLang="en-US" sz="2100" dirty="0">
                <a:latin typeface="宋体" pitchFamily="2" charset="-122"/>
              </a:rPr>
              <a:t>，而同时另一个线程从同一文件中</a:t>
            </a:r>
            <a:r>
              <a:rPr lang="zh-CN" altLang="en-US" sz="2100" b="1" dirty="0">
                <a:solidFill>
                  <a:srgbClr val="0000CC"/>
                </a:solidFill>
                <a:latin typeface="宋体" pitchFamily="2" charset="-122"/>
              </a:rPr>
              <a:t>读取数据。</a:t>
            </a:r>
          </a:p>
          <a:p>
            <a:pPr lvl="1"/>
            <a:endParaRPr lang="zh-CN" altLang="en-US" sz="1000" b="1" dirty="0">
              <a:solidFill>
                <a:srgbClr val="0000CC"/>
              </a:solidFill>
              <a:latin typeface="宋体" pitchFamily="2" charset="-122"/>
            </a:endParaRPr>
          </a:p>
          <a:p>
            <a:r>
              <a:rPr lang="en-US" altLang="zh-CN" sz="2400" dirty="0"/>
              <a:t>Java</a:t>
            </a:r>
            <a:r>
              <a:rPr lang="zh-CN" altLang="en-US" sz="2400" dirty="0"/>
              <a:t>制定的</a:t>
            </a:r>
            <a:r>
              <a:rPr lang="zh-CN" altLang="en-US" sz="2400" b="1" u="sng" dirty="0">
                <a:solidFill>
                  <a:srgbClr val="800080"/>
                </a:solidFill>
              </a:rPr>
              <a:t>线程之间的同步控制机制</a:t>
            </a:r>
            <a:r>
              <a:rPr lang="zh-CN" altLang="en-US" sz="2400" dirty="0"/>
              <a:t>使多个线程之间能够协调工作，以解决这种冲突，有效避免了同一个数据对象被多个线程同时访问。</a:t>
            </a:r>
            <a:endParaRPr lang="zh-CN" altLang="en-US" sz="2400" b="1" dirty="0">
              <a:solidFill>
                <a:srgbClr val="0000CC"/>
              </a:solidFill>
              <a:latin typeface="宋体" pitchFamily="2" charset="-122"/>
            </a:endParaRPr>
          </a:p>
          <a:p>
            <a:pPr lvl="1"/>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223618D-5902-4711-A340-217D15DBBD42}" type="slidenum">
              <a:rPr lang="en-US" altLang="zh-CN"/>
              <a:pPr/>
              <a:t>49</a:t>
            </a:fld>
            <a:endParaRPr lang="en-US" altLang="zh-CN"/>
          </a:p>
        </p:txBody>
      </p:sp>
      <p:sp>
        <p:nvSpPr>
          <p:cNvPr id="105474" name="Rectangle 2"/>
          <p:cNvSpPr>
            <a:spLocks noGrp="1" noChangeArrowheads="1"/>
          </p:cNvSpPr>
          <p:nvPr>
            <p:ph type="title"/>
          </p:nvPr>
        </p:nvSpPr>
        <p:spPr/>
        <p:txBody>
          <a:bodyPr/>
          <a:lstStyle/>
          <a:p>
            <a:r>
              <a:rPr lang="zh-CN" altLang="en-US" dirty="0" smtClean="0"/>
              <a:t>§15.6   </a:t>
            </a:r>
            <a:r>
              <a:rPr lang="zh-CN" altLang="en-US" dirty="0" smtClean="0">
                <a:latin typeface="宋体" charset="-122"/>
              </a:rPr>
              <a:t>线程同步 </a:t>
            </a:r>
            <a:endParaRPr lang="en-GB" dirty="0"/>
          </a:p>
        </p:txBody>
      </p:sp>
      <p:sp>
        <p:nvSpPr>
          <p:cNvPr id="105475" name="Rectangle 3"/>
          <p:cNvSpPr>
            <a:spLocks noGrp="1" noChangeArrowheads="1"/>
          </p:cNvSpPr>
          <p:nvPr>
            <p:ph type="body" idx="1"/>
          </p:nvPr>
        </p:nvSpPr>
        <p:spPr>
          <a:xfrm>
            <a:off x="304800" y="1752600"/>
            <a:ext cx="8382000" cy="4700588"/>
          </a:xfrm>
        </p:spPr>
        <p:txBody>
          <a:bodyPr/>
          <a:lstStyle/>
          <a:p>
            <a:pPr marL="533400" indent="-533400"/>
            <a:r>
              <a:rPr lang="zh-CN" altLang="en-US" dirty="0" smtClean="0">
                <a:solidFill>
                  <a:schemeClr val="tx2"/>
                </a:solidFill>
                <a:latin typeface="Tahoma" pitchFamily="34" charset="0"/>
              </a:rPr>
              <a:t>例如</a:t>
            </a:r>
            <a:r>
              <a:rPr lang="en-GB" altLang="zh-CN" dirty="0" smtClean="0">
                <a:solidFill>
                  <a:schemeClr val="tx2"/>
                </a:solidFill>
                <a:latin typeface="Tahoma" pitchFamily="34" charset="0"/>
              </a:rPr>
              <a:t>:</a:t>
            </a:r>
            <a:endParaRPr lang="en-GB" dirty="0">
              <a:solidFill>
                <a:schemeClr val="tx2"/>
              </a:solidFill>
              <a:latin typeface="Tahoma" pitchFamily="34" charset="0"/>
            </a:endParaRPr>
          </a:p>
          <a:p>
            <a:pPr marL="914400" lvl="1" indent="-457200"/>
            <a:r>
              <a:rPr lang="zh-CN" altLang="en-GB" sz="2800" b="1" dirty="0">
                <a:latin typeface="Tahoma" pitchFamily="34" charset="0"/>
              </a:rPr>
              <a:t>自动柜员机</a:t>
            </a:r>
            <a:r>
              <a:rPr lang="zh-CN" altLang="en-GB" sz="2800" b="1" dirty="0" smtClean="0">
                <a:latin typeface="Tahoma" pitchFamily="34" charset="0"/>
              </a:rPr>
              <a:t>：</a:t>
            </a:r>
            <a:r>
              <a:rPr lang="zh-CN" altLang="en-US" sz="2800" b="1" dirty="0" smtClean="0">
                <a:latin typeface="Tahoma" pitchFamily="34" charset="0"/>
              </a:rPr>
              <a:t>对于同一个银行帐号</a:t>
            </a:r>
            <a:r>
              <a:rPr lang="en-US" altLang="zh-CN" sz="2800" b="1" dirty="0" smtClean="0">
                <a:latin typeface="Tahoma" pitchFamily="34" charset="0"/>
              </a:rPr>
              <a:t>(</a:t>
            </a:r>
            <a:r>
              <a:rPr lang="zh-CN" altLang="en-US" sz="2800" b="1" dirty="0" smtClean="0">
                <a:latin typeface="Tahoma" pitchFamily="34" charset="0"/>
              </a:rPr>
              <a:t>如：学校的公共账号</a:t>
            </a:r>
            <a:r>
              <a:rPr lang="en-US" altLang="zh-CN" sz="2800" b="1" dirty="0" smtClean="0">
                <a:latin typeface="Tahoma" pitchFamily="34" charset="0"/>
              </a:rPr>
              <a:t>)</a:t>
            </a:r>
            <a:r>
              <a:rPr lang="zh-CN" altLang="en-US" sz="2800" b="1" dirty="0" smtClean="0">
                <a:latin typeface="Tahoma" pitchFamily="34" charset="0"/>
              </a:rPr>
              <a:t>，以下操作是否可以在</a:t>
            </a:r>
            <a:r>
              <a:rPr lang="zh-CN" altLang="en-US" sz="2800" b="1" dirty="0" smtClean="0">
                <a:solidFill>
                  <a:srgbClr val="CC0000"/>
                </a:solidFill>
                <a:latin typeface="Tahoma" pitchFamily="34" charset="0"/>
              </a:rPr>
              <a:t>同一时间</a:t>
            </a:r>
            <a:r>
              <a:rPr lang="zh-CN" altLang="en-US" sz="2800" b="1" dirty="0" smtClean="0">
                <a:latin typeface="Tahoma" pitchFamily="34" charset="0"/>
              </a:rPr>
              <a:t>进行？</a:t>
            </a:r>
            <a:endParaRPr lang="en-GB" sz="2800" dirty="0">
              <a:latin typeface="Tahoma" pitchFamily="34" charset="0"/>
            </a:endParaRPr>
          </a:p>
          <a:p>
            <a:pPr marL="1352550" lvl="2" indent="-438150"/>
            <a:r>
              <a:rPr lang="zh-CN" altLang="en-US" sz="2400" b="1" dirty="0" smtClean="0">
                <a:solidFill>
                  <a:srgbClr val="008000"/>
                </a:solidFill>
                <a:latin typeface="Tahoma" pitchFamily="34" charset="0"/>
              </a:rPr>
              <a:t>存款：</a:t>
            </a:r>
            <a:r>
              <a:rPr lang="en-GB" sz="2400" b="1" dirty="0" smtClean="0">
                <a:solidFill>
                  <a:srgbClr val="008000"/>
                </a:solidFill>
                <a:latin typeface="Tahoma" pitchFamily="34" charset="0"/>
              </a:rPr>
              <a:t>Deposit()</a:t>
            </a:r>
            <a:endParaRPr lang="en-GB" sz="2400" b="1" dirty="0">
              <a:solidFill>
                <a:srgbClr val="008000"/>
              </a:solidFill>
              <a:latin typeface="Tahoma" pitchFamily="34" charset="0"/>
            </a:endParaRPr>
          </a:p>
          <a:p>
            <a:pPr marL="1352550" lvl="2" indent="-438150"/>
            <a:r>
              <a:rPr lang="zh-CN" altLang="en-US" sz="2400" b="1" dirty="0" smtClean="0">
                <a:solidFill>
                  <a:srgbClr val="008000"/>
                </a:solidFill>
                <a:latin typeface="Tahoma" pitchFamily="34" charset="0"/>
              </a:rPr>
              <a:t>取款：</a:t>
            </a:r>
            <a:r>
              <a:rPr lang="en-GB" sz="2400" b="1" dirty="0" smtClean="0">
                <a:solidFill>
                  <a:srgbClr val="008000"/>
                </a:solidFill>
                <a:latin typeface="Tahoma" pitchFamily="34" charset="0"/>
              </a:rPr>
              <a:t>Withdraw()</a:t>
            </a:r>
          </a:p>
          <a:p>
            <a:pPr marL="1352550" lvl="2" indent="-438150"/>
            <a:endParaRPr lang="en-GB" sz="2400" b="1" dirty="0" smtClean="0">
              <a:solidFill>
                <a:srgbClr val="008000"/>
              </a:solidFill>
              <a:latin typeface="Tahoma" pitchFamily="34" charset="0"/>
            </a:endParaRPr>
          </a:p>
          <a:p>
            <a:pPr marL="1352550" lvl="2" indent="-438150">
              <a:buNone/>
            </a:pPr>
            <a:r>
              <a:rPr lang="zh-CN" altLang="en-US" sz="2400" dirty="0" smtClean="0"/>
              <a:t/>
            </a:r>
            <a:br>
              <a:rPr lang="zh-CN" altLang="en-US" sz="2400" dirty="0" smtClean="0"/>
            </a:br>
            <a:endParaRPr lang="en-GB" altLang="zh-CN" sz="2400" b="1" dirty="0">
              <a:solidFill>
                <a:srgbClr val="008000"/>
              </a:solidFill>
              <a:latin typeface="Tahoma" pitchFamily="34" charset="0"/>
            </a:endParaRPr>
          </a:p>
          <a:p>
            <a:pPr marL="1352550" lvl="2" indent="-438150"/>
            <a:endParaRPr lang="en-GB" b="1" dirty="0">
              <a:solidFill>
                <a:srgbClr val="008000"/>
              </a:solidFill>
              <a:latin typeface="Tahoma" pitchFamily="34" charset="0"/>
            </a:endParaRPr>
          </a:p>
        </p:txBody>
      </p:sp>
    </p:spTree>
  </p:cSld>
  <p:clrMapOvr>
    <a:masterClrMapping/>
  </p:clrMapOvr>
  <p:transition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1027" name="Picture 3"/>
          <p:cNvPicPr>
            <a:picLocks noChangeAspect="1" noChangeArrowheads="1"/>
          </p:cNvPicPr>
          <p:nvPr/>
        </p:nvPicPr>
        <p:blipFill>
          <a:blip r:embed="rId2"/>
          <a:srcRect/>
          <a:stretch>
            <a:fillRect/>
          </a:stretch>
        </p:blipFill>
        <p:spPr bwMode="auto">
          <a:xfrm>
            <a:off x="2500298" y="1857364"/>
            <a:ext cx="3657600" cy="41148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a:xfrm>
            <a:off x="8305800" y="6248400"/>
            <a:ext cx="381000" cy="457200"/>
          </a:xfrm>
        </p:spPr>
        <p:txBody>
          <a:bodyPr/>
          <a:lstStyle/>
          <a:p>
            <a:fld id="{1D61AD7A-7CA6-49FF-AA8A-4D6541289755}" type="slidenum">
              <a:rPr lang="en-US" altLang="zh-CN"/>
              <a:pPr/>
              <a:t>50</a:t>
            </a:fld>
            <a:endParaRPr lang="en-US" altLang="zh-CN"/>
          </a:p>
        </p:txBody>
      </p:sp>
      <p:sp>
        <p:nvSpPr>
          <p:cNvPr id="153602" name="Rectangle 2"/>
          <p:cNvSpPr>
            <a:spLocks noGrp="1" noChangeArrowheads="1"/>
          </p:cNvSpPr>
          <p:nvPr>
            <p:ph type="title"/>
          </p:nvPr>
        </p:nvSpPr>
        <p:spPr>
          <a:xfrm>
            <a:off x="457200" y="122238"/>
            <a:ext cx="7543800" cy="1020762"/>
          </a:xfrm>
        </p:spPr>
        <p:txBody>
          <a:bodyPr/>
          <a:lstStyle/>
          <a:p>
            <a:r>
              <a:rPr lang="zh-CN" altLang="en-US" sz="4300" b="0" dirty="0" smtClean="0">
                <a:solidFill>
                  <a:schemeClr val="tx1"/>
                </a:solidFill>
              </a:rPr>
              <a:t>数据污染问题</a:t>
            </a:r>
            <a:endParaRPr lang="en-US" altLang="zh-CN" sz="4300" b="0" i="1" dirty="0">
              <a:solidFill>
                <a:schemeClr val="tx1"/>
              </a:solidFill>
            </a:endParaRPr>
          </a:p>
        </p:txBody>
      </p:sp>
      <p:grpSp>
        <p:nvGrpSpPr>
          <p:cNvPr id="2" name="组合 31"/>
          <p:cNvGrpSpPr/>
          <p:nvPr/>
        </p:nvGrpSpPr>
        <p:grpSpPr>
          <a:xfrm>
            <a:off x="609600" y="1371600"/>
            <a:ext cx="7129463" cy="4897438"/>
            <a:chOff x="1219200" y="1752600"/>
            <a:chExt cx="7129463" cy="4897438"/>
          </a:xfrm>
        </p:grpSpPr>
        <p:sp>
          <p:nvSpPr>
            <p:cNvPr id="153605" name="Rectangle 5"/>
            <p:cNvSpPr>
              <a:spLocks noChangeArrowheads="1"/>
            </p:cNvSpPr>
            <p:nvPr/>
          </p:nvSpPr>
          <p:spPr bwMode="auto">
            <a:xfrm>
              <a:off x="1219200" y="1752600"/>
              <a:ext cx="7129463" cy="4897438"/>
            </a:xfrm>
            <a:prstGeom prst="rect">
              <a:avLst/>
            </a:prstGeom>
            <a:solidFill>
              <a:srgbClr val="F8F8F8"/>
            </a:solidFill>
            <a:ln w="9525">
              <a:solidFill>
                <a:schemeClr val="tx1"/>
              </a:solidFill>
              <a:miter lim="800000"/>
              <a:headEnd/>
              <a:tailEnd/>
            </a:ln>
            <a:effectLst/>
          </p:spPr>
          <p:txBody>
            <a:bodyPr wrap="none" anchor="ctr"/>
            <a:lstStyle/>
            <a:p>
              <a:endParaRPr lang="zh-CN" altLang="en-US"/>
            </a:p>
          </p:txBody>
        </p:sp>
        <p:sp>
          <p:nvSpPr>
            <p:cNvPr id="153606" name="Text Box 6"/>
            <p:cNvSpPr txBox="1">
              <a:spLocks noChangeArrowheads="1"/>
            </p:cNvSpPr>
            <p:nvPr/>
          </p:nvSpPr>
          <p:spPr bwMode="auto">
            <a:xfrm>
              <a:off x="2139950" y="1968500"/>
              <a:ext cx="936625" cy="519113"/>
            </a:xfrm>
            <a:prstGeom prst="rect">
              <a:avLst/>
            </a:prstGeom>
            <a:noFill/>
            <a:ln w="9525">
              <a:noFill/>
              <a:miter lim="800000"/>
              <a:headEnd/>
              <a:tailEnd/>
            </a:ln>
            <a:effectLst/>
          </p:spPr>
          <p:txBody>
            <a:bodyPr>
              <a:spAutoFit/>
            </a:bodyPr>
            <a:lstStyle/>
            <a:p>
              <a:pPr algn="ctr" eaLnBrk="0" hangingPunct="0">
                <a:spcBef>
                  <a:spcPct val="50000"/>
                </a:spcBef>
              </a:pPr>
              <a:r>
                <a:rPr lang="en-US" altLang="zh-CN" sz="2800" b="1" dirty="0">
                  <a:solidFill>
                    <a:srgbClr val="000000"/>
                  </a:solidFill>
                  <a:latin typeface="Times New Roman" pitchFamily="18" charset="0"/>
                </a:rPr>
                <a:t>T1</a:t>
              </a:r>
            </a:p>
          </p:txBody>
        </p:sp>
        <p:sp>
          <p:nvSpPr>
            <p:cNvPr id="153607" name="Text Box 7"/>
            <p:cNvSpPr txBox="1">
              <a:spLocks noChangeArrowheads="1"/>
            </p:cNvSpPr>
            <p:nvPr/>
          </p:nvSpPr>
          <p:spPr bwMode="auto">
            <a:xfrm>
              <a:off x="6027738" y="1968500"/>
              <a:ext cx="863600" cy="519113"/>
            </a:xfrm>
            <a:prstGeom prst="rect">
              <a:avLst/>
            </a:prstGeom>
            <a:noFill/>
            <a:ln w="9525">
              <a:noFill/>
              <a:miter lim="800000"/>
              <a:headEnd/>
              <a:tailEnd/>
            </a:ln>
            <a:effectLst/>
          </p:spPr>
          <p:txBody>
            <a:bodyPr>
              <a:spAutoFit/>
            </a:bodyPr>
            <a:lstStyle/>
            <a:p>
              <a:pPr algn="ctr" eaLnBrk="0" hangingPunct="0">
                <a:spcBef>
                  <a:spcPct val="50000"/>
                </a:spcBef>
              </a:pPr>
              <a:r>
                <a:rPr lang="en-US" altLang="zh-CN" sz="2800" b="1" dirty="0">
                  <a:solidFill>
                    <a:srgbClr val="000000"/>
                  </a:solidFill>
                  <a:latin typeface="Times New Roman" pitchFamily="18" charset="0"/>
                </a:rPr>
                <a:t>T2</a:t>
              </a:r>
            </a:p>
          </p:txBody>
        </p:sp>
        <p:sp>
          <p:nvSpPr>
            <p:cNvPr id="153608" name="Text Box 8"/>
            <p:cNvSpPr txBox="1">
              <a:spLocks noChangeArrowheads="1"/>
            </p:cNvSpPr>
            <p:nvPr/>
          </p:nvSpPr>
          <p:spPr bwMode="auto">
            <a:xfrm>
              <a:off x="4227513" y="1968500"/>
              <a:ext cx="576263" cy="519113"/>
            </a:xfrm>
            <a:prstGeom prst="rect">
              <a:avLst/>
            </a:prstGeom>
            <a:noFill/>
            <a:ln w="9525">
              <a:noFill/>
              <a:miter lim="800000"/>
              <a:headEnd/>
              <a:tailEnd/>
            </a:ln>
            <a:effectLst/>
          </p:spPr>
          <p:txBody>
            <a:bodyPr>
              <a:spAutoFit/>
            </a:bodyPr>
            <a:lstStyle/>
            <a:p>
              <a:pPr algn="ctr" eaLnBrk="0" hangingPunct="0">
                <a:spcBef>
                  <a:spcPct val="50000"/>
                </a:spcBef>
              </a:pPr>
              <a:r>
                <a:rPr lang="en-US" altLang="zh-CN" sz="2800" b="1" dirty="0">
                  <a:solidFill>
                    <a:srgbClr val="000000"/>
                  </a:solidFill>
                  <a:latin typeface="Times New Roman" pitchFamily="18" charset="0"/>
                </a:rPr>
                <a:t>X</a:t>
              </a:r>
            </a:p>
          </p:txBody>
        </p:sp>
        <p:sp>
          <p:nvSpPr>
            <p:cNvPr id="153609" name="Rectangle 9"/>
            <p:cNvSpPr>
              <a:spLocks noChangeArrowheads="1"/>
            </p:cNvSpPr>
            <p:nvPr/>
          </p:nvSpPr>
          <p:spPr bwMode="auto">
            <a:xfrm>
              <a:off x="3867150" y="2617788"/>
              <a:ext cx="1152525" cy="431800"/>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FFFFFF"/>
                    </a:outerShdw>
                  </a:effectLst>
                  <a:latin typeface="Times New Roman" pitchFamily="18" charset="0"/>
                </a:rPr>
                <a:t>100</a:t>
              </a:r>
            </a:p>
          </p:txBody>
        </p:sp>
      </p:grpSp>
      <p:sp>
        <p:nvSpPr>
          <p:cNvPr id="153610" name="Rectangle 10"/>
          <p:cNvSpPr>
            <a:spLocks noChangeArrowheads="1"/>
          </p:cNvSpPr>
          <p:nvPr/>
        </p:nvSpPr>
        <p:spPr bwMode="auto">
          <a:xfrm>
            <a:off x="3352800" y="4419600"/>
            <a:ext cx="1152525" cy="431800"/>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FFFFFF"/>
                  </a:outerShdw>
                </a:effectLst>
                <a:latin typeface="Times New Roman" pitchFamily="18" charset="0"/>
              </a:rPr>
              <a:t>300</a:t>
            </a:r>
          </a:p>
        </p:txBody>
      </p:sp>
      <p:sp>
        <p:nvSpPr>
          <p:cNvPr id="153611" name="Rectangle 11"/>
          <p:cNvSpPr>
            <a:spLocks noChangeArrowheads="1"/>
          </p:cNvSpPr>
          <p:nvPr/>
        </p:nvSpPr>
        <p:spPr bwMode="auto">
          <a:xfrm>
            <a:off x="3352800" y="5181600"/>
            <a:ext cx="1152525" cy="431800"/>
          </a:xfrm>
          <a:prstGeom prst="rect">
            <a:avLst/>
          </a:prstGeom>
          <a:solidFill>
            <a:srgbClr val="FFFFCC"/>
          </a:solidFill>
          <a:ln w="9525">
            <a:solidFill>
              <a:schemeClr val="tx1"/>
            </a:solidFill>
            <a:miter lim="800000"/>
            <a:headEnd/>
            <a:tailEnd/>
          </a:ln>
          <a:effectLst/>
        </p:spPr>
        <p:txBody>
          <a:bodyPr wrap="none" anchor="ctr"/>
          <a:lstStyle/>
          <a:p>
            <a:pPr algn="ctr" eaLnBrk="0" hangingPunct="0"/>
            <a:r>
              <a:rPr lang="en-US" altLang="zh-CN" sz="3600" b="1" dirty="0">
                <a:solidFill>
                  <a:srgbClr val="FF3300"/>
                </a:solidFill>
                <a:effectLst>
                  <a:outerShdw blurRad="38100" dist="38100" dir="2700000" algn="tl">
                    <a:srgbClr val="000000"/>
                  </a:outerShdw>
                </a:effectLst>
                <a:latin typeface="Times New Roman" pitchFamily="18" charset="0"/>
              </a:rPr>
              <a:t>0</a:t>
            </a:r>
          </a:p>
        </p:txBody>
      </p:sp>
      <p:grpSp>
        <p:nvGrpSpPr>
          <p:cNvPr id="3" name="Group 12"/>
          <p:cNvGrpSpPr>
            <a:grpSpLocks/>
          </p:cNvGrpSpPr>
          <p:nvPr/>
        </p:nvGrpSpPr>
        <p:grpSpPr bwMode="auto">
          <a:xfrm>
            <a:off x="1298575" y="3984625"/>
            <a:ext cx="1439863" cy="863600"/>
            <a:chOff x="1202" y="2750"/>
            <a:chExt cx="907" cy="544"/>
          </a:xfrm>
        </p:grpSpPr>
        <p:sp>
          <p:nvSpPr>
            <p:cNvPr id="153613" name="Rectangle 13"/>
            <p:cNvSpPr>
              <a:spLocks noChangeArrowheads="1"/>
            </p:cNvSpPr>
            <p:nvPr/>
          </p:nvSpPr>
          <p:spPr bwMode="auto">
            <a:xfrm>
              <a:off x="1202" y="3022"/>
              <a:ext cx="907" cy="272"/>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X=a;</a:t>
              </a:r>
            </a:p>
          </p:txBody>
        </p:sp>
        <p:sp>
          <p:nvSpPr>
            <p:cNvPr id="153614" name="Line 14"/>
            <p:cNvSpPr>
              <a:spLocks noChangeShapeType="1"/>
            </p:cNvSpPr>
            <p:nvPr/>
          </p:nvSpPr>
          <p:spPr bwMode="auto">
            <a:xfrm>
              <a:off x="1610" y="2750"/>
              <a:ext cx="0" cy="272"/>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 name="Group 15"/>
          <p:cNvGrpSpPr>
            <a:grpSpLocks/>
          </p:cNvGrpSpPr>
          <p:nvPr/>
        </p:nvGrpSpPr>
        <p:grpSpPr bwMode="auto">
          <a:xfrm>
            <a:off x="1298575" y="2111375"/>
            <a:ext cx="5256213" cy="1009650"/>
            <a:chOff x="1202" y="1570"/>
            <a:chExt cx="3311" cy="636"/>
          </a:xfrm>
        </p:grpSpPr>
        <p:sp>
          <p:nvSpPr>
            <p:cNvPr id="153616" name="Rectangle 16"/>
            <p:cNvSpPr>
              <a:spLocks noChangeArrowheads="1"/>
            </p:cNvSpPr>
            <p:nvPr/>
          </p:nvSpPr>
          <p:spPr bwMode="auto">
            <a:xfrm>
              <a:off x="1202" y="1933"/>
              <a:ext cx="907" cy="272"/>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dirty="0">
                  <a:solidFill>
                    <a:srgbClr val="000000"/>
                  </a:solidFill>
                  <a:effectLst>
                    <a:outerShdw blurRad="38100" dist="38100" dir="2700000" algn="tl">
                      <a:srgbClr val="C0C0C0"/>
                    </a:outerShdw>
                  </a:effectLst>
                  <a:latin typeface="Times New Roman" pitchFamily="18" charset="0"/>
                </a:rPr>
                <a:t>a=X;</a:t>
              </a:r>
            </a:p>
          </p:txBody>
        </p:sp>
        <p:sp>
          <p:nvSpPr>
            <p:cNvPr id="153617" name="Rectangle 17"/>
            <p:cNvSpPr>
              <a:spLocks noChangeArrowheads="1"/>
            </p:cNvSpPr>
            <p:nvPr/>
          </p:nvSpPr>
          <p:spPr bwMode="auto">
            <a:xfrm>
              <a:off x="3651" y="1934"/>
              <a:ext cx="862" cy="272"/>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b=X;</a:t>
              </a:r>
            </a:p>
          </p:txBody>
        </p:sp>
        <p:sp>
          <p:nvSpPr>
            <p:cNvPr id="153618" name="Line 18"/>
            <p:cNvSpPr>
              <a:spLocks noChangeShapeType="1"/>
            </p:cNvSpPr>
            <p:nvPr/>
          </p:nvSpPr>
          <p:spPr bwMode="auto">
            <a:xfrm>
              <a:off x="1610" y="1570"/>
              <a:ext cx="0" cy="363"/>
            </a:xfrm>
            <a:prstGeom prst="line">
              <a:avLst/>
            </a:prstGeom>
            <a:noFill/>
            <a:ln w="9525">
              <a:solidFill>
                <a:schemeClr val="tx1"/>
              </a:solidFill>
              <a:round/>
              <a:headEnd/>
              <a:tailEnd type="triangle" w="med" len="med"/>
            </a:ln>
            <a:effectLst/>
          </p:spPr>
          <p:txBody>
            <a:bodyPr/>
            <a:lstStyle/>
            <a:p>
              <a:endParaRPr lang="zh-CN" altLang="en-US"/>
            </a:p>
          </p:txBody>
        </p:sp>
        <p:sp>
          <p:nvSpPr>
            <p:cNvPr id="153619" name="Line 19"/>
            <p:cNvSpPr>
              <a:spLocks noChangeShapeType="1"/>
            </p:cNvSpPr>
            <p:nvPr/>
          </p:nvSpPr>
          <p:spPr bwMode="auto">
            <a:xfrm>
              <a:off x="4059" y="1570"/>
              <a:ext cx="0" cy="363"/>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 name="Group 20"/>
          <p:cNvGrpSpPr>
            <a:grpSpLocks/>
          </p:cNvGrpSpPr>
          <p:nvPr/>
        </p:nvGrpSpPr>
        <p:grpSpPr bwMode="auto">
          <a:xfrm>
            <a:off x="1298575" y="3119438"/>
            <a:ext cx="5327650" cy="865187"/>
            <a:chOff x="1202" y="2205"/>
            <a:chExt cx="3356" cy="545"/>
          </a:xfrm>
        </p:grpSpPr>
        <p:sp>
          <p:nvSpPr>
            <p:cNvPr id="153621" name="Rectangle 21"/>
            <p:cNvSpPr>
              <a:spLocks noChangeArrowheads="1"/>
            </p:cNvSpPr>
            <p:nvPr/>
          </p:nvSpPr>
          <p:spPr bwMode="auto">
            <a:xfrm>
              <a:off x="1202" y="2478"/>
              <a:ext cx="907" cy="272"/>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dirty="0">
                  <a:solidFill>
                    <a:srgbClr val="000000"/>
                  </a:solidFill>
                  <a:effectLst>
                    <a:outerShdw blurRad="38100" dist="38100" dir="2700000" algn="tl">
                      <a:srgbClr val="C0C0C0"/>
                    </a:outerShdw>
                  </a:effectLst>
                  <a:latin typeface="Times New Roman" pitchFamily="18" charset="0"/>
                </a:rPr>
                <a:t>a=a+200;</a:t>
              </a:r>
            </a:p>
          </p:txBody>
        </p:sp>
        <p:sp>
          <p:nvSpPr>
            <p:cNvPr id="153622" name="Rectangle 22"/>
            <p:cNvSpPr>
              <a:spLocks noChangeArrowheads="1"/>
            </p:cNvSpPr>
            <p:nvPr/>
          </p:nvSpPr>
          <p:spPr bwMode="auto">
            <a:xfrm>
              <a:off x="3651" y="2478"/>
              <a:ext cx="907" cy="272"/>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dirty="0">
                  <a:solidFill>
                    <a:srgbClr val="000000"/>
                  </a:solidFill>
                  <a:effectLst>
                    <a:outerShdw blurRad="38100" dist="38100" dir="2700000" algn="tl">
                      <a:srgbClr val="C0C0C0"/>
                    </a:outerShdw>
                  </a:effectLst>
                  <a:latin typeface="Times New Roman" pitchFamily="18" charset="0"/>
                </a:rPr>
                <a:t>b=b-100;</a:t>
              </a:r>
            </a:p>
          </p:txBody>
        </p:sp>
        <p:sp>
          <p:nvSpPr>
            <p:cNvPr id="153623" name="Line 23"/>
            <p:cNvSpPr>
              <a:spLocks noChangeShapeType="1"/>
            </p:cNvSpPr>
            <p:nvPr/>
          </p:nvSpPr>
          <p:spPr bwMode="auto">
            <a:xfrm>
              <a:off x="1610" y="2205"/>
              <a:ext cx="0" cy="273"/>
            </a:xfrm>
            <a:prstGeom prst="line">
              <a:avLst/>
            </a:prstGeom>
            <a:noFill/>
            <a:ln w="9525">
              <a:solidFill>
                <a:schemeClr val="tx1"/>
              </a:solidFill>
              <a:round/>
              <a:headEnd/>
              <a:tailEnd type="triangle" w="med" len="med"/>
            </a:ln>
            <a:effectLst/>
          </p:spPr>
          <p:txBody>
            <a:bodyPr/>
            <a:lstStyle/>
            <a:p>
              <a:endParaRPr lang="zh-CN" altLang="en-US"/>
            </a:p>
          </p:txBody>
        </p:sp>
        <p:sp>
          <p:nvSpPr>
            <p:cNvPr id="153624" name="Line 24"/>
            <p:cNvSpPr>
              <a:spLocks noChangeShapeType="1"/>
            </p:cNvSpPr>
            <p:nvPr/>
          </p:nvSpPr>
          <p:spPr bwMode="auto">
            <a:xfrm>
              <a:off x="4059" y="2206"/>
              <a:ext cx="0" cy="272"/>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6" name="Group 25"/>
          <p:cNvGrpSpPr>
            <a:grpSpLocks/>
          </p:cNvGrpSpPr>
          <p:nvPr/>
        </p:nvGrpSpPr>
        <p:grpSpPr bwMode="auto">
          <a:xfrm>
            <a:off x="5186363" y="3984625"/>
            <a:ext cx="1439862" cy="1655763"/>
            <a:chOff x="3651" y="2750"/>
            <a:chExt cx="907" cy="1043"/>
          </a:xfrm>
        </p:grpSpPr>
        <p:sp>
          <p:nvSpPr>
            <p:cNvPr id="153626" name="Rectangle 26"/>
            <p:cNvSpPr>
              <a:spLocks noChangeArrowheads="1"/>
            </p:cNvSpPr>
            <p:nvPr/>
          </p:nvSpPr>
          <p:spPr bwMode="auto">
            <a:xfrm>
              <a:off x="3651" y="3521"/>
              <a:ext cx="907" cy="272"/>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X=b;</a:t>
              </a:r>
            </a:p>
          </p:txBody>
        </p:sp>
        <p:sp>
          <p:nvSpPr>
            <p:cNvPr id="153627" name="Line 27"/>
            <p:cNvSpPr>
              <a:spLocks noChangeShapeType="1"/>
            </p:cNvSpPr>
            <p:nvPr/>
          </p:nvSpPr>
          <p:spPr bwMode="auto">
            <a:xfrm>
              <a:off x="4059" y="2750"/>
              <a:ext cx="0" cy="771"/>
            </a:xfrm>
            <a:prstGeom prst="line">
              <a:avLst/>
            </a:prstGeom>
            <a:noFill/>
            <a:ln w="9525">
              <a:solidFill>
                <a:schemeClr val="tx1"/>
              </a:solidFill>
              <a:round/>
              <a:headEnd/>
              <a:tailEnd type="triangle" w="med" len="med"/>
            </a:ln>
            <a:effectLst/>
          </p:spPr>
          <p:txBody>
            <a:bodyPr/>
            <a:lstStyle/>
            <a:p>
              <a:endParaRPr lang="zh-CN" altLang="en-US"/>
            </a:p>
          </p:txBody>
        </p:sp>
      </p:grpSp>
      <p:sp>
        <p:nvSpPr>
          <p:cNvPr id="30" name="线形标注 1 29"/>
          <p:cNvSpPr/>
          <p:nvPr/>
        </p:nvSpPr>
        <p:spPr bwMode="auto">
          <a:xfrm>
            <a:off x="4191000" y="5943600"/>
            <a:ext cx="1309694" cy="648512"/>
          </a:xfrm>
          <a:prstGeom prst="borderCallout1">
            <a:avLst>
              <a:gd name="adj1" fmla="val -12504"/>
              <a:gd name="adj2" fmla="val 43519"/>
              <a:gd name="adj3" fmla="val -89543"/>
              <a:gd name="adj4" fmla="val -11618"/>
            </a:avLst>
          </a:prstGeom>
          <a:no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正确值：</a:t>
            </a:r>
            <a:r>
              <a:rPr kumimoji="0" lang="en-US" altLang="zh-CN" sz="1800" b="1" i="0" u="none" strike="noStrike" cap="none" normalizeH="0" baseline="0" dirty="0" smtClean="0">
                <a:ln>
                  <a:noFill/>
                </a:ln>
                <a:solidFill>
                  <a:schemeClr val="tx1"/>
                </a:solidFill>
                <a:effectLst/>
                <a:latin typeface="Arial" charset="0"/>
                <a:ea typeface="宋体" pitchFamily="2" charset="-122"/>
              </a:rPr>
              <a:t>X==200</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amond(in)">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3610"/>
                                        </p:tgtEl>
                                        <p:attrNameLst>
                                          <p:attrName>style.visibility</p:attrName>
                                        </p:attrNameLst>
                                      </p:cBhvr>
                                      <p:to>
                                        <p:strVal val="visible"/>
                                      </p:to>
                                    </p:set>
                                    <p:animEffect transition="in" filter="box(in)">
                                      <p:cBhvr>
                                        <p:cTn id="27" dur="500"/>
                                        <p:tgtEl>
                                          <p:spTgt spid="1536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3611"/>
                                        </p:tgtEl>
                                        <p:attrNameLst>
                                          <p:attrName>style.visibility</p:attrName>
                                        </p:attrNameLst>
                                      </p:cBhvr>
                                      <p:to>
                                        <p:strVal val="visible"/>
                                      </p:to>
                                    </p:set>
                                    <p:animEffect transition="in" filter="box(in)">
                                      <p:cBhvr>
                                        <p:cTn id="37" dur="500"/>
                                        <p:tgtEl>
                                          <p:spTgt spid="15361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ox(in)">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0" grpId="0" animBg="1"/>
      <p:bldP spid="153611" grpId="0" animBg="1"/>
      <p:bldP spid="3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377804"/>
          </a:xfrm>
        </p:spPr>
        <p:txBody>
          <a:bodyPr>
            <a:noAutofit/>
          </a:bodyPr>
          <a:lstStyle/>
          <a:p>
            <a:pPr algn="l"/>
            <a:r>
              <a:rPr lang="en-US" altLang="zh-CN" sz="3600" b="1" dirty="0" smtClean="0"/>
              <a:t>BankAccoun.java</a:t>
            </a:r>
            <a:endParaRPr lang="zh-CN" altLang="en-US" sz="3600" b="1" dirty="0"/>
          </a:p>
        </p:txBody>
      </p:sp>
      <p:sp>
        <p:nvSpPr>
          <p:cNvPr id="3" name="内容占位符 2"/>
          <p:cNvSpPr>
            <a:spLocks noGrp="1"/>
          </p:cNvSpPr>
          <p:nvPr>
            <p:ph idx="1"/>
          </p:nvPr>
        </p:nvSpPr>
        <p:spPr>
          <a:xfrm>
            <a:off x="285720" y="642918"/>
            <a:ext cx="8572560" cy="5929354"/>
          </a:xfrm>
          <a:ln>
            <a:solidFill>
              <a:schemeClr val="accent1"/>
            </a:solidFill>
          </a:ln>
        </p:spPr>
        <p:txBody>
          <a:bodyPr>
            <a:noAutofit/>
          </a:bodyPr>
          <a:lstStyle/>
          <a:p>
            <a:pPr>
              <a:buNone/>
            </a:pPr>
            <a:r>
              <a:rPr lang="en-US" altLang="zh-CN" sz="1600" b="1" dirty="0" smtClean="0">
                <a:latin typeface="Tahoma" pitchFamily="34" charset="0"/>
                <a:ea typeface="Tahoma" pitchFamily="34" charset="0"/>
                <a:cs typeface="Tahoma" pitchFamily="34" charset="0"/>
              </a:rPr>
              <a:t>public class </a:t>
            </a:r>
            <a:r>
              <a:rPr lang="en-US" altLang="zh-CN" sz="1600" b="1" dirty="0" err="1" smtClean="0">
                <a:latin typeface="Tahoma" pitchFamily="34" charset="0"/>
                <a:ea typeface="Tahoma" pitchFamily="34" charset="0"/>
                <a:cs typeface="Tahoma" pitchFamily="34" charset="0"/>
              </a:rPr>
              <a:t>BankAccount</a:t>
            </a:r>
            <a:r>
              <a:rPr lang="en-US" altLang="zh-CN" sz="1600" b="1" dirty="0" smtClean="0">
                <a:latin typeface="Tahoma" pitchFamily="34" charset="0"/>
                <a:ea typeface="Tahoma" pitchFamily="34" charset="0"/>
                <a:cs typeface="Tahoma" pitchFamily="34" charset="0"/>
              </a:rPr>
              <a:t> {</a:t>
            </a:r>
          </a:p>
          <a:p>
            <a:pPr lvl="1">
              <a:buNone/>
            </a:pPr>
            <a:r>
              <a:rPr lang="en-US" altLang="zh-CN" sz="1600" b="1" dirty="0" smtClean="0">
                <a:latin typeface="Tahoma" pitchFamily="34" charset="0"/>
                <a:ea typeface="Tahoma" pitchFamily="34" charset="0"/>
                <a:cs typeface="Tahoma" pitchFamily="34" charset="0"/>
              </a:rPr>
              <a:t>private </a:t>
            </a:r>
            <a:r>
              <a:rPr lang="en-US" altLang="zh-CN" sz="1600" b="1" dirty="0" err="1" smtClean="0">
                <a:latin typeface="Tahoma" pitchFamily="34" charset="0"/>
                <a:ea typeface="Tahoma" pitchFamily="34" charset="0"/>
                <a:cs typeface="Tahoma" pitchFamily="34" charset="0"/>
              </a:rPr>
              <a:t>int</a:t>
            </a:r>
            <a:r>
              <a:rPr lang="en-US" altLang="zh-CN" sz="1600" b="1" dirty="0" smtClean="0">
                <a:latin typeface="Tahoma" pitchFamily="34" charset="0"/>
                <a:ea typeface="Tahoma" pitchFamily="34" charset="0"/>
                <a:cs typeface="Tahoma" pitchFamily="34" charset="0"/>
              </a:rPr>
              <a:t> </a:t>
            </a: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latin typeface="Tahoma" pitchFamily="34" charset="0"/>
                <a:ea typeface="Tahoma" pitchFamily="34" charset="0"/>
                <a:cs typeface="Tahoma" pitchFamily="34" charset="0"/>
              </a:rPr>
              <a:t>;		//</a:t>
            </a:r>
            <a:r>
              <a:rPr lang="zh-CN" altLang="en-US" sz="1600" b="1" dirty="0" smtClean="0">
                <a:latin typeface="Tahoma" pitchFamily="34" charset="0"/>
                <a:cs typeface="Tahoma" pitchFamily="34" charset="0"/>
              </a:rPr>
              <a:t>银行余额</a:t>
            </a:r>
          </a:p>
          <a:p>
            <a:pPr lvl="1">
              <a:buNone/>
            </a:pPr>
            <a:endParaRPr lang="zh-CN" altLang="en-US" sz="1600" b="1" dirty="0" smtClean="0">
              <a:latin typeface="Tahoma" pitchFamily="34" charset="0"/>
              <a:cs typeface="Tahoma" pitchFamily="34" charset="0"/>
            </a:endParaRPr>
          </a:p>
          <a:p>
            <a:pPr lvl="1">
              <a:buNone/>
            </a:pPr>
            <a:r>
              <a:rPr lang="en-US" altLang="zh-CN" sz="1600" b="1" dirty="0" smtClean="0">
                <a:solidFill>
                  <a:srgbClr val="000099"/>
                </a:solidFill>
                <a:latin typeface="Tahoma" pitchFamily="34" charset="0"/>
                <a:ea typeface="Tahoma" pitchFamily="34" charset="0"/>
                <a:cs typeface="Tahoma" pitchFamily="34" charset="0"/>
              </a:rPr>
              <a:t>void deposit(</a:t>
            </a:r>
            <a:r>
              <a:rPr lang="en-US" altLang="zh-CN" sz="1600" b="1" dirty="0" err="1" smtClean="0">
                <a:solidFill>
                  <a:srgbClr val="000099"/>
                </a:solidFill>
                <a:latin typeface="Tahoma" pitchFamily="34" charset="0"/>
                <a:ea typeface="Tahoma" pitchFamily="34" charset="0"/>
                <a:cs typeface="Tahoma" pitchFamily="34" charset="0"/>
              </a:rPr>
              <a:t>int</a:t>
            </a:r>
            <a:r>
              <a:rPr lang="en-US" altLang="zh-CN" sz="1600" b="1" dirty="0" smtClean="0">
                <a:solidFill>
                  <a:srgbClr val="000099"/>
                </a:solidFill>
                <a:latin typeface="Tahoma" pitchFamily="34" charset="0"/>
                <a:ea typeface="Tahoma" pitchFamily="34" charset="0"/>
                <a:cs typeface="Tahoma" pitchFamily="34" charset="0"/>
              </a:rPr>
              <a:t> money){	//</a:t>
            </a:r>
            <a:r>
              <a:rPr lang="zh-CN" altLang="en-US" sz="1600" b="1" dirty="0" smtClean="0">
                <a:solidFill>
                  <a:srgbClr val="000099"/>
                </a:solidFill>
                <a:latin typeface="Tahoma" pitchFamily="34" charset="0"/>
                <a:cs typeface="Tahoma" pitchFamily="34" charset="0"/>
              </a:rPr>
              <a:t>存款方法</a:t>
            </a:r>
          </a:p>
          <a:p>
            <a:pPr lvl="2">
              <a:buNone/>
            </a:pP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0099"/>
                </a:solidFill>
                <a:latin typeface="Tahoma" pitchFamily="34" charset="0"/>
                <a:ea typeface="Tahoma" pitchFamily="34" charset="0"/>
                <a:cs typeface="Tahoma" pitchFamily="34" charset="0"/>
              </a:rPr>
              <a:t> = </a:t>
            </a: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0099"/>
                </a:solidFill>
                <a:latin typeface="Tahoma" pitchFamily="34" charset="0"/>
                <a:ea typeface="Tahoma" pitchFamily="34" charset="0"/>
                <a:cs typeface="Tahoma" pitchFamily="34" charset="0"/>
              </a:rPr>
              <a:t> + money;</a:t>
            </a:r>
          </a:p>
          <a:p>
            <a:pPr lvl="2">
              <a:buNone/>
            </a:pPr>
            <a:r>
              <a:rPr lang="en-US" altLang="zh-CN" sz="1600" b="1" dirty="0" err="1" smtClean="0">
                <a:solidFill>
                  <a:srgbClr val="000099"/>
                </a:solidFill>
                <a:latin typeface="Tahoma" pitchFamily="34" charset="0"/>
                <a:ea typeface="Tahoma" pitchFamily="34" charset="0"/>
                <a:cs typeface="Tahoma" pitchFamily="34" charset="0"/>
              </a:rPr>
              <a:t>System.out.println</a:t>
            </a:r>
            <a:r>
              <a:rPr lang="en-US" altLang="zh-CN" sz="1600" b="1" dirty="0" smtClean="0">
                <a:solidFill>
                  <a:srgbClr val="000099"/>
                </a:solidFill>
                <a:latin typeface="Tahoma" pitchFamily="34" charset="0"/>
                <a:ea typeface="Tahoma" pitchFamily="34" charset="0"/>
                <a:cs typeface="Tahoma" pitchFamily="34" charset="0"/>
              </a:rPr>
              <a:t>("</a:t>
            </a:r>
            <a:r>
              <a:rPr lang="zh-CN" altLang="en-US" sz="1600" b="1" dirty="0" smtClean="0">
                <a:solidFill>
                  <a:srgbClr val="000099"/>
                </a:solidFill>
                <a:latin typeface="Tahoma" pitchFamily="34" charset="0"/>
                <a:cs typeface="Tahoma" pitchFamily="34" charset="0"/>
              </a:rPr>
              <a:t>存入</a:t>
            </a:r>
            <a:r>
              <a:rPr lang="en-US" altLang="zh-CN" sz="1600" b="1" dirty="0" smtClean="0">
                <a:solidFill>
                  <a:srgbClr val="000099"/>
                </a:solidFill>
                <a:latin typeface="Tahoma" pitchFamily="34" charset="0"/>
                <a:ea typeface="Tahoma" pitchFamily="34" charset="0"/>
                <a:cs typeface="Tahoma" pitchFamily="34" charset="0"/>
              </a:rPr>
              <a:t>"+money+"</a:t>
            </a:r>
            <a:r>
              <a:rPr lang="zh-CN" altLang="en-US" sz="1600" b="1" dirty="0" smtClean="0">
                <a:solidFill>
                  <a:srgbClr val="000099"/>
                </a:solidFill>
                <a:latin typeface="Tahoma" pitchFamily="34" charset="0"/>
                <a:cs typeface="Tahoma" pitchFamily="34" charset="0"/>
              </a:rPr>
              <a:t>元，账上余额为：</a:t>
            </a:r>
            <a:r>
              <a:rPr lang="en-US" altLang="zh-CN" sz="1600" b="1" dirty="0" smtClean="0">
                <a:solidFill>
                  <a:srgbClr val="000099"/>
                </a:solidFill>
                <a:latin typeface="Tahoma" pitchFamily="34" charset="0"/>
                <a:ea typeface="Tahoma" pitchFamily="34" charset="0"/>
                <a:cs typeface="Tahoma" pitchFamily="34" charset="0"/>
              </a:rPr>
              <a:t>"+balance);</a:t>
            </a:r>
          </a:p>
          <a:p>
            <a:pPr lvl="1">
              <a:buNone/>
            </a:pPr>
            <a:r>
              <a:rPr lang="en-US" altLang="zh-CN" sz="1600" b="1" dirty="0" smtClean="0">
                <a:solidFill>
                  <a:srgbClr val="000099"/>
                </a:solidFill>
                <a:latin typeface="Tahoma" pitchFamily="34" charset="0"/>
                <a:ea typeface="Tahoma" pitchFamily="34" charset="0"/>
                <a:cs typeface="Tahoma" pitchFamily="34" charset="0"/>
              </a:rPr>
              <a:t>}</a:t>
            </a:r>
          </a:p>
          <a:p>
            <a:pPr lvl="1">
              <a:buNone/>
            </a:pPr>
            <a:endParaRPr lang="zh-CN" altLang="en-US" sz="1600" b="1" dirty="0" smtClean="0">
              <a:latin typeface="Tahoma" pitchFamily="34" charset="0"/>
              <a:cs typeface="Tahoma" pitchFamily="34" charset="0"/>
            </a:endParaRPr>
          </a:p>
          <a:p>
            <a:pPr lvl="1">
              <a:buNone/>
            </a:pPr>
            <a:r>
              <a:rPr lang="en-US" altLang="zh-CN" sz="1600" b="1" dirty="0" err="1" smtClean="0">
                <a:solidFill>
                  <a:srgbClr val="006600"/>
                </a:solidFill>
                <a:latin typeface="Tahoma" pitchFamily="34" charset="0"/>
                <a:ea typeface="Tahoma" pitchFamily="34" charset="0"/>
                <a:cs typeface="Tahoma" pitchFamily="34" charset="0"/>
              </a:rPr>
              <a:t>int</a:t>
            </a:r>
            <a:r>
              <a:rPr lang="en-US" altLang="zh-CN" sz="1600" b="1" dirty="0" smtClean="0">
                <a:solidFill>
                  <a:srgbClr val="006600"/>
                </a:solidFill>
                <a:latin typeface="Tahoma" pitchFamily="34" charset="0"/>
                <a:ea typeface="Tahoma" pitchFamily="34" charset="0"/>
                <a:cs typeface="Tahoma" pitchFamily="34" charset="0"/>
              </a:rPr>
              <a:t> withdraw(</a:t>
            </a:r>
            <a:r>
              <a:rPr lang="en-US" altLang="zh-CN" sz="1600" b="1" dirty="0" err="1" smtClean="0">
                <a:solidFill>
                  <a:srgbClr val="006600"/>
                </a:solidFill>
                <a:latin typeface="Tahoma" pitchFamily="34" charset="0"/>
                <a:ea typeface="Tahoma" pitchFamily="34" charset="0"/>
                <a:cs typeface="Tahoma" pitchFamily="34" charset="0"/>
              </a:rPr>
              <a:t>int</a:t>
            </a:r>
            <a:r>
              <a:rPr lang="en-US" altLang="zh-CN" sz="1600" b="1" dirty="0" smtClean="0">
                <a:solidFill>
                  <a:srgbClr val="006600"/>
                </a:solidFill>
                <a:latin typeface="Tahoma" pitchFamily="34" charset="0"/>
                <a:ea typeface="Tahoma" pitchFamily="34" charset="0"/>
                <a:cs typeface="Tahoma" pitchFamily="34" charset="0"/>
              </a:rPr>
              <a:t> money){	//</a:t>
            </a:r>
            <a:r>
              <a:rPr lang="zh-CN" altLang="en-US" sz="1600" b="1" dirty="0" smtClean="0">
                <a:solidFill>
                  <a:srgbClr val="006600"/>
                </a:solidFill>
                <a:latin typeface="Tahoma" pitchFamily="34" charset="0"/>
                <a:cs typeface="Tahoma" pitchFamily="34" charset="0"/>
              </a:rPr>
              <a:t>取款方法，返回实践取走的金额</a:t>
            </a:r>
          </a:p>
          <a:p>
            <a:pPr lvl="2">
              <a:buNone/>
            </a:pPr>
            <a:r>
              <a:rPr lang="en-US" altLang="zh-CN" sz="1600" b="1" dirty="0" smtClean="0">
                <a:solidFill>
                  <a:srgbClr val="006600"/>
                </a:solidFill>
                <a:latin typeface="Tahoma" pitchFamily="34" charset="0"/>
                <a:ea typeface="Tahoma" pitchFamily="34" charset="0"/>
                <a:cs typeface="Tahoma" pitchFamily="34" charset="0"/>
              </a:rPr>
              <a:t>if(balance &gt; money){</a:t>
            </a:r>
          </a:p>
          <a:p>
            <a:pPr lvl="3">
              <a:buNone/>
            </a:pP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6600"/>
                </a:solidFill>
                <a:latin typeface="Tahoma" pitchFamily="34" charset="0"/>
                <a:ea typeface="Tahoma" pitchFamily="34" charset="0"/>
                <a:cs typeface="Tahoma" pitchFamily="34" charset="0"/>
              </a:rPr>
              <a:t> = </a:t>
            </a: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6600"/>
                </a:solidFill>
                <a:latin typeface="Tahoma" pitchFamily="34" charset="0"/>
                <a:ea typeface="Tahoma" pitchFamily="34" charset="0"/>
                <a:cs typeface="Tahoma" pitchFamily="34" charset="0"/>
              </a:rPr>
              <a:t> - money;</a:t>
            </a:r>
          </a:p>
          <a:p>
            <a:pPr lvl="2">
              <a:buNone/>
            </a:pPr>
            <a:r>
              <a:rPr lang="en-US" altLang="zh-CN" sz="1600" b="1" dirty="0" smtClean="0">
                <a:solidFill>
                  <a:srgbClr val="006600"/>
                </a:solidFill>
                <a:latin typeface="Tahoma" pitchFamily="34" charset="0"/>
                <a:ea typeface="Tahoma" pitchFamily="34" charset="0"/>
                <a:cs typeface="Tahoma" pitchFamily="34" charset="0"/>
              </a:rPr>
              <a:t>}else {</a:t>
            </a:r>
          </a:p>
          <a:p>
            <a:pPr lvl="3">
              <a:buNone/>
            </a:pPr>
            <a:r>
              <a:rPr lang="en-US" altLang="zh-CN" sz="1600" b="1" dirty="0" smtClean="0">
                <a:solidFill>
                  <a:srgbClr val="006600"/>
                </a:solidFill>
                <a:latin typeface="Tahoma" pitchFamily="34" charset="0"/>
                <a:ea typeface="Tahoma" pitchFamily="34" charset="0"/>
                <a:cs typeface="Tahoma" pitchFamily="34" charset="0"/>
              </a:rPr>
              <a:t>money = balance;//</a:t>
            </a:r>
            <a:r>
              <a:rPr lang="zh-CN" altLang="en-US" sz="1600" b="1" dirty="0" smtClean="0">
                <a:solidFill>
                  <a:srgbClr val="006600"/>
                </a:solidFill>
                <a:latin typeface="Tahoma" pitchFamily="34" charset="0"/>
                <a:cs typeface="Tahoma" pitchFamily="34" charset="0"/>
              </a:rPr>
              <a:t>余额不够时，取走余额。</a:t>
            </a:r>
          </a:p>
          <a:p>
            <a:pPr lvl="3">
              <a:buNone/>
            </a:pP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6600"/>
                </a:solidFill>
                <a:latin typeface="Tahoma" pitchFamily="34" charset="0"/>
                <a:ea typeface="Tahoma" pitchFamily="34" charset="0"/>
                <a:cs typeface="Tahoma" pitchFamily="34" charset="0"/>
              </a:rPr>
              <a:t> = 0;</a:t>
            </a:r>
          </a:p>
          <a:p>
            <a:pPr lvl="2">
              <a:buNone/>
            </a:pPr>
            <a:r>
              <a:rPr lang="en-US" altLang="zh-CN" sz="1600" b="1" dirty="0" smtClean="0">
                <a:solidFill>
                  <a:srgbClr val="006600"/>
                </a:solidFill>
                <a:latin typeface="Tahoma" pitchFamily="34" charset="0"/>
                <a:ea typeface="Tahoma" pitchFamily="34" charset="0"/>
                <a:cs typeface="Tahoma" pitchFamily="34" charset="0"/>
              </a:rPr>
              <a:t>}</a:t>
            </a:r>
          </a:p>
          <a:p>
            <a:pPr lvl="2">
              <a:buNone/>
            </a:pPr>
            <a:r>
              <a:rPr lang="en-US" altLang="zh-CN" sz="1600" b="1" dirty="0" err="1" smtClean="0">
                <a:solidFill>
                  <a:srgbClr val="006600"/>
                </a:solidFill>
                <a:latin typeface="Tahoma" pitchFamily="34" charset="0"/>
                <a:ea typeface="Tahoma" pitchFamily="34" charset="0"/>
                <a:cs typeface="Tahoma" pitchFamily="34" charset="0"/>
              </a:rPr>
              <a:t>System.out.println</a:t>
            </a:r>
            <a:r>
              <a:rPr lang="en-US" altLang="zh-CN" sz="1600" b="1" dirty="0" smtClean="0">
                <a:solidFill>
                  <a:srgbClr val="006600"/>
                </a:solidFill>
                <a:latin typeface="Tahoma" pitchFamily="34" charset="0"/>
                <a:ea typeface="Tahoma" pitchFamily="34" charset="0"/>
                <a:cs typeface="Tahoma" pitchFamily="34" charset="0"/>
              </a:rPr>
              <a:t>("</a:t>
            </a:r>
            <a:r>
              <a:rPr lang="zh-CN" altLang="en-US" sz="1600" b="1" dirty="0" smtClean="0">
                <a:solidFill>
                  <a:srgbClr val="006600"/>
                </a:solidFill>
                <a:latin typeface="Tahoma" pitchFamily="34" charset="0"/>
                <a:cs typeface="Tahoma" pitchFamily="34" charset="0"/>
              </a:rPr>
              <a:t>取出</a:t>
            </a:r>
            <a:r>
              <a:rPr lang="en-US" altLang="zh-CN" sz="1600" b="1" dirty="0" smtClean="0">
                <a:solidFill>
                  <a:srgbClr val="006600"/>
                </a:solidFill>
                <a:latin typeface="Tahoma" pitchFamily="34" charset="0"/>
                <a:ea typeface="Tahoma" pitchFamily="34" charset="0"/>
                <a:cs typeface="Tahoma" pitchFamily="34" charset="0"/>
              </a:rPr>
              <a:t>"+money+"</a:t>
            </a:r>
            <a:r>
              <a:rPr lang="zh-CN" altLang="en-US" sz="1600" b="1" dirty="0" smtClean="0">
                <a:solidFill>
                  <a:srgbClr val="006600"/>
                </a:solidFill>
                <a:latin typeface="Tahoma" pitchFamily="34" charset="0"/>
                <a:cs typeface="Tahoma" pitchFamily="34" charset="0"/>
              </a:rPr>
              <a:t>元，账上余额为：</a:t>
            </a:r>
            <a:r>
              <a:rPr lang="en-US" altLang="zh-CN" sz="1600" b="1" dirty="0" smtClean="0">
                <a:solidFill>
                  <a:srgbClr val="006600"/>
                </a:solidFill>
                <a:latin typeface="Tahoma" pitchFamily="34" charset="0"/>
                <a:ea typeface="Tahoma" pitchFamily="34" charset="0"/>
                <a:cs typeface="Tahoma" pitchFamily="34" charset="0"/>
              </a:rPr>
              <a:t>"+</a:t>
            </a: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6600"/>
                </a:solidFill>
                <a:latin typeface="Tahoma" pitchFamily="34" charset="0"/>
                <a:ea typeface="Tahoma" pitchFamily="34" charset="0"/>
                <a:cs typeface="Tahoma" pitchFamily="34" charset="0"/>
              </a:rPr>
              <a:t>);</a:t>
            </a:r>
          </a:p>
          <a:p>
            <a:pPr lvl="2">
              <a:buNone/>
            </a:pPr>
            <a:endParaRPr lang="zh-CN" altLang="en-US" sz="1600" b="1" dirty="0" smtClean="0">
              <a:solidFill>
                <a:srgbClr val="006600"/>
              </a:solidFill>
              <a:latin typeface="Tahoma" pitchFamily="34" charset="0"/>
              <a:cs typeface="Tahoma" pitchFamily="34" charset="0"/>
            </a:endParaRPr>
          </a:p>
          <a:p>
            <a:pPr lvl="2">
              <a:buNone/>
            </a:pPr>
            <a:r>
              <a:rPr lang="en-US" altLang="zh-CN" sz="1600" b="1" dirty="0" smtClean="0">
                <a:solidFill>
                  <a:srgbClr val="006600"/>
                </a:solidFill>
                <a:latin typeface="Tahoma" pitchFamily="34" charset="0"/>
                <a:ea typeface="Tahoma" pitchFamily="34" charset="0"/>
                <a:cs typeface="Tahoma" pitchFamily="34" charset="0"/>
              </a:rPr>
              <a:t>return money;</a:t>
            </a:r>
          </a:p>
          <a:p>
            <a:pPr lvl="1">
              <a:buNone/>
            </a:pPr>
            <a:r>
              <a:rPr lang="en-US" altLang="zh-CN" sz="1600" b="1" dirty="0" smtClean="0">
                <a:solidFill>
                  <a:srgbClr val="006600"/>
                </a:solidFill>
                <a:latin typeface="Tahoma" pitchFamily="34" charset="0"/>
                <a:ea typeface="Tahoma" pitchFamily="34" charset="0"/>
                <a:cs typeface="Tahoma" pitchFamily="34" charset="0"/>
              </a:rPr>
              <a:t>}</a:t>
            </a:r>
          </a:p>
          <a:p>
            <a:pPr>
              <a:buNone/>
            </a:pPr>
            <a:r>
              <a:rPr lang="en-US" altLang="zh-CN" sz="1600" b="1" dirty="0" smtClean="0">
                <a:latin typeface="Tahoma" pitchFamily="34" charset="0"/>
                <a:ea typeface="Tahoma" pitchFamily="34" charset="0"/>
                <a:cs typeface="Tahoma" pitchFamily="34"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306366"/>
          </a:xfrm>
        </p:spPr>
        <p:txBody>
          <a:bodyPr>
            <a:noAutofit/>
          </a:bodyPr>
          <a:lstStyle/>
          <a:p>
            <a:pPr algn="l"/>
            <a:r>
              <a:rPr lang="en-US" altLang="zh-CN" sz="3200" b="1" dirty="0" smtClean="0">
                <a:latin typeface="Tahoma" pitchFamily="34" charset="0"/>
                <a:ea typeface="Tahoma" pitchFamily="34" charset="0"/>
                <a:cs typeface="Tahoma" pitchFamily="34" charset="0"/>
              </a:rPr>
              <a:t>DepositThread</a:t>
            </a:r>
            <a:r>
              <a:rPr lang="en-US" altLang="zh-CN" sz="3200" b="1" dirty="0" smtClean="0"/>
              <a:t>.java</a:t>
            </a:r>
            <a:endParaRPr lang="zh-CN" altLang="en-US" sz="3200" b="1" dirty="0"/>
          </a:p>
        </p:txBody>
      </p:sp>
      <p:sp>
        <p:nvSpPr>
          <p:cNvPr id="3" name="内容占位符 2"/>
          <p:cNvSpPr>
            <a:spLocks noGrp="1"/>
          </p:cNvSpPr>
          <p:nvPr>
            <p:ph idx="1"/>
          </p:nvPr>
        </p:nvSpPr>
        <p:spPr>
          <a:xfrm>
            <a:off x="285720" y="571480"/>
            <a:ext cx="8572560" cy="6000792"/>
          </a:xfrm>
          <a:ln>
            <a:solidFill>
              <a:schemeClr val="accent1"/>
            </a:solidFill>
          </a:ln>
        </p:spPr>
        <p:txBody>
          <a:bodyPr>
            <a:noAutofit/>
          </a:bodyPr>
          <a:lstStyle/>
          <a:p>
            <a:pPr>
              <a:buNone/>
            </a:pPr>
            <a:r>
              <a:rPr lang="en-US" altLang="zh-CN" sz="2000" b="1" dirty="0" smtClean="0">
                <a:solidFill>
                  <a:srgbClr val="C00000"/>
                </a:solidFill>
              </a:rPr>
              <a:t>//</a:t>
            </a:r>
            <a:r>
              <a:rPr lang="zh-CN" altLang="en-US" sz="2000" b="1" dirty="0" smtClean="0">
                <a:solidFill>
                  <a:srgbClr val="C00000"/>
                </a:solidFill>
              </a:rPr>
              <a:t>存款线程</a:t>
            </a:r>
          </a:p>
          <a:p>
            <a:pPr>
              <a:buNone/>
            </a:pPr>
            <a:r>
              <a:rPr lang="en-US" altLang="zh-CN" sz="2200" b="1" dirty="0" smtClean="0">
                <a:latin typeface="Tahoma" pitchFamily="34" charset="0"/>
                <a:ea typeface="Tahoma" pitchFamily="34" charset="0"/>
                <a:cs typeface="Tahoma" pitchFamily="34" charset="0"/>
              </a:rPr>
              <a:t>public class </a:t>
            </a:r>
            <a:r>
              <a:rPr lang="en-US" altLang="zh-CN" sz="2200" b="1" dirty="0" err="1" smtClean="0">
                <a:latin typeface="Tahoma" pitchFamily="34" charset="0"/>
                <a:ea typeface="Tahoma" pitchFamily="34" charset="0"/>
                <a:cs typeface="Tahoma" pitchFamily="34" charset="0"/>
              </a:rPr>
              <a:t>DepositThread</a:t>
            </a:r>
            <a:r>
              <a:rPr lang="en-US" altLang="zh-CN" sz="2200" b="1" dirty="0" smtClean="0">
                <a:latin typeface="Tahoma" pitchFamily="34" charset="0"/>
                <a:ea typeface="Tahoma" pitchFamily="34" charset="0"/>
                <a:cs typeface="Tahoma" pitchFamily="34" charset="0"/>
              </a:rPr>
              <a:t> </a:t>
            </a:r>
            <a:r>
              <a:rPr lang="en-US" altLang="zh-CN" sz="2200" b="1" dirty="0" smtClean="0">
                <a:solidFill>
                  <a:srgbClr val="C00000"/>
                </a:solidFill>
                <a:latin typeface="Tahoma" pitchFamily="34" charset="0"/>
                <a:ea typeface="Tahoma" pitchFamily="34" charset="0"/>
                <a:cs typeface="Tahoma" pitchFamily="34" charset="0"/>
              </a:rPr>
              <a:t>implements </a:t>
            </a:r>
            <a:r>
              <a:rPr lang="en-US" altLang="zh-CN" sz="2200" b="1" dirty="0" err="1" smtClean="0">
                <a:solidFill>
                  <a:srgbClr val="C00000"/>
                </a:solidFill>
                <a:latin typeface="Tahoma" pitchFamily="34" charset="0"/>
                <a:ea typeface="Tahoma" pitchFamily="34" charset="0"/>
                <a:cs typeface="Tahoma" pitchFamily="34" charset="0"/>
              </a:rPr>
              <a:t>Runnable</a:t>
            </a:r>
            <a:r>
              <a:rPr lang="en-US" altLang="zh-CN" sz="2200" b="1" dirty="0" smtClean="0">
                <a:solidFill>
                  <a:srgbClr val="C00000"/>
                </a:solidFill>
                <a:latin typeface="Tahoma" pitchFamily="34" charset="0"/>
                <a:ea typeface="Tahoma" pitchFamily="34" charset="0"/>
                <a:cs typeface="Tahoma" pitchFamily="34" charset="0"/>
              </a:rPr>
              <a:t> </a:t>
            </a:r>
            <a:r>
              <a:rPr lang="en-US" altLang="zh-CN" sz="2200" b="1" dirty="0" smtClean="0">
                <a:latin typeface="Tahoma" pitchFamily="34" charset="0"/>
                <a:ea typeface="Tahoma" pitchFamily="34" charset="0"/>
                <a:cs typeface="Tahoma" pitchFamily="34" charset="0"/>
              </a:rPr>
              <a:t>{</a:t>
            </a:r>
          </a:p>
          <a:p>
            <a:pPr lvl="1">
              <a:buNone/>
            </a:pPr>
            <a:r>
              <a:rPr lang="en-US" altLang="zh-CN" sz="2200" b="1" dirty="0" smtClean="0">
                <a:latin typeface="Tahoma" pitchFamily="34" charset="0"/>
                <a:ea typeface="Tahoma" pitchFamily="34" charset="0"/>
                <a:cs typeface="Tahoma" pitchFamily="34" charset="0"/>
              </a:rPr>
              <a:t>private </a:t>
            </a:r>
            <a:r>
              <a:rPr lang="en-US" altLang="zh-CN" sz="2200" b="1" dirty="0" err="1" smtClean="0">
                <a:latin typeface="Tahoma" pitchFamily="34" charset="0"/>
                <a:ea typeface="Tahoma" pitchFamily="34" charset="0"/>
                <a:cs typeface="Tahoma" pitchFamily="34" charset="0"/>
              </a:rPr>
              <a:t>BankAccount</a:t>
            </a:r>
            <a:r>
              <a:rPr lang="en-US" altLang="zh-CN" sz="2200" b="1" dirty="0" smtClean="0">
                <a:latin typeface="Tahoma" pitchFamily="34" charset="0"/>
                <a:ea typeface="Tahoma" pitchFamily="34" charset="0"/>
                <a:cs typeface="Tahoma" pitchFamily="34" charset="0"/>
              </a:rPr>
              <a:t> </a:t>
            </a:r>
            <a:r>
              <a:rPr lang="en-US" altLang="zh-CN" sz="2200" b="1" dirty="0" smtClean="0">
                <a:solidFill>
                  <a:srgbClr val="C00000"/>
                </a:solidFill>
                <a:latin typeface="Tahoma" pitchFamily="34" charset="0"/>
                <a:ea typeface="Tahoma" pitchFamily="34" charset="0"/>
                <a:cs typeface="Tahoma" pitchFamily="34" charset="0"/>
              </a:rPr>
              <a:t>account</a:t>
            </a:r>
            <a:r>
              <a:rPr lang="en-US" altLang="zh-CN" sz="2200" b="1" dirty="0" smtClean="0">
                <a:latin typeface="Tahoma" pitchFamily="34" charset="0"/>
                <a:ea typeface="Tahoma" pitchFamily="34" charset="0"/>
                <a:cs typeface="Tahoma" pitchFamily="34" charset="0"/>
              </a:rPr>
              <a:t>;//</a:t>
            </a:r>
            <a:r>
              <a:rPr lang="zh-CN" altLang="en-US" sz="2200" b="1" dirty="0" smtClean="0">
                <a:latin typeface="Tahoma" pitchFamily="34" charset="0"/>
                <a:cs typeface="Tahoma" pitchFamily="34" charset="0"/>
              </a:rPr>
              <a:t>存款的</a:t>
            </a:r>
            <a:r>
              <a:rPr lang="en-US" altLang="zh-CN" sz="2200" b="1" dirty="0" err="1" smtClean="0">
                <a:latin typeface="Tahoma" pitchFamily="34" charset="0"/>
                <a:ea typeface="Tahoma" pitchFamily="34" charset="0"/>
                <a:cs typeface="Tahoma" pitchFamily="34" charset="0"/>
              </a:rPr>
              <a:t>BankAccount</a:t>
            </a:r>
            <a:r>
              <a:rPr lang="zh-CN" altLang="en-US" sz="2200" b="1" dirty="0" smtClean="0">
                <a:latin typeface="Tahoma" pitchFamily="34" charset="0"/>
                <a:cs typeface="Tahoma" pitchFamily="34" charset="0"/>
              </a:rPr>
              <a:t>对象</a:t>
            </a:r>
          </a:p>
          <a:p>
            <a:pPr lvl="1">
              <a:buNone/>
            </a:pPr>
            <a:endParaRPr lang="zh-CN" altLang="en-US" sz="2200" b="1" dirty="0" smtClean="0">
              <a:latin typeface="Tahoma" pitchFamily="34" charset="0"/>
              <a:cs typeface="Tahoma" pitchFamily="34" charset="0"/>
            </a:endParaRPr>
          </a:p>
          <a:p>
            <a:pPr lvl="1">
              <a:buNone/>
            </a:pPr>
            <a:r>
              <a:rPr lang="en-US" altLang="zh-CN" sz="2200" b="1" dirty="0" smtClean="0">
                <a:latin typeface="Tahoma" pitchFamily="34" charset="0"/>
                <a:ea typeface="Tahoma" pitchFamily="34" charset="0"/>
                <a:cs typeface="Tahoma" pitchFamily="34" charset="0"/>
              </a:rPr>
              <a:t>public </a:t>
            </a:r>
            <a:r>
              <a:rPr lang="en-US" altLang="zh-CN" sz="2200" b="1" dirty="0" err="1" smtClean="0">
                <a:latin typeface="Tahoma" pitchFamily="34" charset="0"/>
                <a:ea typeface="Tahoma" pitchFamily="34" charset="0"/>
                <a:cs typeface="Tahoma" pitchFamily="34" charset="0"/>
              </a:rPr>
              <a:t>DepositThread</a:t>
            </a:r>
            <a:r>
              <a:rPr lang="en-US" altLang="zh-CN" sz="2200" b="1" dirty="0" smtClean="0">
                <a:latin typeface="Tahoma" pitchFamily="34" charset="0"/>
                <a:ea typeface="Tahoma" pitchFamily="34" charset="0"/>
                <a:cs typeface="Tahoma" pitchFamily="34" charset="0"/>
              </a:rPr>
              <a:t>(</a:t>
            </a:r>
            <a:r>
              <a:rPr lang="en-US" altLang="zh-CN" sz="2200" b="1" dirty="0" err="1" smtClean="0">
                <a:latin typeface="Tahoma" pitchFamily="34" charset="0"/>
                <a:ea typeface="Tahoma" pitchFamily="34" charset="0"/>
                <a:cs typeface="Tahoma" pitchFamily="34" charset="0"/>
              </a:rPr>
              <a:t>BankAccount</a:t>
            </a:r>
            <a:r>
              <a:rPr lang="en-US" altLang="zh-CN" sz="2200" b="1" dirty="0" smtClean="0">
                <a:latin typeface="Tahoma" pitchFamily="34" charset="0"/>
                <a:ea typeface="Tahoma" pitchFamily="34" charset="0"/>
                <a:cs typeface="Tahoma" pitchFamily="34" charset="0"/>
              </a:rPr>
              <a:t> account) {</a:t>
            </a:r>
          </a:p>
          <a:p>
            <a:pPr lvl="2">
              <a:buNone/>
            </a:pPr>
            <a:r>
              <a:rPr lang="en-US" altLang="zh-CN" sz="2200" b="1" dirty="0" smtClean="0">
                <a:latin typeface="Tahoma" pitchFamily="34" charset="0"/>
                <a:ea typeface="Tahoma" pitchFamily="34" charset="0"/>
                <a:cs typeface="Tahoma" pitchFamily="34" charset="0"/>
              </a:rPr>
              <a:t>super();</a:t>
            </a:r>
          </a:p>
          <a:p>
            <a:pPr lvl="2">
              <a:buNone/>
            </a:pPr>
            <a:r>
              <a:rPr lang="en-US" altLang="zh-CN" sz="2200" b="1" dirty="0" err="1" smtClean="0">
                <a:latin typeface="Tahoma" pitchFamily="34" charset="0"/>
                <a:ea typeface="Tahoma" pitchFamily="34" charset="0"/>
                <a:cs typeface="Tahoma" pitchFamily="34" charset="0"/>
              </a:rPr>
              <a:t>this.account</a:t>
            </a:r>
            <a:r>
              <a:rPr lang="en-US" altLang="zh-CN" sz="2200" b="1" dirty="0" smtClean="0">
                <a:latin typeface="Tahoma" pitchFamily="34" charset="0"/>
                <a:ea typeface="Tahoma" pitchFamily="34" charset="0"/>
                <a:cs typeface="Tahoma" pitchFamily="34" charset="0"/>
              </a:rPr>
              <a:t> = account;</a:t>
            </a:r>
          </a:p>
          <a:p>
            <a:pPr lvl="1">
              <a:buNone/>
            </a:pPr>
            <a:r>
              <a:rPr lang="en-US" altLang="zh-CN" sz="2200" b="1" dirty="0" smtClean="0">
                <a:latin typeface="Tahoma" pitchFamily="34" charset="0"/>
                <a:ea typeface="Tahoma" pitchFamily="34" charset="0"/>
                <a:cs typeface="Tahoma" pitchFamily="34" charset="0"/>
              </a:rPr>
              <a:t>}</a:t>
            </a:r>
          </a:p>
          <a:p>
            <a:pPr lvl="1">
              <a:buNone/>
            </a:pPr>
            <a:endParaRPr lang="zh-CN" altLang="en-US" sz="2200" b="1" dirty="0" smtClean="0">
              <a:latin typeface="Tahoma" pitchFamily="34" charset="0"/>
              <a:cs typeface="Tahoma" pitchFamily="34" charset="0"/>
            </a:endParaRPr>
          </a:p>
          <a:p>
            <a:pPr lvl="1">
              <a:buNone/>
            </a:pPr>
            <a:r>
              <a:rPr lang="en-US" altLang="zh-CN" sz="2200" b="1" dirty="0" smtClean="0">
                <a:solidFill>
                  <a:srgbClr val="000099"/>
                </a:solidFill>
                <a:latin typeface="Tahoma" pitchFamily="34" charset="0"/>
                <a:ea typeface="Tahoma" pitchFamily="34" charset="0"/>
                <a:cs typeface="Tahoma" pitchFamily="34" charset="0"/>
              </a:rPr>
              <a:t>public void run(){</a:t>
            </a:r>
          </a:p>
          <a:p>
            <a:pPr lvl="2">
              <a:buNone/>
            </a:pPr>
            <a:r>
              <a:rPr lang="en-US" altLang="zh-CN" sz="2200" b="1" dirty="0" smtClean="0">
                <a:solidFill>
                  <a:srgbClr val="000099"/>
                </a:solidFill>
                <a:latin typeface="Tahoma" pitchFamily="34" charset="0"/>
                <a:ea typeface="Tahoma" pitchFamily="34" charset="0"/>
                <a:cs typeface="Tahoma" pitchFamily="34" charset="0"/>
              </a:rPr>
              <a:t>for(</a:t>
            </a:r>
            <a:r>
              <a:rPr lang="en-US" altLang="zh-CN" sz="2200" b="1" dirty="0" err="1" smtClean="0">
                <a:solidFill>
                  <a:srgbClr val="000099"/>
                </a:solidFill>
                <a:latin typeface="Tahoma" pitchFamily="34" charset="0"/>
                <a:ea typeface="Tahoma" pitchFamily="34" charset="0"/>
                <a:cs typeface="Tahoma" pitchFamily="34" charset="0"/>
              </a:rPr>
              <a:t>int</a:t>
            </a:r>
            <a:r>
              <a:rPr lang="en-US" altLang="zh-CN" sz="2200" b="1" dirty="0" smtClean="0">
                <a:solidFill>
                  <a:srgbClr val="000099"/>
                </a:solidFill>
                <a:latin typeface="Tahoma" pitchFamily="34" charset="0"/>
                <a:ea typeface="Tahoma" pitchFamily="34" charset="0"/>
                <a:cs typeface="Tahoma" pitchFamily="34" charset="0"/>
              </a:rPr>
              <a:t> </a:t>
            </a:r>
            <a:r>
              <a:rPr lang="en-US" altLang="zh-CN" sz="2200" b="1" dirty="0" err="1" smtClean="0">
                <a:solidFill>
                  <a:srgbClr val="000099"/>
                </a:solidFill>
                <a:latin typeface="Tahoma" pitchFamily="34" charset="0"/>
                <a:ea typeface="Tahoma" pitchFamily="34" charset="0"/>
                <a:cs typeface="Tahoma" pitchFamily="34" charset="0"/>
              </a:rPr>
              <a:t>i</a:t>
            </a:r>
            <a:r>
              <a:rPr lang="en-US" altLang="zh-CN" sz="2200" b="1" dirty="0" smtClean="0">
                <a:solidFill>
                  <a:srgbClr val="000099"/>
                </a:solidFill>
                <a:latin typeface="Tahoma" pitchFamily="34" charset="0"/>
                <a:ea typeface="Tahoma" pitchFamily="34" charset="0"/>
                <a:cs typeface="Tahoma" pitchFamily="34" charset="0"/>
              </a:rPr>
              <a:t>=0; </a:t>
            </a:r>
            <a:r>
              <a:rPr lang="en-US" altLang="zh-CN" sz="2200" b="1" dirty="0" err="1" smtClean="0">
                <a:solidFill>
                  <a:srgbClr val="000099"/>
                </a:solidFill>
                <a:latin typeface="Tahoma" pitchFamily="34" charset="0"/>
                <a:ea typeface="Tahoma" pitchFamily="34" charset="0"/>
                <a:cs typeface="Tahoma" pitchFamily="34" charset="0"/>
              </a:rPr>
              <a:t>i</a:t>
            </a:r>
            <a:r>
              <a:rPr lang="en-US" altLang="zh-CN" sz="2200" b="1" dirty="0" smtClean="0">
                <a:solidFill>
                  <a:srgbClr val="000099"/>
                </a:solidFill>
                <a:latin typeface="Tahoma" pitchFamily="34" charset="0"/>
                <a:ea typeface="Tahoma" pitchFamily="34" charset="0"/>
                <a:cs typeface="Tahoma" pitchFamily="34" charset="0"/>
              </a:rPr>
              <a:t>&lt;5; </a:t>
            </a:r>
            <a:r>
              <a:rPr lang="en-US" altLang="zh-CN" sz="2200" b="1" dirty="0" err="1" smtClean="0">
                <a:solidFill>
                  <a:srgbClr val="000099"/>
                </a:solidFill>
                <a:latin typeface="Tahoma" pitchFamily="34" charset="0"/>
                <a:ea typeface="Tahoma" pitchFamily="34" charset="0"/>
                <a:cs typeface="Tahoma" pitchFamily="34" charset="0"/>
              </a:rPr>
              <a:t>i</a:t>
            </a:r>
            <a:r>
              <a:rPr lang="en-US" altLang="zh-CN" sz="2200" b="1" dirty="0" smtClean="0">
                <a:solidFill>
                  <a:srgbClr val="000099"/>
                </a:solidFill>
                <a:latin typeface="Tahoma" pitchFamily="34" charset="0"/>
                <a:ea typeface="Tahoma" pitchFamily="34" charset="0"/>
                <a:cs typeface="Tahoma" pitchFamily="34" charset="0"/>
              </a:rPr>
              <a:t>++){</a:t>
            </a:r>
          </a:p>
          <a:p>
            <a:pPr lvl="3">
              <a:buNone/>
            </a:pPr>
            <a:r>
              <a:rPr lang="en-US" altLang="zh-CN" sz="2200" b="1" dirty="0" err="1" smtClean="0">
                <a:solidFill>
                  <a:srgbClr val="000099"/>
                </a:solidFill>
                <a:latin typeface="Tahoma" pitchFamily="34" charset="0"/>
                <a:ea typeface="Tahoma" pitchFamily="34" charset="0"/>
                <a:cs typeface="Tahoma" pitchFamily="34" charset="0"/>
              </a:rPr>
              <a:t>account.deposit</a:t>
            </a:r>
            <a:r>
              <a:rPr lang="en-US" altLang="zh-CN" sz="2200" b="1" dirty="0" smtClean="0">
                <a:solidFill>
                  <a:srgbClr val="000099"/>
                </a:solidFill>
                <a:latin typeface="Tahoma" pitchFamily="34" charset="0"/>
                <a:ea typeface="Tahoma" pitchFamily="34" charset="0"/>
                <a:cs typeface="Tahoma" pitchFamily="34" charset="0"/>
              </a:rPr>
              <a:t>(100);</a:t>
            </a:r>
          </a:p>
          <a:p>
            <a:pPr lvl="2">
              <a:buNone/>
            </a:pPr>
            <a:r>
              <a:rPr lang="en-US" altLang="zh-CN" sz="2200" b="1" dirty="0" smtClean="0">
                <a:solidFill>
                  <a:srgbClr val="000099"/>
                </a:solidFill>
                <a:latin typeface="Tahoma" pitchFamily="34" charset="0"/>
                <a:ea typeface="Tahoma" pitchFamily="34" charset="0"/>
                <a:cs typeface="Tahoma" pitchFamily="34" charset="0"/>
              </a:rPr>
              <a:t>}</a:t>
            </a:r>
          </a:p>
          <a:p>
            <a:pPr lvl="1">
              <a:buNone/>
            </a:pPr>
            <a:r>
              <a:rPr lang="en-US" altLang="zh-CN" sz="2200" b="1" dirty="0" smtClean="0">
                <a:solidFill>
                  <a:srgbClr val="000099"/>
                </a:solidFill>
                <a:latin typeface="Tahoma" pitchFamily="34" charset="0"/>
                <a:ea typeface="Tahoma" pitchFamily="34" charset="0"/>
                <a:cs typeface="Tahoma" pitchFamily="34" charset="0"/>
              </a:rPr>
              <a:t>}</a:t>
            </a:r>
          </a:p>
          <a:p>
            <a:pPr>
              <a:buNone/>
            </a:pPr>
            <a:r>
              <a:rPr lang="en-US" altLang="zh-CN" sz="2200" b="1" dirty="0" smtClean="0">
                <a:latin typeface="Tahoma" pitchFamily="34" charset="0"/>
                <a:ea typeface="Tahoma" pitchFamily="34" charset="0"/>
                <a:cs typeface="Tahoma" pitchFamily="34"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449242"/>
          </a:xfrm>
        </p:spPr>
        <p:txBody>
          <a:bodyPr>
            <a:noAutofit/>
          </a:bodyPr>
          <a:lstStyle/>
          <a:p>
            <a:pPr algn="l"/>
            <a:r>
              <a:rPr lang="en-US" altLang="zh-CN" sz="3200" b="1" dirty="0" smtClean="0">
                <a:latin typeface="Tahoma" pitchFamily="34" charset="0"/>
                <a:ea typeface="Tahoma" pitchFamily="34" charset="0"/>
                <a:cs typeface="Tahoma" pitchFamily="34" charset="0"/>
              </a:rPr>
              <a:t>WithdrawThread</a:t>
            </a:r>
            <a:r>
              <a:rPr lang="en-US" altLang="zh-CN" sz="3200" b="1" dirty="0" smtClean="0"/>
              <a:t>.java</a:t>
            </a:r>
            <a:endParaRPr lang="zh-CN" altLang="en-US" sz="3200" b="1" dirty="0"/>
          </a:p>
        </p:txBody>
      </p:sp>
      <p:sp>
        <p:nvSpPr>
          <p:cNvPr id="3" name="内容占位符 2"/>
          <p:cNvSpPr>
            <a:spLocks noGrp="1"/>
          </p:cNvSpPr>
          <p:nvPr>
            <p:ph idx="1"/>
          </p:nvPr>
        </p:nvSpPr>
        <p:spPr>
          <a:xfrm>
            <a:off x="285720" y="857232"/>
            <a:ext cx="8572560" cy="5715040"/>
          </a:xfrm>
          <a:ln>
            <a:solidFill>
              <a:schemeClr val="accent1"/>
            </a:solidFill>
          </a:ln>
        </p:spPr>
        <p:txBody>
          <a:bodyPr>
            <a:noAutofit/>
          </a:bodyPr>
          <a:lstStyle/>
          <a:p>
            <a:pPr>
              <a:buNone/>
            </a:pPr>
            <a:r>
              <a:rPr lang="en-US" altLang="zh-CN" sz="2000" b="1" dirty="0" smtClean="0">
                <a:solidFill>
                  <a:srgbClr val="C00000"/>
                </a:solidFill>
                <a:latin typeface="Tahoma" pitchFamily="34" charset="0"/>
                <a:ea typeface="Tahoma" pitchFamily="34" charset="0"/>
                <a:cs typeface="Tahoma" pitchFamily="34" charset="0"/>
              </a:rPr>
              <a:t>//</a:t>
            </a:r>
            <a:r>
              <a:rPr lang="zh-CN" altLang="en-US" sz="2000" b="1" dirty="0" smtClean="0">
                <a:solidFill>
                  <a:srgbClr val="C00000"/>
                </a:solidFill>
                <a:latin typeface="Tahoma" pitchFamily="34" charset="0"/>
                <a:ea typeface="Tahoma" pitchFamily="34" charset="0"/>
                <a:cs typeface="Tahoma" pitchFamily="34" charset="0"/>
              </a:rPr>
              <a:t>取款线程</a:t>
            </a:r>
            <a:endParaRPr lang="en-US" altLang="zh-CN" sz="2000" b="1" dirty="0" smtClean="0">
              <a:solidFill>
                <a:srgbClr val="C00000"/>
              </a:solidFill>
              <a:latin typeface="Tahoma" pitchFamily="34" charset="0"/>
              <a:ea typeface="Tahoma" pitchFamily="34" charset="0"/>
              <a:cs typeface="Tahoma" pitchFamily="34" charset="0"/>
            </a:endParaRPr>
          </a:p>
          <a:p>
            <a:pPr>
              <a:buNone/>
            </a:pPr>
            <a:r>
              <a:rPr lang="en-US" altLang="zh-CN" sz="2000" b="1" dirty="0" smtClean="0">
                <a:latin typeface="Tahoma" pitchFamily="34" charset="0"/>
                <a:ea typeface="Tahoma" pitchFamily="34" charset="0"/>
                <a:cs typeface="Tahoma" pitchFamily="34" charset="0"/>
              </a:rPr>
              <a:t>public class </a:t>
            </a:r>
            <a:r>
              <a:rPr lang="en-US" altLang="zh-CN" sz="2000" b="1" dirty="0" err="1" smtClean="0">
                <a:latin typeface="Tahoma" pitchFamily="34" charset="0"/>
                <a:ea typeface="Tahoma" pitchFamily="34" charset="0"/>
                <a:cs typeface="Tahoma" pitchFamily="34" charset="0"/>
              </a:rPr>
              <a:t>WithdrawThread</a:t>
            </a:r>
            <a:r>
              <a:rPr lang="en-US" altLang="zh-CN" sz="2000" b="1" dirty="0" smtClean="0">
                <a:latin typeface="Tahoma" pitchFamily="34" charset="0"/>
                <a:ea typeface="Tahoma" pitchFamily="34" charset="0"/>
                <a:cs typeface="Tahoma" pitchFamily="34" charset="0"/>
              </a:rPr>
              <a:t> implements </a:t>
            </a:r>
            <a:r>
              <a:rPr lang="en-US" altLang="zh-CN" sz="2000" b="1" dirty="0" err="1" smtClean="0">
                <a:latin typeface="Tahoma" pitchFamily="34" charset="0"/>
                <a:ea typeface="Tahoma" pitchFamily="34" charset="0"/>
                <a:cs typeface="Tahoma" pitchFamily="34" charset="0"/>
              </a:rPr>
              <a:t>Runnable</a:t>
            </a:r>
            <a:r>
              <a:rPr lang="en-US" altLang="zh-CN" sz="2000" b="1" dirty="0" smtClean="0">
                <a:latin typeface="Tahoma" pitchFamily="34" charset="0"/>
                <a:ea typeface="Tahoma" pitchFamily="34" charset="0"/>
                <a:cs typeface="Tahoma" pitchFamily="34" charset="0"/>
              </a:rPr>
              <a:t> {</a:t>
            </a:r>
          </a:p>
          <a:p>
            <a:pPr lvl="1">
              <a:buNone/>
            </a:pPr>
            <a:r>
              <a:rPr lang="en-US" altLang="zh-CN" sz="2000" b="1" dirty="0" smtClean="0">
                <a:latin typeface="Tahoma" pitchFamily="34" charset="0"/>
                <a:ea typeface="Tahoma" pitchFamily="34" charset="0"/>
                <a:cs typeface="Tahoma" pitchFamily="34" charset="0"/>
              </a:rPr>
              <a:t>private </a:t>
            </a:r>
            <a:r>
              <a:rPr lang="en-US" altLang="zh-CN" sz="2000" b="1" dirty="0" err="1" smtClean="0">
                <a:latin typeface="Tahoma" pitchFamily="34" charset="0"/>
                <a:ea typeface="Tahoma" pitchFamily="34" charset="0"/>
                <a:cs typeface="Tahoma" pitchFamily="34" charset="0"/>
              </a:rPr>
              <a:t>BankAccount</a:t>
            </a:r>
            <a:r>
              <a:rPr lang="en-US" altLang="zh-CN" sz="2000" b="1" dirty="0" smtClean="0">
                <a:latin typeface="Tahoma" pitchFamily="34" charset="0"/>
                <a:ea typeface="Tahoma" pitchFamily="34" charset="0"/>
                <a:cs typeface="Tahoma" pitchFamily="34" charset="0"/>
              </a:rPr>
              <a:t> </a:t>
            </a:r>
            <a:r>
              <a:rPr lang="en-US" altLang="zh-CN" sz="2000" b="1" dirty="0" smtClean="0">
                <a:solidFill>
                  <a:srgbClr val="C00000"/>
                </a:solidFill>
                <a:latin typeface="Tahoma" pitchFamily="34" charset="0"/>
                <a:ea typeface="Tahoma" pitchFamily="34" charset="0"/>
                <a:cs typeface="Tahoma" pitchFamily="34" charset="0"/>
              </a:rPr>
              <a:t>account</a:t>
            </a:r>
            <a:r>
              <a:rPr lang="en-US" altLang="zh-CN" sz="2000" b="1" dirty="0" smtClean="0">
                <a:latin typeface="Tahoma" pitchFamily="34" charset="0"/>
                <a:ea typeface="Tahoma" pitchFamily="34" charset="0"/>
                <a:cs typeface="Tahoma" pitchFamily="34" charset="0"/>
              </a:rPr>
              <a:t>;	//</a:t>
            </a:r>
            <a:r>
              <a:rPr lang="zh-CN" altLang="en-US" sz="2000" b="1" dirty="0" smtClean="0">
                <a:latin typeface="Tahoma" pitchFamily="34" charset="0"/>
                <a:cs typeface="Tahoma" pitchFamily="34" charset="0"/>
              </a:rPr>
              <a:t>取钱的</a:t>
            </a:r>
            <a:r>
              <a:rPr lang="en-US" altLang="zh-CN" sz="2000" b="1" dirty="0" err="1" smtClean="0">
                <a:latin typeface="Tahoma" pitchFamily="34" charset="0"/>
                <a:ea typeface="Tahoma" pitchFamily="34" charset="0"/>
                <a:cs typeface="Tahoma" pitchFamily="34" charset="0"/>
              </a:rPr>
              <a:t>BankAccount</a:t>
            </a:r>
            <a:r>
              <a:rPr lang="zh-CN" altLang="en-US" sz="2000" b="1" dirty="0" smtClean="0">
                <a:latin typeface="Tahoma" pitchFamily="34" charset="0"/>
                <a:cs typeface="Tahoma" pitchFamily="34" charset="0"/>
              </a:rPr>
              <a:t>对象</a:t>
            </a:r>
          </a:p>
          <a:p>
            <a:pPr lvl="1">
              <a:buNone/>
            </a:pPr>
            <a:endParaRPr lang="zh-CN" altLang="en-US" sz="2000" b="1" dirty="0" smtClean="0">
              <a:latin typeface="Tahoma" pitchFamily="34" charset="0"/>
              <a:cs typeface="Tahoma" pitchFamily="34" charset="0"/>
            </a:endParaRPr>
          </a:p>
          <a:p>
            <a:pPr lvl="1">
              <a:buNone/>
            </a:pPr>
            <a:r>
              <a:rPr lang="en-US" altLang="zh-CN" sz="2000" b="1" dirty="0" smtClean="0">
                <a:latin typeface="Tahoma" pitchFamily="34" charset="0"/>
                <a:ea typeface="Tahoma" pitchFamily="34" charset="0"/>
                <a:cs typeface="Tahoma" pitchFamily="34" charset="0"/>
              </a:rPr>
              <a:t>public </a:t>
            </a:r>
            <a:r>
              <a:rPr lang="en-US" altLang="zh-CN" sz="2000" b="1" dirty="0" err="1" smtClean="0">
                <a:latin typeface="Tahoma" pitchFamily="34" charset="0"/>
                <a:ea typeface="Tahoma" pitchFamily="34" charset="0"/>
                <a:cs typeface="Tahoma" pitchFamily="34" charset="0"/>
              </a:rPr>
              <a:t>WithdrawThread</a:t>
            </a:r>
            <a:r>
              <a:rPr lang="en-US" altLang="zh-CN" sz="2000" b="1" dirty="0" smtClean="0">
                <a:latin typeface="Tahoma" pitchFamily="34" charset="0"/>
                <a:ea typeface="Tahoma" pitchFamily="34" charset="0"/>
                <a:cs typeface="Tahoma" pitchFamily="34" charset="0"/>
              </a:rPr>
              <a:t>(</a:t>
            </a:r>
            <a:r>
              <a:rPr lang="en-US" altLang="zh-CN" sz="2000" b="1" dirty="0" err="1" smtClean="0">
                <a:latin typeface="Tahoma" pitchFamily="34" charset="0"/>
                <a:ea typeface="Tahoma" pitchFamily="34" charset="0"/>
                <a:cs typeface="Tahoma" pitchFamily="34" charset="0"/>
              </a:rPr>
              <a:t>BankAccount</a:t>
            </a:r>
            <a:r>
              <a:rPr lang="en-US" altLang="zh-CN" sz="2000" b="1" dirty="0" smtClean="0">
                <a:latin typeface="Tahoma" pitchFamily="34" charset="0"/>
                <a:ea typeface="Tahoma" pitchFamily="34" charset="0"/>
                <a:cs typeface="Tahoma" pitchFamily="34" charset="0"/>
              </a:rPr>
              <a:t> account) {</a:t>
            </a:r>
          </a:p>
          <a:p>
            <a:pPr lvl="2">
              <a:buNone/>
            </a:pPr>
            <a:r>
              <a:rPr lang="en-US" altLang="zh-CN" sz="2000" b="1" dirty="0" smtClean="0">
                <a:latin typeface="Tahoma" pitchFamily="34" charset="0"/>
                <a:ea typeface="Tahoma" pitchFamily="34" charset="0"/>
                <a:cs typeface="Tahoma" pitchFamily="34" charset="0"/>
              </a:rPr>
              <a:t>super();</a:t>
            </a:r>
          </a:p>
          <a:p>
            <a:pPr lvl="2">
              <a:buNone/>
            </a:pPr>
            <a:r>
              <a:rPr lang="en-US" altLang="zh-CN" sz="2000" b="1" dirty="0" err="1" smtClean="0">
                <a:latin typeface="Tahoma" pitchFamily="34" charset="0"/>
                <a:ea typeface="Tahoma" pitchFamily="34" charset="0"/>
                <a:cs typeface="Tahoma" pitchFamily="34" charset="0"/>
              </a:rPr>
              <a:t>this.account</a:t>
            </a:r>
            <a:r>
              <a:rPr lang="en-US" altLang="zh-CN" sz="2000" b="1" dirty="0" smtClean="0">
                <a:latin typeface="Tahoma" pitchFamily="34" charset="0"/>
                <a:ea typeface="Tahoma" pitchFamily="34" charset="0"/>
                <a:cs typeface="Tahoma" pitchFamily="34" charset="0"/>
              </a:rPr>
              <a:t> = account;</a:t>
            </a:r>
          </a:p>
          <a:p>
            <a:pPr lvl="1">
              <a:buNone/>
            </a:pPr>
            <a:r>
              <a:rPr lang="en-US" altLang="zh-CN" sz="2000" b="1" dirty="0" smtClean="0">
                <a:latin typeface="Tahoma" pitchFamily="34" charset="0"/>
                <a:ea typeface="Tahoma" pitchFamily="34" charset="0"/>
                <a:cs typeface="Tahoma" pitchFamily="34" charset="0"/>
              </a:rPr>
              <a:t>}</a:t>
            </a:r>
          </a:p>
          <a:p>
            <a:pPr lvl="1">
              <a:buNone/>
            </a:pPr>
            <a:endParaRPr lang="zh-CN" altLang="en-US" sz="2000" b="1" dirty="0" smtClean="0">
              <a:latin typeface="Tahoma" pitchFamily="34" charset="0"/>
              <a:cs typeface="Tahoma" pitchFamily="34" charset="0"/>
            </a:endParaRPr>
          </a:p>
          <a:p>
            <a:pPr lvl="1">
              <a:buNone/>
            </a:pPr>
            <a:r>
              <a:rPr lang="en-US" altLang="zh-CN" sz="2000" b="1" dirty="0" smtClean="0">
                <a:solidFill>
                  <a:srgbClr val="000099"/>
                </a:solidFill>
                <a:latin typeface="Tahoma" pitchFamily="34" charset="0"/>
                <a:ea typeface="Tahoma" pitchFamily="34" charset="0"/>
                <a:cs typeface="Tahoma" pitchFamily="34" charset="0"/>
              </a:rPr>
              <a:t>public void run(){</a:t>
            </a:r>
          </a:p>
          <a:p>
            <a:pPr lvl="2">
              <a:buNone/>
            </a:pPr>
            <a:r>
              <a:rPr lang="en-US" altLang="zh-CN" sz="2000" b="1" dirty="0" smtClean="0">
                <a:solidFill>
                  <a:srgbClr val="000099"/>
                </a:solidFill>
                <a:latin typeface="Tahoma" pitchFamily="34" charset="0"/>
                <a:ea typeface="Tahoma" pitchFamily="34" charset="0"/>
                <a:cs typeface="Tahoma" pitchFamily="34" charset="0"/>
              </a:rPr>
              <a:t>for(</a:t>
            </a:r>
            <a:r>
              <a:rPr lang="en-US" altLang="zh-CN" sz="2000" b="1" dirty="0" err="1" smtClean="0">
                <a:solidFill>
                  <a:srgbClr val="000099"/>
                </a:solidFill>
                <a:latin typeface="Tahoma" pitchFamily="34" charset="0"/>
                <a:ea typeface="Tahoma" pitchFamily="34" charset="0"/>
                <a:cs typeface="Tahoma" pitchFamily="34" charset="0"/>
              </a:rPr>
              <a:t>int</a:t>
            </a:r>
            <a:r>
              <a:rPr lang="en-US" altLang="zh-CN" sz="2000" b="1" dirty="0" smtClean="0">
                <a:solidFill>
                  <a:srgbClr val="000099"/>
                </a:solidFill>
                <a:latin typeface="Tahoma" pitchFamily="34" charset="0"/>
                <a:ea typeface="Tahoma" pitchFamily="34" charset="0"/>
                <a:cs typeface="Tahoma" pitchFamily="34" charset="0"/>
              </a:rPr>
              <a:t> </a:t>
            </a:r>
            <a:r>
              <a:rPr lang="en-US" altLang="zh-CN" sz="2000" b="1" dirty="0" err="1" smtClean="0">
                <a:solidFill>
                  <a:srgbClr val="000099"/>
                </a:solidFill>
                <a:latin typeface="Tahoma" pitchFamily="34" charset="0"/>
                <a:ea typeface="Tahoma" pitchFamily="34" charset="0"/>
                <a:cs typeface="Tahoma" pitchFamily="34" charset="0"/>
              </a:rPr>
              <a:t>i</a:t>
            </a:r>
            <a:r>
              <a:rPr lang="en-US" altLang="zh-CN" sz="2000" b="1" dirty="0" smtClean="0">
                <a:solidFill>
                  <a:srgbClr val="000099"/>
                </a:solidFill>
                <a:latin typeface="Tahoma" pitchFamily="34" charset="0"/>
                <a:ea typeface="Tahoma" pitchFamily="34" charset="0"/>
                <a:cs typeface="Tahoma" pitchFamily="34" charset="0"/>
              </a:rPr>
              <a:t>=0; </a:t>
            </a:r>
            <a:r>
              <a:rPr lang="en-US" altLang="zh-CN" sz="2000" b="1" dirty="0" err="1" smtClean="0">
                <a:solidFill>
                  <a:srgbClr val="000099"/>
                </a:solidFill>
                <a:latin typeface="Tahoma" pitchFamily="34" charset="0"/>
                <a:ea typeface="Tahoma" pitchFamily="34" charset="0"/>
                <a:cs typeface="Tahoma" pitchFamily="34" charset="0"/>
              </a:rPr>
              <a:t>i</a:t>
            </a:r>
            <a:r>
              <a:rPr lang="en-US" altLang="zh-CN" sz="2000" b="1" dirty="0" smtClean="0">
                <a:solidFill>
                  <a:srgbClr val="000099"/>
                </a:solidFill>
                <a:latin typeface="Tahoma" pitchFamily="34" charset="0"/>
                <a:ea typeface="Tahoma" pitchFamily="34" charset="0"/>
                <a:cs typeface="Tahoma" pitchFamily="34" charset="0"/>
              </a:rPr>
              <a:t>&lt;4; </a:t>
            </a:r>
            <a:r>
              <a:rPr lang="en-US" altLang="zh-CN" sz="2000" b="1" dirty="0" err="1" smtClean="0">
                <a:solidFill>
                  <a:srgbClr val="000099"/>
                </a:solidFill>
                <a:latin typeface="Tahoma" pitchFamily="34" charset="0"/>
                <a:ea typeface="Tahoma" pitchFamily="34" charset="0"/>
                <a:cs typeface="Tahoma" pitchFamily="34" charset="0"/>
              </a:rPr>
              <a:t>i</a:t>
            </a:r>
            <a:r>
              <a:rPr lang="en-US" altLang="zh-CN" sz="2000" b="1" dirty="0" smtClean="0">
                <a:solidFill>
                  <a:srgbClr val="000099"/>
                </a:solidFill>
                <a:latin typeface="Tahoma" pitchFamily="34" charset="0"/>
                <a:ea typeface="Tahoma" pitchFamily="34" charset="0"/>
                <a:cs typeface="Tahoma" pitchFamily="34" charset="0"/>
              </a:rPr>
              <a:t>++){</a:t>
            </a:r>
          </a:p>
          <a:p>
            <a:pPr lvl="3">
              <a:buNone/>
            </a:pPr>
            <a:r>
              <a:rPr lang="en-US" altLang="zh-CN" b="1" dirty="0" err="1" smtClean="0">
                <a:solidFill>
                  <a:srgbClr val="000099"/>
                </a:solidFill>
                <a:latin typeface="Tahoma" pitchFamily="34" charset="0"/>
                <a:ea typeface="Tahoma" pitchFamily="34" charset="0"/>
                <a:cs typeface="Tahoma" pitchFamily="34" charset="0"/>
              </a:rPr>
              <a:t>account.withdraw</a:t>
            </a:r>
            <a:r>
              <a:rPr lang="en-US" altLang="zh-CN" b="1" dirty="0" smtClean="0">
                <a:solidFill>
                  <a:srgbClr val="000099"/>
                </a:solidFill>
                <a:latin typeface="Tahoma" pitchFamily="34" charset="0"/>
                <a:ea typeface="Tahoma" pitchFamily="34" charset="0"/>
                <a:cs typeface="Tahoma" pitchFamily="34" charset="0"/>
              </a:rPr>
              <a:t>(100);</a:t>
            </a:r>
          </a:p>
          <a:p>
            <a:pPr lvl="2">
              <a:buNone/>
            </a:pPr>
            <a:r>
              <a:rPr lang="en-US" altLang="zh-CN" sz="2000" b="1" dirty="0" smtClean="0">
                <a:solidFill>
                  <a:srgbClr val="000099"/>
                </a:solidFill>
                <a:latin typeface="Tahoma" pitchFamily="34" charset="0"/>
                <a:ea typeface="Tahoma" pitchFamily="34" charset="0"/>
                <a:cs typeface="Tahoma" pitchFamily="34" charset="0"/>
              </a:rPr>
              <a:t>}</a:t>
            </a:r>
          </a:p>
          <a:p>
            <a:pPr lvl="1">
              <a:buNone/>
            </a:pPr>
            <a:r>
              <a:rPr lang="en-US" altLang="zh-CN" sz="2000" b="1" dirty="0" smtClean="0">
                <a:solidFill>
                  <a:srgbClr val="000099"/>
                </a:solidFill>
                <a:latin typeface="Tahoma" pitchFamily="34" charset="0"/>
                <a:ea typeface="Tahoma" pitchFamily="34" charset="0"/>
                <a:cs typeface="Tahoma" pitchFamily="34" charset="0"/>
              </a:rPr>
              <a:t>}</a:t>
            </a:r>
          </a:p>
          <a:p>
            <a:pPr>
              <a:buNone/>
            </a:pPr>
            <a:r>
              <a:rPr lang="en-US" altLang="zh-CN" sz="2000" b="1" dirty="0" smtClean="0">
                <a:latin typeface="Tahoma" pitchFamily="34" charset="0"/>
                <a:ea typeface="Tahoma" pitchFamily="34" charset="0"/>
                <a:cs typeface="Tahoma" pitchFamily="34"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449242"/>
          </a:xfrm>
        </p:spPr>
        <p:txBody>
          <a:bodyPr>
            <a:noAutofit/>
          </a:bodyPr>
          <a:lstStyle/>
          <a:p>
            <a:pPr algn="l"/>
            <a:r>
              <a:rPr lang="en-US" altLang="zh-CN" sz="3200" b="1" dirty="0" smtClean="0">
                <a:latin typeface="Tahoma" pitchFamily="34" charset="0"/>
                <a:ea typeface="Tahoma" pitchFamily="34" charset="0"/>
                <a:cs typeface="Tahoma" pitchFamily="34" charset="0"/>
              </a:rPr>
              <a:t>Test .</a:t>
            </a:r>
            <a:r>
              <a:rPr lang="en-US" altLang="zh-CN" sz="3200" b="1" dirty="0" smtClean="0"/>
              <a:t>java</a:t>
            </a:r>
            <a:endParaRPr lang="zh-CN" altLang="en-US" sz="3200" b="1" dirty="0"/>
          </a:p>
        </p:txBody>
      </p:sp>
      <p:sp>
        <p:nvSpPr>
          <p:cNvPr id="3" name="内容占位符 2"/>
          <p:cNvSpPr>
            <a:spLocks noGrp="1"/>
          </p:cNvSpPr>
          <p:nvPr>
            <p:ph idx="1"/>
          </p:nvPr>
        </p:nvSpPr>
        <p:spPr>
          <a:xfrm>
            <a:off x="142844" y="857232"/>
            <a:ext cx="8786874" cy="5429288"/>
          </a:xfrm>
          <a:ln>
            <a:solidFill>
              <a:schemeClr val="accent1"/>
            </a:solidFill>
          </a:ln>
        </p:spPr>
        <p:txBody>
          <a:bodyPr>
            <a:noAutofit/>
          </a:bodyPr>
          <a:lstStyle/>
          <a:p>
            <a:pPr>
              <a:buNone/>
            </a:pPr>
            <a:r>
              <a:rPr lang="en-US" altLang="zh-CN" sz="2400" dirty="0" smtClean="0">
                <a:latin typeface="Tahoma" pitchFamily="34" charset="0"/>
                <a:ea typeface="Tahoma" pitchFamily="34" charset="0"/>
                <a:cs typeface="Tahoma" pitchFamily="34" charset="0"/>
              </a:rPr>
              <a:t>public class Test {</a:t>
            </a:r>
          </a:p>
          <a:p>
            <a:pPr>
              <a:buNone/>
            </a:pPr>
            <a:endParaRPr lang="zh-CN" altLang="en-US" sz="2400" dirty="0" smtClean="0">
              <a:latin typeface="Tahoma" pitchFamily="34" charset="0"/>
              <a:cs typeface="Tahoma" pitchFamily="34" charset="0"/>
            </a:endParaRPr>
          </a:p>
          <a:p>
            <a:pPr lvl="1">
              <a:buNone/>
            </a:pPr>
            <a:r>
              <a:rPr lang="en-US" altLang="zh-CN" sz="2400" dirty="0" smtClean="0">
                <a:latin typeface="Tahoma" pitchFamily="34" charset="0"/>
                <a:ea typeface="Tahoma" pitchFamily="34" charset="0"/>
                <a:cs typeface="Tahoma" pitchFamily="34" charset="0"/>
              </a:rPr>
              <a:t>public static void main(String[] </a:t>
            </a:r>
            <a:r>
              <a:rPr lang="en-US" altLang="zh-CN" sz="2400" dirty="0" err="1" smtClean="0">
                <a:latin typeface="Tahoma" pitchFamily="34" charset="0"/>
                <a:ea typeface="Tahoma" pitchFamily="34" charset="0"/>
                <a:cs typeface="Tahoma" pitchFamily="34" charset="0"/>
              </a:rPr>
              <a:t>args</a:t>
            </a:r>
            <a:r>
              <a:rPr lang="en-US" altLang="zh-CN" sz="2400" dirty="0" smtClean="0">
                <a:latin typeface="Tahoma" pitchFamily="34" charset="0"/>
                <a:ea typeface="Tahoma" pitchFamily="34" charset="0"/>
                <a:cs typeface="Tahoma" pitchFamily="34" charset="0"/>
              </a:rPr>
              <a:t>) {</a:t>
            </a:r>
          </a:p>
          <a:p>
            <a:pPr lvl="1">
              <a:buNone/>
            </a:pPr>
            <a:r>
              <a:rPr lang="en-US" altLang="zh-CN" sz="2400" dirty="0" smtClean="0">
                <a:latin typeface="Tahoma" pitchFamily="34" charset="0"/>
                <a:ea typeface="Tahoma" pitchFamily="34" charset="0"/>
                <a:cs typeface="Tahoma" pitchFamily="34" charset="0"/>
              </a:rPr>
              <a:t>  </a:t>
            </a:r>
            <a:r>
              <a:rPr lang="en-US" altLang="zh-CN" sz="2400" dirty="0" err="1" smtClean="0">
                <a:latin typeface="Tahoma" pitchFamily="34" charset="0"/>
                <a:ea typeface="Tahoma" pitchFamily="34" charset="0"/>
                <a:cs typeface="Tahoma" pitchFamily="34" charset="0"/>
              </a:rPr>
              <a:t>BankAccount</a:t>
            </a:r>
            <a:r>
              <a:rPr lang="en-US" altLang="zh-CN" sz="2400" dirty="0" smtClean="0">
                <a:latin typeface="Tahoma" pitchFamily="34" charset="0"/>
                <a:ea typeface="Tahoma" pitchFamily="34" charset="0"/>
                <a:cs typeface="Tahoma" pitchFamily="34" charset="0"/>
              </a:rPr>
              <a:t> </a:t>
            </a:r>
            <a:r>
              <a:rPr lang="en-US" altLang="zh-CN" sz="2400" dirty="0" smtClean="0">
                <a:solidFill>
                  <a:srgbClr val="C00000"/>
                </a:solidFill>
                <a:latin typeface="Tahoma" pitchFamily="34" charset="0"/>
                <a:ea typeface="Tahoma" pitchFamily="34" charset="0"/>
                <a:cs typeface="Tahoma" pitchFamily="34" charset="0"/>
              </a:rPr>
              <a:t>account</a:t>
            </a:r>
            <a:r>
              <a:rPr lang="en-US" altLang="zh-CN" sz="2400" dirty="0" smtClean="0">
                <a:latin typeface="Tahoma" pitchFamily="34" charset="0"/>
                <a:ea typeface="Tahoma" pitchFamily="34" charset="0"/>
                <a:cs typeface="Tahoma" pitchFamily="34" charset="0"/>
              </a:rPr>
              <a:t> = new </a:t>
            </a:r>
            <a:r>
              <a:rPr lang="en-US" altLang="zh-CN" sz="2400" dirty="0" err="1" smtClean="0">
                <a:latin typeface="Tahoma" pitchFamily="34" charset="0"/>
                <a:ea typeface="Tahoma" pitchFamily="34" charset="0"/>
                <a:cs typeface="Tahoma" pitchFamily="34" charset="0"/>
              </a:rPr>
              <a:t>BankAccount</a:t>
            </a:r>
            <a:r>
              <a:rPr lang="en-US" altLang="zh-CN" sz="2400" dirty="0" smtClean="0">
                <a:latin typeface="Tahoma" pitchFamily="34" charset="0"/>
                <a:ea typeface="Tahoma" pitchFamily="34" charset="0"/>
                <a:cs typeface="Tahoma" pitchFamily="34" charset="0"/>
              </a:rPr>
              <a:t>();</a:t>
            </a:r>
          </a:p>
          <a:p>
            <a:pPr lvl="1">
              <a:buNone/>
            </a:pPr>
            <a:endParaRPr lang="zh-CN" altLang="en-US" sz="2400" dirty="0" smtClean="0">
              <a:latin typeface="Tahoma" pitchFamily="34" charset="0"/>
              <a:cs typeface="Tahoma" pitchFamily="34" charset="0"/>
            </a:endParaRPr>
          </a:p>
          <a:p>
            <a:pPr lvl="1">
              <a:buNone/>
            </a:pPr>
            <a:r>
              <a:rPr lang="en-US" altLang="zh-CN" sz="2400" dirty="0" smtClean="0">
                <a:latin typeface="Tahoma" pitchFamily="34" charset="0"/>
                <a:ea typeface="Tahoma" pitchFamily="34" charset="0"/>
                <a:cs typeface="Tahoma" pitchFamily="34" charset="0"/>
              </a:rPr>
              <a:t>  Thread </a:t>
            </a:r>
            <a:r>
              <a:rPr lang="en-US" altLang="zh-CN" sz="2400" dirty="0" err="1" smtClean="0">
                <a:latin typeface="Tahoma" pitchFamily="34" charset="0"/>
                <a:ea typeface="Tahoma" pitchFamily="34" charset="0"/>
                <a:cs typeface="Tahoma" pitchFamily="34" charset="0"/>
              </a:rPr>
              <a:t>dt</a:t>
            </a:r>
            <a:r>
              <a:rPr lang="en-US" altLang="zh-CN" sz="2400" dirty="0" smtClean="0">
                <a:latin typeface="Tahoma" pitchFamily="34" charset="0"/>
                <a:ea typeface="Tahoma" pitchFamily="34" charset="0"/>
                <a:cs typeface="Tahoma" pitchFamily="34" charset="0"/>
              </a:rPr>
              <a:t> = new Thread(new </a:t>
            </a:r>
            <a:r>
              <a:rPr lang="en-US" altLang="zh-CN" sz="2400" dirty="0" err="1" smtClean="0">
                <a:latin typeface="Tahoma" pitchFamily="34" charset="0"/>
                <a:ea typeface="Tahoma" pitchFamily="34" charset="0"/>
                <a:cs typeface="Tahoma" pitchFamily="34" charset="0"/>
              </a:rPr>
              <a:t>DepositThread</a:t>
            </a:r>
            <a:r>
              <a:rPr lang="en-US" altLang="zh-CN" sz="2400" dirty="0" smtClean="0">
                <a:latin typeface="Tahoma" pitchFamily="34" charset="0"/>
                <a:ea typeface="Tahoma" pitchFamily="34" charset="0"/>
                <a:cs typeface="Tahoma" pitchFamily="34" charset="0"/>
              </a:rPr>
              <a:t>(</a:t>
            </a:r>
            <a:r>
              <a:rPr lang="en-US" altLang="zh-CN" sz="2400" dirty="0" smtClean="0">
                <a:solidFill>
                  <a:srgbClr val="C00000"/>
                </a:solidFill>
                <a:latin typeface="Tahoma" pitchFamily="34" charset="0"/>
                <a:ea typeface="Tahoma" pitchFamily="34" charset="0"/>
                <a:cs typeface="Tahoma" pitchFamily="34" charset="0"/>
              </a:rPr>
              <a:t>account</a:t>
            </a:r>
            <a:r>
              <a:rPr lang="en-US" altLang="zh-CN" sz="2400" dirty="0" smtClean="0">
                <a:latin typeface="Tahoma" pitchFamily="34" charset="0"/>
                <a:ea typeface="Tahoma" pitchFamily="34" charset="0"/>
                <a:cs typeface="Tahoma" pitchFamily="34" charset="0"/>
              </a:rPr>
              <a:t>));</a:t>
            </a:r>
          </a:p>
          <a:p>
            <a:pPr lvl="1">
              <a:buNone/>
            </a:pPr>
            <a:r>
              <a:rPr lang="en-US" altLang="zh-CN" sz="2400" dirty="0" smtClean="0">
                <a:latin typeface="Tahoma" pitchFamily="34" charset="0"/>
                <a:ea typeface="Tahoma" pitchFamily="34" charset="0"/>
                <a:cs typeface="Tahoma" pitchFamily="34" charset="0"/>
              </a:rPr>
              <a:t>  Thread wt = new Thread(new </a:t>
            </a:r>
            <a:r>
              <a:rPr lang="en-US" altLang="zh-CN" sz="2400" dirty="0" err="1" smtClean="0">
                <a:latin typeface="Tahoma" pitchFamily="34" charset="0"/>
                <a:ea typeface="Tahoma" pitchFamily="34" charset="0"/>
                <a:cs typeface="Tahoma" pitchFamily="34" charset="0"/>
              </a:rPr>
              <a:t>WithdrawThread</a:t>
            </a:r>
            <a:r>
              <a:rPr lang="en-US" altLang="zh-CN" sz="2400" dirty="0" smtClean="0">
                <a:latin typeface="Tahoma" pitchFamily="34" charset="0"/>
                <a:ea typeface="Tahoma" pitchFamily="34" charset="0"/>
                <a:cs typeface="Tahoma" pitchFamily="34" charset="0"/>
              </a:rPr>
              <a:t>(</a:t>
            </a:r>
            <a:r>
              <a:rPr lang="en-US" altLang="zh-CN" sz="2400" dirty="0" smtClean="0">
                <a:solidFill>
                  <a:srgbClr val="C00000"/>
                </a:solidFill>
                <a:latin typeface="Tahoma" pitchFamily="34" charset="0"/>
                <a:ea typeface="Tahoma" pitchFamily="34" charset="0"/>
                <a:cs typeface="Tahoma" pitchFamily="34" charset="0"/>
              </a:rPr>
              <a:t>account</a:t>
            </a:r>
            <a:r>
              <a:rPr lang="en-US" altLang="zh-CN" sz="2400" dirty="0" smtClean="0">
                <a:latin typeface="Tahoma" pitchFamily="34" charset="0"/>
                <a:ea typeface="Tahoma" pitchFamily="34" charset="0"/>
                <a:cs typeface="Tahoma" pitchFamily="34" charset="0"/>
              </a:rPr>
              <a:t>));</a:t>
            </a:r>
          </a:p>
          <a:p>
            <a:pPr lvl="1">
              <a:buNone/>
            </a:pPr>
            <a:endParaRPr lang="zh-CN" altLang="en-US" sz="2400" dirty="0" smtClean="0">
              <a:latin typeface="Tahoma" pitchFamily="34" charset="0"/>
              <a:cs typeface="Tahoma" pitchFamily="34" charset="0"/>
            </a:endParaRPr>
          </a:p>
          <a:p>
            <a:pPr lvl="1">
              <a:buNone/>
            </a:pPr>
            <a:r>
              <a:rPr lang="en-US" altLang="zh-CN" sz="2400" dirty="0" smtClean="0">
                <a:latin typeface="Tahoma" pitchFamily="34" charset="0"/>
                <a:ea typeface="Tahoma" pitchFamily="34" charset="0"/>
                <a:cs typeface="Tahoma" pitchFamily="34" charset="0"/>
              </a:rPr>
              <a:t>  </a:t>
            </a:r>
            <a:r>
              <a:rPr lang="en-US" altLang="zh-CN" sz="2400" dirty="0" err="1" smtClean="0">
                <a:latin typeface="Tahoma" pitchFamily="34" charset="0"/>
                <a:ea typeface="Tahoma" pitchFamily="34" charset="0"/>
                <a:cs typeface="Tahoma" pitchFamily="34" charset="0"/>
              </a:rPr>
              <a:t>dt.start</a:t>
            </a:r>
            <a:r>
              <a:rPr lang="en-US" altLang="zh-CN" sz="2400" dirty="0" smtClean="0">
                <a:latin typeface="Tahoma" pitchFamily="34" charset="0"/>
                <a:ea typeface="Tahoma" pitchFamily="34" charset="0"/>
                <a:cs typeface="Tahoma" pitchFamily="34" charset="0"/>
              </a:rPr>
              <a:t>();</a:t>
            </a:r>
          </a:p>
          <a:p>
            <a:pPr lvl="1">
              <a:buNone/>
            </a:pPr>
            <a:r>
              <a:rPr lang="en-US" altLang="zh-CN" sz="2400" dirty="0" smtClean="0">
                <a:latin typeface="Tahoma" pitchFamily="34" charset="0"/>
                <a:ea typeface="Tahoma" pitchFamily="34" charset="0"/>
                <a:cs typeface="Tahoma" pitchFamily="34" charset="0"/>
              </a:rPr>
              <a:t>  </a:t>
            </a:r>
            <a:r>
              <a:rPr lang="en-US" altLang="zh-CN" sz="2400" dirty="0" err="1" smtClean="0">
                <a:latin typeface="Tahoma" pitchFamily="34" charset="0"/>
                <a:ea typeface="Tahoma" pitchFamily="34" charset="0"/>
                <a:cs typeface="Tahoma" pitchFamily="34" charset="0"/>
              </a:rPr>
              <a:t>wt.start</a:t>
            </a:r>
            <a:r>
              <a:rPr lang="en-US" altLang="zh-CN" sz="2400" dirty="0" smtClean="0">
                <a:latin typeface="Tahoma" pitchFamily="34" charset="0"/>
                <a:ea typeface="Tahoma" pitchFamily="34" charset="0"/>
                <a:cs typeface="Tahoma" pitchFamily="34" charset="0"/>
              </a:rPr>
              <a:t>();</a:t>
            </a:r>
          </a:p>
          <a:p>
            <a:pPr lvl="1">
              <a:buNone/>
            </a:pPr>
            <a:r>
              <a:rPr lang="en-US" altLang="zh-CN" sz="2400" dirty="0" smtClean="0">
                <a:latin typeface="Tahoma" pitchFamily="34" charset="0"/>
                <a:ea typeface="Tahoma" pitchFamily="34" charset="0"/>
                <a:cs typeface="Tahoma" pitchFamily="34" charset="0"/>
              </a:rPr>
              <a:t>}</a:t>
            </a:r>
          </a:p>
          <a:p>
            <a:pPr>
              <a:buNone/>
            </a:pPr>
            <a:r>
              <a:rPr lang="en-US" altLang="zh-CN" sz="2400" dirty="0" smtClean="0">
                <a:latin typeface="Tahoma" pitchFamily="34" charset="0"/>
                <a:ea typeface="Tahoma" pitchFamily="34" charset="0"/>
                <a:cs typeface="Tahoma" pitchFamily="34"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程序输出：</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55</a:t>
            </a:fld>
            <a:endParaRPr lang="zh-CN" altLang="en-US"/>
          </a:p>
        </p:txBody>
      </p:sp>
      <p:pic>
        <p:nvPicPr>
          <p:cNvPr id="3074" name="Picture 2"/>
          <p:cNvPicPr>
            <a:picLocks noChangeAspect="1" noChangeArrowheads="1"/>
          </p:cNvPicPr>
          <p:nvPr/>
        </p:nvPicPr>
        <p:blipFill>
          <a:blip r:embed="rId2"/>
          <a:srcRect/>
          <a:stretch>
            <a:fillRect/>
          </a:stretch>
        </p:blipFill>
        <p:spPr bwMode="auto">
          <a:xfrm>
            <a:off x="571472" y="1643050"/>
            <a:ext cx="2730367" cy="253620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929190" y="857232"/>
            <a:ext cx="2928958" cy="2543876"/>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500430" y="4143380"/>
            <a:ext cx="2714644" cy="2347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linds(horizontal)">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§15.6   </a:t>
            </a:r>
            <a:r>
              <a:rPr lang="zh-CN" altLang="en-US" dirty="0" smtClean="0">
                <a:latin typeface="宋体" charset="-122"/>
              </a:rPr>
              <a:t>线程同步 </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在处理线程同步时，要做的第一件事就是要把</a:t>
            </a:r>
            <a:r>
              <a:rPr lang="zh-CN" altLang="en-US" b="1" dirty="0" smtClean="0">
                <a:solidFill>
                  <a:srgbClr val="C00000"/>
                </a:solidFill>
                <a:latin typeface="宋体" charset="-122"/>
              </a:rPr>
              <a:t>修改数据的方法</a:t>
            </a:r>
            <a:r>
              <a:rPr lang="zh-CN" altLang="en-US" dirty="0" smtClean="0">
                <a:latin typeface="宋体" charset="-122"/>
              </a:rPr>
              <a:t>用关键字</a:t>
            </a:r>
            <a:r>
              <a:rPr lang="en-US" altLang="zh-CN" b="1" dirty="0" smtClean="0">
                <a:solidFill>
                  <a:srgbClr val="C00000"/>
                </a:solidFill>
                <a:latin typeface="宋体" charset="-122"/>
              </a:rPr>
              <a:t>synchronized</a:t>
            </a:r>
            <a:r>
              <a:rPr lang="zh-CN" altLang="en-US" dirty="0" smtClean="0">
                <a:latin typeface="宋体" charset="-122"/>
              </a:rPr>
              <a:t>来修饰。</a:t>
            </a:r>
            <a:endParaRPr lang="en-US" altLang="zh-CN" dirty="0" smtClean="0">
              <a:latin typeface="宋体" charset="-122"/>
            </a:endParaRPr>
          </a:p>
          <a:p>
            <a:pPr lvl="1"/>
            <a:r>
              <a:rPr lang="zh-CN" altLang="en-US" dirty="0" smtClean="0">
                <a:latin typeface="宋体" charset="-122"/>
              </a:rPr>
              <a:t>一个方法使用关键字</a:t>
            </a:r>
            <a:r>
              <a:rPr lang="en-US" altLang="zh-CN" b="1" dirty="0" smtClean="0">
                <a:solidFill>
                  <a:srgbClr val="C00000"/>
                </a:solidFill>
                <a:latin typeface="宋体" charset="-122"/>
              </a:rPr>
              <a:t>synchronized</a:t>
            </a:r>
            <a:r>
              <a:rPr lang="zh-CN" altLang="en-US" dirty="0" smtClean="0">
                <a:latin typeface="宋体" charset="-122"/>
              </a:rPr>
              <a:t>修饰后，当一个线程</a:t>
            </a:r>
            <a:r>
              <a:rPr lang="en-US" altLang="zh-CN" dirty="0" smtClean="0">
                <a:latin typeface="宋体" charset="-122"/>
              </a:rPr>
              <a:t>A</a:t>
            </a:r>
            <a:r>
              <a:rPr lang="zh-CN" altLang="en-US" dirty="0" smtClean="0">
                <a:latin typeface="宋体" charset="-122"/>
              </a:rPr>
              <a:t>使用这个方法时，其它线程想使用这个方法就必须等待，直到线程</a:t>
            </a:r>
            <a:r>
              <a:rPr lang="en-US" altLang="zh-CN" dirty="0" smtClean="0">
                <a:latin typeface="宋体" charset="-122"/>
              </a:rPr>
              <a:t>A</a:t>
            </a:r>
            <a:r>
              <a:rPr lang="zh-CN" altLang="en-US" dirty="0" smtClean="0">
                <a:latin typeface="宋体" charset="-122"/>
              </a:rPr>
              <a:t>使用完该方法。</a:t>
            </a:r>
            <a:endParaRPr lang="en-US" altLang="zh-CN" dirty="0" smtClean="0">
              <a:latin typeface="宋体" charset="-122"/>
            </a:endParaRPr>
          </a:p>
          <a:p>
            <a:pPr lvl="1"/>
            <a:endParaRPr lang="en-US" altLang="zh-CN" dirty="0" smtClean="0">
              <a:latin typeface="宋体" charset="-122"/>
            </a:endParaRPr>
          </a:p>
          <a:p>
            <a:r>
              <a:rPr lang="zh-CN" altLang="en-US" dirty="0" smtClean="0">
                <a:latin typeface="宋体" charset="-122"/>
              </a:rPr>
              <a:t>线程同步</a:t>
            </a:r>
            <a:endParaRPr lang="en-US" altLang="zh-CN" dirty="0" smtClean="0">
              <a:latin typeface="宋体" charset="-122"/>
            </a:endParaRPr>
          </a:p>
          <a:p>
            <a:pPr marL="863600" lvl="1" indent="-514350">
              <a:buFont typeface="+mj-ea"/>
              <a:buAutoNum type="circleNumDbPlain"/>
            </a:pPr>
            <a:r>
              <a:rPr lang="zh-CN" altLang="en-US" dirty="0" smtClean="0">
                <a:latin typeface="宋体" charset="-122"/>
              </a:rPr>
              <a:t>若干个线程调用的方法</a:t>
            </a:r>
            <a:r>
              <a:rPr lang="zh-CN" altLang="en-US" dirty="0" smtClean="0"/>
              <a:t>共享同一个</a:t>
            </a:r>
            <a:r>
              <a:rPr lang="zh-CN" altLang="en-US" dirty="0" smtClean="0">
                <a:solidFill>
                  <a:srgbClr val="0000CC"/>
                </a:solidFill>
              </a:rPr>
              <a:t>数据资源，则这些</a:t>
            </a:r>
            <a:r>
              <a:rPr lang="zh-CN" altLang="en-US" dirty="0" smtClean="0"/>
              <a:t>共享同一个</a:t>
            </a:r>
            <a:r>
              <a:rPr lang="zh-CN" altLang="en-US" dirty="0" smtClean="0">
                <a:solidFill>
                  <a:srgbClr val="0000CC"/>
                </a:solidFill>
              </a:rPr>
              <a:t>数据资源的方法需要被同步，即：由</a:t>
            </a:r>
            <a:r>
              <a:rPr lang="en-US" altLang="zh-CN" b="1" dirty="0" smtClean="0">
                <a:solidFill>
                  <a:srgbClr val="C00000"/>
                </a:solidFill>
                <a:latin typeface="宋体" charset="-122"/>
              </a:rPr>
              <a:t>synchronized</a:t>
            </a:r>
            <a:r>
              <a:rPr lang="zh-CN" altLang="en-US" dirty="0" smtClean="0">
                <a:latin typeface="宋体" charset="-122"/>
              </a:rPr>
              <a:t>修饰。</a:t>
            </a:r>
            <a:endParaRPr lang="en-US" altLang="zh-CN" dirty="0" smtClean="0">
              <a:latin typeface="宋体"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44062B6-A795-44A4-BD1A-570751FB326B}" type="slidenum">
              <a:rPr lang="en-US" altLang="zh-CN"/>
              <a:pPr/>
              <a:t>57</a:t>
            </a:fld>
            <a:endParaRPr lang="en-US" altLang="zh-CN"/>
          </a:p>
        </p:txBody>
      </p:sp>
      <p:sp>
        <p:nvSpPr>
          <p:cNvPr id="84994" name="Rectangle 2"/>
          <p:cNvSpPr>
            <a:spLocks noGrp="1" noChangeArrowheads="1"/>
          </p:cNvSpPr>
          <p:nvPr>
            <p:ph type="title"/>
          </p:nvPr>
        </p:nvSpPr>
        <p:spPr>
          <a:xfrm>
            <a:off x="428596" y="428604"/>
            <a:ext cx="7543800" cy="792162"/>
          </a:xfrm>
        </p:spPr>
        <p:txBody>
          <a:bodyPr/>
          <a:lstStyle/>
          <a:p>
            <a:r>
              <a:rPr lang="zh-CN" altLang="en-US" dirty="0" smtClean="0"/>
              <a:t>§15.6   </a:t>
            </a:r>
            <a:r>
              <a:rPr lang="zh-CN" altLang="en-US" dirty="0" smtClean="0">
                <a:latin typeface="宋体" charset="-122"/>
              </a:rPr>
              <a:t>线程同步 </a:t>
            </a:r>
            <a:endParaRPr lang="en-US" altLang="zh-CN" dirty="0">
              <a:solidFill>
                <a:schemeClr val="tx1"/>
              </a:solidFill>
              <a:latin typeface="宋体" pitchFamily="2" charset="-122"/>
            </a:endParaRPr>
          </a:p>
        </p:txBody>
      </p:sp>
      <p:sp>
        <p:nvSpPr>
          <p:cNvPr id="84995" name="Rectangle 3"/>
          <p:cNvSpPr>
            <a:spLocks noGrp="1" noChangeArrowheads="1"/>
          </p:cNvSpPr>
          <p:nvPr>
            <p:ph type="body" idx="1"/>
          </p:nvPr>
        </p:nvSpPr>
        <p:spPr>
          <a:xfrm>
            <a:off x="457200" y="1143000"/>
            <a:ext cx="8001000" cy="4387850"/>
          </a:xfrm>
        </p:spPr>
        <p:txBody>
          <a:bodyPr/>
          <a:lstStyle/>
          <a:p>
            <a:pPr>
              <a:buNone/>
            </a:pPr>
            <a:endParaRPr lang="zh-CN" altLang="en-US" dirty="0"/>
          </a:p>
          <a:p>
            <a:endParaRPr lang="en-US" altLang="zh-CN" dirty="0"/>
          </a:p>
        </p:txBody>
      </p:sp>
      <p:sp>
        <p:nvSpPr>
          <p:cNvPr id="84996" name="Text Box 4"/>
          <p:cNvSpPr txBox="1">
            <a:spLocks noChangeArrowheads="1"/>
          </p:cNvSpPr>
          <p:nvPr/>
        </p:nvSpPr>
        <p:spPr bwMode="auto">
          <a:xfrm>
            <a:off x="285720" y="1500174"/>
            <a:ext cx="8456613" cy="4126387"/>
          </a:xfrm>
          <a:prstGeom prst="rect">
            <a:avLst/>
          </a:prstGeom>
          <a:noFill/>
          <a:ln w="34925" cap="rnd">
            <a:solidFill>
              <a:schemeClr val="tx1"/>
            </a:solidFill>
            <a:prstDash val="sysDot"/>
            <a:miter lim="800000"/>
            <a:headEnd/>
            <a:tailEnd/>
          </a:ln>
          <a:effectLst/>
        </p:spPr>
        <p:txBody>
          <a:bodyPr lIns="90000" tIns="46800" rIns="90000" bIns="46800">
            <a:spAutoFit/>
          </a:bodyPr>
          <a:lstStyle/>
          <a:p>
            <a:pPr algn="just" fontAlgn="t">
              <a:buFont typeface="Arial" pitchFamily="34" charset="0"/>
              <a:buChar char="•"/>
            </a:pPr>
            <a:r>
              <a:rPr kumimoji="1" lang="zh-CN" altLang="en-US" sz="2800" dirty="0" smtClean="0">
                <a:solidFill>
                  <a:srgbClr val="000099"/>
                </a:solidFill>
                <a:latin typeface="Times New Roman" pitchFamily="18" charset="0"/>
              </a:rPr>
              <a:t>   在</a:t>
            </a:r>
            <a:r>
              <a:rPr kumimoji="1" lang="zh-CN" altLang="en-US" sz="2800" dirty="0">
                <a:solidFill>
                  <a:srgbClr val="000099"/>
                </a:solidFill>
                <a:latin typeface="Times New Roman" pitchFamily="18" charset="0"/>
              </a:rPr>
              <a:t>可能冲突的方法前面加关键字</a:t>
            </a:r>
            <a:r>
              <a:rPr kumimoji="1" lang="en-US" altLang="zh-CN" sz="2800" b="1" dirty="0">
                <a:solidFill>
                  <a:srgbClr val="990000"/>
                </a:solidFill>
                <a:latin typeface="Times New Roman" pitchFamily="18" charset="0"/>
              </a:rPr>
              <a:t>synchronized</a:t>
            </a:r>
            <a:r>
              <a:rPr kumimoji="1" lang="zh-CN" altLang="en-US" sz="2800" dirty="0" smtClean="0">
                <a:solidFill>
                  <a:srgbClr val="000099"/>
                </a:solidFill>
                <a:latin typeface="Times New Roman" pitchFamily="18" charset="0"/>
              </a:rPr>
              <a:t>。</a:t>
            </a:r>
            <a:endParaRPr kumimoji="1" lang="en-US" altLang="zh-CN" sz="2800" dirty="0" smtClean="0">
              <a:solidFill>
                <a:srgbClr val="000099"/>
              </a:solidFill>
              <a:latin typeface="Times New Roman" pitchFamily="18" charset="0"/>
            </a:endParaRPr>
          </a:p>
          <a:p>
            <a:pPr algn="just" fontAlgn="t">
              <a:buFont typeface="Arial" pitchFamily="34" charset="0"/>
              <a:buChar char="•"/>
            </a:pPr>
            <a:r>
              <a:rPr kumimoji="1" lang="zh-CN" altLang="en-US" sz="2800" dirty="0" smtClean="0">
                <a:latin typeface="Times New Roman" pitchFamily="18" charset="0"/>
              </a:rPr>
              <a:t>   </a:t>
            </a:r>
            <a:r>
              <a:rPr kumimoji="1" lang="zh-CN" altLang="en-US" sz="2800" dirty="0">
                <a:latin typeface="Times New Roman" pitchFamily="18" charset="0"/>
              </a:rPr>
              <a:t>例如</a:t>
            </a:r>
            <a:r>
              <a:rPr kumimoji="1" lang="zh-CN" altLang="en-US" sz="2800" dirty="0" smtClean="0">
                <a:latin typeface="Times New Roman" pitchFamily="18" charset="0"/>
              </a:rPr>
              <a:t>：</a:t>
            </a:r>
            <a:endParaRPr kumimoji="1" lang="en-US" altLang="zh-CN" sz="2800" dirty="0" smtClean="0">
              <a:latin typeface="Times New Roman" pitchFamily="18" charset="0"/>
            </a:endParaRPr>
          </a:p>
          <a:p>
            <a:pPr algn="just" fontAlgn="t">
              <a:buFont typeface="Arial" pitchFamily="34" charset="0"/>
              <a:buChar char="•"/>
            </a:pPr>
            <a:endParaRPr kumimoji="1" lang="zh-CN" altLang="en-US" sz="1000" dirty="0">
              <a:latin typeface="Times New Roman" pitchFamily="18" charset="0"/>
            </a:endParaRPr>
          </a:p>
          <a:p>
            <a:pPr lvl="1" algn="just" fontAlgn="t"/>
            <a:r>
              <a:rPr kumimoji="1" lang="zh-CN" altLang="en-US" sz="2800" dirty="0">
                <a:latin typeface="Times New Roman" pitchFamily="18" charset="0"/>
              </a:rPr>
              <a:t>    </a:t>
            </a:r>
            <a:r>
              <a:rPr kumimoji="1" lang="en-US" altLang="zh-CN" sz="2800" b="1" dirty="0">
                <a:solidFill>
                  <a:srgbClr val="FF0000"/>
                </a:solidFill>
                <a:latin typeface="Tahoma" pitchFamily="34" charset="0"/>
                <a:cs typeface="Tahoma" pitchFamily="34" charset="0"/>
              </a:rPr>
              <a:t>synchronized</a:t>
            </a:r>
            <a:r>
              <a:rPr kumimoji="1" lang="en-US" altLang="zh-CN" sz="2800" b="1" dirty="0">
                <a:solidFill>
                  <a:srgbClr val="990000"/>
                </a:solidFill>
                <a:latin typeface="Tahoma" pitchFamily="34" charset="0"/>
                <a:cs typeface="Tahoma" pitchFamily="34" charset="0"/>
              </a:rPr>
              <a:t> </a:t>
            </a:r>
            <a:r>
              <a:rPr kumimoji="1" lang="en-US" altLang="zh-CN" sz="2800" b="1" dirty="0">
                <a:latin typeface="Tahoma" pitchFamily="34" charset="0"/>
                <a:cs typeface="Tahoma" pitchFamily="34" charset="0"/>
              </a:rPr>
              <a:t>void Play(</a:t>
            </a:r>
            <a:r>
              <a:rPr kumimoji="1" lang="en-US" altLang="zh-CN" sz="2800" b="1" dirty="0" err="1">
                <a:latin typeface="Tahoma" pitchFamily="34" charset="0"/>
                <a:cs typeface="Tahoma" pitchFamily="34" charset="0"/>
              </a:rPr>
              <a:t>int</a:t>
            </a:r>
            <a:r>
              <a:rPr kumimoji="1" lang="en-US" altLang="zh-CN" sz="2800" b="1" dirty="0">
                <a:latin typeface="Tahoma" pitchFamily="34" charset="0"/>
                <a:cs typeface="Tahoma" pitchFamily="34" charset="0"/>
              </a:rPr>
              <a:t> n) {</a:t>
            </a:r>
          </a:p>
          <a:p>
            <a:pPr lvl="1" algn="just" fontAlgn="t"/>
            <a:r>
              <a:rPr kumimoji="1" lang="en-US" altLang="zh-CN" sz="2800" b="1" dirty="0">
                <a:latin typeface="Tahoma" pitchFamily="34" charset="0"/>
                <a:cs typeface="Tahoma" pitchFamily="34" charset="0"/>
              </a:rPr>
              <a:t>	    ……  // </a:t>
            </a:r>
            <a:r>
              <a:rPr kumimoji="1" lang="zh-CN" altLang="en-US" sz="2800" b="1" dirty="0">
                <a:latin typeface="Tahoma" pitchFamily="34" charset="0"/>
                <a:cs typeface="Tahoma" pitchFamily="34" charset="0"/>
              </a:rPr>
              <a:t>中间的程序代码略</a:t>
            </a:r>
          </a:p>
          <a:p>
            <a:pPr lvl="1" fontAlgn="t"/>
            <a:r>
              <a:rPr kumimoji="1" lang="zh-CN" altLang="en-US" sz="2800" b="1" dirty="0">
                <a:latin typeface="Tahoma" pitchFamily="34" charset="0"/>
                <a:cs typeface="Tahoma" pitchFamily="34" charset="0"/>
              </a:rPr>
              <a:t>  </a:t>
            </a:r>
            <a:r>
              <a:rPr kumimoji="1" lang="zh-CN" altLang="en-US" sz="2800" b="1" dirty="0" smtClean="0">
                <a:latin typeface="Tahoma" pitchFamily="34" charset="0"/>
                <a:cs typeface="Tahoma" pitchFamily="34" charset="0"/>
              </a:rPr>
              <a:t> </a:t>
            </a:r>
            <a:r>
              <a:rPr kumimoji="1" lang="en-US" altLang="zh-CN" sz="2800" b="1" dirty="0" smtClean="0">
                <a:latin typeface="Tahoma" pitchFamily="34" charset="0"/>
                <a:cs typeface="Tahoma" pitchFamily="34" charset="0"/>
              </a:rPr>
              <a:t>}</a:t>
            </a:r>
            <a:r>
              <a:rPr kumimoji="1" lang="en-US" altLang="zh-CN" sz="2800" b="1" dirty="0" smtClean="0">
                <a:latin typeface="Courier New" pitchFamily="49" charset="0"/>
              </a:rPr>
              <a:t>  </a:t>
            </a:r>
            <a:endParaRPr kumimoji="1" lang="en-US" altLang="zh-CN" sz="2800" b="1" dirty="0">
              <a:latin typeface="Courier New" pitchFamily="49" charset="0"/>
            </a:endParaRPr>
          </a:p>
          <a:p>
            <a:pPr lvl="1" fontAlgn="t"/>
            <a:endParaRPr kumimoji="1" lang="en-US" altLang="zh-CN" sz="2800" b="1" dirty="0">
              <a:latin typeface="Courier New" pitchFamily="49" charset="0"/>
            </a:endParaRPr>
          </a:p>
          <a:p>
            <a:pPr lvl="1" fontAlgn="t"/>
            <a:r>
              <a:rPr kumimoji="1" lang="zh-CN" altLang="en-US" sz="2800" dirty="0">
                <a:latin typeface="Times New Roman" pitchFamily="18" charset="0"/>
              </a:rPr>
              <a:t>注意：</a:t>
            </a:r>
          </a:p>
          <a:p>
            <a:pPr lvl="1" fontAlgn="t"/>
            <a:r>
              <a:rPr kumimoji="1" lang="en-US" altLang="zh-CN" sz="2800" dirty="0">
                <a:latin typeface="Times New Roman" pitchFamily="18" charset="0"/>
              </a:rPr>
              <a:t>1. </a:t>
            </a:r>
            <a:r>
              <a:rPr kumimoji="1" lang="zh-CN" altLang="en-US" sz="2800" dirty="0">
                <a:latin typeface="宋体" pitchFamily="2" charset="-122"/>
              </a:rPr>
              <a:t>对方法</a:t>
            </a:r>
            <a:r>
              <a:rPr kumimoji="1" lang="en-US" altLang="zh-CN" sz="2800" b="1" dirty="0">
                <a:solidFill>
                  <a:srgbClr val="800080"/>
                </a:solidFill>
                <a:latin typeface="Tahoma" pitchFamily="34" charset="0"/>
              </a:rPr>
              <a:t>run( )</a:t>
            </a:r>
            <a:r>
              <a:rPr kumimoji="1" lang="zh-CN" altLang="en-US" sz="2800" dirty="0">
                <a:latin typeface="宋体" pitchFamily="2" charset="-122"/>
              </a:rPr>
              <a:t>无法加锁，不可避免冲突；</a:t>
            </a:r>
            <a:r>
              <a:rPr kumimoji="1" lang="zh-CN" altLang="en-US" sz="2800" dirty="0">
                <a:latin typeface="Times New Roman" pitchFamily="18" charset="0"/>
              </a:rPr>
              <a:t> </a:t>
            </a:r>
          </a:p>
          <a:p>
            <a:pPr lvl="1" fontAlgn="t"/>
            <a:r>
              <a:rPr kumimoji="1" lang="en-US" altLang="zh-CN" sz="2800" dirty="0">
                <a:latin typeface="Times New Roman" pitchFamily="18" charset="0"/>
              </a:rPr>
              <a:t>2. </a:t>
            </a:r>
            <a:r>
              <a:rPr kumimoji="1" lang="zh-CN" altLang="en-US" sz="2800" dirty="0">
                <a:latin typeface="宋体" pitchFamily="2" charset="-122"/>
              </a:rPr>
              <a:t>对</a:t>
            </a:r>
            <a:r>
              <a:rPr kumimoji="1" lang="zh-CN" altLang="en-US" sz="2800" b="1" dirty="0">
                <a:solidFill>
                  <a:srgbClr val="800080"/>
                </a:solidFill>
                <a:latin typeface="宋体" pitchFamily="2" charset="-122"/>
              </a:rPr>
              <a:t>构造函数</a:t>
            </a:r>
            <a:r>
              <a:rPr kumimoji="1" lang="zh-CN" altLang="en-US" sz="2800" dirty="0">
                <a:latin typeface="宋体" pitchFamily="2" charset="-122"/>
              </a:rPr>
              <a:t>不能加锁，否则出现语法错误。</a:t>
            </a:r>
            <a:r>
              <a:rPr kumimoji="1" lang="zh-CN" altLang="en-US" sz="2800" b="1" dirty="0">
                <a:solidFill>
                  <a:srgbClr val="FFFFFF"/>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996">
                                            <p:bg/>
                                          </p:spTgt>
                                        </p:tgtEl>
                                        <p:attrNameLst>
                                          <p:attrName>style.visibility</p:attrName>
                                        </p:attrNameLst>
                                      </p:cBhvr>
                                      <p:to>
                                        <p:strVal val="visible"/>
                                      </p:to>
                                    </p:set>
                                    <p:animEffect transition="in" filter="box(in)">
                                      <p:cBhvr>
                                        <p:cTn id="7" dur="500"/>
                                        <p:tgtEl>
                                          <p:spTgt spid="8499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fld id="{21D8B599-95B2-4225-ABED-EB8033797330}" type="slidenum">
              <a:rPr lang="en-US" altLang="zh-CN"/>
              <a:pPr/>
              <a:t>58</a:t>
            </a:fld>
            <a:endParaRPr lang="en-US" altLang="zh-CN"/>
          </a:p>
        </p:txBody>
      </p:sp>
      <p:grpSp>
        <p:nvGrpSpPr>
          <p:cNvPr id="2" name="Group 2"/>
          <p:cNvGrpSpPr>
            <a:grpSpLocks/>
          </p:cNvGrpSpPr>
          <p:nvPr/>
        </p:nvGrpSpPr>
        <p:grpSpPr bwMode="auto">
          <a:xfrm>
            <a:off x="827088" y="188913"/>
            <a:ext cx="7129462" cy="6480175"/>
            <a:chOff x="657" y="28"/>
            <a:chExt cx="4491" cy="4173"/>
          </a:xfrm>
        </p:grpSpPr>
        <p:sp>
          <p:nvSpPr>
            <p:cNvPr id="149507" name="Rectangle 3"/>
            <p:cNvSpPr>
              <a:spLocks noChangeArrowheads="1"/>
            </p:cNvSpPr>
            <p:nvPr/>
          </p:nvSpPr>
          <p:spPr bwMode="auto">
            <a:xfrm>
              <a:off x="657" y="28"/>
              <a:ext cx="4491" cy="4173"/>
            </a:xfrm>
            <a:prstGeom prst="rect">
              <a:avLst/>
            </a:prstGeom>
            <a:solidFill>
              <a:schemeClr val="bg1">
                <a:alpha val="92000"/>
              </a:schemeClr>
            </a:solidFill>
            <a:ln w="9525">
              <a:solidFill>
                <a:schemeClr val="tx1"/>
              </a:solidFill>
              <a:miter lim="800000"/>
              <a:headEnd/>
              <a:tailEnd/>
            </a:ln>
            <a:effectLst/>
          </p:spPr>
          <p:txBody>
            <a:bodyPr wrap="none" anchor="ctr"/>
            <a:lstStyle/>
            <a:p>
              <a:pPr algn="ctr"/>
              <a:endParaRPr lang="zh-CN" altLang="zh-CN">
                <a:solidFill>
                  <a:srgbClr val="000000"/>
                </a:solidFill>
              </a:endParaRPr>
            </a:p>
          </p:txBody>
        </p:sp>
        <p:sp>
          <p:nvSpPr>
            <p:cNvPr id="149508" name="Text Box 4"/>
            <p:cNvSpPr txBox="1">
              <a:spLocks noChangeArrowheads="1"/>
            </p:cNvSpPr>
            <p:nvPr/>
          </p:nvSpPr>
          <p:spPr bwMode="auto">
            <a:xfrm>
              <a:off x="1429" y="73"/>
              <a:ext cx="590" cy="334"/>
            </a:xfrm>
            <a:prstGeom prst="rect">
              <a:avLst/>
            </a:prstGeom>
            <a:solidFill>
              <a:srgbClr val="3366FF">
                <a:alpha val="86000"/>
              </a:srgbClr>
            </a:solidFill>
            <a:ln w="9525">
              <a:noFill/>
              <a:miter lim="800000"/>
              <a:headEnd/>
              <a:tailEnd/>
            </a:ln>
            <a:effectLst/>
          </p:spPr>
          <p:txBody>
            <a:bodyPr>
              <a:spAutoFit/>
            </a:bodyPr>
            <a:lstStyle/>
            <a:p>
              <a:pPr algn="ctr" eaLnBrk="0" hangingPunct="0">
                <a:spcBef>
                  <a:spcPct val="50000"/>
                </a:spcBef>
              </a:pPr>
              <a:r>
                <a:rPr lang="en-US" altLang="zh-CN" sz="2800" b="1">
                  <a:solidFill>
                    <a:srgbClr val="000000"/>
                  </a:solidFill>
                  <a:latin typeface="Times New Roman" pitchFamily="18" charset="0"/>
                </a:rPr>
                <a:t>T1</a:t>
              </a:r>
            </a:p>
          </p:txBody>
        </p:sp>
        <p:sp>
          <p:nvSpPr>
            <p:cNvPr id="149509" name="Text Box 5"/>
            <p:cNvSpPr txBox="1">
              <a:spLocks noChangeArrowheads="1"/>
            </p:cNvSpPr>
            <p:nvPr/>
          </p:nvSpPr>
          <p:spPr bwMode="auto">
            <a:xfrm>
              <a:off x="4006" y="90"/>
              <a:ext cx="544" cy="334"/>
            </a:xfrm>
            <a:prstGeom prst="rect">
              <a:avLst/>
            </a:prstGeom>
            <a:solidFill>
              <a:srgbClr val="3366FF">
                <a:alpha val="86000"/>
              </a:srgbClr>
            </a:solidFill>
            <a:ln w="9525">
              <a:noFill/>
              <a:miter lim="800000"/>
              <a:headEnd/>
              <a:tailEnd/>
            </a:ln>
            <a:effectLst/>
          </p:spPr>
          <p:txBody>
            <a:bodyPr>
              <a:spAutoFit/>
            </a:bodyPr>
            <a:lstStyle/>
            <a:p>
              <a:pPr algn="ctr" eaLnBrk="0" hangingPunct="0">
                <a:spcBef>
                  <a:spcPct val="50000"/>
                </a:spcBef>
              </a:pPr>
              <a:r>
                <a:rPr lang="en-US" altLang="zh-CN" sz="2800" b="1">
                  <a:solidFill>
                    <a:srgbClr val="000000"/>
                  </a:solidFill>
                  <a:latin typeface="Times New Roman" pitchFamily="18" charset="0"/>
                </a:rPr>
                <a:t>T2</a:t>
              </a:r>
            </a:p>
          </p:txBody>
        </p:sp>
        <p:sp>
          <p:nvSpPr>
            <p:cNvPr id="149510" name="Text Box 6"/>
            <p:cNvSpPr txBox="1">
              <a:spLocks noChangeArrowheads="1"/>
            </p:cNvSpPr>
            <p:nvPr/>
          </p:nvSpPr>
          <p:spPr bwMode="auto">
            <a:xfrm>
              <a:off x="2744" y="73"/>
              <a:ext cx="363" cy="334"/>
            </a:xfrm>
            <a:prstGeom prst="rect">
              <a:avLst/>
            </a:prstGeom>
            <a:solidFill>
              <a:srgbClr val="3366FF">
                <a:alpha val="86000"/>
              </a:srgbClr>
            </a:solidFill>
            <a:ln w="9525">
              <a:noFill/>
              <a:miter lim="800000"/>
              <a:headEnd/>
              <a:tailEnd/>
            </a:ln>
            <a:effectLst/>
          </p:spPr>
          <p:txBody>
            <a:bodyPr>
              <a:spAutoFit/>
            </a:bodyPr>
            <a:lstStyle/>
            <a:p>
              <a:pPr algn="ctr" eaLnBrk="0" hangingPunct="0">
                <a:spcBef>
                  <a:spcPct val="50000"/>
                </a:spcBef>
              </a:pPr>
              <a:r>
                <a:rPr lang="en-US" altLang="zh-CN" sz="2800" b="1">
                  <a:solidFill>
                    <a:srgbClr val="000000"/>
                  </a:solidFill>
                  <a:latin typeface="Times New Roman" pitchFamily="18" charset="0"/>
                </a:rPr>
                <a:t>X</a:t>
              </a:r>
            </a:p>
          </p:txBody>
        </p:sp>
        <p:sp>
          <p:nvSpPr>
            <p:cNvPr id="149511" name="Rectangle 7"/>
            <p:cNvSpPr>
              <a:spLocks noChangeArrowheads="1"/>
            </p:cNvSpPr>
            <p:nvPr/>
          </p:nvSpPr>
          <p:spPr bwMode="auto">
            <a:xfrm>
              <a:off x="2517" y="482"/>
              <a:ext cx="726" cy="272"/>
            </a:xfrm>
            <a:prstGeom prst="rect">
              <a:avLst/>
            </a:prstGeom>
            <a:solidFill>
              <a:srgbClr val="3366FF">
                <a:alpha val="86000"/>
              </a:srgbClr>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FFFFFF"/>
                    </a:outerShdw>
                  </a:effectLst>
                  <a:latin typeface="Times New Roman" pitchFamily="18" charset="0"/>
                </a:rPr>
                <a:t>100</a:t>
              </a:r>
            </a:p>
          </p:txBody>
        </p:sp>
      </p:grpSp>
      <p:sp>
        <p:nvSpPr>
          <p:cNvPr id="149512" name="Rectangle 8"/>
          <p:cNvSpPr>
            <a:spLocks noChangeArrowheads="1"/>
          </p:cNvSpPr>
          <p:nvPr/>
        </p:nvSpPr>
        <p:spPr bwMode="auto">
          <a:xfrm>
            <a:off x="3851275" y="3213100"/>
            <a:ext cx="1152525" cy="431800"/>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300</a:t>
            </a:r>
          </a:p>
        </p:txBody>
      </p:sp>
      <p:sp>
        <p:nvSpPr>
          <p:cNvPr id="149513" name="Rectangle 9"/>
          <p:cNvSpPr>
            <a:spLocks noChangeArrowheads="1"/>
          </p:cNvSpPr>
          <p:nvPr/>
        </p:nvSpPr>
        <p:spPr bwMode="auto">
          <a:xfrm>
            <a:off x="3995738" y="6092825"/>
            <a:ext cx="1152525" cy="431800"/>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200</a:t>
            </a:r>
          </a:p>
        </p:txBody>
      </p:sp>
      <p:grpSp>
        <p:nvGrpSpPr>
          <p:cNvPr id="3" name="Group 10"/>
          <p:cNvGrpSpPr>
            <a:grpSpLocks/>
          </p:cNvGrpSpPr>
          <p:nvPr/>
        </p:nvGrpSpPr>
        <p:grpSpPr bwMode="auto">
          <a:xfrm>
            <a:off x="1908175" y="1339850"/>
            <a:ext cx="1439863" cy="1725613"/>
            <a:chOff x="1202" y="844"/>
            <a:chExt cx="907" cy="1087"/>
          </a:xfrm>
        </p:grpSpPr>
        <p:sp>
          <p:nvSpPr>
            <p:cNvPr id="149515" name="Rectangle 11"/>
            <p:cNvSpPr>
              <a:spLocks noChangeArrowheads="1"/>
            </p:cNvSpPr>
            <p:nvPr/>
          </p:nvSpPr>
          <p:spPr bwMode="auto">
            <a:xfrm>
              <a:off x="1202" y="1705"/>
              <a:ext cx="907" cy="226"/>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X=a;</a:t>
              </a:r>
            </a:p>
          </p:txBody>
        </p:sp>
        <p:sp>
          <p:nvSpPr>
            <p:cNvPr id="149516" name="Line 12"/>
            <p:cNvSpPr>
              <a:spLocks noChangeShapeType="1"/>
            </p:cNvSpPr>
            <p:nvPr/>
          </p:nvSpPr>
          <p:spPr bwMode="auto">
            <a:xfrm>
              <a:off x="1610" y="1569"/>
              <a:ext cx="0" cy="136"/>
            </a:xfrm>
            <a:prstGeom prst="line">
              <a:avLst/>
            </a:prstGeom>
            <a:noFill/>
            <a:ln w="9525">
              <a:solidFill>
                <a:schemeClr val="tx1"/>
              </a:solidFill>
              <a:round/>
              <a:headEnd/>
              <a:tailEnd type="triangle" w="med" len="med"/>
            </a:ln>
            <a:effectLst/>
          </p:spPr>
          <p:txBody>
            <a:bodyPr/>
            <a:lstStyle/>
            <a:p>
              <a:endParaRPr lang="zh-CN" altLang="en-US"/>
            </a:p>
          </p:txBody>
        </p:sp>
        <p:sp>
          <p:nvSpPr>
            <p:cNvPr id="149517" name="Rectangle 13"/>
            <p:cNvSpPr>
              <a:spLocks noChangeArrowheads="1"/>
            </p:cNvSpPr>
            <p:nvPr/>
          </p:nvSpPr>
          <p:spPr bwMode="auto">
            <a:xfrm>
              <a:off x="1202" y="980"/>
              <a:ext cx="907" cy="227"/>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a=X;</a:t>
              </a:r>
            </a:p>
          </p:txBody>
        </p:sp>
        <p:sp>
          <p:nvSpPr>
            <p:cNvPr id="149518" name="Line 14"/>
            <p:cNvSpPr>
              <a:spLocks noChangeShapeType="1"/>
            </p:cNvSpPr>
            <p:nvPr/>
          </p:nvSpPr>
          <p:spPr bwMode="auto">
            <a:xfrm>
              <a:off x="1610" y="844"/>
              <a:ext cx="0" cy="136"/>
            </a:xfrm>
            <a:prstGeom prst="line">
              <a:avLst/>
            </a:prstGeom>
            <a:noFill/>
            <a:ln w="9525">
              <a:solidFill>
                <a:schemeClr val="tx1"/>
              </a:solidFill>
              <a:round/>
              <a:headEnd/>
              <a:tailEnd type="triangle" w="med" len="med"/>
            </a:ln>
            <a:effectLst/>
          </p:spPr>
          <p:txBody>
            <a:bodyPr/>
            <a:lstStyle/>
            <a:p>
              <a:endParaRPr lang="zh-CN" altLang="en-US"/>
            </a:p>
          </p:txBody>
        </p:sp>
        <p:sp>
          <p:nvSpPr>
            <p:cNvPr id="149519" name="Rectangle 15"/>
            <p:cNvSpPr>
              <a:spLocks noChangeArrowheads="1"/>
            </p:cNvSpPr>
            <p:nvPr/>
          </p:nvSpPr>
          <p:spPr bwMode="auto">
            <a:xfrm>
              <a:off x="1202" y="1343"/>
              <a:ext cx="907" cy="227"/>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a=a+200;</a:t>
              </a:r>
            </a:p>
          </p:txBody>
        </p:sp>
        <p:sp>
          <p:nvSpPr>
            <p:cNvPr id="149520" name="Line 16"/>
            <p:cNvSpPr>
              <a:spLocks noChangeShapeType="1"/>
            </p:cNvSpPr>
            <p:nvPr/>
          </p:nvSpPr>
          <p:spPr bwMode="auto">
            <a:xfrm>
              <a:off x="1610" y="1206"/>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 name="Group 17"/>
          <p:cNvGrpSpPr>
            <a:grpSpLocks/>
          </p:cNvGrpSpPr>
          <p:nvPr/>
        </p:nvGrpSpPr>
        <p:grpSpPr bwMode="auto">
          <a:xfrm>
            <a:off x="1285852" y="785793"/>
            <a:ext cx="2376487" cy="574675"/>
            <a:chOff x="1066" y="540"/>
            <a:chExt cx="1089" cy="362"/>
          </a:xfrm>
        </p:grpSpPr>
        <p:sp>
          <p:nvSpPr>
            <p:cNvPr id="149522" name="Rectangle 18"/>
            <p:cNvSpPr>
              <a:spLocks noChangeArrowheads="1"/>
            </p:cNvSpPr>
            <p:nvPr/>
          </p:nvSpPr>
          <p:spPr bwMode="auto">
            <a:xfrm>
              <a:off x="1066" y="675"/>
              <a:ext cx="1089" cy="227"/>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zh-CN" altLang="en-US" sz="2000" dirty="0">
                  <a:solidFill>
                    <a:srgbClr val="000000"/>
                  </a:solidFill>
                  <a:latin typeface="Times New Roman" pitchFamily="18" charset="0"/>
                  <a:ea typeface="黑体" pitchFamily="2" charset="-122"/>
                </a:rPr>
                <a:t>获得</a:t>
              </a:r>
              <a:r>
                <a:rPr lang="en-US" altLang="zh-CN" sz="2000" dirty="0">
                  <a:solidFill>
                    <a:srgbClr val="000000"/>
                  </a:solidFill>
                  <a:latin typeface="Times New Roman" pitchFamily="18" charset="0"/>
                  <a:ea typeface="黑体" pitchFamily="2" charset="-122"/>
                </a:rPr>
                <a:t>(acquire)</a:t>
              </a:r>
              <a:r>
                <a:rPr lang="en-US" altLang="zh-CN" sz="2000" b="1" dirty="0">
                  <a:solidFill>
                    <a:srgbClr val="000000"/>
                  </a:solidFill>
                  <a:latin typeface="Times New Roman" pitchFamily="18" charset="0"/>
                  <a:ea typeface="黑体" pitchFamily="2" charset="-122"/>
                </a:rPr>
                <a:t>X</a:t>
              </a:r>
              <a:r>
                <a:rPr lang="zh-CN" altLang="en-US" sz="2000" dirty="0">
                  <a:solidFill>
                    <a:srgbClr val="000000"/>
                  </a:solidFill>
                  <a:latin typeface="Times New Roman" pitchFamily="18" charset="0"/>
                  <a:ea typeface="黑体" pitchFamily="2" charset="-122"/>
                </a:rPr>
                <a:t>上的锁</a:t>
              </a:r>
            </a:p>
          </p:txBody>
        </p:sp>
        <p:sp>
          <p:nvSpPr>
            <p:cNvPr id="149523" name="Line 19"/>
            <p:cNvSpPr>
              <a:spLocks noChangeShapeType="1"/>
            </p:cNvSpPr>
            <p:nvPr/>
          </p:nvSpPr>
          <p:spPr bwMode="auto">
            <a:xfrm flipH="1">
              <a:off x="1623" y="540"/>
              <a:ext cx="21" cy="135"/>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 name="Group 42"/>
          <p:cNvGrpSpPr>
            <a:grpSpLocks/>
          </p:cNvGrpSpPr>
          <p:nvPr/>
        </p:nvGrpSpPr>
        <p:grpSpPr bwMode="auto">
          <a:xfrm>
            <a:off x="1258888" y="3067050"/>
            <a:ext cx="2449512" cy="577850"/>
            <a:chOff x="793" y="1932"/>
            <a:chExt cx="1543" cy="364"/>
          </a:xfrm>
        </p:grpSpPr>
        <p:sp>
          <p:nvSpPr>
            <p:cNvPr id="149524" name="Rectangle 20"/>
            <p:cNvSpPr>
              <a:spLocks noChangeArrowheads="1"/>
            </p:cNvSpPr>
            <p:nvPr/>
          </p:nvSpPr>
          <p:spPr bwMode="auto">
            <a:xfrm>
              <a:off x="793" y="2068"/>
              <a:ext cx="1543" cy="228"/>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zh-CN" altLang="en-US" sz="2000" dirty="0">
                  <a:solidFill>
                    <a:srgbClr val="000000"/>
                  </a:solidFill>
                  <a:latin typeface="Times New Roman" pitchFamily="18" charset="0"/>
                  <a:ea typeface="黑体" pitchFamily="2" charset="-122"/>
                </a:rPr>
                <a:t>释放</a:t>
              </a:r>
              <a:r>
                <a:rPr lang="en-US" altLang="zh-CN" sz="2000" dirty="0">
                  <a:solidFill>
                    <a:srgbClr val="000000"/>
                  </a:solidFill>
                  <a:latin typeface="Times New Roman" pitchFamily="18" charset="0"/>
                  <a:ea typeface="黑体" pitchFamily="2" charset="-122"/>
                </a:rPr>
                <a:t>(release)</a:t>
              </a:r>
              <a:r>
                <a:rPr lang="en-US" altLang="zh-CN" sz="2000" b="1" dirty="0">
                  <a:solidFill>
                    <a:srgbClr val="000000"/>
                  </a:solidFill>
                  <a:latin typeface="Times New Roman" pitchFamily="18" charset="0"/>
                  <a:ea typeface="黑体" pitchFamily="2" charset="-122"/>
                </a:rPr>
                <a:t>X</a:t>
              </a:r>
              <a:r>
                <a:rPr lang="zh-CN" altLang="en-US" sz="2000" dirty="0">
                  <a:solidFill>
                    <a:srgbClr val="000000"/>
                  </a:solidFill>
                  <a:latin typeface="Times New Roman" pitchFamily="18" charset="0"/>
                  <a:ea typeface="黑体" pitchFamily="2" charset="-122"/>
                </a:rPr>
                <a:t>上的锁</a:t>
              </a:r>
            </a:p>
          </p:txBody>
        </p:sp>
        <p:sp>
          <p:nvSpPr>
            <p:cNvPr id="149525" name="Line 21"/>
            <p:cNvSpPr>
              <a:spLocks noChangeShapeType="1"/>
            </p:cNvSpPr>
            <p:nvPr/>
          </p:nvSpPr>
          <p:spPr bwMode="auto">
            <a:xfrm>
              <a:off x="1610" y="1932"/>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6" name="Group 22"/>
          <p:cNvGrpSpPr>
            <a:grpSpLocks/>
          </p:cNvGrpSpPr>
          <p:nvPr/>
        </p:nvGrpSpPr>
        <p:grpSpPr bwMode="auto">
          <a:xfrm>
            <a:off x="5651500" y="5948363"/>
            <a:ext cx="1728788" cy="576262"/>
            <a:chOff x="3560" y="3747"/>
            <a:chExt cx="1089" cy="363"/>
          </a:xfrm>
        </p:grpSpPr>
        <p:sp>
          <p:nvSpPr>
            <p:cNvPr id="149527" name="Rectangle 23"/>
            <p:cNvSpPr>
              <a:spLocks noChangeArrowheads="1"/>
            </p:cNvSpPr>
            <p:nvPr/>
          </p:nvSpPr>
          <p:spPr bwMode="auto">
            <a:xfrm>
              <a:off x="3560" y="3883"/>
              <a:ext cx="1089" cy="227"/>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zh-CN" altLang="en-US" sz="2000">
                  <a:solidFill>
                    <a:srgbClr val="000000"/>
                  </a:solidFill>
                  <a:latin typeface="Times New Roman" pitchFamily="18" charset="0"/>
                  <a:ea typeface="黑体" pitchFamily="2" charset="-122"/>
                </a:rPr>
                <a:t>释放</a:t>
              </a:r>
              <a:r>
                <a:rPr lang="en-US" altLang="zh-CN" sz="2000" b="1">
                  <a:solidFill>
                    <a:srgbClr val="000000"/>
                  </a:solidFill>
                  <a:latin typeface="Times New Roman" pitchFamily="18" charset="0"/>
                  <a:ea typeface="黑体" pitchFamily="2" charset="-122"/>
                </a:rPr>
                <a:t>X</a:t>
              </a:r>
              <a:r>
                <a:rPr lang="zh-CN" altLang="en-US" sz="2000">
                  <a:solidFill>
                    <a:srgbClr val="000000"/>
                  </a:solidFill>
                  <a:latin typeface="Times New Roman" pitchFamily="18" charset="0"/>
                  <a:ea typeface="黑体" pitchFamily="2" charset="-122"/>
                </a:rPr>
                <a:t>上的锁</a:t>
              </a:r>
            </a:p>
          </p:txBody>
        </p:sp>
        <p:sp>
          <p:nvSpPr>
            <p:cNvPr id="149528" name="Line 24"/>
            <p:cNvSpPr>
              <a:spLocks noChangeShapeType="1"/>
            </p:cNvSpPr>
            <p:nvPr/>
          </p:nvSpPr>
          <p:spPr bwMode="auto">
            <a:xfrm>
              <a:off x="4104" y="3747"/>
              <a:ext cx="0" cy="13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7" name="Group 25"/>
          <p:cNvGrpSpPr>
            <a:grpSpLocks/>
          </p:cNvGrpSpPr>
          <p:nvPr/>
        </p:nvGrpSpPr>
        <p:grpSpPr bwMode="auto">
          <a:xfrm>
            <a:off x="5651500" y="1989138"/>
            <a:ext cx="1728788" cy="1655762"/>
            <a:chOff x="3560" y="1253"/>
            <a:chExt cx="1089" cy="1043"/>
          </a:xfrm>
        </p:grpSpPr>
        <p:sp>
          <p:nvSpPr>
            <p:cNvPr id="149530" name="Rectangle 26"/>
            <p:cNvSpPr>
              <a:spLocks noChangeArrowheads="1"/>
            </p:cNvSpPr>
            <p:nvPr/>
          </p:nvSpPr>
          <p:spPr bwMode="auto">
            <a:xfrm>
              <a:off x="3560" y="2069"/>
              <a:ext cx="1089" cy="227"/>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zh-CN" altLang="en-US" sz="2000">
                  <a:solidFill>
                    <a:srgbClr val="000000"/>
                  </a:solidFill>
                  <a:latin typeface="Times New Roman" pitchFamily="18" charset="0"/>
                  <a:ea typeface="黑体" pitchFamily="2" charset="-122"/>
                </a:rPr>
                <a:t>获得</a:t>
              </a:r>
              <a:r>
                <a:rPr lang="en-US" altLang="zh-CN" sz="2000" b="1">
                  <a:solidFill>
                    <a:srgbClr val="000000"/>
                  </a:solidFill>
                  <a:latin typeface="Times New Roman" pitchFamily="18" charset="0"/>
                  <a:ea typeface="黑体" pitchFamily="2" charset="-122"/>
                </a:rPr>
                <a:t>X</a:t>
              </a:r>
              <a:r>
                <a:rPr lang="zh-CN" altLang="en-US" sz="2000">
                  <a:solidFill>
                    <a:srgbClr val="000000"/>
                  </a:solidFill>
                  <a:latin typeface="Times New Roman" pitchFamily="18" charset="0"/>
                  <a:ea typeface="黑体" pitchFamily="2" charset="-122"/>
                </a:rPr>
                <a:t>上的锁</a:t>
              </a:r>
            </a:p>
          </p:txBody>
        </p:sp>
        <p:sp>
          <p:nvSpPr>
            <p:cNvPr id="149531" name="Line 27"/>
            <p:cNvSpPr>
              <a:spLocks noChangeShapeType="1"/>
            </p:cNvSpPr>
            <p:nvPr/>
          </p:nvSpPr>
          <p:spPr bwMode="auto">
            <a:xfrm flipH="1">
              <a:off x="4105" y="1253"/>
              <a:ext cx="0" cy="816"/>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8" name="Group 28"/>
          <p:cNvGrpSpPr>
            <a:grpSpLocks/>
          </p:cNvGrpSpPr>
          <p:nvPr/>
        </p:nvGrpSpPr>
        <p:grpSpPr bwMode="auto">
          <a:xfrm>
            <a:off x="5795963" y="3644900"/>
            <a:ext cx="1439862" cy="2303463"/>
            <a:chOff x="3651" y="2296"/>
            <a:chExt cx="907" cy="1451"/>
          </a:xfrm>
        </p:grpSpPr>
        <p:sp>
          <p:nvSpPr>
            <p:cNvPr id="149533" name="Rectangle 29"/>
            <p:cNvSpPr>
              <a:spLocks noChangeArrowheads="1"/>
            </p:cNvSpPr>
            <p:nvPr/>
          </p:nvSpPr>
          <p:spPr bwMode="auto">
            <a:xfrm>
              <a:off x="3651" y="2795"/>
              <a:ext cx="907" cy="227"/>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b=X;</a:t>
              </a:r>
            </a:p>
          </p:txBody>
        </p:sp>
        <p:sp>
          <p:nvSpPr>
            <p:cNvPr id="149534" name="Line 30"/>
            <p:cNvSpPr>
              <a:spLocks noChangeShapeType="1"/>
            </p:cNvSpPr>
            <p:nvPr/>
          </p:nvSpPr>
          <p:spPr bwMode="auto">
            <a:xfrm>
              <a:off x="4105" y="2659"/>
              <a:ext cx="0" cy="136"/>
            </a:xfrm>
            <a:prstGeom prst="line">
              <a:avLst/>
            </a:prstGeom>
            <a:noFill/>
            <a:ln w="9525">
              <a:solidFill>
                <a:schemeClr val="tx1"/>
              </a:solidFill>
              <a:round/>
              <a:headEnd/>
              <a:tailEnd type="triangle" w="med" len="med"/>
            </a:ln>
            <a:effectLst/>
          </p:spPr>
          <p:txBody>
            <a:bodyPr/>
            <a:lstStyle/>
            <a:p>
              <a:endParaRPr lang="zh-CN" altLang="en-US"/>
            </a:p>
          </p:txBody>
        </p:sp>
        <p:sp>
          <p:nvSpPr>
            <p:cNvPr id="149535" name="Rectangle 31"/>
            <p:cNvSpPr>
              <a:spLocks noChangeArrowheads="1"/>
            </p:cNvSpPr>
            <p:nvPr/>
          </p:nvSpPr>
          <p:spPr bwMode="auto">
            <a:xfrm>
              <a:off x="3651" y="3158"/>
              <a:ext cx="907" cy="227"/>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b=b-100;</a:t>
              </a:r>
            </a:p>
          </p:txBody>
        </p:sp>
        <p:sp>
          <p:nvSpPr>
            <p:cNvPr id="149536" name="Line 32"/>
            <p:cNvSpPr>
              <a:spLocks noChangeShapeType="1"/>
            </p:cNvSpPr>
            <p:nvPr/>
          </p:nvSpPr>
          <p:spPr bwMode="auto">
            <a:xfrm>
              <a:off x="4105" y="3021"/>
              <a:ext cx="0" cy="137"/>
            </a:xfrm>
            <a:prstGeom prst="line">
              <a:avLst/>
            </a:prstGeom>
            <a:noFill/>
            <a:ln w="9525">
              <a:solidFill>
                <a:schemeClr val="tx1"/>
              </a:solidFill>
              <a:round/>
              <a:headEnd/>
              <a:tailEnd type="triangle" w="med" len="med"/>
            </a:ln>
            <a:effectLst/>
          </p:spPr>
          <p:txBody>
            <a:bodyPr/>
            <a:lstStyle/>
            <a:p>
              <a:endParaRPr lang="zh-CN" altLang="en-US"/>
            </a:p>
          </p:txBody>
        </p:sp>
        <p:sp>
          <p:nvSpPr>
            <p:cNvPr id="149537" name="Rectangle 33"/>
            <p:cNvSpPr>
              <a:spLocks noChangeArrowheads="1"/>
            </p:cNvSpPr>
            <p:nvPr/>
          </p:nvSpPr>
          <p:spPr bwMode="auto">
            <a:xfrm>
              <a:off x="3651" y="3520"/>
              <a:ext cx="907" cy="227"/>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X=b;</a:t>
              </a:r>
            </a:p>
          </p:txBody>
        </p:sp>
        <p:sp>
          <p:nvSpPr>
            <p:cNvPr id="149538" name="Line 34"/>
            <p:cNvSpPr>
              <a:spLocks noChangeShapeType="1"/>
            </p:cNvSpPr>
            <p:nvPr/>
          </p:nvSpPr>
          <p:spPr bwMode="auto">
            <a:xfrm>
              <a:off x="4105" y="3384"/>
              <a:ext cx="0" cy="136"/>
            </a:xfrm>
            <a:prstGeom prst="line">
              <a:avLst/>
            </a:prstGeom>
            <a:noFill/>
            <a:ln w="9525">
              <a:solidFill>
                <a:schemeClr val="tx1"/>
              </a:solidFill>
              <a:round/>
              <a:headEnd/>
              <a:tailEnd type="triangle" w="med" len="med"/>
            </a:ln>
            <a:effectLst/>
          </p:spPr>
          <p:txBody>
            <a:bodyPr/>
            <a:lstStyle/>
            <a:p>
              <a:endParaRPr lang="zh-CN" altLang="en-US"/>
            </a:p>
          </p:txBody>
        </p:sp>
        <p:sp>
          <p:nvSpPr>
            <p:cNvPr id="149539" name="Rectangle 35"/>
            <p:cNvSpPr>
              <a:spLocks noChangeArrowheads="1"/>
            </p:cNvSpPr>
            <p:nvPr/>
          </p:nvSpPr>
          <p:spPr bwMode="auto">
            <a:xfrm>
              <a:off x="3651" y="2432"/>
              <a:ext cx="907" cy="227"/>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en-US" altLang="zh-CN" sz="2400" b="1">
                  <a:solidFill>
                    <a:srgbClr val="000000"/>
                  </a:solidFill>
                  <a:effectLst>
                    <a:outerShdw blurRad="38100" dist="38100" dir="2700000" algn="tl">
                      <a:srgbClr val="C0C0C0"/>
                    </a:outerShdw>
                  </a:effectLst>
                  <a:latin typeface="Times New Roman" pitchFamily="18" charset="0"/>
                </a:rPr>
                <a:t>b=X;</a:t>
              </a:r>
            </a:p>
          </p:txBody>
        </p:sp>
        <p:sp>
          <p:nvSpPr>
            <p:cNvPr id="149540" name="Line 36"/>
            <p:cNvSpPr>
              <a:spLocks noChangeShapeType="1"/>
            </p:cNvSpPr>
            <p:nvPr/>
          </p:nvSpPr>
          <p:spPr bwMode="auto">
            <a:xfrm>
              <a:off x="4105" y="2296"/>
              <a:ext cx="0" cy="136"/>
            </a:xfrm>
            <a:prstGeom prst="line">
              <a:avLst/>
            </a:prstGeom>
            <a:noFill/>
            <a:ln w="9525">
              <a:solidFill>
                <a:schemeClr val="tx1"/>
              </a:solidFill>
              <a:round/>
              <a:headEnd/>
              <a:tailEnd type="triangle" w="med" len="med"/>
            </a:ln>
            <a:effectLst/>
          </p:spPr>
          <p:txBody>
            <a:bodyPr/>
            <a:lstStyle/>
            <a:p>
              <a:endParaRPr lang="zh-CN" altLang="en-US"/>
            </a:p>
          </p:txBody>
        </p:sp>
      </p:grpSp>
      <p:sp>
        <p:nvSpPr>
          <p:cNvPr id="149542" name="Line 38"/>
          <p:cNvSpPr>
            <a:spLocks noChangeShapeType="1"/>
          </p:cNvSpPr>
          <p:nvPr/>
        </p:nvSpPr>
        <p:spPr bwMode="auto">
          <a:xfrm flipH="1">
            <a:off x="6500826" y="785794"/>
            <a:ext cx="45719" cy="857256"/>
          </a:xfrm>
          <a:prstGeom prst="line">
            <a:avLst/>
          </a:prstGeom>
          <a:noFill/>
          <a:ln w="9525">
            <a:solidFill>
              <a:schemeClr val="tx1"/>
            </a:solidFill>
            <a:round/>
            <a:headEnd/>
            <a:tailEnd type="triangle" w="med" len="med"/>
          </a:ln>
          <a:effectLst/>
        </p:spPr>
        <p:txBody>
          <a:bodyPr/>
          <a:lstStyle/>
          <a:p>
            <a:endParaRPr lang="zh-CN" altLang="en-US"/>
          </a:p>
        </p:txBody>
      </p:sp>
      <p:sp>
        <p:nvSpPr>
          <p:cNvPr id="149543" name="Rectangle 39"/>
          <p:cNvSpPr>
            <a:spLocks noChangeArrowheads="1"/>
          </p:cNvSpPr>
          <p:nvPr/>
        </p:nvSpPr>
        <p:spPr bwMode="auto">
          <a:xfrm>
            <a:off x="5715008" y="1428736"/>
            <a:ext cx="1728788" cy="316890"/>
          </a:xfrm>
          <a:prstGeom prst="rect">
            <a:avLst/>
          </a:prstGeom>
          <a:solidFill>
            <a:srgbClr val="F8F8F8"/>
          </a:solidFill>
          <a:ln w="9525">
            <a:solidFill>
              <a:schemeClr val="tx1"/>
            </a:solidFill>
            <a:miter lim="800000"/>
            <a:headEnd/>
            <a:tailEnd/>
          </a:ln>
          <a:effectLst/>
        </p:spPr>
        <p:txBody>
          <a:bodyPr wrap="none" anchor="ctr"/>
          <a:lstStyle/>
          <a:p>
            <a:pPr algn="ctr" eaLnBrk="0" hangingPunct="0"/>
            <a:r>
              <a:rPr lang="zh-CN" altLang="en-US" sz="2000" dirty="0">
                <a:solidFill>
                  <a:srgbClr val="FF3300"/>
                </a:solidFill>
                <a:latin typeface="Times New Roman" pitchFamily="18" charset="0"/>
                <a:ea typeface="黑体" pitchFamily="2" charset="-122"/>
              </a:rPr>
              <a:t>等待</a:t>
            </a:r>
            <a:r>
              <a:rPr lang="en-US" altLang="zh-CN" sz="2000" b="1" dirty="0">
                <a:solidFill>
                  <a:srgbClr val="FF3300"/>
                </a:solidFill>
                <a:latin typeface="Times New Roman" pitchFamily="18" charset="0"/>
                <a:ea typeface="黑体" pitchFamily="2" charset="-122"/>
              </a:rPr>
              <a:t>X</a:t>
            </a:r>
            <a:r>
              <a:rPr lang="zh-CN" altLang="en-US" sz="2000" dirty="0">
                <a:solidFill>
                  <a:srgbClr val="FF3300"/>
                </a:solidFill>
                <a:latin typeface="Times New Roman" pitchFamily="18" charset="0"/>
                <a:ea typeface="黑体" pitchFamily="2" charset="-122"/>
              </a:rPr>
              <a:t>上的锁</a:t>
            </a:r>
          </a:p>
        </p:txBody>
      </p:sp>
      <p:sp>
        <p:nvSpPr>
          <p:cNvPr id="149544" name="AutoShape 40"/>
          <p:cNvSpPr>
            <a:spLocks/>
          </p:cNvSpPr>
          <p:nvPr/>
        </p:nvSpPr>
        <p:spPr bwMode="auto">
          <a:xfrm>
            <a:off x="1676400" y="1600200"/>
            <a:ext cx="152400" cy="1371600"/>
          </a:xfrm>
          <a:prstGeom prst="leftBrace">
            <a:avLst>
              <a:gd name="adj1" fmla="val 80637"/>
              <a:gd name="adj2" fmla="val 50000"/>
            </a:avLst>
          </a:prstGeom>
          <a:noFill/>
          <a:ln w="9525">
            <a:solidFill>
              <a:schemeClr val="tx1"/>
            </a:solidFill>
            <a:round/>
            <a:headEnd/>
            <a:tailEnd/>
          </a:ln>
          <a:effectLst/>
        </p:spPr>
        <p:txBody>
          <a:bodyPr wrap="none" anchor="ctr"/>
          <a:lstStyle/>
          <a:p>
            <a:endParaRPr lang="zh-CN" altLang="en-US"/>
          </a:p>
        </p:txBody>
      </p:sp>
      <p:sp>
        <p:nvSpPr>
          <p:cNvPr id="149545" name="Text Box 41"/>
          <p:cNvSpPr txBox="1">
            <a:spLocks noChangeArrowheads="1"/>
          </p:cNvSpPr>
          <p:nvPr/>
        </p:nvSpPr>
        <p:spPr bwMode="auto">
          <a:xfrm>
            <a:off x="2819400" y="4876800"/>
            <a:ext cx="2701925" cy="369332"/>
          </a:xfrm>
          <a:prstGeom prst="rect">
            <a:avLst/>
          </a:prstGeom>
          <a:noFill/>
          <a:ln w="9525">
            <a:noFill/>
            <a:miter lim="800000"/>
            <a:headEnd/>
            <a:tailEnd/>
          </a:ln>
          <a:effectLst/>
        </p:spPr>
        <p:txBody>
          <a:bodyPr wrap="square">
            <a:spAutoFit/>
          </a:bodyPr>
          <a:lstStyle/>
          <a:p>
            <a:pPr>
              <a:spcBef>
                <a:spcPct val="50000"/>
              </a:spcBef>
            </a:pPr>
            <a:r>
              <a:rPr lang="en-US" altLang="zh-CN" b="1" dirty="0">
                <a:solidFill>
                  <a:srgbClr val="CC0000"/>
                </a:solidFill>
                <a:latin typeface="Tahoma" pitchFamily="34" charset="0"/>
              </a:rPr>
              <a:t>synchronized method</a:t>
            </a:r>
          </a:p>
        </p:txBody>
      </p:sp>
      <p:sp>
        <p:nvSpPr>
          <p:cNvPr id="45" name="AutoShape 40"/>
          <p:cNvSpPr>
            <a:spLocks/>
          </p:cNvSpPr>
          <p:nvPr/>
        </p:nvSpPr>
        <p:spPr bwMode="auto">
          <a:xfrm>
            <a:off x="5516563" y="4013200"/>
            <a:ext cx="198437" cy="1854200"/>
          </a:xfrm>
          <a:prstGeom prst="leftBrace">
            <a:avLst>
              <a:gd name="adj1" fmla="val 80637"/>
              <a:gd name="adj2" fmla="val 50000"/>
            </a:avLst>
          </a:prstGeom>
          <a:noFill/>
          <a:ln w="9525">
            <a:solidFill>
              <a:schemeClr val="tx1"/>
            </a:solidFill>
            <a:round/>
            <a:headEnd/>
            <a:tailEnd/>
          </a:ln>
          <a:effectLst/>
        </p:spPr>
        <p:txBody>
          <a:bodyPr wrap="none" anchor="ctr"/>
          <a:lstStyle/>
          <a:p>
            <a:endParaRPr lang="zh-CN" altLang="en-US"/>
          </a:p>
        </p:txBody>
      </p:sp>
      <p:sp>
        <p:nvSpPr>
          <p:cNvPr id="46" name="Text Box 41"/>
          <p:cNvSpPr txBox="1">
            <a:spLocks noChangeArrowheads="1"/>
          </p:cNvSpPr>
          <p:nvPr/>
        </p:nvSpPr>
        <p:spPr bwMode="auto">
          <a:xfrm>
            <a:off x="0" y="2057400"/>
            <a:ext cx="1828800" cy="646331"/>
          </a:xfrm>
          <a:prstGeom prst="rect">
            <a:avLst/>
          </a:prstGeom>
          <a:noFill/>
          <a:ln w="9525">
            <a:noFill/>
            <a:miter lim="800000"/>
            <a:headEnd/>
            <a:tailEnd/>
          </a:ln>
          <a:effectLst/>
        </p:spPr>
        <p:txBody>
          <a:bodyPr wrap="square">
            <a:spAutoFit/>
          </a:bodyPr>
          <a:lstStyle/>
          <a:p>
            <a:pPr>
              <a:spcBef>
                <a:spcPct val="50000"/>
              </a:spcBef>
            </a:pPr>
            <a:r>
              <a:rPr lang="en-US" altLang="zh-CN" b="1" dirty="0">
                <a:solidFill>
                  <a:srgbClr val="CC0000"/>
                </a:solidFill>
                <a:latin typeface="Tahoma" pitchFamily="34" charset="0"/>
              </a:rPr>
              <a:t>synchronized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9512"/>
                                        </p:tgtEl>
                                        <p:attrNameLst>
                                          <p:attrName>style.visibility</p:attrName>
                                        </p:attrNameLst>
                                      </p:cBhvr>
                                      <p:to>
                                        <p:strVal val="visible"/>
                                      </p:to>
                                    </p:set>
                                    <p:animEffect transition="in" filter="blinds(horizontal)">
                                      <p:cBhvr>
                                        <p:cTn id="27" dur="500"/>
                                        <p:tgtEl>
                                          <p:spTgt spid="1495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9513"/>
                                        </p:tgtEl>
                                        <p:attrNameLst>
                                          <p:attrName>style.visibility</p:attrName>
                                        </p:attrNameLst>
                                      </p:cBhvr>
                                      <p:to>
                                        <p:strVal val="visible"/>
                                      </p:to>
                                    </p:set>
                                    <p:animEffect transition="in" filter="blinds(horizontal)">
                                      <p:cBhvr>
                                        <p:cTn id="47" dur="500"/>
                                        <p:tgtEl>
                                          <p:spTgt spid="1495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9544"/>
                                        </p:tgtEl>
                                        <p:attrNameLst>
                                          <p:attrName>style.visibility</p:attrName>
                                        </p:attrNameLst>
                                      </p:cBhvr>
                                      <p:to>
                                        <p:strVal val="visible"/>
                                      </p:to>
                                    </p:set>
                                    <p:animEffect transition="in" filter="blinds(horizontal)">
                                      <p:cBhvr>
                                        <p:cTn id="52" dur="500"/>
                                        <p:tgtEl>
                                          <p:spTgt spid="14954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linds(horizontal)">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blinds(horizontal)">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9545"/>
                                        </p:tgtEl>
                                        <p:attrNameLst>
                                          <p:attrName>style.visibility</p:attrName>
                                        </p:attrNameLst>
                                      </p:cBhvr>
                                      <p:to>
                                        <p:strVal val="visible"/>
                                      </p:to>
                                    </p:set>
                                    <p:animEffect transition="in" filter="blinds(horizontal)">
                                      <p:cBhvr>
                                        <p:cTn id="67" dur="500"/>
                                        <p:tgtEl>
                                          <p:spTgt spid="149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2" grpId="0" animBg="1"/>
      <p:bldP spid="149513" grpId="0" animBg="1"/>
      <p:bldP spid="149544" grpId="0" animBg="1"/>
      <p:bldP spid="149545" grpId="0"/>
      <p:bldP spid="45" grpId="0" animBg="1"/>
      <p:bldP spid="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377804"/>
          </a:xfrm>
        </p:spPr>
        <p:txBody>
          <a:bodyPr>
            <a:noAutofit/>
          </a:bodyPr>
          <a:lstStyle/>
          <a:p>
            <a:pPr algn="l"/>
            <a:r>
              <a:rPr lang="zh-CN" altLang="en-US" sz="3600" b="1" dirty="0" smtClean="0"/>
              <a:t>实现同步控制的</a:t>
            </a:r>
            <a:r>
              <a:rPr lang="en-US" altLang="zh-CN" sz="3600" b="1" dirty="0" smtClean="0"/>
              <a:t>BankAccoun.java</a:t>
            </a:r>
            <a:endParaRPr lang="zh-CN" altLang="en-US" sz="3600" b="1" dirty="0"/>
          </a:p>
        </p:txBody>
      </p:sp>
      <p:sp>
        <p:nvSpPr>
          <p:cNvPr id="3" name="内容占位符 2"/>
          <p:cNvSpPr>
            <a:spLocks noGrp="1"/>
          </p:cNvSpPr>
          <p:nvPr>
            <p:ph idx="1"/>
          </p:nvPr>
        </p:nvSpPr>
        <p:spPr>
          <a:xfrm>
            <a:off x="285720" y="642918"/>
            <a:ext cx="8572560" cy="5929354"/>
          </a:xfrm>
          <a:ln>
            <a:solidFill>
              <a:schemeClr val="accent1"/>
            </a:solidFill>
          </a:ln>
        </p:spPr>
        <p:txBody>
          <a:bodyPr>
            <a:noAutofit/>
          </a:bodyPr>
          <a:lstStyle/>
          <a:p>
            <a:pPr>
              <a:buNone/>
            </a:pPr>
            <a:r>
              <a:rPr lang="en-US" altLang="zh-CN" sz="1600" b="1" dirty="0" smtClean="0">
                <a:latin typeface="Tahoma" pitchFamily="34" charset="0"/>
                <a:ea typeface="Tahoma" pitchFamily="34" charset="0"/>
                <a:cs typeface="Tahoma" pitchFamily="34" charset="0"/>
              </a:rPr>
              <a:t>public class </a:t>
            </a:r>
            <a:r>
              <a:rPr lang="en-US" altLang="zh-CN" sz="1600" b="1" dirty="0" err="1" smtClean="0">
                <a:latin typeface="Tahoma" pitchFamily="34" charset="0"/>
                <a:ea typeface="Tahoma" pitchFamily="34" charset="0"/>
                <a:cs typeface="Tahoma" pitchFamily="34" charset="0"/>
              </a:rPr>
              <a:t>BankAccount</a:t>
            </a:r>
            <a:r>
              <a:rPr lang="en-US" altLang="zh-CN" sz="1600" b="1" dirty="0" smtClean="0">
                <a:latin typeface="Tahoma" pitchFamily="34" charset="0"/>
                <a:ea typeface="Tahoma" pitchFamily="34" charset="0"/>
                <a:cs typeface="Tahoma" pitchFamily="34" charset="0"/>
              </a:rPr>
              <a:t> {</a:t>
            </a:r>
          </a:p>
          <a:p>
            <a:pPr lvl="1">
              <a:buNone/>
            </a:pPr>
            <a:r>
              <a:rPr lang="en-US" altLang="zh-CN" sz="1600" b="1" dirty="0" smtClean="0">
                <a:latin typeface="Tahoma" pitchFamily="34" charset="0"/>
                <a:ea typeface="Tahoma" pitchFamily="34" charset="0"/>
                <a:cs typeface="Tahoma" pitchFamily="34" charset="0"/>
              </a:rPr>
              <a:t>private </a:t>
            </a:r>
            <a:r>
              <a:rPr lang="en-US" altLang="zh-CN" sz="1600" b="1" dirty="0" err="1" smtClean="0">
                <a:latin typeface="Tahoma" pitchFamily="34" charset="0"/>
                <a:ea typeface="Tahoma" pitchFamily="34" charset="0"/>
                <a:cs typeface="Tahoma" pitchFamily="34" charset="0"/>
              </a:rPr>
              <a:t>int</a:t>
            </a:r>
            <a:r>
              <a:rPr lang="en-US" altLang="zh-CN" sz="1600" b="1" dirty="0" smtClean="0">
                <a:latin typeface="Tahoma" pitchFamily="34" charset="0"/>
                <a:ea typeface="Tahoma" pitchFamily="34" charset="0"/>
                <a:cs typeface="Tahoma" pitchFamily="34" charset="0"/>
              </a:rPr>
              <a:t> </a:t>
            </a: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latin typeface="Tahoma" pitchFamily="34" charset="0"/>
                <a:ea typeface="Tahoma" pitchFamily="34" charset="0"/>
                <a:cs typeface="Tahoma" pitchFamily="34" charset="0"/>
              </a:rPr>
              <a:t>;		//</a:t>
            </a:r>
            <a:r>
              <a:rPr lang="zh-CN" altLang="en-US" sz="1600" b="1" dirty="0" smtClean="0">
                <a:latin typeface="Tahoma" pitchFamily="34" charset="0"/>
                <a:cs typeface="Tahoma" pitchFamily="34" charset="0"/>
              </a:rPr>
              <a:t>银行余额</a:t>
            </a:r>
          </a:p>
          <a:p>
            <a:pPr lvl="1">
              <a:buNone/>
            </a:pPr>
            <a:endParaRPr lang="zh-CN" altLang="en-US" sz="1600" b="1" dirty="0" smtClean="0">
              <a:latin typeface="Tahoma" pitchFamily="34" charset="0"/>
              <a:cs typeface="Tahoma" pitchFamily="34" charset="0"/>
            </a:endParaRPr>
          </a:p>
          <a:p>
            <a:pPr lvl="1">
              <a:buNone/>
            </a:pPr>
            <a:r>
              <a:rPr lang="en-US" altLang="zh-CN" sz="1600" b="1" dirty="0" smtClean="0">
                <a:solidFill>
                  <a:srgbClr val="FF0000"/>
                </a:solidFill>
                <a:latin typeface="Tahoma" pitchFamily="34" charset="0"/>
                <a:ea typeface="Tahoma" pitchFamily="34" charset="0"/>
                <a:cs typeface="Tahoma" pitchFamily="34" charset="0"/>
              </a:rPr>
              <a:t>synchronized</a:t>
            </a:r>
            <a:r>
              <a:rPr lang="en-US" altLang="zh-CN" sz="1600" b="1" dirty="0" smtClean="0">
                <a:solidFill>
                  <a:srgbClr val="000099"/>
                </a:solidFill>
                <a:latin typeface="Tahoma" pitchFamily="34" charset="0"/>
                <a:ea typeface="Tahoma" pitchFamily="34" charset="0"/>
                <a:cs typeface="Tahoma" pitchFamily="34" charset="0"/>
              </a:rPr>
              <a:t> void deposit(</a:t>
            </a:r>
            <a:r>
              <a:rPr lang="en-US" altLang="zh-CN" sz="1600" b="1" dirty="0" err="1" smtClean="0">
                <a:solidFill>
                  <a:srgbClr val="000099"/>
                </a:solidFill>
                <a:latin typeface="Tahoma" pitchFamily="34" charset="0"/>
                <a:ea typeface="Tahoma" pitchFamily="34" charset="0"/>
                <a:cs typeface="Tahoma" pitchFamily="34" charset="0"/>
              </a:rPr>
              <a:t>int</a:t>
            </a:r>
            <a:r>
              <a:rPr lang="en-US" altLang="zh-CN" sz="1600" b="1" dirty="0" smtClean="0">
                <a:solidFill>
                  <a:srgbClr val="000099"/>
                </a:solidFill>
                <a:latin typeface="Tahoma" pitchFamily="34" charset="0"/>
                <a:ea typeface="Tahoma" pitchFamily="34" charset="0"/>
                <a:cs typeface="Tahoma" pitchFamily="34" charset="0"/>
              </a:rPr>
              <a:t> money){	//</a:t>
            </a:r>
            <a:r>
              <a:rPr lang="zh-CN" altLang="en-US" sz="1600" b="1" dirty="0" smtClean="0">
                <a:solidFill>
                  <a:srgbClr val="000099"/>
                </a:solidFill>
                <a:latin typeface="Tahoma" pitchFamily="34" charset="0"/>
                <a:cs typeface="Tahoma" pitchFamily="34" charset="0"/>
              </a:rPr>
              <a:t>存款方法</a:t>
            </a:r>
          </a:p>
          <a:p>
            <a:pPr lvl="2">
              <a:buNone/>
            </a:pP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0099"/>
                </a:solidFill>
                <a:latin typeface="Tahoma" pitchFamily="34" charset="0"/>
                <a:ea typeface="Tahoma" pitchFamily="34" charset="0"/>
                <a:cs typeface="Tahoma" pitchFamily="34" charset="0"/>
              </a:rPr>
              <a:t> = </a:t>
            </a: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0099"/>
                </a:solidFill>
                <a:latin typeface="Tahoma" pitchFamily="34" charset="0"/>
                <a:ea typeface="Tahoma" pitchFamily="34" charset="0"/>
                <a:cs typeface="Tahoma" pitchFamily="34" charset="0"/>
              </a:rPr>
              <a:t> + money;</a:t>
            </a:r>
          </a:p>
          <a:p>
            <a:pPr lvl="2">
              <a:buNone/>
            </a:pPr>
            <a:r>
              <a:rPr lang="en-US" altLang="zh-CN" sz="1600" b="1" dirty="0" err="1" smtClean="0">
                <a:solidFill>
                  <a:srgbClr val="000099"/>
                </a:solidFill>
                <a:latin typeface="Tahoma" pitchFamily="34" charset="0"/>
                <a:ea typeface="Tahoma" pitchFamily="34" charset="0"/>
                <a:cs typeface="Tahoma" pitchFamily="34" charset="0"/>
              </a:rPr>
              <a:t>System.out.println</a:t>
            </a:r>
            <a:r>
              <a:rPr lang="en-US" altLang="zh-CN" sz="1600" b="1" dirty="0" smtClean="0">
                <a:solidFill>
                  <a:srgbClr val="000099"/>
                </a:solidFill>
                <a:latin typeface="Tahoma" pitchFamily="34" charset="0"/>
                <a:ea typeface="Tahoma" pitchFamily="34" charset="0"/>
                <a:cs typeface="Tahoma" pitchFamily="34" charset="0"/>
              </a:rPr>
              <a:t>("</a:t>
            </a:r>
            <a:r>
              <a:rPr lang="zh-CN" altLang="en-US" sz="1600" b="1" dirty="0" smtClean="0">
                <a:solidFill>
                  <a:srgbClr val="000099"/>
                </a:solidFill>
                <a:latin typeface="Tahoma" pitchFamily="34" charset="0"/>
                <a:cs typeface="Tahoma" pitchFamily="34" charset="0"/>
              </a:rPr>
              <a:t>存入</a:t>
            </a:r>
            <a:r>
              <a:rPr lang="en-US" altLang="zh-CN" sz="1600" b="1" dirty="0" smtClean="0">
                <a:solidFill>
                  <a:srgbClr val="000099"/>
                </a:solidFill>
                <a:latin typeface="Tahoma" pitchFamily="34" charset="0"/>
                <a:ea typeface="Tahoma" pitchFamily="34" charset="0"/>
                <a:cs typeface="Tahoma" pitchFamily="34" charset="0"/>
              </a:rPr>
              <a:t>"+money+"</a:t>
            </a:r>
            <a:r>
              <a:rPr lang="zh-CN" altLang="en-US" sz="1600" b="1" dirty="0" smtClean="0">
                <a:solidFill>
                  <a:srgbClr val="000099"/>
                </a:solidFill>
                <a:latin typeface="Tahoma" pitchFamily="34" charset="0"/>
                <a:cs typeface="Tahoma" pitchFamily="34" charset="0"/>
              </a:rPr>
              <a:t>元，账上余额为：</a:t>
            </a:r>
            <a:r>
              <a:rPr lang="en-US" altLang="zh-CN" sz="1600" b="1" dirty="0" smtClean="0">
                <a:solidFill>
                  <a:srgbClr val="000099"/>
                </a:solidFill>
                <a:latin typeface="Tahoma" pitchFamily="34" charset="0"/>
                <a:ea typeface="Tahoma" pitchFamily="34" charset="0"/>
                <a:cs typeface="Tahoma" pitchFamily="34" charset="0"/>
              </a:rPr>
              <a:t>"+balance);</a:t>
            </a:r>
          </a:p>
          <a:p>
            <a:pPr lvl="1">
              <a:buNone/>
            </a:pPr>
            <a:r>
              <a:rPr lang="en-US" altLang="zh-CN" sz="1600" b="1" dirty="0" smtClean="0">
                <a:solidFill>
                  <a:srgbClr val="000099"/>
                </a:solidFill>
                <a:latin typeface="Tahoma" pitchFamily="34" charset="0"/>
                <a:ea typeface="Tahoma" pitchFamily="34" charset="0"/>
                <a:cs typeface="Tahoma" pitchFamily="34" charset="0"/>
              </a:rPr>
              <a:t>}</a:t>
            </a:r>
          </a:p>
          <a:p>
            <a:pPr lvl="1">
              <a:buNone/>
            </a:pPr>
            <a:endParaRPr lang="zh-CN" altLang="en-US" sz="1600" b="1" dirty="0" smtClean="0">
              <a:latin typeface="Tahoma" pitchFamily="34" charset="0"/>
              <a:cs typeface="Tahoma" pitchFamily="34" charset="0"/>
            </a:endParaRPr>
          </a:p>
          <a:p>
            <a:pPr lvl="1">
              <a:buNone/>
            </a:pPr>
            <a:r>
              <a:rPr lang="en-US" altLang="zh-CN" sz="1600" b="1" dirty="0" smtClean="0">
                <a:solidFill>
                  <a:srgbClr val="FF0000"/>
                </a:solidFill>
                <a:latin typeface="Tahoma" pitchFamily="34" charset="0"/>
                <a:ea typeface="Tahoma" pitchFamily="34" charset="0"/>
                <a:cs typeface="Tahoma" pitchFamily="34" charset="0"/>
              </a:rPr>
              <a:t>synchronized</a:t>
            </a:r>
            <a:r>
              <a:rPr lang="en-US" altLang="zh-CN" sz="1600" b="1" dirty="0" smtClean="0">
                <a:solidFill>
                  <a:srgbClr val="006600"/>
                </a:solidFill>
                <a:latin typeface="Tahoma" pitchFamily="34" charset="0"/>
                <a:ea typeface="Tahoma" pitchFamily="34" charset="0"/>
                <a:cs typeface="Tahoma" pitchFamily="34" charset="0"/>
              </a:rPr>
              <a:t> </a:t>
            </a:r>
            <a:r>
              <a:rPr lang="en-US" altLang="zh-CN" sz="1600" b="1" dirty="0" err="1" smtClean="0">
                <a:solidFill>
                  <a:srgbClr val="006600"/>
                </a:solidFill>
                <a:latin typeface="Tahoma" pitchFamily="34" charset="0"/>
                <a:ea typeface="Tahoma" pitchFamily="34" charset="0"/>
                <a:cs typeface="Tahoma" pitchFamily="34" charset="0"/>
              </a:rPr>
              <a:t>int</a:t>
            </a:r>
            <a:r>
              <a:rPr lang="en-US" altLang="zh-CN" sz="1600" b="1" dirty="0" smtClean="0">
                <a:solidFill>
                  <a:srgbClr val="006600"/>
                </a:solidFill>
                <a:latin typeface="Tahoma" pitchFamily="34" charset="0"/>
                <a:ea typeface="Tahoma" pitchFamily="34" charset="0"/>
                <a:cs typeface="Tahoma" pitchFamily="34" charset="0"/>
              </a:rPr>
              <a:t> withdraw(</a:t>
            </a:r>
            <a:r>
              <a:rPr lang="en-US" altLang="zh-CN" sz="1600" b="1" dirty="0" err="1" smtClean="0">
                <a:solidFill>
                  <a:srgbClr val="006600"/>
                </a:solidFill>
                <a:latin typeface="Tahoma" pitchFamily="34" charset="0"/>
                <a:ea typeface="Tahoma" pitchFamily="34" charset="0"/>
                <a:cs typeface="Tahoma" pitchFamily="34" charset="0"/>
              </a:rPr>
              <a:t>int</a:t>
            </a:r>
            <a:r>
              <a:rPr lang="en-US" altLang="zh-CN" sz="1600" b="1" dirty="0" smtClean="0">
                <a:solidFill>
                  <a:srgbClr val="006600"/>
                </a:solidFill>
                <a:latin typeface="Tahoma" pitchFamily="34" charset="0"/>
                <a:ea typeface="Tahoma" pitchFamily="34" charset="0"/>
                <a:cs typeface="Tahoma" pitchFamily="34" charset="0"/>
              </a:rPr>
              <a:t> money){	//</a:t>
            </a:r>
            <a:r>
              <a:rPr lang="zh-CN" altLang="en-US" sz="1600" b="1" dirty="0" smtClean="0">
                <a:solidFill>
                  <a:srgbClr val="006600"/>
                </a:solidFill>
                <a:latin typeface="Tahoma" pitchFamily="34" charset="0"/>
                <a:ea typeface="Tahoma" pitchFamily="34" charset="0"/>
                <a:cs typeface="Tahoma" pitchFamily="34" charset="0"/>
              </a:rPr>
              <a:t>取款方法，返回实践取走的金额</a:t>
            </a:r>
          </a:p>
          <a:p>
            <a:pPr lvl="2">
              <a:buNone/>
            </a:pPr>
            <a:r>
              <a:rPr lang="en-US" altLang="zh-CN" sz="1600" b="1" dirty="0" smtClean="0">
                <a:solidFill>
                  <a:srgbClr val="006600"/>
                </a:solidFill>
                <a:latin typeface="Tahoma" pitchFamily="34" charset="0"/>
                <a:ea typeface="Tahoma" pitchFamily="34" charset="0"/>
                <a:cs typeface="Tahoma" pitchFamily="34" charset="0"/>
              </a:rPr>
              <a:t>if(balance &gt; money){</a:t>
            </a:r>
          </a:p>
          <a:p>
            <a:pPr lvl="3">
              <a:buNone/>
            </a:pPr>
            <a:r>
              <a:rPr lang="en-US" altLang="zh-CN" sz="1600" b="1" dirty="0" smtClean="0">
                <a:solidFill>
                  <a:srgbClr val="006600"/>
                </a:solidFill>
                <a:latin typeface="Tahoma" pitchFamily="34" charset="0"/>
                <a:ea typeface="Tahoma" pitchFamily="34" charset="0"/>
                <a:cs typeface="Tahoma" pitchFamily="34" charset="0"/>
              </a:rPr>
              <a:t>balance = balance - money;</a:t>
            </a:r>
          </a:p>
          <a:p>
            <a:pPr lvl="2">
              <a:buNone/>
            </a:pPr>
            <a:r>
              <a:rPr lang="en-US" altLang="zh-CN" sz="1600" b="1" dirty="0" smtClean="0">
                <a:solidFill>
                  <a:srgbClr val="006600"/>
                </a:solidFill>
                <a:latin typeface="Tahoma" pitchFamily="34" charset="0"/>
                <a:ea typeface="Tahoma" pitchFamily="34" charset="0"/>
                <a:cs typeface="Tahoma" pitchFamily="34" charset="0"/>
              </a:rPr>
              <a:t>}else {</a:t>
            </a:r>
          </a:p>
          <a:p>
            <a:pPr lvl="3">
              <a:buNone/>
            </a:pPr>
            <a:r>
              <a:rPr lang="en-US" altLang="zh-CN" sz="1600" b="1" dirty="0" smtClean="0">
                <a:solidFill>
                  <a:srgbClr val="006600"/>
                </a:solidFill>
                <a:latin typeface="Tahoma" pitchFamily="34" charset="0"/>
                <a:ea typeface="Tahoma" pitchFamily="34" charset="0"/>
                <a:cs typeface="Tahoma" pitchFamily="34" charset="0"/>
              </a:rPr>
              <a:t>money = balance;//</a:t>
            </a:r>
            <a:r>
              <a:rPr lang="zh-CN" altLang="en-US" sz="1600" b="1" dirty="0" smtClean="0">
                <a:solidFill>
                  <a:srgbClr val="006600"/>
                </a:solidFill>
                <a:latin typeface="Tahoma" pitchFamily="34" charset="0"/>
                <a:cs typeface="Tahoma" pitchFamily="34" charset="0"/>
              </a:rPr>
              <a:t>余额不够时，取走余额。</a:t>
            </a:r>
          </a:p>
          <a:p>
            <a:pPr lvl="3">
              <a:buNone/>
            </a:pP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6600"/>
                </a:solidFill>
                <a:latin typeface="Tahoma" pitchFamily="34" charset="0"/>
                <a:ea typeface="Tahoma" pitchFamily="34" charset="0"/>
                <a:cs typeface="Tahoma" pitchFamily="34" charset="0"/>
              </a:rPr>
              <a:t> = 0;</a:t>
            </a:r>
          </a:p>
          <a:p>
            <a:pPr lvl="2">
              <a:buNone/>
            </a:pPr>
            <a:r>
              <a:rPr lang="en-US" altLang="zh-CN" sz="1600" b="1" dirty="0" smtClean="0">
                <a:solidFill>
                  <a:srgbClr val="006600"/>
                </a:solidFill>
                <a:latin typeface="Tahoma" pitchFamily="34" charset="0"/>
                <a:ea typeface="Tahoma" pitchFamily="34" charset="0"/>
                <a:cs typeface="Tahoma" pitchFamily="34" charset="0"/>
              </a:rPr>
              <a:t>}</a:t>
            </a:r>
          </a:p>
          <a:p>
            <a:pPr lvl="2">
              <a:buNone/>
            </a:pPr>
            <a:r>
              <a:rPr lang="en-US" altLang="zh-CN" sz="1600" b="1" dirty="0" err="1" smtClean="0">
                <a:solidFill>
                  <a:srgbClr val="006600"/>
                </a:solidFill>
                <a:latin typeface="Tahoma" pitchFamily="34" charset="0"/>
                <a:ea typeface="Tahoma" pitchFamily="34" charset="0"/>
                <a:cs typeface="Tahoma" pitchFamily="34" charset="0"/>
              </a:rPr>
              <a:t>System.out.println</a:t>
            </a:r>
            <a:r>
              <a:rPr lang="en-US" altLang="zh-CN" sz="1600" b="1" dirty="0" smtClean="0">
                <a:solidFill>
                  <a:srgbClr val="006600"/>
                </a:solidFill>
                <a:latin typeface="Tahoma" pitchFamily="34" charset="0"/>
                <a:ea typeface="Tahoma" pitchFamily="34" charset="0"/>
                <a:cs typeface="Tahoma" pitchFamily="34" charset="0"/>
              </a:rPr>
              <a:t>("</a:t>
            </a:r>
            <a:r>
              <a:rPr lang="zh-CN" altLang="en-US" sz="1600" b="1" dirty="0" smtClean="0">
                <a:solidFill>
                  <a:srgbClr val="006600"/>
                </a:solidFill>
                <a:latin typeface="Tahoma" pitchFamily="34" charset="0"/>
                <a:cs typeface="Tahoma" pitchFamily="34" charset="0"/>
              </a:rPr>
              <a:t>取出</a:t>
            </a:r>
            <a:r>
              <a:rPr lang="en-US" altLang="zh-CN" sz="1600" b="1" dirty="0" smtClean="0">
                <a:solidFill>
                  <a:srgbClr val="006600"/>
                </a:solidFill>
                <a:latin typeface="Tahoma" pitchFamily="34" charset="0"/>
                <a:ea typeface="Tahoma" pitchFamily="34" charset="0"/>
                <a:cs typeface="Tahoma" pitchFamily="34" charset="0"/>
              </a:rPr>
              <a:t>"+money+"</a:t>
            </a:r>
            <a:r>
              <a:rPr lang="zh-CN" altLang="en-US" sz="1600" b="1" dirty="0" smtClean="0">
                <a:solidFill>
                  <a:srgbClr val="006600"/>
                </a:solidFill>
                <a:latin typeface="Tahoma" pitchFamily="34" charset="0"/>
                <a:cs typeface="Tahoma" pitchFamily="34" charset="0"/>
              </a:rPr>
              <a:t>元，账上余额为：</a:t>
            </a:r>
            <a:r>
              <a:rPr lang="en-US" altLang="zh-CN" sz="1600" b="1" dirty="0" smtClean="0">
                <a:solidFill>
                  <a:srgbClr val="006600"/>
                </a:solidFill>
                <a:latin typeface="Tahoma" pitchFamily="34" charset="0"/>
                <a:ea typeface="Tahoma" pitchFamily="34" charset="0"/>
                <a:cs typeface="Tahoma" pitchFamily="34" charset="0"/>
              </a:rPr>
              <a:t>"+</a:t>
            </a:r>
            <a:r>
              <a:rPr lang="en-US" altLang="zh-CN" sz="1600" b="1" dirty="0" smtClean="0">
                <a:solidFill>
                  <a:srgbClr val="C00000"/>
                </a:solidFill>
                <a:latin typeface="Tahoma" pitchFamily="34" charset="0"/>
                <a:ea typeface="Tahoma" pitchFamily="34" charset="0"/>
                <a:cs typeface="Tahoma" pitchFamily="34" charset="0"/>
              </a:rPr>
              <a:t>balance</a:t>
            </a:r>
            <a:r>
              <a:rPr lang="en-US" altLang="zh-CN" sz="1600" b="1" dirty="0" smtClean="0">
                <a:solidFill>
                  <a:srgbClr val="006600"/>
                </a:solidFill>
                <a:latin typeface="Tahoma" pitchFamily="34" charset="0"/>
                <a:ea typeface="Tahoma" pitchFamily="34" charset="0"/>
                <a:cs typeface="Tahoma" pitchFamily="34" charset="0"/>
              </a:rPr>
              <a:t>);</a:t>
            </a:r>
          </a:p>
          <a:p>
            <a:pPr lvl="2">
              <a:buNone/>
            </a:pPr>
            <a:endParaRPr lang="zh-CN" altLang="en-US" sz="1600" b="1" dirty="0" smtClean="0">
              <a:solidFill>
                <a:srgbClr val="006600"/>
              </a:solidFill>
              <a:latin typeface="Tahoma" pitchFamily="34" charset="0"/>
              <a:cs typeface="Tahoma" pitchFamily="34" charset="0"/>
            </a:endParaRPr>
          </a:p>
          <a:p>
            <a:pPr lvl="2">
              <a:buNone/>
            </a:pPr>
            <a:r>
              <a:rPr lang="en-US" altLang="zh-CN" sz="1600" b="1" dirty="0" smtClean="0">
                <a:solidFill>
                  <a:srgbClr val="006600"/>
                </a:solidFill>
                <a:latin typeface="Tahoma" pitchFamily="34" charset="0"/>
                <a:ea typeface="Tahoma" pitchFamily="34" charset="0"/>
                <a:cs typeface="Tahoma" pitchFamily="34" charset="0"/>
              </a:rPr>
              <a:t>return money;</a:t>
            </a:r>
          </a:p>
          <a:p>
            <a:pPr lvl="1">
              <a:buNone/>
            </a:pPr>
            <a:r>
              <a:rPr lang="en-US" altLang="zh-CN" sz="1600" b="1" dirty="0" smtClean="0">
                <a:solidFill>
                  <a:srgbClr val="006600"/>
                </a:solidFill>
                <a:latin typeface="Tahoma" pitchFamily="34" charset="0"/>
                <a:ea typeface="Tahoma" pitchFamily="34" charset="0"/>
                <a:cs typeface="Tahoma" pitchFamily="34" charset="0"/>
              </a:rPr>
              <a:t>}</a:t>
            </a:r>
          </a:p>
          <a:p>
            <a:pPr>
              <a:buNone/>
            </a:pPr>
            <a:r>
              <a:rPr lang="en-US" altLang="zh-CN" sz="1600" b="1" dirty="0" smtClean="0">
                <a:latin typeface="Tahoma" pitchFamily="34" charset="0"/>
                <a:ea typeface="Tahoma" pitchFamily="34" charset="0"/>
                <a:cs typeface="Tahoma" pitchFamily="34"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a:p>
        </p:txBody>
      </p:sp>
      <p:sp>
        <p:nvSpPr>
          <p:cNvPr id="5" name="TextBox 4"/>
          <p:cNvSpPr txBox="1"/>
          <p:nvPr/>
        </p:nvSpPr>
        <p:spPr>
          <a:xfrm>
            <a:off x="6215074" y="5572140"/>
            <a:ext cx="1928826" cy="830997"/>
          </a:xfrm>
          <a:prstGeom prst="rect">
            <a:avLst/>
          </a:prstGeom>
          <a:noFill/>
          <a:ln>
            <a:solidFill>
              <a:schemeClr val="accent1"/>
            </a:solidFill>
          </a:ln>
        </p:spPr>
        <p:txBody>
          <a:bodyPr wrap="square" rtlCol="0">
            <a:spAutoFit/>
          </a:bodyPr>
          <a:lstStyle/>
          <a:p>
            <a:r>
              <a:rPr lang="zh-CN" altLang="en-US" sz="2400" b="1" dirty="0" smtClean="0"/>
              <a:t>结果还存在不确定性</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3D1295C-5090-4DD9-9AF1-1DBD35B8DA2F}" type="slidenum">
              <a:rPr lang="en-US" altLang="zh-CN"/>
              <a:pPr/>
              <a:t>6</a:t>
            </a:fld>
            <a:endParaRPr lang="en-US" altLang="zh-CN"/>
          </a:p>
        </p:txBody>
      </p:sp>
      <p:sp>
        <p:nvSpPr>
          <p:cNvPr id="23554" name="Rectangle 2"/>
          <p:cNvSpPr>
            <a:spLocks noGrp="1" noChangeArrowheads="1"/>
          </p:cNvSpPr>
          <p:nvPr>
            <p:ph type="title"/>
          </p:nvPr>
        </p:nvSpPr>
        <p:spPr/>
        <p:txBody>
          <a:bodyPr/>
          <a:lstStyle/>
          <a:p>
            <a:r>
              <a:rPr lang="zh-CN" altLang="en-US" dirty="0" smtClean="0"/>
              <a:t>§15.1.1  </a:t>
            </a:r>
            <a:r>
              <a:rPr lang="zh-CN" altLang="en-US" sz="4400" dirty="0" smtClean="0">
                <a:latin typeface="宋体" charset="-122"/>
              </a:rPr>
              <a:t>程序、进程与线程</a:t>
            </a:r>
            <a:r>
              <a:rPr lang="zh-CN" altLang="en-US" dirty="0" smtClean="0">
                <a:latin typeface="宋体" charset="-122"/>
              </a:rPr>
              <a:t> </a:t>
            </a:r>
            <a:endParaRPr lang="zh-CN" altLang="en-US" dirty="0">
              <a:solidFill>
                <a:schemeClr val="tx1"/>
              </a:solidFill>
            </a:endParaRPr>
          </a:p>
        </p:txBody>
      </p:sp>
      <p:sp>
        <p:nvSpPr>
          <p:cNvPr id="23555" name="Rectangle 3"/>
          <p:cNvSpPr>
            <a:spLocks noGrp="1" noChangeArrowheads="1"/>
          </p:cNvSpPr>
          <p:nvPr>
            <p:ph type="body" idx="1"/>
          </p:nvPr>
        </p:nvSpPr>
        <p:spPr>
          <a:xfrm>
            <a:off x="457200" y="1524000"/>
            <a:ext cx="8229600" cy="5105400"/>
          </a:xfrm>
        </p:spPr>
        <p:txBody>
          <a:bodyPr/>
          <a:lstStyle/>
          <a:p>
            <a:r>
              <a:rPr lang="en-US" altLang="zh-CN" sz="2400" b="1" dirty="0" smtClean="0"/>
              <a:t>3</a:t>
            </a:r>
            <a:r>
              <a:rPr lang="zh-CN" altLang="en-US" sz="2400" b="1" dirty="0" smtClean="0"/>
              <a:t>个概念：程序</a:t>
            </a:r>
            <a:r>
              <a:rPr lang="zh-CN" altLang="en-US" sz="2400" b="1" dirty="0"/>
              <a:t>、进程、线程</a:t>
            </a:r>
          </a:p>
          <a:p>
            <a:pPr marL="801687" lvl="1" indent="-457200">
              <a:buFont typeface="+mj-ea"/>
              <a:buAutoNum type="circleNumDbPlain"/>
            </a:pPr>
            <a:r>
              <a:rPr lang="zh-CN" altLang="en-US" b="1" dirty="0">
                <a:solidFill>
                  <a:srgbClr val="990000"/>
                </a:solidFill>
              </a:rPr>
              <a:t>程序</a:t>
            </a:r>
            <a:r>
              <a:rPr lang="en-US" altLang="zh-CN" b="1" dirty="0">
                <a:solidFill>
                  <a:srgbClr val="990000"/>
                </a:solidFill>
              </a:rPr>
              <a:t>(Program)</a:t>
            </a:r>
            <a:r>
              <a:rPr lang="zh-CN" altLang="en-US" b="1" dirty="0"/>
              <a:t>是静态的一段代码。</a:t>
            </a:r>
          </a:p>
          <a:p>
            <a:pPr marL="801687" lvl="1" indent="-457200">
              <a:buFont typeface="+mj-ea"/>
              <a:buAutoNum type="circleNumDbPlain"/>
            </a:pPr>
            <a:r>
              <a:rPr lang="zh-CN" altLang="en-US" b="1" dirty="0" smtClean="0">
                <a:solidFill>
                  <a:srgbClr val="990000"/>
                </a:solidFill>
              </a:rPr>
              <a:t>一</a:t>
            </a:r>
            <a:r>
              <a:rPr lang="zh-CN" altLang="en-US" b="1" dirty="0">
                <a:solidFill>
                  <a:srgbClr val="990000"/>
                </a:solidFill>
              </a:rPr>
              <a:t>个运行中的程序称为一个进程</a:t>
            </a:r>
            <a:r>
              <a:rPr lang="en-US" altLang="zh-CN" b="1" dirty="0">
                <a:solidFill>
                  <a:srgbClr val="990000"/>
                </a:solidFill>
              </a:rPr>
              <a:t>(Process)</a:t>
            </a:r>
            <a:r>
              <a:rPr lang="zh-CN" altLang="en-US" b="1" dirty="0">
                <a:solidFill>
                  <a:srgbClr val="990000"/>
                </a:solidFill>
              </a:rPr>
              <a:t>。</a:t>
            </a:r>
          </a:p>
          <a:p>
            <a:pPr lvl="2"/>
            <a:r>
              <a:rPr lang="zh-CN" altLang="en-US" b="1" dirty="0">
                <a:solidFill>
                  <a:srgbClr val="CC0000"/>
                </a:solidFill>
                <a:latin typeface="黑体" pitchFamily="2" charset="-122"/>
              </a:rPr>
              <a:t>进程</a:t>
            </a:r>
            <a:r>
              <a:rPr lang="zh-CN" altLang="en-US" dirty="0">
                <a:latin typeface="黑体" pitchFamily="2" charset="-122"/>
              </a:rPr>
              <a:t>是程序的一次动态执行过程，它对应了从代码加载、执行至执行完毕的一个完整过程，这个过程也是进程本身从产生、发展至消亡的过程。</a:t>
            </a:r>
          </a:p>
          <a:p>
            <a:pPr marL="801687" lvl="1" indent="-457200">
              <a:buFont typeface="+mj-ea"/>
              <a:buAutoNum type="circleNumDbPlain"/>
            </a:pPr>
            <a:r>
              <a:rPr lang="en-US" altLang="zh-CN" b="1" dirty="0">
                <a:solidFill>
                  <a:srgbClr val="990000"/>
                </a:solidFill>
              </a:rPr>
              <a:t>Thread(</a:t>
            </a:r>
            <a:r>
              <a:rPr lang="zh-CN" altLang="en-US" b="1" dirty="0">
                <a:solidFill>
                  <a:srgbClr val="990000"/>
                </a:solidFill>
              </a:rPr>
              <a:t>线程</a:t>
            </a:r>
            <a:r>
              <a:rPr lang="en-US" altLang="zh-CN" b="1" dirty="0">
                <a:solidFill>
                  <a:srgbClr val="990000"/>
                </a:solidFill>
              </a:rPr>
              <a:t>)</a:t>
            </a:r>
            <a:r>
              <a:rPr lang="zh-CN" altLang="en-US" b="1" dirty="0">
                <a:solidFill>
                  <a:srgbClr val="990000"/>
                </a:solidFill>
              </a:rPr>
              <a:t>是程序中的一条执行路径。</a:t>
            </a:r>
          </a:p>
          <a:p>
            <a:pPr lvl="2"/>
            <a:r>
              <a:rPr lang="zh-CN" altLang="en-US" b="1" dirty="0">
                <a:solidFill>
                  <a:srgbClr val="0000CC"/>
                </a:solidFill>
                <a:latin typeface="黑体" pitchFamily="2" charset="-122"/>
              </a:rPr>
              <a:t>一个进程</a:t>
            </a:r>
            <a:r>
              <a:rPr lang="zh-CN" altLang="en-US" dirty="0">
                <a:latin typeface="黑体" pitchFamily="2" charset="-122"/>
              </a:rPr>
              <a:t>在其执行过程中，可以产生</a:t>
            </a:r>
            <a:r>
              <a:rPr lang="zh-CN" altLang="en-US" b="1" dirty="0">
                <a:solidFill>
                  <a:srgbClr val="0000CC"/>
                </a:solidFill>
                <a:latin typeface="黑体" pitchFamily="2" charset="-122"/>
              </a:rPr>
              <a:t>多个线程</a:t>
            </a:r>
            <a:r>
              <a:rPr lang="zh-CN" altLang="en-US" dirty="0">
                <a:latin typeface="黑体" pitchFamily="2" charset="-122"/>
              </a:rPr>
              <a:t>，形成多条执行</a:t>
            </a:r>
            <a:r>
              <a:rPr lang="zh-CN" altLang="en-US" dirty="0">
                <a:latin typeface="宋体" pitchFamily="2" charset="-122"/>
              </a:rPr>
              <a:t>路径</a:t>
            </a:r>
            <a:r>
              <a:rPr lang="zh-CN" altLang="en-US" dirty="0">
                <a:latin typeface="黑体" pitchFamily="2" charset="-122"/>
              </a:rPr>
              <a:t>，每条</a:t>
            </a:r>
            <a:r>
              <a:rPr lang="zh-CN" altLang="en-US" dirty="0">
                <a:latin typeface="宋体" pitchFamily="2" charset="-122"/>
              </a:rPr>
              <a:t>路径</a:t>
            </a:r>
            <a:r>
              <a:rPr lang="zh-CN" altLang="en-US" dirty="0">
                <a:latin typeface="黑体" pitchFamily="2" charset="-122"/>
              </a:rPr>
              <a:t>，即每个线程也有它自身的产生、存在和消亡的过程，也是一个动态的概念</a:t>
            </a:r>
            <a:r>
              <a:rPr lang="zh-CN" altLang="en-US" dirty="0" smtClean="0">
                <a:latin typeface="黑体" pitchFamily="2" charset="-122"/>
              </a:rPr>
              <a:t>。</a:t>
            </a:r>
            <a:endParaRPr lang="en-US" altLang="zh-CN" dirty="0" smtClean="0">
              <a:latin typeface="黑体" pitchFamily="2" charset="-122"/>
            </a:endParaRPr>
          </a:p>
          <a:p>
            <a:pPr lvl="2"/>
            <a:endParaRPr lang="en-US" altLang="zh-CN" sz="800" dirty="0" smtClean="0">
              <a:latin typeface="黑体" pitchFamily="2" charset="-122"/>
            </a:endParaRPr>
          </a:p>
          <a:p>
            <a:r>
              <a:rPr lang="zh-CN" altLang="en-US" sz="2500" b="1" dirty="0" smtClean="0">
                <a:solidFill>
                  <a:srgbClr val="0000CC"/>
                </a:solidFill>
              </a:rPr>
              <a:t>多线程程序</a:t>
            </a:r>
            <a:r>
              <a:rPr lang="zh-CN" altLang="en-US" sz="2500" dirty="0" smtClean="0">
                <a:solidFill>
                  <a:srgbClr val="0000CC"/>
                </a:solidFill>
              </a:rPr>
              <a:t>：</a:t>
            </a:r>
            <a:r>
              <a:rPr lang="zh-CN" altLang="en-US" sz="2500" dirty="0" smtClean="0"/>
              <a:t>一个可以同时运行多个相对独立的线程的程序</a:t>
            </a:r>
            <a:r>
              <a:rPr lang="zh-CN" altLang="en-US" sz="2500" dirty="0" smtClean="0">
                <a:solidFill>
                  <a:schemeClr val="bg2"/>
                </a:solidFill>
              </a:rPr>
              <a:t>。</a:t>
            </a:r>
            <a:endParaRPr lang="zh-CN" altLang="en-US" sz="1400" b="1" dirty="0" smtClean="0"/>
          </a:p>
          <a:p>
            <a:pPr lvl="2"/>
            <a:endParaRPr lang="zh-CN" altLang="en-US" sz="2100"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latin typeface="Tahoma" pitchFamily="34" charset="0"/>
                <a:ea typeface="Tahoma" pitchFamily="34" charset="0"/>
                <a:cs typeface="Tahoma" pitchFamily="34" charset="0"/>
              </a:rPr>
              <a:t>BankAccount</a:t>
            </a:r>
            <a:r>
              <a:rPr lang="en-US" altLang="zh-CN" sz="3200" dirty="0" smtClean="0"/>
              <a:t>.java</a:t>
            </a:r>
            <a:r>
              <a:rPr lang="zh-CN" altLang="en-US" sz="3200" dirty="0" smtClean="0"/>
              <a:t>，</a:t>
            </a:r>
            <a:r>
              <a:rPr lang="zh-CN" altLang="en-US" sz="3200" dirty="0" smtClean="0">
                <a:latin typeface="Tahoma" pitchFamily="34" charset="0"/>
                <a:ea typeface="Tahoma" pitchFamily="34" charset="0"/>
                <a:cs typeface="Tahoma" pitchFamily="34" charset="0"/>
              </a:rPr>
              <a:t>实现</a:t>
            </a:r>
            <a:r>
              <a:rPr lang="zh-CN" altLang="en-US" sz="3200" dirty="0" smtClean="0">
                <a:latin typeface="Tahoma" pitchFamily="34" charset="0"/>
                <a:ea typeface="Tahoma" pitchFamily="34" charset="0"/>
                <a:cs typeface="Tahoma" pitchFamily="34" charset="0"/>
              </a:rPr>
              <a:t>同步后的输出</a:t>
            </a:r>
            <a:r>
              <a:rPr lang="zh-CN" altLang="en-US" sz="3200" dirty="0" smtClean="0">
                <a:latin typeface="Tahoma" pitchFamily="34" charset="0"/>
                <a:ea typeface="Tahoma" pitchFamily="34" charset="0"/>
                <a:cs typeface="Tahoma" pitchFamily="34" charset="0"/>
              </a:rPr>
              <a:t>：</a:t>
            </a:r>
            <a:endParaRPr lang="zh-CN" altLang="en-US" sz="3200" dirty="0"/>
          </a:p>
        </p:txBody>
      </p:sp>
      <p:sp>
        <p:nvSpPr>
          <p:cNvPr id="3" name="内容占位符 2"/>
          <p:cNvSpPr>
            <a:spLocks noGrp="1"/>
          </p:cNvSpPr>
          <p:nvPr>
            <p:ph idx="1"/>
          </p:nvPr>
        </p:nvSpPr>
        <p:spPr/>
        <p:txBody>
          <a:bodyPr/>
          <a:lstStyle/>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a:p>
        </p:txBody>
      </p:sp>
      <p:pic>
        <p:nvPicPr>
          <p:cNvPr id="2051" name="Picture 3"/>
          <p:cNvPicPr>
            <a:picLocks noChangeAspect="1" noChangeArrowheads="1"/>
          </p:cNvPicPr>
          <p:nvPr/>
        </p:nvPicPr>
        <p:blipFill>
          <a:blip r:embed="rId2"/>
          <a:srcRect/>
          <a:stretch>
            <a:fillRect/>
          </a:stretch>
        </p:blipFill>
        <p:spPr bwMode="auto">
          <a:xfrm>
            <a:off x="571472" y="2000240"/>
            <a:ext cx="3049183" cy="250033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929190" y="2143116"/>
            <a:ext cx="2714644" cy="251987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linds(horizontal)">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en-US" altLang="zh-CN" dirty="0" smtClean="0"/>
              <a:t>synchronized</a:t>
            </a:r>
            <a:r>
              <a:rPr lang="zh-CN" altLang="en-US" dirty="0" smtClean="0"/>
              <a:t>只能保证同一时刻只能有一个线程正在使用冲突的同步方法。</a:t>
            </a:r>
            <a:endParaRPr lang="en-US" altLang="zh-CN" dirty="0" smtClean="0"/>
          </a:p>
          <a:p>
            <a:endParaRPr lang="en-US" altLang="zh-CN" dirty="0" smtClean="0"/>
          </a:p>
          <a:p>
            <a:r>
              <a:rPr lang="zh-CN" altLang="en-US" dirty="0" smtClean="0"/>
              <a:t>曾中断的线程会从其之前中断处执行同步方法</a:t>
            </a:r>
            <a:r>
              <a:rPr lang="en-US" altLang="zh-CN" sz="2000" b="1" dirty="0" smtClean="0">
                <a:solidFill>
                  <a:srgbClr val="000099"/>
                </a:solidFill>
              </a:rPr>
              <a:t>(</a:t>
            </a:r>
            <a:r>
              <a:rPr lang="zh-CN" altLang="en-US" sz="2000" b="1" dirty="0" smtClean="0">
                <a:solidFill>
                  <a:srgbClr val="000099"/>
                </a:solidFill>
              </a:rPr>
              <a:t>教材</a:t>
            </a:r>
            <a:r>
              <a:rPr lang="en-US" altLang="zh-CN" sz="2000" b="1" dirty="0" smtClean="0">
                <a:solidFill>
                  <a:srgbClr val="000099"/>
                </a:solidFill>
              </a:rPr>
              <a:t>P393)</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400948" cy="1295400"/>
          </a:xfrm>
        </p:spPr>
        <p:txBody>
          <a:bodyPr/>
          <a:lstStyle/>
          <a:p>
            <a:r>
              <a:rPr lang="zh-CN" altLang="en-US" sz="3600" dirty="0" smtClean="0"/>
              <a:t>§15.7 </a:t>
            </a:r>
            <a:r>
              <a:rPr lang="zh-CN" altLang="en-US" sz="3600" dirty="0" smtClean="0">
                <a:latin typeface="宋体" charset="-122"/>
              </a:rPr>
              <a:t>在同步方法中使用</a:t>
            </a:r>
            <a:r>
              <a:rPr lang="en-US" altLang="zh-CN" sz="3600" dirty="0" smtClean="0">
                <a:latin typeface="宋体" charset="-122"/>
              </a:rPr>
              <a:t>wait()、notify </a:t>
            </a:r>
            <a:r>
              <a:rPr lang="zh-CN" altLang="en-US" sz="3600" dirty="0" smtClean="0">
                <a:latin typeface="宋体" charset="-122"/>
              </a:rPr>
              <a:t>和</a:t>
            </a:r>
            <a:r>
              <a:rPr lang="en-US" altLang="zh-CN" sz="3600" dirty="0" err="1" smtClean="0">
                <a:latin typeface="宋体" charset="-122"/>
              </a:rPr>
              <a:t>notifyAll</a:t>
            </a:r>
            <a:r>
              <a:rPr lang="en-US" altLang="zh-CN" sz="3600" dirty="0" smtClean="0">
                <a:latin typeface="宋体" charset="-122"/>
              </a:rPr>
              <a:t>()</a:t>
            </a:r>
            <a:r>
              <a:rPr lang="zh-CN" altLang="en-US" sz="3600" dirty="0" smtClean="0">
                <a:latin typeface="宋体" charset="-122"/>
              </a:rPr>
              <a:t>方法 </a:t>
            </a:r>
          </a:p>
        </p:txBody>
      </p:sp>
      <p:sp>
        <p:nvSpPr>
          <p:cNvPr id="3" name="内容占位符 2"/>
          <p:cNvSpPr>
            <a:spLocks noGrp="1"/>
          </p:cNvSpPr>
          <p:nvPr>
            <p:ph idx="1"/>
          </p:nvPr>
        </p:nvSpPr>
        <p:spPr/>
        <p:txBody>
          <a:bodyPr/>
          <a:lstStyle/>
          <a:p>
            <a:r>
              <a:rPr lang="zh-CN" altLang="en-US" sz="2400" dirty="0" smtClean="0">
                <a:solidFill>
                  <a:srgbClr val="000099"/>
                </a:solidFill>
              </a:rPr>
              <a:t>当多个线程的同步方法共享数据，而这个共享数据必须是一个线程操作完成后，其它线程才能访问该共享数据，从而保证数据的正确性。</a:t>
            </a:r>
            <a:r>
              <a:rPr lang="zh-CN" altLang="en-US" sz="2400" dirty="0" smtClean="0"/>
              <a:t>以上情况下需要使用以下</a:t>
            </a:r>
            <a:r>
              <a:rPr lang="zh-CN" altLang="en-US" sz="2400" dirty="0" smtClean="0">
                <a:latin typeface="Tahoma" pitchFamily="34" charset="0"/>
              </a:rPr>
              <a:t>方法实现多线程之间的通信。</a:t>
            </a:r>
            <a:endParaRPr lang="en-US" altLang="zh-CN" sz="2400" dirty="0" smtClean="0">
              <a:latin typeface="Tahoma" pitchFamily="34" charset="0"/>
            </a:endParaRPr>
          </a:p>
          <a:p>
            <a:endParaRPr lang="en-US" altLang="zh-CN" sz="2400" dirty="0" smtClean="0">
              <a:latin typeface="Tahoma" pitchFamily="34" charset="0"/>
            </a:endParaRPr>
          </a:p>
          <a:p>
            <a:r>
              <a:rPr lang="zh-CN" altLang="en-US" sz="2400" dirty="0" smtClean="0">
                <a:latin typeface="Tahoma" pitchFamily="34" charset="0"/>
              </a:rPr>
              <a:t>在由</a:t>
            </a:r>
            <a:r>
              <a:rPr kumimoji="1" lang="en-US" altLang="zh-CN" sz="2400" b="1" dirty="0" smtClean="0">
                <a:solidFill>
                  <a:srgbClr val="0000CC"/>
                </a:solidFill>
                <a:latin typeface="Tahoma" pitchFamily="34" charset="0"/>
                <a:cs typeface="Tahoma" pitchFamily="34" charset="0"/>
              </a:rPr>
              <a:t>synchronized</a:t>
            </a:r>
            <a:r>
              <a:rPr kumimoji="1" lang="zh-CN" altLang="en-US" sz="2400" b="1" dirty="0" smtClean="0">
                <a:solidFill>
                  <a:srgbClr val="0000CC"/>
                </a:solidFill>
                <a:latin typeface="Tahoma" pitchFamily="34" charset="0"/>
                <a:cs typeface="Tahoma" pitchFamily="34" charset="0"/>
              </a:rPr>
              <a:t>锁定的可能冲突的方法</a:t>
            </a:r>
            <a:r>
              <a:rPr kumimoji="1" lang="zh-CN" altLang="en-US" sz="2400" dirty="0" smtClean="0">
                <a:latin typeface="Tahoma" pitchFamily="34" charset="0"/>
                <a:cs typeface="Tahoma" pitchFamily="34" charset="0"/>
              </a:rPr>
              <a:t>中，使用以下方法：</a:t>
            </a:r>
            <a:endParaRPr lang="en-US" altLang="zh-CN" sz="2400" dirty="0" smtClean="0">
              <a:latin typeface="Tahoma" pitchFamily="34" charset="0"/>
            </a:endParaRPr>
          </a:p>
          <a:p>
            <a:pPr lvl="1"/>
            <a:r>
              <a:rPr lang="en-US" altLang="zh-CN" b="1" dirty="0" smtClean="0">
                <a:solidFill>
                  <a:srgbClr val="0000CC"/>
                </a:solidFill>
                <a:latin typeface="Tahoma" pitchFamily="34" charset="0"/>
              </a:rPr>
              <a:t>wait( )</a:t>
            </a:r>
          </a:p>
          <a:p>
            <a:pPr lvl="1"/>
            <a:r>
              <a:rPr lang="en-US" altLang="zh-CN" b="1" dirty="0" smtClean="0">
                <a:solidFill>
                  <a:srgbClr val="0000CC"/>
                </a:solidFill>
                <a:latin typeface="Tahoma" pitchFamily="34" charset="0"/>
              </a:rPr>
              <a:t>notify( )/</a:t>
            </a:r>
            <a:r>
              <a:rPr lang="en-US" altLang="zh-CN" b="1" dirty="0" err="1" smtClean="0">
                <a:solidFill>
                  <a:srgbClr val="000099"/>
                </a:solidFill>
                <a:latin typeface="Tahoma" pitchFamily="34" charset="0"/>
                <a:cs typeface="Tahoma" pitchFamily="34" charset="0"/>
              </a:rPr>
              <a:t>notifyAll</a:t>
            </a:r>
            <a:r>
              <a:rPr lang="en-US" altLang="zh-CN" b="1" dirty="0" smtClean="0">
                <a:solidFill>
                  <a:srgbClr val="000099"/>
                </a:solidFill>
                <a:latin typeface="Tahoma" pitchFamily="34" charset="0"/>
                <a:cs typeface="Tahoma" pitchFamily="34" charset="0"/>
              </a:rPr>
              <a:t>()</a:t>
            </a:r>
          </a:p>
          <a:p>
            <a:pPr lvl="1"/>
            <a:r>
              <a:rPr lang="en-US" altLang="zh-CN" b="1" i="1" dirty="0" smtClean="0">
                <a:solidFill>
                  <a:srgbClr val="C00000"/>
                </a:solidFill>
                <a:latin typeface="Tahoma" pitchFamily="34" charset="0"/>
              </a:rPr>
              <a:t>wait()</a:t>
            </a:r>
            <a:r>
              <a:rPr lang="zh-CN" altLang="en-US" b="1" i="1" dirty="0" smtClean="0">
                <a:solidFill>
                  <a:srgbClr val="C00000"/>
                </a:solidFill>
                <a:latin typeface="Tahoma" pitchFamily="34" charset="0"/>
              </a:rPr>
              <a:t>和</a:t>
            </a:r>
            <a:r>
              <a:rPr lang="en-US" altLang="zh-CN" b="1" i="1" dirty="0" smtClean="0">
                <a:solidFill>
                  <a:srgbClr val="C00000"/>
                </a:solidFill>
                <a:latin typeface="Tahoma" pitchFamily="34" charset="0"/>
              </a:rPr>
              <a:t>notify()</a:t>
            </a:r>
            <a:r>
              <a:rPr lang="zh-CN" altLang="en-US" b="1" i="1" dirty="0" smtClean="0">
                <a:solidFill>
                  <a:srgbClr val="C00000"/>
                </a:solidFill>
                <a:latin typeface="Tahoma" pitchFamily="34" charset="0"/>
              </a:rPr>
              <a:t>，</a:t>
            </a:r>
            <a:r>
              <a:rPr lang="zh-CN" altLang="en-US" b="1" i="1" dirty="0" smtClean="0">
                <a:solidFill>
                  <a:srgbClr val="C00000"/>
                </a:solidFill>
              </a:rPr>
              <a:t>二者必须出现在同一个方法内。 </a:t>
            </a:r>
            <a:endParaRPr lang="zh-CN" altLang="en-US" b="1" i="1" dirty="0" smtClean="0">
              <a:solidFill>
                <a:srgbClr val="C00000"/>
              </a:solidFill>
              <a:latin typeface="Tahoma" pitchFamily="34" charset="0"/>
            </a:endParaRPr>
          </a:p>
          <a:p>
            <a:pPr lvl="1"/>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472386" cy="1295400"/>
          </a:xfrm>
        </p:spPr>
        <p:txBody>
          <a:bodyPr/>
          <a:lstStyle/>
          <a:p>
            <a:r>
              <a:rPr lang="zh-CN" altLang="en-US" sz="3600" dirty="0" smtClean="0"/>
              <a:t>§15.7 </a:t>
            </a:r>
            <a:r>
              <a:rPr lang="zh-CN" altLang="en-US" sz="3600" dirty="0" smtClean="0">
                <a:latin typeface="宋体" charset="-122"/>
              </a:rPr>
              <a:t>在同步方法中使用</a:t>
            </a:r>
            <a:r>
              <a:rPr lang="en-US" altLang="zh-CN" sz="3600" dirty="0" smtClean="0">
                <a:latin typeface="宋体" charset="-122"/>
              </a:rPr>
              <a:t>wait()、notify </a:t>
            </a:r>
            <a:r>
              <a:rPr lang="zh-CN" altLang="en-US" sz="3600" dirty="0" smtClean="0">
                <a:latin typeface="宋体" charset="-122"/>
              </a:rPr>
              <a:t>和</a:t>
            </a:r>
            <a:r>
              <a:rPr lang="en-US" altLang="zh-CN" sz="3600" dirty="0" err="1" smtClean="0">
                <a:latin typeface="宋体" charset="-122"/>
              </a:rPr>
              <a:t>notifyAll</a:t>
            </a:r>
            <a:r>
              <a:rPr lang="en-US" altLang="zh-CN" sz="3600" dirty="0" smtClean="0">
                <a:latin typeface="宋体" charset="-122"/>
              </a:rPr>
              <a:t>()</a:t>
            </a:r>
            <a:r>
              <a:rPr lang="zh-CN" altLang="en-US" sz="3600" dirty="0" smtClean="0">
                <a:latin typeface="宋体" charset="-122"/>
              </a:rPr>
              <a:t>方法 </a:t>
            </a:r>
            <a:endParaRPr lang="zh-CN" altLang="en-US" sz="3600" dirty="0"/>
          </a:p>
        </p:txBody>
      </p:sp>
      <p:sp>
        <p:nvSpPr>
          <p:cNvPr id="3" name="内容占位符 2"/>
          <p:cNvSpPr>
            <a:spLocks noGrp="1"/>
          </p:cNvSpPr>
          <p:nvPr>
            <p:ph idx="1"/>
          </p:nvPr>
        </p:nvSpPr>
        <p:spPr/>
        <p:txBody>
          <a:bodyPr/>
          <a:lstStyle/>
          <a:p>
            <a:pPr algn="just"/>
            <a:r>
              <a:rPr lang="en-US" altLang="zh-CN" b="1" dirty="0" smtClean="0">
                <a:solidFill>
                  <a:srgbClr val="0000FF"/>
                </a:solidFill>
                <a:latin typeface="Tahoma" pitchFamily="34" charset="0"/>
                <a:ea typeface="Tahoma" pitchFamily="34" charset="0"/>
                <a:cs typeface="Tahoma" pitchFamily="34" charset="0"/>
              </a:rPr>
              <a:t>wait()</a:t>
            </a:r>
            <a:r>
              <a:rPr lang="zh-CN" altLang="en-US" b="1" dirty="0" smtClean="0">
                <a:solidFill>
                  <a:srgbClr val="0000FF"/>
                </a:solidFill>
                <a:latin typeface="Tahoma" pitchFamily="34" charset="0"/>
                <a:cs typeface="Tahoma" pitchFamily="34" charset="0"/>
              </a:rPr>
              <a:t>方法</a:t>
            </a:r>
            <a:endParaRPr lang="en-US" altLang="zh-CN" b="1" dirty="0" smtClean="0">
              <a:solidFill>
                <a:srgbClr val="0000FF"/>
              </a:solidFill>
              <a:latin typeface="Tahoma" pitchFamily="34" charset="0"/>
              <a:ea typeface="Tahoma" pitchFamily="34" charset="0"/>
              <a:cs typeface="Tahoma" pitchFamily="34" charset="0"/>
            </a:endParaRPr>
          </a:p>
          <a:p>
            <a:pPr lvl="1" algn="just"/>
            <a:r>
              <a:rPr lang="zh-CN" altLang="en-US" dirty="0" smtClean="0">
                <a:latin typeface="Tahoma" pitchFamily="34" charset="0"/>
                <a:cs typeface="Tahoma" pitchFamily="34" charset="0"/>
              </a:rPr>
              <a:t>可以中断方法的执行，使本线程等待，暂时让出</a:t>
            </a:r>
            <a:r>
              <a:rPr lang="en-US" altLang="zh-CN" dirty="0" smtClean="0">
                <a:latin typeface="Tahoma" pitchFamily="34" charset="0"/>
                <a:ea typeface="Tahoma" pitchFamily="34" charset="0"/>
                <a:cs typeface="Tahoma" pitchFamily="34" charset="0"/>
              </a:rPr>
              <a:t>CPU</a:t>
            </a:r>
            <a:r>
              <a:rPr lang="zh-CN" altLang="en-US" dirty="0" smtClean="0">
                <a:latin typeface="Tahoma" pitchFamily="34" charset="0"/>
                <a:cs typeface="Tahoma" pitchFamily="34" charset="0"/>
              </a:rPr>
              <a:t>的使用权，并允许其它线程使用这个同步方法。</a:t>
            </a:r>
          </a:p>
          <a:p>
            <a:pPr algn="just"/>
            <a:r>
              <a:rPr lang="en-US" altLang="zh-CN" b="1" dirty="0" smtClean="0">
                <a:solidFill>
                  <a:srgbClr val="0000FF"/>
                </a:solidFill>
                <a:latin typeface="Tahoma" pitchFamily="34" charset="0"/>
                <a:ea typeface="Tahoma" pitchFamily="34" charset="0"/>
                <a:cs typeface="Tahoma" pitchFamily="34" charset="0"/>
              </a:rPr>
              <a:t>notify()</a:t>
            </a:r>
            <a:r>
              <a:rPr lang="zh-CN" altLang="en-US" b="1" dirty="0" smtClean="0">
                <a:solidFill>
                  <a:srgbClr val="0000FF"/>
                </a:solidFill>
                <a:latin typeface="Tahoma" pitchFamily="34" charset="0"/>
                <a:cs typeface="Tahoma" pitchFamily="34" charset="0"/>
              </a:rPr>
              <a:t>方法</a:t>
            </a:r>
            <a:endParaRPr lang="en-US" altLang="zh-CN" b="1" dirty="0" smtClean="0">
              <a:solidFill>
                <a:srgbClr val="0000FF"/>
              </a:solidFill>
              <a:latin typeface="Tahoma" pitchFamily="34" charset="0"/>
              <a:ea typeface="Tahoma" pitchFamily="34" charset="0"/>
              <a:cs typeface="Tahoma" pitchFamily="34" charset="0"/>
            </a:endParaRPr>
          </a:p>
          <a:p>
            <a:pPr lvl="1" algn="just"/>
            <a:r>
              <a:rPr lang="zh-CN" altLang="en-US" dirty="0" smtClean="0">
                <a:latin typeface="Tahoma" pitchFamily="34" charset="0"/>
                <a:cs typeface="Tahoma" pitchFamily="34" charset="0"/>
              </a:rPr>
              <a:t>只是通知处于等待中的线程的某一个结束等待。</a:t>
            </a:r>
            <a:r>
              <a:rPr lang="zh-CN" altLang="en-US" sz="3200" dirty="0" smtClean="0">
                <a:latin typeface="Tahoma" pitchFamily="34" charset="0"/>
                <a:cs typeface="Tahoma" pitchFamily="34" charset="0"/>
              </a:rPr>
              <a:t> </a:t>
            </a:r>
          </a:p>
          <a:p>
            <a:pPr algn="just"/>
            <a:r>
              <a:rPr lang="en-US" altLang="zh-CN" b="1" dirty="0" err="1" smtClean="0">
                <a:solidFill>
                  <a:srgbClr val="0000FF"/>
                </a:solidFill>
                <a:latin typeface="Tahoma" pitchFamily="34" charset="0"/>
                <a:ea typeface="Tahoma" pitchFamily="34" charset="0"/>
                <a:cs typeface="Tahoma" pitchFamily="34" charset="0"/>
              </a:rPr>
              <a:t>notifyAll</a:t>
            </a:r>
            <a:r>
              <a:rPr lang="en-US" altLang="zh-CN" b="1" dirty="0" smtClean="0">
                <a:solidFill>
                  <a:srgbClr val="0000FF"/>
                </a:solidFill>
                <a:latin typeface="Tahoma" pitchFamily="34" charset="0"/>
                <a:ea typeface="Tahoma" pitchFamily="34" charset="0"/>
                <a:cs typeface="Tahoma" pitchFamily="34" charset="0"/>
              </a:rPr>
              <a:t>()</a:t>
            </a:r>
            <a:r>
              <a:rPr lang="zh-CN" altLang="en-US" b="1" dirty="0" smtClean="0">
                <a:solidFill>
                  <a:srgbClr val="0000FF"/>
                </a:solidFill>
                <a:latin typeface="Tahoma" pitchFamily="34" charset="0"/>
                <a:cs typeface="Tahoma" pitchFamily="34" charset="0"/>
              </a:rPr>
              <a:t>方法</a:t>
            </a:r>
            <a:endParaRPr lang="en-US" altLang="zh-CN" b="1" dirty="0" smtClean="0">
              <a:solidFill>
                <a:srgbClr val="0000FF"/>
              </a:solidFill>
              <a:latin typeface="Tahoma" pitchFamily="34" charset="0"/>
              <a:ea typeface="Tahoma" pitchFamily="34" charset="0"/>
              <a:cs typeface="Tahoma" pitchFamily="34" charset="0"/>
            </a:endParaRPr>
          </a:p>
          <a:p>
            <a:pPr lvl="1" algn="just"/>
            <a:r>
              <a:rPr lang="zh-CN" altLang="en-US" dirty="0" smtClean="0">
                <a:latin typeface="Tahoma" pitchFamily="34" charset="0"/>
              </a:rPr>
              <a:t>唤醒从同一个监视器中用</a:t>
            </a:r>
            <a:r>
              <a:rPr lang="en-US" altLang="zh-CN" b="1" dirty="0" smtClean="0">
                <a:solidFill>
                  <a:srgbClr val="800080"/>
                </a:solidFill>
                <a:latin typeface="Tahoma" pitchFamily="34" charset="0"/>
              </a:rPr>
              <a:t>wait( )</a:t>
            </a:r>
            <a:r>
              <a:rPr lang="zh-CN" altLang="en-US" dirty="0" smtClean="0">
                <a:latin typeface="Tahoma" pitchFamily="34" charset="0"/>
              </a:rPr>
              <a:t>方法退出的所有线程，使它们按照优先级的顺序</a:t>
            </a:r>
            <a:r>
              <a:rPr lang="zh-CN" altLang="en-US" b="1" dirty="0" smtClean="0">
                <a:solidFill>
                  <a:srgbClr val="C00000"/>
                </a:solidFill>
                <a:latin typeface="Tahoma" pitchFamily="34" charset="0"/>
              </a:rPr>
              <a:t>重新排队</a:t>
            </a:r>
            <a:r>
              <a:rPr lang="zh-CN" altLang="en-US" dirty="0" smtClean="0">
                <a:latin typeface="Tahoma" pitchFamily="34" charset="0"/>
              </a:rPr>
              <a:t>。</a:t>
            </a:r>
            <a:endParaRPr lang="en-US" altLang="zh-CN" dirty="0" smtClean="0">
              <a:latin typeface="Tahoma" pitchFamily="34" charset="0"/>
            </a:endParaRPr>
          </a:p>
          <a:p>
            <a:pPr lvl="1" algn="just"/>
            <a:r>
              <a:rPr lang="zh-CN" altLang="en-US" u="sng" dirty="0" smtClean="0">
                <a:solidFill>
                  <a:srgbClr val="C00000"/>
                </a:solidFill>
                <a:latin typeface="Tahoma" pitchFamily="34" charset="0"/>
                <a:cs typeface="Tahoma" pitchFamily="34" charset="0"/>
              </a:rPr>
              <a:t>曾中断的线程就会从刚才的中断处继续执行这个同步方法</a:t>
            </a:r>
            <a:r>
              <a:rPr lang="zh-CN" altLang="en-US" dirty="0" smtClean="0">
                <a:latin typeface="Tahoma" pitchFamily="34" charset="0"/>
                <a:cs typeface="Tahoma" pitchFamily="34" charset="0"/>
              </a:rPr>
              <a:t>，并遵循“先中断先继续”的原则。</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76CA9B0-7868-47FC-A6C9-36DB68C3AC72}" type="slidenum">
              <a:rPr lang="en-US" altLang="zh-CN"/>
              <a:pPr/>
              <a:t>64</a:t>
            </a:fld>
            <a:endParaRPr lang="en-US" altLang="zh-CN"/>
          </a:p>
        </p:txBody>
      </p:sp>
      <p:sp>
        <p:nvSpPr>
          <p:cNvPr id="110594" name="Rectangle 2"/>
          <p:cNvSpPr>
            <a:spLocks noGrp="1" noChangeArrowheads="1"/>
          </p:cNvSpPr>
          <p:nvPr>
            <p:ph type="title"/>
          </p:nvPr>
        </p:nvSpPr>
        <p:spPr/>
        <p:txBody>
          <a:bodyPr/>
          <a:lstStyle/>
          <a:p>
            <a:r>
              <a:rPr lang="en-US" altLang="zh-CN" dirty="0" smtClean="0"/>
              <a:t>Object</a:t>
            </a:r>
            <a:r>
              <a:rPr lang="zh-CN" altLang="en-US" dirty="0" smtClean="0"/>
              <a:t>类</a:t>
            </a:r>
            <a:endParaRPr lang="en-US" altLang="zh-CN" dirty="0"/>
          </a:p>
        </p:txBody>
      </p:sp>
      <p:sp>
        <p:nvSpPr>
          <p:cNvPr id="110595" name="Rectangle 3"/>
          <p:cNvSpPr>
            <a:spLocks noGrp="1" noChangeArrowheads="1"/>
          </p:cNvSpPr>
          <p:nvPr>
            <p:ph type="body" idx="1"/>
          </p:nvPr>
        </p:nvSpPr>
        <p:spPr>
          <a:xfrm>
            <a:off x="152400" y="1905000"/>
            <a:ext cx="8785225" cy="431800"/>
          </a:xfrm>
        </p:spPr>
        <p:txBody>
          <a:bodyPr/>
          <a:lstStyle/>
          <a:p>
            <a:pPr marL="0" indent="0" defTabSz="374650">
              <a:lnSpc>
                <a:spcPct val="90000"/>
              </a:lnSpc>
              <a:buFont typeface="Wingdings" pitchFamily="2" charset="2"/>
              <a:buNone/>
            </a:pPr>
            <a:r>
              <a:rPr lang="zh-CN" altLang="en-US" b="1" dirty="0" smtClean="0"/>
              <a:t>注意</a:t>
            </a:r>
            <a:r>
              <a:rPr lang="en-US" altLang="zh-CN" b="1" dirty="0" smtClean="0"/>
              <a:t>: </a:t>
            </a:r>
            <a:r>
              <a:rPr lang="en-US" altLang="zh-CN" b="1" i="1" dirty="0">
                <a:solidFill>
                  <a:srgbClr val="008000"/>
                </a:solidFill>
              </a:rPr>
              <a:t>wait()</a:t>
            </a:r>
            <a:r>
              <a:rPr lang="en-US" altLang="zh-CN" i="1" dirty="0"/>
              <a:t> and </a:t>
            </a:r>
            <a:r>
              <a:rPr lang="en-US" altLang="zh-CN" b="1" i="1" dirty="0">
                <a:solidFill>
                  <a:srgbClr val="008000"/>
                </a:solidFill>
              </a:rPr>
              <a:t>notify()</a:t>
            </a:r>
            <a:r>
              <a:rPr lang="en-US" altLang="zh-CN" i="1" dirty="0"/>
              <a:t> are methods in class </a:t>
            </a:r>
            <a:r>
              <a:rPr lang="en-US" altLang="zh-CN" i="1" dirty="0">
                <a:solidFill>
                  <a:srgbClr val="CC0000"/>
                </a:solidFill>
              </a:rPr>
              <a:t>Object</a:t>
            </a:r>
            <a:r>
              <a:rPr lang="en-US" altLang="zh-CN" i="1" dirty="0"/>
              <a:t>:</a:t>
            </a:r>
            <a:endParaRPr lang="en-US" altLang="zh-CN" dirty="0"/>
          </a:p>
        </p:txBody>
      </p:sp>
      <p:sp>
        <p:nvSpPr>
          <p:cNvPr id="110596" name="Text Box 4"/>
          <p:cNvSpPr txBox="1">
            <a:spLocks noChangeArrowheads="1"/>
          </p:cNvSpPr>
          <p:nvPr/>
        </p:nvSpPr>
        <p:spPr bwMode="auto">
          <a:xfrm>
            <a:off x="609600" y="2514600"/>
            <a:ext cx="7543800" cy="2400657"/>
          </a:xfrm>
          <a:prstGeom prst="rect">
            <a:avLst/>
          </a:prstGeom>
          <a:solidFill>
            <a:schemeClr val="bg1"/>
          </a:solidFill>
          <a:ln w="9525">
            <a:solidFill>
              <a:schemeClr val="tx1"/>
            </a:solidFill>
            <a:miter lim="800000"/>
            <a:headEnd/>
            <a:tailEnd/>
          </a:ln>
          <a:effectLst>
            <a:outerShdw dist="35921" dir="2700000" algn="ctr" rotWithShape="0">
              <a:schemeClr val="tx1"/>
            </a:outerShdw>
          </a:effectLst>
        </p:spPr>
        <p:txBody>
          <a:bodyPr wrap="square">
            <a:spAutoFit/>
          </a:bodyPr>
          <a:lstStyle/>
          <a:p>
            <a:pPr defTabSz="571500">
              <a:lnSpc>
                <a:spcPct val="90000"/>
              </a:lnSpc>
              <a:spcBef>
                <a:spcPct val="20000"/>
              </a:spcBef>
              <a:buClr>
                <a:schemeClr val="hlink"/>
              </a:buClr>
              <a:buSzPct val="85000"/>
              <a:buFont typeface="Helvetica CE" pitchFamily="-76" charset="-18"/>
              <a:buNone/>
            </a:pPr>
            <a:r>
              <a:rPr lang="en-US" altLang="zh-CN" sz="2000" b="1" dirty="0">
                <a:solidFill>
                  <a:srgbClr val="0A017F"/>
                </a:solidFill>
                <a:latin typeface="Tahoma" pitchFamily="34" charset="0"/>
                <a:cs typeface="Tahoma" pitchFamily="34" charset="0"/>
              </a:rPr>
              <a:t>public class </a:t>
            </a:r>
            <a:r>
              <a:rPr lang="en-US" altLang="zh-CN" sz="2000" b="1" dirty="0" err="1" smtClean="0">
                <a:solidFill>
                  <a:srgbClr val="008000"/>
                </a:solidFill>
                <a:latin typeface="Tahoma" pitchFamily="34" charset="0"/>
                <a:cs typeface="Tahoma" pitchFamily="34" charset="0"/>
              </a:rPr>
              <a:t>java.lang.Object</a:t>
            </a:r>
            <a:r>
              <a:rPr lang="en-US" altLang="zh-CN" sz="2000" b="1" dirty="0" smtClean="0">
                <a:solidFill>
                  <a:srgbClr val="008000"/>
                </a:solidFill>
                <a:latin typeface="Tahoma" pitchFamily="34" charset="0"/>
                <a:cs typeface="Tahoma" pitchFamily="34" charset="0"/>
              </a:rPr>
              <a:t> </a:t>
            </a:r>
            <a:r>
              <a:rPr lang="en-US" altLang="zh-CN" sz="2000" b="1" dirty="0" smtClean="0">
                <a:solidFill>
                  <a:srgbClr val="0A017F"/>
                </a:solidFill>
                <a:latin typeface="Tahoma" pitchFamily="34" charset="0"/>
                <a:cs typeface="Tahoma" pitchFamily="34" charset="0"/>
              </a:rPr>
              <a:t>{</a:t>
            </a:r>
            <a:endParaRPr lang="en-US" altLang="zh-CN" sz="2000" b="1" dirty="0">
              <a:solidFill>
                <a:srgbClr val="0A017F"/>
              </a:solidFill>
              <a:latin typeface="Tahoma" pitchFamily="34" charset="0"/>
              <a:cs typeface="Tahoma" pitchFamily="34" charset="0"/>
            </a:endParaRPr>
          </a:p>
          <a:p>
            <a:pPr defTabSz="571500">
              <a:lnSpc>
                <a:spcPct val="90000"/>
              </a:lnSpc>
              <a:spcBef>
                <a:spcPct val="20000"/>
              </a:spcBef>
              <a:buClr>
                <a:schemeClr val="hlink"/>
              </a:buClr>
              <a:buSzPct val="85000"/>
              <a:buFont typeface="Helvetica CE" pitchFamily="-76" charset="-18"/>
              <a:buNone/>
            </a:pPr>
            <a:r>
              <a:rPr lang="en-US" altLang="zh-CN" sz="2000" b="1" dirty="0">
                <a:solidFill>
                  <a:srgbClr val="0A017F"/>
                </a:solidFill>
                <a:latin typeface="Tahoma" pitchFamily="34" charset="0"/>
                <a:cs typeface="Tahoma" pitchFamily="34" charset="0"/>
              </a:rPr>
              <a:t>	...</a:t>
            </a:r>
          </a:p>
          <a:p>
            <a:pPr defTabSz="571500">
              <a:lnSpc>
                <a:spcPct val="90000"/>
              </a:lnSpc>
              <a:spcBef>
                <a:spcPct val="20000"/>
              </a:spcBef>
              <a:buClr>
                <a:schemeClr val="hlink"/>
              </a:buClr>
              <a:buSzPct val="85000"/>
              <a:buFont typeface="Helvetica CE" pitchFamily="-76" charset="-18"/>
              <a:buNone/>
            </a:pPr>
            <a:r>
              <a:rPr lang="en-US" altLang="zh-CN" sz="2000" b="1" dirty="0">
                <a:solidFill>
                  <a:srgbClr val="0A017F"/>
                </a:solidFill>
                <a:latin typeface="Tahoma" pitchFamily="34" charset="0"/>
                <a:cs typeface="Tahoma" pitchFamily="34" charset="0"/>
              </a:rPr>
              <a:t>   public final void </a:t>
            </a:r>
            <a:r>
              <a:rPr lang="en-US" altLang="zh-CN" sz="2000" b="1" dirty="0">
                <a:solidFill>
                  <a:srgbClr val="CC0000"/>
                </a:solidFill>
                <a:latin typeface="Tahoma" pitchFamily="34" charset="0"/>
                <a:cs typeface="Tahoma" pitchFamily="34" charset="0"/>
              </a:rPr>
              <a:t>wait</a:t>
            </a:r>
            <a:r>
              <a:rPr lang="en-US" altLang="zh-CN" sz="2000" b="1" dirty="0">
                <a:solidFill>
                  <a:srgbClr val="0A017F"/>
                </a:solidFill>
                <a:latin typeface="Tahoma" pitchFamily="34" charset="0"/>
                <a:cs typeface="Tahoma" pitchFamily="34" charset="0"/>
              </a:rPr>
              <a:t>() throws </a:t>
            </a:r>
            <a:r>
              <a:rPr lang="en-US" altLang="zh-CN" sz="2000" b="1" dirty="0" err="1">
                <a:solidFill>
                  <a:srgbClr val="0A017F"/>
                </a:solidFill>
                <a:latin typeface="Tahoma" pitchFamily="34" charset="0"/>
                <a:cs typeface="Tahoma" pitchFamily="34" charset="0"/>
              </a:rPr>
              <a:t>InterruptedException</a:t>
            </a:r>
            <a:r>
              <a:rPr lang="en-US" altLang="zh-CN" sz="2000" b="1" dirty="0">
                <a:solidFill>
                  <a:srgbClr val="0A017F"/>
                </a:solidFill>
                <a:latin typeface="Tahoma" pitchFamily="34" charset="0"/>
                <a:cs typeface="Tahoma" pitchFamily="34" charset="0"/>
              </a:rPr>
              <a:t>;</a:t>
            </a:r>
          </a:p>
          <a:p>
            <a:pPr defTabSz="571500">
              <a:lnSpc>
                <a:spcPct val="90000"/>
              </a:lnSpc>
              <a:spcBef>
                <a:spcPct val="20000"/>
              </a:spcBef>
              <a:buClr>
                <a:schemeClr val="hlink"/>
              </a:buClr>
              <a:buSzPct val="85000"/>
              <a:buFont typeface="Helvetica CE" pitchFamily="-76" charset="-18"/>
              <a:buNone/>
            </a:pPr>
            <a:r>
              <a:rPr lang="en-US" altLang="zh-CN" sz="2000" b="1" dirty="0">
                <a:solidFill>
                  <a:srgbClr val="0A017F"/>
                </a:solidFill>
                <a:latin typeface="Tahoma" pitchFamily="34" charset="0"/>
                <a:cs typeface="Tahoma" pitchFamily="34" charset="0"/>
              </a:rPr>
              <a:t>   public final void </a:t>
            </a:r>
            <a:r>
              <a:rPr lang="en-US" altLang="zh-CN" sz="2000" b="1" dirty="0">
                <a:solidFill>
                  <a:srgbClr val="CC0000"/>
                </a:solidFill>
                <a:latin typeface="Tahoma" pitchFamily="34" charset="0"/>
                <a:cs typeface="Tahoma" pitchFamily="34" charset="0"/>
              </a:rPr>
              <a:t>notify</a:t>
            </a:r>
            <a:r>
              <a:rPr lang="en-US" altLang="zh-CN" sz="2000" b="1" dirty="0">
                <a:solidFill>
                  <a:srgbClr val="0A017F"/>
                </a:solidFill>
                <a:latin typeface="Tahoma" pitchFamily="34" charset="0"/>
                <a:cs typeface="Tahoma" pitchFamily="34" charset="0"/>
              </a:rPr>
              <a:t>();</a:t>
            </a:r>
          </a:p>
          <a:p>
            <a:pPr defTabSz="571500">
              <a:lnSpc>
                <a:spcPct val="90000"/>
              </a:lnSpc>
              <a:spcBef>
                <a:spcPct val="20000"/>
              </a:spcBef>
              <a:buClr>
                <a:schemeClr val="hlink"/>
              </a:buClr>
              <a:buSzPct val="85000"/>
              <a:buFont typeface="Helvetica CE" pitchFamily="-76" charset="-18"/>
              <a:buNone/>
            </a:pPr>
            <a:r>
              <a:rPr lang="en-US" altLang="zh-CN" sz="2000" b="1" dirty="0">
                <a:solidFill>
                  <a:srgbClr val="0A017F"/>
                </a:solidFill>
                <a:latin typeface="Tahoma" pitchFamily="34" charset="0"/>
                <a:cs typeface="Tahoma" pitchFamily="34" charset="0"/>
              </a:rPr>
              <a:t>   public final void </a:t>
            </a:r>
            <a:r>
              <a:rPr lang="en-US" altLang="zh-CN" sz="2000" b="1" dirty="0" err="1">
                <a:solidFill>
                  <a:srgbClr val="CC0000"/>
                </a:solidFill>
                <a:latin typeface="Tahoma" pitchFamily="34" charset="0"/>
                <a:cs typeface="Tahoma" pitchFamily="34" charset="0"/>
              </a:rPr>
              <a:t>notifyAl</a:t>
            </a:r>
            <a:r>
              <a:rPr lang="en-US" altLang="zh-CN" sz="2000" b="1" dirty="0" err="1">
                <a:solidFill>
                  <a:srgbClr val="0A017F"/>
                </a:solidFill>
                <a:latin typeface="Tahoma" pitchFamily="34" charset="0"/>
                <a:cs typeface="Tahoma" pitchFamily="34" charset="0"/>
              </a:rPr>
              <a:t>l</a:t>
            </a:r>
            <a:r>
              <a:rPr lang="en-US" altLang="zh-CN" sz="2000" b="1" dirty="0">
                <a:solidFill>
                  <a:srgbClr val="0A017F"/>
                </a:solidFill>
                <a:latin typeface="Tahoma" pitchFamily="34" charset="0"/>
                <a:cs typeface="Tahoma" pitchFamily="34" charset="0"/>
              </a:rPr>
              <a:t>();</a:t>
            </a:r>
          </a:p>
          <a:p>
            <a:pPr defTabSz="571500">
              <a:lnSpc>
                <a:spcPct val="90000"/>
              </a:lnSpc>
              <a:spcBef>
                <a:spcPct val="20000"/>
              </a:spcBef>
              <a:buClr>
                <a:schemeClr val="hlink"/>
              </a:buClr>
              <a:buSzPct val="85000"/>
              <a:buFont typeface="Helvetica CE" pitchFamily="-76" charset="-18"/>
              <a:buNone/>
            </a:pPr>
            <a:r>
              <a:rPr lang="en-US" altLang="zh-CN" sz="2000" b="1" dirty="0">
                <a:solidFill>
                  <a:srgbClr val="0A017F"/>
                </a:solidFill>
                <a:latin typeface="Tahoma" pitchFamily="34" charset="0"/>
                <a:cs typeface="Tahoma" pitchFamily="34" charset="0"/>
              </a:rPr>
              <a:t>	...</a:t>
            </a:r>
          </a:p>
          <a:p>
            <a:pPr defTabSz="571500">
              <a:lnSpc>
                <a:spcPct val="90000"/>
              </a:lnSpc>
              <a:spcBef>
                <a:spcPct val="20000"/>
              </a:spcBef>
              <a:buClr>
                <a:schemeClr val="hlink"/>
              </a:buClr>
              <a:buSzPct val="85000"/>
              <a:buFont typeface="Helvetica CE" pitchFamily="-76" charset="-18"/>
              <a:buNone/>
            </a:pPr>
            <a:r>
              <a:rPr lang="en-US" altLang="zh-CN" sz="2000" b="1" dirty="0">
                <a:solidFill>
                  <a:srgbClr val="0A017F"/>
                </a:solidFill>
                <a:latin typeface="Tahoma" pitchFamily="34" charset="0"/>
                <a:cs typeface="Tahoma" pitchFamily="34" charset="0"/>
              </a:rPr>
              <a:t>}</a:t>
            </a:r>
            <a:endParaRPr lang="en-US" altLang="zh-CN" sz="2000" b="1" dirty="0">
              <a:latin typeface="Tahoma" pitchFamily="34" charset="0"/>
              <a:cs typeface="Tahoma" pitchFamily="34" charset="0"/>
            </a:endParaRPr>
          </a:p>
        </p:txBody>
      </p:sp>
      <p:sp>
        <p:nvSpPr>
          <p:cNvPr id="8" name="TextBox 7"/>
          <p:cNvSpPr txBox="1"/>
          <p:nvPr/>
        </p:nvSpPr>
        <p:spPr>
          <a:xfrm>
            <a:off x="428596" y="5214950"/>
            <a:ext cx="8358246" cy="523220"/>
          </a:xfrm>
          <a:prstGeom prst="rect">
            <a:avLst/>
          </a:prstGeom>
          <a:noFill/>
        </p:spPr>
        <p:txBody>
          <a:bodyPr wrap="square" rtlCol="0">
            <a:spAutoFit/>
          </a:bodyPr>
          <a:lstStyle/>
          <a:p>
            <a:r>
              <a:rPr lang="zh-CN" altLang="en-US" sz="2800" dirty="0" smtClean="0"/>
              <a:t>任何一个</a:t>
            </a:r>
            <a:r>
              <a:rPr lang="en-US" altLang="zh-CN" sz="2800" dirty="0" smtClean="0"/>
              <a:t>Java</a:t>
            </a:r>
            <a:r>
              <a:rPr lang="zh-CN" altLang="en-US" sz="2800" dirty="0" smtClean="0"/>
              <a:t>类都自动继承了</a:t>
            </a:r>
            <a:r>
              <a:rPr lang="en-US" altLang="zh-CN" sz="2800" dirty="0" smtClean="0"/>
              <a:t>Object</a:t>
            </a:r>
            <a:r>
              <a:rPr lang="zh-CN" altLang="en-US" sz="2800" dirty="0" smtClean="0"/>
              <a:t>类的这</a:t>
            </a:r>
            <a:r>
              <a:rPr lang="en-US" altLang="zh-CN" sz="2800" dirty="0" smtClean="0"/>
              <a:t>3</a:t>
            </a:r>
            <a:r>
              <a:rPr lang="zh-CN" altLang="en-US" sz="2800" dirty="0" smtClean="0"/>
              <a:t>个方法。</a:t>
            </a:r>
            <a:endParaRPr lang="zh-CN" altLang="en-US"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449242"/>
          </a:xfrm>
        </p:spPr>
        <p:txBody>
          <a:bodyPr>
            <a:noAutofit/>
          </a:bodyPr>
          <a:lstStyle/>
          <a:p>
            <a:pPr algn="l"/>
            <a:r>
              <a:rPr lang="zh-CN" altLang="en-US" sz="3200" b="1" dirty="0" smtClean="0">
                <a:latin typeface="Tahoma" pitchFamily="34" charset="0"/>
                <a:ea typeface="Tahoma" pitchFamily="34" charset="0"/>
                <a:cs typeface="Tahoma" pitchFamily="34" charset="0"/>
              </a:rPr>
              <a:t>实现线程通信的</a:t>
            </a:r>
            <a:r>
              <a:rPr lang="en-US" altLang="zh-CN" sz="3200" b="1" dirty="0" smtClean="0">
                <a:latin typeface="Tahoma" pitchFamily="34" charset="0"/>
                <a:ea typeface="Tahoma" pitchFamily="34" charset="0"/>
                <a:cs typeface="Tahoma" pitchFamily="34" charset="0"/>
              </a:rPr>
              <a:t>BankAccount</a:t>
            </a:r>
            <a:r>
              <a:rPr lang="en-US" altLang="zh-CN" sz="3200" b="1" dirty="0" smtClean="0"/>
              <a:t>.java</a:t>
            </a:r>
            <a:endParaRPr lang="zh-CN" altLang="en-US" sz="3200" b="1" dirty="0"/>
          </a:p>
        </p:txBody>
      </p:sp>
      <p:sp>
        <p:nvSpPr>
          <p:cNvPr id="3" name="内容占位符 2"/>
          <p:cNvSpPr>
            <a:spLocks noGrp="1"/>
          </p:cNvSpPr>
          <p:nvPr>
            <p:ph idx="1"/>
          </p:nvPr>
        </p:nvSpPr>
        <p:spPr>
          <a:xfrm>
            <a:off x="214282" y="857232"/>
            <a:ext cx="8786874" cy="5715040"/>
          </a:xfrm>
          <a:ln>
            <a:solidFill>
              <a:schemeClr val="accent1"/>
            </a:solidFill>
          </a:ln>
        </p:spPr>
        <p:txBody>
          <a:bodyPr>
            <a:noAutofit/>
          </a:bodyPr>
          <a:lstStyle/>
          <a:p>
            <a:pPr>
              <a:buNone/>
            </a:pPr>
            <a:r>
              <a:rPr lang="en-US" altLang="zh-CN" sz="1600" b="1" dirty="0" smtClean="0">
                <a:latin typeface="Tahoma" pitchFamily="34" charset="0"/>
                <a:ea typeface="Tahoma" pitchFamily="34" charset="0"/>
                <a:cs typeface="Tahoma" pitchFamily="34" charset="0"/>
              </a:rPr>
              <a:t>public class </a:t>
            </a:r>
            <a:r>
              <a:rPr lang="en-US" altLang="zh-CN" sz="1600" b="1" dirty="0" err="1" smtClean="0">
                <a:latin typeface="Tahoma" pitchFamily="34" charset="0"/>
                <a:ea typeface="Tahoma" pitchFamily="34" charset="0"/>
                <a:cs typeface="Tahoma" pitchFamily="34" charset="0"/>
              </a:rPr>
              <a:t>BankAccount</a:t>
            </a:r>
            <a:r>
              <a:rPr lang="en-US" altLang="zh-CN" sz="1600" b="1" dirty="0" smtClean="0">
                <a:latin typeface="Tahoma" pitchFamily="34" charset="0"/>
                <a:ea typeface="Tahoma" pitchFamily="34" charset="0"/>
                <a:cs typeface="Tahoma" pitchFamily="34" charset="0"/>
              </a:rPr>
              <a:t> {</a:t>
            </a:r>
          </a:p>
          <a:p>
            <a:pPr lvl="1">
              <a:buNone/>
            </a:pPr>
            <a:r>
              <a:rPr lang="en-US" altLang="zh-CN" sz="1600" b="1" dirty="0" smtClean="0">
                <a:latin typeface="Tahoma" pitchFamily="34" charset="0"/>
                <a:ea typeface="Tahoma" pitchFamily="34" charset="0"/>
                <a:cs typeface="Tahoma" pitchFamily="34" charset="0"/>
              </a:rPr>
              <a:t>private </a:t>
            </a:r>
            <a:r>
              <a:rPr lang="en-US" altLang="zh-CN" sz="1600" b="1" dirty="0" err="1" smtClean="0">
                <a:latin typeface="Tahoma" pitchFamily="34" charset="0"/>
                <a:ea typeface="Tahoma" pitchFamily="34" charset="0"/>
                <a:cs typeface="Tahoma" pitchFamily="34" charset="0"/>
              </a:rPr>
              <a:t>int</a:t>
            </a:r>
            <a:r>
              <a:rPr lang="en-US" altLang="zh-CN" sz="1600" b="1" dirty="0" smtClean="0">
                <a:latin typeface="Tahoma" pitchFamily="34" charset="0"/>
                <a:ea typeface="Tahoma" pitchFamily="34" charset="0"/>
                <a:cs typeface="Tahoma" pitchFamily="34" charset="0"/>
              </a:rPr>
              <a:t> balance = 0;	//</a:t>
            </a:r>
            <a:r>
              <a:rPr lang="zh-CN" altLang="en-US" sz="1600" b="1" dirty="0" smtClean="0">
                <a:latin typeface="Tahoma" pitchFamily="34" charset="0"/>
                <a:cs typeface="Tahoma" pitchFamily="34" charset="0"/>
              </a:rPr>
              <a:t>银行余额</a:t>
            </a:r>
          </a:p>
          <a:p>
            <a:pPr lvl="1">
              <a:buNone/>
            </a:pPr>
            <a:r>
              <a:rPr lang="en-US" altLang="zh-CN" sz="1600" b="1" dirty="0" smtClean="0">
                <a:solidFill>
                  <a:srgbClr val="C00000"/>
                </a:solidFill>
                <a:latin typeface="Tahoma" pitchFamily="34" charset="0"/>
                <a:ea typeface="Tahoma" pitchFamily="34" charset="0"/>
                <a:cs typeface="Tahoma" pitchFamily="34" charset="0"/>
              </a:rPr>
              <a:t>private </a:t>
            </a:r>
            <a:r>
              <a:rPr lang="en-US" altLang="zh-CN" sz="1600" b="1" dirty="0" err="1" smtClean="0">
                <a:solidFill>
                  <a:srgbClr val="C00000"/>
                </a:solidFill>
                <a:latin typeface="Tahoma" pitchFamily="34" charset="0"/>
                <a:ea typeface="Tahoma" pitchFamily="34" charset="0"/>
                <a:cs typeface="Tahoma" pitchFamily="34" charset="0"/>
              </a:rPr>
              <a:t>boolean</a:t>
            </a:r>
            <a:r>
              <a:rPr lang="en-US" altLang="zh-CN" sz="1600" b="1" dirty="0" smtClean="0">
                <a:solidFill>
                  <a:srgbClr val="C00000"/>
                </a:solidFill>
                <a:latin typeface="Tahoma" pitchFamily="34" charset="0"/>
                <a:ea typeface="Tahoma" pitchFamily="34" charset="0"/>
                <a:cs typeface="Tahoma" pitchFamily="34" charset="0"/>
              </a:rPr>
              <a:t> </a:t>
            </a:r>
            <a:r>
              <a:rPr lang="en-US" altLang="zh-CN" sz="1600" b="1" dirty="0" err="1" smtClean="0">
                <a:solidFill>
                  <a:srgbClr val="C00000"/>
                </a:solidFill>
                <a:latin typeface="Tahoma" pitchFamily="34" charset="0"/>
                <a:ea typeface="Tahoma" pitchFamily="34" charset="0"/>
                <a:cs typeface="Tahoma" pitchFamily="34" charset="0"/>
              </a:rPr>
              <a:t>haveMoney</a:t>
            </a:r>
            <a:r>
              <a:rPr lang="en-US" altLang="zh-CN" sz="1600" b="1" dirty="0" smtClean="0">
                <a:solidFill>
                  <a:srgbClr val="C00000"/>
                </a:solidFill>
                <a:latin typeface="Tahoma" pitchFamily="34" charset="0"/>
                <a:ea typeface="Tahoma" pitchFamily="34" charset="0"/>
                <a:cs typeface="Tahoma" pitchFamily="34" charset="0"/>
              </a:rPr>
              <a:t> = false;	//</a:t>
            </a:r>
            <a:r>
              <a:rPr lang="zh-CN" altLang="en-US" sz="1600" b="1" dirty="0" smtClean="0">
                <a:solidFill>
                  <a:srgbClr val="C00000"/>
                </a:solidFill>
                <a:latin typeface="Tahoma" pitchFamily="34" charset="0"/>
                <a:ea typeface="Tahoma" pitchFamily="34" charset="0"/>
                <a:cs typeface="Tahoma" pitchFamily="34" charset="0"/>
              </a:rPr>
              <a:t>线程是否等待的 条件</a:t>
            </a:r>
            <a:endParaRPr lang="en-US" altLang="zh-CN" sz="1600" b="1" dirty="0" smtClean="0">
              <a:solidFill>
                <a:srgbClr val="C00000"/>
              </a:solidFill>
              <a:latin typeface="Tahoma" pitchFamily="34" charset="0"/>
              <a:ea typeface="Tahoma" pitchFamily="34" charset="0"/>
              <a:cs typeface="Tahoma" pitchFamily="34" charset="0"/>
            </a:endParaRPr>
          </a:p>
          <a:p>
            <a:pPr lvl="1">
              <a:buNone/>
            </a:pPr>
            <a:endParaRPr lang="zh-CN" altLang="en-US" sz="1600" b="1" dirty="0" smtClean="0">
              <a:latin typeface="Tahoma" pitchFamily="34" charset="0"/>
              <a:cs typeface="Tahoma" pitchFamily="34" charset="0"/>
            </a:endParaRPr>
          </a:p>
          <a:p>
            <a:pPr lvl="1">
              <a:buNone/>
            </a:pPr>
            <a:r>
              <a:rPr lang="en-US" altLang="zh-CN" sz="1600" b="1" dirty="0" smtClean="0">
                <a:latin typeface="Tahoma" pitchFamily="34" charset="0"/>
                <a:ea typeface="Tahoma" pitchFamily="34" charset="0"/>
                <a:cs typeface="Tahoma" pitchFamily="34" charset="0"/>
              </a:rPr>
              <a:t>synchronized void deposit(</a:t>
            </a:r>
            <a:r>
              <a:rPr lang="en-US" altLang="zh-CN" sz="1600" b="1" dirty="0" err="1" smtClean="0">
                <a:latin typeface="Tahoma" pitchFamily="34" charset="0"/>
                <a:ea typeface="Tahoma" pitchFamily="34" charset="0"/>
                <a:cs typeface="Tahoma" pitchFamily="34" charset="0"/>
              </a:rPr>
              <a:t>int</a:t>
            </a:r>
            <a:r>
              <a:rPr lang="en-US" altLang="zh-CN" sz="1600" b="1" dirty="0" smtClean="0">
                <a:latin typeface="Tahoma" pitchFamily="34" charset="0"/>
                <a:ea typeface="Tahoma" pitchFamily="34" charset="0"/>
                <a:cs typeface="Tahoma" pitchFamily="34" charset="0"/>
              </a:rPr>
              <a:t> </a:t>
            </a:r>
            <a:r>
              <a:rPr lang="en-US" altLang="zh-CN" sz="1600" b="1" dirty="0" smtClean="0">
                <a:latin typeface="Tahoma" pitchFamily="34" charset="0"/>
                <a:ea typeface="Tahoma" pitchFamily="34" charset="0"/>
                <a:cs typeface="Tahoma" pitchFamily="34" charset="0"/>
              </a:rPr>
              <a:t>money){</a:t>
            </a:r>
            <a:r>
              <a:rPr lang="en-US" altLang="zh-CN" sz="1600" b="1" dirty="0" smtClean="0">
                <a:latin typeface="Tahoma" pitchFamily="34" charset="0"/>
                <a:ea typeface="Tahoma" pitchFamily="34" charset="0"/>
                <a:cs typeface="Tahoma" pitchFamily="34" charset="0"/>
              </a:rPr>
              <a:t>	//</a:t>
            </a:r>
            <a:r>
              <a:rPr lang="zh-CN" altLang="en-US" sz="1600" b="1" dirty="0" smtClean="0">
                <a:latin typeface="Tahoma" pitchFamily="34" charset="0"/>
                <a:cs typeface="Tahoma" pitchFamily="34" charset="0"/>
              </a:rPr>
              <a:t>存款方法</a:t>
            </a:r>
          </a:p>
          <a:p>
            <a:pPr lvl="2">
              <a:buNone/>
            </a:pPr>
            <a:r>
              <a:rPr lang="en-US" altLang="zh-CN" sz="1600" b="1" dirty="0" smtClean="0">
                <a:solidFill>
                  <a:srgbClr val="CC0066"/>
                </a:solidFill>
                <a:latin typeface="Tahoma" pitchFamily="34" charset="0"/>
                <a:ea typeface="Tahoma" pitchFamily="34" charset="0"/>
                <a:cs typeface="Tahoma" pitchFamily="34" charset="0"/>
              </a:rPr>
              <a:t>//</a:t>
            </a:r>
            <a:r>
              <a:rPr lang="zh-CN" altLang="en-US" sz="1600" b="1" dirty="0" smtClean="0">
                <a:solidFill>
                  <a:srgbClr val="CC0066"/>
                </a:solidFill>
                <a:latin typeface="Tahoma" pitchFamily="34" charset="0"/>
                <a:cs typeface="Tahoma" pitchFamily="34" charset="0"/>
              </a:rPr>
              <a:t>如果账号有钱，及：</a:t>
            </a:r>
            <a:r>
              <a:rPr lang="en-US" altLang="zh-CN" sz="1600" b="1" dirty="0" err="1" smtClean="0">
                <a:solidFill>
                  <a:srgbClr val="CC0066"/>
                </a:solidFill>
                <a:latin typeface="Tahoma" pitchFamily="34" charset="0"/>
                <a:ea typeface="Tahoma" pitchFamily="34" charset="0"/>
                <a:cs typeface="Tahoma" pitchFamily="34" charset="0"/>
              </a:rPr>
              <a:t>haveMoney</a:t>
            </a:r>
            <a:r>
              <a:rPr lang="zh-CN" altLang="en-US" sz="1600" b="1" dirty="0" smtClean="0">
                <a:solidFill>
                  <a:srgbClr val="CC0066"/>
                </a:solidFill>
                <a:latin typeface="Tahoma" pitchFamily="34" charset="0"/>
                <a:cs typeface="Tahoma" pitchFamily="34" charset="0"/>
              </a:rPr>
              <a:t>为</a:t>
            </a:r>
            <a:r>
              <a:rPr lang="en-US" altLang="zh-CN" sz="1600" b="1" dirty="0" smtClean="0">
                <a:solidFill>
                  <a:srgbClr val="CC0066"/>
                </a:solidFill>
                <a:latin typeface="Tahoma" pitchFamily="34" charset="0"/>
                <a:ea typeface="Tahoma" pitchFamily="34" charset="0"/>
                <a:cs typeface="Tahoma" pitchFamily="34" charset="0"/>
              </a:rPr>
              <a:t>true</a:t>
            </a:r>
            <a:r>
              <a:rPr lang="zh-CN" altLang="en-US" sz="1600" b="1" dirty="0" smtClean="0">
                <a:solidFill>
                  <a:srgbClr val="CC0066"/>
                </a:solidFill>
                <a:latin typeface="Tahoma" pitchFamily="34" charset="0"/>
                <a:cs typeface="Tahoma" pitchFamily="34" charset="0"/>
              </a:rPr>
              <a:t>，则等待。</a:t>
            </a:r>
          </a:p>
          <a:p>
            <a:pPr lvl="2">
              <a:buNone/>
            </a:pPr>
            <a:r>
              <a:rPr lang="en-US" altLang="zh-CN" sz="1600" b="1" dirty="0" smtClean="0">
                <a:solidFill>
                  <a:srgbClr val="000099"/>
                </a:solidFill>
                <a:latin typeface="Tahoma" pitchFamily="34" charset="0"/>
                <a:ea typeface="Tahoma" pitchFamily="34" charset="0"/>
                <a:cs typeface="Tahoma" pitchFamily="34" charset="0"/>
              </a:rPr>
              <a:t>if(</a:t>
            </a:r>
            <a:r>
              <a:rPr lang="en-US" altLang="zh-CN" sz="1600" b="1" dirty="0" err="1" smtClean="0">
                <a:solidFill>
                  <a:srgbClr val="000099"/>
                </a:solidFill>
                <a:latin typeface="Tahoma" pitchFamily="34" charset="0"/>
                <a:ea typeface="Tahoma" pitchFamily="34" charset="0"/>
                <a:cs typeface="Tahoma" pitchFamily="34" charset="0"/>
              </a:rPr>
              <a:t>haveMoney</a:t>
            </a:r>
            <a:r>
              <a:rPr lang="en-US" altLang="zh-CN" sz="1600" b="1" dirty="0" smtClean="0">
                <a:solidFill>
                  <a:srgbClr val="000099"/>
                </a:solidFill>
                <a:latin typeface="Tahoma" pitchFamily="34" charset="0"/>
                <a:ea typeface="Tahoma" pitchFamily="34" charset="0"/>
                <a:cs typeface="Tahoma" pitchFamily="34" charset="0"/>
              </a:rPr>
              <a:t>){</a:t>
            </a:r>
          </a:p>
          <a:p>
            <a:pPr lvl="3">
              <a:buNone/>
            </a:pPr>
            <a:r>
              <a:rPr lang="en-US" altLang="zh-CN" sz="1600" b="1" dirty="0" smtClean="0">
                <a:solidFill>
                  <a:srgbClr val="000099"/>
                </a:solidFill>
                <a:latin typeface="Tahoma" pitchFamily="34" charset="0"/>
                <a:ea typeface="Tahoma" pitchFamily="34" charset="0"/>
                <a:cs typeface="Tahoma" pitchFamily="34" charset="0"/>
              </a:rPr>
              <a:t>try{</a:t>
            </a:r>
          </a:p>
          <a:p>
            <a:pPr lvl="3">
              <a:buNone/>
            </a:pPr>
            <a:r>
              <a:rPr lang="en-US" altLang="zh-CN" sz="1600" b="1" dirty="0" smtClean="0">
                <a:solidFill>
                  <a:srgbClr val="000099"/>
                </a:solidFill>
                <a:latin typeface="Tahoma" pitchFamily="34" charset="0"/>
                <a:ea typeface="Tahoma" pitchFamily="34" charset="0"/>
                <a:cs typeface="Tahoma" pitchFamily="34" charset="0"/>
              </a:rPr>
              <a:t>	wait();</a:t>
            </a:r>
          </a:p>
          <a:p>
            <a:pPr lvl="3">
              <a:buNone/>
            </a:pPr>
            <a:r>
              <a:rPr lang="en-US" altLang="zh-CN" sz="1600" b="1" dirty="0" smtClean="0">
                <a:solidFill>
                  <a:srgbClr val="000099"/>
                </a:solidFill>
                <a:latin typeface="Tahoma" pitchFamily="34" charset="0"/>
                <a:ea typeface="Tahoma" pitchFamily="34" charset="0"/>
                <a:cs typeface="Tahoma" pitchFamily="34" charset="0"/>
              </a:rPr>
              <a:t>}catch(</a:t>
            </a:r>
            <a:r>
              <a:rPr lang="en-US" altLang="zh-CN" sz="1600" b="1" dirty="0" err="1" smtClean="0">
                <a:solidFill>
                  <a:srgbClr val="000099"/>
                </a:solidFill>
                <a:latin typeface="Tahoma" pitchFamily="34" charset="0"/>
                <a:ea typeface="Tahoma" pitchFamily="34" charset="0"/>
                <a:cs typeface="Tahoma" pitchFamily="34" charset="0"/>
              </a:rPr>
              <a:t>InterruptedException</a:t>
            </a:r>
            <a:r>
              <a:rPr lang="en-US" altLang="zh-CN" sz="1600" b="1" dirty="0" smtClean="0">
                <a:solidFill>
                  <a:srgbClr val="000099"/>
                </a:solidFill>
                <a:latin typeface="Tahoma" pitchFamily="34" charset="0"/>
                <a:ea typeface="Tahoma" pitchFamily="34" charset="0"/>
                <a:cs typeface="Tahoma" pitchFamily="34" charset="0"/>
              </a:rPr>
              <a:t> e){}</a:t>
            </a:r>
          </a:p>
          <a:p>
            <a:pPr lvl="2">
              <a:buNone/>
            </a:pPr>
            <a:r>
              <a:rPr lang="en-US" altLang="zh-CN" sz="1600" b="1" dirty="0" smtClean="0">
                <a:solidFill>
                  <a:srgbClr val="000099"/>
                </a:solidFill>
                <a:latin typeface="Tahoma" pitchFamily="34" charset="0"/>
                <a:ea typeface="Tahoma" pitchFamily="34" charset="0"/>
                <a:cs typeface="Tahoma" pitchFamily="34" charset="0"/>
              </a:rPr>
              <a:t>}</a:t>
            </a:r>
          </a:p>
          <a:p>
            <a:pPr lvl="2">
              <a:buNone/>
            </a:pPr>
            <a:endParaRPr lang="zh-CN" altLang="en-US" sz="1600" b="1" dirty="0" smtClean="0">
              <a:latin typeface="Tahoma" pitchFamily="34" charset="0"/>
              <a:cs typeface="Tahoma" pitchFamily="34" charset="0"/>
            </a:endParaRPr>
          </a:p>
          <a:p>
            <a:pPr lvl="2">
              <a:buNone/>
            </a:pPr>
            <a:r>
              <a:rPr lang="en-US" altLang="zh-CN" sz="1600" b="1" dirty="0" smtClean="0">
                <a:solidFill>
                  <a:srgbClr val="CC0066"/>
                </a:solidFill>
                <a:latin typeface="Tahoma" pitchFamily="34" charset="0"/>
                <a:cs typeface="Tahoma" pitchFamily="34" charset="0"/>
              </a:rPr>
              <a:t>//</a:t>
            </a:r>
            <a:r>
              <a:rPr lang="zh-CN" altLang="en-US" sz="1600" b="1" dirty="0" smtClean="0">
                <a:solidFill>
                  <a:srgbClr val="CC0066"/>
                </a:solidFill>
                <a:latin typeface="Tahoma" pitchFamily="34" charset="0"/>
                <a:cs typeface="Tahoma" pitchFamily="34" charset="0"/>
              </a:rPr>
              <a:t>如果账号没有钱，则存款。</a:t>
            </a:r>
          </a:p>
          <a:p>
            <a:pPr lvl="2">
              <a:buNone/>
            </a:pPr>
            <a:r>
              <a:rPr lang="en-US" altLang="zh-CN" sz="1600" b="1" dirty="0" smtClean="0">
                <a:latin typeface="Tahoma" pitchFamily="34" charset="0"/>
                <a:ea typeface="Tahoma" pitchFamily="34" charset="0"/>
                <a:cs typeface="Tahoma" pitchFamily="34" charset="0"/>
              </a:rPr>
              <a:t>balance = balance + </a:t>
            </a:r>
            <a:r>
              <a:rPr lang="en-US" altLang="zh-CN" sz="1600" b="1" dirty="0" smtClean="0">
                <a:latin typeface="Tahoma" pitchFamily="34" charset="0"/>
                <a:ea typeface="Tahoma" pitchFamily="34" charset="0"/>
                <a:cs typeface="Tahoma" pitchFamily="34" charset="0"/>
              </a:rPr>
              <a:t>money;</a:t>
            </a:r>
            <a:endParaRPr lang="en-US" altLang="zh-CN" sz="1600" b="1" dirty="0" smtClean="0">
              <a:latin typeface="Tahoma" pitchFamily="34" charset="0"/>
              <a:ea typeface="Tahoma" pitchFamily="34" charset="0"/>
              <a:cs typeface="Tahoma" pitchFamily="34" charset="0"/>
            </a:endParaRPr>
          </a:p>
          <a:p>
            <a:pPr lvl="2">
              <a:buNone/>
            </a:pPr>
            <a:r>
              <a:rPr lang="en-US" altLang="zh-CN" sz="1600" b="1" dirty="0" err="1" smtClean="0">
                <a:latin typeface="Tahoma" pitchFamily="34" charset="0"/>
                <a:ea typeface="Tahoma" pitchFamily="34" charset="0"/>
                <a:cs typeface="Tahoma" pitchFamily="34" charset="0"/>
              </a:rPr>
              <a:t>System.out.println</a:t>
            </a:r>
            <a:r>
              <a:rPr lang="en-US" altLang="zh-CN" sz="1600" b="1" dirty="0" smtClean="0">
                <a:latin typeface="Tahoma" pitchFamily="34" charset="0"/>
                <a:ea typeface="Tahoma" pitchFamily="34" charset="0"/>
                <a:cs typeface="Tahoma" pitchFamily="34" charset="0"/>
              </a:rPr>
              <a:t>("</a:t>
            </a:r>
            <a:r>
              <a:rPr lang="zh-CN" altLang="en-US" sz="1600" b="1" dirty="0" smtClean="0">
                <a:latin typeface="Tahoma" pitchFamily="34" charset="0"/>
                <a:cs typeface="Tahoma" pitchFamily="34" charset="0"/>
              </a:rPr>
              <a:t>存入</a:t>
            </a:r>
            <a:r>
              <a:rPr lang="en-US" altLang="zh-CN" sz="1600" b="1" dirty="0" smtClean="0">
                <a:latin typeface="Tahoma" pitchFamily="34" charset="0"/>
                <a:ea typeface="Tahoma" pitchFamily="34" charset="0"/>
                <a:cs typeface="Tahoma" pitchFamily="34" charset="0"/>
              </a:rPr>
              <a:t>"+</a:t>
            </a:r>
            <a:r>
              <a:rPr lang="en-US" altLang="zh-CN" sz="1600" b="1" dirty="0" smtClean="0">
                <a:latin typeface="Tahoma" pitchFamily="34" charset="0"/>
                <a:ea typeface="Tahoma" pitchFamily="34" charset="0"/>
                <a:cs typeface="Tahoma" pitchFamily="34" charset="0"/>
              </a:rPr>
              <a:t>money+"</a:t>
            </a:r>
            <a:r>
              <a:rPr lang="zh-CN" altLang="en-US" sz="1600" b="1" dirty="0" smtClean="0">
                <a:latin typeface="Tahoma" pitchFamily="34" charset="0"/>
                <a:cs typeface="Tahoma" pitchFamily="34" charset="0"/>
              </a:rPr>
              <a:t>元，账上余额为：</a:t>
            </a:r>
            <a:r>
              <a:rPr lang="en-US" altLang="zh-CN" sz="1600" b="1" dirty="0" smtClean="0">
                <a:latin typeface="Tahoma" pitchFamily="34" charset="0"/>
                <a:ea typeface="Tahoma" pitchFamily="34" charset="0"/>
                <a:cs typeface="Tahoma" pitchFamily="34" charset="0"/>
              </a:rPr>
              <a:t>"+balance);</a:t>
            </a:r>
          </a:p>
          <a:p>
            <a:pPr lvl="2">
              <a:buNone/>
            </a:pPr>
            <a:r>
              <a:rPr lang="en-US" altLang="zh-CN" sz="1600" b="1" dirty="0" err="1" smtClean="0">
                <a:solidFill>
                  <a:srgbClr val="C00000"/>
                </a:solidFill>
                <a:latin typeface="Tahoma" pitchFamily="34" charset="0"/>
                <a:ea typeface="Tahoma" pitchFamily="34" charset="0"/>
                <a:cs typeface="Tahoma" pitchFamily="34" charset="0"/>
              </a:rPr>
              <a:t>haveMoney</a:t>
            </a:r>
            <a:r>
              <a:rPr lang="en-US" altLang="zh-CN" sz="1600" b="1" dirty="0" smtClean="0">
                <a:solidFill>
                  <a:srgbClr val="C00000"/>
                </a:solidFill>
                <a:latin typeface="Tahoma" pitchFamily="34" charset="0"/>
                <a:ea typeface="Tahoma" pitchFamily="34" charset="0"/>
                <a:cs typeface="Tahoma" pitchFamily="34" charset="0"/>
              </a:rPr>
              <a:t> = true</a:t>
            </a:r>
            <a:r>
              <a:rPr lang="en-US" altLang="zh-CN" sz="1600" b="1" dirty="0" smtClean="0">
                <a:solidFill>
                  <a:srgbClr val="C00000"/>
                </a:solidFill>
                <a:latin typeface="Tahoma" pitchFamily="34" charset="0"/>
                <a:ea typeface="Tahoma" pitchFamily="34" charset="0"/>
                <a:cs typeface="Tahoma" pitchFamily="34" charset="0"/>
              </a:rPr>
              <a:t>;</a:t>
            </a:r>
            <a:r>
              <a:rPr lang="en-US" altLang="zh-CN" sz="1600" b="1" dirty="0" smtClean="0">
                <a:latin typeface="Tahoma" pitchFamily="34" charset="0"/>
                <a:ea typeface="Tahoma" pitchFamily="34" charset="0"/>
                <a:cs typeface="Tahoma" pitchFamily="34" charset="0"/>
              </a:rPr>
              <a:t> </a:t>
            </a:r>
            <a:r>
              <a:rPr lang="en-US" altLang="zh-CN" sz="1600" b="1" dirty="0" smtClean="0">
                <a:solidFill>
                  <a:srgbClr val="006600"/>
                </a:solidFill>
                <a:latin typeface="Tahoma" pitchFamily="34" charset="0"/>
                <a:cs typeface="Tahoma" pitchFamily="34" charset="0"/>
              </a:rPr>
              <a:t>//</a:t>
            </a:r>
            <a:r>
              <a:rPr lang="zh-CN" altLang="en-US" sz="1600" b="1" dirty="0" smtClean="0">
                <a:solidFill>
                  <a:srgbClr val="006600"/>
                </a:solidFill>
                <a:latin typeface="Tahoma" pitchFamily="34" charset="0"/>
                <a:cs typeface="Tahoma" pitchFamily="34" charset="0"/>
              </a:rPr>
              <a:t>取款后改变条件，使得其它线程有机会操作共享数据。</a:t>
            </a:r>
          </a:p>
          <a:p>
            <a:pPr lvl="2">
              <a:buNone/>
            </a:pPr>
            <a:r>
              <a:rPr lang="en-US" altLang="zh-CN" sz="1600" b="1" dirty="0" smtClean="0">
                <a:solidFill>
                  <a:srgbClr val="C00000"/>
                </a:solidFill>
                <a:latin typeface="Tahoma" pitchFamily="34" charset="0"/>
                <a:ea typeface="Tahoma" pitchFamily="34" charset="0"/>
                <a:cs typeface="Tahoma" pitchFamily="34" charset="0"/>
              </a:rPr>
              <a:t>notify();</a:t>
            </a:r>
            <a:r>
              <a:rPr lang="en-US" altLang="zh-CN" sz="1600" b="1" dirty="0" smtClean="0">
                <a:latin typeface="Tahoma" pitchFamily="34" charset="0"/>
                <a:ea typeface="Tahoma" pitchFamily="34" charset="0"/>
                <a:cs typeface="Tahoma" pitchFamily="34" charset="0"/>
              </a:rPr>
              <a:t>		       </a:t>
            </a:r>
            <a:r>
              <a:rPr lang="en-US" altLang="zh-CN" sz="1600" b="1" dirty="0" smtClean="0">
                <a:solidFill>
                  <a:srgbClr val="006600"/>
                </a:solidFill>
                <a:latin typeface="Tahoma" pitchFamily="34" charset="0"/>
                <a:ea typeface="Tahoma" pitchFamily="34" charset="0"/>
                <a:cs typeface="Tahoma" pitchFamily="34" charset="0"/>
              </a:rPr>
              <a:t>//</a:t>
            </a:r>
            <a:r>
              <a:rPr lang="zh-CN" altLang="en-US" sz="1600" b="1" dirty="0" smtClean="0">
                <a:solidFill>
                  <a:srgbClr val="006600"/>
                </a:solidFill>
                <a:latin typeface="Tahoma" pitchFamily="34" charset="0"/>
                <a:cs typeface="Tahoma" pitchFamily="34" charset="0"/>
              </a:rPr>
              <a:t>释放数据锁，唤醒其它等待操作共享数据的线程</a:t>
            </a:r>
          </a:p>
          <a:p>
            <a:pPr>
              <a:buNone/>
            </a:pPr>
            <a:r>
              <a:rPr lang="en-US" altLang="zh-CN" sz="1600" b="1" dirty="0" smtClean="0">
                <a:latin typeface="Tahoma" pitchFamily="34" charset="0"/>
                <a:ea typeface="Tahoma" pitchFamily="34" charset="0"/>
                <a:cs typeface="Tahoma" pitchFamily="34" charset="0"/>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449242"/>
          </a:xfrm>
        </p:spPr>
        <p:txBody>
          <a:bodyPr>
            <a:noAutofit/>
          </a:bodyPr>
          <a:lstStyle/>
          <a:p>
            <a:pPr algn="l"/>
            <a:r>
              <a:rPr lang="zh-CN" altLang="en-US" sz="3200" b="1" dirty="0" smtClean="0">
                <a:latin typeface="Tahoma" pitchFamily="34" charset="0"/>
                <a:ea typeface="Tahoma" pitchFamily="34" charset="0"/>
                <a:cs typeface="Tahoma" pitchFamily="34" charset="0"/>
              </a:rPr>
              <a:t>实现线程通信的</a:t>
            </a:r>
            <a:r>
              <a:rPr lang="en-US" altLang="zh-CN" sz="3200" b="1" dirty="0" smtClean="0">
                <a:latin typeface="Tahoma" pitchFamily="34" charset="0"/>
                <a:ea typeface="Tahoma" pitchFamily="34" charset="0"/>
                <a:cs typeface="Tahoma" pitchFamily="34" charset="0"/>
              </a:rPr>
              <a:t>BankAccount</a:t>
            </a:r>
            <a:r>
              <a:rPr lang="en-US" altLang="zh-CN" sz="3200" b="1" dirty="0" smtClean="0"/>
              <a:t>.java</a:t>
            </a:r>
            <a:endParaRPr lang="zh-CN" altLang="en-US" sz="3200" b="1" dirty="0"/>
          </a:p>
        </p:txBody>
      </p:sp>
      <p:sp>
        <p:nvSpPr>
          <p:cNvPr id="3" name="内容占位符 2"/>
          <p:cNvSpPr>
            <a:spLocks noGrp="1"/>
          </p:cNvSpPr>
          <p:nvPr>
            <p:ph idx="1"/>
          </p:nvPr>
        </p:nvSpPr>
        <p:spPr>
          <a:xfrm>
            <a:off x="214282" y="642918"/>
            <a:ext cx="8786874" cy="5929354"/>
          </a:xfrm>
          <a:ln>
            <a:solidFill>
              <a:schemeClr val="accent1"/>
            </a:solidFill>
          </a:ln>
        </p:spPr>
        <p:txBody>
          <a:bodyPr>
            <a:noAutofit/>
          </a:bodyPr>
          <a:lstStyle/>
          <a:p>
            <a:pPr lvl="1">
              <a:buNone/>
            </a:pPr>
            <a:r>
              <a:rPr lang="en-US" altLang="zh-CN" sz="1600" b="1" dirty="0" smtClean="0">
                <a:latin typeface="Tahoma" pitchFamily="34" charset="0"/>
                <a:ea typeface="Tahoma" pitchFamily="34" charset="0"/>
                <a:cs typeface="Tahoma" pitchFamily="34" charset="0"/>
              </a:rPr>
              <a:t>synchronized </a:t>
            </a:r>
            <a:r>
              <a:rPr lang="en-US" altLang="zh-CN" sz="1600" b="1" dirty="0" err="1" smtClean="0">
                <a:latin typeface="Tahoma" pitchFamily="34" charset="0"/>
                <a:ea typeface="Tahoma" pitchFamily="34" charset="0"/>
                <a:cs typeface="Tahoma" pitchFamily="34" charset="0"/>
              </a:rPr>
              <a:t>int</a:t>
            </a:r>
            <a:r>
              <a:rPr lang="en-US" altLang="zh-CN" sz="1600" b="1" dirty="0" smtClean="0">
                <a:latin typeface="Tahoma" pitchFamily="34" charset="0"/>
                <a:ea typeface="Tahoma" pitchFamily="34" charset="0"/>
                <a:cs typeface="Tahoma" pitchFamily="34" charset="0"/>
              </a:rPr>
              <a:t> withdraw(</a:t>
            </a:r>
            <a:r>
              <a:rPr lang="en-US" altLang="zh-CN" sz="1600" b="1" dirty="0" err="1" smtClean="0">
                <a:latin typeface="Tahoma" pitchFamily="34" charset="0"/>
                <a:ea typeface="Tahoma" pitchFamily="34" charset="0"/>
                <a:cs typeface="Tahoma" pitchFamily="34" charset="0"/>
              </a:rPr>
              <a:t>int</a:t>
            </a:r>
            <a:r>
              <a:rPr lang="en-US" altLang="zh-CN" sz="1600" b="1" dirty="0" smtClean="0">
                <a:latin typeface="Tahoma" pitchFamily="34" charset="0"/>
                <a:ea typeface="Tahoma" pitchFamily="34" charset="0"/>
                <a:cs typeface="Tahoma" pitchFamily="34" charset="0"/>
              </a:rPr>
              <a:t> money){//</a:t>
            </a:r>
            <a:r>
              <a:rPr lang="zh-CN" altLang="en-US" sz="1600" b="1" dirty="0" smtClean="0">
                <a:latin typeface="Tahoma" pitchFamily="34" charset="0"/>
                <a:cs typeface="Tahoma" pitchFamily="34" charset="0"/>
              </a:rPr>
              <a:t>取款方法，返回实践取走的金额</a:t>
            </a:r>
          </a:p>
          <a:p>
            <a:pPr lvl="2">
              <a:buNone/>
            </a:pPr>
            <a:r>
              <a:rPr lang="en-US" altLang="zh-CN" sz="1600" b="1" dirty="0" smtClean="0">
                <a:solidFill>
                  <a:srgbClr val="000099"/>
                </a:solidFill>
                <a:latin typeface="Tahoma" pitchFamily="34" charset="0"/>
                <a:ea typeface="Tahoma" pitchFamily="34" charset="0"/>
                <a:cs typeface="Tahoma" pitchFamily="34" charset="0"/>
              </a:rPr>
              <a:t>if(!</a:t>
            </a:r>
            <a:r>
              <a:rPr lang="en-US" altLang="zh-CN" sz="1600" b="1" dirty="0" err="1" smtClean="0">
                <a:solidFill>
                  <a:srgbClr val="000099"/>
                </a:solidFill>
                <a:latin typeface="Tahoma" pitchFamily="34" charset="0"/>
                <a:ea typeface="Tahoma" pitchFamily="34" charset="0"/>
                <a:cs typeface="Tahoma" pitchFamily="34" charset="0"/>
              </a:rPr>
              <a:t>haveMoney</a:t>
            </a:r>
            <a:r>
              <a:rPr lang="en-US" altLang="zh-CN" sz="1600" b="1" dirty="0" smtClean="0">
                <a:solidFill>
                  <a:srgbClr val="000099"/>
                </a:solidFill>
                <a:latin typeface="Tahoma" pitchFamily="34" charset="0"/>
                <a:ea typeface="Tahoma" pitchFamily="34" charset="0"/>
                <a:cs typeface="Tahoma" pitchFamily="34" charset="0"/>
              </a:rPr>
              <a:t>){	//</a:t>
            </a:r>
            <a:r>
              <a:rPr lang="zh-CN" altLang="en-US" sz="1600" b="1" dirty="0" smtClean="0">
                <a:solidFill>
                  <a:srgbClr val="000099"/>
                </a:solidFill>
                <a:latin typeface="Tahoma" pitchFamily="34" charset="0"/>
                <a:cs typeface="Tahoma" pitchFamily="34" charset="0"/>
              </a:rPr>
              <a:t>如果账号没有余额，则等待。</a:t>
            </a:r>
          </a:p>
          <a:p>
            <a:pPr lvl="3">
              <a:buNone/>
            </a:pPr>
            <a:r>
              <a:rPr lang="en-US" altLang="zh-CN" sz="1600" b="1" dirty="0" smtClean="0">
                <a:solidFill>
                  <a:srgbClr val="000099"/>
                </a:solidFill>
                <a:latin typeface="Tahoma" pitchFamily="34" charset="0"/>
                <a:ea typeface="Tahoma" pitchFamily="34" charset="0"/>
                <a:cs typeface="Tahoma" pitchFamily="34" charset="0"/>
              </a:rPr>
              <a:t>try{</a:t>
            </a:r>
          </a:p>
          <a:p>
            <a:pPr lvl="4">
              <a:buNone/>
            </a:pPr>
            <a:r>
              <a:rPr lang="en-US" altLang="zh-CN" sz="1600" b="1" dirty="0" smtClean="0">
                <a:solidFill>
                  <a:srgbClr val="000099"/>
                </a:solidFill>
                <a:latin typeface="Tahoma" pitchFamily="34" charset="0"/>
                <a:ea typeface="Tahoma" pitchFamily="34" charset="0"/>
                <a:cs typeface="Tahoma" pitchFamily="34" charset="0"/>
              </a:rPr>
              <a:t>wait();</a:t>
            </a:r>
          </a:p>
          <a:p>
            <a:pPr lvl="3">
              <a:buNone/>
            </a:pPr>
            <a:r>
              <a:rPr lang="en-US" altLang="zh-CN" sz="1600" b="1" dirty="0" smtClean="0">
                <a:solidFill>
                  <a:srgbClr val="000099"/>
                </a:solidFill>
                <a:latin typeface="Tahoma" pitchFamily="34" charset="0"/>
                <a:ea typeface="Tahoma" pitchFamily="34" charset="0"/>
                <a:cs typeface="Tahoma" pitchFamily="34" charset="0"/>
              </a:rPr>
              <a:t>}catch(</a:t>
            </a:r>
            <a:r>
              <a:rPr lang="en-US" altLang="zh-CN" sz="1600" b="1" dirty="0" err="1" smtClean="0">
                <a:solidFill>
                  <a:srgbClr val="000099"/>
                </a:solidFill>
                <a:latin typeface="Tahoma" pitchFamily="34" charset="0"/>
                <a:ea typeface="Tahoma" pitchFamily="34" charset="0"/>
                <a:cs typeface="Tahoma" pitchFamily="34" charset="0"/>
              </a:rPr>
              <a:t>InterruptedException</a:t>
            </a:r>
            <a:r>
              <a:rPr lang="en-US" altLang="zh-CN" sz="1600" b="1" dirty="0" smtClean="0">
                <a:solidFill>
                  <a:srgbClr val="000099"/>
                </a:solidFill>
                <a:latin typeface="Tahoma" pitchFamily="34" charset="0"/>
                <a:ea typeface="Tahoma" pitchFamily="34" charset="0"/>
                <a:cs typeface="Tahoma" pitchFamily="34" charset="0"/>
              </a:rPr>
              <a:t> e){}</a:t>
            </a:r>
          </a:p>
          <a:p>
            <a:pPr lvl="2">
              <a:buNone/>
            </a:pPr>
            <a:r>
              <a:rPr lang="en-US" altLang="zh-CN" sz="1600" b="1" dirty="0" smtClean="0">
                <a:solidFill>
                  <a:srgbClr val="000099"/>
                </a:solidFill>
                <a:latin typeface="Tahoma" pitchFamily="34" charset="0"/>
                <a:ea typeface="Tahoma" pitchFamily="34" charset="0"/>
                <a:cs typeface="Tahoma" pitchFamily="34" charset="0"/>
              </a:rPr>
              <a:t>}</a:t>
            </a:r>
          </a:p>
          <a:p>
            <a:pPr lvl="2">
              <a:buNone/>
            </a:pPr>
            <a:endParaRPr lang="zh-CN" altLang="en-US" sz="1600" b="1" dirty="0" smtClean="0">
              <a:latin typeface="Tahoma" pitchFamily="34" charset="0"/>
              <a:cs typeface="Tahoma" pitchFamily="34" charset="0"/>
            </a:endParaRPr>
          </a:p>
          <a:p>
            <a:pPr lvl="2">
              <a:buNone/>
            </a:pPr>
            <a:r>
              <a:rPr lang="en-US" altLang="zh-CN" sz="1600" b="1" dirty="0" smtClean="0">
                <a:latin typeface="Tahoma" pitchFamily="34" charset="0"/>
                <a:ea typeface="Tahoma" pitchFamily="34" charset="0"/>
                <a:cs typeface="Tahoma" pitchFamily="34" charset="0"/>
              </a:rPr>
              <a:t>//</a:t>
            </a:r>
            <a:r>
              <a:rPr lang="zh-CN" altLang="en-US" sz="1600" b="1" dirty="0" smtClean="0">
                <a:latin typeface="Tahoma" pitchFamily="34" charset="0"/>
                <a:cs typeface="Tahoma" pitchFamily="34" charset="0"/>
              </a:rPr>
              <a:t>如果账号有余额，即：</a:t>
            </a:r>
            <a:r>
              <a:rPr lang="en-US" altLang="zh-CN" sz="1600" b="1" dirty="0" err="1" smtClean="0">
                <a:latin typeface="Tahoma" pitchFamily="34" charset="0"/>
                <a:ea typeface="Tahoma" pitchFamily="34" charset="0"/>
                <a:cs typeface="Tahoma" pitchFamily="34" charset="0"/>
              </a:rPr>
              <a:t>haveMoney</a:t>
            </a:r>
            <a:r>
              <a:rPr lang="zh-CN" altLang="en-US" sz="1600" b="1" dirty="0" smtClean="0">
                <a:latin typeface="Tahoma" pitchFamily="34" charset="0"/>
                <a:cs typeface="Tahoma" pitchFamily="34" charset="0"/>
              </a:rPr>
              <a:t>为</a:t>
            </a:r>
            <a:r>
              <a:rPr lang="en-US" altLang="zh-CN" sz="1600" b="1" dirty="0" smtClean="0">
                <a:latin typeface="Tahoma" pitchFamily="34" charset="0"/>
                <a:ea typeface="Tahoma" pitchFamily="34" charset="0"/>
                <a:cs typeface="Tahoma" pitchFamily="34" charset="0"/>
              </a:rPr>
              <a:t>true</a:t>
            </a:r>
            <a:r>
              <a:rPr lang="zh-CN" altLang="en-US" sz="1600" b="1" dirty="0" smtClean="0">
                <a:latin typeface="Tahoma" pitchFamily="34" charset="0"/>
                <a:cs typeface="Tahoma" pitchFamily="34" charset="0"/>
              </a:rPr>
              <a:t>，则取款</a:t>
            </a:r>
          </a:p>
          <a:p>
            <a:pPr lvl="2">
              <a:buNone/>
            </a:pPr>
            <a:r>
              <a:rPr lang="en-US" altLang="zh-CN" sz="1600" b="1" dirty="0" smtClean="0">
                <a:latin typeface="Tahoma" pitchFamily="34" charset="0"/>
                <a:ea typeface="Tahoma" pitchFamily="34" charset="0"/>
                <a:cs typeface="Tahoma" pitchFamily="34" charset="0"/>
              </a:rPr>
              <a:t>if(balance &gt; money){</a:t>
            </a:r>
          </a:p>
          <a:p>
            <a:pPr lvl="3">
              <a:buNone/>
            </a:pPr>
            <a:r>
              <a:rPr lang="en-US" altLang="zh-CN" sz="1600" b="1" dirty="0" smtClean="0">
                <a:latin typeface="Tahoma" pitchFamily="34" charset="0"/>
                <a:ea typeface="Tahoma" pitchFamily="34" charset="0"/>
                <a:cs typeface="Tahoma" pitchFamily="34" charset="0"/>
              </a:rPr>
              <a:t>balance = balance - money;</a:t>
            </a:r>
          </a:p>
          <a:p>
            <a:pPr lvl="2">
              <a:buNone/>
            </a:pPr>
            <a:r>
              <a:rPr lang="en-US" altLang="zh-CN" sz="1600" b="1" dirty="0" smtClean="0">
                <a:latin typeface="Tahoma" pitchFamily="34" charset="0"/>
                <a:ea typeface="Tahoma" pitchFamily="34" charset="0"/>
                <a:cs typeface="Tahoma" pitchFamily="34" charset="0"/>
              </a:rPr>
              <a:t>}else {</a:t>
            </a:r>
          </a:p>
          <a:p>
            <a:pPr lvl="3">
              <a:buNone/>
            </a:pPr>
            <a:r>
              <a:rPr lang="en-US" altLang="zh-CN" sz="1600" b="1" dirty="0" smtClean="0">
                <a:latin typeface="Tahoma" pitchFamily="34" charset="0"/>
                <a:ea typeface="Tahoma" pitchFamily="34" charset="0"/>
                <a:cs typeface="Tahoma" pitchFamily="34" charset="0"/>
              </a:rPr>
              <a:t>money = balance</a:t>
            </a:r>
            <a:r>
              <a:rPr lang="en-US" altLang="zh-CN" sz="1600" b="1" dirty="0" smtClean="0">
                <a:latin typeface="Tahoma" pitchFamily="34" charset="0"/>
                <a:ea typeface="Tahoma" pitchFamily="34" charset="0"/>
                <a:cs typeface="Tahoma" pitchFamily="34" charset="0"/>
              </a:rPr>
              <a:t>;   //</a:t>
            </a:r>
            <a:r>
              <a:rPr lang="zh-CN" altLang="en-US" sz="1600" b="1" dirty="0" smtClean="0">
                <a:latin typeface="Tahoma" pitchFamily="34" charset="0"/>
                <a:cs typeface="Tahoma" pitchFamily="34" charset="0"/>
              </a:rPr>
              <a:t>余额不够时，取走余额。</a:t>
            </a:r>
          </a:p>
          <a:p>
            <a:pPr lvl="3">
              <a:buNone/>
            </a:pPr>
            <a:r>
              <a:rPr lang="en-US" altLang="zh-CN" sz="1600" b="1" dirty="0" smtClean="0">
                <a:latin typeface="Tahoma" pitchFamily="34" charset="0"/>
                <a:ea typeface="Tahoma" pitchFamily="34" charset="0"/>
                <a:cs typeface="Tahoma" pitchFamily="34" charset="0"/>
              </a:rPr>
              <a:t>balance = 0;</a:t>
            </a:r>
          </a:p>
          <a:p>
            <a:pPr lvl="2">
              <a:buNone/>
            </a:pPr>
            <a:r>
              <a:rPr lang="en-US" altLang="zh-CN" sz="1600" b="1" dirty="0" smtClean="0">
                <a:latin typeface="Tahoma" pitchFamily="34" charset="0"/>
                <a:ea typeface="Tahoma" pitchFamily="34" charset="0"/>
                <a:cs typeface="Tahoma" pitchFamily="34" charset="0"/>
              </a:rPr>
              <a:t>}</a:t>
            </a:r>
          </a:p>
          <a:p>
            <a:pPr lvl="2">
              <a:buNone/>
            </a:pPr>
            <a:r>
              <a:rPr lang="en-US" altLang="zh-CN" sz="1600" b="1" dirty="0" err="1" smtClean="0">
                <a:latin typeface="Tahoma" pitchFamily="34" charset="0"/>
                <a:ea typeface="Tahoma" pitchFamily="34" charset="0"/>
                <a:cs typeface="Tahoma" pitchFamily="34" charset="0"/>
              </a:rPr>
              <a:t>System.out.println</a:t>
            </a:r>
            <a:r>
              <a:rPr lang="en-US" altLang="zh-CN" sz="1600" b="1" dirty="0" smtClean="0">
                <a:latin typeface="Tahoma" pitchFamily="34" charset="0"/>
                <a:ea typeface="Tahoma" pitchFamily="34" charset="0"/>
                <a:cs typeface="Tahoma" pitchFamily="34" charset="0"/>
              </a:rPr>
              <a:t>("</a:t>
            </a:r>
            <a:r>
              <a:rPr lang="zh-CN" altLang="en-US" sz="1600" b="1" dirty="0" smtClean="0">
                <a:latin typeface="Tahoma" pitchFamily="34" charset="0"/>
                <a:cs typeface="Tahoma" pitchFamily="34" charset="0"/>
              </a:rPr>
              <a:t>取出</a:t>
            </a:r>
            <a:r>
              <a:rPr lang="en-US" altLang="zh-CN" sz="1600" b="1" dirty="0" smtClean="0">
                <a:latin typeface="Tahoma" pitchFamily="34" charset="0"/>
                <a:ea typeface="Tahoma" pitchFamily="34" charset="0"/>
                <a:cs typeface="Tahoma" pitchFamily="34" charset="0"/>
              </a:rPr>
              <a:t>"+money+"</a:t>
            </a:r>
            <a:r>
              <a:rPr lang="zh-CN" altLang="en-US" sz="1600" b="1" dirty="0" smtClean="0">
                <a:latin typeface="Tahoma" pitchFamily="34" charset="0"/>
                <a:cs typeface="Tahoma" pitchFamily="34" charset="0"/>
              </a:rPr>
              <a:t>元，账上余额为：</a:t>
            </a:r>
            <a:r>
              <a:rPr lang="en-US" altLang="zh-CN" sz="1600" b="1" dirty="0" smtClean="0">
                <a:latin typeface="Tahoma" pitchFamily="34" charset="0"/>
                <a:ea typeface="Tahoma" pitchFamily="34" charset="0"/>
                <a:cs typeface="Tahoma" pitchFamily="34" charset="0"/>
              </a:rPr>
              <a:t>"+balance);</a:t>
            </a:r>
          </a:p>
          <a:p>
            <a:pPr lvl="2">
              <a:buNone/>
            </a:pPr>
            <a:r>
              <a:rPr lang="en-US" altLang="zh-CN" sz="1600" b="1" dirty="0" err="1" smtClean="0">
                <a:solidFill>
                  <a:srgbClr val="C00000"/>
                </a:solidFill>
                <a:latin typeface="Tahoma" pitchFamily="34" charset="0"/>
                <a:ea typeface="Tahoma" pitchFamily="34" charset="0"/>
                <a:cs typeface="Tahoma" pitchFamily="34" charset="0"/>
              </a:rPr>
              <a:t>haveMoney</a:t>
            </a:r>
            <a:r>
              <a:rPr lang="en-US" altLang="zh-CN" sz="1600" b="1" dirty="0" smtClean="0">
                <a:solidFill>
                  <a:srgbClr val="C00000"/>
                </a:solidFill>
                <a:latin typeface="Tahoma" pitchFamily="34" charset="0"/>
                <a:ea typeface="Tahoma" pitchFamily="34" charset="0"/>
                <a:cs typeface="Tahoma" pitchFamily="34" charset="0"/>
              </a:rPr>
              <a:t> = false</a:t>
            </a:r>
            <a:r>
              <a:rPr lang="en-US" altLang="zh-CN" sz="1600" b="1" dirty="0" smtClean="0">
                <a:solidFill>
                  <a:srgbClr val="C00000"/>
                </a:solidFill>
                <a:latin typeface="Tahoma" pitchFamily="34" charset="0"/>
                <a:ea typeface="Tahoma" pitchFamily="34" charset="0"/>
                <a:cs typeface="Tahoma" pitchFamily="34" charset="0"/>
              </a:rPr>
              <a:t>;</a:t>
            </a:r>
            <a:r>
              <a:rPr lang="en-US" altLang="zh-CN" sz="1600" b="1" dirty="0" smtClean="0">
                <a:solidFill>
                  <a:srgbClr val="C00000"/>
                </a:solidFill>
                <a:latin typeface="Tahoma" pitchFamily="34" charset="0"/>
                <a:ea typeface="Tahoma" pitchFamily="34" charset="0"/>
                <a:cs typeface="Tahoma" pitchFamily="34" charset="0"/>
              </a:rPr>
              <a:t>  </a:t>
            </a:r>
            <a:r>
              <a:rPr lang="en-US" altLang="zh-CN" sz="1600" b="1" dirty="0" smtClean="0">
                <a:latin typeface="Tahoma" pitchFamily="34" charset="0"/>
                <a:ea typeface="Tahoma" pitchFamily="34" charset="0"/>
                <a:cs typeface="Tahoma" pitchFamily="34" charset="0"/>
              </a:rPr>
              <a:t>//</a:t>
            </a:r>
            <a:r>
              <a:rPr lang="zh-CN" altLang="en-US" sz="1600" b="1" dirty="0" smtClean="0">
                <a:solidFill>
                  <a:srgbClr val="006600"/>
                </a:solidFill>
                <a:latin typeface="Tahoma" pitchFamily="34" charset="0"/>
                <a:cs typeface="Tahoma" pitchFamily="34" charset="0"/>
              </a:rPr>
              <a:t>取款后改变条件，使得其它线程有机会操作共享数据。</a:t>
            </a:r>
          </a:p>
          <a:p>
            <a:pPr lvl="2">
              <a:buNone/>
            </a:pPr>
            <a:r>
              <a:rPr lang="en-US" altLang="zh-CN" sz="1600" b="1" dirty="0" smtClean="0">
                <a:solidFill>
                  <a:srgbClr val="C00000"/>
                </a:solidFill>
                <a:latin typeface="Tahoma" pitchFamily="34" charset="0"/>
                <a:ea typeface="Tahoma" pitchFamily="34" charset="0"/>
                <a:cs typeface="Tahoma" pitchFamily="34" charset="0"/>
              </a:rPr>
              <a:t>notify();	</a:t>
            </a:r>
            <a:r>
              <a:rPr lang="en-US" altLang="zh-CN" sz="1600" b="1" dirty="0" smtClean="0">
                <a:latin typeface="Tahoma" pitchFamily="34" charset="0"/>
                <a:ea typeface="Tahoma" pitchFamily="34" charset="0"/>
                <a:cs typeface="Tahoma" pitchFamily="34" charset="0"/>
              </a:rPr>
              <a:t>	</a:t>
            </a:r>
            <a:r>
              <a:rPr lang="en-US" altLang="zh-CN" sz="1600" b="1" dirty="0" smtClean="0">
                <a:latin typeface="Tahoma" pitchFamily="34" charset="0"/>
                <a:ea typeface="Tahoma" pitchFamily="34" charset="0"/>
                <a:cs typeface="Tahoma" pitchFamily="34" charset="0"/>
              </a:rPr>
              <a:t>     //</a:t>
            </a:r>
            <a:r>
              <a:rPr lang="zh-CN" altLang="en-US" sz="1600" b="1" dirty="0" smtClean="0">
                <a:solidFill>
                  <a:srgbClr val="006600"/>
                </a:solidFill>
                <a:latin typeface="Tahoma" pitchFamily="34" charset="0"/>
                <a:cs typeface="Tahoma" pitchFamily="34" charset="0"/>
              </a:rPr>
              <a:t>释放数据锁，唤醒其它等待操作共享数据的线程</a:t>
            </a:r>
          </a:p>
          <a:p>
            <a:pPr lvl="2">
              <a:buNone/>
            </a:pPr>
            <a:r>
              <a:rPr lang="en-US" altLang="zh-CN" sz="1600" b="1" dirty="0" smtClean="0">
                <a:latin typeface="Tahoma" pitchFamily="34" charset="0"/>
                <a:ea typeface="Tahoma" pitchFamily="34" charset="0"/>
                <a:cs typeface="Tahoma" pitchFamily="34" charset="0"/>
              </a:rPr>
              <a:t>return money;</a:t>
            </a:r>
          </a:p>
          <a:p>
            <a:pPr lvl="1">
              <a:buNone/>
            </a:pPr>
            <a:r>
              <a:rPr lang="en-US" altLang="zh-CN" sz="1600" b="1" dirty="0" smtClean="0">
                <a:latin typeface="Tahoma" pitchFamily="34" charset="0"/>
                <a:ea typeface="Tahoma" pitchFamily="34" charset="0"/>
                <a:cs typeface="Tahoma" pitchFamily="34" charset="0"/>
              </a:rPr>
              <a:t>}</a:t>
            </a:r>
          </a:p>
          <a:p>
            <a:pPr>
              <a:buNone/>
            </a:pPr>
            <a:r>
              <a:rPr lang="en-US" altLang="zh-CN" sz="1600" b="1" dirty="0" smtClean="0">
                <a:latin typeface="Tahoma" pitchFamily="34" charset="0"/>
                <a:ea typeface="Tahoma" pitchFamily="34" charset="0"/>
                <a:cs typeface="Tahoma" pitchFamily="34" charset="0"/>
              </a:rPr>
              <a:t>}</a:t>
            </a:r>
          </a:p>
          <a:p>
            <a:pPr lvl="1">
              <a:buNone/>
            </a:pPr>
            <a:endParaRPr lang="en-US" altLang="zh-CN" sz="1400" b="1" dirty="0" smtClean="0">
              <a:latin typeface="Tahoma" pitchFamily="34" charset="0"/>
              <a:ea typeface="Tahoma" pitchFamily="34" charset="0"/>
              <a:cs typeface="Tahoma"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ahoma" pitchFamily="34" charset="0"/>
                <a:ea typeface="Tahoma" pitchFamily="34" charset="0"/>
                <a:cs typeface="Tahoma" pitchFamily="34" charset="0"/>
              </a:rPr>
              <a:t>BankAccount</a:t>
            </a:r>
            <a:r>
              <a:rPr lang="en-US" altLang="zh-CN" dirty="0" smtClean="0"/>
              <a:t>.java</a:t>
            </a:r>
            <a:r>
              <a:rPr lang="zh-CN" altLang="en-US" dirty="0" smtClean="0"/>
              <a:t>，</a:t>
            </a:r>
            <a:r>
              <a:rPr lang="zh-CN" altLang="en-US" dirty="0" smtClean="0">
                <a:latin typeface="Tahoma" pitchFamily="34" charset="0"/>
                <a:ea typeface="Tahoma" pitchFamily="34" charset="0"/>
                <a:cs typeface="Tahoma" pitchFamily="34" charset="0"/>
              </a:rPr>
              <a:t>实现</a:t>
            </a:r>
            <a:r>
              <a:rPr lang="zh-CN" altLang="en-US" dirty="0" smtClean="0">
                <a:latin typeface="Tahoma" pitchFamily="34" charset="0"/>
                <a:ea typeface="Tahoma" pitchFamily="34" charset="0"/>
                <a:cs typeface="Tahoma" pitchFamily="34" charset="0"/>
              </a:rPr>
              <a:t>线程通信后的输出</a:t>
            </a:r>
            <a:r>
              <a:rPr lang="zh-CN" altLang="en-US" dirty="0" smtClean="0">
                <a:latin typeface="Tahoma" pitchFamily="34" charset="0"/>
                <a:ea typeface="Tahoma" pitchFamily="34" charset="0"/>
                <a:cs typeface="Tahoma" pitchFamily="34" charset="0"/>
              </a:rPr>
              <a:t>：</a:t>
            </a:r>
            <a:endParaRPr lang="zh-CN" altLang="en-US" dirty="0"/>
          </a:p>
        </p:txBody>
      </p:sp>
      <p:sp>
        <p:nvSpPr>
          <p:cNvPr id="3" name="内容占位符 2"/>
          <p:cNvSpPr>
            <a:spLocks noGrp="1"/>
          </p:cNvSpPr>
          <p:nvPr>
            <p:ph idx="1"/>
          </p:nvPr>
        </p:nvSpPr>
        <p:spPr/>
        <p:txBody>
          <a:bodyPr/>
          <a:lstStyle/>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67</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2143108" y="2000240"/>
            <a:ext cx="3914794" cy="33244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§15. 11  </a:t>
            </a:r>
            <a:r>
              <a:rPr lang="zh-CN" altLang="en-US" dirty="0" smtClean="0">
                <a:latin typeface="宋体" charset="-122"/>
              </a:rPr>
              <a:t>小结</a:t>
            </a:r>
            <a:r>
              <a:rPr lang="zh-CN" altLang="en-US" dirty="0" smtClean="0"/>
              <a:t> </a:t>
            </a:r>
            <a:endParaRPr lang="zh-CN" altLang="en-US" dirty="0"/>
          </a:p>
        </p:txBody>
      </p:sp>
      <p:sp>
        <p:nvSpPr>
          <p:cNvPr id="3" name="内容占位符 2"/>
          <p:cNvSpPr>
            <a:spLocks noGrp="1"/>
          </p:cNvSpPr>
          <p:nvPr>
            <p:ph idx="1"/>
          </p:nvPr>
        </p:nvSpPr>
        <p:spPr/>
        <p:txBody>
          <a:bodyPr/>
          <a:lstStyle/>
          <a:p>
            <a:pPr algn="just">
              <a:buNone/>
            </a:pPr>
            <a:r>
              <a:rPr lang="zh-CN" altLang="en-US" sz="2400" dirty="0" smtClean="0">
                <a:solidFill>
                  <a:srgbClr val="FF0000"/>
                </a:solidFill>
              </a:rPr>
              <a:t>1．</a:t>
            </a:r>
            <a:r>
              <a:rPr lang="zh-CN" altLang="en-US" sz="2400" dirty="0" smtClean="0"/>
              <a:t>线程是比进程更小的执行单位。一个进程在其执行过程中，可以产生多个线程，形成多条执行线索，每条线索，即每个线程也有它自身的产生、存在和消亡的过程，也是一个动态的概念。</a:t>
            </a:r>
          </a:p>
          <a:p>
            <a:pPr algn="just">
              <a:buNone/>
            </a:pPr>
            <a:r>
              <a:rPr lang="zh-CN" altLang="en-US" sz="2400" dirty="0" smtClean="0">
                <a:solidFill>
                  <a:srgbClr val="FF0000"/>
                </a:solidFill>
              </a:rPr>
              <a:t>2．</a:t>
            </a:r>
            <a:r>
              <a:rPr lang="en-US" altLang="zh-CN" sz="2400" dirty="0" smtClean="0"/>
              <a:t>Java</a:t>
            </a:r>
            <a:r>
              <a:rPr lang="zh-CN" altLang="en-US" sz="2400" dirty="0" smtClean="0"/>
              <a:t>虚拟机（</a:t>
            </a:r>
            <a:r>
              <a:rPr lang="en-US" altLang="zh-CN" sz="2400" dirty="0" smtClean="0"/>
              <a:t>JVM）</a:t>
            </a:r>
            <a:r>
              <a:rPr lang="zh-CN" altLang="en-US" sz="2400" dirty="0" smtClean="0"/>
              <a:t>中的线程调度器负责管理线程，在采用时间片的系统中，每个线程都有机会获得</a:t>
            </a:r>
            <a:r>
              <a:rPr lang="en-US" altLang="zh-CN" sz="2400" dirty="0" smtClean="0"/>
              <a:t>CUP</a:t>
            </a:r>
            <a:r>
              <a:rPr lang="zh-CN" altLang="en-US" sz="2400" dirty="0" smtClean="0"/>
              <a:t>的使用权。当线程使用</a:t>
            </a:r>
            <a:r>
              <a:rPr lang="en-US" altLang="zh-CN" sz="2400" dirty="0" smtClean="0"/>
              <a:t>CUP</a:t>
            </a:r>
            <a:r>
              <a:rPr lang="zh-CN" altLang="en-US" sz="2400" dirty="0" smtClean="0"/>
              <a:t>资源的时间到时后，即使线程没有完成自己的全部操作，</a:t>
            </a:r>
            <a:r>
              <a:rPr lang="en-US" altLang="zh-CN" sz="2400" dirty="0" smtClean="0"/>
              <a:t>Java</a:t>
            </a:r>
            <a:r>
              <a:rPr lang="zh-CN" altLang="en-US" sz="2400" dirty="0" smtClean="0"/>
              <a:t>调度器也会中断当前线程的执行，把</a:t>
            </a:r>
            <a:r>
              <a:rPr lang="en-US" altLang="zh-CN" sz="2400" dirty="0" smtClean="0"/>
              <a:t>CUP</a:t>
            </a:r>
            <a:r>
              <a:rPr lang="zh-CN" altLang="en-US" sz="2400" dirty="0" smtClean="0"/>
              <a:t>的使用权切换给下一个排队等待的线程，当前线程将等待</a:t>
            </a:r>
            <a:r>
              <a:rPr lang="en-US" altLang="zh-CN" sz="2400" dirty="0" smtClean="0"/>
              <a:t>CUP</a:t>
            </a:r>
            <a:r>
              <a:rPr lang="zh-CN" altLang="en-US" sz="2400" dirty="0" smtClean="0"/>
              <a:t>资源的下一次轮回，然后从中断处继续执行。</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buNone/>
            </a:pPr>
            <a:r>
              <a:rPr lang="zh-CN" altLang="en-US" sz="2400" dirty="0" smtClean="0">
                <a:solidFill>
                  <a:srgbClr val="FF0000"/>
                </a:solidFill>
              </a:rPr>
              <a:t>3．</a:t>
            </a:r>
            <a:r>
              <a:rPr lang="zh-CN" altLang="en-US" sz="2400" dirty="0" smtClean="0"/>
              <a:t>线程</a:t>
            </a:r>
            <a:r>
              <a:rPr lang="zh-CN" altLang="en-US" sz="2400" dirty="0" smtClean="0"/>
              <a:t>创建后仅仅是占有了内存资源，在</a:t>
            </a:r>
            <a:r>
              <a:rPr lang="en-US" altLang="zh-CN" sz="2400" dirty="0" smtClean="0"/>
              <a:t>JVM</a:t>
            </a:r>
            <a:r>
              <a:rPr lang="zh-CN" altLang="en-US" sz="2400" dirty="0" smtClean="0"/>
              <a:t>管理的线程中还没有这个线程，此线程必须调用</a:t>
            </a:r>
            <a:r>
              <a:rPr lang="en-US" altLang="zh-CN" sz="2400" dirty="0" smtClean="0"/>
              <a:t>start()</a:t>
            </a:r>
            <a:r>
              <a:rPr lang="zh-CN" altLang="en-US" sz="2400" dirty="0" smtClean="0"/>
              <a:t>方法</a:t>
            </a:r>
            <a:r>
              <a:rPr lang="en-US" altLang="zh-CN" sz="2400" dirty="0" smtClean="0"/>
              <a:t>(</a:t>
            </a:r>
            <a:r>
              <a:rPr lang="zh-CN" altLang="en-US" sz="2400" dirty="0" smtClean="0"/>
              <a:t>从</a:t>
            </a:r>
            <a:r>
              <a:rPr lang="zh-CN" altLang="en-US" sz="2400" dirty="0" smtClean="0"/>
              <a:t>父类继承的</a:t>
            </a:r>
            <a:r>
              <a:rPr lang="zh-CN" altLang="en-US" sz="2400" dirty="0" smtClean="0"/>
              <a:t>方法</a:t>
            </a:r>
            <a:r>
              <a:rPr lang="en-US" altLang="zh-CN" sz="2400" dirty="0" smtClean="0"/>
              <a:t>)</a:t>
            </a:r>
            <a:r>
              <a:rPr lang="zh-CN" altLang="en-US" sz="2400" dirty="0" smtClean="0"/>
              <a:t>通知</a:t>
            </a:r>
            <a:r>
              <a:rPr lang="en-US" altLang="zh-CN" sz="2400" dirty="0" smtClean="0"/>
              <a:t>JVM，</a:t>
            </a:r>
            <a:r>
              <a:rPr lang="zh-CN" altLang="en-US" sz="2400" dirty="0" smtClean="0"/>
              <a:t>这样</a:t>
            </a:r>
            <a:r>
              <a:rPr lang="en-US" altLang="zh-CN" sz="2400" dirty="0" smtClean="0"/>
              <a:t>JVM</a:t>
            </a:r>
            <a:r>
              <a:rPr lang="zh-CN" altLang="en-US" sz="2400" dirty="0" smtClean="0"/>
              <a:t>就会知道又有一个新一个线程排队等候切换了。</a:t>
            </a:r>
          </a:p>
          <a:p>
            <a:pPr algn="just">
              <a:buNone/>
            </a:pPr>
            <a:r>
              <a:rPr lang="zh-CN" altLang="en-US" sz="2400" dirty="0" smtClean="0">
                <a:solidFill>
                  <a:srgbClr val="FF0000"/>
                </a:solidFill>
              </a:rPr>
              <a:t>4</a:t>
            </a:r>
            <a:r>
              <a:rPr lang="zh-CN" altLang="en-US" sz="2400" dirty="0" smtClean="0">
                <a:solidFill>
                  <a:srgbClr val="FF0000"/>
                </a:solidFill>
              </a:rPr>
              <a:t>.</a:t>
            </a:r>
            <a:r>
              <a:rPr lang="zh-CN" altLang="en-US" sz="2400" dirty="0" smtClean="0"/>
              <a:t> 线程</a:t>
            </a:r>
            <a:r>
              <a:rPr lang="zh-CN" altLang="en-US" sz="2400" dirty="0" smtClean="0"/>
              <a:t>同步是指几个线程都需要调用同一个同步</a:t>
            </a:r>
            <a:r>
              <a:rPr lang="zh-CN" altLang="en-US" sz="2400" dirty="0" smtClean="0"/>
              <a:t>方法</a:t>
            </a:r>
            <a:r>
              <a:rPr lang="en-US" altLang="zh-CN" sz="2400" dirty="0" smtClean="0"/>
              <a:t>(</a:t>
            </a:r>
            <a:r>
              <a:rPr lang="zh-CN" altLang="en-US" sz="2400" dirty="0" smtClean="0"/>
              <a:t>用</a:t>
            </a:r>
            <a:r>
              <a:rPr lang="en-US" altLang="zh-CN" sz="2400" dirty="0" smtClean="0"/>
              <a:t>synchronized</a:t>
            </a:r>
            <a:r>
              <a:rPr lang="zh-CN" altLang="en-US" sz="2400" dirty="0" smtClean="0"/>
              <a:t>修饰的</a:t>
            </a:r>
            <a:r>
              <a:rPr lang="zh-CN" altLang="en-US" sz="2400" dirty="0" smtClean="0"/>
              <a:t>方法</a:t>
            </a:r>
            <a:r>
              <a:rPr lang="en-US" altLang="zh-CN" sz="2400" dirty="0" smtClean="0"/>
              <a:t>)</a:t>
            </a:r>
            <a:r>
              <a:rPr lang="zh-CN" altLang="en-US" sz="2400" dirty="0" smtClean="0"/>
              <a:t>。</a:t>
            </a:r>
            <a:r>
              <a:rPr lang="zh-CN" altLang="en-US" sz="2400" dirty="0" smtClean="0"/>
              <a:t>一个线程在使用的同步方法中时，可能根据问题的需要，必须使用</a:t>
            </a:r>
            <a:r>
              <a:rPr lang="en-US" altLang="zh-CN" sz="2400" dirty="0" smtClean="0"/>
              <a:t>wait()</a:t>
            </a:r>
            <a:r>
              <a:rPr lang="zh-CN" altLang="en-US" sz="2400" dirty="0" smtClean="0"/>
              <a:t>方法暂时让出</a:t>
            </a:r>
            <a:r>
              <a:rPr lang="en-US" altLang="zh-CN" sz="2400" dirty="0" smtClean="0"/>
              <a:t>CPU</a:t>
            </a:r>
            <a:r>
              <a:rPr lang="zh-CN" altLang="en-US" sz="2400" dirty="0" smtClean="0"/>
              <a:t>的使用权，以便其它线程使用这个同步方法。其它线程如果在使用这个同步方法时如果不需要等待，那么它用完这个同步方法的同时，应当执行</a:t>
            </a:r>
            <a:r>
              <a:rPr lang="en-US" altLang="zh-CN" sz="2400" dirty="0" err="1" smtClean="0"/>
              <a:t>notifyAll</a:t>
            </a:r>
            <a:r>
              <a:rPr lang="en-US" altLang="zh-CN" sz="2400" dirty="0" smtClean="0"/>
              <a:t>()</a:t>
            </a:r>
            <a:r>
              <a:rPr lang="zh-CN" altLang="en-US" sz="2400" dirty="0" smtClean="0"/>
              <a:t>方法通知所有的由于使用这个同步方法而处于等待的线程结束等待</a:t>
            </a:r>
            <a:r>
              <a:rPr lang="zh-CN" altLang="en-US" sz="2400" dirty="0" smtClean="0"/>
              <a:t>。</a:t>
            </a:r>
            <a:endParaRPr lang="zh-CN" altLang="en-US"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ECA0AB8-AAFF-44DA-B4D4-8247CC502E41}" type="slidenum">
              <a:rPr lang="en-US" altLang="zh-CN"/>
              <a:pPr/>
              <a:t>7</a:t>
            </a:fld>
            <a:endParaRPr lang="en-US" altLang="zh-CN"/>
          </a:p>
        </p:txBody>
      </p:sp>
      <p:sp>
        <p:nvSpPr>
          <p:cNvPr id="139266" name="Rectangle 2"/>
          <p:cNvSpPr>
            <a:spLocks noGrp="1" noChangeArrowheads="1"/>
          </p:cNvSpPr>
          <p:nvPr>
            <p:ph type="title"/>
          </p:nvPr>
        </p:nvSpPr>
        <p:spPr/>
        <p:txBody>
          <a:bodyPr/>
          <a:lstStyle/>
          <a:p>
            <a:r>
              <a:rPr lang="zh-CN" altLang="en-US" dirty="0"/>
              <a:t>线程与进程的</a:t>
            </a:r>
            <a:r>
              <a:rPr lang="zh-CN" altLang="en-US" dirty="0" smtClean="0"/>
              <a:t>区别</a:t>
            </a:r>
            <a:endParaRPr lang="en-US" altLang="zh-CN" dirty="0"/>
          </a:p>
        </p:txBody>
      </p:sp>
      <p:sp>
        <p:nvSpPr>
          <p:cNvPr id="139267" name="Rectangle 3"/>
          <p:cNvSpPr>
            <a:spLocks noGrp="1" noChangeArrowheads="1"/>
          </p:cNvSpPr>
          <p:nvPr>
            <p:ph type="body" idx="1"/>
          </p:nvPr>
        </p:nvSpPr>
        <p:spPr>
          <a:xfrm>
            <a:off x="457200" y="1752599"/>
            <a:ext cx="8229600" cy="4378325"/>
          </a:xfrm>
        </p:spPr>
        <p:txBody>
          <a:bodyPr/>
          <a:lstStyle/>
          <a:p>
            <a:r>
              <a:rPr lang="zh-CN" altLang="en-US" dirty="0"/>
              <a:t>多个进程的内部数据和状态都是完全</a:t>
            </a:r>
            <a:r>
              <a:rPr lang="zh-CN" altLang="en-US" dirty="0" smtClean="0"/>
              <a:t>独立的</a:t>
            </a:r>
            <a:r>
              <a:rPr lang="zh-CN" altLang="en-US" dirty="0"/>
              <a:t>，</a:t>
            </a:r>
            <a:r>
              <a:rPr lang="zh-CN" altLang="en-US" dirty="0" smtClean="0"/>
              <a:t>而</a:t>
            </a:r>
            <a:r>
              <a:rPr lang="zh-CN" altLang="en-US" dirty="0"/>
              <a:t>多线程是</a:t>
            </a:r>
            <a:r>
              <a:rPr lang="zh-CN" altLang="en-US" b="1" dirty="0">
                <a:solidFill>
                  <a:srgbClr val="0000CC"/>
                </a:solidFill>
              </a:rPr>
              <a:t>共享一块内存空间和一组系统</a:t>
            </a:r>
            <a:r>
              <a:rPr lang="zh-CN" altLang="en-US" b="1" dirty="0" smtClean="0">
                <a:solidFill>
                  <a:srgbClr val="0000CC"/>
                </a:solidFill>
              </a:rPr>
              <a:t>资源</a:t>
            </a:r>
            <a:r>
              <a:rPr lang="zh-CN" altLang="en-US" b="1" dirty="0">
                <a:solidFill>
                  <a:srgbClr val="0000CC"/>
                </a:solidFill>
              </a:rPr>
              <a:t>，</a:t>
            </a:r>
            <a:r>
              <a:rPr lang="zh-CN" altLang="en-US" dirty="0" smtClean="0"/>
              <a:t>有</a:t>
            </a:r>
            <a:r>
              <a:rPr lang="zh-CN" altLang="en-US" dirty="0"/>
              <a:t>可能互相</a:t>
            </a:r>
            <a:r>
              <a:rPr lang="zh-CN" altLang="en-US" dirty="0" smtClean="0"/>
              <a:t>影响。</a:t>
            </a:r>
            <a:endParaRPr lang="en-US" altLang="zh-CN" dirty="0" smtClean="0"/>
          </a:p>
          <a:p>
            <a:endParaRPr lang="en-US" altLang="zh-CN" dirty="0"/>
          </a:p>
          <a:p>
            <a:r>
              <a:rPr lang="zh-CN" altLang="en-US" dirty="0"/>
              <a:t>每个进程都有一段专用的内存区域，而线程间可以</a:t>
            </a:r>
            <a:r>
              <a:rPr lang="zh-CN" altLang="en-US" dirty="0" smtClean="0"/>
              <a:t>共享属于同一进程的相同</a:t>
            </a:r>
            <a:r>
              <a:rPr lang="zh-CN" altLang="en-US" dirty="0"/>
              <a:t>的内</a:t>
            </a:r>
            <a:r>
              <a:rPr lang="zh-CN" altLang="en-US" dirty="0" smtClean="0"/>
              <a:t>存单元</a:t>
            </a:r>
            <a:r>
              <a:rPr lang="en-US" altLang="zh-CN" dirty="0" smtClean="0"/>
              <a:t>(</a:t>
            </a:r>
            <a:r>
              <a:rPr lang="zh-CN" altLang="en-US" dirty="0" smtClean="0"/>
              <a:t>包括</a:t>
            </a:r>
            <a:r>
              <a:rPr lang="zh-CN" altLang="en-US" dirty="0"/>
              <a:t>代码与</a:t>
            </a:r>
            <a:r>
              <a:rPr lang="zh-CN" altLang="en-US" dirty="0" smtClean="0"/>
              <a:t>数据</a:t>
            </a:r>
            <a:r>
              <a:rPr lang="en-US" altLang="zh-CN" dirty="0" smtClean="0"/>
              <a:t>)</a:t>
            </a:r>
            <a:r>
              <a:rPr lang="zh-CN" altLang="en-US" dirty="0" smtClean="0"/>
              <a:t>，</a:t>
            </a:r>
            <a:r>
              <a:rPr lang="zh-CN" altLang="en-US" dirty="0"/>
              <a:t>并利用这些共享单元来实现数据交换、实时通信与必要的同步操作。</a:t>
            </a:r>
          </a:p>
          <a:p>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fld id="{CE930900-F93B-447C-9E1D-5DE5D3ADA16D}" type="datetime3">
              <a:rPr lang="zh-CN" altLang="en-US" sz="2400" smtClean="0">
                <a:latin typeface="华文行楷" pitchFamily="2" charset="-122"/>
                <a:ea typeface="华文行楷" pitchFamily="2" charset="-122"/>
              </a:rPr>
              <a:pPr algn="r"/>
              <a:t>2017年11月7日星期二</a:t>
            </a:fld>
            <a:endParaRPr lang="zh-CN" altLang="en-US" sz="2400" dirty="0">
              <a:latin typeface="华文行楷" pitchFamily="2" charset="-122"/>
              <a:ea typeface="华文行楷"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70</a:t>
            </a:fld>
            <a:endParaRPr lang="zh-CN" altLang="en-US"/>
          </a:p>
        </p:txBody>
      </p:sp>
      <p:sp>
        <p:nvSpPr>
          <p:cNvPr id="10" name="文本占位符 9"/>
          <p:cNvSpPr>
            <a:spLocks noGrp="1"/>
          </p:cNvSpPr>
          <p:nvPr>
            <p:ph type="body" idx="1"/>
          </p:nvPr>
        </p:nvSpPr>
        <p:spPr>
          <a:xfrm>
            <a:off x="857224" y="2500306"/>
            <a:ext cx="7772400" cy="1500187"/>
          </a:xfrm>
        </p:spPr>
        <p:txBody>
          <a:bodyPr/>
          <a:lstStyle/>
          <a:p>
            <a:pPr algn="ctr"/>
            <a:r>
              <a:rPr lang="zh-CN" altLang="en-US" sz="9600" b="1" i="1" spc="100" dirty="0" smtClean="0">
                <a:ln w="18000">
                  <a:solidFill>
                    <a:schemeClr val="accent1">
                      <a:satMod val="200000"/>
                      <a:tint val="72000"/>
                    </a:schemeClr>
                  </a:solidFill>
                  <a:prstDash val="solid"/>
                </a:ln>
                <a:solidFill>
                  <a:srgbClr val="006600"/>
                </a:solidFill>
                <a:effectLst>
                  <a:outerShdw blurRad="25000" dist="20000" dir="16020000" algn="tl">
                    <a:schemeClr val="accent1">
                      <a:satMod val="200000"/>
                      <a:shade val="1000"/>
                      <a:alpha val="60000"/>
                    </a:schemeClr>
                  </a:outerShdw>
                </a:effectLst>
                <a:latin typeface="隶书" pitchFamily="49" charset="-122"/>
                <a:ea typeface="隶书" pitchFamily="49" charset="-122"/>
                <a:cs typeface="Verdana" pitchFamily="34" charset="0"/>
              </a:rPr>
              <a:t>完</a:t>
            </a:r>
            <a:r>
              <a:rPr lang="en-US" altLang="zh-CN" sz="9600" b="1" i="1" spc="100" dirty="0" smtClean="0">
                <a:ln w="18000">
                  <a:solidFill>
                    <a:schemeClr val="accent1">
                      <a:satMod val="200000"/>
                      <a:tint val="72000"/>
                    </a:schemeClr>
                  </a:solidFill>
                  <a:prstDash val="solid"/>
                </a:ln>
                <a:solidFill>
                  <a:srgbClr val="006600"/>
                </a:solidFill>
                <a:effectLst>
                  <a:outerShdw blurRad="25000" dist="20000" dir="16020000" algn="tl">
                    <a:schemeClr val="accent1">
                      <a:satMod val="200000"/>
                      <a:shade val="1000"/>
                      <a:alpha val="60000"/>
                    </a:schemeClr>
                  </a:outerShdw>
                </a:effectLst>
                <a:latin typeface="隶书" pitchFamily="49" charset="-122"/>
                <a:ea typeface="隶书" pitchFamily="49" charset="-122"/>
                <a:cs typeface="Verdana" pitchFamily="34" charset="0"/>
              </a:rPr>
              <a:t>,</a:t>
            </a:r>
            <a:r>
              <a:rPr lang="zh-CN" altLang="en-US" sz="9600" b="1" i="1" spc="100" dirty="0" smtClean="0">
                <a:ln w="18000">
                  <a:solidFill>
                    <a:schemeClr val="accent1">
                      <a:satMod val="200000"/>
                      <a:tint val="72000"/>
                    </a:schemeClr>
                  </a:solidFill>
                  <a:prstDash val="solid"/>
                </a:ln>
                <a:solidFill>
                  <a:srgbClr val="006600"/>
                </a:solidFill>
                <a:effectLst>
                  <a:outerShdw blurRad="25000" dist="20000" dir="16020000" algn="tl">
                    <a:schemeClr val="accent1">
                      <a:satMod val="200000"/>
                      <a:shade val="1000"/>
                      <a:alpha val="60000"/>
                    </a:schemeClr>
                  </a:outerShdw>
                </a:effectLst>
                <a:latin typeface="隶书" pitchFamily="49" charset="-122"/>
                <a:ea typeface="隶书" pitchFamily="49" charset="-122"/>
                <a:cs typeface="Verdana" pitchFamily="34" charset="0"/>
              </a:rPr>
              <a:t>谢谢</a:t>
            </a:r>
            <a:r>
              <a:rPr lang="zh-CN" altLang="en-US" sz="9600" b="1" i="1" spc="100" dirty="0" smtClean="0">
                <a:ln w="18000">
                  <a:solidFill>
                    <a:schemeClr val="accent1">
                      <a:satMod val="200000"/>
                      <a:tint val="72000"/>
                    </a:schemeClr>
                  </a:solidFill>
                  <a:prstDash val="solid"/>
                </a:ln>
                <a:solidFill>
                  <a:srgbClr val="006600"/>
                </a:solidFill>
                <a:effectLst>
                  <a:outerShdw blurRad="25000" dist="20000" dir="16020000" algn="tl">
                    <a:schemeClr val="accent1">
                      <a:satMod val="200000"/>
                      <a:shade val="1000"/>
                      <a:alpha val="60000"/>
                    </a:schemeClr>
                  </a:outerShdw>
                </a:effectLst>
                <a:latin typeface="隶书" pitchFamily="49" charset="-122"/>
                <a:ea typeface="隶书" pitchFamily="49" charset="-122"/>
                <a:cs typeface="Verdana" pitchFamily="34" charset="0"/>
              </a:rPr>
              <a:t>！</a:t>
            </a:r>
            <a:endParaRPr lang="zh-CN" alt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6DA3075-6C8A-4D0E-83CC-66687E64AE34}" type="slidenum">
              <a:rPr lang="en-US" altLang="zh-CN"/>
              <a:pPr/>
              <a:t>8</a:t>
            </a:fld>
            <a:endParaRPr lang="en-US" altLang="zh-CN"/>
          </a:p>
        </p:txBody>
      </p:sp>
      <p:sp>
        <p:nvSpPr>
          <p:cNvPr id="28674" name="Rectangle 2"/>
          <p:cNvSpPr>
            <a:spLocks noGrp="1" noChangeArrowheads="1"/>
          </p:cNvSpPr>
          <p:nvPr>
            <p:ph type="title"/>
          </p:nvPr>
        </p:nvSpPr>
        <p:spPr/>
        <p:txBody>
          <a:bodyPr/>
          <a:lstStyle/>
          <a:p>
            <a:r>
              <a:rPr lang="zh-CN" altLang="en-US" dirty="0" smtClean="0"/>
              <a:t>§15.1.1  </a:t>
            </a:r>
            <a:r>
              <a:rPr lang="zh-CN" altLang="en-US" sz="4400" dirty="0" smtClean="0">
                <a:latin typeface="宋体" charset="-122"/>
              </a:rPr>
              <a:t>程序、进程与线程</a:t>
            </a:r>
            <a:r>
              <a:rPr lang="zh-CN" altLang="en-US" dirty="0" smtClean="0">
                <a:latin typeface="宋体" charset="-122"/>
              </a:rPr>
              <a:t> </a:t>
            </a:r>
            <a:endParaRPr lang="zh-CN" altLang="en-US" dirty="0">
              <a:solidFill>
                <a:schemeClr val="tx1"/>
              </a:solidFill>
            </a:endParaRPr>
          </a:p>
        </p:txBody>
      </p:sp>
      <p:sp>
        <p:nvSpPr>
          <p:cNvPr id="28675" name="Rectangle 3"/>
          <p:cNvSpPr>
            <a:spLocks noGrp="1" noChangeArrowheads="1"/>
          </p:cNvSpPr>
          <p:nvPr>
            <p:ph type="body" idx="1"/>
          </p:nvPr>
        </p:nvSpPr>
        <p:spPr>
          <a:xfrm>
            <a:off x="457200" y="1719263"/>
            <a:ext cx="8229600" cy="4757737"/>
          </a:xfrm>
        </p:spPr>
        <p:txBody>
          <a:bodyPr/>
          <a:lstStyle/>
          <a:p>
            <a:pPr>
              <a:spcBef>
                <a:spcPts val="0"/>
              </a:spcBef>
            </a:pPr>
            <a:r>
              <a:rPr lang="zh-CN" altLang="en-US" sz="2400" b="1" dirty="0" smtClean="0">
                <a:solidFill>
                  <a:srgbClr val="0000FF"/>
                </a:solidFill>
              </a:rPr>
              <a:t>多</a:t>
            </a:r>
            <a:r>
              <a:rPr lang="zh-CN" altLang="en-US" sz="2400" b="1" dirty="0">
                <a:solidFill>
                  <a:srgbClr val="0000FF"/>
                </a:solidFill>
              </a:rPr>
              <a:t>线程</a:t>
            </a:r>
            <a:r>
              <a:rPr lang="en-US" altLang="zh-CN" sz="2400" b="1" dirty="0">
                <a:solidFill>
                  <a:srgbClr val="000000"/>
                </a:solidFill>
              </a:rPr>
              <a:t>(Multithreading)</a:t>
            </a:r>
            <a:r>
              <a:rPr lang="zh-CN" altLang="en-US" sz="2400" dirty="0">
                <a:solidFill>
                  <a:srgbClr val="000000"/>
                </a:solidFill>
              </a:rPr>
              <a:t>是</a:t>
            </a:r>
            <a:r>
              <a:rPr lang="zh-CN" altLang="en-US" sz="2400" b="1" dirty="0">
                <a:solidFill>
                  <a:srgbClr val="CC0000"/>
                </a:solidFill>
              </a:rPr>
              <a:t>一个程序</a:t>
            </a:r>
            <a:r>
              <a:rPr lang="zh-CN" altLang="en-US" sz="2400" dirty="0">
                <a:solidFill>
                  <a:srgbClr val="000000"/>
                </a:solidFill>
              </a:rPr>
              <a:t>实现多任务的能力。</a:t>
            </a:r>
          </a:p>
          <a:p>
            <a:pPr lvl="1">
              <a:spcBef>
                <a:spcPts val="0"/>
              </a:spcBef>
            </a:pPr>
            <a:r>
              <a:rPr lang="zh-CN" altLang="en-US" dirty="0"/>
              <a:t>多线程是针对</a:t>
            </a:r>
            <a:r>
              <a:rPr lang="zh-CN" altLang="en-US" b="1" dirty="0">
                <a:solidFill>
                  <a:srgbClr val="CC0000"/>
                </a:solidFill>
              </a:rPr>
              <a:t>一个程序</a:t>
            </a:r>
            <a:r>
              <a:rPr lang="zh-CN" altLang="en-US" dirty="0"/>
              <a:t>而言的，代表着一个程序内部可以同时执行多个线程，而每个线程可以完成不同的任务。</a:t>
            </a:r>
            <a:r>
              <a:rPr lang="zh-CN" altLang="en-US" dirty="0">
                <a:latin typeface="宋体" pitchFamily="2" charset="-122"/>
              </a:rPr>
              <a:t>即：允许单个程序创建</a:t>
            </a:r>
            <a:r>
              <a:rPr lang="zh-CN" altLang="en-US" dirty="0">
                <a:solidFill>
                  <a:srgbClr val="990000"/>
                </a:solidFill>
                <a:latin typeface="宋体" pitchFamily="2" charset="-122"/>
              </a:rPr>
              <a:t>多个并行执行的线程</a:t>
            </a:r>
            <a:r>
              <a:rPr lang="zh-CN" altLang="en-US" dirty="0">
                <a:latin typeface="宋体" pitchFamily="2" charset="-122"/>
              </a:rPr>
              <a:t>来完成各自的任务。</a:t>
            </a:r>
          </a:p>
          <a:p>
            <a:pPr lvl="1">
              <a:spcBef>
                <a:spcPts val="0"/>
              </a:spcBef>
            </a:pPr>
            <a:endParaRPr lang="zh-CN" altLang="en-US" sz="2000" dirty="0">
              <a:latin typeface="宋体" pitchFamily="2" charset="-122"/>
            </a:endParaRPr>
          </a:p>
          <a:p>
            <a:pPr algn="just">
              <a:spcBef>
                <a:spcPts val="0"/>
              </a:spcBef>
            </a:pPr>
            <a:r>
              <a:rPr lang="zh-CN" altLang="en-US" sz="2400" dirty="0">
                <a:latin typeface="宋体" pitchFamily="2" charset="-122"/>
              </a:rPr>
              <a:t>例如：</a:t>
            </a:r>
            <a:r>
              <a:rPr lang="zh-CN" altLang="en-US" sz="2400" b="1" dirty="0">
                <a:solidFill>
                  <a:srgbClr val="0000FF"/>
                </a:solidFill>
                <a:latin typeface="宋体" pitchFamily="2" charset="-122"/>
              </a:rPr>
              <a:t>浏览器程序</a:t>
            </a:r>
            <a:r>
              <a:rPr lang="zh-CN" altLang="en-US" sz="2400" dirty="0">
                <a:latin typeface="宋体" pitchFamily="2" charset="-122"/>
              </a:rPr>
              <a:t>就是一个多线程的例子</a:t>
            </a:r>
            <a:r>
              <a:rPr lang="en-US" altLang="zh-CN" sz="2400" dirty="0">
                <a:latin typeface="宋体" pitchFamily="2" charset="-122"/>
              </a:rPr>
              <a:t>,</a:t>
            </a:r>
            <a:r>
              <a:rPr lang="zh-CN" altLang="en-US" sz="2400" dirty="0">
                <a:latin typeface="宋体" pitchFamily="2" charset="-122"/>
              </a:rPr>
              <a:t>在浏览器中可以在下载</a:t>
            </a:r>
            <a:r>
              <a:rPr lang="en-US" altLang="zh-CN" sz="2400" dirty="0">
                <a:latin typeface="宋体" pitchFamily="2" charset="-122"/>
              </a:rPr>
              <a:t>Java</a:t>
            </a:r>
            <a:r>
              <a:rPr lang="zh-CN" altLang="en-US" sz="2400" dirty="0">
                <a:latin typeface="宋体" pitchFamily="2" charset="-122"/>
              </a:rPr>
              <a:t>小程序或图像的同时滚动页面，在访问新页面时，播放动画和声音，打印文件等。</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8167C06-7CC7-4B6A-B31F-534A8EB63E05}" type="slidenum">
              <a:rPr lang="en-US" altLang="zh-CN"/>
              <a:pPr/>
              <a:t>9</a:t>
            </a:fld>
            <a:endParaRPr lang="en-US" altLang="zh-CN"/>
          </a:p>
        </p:txBody>
      </p:sp>
      <p:sp>
        <p:nvSpPr>
          <p:cNvPr id="30722" name="Rectangle 2"/>
          <p:cNvSpPr>
            <a:spLocks noGrp="1" noChangeArrowheads="1"/>
          </p:cNvSpPr>
          <p:nvPr>
            <p:ph type="title"/>
          </p:nvPr>
        </p:nvSpPr>
        <p:spPr>
          <a:xfrm>
            <a:off x="457200" y="122238"/>
            <a:ext cx="7543800" cy="1109662"/>
          </a:xfrm>
        </p:spPr>
        <p:txBody>
          <a:bodyPr/>
          <a:lstStyle/>
          <a:p>
            <a:r>
              <a:rPr lang="zh-CN" altLang="en-US" dirty="0" smtClean="0"/>
              <a:t>§15.1.1  </a:t>
            </a:r>
            <a:r>
              <a:rPr lang="zh-CN" altLang="en-US" sz="4400" dirty="0" smtClean="0">
                <a:latin typeface="宋体" charset="-122"/>
              </a:rPr>
              <a:t>程序、进程与线程</a:t>
            </a:r>
            <a:r>
              <a:rPr lang="zh-CN" altLang="en-US" dirty="0" smtClean="0">
                <a:latin typeface="宋体" charset="-122"/>
              </a:rPr>
              <a:t> </a:t>
            </a:r>
            <a:endParaRPr lang="zh-CN" altLang="en-US" dirty="0">
              <a:solidFill>
                <a:schemeClr val="tx1"/>
              </a:solidFill>
            </a:endParaRPr>
          </a:p>
        </p:txBody>
      </p:sp>
      <p:sp>
        <p:nvSpPr>
          <p:cNvPr id="30723" name="Rectangle 3"/>
          <p:cNvSpPr>
            <a:spLocks noGrp="1" noChangeArrowheads="1"/>
          </p:cNvSpPr>
          <p:nvPr>
            <p:ph type="body" idx="1"/>
          </p:nvPr>
        </p:nvSpPr>
        <p:spPr>
          <a:xfrm>
            <a:off x="530225" y="1571612"/>
            <a:ext cx="8110538" cy="4559313"/>
          </a:xfrm>
        </p:spPr>
        <p:txBody>
          <a:bodyPr/>
          <a:lstStyle/>
          <a:p>
            <a:pPr marL="533400" indent="-533400">
              <a:lnSpc>
                <a:spcPct val="90000"/>
              </a:lnSpc>
            </a:pPr>
            <a:r>
              <a:rPr lang="zh-CN" altLang="en-US" dirty="0"/>
              <a:t>多线程的优势</a:t>
            </a:r>
            <a:r>
              <a:rPr lang="en-US" altLang="zh-CN" dirty="0"/>
              <a:t>:</a:t>
            </a:r>
          </a:p>
          <a:p>
            <a:pPr marL="801688" lvl="1" indent="-457200">
              <a:lnSpc>
                <a:spcPct val="90000"/>
              </a:lnSpc>
              <a:buFont typeface="Wingdings" pitchFamily="2" charset="2"/>
              <a:buAutoNum type="arabicPeriod"/>
            </a:pPr>
            <a:r>
              <a:rPr lang="zh-CN" altLang="en-US" dirty="0">
                <a:latin typeface="宋体" pitchFamily="2" charset="-122"/>
              </a:rPr>
              <a:t>在多线程模型中，</a:t>
            </a:r>
            <a:r>
              <a:rPr lang="zh-CN" altLang="en-US" b="1" dirty="0">
                <a:solidFill>
                  <a:srgbClr val="0000CC"/>
                </a:solidFill>
                <a:latin typeface="宋体" pitchFamily="2" charset="-122"/>
              </a:rPr>
              <a:t>多个线程共存于同一块内存</a:t>
            </a:r>
            <a:r>
              <a:rPr lang="zh-CN" altLang="en-US" dirty="0">
                <a:latin typeface="宋体" pitchFamily="2" charset="-122"/>
              </a:rPr>
              <a:t>中，且共享</a:t>
            </a:r>
            <a:r>
              <a:rPr lang="zh-CN" altLang="en-US" dirty="0" smtClean="0">
                <a:latin typeface="宋体" pitchFamily="2" charset="-122"/>
              </a:rPr>
              <a:t>资源。</a:t>
            </a:r>
            <a:endParaRPr lang="en-US" altLang="zh-CN" dirty="0" smtClean="0">
              <a:latin typeface="宋体" pitchFamily="2" charset="-122"/>
            </a:endParaRPr>
          </a:p>
          <a:p>
            <a:pPr marL="801688" lvl="1" indent="-457200">
              <a:lnSpc>
                <a:spcPct val="90000"/>
              </a:lnSpc>
              <a:buFont typeface="Wingdings" pitchFamily="2" charset="2"/>
              <a:buAutoNum type="arabicPeriod"/>
            </a:pPr>
            <a:r>
              <a:rPr lang="zh-CN" altLang="en-US" dirty="0" smtClean="0"/>
              <a:t>多个线程之间的通信通过共享变量来实现，线程之间通信非常容易。</a:t>
            </a:r>
            <a:endParaRPr lang="zh-CN" altLang="en-US" dirty="0">
              <a:latin typeface="宋体" pitchFamily="2" charset="-122"/>
            </a:endParaRPr>
          </a:p>
          <a:p>
            <a:pPr marL="801688" lvl="1" indent="-457200">
              <a:lnSpc>
                <a:spcPct val="90000"/>
              </a:lnSpc>
              <a:buFont typeface="Wingdings" pitchFamily="2" charset="2"/>
              <a:buAutoNum type="arabicPeriod"/>
            </a:pPr>
            <a:r>
              <a:rPr lang="en-US" altLang="zh-CN" dirty="0" smtClean="0"/>
              <a:t>JVM</a:t>
            </a:r>
            <a:r>
              <a:rPr lang="zh-CN" altLang="en-US" dirty="0" smtClean="0"/>
              <a:t>将</a:t>
            </a:r>
            <a:r>
              <a:rPr lang="en-US" altLang="zh-CN" b="1" dirty="0">
                <a:solidFill>
                  <a:srgbClr val="0000CC"/>
                </a:solidFill>
              </a:rPr>
              <a:t>CPU</a:t>
            </a:r>
            <a:r>
              <a:rPr lang="zh-CN" altLang="en-US" b="1" dirty="0">
                <a:solidFill>
                  <a:srgbClr val="0000CC"/>
                </a:solidFill>
              </a:rPr>
              <a:t>的执行</a:t>
            </a:r>
            <a:r>
              <a:rPr lang="zh-CN" altLang="en-US" dirty="0"/>
              <a:t>划分为非常小的</a:t>
            </a:r>
            <a:r>
              <a:rPr lang="zh-CN" altLang="en-US" b="1" dirty="0">
                <a:solidFill>
                  <a:srgbClr val="990000"/>
                </a:solidFill>
                <a:latin typeface="宋体" pitchFamily="2" charset="-122"/>
              </a:rPr>
              <a:t>时间片</a:t>
            </a:r>
            <a:r>
              <a:rPr lang="en-US" altLang="zh-CN" b="1" dirty="0">
                <a:solidFill>
                  <a:srgbClr val="990000"/>
                </a:solidFill>
                <a:latin typeface="+mj-lt"/>
              </a:rPr>
              <a:t>(time slot)</a:t>
            </a:r>
            <a:r>
              <a:rPr lang="zh-CN" altLang="en-US" dirty="0">
                <a:latin typeface="+mj-lt"/>
              </a:rPr>
              <a:t>，</a:t>
            </a:r>
            <a:r>
              <a:rPr lang="zh-CN" altLang="en-US" dirty="0"/>
              <a:t>根据一定的规则在不同的线程之间分配，使每个线程都得到执行的机会</a:t>
            </a:r>
            <a:r>
              <a:rPr lang="zh-CN" altLang="en-US" dirty="0">
                <a:latin typeface="宋体" pitchFamily="2" charset="-122"/>
              </a:rPr>
              <a:t>来处理任务。</a:t>
            </a:r>
            <a:endParaRPr lang="zh-CN" altLang="en-US" dirty="0"/>
          </a:p>
          <a:p>
            <a:pPr marL="801688" lvl="1" indent="-457200">
              <a:lnSpc>
                <a:spcPct val="90000"/>
              </a:lnSpc>
              <a:buFont typeface="Wingdings" pitchFamily="2" charset="2"/>
              <a:buAutoNum type="arabicPeriod"/>
            </a:pPr>
            <a:r>
              <a:rPr lang="zh-CN" altLang="en-US" dirty="0"/>
              <a:t>多个线程在运行时，系统</a:t>
            </a:r>
            <a:r>
              <a:rPr lang="zh-CN" altLang="en-US" dirty="0">
                <a:solidFill>
                  <a:srgbClr val="0000CC"/>
                </a:solidFill>
              </a:rPr>
              <a:t>自动</a:t>
            </a:r>
            <a:r>
              <a:rPr lang="zh-CN" altLang="en-US" dirty="0"/>
              <a:t>在线程之间进行切换。</a:t>
            </a:r>
            <a:r>
              <a:rPr lang="zh-CN" altLang="en-US" dirty="0">
                <a:latin typeface="宋体" pitchFamily="2" charset="-122"/>
              </a:rPr>
              <a:t>由于</a:t>
            </a:r>
            <a:r>
              <a:rPr lang="en-US" altLang="zh-CN" dirty="0"/>
              <a:t>CPU</a:t>
            </a:r>
            <a:r>
              <a:rPr lang="zh-CN" altLang="en-US" dirty="0">
                <a:latin typeface="宋体" pitchFamily="2" charset="-122"/>
              </a:rPr>
              <a:t>在各个线程之间的切换速度非常快，用户感觉不到，从而</a:t>
            </a:r>
            <a:r>
              <a:rPr lang="zh-CN" altLang="en-US" dirty="0" smtClean="0">
                <a:latin typeface="宋体" pitchFamily="2" charset="-122"/>
              </a:rPr>
              <a:t>认为多个线程</a:t>
            </a:r>
            <a:r>
              <a:rPr lang="zh-CN" altLang="en-US" b="1" dirty="0" smtClean="0">
                <a:solidFill>
                  <a:srgbClr val="CC0000"/>
                </a:solidFill>
                <a:latin typeface="宋体" pitchFamily="2" charset="-122"/>
              </a:rPr>
              <a:t>并行</a:t>
            </a:r>
            <a:r>
              <a:rPr lang="zh-CN" altLang="en-US" dirty="0">
                <a:latin typeface="宋体" pitchFamily="2" charset="-122"/>
              </a:rPr>
              <a:t>运行</a:t>
            </a:r>
            <a:r>
              <a:rPr lang="zh-CN" altLang="en-US" dirty="0" smtClean="0">
                <a:latin typeface="宋体" pitchFamily="2" charset="-122"/>
              </a:rPr>
              <a:t>。</a:t>
            </a:r>
            <a:endParaRPr lang="en-US" altLang="zh-CN" dirty="0" smtClean="0">
              <a:latin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453</TotalTime>
  <Words>4391</Words>
  <PresentationFormat>全屏显示(4:3)</PresentationFormat>
  <Paragraphs>714</Paragraphs>
  <Slides>70</Slides>
  <Notes>5</Notes>
  <HiddenSlides>0</HiddenSlides>
  <MMClips>0</MMClips>
  <ScaleCrop>false</ScaleCrop>
  <HeadingPairs>
    <vt:vector size="4" baseType="variant">
      <vt:variant>
        <vt:lpstr>主题</vt:lpstr>
      </vt:variant>
      <vt:variant>
        <vt:i4>2</vt:i4>
      </vt:variant>
      <vt:variant>
        <vt:lpstr>幻灯片标题</vt:lpstr>
      </vt:variant>
      <vt:variant>
        <vt:i4>70</vt:i4>
      </vt:variant>
    </vt:vector>
  </HeadingPairs>
  <TitlesOfParts>
    <vt:vector size="72" baseType="lpstr">
      <vt:lpstr>主题1</vt:lpstr>
      <vt:lpstr>Office 主题</vt:lpstr>
      <vt:lpstr>面向对象程序设计(Java)</vt:lpstr>
      <vt:lpstr>第15章 Java多线程机制 </vt:lpstr>
      <vt:lpstr>主要内容</vt:lpstr>
      <vt:lpstr>§15.1  Java中的线程 </vt:lpstr>
      <vt:lpstr>幻灯片 5</vt:lpstr>
      <vt:lpstr>§15.1.1  程序、进程与线程 </vt:lpstr>
      <vt:lpstr>线程与进程的区别</vt:lpstr>
      <vt:lpstr>§15.1.1  程序、进程与线程 </vt:lpstr>
      <vt:lpstr>§15.1.1  程序、进程与线程 </vt:lpstr>
      <vt:lpstr>main(主)线程</vt:lpstr>
      <vt:lpstr>main(主)线程</vt:lpstr>
      <vt:lpstr>Thread(线程)的创建</vt:lpstr>
      <vt:lpstr>接口Runnable</vt:lpstr>
      <vt:lpstr>线程类Thread</vt:lpstr>
      <vt:lpstr>Thread类的方法</vt:lpstr>
      <vt:lpstr>§15.4    线程的常用方法 </vt:lpstr>
      <vt:lpstr>Thread类的方法</vt:lpstr>
      <vt:lpstr>§15.2   Thread的子类创建线程 </vt:lpstr>
      <vt:lpstr>§15.2   Thread的子类创建线程 </vt:lpstr>
      <vt:lpstr>§15.2   Thread的子类创建线程 </vt:lpstr>
      <vt:lpstr>Example15_2</vt:lpstr>
      <vt:lpstr>幻灯片 22</vt:lpstr>
      <vt:lpstr>输出</vt:lpstr>
      <vt:lpstr>幻灯片 24</vt:lpstr>
      <vt:lpstr>输出</vt:lpstr>
      <vt:lpstr>幻灯片 26</vt:lpstr>
      <vt:lpstr>§15.3使用Runnable接口 </vt:lpstr>
      <vt:lpstr>线程类Thread</vt:lpstr>
      <vt:lpstr>§15.3.1  Runnable接口与目标对象 </vt:lpstr>
      <vt:lpstr>§15.3.1  Runnable接口与目标对象 </vt:lpstr>
      <vt:lpstr>§15.3.1  Runnable接口与目标对象 </vt:lpstr>
      <vt:lpstr>Example ：</vt:lpstr>
      <vt:lpstr>§15.3.1  Runnable接口与目标对象 </vt:lpstr>
      <vt:lpstr>Example15_3</vt:lpstr>
      <vt:lpstr>§15.3.2    关于run方法中的局部变量 </vt:lpstr>
      <vt:lpstr>§15.3.3  在线程中启动其它线程 </vt:lpstr>
      <vt:lpstr>§15.1.2    线程的状态与生命周期 </vt:lpstr>
      <vt:lpstr>§15.1.2    线程的状态与生命周期 </vt:lpstr>
      <vt:lpstr>幻灯片 39</vt:lpstr>
      <vt:lpstr>线程的生命周期</vt:lpstr>
      <vt:lpstr>§15.1.3    线程调度与优先级 </vt:lpstr>
      <vt:lpstr>Thread类的三个公用静态常量：</vt:lpstr>
      <vt:lpstr>线程的Priority(优先级) </vt:lpstr>
      <vt:lpstr>§15.1.3    线程调度与优先级 </vt:lpstr>
      <vt:lpstr>幻灯片 45</vt:lpstr>
      <vt:lpstr>幻灯片 46</vt:lpstr>
      <vt:lpstr>§15.6   线程同步 </vt:lpstr>
      <vt:lpstr>§15.6   线程同步 </vt:lpstr>
      <vt:lpstr>§15.6   线程同步 </vt:lpstr>
      <vt:lpstr>数据污染问题</vt:lpstr>
      <vt:lpstr>BankAccoun.java</vt:lpstr>
      <vt:lpstr>DepositThread.java</vt:lpstr>
      <vt:lpstr>WithdrawThread.java</vt:lpstr>
      <vt:lpstr>Test .java</vt:lpstr>
      <vt:lpstr>程序输出：</vt:lpstr>
      <vt:lpstr>§15.6   线程同步 </vt:lpstr>
      <vt:lpstr>§15.6   线程同步 </vt:lpstr>
      <vt:lpstr>幻灯片 58</vt:lpstr>
      <vt:lpstr>实现同步控制的BankAccoun.java</vt:lpstr>
      <vt:lpstr>BankAccount.java，实现同步后的输出：</vt:lpstr>
      <vt:lpstr>说明：</vt:lpstr>
      <vt:lpstr>§15.7 在同步方法中使用wait()、notify 和notifyAll()方法 </vt:lpstr>
      <vt:lpstr>§15.7 在同步方法中使用wait()、notify 和notifyAll()方法 </vt:lpstr>
      <vt:lpstr>Object类</vt:lpstr>
      <vt:lpstr>实现线程通信的BankAccount.java</vt:lpstr>
      <vt:lpstr>实现线程通信的BankAccount.java</vt:lpstr>
      <vt:lpstr>BankAccount.java，实现线程通信后的输出：</vt:lpstr>
      <vt:lpstr>§15. 11  小结 </vt:lpstr>
      <vt:lpstr>幻灯片 69</vt:lpstr>
      <vt:lpstr>2017年11月7日星期二</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cp:lastModifiedBy>
  <cp:revision>132</cp:revision>
  <dcterms:created xsi:type="dcterms:W3CDTF">2017-11-02T04:11:07Z</dcterms:created>
  <dcterms:modified xsi:type="dcterms:W3CDTF">2017-11-07T12:53:36Z</dcterms:modified>
</cp:coreProperties>
</file>