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2" r:id="rId4"/>
    <p:sldId id="274" r:id="rId5"/>
    <p:sldId id="273" r:id="rId6"/>
    <p:sldId id="275" r:id="rId7"/>
    <p:sldId id="334" r:id="rId8"/>
    <p:sldId id="335" r:id="rId9"/>
    <p:sldId id="336" r:id="rId10"/>
    <p:sldId id="257" r:id="rId11"/>
    <p:sldId id="258" r:id="rId12"/>
    <p:sldId id="266" r:id="rId13"/>
    <p:sldId id="339" r:id="rId14"/>
    <p:sldId id="267" r:id="rId15"/>
    <p:sldId id="268" r:id="rId16"/>
    <p:sldId id="265" r:id="rId17"/>
    <p:sldId id="269" r:id="rId18"/>
    <p:sldId id="271" r:id="rId19"/>
    <p:sldId id="337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4E46D-A613-48F0-905C-1A7D5DBC4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F10363-9BCD-481D-90C6-05219369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34074-C80F-4F3A-B22A-027B833C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5080C-22D5-4344-AFED-D6D29540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A920F-D419-4A87-ACA0-B775A39B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7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6D7A7-48ED-40F5-8DE2-326EAE77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B4534-849C-4FB2-BB97-AF127B94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6549F-5E86-45C0-8C4A-3A30E3C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D11CA-C74B-4668-AE00-3DC9FDBD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0195D-06B3-4267-AE28-BEBF0295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7677A-320E-465F-8283-89B8C9C0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0EBDA-EF30-4696-BCC9-FC085F4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7744A-4AFE-4C19-B9E7-267730C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8D513-A474-420E-8457-0F8B7C43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D1AB1-D240-4F2D-AE90-F88460BE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5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22EAC-8A77-4C1A-9784-6361586A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41F39-A565-4CC7-8AED-C8C261E8A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37ABB-CDF6-4DB0-9169-33EB2469F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EBDCB-FD4C-4BA8-8BDF-540C39D2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D231F-2B47-49ED-9217-A4A40DBB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B4C01-CA08-4B7F-A416-0CBD1CAC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9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F7E33-AB1D-46AA-A7AF-87DAF7E8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FD67A-7C2F-4440-9C01-10A5399F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094DA-1CCE-4D59-8B36-6F87DDB3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9D564B-F021-434E-889F-BCACF7DA6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2E200B-5A9E-43CF-93BA-3BA764922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803C11-EC51-4031-9F4A-5908459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053CB7-68A2-457E-BBBE-2D2D9B21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C5E2F-BB4D-401D-9597-E6F722B7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1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4EBF9-E1E1-4418-9102-0886E7CE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1F7899-3415-4CDD-9D05-7EEB0B0A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2C4997-85D7-4D79-8DE9-E764E7F2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DB3BC-3C4A-4266-AAF5-7250B2B4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5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F4F650-CE42-4A5D-B086-464155A4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0EF02-2E42-4DD4-A124-4022B8D6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3F0AC-C18D-4A93-A22C-C10BC64D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62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5EA71-D345-4611-987F-907ABD1A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64A2E-7202-41F5-AC49-C7301032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8B4B6-A823-4A1D-8E44-CAF23BB8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F9FA5-7C1B-4DC2-BF24-5B311BCD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8DD62-5AC7-40AD-8EAC-3AE1C94F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5C99C-A3CE-4C20-90FA-174303CA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FE33-FE28-4F2F-832D-D9B2D558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941372-F566-420B-A73E-957176814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52F0B-7CB6-4D3A-A53B-AEB88C88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1EDDF-3A65-46D4-B2EF-9DD9308E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803EF-35AC-4F43-8AE1-ADE4D453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6852A-2966-47A5-B804-0BC54D08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93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0BE2-BA5D-4FE8-850D-DB330D73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5B2F5-8CEA-4734-BF76-0555AB17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83D20-B963-4A23-9A02-4C4E012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C0D66-8882-4B7E-9F83-90D4B1BF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C180A-A6B8-4C5A-9ED6-6FE7E68A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1A997D-8411-462C-9097-C8FF71177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7E2E9-3C31-45AB-AC0B-BC5E949E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7BB7-A4D9-48CC-B1D1-B15027E6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51EE-5652-445F-B2E7-DF045701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244E4-9128-45FE-B2F6-2BAD377D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05F0C7-2072-4A98-86D2-817EFFEB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F6115-C748-42C7-93D5-ED6564BA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C8C5E-5884-434E-9546-2B3D5B11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FE1D-2FF9-454F-B87B-C0BE859C0D6A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F0D33-C558-4045-A4BC-8FA60692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1D5CE-5723-4F02-A755-81A34BCE7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51D2-8882-44F3-83B7-4B29323B2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8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>
                <a:latin typeface="宋体" pitchFamily="2" charset="-122"/>
              </a:rPr>
              <a:t>《</a:t>
            </a:r>
            <a:r>
              <a:rPr lang="en-US" altLang="zh-CN" sz="4800"/>
              <a:t>Java</a:t>
            </a:r>
            <a:r>
              <a:rPr lang="zh-CN" altLang="en-US" sz="4800"/>
              <a:t>高级编程</a:t>
            </a:r>
            <a:r>
              <a:rPr lang="zh-CN" altLang="en-US" sz="4800">
                <a:latin typeface="宋体" pitchFamily="2" charset="-122"/>
              </a:rPr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 dirty="0"/>
              <a:t>类</a:t>
            </a:r>
            <a:r>
              <a:rPr lang="zh-CN" altLang="en-US" sz="4400" b="1"/>
              <a:t>与对象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142984"/>
            <a:ext cx="4143404" cy="185738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JVM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0000FF"/>
                </a:solidFill>
              </a:rPr>
              <a:t>对象</a:t>
            </a:r>
            <a:r>
              <a:rPr lang="zh-CN" altLang="en-US" sz="2400" dirty="0"/>
              <a:t>也被表示为一块内存区域，</a:t>
            </a:r>
            <a:r>
              <a:rPr lang="zh-CN" altLang="en-US" sz="2400"/>
              <a:t>分别存放</a:t>
            </a:r>
            <a:r>
              <a:rPr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对象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所属类的引用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对象的成员</a:t>
            </a:r>
            <a:r>
              <a:rPr lang="zh-CN" altLang="en-US" sz="2400" dirty="0"/>
              <a:t>，可以用以下的图形表示：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" y="3268663"/>
            <a:ext cx="3492499" cy="3355975"/>
            <a:chOff x="0" y="2059"/>
            <a:chExt cx="2200" cy="2114"/>
          </a:xfrm>
        </p:grpSpPr>
        <p:sp>
          <p:nvSpPr>
            <p:cNvPr id="189463" name="Rectangle 23"/>
            <p:cNvSpPr>
              <a:spLocks noChangeArrowheads="1"/>
            </p:cNvSpPr>
            <p:nvPr/>
          </p:nvSpPr>
          <p:spPr bwMode="auto">
            <a:xfrm>
              <a:off x="793" y="2115"/>
              <a:ext cx="140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</a:t>
              </a:r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classRef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9464" name="Rectangle 24"/>
            <p:cNvSpPr>
              <a:spLocks noChangeArrowheads="1"/>
            </p:cNvSpPr>
            <p:nvPr/>
          </p:nvSpPr>
          <p:spPr bwMode="auto">
            <a:xfrm>
              <a:off x="793" y="2478"/>
              <a:ext cx="1407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field1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9465" name="Rectangle 25"/>
            <p:cNvSpPr>
              <a:spLocks noChangeArrowheads="1"/>
            </p:cNvSpPr>
            <p:nvPr/>
          </p:nvSpPr>
          <p:spPr bwMode="auto">
            <a:xfrm>
              <a:off x="793" y="3295"/>
              <a:ext cx="1407" cy="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method1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9466" name="Rectangle 26"/>
            <p:cNvSpPr>
              <a:spLocks noChangeArrowheads="1"/>
            </p:cNvSpPr>
            <p:nvPr/>
          </p:nvSpPr>
          <p:spPr bwMode="auto">
            <a:xfrm>
              <a:off x="793" y="2751"/>
              <a:ext cx="1407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field2</a:t>
              </a:r>
            </a:p>
          </p:txBody>
        </p:sp>
        <p:sp>
          <p:nvSpPr>
            <p:cNvPr id="189467" name="Rectangle 27"/>
            <p:cNvSpPr>
              <a:spLocks noChangeArrowheads="1"/>
            </p:cNvSpPr>
            <p:nvPr/>
          </p:nvSpPr>
          <p:spPr bwMode="auto">
            <a:xfrm>
              <a:off x="793" y="3023"/>
              <a:ext cx="1407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field3</a:t>
              </a:r>
            </a:p>
          </p:txBody>
        </p:sp>
        <p:sp>
          <p:nvSpPr>
            <p:cNvPr id="189468" name="Rectangle 28"/>
            <p:cNvSpPr>
              <a:spLocks noChangeArrowheads="1"/>
            </p:cNvSpPr>
            <p:nvPr/>
          </p:nvSpPr>
          <p:spPr bwMode="auto">
            <a:xfrm>
              <a:off x="793" y="3720"/>
              <a:ext cx="1407" cy="45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method2</a:t>
              </a:r>
            </a:p>
          </p:txBody>
        </p:sp>
        <p:sp>
          <p:nvSpPr>
            <p:cNvPr id="189469" name="Text Box 29"/>
            <p:cNvSpPr txBox="1">
              <a:spLocks noChangeArrowheads="1"/>
            </p:cNvSpPr>
            <p:nvPr/>
          </p:nvSpPr>
          <p:spPr bwMode="auto">
            <a:xfrm>
              <a:off x="0" y="2059"/>
              <a:ext cx="76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类的引用</a:t>
              </a:r>
              <a:r>
                <a:rPr lang="en-US" altLang="zh-CN" sz="2000" b="1" dirty="0">
                  <a:solidFill>
                    <a:srgbClr val="FF3300"/>
                  </a:solidFill>
                  <a:ea typeface="黑体" pitchFamily="2" charset="-122"/>
                </a:rPr>
                <a:t>/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对象名</a:t>
              </a:r>
            </a:p>
          </p:txBody>
        </p:sp>
        <p:sp>
          <p:nvSpPr>
            <p:cNvPr id="189470" name="Text Box 30"/>
            <p:cNvSpPr txBox="1">
              <a:spLocks noChangeArrowheads="1"/>
            </p:cNvSpPr>
            <p:nvPr/>
          </p:nvSpPr>
          <p:spPr bwMode="auto">
            <a:xfrm>
              <a:off x="135" y="2655"/>
              <a:ext cx="630" cy="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rgbClr val="000000"/>
                  </a:solidFill>
                  <a:latin typeface="+mj-ea"/>
                  <a:ea typeface="+mj-ea"/>
                </a:rPr>
                <a:t>实例</a:t>
              </a:r>
              <a:endParaRPr lang="en-US" altLang="zh-CN" sz="2000" b="1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eaLnBrk="0" hangingPunct="0"/>
              <a:r>
                <a:rPr lang="zh-CN" altLang="en-US" sz="2000" b="1" dirty="0">
                  <a:solidFill>
                    <a:srgbClr val="000000"/>
                  </a:solidFill>
                  <a:latin typeface="+mj-ea"/>
                  <a:ea typeface="+mj-ea"/>
                </a:rPr>
                <a:t>变量区</a:t>
              </a:r>
            </a:p>
          </p:txBody>
        </p:sp>
        <p:sp>
          <p:nvSpPr>
            <p:cNvPr id="189471" name="Text Box 31"/>
            <p:cNvSpPr txBox="1">
              <a:spLocks noChangeArrowheads="1"/>
            </p:cNvSpPr>
            <p:nvPr/>
          </p:nvSpPr>
          <p:spPr bwMode="auto">
            <a:xfrm>
              <a:off x="135" y="3510"/>
              <a:ext cx="630" cy="446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rgbClr val="000000"/>
                  </a:solidFill>
                  <a:latin typeface="+mj-ea"/>
                  <a:ea typeface="+mj-ea"/>
                </a:rPr>
                <a:t>实例</a:t>
              </a:r>
              <a:endParaRPr lang="en-US" altLang="zh-CN" sz="2000" b="1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algn="ctr" eaLnBrk="0" hangingPunct="0"/>
              <a:r>
                <a:rPr lang="zh-CN" altLang="en-US" sz="2000" b="1" dirty="0">
                  <a:solidFill>
                    <a:srgbClr val="000000"/>
                  </a:solidFill>
                  <a:latin typeface="+mj-ea"/>
                  <a:ea typeface="+mj-ea"/>
                </a:rPr>
                <a:t>方法区</a:t>
              </a:r>
            </a:p>
          </p:txBody>
        </p:sp>
      </p:grp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4802187" y="531806"/>
            <a:ext cx="3311525" cy="93503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A ra2=ra1;</a:t>
            </a:r>
          </a:p>
        </p:txBody>
      </p:sp>
      <p:sp>
        <p:nvSpPr>
          <p:cNvPr id="189492" name="AutoShape 52"/>
          <p:cNvSpPr>
            <a:spLocks noChangeArrowheads="1"/>
          </p:cNvSpPr>
          <p:nvPr/>
        </p:nvSpPr>
        <p:spPr bwMode="auto">
          <a:xfrm>
            <a:off x="6178535" y="1566853"/>
            <a:ext cx="428628" cy="125413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9487" name="Rectangle 47"/>
          <p:cNvSpPr>
            <a:spLocks noChangeArrowheads="1"/>
          </p:cNvSpPr>
          <p:nvPr/>
        </p:nvSpPr>
        <p:spPr bwMode="auto">
          <a:xfrm>
            <a:off x="4338597" y="2898775"/>
            <a:ext cx="4608512" cy="374491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4646610" y="3505197"/>
            <a:ext cx="792162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</a:t>
            </a:r>
          </a:p>
        </p:txBody>
      </p:sp>
      <p:sp>
        <p:nvSpPr>
          <p:cNvPr id="189484" name="Rectangle 44"/>
          <p:cNvSpPr>
            <a:spLocks noChangeArrowheads="1"/>
          </p:cNvSpPr>
          <p:nvPr/>
        </p:nvSpPr>
        <p:spPr bwMode="auto">
          <a:xfrm>
            <a:off x="4646610" y="4297359"/>
            <a:ext cx="792162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ra2</a:t>
            </a:r>
            <a:endParaRPr lang="en-US" altLang="zh-CN" sz="28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6734173" y="3217859"/>
            <a:ext cx="1511300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715140" y="4214818"/>
            <a:ext cx="1500198" cy="2278063"/>
            <a:chOff x="3969" y="2750"/>
            <a:chExt cx="1452" cy="1435"/>
          </a:xfrm>
        </p:grpSpPr>
        <p:sp>
          <p:nvSpPr>
            <p:cNvPr id="189475" name="Rectangle 35"/>
            <p:cNvSpPr>
              <a:spLocks noChangeArrowheads="1"/>
            </p:cNvSpPr>
            <p:nvPr/>
          </p:nvSpPr>
          <p:spPr bwMode="auto">
            <a:xfrm>
              <a:off x="3969" y="2750"/>
              <a:ext cx="1452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89476" name="Rectangle 36"/>
            <p:cNvSpPr>
              <a:spLocks noChangeArrowheads="1"/>
            </p:cNvSpPr>
            <p:nvPr/>
          </p:nvSpPr>
          <p:spPr bwMode="auto">
            <a:xfrm>
              <a:off x="3969" y="3368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   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9477" name="Rectangle 37"/>
            <p:cNvSpPr>
              <a:spLocks noChangeArrowheads="1"/>
            </p:cNvSpPr>
            <p:nvPr/>
          </p:nvSpPr>
          <p:spPr bwMode="auto">
            <a:xfrm>
              <a:off x="3969" y="3641"/>
              <a:ext cx="1452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 ma</a:t>
              </a:r>
            </a:p>
          </p:txBody>
        </p:sp>
        <p:sp>
          <p:nvSpPr>
            <p:cNvPr id="189478" name="Rectangle 38"/>
            <p:cNvSpPr>
              <a:spLocks noChangeArrowheads="1"/>
            </p:cNvSpPr>
            <p:nvPr/>
          </p:nvSpPr>
          <p:spPr bwMode="auto">
            <a:xfrm>
              <a:off x="4756" y="3447"/>
              <a:ext cx="409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89479" name="Rectangle 39"/>
            <p:cNvSpPr>
              <a:spLocks noChangeArrowheads="1"/>
            </p:cNvSpPr>
            <p:nvPr/>
          </p:nvSpPr>
          <p:spPr bwMode="auto">
            <a:xfrm>
              <a:off x="4761" y="3717"/>
              <a:ext cx="52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89493" name="Rectangle 53"/>
            <p:cNvSpPr>
              <a:spLocks noChangeArrowheads="1"/>
            </p:cNvSpPr>
            <p:nvPr/>
          </p:nvSpPr>
          <p:spPr bwMode="auto">
            <a:xfrm>
              <a:off x="3969" y="3112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   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9494" name="Rectangle 54"/>
            <p:cNvSpPr>
              <a:spLocks noChangeArrowheads="1"/>
            </p:cNvSpPr>
            <p:nvPr/>
          </p:nvSpPr>
          <p:spPr bwMode="auto">
            <a:xfrm>
              <a:off x="4761" y="3177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89496" name="AutoShape 56"/>
          <p:cNvCxnSpPr>
            <a:cxnSpLocks noChangeShapeType="1"/>
            <a:stCxn id="189483" idx="3"/>
          </p:cNvCxnSpPr>
          <p:nvPr/>
        </p:nvCxnSpPr>
        <p:spPr bwMode="auto">
          <a:xfrm>
            <a:off x="5438772" y="3793329"/>
            <a:ext cx="1276368" cy="56436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9497" name="AutoShape 57"/>
          <p:cNvCxnSpPr>
            <a:cxnSpLocks noChangeShapeType="1"/>
            <a:stCxn id="189484" idx="3"/>
          </p:cNvCxnSpPr>
          <p:nvPr/>
        </p:nvCxnSpPr>
        <p:spPr bwMode="auto">
          <a:xfrm flipV="1">
            <a:off x="5438772" y="4357694"/>
            <a:ext cx="1276368" cy="22779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线形标注 1 32"/>
          <p:cNvSpPr/>
          <p:nvPr/>
        </p:nvSpPr>
        <p:spPr>
          <a:xfrm>
            <a:off x="4500562" y="5357826"/>
            <a:ext cx="1428760" cy="714380"/>
          </a:xfrm>
          <a:prstGeom prst="borderCallout1">
            <a:avLst>
              <a:gd name="adj1" fmla="val 45129"/>
              <a:gd name="adj2" fmla="val 103150"/>
              <a:gd name="adj3" fmla="val -61262"/>
              <a:gd name="adj4" fmla="val 1545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600"/>
                </a:solidFill>
              </a:rPr>
              <a:t>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 dirty="0">
                <a:solidFill>
                  <a:srgbClr val="006600"/>
                </a:solidFill>
              </a:rPr>
              <a:t>的对象的内存区域</a:t>
            </a:r>
          </a:p>
        </p:txBody>
      </p:sp>
      <p:sp>
        <p:nvSpPr>
          <p:cNvPr id="34" name="线形标注 1 33"/>
          <p:cNvSpPr/>
          <p:nvPr/>
        </p:nvSpPr>
        <p:spPr>
          <a:xfrm>
            <a:off x="4572000" y="2030802"/>
            <a:ext cx="1071570" cy="642942"/>
          </a:xfrm>
          <a:prstGeom prst="borderCallout1">
            <a:avLst>
              <a:gd name="adj1" fmla="val 103966"/>
              <a:gd name="adj2" fmla="val 56227"/>
              <a:gd name="adj3" fmla="val 224877"/>
              <a:gd name="adj4" fmla="val 1989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600"/>
                </a:solidFill>
              </a:rPr>
              <a:t>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 dirty="0">
                <a:solidFill>
                  <a:srgbClr val="006600"/>
                </a:solidFill>
              </a:rPr>
              <a:t>的内存区域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57158" y="357166"/>
            <a:ext cx="7543800" cy="52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JVM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中的对象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9488" name="AutoShape 48"/>
          <p:cNvCxnSpPr>
            <a:cxnSpLocks noChangeShapeType="1"/>
            <a:endCxn id="189481" idx="3"/>
          </p:cNvCxnSpPr>
          <p:nvPr/>
        </p:nvCxnSpPr>
        <p:spPr bwMode="auto">
          <a:xfrm rot="5400000" flipH="1" flipV="1">
            <a:off x="7455344" y="3718994"/>
            <a:ext cx="1003131" cy="577127"/>
          </a:xfrm>
          <a:prstGeom prst="curvedConnector4">
            <a:avLst>
              <a:gd name="adj1" fmla="val 11205"/>
              <a:gd name="adj2" fmla="val 20657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线形标注 1 33">
            <a:extLst>
              <a:ext uri="{FF2B5EF4-FFF2-40B4-BE49-F238E27FC236}">
                <a16:creationId xmlns:a16="http://schemas.microsoft.com/office/drawing/2014/main" id="{02F741BF-E23C-43BD-A6F3-9DE3D430B3F1}"/>
              </a:ext>
            </a:extLst>
          </p:cNvPr>
          <p:cNvSpPr/>
          <p:nvPr/>
        </p:nvSpPr>
        <p:spPr>
          <a:xfrm>
            <a:off x="7211221" y="1887539"/>
            <a:ext cx="1804981" cy="786205"/>
          </a:xfrm>
          <a:prstGeom prst="borderCallout1">
            <a:avLst>
              <a:gd name="adj1" fmla="val 103966"/>
              <a:gd name="adj2" fmla="val 53085"/>
              <a:gd name="adj3" fmla="val 213903"/>
              <a:gd name="adj4" fmla="val 764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6600"/>
                </a:solidFill>
              </a:rPr>
              <a:t>通过类</a:t>
            </a:r>
            <a:r>
              <a:rPr lang="en-US" altLang="zh-CN" b="1">
                <a:solidFill>
                  <a:srgbClr val="006600"/>
                </a:solidFill>
              </a:rPr>
              <a:t>A</a:t>
            </a:r>
            <a:r>
              <a:rPr lang="zh-CN" altLang="en-US" b="1">
                <a:solidFill>
                  <a:srgbClr val="006600"/>
                </a:solidFill>
              </a:rPr>
              <a:t>的引用，</a:t>
            </a:r>
            <a:r>
              <a:rPr lang="en-US" altLang="zh-CN" b="1">
                <a:solidFill>
                  <a:srgbClr val="006600"/>
                </a:solidFill>
              </a:rPr>
              <a:t>A</a:t>
            </a:r>
            <a:r>
              <a:rPr lang="zh-CN" altLang="en-US" b="1">
                <a:solidFill>
                  <a:srgbClr val="006600"/>
                </a:solidFill>
              </a:rPr>
              <a:t>的对象可以访问类的静态变量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3" grpId="0" animBg="1"/>
      <p:bldP spid="189492" grpId="0" animBg="1"/>
      <p:bldP spid="189487" grpId="0" animBg="1"/>
      <p:bldP spid="189483" grpId="0" animBg="1"/>
      <p:bldP spid="189484" grpId="0" animBg="1"/>
      <p:bldP spid="189481" grpId="0" animBg="1"/>
      <p:bldP spid="33" grpId="0" animBg="1"/>
      <p:bldP spid="34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35716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子类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继承父类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35716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子类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继承父类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：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sp>
        <p:nvSpPr>
          <p:cNvPr id="26" name="线形标注 1 25"/>
          <p:cNvSpPr/>
          <p:nvPr/>
        </p:nvSpPr>
        <p:spPr>
          <a:xfrm>
            <a:off x="4427984" y="357166"/>
            <a:ext cx="1287024" cy="857256"/>
          </a:xfrm>
          <a:prstGeom prst="borderCallout1">
            <a:avLst>
              <a:gd name="adj1" fmla="val 52010"/>
              <a:gd name="adj2" fmla="val 101983"/>
              <a:gd name="adj3" fmla="val 56603"/>
              <a:gd name="adj4" fmla="val 188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</a:rPr>
              <a:t>父类</a:t>
            </a:r>
            <a:r>
              <a:rPr lang="en-US" altLang="zh-CN" sz="2000" b="1" dirty="0">
                <a:solidFill>
                  <a:srgbClr val="006600"/>
                </a:solidFill>
              </a:rPr>
              <a:t>A</a:t>
            </a:r>
            <a:r>
              <a:rPr lang="zh-CN" altLang="en-US" sz="2000" b="1" dirty="0">
                <a:solidFill>
                  <a:srgbClr val="006600"/>
                </a:solidFill>
              </a:rPr>
              <a:t>的内存区域</a:t>
            </a:r>
          </a:p>
        </p:txBody>
      </p:sp>
      <p:sp>
        <p:nvSpPr>
          <p:cNvPr id="27" name="线形标注 1 26"/>
          <p:cNvSpPr/>
          <p:nvPr/>
        </p:nvSpPr>
        <p:spPr>
          <a:xfrm>
            <a:off x="4357686" y="3071810"/>
            <a:ext cx="1285884" cy="642942"/>
          </a:xfrm>
          <a:prstGeom prst="borderCallout1">
            <a:avLst>
              <a:gd name="adj1" fmla="val 52011"/>
              <a:gd name="adj2" fmla="val 98792"/>
              <a:gd name="adj3" fmla="val 91855"/>
              <a:gd name="adj4" fmla="val 1944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</a:rPr>
              <a:t>子类</a:t>
            </a:r>
            <a:r>
              <a:rPr lang="en-US" altLang="zh-CN" sz="2000" b="1" dirty="0">
                <a:solidFill>
                  <a:srgbClr val="006600"/>
                </a:solidFill>
              </a:rPr>
              <a:t>B</a:t>
            </a:r>
            <a:r>
              <a:rPr lang="zh-CN" altLang="en-US" sz="2000" b="1" dirty="0">
                <a:solidFill>
                  <a:srgbClr val="006600"/>
                </a:solidFill>
              </a:rPr>
              <a:t>的内存区域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7818" y="421481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的静态变量值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7818" y="500063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的静态变量值</a:t>
            </a:r>
          </a:p>
        </p:txBody>
      </p:sp>
      <p:sp>
        <p:nvSpPr>
          <p:cNvPr id="30" name="左大括号 29"/>
          <p:cNvSpPr/>
          <p:nvPr/>
        </p:nvSpPr>
        <p:spPr>
          <a:xfrm>
            <a:off x="6643702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6715140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19B59EF9-7D01-4160-BC67-CD2E79A08D7A}"/>
              </a:ext>
            </a:extLst>
          </p:cNvPr>
          <p:cNvSpPr txBox="1"/>
          <p:nvPr/>
        </p:nvSpPr>
        <p:spPr>
          <a:xfrm>
            <a:off x="5447744" y="5777339"/>
            <a:ext cx="110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</a:rPr>
              <a:t>静态方法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</a:t>
            </a:r>
            <a:r>
              <a:rPr lang="zh-CN" altLang="en-US" sz="2400" b="1" dirty="0">
                <a:solidFill>
                  <a:srgbClr val="C00000"/>
                </a:solidFill>
              </a:rPr>
              <a:t>父类</a:t>
            </a:r>
            <a:r>
              <a:rPr lang="en-US" altLang="zh-CN" sz="2400" b="1" dirty="0">
                <a:solidFill>
                  <a:srgbClr val="C00000"/>
                </a:solidFill>
              </a:rPr>
              <a:t>A</a:t>
            </a:r>
            <a:r>
              <a:rPr lang="zh-CN" altLang="en-US" sz="2400" b="1" dirty="0"/>
              <a:t>对象</a:t>
            </a:r>
            <a:r>
              <a:rPr lang="en-US" altLang="zh-CN" sz="2400" b="1" dirty="0" err="1"/>
              <a:t>ra1</a:t>
            </a:r>
            <a:r>
              <a:rPr lang="zh-CN" altLang="en-US" sz="2400" b="1" dirty="0"/>
              <a:t>：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26119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34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36" name="AutoShape 32"/>
            <p:cNvCxnSpPr>
              <a:cxnSpLocks noChangeShapeType="1"/>
              <a:stCxn id="35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</a:p>
        </p:txBody>
      </p:sp>
      <p:cxnSp>
        <p:nvCxnSpPr>
          <p:cNvPr id="38" name="AutoShape 66"/>
          <p:cNvCxnSpPr>
            <a:cxnSpLocks noChangeShapeType="1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</a:t>
            </a:r>
            <a:r>
              <a:rPr lang="zh-CN" altLang="en-US" sz="2400" b="1" dirty="0">
                <a:solidFill>
                  <a:srgbClr val="C00000"/>
                </a:solidFill>
              </a:rPr>
              <a:t>子类</a:t>
            </a:r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zh-CN" altLang="en-US" sz="2400" b="1" dirty="0"/>
              <a:t>对象</a:t>
            </a:r>
            <a:r>
              <a:rPr lang="en-US" altLang="zh-CN" sz="2400" b="1" dirty="0" err="1"/>
              <a:t>rb1</a:t>
            </a:r>
            <a:r>
              <a:rPr lang="zh-CN" altLang="en-US" sz="2400" b="1" dirty="0"/>
              <a:t>：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116633"/>
            <a:ext cx="5500726" cy="655245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26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36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44" name="AutoShape 51"/>
          <p:cNvCxnSpPr>
            <a:cxnSpLocks noChangeShapeType="1"/>
            <a:endCxn id="9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66"/>
          <p:cNvCxnSpPr>
            <a:cxnSpLocks noChangeShapeType="1"/>
            <a:endCxn id="19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48" name="AutoShape 33"/>
            <p:cNvCxnSpPr>
              <a:cxnSpLocks noChangeShapeType="1"/>
              <a:stCxn id="47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9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51" name="AutoShape 32"/>
            <p:cNvCxnSpPr>
              <a:cxnSpLocks noChangeShapeType="1"/>
              <a:stCxn id="50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64928" y="9157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</a:rPr>
              <a:t>父类对象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15</a:t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55" name="AutoShape 32"/>
            <p:cNvCxnSpPr>
              <a:cxnSpLocks noChangeShapeType="1"/>
              <a:stCxn id="54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</a:p>
        </p:txBody>
      </p: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</a:p>
        </p:txBody>
      </p:sp>
      <p:sp>
        <p:nvSpPr>
          <p:cNvPr id="81" name="左大括号 80"/>
          <p:cNvSpPr/>
          <p:nvPr/>
        </p:nvSpPr>
        <p:spPr>
          <a:xfrm>
            <a:off x="4857752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创建子类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对象</a:t>
            </a:r>
            <a:r>
              <a:rPr lang="en-US" altLang="zh-CN" sz="2400" b="1" dirty="0" err="1"/>
              <a:t>rb1</a:t>
            </a:r>
            <a:r>
              <a:rPr lang="zh-CN" altLang="en-US" sz="2400" b="1" dirty="0"/>
              <a:t>：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</a:p>
        </p:txBody>
      </p:sp>
      <p:sp>
        <p:nvSpPr>
          <p:cNvPr id="57" name="TextBox 77">
            <a:extLst>
              <a:ext uri="{FF2B5EF4-FFF2-40B4-BE49-F238E27FC236}">
                <a16:creationId xmlns:a16="http://schemas.microsoft.com/office/drawing/2014/main" id="{44D8F24B-7031-4E87-BED1-B22570DFCA43}"/>
              </a:ext>
            </a:extLst>
          </p:cNvPr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子类对象上转：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17</a:t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子类对象上转：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</a:p>
        </p:txBody>
      </p:sp>
      <p:sp>
        <p:nvSpPr>
          <p:cNvPr id="57" name="TextBox 77">
            <a:extLst>
              <a:ext uri="{FF2B5EF4-FFF2-40B4-BE49-F238E27FC236}">
                <a16:creationId xmlns:a16="http://schemas.microsoft.com/office/drawing/2014/main" id="{05E1247C-687C-4147-A36B-ECD06A00754B}"/>
              </a:ext>
            </a:extLst>
          </p:cNvPr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</a:p>
        </p:txBody>
      </p:sp>
      <p:sp>
        <p:nvSpPr>
          <p:cNvPr id="58" name="TextBox 77">
            <a:extLst>
              <a:ext uri="{FF2B5EF4-FFF2-40B4-BE49-F238E27FC236}">
                <a16:creationId xmlns:a16="http://schemas.microsoft.com/office/drawing/2014/main" id="{4B65679A-11FD-485B-9BB5-5D7DBB4F5BB2}"/>
              </a:ext>
            </a:extLst>
          </p:cNvPr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394ACB7-6A91-404D-913B-D500E6EE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2" y="714362"/>
            <a:ext cx="703254" cy="50006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</a:t>
            </a:r>
          </a:p>
        </p:txBody>
      </p:sp>
      <p:cxnSp>
        <p:nvCxnSpPr>
          <p:cNvPr id="68" name="AutoShape 32">
            <a:extLst>
              <a:ext uri="{FF2B5EF4-FFF2-40B4-BE49-F238E27FC236}">
                <a16:creationId xmlns:a16="http://schemas.microsoft.com/office/drawing/2014/main" id="{4CBB2494-577B-426E-B260-A1300E918D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3685" y="500041"/>
            <a:ext cx="939821" cy="4643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79">
            <a:extLst>
              <a:ext uri="{FF2B5EF4-FFF2-40B4-BE49-F238E27FC236}">
                <a16:creationId xmlns:a16="http://schemas.microsoft.com/office/drawing/2014/main" id="{017034FE-9D90-4280-8203-E2A5AAF96EDC}"/>
              </a:ext>
            </a:extLst>
          </p:cNvPr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</a:p>
        </p:txBody>
      </p:sp>
    </p:spTree>
    <p:extLst>
      <p:ext uri="{BB962C8B-B14F-4D97-AF65-F5344CB8AC3E}">
        <p14:creationId xmlns:p14="http://schemas.microsoft.com/office/powerpoint/2010/main" val="74061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18</a:t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组合 52"/>
          <p:cNvGrpSpPr/>
          <p:nvPr/>
        </p:nvGrpSpPr>
        <p:grpSpPr>
          <a:xfrm>
            <a:off x="3500430" y="714361"/>
            <a:ext cx="1500198" cy="2857515"/>
            <a:chOff x="6350402" y="4160300"/>
            <a:chExt cx="1537467" cy="1327819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55" name="AutoShape 3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6751593" y="4351843"/>
              <a:ext cx="1095449" cy="117710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子类对象上转：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</a:p>
        </p:txBody>
      </p:sp>
      <p:sp>
        <p:nvSpPr>
          <p:cNvPr id="57" name="TextBox 77">
            <a:extLst>
              <a:ext uri="{FF2B5EF4-FFF2-40B4-BE49-F238E27FC236}">
                <a16:creationId xmlns:a16="http://schemas.microsoft.com/office/drawing/2014/main" id="{05E1247C-687C-4147-A36B-ECD06A00754B}"/>
              </a:ext>
            </a:extLst>
          </p:cNvPr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</a:p>
        </p:txBody>
      </p:sp>
      <p:sp>
        <p:nvSpPr>
          <p:cNvPr id="58" name="TextBox 77">
            <a:extLst>
              <a:ext uri="{FF2B5EF4-FFF2-40B4-BE49-F238E27FC236}">
                <a16:creationId xmlns:a16="http://schemas.microsoft.com/office/drawing/2014/main" id="{4B65679A-11FD-485B-9BB5-5D7DBB4F5BB2}"/>
              </a:ext>
            </a:extLst>
          </p:cNvPr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86023C75-74D7-4B8E-B334-156579B49175}"/>
              </a:ext>
            </a:extLst>
          </p:cNvPr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</a:p>
        </p:txBody>
      </p:sp>
    </p:spTree>
    <p:extLst>
      <p:ext uri="{BB962C8B-B14F-4D97-AF65-F5344CB8AC3E}">
        <p14:creationId xmlns:p14="http://schemas.microsoft.com/office/powerpoint/2010/main" val="15916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A/sfb</a:t>
              </a: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A/sfa</a:t>
              </a: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:B</a:t>
              </a: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A/fb</a:t>
              </a: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:A</a:t>
              </a: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fb</a:t>
              </a: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ma</a:t>
              </a: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fa</a:t>
              </a: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19</a:t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组合 52"/>
          <p:cNvGrpSpPr/>
          <p:nvPr/>
        </p:nvGrpSpPr>
        <p:grpSpPr>
          <a:xfrm>
            <a:off x="3500430" y="714361"/>
            <a:ext cx="1500198" cy="2857515"/>
            <a:chOff x="6350402" y="4160300"/>
            <a:chExt cx="1537467" cy="1327819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ra1</a:t>
              </a:r>
            </a:p>
          </p:txBody>
        </p:sp>
        <p:cxnSp>
          <p:nvCxnSpPr>
            <p:cNvPr id="55" name="AutoShape 3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6751593" y="4351843"/>
              <a:ext cx="1095449" cy="117710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 ra1=new A();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 rb1=new B();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ra1=rb1;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void ma(){…}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子类对象上转：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</a:p>
        </p:txBody>
      </p:sp>
      <p:sp>
        <p:nvSpPr>
          <p:cNvPr id="57" name="TextBox 77">
            <a:extLst>
              <a:ext uri="{FF2B5EF4-FFF2-40B4-BE49-F238E27FC236}">
                <a16:creationId xmlns:a16="http://schemas.microsoft.com/office/drawing/2014/main" id="{05E1247C-687C-4147-A36B-ECD06A00754B}"/>
              </a:ext>
            </a:extLst>
          </p:cNvPr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</a:p>
        </p:txBody>
      </p:sp>
      <p:sp>
        <p:nvSpPr>
          <p:cNvPr id="58" name="TextBox 77">
            <a:extLst>
              <a:ext uri="{FF2B5EF4-FFF2-40B4-BE49-F238E27FC236}">
                <a16:creationId xmlns:a16="http://schemas.microsoft.com/office/drawing/2014/main" id="{4B65679A-11FD-485B-9BB5-5D7DBB4F5BB2}"/>
              </a:ext>
            </a:extLst>
          </p:cNvPr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1677E6-5F99-4681-8D44-40904757E65F}"/>
              </a:ext>
            </a:extLst>
          </p:cNvPr>
          <p:cNvCxnSpPr/>
          <p:nvPr/>
        </p:nvCxnSpPr>
        <p:spPr>
          <a:xfrm flipV="1">
            <a:off x="2411760" y="4797152"/>
            <a:ext cx="111311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49380B-E58B-459F-9724-5ED8D35DF85F}"/>
              </a:ext>
            </a:extLst>
          </p:cNvPr>
          <p:cNvCxnSpPr>
            <a:endCxn id="58" idx="1"/>
          </p:cNvCxnSpPr>
          <p:nvPr/>
        </p:nvCxnSpPr>
        <p:spPr>
          <a:xfrm flipV="1">
            <a:off x="2411760" y="5959368"/>
            <a:ext cx="1113116" cy="4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44798-0237-4762-8167-64087D2DDBCE}"/>
              </a:ext>
            </a:extLst>
          </p:cNvPr>
          <p:cNvSpPr txBox="1"/>
          <p:nvPr/>
        </p:nvSpPr>
        <p:spPr>
          <a:xfrm flipH="1">
            <a:off x="968720" y="5636202"/>
            <a:ext cx="158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上转对象</a:t>
            </a:r>
            <a:r>
              <a:rPr lang="en-US" altLang="zh-CN"/>
              <a:t>ra1</a:t>
            </a:r>
            <a:r>
              <a:rPr lang="zh-CN" altLang="en-US"/>
              <a:t>能访问的成员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A07451B9-F73C-43BA-867B-8ACE8FE62B6B}"/>
              </a:ext>
            </a:extLst>
          </p:cNvPr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C1B9C-C6DD-4A41-9269-1A5BAA31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类与接口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E1DA0-72A9-406A-BEF5-1B0584F5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Java</a:t>
            </a:r>
            <a:r>
              <a:rPr lang="zh-CN" altLang="en-US">
                <a:latin typeface="宋体" pitchFamily="2" charset="-122"/>
              </a:rPr>
              <a:t>应用程序由若干个</a:t>
            </a:r>
            <a:r>
              <a:rPr lang="en-US" altLang="zh-CN">
                <a:latin typeface="宋体" pitchFamily="2" charset="-122"/>
              </a:rPr>
              <a:t>Java</a:t>
            </a:r>
            <a:r>
              <a:rPr lang="zh-CN" altLang="en-US">
                <a:latin typeface="宋体" pitchFamily="2" charset="-122"/>
              </a:rPr>
              <a:t>源文件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</a:rPr>
              <a:t>后缀名为</a:t>
            </a:r>
            <a:r>
              <a:rPr lang="en-US" altLang="zh-CN">
                <a:latin typeface="宋体" pitchFamily="2" charset="-122"/>
              </a:rPr>
              <a:t>.java)</a:t>
            </a:r>
            <a:r>
              <a:rPr lang="zh-CN" altLang="en-US">
                <a:latin typeface="宋体" pitchFamily="2" charset="-122"/>
              </a:rPr>
              <a:t>组成。</a:t>
            </a:r>
            <a:endParaRPr lang="en-US" altLang="zh-CN">
              <a:latin typeface="宋体" pitchFamily="2" charset="-122"/>
            </a:endParaRPr>
          </a:p>
          <a:p>
            <a:endParaRPr lang="en-US" altLang="zh-CN">
              <a:latin typeface="宋体" pitchFamily="2" charset="-122"/>
            </a:endParaRPr>
          </a:p>
          <a:p>
            <a:r>
              <a:rPr lang="zh-CN" altLang="en-US"/>
              <a:t>源文件可以是</a:t>
            </a:r>
            <a:r>
              <a:rPr lang="zh-CN" altLang="en-US" b="1">
                <a:solidFill>
                  <a:srgbClr val="C00000"/>
                </a:solidFill>
              </a:rPr>
              <a:t>类</a:t>
            </a:r>
            <a:r>
              <a:rPr lang="en-US" altLang="zh-CN"/>
              <a:t>(</a:t>
            </a:r>
            <a:r>
              <a:rPr lang="zh-CN" altLang="en-US"/>
              <a:t>类与抽象类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C00000"/>
                </a:solidFill>
              </a:rPr>
              <a:t>接口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C00000"/>
                </a:solidFill>
              </a:rPr>
              <a:t>枚举</a:t>
            </a:r>
            <a:r>
              <a:rPr lang="zh-CN" altLang="en-US"/>
              <a:t>等。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定义了</a:t>
            </a:r>
            <a:r>
              <a:rPr lang="zh-CN" altLang="en-US" b="1">
                <a:solidFill>
                  <a:srgbClr val="C00000"/>
                </a:solidFill>
              </a:rPr>
              <a:t>类</a:t>
            </a:r>
            <a:r>
              <a:rPr lang="en-US" altLang="zh-CN"/>
              <a:t>(</a:t>
            </a:r>
            <a:r>
              <a:rPr lang="zh-CN" altLang="en-US"/>
              <a:t>类与抽象类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C00000"/>
                </a:solidFill>
              </a:rPr>
              <a:t>接口</a:t>
            </a:r>
            <a:r>
              <a:rPr lang="zh-CN" altLang="en-US" b="1"/>
              <a:t>后</a:t>
            </a:r>
            <a:r>
              <a:rPr lang="zh-CN" altLang="en-US"/>
              <a:t>，它们都可以作为</a:t>
            </a:r>
            <a:r>
              <a:rPr lang="zh-CN" altLang="en-US">
                <a:solidFill>
                  <a:srgbClr val="C00000"/>
                </a:solidFill>
              </a:rPr>
              <a:t>引用数据类型</a:t>
            </a:r>
            <a:r>
              <a:rPr lang="zh-CN" altLang="en-US"/>
              <a:t>使用，可以在程序中创建相应的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5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FC648-5DE9-428B-AA15-B05C4AB8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EB05C-4075-41DF-88C1-3A0F37E9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一个类只能继承一个父类；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一个类可以实现多个接口，这样使得类能够实现多继承。</a:t>
            </a:r>
            <a:endParaRPr lang="en-US" altLang="zh-CN"/>
          </a:p>
          <a:p>
            <a:endParaRPr lang="en-US" altLang="zh-CN" b="1"/>
          </a:p>
          <a:p>
            <a:r>
              <a:rPr lang="zh-CN" altLang="en-US" b="1"/>
              <a:t>一个接口可以继承多个父接口；</a:t>
            </a:r>
            <a:endParaRPr lang="en-US" altLang="zh-CN" b="1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49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7D524-D6A8-4F99-A242-0ECD6BB5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6C5A1-DBD7-42DA-8851-25F6583B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66"/>
              </a:buClr>
            </a:pPr>
            <a:r>
              <a:rPr lang="en-US" altLang="zh-CN">
                <a:latin typeface="+mj-ea"/>
                <a:ea typeface="+mj-ea"/>
              </a:rPr>
              <a:t>Java</a:t>
            </a:r>
            <a:r>
              <a:rPr lang="zh-CN" altLang="en-US">
                <a:latin typeface="+mj-ea"/>
                <a:ea typeface="+mj-ea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+mj-ea"/>
                <a:ea typeface="+mj-ea"/>
              </a:rPr>
              <a:t>复合</a:t>
            </a:r>
            <a:r>
              <a:rPr lang="en-US" altLang="zh-CN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引用</a:t>
            </a:r>
            <a:r>
              <a:rPr lang="zh-CN" altLang="en-US">
                <a:solidFill>
                  <a:srgbClr val="FF3300"/>
                </a:solidFill>
                <a:latin typeface="+mj-ea"/>
                <a:ea typeface="+mj-ea"/>
              </a:rPr>
              <a:t>数据类型</a:t>
            </a:r>
            <a:r>
              <a:rPr lang="zh-CN" altLang="en-US">
                <a:latin typeface="+mj-ea"/>
                <a:ea typeface="+mj-ea"/>
              </a:rPr>
              <a:t>包括：</a:t>
            </a:r>
            <a:endParaRPr lang="en-US" altLang="zh-CN">
              <a:latin typeface="+mj-ea"/>
              <a:ea typeface="+mj-ea"/>
            </a:endParaRPr>
          </a:p>
          <a:p>
            <a:pPr lvl="1">
              <a:buClr>
                <a:srgbClr val="000066"/>
              </a:buClr>
            </a:pPr>
            <a:r>
              <a:rPr lang="en-US" altLang="zh-CN">
                <a:latin typeface="+mj-lt"/>
                <a:ea typeface="+mj-ea"/>
              </a:rPr>
              <a:t>class(</a:t>
            </a:r>
            <a:r>
              <a:rPr lang="zh-CN" altLang="en-US">
                <a:latin typeface="+mj-lt"/>
                <a:ea typeface="+mj-ea"/>
              </a:rPr>
              <a:t>类</a:t>
            </a:r>
            <a:r>
              <a:rPr lang="en-US" altLang="zh-CN">
                <a:latin typeface="+mj-lt"/>
                <a:ea typeface="+mj-ea"/>
              </a:rPr>
              <a:t>)</a:t>
            </a:r>
          </a:p>
          <a:p>
            <a:pPr lvl="1">
              <a:buClr>
                <a:srgbClr val="000066"/>
              </a:buClr>
            </a:pPr>
            <a:r>
              <a:rPr lang="en-US" altLang="zh-CN">
                <a:latin typeface="+mj-lt"/>
                <a:ea typeface="+mj-ea"/>
              </a:rPr>
              <a:t>interface(</a:t>
            </a:r>
            <a:r>
              <a:rPr lang="zh-CN" altLang="en-US">
                <a:latin typeface="+mj-lt"/>
                <a:ea typeface="+mj-ea"/>
              </a:rPr>
              <a:t>接口</a:t>
            </a:r>
            <a:r>
              <a:rPr lang="en-US" altLang="zh-CN">
                <a:latin typeface="+mj-lt"/>
                <a:ea typeface="+mj-ea"/>
              </a:rPr>
              <a:t>)</a:t>
            </a:r>
          </a:p>
          <a:p>
            <a:pPr lvl="1">
              <a:buClr>
                <a:srgbClr val="000066"/>
              </a:buClr>
            </a:pPr>
            <a:r>
              <a:rPr lang="zh-CN" altLang="en-US">
                <a:latin typeface="+mj-lt"/>
                <a:ea typeface="+mj-ea"/>
              </a:rPr>
              <a:t>数组</a:t>
            </a:r>
            <a:endParaRPr lang="en-US" altLang="zh-CN">
              <a:latin typeface="+mj-lt"/>
              <a:ea typeface="+mj-ea"/>
            </a:endParaRPr>
          </a:p>
          <a:p>
            <a:pPr lvl="1">
              <a:buClr>
                <a:srgbClr val="000066"/>
              </a:buClr>
            </a:pPr>
            <a:endParaRPr lang="zh-CN" altLang="en-US">
              <a:latin typeface="+mj-lt"/>
              <a:ea typeface="+mj-ea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zh-CN" altLang="en-US"/>
              <a:t>类的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/>
              <a:t>，又称为类的实例，一般通过使用保留字</a:t>
            </a:r>
            <a:r>
              <a:rPr lang="en-US" altLang="zh-CN" b="1">
                <a:solidFill>
                  <a:srgbClr val="FF0000"/>
                </a:solidFill>
              </a:rPr>
              <a:t>new</a:t>
            </a:r>
            <a:r>
              <a:rPr lang="zh-CN" altLang="en-US"/>
              <a:t>和类的</a:t>
            </a:r>
            <a:r>
              <a:rPr lang="zh-CN" altLang="en-US" b="1">
                <a:solidFill>
                  <a:srgbClr val="000099"/>
                </a:solidFill>
              </a:rPr>
              <a:t>构造方法</a:t>
            </a:r>
            <a:r>
              <a:rPr lang="zh-CN" altLang="en-US"/>
              <a:t>来创建。</a:t>
            </a:r>
            <a:endParaRPr lang="en-US" altLang="zh-CN"/>
          </a:p>
          <a:p>
            <a:pPr marL="638175" lvl="2" indent="-342900"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/>
              <a:t>是面向对象语言中最重要的数据类型。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5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8455A-A3A7-4ED6-8785-F9CCE39F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FA218-DF81-4AB3-9CC2-54C78A14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一个类的父类和实现的所有接口都称为这个类的</a:t>
            </a:r>
            <a:r>
              <a:rPr lang="zh-CN" altLang="en-US" b="1">
                <a:solidFill>
                  <a:srgbClr val="C00000"/>
                </a:solidFill>
              </a:rPr>
              <a:t>超类型</a:t>
            </a:r>
            <a:r>
              <a:rPr lang="en-US" altLang="zh-CN" b="1">
                <a:solidFill>
                  <a:srgbClr val="C00000"/>
                </a:solidFill>
              </a:rPr>
              <a:t>(Supertype)</a:t>
            </a:r>
            <a:r>
              <a:rPr lang="zh-CN" altLang="en-US"/>
              <a:t>，而这个类称为其超类型的</a:t>
            </a:r>
            <a:r>
              <a:rPr lang="zh-CN" altLang="en-US" b="1">
                <a:solidFill>
                  <a:srgbClr val="C00000"/>
                </a:solidFill>
              </a:rPr>
              <a:t>子类型</a:t>
            </a:r>
            <a:r>
              <a:rPr lang="en-US" altLang="zh-CN" b="1">
                <a:solidFill>
                  <a:srgbClr val="C00000"/>
                </a:solidFill>
              </a:rPr>
              <a:t>(Subtype) 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超类型</a:t>
            </a:r>
            <a:r>
              <a:rPr lang="zh-CN" altLang="en-US" b="1"/>
              <a:t>的</a:t>
            </a:r>
            <a:r>
              <a:rPr lang="zh-CN" altLang="en-US" b="1">
                <a:latin typeface="+mj-ea"/>
              </a:rPr>
              <a:t>对象只能为</a:t>
            </a:r>
            <a:r>
              <a:rPr lang="zh-CN" altLang="en-US" b="1">
                <a:solidFill>
                  <a:srgbClr val="0000CC"/>
                </a:solidFill>
                <a:latin typeface="+mj-ea"/>
              </a:rPr>
              <a:t>子类对象的上转型对象。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6E5E1-A40F-4453-9946-5E7C6AD7E89C}" type="slidenum">
              <a:rPr lang="en-US" altLang="zh-CN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6</a:t>
            </a:fld>
            <a:endParaRPr lang="en-US" altLang="zh-CN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785786" y="1839061"/>
            <a:ext cx="6840538" cy="4865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Circle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extends </a:t>
            </a:r>
            <a:r>
              <a:rPr lang="en-US" altLang="zh-CN" sz="20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Shape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implements </a:t>
            </a:r>
            <a:r>
              <a:rPr lang="en-US" altLang="zh-CN" sz="2000" b="1" dirty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Shape</a:t>
            </a:r>
            <a:r>
              <a:rPr lang="en-US" altLang="zh-CN" b="1" dirty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2D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  <a:b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double radius;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String color;</a:t>
            </a:r>
          </a:p>
          <a:p>
            <a:endParaRPr lang="en-US" altLang="zh-CN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public Circle(double r) {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redius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= r;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}</a:t>
            </a:r>
          </a:p>
          <a:p>
            <a:endParaRPr lang="en-US" altLang="zh-CN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public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altLang="zh-CN" sz="2000" b="1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setColor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(String </a:t>
            </a:r>
            <a:r>
              <a:rPr lang="en-US" altLang="zh-CN" sz="2000" b="1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color = </a:t>
            </a:r>
            <a:r>
              <a:rPr lang="en-US" altLang="zh-CN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str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(“color is “+color);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}</a:t>
            </a:r>
          </a:p>
          <a:p>
            <a:endParaRPr lang="en-US" altLang="zh-CN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public 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area() 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return (pi*radius*radius);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}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285720" y="285728"/>
            <a:ext cx="4786346" cy="1017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AU" altLang="en-AU" sz="2000" b="1" dirty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</a:t>
            </a:r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class </a:t>
            </a:r>
            <a:r>
              <a:rPr lang="en-AU" altLang="en-AU" sz="2000" b="1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Shape</a:t>
            </a:r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  <a:endParaRPr lang="en-AU" altLang="zh-CN" sz="20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AU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abstract</a:t>
            </a:r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void </a:t>
            </a:r>
            <a:r>
              <a:rPr lang="en-AU" altLang="zh-CN" sz="2000" b="1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setColor</a:t>
            </a:r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AU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 </a:t>
            </a:r>
            <a:r>
              <a:rPr lang="en-AU" altLang="zh-CN" sz="20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</a:t>
            </a:r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AU" altLang="zh-C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AU" altLang="en-AU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5364088" y="214290"/>
            <a:ext cx="3351316" cy="1325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interface </a:t>
            </a:r>
            <a:r>
              <a:rPr lang="en-US" altLang="zh-CN" sz="2000" b="1" dirty="0" err="1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Shape2D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 lvl="1"/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double pi = 3.14;</a:t>
            </a:r>
          </a:p>
          <a:p>
            <a:pPr lvl="1"/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double area();</a:t>
            </a:r>
          </a:p>
          <a:p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819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b="1">
                <a:latin typeface="+mj-ea"/>
                <a:ea typeface="+mj-ea"/>
              </a:rPr>
              <a:t>对象及对象的上转型对象 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0A0-162D-414E-91F9-AE4B42781810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4077" y="839423"/>
            <a:ext cx="8675846" cy="47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000" b="1"/>
              <a:t>public </a:t>
            </a:r>
            <a:r>
              <a:rPr lang="en-US" altLang="zh-CN" sz="2000" b="1" dirty="0"/>
              <a:t>class </a:t>
            </a:r>
            <a:r>
              <a:rPr lang="en-US" altLang="zh-CN" sz="2000" b="1" dirty="0" err="1"/>
              <a:t>ShapeTest</a:t>
            </a:r>
            <a:r>
              <a:rPr lang="en-US" altLang="zh-CN" sz="2000" b="1" dirty="0"/>
              <a:t> {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  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/>
              <a:t>) {</a:t>
            </a:r>
          </a:p>
          <a:p>
            <a:r>
              <a:rPr lang="en-US" altLang="zh-CN" sz="2000" b="1"/>
              <a:t>        Circle c </a:t>
            </a:r>
            <a:r>
              <a:rPr lang="en-US" altLang="zh-CN" sz="2000" b="1">
                <a:solidFill>
                  <a:srgbClr val="0000CC"/>
                </a:solidFill>
              </a:rPr>
              <a:t>= new Circle(1.0);     	</a:t>
            </a:r>
            <a:r>
              <a:rPr lang="en-US" altLang="zh-CN" sz="2000" b="1"/>
              <a:t>//</a:t>
            </a:r>
            <a:r>
              <a:rPr lang="zh-CN" altLang="en-US" sz="2000" b="1"/>
              <a:t>子类对象</a:t>
            </a:r>
            <a:endParaRPr lang="en-US" altLang="zh-CN" sz="2000" b="1" dirty="0"/>
          </a:p>
          <a:p>
            <a:pPr lvl="1"/>
            <a:r>
              <a:rPr lang="en-US" altLang="zh-CN" sz="2000" b="1">
                <a:solidFill>
                  <a:srgbClr val="009900"/>
                </a:solidFill>
              </a:rPr>
              <a:t>Shape2D</a:t>
            </a:r>
            <a:r>
              <a:rPr lang="en-US" altLang="zh-CN" sz="2000" b="1">
                <a:solidFill>
                  <a:srgbClr val="0000CC"/>
                </a:solidFill>
              </a:rPr>
              <a:t> s1;</a:t>
            </a:r>
            <a:r>
              <a:rPr lang="en-US" altLang="zh-CN" sz="2000" b="1" dirty="0">
                <a:solidFill>
                  <a:schemeClr val="accent2"/>
                </a:solidFill>
              </a:rPr>
              <a:t>	</a:t>
            </a:r>
            <a:r>
              <a:rPr lang="en-US" altLang="zh-CN" sz="2000" b="1">
                <a:solidFill>
                  <a:schemeClr val="accent2"/>
                </a:solidFill>
              </a:rPr>
              <a:t>     		</a:t>
            </a:r>
            <a:r>
              <a:rPr lang="en-US" altLang="zh-CN" sz="2000" b="1"/>
              <a:t>//</a:t>
            </a:r>
            <a:r>
              <a:rPr lang="zh-CN" altLang="en-US" sz="2000" b="1" dirty="0"/>
              <a:t>声明</a:t>
            </a:r>
            <a:r>
              <a:rPr lang="en-US" altLang="zh-CN" sz="2000" b="1" dirty="0" err="1">
                <a:solidFill>
                  <a:srgbClr val="0000CC"/>
                </a:solidFill>
              </a:rPr>
              <a:t>Shape2D</a:t>
            </a:r>
            <a:r>
              <a:rPr lang="zh-CN" altLang="en-US" sz="2000" b="1" dirty="0">
                <a:solidFill>
                  <a:srgbClr val="0000CC"/>
                </a:solidFill>
              </a:rPr>
              <a:t>接口</a:t>
            </a:r>
            <a:r>
              <a:rPr lang="zh-CN" altLang="en-US" sz="2000" b="1"/>
              <a:t>的变量</a:t>
            </a:r>
            <a:r>
              <a:rPr lang="en-US" altLang="zh-CN" sz="2000" b="1"/>
              <a:t>s1</a:t>
            </a:r>
            <a:r>
              <a:rPr lang="zh-CN" altLang="en-US" sz="2000" b="1"/>
              <a:t>，</a:t>
            </a:r>
            <a:r>
              <a:rPr lang="zh-CN" altLang="en-US" sz="2000" b="1">
                <a:solidFill>
                  <a:srgbClr val="C00000"/>
                </a:solidFill>
              </a:rPr>
              <a:t>接口对象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lvl="1"/>
            <a:r>
              <a:rPr lang="en-AU" altLang="en-AU" sz="2000" b="1">
                <a:solidFill>
                  <a:srgbClr val="009900"/>
                </a:solidFill>
              </a:rPr>
              <a:t>Shape</a:t>
            </a:r>
            <a:r>
              <a:rPr lang="zh-CN" altLang="en-US" sz="2000" b="1">
                <a:solidFill>
                  <a:srgbClr val="0000CC"/>
                </a:solidFill>
              </a:rPr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s2;</a:t>
            </a:r>
            <a:r>
              <a:rPr lang="en-US" altLang="zh-CN" sz="2000" b="1">
                <a:solidFill>
                  <a:schemeClr val="accent2"/>
                </a:solidFill>
              </a:rPr>
              <a:t> 			</a:t>
            </a:r>
            <a:r>
              <a:rPr lang="en-US" altLang="zh-CN" sz="2000" b="1"/>
              <a:t>//</a:t>
            </a:r>
            <a:r>
              <a:rPr lang="zh-CN" altLang="en-US" sz="2000" b="1"/>
              <a:t>声明</a:t>
            </a:r>
            <a:r>
              <a:rPr lang="en-US" altLang="zh-CN" sz="2000" b="1">
                <a:solidFill>
                  <a:srgbClr val="0000CC"/>
                </a:solidFill>
              </a:rPr>
              <a:t>Shape</a:t>
            </a:r>
            <a:r>
              <a:rPr lang="zh-CN" altLang="en-US" sz="2000" b="1"/>
              <a:t>的变量</a:t>
            </a:r>
            <a:r>
              <a:rPr lang="en-US" altLang="zh-CN" sz="2000" b="1"/>
              <a:t>s2</a:t>
            </a:r>
            <a:r>
              <a:rPr lang="zh-CN" altLang="en-US" sz="2000" b="1"/>
              <a:t>，</a:t>
            </a:r>
            <a:r>
              <a:rPr lang="zh-CN" altLang="en-US" sz="2000" b="1">
                <a:solidFill>
                  <a:srgbClr val="C00000"/>
                </a:solidFill>
              </a:rPr>
              <a:t>抽象类对象</a:t>
            </a:r>
            <a:endParaRPr lang="en-US" altLang="zh-CN" sz="2000" b="1">
              <a:solidFill>
                <a:srgbClr val="0000CC"/>
              </a:solidFill>
            </a:endParaRP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s1 = new Circle(1.0);     	</a:t>
            </a:r>
            <a:r>
              <a:rPr lang="en-US" altLang="zh-CN" sz="2000" b="1"/>
              <a:t>//</a:t>
            </a:r>
            <a:r>
              <a:rPr lang="zh-CN" altLang="en-US" sz="2000" b="1"/>
              <a:t>通过</a:t>
            </a:r>
            <a:r>
              <a:rPr lang="zh-CN" altLang="en-US" sz="2000" b="1">
                <a:solidFill>
                  <a:srgbClr val="C00000"/>
                </a:solidFill>
              </a:rPr>
              <a:t>子类对象</a:t>
            </a:r>
            <a:r>
              <a:rPr lang="zh-CN" altLang="en-US" sz="2000" b="1">
                <a:solidFill>
                  <a:srgbClr val="0000CC"/>
                </a:solidFill>
              </a:rPr>
              <a:t>上转</a:t>
            </a:r>
            <a:r>
              <a:rPr lang="zh-CN" altLang="en-US" sz="2000" b="1"/>
              <a:t>得到接口对象</a:t>
            </a: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s2 = new Circle(2.0);     	</a:t>
            </a:r>
            <a:r>
              <a:rPr lang="en-US" altLang="zh-CN" sz="2000" b="1"/>
              <a:t>//</a:t>
            </a:r>
            <a:r>
              <a:rPr lang="zh-CN" altLang="en-US" sz="2000" b="1"/>
              <a:t>通过</a:t>
            </a:r>
            <a:r>
              <a:rPr lang="zh-CN" altLang="en-US" sz="2000" b="1">
                <a:solidFill>
                  <a:srgbClr val="C00000"/>
                </a:solidFill>
              </a:rPr>
              <a:t>子类对象</a:t>
            </a:r>
            <a:r>
              <a:rPr lang="zh-CN" altLang="en-US" sz="2000" b="1">
                <a:solidFill>
                  <a:srgbClr val="0000CC"/>
                </a:solidFill>
              </a:rPr>
              <a:t>上转</a:t>
            </a:r>
            <a:r>
              <a:rPr lang="zh-CN" altLang="en-US" sz="2000" b="1"/>
              <a:t>得到抽象类对象</a:t>
            </a:r>
            <a:endParaRPr lang="en-US" altLang="zh-CN" sz="2000" b="1"/>
          </a:p>
          <a:p>
            <a:pPr lvl="1"/>
            <a:endParaRPr lang="en-US" altLang="zh-CN" sz="2000" b="1">
              <a:solidFill>
                <a:srgbClr val="0000CC"/>
              </a:solidFill>
            </a:endParaRP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s1.</a:t>
            </a:r>
            <a:r>
              <a:rPr lang="en-US" altLang="zh-CN" sz="2000" b="1" err="1">
                <a:solidFill>
                  <a:srgbClr val="0000CC"/>
                </a:solidFill>
              </a:rPr>
              <a:t>area</a:t>
            </a:r>
            <a:r>
              <a:rPr lang="en-US" altLang="zh-CN" sz="2000" b="1">
                <a:solidFill>
                  <a:srgbClr val="0000CC"/>
                </a:solidFill>
              </a:rPr>
              <a:t>();</a:t>
            </a:r>
          </a:p>
          <a:p>
            <a:pPr lvl="1"/>
            <a:r>
              <a:rPr lang="en-US" altLang="zh-CN" sz="2000" b="1">
                <a:solidFill>
                  <a:srgbClr val="CC0000"/>
                </a:solidFill>
              </a:rPr>
              <a:t>double d = </a:t>
            </a:r>
            <a:r>
              <a:rPr lang="en-US" altLang="zh-CN" sz="2000" b="1">
                <a:solidFill>
                  <a:srgbClr val="0000CC"/>
                </a:solidFill>
              </a:rPr>
              <a:t>s1.pi;</a:t>
            </a: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s1.</a:t>
            </a:r>
            <a:r>
              <a:rPr lang="en-US" altLang="zh-CN" sz="2000" b="1" dirty="0" err="1">
                <a:solidFill>
                  <a:srgbClr val="0000CC"/>
                </a:solidFill>
              </a:rPr>
              <a:t>setColor</a:t>
            </a:r>
            <a:r>
              <a:rPr lang="en-US" altLang="zh-CN" sz="2000" b="1" dirty="0">
                <a:solidFill>
                  <a:srgbClr val="0000CC"/>
                </a:solidFill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“</a:t>
            </a:r>
            <a:r>
              <a:rPr lang="en-US" altLang="zh-CN" sz="2000" b="1" dirty="0">
                <a:solidFill>
                  <a:srgbClr val="0000CC"/>
                </a:solidFill>
              </a:rPr>
              <a:t>red</a:t>
            </a: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”</a:t>
            </a:r>
            <a:r>
              <a:rPr lang="en-US" altLang="zh-CN" sz="2000" b="1" dirty="0">
                <a:solidFill>
                  <a:srgbClr val="0000CC"/>
                </a:solidFill>
              </a:rPr>
              <a:t>);     //</a:t>
            </a:r>
            <a:r>
              <a:rPr lang="zh-CN" altLang="en-US" sz="2000" b="1" dirty="0">
                <a:solidFill>
                  <a:srgbClr val="0000CC"/>
                </a:solidFill>
              </a:rPr>
              <a:t>是否</a:t>
            </a:r>
            <a:r>
              <a:rPr lang="zh-CN" altLang="en-US" sz="2000" b="1">
                <a:solidFill>
                  <a:srgbClr val="0000CC"/>
                </a:solidFill>
              </a:rPr>
              <a:t>合法？</a:t>
            </a:r>
            <a:endParaRPr lang="en-US" altLang="zh-CN" sz="2000" b="1">
              <a:solidFill>
                <a:srgbClr val="0000CC"/>
              </a:solidFill>
            </a:endParaRPr>
          </a:p>
          <a:p>
            <a:pPr lvl="1"/>
            <a:r>
              <a:rPr lang="en-US" altLang="zh-CN" sz="2000" b="1">
                <a:solidFill>
                  <a:srgbClr val="CC0000"/>
                </a:solidFill>
              </a:rPr>
              <a:t>double d = s1.</a:t>
            </a:r>
            <a:r>
              <a:rPr lang="en-US" altLang="zh-CN" sz="2000" b="1" dirty="0" err="1">
                <a:solidFill>
                  <a:srgbClr val="CC0000"/>
                </a:solidFill>
              </a:rPr>
              <a:t>radius</a:t>
            </a:r>
            <a:r>
              <a:rPr lang="zh-CN" altLang="en-US" sz="2000" b="1" dirty="0">
                <a:solidFill>
                  <a:srgbClr val="CC0000"/>
                </a:solidFill>
              </a:rPr>
              <a:t>；</a:t>
            </a:r>
            <a:r>
              <a:rPr lang="en-US" altLang="zh-CN" sz="2000" b="1" dirty="0">
                <a:solidFill>
                  <a:srgbClr val="0000CC"/>
                </a:solidFill>
              </a:rPr>
              <a:t> //</a:t>
            </a:r>
            <a:r>
              <a:rPr lang="zh-CN" altLang="en-US" sz="2000" b="1" dirty="0">
                <a:solidFill>
                  <a:srgbClr val="0000CC"/>
                </a:solidFill>
              </a:rPr>
              <a:t>是否</a:t>
            </a:r>
            <a:r>
              <a:rPr lang="zh-CN" altLang="en-US" sz="2000" b="1">
                <a:solidFill>
                  <a:srgbClr val="0000CC"/>
                </a:solidFill>
              </a:rPr>
              <a:t>合法？</a:t>
            </a:r>
            <a:endParaRPr lang="zh-CN" altLang="en-US" sz="2000" b="1" dirty="0">
              <a:solidFill>
                <a:srgbClr val="CC0000"/>
              </a:solidFill>
            </a:endParaRP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85" y="4311651"/>
            <a:ext cx="3923318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非法</a:t>
            </a:r>
            <a:r>
              <a:rPr lang="zh-CN" altLang="en-US" sz="2000"/>
              <a:t>，</a:t>
            </a:r>
            <a:r>
              <a:rPr lang="en-US" altLang="zh-CN"/>
              <a:t>setColor</a:t>
            </a:r>
            <a:r>
              <a:rPr lang="zh-CN" altLang="en-US"/>
              <a:t>和</a:t>
            </a:r>
            <a:r>
              <a:rPr lang="en-US" altLang="zh-CN"/>
              <a:t>radius</a:t>
            </a:r>
            <a:r>
              <a:rPr lang="zh-CN" altLang="en-US"/>
              <a:t>不是</a:t>
            </a:r>
            <a:r>
              <a:rPr lang="zh-CN" altLang="en-US" dirty="0"/>
              <a:t>接口成员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F7C68D-606D-419B-B3F7-18BF3B8B755A}"/>
              </a:ext>
            </a:extLst>
          </p:cNvPr>
          <p:cNvSpPr txBox="1"/>
          <p:nvPr/>
        </p:nvSpPr>
        <p:spPr>
          <a:xfrm>
            <a:off x="1583668" y="5761428"/>
            <a:ext cx="59766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s1</a:t>
            </a:r>
            <a:r>
              <a:rPr lang="zh-CN" altLang="en-US" sz="2000" b="1"/>
              <a:t>为</a:t>
            </a:r>
            <a:r>
              <a:rPr lang="en-US" altLang="zh-CN" sz="2000" b="1">
                <a:solidFill>
                  <a:srgbClr val="0000CC"/>
                </a:solidFill>
              </a:rPr>
              <a:t>Shape2D</a:t>
            </a:r>
            <a:r>
              <a:rPr lang="zh-CN" altLang="en-US" sz="2000" b="1">
                <a:solidFill>
                  <a:srgbClr val="0000CC"/>
                </a:solidFill>
              </a:rPr>
              <a:t>接口的对象，</a:t>
            </a:r>
            <a:r>
              <a:rPr lang="zh-CN" altLang="en-US" sz="2000" b="1"/>
              <a:t>只能调用接口中定义的方法，且该方法</a:t>
            </a:r>
            <a:r>
              <a:rPr lang="zh-CN" altLang="en-US" sz="2000"/>
              <a:t>为</a:t>
            </a:r>
            <a:r>
              <a:rPr lang="en-US" altLang="zh-CN" sz="2000"/>
              <a:t>Circle</a:t>
            </a:r>
            <a:r>
              <a:rPr lang="zh-CN" altLang="en-US" sz="2000"/>
              <a:t>类实现的</a:t>
            </a:r>
            <a:r>
              <a:rPr lang="en-US" altLang="zh-CN" sz="2000"/>
              <a:t>area</a:t>
            </a:r>
            <a:r>
              <a:rPr lang="zh-CN" altLang="en-US" sz="2000"/>
              <a:t>方法。</a:t>
            </a:r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83F05649-3ED4-423F-BDEE-9927BB23598D}"/>
              </a:ext>
            </a:extLst>
          </p:cNvPr>
          <p:cNvSpPr/>
          <p:nvPr/>
        </p:nvSpPr>
        <p:spPr>
          <a:xfrm>
            <a:off x="4720750" y="4279713"/>
            <a:ext cx="144016" cy="43204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BE46-8812-4F9C-ACEB-BE18C144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988840"/>
            <a:ext cx="8229600" cy="1143000"/>
          </a:xfrm>
        </p:spPr>
        <p:txBody>
          <a:bodyPr/>
          <a:lstStyle/>
          <a:p>
            <a:pPr algn="ctr"/>
            <a:r>
              <a:rPr lang="zh-CN" altLang="en-US"/>
              <a:t>类与对象的内存模型</a:t>
            </a:r>
          </a:p>
        </p:txBody>
      </p:sp>
    </p:spTree>
    <p:extLst>
      <p:ext uri="{BB962C8B-B14F-4D97-AF65-F5344CB8AC3E}">
        <p14:creationId xmlns:p14="http://schemas.microsoft.com/office/powerpoint/2010/main" val="228652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7543800" cy="5206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JVM</a:t>
            </a:r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的类</a:t>
            </a:r>
            <a:endParaRPr lang="en-US" altLang="zh-CN" sz="4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071546"/>
            <a:ext cx="4000528" cy="1643074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JVM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被表示为一块内存区域，分别存放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类名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类的静态成员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，可以用以下的图形表示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8596" y="2928934"/>
            <a:ext cx="3816350" cy="3600450"/>
            <a:chOff x="204" y="1842"/>
            <a:chExt cx="2404" cy="2268"/>
          </a:xfrm>
        </p:grpSpPr>
        <p:sp>
          <p:nvSpPr>
            <p:cNvPr id="188420" name="Rectangle 4"/>
            <p:cNvSpPr>
              <a:spLocks noChangeArrowheads="1"/>
            </p:cNvSpPr>
            <p:nvPr/>
          </p:nvSpPr>
          <p:spPr bwMode="auto">
            <a:xfrm>
              <a:off x="839" y="1842"/>
              <a:ext cx="176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SomeClass</a:t>
              </a:r>
              <a:endPara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8421" name="Rectangle 5"/>
            <p:cNvSpPr>
              <a:spLocks noChangeArrowheads="1"/>
            </p:cNvSpPr>
            <p:nvPr/>
          </p:nvSpPr>
          <p:spPr bwMode="auto">
            <a:xfrm>
              <a:off x="839" y="2205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static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field1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22" name="Rectangle 6"/>
            <p:cNvSpPr>
              <a:spLocks noChangeArrowheads="1"/>
            </p:cNvSpPr>
            <p:nvPr/>
          </p:nvSpPr>
          <p:spPr bwMode="auto">
            <a:xfrm>
              <a:off x="839" y="3022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static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method1</a:t>
              </a:r>
            </a:p>
          </p:txBody>
        </p:sp>
        <p:sp>
          <p:nvSpPr>
            <p:cNvPr id="188423" name="Rectangle 7"/>
            <p:cNvSpPr>
              <a:spLocks noChangeArrowheads="1"/>
            </p:cNvSpPr>
            <p:nvPr/>
          </p:nvSpPr>
          <p:spPr bwMode="auto">
            <a:xfrm>
              <a:off x="839" y="2478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static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field2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24" name="Rectangle 8"/>
            <p:cNvSpPr>
              <a:spLocks noChangeArrowheads="1"/>
            </p:cNvSpPr>
            <p:nvPr/>
          </p:nvSpPr>
          <p:spPr bwMode="auto">
            <a:xfrm>
              <a:off x="839" y="2750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static field3</a:t>
              </a:r>
            </a:p>
          </p:txBody>
        </p:sp>
        <p:sp>
          <p:nvSpPr>
            <p:cNvPr id="188425" name="Rectangle 9"/>
            <p:cNvSpPr>
              <a:spLocks noChangeArrowheads="1"/>
            </p:cNvSpPr>
            <p:nvPr/>
          </p:nvSpPr>
          <p:spPr bwMode="auto">
            <a:xfrm>
              <a:off x="839" y="3566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static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method2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204" y="1842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ea typeface="黑体" pitchFamily="2" charset="-122"/>
                </a:rPr>
                <a:t>类名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519" y="2202"/>
              <a:ext cx="270" cy="8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黑体" pitchFamily="2" charset="-122"/>
                </a:rPr>
                <a:t>类变量区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519" y="3102"/>
              <a:ext cx="270" cy="8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黑体" pitchFamily="2" charset="-122"/>
                </a:rPr>
                <a:t>类方法区</a:t>
              </a:r>
            </a:p>
          </p:txBody>
        </p:sp>
      </p:grp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5214942" y="428604"/>
            <a:ext cx="3286148" cy="328614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class A{</a:t>
            </a: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   static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sfa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   static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sfb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=1000;</a:t>
            </a: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    static void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sma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(){…}</a:t>
            </a:r>
          </a:p>
          <a:p>
            <a:pPr eaLnBrk="0" hangingPunct="0"/>
            <a:endParaRPr lang="en-US" altLang="zh-CN" sz="800" dirty="0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fa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=10;</a:t>
            </a: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黑体" pitchFamily="2" charset="-122"/>
              </a:rPr>
              <a:t>fb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=100;</a:t>
            </a:r>
          </a:p>
          <a:p>
            <a:pPr eaLnBrk="0" hangingPunct="0"/>
            <a:endParaRPr lang="en-US" altLang="zh-CN" sz="800" dirty="0"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void ma(){…}</a:t>
            </a:r>
          </a:p>
          <a:p>
            <a:pPr eaLnBrk="0" hangingPunct="0"/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188440" name="AutoShape 24"/>
          <p:cNvSpPr>
            <a:spLocks noChangeArrowheads="1"/>
          </p:cNvSpPr>
          <p:nvPr/>
        </p:nvSpPr>
        <p:spPr bwMode="auto">
          <a:xfrm>
            <a:off x="6357950" y="3786190"/>
            <a:ext cx="792162" cy="42862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000761" y="4286256"/>
            <a:ext cx="1428760" cy="2311394"/>
            <a:chOff x="3334" y="2704"/>
            <a:chExt cx="1769" cy="1452"/>
          </a:xfrm>
        </p:grpSpPr>
        <p:sp>
          <p:nvSpPr>
            <p:cNvPr id="188429" name="Rectangle 13"/>
            <p:cNvSpPr>
              <a:spLocks noChangeArrowheads="1"/>
            </p:cNvSpPr>
            <p:nvPr/>
          </p:nvSpPr>
          <p:spPr bwMode="auto">
            <a:xfrm>
              <a:off x="3334" y="2704"/>
              <a:ext cx="176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188430" name="Rectangle 14"/>
            <p:cNvSpPr>
              <a:spLocks noChangeArrowheads="1"/>
            </p:cNvSpPr>
            <p:nvPr/>
          </p:nvSpPr>
          <p:spPr bwMode="auto">
            <a:xfrm>
              <a:off x="3334" y="3339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sfb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3334" y="3612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CC"/>
                  </a:solidFill>
                  <a:latin typeface="Times New Roman" pitchFamily="18" charset="0"/>
                </a:rPr>
                <a:t>sma</a:t>
              </a:r>
              <a:endParaRPr lang="en-US" altLang="zh-CN" sz="2400" b="1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4180" y="3422"/>
              <a:ext cx="60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4180" y="3691"/>
              <a:ext cx="61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88441" name="Rectangle 25"/>
            <p:cNvSpPr>
              <a:spLocks noChangeArrowheads="1"/>
            </p:cNvSpPr>
            <p:nvPr/>
          </p:nvSpPr>
          <p:spPr bwMode="auto">
            <a:xfrm>
              <a:off x="3334" y="3067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8442" name="Rectangle 26"/>
            <p:cNvSpPr>
              <a:spLocks noChangeArrowheads="1"/>
            </p:cNvSpPr>
            <p:nvPr/>
          </p:nvSpPr>
          <p:spPr bwMode="auto">
            <a:xfrm>
              <a:off x="4180" y="3108"/>
              <a:ext cx="604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</a:rPr>
                <a:t>100</a:t>
              </a:r>
            </a:p>
          </p:txBody>
        </p:sp>
      </p:grpSp>
      <p:sp>
        <p:nvSpPr>
          <p:cNvPr id="25" name="线形标注 1 24"/>
          <p:cNvSpPr/>
          <p:nvPr/>
        </p:nvSpPr>
        <p:spPr>
          <a:xfrm>
            <a:off x="7858148" y="4214818"/>
            <a:ext cx="1071570" cy="642942"/>
          </a:xfrm>
          <a:prstGeom prst="borderCallout1">
            <a:avLst>
              <a:gd name="adj1" fmla="val 49717"/>
              <a:gd name="adj2" fmla="val -75"/>
              <a:gd name="adj3" fmla="val 55153"/>
              <a:gd name="adj4" fmla="val -410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600"/>
                </a:solidFill>
              </a:rPr>
              <a:t>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 dirty="0">
                <a:solidFill>
                  <a:srgbClr val="006600"/>
                </a:solidFill>
              </a:rPr>
              <a:t>的内存区域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022416-618D-42A6-AC55-6C4BB586E2DC}"/>
              </a:ext>
            </a:extLst>
          </p:cNvPr>
          <p:cNvSpPr/>
          <p:nvPr/>
        </p:nvSpPr>
        <p:spPr>
          <a:xfrm>
            <a:off x="5508104" y="877846"/>
            <a:ext cx="2880320" cy="11109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6" grpId="0" animBg="1"/>
      <p:bldP spid="188440" grpId="0" animBg="1"/>
      <p:bldP spid="25" grpId="0" animBg="1"/>
      <p:bldP spid="4" grpId="0" animBg="1"/>
    </p:bld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1408</Words>
  <Application>Microsoft Office PowerPoint</Application>
  <PresentationFormat>全屏显示(4:3)</PresentationFormat>
  <Paragraphs>483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华文楷体</vt:lpstr>
      <vt:lpstr>楷体</vt:lpstr>
      <vt:lpstr>宋体</vt:lpstr>
      <vt:lpstr>Arial</vt:lpstr>
      <vt:lpstr>Tahoma</vt:lpstr>
      <vt:lpstr>Times New Roman</vt:lpstr>
      <vt:lpstr>Wingdings</vt:lpstr>
      <vt:lpstr>主题1</vt:lpstr>
      <vt:lpstr>Office 主题​​</vt:lpstr>
      <vt:lpstr>《Java高级编程》</vt:lpstr>
      <vt:lpstr>类与接口</vt:lpstr>
      <vt:lpstr>Java继承</vt:lpstr>
      <vt:lpstr>对象</vt:lpstr>
      <vt:lpstr>超类型</vt:lpstr>
      <vt:lpstr>PowerPoint 演示文稿</vt:lpstr>
      <vt:lpstr>对象及对象的上转型对象 </vt:lpstr>
      <vt:lpstr>类与对象的内存模型</vt:lpstr>
      <vt:lpstr>JVM中的类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631237753@qq.com</cp:lastModifiedBy>
  <cp:revision>36</cp:revision>
  <dcterms:created xsi:type="dcterms:W3CDTF">2017-09-26T03:11:16Z</dcterms:created>
  <dcterms:modified xsi:type="dcterms:W3CDTF">2019-02-25T08:09:49Z</dcterms:modified>
</cp:coreProperties>
</file>