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0417F-6869-49BF-BC4D-4143B649EF29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771BF-F2E3-4BEB-8712-A43EB5DA76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047ECE-3033-45CA-AB11-EFA61C197D78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200" b="1">
                <a:solidFill>
                  <a:schemeClr val="bg2"/>
                </a:solidFill>
                <a:latin typeface="华文楷体" pitchFamily="2" charset="-122"/>
                <a:ea typeface="华文楷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530820CF-B880-4189-942D-D702A7CBA730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tangrong@cuit.edu.c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高级编程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汤 蓉</a:t>
            </a:r>
            <a:endParaRPr lang="en-US" altLang="zh-CN" dirty="0"/>
          </a:p>
          <a:p>
            <a:r>
              <a:rPr lang="en-US" altLang="zh-CN"/>
              <a:t>2018-2019</a:t>
            </a:r>
            <a:r>
              <a:rPr lang="zh-CN" altLang="en-US"/>
              <a:t>学年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学期</a:t>
            </a:r>
            <a:endParaRPr lang="en-US" altLang="zh-CN" dirty="0"/>
          </a:p>
          <a:p>
            <a:r>
              <a:rPr lang="zh-CN" altLang="en-US" dirty="0"/>
              <a:t>计算机学院</a:t>
            </a:r>
            <a:endParaRPr lang="en-US" altLang="zh-CN" dirty="0"/>
          </a:p>
          <a:p>
            <a:r>
              <a:rPr lang="zh-CN" altLang="en-US" dirty="0"/>
              <a:t>成都信息工程大学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教师</a:t>
            </a:r>
            <a:r>
              <a:rPr lang="en-US" altLang="zh-CN" dirty="0"/>
              <a:t>: </a:t>
            </a:r>
          </a:p>
          <a:p>
            <a:pPr lvl="2"/>
            <a:r>
              <a:rPr lang="en-US" altLang="zh-CN" sz="2800" dirty="0"/>
              <a:t>Name: Tang, </a:t>
            </a:r>
            <a:r>
              <a:rPr lang="en-US" altLang="zh-CN" sz="2800" dirty="0" err="1"/>
              <a:t>Rong</a:t>
            </a:r>
            <a:r>
              <a:rPr lang="en-US" altLang="zh-CN" sz="2800" dirty="0"/>
              <a:t>(</a:t>
            </a:r>
            <a:r>
              <a:rPr lang="zh-CN" altLang="en-US" sz="2800" dirty="0">
                <a:ea typeface="楷体_GB2312" pitchFamily="49" charset="-122"/>
              </a:rPr>
              <a:t>汤蓉</a:t>
            </a:r>
            <a:r>
              <a:rPr lang="en-US" altLang="zh-CN" sz="2800" dirty="0"/>
              <a:t>)</a:t>
            </a:r>
          </a:p>
          <a:p>
            <a:pPr lvl="2"/>
            <a:r>
              <a:rPr lang="en-US" altLang="zh-CN" sz="2800" dirty="0"/>
              <a:t>E-mail: </a:t>
            </a:r>
            <a:r>
              <a:rPr lang="en-US" altLang="zh-CN" sz="2800" dirty="0" err="1">
                <a:hlinkClick r:id="rId2"/>
              </a:rPr>
              <a:t>tangrong@cuit.edu.cn</a:t>
            </a:r>
            <a:endParaRPr lang="en-US" altLang="zh-CN" sz="2800" dirty="0"/>
          </a:p>
          <a:p>
            <a:pPr lvl="2"/>
            <a:endParaRPr lang="en-US" altLang="zh-CN" sz="2800" dirty="0"/>
          </a:p>
          <a:p>
            <a:r>
              <a:rPr lang="zh-CN" altLang="en-US" dirty="0"/>
              <a:t>课程总学时：</a:t>
            </a:r>
            <a:r>
              <a:rPr lang="en-US" altLang="zh-CN" dirty="0">
                <a:solidFill>
                  <a:schemeClr val="tx2"/>
                </a:solidFill>
              </a:rPr>
              <a:t>32</a:t>
            </a:r>
            <a:r>
              <a:rPr lang="zh-CN" altLang="en-US" dirty="0"/>
              <a:t>学时</a:t>
            </a:r>
          </a:p>
          <a:p>
            <a:pPr lvl="1"/>
            <a:r>
              <a:rPr lang="zh-CN" altLang="en-US" dirty="0"/>
              <a:t>讲授</a:t>
            </a:r>
            <a:r>
              <a:rPr lang="zh-CN" altLang="en-US"/>
              <a:t>：</a:t>
            </a:r>
            <a:r>
              <a:rPr lang="en-US" altLang="zh-CN">
                <a:solidFill>
                  <a:schemeClr val="tx2"/>
                </a:solidFill>
              </a:rPr>
              <a:t>22</a:t>
            </a:r>
            <a:r>
              <a:rPr lang="zh-CN" altLang="en-US"/>
              <a:t>学时 </a:t>
            </a:r>
            <a:r>
              <a:rPr lang="en-US" altLang="zh-CN" dirty="0"/>
              <a:t>;</a:t>
            </a:r>
          </a:p>
          <a:p>
            <a:pPr lvl="1"/>
            <a:r>
              <a:rPr lang="zh-CN" altLang="en-US"/>
              <a:t>实验：</a:t>
            </a:r>
            <a:r>
              <a:rPr lang="en-US" altLang="zh-CN">
                <a:solidFill>
                  <a:schemeClr val="tx2"/>
                </a:solidFill>
              </a:rPr>
              <a:t>10</a:t>
            </a:r>
            <a:r>
              <a:rPr lang="zh-CN" altLang="en-US"/>
              <a:t>学时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zh-CN" altLang="en-US" sz="2400" dirty="0">
                <a:solidFill>
                  <a:srgbClr val="000000"/>
                </a:solidFill>
              </a:rPr>
              <a:t>教材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zh-CN" altLang="en-US" dirty="0">
                <a:solidFill>
                  <a:srgbClr val="000000"/>
                </a:solidFill>
              </a:rPr>
              <a:t>耿祥义、张跃平</a:t>
            </a:r>
            <a:r>
              <a:rPr lang="en-US" altLang="en-US" dirty="0">
                <a:solidFill>
                  <a:srgbClr val="000000"/>
                </a:solidFill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著</a:t>
            </a:r>
            <a:r>
              <a:rPr lang="en-US" altLang="zh-CN" dirty="0">
                <a:solidFill>
                  <a:schemeClr val="tx2"/>
                </a:solidFill>
              </a:rPr>
              <a:t>),《《Java</a:t>
            </a:r>
            <a:r>
              <a:rPr lang="zh-CN" altLang="en-US" dirty="0">
                <a:solidFill>
                  <a:schemeClr val="tx2"/>
                </a:solidFill>
              </a:rPr>
              <a:t>面向对象程序设计</a:t>
            </a:r>
            <a:r>
              <a:rPr lang="en-US" altLang="zh-CN" dirty="0">
                <a:solidFill>
                  <a:schemeClr val="tx2"/>
                </a:solidFill>
              </a:rPr>
              <a:t>》(</a:t>
            </a:r>
            <a:r>
              <a:rPr lang="zh-CN" altLang="en-US" dirty="0">
                <a:solidFill>
                  <a:schemeClr val="tx2"/>
                </a:solidFill>
              </a:rPr>
              <a:t>第</a:t>
            </a:r>
            <a:r>
              <a:rPr lang="en-US" altLang="zh-CN" dirty="0">
                <a:solidFill>
                  <a:schemeClr val="tx2"/>
                </a:solidFill>
              </a:rPr>
              <a:t>2</a:t>
            </a:r>
            <a:r>
              <a:rPr lang="zh-CN" altLang="en-US" dirty="0">
                <a:solidFill>
                  <a:schemeClr val="tx2"/>
                </a:solidFill>
              </a:rPr>
              <a:t>版</a:t>
            </a:r>
            <a:r>
              <a:rPr lang="en-US" altLang="zh-CN" dirty="0">
                <a:solidFill>
                  <a:schemeClr val="tx2"/>
                </a:solidFill>
              </a:rPr>
              <a:t>)</a:t>
            </a:r>
            <a:r>
              <a:rPr lang="zh-CN" altLang="en-US" dirty="0">
                <a:solidFill>
                  <a:schemeClr val="tx2"/>
                </a:solidFill>
              </a:rPr>
              <a:t>，清华大学出版社</a:t>
            </a:r>
            <a:endParaRPr lang="zh-CN" altLang="en-US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buNone/>
              <a:defRPr/>
            </a:pPr>
            <a:endParaRPr lang="zh-CN" altLang="en-US" sz="24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defRPr/>
            </a:pPr>
            <a:r>
              <a:rPr lang="zh-CN" altLang="en-US" sz="2400" b="1" dirty="0">
                <a:solidFill>
                  <a:srgbClr val="000000"/>
                </a:solidFill>
              </a:rPr>
              <a:t>参考书</a:t>
            </a:r>
            <a:r>
              <a:rPr lang="en-US" altLang="zh-CN" sz="2400" b="1" dirty="0">
                <a:solidFill>
                  <a:srgbClr val="000000"/>
                </a:solidFill>
              </a:rPr>
              <a:t>: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</a:p>
          <a:p>
            <a:pPr marL="858837" lvl="1" indent="-514350">
              <a:lnSpc>
                <a:spcPct val="80000"/>
              </a:lnSpc>
              <a:buFont typeface="+mj-lt"/>
              <a:buAutoNum type="arabicPeriod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郑莉、王行言、马素霞编著，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《 Java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语言程序设计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》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，清华大学出版社 </a:t>
            </a:r>
          </a:p>
          <a:p>
            <a:pPr marL="858837" lvl="1" indent="-514350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altLang="zh-CN" sz="2000" dirty="0"/>
              <a:t>Peter C. Dibble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(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著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滕启明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译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《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实时</a:t>
            </a:r>
            <a:r>
              <a:rPr lang="en-US" altLang="zh-CN" sz="2000" dirty="0"/>
              <a:t>Java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平台编程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》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　机械工业出版社 </a:t>
            </a:r>
          </a:p>
          <a:p>
            <a:pPr marL="858837" lvl="1" indent="-514350">
              <a:lnSpc>
                <a:spcPct val="80000"/>
              </a:lnSpc>
              <a:buFont typeface="+mj-lt"/>
              <a:buAutoNum type="arabicPeriod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龚天富，侯文永编著，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《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程序设计语言与编译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》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，电子工业出版社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marL="858837" lvl="1" indent="-514350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altLang="en-US" sz="2000" dirty="0"/>
              <a:t>Grady </a:t>
            </a:r>
            <a:r>
              <a:rPr lang="en-US" altLang="en-US" sz="2000" dirty="0" err="1"/>
              <a:t>Booch</a:t>
            </a:r>
            <a:r>
              <a:rPr lang="en-US" altLang="en-US" sz="2000" dirty="0"/>
              <a:t>, James </a:t>
            </a:r>
            <a:r>
              <a:rPr lang="en-US" altLang="en-US" sz="2000" dirty="0" err="1"/>
              <a:t>Rumbaugh</a:t>
            </a:r>
            <a:r>
              <a:rPr lang="en-US" altLang="en-US" sz="2000" dirty="0"/>
              <a:t>, &amp; </a:t>
            </a:r>
            <a:r>
              <a:rPr lang="en-US" altLang="en-US" sz="2000" dirty="0" err="1"/>
              <a:t>Ivar</a:t>
            </a:r>
            <a:r>
              <a:rPr lang="en-US" altLang="en-US" sz="2000" dirty="0"/>
              <a:t> Jacobson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(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著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《</a:t>
            </a:r>
            <a:r>
              <a:rPr lang="en-US" altLang="zh-CN" sz="2000" dirty="0" err="1"/>
              <a:t>UML</a:t>
            </a:r>
            <a:r>
              <a:rPr lang="en-US" altLang="zh-CN" sz="2000" dirty="0"/>
              <a:t> 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用户指南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》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，机械工业出版社</a:t>
            </a:r>
          </a:p>
          <a:p>
            <a:pPr marL="858837" lvl="1" indent="-514350">
              <a:lnSpc>
                <a:spcPct val="80000"/>
              </a:lnSpc>
              <a:buFont typeface="+mj-lt"/>
              <a:buAutoNum type="arabicPeriod"/>
              <a:defRPr/>
            </a:pPr>
            <a:endParaRPr lang="zh-CN" altLang="en-US" sz="200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b="1" dirty="0"/>
              <a:t>课堂</a:t>
            </a:r>
            <a:r>
              <a:rPr lang="en-US" altLang="zh-CN" sz="2400" b="1" dirty="0"/>
              <a:t>:</a:t>
            </a:r>
            <a:r>
              <a:rPr lang="en-US" altLang="zh-CN" sz="2400" dirty="0"/>
              <a:t> 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第</a:t>
            </a:r>
            <a:r>
              <a:rPr lang="en-US" altLang="zh-CN" dirty="0"/>
              <a:t>1 – 6</a:t>
            </a:r>
            <a:r>
              <a:rPr lang="zh-CN" altLang="en-US" dirty="0"/>
              <a:t>周，星期一 </a:t>
            </a:r>
            <a:r>
              <a:rPr lang="en-US" altLang="zh-CN" dirty="0"/>
              <a:t>&amp;&amp; </a:t>
            </a:r>
            <a:r>
              <a:rPr lang="zh-CN" altLang="en-US" dirty="0"/>
              <a:t>星期五。</a:t>
            </a:r>
            <a:endParaRPr lang="en-US" altLang="zh-CN" dirty="0"/>
          </a:p>
          <a:p>
            <a:pPr lvl="1"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sz="2400" b="1" dirty="0"/>
              <a:t>实验安排</a:t>
            </a:r>
            <a:r>
              <a:rPr lang="en-US" altLang="zh-CN" sz="2400" b="1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CN" b="1" dirty="0"/>
              <a:t>《Java</a:t>
            </a:r>
            <a:r>
              <a:rPr lang="zh-CN" altLang="en-US" b="1" dirty="0"/>
              <a:t>高级编程</a:t>
            </a:r>
            <a:r>
              <a:rPr lang="en-US" altLang="zh-CN" b="1" dirty="0"/>
              <a:t>》</a:t>
            </a:r>
            <a:r>
              <a:rPr lang="zh-CN" altLang="en-US" b="1" dirty="0"/>
              <a:t>，第</a:t>
            </a:r>
            <a:r>
              <a:rPr lang="en-US" altLang="zh-CN" b="1" dirty="0"/>
              <a:t>2-6</a:t>
            </a:r>
            <a:r>
              <a:rPr lang="zh-CN" altLang="en-US" b="1" dirty="0"/>
              <a:t>周</a:t>
            </a:r>
          </a:p>
          <a:p>
            <a:pPr lvl="1">
              <a:lnSpc>
                <a:spcPct val="90000"/>
              </a:lnSpc>
            </a:pPr>
            <a:r>
              <a:rPr lang="en-US" altLang="zh-CN" b="1">
                <a:solidFill>
                  <a:srgbClr val="FF0000"/>
                </a:solidFill>
              </a:rPr>
              <a:t>2017</a:t>
            </a:r>
            <a:r>
              <a:rPr lang="zh-CN" altLang="en-US" b="1">
                <a:solidFill>
                  <a:srgbClr val="FF0000"/>
                </a:solidFill>
              </a:rPr>
              <a:t>计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>
                <a:solidFill>
                  <a:srgbClr val="FF0000"/>
                </a:solidFill>
              </a:rPr>
              <a:t>应用</a:t>
            </a:r>
            <a:r>
              <a:rPr lang="en-US" altLang="zh-CN" b="1">
                <a:solidFill>
                  <a:srgbClr val="FF0000"/>
                </a:solidFill>
              </a:rPr>
              <a:t>)3</a:t>
            </a:r>
            <a:r>
              <a:rPr lang="zh-CN" altLang="en-US" b="1">
                <a:solidFill>
                  <a:srgbClr val="FF0000"/>
                </a:solidFill>
              </a:rPr>
              <a:t>班：？ </a:t>
            </a:r>
            <a:endParaRPr lang="en-US" altLang="zh-CN" b="1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b="1">
                <a:solidFill>
                  <a:srgbClr val="FF0000"/>
                </a:solidFill>
              </a:rPr>
              <a:t>2017</a:t>
            </a:r>
            <a:r>
              <a:rPr lang="zh-CN" altLang="en-US" b="1">
                <a:solidFill>
                  <a:srgbClr val="FF0000"/>
                </a:solidFill>
              </a:rPr>
              <a:t>计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应用</a:t>
            </a:r>
            <a:r>
              <a:rPr lang="en-US" altLang="zh-CN" b="1">
                <a:solidFill>
                  <a:srgbClr val="FF0000"/>
                </a:solidFill>
              </a:rPr>
              <a:t>) 4</a:t>
            </a:r>
            <a:r>
              <a:rPr lang="zh-CN" altLang="en-US" b="1">
                <a:solidFill>
                  <a:srgbClr val="FF0000"/>
                </a:solidFill>
              </a:rPr>
              <a:t>班：？</a:t>
            </a:r>
            <a:r>
              <a:rPr lang="en-US" altLang="zh-CN" b="1">
                <a:solidFill>
                  <a:srgbClr val="FF0000"/>
                </a:solidFill>
              </a:rPr>
              <a:t>#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b="1">
                <a:solidFill>
                  <a:srgbClr val="FF0000"/>
                </a:solidFill>
              </a:rPr>
              <a:t>2017</a:t>
            </a:r>
            <a:r>
              <a:rPr lang="zh-CN" altLang="en-US" b="1">
                <a:solidFill>
                  <a:srgbClr val="FF0000"/>
                </a:solidFill>
              </a:rPr>
              <a:t>计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应用</a:t>
            </a:r>
            <a:r>
              <a:rPr lang="en-US" altLang="zh-CN" b="1" dirty="0">
                <a:solidFill>
                  <a:srgbClr val="FF0000"/>
                </a:solidFill>
              </a:rPr>
              <a:t>) 5</a:t>
            </a:r>
            <a:r>
              <a:rPr lang="zh-CN" altLang="en-US" b="1">
                <a:solidFill>
                  <a:srgbClr val="FF0000"/>
                </a:solidFill>
              </a:rPr>
              <a:t>班：？</a:t>
            </a:r>
            <a:r>
              <a:rPr lang="en-US" altLang="zh-CN" b="1">
                <a:solidFill>
                  <a:srgbClr val="FF0000"/>
                </a:solidFill>
              </a:rPr>
              <a:t>#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solidFill>
                  <a:schemeClr val="tx1"/>
                </a:solidFill>
              </a:rPr>
              <a:t>课件下载</a:t>
            </a:r>
            <a:endParaRPr lang="en-US" altLang="zh-CN" sz="4800">
              <a:solidFill>
                <a:schemeClr val="tx1"/>
              </a:solidFill>
            </a:endParaRPr>
          </a:p>
        </p:txBody>
      </p:sp>
      <p:sp>
        <p:nvSpPr>
          <p:cNvPr id="12291" name="AutoShape 5"/>
          <p:cNvSpPr>
            <a:spLocks noChangeArrowheads="1"/>
          </p:cNvSpPr>
          <p:nvPr/>
        </p:nvSpPr>
        <p:spPr bwMode="auto">
          <a:xfrm>
            <a:off x="3067044" y="1643050"/>
            <a:ext cx="1576964" cy="500062"/>
          </a:xfrm>
          <a:prstGeom prst="flowChartAlternateProcess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sz="2800" b="1" dirty="0">
                <a:latin typeface="Times New Roman" pitchFamily="18" charset="0"/>
                <a:ea typeface="黑体" pitchFamily="2" charset="-122"/>
              </a:rPr>
              <a:t>教学平台</a:t>
            </a:r>
          </a:p>
        </p:txBody>
      </p:sp>
      <p:sp>
        <p:nvSpPr>
          <p:cNvPr id="12292" name="AutoShape 6"/>
          <p:cNvSpPr>
            <a:spLocks noChangeArrowheads="1"/>
          </p:cNvSpPr>
          <p:nvPr/>
        </p:nvSpPr>
        <p:spPr bwMode="auto">
          <a:xfrm>
            <a:off x="3143250" y="2489908"/>
            <a:ext cx="1428750" cy="500063"/>
          </a:xfrm>
          <a:prstGeom prst="flowChartAlternateProcess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sz="2800" b="1">
                <a:latin typeface="Times New Roman" pitchFamily="18" charset="0"/>
                <a:ea typeface="黑体" pitchFamily="2" charset="-122"/>
              </a:rPr>
              <a:t>汤蓉</a:t>
            </a:r>
          </a:p>
        </p:txBody>
      </p:sp>
      <p:sp>
        <p:nvSpPr>
          <p:cNvPr id="12293" name="AutoShape 7"/>
          <p:cNvSpPr>
            <a:spLocks noChangeArrowheads="1"/>
          </p:cNvSpPr>
          <p:nvPr/>
        </p:nvSpPr>
        <p:spPr bwMode="auto">
          <a:xfrm>
            <a:off x="2319609" y="3338564"/>
            <a:ext cx="3071834" cy="571500"/>
          </a:xfrm>
          <a:prstGeom prst="flowChartAlternateProcess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800" b="1" dirty="0">
                <a:latin typeface="Times New Roman" pitchFamily="18" charset="0"/>
                <a:ea typeface="黑体" pitchFamily="2" charset="-122"/>
              </a:rPr>
              <a:t>Java</a:t>
            </a:r>
            <a:r>
              <a:rPr lang="zh-CN" altLang="en-US" sz="2800" b="1" dirty="0">
                <a:latin typeface="Times New Roman" pitchFamily="18" charset="0"/>
                <a:ea typeface="黑体" pitchFamily="2" charset="-122"/>
              </a:rPr>
              <a:t>高级编程</a:t>
            </a:r>
          </a:p>
        </p:txBody>
      </p:sp>
      <p:sp>
        <p:nvSpPr>
          <p:cNvPr id="12294" name="AutoShape 9"/>
          <p:cNvSpPr>
            <a:spLocks noChangeArrowheads="1"/>
          </p:cNvSpPr>
          <p:nvPr/>
        </p:nvSpPr>
        <p:spPr bwMode="auto">
          <a:xfrm>
            <a:off x="3032406" y="4305028"/>
            <a:ext cx="1643062" cy="431800"/>
          </a:xfrm>
          <a:prstGeom prst="flowChartAlternateProcess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sz="2800" b="1">
                <a:latin typeface="Times New Roman" pitchFamily="18" charset="0"/>
                <a:ea typeface="黑体" pitchFamily="2" charset="-122"/>
              </a:rPr>
              <a:t>教学资源</a:t>
            </a:r>
          </a:p>
        </p:txBody>
      </p:sp>
      <p:sp>
        <p:nvSpPr>
          <p:cNvPr id="12295" name="AutoShape 10"/>
          <p:cNvSpPr>
            <a:spLocks noChangeArrowheads="1"/>
          </p:cNvSpPr>
          <p:nvPr/>
        </p:nvSpPr>
        <p:spPr bwMode="auto">
          <a:xfrm>
            <a:off x="3365500" y="5058289"/>
            <a:ext cx="863600" cy="431800"/>
          </a:xfrm>
          <a:prstGeom prst="flowChartAlternateProcess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sz="2800" b="1" dirty="0">
                <a:latin typeface="Times New Roman" pitchFamily="18" charset="0"/>
                <a:ea typeface="黑体" pitchFamily="2" charset="-122"/>
              </a:rPr>
              <a:t>课件</a:t>
            </a:r>
            <a:endParaRPr lang="en-US" altLang="zh-CN" sz="2800" b="1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2296" name="灯片编号占位符 2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0DEADB-A9EA-47D4-8253-CCF79A2EE162}" type="slidenum">
              <a:rPr lang="en-US" altLang="zh-CN" smtClean="0"/>
              <a:pPr/>
              <a:t>5</a:t>
            </a:fld>
            <a:endParaRPr lang="en-US" altLang="zh-CN"/>
          </a:p>
        </p:txBody>
      </p:sp>
      <p:cxnSp>
        <p:nvCxnSpPr>
          <p:cNvPr id="10" name="直接箭头连接符 9"/>
          <p:cNvCxnSpPr>
            <a:cxnSpLocks/>
            <a:stCxn id="12291" idx="2"/>
            <a:endCxn id="12292" idx="0"/>
          </p:cNvCxnSpPr>
          <p:nvPr/>
        </p:nvCxnSpPr>
        <p:spPr>
          <a:xfrm>
            <a:off x="3855526" y="2143112"/>
            <a:ext cx="2099" cy="346796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3676135" y="3173872"/>
            <a:ext cx="357193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5400000">
            <a:off x="3685744" y="4905723"/>
            <a:ext cx="28258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293" idx="2"/>
            <a:endCxn id="12294" idx="0"/>
          </p:cNvCxnSpPr>
          <p:nvPr/>
        </p:nvCxnSpPr>
        <p:spPr>
          <a:xfrm flipH="1">
            <a:off x="3853937" y="3910064"/>
            <a:ext cx="1589" cy="3949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58DBA5-7C0F-4CA0-B42E-94435C18CBB9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课程评价</a:t>
            </a:r>
            <a:endParaRPr lang="en-US" altLang="zh-CN" dirty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28801"/>
            <a:ext cx="8362950" cy="4202123"/>
          </a:xfrm>
        </p:spPr>
        <p:txBody>
          <a:bodyPr/>
          <a:lstStyle/>
          <a:p>
            <a:r>
              <a:rPr lang="zh-CN" altLang="en-GB" dirty="0"/>
              <a:t>平时成绩</a:t>
            </a:r>
            <a:r>
              <a:rPr lang="en-GB" altLang="zh-CN" dirty="0"/>
              <a:t>(</a:t>
            </a:r>
            <a:r>
              <a:rPr lang="zh-CN" altLang="en-GB" dirty="0"/>
              <a:t>考勤</a:t>
            </a:r>
            <a:r>
              <a:rPr lang="zh-CN" altLang="en-US" dirty="0"/>
              <a:t>，</a:t>
            </a:r>
            <a:r>
              <a:rPr lang="zh-CN" altLang="en-GB" dirty="0"/>
              <a:t>作业和实验报告</a:t>
            </a:r>
            <a:r>
              <a:rPr lang="en-GB" altLang="zh-CN" dirty="0"/>
              <a:t>)</a:t>
            </a:r>
            <a:r>
              <a:rPr lang="zh-CN" altLang="en-GB" dirty="0"/>
              <a:t>：	</a:t>
            </a:r>
            <a:r>
              <a:rPr lang="en-GB" altLang="zh-CN" dirty="0">
                <a:solidFill>
                  <a:srgbClr val="CC0000"/>
                </a:solidFill>
              </a:rPr>
              <a:t>30%</a:t>
            </a:r>
          </a:p>
          <a:p>
            <a:r>
              <a:rPr lang="zh-CN" altLang="en-GB" dirty="0"/>
              <a:t>期末考试：		</a:t>
            </a:r>
            <a:r>
              <a:rPr lang="en-GB" altLang="zh-CN" dirty="0">
                <a:solidFill>
                  <a:srgbClr val="CC0000"/>
                </a:solidFill>
              </a:rPr>
              <a:t>70%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74"/>
            <a:ext cx="8229600" cy="4729183"/>
          </a:xfrm>
        </p:spPr>
        <p:txBody>
          <a:bodyPr/>
          <a:lstStyle/>
          <a:p>
            <a:pPr>
              <a:buNone/>
            </a:pPr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章</a:t>
            </a:r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 dirty="0"/>
              <a:t>Swing</a:t>
            </a:r>
          </a:p>
          <a:p>
            <a:pPr>
              <a:buNone/>
            </a:pPr>
            <a:r>
              <a:rPr lang="zh-CN" altLang="en-US" dirty="0"/>
              <a:t>第</a:t>
            </a:r>
            <a:r>
              <a:rPr lang="en-US" altLang="zh-CN" dirty="0"/>
              <a:t>13</a:t>
            </a:r>
            <a:r>
              <a:rPr lang="zh-CN" altLang="en-US" dirty="0"/>
              <a:t>章 泛型与集合框架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第</a:t>
            </a:r>
            <a:r>
              <a:rPr lang="en-US" altLang="zh-CN" dirty="0"/>
              <a:t>14</a:t>
            </a:r>
            <a:r>
              <a:rPr lang="zh-CN" altLang="en-US" dirty="0"/>
              <a:t>章 </a:t>
            </a:r>
            <a:r>
              <a:rPr lang="en-US" altLang="zh-CN" dirty="0"/>
              <a:t>JDBC</a:t>
            </a:r>
            <a:r>
              <a:rPr lang="zh-CN" altLang="en-US" dirty="0"/>
              <a:t>数据库操作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第</a:t>
            </a:r>
            <a:r>
              <a:rPr lang="en-US" altLang="zh-CN" dirty="0"/>
              <a:t>16</a:t>
            </a:r>
            <a:r>
              <a:rPr lang="zh-CN" altLang="en-US" dirty="0"/>
              <a:t>章 </a:t>
            </a:r>
            <a:r>
              <a:rPr lang="en-US" altLang="zh-CN" dirty="0"/>
              <a:t>Java</a:t>
            </a:r>
            <a:r>
              <a:rPr lang="zh-CN" altLang="en-US" dirty="0"/>
              <a:t>网络基础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章 面向对象设计的基本原则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设计模式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20746"/>
          </a:xfrm>
        </p:spPr>
        <p:txBody>
          <a:bodyPr/>
          <a:lstStyle/>
          <a:p>
            <a:r>
              <a:rPr lang="en-US" altLang="zh-CN" sz="3200" dirty="0"/>
              <a:t>《</a:t>
            </a:r>
            <a:r>
              <a:rPr lang="zh-CN" altLang="en-US" sz="3200" dirty="0"/>
              <a:t>成都信息工程大学本科学生课程考核与成绩管理办法</a:t>
            </a:r>
            <a:r>
              <a:rPr lang="en-US" altLang="zh-CN" sz="3200" dirty="0"/>
              <a:t>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286412"/>
          </a:xfrm>
        </p:spPr>
        <p:txBody>
          <a:bodyPr/>
          <a:lstStyle/>
          <a:p>
            <a:pPr algn="ctr">
              <a:buNone/>
            </a:pPr>
            <a:r>
              <a:rPr lang="zh-CN" altLang="en-US" b="1" dirty="0">
                <a:solidFill>
                  <a:srgbClr val="000099"/>
                </a:solidFill>
                <a:latin typeface="华文行楷" pitchFamily="2" charset="-122"/>
                <a:ea typeface="华文行楷" pitchFamily="2" charset="-122"/>
              </a:rPr>
              <a:t>本学期执行</a:t>
            </a:r>
            <a:endParaRPr lang="en-US" altLang="zh-CN" dirty="0"/>
          </a:p>
          <a:p>
            <a:r>
              <a:rPr lang="zh-CN" altLang="en-US" dirty="0"/>
              <a:t>学生考试资格审查原则</a:t>
            </a:r>
            <a:endParaRPr lang="en-US" altLang="zh-CN" dirty="0"/>
          </a:p>
          <a:p>
            <a:pPr>
              <a:buNone/>
            </a:pPr>
            <a:r>
              <a:rPr lang="zh-CN" altLang="en-US" sz="1800" dirty="0"/>
              <a:t>（一）学生到课（考勤）、作业、实习、实验等环节全部完成并合格，则取得该课程的考核资格。</a:t>
            </a:r>
            <a:endParaRPr lang="en-US" altLang="zh-CN" sz="1800" dirty="0"/>
          </a:p>
          <a:p>
            <a:pPr>
              <a:buNone/>
            </a:pPr>
            <a:r>
              <a:rPr lang="zh-CN" altLang="en-US" sz="1800" dirty="0"/>
              <a:t>（二）学生有以下情况之一者，取消期末考试及补考资格。成绩以“禁考</a:t>
            </a:r>
            <a:r>
              <a:rPr lang="en-US" altLang="zh-CN" sz="1800" dirty="0"/>
              <a:t>1”</a:t>
            </a:r>
            <a:r>
              <a:rPr lang="zh-CN" altLang="en-US" sz="1800" dirty="0"/>
              <a:t>记。</a:t>
            </a:r>
            <a:br>
              <a:rPr lang="zh-CN" altLang="en-US" sz="1800" dirty="0"/>
            </a:br>
            <a:r>
              <a:rPr lang="en-US" altLang="zh-CN" sz="1800" dirty="0"/>
              <a:t>1</a:t>
            </a:r>
            <a:r>
              <a:rPr lang="zh-CN" altLang="en-US" sz="1800" dirty="0"/>
              <a:t>、未经批准或未办理选课手续，擅自修读该门课程者。</a:t>
            </a:r>
            <a:br>
              <a:rPr lang="zh-CN" altLang="en-US" sz="1800" dirty="0"/>
            </a:br>
            <a:r>
              <a:rPr lang="en-US" altLang="zh-CN" sz="1800" dirty="0"/>
              <a:t>2</a:t>
            </a:r>
            <a:r>
              <a:rPr lang="zh-CN" altLang="en-US" sz="1800" dirty="0"/>
              <a:t>、缺课五分之一（含五分之一）及以上者；</a:t>
            </a:r>
            <a:br>
              <a:rPr lang="zh-CN" altLang="en-US" sz="1800" dirty="0"/>
            </a:br>
            <a:r>
              <a:rPr lang="en-US" altLang="zh-CN" sz="1800" dirty="0"/>
              <a:t>3</a:t>
            </a:r>
            <a:r>
              <a:rPr lang="zh-CN" altLang="en-US" sz="1800" dirty="0"/>
              <a:t>、课程作业缺交三分之一（含三分之一）及以上者；或有二分之一不合格者；</a:t>
            </a:r>
            <a:br>
              <a:rPr lang="zh-CN" altLang="en-US" sz="1800" dirty="0"/>
            </a:br>
            <a:r>
              <a:rPr lang="en-US" altLang="zh-CN" sz="1800" dirty="0"/>
              <a:t>4</a:t>
            </a:r>
            <a:r>
              <a:rPr lang="zh-CN" altLang="en-US" sz="1800" dirty="0"/>
              <a:t>、课程实习、实验作业缺做或实习、实验报告缺交三分之一（含三分之一）及以上者；或有二分之一不合格者；</a:t>
            </a:r>
            <a:endParaRPr lang="en-US" altLang="zh-CN" sz="1800" dirty="0"/>
          </a:p>
          <a:p>
            <a:pPr>
              <a:buNone/>
            </a:pPr>
            <a:r>
              <a:rPr lang="zh-CN" altLang="en-US" sz="1800" dirty="0"/>
              <a:t>（三）学生有以下情况者，仅取消期末考试资格，学生可参加补考，成绩以“禁考</a:t>
            </a:r>
            <a:r>
              <a:rPr lang="en-US" altLang="zh-CN" sz="1800" dirty="0"/>
              <a:t>2”</a:t>
            </a:r>
            <a:r>
              <a:rPr lang="zh-CN" altLang="en-US" sz="1800" dirty="0"/>
              <a:t>记。</a:t>
            </a:r>
            <a:endParaRPr lang="en-US" altLang="zh-CN" sz="1800" dirty="0"/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学生没有上述第七条（二）款情况，但教师按照课程教学大纲的要求评定平时成绩后，平时成绩不及格者。</a:t>
            </a:r>
            <a:endParaRPr lang="en-US" altLang="zh-CN" sz="1800" dirty="0"/>
          </a:p>
          <a:p>
            <a:pPr algn="ctr">
              <a:buNone/>
            </a:pP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47</TotalTime>
  <Words>286</Words>
  <Application>Microsoft Office PowerPoint</Application>
  <PresentationFormat>全屏显示(4:3)</PresentationFormat>
  <Paragraphs>64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华文行楷</vt:lpstr>
      <vt:lpstr>华文楷体</vt:lpstr>
      <vt:lpstr>Arial</vt:lpstr>
      <vt:lpstr>Calibri</vt:lpstr>
      <vt:lpstr>Times New Roman</vt:lpstr>
      <vt:lpstr>Wingdings</vt:lpstr>
      <vt:lpstr>主题1</vt:lpstr>
      <vt:lpstr>Java高级编程</vt:lpstr>
      <vt:lpstr>课程介绍</vt:lpstr>
      <vt:lpstr>课程介绍</vt:lpstr>
      <vt:lpstr>课程介绍</vt:lpstr>
      <vt:lpstr>课件下载</vt:lpstr>
      <vt:lpstr>课程评价</vt:lpstr>
      <vt:lpstr>课程内容</vt:lpstr>
      <vt:lpstr>《成都信息工程大学本科学生课程考核与成绩管理办法》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Java高级编程</dc:title>
  <dc:creator>Administrator</dc:creator>
  <cp:lastModifiedBy>631237753@qq.com</cp:lastModifiedBy>
  <cp:revision>14</cp:revision>
  <dcterms:created xsi:type="dcterms:W3CDTF">2018-02-24T07:11:05Z</dcterms:created>
  <dcterms:modified xsi:type="dcterms:W3CDTF">2019-02-25T09:47:42Z</dcterms:modified>
</cp:coreProperties>
</file>