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0" r:id="rId4"/>
    <p:sldId id="261" r:id="rId5"/>
    <p:sldId id="317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827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9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0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4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5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6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06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1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42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8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00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4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8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885F1F6-969C-4FD9-835B-3E1F47E039D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17E2177-3BFF-438C-9D1F-7B68175F63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563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3B1E3-3173-4AAC-848D-E5B87DF44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charset="-122"/>
              </a:rPr>
              <a:t>匿名类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8B4CD9-A8EC-421D-8389-28A6AD966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6.2  </a:t>
            </a:r>
            <a:r>
              <a:rPr lang="zh-CN" altLang="en-US" dirty="0">
                <a:latin typeface="宋体" charset="-122"/>
              </a:rPr>
              <a:t>匿名类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6.2.1  </a:t>
            </a:r>
            <a:r>
              <a:rPr lang="zh-CN" altLang="en-US" b="1" dirty="0">
                <a:latin typeface="宋体" charset="-122"/>
              </a:rPr>
              <a:t>和子类有关的匿名类 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允许直接使用一个类的</a:t>
            </a:r>
            <a:r>
              <a:rPr lang="zh-CN" altLang="en-US" b="1" dirty="0">
                <a:solidFill>
                  <a:srgbClr val="C00000"/>
                </a:solidFill>
              </a:rPr>
              <a:t>子类的类体</a:t>
            </a:r>
            <a:r>
              <a:rPr lang="zh-CN" altLang="en-US" dirty="0"/>
              <a:t>创建一个子类对象。</a:t>
            </a:r>
          </a:p>
          <a:p>
            <a:pPr lvl="1"/>
            <a:r>
              <a:rPr lang="zh-CN" altLang="en-US" dirty="0"/>
              <a:t> 创建子类对象时，除了</a:t>
            </a:r>
            <a:r>
              <a:rPr lang="zh-CN" altLang="en-US" b="1" dirty="0">
                <a:solidFill>
                  <a:srgbClr val="0000CC"/>
                </a:solidFill>
              </a:rPr>
              <a:t>使用父类的构造方法</a:t>
            </a:r>
            <a:r>
              <a:rPr lang="zh-CN" altLang="en-US" dirty="0"/>
              <a:t>外，还有</a:t>
            </a:r>
            <a:r>
              <a:rPr lang="zh-CN" altLang="en-US" b="1" dirty="0">
                <a:solidFill>
                  <a:srgbClr val="0000CC"/>
                </a:solidFill>
              </a:rPr>
              <a:t>类体</a:t>
            </a:r>
            <a:r>
              <a:rPr lang="zh-CN" altLang="en-US" dirty="0"/>
              <a:t>，此类体被认为是一个子类去掉类声明后的类体，称作</a:t>
            </a:r>
            <a:r>
              <a:rPr lang="zh-CN" altLang="en-US" b="1" dirty="0">
                <a:solidFill>
                  <a:srgbClr val="C00000"/>
                </a:solidFill>
              </a:rPr>
              <a:t>匿名类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假设</a:t>
            </a:r>
            <a:r>
              <a:rPr lang="en-US" altLang="zh-CN" dirty="0"/>
              <a:t>Bank</a:t>
            </a:r>
            <a:r>
              <a:rPr lang="zh-CN" altLang="en-US" dirty="0"/>
              <a:t>是类，那么下列代码就是用</a:t>
            </a:r>
            <a:r>
              <a:rPr lang="en-US" altLang="zh-CN" dirty="0"/>
              <a:t>Bank</a:t>
            </a:r>
            <a:r>
              <a:rPr lang="zh-CN" altLang="en-US" dirty="0"/>
              <a:t>的一</a:t>
            </a:r>
            <a:r>
              <a:rPr lang="zh-CN" altLang="en-US"/>
              <a:t>个子类</a:t>
            </a:r>
            <a:r>
              <a:rPr lang="en-US" altLang="zh-CN"/>
              <a:t>(</a:t>
            </a:r>
            <a:r>
              <a:rPr lang="zh-CN" altLang="en-US"/>
              <a:t>匿名类</a:t>
            </a:r>
            <a:r>
              <a:rPr lang="en-US" altLang="zh-CN"/>
              <a:t>)</a:t>
            </a:r>
            <a:r>
              <a:rPr lang="zh-CN" altLang="en-US"/>
              <a:t>创建了一个</a:t>
            </a:r>
            <a:r>
              <a:rPr lang="zh-CN" altLang="en-US" b="1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pPr lvl="1">
              <a:buNone/>
            </a:pPr>
            <a:r>
              <a:rPr lang="zh-CN" altLang="en-US" sz="280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D567E-E2B0-4027-815B-34E4E7AE5632}"/>
              </a:ext>
            </a:extLst>
          </p:cNvPr>
          <p:cNvSpPr txBox="1"/>
          <p:nvPr/>
        </p:nvSpPr>
        <p:spPr>
          <a:xfrm>
            <a:off x="2941302" y="3501008"/>
            <a:ext cx="474324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+mj-lt"/>
              </a:rPr>
              <a:t>new Bank () </a:t>
            </a:r>
          </a:p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{          </a:t>
            </a:r>
          </a:p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	//</a:t>
            </a:r>
            <a:r>
              <a:rPr lang="zh-CN" altLang="en-US" sz="2800" b="1">
                <a:solidFill>
                  <a:srgbClr val="006600"/>
                </a:solidFill>
                <a:latin typeface="+mj-lt"/>
              </a:rPr>
              <a:t>匿名子类的类体</a:t>
            </a:r>
            <a:endParaRPr lang="en-US" altLang="zh-CN" sz="2800" b="1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>
            <a:extLst>
              <a:ext uri="{FF2B5EF4-FFF2-40B4-BE49-F238E27FC236}">
                <a16:creationId xmlns:a16="http://schemas.microsoft.com/office/drawing/2014/main" id="{A78C0527-9644-4926-B4DF-6F9DD073C9BB}"/>
              </a:ext>
            </a:extLst>
          </p:cNvPr>
          <p:cNvSpPr/>
          <p:nvPr/>
        </p:nvSpPr>
        <p:spPr bwMode="auto">
          <a:xfrm>
            <a:off x="8328248" y="3879850"/>
            <a:ext cx="2225452" cy="457200"/>
          </a:xfrm>
          <a:prstGeom prst="borderCallout1">
            <a:avLst>
              <a:gd name="adj1" fmla="val 45400"/>
              <a:gd name="adj2" fmla="val -2714"/>
              <a:gd name="adj3" fmla="val 75617"/>
              <a:gd name="adj4" fmla="val -8222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>
                <a:solidFill>
                  <a:srgbClr val="006600"/>
                </a:solidFill>
              </a:rPr>
              <a:t>匿名子类类体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90E310EB-A67F-43FB-969A-EDF0D9B96145}"/>
              </a:ext>
            </a:extLst>
          </p:cNvPr>
          <p:cNvSpPr/>
          <p:nvPr/>
        </p:nvSpPr>
        <p:spPr bwMode="auto">
          <a:xfrm>
            <a:off x="3431704" y="2699295"/>
            <a:ext cx="2511270" cy="457200"/>
          </a:xfrm>
          <a:prstGeom prst="borderCallout1">
            <a:avLst>
              <a:gd name="adj1" fmla="val 96420"/>
              <a:gd name="adj2" fmla="val 49580"/>
              <a:gd name="adj3" fmla="val 204188"/>
              <a:gd name="adj4" fmla="val 3413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>
                <a:solidFill>
                  <a:srgbClr val="0000CC"/>
                </a:solidFill>
              </a:rPr>
              <a:t>父类的构造方法</a:t>
            </a:r>
            <a:endParaRPr lang="zh-CN" altLang="en-US" sz="2400" dirty="0"/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95EF9F8E-CE52-4F6C-B861-4C763548F763}"/>
              </a:ext>
            </a:extLst>
          </p:cNvPr>
          <p:cNvSpPr/>
          <p:nvPr/>
        </p:nvSpPr>
        <p:spPr bwMode="auto">
          <a:xfrm>
            <a:off x="3359696" y="5617382"/>
            <a:ext cx="2448272" cy="457200"/>
          </a:xfrm>
          <a:prstGeom prst="borderCallout1">
            <a:avLst>
              <a:gd name="adj1" fmla="val -9703"/>
              <a:gd name="adj2" fmla="val 49952"/>
              <a:gd name="adj3" fmla="val -122456"/>
              <a:gd name="adj4" fmla="val -309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/>
              <a:t>语句以分号结束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sz="280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D567E-E2B0-4027-815B-34E4E7AE5632}"/>
              </a:ext>
            </a:extLst>
          </p:cNvPr>
          <p:cNvSpPr txBox="1"/>
          <p:nvPr/>
        </p:nvSpPr>
        <p:spPr>
          <a:xfrm>
            <a:off x="2502427" y="3063072"/>
            <a:ext cx="71871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+mj-lt"/>
              </a:rPr>
              <a:t>new Bank () </a:t>
            </a:r>
            <a:r>
              <a:rPr lang="en-US" altLang="zh-CN" sz="2800" b="1">
                <a:solidFill>
                  <a:srgbClr val="006600"/>
                </a:solidFill>
                <a:latin typeface="+mj-lt"/>
              </a:rPr>
              <a:t>{     //</a:t>
            </a:r>
            <a:r>
              <a:rPr lang="zh-CN" altLang="en-US" sz="2800" b="1">
                <a:solidFill>
                  <a:srgbClr val="006600"/>
                </a:solidFill>
                <a:latin typeface="+mj-lt"/>
              </a:rPr>
              <a:t>匿名子类的类体    </a:t>
            </a:r>
            <a:r>
              <a:rPr lang="en-US" altLang="zh-CN" sz="2800" b="1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>
            <a:extLst>
              <a:ext uri="{FF2B5EF4-FFF2-40B4-BE49-F238E27FC236}">
                <a16:creationId xmlns:a16="http://schemas.microsoft.com/office/drawing/2014/main" id="{A78C0527-9644-4926-B4DF-6F9DD073C9BB}"/>
              </a:ext>
            </a:extLst>
          </p:cNvPr>
          <p:cNvSpPr/>
          <p:nvPr/>
        </p:nvSpPr>
        <p:spPr bwMode="auto">
          <a:xfrm>
            <a:off x="4658941" y="5000625"/>
            <a:ext cx="2373163" cy="457200"/>
          </a:xfrm>
          <a:prstGeom prst="borderCallout1">
            <a:avLst>
              <a:gd name="adj1" fmla="val 6624"/>
              <a:gd name="adj2" fmla="val 55133"/>
              <a:gd name="adj3" fmla="val -332546"/>
              <a:gd name="adj4" fmla="val 6905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>
                <a:solidFill>
                  <a:srgbClr val="006600"/>
                </a:solidFill>
              </a:rPr>
              <a:t>匿名子类类体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90E310EB-A67F-43FB-969A-EDF0D9B96145}"/>
              </a:ext>
            </a:extLst>
          </p:cNvPr>
          <p:cNvSpPr/>
          <p:nvPr/>
        </p:nvSpPr>
        <p:spPr bwMode="auto">
          <a:xfrm>
            <a:off x="2783632" y="2114280"/>
            <a:ext cx="2511270" cy="457200"/>
          </a:xfrm>
          <a:prstGeom prst="borderCallout1">
            <a:avLst>
              <a:gd name="adj1" fmla="val 96420"/>
              <a:gd name="adj2" fmla="val 49580"/>
              <a:gd name="adj3" fmla="val 238882"/>
              <a:gd name="adj4" fmla="val 4454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>
                <a:solidFill>
                  <a:srgbClr val="0000CC"/>
                </a:solidFill>
              </a:rPr>
              <a:t>父类的构造方法</a:t>
            </a:r>
            <a:endParaRPr lang="zh-CN" altLang="en-US" sz="2400" dirty="0"/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95EF9F8E-CE52-4F6C-B861-4C763548F763}"/>
              </a:ext>
            </a:extLst>
          </p:cNvPr>
          <p:cNvSpPr/>
          <p:nvPr/>
        </p:nvSpPr>
        <p:spPr bwMode="auto">
          <a:xfrm>
            <a:off x="7978552" y="4772378"/>
            <a:ext cx="2448272" cy="457200"/>
          </a:xfrm>
          <a:prstGeom prst="borderCallout1">
            <a:avLst>
              <a:gd name="adj1" fmla="val -9703"/>
              <a:gd name="adj2" fmla="val 49952"/>
              <a:gd name="adj3" fmla="val -283567"/>
              <a:gd name="adj4" fmla="val 2712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/>
              <a:t>语句以分号结束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27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1158" y="210554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例</a:t>
            </a:r>
            <a:r>
              <a:rPr lang="en-US" altLang="zh-CN" sz="3600" dirty="0"/>
              <a:t>6_2</a:t>
            </a:r>
            <a:r>
              <a:rPr lang="zh-CN" altLang="en-US" sz="3600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0" y="1687882"/>
            <a:ext cx="9639300" cy="4960504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public class </a:t>
            </a:r>
            <a:r>
              <a:rPr lang="en-US" altLang="zh-CN" sz="2000" b="1"/>
              <a:t>Example6_2 {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   Speak </a:t>
            </a:r>
            <a:r>
              <a:rPr lang="en-US" altLang="zh-CN" sz="2000" b="1" dirty="0" err="1"/>
              <a:t>speak</a:t>
            </a:r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rgbClr val="006600"/>
                </a:solidFill>
              </a:rPr>
              <a:t>new </a:t>
            </a:r>
            <a:r>
              <a:rPr lang="en-US" altLang="zh-CN" sz="2000" b="1">
                <a:solidFill>
                  <a:srgbClr val="006600"/>
                </a:solidFill>
              </a:rPr>
              <a:t>Speak()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6600"/>
                </a:solidFill>
              </a:rPr>
              <a:t>          </a:t>
            </a:r>
            <a:r>
              <a:rPr lang="en-US" altLang="zh-CN" sz="2000" b="1">
                <a:solidFill>
                  <a:srgbClr val="000099"/>
                </a:solidFill>
              </a:rPr>
              <a:t>{  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public </a:t>
            </a:r>
            <a:r>
              <a:rPr lang="en-US" altLang="zh-CN" sz="2000" b="1" dirty="0">
                <a:solidFill>
                  <a:srgbClr val="000099"/>
                </a:solidFill>
              </a:rPr>
              <a:t>void  </a:t>
            </a:r>
            <a:r>
              <a:rPr lang="en-US" altLang="zh-CN" sz="2000" b="1" dirty="0" err="1">
                <a:solidFill>
                  <a:srgbClr val="C00000"/>
                </a:solidFill>
              </a:rPr>
              <a:t>speakHello</a:t>
            </a:r>
            <a:r>
              <a:rPr lang="en-US" altLang="zh-CN" sz="2000" b="1" dirty="0">
                <a:solidFill>
                  <a:srgbClr val="000099"/>
                </a:solidFill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   System</a:t>
            </a:r>
            <a:r>
              <a:rPr lang="en-US" altLang="zh-CN" sz="2000" b="1" dirty="0" err="1">
                <a:solidFill>
                  <a:srgbClr val="000099"/>
                </a:solidFill>
              </a:rPr>
              <a:t>.out.println</a:t>
            </a:r>
            <a:r>
              <a:rPr lang="en-US" altLang="zh-CN" sz="2000" b="1" dirty="0">
                <a:solidFill>
                  <a:srgbClr val="000099"/>
                </a:solidFill>
              </a:rPr>
              <a:t>("</a:t>
            </a:r>
            <a:r>
              <a:rPr lang="zh-CN" altLang="en-US" sz="2000" b="1" dirty="0">
                <a:solidFill>
                  <a:srgbClr val="000099"/>
                </a:solidFill>
              </a:rPr>
              <a:t>大家好，祝工作顺利！</a:t>
            </a:r>
            <a:r>
              <a:rPr lang="en-US" altLang="zh-CN" sz="2000" b="1" dirty="0">
                <a:solidFill>
                  <a:srgbClr val="000099"/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}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} </a:t>
            </a:r>
            <a:r>
              <a:rPr lang="en-US" altLang="zh-CN" sz="2000" b="1" dirty="0">
                <a:solidFill>
                  <a:srgbClr val="000099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 err="1"/>
              <a:t>speak.speakHello</a:t>
            </a:r>
            <a:r>
              <a:rPr lang="en-US" altLang="zh-CN" sz="2000" b="1"/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    Student </a:t>
            </a:r>
            <a:r>
              <a:rPr lang="en-US" altLang="zh-CN" sz="2000" b="1" dirty="0" err="1"/>
              <a:t>st</a:t>
            </a:r>
            <a:r>
              <a:rPr lang="en-US" altLang="zh-CN" sz="2000" b="1" dirty="0"/>
              <a:t>=new Student();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 err="1"/>
              <a:t>st.</a:t>
            </a:r>
            <a:r>
              <a:rPr lang="en-US" altLang="zh-CN" sz="2000" b="1" err="1"/>
              <a:t>f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>
                <a:solidFill>
                  <a:srgbClr val="006600"/>
                </a:solidFill>
              </a:rPr>
              <a:t>new </a:t>
            </a:r>
            <a:r>
              <a:rPr lang="en-US" altLang="zh-CN" sz="2000" b="1" dirty="0">
                <a:solidFill>
                  <a:srgbClr val="006600"/>
                </a:solidFill>
              </a:rPr>
              <a:t>Speak</a:t>
            </a:r>
            <a:r>
              <a:rPr lang="en-US" altLang="zh-CN" sz="2000" b="1">
                <a:solidFill>
                  <a:srgbClr val="006600"/>
                </a:solidFill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{         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    public </a:t>
            </a:r>
            <a:r>
              <a:rPr lang="en-US" altLang="zh-CN" sz="2000" b="1" dirty="0">
                <a:solidFill>
                  <a:srgbClr val="000099"/>
                </a:solidFill>
              </a:rPr>
              <a:t>void  </a:t>
            </a:r>
            <a:r>
              <a:rPr lang="en-US" altLang="zh-CN" sz="2000" b="1" dirty="0" err="1">
                <a:solidFill>
                  <a:srgbClr val="C00000"/>
                </a:solidFill>
              </a:rPr>
              <a:t>speakHello</a:t>
            </a:r>
            <a:r>
              <a:rPr lang="en-US" altLang="zh-CN" sz="2000" b="1" dirty="0">
                <a:solidFill>
                  <a:srgbClr val="000099"/>
                </a:solidFill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          System</a:t>
            </a:r>
            <a:r>
              <a:rPr lang="en-US" altLang="zh-CN" sz="2000" b="1" dirty="0" err="1">
                <a:solidFill>
                  <a:srgbClr val="000099"/>
                </a:solidFill>
              </a:rPr>
              <a:t>.out.println</a:t>
            </a:r>
            <a:r>
              <a:rPr lang="en-US" altLang="zh-CN" sz="2000" b="1" dirty="0">
                <a:solidFill>
                  <a:srgbClr val="000099"/>
                </a:solidFill>
              </a:rPr>
              <a:t>("I am a </a:t>
            </a:r>
            <a:r>
              <a:rPr lang="en-US" altLang="zh-CN" sz="2000" b="1" dirty="0" err="1">
                <a:solidFill>
                  <a:srgbClr val="000099"/>
                </a:solidFill>
              </a:rPr>
              <a:t>student,how</a:t>
            </a:r>
            <a:r>
              <a:rPr lang="en-US" altLang="zh-CN" sz="2000" b="1" dirty="0">
                <a:solidFill>
                  <a:srgbClr val="000099"/>
                </a:solidFill>
              </a:rPr>
              <a:t> are you");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    }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     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           )</a:t>
            </a:r>
            <a:r>
              <a:rPr lang="en-US" altLang="zh-CN" sz="2000" b="1"/>
              <a:t>; 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/>
              <a:t>   } 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31705" y="209614"/>
            <a:ext cx="407034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abstract class </a:t>
            </a:r>
            <a:r>
              <a:rPr lang="en-US" altLang="zh-CN" b="1" dirty="0">
                <a:solidFill>
                  <a:srgbClr val="C00000"/>
                </a:solidFill>
              </a:rPr>
              <a:t>Speak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   public abstract void </a:t>
            </a:r>
            <a:r>
              <a:rPr lang="en-US" altLang="zh-CN" b="1" dirty="0" err="1">
                <a:solidFill>
                  <a:srgbClr val="C00000"/>
                </a:solidFill>
              </a:rPr>
              <a:t>speakHello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93438" y="133848"/>
            <a:ext cx="264992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</a:t>
            </a:r>
            <a:r>
              <a:rPr lang="en-US" altLang="zh-CN" b="1" dirty="0">
                <a:solidFill>
                  <a:srgbClr val="C00000"/>
                </a:solidFill>
              </a:rPr>
              <a:t>Student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     void f(Speak sp) {</a:t>
            </a:r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sp.speakHello</a:t>
            </a:r>
            <a:r>
              <a:rPr lang="en-US" altLang="zh-CN" b="1" dirty="0"/>
              <a:t>();   </a:t>
            </a:r>
          </a:p>
          <a:p>
            <a:r>
              <a:rPr lang="en-US" altLang="zh-CN" b="1" dirty="0"/>
              <a:t>     } 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CC50CC-9F6D-4795-B73F-70287614D19D}"/>
              </a:ext>
            </a:extLst>
          </p:cNvPr>
          <p:cNvSpPr/>
          <p:nvPr/>
        </p:nvSpPr>
        <p:spPr>
          <a:xfrm>
            <a:off x="1977898" y="2425700"/>
            <a:ext cx="5931409" cy="11770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87A624C6-8659-4087-94DA-88A0F4869F14}"/>
              </a:ext>
            </a:extLst>
          </p:cNvPr>
          <p:cNvSpPr/>
          <p:nvPr/>
        </p:nvSpPr>
        <p:spPr bwMode="auto">
          <a:xfrm>
            <a:off x="8401135" y="1827888"/>
            <a:ext cx="1695407" cy="709704"/>
          </a:xfrm>
          <a:prstGeom prst="borderCallout1">
            <a:avLst>
              <a:gd name="adj1" fmla="val 51013"/>
              <a:gd name="adj2" fmla="val -3350"/>
              <a:gd name="adj3" fmla="val 93385"/>
              <a:gd name="adj4" fmla="val -1945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Speak</a:t>
            </a:r>
            <a:r>
              <a:rPr lang="zh-CN" altLang="en-US" sz="2000"/>
              <a:t>类的匿名子类类体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AC79B-EAF4-4D53-845E-AF87F5789841}"/>
              </a:ext>
            </a:extLst>
          </p:cNvPr>
          <p:cNvSpPr/>
          <p:nvPr/>
        </p:nvSpPr>
        <p:spPr>
          <a:xfrm>
            <a:off x="2452478" y="4513480"/>
            <a:ext cx="6796360" cy="11534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6.2.2   和接口有关的匿名类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假设</a:t>
            </a:r>
            <a:r>
              <a:rPr lang="en-US" altLang="zh-CN" sz="2400" dirty="0">
                <a:solidFill>
                  <a:srgbClr val="C00000"/>
                </a:solidFill>
              </a:rPr>
              <a:t>Computable</a:t>
            </a:r>
            <a:r>
              <a:rPr lang="zh-CN" altLang="en-US" sz="2400" dirty="0"/>
              <a:t>是一个接口，那么，</a:t>
            </a:r>
            <a:r>
              <a:rPr lang="en-US" altLang="zh-CN" sz="2400" dirty="0"/>
              <a:t>Java</a:t>
            </a:r>
            <a:r>
              <a:rPr lang="zh-CN" altLang="en-US" sz="2400" dirty="0"/>
              <a:t>允许直接用接口名和一个类体创建一个匿名对象，此类体被认为是实现了</a:t>
            </a:r>
            <a:r>
              <a:rPr lang="en-US" altLang="zh-CN" sz="2400" dirty="0"/>
              <a:t>Computable</a:t>
            </a:r>
            <a:r>
              <a:rPr lang="zh-CN" altLang="en-US" sz="2400" dirty="0"/>
              <a:t>接口的类去掉类声明后的类体，称作</a:t>
            </a:r>
            <a:r>
              <a:rPr lang="zh-CN" altLang="en-US" sz="2400" b="1" dirty="0">
                <a:solidFill>
                  <a:srgbClr val="C00000"/>
                </a:solidFill>
              </a:rPr>
              <a:t>匿名类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>
              <a:lnSpc>
                <a:spcPct val="110000"/>
              </a:lnSpc>
            </a:pPr>
            <a:r>
              <a:rPr lang="zh-CN" altLang="en-US" sz="2400" dirty="0"/>
              <a:t> 下列代码就是用实现了</a:t>
            </a:r>
            <a:r>
              <a:rPr lang="en-US" altLang="zh-CN" sz="2400" dirty="0"/>
              <a:t>Computable</a:t>
            </a:r>
            <a:r>
              <a:rPr lang="zh-CN" altLang="en-US" sz="2400" dirty="0"/>
              <a:t>接口的类（匿名类）创建对象：</a:t>
            </a:r>
          </a:p>
          <a:p>
            <a:pPr algn="just">
              <a:lnSpc>
                <a:spcPct val="110000"/>
              </a:lnSpc>
            </a:pPr>
            <a:endParaRPr lang="en-US" altLang="zh-CN"/>
          </a:p>
          <a:p>
            <a:pPr algn="just">
              <a:lnSpc>
                <a:spcPct val="110000"/>
              </a:lnSpc>
            </a:pPr>
            <a:endParaRPr lang="en-US" altLang="zh-CN"/>
          </a:p>
          <a:p>
            <a:pPr algn="just">
              <a:lnSpc>
                <a:spcPct val="110000"/>
              </a:lnSpc>
            </a:pPr>
            <a:endParaRPr lang="en-US" altLang="zh-CN"/>
          </a:p>
          <a:p>
            <a:pPr algn="just">
              <a:lnSpc>
                <a:spcPct val="110000"/>
              </a:lnSpc>
            </a:pPr>
            <a:r>
              <a:rPr lang="zh-CN" altLang="en-US"/>
              <a:t>阅读例</a:t>
            </a:r>
            <a:r>
              <a:rPr lang="en-US" altLang="zh-CN" dirty="0"/>
              <a:t>6_3</a:t>
            </a:r>
            <a:r>
              <a:rPr lang="zh-CN" alt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BE574-24EF-417E-A6D9-5055A481D54F}"/>
              </a:ext>
            </a:extLst>
          </p:cNvPr>
          <p:cNvSpPr txBox="1"/>
          <p:nvPr/>
        </p:nvSpPr>
        <p:spPr>
          <a:xfrm>
            <a:off x="3933530" y="4149080"/>
            <a:ext cx="4754758" cy="1417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Arial" charset="0"/>
              </a:rPr>
              <a:t>new Computable() 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solidFill>
                  <a:srgbClr val="006600"/>
                </a:solidFill>
                <a:latin typeface="Arial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006600"/>
                </a:solidFill>
                <a:latin typeface="Arial" charset="0"/>
              </a:rPr>
              <a:t>        实现接口的匿名类的类体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006600"/>
                </a:solidFill>
                <a:latin typeface="Arial" charset="0"/>
              </a:rPr>
              <a:t>} ;</a:t>
            </a:r>
            <a:r>
              <a:rPr lang="zh-CN" altLang="en-US" sz="2000" b="1">
                <a:solidFill>
                  <a:srgbClr val="006600"/>
                </a:solidFill>
                <a:latin typeface="宋体" charset="-122"/>
              </a:rPr>
              <a:t>  </a:t>
            </a:r>
            <a:endParaRPr lang="zh-CN" altLang="en-US" sz="20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</TotalTime>
  <Words>414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宋体</vt:lpstr>
      <vt:lpstr>Arial</vt:lpstr>
      <vt:lpstr>Calibri</vt:lpstr>
      <vt:lpstr>Wingdings</vt:lpstr>
      <vt:lpstr>主题1</vt:lpstr>
      <vt:lpstr>Office 主题</vt:lpstr>
      <vt:lpstr>匿名类</vt:lpstr>
      <vt:lpstr>6.2  匿名类  </vt:lpstr>
      <vt:lpstr>6.2.1  和子类有关的匿名类 </vt:lpstr>
      <vt:lpstr>6.2.1  和子类有关的匿名类 </vt:lpstr>
      <vt:lpstr>例6_2：</vt:lpstr>
      <vt:lpstr>6.2.2   和接口有关的匿名类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匿名类</dc:title>
  <dc:creator>631237753@qq.com</dc:creator>
  <cp:lastModifiedBy>631237753@qq.com</cp:lastModifiedBy>
  <cp:revision>3</cp:revision>
  <dcterms:created xsi:type="dcterms:W3CDTF">2019-02-27T14:26:31Z</dcterms:created>
  <dcterms:modified xsi:type="dcterms:W3CDTF">2019-02-27T14:29:41Z</dcterms:modified>
</cp:coreProperties>
</file>