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74" r:id="rId2"/>
  </p:sldMasterIdLst>
  <p:notesMasterIdLst>
    <p:notesMasterId r:id="rId90"/>
  </p:notesMasterIdLst>
  <p:sldIdLst>
    <p:sldId id="256" r:id="rId3"/>
    <p:sldId id="310" r:id="rId4"/>
    <p:sldId id="313" r:id="rId5"/>
    <p:sldId id="314" r:id="rId6"/>
    <p:sldId id="311" r:id="rId7"/>
    <p:sldId id="316" r:id="rId8"/>
    <p:sldId id="318" r:id="rId9"/>
    <p:sldId id="317" r:id="rId10"/>
    <p:sldId id="320" r:id="rId11"/>
    <p:sldId id="400" r:id="rId12"/>
    <p:sldId id="328" r:id="rId13"/>
    <p:sldId id="321" r:id="rId14"/>
    <p:sldId id="322" r:id="rId15"/>
    <p:sldId id="359" r:id="rId16"/>
    <p:sldId id="261" r:id="rId17"/>
    <p:sldId id="361" r:id="rId18"/>
    <p:sldId id="362" r:id="rId19"/>
    <p:sldId id="323" r:id="rId20"/>
    <p:sldId id="401" r:id="rId21"/>
    <p:sldId id="397" r:id="rId22"/>
    <p:sldId id="324" r:id="rId23"/>
    <p:sldId id="325" r:id="rId24"/>
    <p:sldId id="326" r:id="rId25"/>
    <p:sldId id="263" r:id="rId26"/>
    <p:sldId id="327" r:id="rId27"/>
    <p:sldId id="329" r:id="rId28"/>
    <p:sldId id="330" r:id="rId29"/>
    <p:sldId id="331" r:id="rId30"/>
    <p:sldId id="266" r:id="rId31"/>
    <p:sldId id="332" r:id="rId32"/>
    <p:sldId id="333" r:id="rId33"/>
    <p:sldId id="334" r:id="rId34"/>
    <p:sldId id="395" r:id="rId35"/>
    <p:sldId id="335" r:id="rId36"/>
    <p:sldId id="337" r:id="rId37"/>
    <p:sldId id="351" r:id="rId38"/>
    <p:sldId id="338" r:id="rId39"/>
    <p:sldId id="352" r:id="rId40"/>
    <p:sldId id="339" r:id="rId41"/>
    <p:sldId id="353" r:id="rId42"/>
    <p:sldId id="340" r:id="rId43"/>
    <p:sldId id="396" r:id="rId44"/>
    <p:sldId id="346" r:id="rId45"/>
    <p:sldId id="354" r:id="rId46"/>
    <p:sldId id="355" r:id="rId47"/>
    <p:sldId id="341" r:id="rId48"/>
    <p:sldId id="356" r:id="rId49"/>
    <p:sldId id="342" r:id="rId50"/>
    <p:sldId id="270" r:id="rId51"/>
    <p:sldId id="343" r:id="rId52"/>
    <p:sldId id="344" r:id="rId53"/>
    <p:sldId id="272" r:id="rId54"/>
    <p:sldId id="345" r:id="rId55"/>
    <p:sldId id="357" r:id="rId56"/>
    <p:sldId id="336" r:id="rId57"/>
    <p:sldId id="347" r:id="rId58"/>
    <p:sldId id="377" r:id="rId59"/>
    <p:sldId id="376" r:id="rId60"/>
    <p:sldId id="380" r:id="rId61"/>
    <p:sldId id="379" r:id="rId62"/>
    <p:sldId id="381" r:id="rId63"/>
    <p:sldId id="378" r:id="rId64"/>
    <p:sldId id="349" r:id="rId65"/>
    <p:sldId id="348" r:id="rId66"/>
    <p:sldId id="275" r:id="rId67"/>
    <p:sldId id="384" r:id="rId68"/>
    <p:sldId id="385" r:id="rId69"/>
    <p:sldId id="363" r:id="rId70"/>
    <p:sldId id="386" r:id="rId71"/>
    <p:sldId id="364" r:id="rId72"/>
    <p:sldId id="382" r:id="rId73"/>
    <p:sldId id="402" r:id="rId74"/>
    <p:sldId id="365" r:id="rId75"/>
    <p:sldId id="366" r:id="rId76"/>
    <p:sldId id="277" r:id="rId77"/>
    <p:sldId id="371" r:id="rId78"/>
    <p:sldId id="389" r:id="rId79"/>
    <p:sldId id="387" r:id="rId80"/>
    <p:sldId id="388" r:id="rId81"/>
    <p:sldId id="390" r:id="rId82"/>
    <p:sldId id="391" r:id="rId83"/>
    <p:sldId id="398" r:id="rId84"/>
    <p:sldId id="399" r:id="rId85"/>
    <p:sldId id="392" r:id="rId86"/>
    <p:sldId id="403" r:id="rId87"/>
    <p:sldId id="393" r:id="rId88"/>
    <p:sldId id="394" r:id="rId8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20" autoAdjust="0"/>
  </p:normalViewPr>
  <p:slideViewPr>
    <p:cSldViewPr>
      <p:cViewPr varScale="1">
        <p:scale>
          <a:sx n="81" d="100"/>
          <a:sy n="81" d="100"/>
        </p:scale>
        <p:origin x="142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212"/>
    </p:cViewPr>
  </p:sorterViewPr>
  <p:notesViewPr>
    <p:cSldViewPr>
      <p:cViewPr varScale="1">
        <p:scale>
          <a:sx n="53" d="100"/>
          <a:sy n="53"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AAD99-9C56-4BF3-9111-222A5A837D58}" type="datetimeFigureOut">
              <a:rPr lang="zh-CN" altLang="en-US" smtClean="0"/>
              <a:pPr/>
              <a:t>2019/3/4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DE51DF-182D-4742-B5D0-581DCAF7107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1BB2DA-4185-4010-B4C7-ABCB417F3E53}" type="slidenum">
              <a:rPr lang="en-US" altLang="zh-CN"/>
              <a:pPr/>
              <a:t>54</a:t>
            </a:fld>
            <a:endParaRPr lang="en-US"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50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r>
              <a:rPr lang="zh-CN" altLang="en-US"/>
              <a:t>单击此处编辑母版副标题样式</a:t>
            </a:r>
          </a:p>
        </p:txBody>
      </p:sp>
      <p:sp>
        <p:nvSpPr>
          <p:cNvPr id="5125" name="Rectangle 5"/>
          <p:cNvSpPr>
            <a:spLocks noGrp="1" noChangeArrowheads="1"/>
          </p:cNvSpPr>
          <p:nvPr>
            <p:ph type="dt" sz="half" idx="2"/>
          </p:nvPr>
        </p:nvSpPr>
        <p:spPr/>
        <p:txBody>
          <a:bodyPr/>
          <a:lstStyle>
            <a:lvl1pPr>
              <a:defRPr/>
            </a:lvl1pPr>
          </a:lstStyle>
          <a:p>
            <a:fld id="{E4C41320-4B67-4708-A9B3-2F52B1019418}" type="datetime1">
              <a:rPr lang="zh-CN" altLang="en-US" smtClean="0"/>
              <a:pPr/>
              <a:t>2019/3/4</a:t>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itchFamily="2" charset="-122"/>
                <a:ea typeface="华文楷体"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444CB02-B06C-4CDA-BB62-914C6810BC76}" type="datetime1">
              <a:rPr lang="zh-CN" altLang="en-US" smtClean="0"/>
              <a:pPr/>
              <a:t>2019/3/4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3BFB672C-F3F4-41C6-9CD5-255101D83B84}" type="datetime1">
              <a:rPr lang="zh-CN" altLang="en-US" smtClean="0"/>
              <a:pPr/>
              <a:t>2019/3/4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762000"/>
            <a:ext cx="6629400" cy="685800"/>
          </a:xfrm>
        </p:spPr>
        <p:txBody>
          <a:bodyPr/>
          <a:lstStyle/>
          <a:p>
            <a:r>
              <a:rPr lang="zh-CN" altLang="en-US"/>
              <a:t>单击此处编辑母版标题样式</a:t>
            </a:r>
          </a:p>
        </p:txBody>
      </p:sp>
      <p:sp>
        <p:nvSpPr>
          <p:cNvPr id="3" name="SmartArt 占位符 2"/>
          <p:cNvSpPr>
            <a:spLocks noGrp="1"/>
          </p:cNvSpPr>
          <p:nvPr>
            <p:ph type="dgm"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6675" y="6497638"/>
            <a:ext cx="1905000" cy="319087"/>
          </a:xfrm>
        </p:spPr>
        <p:txBody>
          <a:bodyPr/>
          <a:lstStyle>
            <a:lvl1pPr>
              <a:defRPr/>
            </a:lvl1pPr>
          </a:lstStyle>
          <a:p>
            <a:fld id="{B871C9A6-A81C-4494-9BD5-DFC786F33DA8}" type="datetime1">
              <a:rPr lang="zh-CN" altLang="en-US" smtClean="0"/>
              <a:pPr/>
              <a:t>2019/3/4</a:t>
            </a:fld>
            <a:endParaRPr lang="zh-CN" altLang="en-US"/>
          </a:p>
        </p:txBody>
      </p:sp>
      <p:sp>
        <p:nvSpPr>
          <p:cNvPr id="5" name="页脚占位符 4"/>
          <p:cNvSpPr>
            <a:spLocks noGrp="1"/>
          </p:cNvSpPr>
          <p:nvPr>
            <p:ph type="ftr" sz="quarter" idx="11"/>
          </p:nvPr>
        </p:nvSpPr>
        <p:spPr>
          <a:xfrm>
            <a:off x="3200400" y="6629400"/>
            <a:ext cx="2895600" cy="22860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7392539A-0749-4671-863E-6570EB9E9679}" type="slidenum">
              <a:rPr lang="zh-CN" altLang="en-US"/>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4C41320-4B67-4708-A9B3-2F52B1019418}" type="datetime1">
              <a:rPr lang="zh-CN" altLang="en-US" smtClean="0"/>
              <a:pPr/>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0308094-E166-4673-9C51-7DA43D2AA442}" type="datetime1">
              <a:rPr lang="zh-CN" altLang="en-US" smtClean="0"/>
              <a:pPr/>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0283DBC-89B8-4FED-B918-C367A0A9FD8D}" type="datetime1">
              <a:rPr lang="zh-CN" altLang="en-US" smtClean="0"/>
              <a:pPr/>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010CD27-D07F-4DD3-8FD6-16DD3E771166}" type="datetime1">
              <a:rPr lang="zh-CN" altLang="en-US" smtClean="0"/>
              <a:pPr/>
              <a:t>2019/3/4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663D4C-7012-46AC-A1B7-18B03129A457}" type="datetime1">
              <a:rPr lang="zh-CN" altLang="en-US" smtClean="0"/>
              <a:pPr/>
              <a:t>2019/3/4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3B8B51-F6B3-4E38-B503-5546E5122BC9}" type="datetime1">
              <a:rPr lang="zh-CN" altLang="en-US" smtClean="0"/>
              <a:pPr/>
              <a:t>2019/3/4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D4FF52-2A75-42F5-97FF-A2A444CBD12E}" type="datetime1">
              <a:rPr lang="zh-CN" altLang="en-US" smtClean="0"/>
              <a:pPr/>
              <a:t>2019/3/4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80308094-E166-4673-9C51-7DA43D2AA442}" type="datetime1">
              <a:rPr lang="zh-CN" altLang="en-US" smtClean="0"/>
              <a:pPr/>
              <a:t>2019/3/4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D077FF7-4680-4FDE-A23D-B4BBB036323A}" type="datetime1">
              <a:rPr lang="zh-CN" altLang="en-US" smtClean="0"/>
              <a:pPr/>
              <a:t>2019/3/4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4F29D2E-0F00-468B-823A-7C6F9BDE81D1}" type="datetime1">
              <a:rPr lang="zh-CN" altLang="en-US" smtClean="0"/>
              <a:pPr/>
              <a:t>2019/3/4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444CB02-B06C-4CDA-BB62-914C6810BC76}" type="datetime1">
              <a:rPr lang="zh-CN" altLang="en-US" smtClean="0"/>
              <a:pPr/>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FB672C-F3F4-41C6-9CD5-255101D83B84}" type="datetime1">
              <a:rPr lang="zh-CN" altLang="en-US" smtClean="0"/>
              <a:pPr/>
              <a:t>2019/3/4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E0283DBC-89B8-4FED-B918-C367A0A9FD8D}" type="datetime1">
              <a:rPr lang="zh-CN" altLang="en-US" smtClean="0"/>
              <a:pPr/>
              <a:t>2019/3/4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E010CD27-D07F-4DD3-8FD6-16DD3E771166}" type="datetime1">
              <a:rPr lang="zh-CN" altLang="en-US" smtClean="0"/>
              <a:pPr/>
              <a:t>2019/3/4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28663D4C-7012-46AC-A1B7-18B03129A457}" type="datetime1">
              <a:rPr lang="zh-CN" altLang="en-US" smtClean="0"/>
              <a:pPr/>
              <a:t>2019/3/4</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B03B8B51-F6B3-4E38-B503-5546E5122BC9}" type="datetime1">
              <a:rPr lang="zh-CN" altLang="en-US" smtClean="0"/>
              <a:pPr/>
              <a:t>2019/3/4</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ED4FF52-2A75-42F5-97FF-A2A444CBD12E}" type="datetime1">
              <a:rPr lang="zh-CN" altLang="en-US" smtClean="0"/>
              <a:pPr/>
              <a:t>2019/3/4</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DD077FF7-4680-4FDE-A23D-B4BBB036323A}" type="datetime1">
              <a:rPr lang="zh-CN" altLang="en-US" smtClean="0"/>
              <a:pPr/>
              <a:t>2019/3/4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A4F29D2E-0F00-468B-823A-7C6F9BDE81D1}" type="datetime1">
              <a:rPr lang="zh-CN" altLang="en-US" smtClean="0"/>
              <a:pPr/>
              <a:t>2019/3/4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zh-CN" altLang="en-US"/>
          </a:p>
        </p:txBody>
      </p:sp>
      <p:sp>
        <p:nvSpPr>
          <p:cNvPr id="409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457200" y="1628775"/>
            <a:ext cx="8229600" cy="4502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C5597A68-4C51-476D-950E-86248B6FD5C3}" type="datetime1">
              <a:rPr lang="zh-CN" altLang="en-US" smtClean="0"/>
              <a:pPr/>
              <a:t>2019/3/4</a:t>
            </a:fld>
            <a:endParaRPr lang="zh-CN"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ea typeface="宋体" charset="-122"/>
        </a:defRPr>
      </a:lvl2pPr>
      <a:lvl3pPr algn="l" rtl="0" eaLnBrk="1" fontAlgn="base" hangingPunct="1">
        <a:spcBef>
          <a:spcPct val="0"/>
        </a:spcBef>
        <a:spcAft>
          <a:spcPct val="0"/>
        </a:spcAft>
        <a:defRPr sz="4000" b="1">
          <a:solidFill>
            <a:schemeClr val="tx2"/>
          </a:solidFill>
          <a:latin typeface="Arial" charset="0"/>
          <a:ea typeface="宋体" charset="-122"/>
        </a:defRPr>
      </a:lvl3pPr>
      <a:lvl4pPr algn="l" rtl="0" eaLnBrk="1" fontAlgn="base" hangingPunct="1">
        <a:spcBef>
          <a:spcPct val="0"/>
        </a:spcBef>
        <a:spcAft>
          <a:spcPct val="0"/>
        </a:spcAft>
        <a:defRPr sz="4000" b="1">
          <a:solidFill>
            <a:schemeClr val="tx2"/>
          </a:solidFill>
          <a:latin typeface="Arial" charset="0"/>
          <a:ea typeface="宋体" charset="-122"/>
        </a:defRPr>
      </a:lvl4pPr>
      <a:lvl5pPr algn="l" rtl="0" eaLnBrk="1" fontAlgn="base" hangingPunct="1">
        <a:spcBef>
          <a:spcPct val="0"/>
        </a:spcBef>
        <a:spcAft>
          <a:spcPct val="0"/>
        </a:spcAft>
        <a:defRPr sz="4000" b="1">
          <a:solidFill>
            <a:schemeClr val="tx2"/>
          </a:solidFill>
          <a:latin typeface="Arial" charset="0"/>
          <a:ea typeface="宋体" charset="-122"/>
        </a:defRPr>
      </a:lvl5pPr>
      <a:lvl6pPr marL="457200" algn="l" rtl="0" eaLnBrk="1" fontAlgn="base" hangingPunct="1">
        <a:spcBef>
          <a:spcPct val="0"/>
        </a:spcBef>
        <a:spcAft>
          <a:spcPct val="0"/>
        </a:spcAft>
        <a:defRPr sz="4000" b="1">
          <a:solidFill>
            <a:schemeClr val="tx2"/>
          </a:solidFill>
          <a:latin typeface="Arial" charset="0"/>
          <a:ea typeface="宋体" charset="-122"/>
        </a:defRPr>
      </a:lvl6pPr>
      <a:lvl7pPr marL="914400" algn="l" rtl="0" eaLnBrk="1" fontAlgn="base" hangingPunct="1">
        <a:spcBef>
          <a:spcPct val="0"/>
        </a:spcBef>
        <a:spcAft>
          <a:spcPct val="0"/>
        </a:spcAft>
        <a:defRPr sz="4000" b="1">
          <a:solidFill>
            <a:schemeClr val="tx2"/>
          </a:solidFill>
          <a:latin typeface="Arial" charset="0"/>
          <a:ea typeface="宋体" charset="-122"/>
        </a:defRPr>
      </a:lvl7pPr>
      <a:lvl8pPr marL="1371600" algn="l" rtl="0" eaLnBrk="1" fontAlgn="base" hangingPunct="1">
        <a:spcBef>
          <a:spcPct val="0"/>
        </a:spcBef>
        <a:spcAft>
          <a:spcPct val="0"/>
        </a:spcAft>
        <a:defRPr sz="4000" b="1">
          <a:solidFill>
            <a:schemeClr val="tx2"/>
          </a:solidFill>
          <a:latin typeface="Arial" charset="0"/>
          <a:ea typeface="宋体" charset="-122"/>
        </a:defRPr>
      </a:lvl8pPr>
      <a:lvl9pPr marL="1828800" algn="l" rtl="0" eaLnBrk="1" fontAlgn="base" hangingPunct="1">
        <a:spcBef>
          <a:spcPct val="0"/>
        </a:spcBef>
        <a:spcAft>
          <a:spcPct val="0"/>
        </a:spcAft>
        <a:defRPr sz="4000" b="1">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Ø"/>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97A68-4C51-476D-950E-86248B6FD5C3}" type="datetime1">
              <a:rPr lang="zh-CN" altLang="en-US" smtClean="0"/>
              <a:pPr/>
              <a:t>2019/3/4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hyperlink" Target="&#20195;&#30721;/chapter10/&#20363;&#23376;4/Example10_4.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3.png"/><Relationship Id="rId4" Type="http://schemas.openxmlformats.org/officeDocument/2006/relationships/oleObject" Target="../embeddings/oleObject6.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15.png"/></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571604" y="1643050"/>
            <a:ext cx="5695960" cy="1143000"/>
          </a:xfrm>
        </p:spPr>
        <p:txBody>
          <a:bodyPr>
            <a:normAutofit/>
          </a:bodyPr>
          <a:lstStyle/>
          <a:p>
            <a:r>
              <a:rPr lang="zh-CN" altLang="en-US" sz="4800" b="1" dirty="0">
                <a:latin typeface="宋体" pitchFamily="2" charset="-122"/>
              </a:rPr>
              <a:t>《</a:t>
            </a:r>
            <a:r>
              <a:rPr lang="en-US" altLang="zh-CN" sz="4800" b="1" dirty="0"/>
              <a:t>Java</a:t>
            </a:r>
            <a:r>
              <a:rPr lang="zh-CN" altLang="en-US" sz="4800" b="1" dirty="0"/>
              <a:t>高级编程</a:t>
            </a:r>
            <a:r>
              <a:rPr lang="zh-CN" altLang="en-US" sz="4800" b="1" dirty="0">
                <a:latin typeface="宋体" pitchFamily="2" charset="-122"/>
              </a:rPr>
              <a:t>》</a:t>
            </a:r>
            <a:endParaRPr lang="zh-CN" altLang="en-US" sz="4800" b="1" dirty="0"/>
          </a:p>
        </p:txBody>
      </p:sp>
      <p:sp>
        <p:nvSpPr>
          <p:cNvPr id="8" name="副标题 7"/>
          <p:cNvSpPr>
            <a:spLocks noGrp="1"/>
          </p:cNvSpPr>
          <p:nvPr>
            <p:ph type="subTitle" idx="1"/>
          </p:nvPr>
        </p:nvSpPr>
        <p:spPr>
          <a:xfrm>
            <a:off x="1071538" y="2928934"/>
            <a:ext cx="6248400" cy="2362200"/>
          </a:xfrm>
        </p:spPr>
        <p:txBody>
          <a:bodyPr/>
          <a:lstStyle/>
          <a:p>
            <a:pPr algn="ctr"/>
            <a:r>
              <a:rPr lang="zh-CN" altLang="en-US" sz="4000" b="1" dirty="0"/>
              <a:t>第10章 </a:t>
            </a:r>
            <a:r>
              <a:rPr lang="en-US" altLang="zh-CN" sz="4000" dirty="0">
                <a:solidFill>
                  <a:schemeClr val="tx2"/>
                </a:solidFill>
              </a:rPr>
              <a:t>Java Swing</a:t>
            </a:r>
          </a:p>
          <a:p>
            <a:endParaRPr lang="zh-CN" altLang="en-US" dirty="0"/>
          </a:p>
        </p:txBody>
      </p:sp>
      <p:sp>
        <p:nvSpPr>
          <p:cNvPr id="8198" name="Rectangle 6"/>
          <p:cNvSpPr>
            <a:spLocks noChangeArrowheads="1"/>
          </p:cNvSpPr>
          <p:nvPr/>
        </p:nvSpPr>
        <p:spPr bwMode="auto">
          <a:xfrm>
            <a:off x="357158" y="3571876"/>
            <a:ext cx="6143668" cy="769938"/>
          </a:xfrm>
          <a:prstGeom prst="rect">
            <a:avLst/>
          </a:prstGeom>
          <a:noFill/>
          <a:ln w="9525">
            <a:noFill/>
            <a:miter lim="800000"/>
            <a:headEnd/>
            <a:tailEnd/>
          </a:ln>
          <a:effectLst/>
        </p:spPr>
        <p:txBody>
          <a:bodyPr anchor="b"/>
          <a:lstStyle/>
          <a:p>
            <a:pPr algn="ctr"/>
            <a:endParaRPr lang="en-US" altLang="zh-CN" sz="40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428596" y="642918"/>
            <a:ext cx="5410200" cy="457200"/>
          </a:xfrm>
        </p:spPr>
        <p:txBody>
          <a:bodyPr/>
          <a:lstStyle/>
          <a:p>
            <a:r>
              <a:rPr lang="zh-CN" altLang="en-US" dirty="0"/>
              <a:t>        </a:t>
            </a:r>
            <a:r>
              <a:rPr lang="zh-CN" altLang="en-US" sz="2800" dirty="0"/>
              <a:t>例题</a:t>
            </a:r>
            <a:r>
              <a:rPr lang="en-US" altLang="zh-CN" sz="2800" dirty="0"/>
              <a:t>10-</a:t>
            </a:r>
            <a:r>
              <a:rPr lang="zh-CN" altLang="en-US" sz="2800" dirty="0"/>
              <a:t>1效果图</a:t>
            </a:r>
          </a:p>
        </p:txBody>
      </p:sp>
      <p:graphicFrame>
        <p:nvGraphicFramePr>
          <p:cNvPr id="228356" name="Object 4"/>
          <p:cNvGraphicFramePr>
            <a:graphicFrameLocks noChangeAspect="1"/>
          </p:cNvGraphicFramePr>
          <p:nvPr>
            <p:extLst>
              <p:ext uri="{D42A27DB-BD31-4B8C-83A1-F6EECF244321}">
                <p14:modId xmlns:p14="http://schemas.microsoft.com/office/powerpoint/2010/main" val="1552950106"/>
              </p:ext>
            </p:extLst>
          </p:nvPr>
        </p:nvGraphicFramePr>
        <p:xfrm>
          <a:off x="1485900" y="2492896"/>
          <a:ext cx="6019800" cy="2895600"/>
        </p:xfrm>
        <a:graphic>
          <a:graphicData uri="http://schemas.openxmlformats.org/presentationml/2006/ole">
            <mc:AlternateContent xmlns:mc="http://schemas.openxmlformats.org/markup-compatibility/2006">
              <mc:Choice xmlns:v="urn:schemas-microsoft-com:vml" Requires="v">
                <p:oleObj spid="_x0000_s127039" name="位图图像" r:id="rId3" imgW="2723810" imgH="1324160" progId="PBrush">
                  <p:embed/>
                </p:oleObj>
              </mc:Choice>
              <mc:Fallback>
                <p:oleObj name="位图图像" r:id="rId3" imgW="2723810" imgH="1324160" progId="PBrush">
                  <p:embed/>
                  <p:pic>
                    <p:nvPicPr>
                      <p:cNvPr id="2283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2492896"/>
                        <a:ext cx="6019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fld id="{7392539A-0749-4671-863E-6570EB9E9679}" type="slidenum">
              <a:rPr lang="zh-CN" altLang="en-US" smtClean="0"/>
              <a:pPr/>
              <a:t>10</a:t>
            </a:fld>
            <a:endParaRPr lang="zh-CN" altLang="en-US"/>
          </a:p>
        </p:txBody>
      </p:sp>
      <p:sp>
        <p:nvSpPr>
          <p:cNvPr id="2" name="标注: 线形 1">
            <a:extLst>
              <a:ext uri="{FF2B5EF4-FFF2-40B4-BE49-F238E27FC236}">
                <a16:creationId xmlns:a16="http://schemas.microsoft.com/office/drawing/2014/main" id="{DAEC26AC-9684-4BF6-92A1-3CA560B2D0F1}"/>
              </a:ext>
            </a:extLst>
          </p:cNvPr>
          <p:cNvSpPr/>
          <p:nvPr/>
        </p:nvSpPr>
        <p:spPr>
          <a:xfrm>
            <a:off x="899592" y="1195013"/>
            <a:ext cx="3456384" cy="612648"/>
          </a:xfrm>
          <a:prstGeom prst="borderCallout1">
            <a:avLst>
              <a:gd name="adj1" fmla="val 100301"/>
              <a:gd name="adj2" fmla="val 51461"/>
              <a:gd name="adj3" fmla="val 234057"/>
              <a:gd name="adj4" fmla="val 449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rPr>
              <a:t>窗口标题：</a:t>
            </a:r>
            <a:r>
              <a:rPr lang="en-US" altLang="zh-CN" sz="2400" b="1">
                <a:solidFill>
                  <a:schemeClr val="tx1"/>
                </a:solidFill>
              </a:rPr>
              <a:t>”</a:t>
            </a:r>
            <a:r>
              <a:rPr lang="zh-CN" altLang="en-US" sz="2400" b="1">
                <a:solidFill>
                  <a:schemeClr val="tx1"/>
                </a:solidFill>
              </a:rPr>
              <a:t>第一个窗口</a:t>
            </a:r>
            <a:r>
              <a:rPr lang="en-US" altLang="zh-CN" sz="2400" b="1">
                <a:solidFill>
                  <a:schemeClr val="tx1"/>
                </a:solidFill>
              </a:rPr>
              <a:t>”</a:t>
            </a:r>
            <a:endParaRPr lang="zh-CN" altLang="en-US" sz="2400" b="1">
              <a:solidFill>
                <a:schemeClr val="tx1"/>
              </a:solidFill>
            </a:endParaRPr>
          </a:p>
        </p:txBody>
      </p:sp>
    </p:spTree>
    <p:extLst>
      <p:ext uri="{BB962C8B-B14F-4D97-AF65-F5344CB8AC3E}">
        <p14:creationId xmlns:p14="http://schemas.microsoft.com/office/powerpoint/2010/main" val="15603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solidFill>
                  <a:srgbClr val="C00000"/>
                </a:solidFill>
              </a:rPr>
              <a:t>注意</a:t>
            </a:r>
            <a:r>
              <a:rPr lang="zh-CN" altLang="en-US" dirty="0"/>
              <a:t>：</a:t>
            </a:r>
            <a:r>
              <a:rPr lang="en-US" altLang="zh-CN" dirty="0"/>
              <a:t>JAVA</a:t>
            </a:r>
            <a:r>
              <a:rPr lang="zh-CN" altLang="en-US" dirty="0"/>
              <a:t>坐标原点</a:t>
            </a:r>
            <a:r>
              <a:rPr lang="en-US" altLang="zh-CN" dirty="0"/>
              <a:t>(0,0)</a:t>
            </a:r>
            <a:r>
              <a:rPr lang="zh-CN" altLang="en-US" dirty="0"/>
              <a:t>位于</a:t>
            </a:r>
            <a:r>
              <a:rPr lang="zh-CN" altLang="en-US" dirty="0">
                <a:solidFill>
                  <a:srgbClr val="C00000"/>
                </a:solidFill>
              </a:rPr>
              <a:t>屏幕的左上方</a:t>
            </a:r>
            <a:r>
              <a:rPr lang="zh-CN" altLang="en-US" dirty="0"/>
              <a:t>，水平向右为</a:t>
            </a:r>
            <a:r>
              <a:rPr lang="en-US" altLang="zh-CN" dirty="0"/>
              <a:t>x</a:t>
            </a:r>
            <a:r>
              <a:rPr lang="zh-CN" altLang="en-US" dirty="0"/>
              <a:t>轴正方向，竖直向下为</a:t>
            </a:r>
            <a:r>
              <a:rPr lang="en-US" altLang="zh-CN" dirty="0"/>
              <a:t>y</a:t>
            </a:r>
            <a:r>
              <a:rPr lang="zh-CN" altLang="en-US" dirty="0"/>
              <a:t>轴正方向。单位是</a:t>
            </a:r>
            <a:r>
              <a:rPr lang="zh-CN" altLang="en-US" b="1" dirty="0">
                <a:solidFill>
                  <a:srgbClr val="C00000"/>
                </a:solidFill>
              </a:rPr>
              <a:t>象素</a:t>
            </a:r>
            <a:r>
              <a:rPr lang="zh-CN" altLang="en-US" dirty="0"/>
              <a:t>点。</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pic>
        <p:nvPicPr>
          <p:cNvPr id="5" name="图片 4" descr="832087_1308248822y360.png"/>
          <p:cNvPicPr>
            <a:picLocks noChangeAspect="1"/>
          </p:cNvPicPr>
          <p:nvPr/>
        </p:nvPicPr>
        <p:blipFill>
          <a:blip r:embed="rId2"/>
          <a:stretch>
            <a:fillRect/>
          </a:stretch>
        </p:blipFill>
        <p:spPr>
          <a:xfrm>
            <a:off x="2143108" y="3000372"/>
            <a:ext cx="4429156" cy="28713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§10.2.1    </a:t>
            </a:r>
            <a:r>
              <a:rPr lang="en-US" altLang="zh-CN" dirty="0" err="1">
                <a:latin typeface="宋体" pitchFamily="2" charset="-122"/>
              </a:rPr>
              <a:t>JFrame</a:t>
            </a:r>
            <a:r>
              <a:rPr lang="zh-CN" altLang="en-US" dirty="0">
                <a:latin typeface="宋体" pitchFamily="2" charset="-122"/>
              </a:rPr>
              <a:t>常用方法 </a:t>
            </a:r>
            <a:endParaRPr lang="zh-CN" altLang="en-US" dirty="0"/>
          </a:p>
        </p:txBody>
      </p:sp>
      <p:sp>
        <p:nvSpPr>
          <p:cNvPr id="3" name="内容占位符 2"/>
          <p:cNvSpPr>
            <a:spLocks noGrp="1"/>
          </p:cNvSpPr>
          <p:nvPr>
            <p:ph idx="1"/>
          </p:nvPr>
        </p:nvSpPr>
        <p:spPr>
          <a:xfrm>
            <a:off x="457200" y="1714487"/>
            <a:ext cx="8229600" cy="4416437"/>
          </a:xfrm>
        </p:spPr>
        <p:txBody>
          <a:bodyPr/>
          <a:lstStyle/>
          <a:p>
            <a:pPr algn="just">
              <a:spcBef>
                <a:spcPts val="0"/>
              </a:spcBef>
            </a:pPr>
            <a:r>
              <a:rPr lang="en-US" altLang="zh-CN" sz="2400" b="1" dirty="0">
                <a:solidFill>
                  <a:srgbClr val="0000FF"/>
                </a:solidFill>
                <a:latin typeface="Arial" charset="0"/>
              </a:rPr>
              <a:t>public void </a:t>
            </a:r>
            <a:r>
              <a:rPr lang="en-US" altLang="zh-CN" sz="2400" b="1" dirty="0" err="1">
                <a:solidFill>
                  <a:srgbClr val="0000FF"/>
                </a:solidFill>
                <a:latin typeface="Arial" charset="0"/>
              </a:rPr>
              <a:t>setBounds</a:t>
            </a:r>
            <a:r>
              <a:rPr lang="en-US" altLang="zh-CN" sz="2400" b="1" dirty="0">
                <a:solidFill>
                  <a:srgbClr val="0000FF"/>
                </a:solidFill>
                <a:latin typeface="Arial" charset="0"/>
              </a:rPr>
              <a:t>(</a:t>
            </a:r>
            <a:r>
              <a:rPr lang="en-US" altLang="zh-CN" sz="2400" b="1" dirty="0" err="1">
                <a:solidFill>
                  <a:srgbClr val="0000FF"/>
                </a:solidFill>
                <a:latin typeface="Arial" charset="0"/>
              </a:rPr>
              <a:t>int</a:t>
            </a:r>
            <a:r>
              <a:rPr lang="en-US" altLang="zh-CN" sz="2400" b="1" dirty="0">
                <a:solidFill>
                  <a:srgbClr val="0000FF"/>
                </a:solidFill>
                <a:latin typeface="Arial" charset="0"/>
              </a:rPr>
              <a:t> </a:t>
            </a:r>
            <a:r>
              <a:rPr lang="en-US" altLang="zh-CN" sz="2400" b="1" dirty="0" err="1">
                <a:solidFill>
                  <a:srgbClr val="0000FF"/>
                </a:solidFill>
                <a:latin typeface="Arial" charset="0"/>
              </a:rPr>
              <a:t>a,int</a:t>
            </a:r>
            <a:r>
              <a:rPr lang="en-US" altLang="zh-CN" sz="2400" b="1" dirty="0">
                <a:solidFill>
                  <a:srgbClr val="0000FF"/>
                </a:solidFill>
                <a:latin typeface="Arial" charset="0"/>
              </a:rPr>
              <a:t> </a:t>
            </a:r>
            <a:r>
              <a:rPr lang="en-US" altLang="zh-CN" sz="2400" b="1" dirty="0" err="1">
                <a:solidFill>
                  <a:srgbClr val="0000FF"/>
                </a:solidFill>
                <a:latin typeface="Arial" charset="0"/>
              </a:rPr>
              <a:t>b,int</a:t>
            </a:r>
            <a:r>
              <a:rPr lang="en-US" altLang="zh-CN" sz="2400" b="1" dirty="0">
                <a:solidFill>
                  <a:srgbClr val="0000FF"/>
                </a:solidFill>
                <a:latin typeface="Arial" charset="0"/>
              </a:rPr>
              <a:t> </a:t>
            </a:r>
            <a:r>
              <a:rPr lang="en-US" altLang="zh-CN" sz="2400" b="1" dirty="0" err="1">
                <a:solidFill>
                  <a:srgbClr val="0000FF"/>
                </a:solidFill>
                <a:latin typeface="Arial" charset="0"/>
              </a:rPr>
              <a:t>width,</a:t>
            </a:r>
            <a:r>
              <a:rPr lang="en-US" altLang="zh-CN" sz="2400" b="1" err="1">
                <a:solidFill>
                  <a:srgbClr val="0000FF"/>
                </a:solidFill>
                <a:latin typeface="Arial" charset="0"/>
              </a:rPr>
              <a:t>int</a:t>
            </a:r>
            <a:r>
              <a:rPr lang="en-US" altLang="zh-CN" sz="2400" b="1">
                <a:solidFill>
                  <a:srgbClr val="0000FF"/>
                </a:solidFill>
                <a:latin typeface="Arial" charset="0"/>
              </a:rPr>
              <a:t> height)</a:t>
            </a:r>
            <a:r>
              <a:rPr lang="en-US" altLang="zh-CN" sz="2400" b="1">
                <a:latin typeface="宋体" pitchFamily="2" charset="-122"/>
              </a:rPr>
              <a:t> </a:t>
            </a:r>
            <a:endParaRPr lang="en-US" altLang="zh-CN" sz="2400" b="1" dirty="0">
              <a:latin typeface="宋体" pitchFamily="2" charset="-122"/>
            </a:endParaRPr>
          </a:p>
          <a:p>
            <a:pPr lvl="1" algn="just">
              <a:spcBef>
                <a:spcPts val="0"/>
              </a:spcBef>
            </a:pPr>
            <a:r>
              <a:rPr lang="zh-CN" altLang="en-US" dirty="0">
                <a:latin typeface="宋体" pitchFamily="2" charset="-122"/>
              </a:rPr>
              <a:t>设置窗口的</a:t>
            </a:r>
            <a:r>
              <a:rPr lang="zh-CN" altLang="en-US" b="1" dirty="0">
                <a:solidFill>
                  <a:srgbClr val="C00000"/>
                </a:solidFill>
                <a:latin typeface="宋体" pitchFamily="2" charset="-122"/>
              </a:rPr>
              <a:t>初始位置</a:t>
            </a:r>
            <a:r>
              <a:rPr lang="zh-CN" altLang="en-US" dirty="0">
                <a:latin typeface="宋体" pitchFamily="2" charset="-122"/>
              </a:rPr>
              <a:t>是(</a:t>
            </a:r>
            <a:r>
              <a:rPr lang="en-US" altLang="zh-CN" dirty="0" err="1">
                <a:latin typeface="宋体" pitchFamily="2" charset="-122"/>
              </a:rPr>
              <a:t>a,b</a:t>
            </a:r>
            <a:r>
              <a:rPr lang="en-US" altLang="zh-CN">
                <a:latin typeface="宋体" pitchFamily="2" charset="-122"/>
              </a:rPr>
              <a:t>)，</a:t>
            </a:r>
            <a:r>
              <a:rPr lang="zh-CN" altLang="en-US">
                <a:latin typeface="宋体" pitchFamily="2" charset="-122"/>
              </a:rPr>
              <a:t>即：距</a:t>
            </a:r>
            <a:r>
              <a:rPr lang="zh-CN" altLang="en-US" dirty="0">
                <a:latin typeface="宋体" pitchFamily="2" charset="-122"/>
              </a:rPr>
              <a:t>屏幕左面</a:t>
            </a:r>
            <a:r>
              <a:rPr lang="en-US" altLang="zh-CN" dirty="0">
                <a:latin typeface="宋体" pitchFamily="2" charset="-122"/>
              </a:rPr>
              <a:t>a</a:t>
            </a:r>
            <a:r>
              <a:rPr lang="zh-CN" altLang="en-US" dirty="0">
                <a:latin typeface="宋体" pitchFamily="2" charset="-122"/>
              </a:rPr>
              <a:t>个像素、距屏幕上方</a:t>
            </a:r>
            <a:r>
              <a:rPr lang="en-US" altLang="zh-CN" dirty="0">
                <a:latin typeface="宋体" pitchFamily="2" charset="-122"/>
              </a:rPr>
              <a:t>b</a:t>
            </a:r>
            <a:r>
              <a:rPr lang="zh-CN" altLang="en-US" dirty="0">
                <a:latin typeface="宋体" pitchFamily="2" charset="-122"/>
              </a:rPr>
              <a:t>个像素；窗口的宽是</a:t>
            </a:r>
            <a:r>
              <a:rPr lang="en-US" altLang="zh-CN" dirty="0">
                <a:latin typeface="宋体" pitchFamily="2" charset="-122"/>
              </a:rPr>
              <a:t>width，</a:t>
            </a:r>
            <a:r>
              <a:rPr lang="zh-CN" altLang="en-US" dirty="0">
                <a:latin typeface="宋体" pitchFamily="2" charset="-122"/>
              </a:rPr>
              <a:t>高是</a:t>
            </a:r>
            <a:r>
              <a:rPr lang="en-US" altLang="zh-CN" dirty="0">
                <a:latin typeface="宋体" pitchFamily="2" charset="-122"/>
              </a:rPr>
              <a:t>height。</a:t>
            </a:r>
          </a:p>
          <a:p>
            <a:pPr lvl="1" algn="just">
              <a:spcBef>
                <a:spcPts val="0"/>
              </a:spcBef>
            </a:pPr>
            <a:endParaRPr lang="en-US" altLang="zh-CN" dirty="0">
              <a:latin typeface="宋体" pitchFamily="2" charset="-122"/>
            </a:endParaRPr>
          </a:p>
          <a:p>
            <a:pPr algn="just">
              <a:spcBef>
                <a:spcPts val="0"/>
              </a:spcBef>
            </a:pPr>
            <a:r>
              <a:rPr lang="en-US" altLang="zh-CN" sz="2400" b="1" dirty="0">
                <a:solidFill>
                  <a:srgbClr val="0000FF"/>
                </a:solidFill>
                <a:latin typeface="Arial" charset="0"/>
              </a:rPr>
              <a:t>public void </a:t>
            </a:r>
            <a:r>
              <a:rPr lang="en-US" altLang="zh-CN" sz="2400" b="1" dirty="0" err="1">
                <a:solidFill>
                  <a:srgbClr val="0000FF"/>
                </a:solidFill>
                <a:latin typeface="Arial" charset="0"/>
              </a:rPr>
              <a:t>setSize</a:t>
            </a:r>
            <a:r>
              <a:rPr lang="en-US" altLang="zh-CN" sz="2400" b="1" dirty="0">
                <a:solidFill>
                  <a:srgbClr val="0000FF"/>
                </a:solidFill>
                <a:latin typeface="Arial" charset="0"/>
              </a:rPr>
              <a:t>(</a:t>
            </a:r>
            <a:r>
              <a:rPr lang="en-US" altLang="zh-CN" sz="2400" b="1" dirty="0" err="1">
                <a:solidFill>
                  <a:srgbClr val="0000FF"/>
                </a:solidFill>
                <a:latin typeface="Arial" charset="0"/>
              </a:rPr>
              <a:t>int</a:t>
            </a:r>
            <a:r>
              <a:rPr lang="en-US" altLang="zh-CN" sz="2400" b="1" dirty="0">
                <a:solidFill>
                  <a:srgbClr val="0000FF"/>
                </a:solidFill>
                <a:latin typeface="Arial" charset="0"/>
              </a:rPr>
              <a:t> width, </a:t>
            </a:r>
            <a:r>
              <a:rPr lang="en-US" altLang="zh-CN" sz="2400" b="1" dirty="0" err="1">
                <a:solidFill>
                  <a:srgbClr val="0000FF"/>
                </a:solidFill>
                <a:latin typeface="Arial" charset="0"/>
              </a:rPr>
              <a:t>int</a:t>
            </a:r>
            <a:r>
              <a:rPr lang="en-US" altLang="zh-CN" sz="2400" b="1" dirty="0">
                <a:solidFill>
                  <a:srgbClr val="0000FF"/>
                </a:solidFill>
                <a:latin typeface="Arial" charset="0"/>
              </a:rPr>
              <a:t> height)</a:t>
            </a:r>
            <a:r>
              <a:rPr lang="en-US" altLang="zh-CN" sz="2400" b="1" dirty="0">
                <a:latin typeface="宋体" pitchFamily="2" charset="-122"/>
              </a:rPr>
              <a:t> </a:t>
            </a:r>
          </a:p>
          <a:p>
            <a:pPr lvl="1" algn="just">
              <a:spcBef>
                <a:spcPts val="0"/>
              </a:spcBef>
            </a:pPr>
            <a:r>
              <a:rPr lang="zh-CN" altLang="en-US" dirty="0">
                <a:latin typeface="宋体" pitchFamily="2" charset="-122"/>
              </a:rPr>
              <a:t>设置窗口的大小。</a:t>
            </a:r>
            <a:endParaRPr lang="en-US" altLang="zh-CN" dirty="0">
              <a:latin typeface="宋体" pitchFamily="2" charset="-122"/>
            </a:endParaRPr>
          </a:p>
          <a:p>
            <a:pPr lvl="1" algn="just">
              <a:spcBef>
                <a:spcPts val="0"/>
              </a:spcBef>
            </a:pPr>
            <a:endParaRPr lang="zh-CN" altLang="en-US" dirty="0">
              <a:latin typeface="宋体" pitchFamily="2" charset="-122"/>
            </a:endParaRPr>
          </a:p>
          <a:p>
            <a:pPr algn="just">
              <a:spcBef>
                <a:spcPts val="0"/>
              </a:spcBef>
            </a:pPr>
            <a:r>
              <a:rPr lang="en-US" altLang="zh-CN" sz="2400" b="1" dirty="0">
                <a:solidFill>
                  <a:srgbClr val="0000FF"/>
                </a:solidFill>
                <a:latin typeface="Arial" charset="0"/>
              </a:rPr>
              <a:t>public void </a:t>
            </a:r>
            <a:r>
              <a:rPr lang="en-US" altLang="zh-CN" sz="2400" b="1" dirty="0" err="1">
                <a:solidFill>
                  <a:srgbClr val="0000FF"/>
                </a:solidFill>
                <a:latin typeface="Arial" charset="0"/>
              </a:rPr>
              <a:t>setLocation</a:t>
            </a:r>
            <a:r>
              <a:rPr lang="en-US" altLang="zh-CN" sz="2400" b="1" dirty="0">
                <a:solidFill>
                  <a:srgbClr val="0000FF"/>
                </a:solidFill>
                <a:latin typeface="Arial" charset="0"/>
              </a:rPr>
              <a:t>(</a:t>
            </a:r>
            <a:r>
              <a:rPr lang="en-US" altLang="zh-CN" sz="2400" b="1" dirty="0" err="1">
                <a:solidFill>
                  <a:srgbClr val="0000FF"/>
                </a:solidFill>
                <a:latin typeface="Arial" charset="0"/>
              </a:rPr>
              <a:t>int</a:t>
            </a:r>
            <a:r>
              <a:rPr lang="en-US" altLang="zh-CN" sz="2400" b="1" dirty="0">
                <a:solidFill>
                  <a:srgbClr val="0000FF"/>
                </a:solidFill>
                <a:latin typeface="Arial" charset="0"/>
              </a:rPr>
              <a:t> </a:t>
            </a:r>
            <a:r>
              <a:rPr lang="en-US" altLang="zh-CN" sz="2400" b="1" dirty="0" err="1">
                <a:solidFill>
                  <a:srgbClr val="0000FF"/>
                </a:solidFill>
                <a:latin typeface="Arial" charset="0"/>
              </a:rPr>
              <a:t>x,int</a:t>
            </a:r>
            <a:r>
              <a:rPr lang="en-US" altLang="zh-CN" sz="2400" b="1" dirty="0">
                <a:solidFill>
                  <a:srgbClr val="0000FF"/>
                </a:solidFill>
                <a:latin typeface="Arial" charset="0"/>
              </a:rPr>
              <a:t> y)</a:t>
            </a:r>
            <a:r>
              <a:rPr lang="en-US" altLang="zh-CN" sz="2400" b="1" dirty="0">
                <a:latin typeface="宋体" pitchFamily="2" charset="-122"/>
              </a:rPr>
              <a:t> </a:t>
            </a:r>
          </a:p>
          <a:p>
            <a:pPr lvl="1" algn="just">
              <a:spcBef>
                <a:spcPts val="0"/>
              </a:spcBef>
            </a:pPr>
            <a:r>
              <a:rPr lang="zh-CN" altLang="en-US" dirty="0">
                <a:latin typeface="宋体" pitchFamily="2" charset="-122"/>
              </a:rPr>
              <a:t>设置窗口的位置，默认位置是(0,0)。</a:t>
            </a:r>
            <a:endParaRPr lang="en-US" altLang="zh-CN" dirty="0">
              <a:latin typeface="宋体" pitchFamily="2" charset="-122"/>
            </a:endParaRPr>
          </a:p>
          <a:p>
            <a:pPr lvl="1" algn="just">
              <a:spcBef>
                <a:spcPts val="0"/>
              </a:spcBef>
            </a:pPr>
            <a:endParaRPr lang="zh-CN" altLang="en-US" dirty="0">
              <a:latin typeface="宋体" pitchFamily="2" charset="-122"/>
            </a:endParaRPr>
          </a:p>
          <a:p>
            <a:pPr algn="just">
              <a:spcBef>
                <a:spcPts val="0"/>
              </a:spcBef>
            </a:pPr>
            <a:r>
              <a:rPr lang="en-US" altLang="zh-CN" sz="2400" b="1" dirty="0">
                <a:solidFill>
                  <a:srgbClr val="0000FF"/>
                </a:solidFill>
                <a:latin typeface="Arial" charset="0"/>
              </a:rPr>
              <a:t>public void </a:t>
            </a:r>
            <a:r>
              <a:rPr lang="en-US" altLang="zh-CN" sz="2400" b="1" dirty="0" err="1">
                <a:solidFill>
                  <a:srgbClr val="0000FF"/>
                </a:solidFill>
                <a:latin typeface="Arial" charset="0"/>
              </a:rPr>
              <a:t>setVisible</a:t>
            </a:r>
            <a:r>
              <a:rPr lang="en-US" altLang="zh-CN" sz="2400" b="1" dirty="0">
                <a:solidFill>
                  <a:srgbClr val="0000FF"/>
                </a:solidFill>
                <a:latin typeface="Arial" charset="0"/>
              </a:rPr>
              <a:t>(</a:t>
            </a:r>
            <a:r>
              <a:rPr lang="en-US" altLang="zh-CN" sz="2400" b="1" dirty="0" err="1">
                <a:solidFill>
                  <a:srgbClr val="0000FF"/>
                </a:solidFill>
                <a:latin typeface="Arial" charset="0"/>
              </a:rPr>
              <a:t>boolean</a:t>
            </a:r>
            <a:r>
              <a:rPr lang="en-US" altLang="zh-CN" sz="2400" b="1" dirty="0">
                <a:solidFill>
                  <a:srgbClr val="0000FF"/>
                </a:solidFill>
                <a:latin typeface="Arial" charset="0"/>
              </a:rPr>
              <a:t> b)</a:t>
            </a:r>
            <a:r>
              <a:rPr lang="en-US" altLang="zh-CN" sz="2400" b="1" dirty="0">
                <a:latin typeface="宋体" pitchFamily="2" charset="-122"/>
              </a:rPr>
              <a:t> </a:t>
            </a:r>
          </a:p>
          <a:p>
            <a:pPr lvl="1" algn="just">
              <a:spcBef>
                <a:spcPts val="0"/>
              </a:spcBef>
            </a:pPr>
            <a:r>
              <a:rPr lang="zh-CN" altLang="en-US" dirty="0">
                <a:latin typeface="宋体" pitchFamily="2" charset="-122"/>
              </a:rPr>
              <a:t>设置窗口是否可见，</a:t>
            </a:r>
            <a:r>
              <a:rPr lang="zh-CN" altLang="en-US" dirty="0">
                <a:solidFill>
                  <a:srgbClr val="C00000"/>
                </a:solidFill>
                <a:latin typeface="宋体" pitchFamily="2" charset="-122"/>
              </a:rPr>
              <a:t>窗口默认是不可见的</a:t>
            </a:r>
            <a:r>
              <a:rPr lang="zh-CN" altLang="en-US" dirty="0">
                <a:latin typeface="宋体" pitchFamily="2" charset="-122"/>
              </a:rPr>
              <a:t>。</a:t>
            </a:r>
          </a:p>
          <a:p>
            <a:pPr>
              <a:spcBef>
                <a:spcPts val="0"/>
              </a:spcBef>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§10.2.1    </a:t>
            </a:r>
            <a:r>
              <a:rPr lang="en-US" altLang="zh-CN" dirty="0" err="1">
                <a:latin typeface="Tahoma" pitchFamily="34" charset="0"/>
                <a:ea typeface="Tahoma" pitchFamily="34" charset="0"/>
                <a:cs typeface="Tahoma" pitchFamily="34" charset="0"/>
              </a:rPr>
              <a:t>JFrame</a:t>
            </a:r>
            <a:r>
              <a:rPr lang="zh-CN" altLang="en-US" dirty="0">
                <a:latin typeface="Tahoma" pitchFamily="34" charset="0"/>
                <a:cs typeface="Tahoma" pitchFamily="34" charset="0"/>
              </a:rPr>
              <a:t>常用方法 </a:t>
            </a:r>
          </a:p>
        </p:txBody>
      </p:sp>
      <p:sp>
        <p:nvSpPr>
          <p:cNvPr id="3" name="内容占位符 2"/>
          <p:cNvSpPr>
            <a:spLocks noGrp="1"/>
          </p:cNvSpPr>
          <p:nvPr>
            <p:ph idx="1"/>
          </p:nvPr>
        </p:nvSpPr>
        <p:spPr/>
        <p:txBody>
          <a:bodyPr/>
          <a:lstStyle/>
          <a:p>
            <a:pPr algn="just">
              <a:spcBef>
                <a:spcPts val="0"/>
              </a:spcBef>
            </a:pPr>
            <a:r>
              <a:rPr lang="en-US" altLang="zh-CN" sz="2400" b="1" dirty="0">
                <a:solidFill>
                  <a:srgbClr val="0000FF"/>
                </a:solidFill>
                <a:latin typeface="Tahoma" pitchFamily="34" charset="0"/>
                <a:ea typeface="Tahoma" pitchFamily="34" charset="0"/>
                <a:cs typeface="Tahoma" pitchFamily="34" charset="0"/>
              </a:rPr>
              <a:t>public void </a:t>
            </a:r>
            <a:r>
              <a:rPr lang="en-US" altLang="zh-CN" sz="2400" b="1" dirty="0" err="1">
                <a:solidFill>
                  <a:srgbClr val="0000FF"/>
                </a:solidFill>
                <a:latin typeface="Tahoma" pitchFamily="34" charset="0"/>
                <a:ea typeface="Tahoma" pitchFamily="34" charset="0"/>
                <a:cs typeface="Tahoma" pitchFamily="34" charset="0"/>
              </a:rPr>
              <a:t>setResizable</a:t>
            </a:r>
            <a:r>
              <a:rPr lang="en-US" altLang="zh-CN" sz="2400" b="1" dirty="0">
                <a:solidFill>
                  <a:srgbClr val="0000FF"/>
                </a:solidFill>
                <a:latin typeface="Tahoma" pitchFamily="34" charset="0"/>
                <a:ea typeface="Tahoma" pitchFamily="34" charset="0"/>
                <a:cs typeface="Tahoma" pitchFamily="34" charset="0"/>
              </a:rPr>
              <a:t>(</a:t>
            </a:r>
            <a:r>
              <a:rPr lang="en-US" altLang="zh-CN" sz="2400" b="1" dirty="0" err="1">
                <a:solidFill>
                  <a:srgbClr val="0000FF"/>
                </a:solidFill>
                <a:latin typeface="Tahoma" pitchFamily="34" charset="0"/>
                <a:ea typeface="Tahoma" pitchFamily="34" charset="0"/>
                <a:cs typeface="Tahoma" pitchFamily="34" charset="0"/>
              </a:rPr>
              <a:t>boolean</a:t>
            </a:r>
            <a:r>
              <a:rPr lang="en-US" altLang="zh-CN" sz="2400" b="1" dirty="0">
                <a:solidFill>
                  <a:srgbClr val="0000FF"/>
                </a:solidFill>
                <a:latin typeface="Tahoma" pitchFamily="34" charset="0"/>
                <a:ea typeface="Tahoma" pitchFamily="34" charset="0"/>
                <a:cs typeface="Tahoma" pitchFamily="34" charset="0"/>
              </a:rPr>
              <a:t> b)</a:t>
            </a:r>
            <a:r>
              <a:rPr lang="en-US" altLang="zh-CN" sz="2400" b="1" dirty="0">
                <a:latin typeface="Tahoma" pitchFamily="34" charset="0"/>
                <a:ea typeface="Tahoma" pitchFamily="34" charset="0"/>
                <a:cs typeface="Tahoma" pitchFamily="34" charset="0"/>
              </a:rPr>
              <a:t> </a:t>
            </a:r>
          </a:p>
          <a:p>
            <a:pPr lvl="1" algn="just">
              <a:spcBef>
                <a:spcPts val="0"/>
              </a:spcBef>
            </a:pPr>
            <a:r>
              <a:rPr lang="zh-CN" altLang="en-US" dirty="0">
                <a:latin typeface="Tahoma" pitchFamily="34" charset="0"/>
                <a:cs typeface="Tahoma" pitchFamily="34" charset="0"/>
              </a:rPr>
              <a:t>设置窗口是否可调整大小，默认可调整</a:t>
            </a:r>
            <a:r>
              <a:rPr lang="zh-CN" altLang="en-US">
                <a:latin typeface="Tahoma" pitchFamily="34" charset="0"/>
                <a:cs typeface="Tahoma" pitchFamily="34" charset="0"/>
              </a:rPr>
              <a:t>大小。</a:t>
            </a:r>
            <a:endParaRPr lang="zh-CN" altLang="en-US" dirty="0">
              <a:latin typeface="Tahoma" pitchFamily="34" charset="0"/>
              <a:cs typeface="Tahoma" pitchFamily="34" charset="0"/>
            </a:endParaRPr>
          </a:p>
          <a:p>
            <a:pPr algn="just">
              <a:spcBef>
                <a:spcPts val="0"/>
              </a:spcBef>
            </a:pPr>
            <a:r>
              <a:rPr lang="en-US" altLang="zh-CN" sz="2400" b="1" dirty="0">
                <a:solidFill>
                  <a:srgbClr val="0000FF"/>
                </a:solidFill>
                <a:latin typeface="Tahoma" pitchFamily="34" charset="0"/>
                <a:ea typeface="Tahoma" pitchFamily="34" charset="0"/>
                <a:cs typeface="Tahoma" pitchFamily="34" charset="0"/>
              </a:rPr>
              <a:t>public void dispose()</a:t>
            </a:r>
            <a:r>
              <a:rPr lang="en-US" altLang="zh-CN" sz="2400" b="1" dirty="0">
                <a:latin typeface="Tahoma" pitchFamily="34" charset="0"/>
                <a:ea typeface="Tahoma" pitchFamily="34" charset="0"/>
                <a:cs typeface="Tahoma" pitchFamily="34" charset="0"/>
              </a:rPr>
              <a:t> </a:t>
            </a:r>
          </a:p>
          <a:p>
            <a:pPr lvl="1" algn="just">
              <a:spcBef>
                <a:spcPts val="0"/>
              </a:spcBef>
            </a:pPr>
            <a:r>
              <a:rPr lang="zh-CN" altLang="en-US" dirty="0">
                <a:latin typeface="Tahoma" pitchFamily="34" charset="0"/>
                <a:cs typeface="Tahoma" pitchFamily="34" charset="0"/>
              </a:rPr>
              <a:t>撤消当前窗口，并释放当前窗口所使用的</a:t>
            </a:r>
            <a:r>
              <a:rPr lang="zh-CN" altLang="en-US">
                <a:latin typeface="Tahoma" pitchFamily="34" charset="0"/>
                <a:cs typeface="Tahoma" pitchFamily="34" charset="0"/>
              </a:rPr>
              <a:t>资源。</a:t>
            </a:r>
            <a:endParaRPr lang="zh-CN" altLang="en-US" dirty="0">
              <a:latin typeface="Tahoma" pitchFamily="34" charset="0"/>
              <a:cs typeface="Tahoma" pitchFamily="34" charset="0"/>
            </a:endParaRPr>
          </a:p>
          <a:p>
            <a:pPr algn="just">
              <a:spcBef>
                <a:spcPts val="0"/>
              </a:spcBef>
            </a:pPr>
            <a:r>
              <a:rPr lang="en-US" altLang="zh-CN" sz="2400" b="1" dirty="0">
                <a:solidFill>
                  <a:srgbClr val="0000FF"/>
                </a:solidFill>
                <a:latin typeface="Tahoma" pitchFamily="34" charset="0"/>
                <a:ea typeface="Tahoma" pitchFamily="34" charset="0"/>
                <a:cs typeface="Tahoma" pitchFamily="34" charset="0"/>
              </a:rPr>
              <a:t>public void </a:t>
            </a:r>
            <a:r>
              <a:rPr lang="en-US" altLang="zh-CN" sz="2400" b="1" dirty="0" err="1">
                <a:solidFill>
                  <a:srgbClr val="0000FF"/>
                </a:solidFill>
                <a:latin typeface="Tahoma" pitchFamily="34" charset="0"/>
                <a:ea typeface="Tahoma" pitchFamily="34" charset="0"/>
                <a:cs typeface="Tahoma" pitchFamily="34" charset="0"/>
              </a:rPr>
              <a:t>setExtendedState</a:t>
            </a:r>
            <a:r>
              <a:rPr lang="en-US" altLang="zh-CN" sz="2400" b="1" dirty="0">
                <a:solidFill>
                  <a:srgbClr val="0000FF"/>
                </a:solidFill>
                <a:latin typeface="Tahoma" pitchFamily="34" charset="0"/>
                <a:ea typeface="Tahoma" pitchFamily="34" charset="0"/>
                <a:cs typeface="Tahoma" pitchFamily="34" charset="0"/>
              </a:rPr>
              <a:t>(</a:t>
            </a:r>
            <a:r>
              <a:rPr lang="en-US" altLang="zh-CN" sz="2400" b="1" dirty="0" err="1">
                <a:solidFill>
                  <a:srgbClr val="0000FF"/>
                </a:solidFill>
                <a:latin typeface="Tahoma" pitchFamily="34" charset="0"/>
                <a:ea typeface="Tahoma" pitchFamily="34" charset="0"/>
                <a:cs typeface="Tahoma" pitchFamily="34" charset="0"/>
              </a:rPr>
              <a:t>int</a:t>
            </a:r>
            <a:r>
              <a:rPr lang="en-US" altLang="zh-CN" sz="2400" b="1" dirty="0">
                <a:solidFill>
                  <a:srgbClr val="0000FF"/>
                </a:solidFill>
                <a:latin typeface="Tahoma" pitchFamily="34" charset="0"/>
                <a:ea typeface="Tahoma" pitchFamily="34" charset="0"/>
                <a:cs typeface="Tahoma" pitchFamily="34" charset="0"/>
              </a:rPr>
              <a:t> state)</a:t>
            </a:r>
            <a:r>
              <a:rPr lang="en-US" altLang="zh-CN" sz="2400" b="1" dirty="0">
                <a:latin typeface="Tahoma" pitchFamily="34" charset="0"/>
                <a:ea typeface="Tahoma" pitchFamily="34" charset="0"/>
                <a:cs typeface="Tahoma" pitchFamily="34" charset="0"/>
              </a:rPr>
              <a:t> </a:t>
            </a:r>
          </a:p>
          <a:p>
            <a:pPr lvl="1" algn="just">
              <a:spcBef>
                <a:spcPts val="0"/>
              </a:spcBef>
            </a:pPr>
            <a:r>
              <a:rPr lang="zh-CN" altLang="en-US">
                <a:latin typeface="Tahoma" pitchFamily="34" charset="0"/>
                <a:cs typeface="Tahoma" pitchFamily="34" charset="0"/>
              </a:rPr>
              <a:t>设置</a:t>
            </a:r>
            <a:r>
              <a:rPr lang="zh-CN" altLang="en-US"/>
              <a:t>窗口启动时的最大化</a:t>
            </a:r>
            <a:r>
              <a:rPr lang="zh-CN" altLang="en-US">
                <a:latin typeface="Tahoma" pitchFamily="34" charset="0"/>
                <a:cs typeface="Tahoma" pitchFamily="34" charset="0"/>
              </a:rPr>
              <a:t>状态.</a:t>
            </a:r>
            <a:endParaRPr lang="en-US" altLang="zh-CN">
              <a:latin typeface="Tahoma" pitchFamily="34" charset="0"/>
              <a:cs typeface="Tahoma" pitchFamily="34" charset="0"/>
            </a:endParaRPr>
          </a:p>
          <a:p>
            <a:pPr lvl="2"/>
            <a:r>
              <a:rPr lang="en-US" altLang="zh-CN" sz="1800"/>
              <a:t>MAXIMISED_HORIZ</a:t>
            </a:r>
            <a:r>
              <a:rPr lang="zh-CN" altLang="en-US" sz="1800"/>
              <a:t>，水平方向最大化窗口</a:t>
            </a:r>
          </a:p>
          <a:p>
            <a:pPr lvl="2"/>
            <a:r>
              <a:rPr lang="en-US" altLang="zh-CN" sz="1800"/>
              <a:t>MAXIMIZED_VERT</a:t>
            </a:r>
            <a:r>
              <a:rPr lang="zh-CN" altLang="en-US" sz="1800"/>
              <a:t>，垂直方向最大化窗口</a:t>
            </a:r>
          </a:p>
          <a:p>
            <a:pPr lvl="2"/>
            <a:r>
              <a:rPr lang="en-US" altLang="zh-CN" sz="1800"/>
              <a:t>MAXIMIZED_BOTH</a:t>
            </a:r>
            <a:r>
              <a:rPr lang="zh-CN" altLang="en-US" sz="1800"/>
              <a:t>，水平与垂直方向都最大化的窗口</a:t>
            </a:r>
            <a:endParaRPr lang="en-US" altLang="zh-CN" sz="1800"/>
          </a:p>
          <a:p>
            <a:pPr lvl="2"/>
            <a:endParaRPr lang="zh-CN" altLang="en-US" dirty="0">
              <a:latin typeface="Tahoma" pitchFamily="34" charset="0"/>
              <a:cs typeface="Tahoma" pitchFamily="34" charset="0"/>
            </a:endParaRPr>
          </a:p>
          <a:p>
            <a:pPr algn="just">
              <a:spcBef>
                <a:spcPts val="0"/>
              </a:spcBef>
            </a:pPr>
            <a:r>
              <a:rPr lang="en-US" altLang="zh-CN" sz="2200" b="1" dirty="0">
                <a:solidFill>
                  <a:srgbClr val="0000FF"/>
                </a:solidFill>
                <a:latin typeface="Tahoma" pitchFamily="34" charset="0"/>
                <a:ea typeface="Tahoma" pitchFamily="34" charset="0"/>
                <a:cs typeface="Tahoma" pitchFamily="34" charset="0"/>
              </a:rPr>
              <a:t>public void </a:t>
            </a:r>
            <a:r>
              <a:rPr lang="en-US" altLang="zh-CN" sz="2200" b="1" dirty="0" err="1">
                <a:solidFill>
                  <a:srgbClr val="0000FF"/>
                </a:solidFill>
                <a:latin typeface="Tahoma" pitchFamily="34" charset="0"/>
                <a:ea typeface="Tahoma" pitchFamily="34" charset="0"/>
                <a:cs typeface="Tahoma" pitchFamily="34" charset="0"/>
              </a:rPr>
              <a:t>setDefaultCloseOperation</a:t>
            </a:r>
            <a:r>
              <a:rPr lang="en-US" altLang="zh-CN" sz="2200" b="1" dirty="0">
                <a:solidFill>
                  <a:srgbClr val="0000FF"/>
                </a:solidFill>
                <a:latin typeface="Tahoma" pitchFamily="34" charset="0"/>
                <a:ea typeface="Tahoma" pitchFamily="34" charset="0"/>
                <a:cs typeface="Tahoma" pitchFamily="34" charset="0"/>
              </a:rPr>
              <a:t>(</a:t>
            </a:r>
            <a:r>
              <a:rPr lang="en-US" altLang="zh-CN" sz="2200" b="1" dirty="0" err="1">
                <a:solidFill>
                  <a:srgbClr val="0000FF"/>
                </a:solidFill>
                <a:latin typeface="Tahoma" pitchFamily="34" charset="0"/>
                <a:ea typeface="Tahoma" pitchFamily="34" charset="0"/>
                <a:cs typeface="Tahoma" pitchFamily="34" charset="0"/>
              </a:rPr>
              <a:t>int</a:t>
            </a:r>
            <a:r>
              <a:rPr lang="en-US" altLang="zh-CN" sz="2200" b="1" dirty="0">
                <a:solidFill>
                  <a:srgbClr val="0000FF"/>
                </a:solidFill>
                <a:latin typeface="Tahoma" pitchFamily="34" charset="0"/>
                <a:ea typeface="Tahoma" pitchFamily="34" charset="0"/>
                <a:cs typeface="Tahoma" pitchFamily="34" charset="0"/>
              </a:rPr>
              <a:t> operation)</a:t>
            </a:r>
            <a:r>
              <a:rPr lang="en-US" altLang="zh-CN" sz="2200" b="1" dirty="0">
                <a:latin typeface="Tahoma" pitchFamily="34" charset="0"/>
                <a:ea typeface="Tahoma" pitchFamily="34" charset="0"/>
                <a:cs typeface="Tahoma" pitchFamily="34" charset="0"/>
              </a:rPr>
              <a:t>  </a:t>
            </a:r>
          </a:p>
          <a:p>
            <a:pPr lvl="1" algn="just">
              <a:spcBef>
                <a:spcPts val="0"/>
              </a:spcBef>
            </a:pPr>
            <a:r>
              <a:rPr lang="zh-CN" altLang="en-US" dirty="0">
                <a:latin typeface="Tahoma" pitchFamily="34" charset="0"/>
                <a:cs typeface="Tahoma" pitchFamily="34" charset="0"/>
              </a:rPr>
              <a:t>该方法用来设置单击窗体右上角的关闭图标后，程序会做出怎样的处理。 </a:t>
            </a: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13</a:t>
            </a:fld>
            <a:endParaRPr lang="zh-CN" altLang="en-US">
              <a:latin typeface="Tahoma" pitchFamily="34" charset="0"/>
              <a:cs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42852"/>
            <a:ext cx="8643998" cy="6429420"/>
          </a:xfrm>
          <a:ln>
            <a:solidFill>
              <a:schemeClr val="accent1"/>
            </a:solidFill>
          </a:ln>
        </p:spPr>
        <p:txBody>
          <a:bodyPr>
            <a:noAutofit/>
          </a:bodyPr>
          <a:lstStyle/>
          <a:p>
            <a:pPr>
              <a:spcBef>
                <a:spcPts val="0"/>
              </a:spcBef>
              <a:buNone/>
            </a:pPr>
            <a:r>
              <a:rPr lang="en-US" altLang="zh-CN" sz="2000" b="1" dirty="0">
                <a:solidFill>
                  <a:srgbClr val="0000CC"/>
                </a:solidFill>
              </a:rPr>
              <a:t>import </a:t>
            </a:r>
            <a:r>
              <a:rPr lang="en-US" altLang="zh-CN" sz="2000" b="1" dirty="0" err="1">
                <a:solidFill>
                  <a:srgbClr val="0000CC"/>
                </a:solidFill>
              </a:rPr>
              <a:t>javax.swing</a:t>
            </a:r>
            <a:r>
              <a:rPr lang="en-US" altLang="zh-CN" sz="2000" b="1" dirty="0">
                <a:solidFill>
                  <a:srgbClr val="0000CC"/>
                </a:solidFill>
              </a:rPr>
              <a:t>.*;</a:t>
            </a:r>
          </a:p>
          <a:p>
            <a:pPr>
              <a:spcBef>
                <a:spcPts val="0"/>
              </a:spcBef>
              <a:buNone/>
            </a:pPr>
            <a:r>
              <a:rPr lang="en-US" altLang="zh-CN" sz="2000" b="1" dirty="0">
                <a:solidFill>
                  <a:srgbClr val="0000CC"/>
                </a:solidFill>
              </a:rPr>
              <a:t>import java.awt.*;</a:t>
            </a:r>
          </a:p>
          <a:p>
            <a:pPr>
              <a:spcBef>
                <a:spcPts val="0"/>
              </a:spcBef>
              <a:buNone/>
            </a:pPr>
            <a:endParaRPr lang="zh-CN" altLang="en-US" sz="2000" dirty="0"/>
          </a:p>
          <a:p>
            <a:pPr>
              <a:spcBef>
                <a:spcPts val="0"/>
              </a:spcBef>
              <a:buNone/>
            </a:pPr>
            <a:r>
              <a:rPr lang="en-US" altLang="zh-CN" sz="2000" b="1" dirty="0"/>
              <a:t>public class Example10_1 {</a:t>
            </a:r>
          </a:p>
          <a:p>
            <a:pPr>
              <a:spcBef>
                <a:spcPts val="0"/>
              </a:spcBef>
              <a:buNone/>
            </a:pPr>
            <a:r>
              <a:rPr lang="en-US" altLang="zh-CN" sz="2000" dirty="0"/>
              <a:t>    </a:t>
            </a:r>
            <a:r>
              <a:rPr lang="en-US" altLang="zh-CN" sz="2000" b="1" dirty="0"/>
              <a:t>public static void main(String </a:t>
            </a:r>
            <a:r>
              <a:rPr lang="en-US" altLang="zh-CN" sz="2000" b="1" dirty="0" err="1"/>
              <a:t>args</a:t>
            </a:r>
            <a:r>
              <a:rPr lang="en-US" altLang="zh-CN" sz="2000" b="1" dirty="0"/>
              <a:t>[]) {</a:t>
            </a:r>
          </a:p>
          <a:p>
            <a:pPr>
              <a:spcBef>
                <a:spcPts val="0"/>
              </a:spcBef>
              <a:buNone/>
            </a:pPr>
            <a:r>
              <a:rPr lang="zh-CN" altLang="en-US" sz="2000" b="1" dirty="0">
                <a:solidFill>
                  <a:srgbClr val="0000CC"/>
                </a:solidFill>
              </a:rPr>
              <a:t>      </a:t>
            </a:r>
            <a:r>
              <a:rPr lang="en-US" altLang="zh-CN" sz="2000" b="1" dirty="0">
                <a:solidFill>
                  <a:srgbClr val="0000CC"/>
                </a:solidFill>
              </a:rPr>
              <a:t>//</a:t>
            </a:r>
            <a:r>
              <a:rPr lang="zh-CN" altLang="en-US" sz="2000" b="1" dirty="0">
                <a:solidFill>
                  <a:srgbClr val="0000CC"/>
                </a:solidFill>
              </a:rPr>
              <a:t>第一个窗口</a:t>
            </a:r>
          </a:p>
          <a:p>
            <a:pPr>
              <a:spcBef>
                <a:spcPts val="0"/>
              </a:spcBef>
              <a:buNone/>
            </a:pPr>
            <a:r>
              <a:rPr lang="en-US" altLang="zh-CN" sz="2000" dirty="0"/>
              <a:t>       </a:t>
            </a:r>
            <a:r>
              <a:rPr lang="en-US" altLang="zh-CN" sz="2000" dirty="0" err="1"/>
              <a:t>JFrame</a:t>
            </a:r>
            <a:r>
              <a:rPr lang="en-US" altLang="zh-CN" sz="2000" dirty="0"/>
              <a:t> window1 = </a:t>
            </a:r>
            <a:r>
              <a:rPr lang="en-US" altLang="zh-CN" sz="2000" b="1" dirty="0"/>
              <a:t>new </a:t>
            </a:r>
            <a:r>
              <a:rPr lang="en-US" altLang="zh-CN" sz="2000" b="1" dirty="0" err="1"/>
              <a:t>JFrame</a:t>
            </a:r>
            <a:r>
              <a:rPr lang="en-US" altLang="zh-CN" sz="2000" b="1" dirty="0"/>
              <a:t>("</a:t>
            </a:r>
            <a:r>
              <a:rPr lang="zh-CN" altLang="en-US" sz="2000" b="1" dirty="0"/>
              <a:t>第一个窗口</a:t>
            </a:r>
            <a:r>
              <a:rPr lang="en-US" altLang="zh-CN" sz="2000" b="1" dirty="0"/>
              <a:t>");</a:t>
            </a:r>
          </a:p>
          <a:p>
            <a:pPr>
              <a:spcBef>
                <a:spcPts val="0"/>
              </a:spcBef>
              <a:buNone/>
            </a:pPr>
            <a:r>
              <a:rPr lang="en-US" altLang="zh-CN" sz="2000" b="1" dirty="0">
                <a:solidFill>
                  <a:srgbClr val="006600"/>
                </a:solidFill>
              </a:rPr>
              <a:t>       Container con = window1.getContentPane();</a:t>
            </a:r>
          </a:p>
          <a:p>
            <a:pPr>
              <a:spcBef>
                <a:spcPts val="0"/>
              </a:spcBef>
              <a:buNone/>
            </a:pPr>
            <a:r>
              <a:rPr lang="en-US" altLang="zh-CN" sz="2000" dirty="0"/>
              <a:t>       </a:t>
            </a:r>
            <a:r>
              <a:rPr lang="en-US" altLang="zh-CN" sz="2000" b="1" dirty="0" err="1">
                <a:solidFill>
                  <a:srgbClr val="006600"/>
                </a:solidFill>
              </a:rPr>
              <a:t>con.setBackground</a:t>
            </a:r>
            <a:r>
              <a:rPr lang="en-US" altLang="zh-CN" sz="2000" b="1" dirty="0">
                <a:solidFill>
                  <a:srgbClr val="006600"/>
                </a:solidFill>
              </a:rPr>
              <a:t>(</a:t>
            </a:r>
            <a:r>
              <a:rPr lang="en-US" altLang="zh-CN" sz="2000" b="1" dirty="0" err="1">
                <a:solidFill>
                  <a:srgbClr val="006600"/>
                </a:solidFill>
              </a:rPr>
              <a:t>Color.yellow</a:t>
            </a:r>
            <a:r>
              <a:rPr lang="en-US" altLang="zh-CN" sz="2000" b="1" dirty="0">
                <a:solidFill>
                  <a:srgbClr val="006600"/>
                </a:solidFill>
              </a:rPr>
              <a:t>) ;       </a:t>
            </a:r>
            <a:r>
              <a:rPr lang="en-US" altLang="zh-CN" sz="2000" b="1" i="1" dirty="0"/>
              <a:t>//</a:t>
            </a:r>
            <a:r>
              <a:rPr lang="zh-CN" altLang="en-US" sz="2000" b="1" i="1" dirty="0"/>
              <a:t>设置窗口的背景色</a:t>
            </a:r>
          </a:p>
          <a:p>
            <a:pPr>
              <a:spcBef>
                <a:spcPts val="0"/>
              </a:spcBef>
              <a:buNone/>
            </a:pPr>
            <a:r>
              <a:rPr lang="en-US" altLang="zh-CN" sz="2000" dirty="0"/>
              <a:t>       window1.setBounds(60,100,188,108);    //</a:t>
            </a:r>
            <a:r>
              <a:rPr lang="zh-CN" altLang="en-US" sz="2000" dirty="0"/>
              <a:t>设置窗口在屏幕上的位置及大小</a:t>
            </a:r>
          </a:p>
          <a:p>
            <a:pPr>
              <a:spcBef>
                <a:spcPts val="0"/>
              </a:spcBef>
              <a:buNone/>
            </a:pPr>
            <a:r>
              <a:rPr lang="en-US" altLang="zh-CN" sz="2000" dirty="0"/>
              <a:t>       window1.setVisible(</a:t>
            </a:r>
            <a:r>
              <a:rPr lang="en-US" altLang="zh-CN" sz="2000" b="1" dirty="0">
                <a:solidFill>
                  <a:srgbClr val="C00000"/>
                </a:solidFill>
              </a:rPr>
              <a:t>true</a:t>
            </a:r>
            <a:r>
              <a:rPr lang="en-US" altLang="zh-CN" sz="2000" b="1" dirty="0"/>
              <a:t>);</a:t>
            </a:r>
          </a:p>
          <a:p>
            <a:pPr>
              <a:spcBef>
                <a:spcPts val="0"/>
              </a:spcBef>
              <a:buNone/>
            </a:pPr>
            <a:r>
              <a:rPr lang="en-US" altLang="zh-CN" sz="2000" dirty="0"/>
              <a:t>       window1.setResizable(</a:t>
            </a:r>
            <a:r>
              <a:rPr lang="en-US" altLang="zh-CN" sz="2000" b="1" dirty="0"/>
              <a:t>false);       </a:t>
            </a:r>
          </a:p>
          <a:p>
            <a:pPr>
              <a:spcBef>
                <a:spcPts val="0"/>
              </a:spcBef>
              <a:buNone/>
            </a:pPr>
            <a:r>
              <a:rPr lang="en-US" altLang="zh-CN" sz="2000" dirty="0"/>
              <a:t>       window1.setDefaultCloseOperation(</a:t>
            </a:r>
            <a:r>
              <a:rPr lang="en-US" altLang="zh-CN" sz="2000" dirty="0" err="1"/>
              <a:t>JFrame.</a:t>
            </a:r>
            <a:r>
              <a:rPr lang="en-US" altLang="zh-CN" sz="2000" b="1" i="1" dirty="0" err="1">
                <a:solidFill>
                  <a:srgbClr val="C00000"/>
                </a:solidFill>
              </a:rPr>
              <a:t>DISPOSE</a:t>
            </a:r>
            <a:r>
              <a:rPr lang="en-US" altLang="zh-CN" sz="2000" b="1" i="1" dirty="0" err="1">
                <a:solidFill>
                  <a:srgbClr val="0000CC"/>
                </a:solidFill>
              </a:rPr>
              <a:t>_ON_CLOSE</a:t>
            </a:r>
            <a:r>
              <a:rPr lang="en-US" altLang="zh-CN" sz="2000" b="1" i="1" dirty="0"/>
              <a:t>); //</a:t>
            </a:r>
            <a:r>
              <a:rPr lang="zh-CN" altLang="en-US" sz="1200" b="1" i="1" dirty="0"/>
              <a:t>释放当前窗口</a:t>
            </a:r>
          </a:p>
          <a:p>
            <a:pPr>
              <a:spcBef>
                <a:spcPts val="0"/>
              </a:spcBef>
              <a:buNone/>
            </a:pPr>
            <a:r>
              <a:rPr lang="zh-CN" altLang="en-US" sz="2000" dirty="0"/>
              <a:t>       </a:t>
            </a:r>
          </a:p>
          <a:p>
            <a:pPr>
              <a:spcBef>
                <a:spcPts val="0"/>
              </a:spcBef>
              <a:buNone/>
            </a:pPr>
            <a:r>
              <a:rPr lang="zh-CN" altLang="en-US" sz="2000" b="1" dirty="0">
                <a:solidFill>
                  <a:srgbClr val="0000CC"/>
                </a:solidFill>
              </a:rPr>
              <a:t>       </a:t>
            </a:r>
            <a:r>
              <a:rPr lang="en-US" altLang="zh-CN" sz="2000" b="1" dirty="0">
                <a:solidFill>
                  <a:srgbClr val="0000CC"/>
                </a:solidFill>
              </a:rPr>
              <a:t>//</a:t>
            </a:r>
            <a:r>
              <a:rPr lang="zh-CN" altLang="en-US" sz="2000" b="1" dirty="0">
                <a:solidFill>
                  <a:srgbClr val="0000CC"/>
                </a:solidFill>
              </a:rPr>
              <a:t>第二个窗口       </a:t>
            </a:r>
          </a:p>
          <a:p>
            <a:pPr>
              <a:spcBef>
                <a:spcPts val="0"/>
              </a:spcBef>
              <a:buNone/>
            </a:pPr>
            <a:r>
              <a:rPr lang="en-US" altLang="zh-CN" sz="2000" dirty="0"/>
              <a:t>       </a:t>
            </a:r>
            <a:r>
              <a:rPr lang="en-US" altLang="zh-CN" sz="2000" dirty="0" err="1"/>
              <a:t>JFrame</a:t>
            </a:r>
            <a:r>
              <a:rPr lang="en-US" altLang="zh-CN" sz="2000" dirty="0"/>
              <a:t> window2 = </a:t>
            </a:r>
            <a:r>
              <a:rPr lang="en-US" altLang="zh-CN" sz="2000" b="1" dirty="0"/>
              <a:t>new </a:t>
            </a:r>
            <a:r>
              <a:rPr lang="en-US" altLang="zh-CN" sz="2000" b="1" dirty="0" err="1"/>
              <a:t>JFrame</a:t>
            </a:r>
            <a:r>
              <a:rPr lang="en-US" altLang="zh-CN" sz="2000" b="1" dirty="0"/>
              <a:t>("</a:t>
            </a:r>
            <a:r>
              <a:rPr lang="zh-CN" altLang="en-US" sz="2000" b="1" dirty="0"/>
              <a:t>第二个窗口</a:t>
            </a:r>
            <a:r>
              <a:rPr lang="en-US" altLang="zh-CN" sz="2000" b="1" dirty="0"/>
              <a:t>");       </a:t>
            </a:r>
          </a:p>
          <a:p>
            <a:pPr>
              <a:spcBef>
                <a:spcPts val="0"/>
              </a:spcBef>
              <a:buNone/>
            </a:pPr>
            <a:r>
              <a:rPr lang="en-US" altLang="zh-CN" sz="2000" dirty="0"/>
              <a:t>       window2.setBounds(360,100,188,108);       </a:t>
            </a:r>
          </a:p>
          <a:p>
            <a:pPr>
              <a:spcBef>
                <a:spcPts val="0"/>
              </a:spcBef>
              <a:buNone/>
            </a:pPr>
            <a:r>
              <a:rPr lang="en-US" altLang="zh-CN" sz="2000" dirty="0"/>
              <a:t>       window2.</a:t>
            </a:r>
            <a:r>
              <a:rPr lang="en-US" altLang="zh-CN" sz="2000"/>
              <a:t>setVisible(</a:t>
            </a:r>
            <a:r>
              <a:rPr lang="en-US" altLang="zh-CN" sz="2000" b="1" dirty="0">
                <a:solidFill>
                  <a:srgbClr val="C00000"/>
                </a:solidFill>
              </a:rPr>
              <a:t>true</a:t>
            </a:r>
            <a:r>
              <a:rPr lang="en-US" altLang="zh-CN" sz="2000" b="1"/>
              <a:t>);</a:t>
            </a:r>
            <a:endParaRPr lang="en-US" altLang="zh-CN" sz="2000" b="1" dirty="0"/>
          </a:p>
          <a:p>
            <a:pPr>
              <a:spcBef>
                <a:spcPts val="0"/>
              </a:spcBef>
              <a:buNone/>
            </a:pPr>
            <a:r>
              <a:rPr lang="en-US" altLang="zh-CN" sz="2000" dirty="0"/>
              <a:t>       window2.setDefaultCloseOperation(</a:t>
            </a:r>
            <a:r>
              <a:rPr lang="en-US" altLang="zh-CN" sz="2000" dirty="0" err="1"/>
              <a:t>JFrame</a:t>
            </a:r>
            <a:r>
              <a:rPr lang="en-US" altLang="zh-CN" sz="2000" dirty="0" err="1">
                <a:solidFill>
                  <a:srgbClr val="0000CC"/>
                </a:solidFill>
              </a:rPr>
              <a:t>.</a:t>
            </a:r>
            <a:r>
              <a:rPr lang="en-US" altLang="zh-CN" sz="2000" b="1" i="1" dirty="0" err="1">
                <a:solidFill>
                  <a:srgbClr val="C00000"/>
                </a:solidFill>
              </a:rPr>
              <a:t>EXIT</a:t>
            </a:r>
            <a:r>
              <a:rPr lang="en-US" altLang="zh-CN" sz="2000" b="1" i="1" dirty="0" err="1">
                <a:solidFill>
                  <a:srgbClr val="0000CC"/>
                </a:solidFill>
              </a:rPr>
              <a:t>_ON_CLOSE</a:t>
            </a:r>
            <a:r>
              <a:rPr lang="en-US" altLang="zh-CN" sz="2000" b="1" i="1" dirty="0"/>
              <a:t>);    //</a:t>
            </a:r>
            <a:r>
              <a:rPr lang="zh-CN" altLang="en-US" sz="2000" b="1" i="1" dirty="0"/>
              <a:t>退出程序</a:t>
            </a:r>
            <a:r>
              <a:rPr lang="zh-CN" altLang="en-US" sz="2000" dirty="0"/>
              <a:t>       </a:t>
            </a:r>
          </a:p>
          <a:p>
            <a:pPr>
              <a:spcBef>
                <a:spcPts val="0"/>
              </a:spcBef>
              <a:buNone/>
            </a:pPr>
            <a:r>
              <a:rPr lang="en-US" altLang="zh-CN" sz="2000" dirty="0"/>
              <a:t>   }</a:t>
            </a:r>
          </a:p>
          <a:p>
            <a:pPr>
              <a:spcBef>
                <a:spcPts val="0"/>
              </a:spcBef>
              <a:buNone/>
            </a:pPr>
            <a:r>
              <a:rPr lang="en-US" altLang="zh-CN" sz="2000" dirty="0"/>
              <a:t>}</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5" name="矩形 4"/>
          <p:cNvSpPr/>
          <p:nvPr/>
        </p:nvSpPr>
        <p:spPr>
          <a:xfrm>
            <a:off x="571472" y="2357430"/>
            <a:ext cx="7786742" cy="57150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428596" y="642918"/>
            <a:ext cx="5410200" cy="457200"/>
          </a:xfrm>
        </p:spPr>
        <p:txBody>
          <a:bodyPr/>
          <a:lstStyle/>
          <a:p>
            <a:r>
              <a:rPr lang="zh-CN" altLang="en-US" dirty="0"/>
              <a:t>        </a:t>
            </a:r>
            <a:r>
              <a:rPr lang="zh-CN" altLang="en-US" sz="2800" dirty="0"/>
              <a:t>例题</a:t>
            </a:r>
            <a:r>
              <a:rPr lang="en-US" altLang="zh-CN" sz="2800" dirty="0"/>
              <a:t>10-</a:t>
            </a:r>
            <a:r>
              <a:rPr lang="zh-CN" altLang="en-US" sz="2800" dirty="0"/>
              <a:t>1效果图</a:t>
            </a:r>
          </a:p>
        </p:txBody>
      </p:sp>
      <p:graphicFrame>
        <p:nvGraphicFramePr>
          <p:cNvPr id="228356" name="Object 4"/>
          <p:cNvGraphicFramePr>
            <a:graphicFrameLocks noChangeAspect="1"/>
          </p:cNvGraphicFramePr>
          <p:nvPr/>
        </p:nvGraphicFramePr>
        <p:xfrm>
          <a:off x="1428728" y="2071678"/>
          <a:ext cx="6019800" cy="2895600"/>
        </p:xfrm>
        <a:graphic>
          <a:graphicData uri="http://schemas.openxmlformats.org/presentationml/2006/ole">
            <mc:AlternateContent xmlns:mc="http://schemas.openxmlformats.org/markup-compatibility/2006">
              <mc:Choice xmlns:v="urn:schemas-microsoft-com:vml" Requires="v">
                <p:oleObj spid="_x0000_s3143" name="位图图像" r:id="rId3" imgW="2723810" imgH="1324160" progId="PBrush">
                  <p:embed/>
                </p:oleObj>
              </mc:Choice>
              <mc:Fallback>
                <p:oleObj name="位图图像" r:id="rId3" imgW="2723810" imgH="1324160"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2071678"/>
                        <a:ext cx="6019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fld id="{7392539A-0749-4671-863E-6570EB9E9679}"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rmAutofit/>
          </a:bodyPr>
          <a:lstStyle/>
          <a:p>
            <a:pPr algn="l"/>
            <a:r>
              <a:rPr lang="zh-CN" altLang="en-US" sz="4000" dirty="0"/>
              <a:t>容器中添加组件的规则：</a:t>
            </a:r>
          </a:p>
        </p:txBody>
      </p:sp>
      <p:sp>
        <p:nvSpPr>
          <p:cNvPr id="3" name="内容占位符 2"/>
          <p:cNvSpPr>
            <a:spLocks noGrp="1"/>
          </p:cNvSpPr>
          <p:nvPr>
            <p:ph idx="1"/>
          </p:nvPr>
        </p:nvSpPr>
        <p:spPr>
          <a:xfrm>
            <a:off x="457200" y="1785926"/>
            <a:ext cx="8401080" cy="4857784"/>
          </a:xfrm>
        </p:spPr>
        <p:txBody>
          <a:bodyPr>
            <a:normAutofit/>
          </a:bodyPr>
          <a:lstStyle/>
          <a:p>
            <a:r>
              <a:rPr lang="en-US" altLang="zh-CN" sz="2400" b="1" dirty="0"/>
              <a:t>Java</a:t>
            </a:r>
            <a:r>
              <a:rPr lang="zh-CN" altLang="en-US" sz="2400" b="1"/>
              <a:t> </a:t>
            </a:r>
            <a:r>
              <a:rPr lang="en-US" altLang="zh-CN" sz="2400" b="1"/>
              <a:t>Swing</a:t>
            </a:r>
            <a:r>
              <a:rPr lang="zh-CN" altLang="en-US" sz="2400" b="1"/>
              <a:t>的</a:t>
            </a:r>
            <a:r>
              <a:rPr lang="zh-CN" altLang="en-US" b="1">
                <a:solidFill>
                  <a:srgbClr val="0000CC"/>
                </a:solidFill>
                <a:latin typeface="华文琥珀" panose="02010800040101010101" pitchFamily="2" charset="-122"/>
                <a:ea typeface="华文琥珀" panose="02010800040101010101" pitchFamily="2" charset="-122"/>
              </a:rPr>
              <a:t>非菜单</a:t>
            </a:r>
            <a:r>
              <a:rPr lang="zh-CN" altLang="en-US" sz="2400" b="1">
                <a:solidFill>
                  <a:srgbClr val="C00000"/>
                </a:solidFill>
              </a:rPr>
              <a:t>组件</a:t>
            </a:r>
            <a:r>
              <a:rPr lang="zh-CN" altLang="en-US" sz="2400" b="1"/>
              <a:t>不能</a:t>
            </a:r>
            <a:r>
              <a:rPr lang="zh-CN" altLang="en-US" sz="2400" b="1" dirty="0"/>
              <a:t>直接添加到</a:t>
            </a:r>
            <a:r>
              <a:rPr lang="zh-CN" altLang="en-US" sz="2400" b="1" dirty="0">
                <a:solidFill>
                  <a:srgbClr val="C00000"/>
                </a:solidFill>
              </a:rPr>
              <a:t>顶层容器</a:t>
            </a:r>
            <a:r>
              <a:rPr lang="zh-CN" altLang="en-US" sz="2400" b="1"/>
              <a:t>中</a:t>
            </a:r>
            <a:r>
              <a:rPr lang="zh-CN" altLang="en-US" sz="2400"/>
              <a:t>，</a:t>
            </a:r>
            <a:r>
              <a:rPr lang="zh-CN" altLang="en-US" sz="2400" b="1">
                <a:solidFill>
                  <a:srgbClr val="C00000"/>
                </a:solidFill>
              </a:rPr>
              <a:t>非菜单组件</a:t>
            </a:r>
            <a:r>
              <a:rPr lang="zh-CN" altLang="en-US" sz="2400"/>
              <a:t>必须</a:t>
            </a:r>
            <a:r>
              <a:rPr lang="zh-CN" altLang="en-US" sz="2400" dirty="0"/>
              <a:t>添加到一个与</a:t>
            </a:r>
            <a:r>
              <a:rPr lang="en-US" altLang="zh-CN" sz="2400" dirty="0"/>
              <a:t>Swing</a:t>
            </a:r>
            <a:r>
              <a:rPr lang="zh-CN" altLang="en-US" sz="2400" dirty="0"/>
              <a:t>顶层容器相关联的</a:t>
            </a:r>
            <a:r>
              <a:rPr lang="zh-CN" altLang="en-US" sz="2400" b="1" dirty="0">
                <a:solidFill>
                  <a:srgbClr val="0000CC"/>
                </a:solidFill>
              </a:rPr>
              <a:t>内容面板</a:t>
            </a:r>
            <a:r>
              <a:rPr lang="en-US" altLang="zh-CN" sz="2400" b="1" dirty="0">
                <a:solidFill>
                  <a:srgbClr val="0000CC"/>
                </a:solidFill>
              </a:rPr>
              <a:t>(</a:t>
            </a:r>
            <a:r>
              <a:rPr lang="en-US" altLang="zh-CN" sz="2400" b="1" dirty="0" err="1">
                <a:solidFill>
                  <a:srgbClr val="0000CC"/>
                </a:solidFill>
              </a:rPr>
              <a:t>ContentPane</a:t>
            </a:r>
            <a:r>
              <a:rPr lang="en-US" altLang="zh-CN" sz="2400" b="1" dirty="0">
                <a:solidFill>
                  <a:srgbClr val="0000CC"/>
                </a:solidFill>
              </a:rPr>
              <a:t>)</a:t>
            </a:r>
            <a:r>
              <a:rPr lang="zh-CN" altLang="en-US" sz="2400"/>
              <a:t>上。</a:t>
            </a:r>
            <a:endParaRPr lang="en-US" altLang="zh-CN" sz="2400"/>
          </a:p>
          <a:p>
            <a:endParaRPr lang="en-US" altLang="zh-CN" sz="2400" dirty="0"/>
          </a:p>
          <a:p>
            <a:r>
              <a:rPr lang="zh-CN" altLang="en-US" sz="2400" b="1" dirty="0">
                <a:solidFill>
                  <a:srgbClr val="0000CC"/>
                </a:solidFill>
              </a:rPr>
              <a:t>内容面板</a:t>
            </a:r>
            <a:r>
              <a:rPr lang="zh-CN" altLang="en-US" sz="2400" dirty="0"/>
              <a:t>其实就是一个</a:t>
            </a:r>
            <a:r>
              <a:rPr lang="zh-CN" altLang="en-US" sz="2400" b="1" dirty="0">
                <a:solidFill>
                  <a:srgbClr val="C00000"/>
                </a:solidFill>
              </a:rPr>
              <a:t>中间容器</a:t>
            </a:r>
            <a:r>
              <a:rPr lang="zh-CN" altLang="en-US" sz="2400" dirty="0"/>
              <a:t>。基本规则如下</a:t>
            </a:r>
            <a:r>
              <a:rPr lang="en-US" altLang="zh-CN" sz="2400" dirty="0"/>
              <a:t>:</a:t>
            </a:r>
          </a:p>
          <a:p>
            <a:pPr lvl="1"/>
            <a:r>
              <a:rPr lang="zh-CN" altLang="en-US"/>
              <a:t>把</a:t>
            </a:r>
            <a:r>
              <a:rPr lang="en-US" altLang="zh-CN"/>
              <a:t>Swing</a:t>
            </a:r>
            <a:r>
              <a:rPr lang="zh-CN" altLang="en-US" b="1">
                <a:solidFill>
                  <a:srgbClr val="C00000"/>
                </a:solidFill>
              </a:rPr>
              <a:t>非菜单组件</a:t>
            </a:r>
            <a:r>
              <a:rPr lang="zh-CN" altLang="en-US"/>
              <a:t>放</a:t>
            </a:r>
            <a:r>
              <a:rPr lang="zh-CN" altLang="en-US" dirty="0"/>
              <a:t>入一个与顶层</a:t>
            </a:r>
            <a:r>
              <a:rPr lang="en-US" altLang="zh-CN" dirty="0"/>
              <a:t>Swing</a:t>
            </a:r>
            <a:r>
              <a:rPr lang="zh-CN" altLang="en-US" dirty="0"/>
              <a:t>容器相联系的</a:t>
            </a:r>
            <a:r>
              <a:rPr lang="zh-CN" altLang="en-US" b="1" dirty="0">
                <a:solidFill>
                  <a:srgbClr val="0000CC"/>
                </a:solidFill>
              </a:rPr>
              <a:t>内容</a:t>
            </a:r>
            <a:r>
              <a:rPr lang="zh-CN" altLang="en-US" b="1">
                <a:solidFill>
                  <a:srgbClr val="0000CC"/>
                </a:solidFill>
              </a:rPr>
              <a:t>面板</a:t>
            </a:r>
            <a:r>
              <a:rPr lang="en-US" altLang="zh-CN" b="1">
                <a:solidFill>
                  <a:srgbClr val="0000CC"/>
                </a:solidFill>
              </a:rPr>
              <a:t>(ContentPane)</a:t>
            </a:r>
            <a:r>
              <a:rPr lang="zh-CN" altLang="en-US"/>
              <a:t>上</a:t>
            </a:r>
            <a:r>
              <a:rPr lang="zh-CN" altLang="en-US" dirty="0"/>
              <a:t>。</a:t>
            </a:r>
          </a:p>
          <a:p>
            <a:pPr lvl="1"/>
            <a:r>
              <a:rPr lang="zh-CN" altLang="en-US" dirty="0"/>
              <a:t>避免使用非</a:t>
            </a:r>
            <a:r>
              <a:rPr lang="en-US" altLang="zh-CN" dirty="0"/>
              <a:t>Swing</a:t>
            </a:r>
            <a:r>
              <a:rPr lang="zh-CN" altLang="en-US" dirty="0"/>
              <a:t>的重量级组件。</a:t>
            </a:r>
          </a:p>
          <a:p>
            <a:pPr lvl="1"/>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401080" cy="6143668"/>
          </a:xfrm>
        </p:spPr>
        <p:txBody>
          <a:bodyPr>
            <a:normAutofit/>
          </a:bodyPr>
          <a:lstStyle/>
          <a:p>
            <a:r>
              <a:rPr lang="zh-CN" altLang="en-US" sz="2800" b="1" dirty="0"/>
              <a:t>在</a:t>
            </a:r>
            <a:r>
              <a:rPr lang="en-US" altLang="zh-CN" sz="2800" b="1" dirty="0" err="1"/>
              <a:t>JFrame</a:t>
            </a:r>
            <a:r>
              <a:rPr lang="zh-CN" altLang="en-US" sz="2800" b="1" dirty="0"/>
              <a:t>顶层容器中添加中间组件和基本组件有两种方式</a:t>
            </a:r>
            <a:r>
              <a:rPr lang="en-US" altLang="zh-CN" sz="2800" b="1" dirty="0"/>
              <a:t>:</a:t>
            </a:r>
          </a:p>
          <a:p>
            <a:pPr lvl="1"/>
            <a:r>
              <a:rPr lang="zh-CN" altLang="en-US" sz="2400" b="1" dirty="0">
                <a:solidFill>
                  <a:srgbClr val="C00000"/>
                </a:solidFill>
              </a:rPr>
              <a:t>方式</a:t>
            </a:r>
            <a:r>
              <a:rPr lang="en-US" altLang="zh-CN" sz="2400" b="1">
                <a:solidFill>
                  <a:srgbClr val="C00000"/>
                </a:solidFill>
              </a:rPr>
              <a:t>1</a:t>
            </a:r>
            <a:r>
              <a:rPr lang="zh-CN" altLang="en-US" sz="2400"/>
              <a:t>：</a:t>
            </a:r>
            <a:r>
              <a:rPr lang="en-US" altLang="zh-CN" sz="2400" b="1"/>
              <a:t>JFrame</a:t>
            </a:r>
            <a:r>
              <a:rPr lang="zh-CN" altLang="en-US" sz="2400" b="1"/>
              <a:t>顶层容器调用</a:t>
            </a:r>
            <a:r>
              <a:rPr lang="en-US" altLang="zh-CN" sz="2400" b="1" i="1">
                <a:solidFill>
                  <a:srgbClr val="006600"/>
                </a:solidFill>
              </a:rPr>
              <a:t>getContentPane</a:t>
            </a:r>
            <a:r>
              <a:rPr lang="en-US" altLang="zh-CN" sz="2400" b="1" i="1" dirty="0">
                <a:solidFill>
                  <a:srgbClr val="006600"/>
                </a:solidFill>
              </a:rPr>
              <a:t>()</a:t>
            </a:r>
            <a:r>
              <a:rPr lang="zh-CN" altLang="en-US" sz="2400" dirty="0"/>
              <a:t>方法获得</a:t>
            </a:r>
            <a:r>
              <a:rPr lang="en-US" altLang="zh-CN" sz="2400" dirty="0" err="1"/>
              <a:t>JFrame</a:t>
            </a:r>
            <a:r>
              <a:rPr lang="zh-CN" altLang="en-US" sz="2400" dirty="0"/>
              <a:t>的内容面板，再在这个内容面板中</a:t>
            </a:r>
            <a:r>
              <a:rPr lang="zh-CN" altLang="en-US" sz="2400"/>
              <a:t>添加组件。</a:t>
            </a:r>
            <a:endParaRPr lang="en-US" altLang="zh-CN" sz="2400"/>
          </a:p>
          <a:p>
            <a:pPr lvl="1"/>
            <a:r>
              <a:rPr lang="zh-CN" altLang="en-US" sz="2400"/>
              <a:t>假设</a:t>
            </a:r>
            <a:r>
              <a:rPr lang="en-US" altLang="zh-CN" sz="2400" b="1">
                <a:solidFill>
                  <a:srgbClr val="0000CC"/>
                </a:solidFill>
              </a:rPr>
              <a:t>frame</a:t>
            </a:r>
            <a:r>
              <a:rPr lang="zh-CN" altLang="en-US" sz="2400"/>
              <a:t>是一个</a:t>
            </a:r>
            <a:r>
              <a:rPr lang="en-US" altLang="zh-CN" sz="2400"/>
              <a:t>JFrame</a:t>
            </a:r>
            <a:r>
              <a:rPr lang="zh-CN" altLang="en-US" sz="2400"/>
              <a:t>对象，则用法如下：</a:t>
            </a:r>
            <a:endParaRPr lang="en-US" altLang="zh-CN" sz="2400"/>
          </a:p>
          <a:p>
            <a:pPr marL="457200" lvl="1" indent="0" algn="ctr">
              <a:buNone/>
            </a:pPr>
            <a:r>
              <a:rPr lang="en-US" altLang="zh-CN" sz="2400" b="1">
                <a:solidFill>
                  <a:srgbClr val="0000CC"/>
                </a:solidFill>
              </a:rPr>
              <a:t>frame</a:t>
            </a:r>
            <a:r>
              <a:rPr lang="en-US" altLang="zh-CN" sz="2400" b="1" dirty="0" err="1">
                <a:solidFill>
                  <a:srgbClr val="0000CC"/>
                </a:solidFill>
              </a:rPr>
              <a:t>.</a:t>
            </a:r>
            <a:r>
              <a:rPr lang="en-US" altLang="zh-CN" sz="2400" b="1" dirty="0" err="1"/>
              <a:t>getContentPane</a:t>
            </a:r>
            <a:r>
              <a:rPr lang="en-US" altLang="zh-CN" sz="2400" b="1" dirty="0"/>
              <a:t>()</a:t>
            </a:r>
            <a:r>
              <a:rPr lang="en-US" altLang="zh-CN" sz="2400" b="1" dirty="0">
                <a:solidFill>
                  <a:srgbClr val="0000CC"/>
                </a:solidFill>
              </a:rPr>
              <a:t>.</a:t>
            </a:r>
            <a:r>
              <a:rPr lang="en-US" altLang="zh-CN" sz="2400" b="1" dirty="0">
                <a:solidFill>
                  <a:srgbClr val="006600"/>
                </a:solidFill>
              </a:rPr>
              <a:t>add(</a:t>
            </a:r>
            <a:r>
              <a:rPr lang="en-US" altLang="zh-CN" sz="2400" b="1" dirty="0" err="1">
                <a:solidFill>
                  <a:srgbClr val="006600"/>
                </a:solidFill>
              </a:rPr>
              <a:t>childComponent</a:t>
            </a:r>
            <a:r>
              <a:rPr lang="en-US" altLang="zh-CN" sz="2400" b="1" dirty="0">
                <a:solidFill>
                  <a:srgbClr val="006600"/>
                </a:solidFill>
              </a:rPr>
              <a:t>)</a:t>
            </a:r>
            <a:r>
              <a:rPr lang="zh-CN" altLang="en-US" sz="2400" b="1" dirty="0">
                <a:solidFill>
                  <a:srgbClr val="0000CC"/>
                </a:solidFill>
              </a:rPr>
              <a:t>；</a:t>
            </a:r>
            <a:endParaRPr lang="en-US" altLang="zh-CN" sz="2400" b="1" dirty="0">
              <a:solidFill>
                <a:srgbClr val="0000CC"/>
              </a:solidFill>
            </a:endParaRPr>
          </a:p>
          <a:p>
            <a:pPr lvl="1" algn="ctr">
              <a:buNone/>
            </a:pPr>
            <a:endParaRPr lang="zh-CN" altLang="en-US" sz="2400" b="1" dirty="0">
              <a:solidFill>
                <a:srgbClr val="0000CC"/>
              </a:solidFill>
            </a:endParaRPr>
          </a:p>
          <a:p>
            <a:pPr lvl="1"/>
            <a:r>
              <a:rPr lang="zh-CN" altLang="en-US" sz="2400" b="1" dirty="0">
                <a:solidFill>
                  <a:srgbClr val="C00000"/>
                </a:solidFill>
              </a:rPr>
              <a:t>方式</a:t>
            </a:r>
            <a:r>
              <a:rPr lang="en-US" altLang="zh-CN" sz="2400" b="1" dirty="0">
                <a:solidFill>
                  <a:srgbClr val="C00000"/>
                </a:solidFill>
              </a:rPr>
              <a:t>2</a:t>
            </a:r>
            <a:r>
              <a:rPr lang="zh-CN" altLang="en-US" sz="2400" dirty="0"/>
              <a:t>：首先建立一个</a:t>
            </a:r>
            <a:r>
              <a:rPr lang="en-US" altLang="zh-CN" sz="2400" dirty="0" err="1"/>
              <a:t>JPanel</a:t>
            </a:r>
            <a:r>
              <a:rPr lang="zh-CN" altLang="en-US" sz="2400" dirty="0"/>
              <a:t>或</a:t>
            </a:r>
            <a:r>
              <a:rPr lang="en-US" altLang="zh-CN" sz="2400" dirty="0" err="1"/>
              <a:t>JDesktopPane</a:t>
            </a:r>
            <a:r>
              <a:rPr lang="zh-CN" altLang="en-US" sz="2400" dirty="0"/>
              <a:t>之类的中间容器，把组件添加到容器中，然后</a:t>
            </a:r>
            <a:r>
              <a:rPr lang="zh-CN" altLang="en-US" sz="2400"/>
              <a:t>再用</a:t>
            </a:r>
            <a:r>
              <a:rPr lang="en-US" altLang="zh-CN" sz="2400" b="1" i="1">
                <a:solidFill>
                  <a:srgbClr val="006600"/>
                </a:solidFill>
              </a:rPr>
              <a:t>setContentPane</a:t>
            </a:r>
            <a:r>
              <a:rPr lang="en-US" altLang="zh-CN" sz="2400" b="1" i="1" dirty="0">
                <a:solidFill>
                  <a:srgbClr val="006600"/>
                </a:solidFill>
              </a:rPr>
              <a:t>()</a:t>
            </a:r>
            <a:r>
              <a:rPr lang="zh-CN" altLang="en-US" sz="2400"/>
              <a:t>方法</a:t>
            </a:r>
            <a:r>
              <a:rPr lang="zh-CN" altLang="en-US" sz="2400" dirty="0"/>
              <a:t>把该容器设置为</a:t>
            </a:r>
            <a:r>
              <a:rPr lang="en-US" altLang="zh-CN" sz="2400" dirty="0" err="1"/>
              <a:t>JFrame</a:t>
            </a:r>
            <a:r>
              <a:rPr lang="zh-CN" altLang="en-US" sz="2400" dirty="0"/>
              <a:t>的内容面板。</a:t>
            </a:r>
            <a:endParaRPr lang="en-US" altLang="zh-CN" sz="2400" dirty="0"/>
          </a:p>
          <a:p>
            <a:pPr lvl="2">
              <a:buNone/>
            </a:pPr>
            <a:r>
              <a:rPr lang="en-US" altLang="zh-CN" b="1" dirty="0" err="1">
                <a:solidFill>
                  <a:srgbClr val="0000CC"/>
                </a:solidFill>
              </a:rPr>
              <a:t>Jpanel</a:t>
            </a:r>
            <a:r>
              <a:rPr lang="en-US" altLang="zh-CN" b="1" dirty="0">
                <a:solidFill>
                  <a:srgbClr val="0000CC"/>
                </a:solidFill>
              </a:rPr>
              <a:t> </a:t>
            </a:r>
            <a:r>
              <a:rPr lang="en-US" altLang="zh-CN" b="1" dirty="0" err="1">
                <a:solidFill>
                  <a:srgbClr val="C00000"/>
                </a:solidFill>
              </a:rPr>
              <a:t>contentPane</a:t>
            </a:r>
            <a:r>
              <a:rPr lang="en-US" altLang="zh-CN" b="1" dirty="0">
                <a:solidFill>
                  <a:srgbClr val="0000CC"/>
                </a:solidFill>
              </a:rPr>
              <a:t>=new </a:t>
            </a:r>
            <a:r>
              <a:rPr lang="en-US" altLang="zh-CN" b="1" dirty="0" err="1">
                <a:solidFill>
                  <a:srgbClr val="0000CC"/>
                </a:solidFill>
              </a:rPr>
              <a:t>Jpanel</a:t>
            </a:r>
            <a:r>
              <a:rPr lang="en-US" altLang="zh-CN" b="1" dirty="0">
                <a:solidFill>
                  <a:srgbClr val="0000CC"/>
                </a:solidFill>
              </a:rPr>
              <a:t>( ); //</a:t>
            </a:r>
            <a:r>
              <a:rPr lang="zh-CN" altLang="en-US" sz="1600" b="1" dirty="0">
                <a:solidFill>
                  <a:srgbClr val="0000CC"/>
                </a:solidFill>
              </a:rPr>
              <a:t>创建</a:t>
            </a:r>
            <a:r>
              <a:rPr lang="en-US" altLang="zh-CN" sz="1600" dirty="0" err="1"/>
              <a:t>Jpanel</a:t>
            </a:r>
            <a:r>
              <a:rPr lang="zh-CN" altLang="en-US" sz="1600" dirty="0"/>
              <a:t>对象为</a:t>
            </a:r>
            <a:r>
              <a:rPr lang="zh-CN" altLang="en-US" sz="1600" b="1" dirty="0">
                <a:solidFill>
                  <a:srgbClr val="0000CC"/>
                </a:solidFill>
              </a:rPr>
              <a:t>中间容器</a:t>
            </a:r>
            <a:endParaRPr lang="en-US" altLang="zh-CN" sz="1600" b="1" dirty="0">
              <a:solidFill>
                <a:srgbClr val="0000CC"/>
              </a:solidFill>
            </a:endParaRPr>
          </a:p>
          <a:p>
            <a:pPr lvl="2">
              <a:buNone/>
            </a:pPr>
            <a:r>
              <a:rPr lang="zh-CN" altLang="en-US" dirty="0"/>
              <a:t>　　</a:t>
            </a:r>
            <a:r>
              <a:rPr lang="en-US" altLang="zh-CN" dirty="0"/>
              <a:t>……//</a:t>
            </a:r>
            <a:r>
              <a:rPr lang="zh-CN" altLang="en-US" dirty="0"/>
              <a:t>把其它组件添加到</a:t>
            </a:r>
            <a:r>
              <a:rPr lang="en-US" altLang="zh-CN" dirty="0" err="1"/>
              <a:t>Jpanel</a:t>
            </a:r>
            <a:r>
              <a:rPr lang="zh-CN" altLang="en-US" dirty="0"/>
              <a:t>中</a:t>
            </a:r>
            <a:r>
              <a:rPr lang="en-US" altLang="zh-CN" dirty="0"/>
              <a:t>; </a:t>
            </a:r>
          </a:p>
          <a:p>
            <a:pPr lvl="2">
              <a:buNone/>
            </a:pPr>
            <a:r>
              <a:rPr lang="en-US" altLang="zh-CN" b="1" dirty="0" err="1">
                <a:solidFill>
                  <a:srgbClr val="0000CC"/>
                </a:solidFill>
              </a:rPr>
              <a:t>frame.</a:t>
            </a:r>
            <a:r>
              <a:rPr lang="en-US" altLang="zh-CN" b="1" err="1">
                <a:solidFill>
                  <a:srgbClr val="0000CC"/>
                </a:solidFill>
              </a:rPr>
              <a:t>setContentPane</a:t>
            </a:r>
            <a:r>
              <a:rPr lang="en-US" altLang="zh-CN" b="1">
                <a:solidFill>
                  <a:srgbClr val="0000CC"/>
                </a:solidFill>
              </a:rPr>
              <a:t>(</a:t>
            </a:r>
            <a:r>
              <a:rPr lang="en-US" altLang="zh-CN" b="1" dirty="0" err="1">
                <a:solidFill>
                  <a:srgbClr val="C00000"/>
                </a:solidFill>
              </a:rPr>
              <a:t>contentPane</a:t>
            </a:r>
            <a:r>
              <a:rPr lang="en-US" altLang="zh-CN" b="1">
                <a:solidFill>
                  <a:srgbClr val="0000CC"/>
                </a:solidFill>
              </a:rPr>
              <a:t>); </a:t>
            </a:r>
            <a:endParaRPr lang="en-US" altLang="zh-CN" b="1" dirty="0">
              <a:solidFill>
                <a:srgbClr val="0000CC"/>
              </a:solidFill>
            </a:endParaRPr>
          </a:p>
          <a:p>
            <a:pPr lvl="2">
              <a:buNone/>
            </a:pPr>
            <a:r>
              <a:rPr lang="zh-CN" altLang="en-US" dirty="0"/>
              <a:t>　　　</a:t>
            </a:r>
            <a:r>
              <a:rPr lang="en-US" altLang="zh-CN" dirty="0"/>
              <a:t>//</a:t>
            </a:r>
            <a:r>
              <a:rPr lang="zh-CN" altLang="en-US" dirty="0"/>
              <a:t>把</a:t>
            </a:r>
            <a:r>
              <a:rPr lang="en-US" altLang="zh-CN" dirty="0" err="1"/>
              <a:t>contentPane</a:t>
            </a:r>
            <a:r>
              <a:rPr lang="zh-CN" altLang="en-US" dirty="0"/>
              <a:t>对象设置成为</a:t>
            </a:r>
            <a:r>
              <a:rPr lang="en-US" altLang="zh-CN" dirty="0"/>
              <a:t>frame</a:t>
            </a:r>
            <a:r>
              <a:rPr lang="zh-CN" altLang="en-US" dirty="0"/>
              <a:t>的内容面板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§10.2.2  </a:t>
            </a:r>
            <a:r>
              <a:rPr lang="zh-CN" altLang="en-US" dirty="0">
                <a:latin typeface="宋体" pitchFamily="2" charset="-122"/>
              </a:rPr>
              <a:t>菜单条、菜单、菜单项 </a:t>
            </a:r>
            <a:endParaRPr lang="zh-CN" altLang="en-US" dirty="0"/>
          </a:p>
        </p:txBody>
      </p:sp>
      <p:sp>
        <p:nvSpPr>
          <p:cNvPr id="3" name="内容占位符 2"/>
          <p:cNvSpPr>
            <a:spLocks noGrp="1"/>
          </p:cNvSpPr>
          <p:nvPr>
            <p:ph idx="1"/>
          </p:nvPr>
        </p:nvSpPr>
        <p:spPr/>
        <p:txBody>
          <a:bodyPr/>
          <a:lstStyle/>
          <a:p>
            <a:pPr algn="just">
              <a:lnSpc>
                <a:spcPct val="95000"/>
              </a:lnSpc>
              <a:buNone/>
            </a:pPr>
            <a:r>
              <a:rPr lang="zh-CN" altLang="en-US" sz="3200" b="1" dirty="0">
                <a:latin typeface="Tahoma" pitchFamily="34" charset="0"/>
                <a:cs typeface="Tahoma" pitchFamily="34" charset="0"/>
              </a:rPr>
              <a:t>1．菜单条 </a:t>
            </a:r>
            <a:endParaRPr lang="en-US" altLang="zh-CN" sz="3200" b="1" dirty="0">
              <a:latin typeface="Tahoma" pitchFamily="34" charset="0"/>
              <a:ea typeface="Tahoma" pitchFamily="34" charset="0"/>
              <a:cs typeface="Tahoma" pitchFamily="34" charset="0"/>
            </a:endParaRPr>
          </a:p>
          <a:p>
            <a:pPr lvl="1" algn="just">
              <a:lnSpc>
                <a:spcPct val="95000"/>
              </a:lnSpc>
            </a:pPr>
            <a:r>
              <a:rPr lang="en-US" altLang="zh-CN" dirty="0" err="1">
                <a:latin typeface="Tahoma" pitchFamily="34" charset="0"/>
                <a:ea typeface="Tahoma" pitchFamily="34" charset="0"/>
                <a:cs typeface="Tahoma" pitchFamily="34" charset="0"/>
              </a:rPr>
              <a:t>JComponent</a:t>
            </a:r>
            <a:r>
              <a:rPr lang="zh-CN" altLang="en-US" dirty="0">
                <a:latin typeface="Tahoma" pitchFamily="34" charset="0"/>
                <a:cs typeface="Tahoma" pitchFamily="34" charset="0"/>
              </a:rPr>
              <a:t>类的子类</a:t>
            </a:r>
            <a:r>
              <a:rPr lang="en-US" altLang="zh-CN" b="1" dirty="0" err="1">
                <a:solidFill>
                  <a:srgbClr val="C00000"/>
                </a:solidFill>
                <a:latin typeface="Tahoma" pitchFamily="34" charset="0"/>
                <a:ea typeface="Tahoma" pitchFamily="34" charset="0"/>
                <a:cs typeface="Tahoma" pitchFamily="34" charset="0"/>
              </a:rPr>
              <a:t>JMenubar</a:t>
            </a:r>
            <a:r>
              <a:rPr lang="zh-CN" altLang="en-US" dirty="0">
                <a:latin typeface="Tahoma" pitchFamily="34" charset="0"/>
                <a:cs typeface="Tahoma" pitchFamily="34" charset="0"/>
              </a:rPr>
              <a:t>负责创建</a:t>
            </a:r>
            <a:r>
              <a:rPr lang="zh-CN" altLang="en-US">
                <a:latin typeface="Tahoma" pitchFamily="34" charset="0"/>
                <a:cs typeface="Tahoma" pitchFamily="34" charset="0"/>
              </a:rPr>
              <a:t>菜单条。</a:t>
            </a:r>
            <a:endParaRPr lang="en-US" altLang="zh-CN" dirty="0">
              <a:latin typeface="Tahoma" pitchFamily="34" charset="0"/>
              <a:ea typeface="Tahoma" pitchFamily="34" charset="0"/>
              <a:cs typeface="Tahoma" pitchFamily="34" charset="0"/>
            </a:endParaRPr>
          </a:p>
          <a:p>
            <a:pPr lvl="1" algn="just">
              <a:lnSpc>
                <a:spcPct val="95000"/>
              </a:lnSpc>
            </a:pPr>
            <a:r>
              <a:rPr lang="en-US" altLang="zh-CN" b="1" dirty="0" err="1">
                <a:solidFill>
                  <a:srgbClr val="C00000"/>
                </a:solidFill>
                <a:latin typeface="Tahoma" pitchFamily="34" charset="0"/>
                <a:ea typeface="Tahoma" pitchFamily="34" charset="0"/>
                <a:cs typeface="Tahoma" pitchFamily="34" charset="0"/>
              </a:rPr>
              <a:t>JFrame</a:t>
            </a:r>
            <a:r>
              <a:rPr lang="zh-CN" altLang="en-US" b="1" dirty="0">
                <a:solidFill>
                  <a:srgbClr val="C00000"/>
                </a:solidFill>
                <a:latin typeface="Tahoma" pitchFamily="34" charset="0"/>
                <a:cs typeface="Tahoma" pitchFamily="34" charset="0"/>
              </a:rPr>
              <a:t>类</a:t>
            </a:r>
            <a:r>
              <a:rPr lang="zh-CN" altLang="en-US" dirty="0">
                <a:latin typeface="Tahoma" pitchFamily="34" charset="0"/>
                <a:cs typeface="Tahoma" pitchFamily="34" charset="0"/>
              </a:rPr>
              <a:t>有一个将菜单条放置到窗口中的</a:t>
            </a:r>
            <a:r>
              <a:rPr lang="zh-CN" altLang="en-US">
                <a:latin typeface="Tahoma" pitchFamily="34" charset="0"/>
                <a:cs typeface="Tahoma" pitchFamily="34" charset="0"/>
              </a:rPr>
              <a:t>方法:</a:t>
            </a:r>
            <a:endParaRPr lang="en-US" altLang="zh-CN" dirty="0">
              <a:latin typeface="Tahoma" pitchFamily="34" charset="0"/>
              <a:ea typeface="Tahoma" pitchFamily="34" charset="0"/>
              <a:cs typeface="Tahoma" pitchFamily="34" charset="0"/>
            </a:endParaRPr>
          </a:p>
          <a:p>
            <a:pPr lvl="1" algn="ctr">
              <a:lnSpc>
                <a:spcPct val="95000"/>
              </a:lnSpc>
              <a:buNone/>
            </a:pPr>
            <a:r>
              <a:rPr lang="en-US" altLang="zh-CN" sz="2800" b="1" dirty="0" err="1">
                <a:solidFill>
                  <a:srgbClr val="0000FF"/>
                </a:solidFill>
                <a:latin typeface="Tahoma" pitchFamily="34" charset="0"/>
                <a:ea typeface="Tahoma" pitchFamily="34" charset="0"/>
                <a:cs typeface="Tahoma" pitchFamily="34" charset="0"/>
              </a:rPr>
              <a:t>setJMenuBar</a:t>
            </a:r>
            <a:r>
              <a:rPr lang="en-US" altLang="zh-CN" sz="2800" b="1" dirty="0">
                <a:solidFill>
                  <a:srgbClr val="0000FF"/>
                </a:solidFill>
                <a:latin typeface="Tahoma" pitchFamily="34" charset="0"/>
                <a:ea typeface="Tahoma" pitchFamily="34" charset="0"/>
                <a:cs typeface="Tahoma" pitchFamily="34" charset="0"/>
              </a:rPr>
              <a:t>(</a:t>
            </a:r>
            <a:r>
              <a:rPr lang="en-US" altLang="zh-CN" sz="2800" b="1" dirty="0" err="1">
                <a:solidFill>
                  <a:srgbClr val="0000FF"/>
                </a:solidFill>
                <a:latin typeface="Tahoma" pitchFamily="34" charset="0"/>
                <a:ea typeface="Tahoma" pitchFamily="34" charset="0"/>
                <a:cs typeface="Tahoma" pitchFamily="34" charset="0"/>
              </a:rPr>
              <a:t>JMenuBar</a:t>
            </a:r>
            <a:r>
              <a:rPr lang="en-US" altLang="zh-CN" sz="2800" b="1" dirty="0">
                <a:solidFill>
                  <a:srgbClr val="0000FF"/>
                </a:solidFill>
                <a:latin typeface="Tahoma" pitchFamily="34" charset="0"/>
                <a:ea typeface="Tahoma" pitchFamily="34" charset="0"/>
                <a:cs typeface="Tahoma" pitchFamily="34" charset="0"/>
              </a:rPr>
              <a:t> bar);</a:t>
            </a:r>
          </a:p>
          <a:p>
            <a:pPr lvl="1" algn="ctr">
              <a:lnSpc>
                <a:spcPct val="95000"/>
              </a:lnSpc>
              <a:buNone/>
            </a:pPr>
            <a:endParaRPr lang="en-US" altLang="zh-CN" dirty="0">
              <a:solidFill>
                <a:srgbClr val="0000FF"/>
              </a:solidFill>
              <a:latin typeface="Tahoma" pitchFamily="34" charset="0"/>
              <a:ea typeface="Tahoma" pitchFamily="34" charset="0"/>
              <a:cs typeface="Tahoma" pitchFamily="34" charset="0"/>
            </a:endParaRPr>
          </a:p>
          <a:p>
            <a:pPr lvl="2" algn="just">
              <a:lnSpc>
                <a:spcPct val="95000"/>
              </a:lnSpc>
            </a:pPr>
            <a:r>
              <a:rPr lang="zh-CN" altLang="en-US" sz="2400" dirty="0">
                <a:latin typeface="Tahoma" pitchFamily="34" charset="0"/>
                <a:cs typeface="Tahoma" pitchFamily="34" charset="0"/>
              </a:rPr>
              <a:t>该方法将菜单条添加到窗口的</a:t>
            </a:r>
            <a:r>
              <a:rPr lang="zh-CN" altLang="en-US" sz="2400">
                <a:latin typeface="Tahoma" pitchFamily="34" charset="0"/>
                <a:cs typeface="Tahoma" pitchFamily="34" charset="0"/>
              </a:rPr>
              <a:t>顶端 。</a:t>
            </a:r>
            <a:endParaRPr lang="zh-CN" altLang="en-US" sz="2400" dirty="0">
              <a:latin typeface="Tahoma" pitchFamily="34" charset="0"/>
              <a:cs typeface="Tahoma" pitchFamily="34" charset="0"/>
            </a:endParaRP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1285852" y="428604"/>
            <a:ext cx="5410200" cy="742952"/>
          </a:xfrm>
        </p:spPr>
        <p:txBody>
          <a:bodyPr/>
          <a:lstStyle/>
          <a:p>
            <a:pPr algn="ctr"/>
            <a:r>
              <a:rPr lang="zh-CN" altLang="en-US" sz="4400" dirty="0"/>
              <a:t>例题</a:t>
            </a:r>
            <a:r>
              <a:rPr lang="en-US" altLang="zh-CN" sz="4400" dirty="0"/>
              <a:t>10-</a:t>
            </a:r>
            <a:r>
              <a:rPr lang="zh-CN" altLang="en-US" sz="4400" dirty="0"/>
              <a:t>2效果图</a:t>
            </a:r>
          </a:p>
        </p:txBody>
      </p:sp>
      <p:graphicFrame>
        <p:nvGraphicFramePr>
          <p:cNvPr id="229380" name="Object 4"/>
          <p:cNvGraphicFramePr>
            <a:graphicFrameLocks noChangeAspect="1"/>
          </p:cNvGraphicFramePr>
          <p:nvPr/>
        </p:nvGraphicFramePr>
        <p:xfrm>
          <a:off x="2428860" y="1857364"/>
          <a:ext cx="4800600" cy="3276600"/>
        </p:xfrm>
        <a:graphic>
          <a:graphicData uri="http://schemas.openxmlformats.org/presentationml/2006/ole">
            <mc:AlternateContent xmlns:mc="http://schemas.openxmlformats.org/markup-compatibility/2006">
              <mc:Choice xmlns:v="urn:schemas-microsoft-com:vml" Requires="v">
                <p:oleObj spid="_x0000_s128056" name="位图图像" r:id="rId3" imgW="2247619" imgH="2133898" progId="PBrush">
                  <p:embed/>
                </p:oleObj>
              </mc:Choice>
              <mc:Fallback>
                <p:oleObj name="位图图像" r:id="rId3" imgW="2247619" imgH="2133898" progId="PBrush">
                  <p:embed/>
                  <p:pic>
                    <p:nvPicPr>
                      <p:cNvPr id="2293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60" y="1857364"/>
                        <a:ext cx="4800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fld id="{7392539A-0749-4671-863E-6570EB9E9679}" type="slidenum">
              <a:rPr lang="zh-CN" altLang="en-US" smtClean="0"/>
              <a:pPr/>
              <a:t>19</a:t>
            </a:fld>
            <a:endParaRPr lang="zh-CN" altLang="en-US"/>
          </a:p>
        </p:txBody>
      </p:sp>
    </p:spTree>
    <p:extLst>
      <p:ext uri="{BB962C8B-B14F-4D97-AF65-F5344CB8AC3E}">
        <p14:creationId xmlns:p14="http://schemas.microsoft.com/office/powerpoint/2010/main" val="356723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p:txBody>
          <a:bodyPr/>
          <a:lstStyle/>
          <a:p>
            <a:r>
              <a:rPr lang="en-US" altLang="zh-CN" dirty="0"/>
              <a:t>Java Swing</a:t>
            </a:r>
            <a:r>
              <a:rPr lang="zh-CN" altLang="en-US" dirty="0"/>
              <a:t>概述</a:t>
            </a:r>
            <a:endParaRPr lang="en-US" altLang="zh-CN" dirty="0"/>
          </a:p>
          <a:p>
            <a:r>
              <a:rPr lang="zh-CN" altLang="en-US" dirty="0"/>
              <a:t>窗口</a:t>
            </a:r>
            <a:endParaRPr lang="en-US" altLang="zh-CN" dirty="0"/>
          </a:p>
          <a:p>
            <a:r>
              <a:rPr lang="zh-CN" altLang="en-US" dirty="0"/>
              <a:t>常用组件与布局</a:t>
            </a:r>
            <a:endParaRPr lang="en-US" altLang="zh-CN" dirty="0"/>
          </a:p>
          <a:p>
            <a:r>
              <a:rPr lang="zh-CN" altLang="en-US" dirty="0"/>
              <a:t>处理事件</a:t>
            </a:r>
            <a:endParaRPr lang="en-US" altLang="zh-CN" dirty="0"/>
          </a:p>
          <a:p>
            <a:r>
              <a:rPr lang="zh-CN" altLang="en-US" dirty="0"/>
              <a:t>使用</a:t>
            </a:r>
            <a:r>
              <a:rPr lang="en-US" altLang="zh-CN" dirty="0"/>
              <a:t>MVC</a:t>
            </a:r>
            <a:r>
              <a:rPr lang="zh-CN" altLang="en-US" dirty="0"/>
              <a:t>结构</a:t>
            </a:r>
            <a:endParaRPr lang="en-US" altLang="zh-CN" dirty="0"/>
          </a:p>
          <a:p>
            <a:r>
              <a:rPr lang="zh-CN" altLang="en-US" dirty="0"/>
              <a:t>发布</a:t>
            </a:r>
            <a:r>
              <a:rPr lang="en-US" altLang="zh-CN" dirty="0"/>
              <a:t>GUI</a:t>
            </a:r>
            <a:r>
              <a:rPr lang="zh-CN" altLang="en-US" dirty="0"/>
              <a:t>程序</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516216" y="6165304"/>
            <a:ext cx="2133600" cy="457200"/>
          </a:xfrm>
        </p:spPr>
        <p:txBody>
          <a:bodyPr/>
          <a:lstStyle/>
          <a:p>
            <a:fld id="{0C913308-F349-4B6D-A68A-DD1791B4A57B}" type="slidenum">
              <a:rPr lang="zh-CN" altLang="en-US" smtClean="0"/>
              <a:pPr/>
              <a:t>20</a:t>
            </a:fld>
            <a:endParaRPr lang="zh-CN" altLang="en-US"/>
          </a:p>
        </p:txBody>
      </p:sp>
      <p:sp>
        <p:nvSpPr>
          <p:cNvPr id="6" name="Text Box 5"/>
          <p:cNvSpPr txBox="1">
            <a:spLocks noChangeArrowheads="1"/>
          </p:cNvSpPr>
          <p:nvPr/>
        </p:nvSpPr>
        <p:spPr bwMode="auto">
          <a:xfrm>
            <a:off x="398739" y="2926874"/>
            <a:ext cx="1381126" cy="523875"/>
          </a:xfrm>
          <a:prstGeom prst="rect">
            <a:avLst/>
          </a:prstGeom>
          <a:solidFill>
            <a:srgbClr val="CCFFFF"/>
          </a:solidFill>
          <a:ln w="9525">
            <a:solidFill>
              <a:schemeClr val="tx1"/>
            </a:solidFill>
            <a:miter lim="800000"/>
            <a:headEnd/>
            <a:tailEnd/>
          </a:ln>
        </p:spPr>
        <p:txBody>
          <a:bodyPr wrap="none">
            <a:spAutoFit/>
          </a:bodyPr>
          <a:lstStyle/>
          <a:p>
            <a:r>
              <a:rPr kumimoji="1" lang="en-US" altLang="zh-CN" sz="2800" b="1" dirty="0" err="1">
                <a:latin typeface="Times New Roman" pitchFamily="18" charset="0"/>
              </a:rPr>
              <a:t>JFrame</a:t>
            </a:r>
            <a:endParaRPr kumimoji="1" lang="en-US" altLang="zh-CN" sz="2800" b="1" dirty="0">
              <a:latin typeface="Times New Roman" pitchFamily="18" charset="0"/>
            </a:endParaRPr>
          </a:p>
        </p:txBody>
      </p:sp>
      <p:sp>
        <p:nvSpPr>
          <p:cNvPr id="7" name="Text Box 6"/>
          <p:cNvSpPr txBox="1">
            <a:spLocks noChangeArrowheads="1"/>
          </p:cNvSpPr>
          <p:nvPr/>
        </p:nvSpPr>
        <p:spPr bwMode="auto">
          <a:xfrm>
            <a:off x="2340015" y="2924443"/>
            <a:ext cx="1838965" cy="523220"/>
          </a:xfrm>
          <a:prstGeom prst="rect">
            <a:avLst/>
          </a:prstGeom>
          <a:solidFill>
            <a:schemeClr val="accent1"/>
          </a:solidFill>
          <a:ln w="9525">
            <a:solidFill>
              <a:schemeClr val="tx1"/>
            </a:solidFill>
            <a:miter lim="800000"/>
            <a:headEnd/>
            <a:tailEnd/>
          </a:ln>
        </p:spPr>
        <p:txBody>
          <a:bodyPr wrap="none">
            <a:spAutoFit/>
          </a:bodyPr>
          <a:lstStyle/>
          <a:p>
            <a:r>
              <a:rPr kumimoji="1" lang="en-US" altLang="zh-CN" sz="2800" b="1">
                <a:latin typeface="Times New Roman" pitchFamily="18" charset="0"/>
              </a:rPr>
              <a:t>JMenuBar</a:t>
            </a:r>
          </a:p>
        </p:txBody>
      </p:sp>
      <p:sp>
        <p:nvSpPr>
          <p:cNvPr id="8" name="Text Box 7"/>
          <p:cNvSpPr txBox="1">
            <a:spLocks noChangeArrowheads="1"/>
          </p:cNvSpPr>
          <p:nvPr/>
        </p:nvSpPr>
        <p:spPr bwMode="auto">
          <a:xfrm>
            <a:off x="4525829" y="1977579"/>
            <a:ext cx="1261884" cy="523220"/>
          </a:xfrm>
          <a:prstGeom prst="rect">
            <a:avLst/>
          </a:prstGeom>
          <a:solidFill>
            <a:schemeClr val="folHlink"/>
          </a:solidFill>
          <a:ln w="9525">
            <a:noFill/>
            <a:miter lim="800000"/>
            <a:headEnd/>
            <a:tailEnd/>
          </a:ln>
        </p:spPr>
        <p:txBody>
          <a:bodyPr wrap="none">
            <a:spAutoFit/>
          </a:bodyPr>
          <a:lstStyle/>
          <a:p>
            <a:r>
              <a:rPr kumimoji="1" lang="en-US" altLang="zh-CN" sz="2800" b="1">
                <a:latin typeface="Times New Roman" pitchFamily="18" charset="0"/>
              </a:rPr>
              <a:t>JMenu</a:t>
            </a:r>
          </a:p>
        </p:txBody>
      </p:sp>
      <p:sp>
        <p:nvSpPr>
          <p:cNvPr id="9" name="Text Box 8"/>
          <p:cNvSpPr txBox="1">
            <a:spLocks noChangeArrowheads="1"/>
          </p:cNvSpPr>
          <p:nvPr/>
        </p:nvSpPr>
        <p:spPr bwMode="auto">
          <a:xfrm>
            <a:off x="6029869" y="3094611"/>
            <a:ext cx="1723549" cy="461665"/>
          </a:xfrm>
          <a:prstGeom prst="rect">
            <a:avLst/>
          </a:prstGeom>
          <a:noFill/>
          <a:ln w="9525">
            <a:noFill/>
            <a:miter lim="800000"/>
            <a:headEnd/>
            <a:tailEnd/>
          </a:ln>
        </p:spPr>
        <p:txBody>
          <a:bodyPr vert="horz" wrap="none">
            <a:spAutoFit/>
          </a:bodyPr>
          <a:lstStyle/>
          <a:p>
            <a:r>
              <a:rPr kumimoji="1" lang="en-US" altLang="zh-CN" sz="2400" b="1">
                <a:latin typeface="Times New Roman" pitchFamily="18" charset="0"/>
              </a:rPr>
              <a:t>JMenuItem</a:t>
            </a:r>
            <a:endParaRPr kumimoji="1" lang="en-US" altLang="zh-CN" sz="2400" b="1" dirty="0">
              <a:latin typeface="Times New Roman" pitchFamily="18" charset="0"/>
            </a:endParaRPr>
          </a:p>
        </p:txBody>
      </p:sp>
      <p:sp>
        <p:nvSpPr>
          <p:cNvPr id="10" name="Text Box 9"/>
          <p:cNvSpPr txBox="1">
            <a:spLocks noChangeArrowheads="1"/>
          </p:cNvSpPr>
          <p:nvPr/>
        </p:nvSpPr>
        <p:spPr bwMode="auto">
          <a:xfrm>
            <a:off x="6085825" y="4377513"/>
            <a:ext cx="1107996" cy="461665"/>
          </a:xfrm>
          <a:prstGeom prst="rect">
            <a:avLst/>
          </a:prstGeom>
          <a:noFill/>
          <a:ln w="9525">
            <a:noFill/>
            <a:miter lim="800000"/>
            <a:headEnd/>
            <a:tailEnd/>
          </a:ln>
        </p:spPr>
        <p:txBody>
          <a:bodyPr vert="horz" wrap="none">
            <a:spAutoFit/>
          </a:bodyPr>
          <a:lstStyle/>
          <a:p>
            <a:r>
              <a:rPr kumimoji="1" lang="en-US" altLang="zh-CN" sz="2400" b="1">
                <a:latin typeface="Times New Roman" pitchFamily="18" charset="0"/>
              </a:rPr>
              <a:t>JMenu</a:t>
            </a:r>
            <a:endParaRPr kumimoji="1" lang="en-US" altLang="zh-CN" sz="2400" b="1" dirty="0">
              <a:latin typeface="Times New Roman" pitchFamily="18" charset="0"/>
            </a:endParaRPr>
          </a:p>
        </p:txBody>
      </p:sp>
      <p:sp>
        <p:nvSpPr>
          <p:cNvPr id="11" name="Text Box 10"/>
          <p:cNvSpPr txBox="1">
            <a:spLocks noChangeArrowheads="1"/>
          </p:cNvSpPr>
          <p:nvPr/>
        </p:nvSpPr>
        <p:spPr bwMode="auto">
          <a:xfrm>
            <a:off x="4525829" y="3644710"/>
            <a:ext cx="1261884" cy="523220"/>
          </a:xfrm>
          <a:prstGeom prst="rect">
            <a:avLst/>
          </a:prstGeom>
          <a:solidFill>
            <a:schemeClr val="folHlink"/>
          </a:solidFill>
          <a:ln w="9525">
            <a:noFill/>
            <a:miter lim="800000"/>
            <a:headEnd/>
            <a:tailEnd/>
          </a:ln>
        </p:spPr>
        <p:txBody>
          <a:bodyPr wrap="none">
            <a:spAutoFit/>
          </a:bodyPr>
          <a:lstStyle/>
          <a:p>
            <a:r>
              <a:rPr kumimoji="1" lang="en-US" altLang="zh-CN" sz="2800" b="1">
                <a:latin typeface="Times New Roman" pitchFamily="18" charset="0"/>
              </a:rPr>
              <a:t>JMenu</a:t>
            </a:r>
            <a:endParaRPr kumimoji="1" lang="en-US" altLang="zh-CN" sz="2800" b="1" dirty="0">
              <a:latin typeface="Times New Roman" pitchFamily="18" charset="0"/>
            </a:endParaRPr>
          </a:p>
        </p:txBody>
      </p:sp>
      <p:cxnSp>
        <p:nvCxnSpPr>
          <p:cNvPr id="12" name="AutoShape 11"/>
          <p:cNvCxnSpPr>
            <a:cxnSpLocks noChangeShapeType="1"/>
            <a:stCxn id="7" idx="1"/>
            <a:endCxn id="6" idx="3"/>
          </p:cNvCxnSpPr>
          <p:nvPr/>
        </p:nvCxnSpPr>
        <p:spPr bwMode="auto">
          <a:xfrm rot="10800000" flipV="1">
            <a:off x="1779865" y="3186052"/>
            <a:ext cx="560150" cy="2759"/>
          </a:xfrm>
          <a:prstGeom prst="curvedConnector3">
            <a:avLst>
              <a:gd name="adj1" fmla="val 50000"/>
            </a:avLst>
          </a:prstGeom>
          <a:noFill/>
          <a:ln w="9525">
            <a:solidFill>
              <a:schemeClr val="tx1"/>
            </a:solidFill>
            <a:miter lim="800000"/>
            <a:headEnd/>
            <a:tailEnd type="triangle" w="med" len="med"/>
          </a:ln>
        </p:spPr>
      </p:cxnSp>
      <p:sp>
        <p:nvSpPr>
          <p:cNvPr id="17" name="Text Box 16"/>
          <p:cNvSpPr txBox="1">
            <a:spLocks noChangeArrowheads="1"/>
          </p:cNvSpPr>
          <p:nvPr/>
        </p:nvSpPr>
        <p:spPr bwMode="auto">
          <a:xfrm>
            <a:off x="5077307" y="2773213"/>
            <a:ext cx="488950" cy="457200"/>
          </a:xfrm>
          <a:prstGeom prst="rect">
            <a:avLst/>
          </a:prstGeom>
          <a:noFill/>
          <a:ln w="9525">
            <a:noFill/>
            <a:miter lim="800000"/>
            <a:headEnd/>
            <a:tailEnd/>
          </a:ln>
        </p:spPr>
        <p:txBody>
          <a:bodyPr wrap="none">
            <a:spAutoFit/>
          </a:bodyPr>
          <a:lstStyle/>
          <a:p>
            <a:r>
              <a:rPr kumimoji="1" lang="en-US" altLang="zh-CN" sz="2400">
                <a:latin typeface="Times New Roman" pitchFamily="18" charset="0"/>
              </a:rPr>
              <a:t>…</a:t>
            </a:r>
          </a:p>
        </p:txBody>
      </p:sp>
      <p:sp>
        <p:nvSpPr>
          <p:cNvPr id="18" name="Text Box 17"/>
          <p:cNvSpPr txBox="1">
            <a:spLocks noChangeArrowheads="1"/>
          </p:cNvSpPr>
          <p:nvPr/>
        </p:nvSpPr>
        <p:spPr bwMode="auto">
          <a:xfrm>
            <a:off x="6149296" y="3644710"/>
            <a:ext cx="492443" cy="461665"/>
          </a:xfrm>
          <a:prstGeom prst="rect">
            <a:avLst/>
          </a:prstGeom>
          <a:noFill/>
          <a:ln w="9525">
            <a:noFill/>
            <a:miter lim="800000"/>
            <a:headEnd/>
            <a:tailEnd/>
          </a:ln>
        </p:spPr>
        <p:txBody>
          <a:bodyPr vert="horz" wrap="none">
            <a:spAutoFit/>
          </a:bodyPr>
          <a:lstStyle/>
          <a:p>
            <a:r>
              <a:rPr kumimoji="1" lang="en-US" altLang="zh-CN" sz="2400">
                <a:latin typeface="Times New Roman" pitchFamily="18" charset="0"/>
              </a:rPr>
              <a:t>…</a:t>
            </a:r>
          </a:p>
        </p:txBody>
      </p:sp>
      <p:sp>
        <p:nvSpPr>
          <p:cNvPr id="63" name="左大括号 62">
            <a:extLst>
              <a:ext uri="{FF2B5EF4-FFF2-40B4-BE49-F238E27FC236}">
                <a16:creationId xmlns:a16="http://schemas.microsoft.com/office/drawing/2014/main" id="{640C4778-2134-4209-A074-345690064397}"/>
              </a:ext>
            </a:extLst>
          </p:cNvPr>
          <p:cNvSpPr/>
          <p:nvPr/>
        </p:nvSpPr>
        <p:spPr>
          <a:xfrm>
            <a:off x="4237268" y="2239189"/>
            <a:ext cx="225090" cy="1721085"/>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左大括号 63">
            <a:extLst>
              <a:ext uri="{FF2B5EF4-FFF2-40B4-BE49-F238E27FC236}">
                <a16:creationId xmlns:a16="http://schemas.microsoft.com/office/drawing/2014/main" id="{546C9551-038C-409B-9249-3B1E021A8203}"/>
              </a:ext>
            </a:extLst>
          </p:cNvPr>
          <p:cNvSpPr/>
          <p:nvPr/>
        </p:nvSpPr>
        <p:spPr>
          <a:xfrm>
            <a:off x="5851184" y="3312202"/>
            <a:ext cx="234641" cy="1296144"/>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86A1C7DD-6560-4938-8BD9-7354662B1319}"/>
              </a:ext>
            </a:extLst>
          </p:cNvPr>
          <p:cNvSpPr txBox="1"/>
          <p:nvPr/>
        </p:nvSpPr>
        <p:spPr>
          <a:xfrm>
            <a:off x="2875793" y="3502509"/>
            <a:ext cx="1112805" cy="461665"/>
          </a:xfrm>
          <a:prstGeom prst="rect">
            <a:avLst/>
          </a:prstGeom>
          <a:noFill/>
        </p:spPr>
        <p:txBody>
          <a:bodyPr wrap="none" rtlCol="0">
            <a:spAutoFit/>
          </a:bodyPr>
          <a:lstStyle/>
          <a:p>
            <a:r>
              <a:rPr lang="zh-CN" altLang="en-US" sz="2400" b="1"/>
              <a:t>菜单条</a:t>
            </a:r>
          </a:p>
        </p:txBody>
      </p:sp>
      <p:sp>
        <p:nvSpPr>
          <p:cNvPr id="67" name="文本框 66">
            <a:extLst>
              <a:ext uri="{FF2B5EF4-FFF2-40B4-BE49-F238E27FC236}">
                <a16:creationId xmlns:a16="http://schemas.microsoft.com/office/drawing/2014/main" id="{08E3F22B-1913-4286-94C2-183DEF523627}"/>
              </a:ext>
            </a:extLst>
          </p:cNvPr>
          <p:cNvSpPr txBox="1"/>
          <p:nvPr/>
        </p:nvSpPr>
        <p:spPr>
          <a:xfrm>
            <a:off x="4751777" y="1486637"/>
            <a:ext cx="803425" cy="461665"/>
          </a:xfrm>
          <a:prstGeom prst="rect">
            <a:avLst/>
          </a:prstGeom>
          <a:noFill/>
        </p:spPr>
        <p:txBody>
          <a:bodyPr wrap="none" rtlCol="0">
            <a:spAutoFit/>
          </a:bodyPr>
          <a:lstStyle/>
          <a:p>
            <a:pPr algn="ctr"/>
            <a:r>
              <a:rPr lang="zh-CN" altLang="en-US" sz="2400" b="1"/>
              <a:t>菜单</a:t>
            </a:r>
          </a:p>
        </p:txBody>
      </p:sp>
      <p:sp>
        <p:nvSpPr>
          <p:cNvPr id="68" name="文本框 67">
            <a:extLst>
              <a:ext uri="{FF2B5EF4-FFF2-40B4-BE49-F238E27FC236}">
                <a16:creationId xmlns:a16="http://schemas.microsoft.com/office/drawing/2014/main" id="{62269DDC-7FBF-4609-9D28-41B223D8C423}"/>
              </a:ext>
            </a:extLst>
          </p:cNvPr>
          <p:cNvSpPr txBox="1"/>
          <p:nvPr/>
        </p:nvSpPr>
        <p:spPr>
          <a:xfrm>
            <a:off x="7583016" y="3081945"/>
            <a:ext cx="1112805" cy="461665"/>
          </a:xfrm>
          <a:prstGeom prst="rect">
            <a:avLst/>
          </a:prstGeom>
          <a:noFill/>
        </p:spPr>
        <p:txBody>
          <a:bodyPr wrap="square" rtlCol="0">
            <a:spAutoFit/>
          </a:bodyPr>
          <a:lstStyle/>
          <a:p>
            <a:r>
              <a:rPr lang="zh-CN" altLang="en-US" sz="2400" b="1"/>
              <a:t>菜单项</a:t>
            </a:r>
          </a:p>
        </p:txBody>
      </p:sp>
      <p:sp>
        <p:nvSpPr>
          <p:cNvPr id="69" name="文本框 68">
            <a:extLst>
              <a:ext uri="{FF2B5EF4-FFF2-40B4-BE49-F238E27FC236}">
                <a16:creationId xmlns:a16="http://schemas.microsoft.com/office/drawing/2014/main" id="{930F004E-4836-4D8A-ACD6-505789766F9E}"/>
              </a:ext>
            </a:extLst>
          </p:cNvPr>
          <p:cNvSpPr txBox="1"/>
          <p:nvPr/>
        </p:nvSpPr>
        <p:spPr>
          <a:xfrm>
            <a:off x="7026613" y="4354986"/>
            <a:ext cx="1112805" cy="461665"/>
          </a:xfrm>
          <a:prstGeom prst="rect">
            <a:avLst/>
          </a:prstGeom>
          <a:noFill/>
        </p:spPr>
        <p:txBody>
          <a:bodyPr wrap="none" rtlCol="0">
            <a:spAutoFit/>
          </a:bodyPr>
          <a:lstStyle/>
          <a:p>
            <a:r>
              <a:rPr lang="zh-CN" altLang="en-US" sz="2400" b="1"/>
              <a:t>子菜单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zh-CN" altLang="en-US" dirty="0">
                <a:latin typeface="Tahoma" pitchFamily="34" charset="0"/>
                <a:cs typeface="Tahoma" pitchFamily="34" charset="0"/>
              </a:rPr>
              <a:t>§10.2.2  菜单条、菜单、菜单项</a:t>
            </a:r>
          </a:p>
        </p:txBody>
      </p:sp>
      <p:sp>
        <p:nvSpPr>
          <p:cNvPr id="3" name="内容占位符 2"/>
          <p:cNvSpPr>
            <a:spLocks noGrp="1"/>
          </p:cNvSpPr>
          <p:nvPr>
            <p:ph idx="1"/>
          </p:nvPr>
        </p:nvSpPr>
        <p:spPr>
          <a:xfrm>
            <a:off x="457200" y="1071546"/>
            <a:ext cx="8229600" cy="5500726"/>
          </a:xfrm>
        </p:spPr>
        <p:txBody>
          <a:bodyPr>
            <a:normAutofit fontScale="62500" lnSpcReduction="20000"/>
          </a:bodyPr>
          <a:lstStyle/>
          <a:p>
            <a:pPr algn="just">
              <a:lnSpc>
                <a:spcPct val="120000"/>
              </a:lnSpc>
              <a:buNone/>
            </a:pPr>
            <a:r>
              <a:rPr lang="zh-CN" altLang="en-US" sz="4500" b="1" dirty="0">
                <a:latin typeface="Tahoma" pitchFamily="34" charset="0"/>
                <a:cs typeface="Tahoma" pitchFamily="34" charset="0"/>
              </a:rPr>
              <a:t>2．菜单</a:t>
            </a:r>
            <a:endParaRPr lang="en-US" altLang="zh-CN" sz="4500" b="1" dirty="0">
              <a:latin typeface="Tahoma" pitchFamily="34" charset="0"/>
              <a:cs typeface="Tahoma" pitchFamily="34" charset="0"/>
            </a:endParaRPr>
          </a:p>
          <a:p>
            <a:pPr algn="just">
              <a:lnSpc>
                <a:spcPct val="120000"/>
              </a:lnSpc>
            </a:pPr>
            <a:r>
              <a:rPr lang="en-US" altLang="zh-CN" sz="3800" b="1">
                <a:solidFill>
                  <a:srgbClr val="C00000"/>
                </a:solidFill>
                <a:latin typeface="Tahoma" pitchFamily="34" charset="0"/>
                <a:ea typeface="Tahoma" pitchFamily="34" charset="0"/>
                <a:cs typeface="Tahoma" pitchFamily="34" charset="0"/>
              </a:rPr>
              <a:t>JMenu</a:t>
            </a:r>
            <a:r>
              <a:rPr lang="zh-CN" altLang="en-US" sz="3800" b="1" dirty="0">
                <a:solidFill>
                  <a:srgbClr val="C00000"/>
                </a:solidFill>
                <a:latin typeface="Tahoma" pitchFamily="34" charset="0"/>
                <a:cs typeface="Tahoma" pitchFamily="34" charset="0"/>
              </a:rPr>
              <a:t>类</a:t>
            </a:r>
            <a:r>
              <a:rPr lang="zh-CN" altLang="en-US" sz="3800" dirty="0">
                <a:latin typeface="Tahoma" pitchFamily="34" charset="0"/>
                <a:cs typeface="Tahoma" pitchFamily="34" charset="0"/>
              </a:rPr>
              <a:t>的主要方法有以下几种 </a:t>
            </a:r>
          </a:p>
          <a:p>
            <a:pPr lvl="1" algn="just">
              <a:lnSpc>
                <a:spcPct val="120000"/>
              </a:lnSpc>
            </a:pPr>
            <a:r>
              <a:rPr lang="en-US" altLang="zh-CN" sz="3500" b="1" dirty="0">
                <a:solidFill>
                  <a:srgbClr val="0000FF"/>
                </a:solidFill>
                <a:latin typeface="Tahoma" pitchFamily="34" charset="0"/>
                <a:ea typeface="Tahoma" pitchFamily="34" charset="0"/>
                <a:cs typeface="Tahoma" pitchFamily="34" charset="0"/>
              </a:rPr>
              <a:t> </a:t>
            </a:r>
            <a:r>
              <a:rPr lang="en-US" altLang="zh-CN" sz="3500" b="1" dirty="0" err="1">
                <a:solidFill>
                  <a:srgbClr val="0000FF"/>
                </a:solidFill>
                <a:latin typeface="Tahoma" pitchFamily="34" charset="0"/>
                <a:ea typeface="Tahoma" pitchFamily="34" charset="0"/>
                <a:cs typeface="Tahoma" pitchFamily="34" charset="0"/>
              </a:rPr>
              <a:t>JMenu</a:t>
            </a:r>
            <a:r>
              <a:rPr lang="en-US" altLang="zh-CN" sz="3500" b="1" dirty="0">
                <a:solidFill>
                  <a:srgbClr val="0000FF"/>
                </a:solidFill>
                <a:latin typeface="Tahoma" pitchFamily="34" charset="0"/>
                <a:ea typeface="Tahoma" pitchFamily="34" charset="0"/>
                <a:cs typeface="Tahoma" pitchFamily="34" charset="0"/>
              </a:rPr>
              <a:t>()</a:t>
            </a:r>
            <a:r>
              <a:rPr lang="en-US" altLang="zh-CN" sz="3500" b="1" dirty="0">
                <a:latin typeface="Tahoma" pitchFamily="34" charset="0"/>
                <a:ea typeface="Tahoma" pitchFamily="34" charset="0"/>
                <a:cs typeface="Tahoma" pitchFamily="34" charset="0"/>
              </a:rPr>
              <a:t> </a:t>
            </a:r>
          </a:p>
          <a:p>
            <a:pPr lvl="2" algn="just">
              <a:lnSpc>
                <a:spcPct val="120000"/>
              </a:lnSpc>
            </a:pPr>
            <a:r>
              <a:rPr lang="zh-CN" altLang="en-US" sz="3500" dirty="0">
                <a:latin typeface="Tahoma" pitchFamily="34" charset="0"/>
                <a:cs typeface="Tahoma" pitchFamily="34" charset="0"/>
              </a:rPr>
              <a:t>建立一个空标题的菜单。</a:t>
            </a:r>
          </a:p>
          <a:p>
            <a:pPr lvl="1" algn="just">
              <a:lnSpc>
                <a:spcPct val="120000"/>
              </a:lnSpc>
            </a:pPr>
            <a:r>
              <a:rPr lang="en-US" altLang="zh-CN" sz="3500" dirty="0">
                <a:solidFill>
                  <a:srgbClr val="0000FF"/>
                </a:solidFill>
                <a:latin typeface="Tahoma" pitchFamily="34" charset="0"/>
                <a:ea typeface="Tahoma" pitchFamily="34" charset="0"/>
                <a:cs typeface="Tahoma" pitchFamily="34" charset="0"/>
              </a:rPr>
              <a:t> </a:t>
            </a:r>
            <a:r>
              <a:rPr lang="en-US" altLang="zh-CN" sz="3500" b="1" dirty="0" err="1">
                <a:solidFill>
                  <a:srgbClr val="0000FF"/>
                </a:solidFill>
                <a:latin typeface="Tahoma" pitchFamily="34" charset="0"/>
                <a:ea typeface="Tahoma" pitchFamily="34" charset="0"/>
                <a:cs typeface="Tahoma" pitchFamily="34" charset="0"/>
              </a:rPr>
              <a:t>JMenu</a:t>
            </a:r>
            <a:r>
              <a:rPr lang="en-US" altLang="zh-CN" sz="3500" b="1" dirty="0">
                <a:solidFill>
                  <a:srgbClr val="0000FF"/>
                </a:solidFill>
                <a:latin typeface="Tahoma" pitchFamily="34" charset="0"/>
                <a:ea typeface="Tahoma" pitchFamily="34" charset="0"/>
                <a:cs typeface="Tahoma" pitchFamily="34" charset="0"/>
              </a:rPr>
              <a:t>(String s)</a:t>
            </a:r>
            <a:r>
              <a:rPr lang="en-US" altLang="zh-CN" sz="3500" b="1" dirty="0">
                <a:latin typeface="Tahoma" pitchFamily="34" charset="0"/>
                <a:ea typeface="Tahoma" pitchFamily="34" charset="0"/>
                <a:cs typeface="Tahoma" pitchFamily="34" charset="0"/>
              </a:rPr>
              <a:t> </a:t>
            </a:r>
          </a:p>
          <a:p>
            <a:pPr lvl="2" algn="just">
              <a:lnSpc>
                <a:spcPct val="120000"/>
              </a:lnSpc>
            </a:pPr>
            <a:r>
              <a:rPr lang="zh-CN" altLang="en-US" sz="3500" dirty="0">
                <a:latin typeface="Tahoma" pitchFamily="34" charset="0"/>
                <a:cs typeface="Tahoma" pitchFamily="34" charset="0"/>
              </a:rPr>
              <a:t>建立一个指定标题菜单，标题由参数</a:t>
            </a:r>
            <a:r>
              <a:rPr lang="en-US" altLang="zh-CN" sz="3500" dirty="0">
                <a:latin typeface="Tahoma" pitchFamily="34" charset="0"/>
                <a:ea typeface="Tahoma" pitchFamily="34" charset="0"/>
                <a:cs typeface="Tahoma" pitchFamily="34" charset="0"/>
              </a:rPr>
              <a:t>s</a:t>
            </a:r>
            <a:r>
              <a:rPr lang="zh-CN" altLang="en-US" sz="3500" dirty="0">
                <a:latin typeface="Tahoma" pitchFamily="34" charset="0"/>
                <a:cs typeface="Tahoma" pitchFamily="34" charset="0"/>
              </a:rPr>
              <a:t>确定</a:t>
            </a:r>
            <a:r>
              <a:rPr lang="zh-CN" altLang="en-US" sz="3500">
                <a:latin typeface="Tahoma" pitchFamily="34" charset="0"/>
                <a:cs typeface="Tahoma" pitchFamily="34" charset="0"/>
              </a:rPr>
              <a:t>。 </a:t>
            </a:r>
            <a:endParaRPr lang="en-US" altLang="zh-CN" sz="3500">
              <a:latin typeface="Tahoma" pitchFamily="34" charset="0"/>
              <a:cs typeface="Tahoma" pitchFamily="34" charset="0"/>
            </a:endParaRPr>
          </a:p>
          <a:p>
            <a:pPr marL="914400" lvl="2" indent="0" algn="just">
              <a:lnSpc>
                <a:spcPct val="120000"/>
              </a:lnSpc>
              <a:buNone/>
            </a:pPr>
            <a:endParaRPr lang="zh-CN" altLang="en-US" sz="3500" dirty="0">
              <a:latin typeface="Tahoma" pitchFamily="34" charset="0"/>
              <a:cs typeface="Tahoma" pitchFamily="34" charset="0"/>
            </a:endParaRPr>
          </a:p>
          <a:p>
            <a:pPr lvl="1" algn="just">
              <a:lnSpc>
                <a:spcPct val="120000"/>
              </a:lnSpc>
            </a:pPr>
            <a:r>
              <a:rPr lang="en-US" altLang="zh-CN" sz="3500" dirty="0">
                <a:solidFill>
                  <a:srgbClr val="0000FF"/>
                </a:solidFill>
                <a:latin typeface="Tahoma" pitchFamily="34" charset="0"/>
                <a:ea typeface="Tahoma" pitchFamily="34" charset="0"/>
                <a:cs typeface="Tahoma" pitchFamily="34" charset="0"/>
              </a:rPr>
              <a:t> </a:t>
            </a:r>
            <a:r>
              <a:rPr lang="en-US" altLang="zh-CN" sz="3500" b="1" dirty="0">
                <a:solidFill>
                  <a:srgbClr val="0000FF"/>
                </a:solidFill>
                <a:latin typeface="Tahoma" pitchFamily="34" charset="0"/>
                <a:ea typeface="Tahoma" pitchFamily="34" charset="0"/>
                <a:cs typeface="Tahoma" pitchFamily="34" charset="0"/>
              </a:rPr>
              <a:t>public void add(</a:t>
            </a:r>
            <a:r>
              <a:rPr lang="en-US" altLang="zh-CN" sz="3500" b="1" dirty="0" err="1">
                <a:solidFill>
                  <a:srgbClr val="0000FF"/>
                </a:solidFill>
                <a:latin typeface="Tahoma" pitchFamily="34" charset="0"/>
                <a:ea typeface="Tahoma" pitchFamily="34" charset="0"/>
                <a:cs typeface="Tahoma" pitchFamily="34" charset="0"/>
              </a:rPr>
              <a:t>JMenuItem</a:t>
            </a:r>
            <a:r>
              <a:rPr lang="en-US" altLang="zh-CN" sz="3500" b="1" dirty="0">
                <a:solidFill>
                  <a:srgbClr val="0000FF"/>
                </a:solidFill>
                <a:latin typeface="Tahoma" pitchFamily="34" charset="0"/>
                <a:ea typeface="Tahoma" pitchFamily="34" charset="0"/>
                <a:cs typeface="Tahoma" pitchFamily="34" charset="0"/>
              </a:rPr>
              <a:t> item) </a:t>
            </a:r>
          </a:p>
          <a:p>
            <a:pPr lvl="2" algn="just">
              <a:lnSpc>
                <a:spcPct val="120000"/>
              </a:lnSpc>
            </a:pPr>
            <a:r>
              <a:rPr lang="zh-CN" altLang="en-US" sz="3500" dirty="0">
                <a:latin typeface="Tahoma" pitchFamily="34" charset="0"/>
                <a:cs typeface="Tahoma" pitchFamily="34" charset="0"/>
              </a:rPr>
              <a:t>向菜单增加由参数</a:t>
            </a:r>
            <a:r>
              <a:rPr lang="en-US" altLang="zh-CN" sz="3500" dirty="0">
                <a:latin typeface="Tahoma" pitchFamily="34" charset="0"/>
                <a:ea typeface="Tahoma" pitchFamily="34" charset="0"/>
                <a:cs typeface="Tahoma" pitchFamily="34" charset="0"/>
              </a:rPr>
              <a:t>item</a:t>
            </a:r>
            <a:r>
              <a:rPr lang="zh-CN" altLang="en-US" sz="3500" dirty="0">
                <a:latin typeface="Tahoma" pitchFamily="34" charset="0"/>
                <a:cs typeface="Tahoma" pitchFamily="34" charset="0"/>
              </a:rPr>
              <a:t>指定的菜单选项。</a:t>
            </a:r>
          </a:p>
          <a:p>
            <a:pPr lvl="1" algn="just">
              <a:lnSpc>
                <a:spcPct val="120000"/>
              </a:lnSpc>
            </a:pPr>
            <a:r>
              <a:rPr lang="en-US" altLang="zh-CN" sz="3500" b="1" dirty="0">
                <a:solidFill>
                  <a:srgbClr val="0000FF"/>
                </a:solidFill>
                <a:latin typeface="Tahoma" pitchFamily="34" charset="0"/>
                <a:ea typeface="Tahoma" pitchFamily="34" charset="0"/>
                <a:cs typeface="Tahoma" pitchFamily="34" charset="0"/>
              </a:rPr>
              <a:t> public </a:t>
            </a:r>
            <a:r>
              <a:rPr lang="en-US" altLang="zh-CN" sz="3500" b="1" dirty="0" err="1">
                <a:solidFill>
                  <a:srgbClr val="0000FF"/>
                </a:solidFill>
                <a:latin typeface="Tahoma" pitchFamily="34" charset="0"/>
                <a:ea typeface="Tahoma" pitchFamily="34" charset="0"/>
                <a:cs typeface="Tahoma" pitchFamily="34" charset="0"/>
              </a:rPr>
              <a:t>JMenuItem</a:t>
            </a:r>
            <a:r>
              <a:rPr lang="en-US" altLang="zh-CN" sz="3500" b="1" dirty="0">
                <a:solidFill>
                  <a:srgbClr val="0000FF"/>
                </a:solidFill>
                <a:latin typeface="Tahoma" pitchFamily="34" charset="0"/>
                <a:ea typeface="Tahoma" pitchFamily="34" charset="0"/>
                <a:cs typeface="Tahoma" pitchFamily="34" charset="0"/>
              </a:rPr>
              <a:t> </a:t>
            </a:r>
            <a:r>
              <a:rPr lang="en-US" altLang="zh-CN" sz="3500" b="1" dirty="0" err="1">
                <a:solidFill>
                  <a:srgbClr val="0000FF"/>
                </a:solidFill>
                <a:latin typeface="Tahoma" pitchFamily="34" charset="0"/>
                <a:ea typeface="Tahoma" pitchFamily="34" charset="0"/>
                <a:cs typeface="Tahoma" pitchFamily="34" charset="0"/>
              </a:rPr>
              <a:t>getItem</a:t>
            </a:r>
            <a:r>
              <a:rPr lang="en-US" altLang="zh-CN" sz="3500" b="1" dirty="0">
                <a:solidFill>
                  <a:srgbClr val="0000FF"/>
                </a:solidFill>
                <a:latin typeface="Tahoma" pitchFamily="34" charset="0"/>
                <a:ea typeface="Tahoma" pitchFamily="34" charset="0"/>
                <a:cs typeface="Tahoma" pitchFamily="34" charset="0"/>
              </a:rPr>
              <a:t>(</a:t>
            </a:r>
            <a:r>
              <a:rPr lang="en-US" altLang="zh-CN" sz="3500" b="1" dirty="0" err="1">
                <a:solidFill>
                  <a:srgbClr val="0000FF"/>
                </a:solidFill>
                <a:latin typeface="Tahoma" pitchFamily="34" charset="0"/>
                <a:ea typeface="Tahoma" pitchFamily="34" charset="0"/>
                <a:cs typeface="Tahoma" pitchFamily="34" charset="0"/>
              </a:rPr>
              <a:t>int</a:t>
            </a:r>
            <a:r>
              <a:rPr lang="en-US" altLang="zh-CN" sz="3500" b="1" dirty="0">
                <a:solidFill>
                  <a:srgbClr val="0000FF"/>
                </a:solidFill>
                <a:latin typeface="Tahoma" pitchFamily="34" charset="0"/>
                <a:ea typeface="Tahoma" pitchFamily="34" charset="0"/>
                <a:cs typeface="Tahoma" pitchFamily="34" charset="0"/>
              </a:rPr>
              <a:t> n) </a:t>
            </a:r>
          </a:p>
          <a:p>
            <a:pPr lvl="2" algn="just">
              <a:lnSpc>
                <a:spcPct val="120000"/>
              </a:lnSpc>
            </a:pPr>
            <a:r>
              <a:rPr lang="zh-CN" altLang="en-US" sz="3500" dirty="0">
                <a:latin typeface="Tahoma" pitchFamily="34" charset="0"/>
                <a:cs typeface="Tahoma" pitchFamily="34" charset="0"/>
              </a:rPr>
              <a:t>得到</a:t>
            </a:r>
            <a:r>
              <a:rPr lang="zh-CN" altLang="en-US" sz="3500">
                <a:latin typeface="Tahoma" pitchFamily="34" charset="0"/>
                <a:cs typeface="Tahoma" pitchFamily="34" charset="0"/>
              </a:rPr>
              <a:t>指定索引处</a:t>
            </a:r>
            <a:r>
              <a:rPr lang="zh-CN" altLang="en-US" sz="3500" dirty="0">
                <a:latin typeface="Tahoma" pitchFamily="34" charset="0"/>
                <a:cs typeface="Tahoma" pitchFamily="34" charset="0"/>
              </a:rPr>
              <a:t>的</a:t>
            </a:r>
            <a:r>
              <a:rPr lang="zh-CN" altLang="en-US" sz="3500">
                <a:latin typeface="Tahoma" pitchFamily="34" charset="0"/>
                <a:cs typeface="Tahoma" pitchFamily="34" charset="0"/>
              </a:rPr>
              <a:t>菜单选项，索引从</a:t>
            </a:r>
            <a:r>
              <a:rPr lang="en-US" altLang="zh-CN" sz="3500">
                <a:latin typeface="Tahoma" pitchFamily="34" charset="0"/>
                <a:cs typeface="Tahoma" pitchFamily="34" charset="0"/>
              </a:rPr>
              <a:t>0</a:t>
            </a:r>
            <a:r>
              <a:rPr lang="zh-CN" altLang="en-US" sz="3500">
                <a:latin typeface="Tahoma" pitchFamily="34" charset="0"/>
                <a:cs typeface="Tahoma" pitchFamily="34" charset="0"/>
              </a:rPr>
              <a:t>到菜单选项数</a:t>
            </a:r>
            <a:r>
              <a:rPr lang="en-US" altLang="zh-CN" sz="3500">
                <a:latin typeface="Tahoma" pitchFamily="34" charset="0"/>
                <a:cs typeface="Tahoma" pitchFamily="34" charset="0"/>
              </a:rPr>
              <a:t>-1</a:t>
            </a:r>
            <a:r>
              <a:rPr lang="zh-CN" altLang="en-US" sz="3500">
                <a:latin typeface="Tahoma" pitchFamily="34" charset="0"/>
                <a:cs typeface="Tahoma" pitchFamily="34" charset="0"/>
              </a:rPr>
              <a:t>。</a:t>
            </a:r>
            <a:endParaRPr lang="zh-CN" altLang="en-US" sz="3500" dirty="0">
              <a:latin typeface="Tahoma" pitchFamily="34" charset="0"/>
              <a:cs typeface="Tahoma" pitchFamily="34" charset="0"/>
            </a:endParaRPr>
          </a:p>
          <a:p>
            <a:pPr lvl="1" algn="just">
              <a:lnSpc>
                <a:spcPct val="120000"/>
              </a:lnSpc>
            </a:pPr>
            <a:r>
              <a:rPr lang="en-US" altLang="zh-CN" sz="3500" dirty="0">
                <a:solidFill>
                  <a:srgbClr val="0000FF"/>
                </a:solidFill>
                <a:latin typeface="Tahoma" pitchFamily="34" charset="0"/>
                <a:ea typeface="Tahoma" pitchFamily="34" charset="0"/>
                <a:cs typeface="Tahoma" pitchFamily="34" charset="0"/>
              </a:rPr>
              <a:t> </a:t>
            </a:r>
            <a:r>
              <a:rPr lang="en-US" altLang="zh-CN" sz="3500" b="1" dirty="0">
                <a:solidFill>
                  <a:srgbClr val="0000FF"/>
                </a:solidFill>
                <a:latin typeface="Tahoma" pitchFamily="34" charset="0"/>
                <a:ea typeface="Tahoma" pitchFamily="34" charset="0"/>
                <a:cs typeface="Tahoma" pitchFamily="34" charset="0"/>
              </a:rPr>
              <a:t>public </a:t>
            </a:r>
            <a:r>
              <a:rPr lang="en-US" altLang="zh-CN" sz="3500" b="1" dirty="0" err="1">
                <a:solidFill>
                  <a:srgbClr val="0000FF"/>
                </a:solidFill>
                <a:latin typeface="Tahoma" pitchFamily="34" charset="0"/>
                <a:ea typeface="Tahoma" pitchFamily="34" charset="0"/>
                <a:cs typeface="Tahoma" pitchFamily="34" charset="0"/>
              </a:rPr>
              <a:t>int</a:t>
            </a:r>
            <a:r>
              <a:rPr lang="en-US" altLang="zh-CN" sz="3500" b="1" dirty="0">
                <a:solidFill>
                  <a:srgbClr val="0000FF"/>
                </a:solidFill>
                <a:latin typeface="Tahoma" pitchFamily="34" charset="0"/>
                <a:ea typeface="Tahoma" pitchFamily="34" charset="0"/>
                <a:cs typeface="Tahoma" pitchFamily="34" charset="0"/>
              </a:rPr>
              <a:t> </a:t>
            </a:r>
            <a:r>
              <a:rPr lang="en-US" altLang="zh-CN" sz="3500" b="1" dirty="0" err="1">
                <a:solidFill>
                  <a:srgbClr val="0000FF"/>
                </a:solidFill>
                <a:latin typeface="Tahoma" pitchFamily="34" charset="0"/>
                <a:ea typeface="Tahoma" pitchFamily="34" charset="0"/>
                <a:cs typeface="Tahoma" pitchFamily="34" charset="0"/>
              </a:rPr>
              <a:t>getItemCount</a:t>
            </a:r>
            <a:r>
              <a:rPr lang="en-US" altLang="zh-CN" sz="3500" b="1" dirty="0">
                <a:solidFill>
                  <a:srgbClr val="0000FF"/>
                </a:solidFill>
                <a:latin typeface="Tahoma" pitchFamily="34" charset="0"/>
                <a:ea typeface="Tahoma" pitchFamily="34" charset="0"/>
                <a:cs typeface="Tahoma" pitchFamily="34" charset="0"/>
              </a:rPr>
              <a:t>() </a:t>
            </a:r>
          </a:p>
          <a:p>
            <a:pPr lvl="2" algn="just">
              <a:lnSpc>
                <a:spcPct val="120000"/>
              </a:lnSpc>
            </a:pPr>
            <a:r>
              <a:rPr lang="zh-CN" altLang="en-US" sz="3500" dirty="0">
                <a:latin typeface="Tahoma" pitchFamily="34" charset="0"/>
                <a:cs typeface="Tahoma" pitchFamily="34" charset="0"/>
              </a:rPr>
              <a:t>得到菜单选项</a:t>
            </a:r>
            <a:r>
              <a:rPr lang="zh-CN" altLang="en-US" sz="3500">
                <a:latin typeface="Tahoma" pitchFamily="34" charset="0"/>
                <a:cs typeface="Tahoma" pitchFamily="34" charset="0"/>
              </a:rPr>
              <a:t>的数目，包括分隔符。</a:t>
            </a:r>
            <a:endParaRPr lang="zh-CN" altLang="en-US" sz="3500" dirty="0">
              <a:latin typeface="Tahoma" pitchFamily="34" charset="0"/>
              <a:cs typeface="Tahoma" pitchFamily="34" charset="0"/>
            </a:endParaRP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21</a:t>
            </a:fld>
            <a:endParaRPr lang="zh-CN" altLang="en-US">
              <a:latin typeface="Tahoma" pitchFamily="34" charset="0"/>
              <a:cs typeface="Tahoma"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77870"/>
          </a:xfrm>
        </p:spPr>
        <p:txBody>
          <a:bodyPr>
            <a:normAutofit fontScale="90000"/>
          </a:bodyPr>
          <a:lstStyle/>
          <a:p>
            <a:r>
              <a:rPr lang="zh-CN" altLang="en-US" dirty="0"/>
              <a:t>§10.2.2  </a:t>
            </a:r>
            <a:r>
              <a:rPr lang="zh-CN" altLang="en-US" dirty="0">
                <a:latin typeface="宋体" pitchFamily="2" charset="-122"/>
              </a:rPr>
              <a:t>菜单条、菜单、菜单项</a:t>
            </a:r>
            <a:endParaRPr lang="zh-CN" altLang="en-US" dirty="0"/>
          </a:p>
        </p:txBody>
      </p:sp>
      <p:sp>
        <p:nvSpPr>
          <p:cNvPr id="3" name="内容占位符 2"/>
          <p:cNvSpPr>
            <a:spLocks noGrp="1"/>
          </p:cNvSpPr>
          <p:nvPr>
            <p:ph idx="1"/>
          </p:nvPr>
        </p:nvSpPr>
        <p:spPr>
          <a:xfrm>
            <a:off x="457200" y="1000107"/>
            <a:ext cx="8258204" cy="5597245"/>
          </a:xfrm>
        </p:spPr>
        <p:txBody>
          <a:bodyPr>
            <a:normAutofit fontScale="92500" lnSpcReduction="10000"/>
          </a:bodyPr>
          <a:lstStyle/>
          <a:p>
            <a:pPr algn="just">
              <a:lnSpc>
                <a:spcPct val="95000"/>
              </a:lnSpc>
              <a:buNone/>
            </a:pPr>
            <a:r>
              <a:rPr lang="zh-CN" altLang="en-US" sz="3000" b="1" dirty="0">
                <a:solidFill>
                  <a:srgbClr val="C00000"/>
                </a:solidFill>
                <a:latin typeface="Tahoma" pitchFamily="34" charset="0"/>
                <a:cs typeface="Tahoma" pitchFamily="34" charset="0"/>
              </a:rPr>
              <a:t>3.菜单项 </a:t>
            </a:r>
          </a:p>
          <a:p>
            <a:pPr algn="just">
              <a:lnSpc>
                <a:spcPct val="95000"/>
              </a:lnSpc>
            </a:pPr>
            <a:r>
              <a:rPr lang="en-US" altLang="zh-CN" sz="2400" dirty="0" err="1">
                <a:latin typeface="Tahoma" pitchFamily="34" charset="0"/>
                <a:ea typeface="Tahoma" pitchFamily="34" charset="0"/>
                <a:cs typeface="Tahoma" pitchFamily="34" charset="0"/>
              </a:rPr>
              <a:t>JComponent</a:t>
            </a:r>
            <a:r>
              <a:rPr lang="zh-CN" altLang="en-US" sz="2400" dirty="0">
                <a:latin typeface="Tahoma" pitchFamily="34" charset="0"/>
                <a:cs typeface="Tahoma" pitchFamily="34" charset="0"/>
              </a:rPr>
              <a:t>类的子类</a:t>
            </a:r>
            <a:r>
              <a:rPr lang="en-US" altLang="zh-CN" sz="2400" dirty="0" err="1">
                <a:latin typeface="Tahoma" pitchFamily="34" charset="0"/>
                <a:ea typeface="Tahoma" pitchFamily="34" charset="0"/>
                <a:cs typeface="Tahoma" pitchFamily="34" charset="0"/>
              </a:rPr>
              <a:t>JMenuItem</a:t>
            </a:r>
            <a:r>
              <a:rPr lang="zh-CN" altLang="en-US" sz="2400" dirty="0">
                <a:latin typeface="Tahoma" pitchFamily="34" charset="0"/>
                <a:cs typeface="Tahoma" pitchFamily="34" charset="0"/>
              </a:rPr>
              <a:t>负责创建</a:t>
            </a:r>
            <a:r>
              <a:rPr lang="zh-CN" altLang="en-US" sz="2400">
                <a:latin typeface="Tahoma" pitchFamily="34" charset="0"/>
                <a:cs typeface="Tahoma" pitchFamily="34" charset="0"/>
              </a:rPr>
              <a:t>菜单项，</a:t>
            </a:r>
            <a:r>
              <a:rPr lang="en-US" altLang="zh-CN" sz="2400">
                <a:latin typeface="Tahoma" pitchFamily="34" charset="0"/>
                <a:ea typeface="Tahoma" pitchFamily="34" charset="0"/>
                <a:cs typeface="Tahoma" pitchFamily="34" charset="0"/>
              </a:rPr>
              <a:t>JMenuItem</a:t>
            </a:r>
            <a:r>
              <a:rPr lang="zh-CN" altLang="en-US" sz="2400" dirty="0">
                <a:latin typeface="Tahoma" pitchFamily="34" charset="0"/>
                <a:cs typeface="Tahoma" pitchFamily="34" charset="0"/>
              </a:rPr>
              <a:t>类的主要方法有以下几种： </a:t>
            </a:r>
          </a:p>
          <a:p>
            <a:pPr lvl="1" algn="just">
              <a:lnSpc>
                <a:spcPct val="95000"/>
              </a:lnSpc>
            </a:pPr>
            <a:r>
              <a:rPr lang="en-US" altLang="zh-CN" dirty="0" err="1">
                <a:solidFill>
                  <a:srgbClr val="0000FF"/>
                </a:solidFill>
                <a:latin typeface="Tahoma" pitchFamily="34" charset="0"/>
                <a:ea typeface="Tahoma" pitchFamily="34" charset="0"/>
                <a:cs typeface="Tahoma" pitchFamily="34" charset="0"/>
              </a:rPr>
              <a:t>JMenuItem</a:t>
            </a:r>
            <a:r>
              <a:rPr lang="en-US" altLang="zh-CN" dirty="0">
                <a:solidFill>
                  <a:srgbClr val="0000FF"/>
                </a:solidFill>
                <a:latin typeface="Tahoma" pitchFamily="34" charset="0"/>
                <a:ea typeface="Tahoma" pitchFamily="34" charset="0"/>
                <a:cs typeface="Tahoma" pitchFamily="34" charset="0"/>
              </a:rPr>
              <a:t>(String s)</a:t>
            </a:r>
            <a:r>
              <a:rPr lang="en-US" altLang="zh-CN" sz="1600" dirty="0">
                <a:latin typeface="Tahoma" pitchFamily="34" charset="0"/>
                <a:ea typeface="Tahoma" pitchFamily="34" charset="0"/>
                <a:cs typeface="Tahoma" pitchFamily="34" charset="0"/>
              </a:rPr>
              <a:t> </a:t>
            </a:r>
          </a:p>
          <a:p>
            <a:pPr lvl="2" algn="just">
              <a:lnSpc>
                <a:spcPct val="95000"/>
              </a:lnSpc>
            </a:pPr>
            <a:r>
              <a:rPr lang="zh-CN" altLang="en-US" sz="1900" dirty="0">
                <a:latin typeface="Tahoma" pitchFamily="34" charset="0"/>
                <a:cs typeface="Tahoma" pitchFamily="34" charset="0"/>
              </a:rPr>
              <a:t>构造有</a:t>
            </a:r>
            <a:r>
              <a:rPr lang="zh-CN" altLang="en-US" sz="1900" dirty="0">
                <a:solidFill>
                  <a:srgbClr val="C00000"/>
                </a:solidFill>
                <a:latin typeface="Tahoma" pitchFamily="34" charset="0"/>
                <a:cs typeface="Tahoma" pitchFamily="34" charset="0"/>
              </a:rPr>
              <a:t>标题</a:t>
            </a:r>
            <a:r>
              <a:rPr lang="zh-CN" altLang="en-US" sz="1900" dirty="0">
                <a:latin typeface="Tahoma" pitchFamily="34" charset="0"/>
                <a:cs typeface="Tahoma" pitchFamily="34" charset="0"/>
              </a:rPr>
              <a:t>的菜单项。</a:t>
            </a:r>
          </a:p>
          <a:p>
            <a:pPr lvl="1" algn="just">
              <a:lnSpc>
                <a:spcPct val="95000"/>
              </a:lnSpc>
            </a:pPr>
            <a:r>
              <a:rPr lang="en-US" altLang="zh-CN" dirty="0" err="1">
                <a:solidFill>
                  <a:srgbClr val="0000FF"/>
                </a:solidFill>
                <a:latin typeface="Tahoma" pitchFamily="34" charset="0"/>
                <a:ea typeface="Tahoma" pitchFamily="34" charset="0"/>
                <a:cs typeface="Tahoma" pitchFamily="34" charset="0"/>
              </a:rPr>
              <a:t>JMenuItem</a:t>
            </a:r>
            <a:r>
              <a:rPr lang="en-US" altLang="zh-CN" dirty="0">
                <a:solidFill>
                  <a:srgbClr val="0000FF"/>
                </a:solidFill>
                <a:latin typeface="Tahoma" pitchFamily="34" charset="0"/>
                <a:ea typeface="Tahoma" pitchFamily="34" charset="0"/>
                <a:cs typeface="Tahoma" pitchFamily="34" charset="0"/>
              </a:rPr>
              <a:t>(String text, Icon </a:t>
            </a:r>
            <a:r>
              <a:rPr lang="en-US" altLang="zh-CN" dirty="0" err="1">
                <a:solidFill>
                  <a:srgbClr val="0000FF"/>
                </a:solidFill>
                <a:latin typeface="Tahoma" pitchFamily="34" charset="0"/>
                <a:ea typeface="Tahoma" pitchFamily="34" charset="0"/>
                <a:cs typeface="Tahoma" pitchFamily="34" charset="0"/>
              </a:rPr>
              <a:t>icon</a:t>
            </a:r>
            <a:r>
              <a:rPr lang="en-US" altLang="zh-CN" dirty="0">
                <a:solidFill>
                  <a:srgbClr val="0000FF"/>
                </a:solidFill>
                <a:latin typeface="Tahoma" pitchFamily="34" charset="0"/>
                <a:ea typeface="Tahoma" pitchFamily="34" charset="0"/>
                <a:cs typeface="Tahoma" pitchFamily="34" charset="0"/>
              </a:rPr>
              <a:t>)</a:t>
            </a:r>
            <a:r>
              <a:rPr lang="en-US" altLang="zh-CN" sz="1600" dirty="0">
                <a:latin typeface="Tahoma" pitchFamily="34" charset="0"/>
                <a:ea typeface="Tahoma" pitchFamily="34" charset="0"/>
                <a:cs typeface="Tahoma" pitchFamily="34" charset="0"/>
              </a:rPr>
              <a:t> </a:t>
            </a:r>
          </a:p>
          <a:p>
            <a:pPr lvl="2" algn="just">
              <a:lnSpc>
                <a:spcPct val="95000"/>
              </a:lnSpc>
            </a:pPr>
            <a:r>
              <a:rPr lang="zh-CN" altLang="en-US" sz="1900" dirty="0">
                <a:latin typeface="Tahoma" pitchFamily="34" charset="0"/>
                <a:cs typeface="Tahoma" pitchFamily="34" charset="0"/>
              </a:rPr>
              <a:t>构造有标题和图标的</a:t>
            </a:r>
            <a:r>
              <a:rPr lang="zh-CN" altLang="en-US" sz="1900">
                <a:latin typeface="Tahoma" pitchFamily="34" charset="0"/>
                <a:cs typeface="Tahoma" pitchFamily="34" charset="0"/>
              </a:rPr>
              <a:t>菜单项</a:t>
            </a:r>
            <a:endParaRPr lang="en-US" altLang="zh-CN" sz="1900">
              <a:latin typeface="Tahoma" pitchFamily="34" charset="0"/>
              <a:cs typeface="Tahoma" pitchFamily="34" charset="0"/>
            </a:endParaRPr>
          </a:p>
          <a:p>
            <a:pPr lvl="2" algn="just">
              <a:lnSpc>
                <a:spcPct val="95000"/>
              </a:lnSpc>
            </a:pPr>
            <a:endParaRPr lang="zh-CN" altLang="en-US" sz="1500" dirty="0">
              <a:latin typeface="Tahoma" pitchFamily="34" charset="0"/>
              <a:cs typeface="Tahoma" pitchFamily="34" charset="0"/>
            </a:endParaRPr>
          </a:p>
          <a:p>
            <a:pPr lvl="1" algn="just">
              <a:lnSpc>
                <a:spcPct val="95000"/>
              </a:lnSpc>
            </a:pPr>
            <a:r>
              <a:rPr lang="en-US" altLang="zh-CN" dirty="0">
                <a:solidFill>
                  <a:srgbClr val="0000FF"/>
                </a:solidFill>
                <a:latin typeface="Tahoma" pitchFamily="34" charset="0"/>
                <a:ea typeface="Tahoma" pitchFamily="34" charset="0"/>
                <a:cs typeface="Tahoma" pitchFamily="34" charset="0"/>
              </a:rPr>
              <a:t>public void </a:t>
            </a:r>
            <a:r>
              <a:rPr lang="en-US" altLang="zh-CN" dirty="0" err="1">
                <a:solidFill>
                  <a:srgbClr val="0000FF"/>
                </a:solidFill>
                <a:latin typeface="Tahoma" pitchFamily="34" charset="0"/>
                <a:ea typeface="Tahoma" pitchFamily="34" charset="0"/>
                <a:cs typeface="Tahoma" pitchFamily="34" charset="0"/>
              </a:rPr>
              <a:t>setEnabled</a:t>
            </a:r>
            <a:r>
              <a:rPr lang="en-US" altLang="zh-CN" dirty="0">
                <a:solidFill>
                  <a:srgbClr val="0000FF"/>
                </a:solidFill>
                <a:latin typeface="Tahoma" pitchFamily="34" charset="0"/>
                <a:ea typeface="Tahoma" pitchFamily="34" charset="0"/>
                <a:cs typeface="Tahoma" pitchFamily="34" charset="0"/>
              </a:rPr>
              <a:t>(</a:t>
            </a:r>
            <a:r>
              <a:rPr lang="en-US" altLang="zh-CN" dirty="0" err="1">
                <a:solidFill>
                  <a:srgbClr val="0000FF"/>
                </a:solidFill>
                <a:latin typeface="Tahoma" pitchFamily="34" charset="0"/>
                <a:ea typeface="Tahoma" pitchFamily="34" charset="0"/>
                <a:cs typeface="Tahoma" pitchFamily="34" charset="0"/>
              </a:rPr>
              <a:t>boolean</a:t>
            </a:r>
            <a:r>
              <a:rPr lang="en-US" altLang="zh-CN" dirty="0">
                <a:solidFill>
                  <a:srgbClr val="0000FF"/>
                </a:solidFill>
                <a:latin typeface="Tahoma" pitchFamily="34" charset="0"/>
                <a:ea typeface="Tahoma" pitchFamily="34" charset="0"/>
                <a:cs typeface="Tahoma" pitchFamily="34" charset="0"/>
              </a:rPr>
              <a:t> b)</a:t>
            </a:r>
            <a:r>
              <a:rPr lang="en-US" altLang="zh-CN" sz="1600" dirty="0">
                <a:latin typeface="Tahoma" pitchFamily="34" charset="0"/>
                <a:ea typeface="Tahoma" pitchFamily="34" charset="0"/>
                <a:cs typeface="Tahoma" pitchFamily="34" charset="0"/>
              </a:rPr>
              <a:t> </a:t>
            </a:r>
          </a:p>
          <a:p>
            <a:pPr lvl="2" algn="just">
              <a:lnSpc>
                <a:spcPct val="95000"/>
              </a:lnSpc>
            </a:pPr>
            <a:r>
              <a:rPr lang="zh-CN" altLang="en-US" sz="1900" dirty="0">
                <a:latin typeface="Tahoma" pitchFamily="34" charset="0"/>
                <a:cs typeface="Tahoma" pitchFamily="34" charset="0"/>
              </a:rPr>
              <a:t>设置当前菜单项是否可被选择。</a:t>
            </a:r>
          </a:p>
          <a:p>
            <a:pPr lvl="1" algn="just">
              <a:lnSpc>
                <a:spcPct val="95000"/>
              </a:lnSpc>
            </a:pPr>
            <a:r>
              <a:rPr lang="en-US" altLang="zh-CN" dirty="0">
                <a:solidFill>
                  <a:srgbClr val="0000FF"/>
                </a:solidFill>
                <a:latin typeface="Tahoma" pitchFamily="34" charset="0"/>
                <a:ea typeface="Tahoma" pitchFamily="34" charset="0"/>
                <a:cs typeface="Tahoma" pitchFamily="34" charset="0"/>
              </a:rPr>
              <a:t>public String </a:t>
            </a:r>
            <a:r>
              <a:rPr lang="en-US" altLang="zh-CN" dirty="0" err="1">
                <a:solidFill>
                  <a:srgbClr val="0000FF"/>
                </a:solidFill>
                <a:latin typeface="Tahoma" pitchFamily="34" charset="0"/>
                <a:ea typeface="Tahoma" pitchFamily="34" charset="0"/>
                <a:cs typeface="Tahoma" pitchFamily="34" charset="0"/>
              </a:rPr>
              <a:t>getText</a:t>
            </a:r>
            <a:r>
              <a:rPr lang="en-US" altLang="zh-CN" dirty="0">
                <a:solidFill>
                  <a:srgbClr val="0000FF"/>
                </a:solidFill>
                <a:latin typeface="Tahoma" pitchFamily="34" charset="0"/>
                <a:ea typeface="Tahoma" pitchFamily="34" charset="0"/>
                <a:cs typeface="Tahoma" pitchFamily="34" charset="0"/>
              </a:rPr>
              <a:t>()</a:t>
            </a:r>
            <a:r>
              <a:rPr lang="en-US" altLang="zh-CN" sz="1600" dirty="0">
                <a:solidFill>
                  <a:srgbClr val="0000FF"/>
                </a:solidFill>
                <a:latin typeface="Tahoma" pitchFamily="34" charset="0"/>
                <a:ea typeface="Tahoma" pitchFamily="34" charset="0"/>
                <a:cs typeface="Tahoma" pitchFamily="34" charset="0"/>
              </a:rPr>
              <a:t> </a:t>
            </a:r>
          </a:p>
          <a:p>
            <a:pPr lvl="2" algn="just">
              <a:lnSpc>
                <a:spcPct val="95000"/>
              </a:lnSpc>
            </a:pPr>
            <a:r>
              <a:rPr lang="zh-CN" altLang="en-US" sz="1900" dirty="0">
                <a:latin typeface="Tahoma" pitchFamily="34" charset="0"/>
                <a:cs typeface="Tahoma" pitchFamily="34" charset="0"/>
              </a:rPr>
              <a:t>得到菜单选项的名字。</a:t>
            </a:r>
          </a:p>
          <a:p>
            <a:pPr lvl="1" algn="just">
              <a:lnSpc>
                <a:spcPct val="95000"/>
              </a:lnSpc>
            </a:pPr>
            <a:r>
              <a:rPr lang="en-US" altLang="zh-CN" dirty="0">
                <a:solidFill>
                  <a:srgbClr val="0000FF"/>
                </a:solidFill>
                <a:latin typeface="Tahoma" pitchFamily="34" charset="0"/>
                <a:ea typeface="Tahoma" pitchFamily="34" charset="0"/>
                <a:cs typeface="Tahoma" pitchFamily="34" charset="0"/>
              </a:rPr>
              <a:t>public void </a:t>
            </a:r>
            <a:r>
              <a:rPr lang="en-US" altLang="zh-CN" dirty="0" err="1">
                <a:solidFill>
                  <a:srgbClr val="0000FF"/>
                </a:solidFill>
                <a:latin typeface="Tahoma" pitchFamily="34" charset="0"/>
                <a:ea typeface="Tahoma" pitchFamily="34" charset="0"/>
                <a:cs typeface="Tahoma" pitchFamily="34" charset="0"/>
              </a:rPr>
              <a:t>setText</a:t>
            </a:r>
            <a:r>
              <a:rPr lang="en-US" altLang="zh-CN" dirty="0">
                <a:solidFill>
                  <a:srgbClr val="0000FF"/>
                </a:solidFill>
                <a:latin typeface="Tahoma" pitchFamily="34" charset="0"/>
                <a:ea typeface="Tahoma" pitchFamily="34" charset="0"/>
                <a:cs typeface="Tahoma" pitchFamily="34" charset="0"/>
              </a:rPr>
              <a:t>(String name)</a:t>
            </a:r>
            <a:r>
              <a:rPr lang="en-US" altLang="zh-CN" sz="1600" dirty="0">
                <a:latin typeface="Tahoma" pitchFamily="34" charset="0"/>
                <a:ea typeface="Tahoma" pitchFamily="34" charset="0"/>
                <a:cs typeface="Tahoma" pitchFamily="34" charset="0"/>
              </a:rPr>
              <a:t> </a:t>
            </a:r>
          </a:p>
          <a:p>
            <a:pPr lvl="2" algn="just">
              <a:lnSpc>
                <a:spcPct val="95000"/>
              </a:lnSpc>
            </a:pPr>
            <a:r>
              <a:rPr lang="zh-CN" altLang="en-US" sz="1900" dirty="0">
                <a:latin typeface="Tahoma" pitchFamily="34" charset="0"/>
                <a:cs typeface="Tahoma" pitchFamily="34" charset="0"/>
              </a:rPr>
              <a:t>设置菜单选项的名字</a:t>
            </a:r>
            <a:r>
              <a:rPr lang="zh-CN" altLang="en-US" sz="1900">
                <a:latin typeface="Tahoma" pitchFamily="34" charset="0"/>
                <a:cs typeface="Tahoma" pitchFamily="34" charset="0"/>
              </a:rPr>
              <a:t>为参数</a:t>
            </a:r>
            <a:r>
              <a:rPr lang="en-US" altLang="zh-CN" sz="1900" dirty="0">
                <a:latin typeface="Tahoma" pitchFamily="34" charset="0"/>
                <a:cs typeface="Tahoma" pitchFamily="34" charset="0"/>
              </a:rPr>
              <a:t>name</a:t>
            </a:r>
            <a:r>
              <a:rPr lang="zh-CN" altLang="en-US" sz="1900" dirty="0">
                <a:latin typeface="Tahoma" pitchFamily="34" charset="0"/>
                <a:cs typeface="Tahoma" pitchFamily="34" charset="0"/>
              </a:rPr>
              <a:t>指定的字符串。</a:t>
            </a:r>
          </a:p>
          <a:p>
            <a:pPr lvl="1" algn="just">
              <a:lnSpc>
                <a:spcPct val="95000"/>
              </a:lnSpc>
            </a:pPr>
            <a:r>
              <a:rPr lang="en-US" altLang="zh-CN" dirty="0">
                <a:solidFill>
                  <a:srgbClr val="0000FF"/>
                </a:solidFill>
                <a:latin typeface="Tahoma" pitchFamily="34" charset="0"/>
                <a:ea typeface="Tahoma" pitchFamily="34" charset="0"/>
                <a:cs typeface="Tahoma" pitchFamily="34" charset="0"/>
              </a:rPr>
              <a:t>public void </a:t>
            </a:r>
            <a:r>
              <a:rPr lang="en-US" altLang="zh-CN" dirty="0" err="1">
                <a:solidFill>
                  <a:srgbClr val="0000FF"/>
                </a:solidFill>
                <a:latin typeface="Tahoma" pitchFamily="34" charset="0"/>
                <a:ea typeface="Tahoma" pitchFamily="34" charset="0"/>
                <a:cs typeface="Tahoma" pitchFamily="34" charset="0"/>
              </a:rPr>
              <a:t>setAccelerator</a:t>
            </a:r>
            <a:r>
              <a:rPr lang="en-US" altLang="zh-CN" dirty="0">
                <a:solidFill>
                  <a:srgbClr val="0000FF"/>
                </a:solidFill>
                <a:latin typeface="Tahoma" pitchFamily="34" charset="0"/>
                <a:ea typeface="Tahoma" pitchFamily="34" charset="0"/>
                <a:cs typeface="Tahoma" pitchFamily="34" charset="0"/>
              </a:rPr>
              <a:t>(</a:t>
            </a:r>
            <a:r>
              <a:rPr lang="en-US" altLang="zh-CN" dirty="0" err="1">
                <a:solidFill>
                  <a:srgbClr val="0000FF"/>
                </a:solidFill>
                <a:latin typeface="Tahoma" pitchFamily="34" charset="0"/>
                <a:ea typeface="Tahoma" pitchFamily="34" charset="0"/>
                <a:cs typeface="Tahoma" pitchFamily="34" charset="0"/>
              </a:rPr>
              <a:t>KeyStroke</a:t>
            </a:r>
            <a:r>
              <a:rPr lang="en-US" altLang="zh-CN" dirty="0">
                <a:solidFill>
                  <a:srgbClr val="0000FF"/>
                </a:solidFill>
                <a:latin typeface="Tahoma" pitchFamily="34" charset="0"/>
                <a:ea typeface="Tahoma" pitchFamily="34" charset="0"/>
                <a:cs typeface="Tahoma" pitchFamily="34" charset="0"/>
              </a:rPr>
              <a:t> </a:t>
            </a:r>
            <a:r>
              <a:rPr lang="en-US" altLang="zh-CN" dirty="0" err="1">
                <a:solidFill>
                  <a:srgbClr val="0000FF"/>
                </a:solidFill>
                <a:latin typeface="Tahoma" pitchFamily="34" charset="0"/>
                <a:ea typeface="Tahoma" pitchFamily="34" charset="0"/>
                <a:cs typeface="Tahoma" pitchFamily="34" charset="0"/>
              </a:rPr>
              <a:t>keyStroke</a:t>
            </a:r>
            <a:r>
              <a:rPr lang="en-US" altLang="zh-CN" dirty="0">
                <a:solidFill>
                  <a:srgbClr val="0000FF"/>
                </a:solidFill>
                <a:latin typeface="Tahoma" pitchFamily="34" charset="0"/>
                <a:ea typeface="Tahoma" pitchFamily="34" charset="0"/>
                <a:cs typeface="Tahoma" pitchFamily="34" charset="0"/>
              </a:rPr>
              <a:t>)</a:t>
            </a:r>
            <a:r>
              <a:rPr lang="en-US" altLang="zh-CN" sz="1600" dirty="0">
                <a:latin typeface="Tahoma" pitchFamily="34" charset="0"/>
                <a:ea typeface="Tahoma" pitchFamily="34" charset="0"/>
                <a:cs typeface="Tahoma" pitchFamily="34" charset="0"/>
              </a:rPr>
              <a:t> </a:t>
            </a:r>
          </a:p>
          <a:p>
            <a:pPr lvl="2" algn="just">
              <a:lnSpc>
                <a:spcPct val="95000"/>
              </a:lnSpc>
            </a:pPr>
            <a:r>
              <a:rPr lang="zh-CN" altLang="en-US" sz="1900" dirty="0">
                <a:latin typeface="Tahoma" pitchFamily="34" charset="0"/>
                <a:cs typeface="Tahoma" pitchFamily="34" charset="0"/>
              </a:rPr>
              <a:t>为菜单项设置快捷键。</a:t>
            </a: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427168" cy="1295400"/>
          </a:xfrm>
        </p:spPr>
        <p:txBody>
          <a:bodyPr/>
          <a:lstStyle/>
          <a:p>
            <a:r>
              <a:rPr lang="zh-CN" altLang="en-US" sz="3800" dirty="0">
                <a:latin typeface="Tahoma" pitchFamily="34" charset="0"/>
                <a:cs typeface="Tahoma" pitchFamily="34" charset="0"/>
              </a:rPr>
              <a:t>§10.2.2  菜单条、菜单、菜单项</a:t>
            </a:r>
          </a:p>
        </p:txBody>
      </p:sp>
      <p:sp>
        <p:nvSpPr>
          <p:cNvPr id="3" name="内容占位符 2"/>
          <p:cNvSpPr>
            <a:spLocks noGrp="1"/>
          </p:cNvSpPr>
          <p:nvPr>
            <p:ph idx="1"/>
          </p:nvPr>
        </p:nvSpPr>
        <p:spPr>
          <a:xfrm>
            <a:off x="457200" y="1628774"/>
            <a:ext cx="8229600" cy="4800621"/>
          </a:xfrm>
        </p:spPr>
        <p:txBody>
          <a:bodyPr/>
          <a:lstStyle/>
          <a:p>
            <a:pPr algn="just">
              <a:lnSpc>
                <a:spcPct val="95000"/>
              </a:lnSpc>
              <a:buNone/>
            </a:pPr>
            <a:r>
              <a:rPr lang="zh-CN" altLang="en-US" sz="3200" b="1" dirty="0">
                <a:latin typeface="Tahoma" pitchFamily="34" charset="0"/>
                <a:cs typeface="Tahoma" pitchFamily="34" charset="0"/>
              </a:rPr>
              <a:t>4．嵌入子菜单 </a:t>
            </a:r>
            <a:r>
              <a:rPr lang="en-US" altLang="zh-CN" sz="3200" b="1" dirty="0">
                <a:latin typeface="Tahoma" pitchFamily="34" charset="0"/>
                <a:ea typeface="Tahoma" pitchFamily="34" charset="0"/>
                <a:cs typeface="Tahoma" pitchFamily="34" charset="0"/>
              </a:rPr>
              <a:t>  </a:t>
            </a:r>
          </a:p>
          <a:p>
            <a:pPr lvl="1" algn="just">
              <a:lnSpc>
                <a:spcPct val="95000"/>
              </a:lnSpc>
            </a:pPr>
            <a:r>
              <a:rPr lang="en-US" altLang="zh-CN" b="1" dirty="0" err="1">
                <a:solidFill>
                  <a:srgbClr val="C00000"/>
                </a:solidFill>
                <a:latin typeface="Tahoma" pitchFamily="34" charset="0"/>
                <a:ea typeface="Tahoma" pitchFamily="34" charset="0"/>
                <a:cs typeface="Tahoma" pitchFamily="34" charset="0"/>
              </a:rPr>
              <a:t>JMenu</a:t>
            </a:r>
            <a:r>
              <a:rPr lang="zh-CN" altLang="en-US" dirty="0">
                <a:latin typeface="Tahoma" pitchFamily="34" charset="0"/>
                <a:cs typeface="Tahoma" pitchFamily="34" charset="0"/>
              </a:rPr>
              <a:t>是</a:t>
            </a:r>
            <a:r>
              <a:rPr lang="en-US" altLang="zh-CN" dirty="0" err="1">
                <a:latin typeface="Tahoma" pitchFamily="34" charset="0"/>
                <a:ea typeface="Tahoma" pitchFamily="34" charset="0"/>
                <a:cs typeface="Tahoma" pitchFamily="34" charset="0"/>
              </a:rPr>
              <a:t>JMenuItem</a:t>
            </a:r>
            <a:r>
              <a:rPr lang="zh-CN" altLang="en-US" dirty="0">
                <a:latin typeface="Tahoma" pitchFamily="34" charset="0"/>
                <a:cs typeface="Tahoma" pitchFamily="34" charset="0"/>
              </a:rPr>
              <a:t>的子类，因此菜单本身也是一个菜单项，当把一个菜单看作菜单项添加到某个菜单中时，称这样的菜单为</a:t>
            </a:r>
            <a:r>
              <a:rPr lang="zh-CN" altLang="en-US" b="1" dirty="0">
                <a:solidFill>
                  <a:srgbClr val="C00000"/>
                </a:solidFill>
                <a:latin typeface="Tahoma" pitchFamily="34" charset="0"/>
                <a:cs typeface="Tahoma" pitchFamily="34" charset="0"/>
              </a:rPr>
              <a:t>子菜单</a:t>
            </a:r>
            <a:r>
              <a:rPr lang="zh-CN" altLang="en-US" dirty="0">
                <a:latin typeface="Tahoma" pitchFamily="34" charset="0"/>
                <a:cs typeface="Tahoma" pitchFamily="34" charset="0"/>
              </a:rPr>
              <a:t>。</a:t>
            </a:r>
            <a:endParaRPr lang="en-US" altLang="zh-CN" dirty="0">
              <a:latin typeface="Tahoma" pitchFamily="34" charset="0"/>
              <a:cs typeface="Tahoma" pitchFamily="34" charset="0"/>
            </a:endParaRPr>
          </a:p>
          <a:p>
            <a:pPr lvl="1" algn="just">
              <a:lnSpc>
                <a:spcPct val="95000"/>
              </a:lnSpc>
            </a:pPr>
            <a:endParaRPr lang="zh-CN" altLang="en-US" dirty="0">
              <a:latin typeface="Tahoma" pitchFamily="34" charset="0"/>
              <a:cs typeface="Tahoma" pitchFamily="34" charset="0"/>
            </a:endParaRPr>
          </a:p>
          <a:p>
            <a:pPr algn="just">
              <a:lnSpc>
                <a:spcPct val="95000"/>
              </a:lnSpc>
              <a:buNone/>
            </a:pPr>
            <a:r>
              <a:rPr lang="zh-CN" altLang="en-US" sz="3200" b="1" dirty="0">
                <a:latin typeface="Tahoma" pitchFamily="34" charset="0"/>
                <a:cs typeface="Tahoma" pitchFamily="34" charset="0"/>
              </a:rPr>
              <a:t>5．菜单上的图标:</a:t>
            </a:r>
            <a:endParaRPr lang="en-US" altLang="zh-CN" sz="3200" b="1" dirty="0">
              <a:latin typeface="Tahoma" pitchFamily="34" charset="0"/>
              <a:ea typeface="Tahoma" pitchFamily="34" charset="0"/>
              <a:cs typeface="Tahoma" pitchFamily="34" charset="0"/>
            </a:endParaRPr>
          </a:p>
          <a:p>
            <a:pPr lvl="1" algn="just">
              <a:lnSpc>
                <a:spcPct val="95000"/>
              </a:lnSpc>
            </a:pPr>
            <a:r>
              <a:rPr lang="zh-CN" altLang="en-US" b="1" dirty="0">
                <a:solidFill>
                  <a:srgbClr val="C00000"/>
                </a:solidFill>
                <a:latin typeface="Tahoma" pitchFamily="34" charset="0"/>
                <a:cs typeface="Tahoma" pitchFamily="34" charset="0"/>
              </a:rPr>
              <a:t>图标类</a:t>
            </a:r>
            <a:r>
              <a:rPr lang="en-US" altLang="zh-CN" b="1" dirty="0">
                <a:solidFill>
                  <a:srgbClr val="C00000"/>
                </a:solidFill>
                <a:latin typeface="Tahoma" pitchFamily="34" charset="0"/>
                <a:ea typeface="Tahoma" pitchFamily="34" charset="0"/>
                <a:cs typeface="Tahoma" pitchFamily="34" charset="0"/>
              </a:rPr>
              <a:t>Icon</a:t>
            </a:r>
            <a:r>
              <a:rPr lang="zh-CN" altLang="en-US" dirty="0">
                <a:latin typeface="Tahoma" pitchFamily="34" charset="0"/>
                <a:cs typeface="Tahoma" pitchFamily="34" charset="0"/>
              </a:rPr>
              <a:t>声明一个图标，然后使用其子类</a:t>
            </a:r>
            <a:r>
              <a:rPr lang="en-US" altLang="zh-CN" b="1" dirty="0" err="1">
                <a:solidFill>
                  <a:srgbClr val="C00000"/>
                </a:solidFill>
                <a:latin typeface="Tahoma" pitchFamily="34" charset="0"/>
                <a:ea typeface="Tahoma" pitchFamily="34" charset="0"/>
                <a:cs typeface="Tahoma" pitchFamily="34" charset="0"/>
              </a:rPr>
              <a:t>ImageIcon</a:t>
            </a:r>
            <a:r>
              <a:rPr lang="zh-CN" altLang="en-US" b="1" dirty="0">
                <a:solidFill>
                  <a:srgbClr val="C00000"/>
                </a:solidFill>
                <a:latin typeface="Tahoma" pitchFamily="34" charset="0"/>
                <a:cs typeface="Tahoma" pitchFamily="34" charset="0"/>
              </a:rPr>
              <a:t>类</a:t>
            </a:r>
            <a:r>
              <a:rPr lang="zh-CN" altLang="en-US" dirty="0">
                <a:latin typeface="Tahoma" pitchFamily="34" charset="0"/>
                <a:cs typeface="Tahoma" pitchFamily="34" charset="0"/>
              </a:rPr>
              <a:t>创建一个图标，如：</a:t>
            </a:r>
            <a:endParaRPr lang="en-US" altLang="zh-CN" dirty="0">
              <a:latin typeface="Tahoma" pitchFamily="34" charset="0"/>
              <a:ea typeface="Tahoma" pitchFamily="34" charset="0"/>
              <a:cs typeface="Tahoma" pitchFamily="34" charset="0"/>
            </a:endParaRPr>
          </a:p>
          <a:p>
            <a:pPr lvl="1" algn="ctr">
              <a:lnSpc>
                <a:spcPct val="95000"/>
              </a:lnSpc>
              <a:buNone/>
            </a:pPr>
            <a:r>
              <a:rPr lang="en-US" altLang="zh-CN" b="1" dirty="0">
                <a:solidFill>
                  <a:srgbClr val="0000FF"/>
                </a:solidFill>
                <a:latin typeface="Tahoma" pitchFamily="34" charset="0"/>
                <a:ea typeface="Tahoma" pitchFamily="34" charset="0"/>
                <a:cs typeface="Tahoma" pitchFamily="34" charset="0"/>
              </a:rPr>
              <a:t>Icon </a:t>
            </a:r>
            <a:r>
              <a:rPr lang="en-US" altLang="zh-CN" b="1" dirty="0" err="1">
                <a:solidFill>
                  <a:srgbClr val="0000FF"/>
                </a:solidFill>
                <a:latin typeface="Tahoma" pitchFamily="34" charset="0"/>
                <a:ea typeface="Tahoma" pitchFamily="34" charset="0"/>
                <a:cs typeface="Tahoma" pitchFamily="34" charset="0"/>
              </a:rPr>
              <a:t>icon</a:t>
            </a:r>
            <a:r>
              <a:rPr lang="en-US" altLang="zh-CN" b="1" dirty="0">
                <a:solidFill>
                  <a:srgbClr val="0000FF"/>
                </a:solidFill>
                <a:latin typeface="Tahoma" pitchFamily="34" charset="0"/>
                <a:ea typeface="Tahoma" pitchFamily="34" charset="0"/>
                <a:cs typeface="Tahoma" pitchFamily="34" charset="0"/>
              </a:rPr>
              <a:t> = new </a:t>
            </a:r>
            <a:r>
              <a:rPr lang="en-US" altLang="zh-CN" b="1" dirty="0" err="1">
                <a:solidFill>
                  <a:srgbClr val="0000FF"/>
                </a:solidFill>
                <a:latin typeface="Tahoma" pitchFamily="34" charset="0"/>
                <a:ea typeface="Tahoma" pitchFamily="34" charset="0"/>
                <a:cs typeface="Tahoma" pitchFamily="34" charset="0"/>
              </a:rPr>
              <a:t>ImageIcon</a:t>
            </a:r>
            <a:r>
              <a:rPr lang="en-US" altLang="zh-CN" b="1" dirty="0">
                <a:solidFill>
                  <a:srgbClr val="0000FF"/>
                </a:solidFill>
                <a:latin typeface="Tahoma" pitchFamily="34" charset="0"/>
                <a:ea typeface="Tahoma" pitchFamily="34" charset="0"/>
                <a:cs typeface="Tahoma" pitchFamily="34" charset="0"/>
              </a:rPr>
              <a:t>(“a.gif”);</a:t>
            </a:r>
            <a:r>
              <a:rPr lang="en-US" altLang="zh-CN" sz="2000" b="1" dirty="0">
                <a:solidFill>
                  <a:srgbClr val="0000FF"/>
                </a:solidFill>
                <a:latin typeface="Tahoma" pitchFamily="34" charset="0"/>
                <a:ea typeface="Tahoma" pitchFamily="34" charset="0"/>
                <a:cs typeface="Tahoma" pitchFamily="34" charset="0"/>
              </a:rPr>
              <a:t>   </a:t>
            </a:r>
          </a:p>
          <a:p>
            <a:pPr lvl="1" algn="ctr">
              <a:lnSpc>
                <a:spcPct val="95000"/>
              </a:lnSpc>
              <a:buNone/>
            </a:pPr>
            <a:r>
              <a:rPr lang="en-US" altLang="zh-CN" sz="2000" b="1" dirty="0">
                <a:solidFill>
                  <a:srgbClr val="0000FF"/>
                </a:solidFill>
                <a:latin typeface="Tahoma" pitchFamily="34" charset="0"/>
                <a:ea typeface="Tahoma" pitchFamily="34" charset="0"/>
                <a:cs typeface="Tahoma" pitchFamily="34" charset="0"/>
              </a:rPr>
              <a:t>    </a:t>
            </a:r>
          </a:p>
          <a:p>
            <a:pPr algn="just">
              <a:lnSpc>
                <a:spcPct val="95000"/>
              </a:lnSpc>
            </a:pPr>
            <a:r>
              <a:rPr lang="zh-CN" altLang="en-US" sz="3200" b="1" dirty="0">
                <a:solidFill>
                  <a:srgbClr val="0000CC"/>
                </a:solidFill>
                <a:latin typeface="Tahoma" pitchFamily="34" charset="0"/>
                <a:cs typeface="Tahoma" pitchFamily="34" charset="0"/>
              </a:rPr>
              <a:t>例题10-2</a:t>
            </a:r>
            <a:r>
              <a:rPr lang="en-US" altLang="zh-CN" sz="3200" b="1" dirty="0">
                <a:solidFill>
                  <a:srgbClr val="0000CC"/>
                </a:solidFill>
                <a:latin typeface="Tahoma" pitchFamily="34" charset="0"/>
                <a:cs typeface="Tahoma" pitchFamily="34" charset="0"/>
              </a:rPr>
              <a:t>(</a:t>
            </a:r>
            <a:r>
              <a:rPr lang="zh-CN" altLang="en-US" sz="3200" b="1" dirty="0">
                <a:solidFill>
                  <a:srgbClr val="0000CC"/>
                </a:solidFill>
                <a:latin typeface="Tahoma" pitchFamily="34" charset="0"/>
                <a:cs typeface="Tahoma" pitchFamily="34" charset="0"/>
              </a:rPr>
              <a:t>课堂阅读</a:t>
            </a:r>
            <a:r>
              <a:rPr lang="en-US" altLang="zh-CN" sz="3200" b="1" dirty="0">
                <a:solidFill>
                  <a:srgbClr val="0000CC"/>
                </a:solidFill>
                <a:latin typeface="Tahoma" pitchFamily="34" charset="0"/>
                <a:cs typeface="Tahoma" pitchFamily="34" charset="0"/>
              </a:rPr>
              <a:t>)</a:t>
            </a:r>
            <a:endParaRPr lang="zh-CN" altLang="en-US" sz="3200" b="1" dirty="0">
              <a:solidFill>
                <a:srgbClr val="0000CC"/>
              </a:solidFill>
              <a:latin typeface="Tahoma" pitchFamily="34" charset="0"/>
              <a:cs typeface="Tahoma" pitchFamily="34" charset="0"/>
            </a:endParaRP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23</a:t>
            </a:fld>
            <a:endParaRPr lang="zh-CN" altLang="en-US" dirty="0">
              <a:latin typeface="Tahoma" pitchFamily="34" charset="0"/>
              <a:cs typeface="Tahoma"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1285852" y="428604"/>
            <a:ext cx="5410200" cy="742952"/>
          </a:xfrm>
        </p:spPr>
        <p:txBody>
          <a:bodyPr/>
          <a:lstStyle/>
          <a:p>
            <a:pPr algn="ctr"/>
            <a:r>
              <a:rPr lang="zh-CN" altLang="en-US" sz="4400" dirty="0"/>
              <a:t>例题</a:t>
            </a:r>
            <a:r>
              <a:rPr lang="en-US" altLang="zh-CN" sz="4400" dirty="0"/>
              <a:t>10-</a:t>
            </a:r>
            <a:r>
              <a:rPr lang="zh-CN" altLang="en-US" sz="4400" dirty="0"/>
              <a:t>2效果图</a:t>
            </a:r>
          </a:p>
        </p:txBody>
      </p:sp>
      <p:graphicFrame>
        <p:nvGraphicFramePr>
          <p:cNvPr id="229380" name="Object 4"/>
          <p:cNvGraphicFramePr>
            <a:graphicFrameLocks noChangeAspect="1"/>
          </p:cNvGraphicFramePr>
          <p:nvPr/>
        </p:nvGraphicFramePr>
        <p:xfrm>
          <a:off x="2428860" y="1857364"/>
          <a:ext cx="4800600" cy="3276600"/>
        </p:xfrm>
        <a:graphic>
          <a:graphicData uri="http://schemas.openxmlformats.org/presentationml/2006/ole">
            <mc:AlternateContent xmlns:mc="http://schemas.openxmlformats.org/markup-compatibility/2006">
              <mc:Choice xmlns:v="urn:schemas-microsoft-com:vml" Requires="v">
                <p:oleObj spid="_x0000_s4167" name="位图图像" r:id="rId3" imgW="2247619" imgH="2133898" progId="PBrush">
                  <p:embed/>
                </p:oleObj>
              </mc:Choice>
              <mc:Fallback>
                <p:oleObj name="位图图像" r:id="rId3" imgW="2247619" imgH="2133898"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60" y="1857364"/>
                        <a:ext cx="4800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fld id="{7392539A-0749-4671-863E-6570EB9E9679}"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 3 </a:t>
            </a:r>
            <a:r>
              <a:rPr lang="zh-CN" altLang="en-US" dirty="0">
                <a:latin typeface="宋体" pitchFamily="2" charset="-122"/>
              </a:rPr>
              <a:t>常用组件与布局</a:t>
            </a:r>
            <a:r>
              <a:rPr lang="zh-CN" altLang="en-US" dirty="0"/>
              <a:t>  </a:t>
            </a:r>
          </a:p>
        </p:txBody>
      </p:sp>
      <p:sp>
        <p:nvSpPr>
          <p:cNvPr id="3" name="内容占位符 2"/>
          <p:cNvSpPr>
            <a:spLocks noGrp="1"/>
          </p:cNvSpPr>
          <p:nvPr>
            <p:ph idx="1"/>
          </p:nvPr>
        </p:nvSpPr>
        <p:spPr>
          <a:xfrm>
            <a:off x="457200" y="1700807"/>
            <a:ext cx="8229600" cy="4430117"/>
          </a:xfrm>
        </p:spPr>
        <p:txBody>
          <a:bodyPr/>
          <a:lstStyle/>
          <a:p>
            <a:pPr algn="just">
              <a:lnSpc>
                <a:spcPct val="110000"/>
              </a:lnSpc>
            </a:pPr>
            <a:r>
              <a:rPr lang="zh-CN" altLang="en-US" dirty="0"/>
              <a:t>本节列出一些常用的组件，读者可以查阅</a:t>
            </a:r>
            <a:r>
              <a:rPr lang="zh-CN" altLang="en-US" b="1" dirty="0">
                <a:solidFill>
                  <a:srgbClr val="C00000"/>
                </a:solidFill>
              </a:rPr>
              <a:t>类库文档</a:t>
            </a:r>
            <a:r>
              <a:rPr lang="zh-CN" altLang="en-US" dirty="0"/>
              <a:t>，了解这些组件的属性以及常用方法。</a:t>
            </a:r>
            <a:endParaRPr lang="en-US" altLang="zh-CN" dirty="0"/>
          </a:p>
          <a:p>
            <a:pPr algn="just">
              <a:lnSpc>
                <a:spcPct val="110000"/>
              </a:lnSpc>
            </a:pPr>
            <a:r>
              <a:rPr lang="zh-CN" altLang="en-US" dirty="0"/>
              <a:t>也可以在命令行窗口反编译组件即时查看组件所具有的属性及常用方法，例如：</a:t>
            </a:r>
            <a:endParaRPr lang="zh-CN" altLang="en-US" dirty="0">
              <a:latin typeface="宋体" pitchFamily="2" charset="-122"/>
            </a:endParaRPr>
          </a:p>
          <a:p>
            <a:pPr lvl="2">
              <a:lnSpc>
                <a:spcPct val="110000"/>
              </a:lnSpc>
              <a:buNone/>
            </a:pPr>
            <a:r>
              <a:rPr lang="en-US" altLang="zh-CN" sz="2800" b="1" dirty="0">
                <a:latin typeface="宋体" pitchFamily="2" charset="-122"/>
              </a:rPr>
              <a:t> </a:t>
            </a:r>
            <a:r>
              <a:rPr lang="en-US" altLang="zh-CN" sz="2800" b="1" dirty="0">
                <a:solidFill>
                  <a:srgbClr val="0000FF"/>
                </a:solidFill>
                <a:latin typeface="Arial" charset="0"/>
              </a:rPr>
              <a:t>C:\&gt;</a:t>
            </a:r>
            <a:r>
              <a:rPr lang="en-US" altLang="zh-CN" sz="2800" b="1" dirty="0" err="1">
                <a:solidFill>
                  <a:srgbClr val="0000FF"/>
                </a:solidFill>
                <a:latin typeface="Arial" charset="0"/>
              </a:rPr>
              <a:t>javap</a:t>
            </a:r>
            <a:r>
              <a:rPr lang="en-US" altLang="zh-CN" sz="2800" b="1" dirty="0">
                <a:solidFill>
                  <a:srgbClr val="0000FF"/>
                </a:solidFill>
                <a:latin typeface="Arial" charset="0"/>
              </a:rPr>
              <a:t> </a:t>
            </a:r>
            <a:r>
              <a:rPr lang="en-US" altLang="zh-CN" sz="2800" b="1" dirty="0" err="1">
                <a:solidFill>
                  <a:srgbClr val="0000FF"/>
                </a:solidFill>
                <a:latin typeface="Arial" charset="0"/>
              </a:rPr>
              <a:t>javax.swing.JComponent</a:t>
            </a:r>
            <a:endParaRPr lang="en-US" altLang="zh-CN" sz="2800" b="1" dirty="0">
              <a:solidFill>
                <a:srgbClr val="0000FF"/>
              </a:solidFill>
              <a:latin typeface="Arial" charset="0"/>
            </a:endParaRPr>
          </a:p>
          <a:p>
            <a:pPr lvl="2">
              <a:lnSpc>
                <a:spcPct val="110000"/>
              </a:lnSpc>
              <a:buNone/>
            </a:pPr>
            <a:r>
              <a:rPr lang="en-US" altLang="zh-CN" sz="2800" b="1" dirty="0">
                <a:solidFill>
                  <a:srgbClr val="0000FF"/>
                </a:solidFill>
                <a:latin typeface="Arial" charset="0"/>
              </a:rPr>
              <a:t> C:\&gt;</a:t>
            </a:r>
            <a:r>
              <a:rPr lang="en-US" altLang="zh-CN" sz="2800" b="1" dirty="0" err="1">
                <a:solidFill>
                  <a:srgbClr val="0000FF"/>
                </a:solidFill>
                <a:latin typeface="Arial" charset="0"/>
              </a:rPr>
              <a:t>javap</a:t>
            </a:r>
            <a:r>
              <a:rPr lang="en-US" altLang="zh-CN" sz="2800" b="1" dirty="0">
                <a:solidFill>
                  <a:srgbClr val="0000FF"/>
                </a:solidFill>
                <a:latin typeface="Arial" charset="0"/>
              </a:rPr>
              <a:t> </a:t>
            </a:r>
            <a:r>
              <a:rPr lang="en-US" altLang="zh-CN" sz="2800" b="1" dirty="0" err="1">
                <a:solidFill>
                  <a:srgbClr val="0000FF"/>
                </a:solidFill>
                <a:latin typeface="Arial" charset="0"/>
              </a:rPr>
              <a:t>javax.swing.JButton</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Tahoma" pitchFamily="34" charset="0"/>
                <a:cs typeface="Tahoma" pitchFamily="34" charset="0"/>
              </a:rPr>
              <a:t>§10.3.1    常用组件 </a:t>
            </a:r>
          </a:p>
        </p:txBody>
      </p:sp>
      <p:sp>
        <p:nvSpPr>
          <p:cNvPr id="3" name="内容占位符 2"/>
          <p:cNvSpPr>
            <a:spLocks noGrp="1"/>
          </p:cNvSpPr>
          <p:nvPr>
            <p:ph idx="1"/>
          </p:nvPr>
        </p:nvSpPr>
        <p:spPr/>
        <p:txBody>
          <a:bodyPr/>
          <a:lstStyle/>
          <a:p>
            <a:pPr algn="just">
              <a:buNone/>
            </a:pPr>
            <a:r>
              <a:rPr lang="zh-CN" altLang="en-US" b="1" dirty="0">
                <a:latin typeface="Tahoma" pitchFamily="34" charset="0"/>
                <a:cs typeface="Tahoma" pitchFamily="34" charset="0"/>
              </a:rPr>
              <a:t>1</a:t>
            </a:r>
            <a:r>
              <a:rPr lang="zh-CN" altLang="en-US" b="1">
                <a:latin typeface="Tahoma" pitchFamily="34" charset="0"/>
                <a:cs typeface="Tahoma" pitchFamily="34" charset="0"/>
              </a:rPr>
              <a:t>．文本框</a:t>
            </a:r>
            <a:endParaRPr lang="en-US" altLang="zh-CN" b="1" dirty="0">
              <a:latin typeface="Tahoma" pitchFamily="34" charset="0"/>
              <a:ea typeface="Tahoma" pitchFamily="34" charset="0"/>
              <a:cs typeface="Tahoma" pitchFamily="34" charset="0"/>
            </a:endParaRPr>
          </a:p>
          <a:p>
            <a:pPr lvl="1" algn="just"/>
            <a:r>
              <a:rPr lang="zh-CN" altLang="en-US" dirty="0">
                <a:latin typeface="Tahoma" pitchFamily="34" charset="0"/>
                <a:cs typeface="Tahoma" pitchFamily="34" charset="0"/>
              </a:rPr>
              <a:t>由</a:t>
            </a:r>
            <a:r>
              <a:rPr lang="en-US" altLang="zh-CN" dirty="0" err="1">
                <a:latin typeface="Tahoma" pitchFamily="34" charset="0"/>
                <a:ea typeface="Tahoma" pitchFamily="34" charset="0"/>
                <a:cs typeface="Tahoma" pitchFamily="34" charset="0"/>
              </a:rPr>
              <a:t>JComponent</a:t>
            </a:r>
            <a:r>
              <a:rPr lang="zh-CN" altLang="en-US" dirty="0">
                <a:latin typeface="Tahoma" pitchFamily="34" charset="0"/>
                <a:cs typeface="Tahoma" pitchFamily="34" charset="0"/>
              </a:rPr>
              <a:t>的子类</a:t>
            </a:r>
            <a:r>
              <a:rPr lang="en-US" altLang="zh-CN" b="1" dirty="0" err="1">
                <a:solidFill>
                  <a:srgbClr val="0000CC"/>
                </a:solidFill>
                <a:latin typeface="Tahoma" pitchFamily="34" charset="0"/>
                <a:ea typeface="Tahoma" pitchFamily="34" charset="0"/>
                <a:cs typeface="Tahoma" pitchFamily="34" charset="0"/>
              </a:rPr>
              <a:t>JTextField</a:t>
            </a:r>
            <a:r>
              <a:rPr lang="zh-CN" altLang="en-US" dirty="0">
                <a:latin typeface="Tahoma" pitchFamily="34" charset="0"/>
                <a:cs typeface="Tahoma" pitchFamily="34" charset="0"/>
              </a:rPr>
              <a:t>创建文本框。</a:t>
            </a:r>
          </a:p>
          <a:p>
            <a:pPr algn="just">
              <a:buNone/>
            </a:pPr>
            <a:r>
              <a:rPr lang="zh-CN" altLang="en-US" b="1" dirty="0">
                <a:latin typeface="Tahoma" pitchFamily="34" charset="0"/>
                <a:cs typeface="Tahoma" pitchFamily="34" charset="0"/>
              </a:rPr>
              <a:t>2</a:t>
            </a:r>
            <a:r>
              <a:rPr lang="zh-CN" altLang="en-US" b="1">
                <a:latin typeface="Tahoma" pitchFamily="34" charset="0"/>
                <a:cs typeface="Tahoma" pitchFamily="34" charset="0"/>
              </a:rPr>
              <a:t>．文本区</a:t>
            </a:r>
            <a:endParaRPr lang="en-US" altLang="zh-CN" b="1" dirty="0">
              <a:latin typeface="Tahoma" pitchFamily="34" charset="0"/>
              <a:ea typeface="Tahoma" pitchFamily="34" charset="0"/>
              <a:cs typeface="Tahoma" pitchFamily="34" charset="0"/>
            </a:endParaRPr>
          </a:p>
          <a:p>
            <a:pPr lvl="1" algn="just"/>
            <a:r>
              <a:rPr lang="zh-CN" altLang="en-US" dirty="0">
                <a:latin typeface="Tahoma" pitchFamily="34" charset="0"/>
                <a:cs typeface="Tahoma" pitchFamily="34" charset="0"/>
              </a:rPr>
              <a:t>由</a:t>
            </a:r>
            <a:r>
              <a:rPr lang="en-US" altLang="zh-CN" dirty="0" err="1">
                <a:latin typeface="Tahoma" pitchFamily="34" charset="0"/>
                <a:ea typeface="Tahoma" pitchFamily="34" charset="0"/>
                <a:cs typeface="Tahoma" pitchFamily="34" charset="0"/>
              </a:rPr>
              <a:t>JComponent</a:t>
            </a:r>
            <a:r>
              <a:rPr lang="zh-CN" altLang="en-US" dirty="0">
                <a:latin typeface="Tahoma" pitchFamily="34" charset="0"/>
                <a:cs typeface="Tahoma" pitchFamily="34" charset="0"/>
              </a:rPr>
              <a:t>的子类</a:t>
            </a:r>
            <a:r>
              <a:rPr lang="en-US" altLang="zh-CN" b="1" dirty="0" err="1">
                <a:solidFill>
                  <a:srgbClr val="0000CC"/>
                </a:solidFill>
                <a:latin typeface="Tahoma" pitchFamily="34" charset="0"/>
                <a:ea typeface="Tahoma" pitchFamily="34" charset="0"/>
                <a:cs typeface="Tahoma" pitchFamily="34" charset="0"/>
              </a:rPr>
              <a:t>JTexArea</a:t>
            </a:r>
            <a:r>
              <a:rPr lang="zh-CN" altLang="en-US" dirty="0">
                <a:latin typeface="Tahoma" pitchFamily="34" charset="0"/>
                <a:cs typeface="Tahoma" pitchFamily="34" charset="0"/>
              </a:rPr>
              <a:t>创建文本区。</a:t>
            </a:r>
          </a:p>
          <a:p>
            <a:pPr algn="just">
              <a:buNone/>
            </a:pPr>
            <a:r>
              <a:rPr lang="zh-CN" altLang="en-US" b="1" dirty="0">
                <a:latin typeface="Tahoma" pitchFamily="34" charset="0"/>
                <a:cs typeface="Tahoma" pitchFamily="34" charset="0"/>
              </a:rPr>
              <a:t>3</a:t>
            </a:r>
            <a:r>
              <a:rPr lang="zh-CN" altLang="en-US" b="1">
                <a:latin typeface="Tahoma" pitchFamily="34" charset="0"/>
                <a:cs typeface="Tahoma" pitchFamily="34" charset="0"/>
              </a:rPr>
              <a:t>．按钮</a:t>
            </a:r>
            <a:endParaRPr lang="en-US" altLang="zh-CN" b="1" dirty="0">
              <a:latin typeface="Tahoma" pitchFamily="34" charset="0"/>
              <a:ea typeface="Tahoma" pitchFamily="34" charset="0"/>
              <a:cs typeface="Tahoma" pitchFamily="34" charset="0"/>
            </a:endParaRPr>
          </a:p>
          <a:p>
            <a:pPr lvl="1" algn="just"/>
            <a:r>
              <a:rPr lang="zh-CN" altLang="en-US" dirty="0">
                <a:latin typeface="Tahoma" pitchFamily="34" charset="0"/>
                <a:cs typeface="Tahoma" pitchFamily="34" charset="0"/>
              </a:rPr>
              <a:t>由</a:t>
            </a:r>
            <a:r>
              <a:rPr lang="en-US" altLang="zh-CN" dirty="0" err="1">
                <a:latin typeface="Tahoma" pitchFamily="34" charset="0"/>
                <a:ea typeface="Tahoma" pitchFamily="34" charset="0"/>
                <a:cs typeface="Tahoma" pitchFamily="34" charset="0"/>
              </a:rPr>
              <a:t>JComponent</a:t>
            </a:r>
            <a:r>
              <a:rPr lang="zh-CN" altLang="en-US" dirty="0">
                <a:latin typeface="Tahoma" pitchFamily="34" charset="0"/>
                <a:cs typeface="Tahoma" pitchFamily="34" charset="0"/>
              </a:rPr>
              <a:t>的子类</a:t>
            </a:r>
            <a:r>
              <a:rPr lang="en-US" altLang="zh-CN" b="1" dirty="0" err="1">
                <a:solidFill>
                  <a:srgbClr val="0000CC"/>
                </a:solidFill>
                <a:latin typeface="Tahoma" pitchFamily="34" charset="0"/>
                <a:ea typeface="Tahoma" pitchFamily="34" charset="0"/>
                <a:cs typeface="Tahoma" pitchFamily="34" charset="0"/>
              </a:rPr>
              <a:t>JButton</a:t>
            </a:r>
            <a:r>
              <a:rPr lang="zh-CN" altLang="en-US" dirty="0">
                <a:latin typeface="Tahoma" pitchFamily="34" charset="0"/>
                <a:cs typeface="Tahoma" pitchFamily="34" charset="0"/>
              </a:rPr>
              <a:t>类用来创建按钮。</a:t>
            </a:r>
          </a:p>
          <a:p>
            <a:pPr algn="just">
              <a:buNone/>
            </a:pPr>
            <a:r>
              <a:rPr lang="zh-CN" altLang="en-US" b="1" dirty="0">
                <a:latin typeface="Tahoma" pitchFamily="34" charset="0"/>
                <a:cs typeface="Tahoma" pitchFamily="34" charset="0"/>
              </a:rPr>
              <a:t>4</a:t>
            </a:r>
            <a:r>
              <a:rPr lang="zh-CN" altLang="en-US" b="1">
                <a:latin typeface="Tahoma" pitchFamily="34" charset="0"/>
                <a:cs typeface="Tahoma" pitchFamily="34" charset="0"/>
              </a:rPr>
              <a:t>．标签</a:t>
            </a:r>
            <a:endParaRPr lang="en-US" altLang="zh-CN" b="1" dirty="0">
              <a:latin typeface="Tahoma" pitchFamily="34" charset="0"/>
              <a:ea typeface="Tahoma" pitchFamily="34" charset="0"/>
              <a:cs typeface="Tahoma" pitchFamily="34" charset="0"/>
            </a:endParaRPr>
          </a:p>
          <a:p>
            <a:pPr lvl="1" algn="just"/>
            <a:r>
              <a:rPr lang="zh-CN" altLang="en-US" dirty="0">
                <a:latin typeface="Tahoma" pitchFamily="34" charset="0"/>
                <a:cs typeface="Tahoma" pitchFamily="34" charset="0"/>
              </a:rPr>
              <a:t>由</a:t>
            </a:r>
            <a:r>
              <a:rPr lang="en-US" altLang="zh-CN" dirty="0" err="1">
                <a:latin typeface="Tahoma" pitchFamily="34" charset="0"/>
                <a:ea typeface="Tahoma" pitchFamily="34" charset="0"/>
                <a:cs typeface="Tahoma" pitchFamily="34" charset="0"/>
              </a:rPr>
              <a:t>JComponent</a:t>
            </a:r>
            <a:r>
              <a:rPr lang="zh-CN" altLang="en-US" dirty="0">
                <a:latin typeface="Tahoma" pitchFamily="34" charset="0"/>
                <a:cs typeface="Tahoma" pitchFamily="34" charset="0"/>
              </a:rPr>
              <a:t>的子类</a:t>
            </a:r>
            <a:r>
              <a:rPr lang="en-US" altLang="zh-CN" b="1" dirty="0" err="1">
                <a:solidFill>
                  <a:srgbClr val="0000CC"/>
                </a:solidFill>
                <a:latin typeface="Tahoma" pitchFamily="34" charset="0"/>
                <a:ea typeface="Tahoma" pitchFamily="34" charset="0"/>
                <a:cs typeface="Tahoma" pitchFamily="34" charset="0"/>
              </a:rPr>
              <a:t>JLabel</a:t>
            </a:r>
            <a:r>
              <a:rPr lang="zh-CN" altLang="en-US" dirty="0">
                <a:latin typeface="Tahoma" pitchFamily="34" charset="0"/>
                <a:cs typeface="Tahoma" pitchFamily="34" charset="0"/>
              </a:rPr>
              <a:t>类用来创建标签。</a:t>
            </a:r>
            <a:endParaRPr lang="en-US" altLang="zh-CN" dirty="0">
              <a:latin typeface="Tahoma" pitchFamily="34" charset="0"/>
              <a:ea typeface="Tahoma" pitchFamily="34" charset="0"/>
              <a:cs typeface="Tahoma" pitchFamily="34" charset="0"/>
            </a:endParaRPr>
          </a:p>
          <a:p>
            <a:pPr lvl="1" algn="just">
              <a:spcBef>
                <a:spcPts val="0"/>
              </a:spcBef>
            </a:pPr>
            <a:endParaRPr lang="zh-CN" altLang="en-US" dirty="0">
              <a:latin typeface="Tahoma" pitchFamily="34" charset="0"/>
              <a:cs typeface="Tahoma" pitchFamily="34" charset="0"/>
            </a:endParaRP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26</a:t>
            </a:fld>
            <a:endParaRPr lang="zh-CN" altLang="en-US">
              <a:latin typeface="Tahoma" pitchFamily="34" charset="0"/>
              <a:cs typeface="Tahoma"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§10.3.1    常用组件 </a:t>
            </a:r>
          </a:p>
        </p:txBody>
      </p:sp>
      <p:sp>
        <p:nvSpPr>
          <p:cNvPr id="3" name="内容占位符 2"/>
          <p:cNvSpPr>
            <a:spLocks noGrp="1"/>
          </p:cNvSpPr>
          <p:nvPr>
            <p:ph idx="1"/>
          </p:nvPr>
        </p:nvSpPr>
        <p:spPr/>
        <p:txBody>
          <a:bodyPr/>
          <a:lstStyle/>
          <a:p>
            <a:pPr algn="just">
              <a:lnSpc>
                <a:spcPct val="110000"/>
              </a:lnSpc>
              <a:buNone/>
            </a:pPr>
            <a:r>
              <a:rPr lang="zh-CN" altLang="en-US" b="1" dirty="0">
                <a:latin typeface="Tahoma" pitchFamily="34" charset="0"/>
                <a:cs typeface="Tahoma" pitchFamily="34" charset="0"/>
              </a:rPr>
              <a:t>5</a:t>
            </a:r>
            <a:r>
              <a:rPr lang="zh-CN" altLang="en-US" b="1">
                <a:latin typeface="Tahoma" pitchFamily="34" charset="0"/>
                <a:cs typeface="Tahoma" pitchFamily="34" charset="0"/>
              </a:rPr>
              <a:t>．选择框</a:t>
            </a:r>
            <a:endParaRPr lang="en-US" altLang="zh-CN" b="1" dirty="0">
              <a:latin typeface="Tahoma" pitchFamily="34" charset="0"/>
              <a:ea typeface="Tahoma" pitchFamily="34" charset="0"/>
              <a:cs typeface="Tahoma" pitchFamily="34" charset="0"/>
            </a:endParaRPr>
          </a:p>
          <a:p>
            <a:pPr lvl="1" algn="just"/>
            <a:r>
              <a:rPr lang="zh-CN" altLang="en-US" dirty="0">
                <a:latin typeface="Tahoma" pitchFamily="34" charset="0"/>
                <a:cs typeface="Tahoma" pitchFamily="34" charset="0"/>
              </a:rPr>
              <a:t>由</a:t>
            </a:r>
            <a:r>
              <a:rPr lang="en-US" altLang="zh-CN" dirty="0" err="1">
                <a:latin typeface="Tahoma" pitchFamily="34" charset="0"/>
                <a:ea typeface="Tahoma" pitchFamily="34" charset="0"/>
                <a:cs typeface="Tahoma" pitchFamily="34" charset="0"/>
              </a:rPr>
              <a:t>JComponent</a:t>
            </a:r>
            <a:r>
              <a:rPr lang="zh-CN" altLang="en-US" dirty="0">
                <a:latin typeface="Tahoma" pitchFamily="34" charset="0"/>
                <a:cs typeface="Tahoma" pitchFamily="34" charset="0"/>
              </a:rPr>
              <a:t>的子类</a:t>
            </a:r>
            <a:r>
              <a:rPr lang="en-US" altLang="zh-CN" b="1" dirty="0" err="1">
                <a:solidFill>
                  <a:srgbClr val="0000CC"/>
                </a:solidFill>
                <a:latin typeface="Tahoma" pitchFamily="34" charset="0"/>
                <a:ea typeface="Tahoma" pitchFamily="34" charset="0"/>
                <a:cs typeface="Tahoma" pitchFamily="34" charset="0"/>
              </a:rPr>
              <a:t>JCheckBox</a:t>
            </a:r>
            <a:r>
              <a:rPr lang="zh-CN" altLang="en-US" dirty="0">
                <a:latin typeface="Tahoma" pitchFamily="34" charset="0"/>
                <a:cs typeface="Tahoma" pitchFamily="34" charset="0"/>
              </a:rPr>
              <a:t>类用来创建选择框。</a:t>
            </a:r>
          </a:p>
          <a:p>
            <a:pPr algn="just">
              <a:lnSpc>
                <a:spcPct val="110000"/>
              </a:lnSpc>
              <a:buNone/>
            </a:pPr>
            <a:r>
              <a:rPr lang="zh-CN" altLang="en-US" b="1" dirty="0">
                <a:latin typeface="Tahoma" pitchFamily="34" charset="0"/>
                <a:cs typeface="Tahoma" pitchFamily="34" charset="0"/>
              </a:rPr>
              <a:t>6．单选按钮：</a:t>
            </a:r>
            <a:endParaRPr lang="en-US" altLang="zh-CN" b="1" dirty="0">
              <a:latin typeface="Tahoma" pitchFamily="34" charset="0"/>
              <a:ea typeface="Tahoma" pitchFamily="34" charset="0"/>
              <a:cs typeface="Tahoma" pitchFamily="34" charset="0"/>
            </a:endParaRPr>
          </a:p>
          <a:p>
            <a:pPr lvl="1" algn="just">
              <a:lnSpc>
                <a:spcPct val="110000"/>
              </a:lnSpc>
            </a:pPr>
            <a:r>
              <a:rPr lang="zh-CN" altLang="en-US" dirty="0">
                <a:latin typeface="Tahoma" pitchFamily="34" charset="0"/>
                <a:cs typeface="Tahoma" pitchFamily="34" charset="0"/>
              </a:rPr>
              <a:t>由</a:t>
            </a:r>
            <a:r>
              <a:rPr lang="en-US" altLang="zh-CN" dirty="0" err="1">
                <a:latin typeface="Tahoma" pitchFamily="34" charset="0"/>
                <a:ea typeface="Tahoma" pitchFamily="34" charset="0"/>
                <a:cs typeface="Tahoma" pitchFamily="34" charset="0"/>
              </a:rPr>
              <a:t>JComponent</a:t>
            </a:r>
            <a:r>
              <a:rPr lang="zh-CN" altLang="en-US" dirty="0">
                <a:latin typeface="Tahoma" pitchFamily="34" charset="0"/>
                <a:cs typeface="Tahoma" pitchFamily="34" charset="0"/>
              </a:rPr>
              <a:t>的子类</a:t>
            </a:r>
            <a:r>
              <a:rPr lang="en-US" altLang="zh-CN" b="1" dirty="0" err="1">
                <a:solidFill>
                  <a:srgbClr val="0000CC"/>
                </a:solidFill>
                <a:latin typeface="Tahoma" pitchFamily="34" charset="0"/>
                <a:ea typeface="Tahoma" pitchFamily="34" charset="0"/>
                <a:cs typeface="Tahoma" pitchFamily="34" charset="0"/>
              </a:rPr>
              <a:t>JRadioButton</a:t>
            </a:r>
            <a:r>
              <a:rPr lang="zh-CN" altLang="en-US" dirty="0">
                <a:latin typeface="Tahoma" pitchFamily="34" charset="0"/>
                <a:cs typeface="Tahoma" pitchFamily="34" charset="0"/>
              </a:rPr>
              <a:t>类用来创建单项选择框。</a:t>
            </a:r>
          </a:p>
          <a:p>
            <a:pPr algn="just">
              <a:lnSpc>
                <a:spcPct val="110000"/>
              </a:lnSpc>
              <a:buNone/>
            </a:pPr>
            <a:r>
              <a:rPr lang="zh-CN" altLang="en-US" b="1" dirty="0">
                <a:latin typeface="Tahoma" pitchFamily="34" charset="0"/>
                <a:cs typeface="Tahoma" pitchFamily="34" charset="0"/>
              </a:rPr>
              <a:t>7．下</a:t>
            </a:r>
            <a:r>
              <a:rPr lang="zh-CN" altLang="en-US" b="1">
                <a:latin typeface="Tahoma" pitchFamily="34" charset="0"/>
                <a:cs typeface="Tahoma" pitchFamily="34" charset="0"/>
              </a:rPr>
              <a:t>拉列表</a:t>
            </a:r>
            <a:endParaRPr lang="en-US" altLang="zh-CN" b="1" dirty="0">
              <a:latin typeface="Tahoma" pitchFamily="34" charset="0"/>
              <a:ea typeface="Tahoma" pitchFamily="34" charset="0"/>
              <a:cs typeface="Tahoma" pitchFamily="34" charset="0"/>
            </a:endParaRPr>
          </a:p>
          <a:p>
            <a:pPr lvl="1" algn="just">
              <a:lnSpc>
                <a:spcPct val="110000"/>
              </a:lnSpc>
            </a:pPr>
            <a:r>
              <a:rPr lang="zh-CN" altLang="en-US" dirty="0">
                <a:latin typeface="Tahoma" pitchFamily="34" charset="0"/>
                <a:cs typeface="Tahoma" pitchFamily="34" charset="0"/>
              </a:rPr>
              <a:t>由</a:t>
            </a:r>
            <a:r>
              <a:rPr lang="en-US" altLang="zh-CN" dirty="0" err="1">
                <a:latin typeface="Tahoma" pitchFamily="34" charset="0"/>
                <a:ea typeface="Tahoma" pitchFamily="34" charset="0"/>
                <a:cs typeface="Tahoma" pitchFamily="34" charset="0"/>
              </a:rPr>
              <a:t>JComponent</a:t>
            </a:r>
            <a:r>
              <a:rPr lang="zh-CN" altLang="en-US" dirty="0">
                <a:latin typeface="Tahoma" pitchFamily="34" charset="0"/>
                <a:cs typeface="Tahoma" pitchFamily="34" charset="0"/>
              </a:rPr>
              <a:t>的子类</a:t>
            </a:r>
            <a:r>
              <a:rPr lang="en-US" altLang="zh-CN" b="1" dirty="0" err="1">
                <a:solidFill>
                  <a:srgbClr val="0000CC"/>
                </a:solidFill>
                <a:latin typeface="Tahoma" pitchFamily="34" charset="0"/>
                <a:ea typeface="Tahoma" pitchFamily="34" charset="0"/>
                <a:cs typeface="Tahoma" pitchFamily="34" charset="0"/>
              </a:rPr>
              <a:t>JComboBox</a:t>
            </a:r>
            <a:r>
              <a:rPr lang="zh-CN" altLang="en-US" dirty="0">
                <a:latin typeface="Tahoma" pitchFamily="34" charset="0"/>
                <a:cs typeface="Tahoma" pitchFamily="34" charset="0"/>
              </a:rPr>
              <a:t>类用来创建下拉列表。</a:t>
            </a:r>
          </a:p>
          <a:p>
            <a:pPr>
              <a:buNone/>
            </a:pPr>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27</a:t>
            </a:fld>
            <a:endParaRPr lang="zh-CN" altLang="en-US">
              <a:latin typeface="Tahoma" pitchFamily="34" charset="0"/>
              <a:cs typeface="Tahom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§10.3.1    </a:t>
            </a:r>
            <a:r>
              <a:rPr lang="zh-CN" altLang="en-US" dirty="0">
                <a:latin typeface="宋体" pitchFamily="2" charset="-122"/>
              </a:rPr>
              <a:t>常用组件 </a:t>
            </a:r>
            <a:endParaRPr lang="zh-CN" altLang="en-US" b="0" dirty="0"/>
          </a:p>
        </p:txBody>
      </p:sp>
      <p:sp>
        <p:nvSpPr>
          <p:cNvPr id="3" name="内容占位符 2"/>
          <p:cNvSpPr>
            <a:spLocks noGrp="1"/>
          </p:cNvSpPr>
          <p:nvPr>
            <p:ph idx="1"/>
          </p:nvPr>
        </p:nvSpPr>
        <p:spPr/>
        <p:txBody>
          <a:bodyPr/>
          <a:lstStyle/>
          <a:p>
            <a:pPr algn="just">
              <a:lnSpc>
                <a:spcPct val="110000"/>
              </a:lnSpc>
              <a:buNone/>
            </a:pPr>
            <a:r>
              <a:rPr lang="zh-CN" altLang="en-US" b="1" dirty="0">
                <a:latin typeface="Tahoma" pitchFamily="34" charset="0"/>
                <a:cs typeface="Tahoma" pitchFamily="34" charset="0"/>
              </a:rPr>
              <a:t>8．密码框：</a:t>
            </a:r>
            <a:endParaRPr lang="en-US" altLang="zh-CN" b="1" dirty="0">
              <a:latin typeface="Tahoma" pitchFamily="34" charset="0"/>
              <a:ea typeface="Tahoma" pitchFamily="34" charset="0"/>
              <a:cs typeface="Tahoma" pitchFamily="34" charset="0"/>
            </a:endParaRPr>
          </a:p>
          <a:p>
            <a:pPr lvl="1" algn="just">
              <a:lnSpc>
                <a:spcPct val="110000"/>
              </a:lnSpc>
            </a:pPr>
            <a:r>
              <a:rPr lang="zh-CN" altLang="en-US" dirty="0">
                <a:latin typeface="Tahoma" pitchFamily="34" charset="0"/>
                <a:cs typeface="Tahoma" pitchFamily="34" charset="0"/>
              </a:rPr>
              <a:t>由</a:t>
            </a:r>
            <a:r>
              <a:rPr lang="en-US" altLang="zh-CN" dirty="0" err="1">
                <a:latin typeface="Tahoma" pitchFamily="34" charset="0"/>
                <a:ea typeface="Tahoma" pitchFamily="34" charset="0"/>
                <a:cs typeface="Tahoma" pitchFamily="34" charset="0"/>
              </a:rPr>
              <a:t>JComponent</a:t>
            </a:r>
            <a:r>
              <a:rPr lang="zh-CN" altLang="en-US" dirty="0">
                <a:latin typeface="Tahoma" pitchFamily="34" charset="0"/>
                <a:cs typeface="Tahoma" pitchFamily="34" charset="0"/>
              </a:rPr>
              <a:t>的子类</a:t>
            </a:r>
            <a:r>
              <a:rPr lang="en-US" altLang="zh-CN" b="1" dirty="0" err="1">
                <a:solidFill>
                  <a:srgbClr val="C00000"/>
                </a:solidFill>
                <a:latin typeface="Tahoma" pitchFamily="34" charset="0"/>
                <a:ea typeface="Tahoma" pitchFamily="34" charset="0"/>
                <a:cs typeface="Tahoma" pitchFamily="34" charset="0"/>
              </a:rPr>
              <a:t>JPasswordField</a:t>
            </a:r>
            <a:r>
              <a:rPr lang="zh-CN" altLang="en-US" dirty="0">
                <a:latin typeface="Tahoma" pitchFamily="34" charset="0"/>
                <a:cs typeface="Tahoma" pitchFamily="34" charset="0"/>
              </a:rPr>
              <a:t>创建密码框。</a:t>
            </a:r>
            <a:endParaRPr lang="en-US" altLang="zh-CN" dirty="0">
              <a:latin typeface="Tahoma" pitchFamily="34" charset="0"/>
              <a:ea typeface="Tahoma" pitchFamily="34" charset="0"/>
              <a:cs typeface="Tahoma" pitchFamily="34" charset="0"/>
            </a:endParaRPr>
          </a:p>
          <a:p>
            <a:pPr lvl="1" algn="just">
              <a:lnSpc>
                <a:spcPct val="110000"/>
              </a:lnSpc>
            </a:pPr>
            <a:r>
              <a:rPr lang="zh-CN" altLang="en-US" dirty="0">
                <a:latin typeface="Tahoma" pitchFamily="34" charset="0"/>
                <a:cs typeface="Tahoma" pitchFamily="34" charset="0"/>
              </a:rPr>
              <a:t>密码框可以使用</a:t>
            </a:r>
            <a:r>
              <a:rPr lang="en-US" altLang="zh-CN" b="1" dirty="0" err="1">
                <a:solidFill>
                  <a:srgbClr val="0000CC"/>
                </a:solidFill>
                <a:latin typeface="Tahoma" pitchFamily="34" charset="0"/>
                <a:ea typeface="Tahoma" pitchFamily="34" charset="0"/>
                <a:cs typeface="Tahoma" pitchFamily="34" charset="0"/>
              </a:rPr>
              <a:t>setEchoChar</a:t>
            </a:r>
            <a:r>
              <a:rPr lang="en-US" altLang="zh-CN" b="1" dirty="0">
                <a:solidFill>
                  <a:srgbClr val="0000CC"/>
                </a:solidFill>
                <a:latin typeface="Tahoma" pitchFamily="34" charset="0"/>
                <a:ea typeface="Tahoma" pitchFamily="34" charset="0"/>
                <a:cs typeface="Tahoma" pitchFamily="34" charset="0"/>
              </a:rPr>
              <a:t>(char c)</a:t>
            </a:r>
            <a:r>
              <a:rPr lang="zh-CN" altLang="en-US" dirty="0">
                <a:latin typeface="Tahoma" pitchFamily="34" charset="0"/>
                <a:cs typeface="Tahoma" pitchFamily="34" charset="0"/>
              </a:rPr>
              <a:t>重新设置回显字符。</a:t>
            </a:r>
            <a:endParaRPr lang="en-US" altLang="zh-CN" dirty="0">
              <a:latin typeface="Tahoma" pitchFamily="34" charset="0"/>
              <a:ea typeface="Tahoma" pitchFamily="34" charset="0"/>
              <a:cs typeface="Tahoma" pitchFamily="34" charset="0"/>
            </a:endParaRPr>
          </a:p>
          <a:p>
            <a:pPr lvl="1" algn="just">
              <a:lnSpc>
                <a:spcPct val="110000"/>
              </a:lnSpc>
            </a:pPr>
            <a:r>
              <a:rPr lang="zh-CN" altLang="en-US" sz="2400" dirty="0">
                <a:latin typeface="Tahoma" pitchFamily="34" charset="0"/>
                <a:cs typeface="Tahoma" pitchFamily="34" charset="0"/>
              </a:rPr>
              <a:t>密码框调用</a:t>
            </a:r>
            <a:r>
              <a:rPr lang="en-US" altLang="zh-CN" b="1" dirty="0" err="1">
                <a:solidFill>
                  <a:srgbClr val="0000CC"/>
                </a:solidFill>
                <a:latin typeface="Tahoma" pitchFamily="34" charset="0"/>
                <a:ea typeface="Tahoma" pitchFamily="34" charset="0"/>
                <a:cs typeface="Tahoma" pitchFamily="34" charset="0"/>
              </a:rPr>
              <a:t>char[] getPassword()</a:t>
            </a:r>
            <a:r>
              <a:rPr lang="zh-CN" altLang="en-US" sz="2400" dirty="0">
                <a:latin typeface="Tahoma" pitchFamily="34" charset="0"/>
                <a:cs typeface="Tahoma" pitchFamily="34" charset="0"/>
              </a:rPr>
              <a:t>方法可以</a:t>
            </a:r>
            <a:r>
              <a:rPr lang="zh-CN" altLang="en-US" sz="2400">
                <a:latin typeface="Tahoma" pitchFamily="34" charset="0"/>
                <a:cs typeface="Tahoma" pitchFamily="34" charset="0"/>
              </a:rPr>
              <a:t>返回实际输入的</a:t>
            </a:r>
            <a:r>
              <a:rPr lang="zh-CN" altLang="en-US" sz="2400" dirty="0">
                <a:latin typeface="Tahoma" pitchFamily="34" charset="0"/>
                <a:cs typeface="Tahoma" pitchFamily="34" charset="0"/>
              </a:rPr>
              <a:t>密码。</a:t>
            </a:r>
            <a:endParaRPr lang="en-US" altLang="zh-CN" sz="2400" dirty="0">
              <a:latin typeface="Tahoma" pitchFamily="34" charset="0"/>
              <a:ea typeface="Tahoma" pitchFamily="34" charset="0"/>
              <a:cs typeface="Tahoma" pitchFamily="34" charset="0"/>
            </a:endParaRPr>
          </a:p>
          <a:p>
            <a:pPr lvl="1" algn="just">
              <a:lnSpc>
                <a:spcPct val="110000"/>
              </a:lnSpc>
            </a:pPr>
            <a:endParaRPr lang="zh-CN" altLang="en-US" sz="2400" dirty="0">
              <a:latin typeface="Tahoma" pitchFamily="34" charset="0"/>
              <a:cs typeface="Tahoma" pitchFamily="34" charset="0"/>
            </a:endParaRPr>
          </a:p>
          <a:p>
            <a:pPr algn="just">
              <a:lnSpc>
                <a:spcPct val="90000"/>
              </a:lnSpc>
            </a:pPr>
            <a:r>
              <a:rPr lang="zh-CN" altLang="en-US" sz="2400" dirty="0">
                <a:solidFill>
                  <a:srgbClr val="0000CC"/>
                </a:solidFill>
                <a:latin typeface="Tahoma" pitchFamily="34" charset="0"/>
                <a:cs typeface="Tahoma" pitchFamily="34" charset="0"/>
              </a:rPr>
              <a:t>例子3(</a:t>
            </a:r>
            <a:r>
              <a:rPr lang="en-US" altLang="zh-CN" sz="2400" dirty="0">
                <a:solidFill>
                  <a:srgbClr val="0000CC"/>
                </a:solidFill>
                <a:latin typeface="Tahoma" pitchFamily="34" charset="0"/>
                <a:ea typeface="Tahoma" pitchFamily="34" charset="0"/>
                <a:cs typeface="Tahoma" pitchFamily="34" charset="0"/>
              </a:rPr>
              <a:t>Example10_3.java, ComponentInWindow.java</a:t>
            </a:r>
            <a:r>
              <a:rPr lang="zh-CN" altLang="en-US" sz="2400" dirty="0">
                <a:solidFill>
                  <a:srgbClr val="0000CC"/>
                </a:solidFill>
                <a:latin typeface="Tahoma" pitchFamily="34" charset="0"/>
                <a:cs typeface="Tahoma" pitchFamily="34" charset="0"/>
              </a:rPr>
              <a:t>) </a:t>
            </a:r>
            <a:r>
              <a:rPr lang="zh-CN" altLang="en-US" sz="2400" dirty="0">
                <a:latin typeface="Tahoma" pitchFamily="34" charset="0"/>
                <a:cs typeface="Tahoma" pitchFamily="34" charset="0"/>
              </a:rPr>
              <a:t>包含有上面提到的常用组件。</a:t>
            </a:r>
            <a:r>
              <a:rPr lang="zh-CN" altLang="en-US" sz="2400" b="1" dirty="0">
                <a:latin typeface="Tahoma" pitchFamily="34" charset="0"/>
                <a:cs typeface="Tahoma" pitchFamily="34" charset="0"/>
              </a:rPr>
              <a:t> </a:t>
            </a: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000100" y="214290"/>
            <a:ext cx="5410200" cy="1028704"/>
          </a:xfrm>
        </p:spPr>
        <p:txBody>
          <a:bodyPr/>
          <a:lstStyle/>
          <a:p>
            <a:r>
              <a:rPr lang="zh-CN" altLang="en-US" dirty="0"/>
              <a:t>        例题</a:t>
            </a:r>
            <a:r>
              <a:rPr lang="en-US" altLang="zh-CN" dirty="0"/>
              <a:t>10-</a:t>
            </a:r>
            <a:r>
              <a:rPr lang="zh-CN" altLang="en-US" dirty="0"/>
              <a:t>3效果图</a:t>
            </a:r>
          </a:p>
        </p:txBody>
      </p:sp>
      <p:graphicFrame>
        <p:nvGraphicFramePr>
          <p:cNvPr id="230404" name="Object 4"/>
          <p:cNvGraphicFramePr>
            <a:graphicFrameLocks noChangeAspect="1"/>
          </p:cNvGraphicFramePr>
          <p:nvPr>
            <p:extLst>
              <p:ext uri="{D42A27DB-BD31-4B8C-83A1-F6EECF244321}">
                <p14:modId xmlns:p14="http://schemas.microsoft.com/office/powerpoint/2010/main" val="2625531709"/>
              </p:ext>
            </p:extLst>
          </p:nvPr>
        </p:nvGraphicFramePr>
        <p:xfrm>
          <a:off x="2195736" y="1700808"/>
          <a:ext cx="4953000" cy="4114800"/>
        </p:xfrm>
        <a:graphic>
          <a:graphicData uri="http://schemas.openxmlformats.org/presentationml/2006/ole">
            <mc:AlternateContent xmlns:mc="http://schemas.openxmlformats.org/markup-compatibility/2006">
              <mc:Choice xmlns:v="urn:schemas-microsoft-com:vml" Requires="v">
                <p:oleObj spid="_x0000_s5192" name="位图图像" r:id="rId3" imgW="2228571" imgH="2238687" progId="PBrush">
                  <p:embed/>
                </p:oleObj>
              </mc:Choice>
              <mc:Fallback>
                <p:oleObj name="位图图像" r:id="rId3" imgW="2228571" imgH="2238687"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700808"/>
                        <a:ext cx="4953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fld id="{7392539A-0749-4671-863E-6570EB9E9679}"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§10.1   </a:t>
            </a:r>
            <a:r>
              <a:rPr lang="en-US" altLang="zh-CN" dirty="0">
                <a:latin typeface="Tahoma" pitchFamily="34" charset="0"/>
                <a:ea typeface="Tahoma" pitchFamily="34" charset="0"/>
                <a:cs typeface="Tahoma" pitchFamily="34" charset="0"/>
              </a:rPr>
              <a:t>Java Swing</a:t>
            </a:r>
            <a:r>
              <a:rPr lang="zh-CN" altLang="en-US" dirty="0">
                <a:latin typeface="Tahoma" pitchFamily="34" charset="0"/>
                <a:cs typeface="Tahoma" pitchFamily="34" charset="0"/>
              </a:rPr>
              <a:t>概述 </a:t>
            </a:r>
            <a:endParaRPr lang="zh-CN" altLang="en-US" dirty="0"/>
          </a:p>
        </p:txBody>
      </p:sp>
      <p:sp>
        <p:nvSpPr>
          <p:cNvPr id="3" name="内容占位符 2"/>
          <p:cNvSpPr>
            <a:spLocks noGrp="1"/>
          </p:cNvSpPr>
          <p:nvPr>
            <p:ph idx="1"/>
          </p:nvPr>
        </p:nvSpPr>
        <p:spPr/>
        <p:txBody>
          <a:bodyPr/>
          <a:lstStyle/>
          <a:p>
            <a:r>
              <a:rPr lang="zh-CN" altLang="en-US" dirty="0"/>
              <a:t>图形用户界面</a:t>
            </a:r>
            <a:r>
              <a:rPr lang="zh-CN" altLang="en-US" dirty="0">
                <a:latin typeface="Times New Roman" pitchFamily="18" charset="0"/>
              </a:rPr>
              <a:t>（</a:t>
            </a:r>
            <a:r>
              <a:rPr lang="en-US" altLang="zh-CN" dirty="0">
                <a:latin typeface="Times New Roman" pitchFamily="18" charset="0"/>
              </a:rPr>
              <a:t>GUI</a:t>
            </a:r>
            <a:r>
              <a:rPr lang="zh-CN" altLang="en-US" dirty="0">
                <a:latin typeface="Times New Roman" pitchFamily="18" charset="0"/>
              </a:rPr>
              <a:t>）</a:t>
            </a:r>
            <a:endParaRPr lang="en-US" altLang="zh-CN" dirty="0">
              <a:latin typeface="Times New Roman" pitchFamily="18" charset="0"/>
            </a:endParaRPr>
          </a:p>
          <a:p>
            <a:pPr lvl="1"/>
            <a:r>
              <a:rPr lang="en-US" altLang="zh-CN" sz="2800" b="1" dirty="0">
                <a:latin typeface="Times New Roman" pitchFamily="18" charset="0"/>
              </a:rPr>
              <a:t>GUI , </a:t>
            </a:r>
            <a:r>
              <a:rPr lang="en-US" altLang="zh-CN" sz="2800" b="1" dirty="0">
                <a:solidFill>
                  <a:srgbClr val="FF0000"/>
                </a:solidFill>
                <a:latin typeface="Times New Roman" pitchFamily="18" charset="0"/>
              </a:rPr>
              <a:t>G</a:t>
            </a:r>
            <a:r>
              <a:rPr lang="en-US" altLang="zh-CN" sz="2800" b="1" dirty="0">
                <a:latin typeface="Times New Roman" pitchFamily="18" charset="0"/>
              </a:rPr>
              <a:t>raphics </a:t>
            </a:r>
            <a:r>
              <a:rPr lang="en-US" altLang="zh-CN" sz="2800" b="1" dirty="0">
                <a:solidFill>
                  <a:srgbClr val="FF0000"/>
                </a:solidFill>
                <a:latin typeface="Times New Roman" pitchFamily="18" charset="0"/>
              </a:rPr>
              <a:t>U</a:t>
            </a:r>
            <a:r>
              <a:rPr lang="en-US" altLang="zh-CN" sz="2800" b="1" dirty="0">
                <a:latin typeface="Times New Roman" pitchFamily="18" charset="0"/>
              </a:rPr>
              <a:t>ser </a:t>
            </a:r>
            <a:r>
              <a:rPr lang="en-US" altLang="zh-CN" sz="2800" b="1" dirty="0">
                <a:solidFill>
                  <a:srgbClr val="FF0000"/>
                </a:solidFill>
                <a:latin typeface="Times New Roman" pitchFamily="18" charset="0"/>
              </a:rPr>
              <a:t>I</a:t>
            </a:r>
            <a:r>
              <a:rPr lang="en-US" altLang="zh-CN" sz="2800" b="1" dirty="0">
                <a:latin typeface="Times New Roman" pitchFamily="18" charset="0"/>
              </a:rPr>
              <a:t>nterface</a:t>
            </a:r>
          </a:p>
          <a:p>
            <a:pPr lvl="1"/>
            <a:r>
              <a:rPr lang="zh-CN" altLang="en-US"/>
              <a:t>图形化界面</a:t>
            </a:r>
            <a:r>
              <a:rPr lang="en-US" altLang="zh-CN"/>
              <a:t>(</a:t>
            </a:r>
            <a:r>
              <a:rPr lang="en-US"/>
              <a:t>Graphics </a:t>
            </a:r>
            <a:r>
              <a:rPr lang="en-US" dirty="0"/>
              <a:t>User </a:t>
            </a:r>
            <a:r>
              <a:rPr lang="en-US" dirty="0" err="1"/>
              <a:t>Interface</a:t>
            </a:r>
            <a:r>
              <a:rPr lang="en-US" err="1"/>
              <a:t>，</a:t>
            </a:r>
            <a:r>
              <a:rPr lang="en-US"/>
              <a:t>GUI</a:t>
            </a:r>
            <a:r>
              <a:rPr lang="en-US" dirty="0"/>
              <a:t>)</a:t>
            </a:r>
            <a:r>
              <a:rPr lang="zh-CN" altLang="en-US"/>
              <a:t>是</a:t>
            </a:r>
            <a:r>
              <a:rPr lang="zh-CN" altLang="en-US" dirty="0"/>
              <a:t>指采用图形方式显示的计算机操作用户界面。</a:t>
            </a:r>
            <a:endParaRPr lang="en-US" altLang="zh-CN" dirty="0"/>
          </a:p>
          <a:p>
            <a:pPr lvl="1"/>
            <a:endParaRPr kumimoji="1" lang="en-US" altLang="zh-CN" dirty="0"/>
          </a:p>
          <a:p>
            <a:pPr lvl="1"/>
            <a:r>
              <a:rPr kumimoji="1" lang="zh-CN" altLang="en-US" dirty="0"/>
              <a:t>图形用户界面由什么构成？</a:t>
            </a:r>
            <a:endParaRPr kumimoji="1" lang="en-US" altLang="zh-CN" dirty="0"/>
          </a:p>
          <a:p>
            <a:pPr lvl="1"/>
            <a:r>
              <a:rPr kumimoji="1" lang="zh-CN" altLang="en-US" dirty="0"/>
              <a:t>层次关系是怎样的？</a:t>
            </a:r>
          </a:p>
          <a:p>
            <a:pPr lvl="1"/>
            <a:r>
              <a:rPr kumimoji="1" lang="zh-CN" altLang="en-US" dirty="0"/>
              <a:t>屏幕上如何布局？</a:t>
            </a:r>
          </a:p>
          <a:p>
            <a:pPr lvl="1"/>
            <a:r>
              <a:rPr kumimoji="1" lang="zh-CN" altLang="en-US" dirty="0"/>
              <a:t>如何响应用户事件？</a:t>
            </a:r>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§10.3.2    </a:t>
            </a:r>
            <a:r>
              <a:rPr lang="zh-CN" altLang="en-US" dirty="0">
                <a:latin typeface="宋体" pitchFamily="2" charset="-122"/>
              </a:rPr>
              <a:t>常用容器  </a:t>
            </a:r>
            <a:endParaRPr lang="zh-CN" altLang="en-US" dirty="0"/>
          </a:p>
        </p:txBody>
      </p:sp>
      <p:sp>
        <p:nvSpPr>
          <p:cNvPr id="3" name="内容占位符 2"/>
          <p:cNvSpPr>
            <a:spLocks noGrp="1"/>
          </p:cNvSpPr>
          <p:nvPr>
            <p:ph idx="1"/>
          </p:nvPr>
        </p:nvSpPr>
        <p:spPr>
          <a:xfrm>
            <a:off x="457200" y="1628775"/>
            <a:ext cx="8472518" cy="4502150"/>
          </a:xfrm>
        </p:spPr>
        <p:txBody>
          <a:bodyPr/>
          <a:lstStyle/>
          <a:p>
            <a:r>
              <a:rPr lang="en-US" altLang="zh-CN" dirty="0" err="1">
                <a:latin typeface="Tahoma" pitchFamily="34" charset="0"/>
                <a:ea typeface="Tahoma" pitchFamily="34" charset="0"/>
                <a:cs typeface="Tahoma" pitchFamily="34" charset="0"/>
              </a:rPr>
              <a:t>JComponent</a:t>
            </a:r>
            <a:r>
              <a:rPr lang="zh-CN" altLang="en-US" dirty="0">
                <a:latin typeface="Tahoma" pitchFamily="34" charset="0"/>
                <a:cs typeface="Tahoma" pitchFamily="34" charset="0"/>
              </a:rPr>
              <a:t>是</a:t>
            </a:r>
            <a:r>
              <a:rPr lang="en-US" altLang="zh-CN" dirty="0">
                <a:latin typeface="Tahoma" pitchFamily="34" charset="0"/>
                <a:ea typeface="Tahoma" pitchFamily="34" charset="0"/>
                <a:cs typeface="Tahoma" pitchFamily="34" charset="0"/>
              </a:rPr>
              <a:t>Container</a:t>
            </a:r>
            <a:r>
              <a:rPr lang="zh-CN" altLang="en-US" dirty="0">
                <a:latin typeface="Tahoma" pitchFamily="34" charset="0"/>
                <a:cs typeface="Tahoma" pitchFamily="34" charset="0"/>
              </a:rPr>
              <a:t>的子类，因此</a:t>
            </a:r>
            <a:r>
              <a:rPr lang="en-US" altLang="zh-CN" dirty="0" err="1">
                <a:latin typeface="Tahoma" pitchFamily="34" charset="0"/>
                <a:ea typeface="Tahoma" pitchFamily="34" charset="0"/>
                <a:cs typeface="Tahoma" pitchFamily="34" charset="0"/>
              </a:rPr>
              <a:t>JComponent</a:t>
            </a:r>
            <a:r>
              <a:rPr lang="zh-CN" altLang="en-US" dirty="0">
                <a:latin typeface="Tahoma" pitchFamily="34" charset="0"/>
                <a:cs typeface="Tahoma" pitchFamily="34" charset="0"/>
              </a:rPr>
              <a:t>子类创建的组件也都是容器。</a:t>
            </a:r>
            <a:endParaRPr lang="en-US" altLang="zh-CN" dirty="0">
              <a:latin typeface="Tahoma" pitchFamily="34" charset="0"/>
              <a:ea typeface="Tahoma" pitchFamily="34" charset="0"/>
              <a:cs typeface="Tahoma" pitchFamily="34" charset="0"/>
            </a:endParaRPr>
          </a:p>
          <a:p>
            <a:r>
              <a:rPr lang="zh-CN" altLang="en-US" dirty="0">
                <a:latin typeface="Tahoma" pitchFamily="34" charset="0"/>
                <a:cs typeface="Tahoma" pitchFamily="34" charset="0"/>
              </a:rPr>
              <a:t>容器经常用来添加组件。</a:t>
            </a:r>
            <a:endParaRPr lang="en-US" altLang="zh-CN" dirty="0">
              <a:latin typeface="Tahoma" pitchFamily="34" charset="0"/>
              <a:ea typeface="Tahoma" pitchFamily="34" charset="0"/>
              <a:cs typeface="Tahoma" pitchFamily="34" charset="0"/>
            </a:endParaRPr>
          </a:p>
          <a:p>
            <a:r>
              <a:rPr lang="en-US" altLang="zh-CN" b="1" dirty="0" err="1">
                <a:solidFill>
                  <a:srgbClr val="C00000"/>
                </a:solidFill>
                <a:latin typeface="Tahoma" pitchFamily="34" charset="0"/>
                <a:ea typeface="Tahoma" pitchFamily="34" charset="0"/>
                <a:cs typeface="Tahoma" pitchFamily="34" charset="0"/>
              </a:rPr>
              <a:t>Jframe</a:t>
            </a:r>
            <a:r>
              <a:rPr lang="zh-CN" altLang="en-US" dirty="0">
                <a:latin typeface="Tahoma" pitchFamily="34" charset="0"/>
                <a:cs typeface="Tahoma" pitchFamily="34" charset="0"/>
              </a:rPr>
              <a:t>是底层容器。</a:t>
            </a:r>
            <a:endParaRPr lang="en-US" altLang="zh-CN" dirty="0">
              <a:latin typeface="Tahoma" pitchFamily="34" charset="0"/>
              <a:cs typeface="Tahoma" pitchFamily="34" charset="0"/>
            </a:endParaRPr>
          </a:p>
          <a:p>
            <a:endParaRPr lang="en-US" altLang="zh-CN" dirty="0">
              <a:latin typeface="Tahoma" pitchFamily="34" charset="0"/>
              <a:ea typeface="Tahoma" pitchFamily="34" charset="0"/>
              <a:cs typeface="Tahoma" pitchFamily="34" charset="0"/>
            </a:endParaRPr>
          </a:p>
          <a:p>
            <a:r>
              <a:rPr lang="zh-CN" altLang="en-US" dirty="0">
                <a:latin typeface="Tahoma" pitchFamily="34" charset="0"/>
                <a:cs typeface="Tahoma" pitchFamily="34" charset="0"/>
              </a:rPr>
              <a:t>本节提到的容器被习惯地称做</a:t>
            </a:r>
            <a:r>
              <a:rPr lang="zh-CN" altLang="en-US" b="1" dirty="0">
                <a:solidFill>
                  <a:srgbClr val="C00000"/>
                </a:solidFill>
                <a:latin typeface="Tahoma" pitchFamily="34" charset="0"/>
                <a:cs typeface="Tahoma" pitchFamily="34" charset="0"/>
              </a:rPr>
              <a:t>中间容器，</a:t>
            </a:r>
            <a:r>
              <a:rPr lang="zh-CN" altLang="en-US" b="1" dirty="0">
                <a:solidFill>
                  <a:srgbClr val="0000CC"/>
                </a:solidFill>
                <a:latin typeface="Tahoma" pitchFamily="34" charset="0"/>
                <a:cs typeface="Tahoma" pitchFamily="34" charset="0"/>
              </a:rPr>
              <a:t>中间容器</a:t>
            </a:r>
            <a:r>
              <a:rPr lang="zh-CN" altLang="en-US" dirty="0">
                <a:latin typeface="Tahoma" pitchFamily="34" charset="0"/>
                <a:cs typeface="Tahoma" pitchFamily="34" charset="0"/>
              </a:rPr>
              <a:t>必须被添加到</a:t>
            </a:r>
            <a:r>
              <a:rPr lang="zh-CN" altLang="en-US" dirty="0">
                <a:solidFill>
                  <a:srgbClr val="C00000"/>
                </a:solidFill>
                <a:latin typeface="Tahoma" pitchFamily="34" charset="0"/>
                <a:cs typeface="Tahoma" pitchFamily="34" charset="0"/>
              </a:rPr>
              <a:t>底层容器</a:t>
            </a:r>
            <a:r>
              <a:rPr lang="zh-CN" altLang="en-US" dirty="0">
                <a:latin typeface="Tahoma" pitchFamily="34" charset="0"/>
                <a:cs typeface="Tahoma" pitchFamily="34" charset="0"/>
              </a:rPr>
              <a:t>中才能发挥作用。</a:t>
            </a:r>
            <a:r>
              <a:rPr lang="zh-CN" altLang="en-US" b="1" dirty="0">
                <a:latin typeface="Tahoma" pitchFamily="34" charset="0"/>
                <a:cs typeface="Tahoma" pitchFamily="34" charset="0"/>
              </a:rPr>
              <a:t> </a:t>
            </a:r>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中间容器</a:t>
            </a:r>
          </a:p>
        </p:txBody>
      </p:sp>
      <p:sp>
        <p:nvSpPr>
          <p:cNvPr id="3" name="内容占位符 2"/>
          <p:cNvSpPr>
            <a:spLocks noGrp="1"/>
          </p:cNvSpPr>
          <p:nvPr>
            <p:ph idx="1"/>
          </p:nvPr>
        </p:nvSpPr>
        <p:spPr>
          <a:xfrm>
            <a:off x="457200" y="1628775"/>
            <a:ext cx="8401080" cy="4502150"/>
          </a:xfrm>
        </p:spPr>
        <p:txBody>
          <a:bodyPr/>
          <a:lstStyle/>
          <a:p>
            <a:pPr algn="just">
              <a:buNone/>
            </a:pPr>
            <a:r>
              <a:rPr lang="zh-CN" altLang="en-US" b="1" dirty="0">
                <a:latin typeface="Tahoma" pitchFamily="34" charset="0"/>
                <a:cs typeface="Tahoma" pitchFamily="34" charset="0"/>
              </a:rPr>
              <a:t>1．</a:t>
            </a:r>
            <a:r>
              <a:rPr lang="en-US" altLang="zh-CN" b="1" dirty="0" err="1">
                <a:latin typeface="Tahoma" pitchFamily="34" charset="0"/>
                <a:ea typeface="Tahoma" pitchFamily="34" charset="0"/>
                <a:cs typeface="Tahoma" pitchFamily="34" charset="0"/>
              </a:rPr>
              <a:t>JPanel</a:t>
            </a:r>
            <a:r>
              <a:rPr lang="en-US" altLang="zh-CN" b="1" dirty="0">
                <a:latin typeface="Tahoma" pitchFamily="34" charset="0"/>
                <a:ea typeface="Tahoma" pitchFamily="34" charset="0"/>
                <a:cs typeface="Tahoma" pitchFamily="34" charset="0"/>
              </a:rPr>
              <a:t> </a:t>
            </a:r>
            <a:r>
              <a:rPr lang="zh-CN" altLang="en-US" b="1" dirty="0">
                <a:latin typeface="Tahoma" pitchFamily="34" charset="0"/>
                <a:cs typeface="Tahoma" pitchFamily="34" charset="0"/>
              </a:rPr>
              <a:t>面板:</a:t>
            </a:r>
            <a:endParaRPr lang="en-US" altLang="zh-CN" b="1" dirty="0">
              <a:latin typeface="Tahoma" pitchFamily="34" charset="0"/>
              <a:ea typeface="Tahoma" pitchFamily="34" charset="0"/>
              <a:cs typeface="Tahoma" pitchFamily="34" charset="0"/>
            </a:endParaRPr>
          </a:p>
          <a:p>
            <a:pPr lvl="1" algn="just"/>
            <a:r>
              <a:rPr lang="zh-CN" altLang="en-US" dirty="0">
                <a:latin typeface="Tahoma" pitchFamily="34" charset="0"/>
                <a:cs typeface="Tahoma" pitchFamily="34" charset="0"/>
              </a:rPr>
              <a:t>使用</a:t>
            </a:r>
            <a:r>
              <a:rPr lang="en-US" altLang="zh-CN" dirty="0" err="1">
                <a:latin typeface="Tahoma" pitchFamily="34" charset="0"/>
                <a:ea typeface="Tahoma" pitchFamily="34" charset="0"/>
                <a:cs typeface="Tahoma" pitchFamily="34" charset="0"/>
              </a:rPr>
              <a:t>JPanel</a:t>
            </a:r>
            <a:r>
              <a:rPr lang="zh-CN" altLang="en-US" dirty="0">
                <a:latin typeface="Tahoma" pitchFamily="34" charset="0"/>
                <a:cs typeface="Tahoma" pitchFamily="34" charset="0"/>
              </a:rPr>
              <a:t>创建</a:t>
            </a:r>
            <a:r>
              <a:rPr lang="zh-CN" altLang="en-US">
                <a:latin typeface="Tahoma" pitchFamily="34" charset="0"/>
                <a:cs typeface="Tahoma" pitchFamily="34" charset="0"/>
              </a:rPr>
              <a:t>面板，再</a:t>
            </a:r>
            <a:r>
              <a:rPr lang="zh-CN" altLang="en-US" dirty="0">
                <a:latin typeface="Tahoma" pitchFamily="34" charset="0"/>
                <a:cs typeface="Tahoma" pitchFamily="34" charset="0"/>
              </a:rPr>
              <a:t>向这个面板</a:t>
            </a:r>
            <a:r>
              <a:rPr lang="zh-CN" altLang="en-US">
                <a:latin typeface="Tahoma" pitchFamily="34" charset="0"/>
                <a:cs typeface="Tahoma" pitchFamily="34" charset="0"/>
              </a:rPr>
              <a:t>添加组件，然后</a:t>
            </a:r>
            <a:r>
              <a:rPr lang="zh-CN" altLang="en-US" dirty="0">
                <a:latin typeface="Tahoma" pitchFamily="34" charset="0"/>
                <a:cs typeface="Tahoma" pitchFamily="34" charset="0"/>
              </a:rPr>
              <a:t>把这个面板添加到其它容器中，</a:t>
            </a:r>
            <a:r>
              <a:rPr lang="en-US" altLang="zh-CN" dirty="0" err="1">
                <a:latin typeface="Tahoma" pitchFamily="34" charset="0"/>
                <a:ea typeface="Tahoma" pitchFamily="34" charset="0"/>
                <a:cs typeface="Tahoma" pitchFamily="34" charset="0"/>
              </a:rPr>
              <a:t>JPanel</a:t>
            </a:r>
            <a:r>
              <a:rPr lang="zh-CN" altLang="en-US" dirty="0">
                <a:latin typeface="Tahoma" pitchFamily="34" charset="0"/>
                <a:cs typeface="Tahoma" pitchFamily="34" charset="0"/>
              </a:rPr>
              <a:t>面板的默认布局是</a:t>
            </a:r>
            <a:r>
              <a:rPr lang="en-US" altLang="zh-CN" b="1" dirty="0" err="1">
                <a:solidFill>
                  <a:srgbClr val="C00000"/>
                </a:solidFill>
                <a:latin typeface="Tahoma" pitchFamily="34" charset="0"/>
                <a:ea typeface="Tahoma" pitchFamily="34" charset="0"/>
                <a:cs typeface="Tahoma" pitchFamily="34" charset="0"/>
              </a:rPr>
              <a:t>FlowLayout</a:t>
            </a:r>
            <a:r>
              <a:rPr lang="zh-CN" altLang="en-US">
                <a:latin typeface="Tahoma" pitchFamily="34" charset="0"/>
                <a:cs typeface="Tahoma" pitchFamily="34" charset="0"/>
              </a:rPr>
              <a:t>布局。</a:t>
            </a:r>
            <a:endParaRPr lang="zh-CN" altLang="en-US" dirty="0">
              <a:latin typeface="Tahoma" pitchFamily="34" charset="0"/>
              <a:cs typeface="Tahoma" pitchFamily="34" charset="0"/>
            </a:endParaRPr>
          </a:p>
          <a:p>
            <a:pPr algn="just">
              <a:buNone/>
            </a:pPr>
            <a:r>
              <a:rPr lang="zh-CN" altLang="en-US" b="1">
                <a:latin typeface="Tahoma" pitchFamily="34" charset="0"/>
                <a:cs typeface="Tahoma" pitchFamily="34" charset="0"/>
              </a:rPr>
              <a:t>2．</a:t>
            </a:r>
            <a:r>
              <a:rPr lang="en-US" altLang="zh-CN" b="1">
                <a:latin typeface="Tahoma" pitchFamily="34" charset="0"/>
                <a:ea typeface="Tahoma" pitchFamily="34" charset="0"/>
                <a:cs typeface="Tahoma" pitchFamily="34" charset="0"/>
              </a:rPr>
              <a:t>JScrollPane</a:t>
            </a:r>
            <a:r>
              <a:rPr lang="zh-CN" altLang="en-US" b="1">
                <a:latin typeface="Tahoma" pitchFamily="34" charset="0"/>
                <a:cs typeface="Tahoma" pitchFamily="34" charset="0"/>
              </a:rPr>
              <a:t>滚动窗格</a:t>
            </a:r>
            <a:r>
              <a:rPr lang="en-US" altLang="zh-CN" b="1">
                <a:latin typeface="Tahoma" pitchFamily="34" charset="0"/>
                <a:ea typeface="Tahoma" pitchFamily="34" charset="0"/>
                <a:cs typeface="Tahoma" pitchFamily="34" charset="0"/>
              </a:rPr>
              <a:t>:</a:t>
            </a:r>
            <a:endParaRPr lang="en-US" altLang="zh-CN" b="1" dirty="0">
              <a:latin typeface="Tahoma" pitchFamily="34" charset="0"/>
              <a:ea typeface="Tahoma" pitchFamily="34" charset="0"/>
              <a:cs typeface="Tahoma" pitchFamily="34" charset="0"/>
            </a:endParaRPr>
          </a:p>
          <a:p>
            <a:pPr lvl="1" algn="just"/>
            <a:r>
              <a:rPr lang="zh-CN" altLang="en-US" dirty="0">
                <a:latin typeface="Tahoma" pitchFamily="34" charset="0"/>
                <a:cs typeface="Tahoma" pitchFamily="34" charset="0"/>
              </a:rPr>
              <a:t>可以</a:t>
            </a:r>
            <a:r>
              <a:rPr lang="zh-CN" altLang="en-US">
                <a:latin typeface="Tahoma" pitchFamily="34" charset="0"/>
                <a:cs typeface="Tahoma" pitchFamily="34" charset="0"/>
              </a:rPr>
              <a:t>将</a:t>
            </a:r>
            <a:r>
              <a:rPr lang="zh-CN" altLang="en-US" b="1">
                <a:solidFill>
                  <a:srgbClr val="0000CC"/>
                </a:solidFill>
                <a:latin typeface="Tahoma" pitchFamily="34" charset="0"/>
                <a:cs typeface="Tahoma" pitchFamily="34" charset="0"/>
              </a:rPr>
              <a:t>文本区</a:t>
            </a:r>
            <a:r>
              <a:rPr lang="en-US" altLang="zh-CN">
                <a:latin typeface="Tahoma" pitchFamily="34" charset="0"/>
                <a:cs typeface="Tahoma" pitchFamily="34" charset="0"/>
              </a:rPr>
              <a:t>(</a:t>
            </a:r>
            <a:r>
              <a:rPr lang="en-US" altLang="zh-CN" b="1">
                <a:solidFill>
                  <a:srgbClr val="0000CC"/>
                </a:solidFill>
                <a:latin typeface="Tahoma" pitchFamily="34" charset="0"/>
                <a:ea typeface="Tahoma" pitchFamily="34" charset="0"/>
                <a:cs typeface="Tahoma" pitchFamily="34" charset="0"/>
              </a:rPr>
              <a:t>JTexArea)</a:t>
            </a:r>
            <a:r>
              <a:rPr lang="zh-CN" altLang="en-US">
                <a:latin typeface="Tahoma" pitchFamily="34" charset="0"/>
                <a:cs typeface="Tahoma" pitchFamily="34" charset="0"/>
              </a:rPr>
              <a:t>放</a:t>
            </a:r>
            <a:r>
              <a:rPr lang="zh-CN" altLang="en-US" dirty="0">
                <a:latin typeface="Tahoma" pitchFamily="34" charset="0"/>
                <a:cs typeface="Tahoma" pitchFamily="34" charset="0"/>
              </a:rPr>
              <a:t>到一个滚动窗格</a:t>
            </a:r>
            <a:r>
              <a:rPr lang="zh-CN" altLang="en-US">
                <a:latin typeface="Tahoma" pitchFamily="34" charset="0"/>
                <a:cs typeface="Tahoma" pitchFamily="34" charset="0"/>
              </a:rPr>
              <a:t>中。</a:t>
            </a:r>
            <a:endParaRPr lang="en-US" altLang="zh-CN" sz="2200" b="1" dirty="0">
              <a:solidFill>
                <a:srgbClr val="0000FF"/>
              </a:solidFill>
              <a:latin typeface="Tahoma" pitchFamily="34" charset="0"/>
              <a:ea typeface="Tahoma" pitchFamily="34" charset="0"/>
              <a:cs typeface="Tahoma" pitchFamily="34" charset="0"/>
            </a:endParaRPr>
          </a:p>
          <a:p>
            <a:pPr algn="ctr">
              <a:buNone/>
            </a:pPr>
            <a:r>
              <a:rPr lang="en-US" altLang="zh-CN" sz="2200" b="1">
                <a:solidFill>
                  <a:srgbClr val="0000FF"/>
                </a:solidFill>
                <a:latin typeface="Tahoma" pitchFamily="34" charset="0"/>
                <a:ea typeface="Tahoma" pitchFamily="34" charset="0"/>
                <a:cs typeface="Tahoma" pitchFamily="34" charset="0"/>
              </a:rPr>
              <a:t>JScrollPane </a:t>
            </a:r>
            <a:r>
              <a:rPr lang="en-US" altLang="zh-CN" sz="2200" b="1" dirty="0">
                <a:solidFill>
                  <a:srgbClr val="0000FF"/>
                </a:solidFill>
                <a:latin typeface="Tahoma" pitchFamily="34" charset="0"/>
                <a:ea typeface="Tahoma" pitchFamily="34" charset="0"/>
                <a:cs typeface="Tahoma" pitchFamily="34" charset="0"/>
              </a:rPr>
              <a:t>scroll=</a:t>
            </a:r>
            <a:r>
              <a:rPr lang="en-US" altLang="zh-CN" sz="2200" b="1">
                <a:solidFill>
                  <a:srgbClr val="0000FF"/>
                </a:solidFill>
                <a:latin typeface="Tahoma" pitchFamily="34" charset="0"/>
                <a:ea typeface="Tahoma" pitchFamily="34" charset="0"/>
                <a:cs typeface="Tahoma" pitchFamily="34" charset="0"/>
              </a:rPr>
              <a:t>new JScrollPane</a:t>
            </a:r>
            <a:r>
              <a:rPr lang="en-US" altLang="zh-CN" sz="2200" b="1" dirty="0">
                <a:solidFill>
                  <a:srgbClr val="0000FF"/>
                </a:solidFill>
                <a:latin typeface="Tahoma" pitchFamily="34" charset="0"/>
                <a:ea typeface="Tahoma" pitchFamily="34" charset="0"/>
                <a:cs typeface="Tahoma" pitchFamily="34" charset="0"/>
              </a:rPr>
              <a:t>(</a:t>
            </a:r>
            <a:r>
              <a:rPr lang="en-US" altLang="zh-CN" sz="2200" b="1" dirty="0">
                <a:latin typeface="Tahoma" pitchFamily="34" charset="0"/>
                <a:ea typeface="Tahoma" pitchFamily="34" charset="0"/>
                <a:cs typeface="Tahoma" pitchFamily="34" charset="0"/>
              </a:rPr>
              <a:t>new </a:t>
            </a:r>
            <a:r>
              <a:rPr lang="en-US" altLang="zh-CN" sz="2200" b="1" dirty="0" err="1">
                <a:latin typeface="Tahoma" pitchFamily="34" charset="0"/>
                <a:ea typeface="Tahoma" pitchFamily="34" charset="0"/>
                <a:cs typeface="Tahoma" pitchFamily="34" charset="0"/>
              </a:rPr>
              <a:t>JTextArea</a:t>
            </a:r>
            <a:r>
              <a:rPr lang="en-US" altLang="zh-CN" sz="2200" b="1" dirty="0">
                <a:latin typeface="Tahoma" pitchFamily="34" charset="0"/>
                <a:ea typeface="Tahoma" pitchFamily="34" charset="0"/>
                <a:cs typeface="Tahoma" pitchFamily="34" charset="0"/>
              </a:rPr>
              <a:t>()</a:t>
            </a:r>
            <a:r>
              <a:rPr lang="en-US" altLang="zh-CN" sz="2200" b="1" dirty="0">
                <a:solidFill>
                  <a:srgbClr val="0000FF"/>
                </a:solidFill>
                <a:latin typeface="Tahoma" pitchFamily="34" charset="0"/>
                <a:ea typeface="Tahoma" pitchFamily="34" charset="0"/>
                <a:cs typeface="Tahoma" pitchFamily="34" charset="0"/>
              </a:rPr>
              <a:t>);</a:t>
            </a:r>
            <a:r>
              <a:rPr lang="en-US" altLang="zh-CN" sz="2200" b="1" dirty="0">
                <a:latin typeface="Tahoma" pitchFamily="34" charset="0"/>
                <a:ea typeface="Tahoma" pitchFamily="34" charset="0"/>
                <a:cs typeface="Tahoma" pitchFamily="34" charset="0"/>
              </a:rPr>
              <a:t> </a:t>
            </a:r>
            <a:endParaRPr lang="zh-CN" altLang="en-US" sz="2200" b="1" dirty="0">
              <a:latin typeface="Tahoma" pitchFamily="34" charset="0"/>
              <a:cs typeface="Tahoma" pitchFamily="34" charset="0"/>
            </a:endParaRP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31</a:t>
            </a:fld>
            <a:endParaRPr lang="zh-CN" altLang="en-US">
              <a:latin typeface="Tahoma" pitchFamily="34" charset="0"/>
              <a:cs typeface="Tahoma" pitchFamily="34" charset="0"/>
            </a:endParaRPr>
          </a:p>
        </p:txBody>
      </p:sp>
      <p:pic>
        <p:nvPicPr>
          <p:cNvPr id="5" name="图片 4">
            <a:extLst>
              <a:ext uri="{FF2B5EF4-FFF2-40B4-BE49-F238E27FC236}">
                <a16:creationId xmlns:a16="http://schemas.microsoft.com/office/drawing/2014/main" id="{F51B191C-6623-4CE6-9B57-771C82FA7D0F}"/>
              </a:ext>
            </a:extLst>
          </p:cNvPr>
          <p:cNvPicPr>
            <a:picLocks noChangeAspect="1"/>
          </p:cNvPicPr>
          <p:nvPr/>
        </p:nvPicPr>
        <p:blipFill>
          <a:blip r:embed="rId2"/>
          <a:stretch>
            <a:fillRect/>
          </a:stretch>
        </p:blipFill>
        <p:spPr>
          <a:xfrm>
            <a:off x="3059832" y="4823190"/>
            <a:ext cx="2838450" cy="1866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a:latin typeface="Tahoma" pitchFamily="34" charset="0"/>
                <a:cs typeface="Tahoma" pitchFamily="34" charset="0"/>
              </a:rPr>
              <a:t>中间容器</a:t>
            </a:r>
            <a:endParaRPr lang="zh-CN" altLang="en-US" b="1" dirty="0"/>
          </a:p>
        </p:txBody>
      </p:sp>
      <p:sp>
        <p:nvSpPr>
          <p:cNvPr id="3" name="内容占位符 2"/>
          <p:cNvSpPr>
            <a:spLocks noGrp="1"/>
          </p:cNvSpPr>
          <p:nvPr>
            <p:ph idx="1"/>
          </p:nvPr>
        </p:nvSpPr>
        <p:spPr>
          <a:xfrm>
            <a:off x="214282" y="1428736"/>
            <a:ext cx="8715436" cy="4929222"/>
          </a:xfrm>
        </p:spPr>
        <p:txBody>
          <a:bodyPr>
            <a:normAutofit/>
          </a:bodyPr>
          <a:lstStyle/>
          <a:p>
            <a:pPr algn="just">
              <a:buNone/>
            </a:pPr>
            <a:r>
              <a:rPr lang="zh-CN" altLang="en-US" b="1" dirty="0">
                <a:latin typeface="Tahoma" panose="020B0604030504040204" pitchFamily="34" charset="0"/>
                <a:cs typeface="Tahoma" panose="020B0604030504040204" pitchFamily="34" charset="0"/>
              </a:rPr>
              <a:t>3．拆分窗格</a:t>
            </a:r>
            <a:r>
              <a:rPr lang="en-US" altLang="zh-CN" b="1" dirty="0" err="1">
                <a:latin typeface="Tahoma" panose="020B0604030504040204" pitchFamily="34" charset="0"/>
                <a:ea typeface="Tahoma" panose="020B0604030504040204" pitchFamily="34" charset="0"/>
                <a:cs typeface="Tahoma" panose="020B0604030504040204" pitchFamily="34" charset="0"/>
              </a:rPr>
              <a:t>JSplitPane</a:t>
            </a:r>
            <a:r>
              <a:rPr lang="en-US" altLang="zh-CN" b="1" dirty="0">
                <a:latin typeface="Tahoma" panose="020B0604030504040204" pitchFamily="34" charset="0"/>
                <a:ea typeface="Tahoma" panose="020B0604030504040204" pitchFamily="34" charset="0"/>
                <a:cs typeface="Tahoma" panose="020B0604030504040204" pitchFamily="34" charset="0"/>
              </a:rPr>
              <a:t>:</a:t>
            </a:r>
          </a:p>
          <a:p>
            <a:pPr lvl="1" algn="just"/>
            <a:r>
              <a:rPr lang="zh-CN" altLang="en-US" dirty="0">
                <a:latin typeface="宋体" pitchFamily="2" charset="-122"/>
              </a:rPr>
              <a:t>窗格有两种类型</a:t>
            </a:r>
            <a:r>
              <a:rPr lang="zh-CN" altLang="en-US" b="1" dirty="0">
                <a:solidFill>
                  <a:srgbClr val="0000CC"/>
                </a:solidFill>
                <a:latin typeface="宋体" pitchFamily="2" charset="-122"/>
              </a:rPr>
              <a:t>水平拆分</a:t>
            </a:r>
            <a:r>
              <a:rPr lang="zh-CN" altLang="en-US" dirty="0">
                <a:latin typeface="宋体" pitchFamily="2" charset="-122"/>
              </a:rPr>
              <a:t>和</a:t>
            </a:r>
            <a:r>
              <a:rPr lang="zh-CN" altLang="en-US" b="1" dirty="0">
                <a:solidFill>
                  <a:srgbClr val="0000CC"/>
                </a:solidFill>
                <a:latin typeface="宋体" pitchFamily="2" charset="-122"/>
              </a:rPr>
              <a:t>垂直拆分。</a:t>
            </a:r>
            <a:endParaRPr lang="en-US" altLang="zh-CN" b="1" dirty="0">
              <a:solidFill>
                <a:srgbClr val="0000CC"/>
              </a:solidFill>
              <a:latin typeface="宋体" pitchFamily="2" charset="-122"/>
            </a:endParaRPr>
          </a:p>
          <a:p>
            <a:pPr algn="just">
              <a:buNone/>
            </a:pPr>
            <a:endParaRPr lang="en-US" altLang="zh-CN" sz="1000" b="1" dirty="0">
              <a:solidFill>
                <a:srgbClr val="0000CC"/>
              </a:solidFill>
              <a:latin typeface="宋体" pitchFamily="2" charset="-122"/>
            </a:endParaRPr>
          </a:p>
          <a:p>
            <a:pPr algn="just"/>
            <a:r>
              <a:rPr lang="en-US" altLang="zh-CN" sz="2800" dirty="0" err="1">
                <a:latin typeface="宋体" pitchFamily="2" charset="-122"/>
              </a:rPr>
              <a:t>JSplitPane</a:t>
            </a:r>
            <a:r>
              <a:rPr lang="zh-CN" altLang="en-US" sz="2800" dirty="0">
                <a:latin typeface="宋体" pitchFamily="2" charset="-122"/>
              </a:rPr>
              <a:t>的两个常用的构造方法：</a:t>
            </a:r>
            <a:endParaRPr lang="en-US" altLang="zh-CN" sz="2800" dirty="0">
              <a:latin typeface="宋体" pitchFamily="2" charset="-122"/>
            </a:endParaRPr>
          </a:p>
          <a:p>
            <a:pPr lvl="1" algn="just"/>
            <a:r>
              <a:rPr lang="en-US" altLang="zh-CN" sz="2400" b="1" dirty="0" err="1">
                <a:solidFill>
                  <a:srgbClr val="0000FF"/>
                </a:solidFill>
                <a:latin typeface="Arial" charset="0"/>
              </a:rPr>
              <a:t>JSplitPane</a:t>
            </a:r>
            <a:r>
              <a:rPr lang="en-US" altLang="zh-CN" sz="2400" b="1" dirty="0">
                <a:solidFill>
                  <a:srgbClr val="0000FF"/>
                </a:solidFill>
                <a:latin typeface="Arial" charset="0"/>
              </a:rPr>
              <a:t>(</a:t>
            </a:r>
            <a:r>
              <a:rPr lang="en-US" altLang="zh-CN" sz="2400" b="1" dirty="0" err="1">
                <a:solidFill>
                  <a:srgbClr val="0000FF"/>
                </a:solidFill>
                <a:latin typeface="Arial" charset="0"/>
              </a:rPr>
              <a:t>int</a:t>
            </a:r>
            <a:r>
              <a:rPr lang="en-US" altLang="zh-CN" sz="2400" b="1" dirty="0">
                <a:solidFill>
                  <a:srgbClr val="0000FF"/>
                </a:solidFill>
                <a:latin typeface="Arial" charset="0"/>
              </a:rPr>
              <a:t> </a:t>
            </a:r>
            <a:r>
              <a:rPr lang="en-US" altLang="zh-CN" sz="2400" b="1" dirty="0">
                <a:solidFill>
                  <a:srgbClr val="C00000"/>
                </a:solidFill>
                <a:latin typeface="Arial" charset="0"/>
              </a:rPr>
              <a:t>a</a:t>
            </a:r>
            <a:r>
              <a:rPr lang="en-US" altLang="zh-CN" sz="2400" b="1" dirty="0">
                <a:solidFill>
                  <a:srgbClr val="0000FF"/>
                </a:solidFill>
                <a:latin typeface="Arial" charset="0"/>
              </a:rPr>
              <a:t>, Component b, Component c) </a:t>
            </a:r>
          </a:p>
          <a:p>
            <a:pPr lvl="2" algn="just"/>
            <a:r>
              <a:rPr lang="zh-CN" altLang="en-US" sz="2000" dirty="0"/>
              <a:t>创建一个具有指定方向和不连续重绘的指定组件的新 </a:t>
            </a:r>
            <a:r>
              <a:rPr lang="en-US" altLang="zh-CN" sz="2000" dirty="0" err="1"/>
              <a:t>JSplitPane</a:t>
            </a:r>
            <a:r>
              <a:rPr lang="zh-CN" altLang="en-US" sz="2000" dirty="0"/>
              <a:t>。</a:t>
            </a:r>
            <a:endParaRPr lang="en-US" altLang="zh-CN" sz="2000" b="1" dirty="0">
              <a:solidFill>
                <a:srgbClr val="0000FF"/>
              </a:solidFill>
              <a:latin typeface="Arial" charset="0"/>
            </a:endParaRPr>
          </a:p>
          <a:p>
            <a:pPr lvl="1" algn="just"/>
            <a:r>
              <a:rPr lang="en-US" altLang="zh-CN" sz="2000" b="1" dirty="0" err="1">
                <a:solidFill>
                  <a:srgbClr val="0000FF"/>
                </a:solidFill>
                <a:latin typeface="Arial" charset="0"/>
              </a:rPr>
              <a:t>JSplitPane</a:t>
            </a:r>
            <a:r>
              <a:rPr lang="en-US" altLang="zh-CN" sz="2000" b="1" dirty="0">
                <a:solidFill>
                  <a:srgbClr val="0000FF"/>
                </a:solidFill>
                <a:latin typeface="Arial" charset="0"/>
              </a:rPr>
              <a:t>(</a:t>
            </a:r>
            <a:r>
              <a:rPr lang="en-US" altLang="zh-CN" sz="2000" b="1" dirty="0" err="1">
                <a:solidFill>
                  <a:srgbClr val="0000FF"/>
                </a:solidFill>
                <a:latin typeface="Arial" charset="0"/>
              </a:rPr>
              <a:t>int</a:t>
            </a:r>
            <a:r>
              <a:rPr lang="en-US" altLang="zh-CN" sz="2000" b="1" dirty="0">
                <a:solidFill>
                  <a:srgbClr val="0000FF"/>
                </a:solidFill>
                <a:latin typeface="Arial" charset="0"/>
              </a:rPr>
              <a:t> </a:t>
            </a:r>
            <a:r>
              <a:rPr lang="en-US" altLang="zh-CN" sz="2000" b="1" dirty="0">
                <a:solidFill>
                  <a:srgbClr val="C00000"/>
                </a:solidFill>
                <a:latin typeface="Arial" charset="0"/>
              </a:rPr>
              <a:t>a</a:t>
            </a:r>
            <a:r>
              <a:rPr lang="en-US" altLang="zh-CN" sz="2000" b="1" dirty="0">
                <a:solidFill>
                  <a:srgbClr val="0000FF"/>
                </a:solidFill>
                <a:latin typeface="Arial" charset="0"/>
              </a:rPr>
              <a:t>, </a:t>
            </a:r>
            <a:r>
              <a:rPr lang="en-US" altLang="zh-CN" sz="2000" b="1" dirty="0" err="1">
                <a:solidFill>
                  <a:srgbClr val="0000FF"/>
                </a:solidFill>
                <a:latin typeface="Arial" charset="0"/>
              </a:rPr>
              <a:t>boolean</a:t>
            </a:r>
            <a:r>
              <a:rPr lang="en-US" altLang="zh-CN" sz="2000" b="1" dirty="0">
                <a:solidFill>
                  <a:srgbClr val="0000FF"/>
                </a:solidFill>
                <a:latin typeface="Arial" charset="0"/>
              </a:rPr>
              <a:t> b, Component c, Component d) </a:t>
            </a:r>
            <a:r>
              <a:rPr lang="zh-CN" altLang="en-US" sz="2000" b="1" dirty="0">
                <a:solidFill>
                  <a:srgbClr val="0000FF"/>
                </a:solidFill>
                <a:latin typeface="Arial" charset="0"/>
              </a:rPr>
              <a:t> </a:t>
            </a:r>
          </a:p>
          <a:p>
            <a:pPr lvl="2"/>
            <a:r>
              <a:rPr lang="zh-CN" altLang="en-US" sz="2000" dirty="0"/>
              <a:t>创建一个具有指定方向、重绘方式和指定组件的新 </a:t>
            </a:r>
            <a:r>
              <a:rPr lang="en-US" altLang="zh-CN" sz="2000" dirty="0" err="1"/>
              <a:t>JSplitPane</a:t>
            </a:r>
            <a:r>
              <a:rPr lang="zh-CN" altLang="en-US" sz="2000" dirty="0"/>
              <a:t>。</a:t>
            </a:r>
            <a:endParaRPr lang="en-US" altLang="zh-CN" sz="2000" dirty="0"/>
          </a:p>
          <a:p>
            <a:pPr lvl="1"/>
            <a:r>
              <a:rPr lang="zh-CN" altLang="en-US" sz="2400" dirty="0"/>
              <a:t>参数</a:t>
            </a:r>
            <a:r>
              <a:rPr lang="en-US" altLang="zh-CN" sz="2400" dirty="0">
                <a:solidFill>
                  <a:srgbClr val="C00000"/>
                </a:solidFill>
              </a:rPr>
              <a:t>a</a:t>
            </a:r>
            <a:r>
              <a:rPr lang="zh-CN" altLang="en-US" sz="2400" dirty="0"/>
              <a:t>的取值为</a:t>
            </a:r>
            <a:r>
              <a:rPr lang="en-US" altLang="zh-CN" sz="2400" dirty="0" err="1">
                <a:latin typeface="宋体" pitchFamily="2" charset="-122"/>
              </a:rPr>
              <a:t>JSplitPane</a:t>
            </a:r>
            <a:r>
              <a:rPr lang="zh-CN" altLang="en-US" sz="2400" dirty="0">
                <a:latin typeface="宋体" pitchFamily="2" charset="-122"/>
              </a:rPr>
              <a:t>的静态常量：</a:t>
            </a:r>
            <a:endParaRPr lang="en-US" altLang="zh-CN" sz="2400" dirty="0"/>
          </a:p>
          <a:p>
            <a:pPr lvl="2" algn="just"/>
            <a:r>
              <a:rPr lang="en-US" sz="2000" b="1" dirty="0">
                <a:solidFill>
                  <a:srgbClr val="0000CC"/>
                </a:solidFill>
              </a:rPr>
              <a:t>HORIZONTAL_SPLIT</a:t>
            </a:r>
            <a:r>
              <a:rPr lang="zh-CN" altLang="en-US" sz="2000" dirty="0"/>
              <a:t>：水平分割表示 </a:t>
            </a:r>
            <a:r>
              <a:rPr lang="en-US" sz="2000" dirty="0"/>
              <a:t>Component </a:t>
            </a:r>
            <a:r>
              <a:rPr lang="zh-CN" altLang="en-US" sz="2000" dirty="0"/>
              <a:t>沿 </a:t>
            </a:r>
            <a:r>
              <a:rPr lang="en-US" sz="2000" b="1" dirty="0">
                <a:solidFill>
                  <a:srgbClr val="C00000"/>
                </a:solidFill>
              </a:rPr>
              <a:t>x </a:t>
            </a:r>
            <a:r>
              <a:rPr lang="zh-CN" altLang="en-US" sz="2000" b="1" dirty="0">
                <a:solidFill>
                  <a:srgbClr val="C00000"/>
                </a:solidFill>
              </a:rPr>
              <a:t>轴</a:t>
            </a:r>
            <a:r>
              <a:rPr lang="zh-CN" altLang="en-US" sz="2000" dirty="0"/>
              <a:t>分割。</a:t>
            </a:r>
            <a:endParaRPr lang="en-US" altLang="zh-CN" sz="2000" dirty="0"/>
          </a:p>
          <a:p>
            <a:pPr lvl="2" algn="just"/>
            <a:r>
              <a:rPr lang="en-US" sz="2000" b="1" dirty="0">
                <a:solidFill>
                  <a:srgbClr val="0000CC"/>
                </a:solidFill>
              </a:rPr>
              <a:t>VERTICAL_SPLIT</a:t>
            </a:r>
            <a:r>
              <a:rPr lang="zh-CN" altLang="en-US" sz="2000" dirty="0"/>
              <a:t>：垂直分割表示 </a:t>
            </a:r>
            <a:r>
              <a:rPr lang="en-US" sz="2000" dirty="0"/>
              <a:t>Component </a:t>
            </a:r>
            <a:r>
              <a:rPr lang="zh-CN" altLang="en-US" sz="2000" dirty="0"/>
              <a:t>沿</a:t>
            </a:r>
            <a:r>
              <a:rPr lang="zh-CN" altLang="en-US" sz="2000" b="1" dirty="0">
                <a:solidFill>
                  <a:srgbClr val="C00000"/>
                </a:solidFill>
              </a:rPr>
              <a:t> </a:t>
            </a:r>
            <a:r>
              <a:rPr lang="en-US" sz="2000" b="1" dirty="0">
                <a:solidFill>
                  <a:srgbClr val="C00000"/>
                </a:solidFill>
              </a:rPr>
              <a:t>y </a:t>
            </a:r>
            <a:r>
              <a:rPr lang="zh-CN" altLang="en-US" sz="2000" b="1" dirty="0">
                <a:solidFill>
                  <a:srgbClr val="C00000"/>
                </a:solidFill>
              </a:rPr>
              <a:t>轴</a:t>
            </a:r>
            <a:r>
              <a:rPr lang="zh-CN" altLang="en-US" sz="2000" dirty="0"/>
              <a:t>分割。</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829576" cy="796908"/>
          </a:xfrm>
        </p:spPr>
        <p:txBody>
          <a:bodyPr/>
          <a:lstStyle/>
          <a:p>
            <a:pPr algn="l"/>
            <a:r>
              <a:rPr lang="zh-CN" altLang="en-US" b="1" dirty="0">
                <a:latin typeface="宋体" pitchFamily="2" charset="-122"/>
              </a:rPr>
              <a:t>拆分窗格</a:t>
            </a:r>
            <a:r>
              <a:rPr lang="en-US" altLang="zh-CN" b="1" dirty="0" err="1">
                <a:latin typeface="宋体" pitchFamily="2" charset="-122"/>
              </a:rPr>
              <a:t>JSplitPane</a:t>
            </a:r>
            <a:r>
              <a:rPr lang="zh-CN" altLang="en-US" b="1" dirty="0">
                <a:latin typeface="宋体" pitchFamily="2" charset="-122"/>
              </a:rPr>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pic>
        <p:nvPicPr>
          <p:cNvPr id="152578" name="Picture 2"/>
          <p:cNvPicPr>
            <a:picLocks noChangeAspect="1" noChangeArrowheads="1"/>
          </p:cNvPicPr>
          <p:nvPr/>
        </p:nvPicPr>
        <p:blipFill>
          <a:blip r:embed="rId2"/>
          <a:srcRect/>
          <a:stretch>
            <a:fillRect/>
          </a:stretch>
        </p:blipFill>
        <p:spPr bwMode="auto">
          <a:xfrm>
            <a:off x="1000100" y="1285860"/>
            <a:ext cx="6643734" cy="4931431"/>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中间容器</a:t>
            </a:r>
          </a:p>
        </p:txBody>
      </p:sp>
      <p:sp>
        <p:nvSpPr>
          <p:cNvPr id="3" name="内容占位符 2"/>
          <p:cNvSpPr>
            <a:spLocks noGrp="1"/>
          </p:cNvSpPr>
          <p:nvPr>
            <p:ph idx="1"/>
          </p:nvPr>
        </p:nvSpPr>
        <p:spPr/>
        <p:txBody>
          <a:bodyPr/>
          <a:lstStyle/>
          <a:p>
            <a:pPr algn="just">
              <a:buNone/>
            </a:pPr>
            <a:r>
              <a:rPr lang="zh-CN" altLang="en-US" b="1" dirty="0">
                <a:solidFill>
                  <a:srgbClr val="C00000"/>
                </a:solidFill>
                <a:latin typeface="Tahoma" panose="020B0604030504040204" pitchFamily="34" charset="0"/>
                <a:cs typeface="Tahoma" panose="020B0604030504040204" pitchFamily="34" charset="0"/>
              </a:rPr>
              <a:t>4．</a:t>
            </a:r>
            <a:r>
              <a:rPr lang="en-US" altLang="zh-CN" b="1" dirty="0" err="1">
                <a:solidFill>
                  <a:srgbClr val="C00000"/>
                </a:solidFill>
                <a:latin typeface="Tahoma" panose="020B0604030504040204" pitchFamily="34" charset="0"/>
                <a:ea typeface="Tahoma" panose="020B0604030504040204" pitchFamily="34" charset="0"/>
                <a:cs typeface="Tahoma" panose="020B0604030504040204" pitchFamily="34" charset="0"/>
              </a:rPr>
              <a:t>JLayeredPane</a:t>
            </a:r>
            <a:r>
              <a:rPr lang="zh-CN" altLang="en-US" b="1" dirty="0">
                <a:solidFill>
                  <a:srgbClr val="C00000"/>
                </a:solidFill>
                <a:latin typeface="Tahoma" panose="020B0604030504040204" pitchFamily="34" charset="0"/>
                <a:cs typeface="Tahoma" panose="020B0604030504040204" pitchFamily="34" charset="0"/>
              </a:rPr>
              <a:t>分层窗格:</a:t>
            </a:r>
            <a:endParaRPr lang="en-US" altLang="zh-C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lvl="1" algn="just"/>
            <a:r>
              <a:rPr lang="zh-CN" altLang="en-US" dirty="0">
                <a:latin typeface="宋体" pitchFamily="2" charset="-122"/>
              </a:rPr>
              <a:t>分层窗格使用方法：</a:t>
            </a:r>
          </a:p>
          <a:p>
            <a:pPr lvl="2" algn="just"/>
            <a:r>
              <a:rPr lang="en-US" altLang="zh-CN" sz="2400" b="1" dirty="0">
                <a:solidFill>
                  <a:srgbClr val="0000FF"/>
                </a:solidFill>
                <a:latin typeface="Arial" charset="0"/>
              </a:rPr>
              <a:t>add(</a:t>
            </a:r>
            <a:r>
              <a:rPr lang="en-US" altLang="zh-CN" sz="2400" b="1" dirty="0" err="1">
                <a:solidFill>
                  <a:srgbClr val="0000FF"/>
                </a:solidFill>
                <a:latin typeface="Arial" charset="0"/>
              </a:rPr>
              <a:t>Jcomponent</a:t>
            </a:r>
            <a:r>
              <a:rPr lang="en-US" altLang="zh-CN" sz="2400" b="1" dirty="0">
                <a:solidFill>
                  <a:srgbClr val="0000FF"/>
                </a:solidFill>
                <a:latin typeface="Arial" charset="0"/>
              </a:rPr>
              <a:t> com, </a:t>
            </a:r>
            <a:r>
              <a:rPr lang="en-US" altLang="zh-CN" sz="2400" b="1" dirty="0" err="1">
                <a:solidFill>
                  <a:srgbClr val="0000FF"/>
                </a:solidFill>
                <a:latin typeface="Arial" charset="0"/>
              </a:rPr>
              <a:t>int</a:t>
            </a:r>
            <a:r>
              <a:rPr lang="en-US" altLang="zh-CN" sz="2400" b="1" dirty="0">
                <a:solidFill>
                  <a:srgbClr val="0000FF"/>
                </a:solidFill>
                <a:latin typeface="Arial" charset="0"/>
              </a:rPr>
              <a:t> layer);</a:t>
            </a:r>
          </a:p>
          <a:p>
            <a:pPr lvl="3" algn="just"/>
            <a:r>
              <a:rPr lang="zh-CN" altLang="en-US" sz="2400" dirty="0">
                <a:latin typeface="宋体" pitchFamily="2" charset="-122"/>
              </a:rPr>
              <a:t>添加组件</a:t>
            </a:r>
            <a:r>
              <a:rPr lang="en-US" altLang="zh-CN" sz="2400" dirty="0">
                <a:latin typeface="宋体" pitchFamily="2" charset="-122"/>
              </a:rPr>
              <a:t>com，</a:t>
            </a:r>
            <a:r>
              <a:rPr lang="zh-CN" altLang="en-US" sz="2400" dirty="0">
                <a:latin typeface="宋体" pitchFamily="2" charset="-122"/>
              </a:rPr>
              <a:t>并指定</a:t>
            </a:r>
            <a:r>
              <a:rPr lang="en-US" altLang="zh-CN" sz="2400" dirty="0">
                <a:latin typeface="宋体" pitchFamily="2" charset="-122"/>
              </a:rPr>
              <a:t>com</a:t>
            </a:r>
            <a:r>
              <a:rPr lang="zh-CN" altLang="en-US" sz="2400" dirty="0">
                <a:latin typeface="宋体" pitchFamily="2" charset="-122"/>
              </a:rPr>
              <a:t>所在的层</a:t>
            </a:r>
            <a:r>
              <a:rPr lang="zh-CN" altLang="en-US" sz="2400" b="1" dirty="0">
                <a:latin typeface="宋体" pitchFamily="2" charset="-122"/>
              </a:rPr>
              <a:t> </a:t>
            </a:r>
          </a:p>
          <a:p>
            <a:pPr lvl="2" algn="just"/>
            <a:r>
              <a:rPr lang="en-US" altLang="zh-CN" sz="2400" b="1" dirty="0">
                <a:solidFill>
                  <a:srgbClr val="0000FF"/>
                </a:solidFill>
                <a:latin typeface="Arial" charset="0"/>
              </a:rPr>
              <a:t>public void </a:t>
            </a:r>
            <a:r>
              <a:rPr lang="en-US" altLang="zh-CN" sz="2400" b="1" dirty="0" err="1">
                <a:solidFill>
                  <a:srgbClr val="0000FF"/>
                </a:solidFill>
                <a:latin typeface="Arial" charset="0"/>
              </a:rPr>
              <a:t>setLayer</a:t>
            </a:r>
            <a:r>
              <a:rPr lang="en-US" altLang="zh-CN" sz="2400" b="1" dirty="0">
                <a:solidFill>
                  <a:srgbClr val="0000FF"/>
                </a:solidFill>
                <a:latin typeface="Arial" charset="0"/>
              </a:rPr>
              <a:t>(Component </a:t>
            </a:r>
            <a:r>
              <a:rPr lang="en-US" altLang="zh-CN" sz="2400" b="1" dirty="0" err="1">
                <a:solidFill>
                  <a:srgbClr val="0000FF"/>
                </a:solidFill>
                <a:latin typeface="Arial" charset="0"/>
              </a:rPr>
              <a:t>c,int</a:t>
            </a:r>
            <a:r>
              <a:rPr lang="en-US" altLang="zh-CN" sz="2400" b="1" dirty="0">
                <a:solidFill>
                  <a:srgbClr val="0000FF"/>
                </a:solidFill>
                <a:latin typeface="Arial" charset="0"/>
              </a:rPr>
              <a:t> layer)</a:t>
            </a:r>
          </a:p>
          <a:p>
            <a:pPr lvl="3" algn="just"/>
            <a:r>
              <a:rPr lang="zh-CN" altLang="en-US" sz="2400" dirty="0">
                <a:latin typeface="宋体" pitchFamily="2" charset="-122"/>
              </a:rPr>
              <a:t>可以重新设置组件</a:t>
            </a:r>
            <a:r>
              <a:rPr lang="en-US" altLang="zh-CN" sz="2400" dirty="0">
                <a:latin typeface="宋体" pitchFamily="2" charset="-122"/>
              </a:rPr>
              <a:t>c</a:t>
            </a:r>
            <a:r>
              <a:rPr lang="zh-CN" altLang="en-US" sz="2400" dirty="0">
                <a:latin typeface="宋体" pitchFamily="2" charset="-122"/>
              </a:rPr>
              <a:t>所在的层</a:t>
            </a:r>
          </a:p>
          <a:p>
            <a:pPr lvl="2" algn="just"/>
            <a:r>
              <a:rPr lang="en-US" altLang="zh-CN" sz="2400" b="1" dirty="0">
                <a:solidFill>
                  <a:srgbClr val="0000FF"/>
                </a:solidFill>
                <a:latin typeface="Arial" charset="0"/>
              </a:rPr>
              <a:t>public </a:t>
            </a:r>
            <a:r>
              <a:rPr lang="en-US" altLang="zh-CN" sz="2400" b="1" dirty="0" err="1">
                <a:solidFill>
                  <a:srgbClr val="0000FF"/>
                </a:solidFill>
                <a:latin typeface="Arial" charset="0"/>
              </a:rPr>
              <a:t>int</a:t>
            </a:r>
            <a:r>
              <a:rPr lang="en-US" altLang="zh-CN" sz="2400" b="1" dirty="0">
                <a:solidFill>
                  <a:srgbClr val="0000FF"/>
                </a:solidFill>
                <a:latin typeface="Arial" charset="0"/>
              </a:rPr>
              <a:t> </a:t>
            </a:r>
            <a:r>
              <a:rPr lang="en-US" altLang="zh-CN" sz="2400" b="1" dirty="0" err="1">
                <a:solidFill>
                  <a:srgbClr val="0000FF"/>
                </a:solidFill>
                <a:latin typeface="Arial" charset="0"/>
              </a:rPr>
              <a:t>getLayer</a:t>
            </a:r>
            <a:r>
              <a:rPr lang="en-US" altLang="zh-CN" sz="2400" b="1" dirty="0">
                <a:solidFill>
                  <a:srgbClr val="0000FF"/>
                </a:solidFill>
                <a:latin typeface="Arial" charset="0"/>
              </a:rPr>
              <a:t>(Component c)</a:t>
            </a:r>
          </a:p>
          <a:p>
            <a:pPr lvl="3" algn="just"/>
            <a:r>
              <a:rPr lang="zh-CN" altLang="en-US" sz="2400" dirty="0">
                <a:latin typeface="宋体" pitchFamily="2" charset="-122"/>
              </a:rPr>
              <a:t>可以获取组件</a:t>
            </a:r>
            <a:r>
              <a:rPr lang="en-US" altLang="zh-CN" sz="2400" dirty="0">
                <a:latin typeface="宋体" pitchFamily="2" charset="-122"/>
              </a:rPr>
              <a:t>c</a:t>
            </a:r>
            <a:r>
              <a:rPr lang="zh-CN" altLang="en-US" sz="2400" dirty="0">
                <a:latin typeface="宋体" pitchFamily="2" charset="-122"/>
              </a:rPr>
              <a:t>所在的层数。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§10.3.3    </a:t>
            </a:r>
            <a:r>
              <a:rPr lang="zh-CN" altLang="en-US" dirty="0">
                <a:latin typeface="宋体" pitchFamily="2" charset="-122"/>
              </a:rPr>
              <a:t>常用布局   </a:t>
            </a:r>
            <a:endParaRPr lang="zh-CN" altLang="en-US" dirty="0"/>
          </a:p>
        </p:txBody>
      </p:sp>
      <p:sp>
        <p:nvSpPr>
          <p:cNvPr id="3" name="内容占位符 2"/>
          <p:cNvSpPr>
            <a:spLocks noGrp="1"/>
          </p:cNvSpPr>
          <p:nvPr>
            <p:ph idx="1"/>
          </p:nvPr>
        </p:nvSpPr>
        <p:spPr/>
        <p:txBody>
          <a:bodyPr/>
          <a:lstStyle/>
          <a:p>
            <a:pPr algn="just">
              <a:lnSpc>
                <a:spcPct val="110000"/>
              </a:lnSpc>
            </a:pPr>
            <a:r>
              <a:rPr lang="zh-CN" altLang="en-US" sz="2400" dirty="0"/>
              <a:t>当把组件添加到容器中时，希望控制组件在容器中的位置，这就需要用到</a:t>
            </a:r>
            <a:r>
              <a:rPr lang="zh-CN" altLang="en-US" sz="2400" b="1" dirty="0">
                <a:solidFill>
                  <a:srgbClr val="C00000"/>
                </a:solidFill>
              </a:rPr>
              <a:t>布局设计</a:t>
            </a:r>
            <a:r>
              <a:rPr lang="zh-CN" altLang="en-US" sz="2400" dirty="0"/>
              <a:t>。 </a:t>
            </a:r>
            <a:endParaRPr lang="en-US" altLang="zh-CN" sz="2400" dirty="0"/>
          </a:p>
          <a:p>
            <a:r>
              <a:rPr lang="en-US" altLang="zh-CN" sz="2400" dirty="0"/>
              <a:t>Java</a:t>
            </a:r>
            <a:r>
              <a:rPr lang="zh-CN" altLang="en-US" sz="2400" dirty="0"/>
              <a:t>为了实现跨平台的特性并且获得动态的布局</a:t>
            </a:r>
            <a:r>
              <a:rPr lang="zh-CN" altLang="en-US" sz="2400"/>
              <a:t>效果，将</a:t>
            </a:r>
            <a:r>
              <a:rPr lang="zh-CN" altLang="en-US" sz="2400" dirty="0"/>
              <a:t>容器内的所有组件安排给一个“</a:t>
            </a:r>
            <a:r>
              <a:rPr lang="zh-CN" altLang="en-US" sz="2400" b="1" dirty="0">
                <a:solidFill>
                  <a:srgbClr val="C00000"/>
                </a:solidFill>
              </a:rPr>
              <a:t>布局</a:t>
            </a:r>
            <a:r>
              <a:rPr lang="zh-CN" altLang="en-US" sz="2400" dirty="0"/>
              <a:t>”负责</a:t>
            </a:r>
            <a:r>
              <a:rPr lang="zh-CN" altLang="en-US" sz="2400"/>
              <a:t>管理，包括：组件</a:t>
            </a:r>
            <a:r>
              <a:rPr lang="zh-CN" altLang="en-US" sz="2400">
                <a:solidFill>
                  <a:srgbClr val="0000CC"/>
                </a:solidFill>
              </a:rPr>
              <a:t>排列</a:t>
            </a:r>
            <a:r>
              <a:rPr lang="zh-CN" altLang="en-US" sz="2400" dirty="0">
                <a:solidFill>
                  <a:srgbClr val="0000CC"/>
                </a:solidFill>
              </a:rPr>
              <a:t>顺序</a:t>
            </a:r>
            <a:r>
              <a:rPr lang="zh-CN" altLang="en-US" sz="2400" dirty="0"/>
              <a:t>，</a:t>
            </a:r>
            <a:r>
              <a:rPr lang="zh-CN" altLang="en-US" sz="2400" dirty="0">
                <a:solidFill>
                  <a:srgbClr val="0000CC"/>
                </a:solidFill>
              </a:rPr>
              <a:t>组件的大小和位置</a:t>
            </a:r>
            <a:r>
              <a:rPr lang="zh-CN" altLang="en-US" sz="2400" dirty="0"/>
              <a:t>，</a:t>
            </a:r>
            <a:r>
              <a:rPr lang="zh-CN" altLang="en-US" sz="2400" dirty="0">
                <a:solidFill>
                  <a:srgbClr val="0000CC"/>
                </a:solidFill>
              </a:rPr>
              <a:t>当窗口移动或调整大小后</a:t>
            </a:r>
            <a:r>
              <a:rPr lang="zh-CN" altLang="en-US" sz="2400">
                <a:solidFill>
                  <a:srgbClr val="0000CC"/>
                </a:solidFill>
              </a:rPr>
              <a:t>组件如何</a:t>
            </a:r>
            <a:r>
              <a:rPr lang="zh-CN" altLang="en-US" sz="2400" dirty="0">
                <a:solidFill>
                  <a:srgbClr val="0000CC"/>
                </a:solidFill>
              </a:rPr>
              <a:t>变化</a:t>
            </a:r>
            <a:r>
              <a:rPr lang="zh-CN" altLang="en-US" sz="2400" dirty="0"/>
              <a:t>等功能</a:t>
            </a:r>
            <a:r>
              <a:rPr lang="zh-CN" altLang="en-US" sz="2400" i="1" dirty="0"/>
              <a:t>，</a:t>
            </a:r>
            <a:r>
              <a:rPr lang="zh-CN" altLang="en-US" sz="2400" dirty="0"/>
              <a:t>授权给对应的</a:t>
            </a:r>
            <a:r>
              <a:rPr lang="zh-CN" altLang="en-US" sz="2400" b="1" dirty="0">
                <a:solidFill>
                  <a:srgbClr val="0000CC"/>
                </a:solidFill>
              </a:rPr>
              <a:t>容器布局管理器</a:t>
            </a:r>
            <a:r>
              <a:rPr lang="zh-CN" altLang="en-US" sz="2400" dirty="0"/>
              <a:t>来</a:t>
            </a:r>
            <a:r>
              <a:rPr lang="zh-CN" altLang="en-US" sz="2400"/>
              <a:t>管理；</a:t>
            </a:r>
            <a:endParaRPr lang="en-US" altLang="zh-CN" sz="2400"/>
          </a:p>
          <a:p>
            <a:endParaRPr lang="en-US" altLang="zh-CN" sz="2400" dirty="0"/>
          </a:p>
          <a:p>
            <a:r>
              <a:rPr lang="zh-CN" altLang="en-US" sz="2400" dirty="0">
                <a:solidFill>
                  <a:srgbClr val="C00000"/>
                </a:solidFill>
              </a:rPr>
              <a:t>不同的</a:t>
            </a:r>
            <a:r>
              <a:rPr lang="zh-CN" altLang="en-US" sz="2400" b="1" dirty="0"/>
              <a:t>布局管理器</a:t>
            </a:r>
            <a:r>
              <a:rPr lang="zh-CN" altLang="en-US" sz="2400" dirty="0">
                <a:solidFill>
                  <a:srgbClr val="C00000"/>
                </a:solidFill>
              </a:rPr>
              <a:t>使用不同算法和策略</a:t>
            </a:r>
            <a:r>
              <a:rPr lang="zh-CN" altLang="en-US" sz="2400" dirty="0"/>
              <a:t>，容器可以通过选择不同的布局管理器来决定布局。 </a:t>
            </a:r>
          </a:p>
          <a:p>
            <a:pPr algn="just">
              <a:lnSpc>
                <a:spcPct val="110000"/>
              </a:lnSpc>
            </a:pPr>
            <a:endParaRPr lang="en-US" altLang="zh-CN" dirty="0"/>
          </a:p>
          <a:p>
            <a:pPr algn="just">
              <a:lnSpc>
                <a:spcPct val="110000"/>
              </a:lnSpc>
            </a:pPr>
            <a:endParaRPr lang="en-US" altLang="zh-CN" dirty="0"/>
          </a:p>
          <a:p>
            <a:pPr algn="just">
              <a:lnSpc>
                <a:spcPct val="110000"/>
              </a:lnSpc>
            </a:pPr>
            <a:endParaRPr lang="en-US" altLang="zh-CN" dirty="0"/>
          </a:p>
          <a:p>
            <a:pPr algn="just">
              <a:lnSpc>
                <a:spcPct val="110000"/>
              </a:lnSpc>
            </a:pPr>
            <a:endParaRPr lang="en-US" altLang="zh-CN" dirty="0"/>
          </a:p>
          <a:p>
            <a:pPr algn="ctr">
              <a:lnSpc>
                <a:spcPct val="110000"/>
              </a:lnSpc>
              <a:buNone/>
            </a:pPr>
            <a:endParaRPr lang="zh-CN" altLang="en-US" b="1" dirty="0">
              <a:latin typeface="宋体"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§10.3.3    </a:t>
            </a:r>
            <a:r>
              <a:rPr lang="zh-CN" altLang="en-US" dirty="0">
                <a:latin typeface="宋体" pitchFamily="2" charset="-122"/>
              </a:rPr>
              <a:t>常用布局 </a:t>
            </a:r>
            <a:endParaRPr lang="zh-CN" altLang="en-US" dirty="0"/>
          </a:p>
        </p:txBody>
      </p:sp>
      <p:sp>
        <p:nvSpPr>
          <p:cNvPr id="3" name="内容占位符 2"/>
          <p:cNvSpPr>
            <a:spLocks noGrp="1"/>
          </p:cNvSpPr>
          <p:nvPr>
            <p:ph idx="1"/>
          </p:nvPr>
        </p:nvSpPr>
        <p:spPr>
          <a:xfrm>
            <a:off x="457200" y="1628774"/>
            <a:ext cx="8186766" cy="4872059"/>
          </a:xfrm>
        </p:spPr>
        <p:txBody>
          <a:bodyPr/>
          <a:lstStyle/>
          <a:p>
            <a:r>
              <a:rPr lang="en-US" altLang="zh-CN" dirty="0">
                <a:latin typeface="Tahoma" pitchFamily="34" charset="0"/>
                <a:cs typeface="Tahoma" pitchFamily="34" charset="0"/>
              </a:rPr>
              <a:t>Java</a:t>
            </a:r>
            <a:r>
              <a:rPr lang="zh-CN" altLang="en-US" dirty="0">
                <a:latin typeface="Tahoma" pitchFamily="34" charset="0"/>
                <a:cs typeface="Tahoma" pitchFamily="34" charset="0"/>
              </a:rPr>
              <a:t>布局主要包括：</a:t>
            </a:r>
          </a:p>
          <a:p>
            <a:pPr lvl="1"/>
            <a:r>
              <a:rPr lang="en-US" altLang="zh-CN" dirty="0" err="1">
                <a:latin typeface="Tahoma" pitchFamily="34" charset="0"/>
                <a:ea typeface="Tahoma" pitchFamily="34" charset="0"/>
                <a:cs typeface="Tahoma" pitchFamily="34" charset="0"/>
              </a:rPr>
              <a:t>FlowLayout</a:t>
            </a:r>
            <a:r>
              <a:rPr lang="zh-CN" altLang="en-US" dirty="0">
                <a:latin typeface="Tahoma" pitchFamily="34" charset="0"/>
                <a:cs typeface="Tahoma" pitchFamily="34" charset="0"/>
              </a:rPr>
              <a:t>，</a:t>
            </a:r>
          </a:p>
          <a:p>
            <a:pPr lvl="1"/>
            <a:r>
              <a:rPr lang="en-US" altLang="zh-CN" dirty="0" err="1">
                <a:latin typeface="Tahoma" pitchFamily="34" charset="0"/>
                <a:ea typeface="Tahoma" pitchFamily="34" charset="0"/>
                <a:cs typeface="Tahoma" pitchFamily="34" charset="0"/>
              </a:rPr>
              <a:t>BorderLayout</a:t>
            </a:r>
            <a:r>
              <a:rPr lang="zh-CN" altLang="en-US" dirty="0">
                <a:latin typeface="Tahoma" pitchFamily="34" charset="0"/>
                <a:cs typeface="Tahoma" pitchFamily="34" charset="0"/>
              </a:rPr>
              <a:t>，</a:t>
            </a:r>
          </a:p>
          <a:p>
            <a:pPr lvl="1"/>
            <a:r>
              <a:rPr lang="en-US" altLang="zh-CN" dirty="0" err="1">
                <a:latin typeface="Tahoma" pitchFamily="34" charset="0"/>
                <a:ea typeface="Tahoma" pitchFamily="34" charset="0"/>
                <a:cs typeface="Tahoma" pitchFamily="34" charset="0"/>
              </a:rPr>
              <a:t>GridLayout</a:t>
            </a:r>
            <a:r>
              <a:rPr lang="zh-CN" altLang="en-US" dirty="0">
                <a:latin typeface="Tahoma" pitchFamily="34" charset="0"/>
                <a:cs typeface="Tahoma" pitchFamily="34" charset="0"/>
              </a:rPr>
              <a:t>，</a:t>
            </a:r>
          </a:p>
          <a:p>
            <a:pPr lvl="1"/>
            <a:r>
              <a:rPr lang="en-US" altLang="zh-CN" dirty="0" err="1">
                <a:latin typeface="Tahoma" pitchFamily="34" charset="0"/>
                <a:ea typeface="Tahoma" pitchFamily="34" charset="0"/>
                <a:cs typeface="Tahoma" pitchFamily="34" charset="0"/>
              </a:rPr>
              <a:t>CardLayout</a:t>
            </a:r>
            <a:r>
              <a:rPr lang="zh-CN" altLang="en-US" dirty="0">
                <a:latin typeface="Tahoma" pitchFamily="34" charset="0"/>
                <a:cs typeface="Tahoma" pitchFamily="34" charset="0"/>
              </a:rPr>
              <a:t>，</a:t>
            </a:r>
          </a:p>
          <a:p>
            <a:pPr lvl="1"/>
            <a:r>
              <a:rPr lang="en-US" altLang="zh-CN" dirty="0" err="1">
                <a:latin typeface="Tahoma" pitchFamily="34" charset="0"/>
                <a:ea typeface="Tahoma" pitchFamily="34" charset="0"/>
                <a:cs typeface="Tahoma" pitchFamily="34" charset="0"/>
              </a:rPr>
              <a:t>BoxLayout</a:t>
            </a:r>
            <a:r>
              <a:rPr lang="zh-CN" altLang="en-US" dirty="0">
                <a:latin typeface="Tahoma" pitchFamily="34" charset="0"/>
                <a:cs typeface="Tahoma" pitchFamily="34" charset="0"/>
              </a:rPr>
              <a:t>布局</a:t>
            </a:r>
            <a:endParaRPr lang="en-US" altLang="zh-CN" dirty="0">
              <a:latin typeface="Tahoma" pitchFamily="34" charset="0"/>
              <a:ea typeface="Tahoma" pitchFamily="34" charset="0"/>
              <a:cs typeface="Tahoma" pitchFamily="34" charset="0"/>
            </a:endParaRPr>
          </a:p>
          <a:p>
            <a:pPr lvl="1"/>
            <a:r>
              <a:rPr lang="en-US" altLang="zh-CN" dirty="0">
                <a:latin typeface="Tahoma" pitchFamily="34" charset="0"/>
                <a:ea typeface="Tahoma" pitchFamily="34" charset="0"/>
                <a:cs typeface="Tahoma" pitchFamily="34" charset="0"/>
              </a:rPr>
              <a:t>null</a:t>
            </a:r>
            <a:r>
              <a:rPr lang="zh-CN" altLang="en-US" dirty="0">
                <a:latin typeface="Tahoma" pitchFamily="34" charset="0"/>
                <a:cs typeface="Tahoma" pitchFamily="34" charset="0"/>
              </a:rPr>
              <a:t>布局等</a:t>
            </a:r>
            <a:endParaRPr lang="en-US" altLang="zh-CN" dirty="0">
              <a:latin typeface="Tahoma" pitchFamily="34" charset="0"/>
              <a:cs typeface="Tahoma" pitchFamily="34" charset="0"/>
            </a:endParaRPr>
          </a:p>
          <a:p>
            <a:pPr algn="just">
              <a:lnSpc>
                <a:spcPct val="110000"/>
              </a:lnSpc>
            </a:pPr>
            <a:r>
              <a:rPr lang="zh-CN" altLang="en-US" b="1" dirty="0">
                <a:solidFill>
                  <a:srgbClr val="C00000"/>
                </a:solidFill>
              </a:rPr>
              <a:t>容器</a:t>
            </a:r>
            <a:r>
              <a:rPr lang="zh-CN" altLang="en-US"/>
              <a:t>可以使用</a:t>
            </a:r>
            <a:r>
              <a:rPr lang="en-US" altLang="zh-CN">
                <a:solidFill>
                  <a:srgbClr val="0000FF"/>
                </a:solidFill>
                <a:latin typeface="Arial" charset="0"/>
              </a:rPr>
              <a:t>setLayout</a:t>
            </a:r>
            <a:r>
              <a:rPr lang="zh-CN" altLang="en-US"/>
              <a:t>方法</a:t>
            </a:r>
            <a:r>
              <a:rPr lang="zh-CN" altLang="en-US" dirty="0">
                <a:latin typeface="宋体" pitchFamily="2" charset="-122"/>
              </a:rPr>
              <a:t>设置自己的布局,控制组件在容器中的位置。  </a:t>
            </a:r>
            <a:endParaRPr lang="en-US" altLang="zh-CN" dirty="0">
              <a:latin typeface="宋体" pitchFamily="2" charset="-122"/>
            </a:endParaRPr>
          </a:p>
          <a:p>
            <a:pPr algn="ctr">
              <a:lnSpc>
                <a:spcPct val="110000"/>
              </a:lnSpc>
              <a:buNone/>
            </a:pPr>
            <a:r>
              <a:rPr lang="en-US" altLang="zh-CN" err="1">
                <a:solidFill>
                  <a:srgbClr val="0000FF"/>
                </a:solidFill>
                <a:latin typeface="Arial" charset="0"/>
              </a:rPr>
              <a:t>setLayout</a:t>
            </a:r>
            <a:r>
              <a:rPr lang="en-US" altLang="zh-CN">
                <a:solidFill>
                  <a:srgbClr val="0000FF"/>
                </a:solidFill>
                <a:latin typeface="Arial" charset="0"/>
              </a:rPr>
              <a:t>(</a:t>
            </a:r>
            <a:r>
              <a:rPr lang="en-US" altLang="zh-CN">
                <a:latin typeface="Tahoma" pitchFamily="34" charset="0"/>
                <a:ea typeface="Tahoma" pitchFamily="34" charset="0"/>
                <a:cs typeface="Tahoma" pitchFamily="34" charset="0"/>
              </a:rPr>
              <a:t>Layout</a:t>
            </a:r>
            <a:r>
              <a:rPr lang="zh-CN" altLang="en-US">
                <a:solidFill>
                  <a:srgbClr val="0000FF"/>
                </a:solidFill>
                <a:latin typeface="Arial" charset="0"/>
              </a:rPr>
              <a:t>布局</a:t>
            </a:r>
            <a:r>
              <a:rPr lang="zh-CN" altLang="en-US" dirty="0">
                <a:solidFill>
                  <a:srgbClr val="0000FF"/>
                </a:solidFill>
                <a:latin typeface="Arial" charset="0"/>
              </a:rPr>
              <a:t>对象);</a:t>
            </a:r>
            <a:endParaRPr lang="en-US" altLang="zh-CN" dirty="0">
              <a:solidFill>
                <a:srgbClr val="0000FF"/>
              </a:solidFill>
              <a:latin typeface="Arial" charset="0"/>
            </a:endParaRPr>
          </a:p>
          <a:p>
            <a:pPr lvl="1"/>
            <a:endParaRPr lang="zh-CN" altLang="en-US" sz="2800" dirty="0">
              <a:latin typeface="Tahoma" pitchFamily="34" charset="0"/>
              <a:cs typeface="Tahoma" pitchFamily="34" charset="0"/>
            </a:endParaRP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§10.3.3    </a:t>
            </a:r>
            <a:r>
              <a:rPr lang="zh-CN" altLang="en-US" dirty="0">
                <a:latin typeface="宋体" pitchFamily="2" charset="-122"/>
              </a:rPr>
              <a:t>常用布局 </a:t>
            </a:r>
            <a:endParaRPr lang="zh-CN" altLang="en-US" dirty="0">
              <a:latin typeface="Tahoma" pitchFamily="34" charset="0"/>
              <a:cs typeface="Tahoma" pitchFamily="34" charset="0"/>
            </a:endParaRPr>
          </a:p>
        </p:txBody>
      </p:sp>
      <p:sp>
        <p:nvSpPr>
          <p:cNvPr id="3" name="内容占位符 2"/>
          <p:cNvSpPr>
            <a:spLocks noGrp="1"/>
          </p:cNvSpPr>
          <p:nvPr>
            <p:ph idx="1"/>
          </p:nvPr>
        </p:nvSpPr>
        <p:spPr/>
        <p:txBody>
          <a:bodyPr/>
          <a:lstStyle/>
          <a:p>
            <a:pPr algn="just">
              <a:spcBef>
                <a:spcPts val="0"/>
              </a:spcBef>
              <a:buNone/>
            </a:pPr>
            <a:r>
              <a:rPr lang="zh-CN" altLang="en-US" b="1" dirty="0">
                <a:solidFill>
                  <a:srgbClr val="C00000"/>
                </a:solidFill>
                <a:latin typeface="Arial" panose="020B0604020202020204" pitchFamily="34" charset="0"/>
                <a:ea typeface="+mj-ea"/>
                <a:cs typeface="Arial" panose="020B0604020202020204" pitchFamily="34" charset="0"/>
              </a:rPr>
              <a:t>1．</a:t>
            </a:r>
            <a:r>
              <a:rPr lang="en-US" altLang="zh-CN" b="1" dirty="0" err="1">
                <a:solidFill>
                  <a:srgbClr val="C00000"/>
                </a:solidFill>
                <a:latin typeface="Arial" panose="020B0604020202020204" pitchFamily="34" charset="0"/>
                <a:ea typeface="+mj-ea"/>
                <a:cs typeface="Arial" panose="020B0604020202020204" pitchFamily="34" charset="0"/>
              </a:rPr>
              <a:t>FlowLayout</a:t>
            </a:r>
            <a:r>
              <a:rPr lang="zh-CN" altLang="en-US" b="1" dirty="0">
                <a:solidFill>
                  <a:srgbClr val="C00000"/>
                </a:solidFill>
                <a:latin typeface="Arial" panose="020B0604020202020204" pitchFamily="34" charset="0"/>
                <a:ea typeface="+mj-ea"/>
                <a:cs typeface="Arial" panose="020B0604020202020204" pitchFamily="34" charset="0"/>
              </a:rPr>
              <a:t>布局 :</a:t>
            </a:r>
            <a:endParaRPr lang="en-US" altLang="zh-CN" b="1" dirty="0">
              <a:solidFill>
                <a:srgbClr val="C00000"/>
              </a:solidFill>
              <a:latin typeface="Arial" panose="020B0604020202020204" pitchFamily="34" charset="0"/>
              <a:ea typeface="+mj-ea"/>
              <a:cs typeface="Arial" panose="020B0604020202020204" pitchFamily="34" charset="0"/>
            </a:endParaRPr>
          </a:p>
          <a:p>
            <a:pPr lvl="1" algn="just">
              <a:spcBef>
                <a:spcPts val="0"/>
              </a:spcBef>
            </a:pPr>
            <a:r>
              <a:rPr lang="en-US" b="1" dirty="0" err="1">
                <a:latin typeface="Arial" panose="020B0604020202020204" pitchFamily="34" charset="0"/>
                <a:ea typeface="+mj-ea"/>
                <a:cs typeface="Arial" panose="020B0604020202020204" pitchFamily="34" charset="0"/>
              </a:rPr>
              <a:t>FlowLayout</a:t>
            </a:r>
            <a:r>
              <a:rPr lang="en-US" b="1" dirty="0">
                <a:latin typeface="Arial" panose="020B0604020202020204" pitchFamily="34" charset="0"/>
                <a:ea typeface="+mj-ea"/>
                <a:cs typeface="Arial" panose="020B0604020202020204" pitchFamily="34" charset="0"/>
              </a:rPr>
              <a:t> </a:t>
            </a:r>
            <a:r>
              <a:rPr lang="zh-CN" altLang="en-US" dirty="0">
                <a:latin typeface="Arial" panose="020B0604020202020204" pitchFamily="34" charset="0"/>
                <a:ea typeface="+mj-ea"/>
                <a:cs typeface="Arial" panose="020B0604020202020204" pitchFamily="34" charset="0"/>
              </a:rPr>
              <a:t>类创建的对象称作 </a:t>
            </a:r>
            <a:r>
              <a:rPr lang="en-US" dirty="0" err="1">
                <a:solidFill>
                  <a:srgbClr val="C00000"/>
                </a:solidFill>
                <a:latin typeface="Arial" panose="020B0604020202020204" pitchFamily="34" charset="0"/>
                <a:ea typeface="+mj-ea"/>
                <a:cs typeface="Arial" panose="020B0604020202020204" pitchFamily="34" charset="0"/>
              </a:rPr>
              <a:t>FlowLayout</a:t>
            </a:r>
            <a:r>
              <a:rPr lang="en-US" dirty="0">
                <a:solidFill>
                  <a:srgbClr val="C00000"/>
                </a:solidFill>
                <a:latin typeface="Arial" panose="020B0604020202020204" pitchFamily="34" charset="0"/>
                <a:ea typeface="+mj-ea"/>
                <a:cs typeface="Arial" panose="020B0604020202020204" pitchFamily="34" charset="0"/>
              </a:rPr>
              <a:t> </a:t>
            </a:r>
            <a:r>
              <a:rPr lang="zh-CN" altLang="en-US" dirty="0">
                <a:solidFill>
                  <a:srgbClr val="C00000"/>
                </a:solidFill>
                <a:latin typeface="Arial" panose="020B0604020202020204" pitchFamily="34" charset="0"/>
                <a:ea typeface="+mj-ea"/>
                <a:cs typeface="Arial" panose="020B0604020202020204" pitchFamily="34" charset="0"/>
              </a:rPr>
              <a:t>型</a:t>
            </a:r>
            <a:r>
              <a:rPr lang="zh-CN" altLang="en-US">
                <a:solidFill>
                  <a:srgbClr val="C00000"/>
                </a:solidFill>
                <a:latin typeface="Arial" panose="020B0604020202020204" pitchFamily="34" charset="0"/>
                <a:ea typeface="+mj-ea"/>
                <a:cs typeface="Arial" panose="020B0604020202020204" pitchFamily="34" charset="0"/>
              </a:rPr>
              <a:t>布局</a:t>
            </a:r>
            <a:r>
              <a:rPr lang="zh-CN" altLang="en-US">
                <a:latin typeface="Arial" panose="020B0604020202020204" pitchFamily="34" charset="0"/>
                <a:ea typeface="+mj-ea"/>
                <a:cs typeface="Arial" panose="020B0604020202020204" pitchFamily="34" charset="0"/>
              </a:rPr>
              <a:t>。</a:t>
            </a:r>
            <a:endParaRPr lang="en-US" altLang="zh-CN">
              <a:latin typeface="Arial" panose="020B0604020202020204" pitchFamily="34" charset="0"/>
              <a:ea typeface="+mj-ea"/>
              <a:cs typeface="Arial" panose="020B0604020202020204" pitchFamily="34" charset="0"/>
            </a:endParaRPr>
          </a:p>
          <a:p>
            <a:pPr lvl="1" algn="just">
              <a:spcBef>
                <a:spcPts val="0"/>
              </a:spcBef>
            </a:pPr>
            <a:endParaRPr lang="en-US" altLang="zh-CN" dirty="0">
              <a:latin typeface="Arial" panose="020B0604020202020204" pitchFamily="34" charset="0"/>
              <a:ea typeface="+mj-ea"/>
              <a:cs typeface="Arial" panose="020B0604020202020204" pitchFamily="34" charset="0"/>
            </a:endParaRPr>
          </a:p>
          <a:p>
            <a:pPr lvl="1" algn="just">
              <a:spcBef>
                <a:spcPts val="0"/>
              </a:spcBef>
            </a:pPr>
            <a:r>
              <a:rPr lang="en-US" dirty="0" err="1">
                <a:latin typeface="Arial" panose="020B0604020202020204" pitchFamily="34" charset="0"/>
                <a:ea typeface="+mj-ea"/>
                <a:cs typeface="Arial" panose="020B0604020202020204" pitchFamily="34" charset="0"/>
              </a:rPr>
              <a:t>FlowLayout</a:t>
            </a:r>
            <a:r>
              <a:rPr lang="en-US" dirty="0">
                <a:latin typeface="Arial" panose="020B0604020202020204" pitchFamily="34" charset="0"/>
                <a:ea typeface="+mj-ea"/>
                <a:cs typeface="Arial" panose="020B0604020202020204" pitchFamily="34" charset="0"/>
              </a:rPr>
              <a:t> </a:t>
            </a:r>
            <a:r>
              <a:rPr lang="zh-CN" altLang="en-US" dirty="0">
                <a:latin typeface="Arial" panose="020B0604020202020204" pitchFamily="34" charset="0"/>
                <a:ea typeface="+mj-ea"/>
                <a:cs typeface="Arial" panose="020B0604020202020204" pitchFamily="34" charset="0"/>
              </a:rPr>
              <a:t>型布局</a:t>
            </a:r>
            <a:r>
              <a:rPr lang="zh-CN" altLang="en-US">
                <a:latin typeface="Arial" panose="020B0604020202020204" pitchFamily="34" charset="0"/>
                <a:ea typeface="+mj-ea"/>
                <a:cs typeface="Arial" panose="020B0604020202020204" pitchFamily="34" charset="0"/>
              </a:rPr>
              <a:t>是</a:t>
            </a:r>
            <a:r>
              <a:rPr lang="en-US">
                <a:solidFill>
                  <a:srgbClr val="C00000"/>
                </a:solidFill>
                <a:latin typeface="Arial" panose="020B0604020202020204" pitchFamily="34" charset="0"/>
                <a:ea typeface="+mj-ea"/>
                <a:cs typeface="Arial" panose="020B0604020202020204" pitchFamily="34" charset="0"/>
              </a:rPr>
              <a:t>JPanel</a:t>
            </a:r>
            <a:r>
              <a:rPr lang="zh-CN" altLang="en-US">
                <a:latin typeface="Arial" panose="020B0604020202020204" pitchFamily="34" charset="0"/>
                <a:ea typeface="+mj-ea"/>
                <a:cs typeface="Arial" panose="020B0604020202020204" pitchFamily="34" charset="0"/>
              </a:rPr>
              <a:t>的</a:t>
            </a:r>
            <a:r>
              <a:rPr lang="zh-CN" altLang="en-US" dirty="0">
                <a:latin typeface="Arial" panose="020B0604020202020204" pitchFamily="34" charset="0"/>
                <a:ea typeface="+mj-ea"/>
                <a:cs typeface="Arial" panose="020B0604020202020204" pitchFamily="34" charset="0"/>
              </a:rPr>
              <a:t>默认布局</a:t>
            </a:r>
            <a:r>
              <a:rPr lang="zh-CN" altLang="en-US">
                <a:latin typeface="Arial" panose="020B0604020202020204" pitchFamily="34" charset="0"/>
                <a:ea typeface="+mj-ea"/>
                <a:cs typeface="Arial" panose="020B0604020202020204" pitchFamily="34" charset="0"/>
              </a:rPr>
              <a:t>，即：</a:t>
            </a:r>
            <a:endParaRPr lang="en-US" altLang="zh-CN">
              <a:latin typeface="Arial" panose="020B0604020202020204" pitchFamily="34" charset="0"/>
              <a:ea typeface="+mj-ea"/>
              <a:cs typeface="Arial" panose="020B0604020202020204" pitchFamily="34" charset="0"/>
            </a:endParaRPr>
          </a:p>
          <a:p>
            <a:pPr lvl="2" algn="just">
              <a:spcBef>
                <a:spcPts val="0"/>
              </a:spcBef>
            </a:pPr>
            <a:r>
              <a:rPr lang="en-US">
                <a:latin typeface="Arial" panose="020B0604020202020204" pitchFamily="34" charset="0"/>
                <a:ea typeface="+mj-ea"/>
                <a:cs typeface="Arial" panose="020B0604020202020204" pitchFamily="34" charset="0"/>
              </a:rPr>
              <a:t>JPanel </a:t>
            </a:r>
            <a:r>
              <a:rPr lang="zh-CN" altLang="en-US" dirty="0">
                <a:latin typeface="Arial" panose="020B0604020202020204" pitchFamily="34" charset="0"/>
                <a:ea typeface="+mj-ea"/>
                <a:cs typeface="Arial" panose="020B0604020202020204" pitchFamily="34" charset="0"/>
              </a:rPr>
              <a:t>及其子类创建的容器对象，如果不专门指定布局，则他们的布局就是 </a:t>
            </a:r>
            <a:r>
              <a:rPr lang="en-US" dirty="0" err="1">
                <a:latin typeface="Arial" panose="020B0604020202020204" pitchFamily="34" charset="0"/>
                <a:ea typeface="+mj-ea"/>
                <a:cs typeface="Arial" panose="020B0604020202020204" pitchFamily="34" charset="0"/>
              </a:rPr>
              <a:t>FlowLayout</a:t>
            </a:r>
            <a:r>
              <a:rPr lang="en-US" dirty="0">
                <a:latin typeface="Arial" panose="020B0604020202020204" pitchFamily="34" charset="0"/>
                <a:ea typeface="+mj-ea"/>
                <a:cs typeface="Arial" panose="020B0604020202020204" pitchFamily="34" charset="0"/>
              </a:rPr>
              <a:t> </a:t>
            </a:r>
            <a:r>
              <a:rPr lang="zh-CN" altLang="en-US" dirty="0">
                <a:latin typeface="Arial" panose="020B0604020202020204" pitchFamily="34" charset="0"/>
                <a:ea typeface="+mj-ea"/>
                <a:cs typeface="Arial" panose="020B0604020202020204" pitchFamily="34" charset="0"/>
              </a:rPr>
              <a:t>布局。</a:t>
            </a:r>
            <a:endParaRPr lang="en-US" altLang="zh-CN" dirty="0">
              <a:latin typeface="Arial" panose="020B0604020202020204" pitchFamily="34" charset="0"/>
              <a:ea typeface="+mj-ea"/>
              <a:cs typeface="Arial" panose="020B0604020202020204" pitchFamily="34" charset="0"/>
            </a:endParaRPr>
          </a:p>
          <a:p>
            <a:pPr lvl="1" algn="just">
              <a:spcBef>
                <a:spcPts val="0"/>
              </a:spcBef>
            </a:pPr>
            <a:endParaRPr lang="en-US" altLang="zh-CN" dirty="0">
              <a:latin typeface="Arial" panose="020B0604020202020204" pitchFamily="34" charset="0"/>
              <a:ea typeface="+mj-ea"/>
              <a:cs typeface="Arial" panose="020B0604020202020204" pitchFamily="34" charset="0"/>
            </a:endParaRPr>
          </a:p>
          <a:p>
            <a:pPr algn="just">
              <a:spcBef>
                <a:spcPts val="0"/>
              </a:spcBef>
              <a:buNone/>
            </a:pPr>
            <a:r>
              <a:rPr lang="zh-CN" altLang="en-US">
                <a:solidFill>
                  <a:srgbClr val="0000FF"/>
                </a:solidFill>
                <a:latin typeface="Arial" panose="020B0604020202020204" pitchFamily="34" charset="0"/>
                <a:ea typeface="+mj-ea"/>
                <a:cs typeface="Arial" panose="020B0604020202020204" pitchFamily="34" charset="0"/>
              </a:rPr>
              <a:t>   </a:t>
            </a:r>
            <a:endParaRPr lang="zh-CN" altLang="en-US" dirty="0">
              <a:latin typeface="Arial" panose="020B0604020202020204" pitchFamily="34" charset="0"/>
              <a:ea typeface="+mj-ea"/>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37</a:t>
            </a:fld>
            <a:endParaRPr lang="zh-CN" altLang="en-US">
              <a:latin typeface="Tahoma" pitchFamily="34" charset="0"/>
              <a:cs typeface="Tahoma"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0B1C1E8-1AAF-467D-B54C-8BB56F2BE0C7}" type="slidenum">
              <a:rPr lang="en-US" altLang="zh-CN"/>
              <a:pPr/>
              <a:t>38</a:t>
            </a:fld>
            <a:endParaRPr lang="en-US" altLang="zh-CN"/>
          </a:p>
        </p:txBody>
      </p:sp>
      <p:sp>
        <p:nvSpPr>
          <p:cNvPr id="79874" name="Rectangle 2"/>
          <p:cNvSpPr>
            <a:spLocks noGrp="1" noChangeArrowheads="1"/>
          </p:cNvSpPr>
          <p:nvPr>
            <p:ph type="title"/>
          </p:nvPr>
        </p:nvSpPr>
        <p:spPr/>
        <p:txBody>
          <a:bodyPr/>
          <a:lstStyle/>
          <a:p>
            <a:r>
              <a:rPr lang="en-US" altLang="zh-CN" sz="3600" dirty="0" err="1"/>
              <a:t>FlowLayout</a:t>
            </a:r>
            <a:r>
              <a:rPr lang="zh-CN" altLang="en-US" sz="3600" dirty="0"/>
              <a:t>布局</a:t>
            </a:r>
            <a:endParaRPr lang="en-US" altLang="zh-CN" sz="3600" dirty="0"/>
          </a:p>
        </p:txBody>
      </p:sp>
      <p:sp>
        <p:nvSpPr>
          <p:cNvPr id="79875" name="Rectangle 3"/>
          <p:cNvSpPr>
            <a:spLocks noGrp="1" noChangeArrowheads="1"/>
          </p:cNvSpPr>
          <p:nvPr>
            <p:ph type="body" idx="1"/>
          </p:nvPr>
        </p:nvSpPr>
        <p:spPr>
          <a:xfrm>
            <a:off x="323850" y="1628775"/>
            <a:ext cx="8631238" cy="4752975"/>
          </a:xfrm>
        </p:spPr>
        <p:txBody>
          <a:bodyPr/>
          <a:lstStyle/>
          <a:p>
            <a:r>
              <a:rPr lang="zh-CN" altLang="en-US" sz="2400" dirty="0"/>
              <a:t>构造方法主要下面几种：</a:t>
            </a:r>
          </a:p>
          <a:p>
            <a:pPr lvl="1"/>
            <a:r>
              <a:rPr lang="en-US" altLang="zh-CN" b="1" dirty="0" err="1">
                <a:solidFill>
                  <a:srgbClr val="0000CC"/>
                </a:solidFill>
              </a:rPr>
              <a:t>FlowLayout</a:t>
            </a:r>
            <a:r>
              <a:rPr lang="en-US" altLang="zh-CN" b="1" dirty="0">
                <a:solidFill>
                  <a:srgbClr val="0000CC"/>
                </a:solidFill>
              </a:rPr>
              <a:t>(); </a:t>
            </a:r>
          </a:p>
          <a:p>
            <a:pPr lvl="2"/>
            <a:r>
              <a:rPr lang="zh-CN" altLang="en-US" sz="2000"/>
              <a:t>默认</a:t>
            </a:r>
            <a:r>
              <a:rPr lang="zh-CN" altLang="en-US" sz="2000" dirty="0"/>
              <a:t>的对齐方式</a:t>
            </a:r>
            <a:r>
              <a:rPr lang="zh-CN" altLang="en-US" sz="2000" b="1" dirty="0">
                <a:solidFill>
                  <a:srgbClr val="006600"/>
                </a:solidFill>
              </a:rPr>
              <a:t>居中对齐</a:t>
            </a:r>
            <a:r>
              <a:rPr lang="zh-CN" altLang="en-US" sz="2000" dirty="0"/>
              <a:t>，横向间隔和纵向间隔都是缺省值</a:t>
            </a:r>
            <a:r>
              <a:rPr lang="en-US" altLang="zh-CN" sz="2000" b="1" dirty="0">
                <a:solidFill>
                  <a:srgbClr val="C00000"/>
                </a:solidFill>
              </a:rPr>
              <a:t>5</a:t>
            </a:r>
            <a:r>
              <a:rPr lang="zh-CN" altLang="en-US" sz="2000" dirty="0"/>
              <a:t>个象素 </a:t>
            </a:r>
          </a:p>
          <a:p>
            <a:pPr lvl="1"/>
            <a:r>
              <a:rPr lang="en-US" altLang="zh-CN" b="1" dirty="0" err="1">
                <a:solidFill>
                  <a:srgbClr val="0000CC"/>
                </a:solidFill>
              </a:rPr>
              <a:t>FlowLayout</a:t>
            </a:r>
            <a:r>
              <a:rPr lang="en-US" altLang="zh-CN" b="1" dirty="0">
                <a:solidFill>
                  <a:srgbClr val="0000CC"/>
                </a:solidFill>
              </a:rPr>
              <a:t>(</a:t>
            </a:r>
            <a:r>
              <a:rPr lang="en-US" altLang="zh-CN" b="1" dirty="0" err="1">
                <a:solidFill>
                  <a:srgbClr val="C00000"/>
                </a:solidFill>
              </a:rPr>
              <a:t>FlowLayout.LEFT</a:t>
            </a:r>
            <a:r>
              <a:rPr lang="en-US" altLang="zh-CN" b="1">
                <a:solidFill>
                  <a:srgbClr val="0000CC"/>
                </a:solidFill>
              </a:rPr>
              <a:t>); </a:t>
            </a:r>
          </a:p>
          <a:p>
            <a:pPr lvl="2"/>
            <a:r>
              <a:rPr lang="zh-CN" altLang="en-US" sz="2000" b="1">
                <a:solidFill>
                  <a:srgbClr val="C00000"/>
                </a:solidFill>
              </a:rPr>
              <a:t>居</a:t>
            </a:r>
            <a:r>
              <a:rPr lang="zh-CN" altLang="en-US" sz="2000" b="1" dirty="0">
                <a:solidFill>
                  <a:srgbClr val="C00000"/>
                </a:solidFill>
              </a:rPr>
              <a:t>左对齐</a:t>
            </a:r>
            <a:r>
              <a:rPr lang="zh-CN" altLang="en-US" sz="2000" dirty="0"/>
              <a:t>，横向间隔和纵向间隔都是默认值</a:t>
            </a:r>
            <a:r>
              <a:rPr lang="en-US" altLang="zh-CN" sz="2000" dirty="0"/>
              <a:t>5</a:t>
            </a:r>
            <a:r>
              <a:rPr lang="zh-CN" altLang="en-US" sz="2000" dirty="0"/>
              <a:t>个象素</a:t>
            </a:r>
          </a:p>
          <a:p>
            <a:pPr lvl="1"/>
            <a:r>
              <a:rPr lang="en-US" altLang="zh-CN" b="1" dirty="0" err="1">
                <a:solidFill>
                  <a:srgbClr val="0000CC"/>
                </a:solidFill>
              </a:rPr>
              <a:t>FlowLayout</a:t>
            </a:r>
            <a:r>
              <a:rPr lang="en-US" altLang="zh-CN" b="1" dirty="0">
                <a:solidFill>
                  <a:srgbClr val="0000CC"/>
                </a:solidFill>
              </a:rPr>
              <a:t>(</a:t>
            </a:r>
            <a:r>
              <a:rPr lang="en-US" altLang="zh-CN" b="1" dirty="0" err="1">
                <a:solidFill>
                  <a:srgbClr val="C00000"/>
                </a:solidFill>
              </a:rPr>
              <a:t>FlowLayout.RIGHT</a:t>
            </a:r>
            <a:r>
              <a:rPr lang="en-US" altLang="zh-CN" b="1" dirty="0">
                <a:solidFill>
                  <a:srgbClr val="0000CC"/>
                </a:solidFill>
              </a:rPr>
              <a:t>, 20, 40);</a:t>
            </a:r>
          </a:p>
          <a:p>
            <a:pPr lvl="2"/>
            <a:r>
              <a:rPr lang="zh-CN" altLang="en-US" sz="2000" dirty="0"/>
              <a:t>第一个参数表示组件的对齐方式，指组件在这一行中的位置是居中对齐、居右对齐还是居左对齐，</a:t>
            </a:r>
            <a:endParaRPr lang="en-US" altLang="zh-CN" sz="2000" dirty="0"/>
          </a:p>
          <a:p>
            <a:pPr lvl="2"/>
            <a:r>
              <a:rPr lang="zh-CN" altLang="en-US" sz="2000" dirty="0"/>
              <a:t>第二个参数是组件之间的</a:t>
            </a:r>
            <a:r>
              <a:rPr lang="zh-CN" altLang="en-US" sz="2000" b="1" dirty="0">
                <a:solidFill>
                  <a:srgbClr val="C00000"/>
                </a:solidFill>
              </a:rPr>
              <a:t>横向间隔</a:t>
            </a:r>
            <a:r>
              <a:rPr lang="zh-CN" altLang="en-US" sz="2000" dirty="0"/>
              <a:t>，</a:t>
            </a:r>
            <a:endParaRPr lang="en-US" altLang="zh-CN" sz="2000" dirty="0"/>
          </a:p>
          <a:p>
            <a:pPr lvl="2"/>
            <a:r>
              <a:rPr lang="zh-CN" altLang="en-US" sz="2000" dirty="0"/>
              <a:t>第三个参数是组件之间的</a:t>
            </a:r>
            <a:r>
              <a:rPr lang="zh-CN" altLang="en-US" sz="2000" b="1" dirty="0">
                <a:solidFill>
                  <a:srgbClr val="C00000"/>
                </a:solidFill>
              </a:rPr>
              <a:t>纵向间隔</a:t>
            </a:r>
            <a:r>
              <a:rPr lang="zh-CN" altLang="en-US" sz="2000" dirty="0"/>
              <a:t>，单位是象素。</a:t>
            </a:r>
            <a:endParaRPr lang="en-US" altLang="zh-CN"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ahoma" pitchFamily="34" charset="0"/>
                <a:ea typeface="Tahoma" pitchFamily="34" charset="0"/>
                <a:cs typeface="Tahoma" pitchFamily="34" charset="0"/>
              </a:rPr>
              <a:t>FlowLayout</a:t>
            </a:r>
            <a:r>
              <a:rPr lang="zh-CN" altLang="en-US" dirty="0">
                <a:latin typeface="Tahoma" pitchFamily="34" charset="0"/>
                <a:cs typeface="Tahoma" pitchFamily="34" charset="0"/>
              </a:rPr>
              <a:t>布局</a:t>
            </a:r>
            <a:endParaRPr lang="zh-CN" altLang="en-US" dirty="0"/>
          </a:p>
        </p:txBody>
      </p:sp>
      <p:sp>
        <p:nvSpPr>
          <p:cNvPr id="3" name="内容占位符 2"/>
          <p:cNvSpPr>
            <a:spLocks noGrp="1"/>
          </p:cNvSpPr>
          <p:nvPr>
            <p:ph idx="1"/>
          </p:nvPr>
        </p:nvSpPr>
        <p:spPr/>
        <p:txBody>
          <a:bodyPr/>
          <a:lstStyle/>
          <a:p>
            <a:pPr algn="just">
              <a:spcBef>
                <a:spcPts val="0"/>
              </a:spcBef>
              <a:buNone/>
            </a:pPr>
            <a:r>
              <a:rPr lang="en-US" altLang="zh-CN" dirty="0">
                <a:solidFill>
                  <a:srgbClr val="0000FF"/>
                </a:solidFill>
                <a:latin typeface="Tahoma" pitchFamily="34" charset="0"/>
                <a:ea typeface="Tahoma" pitchFamily="34" charset="0"/>
                <a:cs typeface="Tahoma" pitchFamily="34" charset="0"/>
              </a:rPr>
              <a:t>1)</a:t>
            </a:r>
            <a:r>
              <a:rPr lang="zh-CN" altLang="en-US" dirty="0">
                <a:latin typeface="Tahoma" pitchFamily="34" charset="0"/>
                <a:cs typeface="Tahoma" pitchFamily="34" charset="0"/>
              </a:rPr>
              <a:t>创建布局对象 </a:t>
            </a:r>
            <a:endParaRPr lang="en-US" altLang="zh-CN" dirty="0">
              <a:latin typeface="Tahoma" pitchFamily="34" charset="0"/>
              <a:ea typeface="Tahoma" pitchFamily="34" charset="0"/>
              <a:cs typeface="Tahoma" pitchFamily="34" charset="0"/>
            </a:endParaRPr>
          </a:p>
          <a:p>
            <a:pPr algn="ctr">
              <a:spcBef>
                <a:spcPts val="0"/>
              </a:spcBef>
              <a:buNone/>
            </a:pPr>
            <a:r>
              <a:rPr lang="en-US" altLang="zh-CN" dirty="0" err="1">
                <a:solidFill>
                  <a:srgbClr val="0000FF"/>
                </a:solidFill>
                <a:latin typeface="Tahoma" pitchFamily="34" charset="0"/>
                <a:ea typeface="Tahoma" pitchFamily="34" charset="0"/>
                <a:cs typeface="Tahoma" pitchFamily="34" charset="0"/>
              </a:rPr>
              <a:t>FlowLayout</a:t>
            </a:r>
            <a:r>
              <a:rPr lang="en-US" altLang="zh-CN" dirty="0">
                <a:solidFill>
                  <a:srgbClr val="0000FF"/>
                </a:solidFill>
                <a:latin typeface="Tahoma" pitchFamily="34" charset="0"/>
                <a:ea typeface="Tahoma" pitchFamily="34" charset="0"/>
                <a:cs typeface="Tahoma" pitchFamily="34" charset="0"/>
              </a:rPr>
              <a:t> </a:t>
            </a:r>
            <a:r>
              <a:rPr lang="en-US" altLang="zh-CN" b="1" dirty="0">
                <a:solidFill>
                  <a:srgbClr val="0000FF"/>
                </a:solidFill>
                <a:latin typeface="Tahoma" pitchFamily="34" charset="0"/>
                <a:ea typeface="Tahoma" pitchFamily="34" charset="0"/>
                <a:cs typeface="Tahoma" pitchFamily="34" charset="0"/>
              </a:rPr>
              <a:t>flow</a:t>
            </a:r>
            <a:r>
              <a:rPr lang="en-US" altLang="zh-CN" dirty="0">
                <a:solidFill>
                  <a:srgbClr val="0000FF"/>
                </a:solidFill>
                <a:latin typeface="Tahoma" pitchFamily="34" charset="0"/>
                <a:ea typeface="Tahoma" pitchFamily="34" charset="0"/>
                <a:cs typeface="Tahoma" pitchFamily="34" charset="0"/>
              </a:rPr>
              <a:t>=new </a:t>
            </a:r>
            <a:r>
              <a:rPr lang="en-US" altLang="zh-CN" dirty="0" err="1">
                <a:solidFill>
                  <a:srgbClr val="0000FF"/>
                </a:solidFill>
                <a:latin typeface="Tahoma" pitchFamily="34" charset="0"/>
                <a:ea typeface="Tahoma" pitchFamily="34" charset="0"/>
                <a:cs typeface="Tahoma" pitchFamily="34" charset="0"/>
              </a:rPr>
              <a:t>FlowLayout</a:t>
            </a:r>
            <a:r>
              <a:rPr lang="en-US" altLang="zh-CN" dirty="0">
                <a:solidFill>
                  <a:srgbClr val="0000FF"/>
                </a:solidFill>
                <a:latin typeface="Tahoma" pitchFamily="34" charset="0"/>
                <a:ea typeface="Tahoma" pitchFamily="34" charset="0"/>
                <a:cs typeface="Tahoma" pitchFamily="34" charset="0"/>
              </a:rPr>
              <a:t>();</a:t>
            </a:r>
          </a:p>
          <a:p>
            <a:pPr algn="ctr">
              <a:spcBef>
                <a:spcPts val="0"/>
              </a:spcBef>
              <a:buNone/>
            </a:pPr>
            <a:endParaRPr lang="en-US" altLang="zh-CN" dirty="0">
              <a:solidFill>
                <a:srgbClr val="0000FF"/>
              </a:solidFill>
              <a:latin typeface="Tahoma" pitchFamily="34" charset="0"/>
              <a:ea typeface="Tahoma" pitchFamily="34" charset="0"/>
              <a:cs typeface="Tahoma" pitchFamily="34" charset="0"/>
            </a:endParaRPr>
          </a:p>
          <a:p>
            <a:pPr algn="just">
              <a:spcBef>
                <a:spcPts val="0"/>
              </a:spcBef>
              <a:buNone/>
            </a:pPr>
            <a:r>
              <a:rPr lang="zh-CN" altLang="en-US" dirty="0">
                <a:latin typeface="Tahoma" pitchFamily="34" charset="0"/>
                <a:cs typeface="Tahoma" pitchFamily="34" charset="0"/>
              </a:rPr>
              <a:t>2) </a:t>
            </a:r>
            <a:r>
              <a:rPr lang="zh-CN" altLang="en-US" b="1" dirty="0">
                <a:solidFill>
                  <a:srgbClr val="C00000"/>
                </a:solidFill>
                <a:latin typeface="Tahoma" pitchFamily="34" charset="0"/>
                <a:cs typeface="Tahoma" pitchFamily="34" charset="0"/>
              </a:rPr>
              <a:t>容器</a:t>
            </a:r>
            <a:r>
              <a:rPr lang="en-US" altLang="zh-CN" b="1" dirty="0">
                <a:solidFill>
                  <a:srgbClr val="C00000"/>
                </a:solidFill>
                <a:latin typeface="Tahoma" pitchFamily="34" charset="0"/>
                <a:ea typeface="Tahoma" pitchFamily="34" charset="0"/>
                <a:cs typeface="Tahoma" pitchFamily="34" charset="0"/>
              </a:rPr>
              <a:t>con</a:t>
            </a:r>
            <a:r>
              <a:rPr lang="zh-CN" altLang="en-US" dirty="0">
                <a:latin typeface="Tahoma" pitchFamily="34" charset="0"/>
                <a:cs typeface="Tahoma" pitchFamily="34" charset="0"/>
              </a:rPr>
              <a:t>使用布局对象</a:t>
            </a:r>
            <a:endParaRPr lang="en-US" altLang="zh-CN" dirty="0">
              <a:latin typeface="Tahoma" pitchFamily="34" charset="0"/>
              <a:ea typeface="Tahoma" pitchFamily="34" charset="0"/>
              <a:cs typeface="Tahoma" pitchFamily="34" charset="0"/>
            </a:endParaRPr>
          </a:p>
          <a:p>
            <a:pPr>
              <a:spcBef>
                <a:spcPts val="0"/>
              </a:spcBef>
              <a:buNone/>
            </a:pPr>
            <a:r>
              <a:rPr lang="en-US" altLang="zh-CN" dirty="0">
                <a:solidFill>
                  <a:srgbClr val="0000FF"/>
                </a:solidFill>
                <a:latin typeface="Tahoma" pitchFamily="34" charset="0"/>
                <a:ea typeface="Tahoma" pitchFamily="34" charset="0"/>
                <a:cs typeface="Tahoma" pitchFamily="34" charset="0"/>
              </a:rPr>
              <a:t>           </a:t>
            </a:r>
            <a:r>
              <a:rPr lang="en-US" altLang="zh-CN" dirty="0" err="1">
                <a:solidFill>
                  <a:srgbClr val="0000FF"/>
                </a:solidFill>
                <a:latin typeface="Tahoma" pitchFamily="34" charset="0"/>
                <a:ea typeface="Tahoma" pitchFamily="34" charset="0"/>
                <a:cs typeface="Tahoma" pitchFamily="34" charset="0"/>
              </a:rPr>
              <a:t>con.</a:t>
            </a:r>
            <a:r>
              <a:rPr lang="en-US" altLang="zh-CN" b="1" dirty="0" err="1">
                <a:solidFill>
                  <a:srgbClr val="006600"/>
                </a:solidFill>
                <a:latin typeface="Tahoma" pitchFamily="34" charset="0"/>
                <a:ea typeface="Tahoma" pitchFamily="34" charset="0"/>
                <a:cs typeface="Tahoma" pitchFamily="34" charset="0"/>
              </a:rPr>
              <a:t>setLayout</a:t>
            </a:r>
            <a:r>
              <a:rPr lang="en-US" altLang="zh-CN" dirty="0">
                <a:solidFill>
                  <a:srgbClr val="0000FF"/>
                </a:solidFill>
                <a:latin typeface="Tahoma" pitchFamily="34" charset="0"/>
                <a:ea typeface="Tahoma" pitchFamily="34" charset="0"/>
                <a:cs typeface="Tahoma" pitchFamily="34" charset="0"/>
              </a:rPr>
              <a:t>(flow);</a:t>
            </a:r>
          </a:p>
          <a:p>
            <a:pPr algn="ctr">
              <a:spcBef>
                <a:spcPts val="0"/>
              </a:spcBef>
              <a:buNone/>
            </a:pPr>
            <a:endParaRPr lang="en-US" altLang="zh-CN" dirty="0">
              <a:solidFill>
                <a:srgbClr val="0000FF"/>
              </a:solidFill>
              <a:latin typeface="Tahoma" pitchFamily="34" charset="0"/>
              <a:ea typeface="Tahoma" pitchFamily="34" charset="0"/>
              <a:cs typeface="Tahoma" pitchFamily="34" charset="0"/>
            </a:endParaRPr>
          </a:p>
          <a:p>
            <a:pPr algn="just">
              <a:spcBef>
                <a:spcPts val="0"/>
              </a:spcBef>
              <a:buNone/>
            </a:pPr>
            <a:r>
              <a:rPr lang="en-US" altLang="zh-CN" dirty="0">
                <a:latin typeface="Tahoma" pitchFamily="34" charset="0"/>
                <a:ea typeface="Tahoma" pitchFamily="34" charset="0"/>
                <a:cs typeface="Tahoma" pitchFamily="34" charset="0"/>
              </a:rPr>
              <a:t>3) </a:t>
            </a:r>
            <a:r>
              <a:rPr lang="en-US" altLang="zh-CN" b="1" dirty="0">
                <a:solidFill>
                  <a:srgbClr val="C00000"/>
                </a:solidFill>
                <a:latin typeface="Tahoma" pitchFamily="34" charset="0"/>
                <a:ea typeface="Tahoma" pitchFamily="34" charset="0"/>
                <a:cs typeface="Tahoma" pitchFamily="34" charset="0"/>
              </a:rPr>
              <a:t>con</a:t>
            </a:r>
            <a:r>
              <a:rPr lang="zh-CN" altLang="en-US" dirty="0">
                <a:latin typeface="Tahoma" pitchFamily="34" charset="0"/>
                <a:cs typeface="Tahoma" pitchFamily="34" charset="0"/>
              </a:rPr>
              <a:t>可以使用</a:t>
            </a:r>
            <a:r>
              <a:rPr lang="en-US" altLang="zh-CN" dirty="0">
                <a:latin typeface="Tahoma" pitchFamily="34" charset="0"/>
                <a:ea typeface="Tahoma" pitchFamily="34" charset="0"/>
                <a:cs typeface="Tahoma" pitchFamily="34" charset="0"/>
              </a:rPr>
              <a:t>Container</a:t>
            </a:r>
            <a:r>
              <a:rPr lang="zh-CN" altLang="en-US" dirty="0">
                <a:latin typeface="Tahoma" pitchFamily="34" charset="0"/>
                <a:cs typeface="Tahoma" pitchFamily="34" charset="0"/>
              </a:rPr>
              <a:t>类提供的</a:t>
            </a:r>
            <a:r>
              <a:rPr lang="en-US" altLang="zh-CN" dirty="0">
                <a:solidFill>
                  <a:srgbClr val="0000FF"/>
                </a:solidFill>
                <a:latin typeface="Tahoma" pitchFamily="34" charset="0"/>
                <a:ea typeface="Tahoma" pitchFamily="34" charset="0"/>
                <a:cs typeface="Tahoma" pitchFamily="34" charset="0"/>
              </a:rPr>
              <a:t>add</a:t>
            </a:r>
            <a:r>
              <a:rPr lang="zh-CN" altLang="en-US" dirty="0">
                <a:solidFill>
                  <a:srgbClr val="0000FF"/>
                </a:solidFill>
                <a:latin typeface="Tahoma" pitchFamily="34" charset="0"/>
                <a:cs typeface="Tahoma" pitchFamily="34" charset="0"/>
              </a:rPr>
              <a:t>方法</a:t>
            </a:r>
            <a:r>
              <a:rPr lang="zh-CN" altLang="en-US" dirty="0">
                <a:latin typeface="Tahoma" pitchFamily="34" charset="0"/>
                <a:cs typeface="Tahoma" pitchFamily="34" charset="0"/>
              </a:rPr>
              <a:t>将组件序地添加到容器中;</a:t>
            </a:r>
            <a:endParaRPr lang="en-US" altLang="zh-CN" dirty="0">
              <a:latin typeface="Tahoma" pitchFamily="34" charset="0"/>
              <a:cs typeface="Tahoma" pitchFamily="34" charset="0"/>
            </a:endParaRPr>
          </a:p>
          <a:p>
            <a:pPr lvl="1" algn="just">
              <a:spcBef>
                <a:spcPts val="0"/>
              </a:spcBef>
            </a:pPr>
            <a:r>
              <a:rPr lang="zh-CN" altLang="en-US" sz="2200" dirty="0"/>
              <a:t>组件按先后顺序，</a:t>
            </a:r>
            <a:r>
              <a:rPr lang="zh-CN" altLang="en-US" sz="2200" b="1" dirty="0">
                <a:solidFill>
                  <a:srgbClr val="0000CC"/>
                </a:solidFill>
              </a:rPr>
              <a:t>从左到右</a:t>
            </a:r>
            <a:r>
              <a:rPr lang="zh-CN" altLang="en-US" sz="2200" dirty="0"/>
              <a:t>，</a:t>
            </a:r>
            <a:r>
              <a:rPr lang="zh-CN" altLang="en-US" sz="2200" dirty="0">
                <a:solidFill>
                  <a:srgbClr val="0000CC"/>
                </a:solidFill>
              </a:rPr>
              <a:t>默认水平和垂直间隙是 </a:t>
            </a:r>
            <a:r>
              <a:rPr lang="en-US" altLang="zh-CN" sz="2200" dirty="0">
                <a:solidFill>
                  <a:srgbClr val="0000CC"/>
                </a:solidFill>
              </a:rPr>
              <a:t>5 </a:t>
            </a:r>
            <a:r>
              <a:rPr lang="zh-CN" altLang="en-US" sz="2200" dirty="0">
                <a:solidFill>
                  <a:srgbClr val="0000CC"/>
                </a:solidFill>
              </a:rPr>
              <a:t>个像素的方式排列</a:t>
            </a:r>
            <a:r>
              <a:rPr lang="zh-CN" altLang="en-US" sz="2200" dirty="0"/>
              <a:t>。</a:t>
            </a:r>
            <a:endParaRPr lang="en-US" altLang="zh-CN" sz="2200" dirty="0"/>
          </a:p>
          <a:p>
            <a:pPr lvl="1" algn="just">
              <a:spcBef>
                <a:spcPts val="0"/>
              </a:spcBef>
            </a:pPr>
            <a:r>
              <a:rPr lang="zh-CN" altLang="en-US" sz="2200" dirty="0"/>
              <a:t>组件的大小为默认的最佳大小，例如，控件的大小刚好能保证显示其上面的名字。</a:t>
            </a:r>
            <a:endParaRPr lang="en-US" altLang="zh-CN" sz="2200" dirty="0">
              <a:latin typeface="Tahoma" pitchFamily="34" charset="0"/>
              <a:cs typeface="Tahoma" pitchFamily="34" charset="0"/>
            </a:endParaRPr>
          </a:p>
          <a:p>
            <a:pPr algn="just">
              <a:spcBef>
                <a:spcPts val="0"/>
              </a:spcBef>
              <a:buNone/>
            </a:pPr>
            <a:endParaRPr lang="zh-CN" altLang="en-US" dirty="0">
              <a:latin typeface="Tahoma" pitchFamily="34" charset="0"/>
              <a:cs typeface="Tahoma" pitchFamily="34" charset="0"/>
            </a:endParaRPr>
          </a:p>
          <a:p>
            <a:pPr algn="just">
              <a:spcBef>
                <a:spcPts val="0"/>
              </a:spcBef>
              <a:buNone/>
            </a:pPr>
            <a:r>
              <a:rPr lang="zh-CN" altLang="en-US" dirty="0">
                <a:latin typeface="Tahoma" pitchFamily="34" charset="0"/>
                <a:cs typeface="Tahoma" pitchFamily="34" charset="0"/>
              </a:rPr>
              <a:t>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§10.1   </a:t>
            </a:r>
            <a:r>
              <a:rPr lang="en-US" altLang="zh-CN" dirty="0">
                <a:latin typeface="Tahoma" pitchFamily="34" charset="0"/>
                <a:ea typeface="Tahoma" pitchFamily="34" charset="0"/>
                <a:cs typeface="Tahoma" pitchFamily="34" charset="0"/>
              </a:rPr>
              <a:t>Java Swing</a:t>
            </a:r>
            <a:r>
              <a:rPr lang="zh-CN" altLang="en-US" dirty="0">
                <a:latin typeface="Tahoma" pitchFamily="34" charset="0"/>
                <a:cs typeface="Tahoma" pitchFamily="34" charset="0"/>
              </a:rPr>
              <a:t>概述 </a:t>
            </a:r>
            <a:endParaRPr lang="zh-CN" altLang="en-US" dirty="0"/>
          </a:p>
        </p:txBody>
      </p:sp>
      <p:sp>
        <p:nvSpPr>
          <p:cNvPr id="3" name="内容占位符 2"/>
          <p:cNvSpPr>
            <a:spLocks noGrp="1"/>
          </p:cNvSpPr>
          <p:nvPr>
            <p:ph idx="1"/>
          </p:nvPr>
        </p:nvSpPr>
        <p:spPr/>
        <p:txBody>
          <a:bodyPr/>
          <a:lstStyle/>
          <a:p>
            <a:pPr>
              <a:spcBef>
                <a:spcPts val="0"/>
              </a:spcBef>
            </a:pPr>
            <a:r>
              <a:rPr lang="en-US" altLang="zh-CN" sz="3200">
                <a:latin typeface="Tahoma" pitchFamily="34" charset="0"/>
                <a:ea typeface="Tahoma" pitchFamily="34" charset="0"/>
                <a:cs typeface="Tahoma" pitchFamily="34" charset="0"/>
              </a:rPr>
              <a:t>Java</a:t>
            </a:r>
            <a:r>
              <a:rPr lang="zh-CN" altLang="en-US" sz="3200">
                <a:latin typeface="Tahoma" pitchFamily="34" charset="0"/>
                <a:ea typeface="Tahoma" pitchFamily="34" charset="0"/>
                <a:cs typeface="Tahoma" pitchFamily="34" charset="0"/>
              </a:rPr>
              <a:t>的</a:t>
            </a:r>
            <a:r>
              <a:rPr lang="en-US" altLang="zh-CN" sz="3200">
                <a:latin typeface="Tahoma" pitchFamily="34" charset="0"/>
                <a:ea typeface="Tahoma" pitchFamily="34" charset="0"/>
                <a:cs typeface="Tahoma" pitchFamily="34" charset="0"/>
              </a:rPr>
              <a:t>GUI</a:t>
            </a:r>
            <a:r>
              <a:rPr lang="zh-CN" altLang="en-US" sz="3200">
                <a:latin typeface="Tahoma" pitchFamily="34" charset="0"/>
                <a:ea typeface="Tahoma" pitchFamily="34" charset="0"/>
                <a:cs typeface="Tahoma" pitchFamily="34" charset="0"/>
              </a:rPr>
              <a:t>包，</a:t>
            </a:r>
            <a:r>
              <a:rPr lang="zh-CN" altLang="en-US" sz="3200">
                <a:latin typeface="Tahoma" pitchFamily="34" charset="0"/>
                <a:cs typeface="Tahoma" pitchFamily="34" charset="0"/>
              </a:rPr>
              <a:t>提供用来设计</a:t>
            </a:r>
            <a:r>
              <a:rPr lang="en-US" altLang="zh-CN" sz="3200">
                <a:latin typeface="Tahoma" pitchFamily="34" charset="0"/>
                <a:ea typeface="Tahoma" pitchFamily="34" charset="0"/>
                <a:cs typeface="Tahoma" pitchFamily="34" charset="0"/>
              </a:rPr>
              <a:t>GUI</a:t>
            </a:r>
            <a:r>
              <a:rPr lang="zh-CN" altLang="en-US" sz="3200">
                <a:latin typeface="Tahoma" pitchFamily="34" charset="0"/>
                <a:cs typeface="Tahoma" pitchFamily="34" charset="0"/>
              </a:rPr>
              <a:t>的组件类。</a:t>
            </a:r>
            <a:endParaRPr lang="en-US" altLang="zh-CN" sz="3200">
              <a:latin typeface="Tahoma" pitchFamily="34" charset="0"/>
              <a:cs typeface="Tahoma" pitchFamily="34" charset="0"/>
            </a:endParaRPr>
          </a:p>
          <a:p>
            <a:pPr lvl="1">
              <a:spcBef>
                <a:spcPts val="0"/>
              </a:spcBef>
            </a:pPr>
            <a:r>
              <a:rPr lang="en-US" altLang="zh-CN" sz="2800">
                <a:solidFill>
                  <a:srgbClr val="0000CC"/>
                </a:solidFill>
                <a:latin typeface="Tahoma" pitchFamily="34" charset="0"/>
                <a:ea typeface="Tahoma" pitchFamily="34" charset="0"/>
                <a:cs typeface="Tahoma" pitchFamily="34" charset="0"/>
              </a:rPr>
              <a:t>java.awt</a:t>
            </a:r>
            <a:r>
              <a:rPr lang="zh-CN" altLang="en-US" sz="2800">
                <a:solidFill>
                  <a:srgbClr val="0000CC"/>
                </a:solidFill>
                <a:latin typeface="Tahoma" pitchFamily="34" charset="0"/>
                <a:cs typeface="Tahoma" pitchFamily="34" charset="0"/>
              </a:rPr>
              <a:t>包</a:t>
            </a:r>
            <a:endParaRPr lang="en-US" altLang="zh-CN" sz="2800">
              <a:solidFill>
                <a:srgbClr val="0000CC"/>
              </a:solidFill>
              <a:latin typeface="Tahoma" pitchFamily="34" charset="0"/>
              <a:cs typeface="Tahoma" pitchFamily="34" charset="0"/>
            </a:endParaRPr>
          </a:p>
          <a:p>
            <a:pPr lvl="1">
              <a:spcBef>
                <a:spcPts val="0"/>
              </a:spcBef>
            </a:pPr>
            <a:r>
              <a:rPr lang="en-US" altLang="zh-CN" sz="2800">
                <a:solidFill>
                  <a:srgbClr val="0000CC"/>
                </a:solidFill>
                <a:latin typeface="Tahoma" pitchFamily="34" charset="0"/>
                <a:cs typeface="Tahoma" pitchFamily="34" charset="0"/>
              </a:rPr>
              <a:t>javax.swing</a:t>
            </a:r>
            <a:r>
              <a:rPr lang="zh-CN" altLang="en-US" sz="2800">
                <a:solidFill>
                  <a:srgbClr val="0000CC"/>
                </a:solidFill>
                <a:latin typeface="Tahoma" pitchFamily="34" charset="0"/>
                <a:cs typeface="Tahoma" pitchFamily="34" charset="0"/>
              </a:rPr>
              <a:t>包</a:t>
            </a:r>
            <a:endParaRPr lang="en-US" altLang="zh-CN" sz="2800">
              <a:solidFill>
                <a:srgbClr val="0000CC"/>
              </a:solidFill>
              <a:latin typeface="Tahoma" pitchFamily="34" charset="0"/>
              <a:cs typeface="Tahoma" pitchFamily="34" charset="0"/>
            </a:endParaRPr>
          </a:p>
          <a:p>
            <a:pPr>
              <a:spcBef>
                <a:spcPts val="0"/>
              </a:spcBef>
            </a:pPr>
            <a:endParaRPr lang="en-US" altLang="zh-CN" sz="3200">
              <a:solidFill>
                <a:srgbClr val="0000CC"/>
              </a:solidFill>
              <a:latin typeface="Tahoma" pitchFamily="34" charset="0"/>
              <a:cs typeface="Tahoma" pitchFamily="34" charset="0"/>
            </a:endParaRPr>
          </a:p>
          <a:p>
            <a:pPr>
              <a:spcBef>
                <a:spcPts val="0"/>
              </a:spcBef>
            </a:pPr>
            <a:r>
              <a:rPr lang="en-US" altLang="zh-CN">
                <a:latin typeface="Tahoma" pitchFamily="34" charset="0"/>
                <a:ea typeface="Tahoma" pitchFamily="34" charset="0"/>
                <a:cs typeface="Tahoma" pitchFamily="34" charset="0"/>
              </a:rPr>
              <a:t>Java</a:t>
            </a:r>
            <a:r>
              <a:rPr lang="zh-CN" altLang="en-US" dirty="0">
                <a:latin typeface="Tahoma" pitchFamily="34" charset="0"/>
                <a:cs typeface="Tahoma" pitchFamily="34" charset="0"/>
              </a:rPr>
              <a:t>的</a:t>
            </a:r>
            <a:r>
              <a:rPr lang="en-US" altLang="zh-CN" dirty="0">
                <a:latin typeface="Tahoma" pitchFamily="34" charset="0"/>
                <a:ea typeface="Tahoma" pitchFamily="34" charset="0"/>
                <a:cs typeface="Tahoma" pitchFamily="34" charset="0"/>
              </a:rPr>
              <a:t>java.awt</a:t>
            </a:r>
            <a:r>
              <a:rPr lang="zh-CN" altLang="en-US" dirty="0">
                <a:latin typeface="Tahoma" pitchFamily="34" charset="0"/>
                <a:cs typeface="Tahoma" pitchFamily="34" charset="0"/>
              </a:rPr>
              <a:t>包，</a:t>
            </a:r>
            <a:r>
              <a:rPr lang="zh-CN" altLang="en-US">
                <a:latin typeface="Tahoma" pitchFamily="34" charset="0"/>
                <a:cs typeface="Tahoma" pitchFamily="34" charset="0"/>
              </a:rPr>
              <a:t>即：</a:t>
            </a:r>
            <a:endParaRPr lang="en-US" altLang="zh-CN">
              <a:latin typeface="Tahoma" pitchFamily="34" charset="0"/>
              <a:cs typeface="Tahoma" pitchFamily="34" charset="0"/>
            </a:endParaRPr>
          </a:p>
          <a:p>
            <a:pPr lvl="1">
              <a:spcBef>
                <a:spcPts val="0"/>
              </a:spcBef>
            </a:pPr>
            <a:r>
              <a:rPr lang="en-US" altLang="zh-CN">
                <a:latin typeface="Tahoma" pitchFamily="34" charset="0"/>
                <a:ea typeface="Tahoma" pitchFamily="34" charset="0"/>
                <a:cs typeface="Tahoma" pitchFamily="34" charset="0"/>
              </a:rPr>
              <a:t>Java</a:t>
            </a:r>
            <a:r>
              <a:rPr lang="zh-CN" altLang="en-US" dirty="0">
                <a:latin typeface="Tahoma" pitchFamily="34" charset="0"/>
                <a:cs typeface="Tahoma" pitchFamily="34" charset="0"/>
              </a:rPr>
              <a:t>抽象窗口工具包</a:t>
            </a:r>
            <a:r>
              <a:rPr lang="en-US" altLang="zh-CN" dirty="0">
                <a:latin typeface="Tahoma" pitchFamily="34" charset="0"/>
                <a:ea typeface="Tahoma" pitchFamily="34" charset="0"/>
                <a:cs typeface="Tahoma" pitchFamily="34" charset="0"/>
              </a:rPr>
              <a:t>(</a:t>
            </a:r>
            <a:r>
              <a:rPr lang="en-US" altLang="zh-CN" dirty="0" err="1">
                <a:latin typeface="Tahoma" pitchFamily="34" charset="0"/>
                <a:ea typeface="Tahoma" pitchFamily="34" charset="0"/>
                <a:cs typeface="Tahoma" pitchFamily="34" charset="0"/>
              </a:rPr>
              <a:t>AWT：</a:t>
            </a:r>
            <a:r>
              <a:rPr lang="en-US" altLang="zh-CN" b="1" dirty="0" err="1">
                <a:solidFill>
                  <a:srgbClr val="FF0000"/>
                </a:solidFill>
                <a:latin typeface="Tahoma" pitchFamily="34" charset="0"/>
                <a:ea typeface="Tahoma" pitchFamily="34" charset="0"/>
                <a:cs typeface="Tahoma" pitchFamily="34" charset="0"/>
              </a:rPr>
              <a:t>A</a:t>
            </a:r>
            <a:r>
              <a:rPr lang="en-US" altLang="zh-CN" dirty="0" err="1">
                <a:latin typeface="Tahoma" pitchFamily="34" charset="0"/>
                <a:ea typeface="Tahoma" pitchFamily="34" charset="0"/>
                <a:cs typeface="Tahoma" pitchFamily="34" charset="0"/>
              </a:rPr>
              <a:t>bstract</a:t>
            </a:r>
            <a:r>
              <a:rPr lang="en-US" altLang="zh-CN" dirty="0">
                <a:latin typeface="Tahoma" pitchFamily="34" charset="0"/>
                <a:ea typeface="Tahoma" pitchFamily="34" charset="0"/>
                <a:cs typeface="Tahoma" pitchFamily="34" charset="0"/>
              </a:rPr>
              <a:t> </a:t>
            </a:r>
            <a:r>
              <a:rPr lang="en-US" altLang="zh-CN" b="1" dirty="0">
                <a:solidFill>
                  <a:srgbClr val="FF0000"/>
                </a:solidFill>
                <a:latin typeface="Tahoma" pitchFamily="34" charset="0"/>
                <a:ea typeface="Tahoma" pitchFamily="34" charset="0"/>
                <a:cs typeface="Tahoma" pitchFamily="34" charset="0"/>
              </a:rPr>
              <a:t>W</a:t>
            </a:r>
            <a:r>
              <a:rPr lang="en-US" altLang="zh-CN" dirty="0">
                <a:latin typeface="Tahoma" pitchFamily="34" charset="0"/>
                <a:ea typeface="Tahoma" pitchFamily="34" charset="0"/>
                <a:cs typeface="Tahoma" pitchFamily="34" charset="0"/>
              </a:rPr>
              <a:t>indow </a:t>
            </a:r>
            <a:r>
              <a:rPr lang="en-US" altLang="zh-CN" b="1" dirty="0">
                <a:solidFill>
                  <a:srgbClr val="FF0000"/>
                </a:solidFill>
                <a:latin typeface="Tahoma" pitchFamily="34" charset="0"/>
                <a:ea typeface="Tahoma" pitchFamily="34" charset="0"/>
                <a:cs typeface="Tahoma" pitchFamily="34" charset="0"/>
              </a:rPr>
              <a:t>T</a:t>
            </a:r>
            <a:r>
              <a:rPr lang="en-US" altLang="zh-CN" dirty="0">
                <a:latin typeface="Tahoma" pitchFamily="34" charset="0"/>
                <a:ea typeface="Tahoma" pitchFamily="34" charset="0"/>
                <a:cs typeface="Tahoma" pitchFamily="34" charset="0"/>
              </a:rPr>
              <a:t>oolkit)</a:t>
            </a:r>
            <a:r>
              <a:rPr lang="zh-CN" altLang="en-US" dirty="0">
                <a:latin typeface="Tahoma" pitchFamily="34" charset="0"/>
                <a:cs typeface="Tahoma" pitchFamily="34" charset="0"/>
              </a:rPr>
              <a:t>提供了许多用来设计</a:t>
            </a:r>
            <a:r>
              <a:rPr lang="en-US" altLang="zh-CN" dirty="0">
                <a:latin typeface="Tahoma" pitchFamily="34" charset="0"/>
                <a:ea typeface="Tahoma" pitchFamily="34" charset="0"/>
                <a:cs typeface="Tahoma" pitchFamily="34" charset="0"/>
              </a:rPr>
              <a:t>GUI</a:t>
            </a:r>
            <a:r>
              <a:rPr lang="zh-CN" altLang="en-US" dirty="0">
                <a:latin typeface="Tahoma" pitchFamily="34" charset="0"/>
                <a:cs typeface="Tahoma" pitchFamily="34" charset="0"/>
              </a:rPr>
              <a:t>的组件类。</a:t>
            </a:r>
            <a:endParaRPr lang="en-US" altLang="zh-CN" dirty="0">
              <a:latin typeface="Tahoma" pitchFamily="34" charset="0"/>
              <a:cs typeface="Tahoma" pitchFamily="34" charset="0"/>
            </a:endParaRPr>
          </a:p>
          <a:p>
            <a:pPr lvl="1"/>
            <a:endParaRPr lang="zh-CN" altLang="en-US" dirty="0">
              <a:latin typeface="Tahoma" pitchFamily="34" charset="0"/>
              <a:cs typeface="Tahoma" pitchFamily="34" charset="0"/>
            </a:endParaRPr>
          </a:p>
          <a:p>
            <a:pPr>
              <a:buNone/>
            </a:pPr>
            <a:r>
              <a:rPr lang="zh-CN" altLang="en-US" sz="2400" b="1" dirty="0"/>
              <a:t>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53BC048-A1F5-40AB-AF71-CBAB4595407F}" type="slidenum">
              <a:rPr lang="en-US" altLang="zh-CN">
                <a:latin typeface="Tahoma" pitchFamily="34" charset="0"/>
                <a:ea typeface="Tahoma" pitchFamily="34" charset="0"/>
                <a:cs typeface="Tahoma" pitchFamily="34" charset="0"/>
              </a:rPr>
              <a:pPr/>
              <a:t>40</a:t>
            </a:fld>
            <a:endParaRPr lang="en-US" altLang="zh-CN">
              <a:latin typeface="Tahoma" pitchFamily="34" charset="0"/>
              <a:ea typeface="Tahoma" pitchFamily="34" charset="0"/>
              <a:cs typeface="Tahoma" pitchFamily="34" charset="0"/>
            </a:endParaRPr>
          </a:p>
        </p:txBody>
      </p:sp>
      <p:sp>
        <p:nvSpPr>
          <p:cNvPr id="86018" name="Rectangle 2"/>
          <p:cNvSpPr>
            <a:spLocks noGrp="1" noChangeArrowheads="1"/>
          </p:cNvSpPr>
          <p:nvPr>
            <p:ph type="title"/>
          </p:nvPr>
        </p:nvSpPr>
        <p:spPr/>
        <p:txBody>
          <a:bodyPr/>
          <a:lstStyle/>
          <a:p>
            <a:r>
              <a:rPr lang="en-US" altLang="zh-CN" sz="4000" dirty="0" err="1">
                <a:latin typeface="Tahoma" pitchFamily="34" charset="0"/>
                <a:ea typeface="Tahoma" pitchFamily="34" charset="0"/>
                <a:cs typeface="Tahoma" pitchFamily="34" charset="0"/>
              </a:rPr>
              <a:t>FlowLayout</a:t>
            </a:r>
            <a:r>
              <a:rPr lang="zh-CN" altLang="en-US" sz="4000" dirty="0">
                <a:latin typeface="Tahoma" pitchFamily="34" charset="0"/>
                <a:cs typeface="Tahoma" pitchFamily="34" charset="0"/>
              </a:rPr>
              <a:t>布局</a:t>
            </a:r>
            <a:endParaRPr lang="en-US" altLang="zh-CN" sz="4000" dirty="0">
              <a:latin typeface="Tahoma" pitchFamily="34" charset="0"/>
              <a:ea typeface="Tahoma" pitchFamily="34" charset="0"/>
              <a:cs typeface="Tahoma" pitchFamily="34" charset="0"/>
            </a:endParaRPr>
          </a:p>
        </p:txBody>
      </p:sp>
      <p:sp>
        <p:nvSpPr>
          <p:cNvPr id="86019" name="Rectangle 3"/>
          <p:cNvSpPr>
            <a:spLocks noGrp="1" noChangeArrowheads="1"/>
          </p:cNvSpPr>
          <p:nvPr>
            <p:ph type="body" idx="1"/>
          </p:nvPr>
        </p:nvSpPr>
        <p:spPr/>
        <p:txBody>
          <a:bodyPr/>
          <a:lstStyle/>
          <a:p>
            <a:r>
              <a:rPr lang="zh-CN" altLang="en-US" dirty="0">
                <a:latin typeface="Tahoma" pitchFamily="34" charset="0"/>
                <a:cs typeface="Tahoma" pitchFamily="34" charset="0"/>
              </a:rPr>
              <a:t>例：</a:t>
            </a:r>
          </a:p>
          <a:p>
            <a:pPr>
              <a:buFont typeface="Wingdings" pitchFamily="2" charset="2"/>
              <a:buNone/>
            </a:pPr>
            <a:r>
              <a:rPr lang="zh-CN" altLang="en-US" sz="2400" dirty="0">
                <a:latin typeface="Tahoma" pitchFamily="34" charset="0"/>
                <a:cs typeface="Tahoma" pitchFamily="34" charset="0"/>
              </a:rPr>
              <a:t>	</a:t>
            </a:r>
            <a:r>
              <a:rPr lang="en-US" altLang="zh-CN" sz="2400" b="1" dirty="0" err="1">
                <a:solidFill>
                  <a:schemeClr val="tx2"/>
                </a:solidFill>
                <a:latin typeface="Tahoma" pitchFamily="34" charset="0"/>
                <a:ea typeface="Tahoma" pitchFamily="34" charset="0"/>
                <a:cs typeface="Tahoma" pitchFamily="34" charset="0"/>
              </a:rPr>
              <a:t>JFrame</a:t>
            </a:r>
            <a:r>
              <a:rPr lang="en-US" altLang="zh-CN" sz="2400" b="1" dirty="0">
                <a:solidFill>
                  <a:schemeClr val="tx2"/>
                </a:solidFill>
                <a:latin typeface="Tahoma" pitchFamily="34" charset="0"/>
                <a:ea typeface="Tahoma" pitchFamily="34" charset="0"/>
                <a:cs typeface="Tahoma" pitchFamily="34" charset="0"/>
              </a:rPr>
              <a:t> f = new </a:t>
            </a:r>
            <a:r>
              <a:rPr lang="en-US" altLang="zh-CN" sz="2400" b="1" dirty="0" err="1">
                <a:solidFill>
                  <a:schemeClr val="tx2"/>
                </a:solidFill>
                <a:latin typeface="Tahoma" pitchFamily="34" charset="0"/>
                <a:ea typeface="Tahoma" pitchFamily="34" charset="0"/>
                <a:cs typeface="Tahoma" pitchFamily="34" charset="0"/>
              </a:rPr>
              <a:t>JFrame</a:t>
            </a:r>
            <a:r>
              <a:rPr lang="en-US" altLang="zh-CN" sz="2400" b="1" dirty="0">
                <a:solidFill>
                  <a:schemeClr val="tx2"/>
                </a:solidFill>
                <a:latin typeface="Tahoma" pitchFamily="34" charset="0"/>
                <a:ea typeface="Tahoma" pitchFamily="34" charset="0"/>
                <a:cs typeface="Tahoma" pitchFamily="34" charset="0"/>
              </a:rPr>
              <a:t>(); </a:t>
            </a:r>
            <a:br>
              <a:rPr lang="en-US" altLang="zh-CN" sz="2400" b="1" dirty="0">
                <a:solidFill>
                  <a:schemeClr val="tx2"/>
                </a:solidFill>
                <a:latin typeface="Tahoma" pitchFamily="34" charset="0"/>
                <a:ea typeface="Tahoma" pitchFamily="34" charset="0"/>
                <a:cs typeface="Tahoma" pitchFamily="34" charset="0"/>
              </a:rPr>
            </a:br>
            <a:r>
              <a:rPr lang="en-US" altLang="zh-CN" sz="2400" b="1" dirty="0" err="1">
                <a:solidFill>
                  <a:srgbClr val="C00000"/>
                </a:solidFill>
                <a:latin typeface="Tahoma" pitchFamily="34" charset="0"/>
                <a:ea typeface="Tahoma" pitchFamily="34" charset="0"/>
                <a:cs typeface="Tahoma" pitchFamily="34" charset="0"/>
              </a:rPr>
              <a:t>f.setLayout</a:t>
            </a:r>
            <a:r>
              <a:rPr lang="en-US" altLang="zh-CN" sz="2400" b="1" dirty="0">
                <a:solidFill>
                  <a:srgbClr val="C00000"/>
                </a:solidFill>
                <a:latin typeface="Tahoma" pitchFamily="34" charset="0"/>
                <a:ea typeface="Tahoma" pitchFamily="34" charset="0"/>
                <a:cs typeface="Tahoma" pitchFamily="34" charset="0"/>
              </a:rPr>
              <a:t>(new </a:t>
            </a:r>
            <a:r>
              <a:rPr lang="en-US" altLang="zh-CN" sz="2400" b="1" dirty="0" err="1">
                <a:solidFill>
                  <a:srgbClr val="C00000"/>
                </a:solidFill>
                <a:latin typeface="Tahoma" pitchFamily="34" charset="0"/>
                <a:ea typeface="Tahoma" pitchFamily="34" charset="0"/>
                <a:cs typeface="Tahoma" pitchFamily="34" charset="0"/>
              </a:rPr>
              <a:t>FlowLayout</a:t>
            </a:r>
            <a:r>
              <a:rPr lang="en-US" altLang="zh-CN" sz="2400" b="1" dirty="0">
                <a:solidFill>
                  <a:srgbClr val="C00000"/>
                </a:solidFill>
                <a:latin typeface="Tahoma" pitchFamily="34" charset="0"/>
                <a:ea typeface="Tahoma" pitchFamily="34" charset="0"/>
                <a:cs typeface="Tahoma" pitchFamily="34" charset="0"/>
              </a:rPr>
              <a:t>());</a:t>
            </a:r>
            <a:br>
              <a:rPr lang="en-US" altLang="zh-CN" sz="2400" b="1" dirty="0">
                <a:solidFill>
                  <a:schemeClr val="tx2"/>
                </a:solidFill>
                <a:latin typeface="Tahoma" pitchFamily="34" charset="0"/>
                <a:ea typeface="Tahoma" pitchFamily="34" charset="0"/>
                <a:cs typeface="Tahoma" pitchFamily="34" charset="0"/>
              </a:rPr>
            </a:br>
            <a:r>
              <a:rPr lang="en-US" altLang="zh-CN" sz="2400" b="1" dirty="0" err="1">
                <a:solidFill>
                  <a:schemeClr val="tx2"/>
                </a:solidFill>
                <a:latin typeface="Tahoma" pitchFamily="34" charset="0"/>
                <a:ea typeface="Tahoma" pitchFamily="34" charset="0"/>
                <a:cs typeface="Tahoma" pitchFamily="34" charset="0"/>
              </a:rPr>
              <a:t>f.add</a:t>
            </a:r>
            <a:r>
              <a:rPr lang="en-US" altLang="zh-CN" sz="2400" b="1" dirty="0">
                <a:solidFill>
                  <a:schemeClr val="tx2"/>
                </a:solidFill>
                <a:latin typeface="Tahoma" pitchFamily="34" charset="0"/>
                <a:ea typeface="Tahoma" pitchFamily="34" charset="0"/>
                <a:cs typeface="Tahoma" pitchFamily="34" charset="0"/>
              </a:rPr>
              <a:t>(new </a:t>
            </a:r>
            <a:r>
              <a:rPr lang="en-US" altLang="zh-CN" sz="2400" b="1" dirty="0" err="1">
                <a:solidFill>
                  <a:schemeClr val="tx2"/>
                </a:solidFill>
                <a:latin typeface="Tahoma" pitchFamily="34" charset="0"/>
                <a:ea typeface="Tahoma" pitchFamily="34" charset="0"/>
                <a:cs typeface="Tahoma" pitchFamily="34" charset="0"/>
              </a:rPr>
              <a:t>JButton</a:t>
            </a:r>
            <a:r>
              <a:rPr lang="en-US" altLang="zh-CN" sz="2400" b="1" dirty="0">
                <a:solidFill>
                  <a:schemeClr val="tx2"/>
                </a:solidFill>
                <a:latin typeface="Tahoma" pitchFamily="34" charset="0"/>
                <a:ea typeface="Tahoma" pitchFamily="34" charset="0"/>
                <a:cs typeface="Tahoma" pitchFamily="34" charset="0"/>
              </a:rPr>
              <a:t>("button1"));</a:t>
            </a:r>
            <a:br>
              <a:rPr lang="en-US" altLang="zh-CN" sz="2400" b="1" dirty="0">
                <a:solidFill>
                  <a:schemeClr val="tx2"/>
                </a:solidFill>
                <a:latin typeface="Tahoma" pitchFamily="34" charset="0"/>
                <a:ea typeface="Tahoma" pitchFamily="34" charset="0"/>
                <a:cs typeface="Tahoma" pitchFamily="34" charset="0"/>
              </a:rPr>
            </a:br>
            <a:r>
              <a:rPr lang="en-US" altLang="zh-CN" sz="2400" b="1" dirty="0" err="1">
                <a:solidFill>
                  <a:schemeClr val="tx2"/>
                </a:solidFill>
                <a:latin typeface="Tahoma" pitchFamily="34" charset="0"/>
                <a:ea typeface="Tahoma" pitchFamily="34" charset="0"/>
                <a:cs typeface="Tahoma" pitchFamily="34" charset="0"/>
              </a:rPr>
              <a:t>f.add</a:t>
            </a:r>
            <a:r>
              <a:rPr lang="en-US" altLang="zh-CN" sz="2400" b="1" dirty="0">
                <a:solidFill>
                  <a:schemeClr val="tx2"/>
                </a:solidFill>
                <a:latin typeface="Tahoma" pitchFamily="34" charset="0"/>
                <a:ea typeface="Tahoma" pitchFamily="34" charset="0"/>
                <a:cs typeface="Tahoma" pitchFamily="34" charset="0"/>
              </a:rPr>
              <a:t>(new </a:t>
            </a:r>
            <a:r>
              <a:rPr lang="en-US" altLang="zh-CN" sz="2400" b="1" dirty="0" err="1">
                <a:solidFill>
                  <a:schemeClr val="tx2"/>
                </a:solidFill>
                <a:latin typeface="Tahoma" pitchFamily="34" charset="0"/>
                <a:ea typeface="Tahoma" pitchFamily="34" charset="0"/>
                <a:cs typeface="Tahoma" pitchFamily="34" charset="0"/>
              </a:rPr>
              <a:t>JButton</a:t>
            </a:r>
            <a:r>
              <a:rPr lang="en-US" altLang="zh-CN" sz="2400" b="1" dirty="0">
                <a:solidFill>
                  <a:schemeClr val="tx2"/>
                </a:solidFill>
                <a:latin typeface="Tahoma" pitchFamily="34" charset="0"/>
                <a:ea typeface="Tahoma" pitchFamily="34" charset="0"/>
                <a:cs typeface="Tahoma" pitchFamily="34" charset="0"/>
              </a:rPr>
              <a:t>(" button2"));</a:t>
            </a:r>
            <a:br>
              <a:rPr lang="en-US" altLang="zh-CN" sz="2400" b="1" dirty="0">
                <a:solidFill>
                  <a:schemeClr val="tx2"/>
                </a:solidFill>
                <a:latin typeface="Tahoma" pitchFamily="34" charset="0"/>
                <a:ea typeface="Tahoma" pitchFamily="34" charset="0"/>
                <a:cs typeface="Tahoma" pitchFamily="34" charset="0"/>
              </a:rPr>
            </a:br>
            <a:r>
              <a:rPr lang="en-US" altLang="zh-CN" sz="2400" b="1" dirty="0" err="1">
                <a:solidFill>
                  <a:schemeClr val="tx2"/>
                </a:solidFill>
                <a:latin typeface="Tahoma" pitchFamily="34" charset="0"/>
                <a:ea typeface="Tahoma" pitchFamily="34" charset="0"/>
                <a:cs typeface="Tahoma" pitchFamily="34" charset="0"/>
              </a:rPr>
              <a:t>f.add</a:t>
            </a:r>
            <a:r>
              <a:rPr lang="en-US" altLang="zh-CN" sz="2400" b="1" dirty="0">
                <a:solidFill>
                  <a:schemeClr val="tx2"/>
                </a:solidFill>
                <a:latin typeface="Tahoma" pitchFamily="34" charset="0"/>
                <a:ea typeface="Tahoma" pitchFamily="34" charset="0"/>
                <a:cs typeface="Tahoma" pitchFamily="34" charset="0"/>
              </a:rPr>
              <a:t>(new </a:t>
            </a:r>
            <a:r>
              <a:rPr lang="en-US" altLang="zh-CN" sz="2400" b="1" dirty="0" err="1">
                <a:solidFill>
                  <a:schemeClr val="tx2"/>
                </a:solidFill>
                <a:latin typeface="Tahoma" pitchFamily="34" charset="0"/>
                <a:ea typeface="Tahoma" pitchFamily="34" charset="0"/>
                <a:cs typeface="Tahoma" pitchFamily="34" charset="0"/>
              </a:rPr>
              <a:t>JButton</a:t>
            </a:r>
            <a:r>
              <a:rPr lang="en-US" altLang="zh-CN" sz="2400" b="1" dirty="0">
                <a:solidFill>
                  <a:schemeClr val="tx2"/>
                </a:solidFill>
                <a:latin typeface="Tahoma" pitchFamily="34" charset="0"/>
                <a:ea typeface="Tahoma" pitchFamily="34" charset="0"/>
                <a:cs typeface="Tahoma" pitchFamily="34" charset="0"/>
              </a:rPr>
              <a:t>(" button3"));</a:t>
            </a:r>
          </a:p>
          <a:p>
            <a:pPr>
              <a:buFont typeface="Wingdings" pitchFamily="2" charset="2"/>
              <a:buNone/>
            </a:pPr>
            <a:endParaRPr lang="en-US" altLang="zh-CN" sz="2400" b="1" dirty="0">
              <a:solidFill>
                <a:schemeClr val="tx2"/>
              </a:solidFill>
              <a:latin typeface="Tahoma" pitchFamily="34" charset="0"/>
              <a:ea typeface="Tahoma" pitchFamily="34" charset="0"/>
              <a:cs typeface="Tahoma" pitchFamily="34" charset="0"/>
            </a:endParaRPr>
          </a:p>
          <a:p>
            <a:r>
              <a:rPr lang="zh-CN" altLang="en-US" b="1" dirty="0">
                <a:latin typeface="Tahoma" pitchFamily="34" charset="0"/>
                <a:cs typeface="Tahoma" pitchFamily="34" charset="0"/>
              </a:rPr>
              <a:t>演示</a:t>
            </a:r>
            <a:r>
              <a:rPr lang="en-US" altLang="zh-CN" b="1" dirty="0">
                <a:latin typeface="Tahoma" pitchFamily="34" charset="0"/>
                <a:ea typeface="Tahoma" pitchFamily="34" charset="0"/>
                <a:cs typeface="Tahoma" pitchFamily="34" charset="0"/>
              </a:rPr>
              <a:t>FlowLayoutDemo.java</a:t>
            </a:r>
          </a:p>
          <a:p>
            <a:endParaRPr lang="en-US" altLang="zh-CN" dirty="0">
              <a:latin typeface="Tahoma" pitchFamily="34" charset="0"/>
              <a:ea typeface="Tahoma" pitchFamily="34" charset="0"/>
              <a:cs typeface="Tahoma" pitchFamily="34" charset="0"/>
            </a:endParaRPr>
          </a:p>
        </p:txBody>
      </p:sp>
      <p:pic>
        <p:nvPicPr>
          <p:cNvPr id="86020" name="Picture 4"/>
          <p:cNvPicPr>
            <a:picLocks noChangeAspect="1" noChangeArrowheads="1"/>
          </p:cNvPicPr>
          <p:nvPr/>
        </p:nvPicPr>
        <p:blipFill>
          <a:blip r:embed="rId2"/>
          <a:srcRect/>
          <a:stretch>
            <a:fillRect/>
          </a:stretch>
        </p:blipFill>
        <p:spPr bwMode="auto">
          <a:xfrm>
            <a:off x="3000364" y="5072074"/>
            <a:ext cx="3581400" cy="159861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ahoma" pitchFamily="34" charset="0"/>
                <a:ea typeface="Tahoma" pitchFamily="34" charset="0"/>
                <a:cs typeface="Tahoma" pitchFamily="34" charset="0"/>
              </a:rPr>
              <a:t>FlowLayout</a:t>
            </a:r>
            <a:r>
              <a:rPr lang="zh-CN" altLang="en-US" dirty="0">
                <a:latin typeface="Tahoma" pitchFamily="34" charset="0"/>
                <a:cs typeface="Tahoma" pitchFamily="34" charset="0"/>
              </a:rPr>
              <a:t>布局</a:t>
            </a:r>
            <a:endParaRPr lang="zh-CN" altLang="en-US" dirty="0"/>
          </a:p>
        </p:txBody>
      </p:sp>
      <p:sp>
        <p:nvSpPr>
          <p:cNvPr id="3" name="内容占位符 2"/>
          <p:cNvSpPr>
            <a:spLocks noGrp="1"/>
          </p:cNvSpPr>
          <p:nvPr>
            <p:ph idx="1"/>
          </p:nvPr>
        </p:nvSpPr>
        <p:spPr/>
        <p:txBody>
          <a:bodyPr/>
          <a:lstStyle/>
          <a:p>
            <a:r>
              <a:rPr lang="en-US" altLang="zh-CN" dirty="0" err="1">
                <a:latin typeface="Tahoma" pitchFamily="34" charset="0"/>
                <a:ea typeface="Tahoma" pitchFamily="34" charset="0"/>
                <a:cs typeface="Tahoma" pitchFamily="34" charset="0"/>
              </a:rPr>
              <a:t>FlowLayout</a:t>
            </a:r>
            <a:r>
              <a:rPr lang="zh-CN" altLang="en-US" dirty="0">
                <a:latin typeface="Tahoma" pitchFamily="34" charset="0"/>
                <a:cs typeface="Tahoma" pitchFamily="34" charset="0"/>
              </a:rPr>
              <a:t>布局对象调用相应的方法可以重新设置布局的</a:t>
            </a:r>
            <a:r>
              <a:rPr lang="zh-CN" altLang="en-US" b="1" dirty="0">
                <a:solidFill>
                  <a:srgbClr val="C00000"/>
                </a:solidFill>
                <a:latin typeface="Tahoma" pitchFamily="34" charset="0"/>
                <a:cs typeface="Tahoma" pitchFamily="34" charset="0"/>
              </a:rPr>
              <a:t>对齐方式</a:t>
            </a:r>
            <a:r>
              <a:rPr lang="zh-CN" altLang="en-US" dirty="0">
                <a:latin typeface="Tahoma" pitchFamily="34" charset="0"/>
                <a:cs typeface="Tahoma" pitchFamily="34" charset="0"/>
              </a:rPr>
              <a:t>等.</a:t>
            </a:r>
            <a:endParaRPr lang="en-US" altLang="zh-CN" dirty="0">
              <a:latin typeface="Tahoma" pitchFamily="34" charset="0"/>
              <a:cs typeface="Tahoma" pitchFamily="34" charset="0"/>
            </a:endParaRPr>
          </a:p>
          <a:p>
            <a:pPr algn="ctr">
              <a:buNone/>
            </a:pPr>
            <a:r>
              <a:rPr lang="en-US" b="1" dirty="0" err="1">
                <a:solidFill>
                  <a:srgbClr val="0000CC"/>
                </a:solidFill>
              </a:rPr>
              <a:t>setAlignment</a:t>
            </a:r>
            <a:r>
              <a:rPr lang="en-US" b="1" dirty="0">
                <a:solidFill>
                  <a:srgbClr val="0000CC"/>
                </a:solidFill>
              </a:rPr>
              <a:t>(</a:t>
            </a:r>
            <a:r>
              <a:rPr lang="en-US" b="1" dirty="0" err="1">
                <a:solidFill>
                  <a:srgbClr val="0000CC"/>
                </a:solidFill>
              </a:rPr>
              <a:t>int</a:t>
            </a:r>
            <a:r>
              <a:rPr lang="en-US" b="1" dirty="0">
                <a:solidFill>
                  <a:srgbClr val="0000CC"/>
                </a:solidFill>
              </a:rPr>
              <a:t> align) ;</a:t>
            </a:r>
          </a:p>
          <a:p>
            <a:pPr lvl="1"/>
            <a:r>
              <a:rPr lang="en-US" dirty="0"/>
              <a:t> </a:t>
            </a:r>
            <a:r>
              <a:rPr lang="zh-CN" altLang="en-US" dirty="0"/>
              <a:t>设置此布局的对齐方式。</a:t>
            </a:r>
            <a:endParaRPr lang="en-US" altLang="zh-CN" dirty="0"/>
          </a:p>
          <a:p>
            <a:pPr lvl="1"/>
            <a:r>
              <a:rPr lang="en-US" altLang="zh-CN" dirty="0"/>
              <a:t>3</a:t>
            </a:r>
            <a:r>
              <a:rPr lang="zh-CN" altLang="en-US" dirty="0"/>
              <a:t>种对齐方式对应</a:t>
            </a:r>
            <a:r>
              <a:rPr lang="en-US" altLang="zh-CN" dirty="0" err="1">
                <a:latin typeface="Tahoma" pitchFamily="34" charset="0"/>
                <a:ea typeface="Tahoma" pitchFamily="34" charset="0"/>
                <a:cs typeface="Tahoma" pitchFamily="34" charset="0"/>
              </a:rPr>
              <a:t>FlowLayout</a:t>
            </a:r>
            <a:r>
              <a:rPr lang="en-US" altLang="zh-CN" dirty="0">
                <a:latin typeface="Tahoma" pitchFamily="34" charset="0"/>
                <a:ea typeface="Tahoma" pitchFamily="34" charset="0"/>
                <a:cs typeface="Tahoma" pitchFamily="34" charset="0"/>
              </a:rPr>
              <a:t> </a:t>
            </a:r>
            <a:r>
              <a:rPr lang="zh-CN" altLang="en-US" dirty="0">
                <a:latin typeface="Tahoma" pitchFamily="34" charset="0"/>
                <a:ea typeface="Tahoma" pitchFamily="34" charset="0"/>
                <a:cs typeface="Tahoma" pitchFamily="34" charset="0"/>
              </a:rPr>
              <a:t>的</a:t>
            </a:r>
            <a:r>
              <a:rPr lang="en-US" altLang="zh-CN" dirty="0">
                <a:latin typeface="Tahoma" pitchFamily="34" charset="0"/>
                <a:ea typeface="Tahoma" pitchFamily="34" charset="0"/>
                <a:cs typeface="Tahoma" pitchFamily="34" charset="0"/>
              </a:rPr>
              <a:t>3</a:t>
            </a:r>
            <a:r>
              <a:rPr lang="zh-CN" altLang="en-US" dirty="0">
                <a:latin typeface="Tahoma" pitchFamily="34" charset="0"/>
                <a:ea typeface="Tahoma" pitchFamily="34" charset="0"/>
                <a:cs typeface="Tahoma" pitchFamily="34" charset="0"/>
              </a:rPr>
              <a:t>个静态常量</a:t>
            </a:r>
            <a:r>
              <a:rPr lang="zh-CN" altLang="en-US" dirty="0"/>
              <a:t>：</a:t>
            </a:r>
            <a:endParaRPr lang="en-US" altLang="zh-CN" dirty="0"/>
          </a:p>
          <a:p>
            <a:pPr lvl="2"/>
            <a:r>
              <a:rPr lang="en-US" altLang="zh-CN" b="1" dirty="0">
                <a:solidFill>
                  <a:srgbClr val="C00000"/>
                </a:solidFill>
              </a:rPr>
              <a:t>LEFT, RIGHT, CENTER</a:t>
            </a:r>
          </a:p>
          <a:p>
            <a:pPr lvl="1"/>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ahoma" pitchFamily="34" charset="0"/>
                <a:ea typeface="Tahoma" pitchFamily="34" charset="0"/>
                <a:cs typeface="Tahoma" pitchFamily="34" charset="0"/>
              </a:rPr>
              <a:t>FlowLayout</a:t>
            </a:r>
            <a:r>
              <a:rPr lang="zh-CN" altLang="en-US" dirty="0">
                <a:latin typeface="Tahoma" pitchFamily="34" charset="0"/>
                <a:cs typeface="Tahoma" pitchFamily="34" charset="0"/>
              </a:rPr>
              <a:t>布局</a:t>
            </a:r>
            <a:endParaRPr lang="zh-CN" altLang="en-US" dirty="0"/>
          </a:p>
        </p:txBody>
      </p:sp>
      <p:sp>
        <p:nvSpPr>
          <p:cNvPr id="3" name="内容占位符 2"/>
          <p:cNvSpPr>
            <a:spLocks noGrp="1"/>
          </p:cNvSpPr>
          <p:nvPr>
            <p:ph idx="1"/>
          </p:nvPr>
        </p:nvSpPr>
        <p:spPr/>
        <p:txBody>
          <a:bodyPr/>
          <a:lstStyle/>
          <a:p>
            <a:r>
              <a:rPr lang="en-US" altLang="zh-CN" dirty="0" err="1">
                <a:latin typeface="Tahoma" pitchFamily="34" charset="0"/>
                <a:ea typeface="Tahoma" pitchFamily="34" charset="0"/>
                <a:cs typeface="Tahoma" pitchFamily="34" charset="0"/>
              </a:rPr>
              <a:t>FlowLayout</a:t>
            </a:r>
            <a:r>
              <a:rPr lang="zh-CN" altLang="en-US" dirty="0">
                <a:latin typeface="Tahoma" pitchFamily="34" charset="0"/>
                <a:cs typeface="Tahoma" pitchFamily="34" charset="0"/>
              </a:rPr>
              <a:t>布局对象调用相应的方法可以重新水平间隙和垂直间隙。</a:t>
            </a:r>
            <a:endParaRPr lang="en-US" altLang="zh-CN" dirty="0">
              <a:latin typeface="Tahoma" pitchFamily="34" charset="0"/>
              <a:cs typeface="Tahoma" pitchFamily="34" charset="0"/>
            </a:endParaRPr>
          </a:p>
          <a:p>
            <a:pPr lvl="1"/>
            <a:r>
              <a:rPr lang="en-US" altLang="zh-CN" b="1" dirty="0">
                <a:solidFill>
                  <a:srgbClr val="0000CC"/>
                </a:solidFill>
              </a:rPr>
              <a:t>void </a:t>
            </a:r>
            <a:r>
              <a:rPr lang="en-US" altLang="zh-CN" b="1" dirty="0" err="1">
                <a:solidFill>
                  <a:srgbClr val="0000CC"/>
                </a:solidFill>
              </a:rPr>
              <a:t>setHgap</a:t>
            </a:r>
            <a:r>
              <a:rPr lang="en-US" altLang="zh-CN" b="1" dirty="0">
                <a:solidFill>
                  <a:srgbClr val="0000CC"/>
                </a:solidFill>
              </a:rPr>
              <a:t>(</a:t>
            </a:r>
            <a:r>
              <a:rPr lang="en-US" altLang="zh-CN" b="1" dirty="0" err="1">
                <a:solidFill>
                  <a:srgbClr val="0000CC"/>
                </a:solidFill>
              </a:rPr>
              <a:t>int</a:t>
            </a:r>
            <a:r>
              <a:rPr lang="en-US" altLang="zh-CN" b="1" dirty="0">
                <a:solidFill>
                  <a:srgbClr val="0000CC"/>
                </a:solidFill>
              </a:rPr>
              <a:t> </a:t>
            </a:r>
            <a:r>
              <a:rPr lang="en-US" altLang="zh-CN" b="1" dirty="0" err="1">
                <a:solidFill>
                  <a:srgbClr val="0000CC"/>
                </a:solidFill>
              </a:rPr>
              <a:t>hgap</a:t>
            </a:r>
            <a:r>
              <a:rPr lang="en-US" altLang="zh-CN" b="1" dirty="0">
                <a:solidFill>
                  <a:srgbClr val="0000CC"/>
                </a:solidFill>
              </a:rPr>
              <a:t>); </a:t>
            </a:r>
          </a:p>
          <a:p>
            <a:pPr lvl="2"/>
            <a:r>
              <a:rPr lang="zh-CN" altLang="en-US" dirty="0"/>
              <a:t>设置组件之间以及组件与 </a:t>
            </a:r>
            <a:r>
              <a:rPr lang="en-US" altLang="zh-CN" dirty="0"/>
              <a:t>Container </a:t>
            </a:r>
            <a:r>
              <a:rPr lang="zh-CN" altLang="en-US" dirty="0"/>
              <a:t>的边之间的水平间隙。</a:t>
            </a:r>
          </a:p>
          <a:p>
            <a:pPr lvl="1"/>
            <a:r>
              <a:rPr lang="zh-CN" altLang="en-US" b="1" dirty="0">
                <a:solidFill>
                  <a:srgbClr val="0000CC"/>
                </a:solidFill>
              </a:rPr>
              <a:t> </a:t>
            </a:r>
            <a:r>
              <a:rPr lang="en-US" altLang="zh-CN" b="1" dirty="0">
                <a:solidFill>
                  <a:srgbClr val="0000CC"/>
                </a:solidFill>
              </a:rPr>
              <a:t>void </a:t>
            </a:r>
            <a:r>
              <a:rPr lang="en-US" altLang="zh-CN" b="1" dirty="0" err="1">
                <a:solidFill>
                  <a:srgbClr val="0000CC"/>
                </a:solidFill>
              </a:rPr>
              <a:t>setVgap</a:t>
            </a:r>
            <a:r>
              <a:rPr lang="en-US" altLang="zh-CN" b="1" dirty="0">
                <a:solidFill>
                  <a:srgbClr val="0000CC"/>
                </a:solidFill>
              </a:rPr>
              <a:t>(</a:t>
            </a:r>
            <a:r>
              <a:rPr lang="en-US" altLang="zh-CN" b="1" dirty="0" err="1">
                <a:solidFill>
                  <a:srgbClr val="0000CC"/>
                </a:solidFill>
              </a:rPr>
              <a:t>int</a:t>
            </a:r>
            <a:r>
              <a:rPr lang="en-US" altLang="zh-CN" b="1" dirty="0">
                <a:solidFill>
                  <a:srgbClr val="0000CC"/>
                </a:solidFill>
              </a:rPr>
              <a:t> </a:t>
            </a:r>
            <a:r>
              <a:rPr lang="en-US" altLang="zh-CN" b="1" dirty="0" err="1">
                <a:solidFill>
                  <a:srgbClr val="0000CC"/>
                </a:solidFill>
              </a:rPr>
              <a:t>vgap</a:t>
            </a:r>
            <a:r>
              <a:rPr lang="en-US" altLang="zh-CN" b="1" dirty="0">
                <a:solidFill>
                  <a:srgbClr val="0000CC"/>
                </a:solidFill>
              </a:rPr>
              <a:t>); </a:t>
            </a:r>
          </a:p>
          <a:p>
            <a:pPr lvl="2"/>
            <a:r>
              <a:rPr lang="zh-CN" altLang="en-US" dirty="0"/>
              <a:t>设置组件之间以及组件与 </a:t>
            </a:r>
            <a:r>
              <a:rPr lang="en-US" altLang="zh-CN" dirty="0"/>
              <a:t>Container </a:t>
            </a:r>
            <a:r>
              <a:rPr lang="zh-CN" altLang="en-US" dirty="0"/>
              <a:t>的边之间的垂直间隙。</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tx1"/>
                </a:solidFill>
                <a:latin typeface="Tahoma" panose="020B0604030504040204" pitchFamily="34" charset="0"/>
                <a:ea typeface="Tahoma" panose="020B0604030504040204" pitchFamily="34" charset="0"/>
                <a:cs typeface="Tahoma" panose="020B0604030504040204" pitchFamily="34" charset="0"/>
              </a:rPr>
              <a:t>BorderLayout</a:t>
            </a:r>
            <a:r>
              <a:rPr lang="zh-CN" altLang="en-US" dirty="0">
                <a:solidFill>
                  <a:schemeClr val="tx1"/>
                </a:solidFill>
                <a:latin typeface="Tahoma" panose="020B0604030504040204" pitchFamily="34" charset="0"/>
                <a:cs typeface="Tahoma" panose="020B0604030504040204" pitchFamily="34" charset="0"/>
              </a:rPr>
              <a:t>布局</a:t>
            </a:r>
          </a:p>
        </p:txBody>
      </p:sp>
      <p:sp>
        <p:nvSpPr>
          <p:cNvPr id="3" name="内容占位符 2"/>
          <p:cNvSpPr>
            <a:spLocks noGrp="1"/>
          </p:cNvSpPr>
          <p:nvPr>
            <p:ph idx="1"/>
          </p:nvPr>
        </p:nvSpPr>
        <p:spPr>
          <a:xfrm>
            <a:off x="428596" y="1571612"/>
            <a:ext cx="8229600" cy="4502150"/>
          </a:xfrm>
        </p:spPr>
        <p:txBody>
          <a:bodyPr/>
          <a:lstStyle/>
          <a:p>
            <a:pPr algn="just">
              <a:lnSpc>
                <a:spcPct val="110000"/>
              </a:lnSpc>
              <a:buNone/>
            </a:pPr>
            <a:r>
              <a:rPr lang="zh-CN" altLang="en-US" b="1" dirty="0">
                <a:solidFill>
                  <a:srgbClr val="C00000"/>
                </a:solidFill>
                <a:latin typeface="Tahoma" pitchFamily="34" charset="0"/>
                <a:cs typeface="Tahoma" pitchFamily="34" charset="0"/>
              </a:rPr>
              <a:t>2．</a:t>
            </a:r>
            <a:r>
              <a:rPr lang="en-US" altLang="zh-CN" b="1" dirty="0" err="1">
                <a:solidFill>
                  <a:srgbClr val="C00000"/>
                </a:solidFill>
                <a:latin typeface="Tahoma" pitchFamily="34" charset="0"/>
                <a:ea typeface="Tahoma" pitchFamily="34" charset="0"/>
                <a:cs typeface="Tahoma" pitchFamily="34" charset="0"/>
              </a:rPr>
              <a:t>BorderLayout</a:t>
            </a:r>
            <a:r>
              <a:rPr lang="zh-CN" altLang="en-US" b="1" dirty="0">
                <a:solidFill>
                  <a:srgbClr val="C00000"/>
                </a:solidFill>
                <a:latin typeface="Tahoma" pitchFamily="34" charset="0"/>
                <a:cs typeface="Tahoma" pitchFamily="34" charset="0"/>
              </a:rPr>
              <a:t>布局</a:t>
            </a:r>
            <a:r>
              <a:rPr lang="en-US" altLang="zh-CN" b="1" dirty="0">
                <a:solidFill>
                  <a:srgbClr val="C00000"/>
                </a:solidFill>
                <a:latin typeface="Tahoma" pitchFamily="34" charset="0"/>
                <a:ea typeface="Tahoma" pitchFamily="34" charset="0"/>
                <a:cs typeface="Tahoma" pitchFamily="34" charset="0"/>
              </a:rPr>
              <a:t>:</a:t>
            </a:r>
          </a:p>
          <a:p>
            <a:pPr lvl="1" algn="just">
              <a:lnSpc>
                <a:spcPct val="110000"/>
              </a:lnSpc>
            </a:pPr>
            <a:r>
              <a:rPr lang="en-US" altLang="zh-CN" dirty="0" err="1">
                <a:latin typeface="Tahoma" pitchFamily="34" charset="0"/>
                <a:ea typeface="Tahoma" pitchFamily="34" charset="0"/>
                <a:cs typeface="Tahoma" pitchFamily="34" charset="0"/>
              </a:rPr>
              <a:t>BorderLayout</a:t>
            </a:r>
            <a:r>
              <a:rPr lang="en-US" altLang="zh-CN" dirty="0">
                <a:latin typeface="Tahoma" pitchFamily="34" charset="0"/>
                <a:ea typeface="Tahoma" pitchFamily="34" charset="0"/>
                <a:cs typeface="Tahoma" pitchFamily="34" charset="0"/>
              </a:rPr>
              <a:t> </a:t>
            </a:r>
            <a:r>
              <a:rPr lang="zh-CN" altLang="en-US" dirty="0">
                <a:latin typeface="Tahoma" pitchFamily="34" charset="0"/>
                <a:cs typeface="Tahoma" pitchFamily="34" charset="0"/>
              </a:rPr>
              <a:t>布局是</a:t>
            </a:r>
            <a:r>
              <a:rPr lang="en-US" altLang="zh-CN" dirty="0">
                <a:latin typeface="Tahoma" pitchFamily="34" charset="0"/>
                <a:ea typeface="Tahoma" pitchFamily="34" charset="0"/>
                <a:cs typeface="Tahoma" pitchFamily="34" charset="0"/>
              </a:rPr>
              <a:t>Window</a:t>
            </a:r>
            <a:r>
              <a:rPr lang="zh-CN" altLang="en-US" dirty="0">
                <a:latin typeface="Tahoma" pitchFamily="34" charset="0"/>
                <a:cs typeface="Tahoma" pitchFamily="34" charset="0"/>
              </a:rPr>
              <a:t>型容器的默认布局 。</a:t>
            </a:r>
            <a:endParaRPr lang="en-US" altLang="zh-CN" dirty="0">
              <a:latin typeface="Tahoma" pitchFamily="34" charset="0"/>
              <a:cs typeface="Tahoma" pitchFamily="34" charset="0"/>
            </a:endParaRPr>
          </a:p>
          <a:p>
            <a:pPr lvl="1">
              <a:lnSpc>
                <a:spcPct val="110000"/>
              </a:lnSpc>
            </a:pPr>
            <a:r>
              <a:rPr lang="zh-CN" altLang="en-US" dirty="0">
                <a:latin typeface="Tahoma" pitchFamily="34" charset="0"/>
                <a:cs typeface="Tahoma" pitchFamily="34" charset="0"/>
              </a:rPr>
              <a:t>使用</a:t>
            </a:r>
            <a:r>
              <a:rPr lang="en-US" altLang="zh-CN" dirty="0" err="1">
                <a:latin typeface="Tahoma" pitchFamily="34" charset="0"/>
                <a:ea typeface="Tahoma" pitchFamily="34" charset="0"/>
                <a:cs typeface="Tahoma" pitchFamily="34" charset="0"/>
              </a:rPr>
              <a:t>BorderLayout</a:t>
            </a:r>
            <a:r>
              <a:rPr lang="zh-CN" altLang="en-US" dirty="0">
                <a:latin typeface="Tahoma" pitchFamily="34" charset="0"/>
                <a:cs typeface="Tahoma" pitchFamily="34" charset="0"/>
              </a:rPr>
              <a:t>布局的容器</a:t>
            </a:r>
            <a:r>
              <a:rPr lang="en-US" altLang="zh-CN" dirty="0">
                <a:latin typeface="Tahoma" pitchFamily="34" charset="0"/>
                <a:ea typeface="Tahoma" pitchFamily="34" charset="0"/>
                <a:cs typeface="Tahoma" pitchFamily="34" charset="0"/>
              </a:rPr>
              <a:t>con，</a:t>
            </a:r>
            <a:r>
              <a:rPr lang="zh-CN" altLang="en-US" dirty="0">
                <a:latin typeface="Tahoma" pitchFamily="34" charset="0"/>
                <a:cs typeface="Tahoma" pitchFamily="34" charset="0"/>
              </a:rPr>
              <a:t>可以使用</a:t>
            </a:r>
            <a:r>
              <a:rPr lang="en-US" altLang="zh-CN" dirty="0">
                <a:latin typeface="Tahoma" pitchFamily="34" charset="0"/>
                <a:ea typeface="Tahoma" pitchFamily="34" charset="0"/>
                <a:cs typeface="Tahoma" pitchFamily="34" charset="0"/>
              </a:rPr>
              <a:t>add</a:t>
            </a:r>
            <a:r>
              <a:rPr lang="zh-CN" altLang="en-US" dirty="0">
                <a:latin typeface="Tahoma" pitchFamily="34" charset="0"/>
                <a:cs typeface="Tahoma" pitchFamily="34" charset="0"/>
              </a:rPr>
              <a:t>方法将一个组件</a:t>
            </a:r>
            <a:r>
              <a:rPr lang="en-US" altLang="zh-CN" dirty="0">
                <a:latin typeface="Tahoma" pitchFamily="34" charset="0"/>
                <a:ea typeface="Tahoma" pitchFamily="34" charset="0"/>
                <a:cs typeface="Tahoma" pitchFamily="34" charset="0"/>
              </a:rPr>
              <a:t>b</a:t>
            </a:r>
            <a:r>
              <a:rPr lang="zh-CN" altLang="en-US" dirty="0">
                <a:latin typeface="Tahoma" pitchFamily="34" charset="0"/>
                <a:cs typeface="Tahoma" pitchFamily="34" charset="0"/>
              </a:rPr>
              <a:t>添加到中心区域：</a:t>
            </a:r>
            <a:endParaRPr lang="en-US" altLang="zh-CN" dirty="0">
              <a:latin typeface="Tahoma" pitchFamily="34" charset="0"/>
              <a:ea typeface="Tahoma" pitchFamily="34" charset="0"/>
              <a:cs typeface="Tahoma" pitchFamily="34" charset="0"/>
            </a:endParaRPr>
          </a:p>
          <a:p>
            <a:pPr lvl="1" algn="ctr">
              <a:lnSpc>
                <a:spcPct val="110000"/>
              </a:lnSpc>
              <a:buNone/>
            </a:pPr>
            <a:r>
              <a:rPr lang="en-US" altLang="zh-CN" b="1" dirty="0" err="1">
                <a:solidFill>
                  <a:srgbClr val="0000FF"/>
                </a:solidFill>
                <a:latin typeface="Tahoma" pitchFamily="34" charset="0"/>
                <a:ea typeface="Tahoma" pitchFamily="34" charset="0"/>
                <a:cs typeface="Tahoma" pitchFamily="34" charset="0"/>
              </a:rPr>
              <a:t>con.add</a:t>
            </a:r>
            <a:r>
              <a:rPr lang="en-US" altLang="zh-CN" b="1" dirty="0">
                <a:solidFill>
                  <a:srgbClr val="0000FF"/>
                </a:solidFill>
                <a:latin typeface="Tahoma" pitchFamily="34" charset="0"/>
                <a:ea typeface="Tahoma" pitchFamily="34" charset="0"/>
                <a:cs typeface="Tahoma" pitchFamily="34" charset="0"/>
              </a:rPr>
              <a:t>(</a:t>
            </a:r>
            <a:r>
              <a:rPr lang="en-US" altLang="zh-CN" b="1" dirty="0" err="1">
                <a:solidFill>
                  <a:srgbClr val="0000FF"/>
                </a:solidFill>
                <a:latin typeface="Tahoma" pitchFamily="34" charset="0"/>
                <a:ea typeface="Tahoma" pitchFamily="34" charset="0"/>
                <a:cs typeface="Tahoma" pitchFamily="34" charset="0"/>
              </a:rPr>
              <a:t>b,BorderLayout.CENTER</a:t>
            </a:r>
            <a:r>
              <a:rPr lang="en-US" altLang="zh-CN" b="1" dirty="0">
                <a:solidFill>
                  <a:srgbClr val="0000FF"/>
                </a:solidFill>
                <a:latin typeface="Tahoma" pitchFamily="34" charset="0"/>
                <a:ea typeface="Tahoma" pitchFamily="34" charset="0"/>
                <a:cs typeface="Tahoma" pitchFamily="34" charset="0"/>
              </a:rPr>
              <a:t>);</a:t>
            </a:r>
          </a:p>
          <a:p>
            <a:pPr lvl="1" algn="ctr">
              <a:lnSpc>
                <a:spcPct val="110000"/>
              </a:lnSpc>
              <a:buNone/>
            </a:pPr>
            <a:r>
              <a:rPr lang="zh-CN" altLang="en-US" b="1" dirty="0">
                <a:latin typeface="Tahoma" pitchFamily="34" charset="0"/>
                <a:cs typeface="Tahoma" pitchFamily="34" charset="0"/>
              </a:rPr>
              <a:t>或 </a:t>
            </a:r>
            <a:r>
              <a:rPr lang="en-US" altLang="zh-CN" b="1" dirty="0">
                <a:latin typeface="Tahoma" pitchFamily="34" charset="0"/>
                <a:ea typeface="Tahoma" pitchFamily="34" charset="0"/>
                <a:cs typeface="Tahoma" pitchFamily="34" charset="0"/>
              </a:rPr>
              <a:t> </a:t>
            </a:r>
          </a:p>
          <a:p>
            <a:pPr algn="ctr">
              <a:lnSpc>
                <a:spcPct val="110000"/>
              </a:lnSpc>
              <a:buNone/>
            </a:pPr>
            <a:r>
              <a:rPr lang="en-US" altLang="zh-CN" b="1" dirty="0" err="1">
                <a:solidFill>
                  <a:srgbClr val="0000FF"/>
                </a:solidFill>
                <a:latin typeface="Tahoma" pitchFamily="34" charset="0"/>
                <a:ea typeface="Tahoma" pitchFamily="34" charset="0"/>
                <a:cs typeface="Tahoma" pitchFamily="34" charset="0"/>
              </a:rPr>
              <a:t>con.add</a:t>
            </a:r>
            <a:r>
              <a:rPr lang="en-US" altLang="zh-CN" b="1" dirty="0">
                <a:solidFill>
                  <a:srgbClr val="0000FF"/>
                </a:solidFill>
                <a:latin typeface="Tahoma" pitchFamily="34" charset="0"/>
                <a:ea typeface="Tahoma" pitchFamily="34" charset="0"/>
                <a:cs typeface="Tahoma" pitchFamily="34" charset="0"/>
              </a:rPr>
              <a:t>(</a:t>
            </a:r>
            <a:r>
              <a:rPr lang="en-US" altLang="zh-CN" b="1" dirty="0" err="1">
                <a:solidFill>
                  <a:srgbClr val="0000FF"/>
                </a:solidFill>
                <a:latin typeface="Tahoma" pitchFamily="34" charset="0"/>
                <a:ea typeface="Tahoma" pitchFamily="34" charset="0"/>
                <a:cs typeface="Tahoma" pitchFamily="34" charset="0"/>
              </a:rPr>
              <a:t>BorderLayour.CENTER,b</a:t>
            </a:r>
            <a:r>
              <a:rPr lang="en-US" altLang="zh-CN" b="1" dirty="0">
                <a:solidFill>
                  <a:srgbClr val="0000FF"/>
                </a:solidFill>
                <a:latin typeface="Tahoma" pitchFamily="34" charset="0"/>
                <a:ea typeface="Tahoma" pitchFamily="34" charset="0"/>
                <a:cs typeface="Tahoma" pitchFamily="34" charset="0"/>
              </a:rPr>
              <a:t>); </a:t>
            </a:r>
            <a:endParaRPr lang="zh-CN" altLang="en-US" b="1" dirty="0">
              <a:solidFill>
                <a:srgbClr val="0000FF"/>
              </a:solidFill>
              <a:latin typeface="Tahoma" pitchFamily="34" charset="0"/>
              <a:cs typeface="Tahoma" pitchFamily="34" charset="0"/>
            </a:endParaRP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CDC6B7E5-345B-44CD-9850-553B6425647D}" type="slidenum">
              <a:rPr lang="en-US" altLang="zh-CN"/>
              <a:pPr/>
              <a:t>44</a:t>
            </a:fld>
            <a:endParaRPr lang="en-US" altLang="zh-CN" dirty="0"/>
          </a:p>
        </p:txBody>
      </p:sp>
      <p:sp>
        <p:nvSpPr>
          <p:cNvPr id="80898" name="Rectangle 2"/>
          <p:cNvSpPr>
            <a:spLocks noGrp="1" noChangeArrowheads="1"/>
          </p:cNvSpPr>
          <p:nvPr>
            <p:ph type="title"/>
          </p:nvPr>
        </p:nvSpPr>
        <p:spPr/>
        <p:txBody>
          <a:bodyPr/>
          <a:lstStyle/>
          <a:p>
            <a:r>
              <a:rPr lang="en-US" altLang="zh-CN" sz="3600" dirty="0" err="1"/>
              <a:t>BorderLayout</a:t>
            </a:r>
            <a:r>
              <a:rPr lang="en-US" altLang="zh-CN" dirty="0"/>
              <a:t> </a:t>
            </a:r>
          </a:p>
        </p:txBody>
      </p:sp>
      <p:sp>
        <p:nvSpPr>
          <p:cNvPr id="80899" name="Rectangle 3"/>
          <p:cNvSpPr>
            <a:spLocks noGrp="1" noChangeArrowheads="1"/>
          </p:cNvSpPr>
          <p:nvPr>
            <p:ph type="body" idx="1"/>
          </p:nvPr>
        </p:nvSpPr>
        <p:spPr>
          <a:xfrm>
            <a:off x="468313" y="1700213"/>
            <a:ext cx="8207375" cy="2376487"/>
          </a:xfrm>
        </p:spPr>
        <p:txBody>
          <a:bodyPr/>
          <a:lstStyle/>
          <a:p>
            <a:pPr>
              <a:lnSpc>
                <a:spcPct val="90000"/>
              </a:lnSpc>
            </a:pPr>
            <a:r>
              <a:rPr lang="en-US" altLang="zh-CN" sz="2400" dirty="0" err="1"/>
              <a:t>BorderLayout</a:t>
            </a:r>
            <a:r>
              <a:rPr lang="zh-CN" altLang="en-US" sz="2400" dirty="0"/>
              <a:t>布局管理器把容器分成</a:t>
            </a:r>
            <a:r>
              <a:rPr lang="en-US" altLang="zh-CN" sz="2400" dirty="0"/>
              <a:t>5</a:t>
            </a:r>
            <a:r>
              <a:rPr lang="zh-CN" altLang="en-US" sz="2400" dirty="0"/>
              <a:t>个区域：</a:t>
            </a:r>
            <a:r>
              <a:rPr lang="en-US" altLang="zh-CN" sz="2400" dirty="0"/>
              <a:t>North</a:t>
            </a:r>
            <a:r>
              <a:rPr lang="zh-CN" altLang="en-US" sz="2400" dirty="0"/>
              <a:t>，</a:t>
            </a:r>
            <a:r>
              <a:rPr lang="en-US" altLang="zh-CN" sz="2400" dirty="0"/>
              <a:t>South</a:t>
            </a:r>
            <a:r>
              <a:rPr lang="zh-CN" altLang="en-US" sz="2400" dirty="0"/>
              <a:t>，</a:t>
            </a:r>
            <a:r>
              <a:rPr lang="en-US" altLang="zh-CN" sz="2400" dirty="0"/>
              <a:t>East</a:t>
            </a:r>
            <a:r>
              <a:rPr lang="zh-CN" altLang="en-US" sz="2400" dirty="0"/>
              <a:t>，</a:t>
            </a:r>
            <a:r>
              <a:rPr lang="en-US" altLang="zh-CN" sz="2400" dirty="0"/>
              <a:t>West</a:t>
            </a:r>
            <a:r>
              <a:rPr lang="zh-CN" altLang="en-US" sz="2400" dirty="0"/>
              <a:t>和</a:t>
            </a:r>
            <a:r>
              <a:rPr lang="en-US" altLang="zh-CN" sz="2400" dirty="0"/>
              <a:t>Center</a:t>
            </a:r>
            <a:r>
              <a:rPr lang="zh-CN" altLang="en-US" sz="2400" dirty="0"/>
              <a:t>，每个区域只能放置一个组件。</a:t>
            </a:r>
          </a:p>
          <a:p>
            <a:pPr lvl="1">
              <a:lnSpc>
                <a:spcPct val="90000"/>
              </a:lnSpc>
              <a:buFont typeface="Wingdings" pitchFamily="2" charset="2"/>
              <a:buNone/>
            </a:pPr>
            <a:r>
              <a:rPr lang="zh-CN" altLang="en-US" dirty="0"/>
              <a:t>	</a:t>
            </a:r>
            <a:r>
              <a:rPr lang="en-US" altLang="zh-CN" b="1" dirty="0" err="1">
                <a:solidFill>
                  <a:srgbClr val="006600"/>
                </a:solidFill>
                <a:latin typeface="Courier New" pitchFamily="49" charset="0"/>
              </a:rPr>
              <a:t>f.setLayout</a:t>
            </a:r>
            <a:r>
              <a:rPr lang="en-US" altLang="zh-CN" b="1" dirty="0">
                <a:solidFill>
                  <a:srgbClr val="006600"/>
                </a:solidFill>
                <a:latin typeface="Courier New" pitchFamily="49" charset="0"/>
              </a:rPr>
              <a:t>(new </a:t>
            </a:r>
            <a:r>
              <a:rPr lang="en-US" altLang="zh-CN" b="1" dirty="0" err="1">
                <a:solidFill>
                  <a:srgbClr val="006600"/>
                </a:solidFill>
                <a:latin typeface="Courier New" pitchFamily="49" charset="0"/>
              </a:rPr>
              <a:t>BorderLayout</a:t>
            </a:r>
            <a:r>
              <a:rPr lang="en-US" altLang="zh-CN" b="1" dirty="0">
                <a:solidFill>
                  <a:srgbClr val="006600"/>
                </a:solidFill>
                <a:latin typeface="Courier New" pitchFamily="49" charset="0"/>
              </a:rPr>
              <a:t>());</a:t>
            </a:r>
            <a:br>
              <a:rPr lang="en-US" altLang="zh-CN" b="1" dirty="0">
                <a:solidFill>
                  <a:srgbClr val="006600"/>
                </a:solidFill>
                <a:latin typeface="Courier New" pitchFamily="49" charset="0"/>
              </a:rPr>
            </a:br>
            <a:r>
              <a:rPr lang="en-US" altLang="zh-CN" b="1" dirty="0" err="1">
                <a:solidFill>
                  <a:srgbClr val="006600"/>
                </a:solidFill>
                <a:latin typeface="Courier New" pitchFamily="49" charset="0"/>
              </a:rPr>
              <a:t>f.add</a:t>
            </a:r>
            <a:r>
              <a:rPr lang="en-US" altLang="zh-CN" b="1" dirty="0">
                <a:solidFill>
                  <a:srgbClr val="006600"/>
                </a:solidFill>
                <a:latin typeface="Courier New" pitchFamily="49" charset="0"/>
              </a:rPr>
              <a:t>(“</a:t>
            </a:r>
            <a:r>
              <a:rPr lang="en-US" altLang="zh-CN" b="1" dirty="0">
                <a:solidFill>
                  <a:srgbClr val="C00000"/>
                </a:solidFill>
                <a:latin typeface="Courier New" pitchFamily="49" charset="0"/>
              </a:rPr>
              <a:t>North</a:t>
            </a:r>
            <a:r>
              <a:rPr lang="en-US" altLang="zh-CN" b="1" dirty="0">
                <a:solidFill>
                  <a:srgbClr val="006600"/>
                </a:solidFill>
                <a:latin typeface="Courier New" pitchFamily="49" charset="0"/>
              </a:rPr>
              <a:t>”, new Button(“North”));</a:t>
            </a:r>
            <a:br>
              <a:rPr lang="en-US" altLang="zh-CN" b="1" dirty="0">
                <a:solidFill>
                  <a:srgbClr val="006600"/>
                </a:solidFill>
                <a:latin typeface="Courier New" pitchFamily="49" charset="0"/>
              </a:rPr>
            </a:br>
            <a:r>
              <a:rPr lang="en-US" altLang="zh-CN" dirty="0"/>
              <a:t>//</a:t>
            </a:r>
            <a:r>
              <a:rPr lang="zh-CN" altLang="en-US" dirty="0"/>
              <a:t>第一个参数表示把按钮添加到容器的</a:t>
            </a:r>
            <a:r>
              <a:rPr lang="en-US" altLang="zh-CN" dirty="0"/>
              <a:t>North</a:t>
            </a:r>
            <a:r>
              <a:rPr lang="zh-CN" altLang="en-US" dirty="0"/>
              <a:t>区域 </a:t>
            </a:r>
          </a:p>
          <a:p>
            <a:pPr>
              <a:lnSpc>
                <a:spcPct val="90000"/>
              </a:lnSpc>
              <a:buFont typeface="Wingdings" pitchFamily="2" charset="2"/>
              <a:buNone/>
            </a:pPr>
            <a:endParaRPr lang="en-US" altLang="zh-CN" sz="2000" dirty="0"/>
          </a:p>
        </p:txBody>
      </p:sp>
      <p:grpSp>
        <p:nvGrpSpPr>
          <p:cNvPr id="2" name="Group 11"/>
          <p:cNvGrpSpPr>
            <a:grpSpLocks/>
          </p:cNvGrpSpPr>
          <p:nvPr/>
        </p:nvGrpSpPr>
        <p:grpSpPr bwMode="auto">
          <a:xfrm>
            <a:off x="2786050" y="4143380"/>
            <a:ext cx="2592387" cy="2305050"/>
            <a:chOff x="912" y="1872"/>
            <a:chExt cx="2112" cy="1968"/>
          </a:xfrm>
        </p:grpSpPr>
        <p:sp>
          <p:nvSpPr>
            <p:cNvPr id="80908" name="Rectangle 12"/>
            <p:cNvSpPr>
              <a:spLocks noChangeArrowheads="1"/>
            </p:cNvSpPr>
            <p:nvPr/>
          </p:nvSpPr>
          <p:spPr bwMode="auto">
            <a:xfrm>
              <a:off x="912" y="1872"/>
              <a:ext cx="2112" cy="1968"/>
            </a:xfrm>
            <a:prstGeom prst="rect">
              <a:avLst/>
            </a:prstGeom>
            <a:solidFill>
              <a:srgbClr val="FFE1FF"/>
            </a:solidFill>
            <a:ln w="9525">
              <a:solidFill>
                <a:schemeClr val="tx1"/>
              </a:solidFill>
              <a:miter lim="800000"/>
              <a:headEnd/>
              <a:tailEnd/>
            </a:ln>
            <a:effectLst/>
          </p:spPr>
          <p:txBody>
            <a:bodyPr wrap="none" anchor="ctr"/>
            <a:lstStyle/>
            <a:p>
              <a:pPr algn="ctr" eaLnBrk="0" hangingPunct="0"/>
              <a:r>
                <a:rPr lang="en-US" altLang="zh-CN" sz="2400">
                  <a:latin typeface="Times New Roman" pitchFamily="18" charset="0"/>
                </a:rPr>
                <a:t>Center</a:t>
              </a:r>
            </a:p>
          </p:txBody>
        </p:sp>
        <p:sp>
          <p:nvSpPr>
            <p:cNvPr id="80909" name="Rectangle 13"/>
            <p:cNvSpPr>
              <a:spLocks noChangeArrowheads="1"/>
            </p:cNvSpPr>
            <p:nvPr/>
          </p:nvSpPr>
          <p:spPr bwMode="auto">
            <a:xfrm>
              <a:off x="912" y="1872"/>
              <a:ext cx="2112" cy="384"/>
            </a:xfrm>
            <a:prstGeom prst="rect">
              <a:avLst/>
            </a:prstGeom>
            <a:solidFill>
              <a:srgbClr val="C8C8C8"/>
            </a:solidFill>
            <a:ln w="9525">
              <a:solidFill>
                <a:schemeClr val="tx1"/>
              </a:solidFill>
              <a:miter lim="800000"/>
              <a:headEnd/>
              <a:tailEnd/>
            </a:ln>
            <a:effectLst/>
          </p:spPr>
          <p:txBody>
            <a:bodyPr wrap="none" anchor="ctr"/>
            <a:lstStyle/>
            <a:p>
              <a:pPr algn="ctr" eaLnBrk="0" hangingPunct="0"/>
              <a:r>
                <a:rPr lang="en-US" altLang="zh-CN" sz="2400">
                  <a:latin typeface="Times New Roman" pitchFamily="18" charset="0"/>
                </a:rPr>
                <a:t>North</a:t>
              </a:r>
            </a:p>
          </p:txBody>
        </p:sp>
        <p:sp>
          <p:nvSpPr>
            <p:cNvPr id="80910" name="Rectangle 14"/>
            <p:cNvSpPr>
              <a:spLocks noChangeArrowheads="1"/>
            </p:cNvSpPr>
            <p:nvPr/>
          </p:nvSpPr>
          <p:spPr bwMode="auto">
            <a:xfrm>
              <a:off x="912" y="3456"/>
              <a:ext cx="2112" cy="384"/>
            </a:xfrm>
            <a:prstGeom prst="rect">
              <a:avLst/>
            </a:prstGeom>
            <a:solidFill>
              <a:srgbClr val="C8C8C8"/>
            </a:solidFill>
            <a:ln w="9525">
              <a:solidFill>
                <a:schemeClr val="tx1"/>
              </a:solidFill>
              <a:miter lim="800000"/>
              <a:headEnd/>
              <a:tailEnd/>
            </a:ln>
            <a:effectLst/>
          </p:spPr>
          <p:txBody>
            <a:bodyPr wrap="none" anchor="ctr"/>
            <a:lstStyle/>
            <a:p>
              <a:pPr algn="ctr" eaLnBrk="0" hangingPunct="0"/>
              <a:r>
                <a:rPr lang="en-US" altLang="zh-CN" sz="2400">
                  <a:latin typeface="Times New Roman" pitchFamily="18" charset="0"/>
                </a:rPr>
                <a:t>South</a:t>
              </a:r>
            </a:p>
          </p:txBody>
        </p:sp>
        <p:sp>
          <p:nvSpPr>
            <p:cNvPr id="80911" name="Rectangle 15"/>
            <p:cNvSpPr>
              <a:spLocks noChangeArrowheads="1"/>
            </p:cNvSpPr>
            <p:nvPr/>
          </p:nvSpPr>
          <p:spPr bwMode="auto">
            <a:xfrm>
              <a:off x="912" y="2256"/>
              <a:ext cx="480" cy="1200"/>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CN" sz="2400">
                  <a:latin typeface="Times New Roman" pitchFamily="18" charset="0"/>
                </a:rPr>
                <a:t>West</a:t>
              </a:r>
            </a:p>
          </p:txBody>
        </p:sp>
        <p:sp>
          <p:nvSpPr>
            <p:cNvPr id="80912" name="Rectangle 16"/>
            <p:cNvSpPr>
              <a:spLocks noChangeArrowheads="1"/>
            </p:cNvSpPr>
            <p:nvPr/>
          </p:nvSpPr>
          <p:spPr bwMode="auto">
            <a:xfrm>
              <a:off x="2544" y="2256"/>
              <a:ext cx="480" cy="1200"/>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CN" sz="2400">
                  <a:latin typeface="Times New Roman" pitchFamily="18" charset="0"/>
                </a:rPr>
                <a:t>East</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974984C-41E8-495D-B210-54936C9701E0}" type="slidenum">
              <a:rPr lang="en-US" altLang="zh-CN"/>
              <a:pPr/>
              <a:t>45</a:t>
            </a:fld>
            <a:endParaRPr lang="en-US" altLang="zh-CN" dirty="0"/>
          </a:p>
        </p:txBody>
      </p:sp>
      <p:sp>
        <p:nvSpPr>
          <p:cNvPr id="87042" name="Rectangle 2"/>
          <p:cNvSpPr>
            <a:spLocks noGrp="1" noChangeArrowheads="1"/>
          </p:cNvSpPr>
          <p:nvPr>
            <p:ph type="title"/>
          </p:nvPr>
        </p:nvSpPr>
        <p:spPr/>
        <p:txBody>
          <a:bodyPr/>
          <a:lstStyle/>
          <a:p>
            <a:r>
              <a:rPr lang="en-US" altLang="zh-CN" sz="4000" dirty="0" err="1"/>
              <a:t>BorderLayout</a:t>
            </a:r>
            <a:endParaRPr lang="en-US" altLang="zh-CN" sz="4000" dirty="0"/>
          </a:p>
        </p:txBody>
      </p:sp>
      <p:sp>
        <p:nvSpPr>
          <p:cNvPr id="87043" name="Rectangle 3"/>
          <p:cNvSpPr>
            <a:spLocks noGrp="1" noChangeArrowheads="1"/>
          </p:cNvSpPr>
          <p:nvPr>
            <p:ph type="body" idx="1"/>
          </p:nvPr>
        </p:nvSpPr>
        <p:spPr>
          <a:xfrm>
            <a:off x="539750" y="1719263"/>
            <a:ext cx="8147050" cy="2862262"/>
          </a:xfrm>
        </p:spPr>
        <p:txBody>
          <a:bodyPr/>
          <a:lstStyle/>
          <a:p>
            <a:pPr>
              <a:lnSpc>
                <a:spcPct val="90000"/>
              </a:lnSpc>
            </a:pPr>
            <a:r>
              <a:rPr lang="zh-CN" altLang="en-US" sz="2200" dirty="0"/>
              <a:t>在使用</a:t>
            </a:r>
            <a:r>
              <a:rPr lang="en-US" altLang="zh-CN" sz="2200" dirty="0" err="1"/>
              <a:t>BorderLayout</a:t>
            </a:r>
            <a:r>
              <a:rPr lang="zh-CN" altLang="en-US" sz="2200" dirty="0"/>
              <a:t>的时候，如果容器的大小发生变化，其变化规律为：</a:t>
            </a:r>
            <a:r>
              <a:rPr lang="zh-CN" altLang="en-US" sz="2200" dirty="0">
                <a:solidFill>
                  <a:srgbClr val="990000"/>
                </a:solidFill>
              </a:rPr>
              <a:t>组件的相对位置不变，大小发生变化</a:t>
            </a:r>
            <a:r>
              <a:rPr lang="zh-CN" altLang="en-US" sz="2200" dirty="0"/>
              <a:t>。</a:t>
            </a:r>
          </a:p>
          <a:p>
            <a:pPr>
              <a:lnSpc>
                <a:spcPct val="90000"/>
              </a:lnSpc>
            </a:pPr>
            <a:r>
              <a:rPr lang="zh-CN" altLang="en-US" sz="2200" dirty="0"/>
              <a:t>例如</a:t>
            </a:r>
            <a:r>
              <a:rPr lang="en-US" altLang="zh-CN" sz="2200" dirty="0"/>
              <a:t>: </a:t>
            </a:r>
            <a:r>
              <a:rPr lang="zh-CN" altLang="en-US" sz="2200" dirty="0"/>
              <a:t>容器变高了，则</a:t>
            </a:r>
            <a:r>
              <a:rPr lang="en-US" altLang="zh-CN" sz="2200" dirty="0"/>
              <a:t>North</a:t>
            </a:r>
            <a:r>
              <a:rPr lang="zh-CN" altLang="en-US" sz="2200" dirty="0"/>
              <a:t>、</a:t>
            </a:r>
            <a:r>
              <a:rPr lang="en-US" altLang="zh-CN" sz="2200" dirty="0"/>
              <a:t>South</a:t>
            </a:r>
            <a:r>
              <a:rPr lang="zh-CN" altLang="en-US" sz="2200" dirty="0"/>
              <a:t>区域不变，</a:t>
            </a:r>
            <a:r>
              <a:rPr lang="en-US" altLang="zh-CN" sz="2200" dirty="0"/>
              <a:t>West</a:t>
            </a:r>
            <a:r>
              <a:rPr lang="zh-CN" altLang="en-US" sz="2200" dirty="0"/>
              <a:t>、</a:t>
            </a:r>
            <a:r>
              <a:rPr lang="en-US" altLang="zh-CN" sz="2200" dirty="0"/>
              <a:t>Center</a:t>
            </a:r>
            <a:r>
              <a:rPr lang="zh-CN" altLang="en-US" sz="2200" dirty="0"/>
              <a:t>、</a:t>
            </a:r>
            <a:r>
              <a:rPr lang="en-US" altLang="zh-CN" sz="2200" dirty="0"/>
              <a:t>East</a:t>
            </a:r>
            <a:r>
              <a:rPr lang="zh-CN" altLang="en-US" sz="2200" dirty="0"/>
              <a:t>区域变高；如果容器变宽了，</a:t>
            </a:r>
            <a:r>
              <a:rPr lang="en-US" altLang="zh-CN" sz="2200" dirty="0"/>
              <a:t>West</a:t>
            </a:r>
            <a:r>
              <a:rPr lang="zh-CN" altLang="en-US" sz="2200" dirty="0"/>
              <a:t>、</a:t>
            </a:r>
            <a:r>
              <a:rPr lang="en-US" altLang="zh-CN" sz="2200" dirty="0"/>
              <a:t>East</a:t>
            </a:r>
            <a:r>
              <a:rPr lang="zh-CN" altLang="en-US" sz="2200" dirty="0"/>
              <a:t>区域不变，</a:t>
            </a:r>
            <a:r>
              <a:rPr lang="en-US" altLang="zh-CN" sz="2200" dirty="0"/>
              <a:t>North</a:t>
            </a:r>
            <a:r>
              <a:rPr lang="zh-CN" altLang="en-US" sz="2200" dirty="0"/>
              <a:t>、</a:t>
            </a:r>
            <a:r>
              <a:rPr lang="en-US" altLang="zh-CN" sz="2200" dirty="0"/>
              <a:t>Center</a:t>
            </a:r>
            <a:r>
              <a:rPr lang="zh-CN" altLang="en-US" sz="2200" dirty="0"/>
              <a:t>、</a:t>
            </a:r>
            <a:r>
              <a:rPr lang="en-US" altLang="zh-CN" sz="2200" dirty="0"/>
              <a:t>South</a:t>
            </a:r>
            <a:r>
              <a:rPr lang="zh-CN" altLang="en-US" sz="2200" dirty="0"/>
              <a:t>区域变宽。</a:t>
            </a:r>
          </a:p>
          <a:p>
            <a:pPr>
              <a:lnSpc>
                <a:spcPct val="90000"/>
              </a:lnSpc>
            </a:pPr>
            <a:r>
              <a:rPr lang="zh-CN" altLang="en-US" sz="2200" dirty="0"/>
              <a:t>不一定所有的区域都有组件，如果四周的区域（</a:t>
            </a:r>
            <a:r>
              <a:rPr lang="en-US" altLang="zh-CN" sz="2200" dirty="0"/>
              <a:t>West</a:t>
            </a:r>
            <a:r>
              <a:rPr lang="zh-CN" altLang="en-US" sz="2200" dirty="0"/>
              <a:t>、</a:t>
            </a:r>
            <a:r>
              <a:rPr lang="en-US" altLang="zh-CN" sz="2200" dirty="0"/>
              <a:t>East</a:t>
            </a:r>
            <a:r>
              <a:rPr lang="zh-CN" altLang="en-US" sz="2200" dirty="0"/>
              <a:t>、</a:t>
            </a:r>
            <a:r>
              <a:rPr lang="en-US" altLang="zh-CN" sz="2200" dirty="0"/>
              <a:t>North</a:t>
            </a:r>
            <a:r>
              <a:rPr lang="zh-CN" altLang="en-US" sz="2200" dirty="0"/>
              <a:t>、</a:t>
            </a:r>
            <a:r>
              <a:rPr lang="en-US" altLang="zh-CN" sz="2200" dirty="0"/>
              <a:t>South</a:t>
            </a:r>
            <a:r>
              <a:rPr lang="zh-CN" altLang="en-US" sz="2200" dirty="0"/>
              <a:t>区域）没有组件，则由</a:t>
            </a:r>
            <a:r>
              <a:rPr lang="en-US" altLang="zh-CN" sz="2200" dirty="0"/>
              <a:t>Center</a:t>
            </a:r>
            <a:r>
              <a:rPr lang="zh-CN" altLang="en-US" sz="2200" dirty="0"/>
              <a:t>区域去补充，但是如果</a:t>
            </a:r>
            <a:r>
              <a:rPr lang="en-US" altLang="zh-CN" sz="2200" dirty="0"/>
              <a:t>Center</a:t>
            </a:r>
            <a:r>
              <a:rPr lang="zh-CN" altLang="en-US" sz="2200" dirty="0"/>
              <a:t>区域没有组件，则保持空白：</a:t>
            </a:r>
          </a:p>
          <a:p>
            <a:pPr>
              <a:lnSpc>
                <a:spcPct val="90000"/>
              </a:lnSpc>
            </a:pPr>
            <a:endParaRPr lang="en-US" altLang="zh-CN" sz="2000" dirty="0"/>
          </a:p>
        </p:txBody>
      </p:sp>
      <p:pic>
        <p:nvPicPr>
          <p:cNvPr id="87050" name="Picture 10"/>
          <p:cNvPicPr>
            <a:picLocks noChangeAspect="1" noChangeArrowheads="1"/>
          </p:cNvPicPr>
          <p:nvPr/>
        </p:nvPicPr>
        <p:blipFill>
          <a:blip r:embed="rId2"/>
          <a:srcRect/>
          <a:stretch>
            <a:fillRect/>
          </a:stretch>
        </p:blipFill>
        <p:spPr bwMode="auto">
          <a:xfrm>
            <a:off x="2915816" y="4536154"/>
            <a:ext cx="2232025" cy="223202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err="1">
                <a:latin typeface="Tahoma" panose="020B0604030504040204" pitchFamily="34" charset="0"/>
                <a:ea typeface="Tahoma" panose="020B0604030504040204" pitchFamily="34" charset="0"/>
                <a:cs typeface="Tahoma" panose="020B0604030504040204" pitchFamily="34" charset="0"/>
              </a:rPr>
              <a:t>CardLayout</a:t>
            </a:r>
            <a:r>
              <a:rPr lang="zh-CN" altLang="en-US" b="1" dirty="0">
                <a:latin typeface="Tahoma" panose="020B0604030504040204" pitchFamily="34" charset="0"/>
                <a:cs typeface="Tahoma" panose="020B0604030504040204" pitchFamily="34" charset="0"/>
              </a:rPr>
              <a:t>布局</a:t>
            </a:r>
            <a:endParaRPr lang="zh-CN" altLang="en-US" dirty="0">
              <a:latin typeface="Tahoma" panose="020B0604030504040204" pitchFamily="34" charset="0"/>
              <a:cs typeface="Tahoma" panose="020B0604030504040204" pitchFamily="34" charset="0"/>
            </a:endParaRPr>
          </a:p>
        </p:txBody>
      </p:sp>
      <p:sp>
        <p:nvSpPr>
          <p:cNvPr id="3" name="内容占位符 2"/>
          <p:cNvSpPr>
            <a:spLocks noGrp="1"/>
          </p:cNvSpPr>
          <p:nvPr>
            <p:ph idx="1"/>
          </p:nvPr>
        </p:nvSpPr>
        <p:spPr/>
        <p:txBody>
          <a:bodyPr>
            <a:normAutofit lnSpcReduction="10000"/>
          </a:bodyPr>
          <a:lstStyle/>
          <a:p>
            <a:pPr algn="just">
              <a:lnSpc>
                <a:spcPct val="110000"/>
              </a:lnSpc>
              <a:buNone/>
            </a:pPr>
            <a:r>
              <a:rPr lang="zh-CN" altLang="en-US" sz="3000" b="1" dirty="0">
                <a:latin typeface="Tahoma" panose="020B0604030504040204" pitchFamily="34" charset="0"/>
                <a:cs typeface="Tahoma" panose="020B0604030504040204" pitchFamily="34" charset="0"/>
              </a:rPr>
              <a:t>3．</a:t>
            </a:r>
            <a:r>
              <a:rPr lang="en-US" altLang="zh-CN" sz="3000" b="1" dirty="0" err="1">
                <a:latin typeface="Tahoma" panose="020B0604030504040204" pitchFamily="34" charset="0"/>
                <a:ea typeface="Tahoma" panose="020B0604030504040204" pitchFamily="34" charset="0"/>
                <a:cs typeface="Tahoma" panose="020B0604030504040204" pitchFamily="34" charset="0"/>
              </a:rPr>
              <a:t>CardLayout</a:t>
            </a:r>
            <a:r>
              <a:rPr lang="en-US" altLang="zh-CN" sz="3000" b="1" dirty="0">
                <a:latin typeface="Tahoma" panose="020B0604030504040204" pitchFamily="34" charset="0"/>
                <a:ea typeface="Tahoma" panose="020B0604030504040204" pitchFamily="34" charset="0"/>
                <a:cs typeface="Tahoma" panose="020B0604030504040204" pitchFamily="34" charset="0"/>
              </a:rPr>
              <a:t> </a:t>
            </a:r>
            <a:r>
              <a:rPr lang="zh-CN" altLang="en-US" sz="3000" b="1" dirty="0">
                <a:latin typeface="Tahoma" panose="020B0604030504040204" pitchFamily="34" charset="0"/>
                <a:cs typeface="Tahoma" panose="020B0604030504040204" pitchFamily="34" charset="0"/>
              </a:rPr>
              <a:t>布局</a:t>
            </a:r>
            <a:endParaRPr lang="en-US" altLang="zh-CN" sz="3000" b="1" dirty="0">
              <a:latin typeface="Tahoma" panose="020B0604030504040204" pitchFamily="34" charset="0"/>
              <a:ea typeface="Tahoma" panose="020B0604030504040204" pitchFamily="34" charset="0"/>
              <a:cs typeface="Tahoma" panose="020B0604030504040204" pitchFamily="34" charset="0"/>
            </a:endParaRPr>
          </a:p>
          <a:p>
            <a:pPr lvl="1"/>
            <a:r>
              <a:rPr lang="zh-CN" altLang="en-US" sz="2200" dirty="0">
                <a:solidFill>
                  <a:srgbClr val="990000"/>
                </a:solidFill>
              </a:rPr>
              <a:t>牌</a:t>
            </a:r>
            <a:r>
              <a:rPr lang="en-US" altLang="zh-CN" sz="2200" dirty="0">
                <a:solidFill>
                  <a:srgbClr val="990000"/>
                </a:solidFill>
              </a:rPr>
              <a:t>(/</a:t>
            </a:r>
            <a:r>
              <a:rPr lang="zh-CN" altLang="en-US" sz="2200" dirty="0">
                <a:solidFill>
                  <a:srgbClr val="990000"/>
                </a:solidFill>
              </a:rPr>
              <a:t>卡片式）布局管理器（</a:t>
            </a:r>
            <a:r>
              <a:rPr lang="en-US" altLang="zh-CN" sz="2200" dirty="0" err="1">
                <a:solidFill>
                  <a:srgbClr val="990000"/>
                </a:solidFill>
              </a:rPr>
              <a:t>CardLayout</a:t>
            </a:r>
            <a:r>
              <a:rPr lang="zh-CN" altLang="en-US" sz="2200" dirty="0">
                <a:solidFill>
                  <a:srgbClr val="990000"/>
                </a:solidFill>
              </a:rPr>
              <a:t>）</a:t>
            </a:r>
            <a:r>
              <a:rPr lang="zh-CN" altLang="en-US" sz="2200" dirty="0">
                <a:latin typeface="Times New Roman" pitchFamily="18" charset="0"/>
              </a:rPr>
              <a:t>是一种</a:t>
            </a:r>
            <a:r>
              <a:rPr lang="zh-CN" altLang="en-US" sz="2200" b="1" u="sng" dirty="0">
                <a:solidFill>
                  <a:srgbClr val="0000CC"/>
                </a:solidFill>
                <a:latin typeface="Times New Roman" pitchFamily="18" charset="0"/>
              </a:rPr>
              <a:t>卡片式</a:t>
            </a:r>
            <a:r>
              <a:rPr lang="zh-CN" altLang="en-US" sz="2200" dirty="0">
                <a:latin typeface="Times New Roman" pitchFamily="18" charset="0"/>
              </a:rPr>
              <a:t>的布局管理器，它将容器中的组件处理为一系列卡片，每一时刻只显示出其中的一张。</a:t>
            </a:r>
          </a:p>
          <a:p>
            <a:pPr lvl="1"/>
            <a:r>
              <a:rPr lang="zh-CN" altLang="en-US" sz="2200" dirty="0"/>
              <a:t>牌</a:t>
            </a:r>
            <a:r>
              <a:rPr lang="zh-CN" altLang="en-US" sz="2200"/>
              <a:t>布局管理器</a:t>
            </a:r>
            <a:r>
              <a:rPr lang="en-US" altLang="zh-CN" sz="2200"/>
              <a:t>(CardLayout)</a:t>
            </a:r>
            <a:r>
              <a:rPr lang="zh-CN" altLang="en-US" sz="2200"/>
              <a:t>就</a:t>
            </a:r>
            <a:r>
              <a:rPr lang="zh-CN" altLang="en-US" sz="2200" dirty="0"/>
              <a:t>象一副叠得整整齐齐的扑克牌一样，你只能看见最上面的一张牌，每一张牌就相当于牌布局管理器中的每一层。 </a:t>
            </a:r>
            <a:endParaRPr lang="en-US" altLang="zh-CN" sz="2200" dirty="0"/>
          </a:p>
          <a:p>
            <a:pPr lvl="1"/>
            <a:endParaRPr lang="zh-CN" altLang="en-US" sz="2200" dirty="0"/>
          </a:p>
          <a:p>
            <a:pPr lvl="1" algn="just">
              <a:lnSpc>
                <a:spcPct val="110000"/>
              </a:lnSpc>
            </a:pPr>
            <a:r>
              <a:rPr lang="zh-CN" altLang="en-US" sz="2200" dirty="0">
                <a:latin typeface="Times New Roman" pitchFamily="18" charset="0"/>
              </a:rPr>
              <a:t>例：为</a:t>
            </a:r>
            <a:r>
              <a:rPr lang="en-US" altLang="zh-CN" sz="2200" dirty="0">
                <a:latin typeface="Times New Roman" pitchFamily="18" charset="0"/>
              </a:rPr>
              <a:t>Frame</a:t>
            </a:r>
            <a:r>
              <a:rPr lang="zh-CN" altLang="en-US" sz="2200" dirty="0">
                <a:latin typeface="Times New Roman" pitchFamily="18" charset="0"/>
              </a:rPr>
              <a:t>类的实例</a:t>
            </a:r>
            <a:r>
              <a:rPr lang="en-US" altLang="zh-CN" sz="2200" dirty="0">
                <a:latin typeface="Times New Roman" pitchFamily="18" charset="0"/>
              </a:rPr>
              <a:t>f</a:t>
            </a:r>
            <a:r>
              <a:rPr lang="zh-CN" altLang="en-US" sz="2200" dirty="0">
                <a:latin typeface="Times New Roman" pitchFamily="18" charset="0"/>
              </a:rPr>
              <a:t>指定了一个 </a:t>
            </a:r>
            <a:r>
              <a:rPr lang="en-US" altLang="zh-CN" sz="2200" dirty="0" err="1">
                <a:latin typeface="Times New Roman" pitchFamily="18" charset="0"/>
              </a:rPr>
              <a:t>CardLayout</a:t>
            </a:r>
            <a:r>
              <a:rPr lang="zh-CN" altLang="en-US" sz="2200" dirty="0">
                <a:latin typeface="Times New Roman" pitchFamily="18" charset="0"/>
              </a:rPr>
              <a:t>类型的布局管理器，然后向其中加入了</a:t>
            </a:r>
            <a:r>
              <a:rPr lang="en-US" altLang="zh-CN" sz="2200" dirty="0">
                <a:latin typeface="Times New Roman" pitchFamily="18" charset="0"/>
              </a:rPr>
              <a:t>3</a:t>
            </a:r>
            <a:r>
              <a:rPr lang="zh-CN" altLang="en-US" sz="2200" dirty="0">
                <a:latin typeface="Times New Roman" pitchFamily="18" charset="0"/>
              </a:rPr>
              <a:t>张卡片，每张卡片都是</a:t>
            </a:r>
            <a:r>
              <a:rPr lang="en-US" altLang="zh-CN" sz="2200" dirty="0" err="1">
                <a:latin typeface="Times New Roman" pitchFamily="18" charset="0"/>
              </a:rPr>
              <a:t>JPanel</a:t>
            </a:r>
            <a:r>
              <a:rPr lang="zh-CN" altLang="en-US" sz="2200" dirty="0">
                <a:latin typeface="Times New Roman" pitchFamily="18" charset="0"/>
              </a:rPr>
              <a:t>类的一个实例，并且具有不同的背景色。每当在程序窗口单击鼠标时，下一张卡片就会显示出来。</a:t>
            </a:r>
          </a:p>
          <a:p>
            <a:pPr algn="just">
              <a:lnSpc>
                <a:spcPct val="110000"/>
              </a:lnSpc>
              <a:buNone/>
            </a:pPr>
            <a:endParaRPr lang="en-US" altLang="zh-CN" sz="3000" b="1" dirty="0">
              <a:solidFill>
                <a:srgbClr val="C00000"/>
              </a:solidFill>
              <a:latin typeface="宋体" pitchFamily="2" charset="-122"/>
            </a:endParaRPr>
          </a:p>
          <a:p>
            <a:pPr algn="just">
              <a:lnSpc>
                <a:spcPct val="110000"/>
              </a:lnSpc>
            </a:pPr>
            <a:endParaRPr lang="zh-CN" altLang="en-US" sz="2400" b="1" dirty="0">
              <a:solidFill>
                <a:srgbClr val="0000FF"/>
              </a:solidFill>
              <a:latin typeface="Arial"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lnSpcReduction="10000"/>
          </a:bodyPr>
          <a:lstStyle/>
          <a:p>
            <a:pPr algn="just">
              <a:lnSpc>
                <a:spcPct val="110000"/>
              </a:lnSpc>
            </a:pPr>
            <a:r>
              <a:rPr lang="zh-CN" altLang="en-US" b="1" dirty="0">
                <a:latin typeface="宋体" pitchFamily="2" charset="-122"/>
              </a:rPr>
              <a:t>使用</a:t>
            </a:r>
            <a:r>
              <a:rPr lang="en-US" altLang="zh-CN" b="1" dirty="0" err="1">
                <a:latin typeface="宋体" pitchFamily="2" charset="-122"/>
              </a:rPr>
              <a:t>CardLayout</a:t>
            </a:r>
            <a:r>
              <a:rPr lang="zh-CN" altLang="en-US" b="1" dirty="0">
                <a:latin typeface="宋体" pitchFamily="2" charset="-122"/>
              </a:rPr>
              <a:t>的一般步骤如下：</a:t>
            </a:r>
          </a:p>
          <a:p>
            <a:pPr algn="just">
              <a:lnSpc>
                <a:spcPct val="110000"/>
              </a:lnSpc>
              <a:buNone/>
            </a:pPr>
            <a:r>
              <a:rPr lang="zh-CN" altLang="en-US" b="1" dirty="0">
                <a:latin typeface="宋体" pitchFamily="2" charset="-122"/>
              </a:rPr>
              <a:t>  </a:t>
            </a:r>
            <a:r>
              <a:rPr lang="zh-CN" altLang="en-US" sz="2400" b="1" dirty="0">
                <a:latin typeface="宋体" pitchFamily="2" charset="-122"/>
              </a:rPr>
              <a:t>1)</a:t>
            </a:r>
            <a:r>
              <a:rPr lang="zh-CN" altLang="en-US" sz="2400" dirty="0">
                <a:latin typeface="宋体" pitchFamily="2" charset="-122"/>
              </a:rPr>
              <a:t>创建</a:t>
            </a:r>
            <a:r>
              <a:rPr lang="en-US" altLang="zh-CN" sz="2400" dirty="0" err="1">
                <a:latin typeface="宋体" pitchFamily="2" charset="-122"/>
              </a:rPr>
              <a:t>CardLayout</a:t>
            </a:r>
            <a:r>
              <a:rPr lang="zh-CN" altLang="en-US" sz="2400" dirty="0">
                <a:latin typeface="宋体" pitchFamily="2" charset="-122"/>
              </a:rPr>
              <a:t>对象</a:t>
            </a:r>
            <a:r>
              <a:rPr lang="zh-CN" altLang="en-US" sz="2400" b="1" dirty="0">
                <a:latin typeface="宋体" pitchFamily="2" charset="-122"/>
              </a:rPr>
              <a:t> </a:t>
            </a:r>
            <a:endParaRPr lang="en-US" altLang="zh-CN" sz="2400" b="1" dirty="0">
              <a:latin typeface="宋体" pitchFamily="2" charset="-122"/>
            </a:endParaRPr>
          </a:p>
          <a:p>
            <a:pPr algn="ctr">
              <a:lnSpc>
                <a:spcPct val="110000"/>
              </a:lnSpc>
              <a:buNone/>
            </a:pPr>
            <a:r>
              <a:rPr lang="en-US" altLang="zh-CN" sz="2400" b="1" dirty="0" err="1">
                <a:solidFill>
                  <a:srgbClr val="0000FF"/>
                </a:solidFill>
                <a:latin typeface="Arial" charset="0"/>
              </a:rPr>
              <a:t>CardLayout</a:t>
            </a:r>
            <a:r>
              <a:rPr lang="en-US" altLang="zh-CN" sz="2400" b="1" dirty="0">
                <a:solidFill>
                  <a:srgbClr val="0000FF"/>
                </a:solidFill>
                <a:latin typeface="Arial" charset="0"/>
              </a:rPr>
              <a:t> card=new </a:t>
            </a:r>
            <a:r>
              <a:rPr lang="en-US" altLang="zh-CN" sz="2400" b="1" dirty="0" err="1">
                <a:solidFill>
                  <a:srgbClr val="0000FF"/>
                </a:solidFill>
                <a:latin typeface="Arial" charset="0"/>
              </a:rPr>
              <a:t>CardLayout</a:t>
            </a:r>
            <a:r>
              <a:rPr lang="en-US" altLang="zh-CN" sz="2400" b="1" dirty="0">
                <a:solidFill>
                  <a:srgbClr val="0000FF"/>
                </a:solidFill>
                <a:latin typeface="Arial" charset="0"/>
              </a:rPr>
              <a:t>();</a:t>
            </a:r>
          </a:p>
          <a:p>
            <a:pPr algn="just">
              <a:lnSpc>
                <a:spcPct val="110000"/>
              </a:lnSpc>
              <a:buNone/>
            </a:pPr>
            <a:r>
              <a:rPr lang="en-US" altLang="zh-CN" sz="2400" b="1" dirty="0">
                <a:latin typeface="宋体" pitchFamily="2" charset="-122"/>
              </a:rPr>
              <a:t>  2)</a:t>
            </a:r>
            <a:r>
              <a:rPr lang="zh-CN" altLang="en-US" sz="2400" dirty="0">
                <a:latin typeface="宋体" pitchFamily="2" charset="-122"/>
              </a:rPr>
              <a:t>为容器设置布局</a:t>
            </a:r>
            <a:r>
              <a:rPr lang="zh-CN" altLang="en-US" sz="2400" b="1" dirty="0">
                <a:latin typeface="宋体" pitchFamily="2" charset="-122"/>
              </a:rPr>
              <a:t> </a:t>
            </a:r>
            <a:endParaRPr lang="en-US" altLang="zh-CN" sz="2400" b="1" dirty="0">
              <a:latin typeface="宋体" pitchFamily="2" charset="-122"/>
            </a:endParaRPr>
          </a:p>
          <a:p>
            <a:pPr algn="ctr">
              <a:lnSpc>
                <a:spcPct val="110000"/>
              </a:lnSpc>
              <a:buNone/>
            </a:pPr>
            <a:r>
              <a:rPr lang="en-US" altLang="zh-CN" sz="2400" b="1" dirty="0" err="1">
                <a:solidFill>
                  <a:srgbClr val="0000FF"/>
                </a:solidFill>
                <a:latin typeface="Arial" charset="0"/>
              </a:rPr>
              <a:t>con.setLayout</a:t>
            </a:r>
            <a:r>
              <a:rPr lang="en-US" altLang="zh-CN" sz="2400" b="1" dirty="0">
                <a:solidFill>
                  <a:srgbClr val="0000FF"/>
                </a:solidFill>
                <a:latin typeface="Arial" charset="0"/>
              </a:rPr>
              <a:t>(card);</a:t>
            </a:r>
          </a:p>
          <a:p>
            <a:pPr algn="just">
              <a:lnSpc>
                <a:spcPct val="110000"/>
              </a:lnSpc>
              <a:buNone/>
            </a:pPr>
            <a:r>
              <a:rPr lang="en-US" altLang="zh-CN" sz="2400" b="1" dirty="0">
                <a:latin typeface="宋体" pitchFamily="2" charset="-122"/>
              </a:rPr>
              <a:t>  3)</a:t>
            </a:r>
            <a:r>
              <a:rPr lang="zh-CN" altLang="en-US" sz="2400" dirty="0">
                <a:latin typeface="宋体" pitchFamily="2" charset="-122"/>
              </a:rPr>
              <a:t>容器调用</a:t>
            </a:r>
            <a:r>
              <a:rPr lang="en-US" altLang="zh-CN" sz="2400" dirty="0">
                <a:latin typeface="宋体" pitchFamily="2" charset="-122"/>
              </a:rPr>
              <a:t>add</a:t>
            </a:r>
            <a:r>
              <a:rPr lang="zh-CN" altLang="en-US" sz="2400" dirty="0">
                <a:latin typeface="宋体" pitchFamily="2" charset="-122"/>
              </a:rPr>
              <a:t>方法将组件</a:t>
            </a:r>
            <a:r>
              <a:rPr lang="en-US" altLang="zh-CN" sz="2400" dirty="0">
                <a:latin typeface="宋体" pitchFamily="2" charset="-122"/>
              </a:rPr>
              <a:t>b</a:t>
            </a:r>
            <a:r>
              <a:rPr lang="zh-CN" altLang="en-US" sz="2400" dirty="0">
                <a:latin typeface="宋体" pitchFamily="2" charset="-122"/>
              </a:rPr>
              <a:t>加入容器，并给出了显示该组件的代号</a:t>
            </a:r>
            <a:r>
              <a:rPr lang="en-US" altLang="zh-CN" sz="2400" dirty="0">
                <a:latin typeface="宋体" pitchFamily="2" charset="-122"/>
              </a:rPr>
              <a:t>s。</a:t>
            </a:r>
          </a:p>
          <a:p>
            <a:pPr algn="ctr">
              <a:lnSpc>
                <a:spcPct val="110000"/>
              </a:lnSpc>
              <a:buNone/>
            </a:pPr>
            <a:r>
              <a:rPr lang="en-US" altLang="zh-CN" sz="2400" b="1" dirty="0">
                <a:solidFill>
                  <a:srgbClr val="0000FF"/>
                </a:solidFill>
                <a:latin typeface="Arial" charset="0"/>
              </a:rPr>
              <a:t>add(String s, Component b);</a:t>
            </a:r>
            <a:endParaRPr lang="en-US" altLang="zh-CN" sz="2400" dirty="0">
              <a:latin typeface="宋体" pitchFamily="2" charset="-122"/>
            </a:endParaRPr>
          </a:p>
          <a:p>
            <a:pPr algn="just">
              <a:lnSpc>
                <a:spcPct val="110000"/>
              </a:lnSpc>
              <a:buNone/>
            </a:pPr>
            <a:r>
              <a:rPr lang="en-US" altLang="zh-CN" sz="2400" b="1" dirty="0">
                <a:latin typeface="宋体" pitchFamily="2" charset="-122"/>
              </a:rPr>
              <a:t>  4)</a:t>
            </a:r>
            <a:r>
              <a:rPr lang="zh-CN" altLang="en-US" sz="2400" dirty="0">
                <a:latin typeface="宋体" pitchFamily="2" charset="-122"/>
              </a:rPr>
              <a:t>布局对象</a:t>
            </a:r>
            <a:r>
              <a:rPr lang="en-US" altLang="zh-CN" sz="2400" dirty="0">
                <a:latin typeface="宋体" pitchFamily="2" charset="-122"/>
              </a:rPr>
              <a:t>card</a:t>
            </a:r>
            <a:r>
              <a:rPr lang="zh-CN" altLang="en-US" sz="2400" dirty="0">
                <a:latin typeface="宋体" pitchFamily="2" charset="-122"/>
              </a:rPr>
              <a:t>用</a:t>
            </a:r>
            <a:r>
              <a:rPr lang="en-US" altLang="zh-CN" sz="2400" dirty="0" err="1">
                <a:latin typeface="宋体" pitchFamily="2" charset="-122"/>
              </a:rPr>
              <a:t>CardLayout</a:t>
            </a:r>
            <a:r>
              <a:rPr lang="zh-CN" altLang="en-US" sz="2400" dirty="0">
                <a:latin typeface="宋体" pitchFamily="2" charset="-122"/>
              </a:rPr>
              <a:t>类提供的</a:t>
            </a:r>
            <a:r>
              <a:rPr lang="en-US" altLang="zh-CN" sz="2400" dirty="0">
                <a:latin typeface="宋体" pitchFamily="2" charset="-122"/>
              </a:rPr>
              <a:t>show()</a:t>
            </a:r>
            <a:r>
              <a:rPr lang="zh-CN" altLang="en-US" sz="2400" dirty="0">
                <a:latin typeface="宋体" pitchFamily="2" charset="-122"/>
              </a:rPr>
              <a:t>方法，显示容器</a:t>
            </a:r>
            <a:r>
              <a:rPr lang="en-US" altLang="zh-CN" sz="2400" dirty="0">
                <a:latin typeface="宋体" pitchFamily="2" charset="-122"/>
              </a:rPr>
              <a:t>con</a:t>
            </a:r>
            <a:r>
              <a:rPr lang="zh-CN" altLang="en-US" sz="2400" dirty="0">
                <a:latin typeface="宋体" pitchFamily="2" charset="-122"/>
              </a:rPr>
              <a:t>中组件代号为</a:t>
            </a:r>
            <a:r>
              <a:rPr lang="en-US" altLang="zh-CN" sz="2400" dirty="0">
                <a:latin typeface="宋体" pitchFamily="2" charset="-122"/>
              </a:rPr>
              <a:t>s</a:t>
            </a:r>
            <a:r>
              <a:rPr lang="zh-CN" altLang="en-US" sz="2400" dirty="0">
                <a:latin typeface="宋体" pitchFamily="2" charset="-122"/>
              </a:rPr>
              <a:t>的组件：</a:t>
            </a:r>
            <a:endParaRPr lang="en-US" altLang="zh-CN" sz="2400" dirty="0">
              <a:latin typeface="宋体" pitchFamily="2" charset="-122"/>
            </a:endParaRPr>
          </a:p>
          <a:p>
            <a:pPr algn="ctr">
              <a:lnSpc>
                <a:spcPct val="110000"/>
              </a:lnSpc>
              <a:buNone/>
            </a:pPr>
            <a:r>
              <a:rPr lang="en-US" altLang="zh-CN" sz="2400" b="1" dirty="0" err="1">
                <a:solidFill>
                  <a:srgbClr val="0000FF"/>
                </a:solidFill>
                <a:latin typeface="Arial" charset="0"/>
              </a:rPr>
              <a:t>card.show</a:t>
            </a:r>
            <a:r>
              <a:rPr lang="en-US" altLang="zh-CN" sz="2400" b="1" dirty="0">
                <a:solidFill>
                  <a:srgbClr val="0000FF"/>
                </a:solidFill>
                <a:latin typeface="Arial" charset="0"/>
              </a:rPr>
              <a:t>(</a:t>
            </a:r>
            <a:r>
              <a:rPr lang="en-US" altLang="zh-CN" sz="2400" b="1" dirty="0" err="1">
                <a:solidFill>
                  <a:srgbClr val="0000FF"/>
                </a:solidFill>
                <a:latin typeface="Arial" charset="0"/>
              </a:rPr>
              <a:t>con,s</a:t>
            </a:r>
            <a:r>
              <a:rPr lang="en-US" altLang="zh-CN" sz="2400" b="1" dirty="0">
                <a:solidFill>
                  <a:srgbClr val="0000FF"/>
                </a:solidFill>
                <a:latin typeface="Arial" charset="0"/>
              </a:rPr>
              <a:t>);</a:t>
            </a:r>
          </a:p>
          <a:p>
            <a:pPr>
              <a:lnSpc>
                <a:spcPct val="110000"/>
              </a:lnSpc>
            </a:pPr>
            <a:r>
              <a:rPr lang="zh-CN" altLang="en-US" sz="2400" b="1" dirty="0">
                <a:solidFill>
                  <a:srgbClr val="0000FF"/>
                </a:solidFill>
                <a:latin typeface="Arial" charset="0"/>
              </a:rPr>
              <a:t>演示</a:t>
            </a:r>
            <a:r>
              <a:rPr lang="en-US" altLang="zh-CN" sz="2400" b="1">
                <a:solidFill>
                  <a:srgbClr val="0000FF"/>
                </a:solidFill>
                <a:latin typeface="Arial" charset="0"/>
              </a:rPr>
              <a:t>Demo</a:t>
            </a:r>
            <a:r>
              <a:rPr lang="zh-CN" altLang="en-US" sz="2400" b="1">
                <a:solidFill>
                  <a:srgbClr val="0000FF"/>
                </a:solidFill>
                <a:latin typeface="Arial" charset="0"/>
              </a:rPr>
              <a:t>。</a:t>
            </a:r>
            <a:r>
              <a:rPr lang="en-US" altLang="zh-CN" sz="2400" b="1">
                <a:solidFill>
                  <a:srgbClr val="0000FF"/>
                </a:solidFill>
                <a:latin typeface="Arial" charset="0"/>
              </a:rPr>
              <a:t>(CardTest.java)</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47</a:t>
            </a:fld>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tx1"/>
                </a:solidFill>
                <a:latin typeface="Tahoma" pitchFamily="34" charset="0"/>
                <a:ea typeface="Tahoma" pitchFamily="34" charset="0"/>
                <a:cs typeface="Tahoma" pitchFamily="34" charset="0"/>
              </a:rPr>
              <a:t>GridLayout</a:t>
            </a:r>
            <a:r>
              <a:rPr lang="zh-CN" altLang="en-US" dirty="0">
                <a:solidFill>
                  <a:schemeClr val="tx1"/>
                </a:solidFill>
                <a:latin typeface="Tahoma" pitchFamily="34" charset="0"/>
                <a:cs typeface="Tahoma" pitchFamily="34" charset="0"/>
              </a:rPr>
              <a:t>布局</a:t>
            </a:r>
            <a:endParaRPr lang="zh-CN" altLang="en-US" dirty="0">
              <a:solidFill>
                <a:schemeClr val="tx1"/>
              </a:solidFill>
            </a:endParaRPr>
          </a:p>
        </p:txBody>
      </p:sp>
      <p:sp>
        <p:nvSpPr>
          <p:cNvPr id="3" name="内容占位符 2"/>
          <p:cNvSpPr>
            <a:spLocks noGrp="1"/>
          </p:cNvSpPr>
          <p:nvPr>
            <p:ph idx="1"/>
          </p:nvPr>
        </p:nvSpPr>
        <p:spPr/>
        <p:txBody>
          <a:bodyPr>
            <a:normAutofit fontScale="92500" lnSpcReduction="20000"/>
          </a:bodyPr>
          <a:lstStyle/>
          <a:p>
            <a:pPr algn="just">
              <a:lnSpc>
                <a:spcPct val="110000"/>
              </a:lnSpc>
              <a:buNone/>
            </a:pPr>
            <a:r>
              <a:rPr lang="zh-CN" altLang="en-US" sz="3000" b="1" dirty="0">
                <a:solidFill>
                  <a:srgbClr val="C00000"/>
                </a:solidFill>
                <a:latin typeface="Tahoma" pitchFamily="34" charset="0"/>
                <a:cs typeface="Tahoma" pitchFamily="34" charset="0"/>
              </a:rPr>
              <a:t>4．</a:t>
            </a:r>
            <a:r>
              <a:rPr lang="en-US" altLang="zh-CN" sz="3000" b="1" dirty="0" err="1">
                <a:solidFill>
                  <a:srgbClr val="C00000"/>
                </a:solidFill>
                <a:latin typeface="Tahoma" pitchFamily="34" charset="0"/>
                <a:ea typeface="Tahoma" pitchFamily="34" charset="0"/>
                <a:cs typeface="Tahoma" pitchFamily="34" charset="0"/>
              </a:rPr>
              <a:t>GridLayout</a:t>
            </a:r>
            <a:r>
              <a:rPr lang="zh-CN" altLang="en-US" sz="3000" b="1" dirty="0">
                <a:solidFill>
                  <a:srgbClr val="C00000"/>
                </a:solidFill>
                <a:latin typeface="Tahoma" pitchFamily="34" charset="0"/>
                <a:cs typeface="Tahoma" pitchFamily="34" charset="0"/>
              </a:rPr>
              <a:t>布局:</a:t>
            </a:r>
          </a:p>
          <a:p>
            <a:pPr algn="just">
              <a:lnSpc>
                <a:spcPct val="110000"/>
              </a:lnSpc>
            </a:pPr>
            <a:r>
              <a:rPr lang="en-US" altLang="zh-CN" dirty="0" err="1">
                <a:latin typeface="Tahoma" pitchFamily="34" charset="0"/>
                <a:ea typeface="Tahoma" pitchFamily="34" charset="0"/>
                <a:cs typeface="Tahoma" pitchFamily="34" charset="0"/>
              </a:rPr>
              <a:t>GridLayout</a:t>
            </a:r>
            <a:r>
              <a:rPr lang="zh-CN" altLang="en-US" dirty="0">
                <a:latin typeface="Tahoma" pitchFamily="34" charset="0"/>
                <a:cs typeface="Tahoma" pitchFamily="34" charset="0"/>
              </a:rPr>
              <a:t>布局策略是把容器划分成若干行乘若干列的网格区域，组件就位于这些划分出来的小格中。</a:t>
            </a:r>
            <a:endParaRPr lang="en-US" altLang="zh-CN" dirty="0">
              <a:latin typeface="Tahoma" pitchFamily="34" charset="0"/>
              <a:ea typeface="Tahoma" pitchFamily="34" charset="0"/>
              <a:cs typeface="Tahoma" pitchFamily="34" charset="0"/>
            </a:endParaRPr>
          </a:p>
          <a:p>
            <a:pPr algn="just">
              <a:lnSpc>
                <a:spcPct val="110000"/>
              </a:lnSpc>
            </a:pPr>
            <a:r>
              <a:rPr lang="en-US" altLang="zh-CN" dirty="0" err="1">
                <a:latin typeface="Tahoma" pitchFamily="34" charset="0"/>
                <a:ea typeface="Tahoma" pitchFamily="34" charset="0"/>
                <a:cs typeface="Tahoma" pitchFamily="34" charset="0"/>
              </a:rPr>
              <a:t>GridLayout</a:t>
            </a:r>
            <a:r>
              <a:rPr lang="zh-CN" altLang="en-US" dirty="0">
                <a:latin typeface="Tahoma" pitchFamily="34" charset="0"/>
                <a:cs typeface="Tahoma" pitchFamily="34" charset="0"/>
              </a:rPr>
              <a:t>布局编辑器的一般步骤如下：</a:t>
            </a:r>
          </a:p>
          <a:p>
            <a:pPr algn="just">
              <a:lnSpc>
                <a:spcPct val="110000"/>
              </a:lnSpc>
              <a:buNone/>
            </a:pPr>
            <a:r>
              <a:rPr lang="zh-CN" altLang="en-US" sz="2600" dirty="0">
                <a:latin typeface="Tahoma" pitchFamily="34" charset="0"/>
                <a:cs typeface="Tahoma" pitchFamily="34" charset="0"/>
              </a:rPr>
              <a:t>   1) 创建布局对象，指定划分网格的行数</a:t>
            </a:r>
            <a:r>
              <a:rPr lang="en-US" altLang="zh-CN" sz="2600" dirty="0">
                <a:latin typeface="Tahoma" pitchFamily="34" charset="0"/>
                <a:ea typeface="Tahoma" pitchFamily="34" charset="0"/>
                <a:cs typeface="Tahoma" pitchFamily="34" charset="0"/>
              </a:rPr>
              <a:t>m</a:t>
            </a:r>
            <a:r>
              <a:rPr lang="zh-CN" altLang="en-US" sz="2600" dirty="0">
                <a:latin typeface="Tahoma" pitchFamily="34" charset="0"/>
                <a:cs typeface="Tahoma" pitchFamily="34" charset="0"/>
              </a:rPr>
              <a:t>和列数</a:t>
            </a:r>
            <a:r>
              <a:rPr lang="en-US" altLang="zh-CN" sz="2600" dirty="0">
                <a:latin typeface="Tahoma" pitchFamily="34" charset="0"/>
                <a:ea typeface="Tahoma" pitchFamily="34" charset="0"/>
                <a:cs typeface="Tahoma" pitchFamily="34" charset="0"/>
              </a:rPr>
              <a:t>n</a:t>
            </a:r>
          </a:p>
          <a:p>
            <a:pPr algn="ctr">
              <a:lnSpc>
                <a:spcPct val="110000"/>
              </a:lnSpc>
              <a:buNone/>
            </a:pPr>
            <a:r>
              <a:rPr lang="en-US" altLang="zh-CN" sz="2600" b="1" dirty="0">
                <a:latin typeface="Tahoma" pitchFamily="34" charset="0"/>
                <a:ea typeface="Tahoma" pitchFamily="34" charset="0"/>
                <a:cs typeface="Tahoma" pitchFamily="34" charset="0"/>
              </a:rPr>
              <a:t>   </a:t>
            </a:r>
            <a:r>
              <a:rPr lang="en-US" altLang="zh-CN" sz="2600" b="1" dirty="0" err="1">
                <a:solidFill>
                  <a:srgbClr val="0000FF"/>
                </a:solidFill>
                <a:latin typeface="Tahoma" pitchFamily="34" charset="0"/>
                <a:ea typeface="Tahoma" pitchFamily="34" charset="0"/>
                <a:cs typeface="Tahoma" pitchFamily="34" charset="0"/>
              </a:rPr>
              <a:t>GridLayout</a:t>
            </a:r>
            <a:r>
              <a:rPr lang="en-US" altLang="zh-CN" sz="2600" b="1" dirty="0">
                <a:solidFill>
                  <a:srgbClr val="0000FF"/>
                </a:solidFill>
                <a:latin typeface="Tahoma" pitchFamily="34" charset="0"/>
                <a:ea typeface="Tahoma" pitchFamily="34" charset="0"/>
                <a:cs typeface="Tahoma" pitchFamily="34" charset="0"/>
              </a:rPr>
              <a:t> grid=new </a:t>
            </a:r>
            <a:r>
              <a:rPr lang="en-US" altLang="zh-CN" sz="2600" b="1" dirty="0" err="1">
                <a:solidFill>
                  <a:srgbClr val="0000FF"/>
                </a:solidFill>
                <a:latin typeface="Tahoma" pitchFamily="34" charset="0"/>
                <a:ea typeface="Tahoma" pitchFamily="34" charset="0"/>
                <a:cs typeface="Tahoma" pitchFamily="34" charset="0"/>
              </a:rPr>
              <a:t>new</a:t>
            </a:r>
            <a:r>
              <a:rPr lang="en-US" altLang="zh-CN" sz="2600" b="1" dirty="0">
                <a:solidFill>
                  <a:srgbClr val="0000FF"/>
                </a:solidFill>
                <a:latin typeface="Tahoma" pitchFamily="34" charset="0"/>
                <a:ea typeface="Tahoma" pitchFamily="34" charset="0"/>
                <a:cs typeface="Tahoma" pitchFamily="34" charset="0"/>
              </a:rPr>
              <a:t> </a:t>
            </a:r>
            <a:r>
              <a:rPr lang="en-US" altLang="zh-CN" sz="2600" b="1" dirty="0" err="1">
                <a:solidFill>
                  <a:srgbClr val="0000FF"/>
                </a:solidFill>
                <a:latin typeface="Tahoma" pitchFamily="34" charset="0"/>
                <a:ea typeface="Tahoma" pitchFamily="34" charset="0"/>
                <a:cs typeface="Tahoma" pitchFamily="34" charset="0"/>
              </a:rPr>
              <a:t>GridLayout</a:t>
            </a:r>
            <a:r>
              <a:rPr lang="en-US" altLang="zh-CN" sz="2600" b="1" dirty="0">
                <a:solidFill>
                  <a:srgbClr val="0000FF"/>
                </a:solidFill>
                <a:latin typeface="Tahoma" pitchFamily="34" charset="0"/>
                <a:ea typeface="Tahoma" pitchFamily="34" charset="0"/>
                <a:cs typeface="Tahoma" pitchFamily="34" charset="0"/>
              </a:rPr>
              <a:t>(10,8);</a:t>
            </a:r>
            <a:r>
              <a:rPr lang="en-US" altLang="zh-CN" sz="2600" b="1" dirty="0">
                <a:latin typeface="Tahoma" pitchFamily="34" charset="0"/>
                <a:ea typeface="Tahoma" pitchFamily="34" charset="0"/>
                <a:cs typeface="Tahoma" pitchFamily="34" charset="0"/>
              </a:rPr>
              <a:t> </a:t>
            </a:r>
          </a:p>
          <a:p>
            <a:pPr algn="just">
              <a:lnSpc>
                <a:spcPct val="110000"/>
              </a:lnSpc>
              <a:buNone/>
            </a:pPr>
            <a:r>
              <a:rPr lang="en-US" altLang="zh-CN" sz="2600" b="1" dirty="0">
                <a:latin typeface="Tahoma" pitchFamily="34" charset="0"/>
                <a:ea typeface="Tahoma" pitchFamily="34" charset="0"/>
                <a:cs typeface="Tahoma" pitchFamily="34" charset="0"/>
              </a:rPr>
              <a:t>   </a:t>
            </a:r>
            <a:r>
              <a:rPr lang="en-US" altLang="zh-CN" sz="2600" dirty="0">
                <a:latin typeface="Tahoma" pitchFamily="34" charset="0"/>
                <a:ea typeface="Tahoma" pitchFamily="34" charset="0"/>
                <a:cs typeface="Tahoma" pitchFamily="34" charset="0"/>
              </a:rPr>
              <a:t>2) </a:t>
            </a:r>
            <a:r>
              <a:rPr lang="zh-CN" altLang="en-US" sz="2600" dirty="0">
                <a:latin typeface="Tahoma" pitchFamily="34" charset="0"/>
                <a:cs typeface="Tahoma" pitchFamily="34" charset="0"/>
              </a:rPr>
              <a:t>使用</a:t>
            </a:r>
            <a:r>
              <a:rPr lang="en-US" altLang="zh-CN" sz="2600" dirty="0" err="1">
                <a:latin typeface="Tahoma" pitchFamily="34" charset="0"/>
                <a:ea typeface="Tahoma" pitchFamily="34" charset="0"/>
                <a:cs typeface="Tahoma" pitchFamily="34" charset="0"/>
              </a:rPr>
              <a:t>GridLayout</a:t>
            </a:r>
            <a:r>
              <a:rPr lang="zh-CN" altLang="en-US" sz="2600" dirty="0">
                <a:latin typeface="Tahoma" pitchFamily="34" charset="0"/>
                <a:cs typeface="Tahoma" pitchFamily="34" charset="0"/>
              </a:rPr>
              <a:t>布局的容器调用方法</a:t>
            </a:r>
            <a:r>
              <a:rPr lang="en-US" altLang="zh-CN" sz="2600" dirty="0">
                <a:latin typeface="Tahoma" pitchFamily="34" charset="0"/>
                <a:ea typeface="Tahoma" pitchFamily="34" charset="0"/>
                <a:cs typeface="Tahoma" pitchFamily="34" charset="0"/>
              </a:rPr>
              <a:t>add(Component c)</a:t>
            </a:r>
            <a:r>
              <a:rPr lang="zh-CN" altLang="en-US" sz="2600" dirty="0">
                <a:latin typeface="Tahoma" pitchFamily="34" charset="0"/>
                <a:cs typeface="Tahoma" pitchFamily="34" charset="0"/>
              </a:rPr>
              <a:t>将组件</a:t>
            </a:r>
            <a:r>
              <a:rPr lang="en-US" altLang="zh-CN" sz="2600" dirty="0">
                <a:latin typeface="Tahoma" pitchFamily="34" charset="0"/>
                <a:ea typeface="Tahoma" pitchFamily="34" charset="0"/>
                <a:cs typeface="Tahoma" pitchFamily="34" charset="0"/>
              </a:rPr>
              <a:t>c</a:t>
            </a:r>
            <a:r>
              <a:rPr lang="zh-CN" altLang="en-US" sz="2600" dirty="0">
                <a:latin typeface="Tahoma" pitchFamily="34" charset="0"/>
                <a:cs typeface="Tahoma" pitchFamily="34" charset="0"/>
              </a:rPr>
              <a:t>加入容器。</a:t>
            </a:r>
            <a:r>
              <a:rPr lang="zh-CN" altLang="en-US" sz="2600" b="1" dirty="0">
                <a:latin typeface="Tahoma" pitchFamily="34" charset="0"/>
                <a:cs typeface="Tahoma" pitchFamily="34" charset="0"/>
              </a:rPr>
              <a:t>     </a:t>
            </a:r>
          </a:p>
          <a:p>
            <a:pPr algn="just">
              <a:lnSpc>
                <a:spcPct val="110000"/>
              </a:lnSpc>
            </a:pPr>
            <a:endParaRPr lang="en-US" altLang="zh-CN" b="1" dirty="0">
              <a:solidFill>
                <a:srgbClr val="FF0000"/>
              </a:solidFill>
              <a:latin typeface="Tahoma" pitchFamily="34" charset="0"/>
              <a:ea typeface="Tahoma" pitchFamily="34" charset="0"/>
              <a:cs typeface="Tahoma" pitchFamily="34" charset="0"/>
              <a:hlinkClick r:id="rId2"/>
            </a:endParaRPr>
          </a:p>
          <a:p>
            <a:pPr algn="just">
              <a:lnSpc>
                <a:spcPct val="110000"/>
              </a:lnSpc>
            </a:pPr>
            <a:r>
              <a:rPr lang="zh-CN" altLang="en-US" b="1" dirty="0">
                <a:solidFill>
                  <a:srgbClr val="FF0000"/>
                </a:solidFill>
                <a:latin typeface="Tahoma" pitchFamily="34" charset="0"/>
                <a:cs typeface="Tahoma" pitchFamily="34" charset="0"/>
              </a:rPr>
              <a:t>例题4  </a:t>
            </a:r>
            <a:r>
              <a:rPr lang="zh-CN" altLang="en-US" dirty="0">
                <a:latin typeface="Tahoma" pitchFamily="34" charset="0"/>
                <a:cs typeface="Tahoma" pitchFamily="34" charset="0"/>
              </a:rPr>
              <a:t>利用</a:t>
            </a:r>
            <a:r>
              <a:rPr lang="en-US" altLang="zh-CN" dirty="0" err="1">
                <a:latin typeface="Tahoma" pitchFamily="34" charset="0"/>
                <a:ea typeface="Tahoma" pitchFamily="34" charset="0"/>
                <a:cs typeface="Tahoma" pitchFamily="34" charset="0"/>
              </a:rPr>
              <a:t>GriderLayout</a:t>
            </a:r>
            <a:r>
              <a:rPr lang="zh-CN" altLang="en-US" dirty="0">
                <a:latin typeface="Tahoma" pitchFamily="34" charset="0"/>
                <a:cs typeface="Tahoma" pitchFamily="34" charset="0"/>
              </a:rPr>
              <a:t>布局模拟的国际象棋棋盘，效果如图</a:t>
            </a:r>
            <a:r>
              <a:rPr lang="en-US" altLang="zh-CN" dirty="0">
                <a:latin typeface="Tahoma" pitchFamily="34" charset="0"/>
                <a:ea typeface="Tahoma" pitchFamily="34" charset="0"/>
                <a:cs typeface="Tahoma" pitchFamily="34" charset="0"/>
              </a:rPr>
              <a:t>10.5</a:t>
            </a:r>
            <a:r>
              <a:rPr lang="zh-CN" altLang="en-US" dirty="0">
                <a:latin typeface="Tahoma" pitchFamily="34" charset="0"/>
                <a:cs typeface="Tahoma" pitchFamily="34" charset="0"/>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42910" y="571480"/>
            <a:ext cx="5410200" cy="457200"/>
          </a:xfrm>
        </p:spPr>
        <p:txBody>
          <a:bodyPr/>
          <a:lstStyle/>
          <a:p>
            <a:r>
              <a:rPr lang="zh-CN" altLang="en-US" dirty="0"/>
              <a:t>        </a:t>
            </a:r>
            <a:r>
              <a:rPr lang="zh-CN" altLang="en-US" sz="2800" dirty="0"/>
              <a:t>例题</a:t>
            </a:r>
            <a:r>
              <a:rPr lang="en-US" altLang="zh-CN" sz="2800" dirty="0"/>
              <a:t>10-</a:t>
            </a:r>
            <a:r>
              <a:rPr lang="zh-CN" altLang="en-US" sz="2800" dirty="0"/>
              <a:t>4效果图</a:t>
            </a:r>
          </a:p>
        </p:txBody>
      </p:sp>
      <p:graphicFrame>
        <p:nvGraphicFramePr>
          <p:cNvPr id="231429" name="Object 5"/>
          <p:cNvGraphicFramePr>
            <a:graphicFrameLocks noChangeAspect="1"/>
          </p:cNvGraphicFramePr>
          <p:nvPr/>
        </p:nvGraphicFramePr>
        <p:xfrm>
          <a:off x="1219200" y="1143000"/>
          <a:ext cx="6172200" cy="4876800"/>
        </p:xfrm>
        <a:graphic>
          <a:graphicData uri="http://schemas.openxmlformats.org/presentationml/2006/ole">
            <mc:AlternateContent xmlns:mc="http://schemas.openxmlformats.org/markup-compatibility/2006">
              <mc:Choice xmlns:v="urn:schemas-microsoft-com:vml" Requires="v">
                <p:oleObj spid="_x0000_s6215" name="位图图像" r:id="rId3" imgW="3943901" imgH="2876190" progId="PBrush">
                  <p:embed/>
                </p:oleObj>
              </mc:Choice>
              <mc:Fallback>
                <p:oleObj name="位图图像" r:id="rId3" imgW="3943901" imgH="2876190"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143000"/>
                        <a:ext cx="6172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fld id="{7392539A-0749-4671-863E-6570EB9E9679}" type="slidenum">
              <a:rPr lang="zh-CN" altLang="en-US" smtClean="0"/>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7543800" cy="949308"/>
          </a:xfrm>
        </p:spPr>
        <p:txBody>
          <a:bodyPr/>
          <a:lstStyle/>
          <a:p>
            <a:r>
              <a:rPr lang="zh-CN" altLang="en-US" dirty="0">
                <a:latin typeface="Tahoma" pitchFamily="34" charset="0"/>
                <a:cs typeface="Tahoma" pitchFamily="34" charset="0"/>
              </a:rPr>
              <a:t>§10.1   </a:t>
            </a:r>
            <a:r>
              <a:rPr lang="en-US" altLang="zh-CN" dirty="0">
                <a:latin typeface="Tahoma" pitchFamily="34" charset="0"/>
                <a:ea typeface="Tahoma" pitchFamily="34" charset="0"/>
                <a:cs typeface="Tahoma" pitchFamily="34" charset="0"/>
              </a:rPr>
              <a:t>Java Swing</a:t>
            </a:r>
            <a:r>
              <a:rPr lang="zh-CN" altLang="en-US" dirty="0">
                <a:latin typeface="Tahoma" pitchFamily="34" charset="0"/>
                <a:cs typeface="Tahoma" pitchFamily="34" charset="0"/>
              </a:rPr>
              <a:t>概述 </a:t>
            </a:r>
          </a:p>
        </p:txBody>
      </p:sp>
      <p:sp>
        <p:nvSpPr>
          <p:cNvPr id="3" name="内容占位符 2"/>
          <p:cNvSpPr>
            <a:spLocks noGrp="1"/>
          </p:cNvSpPr>
          <p:nvPr>
            <p:ph idx="1"/>
          </p:nvPr>
        </p:nvSpPr>
        <p:spPr>
          <a:xfrm>
            <a:off x="428596" y="1500175"/>
            <a:ext cx="8229600" cy="4997466"/>
          </a:xfrm>
        </p:spPr>
        <p:txBody>
          <a:bodyPr/>
          <a:lstStyle/>
          <a:p>
            <a:pPr marL="342900" lvl="1" indent="-342900">
              <a:buClr>
                <a:schemeClr val="tx2"/>
              </a:buClr>
              <a:buFont typeface="Wingdings" pitchFamily="2" charset="2"/>
              <a:buChar char="l"/>
            </a:pPr>
            <a:r>
              <a:rPr lang="en-US" altLang="zh-CN" sz="2800" b="1">
                <a:solidFill>
                  <a:srgbClr val="0000CC"/>
                </a:solidFill>
                <a:latin typeface="Tahoma" pitchFamily="34" charset="0"/>
                <a:cs typeface="Tahoma" pitchFamily="34" charset="0"/>
              </a:rPr>
              <a:t>javax.</a:t>
            </a:r>
            <a:r>
              <a:rPr lang="en-US" altLang="zh-CN" sz="2800" b="1" dirty="0" err="1">
                <a:solidFill>
                  <a:srgbClr val="0000CC"/>
                </a:solidFill>
                <a:latin typeface="Tahoma" pitchFamily="34" charset="0"/>
                <a:cs typeface="Tahoma" pitchFamily="34" charset="0"/>
              </a:rPr>
              <a:t>swing</a:t>
            </a:r>
            <a:r>
              <a:rPr lang="zh-CN" altLang="en-US" sz="2800" dirty="0">
                <a:latin typeface="Tahoma" pitchFamily="34" charset="0"/>
                <a:cs typeface="Tahoma" pitchFamily="34" charset="0"/>
              </a:rPr>
              <a:t>包</a:t>
            </a:r>
            <a:endParaRPr lang="en-US" altLang="zh-CN" sz="2800" dirty="0">
              <a:latin typeface="Tahoma" pitchFamily="34" charset="0"/>
              <a:cs typeface="Tahoma" pitchFamily="34" charset="0"/>
            </a:endParaRPr>
          </a:p>
          <a:p>
            <a:endParaRPr lang="zh-CN" altLang="en-US" dirty="0">
              <a:latin typeface="Tahoma" pitchFamily="34" charset="0"/>
              <a:cs typeface="Tahoma" pitchFamily="34" charset="0"/>
            </a:endParaRPr>
          </a:p>
        </p:txBody>
      </p:sp>
      <p:pic>
        <p:nvPicPr>
          <p:cNvPr id="68611" name="Picture 3"/>
          <p:cNvPicPr>
            <a:picLocks noChangeAspect="1" noChangeArrowheads="1"/>
          </p:cNvPicPr>
          <p:nvPr/>
        </p:nvPicPr>
        <p:blipFill>
          <a:blip r:embed="rId2"/>
          <a:srcRect/>
          <a:stretch>
            <a:fillRect/>
          </a:stretch>
        </p:blipFill>
        <p:spPr bwMode="auto">
          <a:xfrm>
            <a:off x="850258" y="2092967"/>
            <a:ext cx="6553985" cy="3919541"/>
          </a:xfrm>
          <a:prstGeom prst="rect">
            <a:avLst/>
          </a:prstGeom>
          <a:noFill/>
        </p:spPr>
      </p:pic>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矩形 3">
            <a:extLst>
              <a:ext uri="{FF2B5EF4-FFF2-40B4-BE49-F238E27FC236}">
                <a16:creationId xmlns:a16="http://schemas.microsoft.com/office/drawing/2014/main" id="{32CB1B4B-03C6-4629-9481-373FC09FDB55}"/>
              </a:ext>
            </a:extLst>
          </p:cNvPr>
          <p:cNvSpPr/>
          <p:nvPr/>
        </p:nvSpPr>
        <p:spPr>
          <a:xfrm>
            <a:off x="971600" y="3573016"/>
            <a:ext cx="3456384" cy="208823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A14CFB2-105B-46B5-BD0B-6B54476D8321}"/>
              </a:ext>
            </a:extLst>
          </p:cNvPr>
          <p:cNvSpPr txBox="1"/>
          <p:nvPr/>
        </p:nvSpPr>
        <p:spPr>
          <a:xfrm>
            <a:off x="1063558" y="3629576"/>
            <a:ext cx="772138" cy="400110"/>
          </a:xfrm>
          <a:prstGeom prst="rect">
            <a:avLst/>
          </a:prstGeom>
          <a:noFill/>
        </p:spPr>
        <p:txBody>
          <a:bodyPr wrap="square" rtlCol="0">
            <a:spAutoFit/>
          </a:bodyPr>
          <a:lstStyle/>
          <a:p>
            <a:pPr algn="ctr"/>
            <a:r>
              <a:rPr lang="zh-CN" altLang="en-US" sz="2000" b="1"/>
              <a:t>组件</a:t>
            </a:r>
          </a:p>
        </p:txBody>
      </p:sp>
      <p:sp>
        <p:nvSpPr>
          <p:cNvPr id="8" name="矩形 7">
            <a:extLst>
              <a:ext uri="{FF2B5EF4-FFF2-40B4-BE49-F238E27FC236}">
                <a16:creationId xmlns:a16="http://schemas.microsoft.com/office/drawing/2014/main" id="{88CE3B9B-BA17-4224-AC33-1E5649F01A56}"/>
              </a:ext>
            </a:extLst>
          </p:cNvPr>
          <p:cNvSpPr/>
          <p:nvPr/>
        </p:nvSpPr>
        <p:spPr>
          <a:xfrm>
            <a:off x="4591950" y="3573016"/>
            <a:ext cx="2933635" cy="2088232"/>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C41600C-AC53-4C02-8A00-A26065AB7054}"/>
              </a:ext>
            </a:extLst>
          </p:cNvPr>
          <p:cNvSpPr txBox="1"/>
          <p:nvPr/>
        </p:nvSpPr>
        <p:spPr>
          <a:xfrm>
            <a:off x="6814507" y="3573016"/>
            <a:ext cx="772138" cy="400110"/>
          </a:xfrm>
          <a:prstGeom prst="rect">
            <a:avLst/>
          </a:prstGeom>
          <a:noFill/>
        </p:spPr>
        <p:txBody>
          <a:bodyPr wrap="square" rtlCol="0">
            <a:spAutoFit/>
          </a:bodyPr>
          <a:lstStyle/>
          <a:p>
            <a:pPr algn="ctr"/>
            <a:r>
              <a:rPr lang="zh-CN" altLang="en-US" sz="2000" b="1"/>
              <a:t>容器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tx1"/>
                </a:solidFill>
                <a:latin typeface="Tahoma" panose="020B0604030504040204" pitchFamily="34" charset="0"/>
                <a:ea typeface="Tahoma" panose="020B0604030504040204" pitchFamily="34" charset="0"/>
                <a:cs typeface="Tahoma" panose="020B0604030504040204" pitchFamily="34" charset="0"/>
              </a:rPr>
              <a:t>BoxLayout</a:t>
            </a:r>
            <a:r>
              <a:rPr lang="zh-CN" altLang="en-US" dirty="0">
                <a:solidFill>
                  <a:schemeClr val="tx1"/>
                </a:solidFill>
                <a:latin typeface="Tahoma" panose="020B0604030504040204" pitchFamily="34" charset="0"/>
                <a:cs typeface="Tahoma" panose="020B0604030504040204" pitchFamily="34" charset="0"/>
              </a:rPr>
              <a:t>布局</a:t>
            </a:r>
          </a:p>
        </p:txBody>
      </p:sp>
      <p:sp>
        <p:nvSpPr>
          <p:cNvPr id="3" name="内容占位符 2"/>
          <p:cNvSpPr>
            <a:spLocks noGrp="1"/>
          </p:cNvSpPr>
          <p:nvPr>
            <p:ph idx="1"/>
          </p:nvPr>
        </p:nvSpPr>
        <p:spPr>
          <a:xfrm>
            <a:off x="457200" y="1628774"/>
            <a:ext cx="8229600" cy="4657745"/>
          </a:xfrm>
        </p:spPr>
        <p:txBody>
          <a:bodyPr/>
          <a:lstStyle/>
          <a:p>
            <a:pPr algn="just">
              <a:spcBef>
                <a:spcPts val="0"/>
              </a:spcBef>
              <a:buNone/>
            </a:pPr>
            <a:r>
              <a:rPr lang="en-US" altLang="zh-CN" b="1" dirty="0">
                <a:solidFill>
                  <a:srgbClr val="C00000"/>
                </a:solidFill>
                <a:latin typeface="Tahoma" panose="020B0604030504040204" pitchFamily="34" charset="0"/>
                <a:ea typeface="Tahoma" panose="020B0604030504040204" pitchFamily="34" charset="0"/>
                <a:cs typeface="Tahoma" panose="020B0604030504040204" pitchFamily="34" charset="0"/>
              </a:rPr>
              <a:t>5</a:t>
            </a:r>
            <a:r>
              <a:rPr lang="zh-CN" altLang="en-US" b="1" dirty="0">
                <a:solidFill>
                  <a:srgbClr val="C00000"/>
                </a:solidFill>
                <a:latin typeface="Tahoma" panose="020B0604030504040204" pitchFamily="34" charset="0"/>
                <a:cs typeface="Tahoma" panose="020B0604030504040204" pitchFamily="34" charset="0"/>
              </a:rPr>
              <a:t>．</a:t>
            </a:r>
            <a:r>
              <a:rPr lang="en-US" altLang="zh-CN" b="1" dirty="0" err="1">
                <a:solidFill>
                  <a:srgbClr val="C00000"/>
                </a:solidFill>
                <a:latin typeface="Tahoma" panose="020B0604030504040204" pitchFamily="34" charset="0"/>
                <a:ea typeface="Tahoma" panose="020B0604030504040204" pitchFamily="34" charset="0"/>
                <a:cs typeface="Tahoma" panose="020B0604030504040204" pitchFamily="34" charset="0"/>
              </a:rPr>
              <a:t>BoxLayout</a:t>
            </a:r>
            <a:r>
              <a:rPr lang="zh-CN" altLang="en-US" b="1" dirty="0">
                <a:solidFill>
                  <a:srgbClr val="C00000"/>
                </a:solidFill>
                <a:latin typeface="Tahoma" panose="020B0604030504040204" pitchFamily="34" charset="0"/>
                <a:cs typeface="Tahoma" panose="020B0604030504040204" pitchFamily="34" charset="0"/>
              </a:rPr>
              <a:t>布局:</a:t>
            </a:r>
            <a:endParaRPr lang="en-US" altLang="zh-C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just">
              <a:spcBef>
                <a:spcPts val="0"/>
              </a:spcBef>
            </a:pPr>
            <a:r>
              <a:rPr lang="zh-CN" altLang="en-US" dirty="0">
                <a:latin typeface="Tahoma" panose="020B0604030504040204" pitchFamily="34" charset="0"/>
                <a:cs typeface="Tahoma" panose="020B0604030504040204" pitchFamily="34" charset="0"/>
              </a:rPr>
              <a:t>使用盒式布局的容器将组件排列在一行或</a:t>
            </a:r>
            <a:r>
              <a:rPr lang="zh-CN" altLang="en-US">
                <a:latin typeface="Tahoma" panose="020B0604030504040204" pitchFamily="34" charset="0"/>
                <a:cs typeface="Tahoma" panose="020B0604030504040204" pitchFamily="34" charset="0"/>
              </a:rPr>
              <a:t>一列。</a:t>
            </a:r>
            <a:r>
              <a:rPr lang="en-US" altLang="zh-CN">
                <a:latin typeface="Tahoma" panose="020B0604030504040204" pitchFamily="34" charset="0"/>
                <a:ea typeface="Tahoma" panose="020B0604030504040204" pitchFamily="34" charset="0"/>
                <a:cs typeface="Tahoma" panose="020B0604030504040204" pitchFamily="34" charset="0"/>
              </a:rPr>
              <a:t>BoxLayout</a:t>
            </a:r>
            <a:r>
              <a:rPr lang="zh-CN" altLang="en-US" dirty="0">
                <a:latin typeface="Tahoma" panose="020B0604030504040204" pitchFamily="34" charset="0"/>
                <a:cs typeface="Tahoma" panose="020B0604030504040204" pitchFamily="34" charset="0"/>
              </a:rPr>
              <a:t>布局的一般步骤如下：</a:t>
            </a:r>
          </a:p>
          <a:p>
            <a:pPr marL="801687" lvl="1" indent="-457200" algn="just">
              <a:spcBef>
                <a:spcPts val="0"/>
              </a:spcBef>
              <a:buFont typeface="+mj-lt"/>
              <a:buAutoNum type="arabicPeriod"/>
            </a:pPr>
            <a:r>
              <a:rPr lang="zh-CN" altLang="en-US" dirty="0">
                <a:latin typeface="Tahoma" panose="020B0604030504040204" pitchFamily="34" charset="0"/>
                <a:cs typeface="Tahoma" panose="020B0604030504040204" pitchFamily="34" charset="0"/>
              </a:rPr>
              <a:t>创建布局对象，使用</a:t>
            </a:r>
            <a:r>
              <a:rPr lang="en-US" altLang="zh-CN" dirty="0" err="1">
                <a:latin typeface="Tahoma" panose="020B0604030504040204" pitchFamily="34" charset="0"/>
                <a:ea typeface="Tahoma" panose="020B0604030504040204" pitchFamily="34" charset="0"/>
                <a:cs typeface="Tahoma" panose="020B0604030504040204" pitchFamily="34" charset="0"/>
              </a:rPr>
              <a:t>BoxLayout</a:t>
            </a:r>
            <a:r>
              <a:rPr lang="zh-CN" altLang="en-US" dirty="0">
                <a:latin typeface="Tahoma" panose="020B0604030504040204" pitchFamily="34" charset="0"/>
                <a:cs typeface="Tahoma" panose="020B0604030504040204" pitchFamily="34" charset="0"/>
              </a:rPr>
              <a:t>的构造方法可以创建一个盒式布局对象</a:t>
            </a:r>
            <a:r>
              <a:rPr lang="en-US" altLang="zh-CN" dirty="0">
                <a:latin typeface="Tahoma" panose="020B0604030504040204" pitchFamily="34" charset="0"/>
                <a:ea typeface="Tahoma" panose="020B0604030504040204" pitchFamily="34" charset="0"/>
                <a:cs typeface="Tahoma" panose="020B0604030504040204" pitchFamily="34" charset="0"/>
              </a:rPr>
              <a:t>.</a:t>
            </a:r>
            <a:r>
              <a:rPr lang="en-US" altLang="zh-CN" b="1" dirty="0">
                <a:latin typeface="Tahoma" panose="020B0604030504040204" pitchFamily="34" charset="0"/>
                <a:ea typeface="Tahoma" panose="020B0604030504040204" pitchFamily="34" charset="0"/>
                <a:cs typeface="Tahoma" panose="020B0604030504040204" pitchFamily="34" charset="0"/>
              </a:rPr>
              <a:t> </a:t>
            </a:r>
          </a:p>
          <a:p>
            <a:pPr algn="ctr">
              <a:spcBef>
                <a:spcPts val="0"/>
              </a:spcBef>
              <a:buNone/>
            </a:pPr>
            <a:r>
              <a:rPr lang="en-US" altLang="zh-CN" sz="2400" b="1" dirty="0" err="1">
                <a:solidFill>
                  <a:srgbClr val="0000FF"/>
                </a:solidFill>
                <a:latin typeface="Tahoma" panose="020B0604030504040204" pitchFamily="34" charset="0"/>
                <a:ea typeface="Tahoma" panose="020B0604030504040204" pitchFamily="34" charset="0"/>
                <a:cs typeface="Tahoma" panose="020B0604030504040204" pitchFamily="34" charset="0"/>
              </a:rPr>
              <a:t>BoxLayout</a:t>
            </a:r>
            <a:r>
              <a:rPr lang="en-US" altLang="zh-CN" sz="2400" b="1" dirty="0">
                <a:solidFill>
                  <a:srgbClr val="0000FF"/>
                </a:solidFill>
                <a:latin typeface="Tahoma" panose="020B0604030504040204" pitchFamily="34" charset="0"/>
                <a:ea typeface="Tahoma" panose="020B0604030504040204" pitchFamily="34" charset="0"/>
                <a:cs typeface="Tahoma" panose="020B0604030504040204" pitchFamily="34" charset="0"/>
              </a:rPr>
              <a:t>(Container con</a:t>
            </a:r>
            <a:r>
              <a:rPr lang="zh-CN" altLang="en-US" sz="2400" b="1" dirty="0">
                <a:solidFill>
                  <a:srgbClr val="0000FF"/>
                </a:solidFill>
                <a:latin typeface="Tahoma" panose="020B0604030504040204" pitchFamily="34" charset="0"/>
                <a:cs typeface="Tahoma" panose="020B0604030504040204" pitchFamily="34" charset="0"/>
              </a:rPr>
              <a:t>, </a:t>
            </a:r>
            <a:r>
              <a:rPr lang="en-US" altLang="zh-CN" sz="2400" b="1" dirty="0" err="1">
                <a:solidFill>
                  <a:srgbClr val="0000FF"/>
                </a:solidFill>
                <a:latin typeface="Tahoma" panose="020B0604030504040204" pitchFamily="34" charset="0"/>
                <a:ea typeface="Tahoma" panose="020B0604030504040204" pitchFamily="34" charset="0"/>
                <a:cs typeface="Tahoma" panose="020B0604030504040204" pitchFamily="34" charset="0"/>
              </a:rPr>
              <a:t>int</a:t>
            </a:r>
            <a:r>
              <a:rPr lang="en-US" altLang="zh-CN" sz="2400" b="1" dirty="0">
                <a:solidFill>
                  <a:srgbClr val="0000FF"/>
                </a:solidFill>
                <a:latin typeface="Tahoma" panose="020B0604030504040204" pitchFamily="34" charset="0"/>
                <a:ea typeface="Tahoma" panose="020B0604030504040204" pitchFamily="34" charset="0"/>
                <a:cs typeface="Tahoma" panose="020B0604030504040204" pitchFamily="34" charset="0"/>
              </a:rPr>
              <a:t> axis);</a:t>
            </a:r>
            <a:endParaRPr lang="en-US" altLang="zh-CN" sz="2400" b="1" dirty="0">
              <a:latin typeface="Tahoma" panose="020B0604030504040204" pitchFamily="34" charset="0"/>
              <a:ea typeface="Tahoma" panose="020B0604030504040204" pitchFamily="34" charset="0"/>
              <a:cs typeface="Tahoma" panose="020B0604030504040204" pitchFamily="34" charset="0"/>
            </a:endParaRPr>
          </a:p>
          <a:p>
            <a:pPr marL="801687" lvl="1" indent="-457200" algn="just">
              <a:spcBef>
                <a:spcPts val="0"/>
              </a:spcBef>
            </a:pPr>
            <a:r>
              <a:rPr lang="zh-CN" altLang="en-US" dirty="0">
                <a:latin typeface="Tahoma" panose="020B0604030504040204" pitchFamily="34" charset="0"/>
                <a:cs typeface="Tahoma" panose="020B0604030504040204" pitchFamily="34" charset="0"/>
              </a:rPr>
              <a:t>可以使用</a:t>
            </a:r>
            <a:r>
              <a:rPr lang="en-US" altLang="zh-CN" b="1" dirty="0">
                <a:solidFill>
                  <a:srgbClr val="C00000"/>
                </a:solidFill>
                <a:latin typeface="Tahoma" panose="020B0604030504040204" pitchFamily="34" charset="0"/>
                <a:ea typeface="Tahoma" panose="020B0604030504040204" pitchFamily="34" charset="0"/>
                <a:cs typeface="Tahoma" panose="020B0604030504040204" pitchFamily="34" charset="0"/>
              </a:rPr>
              <a:t>Box</a:t>
            </a:r>
            <a:r>
              <a:rPr lang="zh-CN" altLang="en-US" b="1" dirty="0">
                <a:solidFill>
                  <a:srgbClr val="C00000"/>
                </a:solidFill>
                <a:latin typeface="Tahoma" panose="020B0604030504040204" pitchFamily="34" charset="0"/>
                <a:cs typeface="Tahoma" panose="020B0604030504040204" pitchFamily="34" charset="0"/>
              </a:rPr>
              <a:t>类</a:t>
            </a:r>
            <a:r>
              <a:rPr lang="zh-CN" altLang="en-US">
                <a:latin typeface="Tahoma" panose="020B0604030504040204" pitchFamily="34" charset="0"/>
                <a:cs typeface="Tahoma" panose="020B0604030504040204" pitchFamily="34" charset="0"/>
              </a:rPr>
              <a:t>的类</a:t>
            </a:r>
            <a:r>
              <a:rPr lang="en-US" altLang="zh-CN">
                <a:latin typeface="Tahoma" panose="020B0604030504040204" pitchFamily="34" charset="0"/>
                <a:cs typeface="Tahoma" panose="020B0604030504040204" pitchFamily="34" charset="0"/>
              </a:rPr>
              <a:t>(</a:t>
            </a:r>
            <a:r>
              <a:rPr lang="zh-CN" altLang="en-US">
                <a:latin typeface="Tahoma" panose="020B0604030504040204" pitchFamily="34" charset="0"/>
                <a:cs typeface="Tahoma" panose="020B0604030504040204" pitchFamily="34" charset="0"/>
              </a:rPr>
              <a:t>静态</a:t>
            </a:r>
            <a:r>
              <a:rPr lang="en-US" altLang="zh-CN">
                <a:latin typeface="Tahoma" panose="020B0604030504040204" pitchFamily="34" charset="0"/>
                <a:cs typeface="Tahoma" panose="020B0604030504040204" pitchFamily="34" charset="0"/>
              </a:rPr>
              <a:t>)</a:t>
            </a:r>
            <a:r>
              <a:rPr lang="zh-CN" altLang="en-US">
                <a:latin typeface="Tahoma" panose="020B0604030504040204" pitchFamily="34" charset="0"/>
                <a:cs typeface="Tahoma" panose="020B0604030504040204" pitchFamily="34" charset="0"/>
              </a:rPr>
              <a:t>方法 </a:t>
            </a:r>
            <a:r>
              <a:rPr lang="en-US" altLang="zh-CN" b="1" err="1">
                <a:solidFill>
                  <a:srgbClr val="0000FF"/>
                </a:solidFill>
                <a:latin typeface="Tahoma" panose="020B0604030504040204" pitchFamily="34" charset="0"/>
                <a:ea typeface="Tahoma" panose="020B0604030504040204" pitchFamily="34" charset="0"/>
                <a:cs typeface="Tahoma" panose="020B0604030504040204" pitchFamily="34" charset="0"/>
              </a:rPr>
              <a:t>createHorizontalBox</a:t>
            </a:r>
            <a:r>
              <a:rPr lang="en-US" altLang="zh-CN" b="1">
                <a:solidFill>
                  <a:srgbClr val="0000FF"/>
                </a:solidFill>
                <a:latin typeface="Tahoma" panose="020B0604030504040204" pitchFamily="34" charset="0"/>
                <a:ea typeface="Tahoma" panose="020B0604030504040204" pitchFamily="34" charset="0"/>
                <a:cs typeface="Tahoma" panose="020B0604030504040204" pitchFamily="34" charset="0"/>
              </a:rPr>
              <a:t>()</a:t>
            </a:r>
            <a:r>
              <a:rPr lang="zh-CN" altLang="en-US">
                <a:latin typeface="Tahoma" panose="020B0604030504040204" pitchFamily="34" charset="0"/>
                <a:cs typeface="Tahoma" panose="020B0604030504040204" pitchFamily="34" charset="0"/>
              </a:rPr>
              <a:t>获得</a:t>
            </a:r>
            <a:r>
              <a:rPr lang="zh-CN" altLang="en-US" dirty="0">
                <a:latin typeface="Tahoma" panose="020B0604030504040204" pitchFamily="34" charset="0"/>
                <a:cs typeface="Tahoma" panose="020B0604030504040204" pitchFamily="34" charset="0"/>
              </a:rPr>
              <a:t>一个具有行型盒式布局的盒式容器;</a:t>
            </a:r>
            <a:endParaRPr lang="en-US" altLang="zh-CN" dirty="0">
              <a:latin typeface="Tahoma" panose="020B0604030504040204" pitchFamily="34" charset="0"/>
              <a:ea typeface="Tahoma" panose="020B0604030504040204" pitchFamily="34" charset="0"/>
              <a:cs typeface="Tahoma" panose="020B0604030504040204" pitchFamily="34" charset="0"/>
            </a:endParaRPr>
          </a:p>
          <a:p>
            <a:pPr lvl="1" algn="just">
              <a:spcBef>
                <a:spcPts val="0"/>
              </a:spcBef>
            </a:pPr>
            <a:r>
              <a:rPr lang="zh-CN" altLang="en-US" dirty="0">
                <a:latin typeface="Tahoma" panose="020B0604030504040204" pitchFamily="34" charset="0"/>
                <a:cs typeface="Tahoma" panose="020B0604030504040204" pitchFamily="34" charset="0"/>
              </a:rPr>
              <a:t>使用</a:t>
            </a:r>
            <a:r>
              <a:rPr lang="en-US" altLang="zh-CN" dirty="0">
                <a:latin typeface="Tahoma" panose="020B0604030504040204" pitchFamily="34" charset="0"/>
                <a:ea typeface="Tahoma" panose="020B0604030504040204" pitchFamily="34" charset="0"/>
                <a:cs typeface="Tahoma" panose="020B0604030504040204" pitchFamily="34" charset="0"/>
              </a:rPr>
              <a:t>Box</a:t>
            </a:r>
            <a:r>
              <a:rPr lang="zh-CN" altLang="en-US" dirty="0">
                <a:latin typeface="Tahoma" panose="020B0604030504040204" pitchFamily="34" charset="0"/>
                <a:cs typeface="Tahoma" panose="020B0604030504040204" pitchFamily="34" charset="0"/>
              </a:rPr>
              <a:t>类的类(静态)方法 </a:t>
            </a:r>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createVerticalBox()</a:t>
            </a:r>
            <a:r>
              <a:rPr lang="zh-CN" altLang="en-US" dirty="0">
                <a:latin typeface="Tahoma" panose="020B0604030504040204" pitchFamily="34" charset="0"/>
                <a:cs typeface="Tahoma" panose="020B0604030504040204" pitchFamily="34" charset="0"/>
              </a:rPr>
              <a:t>获得一个具有列型盒式布局的盒式容器。 </a:t>
            </a:r>
          </a:p>
          <a:p>
            <a:pPr>
              <a:spcBef>
                <a:spcPts val="0"/>
              </a:spcBef>
            </a:pPr>
            <a:endParaRPr lang="zh-CN" altLang="en-US" dirty="0">
              <a:latin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anose="020B0604030504040204" pitchFamily="34" charset="0"/>
                <a:cs typeface="Tahoma" panose="020B0604030504040204" pitchFamily="34" charset="0"/>
              </a:rPr>
              <a:pPr/>
              <a:t>50</a:t>
            </a:fld>
            <a:endParaRPr lang="zh-CN" altLang="en-US" dirty="0">
              <a:latin typeface="Tahoma" panose="020B0604030504040204" pitchFamily="34" charset="0"/>
              <a:cs typeface="Tahoma" panose="020B060403050404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tx1"/>
                </a:solidFill>
                <a:latin typeface="Tahoma" panose="020B0604030504040204" pitchFamily="34" charset="0"/>
                <a:ea typeface="Tahoma" panose="020B0604030504040204" pitchFamily="34" charset="0"/>
                <a:cs typeface="Tahoma" panose="020B0604030504040204" pitchFamily="34" charset="0"/>
              </a:rPr>
              <a:t>BoxLayout</a:t>
            </a:r>
            <a:r>
              <a:rPr lang="zh-CN" altLang="en-US" dirty="0">
                <a:solidFill>
                  <a:schemeClr val="tx1"/>
                </a:solidFill>
                <a:latin typeface="Tahoma" panose="020B0604030504040204" pitchFamily="34" charset="0"/>
                <a:cs typeface="Tahoma" panose="020B0604030504040204" pitchFamily="34" charset="0"/>
              </a:rPr>
              <a:t>布局</a:t>
            </a:r>
          </a:p>
        </p:txBody>
      </p:sp>
      <p:sp>
        <p:nvSpPr>
          <p:cNvPr id="3" name="内容占位符 2"/>
          <p:cNvSpPr>
            <a:spLocks noGrp="1"/>
          </p:cNvSpPr>
          <p:nvPr>
            <p:ph idx="1"/>
          </p:nvPr>
        </p:nvSpPr>
        <p:spPr/>
        <p:txBody>
          <a:bodyPr/>
          <a:lstStyle/>
          <a:p>
            <a:pPr marL="342900" lvl="1" indent="-342900">
              <a:spcBef>
                <a:spcPts val="0"/>
              </a:spcBef>
              <a:buClr>
                <a:schemeClr val="tx2"/>
              </a:buClr>
              <a:buFont typeface="Wingdings" pitchFamily="2" charset="2"/>
              <a:buChar char="l"/>
            </a:pPr>
            <a:r>
              <a:rPr lang="zh-CN" altLang="en-US" b="1" dirty="0">
                <a:solidFill>
                  <a:srgbClr val="C00000"/>
                </a:solidFill>
                <a:latin typeface="Tahoma" panose="020B0604030504040204" pitchFamily="34" charset="0"/>
                <a:cs typeface="Tahoma" panose="020B0604030504040204" pitchFamily="34" charset="0"/>
              </a:rPr>
              <a:t>控制盒式布局容器中组件之间的距离</a:t>
            </a:r>
            <a:endParaRPr lang="en-US" altLang="zh-C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lvl="1" algn="just">
              <a:spcBef>
                <a:spcPts val="0"/>
              </a:spcBef>
            </a:pPr>
            <a:r>
              <a:rPr lang="en-US" altLang="zh-CN" dirty="0">
                <a:latin typeface="Tahoma" panose="020B0604030504040204" pitchFamily="34" charset="0"/>
                <a:ea typeface="Tahoma" panose="020B0604030504040204" pitchFamily="34" charset="0"/>
                <a:cs typeface="Tahoma" panose="020B0604030504040204" pitchFamily="34" charset="0"/>
              </a:rPr>
              <a:t>Box</a:t>
            </a:r>
            <a:r>
              <a:rPr lang="zh-CN" altLang="en-US" dirty="0">
                <a:latin typeface="Tahoma" panose="020B0604030504040204" pitchFamily="34" charset="0"/>
                <a:cs typeface="Tahoma" panose="020B0604030504040204" pitchFamily="34" charset="0"/>
              </a:rPr>
              <a:t>类调用静态方法</a:t>
            </a:r>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createHorizontalStrut</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a:t>
            </a:r>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int</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width)</a:t>
            </a:r>
            <a:r>
              <a:rPr lang="zh-CN" altLang="en-US" dirty="0">
                <a:latin typeface="Tahoma" panose="020B0604030504040204" pitchFamily="34" charset="0"/>
                <a:cs typeface="Tahoma" panose="020B0604030504040204" pitchFamily="34" charset="0"/>
              </a:rPr>
              <a:t>可以得到一个不可见的水平</a:t>
            </a:r>
            <a:r>
              <a:rPr lang="en-US" altLang="zh-CN" dirty="0" err="1">
                <a:latin typeface="Tahoma" panose="020B0604030504040204" pitchFamily="34" charset="0"/>
                <a:ea typeface="Tahoma" panose="020B0604030504040204" pitchFamily="34" charset="0"/>
                <a:cs typeface="Tahoma" panose="020B0604030504040204" pitchFamily="34" charset="0"/>
              </a:rPr>
              <a:t>Struct</a:t>
            </a:r>
            <a:r>
              <a:rPr lang="zh-CN" altLang="en-US" dirty="0">
                <a:latin typeface="Tahoma" panose="020B0604030504040204" pitchFamily="34" charset="0"/>
                <a:cs typeface="Tahoma" panose="020B0604030504040204" pitchFamily="34" charset="0"/>
              </a:rPr>
              <a:t>对象,称做</a:t>
            </a:r>
            <a:r>
              <a:rPr lang="zh-CN" altLang="en-US" b="1" dirty="0">
                <a:solidFill>
                  <a:srgbClr val="C00000"/>
                </a:solidFill>
                <a:latin typeface="Tahoma" panose="020B0604030504040204" pitchFamily="34" charset="0"/>
                <a:cs typeface="Tahoma" panose="020B0604030504040204" pitchFamily="34" charset="0"/>
              </a:rPr>
              <a:t>水平支撑</a:t>
            </a:r>
            <a:r>
              <a:rPr lang="zh-CN" altLang="en-US" dirty="0">
                <a:latin typeface="Tahoma" panose="020B0604030504040204" pitchFamily="34" charset="0"/>
                <a:cs typeface="Tahoma" panose="020B0604030504040204" pitchFamily="34" charset="0"/>
              </a:rPr>
              <a:t>.</a:t>
            </a:r>
            <a:endParaRPr lang="en-US" altLang="zh-CN" dirty="0">
              <a:latin typeface="Tahoma" panose="020B0604030504040204" pitchFamily="34" charset="0"/>
              <a:ea typeface="Tahoma" panose="020B0604030504040204" pitchFamily="34" charset="0"/>
              <a:cs typeface="Tahoma" panose="020B0604030504040204" pitchFamily="34" charset="0"/>
            </a:endParaRPr>
          </a:p>
          <a:p>
            <a:pPr lvl="1" algn="just">
              <a:spcBef>
                <a:spcPts val="0"/>
              </a:spcBef>
            </a:pPr>
            <a:r>
              <a:rPr lang="en-US" altLang="zh-CN" dirty="0">
                <a:latin typeface="Tahoma" panose="020B0604030504040204" pitchFamily="34" charset="0"/>
                <a:ea typeface="Tahoma" panose="020B0604030504040204" pitchFamily="34" charset="0"/>
                <a:cs typeface="Tahoma" panose="020B0604030504040204" pitchFamily="34" charset="0"/>
              </a:rPr>
              <a:t>Box</a:t>
            </a:r>
            <a:r>
              <a:rPr lang="zh-CN" altLang="en-US" dirty="0">
                <a:latin typeface="Tahoma" panose="020B0604030504040204" pitchFamily="34" charset="0"/>
                <a:cs typeface="Tahoma" panose="020B0604030504040204" pitchFamily="34" charset="0"/>
              </a:rPr>
              <a:t>类调用静态方法</a:t>
            </a:r>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createVertialStrut</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a:t>
            </a:r>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int</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height)</a:t>
            </a:r>
            <a:r>
              <a:rPr lang="zh-CN" altLang="en-US" dirty="0">
                <a:latin typeface="Tahoma" panose="020B0604030504040204" pitchFamily="34" charset="0"/>
                <a:cs typeface="Tahoma" panose="020B0604030504040204" pitchFamily="34" charset="0"/>
              </a:rPr>
              <a:t>可以得到一个不可见的垂直</a:t>
            </a:r>
            <a:r>
              <a:rPr lang="en-US" altLang="zh-CN" dirty="0" err="1">
                <a:latin typeface="Tahoma" panose="020B0604030504040204" pitchFamily="34" charset="0"/>
                <a:ea typeface="Tahoma" panose="020B0604030504040204" pitchFamily="34" charset="0"/>
                <a:cs typeface="Tahoma" panose="020B0604030504040204" pitchFamily="34" charset="0"/>
              </a:rPr>
              <a:t>Struct</a:t>
            </a:r>
            <a:r>
              <a:rPr lang="zh-CN" altLang="en-US" dirty="0">
                <a:latin typeface="Tahoma" panose="020B0604030504040204" pitchFamily="34" charset="0"/>
                <a:cs typeface="Tahoma" panose="020B0604030504040204" pitchFamily="34" charset="0"/>
              </a:rPr>
              <a:t>对象,称做</a:t>
            </a:r>
            <a:r>
              <a:rPr lang="zh-CN" altLang="en-US" b="1" dirty="0">
                <a:solidFill>
                  <a:srgbClr val="C00000"/>
                </a:solidFill>
                <a:latin typeface="Tahoma" panose="020B0604030504040204" pitchFamily="34" charset="0"/>
                <a:cs typeface="Tahoma" panose="020B0604030504040204" pitchFamily="34" charset="0"/>
              </a:rPr>
              <a:t>垂直支撑</a:t>
            </a:r>
            <a:r>
              <a:rPr lang="zh-CN" altLang="en-US" dirty="0">
                <a:latin typeface="Tahoma" panose="020B0604030504040204" pitchFamily="34" charset="0"/>
                <a:cs typeface="Tahoma" panose="020B0604030504040204" pitchFamily="34" charset="0"/>
              </a:rPr>
              <a:t>。</a:t>
            </a:r>
          </a:p>
          <a:p>
            <a:pPr algn="just">
              <a:spcBef>
                <a:spcPts val="0"/>
              </a:spcBef>
            </a:pPr>
            <a:endParaRPr lang="en-US" altLang="zh-CN"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just">
              <a:spcBef>
                <a:spcPts val="0"/>
              </a:spcBef>
            </a:pPr>
            <a:r>
              <a:rPr lang="zh-CN" altLang="en-US" sz="2400" b="1" dirty="0">
                <a:solidFill>
                  <a:srgbClr val="FF0000"/>
                </a:solidFill>
                <a:latin typeface="Tahoma" panose="020B0604030504040204" pitchFamily="34" charset="0"/>
                <a:cs typeface="Tahoma" panose="020B0604030504040204" pitchFamily="34" charset="0"/>
              </a:rPr>
              <a:t>例子</a:t>
            </a:r>
            <a:r>
              <a:rPr lang="en-US" altLang="zh-CN" sz="2400" b="1" dirty="0">
                <a:solidFill>
                  <a:srgbClr val="FF0000"/>
                </a:solidFill>
                <a:latin typeface="Tahoma" panose="020B0604030504040204" pitchFamily="34" charset="0"/>
                <a:ea typeface="Tahoma" panose="020B0604030504040204" pitchFamily="34" charset="0"/>
                <a:cs typeface="Tahoma" panose="020B0604030504040204" pitchFamily="34" charset="0"/>
              </a:rPr>
              <a:t>5</a:t>
            </a:r>
            <a:r>
              <a:rPr lang="zh-CN" altLang="en-US" sz="2400" b="1" dirty="0">
                <a:latin typeface="Tahoma" panose="020B0604030504040204" pitchFamily="34" charset="0"/>
                <a:cs typeface="Tahoma" panose="020B0604030504040204" pitchFamily="34" charset="0"/>
              </a:rPr>
              <a:t> </a:t>
            </a:r>
            <a:r>
              <a:rPr lang="zh-CN" altLang="en-US" sz="2400" dirty="0">
                <a:latin typeface="Tahoma" panose="020B0604030504040204" pitchFamily="34" charset="0"/>
                <a:cs typeface="Tahoma" panose="020B0604030504040204" pitchFamily="34" charset="0"/>
              </a:rPr>
              <a:t>两个列型盒式容器</a:t>
            </a:r>
            <a:r>
              <a:rPr lang="en-US" altLang="zh-CN" sz="2400" dirty="0">
                <a:latin typeface="Tahoma" panose="020B0604030504040204" pitchFamily="34" charset="0"/>
                <a:ea typeface="Tahoma" panose="020B0604030504040204" pitchFamily="34" charset="0"/>
                <a:cs typeface="Tahoma" panose="020B0604030504040204" pitchFamily="34" charset="0"/>
              </a:rPr>
              <a:t>boxV1</a:t>
            </a:r>
            <a:r>
              <a:rPr lang="zh-CN" altLang="en-US" sz="2400" dirty="0">
                <a:latin typeface="Tahoma" panose="020B0604030504040204" pitchFamily="34" charset="0"/>
                <a:cs typeface="Tahoma" panose="020B0604030504040204" pitchFamily="34" charset="0"/>
              </a:rPr>
              <a:t>、</a:t>
            </a:r>
            <a:r>
              <a:rPr lang="en-US" altLang="zh-CN" sz="2400" dirty="0">
                <a:latin typeface="Tahoma" panose="020B0604030504040204" pitchFamily="34" charset="0"/>
                <a:ea typeface="Tahoma" panose="020B0604030504040204" pitchFamily="34" charset="0"/>
                <a:cs typeface="Tahoma" panose="020B0604030504040204" pitchFamily="34" charset="0"/>
              </a:rPr>
              <a:t>boxV2</a:t>
            </a:r>
            <a:r>
              <a:rPr lang="zh-CN" altLang="en-US" sz="2400" dirty="0">
                <a:latin typeface="Tahoma" panose="020B0604030504040204" pitchFamily="34" charset="0"/>
                <a:cs typeface="Tahoma" panose="020B0604030504040204" pitchFamily="34" charset="0"/>
              </a:rPr>
              <a:t>和一个行型盒式容器</a:t>
            </a:r>
            <a:r>
              <a:rPr lang="en-US" altLang="zh-CN" sz="2400" dirty="0" err="1">
                <a:latin typeface="Tahoma" panose="020B0604030504040204" pitchFamily="34" charset="0"/>
                <a:ea typeface="Tahoma" panose="020B0604030504040204" pitchFamily="34" charset="0"/>
                <a:cs typeface="Tahoma" panose="020B0604030504040204" pitchFamily="34" charset="0"/>
              </a:rPr>
              <a:t>baseBox</a:t>
            </a:r>
            <a:r>
              <a:rPr lang="zh-CN" altLang="en-US" sz="2400" dirty="0">
                <a:latin typeface="Tahoma" panose="020B0604030504040204" pitchFamily="34" charset="0"/>
                <a:cs typeface="Tahoma" panose="020B0604030504040204" pitchFamily="34" charset="0"/>
              </a:rPr>
              <a:t>。</a:t>
            </a:r>
          </a:p>
          <a:p>
            <a:pPr lvl="1" algn="just">
              <a:spcBef>
                <a:spcPts val="0"/>
              </a:spcBef>
            </a:pPr>
            <a:r>
              <a:rPr lang="zh-CN" altLang="en-US" dirty="0">
                <a:latin typeface="Tahoma" panose="020B0604030504040204" pitchFamily="34" charset="0"/>
                <a:cs typeface="Tahoma" panose="020B0604030504040204" pitchFamily="34" charset="0"/>
              </a:rPr>
              <a:t>在列型盒式容器的组件之间添加垂直支撑，控制组件之间的距离,将</a:t>
            </a:r>
            <a:r>
              <a:rPr lang="en-US" altLang="zh-CN" dirty="0">
                <a:latin typeface="Tahoma" panose="020B0604030504040204" pitchFamily="34" charset="0"/>
                <a:ea typeface="Tahoma" panose="020B0604030504040204" pitchFamily="34" charset="0"/>
                <a:cs typeface="Tahoma" panose="020B0604030504040204" pitchFamily="34" charset="0"/>
              </a:rPr>
              <a:t>boxV1</a:t>
            </a:r>
            <a:r>
              <a:rPr lang="zh-CN" altLang="en-US" dirty="0">
                <a:latin typeface="Tahoma" panose="020B0604030504040204" pitchFamily="34" charset="0"/>
                <a:cs typeface="Tahoma" panose="020B0604030504040204" pitchFamily="34" charset="0"/>
              </a:rPr>
              <a:t>、</a:t>
            </a:r>
            <a:r>
              <a:rPr lang="en-US" altLang="zh-CN" dirty="0">
                <a:latin typeface="Tahoma" panose="020B0604030504040204" pitchFamily="34" charset="0"/>
                <a:ea typeface="Tahoma" panose="020B0604030504040204" pitchFamily="34" charset="0"/>
                <a:cs typeface="Tahoma" panose="020B0604030504040204" pitchFamily="34" charset="0"/>
              </a:rPr>
              <a:t>boxV2</a:t>
            </a:r>
            <a:r>
              <a:rPr lang="zh-CN" altLang="en-US" dirty="0">
                <a:latin typeface="Tahoma" panose="020B0604030504040204" pitchFamily="34" charset="0"/>
                <a:cs typeface="Tahoma" panose="020B0604030504040204" pitchFamily="34" charset="0"/>
              </a:rPr>
              <a:t>添加到</a:t>
            </a:r>
            <a:r>
              <a:rPr lang="en-US" altLang="zh-CN" dirty="0" err="1">
                <a:latin typeface="Tahoma" panose="020B0604030504040204" pitchFamily="34" charset="0"/>
                <a:ea typeface="Tahoma" panose="020B0604030504040204" pitchFamily="34" charset="0"/>
                <a:cs typeface="Tahoma" panose="020B0604030504040204" pitchFamily="34" charset="0"/>
              </a:rPr>
              <a:t>baseBox</a:t>
            </a:r>
            <a:r>
              <a:rPr lang="zh-CN" altLang="en-US" dirty="0">
                <a:latin typeface="Tahoma" panose="020B0604030504040204" pitchFamily="34" charset="0"/>
                <a:cs typeface="Tahoma" panose="020B0604030504040204" pitchFamily="34" charset="0"/>
              </a:rPr>
              <a:t>中,并在它俩之间添加了水平支撑。程序运行效果如图</a:t>
            </a:r>
            <a:r>
              <a:rPr lang="en-US" altLang="zh-CN" dirty="0">
                <a:latin typeface="Tahoma" panose="020B0604030504040204" pitchFamily="34" charset="0"/>
                <a:ea typeface="Tahoma" panose="020B0604030504040204" pitchFamily="34" charset="0"/>
                <a:cs typeface="Tahoma" panose="020B0604030504040204" pitchFamily="34" charset="0"/>
              </a:rPr>
              <a:t>10.6</a:t>
            </a:r>
            <a:r>
              <a:rPr lang="zh-CN" altLang="en-US" dirty="0">
                <a:latin typeface="Tahoma" panose="020B0604030504040204" pitchFamily="34" charset="0"/>
                <a:cs typeface="Tahoma" panose="020B0604030504040204" pitchFamily="34" charset="0"/>
              </a:rPr>
              <a:t>。 </a:t>
            </a:r>
          </a:p>
          <a:p>
            <a:endParaRPr lang="zh-CN" altLang="en-US" dirty="0">
              <a:latin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anose="020B0604030504040204" pitchFamily="34" charset="0"/>
                <a:cs typeface="Tahoma" panose="020B0604030504040204" pitchFamily="34" charset="0"/>
              </a:rPr>
              <a:pPr/>
              <a:t>51</a:t>
            </a:fld>
            <a:endParaRPr lang="zh-CN" altLang="en-US">
              <a:latin typeface="Tahoma" panose="020B0604030504040204" pitchFamily="34" charset="0"/>
              <a:cs typeface="Tahoma" panose="020B060403050404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533400"/>
            <a:ext cx="5410200" cy="823898"/>
          </a:xfrm>
        </p:spPr>
        <p:txBody>
          <a:bodyPr/>
          <a:lstStyle/>
          <a:p>
            <a:r>
              <a:rPr lang="zh-CN" altLang="en-US" dirty="0"/>
              <a:t>        例题</a:t>
            </a:r>
            <a:r>
              <a:rPr lang="en-US" altLang="zh-CN" dirty="0"/>
              <a:t>10-</a:t>
            </a:r>
            <a:r>
              <a:rPr lang="zh-CN" altLang="en-US" dirty="0"/>
              <a:t>5效果图</a:t>
            </a:r>
          </a:p>
        </p:txBody>
      </p:sp>
      <p:graphicFrame>
        <p:nvGraphicFramePr>
          <p:cNvPr id="232452" name="Object 4"/>
          <p:cNvGraphicFramePr>
            <a:graphicFrameLocks noChangeAspect="1"/>
          </p:cNvGraphicFramePr>
          <p:nvPr/>
        </p:nvGraphicFramePr>
        <p:xfrm>
          <a:off x="1600200" y="1752600"/>
          <a:ext cx="4648200" cy="3581400"/>
        </p:xfrm>
        <a:graphic>
          <a:graphicData uri="http://schemas.openxmlformats.org/presentationml/2006/ole">
            <mc:AlternateContent xmlns:mc="http://schemas.openxmlformats.org/markup-compatibility/2006">
              <mc:Choice xmlns:v="urn:schemas-microsoft-com:vml" Requires="v">
                <p:oleObj spid="_x0000_s7239" name="位图图像" r:id="rId3" imgW="2228571" imgH="1628571" progId="PBrush">
                  <p:embed/>
                </p:oleObj>
              </mc:Choice>
              <mc:Fallback>
                <p:oleObj name="位图图像" r:id="rId3" imgW="2228571" imgH="1628571"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752600"/>
                        <a:ext cx="4648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fld id="{7392539A-0749-4671-863E-6570EB9E9679}" type="slidenum">
              <a:rPr lang="zh-CN" altLang="en-US" smtClean="0"/>
              <a:pPr/>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latin typeface="Tahoma" panose="020B0604030504040204" pitchFamily="34" charset="0"/>
                <a:ea typeface="Tahoma" panose="020B0604030504040204" pitchFamily="34" charset="0"/>
                <a:cs typeface="Tahoma" panose="020B0604030504040204" pitchFamily="34" charset="0"/>
              </a:rPr>
              <a:t>null</a:t>
            </a:r>
            <a:r>
              <a:rPr lang="zh-CN" altLang="en-US" dirty="0">
                <a:solidFill>
                  <a:schemeClr val="tx1"/>
                </a:solidFill>
                <a:latin typeface="Tahoma" panose="020B0604030504040204" pitchFamily="34" charset="0"/>
                <a:cs typeface="Tahoma" panose="020B0604030504040204" pitchFamily="34" charset="0"/>
              </a:rPr>
              <a:t>布局</a:t>
            </a:r>
          </a:p>
        </p:txBody>
      </p:sp>
      <p:sp>
        <p:nvSpPr>
          <p:cNvPr id="3" name="内容占位符 2"/>
          <p:cNvSpPr>
            <a:spLocks noGrp="1"/>
          </p:cNvSpPr>
          <p:nvPr>
            <p:ph idx="1"/>
          </p:nvPr>
        </p:nvSpPr>
        <p:spPr/>
        <p:txBody>
          <a:bodyPr/>
          <a:lstStyle/>
          <a:p>
            <a:pPr>
              <a:buNone/>
            </a:pPr>
            <a:r>
              <a:rPr lang="en-US" altLang="zh-CN" b="1" dirty="0">
                <a:solidFill>
                  <a:srgbClr val="C00000"/>
                </a:solidFill>
                <a:latin typeface="Tahoma" panose="020B0604030504040204" pitchFamily="34" charset="0"/>
                <a:ea typeface="Tahoma" panose="020B0604030504040204" pitchFamily="34" charset="0"/>
                <a:cs typeface="Tahoma" panose="020B0604030504040204" pitchFamily="34" charset="0"/>
              </a:rPr>
              <a:t>6</a:t>
            </a:r>
            <a:r>
              <a:rPr lang="zh-CN" altLang="en-US" b="1" dirty="0">
                <a:solidFill>
                  <a:srgbClr val="C00000"/>
                </a:solidFill>
                <a:latin typeface="Tahoma" panose="020B0604030504040204" pitchFamily="34" charset="0"/>
                <a:cs typeface="Tahoma" panose="020B0604030504040204" pitchFamily="34" charset="0"/>
              </a:rPr>
              <a:t>．</a:t>
            </a:r>
            <a:r>
              <a:rPr lang="en-US" altLang="zh-CN" b="1" dirty="0">
                <a:solidFill>
                  <a:srgbClr val="C00000"/>
                </a:solidFill>
                <a:latin typeface="Tahoma" panose="020B0604030504040204" pitchFamily="34" charset="0"/>
                <a:ea typeface="Tahoma" panose="020B0604030504040204" pitchFamily="34" charset="0"/>
                <a:cs typeface="Tahoma" panose="020B0604030504040204" pitchFamily="34" charset="0"/>
              </a:rPr>
              <a:t>null</a:t>
            </a:r>
            <a:r>
              <a:rPr lang="zh-CN" altLang="en-US" b="1" dirty="0">
                <a:solidFill>
                  <a:srgbClr val="C00000"/>
                </a:solidFill>
                <a:latin typeface="Tahoma" panose="020B0604030504040204" pitchFamily="34" charset="0"/>
                <a:cs typeface="Tahoma" panose="020B0604030504040204" pitchFamily="34" charset="0"/>
              </a:rPr>
              <a:t>布局</a:t>
            </a:r>
            <a:r>
              <a:rPr lang="en-US" altLang="zh-CN" b="1" dirty="0">
                <a:solidFill>
                  <a:srgbClr val="C00000"/>
                </a:solidFill>
                <a:latin typeface="Tahoma" panose="020B0604030504040204" pitchFamily="34" charset="0"/>
                <a:ea typeface="Tahoma" panose="020B0604030504040204" pitchFamily="34" charset="0"/>
                <a:cs typeface="Tahoma" panose="020B0604030504040204" pitchFamily="34" charset="0"/>
              </a:rPr>
              <a:t>(/</a:t>
            </a:r>
            <a:r>
              <a:rPr lang="zh-CN" altLang="en-US" b="1">
                <a:solidFill>
                  <a:srgbClr val="C00000"/>
                </a:solidFill>
                <a:latin typeface="Tahoma" panose="020B0604030504040204" pitchFamily="34" charset="0"/>
                <a:cs typeface="Tahoma" panose="020B0604030504040204" pitchFamily="34" charset="0"/>
              </a:rPr>
              <a:t>绝对布局</a:t>
            </a:r>
            <a:r>
              <a:rPr lang="en-US" altLang="zh-CN" b="1">
                <a:solidFill>
                  <a:srgbClr val="C00000"/>
                </a:solidFill>
                <a:latin typeface="Tahoma" panose="020B0604030504040204" pitchFamily="34" charset="0"/>
                <a:ea typeface="Tahoma" panose="020B0604030504040204" pitchFamily="34" charset="0"/>
                <a:cs typeface="Tahoma" panose="020B0604030504040204" pitchFamily="34" charset="0"/>
              </a:rPr>
              <a:t>)</a:t>
            </a:r>
            <a:r>
              <a:rPr lang="zh-CN" altLang="en-US" b="1" dirty="0">
                <a:solidFill>
                  <a:srgbClr val="C00000"/>
                </a:solidFill>
                <a:latin typeface="Tahoma" panose="020B0604030504040204" pitchFamily="34" charset="0"/>
                <a:cs typeface="Tahoma" panose="020B0604030504040204" pitchFamily="34" charset="0"/>
              </a:rPr>
              <a:t>: </a:t>
            </a:r>
            <a:endParaRPr lang="en-US" altLang="zh-C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r>
              <a:rPr lang="zh-CN" altLang="en-US" dirty="0">
                <a:latin typeface="Tahoma" panose="020B0604030504040204" pitchFamily="34" charset="0"/>
                <a:cs typeface="Tahoma" panose="020B0604030504040204" pitchFamily="34" charset="0"/>
              </a:rPr>
              <a:t>空布局容器可以准确地定位组件在容器的位置和大小。</a:t>
            </a:r>
            <a:endParaRPr lang="en-US" altLang="zh-CN" dirty="0">
              <a:latin typeface="Tahoma" panose="020B0604030504040204" pitchFamily="34" charset="0"/>
              <a:ea typeface="Tahoma" panose="020B0604030504040204" pitchFamily="34" charset="0"/>
              <a:cs typeface="Tahoma" panose="020B0604030504040204" pitchFamily="34" charset="0"/>
            </a:endParaRPr>
          </a:p>
          <a:p>
            <a:r>
              <a:rPr lang="zh-CN" altLang="en-US" dirty="0">
                <a:latin typeface="Tahoma" panose="020B0604030504040204" pitchFamily="34" charset="0"/>
                <a:cs typeface="Tahoma" panose="020B0604030504040204" pitchFamily="34" charset="0"/>
              </a:rPr>
              <a:t>组件调用方法可以设置本身的大小和在容器中的位置。</a:t>
            </a:r>
          </a:p>
          <a:p>
            <a:pPr algn="ctr">
              <a:buNone/>
            </a:pPr>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setBounds</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a:t>
            </a:r>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int</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a:t>
            </a:r>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a,int</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a:t>
            </a:r>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b,int</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a:t>
            </a:r>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width,int</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height)</a:t>
            </a:r>
          </a:p>
          <a:p>
            <a:pPr algn="ctr">
              <a:buNone/>
            </a:pPr>
            <a:endPar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endParaRPr>
          </a:p>
          <a:p>
            <a:r>
              <a:rPr lang="zh-CN" altLang="en-US" sz="2400" dirty="0">
                <a:latin typeface="Tahoma" panose="020B0604030504040204" pitchFamily="34" charset="0"/>
                <a:cs typeface="Tahoma" panose="020B0604030504040204" pitchFamily="34" charset="0"/>
              </a:rPr>
              <a:t>如果采用无布局管理器 </a:t>
            </a:r>
            <a:r>
              <a:rPr lang="en-US" altLang="zh-CN" sz="2400" dirty="0" err="1">
                <a:latin typeface="Tahoma" panose="020B0604030504040204" pitchFamily="34" charset="0"/>
                <a:ea typeface="Tahoma" panose="020B0604030504040204" pitchFamily="34" charset="0"/>
                <a:cs typeface="Tahoma" panose="020B0604030504040204" pitchFamily="34" charset="0"/>
              </a:rPr>
              <a:t>setLayout</a:t>
            </a:r>
            <a:r>
              <a:rPr lang="en-US" altLang="zh-CN" sz="2400" dirty="0">
                <a:latin typeface="Tahoma" panose="020B0604030504040204" pitchFamily="34" charset="0"/>
                <a:ea typeface="Tahoma" panose="020B0604030504040204" pitchFamily="34" charset="0"/>
                <a:cs typeface="Tahoma" panose="020B0604030504040204" pitchFamily="34" charset="0"/>
              </a:rPr>
              <a:t>(null)</a:t>
            </a:r>
            <a:r>
              <a:rPr lang="zh-CN" altLang="en-US" sz="2400" dirty="0">
                <a:latin typeface="Tahoma" panose="020B0604030504040204" pitchFamily="34" charset="0"/>
                <a:cs typeface="Tahoma" panose="020B0604030504040204" pitchFamily="34" charset="0"/>
              </a:rPr>
              <a:t>，则必须使用</a:t>
            </a:r>
            <a:r>
              <a:rPr lang="en-US" altLang="zh-CN" sz="2400" dirty="0" err="1">
                <a:latin typeface="Tahoma" panose="020B0604030504040204" pitchFamily="34" charset="0"/>
                <a:ea typeface="Tahoma" panose="020B0604030504040204" pitchFamily="34" charset="0"/>
                <a:cs typeface="Tahoma" panose="020B0604030504040204" pitchFamily="34" charset="0"/>
              </a:rPr>
              <a:t>setLocation</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setSize</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setBounds</a:t>
            </a:r>
            <a:r>
              <a:rPr lang="en-US" altLang="zh-CN" sz="2400" dirty="0">
                <a:latin typeface="Tahoma" panose="020B0604030504040204" pitchFamily="34" charset="0"/>
                <a:ea typeface="Tahoma" panose="020B0604030504040204" pitchFamily="34" charset="0"/>
                <a:cs typeface="Tahoma" panose="020B0604030504040204" pitchFamily="34" charset="0"/>
              </a:rPr>
              <a:t>()</a:t>
            </a:r>
            <a:r>
              <a:rPr lang="zh-CN" altLang="en-US" sz="2400" dirty="0">
                <a:latin typeface="Tahoma" panose="020B0604030504040204" pitchFamily="34" charset="0"/>
                <a:cs typeface="Tahoma" panose="020B0604030504040204" pitchFamily="34" charset="0"/>
              </a:rPr>
              <a:t>等方法手工设置组件的大小和位置。</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anose="020B0604030504040204" pitchFamily="34" charset="0"/>
                <a:cs typeface="Tahoma" panose="020B0604030504040204" pitchFamily="34" charset="0"/>
              </a:rPr>
              <a:pPr/>
              <a:t>53</a:t>
            </a:fld>
            <a:endParaRPr lang="zh-CN" altLang="en-US">
              <a:latin typeface="Tahoma" panose="020B0604030504040204" pitchFamily="34" charset="0"/>
              <a:cs typeface="Tahoma" panose="020B060403050404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174C86F-F157-41CB-9CD3-A9DADD098E64}" type="slidenum">
              <a:rPr lang="en-US" altLang="zh-CN"/>
              <a:pPr/>
              <a:t>54</a:t>
            </a:fld>
            <a:endParaRPr lang="en-US" altLang="zh-CN"/>
          </a:p>
        </p:txBody>
      </p:sp>
      <p:sp>
        <p:nvSpPr>
          <p:cNvPr id="98306" name="Rectangle 2"/>
          <p:cNvSpPr>
            <a:spLocks noGrp="1" noChangeArrowheads="1"/>
          </p:cNvSpPr>
          <p:nvPr>
            <p:ph type="title"/>
          </p:nvPr>
        </p:nvSpPr>
        <p:spPr/>
        <p:txBody>
          <a:bodyPr/>
          <a:lstStyle/>
          <a:p>
            <a:r>
              <a:rPr lang="zh-CN" altLang="en-US" dirty="0"/>
              <a:t>如何选择布局</a:t>
            </a:r>
          </a:p>
        </p:txBody>
      </p:sp>
      <p:sp>
        <p:nvSpPr>
          <p:cNvPr id="98307" name="Rectangle 3"/>
          <p:cNvSpPr>
            <a:spLocks noGrp="1" noChangeArrowheads="1"/>
          </p:cNvSpPr>
          <p:nvPr>
            <p:ph type="body" idx="1"/>
          </p:nvPr>
        </p:nvSpPr>
        <p:spPr/>
        <p:txBody>
          <a:bodyPr/>
          <a:lstStyle/>
          <a:p>
            <a:r>
              <a:rPr lang="zh-CN" altLang="en-US" dirty="0"/>
              <a:t>要使组件尽量充满容器空间</a:t>
            </a:r>
          </a:p>
          <a:p>
            <a:pPr lvl="1"/>
            <a:r>
              <a:rPr lang="en-US" altLang="zh-CN" dirty="0" err="1"/>
              <a:t>BorderLayout</a:t>
            </a:r>
            <a:endParaRPr lang="en-US" altLang="zh-CN" dirty="0"/>
          </a:p>
          <a:p>
            <a:r>
              <a:rPr lang="zh-CN" altLang="en-US" dirty="0"/>
              <a:t>要使组件以自然大小紧凑的在一行中显示</a:t>
            </a:r>
          </a:p>
          <a:p>
            <a:pPr lvl="1"/>
            <a:r>
              <a:rPr lang="en-US" altLang="zh-CN" dirty="0" err="1"/>
              <a:t>FlowLayout</a:t>
            </a:r>
            <a:r>
              <a:rPr lang="en-US" altLang="zh-CN" dirty="0"/>
              <a:t> </a:t>
            </a:r>
          </a:p>
          <a:p>
            <a:r>
              <a:rPr lang="zh-CN" altLang="en-US" dirty="0"/>
              <a:t>组件大小相同，并且成行或成列显示</a:t>
            </a:r>
          </a:p>
          <a:p>
            <a:pPr lvl="1"/>
            <a:r>
              <a:rPr lang="en-US" altLang="zh-CN" dirty="0" err="1"/>
              <a:t>GridLayout</a:t>
            </a:r>
            <a:endParaRPr lang="en-US" altLang="zh-CN" dirty="0"/>
          </a:p>
          <a:p>
            <a:pPr lvl="1"/>
            <a:endParaRPr lang="en-US" altLang="zh-CN" dirty="0"/>
          </a:p>
          <a:p>
            <a:r>
              <a:rPr lang="zh-CN" altLang="en-US" dirty="0"/>
              <a:t>通常，一个</a:t>
            </a:r>
            <a:r>
              <a:rPr lang="en-US" altLang="zh-CN" dirty="0"/>
              <a:t>GUI</a:t>
            </a:r>
            <a:r>
              <a:rPr lang="zh-CN" altLang="en-US" dirty="0"/>
              <a:t>需要结合几个不同的布局。</a:t>
            </a:r>
            <a:endParaRPr lang="en-US" altLang="zh-CN" dirty="0"/>
          </a:p>
          <a:p>
            <a:pPr lvl="1"/>
            <a:endParaRPr lang="en-US" altLang="zh-CN" dirty="0"/>
          </a:p>
          <a:p>
            <a:endParaRPr lang="en-US" altLang="zh-CN" dirty="0"/>
          </a:p>
          <a:p>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Swing</a:t>
            </a:r>
            <a:r>
              <a:rPr lang="zh-CN" altLang="en-US" dirty="0"/>
              <a:t>的组件</a:t>
            </a:r>
          </a:p>
        </p:txBody>
      </p:sp>
      <p:sp>
        <p:nvSpPr>
          <p:cNvPr id="3" name="内容占位符 2"/>
          <p:cNvSpPr>
            <a:spLocks noGrp="1"/>
          </p:cNvSpPr>
          <p:nvPr>
            <p:ph idx="1"/>
          </p:nvPr>
        </p:nvSpPr>
        <p:spPr>
          <a:xfrm>
            <a:off x="214282" y="1628775"/>
            <a:ext cx="8715436" cy="4502150"/>
          </a:xfrm>
        </p:spPr>
        <p:txBody>
          <a:bodyPr/>
          <a:lstStyle/>
          <a:p>
            <a:r>
              <a:rPr lang="zh-CN" altLang="en-US" dirty="0"/>
              <a:t>组件从功能上分可分为：</a:t>
            </a:r>
            <a:br>
              <a:rPr lang="zh-CN" altLang="en-US" dirty="0"/>
            </a:br>
            <a:r>
              <a:rPr lang="en-US" altLang="zh-CN" sz="2000" dirty="0"/>
              <a:t>1) </a:t>
            </a:r>
            <a:r>
              <a:rPr lang="zh-CN" altLang="en-US" sz="2000" b="1" dirty="0">
                <a:solidFill>
                  <a:srgbClr val="C00000"/>
                </a:solidFill>
              </a:rPr>
              <a:t>顶层容器</a:t>
            </a:r>
            <a:r>
              <a:rPr lang="zh-CN" altLang="en-US" sz="2000"/>
              <a:t>：</a:t>
            </a:r>
            <a:r>
              <a:rPr lang="en-US" sz="2000" b="1">
                <a:solidFill>
                  <a:srgbClr val="0000CC"/>
                </a:solidFill>
              </a:rPr>
              <a:t>JFrame</a:t>
            </a:r>
            <a:r>
              <a:rPr lang="zh-CN" altLang="en-US" sz="2000"/>
              <a:t>，</a:t>
            </a:r>
            <a:r>
              <a:rPr lang="en-US" sz="2000"/>
              <a:t>JApplet</a:t>
            </a:r>
            <a:r>
              <a:rPr lang="zh-CN" altLang="en-US" sz="2000"/>
              <a:t>，</a:t>
            </a:r>
            <a:r>
              <a:rPr lang="en-US" sz="2000"/>
              <a:t>JDialog</a:t>
            </a:r>
            <a:r>
              <a:rPr lang="zh-CN" altLang="en-US" sz="2000" dirty="0"/>
              <a:t>，</a:t>
            </a:r>
            <a:r>
              <a:rPr lang="en-US" sz="2000"/>
              <a:t>JWindow</a:t>
            </a:r>
            <a:r>
              <a:rPr lang="zh-CN" altLang="en-US" sz="2000" dirty="0"/>
              <a:t>共</a:t>
            </a:r>
            <a:r>
              <a:rPr lang="en-US" altLang="zh-CN" sz="2000" dirty="0"/>
              <a:t>4</a:t>
            </a:r>
            <a:r>
              <a:rPr lang="zh-CN" altLang="en-US" sz="2000" dirty="0"/>
              <a:t>个 </a:t>
            </a:r>
            <a:br>
              <a:rPr lang="zh-CN" altLang="en-US" sz="2000" dirty="0"/>
            </a:br>
            <a:r>
              <a:rPr lang="en-US" altLang="zh-CN" sz="2000" dirty="0"/>
              <a:t>2) </a:t>
            </a:r>
            <a:r>
              <a:rPr lang="zh-CN" altLang="en-US" sz="2000" b="1" dirty="0">
                <a:solidFill>
                  <a:srgbClr val="C00000"/>
                </a:solidFill>
              </a:rPr>
              <a:t>中间</a:t>
            </a:r>
            <a:r>
              <a:rPr lang="zh-CN" altLang="en-US" sz="2000" b="1">
                <a:solidFill>
                  <a:srgbClr val="C00000"/>
                </a:solidFill>
              </a:rPr>
              <a:t>容器</a:t>
            </a:r>
            <a:r>
              <a:rPr lang="zh-CN" altLang="en-US" sz="2000"/>
              <a:t>：</a:t>
            </a:r>
            <a:r>
              <a:rPr lang="en-US" sz="2000" b="1">
                <a:solidFill>
                  <a:srgbClr val="0000CC"/>
                </a:solidFill>
              </a:rPr>
              <a:t>JPane</a:t>
            </a:r>
            <a:r>
              <a:rPr lang="en-US" sz="2000"/>
              <a:t>l</a:t>
            </a:r>
            <a:r>
              <a:rPr lang="zh-CN" altLang="en-US" sz="2000"/>
              <a:t>，</a:t>
            </a:r>
            <a:r>
              <a:rPr lang="en-US" sz="2000"/>
              <a:t>JScrollPane</a:t>
            </a:r>
            <a:r>
              <a:rPr lang="zh-CN" altLang="en-US" sz="2000"/>
              <a:t>，</a:t>
            </a:r>
            <a:r>
              <a:rPr lang="en-US" sz="2000"/>
              <a:t>JSplitPane</a:t>
            </a:r>
            <a:r>
              <a:rPr lang="zh-CN" altLang="en-US" sz="2000"/>
              <a:t>，</a:t>
            </a:r>
            <a:r>
              <a:rPr lang="en-US" sz="2000"/>
              <a:t>JToolBar</a:t>
            </a:r>
            <a:r>
              <a:rPr lang="en-US" sz="2000" dirty="0"/>
              <a:t>　 </a:t>
            </a:r>
            <a:br>
              <a:rPr lang="en-US" sz="2000" dirty="0"/>
            </a:br>
            <a:r>
              <a:rPr lang="en-US" sz="2000" dirty="0"/>
              <a:t>3) </a:t>
            </a:r>
            <a:r>
              <a:rPr lang="zh-CN" altLang="en-US" sz="2000" dirty="0"/>
              <a:t>特殊容器：在</a:t>
            </a:r>
            <a:r>
              <a:rPr lang="en-US" sz="2000" dirty="0"/>
              <a:t>GUI</a:t>
            </a:r>
            <a:r>
              <a:rPr lang="zh-CN" altLang="en-US" sz="2000" dirty="0"/>
              <a:t>上起特殊作用的中间层，如：</a:t>
            </a:r>
            <a:r>
              <a:rPr lang="en-US" sz="2000" dirty="0" err="1"/>
              <a:t>JInternalFrame</a:t>
            </a:r>
            <a:r>
              <a:rPr lang="en-US" sz="2000" dirty="0"/>
              <a:t>, </a:t>
            </a:r>
            <a:r>
              <a:rPr lang="en-US" sz="2000" dirty="0" err="1"/>
              <a:t>JLayeredPane</a:t>
            </a:r>
            <a:r>
              <a:rPr lang="en-US" sz="2000" dirty="0"/>
              <a:t>, </a:t>
            </a:r>
            <a:r>
              <a:rPr lang="en-US" sz="2000" dirty="0" err="1"/>
              <a:t>JRootPane</a:t>
            </a:r>
            <a:r>
              <a:rPr lang="en-US" sz="2000" dirty="0"/>
              <a:t>. </a:t>
            </a:r>
          </a:p>
          <a:p>
            <a:pPr>
              <a:buNone/>
            </a:pPr>
            <a:endParaRPr lang="en-US" sz="2000" dirty="0"/>
          </a:p>
          <a:p>
            <a:pPr>
              <a:buNone/>
            </a:pPr>
            <a:r>
              <a:rPr lang="en-US" sz="2000" dirty="0"/>
              <a:t>     4) </a:t>
            </a:r>
            <a:r>
              <a:rPr lang="zh-CN" altLang="en-US" sz="2000" b="1" dirty="0">
                <a:solidFill>
                  <a:srgbClr val="C00000"/>
                </a:solidFill>
              </a:rPr>
              <a:t>基本控件</a:t>
            </a:r>
            <a:r>
              <a:rPr lang="zh-CN" altLang="en-US" sz="2000" dirty="0"/>
              <a:t>：实现人际交互的组件，如</a:t>
            </a:r>
            <a:r>
              <a:rPr lang="en-US" sz="2000" dirty="0" err="1"/>
              <a:t>Jbutton</a:t>
            </a:r>
            <a:r>
              <a:rPr lang="en-US" sz="2000" dirty="0"/>
              <a:t>, </a:t>
            </a:r>
            <a:r>
              <a:rPr lang="en-US" sz="2000" dirty="0" err="1"/>
              <a:t>JComboBox</a:t>
            </a:r>
            <a:r>
              <a:rPr lang="en-US" sz="2000" dirty="0"/>
              <a:t>, </a:t>
            </a:r>
            <a:r>
              <a:rPr lang="en-US" sz="2000" dirty="0" err="1"/>
              <a:t>JList</a:t>
            </a:r>
            <a:r>
              <a:rPr lang="en-US" sz="2000" dirty="0"/>
              <a:t>, </a:t>
            </a:r>
            <a:r>
              <a:rPr lang="en-US" sz="2000" dirty="0" err="1"/>
              <a:t>JMenu</a:t>
            </a:r>
            <a:r>
              <a:rPr lang="en-US" sz="2000"/>
              <a:t>, JSlider(</a:t>
            </a:r>
            <a:r>
              <a:rPr lang="zh-CN" altLang="en-US" sz="2000"/>
              <a:t>滑块</a:t>
            </a:r>
            <a:r>
              <a:rPr lang="en-US" sz="2000"/>
              <a:t>), </a:t>
            </a:r>
            <a:r>
              <a:rPr lang="en-US" sz="2000" dirty="0" err="1"/>
              <a:t>JtextField</a:t>
            </a:r>
            <a:r>
              <a:rPr lang="en-US" sz="2000" dirty="0"/>
              <a:t>。 </a:t>
            </a:r>
            <a:br>
              <a:rPr lang="en-US" sz="2000" dirty="0"/>
            </a:br>
            <a:r>
              <a:rPr lang="en-US" sz="2000" dirty="0"/>
              <a:t>5) </a:t>
            </a:r>
            <a:r>
              <a:rPr lang="zh-CN" altLang="en-US" sz="2000" b="1" dirty="0">
                <a:solidFill>
                  <a:srgbClr val="C00000"/>
                </a:solidFill>
              </a:rPr>
              <a:t>不可编辑信息的显示</a:t>
            </a:r>
            <a:r>
              <a:rPr lang="zh-CN" altLang="en-US" sz="2000" dirty="0"/>
              <a:t>：向用户显示不可编辑信息的组件，例如</a:t>
            </a:r>
            <a:r>
              <a:rPr lang="en-US" sz="2000" dirty="0" err="1"/>
              <a:t>JLabel</a:t>
            </a:r>
            <a:r>
              <a:rPr lang="en-US" sz="2000" dirty="0"/>
              <a:t>, </a:t>
            </a:r>
            <a:r>
              <a:rPr lang="en-US" sz="2000" dirty="0" err="1"/>
              <a:t>JProgressBar</a:t>
            </a:r>
            <a:r>
              <a:rPr lang="en-US" sz="2000" dirty="0"/>
              <a:t>, ToolTip。 </a:t>
            </a:r>
            <a:br>
              <a:rPr lang="en-US" sz="2000" dirty="0"/>
            </a:br>
            <a:r>
              <a:rPr lang="en-US" sz="2000" dirty="0"/>
              <a:t>6) </a:t>
            </a:r>
            <a:r>
              <a:rPr lang="zh-CN" altLang="en-US" sz="2000" b="1" dirty="0">
                <a:solidFill>
                  <a:srgbClr val="C00000"/>
                </a:solidFill>
              </a:rPr>
              <a:t>可编辑信息的显示</a:t>
            </a:r>
            <a:r>
              <a:rPr lang="zh-CN" altLang="en-US" sz="2000" dirty="0"/>
              <a:t>：向用户显示能被编辑的格式化信息的组件，如</a:t>
            </a:r>
            <a:r>
              <a:rPr lang="en-US" sz="2000" dirty="0" err="1"/>
              <a:t>JColorChooser</a:t>
            </a:r>
            <a:r>
              <a:rPr lang="en-US" sz="2000" dirty="0"/>
              <a:t>, </a:t>
            </a:r>
            <a:r>
              <a:rPr lang="en-US" sz="2000" dirty="0" err="1"/>
              <a:t>JFileChoose</a:t>
            </a:r>
            <a:r>
              <a:rPr lang="en-US" sz="2000" dirty="0"/>
              <a:t>, </a:t>
            </a:r>
            <a:r>
              <a:rPr lang="en-US" sz="2000" dirty="0" err="1"/>
              <a:t>JFileChooser</a:t>
            </a:r>
            <a:r>
              <a:rPr lang="en-US" sz="2000" dirty="0"/>
              <a:t>, </a:t>
            </a:r>
            <a:r>
              <a:rPr lang="en-US" sz="2000" dirty="0" err="1"/>
              <a:t>Jtable</a:t>
            </a:r>
            <a:r>
              <a:rPr lang="en-US" sz="2000" dirty="0"/>
              <a:t>, </a:t>
            </a:r>
            <a:r>
              <a:rPr lang="en-US" sz="2000" dirty="0" err="1"/>
              <a:t>JtextArea</a:t>
            </a:r>
            <a:r>
              <a:rPr lang="en-US" sz="2000" dirty="0"/>
              <a:t> </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extLst>
      <p:ext uri="{BB962C8B-B14F-4D97-AF65-F5344CB8AC3E}">
        <p14:creationId xmlns:p14="http://schemas.microsoft.com/office/powerpoint/2010/main" val="3262198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 4    </a:t>
            </a:r>
            <a:r>
              <a:rPr lang="zh-CN" altLang="en-US" dirty="0">
                <a:latin typeface="宋体" pitchFamily="2" charset="-122"/>
              </a:rPr>
              <a:t>处理事件</a:t>
            </a:r>
            <a:r>
              <a:rPr lang="zh-CN" altLang="en-US" dirty="0"/>
              <a:t> </a:t>
            </a:r>
          </a:p>
        </p:txBody>
      </p:sp>
      <p:sp>
        <p:nvSpPr>
          <p:cNvPr id="3" name="内容占位符 2"/>
          <p:cNvSpPr>
            <a:spLocks noGrp="1"/>
          </p:cNvSpPr>
          <p:nvPr>
            <p:ph idx="1"/>
          </p:nvPr>
        </p:nvSpPr>
        <p:spPr>
          <a:xfrm>
            <a:off x="457200" y="1857363"/>
            <a:ext cx="8401080" cy="4273561"/>
          </a:xfrm>
        </p:spPr>
        <p:txBody>
          <a:bodyPr/>
          <a:lstStyle/>
          <a:p>
            <a:pPr algn="just">
              <a:lnSpc>
                <a:spcPct val="110000"/>
              </a:lnSpc>
            </a:pPr>
            <a:r>
              <a:rPr lang="zh-CN" altLang="en-US" sz="2400" dirty="0">
                <a:latin typeface="宋体" pitchFamily="2" charset="-122"/>
              </a:rPr>
              <a:t>学习组件除了要熟悉组件的属性和功能外，一个更重要的方面是学习怎样</a:t>
            </a:r>
            <a:r>
              <a:rPr lang="zh-CN" altLang="en-US" sz="2400" b="1" dirty="0">
                <a:solidFill>
                  <a:srgbClr val="0000FF"/>
                </a:solidFill>
                <a:latin typeface="宋体" pitchFamily="2" charset="-122"/>
              </a:rPr>
              <a:t>处理组件上发生的界面事件</a:t>
            </a:r>
            <a:r>
              <a:rPr lang="zh-CN" altLang="en-US" sz="2400" dirty="0">
                <a:latin typeface="宋体" pitchFamily="2" charset="-122"/>
              </a:rPr>
              <a:t>。</a:t>
            </a:r>
            <a:endParaRPr lang="en-US" altLang="zh-CN" sz="2400" dirty="0">
              <a:latin typeface="宋体" pitchFamily="2" charset="-122"/>
            </a:endParaRPr>
          </a:p>
          <a:p>
            <a:pPr algn="just">
              <a:lnSpc>
                <a:spcPct val="110000"/>
              </a:lnSpc>
            </a:pPr>
            <a:r>
              <a:rPr lang="zh-CN" altLang="en-US" sz="2400" dirty="0">
                <a:latin typeface="宋体" pitchFamily="2" charset="-122"/>
              </a:rPr>
              <a:t>当用户在文本框中键入文本后按回车键、单击按钮、在一个下拉式列表中选择一个条目等操作时，都发生</a:t>
            </a:r>
            <a:r>
              <a:rPr lang="zh-CN" altLang="en-US" sz="2400" b="1" dirty="0">
                <a:solidFill>
                  <a:srgbClr val="C00000"/>
                </a:solidFill>
                <a:latin typeface="宋体" pitchFamily="2" charset="-122"/>
              </a:rPr>
              <a:t>界面事件</a:t>
            </a:r>
            <a:r>
              <a:rPr lang="zh-CN" altLang="en-US" sz="2400" dirty="0">
                <a:latin typeface="宋体" pitchFamily="2" charset="-122"/>
              </a:rPr>
              <a:t>。</a:t>
            </a:r>
          </a:p>
          <a:p>
            <a:pPr algn="just">
              <a:lnSpc>
                <a:spcPct val="110000"/>
              </a:lnSpc>
            </a:pPr>
            <a:r>
              <a:rPr lang="zh-CN" altLang="en-US" sz="2400" dirty="0">
                <a:latin typeface="宋体" pitchFamily="2" charset="-122"/>
              </a:rPr>
              <a:t>程序有时需对发生的事件作出反应，来实现特定的任务，例如，</a:t>
            </a:r>
            <a:endParaRPr lang="en-US" altLang="zh-CN" sz="2400" dirty="0">
              <a:latin typeface="宋体" pitchFamily="2" charset="-122"/>
            </a:endParaRPr>
          </a:p>
          <a:p>
            <a:pPr lvl="1" algn="just">
              <a:lnSpc>
                <a:spcPct val="110000"/>
              </a:lnSpc>
            </a:pPr>
            <a:r>
              <a:rPr lang="zh-CN" altLang="en-US" dirty="0">
                <a:latin typeface="宋体" pitchFamily="2" charset="-122"/>
              </a:rPr>
              <a:t>用户单击一个名字叫</a:t>
            </a:r>
            <a:r>
              <a:rPr lang="zh-CN" altLang="en-US" dirty="0">
                <a:latin typeface="Times New Roman"/>
              </a:rPr>
              <a:t>“</a:t>
            </a:r>
            <a:r>
              <a:rPr lang="zh-CN" altLang="en-US" dirty="0">
                <a:latin typeface="宋体" pitchFamily="2" charset="-122"/>
              </a:rPr>
              <a:t>确定</a:t>
            </a:r>
            <a:r>
              <a:rPr lang="zh-CN" altLang="en-US" dirty="0">
                <a:latin typeface="Times New Roman"/>
              </a:rPr>
              <a:t>”</a:t>
            </a:r>
            <a:r>
              <a:rPr lang="zh-CN" altLang="en-US" dirty="0">
                <a:latin typeface="宋体" pitchFamily="2" charset="-122"/>
              </a:rPr>
              <a:t>或名字叫</a:t>
            </a:r>
            <a:r>
              <a:rPr lang="zh-CN" altLang="en-US" dirty="0">
                <a:latin typeface="Times New Roman"/>
              </a:rPr>
              <a:t>“</a:t>
            </a:r>
            <a:r>
              <a:rPr lang="zh-CN" altLang="en-US" dirty="0">
                <a:latin typeface="宋体" pitchFamily="2" charset="-122"/>
              </a:rPr>
              <a:t>取消</a:t>
            </a:r>
            <a:r>
              <a:rPr lang="zh-CN" altLang="en-US" dirty="0">
                <a:latin typeface="Times New Roman"/>
              </a:rPr>
              <a:t>”</a:t>
            </a:r>
            <a:r>
              <a:rPr lang="zh-CN" altLang="en-US" dirty="0">
                <a:latin typeface="宋体" pitchFamily="2" charset="-122"/>
              </a:rPr>
              <a:t>的按钮，程序可能需要作出不同的处理。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 4    </a:t>
            </a:r>
            <a:r>
              <a:rPr lang="zh-CN" altLang="en-US" dirty="0">
                <a:latin typeface="宋体" pitchFamily="2" charset="-122"/>
              </a:rPr>
              <a:t>处理事件</a:t>
            </a:r>
            <a:r>
              <a:rPr lang="zh-CN" altLang="en-US" dirty="0"/>
              <a:t> </a:t>
            </a:r>
          </a:p>
        </p:txBody>
      </p:sp>
      <p:sp>
        <p:nvSpPr>
          <p:cNvPr id="3" name="内容占位符 2"/>
          <p:cNvSpPr>
            <a:spLocks noGrp="1"/>
          </p:cNvSpPr>
          <p:nvPr>
            <p:ph idx="1"/>
          </p:nvPr>
        </p:nvSpPr>
        <p:spPr/>
        <p:txBody>
          <a:bodyPr/>
          <a:lstStyle/>
          <a:p>
            <a:r>
              <a:rPr lang="zh-CN" altLang="en-US" dirty="0">
                <a:latin typeface="Tahoma" pitchFamily="34" charset="0"/>
                <a:cs typeface="Tahoma" pitchFamily="34" charset="0"/>
              </a:rPr>
              <a:t>在事件处理的几个重要的概念：</a:t>
            </a:r>
          </a:p>
          <a:p>
            <a:pPr marL="858837" lvl="1" indent="-514350">
              <a:buFont typeface="+mj-lt"/>
              <a:buAutoNum type="arabicPeriod"/>
            </a:pPr>
            <a:r>
              <a:rPr lang="zh-CN" altLang="en-US" sz="2800" dirty="0">
                <a:latin typeface="+mj-ea"/>
                <a:ea typeface="+mj-ea"/>
                <a:cs typeface="Tahoma" pitchFamily="34" charset="0"/>
              </a:rPr>
              <a:t>事件源</a:t>
            </a:r>
            <a:r>
              <a:rPr lang="en-US" altLang="zh-CN" sz="2800" dirty="0">
                <a:latin typeface="+mj-ea"/>
                <a:ea typeface="+mj-ea"/>
                <a:cs typeface="Tahoma" pitchFamily="34" charset="0"/>
              </a:rPr>
              <a:t>(Event Source)</a:t>
            </a:r>
          </a:p>
          <a:p>
            <a:pPr marL="858837" lvl="1" indent="-514350">
              <a:buFont typeface="+mj-lt"/>
              <a:buAutoNum type="arabicPeriod"/>
            </a:pPr>
            <a:r>
              <a:rPr lang="zh-CN" altLang="en-US" sz="2800" dirty="0">
                <a:latin typeface="+mj-ea"/>
                <a:ea typeface="+mj-ea"/>
                <a:cs typeface="Tahoma" pitchFamily="34" charset="0"/>
              </a:rPr>
              <a:t>事件</a:t>
            </a:r>
            <a:r>
              <a:rPr lang="en-US" altLang="zh-CN" sz="2800" dirty="0">
                <a:latin typeface="+mj-ea"/>
                <a:ea typeface="+mj-ea"/>
                <a:cs typeface="Tahoma" pitchFamily="34" charset="0"/>
              </a:rPr>
              <a:t>(Event)</a:t>
            </a:r>
          </a:p>
          <a:p>
            <a:pPr marL="858837" lvl="1" indent="-514350">
              <a:buFont typeface="+mj-lt"/>
              <a:buAutoNum type="arabicPeriod"/>
            </a:pPr>
            <a:r>
              <a:rPr lang="zh-CN" altLang="en-US" sz="2800">
                <a:latin typeface="+mj-ea"/>
                <a:ea typeface="+mj-ea"/>
                <a:cs typeface="Tahoma" pitchFamily="34" charset="0"/>
              </a:rPr>
              <a:t>监视器</a:t>
            </a:r>
            <a:endParaRPr lang="en-US" altLang="zh-CN" sz="2800">
              <a:latin typeface="+mj-ea"/>
              <a:ea typeface="+mj-ea"/>
              <a:cs typeface="Tahoma" pitchFamily="34" charset="0"/>
            </a:endParaRPr>
          </a:p>
          <a:p>
            <a:pPr lvl="2"/>
            <a:r>
              <a:rPr lang="zh-CN" altLang="en-US">
                <a:latin typeface="+mj-ea"/>
                <a:ea typeface="+mj-ea"/>
              </a:rPr>
              <a:t>监视器接口</a:t>
            </a:r>
            <a:endParaRPr lang="en-US" altLang="zh-CN">
              <a:latin typeface="+mj-ea"/>
              <a:ea typeface="+mj-ea"/>
            </a:endParaRPr>
          </a:p>
          <a:p>
            <a:pPr lvl="2"/>
            <a:r>
              <a:rPr lang="zh-CN" altLang="en-US" b="1">
                <a:latin typeface="+mj-ea"/>
                <a:ea typeface="+mj-ea"/>
                <a:cs typeface="Tahoma" pitchFamily="34" charset="0"/>
              </a:rPr>
              <a:t>监视器类</a:t>
            </a:r>
            <a:endParaRPr lang="en-US" altLang="zh-CN">
              <a:latin typeface="+mj-ea"/>
              <a:ea typeface="+mj-ea"/>
              <a:cs typeface="Tahoma" pitchFamily="34" charset="0"/>
            </a:endParaRPr>
          </a:p>
          <a:p>
            <a:pPr lvl="2"/>
            <a:r>
              <a:rPr lang="zh-CN" altLang="en-US" b="1">
                <a:latin typeface="+mj-ea"/>
                <a:ea typeface="+mj-ea"/>
                <a:cs typeface="Tahoma" pitchFamily="34" charset="0"/>
              </a:rPr>
              <a:t>监视器</a:t>
            </a:r>
            <a:endParaRPr lang="en-US" altLang="zh-CN" dirty="0">
              <a:latin typeface="+mj-ea"/>
              <a:ea typeface="+mj-ea"/>
              <a:cs typeface="Tahoma" pitchFamily="34" charset="0"/>
            </a:endParaRPr>
          </a:p>
          <a:p>
            <a:pPr marL="858837" lvl="1" indent="-514350">
              <a:buFont typeface="+mj-lt"/>
              <a:buAutoNum type="arabicPeriod"/>
            </a:pPr>
            <a:r>
              <a:rPr lang="zh-CN" altLang="en-US" sz="2800" dirty="0">
                <a:latin typeface="华文行楷" panose="02010800040101010101" pitchFamily="2" charset="-122"/>
                <a:ea typeface="华文行楷" panose="02010800040101010101" pitchFamily="2" charset="-122"/>
                <a:cs typeface="Tahoma" pitchFamily="34" charset="0"/>
              </a:rPr>
              <a:t>监视器注册</a:t>
            </a:r>
            <a:endParaRPr lang="en-US" altLang="zh-CN" sz="2800" dirty="0">
              <a:latin typeface="华文行楷" panose="02010800040101010101" pitchFamily="2" charset="-122"/>
              <a:ea typeface="华文行楷" panose="02010800040101010101" pitchFamily="2" charset="-122"/>
              <a:cs typeface="Tahoma" pitchFamily="34" charset="0"/>
            </a:endParaRPr>
          </a:p>
          <a:p>
            <a:pPr lvl="1">
              <a:buNone/>
            </a:pPr>
            <a:endParaRPr lang="en-US" altLang="zh-CN" dirty="0">
              <a:latin typeface="Tahoma" pitchFamily="34" charset="0"/>
              <a:ea typeface="Tahoma" pitchFamily="34" charset="0"/>
              <a:cs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457200" y="274638"/>
            <a:ext cx="7400948" cy="1082660"/>
          </a:xfrm>
        </p:spPr>
        <p:txBody>
          <a:bodyPr/>
          <a:lstStyle/>
          <a:p>
            <a:r>
              <a:rPr lang="zh-CN" altLang="en-US" dirty="0"/>
              <a:t>§10. 4    </a:t>
            </a:r>
            <a:r>
              <a:rPr lang="zh-CN" altLang="en-US" dirty="0">
                <a:latin typeface="宋体" pitchFamily="2" charset="-122"/>
              </a:rPr>
              <a:t>处理事件</a:t>
            </a:r>
            <a:r>
              <a:rPr lang="zh-CN" altLang="en-US" dirty="0"/>
              <a:t> </a:t>
            </a:r>
          </a:p>
        </p:txBody>
      </p:sp>
      <p:sp>
        <p:nvSpPr>
          <p:cNvPr id="66564" name="Rectangle 3"/>
          <p:cNvSpPr>
            <a:spLocks noGrp="1" noChangeArrowheads="1"/>
          </p:cNvSpPr>
          <p:nvPr>
            <p:ph idx="1"/>
          </p:nvPr>
        </p:nvSpPr>
        <p:spPr>
          <a:xfrm>
            <a:off x="251520" y="1714488"/>
            <a:ext cx="8640960" cy="4857784"/>
          </a:xfrm>
        </p:spPr>
        <p:txBody>
          <a:bodyPr>
            <a:normAutofit/>
          </a:bodyPr>
          <a:lstStyle/>
          <a:p>
            <a:pPr marL="514350" indent="-514350">
              <a:buFont typeface="+mj-lt"/>
              <a:buAutoNum type="arabicPeriod"/>
            </a:pPr>
            <a:r>
              <a:rPr lang="zh-CN" altLang="en-US" b="1" dirty="0">
                <a:solidFill>
                  <a:srgbClr val="990000"/>
                </a:solidFill>
                <a:latin typeface="Tahoma" pitchFamily="34" charset="0"/>
                <a:cs typeface="Tahoma" pitchFamily="34" charset="0"/>
              </a:rPr>
              <a:t>事件源</a:t>
            </a:r>
            <a:r>
              <a:rPr lang="en-US" altLang="zh-CN" b="1" dirty="0">
                <a:solidFill>
                  <a:srgbClr val="990000"/>
                </a:solidFill>
                <a:latin typeface="Tahoma" pitchFamily="34" charset="0"/>
                <a:ea typeface="Tahoma" pitchFamily="34" charset="0"/>
                <a:cs typeface="Tahoma" pitchFamily="34" charset="0"/>
              </a:rPr>
              <a:t>(Event Source)</a:t>
            </a:r>
            <a:endParaRPr lang="en-US" altLang="zh-CN" dirty="0">
              <a:latin typeface="Tahoma" pitchFamily="34" charset="0"/>
              <a:ea typeface="Tahoma" pitchFamily="34" charset="0"/>
              <a:cs typeface="Tahoma" pitchFamily="34" charset="0"/>
            </a:endParaRPr>
          </a:p>
          <a:p>
            <a:pPr lvl="1"/>
            <a:r>
              <a:rPr lang="zh-CN" altLang="en-US" dirty="0">
                <a:latin typeface="Tahoma" pitchFamily="34" charset="0"/>
                <a:cs typeface="Tahoma" pitchFamily="34" charset="0"/>
              </a:rPr>
              <a:t>能够产生</a:t>
            </a:r>
            <a:r>
              <a:rPr lang="zh-CN" altLang="en-US">
                <a:latin typeface="Tahoma" pitchFamily="34" charset="0"/>
                <a:cs typeface="Tahoma" pitchFamily="34" charset="0"/>
              </a:rPr>
              <a:t>事件的</a:t>
            </a:r>
            <a:r>
              <a:rPr lang="zh-CN" altLang="en-US" b="1">
                <a:solidFill>
                  <a:srgbClr val="0000CC"/>
                </a:solidFill>
                <a:latin typeface="Tahoma" pitchFamily="34" charset="0"/>
                <a:cs typeface="Tahoma" pitchFamily="34" charset="0"/>
              </a:rPr>
              <a:t>组件</a:t>
            </a:r>
            <a:r>
              <a:rPr lang="zh-CN" altLang="en-US">
                <a:latin typeface="Tahoma" pitchFamily="34" charset="0"/>
                <a:cs typeface="Tahoma" pitchFamily="34" charset="0"/>
              </a:rPr>
              <a:t>对象</a:t>
            </a:r>
            <a:r>
              <a:rPr lang="zh-CN" altLang="en-US" dirty="0">
                <a:latin typeface="Tahoma" pitchFamily="34" charset="0"/>
                <a:cs typeface="Tahoma" pitchFamily="34" charset="0"/>
              </a:rPr>
              <a:t>都称为事件源，也就是</a:t>
            </a:r>
            <a:r>
              <a:rPr lang="en-US" altLang="zh-CN" dirty="0">
                <a:latin typeface="Tahoma" pitchFamily="34" charset="0"/>
                <a:ea typeface="Tahoma" pitchFamily="34" charset="0"/>
                <a:cs typeface="Tahoma" pitchFamily="34" charset="0"/>
              </a:rPr>
              <a:t>JAVA</a:t>
            </a:r>
            <a:r>
              <a:rPr lang="zh-CN" altLang="en-US" dirty="0">
                <a:latin typeface="Tahoma" pitchFamily="34" charset="0"/>
                <a:cs typeface="Tahoma" pitchFamily="34" charset="0"/>
              </a:rPr>
              <a:t>认为能够发生事件的对象</a:t>
            </a:r>
            <a:r>
              <a:rPr lang="zh-CN" altLang="en-US">
                <a:latin typeface="Tahoma" pitchFamily="34" charset="0"/>
                <a:cs typeface="Tahoma" pitchFamily="34" charset="0"/>
              </a:rPr>
              <a:t>。如：按钮</a:t>
            </a:r>
            <a:r>
              <a:rPr lang="en-US" altLang="zh-CN" dirty="0">
                <a:latin typeface="Tahoma" pitchFamily="34" charset="0"/>
                <a:cs typeface="Tahoma" pitchFamily="34" charset="0"/>
              </a:rPr>
              <a:t>(</a:t>
            </a:r>
            <a:r>
              <a:rPr lang="en-US" altLang="zh-CN">
                <a:latin typeface="Tahoma" pitchFamily="34" charset="0"/>
                <a:ea typeface="Tahoma" pitchFamily="34" charset="0"/>
                <a:cs typeface="Tahoma" pitchFamily="34" charset="0"/>
              </a:rPr>
              <a:t>JButton button)</a:t>
            </a:r>
            <a:r>
              <a:rPr lang="zh-CN" altLang="en-US">
                <a:latin typeface="Tahoma" pitchFamily="34" charset="0"/>
                <a:cs typeface="Tahoma" pitchFamily="34" charset="0"/>
              </a:rPr>
              <a:t>、文本区</a:t>
            </a:r>
            <a:r>
              <a:rPr lang="en-US" altLang="zh-CN">
                <a:latin typeface="Tahoma" pitchFamily="34" charset="0"/>
                <a:cs typeface="Tahoma" pitchFamily="34" charset="0"/>
              </a:rPr>
              <a:t>(</a:t>
            </a:r>
            <a:r>
              <a:rPr lang="en-US" altLang="zh-CN">
                <a:latin typeface="Tahoma" pitchFamily="34" charset="0"/>
                <a:ea typeface="Tahoma" pitchFamily="34" charset="0"/>
                <a:cs typeface="Tahoma" pitchFamily="34" charset="0"/>
              </a:rPr>
              <a:t>JTextArea textarea)</a:t>
            </a:r>
            <a:r>
              <a:rPr lang="zh-CN" altLang="en-US">
                <a:latin typeface="Tahoma" pitchFamily="34" charset="0"/>
                <a:cs typeface="Tahoma" pitchFamily="34" charset="0"/>
              </a:rPr>
              <a:t>、</a:t>
            </a:r>
            <a:r>
              <a:rPr lang="zh-CN" altLang="en-US" dirty="0">
                <a:latin typeface="Tahoma" pitchFamily="34" charset="0"/>
                <a:cs typeface="Tahoma" pitchFamily="34" charset="0"/>
              </a:rPr>
              <a:t>下拉式列表等。</a:t>
            </a:r>
            <a:endParaRPr lang="en-US" altLang="zh-CN" dirty="0">
              <a:latin typeface="Tahoma" pitchFamily="34" charset="0"/>
              <a:cs typeface="Tahoma" pitchFamily="34" charset="0"/>
            </a:endParaRPr>
          </a:p>
          <a:p>
            <a:pPr lvl="1"/>
            <a:endParaRPr lang="zh-CN" altLang="en-US" dirty="0">
              <a:latin typeface="Tahoma" pitchFamily="34" charset="0"/>
              <a:cs typeface="Tahoma" pitchFamily="34" charset="0"/>
            </a:endParaRPr>
          </a:p>
          <a:p>
            <a:pPr marL="514350" indent="-514350">
              <a:buFont typeface="+mj-lt"/>
              <a:buAutoNum type="arabicPeriod"/>
            </a:pPr>
            <a:r>
              <a:rPr lang="zh-CN" altLang="en-US" b="1">
                <a:solidFill>
                  <a:srgbClr val="990000"/>
                </a:solidFill>
                <a:latin typeface="Tahoma" pitchFamily="34" charset="0"/>
                <a:cs typeface="Tahoma" pitchFamily="34" charset="0"/>
              </a:rPr>
              <a:t>事件</a:t>
            </a:r>
            <a:r>
              <a:rPr lang="en-US" altLang="zh-CN" b="1">
                <a:solidFill>
                  <a:srgbClr val="990000"/>
                </a:solidFill>
                <a:latin typeface="Tahoma" pitchFamily="34" charset="0"/>
                <a:cs typeface="Tahoma" pitchFamily="34" charset="0"/>
              </a:rPr>
              <a:t>(Event)</a:t>
            </a:r>
            <a:endParaRPr lang="en-US" altLang="zh-CN" b="1" dirty="0">
              <a:solidFill>
                <a:srgbClr val="990000"/>
              </a:solidFill>
              <a:latin typeface="Tahoma" pitchFamily="34" charset="0"/>
              <a:cs typeface="Tahoma" pitchFamily="34" charset="0"/>
            </a:endParaRPr>
          </a:p>
          <a:p>
            <a:pPr lvl="1"/>
            <a:r>
              <a:rPr lang="zh-CN" altLang="en-US">
                <a:latin typeface="Tahoma" pitchFamily="34" charset="0"/>
                <a:cs typeface="Tahoma" pitchFamily="34" charset="0"/>
              </a:rPr>
              <a:t>事件</a:t>
            </a:r>
            <a:r>
              <a:rPr lang="zh-CN" altLang="en-US" dirty="0">
                <a:latin typeface="Tahoma" pitchFamily="34" charset="0"/>
                <a:cs typeface="Tahoma" pitchFamily="34" charset="0"/>
              </a:rPr>
              <a:t>源能产生特定</a:t>
            </a:r>
            <a:r>
              <a:rPr lang="zh-CN" altLang="en-US">
                <a:latin typeface="Tahoma" pitchFamily="34" charset="0"/>
                <a:cs typeface="Tahoma" pitchFamily="34" charset="0"/>
              </a:rPr>
              <a:t>的事件。</a:t>
            </a:r>
            <a:endParaRPr lang="en-US" altLang="zh-CN" dirty="0">
              <a:latin typeface="Tahoma" pitchFamily="34" charset="0"/>
              <a:ea typeface="Tahoma" pitchFamily="34" charset="0"/>
              <a:cs typeface="Tahoma" pitchFamily="34" charset="0"/>
            </a:endParaRPr>
          </a:p>
          <a:p>
            <a:pPr lvl="1"/>
            <a:r>
              <a:rPr lang="zh-CN" altLang="en-US">
                <a:latin typeface="Tahoma" pitchFamily="34" charset="0"/>
                <a:cs typeface="Tahoma" pitchFamily="34" charset="0"/>
              </a:rPr>
              <a:t>在</a:t>
            </a:r>
            <a:r>
              <a:rPr lang="zh-CN" altLang="en-US" dirty="0">
                <a:latin typeface="Tahoma" pitchFamily="34" charset="0"/>
                <a:cs typeface="Tahoma" pitchFamily="34" charset="0"/>
              </a:rPr>
              <a:t>界面上对组件的操作或处理，</a:t>
            </a:r>
            <a:r>
              <a:rPr lang="en-US" altLang="zh-CN" dirty="0">
                <a:latin typeface="Tahoma" pitchFamily="34" charset="0"/>
                <a:ea typeface="Tahoma" pitchFamily="34" charset="0"/>
                <a:cs typeface="Tahoma" pitchFamily="34" charset="0"/>
              </a:rPr>
              <a:t>JAVA</a:t>
            </a:r>
            <a:r>
              <a:rPr lang="zh-CN" altLang="en-US" dirty="0">
                <a:latin typeface="Tahoma" pitchFamily="34" charset="0"/>
                <a:cs typeface="Tahoma" pitchFamily="34" charset="0"/>
              </a:rPr>
              <a:t>均定义为事件，命名为</a:t>
            </a:r>
            <a:r>
              <a:rPr lang="en-US" altLang="zh-CN" b="1" dirty="0" err="1">
                <a:solidFill>
                  <a:srgbClr val="0000CC"/>
                </a:solidFill>
                <a:latin typeface="Tahoma" pitchFamily="34" charset="0"/>
                <a:ea typeface="Tahoma" pitchFamily="34" charset="0"/>
                <a:cs typeface="Tahoma" pitchFamily="34" charset="0"/>
              </a:rPr>
              <a:t>XXXEvent</a:t>
            </a:r>
            <a:r>
              <a:rPr lang="zh-CN" altLang="en-US" dirty="0">
                <a:latin typeface="Tahoma" pitchFamily="34" charset="0"/>
                <a:cs typeface="Tahoma" pitchFamily="34" charset="0"/>
              </a:rPr>
              <a:t>，见</a:t>
            </a:r>
            <a:r>
              <a:rPr lang="zh-CN" altLang="en-US" b="1" dirty="0">
                <a:latin typeface="Tahoma" pitchFamily="34" charset="0"/>
                <a:cs typeface="Tahoma" pitchFamily="34" charset="0"/>
              </a:rPr>
              <a:t>在</a:t>
            </a:r>
            <a:r>
              <a:rPr lang="en-US" altLang="zh-CN" b="1" dirty="0" err="1">
                <a:solidFill>
                  <a:srgbClr val="006600"/>
                </a:solidFill>
                <a:latin typeface="Tahoma" pitchFamily="34" charset="0"/>
                <a:ea typeface="Tahoma" pitchFamily="34" charset="0"/>
                <a:cs typeface="Tahoma" pitchFamily="34" charset="0"/>
              </a:rPr>
              <a:t>java.awt.event</a:t>
            </a:r>
            <a:r>
              <a:rPr lang="zh-CN" altLang="en-US" b="1" dirty="0">
                <a:latin typeface="Tahoma" pitchFamily="34" charset="0"/>
                <a:cs typeface="Tahoma" pitchFamily="34" charset="0"/>
              </a:rPr>
              <a:t>包</a:t>
            </a:r>
            <a:r>
              <a:rPr lang="zh-CN" altLang="en-US" b="1">
                <a:latin typeface="Tahoma" pitchFamily="34" charset="0"/>
                <a:cs typeface="Tahoma" pitchFamily="34" charset="0"/>
              </a:rPr>
              <a:t>中</a:t>
            </a:r>
            <a:r>
              <a:rPr lang="zh-CN" altLang="en-US" b="1">
                <a:solidFill>
                  <a:srgbClr val="006600"/>
                </a:solidFill>
                <a:latin typeface="Tahoma" pitchFamily="34" charset="0"/>
                <a:cs typeface="Tahoma" pitchFamily="34" charset="0"/>
              </a:rPr>
              <a:t>。</a:t>
            </a:r>
            <a:endParaRPr lang="en-US" altLang="zh-CN" b="1">
              <a:solidFill>
                <a:srgbClr val="006600"/>
              </a:solidFill>
              <a:latin typeface="Tahoma" pitchFamily="34" charset="0"/>
              <a:cs typeface="Tahoma" pitchFamily="34" charset="0"/>
            </a:endParaRPr>
          </a:p>
          <a:p>
            <a:pPr lvl="1"/>
            <a:r>
              <a:rPr lang="zh-CN" altLang="en-US">
                <a:latin typeface="Tahoma" pitchFamily="34" charset="0"/>
                <a:cs typeface="Tahoma" pitchFamily="34" charset="0"/>
              </a:rPr>
              <a:t>如：按钮会产生</a:t>
            </a:r>
            <a:r>
              <a:rPr lang="en-US" altLang="zh-CN" b="1">
                <a:solidFill>
                  <a:srgbClr val="C00000"/>
                </a:solidFill>
                <a:latin typeface="Tahoma" pitchFamily="34" charset="0"/>
                <a:ea typeface="Tahoma" pitchFamily="34" charset="0"/>
                <a:cs typeface="Tahoma" pitchFamily="34" charset="0"/>
              </a:rPr>
              <a:t>ActionEvent</a:t>
            </a:r>
            <a:r>
              <a:rPr lang="zh-CN" altLang="en-US" b="1">
                <a:solidFill>
                  <a:srgbClr val="C00000"/>
                </a:solidFill>
                <a:latin typeface="Tahoma" pitchFamily="34" charset="0"/>
                <a:cs typeface="Tahoma" pitchFamily="34" charset="0"/>
              </a:rPr>
              <a:t>事件</a:t>
            </a:r>
            <a:r>
              <a:rPr lang="zh-CN" altLang="en-US">
                <a:latin typeface="Tahoma" pitchFamily="34" charset="0"/>
                <a:cs typeface="Tahoma" pitchFamily="34" charset="0"/>
              </a:rPr>
              <a:t>等。</a:t>
            </a:r>
            <a:endParaRPr lang="en-US" altLang="zh-CN" b="1" dirty="0">
              <a:solidFill>
                <a:srgbClr val="006600"/>
              </a:solidFill>
              <a:latin typeface="Tahoma" pitchFamily="34" charset="0"/>
              <a:ea typeface="Tahoma" pitchFamily="34" charset="0"/>
              <a:cs typeface="Tahoma" pitchFamily="34" charset="0"/>
            </a:endParaRPr>
          </a:p>
        </p:txBody>
      </p:sp>
      <p:sp>
        <p:nvSpPr>
          <p:cNvPr id="66562" name="灯片编号占位符 5"/>
          <p:cNvSpPr>
            <a:spLocks noGrp="1"/>
          </p:cNvSpPr>
          <p:nvPr>
            <p:ph type="sldNum" sz="quarter" idx="12"/>
          </p:nvPr>
        </p:nvSpPr>
        <p:spPr>
          <a:noFill/>
        </p:spPr>
        <p:txBody>
          <a:bodyPr/>
          <a:lstStyle/>
          <a:p>
            <a:fld id="{3D678E76-066D-4E2B-A4E9-C8386247105E}" type="slidenum">
              <a:rPr lang="en-US" altLang="zh-CN"/>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p:spPr>
        <p:txBody>
          <a:bodyPr/>
          <a:lstStyle/>
          <a:p>
            <a:fld id="{5F88C388-F7A8-449A-8725-3B727B114FB1}" type="slidenum">
              <a:rPr lang="en-US" altLang="zh-CN"/>
              <a:pPr/>
              <a:t>59</a:t>
            </a:fld>
            <a:endParaRPr lang="en-US" altLang="zh-CN"/>
          </a:p>
        </p:txBody>
      </p:sp>
      <p:sp>
        <p:nvSpPr>
          <p:cNvPr id="75779" name="Rectangle 2"/>
          <p:cNvSpPr>
            <a:spLocks noGrp="1" noChangeArrowheads="1"/>
          </p:cNvSpPr>
          <p:nvPr>
            <p:ph type="title"/>
          </p:nvPr>
        </p:nvSpPr>
        <p:spPr>
          <a:xfrm>
            <a:off x="468313" y="122238"/>
            <a:ext cx="7532687" cy="858837"/>
          </a:xfrm>
        </p:spPr>
        <p:txBody>
          <a:bodyPr/>
          <a:lstStyle/>
          <a:p>
            <a:r>
              <a:rPr lang="zh-CN" altLang="en-US" dirty="0">
                <a:solidFill>
                  <a:srgbClr val="990000"/>
                </a:solidFill>
                <a:latin typeface="Tahoma" pitchFamily="34" charset="0"/>
                <a:cs typeface="Tahoma" pitchFamily="34" charset="0"/>
              </a:rPr>
              <a:t>事件</a:t>
            </a:r>
            <a:r>
              <a:rPr lang="en-US" altLang="zh-CN" dirty="0">
                <a:solidFill>
                  <a:srgbClr val="990000"/>
                </a:solidFill>
                <a:latin typeface="Tahoma" pitchFamily="34" charset="0"/>
                <a:ea typeface="Tahoma" pitchFamily="34" charset="0"/>
                <a:cs typeface="Tahoma" pitchFamily="34" charset="0"/>
              </a:rPr>
              <a:t>(Event)</a:t>
            </a:r>
            <a:endParaRPr lang="en-US" altLang="zh-CN" dirty="0">
              <a:latin typeface="Tahoma" pitchFamily="34" charset="0"/>
              <a:ea typeface="Tahoma" pitchFamily="34" charset="0"/>
              <a:cs typeface="Tahoma" pitchFamily="34" charset="0"/>
            </a:endParaRPr>
          </a:p>
        </p:txBody>
      </p:sp>
      <p:sp>
        <p:nvSpPr>
          <p:cNvPr id="75780" name="Rectangle 3"/>
          <p:cNvSpPr>
            <a:spLocks noGrp="1" noChangeArrowheads="1"/>
          </p:cNvSpPr>
          <p:nvPr>
            <p:ph type="body" idx="1"/>
          </p:nvPr>
        </p:nvSpPr>
        <p:spPr>
          <a:xfrm>
            <a:off x="468313" y="1125538"/>
            <a:ext cx="8218487" cy="5183187"/>
          </a:xfrm>
        </p:spPr>
        <p:txBody>
          <a:bodyPr/>
          <a:lstStyle/>
          <a:p>
            <a:pPr eaLnBrk="1" hangingPunct="1"/>
            <a:r>
              <a:rPr lang="zh-CN" altLang="en-US" b="1" dirty="0"/>
              <a:t>低级事件</a:t>
            </a:r>
          </a:p>
          <a:p>
            <a:pPr lvl="1" eaLnBrk="1" hangingPunct="1"/>
            <a:r>
              <a:rPr lang="en-US" altLang="zh-CN" sz="2000" dirty="0" err="1"/>
              <a:t>ComponentEvent</a:t>
            </a:r>
            <a:r>
              <a:rPr lang="zh-CN" altLang="en-US" sz="2000" dirty="0"/>
              <a:t>（ 组件事件：组件尺寸的变化，移动） </a:t>
            </a:r>
          </a:p>
          <a:p>
            <a:pPr lvl="1" eaLnBrk="1" hangingPunct="1"/>
            <a:r>
              <a:rPr lang="en-US" altLang="zh-CN" sz="2000" dirty="0" err="1"/>
              <a:t>ContainerEvent</a:t>
            </a:r>
            <a:r>
              <a:rPr lang="zh-CN" altLang="en-US" sz="2000" dirty="0"/>
              <a:t>（ 容器事件：组件增加，移动）</a:t>
            </a:r>
          </a:p>
          <a:p>
            <a:pPr lvl="1" eaLnBrk="1" hangingPunct="1"/>
            <a:r>
              <a:rPr lang="en-US" altLang="zh-CN" sz="2000" dirty="0" err="1"/>
              <a:t>WindowEvent</a:t>
            </a:r>
            <a:r>
              <a:rPr lang="zh-CN" altLang="en-US" sz="2000" dirty="0"/>
              <a:t>（ 窗口事件：关闭窗口，窗口闭合，图标化）</a:t>
            </a:r>
          </a:p>
          <a:p>
            <a:pPr lvl="1" eaLnBrk="1" hangingPunct="1"/>
            <a:r>
              <a:rPr lang="en-US" altLang="zh-CN" sz="2000" dirty="0" err="1"/>
              <a:t>FocusEvent</a:t>
            </a:r>
            <a:r>
              <a:rPr lang="zh-CN" altLang="en-US" sz="2000" dirty="0"/>
              <a:t>（ 焦点事件：焦点的获得和丢失）</a:t>
            </a:r>
          </a:p>
          <a:p>
            <a:pPr lvl="1" eaLnBrk="1" hangingPunct="1"/>
            <a:r>
              <a:rPr lang="en-US" altLang="zh-CN" sz="2000" dirty="0" err="1"/>
              <a:t>KeyEvent</a:t>
            </a:r>
            <a:r>
              <a:rPr lang="zh-CN" altLang="en-US" sz="2000" dirty="0"/>
              <a:t>（ 键盘事件：键按下、释放）</a:t>
            </a:r>
          </a:p>
          <a:p>
            <a:pPr lvl="1" eaLnBrk="1" hangingPunct="1"/>
            <a:r>
              <a:rPr lang="en-US" altLang="zh-CN" sz="2000" dirty="0" err="1"/>
              <a:t>MouseEvent</a:t>
            </a:r>
            <a:r>
              <a:rPr lang="zh-CN" altLang="en-US" sz="2000" dirty="0"/>
              <a:t>（ 鼠标事件：鼠标单击，移动）等</a:t>
            </a:r>
            <a:r>
              <a:rPr lang="zh-CN" altLang="en-US" sz="1600" dirty="0"/>
              <a:t> 　　</a:t>
            </a:r>
          </a:p>
          <a:p>
            <a:pPr eaLnBrk="1" hangingPunct="1"/>
            <a:endParaRPr lang="zh-CN" altLang="en-US" sz="1800" dirty="0"/>
          </a:p>
          <a:p>
            <a:pPr eaLnBrk="1" hangingPunct="1"/>
            <a:r>
              <a:rPr lang="zh-CN" altLang="en-US" b="1"/>
              <a:t>高级事件</a:t>
            </a:r>
            <a:r>
              <a:rPr lang="en-US" altLang="zh-CN" b="1" dirty="0"/>
              <a:t>(</a:t>
            </a:r>
            <a:r>
              <a:rPr lang="zh-CN" altLang="en-US"/>
              <a:t>语义事件</a:t>
            </a:r>
            <a:r>
              <a:rPr lang="en-US" altLang="zh-CN"/>
              <a:t>)</a:t>
            </a:r>
            <a:endParaRPr lang="zh-CN" altLang="en-US" dirty="0"/>
          </a:p>
          <a:p>
            <a:pPr lvl="1" eaLnBrk="1" hangingPunct="1"/>
            <a:r>
              <a:rPr lang="en-US" altLang="zh-CN" sz="2000" dirty="0" err="1">
                <a:solidFill>
                  <a:srgbClr val="990000"/>
                </a:solidFill>
              </a:rPr>
              <a:t>ActionEvent</a:t>
            </a:r>
            <a:r>
              <a:rPr lang="zh-CN" altLang="en-US" sz="2000" dirty="0"/>
              <a:t>（动作事件：按钮按下，</a:t>
            </a:r>
            <a:r>
              <a:rPr lang="en-US" altLang="zh-CN" sz="2000" dirty="0" err="1"/>
              <a:t>TextField</a:t>
            </a:r>
            <a:r>
              <a:rPr lang="zh-CN" altLang="en-US" sz="2000" dirty="0"/>
              <a:t>中按</a:t>
            </a:r>
            <a:r>
              <a:rPr lang="en-US" altLang="zh-CN" sz="2000" dirty="0"/>
              <a:t>Enter</a:t>
            </a:r>
            <a:r>
              <a:rPr lang="zh-CN" altLang="en-US" sz="2000" dirty="0"/>
              <a:t>键）</a:t>
            </a:r>
          </a:p>
          <a:p>
            <a:pPr lvl="1" eaLnBrk="1" hangingPunct="1"/>
            <a:r>
              <a:rPr lang="en-US" altLang="zh-CN" sz="2000" dirty="0" err="1"/>
              <a:t>AdjustmentEvent</a:t>
            </a:r>
            <a:r>
              <a:rPr lang="zh-CN" altLang="en-US" sz="2000" dirty="0"/>
              <a:t>（调节事件：在滚动条上移动滑块以调节数值）</a:t>
            </a:r>
          </a:p>
          <a:p>
            <a:pPr lvl="1" eaLnBrk="1" hangingPunct="1"/>
            <a:r>
              <a:rPr lang="en-US" altLang="zh-CN" sz="2000" dirty="0" err="1"/>
              <a:t>ItemEvent</a:t>
            </a:r>
            <a:r>
              <a:rPr lang="zh-CN" altLang="en-US" sz="2000" dirty="0"/>
              <a:t>（项目事件：选择项目，不选择“项目改变”）</a:t>
            </a:r>
          </a:p>
          <a:p>
            <a:pPr lvl="1" eaLnBrk="1" hangingPunct="1"/>
            <a:r>
              <a:rPr lang="en-US" altLang="zh-CN" sz="2000" dirty="0" err="1"/>
              <a:t>TextEvent</a:t>
            </a:r>
            <a:r>
              <a:rPr lang="zh-CN" altLang="en-US" sz="2000" dirty="0"/>
              <a:t>（文本事件，文本对象改变）等</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§10.1   </a:t>
            </a:r>
            <a:r>
              <a:rPr lang="en-US" altLang="zh-CN" dirty="0">
                <a:latin typeface="Tahoma" pitchFamily="34" charset="0"/>
                <a:ea typeface="Tahoma" pitchFamily="34" charset="0"/>
                <a:cs typeface="Tahoma" pitchFamily="34" charset="0"/>
              </a:rPr>
              <a:t>Java Swing</a:t>
            </a:r>
            <a:r>
              <a:rPr lang="zh-CN" altLang="en-US" dirty="0">
                <a:latin typeface="Tahoma" pitchFamily="34" charset="0"/>
                <a:cs typeface="Tahoma" pitchFamily="34" charset="0"/>
              </a:rPr>
              <a:t>概述 </a:t>
            </a:r>
            <a:endParaRPr lang="zh-CN" altLang="en-US" dirty="0"/>
          </a:p>
        </p:txBody>
      </p:sp>
      <p:sp>
        <p:nvSpPr>
          <p:cNvPr id="3" name="内容占位符 2"/>
          <p:cNvSpPr>
            <a:spLocks noGrp="1"/>
          </p:cNvSpPr>
          <p:nvPr>
            <p:ph idx="1"/>
          </p:nvPr>
        </p:nvSpPr>
        <p:spPr>
          <a:xfrm>
            <a:off x="457200" y="1500174"/>
            <a:ext cx="8229600" cy="4630751"/>
          </a:xfrm>
        </p:spPr>
        <p:txBody>
          <a:bodyPr/>
          <a:lstStyle/>
          <a:p>
            <a:r>
              <a:rPr lang="en-US" altLang="zh-CN" dirty="0">
                <a:latin typeface="Times New Roman" pitchFamily="18" charset="0"/>
              </a:rPr>
              <a:t>Java</a:t>
            </a:r>
            <a:r>
              <a:rPr lang="zh-CN" altLang="en-US" dirty="0"/>
              <a:t>的图形用户界面</a:t>
            </a:r>
            <a:r>
              <a:rPr lang="en-US" altLang="zh-CN" dirty="0">
                <a:latin typeface="Times New Roman" pitchFamily="18" charset="0"/>
              </a:rPr>
              <a:t>(GUI)</a:t>
            </a:r>
            <a:r>
              <a:rPr lang="zh-CN" altLang="en-US" dirty="0">
                <a:latin typeface="Times New Roman" pitchFamily="18" charset="0"/>
              </a:rPr>
              <a:t>包含：</a:t>
            </a:r>
            <a:endParaRPr lang="zh-CN" altLang="en-US" dirty="0"/>
          </a:p>
          <a:p>
            <a:pPr lvl="1"/>
            <a:r>
              <a:rPr lang="zh-CN" altLang="en-US" b="1">
                <a:solidFill>
                  <a:srgbClr val="C00000"/>
                </a:solidFill>
              </a:rPr>
              <a:t>容器</a:t>
            </a:r>
            <a:r>
              <a:rPr lang="zh-CN" altLang="en-US" b="1">
                <a:solidFill>
                  <a:srgbClr val="C00000"/>
                </a:solidFill>
                <a:latin typeface="Times New Roman" pitchFamily="18" charset="0"/>
              </a:rPr>
              <a:t>（</a:t>
            </a:r>
            <a:r>
              <a:rPr lang="en-US" altLang="zh-CN" b="1">
                <a:solidFill>
                  <a:srgbClr val="C00000"/>
                </a:solidFill>
                <a:latin typeface="Times New Roman" pitchFamily="18" charset="0"/>
              </a:rPr>
              <a:t>container</a:t>
            </a:r>
            <a:r>
              <a:rPr lang="zh-CN" altLang="en-US" b="1">
                <a:solidFill>
                  <a:srgbClr val="C00000"/>
                </a:solidFill>
                <a:latin typeface="Times New Roman" pitchFamily="18" charset="0"/>
              </a:rPr>
              <a:t>）</a:t>
            </a:r>
            <a:endParaRPr lang="en-US" altLang="zh-CN" b="1">
              <a:solidFill>
                <a:srgbClr val="C00000"/>
              </a:solidFill>
              <a:latin typeface="Times New Roman" pitchFamily="18" charset="0"/>
            </a:endParaRPr>
          </a:p>
          <a:p>
            <a:pPr lvl="1"/>
            <a:r>
              <a:rPr lang="zh-CN" altLang="en-US" b="1">
                <a:solidFill>
                  <a:srgbClr val="C00000"/>
                </a:solidFill>
              </a:rPr>
              <a:t>组件</a:t>
            </a:r>
            <a:r>
              <a:rPr lang="zh-CN" altLang="en-US" b="1" dirty="0">
                <a:solidFill>
                  <a:srgbClr val="C00000"/>
                </a:solidFill>
                <a:latin typeface="Times New Roman" pitchFamily="18" charset="0"/>
              </a:rPr>
              <a:t>（</a:t>
            </a:r>
            <a:r>
              <a:rPr lang="en-US" altLang="zh-CN" b="1" dirty="0">
                <a:solidFill>
                  <a:srgbClr val="C00000"/>
                </a:solidFill>
                <a:latin typeface="Times New Roman" pitchFamily="18" charset="0"/>
              </a:rPr>
              <a:t>component</a:t>
            </a:r>
            <a:r>
              <a:rPr lang="zh-CN" altLang="en-US" b="1" dirty="0">
                <a:solidFill>
                  <a:srgbClr val="C00000"/>
                </a:solidFill>
                <a:latin typeface="Times New Roman" pitchFamily="18" charset="0"/>
              </a:rPr>
              <a:t>）</a:t>
            </a:r>
          </a:p>
          <a:p>
            <a:pPr lvl="1"/>
            <a:endParaRPr lang="en-US" altLang="zh-CN" b="1" i="1" dirty="0">
              <a:solidFill>
                <a:srgbClr val="C00000"/>
              </a:solidFill>
              <a:latin typeface="Times New Roman" pitchFamily="18" charset="0"/>
            </a:endParaRPr>
          </a:p>
          <a:p>
            <a:pPr lvl="1"/>
            <a:r>
              <a:rPr lang="zh-CN" altLang="en-US" b="1" dirty="0">
                <a:solidFill>
                  <a:srgbClr val="C00000"/>
                </a:solidFill>
              </a:rPr>
              <a:t>容器</a:t>
            </a:r>
            <a:r>
              <a:rPr kumimoji="1" lang="en-US" altLang="zh-CN" dirty="0">
                <a:solidFill>
                  <a:srgbClr val="C00000"/>
                </a:solidFill>
              </a:rPr>
              <a:t>(container)</a:t>
            </a:r>
            <a:r>
              <a:rPr lang="zh-CN" altLang="en-US" dirty="0"/>
              <a:t>是图形用户界面中</a:t>
            </a:r>
            <a:r>
              <a:rPr lang="zh-CN" altLang="en-US" b="1" dirty="0">
                <a:solidFill>
                  <a:srgbClr val="C00000"/>
                </a:solidFill>
              </a:rPr>
              <a:t>容纳</a:t>
            </a:r>
            <a:r>
              <a:rPr lang="zh-CN" altLang="en-US" dirty="0"/>
              <a:t>其他</a:t>
            </a:r>
            <a:r>
              <a:rPr lang="zh-CN" altLang="en-US" dirty="0">
                <a:solidFill>
                  <a:srgbClr val="0000CC"/>
                </a:solidFill>
              </a:rPr>
              <a:t>组件</a:t>
            </a:r>
            <a:r>
              <a:rPr lang="zh-CN" altLang="en-US" dirty="0"/>
              <a:t>的部分，</a:t>
            </a:r>
            <a:r>
              <a:rPr lang="zh-CN" altLang="en-US" dirty="0">
                <a:solidFill>
                  <a:srgbClr val="0000CC"/>
                </a:solidFill>
              </a:rPr>
              <a:t>一个容器中可容纳一个或多个组件，甚至还可以容纳其他</a:t>
            </a:r>
            <a:r>
              <a:rPr lang="zh-CN" altLang="en-US">
                <a:solidFill>
                  <a:srgbClr val="0000CC"/>
                </a:solidFill>
              </a:rPr>
              <a:t>容器</a:t>
            </a:r>
            <a:r>
              <a:rPr lang="zh-CN" altLang="en-US"/>
              <a:t>。例如：窗口</a:t>
            </a:r>
            <a:r>
              <a:rPr lang="en-US" altLang="zh-CN"/>
              <a:t>(window)</a:t>
            </a:r>
            <a:r>
              <a:rPr lang="zh-CN" altLang="en-US"/>
              <a:t>、面板</a:t>
            </a:r>
            <a:r>
              <a:rPr lang="en-US" altLang="zh-CN"/>
              <a:t>(panel)</a:t>
            </a:r>
            <a:r>
              <a:rPr lang="zh-CN" altLang="en-US"/>
              <a:t>等。</a:t>
            </a:r>
            <a:endParaRPr lang="en-US" altLang="zh-CN"/>
          </a:p>
          <a:p>
            <a:pPr lvl="1"/>
            <a:endParaRPr kumimoji="1" lang="zh-CN" altLang="en-US" dirty="0"/>
          </a:p>
          <a:p>
            <a:pPr lvl="1"/>
            <a:r>
              <a:rPr kumimoji="1" lang="zh-CN" altLang="en-US" b="1" dirty="0">
                <a:solidFill>
                  <a:srgbClr val="C00000"/>
                </a:solidFill>
              </a:rPr>
              <a:t>组件</a:t>
            </a:r>
            <a:r>
              <a:rPr kumimoji="1" lang="zh-CN" altLang="en-US" dirty="0"/>
              <a:t>是不可再分割的组件，基本组件各自都有它们特定的</a:t>
            </a:r>
            <a:r>
              <a:rPr kumimoji="1" lang="zh-CN" altLang="en-US"/>
              <a:t>功能。</a:t>
            </a:r>
            <a:endParaRPr kumimoji="1" lang="en-US" altLang="zh-CN"/>
          </a:p>
          <a:p>
            <a:pPr lvl="2"/>
            <a:r>
              <a:rPr kumimoji="1" lang="zh-CN" altLang="en-US"/>
              <a:t>组件</a:t>
            </a:r>
            <a:r>
              <a:rPr kumimoji="1" lang="zh-CN" altLang="en-US" dirty="0"/>
              <a:t>是构成图形用户界面的基本</a:t>
            </a:r>
            <a:r>
              <a:rPr kumimoji="1" lang="zh-CN" altLang="en-US"/>
              <a:t>元素。例如：按钮</a:t>
            </a:r>
            <a:r>
              <a:rPr kumimoji="1" lang="en-US" altLang="zh-CN"/>
              <a:t>(button)</a:t>
            </a:r>
            <a:r>
              <a:rPr kumimoji="1" lang="zh-CN" altLang="en-US"/>
              <a:t>、</a:t>
            </a:r>
            <a:r>
              <a:rPr lang="zh-CN" altLang="en-US">
                <a:latin typeface="Tahoma" pitchFamily="34" charset="0"/>
                <a:cs typeface="Tahoma" pitchFamily="34" charset="0"/>
              </a:rPr>
              <a:t>标签</a:t>
            </a:r>
            <a:r>
              <a:rPr lang="en-US" altLang="zh-CN">
                <a:latin typeface="Tahoma" pitchFamily="34" charset="0"/>
                <a:cs typeface="Tahoma" pitchFamily="34" charset="0"/>
              </a:rPr>
              <a:t>(label)</a:t>
            </a:r>
            <a:r>
              <a:rPr lang="zh-CN" altLang="en-US">
                <a:latin typeface="Tahoma" pitchFamily="34" charset="0"/>
                <a:cs typeface="Tahoma" pitchFamily="34" charset="0"/>
              </a:rPr>
              <a:t>等。</a:t>
            </a:r>
            <a:endParaRPr kumimoji="1" lang="zh-CN" altLang="en-US" dirty="0"/>
          </a:p>
          <a:p>
            <a:pPr lvl="1"/>
            <a:endParaRPr lang="en-US" altLang="zh-CN" b="1" i="1" dirty="0">
              <a:solidFill>
                <a:srgbClr val="C00000"/>
              </a:solidFill>
              <a:latin typeface="Times New Roman" pitchFamily="18" charset="0"/>
            </a:endParaRPr>
          </a:p>
          <a:p>
            <a:pPr lvl="1"/>
            <a:endParaRPr lang="en-US" altLang="zh-CN" sz="800" i="1" dirty="0">
              <a:latin typeface="Times New Roman"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p>
            <a:fld id="{EC3A45B3-CAA7-4AE6-8B05-89823737D28C}" type="slidenum">
              <a:rPr lang="en-US" altLang="zh-CN"/>
              <a:pPr/>
              <a:t>60</a:t>
            </a:fld>
            <a:endParaRPr lang="en-US" altLang="zh-CN"/>
          </a:p>
        </p:txBody>
      </p:sp>
      <p:sp>
        <p:nvSpPr>
          <p:cNvPr id="67587" name="Rectangle 2"/>
          <p:cNvSpPr>
            <a:spLocks noGrp="1" noChangeArrowheads="1"/>
          </p:cNvSpPr>
          <p:nvPr>
            <p:ph type="title"/>
          </p:nvPr>
        </p:nvSpPr>
        <p:spPr/>
        <p:txBody>
          <a:bodyPr/>
          <a:lstStyle/>
          <a:p>
            <a:pPr eaLnBrk="1" hangingPunct="1"/>
            <a:r>
              <a:rPr lang="en-US" altLang="zh-CN">
                <a:solidFill>
                  <a:srgbClr val="990000"/>
                </a:solidFill>
              </a:rPr>
              <a:t>3. </a:t>
            </a:r>
            <a:r>
              <a:rPr lang="zh-CN" altLang="en-US">
                <a:solidFill>
                  <a:srgbClr val="990000"/>
                </a:solidFill>
              </a:rPr>
              <a:t>处理</a:t>
            </a:r>
            <a:r>
              <a:rPr lang="zh-CN" altLang="en-US" dirty="0">
                <a:solidFill>
                  <a:srgbClr val="990000"/>
                </a:solidFill>
              </a:rPr>
              <a:t>事件的接口</a:t>
            </a:r>
          </a:p>
        </p:txBody>
      </p:sp>
      <p:sp>
        <p:nvSpPr>
          <p:cNvPr id="67588" name="Rectangle 3"/>
          <p:cNvSpPr>
            <a:spLocks noGrp="1" noChangeArrowheads="1"/>
          </p:cNvSpPr>
          <p:nvPr>
            <p:ph type="body" idx="1"/>
          </p:nvPr>
        </p:nvSpPr>
        <p:spPr>
          <a:xfrm>
            <a:off x="457200" y="1628774"/>
            <a:ext cx="5686436" cy="4943497"/>
          </a:xfrm>
        </p:spPr>
        <p:txBody>
          <a:bodyPr/>
          <a:lstStyle/>
          <a:p>
            <a:pPr eaLnBrk="1" hangingPunct="1"/>
            <a:r>
              <a:rPr lang="en-US" altLang="zh-CN" sz="2400" b="1" dirty="0" err="1">
                <a:solidFill>
                  <a:srgbClr val="006600"/>
                </a:solidFill>
                <a:latin typeface="Tahoma" pitchFamily="34" charset="0"/>
                <a:ea typeface="Tahoma" pitchFamily="34" charset="0"/>
                <a:cs typeface="Tahoma" pitchFamily="34" charset="0"/>
              </a:rPr>
              <a:t>java.awt.event</a:t>
            </a:r>
            <a:r>
              <a:rPr kumimoji="1" lang="en-US" altLang="zh-CN" sz="2400" dirty="0">
                <a:latin typeface="Tahoma" pitchFamily="34" charset="0"/>
                <a:ea typeface="Tahoma" pitchFamily="34" charset="0"/>
                <a:cs typeface="Tahoma" pitchFamily="34" charset="0"/>
              </a:rPr>
              <a:t> </a:t>
            </a:r>
            <a:r>
              <a:rPr kumimoji="1" lang="zh-CN" altLang="en-US" sz="2400">
                <a:latin typeface="Tahoma" pitchFamily="34" charset="0"/>
                <a:cs typeface="Tahoma" pitchFamily="34" charset="0"/>
              </a:rPr>
              <a:t>包中，系统定义了许多</a:t>
            </a:r>
            <a:r>
              <a:rPr kumimoji="1" lang="zh-CN" altLang="en-US" sz="2400" b="1" dirty="0">
                <a:solidFill>
                  <a:srgbClr val="0000CC"/>
                </a:solidFill>
                <a:latin typeface="Tahoma" pitchFamily="34" charset="0"/>
                <a:cs typeface="Tahoma" pitchFamily="34" charset="0"/>
              </a:rPr>
              <a:t>事件处理的接口。</a:t>
            </a:r>
            <a:endParaRPr kumimoji="1" lang="en-US" altLang="zh-CN" sz="2400" dirty="0">
              <a:latin typeface="Tahoma" pitchFamily="34" charset="0"/>
              <a:ea typeface="Tahoma" pitchFamily="34" charset="0"/>
              <a:cs typeface="Tahoma" pitchFamily="34" charset="0"/>
            </a:endParaRPr>
          </a:p>
          <a:p>
            <a:pPr eaLnBrk="1" hangingPunct="1"/>
            <a:endParaRPr kumimoji="1" lang="zh-CN" altLang="en-US" sz="2400" dirty="0">
              <a:latin typeface="Tahoma" pitchFamily="34" charset="0"/>
              <a:cs typeface="Tahoma" pitchFamily="34" charset="0"/>
            </a:endParaRPr>
          </a:p>
          <a:p>
            <a:r>
              <a:rPr kumimoji="1" lang="zh-CN" altLang="en-US" sz="2400" dirty="0">
                <a:latin typeface="Tahoma" pitchFamily="34" charset="0"/>
                <a:cs typeface="Tahoma" pitchFamily="34" charset="0"/>
              </a:rPr>
              <a:t>对于</a:t>
            </a:r>
            <a:r>
              <a:rPr kumimoji="1" lang="zh-CN" altLang="en-US" sz="2400" b="1" dirty="0">
                <a:solidFill>
                  <a:srgbClr val="0000CC"/>
                </a:solidFill>
                <a:latin typeface="Tahoma" pitchFamily="34" charset="0"/>
                <a:cs typeface="Tahoma" pitchFamily="34" charset="0"/>
              </a:rPr>
              <a:t>每一个组件</a:t>
            </a:r>
            <a:r>
              <a:rPr kumimoji="1" lang="zh-CN" altLang="en-US" sz="2400" dirty="0">
                <a:latin typeface="Tahoma" pitchFamily="34" charset="0"/>
                <a:cs typeface="Tahoma" pitchFamily="34" charset="0"/>
              </a:rPr>
              <a:t>上可能发生的各种事件， </a:t>
            </a:r>
            <a:r>
              <a:rPr lang="en-US" altLang="zh-CN" sz="2400" b="1" dirty="0" err="1">
                <a:solidFill>
                  <a:srgbClr val="006600"/>
                </a:solidFill>
                <a:latin typeface="Tahoma" pitchFamily="34" charset="0"/>
                <a:ea typeface="Tahoma" pitchFamily="34" charset="0"/>
                <a:cs typeface="Tahoma" pitchFamily="34" charset="0"/>
              </a:rPr>
              <a:t>java.awt.event</a:t>
            </a:r>
            <a:r>
              <a:rPr kumimoji="1" lang="en-US" altLang="zh-CN" sz="2400" dirty="0">
                <a:latin typeface="Tahoma" pitchFamily="34" charset="0"/>
                <a:ea typeface="Tahoma" pitchFamily="34" charset="0"/>
                <a:cs typeface="Tahoma" pitchFamily="34" charset="0"/>
              </a:rPr>
              <a:t> </a:t>
            </a:r>
            <a:r>
              <a:rPr kumimoji="1" lang="zh-CN" altLang="en-US" sz="2400">
                <a:latin typeface="Tahoma" pitchFamily="34" charset="0"/>
                <a:cs typeface="Tahoma" pitchFamily="34" charset="0"/>
              </a:rPr>
              <a:t>包中提供了相应类型的接口，这些接口可以称为事件的</a:t>
            </a:r>
            <a:r>
              <a:rPr lang="zh-CN" altLang="en-US" sz="2400" b="1">
                <a:solidFill>
                  <a:srgbClr val="0000CC"/>
                </a:solidFill>
                <a:latin typeface="Tahoma" pitchFamily="34" charset="0"/>
                <a:cs typeface="Tahoma" pitchFamily="34" charset="0"/>
              </a:rPr>
              <a:t>监视器接口。</a:t>
            </a:r>
            <a:endParaRPr kumimoji="1" lang="en-US" altLang="zh-CN" sz="2400">
              <a:latin typeface="Tahoma" pitchFamily="34" charset="0"/>
              <a:cs typeface="Tahoma" pitchFamily="34" charset="0"/>
            </a:endParaRPr>
          </a:p>
          <a:p>
            <a:r>
              <a:rPr lang="zh-CN" altLang="en-US" sz="2400" b="1">
                <a:latin typeface="Tahoma" pitchFamily="34" charset="0"/>
                <a:cs typeface="Tahoma" pitchFamily="34" charset="0"/>
              </a:rPr>
              <a:t>每一个</a:t>
            </a:r>
            <a:r>
              <a:rPr lang="zh-CN" altLang="en-US" sz="2400" b="1">
                <a:solidFill>
                  <a:srgbClr val="0000CC"/>
                </a:solidFill>
                <a:latin typeface="Tahoma" pitchFamily="34" charset="0"/>
                <a:cs typeface="Tahoma" pitchFamily="34" charset="0"/>
              </a:rPr>
              <a:t>监视器接口都</a:t>
            </a:r>
            <a:r>
              <a:rPr kumimoji="1" lang="zh-CN" altLang="en-US" sz="2400">
                <a:latin typeface="Tahoma" pitchFamily="34" charset="0"/>
                <a:cs typeface="Tahoma" pitchFamily="34" charset="0"/>
              </a:rPr>
              <a:t>提供</a:t>
            </a:r>
            <a:r>
              <a:rPr kumimoji="1" lang="zh-CN" altLang="en-US" sz="2400" dirty="0">
                <a:latin typeface="Tahoma" pitchFamily="34" charset="0"/>
                <a:cs typeface="Tahoma" pitchFamily="34" charset="0"/>
              </a:rPr>
              <a:t>了</a:t>
            </a:r>
            <a:r>
              <a:rPr kumimoji="1" lang="zh-CN" altLang="en-US" sz="2400" b="1" dirty="0">
                <a:solidFill>
                  <a:srgbClr val="C00000"/>
                </a:solidFill>
                <a:latin typeface="Tahoma" pitchFamily="34" charset="0"/>
                <a:cs typeface="Tahoma" pitchFamily="34" charset="0"/>
              </a:rPr>
              <a:t>对应事件</a:t>
            </a:r>
            <a:r>
              <a:rPr kumimoji="1" lang="zh-CN" altLang="en-US" sz="2400" b="1">
                <a:solidFill>
                  <a:srgbClr val="C00000"/>
                </a:solidFill>
                <a:latin typeface="Tahoma" pitchFamily="34" charset="0"/>
                <a:cs typeface="Tahoma" pitchFamily="34" charset="0"/>
              </a:rPr>
              <a:t>处理的抽象方法。</a:t>
            </a:r>
            <a:endParaRPr kumimoji="1" lang="en-US" altLang="zh-CN" sz="2400">
              <a:latin typeface="Tahoma" pitchFamily="34" charset="0"/>
              <a:cs typeface="Tahoma" pitchFamily="34" charset="0"/>
            </a:endParaRPr>
          </a:p>
          <a:p>
            <a:r>
              <a:rPr kumimoji="1" lang="zh-CN" altLang="en-US" sz="2400">
                <a:latin typeface="Tahoma" pitchFamily="34" charset="0"/>
                <a:cs typeface="Tahoma" pitchFamily="34" charset="0"/>
              </a:rPr>
              <a:t>在抽象方法</a:t>
            </a:r>
            <a:r>
              <a:rPr kumimoji="1" lang="zh-CN" altLang="en-US" sz="2400" dirty="0">
                <a:latin typeface="Tahoma" pitchFamily="34" charset="0"/>
                <a:cs typeface="Tahoma" pitchFamily="34" charset="0"/>
              </a:rPr>
              <a:t>中编写处理事件的代码则可实现对组件事件的处理。</a:t>
            </a:r>
          </a:p>
          <a:p>
            <a:pPr eaLnBrk="1" hangingPunct="1">
              <a:buFont typeface="Wingdings" pitchFamily="2" charset="2"/>
              <a:buNone/>
            </a:pPr>
            <a:endParaRPr kumimoji="1" lang="en-US" altLang="zh-CN" dirty="0">
              <a:latin typeface="Tahoma" pitchFamily="34" charset="0"/>
              <a:ea typeface="Tahoma" pitchFamily="34" charset="0"/>
              <a:cs typeface="Tahoma" pitchFamily="34" charset="0"/>
            </a:endParaRPr>
          </a:p>
        </p:txBody>
      </p:sp>
      <p:pic>
        <p:nvPicPr>
          <p:cNvPr id="122883" name="Picture 3"/>
          <p:cNvPicPr>
            <a:picLocks noChangeAspect="1" noChangeArrowheads="1"/>
          </p:cNvPicPr>
          <p:nvPr/>
        </p:nvPicPr>
        <p:blipFill>
          <a:blip r:embed="rId2"/>
          <a:srcRect/>
          <a:stretch>
            <a:fillRect/>
          </a:stretch>
        </p:blipFill>
        <p:spPr bwMode="auto">
          <a:xfrm>
            <a:off x="6286512" y="1214422"/>
            <a:ext cx="2539688" cy="5022847"/>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灯片编号占位符 5"/>
          <p:cNvSpPr>
            <a:spLocks noGrp="1"/>
          </p:cNvSpPr>
          <p:nvPr>
            <p:ph type="sldNum" sz="quarter" idx="12"/>
          </p:nvPr>
        </p:nvSpPr>
        <p:spPr>
          <a:noFill/>
        </p:spPr>
        <p:txBody>
          <a:bodyPr/>
          <a:lstStyle/>
          <a:p>
            <a:fld id="{892781A8-F097-4C93-8B3A-3F66B40A67F9}" type="slidenum">
              <a:rPr lang="en-US" altLang="zh-CN"/>
              <a:pPr/>
              <a:t>61</a:t>
            </a:fld>
            <a:endParaRPr lang="en-US" altLang="zh-CN" dirty="0"/>
          </a:p>
        </p:txBody>
      </p:sp>
      <p:sp>
        <p:nvSpPr>
          <p:cNvPr id="3076" name="Rectangle 2"/>
          <p:cNvSpPr>
            <a:spLocks noGrp="1" noChangeArrowheads="1"/>
          </p:cNvSpPr>
          <p:nvPr>
            <p:ph type="title"/>
          </p:nvPr>
        </p:nvSpPr>
        <p:spPr/>
        <p:txBody>
          <a:bodyPr/>
          <a:lstStyle/>
          <a:p>
            <a:pPr eaLnBrk="1" hangingPunct="1"/>
            <a:r>
              <a:rPr lang="zh-CN" altLang="en-US" dirty="0"/>
              <a:t>事件及处理机制</a:t>
            </a:r>
          </a:p>
        </p:txBody>
      </p:sp>
      <p:sp>
        <p:nvSpPr>
          <p:cNvPr id="3077" name="Rectangle 3"/>
          <p:cNvSpPr>
            <a:spLocks noGrp="1" noChangeArrowheads="1"/>
          </p:cNvSpPr>
          <p:nvPr>
            <p:ph type="body" idx="1"/>
          </p:nvPr>
        </p:nvSpPr>
        <p:spPr>
          <a:xfrm>
            <a:off x="468313" y="1518215"/>
            <a:ext cx="8491537" cy="4585724"/>
          </a:xfrm>
        </p:spPr>
        <p:txBody>
          <a:bodyPr/>
          <a:lstStyle/>
          <a:p>
            <a:r>
              <a:rPr lang="zh-CN" altLang="en-US" sz="2400" b="1"/>
              <a:t>组件</a:t>
            </a:r>
            <a:r>
              <a:rPr lang="en-US" altLang="zh-CN" sz="2400"/>
              <a:t>(</a:t>
            </a:r>
            <a:r>
              <a:rPr lang="zh-CN" altLang="en-US" sz="2400">
                <a:solidFill>
                  <a:srgbClr val="990000"/>
                </a:solidFill>
              </a:rPr>
              <a:t>事件</a:t>
            </a:r>
            <a:r>
              <a:rPr lang="zh-CN" altLang="en-US" sz="2400" dirty="0">
                <a:solidFill>
                  <a:srgbClr val="990000"/>
                </a:solidFill>
              </a:rPr>
              <a:t>源</a:t>
            </a:r>
            <a:r>
              <a:rPr lang="en-US" altLang="zh-CN" sz="2400" dirty="0">
                <a:solidFill>
                  <a:srgbClr val="990000"/>
                </a:solidFill>
              </a:rPr>
              <a:t>/</a:t>
            </a:r>
            <a:r>
              <a:rPr lang="zh-CN" altLang="en-US" sz="2400" dirty="0"/>
              <a:t>事件</a:t>
            </a:r>
            <a:r>
              <a:rPr lang="zh-CN" altLang="en-US" sz="2400"/>
              <a:t>发生者</a:t>
            </a:r>
            <a:r>
              <a:rPr lang="en-US" altLang="zh-CN" sz="2400"/>
              <a:t>)</a:t>
            </a:r>
            <a:r>
              <a:rPr lang="zh-CN" altLang="en-US" sz="2400"/>
              <a:t>触发</a:t>
            </a:r>
            <a:r>
              <a:rPr lang="zh-CN" altLang="en-US" sz="2400" dirty="0"/>
              <a:t>一个相应类型的</a:t>
            </a:r>
            <a:r>
              <a:rPr lang="zh-CN" altLang="en-US" sz="2400" b="1">
                <a:solidFill>
                  <a:srgbClr val="C00000"/>
                </a:solidFill>
              </a:rPr>
              <a:t>事件</a:t>
            </a:r>
            <a:r>
              <a:rPr lang="zh-CN" altLang="en-US" sz="2400"/>
              <a:t>；</a:t>
            </a:r>
            <a:endParaRPr lang="en-US" altLang="zh-CN" sz="2400"/>
          </a:p>
          <a:p>
            <a:r>
              <a:rPr lang="zh-CN" altLang="en-US" sz="2400"/>
              <a:t>此</a:t>
            </a:r>
            <a:r>
              <a:rPr lang="zh-CN" altLang="en-US" sz="2400" dirty="0"/>
              <a:t>事件由相应</a:t>
            </a:r>
            <a:r>
              <a:rPr lang="zh-CN" altLang="en-US" sz="2400"/>
              <a:t>类型的</a:t>
            </a:r>
            <a:r>
              <a:rPr lang="zh-CN" altLang="zh-CN" sz="2400"/>
              <a:t>事件</a:t>
            </a:r>
            <a:r>
              <a:rPr lang="zh-CN" altLang="en-US" sz="2400"/>
              <a:t>监视器</a:t>
            </a:r>
            <a:r>
              <a:rPr lang="en-US" altLang="zh-CN" sz="2400"/>
              <a:t>(</a:t>
            </a:r>
            <a:r>
              <a:rPr lang="en-US" altLang="zh-CN" sz="2400" b="1">
                <a:solidFill>
                  <a:srgbClr val="0000CC"/>
                </a:solidFill>
              </a:rPr>
              <a:t>Listener</a:t>
            </a:r>
            <a:r>
              <a:rPr lang="en-US" altLang="zh-CN" sz="2400"/>
              <a:t>)</a:t>
            </a:r>
            <a:r>
              <a:rPr lang="zh-CN" altLang="en-US" sz="2400">
                <a:latin typeface="Tahoma" pitchFamily="34" charset="0"/>
                <a:cs typeface="Tahoma" pitchFamily="34" charset="0"/>
              </a:rPr>
              <a:t>对</a:t>
            </a:r>
            <a:r>
              <a:rPr lang="zh-CN" altLang="en-US" sz="2400" b="1">
                <a:solidFill>
                  <a:srgbClr val="C00000"/>
                </a:solidFill>
                <a:latin typeface="Tahoma" pitchFamily="34" charset="0"/>
                <a:cs typeface="Tahoma" pitchFamily="34" charset="0"/>
              </a:rPr>
              <a:t>事件源</a:t>
            </a:r>
            <a:r>
              <a:rPr lang="zh-CN" altLang="en-US" sz="2400">
                <a:latin typeface="Tahoma" pitchFamily="34" charset="0"/>
                <a:cs typeface="Tahoma" pitchFamily="34" charset="0"/>
              </a:rPr>
              <a:t>进行监听，并</a:t>
            </a:r>
            <a:r>
              <a:rPr lang="zh-CN" altLang="en-US" sz="2400"/>
              <a:t>接收</a:t>
            </a:r>
            <a:r>
              <a:rPr lang="zh-CN" altLang="en-US" sz="2400" dirty="0"/>
              <a:t>并</a:t>
            </a:r>
            <a:r>
              <a:rPr lang="zh-CN" altLang="en-US" sz="2400"/>
              <a:t>处理。例</a:t>
            </a:r>
            <a:r>
              <a:rPr lang="zh-CN" altLang="en-US" sz="2400" dirty="0"/>
              <a:t>：</a:t>
            </a:r>
          </a:p>
        </p:txBody>
      </p:sp>
      <p:sp>
        <p:nvSpPr>
          <p:cNvPr id="3078" name="Text Box 4"/>
          <p:cNvSpPr txBox="1">
            <a:spLocks noChangeArrowheads="1"/>
          </p:cNvSpPr>
          <p:nvPr/>
        </p:nvSpPr>
        <p:spPr bwMode="auto">
          <a:xfrm>
            <a:off x="5889625" y="5173663"/>
            <a:ext cx="184150" cy="457200"/>
          </a:xfrm>
          <a:prstGeom prst="rect">
            <a:avLst/>
          </a:prstGeom>
          <a:noFill/>
          <a:ln w="12700" cap="sq">
            <a:noFill/>
            <a:miter lim="800000"/>
            <a:headEnd type="none" w="sm" len="sm"/>
            <a:tailEnd type="none" w="sm" len="sm"/>
          </a:ln>
        </p:spPr>
        <p:txBody>
          <a:bodyPr>
            <a:spAutoFit/>
          </a:bodyPr>
          <a:lstStyle/>
          <a:p>
            <a:pPr>
              <a:spcBef>
                <a:spcPct val="50000"/>
              </a:spcBef>
            </a:pPr>
            <a:endParaRPr kumimoji="1" lang="zh-CN" altLang="zh-CN" sz="2400">
              <a:latin typeface="Times New Roman" pitchFamily="18" charset="0"/>
            </a:endParaRPr>
          </a:p>
        </p:txBody>
      </p:sp>
      <p:grpSp>
        <p:nvGrpSpPr>
          <p:cNvPr id="3" name="Group 6"/>
          <p:cNvGrpSpPr>
            <a:grpSpLocks/>
          </p:cNvGrpSpPr>
          <p:nvPr/>
        </p:nvGrpSpPr>
        <p:grpSpPr bwMode="auto">
          <a:xfrm>
            <a:off x="823914" y="3654515"/>
            <a:ext cx="1936750" cy="1144588"/>
            <a:chOff x="652" y="3072"/>
            <a:chExt cx="1220" cy="721"/>
          </a:xfrm>
        </p:grpSpPr>
        <p:grpSp>
          <p:nvGrpSpPr>
            <p:cNvPr id="4" name="Group 7"/>
            <p:cNvGrpSpPr>
              <a:grpSpLocks/>
            </p:cNvGrpSpPr>
            <p:nvPr/>
          </p:nvGrpSpPr>
          <p:grpSpPr bwMode="auto">
            <a:xfrm>
              <a:off x="768" y="3072"/>
              <a:ext cx="1104" cy="404"/>
              <a:chOff x="768" y="3072"/>
              <a:chExt cx="1104" cy="404"/>
            </a:xfrm>
          </p:grpSpPr>
          <p:graphicFrame>
            <p:nvGraphicFramePr>
              <p:cNvPr id="3074" name="Object 8"/>
              <p:cNvGraphicFramePr>
                <a:graphicFrameLocks noChangeAspect="1"/>
              </p:cNvGraphicFramePr>
              <p:nvPr/>
            </p:nvGraphicFramePr>
            <p:xfrm>
              <a:off x="768" y="3072"/>
              <a:ext cx="1056" cy="404"/>
            </p:xfrm>
            <a:graphic>
              <a:graphicData uri="http://schemas.openxmlformats.org/presentationml/2006/ole">
                <mc:AlternateContent xmlns:mc="http://schemas.openxmlformats.org/markup-compatibility/2006">
                  <mc:Choice xmlns:v="urn:schemas-microsoft-com:vml" Requires="v">
                    <p:oleObj spid="_x0000_s123976" name="Clip" r:id="rId4" imgW="777307" imgH="327619" progId="">
                      <p:embed/>
                    </p:oleObj>
                  </mc:Choice>
                  <mc:Fallback>
                    <p:oleObj name="Clip" r:id="rId4" imgW="777307" imgH="327619"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3072"/>
                            <a:ext cx="1056"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5" name="Text Box 9"/>
              <p:cNvSpPr txBox="1">
                <a:spLocks noChangeArrowheads="1"/>
              </p:cNvSpPr>
              <p:nvPr/>
            </p:nvSpPr>
            <p:spPr bwMode="auto">
              <a:xfrm>
                <a:off x="864" y="3120"/>
                <a:ext cx="1008" cy="33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en-US" sz="2800">
                    <a:latin typeface="Times New Roman" pitchFamily="18" charset="0"/>
                  </a:rPr>
                  <a:t>Button1</a:t>
                </a:r>
                <a:endParaRPr kumimoji="1" lang="en-US" altLang="zh-CN" sz="2800">
                  <a:latin typeface="Times New Roman" pitchFamily="18" charset="0"/>
                </a:endParaRPr>
              </a:p>
            </p:txBody>
          </p:sp>
        </p:grpSp>
        <p:sp>
          <p:nvSpPr>
            <p:cNvPr id="3094" name="Text Box 10"/>
            <p:cNvSpPr txBox="1">
              <a:spLocks noChangeArrowheads="1"/>
            </p:cNvSpPr>
            <p:nvPr/>
          </p:nvSpPr>
          <p:spPr bwMode="auto">
            <a:xfrm>
              <a:off x="652" y="3502"/>
              <a:ext cx="1200" cy="291"/>
            </a:xfrm>
            <a:prstGeom prst="rect">
              <a:avLst/>
            </a:prstGeom>
            <a:noFill/>
            <a:ln w="12700" cap="sq">
              <a:noFill/>
              <a:miter lim="800000"/>
              <a:headEnd type="none" w="sm" len="sm"/>
              <a:tailEnd type="none" w="sm" len="sm"/>
            </a:ln>
          </p:spPr>
          <p:txBody>
            <a:bodyPr>
              <a:spAutoFit/>
            </a:bodyPr>
            <a:lstStyle/>
            <a:p>
              <a:pPr algn="ctr">
                <a:spcBef>
                  <a:spcPct val="50000"/>
                </a:spcBef>
              </a:pPr>
              <a:r>
                <a:rPr kumimoji="1" lang="zh-CN" altLang="en-US" sz="2400" dirty="0">
                  <a:latin typeface="Times New Roman" pitchFamily="18" charset="0"/>
                </a:rPr>
                <a:t>事件源</a:t>
              </a:r>
            </a:p>
          </p:txBody>
        </p:sp>
      </p:grpSp>
      <p:grpSp>
        <p:nvGrpSpPr>
          <p:cNvPr id="15" name="组合 14">
            <a:extLst>
              <a:ext uri="{FF2B5EF4-FFF2-40B4-BE49-F238E27FC236}">
                <a16:creationId xmlns:a16="http://schemas.microsoft.com/office/drawing/2014/main" id="{D3049B71-5A80-4655-80F0-3C0479CC0C57}"/>
              </a:ext>
            </a:extLst>
          </p:cNvPr>
          <p:cNvGrpSpPr/>
          <p:nvPr/>
        </p:nvGrpSpPr>
        <p:grpSpPr>
          <a:xfrm>
            <a:off x="5605765" y="3083849"/>
            <a:ext cx="2395235" cy="2544243"/>
            <a:chOff x="5605765" y="3083849"/>
            <a:chExt cx="2395235" cy="2544243"/>
          </a:xfrm>
        </p:grpSpPr>
        <p:sp>
          <p:nvSpPr>
            <p:cNvPr id="3092" name="Text Box 13"/>
            <p:cNvSpPr txBox="1">
              <a:spLocks noChangeArrowheads="1"/>
            </p:cNvSpPr>
            <p:nvPr/>
          </p:nvSpPr>
          <p:spPr bwMode="auto">
            <a:xfrm>
              <a:off x="5927329" y="4020412"/>
              <a:ext cx="1482668" cy="461232"/>
            </a:xfrm>
            <a:prstGeom prst="rect">
              <a:avLst/>
            </a:prstGeom>
            <a:noFill/>
            <a:ln w="12700" cap="sq">
              <a:noFill/>
              <a:miter lim="800000"/>
              <a:headEnd type="none" w="sm" len="sm"/>
              <a:tailEnd type="none" w="sm" len="sm"/>
            </a:ln>
          </p:spPr>
          <p:txBody>
            <a:bodyPr wrap="square">
              <a:spAutoFit/>
            </a:bodyPr>
            <a:lstStyle/>
            <a:p>
              <a:pPr>
                <a:spcBef>
                  <a:spcPct val="50000"/>
                </a:spcBef>
              </a:pPr>
              <a:r>
                <a:rPr kumimoji="1" lang="zh-CN" altLang="en-US" sz="2400">
                  <a:latin typeface="Times New Roman" pitchFamily="18" charset="0"/>
                </a:rPr>
                <a:t>监视事件</a:t>
              </a:r>
              <a:endParaRPr kumimoji="1" lang="zh-CN" altLang="en-US" sz="2400">
                <a:solidFill>
                  <a:srgbClr val="C00000"/>
                </a:solidFill>
                <a:latin typeface="Times New Roman" pitchFamily="18" charset="0"/>
              </a:endParaRPr>
            </a:p>
          </p:txBody>
        </p:sp>
        <p:grpSp>
          <p:nvGrpSpPr>
            <p:cNvPr id="14" name="组合 13">
              <a:extLst>
                <a:ext uri="{FF2B5EF4-FFF2-40B4-BE49-F238E27FC236}">
                  <a16:creationId xmlns:a16="http://schemas.microsoft.com/office/drawing/2014/main" id="{F12A7A2C-0003-45E1-9753-F77925627923}"/>
                </a:ext>
              </a:extLst>
            </p:cNvPr>
            <p:cNvGrpSpPr/>
            <p:nvPr/>
          </p:nvGrpSpPr>
          <p:grpSpPr>
            <a:xfrm>
              <a:off x="5605765" y="3083849"/>
              <a:ext cx="2395235" cy="2544243"/>
              <a:chOff x="5605765" y="3083849"/>
              <a:chExt cx="2395235" cy="2544243"/>
            </a:xfrm>
          </p:grpSpPr>
          <p:sp>
            <p:nvSpPr>
              <p:cNvPr id="3088" name="Rectangle 15"/>
              <p:cNvSpPr>
                <a:spLocks noChangeArrowheads="1"/>
              </p:cNvSpPr>
              <p:nvPr/>
            </p:nvSpPr>
            <p:spPr bwMode="auto">
              <a:xfrm>
                <a:off x="5605765" y="3550072"/>
                <a:ext cx="2174965" cy="2078020"/>
              </a:xfrm>
              <a:prstGeom prst="rect">
                <a:avLst/>
              </a:prstGeom>
              <a:noFill/>
              <a:ln w="12700" cap="sq">
                <a:solidFill>
                  <a:srgbClr val="99CCFF"/>
                </a:solidFill>
                <a:miter lim="800000"/>
                <a:headEnd type="none" w="sm" len="sm"/>
                <a:tailEnd type="none" w="sm" len="sm"/>
              </a:ln>
            </p:spPr>
            <p:txBody>
              <a:bodyPr wrap="none" anchor="ctr"/>
              <a:lstStyle/>
              <a:p>
                <a:endParaRPr lang="zh-CN" altLang="en-US"/>
              </a:p>
            </p:txBody>
          </p:sp>
          <p:grpSp>
            <p:nvGrpSpPr>
              <p:cNvPr id="13" name="组合 12">
                <a:extLst>
                  <a:ext uri="{FF2B5EF4-FFF2-40B4-BE49-F238E27FC236}">
                    <a16:creationId xmlns:a16="http://schemas.microsoft.com/office/drawing/2014/main" id="{57E9035F-2CF1-4793-9480-A3274020C07D}"/>
                  </a:ext>
                </a:extLst>
              </p:cNvPr>
              <p:cNvGrpSpPr/>
              <p:nvPr/>
            </p:nvGrpSpPr>
            <p:grpSpPr>
              <a:xfrm>
                <a:off x="5664927" y="3083849"/>
                <a:ext cx="2336073" cy="1087640"/>
                <a:chOff x="5664927" y="3083849"/>
                <a:chExt cx="2336073" cy="1087640"/>
              </a:xfrm>
            </p:grpSpPr>
            <p:sp>
              <p:nvSpPr>
                <p:cNvPr id="3089" name="Text Box 16"/>
                <p:cNvSpPr txBox="1">
                  <a:spLocks noChangeArrowheads="1"/>
                </p:cNvSpPr>
                <p:nvPr/>
              </p:nvSpPr>
              <p:spPr bwMode="auto">
                <a:xfrm>
                  <a:off x="5664927" y="3577769"/>
                  <a:ext cx="2336073" cy="59372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a:latin typeface="Times New Roman" pitchFamily="18" charset="0"/>
                    </a:rPr>
                    <a:t>ActionListener</a:t>
                  </a:r>
                </a:p>
              </p:txBody>
            </p:sp>
            <p:sp>
              <p:nvSpPr>
                <p:cNvPr id="3090" name="Text Box 17"/>
                <p:cNvSpPr txBox="1">
                  <a:spLocks noChangeArrowheads="1"/>
                </p:cNvSpPr>
                <p:nvPr/>
              </p:nvSpPr>
              <p:spPr bwMode="auto">
                <a:xfrm>
                  <a:off x="5747792" y="3083849"/>
                  <a:ext cx="1872208" cy="461782"/>
                </a:xfrm>
                <a:prstGeom prst="rect">
                  <a:avLst/>
                </a:prstGeom>
                <a:noFill/>
                <a:ln w="12700" cap="sq">
                  <a:noFill/>
                  <a:miter lim="800000"/>
                  <a:headEnd type="none" w="sm" len="sm"/>
                  <a:tailEnd type="none" w="sm" len="sm"/>
                </a:ln>
              </p:spPr>
              <p:txBody>
                <a:bodyPr wrap="square">
                  <a:spAutoFit/>
                </a:bodyPr>
                <a:lstStyle/>
                <a:p>
                  <a:pPr algn="ctr">
                    <a:spcBef>
                      <a:spcPct val="50000"/>
                    </a:spcBef>
                  </a:pPr>
                  <a:r>
                    <a:rPr kumimoji="1" lang="zh-CN" altLang="en-US" sz="2400" b="1">
                      <a:latin typeface="Times New Roman" pitchFamily="18" charset="0"/>
                    </a:rPr>
                    <a:t>事件监视器</a:t>
                  </a:r>
                  <a:endParaRPr kumimoji="1" lang="zh-CN" altLang="en-US" sz="2400" b="1" dirty="0">
                    <a:latin typeface="Times New Roman" pitchFamily="18" charset="0"/>
                  </a:endParaRPr>
                </a:p>
              </p:txBody>
            </p:sp>
          </p:grpSp>
        </p:grpSp>
      </p:grpSp>
      <p:sp>
        <p:nvSpPr>
          <p:cNvPr id="3086" name="Freeform 20"/>
          <p:cNvSpPr>
            <a:spLocks/>
          </p:cNvSpPr>
          <p:nvPr/>
        </p:nvSpPr>
        <p:spPr bwMode="auto">
          <a:xfrm>
            <a:off x="2720976" y="3578101"/>
            <a:ext cx="2819400" cy="3810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656" y="144"/>
                  <a:pt x="1824" y="240"/>
                </a:cubicBezTo>
              </a:path>
            </a:pathLst>
          </a:custGeom>
          <a:noFill/>
          <a:ln w="50800" cap="sq">
            <a:solidFill>
              <a:schemeClr val="accent2"/>
            </a:solidFill>
            <a:round/>
            <a:headEnd type="none" w="sm" len="sm"/>
            <a:tailEnd type="stealth" w="med" len="lg"/>
          </a:ln>
        </p:spPr>
        <p:txBody>
          <a:bodyPr wrap="none" anchor="ctr"/>
          <a:lstStyle/>
          <a:p>
            <a:endParaRPr lang="zh-CN" altLang="en-US"/>
          </a:p>
        </p:txBody>
      </p:sp>
      <p:sp>
        <p:nvSpPr>
          <p:cNvPr id="3087" name="Text Box 21"/>
          <p:cNvSpPr txBox="1">
            <a:spLocks noChangeArrowheads="1"/>
          </p:cNvSpPr>
          <p:nvPr/>
        </p:nvSpPr>
        <p:spPr bwMode="auto">
          <a:xfrm>
            <a:off x="494507" y="5383178"/>
            <a:ext cx="2703513" cy="461963"/>
          </a:xfrm>
          <a:prstGeom prst="rect">
            <a:avLst/>
          </a:prstGeom>
          <a:noFill/>
          <a:ln w="12700" cap="sq">
            <a:noFill/>
            <a:miter lim="800000"/>
            <a:headEnd type="none" w="sm" len="sm"/>
            <a:tailEnd type="none" w="sm" len="sm"/>
          </a:ln>
        </p:spPr>
        <p:txBody>
          <a:bodyPr wrap="square">
            <a:spAutoFit/>
          </a:bodyPr>
          <a:lstStyle/>
          <a:p>
            <a:pPr>
              <a:spcBef>
                <a:spcPct val="50000"/>
              </a:spcBef>
            </a:pPr>
            <a:r>
              <a:rPr kumimoji="1" lang="zh-CN" altLang="en-US" sz="2400" dirty="0">
                <a:latin typeface="Times New Roman" pitchFamily="18" charset="0"/>
              </a:rPr>
              <a:t>触发</a:t>
            </a:r>
            <a:r>
              <a:rPr kumimoji="1" lang="en-US" altLang="en-US" sz="2400" b="1" dirty="0" err="1">
                <a:solidFill>
                  <a:srgbClr val="C00000"/>
                </a:solidFill>
                <a:latin typeface="Times New Roman" pitchFamily="18" charset="0"/>
              </a:rPr>
              <a:t>ActionEvent</a:t>
            </a:r>
            <a:r>
              <a:rPr kumimoji="1" lang="en-US" altLang="en-US" sz="2400" b="1" dirty="0">
                <a:solidFill>
                  <a:srgbClr val="C00000"/>
                </a:solidFill>
                <a:latin typeface="Times New Roman" pitchFamily="18" charset="0"/>
              </a:rPr>
              <a:t> e</a:t>
            </a:r>
            <a:endParaRPr kumimoji="1" lang="en-US" altLang="zh-CN" sz="2400" b="1" dirty="0">
              <a:solidFill>
                <a:srgbClr val="C00000"/>
              </a:solidFill>
              <a:latin typeface="Times New Roman" pitchFamily="18" charset="0"/>
            </a:endParaRPr>
          </a:p>
        </p:txBody>
      </p:sp>
      <p:sp>
        <p:nvSpPr>
          <p:cNvPr id="3085" name="Text Box 22"/>
          <p:cNvSpPr txBox="1">
            <a:spLocks noChangeArrowheads="1"/>
          </p:cNvSpPr>
          <p:nvPr/>
        </p:nvSpPr>
        <p:spPr bwMode="auto">
          <a:xfrm>
            <a:off x="1055361" y="4913135"/>
            <a:ext cx="1629103" cy="461665"/>
          </a:xfrm>
          <a:prstGeom prst="rect">
            <a:avLst/>
          </a:prstGeom>
          <a:noFill/>
          <a:ln w="12700" cap="sq">
            <a:noFill/>
            <a:miter lim="800000"/>
            <a:headEnd type="none" w="sm" len="sm"/>
            <a:tailEnd type="none" w="sm" len="sm"/>
          </a:ln>
        </p:spPr>
        <p:txBody>
          <a:bodyPr wrap="square">
            <a:spAutoFit/>
          </a:bodyPr>
          <a:lstStyle/>
          <a:p>
            <a:pPr>
              <a:spcBef>
                <a:spcPct val="50000"/>
              </a:spcBef>
            </a:pPr>
            <a:r>
              <a:rPr kumimoji="1" lang="zh-CN" altLang="en-US" sz="2400" b="1">
                <a:solidFill>
                  <a:srgbClr val="0000CC"/>
                </a:solidFill>
                <a:latin typeface="Times New Roman" pitchFamily="18" charset="0"/>
              </a:rPr>
              <a:t>点击按钮</a:t>
            </a:r>
          </a:p>
        </p:txBody>
      </p:sp>
      <p:sp>
        <p:nvSpPr>
          <p:cNvPr id="28" name="Text Box 13">
            <a:extLst>
              <a:ext uri="{FF2B5EF4-FFF2-40B4-BE49-F238E27FC236}">
                <a16:creationId xmlns:a16="http://schemas.microsoft.com/office/drawing/2014/main" id="{B4A47B69-B9DE-428F-A02E-C050FA883D7B}"/>
              </a:ext>
            </a:extLst>
          </p:cNvPr>
          <p:cNvSpPr txBox="1">
            <a:spLocks noChangeArrowheads="1"/>
          </p:cNvSpPr>
          <p:nvPr/>
        </p:nvSpPr>
        <p:spPr bwMode="auto">
          <a:xfrm>
            <a:off x="5899484" y="4508788"/>
            <a:ext cx="1622046" cy="830997"/>
          </a:xfrm>
          <a:prstGeom prst="rect">
            <a:avLst/>
          </a:prstGeom>
          <a:noFill/>
          <a:ln w="12700" cap="sq">
            <a:noFill/>
            <a:miter lim="800000"/>
            <a:headEnd type="none" w="sm" len="sm"/>
            <a:tailEnd type="none" w="sm" len="sm"/>
          </a:ln>
        </p:spPr>
        <p:txBody>
          <a:bodyPr wrap="square">
            <a:spAutoFit/>
          </a:bodyPr>
          <a:lstStyle/>
          <a:p>
            <a:pPr>
              <a:spcBef>
                <a:spcPct val="50000"/>
              </a:spcBef>
            </a:pPr>
            <a:r>
              <a:rPr kumimoji="1" lang="zh-CN" altLang="en-US" sz="2400">
                <a:latin typeface="Times New Roman" pitchFamily="18" charset="0"/>
              </a:rPr>
              <a:t>接收事件</a:t>
            </a:r>
            <a:r>
              <a:rPr kumimoji="1" lang="en-US" altLang="en-US" sz="2400" b="1">
                <a:solidFill>
                  <a:srgbClr val="C00000"/>
                </a:solidFill>
                <a:latin typeface="Times New Roman" pitchFamily="18" charset="0"/>
              </a:rPr>
              <a:t>e</a:t>
            </a:r>
            <a:r>
              <a:rPr kumimoji="1" lang="en-US" altLang="en-US" sz="2400">
                <a:latin typeface="Times New Roman" pitchFamily="18" charset="0"/>
              </a:rPr>
              <a:t>,</a:t>
            </a:r>
            <a:r>
              <a:rPr kumimoji="1" lang="zh-CN" altLang="en-US" sz="2400">
                <a:latin typeface="Times New Roman" pitchFamily="18" charset="0"/>
              </a:rPr>
              <a:t>并处理</a:t>
            </a:r>
            <a:r>
              <a:rPr kumimoji="1" lang="en-US" altLang="zh-CN" sz="2400">
                <a:solidFill>
                  <a:srgbClr val="C00000"/>
                </a:solidFill>
                <a:latin typeface="Times New Roman" pitchFamily="18" charset="0"/>
              </a:rPr>
              <a:t>e</a:t>
            </a:r>
            <a:endParaRPr kumimoji="1" lang="zh-CN" altLang="en-US" sz="2400">
              <a:solidFill>
                <a:srgbClr val="C00000"/>
              </a:solidFill>
              <a:latin typeface="Times New Roman" pitchFamily="18" charset="0"/>
            </a:endParaRPr>
          </a:p>
        </p:txBody>
      </p:sp>
      <p:sp>
        <p:nvSpPr>
          <p:cNvPr id="32" name="Text Box 21">
            <a:extLst>
              <a:ext uri="{FF2B5EF4-FFF2-40B4-BE49-F238E27FC236}">
                <a16:creationId xmlns:a16="http://schemas.microsoft.com/office/drawing/2014/main" id="{5D2E0BEC-E4CD-4369-82F8-B8DFEBB9EAD9}"/>
              </a:ext>
            </a:extLst>
          </p:cNvPr>
          <p:cNvSpPr txBox="1">
            <a:spLocks noChangeArrowheads="1"/>
          </p:cNvSpPr>
          <p:nvPr/>
        </p:nvSpPr>
        <p:spPr bwMode="auto">
          <a:xfrm>
            <a:off x="2718316" y="3802450"/>
            <a:ext cx="2703513" cy="461665"/>
          </a:xfrm>
          <a:prstGeom prst="rect">
            <a:avLst/>
          </a:prstGeom>
          <a:noFill/>
          <a:ln w="12700" cap="sq">
            <a:noFill/>
            <a:miter lim="800000"/>
            <a:headEnd type="none" w="sm" len="sm"/>
            <a:tailEnd type="none" w="sm" len="sm"/>
          </a:ln>
        </p:spPr>
        <p:txBody>
          <a:bodyPr wrap="square">
            <a:spAutoFit/>
          </a:bodyPr>
          <a:lstStyle/>
          <a:p>
            <a:pPr algn="ctr">
              <a:spcBef>
                <a:spcPct val="50000"/>
              </a:spcBef>
            </a:pPr>
            <a:r>
              <a:rPr kumimoji="1" lang="zh-CN" altLang="en-US" sz="2400">
                <a:latin typeface="Times New Roman" pitchFamily="18" charset="0"/>
              </a:rPr>
              <a:t>触发的事件</a:t>
            </a:r>
            <a:r>
              <a:rPr kumimoji="1" lang="en-US" altLang="en-US" sz="2400" b="1">
                <a:solidFill>
                  <a:srgbClr val="C00000"/>
                </a:solidFill>
                <a:latin typeface="Times New Roman" pitchFamily="18" charset="0"/>
              </a:rPr>
              <a:t>e</a:t>
            </a:r>
            <a:endParaRPr kumimoji="1" lang="en-US" altLang="zh-CN" sz="2400" b="1" dirty="0">
              <a:solidFill>
                <a:srgbClr val="C00000"/>
              </a:solidFill>
              <a:latin typeface="Times New Roman" pitchFamily="18" charset="0"/>
            </a:endParaRPr>
          </a:p>
        </p:txBody>
      </p:sp>
    </p:spTree>
  </p:cSld>
  <p:clrMapOvr>
    <a:masterClrMapping/>
  </p:clrMapOvr>
  <p:transition spd="slow">
    <p:zo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87"/>
                                        </p:tgtEl>
                                        <p:attrNameLst>
                                          <p:attrName>style.visibility</p:attrName>
                                        </p:attrNameLst>
                                      </p:cBhvr>
                                      <p:to>
                                        <p:strVal val="visible"/>
                                      </p:to>
                                    </p:set>
                                    <p:anim calcmode="lin" valueType="num">
                                      <p:cBhvr additive="base">
                                        <p:cTn id="19" dur="500" fill="hold"/>
                                        <p:tgtEl>
                                          <p:spTgt spid="3087"/>
                                        </p:tgtEl>
                                        <p:attrNameLst>
                                          <p:attrName>ppt_x</p:attrName>
                                        </p:attrNameLst>
                                      </p:cBhvr>
                                      <p:tavLst>
                                        <p:tav tm="0">
                                          <p:val>
                                            <p:strVal val="#ppt_x"/>
                                          </p:val>
                                        </p:tav>
                                        <p:tav tm="100000">
                                          <p:val>
                                            <p:strVal val="#ppt_x"/>
                                          </p:val>
                                        </p:tav>
                                      </p:tavLst>
                                    </p:anim>
                                    <p:anim calcmode="lin" valueType="num">
                                      <p:cBhvr additive="base">
                                        <p:cTn id="20" dur="500" fill="hold"/>
                                        <p:tgtEl>
                                          <p:spTgt spid="30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6" grpId="0" animBg="1"/>
      <p:bldP spid="3087" grpId="0"/>
      <p:bldP spid="3085" grpId="0"/>
      <p:bldP spid="28" grpId="0"/>
      <p:bldP spid="3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 4    </a:t>
            </a:r>
            <a:r>
              <a:rPr lang="zh-CN" altLang="en-US" dirty="0">
                <a:latin typeface="宋体" pitchFamily="2" charset="-122"/>
              </a:rPr>
              <a:t>处理事件</a:t>
            </a:r>
            <a:r>
              <a:rPr lang="zh-CN" altLang="en-US" dirty="0"/>
              <a:t> </a:t>
            </a:r>
          </a:p>
        </p:txBody>
      </p:sp>
      <p:sp>
        <p:nvSpPr>
          <p:cNvPr id="3" name="内容占位符 2"/>
          <p:cNvSpPr>
            <a:spLocks noGrp="1"/>
          </p:cNvSpPr>
          <p:nvPr>
            <p:ph idx="1"/>
          </p:nvPr>
        </p:nvSpPr>
        <p:spPr/>
        <p:txBody>
          <a:bodyPr/>
          <a:lstStyle/>
          <a:p>
            <a:r>
              <a:rPr lang="zh-CN" altLang="en-US">
                <a:latin typeface="Tahoma" pitchFamily="34" charset="0"/>
                <a:cs typeface="Tahoma" pitchFamily="34" charset="0"/>
              </a:rPr>
              <a:t>什么是监视器？</a:t>
            </a:r>
            <a:endParaRPr lang="en-US" altLang="zh-CN" dirty="0">
              <a:latin typeface="Tahoma" pitchFamily="34" charset="0"/>
              <a:ea typeface="Tahoma" pitchFamily="34" charset="0"/>
              <a:cs typeface="Tahoma" pitchFamily="34" charset="0"/>
            </a:endParaRPr>
          </a:p>
          <a:p>
            <a:pPr lvl="1"/>
            <a:r>
              <a:rPr lang="zh-CN" altLang="en-US" b="1">
                <a:solidFill>
                  <a:srgbClr val="0000CC"/>
                </a:solidFill>
                <a:latin typeface="Tahoma" pitchFamily="34" charset="0"/>
                <a:cs typeface="Tahoma" pitchFamily="34" charset="0"/>
              </a:rPr>
              <a:t>监视器类：</a:t>
            </a:r>
            <a:endParaRPr lang="en-US" altLang="zh-CN" b="1">
              <a:solidFill>
                <a:srgbClr val="0000CC"/>
              </a:solidFill>
              <a:latin typeface="Tahoma" pitchFamily="34" charset="0"/>
              <a:cs typeface="Tahoma" pitchFamily="34" charset="0"/>
            </a:endParaRPr>
          </a:p>
          <a:p>
            <a:pPr lvl="2"/>
            <a:r>
              <a:rPr lang="zh-CN" altLang="en-US">
                <a:solidFill>
                  <a:srgbClr val="0000CC"/>
                </a:solidFill>
                <a:latin typeface="Tahoma" pitchFamily="34" charset="0"/>
                <a:cs typeface="Tahoma" pitchFamily="34" charset="0"/>
              </a:rPr>
              <a:t>一</a:t>
            </a:r>
            <a:r>
              <a:rPr lang="zh-CN" altLang="en-US" dirty="0">
                <a:solidFill>
                  <a:srgbClr val="0000CC"/>
                </a:solidFill>
                <a:latin typeface="Tahoma" pitchFamily="34" charset="0"/>
                <a:cs typeface="Tahoma" pitchFamily="34" charset="0"/>
              </a:rPr>
              <a:t>个类</a:t>
            </a:r>
            <a:r>
              <a:rPr lang="zh-CN" altLang="en-US" dirty="0">
                <a:latin typeface="Tahoma" pitchFamily="34" charset="0"/>
                <a:cs typeface="Tahoma" pitchFamily="34" charset="0"/>
              </a:rPr>
              <a:t>实现</a:t>
            </a:r>
            <a:r>
              <a:rPr lang="zh-CN" altLang="en-US">
                <a:latin typeface="Tahoma" pitchFamily="34" charset="0"/>
                <a:cs typeface="Tahoma" pitchFamily="34" charset="0"/>
              </a:rPr>
              <a:t>了系统为处理某类事件定义的</a:t>
            </a:r>
            <a:r>
              <a:rPr lang="zh-CN" altLang="en-US">
                <a:solidFill>
                  <a:srgbClr val="0000CC"/>
                </a:solidFill>
                <a:latin typeface="Tahoma" pitchFamily="34" charset="0"/>
                <a:cs typeface="Tahoma" pitchFamily="34" charset="0"/>
              </a:rPr>
              <a:t>监视器接口，即：该类实现了监视器接口中处理事件的抽象方法，</a:t>
            </a:r>
            <a:r>
              <a:rPr lang="zh-CN" altLang="en-US">
                <a:latin typeface="Tahoma" pitchFamily="34" charset="0"/>
                <a:cs typeface="Tahoma" pitchFamily="34" charset="0"/>
              </a:rPr>
              <a:t>则该类就成为了某类事件的</a:t>
            </a:r>
            <a:r>
              <a:rPr lang="zh-CN" altLang="en-US" b="1">
                <a:solidFill>
                  <a:srgbClr val="C00000"/>
                </a:solidFill>
                <a:latin typeface="Tahoma" pitchFamily="34" charset="0"/>
                <a:cs typeface="Tahoma" pitchFamily="34" charset="0"/>
              </a:rPr>
              <a:t>监视器类</a:t>
            </a:r>
            <a:r>
              <a:rPr lang="zh-CN" altLang="en-US">
                <a:latin typeface="Tahoma" pitchFamily="34" charset="0"/>
                <a:cs typeface="Tahoma" pitchFamily="34" charset="0"/>
              </a:rPr>
              <a:t>。</a:t>
            </a:r>
            <a:endParaRPr lang="en-US" altLang="zh-CN">
              <a:latin typeface="Tahoma" pitchFamily="34" charset="0"/>
              <a:cs typeface="Tahoma" pitchFamily="34" charset="0"/>
            </a:endParaRPr>
          </a:p>
          <a:p>
            <a:pPr lvl="1"/>
            <a:r>
              <a:rPr lang="zh-CN" altLang="en-US" b="1">
                <a:solidFill>
                  <a:srgbClr val="C00000"/>
                </a:solidFill>
                <a:latin typeface="Tahoma" pitchFamily="34" charset="0"/>
                <a:cs typeface="Tahoma" pitchFamily="34" charset="0"/>
              </a:rPr>
              <a:t>监视器类</a:t>
            </a:r>
            <a:r>
              <a:rPr lang="zh-CN" altLang="en-US">
                <a:latin typeface="Tahoma" pitchFamily="34" charset="0"/>
                <a:cs typeface="Tahoma" pitchFamily="34" charset="0"/>
              </a:rPr>
              <a:t>的</a:t>
            </a:r>
            <a:r>
              <a:rPr lang="zh-CN" altLang="en-US" b="1" dirty="0">
                <a:solidFill>
                  <a:srgbClr val="0000CC"/>
                </a:solidFill>
                <a:latin typeface="Tahoma" pitchFamily="34" charset="0"/>
                <a:cs typeface="Tahoma" pitchFamily="34" charset="0"/>
              </a:rPr>
              <a:t>对象</a:t>
            </a:r>
            <a:r>
              <a:rPr lang="zh-CN" altLang="en-US" dirty="0">
                <a:latin typeface="Tahoma" pitchFamily="34" charset="0"/>
                <a:cs typeface="Tahoma" pitchFamily="34" charset="0"/>
              </a:rPr>
              <a:t>就能成为</a:t>
            </a:r>
            <a:r>
              <a:rPr lang="zh-CN" altLang="en-US" b="1" dirty="0">
                <a:solidFill>
                  <a:srgbClr val="C00000"/>
                </a:solidFill>
                <a:latin typeface="Tahoma" pitchFamily="34" charset="0"/>
                <a:cs typeface="Tahoma" pitchFamily="34" charset="0"/>
              </a:rPr>
              <a:t>事件源</a:t>
            </a:r>
            <a:r>
              <a:rPr lang="zh-CN" altLang="en-US" dirty="0">
                <a:latin typeface="Tahoma" pitchFamily="34" charset="0"/>
                <a:cs typeface="Tahoma" pitchFamily="34" charset="0"/>
              </a:rPr>
              <a:t>事件的</a:t>
            </a:r>
            <a:r>
              <a:rPr lang="zh-CN" altLang="en-US" b="1">
                <a:solidFill>
                  <a:srgbClr val="0000CC"/>
                </a:solidFill>
                <a:latin typeface="Tahoma" pitchFamily="34" charset="0"/>
                <a:cs typeface="Tahoma" pitchFamily="34" charset="0"/>
              </a:rPr>
              <a:t>监视器</a:t>
            </a:r>
            <a:r>
              <a:rPr lang="zh-CN" altLang="en-US">
                <a:latin typeface="Tahoma" pitchFamily="34" charset="0"/>
                <a:cs typeface="Tahoma" pitchFamily="34" charset="0"/>
              </a:rPr>
              <a:t>。</a:t>
            </a:r>
            <a:endParaRPr lang="en-US" altLang="zh-CN">
              <a:latin typeface="Tahoma" pitchFamily="34" charset="0"/>
              <a:cs typeface="Tahoma" pitchFamily="34" charset="0"/>
            </a:endParaRPr>
          </a:p>
          <a:p>
            <a:pPr lvl="1"/>
            <a:endParaRPr lang="en-US" altLang="zh-CN" dirty="0">
              <a:latin typeface="Tahoma" pitchFamily="34" charset="0"/>
              <a:ea typeface="Tahoma" pitchFamily="34" charset="0"/>
              <a:cs typeface="Tahoma" pitchFamily="34" charset="0"/>
            </a:endParaRPr>
          </a:p>
          <a:p>
            <a:pPr lvl="1"/>
            <a:r>
              <a:rPr lang="zh-CN" altLang="en-US" dirty="0">
                <a:latin typeface="Tahoma" pitchFamily="34" charset="0"/>
                <a:cs typeface="Tahoma" pitchFamily="34" charset="0"/>
              </a:rPr>
              <a:t>例如：事件源所在的容器对象</a:t>
            </a:r>
            <a:r>
              <a:rPr lang="en-US" altLang="zh-CN" dirty="0">
                <a:latin typeface="Tahoma" pitchFamily="34" charset="0"/>
                <a:cs typeface="Tahoma" pitchFamily="34" charset="0"/>
              </a:rPr>
              <a:t>(</a:t>
            </a:r>
            <a:r>
              <a:rPr lang="zh-CN" altLang="en-US" dirty="0">
                <a:latin typeface="Tahoma" pitchFamily="34" charset="0"/>
                <a:cs typeface="Tahoma" pitchFamily="34" charset="0"/>
              </a:rPr>
              <a:t>类</a:t>
            </a:r>
            <a:r>
              <a:rPr lang="en-US" altLang="zh-CN" dirty="0">
                <a:latin typeface="Tahoma" pitchFamily="34" charset="0"/>
                <a:cs typeface="Tahoma" pitchFamily="34" charset="0"/>
              </a:rPr>
              <a:t>)</a:t>
            </a:r>
            <a:r>
              <a:rPr lang="zh-CN" altLang="en-US" dirty="0">
                <a:latin typeface="Tahoma" pitchFamily="34" charset="0"/>
                <a:cs typeface="Tahoma" pitchFamily="34" charset="0"/>
              </a:rPr>
              <a:t>，或者其他任何对象</a:t>
            </a:r>
            <a:r>
              <a:rPr lang="en-US" altLang="zh-CN" dirty="0">
                <a:latin typeface="Tahoma" pitchFamily="34" charset="0"/>
                <a:cs typeface="Tahoma" pitchFamily="34" charset="0"/>
              </a:rPr>
              <a:t>(</a:t>
            </a:r>
            <a:r>
              <a:rPr lang="zh-CN" altLang="en-US" dirty="0">
                <a:latin typeface="Tahoma" pitchFamily="34" charset="0"/>
                <a:cs typeface="Tahoma" pitchFamily="34" charset="0"/>
              </a:rPr>
              <a:t>类</a:t>
            </a:r>
            <a:r>
              <a:rPr lang="en-US" altLang="zh-CN" dirty="0">
                <a:latin typeface="Tahoma" pitchFamily="34" charset="0"/>
                <a:cs typeface="Tahoma" pitchFamily="34" charset="0"/>
              </a:rPr>
              <a:t>)</a:t>
            </a:r>
            <a:r>
              <a:rPr lang="zh-CN" altLang="en-US" dirty="0">
                <a:latin typeface="Tahoma" pitchFamily="34" charset="0"/>
                <a:cs typeface="Tahoma" pitchFamily="34" charset="0"/>
              </a:rPr>
              <a:t>，一旦实现了事件监视器接口，该类就会</a:t>
            </a:r>
            <a:r>
              <a:rPr lang="zh-CN" altLang="en-US" dirty="0">
                <a:solidFill>
                  <a:srgbClr val="0000CC"/>
                </a:solidFill>
                <a:latin typeface="Tahoma" pitchFamily="34" charset="0"/>
                <a:cs typeface="Tahoma" pitchFamily="34" charset="0"/>
              </a:rPr>
              <a:t>自动增加一个事件处理方法</a:t>
            </a:r>
            <a:r>
              <a:rPr lang="zh-CN" altLang="en-US" dirty="0">
                <a:latin typeface="Tahoma" pitchFamily="34" charset="0"/>
                <a:cs typeface="Tahoma" pitchFamily="34" charset="0"/>
              </a:rPr>
              <a:t>，</a:t>
            </a:r>
            <a:r>
              <a:rPr lang="zh-CN" altLang="en-US" dirty="0">
                <a:solidFill>
                  <a:srgbClr val="0000CC"/>
                </a:solidFill>
                <a:latin typeface="Tahoma" pitchFamily="34" charset="0"/>
                <a:cs typeface="Tahoma" pitchFamily="34" charset="0"/>
              </a:rPr>
              <a:t>然后把事件处理的代码加入其中就可以了。</a:t>
            </a:r>
            <a:endParaRPr kumimoji="1" lang="zh-CN" altLang="en-US" dirty="0">
              <a:solidFill>
                <a:srgbClr val="0000CC"/>
              </a:solidFill>
              <a:latin typeface="Tahoma" pitchFamily="34" charset="0"/>
              <a:cs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§10.4.1    </a:t>
            </a:r>
            <a:r>
              <a:rPr lang="zh-CN" altLang="en-US" dirty="0">
                <a:latin typeface="宋体" pitchFamily="2" charset="-122"/>
              </a:rPr>
              <a:t>事件处理模式 </a:t>
            </a:r>
            <a:endParaRPr lang="zh-CN" altLang="en-US" dirty="0"/>
          </a:p>
        </p:txBody>
      </p:sp>
      <p:sp>
        <p:nvSpPr>
          <p:cNvPr id="3" name="内容占位符 2"/>
          <p:cNvSpPr>
            <a:spLocks noGrp="1"/>
          </p:cNvSpPr>
          <p:nvPr>
            <p:ph idx="1"/>
          </p:nvPr>
        </p:nvSpPr>
        <p:spPr/>
        <p:txBody>
          <a:bodyPr/>
          <a:lstStyle/>
          <a:p>
            <a:pPr algn="just">
              <a:lnSpc>
                <a:spcPct val="105000"/>
              </a:lnSpc>
            </a:pPr>
            <a:r>
              <a:rPr lang="en-US" altLang="zh-CN" dirty="0">
                <a:latin typeface="宋体" pitchFamily="2" charset="-122"/>
              </a:rPr>
              <a:t>Java</a:t>
            </a:r>
            <a:r>
              <a:rPr lang="zh-CN" altLang="en-US" dirty="0">
                <a:latin typeface="宋体" pitchFamily="2" charset="-122"/>
              </a:rPr>
              <a:t>规定：</a:t>
            </a:r>
            <a:endParaRPr lang="en-US" altLang="zh-CN" dirty="0">
              <a:latin typeface="宋体" pitchFamily="2" charset="-122"/>
            </a:endParaRPr>
          </a:p>
          <a:p>
            <a:pPr lvl="1" algn="just">
              <a:lnSpc>
                <a:spcPct val="105000"/>
              </a:lnSpc>
            </a:pPr>
            <a:r>
              <a:rPr lang="zh-CN" altLang="en-US" dirty="0">
                <a:latin typeface="宋体" pitchFamily="2" charset="-122"/>
              </a:rPr>
              <a:t>为了让</a:t>
            </a:r>
            <a:r>
              <a:rPr lang="zh-CN" altLang="en-US" b="1" dirty="0">
                <a:solidFill>
                  <a:srgbClr val="0000CC"/>
                </a:solidFill>
                <a:latin typeface="宋体" pitchFamily="2" charset="-122"/>
              </a:rPr>
              <a:t>监视器对象</a:t>
            </a:r>
            <a:r>
              <a:rPr lang="zh-CN" altLang="en-US" dirty="0">
                <a:latin typeface="宋体" pitchFamily="2" charset="-122"/>
              </a:rPr>
              <a:t>能对其所</a:t>
            </a:r>
            <a:r>
              <a:rPr lang="zh-CN" altLang="en-US" b="1" dirty="0">
                <a:solidFill>
                  <a:srgbClr val="0000CC"/>
                </a:solidFill>
                <a:latin typeface="宋体" pitchFamily="2" charset="-122"/>
              </a:rPr>
              <a:t>注册的事件源</a:t>
            </a:r>
            <a:r>
              <a:rPr lang="zh-CN" altLang="en-US" dirty="0">
                <a:latin typeface="宋体" pitchFamily="2" charset="-122"/>
              </a:rPr>
              <a:t>发生的</a:t>
            </a:r>
            <a:r>
              <a:rPr lang="zh-CN" altLang="en-US" b="1" dirty="0">
                <a:solidFill>
                  <a:srgbClr val="0000CC"/>
                </a:solidFill>
                <a:latin typeface="宋体" pitchFamily="2" charset="-122"/>
              </a:rPr>
              <a:t>事件</a:t>
            </a:r>
            <a:r>
              <a:rPr lang="zh-CN" altLang="en-US" dirty="0">
                <a:latin typeface="宋体" pitchFamily="2" charset="-122"/>
              </a:rPr>
              <a:t>进行处理，创建该监视器对象的类必须声明</a:t>
            </a:r>
            <a:r>
              <a:rPr lang="zh-CN" altLang="en-US" b="1" dirty="0">
                <a:solidFill>
                  <a:srgbClr val="C00000"/>
                </a:solidFill>
                <a:latin typeface="宋体" pitchFamily="2" charset="-122"/>
              </a:rPr>
              <a:t>实现相应的</a:t>
            </a:r>
            <a:r>
              <a:rPr lang="zh-CN" altLang="en-US" b="1">
                <a:solidFill>
                  <a:srgbClr val="C00000"/>
                </a:solidFill>
                <a:latin typeface="宋体" pitchFamily="2" charset="-122"/>
              </a:rPr>
              <a:t>接口。</a:t>
            </a:r>
            <a:endParaRPr lang="en-US" altLang="zh-CN" b="1">
              <a:solidFill>
                <a:srgbClr val="C00000"/>
              </a:solidFill>
              <a:latin typeface="宋体" pitchFamily="2" charset="-122"/>
            </a:endParaRPr>
          </a:p>
          <a:p>
            <a:pPr lvl="1" algn="just">
              <a:lnSpc>
                <a:spcPct val="105000"/>
              </a:lnSpc>
            </a:pPr>
            <a:endParaRPr lang="en-US" altLang="zh-CN" dirty="0">
              <a:latin typeface="宋体" pitchFamily="2" charset="-122"/>
            </a:endParaRPr>
          </a:p>
          <a:p>
            <a:pPr lvl="1" algn="just">
              <a:lnSpc>
                <a:spcPct val="105000"/>
              </a:lnSpc>
            </a:pPr>
            <a:r>
              <a:rPr lang="zh-CN" altLang="en-US" dirty="0">
                <a:latin typeface="宋体" pitchFamily="2" charset="-122"/>
              </a:rPr>
              <a:t>那么当事件源发生事件时，</a:t>
            </a:r>
            <a:r>
              <a:rPr lang="zh-CN" altLang="en-US" b="1" dirty="0">
                <a:solidFill>
                  <a:srgbClr val="C00000"/>
                </a:solidFill>
                <a:latin typeface="宋体" pitchFamily="2" charset="-122"/>
              </a:rPr>
              <a:t>监视器就自动调用被类重写的某个接口方法</a:t>
            </a:r>
            <a:r>
              <a:rPr lang="zh-CN" altLang="en-US" dirty="0">
                <a:latin typeface="宋体" pitchFamily="2" charset="-122"/>
              </a:rPr>
              <a:t>(如图10.7)。</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§10.4.1    </a:t>
            </a:r>
            <a:r>
              <a:rPr lang="zh-CN" altLang="en-US" dirty="0">
                <a:latin typeface="宋体" pitchFamily="2" charset="-122"/>
              </a:rPr>
              <a:t>事件处理模式 </a:t>
            </a:r>
            <a:endParaRPr lang="zh-CN" altLang="en-US" dirty="0"/>
          </a:p>
        </p:txBody>
      </p:sp>
      <p:sp>
        <p:nvSpPr>
          <p:cNvPr id="3" name="内容占位符 2"/>
          <p:cNvSpPr>
            <a:spLocks noGrp="1"/>
          </p:cNvSpPr>
          <p:nvPr>
            <p:ph idx="1"/>
          </p:nvPr>
        </p:nvSpPr>
        <p:spPr/>
        <p:txBody>
          <a:bodyPr/>
          <a:lstStyle/>
          <a:p>
            <a:pPr algn="just">
              <a:spcBef>
                <a:spcPts val="0"/>
              </a:spcBef>
            </a:pPr>
            <a:r>
              <a:rPr lang="zh-CN" altLang="en-US" b="1" dirty="0">
                <a:latin typeface="华文行楷" panose="02010800040101010101" pitchFamily="2" charset="-122"/>
                <a:ea typeface="华文行楷" panose="02010800040101010101" pitchFamily="2" charset="-122"/>
              </a:rPr>
              <a:t>注册监视器:</a:t>
            </a:r>
            <a:endParaRPr lang="en-US" altLang="zh-CN" b="1" dirty="0">
              <a:latin typeface="华文行楷" panose="02010800040101010101" pitchFamily="2" charset="-122"/>
              <a:ea typeface="华文行楷" panose="02010800040101010101" pitchFamily="2" charset="-122"/>
            </a:endParaRPr>
          </a:p>
          <a:p>
            <a:pPr lvl="1" algn="just">
              <a:spcBef>
                <a:spcPts val="0"/>
              </a:spcBef>
            </a:pPr>
            <a:r>
              <a:rPr lang="zh-CN" altLang="en-US" b="1" dirty="0">
                <a:solidFill>
                  <a:srgbClr val="0000CC"/>
                </a:solidFill>
              </a:rPr>
              <a:t>事件源</a:t>
            </a:r>
            <a:r>
              <a:rPr lang="zh-CN" altLang="en-US" dirty="0"/>
              <a:t>通过调用相应的方法将</a:t>
            </a:r>
            <a:r>
              <a:rPr lang="zh-CN" altLang="en-US" b="1" dirty="0">
                <a:solidFill>
                  <a:srgbClr val="C00000"/>
                </a:solidFill>
              </a:rPr>
              <a:t>某个监视器对象</a:t>
            </a:r>
            <a:r>
              <a:rPr lang="zh-CN" altLang="en-US" dirty="0"/>
              <a:t>注册为自己的监视器。</a:t>
            </a:r>
            <a:endParaRPr lang="en-US" altLang="zh-CN" dirty="0"/>
          </a:p>
          <a:p>
            <a:pPr lvl="1" algn="just">
              <a:spcBef>
                <a:spcPts val="0"/>
              </a:spcBef>
            </a:pPr>
            <a:endParaRPr lang="en-US" altLang="zh-CN" dirty="0"/>
          </a:p>
          <a:p>
            <a:pPr lvl="1" algn="just">
              <a:spcBef>
                <a:spcPts val="0"/>
              </a:spcBef>
            </a:pPr>
            <a:r>
              <a:rPr lang="zh-CN" altLang="en-US" dirty="0"/>
              <a:t>例如：对于文本框，这个方法是：</a:t>
            </a:r>
          </a:p>
          <a:p>
            <a:pPr algn="ctr">
              <a:spcBef>
                <a:spcPts val="0"/>
              </a:spcBef>
              <a:buNone/>
            </a:pPr>
            <a:r>
              <a:rPr lang="en-US" altLang="zh-CN" dirty="0"/>
              <a:t>        </a:t>
            </a:r>
            <a:r>
              <a:rPr lang="en-US" altLang="zh-CN" b="1" dirty="0" err="1">
                <a:solidFill>
                  <a:srgbClr val="0000FF"/>
                </a:solidFill>
                <a:latin typeface="Arial" charset="0"/>
              </a:rPr>
              <a:t>addActionListener</a:t>
            </a:r>
            <a:r>
              <a:rPr lang="en-US" altLang="zh-CN" b="1" dirty="0">
                <a:solidFill>
                  <a:srgbClr val="0000FF"/>
                </a:solidFill>
                <a:latin typeface="Arial" charset="0"/>
              </a:rPr>
              <a:t>(</a:t>
            </a:r>
            <a:r>
              <a:rPr lang="zh-CN" altLang="en-US" b="1" dirty="0">
                <a:solidFill>
                  <a:srgbClr val="0000FF"/>
                </a:solidFill>
                <a:latin typeface="Arial" charset="0"/>
              </a:rPr>
              <a:t>监视器对象);</a:t>
            </a:r>
            <a:endParaRPr lang="en-US" altLang="zh-CN" b="1" dirty="0">
              <a:solidFill>
                <a:srgbClr val="0000FF"/>
              </a:solidFill>
              <a:latin typeface="Arial" charset="0"/>
            </a:endParaRPr>
          </a:p>
          <a:p>
            <a:pPr algn="ctr">
              <a:spcBef>
                <a:spcPts val="0"/>
              </a:spcBef>
              <a:buNone/>
            </a:pPr>
            <a:endParaRPr lang="zh-CN" altLang="en-US" b="1" dirty="0">
              <a:solidFill>
                <a:srgbClr val="0000FF"/>
              </a:solidFill>
              <a:latin typeface="Arial" charset="0"/>
            </a:endParaRPr>
          </a:p>
          <a:p>
            <a:pPr lvl="1" algn="just">
              <a:spcBef>
                <a:spcPts val="0"/>
              </a:spcBef>
            </a:pPr>
            <a:r>
              <a:rPr lang="zh-CN" altLang="en-US" dirty="0"/>
              <a:t>事件源注册监视器之后，相应的操作就会导致相应的事件的发生，并通知</a:t>
            </a:r>
            <a:r>
              <a:rPr lang="zh-CN" altLang="en-US" dirty="0">
                <a:solidFill>
                  <a:srgbClr val="C00000"/>
                </a:solidFill>
              </a:rPr>
              <a:t>监视器</a:t>
            </a:r>
            <a:r>
              <a:rPr lang="zh-CN" altLang="en-US" dirty="0"/>
              <a:t>，监视器就会作出相应的处理。</a:t>
            </a:r>
            <a:r>
              <a:rPr lang="zh-CN" altLang="en-US" b="1" dirty="0">
                <a:solidFill>
                  <a:srgbClr val="0000FF"/>
                </a:solidFill>
                <a:latin typeface="宋体" pitchFamily="2" charset="-122"/>
              </a:rPr>
              <a:t> </a:t>
            </a:r>
            <a:endParaRPr lang="zh-CN" altLang="en-US" b="1" dirty="0">
              <a:solidFill>
                <a:srgbClr val="FF0000"/>
              </a:solidFill>
              <a:latin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381000" y="533400"/>
            <a:ext cx="5410200" cy="457200"/>
          </a:xfrm>
        </p:spPr>
        <p:txBody>
          <a:bodyPr/>
          <a:lstStyle/>
          <a:p>
            <a:r>
              <a:rPr lang="zh-CN" altLang="en-US" sz="2800" dirty="0"/>
              <a:t>        事件处理模式效果图</a:t>
            </a:r>
          </a:p>
        </p:txBody>
      </p:sp>
      <p:graphicFrame>
        <p:nvGraphicFramePr>
          <p:cNvPr id="268292" name="Object 4"/>
          <p:cNvGraphicFramePr>
            <a:graphicFrameLocks noChangeAspect="1"/>
          </p:cNvGraphicFramePr>
          <p:nvPr/>
        </p:nvGraphicFramePr>
        <p:xfrm>
          <a:off x="762000" y="1371600"/>
          <a:ext cx="7620000" cy="4953000"/>
        </p:xfrm>
        <a:graphic>
          <a:graphicData uri="http://schemas.openxmlformats.org/presentationml/2006/ole">
            <mc:AlternateContent xmlns:mc="http://schemas.openxmlformats.org/markup-compatibility/2006">
              <mc:Choice xmlns:v="urn:schemas-microsoft-com:vml" Requires="v">
                <p:oleObj spid="_x0000_s8263" name="位图图像" r:id="rId3" imgW="4371429" imgH="2685714" progId="PBrush">
                  <p:embed/>
                </p:oleObj>
              </mc:Choice>
              <mc:Fallback>
                <p:oleObj name="位图图像" r:id="rId3" imgW="4371429" imgH="2685714"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71600"/>
                        <a:ext cx="7620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fld id="{7392539A-0749-4671-863E-6570EB9E9679}" type="slidenum">
              <a:rPr lang="zh-CN" altLang="en-US" smtClean="0"/>
              <a:pPr/>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p:spPr>
        <p:txBody>
          <a:bodyPr/>
          <a:lstStyle/>
          <a:p>
            <a:fld id="{0D22928F-B3ED-42C1-B1FE-C0505E7BABDD}" type="slidenum">
              <a:rPr lang="en-US" altLang="zh-CN"/>
              <a:pPr/>
              <a:t>66</a:t>
            </a:fld>
            <a:endParaRPr lang="en-US" altLang="zh-CN"/>
          </a:p>
        </p:txBody>
      </p:sp>
      <p:sp>
        <p:nvSpPr>
          <p:cNvPr id="69635" name="Rectangle 2"/>
          <p:cNvSpPr>
            <a:spLocks noGrp="1" noChangeArrowheads="1"/>
          </p:cNvSpPr>
          <p:nvPr>
            <p:ph type="title"/>
          </p:nvPr>
        </p:nvSpPr>
        <p:spPr/>
        <p:txBody>
          <a:bodyPr/>
          <a:lstStyle/>
          <a:p>
            <a:pPr eaLnBrk="1" hangingPunct="1"/>
            <a:r>
              <a:rPr lang="zh-CN" altLang="en-US" dirty="0"/>
              <a:t>代码实现步骤</a:t>
            </a:r>
          </a:p>
        </p:txBody>
      </p:sp>
      <p:sp>
        <p:nvSpPr>
          <p:cNvPr id="69636" name="Rectangle 4"/>
          <p:cNvSpPr>
            <a:spLocks noGrp="1" noChangeArrowheads="1"/>
          </p:cNvSpPr>
          <p:nvPr>
            <p:ph type="body" idx="1"/>
          </p:nvPr>
        </p:nvSpPr>
        <p:spPr>
          <a:xfrm>
            <a:off x="1835150" y="1628801"/>
            <a:ext cx="5832475" cy="942944"/>
          </a:xfrm>
          <a:solidFill>
            <a:schemeClr val="folHlink"/>
          </a:solidFill>
          <a:ln>
            <a:solidFill>
              <a:schemeClr val="tx1"/>
            </a:solidFill>
          </a:ln>
        </p:spPr>
        <p:txBody>
          <a:bodyPr/>
          <a:lstStyle/>
          <a:p>
            <a:pPr>
              <a:spcBef>
                <a:spcPct val="0"/>
              </a:spcBef>
              <a:buClrTx/>
              <a:buSzTx/>
              <a:buFontTx/>
              <a:buNone/>
            </a:pPr>
            <a:r>
              <a:rPr lang="en-US" altLang="zh-CN" dirty="0"/>
              <a:t>1</a:t>
            </a:r>
            <a:r>
              <a:rPr lang="en-US" altLang="zh-CN"/>
              <a:t>. </a:t>
            </a:r>
            <a:r>
              <a:rPr lang="zh-CN" altLang="en-US"/>
              <a:t>定义</a:t>
            </a:r>
            <a:r>
              <a:rPr lang="zh-CN" altLang="en-US" b="1">
                <a:solidFill>
                  <a:srgbClr val="C00000"/>
                </a:solidFill>
              </a:rPr>
              <a:t>监视器类</a:t>
            </a:r>
            <a:r>
              <a:rPr lang="zh-CN" altLang="en-US"/>
              <a:t>，该类实现事件的</a:t>
            </a:r>
            <a:r>
              <a:rPr kumimoji="1" lang="en-US" altLang="zh-CN"/>
              <a:t>Listener</a:t>
            </a:r>
            <a:r>
              <a:rPr lang="zh-CN" altLang="en-US" dirty="0"/>
              <a:t>接口</a:t>
            </a:r>
          </a:p>
        </p:txBody>
      </p:sp>
      <p:sp>
        <p:nvSpPr>
          <p:cNvPr id="69637" name="Text Box 5"/>
          <p:cNvSpPr txBox="1">
            <a:spLocks noChangeArrowheads="1"/>
          </p:cNvSpPr>
          <p:nvPr/>
        </p:nvSpPr>
        <p:spPr bwMode="auto">
          <a:xfrm>
            <a:off x="1000100" y="4941888"/>
            <a:ext cx="7207275" cy="1778949"/>
          </a:xfrm>
          <a:prstGeom prst="rect">
            <a:avLst/>
          </a:prstGeom>
          <a:noFill/>
          <a:ln w="9525">
            <a:solidFill>
              <a:schemeClr val="tx1"/>
            </a:solidFill>
            <a:miter lim="800000"/>
            <a:headEnd/>
            <a:tailEnd/>
          </a:ln>
        </p:spPr>
        <p:txBody>
          <a:bodyPr wrap="square">
            <a:spAutoFit/>
          </a:bodyPr>
          <a:lstStyle/>
          <a:p>
            <a:pPr eaLnBrk="0" hangingPunct="0">
              <a:spcBef>
                <a:spcPct val="20000"/>
              </a:spcBef>
              <a:buClr>
                <a:schemeClr val="accent1"/>
              </a:buClr>
              <a:buSzPct val="70000"/>
              <a:buFont typeface="Monotype Sorts" pitchFamily="2" charset="2"/>
              <a:buNone/>
            </a:pPr>
            <a:r>
              <a:rPr kumimoji="1" lang="en-US" altLang="zh-CN" sz="2800" dirty="0"/>
              <a:t>3.</a:t>
            </a:r>
            <a:r>
              <a:rPr kumimoji="1" lang="en-US" altLang="zh-CN" sz="2800" b="1" dirty="0">
                <a:solidFill>
                  <a:srgbClr val="C00000"/>
                </a:solidFill>
              </a:rPr>
              <a:t> </a:t>
            </a:r>
            <a:r>
              <a:rPr kumimoji="1" lang="zh-CN" altLang="en-US" sz="2800" b="1" dirty="0">
                <a:solidFill>
                  <a:srgbClr val="C00000"/>
                </a:solidFill>
              </a:rPr>
              <a:t>注册</a:t>
            </a:r>
            <a:r>
              <a:rPr kumimoji="1" lang="zh-CN" altLang="en-US" sz="2800" b="1">
                <a:solidFill>
                  <a:srgbClr val="C00000"/>
                </a:solidFill>
              </a:rPr>
              <a:t>监视器：</a:t>
            </a:r>
            <a:endParaRPr kumimoji="1" lang="en-US" altLang="zh-CN" sz="2800" b="1" dirty="0">
              <a:solidFill>
                <a:srgbClr val="C00000"/>
              </a:solidFill>
            </a:endParaRPr>
          </a:p>
          <a:p>
            <a:pPr eaLnBrk="0" hangingPunct="0">
              <a:spcBef>
                <a:spcPct val="20000"/>
              </a:spcBef>
              <a:buClr>
                <a:schemeClr val="accent1"/>
              </a:buClr>
              <a:buSzPct val="70000"/>
              <a:buFont typeface="Monotype Sorts" pitchFamily="2" charset="2"/>
              <a:buNone/>
            </a:pPr>
            <a:r>
              <a:rPr kumimoji="1" lang="en-US" altLang="zh-CN" sz="2800" b="1">
                <a:solidFill>
                  <a:srgbClr val="C00000"/>
                </a:solidFill>
              </a:rPr>
              <a:t>   </a:t>
            </a:r>
            <a:r>
              <a:rPr kumimoji="1" lang="en-US" altLang="zh-CN" sz="2800" b="1" dirty="0">
                <a:solidFill>
                  <a:srgbClr val="C00000"/>
                </a:solidFill>
              </a:rPr>
              <a:t> </a:t>
            </a:r>
            <a:r>
              <a:rPr kumimoji="1" lang="zh-CN" altLang="en-US" sz="2400"/>
              <a:t>由</a:t>
            </a:r>
            <a:r>
              <a:rPr kumimoji="1" lang="zh-CN" altLang="en-US" sz="2400" b="1">
                <a:solidFill>
                  <a:srgbClr val="0000CC"/>
                </a:solidFill>
              </a:rPr>
              <a:t>事件源组件，比如：</a:t>
            </a:r>
            <a:r>
              <a:rPr kumimoji="1" lang="zh-CN" altLang="en-US" sz="2400"/>
              <a:t>按扭则调用</a:t>
            </a:r>
            <a:r>
              <a:rPr kumimoji="1" lang="zh-CN" altLang="en-US" sz="2400" dirty="0"/>
              <a:t>按扭的 </a:t>
            </a:r>
            <a:r>
              <a:rPr kumimoji="1" lang="en-US" altLang="zh-CN" sz="2400" dirty="0" err="1">
                <a:solidFill>
                  <a:srgbClr val="990000"/>
                </a:solidFill>
              </a:rPr>
              <a:t>addActionListener</a:t>
            </a:r>
            <a:r>
              <a:rPr kumimoji="1" lang="en-US" altLang="zh-CN" sz="2400" dirty="0">
                <a:solidFill>
                  <a:srgbClr val="990000"/>
                </a:solidFill>
              </a:rPr>
              <a:t> </a:t>
            </a:r>
            <a:r>
              <a:rPr kumimoji="1" lang="en-US" altLang="zh-CN" sz="2400" b="1" dirty="0">
                <a:solidFill>
                  <a:srgbClr val="990000"/>
                </a:solidFill>
              </a:rPr>
              <a:t>(</a:t>
            </a:r>
            <a:r>
              <a:rPr lang="zh-CN" altLang="en-US" sz="2400" dirty="0"/>
              <a:t>监听者对象</a:t>
            </a:r>
            <a:r>
              <a:rPr kumimoji="1" lang="en-US" altLang="zh-CN" sz="2400" b="1" dirty="0">
                <a:solidFill>
                  <a:srgbClr val="990000"/>
                </a:solidFill>
              </a:rPr>
              <a:t>)</a:t>
            </a:r>
            <a:r>
              <a:rPr kumimoji="1" lang="zh-CN" altLang="en-US" sz="2400" dirty="0"/>
              <a:t>方法，</a:t>
            </a:r>
            <a:r>
              <a:rPr kumimoji="1" lang="zh-CN" altLang="en-US" sz="2400"/>
              <a:t>为该按钮组件</a:t>
            </a:r>
            <a:r>
              <a:rPr kumimoji="1" lang="zh-CN" altLang="en-US" sz="2400" dirty="0"/>
              <a:t>指定监视者。</a:t>
            </a:r>
          </a:p>
        </p:txBody>
      </p:sp>
      <p:sp>
        <p:nvSpPr>
          <p:cNvPr id="118790" name="Oval 6"/>
          <p:cNvSpPr>
            <a:spLocks noChangeArrowheads="1"/>
          </p:cNvSpPr>
          <p:nvPr/>
        </p:nvSpPr>
        <p:spPr bwMode="auto">
          <a:xfrm>
            <a:off x="2714612" y="3429000"/>
            <a:ext cx="4214842" cy="792162"/>
          </a:xfrm>
          <a:prstGeom prst="ellipse">
            <a:avLst/>
          </a:prstGeom>
          <a:solidFill>
            <a:schemeClr val="folHlink"/>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lang="en-US" altLang="zh-CN" sz="2800" dirty="0">
                <a:latin typeface="Times New Roman" pitchFamily="18" charset="0"/>
              </a:rPr>
              <a:t>2. </a:t>
            </a:r>
            <a:r>
              <a:rPr lang="zh-CN" altLang="en-US" sz="2800" dirty="0">
                <a:latin typeface="Times New Roman" pitchFamily="18" charset="0"/>
              </a:rPr>
              <a:t>创建监视器类对象</a:t>
            </a:r>
          </a:p>
        </p:txBody>
      </p:sp>
      <p:sp>
        <p:nvSpPr>
          <p:cNvPr id="69639" name="Line 7"/>
          <p:cNvSpPr>
            <a:spLocks noChangeShapeType="1"/>
          </p:cNvSpPr>
          <p:nvPr/>
        </p:nvSpPr>
        <p:spPr bwMode="auto">
          <a:xfrm>
            <a:off x="4643438" y="2643182"/>
            <a:ext cx="0" cy="719138"/>
          </a:xfrm>
          <a:prstGeom prst="line">
            <a:avLst/>
          </a:prstGeom>
          <a:noFill/>
          <a:ln w="9525">
            <a:solidFill>
              <a:schemeClr val="tx1"/>
            </a:solidFill>
            <a:round/>
            <a:headEnd/>
            <a:tailEnd type="triangle" w="med" len="med"/>
          </a:ln>
        </p:spPr>
        <p:txBody>
          <a:bodyPr/>
          <a:lstStyle/>
          <a:p>
            <a:endParaRPr lang="zh-CN" altLang="en-US"/>
          </a:p>
        </p:txBody>
      </p:sp>
      <p:sp>
        <p:nvSpPr>
          <p:cNvPr id="69640" name="Line 8"/>
          <p:cNvSpPr>
            <a:spLocks noChangeShapeType="1"/>
          </p:cNvSpPr>
          <p:nvPr/>
        </p:nvSpPr>
        <p:spPr bwMode="auto">
          <a:xfrm>
            <a:off x="4643438" y="4292600"/>
            <a:ext cx="0" cy="649288"/>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p:spPr>
        <p:txBody>
          <a:bodyPr/>
          <a:lstStyle/>
          <a:p>
            <a:fld id="{2DFDC86F-E477-459F-B18E-1DB7EE1BCD94}" type="slidenum">
              <a:rPr lang="en-US" altLang="zh-CN"/>
              <a:pPr/>
              <a:t>67</a:t>
            </a:fld>
            <a:endParaRPr lang="en-US" altLang="zh-CN"/>
          </a:p>
        </p:txBody>
      </p:sp>
      <p:sp>
        <p:nvSpPr>
          <p:cNvPr id="70659" name="Rectangle 2"/>
          <p:cNvSpPr>
            <a:spLocks noGrp="1" noChangeArrowheads="1"/>
          </p:cNvSpPr>
          <p:nvPr>
            <p:ph type="title"/>
          </p:nvPr>
        </p:nvSpPr>
        <p:spPr/>
        <p:txBody>
          <a:bodyPr/>
          <a:lstStyle/>
          <a:p>
            <a:pPr eaLnBrk="1" hangingPunct="1"/>
            <a:r>
              <a:rPr lang="zh-CN" altLang="en-US" dirty="0"/>
              <a:t>代码实现步骤</a:t>
            </a:r>
          </a:p>
        </p:txBody>
      </p:sp>
      <p:sp>
        <p:nvSpPr>
          <p:cNvPr id="70660" name="Rectangle 3"/>
          <p:cNvSpPr>
            <a:spLocks noGrp="1" noChangeArrowheads="1"/>
          </p:cNvSpPr>
          <p:nvPr>
            <p:ph type="body" idx="1"/>
          </p:nvPr>
        </p:nvSpPr>
        <p:spPr>
          <a:xfrm>
            <a:off x="468313" y="1844675"/>
            <a:ext cx="8151812" cy="4114800"/>
          </a:xfrm>
        </p:spPr>
        <p:txBody>
          <a:bodyPr/>
          <a:lstStyle/>
          <a:p>
            <a:pPr marL="533400" indent="-533400" eaLnBrk="1" hangingPunct="1">
              <a:buFont typeface="Wingdings" pitchFamily="2" charset="2"/>
              <a:buAutoNum type="arabicPeriod"/>
            </a:pPr>
            <a:r>
              <a:rPr lang="zh-CN" altLang="en-US" dirty="0"/>
              <a:t>根据需要</a:t>
            </a:r>
            <a:r>
              <a:rPr lang="zh-CN" altLang="en-US" u="sng" dirty="0">
                <a:solidFill>
                  <a:srgbClr val="C00000"/>
                </a:solidFill>
              </a:rPr>
              <a:t>定义相应类型事件的监视器者</a:t>
            </a:r>
            <a:r>
              <a:rPr lang="en-US" altLang="zh-CN" u="sng" dirty="0">
                <a:solidFill>
                  <a:srgbClr val="C00000"/>
                </a:solidFill>
              </a:rPr>
              <a:t>(Listener)</a:t>
            </a:r>
            <a:r>
              <a:rPr lang="zh-CN" altLang="en-US" u="sng" dirty="0">
                <a:solidFill>
                  <a:srgbClr val="C00000"/>
                </a:solidFill>
              </a:rPr>
              <a:t>类</a:t>
            </a:r>
            <a:r>
              <a:rPr lang="zh-CN" altLang="en-US" dirty="0"/>
              <a:t>，在类的定义中完成事件的处理，即：重写</a:t>
            </a:r>
            <a:r>
              <a:rPr lang="en-US" altLang="zh-CN" dirty="0" err="1">
                <a:solidFill>
                  <a:srgbClr val="0000CC"/>
                </a:solidFill>
              </a:rPr>
              <a:t>actionPerformed</a:t>
            </a:r>
            <a:r>
              <a:rPr lang="en-US" altLang="zh-CN" dirty="0">
                <a:solidFill>
                  <a:srgbClr val="0000CC"/>
                </a:solidFill>
              </a:rPr>
              <a:t>(</a:t>
            </a:r>
            <a:r>
              <a:rPr lang="en-US" altLang="zh-CN" dirty="0" err="1">
                <a:solidFill>
                  <a:srgbClr val="0000CC"/>
                </a:solidFill>
              </a:rPr>
              <a:t>ActionEvent</a:t>
            </a:r>
            <a:r>
              <a:rPr lang="en-US" altLang="zh-CN" dirty="0">
                <a:solidFill>
                  <a:srgbClr val="0000CC"/>
                </a:solidFill>
              </a:rPr>
              <a:t> e)</a:t>
            </a:r>
            <a:r>
              <a:rPr lang="zh-CN" altLang="en-US" dirty="0"/>
              <a:t>方法。</a:t>
            </a:r>
            <a:endParaRPr lang="en-US" altLang="zh-CN" dirty="0"/>
          </a:p>
          <a:p>
            <a:pPr marL="533400" indent="-533400" eaLnBrk="1" hangingPunct="1">
              <a:buFont typeface="Wingdings" pitchFamily="2" charset="2"/>
              <a:buAutoNum type="arabicPeriod"/>
            </a:pPr>
            <a:endParaRPr lang="zh-CN" altLang="en-US" dirty="0"/>
          </a:p>
          <a:p>
            <a:pPr marL="533400" indent="-533400" eaLnBrk="1" hangingPunct="1">
              <a:buFont typeface="Wingdings" pitchFamily="2" charset="2"/>
              <a:buAutoNum type="arabicPeriod"/>
            </a:pPr>
            <a:r>
              <a:rPr lang="zh-CN" altLang="en-US" dirty="0"/>
              <a:t>创建事件监视器</a:t>
            </a:r>
            <a:r>
              <a:rPr lang="en-US" altLang="zh-CN" dirty="0"/>
              <a:t>(Listener)</a:t>
            </a:r>
            <a:r>
              <a:rPr lang="zh-CN" altLang="en-US" dirty="0"/>
              <a:t>对象；</a:t>
            </a:r>
            <a:endParaRPr lang="en-US" altLang="zh-CN" dirty="0"/>
          </a:p>
          <a:p>
            <a:pPr marL="533400" indent="-533400" eaLnBrk="1" hangingPunct="1">
              <a:buFont typeface="Wingdings" pitchFamily="2" charset="2"/>
              <a:buAutoNum type="arabicPeriod"/>
            </a:pPr>
            <a:endParaRPr lang="zh-CN" altLang="en-US" dirty="0"/>
          </a:p>
          <a:p>
            <a:pPr marL="533400" indent="-533400" eaLnBrk="1" hangingPunct="1">
              <a:buFont typeface="Wingdings" pitchFamily="2" charset="2"/>
              <a:buAutoNum type="arabicPeriod"/>
            </a:pPr>
            <a:r>
              <a:rPr lang="zh-CN" altLang="en-US" dirty="0"/>
              <a:t>为将会触发事件的</a:t>
            </a:r>
            <a:r>
              <a:rPr lang="zh-CN" altLang="en-US" dirty="0">
                <a:solidFill>
                  <a:srgbClr val="990000"/>
                </a:solidFill>
              </a:rPr>
              <a:t>组件</a:t>
            </a:r>
            <a:r>
              <a:rPr lang="en-US" altLang="en-US" dirty="0">
                <a:solidFill>
                  <a:srgbClr val="990000"/>
                </a:solidFill>
              </a:rPr>
              <a:t>C</a:t>
            </a:r>
            <a:r>
              <a:rPr lang="zh-CN" altLang="en-US" dirty="0"/>
              <a:t>注册相应的事件监听者对象，即：使用</a:t>
            </a:r>
            <a:r>
              <a:rPr lang="en-US" altLang="en-US" dirty="0">
                <a:solidFill>
                  <a:srgbClr val="990000"/>
                </a:solidFill>
              </a:rPr>
              <a:t>C</a:t>
            </a:r>
            <a:r>
              <a:rPr lang="zh-CN" altLang="en-US" dirty="0"/>
              <a:t>的</a:t>
            </a:r>
            <a:r>
              <a:rPr lang="en-US" altLang="en-US" dirty="0" err="1"/>
              <a:t>addXXXListener</a:t>
            </a:r>
            <a:r>
              <a:rPr lang="en-US" altLang="en-US" dirty="0"/>
              <a:t>()</a:t>
            </a:r>
            <a:r>
              <a:rPr lang="zh-CN" altLang="en-US" dirty="0"/>
              <a:t>方法。</a:t>
            </a:r>
            <a:endParaRPr lang="en-US" altLang="zh-CN" dirty="0"/>
          </a:p>
          <a:p>
            <a:pPr marL="533400" indent="-533400" eaLnBrk="1" hangingPunct="1">
              <a:buFont typeface="Wingdings" pitchFamily="2" charset="2"/>
              <a:buAutoNum type="arabicPeriod"/>
            </a:pPr>
            <a:endParaRPr lang="zh-CN" altLang="en-US" dirty="0"/>
          </a:p>
        </p:txBody>
      </p:sp>
    </p:spTree>
  </p:cSld>
  <p:clrMapOvr>
    <a:masterClrMapping/>
  </p:clrMapOvr>
  <p:transition spd="slow">
    <p:zoom/>
    <p:sndAc>
      <p:stSnd>
        <p:snd r:embed="rId2" name="CHIMES.WAV"/>
      </p:stSnd>
    </p:sndAc>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Tahoma" pitchFamily="34" charset="0"/>
                <a:cs typeface="Tahoma" pitchFamily="34" charset="0"/>
              </a:rPr>
              <a:t>§10.4.2    </a:t>
            </a:r>
            <a:r>
              <a:rPr lang="en-US" altLang="zh-CN" dirty="0" err="1">
                <a:latin typeface="Tahoma" pitchFamily="34" charset="0"/>
                <a:ea typeface="Tahoma" pitchFamily="34" charset="0"/>
                <a:cs typeface="Tahoma" pitchFamily="34" charset="0"/>
              </a:rPr>
              <a:t>ActionEvent</a:t>
            </a:r>
            <a:r>
              <a:rPr lang="zh-CN" altLang="en-US" dirty="0">
                <a:latin typeface="Tahoma" pitchFamily="34" charset="0"/>
                <a:cs typeface="Tahoma" pitchFamily="34" charset="0"/>
              </a:rPr>
              <a:t>事件 </a:t>
            </a:r>
          </a:p>
        </p:txBody>
      </p:sp>
      <p:sp>
        <p:nvSpPr>
          <p:cNvPr id="3" name="内容占位符 2"/>
          <p:cNvSpPr>
            <a:spLocks noGrp="1"/>
          </p:cNvSpPr>
          <p:nvPr>
            <p:ph idx="1"/>
          </p:nvPr>
        </p:nvSpPr>
        <p:spPr/>
        <p:txBody>
          <a:bodyPr/>
          <a:lstStyle/>
          <a:p>
            <a:pPr algn="just">
              <a:buNone/>
            </a:pPr>
            <a:r>
              <a:rPr lang="en-US" altLang="zh-CN" b="1" dirty="0">
                <a:latin typeface="Tahoma" pitchFamily="34" charset="0"/>
                <a:ea typeface="Tahoma" pitchFamily="34" charset="0"/>
                <a:cs typeface="Tahoma" pitchFamily="34" charset="0"/>
              </a:rPr>
              <a:t>1．ActionEvent</a:t>
            </a:r>
            <a:r>
              <a:rPr lang="zh-CN" altLang="en-US" b="1" dirty="0">
                <a:latin typeface="Tahoma" pitchFamily="34" charset="0"/>
                <a:cs typeface="Tahoma" pitchFamily="34" charset="0"/>
              </a:rPr>
              <a:t>事件源 :</a:t>
            </a:r>
          </a:p>
          <a:p>
            <a:pPr lvl="1" algn="just"/>
            <a:r>
              <a:rPr lang="zh-CN" altLang="en-US" sz="2300" b="1" dirty="0">
                <a:solidFill>
                  <a:srgbClr val="0000CC"/>
                </a:solidFill>
                <a:latin typeface="华文行楷" panose="02010800040101010101" pitchFamily="2" charset="-122"/>
                <a:ea typeface="华文行楷" panose="02010800040101010101" pitchFamily="2" charset="-122"/>
                <a:cs typeface="Tahoma" panose="020B0604030504040204" pitchFamily="34" charset="0"/>
              </a:rPr>
              <a:t>文本框</a:t>
            </a:r>
            <a:r>
              <a:rPr lang="zh-CN" altLang="en-US" dirty="0">
                <a:solidFill>
                  <a:srgbClr val="0000CC"/>
                </a:solidFill>
                <a:latin typeface="Tahoma" panose="020B0604030504040204" pitchFamily="34" charset="0"/>
                <a:ea typeface="+mj-ea"/>
                <a:cs typeface="Tahoma" panose="020B0604030504040204" pitchFamily="34" charset="0"/>
              </a:rPr>
              <a:t>、</a:t>
            </a:r>
            <a:r>
              <a:rPr lang="zh-CN" altLang="en-US" sz="2300" b="1" dirty="0">
                <a:solidFill>
                  <a:srgbClr val="0000CC"/>
                </a:solidFill>
                <a:latin typeface="华文行楷" panose="02010800040101010101" pitchFamily="2" charset="-122"/>
                <a:ea typeface="华文行楷" panose="02010800040101010101" pitchFamily="2" charset="-122"/>
                <a:cs typeface="Tahoma" panose="020B0604030504040204" pitchFamily="34" charset="0"/>
              </a:rPr>
              <a:t>按纽</a:t>
            </a:r>
            <a:r>
              <a:rPr lang="zh-CN" altLang="en-US" dirty="0">
                <a:solidFill>
                  <a:srgbClr val="0000CC"/>
                </a:solidFill>
                <a:latin typeface="Tahoma" panose="020B0604030504040204" pitchFamily="34" charset="0"/>
                <a:ea typeface="+mj-ea"/>
                <a:cs typeface="Tahoma" panose="020B0604030504040204" pitchFamily="34" charset="0"/>
              </a:rPr>
              <a:t>、</a:t>
            </a:r>
            <a:r>
              <a:rPr lang="zh-CN" altLang="en-US" sz="2300" b="1" dirty="0">
                <a:solidFill>
                  <a:srgbClr val="0000CC"/>
                </a:solidFill>
                <a:latin typeface="华文行楷" panose="02010800040101010101" pitchFamily="2" charset="-122"/>
                <a:ea typeface="华文行楷" panose="02010800040101010101" pitchFamily="2" charset="-122"/>
                <a:cs typeface="Tahoma" panose="020B0604030504040204" pitchFamily="34" charset="0"/>
              </a:rPr>
              <a:t>菜单项</a:t>
            </a:r>
            <a:r>
              <a:rPr lang="zh-CN" altLang="en-US" dirty="0">
                <a:solidFill>
                  <a:srgbClr val="0000CC"/>
                </a:solidFill>
                <a:latin typeface="Tahoma" panose="020B0604030504040204" pitchFamily="34" charset="0"/>
                <a:ea typeface="+mj-ea"/>
                <a:cs typeface="Tahoma" panose="020B0604030504040204" pitchFamily="34" charset="0"/>
              </a:rPr>
              <a:t>、</a:t>
            </a:r>
            <a:r>
              <a:rPr lang="zh-CN" altLang="en-US" sz="2300" b="1" dirty="0">
                <a:solidFill>
                  <a:srgbClr val="0000CC"/>
                </a:solidFill>
                <a:latin typeface="华文行楷" panose="02010800040101010101" pitchFamily="2" charset="-122"/>
                <a:ea typeface="华文行楷" panose="02010800040101010101" pitchFamily="2" charset="-122"/>
                <a:cs typeface="Tahoma" panose="020B0604030504040204" pitchFamily="34" charset="0"/>
              </a:rPr>
              <a:t>密码框</a:t>
            </a:r>
            <a:r>
              <a:rPr lang="zh-CN" altLang="en-US" dirty="0">
                <a:latin typeface="Tahoma" panose="020B0604030504040204" pitchFamily="34" charset="0"/>
                <a:ea typeface="+mj-ea"/>
                <a:cs typeface="Tahoma" panose="020B0604030504040204" pitchFamily="34" charset="0"/>
              </a:rPr>
              <a:t>和</a:t>
            </a:r>
            <a:r>
              <a:rPr lang="zh-CN" altLang="en-US" sz="2300" b="1" dirty="0">
                <a:solidFill>
                  <a:srgbClr val="0000CC"/>
                </a:solidFill>
                <a:latin typeface="华文行楷" panose="02010800040101010101" pitchFamily="2" charset="-122"/>
                <a:ea typeface="华文行楷" panose="02010800040101010101" pitchFamily="2" charset="-122"/>
                <a:cs typeface="Tahoma" panose="020B0604030504040204" pitchFamily="34" charset="0"/>
              </a:rPr>
              <a:t>单选按纽</a:t>
            </a:r>
            <a:r>
              <a:rPr lang="zh-CN" altLang="en-US" dirty="0">
                <a:latin typeface="Tahoma" panose="020B0604030504040204" pitchFamily="34" charset="0"/>
                <a:ea typeface="+mj-ea"/>
                <a:cs typeface="Tahoma" panose="020B0604030504040204" pitchFamily="34" charset="0"/>
              </a:rPr>
              <a:t>都可以触发</a:t>
            </a:r>
            <a:r>
              <a:rPr lang="en-US" altLang="zh-CN" dirty="0" err="1">
                <a:latin typeface="Tahoma" panose="020B0604030504040204" pitchFamily="34" charset="0"/>
                <a:ea typeface="Tahoma" panose="020B0604030504040204" pitchFamily="34" charset="0"/>
                <a:cs typeface="Tahoma" panose="020B0604030504040204" pitchFamily="34" charset="0"/>
              </a:rPr>
              <a:t>ActionEvent</a:t>
            </a:r>
            <a:r>
              <a:rPr lang="zh-CN" altLang="en-US" dirty="0">
                <a:latin typeface="Tahoma" panose="020B0604030504040204" pitchFamily="34" charset="0"/>
                <a:ea typeface="+mj-ea"/>
                <a:cs typeface="Tahoma" panose="020B0604030504040204" pitchFamily="34" charset="0"/>
              </a:rPr>
              <a:t>事件，即：都可以成为</a:t>
            </a:r>
            <a:r>
              <a:rPr lang="en-US" altLang="zh-CN" b="1" dirty="0" err="1">
                <a:solidFill>
                  <a:srgbClr val="C00000"/>
                </a:solidFill>
                <a:latin typeface="Tahoma" panose="020B0604030504040204" pitchFamily="34" charset="0"/>
                <a:ea typeface="Tahoma" panose="020B0604030504040204" pitchFamily="34" charset="0"/>
                <a:cs typeface="Tahoma" panose="020B0604030504040204" pitchFamily="34" charset="0"/>
              </a:rPr>
              <a:t>ActionEvent</a:t>
            </a:r>
            <a:r>
              <a:rPr lang="zh-CN" altLang="en-US" b="1" dirty="0">
                <a:solidFill>
                  <a:srgbClr val="C00000"/>
                </a:solidFill>
                <a:latin typeface="Tahoma" panose="020B0604030504040204" pitchFamily="34" charset="0"/>
                <a:ea typeface="+mj-ea"/>
                <a:cs typeface="Tahoma" panose="020B0604030504040204" pitchFamily="34" charset="0"/>
              </a:rPr>
              <a:t>事件</a:t>
            </a:r>
            <a:r>
              <a:rPr lang="zh-CN" altLang="en-US" dirty="0">
                <a:latin typeface="Tahoma" panose="020B0604030504040204" pitchFamily="34" charset="0"/>
                <a:ea typeface="+mj-ea"/>
                <a:cs typeface="Tahoma" panose="020B0604030504040204" pitchFamily="34" charset="0"/>
              </a:rPr>
              <a:t>的事件源。 </a:t>
            </a:r>
            <a:endParaRPr lang="en-US" altLang="zh-CN" dirty="0">
              <a:latin typeface="Tahoma" panose="020B0604030504040204" pitchFamily="34" charset="0"/>
              <a:ea typeface="Tahoma" panose="020B0604030504040204" pitchFamily="34" charset="0"/>
              <a:cs typeface="Tahoma" panose="020B0604030504040204" pitchFamily="34" charset="0"/>
            </a:endParaRPr>
          </a:p>
          <a:p>
            <a:pPr lvl="1" algn="just"/>
            <a:r>
              <a:rPr lang="zh-CN" altLang="en-US" dirty="0">
                <a:latin typeface="Tahoma" panose="020B0604030504040204" pitchFamily="34" charset="0"/>
                <a:ea typeface="+mj-ea"/>
                <a:cs typeface="Tahoma" panose="020B0604030504040204" pitchFamily="34" charset="0"/>
              </a:rPr>
              <a:t>例如：</a:t>
            </a:r>
            <a:endParaRPr lang="en-US" altLang="zh-CN" dirty="0">
              <a:latin typeface="Tahoma" panose="020B0604030504040204" pitchFamily="34" charset="0"/>
              <a:ea typeface="Tahoma" panose="020B0604030504040204" pitchFamily="34" charset="0"/>
              <a:cs typeface="Tahoma" panose="020B0604030504040204" pitchFamily="34" charset="0"/>
            </a:endParaRPr>
          </a:p>
          <a:p>
            <a:pPr lvl="2" algn="just"/>
            <a:r>
              <a:rPr lang="zh-CN" altLang="en-US" dirty="0">
                <a:latin typeface="Tahoma" panose="020B0604030504040204" pitchFamily="34" charset="0"/>
                <a:ea typeface="+mj-ea"/>
                <a:cs typeface="Tahoma" panose="020B0604030504040204" pitchFamily="34" charset="0"/>
              </a:rPr>
              <a:t>对于注册监视器的</a:t>
            </a:r>
            <a:r>
              <a:rPr lang="zh-CN" altLang="en-US" b="1" dirty="0">
                <a:solidFill>
                  <a:srgbClr val="006600"/>
                </a:solidFill>
                <a:latin typeface="华文行楷" panose="02010800040101010101" pitchFamily="2" charset="-122"/>
                <a:ea typeface="华文行楷" panose="02010800040101010101" pitchFamily="2" charset="-122"/>
                <a:cs typeface="Tahoma" panose="020B0604030504040204" pitchFamily="34" charset="0"/>
              </a:rPr>
              <a:t>文本框</a:t>
            </a:r>
            <a:r>
              <a:rPr lang="zh-CN" altLang="en-US" dirty="0">
                <a:latin typeface="Tahoma" panose="020B0604030504040204" pitchFamily="34" charset="0"/>
                <a:ea typeface="+mj-ea"/>
                <a:cs typeface="Tahoma" panose="020B0604030504040204" pitchFamily="34" charset="0"/>
              </a:rPr>
              <a:t>，在文本框</a:t>
            </a:r>
            <a:r>
              <a:rPr lang="zh-CN" altLang="en-US" dirty="0">
                <a:solidFill>
                  <a:srgbClr val="C00000"/>
                </a:solidFill>
                <a:latin typeface="Tahoma" panose="020B0604030504040204" pitchFamily="34" charset="0"/>
                <a:ea typeface="+mj-ea"/>
                <a:cs typeface="Tahoma" panose="020B0604030504040204" pitchFamily="34" charset="0"/>
              </a:rPr>
              <a:t>获得焦点</a:t>
            </a:r>
            <a:r>
              <a:rPr lang="zh-CN" altLang="en-US" dirty="0">
                <a:latin typeface="Tahoma" panose="020B0604030504040204" pitchFamily="34" charset="0"/>
                <a:ea typeface="+mj-ea"/>
                <a:cs typeface="Tahoma" panose="020B0604030504040204" pitchFamily="34" charset="0"/>
              </a:rPr>
              <a:t>后，当用户对文本框进行操作，如：</a:t>
            </a:r>
            <a:r>
              <a:rPr lang="zh-CN" altLang="en-US" dirty="0">
                <a:solidFill>
                  <a:srgbClr val="0000CC"/>
                </a:solidFill>
                <a:latin typeface="Tahoma" panose="020B0604030504040204" pitchFamily="34" charset="0"/>
                <a:ea typeface="+mj-ea"/>
                <a:cs typeface="Tahoma" panose="020B0604030504040204" pitchFamily="34" charset="0"/>
              </a:rPr>
              <a:t>按下回车键</a:t>
            </a:r>
            <a:r>
              <a:rPr lang="zh-CN" altLang="en-US">
                <a:latin typeface="Tahoma" panose="020B0604030504040204" pitchFamily="34" charset="0"/>
                <a:ea typeface="+mj-ea"/>
                <a:cs typeface="Tahoma" panose="020B0604030504040204" pitchFamily="34" charset="0"/>
              </a:rPr>
              <a:t>，</a:t>
            </a:r>
            <a:r>
              <a:rPr lang="en-US" altLang="zh-CN">
                <a:solidFill>
                  <a:srgbClr val="0000CC"/>
                </a:solidFill>
                <a:latin typeface="Tahoma" panose="020B0604030504040204" pitchFamily="34" charset="0"/>
                <a:ea typeface="Tahoma" panose="020B0604030504040204" pitchFamily="34" charset="0"/>
                <a:cs typeface="Tahoma" panose="020B0604030504040204" pitchFamily="34" charset="0"/>
              </a:rPr>
              <a:t>Java</a:t>
            </a:r>
            <a:r>
              <a:rPr lang="zh-CN" altLang="en-US">
                <a:solidFill>
                  <a:srgbClr val="0000CC"/>
                </a:solidFill>
                <a:latin typeface="Tahoma" panose="020B0604030504040204" pitchFamily="34" charset="0"/>
                <a:ea typeface="+mj-ea"/>
                <a:cs typeface="Tahoma" panose="020B0604030504040204" pitchFamily="34" charset="0"/>
              </a:rPr>
              <a:t>运行</a:t>
            </a:r>
            <a:r>
              <a:rPr lang="zh-CN" altLang="en-US" dirty="0">
                <a:solidFill>
                  <a:srgbClr val="0000CC"/>
                </a:solidFill>
                <a:latin typeface="Tahoma" panose="020B0604030504040204" pitchFamily="34" charset="0"/>
                <a:ea typeface="+mj-ea"/>
                <a:cs typeface="Tahoma" panose="020B0604030504040204" pitchFamily="34" charset="0"/>
              </a:rPr>
              <a:t>环境就会</a:t>
            </a:r>
            <a:r>
              <a:rPr lang="zh-CN" altLang="en-US">
                <a:solidFill>
                  <a:srgbClr val="0000CC"/>
                </a:solidFill>
                <a:latin typeface="Tahoma" panose="020B0604030504040204" pitchFamily="34" charset="0"/>
                <a:ea typeface="+mj-ea"/>
                <a:cs typeface="Tahoma" panose="020B0604030504040204" pitchFamily="34" charset="0"/>
              </a:rPr>
              <a:t>自动用</a:t>
            </a:r>
            <a:r>
              <a:rPr lang="en-US" altLang="zh-CN" b="1">
                <a:solidFill>
                  <a:srgbClr val="C00000"/>
                </a:solidFill>
                <a:latin typeface="Tahoma" panose="020B0604030504040204" pitchFamily="34" charset="0"/>
                <a:ea typeface="Tahoma" panose="020B0604030504040204" pitchFamily="34" charset="0"/>
                <a:cs typeface="Tahoma" panose="020B0604030504040204" pitchFamily="34" charset="0"/>
              </a:rPr>
              <a:t>ActionEvent</a:t>
            </a:r>
            <a:r>
              <a:rPr lang="zh-CN" altLang="en-US">
                <a:solidFill>
                  <a:srgbClr val="0000CC"/>
                </a:solidFill>
                <a:latin typeface="Tahoma" panose="020B0604030504040204" pitchFamily="34" charset="0"/>
                <a:ea typeface="+mj-ea"/>
                <a:cs typeface="Tahoma" panose="020B0604030504040204" pitchFamily="34" charset="0"/>
              </a:rPr>
              <a:t>类</a:t>
            </a:r>
            <a:r>
              <a:rPr lang="zh-CN" altLang="en-US" dirty="0">
                <a:solidFill>
                  <a:srgbClr val="0000CC"/>
                </a:solidFill>
                <a:latin typeface="Tahoma" panose="020B0604030504040204" pitchFamily="34" charset="0"/>
                <a:ea typeface="+mj-ea"/>
                <a:cs typeface="Tahoma" panose="020B0604030504040204" pitchFamily="34" charset="0"/>
              </a:rPr>
              <a:t>创建一个事件对象</a:t>
            </a:r>
            <a:r>
              <a:rPr lang="zh-CN" altLang="en-US" dirty="0">
                <a:latin typeface="Tahoma" panose="020B0604030504040204" pitchFamily="34" charset="0"/>
                <a:ea typeface="+mj-ea"/>
                <a:cs typeface="Tahoma" panose="020B0604030504040204" pitchFamily="34" charset="0"/>
              </a:rPr>
              <a:t>，</a:t>
            </a:r>
            <a:r>
              <a:rPr lang="zh-CN" altLang="en-US">
                <a:latin typeface="Tahoma" panose="020B0604030504040204" pitchFamily="34" charset="0"/>
                <a:ea typeface="+mj-ea"/>
                <a:cs typeface="Tahoma" panose="020B0604030504040204" pitchFamily="34" charset="0"/>
              </a:rPr>
              <a:t>触发 </a:t>
            </a:r>
            <a:r>
              <a:rPr lang="en-US" altLang="zh-CN" b="1">
                <a:solidFill>
                  <a:srgbClr val="C00000"/>
                </a:solidFill>
                <a:latin typeface="Tahoma" panose="020B0604030504040204" pitchFamily="34" charset="0"/>
                <a:ea typeface="Tahoma" panose="020B0604030504040204" pitchFamily="34" charset="0"/>
                <a:cs typeface="Tahoma" panose="020B0604030504040204" pitchFamily="34" charset="0"/>
              </a:rPr>
              <a:t>ActionEvent</a:t>
            </a:r>
            <a:r>
              <a:rPr lang="zh-CN" altLang="en-US">
                <a:latin typeface="Tahoma" panose="020B0604030504040204" pitchFamily="34" charset="0"/>
                <a:ea typeface="+mj-ea"/>
                <a:cs typeface="Tahoma" panose="020B0604030504040204" pitchFamily="34" charset="0"/>
              </a:rPr>
              <a:t>事件。</a:t>
            </a:r>
            <a:endParaRPr lang="en-US" altLang="zh-CN" dirty="0">
              <a:latin typeface="Tahoma" panose="020B0604030504040204" pitchFamily="34" charset="0"/>
              <a:ea typeface="Tahoma" panose="020B0604030504040204" pitchFamily="34" charset="0"/>
              <a:cs typeface="Tahoma" panose="020B0604030504040204" pitchFamily="34" charset="0"/>
            </a:endParaRPr>
          </a:p>
          <a:p>
            <a:pPr lvl="2" algn="just"/>
            <a:r>
              <a:rPr lang="zh-CN" altLang="en-US" dirty="0">
                <a:latin typeface="Tahoma" panose="020B0604030504040204" pitchFamily="34" charset="0"/>
                <a:ea typeface="+mj-ea"/>
                <a:cs typeface="Tahoma" panose="020B0604030504040204" pitchFamily="34" charset="0"/>
              </a:rPr>
              <a:t>对</a:t>
            </a:r>
            <a:r>
              <a:rPr lang="zh-CN" altLang="en-US" b="1" dirty="0">
                <a:solidFill>
                  <a:srgbClr val="006600"/>
                </a:solidFill>
                <a:latin typeface="华文行楷" panose="02010800040101010101" pitchFamily="2" charset="-122"/>
                <a:ea typeface="华文行楷" panose="02010800040101010101" pitchFamily="2" charset="-122"/>
                <a:cs typeface="Tahoma" panose="020B0604030504040204" pitchFamily="34" charset="0"/>
              </a:rPr>
              <a:t>文本框</a:t>
            </a:r>
            <a:r>
              <a:rPr lang="zh-CN" altLang="en-US" dirty="0">
                <a:latin typeface="Tahoma" panose="020B0604030504040204" pitchFamily="34" charset="0"/>
                <a:ea typeface="+mj-ea"/>
                <a:cs typeface="Tahoma" panose="020B0604030504040204" pitchFamily="34" charset="0"/>
              </a:rPr>
              <a:t>进行相应的操作就会导致相应的事件发生，</a:t>
            </a:r>
            <a:r>
              <a:rPr lang="zh-CN" altLang="en-US">
                <a:latin typeface="Tahoma" panose="020B0604030504040204" pitchFamily="34" charset="0"/>
                <a:ea typeface="+mj-ea"/>
                <a:cs typeface="Tahoma" panose="020B0604030504040204" pitchFamily="34" charset="0"/>
              </a:rPr>
              <a:t>并通知</a:t>
            </a:r>
            <a:r>
              <a:rPr lang="zh-CN" altLang="en-US" b="1">
                <a:solidFill>
                  <a:srgbClr val="006600"/>
                </a:solidFill>
                <a:latin typeface="华文行楷" panose="02010800040101010101" pitchFamily="2" charset="-122"/>
                <a:ea typeface="华文行楷" panose="02010800040101010101" pitchFamily="2" charset="-122"/>
                <a:cs typeface="Tahoma" panose="020B0604030504040204" pitchFamily="34" charset="0"/>
              </a:rPr>
              <a:t>文本框</a:t>
            </a:r>
            <a:r>
              <a:rPr lang="zh-CN" altLang="en-US">
                <a:latin typeface="Tahoma" panose="020B0604030504040204" pitchFamily="34" charset="0"/>
                <a:ea typeface="+mj-ea"/>
                <a:cs typeface="Tahoma" panose="020B0604030504040204" pitchFamily="34" charset="0"/>
              </a:rPr>
              <a:t>所注册的监视器</a:t>
            </a:r>
            <a:r>
              <a:rPr lang="zh-CN" altLang="en-US" dirty="0">
                <a:latin typeface="Tahoma" panose="020B0604030504040204" pitchFamily="34" charset="0"/>
                <a:ea typeface="+mj-ea"/>
                <a:cs typeface="Tahoma" panose="020B0604030504040204" pitchFamily="34" charset="0"/>
              </a:rPr>
              <a:t>，监视器就会做出相应的处理。</a:t>
            </a:r>
            <a:endParaRPr lang="en-US" altLang="zh-CN" dirty="0">
              <a:latin typeface="Tahoma" panose="020B0604030504040204" pitchFamily="34" charset="0"/>
              <a:ea typeface="Tahoma" panose="020B0604030504040204" pitchFamily="34" charset="0"/>
              <a:cs typeface="Tahoma" panose="020B0604030504040204" pitchFamily="34" charset="0"/>
            </a:endParaRPr>
          </a:p>
          <a:p>
            <a:pPr lvl="1" algn="just"/>
            <a:endParaRPr lang="zh-CN" altLang="en-US" dirty="0">
              <a:latin typeface="Tahoma" pitchFamily="34" charset="0"/>
              <a:cs typeface="Tahoma" pitchFamily="34" charset="0"/>
            </a:endParaRP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68</a:t>
            </a:fld>
            <a:endParaRPr lang="zh-CN" altLang="en-US">
              <a:latin typeface="Tahoma" pitchFamily="34" charset="0"/>
              <a:cs typeface="Tahoma"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§10.4.2    </a:t>
            </a:r>
            <a:r>
              <a:rPr lang="en-US" altLang="zh-CN" dirty="0" err="1">
                <a:latin typeface="Tahoma" pitchFamily="34" charset="0"/>
                <a:ea typeface="Tahoma" pitchFamily="34" charset="0"/>
                <a:cs typeface="Tahoma" pitchFamily="34" charset="0"/>
              </a:rPr>
              <a:t>ActionEvent</a:t>
            </a:r>
            <a:r>
              <a:rPr lang="zh-CN" altLang="en-US" dirty="0">
                <a:latin typeface="Tahoma" pitchFamily="34" charset="0"/>
                <a:cs typeface="Tahoma" pitchFamily="34" charset="0"/>
              </a:rPr>
              <a:t>事件 </a:t>
            </a:r>
            <a:endParaRPr lang="zh-CN" altLang="en-US" dirty="0"/>
          </a:p>
        </p:txBody>
      </p:sp>
      <p:sp>
        <p:nvSpPr>
          <p:cNvPr id="3" name="内容占位符 2"/>
          <p:cNvSpPr>
            <a:spLocks noGrp="1"/>
          </p:cNvSpPr>
          <p:nvPr>
            <p:ph idx="1"/>
          </p:nvPr>
        </p:nvSpPr>
        <p:spPr/>
        <p:txBody>
          <a:bodyPr/>
          <a:lstStyle/>
          <a:p>
            <a:pPr algn="just">
              <a:buNone/>
            </a:pPr>
            <a:r>
              <a:rPr lang="zh-CN" altLang="en-US" b="1" dirty="0">
                <a:latin typeface="Tahoma" pitchFamily="34" charset="0"/>
                <a:cs typeface="Tahoma" pitchFamily="34" charset="0"/>
              </a:rPr>
              <a:t>2．注册监视器: </a:t>
            </a:r>
            <a:endParaRPr lang="en-US" altLang="zh-CN" b="1" dirty="0">
              <a:latin typeface="Tahoma" pitchFamily="34" charset="0"/>
              <a:ea typeface="Tahoma" pitchFamily="34" charset="0"/>
              <a:cs typeface="Tahoma" pitchFamily="34" charset="0"/>
            </a:endParaRPr>
          </a:p>
          <a:p>
            <a:pPr lvl="1" algn="just"/>
            <a:r>
              <a:rPr lang="zh-CN" altLang="en-US" dirty="0">
                <a:latin typeface="Tahoma" pitchFamily="34" charset="0"/>
                <a:ea typeface="Tahoma" pitchFamily="34" charset="0"/>
                <a:cs typeface="Tahoma" pitchFamily="34" charset="0"/>
              </a:rPr>
              <a:t>处理</a:t>
            </a:r>
            <a:r>
              <a:rPr lang="en-US" altLang="zh-CN" dirty="0" err="1">
                <a:latin typeface="Tahoma" pitchFamily="34" charset="0"/>
                <a:ea typeface="Tahoma" pitchFamily="34" charset="0"/>
                <a:cs typeface="Tahoma" pitchFamily="34" charset="0"/>
              </a:rPr>
              <a:t>ActionEvent</a:t>
            </a:r>
            <a:r>
              <a:rPr lang="zh-CN" altLang="en-US" dirty="0">
                <a:latin typeface="Tahoma" pitchFamily="34" charset="0"/>
                <a:cs typeface="Tahoma" pitchFamily="34" charset="0"/>
              </a:rPr>
              <a:t>事件的接口为</a:t>
            </a:r>
            <a:r>
              <a:rPr lang="en-US" altLang="zh-CN" b="1" dirty="0" err="1">
                <a:solidFill>
                  <a:srgbClr val="C00000"/>
                </a:solidFill>
                <a:latin typeface="Tahoma" pitchFamily="34" charset="0"/>
                <a:ea typeface="Tahoma" pitchFamily="34" charset="0"/>
                <a:cs typeface="Tahoma" pitchFamily="34" charset="0"/>
              </a:rPr>
              <a:t>ActionListener</a:t>
            </a:r>
            <a:r>
              <a:rPr lang="zh-CN" altLang="en-US" b="1" dirty="0">
                <a:solidFill>
                  <a:srgbClr val="C00000"/>
                </a:solidFill>
                <a:latin typeface="Tahoma" pitchFamily="34" charset="0"/>
                <a:cs typeface="Tahoma" pitchFamily="34" charset="0"/>
              </a:rPr>
              <a:t>接口。</a:t>
            </a:r>
            <a:endParaRPr lang="en-US" altLang="zh-CN" b="1" dirty="0">
              <a:solidFill>
                <a:srgbClr val="C00000"/>
              </a:solidFill>
              <a:latin typeface="Tahoma" pitchFamily="34" charset="0"/>
              <a:cs typeface="Tahoma" pitchFamily="34" charset="0"/>
            </a:endParaRPr>
          </a:p>
          <a:p>
            <a:pPr lvl="1" algn="just"/>
            <a:endParaRPr lang="zh-CN" altLang="en-US" dirty="0">
              <a:latin typeface="Tahoma" pitchFamily="34" charset="0"/>
              <a:cs typeface="Tahoma" pitchFamily="34" charset="0"/>
            </a:endParaRPr>
          </a:p>
          <a:p>
            <a:pPr lvl="1" algn="just"/>
            <a:r>
              <a:rPr lang="zh-CN" altLang="en-US" dirty="0">
                <a:latin typeface="Tahoma" pitchFamily="34" charset="0"/>
                <a:cs typeface="Tahoma" pitchFamily="34" charset="0"/>
              </a:rPr>
              <a:t>能触发</a:t>
            </a:r>
            <a:r>
              <a:rPr lang="en-US" altLang="zh-CN" dirty="0" err="1">
                <a:latin typeface="Tahoma" pitchFamily="34" charset="0"/>
                <a:ea typeface="Tahoma" pitchFamily="34" charset="0"/>
                <a:cs typeface="Tahoma" pitchFamily="34" charset="0"/>
              </a:rPr>
              <a:t>ActionEvent</a:t>
            </a:r>
            <a:r>
              <a:rPr lang="zh-CN" altLang="en-US" dirty="0">
                <a:latin typeface="Tahoma" pitchFamily="34" charset="0"/>
                <a:cs typeface="Tahoma" pitchFamily="34" charset="0"/>
              </a:rPr>
              <a:t>事件的</a:t>
            </a:r>
            <a:r>
              <a:rPr lang="zh-CN" altLang="en-US">
                <a:latin typeface="Tahoma" pitchFamily="34" charset="0"/>
                <a:cs typeface="Tahoma" pitchFamily="34" charset="0"/>
              </a:rPr>
              <a:t>组件使用下面方法将</a:t>
            </a:r>
            <a:r>
              <a:rPr lang="zh-CN" altLang="en-US" b="1">
                <a:solidFill>
                  <a:srgbClr val="0000CC"/>
                </a:solidFill>
                <a:latin typeface="Tahoma" pitchFamily="34" charset="0"/>
                <a:cs typeface="Tahoma" pitchFamily="34" charset="0"/>
              </a:rPr>
              <a:t>实现</a:t>
            </a:r>
            <a:r>
              <a:rPr lang="en-US" altLang="zh-CN" b="1">
                <a:solidFill>
                  <a:srgbClr val="C00000"/>
                </a:solidFill>
                <a:latin typeface="Tahoma" pitchFamily="34" charset="0"/>
                <a:ea typeface="Tahoma" pitchFamily="34" charset="0"/>
                <a:cs typeface="Tahoma" pitchFamily="34" charset="0"/>
              </a:rPr>
              <a:t>ActionListener</a:t>
            </a:r>
            <a:r>
              <a:rPr lang="zh-CN" altLang="en-US" b="1">
                <a:solidFill>
                  <a:srgbClr val="C00000"/>
                </a:solidFill>
                <a:latin typeface="Tahoma" pitchFamily="34" charset="0"/>
                <a:cs typeface="Tahoma" pitchFamily="34" charset="0"/>
              </a:rPr>
              <a:t>接口</a:t>
            </a:r>
            <a:r>
              <a:rPr lang="zh-CN" altLang="en-US" b="1">
                <a:solidFill>
                  <a:srgbClr val="0000CC"/>
                </a:solidFill>
                <a:latin typeface="Tahoma" pitchFamily="34" charset="0"/>
                <a:cs typeface="Tahoma" pitchFamily="34" charset="0"/>
              </a:rPr>
              <a:t>的类的实例，</a:t>
            </a:r>
            <a:r>
              <a:rPr lang="zh-CN" altLang="en-US">
                <a:latin typeface="Tahoma" pitchFamily="34" charset="0"/>
                <a:cs typeface="Tahoma" pitchFamily="34" charset="0"/>
              </a:rPr>
              <a:t>注册为事件源的监视器</a:t>
            </a:r>
            <a:endParaRPr lang="en-US" altLang="zh-CN" dirty="0">
              <a:latin typeface="Tahoma" pitchFamily="34" charset="0"/>
              <a:cs typeface="Tahoma" pitchFamily="34" charset="0"/>
            </a:endParaRPr>
          </a:p>
          <a:p>
            <a:pPr lvl="1" algn="ctr">
              <a:buNone/>
            </a:pPr>
            <a:r>
              <a:rPr lang="en-US" altLang="zh-CN" sz="2400" b="1" dirty="0" err="1">
                <a:solidFill>
                  <a:srgbClr val="0000FF"/>
                </a:solidFill>
                <a:latin typeface="Tahoma" pitchFamily="34" charset="0"/>
                <a:ea typeface="Tahoma" pitchFamily="34" charset="0"/>
                <a:cs typeface="Tahoma" pitchFamily="34" charset="0"/>
              </a:rPr>
              <a:t>addActionListener</a:t>
            </a:r>
            <a:r>
              <a:rPr lang="en-US" altLang="zh-CN" sz="2400" b="1" dirty="0">
                <a:solidFill>
                  <a:srgbClr val="0000FF"/>
                </a:solidFill>
                <a:latin typeface="Tahoma" pitchFamily="34" charset="0"/>
                <a:ea typeface="Tahoma" pitchFamily="34" charset="0"/>
                <a:cs typeface="Tahoma" pitchFamily="34" charset="0"/>
              </a:rPr>
              <a:t>(</a:t>
            </a:r>
            <a:r>
              <a:rPr lang="en-US" altLang="zh-CN" sz="2400" b="1" dirty="0" err="1">
                <a:solidFill>
                  <a:srgbClr val="0000FF"/>
                </a:solidFill>
                <a:latin typeface="Tahoma" pitchFamily="34" charset="0"/>
                <a:ea typeface="Tahoma" pitchFamily="34" charset="0"/>
                <a:cs typeface="Tahoma" pitchFamily="34" charset="0"/>
              </a:rPr>
              <a:t>ActionListener</a:t>
            </a:r>
            <a:r>
              <a:rPr lang="en-US" altLang="zh-CN" sz="2400" b="1" dirty="0">
                <a:solidFill>
                  <a:srgbClr val="0000FF"/>
                </a:solidFill>
                <a:latin typeface="Tahoma" pitchFamily="34" charset="0"/>
                <a:ea typeface="Tahoma" pitchFamily="34" charset="0"/>
                <a:cs typeface="Tahoma" pitchFamily="34" charset="0"/>
              </a:rPr>
              <a:t> </a:t>
            </a:r>
            <a:r>
              <a:rPr lang="en-US" altLang="zh-CN" sz="2400" b="1">
                <a:solidFill>
                  <a:srgbClr val="0000FF"/>
                </a:solidFill>
                <a:latin typeface="Tahoma" pitchFamily="34" charset="0"/>
                <a:ea typeface="Tahoma" pitchFamily="34" charset="0"/>
                <a:cs typeface="Tahoma" pitchFamily="34" charset="0"/>
              </a:rPr>
              <a:t>listen);</a:t>
            </a:r>
          </a:p>
          <a:p>
            <a:pPr lvl="1" algn="ctr">
              <a:buNone/>
            </a:pPr>
            <a:endParaRPr lang="en-US" altLang="zh-CN" sz="2400" b="1" dirty="0">
              <a:solidFill>
                <a:srgbClr val="0000FF"/>
              </a:solidFill>
              <a:latin typeface="Tahoma" pitchFamily="34" charset="0"/>
              <a:ea typeface="Tahoma" pitchFamily="34" charset="0"/>
              <a:cs typeface="Tahoma" pitchFamily="34" charset="0"/>
            </a:endParaRPr>
          </a:p>
          <a:p>
            <a:pPr lvl="1" algn="just"/>
            <a:endParaRPr lang="en-US" altLang="zh-CN" dirty="0">
              <a:latin typeface="Tahoma" pitchFamily="34" charset="0"/>
              <a:cs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69</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§10.1   </a:t>
            </a:r>
            <a:r>
              <a:rPr lang="en-US" altLang="zh-CN" dirty="0">
                <a:latin typeface="Tahoma" pitchFamily="34" charset="0"/>
                <a:ea typeface="Tahoma" pitchFamily="34" charset="0"/>
                <a:cs typeface="Tahoma" pitchFamily="34" charset="0"/>
              </a:rPr>
              <a:t>Java Swing</a:t>
            </a:r>
            <a:r>
              <a:rPr lang="zh-CN" altLang="en-US" dirty="0">
                <a:latin typeface="Tahoma" pitchFamily="34" charset="0"/>
                <a:cs typeface="Tahoma" pitchFamily="34" charset="0"/>
              </a:rPr>
              <a:t>概述 </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a:t>可以</a:t>
            </a:r>
            <a:r>
              <a:rPr lang="zh-CN" altLang="en-US" dirty="0"/>
              <a:t>向</a:t>
            </a:r>
            <a:r>
              <a:rPr lang="zh-CN" altLang="en-US" b="1" dirty="0">
                <a:solidFill>
                  <a:srgbClr val="C00000"/>
                </a:solidFill>
              </a:rPr>
              <a:t>容器</a:t>
            </a:r>
            <a:r>
              <a:rPr lang="zh-CN" altLang="en-US" dirty="0"/>
              <a:t>中添加</a:t>
            </a:r>
            <a:r>
              <a:rPr lang="zh-CN" altLang="en-US"/>
              <a:t>组件。一个</a:t>
            </a:r>
            <a:r>
              <a:rPr lang="zh-CN" altLang="en-US" b="1">
                <a:solidFill>
                  <a:srgbClr val="C00000"/>
                </a:solidFill>
              </a:rPr>
              <a:t>容器</a:t>
            </a:r>
            <a:r>
              <a:rPr lang="zh-CN" altLang="en-US" b="1"/>
              <a:t>可以</a:t>
            </a:r>
            <a:r>
              <a:rPr lang="zh-CN" altLang="en-US"/>
              <a:t>调用</a:t>
            </a:r>
            <a:r>
              <a:rPr lang="en-US" altLang="zh-CN" b="1" i="1">
                <a:solidFill>
                  <a:srgbClr val="0000CC"/>
                </a:solidFill>
              </a:rPr>
              <a:t>add()</a:t>
            </a:r>
            <a:r>
              <a:rPr lang="zh-CN" altLang="en-US"/>
              <a:t>方法将组件添加到容器。</a:t>
            </a:r>
            <a:endParaRPr lang="en-US" altLang="zh-CN" dirty="0"/>
          </a:p>
          <a:p>
            <a:pPr marL="514350" indent="-514350">
              <a:buFont typeface="+mj-lt"/>
              <a:buAutoNum type="arabicPeriod"/>
            </a:pPr>
            <a:r>
              <a:rPr lang="zh-CN" altLang="en-US" b="1" dirty="0">
                <a:solidFill>
                  <a:srgbClr val="C00000"/>
                </a:solidFill>
              </a:rPr>
              <a:t>容器</a:t>
            </a:r>
            <a:r>
              <a:rPr lang="zh-CN" altLang="en-US" dirty="0"/>
              <a:t>调用</a:t>
            </a:r>
            <a:r>
              <a:rPr lang="en-US" altLang="zh-CN" b="1" i="1" dirty="0" err="1">
                <a:solidFill>
                  <a:srgbClr val="0000CC"/>
                </a:solidFill>
              </a:rPr>
              <a:t>removeAll</a:t>
            </a:r>
            <a:r>
              <a:rPr lang="en-US" altLang="zh-CN" b="1" i="1" dirty="0">
                <a:solidFill>
                  <a:srgbClr val="0000CC"/>
                </a:solidFill>
              </a:rPr>
              <a:t>()</a:t>
            </a:r>
            <a:r>
              <a:rPr lang="zh-CN" altLang="en-US" dirty="0"/>
              <a:t>方法可以移除容器中的全部组件；调用</a:t>
            </a:r>
            <a:r>
              <a:rPr lang="en-US" altLang="zh-CN" b="1" i="1" dirty="0">
                <a:solidFill>
                  <a:srgbClr val="0000CC"/>
                </a:solidFill>
              </a:rPr>
              <a:t>remove(Component c)</a:t>
            </a:r>
            <a:r>
              <a:rPr lang="zh-CN" altLang="en-US" dirty="0"/>
              <a:t>方法可以移除容器</a:t>
            </a:r>
            <a:r>
              <a:rPr lang="zh-CN" altLang="en-US"/>
              <a:t>织参数</a:t>
            </a:r>
            <a:r>
              <a:rPr lang="en-US" altLang="zh-CN" b="1" i="1" dirty="0">
                <a:solidFill>
                  <a:srgbClr val="0000CC"/>
                </a:solidFill>
              </a:rPr>
              <a:t>c</a:t>
            </a:r>
            <a:r>
              <a:rPr lang="zh-CN" altLang="en-US"/>
              <a:t>指定</a:t>
            </a:r>
            <a:r>
              <a:rPr lang="zh-CN" altLang="en-US" dirty="0"/>
              <a:t>的组件。</a:t>
            </a:r>
            <a:endParaRPr lang="en-US" altLang="zh-CN" dirty="0"/>
          </a:p>
          <a:p>
            <a:pPr marL="514350" indent="-514350">
              <a:buFont typeface="+mj-lt"/>
              <a:buAutoNum type="arabicPeriod"/>
            </a:pPr>
            <a:r>
              <a:rPr lang="zh-CN" altLang="en-US" b="1" dirty="0">
                <a:solidFill>
                  <a:srgbClr val="C00000"/>
                </a:solidFill>
              </a:rPr>
              <a:t>容器</a:t>
            </a:r>
            <a:r>
              <a:rPr lang="zh-CN" altLang="en-US" dirty="0"/>
              <a:t>本身也是一个组件，可以将一个容器添加到另一个容器中实现容器的嵌套。</a:t>
            </a:r>
            <a:endParaRPr lang="en-US" altLang="zh-CN" dirty="0"/>
          </a:p>
          <a:p>
            <a:pPr marL="514350" indent="-514350">
              <a:buFont typeface="+mj-lt"/>
              <a:buAutoNum type="arabicPeriod"/>
            </a:pPr>
            <a:r>
              <a:rPr lang="zh-CN" altLang="en-US" dirty="0"/>
              <a:t>每当容器</a:t>
            </a:r>
            <a:r>
              <a:rPr lang="zh-CN" altLang="en-US" dirty="0">
                <a:solidFill>
                  <a:srgbClr val="C00000"/>
                </a:solidFill>
              </a:rPr>
              <a:t>添加新的组件或者移除组件时</a:t>
            </a:r>
            <a:r>
              <a:rPr lang="zh-CN" altLang="en-US" dirty="0"/>
              <a:t>，应当让容器调用</a:t>
            </a:r>
            <a:r>
              <a:rPr lang="en-US" altLang="zh-CN" b="1" i="1" dirty="0">
                <a:solidFill>
                  <a:srgbClr val="0000CC"/>
                </a:solidFill>
              </a:rPr>
              <a:t>validate()</a:t>
            </a:r>
            <a:r>
              <a:rPr lang="zh-CN" altLang="en-US" dirty="0"/>
              <a:t>方法，以保证容器中的组件能正确地显示出来。</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§10.4.2    </a:t>
            </a:r>
            <a:r>
              <a:rPr lang="en-US" altLang="zh-CN" dirty="0" err="1">
                <a:latin typeface="Tahoma" pitchFamily="34" charset="0"/>
                <a:ea typeface="Tahoma" pitchFamily="34" charset="0"/>
                <a:cs typeface="Tahoma" pitchFamily="34" charset="0"/>
              </a:rPr>
              <a:t>ActionEvent</a:t>
            </a:r>
            <a:r>
              <a:rPr lang="zh-CN" altLang="en-US" dirty="0">
                <a:latin typeface="Tahoma" pitchFamily="34" charset="0"/>
                <a:cs typeface="Tahoma" pitchFamily="34" charset="0"/>
              </a:rPr>
              <a:t>事件 </a:t>
            </a:r>
          </a:p>
        </p:txBody>
      </p:sp>
      <p:sp>
        <p:nvSpPr>
          <p:cNvPr id="3" name="内容占位符 2"/>
          <p:cNvSpPr>
            <a:spLocks noGrp="1"/>
          </p:cNvSpPr>
          <p:nvPr>
            <p:ph idx="1"/>
          </p:nvPr>
        </p:nvSpPr>
        <p:spPr/>
        <p:txBody>
          <a:bodyPr/>
          <a:lstStyle/>
          <a:p>
            <a:pPr algn="just">
              <a:buNone/>
            </a:pPr>
            <a:r>
              <a:rPr lang="zh-CN" altLang="en-US" b="1" dirty="0">
                <a:latin typeface="Tahoma" pitchFamily="34" charset="0"/>
                <a:cs typeface="Tahoma" pitchFamily="34" charset="0"/>
              </a:rPr>
              <a:t>3．</a:t>
            </a:r>
            <a:r>
              <a:rPr lang="en-US" altLang="zh-CN" b="1" dirty="0" err="1">
                <a:latin typeface="Tahoma" pitchFamily="34" charset="0"/>
                <a:ea typeface="Tahoma" pitchFamily="34" charset="0"/>
                <a:cs typeface="Tahoma" pitchFamily="34" charset="0"/>
              </a:rPr>
              <a:t>ActionListener</a:t>
            </a:r>
            <a:r>
              <a:rPr lang="zh-CN" altLang="en-US" b="1" dirty="0">
                <a:latin typeface="Tahoma" pitchFamily="34" charset="0"/>
                <a:cs typeface="Tahoma" pitchFamily="34" charset="0"/>
              </a:rPr>
              <a:t>接口</a:t>
            </a:r>
          </a:p>
          <a:p>
            <a:pPr lvl="1" algn="just"/>
            <a:r>
              <a:rPr lang="en-US" altLang="zh-CN" dirty="0" err="1">
                <a:latin typeface="Tahoma" pitchFamily="34" charset="0"/>
                <a:ea typeface="Tahoma" pitchFamily="34" charset="0"/>
                <a:cs typeface="Tahoma" pitchFamily="34" charset="0"/>
              </a:rPr>
              <a:t>ActionListener</a:t>
            </a:r>
            <a:r>
              <a:rPr lang="zh-CN" altLang="en-US" dirty="0">
                <a:latin typeface="Tahoma" pitchFamily="34" charset="0"/>
                <a:cs typeface="Tahoma" pitchFamily="34" charset="0"/>
              </a:rPr>
              <a:t>接口在</a:t>
            </a:r>
            <a:r>
              <a:rPr lang="en-US" altLang="zh-CN" b="1" dirty="0" err="1">
                <a:solidFill>
                  <a:srgbClr val="0000CC"/>
                </a:solidFill>
                <a:latin typeface="Tahoma" pitchFamily="34" charset="0"/>
                <a:ea typeface="Tahoma" pitchFamily="34" charset="0"/>
                <a:cs typeface="Tahoma" pitchFamily="34" charset="0"/>
              </a:rPr>
              <a:t>java.awt.event</a:t>
            </a:r>
            <a:r>
              <a:rPr lang="zh-CN" altLang="en-US" b="1" dirty="0">
                <a:solidFill>
                  <a:srgbClr val="0000CC"/>
                </a:solidFill>
                <a:latin typeface="Tahoma" pitchFamily="34" charset="0"/>
                <a:cs typeface="Tahoma" pitchFamily="34" charset="0"/>
              </a:rPr>
              <a:t>包</a:t>
            </a:r>
            <a:r>
              <a:rPr lang="zh-CN" altLang="en-US" dirty="0">
                <a:latin typeface="Tahoma" pitchFamily="34" charset="0"/>
                <a:cs typeface="Tahoma" pitchFamily="34" charset="0"/>
              </a:rPr>
              <a:t>中</a:t>
            </a:r>
            <a:r>
              <a:rPr lang="en-US" altLang="zh-CN" dirty="0">
                <a:latin typeface="Tahoma" pitchFamily="34" charset="0"/>
                <a:ea typeface="Tahoma" pitchFamily="34" charset="0"/>
                <a:cs typeface="Tahoma" pitchFamily="34" charset="0"/>
              </a:rPr>
              <a:t>,</a:t>
            </a:r>
            <a:r>
              <a:rPr lang="zh-CN" altLang="en-US" dirty="0">
                <a:latin typeface="Tahoma" pitchFamily="34" charset="0"/>
                <a:cs typeface="Tahoma" pitchFamily="34" charset="0"/>
              </a:rPr>
              <a:t>该接口中只有一个抽象方法：</a:t>
            </a:r>
          </a:p>
          <a:p>
            <a:pPr algn="ctr">
              <a:buNone/>
            </a:pPr>
            <a:r>
              <a:rPr lang="en-US" altLang="zh-CN" sz="2400" b="1" dirty="0">
                <a:solidFill>
                  <a:srgbClr val="0000FF"/>
                </a:solidFill>
                <a:latin typeface="Tahoma" pitchFamily="34" charset="0"/>
                <a:ea typeface="Tahoma" pitchFamily="34" charset="0"/>
                <a:cs typeface="Tahoma" pitchFamily="34" charset="0"/>
              </a:rPr>
              <a:t>public void </a:t>
            </a:r>
            <a:r>
              <a:rPr lang="en-US" altLang="zh-CN" sz="2400" b="1" dirty="0" err="1">
                <a:solidFill>
                  <a:srgbClr val="0000FF"/>
                </a:solidFill>
                <a:latin typeface="Tahoma" pitchFamily="34" charset="0"/>
                <a:ea typeface="Tahoma" pitchFamily="34" charset="0"/>
                <a:cs typeface="Tahoma" pitchFamily="34" charset="0"/>
              </a:rPr>
              <a:t>actionPerformed</a:t>
            </a:r>
            <a:r>
              <a:rPr lang="en-US" altLang="zh-CN" sz="2400" b="1" dirty="0">
                <a:solidFill>
                  <a:srgbClr val="0000FF"/>
                </a:solidFill>
                <a:latin typeface="Tahoma" pitchFamily="34" charset="0"/>
                <a:ea typeface="Tahoma" pitchFamily="34" charset="0"/>
                <a:cs typeface="Tahoma" pitchFamily="34" charset="0"/>
              </a:rPr>
              <a:t>(</a:t>
            </a:r>
            <a:r>
              <a:rPr lang="en-US" altLang="zh-CN" sz="2400" b="1" dirty="0" err="1">
                <a:solidFill>
                  <a:srgbClr val="0000FF"/>
                </a:solidFill>
                <a:latin typeface="Tahoma" pitchFamily="34" charset="0"/>
                <a:ea typeface="Tahoma" pitchFamily="34" charset="0"/>
                <a:cs typeface="Tahoma" pitchFamily="34" charset="0"/>
              </a:rPr>
              <a:t>ActinEvent</a:t>
            </a:r>
            <a:r>
              <a:rPr lang="en-US" altLang="zh-CN" sz="2400" b="1" dirty="0">
                <a:solidFill>
                  <a:srgbClr val="0000FF"/>
                </a:solidFill>
                <a:latin typeface="Tahoma" pitchFamily="34" charset="0"/>
                <a:ea typeface="Tahoma" pitchFamily="34" charset="0"/>
                <a:cs typeface="Tahoma" pitchFamily="34" charset="0"/>
              </a:rPr>
              <a:t> e);</a:t>
            </a:r>
            <a:r>
              <a:rPr lang="en-US" altLang="zh-CN" sz="2400" b="1" dirty="0">
                <a:latin typeface="Tahoma" pitchFamily="34" charset="0"/>
                <a:ea typeface="Tahoma" pitchFamily="34" charset="0"/>
                <a:cs typeface="Tahoma" pitchFamily="34" charset="0"/>
              </a:rPr>
              <a:t> </a:t>
            </a:r>
          </a:p>
          <a:p>
            <a:pPr algn="ctr">
              <a:buNone/>
            </a:pPr>
            <a:endParaRPr lang="en-US" altLang="zh-CN" sz="2400" b="1" dirty="0">
              <a:latin typeface="Tahoma" pitchFamily="34" charset="0"/>
              <a:ea typeface="Tahoma" pitchFamily="34" charset="0"/>
              <a:cs typeface="Tahoma" pitchFamily="34" charset="0"/>
            </a:endParaRPr>
          </a:p>
          <a:p>
            <a:pPr lvl="1" algn="just"/>
            <a:r>
              <a:rPr lang="zh-CN" altLang="en-US" dirty="0">
                <a:latin typeface="Tahoma" pitchFamily="34" charset="0"/>
                <a:cs typeface="Tahoma" pitchFamily="34" charset="0"/>
              </a:rPr>
              <a:t>事件源触发</a:t>
            </a:r>
            <a:r>
              <a:rPr lang="en-US" altLang="zh-CN" b="1" dirty="0" err="1">
                <a:solidFill>
                  <a:srgbClr val="C00000"/>
                </a:solidFill>
                <a:latin typeface="Tahoma" pitchFamily="34" charset="0"/>
                <a:ea typeface="Tahoma" pitchFamily="34" charset="0"/>
                <a:cs typeface="Tahoma" pitchFamily="34" charset="0"/>
              </a:rPr>
              <a:t>ActionEvent</a:t>
            </a:r>
            <a:r>
              <a:rPr lang="zh-CN" altLang="en-US" dirty="0">
                <a:latin typeface="Tahoma" pitchFamily="34" charset="0"/>
                <a:cs typeface="Tahoma" pitchFamily="34" charset="0"/>
              </a:rPr>
              <a:t>事件后，监视器将发现触发的</a:t>
            </a:r>
            <a:r>
              <a:rPr lang="en-US" altLang="zh-CN" dirty="0" err="1">
                <a:latin typeface="Tahoma" pitchFamily="34" charset="0"/>
                <a:ea typeface="Tahoma" pitchFamily="34" charset="0"/>
                <a:cs typeface="Tahoma" pitchFamily="34" charset="0"/>
              </a:rPr>
              <a:t>ActionEvent</a:t>
            </a:r>
            <a:r>
              <a:rPr lang="zh-CN" altLang="en-US" dirty="0">
                <a:latin typeface="Tahoma" pitchFamily="34" charset="0"/>
                <a:cs typeface="Tahoma" pitchFamily="34" charset="0"/>
              </a:rPr>
              <a:t>事件；然后调用接口中的方法：</a:t>
            </a:r>
            <a:r>
              <a:rPr lang="en-US" altLang="zh-CN" b="1" dirty="0" err="1">
                <a:solidFill>
                  <a:srgbClr val="0000FF"/>
                </a:solidFill>
                <a:latin typeface="Tahoma" pitchFamily="34" charset="0"/>
                <a:ea typeface="Tahoma" pitchFamily="34" charset="0"/>
                <a:cs typeface="Tahoma" pitchFamily="34" charset="0"/>
              </a:rPr>
              <a:t>actionPerformed</a:t>
            </a:r>
            <a:r>
              <a:rPr lang="en-US" altLang="zh-CN" b="1" dirty="0">
                <a:solidFill>
                  <a:srgbClr val="0000FF"/>
                </a:solidFill>
                <a:latin typeface="Tahoma" pitchFamily="34" charset="0"/>
                <a:ea typeface="Tahoma" pitchFamily="34" charset="0"/>
                <a:cs typeface="Tahoma" pitchFamily="34" charset="0"/>
              </a:rPr>
              <a:t>(</a:t>
            </a:r>
            <a:r>
              <a:rPr lang="en-US" altLang="zh-CN" b="1" dirty="0" err="1">
                <a:solidFill>
                  <a:srgbClr val="0000FF"/>
                </a:solidFill>
                <a:latin typeface="Tahoma" pitchFamily="34" charset="0"/>
                <a:ea typeface="Tahoma" pitchFamily="34" charset="0"/>
                <a:cs typeface="Tahoma" pitchFamily="34" charset="0"/>
              </a:rPr>
              <a:t>ActinEvent</a:t>
            </a:r>
            <a:r>
              <a:rPr lang="en-US" altLang="zh-CN" b="1" dirty="0">
                <a:solidFill>
                  <a:srgbClr val="0000FF"/>
                </a:solidFill>
                <a:latin typeface="Tahoma" pitchFamily="34" charset="0"/>
                <a:ea typeface="Tahoma" pitchFamily="34" charset="0"/>
                <a:cs typeface="Tahoma" pitchFamily="34" charset="0"/>
              </a:rPr>
              <a:t> e</a:t>
            </a:r>
            <a:r>
              <a:rPr lang="en-US" altLang="zh-CN" b="1">
                <a:solidFill>
                  <a:srgbClr val="0000FF"/>
                </a:solidFill>
                <a:latin typeface="Tahoma" pitchFamily="34" charset="0"/>
                <a:ea typeface="Tahoma" pitchFamily="34" charset="0"/>
                <a:cs typeface="Tahoma" pitchFamily="34" charset="0"/>
              </a:rPr>
              <a:t>)</a:t>
            </a:r>
            <a:r>
              <a:rPr lang="zh-CN" altLang="en-US" b="1">
                <a:solidFill>
                  <a:srgbClr val="0000FF"/>
                </a:solidFill>
                <a:latin typeface="Tahoma" pitchFamily="34" charset="0"/>
                <a:cs typeface="Tahoma" pitchFamily="34" charset="0"/>
              </a:rPr>
              <a:t>，</a:t>
            </a:r>
            <a:r>
              <a:rPr lang="zh-CN" altLang="en-US">
                <a:latin typeface="Tahoma" pitchFamily="34" charset="0"/>
                <a:cs typeface="Tahoma" pitchFamily="34" charset="0"/>
              </a:rPr>
              <a:t>对</a:t>
            </a:r>
            <a:r>
              <a:rPr lang="zh-CN" altLang="en-US" dirty="0">
                <a:latin typeface="Tahoma" pitchFamily="34" charset="0"/>
                <a:cs typeface="Tahoma" pitchFamily="34" charset="0"/>
              </a:rPr>
              <a:t>发生的事件作出处理。</a:t>
            </a:r>
            <a:endParaRPr lang="en-US" altLang="zh-CN" dirty="0">
              <a:latin typeface="Tahoma" pitchFamily="34" charset="0"/>
              <a:ea typeface="Tahoma" pitchFamily="34" charset="0"/>
              <a:cs typeface="Tahoma" pitchFamily="34" charset="0"/>
            </a:endParaRPr>
          </a:p>
          <a:p>
            <a:pPr lvl="1" algn="just"/>
            <a:r>
              <a:rPr lang="en-US" altLang="zh-CN" dirty="0" err="1">
                <a:latin typeface="Tahoma" pitchFamily="34" charset="0"/>
                <a:ea typeface="Tahoma" pitchFamily="34" charset="0"/>
                <a:cs typeface="Tahoma" pitchFamily="34" charset="0"/>
              </a:rPr>
              <a:t>ActionEvent</a:t>
            </a:r>
            <a:r>
              <a:rPr lang="zh-CN" altLang="en-US" dirty="0">
                <a:latin typeface="Tahoma" pitchFamily="34" charset="0"/>
                <a:cs typeface="Tahoma" pitchFamily="34" charset="0"/>
              </a:rPr>
              <a:t>类事先创建的事件对象就会传递给该方法的参数</a:t>
            </a:r>
            <a:r>
              <a:rPr lang="en-US" altLang="zh-CN" dirty="0">
                <a:latin typeface="Tahoma" pitchFamily="34" charset="0"/>
                <a:ea typeface="Tahoma" pitchFamily="34" charset="0"/>
                <a:cs typeface="Tahoma" pitchFamily="34" charset="0"/>
              </a:rPr>
              <a:t>e。</a:t>
            </a:r>
            <a:r>
              <a:rPr lang="en-US" altLang="zh-CN" b="1" dirty="0">
                <a:latin typeface="Tahoma" pitchFamily="34" charset="0"/>
                <a:ea typeface="Tahoma" pitchFamily="34" charset="0"/>
                <a:cs typeface="Tahoma" pitchFamily="34" charset="0"/>
              </a:rPr>
              <a:t> </a:t>
            </a:r>
            <a:r>
              <a:rPr lang="zh-CN" altLang="en-US" b="1" dirty="0">
                <a:solidFill>
                  <a:srgbClr val="0000FF"/>
                </a:solidFill>
                <a:latin typeface="Tahoma" pitchFamily="34" charset="0"/>
                <a:cs typeface="Tahoma" pitchFamily="34" charset="0"/>
              </a:rPr>
              <a:t> </a:t>
            </a: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70</a:t>
            </a:fld>
            <a:endParaRPr lang="zh-CN" altLang="en-US">
              <a:latin typeface="Tahoma" pitchFamily="34" charset="0"/>
              <a:cs typeface="Tahoma"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p>
            <a:fld id="{A24B2C79-1ACC-45A5-A4B8-FC557E9F3167}" type="slidenum">
              <a:rPr lang="en-US" altLang="zh-CN"/>
              <a:pPr/>
              <a:t>71</a:t>
            </a:fld>
            <a:endParaRPr lang="en-US" altLang="zh-CN"/>
          </a:p>
        </p:txBody>
      </p:sp>
      <p:sp>
        <p:nvSpPr>
          <p:cNvPr id="68611" name="Rectangle 2"/>
          <p:cNvSpPr>
            <a:spLocks noGrp="1" noChangeArrowheads="1"/>
          </p:cNvSpPr>
          <p:nvPr>
            <p:ph type="title"/>
          </p:nvPr>
        </p:nvSpPr>
        <p:spPr/>
        <p:txBody>
          <a:bodyPr/>
          <a:lstStyle/>
          <a:p>
            <a:r>
              <a:rPr lang="zh-CN" altLang="en-US" dirty="0"/>
              <a:t>事件及处理机制</a:t>
            </a:r>
          </a:p>
        </p:txBody>
      </p:sp>
      <p:sp>
        <p:nvSpPr>
          <p:cNvPr id="68612" name="Rectangle 6"/>
          <p:cNvSpPr>
            <a:spLocks noChangeArrowheads="1"/>
          </p:cNvSpPr>
          <p:nvPr/>
        </p:nvSpPr>
        <p:spPr bwMode="auto">
          <a:xfrm>
            <a:off x="690557" y="2125654"/>
            <a:ext cx="2147888" cy="461962"/>
          </a:xfrm>
          <a:prstGeom prst="rect">
            <a:avLst/>
          </a:prstGeom>
          <a:solidFill>
            <a:srgbClr val="FFFFEF"/>
          </a:solidFill>
          <a:ln w="9525">
            <a:solidFill>
              <a:schemeClr val="tx1"/>
            </a:solidFill>
            <a:miter lim="800000"/>
            <a:headEnd/>
            <a:tailEnd/>
          </a:ln>
        </p:spPr>
        <p:txBody>
          <a:bodyPr wrap="none" anchor="ctr"/>
          <a:lstStyle/>
          <a:p>
            <a:pPr algn="ctr" eaLnBrk="0" hangingPunct="0"/>
            <a:r>
              <a:rPr kumimoji="1" lang="zh-CN" altLang="en-US" sz="2400"/>
              <a:t>操作</a:t>
            </a:r>
            <a:r>
              <a:rPr kumimoji="1" lang="zh-CN" altLang="en-US" sz="2400">
                <a:latin typeface="华文行楷" panose="02010800040101010101" pitchFamily="2" charset="-122"/>
                <a:ea typeface="华文行楷" panose="02010800040101010101" pitchFamily="2" charset="-122"/>
              </a:rPr>
              <a:t>文本框</a:t>
            </a:r>
            <a:endParaRPr kumimoji="1" lang="zh-CN" altLang="en-US" sz="2800" dirty="0">
              <a:latin typeface="华文行楷" panose="02010800040101010101" pitchFamily="2" charset="-122"/>
              <a:ea typeface="华文行楷" panose="02010800040101010101" pitchFamily="2" charset="-122"/>
            </a:endParaRPr>
          </a:p>
        </p:txBody>
      </p:sp>
      <p:sp>
        <p:nvSpPr>
          <p:cNvPr id="68613" name="AutoShape 7"/>
          <p:cNvSpPr>
            <a:spLocks noChangeArrowheads="1"/>
          </p:cNvSpPr>
          <p:nvPr/>
        </p:nvSpPr>
        <p:spPr bwMode="auto">
          <a:xfrm>
            <a:off x="3786182" y="2143116"/>
            <a:ext cx="4357718" cy="571504"/>
          </a:xfrm>
          <a:prstGeom prst="roundRect">
            <a:avLst>
              <a:gd name="adj" fmla="val 50000"/>
            </a:avLst>
          </a:prstGeom>
          <a:solidFill>
            <a:srgbClr val="FFFFEF"/>
          </a:solidFill>
          <a:ln w="9525">
            <a:solidFill>
              <a:schemeClr val="tx1"/>
            </a:solidFill>
            <a:round/>
            <a:headEnd/>
            <a:tailEnd/>
          </a:ln>
        </p:spPr>
        <p:txBody>
          <a:bodyPr wrap="none" anchor="ctr"/>
          <a:lstStyle/>
          <a:p>
            <a:pPr algn="ctr" eaLnBrk="0" hangingPunct="0"/>
            <a:r>
              <a:rPr kumimoji="1" lang="zh-CN" altLang="en-US" sz="2400">
                <a:latin typeface="华文行楷" panose="02010800040101010101" pitchFamily="2" charset="-122"/>
                <a:ea typeface="华文行楷" panose="02010800040101010101" pitchFamily="2" charset="-122"/>
              </a:rPr>
              <a:t>文本框</a:t>
            </a:r>
            <a:r>
              <a:rPr kumimoji="1" lang="zh-CN" altLang="en-US" sz="2400" b="1">
                <a:latin typeface="Arial Unicode MS" pitchFamily="34" charset="-122"/>
              </a:rPr>
              <a:t>的</a:t>
            </a:r>
            <a:r>
              <a:rPr kumimoji="1" lang="en-US" altLang="zh-CN" sz="2400" b="1" dirty="0" err="1">
                <a:solidFill>
                  <a:srgbClr val="990000"/>
                </a:solidFill>
                <a:latin typeface="Arial Unicode MS" pitchFamily="34" charset="-122"/>
              </a:rPr>
              <a:t>ActionEvent</a:t>
            </a:r>
            <a:r>
              <a:rPr kumimoji="1" lang="zh-CN" altLang="en-US" sz="2400" dirty="0">
                <a:latin typeface="Arial Unicode MS" pitchFamily="34" charset="-122"/>
              </a:rPr>
              <a:t>事件</a:t>
            </a:r>
            <a:endParaRPr kumimoji="1" lang="zh-CN" altLang="en-US" sz="2800" dirty="0">
              <a:latin typeface="Arial Unicode MS" pitchFamily="34" charset="-122"/>
            </a:endParaRPr>
          </a:p>
        </p:txBody>
      </p:sp>
      <p:grpSp>
        <p:nvGrpSpPr>
          <p:cNvPr id="2" name="Group 8"/>
          <p:cNvGrpSpPr>
            <a:grpSpLocks/>
          </p:cNvGrpSpPr>
          <p:nvPr/>
        </p:nvGrpSpPr>
        <p:grpSpPr bwMode="auto">
          <a:xfrm>
            <a:off x="2922582" y="1998654"/>
            <a:ext cx="866775" cy="458787"/>
            <a:chOff x="2112" y="864"/>
            <a:chExt cx="1488" cy="336"/>
          </a:xfrm>
        </p:grpSpPr>
        <p:sp>
          <p:nvSpPr>
            <p:cNvPr id="68621" name="Line 9"/>
            <p:cNvSpPr>
              <a:spLocks noChangeShapeType="1"/>
            </p:cNvSpPr>
            <p:nvPr/>
          </p:nvSpPr>
          <p:spPr bwMode="auto">
            <a:xfrm>
              <a:off x="2112" y="1200"/>
              <a:ext cx="1488" cy="0"/>
            </a:xfrm>
            <a:prstGeom prst="line">
              <a:avLst/>
            </a:prstGeom>
            <a:noFill/>
            <a:ln w="38100">
              <a:solidFill>
                <a:schemeClr val="tx1"/>
              </a:solidFill>
              <a:round/>
              <a:headEnd/>
              <a:tailEnd type="triangle" w="med" len="med"/>
            </a:ln>
          </p:spPr>
          <p:txBody>
            <a:bodyPr/>
            <a:lstStyle/>
            <a:p>
              <a:endParaRPr lang="zh-CN" altLang="en-US"/>
            </a:p>
          </p:txBody>
        </p:sp>
        <p:sp>
          <p:nvSpPr>
            <p:cNvPr id="68622" name="Text Box 10"/>
            <p:cNvSpPr txBox="1">
              <a:spLocks noChangeArrowheads="1"/>
            </p:cNvSpPr>
            <p:nvPr/>
          </p:nvSpPr>
          <p:spPr bwMode="auto">
            <a:xfrm>
              <a:off x="2112" y="864"/>
              <a:ext cx="1394" cy="335"/>
            </a:xfrm>
            <a:prstGeom prst="rect">
              <a:avLst/>
            </a:prstGeom>
            <a:noFill/>
            <a:ln w="9525">
              <a:noFill/>
              <a:miter lim="800000"/>
              <a:headEnd/>
              <a:tailEnd/>
            </a:ln>
          </p:spPr>
          <p:txBody>
            <a:bodyPr>
              <a:spAutoFit/>
            </a:bodyPr>
            <a:lstStyle/>
            <a:p>
              <a:pPr eaLnBrk="0" hangingPunct="0">
                <a:spcBef>
                  <a:spcPct val="50000"/>
                </a:spcBef>
              </a:pPr>
              <a:r>
                <a:rPr lang="zh-CN" altLang="en-US" sz="2400">
                  <a:latin typeface="Times New Roman" pitchFamily="18" charset="0"/>
                </a:rPr>
                <a:t>触发</a:t>
              </a:r>
              <a:endParaRPr lang="zh-CN" altLang="en-US" sz="3200">
                <a:latin typeface="Times New Roman" pitchFamily="18" charset="0"/>
              </a:endParaRPr>
            </a:p>
          </p:txBody>
        </p:sp>
      </p:grpSp>
      <p:sp>
        <p:nvSpPr>
          <p:cNvPr id="68615" name="Rectangle 11"/>
          <p:cNvSpPr>
            <a:spLocks noChangeArrowheads="1"/>
          </p:cNvSpPr>
          <p:nvPr/>
        </p:nvSpPr>
        <p:spPr bwMode="auto">
          <a:xfrm>
            <a:off x="2123735" y="4643446"/>
            <a:ext cx="6663107" cy="1071570"/>
          </a:xfrm>
          <a:prstGeom prst="rect">
            <a:avLst/>
          </a:prstGeom>
          <a:solidFill>
            <a:srgbClr val="FFE5FF"/>
          </a:solidFill>
          <a:ln w="9525">
            <a:solidFill>
              <a:schemeClr val="tx1"/>
            </a:solidFill>
            <a:miter lim="800000"/>
            <a:headEnd/>
            <a:tailEnd/>
          </a:ln>
        </p:spPr>
        <p:txBody>
          <a:bodyPr wrap="none" anchor="ctr"/>
          <a:lstStyle/>
          <a:p>
            <a:pPr eaLnBrk="0" hangingPunct="0"/>
            <a:r>
              <a:rPr kumimoji="1" lang="zh-CN" altLang="en-US" sz="2400" dirty="0"/>
              <a:t>监视器实现的处理事件的方法：</a:t>
            </a:r>
            <a:endParaRPr kumimoji="1" lang="en-US" altLang="zh-CN" sz="2400" dirty="0"/>
          </a:p>
          <a:p>
            <a:pPr eaLnBrk="0" hangingPunct="0"/>
            <a:r>
              <a:rPr kumimoji="1" lang="en-US" altLang="zh-CN" sz="2400" b="1" dirty="0"/>
              <a:t>public void </a:t>
            </a:r>
            <a:r>
              <a:rPr kumimoji="1" lang="en-US" altLang="zh-CN" sz="2400" b="1" dirty="0" err="1">
                <a:solidFill>
                  <a:srgbClr val="0000CC"/>
                </a:solidFill>
              </a:rPr>
              <a:t>actionPerformed</a:t>
            </a:r>
            <a:r>
              <a:rPr kumimoji="1" lang="en-US" altLang="zh-CN" sz="2400" b="1" dirty="0"/>
              <a:t>(</a:t>
            </a:r>
            <a:r>
              <a:rPr kumimoji="1" lang="en-US" altLang="zh-CN" sz="2400" b="1" dirty="0" err="1">
                <a:solidFill>
                  <a:srgbClr val="990000"/>
                </a:solidFill>
              </a:rPr>
              <a:t>ActionEvent</a:t>
            </a:r>
            <a:r>
              <a:rPr kumimoji="1" lang="en-US" altLang="zh-CN" sz="2400" b="1" dirty="0">
                <a:solidFill>
                  <a:srgbClr val="990000"/>
                </a:solidFill>
              </a:rPr>
              <a:t> e</a:t>
            </a:r>
            <a:r>
              <a:rPr kumimoji="1" lang="en-US" altLang="zh-CN" sz="2400" b="1" dirty="0"/>
              <a:t>)</a:t>
            </a:r>
          </a:p>
        </p:txBody>
      </p:sp>
      <p:sp>
        <p:nvSpPr>
          <p:cNvPr id="68616" name="Rectangle 12"/>
          <p:cNvSpPr>
            <a:spLocks noChangeArrowheads="1"/>
          </p:cNvSpPr>
          <p:nvPr/>
        </p:nvSpPr>
        <p:spPr bwMode="auto">
          <a:xfrm>
            <a:off x="2857487" y="3440104"/>
            <a:ext cx="5829305" cy="461962"/>
          </a:xfrm>
          <a:prstGeom prst="rect">
            <a:avLst/>
          </a:prstGeom>
          <a:solidFill>
            <a:srgbClr val="FFE5FF"/>
          </a:solidFill>
          <a:ln w="9525">
            <a:solidFill>
              <a:schemeClr val="tx1"/>
            </a:solidFill>
            <a:miter lim="800000"/>
            <a:headEnd/>
            <a:tailEnd/>
          </a:ln>
        </p:spPr>
        <p:txBody>
          <a:bodyPr wrap="none" anchor="ctr"/>
          <a:lstStyle/>
          <a:p>
            <a:pPr algn="ctr" eaLnBrk="0" hangingPunct="0"/>
            <a:r>
              <a:rPr kumimoji="1" lang="zh-CN" altLang="en-US" sz="2400">
                <a:latin typeface="华文行楷" panose="02010800040101010101" pitchFamily="2" charset="-122"/>
                <a:ea typeface="华文行楷" panose="02010800040101010101" pitchFamily="2" charset="-122"/>
              </a:rPr>
              <a:t>文本框</a:t>
            </a:r>
            <a:r>
              <a:rPr kumimoji="1" lang="zh-CN" altLang="en-US" sz="2400"/>
              <a:t>注册</a:t>
            </a:r>
            <a:r>
              <a:rPr kumimoji="1" lang="zh-CN" altLang="en-US" sz="2400" dirty="0"/>
              <a:t>的监视器对象：</a:t>
            </a:r>
            <a:r>
              <a:rPr kumimoji="1" lang="en-US" altLang="zh-CN" sz="2400" b="1" dirty="0" err="1"/>
              <a:t>ActionListener</a:t>
            </a:r>
            <a:endParaRPr kumimoji="1" lang="en-US" altLang="zh-CN" sz="2800" b="1" dirty="0"/>
          </a:p>
        </p:txBody>
      </p:sp>
      <p:sp>
        <p:nvSpPr>
          <p:cNvPr id="68617" name="Line 17"/>
          <p:cNvSpPr>
            <a:spLocks noChangeShapeType="1"/>
          </p:cNvSpPr>
          <p:nvPr/>
        </p:nvSpPr>
        <p:spPr bwMode="auto">
          <a:xfrm>
            <a:off x="5786446" y="2786058"/>
            <a:ext cx="0" cy="576263"/>
          </a:xfrm>
          <a:prstGeom prst="line">
            <a:avLst/>
          </a:prstGeom>
          <a:noFill/>
          <a:ln w="9525">
            <a:solidFill>
              <a:schemeClr val="tx1"/>
            </a:solidFill>
            <a:round/>
            <a:headEnd/>
            <a:tailEnd type="triangle" w="med" len="med"/>
          </a:ln>
        </p:spPr>
        <p:txBody>
          <a:bodyPr/>
          <a:lstStyle/>
          <a:p>
            <a:endParaRPr lang="zh-CN" altLang="en-US"/>
          </a:p>
        </p:txBody>
      </p:sp>
      <p:sp>
        <p:nvSpPr>
          <p:cNvPr id="68618" name="Line 18"/>
          <p:cNvSpPr>
            <a:spLocks noChangeShapeType="1"/>
          </p:cNvSpPr>
          <p:nvPr/>
        </p:nvSpPr>
        <p:spPr bwMode="auto">
          <a:xfrm>
            <a:off x="5786446" y="3929066"/>
            <a:ext cx="0" cy="647700"/>
          </a:xfrm>
          <a:prstGeom prst="line">
            <a:avLst/>
          </a:prstGeom>
          <a:noFill/>
          <a:ln w="9525">
            <a:solidFill>
              <a:schemeClr val="tx1"/>
            </a:solidFill>
            <a:round/>
            <a:headEnd/>
            <a:tailEnd type="triangle" w="med" len="med"/>
          </a:ln>
        </p:spPr>
        <p:txBody>
          <a:bodyPr/>
          <a:lstStyle/>
          <a:p>
            <a:endParaRPr lang="zh-CN" altLang="en-US"/>
          </a:p>
        </p:txBody>
      </p:sp>
      <p:sp>
        <p:nvSpPr>
          <p:cNvPr id="68619" name="Text Box 19"/>
          <p:cNvSpPr txBox="1">
            <a:spLocks noChangeArrowheads="1"/>
          </p:cNvSpPr>
          <p:nvPr/>
        </p:nvSpPr>
        <p:spPr bwMode="auto">
          <a:xfrm>
            <a:off x="5715008" y="2790816"/>
            <a:ext cx="857256" cy="461665"/>
          </a:xfrm>
          <a:prstGeom prst="rect">
            <a:avLst/>
          </a:prstGeom>
          <a:noFill/>
          <a:ln w="9525">
            <a:noFill/>
            <a:miter lim="800000"/>
            <a:headEnd/>
            <a:tailEnd/>
          </a:ln>
        </p:spPr>
        <p:txBody>
          <a:bodyPr wrap="square">
            <a:spAutoFit/>
          </a:bodyPr>
          <a:lstStyle/>
          <a:p>
            <a:pPr>
              <a:spcBef>
                <a:spcPct val="50000"/>
              </a:spcBef>
            </a:pPr>
            <a:r>
              <a:rPr lang="zh-CN" altLang="en-US" sz="2400" dirty="0"/>
              <a:t>传递</a:t>
            </a:r>
          </a:p>
        </p:txBody>
      </p:sp>
      <p:sp>
        <p:nvSpPr>
          <p:cNvPr id="68620" name="Text Box 20"/>
          <p:cNvSpPr txBox="1">
            <a:spLocks noChangeArrowheads="1"/>
          </p:cNvSpPr>
          <p:nvPr/>
        </p:nvSpPr>
        <p:spPr bwMode="auto">
          <a:xfrm>
            <a:off x="5715008" y="4071942"/>
            <a:ext cx="1152524" cy="457200"/>
          </a:xfrm>
          <a:prstGeom prst="rect">
            <a:avLst/>
          </a:prstGeom>
          <a:noFill/>
          <a:ln w="9525">
            <a:noFill/>
            <a:miter lim="800000"/>
            <a:headEnd/>
            <a:tailEnd/>
          </a:ln>
        </p:spPr>
        <p:txBody>
          <a:bodyPr wrap="square">
            <a:spAutoFit/>
          </a:bodyPr>
          <a:lstStyle/>
          <a:p>
            <a:pPr>
              <a:spcBef>
                <a:spcPct val="50000"/>
              </a:spcBef>
            </a:pPr>
            <a:r>
              <a:rPr lang="zh-CN" altLang="en-US" sz="2400" dirty="0"/>
              <a:t>执行</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83F2D-451B-4A57-80FD-550AA385FF07}"/>
              </a:ext>
            </a:extLst>
          </p:cNvPr>
          <p:cNvSpPr>
            <a:spLocks noGrp="1"/>
          </p:cNvSpPr>
          <p:nvPr>
            <p:ph type="title"/>
          </p:nvPr>
        </p:nvSpPr>
        <p:spPr/>
        <p:txBody>
          <a:bodyPr/>
          <a:lstStyle/>
          <a:p>
            <a:r>
              <a:rPr lang="en-US" altLang="zh-CN">
                <a:latin typeface="Tahoma" pitchFamily="34" charset="0"/>
                <a:ea typeface="Tahoma" pitchFamily="34" charset="0"/>
                <a:cs typeface="Tahoma" pitchFamily="34" charset="0"/>
              </a:rPr>
              <a:t>ActionEvent</a:t>
            </a:r>
            <a:r>
              <a:rPr lang="zh-CN" altLang="en-US">
                <a:latin typeface="Tahoma" pitchFamily="34" charset="0"/>
                <a:cs typeface="Tahoma" pitchFamily="34" charset="0"/>
              </a:rPr>
              <a:t>事件</a:t>
            </a:r>
            <a:endParaRPr lang="zh-CN" altLang="en-US"/>
          </a:p>
        </p:txBody>
      </p:sp>
      <p:sp>
        <p:nvSpPr>
          <p:cNvPr id="3" name="内容占位符 2">
            <a:extLst>
              <a:ext uri="{FF2B5EF4-FFF2-40B4-BE49-F238E27FC236}">
                <a16:creationId xmlns:a16="http://schemas.microsoft.com/office/drawing/2014/main" id="{751465AD-9F1E-418E-9CCF-FDDB8FA79FCB}"/>
              </a:ext>
            </a:extLst>
          </p:cNvPr>
          <p:cNvSpPr>
            <a:spLocks noGrp="1"/>
          </p:cNvSpPr>
          <p:nvPr>
            <p:ph idx="1"/>
          </p:nvPr>
        </p:nvSpPr>
        <p:spPr/>
        <p:txBody>
          <a:bodyPr/>
          <a:lstStyle/>
          <a:p>
            <a:pPr marL="514350" indent="-514350">
              <a:buFont typeface="+mj-lt"/>
              <a:buAutoNum type="arabicPeriod"/>
            </a:pPr>
            <a:r>
              <a:rPr lang="zh-CN" altLang="en-US"/>
              <a:t>事件源：</a:t>
            </a:r>
            <a:r>
              <a:rPr lang="zh-CN" altLang="en-US" sz="2400" b="1">
                <a:solidFill>
                  <a:srgbClr val="0000CC"/>
                </a:solidFill>
                <a:latin typeface="华文行楷" panose="02010800040101010101" pitchFamily="2" charset="-122"/>
                <a:ea typeface="华文行楷" panose="02010800040101010101" pitchFamily="2" charset="-122"/>
                <a:cs typeface="Tahoma" panose="020B0604030504040204" pitchFamily="34" charset="0"/>
              </a:rPr>
              <a:t>文本框</a:t>
            </a:r>
            <a:r>
              <a:rPr lang="zh-CN" altLang="en-US" sz="2400">
                <a:solidFill>
                  <a:srgbClr val="0000CC"/>
                </a:solidFill>
                <a:latin typeface="Tahoma" panose="020B0604030504040204" pitchFamily="34" charset="0"/>
                <a:cs typeface="Tahoma" panose="020B0604030504040204" pitchFamily="34" charset="0"/>
              </a:rPr>
              <a:t>、</a:t>
            </a:r>
            <a:r>
              <a:rPr lang="zh-CN" altLang="en-US" sz="2400" b="1">
                <a:solidFill>
                  <a:srgbClr val="0000CC"/>
                </a:solidFill>
                <a:latin typeface="华文行楷" panose="02010800040101010101" pitchFamily="2" charset="-122"/>
                <a:ea typeface="华文行楷" panose="02010800040101010101" pitchFamily="2" charset="-122"/>
                <a:cs typeface="Tahoma" panose="020B0604030504040204" pitchFamily="34" charset="0"/>
              </a:rPr>
              <a:t>按纽</a:t>
            </a:r>
            <a:r>
              <a:rPr lang="zh-CN" altLang="en-US" sz="2400">
                <a:solidFill>
                  <a:srgbClr val="0000CC"/>
                </a:solidFill>
                <a:latin typeface="Tahoma" panose="020B0604030504040204" pitchFamily="34" charset="0"/>
                <a:cs typeface="Tahoma" panose="020B0604030504040204" pitchFamily="34" charset="0"/>
              </a:rPr>
              <a:t>、</a:t>
            </a:r>
            <a:r>
              <a:rPr lang="zh-CN" altLang="en-US" sz="2400" b="1">
                <a:solidFill>
                  <a:srgbClr val="0000CC"/>
                </a:solidFill>
                <a:latin typeface="华文行楷" panose="02010800040101010101" pitchFamily="2" charset="-122"/>
                <a:ea typeface="华文行楷" panose="02010800040101010101" pitchFamily="2" charset="-122"/>
                <a:cs typeface="Tahoma" panose="020B0604030504040204" pitchFamily="34" charset="0"/>
              </a:rPr>
              <a:t>菜单项</a:t>
            </a:r>
            <a:r>
              <a:rPr lang="zh-CN" altLang="en-US" sz="2400">
                <a:solidFill>
                  <a:srgbClr val="0000CC"/>
                </a:solidFill>
                <a:latin typeface="Tahoma" panose="020B0604030504040204" pitchFamily="34" charset="0"/>
                <a:cs typeface="Tahoma" panose="020B0604030504040204" pitchFamily="34" charset="0"/>
              </a:rPr>
              <a:t>、</a:t>
            </a:r>
            <a:r>
              <a:rPr lang="zh-CN" altLang="en-US" sz="2400" b="1">
                <a:solidFill>
                  <a:srgbClr val="0000CC"/>
                </a:solidFill>
                <a:latin typeface="华文行楷" panose="02010800040101010101" pitchFamily="2" charset="-122"/>
                <a:ea typeface="华文行楷" panose="02010800040101010101" pitchFamily="2" charset="-122"/>
                <a:cs typeface="Tahoma" panose="020B0604030504040204" pitchFamily="34" charset="0"/>
              </a:rPr>
              <a:t>密码框、单选按纽</a:t>
            </a:r>
            <a:endParaRPr lang="en-US" altLang="zh-CN" sz="2400" b="1">
              <a:solidFill>
                <a:srgbClr val="0000CC"/>
              </a:solidFill>
              <a:latin typeface="华文行楷" panose="02010800040101010101" pitchFamily="2" charset="-122"/>
              <a:ea typeface="华文行楷" panose="02010800040101010101" pitchFamily="2" charset="-122"/>
              <a:cs typeface="Tahoma" panose="020B0604030504040204" pitchFamily="34" charset="0"/>
            </a:endParaRPr>
          </a:p>
          <a:p>
            <a:pPr marL="514350" indent="-514350">
              <a:buFont typeface="+mj-lt"/>
              <a:buAutoNum type="arabicPeriod"/>
            </a:pPr>
            <a:r>
              <a:rPr lang="zh-CN" altLang="en-US"/>
              <a:t>事件：</a:t>
            </a:r>
            <a:r>
              <a:rPr lang="en-US" altLang="zh-CN" b="1">
                <a:solidFill>
                  <a:srgbClr val="C00000"/>
                </a:solidFill>
                <a:latin typeface="Tahoma" panose="020B0604030504040204" pitchFamily="34" charset="0"/>
                <a:ea typeface="Tahoma" panose="020B0604030504040204" pitchFamily="34" charset="0"/>
                <a:cs typeface="Tahoma" panose="020B0604030504040204" pitchFamily="34" charset="0"/>
              </a:rPr>
              <a:t> ActionEvent</a:t>
            </a:r>
            <a:r>
              <a:rPr lang="zh-CN" altLang="en-US" b="1">
                <a:solidFill>
                  <a:srgbClr val="C00000"/>
                </a:solidFill>
                <a:latin typeface="Tahoma" panose="020B0604030504040204" pitchFamily="34" charset="0"/>
                <a:cs typeface="Tahoma" panose="020B0604030504040204" pitchFamily="34" charset="0"/>
              </a:rPr>
              <a:t>事件</a:t>
            </a:r>
            <a:endParaRPr lang="en-US" altLang="zh-CN" b="1">
              <a:solidFill>
                <a:srgbClr val="C00000"/>
              </a:solidFill>
              <a:latin typeface="Tahoma" panose="020B0604030504040204" pitchFamily="34" charset="0"/>
              <a:cs typeface="Tahoma" panose="020B0604030504040204" pitchFamily="34" charset="0"/>
            </a:endParaRPr>
          </a:p>
          <a:p>
            <a:pPr marL="514350" indent="-514350">
              <a:buFont typeface="+mj-lt"/>
              <a:buAutoNum type="arabicPeriod"/>
            </a:pPr>
            <a:r>
              <a:rPr lang="zh-CN" altLang="en-US"/>
              <a:t>监视器</a:t>
            </a:r>
            <a:endParaRPr lang="en-US" altLang="zh-CN"/>
          </a:p>
          <a:p>
            <a:pPr lvl="1"/>
            <a:r>
              <a:rPr lang="zh-CN" altLang="en-US"/>
              <a:t>监视器接口：</a:t>
            </a:r>
            <a:r>
              <a:rPr lang="en-US" altLang="zh-CN" sz="2000" b="1">
                <a:solidFill>
                  <a:srgbClr val="C00000"/>
                </a:solidFill>
                <a:latin typeface="Tahoma" pitchFamily="34" charset="0"/>
                <a:ea typeface="Tahoma" pitchFamily="34" charset="0"/>
                <a:cs typeface="Tahoma" pitchFamily="34" charset="0"/>
              </a:rPr>
              <a:t>ActionListener</a:t>
            </a:r>
            <a:r>
              <a:rPr lang="zh-CN" altLang="en-US" sz="2000" b="1">
                <a:solidFill>
                  <a:srgbClr val="C00000"/>
                </a:solidFill>
                <a:latin typeface="Tahoma" pitchFamily="34" charset="0"/>
                <a:cs typeface="Tahoma" pitchFamily="34" charset="0"/>
              </a:rPr>
              <a:t>接口</a:t>
            </a:r>
            <a:endParaRPr lang="en-US" altLang="zh-CN" sz="2000" b="1">
              <a:solidFill>
                <a:srgbClr val="C00000"/>
              </a:solidFill>
              <a:latin typeface="Tahoma" pitchFamily="34" charset="0"/>
              <a:cs typeface="Tahoma" pitchFamily="34" charset="0"/>
            </a:endParaRPr>
          </a:p>
          <a:p>
            <a:pPr lvl="1"/>
            <a:r>
              <a:rPr lang="en-US" altLang="zh-CN" b="1">
                <a:solidFill>
                  <a:srgbClr val="C00000"/>
                </a:solidFill>
                <a:latin typeface="Tahoma" pitchFamily="34" charset="0"/>
                <a:ea typeface="Tahoma" pitchFamily="34" charset="0"/>
                <a:cs typeface="Tahoma" pitchFamily="34" charset="0"/>
              </a:rPr>
              <a:t>ActionListener</a:t>
            </a:r>
            <a:r>
              <a:rPr lang="zh-CN" altLang="en-US" b="1">
                <a:latin typeface="Tahoma" pitchFamily="34" charset="0"/>
                <a:cs typeface="Tahoma" pitchFamily="34" charset="0"/>
              </a:rPr>
              <a:t>接口</a:t>
            </a:r>
            <a:r>
              <a:rPr lang="zh-CN" altLang="en-US"/>
              <a:t>处理事件的方法：</a:t>
            </a:r>
            <a:endParaRPr lang="en-US" altLang="zh-CN"/>
          </a:p>
          <a:p>
            <a:pPr marL="349250" lvl="1" indent="0" algn="ctr">
              <a:buNone/>
            </a:pPr>
            <a:r>
              <a:rPr lang="en-US" altLang="zh-CN" sz="2000" b="1">
                <a:solidFill>
                  <a:srgbClr val="0000FF"/>
                </a:solidFill>
                <a:latin typeface="Tahoma" pitchFamily="34" charset="0"/>
                <a:ea typeface="Tahoma" pitchFamily="34" charset="0"/>
                <a:cs typeface="Tahoma" pitchFamily="34" charset="0"/>
              </a:rPr>
              <a:t>public void actionPerformed(ActinEvent e);</a:t>
            </a:r>
            <a:r>
              <a:rPr lang="en-US" altLang="zh-CN" sz="2000" b="1">
                <a:latin typeface="Tahoma" pitchFamily="34" charset="0"/>
                <a:ea typeface="Tahoma" pitchFamily="34" charset="0"/>
                <a:cs typeface="Tahoma" pitchFamily="34" charset="0"/>
              </a:rPr>
              <a:t> </a:t>
            </a:r>
          </a:p>
          <a:p>
            <a:pPr marL="349250" lvl="1" indent="0" algn="ctr">
              <a:buNone/>
            </a:pPr>
            <a:endParaRPr lang="en-US" altLang="zh-CN" sz="2000" b="1">
              <a:latin typeface="Tahoma" pitchFamily="34" charset="0"/>
              <a:ea typeface="Tahoma" pitchFamily="34" charset="0"/>
              <a:cs typeface="Tahoma" pitchFamily="34" charset="0"/>
            </a:endParaRPr>
          </a:p>
          <a:p>
            <a:pPr marL="514350" indent="-514350">
              <a:buFont typeface="+mj-lt"/>
              <a:buAutoNum type="arabicPeriod"/>
            </a:pPr>
            <a:r>
              <a:rPr lang="zh-CN" altLang="en-US"/>
              <a:t>事件源组件注册监视器的方法：</a:t>
            </a:r>
            <a:endParaRPr lang="en-US" altLang="zh-CN"/>
          </a:p>
          <a:p>
            <a:pPr marL="0" indent="0" algn="ctr">
              <a:buNone/>
            </a:pPr>
            <a:r>
              <a:rPr lang="en-US" altLang="zh-CN" sz="2400" b="1">
                <a:solidFill>
                  <a:srgbClr val="0000FF"/>
                </a:solidFill>
                <a:latin typeface="Tahoma" pitchFamily="34" charset="0"/>
                <a:ea typeface="Tahoma" pitchFamily="34" charset="0"/>
                <a:cs typeface="Tahoma" pitchFamily="34" charset="0"/>
              </a:rPr>
              <a:t>addActionListener(ActionListener listen);</a:t>
            </a:r>
          </a:p>
          <a:p>
            <a:endParaRPr lang="en-US" altLang="zh-CN" sz="2400" b="1">
              <a:latin typeface="Tahoma" pitchFamily="34" charset="0"/>
              <a:ea typeface="Tahoma" pitchFamily="34" charset="0"/>
              <a:cs typeface="Tahoma" pitchFamily="34" charset="0"/>
            </a:endParaRPr>
          </a:p>
          <a:p>
            <a:endParaRPr lang="zh-CN" altLang="en-US" sz="2400"/>
          </a:p>
        </p:txBody>
      </p:sp>
      <p:sp>
        <p:nvSpPr>
          <p:cNvPr id="4" name="灯片编号占位符 3">
            <a:extLst>
              <a:ext uri="{FF2B5EF4-FFF2-40B4-BE49-F238E27FC236}">
                <a16:creationId xmlns:a16="http://schemas.microsoft.com/office/drawing/2014/main" id="{BB269181-DF7F-4811-87B7-464E958296EB}"/>
              </a:ext>
            </a:extLst>
          </p:cNvPr>
          <p:cNvSpPr>
            <a:spLocks noGrp="1"/>
          </p:cNvSpPr>
          <p:nvPr>
            <p:ph type="sldNum" sz="quarter" idx="12"/>
          </p:nvPr>
        </p:nvSpPr>
        <p:spPr/>
        <p:txBody>
          <a:bodyPr/>
          <a:lstStyle/>
          <a:p>
            <a:fld id="{0C913308-F349-4B6D-A68A-DD1791B4A57B}" type="slidenum">
              <a:rPr lang="zh-CN" altLang="en-US" smtClean="0"/>
              <a:pPr/>
              <a:t>72</a:t>
            </a:fld>
            <a:endParaRPr lang="zh-CN" altLang="en-US"/>
          </a:p>
        </p:txBody>
      </p:sp>
    </p:spTree>
    <p:extLst>
      <p:ext uri="{BB962C8B-B14F-4D97-AF65-F5344CB8AC3E}">
        <p14:creationId xmlns:p14="http://schemas.microsoft.com/office/powerpoint/2010/main" val="4356471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§10.4.2    </a:t>
            </a:r>
            <a:r>
              <a:rPr lang="en-US" altLang="zh-CN" dirty="0" err="1">
                <a:latin typeface="Tahoma" pitchFamily="34" charset="0"/>
                <a:ea typeface="Tahoma" pitchFamily="34" charset="0"/>
                <a:cs typeface="Tahoma" pitchFamily="34" charset="0"/>
              </a:rPr>
              <a:t>ActionEvent</a:t>
            </a:r>
            <a:r>
              <a:rPr lang="zh-CN" altLang="en-US" dirty="0">
                <a:latin typeface="Tahoma" pitchFamily="34" charset="0"/>
                <a:cs typeface="Tahoma" pitchFamily="34" charset="0"/>
              </a:rPr>
              <a:t>事件 </a:t>
            </a:r>
            <a:endParaRPr lang="zh-CN" altLang="en-US" dirty="0"/>
          </a:p>
        </p:txBody>
      </p:sp>
      <p:sp>
        <p:nvSpPr>
          <p:cNvPr id="3" name="内容占位符 2"/>
          <p:cNvSpPr>
            <a:spLocks noGrp="1"/>
          </p:cNvSpPr>
          <p:nvPr>
            <p:ph idx="1"/>
          </p:nvPr>
        </p:nvSpPr>
        <p:spPr>
          <a:xfrm>
            <a:off x="457200" y="1714489"/>
            <a:ext cx="8229600" cy="4416436"/>
          </a:xfrm>
        </p:spPr>
        <p:txBody>
          <a:bodyPr/>
          <a:lstStyle/>
          <a:p>
            <a:pPr algn="just">
              <a:buNone/>
            </a:pPr>
            <a:r>
              <a:rPr lang="zh-CN" altLang="en-US" b="1" dirty="0">
                <a:latin typeface="Tahoma" pitchFamily="34" charset="0"/>
                <a:cs typeface="Tahoma" pitchFamily="34" charset="0"/>
              </a:rPr>
              <a:t>4．</a:t>
            </a:r>
            <a:r>
              <a:rPr lang="en-US" altLang="zh-CN" b="1" dirty="0" err="1">
                <a:latin typeface="Tahoma" pitchFamily="34" charset="0"/>
                <a:ea typeface="Tahoma" pitchFamily="34" charset="0"/>
                <a:cs typeface="Tahoma" pitchFamily="34" charset="0"/>
              </a:rPr>
              <a:t>ActionEvent</a:t>
            </a:r>
            <a:r>
              <a:rPr lang="zh-CN" altLang="en-US" b="1" dirty="0">
                <a:latin typeface="Tahoma" pitchFamily="34" charset="0"/>
                <a:cs typeface="Tahoma" pitchFamily="34" charset="0"/>
              </a:rPr>
              <a:t>类中的方法 </a:t>
            </a:r>
          </a:p>
          <a:p>
            <a:pPr lvl="1"/>
            <a:r>
              <a:rPr lang="en-US" altLang="zh-CN" b="1" dirty="0">
                <a:solidFill>
                  <a:srgbClr val="0000FF"/>
                </a:solidFill>
                <a:latin typeface="Tahoma" pitchFamily="34" charset="0"/>
                <a:ea typeface="Tahoma" pitchFamily="34" charset="0"/>
                <a:cs typeface="Tahoma" pitchFamily="34" charset="0"/>
              </a:rPr>
              <a:t>public Object </a:t>
            </a:r>
            <a:r>
              <a:rPr lang="en-US" altLang="zh-CN" b="1" dirty="0" err="1">
                <a:solidFill>
                  <a:srgbClr val="0000FF"/>
                </a:solidFill>
                <a:latin typeface="Tahoma" pitchFamily="34" charset="0"/>
                <a:ea typeface="Tahoma" pitchFamily="34" charset="0"/>
                <a:cs typeface="Tahoma" pitchFamily="34" charset="0"/>
              </a:rPr>
              <a:t>getSource</a:t>
            </a:r>
            <a:r>
              <a:rPr lang="en-US" altLang="zh-CN" b="1" dirty="0">
                <a:solidFill>
                  <a:srgbClr val="0000FF"/>
                </a:solidFill>
                <a:latin typeface="Tahoma" pitchFamily="34" charset="0"/>
                <a:ea typeface="Tahoma" pitchFamily="34" charset="0"/>
                <a:cs typeface="Tahoma" pitchFamily="34" charset="0"/>
              </a:rPr>
              <a:t>();</a:t>
            </a:r>
            <a:r>
              <a:rPr lang="en-US" altLang="zh-CN" dirty="0">
                <a:latin typeface="Tahoma" pitchFamily="34" charset="0"/>
                <a:ea typeface="Tahoma" pitchFamily="34" charset="0"/>
                <a:cs typeface="Tahoma" pitchFamily="34" charset="0"/>
              </a:rPr>
              <a:t> </a:t>
            </a:r>
          </a:p>
          <a:p>
            <a:pPr lvl="2" algn="just"/>
            <a:r>
              <a:rPr lang="zh-CN" altLang="en-US" sz="2400" dirty="0">
                <a:latin typeface="Tahoma" pitchFamily="34" charset="0"/>
                <a:cs typeface="Tahoma" pitchFamily="34" charset="0"/>
              </a:rPr>
              <a:t>调用该方法可以获取发生</a:t>
            </a:r>
            <a:r>
              <a:rPr lang="en-US" altLang="zh-CN" sz="2400" dirty="0" err="1">
                <a:latin typeface="Tahoma" pitchFamily="34" charset="0"/>
                <a:ea typeface="Tahoma" pitchFamily="34" charset="0"/>
                <a:cs typeface="Tahoma" pitchFamily="34" charset="0"/>
              </a:rPr>
              <a:t>ActionEvent</a:t>
            </a:r>
            <a:r>
              <a:rPr lang="zh-CN" altLang="en-US" sz="2400" dirty="0">
                <a:latin typeface="Tahoma" pitchFamily="34" charset="0"/>
                <a:cs typeface="Tahoma" pitchFamily="34" charset="0"/>
              </a:rPr>
              <a:t>事件的</a:t>
            </a:r>
            <a:r>
              <a:rPr lang="zh-CN" altLang="en-US" sz="2400">
                <a:latin typeface="Tahoma" pitchFamily="34" charset="0"/>
                <a:cs typeface="Tahoma" pitchFamily="34" charset="0"/>
              </a:rPr>
              <a:t>事件源对象</a:t>
            </a:r>
            <a:r>
              <a:rPr lang="en-US" altLang="zh-CN" sz="2400">
                <a:latin typeface="Tahoma" pitchFamily="34" charset="0"/>
                <a:cs typeface="Tahoma" pitchFamily="34" charset="0"/>
              </a:rPr>
              <a:t>(</a:t>
            </a:r>
            <a:r>
              <a:rPr lang="zh-CN" altLang="en-US" sz="2400">
                <a:latin typeface="Tahoma" pitchFamily="34" charset="0"/>
                <a:cs typeface="Tahoma" pitchFamily="34" charset="0"/>
              </a:rPr>
              <a:t>组件</a:t>
            </a:r>
            <a:r>
              <a:rPr lang="en-US" altLang="zh-CN" sz="2400">
                <a:latin typeface="Tahoma" pitchFamily="34" charset="0"/>
                <a:cs typeface="Tahoma" pitchFamily="34" charset="0"/>
              </a:rPr>
              <a:t>)</a:t>
            </a:r>
            <a:r>
              <a:rPr lang="zh-CN" altLang="en-US" sz="2400">
                <a:latin typeface="Tahoma" pitchFamily="34" charset="0"/>
                <a:cs typeface="Tahoma" pitchFamily="34" charset="0"/>
              </a:rPr>
              <a:t>的引用。</a:t>
            </a:r>
            <a:endParaRPr lang="en-US" altLang="zh-CN" sz="2400">
              <a:latin typeface="Tahoma" pitchFamily="34" charset="0"/>
              <a:cs typeface="Tahoma" pitchFamily="34" charset="0"/>
            </a:endParaRPr>
          </a:p>
          <a:p>
            <a:pPr lvl="2" algn="just"/>
            <a:endParaRPr lang="zh-CN" altLang="en-US" sz="2400" dirty="0">
              <a:latin typeface="Tahoma" pitchFamily="34" charset="0"/>
              <a:cs typeface="Tahoma" pitchFamily="34" charset="0"/>
            </a:endParaRPr>
          </a:p>
          <a:p>
            <a:pPr lvl="1"/>
            <a:r>
              <a:rPr lang="en-US" altLang="zh-CN" b="1" dirty="0">
                <a:solidFill>
                  <a:srgbClr val="0000FF"/>
                </a:solidFill>
                <a:latin typeface="Tahoma" pitchFamily="34" charset="0"/>
                <a:ea typeface="Tahoma" pitchFamily="34" charset="0"/>
                <a:cs typeface="Tahoma" pitchFamily="34" charset="0"/>
              </a:rPr>
              <a:t>public String </a:t>
            </a:r>
            <a:r>
              <a:rPr lang="en-US" altLang="zh-CN" b="1" dirty="0" err="1">
                <a:solidFill>
                  <a:srgbClr val="0000FF"/>
                </a:solidFill>
                <a:latin typeface="Tahoma" pitchFamily="34" charset="0"/>
                <a:ea typeface="Tahoma" pitchFamily="34" charset="0"/>
                <a:cs typeface="Tahoma" pitchFamily="34" charset="0"/>
              </a:rPr>
              <a:t>getActionCommand</a:t>
            </a:r>
            <a:r>
              <a:rPr lang="en-US" altLang="zh-CN" b="1" dirty="0">
                <a:solidFill>
                  <a:srgbClr val="0000FF"/>
                </a:solidFill>
                <a:latin typeface="Tahoma" pitchFamily="34" charset="0"/>
                <a:ea typeface="Tahoma" pitchFamily="34" charset="0"/>
                <a:cs typeface="Tahoma" pitchFamily="34" charset="0"/>
              </a:rPr>
              <a:t>();</a:t>
            </a:r>
            <a:r>
              <a:rPr lang="en-US" altLang="zh-CN" dirty="0">
                <a:latin typeface="Tahoma" pitchFamily="34" charset="0"/>
                <a:ea typeface="Tahoma" pitchFamily="34" charset="0"/>
                <a:cs typeface="Tahoma" pitchFamily="34" charset="0"/>
              </a:rPr>
              <a:t> </a:t>
            </a:r>
          </a:p>
          <a:p>
            <a:pPr lvl="2" algn="just"/>
            <a:r>
              <a:rPr lang="zh-CN" altLang="en-US" sz="2400" dirty="0">
                <a:latin typeface="Tahoma" pitchFamily="34" charset="0"/>
                <a:cs typeface="Tahoma" pitchFamily="34" charset="0"/>
              </a:rPr>
              <a:t>调用该方法可以获取发生</a:t>
            </a:r>
            <a:r>
              <a:rPr lang="en-US" altLang="zh-CN" sz="2400" dirty="0" err="1">
                <a:latin typeface="Tahoma" pitchFamily="34" charset="0"/>
                <a:ea typeface="Tahoma" pitchFamily="34" charset="0"/>
                <a:cs typeface="Tahoma" pitchFamily="34" charset="0"/>
              </a:rPr>
              <a:t>ActionEvent</a:t>
            </a:r>
            <a:r>
              <a:rPr lang="zh-CN" altLang="en-US" sz="2400" dirty="0">
                <a:latin typeface="Tahoma" pitchFamily="34" charset="0"/>
                <a:cs typeface="Tahoma" pitchFamily="34" charset="0"/>
              </a:rPr>
              <a:t>事件时，和该事件相关的一个命令</a:t>
            </a:r>
            <a:r>
              <a:rPr lang="zh-CN" altLang="en-US" sz="2400">
                <a:latin typeface="Tahoma" pitchFamily="34" charset="0"/>
                <a:cs typeface="Tahoma" pitchFamily="34" charset="0"/>
              </a:rPr>
              <a:t>字符串。</a:t>
            </a:r>
            <a:endParaRPr lang="en-US" altLang="zh-CN" sz="2400">
              <a:latin typeface="Tahoma" pitchFamily="34" charset="0"/>
              <a:cs typeface="Tahoma" pitchFamily="34" charset="0"/>
            </a:endParaRPr>
          </a:p>
          <a:p>
            <a:pPr lvl="2" algn="just"/>
            <a:r>
              <a:rPr lang="zh-CN" altLang="en-US" sz="2400">
                <a:latin typeface="Tahoma" pitchFamily="34" charset="0"/>
                <a:cs typeface="Tahoma" pitchFamily="34" charset="0"/>
              </a:rPr>
              <a:t>对于文本框，是在文本框中输入的字符串。</a:t>
            </a:r>
            <a:endParaRPr lang="zh-CN" altLang="en-US" sz="2400"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73</a:t>
            </a:fld>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 例题</a:t>
            </a:r>
            <a:r>
              <a:rPr lang="en-US" altLang="zh-CN"/>
              <a:t>10-</a:t>
            </a:r>
            <a:r>
              <a:rPr lang="zh-CN" altLang="en-US"/>
              <a:t>6</a:t>
            </a:r>
            <a:endParaRPr lang="zh-CN" altLang="en-US" dirty="0"/>
          </a:p>
        </p:txBody>
      </p:sp>
      <p:sp>
        <p:nvSpPr>
          <p:cNvPr id="3" name="内容占位符 2"/>
          <p:cNvSpPr>
            <a:spLocks noGrp="1"/>
          </p:cNvSpPr>
          <p:nvPr>
            <p:ph idx="1"/>
          </p:nvPr>
        </p:nvSpPr>
        <p:spPr>
          <a:xfrm>
            <a:off x="357158" y="1628775"/>
            <a:ext cx="8501122" cy="4502150"/>
          </a:xfrm>
        </p:spPr>
        <p:txBody>
          <a:bodyPr/>
          <a:lstStyle/>
          <a:p>
            <a:r>
              <a:rPr lang="zh-CN" altLang="en-US" sz="2400"/>
              <a:t> </a:t>
            </a:r>
            <a:r>
              <a:rPr lang="zh-CN" altLang="en-US"/>
              <a:t>例子</a:t>
            </a:r>
            <a:r>
              <a:rPr lang="en-US" altLang="zh-CN"/>
              <a:t>10-</a:t>
            </a:r>
            <a:r>
              <a:rPr lang="zh-CN" altLang="en-US"/>
              <a:t>6</a:t>
            </a:r>
            <a:r>
              <a:rPr lang="zh-CN" altLang="en-US" dirty="0"/>
              <a:t>中：</a:t>
            </a:r>
            <a:endParaRPr lang="en-US" altLang="zh-CN" dirty="0"/>
          </a:p>
          <a:p>
            <a:pPr lvl="1"/>
            <a:r>
              <a:rPr lang="zh-CN" altLang="en-US" dirty="0"/>
              <a:t>文本框</a:t>
            </a:r>
            <a:r>
              <a:rPr lang="en-US" altLang="zh-CN" dirty="0"/>
              <a:t>text</a:t>
            </a:r>
            <a:r>
              <a:rPr lang="zh-CN" altLang="en-US" dirty="0"/>
              <a:t>是</a:t>
            </a:r>
            <a:r>
              <a:rPr lang="en-US" altLang="zh-CN" dirty="0" err="1"/>
              <a:t>JTextField</a:t>
            </a:r>
            <a:r>
              <a:rPr lang="zh-CN" altLang="en-US"/>
              <a:t>的实例。</a:t>
            </a:r>
            <a:endParaRPr lang="en-US" altLang="zh-CN" dirty="0"/>
          </a:p>
          <a:p>
            <a:pPr lvl="1"/>
            <a:r>
              <a:rPr lang="en-US" altLang="zh-CN" dirty="0"/>
              <a:t>text</a:t>
            </a:r>
            <a:r>
              <a:rPr lang="zh-CN" altLang="en-US" dirty="0"/>
              <a:t>的监视器</a:t>
            </a:r>
            <a:r>
              <a:rPr lang="en-US" altLang="zh-CN" dirty="0"/>
              <a:t>listener</a:t>
            </a:r>
            <a:r>
              <a:rPr lang="zh-CN" altLang="en-US" dirty="0"/>
              <a:t>是实现</a:t>
            </a:r>
            <a:r>
              <a:rPr lang="en-US" altLang="zh-CN" dirty="0" err="1"/>
              <a:t>ActionLiener</a:t>
            </a:r>
            <a:r>
              <a:rPr lang="zh-CN" altLang="en-US" dirty="0"/>
              <a:t>接口的</a:t>
            </a:r>
            <a:r>
              <a:rPr lang="en-US" altLang="zh-CN" dirty="0" err="1"/>
              <a:t>PoliceListen</a:t>
            </a:r>
            <a:r>
              <a:rPr lang="zh-CN" altLang="en-US" dirty="0"/>
              <a:t>类创建的对象。</a:t>
            </a:r>
            <a:endParaRPr lang="en-US" altLang="zh-CN" dirty="0"/>
          </a:p>
          <a:p>
            <a:pPr lvl="1"/>
            <a:r>
              <a:rPr lang="zh-CN" altLang="en-US" dirty="0"/>
              <a:t>在</a:t>
            </a:r>
            <a:r>
              <a:rPr lang="en-US" altLang="zh-CN" dirty="0"/>
              <a:t>text</a:t>
            </a:r>
            <a:r>
              <a:rPr lang="zh-CN" altLang="en-US" dirty="0"/>
              <a:t>中输入数字字符串并回车，监视器负责将</a:t>
            </a:r>
            <a:r>
              <a:rPr lang="en-US" altLang="zh-CN" dirty="0"/>
              <a:t>text</a:t>
            </a:r>
            <a:r>
              <a:rPr lang="zh-CN" altLang="en-US" dirty="0"/>
              <a:t>中的字符串转化为数，然后计算这个数的平方，并在命令行窗口输出平方。</a:t>
            </a:r>
            <a:endParaRPr lang="en-US" altLang="zh-CN" dirty="0"/>
          </a:p>
          <a:p>
            <a:pPr lvl="1"/>
            <a:r>
              <a:rPr lang="zh-CN" altLang="en-US" dirty="0"/>
              <a:t>例子6中的</a:t>
            </a:r>
            <a:r>
              <a:rPr lang="en-US" altLang="zh-CN" dirty="0"/>
              <a:t>text</a:t>
            </a:r>
            <a:r>
              <a:rPr lang="zh-CN" altLang="en-US" dirty="0"/>
              <a:t>对象和监视器</a:t>
            </a:r>
            <a:r>
              <a:rPr lang="en-US" altLang="zh-CN" dirty="0"/>
              <a:t>listener</a:t>
            </a:r>
            <a:r>
              <a:rPr lang="zh-CN" altLang="en-US" dirty="0"/>
              <a:t>都是</a:t>
            </a:r>
            <a:r>
              <a:rPr lang="en-US" altLang="zh-CN" dirty="0" err="1"/>
              <a:t>WindowNumber</a:t>
            </a:r>
            <a:r>
              <a:rPr lang="zh-CN" altLang="en-US" dirty="0"/>
              <a:t>类创建的窗口中的成员。</a:t>
            </a:r>
            <a:endParaRPr lang="en-US" altLang="zh-CN" dirty="0"/>
          </a:p>
          <a:p>
            <a:pPr lvl="1"/>
            <a:r>
              <a:rPr lang="zh-CN" altLang="en-US" dirty="0"/>
              <a:t>程序运行效果如图10.8（</a:t>
            </a:r>
            <a:r>
              <a:rPr lang="en-US" altLang="zh-CN" dirty="0"/>
              <a:t>a）</a:t>
            </a:r>
            <a:r>
              <a:rPr lang="zh-CN" altLang="en-US" dirty="0"/>
              <a:t>和10.8（</a:t>
            </a:r>
            <a:r>
              <a:rPr lang="en-US" altLang="zh-CN" dirty="0"/>
              <a:t>b）。</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74</a:t>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17" name="Object 5"/>
          <p:cNvGraphicFramePr>
            <a:graphicFrameLocks noChangeAspect="1"/>
          </p:cNvGraphicFramePr>
          <p:nvPr/>
        </p:nvGraphicFramePr>
        <p:xfrm>
          <a:off x="1071538" y="2428868"/>
          <a:ext cx="6934200" cy="2286000"/>
        </p:xfrm>
        <a:graphic>
          <a:graphicData uri="http://schemas.openxmlformats.org/presentationml/2006/ole">
            <mc:AlternateContent xmlns:mc="http://schemas.openxmlformats.org/markup-compatibility/2006">
              <mc:Choice xmlns:v="urn:schemas-microsoft-com:vml" Requires="v">
                <p:oleObj spid="_x0000_s9287" name="位图图像" r:id="rId3" imgW="4067743" imgH="1133633" progId="PBrush">
                  <p:embed/>
                </p:oleObj>
              </mc:Choice>
              <mc:Fallback>
                <p:oleObj name="位图图像" r:id="rId3" imgW="4067743" imgH="1133633"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38" y="2428868"/>
                        <a:ext cx="6934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灯片编号占位符 7"/>
          <p:cNvSpPr>
            <a:spLocks noGrp="1"/>
          </p:cNvSpPr>
          <p:nvPr>
            <p:ph type="sldNum" sz="quarter" idx="12"/>
          </p:nvPr>
        </p:nvSpPr>
        <p:spPr/>
        <p:txBody>
          <a:bodyPr/>
          <a:lstStyle/>
          <a:p>
            <a:fld id="{7392539A-0749-4671-863E-6570EB9E9679}" type="slidenum">
              <a:rPr lang="zh-CN" altLang="en-US" smtClean="0"/>
              <a:pPr/>
              <a:t>75</a:t>
            </a:fld>
            <a:endParaRPr lang="zh-CN" altLang="en-US"/>
          </a:p>
        </p:txBody>
      </p:sp>
      <p:sp>
        <p:nvSpPr>
          <p:cNvPr id="7" name="标题 1"/>
          <p:cNvSpPr txBox="1">
            <a:spLocks/>
          </p:cNvSpPr>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a:ln>
                  <a:noFill/>
                </a:ln>
                <a:solidFill>
                  <a:schemeClr val="tx2"/>
                </a:solidFill>
                <a:effectLst/>
                <a:uLnTx/>
                <a:uFillTx/>
                <a:latin typeface="+mj-lt"/>
                <a:ea typeface="+mj-ea"/>
                <a:cs typeface="+mj-cs"/>
              </a:rPr>
              <a:t> 例题6</a:t>
            </a:r>
            <a:endParaRPr kumimoji="0" lang="zh-CN" altLang="en-US" sz="4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例题7</a:t>
            </a:r>
            <a:r>
              <a:rPr lang="en-US" altLang="zh-CN" dirty="0"/>
              <a:t>(</a:t>
            </a:r>
            <a:r>
              <a:rPr lang="zh-CN" altLang="en-US" dirty="0"/>
              <a:t>课后自学</a:t>
            </a:r>
            <a:r>
              <a:rPr lang="en-US" altLang="zh-CN" dirty="0"/>
              <a:t>)</a:t>
            </a:r>
            <a:endParaRPr lang="zh-CN" altLang="en-US" dirty="0"/>
          </a:p>
        </p:txBody>
      </p:sp>
      <p:sp>
        <p:nvSpPr>
          <p:cNvPr id="3" name="内容占位符 2"/>
          <p:cNvSpPr>
            <a:spLocks noGrp="1"/>
          </p:cNvSpPr>
          <p:nvPr>
            <p:ph idx="1"/>
          </p:nvPr>
        </p:nvSpPr>
        <p:spPr/>
        <p:txBody>
          <a:bodyPr/>
          <a:lstStyle/>
          <a:p>
            <a:r>
              <a:rPr lang="zh-CN" altLang="en-US" sz="2400" dirty="0"/>
              <a:t>例子7对例子6进行了改进，</a:t>
            </a:r>
            <a:r>
              <a:rPr lang="en-US" altLang="zh-CN" sz="2400" dirty="0" err="1"/>
              <a:t>WindowNumber</a:t>
            </a:r>
            <a:r>
              <a:rPr lang="zh-CN" altLang="en-US" sz="2400" dirty="0"/>
              <a:t>创建的窗口中有</a:t>
            </a:r>
            <a:r>
              <a:rPr lang="zh-CN" altLang="en-US" sz="2400" b="1" dirty="0">
                <a:solidFill>
                  <a:srgbClr val="0000CC"/>
                </a:solidFill>
              </a:rPr>
              <a:t>2个文本框</a:t>
            </a:r>
            <a:r>
              <a:rPr lang="zh-CN" altLang="en-US" sz="2400" dirty="0"/>
              <a:t>，用户在可编辑的文本框中输入数字、回车确认，另一个不可编辑的文本框显示这个数的平方。</a:t>
            </a:r>
            <a:endParaRPr lang="en-US" altLang="zh-CN" sz="2400" dirty="0"/>
          </a:p>
          <a:p>
            <a:r>
              <a:rPr lang="zh-CN" altLang="en-US" sz="2400" dirty="0"/>
              <a:t>例子7程序运行效果如图10.9。</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76</a:t>
            </a:fld>
            <a:endParaRPr lang="zh-CN" altLang="en-US"/>
          </a:p>
        </p:txBody>
      </p:sp>
      <p:graphicFrame>
        <p:nvGraphicFramePr>
          <p:cNvPr id="121858" name="Object 2"/>
          <p:cNvGraphicFramePr>
            <a:graphicFrameLocks noChangeAspect="1"/>
          </p:cNvGraphicFramePr>
          <p:nvPr/>
        </p:nvGraphicFramePr>
        <p:xfrm>
          <a:off x="2143108" y="3429000"/>
          <a:ext cx="5181600" cy="3124200"/>
        </p:xfrm>
        <a:graphic>
          <a:graphicData uri="http://schemas.openxmlformats.org/presentationml/2006/ole">
            <mc:AlternateContent xmlns:mc="http://schemas.openxmlformats.org/markup-compatibility/2006">
              <mc:Choice xmlns:v="urn:schemas-microsoft-com:vml" Requires="v">
                <p:oleObj spid="_x0000_s121927" name="位图图像" r:id="rId3" imgW="2104762" imgH="1590897" progId="PBrush">
                  <p:embed/>
                </p:oleObj>
              </mc:Choice>
              <mc:Fallback>
                <p:oleObj name="位图图像" r:id="rId3" imgW="2104762" imgH="1590897"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3429000"/>
                        <a:ext cx="5181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其它</a:t>
            </a:r>
            <a:r>
              <a:rPr lang="en-US" altLang="zh-CN" b="1" dirty="0"/>
              <a:t>Event</a:t>
            </a:r>
            <a:r>
              <a:rPr lang="zh-CN" altLang="en-US" dirty="0"/>
              <a:t>类自学。</a:t>
            </a:r>
            <a:endParaRPr lang="en-US" altLang="zh-CN" dirty="0"/>
          </a:p>
          <a:p>
            <a:pPr lvl="1"/>
            <a:r>
              <a:rPr lang="en-US" altLang="zh-CN" dirty="0" err="1"/>
              <a:t>ItemEvent</a:t>
            </a:r>
            <a:endParaRPr lang="en-US" altLang="zh-CN" dirty="0"/>
          </a:p>
          <a:p>
            <a:pPr lvl="1"/>
            <a:r>
              <a:rPr lang="en-US" altLang="zh-CN" dirty="0" err="1"/>
              <a:t>DocumentEvent</a:t>
            </a:r>
            <a:endParaRPr lang="en-US" altLang="zh-CN" dirty="0"/>
          </a:p>
          <a:p>
            <a:pPr lvl="1"/>
            <a:r>
              <a:rPr lang="en-US" altLang="zh-CN" dirty="0" err="1"/>
              <a:t>MouseEvent</a:t>
            </a:r>
            <a:endParaRPr lang="en-US" altLang="zh-CN" dirty="0"/>
          </a:p>
          <a:p>
            <a:pPr lvl="1"/>
            <a:r>
              <a:rPr lang="en-US" altLang="zh-CN" dirty="0" err="1"/>
              <a:t>FocusEvent</a:t>
            </a:r>
            <a:endParaRPr lang="en-US" altLang="zh-CN" dirty="0"/>
          </a:p>
          <a:p>
            <a:pPr lvl="1"/>
            <a:r>
              <a:rPr lang="en-US" altLang="zh-CN" dirty="0" err="1"/>
              <a:t>KeyEvent</a:t>
            </a:r>
            <a:endParaRPr lang="en-US" altLang="zh-CN" dirty="0"/>
          </a:p>
          <a:p>
            <a:pPr lvl="1"/>
            <a:r>
              <a:rPr lang="en-US" altLang="zh-CN" dirty="0" err="1"/>
              <a:t>WindowEvent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77</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§10.4.9    </a:t>
            </a:r>
            <a:r>
              <a:rPr lang="zh-CN" altLang="en-US" dirty="0">
                <a:latin typeface="宋体" pitchFamily="2" charset="-122"/>
              </a:rPr>
              <a:t>匿名类实例或窗口做监视器 </a:t>
            </a:r>
            <a:endParaRPr lang="zh-CN" altLang="en-US" dirty="0"/>
          </a:p>
        </p:txBody>
      </p:sp>
      <p:sp>
        <p:nvSpPr>
          <p:cNvPr id="3" name="内容占位符 2"/>
          <p:cNvSpPr>
            <a:spLocks noGrp="1"/>
          </p:cNvSpPr>
          <p:nvPr>
            <p:ph idx="1"/>
          </p:nvPr>
        </p:nvSpPr>
        <p:spPr/>
        <p:txBody>
          <a:bodyPr/>
          <a:lstStyle/>
          <a:p>
            <a:pPr algn="just">
              <a:buNone/>
            </a:pPr>
            <a:r>
              <a:rPr lang="zh-CN" altLang="en-US" b="1" dirty="0">
                <a:latin typeface="宋体" pitchFamily="2" charset="-122"/>
              </a:rPr>
              <a:t>1．匿名类的实例做监视器: </a:t>
            </a:r>
            <a:endParaRPr lang="en-US" altLang="zh-CN" b="1" dirty="0">
              <a:latin typeface="宋体" pitchFamily="2" charset="-122"/>
            </a:endParaRPr>
          </a:p>
          <a:p>
            <a:pPr lvl="1" algn="just"/>
            <a:r>
              <a:rPr lang="zh-CN" altLang="en-US" sz="2000" dirty="0">
                <a:latin typeface="宋体" pitchFamily="2" charset="-122"/>
              </a:rPr>
              <a:t>匿名类的方便之处是匿名类的外嵌类的成员变量在匿名类中仍然有效，当发生事件时，监视器就比较容易操作事件源所在的外嵌类中的成员.</a:t>
            </a:r>
            <a:endParaRPr lang="en-US" altLang="zh-CN" sz="2000" dirty="0">
              <a:latin typeface="宋体" pitchFamily="2" charset="-122"/>
            </a:endParaRPr>
          </a:p>
          <a:p>
            <a:pPr lvl="1" algn="just"/>
            <a:r>
              <a:rPr lang="zh-CN" altLang="en-US" sz="2000" dirty="0">
                <a:latin typeface="宋体" pitchFamily="2" charset="-122"/>
              </a:rPr>
              <a:t>当事件的处理比较简单、系统也不复杂时，使用匿名类做监视器是一个不错的选择。</a:t>
            </a:r>
          </a:p>
          <a:p>
            <a:pPr algn="just">
              <a:buNone/>
            </a:pPr>
            <a:r>
              <a:rPr lang="zh-CN" altLang="en-US" b="1" dirty="0">
                <a:latin typeface="宋体" pitchFamily="2" charset="-122"/>
              </a:rPr>
              <a:t>2．窗口做监视器: </a:t>
            </a:r>
            <a:endParaRPr lang="en-US" altLang="zh-CN" b="1" dirty="0">
              <a:latin typeface="宋体" pitchFamily="2" charset="-122"/>
            </a:endParaRPr>
          </a:p>
          <a:p>
            <a:pPr lvl="1" algn="just"/>
            <a:r>
              <a:rPr lang="zh-CN" altLang="en-US" sz="2000" dirty="0">
                <a:latin typeface="宋体" pitchFamily="2" charset="-122"/>
              </a:rPr>
              <a:t>让事件源所在的类的实例作为监视器，能让事件的处理比较方便，这是因为，监视器可以方便的操作事件源所在的类中的其他成员。</a:t>
            </a:r>
            <a:endParaRPr lang="en-US" altLang="zh-CN" sz="2000" dirty="0">
              <a:latin typeface="宋体" pitchFamily="2" charset="-122"/>
            </a:endParaRPr>
          </a:p>
          <a:p>
            <a:pPr lvl="1" algn="just"/>
            <a:r>
              <a:rPr lang="zh-CN" altLang="en-US" sz="2000" dirty="0">
                <a:latin typeface="宋体" pitchFamily="2" charset="-122"/>
              </a:rPr>
              <a:t>当事件的处理比较简单，系统也不复杂时，让事件源所在的类的实例作为监视器是一个不错的选择。</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78</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§10.4.9    </a:t>
            </a:r>
            <a:r>
              <a:rPr lang="zh-CN" altLang="en-US" dirty="0">
                <a:latin typeface="宋体" pitchFamily="2" charset="-122"/>
              </a:rPr>
              <a:t>匿名类实例或窗口做监视器 </a:t>
            </a:r>
            <a:endParaRPr lang="zh-CN" altLang="en-US" dirty="0"/>
          </a:p>
        </p:txBody>
      </p:sp>
      <p:sp>
        <p:nvSpPr>
          <p:cNvPr id="3" name="内容占位符 2"/>
          <p:cNvSpPr>
            <a:spLocks noGrp="1"/>
          </p:cNvSpPr>
          <p:nvPr>
            <p:ph idx="1"/>
          </p:nvPr>
        </p:nvSpPr>
        <p:spPr/>
        <p:txBody>
          <a:bodyPr/>
          <a:lstStyle/>
          <a:p>
            <a:pPr algn="just"/>
            <a:r>
              <a:rPr lang="zh-CN" altLang="en-US" b="1">
                <a:latin typeface="Tahoma" panose="020B0604030504040204" pitchFamily="34" charset="0"/>
                <a:cs typeface="Tahoma" panose="020B0604030504040204" pitchFamily="34" charset="0"/>
              </a:rPr>
              <a:t>例子</a:t>
            </a:r>
            <a:r>
              <a:rPr lang="en-US" altLang="zh-CN" b="1">
                <a:latin typeface="Tahoma" panose="020B0604030504040204" pitchFamily="34" charset="0"/>
                <a:cs typeface="Tahoma" panose="020B0604030504040204" pitchFamily="34" charset="0"/>
              </a:rPr>
              <a:t>10_</a:t>
            </a:r>
            <a:r>
              <a:rPr lang="zh-CN" altLang="en-US" b="1">
                <a:latin typeface="Tahoma" panose="020B0604030504040204" pitchFamily="34" charset="0"/>
                <a:cs typeface="Tahoma" panose="020B0604030504040204" pitchFamily="34" charset="0"/>
              </a:rPr>
              <a:t>14</a:t>
            </a:r>
            <a:r>
              <a:rPr lang="en-US" altLang="zh-CN" b="1">
                <a:latin typeface="Tahoma" panose="020B0604030504040204" pitchFamily="34" charset="0"/>
                <a:cs typeface="Tahoma" panose="020B0604030504040204" pitchFamily="34" charset="0"/>
              </a:rPr>
              <a:t>(</a:t>
            </a:r>
            <a:r>
              <a:rPr lang="zh-CN" altLang="en-US" b="1">
                <a:latin typeface="Tahoma" panose="020B0604030504040204" pitchFamily="34" charset="0"/>
                <a:cs typeface="Tahoma" panose="020B0604030504040204" pitchFamily="34" charset="0"/>
              </a:rPr>
              <a:t>课后阅读及运行</a:t>
            </a:r>
            <a:r>
              <a:rPr lang="en-US" altLang="zh-CN" b="1">
                <a:latin typeface="Tahoma" panose="020B0604030504040204" pitchFamily="34" charset="0"/>
                <a:cs typeface="Tahoma" panose="020B0604030504040204" pitchFamily="34" charset="0"/>
              </a:rPr>
              <a:t>)</a:t>
            </a:r>
            <a:endParaRPr lang="zh-CN" altLang="en-US" b="1" dirty="0">
              <a:latin typeface="Tahoma" panose="020B0604030504040204" pitchFamily="34" charset="0"/>
              <a:cs typeface="Tahoma" panose="020B0604030504040204" pitchFamily="34" charset="0"/>
            </a:endParaRPr>
          </a:p>
          <a:p>
            <a:pPr lvl="1" algn="just"/>
            <a:r>
              <a:rPr lang="en-US" altLang="zh-CN" b="1" dirty="0">
                <a:solidFill>
                  <a:srgbClr val="0000CC"/>
                </a:solidFill>
                <a:latin typeface="Tahoma" panose="020B0604030504040204" pitchFamily="34" charset="0"/>
                <a:ea typeface="Tahoma" panose="020B0604030504040204" pitchFamily="34" charset="0"/>
                <a:cs typeface="Tahoma" panose="020B0604030504040204" pitchFamily="34" charset="0"/>
              </a:rPr>
              <a:t>Example10_14</a:t>
            </a:r>
            <a:r>
              <a:rPr lang="en-US" altLang="zh-CN" b="1">
                <a:solidFill>
                  <a:srgbClr val="0000CC"/>
                </a:solidFill>
                <a:latin typeface="Tahoma" panose="020B0604030504040204" pitchFamily="34" charset="0"/>
                <a:ea typeface="Tahoma" panose="020B0604030504040204" pitchFamily="34" charset="0"/>
                <a:cs typeface="Tahoma" panose="020B0604030504040204" pitchFamily="34" charset="0"/>
              </a:rPr>
              <a:t>.java</a:t>
            </a:r>
            <a:r>
              <a:rPr lang="zh-CN" altLang="en-US" b="1">
                <a:latin typeface="宋体" pitchFamily="2" charset="-122"/>
              </a:rPr>
              <a:t>是</a:t>
            </a:r>
            <a:r>
              <a:rPr lang="zh-CN" altLang="en-US" b="1" dirty="0">
                <a:latin typeface="宋体" pitchFamily="2" charset="-122"/>
              </a:rPr>
              <a:t>一个猜数字小游戏 </a:t>
            </a:r>
            <a:endParaRPr lang="en-US" altLang="zh-CN" b="1" dirty="0">
              <a:latin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79</a:t>
            </a:fld>
            <a:endParaRPr lang="zh-CN" altLang="en-US"/>
          </a:p>
        </p:txBody>
      </p:sp>
      <p:graphicFrame>
        <p:nvGraphicFramePr>
          <p:cNvPr id="124930" name="Object 2"/>
          <p:cNvGraphicFramePr>
            <a:graphicFrameLocks noChangeAspect="1"/>
          </p:cNvGraphicFramePr>
          <p:nvPr>
            <p:extLst>
              <p:ext uri="{D42A27DB-BD31-4B8C-83A1-F6EECF244321}">
                <p14:modId xmlns:p14="http://schemas.microsoft.com/office/powerpoint/2010/main" val="167056279"/>
              </p:ext>
            </p:extLst>
          </p:nvPr>
        </p:nvGraphicFramePr>
        <p:xfrm>
          <a:off x="2095500" y="2924944"/>
          <a:ext cx="4267200" cy="2971800"/>
        </p:xfrm>
        <a:graphic>
          <a:graphicData uri="http://schemas.openxmlformats.org/presentationml/2006/ole">
            <mc:AlternateContent xmlns:mc="http://schemas.openxmlformats.org/markup-compatibility/2006">
              <mc:Choice xmlns:v="urn:schemas-microsoft-com:vml" Requires="v">
                <p:oleObj spid="_x0000_s124999" name="位图图像" r:id="rId3" imgW="1991003" imgH="1467055" progId="PBrush">
                  <p:embed/>
                </p:oleObj>
              </mc:Choice>
              <mc:Fallback>
                <p:oleObj name="位图图像" r:id="rId3" imgW="1991003" imgH="1467055"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2924944"/>
                        <a:ext cx="4267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§10.2   </a:t>
            </a:r>
            <a:r>
              <a:rPr lang="zh-CN" altLang="en-US" dirty="0">
                <a:latin typeface="宋体" pitchFamily="2" charset="-122"/>
              </a:rPr>
              <a:t>窗口 </a:t>
            </a:r>
            <a:endParaRPr lang="zh-CN" altLang="en-US" dirty="0"/>
          </a:p>
        </p:txBody>
      </p:sp>
      <p:sp>
        <p:nvSpPr>
          <p:cNvPr id="3" name="内容占位符 2"/>
          <p:cNvSpPr>
            <a:spLocks noGrp="1"/>
          </p:cNvSpPr>
          <p:nvPr>
            <p:ph idx="1"/>
          </p:nvPr>
        </p:nvSpPr>
        <p:spPr>
          <a:xfrm>
            <a:off x="457200" y="1628774"/>
            <a:ext cx="8229600" cy="4752553"/>
          </a:xfrm>
        </p:spPr>
        <p:txBody>
          <a:bodyPr/>
          <a:lstStyle/>
          <a:p>
            <a:r>
              <a:rPr lang="zh-CN" altLang="en-US" b="1" dirty="0">
                <a:solidFill>
                  <a:srgbClr val="C00000"/>
                </a:solidFill>
                <a:latin typeface="Arial" charset="0"/>
              </a:rPr>
              <a:t>底层容器</a:t>
            </a:r>
            <a:r>
              <a:rPr lang="en-US" altLang="zh-CN" b="1" dirty="0">
                <a:solidFill>
                  <a:srgbClr val="C00000"/>
                </a:solidFill>
                <a:latin typeface="Arial" charset="0"/>
              </a:rPr>
              <a:t>(/</a:t>
            </a:r>
            <a:r>
              <a:rPr lang="zh-CN" altLang="en-US" b="1" dirty="0">
                <a:solidFill>
                  <a:srgbClr val="C00000"/>
                </a:solidFill>
                <a:latin typeface="Arial" charset="0"/>
              </a:rPr>
              <a:t>顶层容器</a:t>
            </a:r>
            <a:r>
              <a:rPr lang="en-US" altLang="zh-CN" b="1" dirty="0">
                <a:solidFill>
                  <a:srgbClr val="C00000"/>
                </a:solidFill>
                <a:latin typeface="Arial" charset="0"/>
              </a:rPr>
              <a:t>) </a:t>
            </a:r>
            <a:r>
              <a:rPr lang="zh-CN" altLang="en-US" dirty="0">
                <a:latin typeface="Arial" charset="0"/>
              </a:rPr>
              <a:t>：</a:t>
            </a:r>
            <a:endParaRPr lang="en-US" altLang="zh-CN" dirty="0">
              <a:latin typeface="Arial" charset="0"/>
            </a:endParaRPr>
          </a:p>
          <a:p>
            <a:pPr lvl="1"/>
            <a:r>
              <a:rPr lang="zh-CN" altLang="en-US" b="1" dirty="0">
                <a:solidFill>
                  <a:srgbClr val="0000CC"/>
                </a:solidFill>
                <a:latin typeface="Arial" charset="0"/>
              </a:rPr>
              <a:t>一个基于</a:t>
            </a:r>
            <a:r>
              <a:rPr lang="en-US" altLang="zh-CN" b="1" dirty="0">
                <a:solidFill>
                  <a:srgbClr val="0000CC"/>
                </a:solidFill>
                <a:latin typeface="Arial" charset="0"/>
              </a:rPr>
              <a:t>GUI</a:t>
            </a:r>
            <a:r>
              <a:rPr lang="zh-CN" altLang="en-US" b="1" dirty="0">
                <a:solidFill>
                  <a:srgbClr val="0000CC"/>
                </a:solidFill>
                <a:latin typeface="Arial" charset="0"/>
              </a:rPr>
              <a:t>的应用程序</a:t>
            </a:r>
            <a:r>
              <a:rPr lang="zh-CN" altLang="en-US" dirty="0">
                <a:latin typeface="Arial" charset="0"/>
              </a:rPr>
              <a:t>应当提供一个能和操作系统直接交互的容器，该容器可以被直接显示、绘制在操作系统所控制的平台上，如：显示器，这样的容器称为</a:t>
            </a:r>
            <a:r>
              <a:rPr lang="en-US" altLang="zh-CN" dirty="0">
                <a:latin typeface="Arial" charset="0"/>
              </a:rPr>
              <a:t>GUI</a:t>
            </a:r>
            <a:r>
              <a:rPr lang="zh-CN" altLang="en-US" dirty="0">
                <a:latin typeface="Arial" charset="0"/>
              </a:rPr>
              <a:t>设计中的</a:t>
            </a:r>
            <a:r>
              <a:rPr lang="zh-CN" altLang="en-US" b="1" dirty="0">
                <a:solidFill>
                  <a:srgbClr val="C00000"/>
                </a:solidFill>
                <a:latin typeface="Arial" charset="0"/>
              </a:rPr>
              <a:t>底层容器</a:t>
            </a:r>
            <a:r>
              <a:rPr lang="en-US" altLang="zh-CN" dirty="0">
                <a:latin typeface="Arial" charset="0"/>
              </a:rPr>
              <a:t>(/</a:t>
            </a:r>
            <a:r>
              <a:rPr lang="zh-CN" altLang="en-US" b="1" dirty="0">
                <a:solidFill>
                  <a:srgbClr val="C00000"/>
                </a:solidFill>
                <a:latin typeface="Arial" charset="0"/>
              </a:rPr>
              <a:t>顶层容器</a:t>
            </a:r>
            <a:r>
              <a:rPr lang="en-US" altLang="zh-CN" dirty="0">
                <a:latin typeface="Arial" charset="0"/>
              </a:rPr>
              <a:t>)</a:t>
            </a:r>
          </a:p>
          <a:p>
            <a:pPr lvl="1"/>
            <a:r>
              <a:rPr lang="zh-CN" altLang="en-US" dirty="0">
                <a:solidFill>
                  <a:srgbClr val="0000CC"/>
                </a:solidFill>
                <a:latin typeface="Arial" charset="0"/>
              </a:rPr>
              <a:t>其他组件必须被添加到底层容器中</a:t>
            </a:r>
            <a:r>
              <a:rPr lang="zh-CN" altLang="en-US" dirty="0">
                <a:latin typeface="Arial" charset="0"/>
              </a:rPr>
              <a:t>，以便借助这个底层容器和操作系统进行信息</a:t>
            </a:r>
            <a:r>
              <a:rPr lang="zh-CN" altLang="en-US">
                <a:latin typeface="Arial" charset="0"/>
              </a:rPr>
              <a:t>交互。</a:t>
            </a:r>
            <a:endParaRPr lang="en-US" altLang="zh-CN">
              <a:latin typeface="Arial" charset="0"/>
            </a:endParaRPr>
          </a:p>
          <a:p>
            <a:r>
              <a:rPr lang="zh-CN" altLang="en-US">
                <a:solidFill>
                  <a:srgbClr val="FF33CC"/>
                </a:solidFill>
                <a:latin typeface="Arial" charset="0"/>
              </a:rPr>
              <a:t> </a:t>
            </a:r>
            <a:r>
              <a:rPr lang="en-US" altLang="zh-CN"/>
              <a:t>Swing</a:t>
            </a:r>
            <a:r>
              <a:rPr lang="zh-CN" altLang="en-US"/>
              <a:t>提供了</a:t>
            </a:r>
            <a:r>
              <a:rPr lang="en-US" altLang="zh-CN"/>
              <a:t>3</a:t>
            </a:r>
            <a:r>
              <a:rPr lang="zh-CN" altLang="en-US"/>
              <a:t>个顶层容器：</a:t>
            </a:r>
            <a:endParaRPr lang="en-US" altLang="zh-CN"/>
          </a:p>
          <a:p>
            <a:pPr lvl="1"/>
            <a:r>
              <a:rPr lang="en-US" altLang="zh-CN" b="1">
                <a:solidFill>
                  <a:srgbClr val="C00000"/>
                </a:solidFill>
              </a:rPr>
              <a:t>JFrame(</a:t>
            </a:r>
            <a:r>
              <a:rPr lang="zh-CN" altLang="en-US" b="1">
                <a:solidFill>
                  <a:srgbClr val="C00000"/>
                </a:solidFill>
              </a:rPr>
              <a:t>窗口</a:t>
            </a:r>
            <a:r>
              <a:rPr lang="en-US" altLang="zh-CN" b="1">
                <a:solidFill>
                  <a:srgbClr val="C00000"/>
                </a:solidFill>
              </a:rPr>
              <a:t>)</a:t>
            </a:r>
            <a:r>
              <a:rPr lang="en-US" altLang="zh-CN"/>
              <a:t>, JDialog(</a:t>
            </a:r>
            <a:r>
              <a:rPr lang="zh-CN" altLang="en-US"/>
              <a:t>对话框</a:t>
            </a:r>
            <a:r>
              <a:rPr lang="en-US" altLang="zh-CN"/>
              <a:t>), JApplet(</a:t>
            </a:r>
            <a:r>
              <a:rPr lang="zh-CN" altLang="en-US"/>
              <a:t>嵌套在网页中的窗口</a:t>
            </a:r>
            <a:r>
              <a:rPr lang="en-US" altLang="zh-CN"/>
              <a:t>)</a:t>
            </a:r>
            <a:r>
              <a:rPr lang="zh-CN" altLang="en-US"/>
              <a:t>。</a:t>
            </a:r>
            <a:endParaRPr lang="en-US" altLang="zh-CN" b="1"/>
          </a:p>
          <a:p>
            <a:r>
              <a:rPr lang="zh-CN" altLang="en-US" sz="2000" b="1"/>
              <a:t>注意</a:t>
            </a:r>
            <a:r>
              <a:rPr lang="zh-CN" altLang="en-US" sz="2000"/>
              <a:t>：一般我们要生成一个窗口，通常是用</a:t>
            </a:r>
            <a:r>
              <a:rPr lang="en-US" altLang="zh-CN" sz="2000"/>
              <a:t>Window</a:t>
            </a:r>
            <a:r>
              <a:rPr lang="zh-CN" altLang="en-US" sz="2000"/>
              <a:t>的子类来进行实例化</a:t>
            </a:r>
            <a:r>
              <a:rPr lang="en-US" altLang="zh-CN" sz="2000"/>
              <a:t>(</a:t>
            </a:r>
            <a:r>
              <a:rPr lang="zh-CN" altLang="en-US" sz="2000"/>
              <a:t>如：</a:t>
            </a:r>
            <a:r>
              <a:rPr lang="en-US" altLang="zh-CN" sz="2000"/>
              <a:t>JFrame)</a:t>
            </a:r>
            <a:r>
              <a:rPr lang="zh-CN" altLang="en-US" sz="2000"/>
              <a:t>，而不是直接用到</a:t>
            </a:r>
            <a:r>
              <a:rPr lang="en-US" altLang="zh-CN" sz="2000"/>
              <a:t>Window</a:t>
            </a:r>
            <a:r>
              <a:rPr lang="zh-CN" altLang="en-US" sz="2000"/>
              <a:t>类。</a:t>
            </a:r>
          </a:p>
          <a:p>
            <a:pPr lvl="1"/>
            <a:endParaRPr lang="en-US" altLang="zh-CN" dirty="0">
              <a:solidFill>
                <a:srgbClr val="FF33CC"/>
              </a:solidFill>
              <a:latin typeface="Arial" charset="0"/>
            </a:endParaRPr>
          </a:p>
          <a:p>
            <a:pPr lvl="1"/>
            <a:endParaRPr lang="en-US" altLang="zh-CN" dirty="0">
              <a:solidFill>
                <a:srgbClr val="FF33CC"/>
              </a:solidFill>
              <a:latin typeface="Arial" charset="0"/>
            </a:endParaRPr>
          </a:p>
          <a:p>
            <a:endParaRPr lang="en-US" altLang="zh-CN" dirty="0">
              <a:solidFill>
                <a:srgbClr val="FF33CC"/>
              </a:solidFill>
              <a:latin typeface="Arial" charset="0"/>
            </a:endParaRPr>
          </a:p>
          <a:p>
            <a:pPr lvl="1"/>
            <a:endParaRPr lang="en-US" altLang="zh-CN" dirty="0">
              <a:latin typeface="Arial"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§10.4.10    </a:t>
            </a:r>
            <a:r>
              <a:rPr lang="zh-CN" altLang="en-US" dirty="0">
                <a:latin typeface="宋体" pitchFamily="2" charset="-122"/>
              </a:rPr>
              <a:t>事件总结 </a:t>
            </a:r>
            <a:endParaRPr lang="zh-CN" altLang="en-US" dirty="0"/>
          </a:p>
        </p:txBody>
      </p:sp>
      <p:sp>
        <p:nvSpPr>
          <p:cNvPr id="3" name="内容占位符 2"/>
          <p:cNvSpPr>
            <a:spLocks noGrp="1"/>
          </p:cNvSpPr>
          <p:nvPr>
            <p:ph idx="1"/>
          </p:nvPr>
        </p:nvSpPr>
        <p:spPr/>
        <p:txBody>
          <a:bodyPr/>
          <a:lstStyle/>
          <a:p>
            <a:pPr algn="just">
              <a:buNone/>
            </a:pPr>
            <a:r>
              <a:rPr lang="zh-CN" altLang="en-US" sz="2400" dirty="0">
                <a:solidFill>
                  <a:srgbClr val="0000FF"/>
                </a:solidFill>
                <a:latin typeface="宋体" pitchFamily="2" charset="-122"/>
              </a:rPr>
              <a:t>1</a:t>
            </a:r>
            <a:r>
              <a:rPr lang="zh-CN" altLang="en-US" sz="2400" dirty="0">
                <a:solidFill>
                  <a:srgbClr val="0000FF"/>
                </a:solidFill>
              </a:rPr>
              <a:t>．授权模式</a:t>
            </a:r>
            <a:endParaRPr lang="zh-CN" altLang="en-US" sz="2400" dirty="0">
              <a:solidFill>
                <a:srgbClr val="0000FF"/>
              </a:solidFill>
              <a:latin typeface="宋体" pitchFamily="2" charset="-122"/>
            </a:endParaRPr>
          </a:p>
          <a:p>
            <a:pPr lvl="1" algn="just"/>
            <a:r>
              <a:rPr lang="en-US" altLang="zh-CN" sz="2000" dirty="0">
                <a:latin typeface="宋体" pitchFamily="2" charset="-122"/>
              </a:rPr>
              <a:t>Java</a:t>
            </a:r>
            <a:r>
              <a:rPr lang="zh-CN" altLang="en-US" sz="2000" dirty="0">
                <a:latin typeface="宋体" pitchFamily="2" charset="-122"/>
              </a:rPr>
              <a:t>的事件处理是基于授权模式，即事件源调用方法将某个对象注册为自己的监视器。</a:t>
            </a:r>
          </a:p>
          <a:p>
            <a:pPr algn="just">
              <a:buNone/>
            </a:pPr>
            <a:r>
              <a:rPr lang="en-US" altLang="zh-CN" sz="2400" dirty="0">
                <a:solidFill>
                  <a:srgbClr val="0000FF"/>
                </a:solidFill>
                <a:latin typeface="宋体" pitchFamily="2" charset="-122"/>
              </a:rPr>
              <a:t>2．</a:t>
            </a:r>
            <a:r>
              <a:rPr lang="zh-CN" altLang="en-US" sz="2400" dirty="0">
                <a:solidFill>
                  <a:srgbClr val="0000FF"/>
                </a:solidFill>
                <a:latin typeface="宋体" pitchFamily="2" charset="-122"/>
              </a:rPr>
              <a:t>接口回调</a:t>
            </a:r>
            <a:r>
              <a:rPr lang="zh-CN" altLang="en-US" sz="2400" dirty="0">
                <a:latin typeface="宋体" pitchFamily="2" charset="-122"/>
              </a:rPr>
              <a:t> </a:t>
            </a:r>
          </a:p>
          <a:p>
            <a:pPr lvl="1" algn="just"/>
            <a:r>
              <a:rPr lang="en-US" altLang="zh-CN" sz="2000" dirty="0" err="1">
                <a:solidFill>
                  <a:srgbClr val="FF0066"/>
                </a:solidFill>
                <a:latin typeface="Arial" charset="0"/>
              </a:rPr>
              <a:t>addXXXListener</a:t>
            </a:r>
            <a:r>
              <a:rPr lang="en-US" altLang="zh-CN" sz="2000" dirty="0">
                <a:solidFill>
                  <a:srgbClr val="FF0066"/>
                </a:solidFill>
                <a:latin typeface="Arial" charset="0"/>
              </a:rPr>
              <a:t>(</a:t>
            </a:r>
            <a:r>
              <a:rPr lang="en-US" altLang="zh-CN" sz="2000" dirty="0" err="1">
                <a:solidFill>
                  <a:srgbClr val="FF0066"/>
                </a:solidFill>
                <a:latin typeface="Arial" charset="0"/>
              </a:rPr>
              <a:t>XXXListener</a:t>
            </a:r>
            <a:r>
              <a:rPr lang="en-US" altLang="zh-CN" sz="2000" dirty="0">
                <a:solidFill>
                  <a:srgbClr val="FF0066"/>
                </a:solidFill>
                <a:latin typeface="Arial" charset="0"/>
              </a:rPr>
              <a:t> listener)</a:t>
            </a:r>
            <a:r>
              <a:rPr lang="zh-CN" altLang="en-US" sz="1600" dirty="0">
                <a:latin typeface="宋体" pitchFamily="2" charset="-122"/>
              </a:rPr>
              <a:t>方法中的参数是一个接口，</a:t>
            </a:r>
            <a:r>
              <a:rPr lang="en-US" altLang="zh-CN" sz="1600" dirty="0">
                <a:latin typeface="宋体" pitchFamily="2" charset="-122"/>
              </a:rPr>
              <a:t>listener</a:t>
            </a:r>
            <a:r>
              <a:rPr lang="zh-CN" altLang="en-US" sz="1600" dirty="0">
                <a:latin typeface="宋体" pitchFamily="2" charset="-122"/>
              </a:rPr>
              <a:t>可以引用任何实现了该接口的类所创建的对象，当事件源发生事件时，接口</a:t>
            </a:r>
            <a:r>
              <a:rPr lang="en-US" altLang="zh-CN" sz="1600" dirty="0">
                <a:latin typeface="宋体" pitchFamily="2" charset="-122"/>
              </a:rPr>
              <a:t>listener</a:t>
            </a:r>
            <a:r>
              <a:rPr lang="zh-CN" altLang="en-US" sz="1600" dirty="0">
                <a:latin typeface="宋体" pitchFamily="2" charset="-122"/>
              </a:rPr>
              <a:t>立刻回调被类实现的接口中的某个方法。</a:t>
            </a:r>
          </a:p>
          <a:p>
            <a:pPr algn="just">
              <a:buNone/>
            </a:pPr>
            <a:r>
              <a:rPr lang="en-US" altLang="zh-CN" sz="2400" dirty="0">
                <a:solidFill>
                  <a:srgbClr val="0000FF"/>
                </a:solidFill>
                <a:latin typeface="宋体" pitchFamily="2" charset="-122"/>
                <a:cs typeface="Times New Roman" pitchFamily="18" charset="0"/>
              </a:rPr>
              <a:t>3.</a:t>
            </a:r>
            <a:r>
              <a:rPr lang="zh-CN" altLang="en-US" sz="2400" dirty="0">
                <a:solidFill>
                  <a:srgbClr val="0000FF"/>
                </a:solidFill>
                <a:latin typeface="宋体" pitchFamily="2" charset="-122"/>
                <a:cs typeface="Times New Roman" pitchFamily="18" charset="0"/>
              </a:rPr>
              <a:t>方法绑定</a:t>
            </a:r>
            <a:r>
              <a:rPr lang="zh-CN" altLang="en-US" sz="2400" dirty="0">
                <a:latin typeface="宋体" pitchFamily="2" charset="-122"/>
                <a:cs typeface="Times New Roman" pitchFamily="18" charset="0"/>
              </a:rPr>
              <a:t> </a:t>
            </a:r>
          </a:p>
          <a:p>
            <a:pPr lvl="1" algn="just"/>
            <a:r>
              <a:rPr lang="zh-CN" altLang="en-US" sz="2000" dirty="0">
                <a:latin typeface="宋体" pitchFamily="2" charset="-122"/>
              </a:rPr>
              <a:t>当事件源触发事件发生后，监视器准确知道去调用哪个方法。</a:t>
            </a:r>
          </a:p>
          <a:p>
            <a:pPr algn="just">
              <a:buNone/>
            </a:pPr>
            <a:r>
              <a:rPr lang="en-US" altLang="zh-CN" sz="2400" dirty="0">
                <a:solidFill>
                  <a:srgbClr val="0000FF"/>
                </a:solidFill>
                <a:latin typeface="宋体" pitchFamily="2" charset="-122"/>
                <a:cs typeface="Times New Roman" pitchFamily="18" charset="0"/>
              </a:rPr>
              <a:t>4.</a:t>
            </a:r>
            <a:r>
              <a:rPr lang="zh-CN" altLang="en-US" sz="2400" dirty="0">
                <a:solidFill>
                  <a:srgbClr val="0000FF"/>
                </a:solidFill>
                <a:latin typeface="宋体" pitchFamily="2" charset="-122"/>
                <a:cs typeface="Times New Roman" pitchFamily="18" charset="0"/>
              </a:rPr>
              <a:t>保持松耦合</a:t>
            </a:r>
            <a:r>
              <a:rPr lang="zh-CN" altLang="en-US" sz="2400" dirty="0">
                <a:latin typeface="宋体" pitchFamily="2" charset="-122"/>
                <a:cs typeface="Times New Roman" pitchFamily="18" charset="0"/>
              </a:rPr>
              <a:t> </a:t>
            </a:r>
          </a:p>
          <a:p>
            <a:pPr lvl="1" algn="just"/>
            <a:r>
              <a:rPr lang="zh-CN" altLang="en-US" sz="1600" dirty="0">
                <a:latin typeface="宋体" pitchFamily="2" charset="-122"/>
              </a:rPr>
              <a:t>当事件源触发事件发生后，系统知道某个方法会被执行，但无须关心到底是哪个对象去调用了这个方法，因为任何实现接口的类的实例(做为监视器)都可以调用这个方法来处理事件。    </a:t>
            </a:r>
            <a:endParaRPr lang="en-US" altLang="zh-CN" sz="1600" dirty="0">
              <a:latin typeface="宋体" pitchFamily="2" charset="-122"/>
            </a:endParaRPr>
          </a:p>
          <a:p>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80</a:t>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 5  </a:t>
            </a:r>
            <a:r>
              <a:rPr lang="zh-CN" altLang="en-US" dirty="0">
                <a:latin typeface="宋体" pitchFamily="2" charset="-122"/>
              </a:rPr>
              <a:t>使用</a:t>
            </a:r>
            <a:r>
              <a:rPr lang="en-US" altLang="zh-CN" dirty="0"/>
              <a:t>MVC</a:t>
            </a:r>
            <a:r>
              <a:rPr lang="zh-CN" altLang="en-US" dirty="0">
                <a:latin typeface="宋体" pitchFamily="2" charset="-122"/>
              </a:rPr>
              <a:t>结构</a:t>
            </a:r>
            <a:r>
              <a:rPr lang="zh-CN" altLang="en-US" dirty="0"/>
              <a:t> </a:t>
            </a:r>
          </a:p>
        </p:txBody>
      </p:sp>
      <p:sp>
        <p:nvSpPr>
          <p:cNvPr id="3" name="内容占位符 2"/>
          <p:cNvSpPr>
            <a:spLocks noGrp="1"/>
          </p:cNvSpPr>
          <p:nvPr>
            <p:ph idx="1"/>
          </p:nvPr>
        </p:nvSpPr>
        <p:spPr>
          <a:xfrm>
            <a:off x="457200" y="1628774"/>
            <a:ext cx="8229600" cy="4729183"/>
          </a:xfrm>
        </p:spPr>
        <p:txBody>
          <a:bodyPr/>
          <a:lstStyle/>
          <a:p>
            <a:pPr algn="just">
              <a:lnSpc>
                <a:spcPct val="110000"/>
              </a:lnSpc>
              <a:spcBef>
                <a:spcPct val="5000"/>
              </a:spcBef>
            </a:pPr>
            <a:r>
              <a:rPr lang="zh-CN" altLang="en-US" sz="2400" dirty="0">
                <a:latin typeface="Tahoma" panose="020B0604030504040204" pitchFamily="34" charset="0"/>
                <a:cs typeface="Tahoma" pitchFamily="34" charset="0"/>
              </a:rPr>
              <a:t>模型-视图-控制器</a:t>
            </a:r>
            <a:r>
              <a:rPr lang="en-US" altLang="zh-CN" sz="2400" dirty="0">
                <a:solidFill>
                  <a:srgbClr val="0000FF"/>
                </a:solidFill>
                <a:latin typeface="Tahoma" pitchFamily="34" charset="0"/>
                <a:ea typeface="Tahoma" pitchFamily="34" charset="0"/>
                <a:cs typeface="Tahoma" pitchFamily="34" charset="0"/>
              </a:rPr>
              <a:t>(Model-View-Controller)</a:t>
            </a:r>
            <a:r>
              <a:rPr lang="en-US" altLang="zh-CN" sz="2400" dirty="0">
                <a:latin typeface="Tahoma" panose="020B0604030504040204" pitchFamily="34" charset="0"/>
                <a:ea typeface="Tahoma" panose="020B0604030504040204" pitchFamily="34" charset="0"/>
                <a:cs typeface="Tahoma" panose="020B0604030504040204" pitchFamily="34" charset="0"/>
              </a:rPr>
              <a:t>，</a:t>
            </a:r>
            <a:r>
              <a:rPr lang="zh-CN" altLang="en-US" sz="2400" dirty="0">
                <a:latin typeface="Tahoma" panose="020B0604030504040204" pitchFamily="34" charset="0"/>
                <a:cs typeface="Tahoma" pitchFamily="34" charset="0"/>
              </a:rPr>
              <a:t>简称为</a:t>
            </a:r>
            <a:r>
              <a:rPr lang="en-US" altLang="zh-CN" sz="2400" dirty="0">
                <a:latin typeface="Tahoma" pitchFamily="34" charset="0"/>
                <a:ea typeface="Tahoma" pitchFamily="34" charset="0"/>
                <a:cs typeface="Tahoma" pitchFamily="34" charset="0"/>
              </a:rPr>
              <a:t>MVC。</a:t>
            </a:r>
          </a:p>
          <a:p>
            <a:pPr algn="just">
              <a:lnSpc>
                <a:spcPct val="110000"/>
              </a:lnSpc>
              <a:spcBef>
                <a:spcPct val="5000"/>
              </a:spcBef>
            </a:pPr>
            <a:r>
              <a:rPr lang="en-US" altLang="zh-CN" sz="2400" dirty="0">
                <a:latin typeface="Tahoma" pitchFamily="34" charset="0"/>
                <a:ea typeface="Tahoma" pitchFamily="34" charset="0"/>
                <a:cs typeface="Tahoma" pitchFamily="34" charset="0"/>
              </a:rPr>
              <a:t>MVC</a:t>
            </a:r>
            <a:r>
              <a:rPr lang="zh-CN" altLang="en-US" sz="2400" dirty="0">
                <a:latin typeface="Tahoma" panose="020B0604030504040204" pitchFamily="34" charset="0"/>
                <a:cs typeface="Tahoma" pitchFamily="34" charset="0"/>
              </a:rPr>
              <a:t>是一种软件架构模式，其目的是以会话形式提供方便的</a:t>
            </a:r>
            <a:r>
              <a:rPr lang="en-US" altLang="zh-CN" sz="2400" dirty="0">
                <a:latin typeface="Tahoma" panose="020B0604030504040204" pitchFamily="34" charset="0"/>
                <a:ea typeface="Tahoma" panose="020B0604030504040204" pitchFamily="34" charset="0"/>
                <a:cs typeface="Tahoma" panose="020B0604030504040204" pitchFamily="34" charset="0"/>
              </a:rPr>
              <a:t>GUI</a:t>
            </a:r>
            <a:r>
              <a:rPr lang="zh-CN" altLang="en-US" sz="2400" dirty="0">
                <a:latin typeface="Tahoma" panose="020B0604030504040204" pitchFamily="34" charset="0"/>
                <a:cs typeface="Tahoma" pitchFamily="34" charset="0"/>
              </a:rPr>
              <a:t>支持。</a:t>
            </a:r>
          </a:p>
          <a:p>
            <a:pPr algn="just">
              <a:lnSpc>
                <a:spcPct val="110000"/>
              </a:lnSpc>
              <a:spcBef>
                <a:spcPct val="5000"/>
              </a:spcBef>
            </a:pPr>
            <a:r>
              <a:rPr lang="en-US" altLang="zh-CN" sz="2400" dirty="0">
                <a:latin typeface="Tahoma" panose="020B0604030504040204" pitchFamily="34" charset="0"/>
                <a:ea typeface="Tahoma" panose="020B0604030504040204" pitchFamily="34" charset="0"/>
                <a:cs typeface="Tahoma" panose="020B0604030504040204" pitchFamily="34" charset="0"/>
              </a:rPr>
              <a:t>MVC</a:t>
            </a:r>
            <a:r>
              <a:rPr lang="zh-CN" altLang="en-US" sz="2400" dirty="0">
                <a:latin typeface="Tahoma" panose="020B0604030504040204" pitchFamily="34" charset="0"/>
                <a:cs typeface="Tahoma" pitchFamily="34" charset="0"/>
              </a:rPr>
              <a:t>是一种通过三个不同部分构造一个软件或组件的理想办法：</a:t>
            </a:r>
          </a:p>
          <a:p>
            <a:pPr lvl="1" algn="just">
              <a:lnSpc>
                <a:spcPct val="110000"/>
              </a:lnSpc>
              <a:spcBef>
                <a:spcPct val="5000"/>
              </a:spcBef>
            </a:pPr>
            <a:r>
              <a:rPr lang="zh-CN" altLang="en-US" sz="2000" dirty="0">
                <a:solidFill>
                  <a:srgbClr val="0000FF"/>
                </a:solidFill>
                <a:latin typeface="Tahoma" panose="020B0604030504040204" pitchFamily="34" charset="0"/>
                <a:cs typeface="Tahoma" pitchFamily="34" charset="0"/>
              </a:rPr>
              <a:t>模型(</a:t>
            </a:r>
            <a:r>
              <a:rPr lang="en-US" altLang="zh-CN" sz="2000" dirty="0">
                <a:solidFill>
                  <a:srgbClr val="0000FF"/>
                </a:solidFill>
                <a:latin typeface="Tahoma" panose="020B0604030504040204" pitchFamily="34" charset="0"/>
                <a:ea typeface="Tahoma" panose="020B0604030504040204" pitchFamily="34" charset="0"/>
                <a:cs typeface="Tahoma" panose="020B0604030504040204" pitchFamily="34" charset="0"/>
              </a:rPr>
              <a:t>model)</a:t>
            </a:r>
            <a:r>
              <a:rPr lang="en-US" altLang="zh-CN" sz="2000" dirty="0">
                <a:latin typeface="Tahoma" panose="020B0604030504040204" pitchFamily="34" charset="0"/>
                <a:ea typeface="Tahoma" panose="020B0604030504040204" pitchFamily="34" charset="0"/>
                <a:cs typeface="Tahoma" panose="020B0604030504040204" pitchFamily="34" charset="0"/>
              </a:rPr>
              <a:t> </a:t>
            </a:r>
            <a:r>
              <a:rPr lang="zh-CN" altLang="en-US" sz="2000" dirty="0">
                <a:latin typeface="Tahoma" panose="020B0604030504040204" pitchFamily="34" charset="0"/>
                <a:ea typeface="Tahoma" panose="020B0604030504040204" pitchFamily="34" charset="0"/>
                <a:cs typeface="Tahoma" panose="020B0604030504040204" pitchFamily="34" charset="0"/>
              </a:rPr>
              <a:t>：</a:t>
            </a:r>
            <a:r>
              <a:rPr lang="zh-CN" altLang="en-US" sz="2000" dirty="0">
                <a:latin typeface="Tahoma" panose="020B0604030504040204" pitchFamily="34" charset="0"/>
                <a:cs typeface="Tahoma" pitchFamily="34" charset="0"/>
              </a:rPr>
              <a:t>用于存储数据的对象。</a:t>
            </a:r>
          </a:p>
          <a:p>
            <a:pPr lvl="1" algn="just">
              <a:lnSpc>
                <a:spcPct val="110000"/>
              </a:lnSpc>
              <a:spcBef>
                <a:spcPct val="5000"/>
              </a:spcBef>
            </a:pPr>
            <a:r>
              <a:rPr lang="zh-CN" altLang="en-US" sz="2000" dirty="0">
                <a:solidFill>
                  <a:srgbClr val="0000FF"/>
                </a:solidFill>
                <a:latin typeface="Tahoma" panose="020B0604030504040204" pitchFamily="34" charset="0"/>
                <a:cs typeface="Tahoma" pitchFamily="34" charset="0"/>
              </a:rPr>
              <a:t>视图(</a:t>
            </a:r>
            <a:r>
              <a:rPr lang="en-US" altLang="zh-CN" sz="2000" dirty="0">
                <a:solidFill>
                  <a:srgbClr val="0000FF"/>
                </a:solidFill>
                <a:latin typeface="Tahoma" panose="020B0604030504040204" pitchFamily="34" charset="0"/>
                <a:ea typeface="Tahoma" panose="020B0604030504040204" pitchFamily="34" charset="0"/>
                <a:cs typeface="Tahoma" panose="020B0604030504040204" pitchFamily="34" charset="0"/>
              </a:rPr>
              <a:t>view)</a:t>
            </a:r>
            <a:r>
              <a:rPr lang="en-US" altLang="zh-CN" sz="2000" dirty="0">
                <a:latin typeface="Tahoma" panose="020B0604030504040204" pitchFamily="34" charset="0"/>
                <a:ea typeface="Tahoma" panose="020B0604030504040204" pitchFamily="34" charset="0"/>
                <a:cs typeface="Tahoma" panose="020B0604030504040204" pitchFamily="34" charset="0"/>
              </a:rPr>
              <a:t> </a:t>
            </a:r>
            <a:r>
              <a:rPr lang="zh-CN" altLang="en-US" sz="2000" dirty="0">
                <a:latin typeface="Tahoma" panose="020B0604030504040204" pitchFamily="34" charset="0"/>
                <a:ea typeface="Tahoma" panose="020B0604030504040204" pitchFamily="34" charset="0"/>
                <a:cs typeface="Tahoma" panose="020B0604030504040204" pitchFamily="34" charset="0"/>
              </a:rPr>
              <a:t>：</a:t>
            </a:r>
            <a:r>
              <a:rPr lang="zh-CN" altLang="en-US" sz="2000" dirty="0">
                <a:latin typeface="Tahoma" panose="020B0604030504040204" pitchFamily="34" charset="0"/>
                <a:cs typeface="Tahoma" pitchFamily="34" charset="0"/>
              </a:rPr>
              <a:t>为模型提供数据显示的对象。</a:t>
            </a:r>
          </a:p>
          <a:p>
            <a:pPr lvl="1" algn="just">
              <a:lnSpc>
                <a:spcPct val="110000"/>
              </a:lnSpc>
              <a:spcBef>
                <a:spcPct val="5000"/>
              </a:spcBef>
            </a:pPr>
            <a:r>
              <a:rPr lang="zh-CN" altLang="en-US" sz="2000" dirty="0">
                <a:solidFill>
                  <a:srgbClr val="0000FF"/>
                </a:solidFill>
                <a:latin typeface="Tahoma" panose="020B0604030504040204" pitchFamily="34" charset="0"/>
                <a:cs typeface="Tahoma" pitchFamily="34" charset="0"/>
              </a:rPr>
              <a:t>控制器(</a:t>
            </a:r>
            <a:r>
              <a:rPr lang="en-US" altLang="zh-CN" sz="2000" dirty="0">
                <a:solidFill>
                  <a:srgbClr val="0000FF"/>
                </a:solidFill>
                <a:latin typeface="Tahoma" panose="020B0604030504040204" pitchFamily="34" charset="0"/>
                <a:ea typeface="Tahoma" panose="020B0604030504040204" pitchFamily="34" charset="0"/>
                <a:cs typeface="Tahoma" panose="020B0604030504040204" pitchFamily="34" charset="0"/>
              </a:rPr>
              <a:t>controller)</a:t>
            </a:r>
            <a:r>
              <a:rPr lang="zh-CN" altLang="en-US" sz="2000" dirty="0">
                <a:solidFill>
                  <a:srgbClr val="0000FF"/>
                </a:solidFill>
                <a:latin typeface="Tahoma" panose="020B0604030504040204" pitchFamily="34" charset="0"/>
                <a:ea typeface="Tahoma" panose="020B0604030504040204" pitchFamily="34" charset="0"/>
                <a:cs typeface="Tahoma" panose="020B0604030504040204" pitchFamily="34" charset="0"/>
              </a:rPr>
              <a:t>：</a:t>
            </a:r>
            <a:r>
              <a:rPr lang="zh-CN" altLang="en-US" sz="2000" dirty="0">
                <a:latin typeface="Tahoma" panose="020B0604030504040204" pitchFamily="34" charset="0"/>
                <a:cs typeface="Tahoma" pitchFamily="34" charset="0"/>
              </a:rPr>
              <a:t>处理用户的交互操作，对于用户的操作作出响应，让模型和视图进行必要的交互，即：</a:t>
            </a:r>
            <a:endParaRPr lang="en-US" altLang="zh-CN" sz="2000" dirty="0">
              <a:latin typeface="Tahoma" panose="020B0604030504040204" pitchFamily="34" charset="0"/>
              <a:ea typeface="Tahoma" panose="020B0604030504040204" pitchFamily="34" charset="0"/>
              <a:cs typeface="Tahoma" panose="020B0604030504040204" pitchFamily="34" charset="0"/>
            </a:endParaRPr>
          </a:p>
          <a:p>
            <a:pPr lvl="2" algn="just">
              <a:lnSpc>
                <a:spcPct val="110000"/>
              </a:lnSpc>
              <a:spcBef>
                <a:spcPct val="5000"/>
              </a:spcBef>
            </a:pPr>
            <a:r>
              <a:rPr lang="zh-CN" altLang="en-US" sz="2000" dirty="0">
                <a:latin typeface="Tahoma" panose="020B0604030504040204" pitchFamily="34" charset="0"/>
                <a:cs typeface="Tahoma" pitchFamily="34" charset="0"/>
              </a:rPr>
              <a:t>通过视图修改</a:t>
            </a:r>
            <a:r>
              <a:rPr lang="zh-CN" altLang="en-US" sz="2000">
                <a:latin typeface="Tahoma" panose="020B0604030504040204" pitchFamily="34" charset="0"/>
                <a:cs typeface="Tahoma" pitchFamily="34" charset="0"/>
              </a:rPr>
              <a:t>、获取</a:t>
            </a:r>
            <a:r>
              <a:rPr lang="en-US" altLang="zh-CN" sz="2000">
                <a:latin typeface="Tahoma" panose="020B0604030504040204" pitchFamily="34" charset="0"/>
                <a:ea typeface="Tahoma" panose="020B0604030504040204" pitchFamily="34" charset="0"/>
                <a:cs typeface="Tahoma" panose="020B0604030504040204" pitchFamily="34" charset="0"/>
              </a:rPr>
              <a:t>(/</a:t>
            </a:r>
            <a:r>
              <a:rPr lang="zh-CN" altLang="en-US" sz="2000">
                <a:latin typeface="Tahoma" panose="020B0604030504040204" pitchFamily="34" charset="0"/>
                <a:cs typeface="Tahoma" pitchFamily="34" charset="0"/>
              </a:rPr>
              <a:t>显示</a:t>
            </a:r>
            <a:r>
              <a:rPr lang="en-US" altLang="zh-CN" sz="2000">
                <a:latin typeface="Tahoma" panose="020B0604030504040204" pitchFamily="34" charset="0"/>
                <a:ea typeface="Tahoma" panose="020B0604030504040204" pitchFamily="34" charset="0"/>
                <a:cs typeface="Tahoma" panose="020B0604030504040204" pitchFamily="34" charset="0"/>
              </a:rPr>
              <a:t>)</a:t>
            </a:r>
            <a:r>
              <a:rPr lang="zh-CN" altLang="en-US" sz="2000">
                <a:latin typeface="Tahoma" panose="020B0604030504040204" pitchFamily="34" charset="0"/>
                <a:cs typeface="Tahoma" pitchFamily="34" charset="0"/>
              </a:rPr>
              <a:t>模型</a:t>
            </a:r>
            <a:r>
              <a:rPr lang="zh-CN" altLang="en-US" sz="2000" dirty="0">
                <a:latin typeface="Tahoma" panose="020B0604030504040204" pitchFamily="34" charset="0"/>
                <a:cs typeface="Tahoma" pitchFamily="34" charset="0"/>
              </a:rPr>
              <a:t>中的数据；</a:t>
            </a:r>
            <a:endParaRPr lang="en-US" altLang="zh-CN" sz="2000" dirty="0">
              <a:latin typeface="Tahoma" panose="020B0604030504040204" pitchFamily="34" charset="0"/>
              <a:ea typeface="Tahoma" panose="020B0604030504040204" pitchFamily="34" charset="0"/>
              <a:cs typeface="Tahoma" panose="020B0604030504040204" pitchFamily="34" charset="0"/>
            </a:endParaRPr>
          </a:p>
          <a:p>
            <a:pPr lvl="2" algn="just">
              <a:lnSpc>
                <a:spcPct val="110000"/>
              </a:lnSpc>
              <a:spcBef>
                <a:spcPct val="5000"/>
              </a:spcBef>
            </a:pPr>
            <a:r>
              <a:rPr lang="zh-CN" altLang="en-US" sz="2000" dirty="0">
                <a:latin typeface="Tahoma" panose="020B0604030504040204" pitchFamily="34" charset="0"/>
                <a:cs typeface="Tahoma" pitchFamily="34" charset="0"/>
              </a:rPr>
              <a:t>当模型中的数据变化</a:t>
            </a:r>
            <a:r>
              <a:rPr lang="zh-CN" altLang="en-US" sz="2000">
                <a:latin typeface="Tahoma" panose="020B0604030504040204" pitchFamily="34" charset="0"/>
                <a:cs typeface="Tahoma" pitchFamily="34" charset="0"/>
              </a:rPr>
              <a:t>时，控制器让</a:t>
            </a:r>
            <a:r>
              <a:rPr lang="zh-CN" altLang="en-US" sz="2000" dirty="0">
                <a:latin typeface="Tahoma" panose="020B0604030504040204" pitchFamily="34" charset="0"/>
                <a:cs typeface="Tahoma" pitchFamily="34" charset="0"/>
              </a:rPr>
              <a:t>视图更新显示。</a:t>
            </a:r>
          </a:p>
          <a:p>
            <a:endParaRPr lang="zh-CN" altLang="en-US" sz="2400" dirty="0">
              <a:latin typeface="Tahoma" panose="020B0604030504040204"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81</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 5  </a:t>
            </a:r>
            <a:r>
              <a:rPr lang="zh-CN" altLang="en-US" dirty="0">
                <a:latin typeface="宋体" pitchFamily="2" charset="-122"/>
              </a:rPr>
              <a:t>使用</a:t>
            </a:r>
            <a:r>
              <a:rPr lang="en-US" altLang="zh-CN" dirty="0"/>
              <a:t>MVC</a:t>
            </a:r>
            <a:r>
              <a:rPr lang="zh-CN" altLang="en-US" dirty="0">
                <a:latin typeface="宋体" pitchFamily="2" charset="-122"/>
              </a:rPr>
              <a:t>结构</a:t>
            </a:r>
            <a:r>
              <a:rPr lang="zh-CN" altLang="en-US" dirty="0"/>
              <a:t> </a:t>
            </a:r>
          </a:p>
        </p:txBody>
      </p:sp>
      <p:sp>
        <p:nvSpPr>
          <p:cNvPr id="3" name="内容占位符 2"/>
          <p:cNvSpPr>
            <a:spLocks noGrp="1"/>
          </p:cNvSpPr>
          <p:nvPr>
            <p:ph idx="1"/>
          </p:nvPr>
        </p:nvSpPr>
        <p:spPr/>
        <p:txBody>
          <a:bodyPr/>
          <a:lstStyle/>
          <a:p>
            <a:r>
              <a:rPr lang="zh-CN" altLang="en-US" b="1" dirty="0">
                <a:solidFill>
                  <a:srgbClr val="C00000"/>
                </a:solidFill>
              </a:rPr>
              <a:t>视图</a:t>
            </a:r>
            <a:r>
              <a:rPr lang="en-US" altLang="zh-CN" b="1" dirty="0">
                <a:solidFill>
                  <a:srgbClr val="C00000"/>
                </a:solidFill>
              </a:rPr>
              <a:t>(View)</a:t>
            </a:r>
            <a:r>
              <a:rPr lang="zh-CN" altLang="en-US" dirty="0"/>
              <a:t>就是用户直接看到的并且可以与之交互界面。</a:t>
            </a:r>
            <a:endParaRPr lang="en-US" altLang="zh-CN" dirty="0"/>
          </a:p>
          <a:p>
            <a:r>
              <a:rPr lang="zh-CN" altLang="en-US" b="1" dirty="0">
                <a:solidFill>
                  <a:srgbClr val="C00000"/>
                </a:solidFill>
              </a:rPr>
              <a:t>模型</a:t>
            </a:r>
            <a:r>
              <a:rPr lang="en-US" altLang="zh-CN" b="1" dirty="0">
                <a:solidFill>
                  <a:srgbClr val="C00000"/>
                </a:solidFill>
              </a:rPr>
              <a:t>(Model)</a:t>
            </a:r>
            <a:r>
              <a:rPr lang="zh-CN" altLang="en-US" dirty="0"/>
              <a:t>表示数据和业务规则，处理需求核心功能并且反馈处理后数据</a:t>
            </a:r>
            <a:r>
              <a:rPr lang="zh-CN" altLang="en-US"/>
              <a:t>结果。</a:t>
            </a:r>
            <a:endParaRPr lang="en-US" altLang="zh-CN" dirty="0"/>
          </a:p>
          <a:p>
            <a:r>
              <a:rPr lang="zh-CN" altLang="en-US" b="1" dirty="0">
                <a:solidFill>
                  <a:srgbClr val="C00000"/>
                </a:solidFill>
              </a:rPr>
              <a:t>控制器</a:t>
            </a:r>
            <a:r>
              <a:rPr lang="en-US" altLang="zh-CN" b="1" dirty="0">
                <a:solidFill>
                  <a:srgbClr val="C00000"/>
                </a:solidFill>
              </a:rPr>
              <a:t>(</a:t>
            </a:r>
            <a:r>
              <a:rPr lang="en-US" dirty="0"/>
              <a:t>Controller)</a:t>
            </a:r>
            <a:r>
              <a:rPr lang="zh-CN" altLang="en-US" dirty="0"/>
              <a:t>接受用户</a:t>
            </a:r>
            <a:r>
              <a:rPr lang="zh-CN" altLang="en-US"/>
              <a:t>的输入，并</a:t>
            </a:r>
            <a:r>
              <a:rPr lang="zh-CN" altLang="en-US" dirty="0"/>
              <a:t>调用</a:t>
            </a:r>
            <a:r>
              <a:rPr lang="en-US" dirty="0"/>
              <a:t>Model</a:t>
            </a:r>
            <a:r>
              <a:rPr lang="zh-CN" altLang="en-US" dirty="0"/>
              <a:t>和</a:t>
            </a:r>
            <a:r>
              <a:rPr lang="en-US" dirty="0"/>
              <a:t>View</a:t>
            </a:r>
            <a:r>
              <a:rPr lang="zh-CN" altLang="en-US" dirty="0"/>
              <a:t>去完成用户的</a:t>
            </a:r>
            <a:r>
              <a:rPr lang="zh-CN" altLang="en-US"/>
              <a:t>需求。</a:t>
            </a:r>
            <a:endParaRPr lang="en-US" altLang="zh-CN" dirty="0"/>
          </a:p>
          <a:p>
            <a:endParaRPr lang="en-US" altLang="zh-CN" dirty="0"/>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82</a:t>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 5  </a:t>
            </a:r>
            <a:r>
              <a:rPr lang="zh-CN" altLang="en-US" dirty="0">
                <a:latin typeface="宋体" pitchFamily="2" charset="-122"/>
              </a:rPr>
              <a:t>使用</a:t>
            </a:r>
            <a:r>
              <a:rPr lang="en-US" altLang="zh-CN" dirty="0"/>
              <a:t>MVC</a:t>
            </a:r>
            <a:r>
              <a:rPr lang="zh-CN" altLang="en-US" dirty="0">
                <a:latin typeface="宋体" pitchFamily="2" charset="-122"/>
              </a:rPr>
              <a:t>结构</a:t>
            </a:r>
            <a:r>
              <a:rPr lang="zh-CN" altLang="en-US" dirty="0"/>
              <a:t> </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pPr marL="514350" indent="-514350">
              <a:buFont typeface="+mj-lt"/>
              <a:buAutoNum type="arabicPeriod"/>
            </a:pPr>
            <a:r>
              <a:rPr lang="en-US">
                <a:solidFill>
                  <a:srgbClr val="0000CC"/>
                </a:solidFill>
              </a:rPr>
              <a:t>View </a:t>
            </a:r>
            <a:r>
              <a:rPr lang="zh-CN" altLang="en-US"/>
              <a:t>接收数据，并传送</a:t>
            </a:r>
            <a:r>
              <a:rPr lang="zh-CN" altLang="en-US" dirty="0"/>
              <a:t>指令</a:t>
            </a:r>
            <a:r>
              <a:rPr lang="zh-CN" altLang="en-US"/>
              <a:t>到 </a:t>
            </a:r>
            <a:r>
              <a:rPr lang="en-US" dirty="0">
                <a:solidFill>
                  <a:srgbClr val="0000CC"/>
                </a:solidFill>
              </a:rPr>
              <a:t>Controller</a:t>
            </a:r>
            <a:r>
              <a:rPr lang="zh-CN" altLang="en-US"/>
              <a:t>；</a:t>
            </a:r>
            <a:endParaRPr lang="en-US" dirty="0"/>
          </a:p>
          <a:p>
            <a:pPr marL="514350" indent="-514350">
              <a:buFont typeface="+mj-lt"/>
              <a:buAutoNum type="arabicPeriod"/>
            </a:pPr>
            <a:r>
              <a:rPr lang="en-US" dirty="0">
                <a:solidFill>
                  <a:srgbClr val="0000CC"/>
                </a:solidFill>
              </a:rPr>
              <a:t>Controller</a:t>
            </a:r>
            <a:r>
              <a:rPr lang="zh-CN" altLang="en-US" dirty="0"/>
              <a:t>完成业务逻辑后，</a:t>
            </a:r>
            <a:r>
              <a:rPr lang="zh-CN" altLang="en-US"/>
              <a:t>要求 </a:t>
            </a:r>
            <a:r>
              <a:rPr lang="en-US" dirty="0">
                <a:solidFill>
                  <a:srgbClr val="0000CC"/>
                </a:solidFill>
              </a:rPr>
              <a:t>Model</a:t>
            </a:r>
            <a:r>
              <a:rPr lang="en-US"/>
              <a:t> </a:t>
            </a:r>
            <a:r>
              <a:rPr lang="zh-CN" altLang="en-US" dirty="0"/>
              <a:t>改变状态；</a:t>
            </a:r>
          </a:p>
          <a:p>
            <a:pPr marL="514350" indent="-514350">
              <a:buFont typeface="+mj-lt"/>
              <a:buAutoNum type="arabicPeriod"/>
            </a:pPr>
            <a:r>
              <a:rPr lang="en-US" dirty="0">
                <a:solidFill>
                  <a:srgbClr val="0000CC"/>
                </a:solidFill>
              </a:rPr>
              <a:t>Model</a:t>
            </a:r>
            <a:r>
              <a:rPr lang="en-US"/>
              <a:t> </a:t>
            </a:r>
            <a:r>
              <a:rPr lang="zh-CN" altLang="en-US" dirty="0"/>
              <a:t>将新的数据发送</a:t>
            </a:r>
            <a:r>
              <a:rPr lang="zh-CN" altLang="en-US"/>
              <a:t>到 </a:t>
            </a:r>
            <a:r>
              <a:rPr lang="en-US" dirty="0">
                <a:solidFill>
                  <a:srgbClr val="0000CC"/>
                </a:solidFill>
              </a:rPr>
              <a:t>View</a:t>
            </a:r>
            <a:r>
              <a:rPr lang="en-US"/>
              <a:t>，</a:t>
            </a:r>
            <a:r>
              <a:rPr lang="zh-CN" altLang="en-US" dirty="0"/>
              <a:t>用户得到反馈。</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83</a:t>
            </a:fld>
            <a:endParaRPr lang="zh-CN" altLang="en-US"/>
          </a:p>
        </p:txBody>
      </p:sp>
      <p:sp>
        <p:nvSpPr>
          <p:cNvPr id="6" name="TextBox 5"/>
          <p:cNvSpPr txBox="1"/>
          <p:nvPr/>
        </p:nvSpPr>
        <p:spPr>
          <a:xfrm>
            <a:off x="3643306" y="1857364"/>
            <a:ext cx="1285884" cy="523220"/>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altLang="zh-CN" sz="2800" b="1" dirty="0"/>
              <a:t>View</a:t>
            </a:r>
            <a:endParaRPr lang="zh-CN" altLang="en-US" sz="2800" b="1" dirty="0"/>
          </a:p>
        </p:txBody>
      </p:sp>
      <p:sp>
        <p:nvSpPr>
          <p:cNvPr id="7" name="TextBox 6"/>
          <p:cNvSpPr txBox="1"/>
          <p:nvPr/>
        </p:nvSpPr>
        <p:spPr>
          <a:xfrm>
            <a:off x="1643042" y="3429000"/>
            <a:ext cx="2286016" cy="523220"/>
          </a:xfrm>
          <a:prstGeom prst="rect">
            <a:avLst/>
          </a:prstGeom>
          <a:solidFill>
            <a:schemeClr val="tx2">
              <a:lumMod val="20000"/>
              <a:lumOff val="80000"/>
            </a:schemeClr>
          </a:solidFill>
          <a:ln>
            <a:solidFill>
              <a:schemeClr val="accent1"/>
            </a:solidFill>
          </a:ln>
        </p:spPr>
        <p:txBody>
          <a:bodyPr wrap="square" rtlCol="0">
            <a:spAutoFit/>
          </a:bodyPr>
          <a:lstStyle/>
          <a:p>
            <a:pPr algn="ctr"/>
            <a:r>
              <a:rPr lang="en-US" altLang="zh-CN" sz="2800" b="1" dirty="0" err="1"/>
              <a:t>Cotroller</a:t>
            </a:r>
            <a:endParaRPr lang="zh-CN" altLang="en-US" sz="2800" b="1" dirty="0"/>
          </a:p>
        </p:txBody>
      </p:sp>
      <p:sp>
        <p:nvSpPr>
          <p:cNvPr id="8" name="TextBox 7"/>
          <p:cNvSpPr txBox="1"/>
          <p:nvPr/>
        </p:nvSpPr>
        <p:spPr>
          <a:xfrm>
            <a:off x="5286380" y="3429000"/>
            <a:ext cx="1285884" cy="523220"/>
          </a:xfrm>
          <a:prstGeom prst="rect">
            <a:avLst/>
          </a:prstGeom>
          <a:solidFill>
            <a:schemeClr val="accent2">
              <a:lumMod val="40000"/>
              <a:lumOff val="60000"/>
            </a:schemeClr>
          </a:solidFill>
          <a:ln>
            <a:solidFill>
              <a:schemeClr val="accent1"/>
            </a:solidFill>
          </a:ln>
        </p:spPr>
        <p:txBody>
          <a:bodyPr wrap="square" rtlCol="0">
            <a:spAutoFit/>
          </a:bodyPr>
          <a:lstStyle/>
          <a:p>
            <a:pPr algn="ctr"/>
            <a:r>
              <a:rPr lang="en-US" altLang="zh-CN" sz="2800" b="1" dirty="0"/>
              <a:t>Model</a:t>
            </a:r>
            <a:endParaRPr lang="zh-CN" altLang="en-US" sz="2800" b="1" dirty="0"/>
          </a:p>
        </p:txBody>
      </p:sp>
      <p:cxnSp>
        <p:nvCxnSpPr>
          <p:cNvPr id="10" name="直接箭头连接符 9"/>
          <p:cNvCxnSpPr>
            <a:stCxn id="6" idx="1"/>
            <a:endCxn id="7" idx="0"/>
          </p:cNvCxnSpPr>
          <p:nvPr/>
        </p:nvCxnSpPr>
        <p:spPr>
          <a:xfrm rot="10800000" flipV="1">
            <a:off x="2786050" y="2118974"/>
            <a:ext cx="857256" cy="131002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3"/>
            <a:endCxn id="8" idx="1"/>
          </p:cNvCxnSpPr>
          <p:nvPr/>
        </p:nvCxnSpPr>
        <p:spPr>
          <a:xfrm>
            <a:off x="3929058" y="3690610"/>
            <a:ext cx="1357322"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0"/>
            <a:endCxn id="6" idx="3"/>
          </p:cNvCxnSpPr>
          <p:nvPr/>
        </p:nvCxnSpPr>
        <p:spPr>
          <a:xfrm rot="16200000" flipV="1">
            <a:off x="4774243" y="2273921"/>
            <a:ext cx="1310026" cy="10001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949308"/>
          </a:xfrm>
        </p:spPr>
        <p:txBody>
          <a:bodyPr/>
          <a:lstStyle/>
          <a:p>
            <a:r>
              <a:rPr lang="zh-CN" altLang="en-US" dirty="0">
                <a:latin typeface="Tahoma" panose="020B0604030504040204" pitchFamily="34" charset="0"/>
                <a:cs typeface="Tahoma" panose="020B0604030504040204" pitchFamily="34" charset="0"/>
              </a:rPr>
              <a:t>例题15</a:t>
            </a:r>
          </a:p>
        </p:txBody>
      </p:sp>
      <p:sp>
        <p:nvSpPr>
          <p:cNvPr id="3" name="内容占位符 2"/>
          <p:cNvSpPr>
            <a:spLocks noGrp="1"/>
          </p:cNvSpPr>
          <p:nvPr>
            <p:ph idx="1"/>
          </p:nvPr>
        </p:nvSpPr>
        <p:spPr>
          <a:xfrm>
            <a:off x="457200" y="1628800"/>
            <a:ext cx="8229600" cy="4502125"/>
          </a:xfrm>
        </p:spPr>
        <p:txBody>
          <a:bodyPr>
            <a:normAutofit fontScale="92500"/>
          </a:bodyPr>
          <a:lstStyle/>
          <a:p>
            <a:pPr algn="just">
              <a:lnSpc>
                <a:spcPct val="110000"/>
              </a:lnSpc>
              <a:spcBef>
                <a:spcPct val="5000"/>
              </a:spcBef>
            </a:pPr>
            <a:r>
              <a:rPr lang="en-US" altLang="zh-CN" sz="2400" b="1">
                <a:solidFill>
                  <a:srgbClr val="0000FF"/>
                </a:solidFill>
                <a:latin typeface="Tahoma" panose="020B0604030504040204" pitchFamily="34" charset="0"/>
                <a:ea typeface="Tahoma" panose="020B0604030504040204" pitchFamily="34" charset="0"/>
                <a:cs typeface="Tahoma" panose="020B0604030504040204" pitchFamily="34" charset="0"/>
              </a:rPr>
              <a:t>Model</a:t>
            </a:r>
            <a:r>
              <a:rPr lang="zh-CN" altLang="en-US" sz="2400" b="1">
                <a:solidFill>
                  <a:srgbClr val="0000FF"/>
                </a:solidFill>
                <a:latin typeface="Tahoma" panose="020B0604030504040204" pitchFamily="34" charset="0"/>
                <a:cs typeface="Tahoma" panose="020B0604030504040204" pitchFamily="34" charset="0"/>
              </a:rPr>
              <a:t>：</a:t>
            </a:r>
            <a:endParaRPr lang="en-US" altLang="zh-CN" sz="2400" b="1">
              <a:solidFill>
                <a:srgbClr val="0000FF"/>
              </a:solidFill>
              <a:latin typeface="Tahoma" panose="020B0604030504040204" pitchFamily="34" charset="0"/>
              <a:cs typeface="Tahoma" panose="020B0604030504040204" pitchFamily="34" charset="0"/>
            </a:endParaRPr>
          </a:p>
          <a:p>
            <a:pPr lvl="1" algn="just">
              <a:lnSpc>
                <a:spcPct val="110000"/>
              </a:lnSpc>
              <a:spcBef>
                <a:spcPct val="5000"/>
              </a:spcBef>
            </a:pPr>
            <a:r>
              <a:rPr lang="zh-CN" altLang="en-US">
                <a:latin typeface="Tahoma" panose="020B0604030504040204" pitchFamily="34" charset="0"/>
                <a:cs typeface="Tahoma" panose="020B0604030504040204" pitchFamily="34" charset="0"/>
              </a:rPr>
              <a:t>编写</a:t>
            </a:r>
            <a:r>
              <a:rPr lang="zh-CN" altLang="en-US" dirty="0">
                <a:latin typeface="Tahoma" panose="020B0604030504040204" pitchFamily="34" charset="0"/>
                <a:cs typeface="Tahoma" panose="020B0604030504040204" pitchFamily="34" charset="0"/>
              </a:rPr>
              <a:t>一个封装</a:t>
            </a:r>
            <a:r>
              <a:rPr lang="zh-CN" altLang="en-US">
                <a:solidFill>
                  <a:srgbClr val="0000FF"/>
                </a:solidFill>
                <a:latin typeface="Tahoma" panose="020B0604030504040204" pitchFamily="34" charset="0"/>
                <a:cs typeface="Tahoma" panose="020B0604030504040204" pitchFamily="34" charset="0"/>
              </a:rPr>
              <a:t>三角形</a:t>
            </a:r>
            <a:r>
              <a:rPr lang="zh-CN" altLang="en-US">
                <a:latin typeface="Tahoma" panose="020B0604030504040204" pitchFamily="34" charset="0"/>
                <a:cs typeface="Tahoma" panose="020B0604030504040204" pitchFamily="34" charset="0"/>
              </a:rPr>
              <a:t>的</a:t>
            </a:r>
            <a:r>
              <a:rPr lang="en-US" altLang="zh-CN">
                <a:latin typeface="Tahoma" panose="020B0604030504040204" pitchFamily="34" charset="0"/>
                <a:ea typeface="Tahoma" panose="020B0604030504040204" pitchFamily="34" charset="0"/>
                <a:cs typeface="Tahoma" panose="020B0604030504040204" pitchFamily="34" charset="0"/>
              </a:rPr>
              <a:t>Java</a:t>
            </a:r>
            <a:r>
              <a:rPr lang="zh-CN" altLang="en-US">
                <a:latin typeface="Tahoma" panose="020B0604030504040204" pitchFamily="34" charset="0"/>
                <a:cs typeface="Tahoma" panose="020B0604030504040204" pitchFamily="34" charset="0"/>
              </a:rPr>
              <a:t>类</a:t>
            </a:r>
            <a:r>
              <a:rPr lang="zh-CN" altLang="en-US">
                <a:solidFill>
                  <a:srgbClr val="0000FF"/>
                </a:solidFill>
                <a:latin typeface="Tahoma" panose="020B0604030504040204" pitchFamily="34" charset="0"/>
                <a:cs typeface="Tahoma" panose="020B0604030504040204" pitchFamily="34" charset="0"/>
              </a:rPr>
              <a:t>，</a:t>
            </a:r>
            <a:r>
              <a:rPr lang="zh-CN" altLang="en-US">
                <a:latin typeface="Tahoma" panose="020B0604030504040204" pitchFamily="34" charset="0"/>
                <a:cs typeface="Tahoma" panose="020B0604030504040204" pitchFamily="34" charset="0"/>
              </a:rPr>
              <a:t>即：</a:t>
            </a:r>
            <a:r>
              <a:rPr lang="en-US" altLang="zh-CN" b="1">
                <a:solidFill>
                  <a:srgbClr val="C00000"/>
                </a:solidFill>
                <a:latin typeface="Tahoma" panose="020B0604030504040204" pitchFamily="34" charset="0"/>
                <a:cs typeface="Tahoma" panose="020B0604030504040204" pitchFamily="34" charset="0"/>
              </a:rPr>
              <a:t>Triangle.java</a:t>
            </a:r>
          </a:p>
          <a:p>
            <a:pPr algn="just">
              <a:lnSpc>
                <a:spcPct val="110000"/>
              </a:lnSpc>
              <a:spcBef>
                <a:spcPct val="5000"/>
              </a:spcBef>
            </a:pPr>
            <a:r>
              <a:rPr lang="en-US" altLang="zh-CN" sz="2400" b="1">
                <a:solidFill>
                  <a:srgbClr val="0000FF"/>
                </a:solidFill>
                <a:latin typeface="Tahoma" panose="020B0604030504040204" pitchFamily="34" charset="0"/>
                <a:ea typeface="Tahoma" panose="020B0604030504040204" pitchFamily="34" charset="0"/>
                <a:cs typeface="Tahoma" panose="020B0604030504040204" pitchFamily="34" charset="0"/>
              </a:rPr>
              <a:t>View</a:t>
            </a:r>
            <a:r>
              <a:rPr lang="zh-CN" altLang="en-US" sz="2400" b="1">
                <a:solidFill>
                  <a:srgbClr val="0000FF"/>
                </a:solidFill>
                <a:latin typeface="Tahoma" panose="020B0604030504040204" pitchFamily="34" charset="0"/>
                <a:cs typeface="Tahoma" panose="020B0604030504040204" pitchFamily="34" charset="0"/>
              </a:rPr>
              <a:t>：</a:t>
            </a:r>
            <a:endParaRPr lang="en-US" altLang="zh-CN" sz="2400" b="1">
              <a:solidFill>
                <a:srgbClr val="0000FF"/>
              </a:solidFill>
              <a:latin typeface="Tahoma" panose="020B0604030504040204" pitchFamily="34" charset="0"/>
              <a:cs typeface="Tahoma" panose="020B0604030504040204" pitchFamily="34" charset="0"/>
            </a:endParaRPr>
          </a:p>
          <a:p>
            <a:pPr lvl="1" algn="just">
              <a:lnSpc>
                <a:spcPct val="110000"/>
              </a:lnSpc>
              <a:spcBef>
                <a:spcPct val="5000"/>
              </a:spcBef>
            </a:pPr>
            <a:r>
              <a:rPr lang="zh-CN" altLang="en-US">
                <a:latin typeface="Tahoma" panose="020B0604030504040204" pitchFamily="34" charset="0"/>
                <a:cs typeface="Tahoma" panose="020B0604030504040204" pitchFamily="34" charset="0"/>
              </a:rPr>
              <a:t>再</a:t>
            </a:r>
            <a:r>
              <a:rPr lang="zh-CN" altLang="en-US" dirty="0">
                <a:latin typeface="Tahoma" panose="020B0604030504040204" pitchFamily="34" charset="0"/>
                <a:cs typeface="Tahoma" panose="020B0604030504040204" pitchFamily="34" charset="0"/>
              </a:rPr>
              <a:t>编写一</a:t>
            </a:r>
            <a:r>
              <a:rPr lang="zh-CN" altLang="en-US">
                <a:latin typeface="Tahoma" panose="020B0604030504040204" pitchFamily="34" charset="0"/>
                <a:cs typeface="Tahoma" panose="020B0604030504040204" pitchFamily="34" charset="0"/>
              </a:rPr>
              <a:t>个窗口</a:t>
            </a:r>
            <a:r>
              <a:rPr lang="en-US" altLang="zh-CN" b="1">
                <a:solidFill>
                  <a:srgbClr val="C00000"/>
                </a:solidFill>
                <a:latin typeface="Tahoma" panose="020B0604030504040204" pitchFamily="34" charset="0"/>
                <a:cs typeface="Tahoma" panose="020B0604030504040204" pitchFamily="34" charset="0"/>
              </a:rPr>
              <a:t>WindowTriangle.java</a:t>
            </a:r>
            <a:r>
              <a:rPr lang="zh-CN" altLang="en-US">
                <a:latin typeface="Tahoma" panose="020B0604030504040204" pitchFamily="34" charset="0"/>
                <a:cs typeface="Tahoma" panose="020B0604030504040204" pitchFamily="34" charset="0"/>
              </a:rPr>
              <a:t>。</a:t>
            </a:r>
            <a:r>
              <a:rPr lang="zh-CN" altLang="en-US" dirty="0">
                <a:latin typeface="Tahoma" panose="020B0604030504040204" pitchFamily="34" charset="0"/>
                <a:cs typeface="Tahoma" panose="020B0604030504040204" pitchFamily="34" charset="0"/>
              </a:rPr>
              <a:t>要求窗口使用</a:t>
            </a:r>
            <a:r>
              <a:rPr lang="zh-CN" altLang="en-US" b="1" dirty="0">
                <a:solidFill>
                  <a:srgbClr val="FF3399"/>
                </a:solidFill>
                <a:latin typeface="Tahoma" panose="020B0604030504040204" pitchFamily="34" charset="0"/>
                <a:cs typeface="Tahoma" panose="020B0604030504040204" pitchFamily="34" charset="0"/>
              </a:rPr>
              <a:t>三文本框</a:t>
            </a:r>
            <a:r>
              <a:rPr lang="zh-CN" altLang="en-US" dirty="0">
                <a:latin typeface="Tahoma" panose="020B0604030504040204" pitchFamily="34" charset="0"/>
                <a:cs typeface="Tahoma" panose="020B0604030504040204" pitchFamily="34" charset="0"/>
              </a:rPr>
              <a:t>和一个</a:t>
            </a:r>
            <a:r>
              <a:rPr lang="zh-CN" altLang="en-US" b="1" dirty="0">
                <a:solidFill>
                  <a:srgbClr val="FF3399"/>
                </a:solidFill>
                <a:latin typeface="Tahoma" panose="020B0604030504040204" pitchFamily="34" charset="0"/>
                <a:cs typeface="Tahoma" panose="020B0604030504040204" pitchFamily="34" charset="0"/>
              </a:rPr>
              <a:t>文本区</a:t>
            </a:r>
            <a:r>
              <a:rPr lang="zh-CN" altLang="en-US" dirty="0">
                <a:latin typeface="Tahoma" panose="020B0604030504040204" pitchFamily="34" charset="0"/>
                <a:cs typeface="Tahoma" panose="020B0604030504040204" pitchFamily="34" charset="0"/>
              </a:rPr>
              <a:t>为三角形对象中的数据</a:t>
            </a:r>
            <a:r>
              <a:rPr lang="zh-CN" altLang="en-US">
                <a:latin typeface="Tahoma" panose="020B0604030504040204" pitchFamily="34" charset="0"/>
                <a:cs typeface="Tahoma" panose="020B0604030504040204" pitchFamily="34" charset="0"/>
              </a:rPr>
              <a:t>提供</a:t>
            </a:r>
            <a:r>
              <a:rPr lang="zh-CN" altLang="en-US" b="1">
                <a:solidFill>
                  <a:srgbClr val="0000FF"/>
                </a:solidFill>
                <a:latin typeface="Tahoma" panose="020B0604030504040204" pitchFamily="34" charset="0"/>
                <a:cs typeface="Tahoma" panose="020B0604030504040204" pitchFamily="34" charset="0"/>
              </a:rPr>
              <a:t>视图</a:t>
            </a:r>
            <a:r>
              <a:rPr lang="en-US" altLang="zh-CN" b="1">
                <a:solidFill>
                  <a:srgbClr val="0000FF"/>
                </a:solidFill>
                <a:latin typeface="Tahoma" panose="020B0604030504040204" pitchFamily="34" charset="0"/>
                <a:ea typeface="Tahoma" panose="020B0604030504040204" pitchFamily="34" charset="0"/>
                <a:cs typeface="Tahoma" panose="020B0604030504040204" pitchFamily="34" charset="0"/>
              </a:rPr>
              <a:t>(View)</a:t>
            </a:r>
            <a:r>
              <a:rPr lang="zh-CN" altLang="en-US">
                <a:latin typeface="Tahoma" panose="020B0604030504040204" pitchFamily="34" charset="0"/>
                <a:cs typeface="Tahoma" panose="020B0604030504040204" pitchFamily="34" charset="0"/>
              </a:rPr>
              <a:t>，其中：</a:t>
            </a:r>
            <a:endParaRPr lang="en-US" altLang="zh-CN">
              <a:latin typeface="Tahoma" panose="020B0604030504040204" pitchFamily="34" charset="0"/>
              <a:ea typeface="Tahoma" panose="020B0604030504040204" pitchFamily="34" charset="0"/>
              <a:cs typeface="Tahoma" panose="020B0604030504040204" pitchFamily="34" charset="0"/>
            </a:endParaRPr>
          </a:p>
          <a:p>
            <a:pPr lvl="2" algn="just">
              <a:lnSpc>
                <a:spcPct val="110000"/>
              </a:lnSpc>
              <a:spcBef>
                <a:spcPct val="5000"/>
              </a:spcBef>
            </a:pPr>
            <a:r>
              <a:rPr lang="zh-CN" altLang="en-US" sz="2000">
                <a:latin typeface="Tahoma" panose="020B0604030504040204" pitchFamily="34" charset="0"/>
                <a:cs typeface="Tahoma" panose="020B0604030504040204" pitchFamily="34" charset="0"/>
              </a:rPr>
              <a:t>三</a:t>
            </a:r>
            <a:r>
              <a:rPr lang="zh-CN" altLang="en-US" sz="2000" dirty="0">
                <a:latin typeface="Tahoma" panose="020B0604030504040204" pitchFamily="34" charset="0"/>
                <a:cs typeface="Tahoma" panose="020B0604030504040204" pitchFamily="34" charset="0"/>
              </a:rPr>
              <a:t>个文本框用来显示和更新三角形对象的三个边的</a:t>
            </a:r>
            <a:r>
              <a:rPr lang="zh-CN" altLang="en-US" sz="2000">
                <a:latin typeface="Tahoma" panose="020B0604030504040204" pitchFamily="34" charset="0"/>
                <a:cs typeface="Tahoma" panose="020B0604030504040204" pitchFamily="34" charset="0"/>
              </a:rPr>
              <a:t>长度；</a:t>
            </a:r>
            <a:endParaRPr lang="en-US" altLang="zh-CN" sz="2000">
              <a:latin typeface="Tahoma" panose="020B0604030504040204" pitchFamily="34" charset="0"/>
              <a:ea typeface="Tahoma" panose="020B0604030504040204" pitchFamily="34" charset="0"/>
              <a:cs typeface="Tahoma" panose="020B0604030504040204" pitchFamily="34" charset="0"/>
            </a:endParaRPr>
          </a:p>
          <a:p>
            <a:pPr lvl="2" algn="just">
              <a:lnSpc>
                <a:spcPct val="110000"/>
              </a:lnSpc>
              <a:spcBef>
                <a:spcPct val="5000"/>
              </a:spcBef>
            </a:pPr>
            <a:r>
              <a:rPr lang="zh-CN" altLang="en-US" sz="2000">
                <a:latin typeface="Tahoma" panose="020B0604030504040204" pitchFamily="34" charset="0"/>
                <a:cs typeface="Tahoma" panose="020B0604030504040204" pitchFamily="34" charset="0"/>
              </a:rPr>
              <a:t>文本区</a:t>
            </a:r>
            <a:r>
              <a:rPr lang="zh-CN" altLang="en-US" sz="2000" dirty="0">
                <a:latin typeface="Tahoma" panose="020B0604030504040204" pitchFamily="34" charset="0"/>
                <a:cs typeface="Tahoma" panose="020B0604030504040204" pitchFamily="34" charset="0"/>
              </a:rPr>
              <a:t>对象用来显示三角形的面积。</a:t>
            </a:r>
          </a:p>
          <a:p>
            <a:pPr algn="just">
              <a:lnSpc>
                <a:spcPct val="110000"/>
              </a:lnSpc>
              <a:spcBef>
                <a:spcPct val="5000"/>
              </a:spcBef>
            </a:pPr>
            <a:r>
              <a:rPr lang="en-US" altLang="zh-CN" sz="2400" b="1">
                <a:solidFill>
                  <a:srgbClr val="0000FF"/>
                </a:solidFill>
                <a:latin typeface="Tahoma" panose="020B0604030504040204" pitchFamily="34" charset="0"/>
                <a:ea typeface="Tahoma" panose="020B0604030504040204" pitchFamily="34" charset="0"/>
                <a:cs typeface="Tahoma" panose="020B0604030504040204" pitchFamily="34" charset="0"/>
              </a:rPr>
              <a:t>Controller</a:t>
            </a:r>
            <a:r>
              <a:rPr lang="zh-CN" altLang="en-US" sz="2400" b="1">
                <a:solidFill>
                  <a:srgbClr val="0000FF"/>
                </a:solidFill>
                <a:latin typeface="Tahoma" panose="020B0604030504040204" pitchFamily="34" charset="0"/>
                <a:cs typeface="Tahoma" panose="020B0604030504040204" pitchFamily="34" charset="0"/>
              </a:rPr>
              <a:t>：</a:t>
            </a:r>
            <a:endParaRPr lang="en-US" altLang="zh-CN" sz="2400" b="1">
              <a:solidFill>
                <a:srgbClr val="0000FF"/>
              </a:solidFill>
              <a:latin typeface="Tahoma" panose="020B0604030504040204" pitchFamily="34" charset="0"/>
              <a:cs typeface="Tahoma" panose="020B0604030504040204" pitchFamily="34" charset="0"/>
            </a:endParaRPr>
          </a:p>
          <a:p>
            <a:pPr lvl="1" algn="just">
              <a:lnSpc>
                <a:spcPct val="110000"/>
              </a:lnSpc>
              <a:spcBef>
                <a:spcPct val="5000"/>
              </a:spcBef>
            </a:pPr>
            <a:r>
              <a:rPr lang="zh-CN" altLang="en-US" sz="2000">
                <a:latin typeface="Tahoma" panose="020B0604030504040204" pitchFamily="34" charset="0"/>
                <a:cs typeface="Tahoma" panose="020B0604030504040204" pitchFamily="34" charset="0"/>
              </a:rPr>
              <a:t>窗口</a:t>
            </a:r>
            <a:r>
              <a:rPr lang="zh-CN" altLang="en-US" sz="2000" dirty="0">
                <a:latin typeface="Tahoma" panose="020B0604030504040204" pitchFamily="34" charset="0"/>
                <a:cs typeface="Tahoma" panose="020B0604030504040204" pitchFamily="34" charset="0"/>
              </a:rPr>
              <a:t>中有一</a:t>
            </a:r>
            <a:r>
              <a:rPr lang="zh-CN" altLang="en-US" sz="2000">
                <a:latin typeface="Tahoma" panose="020B0604030504040204" pitchFamily="34" charset="0"/>
                <a:cs typeface="Tahoma" panose="020B0604030504040204" pitchFamily="34" charset="0"/>
              </a:rPr>
              <a:t>个</a:t>
            </a:r>
            <a:r>
              <a:rPr lang="zh-CN" altLang="en-US" sz="2000" b="1">
                <a:solidFill>
                  <a:srgbClr val="0000FF"/>
                </a:solidFill>
                <a:latin typeface="Tahoma" panose="020B0604030504040204" pitchFamily="34" charset="0"/>
                <a:cs typeface="Tahoma" panose="020B0604030504040204" pitchFamily="34" charset="0"/>
              </a:rPr>
              <a:t>按钮</a:t>
            </a:r>
            <a:r>
              <a:rPr lang="en-US" altLang="zh-CN" sz="2000" b="1">
                <a:solidFill>
                  <a:srgbClr val="0000FF"/>
                </a:solidFill>
                <a:latin typeface="Tahoma" panose="020B0604030504040204" pitchFamily="34" charset="0"/>
                <a:ea typeface="Tahoma" panose="020B0604030504040204" pitchFamily="34" charset="0"/>
                <a:cs typeface="Tahoma" panose="020B0604030504040204" pitchFamily="34" charset="0"/>
              </a:rPr>
              <a:t>(</a:t>
            </a:r>
            <a:r>
              <a:rPr lang="en-US" altLang="zh-CN" b="1">
                <a:solidFill>
                  <a:srgbClr val="C00000"/>
                </a:solidFill>
                <a:latin typeface="Tahoma" panose="020B0604030504040204" pitchFamily="34" charset="0"/>
                <a:cs typeface="Tahoma" panose="020B0604030504040204" pitchFamily="34" charset="0"/>
              </a:rPr>
              <a:t>controlButton</a:t>
            </a:r>
            <a:r>
              <a:rPr lang="en-US" altLang="zh-CN" sz="2000" b="1">
                <a:solidFill>
                  <a:srgbClr val="0000FF"/>
                </a:solidFill>
                <a:latin typeface="Tahoma" panose="020B0604030504040204" pitchFamily="34" charset="0"/>
                <a:ea typeface="Tahoma" panose="020B0604030504040204" pitchFamily="34" charset="0"/>
                <a:cs typeface="Tahoma" panose="020B0604030504040204" pitchFamily="34" charset="0"/>
              </a:rPr>
              <a:t>)</a:t>
            </a:r>
            <a:r>
              <a:rPr lang="zh-CN" altLang="en-US" sz="2000">
                <a:latin typeface="Tahoma" panose="020B0604030504040204" pitchFamily="34" charset="0"/>
                <a:cs typeface="Tahoma" panose="020B0604030504040204" pitchFamily="34" charset="0"/>
              </a:rPr>
              <a:t>，</a:t>
            </a:r>
            <a:r>
              <a:rPr lang="zh-CN" altLang="en-US" sz="2000" dirty="0">
                <a:latin typeface="Tahoma" panose="020B0604030504040204" pitchFamily="34" charset="0"/>
                <a:cs typeface="Tahoma" panose="020B0604030504040204" pitchFamily="34" charset="0"/>
              </a:rPr>
              <a:t>用户单击该按钮后</a:t>
            </a:r>
            <a:r>
              <a:rPr lang="zh-CN" altLang="en-US" sz="2000">
                <a:latin typeface="Tahoma" panose="020B0604030504040204" pitchFamily="34" charset="0"/>
                <a:cs typeface="Tahoma" panose="020B0604030504040204" pitchFamily="34" charset="0"/>
              </a:rPr>
              <a:t>，程序</a:t>
            </a:r>
            <a:r>
              <a:rPr lang="en-US" altLang="zh-CN" sz="2000">
                <a:latin typeface="Tahoma" panose="020B0604030504040204" pitchFamily="34" charset="0"/>
                <a:cs typeface="Tahoma" panose="020B0604030504040204" pitchFamily="34" charset="0"/>
              </a:rPr>
              <a:t>(</a:t>
            </a:r>
            <a:r>
              <a:rPr lang="en-US" altLang="zh-CN" b="1">
                <a:solidFill>
                  <a:srgbClr val="C00000"/>
                </a:solidFill>
                <a:latin typeface="Tahoma" panose="020B0604030504040204" pitchFamily="34" charset="0"/>
                <a:cs typeface="Tahoma" panose="020B0604030504040204" pitchFamily="34" charset="0"/>
              </a:rPr>
              <a:t>actionPerformed</a:t>
            </a:r>
            <a:r>
              <a:rPr lang="zh-CN" altLang="en-US" sz="2000">
                <a:latin typeface="Tahoma" panose="020B0604030504040204" pitchFamily="34" charset="0"/>
                <a:cs typeface="Tahoma" panose="020B0604030504040204" pitchFamily="34" charset="0"/>
              </a:rPr>
              <a:t>方法</a:t>
            </a:r>
            <a:r>
              <a:rPr lang="en-US" altLang="zh-CN" sz="2000">
                <a:latin typeface="Tahoma" panose="020B0604030504040204" pitchFamily="34" charset="0"/>
                <a:cs typeface="Tahoma" panose="020B0604030504040204" pitchFamily="34" charset="0"/>
              </a:rPr>
              <a:t>)</a:t>
            </a:r>
            <a:r>
              <a:rPr lang="zh-CN" altLang="en-US" sz="2000">
                <a:latin typeface="Tahoma" panose="020B0604030504040204" pitchFamily="34" charset="0"/>
                <a:cs typeface="Tahoma" panose="020B0604030504040204" pitchFamily="34" charset="0"/>
              </a:rPr>
              <a:t>用</a:t>
            </a:r>
            <a:r>
              <a:rPr lang="zh-CN" altLang="en-US" sz="2000" dirty="0">
                <a:latin typeface="Tahoma" panose="020B0604030504040204" pitchFamily="34" charset="0"/>
                <a:cs typeface="Tahoma" panose="020B0604030504040204" pitchFamily="34" charset="0"/>
              </a:rPr>
              <a:t>3个文本框中的数据分别作为三角形的三个边的长度，并将计算出的三角形的</a:t>
            </a:r>
            <a:r>
              <a:rPr lang="zh-CN" altLang="en-US" sz="2000" dirty="0">
                <a:solidFill>
                  <a:srgbClr val="0000CC"/>
                </a:solidFill>
                <a:latin typeface="Tahoma" panose="020B0604030504040204" pitchFamily="34" charset="0"/>
                <a:cs typeface="Tahoma" panose="020B0604030504040204" pitchFamily="34" charset="0"/>
              </a:rPr>
              <a:t>面积显示在文本区</a:t>
            </a:r>
            <a:r>
              <a:rPr lang="zh-CN" altLang="en-US" sz="2000">
                <a:latin typeface="Tahoma" panose="020B0604030504040204" pitchFamily="34" charset="0"/>
                <a:cs typeface="Tahoma" panose="020B0604030504040204" pitchFamily="34" charset="0"/>
              </a:rPr>
              <a:t>中。</a:t>
            </a:r>
            <a:endParaRPr lang="zh-CN" altLang="en-US" sz="2000" dirty="0">
              <a:latin typeface="Tahoma" panose="020B0604030504040204" pitchFamily="34" charset="0"/>
              <a:cs typeface="Tahoma" panose="020B0604030504040204" pitchFamily="34" charset="0"/>
            </a:endParaRPr>
          </a:p>
          <a:p>
            <a:endParaRPr lang="zh-CN" altLang="en-US" dirty="0">
              <a:latin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anose="020B0604030504040204" pitchFamily="34" charset="0"/>
                <a:cs typeface="Tahoma" panose="020B0604030504040204" pitchFamily="34" charset="0"/>
              </a:rPr>
              <a:pPr/>
              <a:t>84</a:t>
            </a:fld>
            <a:endParaRPr lang="zh-CN" altLang="en-US">
              <a:latin typeface="Tahoma" panose="020B0604030504040204" pitchFamily="34" charset="0"/>
              <a:cs typeface="Tahoma" panose="020B060403050404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CD770-3B5D-4CF3-A8E2-AE4BA0F71D1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2BCE4A6-8EE7-42BC-BB34-055EA9844A83}"/>
              </a:ext>
            </a:extLst>
          </p:cNvPr>
          <p:cNvSpPr>
            <a:spLocks noGrp="1"/>
          </p:cNvSpPr>
          <p:nvPr>
            <p:ph idx="1"/>
          </p:nvPr>
        </p:nvSpPr>
        <p:spPr/>
        <p:txBody>
          <a:bodyPr/>
          <a:lstStyle/>
          <a:p>
            <a:r>
              <a:rPr lang="zh-CN" altLang="en-US">
                <a:latin typeface="Tahoma" panose="020B0604030504040204" pitchFamily="34" charset="0"/>
                <a:cs typeface="Tahoma" panose="020B0604030504040204" pitchFamily="34" charset="0"/>
              </a:rPr>
              <a:t>程序运行效果如图10.1</a:t>
            </a:r>
            <a:r>
              <a:rPr lang="en-US" altLang="zh-CN">
                <a:latin typeface="Tahoma" panose="020B0604030504040204" pitchFamily="34" charset="0"/>
                <a:ea typeface="Tahoma" panose="020B0604030504040204" pitchFamily="34" charset="0"/>
                <a:cs typeface="Tahoma" panose="020B0604030504040204" pitchFamily="34" charset="0"/>
              </a:rPr>
              <a:t>4</a:t>
            </a:r>
            <a:r>
              <a:rPr lang="zh-CN" altLang="en-US">
                <a:latin typeface="Tahoma" panose="020B0604030504040204" pitchFamily="34" charset="0"/>
                <a:cs typeface="Tahoma" panose="020B0604030504040204" pitchFamily="34" charset="0"/>
              </a:rPr>
              <a:t>。</a:t>
            </a:r>
            <a:endParaRPr lang="zh-CN" altLang="en-US"/>
          </a:p>
        </p:txBody>
      </p:sp>
      <p:sp>
        <p:nvSpPr>
          <p:cNvPr id="4" name="灯片编号占位符 3">
            <a:extLst>
              <a:ext uri="{FF2B5EF4-FFF2-40B4-BE49-F238E27FC236}">
                <a16:creationId xmlns:a16="http://schemas.microsoft.com/office/drawing/2014/main" id="{99DB451F-B5D1-4697-A847-063F23626CB0}"/>
              </a:ext>
            </a:extLst>
          </p:cNvPr>
          <p:cNvSpPr>
            <a:spLocks noGrp="1"/>
          </p:cNvSpPr>
          <p:nvPr>
            <p:ph type="sldNum" sz="quarter" idx="12"/>
          </p:nvPr>
        </p:nvSpPr>
        <p:spPr/>
        <p:txBody>
          <a:bodyPr/>
          <a:lstStyle/>
          <a:p>
            <a:fld id="{0C913308-F349-4B6D-A68A-DD1791B4A57B}" type="slidenum">
              <a:rPr lang="zh-CN" altLang="en-US" smtClean="0"/>
              <a:pPr/>
              <a:t>85</a:t>
            </a:fld>
            <a:endParaRPr lang="zh-CN" altLang="en-US"/>
          </a:p>
        </p:txBody>
      </p:sp>
      <p:graphicFrame>
        <p:nvGraphicFramePr>
          <p:cNvPr id="5" name="Object 2">
            <a:extLst>
              <a:ext uri="{FF2B5EF4-FFF2-40B4-BE49-F238E27FC236}">
                <a16:creationId xmlns:a16="http://schemas.microsoft.com/office/drawing/2014/main" id="{0E8514F0-2DAC-45BC-8D3C-5CB528D2A192}"/>
              </a:ext>
            </a:extLst>
          </p:cNvPr>
          <p:cNvGraphicFramePr>
            <a:graphicFrameLocks noChangeAspect="1"/>
          </p:cNvGraphicFramePr>
          <p:nvPr>
            <p:extLst>
              <p:ext uri="{D42A27DB-BD31-4B8C-83A1-F6EECF244321}">
                <p14:modId xmlns:p14="http://schemas.microsoft.com/office/powerpoint/2010/main" val="2398882017"/>
              </p:ext>
            </p:extLst>
          </p:nvPr>
        </p:nvGraphicFramePr>
        <p:xfrm>
          <a:off x="1143000" y="2508250"/>
          <a:ext cx="6858000" cy="2743200"/>
        </p:xfrm>
        <a:graphic>
          <a:graphicData uri="http://schemas.openxmlformats.org/presentationml/2006/ole">
            <mc:AlternateContent xmlns:mc="http://schemas.openxmlformats.org/markup-compatibility/2006">
              <mc:Choice xmlns:v="urn:schemas-microsoft-com:vml" Requires="v">
                <p:oleObj spid="_x0000_s129029" name="位图图像" r:id="rId3" imgW="4048690" imgH="1400000" progId="PBrush">
                  <p:embed/>
                </p:oleObj>
              </mc:Choice>
              <mc:Fallback>
                <p:oleObj name="位图图像" r:id="rId3" imgW="4048690" imgH="1400000" progId="PBrush">
                  <p:embed/>
                  <p:pic>
                    <p:nvPicPr>
                      <p:cNvPr id="1259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08250"/>
                        <a:ext cx="6858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981441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 9 </a:t>
            </a:r>
            <a:r>
              <a:rPr lang="zh-CN" altLang="en-US" dirty="0">
                <a:latin typeface="宋体" pitchFamily="2" charset="-122"/>
              </a:rPr>
              <a:t>发布</a:t>
            </a:r>
            <a:r>
              <a:rPr lang="en-US" altLang="zh-CN" dirty="0">
                <a:latin typeface="宋体" pitchFamily="2" charset="-122"/>
              </a:rPr>
              <a:t>GUI</a:t>
            </a:r>
            <a:r>
              <a:rPr lang="zh-CN" altLang="en-US" dirty="0">
                <a:latin typeface="宋体" pitchFamily="2" charset="-122"/>
              </a:rPr>
              <a:t>程序 </a:t>
            </a:r>
            <a:endParaRPr lang="zh-CN" altLang="en-US" dirty="0"/>
          </a:p>
        </p:txBody>
      </p:sp>
      <p:sp>
        <p:nvSpPr>
          <p:cNvPr id="3" name="内容占位符 2"/>
          <p:cNvSpPr>
            <a:spLocks noGrp="1"/>
          </p:cNvSpPr>
          <p:nvPr>
            <p:ph idx="1"/>
          </p:nvPr>
        </p:nvSpPr>
        <p:spPr/>
        <p:txBody>
          <a:bodyPr/>
          <a:lstStyle/>
          <a:p>
            <a:r>
              <a:rPr lang="zh-CN" altLang="en-US" dirty="0"/>
              <a:t>可以使用</a:t>
            </a:r>
            <a:r>
              <a:rPr lang="en-US" altLang="zh-CN" dirty="0"/>
              <a:t>jar.exe</a:t>
            </a:r>
            <a:r>
              <a:rPr lang="zh-CN" altLang="en-US" dirty="0"/>
              <a:t>把一些文件压缩成一个</a:t>
            </a:r>
            <a:r>
              <a:rPr lang="en-US" altLang="zh-CN" b="1" dirty="0">
                <a:solidFill>
                  <a:srgbClr val="C00000"/>
                </a:solidFill>
              </a:rPr>
              <a:t>JAR</a:t>
            </a:r>
            <a:r>
              <a:rPr lang="zh-CN" altLang="en-US" b="1" dirty="0">
                <a:solidFill>
                  <a:srgbClr val="C00000"/>
                </a:solidFill>
              </a:rPr>
              <a:t>文件</a:t>
            </a:r>
            <a:r>
              <a:rPr lang="zh-CN" altLang="en-US" dirty="0"/>
              <a:t>，来发布我们的应用程序。</a:t>
            </a:r>
          </a:p>
          <a:p>
            <a:r>
              <a:rPr lang="zh-CN" altLang="en-US" dirty="0"/>
              <a:t>生成一个</a:t>
            </a:r>
            <a:r>
              <a:rPr lang="en-US" altLang="zh-CN" dirty="0"/>
              <a:t>Jar</a:t>
            </a:r>
            <a:r>
              <a:rPr lang="zh-CN" altLang="en-US" dirty="0"/>
              <a:t>文件的步骤如下：</a:t>
            </a:r>
          </a:p>
          <a:p>
            <a:pPr marL="344487" lvl="1" indent="0">
              <a:buNone/>
            </a:pPr>
            <a:r>
              <a:rPr lang="en-US" altLang="zh-CN" dirty="0"/>
              <a:t>1</a:t>
            </a:r>
            <a:r>
              <a:rPr lang="zh-CN" altLang="en-US" dirty="0"/>
              <a:t>．首先用文本编辑器（比如</a:t>
            </a:r>
            <a:r>
              <a:rPr lang="en-US" altLang="zh-CN" dirty="0"/>
              <a:t>Windows</a:t>
            </a:r>
            <a:r>
              <a:rPr lang="zh-CN" altLang="en-US" dirty="0"/>
              <a:t>下的记事本）编写一个清单文件 ，扩展名为</a:t>
            </a:r>
            <a:r>
              <a:rPr lang="en-US" altLang="zh-CN" dirty="0"/>
              <a:t>.mf</a:t>
            </a:r>
            <a:r>
              <a:rPr lang="zh-CN" altLang="en-US" dirty="0"/>
              <a:t>，如</a:t>
            </a:r>
            <a:r>
              <a:rPr lang="en-US" altLang="zh-CN" dirty="0" err="1"/>
              <a:t>Mymoon.mf</a:t>
            </a:r>
            <a:r>
              <a:rPr lang="en-US" altLang="zh-CN" dirty="0"/>
              <a:t> </a:t>
            </a:r>
            <a:r>
              <a:rPr lang="zh-CN" altLang="en-US" dirty="0"/>
              <a:t>。 </a:t>
            </a:r>
          </a:p>
          <a:p>
            <a:pPr marL="344487" lvl="1" indent="0">
              <a:buNone/>
            </a:pPr>
            <a:r>
              <a:rPr lang="en-US" altLang="zh-CN" dirty="0"/>
              <a:t>2</a:t>
            </a:r>
            <a:r>
              <a:rPr lang="zh-CN" altLang="en-US" dirty="0"/>
              <a:t>．生成</a:t>
            </a:r>
            <a:r>
              <a:rPr lang="en-US" altLang="zh-CN" dirty="0"/>
              <a:t>JAR</a:t>
            </a:r>
            <a:r>
              <a:rPr lang="zh-CN" altLang="en-US" dirty="0"/>
              <a:t>文件 </a:t>
            </a:r>
          </a:p>
          <a:p>
            <a:pPr lvl="2"/>
            <a:r>
              <a:rPr lang="zh-CN" altLang="en-US" sz="2000" dirty="0"/>
              <a:t>如果目录</a:t>
            </a:r>
            <a:r>
              <a:rPr lang="en-US" altLang="zh-CN" sz="2000" dirty="0"/>
              <a:t>test</a:t>
            </a:r>
            <a:r>
              <a:rPr lang="zh-CN" altLang="en-US" sz="2000" dirty="0"/>
              <a:t>下的字节码文件刚好是应用程序需要的全部字节码文件，也可以如下生成</a:t>
            </a:r>
            <a:r>
              <a:rPr lang="en-US" altLang="zh-CN" sz="2000" dirty="0"/>
              <a:t>JAR</a:t>
            </a:r>
            <a:r>
              <a:rPr lang="zh-CN" altLang="en-US" sz="2000" dirty="0"/>
              <a:t>文件：</a:t>
            </a:r>
          </a:p>
          <a:p>
            <a:pPr lvl="2"/>
            <a:r>
              <a:rPr lang="zh-CN" altLang="en-US" sz="2000" dirty="0"/>
              <a:t>  </a:t>
            </a:r>
            <a:r>
              <a:rPr lang="en-US" altLang="zh-CN" sz="2000" dirty="0"/>
              <a:t>D:\test\jar </a:t>
            </a:r>
            <a:r>
              <a:rPr lang="en-US" altLang="zh-CN" sz="2000" dirty="0" err="1"/>
              <a:t>cfm</a:t>
            </a:r>
            <a:r>
              <a:rPr lang="en-US" altLang="zh-CN" sz="2000" dirty="0"/>
              <a:t> Tom.jar </a:t>
            </a:r>
            <a:r>
              <a:rPr lang="en-US" altLang="zh-CN" sz="2000" dirty="0" err="1"/>
              <a:t>Mymoon.mf</a:t>
            </a:r>
            <a:r>
              <a:rPr lang="en-US" altLang="zh-CN" sz="2000" dirty="0"/>
              <a:t>  *.class </a:t>
            </a:r>
          </a:p>
          <a:p>
            <a:pPr lvl="2"/>
            <a:r>
              <a:rPr lang="zh-CN" altLang="en-US" sz="2000" dirty="0"/>
              <a:t>可以将</a:t>
            </a:r>
            <a:r>
              <a:rPr lang="en-US" altLang="zh-CN" sz="2000" dirty="0"/>
              <a:t>Tom.jar</a:t>
            </a:r>
            <a:r>
              <a:rPr lang="zh-CN" altLang="en-US" sz="2000" dirty="0"/>
              <a:t>文件复制到任何一个安装了</a:t>
            </a:r>
            <a:r>
              <a:rPr lang="en-US" altLang="zh-CN" sz="2000" dirty="0"/>
              <a:t>java</a:t>
            </a:r>
            <a:r>
              <a:rPr lang="zh-CN" altLang="en-US" sz="2000" dirty="0"/>
              <a:t>运行环境的计算机上，只要用鼠标双击该文件就可以运行该</a:t>
            </a:r>
            <a:r>
              <a:rPr lang="en-US" altLang="zh-CN" sz="2000" dirty="0"/>
              <a:t>java</a:t>
            </a:r>
            <a:r>
              <a:rPr lang="zh-CN" altLang="en-US" sz="2000" dirty="0"/>
              <a:t>应用程序了。</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86</a:t>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§10. 10  </a:t>
            </a:r>
            <a:r>
              <a:rPr lang="zh-CN" altLang="en-US" dirty="0">
                <a:latin typeface="宋体" pitchFamily="2" charset="-122"/>
              </a:rPr>
              <a:t>小结</a:t>
            </a:r>
            <a:r>
              <a:rPr lang="zh-CN" altLang="en-US" dirty="0"/>
              <a:t> </a:t>
            </a:r>
          </a:p>
        </p:txBody>
      </p:sp>
      <p:sp>
        <p:nvSpPr>
          <p:cNvPr id="3" name="内容占位符 2"/>
          <p:cNvSpPr>
            <a:spLocks noGrp="1"/>
          </p:cNvSpPr>
          <p:nvPr>
            <p:ph idx="1"/>
          </p:nvPr>
        </p:nvSpPr>
        <p:spPr/>
        <p:txBody>
          <a:bodyPr/>
          <a:lstStyle/>
          <a:p>
            <a:pPr algn="just">
              <a:spcBef>
                <a:spcPct val="10000"/>
              </a:spcBef>
              <a:buNone/>
            </a:pPr>
            <a:r>
              <a:rPr lang="zh-CN" altLang="en-US" dirty="0"/>
              <a:t>1．掌握怎样将其它组件嵌套到</a:t>
            </a:r>
            <a:r>
              <a:rPr lang="en-US" altLang="zh-CN" dirty="0" err="1"/>
              <a:t>JFrame</a:t>
            </a:r>
            <a:r>
              <a:rPr lang="zh-CN" altLang="en-US" dirty="0"/>
              <a:t>窗体中。</a:t>
            </a:r>
          </a:p>
          <a:p>
            <a:pPr algn="just">
              <a:spcBef>
                <a:spcPct val="10000"/>
              </a:spcBef>
              <a:buNone/>
            </a:pPr>
            <a:r>
              <a:rPr lang="zh-CN" altLang="en-US" dirty="0"/>
              <a:t>2．掌握各种组件的特点和使用方法。</a:t>
            </a:r>
          </a:p>
          <a:p>
            <a:pPr algn="just">
              <a:spcBef>
                <a:spcPct val="10000"/>
              </a:spcBef>
              <a:buNone/>
            </a:pPr>
            <a:r>
              <a:rPr lang="zh-CN" altLang="en-US" dirty="0"/>
              <a:t>3．本章重点掌握组件上的事件处理，</a:t>
            </a:r>
            <a:r>
              <a:rPr lang="en-US" altLang="zh-CN" dirty="0"/>
              <a:t>Java</a:t>
            </a:r>
            <a:r>
              <a:rPr lang="zh-CN" altLang="en-US" dirty="0"/>
              <a:t>处理事件的模式是：事件源、监视器、处理事件的接口。</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87</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§10.2.1    </a:t>
            </a:r>
            <a:r>
              <a:rPr lang="en-US" altLang="zh-CN" dirty="0" err="1">
                <a:latin typeface="宋体" pitchFamily="2" charset="-122"/>
              </a:rPr>
              <a:t>JFrame</a:t>
            </a:r>
            <a:r>
              <a:rPr lang="zh-CN" altLang="en-US" dirty="0">
                <a:latin typeface="宋体" pitchFamily="2" charset="-122"/>
              </a:rPr>
              <a:t>常用方法 </a:t>
            </a:r>
            <a:endParaRPr lang="zh-CN" altLang="en-US" dirty="0"/>
          </a:p>
        </p:txBody>
      </p:sp>
      <p:sp>
        <p:nvSpPr>
          <p:cNvPr id="3" name="内容占位符 2"/>
          <p:cNvSpPr>
            <a:spLocks noGrp="1"/>
          </p:cNvSpPr>
          <p:nvPr>
            <p:ph idx="1"/>
          </p:nvPr>
        </p:nvSpPr>
        <p:spPr/>
        <p:txBody>
          <a:bodyPr/>
          <a:lstStyle/>
          <a:p>
            <a:pPr algn="just">
              <a:lnSpc>
                <a:spcPct val="105000"/>
              </a:lnSpc>
            </a:pPr>
            <a:r>
              <a:rPr lang="en-US" altLang="zh-CN" dirty="0">
                <a:latin typeface="Arial" charset="0"/>
              </a:rPr>
              <a:t>Java</a:t>
            </a:r>
            <a:r>
              <a:rPr lang="zh-CN" altLang="en-US" dirty="0">
                <a:latin typeface="Arial" charset="0"/>
              </a:rPr>
              <a:t>提供的</a:t>
            </a:r>
            <a:r>
              <a:rPr lang="en-US" altLang="zh-CN" b="1" dirty="0" err="1">
                <a:solidFill>
                  <a:srgbClr val="0000CC"/>
                </a:solidFill>
                <a:latin typeface="Arial" charset="0"/>
              </a:rPr>
              <a:t>JFrame</a:t>
            </a:r>
            <a:r>
              <a:rPr lang="zh-CN" altLang="en-US" b="1" dirty="0">
                <a:solidFill>
                  <a:srgbClr val="0000CC"/>
                </a:solidFill>
                <a:latin typeface="Arial" charset="0"/>
              </a:rPr>
              <a:t>类</a:t>
            </a:r>
            <a:r>
              <a:rPr lang="zh-CN" altLang="en-US" dirty="0">
                <a:latin typeface="Arial" charset="0"/>
              </a:rPr>
              <a:t>的实例是一个</a:t>
            </a:r>
            <a:r>
              <a:rPr lang="zh-CN" altLang="en-US" dirty="0">
                <a:solidFill>
                  <a:srgbClr val="C00000"/>
                </a:solidFill>
                <a:latin typeface="Arial" charset="0"/>
              </a:rPr>
              <a:t>底层容器</a:t>
            </a:r>
            <a:r>
              <a:rPr lang="zh-CN" altLang="en-US" dirty="0">
                <a:latin typeface="Arial" charset="0"/>
              </a:rPr>
              <a:t>，即：通常所称的窗口。</a:t>
            </a:r>
            <a:endParaRPr lang="en-US" altLang="zh-CN" dirty="0">
              <a:latin typeface="Arial" charset="0"/>
            </a:endParaRPr>
          </a:p>
          <a:p>
            <a:pPr algn="just">
              <a:lnSpc>
                <a:spcPct val="105000"/>
              </a:lnSpc>
            </a:pPr>
            <a:r>
              <a:rPr lang="en-US" altLang="zh-CN" dirty="0" err="1">
                <a:latin typeface="Arial" charset="0"/>
              </a:rPr>
              <a:t>JFrame</a:t>
            </a:r>
            <a:r>
              <a:rPr lang="zh-CN" altLang="en-US" dirty="0">
                <a:latin typeface="Arial" charset="0"/>
              </a:rPr>
              <a:t>类是</a:t>
            </a:r>
            <a:r>
              <a:rPr lang="en-US" altLang="zh-CN" dirty="0">
                <a:latin typeface="Arial" charset="0"/>
              </a:rPr>
              <a:t>Container</a:t>
            </a:r>
            <a:r>
              <a:rPr lang="zh-CN" altLang="en-US" dirty="0">
                <a:latin typeface="Arial" charset="0"/>
              </a:rPr>
              <a:t>类的间接子类。</a:t>
            </a:r>
            <a:endParaRPr lang="en-US" altLang="zh-CN" dirty="0">
              <a:latin typeface="Arial" charset="0"/>
            </a:endParaRPr>
          </a:p>
          <a:p>
            <a:pPr lvl="1" algn="just">
              <a:lnSpc>
                <a:spcPct val="105000"/>
              </a:lnSpc>
            </a:pPr>
            <a:r>
              <a:rPr lang="zh-CN" altLang="en-US" dirty="0">
                <a:latin typeface="Arial" charset="0"/>
              </a:rPr>
              <a:t>当需要一个窗口时，可使用</a:t>
            </a:r>
            <a:r>
              <a:rPr lang="en-US" altLang="zh-CN" b="1" dirty="0" err="1">
                <a:solidFill>
                  <a:srgbClr val="C00000"/>
                </a:solidFill>
                <a:latin typeface="Arial" charset="0"/>
              </a:rPr>
              <a:t>JFrame</a:t>
            </a:r>
            <a:r>
              <a:rPr lang="zh-CN" altLang="en-US" b="1" dirty="0">
                <a:solidFill>
                  <a:srgbClr val="C00000"/>
                </a:solidFill>
                <a:latin typeface="Arial" charset="0"/>
              </a:rPr>
              <a:t>或其子类</a:t>
            </a:r>
            <a:r>
              <a:rPr lang="zh-CN" altLang="en-US" dirty="0">
                <a:latin typeface="Arial" charset="0"/>
              </a:rPr>
              <a:t>创建一个对象。</a:t>
            </a:r>
            <a:endParaRPr lang="en-US" altLang="zh-CN" dirty="0">
              <a:latin typeface="Arial" charset="0"/>
            </a:endParaRPr>
          </a:p>
          <a:p>
            <a:pPr algn="just"/>
            <a:endParaRPr lang="en-US" altLang="zh-CN" sz="800" b="1" dirty="0">
              <a:latin typeface="Arial" charset="0"/>
            </a:endParaRPr>
          </a:p>
          <a:p>
            <a:pPr algn="just"/>
            <a:r>
              <a:rPr lang="zh-CN" altLang="en-US" b="1" dirty="0">
                <a:latin typeface="Arial" charset="0"/>
              </a:rPr>
              <a:t>构造方法</a:t>
            </a:r>
            <a:endParaRPr lang="en-US" altLang="zh-CN" b="1" dirty="0">
              <a:latin typeface="Arial" charset="0"/>
            </a:endParaRPr>
          </a:p>
          <a:p>
            <a:pPr lvl="1" algn="just"/>
            <a:r>
              <a:rPr lang="en-US" altLang="zh-CN" b="1" dirty="0" err="1">
                <a:solidFill>
                  <a:srgbClr val="0000FF"/>
                </a:solidFill>
                <a:latin typeface="Arial" charset="0"/>
              </a:rPr>
              <a:t>JFrame</a:t>
            </a:r>
            <a:r>
              <a:rPr lang="en-US" altLang="zh-CN" b="1" dirty="0">
                <a:solidFill>
                  <a:srgbClr val="0000FF"/>
                </a:solidFill>
                <a:latin typeface="Arial" charset="0"/>
              </a:rPr>
              <a:t>()</a:t>
            </a:r>
            <a:r>
              <a:rPr lang="en-US" altLang="zh-CN" b="1" dirty="0">
                <a:latin typeface="宋体" pitchFamily="2" charset="-122"/>
              </a:rPr>
              <a:t> </a:t>
            </a:r>
          </a:p>
          <a:p>
            <a:pPr lvl="2" algn="just"/>
            <a:r>
              <a:rPr lang="zh-CN" altLang="en-US" dirty="0">
                <a:latin typeface="宋体" pitchFamily="2" charset="-122"/>
              </a:rPr>
              <a:t>创建一个无标题的窗口。</a:t>
            </a:r>
          </a:p>
          <a:p>
            <a:pPr lvl="1" algn="just"/>
            <a:r>
              <a:rPr lang="en-US" altLang="zh-CN" b="1" dirty="0" err="1">
                <a:solidFill>
                  <a:srgbClr val="0000FF"/>
                </a:solidFill>
                <a:latin typeface="Arial" charset="0"/>
              </a:rPr>
              <a:t>JFrame</a:t>
            </a:r>
            <a:r>
              <a:rPr lang="en-US" altLang="zh-CN" b="1" dirty="0">
                <a:solidFill>
                  <a:srgbClr val="0000FF"/>
                </a:solidFill>
                <a:latin typeface="Arial" charset="0"/>
              </a:rPr>
              <a:t>(String s)</a:t>
            </a:r>
            <a:r>
              <a:rPr lang="en-US" altLang="zh-CN" b="1" dirty="0">
                <a:latin typeface="宋体" pitchFamily="2" charset="-122"/>
              </a:rPr>
              <a:t> </a:t>
            </a:r>
          </a:p>
          <a:p>
            <a:pPr lvl="2" algn="just"/>
            <a:r>
              <a:rPr lang="zh-CN" altLang="en-US" dirty="0">
                <a:latin typeface="宋体" pitchFamily="2" charset="-122"/>
              </a:rPr>
              <a:t>创建标题为</a:t>
            </a:r>
            <a:r>
              <a:rPr lang="en-US" altLang="zh-CN" dirty="0">
                <a:latin typeface="宋体" pitchFamily="2" charset="-122"/>
              </a:rPr>
              <a:t>s</a:t>
            </a:r>
            <a:r>
              <a:rPr lang="zh-CN" altLang="en-US" dirty="0">
                <a:latin typeface="宋体" pitchFamily="2" charset="-122"/>
              </a:rPr>
              <a:t>的窗口。</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Tree>
  </p:cSld>
  <p:clrMapOvr>
    <a:masterClrMapping/>
  </p:clrMapOvr>
</p:sld>
</file>

<file path=ppt/theme/theme1.xml><?xml version="1.0" encoding="utf-8"?>
<a:theme xmlns:a="http://schemas.openxmlformats.org/drawingml/2006/main" name="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1321</TotalTime>
  <Words>6038</Words>
  <Application>Microsoft Office PowerPoint</Application>
  <PresentationFormat>全屏显示(4:3)</PresentationFormat>
  <Paragraphs>705</Paragraphs>
  <Slides>87</Slides>
  <Notes>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87</vt:i4>
      </vt:variant>
    </vt:vector>
  </HeadingPairs>
  <TitlesOfParts>
    <vt:vector size="103" baseType="lpstr">
      <vt:lpstr>Arial Unicode MS</vt:lpstr>
      <vt:lpstr>Monotype Sorts</vt:lpstr>
      <vt:lpstr>华文行楷</vt:lpstr>
      <vt:lpstr>华文琥珀</vt:lpstr>
      <vt:lpstr>华文楷体</vt:lpstr>
      <vt:lpstr>宋体</vt:lpstr>
      <vt:lpstr>Arial</vt:lpstr>
      <vt:lpstr>Calibri</vt:lpstr>
      <vt:lpstr>Courier New</vt:lpstr>
      <vt:lpstr>Tahoma</vt:lpstr>
      <vt:lpstr>Times New Roman</vt:lpstr>
      <vt:lpstr>Wingdings</vt:lpstr>
      <vt:lpstr>主题1</vt:lpstr>
      <vt:lpstr>Office 主题</vt:lpstr>
      <vt:lpstr>位图图像</vt:lpstr>
      <vt:lpstr>Clip</vt:lpstr>
      <vt:lpstr>《Java高级编程》</vt:lpstr>
      <vt:lpstr>主要内容</vt:lpstr>
      <vt:lpstr>§10.1   Java Swing概述 </vt:lpstr>
      <vt:lpstr>§10.1   Java Swing概述 </vt:lpstr>
      <vt:lpstr>§10.1   Java Swing概述 </vt:lpstr>
      <vt:lpstr>§10.1   Java Swing概述 </vt:lpstr>
      <vt:lpstr>§10.1   Java Swing概述 </vt:lpstr>
      <vt:lpstr>§10.2   窗口 </vt:lpstr>
      <vt:lpstr>§10.2.1    JFrame常用方法 </vt:lpstr>
      <vt:lpstr>        例题10-1效果图</vt:lpstr>
      <vt:lpstr>PowerPoint 演示文稿</vt:lpstr>
      <vt:lpstr>§10.2.1    JFrame常用方法 </vt:lpstr>
      <vt:lpstr>§10.2.1    JFrame常用方法 </vt:lpstr>
      <vt:lpstr>PowerPoint 演示文稿</vt:lpstr>
      <vt:lpstr>        例题10-1效果图</vt:lpstr>
      <vt:lpstr>容器中添加组件的规则：</vt:lpstr>
      <vt:lpstr>PowerPoint 演示文稿</vt:lpstr>
      <vt:lpstr>§10.2.2  菜单条、菜单、菜单项 </vt:lpstr>
      <vt:lpstr>例题10-2效果图</vt:lpstr>
      <vt:lpstr>PowerPoint 演示文稿</vt:lpstr>
      <vt:lpstr>§10.2.2  菜单条、菜单、菜单项</vt:lpstr>
      <vt:lpstr>§10.2.2  菜单条、菜单、菜单项</vt:lpstr>
      <vt:lpstr>§10.2.2  菜单条、菜单、菜单项</vt:lpstr>
      <vt:lpstr>例题10-2效果图</vt:lpstr>
      <vt:lpstr>§10. 3 常用组件与布局  </vt:lpstr>
      <vt:lpstr>§10.3.1    常用组件 </vt:lpstr>
      <vt:lpstr>§10.3.1    常用组件 </vt:lpstr>
      <vt:lpstr>§10.3.1    常用组件 </vt:lpstr>
      <vt:lpstr>        例题10-3效果图</vt:lpstr>
      <vt:lpstr>§10.3.2    常用容器  </vt:lpstr>
      <vt:lpstr>中间容器</vt:lpstr>
      <vt:lpstr>中间容器</vt:lpstr>
      <vt:lpstr>拆分窗格JSplitPane：</vt:lpstr>
      <vt:lpstr>中间容器</vt:lpstr>
      <vt:lpstr>§10.3.3    常用布局   </vt:lpstr>
      <vt:lpstr>§10.3.3    常用布局 </vt:lpstr>
      <vt:lpstr>§10.3.3    常用布局 </vt:lpstr>
      <vt:lpstr>FlowLayout布局</vt:lpstr>
      <vt:lpstr>FlowLayout布局</vt:lpstr>
      <vt:lpstr>FlowLayout布局</vt:lpstr>
      <vt:lpstr>FlowLayout布局</vt:lpstr>
      <vt:lpstr>FlowLayout布局</vt:lpstr>
      <vt:lpstr>BorderLayout布局</vt:lpstr>
      <vt:lpstr>BorderLayout </vt:lpstr>
      <vt:lpstr>BorderLayout</vt:lpstr>
      <vt:lpstr>CardLayout布局</vt:lpstr>
      <vt:lpstr>PowerPoint 演示文稿</vt:lpstr>
      <vt:lpstr>GridLayout布局</vt:lpstr>
      <vt:lpstr>        例题10-4效果图</vt:lpstr>
      <vt:lpstr>BoxLayout布局</vt:lpstr>
      <vt:lpstr>BoxLayout布局</vt:lpstr>
      <vt:lpstr>        例题10-5效果图</vt:lpstr>
      <vt:lpstr>null布局</vt:lpstr>
      <vt:lpstr>如何选择布局</vt:lpstr>
      <vt:lpstr>总结：Swing的组件</vt:lpstr>
      <vt:lpstr>§10. 4    处理事件 </vt:lpstr>
      <vt:lpstr>§10. 4    处理事件 </vt:lpstr>
      <vt:lpstr>§10. 4    处理事件 </vt:lpstr>
      <vt:lpstr>事件(Event)</vt:lpstr>
      <vt:lpstr>3. 处理事件的接口</vt:lpstr>
      <vt:lpstr>事件及处理机制</vt:lpstr>
      <vt:lpstr>§10. 4    处理事件 </vt:lpstr>
      <vt:lpstr>§10.4.1    事件处理模式 </vt:lpstr>
      <vt:lpstr>§10.4.1    事件处理模式 </vt:lpstr>
      <vt:lpstr>        事件处理模式效果图</vt:lpstr>
      <vt:lpstr>代码实现步骤</vt:lpstr>
      <vt:lpstr>代码实现步骤</vt:lpstr>
      <vt:lpstr>§10.4.2    ActionEvent事件 </vt:lpstr>
      <vt:lpstr>§10.4.2    ActionEvent事件 </vt:lpstr>
      <vt:lpstr>§10.4.2    ActionEvent事件 </vt:lpstr>
      <vt:lpstr>事件及处理机制</vt:lpstr>
      <vt:lpstr>ActionEvent事件</vt:lpstr>
      <vt:lpstr>§10.4.2    ActionEvent事件 </vt:lpstr>
      <vt:lpstr> 例题10-6</vt:lpstr>
      <vt:lpstr>PowerPoint 演示文稿</vt:lpstr>
      <vt:lpstr>例题7(课后自学)</vt:lpstr>
      <vt:lpstr>PowerPoint 演示文稿</vt:lpstr>
      <vt:lpstr>§10.4.9    匿名类实例或窗口做监视器 </vt:lpstr>
      <vt:lpstr>§10.4.9    匿名类实例或窗口做监视器 </vt:lpstr>
      <vt:lpstr>§10.4.10    事件总结 </vt:lpstr>
      <vt:lpstr>§10. 5  使用MVC结构 </vt:lpstr>
      <vt:lpstr>§10. 5  使用MVC结构 </vt:lpstr>
      <vt:lpstr>§10. 5  使用MVC结构 </vt:lpstr>
      <vt:lpstr>例题15</vt:lpstr>
      <vt:lpstr>PowerPoint 演示文稿</vt:lpstr>
      <vt:lpstr>§10. 9 发布GUI程序 </vt:lpstr>
      <vt:lpstr>§10. 10  小结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《Java高级编程》</dc:title>
  <dc:creator>Administrator</dc:creator>
  <cp:lastModifiedBy>631237753@qq.com</cp:lastModifiedBy>
  <cp:revision>238</cp:revision>
  <dcterms:created xsi:type="dcterms:W3CDTF">2018-02-24T07:22:47Z</dcterms:created>
  <dcterms:modified xsi:type="dcterms:W3CDTF">2019-03-04T04:24:11Z</dcterms:modified>
</cp:coreProperties>
</file>