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9"/>
  </p:notesMasterIdLst>
  <p:sldIdLst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68" r:id="rId17"/>
    <p:sldId id="275" r:id="rId18"/>
    <p:sldId id="272" r:id="rId19"/>
    <p:sldId id="274" r:id="rId20"/>
    <p:sldId id="273" r:id="rId21"/>
    <p:sldId id="276" r:id="rId22"/>
    <p:sldId id="277" r:id="rId23"/>
    <p:sldId id="278" r:id="rId24"/>
    <p:sldId id="281" r:id="rId25"/>
    <p:sldId id="279" r:id="rId26"/>
    <p:sldId id="282" r:id="rId27"/>
    <p:sldId id="280" r:id="rId28"/>
    <p:sldId id="283" r:id="rId29"/>
    <p:sldId id="285" r:id="rId30"/>
    <p:sldId id="302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301" r:id="rId46"/>
    <p:sldId id="297" r:id="rId47"/>
    <p:sldId id="29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792-1E3B-49B3-A6F7-D279ACC1111A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75897-1D5F-414B-89D5-9585F04AB5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7244551-9F4B-454F-8B41-BFD744A27E74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0A502-1F71-4A83-8235-4911944DAB55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EBEBB-9D36-4105-8ADF-CECE27527A42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4551-9F4B-454F-8B41-BFD744A27E74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6CF8-C915-457E-A44F-159BA1292DC4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A28E-1AE5-4164-AD68-BFD76139AA0F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AF2A-B722-4416-8343-FD2387078642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0328-1E4C-4C56-81F1-6EBA35190604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282-34BA-4795-91FE-47C1F7843CCC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7327-9728-4D3F-BDC1-C547D16EAE4B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9305-F185-4B5B-ACAF-C831E67C74D0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616CF8-C915-457E-A44F-159BA1292DC4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E52-EAE6-4A3E-A367-5533E3A8CC48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502-1F71-4A83-8235-4911944DAB55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EBB-9D36-4105-8ADF-CECE27527A42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EA28E-1AE5-4164-AD68-BFD76139AA0F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CAF2A-B722-4416-8343-FD2387078642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50328-1E4C-4C56-81F1-6EBA35190604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4A282-34BA-4795-91FE-47C1F7843CCC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47327-9728-4D3F-BDC1-C547D16EAE4B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D9305-F185-4B5B-ACAF-C831E67C74D0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2E52-EAE6-4A3E-A367-5533E3A8CC48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290F155C-5AB5-40A5-92D8-56B74BD21B0E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155C-5AB5-40A5-92D8-56B74BD21B0E}" type="datetime1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04" y="1643050"/>
            <a:ext cx="569596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宋体" pitchFamily="2" charset="-122"/>
              </a:rPr>
              <a:t>《</a:t>
            </a:r>
            <a:r>
              <a:rPr lang="en-US" altLang="zh-CN" sz="4800" b="1" dirty="0"/>
              <a:t>Java</a:t>
            </a:r>
            <a:r>
              <a:rPr lang="zh-CN" altLang="en-US" sz="4800" b="1" dirty="0"/>
              <a:t>高级编程</a:t>
            </a:r>
            <a:r>
              <a:rPr lang="zh-CN" altLang="en-US" sz="4800" b="1" dirty="0">
                <a:latin typeface="宋体" pitchFamily="2" charset="-122"/>
              </a:rPr>
              <a:t>》</a:t>
            </a:r>
            <a:endParaRPr lang="zh-CN" altLang="en-US" sz="4800" b="1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071538" y="2928934"/>
            <a:ext cx="6248400" cy="2362200"/>
          </a:xfrm>
        </p:spPr>
        <p:txBody>
          <a:bodyPr/>
          <a:lstStyle/>
          <a:p>
            <a:pPr algn="ctr"/>
            <a:r>
              <a:rPr lang="zh-CN" altLang="en-US" sz="3200" b="1" dirty="0"/>
              <a:t>第</a:t>
            </a:r>
            <a:r>
              <a:rPr lang="en-US" altLang="zh-CN" sz="3200" b="1" dirty="0"/>
              <a:t>13</a:t>
            </a:r>
            <a:r>
              <a:rPr lang="zh-CN" altLang="en-US" sz="3200" b="1" dirty="0"/>
              <a:t>章 泛型与集合框架</a:t>
            </a:r>
            <a:endParaRPr lang="zh-CN" altLang="en-US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57158" y="3571876"/>
            <a:ext cx="61436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Tahoma" pitchFamily="34" charset="0"/>
                <a:cs typeface="Tahoma" pitchFamily="34" charset="0"/>
              </a:rPr>
              <a:t>例题13-1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4"/>
            <a:ext cx="8786874" cy="585791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public class Example13_1 {</a:t>
            </a:r>
          </a:p>
          <a:p>
            <a:pPr>
              <a:spcBef>
                <a:spcPts val="0"/>
              </a:spcBef>
              <a:buNone/>
            </a:pPr>
            <a:endParaRPr lang="en-US" altLang="zh-CN" sz="2200" dirty="0"/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public static void main(String 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</a:t>
            </a:r>
            <a:r>
              <a:rPr lang="en-US" altLang="zh-CN" sz="2200" b="1">
                <a:solidFill>
                  <a:srgbClr val="006600"/>
                </a:solidFill>
              </a:rPr>
              <a:t>Circle</a:t>
            </a:r>
            <a:r>
              <a:rPr lang="en-US" altLang="zh-CN" sz="2200"/>
              <a:t> </a:t>
            </a:r>
            <a:r>
              <a:rPr lang="en-US" altLang="zh-CN" sz="2200" b="1" dirty="0" err="1">
                <a:solidFill>
                  <a:srgbClr val="CC0099"/>
                </a:solidFill>
              </a:rPr>
              <a:t>circle</a:t>
            </a:r>
            <a:r>
              <a:rPr lang="en-US" altLang="zh-CN" sz="2200"/>
              <a:t>=</a:t>
            </a:r>
            <a:r>
              <a:rPr lang="en-US" altLang="zh-CN" sz="2200" dirty="0"/>
              <a:t>new Circle(10);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      Cone&lt;</a:t>
            </a:r>
            <a:r>
              <a:rPr lang="en-US" altLang="zh-CN" sz="2200" b="1" dirty="0">
                <a:solidFill>
                  <a:srgbClr val="006600"/>
                </a:solidFill>
              </a:rPr>
              <a:t>Circle</a:t>
            </a:r>
            <a:r>
              <a:rPr lang="en-US" altLang="zh-CN" sz="2200" b="1" dirty="0">
                <a:solidFill>
                  <a:srgbClr val="0000CC"/>
                </a:solidFill>
              </a:rPr>
              <a:t>&gt; </a:t>
            </a:r>
            <a:r>
              <a:rPr lang="en-US" altLang="zh-CN" sz="2200" dirty="0" err="1"/>
              <a:t>coneOne</a:t>
            </a:r>
            <a:r>
              <a:rPr lang="en-US" altLang="zh-CN" sz="2200" dirty="0"/>
              <a:t>=new </a:t>
            </a:r>
            <a:r>
              <a:rPr lang="en-US" altLang="zh-CN" sz="2200" b="1" dirty="0">
                <a:solidFill>
                  <a:srgbClr val="0000CC"/>
                </a:solidFill>
              </a:rPr>
              <a:t>Cone&lt;</a:t>
            </a:r>
            <a:r>
              <a:rPr lang="en-US" altLang="zh-CN" sz="2200" b="1">
                <a:solidFill>
                  <a:srgbClr val="006600"/>
                </a:solidFill>
              </a:rPr>
              <a:t>Circle</a:t>
            </a:r>
            <a:r>
              <a:rPr lang="en-US" altLang="zh-CN" sz="2200" b="1">
                <a:solidFill>
                  <a:srgbClr val="0000CC"/>
                </a:solidFill>
              </a:rPr>
              <a:t>&gt;</a:t>
            </a:r>
            <a:r>
              <a:rPr lang="en-US" altLang="zh-CN" sz="2200"/>
              <a:t>(</a:t>
            </a:r>
            <a:r>
              <a:rPr lang="en-US" altLang="zh-CN" sz="2200" b="1" dirty="0">
                <a:solidFill>
                  <a:srgbClr val="CC0099"/>
                </a:solidFill>
              </a:rPr>
              <a:t>circle</a:t>
            </a:r>
            <a:r>
              <a:rPr lang="en-US" altLang="zh-CN" sz="2200"/>
              <a:t>);  </a:t>
            </a:r>
            <a:r>
              <a:rPr lang="en-US" altLang="zh-CN" sz="2200" dirty="0"/>
              <a:t>//</a:t>
            </a:r>
            <a:r>
              <a:rPr lang="zh-CN" altLang="en-US" sz="1800" dirty="0"/>
              <a:t>创建一个</a:t>
            </a:r>
            <a:r>
              <a:rPr lang="en-US" altLang="zh-CN" sz="1800" dirty="0"/>
              <a:t>(</a:t>
            </a:r>
            <a:r>
              <a:rPr lang="zh-CN" altLang="en-US" sz="1800" dirty="0"/>
              <a:t>圆</a:t>
            </a:r>
            <a:r>
              <a:rPr lang="en-US" altLang="zh-CN" sz="1800" dirty="0"/>
              <a:t>)</a:t>
            </a:r>
            <a:r>
              <a:rPr lang="zh-CN" altLang="en-US" sz="1800" dirty="0"/>
              <a:t>锥对象 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200" dirty="0"/>
              <a:t>      </a:t>
            </a:r>
            <a:r>
              <a:rPr lang="en-US" altLang="zh-CN" sz="2200" dirty="0" err="1"/>
              <a:t>coneOne.setHeight</a:t>
            </a:r>
            <a:r>
              <a:rPr lang="en-US" altLang="zh-CN" sz="2200" dirty="0"/>
              <a:t>(16);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System.out.println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coneOne.computerVolume</a:t>
            </a:r>
            <a:r>
              <a:rPr lang="en-US" altLang="zh-CN" sz="2200" dirty="0"/>
              <a:t>());</a:t>
            </a:r>
          </a:p>
          <a:p>
            <a:pPr>
              <a:spcBef>
                <a:spcPts val="0"/>
              </a:spcBef>
              <a:buNone/>
            </a:pPr>
            <a:endParaRPr lang="en-US" altLang="zh-CN" sz="2200" dirty="0"/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 err="1">
                <a:solidFill>
                  <a:srgbClr val="006600"/>
                </a:solidFill>
              </a:rPr>
              <a:t>Rect</a:t>
            </a:r>
            <a:r>
              <a:rPr lang="en-US" altLang="zh-CN" sz="2200" dirty="0"/>
              <a:t> </a:t>
            </a:r>
            <a:r>
              <a:rPr lang="en-US" altLang="zh-CN" sz="2200" b="1" dirty="0" err="1">
                <a:solidFill>
                  <a:srgbClr val="C00000"/>
                </a:solidFill>
              </a:rPr>
              <a:t>rect</a:t>
            </a:r>
            <a:r>
              <a:rPr lang="en-US" altLang="zh-CN" sz="2200" dirty="0"/>
              <a:t>=new </a:t>
            </a:r>
            <a:r>
              <a:rPr lang="en-US" altLang="zh-CN" sz="2200" dirty="0" err="1"/>
              <a:t>Rect</a:t>
            </a:r>
            <a:r>
              <a:rPr lang="en-US" altLang="zh-CN" sz="2200" dirty="0"/>
              <a:t>(15,23);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</a:t>
            </a:r>
            <a:r>
              <a:rPr lang="en-US" altLang="zh-CN" sz="2200" b="1" dirty="0">
                <a:solidFill>
                  <a:srgbClr val="C00000"/>
                </a:solidFill>
              </a:rPr>
              <a:t>Cone&lt;</a:t>
            </a:r>
            <a:r>
              <a:rPr lang="en-US" altLang="zh-CN" sz="2200" b="1" dirty="0" err="1">
                <a:solidFill>
                  <a:srgbClr val="006600"/>
                </a:solidFill>
              </a:rPr>
              <a:t>Rect</a:t>
            </a:r>
            <a:r>
              <a:rPr lang="en-US" altLang="zh-CN" sz="2200" b="1" dirty="0">
                <a:solidFill>
                  <a:srgbClr val="C00000"/>
                </a:solidFill>
              </a:rPr>
              <a:t>&gt;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coneTwo</a:t>
            </a:r>
            <a:r>
              <a:rPr lang="en-US" altLang="zh-CN" sz="2200" dirty="0"/>
              <a:t>=new </a:t>
            </a:r>
            <a:r>
              <a:rPr lang="en-US" altLang="zh-CN" sz="2200" b="1" dirty="0">
                <a:solidFill>
                  <a:srgbClr val="C00000"/>
                </a:solidFill>
              </a:rPr>
              <a:t>Cone&lt;</a:t>
            </a:r>
            <a:r>
              <a:rPr lang="en-US" altLang="zh-CN" sz="2200" b="1" err="1">
                <a:solidFill>
                  <a:srgbClr val="006600"/>
                </a:solidFill>
              </a:rPr>
              <a:t>Rect</a:t>
            </a:r>
            <a:r>
              <a:rPr lang="en-US" altLang="zh-CN" sz="2200" b="1">
                <a:solidFill>
                  <a:srgbClr val="C00000"/>
                </a:solidFill>
              </a:rPr>
              <a:t>&gt;</a:t>
            </a:r>
            <a:r>
              <a:rPr lang="en-US" altLang="zh-CN" sz="2200"/>
              <a:t>(</a:t>
            </a:r>
            <a:r>
              <a:rPr lang="en-US" altLang="zh-CN" sz="2200" b="1" dirty="0" err="1">
                <a:solidFill>
                  <a:srgbClr val="C00000"/>
                </a:solidFill>
              </a:rPr>
              <a:t>rect</a:t>
            </a:r>
            <a:r>
              <a:rPr lang="en-US" altLang="zh-CN" sz="2200"/>
              <a:t>);   </a:t>
            </a:r>
            <a:r>
              <a:rPr lang="en-US" altLang="zh-CN" sz="2200" dirty="0"/>
              <a:t>//</a:t>
            </a:r>
            <a:r>
              <a:rPr lang="zh-CN" altLang="en-US" sz="2000" dirty="0"/>
              <a:t>创建一个</a:t>
            </a:r>
            <a:r>
              <a:rPr lang="en-US" altLang="zh-CN" sz="2000" dirty="0"/>
              <a:t>(</a:t>
            </a:r>
            <a:r>
              <a:rPr lang="zh-CN" altLang="en-US" sz="2000" dirty="0"/>
              <a:t>方</a:t>
            </a:r>
            <a:r>
              <a:rPr lang="en-US" altLang="zh-CN" sz="2000" dirty="0"/>
              <a:t>)</a:t>
            </a:r>
            <a:r>
              <a:rPr lang="zh-CN" altLang="en-US" sz="2000" dirty="0"/>
              <a:t>锥对象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200" dirty="0"/>
              <a:t>      </a:t>
            </a:r>
            <a:r>
              <a:rPr lang="en-US" altLang="zh-CN" sz="2200" dirty="0" err="1"/>
              <a:t>coneTwo.setHeight</a:t>
            </a:r>
            <a:r>
              <a:rPr lang="en-US" altLang="zh-CN" sz="2200" dirty="0"/>
              <a:t>(98);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System.out.println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coneTwo.computerVolume</a:t>
            </a:r>
            <a:r>
              <a:rPr lang="en-US" altLang="zh-CN" sz="2200" dirty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§13.1.3   </a:t>
            </a:r>
            <a:r>
              <a:rPr lang="zh-CN" altLang="en-US" dirty="0">
                <a:latin typeface="宋体" charset="-122"/>
              </a:rPr>
              <a:t>泛型接口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声明一个泛型接口，如</a:t>
            </a:r>
            <a:endParaRPr lang="en-US" altLang="zh-C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interface </a:t>
            </a:r>
            <a:r>
              <a:rPr lang="zh-CN" altLang="en-US" b="1" dirty="0">
                <a:latin typeface="Tahoma" pitchFamily="34" charset="0"/>
                <a:cs typeface="Tahoma" pitchFamily="34" charset="0"/>
              </a:rPr>
              <a:t>名称&lt;泛型列表&gt;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{…}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这样声名的接口称作泛型</a:t>
            </a:r>
            <a:r>
              <a:rPr lang="zh-CN" altLang="en-US" b="1">
                <a:latin typeface="Tahoma" pitchFamily="34" charset="0"/>
                <a:cs typeface="Tahoma" pitchFamily="34" charset="0"/>
              </a:rPr>
              <a:t>接口。</a:t>
            </a: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en-US" b="1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例如：</a:t>
            </a:r>
            <a:endParaRPr lang="en-US" altLang="zh-C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 Computer&lt;E&gt;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 {…}</a:t>
            </a:r>
            <a:endParaRPr lang="zh-CN" altLang="en-US" b="1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  <a:p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pPr algn="l"/>
            <a:r>
              <a:rPr lang="zh-CN" altLang="en-US" dirty="0">
                <a:latin typeface="Tahoma" panose="020B0604030504040204" pitchFamily="34" charset="0"/>
                <a:cs typeface="Tahoma" pitchFamily="34" charset="0"/>
              </a:rPr>
              <a:t>例题13-2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12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832043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Computer&lt;E, F&gt;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//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在接口上定义泛型 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void </a:t>
            </a:r>
            <a:r>
              <a:rPr lang="en-US" altLang="zh-CN" sz="24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y);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抽象方法的参数是泛型类型 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857496"/>
            <a:ext cx="8072494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 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定义泛型接口的子类 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在子类的定义上也声明泛型类型 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Chorus&lt;E,F&gt;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Computer&lt;E, F&gt;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void </a:t>
            </a:r>
            <a:r>
              <a:rPr lang="en-US" altLang="zh-CN" sz="24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y.toString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64" y="60722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Chorus--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合唱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cs typeface="Tahoma" pitchFamily="34" charset="0"/>
              </a:rPr>
              <a:t>例题13-2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13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7143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Instrument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	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乐器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String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("|3 5 1-|1 3 5-|12 35 2-|");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"";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4000504"/>
            <a:ext cx="835824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Singer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	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歌手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String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你和我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我和你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同住地球村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"";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pPr algn="l"/>
            <a:r>
              <a:rPr lang="zh-CN" altLang="en-US" dirty="0">
                <a:latin typeface="Tahoma" pitchFamily="34" charset="0"/>
                <a:cs typeface="Tahoma" pitchFamily="34" charset="0"/>
              </a:rPr>
              <a:t>例题13-2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285860"/>
            <a:ext cx="878687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Example13_2 {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static void main(String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 {      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</a:t>
            </a:r>
            <a:r>
              <a:rPr lang="en-US" altLang="zh-CN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en-US" altLang="zh-CN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Chorus&lt;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en-US" altLang="zh-CN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//</a:t>
            </a:r>
            <a:r>
              <a:rPr lang="zh-CN" altLang="en-US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接口对象</a:t>
            </a:r>
            <a:r>
              <a:rPr lang="zh-CN" altLang="en-US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通过接口的子类实例化对象</a:t>
            </a:r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&lt;Singer, Instrument&gt; model=new Chorus&lt;Singer,Instrument&gt;();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Singer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pengliyuan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Singer();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Instrument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piano=new Instrument();</a:t>
            </a:r>
          </a:p>
          <a:p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b="1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pengliyuan</a:t>
            </a:r>
            <a:r>
              <a:rPr lang="en-US" altLang="zh-CN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piano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969252"/>
            <a:ext cx="607223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输出：</a:t>
            </a:r>
            <a:endParaRPr lang="en-US" altLang="zh-CN" sz="2400" dirty="0"/>
          </a:p>
          <a:p>
            <a:pPr lvl="1"/>
            <a:r>
              <a:rPr lang="zh-CN" altLang="en-US" sz="2400" dirty="0"/>
              <a:t>你和我</a:t>
            </a:r>
            <a:r>
              <a:rPr lang="en-US" altLang="zh-CN" sz="2400" dirty="0"/>
              <a:t>,</a:t>
            </a:r>
            <a:r>
              <a:rPr lang="zh-CN" altLang="en-US" sz="2400" dirty="0"/>
              <a:t>我和你</a:t>
            </a:r>
            <a:r>
              <a:rPr lang="en-US" altLang="zh-CN" sz="2400" dirty="0"/>
              <a:t>,</a:t>
            </a:r>
            <a:r>
              <a:rPr lang="zh-CN" altLang="en-US" sz="2400" dirty="0"/>
              <a:t>同住地球村</a:t>
            </a:r>
          </a:p>
          <a:p>
            <a:pPr lvl="1"/>
            <a:r>
              <a:rPr lang="en-US" altLang="zh-CN" sz="2400" dirty="0"/>
              <a:t>|3 5 1-|1 3 5-|12 35 2-|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§13.1.3   </a:t>
            </a:r>
            <a:r>
              <a:rPr lang="zh-CN" altLang="en-US" dirty="0">
                <a:latin typeface="宋体" charset="-122"/>
              </a:rPr>
              <a:t>泛型接口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第一种：在子类的定义上也声明泛型类型。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例题13-2</a:t>
            </a:r>
            <a:r>
              <a:rPr lang="en-US" altLang="zh-CN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第二种：子类不使用泛型声明，在实现接口的时候直接指定好其具体的操作类型。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泛型的优点</a:t>
            </a:r>
            <a:endParaRPr lang="en-US" altLang="zh-CN" sz="2400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消除强制类型转换</a:t>
            </a:r>
            <a:r>
              <a:rPr lang="zh-CN" altLang="en-US" b="1" dirty="0"/>
              <a:t>。</a:t>
            </a:r>
            <a:r>
              <a:rPr lang="zh-CN" altLang="en-US" dirty="0"/>
              <a:t> 泛型的一个附带好处是，消除源代码中的许多强制类型转换。这使得代码更加可读，并且减少了出错机会。</a:t>
            </a:r>
            <a:endParaRPr lang="en-US" altLang="zh-CN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是支持泛型的编译器，它将运行时的类型检查提前到编译时执行，使代码更安全。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4686304" cy="4502150"/>
          </a:xfrm>
        </p:spPr>
        <p:txBody>
          <a:bodyPr/>
          <a:lstStyle/>
          <a:p>
            <a:r>
              <a:rPr lang="en-US" b="1" dirty="0"/>
              <a:t>java.util</a:t>
            </a:r>
            <a:r>
              <a:rPr lang="zh-CN" altLang="en-US" b="1" dirty="0"/>
              <a:t>包</a:t>
            </a:r>
            <a:endParaRPr lang="en-US" altLang="zh-CN" dirty="0"/>
          </a:p>
          <a:p>
            <a:pPr lvl="1"/>
            <a:r>
              <a:rPr lang="zh-CN" altLang="en-US" dirty="0"/>
              <a:t>包含 </a:t>
            </a:r>
            <a:r>
              <a:rPr lang="en-US" altLang="zh-CN" dirty="0"/>
              <a:t>collection </a:t>
            </a:r>
            <a:r>
              <a:rPr lang="zh-CN" altLang="en-US" dirty="0"/>
              <a:t>框架、遗留的 </a:t>
            </a:r>
            <a:r>
              <a:rPr lang="en-US" altLang="zh-CN" dirty="0"/>
              <a:t>collection </a:t>
            </a:r>
            <a:r>
              <a:rPr lang="zh-CN" altLang="en-US" dirty="0"/>
              <a:t>类、事件模型、日期和时间设施、国际化和各种实用</a:t>
            </a:r>
            <a:r>
              <a:rPr lang="zh-CN" altLang="en-US"/>
              <a:t>工具类</a:t>
            </a:r>
            <a:r>
              <a:rPr lang="en-US" altLang="zh-CN"/>
              <a:t>(</a:t>
            </a:r>
            <a:r>
              <a:rPr lang="zh-CN" altLang="en-US"/>
              <a:t>字符串</a:t>
            </a:r>
            <a:r>
              <a:rPr lang="zh-CN" altLang="en-US" dirty="0"/>
              <a:t>标记生成器、随机数生成器和</a:t>
            </a:r>
            <a:r>
              <a:rPr lang="zh-CN" altLang="en-US"/>
              <a:t>位数组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14290"/>
            <a:ext cx="2928958" cy="628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    </a:t>
            </a:r>
            <a:r>
              <a:rPr lang="zh-CN" altLang="en-US" dirty="0">
                <a:latin typeface="宋体" charset="-122"/>
              </a:rPr>
              <a:t>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链表</a:t>
            </a:r>
            <a:r>
              <a:rPr lang="zh-CN" altLang="en-US" dirty="0">
                <a:latin typeface="宋体" charset="-122"/>
              </a:rPr>
              <a:t>是由若干个称作节点的对象组成的一种数据结构，每个节点含有一个数据和下一个节点的引用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143248"/>
            <a:ext cx="6553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§13.2.1   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&lt;E&gt;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401080" cy="4502150"/>
          </a:xfrm>
        </p:spPr>
        <p:txBody>
          <a:bodyPr/>
          <a:lstStyle/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Collectino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&lt;E&gt;</a:t>
            </a: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List&lt;E&gt;</a:t>
            </a: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&lt;E&gt;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18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3965571" y="3106735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3965571" y="4678371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0562" y="3000372"/>
            <a:ext cx="164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endParaRPr lang="zh-CN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0562" y="4429132"/>
            <a:ext cx="237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</a:t>
            </a:r>
            <a:endParaRPr lang="zh-CN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§13.2.1    </a:t>
            </a:r>
            <a:r>
              <a:rPr lang="en-US" altLang="zh-CN" dirty="0" err="1">
                <a:latin typeface="宋体" charset="-122"/>
              </a:rPr>
              <a:t>LinkedList</a:t>
            </a:r>
            <a:r>
              <a:rPr lang="en-US" altLang="zh-CN" dirty="0">
                <a:latin typeface="宋体" charset="-122"/>
              </a:rPr>
              <a:t>&lt;E&gt;</a:t>
            </a:r>
            <a:r>
              <a:rPr lang="zh-CN" altLang="en-US" dirty="0">
                <a:latin typeface="宋体" charset="-122"/>
              </a:rPr>
              <a:t>泛型类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329642" cy="4502150"/>
          </a:xfrm>
        </p:spPr>
        <p:txBody>
          <a:bodyPr/>
          <a:lstStyle/>
          <a:p>
            <a:r>
              <a:rPr lang="en-US" altLang="zh-CN" sz="24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E&gt;</a:t>
            </a:r>
            <a:r>
              <a:rPr lang="zh-CN" altLang="en-US" sz="2400">
                <a:latin typeface="Tahoma" pitchFamily="34" charset="0"/>
                <a:cs typeface="Tahoma" pitchFamily="34" charset="0"/>
              </a:rPr>
              <a:t>是一个泛型类。</a:t>
            </a: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LinkedList&lt;E&gt;</a:t>
            </a:r>
            <a:r>
              <a:rPr lang="zh-CN" altLang="en-US" sz="2400">
                <a:latin typeface="Tahoma" pitchFamily="34" charset="0"/>
                <a:cs typeface="Tahoma" pitchFamily="34" charset="0"/>
              </a:rPr>
              <a:t>创建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的对象以链表结构存储数据，习惯上称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类创建的对象为</a:t>
            </a:r>
            <a:r>
              <a:rPr lang="zh-CN" altLang="en-US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链表</a:t>
            </a:r>
            <a:r>
              <a:rPr lang="zh-CN" altLang="en-US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对象</a:t>
            </a:r>
            <a:r>
              <a:rPr lang="zh-CN" altLang="en-US" sz="2400">
                <a:latin typeface="Tahoma" pitchFamily="34" charset="0"/>
                <a:cs typeface="Tahoma" pitchFamily="34" charset="0"/>
              </a:rPr>
              <a:t>。</a:t>
            </a: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r>
              <a:rPr lang="zh-CN" altLang="en-US" sz="2400">
                <a:latin typeface="Tahoma" pitchFamily="34" charset="0"/>
                <a:cs typeface="Tahoma" pitchFamily="34" charset="0"/>
              </a:rPr>
              <a:t>链表对象中每一个节点存储的是</a:t>
            </a:r>
            <a:r>
              <a:rPr lang="en-US" altLang="zh-CN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lang="zh-CN" altLang="en-US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的对象</a:t>
            </a:r>
            <a:r>
              <a:rPr lang="zh-CN" altLang="en-US" sz="2400">
                <a:latin typeface="Tahoma" pitchFamily="34" charset="0"/>
                <a:cs typeface="Tahoma" pitchFamily="34" charset="0"/>
              </a:rPr>
              <a:t>。</a:t>
            </a: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r>
              <a:rPr lang="zh-CN" altLang="en-US" sz="2400">
                <a:latin typeface="Tahoma" pitchFamily="34" charset="0"/>
                <a:cs typeface="Tahoma" pitchFamily="34" charset="0"/>
              </a:rPr>
              <a:t>例如：</a:t>
            </a:r>
            <a:endParaRPr lang="zh-CN" altLang="en-US" sz="2400" dirty="0">
              <a:latin typeface="Tahoma" pitchFamily="34" charset="0"/>
              <a:cs typeface="Tahoma" pitchFamily="34" charset="0"/>
            </a:endParaRPr>
          </a:p>
          <a:p>
            <a:pPr lvl="1" algn="ctr">
              <a:buNone/>
            </a:pPr>
            <a:r>
              <a:rPr lang="en-US" altLang="zh-CN" sz="2800" b="1" dirty="0" err="1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LinkedList</a:t>
            </a: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&lt;</a:t>
            </a:r>
            <a:r>
              <a:rPr lang="en-US" altLang="zh-CN" sz="2800" b="1" dirty="0">
                <a:solidFill>
                  <a:srgbClr val="C00000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String</a:t>
            </a: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&gt; </a:t>
            </a:r>
            <a:r>
              <a:rPr lang="en-US" altLang="zh-CN" sz="2800" b="1" dirty="0" err="1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mylist</a:t>
            </a: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=new </a:t>
            </a:r>
            <a:r>
              <a:rPr lang="en-US" altLang="zh-CN" sz="2800" b="1" dirty="0" err="1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LinkedList</a:t>
            </a: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&lt;</a:t>
            </a:r>
            <a:r>
              <a:rPr lang="en-US" altLang="zh-CN" sz="2800" b="1" dirty="0">
                <a:solidFill>
                  <a:srgbClr val="C00000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String</a:t>
            </a:r>
            <a:r>
              <a:rPr lang="en-US" altLang="zh-CN" sz="28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&gt;();</a:t>
            </a:r>
          </a:p>
          <a:p>
            <a:pPr lvl="2"/>
            <a:r>
              <a:rPr lang="zh-CN" altLang="en-US" dirty="0">
                <a:latin typeface="Tahoma" pitchFamily="34" charset="0"/>
                <a:cs typeface="Tahoma" pitchFamily="34" charset="0"/>
              </a:rPr>
              <a:t>创建一个</a:t>
            </a:r>
            <a:r>
              <a:rPr lang="zh-CN" altLang="en-US">
                <a:latin typeface="Tahoma" pitchFamily="34" charset="0"/>
                <a:cs typeface="Tahoma" pitchFamily="34" charset="0"/>
              </a:rPr>
              <a:t>空双向链表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。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lvl="2"/>
            <a:r>
              <a:rPr lang="zh-CN" altLang="en-US" sz="2400" dirty="0">
                <a:latin typeface="Tahoma" pitchFamily="34" charset="0"/>
                <a:cs typeface="Tahoma" pitchFamily="34" charset="0"/>
              </a:rPr>
              <a:t>使用</a:t>
            </a:r>
            <a:r>
              <a:rPr lang="en-US" altLang="zh-CN" sz="24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&lt;E&gt;</a:t>
            </a:r>
            <a:r>
              <a:rPr lang="zh-CN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泛型类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声明和创建链表时，必须指定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E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的具体类型。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 lvl="2"/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/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</a:rPr>
              <a:t>主要内容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泛型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链表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堆栈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itchFamily="34" charset="0"/>
              </a:rPr>
              <a:t>散列映射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树集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树映射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§13.2.2   </a:t>
            </a:r>
            <a:r>
              <a:rPr lang="zh-CN" altLang="en-US" dirty="0">
                <a:latin typeface="宋体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 err="1"/>
              <a:t>LinkedList</a:t>
            </a:r>
            <a:r>
              <a:rPr lang="en-US" altLang="zh-CN" sz="2400" dirty="0"/>
              <a:t>&lt;E&gt;</a:t>
            </a:r>
            <a:r>
              <a:rPr lang="zh-CN" altLang="en-US" sz="2400" dirty="0"/>
              <a:t>泛型类</a:t>
            </a:r>
            <a:r>
              <a:rPr lang="zh-CN" altLang="en-US" sz="2400"/>
              <a:t>实现</a:t>
            </a:r>
            <a:r>
              <a:rPr lang="en-US" altLang="zh-CN" sz="2400"/>
              <a:t>List&lt;</a:t>
            </a:r>
            <a:r>
              <a:rPr lang="en-US" altLang="zh-CN" sz="2400" dirty="0"/>
              <a:t>E&gt;</a:t>
            </a:r>
            <a:r>
              <a:rPr lang="zh-CN" altLang="en-US" sz="2400" dirty="0"/>
              <a:t>泛型接口中的一些常用方法。 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</a:rPr>
              <a:t> add(E element)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向链表末尾添加一个新的节点</a:t>
            </a:r>
            <a:r>
              <a:rPr lang="zh-CN" altLang="en-US" sz="2400" dirty="0"/>
              <a:t>，该节点中的数据是参数</a:t>
            </a:r>
            <a:r>
              <a:rPr lang="en-US" altLang="zh-CN" sz="2400" dirty="0" err="1"/>
              <a:t>elememt</a:t>
            </a:r>
            <a:r>
              <a:rPr lang="zh-CN" altLang="en-US" sz="2400" dirty="0"/>
              <a:t>指定的数据。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void add(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index, E element)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向链表的指定位置添加一个新的节点，该节点中的数据是参数</a:t>
            </a:r>
            <a:r>
              <a:rPr lang="en-US" altLang="zh-CN" sz="2400" dirty="0" err="1"/>
              <a:t>elememt</a:t>
            </a:r>
            <a:r>
              <a:rPr lang="zh-CN" altLang="en-US" sz="2400" dirty="0"/>
              <a:t>指定的数据。 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void clear()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删除链表的所有节点，使当前链表成为空链表。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§13.2.2   </a:t>
            </a:r>
            <a:r>
              <a:rPr lang="zh-CN" altLang="en-US" dirty="0">
                <a:latin typeface="宋体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 err="1"/>
              <a:t>LinkedList</a:t>
            </a:r>
            <a:r>
              <a:rPr lang="en-US" altLang="zh-CN" sz="2400" dirty="0"/>
              <a:t>&lt;E&gt;</a:t>
            </a:r>
            <a:r>
              <a:rPr lang="zh-CN" altLang="en-US" sz="2400" dirty="0"/>
              <a:t>泛型类</a:t>
            </a:r>
            <a:r>
              <a:rPr lang="zh-CN" altLang="en-US" sz="2400"/>
              <a:t>实现</a:t>
            </a:r>
            <a:r>
              <a:rPr lang="en-US" altLang="zh-CN" sz="2400"/>
              <a:t>List&lt;</a:t>
            </a:r>
            <a:r>
              <a:rPr lang="en-US" altLang="zh-CN" sz="2400" dirty="0"/>
              <a:t>E&gt;</a:t>
            </a:r>
            <a:r>
              <a:rPr lang="zh-CN" altLang="en-US" sz="2400" dirty="0"/>
              <a:t>泛型接口中的一些常用方法。 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E remove(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删除指定位置上的节点。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</a:rPr>
              <a:t> remove(E element)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删除首次出现含有数据</a:t>
            </a:r>
            <a:r>
              <a:rPr lang="en-US" altLang="zh-CN" sz="2400" dirty="0" err="1"/>
              <a:t>elemen</a:t>
            </a:r>
            <a:r>
              <a:rPr lang="zh-CN" altLang="en-US" sz="2400" dirty="0"/>
              <a:t>的节点。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E get(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得到链表中指定位置处节点中的数据。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en-US" altLang="zh-CN" sz="2400" dirty="0"/>
          </a:p>
          <a:p>
            <a:pPr lvl="2">
              <a:spcBef>
                <a:spcPts val="0"/>
              </a:spcBef>
              <a:buNone/>
            </a:pPr>
            <a:r>
              <a:rPr lang="zh-CN" altLang="en-US" sz="2000" b="1" dirty="0">
                <a:latin typeface="宋体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</a:rPr>
              <a:t>……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§13.2.2   </a:t>
            </a:r>
            <a:r>
              <a:rPr lang="zh-CN" altLang="en-US" dirty="0">
                <a:latin typeface="宋体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7577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err="1">
                <a:latin typeface="Calibri" pitchFamily="34" charset="0"/>
              </a:rPr>
              <a:t>LinkedList</a:t>
            </a:r>
            <a:r>
              <a:rPr lang="en-US" altLang="zh-CN" b="1" dirty="0">
                <a:latin typeface="Calibri" pitchFamily="34" charset="0"/>
              </a:rPr>
              <a:t>&lt;E&gt;</a:t>
            </a:r>
            <a:r>
              <a:rPr lang="zh-CN" altLang="en-US" b="1" dirty="0">
                <a:latin typeface="Calibri" pitchFamily="34" charset="0"/>
              </a:rPr>
              <a:t>泛型类本身新增加的一些常用方法：</a:t>
            </a:r>
            <a:endParaRPr lang="en-US" altLang="zh-CN" b="1" dirty="0">
              <a:latin typeface="Calibri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addFirst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(E element)</a:t>
            </a:r>
            <a:r>
              <a:rPr lang="en-US" altLang="zh-CN" b="1" dirty="0">
                <a:latin typeface="Calibri" pitchFamily="34" charset="0"/>
              </a:rPr>
              <a:t> </a:t>
            </a:r>
          </a:p>
          <a:p>
            <a:pPr lvl="2" algn="just"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向链表的头添加新节点，该节点中的数据是参数</a:t>
            </a:r>
            <a:r>
              <a:rPr lang="en-US" altLang="zh-CN" dirty="0" err="1">
                <a:latin typeface="Calibri" pitchFamily="34" charset="0"/>
              </a:rPr>
              <a:t>elememt</a:t>
            </a:r>
            <a:r>
              <a:rPr lang="zh-CN" altLang="en-US" dirty="0">
                <a:latin typeface="Calibri" pitchFamily="34" charset="0"/>
              </a:rPr>
              <a:t>指定的数据。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addLast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(E element) </a:t>
            </a:r>
          </a:p>
          <a:p>
            <a:pPr lvl="2" algn="just"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向链表的末尾添加新节点，该节点中的数据是参数</a:t>
            </a:r>
            <a:r>
              <a:rPr lang="en-US" altLang="zh-CN" dirty="0" err="1">
                <a:latin typeface="Calibri" pitchFamily="34" charset="0"/>
              </a:rPr>
              <a:t>elememt</a:t>
            </a:r>
            <a:r>
              <a:rPr lang="zh-CN" altLang="en-US" dirty="0">
                <a:latin typeface="Calibri" pitchFamily="34" charset="0"/>
              </a:rPr>
              <a:t>指定的数据。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E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getFirst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() </a:t>
            </a:r>
          </a:p>
          <a:p>
            <a:pPr lvl="2" algn="just"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得到链表中第一个节点中的数据。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E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getLast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() </a:t>
            </a:r>
          </a:p>
          <a:p>
            <a:pPr lvl="2" algn="just"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得到链表中最后一个节点中的数据。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E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removeFirst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() </a:t>
            </a:r>
          </a:p>
          <a:p>
            <a:pPr lvl="2" algn="just"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删除第一个节点，并返回这个节点中的数据。</a:t>
            </a:r>
            <a:endParaRPr lang="en-US" altLang="zh-CN" dirty="0">
              <a:latin typeface="Calibri" pitchFamily="34" charset="0"/>
            </a:endParaRPr>
          </a:p>
          <a:p>
            <a:pPr lvl="2" algn="just">
              <a:spcBef>
                <a:spcPts val="0"/>
              </a:spcBef>
              <a:buNone/>
            </a:pPr>
            <a:r>
              <a:rPr lang="zh-CN" altLang="en-US" sz="2000" b="1" dirty="0">
                <a:latin typeface="宋体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</a:rPr>
              <a:t>……</a:t>
            </a:r>
            <a:endParaRPr lang="zh-CN" altLang="en-US" dirty="0"/>
          </a:p>
          <a:p>
            <a:pPr lvl="2" algn="just">
              <a:spcBef>
                <a:spcPts val="0"/>
              </a:spcBef>
              <a:buNone/>
            </a:pPr>
            <a:endParaRPr lang="zh-CN" altLang="en-US" dirty="0"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§13.2.3    </a:t>
            </a:r>
            <a:r>
              <a:rPr lang="zh-CN" altLang="en-US" dirty="0">
                <a:latin typeface="宋体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集合框架的集合类，有时候称之为</a:t>
            </a:r>
            <a:r>
              <a:rPr lang="zh-CN" altLang="en-US"/>
              <a:t>容器。</a:t>
            </a:r>
            <a:endParaRPr lang="en-US" altLang="zh-CN"/>
          </a:p>
          <a:p>
            <a:r>
              <a:rPr lang="zh-CN" altLang="en-US"/>
              <a:t>容器</a:t>
            </a:r>
            <a:r>
              <a:rPr lang="zh-CN" altLang="en-US" dirty="0"/>
              <a:t>的种类有很多种</a:t>
            </a:r>
            <a:r>
              <a:rPr lang="zh-CN" altLang="en-US"/>
              <a:t>，比如：</a:t>
            </a:r>
            <a:r>
              <a:rPr lang="en-US" altLang="zh-CN"/>
              <a:t>ArrayList</a:t>
            </a:r>
            <a:r>
              <a:rPr lang="zh-CN" altLang="en-US" dirty="0"/>
              <a:t>、</a:t>
            </a:r>
            <a:r>
              <a:rPr lang="en-US" altLang="zh-CN" dirty="0" err="1"/>
              <a:t>LinkedList</a:t>
            </a:r>
            <a:r>
              <a:rPr lang="zh-CN" altLang="en-US" dirty="0"/>
              <a:t>、</a:t>
            </a:r>
            <a:r>
              <a:rPr lang="en-US" altLang="zh-CN" dirty="0" err="1"/>
              <a:t>HashSet</a:t>
            </a:r>
            <a:r>
              <a:rPr lang="en-US" altLang="zh-CN" dirty="0"/>
              <a:t>....</a:t>
            </a:r>
          </a:p>
          <a:p>
            <a:endParaRPr lang="en-US" altLang="zh-CN" dirty="0"/>
          </a:p>
          <a:p>
            <a:r>
              <a:rPr lang="zh-CN" altLang="en-US" dirty="0"/>
              <a:t>内部结构不同的容器，为了使对容器内元素的遍历更为简单，</a:t>
            </a:r>
            <a:r>
              <a:rPr lang="en-US" altLang="zh-CN" dirty="0"/>
              <a:t>Java</a:t>
            </a:r>
            <a:r>
              <a:rPr lang="zh-CN" altLang="en-US" dirty="0"/>
              <a:t>引入了</a:t>
            </a:r>
            <a:r>
              <a:rPr lang="zh-CN" altLang="en-US" b="1">
                <a:solidFill>
                  <a:srgbClr val="C00000"/>
                </a:solidFill>
              </a:rPr>
              <a:t>迭代器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C00000"/>
                </a:solidFill>
              </a:rPr>
              <a:t>Iterator</a:t>
            </a:r>
            <a:r>
              <a:rPr lang="en-US" altLang="zh-CN" b="1"/>
              <a:t>)</a:t>
            </a:r>
            <a:r>
              <a:rPr lang="zh-CN" altLang="en-US"/>
              <a:t>！</a:t>
            </a:r>
            <a:r>
              <a:rPr lang="zh-CN" altLang="en-US" dirty="0"/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§13.2.3    </a:t>
            </a:r>
            <a:r>
              <a:rPr lang="zh-CN" altLang="en-US" dirty="0">
                <a:latin typeface="宋体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当用户需要遍历</a:t>
            </a:r>
            <a:r>
              <a:rPr lang="zh-CN" altLang="en-US" b="1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中的对象时，应当使用</a:t>
            </a:r>
            <a:r>
              <a:rPr lang="zh-CN" altLang="en-US" dirty="0">
                <a:solidFill>
                  <a:srgbClr val="0000CC"/>
                </a:solidFill>
              </a:rPr>
              <a:t>该集合提供的</a:t>
            </a:r>
            <a:r>
              <a:rPr lang="zh-CN" altLang="en-US" dirty="0">
                <a:solidFill>
                  <a:srgbClr val="C00000"/>
                </a:solidFill>
              </a:rPr>
              <a:t>迭代器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java.util.Iterator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，而不是让集合本身来遍历其中的对象。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由于迭代器遍历集合的方法在找到集合中的一个对象的同时，也得到待遍历的后继对象的引用，因此迭代器可以快速地遍历集合。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迭代器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Iterator</a:t>
            </a:r>
            <a:r>
              <a:rPr lang="en-US" altLang="zh-CN" b="1" dirty="0"/>
              <a:t>)</a:t>
            </a:r>
            <a:r>
              <a:rPr lang="zh-CN" altLang="en-US" dirty="0"/>
              <a:t>模式，又叫做</a:t>
            </a:r>
            <a:r>
              <a:rPr lang="zh-CN" altLang="en-US" b="1" dirty="0">
                <a:solidFill>
                  <a:srgbClr val="C00000"/>
                </a:solidFill>
              </a:rPr>
              <a:t>游标</a:t>
            </a:r>
            <a:r>
              <a:rPr lang="zh-CN" altLang="en-US" dirty="0"/>
              <a:t>模式，它提供一种方法访问一个容器对象中各个元素，而又不需暴露该对象的内部</a:t>
            </a:r>
            <a:r>
              <a:rPr lang="zh-CN" altLang="en-US"/>
              <a:t>细节。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迭代器就是一个</a:t>
            </a:r>
            <a:r>
              <a:rPr lang="zh-CN" altLang="en-US" b="1" dirty="0">
                <a:solidFill>
                  <a:srgbClr val="C00000"/>
                </a:solidFill>
              </a:rPr>
              <a:t>接口</a:t>
            </a:r>
            <a:r>
              <a:rPr lang="en-US" altLang="zh-CN" dirty="0" err="1">
                <a:solidFill>
                  <a:srgbClr val="C00000"/>
                </a:solidFill>
              </a:rPr>
              <a:t>Iterator</a:t>
            </a:r>
            <a:r>
              <a:rPr lang="zh-CN" altLang="en-US" dirty="0"/>
              <a:t>，实现了该接口的类就叫做</a:t>
            </a:r>
            <a:r>
              <a:rPr lang="zh-CN" altLang="en-US" b="1" dirty="0">
                <a:solidFill>
                  <a:srgbClr val="0000CC"/>
                </a:solidFill>
              </a:rPr>
              <a:t>可迭代类</a:t>
            </a:r>
            <a:r>
              <a:rPr lang="zh-CN" altLang="en-US" dirty="0"/>
              <a:t>，这些类多数时候指的就是</a:t>
            </a:r>
            <a:r>
              <a:rPr lang="en-US" altLang="zh-CN" dirty="0"/>
              <a:t>java.util</a:t>
            </a:r>
            <a:r>
              <a:rPr lang="zh-CN" altLang="en-US" dirty="0"/>
              <a:t>包下的集合类。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83E19CA-32CC-46E3-823C-D6635B69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7" y="3175000"/>
            <a:ext cx="61817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329642" cy="4502150"/>
          </a:xfrm>
        </p:spPr>
        <p:txBody>
          <a:bodyPr/>
          <a:lstStyle/>
          <a:p>
            <a:pPr latinLnBrk="0"/>
            <a:r>
              <a:rPr lang="en-US" dirty="0" err="1"/>
              <a:t>java.util.Iterator</a:t>
            </a:r>
            <a:r>
              <a:rPr lang="zh-CN" altLang="en-US" dirty="0"/>
              <a:t>接口的定义：</a:t>
            </a:r>
            <a:endParaRPr lang="en-US" altLang="zh-CN" dirty="0"/>
          </a:p>
          <a:p>
            <a:pPr latinLnBrk="0"/>
            <a:endParaRPr lang="zh-CN" altLang="en-US" dirty="0"/>
          </a:p>
          <a:p>
            <a:pPr lvl="1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rgbClr val="0000CC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6600"/>
                </a:solidFill>
              </a:rPr>
              <a:t>Iterator</a:t>
            </a:r>
            <a:r>
              <a:rPr lang="en-US" dirty="0"/>
              <a:t> { </a:t>
            </a:r>
            <a:br>
              <a:rPr lang="en-US" dirty="0"/>
            </a:b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hasNex</a:t>
            </a:r>
            <a:r>
              <a:rPr lang="en-US" dirty="0" err="1"/>
              <a:t>t</a:t>
            </a:r>
            <a:r>
              <a:rPr lang="en-US" dirty="0"/>
              <a:t>(); 	</a:t>
            </a:r>
            <a:r>
              <a:rPr lang="en-US" altLang="zh-CN" dirty="0"/>
              <a:t>//</a:t>
            </a:r>
            <a:r>
              <a:rPr lang="zh-CN" altLang="en-US" dirty="0"/>
              <a:t>判断是否存在下一个对象元素</a:t>
            </a:r>
            <a:br>
              <a:rPr lang="en-US" dirty="0"/>
            </a:br>
            <a:r>
              <a:rPr lang="en-US" dirty="0"/>
              <a:t>Object </a:t>
            </a:r>
            <a:r>
              <a:rPr lang="en-US" b="1" dirty="0">
                <a:solidFill>
                  <a:srgbClr val="C00000"/>
                </a:solidFill>
              </a:rPr>
              <a:t>next</a:t>
            </a:r>
            <a:r>
              <a:rPr lang="en-US" dirty="0"/>
              <a:t>(); 		</a:t>
            </a:r>
            <a:r>
              <a:rPr lang="en-US" altLang="zh-CN" dirty="0"/>
              <a:t>//</a:t>
            </a:r>
            <a:r>
              <a:rPr lang="zh-CN" altLang="en-US" dirty="0"/>
              <a:t>获取下一个元素</a:t>
            </a:r>
            <a:br>
              <a:rPr lang="en-US" dirty="0"/>
            </a:br>
            <a:r>
              <a:rPr lang="en-US" dirty="0"/>
              <a:t>void </a:t>
            </a:r>
            <a:r>
              <a:rPr lang="en-US" b="1" dirty="0">
                <a:solidFill>
                  <a:srgbClr val="C00000"/>
                </a:solidFill>
              </a:rPr>
              <a:t>remove</a:t>
            </a:r>
            <a:r>
              <a:rPr lang="en-US" dirty="0"/>
              <a:t>(); 	</a:t>
            </a:r>
            <a:r>
              <a:rPr lang="en-US" altLang="zh-CN" dirty="0"/>
              <a:t>//</a:t>
            </a:r>
            <a:r>
              <a:rPr lang="zh-CN" altLang="en-US"/>
              <a:t>移除一个元素</a:t>
            </a:r>
            <a:endParaRPr lang="en-US" dirty="0"/>
          </a:p>
          <a:p>
            <a:pPr lvl="1">
              <a:buNone/>
            </a:pPr>
            <a:r>
              <a:rPr lang="en-US" dirty="0"/>
              <a:t>} </a:t>
            </a:r>
          </a:p>
          <a:p>
            <a:pPr lvl="2">
              <a:buNone/>
            </a:pP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在迭代器</a:t>
            </a:r>
            <a:r>
              <a:rPr lang="en-US" dirty="0" err="1"/>
              <a:t>Iteartor</a:t>
            </a:r>
            <a:r>
              <a:rPr lang="zh-CN" altLang="en-US" dirty="0"/>
              <a:t>接口中，有以下</a:t>
            </a:r>
            <a:r>
              <a:rPr lang="en-US" altLang="zh-CN" dirty="0"/>
              <a:t>3</a:t>
            </a:r>
            <a:r>
              <a:rPr lang="zh-CN" altLang="en-US" dirty="0"/>
              <a:t>个方法：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en-US" altLang="zh-CN" sz="2800" b="1">
                <a:solidFill>
                  <a:srgbClr val="C00000"/>
                </a:solidFill>
              </a:rPr>
              <a:t>hasNext</a:t>
            </a:r>
            <a:r>
              <a:rPr lang="en-US" altLang="zh-CN" sz="2800" b="1" dirty="0">
                <a:solidFill>
                  <a:srgbClr val="C00000"/>
                </a:solidFill>
              </a:rPr>
              <a:t>()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该方法英语判断集合对象是否还有下一个元素，如果已经是最后一个元素则返回</a:t>
            </a:r>
            <a:r>
              <a:rPr lang="en-US" dirty="0"/>
              <a:t>false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2. </a:t>
            </a:r>
            <a:r>
              <a:rPr lang="en-US" altLang="zh-CN" sz="2800" b="1" dirty="0">
                <a:solidFill>
                  <a:srgbClr val="C00000"/>
                </a:solidFill>
              </a:rPr>
              <a:t>next()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把迭代器的指向移到下一个位置，同时，该方法</a:t>
            </a:r>
            <a:r>
              <a:rPr lang="zh-CN" altLang="en-US" b="1" dirty="0"/>
              <a:t>返回下一个元素的引用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3</a:t>
            </a:r>
            <a:r>
              <a:rPr lang="en-US" altLang="zh-CN" sz="2800" dirty="0"/>
              <a:t>. </a:t>
            </a:r>
            <a:r>
              <a:rPr lang="en-US" sz="2800" b="1" dirty="0">
                <a:solidFill>
                  <a:srgbClr val="C00000"/>
                </a:solidFill>
              </a:rPr>
              <a:t>remove() </a:t>
            </a:r>
            <a:r>
              <a:rPr lang="en-US" sz="2800" dirty="0"/>
              <a:t>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从迭代器指向的</a:t>
            </a:r>
            <a:r>
              <a:rPr lang="en-US" dirty="0"/>
              <a:t>Collection</a:t>
            </a:r>
            <a:r>
              <a:rPr lang="zh-CN" altLang="en-US" dirty="0"/>
              <a:t>中移除</a:t>
            </a:r>
            <a:r>
              <a:rPr lang="zh-CN" altLang="en-US" dirty="0">
                <a:solidFill>
                  <a:srgbClr val="0000CC"/>
                </a:solidFill>
              </a:rPr>
              <a:t>迭代器返回的最后一个元素</a:t>
            </a:r>
            <a:r>
              <a:rPr lang="zh-CN" altLang="en-US" dirty="0"/>
              <a:t>，该操作使用的比较少。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 lvl="1"/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363272" cy="4502150"/>
          </a:xfrm>
        </p:spPr>
        <p:txBody>
          <a:bodyPr/>
          <a:lstStyle/>
          <a:p>
            <a:r>
              <a:rPr lang="zh-CN" altLang="en-US" sz="2400" dirty="0"/>
              <a:t>通过迭代器接口访问类集之前，必须得到一个迭代</a:t>
            </a:r>
            <a:r>
              <a:rPr lang="zh-CN" altLang="en-US" sz="2400"/>
              <a:t>对象。</a:t>
            </a:r>
            <a:endParaRPr lang="en-US" altLang="zh-CN" sz="2400"/>
          </a:p>
          <a:p>
            <a:r>
              <a:rPr lang="zh-CN" altLang="en-US" sz="2400"/>
              <a:t>每</a:t>
            </a:r>
            <a:r>
              <a:rPr lang="zh-CN" altLang="en-US" sz="2400" dirty="0"/>
              <a:t>一个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类都提供一个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sz="2400" dirty="0"/>
              <a:t>函数，该函数</a:t>
            </a:r>
            <a:r>
              <a:rPr lang="zh-CN" altLang="en-US" sz="2400" dirty="0">
                <a:solidFill>
                  <a:srgbClr val="C00000"/>
                </a:solidFill>
              </a:rPr>
              <a:t>返回</a:t>
            </a:r>
            <a:r>
              <a:rPr lang="zh-CN" altLang="en-US" sz="2400" dirty="0"/>
              <a:t>一个类集的</a:t>
            </a:r>
            <a:r>
              <a:rPr lang="zh-CN" altLang="en-US" sz="2400" dirty="0">
                <a:solidFill>
                  <a:srgbClr val="C00000"/>
                </a:solidFill>
              </a:rPr>
              <a:t>迭代器</a:t>
            </a:r>
            <a:r>
              <a:rPr lang="zh-CN" altLang="en-US" sz="2400" dirty="0"/>
              <a:t>，通过使用这个迭代器，可以访问类集中的每一个元素，一次一个元素。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迭代器的使用步骤如下：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dirty="0"/>
              <a:t>1.</a:t>
            </a:r>
            <a:r>
              <a:rPr lang="zh-CN" altLang="en-US" dirty="0"/>
              <a:t>通过调用类</a:t>
            </a:r>
            <a:r>
              <a:rPr lang="zh-CN" altLang="en-US"/>
              <a:t>集的</a:t>
            </a:r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()</a:t>
            </a:r>
            <a:r>
              <a:rPr lang="zh-CN" altLang="en-US"/>
              <a:t>方法</a:t>
            </a:r>
            <a:r>
              <a:rPr lang="zh-CN" altLang="en-US" dirty="0"/>
              <a:t>获得类集的迭代器。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2.</a:t>
            </a:r>
            <a:r>
              <a:rPr lang="zh-CN" altLang="en-US" dirty="0"/>
              <a:t>建立一</a:t>
            </a:r>
            <a:r>
              <a:rPr lang="zh-CN" altLang="en-US"/>
              <a:t>个含有</a:t>
            </a:r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hasNext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()</a:t>
            </a:r>
            <a:r>
              <a:rPr lang="zh-CN" altLang="en-US"/>
              <a:t>方法</a:t>
            </a:r>
            <a:r>
              <a:rPr lang="zh-CN" altLang="en-US" dirty="0"/>
              <a:t>的循环，只要</a:t>
            </a:r>
            <a:r>
              <a:rPr lang="en-US" altLang="zh-CN" dirty="0" err="1"/>
              <a:t>hasNext</a:t>
            </a:r>
            <a:r>
              <a:rPr lang="en-US" altLang="zh-CN" dirty="0"/>
              <a:t> ()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，就进行循环迭代。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3.</a:t>
            </a:r>
            <a:r>
              <a:rPr lang="zh-CN" altLang="en-US" dirty="0"/>
              <a:t>在循环内部，</a:t>
            </a:r>
            <a:r>
              <a:rPr lang="zh-CN" altLang="en-US"/>
              <a:t>通过调用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()</a:t>
            </a:r>
            <a:r>
              <a:rPr lang="zh-CN" altLang="en-US"/>
              <a:t>方法</a:t>
            </a:r>
            <a:r>
              <a:rPr lang="zh-CN" altLang="en-US" dirty="0"/>
              <a:t>来得到每一个元素。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迭代器指向的位置是元素之前的位置。</a:t>
            </a:r>
            <a:endParaRPr lang="en-US" altLang="zh-CN" sz="2400" dirty="0"/>
          </a:p>
          <a:p>
            <a:r>
              <a:rPr lang="zh-CN" altLang="en-US" sz="2400" dirty="0"/>
              <a:t>假设集合</a:t>
            </a:r>
            <a:r>
              <a:rPr lang="en-US" sz="2400" dirty="0"/>
              <a:t>List</a:t>
            </a:r>
            <a:r>
              <a:rPr lang="zh-CN" altLang="en-US" sz="2400" dirty="0"/>
              <a:t>由四个元素</a:t>
            </a:r>
            <a:r>
              <a:rPr lang="en-US" sz="2400" dirty="0"/>
              <a:t>List1、List2、List3</a:t>
            </a:r>
            <a:r>
              <a:rPr lang="zh-CN" altLang="en-US" sz="2400" dirty="0"/>
              <a:t>和</a:t>
            </a:r>
            <a:r>
              <a:rPr lang="en-US" sz="2400" dirty="0"/>
              <a:t>List4</a:t>
            </a:r>
            <a:r>
              <a:rPr lang="zh-CN" altLang="en-US" sz="2400" dirty="0"/>
              <a:t>组成：</a:t>
            </a:r>
            <a:endParaRPr lang="en-US" altLang="zh-CN" sz="2400" dirty="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r>
              <a:rPr lang="zh-CN" altLang="en-US" sz="2000"/>
              <a:t>当</a:t>
            </a:r>
            <a:r>
              <a:rPr lang="zh-CN" altLang="en-US" sz="2000" dirty="0"/>
              <a:t>使用语句</a:t>
            </a:r>
            <a:r>
              <a:rPr lang="en-US" sz="2000" b="1" dirty="0" err="1">
                <a:solidFill>
                  <a:srgbClr val="0000CC"/>
                </a:solidFill>
              </a:rPr>
              <a:t>Iterator</a:t>
            </a:r>
            <a:r>
              <a:rPr lang="en-US" sz="2000" b="1" dirty="0">
                <a:solidFill>
                  <a:srgbClr val="0000CC"/>
                </a:solidFill>
              </a:rPr>
              <a:t> it = </a:t>
            </a:r>
            <a:r>
              <a:rPr lang="en-US" sz="2000" b="1" dirty="0" err="1">
                <a:solidFill>
                  <a:srgbClr val="0000CC"/>
                </a:solidFill>
              </a:rPr>
              <a:t>List.Iterator</a:t>
            </a:r>
            <a:r>
              <a:rPr lang="en-US" sz="2000" b="1" dirty="0">
                <a:solidFill>
                  <a:srgbClr val="0000CC"/>
                </a:solidFill>
              </a:rPr>
              <a:t>()</a:t>
            </a:r>
            <a:r>
              <a:rPr lang="zh-CN" altLang="en-US" sz="2000" dirty="0"/>
              <a:t>时，迭代器</a:t>
            </a:r>
            <a:r>
              <a:rPr lang="en-US" sz="2000" dirty="0"/>
              <a:t>it</a:t>
            </a:r>
            <a:r>
              <a:rPr lang="zh-CN" altLang="en-US" sz="2000" dirty="0"/>
              <a:t>指向的位置是上图中</a:t>
            </a:r>
            <a:r>
              <a:rPr lang="en-US" sz="2000" b="1" dirty="0">
                <a:solidFill>
                  <a:srgbClr val="C00000"/>
                </a:solidFill>
              </a:rPr>
              <a:t>Iterator1</a:t>
            </a:r>
            <a:r>
              <a:rPr lang="zh-CN" altLang="en-US" sz="2000" dirty="0"/>
              <a:t>指向的位置；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zh-CN" altLang="en-US" sz="2000"/>
              <a:t>执行语句</a:t>
            </a:r>
            <a:r>
              <a:rPr lang="en-US" sz="2000" b="1" dirty="0" err="1">
                <a:solidFill>
                  <a:srgbClr val="0000CC"/>
                </a:solidFill>
              </a:rPr>
              <a:t>it</a:t>
            </a:r>
            <a:r>
              <a:rPr lang="en-US" sz="2000" b="1" err="1">
                <a:solidFill>
                  <a:srgbClr val="0000CC"/>
                </a:solidFill>
              </a:rPr>
              <a:t>.</a:t>
            </a:r>
            <a:r>
              <a:rPr lang="en-US" sz="2000" b="1">
                <a:solidFill>
                  <a:srgbClr val="0000CC"/>
                </a:solidFill>
              </a:rPr>
              <a:t>next</a:t>
            </a:r>
            <a:r>
              <a:rPr lang="en-US" sz="2000" b="1" dirty="0">
                <a:solidFill>
                  <a:srgbClr val="0000CC"/>
                </a:solidFill>
              </a:rPr>
              <a:t>()</a:t>
            </a:r>
            <a:r>
              <a:rPr lang="zh-CN" altLang="en-US" sz="2000"/>
              <a:t>之后</a:t>
            </a:r>
            <a:r>
              <a:rPr lang="zh-CN" altLang="en-US" sz="2000" dirty="0"/>
              <a:t>，迭代器指向的位置后移到</a:t>
            </a:r>
            <a:r>
              <a:rPr lang="zh-CN" altLang="en-US" sz="2000"/>
              <a:t>下图</a:t>
            </a:r>
            <a:r>
              <a:rPr lang="en-US" sz="2000" b="1" dirty="0">
                <a:solidFill>
                  <a:srgbClr val="C00000"/>
                </a:solidFill>
              </a:rPr>
              <a:t>Iterator2</a:t>
            </a:r>
            <a:r>
              <a:rPr lang="zh-CN" altLang="en-US" sz="2000"/>
              <a:t>所</a:t>
            </a:r>
            <a:r>
              <a:rPr lang="zh-CN" altLang="en-US" sz="2000" dirty="0"/>
              <a:t>指向的位置。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7" y="2503359"/>
            <a:ext cx="61817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在</a:t>
            </a:r>
            <a:r>
              <a:rPr lang="en-US" altLang="zh-CN" dirty="0">
                <a:latin typeface="Tahoma" pitchFamily="34" charset="0"/>
              </a:rPr>
              <a:t>jdk1.2</a:t>
            </a:r>
            <a:r>
              <a:rPr lang="zh-CN" altLang="en-US" dirty="0">
                <a:latin typeface="宋体" charset="-122"/>
              </a:rPr>
              <a:t>之后，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宋体" charset="-122"/>
              </a:rPr>
              <a:t>提供了实现常见数据结构的类，这些实现数据结构的类通称为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集合框架</a:t>
            </a:r>
            <a:r>
              <a:rPr lang="zh-CN" altLang="en-US" dirty="0">
                <a:latin typeface="宋体" charset="-122"/>
              </a:rPr>
              <a:t>。</a:t>
            </a:r>
            <a:endParaRPr lang="en-US" altLang="zh-CN" dirty="0">
              <a:latin typeface="宋体" charset="-122"/>
            </a:endParaRPr>
          </a:p>
          <a:p>
            <a:endParaRPr lang="en-US" altLang="zh-CN" dirty="0">
              <a:latin typeface="宋体" charset="-122"/>
            </a:endParaRPr>
          </a:p>
          <a:p>
            <a:r>
              <a:rPr lang="zh-CN" altLang="en-US" dirty="0">
                <a:latin typeface="宋体" charset="-122"/>
              </a:rPr>
              <a:t>在</a:t>
            </a:r>
            <a:r>
              <a:rPr lang="en-US" altLang="zh-CN" dirty="0">
                <a:latin typeface="Tahoma" pitchFamily="34" charset="0"/>
              </a:rPr>
              <a:t>JDK1.5</a:t>
            </a:r>
            <a:r>
              <a:rPr lang="zh-CN" altLang="en-US" dirty="0">
                <a:latin typeface="宋体" charset="-122"/>
              </a:rPr>
              <a:t>后，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宋体" charset="-122"/>
              </a:rPr>
              <a:t>集合框架开始支持</a:t>
            </a: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泛型。</a:t>
            </a:r>
            <a:endParaRPr lang="en-US" altLang="zh-CN" dirty="0">
              <a:latin typeface="宋体" charset="-122"/>
            </a:endParaRPr>
          </a:p>
          <a:p>
            <a:endParaRPr lang="en-US" altLang="zh-CN" dirty="0">
              <a:latin typeface="宋体" charset="-122"/>
            </a:endParaRPr>
          </a:p>
          <a:p>
            <a:r>
              <a:rPr lang="zh-CN" altLang="en-US" dirty="0">
                <a:latin typeface="宋体" charset="-122"/>
              </a:rPr>
              <a:t>本章首先介绍泛型，然后讲解常见数据结构类的用法。</a:t>
            </a:r>
            <a:r>
              <a:rPr lang="zh-CN" altLang="en-US" dirty="0">
                <a:latin typeface="Tahoma" pitchFamily="34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迭代器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链表对象可以使用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方法获取一个</a:t>
            </a: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，该对象就是针对当前链表的迭代器。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例题13-3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课堂阅读与讨论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30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928934"/>
            <a:ext cx="807249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&lt;String&gt; list=new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&lt;String&gt;();  </a:t>
            </a:r>
          </a:p>
          <a:p>
            <a:pPr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……</a:t>
            </a:r>
          </a:p>
          <a:p>
            <a:pPr>
              <a:buNone/>
            </a:pP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使用</a:t>
            </a:r>
            <a:r>
              <a:rPr lang="en-US" altLang="zh-CN" sz="24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sz="240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zh-CN" altLang="en-US" sz="2400">
                <a:latin typeface="Tahoma" panose="020B0604030504040204" pitchFamily="34" charset="0"/>
                <a:cs typeface="Tahoma" panose="020B0604030504040204" pitchFamily="34" charset="0"/>
              </a:rPr>
              <a:t>遍历链表</a:t>
            </a:r>
            <a:endParaRPr lang="en-US" altLang="zh-C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&lt;String&gt;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list.iterator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   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获取</a:t>
            </a:r>
            <a:r>
              <a:rPr lang="en-US" altLang="zh-CN" sz="24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while(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iter.hasNext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){</a:t>
            </a:r>
          </a:p>
          <a:p>
            <a:pPr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String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iter.next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§13.2.3    </a:t>
            </a:r>
            <a:r>
              <a:rPr lang="zh-CN" altLang="en-US" dirty="0">
                <a:latin typeface="宋体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JDK1.5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之前没有泛型的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类，可以用普通的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创建一个链表对象,如：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mylist</a:t>
            </a:r>
            <a:r>
              <a:rPr lang="en-US" altLang="zh-CN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=new </a:t>
            </a:r>
            <a:r>
              <a:rPr lang="en-US" altLang="zh-CN" sz="2400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 </a:t>
            </a: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泛型的主要目的是可以建立具有类型安全的集合框架,优点就是：在使用这些泛型类建立的数据结构时，不必进行强制类型转换,即不要求进行运行时类型检查。</a:t>
            </a:r>
            <a:r>
              <a:rPr lang="zh-CN" altLang="en-US" sz="2000" dirty="0">
                <a:latin typeface="Tahoma" pitchFamily="34" charset="0"/>
                <a:cs typeface="Tahoma" pitchFamily="34" charset="0"/>
              </a:rPr>
              <a:t> </a:t>
            </a:r>
            <a:endParaRPr lang="en-US" altLang="zh-CN" sz="20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endParaRPr lang="zh-CN" altLang="en-US" sz="20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例题13-4, 例题13-5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课后阅读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例题13-5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课后阅读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)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>
                <a:latin typeface="Tahoma" pitchFamily="34" charset="0"/>
                <a:cs typeface="Tahoma" pitchFamily="34" charset="0"/>
              </a:rPr>
              <a:t>阅读程序，分析程序的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MVC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架构，判断程序的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Model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、</a:t>
            </a:r>
            <a:r>
              <a:rPr lang="en-US" altLang="zh-CN" sz="2800" dirty="0">
                <a:latin typeface="Tahoma" pitchFamily="34" charset="0"/>
                <a:cs typeface="Tahoma" pitchFamily="34" charset="0"/>
              </a:rPr>
              <a:t>View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、</a:t>
            </a:r>
            <a:r>
              <a:rPr lang="en-US" altLang="zh-CN" sz="2800">
                <a:latin typeface="Tahoma" pitchFamily="34" charset="0"/>
                <a:cs typeface="Tahoma" pitchFamily="34" charset="0"/>
              </a:rPr>
              <a:t>Controller?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altLang="zh-CN" sz="2800">
                <a:latin typeface="Tahoma" pitchFamily="34" charset="0"/>
                <a:cs typeface="Tahoma" pitchFamily="34" charset="0"/>
              </a:rPr>
              <a:t>Controller</a:t>
            </a:r>
            <a:r>
              <a:rPr lang="zh-CN" altLang="en-US" sz="2800">
                <a:latin typeface="Tahoma" pitchFamily="34" charset="0"/>
                <a:cs typeface="Tahoma" pitchFamily="34" charset="0"/>
              </a:rPr>
              <a:t>如何操作，从而实现</a:t>
            </a:r>
            <a:r>
              <a:rPr lang="en-US" altLang="zh-CN" sz="2800">
                <a:latin typeface="Tahoma" pitchFamily="34" charset="0"/>
                <a:cs typeface="Tahoma" pitchFamily="34" charset="0"/>
              </a:rPr>
              <a:t>Model</a:t>
            </a:r>
            <a:r>
              <a:rPr lang="zh-CN" altLang="en-US" sz="2800"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 sz="2800">
                <a:latin typeface="Tahoma" pitchFamily="34" charset="0"/>
                <a:cs typeface="Tahoma" pitchFamily="34" charset="0"/>
              </a:rPr>
              <a:t>View</a:t>
            </a:r>
            <a:r>
              <a:rPr lang="zh-CN" altLang="en-US" sz="2800">
                <a:latin typeface="Tahoma" pitchFamily="34" charset="0"/>
                <a:cs typeface="Tahoma" pitchFamily="34" charset="0"/>
              </a:rPr>
              <a:t>之间的连接？</a:t>
            </a:r>
            <a:endParaRPr lang="zh-CN" altLang="en-US" sz="2800" dirty="0">
              <a:latin typeface="Tahoma" pitchFamily="34" charset="0"/>
              <a:cs typeface="Tahoma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§13.3   </a:t>
            </a:r>
            <a:r>
              <a:rPr lang="zh-CN" altLang="en-US" dirty="0">
                <a:latin typeface="宋体" charset="-122"/>
              </a:rPr>
              <a:t>堆栈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堆栈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是一种“后进先出”的数据结构，只能在一端进行输入或输出数据的操作。 </a:t>
            </a: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Stack&lt;E&gt;</a:t>
            </a:r>
            <a:r>
              <a:rPr lang="zh-CN" altLang="en-US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泛型类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创建一个堆栈对象。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堆栈对象常用方法：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E push(E item);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实现压栈操作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E pop();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实现弹栈操作。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endParaRPr lang="zh-CN" altLang="en-US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§13.3   堆栈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堆栈对象常用方法：</a:t>
            </a:r>
            <a:endParaRPr lang="en-US" altLang="zh-CN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empty();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判断堆栈是否还有数据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E peek();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获取堆栈顶端的数据，但不删除该数据。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search(Object data);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获取数据在堆栈中的位置。 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10000"/>
              </a:lnSpc>
            </a:pPr>
            <a:endParaRPr lang="zh-CN" altLang="en-US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例题13-</a:t>
            </a:r>
            <a:r>
              <a:rPr lang="zh-CN" altLang="en-US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</a:t>
            </a:r>
            <a:r>
              <a:rPr lang="en-US" altLang="zh-CN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课后练习</a:t>
            </a:r>
            <a:r>
              <a:rPr lang="en-US" altLang="zh-CN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itchFamily="34" charset="0"/>
                <a:cs typeface="Tahoma" pitchFamily="34" charset="0"/>
              </a:rPr>
              <a:pPr/>
              <a:t>34</a:t>
            </a:fld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§13.4   散列映射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775"/>
            <a:ext cx="8640960" cy="450215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§13.4.1  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&lt;K,V&gt;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泛型类 </a:t>
            </a:r>
          </a:p>
          <a:p>
            <a:pPr lvl="1" algn="just"/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&lt;K,V&gt;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对象采用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散列表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这种数据结构存储数据，习惯上称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&lt;K,V&gt;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对象为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散列映射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。 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&lt;K,V&gt;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， </a:t>
            </a:r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ey/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键/值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例如：</a:t>
            </a:r>
          </a:p>
          <a:p>
            <a:pPr algn="ctr">
              <a:buNone/>
            </a:pP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en-US" altLang="zh-CN" sz="22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String,Student</a:t>
            </a:r>
            <a:r>
              <a:rPr lang="en-US" altLang="zh-CN" sz="22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hashtable</a:t>
            </a:r>
            <a:r>
              <a:rPr lang="en-US" altLang="zh-CN" sz="22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HashSet</a:t>
            </a:r>
            <a:r>
              <a:rPr lang="en-US" altLang="zh-CN" sz="22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String,Student</a:t>
            </a:r>
            <a:r>
              <a:rPr lang="en-US" altLang="zh-CN" sz="22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&gt;();</a:t>
            </a:r>
          </a:p>
          <a:p>
            <a:pPr lvl="1" algn="just"/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hashtable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可以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存储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“键/值”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(Key/Value)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35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§13.4.1   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&lt;K,V&gt;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泛型类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相关方法：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V put(K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key,V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value);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将键/值对数据存放到散列映射中，该方法同时返回键所对应的值。</a:t>
            </a:r>
            <a:endParaRPr lang="en-US" altLang="zh-CN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void clear() 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清空散列映射。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Object clone()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返回当前散列映射的一个克隆。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/>
              <a:t>将返回当前</a:t>
            </a:r>
            <a:r>
              <a:rPr lang="zh-CN" altLang="en-US" sz="2400" b="1" dirty="0">
                <a:solidFill>
                  <a:srgbClr val="C00000"/>
                </a:solidFill>
              </a:rPr>
              <a:t>对象的一个复制品</a:t>
            </a:r>
            <a:r>
              <a:rPr lang="zh-CN" altLang="en-US" sz="2400" dirty="0"/>
              <a:t>，而不是对象的引用。</a:t>
            </a:r>
            <a:endParaRPr lang="en-US" altLang="zh-CN" sz="2400" dirty="0"/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size() 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宋体" charset="-122"/>
              </a:rPr>
              <a:t>返回散列映射的大小，即散列映射中</a:t>
            </a:r>
            <a:r>
              <a:rPr lang="zh-CN" altLang="en-US" sz="2400" dirty="0">
                <a:latin typeface="Times New Roman"/>
              </a:rPr>
              <a:t>“</a:t>
            </a:r>
            <a:r>
              <a:rPr lang="zh-CN" altLang="en-US" sz="2400" dirty="0">
                <a:latin typeface="宋体" charset="-122"/>
              </a:rPr>
              <a:t>键/值</a:t>
            </a:r>
            <a:r>
              <a:rPr lang="zh-CN" altLang="en-US" sz="2400" dirty="0">
                <a:latin typeface="Times New Roman"/>
              </a:rPr>
              <a:t>”</a:t>
            </a:r>
            <a:r>
              <a:rPr lang="zh-CN" altLang="en-US" sz="2400" dirty="0">
                <a:latin typeface="宋体" charset="-122"/>
              </a:rPr>
              <a:t>对的数目。</a:t>
            </a:r>
            <a:endParaRPr lang="zh-CN" altLang="en-US" sz="2400" dirty="0">
              <a:latin typeface="Tahoma" pitchFamily="34" charset="0"/>
              <a:cs typeface="Tahoma" pitchFamily="34" charset="0"/>
            </a:endParaRPr>
          </a:p>
          <a:p>
            <a:endParaRPr lang="zh-CN" altLang="en-US" b="1" dirty="0">
              <a:latin typeface="Tahoma" pitchFamily="34" charset="0"/>
              <a:cs typeface="Tahoma" pitchFamily="34" charset="0"/>
            </a:endParaRPr>
          </a:p>
          <a:p>
            <a:endParaRPr lang="zh-CN" altLang="en-US" dirty="0"/>
          </a:p>
          <a:p>
            <a:pPr lvl="2" algn="just">
              <a:spcBef>
                <a:spcPts val="0"/>
              </a:spcBef>
            </a:pPr>
            <a:endParaRPr lang="zh-CN" altLang="en-US" sz="2400" dirty="0">
              <a:latin typeface="Tahoma" pitchFamily="34" charset="0"/>
              <a:cs typeface="Tahoma" pitchFamily="34" charset="0"/>
            </a:endParaRPr>
          </a:p>
          <a:p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§13.4.1   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&lt;K,V&gt;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泛型类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ahoma" pitchFamily="34" charset="0"/>
                <a:cs typeface="Tahoma" pitchFamily="34" charset="0"/>
              </a:rPr>
              <a:t>相关方法：</a:t>
            </a:r>
            <a:endParaRPr lang="en-US" altLang="zh-C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containsKey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(Object key)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如果散列映射有“键/值”对使用了参数指定的键，方法返回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true，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否则返回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false。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V get(Object key) 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返回散列映射中使用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做键的“键/值”对中的值。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isEmpty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 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如果散列映射不含任何“键/值”对，方法返回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true，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否则返回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false。</a:t>
            </a: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V remove(Object key) </a:t>
            </a: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删除散列映射中键为参数指定的“键/值”对，并返回键对应的值。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itchFamily="34" charset="0"/>
                <a:cs typeface="Tahoma" pitchFamily="34" charset="0"/>
              </a:rPr>
              <a:pPr/>
              <a:t>37</a:t>
            </a:fld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Tahoma" pitchFamily="34" charset="0"/>
                <a:cs typeface="Tahoma" pitchFamily="34" charset="0"/>
              </a:rPr>
              <a:t>§13.4.3 遍历散列映射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遍历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有多种不同的方式，方式之一：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4487" lvl="1" indent="0" algn="just">
              <a:lnSpc>
                <a:spcPct val="110000"/>
              </a:lnSpc>
              <a:buNone/>
            </a:pPr>
            <a:r>
              <a:rPr lang="zh-CN" altLang="en-US" b="1">
                <a:latin typeface="Tahoma" pitchFamily="34" charset="0"/>
                <a:ea typeface="Tahoma" pitchFamily="34" charset="0"/>
                <a:cs typeface="Tahoma" pitchFamily="34" charset="0"/>
              </a:rPr>
              <a:t>第</a:t>
            </a:r>
            <a:r>
              <a:rPr lang="en-US" altLang="zh-CN" b="1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zh-CN" altLang="en-US" b="1">
                <a:latin typeface="Tahoma" pitchFamily="34" charset="0"/>
                <a:ea typeface="Tahoma" pitchFamily="34" charset="0"/>
                <a:cs typeface="Tahoma" pitchFamily="34" charset="0"/>
              </a:rPr>
              <a:t>步：</a:t>
            </a:r>
            <a:r>
              <a:rPr lang="zh-CN" altLang="en-US">
                <a:latin typeface="Tahoma" pitchFamily="34" charset="0"/>
                <a:cs typeface="Tahoma" pitchFamily="34" charset="0"/>
              </a:rPr>
              <a:t>使用</a:t>
            </a:r>
            <a:r>
              <a:rPr lang="en-US" altLang="zh-CN" b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values()</a:t>
            </a:r>
            <a:r>
              <a:rPr lang="zh-CN" altLang="en-US">
                <a:latin typeface="Tahoma" pitchFamily="34" charset="0"/>
                <a:cs typeface="Tahoma" pitchFamily="34" charset="0"/>
              </a:rPr>
              <a:t>方法，返回</a:t>
            </a:r>
            <a:r>
              <a:rPr lang="zh-CN" altLang="en-US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一个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实现</a:t>
            </a:r>
            <a:r>
              <a:rPr lang="en-US" altLang="zh-CN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Collection&lt;V&gt;</a:t>
            </a:r>
            <a:r>
              <a:rPr lang="zh-CN" altLang="en-US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接口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的类创建的</a:t>
            </a:r>
            <a:r>
              <a:rPr lang="zh-CN" altLang="en-US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对象</a:t>
            </a:r>
            <a:r>
              <a:rPr lang="zh-CN" altLang="en-US" b="1">
                <a:latin typeface="Tahoma" pitchFamily="34" charset="0"/>
                <a:cs typeface="Tahoma" pitchFamily="34" charset="0"/>
              </a:rPr>
              <a:t>。</a:t>
            </a: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marL="693737" lvl="2" indent="0" algn="ctr">
              <a:lnSpc>
                <a:spcPct val="110000"/>
              </a:lnSpc>
              <a:buNone/>
            </a:pPr>
            <a:r>
              <a:rPr lang="en-US" altLang="zh-CN" b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Collection&lt;V&gt; values();</a:t>
            </a:r>
            <a:endParaRPr lang="zh-CN" altLang="en-US" b="1" dirty="0">
              <a:latin typeface="Tahoma" pitchFamily="34" charset="0"/>
              <a:cs typeface="Tahoma" pitchFamily="34" charset="0"/>
            </a:endParaRPr>
          </a:p>
          <a:p>
            <a:pPr marL="344487" lvl="1" indent="0" algn="just">
              <a:lnSpc>
                <a:spcPct val="110000"/>
              </a:lnSpc>
              <a:buNone/>
            </a:pPr>
            <a:r>
              <a:rPr lang="zh-CN" altLang="en-US" b="1">
                <a:latin typeface="Tahoma" pitchFamily="34" charset="0"/>
                <a:ea typeface="Tahoma" pitchFamily="34" charset="0"/>
                <a:cs typeface="Tahoma" pitchFamily="34" charset="0"/>
              </a:rPr>
              <a:t>第</a:t>
            </a:r>
            <a:r>
              <a:rPr lang="en-US" altLang="zh-CN" b="1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zh-CN" altLang="en-US" b="1">
                <a:latin typeface="Tahoma" pitchFamily="34" charset="0"/>
                <a:ea typeface="Tahoma" pitchFamily="34" charset="0"/>
                <a:cs typeface="Tahoma" pitchFamily="34" charset="0"/>
              </a:rPr>
              <a:t>步：</a:t>
            </a:r>
            <a:r>
              <a:rPr lang="zh-CN" altLang="en-US">
                <a:latin typeface="Tahoma" pitchFamily="34" charset="0"/>
                <a:cs typeface="Tahoma" pitchFamily="34" charset="0"/>
              </a:rPr>
              <a:t>使用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接口回调技术，即：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将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values()</a:t>
            </a:r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所返回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对象的引用赋给</a:t>
            </a:r>
            <a:r>
              <a:rPr lang="en-US" altLang="zh-CN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Collection&lt;V&gt;</a:t>
            </a:r>
            <a:r>
              <a:rPr lang="zh-CN" altLang="en-US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接口</a:t>
            </a:r>
            <a:r>
              <a:rPr lang="zh-CN" altLang="en-US">
                <a:latin typeface="Tahoma" pitchFamily="34" charset="0"/>
                <a:cs typeface="Tahoma" pitchFamily="34" charset="0"/>
              </a:rPr>
              <a:t>变量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；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该接口变量可以回调</a:t>
            </a:r>
            <a:r>
              <a:rPr lang="en-US" altLang="zh-CN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lang="zh-CN" altLang="en-US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方法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获取一个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对象，这个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对象存放着散列映射中所有“键/值”对中的“值”。 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itchFamily="34" charset="0"/>
                <a:cs typeface="Tahoma" pitchFamily="34" charset="0"/>
              </a:rPr>
              <a:pPr/>
              <a:t>38</a:t>
            </a:fld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000240"/>
            <a:ext cx="8715436" cy="351699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200"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2200">
                <a:latin typeface="Tahoma" pitchFamily="34" charset="0"/>
                <a:ea typeface="Tahoma" pitchFamily="34" charset="0"/>
                <a:cs typeface="Tahoma" pitchFamily="34" charset="0"/>
              </a:rPr>
              <a:t>遍历</a:t>
            </a:r>
            <a:r>
              <a:rPr lang="en-US" altLang="zh-CN" sz="2200"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r>
              <a:rPr lang="zh-CN" altLang="en-US" sz="2200">
                <a:latin typeface="Tahoma" pitchFamily="34" charset="0"/>
                <a:ea typeface="Tahoma" pitchFamily="34" charset="0"/>
                <a:cs typeface="Tahoma" pitchFamily="34" charset="0"/>
              </a:rPr>
              <a:t>中所有的值</a:t>
            </a:r>
            <a:r>
              <a:rPr lang="en-US" altLang="zh-CN" sz="2200">
                <a:latin typeface="Tahoma" pitchFamily="34" charset="0"/>
                <a:ea typeface="Tahoma" pitchFamily="34" charset="0"/>
                <a:cs typeface="Tahoma" pitchFamily="34" charset="0"/>
              </a:rPr>
              <a:t>(Value)</a:t>
            </a:r>
          </a:p>
          <a:p>
            <a:pPr>
              <a:buNone/>
            </a:pPr>
            <a:r>
              <a:rPr lang="en-US" altLang="zh-CN" sz="2200"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&lt;String, String&gt; </a:t>
            </a:r>
            <a:r>
              <a:rPr lang="en-US" altLang="zh-CN" sz="2200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=new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&lt;String, String&gt; ();</a:t>
            </a:r>
          </a:p>
          <a:p>
            <a:pPr>
              <a:buNone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dirty="0">
                <a:solidFill>
                  <a:srgbClr val="CC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Collection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&lt;String&gt; </a:t>
            </a:r>
            <a:r>
              <a:rPr lang="en-US" altLang="zh-CN" sz="2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altLang="zh-CN" sz="2200" dirty="0" err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.values</a:t>
            </a:r>
            <a:r>
              <a:rPr lang="en-US" altLang="zh-CN" sz="2200">
                <a:latin typeface="Tahoma" pitchFamily="34" charset="0"/>
                <a:ea typeface="Tahoma" pitchFamily="34" charset="0"/>
                <a:cs typeface="Tahoma" pitchFamily="34" charset="0"/>
              </a:rPr>
              <a:t>();      //</a:t>
            </a:r>
            <a:r>
              <a:rPr lang="en-US" altLang="zh-CN" sz="2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lang="zh-CN" altLang="en-US" sz="2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集合</a:t>
            </a: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&lt;String&gt; </a:t>
            </a: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it2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altLang="zh-CN" sz="22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values.</a:t>
            </a:r>
            <a:r>
              <a:rPr lang="en-US" altLang="zh-CN" sz="2200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20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lang="en-US" altLang="zh-CN" sz="220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US" altLang="zh-CN" sz="2200">
                <a:latin typeface="Tahoma" pitchFamily="34" charset="0"/>
                <a:ea typeface="Tahoma" pitchFamily="34" charset="0"/>
                <a:cs typeface="Tahoma" pitchFamily="34" charset="0"/>
              </a:rPr>
              <a:t>   //</a:t>
            </a:r>
            <a:r>
              <a:rPr lang="en-US" altLang="zh-CN" sz="2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lang="zh-CN" altLang="en-US" sz="2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集合的迭代器对象</a:t>
            </a:r>
            <a:endParaRPr lang="en-US" altLang="zh-CN" sz="22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while(</a:t>
            </a: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it2.hasNext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) {        </a:t>
            </a:r>
          </a:p>
          <a:p>
            <a:pPr>
              <a:buNone/>
            </a:pP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it2.next();</a:t>
            </a:r>
          </a:p>
          <a:p>
            <a:pPr>
              <a:buNone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zh-CN" alt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§13.1   泛型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(Generics)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是在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JDK1.5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中推出的，其主要目的是可以建立具有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类型安全的集合框架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，如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：链表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(LinkedList)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、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散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列映射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(HashMap)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等数据结构。</a:t>
            </a:r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泛型类对象</a:t>
            </a: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§13.4.4    </a:t>
            </a:r>
            <a:r>
              <a:rPr lang="zh-CN" altLang="en-US" dirty="0">
                <a:latin typeface="宋体" charset="-122"/>
              </a:rPr>
              <a:t>基于散列映射的查询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对于经常需要进行查找的数据可以采用散列映射来存储这样的数据，即：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为数据指定一个查找它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关键字</a:t>
            </a:r>
            <a:r>
              <a:rPr lang="en-US" altLang="zh-CN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(key)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然后按着“健-值”对，将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关键字和数据一并存入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散列映射中。 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例题13-7：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英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汉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对照小字典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课堂阅读并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讨论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en-US"/>
              <a:t>Comparable</a:t>
            </a:r>
            <a:r>
              <a:rPr lang="zh-CN" altLang="en-US" dirty="0"/>
              <a:t>排序接口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329642" cy="450215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Comparable</a:t>
            </a:r>
            <a:r>
              <a:rPr lang="zh-CN" altLang="en-US" dirty="0"/>
              <a:t>是排序接口。</a:t>
            </a:r>
            <a:endParaRPr lang="en-US" altLang="zh-CN" dirty="0"/>
          </a:p>
          <a:p>
            <a:r>
              <a:rPr lang="zh-CN" altLang="en-US" dirty="0"/>
              <a:t>若一个类</a:t>
            </a:r>
            <a:r>
              <a:rPr lang="zh-CN" altLang="en-US"/>
              <a:t>实现了</a:t>
            </a:r>
            <a:r>
              <a:rPr lang="en-US" b="1" dirty="0">
                <a:solidFill>
                  <a:srgbClr val="0000CC"/>
                </a:solidFill>
              </a:rPr>
              <a:t>Comparable</a:t>
            </a:r>
            <a:r>
              <a:rPr lang="zh-CN" altLang="en-US"/>
              <a:t>接口</a:t>
            </a:r>
            <a:r>
              <a:rPr lang="zh-CN" altLang="en-US" dirty="0"/>
              <a:t>，就意味着该类支持排序。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dirty="0"/>
              <a:t>Comparable</a:t>
            </a:r>
            <a:r>
              <a:rPr lang="zh-CN" altLang="en-US" dirty="0"/>
              <a:t>接口的类的对象的</a:t>
            </a:r>
            <a:r>
              <a:rPr lang="zh-CN" altLang="en-US" dirty="0">
                <a:solidFill>
                  <a:srgbClr val="0000CC"/>
                </a:solidFill>
              </a:rPr>
              <a:t>列表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CC"/>
                </a:solidFill>
              </a:rPr>
              <a:t>数组</a:t>
            </a:r>
            <a:r>
              <a:rPr lang="zh-CN" altLang="en-US" dirty="0"/>
              <a:t>可以通过</a:t>
            </a:r>
            <a:r>
              <a:rPr lang="en-US" dirty="0" err="1"/>
              <a:t>Collections.</a:t>
            </a:r>
            <a:r>
              <a:rPr lang="en-US" b="1" dirty="0" err="1">
                <a:solidFill>
                  <a:srgbClr val="006600"/>
                </a:solidFill>
              </a:rPr>
              <a:t>sort</a:t>
            </a:r>
            <a:r>
              <a:rPr lang="zh-CN" altLang="en-US" dirty="0"/>
              <a:t>或</a:t>
            </a:r>
            <a:r>
              <a:rPr lang="en-US" err="1"/>
              <a:t>Arrays</a:t>
            </a:r>
            <a:r>
              <a:rPr lang="en-US"/>
              <a:t>.</a:t>
            </a:r>
            <a:r>
              <a:rPr lang="en-US" b="1" dirty="0" err="1">
                <a:solidFill>
                  <a:srgbClr val="006600"/>
                </a:solidFill>
              </a:rPr>
              <a:t>sort</a:t>
            </a:r>
            <a:r>
              <a:rPr lang="zh-CN" altLang="en-US"/>
              <a:t>进行</a:t>
            </a:r>
            <a:r>
              <a:rPr lang="zh-CN" altLang="en-US" dirty="0"/>
              <a:t>自动排序。</a:t>
            </a:r>
            <a:endParaRPr lang="en-US" altLang="zh-CN" dirty="0"/>
          </a:p>
          <a:p>
            <a:pPr algn="ctr">
              <a:buNone/>
            </a:pPr>
            <a:r>
              <a:rPr lang="en-US" b="1" dirty="0" err="1">
                <a:solidFill>
                  <a:srgbClr val="0000CC"/>
                </a:solidFill>
              </a:rPr>
              <a:t>Collections.sort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dirty="0" err="1">
                <a:solidFill>
                  <a:srgbClr val="0000CC"/>
                </a:solidFill>
              </a:rPr>
              <a:t>subList</a:t>
            </a:r>
            <a:r>
              <a:rPr lang="en-US" b="1" dirty="0">
                <a:solidFill>
                  <a:srgbClr val="0000CC"/>
                </a:solidFill>
              </a:rPr>
              <a:t>);</a:t>
            </a:r>
          </a:p>
          <a:p>
            <a:pPr lvl="1"/>
            <a:r>
              <a:rPr lang="en-US" dirty="0" err="1"/>
              <a:t>subList</a:t>
            </a:r>
            <a:r>
              <a:rPr lang="zh-CN" altLang="en-US" dirty="0"/>
              <a:t>里面的对象必须实现</a:t>
            </a:r>
            <a:r>
              <a:rPr lang="en-US" dirty="0"/>
              <a:t>comparable</a:t>
            </a:r>
            <a:r>
              <a:rPr lang="zh-CN" altLang="en-US" dirty="0"/>
              <a:t>接口，完成</a:t>
            </a:r>
            <a:r>
              <a:rPr lang="en-US" dirty="0" err="1"/>
              <a:t>compareTo</a:t>
            </a:r>
            <a:r>
              <a:rPr lang="zh-CN" altLang="en-US" dirty="0"/>
              <a:t>方法，才能调用</a:t>
            </a:r>
            <a:r>
              <a:rPr lang="en-US" dirty="0"/>
              <a:t>sort</a:t>
            </a:r>
            <a:r>
              <a:rPr lang="zh-CN" altLang="en-US" dirty="0"/>
              <a:t>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</a:t>
            </a:r>
            <a:r>
              <a:rPr lang="zh-CN" altLang="en-US" dirty="0"/>
              <a:t>排序接口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fr-FR" dirty="0"/>
              <a:t>java.lang</a:t>
            </a:r>
            <a:r>
              <a:rPr lang="zh-CN" altLang="en-US" dirty="0"/>
              <a:t>包中，是一个泛型接口：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返回： 负整数、零或正整数，根据此对象是小于、等于还是大于指定对象。</a:t>
            </a:r>
            <a:endParaRPr lang="fr-FR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2500306"/>
            <a:ext cx="602280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sz="2800" dirty="0"/>
              <a:t>public interface Comparable&lt;</a:t>
            </a:r>
            <a:r>
              <a:rPr lang="fr-FR" sz="2800" dirty="0">
                <a:solidFill>
                  <a:srgbClr val="C00000"/>
                </a:solidFill>
              </a:rPr>
              <a:t>T</a:t>
            </a:r>
            <a:r>
              <a:rPr lang="fr-FR" sz="2800" dirty="0"/>
              <a:t>&gt; {     </a:t>
            </a:r>
          </a:p>
          <a:p>
            <a:pPr lvl="1">
              <a:buNone/>
            </a:pPr>
            <a:r>
              <a:rPr lang="fr-FR" sz="2800" dirty="0">
                <a:solidFill>
                  <a:srgbClr val="0000CC"/>
                </a:solidFill>
              </a:rPr>
              <a:t>public int compareTo(</a:t>
            </a:r>
            <a:r>
              <a:rPr lang="fr-FR" sz="2800" dirty="0">
                <a:solidFill>
                  <a:srgbClr val="C00000"/>
                </a:solidFill>
              </a:rPr>
              <a:t>T</a:t>
            </a:r>
            <a:r>
              <a:rPr lang="fr-FR" sz="2800" dirty="0">
                <a:solidFill>
                  <a:srgbClr val="0000CC"/>
                </a:solidFill>
              </a:rPr>
              <a:t> o); </a:t>
            </a:r>
          </a:p>
          <a:p>
            <a:pPr>
              <a:buNone/>
            </a:pPr>
            <a:r>
              <a:rPr lang="fr-FR" sz="2800" dirty="0"/>
              <a:t>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Comparable</a:t>
            </a:r>
            <a:r>
              <a:rPr lang="zh-CN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实现实例：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1504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Comparable&lt;Person&gt;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String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age;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Person(String name,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age)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this.name =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age;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String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getName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age;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@Override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compareTo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(Person p) 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this.age-p.getAge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43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357166"/>
            <a:ext cx="8143932" cy="521497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 static void main(String[]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 {</a:t>
            </a: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Person[] people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=new Person[]{new Person("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xujian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20),</a:t>
            </a: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			new Person("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xiewei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10),</a:t>
            </a: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			new Person("Mary", 15)};        </a:t>
            </a:r>
          </a:p>
          <a:p>
            <a:pPr lvl="1">
              <a:buNone/>
            </a:pP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System.out.println("</a:t>
            </a:r>
            <a:r>
              <a:rPr lang="zh-CN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排序前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for (Person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people)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person.getName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()+":"+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person.getAge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Arrays.sort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(people);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("\n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排序后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for (Person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people)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person.getName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()+":"+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person.getAge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5244147"/>
            <a:ext cx="40719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输出：</a:t>
            </a:r>
            <a:endParaRPr lang="en-US" altLang="zh-CN" b="1" dirty="0"/>
          </a:p>
          <a:p>
            <a:r>
              <a:rPr lang="zh-CN" altLang="en-US" dirty="0"/>
              <a:t>排序前</a:t>
            </a:r>
          </a:p>
          <a:p>
            <a:r>
              <a:rPr lang="en-US" altLang="zh-CN" dirty="0"/>
              <a:t>xujian:20  xiewei:10  Mary:15  </a:t>
            </a:r>
          </a:p>
          <a:p>
            <a:r>
              <a:rPr lang="zh-CN" altLang="en-US" dirty="0"/>
              <a:t>排序后</a:t>
            </a:r>
          </a:p>
          <a:p>
            <a:r>
              <a:rPr lang="en-US" altLang="zh-CN" dirty="0"/>
              <a:t>xiewei:10  Mary:15  xujian:20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§13.7   </a:t>
            </a:r>
            <a:r>
              <a:rPr lang="zh-CN" altLang="en-US" dirty="0">
                <a:latin typeface="宋体" charset="-122"/>
              </a:rPr>
              <a:t>自动装箱与拆箱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dirty="0"/>
              <a:t>JDK1.5</a:t>
            </a:r>
            <a:r>
              <a:rPr lang="zh-CN" altLang="en-US" dirty="0">
                <a:latin typeface="宋体" charset="-122"/>
              </a:rPr>
              <a:t>新增的基本类型数据和相应的对象之间相互自动转换的功能，称作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基本数据类型的自动装箱与拆箱</a:t>
            </a:r>
            <a:r>
              <a:rPr lang="zh-CN" altLang="en-US" sz="1800" dirty="0">
                <a:latin typeface="宋体" charset="-122"/>
              </a:rPr>
              <a:t>（</a:t>
            </a:r>
            <a:r>
              <a:rPr lang="en-US" altLang="zh-CN" sz="1800" dirty="0" err="1"/>
              <a:t>Autoboxing</a:t>
            </a:r>
            <a:r>
              <a:rPr lang="en-US" altLang="zh-CN" sz="1800" dirty="0"/>
              <a:t> and Auto-</a:t>
            </a:r>
            <a:r>
              <a:rPr lang="en-US" altLang="zh-CN" sz="1800" dirty="0" err="1"/>
              <a:t>Unboxing</a:t>
            </a:r>
            <a:r>
              <a:rPr lang="en-US" altLang="zh-CN" sz="1800" dirty="0"/>
              <a:t> of Primitive Types</a:t>
            </a:r>
            <a:r>
              <a:rPr lang="en-US" altLang="zh-CN" sz="1800" dirty="0">
                <a:latin typeface="宋体" charset="-122"/>
              </a:rPr>
              <a:t>）</a:t>
            </a:r>
            <a:r>
              <a:rPr lang="en-US" altLang="zh-CN" dirty="0">
                <a:latin typeface="宋体" charset="-122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例题13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-10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课后练习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Example13_10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java.util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.*;</a:t>
            </a:r>
          </a:p>
          <a:p>
            <a:pPr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Example13_10 {</a:t>
            </a:r>
          </a:p>
          <a:p>
            <a:pPr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static void main(String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[]) {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list=new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&gt;();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for(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=0;i&lt;10;i++) {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list.add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自动装箱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实际添加到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中的是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Integer(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</a:p>
          <a:p>
            <a:pPr>
              <a:buNone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buNone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for(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k=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list.size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()-1; k&gt;=0; k--) {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m=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list.get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 //</a:t>
            </a:r>
            <a:r>
              <a:rPr lang="zh-CN" altLang="en-US" sz="20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自动拆箱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获取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对象中的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型数据</a:t>
            </a:r>
          </a:p>
          <a:p>
            <a:pPr>
              <a:buNone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System.out.printf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("%3d",m);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}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46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§13.1.1    </a:t>
            </a:r>
            <a:r>
              <a:rPr lang="zh-CN" altLang="en-US" dirty="0">
                <a:latin typeface="宋体" charset="-122"/>
              </a:rPr>
              <a:t>泛型类声明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泛型类</a:t>
            </a:r>
            <a:r>
              <a:rPr lang="zh-CN" altLang="en-US" dirty="0">
                <a:latin typeface="宋体" charset="-122"/>
              </a:rPr>
              <a:t>的声明：</a:t>
            </a:r>
            <a:endParaRPr lang="en-US" altLang="zh-CN" dirty="0">
              <a:latin typeface="宋体" charset="-122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class </a:t>
            </a:r>
            <a:r>
              <a:rPr lang="zh-CN" altLang="en-US" b="1" dirty="0">
                <a:solidFill>
                  <a:srgbClr val="C00000"/>
                </a:solidFill>
              </a:rPr>
              <a:t>名称&lt;泛型列表&gt;</a:t>
            </a:r>
            <a:r>
              <a:rPr lang="en-US" altLang="zh-CN" b="1" dirty="0">
                <a:solidFill>
                  <a:srgbClr val="C00000"/>
                </a:solidFill>
              </a:rPr>
              <a:t>{…}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/>
              <a:t>为了和普通的类有所区别，这样声明的类称作</a:t>
            </a:r>
            <a:r>
              <a:rPr lang="zh-CN" altLang="en-US" b="1" dirty="0">
                <a:solidFill>
                  <a:srgbClr val="C00000"/>
                </a:solidFill>
              </a:rPr>
              <a:t>泛</a:t>
            </a:r>
            <a:r>
              <a:rPr lang="zh-CN" altLang="en-US" b="1">
                <a:solidFill>
                  <a:srgbClr val="C00000"/>
                </a:solidFill>
              </a:rPr>
              <a:t>型类</a:t>
            </a:r>
            <a:r>
              <a:rPr lang="zh-CN" altLang="en-US" b="1"/>
              <a:t>，</a:t>
            </a:r>
            <a:endParaRPr lang="en-US" altLang="zh-CN" b="1"/>
          </a:p>
          <a:p>
            <a:pPr lvl="1" algn="just">
              <a:lnSpc>
                <a:spcPct val="110000"/>
              </a:lnSpc>
            </a:pPr>
            <a:r>
              <a:rPr lang="zh-CN" altLang="en-US" b="1"/>
              <a:t>如</a:t>
            </a:r>
            <a:r>
              <a:rPr lang="zh-CN" altLang="en-US" b="1" dirty="0"/>
              <a:t>：</a:t>
            </a:r>
          </a:p>
          <a:p>
            <a:pPr algn="ctr">
              <a:lnSpc>
                <a:spcPct val="110000"/>
              </a:lnSpc>
              <a:buNone/>
            </a:pPr>
            <a:r>
              <a:rPr lang="zh-CN" altLang="en-US" sz="2000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class People&lt;E&gt; { … }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People</a:t>
            </a:r>
            <a:r>
              <a:rPr lang="zh-CN" altLang="en-US" dirty="0"/>
              <a:t>是泛型类名称；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是</a:t>
            </a:r>
            <a:r>
              <a:rPr lang="en-US" altLang="zh-CN" dirty="0"/>
              <a:t>People</a:t>
            </a:r>
            <a:r>
              <a:rPr lang="zh-CN" altLang="en-US" dirty="0"/>
              <a:t>的泛型，</a:t>
            </a:r>
            <a:r>
              <a:rPr lang="en-US" altLang="zh-CN" dirty="0"/>
              <a:t>E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6600"/>
                </a:solidFill>
              </a:rPr>
              <a:t>数据类型</a:t>
            </a:r>
            <a:r>
              <a:rPr lang="zh-CN" altLang="en-US" dirty="0"/>
              <a:t>没有被指定，它可以是任何对象或接口，但不能是基本</a:t>
            </a:r>
            <a:r>
              <a:rPr lang="zh-CN" altLang="en-US"/>
              <a:t>数据类型。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E</a:t>
            </a:r>
            <a:r>
              <a:rPr lang="zh-CN" altLang="en-US" dirty="0"/>
              <a:t>可以使用</a:t>
            </a:r>
            <a:r>
              <a:rPr lang="zh-CN" altLang="en-US" dirty="0">
                <a:solidFill>
                  <a:srgbClr val="006600"/>
                </a:solidFill>
              </a:rPr>
              <a:t>任何合理的标识符</a:t>
            </a:r>
            <a:r>
              <a:rPr lang="zh-CN" altLang="en-US" dirty="0"/>
              <a:t>代替。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6786578" y="3286124"/>
            <a:ext cx="1857388" cy="500066"/>
          </a:xfrm>
          <a:prstGeom prst="borderCallout1">
            <a:avLst>
              <a:gd name="adj1" fmla="val 48243"/>
              <a:gd name="adj2" fmla="val -2900"/>
              <a:gd name="adj3" fmla="val 102497"/>
              <a:gd name="adj4" fmla="val -7979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&lt; … &gt;</a:t>
            </a:r>
            <a:r>
              <a:rPr lang="zh-CN" altLang="en-US" b="1" dirty="0">
                <a:solidFill>
                  <a:schemeClr val="tx1"/>
                </a:solidFill>
              </a:rPr>
              <a:t>泛型列表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§13.1.1    </a:t>
            </a:r>
            <a:r>
              <a:rPr lang="zh-CN" altLang="en-US" dirty="0">
                <a:latin typeface="宋体" charset="-122"/>
              </a:rPr>
              <a:t>泛型类声明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dirty="0"/>
              <a:t>“</a:t>
            </a:r>
            <a:r>
              <a:rPr lang="zh-CN" altLang="en-US" b="1" dirty="0">
                <a:solidFill>
                  <a:srgbClr val="0000CC"/>
                </a:solidFill>
              </a:rPr>
              <a:t>泛型列表</a:t>
            </a:r>
            <a:r>
              <a:rPr lang="en-US" altLang="zh-CN" dirty="0"/>
              <a:t>”</a:t>
            </a:r>
            <a:r>
              <a:rPr lang="zh-CN" altLang="en-US" dirty="0"/>
              <a:t>中给出的类型可以有多个类型变量， 如：</a:t>
            </a:r>
            <a:endParaRPr lang="en-US" altLang="zh-CN" dirty="0"/>
          </a:p>
          <a:p>
            <a:pPr marL="342900" lvl="1" indent="-342900" algn="ctr">
              <a:buClr>
                <a:schemeClr val="tx2"/>
              </a:buClr>
              <a:buNone/>
            </a:pPr>
            <a:r>
              <a:rPr lang="en-US" b="1" dirty="0">
                <a:solidFill>
                  <a:srgbClr val="0000CC"/>
                </a:solidFill>
              </a:rPr>
              <a:t>public class </a:t>
            </a:r>
            <a:r>
              <a:rPr lang="en-US" b="1" dirty="0" err="1">
                <a:solidFill>
                  <a:srgbClr val="0000CC"/>
                </a:solidFill>
              </a:rPr>
              <a:t>MyClass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0000CC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>
                <a:solidFill>
                  <a:srgbClr val="0000CC"/>
                </a:solidFill>
              </a:rPr>
              <a:t>&gt; {…}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endParaRPr lang="en-US" dirty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dirty="0"/>
              <a:t>“</a:t>
            </a:r>
            <a:r>
              <a:rPr lang="zh-CN" altLang="en-US" b="1" dirty="0">
                <a:solidFill>
                  <a:srgbClr val="0000CC"/>
                </a:solidFill>
              </a:rPr>
              <a:t>泛型列表</a:t>
            </a:r>
            <a:r>
              <a:rPr lang="en-US" altLang="zh-CN" dirty="0"/>
              <a:t>”</a:t>
            </a:r>
            <a:r>
              <a:rPr lang="zh-CN" altLang="en-US" dirty="0"/>
              <a:t>中给出的泛型</a:t>
            </a:r>
            <a:r>
              <a:rPr lang="zh-CN" altLang="en-US"/>
              <a:t>可以作为：</a:t>
            </a:r>
            <a:endParaRPr lang="en-US" altLang="zh-CN"/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6600"/>
                </a:solidFill>
              </a:rPr>
              <a:t>类</a:t>
            </a:r>
            <a:r>
              <a:rPr lang="zh-CN" altLang="en-US" b="1" dirty="0">
                <a:solidFill>
                  <a:srgbClr val="006600"/>
                </a:solidFill>
              </a:rPr>
              <a:t>的成员变量</a:t>
            </a:r>
            <a:r>
              <a:rPr lang="zh-CN" altLang="en-US" dirty="0"/>
              <a:t>的</a:t>
            </a:r>
            <a:r>
              <a:rPr lang="zh-CN" altLang="en-US"/>
              <a:t>类型、</a:t>
            </a:r>
            <a:endParaRPr lang="en-US" altLang="zh-CN"/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6600"/>
                </a:solidFill>
              </a:rPr>
              <a:t>方法</a:t>
            </a:r>
            <a:r>
              <a:rPr lang="zh-CN" altLang="en-US"/>
              <a:t>的类型、</a:t>
            </a:r>
            <a:endParaRPr lang="en-US" altLang="zh-CN"/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6600"/>
                </a:solidFill>
              </a:rPr>
              <a:t>局部变量</a:t>
            </a:r>
            <a:r>
              <a:rPr lang="zh-CN" altLang="en-US" dirty="0"/>
              <a:t>的类型。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  <a:cs typeface="Tahoma" panose="020B0604030504040204" pitchFamily="34" charset="0"/>
              </a:rPr>
              <a:t>参考：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Cone.java	//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锥体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例如：设计一个锥，锥只关心它的底面积是多少并不关心底的具体形状，它需要的是用底面积和高计算出自身的体积。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786058"/>
            <a:ext cx="832043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Cone&lt;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double height;</a:t>
            </a: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bottom</a:t>
            </a: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   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用</a:t>
            </a:r>
            <a:r>
              <a:rPr lang="zh-CN" altLang="en-US" sz="20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声明对象，</a:t>
            </a:r>
            <a:r>
              <a:rPr lang="zh-CN" altLang="en-US" sz="2000">
                <a:latin typeface="Tahoma" panose="020B0604030504040204" pitchFamily="34" charset="0"/>
                <a:cs typeface="Tahoma" panose="020B0604030504040204" pitchFamily="34" charset="0"/>
              </a:rPr>
              <a:t>表示“底面积”</a:t>
            </a:r>
            <a:r>
              <a:rPr lang="en-US" altLang="zh-CN" sz="2000">
                <a:latin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zh-C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ottom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Cone(</a:t>
            </a: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b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bottom=b;   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§13.1.2    </a:t>
            </a:r>
            <a:r>
              <a:rPr lang="zh-CN" altLang="en-US" dirty="0">
                <a:latin typeface="宋体" charset="-122"/>
              </a:rPr>
              <a:t>使用泛型类声明对象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泛型类声明和创建对象时，类名后多了一对“</a:t>
            </a:r>
            <a:r>
              <a:rPr lang="zh-CN" altLang="en-US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&lt;&gt;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”，而且</a:t>
            </a:r>
            <a:r>
              <a:rPr lang="zh-CN" altLang="en-US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必须要用具体的类型替换“&lt;&gt;”中的泛型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。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例如：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Cone&lt;</a:t>
            </a: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Circle</a:t>
            </a:r>
            <a:r>
              <a:rPr lang="en-US" altLang="zh-CN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coneOne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CN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coneOne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=new </a:t>
            </a:r>
            <a:r>
              <a:rPr lang="en-US" altLang="zh-CN" sz="24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Cone&lt;</a:t>
            </a: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Circle</a:t>
            </a:r>
            <a:r>
              <a:rPr lang="en-US" altLang="zh-CN" sz="24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(new </a:t>
            </a: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Circle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()); </a:t>
            </a:r>
          </a:p>
          <a:p>
            <a:pPr lvl="2" algn="just">
              <a:lnSpc>
                <a:spcPct val="90000"/>
              </a:lnSpc>
              <a:buNone/>
            </a:pPr>
            <a:endParaRPr lang="zh-CN" altLang="en-US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Tahoma" pitchFamily="34" charset="0"/>
                <a:cs typeface="Tahoma" pitchFamily="34" charset="0"/>
              </a:rPr>
              <a:t>例题13-1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85791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public class </a:t>
            </a:r>
            <a:r>
              <a:rPr lang="en-US" altLang="zh-CN" sz="2200" b="1" dirty="0">
                <a:solidFill>
                  <a:srgbClr val="C00000"/>
                </a:solidFill>
              </a:rPr>
              <a:t>Cone&lt;E&gt;</a:t>
            </a:r>
            <a:r>
              <a:rPr lang="en-US" altLang="zh-CN" sz="2200" dirty="0"/>
              <a:t>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double height;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   E bottom</a:t>
            </a:r>
            <a:r>
              <a:rPr lang="en-US" altLang="zh-CN" sz="2200" dirty="0">
                <a:solidFill>
                  <a:srgbClr val="0000CC"/>
                </a:solidFill>
              </a:rPr>
              <a:t>;           </a:t>
            </a:r>
            <a:r>
              <a:rPr lang="en-US" altLang="zh-CN" sz="2200" dirty="0"/>
              <a:t>//</a:t>
            </a:r>
            <a:r>
              <a:rPr lang="zh-CN" altLang="en-US" sz="2200" dirty="0"/>
              <a:t>用泛型类</a:t>
            </a:r>
            <a:r>
              <a:rPr lang="en-US" altLang="zh-CN" sz="2200" dirty="0"/>
              <a:t>E</a:t>
            </a:r>
            <a:r>
              <a:rPr lang="zh-CN" altLang="en-US" sz="2200" dirty="0"/>
              <a:t>声明对象</a:t>
            </a:r>
            <a:r>
              <a:rPr lang="en-US" altLang="zh-CN" sz="2200" dirty="0"/>
              <a:t>bottom</a:t>
            </a:r>
            <a:r>
              <a:rPr lang="zh-CN" altLang="en-US" sz="2000" dirty="0"/>
              <a:t> ，</a:t>
            </a:r>
            <a:r>
              <a:rPr lang="zh-CN" altLang="en-US" sz="2000"/>
              <a:t>表示“底面积”</a:t>
            </a:r>
            <a:r>
              <a:rPr lang="en-US" altLang="zh-CN" sz="2000"/>
              <a:t> </a:t>
            </a:r>
            <a:endParaRPr lang="en-US" altLang="zh-CN" sz="2200" dirty="0"/>
          </a:p>
          <a:p>
            <a:pPr>
              <a:spcBef>
                <a:spcPts val="0"/>
              </a:spcBef>
              <a:buNone/>
            </a:pPr>
            <a:endParaRPr lang="en-US" altLang="zh-CN" sz="800" dirty="0"/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</a:t>
            </a:r>
            <a:r>
              <a:rPr lang="en-US" altLang="zh-CN" sz="2200"/>
              <a:t>public Cone(</a:t>
            </a:r>
            <a:r>
              <a:rPr lang="en-US" altLang="zh-CN" sz="2200" b="1" dirty="0">
                <a:solidFill>
                  <a:srgbClr val="0000CC"/>
                </a:solidFill>
              </a:rPr>
              <a:t>E b</a:t>
            </a:r>
            <a:r>
              <a:rPr lang="en-US" altLang="zh-CN" sz="2200" dirty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bottom=b;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}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/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public void </a:t>
            </a:r>
            <a:r>
              <a:rPr lang="en-US" altLang="zh-CN" sz="2200" dirty="0" err="1"/>
              <a:t>setHeight</a:t>
            </a:r>
            <a:r>
              <a:rPr lang="en-US" altLang="zh-CN" sz="2200" dirty="0"/>
              <a:t>(double h)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height=h;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}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/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public double </a:t>
            </a:r>
            <a:r>
              <a:rPr lang="en-US" altLang="zh-CN" sz="2200" dirty="0" err="1"/>
              <a:t>computerVolume</a:t>
            </a:r>
            <a:r>
              <a:rPr lang="en-US" altLang="zh-CN" sz="2200" dirty="0"/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String s = </a:t>
            </a:r>
            <a:r>
              <a:rPr lang="en-US" altLang="zh-CN" sz="2200" b="1" dirty="0" err="1">
                <a:solidFill>
                  <a:srgbClr val="006600"/>
                </a:solidFill>
              </a:rPr>
              <a:t>bottom.toString</a:t>
            </a:r>
            <a:r>
              <a:rPr lang="en-US" altLang="zh-CN" sz="2200" b="1" dirty="0">
                <a:solidFill>
                  <a:srgbClr val="006600"/>
                </a:solidFill>
              </a:rPr>
              <a:t>()</a:t>
            </a:r>
            <a:r>
              <a:rPr lang="en-US" altLang="zh-CN" sz="2200" dirty="0"/>
              <a:t>;	//</a:t>
            </a:r>
            <a:r>
              <a:rPr lang="zh-CN" altLang="en-US" sz="1600" b="1" dirty="0">
                <a:solidFill>
                  <a:srgbClr val="C00000"/>
                </a:solidFill>
              </a:rPr>
              <a:t>泛型变量只能调用从</a:t>
            </a:r>
            <a:r>
              <a:rPr lang="en-US" altLang="zh-CN" sz="1600" b="1" dirty="0">
                <a:solidFill>
                  <a:srgbClr val="C00000"/>
                </a:solidFill>
              </a:rPr>
              <a:t>Object</a:t>
            </a:r>
            <a:r>
              <a:rPr lang="zh-CN" altLang="en-US" sz="1600" b="1" dirty="0">
                <a:solidFill>
                  <a:srgbClr val="C00000"/>
                </a:solidFill>
              </a:rPr>
              <a:t>类继承的或重写的方法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200" dirty="0"/>
              <a:t>      </a:t>
            </a:r>
            <a:r>
              <a:rPr lang="en-US" altLang="zh-CN" sz="2200" dirty="0"/>
              <a:t>double area=</a:t>
            </a:r>
            <a:r>
              <a:rPr lang="en-US" altLang="zh-CN" sz="2200" dirty="0" err="1"/>
              <a:t>Double.parseDouble</a:t>
            </a:r>
            <a:r>
              <a:rPr lang="en-US" altLang="zh-CN" sz="2200" dirty="0"/>
              <a:t>(s);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   return 1.0/3.0*area*height;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549</TotalTime>
  <Words>3266</Words>
  <Application>Microsoft Office PowerPoint</Application>
  <PresentationFormat>全屏显示(4:3)</PresentationFormat>
  <Paragraphs>471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华文楷体</vt:lpstr>
      <vt:lpstr>宋体</vt:lpstr>
      <vt:lpstr>Arial</vt:lpstr>
      <vt:lpstr>Calibri</vt:lpstr>
      <vt:lpstr>Tahoma</vt:lpstr>
      <vt:lpstr>Times New Roman</vt:lpstr>
      <vt:lpstr>Wingdings</vt:lpstr>
      <vt:lpstr>主题1</vt:lpstr>
      <vt:lpstr>Office 主题</vt:lpstr>
      <vt:lpstr>《Java高级编程》</vt:lpstr>
      <vt:lpstr>主要内容</vt:lpstr>
      <vt:lpstr>概述</vt:lpstr>
      <vt:lpstr>§13.1   泛型 </vt:lpstr>
      <vt:lpstr>§13.1.1    泛型类声明 </vt:lpstr>
      <vt:lpstr>§13.1.1    泛型类声明 </vt:lpstr>
      <vt:lpstr>参考：Cone.java //锥体</vt:lpstr>
      <vt:lpstr>§13.1.2    使用泛型类声明对象  </vt:lpstr>
      <vt:lpstr>例题13-1</vt:lpstr>
      <vt:lpstr>例题13-1</vt:lpstr>
      <vt:lpstr>§13.1.3   泛型接口 </vt:lpstr>
      <vt:lpstr>例题13-2</vt:lpstr>
      <vt:lpstr>例题13-2</vt:lpstr>
      <vt:lpstr>例题13-2</vt:lpstr>
      <vt:lpstr>§13.1.3   泛型接口 </vt:lpstr>
      <vt:lpstr>PowerPoint 演示文稿</vt:lpstr>
      <vt:lpstr>§13.2    链表 </vt:lpstr>
      <vt:lpstr>§13.2.1    LinkedList&lt;E&gt;泛型类 </vt:lpstr>
      <vt:lpstr>§13.2.1    LinkedList&lt;E&gt;泛型类 </vt:lpstr>
      <vt:lpstr>§13.2.2   常用方法 </vt:lpstr>
      <vt:lpstr>§13.2.2   常用方法 </vt:lpstr>
      <vt:lpstr>§13.2.2   常用方法 </vt:lpstr>
      <vt:lpstr>§13.2.3    遍历链表 </vt:lpstr>
      <vt:lpstr>§13.2.3    遍历链表 </vt:lpstr>
      <vt:lpstr>迭代器(Iterator)</vt:lpstr>
      <vt:lpstr>迭代器(Iterator)</vt:lpstr>
      <vt:lpstr>迭代器(Iterator)</vt:lpstr>
      <vt:lpstr>迭代器(Iterator)</vt:lpstr>
      <vt:lpstr>迭代器</vt:lpstr>
      <vt:lpstr>迭代器(Iterator)</vt:lpstr>
      <vt:lpstr>§13.2.3    遍历链表 </vt:lpstr>
      <vt:lpstr>课后练习</vt:lpstr>
      <vt:lpstr>§13.3   堆栈 </vt:lpstr>
      <vt:lpstr>§13.3   堆栈 </vt:lpstr>
      <vt:lpstr>§13.4   散列映射 </vt:lpstr>
      <vt:lpstr>§13.4.1   HashMap&lt;K,V&gt;泛型类 </vt:lpstr>
      <vt:lpstr>§13.4.1   HashMap&lt;K,V&gt;泛型类 </vt:lpstr>
      <vt:lpstr>§13.4.3 遍历散列映射 </vt:lpstr>
      <vt:lpstr>示例代码：</vt:lpstr>
      <vt:lpstr>§13.4.4    基于散列映射的查询 </vt:lpstr>
      <vt:lpstr>13.5 Comparable排序接口</vt:lpstr>
      <vt:lpstr>Comparable排序接口</vt:lpstr>
      <vt:lpstr>Comparable实现实例：</vt:lpstr>
      <vt:lpstr>PowerPoint 演示文稿</vt:lpstr>
      <vt:lpstr>§13.7   自动装箱与拆箱 </vt:lpstr>
      <vt:lpstr>Example13_10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631237753@qq.com</cp:lastModifiedBy>
  <cp:revision>172</cp:revision>
  <dcterms:created xsi:type="dcterms:W3CDTF">2018-03-04T02:09:43Z</dcterms:created>
  <dcterms:modified xsi:type="dcterms:W3CDTF">2019-03-04T07:16:50Z</dcterms:modified>
</cp:coreProperties>
</file>