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8"/>
  </p:notesMasterIdLst>
  <p:sldIdLst>
    <p:sldId id="257" r:id="rId3"/>
    <p:sldId id="258" r:id="rId4"/>
    <p:sldId id="259" r:id="rId5"/>
    <p:sldId id="260" r:id="rId6"/>
    <p:sldId id="263" r:id="rId7"/>
    <p:sldId id="262" r:id="rId8"/>
    <p:sldId id="261" r:id="rId9"/>
    <p:sldId id="264" r:id="rId10"/>
    <p:sldId id="265" r:id="rId11"/>
    <p:sldId id="267" r:id="rId12"/>
    <p:sldId id="266" r:id="rId13"/>
    <p:sldId id="268" r:id="rId14"/>
    <p:sldId id="269" r:id="rId15"/>
    <p:sldId id="300" r:id="rId16"/>
    <p:sldId id="279" r:id="rId17"/>
    <p:sldId id="270" r:id="rId18"/>
    <p:sldId id="275" r:id="rId19"/>
    <p:sldId id="277" r:id="rId20"/>
    <p:sldId id="278" r:id="rId21"/>
    <p:sldId id="271" r:id="rId22"/>
    <p:sldId id="272" r:id="rId23"/>
    <p:sldId id="276" r:id="rId24"/>
    <p:sldId id="274" r:id="rId25"/>
    <p:sldId id="280" r:id="rId26"/>
    <p:sldId id="281" r:id="rId27"/>
    <p:sldId id="282" r:id="rId28"/>
    <p:sldId id="283" r:id="rId29"/>
    <p:sldId id="284" r:id="rId30"/>
    <p:sldId id="298" r:id="rId31"/>
    <p:sldId id="286" r:id="rId32"/>
    <p:sldId id="287" r:id="rId33"/>
    <p:sldId id="295" r:id="rId34"/>
    <p:sldId id="296" r:id="rId35"/>
    <p:sldId id="297" r:id="rId36"/>
    <p:sldId id="289" r:id="rId37"/>
    <p:sldId id="299" r:id="rId38"/>
    <p:sldId id="301" r:id="rId39"/>
    <p:sldId id="291" r:id="rId40"/>
    <p:sldId id="293" r:id="rId41"/>
    <p:sldId id="302" r:id="rId42"/>
    <p:sldId id="303" r:id="rId43"/>
    <p:sldId id="304" r:id="rId44"/>
    <p:sldId id="305" r:id="rId45"/>
    <p:sldId id="306" r:id="rId46"/>
    <p:sldId id="307" r:id="rId47"/>
    <p:sldId id="308" r:id="rId48"/>
    <p:sldId id="319" r:id="rId49"/>
    <p:sldId id="310" r:id="rId50"/>
    <p:sldId id="314" r:id="rId51"/>
    <p:sldId id="329" r:id="rId52"/>
    <p:sldId id="309" r:id="rId53"/>
    <p:sldId id="328" r:id="rId54"/>
    <p:sldId id="312" r:id="rId55"/>
    <p:sldId id="320" r:id="rId56"/>
    <p:sldId id="318" r:id="rId57"/>
    <p:sldId id="317" r:id="rId58"/>
    <p:sldId id="316" r:id="rId59"/>
    <p:sldId id="311" r:id="rId60"/>
    <p:sldId id="321" r:id="rId61"/>
    <p:sldId id="322" r:id="rId62"/>
    <p:sldId id="323" r:id="rId63"/>
    <p:sldId id="324" r:id="rId64"/>
    <p:sldId id="326" r:id="rId65"/>
    <p:sldId id="327" r:id="rId66"/>
    <p:sldId id="325"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80" autoAdjust="0"/>
  </p:normalViewPr>
  <p:slideViewPr>
    <p:cSldViewPr>
      <p:cViewPr varScale="1">
        <p:scale>
          <a:sx n="79" d="100"/>
          <a:sy n="79" d="100"/>
        </p:scale>
        <p:origin x="8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23EE0-5F11-4E76-9A47-B7124C5DEA3B}" type="datetimeFigureOut">
              <a:rPr lang="zh-CN" altLang="en-US" smtClean="0"/>
              <a:pPr/>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5215-8457-4B52-AF74-80491F4E8F4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2EF0BE0A-A864-4725-94CD-F8D49269FCDE}" type="datetime1">
              <a:rPr lang="zh-CN" altLang="en-US" smtClean="0"/>
              <a:pPr/>
              <a:t>2019/3/6</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BFDFFD6-9A7F-4957-9D5A-63360926DFEC}" type="datetime1">
              <a:rPr lang="zh-CN" altLang="en-US" smtClean="0"/>
              <a:pPr/>
              <a:t>2019/3/6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424FB32-3D64-4429-8AB9-B6E999D05DB3}" type="datetime1">
              <a:rPr lang="zh-CN" altLang="en-US" smtClean="0"/>
              <a:pPr/>
              <a:t>2019/3/6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E5425-0BF9-4C62-AB34-23AD8E8A7813}"/>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AB1D3B4-B183-4A65-A193-099F1B3AFF3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CF56BA-F7CF-40F3-9624-EB32F46E447E}"/>
              </a:ext>
            </a:extLst>
          </p:cNvPr>
          <p:cNvSpPr>
            <a:spLocks noGrp="1"/>
          </p:cNvSpPr>
          <p:nvPr>
            <p:ph type="dt" sz="half" idx="10"/>
          </p:nvPr>
        </p:nvSpPr>
        <p:spPr/>
        <p:txBody>
          <a:bodyPr/>
          <a:lstStyle/>
          <a:p>
            <a:fld id="{2EF0BE0A-A864-4725-94CD-F8D49269FCDE}"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E9ED1DA7-48BD-44D6-8837-F416987064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2934AF-0582-488A-951F-D9CB22F5B1DB}"/>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11010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8A3D9-64CC-43A3-9700-26A4B950E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E932C-5EDD-4F9C-B619-4257676C025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D662F14-FC6B-4B92-AC68-D43D4C1FC32B}"/>
              </a:ext>
            </a:extLst>
          </p:cNvPr>
          <p:cNvSpPr>
            <a:spLocks noGrp="1"/>
          </p:cNvSpPr>
          <p:nvPr>
            <p:ph type="dt" sz="half" idx="10"/>
          </p:nvPr>
        </p:nvSpPr>
        <p:spPr/>
        <p:txBody>
          <a:bodyPr/>
          <a:lstStyle/>
          <a:p>
            <a:fld id="{2506E293-5DD2-4B8B-B1FA-AB15CDC6860F}"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470A99FF-28B6-42F6-8E0D-9ECF8D0F57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9DC2CF-F764-4E49-BADF-68E85C04C5ED}"/>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95504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0A5F9-0368-41D1-82DA-3DEFB25BA29F}"/>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28B0BBC3-40B0-4A4B-BE6B-95F930AEB5B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F23367D-E4A2-41F9-817B-1A335A4DC53E}"/>
              </a:ext>
            </a:extLst>
          </p:cNvPr>
          <p:cNvSpPr>
            <a:spLocks noGrp="1"/>
          </p:cNvSpPr>
          <p:nvPr>
            <p:ph type="dt" sz="half" idx="10"/>
          </p:nvPr>
        </p:nvSpPr>
        <p:spPr/>
        <p:txBody>
          <a:bodyPr/>
          <a:lstStyle/>
          <a:p>
            <a:fld id="{170910CF-C896-484C-9523-182AFC526959}"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1DE1DFB0-57C3-4866-B081-5592BAF1B8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29BD1-56B6-466C-9A15-820554AE565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26912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9950F-900B-408C-B4DB-8BE1FEFB10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5EE98C-EA8C-4CBB-A284-270E734238A1}"/>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D6AC44-A3BA-4BBA-A5CB-855C521F3D50}"/>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866E7E3-AAA1-412B-A138-FEFD1F7C8164}"/>
              </a:ext>
            </a:extLst>
          </p:cNvPr>
          <p:cNvSpPr>
            <a:spLocks noGrp="1"/>
          </p:cNvSpPr>
          <p:nvPr>
            <p:ph type="dt" sz="half" idx="10"/>
          </p:nvPr>
        </p:nvSpPr>
        <p:spPr/>
        <p:txBody>
          <a:bodyPr/>
          <a:lstStyle/>
          <a:p>
            <a:fld id="{5942427A-1BAD-4FA7-974A-986677F78700}" type="datetime1">
              <a:rPr lang="zh-CN" altLang="en-US" smtClean="0"/>
              <a:pPr/>
              <a:t>2019/3/6</a:t>
            </a:fld>
            <a:endParaRPr lang="zh-CN" altLang="en-US"/>
          </a:p>
        </p:txBody>
      </p:sp>
      <p:sp>
        <p:nvSpPr>
          <p:cNvPr id="6" name="页脚占位符 5">
            <a:extLst>
              <a:ext uri="{FF2B5EF4-FFF2-40B4-BE49-F238E27FC236}">
                <a16:creationId xmlns:a16="http://schemas.microsoft.com/office/drawing/2014/main" id="{91F8F463-0725-4B61-8B6E-384BBAE50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44685-AF0E-4C74-A42E-52A739612BDD}"/>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2332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7AB71-70B0-467D-A2DB-2FBE467B5034}"/>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3C53A2-DDD7-45E7-8FB4-9A39CC744EB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3690C68D-A30A-4AB8-A140-52C407A19D3D}"/>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0D4858E-6830-401F-BA76-F83F3036C7C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8FC265BD-77D4-41F3-982D-F9F6AAF25BE4}"/>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D6CD050-DA6C-4CFA-A78B-5C07D8A107FB}"/>
              </a:ext>
            </a:extLst>
          </p:cNvPr>
          <p:cNvSpPr>
            <a:spLocks noGrp="1"/>
          </p:cNvSpPr>
          <p:nvPr>
            <p:ph type="dt" sz="half" idx="10"/>
          </p:nvPr>
        </p:nvSpPr>
        <p:spPr/>
        <p:txBody>
          <a:bodyPr/>
          <a:lstStyle/>
          <a:p>
            <a:fld id="{F4318505-CBFC-4538-AEE7-97409DBF41AE}" type="datetime1">
              <a:rPr lang="zh-CN" altLang="en-US" smtClean="0"/>
              <a:pPr/>
              <a:t>2019/3/6</a:t>
            </a:fld>
            <a:endParaRPr lang="zh-CN" altLang="en-US"/>
          </a:p>
        </p:txBody>
      </p:sp>
      <p:sp>
        <p:nvSpPr>
          <p:cNvPr id="8" name="页脚占位符 7">
            <a:extLst>
              <a:ext uri="{FF2B5EF4-FFF2-40B4-BE49-F238E27FC236}">
                <a16:creationId xmlns:a16="http://schemas.microsoft.com/office/drawing/2014/main" id="{F7FF2DD4-BADE-4462-8B6E-BC686452A9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6CC39F-0FE0-40BE-8B42-3EBF3C1C26C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82775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9FA83-8ECE-494C-8CA5-CED7AEB77D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ACE89C-BB1F-46A8-936E-E69E2BC92ECC}"/>
              </a:ext>
            </a:extLst>
          </p:cNvPr>
          <p:cNvSpPr>
            <a:spLocks noGrp="1"/>
          </p:cNvSpPr>
          <p:nvPr>
            <p:ph type="dt" sz="half" idx="10"/>
          </p:nvPr>
        </p:nvSpPr>
        <p:spPr/>
        <p:txBody>
          <a:bodyPr/>
          <a:lstStyle/>
          <a:p>
            <a:fld id="{8DCAF46E-A0F5-4B4F-8D9E-34A28BA05B44}" type="datetime1">
              <a:rPr lang="zh-CN" altLang="en-US" smtClean="0"/>
              <a:pPr/>
              <a:t>2019/3/6</a:t>
            </a:fld>
            <a:endParaRPr lang="zh-CN" altLang="en-US"/>
          </a:p>
        </p:txBody>
      </p:sp>
      <p:sp>
        <p:nvSpPr>
          <p:cNvPr id="4" name="页脚占位符 3">
            <a:extLst>
              <a:ext uri="{FF2B5EF4-FFF2-40B4-BE49-F238E27FC236}">
                <a16:creationId xmlns:a16="http://schemas.microsoft.com/office/drawing/2014/main" id="{4ED1FBDE-83B0-4083-892B-234765C2DC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FBC191-5AA9-44B5-AD0C-A895A0304717}"/>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06636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176EAC-86F0-4E5D-87A4-5062E289324E}"/>
              </a:ext>
            </a:extLst>
          </p:cNvPr>
          <p:cNvSpPr>
            <a:spLocks noGrp="1"/>
          </p:cNvSpPr>
          <p:nvPr>
            <p:ph type="dt" sz="half" idx="10"/>
          </p:nvPr>
        </p:nvSpPr>
        <p:spPr/>
        <p:txBody>
          <a:bodyPr/>
          <a:lstStyle/>
          <a:p>
            <a:fld id="{D005C44E-5D84-4809-BDF5-699011A400D3}" type="datetime1">
              <a:rPr lang="zh-CN" altLang="en-US" smtClean="0"/>
              <a:pPr/>
              <a:t>2019/3/6</a:t>
            </a:fld>
            <a:endParaRPr lang="zh-CN" altLang="en-US"/>
          </a:p>
        </p:txBody>
      </p:sp>
      <p:sp>
        <p:nvSpPr>
          <p:cNvPr id="3" name="页脚占位符 2">
            <a:extLst>
              <a:ext uri="{FF2B5EF4-FFF2-40B4-BE49-F238E27FC236}">
                <a16:creationId xmlns:a16="http://schemas.microsoft.com/office/drawing/2014/main" id="{2D9584C2-4799-4A67-BC9D-04E78C2F77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97A9F1-0A80-4D2E-A922-BCC7FAFDB357}"/>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20877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EB556-5023-4E94-BC9D-A9519D55344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4968939B-8B1F-4D49-B00C-D741912E3EF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2EB4FD9-3E1C-4751-9227-8501A33403E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C8AAF54-EBF5-4F25-8B6C-773F880EFB9F}"/>
              </a:ext>
            </a:extLst>
          </p:cNvPr>
          <p:cNvSpPr>
            <a:spLocks noGrp="1"/>
          </p:cNvSpPr>
          <p:nvPr>
            <p:ph type="dt" sz="half" idx="10"/>
          </p:nvPr>
        </p:nvSpPr>
        <p:spPr/>
        <p:txBody>
          <a:bodyPr/>
          <a:lstStyle/>
          <a:p>
            <a:fld id="{6FC684C9-6F94-43B4-8238-B5DC666C8830}" type="datetime1">
              <a:rPr lang="zh-CN" altLang="en-US" smtClean="0"/>
              <a:pPr/>
              <a:t>2019/3/6</a:t>
            </a:fld>
            <a:endParaRPr lang="zh-CN" altLang="en-US"/>
          </a:p>
        </p:txBody>
      </p:sp>
      <p:sp>
        <p:nvSpPr>
          <p:cNvPr id="6" name="页脚占位符 5">
            <a:extLst>
              <a:ext uri="{FF2B5EF4-FFF2-40B4-BE49-F238E27FC236}">
                <a16:creationId xmlns:a16="http://schemas.microsoft.com/office/drawing/2014/main" id="{F9DBC27B-BFF1-4842-82EE-59FB2F73AF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0121C-294F-49C5-BCDA-FB8A141AD85B}"/>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5767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506E293-5DD2-4B8B-B1FA-AB15CDC6860F}" type="datetime1">
              <a:rPr lang="zh-CN" altLang="en-US" smtClean="0"/>
              <a:pPr/>
              <a:t>2019/3/6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A167B-973F-44A8-9378-FAACD06EE85C}"/>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D9782F95-EC3F-47CD-93C1-84D003FE135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3087CF9-3C72-47F9-985E-4D50FF293D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18A0233-809F-47E9-9C19-B7EA3B5AD7D5}"/>
              </a:ext>
            </a:extLst>
          </p:cNvPr>
          <p:cNvSpPr>
            <a:spLocks noGrp="1"/>
          </p:cNvSpPr>
          <p:nvPr>
            <p:ph type="dt" sz="half" idx="10"/>
          </p:nvPr>
        </p:nvSpPr>
        <p:spPr/>
        <p:txBody>
          <a:bodyPr/>
          <a:lstStyle/>
          <a:p>
            <a:fld id="{F1E4654D-46F6-43CE-90E5-EDCD9C3D6D30}" type="datetime1">
              <a:rPr lang="zh-CN" altLang="en-US" smtClean="0"/>
              <a:pPr/>
              <a:t>2019/3/6</a:t>
            </a:fld>
            <a:endParaRPr lang="zh-CN" altLang="en-US"/>
          </a:p>
        </p:txBody>
      </p:sp>
      <p:sp>
        <p:nvSpPr>
          <p:cNvPr id="6" name="页脚占位符 5">
            <a:extLst>
              <a:ext uri="{FF2B5EF4-FFF2-40B4-BE49-F238E27FC236}">
                <a16:creationId xmlns:a16="http://schemas.microsoft.com/office/drawing/2014/main" id="{755E216F-7788-405A-9340-FD0DEC2000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44B52F-FC3B-4EF3-883A-E0949539543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39993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7A796-7601-4100-AD73-D22C8D9E70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B321B4-7752-4AE1-9A13-F0FA8834AC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BEC7DC-23D0-4BF2-9EE2-A1BAC4F860AE}"/>
              </a:ext>
            </a:extLst>
          </p:cNvPr>
          <p:cNvSpPr>
            <a:spLocks noGrp="1"/>
          </p:cNvSpPr>
          <p:nvPr>
            <p:ph type="dt" sz="half" idx="10"/>
          </p:nvPr>
        </p:nvSpPr>
        <p:spPr/>
        <p:txBody>
          <a:bodyPr/>
          <a:lstStyle/>
          <a:p>
            <a:fld id="{2BFDFFD6-9A7F-4957-9D5A-63360926DFEC}"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95A99876-CBB5-4BA8-9BC7-C36A5C0AD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7DE0F0-FE4D-498F-A70D-01A7EB3FDA60}"/>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61363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E16D68-5AD0-4FA7-97DC-02A0C509C31A}"/>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CF41EE-9135-4F9E-A4DC-584CD20DD570}"/>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196020-44C2-4156-A245-DD19096B48BC}"/>
              </a:ext>
            </a:extLst>
          </p:cNvPr>
          <p:cNvSpPr>
            <a:spLocks noGrp="1"/>
          </p:cNvSpPr>
          <p:nvPr>
            <p:ph type="dt" sz="half" idx="10"/>
          </p:nvPr>
        </p:nvSpPr>
        <p:spPr/>
        <p:txBody>
          <a:bodyPr/>
          <a:lstStyle/>
          <a:p>
            <a:fld id="{0420A09C-E0DE-461B-8E12-2171FBC709AD}"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9ABDB67A-E558-4EF3-9160-C592F93A87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631C97-C3CD-41E4-8716-DE6C1F1D8989}"/>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30674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70910CF-C896-484C-9523-182AFC526959}" type="datetime1">
              <a:rPr lang="zh-CN" altLang="en-US" smtClean="0"/>
              <a:pPr/>
              <a:t>2019/3/6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942427A-1BAD-4FA7-974A-986677F78700}" type="datetime1">
              <a:rPr lang="zh-CN" altLang="en-US" smtClean="0"/>
              <a:pPr/>
              <a:t>2019/3/6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F4318505-CBFC-4538-AEE7-97409DBF41AE}" type="datetime1">
              <a:rPr lang="zh-CN" altLang="en-US" smtClean="0"/>
              <a:pPr/>
              <a:t>2019/3/6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8DCAF46E-A0F5-4B4F-8D9E-34A28BA05B44}" type="datetime1">
              <a:rPr lang="zh-CN" altLang="en-US" smtClean="0"/>
              <a:pPr/>
              <a:t>2019/3/6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005C44E-5D84-4809-BDF5-699011A400D3}" type="datetime1">
              <a:rPr lang="zh-CN" altLang="en-US" smtClean="0"/>
              <a:pPr/>
              <a:t>2019/3/6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6FC684C9-6F94-43B4-8238-B5DC666C8830}" type="datetime1">
              <a:rPr lang="zh-CN" altLang="en-US" smtClean="0"/>
              <a:pPr/>
              <a:t>2019/3/6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F1E4654D-46F6-43CE-90E5-EDCD9C3D6D30}" type="datetime1">
              <a:rPr lang="zh-CN" altLang="en-US" smtClean="0"/>
              <a:pPr/>
              <a:t>2019/3/6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0420A09C-E0DE-461B-8E12-2171FBC709AD}" type="datetime1">
              <a:rPr lang="zh-CN" altLang="en-US" smtClean="0"/>
              <a:pPr/>
              <a:t>2019/3/6</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F55D56-09EA-4789-854C-B29E464ED9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77712D-5F61-46CA-9D64-7292FF9578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AF2035-EB4C-45E7-B225-0329CBD4A4F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20A09C-E0DE-461B-8E12-2171FBC709AD}" type="datetime1">
              <a:rPr lang="zh-CN" altLang="en-US" smtClean="0"/>
              <a:pPr/>
              <a:t>2019/3/6</a:t>
            </a:fld>
            <a:endParaRPr lang="zh-CN" altLang="en-US"/>
          </a:p>
        </p:txBody>
      </p:sp>
      <p:sp>
        <p:nvSpPr>
          <p:cNvPr id="5" name="页脚占位符 4">
            <a:extLst>
              <a:ext uri="{FF2B5EF4-FFF2-40B4-BE49-F238E27FC236}">
                <a16:creationId xmlns:a16="http://schemas.microsoft.com/office/drawing/2014/main" id="{2D0043F6-329B-4804-ABD4-61CA9EB8F2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1E3AA2-A636-426C-AF3A-4F000EB929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27159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571604" y="1643050"/>
            <a:ext cx="5695960" cy="1143000"/>
          </a:xfrm>
        </p:spPr>
        <p:txBody>
          <a:bodyPr>
            <a:normAutofit/>
          </a:bodyPr>
          <a:lstStyle/>
          <a:p>
            <a:r>
              <a:rPr lang="zh-CN" altLang="en-US" sz="4800" b="1" dirty="0">
                <a:latin typeface="宋体" pitchFamily="2" charset="-122"/>
              </a:rPr>
              <a:t>《</a:t>
            </a:r>
            <a:r>
              <a:rPr lang="en-US" altLang="zh-CN" sz="4800" b="1" dirty="0"/>
              <a:t>Java</a:t>
            </a:r>
            <a:r>
              <a:rPr lang="zh-CN" altLang="en-US" sz="4800" b="1" dirty="0"/>
              <a:t>高级编程</a:t>
            </a:r>
            <a:r>
              <a:rPr lang="zh-CN" altLang="en-US" sz="4800" b="1" dirty="0">
                <a:latin typeface="宋体" pitchFamily="2" charset="-122"/>
              </a:rPr>
              <a:t>》</a:t>
            </a:r>
            <a:endParaRPr lang="zh-CN" altLang="en-US" sz="4800" b="1" dirty="0"/>
          </a:p>
        </p:txBody>
      </p:sp>
      <p:sp>
        <p:nvSpPr>
          <p:cNvPr id="8" name="副标题 7"/>
          <p:cNvSpPr>
            <a:spLocks noGrp="1"/>
          </p:cNvSpPr>
          <p:nvPr>
            <p:ph type="subTitle" idx="1"/>
          </p:nvPr>
        </p:nvSpPr>
        <p:spPr>
          <a:xfrm>
            <a:off x="1071538" y="2928934"/>
            <a:ext cx="6248400" cy="2362200"/>
          </a:xfrm>
        </p:spPr>
        <p:txBody>
          <a:bodyPr/>
          <a:lstStyle/>
          <a:p>
            <a:pPr algn="ctr"/>
            <a:r>
              <a:rPr lang="zh-CN" altLang="en-US" sz="4000" b="1" dirty="0"/>
              <a:t>第</a:t>
            </a:r>
            <a:r>
              <a:rPr lang="en-US" altLang="zh-CN" sz="4000" b="1" dirty="0"/>
              <a:t>14</a:t>
            </a:r>
            <a:r>
              <a:rPr lang="zh-CN" altLang="en-US" sz="4000" b="1" dirty="0"/>
              <a:t>章 </a:t>
            </a:r>
            <a:r>
              <a:rPr lang="en-US" altLang="zh-CN" sz="4000" b="1" dirty="0"/>
              <a:t>JDBC </a:t>
            </a:r>
            <a:r>
              <a:rPr lang="zh-CN" altLang="en-US" sz="4000" b="1" dirty="0"/>
              <a:t>数据库操作</a:t>
            </a:r>
            <a:endParaRPr lang="zh-CN" altLang="en-US" dirty="0"/>
          </a:p>
        </p:txBody>
      </p:sp>
      <p:sp>
        <p:nvSpPr>
          <p:cNvPr id="8198" name="Rectangle 6"/>
          <p:cNvSpPr>
            <a:spLocks noChangeArrowheads="1"/>
          </p:cNvSpPr>
          <p:nvPr/>
        </p:nvSpPr>
        <p:spPr bwMode="auto">
          <a:xfrm>
            <a:off x="357158" y="3571876"/>
            <a:ext cx="6143668" cy="769938"/>
          </a:xfrm>
          <a:prstGeom prst="rect">
            <a:avLst/>
          </a:prstGeom>
          <a:noFill/>
          <a:ln w="9525">
            <a:noFill/>
            <a:miter lim="800000"/>
            <a:headEnd/>
            <a:tailEnd/>
          </a:ln>
          <a:effectLst/>
        </p:spPr>
        <p:txBody>
          <a:bodyPr anchor="b"/>
          <a:lstStyle/>
          <a:p>
            <a:pPr algn="ctr"/>
            <a:endParaRPr lang="en-US" altLang="zh-CN"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pPr algn="l"/>
            <a:r>
              <a:rPr lang="en-US" altLang="zh-CN"/>
              <a:t>JDK8</a:t>
            </a:r>
            <a:r>
              <a:rPr lang="zh-CN" altLang="en-US"/>
              <a:t>不再支持</a:t>
            </a:r>
            <a:r>
              <a:rPr lang="en-US" altLang="zh-CN"/>
              <a:t>JDBC-ODBC</a:t>
            </a:r>
            <a:r>
              <a:rPr lang="zh-CN" altLang="en-US"/>
              <a:t>桥</a:t>
            </a:r>
            <a:endParaRPr lang="zh-CN" altLang="en-US" dirty="0"/>
          </a:p>
        </p:txBody>
      </p:sp>
      <p:sp>
        <p:nvSpPr>
          <p:cNvPr id="3" name="内容占位符 2"/>
          <p:cNvSpPr>
            <a:spLocks noGrp="1"/>
          </p:cNvSpPr>
          <p:nvPr>
            <p:ph idx="1"/>
          </p:nvPr>
        </p:nvSpPr>
        <p:spPr>
          <a:xfrm>
            <a:off x="457200" y="1556792"/>
            <a:ext cx="8363272" cy="4569371"/>
          </a:xfrm>
        </p:spPr>
        <p:txBody>
          <a:bodyPr>
            <a:normAutofit/>
          </a:bodyPr>
          <a:lstStyle/>
          <a:p>
            <a:pPr>
              <a:spcBef>
                <a:spcPts val="0"/>
              </a:spcBef>
            </a:pPr>
            <a:r>
              <a:rPr lang="en-US" altLang="zh-CN" sz="2400">
                <a:latin typeface="Arial" panose="020B0604020202020204" pitchFamily="34" charset="0"/>
                <a:cs typeface="Arial" panose="020B0604020202020204" pitchFamily="34" charset="0"/>
              </a:rPr>
              <a:t>2018</a:t>
            </a:r>
            <a:r>
              <a:rPr lang="zh-CN" altLang="en-US" sz="2400">
                <a:latin typeface="Arial" panose="020B0604020202020204" pitchFamily="34" charset="0"/>
                <a:cs typeface="Arial" panose="020B0604020202020204" pitchFamily="34" charset="0"/>
              </a:rPr>
              <a:t>年：甲骨文</a:t>
            </a:r>
            <a:r>
              <a:rPr lang="zh-CN" altLang="en-US" sz="2400" dirty="0">
                <a:latin typeface="Arial" panose="020B0604020202020204" pitchFamily="34" charset="0"/>
                <a:cs typeface="Arial" panose="020B0604020202020204" pitchFamily="34" charset="0"/>
              </a:rPr>
              <a:t>公司主要技术人员、</a:t>
            </a:r>
            <a:r>
              <a:rPr lang="en-US" altLang="zh-CN" sz="2400" dirty="0">
                <a:latin typeface="Arial" panose="020B0604020202020204" pitchFamily="34" charset="0"/>
                <a:cs typeface="Arial" panose="020B0604020202020204" pitchFamily="34" charset="0"/>
              </a:rPr>
              <a:t>JDBC</a:t>
            </a:r>
            <a:r>
              <a:rPr lang="zh-CN" altLang="en-US" sz="2400" dirty="0">
                <a:latin typeface="Arial" panose="020B0604020202020204" pitchFamily="34" charset="0"/>
                <a:cs typeface="Arial" panose="020B0604020202020204" pitchFamily="34" charset="0"/>
              </a:rPr>
              <a:t>规范领导者</a:t>
            </a:r>
            <a:r>
              <a:rPr lang="en-US" altLang="zh-CN" sz="2400">
                <a:latin typeface="Arial" panose="020B0604020202020204" pitchFamily="34" charset="0"/>
                <a:cs typeface="Arial" panose="020B0604020202020204" pitchFamily="34" charset="0"/>
              </a:rPr>
              <a:t>Lance Andersen</a:t>
            </a:r>
            <a:r>
              <a:rPr lang="zh-CN" altLang="en-US" sz="2400">
                <a:latin typeface="Arial" panose="020B0604020202020204" pitchFamily="34" charset="0"/>
                <a:cs typeface="Arial" panose="020B0604020202020204" pitchFamily="34" charset="0"/>
              </a:rPr>
              <a:t>在</a:t>
            </a:r>
            <a:r>
              <a:rPr lang="zh-CN" altLang="en-US" sz="2400" dirty="0">
                <a:latin typeface="Arial" panose="020B0604020202020204" pitchFamily="34" charset="0"/>
                <a:cs typeface="Arial" panose="020B0604020202020204" pitchFamily="34" charset="0"/>
              </a:rPr>
              <a:t>博客中称，</a:t>
            </a:r>
            <a:r>
              <a:rPr lang="zh-CN" altLang="en-US" sz="2400" b="1" dirty="0">
                <a:solidFill>
                  <a:srgbClr val="C00000"/>
                </a:solidFill>
                <a:latin typeface="Arial" panose="020B0604020202020204" pitchFamily="34" charset="0"/>
                <a:cs typeface="Arial" panose="020B0604020202020204" pitchFamily="34" charset="0"/>
              </a:rPr>
              <a:t>从</a:t>
            </a:r>
            <a:r>
              <a:rPr lang="en-US" altLang="zh-CN" sz="2400" b="1" dirty="0">
                <a:solidFill>
                  <a:srgbClr val="C00000"/>
                </a:solidFill>
                <a:latin typeface="Arial" panose="020B0604020202020204" pitchFamily="34" charset="0"/>
                <a:cs typeface="Arial" panose="020B0604020202020204" pitchFamily="34" charset="0"/>
              </a:rPr>
              <a:t>Java SE 8</a:t>
            </a:r>
            <a:r>
              <a:rPr lang="zh-CN" altLang="en-US" sz="2400" b="1" dirty="0">
                <a:solidFill>
                  <a:srgbClr val="C00000"/>
                </a:solidFill>
                <a:latin typeface="Arial" panose="020B0604020202020204" pitchFamily="34" charset="0"/>
                <a:cs typeface="Arial" panose="020B0604020202020204" pitchFamily="34" charset="0"/>
              </a:rPr>
              <a:t>起，</a:t>
            </a:r>
            <a:r>
              <a:rPr lang="en-US" altLang="zh-CN" sz="2400" b="1" dirty="0">
                <a:solidFill>
                  <a:srgbClr val="C00000"/>
                </a:solidFill>
                <a:latin typeface="Arial" panose="020B0604020202020204" pitchFamily="34" charset="0"/>
                <a:cs typeface="Arial" panose="020B0604020202020204" pitchFamily="34" charset="0"/>
              </a:rPr>
              <a:t>JDK</a:t>
            </a:r>
            <a:r>
              <a:rPr lang="zh-CN" altLang="en-US" sz="2400" b="1" dirty="0">
                <a:solidFill>
                  <a:srgbClr val="C00000"/>
                </a:solidFill>
                <a:latin typeface="Arial" panose="020B0604020202020204" pitchFamily="34" charset="0"/>
                <a:cs typeface="Arial" panose="020B0604020202020204" pitchFamily="34" charset="0"/>
              </a:rPr>
              <a:t>中将不再包含</a:t>
            </a:r>
            <a:r>
              <a:rPr lang="en-US" altLang="zh-CN" sz="2400" b="1" dirty="0">
                <a:solidFill>
                  <a:srgbClr val="C00000"/>
                </a:solidFill>
                <a:latin typeface="Arial" panose="020B0604020202020204" pitchFamily="34" charset="0"/>
                <a:cs typeface="Arial" panose="020B0604020202020204" pitchFamily="34" charset="0"/>
              </a:rPr>
              <a:t>JDBC-ODBC</a:t>
            </a:r>
            <a:r>
              <a:rPr lang="zh-CN" altLang="en-US" sz="2400" b="1">
                <a:solidFill>
                  <a:srgbClr val="C00000"/>
                </a:solidFill>
                <a:latin typeface="Arial" panose="020B0604020202020204" pitchFamily="34" charset="0"/>
                <a:cs typeface="Arial" panose="020B0604020202020204" pitchFamily="34" charset="0"/>
              </a:rPr>
              <a:t>桥</a:t>
            </a:r>
            <a:r>
              <a:rPr lang="zh-CN" altLang="en-US" sz="2400" b="1">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lvl="1">
              <a:spcBef>
                <a:spcPts val="0"/>
              </a:spcBef>
            </a:pPr>
            <a:r>
              <a:rPr lang="zh-CN" altLang="en-US" sz="2000" dirty="0">
                <a:latin typeface="Arial" panose="020B0604020202020204" pitchFamily="34" charset="0"/>
                <a:cs typeface="Arial" panose="020B0604020202020204" pitchFamily="34" charset="0"/>
              </a:rPr>
              <a:t>因为：</a:t>
            </a:r>
            <a:r>
              <a:rPr lang="en-US" altLang="zh-CN" sz="2000" dirty="0">
                <a:latin typeface="Arial" panose="020B0604020202020204" pitchFamily="34" charset="0"/>
                <a:cs typeface="Arial" panose="020B0604020202020204" pitchFamily="34" charset="0"/>
              </a:rPr>
              <a:t>JDBC-ODBC</a:t>
            </a:r>
            <a:r>
              <a:rPr lang="zh-CN" altLang="en-US" sz="2000" dirty="0">
                <a:latin typeface="Arial" panose="020B0604020202020204" pitchFamily="34" charset="0"/>
                <a:cs typeface="Arial" panose="020B0604020202020204" pitchFamily="34" charset="0"/>
              </a:rPr>
              <a:t>桥提供了对</a:t>
            </a:r>
            <a:r>
              <a:rPr lang="en-US" altLang="zh-CN" sz="2000" dirty="0">
                <a:latin typeface="Arial" panose="020B0604020202020204" pitchFamily="34" charset="0"/>
                <a:cs typeface="Arial" panose="020B0604020202020204" pitchFamily="34" charset="0"/>
              </a:rPr>
              <a:t>JDBC 2.0</a:t>
            </a:r>
            <a:r>
              <a:rPr lang="zh-CN" altLang="en-US" sz="2000" dirty="0">
                <a:latin typeface="Arial" panose="020B0604020202020204" pitchFamily="34" charset="0"/>
                <a:cs typeface="Arial" panose="020B0604020202020204" pitchFamily="34" charset="0"/>
              </a:rPr>
              <a:t>的有限支持，不支持较新版本的</a:t>
            </a:r>
            <a:r>
              <a:rPr lang="en-US" altLang="zh-CN" sz="2000" dirty="0">
                <a:latin typeface="Arial" panose="020B0604020202020204" pitchFamily="34" charset="0"/>
                <a:cs typeface="Arial" panose="020B0604020202020204" pitchFamily="34" charset="0"/>
              </a:rPr>
              <a:t>JDBC</a:t>
            </a:r>
            <a:r>
              <a:rPr lang="zh-CN" altLang="en-US" sz="2000" dirty="0">
                <a:latin typeface="Arial" panose="020B0604020202020204" pitchFamily="34" charset="0"/>
                <a:cs typeface="Arial" panose="020B0604020202020204" pitchFamily="34" charset="0"/>
              </a:rPr>
              <a:t>规范。</a:t>
            </a:r>
            <a:r>
              <a:rPr lang="en-US" altLang="zh-CN" sz="2000" dirty="0">
                <a:latin typeface="Arial" panose="020B0604020202020204" pitchFamily="34" charset="0"/>
                <a:cs typeface="Arial" panose="020B0604020202020204" pitchFamily="34" charset="0"/>
              </a:rPr>
              <a:t>JDBC-ODBC</a:t>
            </a:r>
            <a:r>
              <a:rPr lang="zh-CN" altLang="en-US" sz="2000" dirty="0">
                <a:latin typeface="Arial" panose="020B0604020202020204" pitchFamily="34" charset="0"/>
                <a:cs typeface="Arial" panose="020B0604020202020204" pitchFamily="34" charset="0"/>
              </a:rPr>
              <a:t>桥被认为是一个过渡的、不建议使用的产品，仅包含在</a:t>
            </a:r>
            <a:r>
              <a:rPr lang="en-US" altLang="zh-CN" sz="2000" dirty="0">
                <a:latin typeface="Arial" panose="020B0604020202020204" pitchFamily="34" charset="0"/>
                <a:cs typeface="Arial" panose="020B0604020202020204" pitchFamily="34" charset="0"/>
              </a:rPr>
              <a:t>JDK</a:t>
            </a:r>
            <a:r>
              <a:rPr lang="zh-CN" altLang="en-US" sz="2000" dirty="0">
                <a:latin typeface="Arial" panose="020B0604020202020204" pitchFamily="34" charset="0"/>
                <a:cs typeface="Arial" panose="020B0604020202020204" pitchFamily="34" charset="0"/>
              </a:rPr>
              <a:t>中，</a:t>
            </a:r>
            <a:r>
              <a:rPr lang="en-US" altLang="zh-CN" sz="2000" dirty="0">
                <a:latin typeface="Arial" panose="020B0604020202020204" pitchFamily="34" charset="0"/>
                <a:cs typeface="Arial" panose="020B0604020202020204" pitchFamily="34" charset="0"/>
              </a:rPr>
              <a:t>JRE</a:t>
            </a:r>
            <a:r>
              <a:rPr lang="zh-CN" altLang="en-US" sz="2000" dirty="0">
                <a:latin typeface="Arial" panose="020B0604020202020204" pitchFamily="34" charset="0"/>
                <a:cs typeface="Arial" panose="020B0604020202020204" pitchFamily="34" charset="0"/>
              </a:rPr>
              <a:t>中并未内置。</a:t>
            </a:r>
            <a:endParaRPr lang="en-US" altLang="zh-CN" sz="2000" dirty="0">
              <a:latin typeface="Arial" panose="020B0604020202020204" pitchFamily="34" charset="0"/>
              <a:cs typeface="Arial" panose="020B0604020202020204" pitchFamily="34" charset="0"/>
            </a:endParaRPr>
          </a:p>
          <a:p>
            <a:pPr>
              <a:spcBef>
                <a:spcPts val="0"/>
              </a:spcBef>
            </a:pPr>
            <a:endParaRPr lang="en-US" altLang="zh-CN" sz="2400" dirty="0">
              <a:latin typeface="Arial" panose="020B0604020202020204" pitchFamily="34" charset="0"/>
              <a:cs typeface="Arial" panose="020B0604020202020204" pitchFamily="34" charset="0"/>
            </a:endParaRPr>
          </a:p>
          <a:p>
            <a:pPr>
              <a:spcBef>
                <a:spcPts val="0"/>
              </a:spcBef>
            </a:pPr>
            <a:r>
              <a:rPr lang="en-US" altLang="zh-CN" sz="2400" dirty="0">
                <a:latin typeface="Arial" panose="020B0604020202020204" pitchFamily="34" charset="0"/>
                <a:cs typeface="Arial" panose="020B0604020202020204" pitchFamily="34" charset="0"/>
              </a:rPr>
              <a:t>Lance</a:t>
            </a:r>
            <a:r>
              <a:rPr lang="zh-CN" altLang="en-US" sz="2400" dirty="0">
                <a:latin typeface="Arial" panose="020B0604020202020204" pitchFamily="34" charset="0"/>
                <a:cs typeface="Arial" panose="020B0604020202020204" pitchFamily="34" charset="0"/>
              </a:rPr>
              <a:t>建议：</a:t>
            </a:r>
            <a:r>
              <a:rPr lang="zh-CN" altLang="en-US" sz="2400" b="1" dirty="0">
                <a:solidFill>
                  <a:srgbClr val="0000CC"/>
                </a:solidFill>
                <a:latin typeface="Arial" panose="020B0604020202020204" pitchFamily="34" charset="0"/>
                <a:cs typeface="Arial" panose="020B0604020202020204" pitchFamily="34" charset="0"/>
              </a:rPr>
              <a:t>开发者使用数据库商提供的</a:t>
            </a:r>
            <a:r>
              <a:rPr lang="en-US" altLang="zh-CN" sz="2400" b="1" dirty="0">
                <a:solidFill>
                  <a:srgbClr val="0000CC"/>
                </a:solidFill>
                <a:latin typeface="Arial" panose="020B0604020202020204" pitchFamily="34" charset="0"/>
                <a:cs typeface="Arial" panose="020B0604020202020204" pitchFamily="34" charset="0"/>
              </a:rPr>
              <a:t>JDBC</a:t>
            </a:r>
            <a:r>
              <a:rPr lang="zh-CN" altLang="en-US" sz="2400" b="1" dirty="0">
                <a:solidFill>
                  <a:srgbClr val="0000CC"/>
                </a:solidFill>
                <a:latin typeface="Arial" panose="020B0604020202020204" pitchFamily="34" charset="0"/>
                <a:cs typeface="Arial" panose="020B0604020202020204" pitchFamily="34" charset="0"/>
              </a:rPr>
              <a:t>驱动</a:t>
            </a:r>
            <a:r>
              <a:rPr lang="zh-CN" altLang="en-US" sz="2400" dirty="0">
                <a:latin typeface="Arial" panose="020B0604020202020204" pitchFamily="34" charset="0"/>
                <a:cs typeface="Arial" panose="020B0604020202020204" pitchFamily="34" charset="0"/>
              </a:rPr>
              <a:t>，或使用一个商业</a:t>
            </a:r>
            <a:r>
              <a:rPr lang="en-US" altLang="zh-CN" sz="2400" dirty="0">
                <a:latin typeface="Arial" panose="020B0604020202020204" pitchFamily="34" charset="0"/>
                <a:cs typeface="Arial" panose="020B0604020202020204" pitchFamily="34" charset="0"/>
              </a:rPr>
              <a:t>JDBC</a:t>
            </a:r>
            <a:r>
              <a:rPr lang="zh-CN" altLang="en-US" sz="2400" dirty="0">
                <a:latin typeface="Arial" panose="020B0604020202020204" pitchFamily="34" charset="0"/>
                <a:cs typeface="Arial" panose="020B0604020202020204" pitchFamily="34" charset="0"/>
              </a:rPr>
              <a:t>驱动，来代替</a:t>
            </a:r>
            <a:r>
              <a:rPr lang="en-US" altLang="zh-CN" sz="2400" dirty="0">
                <a:latin typeface="Arial" panose="020B0604020202020204" pitchFamily="34" charset="0"/>
                <a:cs typeface="Arial" panose="020B0604020202020204" pitchFamily="34" charset="0"/>
              </a:rPr>
              <a:t>JDBC-ODBC</a:t>
            </a:r>
            <a:r>
              <a:rPr lang="zh-CN" altLang="en-US" sz="2400" dirty="0">
                <a:latin typeface="Arial" panose="020B0604020202020204" pitchFamily="34" charset="0"/>
                <a:cs typeface="Arial" panose="020B0604020202020204" pitchFamily="34" charset="0"/>
              </a:rPr>
              <a:t>桥。  </a:t>
            </a:r>
            <a:endParaRPr lang="en-US" altLang="zh-CN" sz="2400" dirty="0">
              <a:latin typeface="Arial" panose="020B0604020202020204" pitchFamily="34" charset="0"/>
              <a:cs typeface="Arial" panose="020B0604020202020204" pitchFamily="34" charset="0"/>
            </a:endParaRPr>
          </a:p>
          <a:p>
            <a:pPr>
              <a:spcBef>
                <a:spcPts val="0"/>
              </a:spcBef>
            </a:pPr>
            <a:endParaRPr lang="en-US" altLang="zh-CN" sz="2400" dirty="0">
              <a:latin typeface="Arial" panose="020B0604020202020204" pitchFamily="34" charset="0"/>
              <a:cs typeface="Arial" panose="020B0604020202020204" pitchFamily="34" charset="0"/>
            </a:endParaRPr>
          </a:p>
          <a:p>
            <a:pPr>
              <a:spcBef>
                <a:spcPts val="0"/>
              </a:spcBef>
            </a:pPr>
            <a:r>
              <a:rPr lang="zh-CN" altLang="en-US" sz="2400" b="1" dirty="0">
                <a:latin typeface="Arial" panose="020B0604020202020204" pitchFamily="34" charset="0"/>
                <a:cs typeface="Arial" panose="020B0604020202020204" pitchFamily="34" charset="0"/>
              </a:rPr>
              <a:t>所以，本课程将重点介绍并要求掌握的是方式</a:t>
            </a:r>
            <a:r>
              <a:rPr lang="en-US" altLang="zh-CN" sz="2400" b="1" dirty="0">
                <a:latin typeface="Arial" panose="020B0604020202020204" pitchFamily="34" charset="0"/>
                <a:cs typeface="Arial" panose="020B0604020202020204" pitchFamily="34" charset="0"/>
              </a:rPr>
              <a:t>2.</a:t>
            </a:r>
            <a:endParaRPr lang="zh-CN" altLang="en-US" sz="24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§14.3.1</a:t>
            </a:r>
            <a:r>
              <a:rPr lang="zh-CN" altLang="en-US" sz="3600" dirty="0">
                <a:latin typeface="Tahoma" pitchFamily="34" charset="0"/>
                <a:cs typeface="Tahoma" pitchFamily="34" charset="0"/>
              </a:rPr>
              <a:t>  </a:t>
            </a:r>
            <a:r>
              <a:rPr lang="zh-CN" altLang="en-US" dirty="0">
                <a:latin typeface="Tahoma" pitchFamily="34" charset="0"/>
                <a:cs typeface="Tahoma" pitchFamily="34" charset="0"/>
              </a:rPr>
              <a:t>连接方式的选择</a:t>
            </a:r>
            <a:endParaRPr lang="zh-CN" altLang="en-US" dirty="0"/>
          </a:p>
        </p:txBody>
      </p:sp>
      <p:sp>
        <p:nvSpPr>
          <p:cNvPr id="3" name="内容占位符 2"/>
          <p:cNvSpPr>
            <a:spLocks noGrp="1"/>
          </p:cNvSpPr>
          <p:nvPr>
            <p:ph idx="1"/>
          </p:nvPr>
        </p:nvSpPr>
        <p:spPr>
          <a:xfrm>
            <a:off x="457200" y="1628775"/>
            <a:ext cx="8472518" cy="4502150"/>
          </a:xfrm>
        </p:spPr>
        <p:txBody>
          <a:bodyPr/>
          <a:lstStyle/>
          <a:p>
            <a:r>
              <a:rPr lang="zh-CN" altLang="en-US" b="1" dirty="0"/>
              <a:t>方式</a:t>
            </a:r>
            <a:r>
              <a:rPr lang="en-US" altLang="zh-CN" b="1" dirty="0"/>
              <a:t>2</a:t>
            </a:r>
            <a:r>
              <a:rPr lang="zh-CN" altLang="en-US" b="1" dirty="0"/>
              <a:t>：加载纯</a:t>
            </a:r>
            <a:r>
              <a:rPr lang="en-US" altLang="zh-CN" b="1" dirty="0"/>
              <a:t>Java</a:t>
            </a:r>
            <a:r>
              <a:rPr lang="zh-CN" altLang="en-US" b="1" dirty="0"/>
              <a:t>数据库驱动程序。</a:t>
            </a:r>
            <a:endParaRPr lang="en-US" altLang="zh-CN" b="1" dirty="0"/>
          </a:p>
          <a:p>
            <a:endParaRPr lang="en-US" altLang="zh-CN" dirty="0"/>
          </a:p>
          <a:p>
            <a:endParaRPr lang="en-US" altLang="zh-CN" dirty="0"/>
          </a:p>
          <a:p>
            <a:endParaRPr lang="en-US" altLang="zh-CN" dirty="0"/>
          </a:p>
          <a:p>
            <a:endParaRPr lang="en-US" altLang="zh-CN" dirty="0"/>
          </a:p>
          <a:p>
            <a:endParaRPr lang="en-US" altLang="zh-CN" sz="2400" dirty="0"/>
          </a:p>
          <a:p>
            <a:r>
              <a:rPr lang="zh-CN" altLang="en-US" sz="2400" dirty="0"/>
              <a:t>不同的数据库厂商或者同一厂商的不同数据库版本都会提供不同的驱动，任何应用程序都是通过这个驱动来操作特定厂商、特定版本的数据库的。</a:t>
            </a:r>
          </a:p>
          <a:p>
            <a:r>
              <a:rPr lang="zh-CN" altLang="en-US" sz="2400" b="1" dirty="0">
                <a:solidFill>
                  <a:srgbClr val="0000CC"/>
                </a:solidFill>
              </a:rPr>
              <a:t>使用</a:t>
            </a:r>
            <a:r>
              <a:rPr lang="en-US" altLang="zh-CN" sz="2400" b="1" dirty="0">
                <a:solidFill>
                  <a:srgbClr val="0000CC"/>
                </a:solidFill>
              </a:rPr>
              <a:t>JDBC</a:t>
            </a:r>
            <a:r>
              <a:rPr lang="zh-CN" altLang="en-US" sz="2400" b="1" dirty="0">
                <a:solidFill>
                  <a:srgbClr val="0000CC"/>
                </a:solidFill>
              </a:rPr>
              <a:t>的第一步就是要</a:t>
            </a:r>
            <a:r>
              <a:rPr lang="zh-CN" altLang="en-US" sz="2400" b="1" dirty="0">
                <a:solidFill>
                  <a:srgbClr val="C00000"/>
                </a:solidFill>
              </a:rPr>
              <a:t>注册</a:t>
            </a:r>
            <a:r>
              <a:rPr lang="en-US" altLang="zh-CN" sz="2400" b="1" dirty="0">
                <a:solidFill>
                  <a:srgbClr val="C00000"/>
                </a:solidFill>
              </a:rPr>
              <a:t>(</a:t>
            </a:r>
            <a:r>
              <a:rPr lang="zh-CN" altLang="en-US" sz="2400" b="1" dirty="0">
                <a:solidFill>
                  <a:srgbClr val="C00000"/>
                </a:solidFill>
              </a:rPr>
              <a:t>加载</a:t>
            </a:r>
            <a:r>
              <a:rPr lang="en-US" altLang="zh-CN" sz="2400" b="1" dirty="0">
                <a:solidFill>
                  <a:srgbClr val="C00000"/>
                </a:solidFill>
              </a:rPr>
              <a:t>)</a:t>
            </a:r>
            <a:r>
              <a:rPr lang="zh-CN" altLang="en-US" sz="2400" b="1" dirty="0">
                <a:solidFill>
                  <a:srgbClr val="C00000"/>
                </a:solidFill>
              </a:rPr>
              <a:t>这个驱动</a:t>
            </a:r>
            <a:r>
              <a:rPr lang="zh-CN" altLang="en-US" sz="2400" dirty="0"/>
              <a:t>。 </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22530" name="Picture 2"/>
          <p:cNvPicPr>
            <a:picLocks noChangeAspect="1" noChangeArrowheads="1"/>
          </p:cNvPicPr>
          <p:nvPr/>
        </p:nvPicPr>
        <p:blipFill>
          <a:blip r:embed="rId2"/>
          <a:srcRect/>
          <a:stretch>
            <a:fillRect/>
          </a:stretch>
        </p:blipFill>
        <p:spPr bwMode="auto">
          <a:xfrm>
            <a:off x="928662" y="2214554"/>
            <a:ext cx="6566904" cy="2071702"/>
          </a:xfrm>
          <a:prstGeom prst="rect">
            <a:avLst/>
          </a:prstGeom>
          <a:noFill/>
          <a:ln w="9525">
            <a:noFill/>
            <a:miter lim="800000"/>
            <a:headEnd/>
            <a:tailEnd/>
          </a:ln>
          <a:effectLst/>
        </p:spPr>
      </p:pic>
      <p:sp>
        <p:nvSpPr>
          <p:cNvPr id="6" name="椭圆 5"/>
          <p:cNvSpPr/>
          <p:nvPr/>
        </p:nvSpPr>
        <p:spPr>
          <a:xfrm>
            <a:off x="3286116" y="3071810"/>
            <a:ext cx="2428892" cy="107157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p:txBody>
          <a:bodyPr/>
          <a:lstStyle/>
          <a:p>
            <a:r>
              <a:rPr lang="zh-CN" altLang="en-US" b="1"/>
              <a:t>课件示例的编程环境：</a:t>
            </a:r>
            <a:endParaRPr lang="en-US" altLang="zh-CN" b="1"/>
          </a:p>
          <a:p>
            <a:pPr marL="863600" lvl="1" indent="-514350">
              <a:buFont typeface="+mj-lt"/>
              <a:buAutoNum type="arabicPeriod"/>
            </a:pPr>
            <a:r>
              <a:rPr lang="en-US"/>
              <a:t>SQL Server</a:t>
            </a:r>
          </a:p>
          <a:p>
            <a:pPr marL="863600" lvl="1" indent="-514350">
              <a:buFont typeface="+mj-lt"/>
              <a:buAutoNum type="arabicPeriod"/>
            </a:pPr>
            <a:r>
              <a:rPr lang="en-US" altLang="zh-CN"/>
              <a:t>Microsoft </a:t>
            </a:r>
            <a:r>
              <a:rPr lang="en-US" altLang="zh-CN" b="1">
                <a:solidFill>
                  <a:srgbClr val="0000CC"/>
                </a:solidFill>
              </a:rPr>
              <a:t>JDBC</a:t>
            </a:r>
            <a:r>
              <a:rPr lang="en-US" altLang="zh-CN"/>
              <a:t> Driver for SQL Server</a:t>
            </a:r>
          </a:p>
          <a:p>
            <a:pPr marL="863600" lvl="1" indent="-514350">
              <a:buFont typeface="+mj-lt"/>
              <a:buAutoNum type="arabicPeriod"/>
            </a:pPr>
            <a:r>
              <a:rPr lang="en-US"/>
              <a:t>Eclipse</a:t>
            </a:r>
          </a:p>
          <a:p>
            <a:pPr marL="863600" lvl="1" indent="-514350">
              <a:buFont typeface="+mj-lt"/>
              <a:buAutoNum type="arabicPeriod"/>
            </a:pPr>
            <a:endParaRPr lang="en-US" dirty="0"/>
          </a:p>
          <a:p>
            <a:pPr marL="514350" indent="-514350"/>
            <a:r>
              <a:rPr lang="zh-CN" altLang="en-US" sz="2400" dirty="0"/>
              <a:t>在使用</a:t>
            </a:r>
            <a:r>
              <a:rPr lang="en-US" sz="2400" dirty="0"/>
              <a:t>JDBC</a:t>
            </a:r>
            <a:r>
              <a:rPr lang="zh-CN" altLang="en-US" sz="2400" dirty="0"/>
              <a:t>程序连接</a:t>
            </a:r>
            <a:r>
              <a:rPr lang="en-US" sz="2400" dirty="0"/>
              <a:t>SQL Server</a:t>
            </a:r>
            <a:r>
              <a:rPr lang="zh-CN" altLang="en-US" sz="2400"/>
              <a:t>数据库时</a:t>
            </a:r>
            <a:r>
              <a:rPr lang="en-US" altLang="zh-CN" sz="2400"/>
              <a:t>,</a:t>
            </a:r>
            <a:r>
              <a:rPr lang="zh-CN" altLang="en-US" sz="2400"/>
              <a:t>需要</a:t>
            </a:r>
            <a:r>
              <a:rPr lang="zh-CN" altLang="en-US" sz="2400" dirty="0"/>
              <a:t>一个驱动程序来提供连接支持，微软为</a:t>
            </a:r>
            <a:r>
              <a:rPr lang="en-US" sz="2400" dirty="0"/>
              <a:t>JDBC</a:t>
            </a:r>
            <a:r>
              <a:rPr lang="zh-CN" altLang="en-US" sz="2400" dirty="0"/>
              <a:t>访问</a:t>
            </a:r>
            <a:r>
              <a:rPr lang="en-US" sz="2400" dirty="0"/>
              <a:t>SQL Server</a:t>
            </a:r>
            <a:r>
              <a:rPr lang="zh-CN" altLang="en-US" sz="2400" dirty="0"/>
              <a:t>提供了一个驱动程序：</a:t>
            </a:r>
            <a:endParaRPr lang="en-US" altLang="zh-CN" sz="2400" dirty="0"/>
          </a:p>
          <a:p>
            <a:pPr algn="ctr">
              <a:buNone/>
            </a:pPr>
            <a:r>
              <a:rPr lang="en-US" b="1" dirty="0">
                <a:solidFill>
                  <a:srgbClr val="C00000"/>
                </a:solidFill>
              </a:rPr>
              <a:t>Microsoft JDBC Driver for </a:t>
            </a:r>
            <a:r>
              <a:rPr lang="en-US" b="1">
                <a:solidFill>
                  <a:srgbClr val="C00000"/>
                </a:solidFill>
              </a:rPr>
              <a:t>SQL Server</a:t>
            </a:r>
          </a:p>
          <a:p>
            <a:endParaRPr lang="en-US" altLang="zh-CN" dirty="0"/>
          </a:p>
          <a:p>
            <a:pPr marL="514350" indent="-514350">
              <a:buFont typeface="+mj-lt"/>
              <a:buAutoNum type="arabicPeriod"/>
            </a:pPr>
            <a:endParaRPr lang="en-US" b="1" dirty="0">
              <a:solidFill>
                <a:srgbClr val="C00000"/>
              </a:solidFill>
            </a:endParaRPr>
          </a:p>
          <a:p>
            <a:pPr>
              <a:buNone/>
            </a:pPr>
            <a:endParaRPr lang="zh-CN" altLang="en-US" b="1" dirty="0">
              <a:solidFill>
                <a:srgbClr val="C0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p:txBody>
          <a:bodyPr/>
          <a:lstStyle/>
          <a:p>
            <a:pPr marL="342900" lvl="2" indent="-342900">
              <a:buClr>
                <a:schemeClr val="tx2"/>
              </a:buClr>
            </a:pPr>
            <a:r>
              <a:rPr lang="zh-CN" altLang="en-US" sz="2400" b="1"/>
              <a:t>编程环境准备：</a:t>
            </a:r>
            <a:endParaRPr lang="en-US" altLang="zh-CN" sz="2400"/>
          </a:p>
          <a:p>
            <a:pPr marL="808038" lvl="3" indent="-514350">
              <a:buFont typeface="+mj-lt"/>
              <a:buAutoNum type="arabicPeriod"/>
            </a:pPr>
            <a:r>
              <a:rPr lang="zh-CN" altLang="en-US" sz="2100"/>
              <a:t>安装</a:t>
            </a:r>
            <a:r>
              <a:rPr lang="en-US" altLang="en-US" sz="2100" dirty="0"/>
              <a:t>SQL Server</a:t>
            </a:r>
            <a:r>
              <a:rPr lang="zh-CN" altLang="en-US" sz="2100" dirty="0"/>
              <a:t>数据库，对</a:t>
            </a:r>
            <a:r>
              <a:rPr lang="en-US" altLang="en-US" sz="2100" dirty="0"/>
              <a:t>SQL Server</a:t>
            </a:r>
            <a:r>
              <a:rPr lang="zh-CN" altLang="en-US" sz="2100" dirty="0"/>
              <a:t>的登录方式、端口等进行配置。</a:t>
            </a:r>
            <a:endParaRPr lang="en-US" altLang="zh-CN" sz="2100" dirty="0"/>
          </a:p>
          <a:p>
            <a:pPr marL="808038" lvl="3" indent="-514350">
              <a:buFont typeface="+mj-lt"/>
              <a:buAutoNum type="arabicPeriod"/>
            </a:pPr>
            <a:r>
              <a:rPr lang="zh-CN" altLang="en-US" sz="2100" dirty="0"/>
              <a:t>下载</a:t>
            </a:r>
            <a:r>
              <a:rPr lang="en-US" sz="2100" dirty="0"/>
              <a:t>Microsoft JDBC Driver for SQL Server</a:t>
            </a:r>
            <a:r>
              <a:rPr lang="zh-CN" altLang="en-US" sz="2100"/>
              <a:t>驱动程序，</a:t>
            </a:r>
            <a:r>
              <a:rPr lang="zh-CN" altLang="en-US" sz="2400"/>
              <a:t>解压后得到</a:t>
            </a:r>
            <a:r>
              <a:rPr lang="en-US" altLang="zh-CN" sz="2400"/>
              <a:t>jar</a:t>
            </a:r>
            <a:r>
              <a:rPr lang="zh-CN" altLang="en-US" sz="2400"/>
              <a:t>库文件，</a:t>
            </a:r>
            <a:r>
              <a:rPr lang="zh-CN" altLang="en-US" sz="2100"/>
              <a:t>并</a:t>
            </a:r>
            <a:r>
              <a:rPr lang="zh-CN" altLang="en-US" sz="2100" dirty="0"/>
              <a:t>将该驱动程序加载到</a:t>
            </a:r>
            <a:r>
              <a:rPr lang="en-US" sz="2100" dirty="0"/>
              <a:t>Eclipse</a:t>
            </a:r>
            <a:r>
              <a:rPr lang="zh-CN" altLang="en-US" sz="2100" dirty="0"/>
              <a:t>的</a:t>
            </a:r>
            <a:r>
              <a:rPr lang="en-US" altLang="zh-CN" sz="2100" dirty="0"/>
              <a:t>Java</a:t>
            </a:r>
            <a:r>
              <a:rPr lang="zh-CN" altLang="en-US" sz="2100" dirty="0"/>
              <a:t>项目</a:t>
            </a:r>
            <a:r>
              <a:rPr lang="zh-CN" altLang="en-US" sz="2100"/>
              <a:t>中。</a:t>
            </a:r>
            <a:endParaRPr lang="en-US" dirty="0"/>
          </a:p>
          <a:p>
            <a:pPr marL="514350" lvl="2" indent="-514350">
              <a:buClr>
                <a:schemeClr val="tx2"/>
              </a:buClr>
              <a:buFont typeface="+mj-lt"/>
              <a:buAutoNum type="arabicPeriod"/>
            </a:pPr>
            <a:endParaRPr lang="en-US" dirty="0"/>
          </a:p>
          <a:p>
            <a:pPr marL="514350" indent="-514350"/>
            <a:r>
              <a:rPr lang="zh-CN" altLang="en-US" dirty="0"/>
              <a:t>详细步骤见文档：</a:t>
            </a:r>
            <a:endParaRPr lang="en-US" altLang="zh-CN" dirty="0"/>
          </a:p>
          <a:p>
            <a:pPr marL="514350" indent="-514350" algn="ctr">
              <a:buNone/>
            </a:pPr>
            <a:r>
              <a:rPr lang="en-US" altLang="zh-CN" dirty="0" err="1">
                <a:solidFill>
                  <a:srgbClr val="0000CC"/>
                </a:solidFill>
              </a:rPr>
              <a:t>SQLServer_JDBC</a:t>
            </a:r>
            <a:r>
              <a:rPr lang="zh-CN" altLang="en-US">
                <a:solidFill>
                  <a:srgbClr val="0000CC"/>
                </a:solidFill>
              </a:rPr>
              <a:t>驱动安装与配置</a:t>
            </a:r>
            <a:r>
              <a:rPr lang="en-US" altLang="zh-CN"/>
              <a:t>.</a:t>
            </a:r>
            <a:r>
              <a:rPr lang="en-US" altLang="zh-CN" dirty="0" err="1"/>
              <a:t>docx</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a:t>java.sql </a:t>
            </a:r>
            <a:r>
              <a:rPr lang="zh-CN" altLang="en-US" b="1"/>
              <a:t>包，是</a:t>
            </a:r>
            <a:r>
              <a:rPr lang="en-US" altLang="zh-CN"/>
              <a:t>JDBC </a:t>
            </a:r>
            <a:r>
              <a:rPr lang="zh-CN" altLang="en-US"/>
              <a:t>核心 </a:t>
            </a:r>
            <a:r>
              <a:rPr lang="en-US" altLang="zh-CN"/>
              <a:t>API</a:t>
            </a:r>
            <a:r>
              <a:rPr lang="zh-CN" altLang="en-US"/>
              <a:t>。</a:t>
            </a:r>
            <a:endParaRPr lang="zh-CN" altLang="en-US" b="1"/>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graphicFrame>
        <p:nvGraphicFramePr>
          <p:cNvPr id="54273" name="Object 1"/>
          <p:cNvGraphicFramePr>
            <a:graphicFrameLocks noChangeAspect="1"/>
          </p:cNvGraphicFramePr>
          <p:nvPr/>
        </p:nvGraphicFramePr>
        <p:xfrm>
          <a:off x="642910" y="2428868"/>
          <a:ext cx="7854819" cy="2428892"/>
        </p:xfrm>
        <a:graphic>
          <a:graphicData uri="http://schemas.openxmlformats.org/presentationml/2006/ole">
            <mc:AlternateContent xmlns:mc="http://schemas.openxmlformats.org/markup-compatibility/2006">
              <mc:Choice xmlns:v="urn:schemas-microsoft-com:vml" Requires="v">
                <p:oleObj spid="_x0000_s54303" name="工作表" r:id="rId3" imgW="4148326" imgH="1283283" progId="Excel.Sheet.12">
                  <p:embed/>
                </p:oleObj>
              </mc:Choice>
              <mc:Fallback>
                <p:oleObj name="工作表" r:id="rId3" imgW="4148326" imgH="1283283" progId="Excel.Shee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2428868"/>
                        <a:ext cx="7854819" cy="242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a:xfrm>
            <a:off x="457200" y="1628775"/>
            <a:ext cx="8435280" cy="4502150"/>
          </a:xfrm>
        </p:spPr>
        <p:txBody>
          <a:bodyPr/>
          <a:lstStyle/>
          <a:p>
            <a:pPr marL="514350" indent="-514350"/>
            <a:r>
              <a:rPr lang="en-US" altLang="zh-CN" sz="2400"/>
              <a:t>Java</a:t>
            </a:r>
            <a:r>
              <a:rPr lang="zh-CN" altLang="en-US" sz="2400"/>
              <a:t>程序连接数据库的</a:t>
            </a:r>
            <a:r>
              <a:rPr lang="zh-CN" altLang="en-US" sz="2400" dirty="0"/>
              <a:t>步骤：</a:t>
            </a:r>
            <a:endParaRPr lang="en-US" altLang="zh-CN" sz="2400" dirty="0"/>
          </a:p>
          <a:p>
            <a:pPr marL="863600" lvl="1" indent="-514350">
              <a:buFont typeface="+mj-lt"/>
              <a:buAutoNum type="arabicPeriod"/>
            </a:pPr>
            <a:r>
              <a:rPr lang="zh-CN" altLang="en-US"/>
              <a:t>加载驱动程序；</a:t>
            </a:r>
            <a:endParaRPr lang="en-US" altLang="zh-CN" dirty="0"/>
          </a:p>
          <a:p>
            <a:pPr marL="863600" lvl="1" indent="-514350">
              <a:buFont typeface="+mj-lt"/>
              <a:buAutoNum type="arabicPeriod"/>
            </a:pPr>
            <a:r>
              <a:rPr lang="zh-CN" altLang="en-US"/>
              <a:t>程序与数据库建立连接；</a:t>
            </a:r>
            <a:endParaRPr lang="en-US" altLang="zh-CN"/>
          </a:p>
          <a:p>
            <a:pPr marL="863600" lvl="1" indent="-514350">
              <a:buFont typeface="+mj-lt"/>
              <a:buAutoNum type="arabicPeriod"/>
            </a:pPr>
            <a:r>
              <a:rPr lang="zh-CN" altLang="en-US"/>
              <a:t>执行</a:t>
            </a:r>
            <a:r>
              <a:rPr lang="en-US" altLang="zh-CN"/>
              <a:t>SQL</a:t>
            </a:r>
            <a:r>
              <a:rPr lang="zh-CN" altLang="en-US"/>
              <a:t>语句；</a:t>
            </a:r>
            <a:endParaRPr lang="en-US" altLang="zh-CN"/>
          </a:p>
          <a:p>
            <a:pPr marL="863600" lvl="1" indent="-514350">
              <a:buFont typeface="+mj-lt"/>
              <a:buAutoNum type="arabicPeriod"/>
            </a:pPr>
            <a:r>
              <a:rPr lang="zh-CN" altLang="en-US"/>
              <a:t>操作</a:t>
            </a:r>
            <a:r>
              <a:rPr lang="zh-CN" altLang="en-US" dirty="0"/>
              <a:t>结果</a:t>
            </a:r>
            <a:r>
              <a:rPr lang="zh-CN" altLang="en-US"/>
              <a:t>集</a:t>
            </a:r>
            <a:r>
              <a:rPr lang="en-US" altLang="zh-CN"/>
              <a:t>ResultSet</a:t>
            </a:r>
            <a:r>
              <a:rPr lang="zh-CN" altLang="en-US"/>
              <a:t>；</a:t>
            </a:r>
            <a:endParaRPr lang="en-US" altLang="zh-CN" dirty="0"/>
          </a:p>
          <a:p>
            <a:pPr marL="863600" lvl="1" indent="-514350">
              <a:buFont typeface="+mj-lt"/>
              <a:buAutoNum type="arabicPeriod"/>
            </a:pPr>
            <a:r>
              <a:rPr lang="zh-CN" altLang="en-US" dirty="0"/>
              <a:t>关闭数据库连接。</a:t>
            </a:r>
            <a:endParaRPr lang="en-US" altLang="zh-CN" dirty="0"/>
          </a:p>
          <a:p>
            <a:pPr>
              <a:buNone/>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a:xfrm>
            <a:off x="357158" y="1628775"/>
            <a:ext cx="8643998" cy="4502150"/>
          </a:xfrm>
        </p:spPr>
        <p:txBody>
          <a:bodyPr/>
          <a:lstStyle/>
          <a:p>
            <a:pPr marL="514350" indent="-514350">
              <a:buAutoNum type="arabicPeriod"/>
            </a:pPr>
            <a:r>
              <a:rPr lang="zh-CN" altLang="en-US" b="1"/>
              <a:t>加载驱动程序类</a:t>
            </a:r>
            <a:endParaRPr lang="en-US" altLang="zh-CN" b="1"/>
          </a:p>
          <a:p>
            <a:endParaRPr lang="en-US" altLang="zh-CN" b="1" dirty="0"/>
          </a:p>
          <a:p>
            <a:pPr marL="514350" indent="-514350">
              <a:buNone/>
            </a:pPr>
            <a:r>
              <a:rPr lang="en-US" sz="2000" b="1" dirty="0" err="1">
                <a:latin typeface="Tahoma" pitchFamily="34" charset="0"/>
                <a:ea typeface="Tahoma" pitchFamily="34" charset="0"/>
                <a:cs typeface="Tahoma" pitchFamily="34" charset="0"/>
              </a:rPr>
              <a:t>Class.forName</a:t>
            </a:r>
            <a:r>
              <a:rPr lang="en-US" sz="2000" b="1" dirty="0">
                <a:latin typeface="Tahoma" pitchFamily="34" charset="0"/>
                <a:ea typeface="Tahoma" pitchFamily="34" charset="0"/>
                <a:cs typeface="Tahoma" pitchFamily="34" charset="0"/>
              </a:rPr>
              <a:t>("</a:t>
            </a:r>
            <a:r>
              <a:rPr lang="en-US" sz="2000" b="1" dirty="0" err="1">
                <a:solidFill>
                  <a:srgbClr val="C00000"/>
                </a:solidFill>
                <a:latin typeface="Tahoma" pitchFamily="34" charset="0"/>
                <a:ea typeface="Tahoma" pitchFamily="34" charset="0"/>
                <a:cs typeface="Tahoma" pitchFamily="34" charset="0"/>
              </a:rPr>
              <a:t>com.microsoft.sqlserver.jdbc.SQLServerDriver</a:t>
            </a:r>
            <a:r>
              <a:rPr lang="en-US" sz="2000" b="1" dirty="0">
                <a:latin typeface="Tahoma" pitchFamily="34" charset="0"/>
                <a:ea typeface="Tahoma" pitchFamily="34" charset="0"/>
                <a:cs typeface="Tahoma" pitchFamily="34" charset="0"/>
              </a:rPr>
              <a:t>");</a:t>
            </a:r>
          </a:p>
          <a:p>
            <a:pPr marL="514350" indent="-514350" algn="ctr">
              <a:buNone/>
            </a:pPr>
            <a:endParaRPr lang="en-US" altLang="zh-CN" sz="2000" b="1" dirty="0">
              <a:latin typeface="Tahoma" pitchFamily="34" charset="0"/>
              <a:ea typeface="Tahoma" pitchFamily="34" charset="0"/>
              <a:cs typeface="Tahoma" pitchFamily="34" charset="0"/>
            </a:endParaRPr>
          </a:p>
          <a:p>
            <a:pPr marL="514350" indent="-514350" algn="ctr">
              <a:buNone/>
            </a:pPr>
            <a:r>
              <a:rPr lang="zh-CN" altLang="en-US" sz="2000" b="1" dirty="0">
                <a:latin typeface="Tahoma" pitchFamily="34" charset="0"/>
                <a:ea typeface="Tahoma" pitchFamily="34" charset="0"/>
                <a:cs typeface="Tahoma" pitchFamily="34" charset="0"/>
              </a:rPr>
              <a:t>或者</a:t>
            </a:r>
            <a:endParaRPr lang="en-US" sz="2000" b="1" dirty="0">
              <a:latin typeface="Tahoma" pitchFamily="34" charset="0"/>
              <a:ea typeface="Tahoma" pitchFamily="34" charset="0"/>
              <a:cs typeface="Tahoma" pitchFamily="34" charset="0"/>
            </a:endParaRPr>
          </a:p>
          <a:p>
            <a:pPr>
              <a:buNone/>
            </a:pPr>
            <a:endParaRPr lang="en-US" altLang="zh-CN" sz="2200" dirty="0"/>
          </a:p>
          <a:p>
            <a:pPr>
              <a:buNone/>
            </a:pPr>
            <a:r>
              <a:rPr lang="en-US" altLang="zh-CN" sz="2200" dirty="0"/>
              <a:t>String </a:t>
            </a:r>
            <a:r>
              <a:rPr lang="en-US" altLang="zh-CN" sz="2200" b="1" dirty="0">
                <a:solidFill>
                  <a:srgbClr val="0000CC"/>
                </a:solidFill>
              </a:rPr>
              <a:t>driver</a:t>
            </a:r>
            <a:r>
              <a:rPr lang="en-US" altLang="zh-CN" sz="2200" dirty="0"/>
              <a:t> = "</a:t>
            </a:r>
            <a:r>
              <a:rPr lang="en-US" altLang="zh-CN" sz="2200" dirty="0" err="1"/>
              <a:t>com.microsoft.sqlserver.jdbc.SQLServerDriver</a:t>
            </a:r>
            <a:r>
              <a:rPr lang="en-US" altLang="zh-CN" sz="2200" dirty="0"/>
              <a:t>";</a:t>
            </a:r>
          </a:p>
          <a:p>
            <a:pPr>
              <a:buNone/>
            </a:pPr>
            <a:r>
              <a:rPr lang="en-US" altLang="zh-CN" sz="2200" dirty="0" err="1"/>
              <a:t>Class.forName</a:t>
            </a:r>
            <a:r>
              <a:rPr lang="en-US" altLang="zh-CN" sz="2200" dirty="0"/>
              <a:t>(</a:t>
            </a:r>
            <a:r>
              <a:rPr lang="en-US" altLang="zh-CN" sz="2200" b="1" dirty="0">
                <a:solidFill>
                  <a:srgbClr val="0000CC"/>
                </a:solidFill>
              </a:rPr>
              <a:t>driver</a:t>
            </a:r>
            <a:r>
              <a:rPr lang="en-US" altLang="zh-CN" sz="2200" dirty="0"/>
              <a:t>);</a:t>
            </a:r>
            <a:endParaRPr lang="en-US" sz="2200" b="1" dirty="0">
              <a:latin typeface="Tahoma" pitchFamily="34" charset="0"/>
              <a:ea typeface="Tahoma" pitchFamily="34" charset="0"/>
              <a:cs typeface="Tahoma" pitchFamily="34" charset="0"/>
            </a:endParaRPr>
          </a:p>
          <a:p>
            <a:pPr marL="514350" indent="-514350" algn="ctr">
              <a:buNone/>
            </a:pPr>
            <a:endParaRPr lang="en-US" altLang="zh-CN" sz="2000" b="1" dirty="0">
              <a:latin typeface="Tahoma" pitchFamily="34" charset="0"/>
              <a:ea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5" name="标注: 线形 4">
            <a:extLst>
              <a:ext uri="{FF2B5EF4-FFF2-40B4-BE49-F238E27FC236}">
                <a16:creationId xmlns:a16="http://schemas.microsoft.com/office/drawing/2014/main" id="{31B1D6D5-A4DD-409C-A866-6DA19188A01C}"/>
              </a:ext>
            </a:extLst>
          </p:cNvPr>
          <p:cNvSpPr/>
          <p:nvPr/>
        </p:nvSpPr>
        <p:spPr>
          <a:xfrm>
            <a:off x="5436096" y="1628775"/>
            <a:ext cx="2088232" cy="612648"/>
          </a:xfrm>
          <a:prstGeom prst="borderCallout1">
            <a:avLst>
              <a:gd name="adj1" fmla="val 110843"/>
              <a:gd name="adj2" fmla="val 45922"/>
              <a:gd name="adj3" fmla="val 171249"/>
              <a:gd name="adj4" fmla="val 388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驱动程序的类名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以下是不同数据库公司提供的驱动类，</a:t>
            </a:r>
            <a:endParaRPr lang="en-US" altLang="zh-CN" dirty="0"/>
          </a:p>
          <a:p>
            <a:r>
              <a:rPr lang="en-US" altLang="zh-CN" dirty="0"/>
              <a:t>Oracle</a:t>
            </a:r>
            <a:r>
              <a:rPr lang="zh-CN" altLang="en-US" dirty="0"/>
              <a:t>的</a:t>
            </a:r>
            <a:r>
              <a:rPr lang="en-US" altLang="zh-CN" dirty="0"/>
              <a:t>: </a:t>
            </a:r>
          </a:p>
          <a:p>
            <a:pPr algn="ctr">
              <a:buNone/>
            </a:pPr>
            <a:r>
              <a:rPr lang="en-US" altLang="zh-CN" dirty="0"/>
              <a:t>String driver=”</a:t>
            </a:r>
            <a:r>
              <a:rPr lang="en-US" altLang="zh-CN" dirty="0" err="1">
                <a:solidFill>
                  <a:srgbClr val="0000CC"/>
                </a:solidFill>
              </a:rPr>
              <a:t>oracle.jdbc.driver.OracleDriver</a:t>
            </a:r>
            <a:r>
              <a:rPr lang="en-US" altLang="zh-CN" dirty="0"/>
              <a:t>”;</a:t>
            </a:r>
          </a:p>
          <a:p>
            <a:endParaRPr lang="en-US" altLang="zh-CN" dirty="0"/>
          </a:p>
          <a:p>
            <a:r>
              <a:rPr lang="en-US" altLang="zh-CN" dirty="0" err="1"/>
              <a:t>MySQL</a:t>
            </a:r>
            <a:r>
              <a:rPr lang="zh-CN" altLang="en-US" dirty="0"/>
              <a:t>的</a:t>
            </a:r>
            <a:r>
              <a:rPr lang="en-US" altLang="zh-CN" dirty="0"/>
              <a:t>: </a:t>
            </a:r>
          </a:p>
          <a:p>
            <a:pPr algn="ctr">
              <a:buNone/>
            </a:pPr>
            <a:r>
              <a:rPr lang="en-US" altLang="zh-CN" dirty="0"/>
              <a:t>String driver=”</a:t>
            </a:r>
            <a:r>
              <a:rPr lang="en-US" altLang="zh-CN" dirty="0" err="1">
                <a:solidFill>
                  <a:srgbClr val="0000CC"/>
                </a:solidFill>
              </a:rPr>
              <a:t>com.mysql.jdbc.Driver</a:t>
            </a:r>
            <a:r>
              <a:rPr lang="en-US" altLang="zh-CN" dirty="0"/>
              <a:t>”;</a:t>
            </a:r>
          </a:p>
          <a:p>
            <a:endParaRPr lang="en-US" altLang="zh-CN" dirty="0"/>
          </a:p>
          <a:p>
            <a:r>
              <a:rPr lang="en-US" altLang="zh-CN" dirty="0"/>
              <a:t>SQL Server</a:t>
            </a:r>
            <a:r>
              <a:rPr lang="zh-CN" altLang="en-US" dirty="0"/>
              <a:t>的</a:t>
            </a:r>
            <a:r>
              <a:rPr lang="en-US" altLang="zh-CN" dirty="0"/>
              <a:t>: </a:t>
            </a:r>
          </a:p>
          <a:p>
            <a:pPr algn="ctr">
              <a:buNone/>
            </a:pPr>
            <a:r>
              <a:rPr lang="en-US" altLang="zh-CN" sz="2000" b="1" dirty="0"/>
              <a:t>String driver=”</a:t>
            </a:r>
            <a:r>
              <a:rPr lang="en-US" altLang="zh-CN" sz="2000" b="1" dirty="0" err="1">
                <a:solidFill>
                  <a:srgbClr val="0000CC"/>
                </a:solidFill>
              </a:rPr>
              <a:t>com.microsoft.jdbc.sqlserver.SQLServerDrive</a:t>
            </a:r>
            <a:r>
              <a:rPr lang="en-US" altLang="zh-CN" sz="2000" b="1" dirty="0" err="1"/>
              <a:t>r</a:t>
            </a:r>
            <a:r>
              <a:rPr lang="en-US" altLang="zh-CN" sz="2000" b="1" dirty="0"/>
              <a:t>”;</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a:xfrm>
            <a:off x="457200" y="1628775"/>
            <a:ext cx="8372476" cy="4502150"/>
          </a:xfrm>
        </p:spPr>
        <p:txBody>
          <a:bodyPr/>
          <a:lstStyle/>
          <a:p>
            <a:pPr marL="514350" indent="-514350">
              <a:buNone/>
            </a:pPr>
            <a:r>
              <a:rPr lang="en-US" altLang="zh-CN" dirty="0"/>
              <a:t>2</a:t>
            </a:r>
            <a:r>
              <a:rPr lang="en-US" altLang="zh-CN"/>
              <a:t>. </a:t>
            </a:r>
            <a:r>
              <a:rPr lang="zh-CN" altLang="en-US"/>
              <a:t>建立数据库连接</a:t>
            </a:r>
            <a:endParaRPr lang="en-US" altLang="zh-CN"/>
          </a:p>
          <a:p>
            <a:pPr lvl="1"/>
            <a:r>
              <a:rPr lang="zh-CN" altLang="en-US"/>
              <a:t>通过</a:t>
            </a:r>
            <a:r>
              <a:rPr lang="zh-CN" altLang="en-US" dirty="0"/>
              <a:t>驱动类</a:t>
            </a:r>
            <a:r>
              <a:rPr lang="en-US" altLang="zh-CN" dirty="0" err="1"/>
              <a:t>DriverManager</a:t>
            </a:r>
            <a:r>
              <a:rPr lang="zh-CN" altLang="en-US" dirty="0"/>
              <a:t>获取与数据库的</a:t>
            </a:r>
            <a:r>
              <a:rPr lang="zh-CN" altLang="en-US" dirty="0">
                <a:latin typeface="Tahoma" pitchFamily="34" charset="0"/>
                <a:cs typeface="Tahoma" pitchFamily="34" charset="0"/>
              </a:rPr>
              <a:t>连接</a:t>
            </a:r>
            <a:endParaRPr lang="en-US" altLang="zh-CN" dirty="0">
              <a:latin typeface="Tahoma" pitchFamily="34" charset="0"/>
              <a:ea typeface="Tahoma" pitchFamily="34" charset="0"/>
              <a:cs typeface="Tahoma" pitchFamily="34" charset="0"/>
            </a:endParaRPr>
          </a:p>
          <a:p>
            <a:pPr marL="863600" lvl="1" indent="-514350">
              <a:buFont typeface="+mj-lt"/>
              <a:buAutoNum type="arabicPeriod"/>
            </a:pPr>
            <a:r>
              <a:rPr lang="zh-CN" altLang="en-US" dirty="0">
                <a:latin typeface="Tahoma" pitchFamily="34" charset="0"/>
                <a:cs typeface="Tahoma" pitchFamily="34" charset="0"/>
              </a:rPr>
              <a:t>使用</a:t>
            </a:r>
            <a:r>
              <a:rPr lang="en-US" altLang="zh-CN" dirty="0">
                <a:latin typeface="Tahoma" pitchFamily="34" charset="0"/>
                <a:ea typeface="Tahoma" pitchFamily="34" charset="0"/>
                <a:cs typeface="Tahoma" pitchFamily="34" charset="0"/>
              </a:rPr>
              <a:t>java.sql</a:t>
            </a:r>
            <a:r>
              <a:rPr lang="zh-CN" altLang="en-US" dirty="0">
                <a:latin typeface="Tahoma" pitchFamily="34" charset="0"/>
                <a:cs typeface="Tahoma" pitchFamily="34" charset="0"/>
              </a:rPr>
              <a:t>包中的</a:t>
            </a:r>
            <a:r>
              <a:rPr lang="en-US" altLang="zh-CN" b="1" dirty="0">
                <a:solidFill>
                  <a:srgbClr val="0000FF"/>
                </a:solidFill>
                <a:latin typeface="Tahoma" pitchFamily="34" charset="0"/>
                <a:ea typeface="Tahoma" pitchFamily="34" charset="0"/>
                <a:cs typeface="Tahoma" pitchFamily="34" charset="0"/>
              </a:rPr>
              <a:t>Connection</a:t>
            </a:r>
            <a:r>
              <a:rPr lang="zh-CN" altLang="en-US" dirty="0">
                <a:solidFill>
                  <a:srgbClr val="0000FF"/>
                </a:solidFill>
                <a:latin typeface="Tahoma" pitchFamily="34" charset="0"/>
                <a:cs typeface="Tahoma" pitchFamily="34" charset="0"/>
              </a:rPr>
              <a:t>类</a:t>
            </a:r>
            <a:r>
              <a:rPr lang="zh-CN" altLang="en-US" dirty="0">
                <a:latin typeface="Tahoma" pitchFamily="34" charset="0"/>
                <a:cs typeface="Tahoma" pitchFamily="34" charset="0"/>
              </a:rPr>
              <a:t>声明一个对象，</a:t>
            </a:r>
            <a:endParaRPr lang="en-US" altLang="zh-CN" dirty="0">
              <a:latin typeface="Tahoma" pitchFamily="34" charset="0"/>
              <a:cs typeface="Tahoma" pitchFamily="34" charset="0"/>
            </a:endParaRPr>
          </a:p>
          <a:p>
            <a:pPr marL="863600" lvl="1" indent="-514350">
              <a:buFont typeface="+mj-lt"/>
              <a:buAutoNum type="arabicPeriod"/>
            </a:pPr>
            <a:r>
              <a:rPr lang="zh-CN" altLang="en-US" dirty="0">
                <a:latin typeface="Tahoma" pitchFamily="34" charset="0"/>
                <a:cs typeface="Tahoma" pitchFamily="34" charset="0"/>
              </a:rPr>
              <a:t>然后再使用类</a:t>
            </a:r>
            <a:r>
              <a:rPr lang="en-US" altLang="zh-CN" dirty="0" err="1">
                <a:latin typeface="Tahoma" pitchFamily="34" charset="0"/>
                <a:ea typeface="Tahoma" pitchFamily="34" charset="0"/>
                <a:cs typeface="Tahoma" pitchFamily="34" charset="0"/>
              </a:rPr>
              <a:t>DriverManager</a:t>
            </a:r>
            <a:r>
              <a:rPr lang="zh-CN" altLang="en-US" dirty="0">
                <a:latin typeface="Tahoma" pitchFamily="34" charset="0"/>
                <a:cs typeface="Tahoma" pitchFamily="34" charset="0"/>
              </a:rPr>
              <a:t>调用它的静态方法</a:t>
            </a:r>
            <a:r>
              <a:rPr lang="en-US" altLang="zh-CN" dirty="0" err="1">
                <a:latin typeface="Tahoma" pitchFamily="34" charset="0"/>
                <a:ea typeface="Tahoma" pitchFamily="34" charset="0"/>
                <a:cs typeface="Tahoma" pitchFamily="34" charset="0"/>
              </a:rPr>
              <a:t>getConnection</a:t>
            </a:r>
            <a:r>
              <a:rPr lang="zh-CN" altLang="en-US" dirty="0">
                <a:latin typeface="Tahoma" pitchFamily="34" charset="0"/>
                <a:cs typeface="Tahoma" pitchFamily="34" charset="0"/>
              </a:rPr>
              <a:t>创建这个</a:t>
            </a:r>
            <a:r>
              <a:rPr lang="zh-CN" altLang="en-US">
                <a:latin typeface="Tahoma" pitchFamily="34" charset="0"/>
                <a:cs typeface="Tahoma" pitchFamily="34" charset="0"/>
              </a:rPr>
              <a:t>连接对象。</a:t>
            </a:r>
            <a:endParaRPr lang="en-US" altLang="zh-CN">
              <a:latin typeface="Tahoma" pitchFamily="34" charset="0"/>
              <a:cs typeface="Tahoma" pitchFamily="34" charset="0"/>
            </a:endParaRPr>
          </a:p>
          <a:p>
            <a:pPr marL="349250" lvl="1" indent="0">
              <a:buNone/>
            </a:pPr>
            <a:endParaRPr lang="en-US" altLang="zh-CN">
              <a:latin typeface="Tahoma" pitchFamily="34" charset="0"/>
              <a:cs typeface="Tahoma" pitchFamily="34" charset="0"/>
            </a:endParaRPr>
          </a:p>
          <a:p>
            <a:pPr marL="349250" lvl="1" indent="0">
              <a:buNone/>
            </a:pPr>
            <a:endParaRPr lang="en-US" altLang="zh-CN">
              <a:latin typeface="Tahoma" pitchFamily="34" charset="0"/>
              <a:cs typeface="Tahoma" pitchFamily="34" charset="0"/>
            </a:endParaRPr>
          </a:p>
          <a:p>
            <a:pPr marL="349250" lvl="1" indent="0">
              <a:buNone/>
            </a:pPr>
            <a:endParaRPr lang="en-US" altLang="zh-CN" dirty="0">
              <a:latin typeface="Tahoma" pitchFamily="34" charset="0"/>
              <a:cs typeface="Tahoma" pitchFamily="34" charset="0"/>
            </a:endParaRPr>
          </a:p>
          <a:p>
            <a:pPr lvl="1" indent="-342900"/>
            <a:r>
              <a:rPr lang="zh-CN" altLang="en-US" dirty="0">
                <a:latin typeface="Tahoma" pitchFamily="34" charset="0"/>
                <a:cs typeface="Tahoma" pitchFamily="34" charset="0"/>
              </a:rPr>
              <a:t>建立连接时应捕获</a:t>
            </a:r>
            <a:r>
              <a:rPr lang="en-US" altLang="zh-CN" err="1">
                <a:latin typeface="Tahoma" pitchFamily="34" charset="0"/>
                <a:ea typeface="Tahoma" pitchFamily="34" charset="0"/>
                <a:cs typeface="Tahoma" pitchFamily="34" charset="0"/>
              </a:rPr>
              <a:t>SQLException</a:t>
            </a:r>
            <a:r>
              <a:rPr lang="zh-CN" altLang="en-US">
                <a:latin typeface="Tahoma" pitchFamily="34" charset="0"/>
                <a:cs typeface="Tahoma" pitchFamily="34" charset="0"/>
              </a:rPr>
              <a:t>异常。</a:t>
            </a:r>
            <a:endParaRPr lang="en-US" altLang="zh-CN" dirty="0"/>
          </a:p>
          <a:p>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6" name="文本框 5">
            <a:extLst>
              <a:ext uri="{FF2B5EF4-FFF2-40B4-BE49-F238E27FC236}">
                <a16:creationId xmlns:a16="http://schemas.microsoft.com/office/drawing/2014/main" id="{00D90149-AD1B-4632-9A09-97E56B2B1D1E}"/>
              </a:ext>
            </a:extLst>
          </p:cNvPr>
          <p:cNvSpPr txBox="1"/>
          <p:nvPr/>
        </p:nvSpPr>
        <p:spPr>
          <a:xfrm>
            <a:off x="300299" y="3789040"/>
            <a:ext cx="8664189" cy="923330"/>
          </a:xfrm>
          <a:prstGeom prst="rect">
            <a:avLst/>
          </a:prstGeom>
          <a:noFill/>
          <a:ln>
            <a:solidFill>
              <a:schemeClr val="accent1"/>
            </a:solidFill>
          </a:ln>
        </p:spPr>
        <p:txBody>
          <a:bodyPr wrap="square" rtlCol="0">
            <a:spAutoFit/>
          </a:bodyPr>
          <a:lstStyle/>
          <a:p>
            <a:pPr marL="514350" indent="-514350">
              <a:spcBef>
                <a:spcPts val="0"/>
              </a:spcBef>
              <a:buNone/>
            </a:pPr>
            <a:r>
              <a:rPr lang="en-US" altLang="zh-CN" b="1">
                <a:solidFill>
                  <a:srgbClr val="0000CC"/>
                </a:solidFill>
              </a:rPr>
              <a:t>Connection con</a:t>
            </a:r>
            <a:r>
              <a:rPr lang="zh-CN" altLang="en-US" b="1">
                <a:solidFill>
                  <a:srgbClr val="0000CC"/>
                </a:solidFill>
              </a:rPr>
              <a:t>；</a:t>
            </a:r>
            <a:endParaRPr lang="en-US" altLang="zh-CN" b="1">
              <a:solidFill>
                <a:srgbClr val="0000CC"/>
              </a:solidFill>
            </a:endParaRPr>
          </a:p>
          <a:p>
            <a:pPr>
              <a:buNone/>
            </a:pPr>
            <a:r>
              <a:rPr lang="en-US" altLang="zh-CN" b="1">
                <a:solidFill>
                  <a:srgbClr val="0000CC"/>
                </a:solidFill>
              </a:rPr>
              <a:t>con </a:t>
            </a:r>
            <a:r>
              <a:rPr lang="en-US" altLang="zh-CN">
                <a:latin typeface="Arial" panose="020B0604020202020204" pitchFamily="34" charset="0"/>
                <a:cs typeface="Arial" panose="020B0604020202020204" pitchFamily="34" charset="0"/>
              </a:rPr>
              <a:t>=DriverManager.</a:t>
            </a:r>
            <a:r>
              <a:rPr lang="en-US" altLang="zh-CN" b="1" i="1">
                <a:solidFill>
                  <a:srgbClr val="C00000"/>
                </a:solidFill>
                <a:latin typeface="Arial" panose="020B0604020202020204" pitchFamily="34" charset="0"/>
                <a:cs typeface="Arial" panose="020B0604020202020204" pitchFamily="34" charset="0"/>
              </a:rPr>
              <a:t>getConnection</a:t>
            </a:r>
            <a:r>
              <a:rPr lang="en-US" altLang="zh-CN" i="1">
                <a:latin typeface="Arial" panose="020B0604020202020204" pitchFamily="34" charset="0"/>
                <a:cs typeface="Arial" panose="020B0604020202020204" pitchFamily="34" charset="0"/>
              </a:rPr>
              <a:t>("jdbc:sqlserver://localhost:1433;</a:t>
            </a:r>
          </a:p>
          <a:p>
            <a:pPr>
              <a:buNone/>
            </a:pPr>
            <a:r>
              <a:rPr lang="en-US" altLang="zh-CN" i="1">
                <a:latin typeface="Arial" panose="020B0604020202020204" pitchFamily="34" charset="0"/>
                <a:cs typeface="Arial" panose="020B0604020202020204" pitchFamily="34" charset="0"/>
              </a:rPr>
              <a:t>                                                                     DatabaseName=factory“, "sa","12345");</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19472"/>
          </a:xfrm>
        </p:spPr>
        <p:txBody>
          <a:bodyPr/>
          <a:lstStyle/>
          <a:p>
            <a:r>
              <a:rPr lang="zh-CN" altLang="en-US" b="1">
                <a:latin typeface="Arial" panose="020B0604020202020204" pitchFamily="34" charset="0"/>
                <a:cs typeface="Arial" panose="020B0604020202020204" pitchFamily="34" charset="0"/>
              </a:rPr>
              <a:t>§14.3.4   建立连接 </a:t>
            </a:r>
          </a:p>
        </p:txBody>
      </p:sp>
      <p:sp>
        <p:nvSpPr>
          <p:cNvPr id="3" name="内容占位符 2"/>
          <p:cNvSpPr>
            <a:spLocks noGrp="1"/>
          </p:cNvSpPr>
          <p:nvPr>
            <p:ph idx="1"/>
          </p:nvPr>
        </p:nvSpPr>
        <p:spPr>
          <a:xfrm>
            <a:off x="319847" y="4034209"/>
            <a:ext cx="8640960" cy="1222252"/>
          </a:xfrm>
        </p:spPr>
        <p:txBody>
          <a:bodyPr>
            <a:normAutofit lnSpcReduction="10000"/>
          </a:bodyPr>
          <a:lstStyle/>
          <a:p>
            <a:pPr marL="514350" indent="-514350">
              <a:spcBef>
                <a:spcPts val="0"/>
              </a:spcBef>
            </a:pPr>
            <a:r>
              <a:rPr lang="zh-CN" altLang="en-US" sz="2400" b="1">
                <a:latin typeface="Arial" panose="020B0604020202020204" pitchFamily="34" charset="0"/>
                <a:ea typeface="宋体" panose="02010600030101010101" pitchFamily="2" charset="-122"/>
                <a:cs typeface="Arial" panose="020B0604020202020204" pitchFamily="34" charset="0"/>
              </a:rPr>
              <a:t>参数说明 </a:t>
            </a:r>
            <a:endParaRPr lang="en-US" altLang="zh-CN" sz="2400" b="1">
              <a:latin typeface="Arial" panose="020B0604020202020204" pitchFamily="34" charset="0"/>
              <a:ea typeface="宋体" panose="02010600030101010101" pitchFamily="2" charset="-122"/>
              <a:cs typeface="Arial" panose="020B0604020202020204" pitchFamily="34" charset="0"/>
            </a:endParaRPr>
          </a:p>
          <a:p>
            <a:pPr marL="863600" lvl="1" indent="-514350">
              <a:spcBef>
                <a:spcPts val="0"/>
              </a:spcBef>
              <a:buFont typeface="Wingdings" panose="05000000000000000000" pitchFamily="2" charset="2"/>
              <a:buChar char="Ø"/>
            </a:pPr>
            <a:r>
              <a:rPr lang="en-US" sz="2000">
                <a:latin typeface="Arial" panose="020B0604020202020204" pitchFamily="34" charset="0"/>
                <a:ea typeface="宋体" panose="02010600030101010101" pitchFamily="2" charset="-122"/>
                <a:cs typeface="Arial" panose="020B0604020202020204" pitchFamily="34" charset="0"/>
              </a:rPr>
              <a:t>USER：</a:t>
            </a:r>
            <a:r>
              <a:rPr lang="zh-CN" altLang="en-US" sz="2000">
                <a:latin typeface="Arial" panose="020B0604020202020204" pitchFamily="34" charset="0"/>
                <a:ea typeface="宋体" panose="02010600030101010101" pitchFamily="2" charset="-122"/>
                <a:cs typeface="Arial" panose="020B0604020202020204" pitchFamily="34" charset="0"/>
              </a:rPr>
              <a:t>登陆数据库的用户名 </a:t>
            </a:r>
            <a:endParaRPr lang="en-US" altLang="zh-CN" sz="2000">
              <a:latin typeface="Arial" panose="020B0604020202020204" pitchFamily="34" charset="0"/>
              <a:ea typeface="宋体" panose="02010600030101010101" pitchFamily="2" charset="-122"/>
              <a:cs typeface="Arial" panose="020B0604020202020204" pitchFamily="34" charset="0"/>
            </a:endParaRPr>
          </a:p>
          <a:p>
            <a:pPr marL="863600" lvl="1" indent="-514350">
              <a:spcBef>
                <a:spcPts val="0"/>
              </a:spcBef>
              <a:buFont typeface="Wingdings" panose="05000000000000000000" pitchFamily="2" charset="2"/>
              <a:buChar char="Ø"/>
            </a:pPr>
            <a:r>
              <a:rPr lang="en-US" altLang="zh-CN" sz="2000" b="1">
                <a:solidFill>
                  <a:srgbClr val="006600"/>
                </a:solidFill>
                <a:latin typeface="Arial" panose="020B0604020202020204" pitchFamily="34" charset="0"/>
                <a:ea typeface="宋体" panose="02010600030101010101" pitchFamily="2" charset="-122"/>
                <a:cs typeface="Arial" panose="020B0604020202020204" pitchFamily="34" charset="0"/>
              </a:rPr>
              <a:t>PASSWORD </a:t>
            </a:r>
            <a:r>
              <a:rPr lang="en-US" sz="2000">
                <a:latin typeface="Arial" panose="020B0604020202020204" pitchFamily="34" charset="0"/>
                <a:ea typeface="宋体" panose="02010600030101010101" pitchFamily="2" charset="-122"/>
                <a:cs typeface="Arial" panose="020B0604020202020204" pitchFamily="34" charset="0"/>
              </a:rPr>
              <a:t>：</a:t>
            </a:r>
            <a:r>
              <a:rPr lang="zh-CN" altLang="en-US" sz="2000">
                <a:latin typeface="Arial" panose="020B0604020202020204" pitchFamily="34" charset="0"/>
                <a:ea typeface="宋体" panose="02010600030101010101" pitchFamily="2" charset="-122"/>
                <a:cs typeface="Arial" panose="020B0604020202020204" pitchFamily="34" charset="0"/>
              </a:rPr>
              <a:t>数据库用户登录时的验证密码</a:t>
            </a:r>
            <a:endParaRPr lang="zh-CN" altLang="en-US" sz="2000" b="1">
              <a:latin typeface="Arial" panose="020B0604020202020204" pitchFamily="34" charset="0"/>
              <a:ea typeface="宋体" panose="02010600030101010101" pitchFamily="2" charset="-122"/>
              <a:cs typeface="Arial" panose="020B0604020202020204" pitchFamily="34" charset="0"/>
            </a:endParaRPr>
          </a:p>
          <a:p>
            <a:pPr marL="863600" lvl="1" indent="-514350">
              <a:spcBef>
                <a:spcPts val="0"/>
              </a:spcBef>
              <a:buFont typeface="Wingdings" panose="05000000000000000000" pitchFamily="2" charset="2"/>
              <a:buChar char="Ø"/>
            </a:pPr>
            <a:r>
              <a:rPr lang="en-US" sz="2000">
                <a:latin typeface="Arial" panose="020B0604020202020204" pitchFamily="34" charset="0"/>
                <a:ea typeface="宋体" panose="02010600030101010101" pitchFamily="2" charset="-122"/>
                <a:cs typeface="Arial" panose="020B0604020202020204" pitchFamily="34" charset="0"/>
              </a:rPr>
              <a:t>URL：</a:t>
            </a:r>
            <a:r>
              <a:rPr lang="zh-CN" altLang="en-US" sz="2000">
                <a:latin typeface="Arial" panose="020B0604020202020204" pitchFamily="34" charset="0"/>
                <a:ea typeface="宋体" panose="02010600030101010101" pitchFamily="2" charset="-122"/>
                <a:cs typeface="Arial" panose="020B0604020202020204" pitchFamily="34" charset="0"/>
              </a:rPr>
              <a:t>数据库地址</a:t>
            </a:r>
            <a:endParaRPr lang="en-US" altLang="zh-CN" sz="2000">
              <a:latin typeface="Arial" panose="020B0604020202020204" pitchFamily="34" charset="0"/>
              <a:ea typeface="宋体"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5" name="文本框 4">
            <a:extLst>
              <a:ext uri="{FF2B5EF4-FFF2-40B4-BE49-F238E27FC236}">
                <a16:creationId xmlns:a16="http://schemas.microsoft.com/office/drawing/2014/main" id="{88A41D39-C45B-4828-B9F5-A9988F70AD18}"/>
              </a:ext>
            </a:extLst>
          </p:cNvPr>
          <p:cNvSpPr txBox="1"/>
          <p:nvPr/>
        </p:nvSpPr>
        <p:spPr>
          <a:xfrm>
            <a:off x="284001" y="1301353"/>
            <a:ext cx="8398453" cy="2616101"/>
          </a:xfrm>
          <a:prstGeom prst="rect">
            <a:avLst/>
          </a:prstGeom>
          <a:noFill/>
          <a:ln>
            <a:solidFill>
              <a:schemeClr val="accent1"/>
            </a:solidFill>
          </a:ln>
        </p:spPr>
        <p:txBody>
          <a:bodyPr wrap="none" rtlCol="0">
            <a:spAutoFit/>
          </a:bodyPr>
          <a:lstStyle/>
          <a:p>
            <a:r>
              <a:rPr lang="en-US" altLang="zh-CN" sz="2000"/>
              <a:t>//</a:t>
            </a:r>
            <a:r>
              <a:rPr lang="zh-CN" altLang="en-US" sz="2000"/>
              <a:t>设置数据库名称和登录用户信息</a:t>
            </a:r>
            <a:endParaRPr lang="en-US" altLang="zh-CN" sz="2000"/>
          </a:p>
          <a:p>
            <a:r>
              <a:rPr lang="en-US" altLang="zh-CN"/>
              <a:t>private static String </a:t>
            </a:r>
            <a:r>
              <a:rPr lang="en-US" altLang="zh-CN" b="1">
                <a:solidFill>
                  <a:srgbClr val="006600"/>
                </a:solidFill>
              </a:rPr>
              <a:t>URL</a:t>
            </a:r>
            <a:r>
              <a:rPr lang="en-US" altLang="zh-CN"/>
              <a:t>= "jdbc:sqlserver://localhost:1433;DatabaseName=factory";</a:t>
            </a:r>
          </a:p>
          <a:p>
            <a:r>
              <a:rPr lang="en-US" altLang="zh-CN"/>
              <a:t>private static final String </a:t>
            </a:r>
            <a:r>
              <a:rPr lang="en-US" altLang="zh-CN" b="1">
                <a:solidFill>
                  <a:srgbClr val="006600"/>
                </a:solidFill>
              </a:rPr>
              <a:t>USER</a:t>
            </a:r>
            <a:r>
              <a:rPr lang="en-US" altLang="zh-CN"/>
              <a:t>="sa";	          	      //</a:t>
            </a:r>
            <a:r>
              <a:rPr lang="zh-CN" altLang="en-US"/>
              <a:t>数据库用户</a:t>
            </a:r>
          </a:p>
          <a:p>
            <a:r>
              <a:rPr lang="en-US" altLang="zh-CN"/>
              <a:t>private static final String </a:t>
            </a:r>
            <a:r>
              <a:rPr lang="en-US" altLang="zh-CN" b="1">
                <a:solidFill>
                  <a:srgbClr val="006600"/>
                </a:solidFill>
              </a:rPr>
              <a:t>PASSWORD</a:t>
            </a:r>
            <a:r>
              <a:rPr lang="en-US" altLang="zh-CN"/>
              <a:t>="12345";     //</a:t>
            </a:r>
            <a:r>
              <a:rPr lang="zh-CN" altLang="en-US"/>
              <a:t>用户</a:t>
            </a:r>
            <a:r>
              <a:rPr lang="en-US" altLang="zh-CN"/>
              <a:t>sa</a:t>
            </a:r>
            <a:r>
              <a:rPr lang="zh-CN" altLang="en-US"/>
              <a:t>连接数据库的密码</a:t>
            </a:r>
            <a:endParaRPr lang="en-US" altLang="zh-CN"/>
          </a:p>
          <a:p>
            <a:endParaRPr lang="en-US" altLang="zh-CN">
              <a:solidFill>
                <a:srgbClr val="0000CC"/>
              </a:solidFill>
            </a:endParaRPr>
          </a:p>
          <a:p>
            <a:pPr marL="514350" indent="-514350"/>
            <a:r>
              <a:rPr lang="en-US" altLang="zh-CN"/>
              <a:t>try{ </a:t>
            </a:r>
          </a:p>
          <a:p>
            <a:pPr marL="514350" indent="-514350">
              <a:spcBef>
                <a:spcPts val="0"/>
              </a:spcBef>
              <a:buNone/>
            </a:pPr>
            <a:r>
              <a:rPr lang="en-US" altLang="zh-CN" b="1">
                <a:solidFill>
                  <a:srgbClr val="0000CC"/>
                </a:solidFill>
              </a:rPr>
              <a:t>	Connection conn</a:t>
            </a:r>
            <a:r>
              <a:rPr lang="zh-CN" altLang="en-US" b="1">
                <a:solidFill>
                  <a:srgbClr val="0000CC"/>
                </a:solidFill>
              </a:rPr>
              <a:t>；</a:t>
            </a:r>
            <a:endParaRPr lang="en-US" altLang="zh-CN" b="1">
              <a:solidFill>
                <a:srgbClr val="0000CC"/>
              </a:solidFill>
            </a:endParaRPr>
          </a:p>
          <a:p>
            <a:pPr marL="514350" indent="-514350">
              <a:spcBef>
                <a:spcPts val="0"/>
              </a:spcBef>
              <a:buNone/>
            </a:pPr>
            <a:r>
              <a:rPr lang="en-US" altLang="zh-CN" b="1">
                <a:solidFill>
                  <a:srgbClr val="0000CC"/>
                </a:solidFill>
              </a:rPr>
              <a:t>	conn = DriverManager.getConnection</a:t>
            </a:r>
            <a:r>
              <a:rPr lang="en-US" altLang="zh-CN" b="1"/>
              <a:t> (</a:t>
            </a:r>
            <a:r>
              <a:rPr lang="en-US" altLang="zh-CN" b="1">
                <a:solidFill>
                  <a:srgbClr val="C00000"/>
                </a:solidFill>
              </a:rPr>
              <a:t>URL</a:t>
            </a:r>
            <a:r>
              <a:rPr lang="en-US" altLang="zh-CN" b="1"/>
              <a:t>, </a:t>
            </a:r>
            <a:r>
              <a:rPr lang="en-US" altLang="zh-CN" b="1">
                <a:solidFill>
                  <a:srgbClr val="C00000"/>
                </a:solidFill>
              </a:rPr>
              <a:t>USER</a:t>
            </a:r>
            <a:r>
              <a:rPr lang="en-US" altLang="zh-CN" b="1"/>
              <a:t>, </a:t>
            </a:r>
            <a:r>
              <a:rPr lang="en-US" altLang="zh-CN" b="1">
                <a:solidFill>
                  <a:srgbClr val="006600"/>
                </a:solidFill>
              </a:rPr>
              <a:t>PASSWORD</a:t>
            </a:r>
            <a:r>
              <a:rPr lang="en-US" altLang="zh-CN" b="1"/>
              <a:t>);</a:t>
            </a:r>
          </a:p>
          <a:p>
            <a:pPr marL="514350" indent="-514350"/>
            <a:r>
              <a:rPr lang="en-US" altLang="zh-CN"/>
              <a:t>} catch(SQLException e){  }</a:t>
            </a:r>
            <a:endParaRPr lang="en-US" altLang="zh-CN" b="1"/>
          </a:p>
        </p:txBody>
      </p:sp>
      <p:sp>
        <p:nvSpPr>
          <p:cNvPr id="7" name="文本框 6">
            <a:extLst>
              <a:ext uri="{FF2B5EF4-FFF2-40B4-BE49-F238E27FC236}">
                <a16:creationId xmlns:a16="http://schemas.microsoft.com/office/drawing/2014/main" id="{1AB36601-1A50-4CF7-A4BD-A5A0B3F2A7AB}"/>
              </a:ext>
            </a:extLst>
          </p:cNvPr>
          <p:cNvSpPr txBox="1"/>
          <p:nvPr/>
        </p:nvSpPr>
        <p:spPr>
          <a:xfrm>
            <a:off x="558976" y="5373216"/>
            <a:ext cx="8026048" cy="954107"/>
          </a:xfrm>
          <a:prstGeom prst="rect">
            <a:avLst/>
          </a:prstGeom>
          <a:noFill/>
          <a:ln>
            <a:solidFill>
              <a:schemeClr val="accent1"/>
            </a:solidFill>
          </a:ln>
        </p:spPr>
        <p:txBody>
          <a:bodyPr wrap="square" rtlCol="0">
            <a:spAutoFit/>
          </a:bodyPr>
          <a:lstStyle/>
          <a:p>
            <a:pPr marL="514350" indent="-514350">
              <a:spcBef>
                <a:spcPts val="0"/>
              </a:spcBef>
              <a:buNone/>
            </a:pPr>
            <a:r>
              <a:rPr lang="en-US" altLang="zh-CN" b="1"/>
              <a:t>String url=“</a:t>
            </a:r>
            <a:r>
              <a:rPr lang="en-US" altLang="zh-CN" b="1">
                <a:solidFill>
                  <a:srgbClr val="0000CC"/>
                </a:solidFill>
              </a:rPr>
              <a:t>jdbc:sqlserver://</a:t>
            </a:r>
            <a:r>
              <a:rPr lang="en-US" altLang="zh-CN" b="1">
                <a:solidFill>
                  <a:srgbClr val="C00000"/>
                </a:solidFill>
              </a:rPr>
              <a:t>127.0.0.1</a:t>
            </a:r>
            <a:r>
              <a:rPr lang="en-US" altLang="zh-CN" b="1">
                <a:solidFill>
                  <a:srgbClr val="0000CC"/>
                </a:solidFill>
              </a:rPr>
              <a:t>:1433;DatabaseName=factory”;</a:t>
            </a:r>
          </a:p>
          <a:p>
            <a:pPr marL="863600" lvl="1" indent="-514350" algn="ctr">
              <a:spcBef>
                <a:spcPts val="0"/>
              </a:spcBef>
              <a:buNone/>
            </a:pPr>
            <a:r>
              <a:rPr lang="zh-CN" altLang="en-US" sz="2000"/>
              <a:t>或者</a:t>
            </a:r>
            <a:endParaRPr lang="en-US" altLang="zh-CN" sz="2000"/>
          </a:p>
          <a:p>
            <a:pPr marL="514350" indent="-514350">
              <a:spcBef>
                <a:spcPts val="0"/>
              </a:spcBef>
              <a:buNone/>
            </a:pPr>
            <a:r>
              <a:rPr lang="en-US" altLang="zh-CN" b="1"/>
              <a:t>String url=“ </a:t>
            </a:r>
            <a:r>
              <a:rPr lang="en-US" altLang="zh-CN" b="1">
                <a:solidFill>
                  <a:srgbClr val="0000CC"/>
                </a:solidFill>
              </a:rPr>
              <a:t>jdbc:sqlserver://</a:t>
            </a:r>
            <a:r>
              <a:rPr lang="en-US" altLang="zh-CN" b="1">
                <a:solidFill>
                  <a:srgbClr val="C00000"/>
                </a:solidFill>
              </a:rPr>
              <a:t>localhost</a:t>
            </a:r>
            <a:r>
              <a:rPr lang="en-US" altLang="zh-CN" b="1">
                <a:solidFill>
                  <a:srgbClr val="0000CC"/>
                </a:solidFill>
              </a:rPr>
              <a:t>:1433;DatabaseName=factory”;</a:t>
            </a:r>
            <a:endParaRPr lang="zh-CN" altLang="en-US" dirty="0"/>
          </a:p>
        </p:txBody>
      </p:sp>
      <p:sp>
        <p:nvSpPr>
          <p:cNvPr id="8" name="标注: 线形 7">
            <a:extLst>
              <a:ext uri="{FF2B5EF4-FFF2-40B4-BE49-F238E27FC236}">
                <a16:creationId xmlns:a16="http://schemas.microsoft.com/office/drawing/2014/main" id="{A2B48BAF-8F5C-46C4-B60D-1DFA14A0DC28}"/>
              </a:ext>
            </a:extLst>
          </p:cNvPr>
          <p:cNvSpPr/>
          <p:nvPr/>
        </p:nvSpPr>
        <p:spPr>
          <a:xfrm>
            <a:off x="7020272" y="4645335"/>
            <a:ext cx="1337503" cy="405317"/>
          </a:xfrm>
          <a:prstGeom prst="borderCallout1">
            <a:avLst>
              <a:gd name="adj1" fmla="val 110843"/>
              <a:gd name="adj2" fmla="val 45922"/>
              <a:gd name="adj3" fmla="val 192001"/>
              <a:gd name="adj4" fmla="val 167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数据库名称</a:t>
            </a:r>
          </a:p>
        </p:txBody>
      </p:sp>
      <p:sp>
        <p:nvSpPr>
          <p:cNvPr id="9" name="标注: 线形 8">
            <a:extLst>
              <a:ext uri="{FF2B5EF4-FFF2-40B4-BE49-F238E27FC236}">
                <a16:creationId xmlns:a16="http://schemas.microsoft.com/office/drawing/2014/main" id="{20E4886B-4908-43AF-9DFB-32F59A9AD652}"/>
              </a:ext>
            </a:extLst>
          </p:cNvPr>
          <p:cNvSpPr/>
          <p:nvPr/>
        </p:nvSpPr>
        <p:spPr>
          <a:xfrm>
            <a:off x="1763688" y="6444078"/>
            <a:ext cx="1944216" cy="305835"/>
          </a:xfrm>
          <a:prstGeom prst="borderCallout1">
            <a:avLst>
              <a:gd name="adj1" fmla="val -6655"/>
              <a:gd name="adj2" fmla="val 48251"/>
              <a:gd name="adj3" fmla="val -60571"/>
              <a:gd name="adj4" fmla="val 435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访问数据库的协议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Tahoma" pitchFamily="34" charset="0"/>
              </a:rPr>
              <a:t>主要内容</a:t>
            </a:r>
            <a:endParaRPr lang="zh-CN" altLang="en-US" dirty="0">
              <a:solidFill>
                <a:schemeClr val="tx1"/>
              </a:solidFill>
            </a:endParaRPr>
          </a:p>
        </p:txBody>
      </p:sp>
      <p:sp>
        <p:nvSpPr>
          <p:cNvPr id="3" name="内容占位符 2"/>
          <p:cNvSpPr>
            <a:spLocks noGrp="1"/>
          </p:cNvSpPr>
          <p:nvPr>
            <p:ph idx="1"/>
          </p:nvPr>
        </p:nvSpPr>
        <p:spPr/>
        <p:txBody>
          <a:bodyPr/>
          <a:lstStyle/>
          <a:p>
            <a:pPr marL="476250" indent="-476250" algn="just" fontAlgn="t">
              <a:buClr>
                <a:srgbClr val="3333FF"/>
              </a:buClr>
              <a:buSzPct val="120000"/>
              <a:buFontTx/>
              <a:buChar char="•"/>
            </a:pPr>
            <a:r>
              <a:rPr lang="en-US" altLang="zh-CN"/>
              <a:t>JDBC(</a:t>
            </a:r>
            <a:r>
              <a:rPr lang="en-US" altLang="zh-CN" b="1">
                <a:solidFill>
                  <a:srgbClr val="C00000"/>
                </a:solidFill>
              </a:rPr>
              <a:t>Java DataBase Connection</a:t>
            </a:r>
            <a:r>
              <a:rPr lang="en-US" altLang="zh-CN"/>
              <a:t>)</a:t>
            </a:r>
            <a:endParaRPr lang="en-US" altLang="zh-CN" dirty="0"/>
          </a:p>
          <a:p>
            <a:pPr marL="476250" indent="-476250" algn="just" fontAlgn="t">
              <a:buClr>
                <a:srgbClr val="3333FF"/>
              </a:buClr>
              <a:buSzPct val="120000"/>
              <a:buFontTx/>
              <a:buChar char="•"/>
            </a:pPr>
            <a:r>
              <a:rPr lang="zh-CN" altLang="en-US" dirty="0"/>
              <a:t>连接数据库</a:t>
            </a:r>
          </a:p>
          <a:p>
            <a:pPr marL="476250" indent="-476250" algn="just" fontAlgn="t">
              <a:buClr>
                <a:srgbClr val="3333FF"/>
              </a:buClr>
              <a:buSzPct val="120000"/>
              <a:buFontTx/>
              <a:buChar char="•"/>
            </a:pPr>
            <a:r>
              <a:rPr lang="zh-CN" altLang="en-US" dirty="0"/>
              <a:t>查询操作</a:t>
            </a:r>
          </a:p>
          <a:p>
            <a:pPr marL="476250" indent="-476250" algn="just" fontAlgn="t">
              <a:buClr>
                <a:srgbClr val="3333FF"/>
              </a:buClr>
              <a:buSzPct val="120000"/>
              <a:buFontTx/>
              <a:buChar char="•"/>
            </a:pPr>
            <a:r>
              <a:rPr lang="zh-CN" altLang="en-US" dirty="0"/>
              <a:t>更新、添加与删除操作</a:t>
            </a:r>
          </a:p>
          <a:p>
            <a:pPr marL="476250" indent="-476250" algn="just" fontAlgn="t">
              <a:buClr>
                <a:srgbClr val="3333FF"/>
              </a:buClr>
              <a:buSzPct val="120000"/>
              <a:buFontTx/>
              <a:buChar char="•"/>
            </a:pPr>
            <a:r>
              <a:rPr lang="zh-CN" altLang="en-US" dirty="0">
                <a:solidFill>
                  <a:schemeClr val="bg1">
                    <a:lumMod val="75000"/>
                  </a:schemeClr>
                </a:solidFill>
              </a:rPr>
              <a:t>查询</a:t>
            </a:r>
            <a:r>
              <a:rPr lang="en-US" altLang="zh-CN" dirty="0">
                <a:solidFill>
                  <a:schemeClr val="bg1">
                    <a:lumMod val="75000"/>
                  </a:schemeClr>
                </a:solidFill>
              </a:rPr>
              <a:t>Excel</a:t>
            </a:r>
            <a:r>
              <a:rPr lang="zh-CN" altLang="en-US" dirty="0">
                <a:solidFill>
                  <a:schemeClr val="bg1">
                    <a:lumMod val="75000"/>
                  </a:schemeClr>
                </a:solidFill>
              </a:rPr>
              <a:t>电子表格</a:t>
            </a:r>
          </a:p>
          <a:p>
            <a:pPr marL="476250" indent="-476250" algn="just" fontAlgn="t">
              <a:buClr>
                <a:srgbClr val="3333FF"/>
              </a:buClr>
              <a:buSzPct val="120000"/>
              <a:buFontTx/>
              <a:buChar char="•"/>
            </a:pPr>
            <a:r>
              <a:rPr lang="zh-CN" altLang="en-US" dirty="0"/>
              <a:t>使用预处理语句</a:t>
            </a:r>
          </a:p>
          <a:p>
            <a:pPr marL="476250" indent="-476250" algn="just" fontAlgn="t">
              <a:buClr>
                <a:srgbClr val="3333FF"/>
              </a:buClr>
              <a:buSzPct val="120000"/>
              <a:buFontTx/>
              <a:buChar char="•"/>
            </a:pPr>
            <a:r>
              <a:rPr lang="zh-CN" altLang="en-US" dirty="0">
                <a:solidFill>
                  <a:schemeClr val="bg1">
                    <a:lumMod val="75000"/>
                  </a:schemeClr>
                </a:solidFill>
              </a:rPr>
              <a:t>事务</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p:txBody>
          <a:bodyPr/>
          <a:lstStyle/>
          <a:p>
            <a:pPr>
              <a:buNone/>
            </a:pPr>
            <a:r>
              <a:rPr lang="en-US" altLang="zh-CN"/>
              <a:t>3.</a:t>
            </a:r>
            <a:r>
              <a:rPr lang="zh-CN" altLang="en-US"/>
              <a:t>执行</a:t>
            </a:r>
            <a:r>
              <a:rPr lang="en-US" altLang="zh-CN"/>
              <a:t>SQL</a:t>
            </a:r>
            <a:r>
              <a:rPr lang="zh-CN" altLang="en-US"/>
              <a:t>语句：</a:t>
            </a:r>
            <a:endParaRPr lang="en-US" altLang="zh-CN"/>
          </a:p>
          <a:p>
            <a:pPr marL="801687" lvl="1" indent="-457200">
              <a:buFont typeface="+mj-lt"/>
              <a:buAutoNum type="arabicPeriod"/>
            </a:pPr>
            <a:r>
              <a:rPr lang="zh-CN" altLang="en-US"/>
              <a:t>得到</a:t>
            </a:r>
            <a:r>
              <a:rPr lang="zh-CN" altLang="en-US" dirty="0"/>
              <a:t>连接</a:t>
            </a:r>
            <a:r>
              <a:rPr lang="en-US" altLang="zh-CN" dirty="0" err="1"/>
              <a:t>conn</a:t>
            </a:r>
            <a:r>
              <a:rPr lang="zh-CN" altLang="en-US" dirty="0"/>
              <a:t>后，获取可执行</a:t>
            </a:r>
            <a:r>
              <a:rPr lang="en-US" altLang="zh-CN" dirty="0" err="1"/>
              <a:t>sql</a:t>
            </a:r>
            <a:r>
              <a:rPr lang="zh-CN" altLang="en-US" dirty="0"/>
              <a:t>语句的</a:t>
            </a:r>
            <a:r>
              <a:rPr lang="en-US" altLang="zh-CN">
                <a:solidFill>
                  <a:srgbClr val="C00000"/>
                </a:solidFill>
              </a:rPr>
              <a:t>Statement</a:t>
            </a:r>
            <a:r>
              <a:rPr lang="zh-CN" altLang="en-US"/>
              <a:t>对象。</a:t>
            </a:r>
            <a:endParaRPr lang="en-US" altLang="zh-CN" b="1" dirty="0">
              <a:solidFill>
                <a:srgbClr val="0000CC"/>
              </a:solidFill>
            </a:endParaRPr>
          </a:p>
          <a:p>
            <a:pPr marL="801687" lvl="1" indent="-457200">
              <a:buFont typeface="+mj-lt"/>
              <a:buAutoNum type="arabicPeriod"/>
            </a:pPr>
            <a:r>
              <a:rPr lang="zh-CN" altLang="en-US"/>
              <a:t>新建</a:t>
            </a:r>
            <a:r>
              <a:rPr lang="en-US" altLang="zh-CN" err="1"/>
              <a:t>sql</a:t>
            </a:r>
            <a:r>
              <a:rPr lang="zh-CN" altLang="en-US"/>
              <a:t>语句</a:t>
            </a:r>
            <a:r>
              <a:rPr lang="en-US" altLang="zh-CN"/>
              <a:t>, </a:t>
            </a:r>
            <a:r>
              <a:rPr lang="zh-CN" altLang="en-US"/>
              <a:t>通过</a:t>
            </a:r>
            <a:r>
              <a:rPr lang="en-US" altLang="zh-CN"/>
              <a:t>stmt</a:t>
            </a:r>
            <a:r>
              <a:rPr lang="zh-CN" altLang="en-US"/>
              <a:t>的</a:t>
            </a:r>
            <a:r>
              <a:rPr lang="en-US" altLang="zh-CN"/>
              <a:t>executeQuert(sql)</a:t>
            </a:r>
            <a:r>
              <a:rPr lang="zh-CN" altLang="en-US"/>
              <a:t>方法，执行</a:t>
            </a:r>
            <a:r>
              <a:rPr lang="zh-CN" altLang="en-US" dirty="0"/>
              <a:t>查询语句，并返回得到</a:t>
            </a:r>
            <a:r>
              <a:rPr lang="zh-CN" altLang="en-US"/>
              <a:t>结果集</a:t>
            </a:r>
            <a:r>
              <a:rPr lang="en-US" altLang="zh-CN" err="1"/>
              <a:t>ResultSet</a:t>
            </a:r>
            <a:r>
              <a:rPr lang="zh-CN" altLang="en-US"/>
              <a:t>。</a:t>
            </a:r>
            <a:endParaRPr lang="en-US" altLang="zh-CN"/>
          </a:p>
          <a:p>
            <a:pPr lvl="1" algn="ctr">
              <a:spcBef>
                <a:spcPts val="0"/>
              </a:spcBef>
              <a:buNone/>
            </a:pPr>
            <a:endParaRPr lang="en-US" altLang="zh-CN" b="1">
              <a:solidFill>
                <a:srgbClr val="0000CC"/>
              </a:solidFill>
              <a:cs typeface="+mn-cs"/>
            </a:endParaRPr>
          </a:p>
          <a:p>
            <a:pPr lvl="1" algn="ctr">
              <a:spcBef>
                <a:spcPts val="0"/>
              </a:spcBef>
              <a:buNone/>
            </a:pPr>
            <a:endParaRPr lang="en-US" altLang="zh-CN" b="1">
              <a:solidFill>
                <a:srgbClr val="0000CC"/>
              </a:solidFill>
              <a:cs typeface="+mn-cs"/>
            </a:endParaRPr>
          </a:p>
          <a:p>
            <a:pPr lvl="1" algn="ctr">
              <a:spcBef>
                <a:spcPts val="0"/>
              </a:spcBef>
              <a:buNone/>
            </a:pPr>
            <a:endParaRPr lang="en-US" altLang="zh-CN" b="1">
              <a:solidFill>
                <a:srgbClr val="0000CC"/>
              </a:solidFill>
              <a:cs typeface="+mn-cs"/>
            </a:endParaRPr>
          </a:p>
          <a:p>
            <a:pPr lvl="1" algn="ctr">
              <a:spcBef>
                <a:spcPts val="0"/>
              </a:spcBef>
              <a:buNone/>
            </a:pPr>
            <a:endParaRPr lang="en-US" altLang="zh-CN" b="1">
              <a:solidFill>
                <a:srgbClr val="0000CC"/>
              </a:solidFill>
              <a:cs typeface="+mn-cs"/>
            </a:endParaRPr>
          </a:p>
          <a:p>
            <a:pPr lvl="1" algn="ctr">
              <a:spcBef>
                <a:spcPts val="0"/>
              </a:spcBef>
              <a:buNone/>
            </a:pPr>
            <a:r>
              <a:rPr lang="zh-CN" altLang="en-US" b="1">
                <a:solidFill>
                  <a:srgbClr val="0000CC"/>
                </a:solidFill>
                <a:cs typeface="+mn-cs"/>
              </a:rPr>
              <a:t>或者</a:t>
            </a:r>
            <a:endParaRPr lang="en-US" altLang="zh-CN" b="1">
              <a:solidFill>
                <a:srgbClr val="0000CC"/>
              </a:solidFill>
              <a:cs typeface="+mn-cs"/>
            </a:endParaRPr>
          </a:p>
          <a:p>
            <a:pPr lvl="1" algn="ctr">
              <a:spcBef>
                <a:spcPts val="0"/>
              </a:spcBef>
              <a:buNone/>
            </a:pPr>
            <a:endParaRPr lang="en-US" altLang="zh-CN" b="1" dirty="0">
              <a:solidFill>
                <a:srgbClr val="0000CC"/>
              </a:solidFill>
              <a:cs typeface="+mn-cs"/>
            </a:endParaRPr>
          </a:p>
          <a:p>
            <a:pPr lvl="1" algn="ctr">
              <a:buNone/>
            </a:pPr>
            <a:endParaRPr lang="zh-CN" altLang="en-US" sz="2800" b="1" dirty="0">
              <a:solidFill>
                <a:srgbClr val="0000CC"/>
              </a:solidFill>
              <a:cs typeface="+mn-cs"/>
            </a:endParaRPr>
          </a:p>
        </p:txBody>
      </p:sp>
      <p:sp>
        <p:nvSpPr>
          <p:cNvPr id="4" name="灯片编号占位符 3"/>
          <p:cNvSpPr>
            <a:spLocks noGrp="1"/>
          </p:cNvSpPr>
          <p:nvPr>
            <p:ph type="sldNum" sz="quarter" idx="12"/>
          </p:nvPr>
        </p:nvSpPr>
        <p:spPr>
          <a:xfrm>
            <a:off x="8072462" y="6248400"/>
            <a:ext cx="614338" cy="457200"/>
          </a:xfrm>
        </p:spPr>
        <p:txBody>
          <a:bodyPr/>
          <a:lstStyle/>
          <a:p>
            <a:fld id="{0C913308-F349-4B6D-A68A-DD1791B4A57B}" type="slidenum">
              <a:rPr lang="zh-CN" altLang="en-US" smtClean="0"/>
              <a:pPr/>
              <a:t>20</a:t>
            </a:fld>
            <a:endParaRPr lang="zh-CN" altLang="en-US" dirty="0"/>
          </a:p>
        </p:txBody>
      </p:sp>
      <p:sp>
        <p:nvSpPr>
          <p:cNvPr id="5" name="文本框 4">
            <a:extLst>
              <a:ext uri="{FF2B5EF4-FFF2-40B4-BE49-F238E27FC236}">
                <a16:creationId xmlns:a16="http://schemas.microsoft.com/office/drawing/2014/main" id="{FB255199-F5E1-41AE-A542-6064955AA35E}"/>
              </a:ext>
            </a:extLst>
          </p:cNvPr>
          <p:cNvSpPr txBox="1"/>
          <p:nvPr/>
        </p:nvSpPr>
        <p:spPr>
          <a:xfrm>
            <a:off x="1573516" y="3868636"/>
            <a:ext cx="5996963" cy="1015663"/>
          </a:xfrm>
          <a:prstGeom prst="rect">
            <a:avLst/>
          </a:prstGeom>
          <a:noFill/>
          <a:ln>
            <a:solidFill>
              <a:schemeClr val="accent1"/>
            </a:solidFill>
          </a:ln>
        </p:spPr>
        <p:txBody>
          <a:bodyPr wrap="square" rtlCol="0">
            <a:spAutoFit/>
          </a:bodyPr>
          <a:lstStyle/>
          <a:p>
            <a:pPr indent="-112713"/>
            <a:r>
              <a:rPr lang="en-US" altLang="zh-CN" sz="2000" b="1">
                <a:solidFill>
                  <a:srgbClr val="C00000"/>
                </a:solidFill>
              </a:rPr>
              <a:t>Statement</a:t>
            </a:r>
            <a:r>
              <a:rPr lang="en-US" altLang="zh-CN" sz="2000" b="1">
                <a:solidFill>
                  <a:srgbClr val="0000CC"/>
                </a:solidFill>
              </a:rPr>
              <a:t> stmt = conn.createStatement()；</a:t>
            </a:r>
            <a:r>
              <a:rPr lang="en-US" altLang="zh-CN" sz="2000" b="1">
                <a:solidFill>
                  <a:srgbClr val="006600"/>
                </a:solidFill>
              </a:rPr>
              <a:t>String sql = “select * from Admin”; </a:t>
            </a:r>
          </a:p>
          <a:p>
            <a:pPr indent="-112713"/>
            <a:r>
              <a:rPr lang="en-US" altLang="zh-CN" sz="2000" b="1">
                <a:solidFill>
                  <a:srgbClr val="0000CC"/>
                </a:solidFill>
              </a:rPr>
              <a:t>ResultSet rs = stmt.exectueQuery(sql);</a:t>
            </a:r>
            <a:endParaRPr lang="zh-CN" altLang="en-US" sz="2000" dirty="0"/>
          </a:p>
        </p:txBody>
      </p:sp>
      <p:sp>
        <p:nvSpPr>
          <p:cNvPr id="6" name="文本框 5">
            <a:extLst>
              <a:ext uri="{FF2B5EF4-FFF2-40B4-BE49-F238E27FC236}">
                <a16:creationId xmlns:a16="http://schemas.microsoft.com/office/drawing/2014/main" id="{AB99A345-672D-4772-83B9-8116C98D9C55}"/>
              </a:ext>
            </a:extLst>
          </p:cNvPr>
          <p:cNvSpPr txBox="1"/>
          <p:nvPr/>
        </p:nvSpPr>
        <p:spPr>
          <a:xfrm>
            <a:off x="1326046" y="5695731"/>
            <a:ext cx="6491905" cy="646331"/>
          </a:xfrm>
          <a:prstGeom prst="rect">
            <a:avLst/>
          </a:prstGeom>
          <a:noFill/>
          <a:ln>
            <a:solidFill>
              <a:schemeClr val="accent1"/>
            </a:solidFill>
          </a:ln>
        </p:spPr>
        <p:txBody>
          <a:bodyPr wrap="none" rtlCol="0">
            <a:spAutoFit/>
          </a:bodyPr>
          <a:lstStyle/>
          <a:p>
            <a:r>
              <a:rPr lang="en-US" altLang="zh-CN" b="1">
                <a:solidFill>
                  <a:srgbClr val="C00000"/>
                </a:solidFill>
              </a:rPr>
              <a:t>Statement</a:t>
            </a:r>
            <a:r>
              <a:rPr lang="en-US" altLang="zh-CN" b="1">
                <a:solidFill>
                  <a:srgbClr val="0000CC"/>
                </a:solidFill>
              </a:rPr>
              <a:t> stmt = conn.createStatement()；</a:t>
            </a:r>
          </a:p>
          <a:p>
            <a:r>
              <a:rPr lang="en-US" altLang="zh-CN" b="1">
                <a:solidFill>
                  <a:srgbClr val="0000CC"/>
                </a:solidFill>
              </a:rPr>
              <a:t>ResultSet rs = stmt.exectueQuery(</a:t>
            </a:r>
            <a:r>
              <a:rPr lang="en-US" altLang="zh-CN" b="1"/>
              <a:t>“select * from Admin”</a:t>
            </a:r>
            <a:r>
              <a:rPr lang="en-US" altLang="zh-CN" b="1">
                <a:solidFill>
                  <a:srgbClr val="0000CC"/>
                </a:solidFill>
              </a:rPr>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p:txBody>
          <a:bodyPr/>
          <a:lstStyle/>
          <a:p>
            <a:pPr>
              <a:buNone/>
            </a:pPr>
            <a:r>
              <a:rPr lang="en-US" altLang="zh-CN" b="1" dirty="0"/>
              <a:t>5. </a:t>
            </a:r>
            <a:r>
              <a:rPr lang="zh-CN" altLang="en-US" b="1" dirty="0"/>
              <a:t>操作结果集</a:t>
            </a:r>
            <a:endParaRPr lang="en-US" altLang="zh-CN" b="1" dirty="0"/>
          </a:p>
          <a:p>
            <a:pPr lvl="1"/>
            <a:r>
              <a:rPr lang="zh-CN" altLang="en-US" dirty="0"/>
              <a:t>遍历结果集</a:t>
            </a:r>
            <a:r>
              <a:rPr lang="en-US" altLang="zh-CN" dirty="0" err="1"/>
              <a:t>rs</a:t>
            </a:r>
            <a:r>
              <a:rPr lang="zh-CN" altLang="en-US" dirty="0"/>
              <a:t>，输出</a:t>
            </a:r>
            <a:r>
              <a:rPr lang="en-US" altLang="zh-CN" dirty="0"/>
              <a:t>Employee</a:t>
            </a:r>
            <a:r>
              <a:rPr lang="zh-CN" altLang="en-US" dirty="0"/>
              <a:t>关系表中的记录</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a:buNone/>
            </a:pPr>
            <a:r>
              <a:rPr lang="en-US" altLang="zh-CN" b="1" dirty="0"/>
              <a:t>6. </a:t>
            </a:r>
            <a:r>
              <a:rPr lang="zh-CN" altLang="en-US" b="1" dirty="0"/>
              <a:t>关闭数据库连接</a:t>
            </a:r>
            <a:endParaRPr lang="en-US" altLang="zh-CN" b="1" dirty="0"/>
          </a:p>
          <a:p>
            <a:pPr algn="ctr">
              <a:buNone/>
            </a:pPr>
            <a:r>
              <a:rPr lang="en-US" b="1" dirty="0" err="1">
                <a:solidFill>
                  <a:srgbClr val="0000CC"/>
                </a:solidFill>
              </a:rPr>
              <a:t>conn.close</a:t>
            </a:r>
            <a:r>
              <a:rPr lang="en-US" b="1" dirty="0">
                <a:solidFill>
                  <a:srgbClr val="0000CC"/>
                </a:solidFill>
              </a:rPr>
              <a:t>();</a:t>
            </a:r>
            <a:endParaRPr lang="zh-CN" altLang="en-US" b="1" dirty="0">
              <a:solidFill>
                <a:srgbClr val="0000CC"/>
              </a:solidFill>
            </a:endParaRPr>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TextBox 4"/>
          <p:cNvSpPr txBox="1"/>
          <p:nvPr/>
        </p:nvSpPr>
        <p:spPr>
          <a:xfrm>
            <a:off x="785786" y="2857496"/>
            <a:ext cx="7429552" cy="1938992"/>
          </a:xfrm>
          <a:prstGeom prst="rect">
            <a:avLst/>
          </a:prstGeom>
          <a:noFill/>
          <a:ln>
            <a:solidFill>
              <a:schemeClr val="accent1">
                <a:shade val="50000"/>
              </a:schemeClr>
            </a:solidFill>
          </a:ln>
        </p:spPr>
        <p:txBody>
          <a:bodyPr wrap="square" rtlCol="0">
            <a:spAutoFit/>
          </a:bodyPr>
          <a:lstStyle/>
          <a:p>
            <a:r>
              <a:rPr lang="en-US" sz="2400" dirty="0"/>
              <a:t>while (</a:t>
            </a:r>
            <a:r>
              <a:rPr lang="en-US" sz="2400" dirty="0" err="1"/>
              <a:t>rs.next</a:t>
            </a:r>
            <a:r>
              <a:rPr lang="en-US" sz="2400" dirty="0"/>
              <a:t>()){ </a:t>
            </a:r>
          </a:p>
          <a:p>
            <a:r>
              <a:rPr lang="en-US" sz="2400" dirty="0"/>
              <a:t>	String number = </a:t>
            </a:r>
            <a:r>
              <a:rPr lang="en-US" sz="2400" dirty="0" err="1"/>
              <a:t>rs.getString</a:t>
            </a:r>
            <a:r>
              <a:rPr lang="en-US" sz="2400" dirty="0"/>
              <a:t>(“</a:t>
            </a:r>
            <a:r>
              <a:rPr lang="en-US" sz="2400" dirty="0">
                <a:solidFill>
                  <a:srgbClr val="C00000"/>
                </a:solidFill>
              </a:rPr>
              <a:t>number</a:t>
            </a:r>
            <a:r>
              <a:rPr lang="en-US" sz="2400" dirty="0"/>
              <a:t>");</a:t>
            </a:r>
          </a:p>
          <a:p>
            <a:r>
              <a:rPr lang="en-US" sz="2400" dirty="0"/>
              <a:t>	String name = </a:t>
            </a:r>
            <a:r>
              <a:rPr lang="en-US" sz="2400" dirty="0" err="1"/>
              <a:t>rs.getString</a:t>
            </a:r>
            <a:r>
              <a:rPr lang="en-US" sz="2400" dirty="0"/>
              <a:t>(“name"); </a:t>
            </a:r>
          </a:p>
          <a:p>
            <a:r>
              <a:rPr lang="en-US" sz="2400" dirty="0"/>
              <a:t>	</a:t>
            </a:r>
            <a:r>
              <a:rPr lang="en-US" sz="2400" dirty="0" err="1"/>
              <a:t>System.out.println</a:t>
            </a:r>
            <a:r>
              <a:rPr lang="en-US" sz="2400" dirty="0"/>
              <a:t>(number+”,”+name); </a:t>
            </a:r>
          </a:p>
          <a:p>
            <a:r>
              <a:rPr lang="en-US" sz="2400" dirty="0"/>
              <a:t>}</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§14.3.4   </a:t>
            </a:r>
            <a:r>
              <a:rPr lang="zh-CN" altLang="en-US" dirty="0">
                <a:latin typeface="宋体" charset="-122"/>
              </a:rPr>
              <a:t>建立连接 </a:t>
            </a:r>
            <a:endParaRPr lang="zh-CN" altLang="en-US" dirty="0"/>
          </a:p>
        </p:txBody>
      </p:sp>
      <p:sp>
        <p:nvSpPr>
          <p:cNvPr id="3" name="内容占位符 2"/>
          <p:cNvSpPr>
            <a:spLocks noGrp="1"/>
          </p:cNvSpPr>
          <p:nvPr>
            <p:ph idx="1"/>
          </p:nvPr>
        </p:nvSpPr>
        <p:spPr/>
        <p:txBody>
          <a:bodyPr/>
          <a:lstStyle/>
          <a:p>
            <a:r>
              <a:rPr lang="zh-CN" altLang="en-US" b="1" dirty="0"/>
              <a:t>例题14-1</a:t>
            </a:r>
            <a:r>
              <a:rPr lang="en-US" altLang="zh-CN" b="1" dirty="0"/>
              <a:t>(</a:t>
            </a:r>
            <a:r>
              <a:rPr lang="zh-CN" altLang="en-US" b="1" dirty="0"/>
              <a:t>课堂阅读，修改代码中的连接方式</a:t>
            </a:r>
            <a:r>
              <a:rPr lang="en-US" altLang="zh-CN" b="1" dirty="0"/>
              <a:t>)</a:t>
            </a:r>
          </a:p>
          <a:p>
            <a:pPr>
              <a:buNone/>
            </a:pPr>
            <a:endParaRPr lang="en-US" altLang="zh-CN" dirty="0"/>
          </a:p>
          <a:p>
            <a:pPr>
              <a:buNone/>
            </a:pPr>
            <a:r>
              <a:rPr lang="en-US" altLang="zh-CN" dirty="0"/>
              <a:t>//1.</a:t>
            </a:r>
            <a:r>
              <a:rPr lang="zh-CN" altLang="en-US" dirty="0"/>
              <a:t>加载驱动程序</a:t>
            </a:r>
            <a:r>
              <a:rPr lang="en-US" altLang="zh-CN" sz="2000" b="1" dirty="0" err="1">
                <a:solidFill>
                  <a:srgbClr val="C00000"/>
                </a:solidFill>
              </a:rPr>
              <a:t>Class.</a:t>
            </a:r>
            <a:r>
              <a:rPr lang="en-US" altLang="zh-CN" sz="2000" b="1" i="1" dirty="0" err="1">
                <a:solidFill>
                  <a:srgbClr val="C00000"/>
                </a:solidFill>
              </a:rPr>
              <a:t>forName</a:t>
            </a:r>
            <a:r>
              <a:rPr lang="en-US" altLang="zh-CN" sz="2000" i="1" dirty="0"/>
              <a:t>("</a:t>
            </a:r>
            <a:r>
              <a:rPr lang="en-US" altLang="zh-CN" sz="2000" i="1" dirty="0" err="1"/>
              <a:t>com.microsoft.sqlserver.jdbc.SQLServerDriver</a:t>
            </a:r>
            <a:r>
              <a:rPr lang="en-US" altLang="zh-CN" sz="2000" i="1" dirty="0"/>
              <a:t>");</a:t>
            </a:r>
          </a:p>
          <a:p>
            <a:pPr>
              <a:buNone/>
            </a:pPr>
            <a:endParaRPr lang="en-US" altLang="zh-CN" sz="2000" i="1" dirty="0">
              <a:latin typeface="Tahoma" pitchFamily="34" charset="0"/>
              <a:cs typeface="Tahoma" pitchFamily="34" charset="0"/>
            </a:endParaRPr>
          </a:p>
          <a:p>
            <a:pPr>
              <a:buNone/>
            </a:pPr>
            <a:r>
              <a:rPr lang="en-US" altLang="zh-CN" dirty="0"/>
              <a:t>//2.</a:t>
            </a:r>
            <a:r>
              <a:rPr lang="zh-CN" altLang="en-US" dirty="0"/>
              <a:t>获得数据库的连接</a:t>
            </a:r>
            <a:endParaRPr lang="en-US" altLang="zh-CN" dirty="0"/>
          </a:p>
          <a:p>
            <a:pPr>
              <a:buNone/>
            </a:pPr>
            <a:r>
              <a:rPr lang="en-US" altLang="zh-CN" sz="2000" b="1" dirty="0">
                <a:solidFill>
                  <a:srgbClr val="C00000"/>
                </a:solidFill>
              </a:rPr>
              <a:t>con=</a:t>
            </a:r>
            <a:r>
              <a:rPr lang="en-US" altLang="zh-CN" sz="2000" b="1" dirty="0" err="1">
                <a:solidFill>
                  <a:srgbClr val="C00000"/>
                </a:solidFill>
              </a:rPr>
              <a:t>DriverManager.</a:t>
            </a:r>
            <a:r>
              <a:rPr lang="en-US" altLang="zh-CN" sz="2000" b="1" i="1" dirty="0" err="1">
                <a:solidFill>
                  <a:srgbClr val="C00000"/>
                </a:solidFill>
              </a:rPr>
              <a:t>getConnection</a:t>
            </a:r>
            <a:r>
              <a:rPr lang="en-US" altLang="zh-CN" sz="2000" i="1" dirty="0"/>
              <a:t>(</a:t>
            </a:r>
          </a:p>
          <a:p>
            <a:pPr>
              <a:buNone/>
            </a:pPr>
            <a:r>
              <a:rPr lang="en-US" altLang="zh-CN" sz="2000" i="1" dirty="0"/>
              <a:t>		"</a:t>
            </a:r>
            <a:r>
              <a:rPr lang="en-US" altLang="zh-CN" sz="2000" i="1" dirty="0" err="1"/>
              <a:t>jdbc:sqlserver</a:t>
            </a:r>
            <a:r>
              <a:rPr lang="en-US" altLang="zh-CN" sz="2000" i="1" dirty="0"/>
              <a:t>://localhost:1433;DatabaseName=factory",</a:t>
            </a:r>
          </a:p>
          <a:p>
            <a:pPr>
              <a:buNone/>
            </a:pPr>
            <a:r>
              <a:rPr lang="en-US" altLang="zh-CN" sz="2000" i="1" dirty="0"/>
              <a:t>		"</a:t>
            </a:r>
            <a:r>
              <a:rPr lang="en-US" altLang="zh-CN" sz="2000" i="1" dirty="0" err="1"/>
              <a:t>sa</a:t>
            </a:r>
            <a:r>
              <a:rPr lang="en-US" altLang="zh-CN" sz="2000" i="1" dirty="0"/>
              <a:t>",</a:t>
            </a:r>
          </a:p>
          <a:p>
            <a:pPr>
              <a:buNone/>
            </a:pPr>
            <a:r>
              <a:rPr lang="en-US" altLang="zh-CN" sz="2000" i="1" dirty="0"/>
              <a:t>		"12345");</a:t>
            </a:r>
            <a:endParaRPr lang="zh-CN" altLang="en-US" sz="20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6" name="TextBox 5"/>
          <p:cNvSpPr txBox="1"/>
          <p:nvPr/>
        </p:nvSpPr>
        <p:spPr>
          <a:xfrm>
            <a:off x="8001024" y="4714884"/>
            <a:ext cx="646331" cy="369332"/>
          </a:xfrm>
          <a:prstGeom prst="rect">
            <a:avLst/>
          </a:prstGeom>
          <a:solidFill>
            <a:schemeClr val="accent1">
              <a:lumMod val="20000"/>
              <a:lumOff val="80000"/>
            </a:schemeClr>
          </a:solidFill>
          <a:ln>
            <a:solidFill>
              <a:schemeClr val="accent1"/>
            </a:solidFill>
          </a:ln>
        </p:spPr>
        <p:txBody>
          <a:bodyPr wrap="none" rtlCol="0">
            <a:spAutoFit/>
          </a:bodyPr>
          <a:lstStyle/>
          <a:p>
            <a:pPr>
              <a:buNone/>
            </a:pPr>
            <a:r>
              <a:rPr lang="en-US" altLang="zh-CN" dirty="0"/>
              <a:t>URL</a:t>
            </a:r>
            <a:endParaRPr lang="zh-CN" altLang="en-US" dirty="0"/>
          </a:p>
        </p:txBody>
      </p:sp>
      <p:sp>
        <p:nvSpPr>
          <p:cNvPr id="7" name="TextBox 6"/>
          <p:cNvSpPr txBox="1"/>
          <p:nvPr/>
        </p:nvSpPr>
        <p:spPr>
          <a:xfrm>
            <a:off x="3000364" y="5072074"/>
            <a:ext cx="2262158" cy="369332"/>
          </a:xfrm>
          <a:prstGeom prst="rect">
            <a:avLst/>
          </a:prstGeom>
          <a:solidFill>
            <a:schemeClr val="accent1">
              <a:lumMod val="20000"/>
              <a:lumOff val="80000"/>
            </a:schemeClr>
          </a:solidFill>
          <a:ln>
            <a:solidFill>
              <a:schemeClr val="accent1"/>
            </a:solidFill>
          </a:ln>
        </p:spPr>
        <p:txBody>
          <a:bodyPr wrap="none" rtlCol="0">
            <a:spAutoFit/>
          </a:bodyPr>
          <a:lstStyle/>
          <a:p>
            <a:pPr>
              <a:buNone/>
            </a:pPr>
            <a:r>
              <a:rPr lang="zh-CN" altLang="en-US" dirty="0"/>
              <a:t>登陆数据库的用户名</a:t>
            </a:r>
          </a:p>
        </p:txBody>
      </p:sp>
      <p:sp>
        <p:nvSpPr>
          <p:cNvPr id="8" name="TextBox 7"/>
          <p:cNvSpPr txBox="1"/>
          <p:nvPr/>
        </p:nvSpPr>
        <p:spPr>
          <a:xfrm>
            <a:off x="2857488" y="5500702"/>
            <a:ext cx="3185487" cy="369332"/>
          </a:xfrm>
          <a:prstGeom prst="rect">
            <a:avLst/>
          </a:prstGeom>
          <a:solidFill>
            <a:schemeClr val="accent1">
              <a:lumMod val="20000"/>
              <a:lumOff val="80000"/>
            </a:schemeClr>
          </a:solidFill>
          <a:ln>
            <a:solidFill>
              <a:schemeClr val="accent1"/>
            </a:solidFill>
          </a:ln>
        </p:spPr>
        <p:txBody>
          <a:bodyPr wrap="none" rtlCol="0">
            <a:spAutoFit/>
          </a:bodyPr>
          <a:lstStyle/>
          <a:p>
            <a:pPr>
              <a:buNone/>
            </a:pPr>
            <a:r>
              <a:rPr lang="zh-CN" altLang="en-US" dirty="0"/>
              <a:t>数据库用户登录时的验证密码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2852"/>
            <a:ext cx="8640960" cy="6454500"/>
          </a:xfrm>
        </p:spPr>
        <p:txBody>
          <a:bodyPr>
            <a:normAutofit fontScale="25000" lnSpcReduction="20000"/>
          </a:bodyPr>
          <a:lstStyle/>
          <a:p>
            <a:pPr>
              <a:buNone/>
            </a:pPr>
            <a:r>
              <a:rPr lang="en-US" altLang="zh-CN" sz="7200" b="1" dirty="0">
                <a:latin typeface="Arial" panose="020B0604020202020204" pitchFamily="34" charset="0"/>
                <a:cs typeface="Arial" panose="020B0604020202020204" pitchFamily="34" charset="0"/>
              </a:rPr>
              <a:t>import java.sql.*;</a:t>
            </a:r>
            <a:endParaRPr lang="zh-CN" altLang="en-US" sz="7200" dirty="0">
              <a:latin typeface="Arial" panose="020B0604020202020204" pitchFamily="34" charset="0"/>
              <a:cs typeface="Arial" panose="020B0604020202020204" pitchFamily="34" charset="0"/>
            </a:endParaRPr>
          </a:p>
          <a:p>
            <a:pPr>
              <a:buNone/>
            </a:pPr>
            <a:r>
              <a:rPr lang="en-US" altLang="zh-CN" sz="7200" b="1" dirty="0">
                <a:latin typeface="Arial" panose="020B0604020202020204" pitchFamily="34" charset="0"/>
                <a:cs typeface="Arial" panose="020B0604020202020204" pitchFamily="34" charset="0"/>
              </a:rPr>
              <a:t>public class Example14_1 {</a:t>
            </a:r>
          </a:p>
          <a:p>
            <a:pPr>
              <a:buNone/>
            </a:pP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public static void main(String </a:t>
            </a:r>
            <a:r>
              <a:rPr lang="en-US" altLang="zh-CN" sz="7200" b="1" dirty="0" err="1">
                <a:latin typeface="Arial" panose="020B0604020202020204" pitchFamily="34" charset="0"/>
                <a:cs typeface="Arial" panose="020B0604020202020204" pitchFamily="34" charset="0"/>
              </a:rPr>
              <a:t>args</a:t>
            </a:r>
            <a:r>
              <a:rPr lang="en-US" altLang="zh-CN" sz="7200" b="1" dirty="0">
                <a:latin typeface="Arial" panose="020B0604020202020204" pitchFamily="34" charset="0"/>
                <a:cs typeface="Arial" panose="020B0604020202020204" pitchFamily="34" charset="0"/>
              </a:rPr>
              <a:t>[]) {</a:t>
            </a:r>
          </a:p>
          <a:p>
            <a:pPr>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r>
              <a:rPr lang="zh-CN" altLang="en-US" sz="7200" dirty="0">
                <a:latin typeface="Arial" panose="020B0604020202020204" pitchFamily="34" charset="0"/>
                <a:cs typeface="Arial" panose="020B0604020202020204" pitchFamily="34" charset="0"/>
              </a:rPr>
              <a:t>设置数据库参数</a:t>
            </a:r>
          </a:p>
          <a:p>
            <a:pPr>
              <a:buNone/>
            </a:pPr>
            <a:r>
              <a:rPr lang="en-US" altLang="zh-CN" sz="7200" b="1" dirty="0">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String URL = "</a:t>
            </a:r>
            <a:r>
              <a:rPr lang="en-US" altLang="zh-CN" sz="7200" b="1" dirty="0" err="1">
                <a:solidFill>
                  <a:srgbClr val="006600"/>
                </a:solidFill>
                <a:latin typeface="Arial" panose="020B0604020202020204" pitchFamily="34" charset="0"/>
                <a:cs typeface="Arial" panose="020B0604020202020204" pitchFamily="34" charset="0"/>
              </a:rPr>
              <a:t>jdbc:sqlserver</a:t>
            </a:r>
            <a:r>
              <a:rPr lang="en-US" altLang="zh-CN" sz="7200" b="1" dirty="0">
                <a:solidFill>
                  <a:srgbClr val="006600"/>
                </a:solidFill>
                <a:latin typeface="Arial" panose="020B0604020202020204" pitchFamily="34" charset="0"/>
                <a:cs typeface="Arial" panose="020B0604020202020204" pitchFamily="34" charset="0"/>
              </a:rPr>
              <a:t>://localhost:1433;DatabaseName=factory";</a:t>
            </a:r>
          </a:p>
          <a:p>
            <a:pPr>
              <a:buNone/>
            </a:pPr>
            <a:r>
              <a:rPr lang="en-US" altLang="zh-CN" sz="7200" dirty="0">
                <a:solidFill>
                  <a:srgbClr val="006600"/>
                </a:solidFill>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final String USER="</a:t>
            </a:r>
            <a:r>
              <a:rPr lang="en-US" altLang="zh-CN" sz="7200" b="1" dirty="0" err="1">
                <a:solidFill>
                  <a:srgbClr val="006600"/>
                </a:solidFill>
                <a:latin typeface="Arial" panose="020B0604020202020204" pitchFamily="34" charset="0"/>
                <a:cs typeface="Arial" panose="020B0604020202020204" pitchFamily="34" charset="0"/>
              </a:rPr>
              <a:t>sa</a:t>
            </a:r>
            <a:r>
              <a:rPr lang="en-US" altLang="zh-CN" sz="7200" b="1" dirty="0">
                <a:solidFill>
                  <a:srgbClr val="006600"/>
                </a:solidFill>
                <a:latin typeface="Arial" panose="020B0604020202020204" pitchFamily="34" charset="0"/>
                <a:cs typeface="Arial" panose="020B0604020202020204" pitchFamily="34" charset="0"/>
              </a:rPr>
              <a:t>";</a:t>
            </a:r>
          </a:p>
          <a:p>
            <a:pPr>
              <a:buNone/>
            </a:pPr>
            <a:r>
              <a:rPr lang="en-US" altLang="zh-CN" sz="7200" dirty="0">
                <a:solidFill>
                  <a:srgbClr val="006600"/>
                </a:solidFill>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final String PASSWORD="12345“;</a:t>
            </a:r>
            <a:r>
              <a:rPr lang="zh-CN" altLang="en-US" sz="7200" dirty="0">
                <a:solidFill>
                  <a:srgbClr val="006600"/>
                </a:solidFill>
                <a:latin typeface="Arial" panose="020B0604020202020204" pitchFamily="34" charset="0"/>
                <a:cs typeface="Arial" panose="020B0604020202020204" pitchFamily="34" charset="0"/>
              </a:rPr>
              <a:t>    </a:t>
            </a:r>
          </a:p>
          <a:p>
            <a:pPr>
              <a:buNone/>
            </a:pPr>
            <a:r>
              <a:rPr lang="en-US" altLang="zh-CN" sz="7200" dirty="0">
                <a:latin typeface="Arial" panose="020B0604020202020204" pitchFamily="34" charset="0"/>
                <a:cs typeface="Arial" panose="020B0604020202020204" pitchFamily="34" charset="0"/>
              </a:rPr>
              <a:t>      Connection </a:t>
            </a:r>
            <a:r>
              <a:rPr lang="en-US" altLang="zh-CN" sz="7200">
                <a:latin typeface="Arial" panose="020B0604020202020204" pitchFamily="34" charset="0"/>
                <a:cs typeface="Arial" panose="020B0604020202020204" pitchFamily="34" charset="0"/>
              </a:rPr>
              <a:t>con;		//</a:t>
            </a:r>
            <a:r>
              <a:rPr lang="zh-CN" altLang="en-US" sz="7200">
                <a:latin typeface="Arial" panose="020B0604020202020204" pitchFamily="34" charset="0"/>
                <a:cs typeface="Arial" panose="020B0604020202020204" pitchFamily="34" charset="0"/>
              </a:rPr>
              <a:t>数据库连接</a:t>
            </a:r>
            <a:endParaRPr lang="en-US" altLang="zh-CN" sz="7200" dirty="0">
              <a:latin typeface="Arial" panose="020B0604020202020204" pitchFamily="34" charset="0"/>
              <a:cs typeface="Arial" panose="020B0604020202020204" pitchFamily="34" charset="0"/>
            </a:endParaRPr>
          </a:p>
          <a:p>
            <a:pPr>
              <a:buNone/>
            </a:pPr>
            <a:r>
              <a:rPr lang="en-US" altLang="zh-CN" sz="7200" dirty="0">
                <a:latin typeface="Arial" panose="020B0604020202020204" pitchFamily="34" charset="0"/>
                <a:cs typeface="Arial" panose="020B0604020202020204" pitchFamily="34" charset="0"/>
              </a:rPr>
              <a:t>      Statement </a:t>
            </a:r>
            <a:r>
              <a:rPr lang="en-US" altLang="zh-CN" sz="7200" dirty="0" err="1">
                <a:latin typeface="Arial" panose="020B0604020202020204" pitchFamily="34" charset="0"/>
                <a:cs typeface="Arial" panose="020B0604020202020204" pitchFamily="34" charset="0"/>
              </a:rPr>
              <a:t>sql</a:t>
            </a:r>
            <a:r>
              <a:rPr lang="en-US" altLang="zh-CN" sz="7200">
                <a:latin typeface="Arial" panose="020B0604020202020204" pitchFamily="34" charset="0"/>
                <a:cs typeface="Arial" panose="020B0604020202020204" pitchFamily="34" charset="0"/>
              </a:rPr>
              <a:t>; 		</a:t>
            </a:r>
            <a:endParaRPr lang="en-US" altLang="zh-CN" sz="7200" dirty="0">
              <a:latin typeface="Arial" panose="020B0604020202020204" pitchFamily="34" charset="0"/>
              <a:cs typeface="Arial" panose="020B0604020202020204" pitchFamily="34" charset="0"/>
            </a:endParaRP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ResultSet</a:t>
            </a: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rs</a:t>
            </a:r>
            <a:r>
              <a:rPr lang="en-US" altLang="zh-CN" sz="7200" dirty="0">
                <a:latin typeface="Arial" panose="020B0604020202020204" pitchFamily="34" charset="0"/>
                <a:cs typeface="Arial" panose="020B0604020202020204" pitchFamily="34" charset="0"/>
              </a:rPr>
              <a:t>;</a:t>
            </a:r>
          </a:p>
          <a:p>
            <a:pPr>
              <a:buNone/>
            </a:pPr>
            <a:r>
              <a:rPr lang="zh-CN" altLang="en-US" sz="7200" dirty="0">
                <a:latin typeface="Arial" panose="020B0604020202020204" pitchFamily="34" charset="0"/>
                <a:cs typeface="Arial" panose="020B0604020202020204" pitchFamily="34" charset="0"/>
              </a:rPr>
              <a:t>      </a:t>
            </a:r>
          </a:p>
          <a:p>
            <a:pPr>
              <a:buNone/>
            </a:pPr>
            <a:r>
              <a:rPr lang="en-US" altLang="zh-CN" sz="7200" dirty="0">
                <a:latin typeface="Arial" panose="020B0604020202020204" pitchFamily="34" charset="0"/>
                <a:cs typeface="Arial" panose="020B0604020202020204" pitchFamily="34" charset="0"/>
              </a:rPr>
              <a:t>      </a:t>
            </a:r>
            <a:r>
              <a:rPr lang="en-US" altLang="zh-CN" sz="7200">
                <a:latin typeface="Arial" panose="020B0604020202020204" pitchFamily="34" charset="0"/>
                <a:cs typeface="Arial" panose="020B0604020202020204" pitchFamily="34" charset="0"/>
              </a:rPr>
              <a:t>try{</a:t>
            </a:r>
            <a:r>
              <a:rPr lang="en-US" altLang="zh-CN" sz="7200" b="1">
                <a:solidFill>
                  <a:srgbClr val="C00000"/>
                </a:solidFill>
                <a:latin typeface="Arial" panose="020B0604020202020204" pitchFamily="34" charset="0"/>
                <a:cs typeface="Arial" panose="020B0604020202020204" pitchFamily="34" charset="0"/>
              </a:rPr>
              <a:t>//1.</a:t>
            </a:r>
            <a:r>
              <a:rPr lang="zh-CN" altLang="en-US" sz="7200" b="1">
                <a:solidFill>
                  <a:srgbClr val="C00000"/>
                </a:solidFill>
                <a:latin typeface="Arial" panose="020B0604020202020204" pitchFamily="34" charset="0"/>
                <a:cs typeface="Arial" panose="020B0604020202020204" pitchFamily="34" charset="0"/>
              </a:rPr>
              <a:t>加载驱动程序            </a:t>
            </a:r>
            <a:endParaRPr lang="zh-CN" altLang="en-US" sz="7200" b="1" dirty="0">
              <a:solidFill>
                <a:srgbClr val="C00000"/>
              </a:solidFill>
              <a:latin typeface="Arial" panose="020B0604020202020204" pitchFamily="34" charset="0"/>
              <a:cs typeface="Arial" panose="020B0604020202020204" pitchFamily="34" charset="0"/>
            </a:endParaRP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Class.forName</a:t>
            </a:r>
            <a:r>
              <a:rPr lang="en-US" altLang="zh-CN" sz="7200" dirty="0">
                <a:latin typeface="Arial" panose="020B0604020202020204" pitchFamily="34" charset="0"/>
                <a:cs typeface="Arial" panose="020B0604020202020204" pitchFamily="34" charset="0"/>
              </a:rPr>
              <a:t>("</a:t>
            </a:r>
            <a:r>
              <a:rPr lang="en-US" altLang="zh-CN" sz="7200" b="1" dirty="0" err="1">
                <a:solidFill>
                  <a:srgbClr val="0000CC"/>
                </a:solidFill>
                <a:latin typeface="Arial" panose="020B0604020202020204" pitchFamily="34" charset="0"/>
                <a:cs typeface="Arial" panose="020B0604020202020204" pitchFamily="34" charset="0"/>
              </a:rPr>
              <a:t>com.microsoft.sqlserver.jdbc.SQLServerDriver</a:t>
            </a:r>
            <a:r>
              <a:rPr lang="en-US" altLang="zh-CN" sz="7200" dirty="0">
                <a:latin typeface="Arial" panose="020B0604020202020204" pitchFamily="34" charset="0"/>
                <a:cs typeface="Arial" panose="020B0604020202020204" pitchFamily="34" charset="0"/>
              </a:rPr>
              <a:t>");</a:t>
            </a:r>
          </a:p>
          <a:p>
            <a:pPr>
              <a:buNone/>
            </a:pPr>
            <a:r>
              <a:rPr lang="en-US" altLang="zh-CN" sz="7200" dirty="0">
                <a:latin typeface="Arial" panose="020B0604020202020204" pitchFamily="34" charset="0"/>
                <a:cs typeface="Arial" panose="020B0604020202020204" pitchFamily="34" charset="0"/>
              </a:rPr>
              <a:t>      </a:t>
            </a:r>
            <a:r>
              <a:rPr lang="en-US" altLang="zh-CN" sz="7200">
                <a:latin typeface="Arial" panose="020B0604020202020204" pitchFamily="34" charset="0"/>
                <a:cs typeface="Arial" panose="020B0604020202020204" pitchFamily="34" charset="0"/>
              </a:rPr>
              <a:t>} </a:t>
            </a:r>
            <a:r>
              <a:rPr lang="en-US" altLang="zh-CN" sz="7200" b="1">
                <a:latin typeface="Arial" panose="020B0604020202020204" pitchFamily="34" charset="0"/>
                <a:cs typeface="Arial" panose="020B0604020202020204" pitchFamily="34" charset="0"/>
              </a:rPr>
              <a:t>catch</a:t>
            </a:r>
            <a:r>
              <a:rPr lang="en-US" altLang="zh-CN" sz="7200" b="1" dirty="0">
                <a:latin typeface="Arial" panose="020B0604020202020204" pitchFamily="34" charset="0"/>
                <a:cs typeface="Arial" panose="020B0604020202020204" pitchFamily="34" charset="0"/>
              </a:rPr>
              <a:t>(</a:t>
            </a:r>
            <a:r>
              <a:rPr lang="en-US" altLang="zh-CN" sz="7200" b="1" dirty="0" err="1">
                <a:latin typeface="Arial" panose="020B0604020202020204" pitchFamily="34" charset="0"/>
                <a:cs typeface="Arial" panose="020B0604020202020204" pitchFamily="34" charset="0"/>
              </a:rPr>
              <a:t>ClassNotFoundException</a:t>
            </a:r>
            <a:r>
              <a:rPr lang="en-US" altLang="zh-CN" sz="7200" b="1" dirty="0">
                <a:latin typeface="Arial" panose="020B0604020202020204" pitchFamily="34" charset="0"/>
                <a:cs typeface="Arial" panose="020B0604020202020204" pitchFamily="34" charset="0"/>
              </a:rPr>
              <a:t> e) {</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a:t>
            </a:r>
            <a:r>
              <a:rPr lang="en-US" altLang="zh-CN" sz="7200" dirty="0">
                <a:latin typeface="Arial" panose="020B0604020202020204" pitchFamily="34" charset="0"/>
                <a:cs typeface="Arial" panose="020B0604020202020204" pitchFamily="34" charset="0"/>
              </a:rPr>
              <a:t>(e);</a:t>
            </a:r>
          </a:p>
          <a:p>
            <a:pPr>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p>
          <a:p>
            <a:pPr>
              <a:buNone/>
            </a:pPr>
            <a:r>
              <a:rPr lang="en-US" altLang="zh-CN" sz="7200">
                <a:latin typeface="Arial" panose="020B0604020202020204" pitchFamily="34" charset="0"/>
                <a:cs typeface="Arial" panose="020B0604020202020204" pitchFamily="34" charset="0"/>
              </a:rPr>
              <a:t>	   try {</a:t>
            </a:r>
          </a:p>
          <a:p>
            <a:pPr>
              <a:buNone/>
            </a:pPr>
            <a:r>
              <a:rPr lang="en-US" altLang="zh-CN" sz="7200">
                <a:solidFill>
                  <a:srgbClr val="C00000"/>
                </a:solidFill>
                <a:latin typeface="Arial" panose="020B0604020202020204" pitchFamily="34" charset="0"/>
                <a:cs typeface="Arial" panose="020B0604020202020204" pitchFamily="34" charset="0"/>
              </a:rPr>
              <a:t>	   	//</a:t>
            </a:r>
            <a:r>
              <a:rPr lang="en-US" altLang="zh-CN" sz="7200" b="1">
                <a:solidFill>
                  <a:srgbClr val="C00000"/>
                </a:solidFill>
                <a:latin typeface="Arial" panose="020B0604020202020204" pitchFamily="34" charset="0"/>
                <a:cs typeface="Arial" panose="020B0604020202020204" pitchFamily="34" charset="0"/>
              </a:rPr>
              <a:t>2.</a:t>
            </a:r>
            <a:r>
              <a:rPr lang="zh-CN" altLang="en-US" sz="7200" b="1">
                <a:solidFill>
                  <a:srgbClr val="C00000"/>
                </a:solidFill>
                <a:latin typeface="Arial" panose="020B0604020202020204" pitchFamily="34" charset="0"/>
                <a:cs typeface="Arial" panose="020B0604020202020204" pitchFamily="34" charset="0"/>
              </a:rPr>
              <a:t>获得数据库的连接</a:t>
            </a:r>
            <a:r>
              <a:rPr lang="en-US" altLang="zh-CN" sz="7200" b="1">
                <a:solidFill>
                  <a:srgbClr val="C00000"/>
                </a:solidFill>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buNone/>
            </a:pPr>
            <a:r>
              <a:rPr lang="en-US" altLang="zh-CN" sz="7200">
                <a:latin typeface="Arial" panose="020B0604020202020204" pitchFamily="34" charset="0"/>
                <a:cs typeface="Arial" panose="020B0604020202020204" pitchFamily="34" charset="0"/>
              </a:rPr>
              <a:t>      	con</a:t>
            </a:r>
            <a:r>
              <a:rPr lang="en-US" altLang="zh-CN" sz="7200" dirty="0">
                <a:latin typeface="Arial" panose="020B0604020202020204" pitchFamily="34" charset="0"/>
                <a:cs typeface="Arial" panose="020B0604020202020204" pitchFamily="34" charset="0"/>
              </a:rPr>
              <a:t>=(Connection)</a:t>
            </a:r>
            <a:r>
              <a:rPr lang="en-US" altLang="zh-CN" sz="7200" dirty="0" err="1">
                <a:latin typeface="Arial" panose="020B0604020202020204" pitchFamily="34" charset="0"/>
                <a:cs typeface="Arial" panose="020B0604020202020204" pitchFamily="34" charset="0"/>
              </a:rPr>
              <a:t>DriverManager.getConnection</a:t>
            </a:r>
            <a:r>
              <a:rPr lang="en-US" altLang="zh-CN" sz="7200" dirty="0">
                <a:latin typeface="Arial" panose="020B0604020202020204" pitchFamily="34" charset="0"/>
                <a:cs typeface="Arial" panose="020B0604020202020204" pitchFamily="34" charset="0"/>
              </a:rPr>
              <a:t>(</a:t>
            </a:r>
            <a:r>
              <a:rPr lang="en-US" altLang="zh-CN" sz="7200" b="1" dirty="0">
                <a:solidFill>
                  <a:srgbClr val="006600"/>
                </a:solidFill>
                <a:latin typeface="Arial" panose="020B0604020202020204" pitchFamily="34" charset="0"/>
                <a:cs typeface="Arial" panose="020B0604020202020204" pitchFamily="34" charset="0"/>
              </a:rPr>
              <a:t>URL,USER,</a:t>
            </a:r>
            <a:r>
              <a:rPr lang="en-US" altLang="zh-CN" sz="7200" b="1">
                <a:solidFill>
                  <a:srgbClr val="006600"/>
                </a:solidFill>
                <a:latin typeface="Arial" panose="020B0604020202020204" pitchFamily="34" charset="0"/>
                <a:cs typeface="Arial" panose="020B0604020202020204" pitchFamily="34" charset="0"/>
              </a:rPr>
              <a:t>PASSWORD</a:t>
            </a:r>
            <a:r>
              <a:rPr lang="en-US" altLang="zh-CN" sz="7200">
                <a:latin typeface="Arial" panose="020B0604020202020204" pitchFamily="34" charset="0"/>
                <a:cs typeface="Arial" panose="020B0604020202020204" pitchFamily="34" charset="0"/>
              </a:rPr>
              <a:t>);</a:t>
            </a:r>
          </a:p>
          <a:p>
            <a:pPr>
              <a:buNone/>
            </a:pPr>
            <a:endParaRPr lang="en-US" altLang="zh-CN" sz="7200">
              <a:latin typeface="Arial" panose="020B0604020202020204" pitchFamily="34" charset="0"/>
              <a:cs typeface="Arial" panose="020B0604020202020204" pitchFamily="34" charset="0"/>
            </a:endParaRPr>
          </a:p>
          <a:p>
            <a:pPr>
              <a:buNone/>
            </a:pPr>
            <a:r>
              <a:rPr lang="en-US" altLang="zh-CN" sz="7200">
                <a:solidFill>
                  <a:srgbClr val="C00000"/>
                </a:solidFill>
                <a:latin typeface="Arial" panose="020B0604020202020204" pitchFamily="34" charset="0"/>
                <a:cs typeface="Arial" panose="020B0604020202020204" pitchFamily="34" charset="0"/>
              </a:rPr>
              <a:t>	    	//3.</a:t>
            </a:r>
            <a:r>
              <a:rPr lang="zh-CN" altLang="en-US" sz="7200">
                <a:solidFill>
                  <a:srgbClr val="C00000"/>
                </a:solidFill>
                <a:latin typeface="Arial" panose="020B0604020202020204" pitchFamily="34" charset="0"/>
                <a:cs typeface="Arial" panose="020B0604020202020204" pitchFamily="34" charset="0"/>
              </a:rPr>
              <a:t>得到连接</a:t>
            </a:r>
            <a:r>
              <a:rPr lang="en-US" altLang="zh-CN" sz="7200">
                <a:solidFill>
                  <a:srgbClr val="C00000"/>
                </a:solidFill>
                <a:latin typeface="Arial" panose="020B0604020202020204" pitchFamily="34" charset="0"/>
                <a:cs typeface="Arial" panose="020B0604020202020204" pitchFamily="34" charset="0"/>
              </a:rPr>
              <a:t>conn</a:t>
            </a:r>
            <a:r>
              <a:rPr lang="zh-CN" altLang="en-US" sz="7200">
                <a:solidFill>
                  <a:srgbClr val="C00000"/>
                </a:solidFill>
                <a:latin typeface="Arial" panose="020B0604020202020204" pitchFamily="34" charset="0"/>
                <a:cs typeface="Arial" panose="020B0604020202020204" pitchFamily="34" charset="0"/>
              </a:rPr>
              <a:t>后，获取可执行</a:t>
            </a:r>
            <a:r>
              <a:rPr lang="en-US" altLang="zh-CN" sz="7200">
                <a:solidFill>
                  <a:srgbClr val="C00000"/>
                </a:solidFill>
                <a:latin typeface="Arial" panose="020B0604020202020204" pitchFamily="34" charset="0"/>
                <a:cs typeface="Arial" panose="020B0604020202020204" pitchFamily="34" charset="0"/>
              </a:rPr>
              <a:t>sql</a:t>
            </a:r>
            <a:r>
              <a:rPr lang="zh-CN" altLang="en-US" sz="7200">
                <a:solidFill>
                  <a:srgbClr val="C00000"/>
                </a:solidFill>
                <a:latin typeface="Arial" panose="020B0604020202020204" pitchFamily="34" charset="0"/>
                <a:cs typeface="Arial" panose="020B0604020202020204" pitchFamily="34" charset="0"/>
              </a:rPr>
              <a:t>语句的</a:t>
            </a:r>
            <a:r>
              <a:rPr lang="en-US" altLang="zh-CN" sz="7200">
                <a:solidFill>
                  <a:srgbClr val="C00000"/>
                </a:solidFill>
                <a:latin typeface="Arial" panose="020B0604020202020204" pitchFamily="34" charset="0"/>
                <a:cs typeface="Arial" panose="020B0604020202020204" pitchFamily="34" charset="0"/>
              </a:rPr>
              <a:t>Statement</a:t>
            </a:r>
            <a:r>
              <a:rPr lang="zh-CN" altLang="en-US" sz="7200">
                <a:solidFill>
                  <a:srgbClr val="C00000"/>
                </a:solidFill>
                <a:latin typeface="Arial" panose="020B0604020202020204" pitchFamily="34" charset="0"/>
                <a:cs typeface="Arial" panose="020B0604020202020204" pitchFamily="34" charset="0"/>
              </a:rPr>
              <a:t>对象</a:t>
            </a:r>
          </a:p>
          <a:p>
            <a:pPr>
              <a:buNone/>
            </a:pPr>
            <a:r>
              <a:rPr lang="en-US" altLang="zh-CN" sz="7200">
                <a:latin typeface="Arial" panose="020B0604020202020204" pitchFamily="34" charset="0"/>
                <a:cs typeface="Arial" panose="020B0604020202020204" pitchFamily="34" charset="0"/>
              </a:rPr>
              <a:t>          sql=con.createStatement();</a:t>
            </a:r>
            <a:r>
              <a:rPr lang="zh-CN" altLang="en-US" sz="7200">
                <a:latin typeface="Arial" panose="020B0604020202020204" pitchFamily="34" charset="0"/>
                <a:cs typeface="Arial" panose="020B0604020202020204" pitchFamily="34" charset="0"/>
              </a:rPr>
              <a:t>          </a:t>
            </a:r>
          </a:p>
          <a:p>
            <a:pPr>
              <a:buNone/>
            </a:pPr>
            <a:endParaRPr lang="en-US" altLang="zh-CN" sz="7200" dirty="0">
              <a:latin typeface="Arial" panose="020B0604020202020204" pitchFamily="34" charset="0"/>
              <a:cs typeface="Arial" panose="020B0604020202020204" pitchFamily="34" charset="0"/>
            </a:endParaRPr>
          </a:p>
          <a:p>
            <a:pPr>
              <a:buNone/>
            </a:pPr>
            <a:r>
              <a:rPr lang="zh-CN" altLang="en-US" dirty="0">
                <a:latin typeface="Arial" panose="020B0604020202020204" pitchFamily="34" charset="0"/>
                <a:cs typeface="Arial" panose="020B0604020202020204" pitchFamily="34" charset="0"/>
              </a:rPr>
              <a:t>      </a:t>
            </a:r>
          </a:p>
          <a:p>
            <a:pPr>
              <a:buNone/>
            </a:pP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516" y="345196"/>
            <a:ext cx="8712968" cy="6167608"/>
          </a:xfrm>
          <a:ln>
            <a:solidFill>
              <a:schemeClr val="accent1"/>
            </a:solidFill>
          </a:ln>
        </p:spPr>
        <p:txBody>
          <a:bodyPr>
            <a:normAutofit fontScale="25000" lnSpcReduction="20000"/>
          </a:bodyPr>
          <a:lstStyle/>
          <a:p>
            <a:pPr>
              <a:buNone/>
            </a:pPr>
            <a:r>
              <a:rPr lang="en-US" altLang="zh-CN" sz="7200">
                <a:solidFill>
                  <a:srgbClr val="C00000"/>
                </a:solidFill>
                <a:latin typeface="Arial" panose="020B0604020202020204" pitchFamily="34" charset="0"/>
                <a:cs typeface="Arial" panose="020B0604020202020204" pitchFamily="34" charset="0"/>
              </a:rPr>
              <a:t>	//</a:t>
            </a:r>
            <a:r>
              <a:rPr lang="en-US" altLang="zh-CN" sz="7200" dirty="0">
                <a:solidFill>
                  <a:srgbClr val="C00000"/>
                </a:solidFill>
                <a:latin typeface="Arial" panose="020B0604020202020204" pitchFamily="34" charset="0"/>
                <a:cs typeface="Arial" panose="020B0604020202020204" pitchFamily="34" charset="0"/>
              </a:rPr>
              <a:t>4. Statement</a:t>
            </a:r>
            <a:r>
              <a:rPr lang="zh-CN" altLang="en-US" sz="7200" dirty="0">
                <a:solidFill>
                  <a:srgbClr val="C00000"/>
                </a:solidFill>
                <a:latin typeface="Arial" panose="020B0604020202020204" pitchFamily="34" charset="0"/>
                <a:cs typeface="Arial" panose="020B0604020202020204" pitchFamily="34" charset="0"/>
              </a:rPr>
              <a:t>对象执行查询数据库的</a:t>
            </a:r>
            <a:r>
              <a:rPr lang="en-US" altLang="zh-CN" sz="7200" dirty="0">
                <a:solidFill>
                  <a:srgbClr val="C00000"/>
                </a:solidFill>
                <a:latin typeface="Arial" panose="020B0604020202020204" pitchFamily="34" charset="0"/>
                <a:cs typeface="Arial" panose="020B0604020202020204" pitchFamily="34" charset="0"/>
              </a:rPr>
              <a:t>SQL</a:t>
            </a:r>
            <a:r>
              <a:rPr lang="zh-CN" altLang="en-US" sz="7200" dirty="0">
                <a:solidFill>
                  <a:srgbClr val="C00000"/>
                </a:solidFill>
                <a:latin typeface="Arial" panose="020B0604020202020204" pitchFamily="34" charset="0"/>
                <a:cs typeface="Arial" panose="020B0604020202020204" pitchFamily="34" charset="0"/>
              </a:rPr>
              <a:t>语句，返回一个</a:t>
            </a:r>
            <a:r>
              <a:rPr lang="zh-CN" altLang="en-US" sz="7200">
                <a:solidFill>
                  <a:srgbClr val="C00000"/>
                </a:solidFill>
                <a:latin typeface="Arial" panose="020B0604020202020204" pitchFamily="34" charset="0"/>
                <a:cs typeface="Arial" panose="020B0604020202020204" pitchFamily="34" charset="0"/>
              </a:rPr>
              <a:t>结果集</a:t>
            </a:r>
            <a:r>
              <a:rPr lang="en-US" altLang="zh-CN" sz="7200">
                <a:solidFill>
                  <a:srgbClr val="C00000"/>
                </a:solidFill>
                <a:latin typeface="Arial" panose="020B0604020202020204" pitchFamily="34" charset="0"/>
                <a:cs typeface="Arial" panose="020B0604020202020204" pitchFamily="34" charset="0"/>
              </a:rPr>
              <a:t>(ResultSet)</a:t>
            </a:r>
            <a:r>
              <a:rPr lang="zh-CN" altLang="en-US" sz="7200">
                <a:solidFill>
                  <a:srgbClr val="C00000"/>
                </a:solidFill>
                <a:latin typeface="Arial" panose="020B0604020202020204" pitchFamily="34" charset="0"/>
                <a:cs typeface="Arial" panose="020B0604020202020204" pitchFamily="34" charset="0"/>
              </a:rPr>
              <a:t>对象</a:t>
            </a:r>
            <a:r>
              <a:rPr lang="zh-CN" altLang="en-US" sz="7200" dirty="0">
                <a:solidFill>
                  <a:srgbClr val="C00000"/>
                </a:solidFill>
                <a:latin typeface="Arial" panose="020B0604020202020204" pitchFamily="34" charset="0"/>
                <a:cs typeface="Arial" panose="020B0604020202020204" pitchFamily="34" charset="0"/>
              </a:rPr>
              <a:t>。</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rs</a:t>
            </a:r>
            <a:r>
              <a:rPr lang="en-US" altLang="zh-CN" sz="7200" dirty="0">
                <a:latin typeface="Arial" panose="020B0604020202020204" pitchFamily="34" charset="0"/>
                <a:cs typeface="Arial" panose="020B0604020202020204" pitchFamily="34" charset="0"/>
              </a:rPr>
              <a:t>=</a:t>
            </a:r>
            <a:r>
              <a:rPr lang="en-US" altLang="zh-CN" sz="7200" dirty="0" err="1">
                <a:latin typeface="Arial" panose="020B0604020202020204" pitchFamily="34" charset="0"/>
                <a:cs typeface="Arial" panose="020B0604020202020204" pitchFamily="34" charset="0"/>
              </a:rPr>
              <a:t>sql.executeQuery</a:t>
            </a:r>
            <a:r>
              <a:rPr lang="en-US" altLang="zh-CN" sz="7200" dirty="0">
                <a:latin typeface="Arial" panose="020B0604020202020204" pitchFamily="34" charset="0"/>
                <a:cs typeface="Arial" panose="020B0604020202020204" pitchFamily="34" charset="0"/>
              </a:rPr>
              <a:t>("SELECT * FROM employee WHERE salary&gt;1900");</a:t>
            </a:r>
          </a:p>
          <a:p>
            <a:pPr>
              <a:buNone/>
            </a:pPr>
            <a:r>
              <a:rPr lang="zh-CN" altLang="en-US" sz="7200" dirty="0">
                <a:latin typeface="Arial" panose="020B0604020202020204" pitchFamily="34" charset="0"/>
                <a:cs typeface="Arial" panose="020B0604020202020204" pitchFamily="34" charset="0"/>
              </a:rPr>
              <a:t>          </a:t>
            </a:r>
          </a:p>
          <a:p>
            <a:pPr>
              <a:buNone/>
            </a:pPr>
            <a:r>
              <a:rPr lang="zh-CN" altLang="en-US" sz="7200" dirty="0">
                <a:solidFill>
                  <a:srgbClr val="C00000"/>
                </a:solidFill>
                <a:latin typeface="Arial" panose="020B0604020202020204" pitchFamily="34" charset="0"/>
                <a:cs typeface="Arial" panose="020B0604020202020204" pitchFamily="34" charset="0"/>
              </a:rPr>
              <a:t>          </a:t>
            </a:r>
            <a:r>
              <a:rPr lang="en-US" altLang="zh-CN" sz="7200" dirty="0">
                <a:solidFill>
                  <a:srgbClr val="C00000"/>
                </a:solidFill>
                <a:latin typeface="Arial" panose="020B0604020202020204" pitchFamily="34" charset="0"/>
                <a:cs typeface="Arial" panose="020B0604020202020204" pitchFamily="34" charset="0"/>
              </a:rPr>
              <a:t>//5.</a:t>
            </a:r>
            <a:r>
              <a:rPr lang="zh-CN" altLang="en-US" sz="7200" dirty="0">
                <a:solidFill>
                  <a:srgbClr val="C00000"/>
                </a:solidFill>
                <a:latin typeface="Arial" panose="020B0604020202020204" pitchFamily="34" charset="0"/>
                <a:cs typeface="Arial" panose="020B0604020202020204" pitchFamily="34" charset="0"/>
              </a:rPr>
              <a:t> 操作结果集</a:t>
            </a:r>
          </a:p>
          <a:p>
            <a:pPr>
              <a:buNone/>
            </a:pPr>
            <a:r>
              <a:rPr lang="en-US" altLang="zh-CN" sz="7200" dirty="0">
                <a:latin typeface="Arial" panose="020B0604020202020204" pitchFamily="34" charset="0"/>
                <a:cs typeface="Arial" panose="020B0604020202020204" pitchFamily="34" charset="0"/>
              </a:rPr>
              <a:t>          while(</a:t>
            </a:r>
            <a:r>
              <a:rPr lang="en-US" altLang="zh-CN" sz="7200" dirty="0" err="1">
                <a:latin typeface="Arial" panose="020B0604020202020204" pitchFamily="34" charset="0"/>
                <a:cs typeface="Arial" panose="020B0604020202020204" pitchFamily="34" charset="0"/>
              </a:rPr>
              <a:t>rs.next</a:t>
            </a:r>
            <a:r>
              <a:rPr lang="en-US" altLang="zh-CN" sz="7200" dirty="0">
                <a:latin typeface="Arial" panose="020B0604020202020204" pitchFamily="34" charset="0"/>
                <a:cs typeface="Arial" panose="020B0604020202020204" pitchFamily="34" charset="0"/>
              </a:rPr>
              <a:t>()) {</a:t>
            </a:r>
          </a:p>
          <a:p>
            <a:pPr>
              <a:buNone/>
            </a:pPr>
            <a:r>
              <a:rPr lang="en-US" altLang="zh-CN" sz="7200" dirty="0">
                <a:latin typeface="Arial" panose="020B0604020202020204" pitchFamily="34" charset="0"/>
                <a:cs typeface="Arial" panose="020B0604020202020204" pitchFamily="34" charset="0"/>
              </a:rPr>
              <a:t>             String number=</a:t>
            </a:r>
            <a:r>
              <a:rPr lang="en-US" altLang="zh-CN" sz="7200" dirty="0" err="1">
                <a:latin typeface="Arial" panose="020B0604020202020204" pitchFamily="34" charset="0"/>
                <a:cs typeface="Arial" panose="020B0604020202020204" pitchFamily="34" charset="0"/>
              </a:rPr>
              <a:t>rs.getString</a:t>
            </a:r>
            <a:r>
              <a:rPr lang="en-US" altLang="zh-CN" sz="7200" dirty="0">
                <a:latin typeface="Arial" panose="020B0604020202020204" pitchFamily="34" charset="0"/>
                <a:cs typeface="Arial" panose="020B0604020202020204" pitchFamily="34" charset="0"/>
              </a:rPr>
              <a:t>(1);</a:t>
            </a:r>
          </a:p>
          <a:p>
            <a:pPr>
              <a:buNone/>
            </a:pPr>
            <a:r>
              <a:rPr lang="en-US" altLang="zh-CN" sz="7200" dirty="0">
                <a:latin typeface="Arial" panose="020B0604020202020204" pitchFamily="34" charset="0"/>
                <a:cs typeface="Arial" panose="020B0604020202020204" pitchFamily="34" charset="0"/>
              </a:rPr>
              <a:t>             String name=</a:t>
            </a:r>
            <a:r>
              <a:rPr lang="en-US" altLang="zh-CN" sz="7200" dirty="0" err="1">
                <a:latin typeface="Arial" panose="020B0604020202020204" pitchFamily="34" charset="0"/>
                <a:cs typeface="Arial" panose="020B0604020202020204" pitchFamily="34" charset="0"/>
              </a:rPr>
              <a:t>rs.getString</a:t>
            </a:r>
            <a:r>
              <a:rPr lang="en-US" altLang="zh-CN" sz="7200" dirty="0">
                <a:latin typeface="Arial" panose="020B0604020202020204" pitchFamily="34" charset="0"/>
                <a:cs typeface="Arial" panose="020B0604020202020204" pitchFamily="34" charset="0"/>
              </a:rPr>
              <a:t>(2);</a:t>
            </a:r>
          </a:p>
          <a:p>
            <a:pPr>
              <a:buNone/>
            </a:pPr>
            <a:r>
              <a:rPr lang="en-US" altLang="zh-CN" sz="7200" dirty="0">
                <a:latin typeface="Arial" panose="020B0604020202020204" pitchFamily="34" charset="0"/>
                <a:cs typeface="Arial" panose="020B0604020202020204" pitchFamily="34" charset="0"/>
              </a:rPr>
              <a:t>             Date </a:t>
            </a:r>
            <a:r>
              <a:rPr lang="en-US" altLang="zh-CN" sz="7200" dirty="0" err="1">
                <a:latin typeface="Arial" panose="020B0604020202020204" pitchFamily="34" charset="0"/>
                <a:cs typeface="Arial" panose="020B0604020202020204" pitchFamily="34" charset="0"/>
              </a:rPr>
              <a:t>date</a:t>
            </a:r>
            <a:r>
              <a:rPr lang="en-US" altLang="zh-CN" sz="7200" dirty="0">
                <a:latin typeface="Arial" panose="020B0604020202020204" pitchFamily="34" charset="0"/>
                <a:cs typeface="Arial" panose="020B0604020202020204" pitchFamily="34" charset="0"/>
              </a:rPr>
              <a:t>=</a:t>
            </a:r>
            <a:r>
              <a:rPr lang="en-US" altLang="zh-CN" sz="7200" dirty="0" err="1">
                <a:latin typeface="Arial" panose="020B0604020202020204" pitchFamily="34" charset="0"/>
                <a:cs typeface="Arial" panose="020B0604020202020204" pitchFamily="34" charset="0"/>
              </a:rPr>
              <a:t>rs.getDate</a:t>
            </a:r>
            <a:r>
              <a:rPr lang="en-US" altLang="zh-CN" sz="7200" dirty="0">
                <a:latin typeface="Arial" panose="020B0604020202020204" pitchFamily="34" charset="0"/>
                <a:cs typeface="Arial" panose="020B0604020202020204" pitchFamily="34" charset="0"/>
              </a:rPr>
              <a:t>("birthday");</a:t>
            </a:r>
          </a:p>
          <a:p>
            <a:pPr>
              <a:buNone/>
            </a:pPr>
            <a:r>
              <a:rPr lang="en-US" altLang="zh-CN" sz="7200" dirty="0">
                <a:latin typeface="Arial" panose="020B0604020202020204" pitchFamily="34" charset="0"/>
                <a:cs typeface="Arial" panose="020B0604020202020204" pitchFamily="34" charset="0"/>
              </a:rPr>
              <a:t>             double salary=</a:t>
            </a:r>
            <a:r>
              <a:rPr lang="en-US" altLang="zh-CN" sz="7200" dirty="0" err="1">
                <a:latin typeface="Arial" panose="020B0604020202020204" pitchFamily="34" charset="0"/>
                <a:cs typeface="Arial" panose="020B0604020202020204" pitchFamily="34" charset="0"/>
              </a:rPr>
              <a:t>rs.getDouble</a:t>
            </a:r>
            <a:r>
              <a:rPr lang="en-US" altLang="zh-CN" sz="7200" dirty="0">
                <a:latin typeface="Arial" panose="020B0604020202020204" pitchFamily="34" charset="0"/>
                <a:cs typeface="Arial" panose="020B0604020202020204" pitchFamily="34" charset="0"/>
              </a:rPr>
              <a:t>("salary");</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System.out.printf</a:t>
            </a:r>
            <a:r>
              <a:rPr lang="en-US" altLang="zh-CN" sz="7200" dirty="0">
                <a:latin typeface="Arial" panose="020B0604020202020204" pitchFamily="34" charset="0"/>
                <a:cs typeface="Arial" panose="020B0604020202020204" pitchFamily="34" charset="0"/>
              </a:rPr>
              <a:t>("%10s",number);</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System.out.printf</a:t>
            </a:r>
            <a:r>
              <a:rPr lang="en-US" altLang="zh-CN" sz="7200" dirty="0">
                <a:latin typeface="Arial" panose="020B0604020202020204" pitchFamily="34" charset="0"/>
                <a:cs typeface="Arial" panose="020B0604020202020204" pitchFamily="34" charset="0"/>
              </a:rPr>
              <a:t>("%-6s",</a:t>
            </a:r>
            <a:r>
              <a:rPr lang="en-US" altLang="zh-CN" sz="7200">
                <a:latin typeface="Arial" panose="020B0604020202020204" pitchFamily="34" charset="0"/>
                <a:cs typeface="Arial" panose="020B0604020202020204" pitchFamily="34" charset="0"/>
              </a:rPr>
              <a:t>name);		//'-'</a:t>
            </a:r>
            <a:r>
              <a:rPr lang="zh-CN" altLang="en-US" sz="7200" dirty="0">
                <a:latin typeface="Arial" panose="020B0604020202020204" pitchFamily="34" charset="0"/>
                <a:cs typeface="Arial" panose="020B0604020202020204" pitchFamily="34" charset="0"/>
              </a:rPr>
              <a:t>表示显示在占位的前面</a:t>
            </a:r>
            <a:r>
              <a:rPr lang="en-US" altLang="zh-CN" sz="7200" dirty="0">
                <a:latin typeface="Arial" panose="020B0604020202020204" pitchFamily="34" charset="0"/>
                <a:cs typeface="Arial" panose="020B0604020202020204" pitchFamily="34" charset="0"/>
              </a:rPr>
              <a:t>6</a:t>
            </a:r>
            <a:r>
              <a:rPr lang="zh-CN" altLang="en-US" sz="7200" dirty="0">
                <a:latin typeface="Arial" panose="020B0604020202020204" pitchFamily="34" charset="0"/>
                <a:cs typeface="Arial" panose="020B0604020202020204" pitchFamily="34" charset="0"/>
              </a:rPr>
              <a:t>位</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System.out.printf</a:t>
            </a:r>
            <a:r>
              <a:rPr lang="en-US" altLang="zh-CN" sz="7200" dirty="0">
                <a:latin typeface="Arial" panose="020B0604020202020204" pitchFamily="34" charset="0"/>
                <a:cs typeface="Arial" panose="020B0604020202020204" pitchFamily="34" charset="0"/>
              </a:rPr>
              <a:t>("%-15s",date.toString()); </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System.out.printf</a:t>
            </a:r>
            <a:r>
              <a:rPr lang="en-US" altLang="zh-CN" sz="7200" dirty="0">
                <a:latin typeface="Arial" panose="020B0604020202020204" pitchFamily="34" charset="0"/>
                <a:cs typeface="Arial" panose="020B0604020202020204" pitchFamily="34" charset="0"/>
              </a:rPr>
              <a:t>("%6s\</a:t>
            </a:r>
            <a:r>
              <a:rPr lang="en-US" altLang="zh-CN" sz="7200" dirty="0" err="1">
                <a:latin typeface="Arial" panose="020B0604020202020204" pitchFamily="34" charset="0"/>
                <a:cs typeface="Arial" panose="020B0604020202020204" pitchFamily="34" charset="0"/>
              </a:rPr>
              <a:t>n",salary</a:t>
            </a:r>
            <a:r>
              <a:rPr lang="en-US" altLang="zh-CN" sz="7200" dirty="0">
                <a:latin typeface="Arial" panose="020B0604020202020204" pitchFamily="34" charset="0"/>
                <a:cs typeface="Arial" panose="020B0604020202020204" pitchFamily="34" charset="0"/>
              </a:rPr>
              <a:t>);//</a:t>
            </a:r>
            <a:r>
              <a:rPr lang="zh-CN" altLang="en-US" sz="4000" dirty="0">
                <a:latin typeface="Arial" panose="020B0604020202020204" pitchFamily="34" charset="0"/>
                <a:cs typeface="Arial" panose="020B0604020202020204" pitchFamily="34" charset="0"/>
              </a:rPr>
              <a:t>表示格式化的字符串输出时占</a:t>
            </a:r>
            <a:r>
              <a:rPr lang="en-US" altLang="zh-CN" sz="4000" dirty="0">
                <a:latin typeface="Arial" panose="020B0604020202020204" pitchFamily="34" charset="0"/>
                <a:cs typeface="Arial" panose="020B0604020202020204" pitchFamily="34" charset="0"/>
              </a:rPr>
              <a:t>6</a:t>
            </a:r>
            <a:r>
              <a:rPr lang="zh-CN" altLang="en-US" sz="4000" dirty="0">
                <a:latin typeface="Arial" panose="020B0604020202020204" pitchFamily="34" charset="0"/>
                <a:cs typeface="Arial" panose="020B0604020202020204" pitchFamily="34" charset="0"/>
              </a:rPr>
              <a:t>个字宽度，且显示在在占位的前面后</a:t>
            </a:r>
            <a:r>
              <a:rPr lang="en-US" altLang="zh-CN" sz="4000" dirty="0">
                <a:latin typeface="Arial" panose="020B0604020202020204" pitchFamily="34" charset="0"/>
                <a:cs typeface="Arial" panose="020B0604020202020204" pitchFamily="34" charset="0"/>
              </a:rPr>
              <a:t>6</a:t>
            </a:r>
            <a:r>
              <a:rPr lang="zh-CN" altLang="en-US" sz="4000" dirty="0">
                <a:latin typeface="Arial" panose="020B0604020202020204" pitchFamily="34" charset="0"/>
                <a:cs typeface="Arial" panose="020B0604020202020204" pitchFamily="34" charset="0"/>
              </a:rPr>
              <a:t>位</a:t>
            </a:r>
          </a:p>
          <a:p>
            <a:pPr>
              <a:buNone/>
            </a:pPr>
            <a:r>
              <a:rPr lang="zh-CN" altLang="en-US" sz="7200">
                <a:latin typeface="Arial" panose="020B0604020202020204" pitchFamily="34" charset="0"/>
                <a:cs typeface="Arial" panose="020B0604020202020204" pitchFamily="34" charset="0"/>
              </a:rPr>
              <a:t>          </a:t>
            </a:r>
            <a:r>
              <a:rPr lang="en-US" altLang="zh-CN" sz="7200">
                <a:latin typeface="Arial" panose="020B0604020202020204" pitchFamily="34" charset="0"/>
                <a:cs typeface="Arial" panose="020B0604020202020204" pitchFamily="34" charset="0"/>
              </a:rPr>
              <a:t>}</a:t>
            </a:r>
            <a:endParaRPr lang="en-US" altLang="zh-CN" sz="7200" dirty="0">
              <a:latin typeface="Arial" panose="020B0604020202020204" pitchFamily="34" charset="0"/>
              <a:cs typeface="Arial" panose="020B0604020202020204" pitchFamily="34" charset="0"/>
            </a:endParaRPr>
          </a:p>
          <a:p>
            <a:pPr>
              <a:buNone/>
            </a:pPr>
            <a:r>
              <a:rPr lang="en-US" altLang="zh-CN" sz="7200">
                <a:latin typeface="Arial" panose="020B0604020202020204" pitchFamily="34" charset="0"/>
                <a:cs typeface="Arial" panose="020B0604020202020204" pitchFamily="34" charset="0"/>
              </a:rPr>
              <a:t>		  con</a:t>
            </a:r>
            <a:r>
              <a:rPr lang="en-US" altLang="zh-CN" sz="7200" dirty="0" err="1">
                <a:latin typeface="Arial" panose="020B0604020202020204" pitchFamily="34" charset="0"/>
                <a:cs typeface="Arial" panose="020B0604020202020204" pitchFamily="34" charset="0"/>
              </a:rPr>
              <a:t>.</a:t>
            </a:r>
            <a:r>
              <a:rPr lang="en-US" altLang="zh-CN" sz="7200" err="1">
                <a:latin typeface="Arial" panose="020B0604020202020204" pitchFamily="34" charset="0"/>
                <a:cs typeface="Arial" panose="020B0604020202020204" pitchFamily="34" charset="0"/>
              </a:rPr>
              <a:t>close</a:t>
            </a:r>
            <a:r>
              <a:rPr lang="en-US" altLang="zh-CN" sz="7200">
                <a:latin typeface="Arial" panose="020B0604020202020204" pitchFamily="34" charset="0"/>
                <a:cs typeface="Arial" panose="020B0604020202020204" pitchFamily="34" charset="0"/>
              </a:rPr>
              <a:t>();</a:t>
            </a:r>
            <a:r>
              <a:rPr lang="en-US" altLang="zh-CN" sz="7200">
                <a:solidFill>
                  <a:srgbClr val="C00000"/>
                </a:solidFill>
                <a:latin typeface="Arial" panose="020B0604020202020204" pitchFamily="34" charset="0"/>
                <a:cs typeface="Arial" panose="020B0604020202020204" pitchFamily="34" charset="0"/>
              </a:rPr>
              <a:t> 		//</a:t>
            </a:r>
            <a:r>
              <a:rPr lang="zh-CN" altLang="en-US" sz="7200">
                <a:solidFill>
                  <a:srgbClr val="C00000"/>
                </a:solidFill>
                <a:latin typeface="Arial" panose="020B0604020202020204" pitchFamily="34" charset="0"/>
                <a:cs typeface="Arial" panose="020B0604020202020204" pitchFamily="34" charset="0"/>
              </a:rPr>
              <a:t>关闭数据库连接</a:t>
            </a:r>
            <a:endParaRPr lang="en-US" altLang="zh-CN" sz="7200" dirty="0">
              <a:latin typeface="Arial" panose="020B0604020202020204" pitchFamily="34" charset="0"/>
              <a:cs typeface="Arial" panose="020B0604020202020204" pitchFamily="34" charset="0"/>
            </a:endParaRPr>
          </a:p>
          <a:p>
            <a:pPr>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 catch(</a:t>
            </a:r>
            <a:r>
              <a:rPr lang="en-US" altLang="zh-CN" sz="7200" dirty="0" err="1">
                <a:latin typeface="Arial" panose="020B0604020202020204" pitchFamily="34" charset="0"/>
                <a:cs typeface="Arial" panose="020B0604020202020204" pitchFamily="34" charset="0"/>
              </a:rPr>
              <a:t>SQLException</a:t>
            </a:r>
            <a:r>
              <a:rPr lang="en-US" altLang="zh-CN" sz="7200" dirty="0">
                <a:latin typeface="Arial" panose="020B0604020202020204" pitchFamily="34" charset="0"/>
                <a:cs typeface="Arial" panose="020B0604020202020204" pitchFamily="34" charset="0"/>
              </a:rPr>
              <a:t> e) { </a:t>
            </a:r>
          </a:p>
          <a:p>
            <a:pPr>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a:t>
            </a:r>
            <a:r>
              <a:rPr lang="en-US" altLang="zh-CN" sz="7200" i="1" dirty="0" err="1">
                <a:latin typeface="Arial" panose="020B0604020202020204" pitchFamily="34" charset="0"/>
                <a:cs typeface="Arial" panose="020B0604020202020204" pitchFamily="34" charset="0"/>
              </a:rPr>
              <a:t>out.println</a:t>
            </a:r>
            <a:r>
              <a:rPr lang="en-US" altLang="zh-CN" sz="7200" i="1" dirty="0">
                <a:latin typeface="Arial" panose="020B0604020202020204" pitchFamily="34" charset="0"/>
                <a:cs typeface="Arial" panose="020B0604020202020204" pitchFamily="34" charset="0"/>
              </a:rPr>
              <a:t>(e);</a:t>
            </a:r>
          </a:p>
          <a:p>
            <a:pPr>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p>
          <a:p>
            <a:pPr>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p>
          <a:p>
            <a:pPr>
              <a:buNone/>
            </a:pPr>
            <a:r>
              <a:rPr lang="en-US" altLang="zh-CN" sz="7200" dirty="0">
                <a:latin typeface="Arial" panose="020B0604020202020204" pitchFamily="34" charset="0"/>
                <a:cs typeface="Arial" panose="020B0604020202020204" pitchFamily="34" charset="0"/>
              </a:rPr>
              <a:t>}</a:t>
            </a:r>
            <a:endParaRPr lang="zh-CN" altLang="en-US" sz="7200" dirty="0">
              <a:latin typeface="Arial" panose="020B0604020202020204" pitchFamily="34" charset="0"/>
              <a:cs typeface="Arial" panose="020B0604020202020204" pitchFamily="34" charset="0"/>
            </a:endParaRP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§14.4    </a:t>
            </a:r>
            <a:r>
              <a:rPr lang="zh-CN" altLang="en-US" dirty="0">
                <a:latin typeface="宋体" charset="-122"/>
              </a:rPr>
              <a:t>查询操作 </a:t>
            </a:r>
            <a:endParaRPr lang="zh-CN" altLang="en-US" dirty="0"/>
          </a:p>
        </p:txBody>
      </p:sp>
      <p:sp>
        <p:nvSpPr>
          <p:cNvPr id="3" name="内容占位符 2"/>
          <p:cNvSpPr>
            <a:spLocks noGrp="1"/>
          </p:cNvSpPr>
          <p:nvPr>
            <p:ph idx="1"/>
          </p:nvPr>
        </p:nvSpPr>
        <p:spPr/>
        <p:txBody>
          <a:bodyPr/>
          <a:lstStyle/>
          <a:p>
            <a:r>
              <a:rPr lang="zh-CN" altLang="en-US" b="1" dirty="0">
                <a:latin typeface="宋体" charset="-122"/>
              </a:rPr>
              <a:t>对一个数据库中表进行查询操作的具体步骤如下：</a:t>
            </a:r>
            <a:endParaRPr lang="en-US" altLang="zh-CN" b="1" dirty="0">
              <a:latin typeface="宋体" charset="-122"/>
            </a:endParaRPr>
          </a:p>
          <a:p>
            <a:pPr>
              <a:buNone/>
            </a:pPr>
            <a:r>
              <a:rPr lang="zh-CN" altLang="en-US" b="1" dirty="0"/>
              <a:t> </a:t>
            </a:r>
            <a:r>
              <a:rPr lang="zh-CN" altLang="en-US" sz="2400" b="1" dirty="0">
                <a:latin typeface="宋体" charset="-122"/>
              </a:rPr>
              <a:t>1．向数据库发送</a:t>
            </a:r>
            <a:r>
              <a:rPr lang="en-US" altLang="zh-CN" sz="2400" b="1" dirty="0">
                <a:latin typeface="宋体" charset="-122"/>
              </a:rPr>
              <a:t>SQL</a:t>
            </a:r>
            <a:r>
              <a:rPr lang="zh-CN" altLang="en-US" sz="2400" b="1" dirty="0">
                <a:latin typeface="宋体" charset="-122"/>
              </a:rPr>
              <a:t>查询语句 </a:t>
            </a:r>
            <a:endParaRPr lang="en-US" altLang="zh-CN" sz="2400" b="1" dirty="0">
              <a:latin typeface="宋体" charset="-122"/>
            </a:endParaRPr>
          </a:p>
          <a:p>
            <a:pPr lvl="1"/>
            <a:r>
              <a:rPr lang="zh-CN" altLang="en-US" dirty="0"/>
              <a:t>使用</a:t>
            </a:r>
            <a:r>
              <a:rPr lang="en-US" altLang="zh-CN" dirty="0"/>
              <a:t>Statement</a:t>
            </a:r>
            <a:r>
              <a:rPr lang="zh-CN" altLang="en-US" dirty="0"/>
              <a:t>声明一个</a:t>
            </a:r>
            <a:r>
              <a:rPr lang="zh-CN" altLang="en-US" b="1" dirty="0">
                <a:solidFill>
                  <a:srgbClr val="C00000"/>
                </a:solidFill>
              </a:rPr>
              <a:t>语句对象</a:t>
            </a:r>
            <a:r>
              <a:rPr lang="zh-CN" altLang="en-US" dirty="0"/>
              <a:t>；</a:t>
            </a:r>
            <a:endParaRPr lang="en-US" altLang="zh-CN" dirty="0"/>
          </a:p>
          <a:p>
            <a:pPr lvl="1"/>
            <a:r>
              <a:rPr lang="zh-CN" altLang="en-US" dirty="0"/>
              <a:t>通过已创建的</a:t>
            </a:r>
            <a:r>
              <a:rPr lang="en-US" altLang="zh-CN" dirty="0"/>
              <a:t>Connection</a:t>
            </a:r>
            <a:r>
              <a:rPr lang="zh-CN" altLang="en-US" dirty="0"/>
              <a:t>对象</a:t>
            </a:r>
            <a:r>
              <a:rPr lang="en-US" altLang="zh-CN" dirty="0"/>
              <a:t>con</a:t>
            </a:r>
            <a:r>
              <a:rPr lang="zh-CN" altLang="en-US" dirty="0"/>
              <a:t>，调用</a:t>
            </a:r>
            <a:r>
              <a:rPr lang="en-US" dirty="0" err="1"/>
              <a:t>createStatement</a:t>
            </a:r>
            <a:r>
              <a:rPr lang="en-US" dirty="0"/>
              <a:t>()</a:t>
            </a:r>
            <a:r>
              <a:rPr lang="zh-CN" altLang="en-US" dirty="0"/>
              <a:t>方法创建可执行</a:t>
            </a:r>
            <a:r>
              <a:rPr lang="en-US" altLang="zh-CN" dirty="0" err="1"/>
              <a:t>sql</a:t>
            </a:r>
            <a:r>
              <a:rPr lang="zh-CN" altLang="en-US" dirty="0"/>
              <a:t>语句的</a:t>
            </a:r>
            <a:r>
              <a:rPr lang="en-US" altLang="zh-CN" dirty="0"/>
              <a:t>Statement</a:t>
            </a:r>
            <a:r>
              <a:rPr lang="zh-CN" altLang="en-US" dirty="0"/>
              <a:t>对象。</a:t>
            </a:r>
            <a:endParaRPr lang="zh-CN" altLang="en-US" b="1" dirty="0"/>
          </a:p>
          <a:p>
            <a:pPr algn="just">
              <a:buNone/>
            </a:pPr>
            <a:r>
              <a:rPr lang="en-US" altLang="zh-CN" sz="2400" b="1" dirty="0">
                <a:solidFill>
                  <a:srgbClr val="0000FF"/>
                </a:solidFill>
              </a:rPr>
              <a:t>try{  </a:t>
            </a:r>
          </a:p>
          <a:p>
            <a:pPr algn="just">
              <a:buNone/>
            </a:pPr>
            <a:r>
              <a:rPr lang="en-US" altLang="zh-CN" sz="2400" b="1" dirty="0">
                <a:solidFill>
                  <a:srgbClr val="0000FF"/>
                </a:solidFill>
              </a:rPr>
              <a:t>     Statement </a:t>
            </a:r>
            <a:r>
              <a:rPr lang="en-US" altLang="zh-CN" sz="2400" b="1" dirty="0" err="1">
                <a:solidFill>
                  <a:srgbClr val="0000FF"/>
                </a:solidFill>
              </a:rPr>
              <a:t>sql</a:t>
            </a:r>
            <a:r>
              <a:rPr lang="en-US" altLang="zh-CN" sz="2400" b="1" dirty="0">
                <a:solidFill>
                  <a:srgbClr val="0000FF"/>
                </a:solidFill>
              </a:rPr>
              <a:t> = </a:t>
            </a:r>
            <a:r>
              <a:rPr lang="en-US" altLang="zh-CN" sz="2400" b="1" dirty="0" err="1">
                <a:solidFill>
                  <a:srgbClr val="0000FF"/>
                </a:solidFill>
              </a:rPr>
              <a:t>con.createStatement</a:t>
            </a:r>
            <a:r>
              <a:rPr lang="en-US" altLang="zh-CN" sz="2400" b="1" dirty="0">
                <a:solidFill>
                  <a:srgbClr val="0000FF"/>
                </a:solidFill>
              </a:rPr>
              <a:t>();//</a:t>
            </a:r>
            <a:r>
              <a:rPr lang="zh-CN" altLang="en-US" sz="1600" b="1" dirty="0">
                <a:solidFill>
                  <a:srgbClr val="C00000"/>
                </a:solidFill>
              </a:rPr>
              <a:t>创建</a:t>
            </a:r>
            <a:r>
              <a:rPr lang="en-US" altLang="zh-CN" sz="1600" b="1" dirty="0" err="1">
                <a:solidFill>
                  <a:srgbClr val="C00000"/>
                </a:solidFill>
              </a:rPr>
              <a:t>sql</a:t>
            </a:r>
            <a:r>
              <a:rPr lang="zh-CN" altLang="en-US" sz="1600" b="1" dirty="0">
                <a:solidFill>
                  <a:srgbClr val="C00000"/>
                </a:solidFill>
              </a:rPr>
              <a:t>语句对象</a:t>
            </a:r>
            <a:endParaRPr lang="en-US" altLang="zh-CN" sz="1600" b="1" dirty="0">
              <a:solidFill>
                <a:srgbClr val="C00000"/>
              </a:solidFill>
            </a:endParaRPr>
          </a:p>
          <a:p>
            <a:pPr algn="just">
              <a:buNone/>
            </a:pPr>
            <a:r>
              <a:rPr lang="en-US" altLang="zh-CN" sz="2400" b="1" dirty="0">
                <a:solidFill>
                  <a:srgbClr val="0000FF"/>
                </a:solidFill>
              </a:rPr>
              <a:t>}  catch(</a:t>
            </a:r>
            <a:r>
              <a:rPr lang="en-US" altLang="zh-CN" sz="2400" b="1" dirty="0" err="1">
                <a:solidFill>
                  <a:srgbClr val="0000FF"/>
                </a:solidFill>
              </a:rPr>
              <a:t>SQLException</a:t>
            </a:r>
            <a:r>
              <a:rPr lang="en-US" altLang="zh-CN" sz="2400" b="1" dirty="0">
                <a:solidFill>
                  <a:srgbClr val="0000FF"/>
                </a:solidFill>
              </a:rPr>
              <a:t> e ){ }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§14.4    </a:t>
            </a:r>
            <a:r>
              <a:rPr lang="zh-CN" altLang="en-US" dirty="0">
                <a:latin typeface="宋体" charset="-122"/>
              </a:rPr>
              <a:t>查询操作 </a:t>
            </a:r>
            <a:endParaRPr lang="zh-CN" altLang="en-US" dirty="0"/>
          </a:p>
        </p:txBody>
      </p:sp>
      <p:sp>
        <p:nvSpPr>
          <p:cNvPr id="3" name="内容占位符 2"/>
          <p:cNvSpPr>
            <a:spLocks noGrp="1"/>
          </p:cNvSpPr>
          <p:nvPr>
            <p:ph idx="1"/>
          </p:nvPr>
        </p:nvSpPr>
        <p:spPr>
          <a:xfrm>
            <a:off x="457200" y="1628775"/>
            <a:ext cx="8401080" cy="4502150"/>
          </a:xfrm>
        </p:spPr>
        <p:txBody>
          <a:bodyPr/>
          <a:lstStyle/>
          <a:p>
            <a:pPr>
              <a:buNone/>
            </a:pPr>
            <a:r>
              <a:rPr lang="zh-CN" altLang="en-US" b="1" dirty="0"/>
              <a:t>2</a:t>
            </a:r>
            <a:r>
              <a:rPr lang="zh-CN" altLang="en-US" b="1" dirty="0">
                <a:latin typeface="宋体" charset="-122"/>
              </a:rPr>
              <a:t>．处理查询结果</a:t>
            </a:r>
            <a:r>
              <a:rPr lang="zh-CN" altLang="en-US" b="1" dirty="0"/>
              <a:t> ：</a:t>
            </a:r>
            <a:endParaRPr lang="en-US" altLang="zh-CN" b="1" dirty="0"/>
          </a:p>
          <a:p>
            <a:pPr lvl="1"/>
            <a:r>
              <a:rPr lang="en-US" dirty="0"/>
              <a:t>Statement</a:t>
            </a:r>
            <a:r>
              <a:rPr lang="zh-CN" altLang="en-US" dirty="0"/>
              <a:t>对象调用</a:t>
            </a:r>
            <a:r>
              <a:rPr lang="en-US" dirty="0" err="1"/>
              <a:t>executeQuery</a:t>
            </a:r>
            <a:r>
              <a:rPr lang="en-US" dirty="0"/>
              <a:t>()</a:t>
            </a:r>
            <a:r>
              <a:rPr lang="zh-CN" altLang="en-US" dirty="0"/>
              <a:t>方法，执行查询，返回</a:t>
            </a:r>
            <a:r>
              <a:rPr lang="en-US" dirty="0" err="1"/>
              <a:t>ResultSet</a:t>
            </a:r>
            <a:r>
              <a:rPr lang="zh-CN" altLang="en-US" dirty="0"/>
              <a:t>结果集对象。</a:t>
            </a:r>
          </a:p>
          <a:p>
            <a:pPr lvl="1"/>
            <a:endParaRPr lang="zh-CN" altLang="en-US" b="1" dirty="0"/>
          </a:p>
          <a:p>
            <a:pPr algn="ctr">
              <a:buNone/>
            </a:pPr>
            <a:r>
              <a:rPr lang="en-US" altLang="zh-CN" sz="2000" b="1" dirty="0"/>
              <a:t> </a:t>
            </a:r>
            <a:r>
              <a:rPr lang="en-US" altLang="zh-CN" sz="2200" b="1" dirty="0" err="1">
                <a:solidFill>
                  <a:srgbClr val="0000FF"/>
                </a:solidFill>
              </a:rPr>
              <a:t>ResultSet</a:t>
            </a:r>
            <a:r>
              <a:rPr lang="en-US" altLang="zh-CN" sz="2200" b="1" dirty="0">
                <a:solidFill>
                  <a:srgbClr val="0000FF"/>
                </a:solidFill>
              </a:rPr>
              <a:t> </a:t>
            </a:r>
            <a:r>
              <a:rPr lang="en-US" altLang="zh-CN" sz="2200" b="1" dirty="0" err="1">
                <a:solidFill>
                  <a:srgbClr val="0000FF"/>
                </a:solidFill>
              </a:rPr>
              <a:t>rs</a:t>
            </a:r>
            <a:r>
              <a:rPr lang="en-US" altLang="zh-CN" sz="2200" b="1" dirty="0">
                <a:solidFill>
                  <a:srgbClr val="0000FF"/>
                </a:solidFill>
              </a:rPr>
              <a:t>=</a:t>
            </a:r>
            <a:r>
              <a:rPr lang="en-US" altLang="zh-CN" sz="2200" b="1" dirty="0" err="1">
                <a:solidFill>
                  <a:srgbClr val="0000FF"/>
                </a:solidFill>
              </a:rPr>
              <a:t>sql.executeQuery</a:t>
            </a:r>
            <a:r>
              <a:rPr lang="en-US" altLang="zh-CN" sz="2200" b="1" dirty="0">
                <a:solidFill>
                  <a:srgbClr val="0000FF"/>
                </a:solidFill>
              </a:rPr>
              <a:t>("SELECT * FROM employee");</a:t>
            </a:r>
          </a:p>
          <a:p>
            <a:pPr>
              <a:buNone/>
            </a:pPr>
            <a:endParaRPr lang="en-US" altLang="zh-CN" sz="2000" b="1" dirty="0">
              <a:solidFill>
                <a:srgbClr val="0000FF"/>
              </a:solidFill>
            </a:endParaRPr>
          </a:p>
          <a:p>
            <a:pPr>
              <a:buNone/>
            </a:pP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b="1" dirty="0">
                <a:solidFill>
                  <a:srgbClr val="FF6600"/>
                </a:solidFill>
                <a:latin typeface="宋体" charset="-122"/>
              </a:rPr>
              <a:t>表</a:t>
            </a:r>
            <a:r>
              <a:rPr lang="zh-CN" altLang="en-US" b="1" dirty="0">
                <a:solidFill>
                  <a:srgbClr val="FF6600"/>
                </a:solidFill>
              </a:rPr>
              <a:t>14.1</a:t>
            </a:r>
            <a:r>
              <a:rPr lang="zh-CN" altLang="en-US" b="1" dirty="0">
                <a:solidFill>
                  <a:srgbClr val="FF6600"/>
                </a:solidFill>
                <a:latin typeface="宋体" charset="-122"/>
              </a:rPr>
              <a:t>给了出了</a:t>
            </a:r>
            <a:r>
              <a:rPr lang="en-US" altLang="zh-CN" b="1" dirty="0" err="1">
                <a:solidFill>
                  <a:srgbClr val="FF6600"/>
                </a:solidFill>
              </a:rPr>
              <a:t>ResultSet</a:t>
            </a:r>
            <a:r>
              <a:rPr lang="zh-CN" altLang="en-US" b="1" dirty="0">
                <a:solidFill>
                  <a:srgbClr val="FF6600"/>
                </a:solidFill>
                <a:latin typeface="宋体" charset="-122"/>
              </a:rPr>
              <a:t>对象的若干方法。</a:t>
            </a:r>
            <a:endParaRPr lang="en-US" altLang="zh-CN" b="1" dirty="0">
              <a:solidFill>
                <a:srgbClr val="FF6600"/>
              </a:solidFill>
              <a:latin typeface="宋体" charset="-122"/>
            </a:endParaRP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graphicFrame>
        <p:nvGraphicFramePr>
          <p:cNvPr id="2050" name="Object 2"/>
          <p:cNvGraphicFramePr>
            <a:graphicFrameLocks noChangeAspect="1"/>
          </p:cNvGraphicFramePr>
          <p:nvPr/>
        </p:nvGraphicFramePr>
        <p:xfrm>
          <a:off x="1142976" y="2500306"/>
          <a:ext cx="6643688" cy="3602038"/>
        </p:xfrm>
        <a:graphic>
          <a:graphicData uri="http://schemas.openxmlformats.org/presentationml/2006/ole">
            <mc:AlternateContent xmlns:mc="http://schemas.openxmlformats.org/markup-compatibility/2006">
              <mc:Choice xmlns:v="urn:schemas-microsoft-com:vml" Requires="v">
                <p:oleObj spid="_x0000_s2080" name="工作表" r:id="rId3" imgW="3912225" imgH="2369693" progId="Excel.Sheet.12">
                  <p:embed/>
                </p:oleObj>
              </mc:Choice>
              <mc:Fallback>
                <p:oleObj name="工作表" r:id="rId3" imgW="3912225" imgH="2369693"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500306"/>
                        <a:ext cx="6643688"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endParaRPr lang="zh-CN" altLang="en-US" dirty="0"/>
          </a:p>
        </p:txBody>
      </p:sp>
      <p:sp>
        <p:nvSpPr>
          <p:cNvPr id="3" name="内容占位符 2"/>
          <p:cNvSpPr>
            <a:spLocks noGrp="1"/>
          </p:cNvSpPr>
          <p:nvPr>
            <p:ph idx="1"/>
          </p:nvPr>
        </p:nvSpPr>
        <p:spPr/>
        <p:txBody>
          <a:bodyPr/>
          <a:lstStyle/>
          <a:p>
            <a:r>
              <a:rPr lang="zh-CN" altLang="en-US" sz="2400" b="1" dirty="0">
                <a:solidFill>
                  <a:srgbClr val="C00000"/>
                </a:solidFill>
              </a:rPr>
              <a:t>结果集</a:t>
            </a:r>
            <a:r>
              <a:rPr lang="en-US" altLang="zh-CN" sz="2400" b="1" dirty="0">
                <a:solidFill>
                  <a:srgbClr val="C00000"/>
                </a:solidFill>
              </a:rPr>
              <a:t>(</a:t>
            </a:r>
            <a:r>
              <a:rPr lang="en-US" altLang="zh-CN" sz="2400" b="1" dirty="0" err="1">
                <a:solidFill>
                  <a:srgbClr val="C00000"/>
                </a:solidFill>
              </a:rPr>
              <a:t>ResultSet</a:t>
            </a:r>
            <a:r>
              <a:rPr lang="en-US" altLang="zh-CN" sz="2400" b="1" dirty="0">
                <a:solidFill>
                  <a:srgbClr val="C00000"/>
                </a:solidFill>
              </a:rPr>
              <a:t>)</a:t>
            </a:r>
            <a:r>
              <a:rPr lang="zh-CN" altLang="en-US" sz="2400" dirty="0"/>
              <a:t>是数据中查询结果返回的一种对象，结果集是一个存储查询结果的对象。</a:t>
            </a:r>
            <a:endParaRPr lang="en-US" altLang="zh-CN" sz="2400" dirty="0"/>
          </a:p>
          <a:p>
            <a:r>
              <a:rPr lang="zh-CN" altLang="en-US" sz="2400" dirty="0"/>
              <a:t>但是</a:t>
            </a:r>
            <a:r>
              <a:rPr lang="zh-CN" altLang="en-US" sz="2400" b="1" dirty="0">
                <a:solidFill>
                  <a:srgbClr val="C00000"/>
                </a:solidFill>
              </a:rPr>
              <a:t>结果集</a:t>
            </a:r>
            <a:r>
              <a:rPr lang="en-US" altLang="zh-CN" sz="2400" b="1" dirty="0">
                <a:solidFill>
                  <a:srgbClr val="C00000"/>
                </a:solidFill>
              </a:rPr>
              <a:t>(</a:t>
            </a:r>
            <a:r>
              <a:rPr lang="en-US" altLang="zh-CN" sz="2400" b="1" dirty="0" err="1">
                <a:solidFill>
                  <a:srgbClr val="C00000"/>
                </a:solidFill>
              </a:rPr>
              <a:t>ResultSet</a:t>
            </a:r>
            <a:r>
              <a:rPr lang="en-US" altLang="zh-CN" sz="2400" b="1" dirty="0">
                <a:solidFill>
                  <a:srgbClr val="C00000"/>
                </a:solidFill>
              </a:rPr>
              <a:t>)</a:t>
            </a:r>
            <a:r>
              <a:rPr lang="zh-CN" altLang="en-US" sz="2400" dirty="0"/>
              <a:t>并不仅仅具有存储的功能，它同时还具有操纵数据的功能，可能完成对数据的更新等。</a:t>
            </a:r>
            <a:endParaRPr lang="en-US" altLang="zh-CN" sz="2400" dirty="0"/>
          </a:p>
          <a:p>
            <a:r>
              <a:rPr lang="zh-CN" altLang="en-US" sz="2400" b="1" dirty="0">
                <a:solidFill>
                  <a:srgbClr val="C00000"/>
                </a:solidFill>
              </a:rPr>
              <a:t>结果集</a:t>
            </a:r>
            <a:r>
              <a:rPr lang="en-US" altLang="zh-CN" sz="2400" b="1" dirty="0">
                <a:solidFill>
                  <a:srgbClr val="C00000"/>
                </a:solidFill>
              </a:rPr>
              <a:t>(</a:t>
            </a:r>
            <a:r>
              <a:rPr lang="en-US" altLang="zh-CN" sz="2400" b="1" dirty="0" err="1">
                <a:solidFill>
                  <a:srgbClr val="C00000"/>
                </a:solidFill>
              </a:rPr>
              <a:t>ResultSet</a:t>
            </a:r>
            <a:r>
              <a:rPr lang="en-US" altLang="zh-CN" sz="2400" b="1" dirty="0">
                <a:solidFill>
                  <a:srgbClr val="C00000"/>
                </a:solidFill>
              </a:rPr>
              <a:t>)</a:t>
            </a:r>
            <a:r>
              <a:rPr lang="zh-CN" altLang="en-US" sz="2400" dirty="0"/>
              <a:t>读取数据的方法主要是</a:t>
            </a:r>
            <a:r>
              <a:rPr lang="en-US" altLang="zh-CN" sz="2400" b="1" dirty="0" err="1">
                <a:solidFill>
                  <a:srgbClr val="0000CC"/>
                </a:solidFill>
              </a:rPr>
              <a:t>getXXX</a:t>
            </a:r>
            <a:r>
              <a:rPr lang="en-US" altLang="zh-CN" sz="2400" b="1" dirty="0">
                <a:solidFill>
                  <a:srgbClr val="0000CC"/>
                </a:solidFill>
              </a:rPr>
              <a:t>(…) </a:t>
            </a:r>
            <a:r>
              <a:rPr lang="zh-CN" altLang="en-US" sz="2400" dirty="0"/>
              <a:t>：</a:t>
            </a:r>
            <a:endParaRPr lang="en-US" altLang="zh-CN" sz="2400" dirty="0"/>
          </a:p>
          <a:p>
            <a:pPr lvl="1"/>
            <a:r>
              <a:rPr lang="zh-CN" altLang="en-US" dirty="0"/>
              <a:t>该方法的参数可以使整型表示</a:t>
            </a:r>
            <a:r>
              <a:rPr lang="zh-CN" altLang="en-US" b="1" dirty="0">
                <a:solidFill>
                  <a:srgbClr val="C00000"/>
                </a:solidFill>
              </a:rPr>
              <a:t>第几列</a:t>
            </a:r>
            <a:r>
              <a:rPr lang="zh-CN" altLang="en-US" dirty="0"/>
              <a:t>（是从</a:t>
            </a:r>
            <a:r>
              <a:rPr lang="en-US" altLang="zh-CN" dirty="0"/>
              <a:t>1</a:t>
            </a:r>
            <a:r>
              <a:rPr lang="zh-CN" altLang="en-US" dirty="0"/>
              <a:t>开始的），还可以是</a:t>
            </a:r>
            <a:r>
              <a:rPr lang="zh-CN" altLang="en-US" b="1" dirty="0">
                <a:solidFill>
                  <a:srgbClr val="C00000"/>
                </a:solidFill>
              </a:rPr>
              <a:t>列名</a:t>
            </a:r>
            <a:r>
              <a:rPr lang="zh-CN" altLang="en-US" dirty="0"/>
              <a:t>。</a:t>
            </a:r>
            <a:endParaRPr lang="en-US" altLang="zh-CN" dirty="0"/>
          </a:p>
          <a:p>
            <a:pPr lvl="1"/>
            <a:r>
              <a:rPr lang="zh-CN" altLang="en-US" dirty="0"/>
              <a:t>该方法返回的是对应的</a:t>
            </a:r>
            <a:r>
              <a:rPr lang="en-US" altLang="zh-CN" dirty="0"/>
              <a:t>XXX</a:t>
            </a:r>
            <a:r>
              <a:rPr lang="zh-CN" altLang="en-US" dirty="0"/>
              <a:t>类型的值。</a:t>
            </a:r>
            <a:endParaRPr lang="en-US" altLang="zh-CN" dirty="0"/>
          </a:p>
          <a:p>
            <a:pPr lvl="2"/>
            <a:r>
              <a:rPr lang="zh-CN" altLang="en-US" sz="2000" dirty="0"/>
              <a:t>如果对应那列是空值，</a:t>
            </a:r>
            <a:r>
              <a:rPr lang="en-US" altLang="zh-CN" sz="2000" dirty="0"/>
              <a:t>XXX</a:t>
            </a:r>
            <a:r>
              <a:rPr lang="zh-CN" altLang="en-US" sz="2000" dirty="0"/>
              <a:t>是对象的话返回</a:t>
            </a:r>
            <a:r>
              <a:rPr lang="en-US" altLang="zh-CN" sz="2000" dirty="0"/>
              <a:t>XXX</a:t>
            </a:r>
            <a:r>
              <a:rPr lang="zh-CN" altLang="en-US" sz="2000" dirty="0"/>
              <a:t>型的空值，如果</a:t>
            </a:r>
            <a:r>
              <a:rPr lang="en-US" altLang="zh-CN" sz="2000" dirty="0"/>
              <a:t>XXX</a:t>
            </a:r>
            <a:r>
              <a:rPr lang="zh-CN" altLang="en-US" sz="2000" dirty="0"/>
              <a:t>是数字类型，如：</a:t>
            </a:r>
            <a:r>
              <a:rPr lang="en-US" altLang="zh-CN" sz="2000" dirty="0"/>
              <a:t>float</a:t>
            </a:r>
            <a:r>
              <a:rPr lang="zh-CN" altLang="en-US" sz="2000" dirty="0"/>
              <a:t>等则返回</a:t>
            </a:r>
            <a:r>
              <a:rPr lang="en-US" altLang="zh-CN" sz="2000" dirty="0"/>
              <a:t>0</a:t>
            </a:r>
            <a:r>
              <a:rPr lang="zh-CN" altLang="en-US" sz="2000" dirty="0"/>
              <a:t>，</a:t>
            </a:r>
            <a:r>
              <a:rPr lang="en-US" altLang="zh-CN" sz="2000" dirty="0" err="1"/>
              <a:t>boolean</a:t>
            </a:r>
            <a:r>
              <a:rPr lang="zh-CN" altLang="en-US" sz="2000" dirty="0"/>
              <a:t>返回</a:t>
            </a:r>
            <a:r>
              <a:rPr lang="en-US" altLang="zh-CN" sz="2000" dirty="0"/>
              <a:t>false</a:t>
            </a:r>
            <a:r>
              <a:rPr lang="zh-CN" altLang="en-US" sz="2000" dirty="0"/>
              <a:t>，即：基本数据的默认取值。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endParaRPr lang="zh-CN" altLang="en-US" dirty="0"/>
          </a:p>
        </p:txBody>
      </p:sp>
      <p:sp>
        <p:nvSpPr>
          <p:cNvPr id="3" name="内容占位符 2"/>
          <p:cNvSpPr>
            <a:spLocks noGrp="1"/>
          </p:cNvSpPr>
          <p:nvPr>
            <p:ph idx="1"/>
          </p:nvPr>
        </p:nvSpPr>
        <p:spPr/>
        <p:txBody>
          <a:bodyPr/>
          <a:lstStyle/>
          <a:p>
            <a:r>
              <a:rPr lang="zh-CN" altLang="en-US" dirty="0"/>
              <a:t>使用</a:t>
            </a:r>
            <a:r>
              <a:rPr lang="en-US" dirty="0" err="1"/>
              <a:t>getString</a:t>
            </a:r>
            <a:r>
              <a:rPr lang="en-US" dirty="0"/>
              <a:t>()</a:t>
            </a:r>
            <a:r>
              <a:rPr lang="zh-CN" altLang="en-US" dirty="0"/>
              <a:t>可以返回任何种类属性的列的值，不过返回的都是字符串类型的。</a:t>
            </a:r>
            <a:endParaRPr lang="en-US" altLang="zh-CN" dirty="0"/>
          </a:p>
          <a:p>
            <a:r>
              <a:rPr lang="en-US" altLang="zh-CN" b="1" dirty="0" err="1">
                <a:solidFill>
                  <a:srgbClr val="0000CC"/>
                </a:solidFill>
              </a:rPr>
              <a:t>getXXX</a:t>
            </a:r>
            <a:r>
              <a:rPr lang="en-US" altLang="zh-CN" b="1" dirty="0">
                <a:solidFill>
                  <a:srgbClr val="0000CC"/>
                </a:solidFill>
              </a:rPr>
              <a:t>(…)</a:t>
            </a:r>
            <a:r>
              <a:rPr lang="zh-CN" altLang="en-US" dirty="0"/>
              <a:t>方法查看一行记录时，不可以颠倒字段</a:t>
            </a:r>
            <a:r>
              <a:rPr lang="en-US" altLang="zh-CN" dirty="0"/>
              <a:t>(/</a:t>
            </a:r>
            <a:r>
              <a:rPr lang="zh-CN" altLang="en-US" dirty="0"/>
              <a:t>列</a:t>
            </a:r>
            <a:r>
              <a:rPr lang="en-US" altLang="zh-CN" dirty="0"/>
              <a:t>)</a:t>
            </a:r>
            <a:r>
              <a:rPr lang="zh-CN" altLang="en-US" dirty="0"/>
              <a:t>顺序，只能按照列的顺序查看结果。</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092184"/>
          </a:xfrm>
        </p:spPr>
        <p:txBody>
          <a:bodyPr/>
          <a:lstStyle/>
          <a:p>
            <a:r>
              <a:rPr lang="zh-CN" altLang="en-US" sz="3600" dirty="0"/>
              <a:t>§14.1  </a:t>
            </a:r>
            <a:r>
              <a:rPr lang="en-US" altLang="zh-CN" sz="3600" dirty="0"/>
              <a:t>SQL Server</a:t>
            </a:r>
            <a:r>
              <a:rPr lang="zh-CN" altLang="en-US" sz="3600" dirty="0">
                <a:latin typeface="宋体" charset="-122"/>
              </a:rPr>
              <a:t>数据库管理系统 </a:t>
            </a:r>
            <a:endParaRPr lang="zh-CN" altLang="en-US" sz="3600" dirty="0"/>
          </a:p>
        </p:txBody>
      </p:sp>
      <p:sp>
        <p:nvSpPr>
          <p:cNvPr id="3" name="内容占位符 2"/>
          <p:cNvSpPr>
            <a:spLocks noGrp="1"/>
          </p:cNvSpPr>
          <p:nvPr>
            <p:ph idx="1"/>
          </p:nvPr>
        </p:nvSpPr>
        <p:spPr>
          <a:xfrm>
            <a:off x="457200" y="1428736"/>
            <a:ext cx="8229600" cy="4702189"/>
          </a:xfrm>
        </p:spPr>
        <p:txBody>
          <a:bodyPr/>
          <a:lstStyle/>
          <a:p>
            <a:pPr>
              <a:spcBef>
                <a:spcPts val="0"/>
              </a:spcBef>
              <a:buNone/>
            </a:pPr>
            <a:r>
              <a:rPr lang="zh-CN" altLang="en-US" sz="2400" b="1" dirty="0">
                <a:latin typeface="Tahoma" pitchFamily="34" charset="0"/>
                <a:cs typeface="Tahoma" pitchFamily="34" charset="0"/>
              </a:rPr>
              <a:t>§14.1.1   建立数据库 </a:t>
            </a:r>
            <a:endParaRPr lang="en-US" altLang="zh-CN" sz="2400" b="1" dirty="0">
              <a:latin typeface="Tahoma" pitchFamily="34" charset="0"/>
              <a:ea typeface="Tahoma" pitchFamily="34" charset="0"/>
              <a:cs typeface="Tahoma" pitchFamily="34" charset="0"/>
            </a:endParaRPr>
          </a:p>
          <a:p>
            <a:pPr lvl="1">
              <a:spcBef>
                <a:spcPts val="0"/>
              </a:spcBef>
            </a:pPr>
            <a:r>
              <a:rPr lang="zh-CN" altLang="en-US" dirty="0">
                <a:latin typeface="Tahoma" pitchFamily="34" charset="0"/>
                <a:cs typeface="Tahoma" pitchFamily="34" charset="0"/>
              </a:rPr>
              <a:t>使用</a:t>
            </a:r>
            <a:r>
              <a:rPr lang="en-US" altLang="zh-CN" dirty="0">
                <a:solidFill>
                  <a:srgbClr val="0000CC"/>
                </a:solidFill>
                <a:latin typeface="Tahoma" pitchFamily="34" charset="0"/>
                <a:ea typeface="Tahoma" pitchFamily="34" charset="0"/>
                <a:cs typeface="Tahoma" pitchFamily="34" charset="0"/>
              </a:rPr>
              <a:t>SQL Server</a:t>
            </a:r>
            <a:r>
              <a:rPr lang="zh-CN" altLang="en-US" dirty="0">
                <a:latin typeface="Tahoma" pitchFamily="34" charset="0"/>
                <a:cs typeface="Tahoma" pitchFamily="34" charset="0"/>
              </a:rPr>
              <a:t>建立一个名为</a:t>
            </a:r>
            <a:r>
              <a:rPr lang="en-US" altLang="zh-CN" dirty="0">
                <a:solidFill>
                  <a:srgbClr val="C00000"/>
                </a:solidFill>
                <a:latin typeface="Tahoma" pitchFamily="34" charset="0"/>
                <a:ea typeface="Tahoma" pitchFamily="34" charset="0"/>
                <a:cs typeface="Tahoma" pitchFamily="34" charset="0"/>
              </a:rPr>
              <a:t>factory</a:t>
            </a:r>
            <a:r>
              <a:rPr lang="zh-CN" altLang="en-US" dirty="0">
                <a:latin typeface="Tahoma" pitchFamily="34" charset="0"/>
                <a:cs typeface="Tahoma" pitchFamily="34" charset="0"/>
              </a:rPr>
              <a:t>的数据库。</a:t>
            </a:r>
            <a:endParaRPr lang="en-US" altLang="zh-CN" dirty="0">
              <a:latin typeface="Tahoma" pitchFamily="34" charset="0"/>
              <a:ea typeface="Tahoma" pitchFamily="34" charset="0"/>
              <a:cs typeface="Tahoma" pitchFamily="34" charset="0"/>
            </a:endParaRPr>
          </a:p>
          <a:p>
            <a:pPr lvl="1">
              <a:spcBef>
                <a:spcPts val="0"/>
              </a:spcBef>
            </a:pPr>
            <a:endParaRPr lang="en-US" altLang="zh-CN" sz="2400" b="1" dirty="0">
              <a:latin typeface="Tahoma" pitchFamily="34" charset="0"/>
              <a:ea typeface="Tahoma" pitchFamily="34" charset="0"/>
              <a:cs typeface="Tahoma" pitchFamily="34" charset="0"/>
            </a:endParaRPr>
          </a:p>
          <a:p>
            <a:pPr marL="342900" lvl="1" indent="-342900">
              <a:spcBef>
                <a:spcPts val="0"/>
              </a:spcBef>
              <a:buClr>
                <a:schemeClr val="tx2"/>
              </a:buClr>
              <a:buNone/>
            </a:pPr>
            <a:r>
              <a:rPr lang="zh-CN" altLang="en-US" b="1" dirty="0">
                <a:latin typeface="Tahoma" pitchFamily="34" charset="0"/>
                <a:cs typeface="Tahoma" pitchFamily="34" charset="0"/>
              </a:rPr>
              <a:t>§14.1.2   创建表 </a:t>
            </a:r>
            <a:endParaRPr lang="en-US" altLang="zh-CN" b="1" dirty="0">
              <a:latin typeface="Tahoma" pitchFamily="34" charset="0"/>
              <a:ea typeface="Tahoma" pitchFamily="34" charset="0"/>
              <a:cs typeface="Tahoma" pitchFamily="34" charset="0"/>
            </a:endParaRPr>
          </a:p>
          <a:p>
            <a:pPr lvl="1" algn="just">
              <a:spcBef>
                <a:spcPts val="0"/>
              </a:spcBef>
            </a:pPr>
            <a:r>
              <a:rPr lang="zh-CN" altLang="en-US" dirty="0">
                <a:latin typeface="Tahoma" pitchFamily="34" charset="0"/>
                <a:cs typeface="Tahoma" pitchFamily="34" charset="0"/>
              </a:rPr>
              <a:t>建立的表是</a:t>
            </a:r>
            <a:r>
              <a:rPr lang="en-US" altLang="zh-CN" dirty="0">
                <a:solidFill>
                  <a:srgbClr val="C00000"/>
                </a:solidFill>
                <a:latin typeface="Tahoma" pitchFamily="34" charset="0"/>
                <a:ea typeface="Tahoma" pitchFamily="34" charset="0"/>
                <a:cs typeface="Tahoma" pitchFamily="34" charset="0"/>
              </a:rPr>
              <a:t>employee</a:t>
            </a:r>
            <a:r>
              <a:rPr lang="en-US" altLang="zh-CN" dirty="0">
                <a:latin typeface="Tahoma" pitchFamily="34" charset="0"/>
                <a:ea typeface="Tahoma" pitchFamily="34" charset="0"/>
                <a:cs typeface="Tahoma" pitchFamily="34" charset="0"/>
              </a:rPr>
              <a:t>，</a:t>
            </a:r>
            <a:r>
              <a:rPr lang="zh-CN" altLang="en-US" dirty="0">
                <a:latin typeface="Tahoma" pitchFamily="34" charset="0"/>
                <a:cs typeface="Tahoma" pitchFamily="34" charset="0"/>
              </a:rPr>
              <a:t>该表的字段（属性）为：</a:t>
            </a:r>
            <a:r>
              <a:rPr lang="en-US" altLang="zh-CN" dirty="0">
                <a:solidFill>
                  <a:srgbClr val="0000FF"/>
                </a:solidFill>
                <a:latin typeface="Tahoma" pitchFamily="34" charset="0"/>
                <a:ea typeface="Tahoma" pitchFamily="34" charset="0"/>
                <a:cs typeface="Tahoma" pitchFamily="34" charset="0"/>
              </a:rPr>
              <a:t>number(</a:t>
            </a:r>
            <a:r>
              <a:rPr lang="zh-CN" altLang="en-US" dirty="0">
                <a:solidFill>
                  <a:srgbClr val="0000FF"/>
                </a:solidFill>
                <a:latin typeface="Tahoma" pitchFamily="34" charset="0"/>
                <a:cs typeface="Tahoma" pitchFamily="34" charset="0"/>
              </a:rPr>
              <a:t>文本)、</a:t>
            </a:r>
            <a:r>
              <a:rPr lang="en-US" altLang="zh-CN" dirty="0">
                <a:solidFill>
                  <a:srgbClr val="0000FF"/>
                </a:solidFill>
                <a:latin typeface="Tahoma" pitchFamily="34" charset="0"/>
                <a:ea typeface="Tahoma" pitchFamily="34" charset="0"/>
                <a:cs typeface="Tahoma" pitchFamily="34" charset="0"/>
              </a:rPr>
              <a:t>name(</a:t>
            </a:r>
            <a:r>
              <a:rPr lang="zh-CN" altLang="en-US" dirty="0">
                <a:solidFill>
                  <a:srgbClr val="0000FF"/>
                </a:solidFill>
                <a:latin typeface="Tahoma" pitchFamily="34" charset="0"/>
                <a:cs typeface="Tahoma" pitchFamily="34" charset="0"/>
              </a:rPr>
              <a:t>文本)、</a:t>
            </a:r>
            <a:r>
              <a:rPr lang="en-US" altLang="zh-CN" dirty="0">
                <a:solidFill>
                  <a:srgbClr val="0000FF"/>
                </a:solidFill>
                <a:latin typeface="Tahoma" pitchFamily="34" charset="0"/>
                <a:ea typeface="Tahoma" pitchFamily="34" charset="0"/>
                <a:cs typeface="Tahoma" pitchFamily="34" charset="0"/>
              </a:rPr>
              <a:t>birthday(</a:t>
            </a:r>
            <a:r>
              <a:rPr lang="zh-CN" altLang="en-US" dirty="0">
                <a:solidFill>
                  <a:srgbClr val="0000FF"/>
                </a:solidFill>
                <a:latin typeface="Tahoma" pitchFamily="34" charset="0"/>
                <a:cs typeface="Tahoma" pitchFamily="34" charset="0"/>
              </a:rPr>
              <a:t>日期)、</a:t>
            </a:r>
            <a:r>
              <a:rPr lang="en-US" altLang="zh-CN" dirty="0">
                <a:solidFill>
                  <a:srgbClr val="0000FF"/>
                </a:solidFill>
                <a:latin typeface="Tahoma" pitchFamily="34" charset="0"/>
                <a:ea typeface="Tahoma" pitchFamily="34" charset="0"/>
                <a:cs typeface="Tahoma" pitchFamily="34" charset="0"/>
              </a:rPr>
              <a:t>salary(</a:t>
            </a:r>
            <a:r>
              <a:rPr lang="zh-CN" altLang="en-US" dirty="0">
                <a:solidFill>
                  <a:srgbClr val="0000FF"/>
                </a:solidFill>
                <a:latin typeface="Tahoma" pitchFamily="34" charset="0"/>
                <a:cs typeface="Tahoma" pitchFamily="34" charset="0"/>
              </a:rPr>
              <a:t>数字,双精度)。</a:t>
            </a:r>
            <a:endParaRPr lang="en-US" altLang="zh-CN" dirty="0">
              <a:solidFill>
                <a:srgbClr val="0000FF"/>
              </a:solidFill>
              <a:latin typeface="Tahoma" pitchFamily="34" charset="0"/>
              <a:ea typeface="Tahoma" pitchFamily="34" charset="0"/>
              <a:cs typeface="Tahoma" pitchFamily="34" charset="0"/>
            </a:endParaRPr>
          </a:p>
          <a:p>
            <a:pPr lvl="1" algn="just">
              <a:spcBef>
                <a:spcPts val="0"/>
              </a:spcBef>
            </a:pPr>
            <a:r>
              <a:rPr lang="zh-CN" altLang="en-US" dirty="0">
                <a:latin typeface="Tahoma" pitchFamily="34" charset="0"/>
                <a:cs typeface="Tahoma" pitchFamily="34" charset="0"/>
              </a:rPr>
              <a:t>其中，“</a:t>
            </a:r>
            <a:r>
              <a:rPr lang="en-US" altLang="zh-CN" dirty="0">
                <a:latin typeface="Tahoma" pitchFamily="34" charset="0"/>
                <a:ea typeface="Tahoma" pitchFamily="34" charset="0"/>
                <a:cs typeface="Tahoma" pitchFamily="34" charset="0"/>
              </a:rPr>
              <a:t>number”</a:t>
            </a:r>
            <a:r>
              <a:rPr lang="zh-CN" altLang="en-US" dirty="0">
                <a:latin typeface="Tahoma" pitchFamily="34" charset="0"/>
                <a:cs typeface="Tahoma" pitchFamily="34" charset="0"/>
              </a:rPr>
              <a:t>字段为主键 。</a:t>
            </a:r>
          </a:p>
          <a:p>
            <a:pPr>
              <a:buNone/>
            </a:pPr>
            <a:endParaRPr lang="zh-CN" altLang="en-US" b="1"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1029" name="Picture 5"/>
          <p:cNvPicPr>
            <a:picLocks noChangeAspect="1" noChangeArrowheads="1"/>
          </p:cNvPicPr>
          <p:nvPr/>
        </p:nvPicPr>
        <p:blipFill>
          <a:blip r:embed="rId2"/>
          <a:srcRect/>
          <a:stretch>
            <a:fillRect/>
          </a:stretch>
        </p:blipFill>
        <p:spPr bwMode="auto">
          <a:xfrm>
            <a:off x="2714612" y="4429132"/>
            <a:ext cx="3581400" cy="20574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§14.4.1   </a:t>
            </a:r>
            <a:r>
              <a:rPr lang="zh-CN" altLang="en-US" dirty="0">
                <a:latin typeface="宋体" charset="-122"/>
              </a:rPr>
              <a:t>顺序查询 </a:t>
            </a:r>
            <a:endParaRPr lang="zh-CN" altLang="en-US" dirty="0"/>
          </a:p>
        </p:txBody>
      </p:sp>
      <p:sp>
        <p:nvSpPr>
          <p:cNvPr id="3" name="内容占位符 2"/>
          <p:cNvSpPr>
            <a:spLocks noGrp="1"/>
          </p:cNvSpPr>
          <p:nvPr>
            <p:ph idx="1"/>
          </p:nvPr>
        </p:nvSpPr>
        <p:spPr/>
        <p:txBody>
          <a:bodyPr/>
          <a:lstStyle/>
          <a:p>
            <a:pPr eaLnBrk="0" hangingPunct="0"/>
            <a:r>
              <a:rPr lang="zh-CN" altLang="en-US" b="1" dirty="0">
                <a:latin typeface="Tahoma" pitchFamily="34" charset="0"/>
                <a:cs typeface="Tahoma" pitchFamily="34" charset="0"/>
              </a:rPr>
              <a:t>查询表中字段的个数和名字</a:t>
            </a:r>
            <a:endParaRPr lang="en-US" altLang="zh-CN" b="1" dirty="0">
              <a:latin typeface="Tahoma" pitchFamily="34" charset="0"/>
              <a:ea typeface="Tahoma" pitchFamily="34" charset="0"/>
              <a:cs typeface="Tahoma" pitchFamily="34" charset="0"/>
            </a:endParaRPr>
          </a:p>
          <a:p>
            <a:pPr lvl="1" eaLnBrk="0" hangingPunct="0"/>
            <a:r>
              <a:rPr lang="zh-CN" altLang="en-US" dirty="0">
                <a:latin typeface="Tahoma" pitchFamily="34" charset="0"/>
                <a:cs typeface="Tahoma" pitchFamily="34" charset="0"/>
              </a:rPr>
              <a:t>通过使用</a:t>
            </a:r>
            <a:r>
              <a:rPr lang="en-US" altLang="zh-CN" dirty="0">
                <a:latin typeface="Tahoma" pitchFamily="34" charset="0"/>
                <a:ea typeface="Tahoma" pitchFamily="34" charset="0"/>
                <a:cs typeface="Tahoma" pitchFamily="34" charset="0"/>
              </a:rPr>
              <a:t>JDBC</a:t>
            </a:r>
            <a:r>
              <a:rPr lang="zh-CN" altLang="en-US" dirty="0">
                <a:latin typeface="Tahoma" pitchFamily="34" charset="0"/>
                <a:cs typeface="Tahoma" pitchFamily="34" charset="0"/>
              </a:rPr>
              <a:t>提供的</a:t>
            </a:r>
            <a:r>
              <a:rPr lang="en-US" altLang="zh-CN" dirty="0">
                <a:latin typeface="Tahoma" pitchFamily="34" charset="0"/>
                <a:ea typeface="Tahoma" pitchFamily="34" charset="0"/>
                <a:cs typeface="Tahoma" pitchFamily="34" charset="0"/>
              </a:rPr>
              <a:t>API，</a:t>
            </a:r>
            <a:r>
              <a:rPr lang="zh-CN" altLang="en-US" dirty="0">
                <a:latin typeface="Tahoma" pitchFamily="34" charset="0"/>
                <a:cs typeface="Tahoma" pitchFamily="34" charset="0"/>
              </a:rPr>
              <a:t>可以在查询之前知道表中的字段的个数和名字，步骤如下：</a:t>
            </a:r>
            <a:endParaRPr lang="en-US" altLang="zh-CN" dirty="0">
              <a:latin typeface="Tahoma" pitchFamily="34" charset="0"/>
              <a:cs typeface="Tahoma" pitchFamily="34" charset="0"/>
            </a:endParaRPr>
          </a:p>
          <a:p>
            <a:pPr lvl="1" eaLnBrk="0" hangingPunct="0"/>
            <a:endParaRPr lang="zh-CN" altLang="en-US" dirty="0">
              <a:latin typeface="Tahoma" pitchFamily="34" charset="0"/>
              <a:cs typeface="Tahoma" pitchFamily="34" charset="0"/>
            </a:endParaRPr>
          </a:p>
          <a:p>
            <a:pPr algn="just" eaLnBrk="0" hangingPunct="0">
              <a:buNone/>
            </a:pPr>
            <a:r>
              <a:rPr lang="zh-CN" altLang="en-US" dirty="0">
                <a:latin typeface="Tahoma" pitchFamily="34" charset="0"/>
                <a:cs typeface="Tahoma" pitchFamily="34" charset="0"/>
              </a:rPr>
              <a:t>1.连接对象</a:t>
            </a:r>
            <a:r>
              <a:rPr lang="en-US" altLang="zh-CN" dirty="0">
                <a:latin typeface="Tahoma" pitchFamily="34" charset="0"/>
                <a:ea typeface="Tahoma" pitchFamily="34" charset="0"/>
                <a:cs typeface="Tahoma" pitchFamily="34" charset="0"/>
              </a:rPr>
              <a:t>con</a:t>
            </a:r>
            <a:r>
              <a:rPr lang="zh-CN" altLang="en-US" dirty="0">
                <a:latin typeface="Tahoma" pitchFamily="34" charset="0"/>
                <a:cs typeface="Tahoma" pitchFamily="34" charset="0"/>
              </a:rPr>
              <a:t>调用</a:t>
            </a:r>
            <a:r>
              <a:rPr lang="en-US" altLang="zh-CN" dirty="0" err="1">
                <a:latin typeface="Tahoma" pitchFamily="34" charset="0"/>
                <a:ea typeface="Tahoma" pitchFamily="34" charset="0"/>
                <a:cs typeface="Tahoma" pitchFamily="34" charset="0"/>
              </a:rPr>
              <a:t>getMetaData</a:t>
            </a:r>
            <a:r>
              <a:rPr lang="en-US" altLang="zh-CN" dirty="0">
                <a:latin typeface="Tahoma" pitchFamily="34" charset="0"/>
                <a:ea typeface="Tahoma" pitchFamily="34" charset="0"/>
                <a:cs typeface="Tahoma" pitchFamily="34" charset="0"/>
              </a:rPr>
              <a:t>()</a:t>
            </a:r>
            <a:r>
              <a:rPr lang="zh-CN" altLang="en-US" dirty="0">
                <a:latin typeface="Tahoma" pitchFamily="34" charset="0"/>
                <a:cs typeface="Tahoma" pitchFamily="34" charset="0"/>
              </a:rPr>
              <a:t>方法可以返回一个</a:t>
            </a:r>
            <a:r>
              <a:rPr lang="en-US" altLang="zh-CN" dirty="0" err="1">
                <a:solidFill>
                  <a:srgbClr val="C00000"/>
                </a:solidFill>
                <a:latin typeface="Tahoma" pitchFamily="34" charset="0"/>
                <a:ea typeface="Tahoma" pitchFamily="34" charset="0"/>
                <a:cs typeface="Tahoma" pitchFamily="34" charset="0"/>
              </a:rPr>
              <a:t>DatabaseMetaData</a:t>
            </a:r>
            <a:r>
              <a:rPr lang="zh-CN" altLang="en-US" dirty="0">
                <a:solidFill>
                  <a:srgbClr val="C00000"/>
                </a:solidFill>
                <a:latin typeface="Tahoma" pitchFamily="34" charset="0"/>
                <a:ea typeface="Tahoma" pitchFamily="34" charset="0"/>
                <a:cs typeface="Tahoma" pitchFamily="34" charset="0"/>
              </a:rPr>
              <a:t>类的</a:t>
            </a:r>
            <a:r>
              <a:rPr lang="zh-CN" altLang="en-US" dirty="0">
                <a:latin typeface="Tahoma" pitchFamily="34" charset="0"/>
                <a:cs typeface="Tahoma" pitchFamily="34" charset="0"/>
              </a:rPr>
              <a:t>对象，例如：</a:t>
            </a:r>
          </a:p>
          <a:p>
            <a:pPr algn="ctr" eaLnBrk="0" hangingPunct="0">
              <a:buNone/>
            </a:pPr>
            <a:r>
              <a:rPr lang="en-US" altLang="zh-CN" sz="2400" dirty="0" err="1">
                <a:solidFill>
                  <a:srgbClr val="0000FF"/>
                </a:solidFill>
                <a:latin typeface="Tahoma" pitchFamily="34" charset="0"/>
                <a:ea typeface="Tahoma" pitchFamily="34" charset="0"/>
                <a:cs typeface="Tahoma" pitchFamily="34" charset="0"/>
              </a:rPr>
              <a:t>DatabaseMetaData</a:t>
            </a:r>
            <a:r>
              <a:rPr lang="en-US" altLang="zh-CN" sz="2400" dirty="0">
                <a:solidFill>
                  <a:srgbClr val="0000FF"/>
                </a:solidFill>
                <a:latin typeface="Tahoma" pitchFamily="34" charset="0"/>
                <a:ea typeface="Tahoma" pitchFamily="34" charset="0"/>
                <a:cs typeface="Tahoma" pitchFamily="34" charset="0"/>
              </a:rPr>
              <a:t> metadata=</a:t>
            </a:r>
            <a:r>
              <a:rPr lang="en-US" altLang="zh-CN" sz="2400" dirty="0" err="1">
                <a:solidFill>
                  <a:srgbClr val="0000FF"/>
                </a:solidFill>
                <a:latin typeface="Tahoma" pitchFamily="34" charset="0"/>
                <a:ea typeface="Tahoma" pitchFamily="34" charset="0"/>
                <a:cs typeface="Tahoma" pitchFamily="34" charset="0"/>
              </a:rPr>
              <a:t>con.getMetaData</a:t>
            </a:r>
            <a:r>
              <a:rPr lang="en-US" altLang="zh-CN" sz="2400" dirty="0">
                <a:solidFill>
                  <a:srgbClr val="0000FF"/>
                </a:solidFill>
                <a:latin typeface="Tahoma" pitchFamily="34" charset="0"/>
                <a:ea typeface="Tahoma" pitchFamily="34" charset="0"/>
                <a:cs typeface="Tahoma" pitchFamily="34" charset="0"/>
              </a:rPr>
              <a:t>();</a:t>
            </a:r>
          </a:p>
          <a:p>
            <a:pPr algn="just" eaLnBrk="0" hangingPunct="0">
              <a:buNone/>
            </a:pPr>
            <a:r>
              <a:rPr lang="zh-CN" altLang="en-US" dirty="0">
                <a:latin typeface="Tahoma" pitchFamily="34" charset="0"/>
                <a:cs typeface="Tahoma" pitchFamily="34" charset="0"/>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§14.4.1   </a:t>
            </a:r>
            <a:r>
              <a:rPr lang="zh-CN" altLang="en-US" dirty="0">
                <a:latin typeface="宋体" charset="-122"/>
              </a:rPr>
              <a:t>顺序查询 </a:t>
            </a:r>
            <a:endParaRPr lang="zh-CN" altLang="en-US" dirty="0"/>
          </a:p>
        </p:txBody>
      </p:sp>
      <p:sp>
        <p:nvSpPr>
          <p:cNvPr id="3" name="内容占位符 2"/>
          <p:cNvSpPr>
            <a:spLocks noGrp="1"/>
          </p:cNvSpPr>
          <p:nvPr>
            <p:ph idx="1"/>
          </p:nvPr>
        </p:nvSpPr>
        <p:spPr>
          <a:xfrm>
            <a:off x="457200" y="1628775"/>
            <a:ext cx="8329642" cy="4502150"/>
          </a:xfrm>
        </p:spPr>
        <p:txBody>
          <a:bodyPr/>
          <a:lstStyle/>
          <a:p>
            <a:pPr algn="just" eaLnBrk="0" hangingPunct="0">
              <a:buNone/>
            </a:pPr>
            <a:r>
              <a:rPr lang="zh-CN" altLang="en-US" dirty="0">
                <a:latin typeface="Tahoma" pitchFamily="34" charset="0"/>
                <a:cs typeface="Tahoma" pitchFamily="34" charset="0"/>
              </a:rPr>
              <a:t>2. </a:t>
            </a:r>
            <a:r>
              <a:rPr lang="en-US" altLang="zh-CN" dirty="0">
                <a:solidFill>
                  <a:srgbClr val="C00000"/>
                </a:solidFill>
                <a:latin typeface="Tahoma" pitchFamily="34" charset="0"/>
                <a:ea typeface="Tahoma" pitchFamily="34" charset="0"/>
                <a:cs typeface="Tahoma" pitchFamily="34" charset="0"/>
              </a:rPr>
              <a:t>metadata</a:t>
            </a:r>
            <a:r>
              <a:rPr lang="zh-CN" altLang="en-US" dirty="0">
                <a:solidFill>
                  <a:srgbClr val="C00000"/>
                </a:solidFill>
                <a:latin typeface="Tahoma" pitchFamily="34" charset="0"/>
                <a:cs typeface="Tahoma" pitchFamily="34" charset="0"/>
              </a:rPr>
              <a:t>对象</a:t>
            </a:r>
            <a:r>
              <a:rPr lang="zh-CN" altLang="en-US" dirty="0">
                <a:latin typeface="Tahoma" pitchFamily="34" charset="0"/>
                <a:cs typeface="Tahoma" pitchFamily="34" charset="0"/>
              </a:rPr>
              <a:t>再调用</a:t>
            </a:r>
            <a:r>
              <a:rPr lang="en-US" altLang="zh-CN" dirty="0" err="1">
                <a:solidFill>
                  <a:srgbClr val="0000CC"/>
                </a:solidFill>
                <a:latin typeface="Tahoma" pitchFamily="34" charset="0"/>
                <a:ea typeface="Tahoma" pitchFamily="34" charset="0"/>
                <a:cs typeface="Tahoma" pitchFamily="34" charset="0"/>
              </a:rPr>
              <a:t>getColumns</a:t>
            </a:r>
            <a:r>
              <a:rPr lang="zh-CN" altLang="en-US" dirty="0">
                <a:latin typeface="Tahoma" pitchFamily="34" charset="0"/>
                <a:cs typeface="Tahoma" pitchFamily="34" charset="0"/>
              </a:rPr>
              <a:t>可以将表的字段信息以行列的形式存储在一个</a:t>
            </a:r>
            <a:r>
              <a:rPr lang="en-US" altLang="zh-CN" dirty="0" err="1">
                <a:latin typeface="Tahoma" pitchFamily="34" charset="0"/>
                <a:ea typeface="Tahoma" pitchFamily="34" charset="0"/>
                <a:cs typeface="Tahoma" pitchFamily="34" charset="0"/>
              </a:rPr>
              <a:t>ResultSet</a:t>
            </a:r>
            <a:r>
              <a:rPr lang="zh-CN" altLang="en-US" dirty="0">
                <a:latin typeface="Tahoma" pitchFamily="34" charset="0"/>
                <a:cs typeface="Tahoma" pitchFamily="34" charset="0"/>
              </a:rPr>
              <a:t>对象中。</a:t>
            </a:r>
            <a:endParaRPr lang="en-US" altLang="zh-CN" dirty="0">
              <a:latin typeface="Tahoma" pitchFamily="34" charset="0"/>
              <a:cs typeface="Tahoma" pitchFamily="34" charset="0"/>
            </a:endParaRPr>
          </a:p>
          <a:p>
            <a:pPr algn="just" eaLnBrk="0" hangingPunct="0"/>
            <a:r>
              <a:rPr lang="zh-CN" altLang="en-US" dirty="0">
                <a:latin typeface="Tahoma" pitchFamily="34" charset="0"/>
                <a:cs typeface="Tahoma" pitchFamily="34" charset="0"/>
              </a:rPr>
              <a:t>例如</a:t>
            </a:r>
            <a:r>
              <a:rPr lang="zh-CN" altLang="en-US" sz="3600" dirty="0">
                <a:latin typeface="Tahoma" pitchFamily="34" charset="0"/>
                <a:cs typeface="Tahoma" pitchFamily="34" charset="0"/>
              </a:rPr>
              <a:t>：</a:t>
            </a:r>
          </a:p>
          <a:p>
            <a:pPr eaLnBrk="0" hangingPunct="0">
              <a:buNone/>
            </a:pPr>
            <a:r>
              <a:rPr lang="en-US" altLang="zh-CN" sz="2400" dirty="0" err="1">
                <a:solidFill>
                  <a:srgbClr val="C00000"/>
                </a:solidFill>
                <a:latin typeface="Tahoma" pitchFamily="34" charset="0"/>
                <a:ea typeface="Tahoma" pitchFamily="34" charset="0"/>
                <a:cs typeface="Tahoma" pitchFamily="34" charset="0"/>
              </a:rPr>
              <a:t>ResultSet</a:t>
            </a:r>
            <a:r>
              <a:rPr lang="en-US" altLang="zh-CN" sz="2400" dirty="0">
                <a:solidFill>
                  <a:srgbClr val="C00000"/>
                </a:solidFill>
                <a:latin typeface="Tahoma" pitchFamily="34" charset="0"/>
                <a:ea typeface="Tahoma" pitchFamily="34" charset="0"/>
                <a:cs typeface="Tahoma" pitchFamily="34" charset="0"/>
              </a:rPr>
              <a:t>  </a:t>
            </a:r>
            <a:r>
              <a:rPr lang="en-US" altLang="zh-CN" sz="2400" dirty="0" err="1">
                <a:solidFill>
                  <a:srgbClr val="C00000"/>
                </a:solidFill>
                <a:latin typeface="Tahoma" pitchFamily="34" charset="0"/>
                <a:ea typeface="Tahoma" pitchFamily="34" charset="0"/>
                <a:cs typeface="Tahoma" pitchFamily="34" charset="0"/>
              </a:rPr>
              <a:t>tableMessage</a:t>
            </a:r>
            <a:r>
              <a:rPr lang="en-US" altLang="zh-CN" sz="2400" dirty="0">
                <a:solidFill>
                  <a:srgbClr val="C00000"/>
                </a:solidFill>
                <a:latin typeface="Tahoma" pitchFamily="34" charset="0"/>
                <a:ea typeface="Tahoma" pitchFamily="34" charset="0"/>
                <a:cs typeface="Tahoma" pitchFamily="34" charset="0"/>
              </a:rPr>
              <a:t>   </a:t>
            </a:r>
          </a:p>
          <a:p>
            <a:pPr eaLnBrk="0" hangingPunct="0">
              <a:buNone/>
            </a:pPr>
            <a:r>
              <a:rPr lang="en-US" altLang="zh-CN" sz="2400" dirty="0">
                <a:solidFill>
                  <a:srgbClr val="0000FF"/>
                </a:solidFill>
                <a:latin typeface="Tahoma" pitchFamily="34" charset="0"/>
                <a:ea typeface="Tahoma" pitchFamily="34" charset="0"/>
                <a:cs typeface="Tahoma" pitchFamily="34" charset="0"/>
              </a:rPr>
              <a:t>         = </a:t>
            </a:r>
            <a:r>
              <a:rPr lang="en-US" altLang="zh-CN" sz="2400" dirty="0" err="1">
                <a:solidFill>
                  <a:srgbClr val="0000FF"/>
                </a:solidFill>
                <a:latin typeface="Tahoma" pitchFamily="34" charset="0"/>
                <a:ea typeface="Tahoma" pitchFamily="34" charset="0"/>
                <a:cs typeface="Tahoma" pitchFamily="34" charset="0"/>
              </a:rPr>
              <a:t>metadata.getColumns</a:t>
            </a:r>
            <a:r>
              <a:rPr lang="en-US" altLang="zh-CN" sz="2400" dirty="0">
                <a:solidFill>
                  <a:srgbClr val="0000FF"/>
                </a:solidFill>
                <a:latin typeface="Tahoma" pitchFamily="34" charset="0"/>
                <a:ea typeface="Tahoma" pitchFamily="34" charset="0"/>
                <a:cs typeface="Tahoma" pitchFamily="34" charset="0"/>
              </a:rPr>
              <a:t>(</a:t>
            </a:r>
            <a:r>
              <a:rPr lang="en-US" altLang="zh-CN" sz="2400" dirty="0" err="1">
                <a:solidFill>
                  <a:srgbClr val="0000FF"/>
                </a:solidFill>
                <a:latin typeface="Tahoma" pitchFamily="34" charset="0"/>
                <a:ea typeface="Tahoma" pitchFamily="34" charset="0"/>
                <a:cs typeface="Tahoma" pitchFamily="34" charset="0"/>
              </a:rPr>
              <a:t>null,null,"employee",null</a:t>
            </a:r>
            <a:r>
              <a:rPr lang="en-US" altLang="zh-CN" sz="2400" dirty="0">
                <a:solidFill>
                  <a:srgbClr val="0000FF"/>
                </a:solidFill>
                <a:latin typeface="Tahoma" pitchFamily="34" charset="0"/>
                <a:ea typeface="Tahoma" pitchFamily="34" charset="0"/>
                <a:cs typeface="Tahoma" pitchFamily="34" charset="0"/>
              </a:rPr>
              <a:t>); </a:t>
            </a:r>
            <a:r>
              <a:rPr lang="zh-CN" altLang="en-US" sz="2400" dirty="0">
                <a:solidFill>
                  <a:srgbClr val="0000FF"/>
                </a:solidFill>
                <a:latin typeface="Tahoma" pitchFamily="34" charset="0"/>
                <a:cs typeface="Tahoma" pitchFamily="34" charset="0"/>
              </a:rPr>
              <a:t>     </a:t>
            </a:r>
          </a:p>
          <a:p>
            <a:pPr eaLnBrk="0" hangingPunct="0">
              <a:buNone/>
            </a:pPr>
            <a:r>
              <a:rPr lang="zh-CN" altLang="en-US" dirty="0">
                <a:latin typeface="Tahoma" pitchFamily="34" charset="0"/>
                <a:cs typeface="Tahoma" pitchFamily="34" charset="0"/>
              </a:rPr>
              <a:t>   </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§14.4.1   </a:t>
            </a:r>
            <a:r>
              <a:rPr lang="zh-CN" altLang="en-US" dirty="0">
                <a:latin typeface="宋体" charset="-122"/>
              </a:rPr>
              <a:t>顺序查询 </a:t>
            </a:r>
            <a:endParaRPr lang="zh-CN" altLang="en-US" dirty="0"/>
          </a:p>
        </p:txBody>
      </p:sp>
      <p:sp>
        <p:nvSpPr>
          <p:cNvPr id="3" name="内容占位符 2"/>
          <p:cNvSpPr>
            <a:spLocks noGrp="1"/>
          </p:cNvSpPr>
          <p:nvPr>
            <p:ph idx="1"/>
          </p:nvPr>
        </p:nvSpPr>
        <p:spPr>
          <a:xfrm>
            <a:off x="457200" y="1628774"/>
            <a:ext cx="8229600" cy="4943497"/>
          </a:xfrm>
        </p:spPr>
        <p:txBody>
          <a:bodyPr/>
          <a:lstStyle/>
          <a:p>
            <a:pPr eaLnBrk="0" hangingPunct="0">
              <a:buNone/>
            </a:pPr>
            <a:r>
              <a:rPr lang="zh-CN" altLang="en-US" sz="2400" dirty="0">
                <a:latin typeface="宋体" charset="-122"/>
              </a:rPr>
              <a:t> 3</a:t>
            </a:r>
            <a:r>
              <a:rPr lang="zh-CN" altLang="en-US" dirty="0">
                <a:latin typeface="宋体" charset="-122"/>
              </a:rPr>
              <a:t>. </a:t>
            </a:r>
            <a:r>
              <a:rPr lang="en-US" altLang="zh-CN" b="1" dirty="0" err="1">
                <a:solidFill>
                  <a:srgbClr val="C00000"/>
                </a:solidFill>
                <a:latin typeface="宋体" charset="-122"/>
              </a:rPr>
              <a:t>tableMessage</a:t>
            </a:r>
            <a:r>
              <a:rPr lang="zh-CN" altLang="en-US" b="1" dirty="0">
                <a:solidFill>
                  <a:srgbClr val="C00000"/>
                </a:solidFill>
                <a:latin typeface="宋体" charset="-122"/>
              </a:rPr>
              <a:t>对象</a:t>
            </a:r>
            <a:r>
              <a:rPr lang="zh-CN" altLang="en-US" dirty="0">
                <a:latin typeface="宋体" charset="-122"/>
              </a:rPr>
              <a:t>调用</a:t>
            </a:r>
            <a:r>
              <a:rPr lang="en-US" altLang="zh-CN" dirty="0">
                <a:solidFill>
                  <a:srgbClr val="0000CC"/>
                </a:solidFill>
                <a:latin typeface="宋体" charset="-122"/>
              </a:rPr>
              <a:t>next</a:t>
            </a:r>
            <a:r>
              <a:rPr lang="zh-CN" altLang="en-US" dirty="0">
                <a:solidFill>
                  <a:srgbClr val="0000CC"/>
                </a:solidFill>
                <a:latin typeface="宋体" charset="-122"/>
              </a:rPr>
              <a:t>方法</a:t>
            </a:r>
            <a:r>
              <a:rPr lang="zh-CN" altLang="en-US" dirty="0">
                <a:latin typeface="宋体" charset="-122"/>
              </a:rPr>
              <a:t>使游标向下移动一行（游标的初始位置在第1行之前），然后</a:t>
            </a:r>
            <a:r>
              <a:rPr lang="en-US" altLang="zh-CN" dirty="0" err="1">
                <a:latin typeface="宋体" charset="-122"/>
              </a:rPr>
              <a:t>tableMessage</a:t>
            </a:r>
            <a:r>
              <a:rPr lang="zh-CN" altLang="en-US" dirty="0">
                <a:latin typeface="宋体" charset="-122"/>
              </a:rPr>
              <a:t>调用</a:t>
            </a:r>
            <a:r>
              <a:rPr lang="en-US" altLang="zh-CN" b="1" dirty="0" err="1">
                <a:solidFill>
                  <a:srgbClr val="C00000"/>
                </a:solidFill>
                <a:latin typeface="宋体" charset="-122"/>
              </a:rPr>
              <a:t>getXXX</a:t>
            </a:r>
            <a:r>
              <a:rPr lang="zh-CN" altLang="en-US" dirty="0">
                <a:latin typeface="宋体" charset="-122"/>
              </a:rPr>
              <a:t>方法可以查看该行中列的信息，其中最重要的信息是第4列，该列上的信息为字段的名字。 </a:t>
            </a:r>
          </a:p>
          <a:p>
            <a:pPr eaLnBrk="0" hangingPunct="0">
              <a:buNone/>
            </a:pPr>
            <a:r>
              <a:rPr lang="zh-CN" altLang="en-US" sz="3600" b="1" dirty="0">
                <a:solidFill>
                  <a:srgbClr val="FF0000"/>
                </a:solidFill>
              </a:rPr>
              <a:t> </a:t>
            </a:r>
            <a:endParaRPr lang="en-US" altLang="zh-CN" sz="3600" b="1" dirty="0">
              <a:solidFill>
                <a:srgbClr val="FF0000"/>
              </a:solidFill>
            </a:endParaRPr>
          </a:p>
          <a:p>
            <a:pPr eaLnBrk="0" hangingPunct="0"/>
            <a:endParaRPr lang="en-US" altLang="zh-CN" sz="3600" b="1" dirty="0">
              <a:solidFill>
                <a:srgbClr val="FF0000"/>
              </a:solidFill>
            </a:endParaRPr>
          </a:p>
          <a:p>
            <a:pPr eaLnBrk="0" hangingPunct="0"/>
            <a:endParaRPr lang="en-US" altLang="zh-CN" sz="3600" b="1" dirty="0">
              <a:solidFill>
                <a:srgbClr val="FF0000"/>
              </a:solidFill>
            </a:endParaRPr>
          </a:p>
          <a:p>
            <a:pPr eaLnBrk="0" hangingPunct="0"/>
            <a:endParaRPr lang="en-US" altLang="zh-CN" sz="3600"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
        <p:nvSpPr>
          <p:cNvPr id="5" name="内容占位符 2"/>
          <p:cNvSpPr txBox="1">
            <a:spLocks/>
          </p:cNvSpPr>
          <p:nvPr/>
        </p:nvSpPr>
        <p:spPr bwMode="auto">
          <a:xfrm>
            <a:off x="714348" y="3929066"/>
            <a:ext cx="8001056" cy="2014539"/>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0" cap="none" spc="0" normalizeH="0" baseline="0" noProof="0" dirty="0" err="1">
                <a:ln>
                  <a:noFill/>
                </a:ln>
                <a:solidFill>
                  <a:srgbClr val="C00000"/>
                </a:solidFill>
                <a:effectLst/>
                <a:uLnTx/>
                <a:uFillTx/>
                <a:latin typeface="Tahoma" pitchFamily="34" charset="0"/>
                <a:ea typeface="Tahoma" pitchFamily="34" charset="0"/>
                <a:cs typeface="Tahoma" pitchFamily="34" charset="0"/>
              </a:rPr>
              <a:t>DatabaseMetaData</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metadata = </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con.getMetaData</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ResultSet</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tableMessage</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 </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metadata.getColumns</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null,null,"employee",null</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zh-CN" altLang="en-US" sz="1800" b="0" i="0" u="none" strike="noStrike" kern="0" cap="none" spc="0" normalizeH="0" baseline="0" noProof="0" dirty="0">
                <a:ln>
                  <a:noFill/>
                </a:ln>
                <a:solidFill>
                  <a:schemeClr val="tx1"/>
                </a:solidFill>
                <a:effectLst/>
                <a:uLnTx/>
                <a:uFillTx/>
                <a:latin typeface="Tahoma" pitchFamily="34" charset="0"/>
                <a:ea typeface="+mn-ea"/>
                <a:cs typeface="Tahoma" pitchFamily="34" charset="0"/>
              </a:rPr>
              <a:t>    </a:t>
            </a:r>
            <a:endParaRPr kumimoji="0" lang="en-US" altLang="zh-CN" sz="1800" b="0" i="0" u="none" strike="noStrike" kern="0" cap="none" spc="0" normalizeH="0" baseline="0" noProof="0" dirty="0">
              <a:ln>
                <a:noFill/>
              </a:ln>
              <a:solidFill>
                <a:schemeClr val="tx1"/>
              </a:solidFill>
              <a:effectLst/>
              <a:uLnTx/>
              <a:uFillTx/>
              <a:latin typeface="Tahoma" pitchFamily="34" charset="0"/>
              <a:ea typeface="+mn-ea"/>
              <a:cs typeface="Tahoma" pitchFamily="34" charset="0"/>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int</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colNum</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=0;</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while(</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tableMessage.next</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altLang="zh-CN" sz="1800" b="0" i="0" u="none" strike="noStrike" kern="0" cap="none" spc="0" normalizeH="0" baseline="0" noProof="0" dirty="0" err="1">
                <a:ln>
                  <a:noFill/>
                </a:ln>
                <a:solidFill>
                  <a:schemeClr val="tx1"/>
                </a:solidFill>
                <a:effectLst/>
                <a:uLnTx/>
                <a:uFillTx/>
                <a:latin typeface="Tahoma" pitchFamily="34" charset="0"/>
                <a:ea typeface="Tahoma" pitchFamily="34" charset="0"/>
                <a:cs typeface="Tahoma" pitchFamily="34" charset="0"/>
              </a:rPr>
              <a:t>tableMessage.getString</a:t>
            </a: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(4);</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0" cap="none" spc="0" normalizeH="0" baseline="0" noProof="0" dirty="0">
                <a:ln>
                  <a:noFill/>
                </a:ln>
                <a:solidFill>
                  <a:schemeClr val="tx1"/>
                </a:solidFill>
                <a:effectLst/>
                <a:uLnTx/>
                <a:uFillTx/>
                <a:latin typeface="Tahoma" pitchFamily="34" charset="0"/>
                <a:ea typeface="Tahoma" pitchFamily="34" charset="0"/>
                <a:cs typeface="Tahoma" pitchFamily="34" charset="0"/>
              </a:rPr>
              <a:t>}</a:t>
            </a:r>
          </a:p>
          <a:p>
            <a:pPr marL="342900" indent="-342900" fontAlgn="base">
              <a:spcBef>
                <a:spcPct val="20000"/>
              </a:spcBef>
              <a:spcAft>
                <a:spcPct val="0"/>
              </a:spcAft>
              <a:buClr>
                <a:schemeClr val="tx2"/>
              </a:buClr>
              <a:buSzPct val="70000"/>
              <a:buFont typeface="Wingdings" pitchFamily="2" charset="2"/>
              <a:buChar char="l"/>
              <a:defRPr/>
            </a:pPr>
            <a:r>
              <a:rPr lang="zh-CN" altLang="en-US" sz="2800" b="1" dirty="0"/>
              <a:t>例题14-2</a:t>
            </a:r>
            <a:r>
              <a:rPr lang="en-US" altLang="zh-CN" sz="2800" b="1" dirty="0"/>
              <a:t>(</a:t>
            </a:r>
            <a:r>
              <a:rPr lang="zh-CN" altLang="en-US" sz="2800" b="1" dirty="0"/>
              <a:t>课堂阅读</a:t>
            </a:r>
            <a:r>
              <a:rPr lang="en-US" altLang="zh-CN" sz="2800" b="1" dirty="0"/>
              <a:t>)</a:t>
            </a:r>
            <a:endParaRPr lang="en-US" altLang="zh-CN" sz="2800" kern="0" dirty="0"/>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6" name="线形标注 1 5"/>
          <p:cNvSpPr/>
          <p:nvPr/>
        </p:nvSpPr>
        <p:spPr>
          <a:xfrm>
            <a:off x="6215074" y="5072074"/>
            <a:ext cx="2071702" cy="714380"/>
          </a:xfrm>
          <a:prstGeom prst="borderCallout1">
            <a:avLst>
              <a:gd name="adj1" fmla="val -4844"/>
              <a:gd name="adj2" fmla="val 49473"/>
              <a:gd name="adj3" fmla="val -63868"/>
              <a:gd name="adj4" fmla="val 479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需查看字段信息的表名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DatabaseMetaData</a:t>
            </a:r>
            <a:r>
              <a:rPr lang="zh-CN" altLang="en-US" dirty="0"/>
              <a:t>类</a:t>
            </a:r>
            <a:br>
              <a:rPr lang="en-US" altLang="zh-CN" dirty="0"/>
            </a:br>
            <a:r>
              <a:rPr lang="en-US" altLang="zh-CN" sz="2800" dirty="0"/>
              <a:t>(</a:t>
            </a:r>
            <a:r>
              <a:rPr lang="zh-CN" altLang="en-US" sz="2800" dirty="0"/>
              <a:t>不讲，备查</a:t>
            </a:r>
            <a:r>
              <a:rPr lang="en-US" altLang="zh-CN" sz="2800" dirty="0"/>
              <a:t>)</a:t>
            </a:r>
            <a:endParaRPr lang="zh-CN" altLang="en-US" sz="2800" dirty="0"/>
          </a:p>
        </p:txBody>
      </p:sp>
      <p:sp>
        <p:nvSpPr>
          <p:cNvPr id="3" name="内容占位符 2"/>
          <p:cNvSpPr>
            <a:spLocks noGrp="1"/>
          </p:cNvSpPr>
          <p:nvPr>
            <p:ph idx="1"/>
          </p:nvPr>
        </p:nvSpPr>
        <p:spPr/>
        <p:txBody>
          <a:bodyPr/>
          <a:lstStyle/>
          <a:p>
            <a:pPr latinLnBrk="0"/>
            <a:r>
              <a:rPr lang="en-US" altLang="zh-CN" dirty="0"/>
              <a:t>Connection</a:t>
            </a:r>
            <a:r>
              <a:rPr lang="zh-CN" altLang="en-US" dirty="0"/>
              <a:t>接口中提供了</a:t>
            </a:r>
            <a:r>
              <a:rPr lang="en-US" altLang="zh-CN" dirty="0" err="1"/>
              <a:t>DatabaseMetaData</a:t>
            </a:r>
            <a:r>
              <a:rPr lang="zh-CN" altLang="en-US" dirty="0"/>
              <a:t>接口，提供：</a:t>
            </a:r>
            <a:r>
              <a:rPr lang="en-US" altLang="zh-CN" dirty="0" err="1">
                <a:solidFill>
                  <a:srgbClr val="C00000"/>
                </a:solidFill>
              </a:rPr>
              <a:t>getColumns</a:t>
            </a:r>
            <a:r>
              <a:rPr lang="en-US" altLang="zh-CN" dirty="0">
                <a:solidFill>
                  <a:srgbClr val="C00000"/>
                </a:solidFill>
              </a:rPr>
              <a:t>()</a:t>
            </a:r>
            <a:r>
              <a:rPr lang="zh-CN" altLang="en-US" dirty="0"/>
              <a:t>方法，该方法需要传进</a:t>
            </a:r>
            <a:r>
              <a:rPr lang="en-US" altLang="zh-CN" dirty="0"/>
              <a:t>4</a:t>
            </a:r>
            <a:r>
              <a:rPr lang="zh-CN" altLang="en-US" dirty="0"/>
              <a:t>个参数：</a:t>
            </a:r>
            <a:endParaRPr lang="en-US" altLang="zh-CN" dirty="0"/>
          </a:p>
          <a:p>
            <a:pPr latinLnBrk="0"/>
            <a:endParaRPr lang="en-US" altLang="zh-CN" dirty="0"/>
          </a:p>
          <a:p>
            <a:pPr>
              <a:buNone/>
            </a:pPr>
            <a:r>
              <a:rPr lang="en-US" sz="2400" b="1" dirty="0" err="1">
                <a:solidFill>
                  <a:srgbClr val="0000CC"/>
                </a:solidFill>
              </a:rPr>
              <a:t>getColumns</a:t>
            </a:r>
            <a:r>
              <a:rPr lang="en-US" sz="2400" b="1" dirty="0">
                <a:solidFill>
                  <a:srgbClr val="0000CC"/>
                </a:solidFill>
              </a:rPr>
              <a:t>(String catalog, String </a:t>
            </a:r>
            <a:r>
              <a:rPr lang="en-US" sz="2400" b="1" dirty="0" err="1">
                <a:solidFill>
                  <a:srgbClr val="0000CC"/>
                </a:solidFill>
              </a:rPr>
              <a:t>schama</a:t>
            </a:r>
            <a:r>
              <a:rPr lang="en-US" sz="2400" b="1" dirty="0">
                <a:solidFill>
                  <a:srgbClr val="0000CC"/>
                </a:solidFill>
              </a:rPr>
              <a:t>, </a:t>
            </a:r>
          </a:p>
          <a:p>
            <a:pPr algn="ctr">
              <a:buNone/>
            </a:pPr>
            <a:r>
              <a:rPr lang="en-US" sz="2400" b="1" dirty="0">
                <a:solidFill>
                  <a:srgbClr val="0000CC"/>
                </a:solidFill>
              </a:rPr>
              <a:t>                      String </a:t>
            </a:r>
            <a:r>
              <a:rPr lang="en-US" sz="2400" b="1" dirty="0" err="1">
                <a:solidFill>
                  <a:srgbClr val="0000CC"/>
                </a:solidFill>
              </a:rPr>
              <a:t>tablename</a:t>
            </a:r>
            <a:r>
              <a:rPr lang="en-US" sz="2400" b="1" dirty="0">
                <a:solidFill>
                  <a:srgbClr val="0000CC"/>
                </a:solidFill>
              </a:rPr>
              <a:t>, String </a:t>
            </a:r>
            <a:r>
              <a:rPr lang="en-US" sz="2400" b="1" dirty="0" err="1">
                <a:solidFill>
                  <a:srgbClr val="0000CC"/>
                </a:solidFill>
              </a:rPr>
              <a:t>columnPattern</a:t>
            </a:r>
            <a:r>
              <a:rPr lang="en-US" sz="2400" b="1" dirty="0">
                <a:solidFill>
                  <a:srgbClr val="0000CC"/>
                </a:solidFill>
              </a:rPr>
              <a:t>);</a:t>
            </a:r>
          </a:p>
          <a:p>
            <a:pPr>
              <a:buNone/>
            </a:pPr>
            <a:endParaRPr 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lstStyle/>
          <a:p>
            <a:r>
              <a:rPr lang="en-US" altLang="zh-CN" sz="2400" dirty="0" err="1"/>
              <a:t>getColumns</a:t>
            </a:r>
            <a:r>
              <a:rPr lang="en-US" altLang="zh-CN" sz="2400" dirty="0"/>
              <a:t>()</a:t>
            </a:r>
            <a:r>
              <a:rPr lang="zh-CN" altLang="en-US" sz="2400" dirty="0"/>
              <a:t>方法</a:t>
            </a:r>
            <a:r>
              <a:rPr lang="en-US" altLang="zh-CN" sz="2400" dirty="0"/>
              <a:t>4</a:t>
            </a:r>
            <a:r>
              <a:rPr lang="zh-CN" altLang="en-US" sz="2400" dirty="0"/>
              <a:t>个参数的含义：</a:t>
            </a:r>
            <a:r>
              <a:rPr lang="en-US" altLang="zh-CN" sz="2400" dirty="0"/>
              <a:t> (</a:t>
            </a:r>
            <a:r>
              <a:rPr lang="zh-CN" altLang="en-US" sz="2400" dirty="0"/>
              <a:t>不讲，备查</a:t>
            </a:r>
            <a:r>
              <a:rPr lang="en-US" altLang="zh-CN" sz="2400" dirty="0"/>
              <a:t>)</a:t>
            </a:r>
          </a:p>
          <a:p>
            <a:pPr lvl="1"/>
            <a:r>
              <a:rPr lang="zh-CN" altLang="en-US" sz="2000" b="1" dirty="0"/>
              <a:t>第一个是数据库名称</a:t>
            </a:r>
            <a:r>
              <a:rPr lang="zh-CN" altLang="en-US" sz="2000" dirty="0"/>
              <a:t>，对于</a:t>
            </a:r>
            <a:r>
              <a:rPr lang="en-US" altLang="zh-CN" sz="2000" dirty="0" err="1"/>
              <a:t>MySQL</a:t>
            </a:r>
            <a:r>
              <a:rPr lang="zh-CN" altLang="en-US" sz="2000" dirty="0"/>
              <a:t>，则对应相应的数据库，对于</a:t>
            </a:r>
            <a:r>
              <a:rPr lang="en-US" altLang="zh-CN" sz="2000" dirty="0"/>
              <a:t>Oracle</a:t>
            </a:r>
            <a:r>
              <a:rPr lang="zh-CN" altLang="en-US" sz="2000" dirty="0"/>
              <a:t>来说，则是对应相应的数据库实例，可以不填，也可以直接使用</a:t>
            </a:r>
            <a:r>
              <a:rPr lang="en-US" altLang="zh-CN" sz="2000" dirty="0"/>
              <a:t>Connection</a:t>
            </a:r>
            <a:r>
              <a:rPr lang="zh-CN" altLang="en-US" sz="2000" dirty="0"/>
              <a:t>的实例对象中的</a:t>
            </a:r>
            <a:r>
              <a:rPr lang="en-US" altLang="zh-CN" sz="2000" dirty="0" err="1"/>
              <a:t>getCatalog</a:t>
            </a:r>
            <a:r>
              <a:rPr lang="en-US" altLang="zh-CN" sz="2000" dirty="0"/>
              <a:t>()</a:t>
            </a:r>
            <a:r>
              <a:rPr lang="zh-CN" altLang="en-US" sz="2000" dirty="0"/>
              <a:t>方法返回的值填充；</a:t>
            </a:r>
          </a:p>
          <a:p>
            <a:pPr lvl="1"/>
            <a:r>
              <a:rPr lang="zh-CN" altLang="en-US" sz="2000" b="1" dirty="0"/>
              <a:t>第二个是模式</a:t>
            </a:r>
            <a:r>
              <a:rPr lang="zh-CN" altLang="en-US" sz="2000" dirty="0"/>
              <a:t>，可以理解为数据库的登录名，而对于</a:t>
            </a:r>
            <a:r>
              <a:rPr lang="en-US" altLang="zh-CN" sz="2000" dirty="0"/>
              <a:t>Oracle</a:t>
            </a:r>
            <a:r>
              <a:rPr lang="zh-CN" altLang="en-US" sz="2000" dirty="0"/>
              <a:t>也可以理解成对该数据库操作的所有者的登录名。对于</a:t>
            </a:r>
            <a:r>
              <a:rPr lang="en-US" altLang="zh-CN" sz="2000" dirty="0"/>
              <a:t>Oracle</a:t>
            </a:r>
            <a:r>
              <a:rPr lang="zh-CN" altLang="en-US" sz="2000" dirty="0"/>
              <a:t>要特别注意，其登陆名必须是大写，不然的话是无法获取到相应的数据，而</a:t>
            </a:r>
            <a:r>
              <a:rPr lang="en-US" altLang="zh-CN" sz="2000" dirty="0" err="1"/>
              <a:t>MySQL</a:t>
            </a:r>
            <a:r>
              <a:rPr lang="zh-CN" altLang="en-US" sz="2000" dirty="0"/>
              <a:t>则不做强制要求。</a:t>
            </a:r>
          </a:p>
          <a:p>
            <a:pPr lvl="1"/>
            <a:r>
              <a:rPr lang="zh-CN" altLang="en-US" sz="2000" b="1" dirty="0"/>
              <a:t>第三个是表名称</a:t>
            </a:r>
            <a:r>
              <a:rPr lang="zh-CN" altLang="en-US" sz="2000" dirty="0"/>
              <a:t>，用于传进想要查找的表</a:t>
            </a:r>
          </a:p>
          <a:p>
            <a:pPr lvl="1"/>
            <a:r>
              <a:rPr lang="zh-CN" altLang="en-US" sz="2000" b="1" dirty="0"/>
              <a:t>第四个是列类型</a:t>
            </a:r>
            <a:r>
              <a:rPr lang="zh-CN" altLang="en-US" sz="2000" dirty="0"/>
              <a:t>，为空时，获取表对应的所有列，当不为空的时候获取该值的列的所有信息。</a:t>
            </a:r>
          </a:p>
          <a:p>
            <a:pPr lvl="1"/>
            <a:r>
              <a:rPr lang="zh-CN" altLang="en-US" sz="2000" dirty="0"/>
              <a:t>它返回一个</a:t>
            </a:r>
            <a:r>
              <a:rPr lang="en-US" altLang="zh-CN" sz="2000" dirty="0" err="1"/>
              <a:t>ResultSet</a:t>
            </a:r>
            <a:r>
              <a:rPr lang="zh-CN" altLang="en-US" sz="2000" dirty="0"/>
              <a:t>对象，有</a:t>
            </a:r>
            <a:r>
              <a:rPr lang="en-US" altLang="zh-CN" sz="2000" dirty="0"/>
              <a:t>23</a:t>
            </a:r>
            <a:r>
              <a:rPr lang="zh-CN" altLang="en-US" sz="2000" dirty="0"/>
              <a:t>列，详细的显示了表的类型。</a:t>
            </a:r>
            <a:endParaRPr lang="en-US" altLang="zh-CN" sz="2000" dirty="0"/>
          </a:p>
          <a:p>
            <a:pPr lvl="1"/>
            <a:endParaRPr lang="en-US" altLang="zh-CN" sz="2000" dirty="0"/>
          </a:p>
          <a:p>
            <a:pPr lvl="1">
              <a:buNone/>
            </a:pP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§14.4.2   </a:t>
            </a:r>
            <a:r>
              <a:rPr lang="zh-CN" altLang="en-US" dirty="0">
                <a:latin typeface="宋体" charset="-122"/>
              </a:rPr>
              <a:t>随机查询 </a:t>
            </a:r>
            <a:endParaRPr lang="zh-CN" altLang="en-US" dirty="0"/>
          </a:p>
        </p:txBody>
      </p:sp>
      <p:sp>
        <p:nvSpPr>
          <p:cNvPr id="3" name="内容占位符 2"/>
          <p:cNvSpPr>
            <a:spLocks noGrp="1"/>
          </p:cNvSpPr>
          <p:nvPr>
            <p:ph idx="1"/>
          </p:nvPr>
        </p:nvSpPr>
        <p:spPr>
          <a:xfrm>
            <a:off x="285720" y="1628775"/>
            <a:ext cx="8643998" cy="4502150"/>
          </a:xfrm>
        </p:spPr>
        <p:txBody>
          <a:bodyPr/>
          <a:lstStyle/>
          <a:p>
            <a:pPr algn="just">
              <a:lnSpc>
                <a:spcPct val="90000"/>
              </a:lnSpc>
              <a:buClr>
                <a:schemeClr val="bg2"/>
              </a:buClr>
              <a:buSzPct val="75000"/>
            </a:pPr>
            <a:r>
              <a:rPr lang="zh-CN" altLang="en-US" sz="2400" dirty="0"/>
              <a:t>需要在结果集中前后移动、显示结果集指定的一条记录或随机显示若干条记录等。这时，</a:t>
            </a:r>
            <a:r>
              <a:rPr lang="zh-CN" altLang="en-US" sz="2400" dirty="0">
                <a:solidFill>
                  <a:srgbClr val="C00000"/>
                </a:solidFill>
              </a:rPr>
              <a:t>必须要返回一个可滚动的结果集</a:t>
            </a:r>
            <a:r>
              <a:rPr lang="zh-CN" altLang="en-US" sz="2400" dirty="0"/>
              <a:t>。</a:t>
            </a:r>
            <a:endParaRPr lang="en-US" altLang="zh-CN" sz="2400" dirty="0"/>
          </a:p>
          <a:p>
            <a:pPr marL="863600" lvl="1" indent="-514350" algn="just">
              <a:lnSpc>
                <a:spcPct val="90000"/>
              </a:lnSpc>
              <a:buClr>
                <a:schemeClr val="bg2"/>
              </a:buClr>
              <a:buSzPct val="75000"/>
              <a:buNone/>
            </a:pPr>
            <a:r>
              <a:rPr lang="en-US" altLang="zh-CN" dirty="0"/>
              <a:t>1. </a:t>
            </a:r>
            <a:r>
              <a:rPr lang="zh-CN" altLang="en-US" dirty="0"/>
              <a:t>为了得到一个可滚动的结果集，需使用下述方法先获得一个</a:t>
            </a:r>
            <a:r>
              <a:rPr lang="en-US" altLang="zh-CN" dirty="0"/>
              <a:t>Statement</a:t>
            </a:r>
            <a:r>
              <a:rPr lang="zh-CN" altLang="en-US" dirty="0"/>
              <a:t>对象：</a:t>
            </a:r>
          </a:p>
          <a:p>
            <a:pPr>
              <a:lnSpc>
                <a:spcPct val="90000"/>
              </a:lnSpc>
              <a:buClr>
                <a:schemeClr val="bg2"/>
              </a:buClr>
              <a:buSzPct val="75000"/>
              <a:buNone/>
            </a:pPr>
            <a:r>
              <a:rPr lang="en-US" altLang="zh-CN" sz="2200" b="1" dirty="0">
                <a:solidFill>
                  <a:srgbClr val="0000FF"/>
                </a:solidFill>
              </a:rPr>
              <a:t>        </a:t>
            </a:r>
            <a:r>
              <a:rPr lang="en-US" altLang="zh-CN" sz="2400" b="1" dirty="0">
                <a:solidFill>
                  <a:srgbClr val="0000FF"/>
                </a:solidFill>
              </a:rPr>
              <a:t>Statement stmt=</a:t>
            </a:r>
            <a:r>
              <a:rPr lang="en-US" altLang="zh-CN" sz="2400" b="1" dirty="0" err="1">
                <a:solidFill>
                  <a:srgbClr val="0000FF"/>
                </a:solidFill>
              </a:rPr>
              <a:t>con.createStatement</a:t>
            </a:r>
            <a:r>
              <a:rPr lang="en-US" altLang="zh-CN" sz="2400" b="1" dirty="0">
                <a:solidFill>
                  <a:srgbClr val="0000FF"/>
                </a:solidFill>
              </a:rPr>
              <a:t>(</a:t>
            </a:r>
            <a:r>
              <a:rPr lang="en-US" altLang="zh-CN" sz="2400" b="1" dirty="0" err="1">
                <a:solidFill>
                  <a:srgbClr val="0000FF"/>
                </a:solidFill>
              </a:rPr>
              <a:t>int</a:t>
            </a:r>
            <a:r>
              <a:rPr lang="en-US" altLang="zh-CN" sz="2400" b="1" dirty="0">
                <a:solidFill>
                  <a:srgbClr val="0000FF"/>
                </a:solidFill>
              </a:rPr>
              <a:t> </a:t>
            </a:r>
            <a:r>
              <a:rPr lang="en-US" altLang="zh-CN" sz="2400" b="1" dirty="0">
                <a:solidFill>
                  <a:srgbClr val="C00000"/>
                </a:solidFill>
              </a:rPr>
              <a:t>type</a:t>
            </a:r>
            <a:r>
              <a:rPr lang="en-US" altLang="zh-CN" sz="2400" b="1" dirty="0">
                <a:solidFill>
                  <a:srgbClr val="0000FF"/>
                </a:solidFill>
              </a:rPr>
              <a:t>, </a:t>
            </a:r>
          </a:p>
          <a:p>
            <a:pPr algn="ctr">
              <a:lnSpc>
                <a:spcPct val="90000"/>
              </a:lnSpc>
              <a:buClr>
                <a:schemeClr val="bg2"/>
              </a:buClr>
              <a:buSzPct val="75000"/>
              <a:buNone/>
            </a:pPr>
            <a:r>
              <a:rPr lang="en-US" altLang="zh-CN" sz="2400" b="1" dirty="0">
                <a:solidFill>
                  <a:srgbClr val="0000FF"/>
                </a:solidFill>
              </a:rPr>
              <a:t>                                                                    </a:t>
            </a:r>
            <a:r>
              <a:rPr lang="en-US" altLang="zh-CN" sz="2400" b="1" dirty="0" err="1">
                <a:solidFill>
                  <a:srgbClr val="0000FF"/>
                </a:solidFill>
              </a:rPr>
              <a:t>int</a:t>
            </a:r>
            <a:r>
              <a:rPr lang="en-US" altLang="zh-CN" sz="2400" b="1" dirty="0">
                <a:solidFill>
                  <a:srgbClr val="0000FF"/>
                </a:solidFill>
              </a:rPr>
              <a:t> </a:t>
            </a:r>
            <a:r>
              <a:rPr lang="en-US" altLang="zh-CN" sz="2400" b="1" dirty="0">
                <a:solidFill>
                  <a:srgbClr val="C00000"/>
                </a:solidFill>
              </a:rPr>
              <a:t>concurrency</a:t>
            </a:r>
            <a:r>
              <a:rPr lang="en-US" altLang="zh-CN" sz="2400" b="1" dirty="0">
                <a:solidFill>
                  <a:srgbClr val="0000FF"/>
                </a:solidFill>
              </a:rPr>
              <a:t>);</a:t>
            </a:r>
          </a:p>
          <a:p>
            <a:pPr marL="931863" lvl="3" indent="-342900">
              <a:lnSpc>
                <a:spcPct val="90000"/>
              </a:lnSpc>
              <a:buClr>
                <a:schemeClr val="bg2"/>
              </a:buClr>
            </a:pPr>
            <a:r>
              <a:rPr lang="zh-CN" altLang="en-US" dirty="0"/>
              <a:t>创建一个 </a:t>
            </a:r>
            <a:r>
              <a:rPr lang="en-US" altLang="zh-CN" dirty="0"/>
              <a:t>Statement </a:t>
            </a:r>
            <a:r>
              <a:rPr lang="zh-CN" altLang="en-US" dirty="0"/>
              <a:t>对象，该对象将生成具有给定类型和并发性的 </a:t>
            </a:r>
            <a:r>
              <a:rPr lang="en-US" altLang="zh-CN" dirty="0" err="1"/>
              <a:t>ResultSet</a:t>
            </a:r>
            <a:r>
              <a:rPr lang="en-US" altLang="zh-CN" dirty="0"/>
              <a:t> </a:t>
            </a:r>
            <a:r>
              <a:rPr lang="zh-CN" altLang="en-US" dirty="0"/>
              <a:t>对象。</a:t>
            </a:r>
            <a:endParaRPr lang="en-US" altLang="zh-CN" sz="2400" b="1" dirty="0"/>
          </a:p>
          <a:p>
            <a:pPr>
              <a:lnSpc>
                <a:spcPct val="90000"/>
              </a:lnSpc>
              <a:buClr>
                <a:schemeClr val="bg2"/>
              </a:buClr>
              <a:buSzPct val="75000"/>
            </a:pPr>
            <a:endParaRPr lang="en-US" altLang="zh-CN" sz="2400" dirty="0"/>
          </a:p>
          <a:p>
            <a:pPr marL="863600" lvl="1" indent="-514350" algn="just">
              <a:lnSpc>
                <a:spcPct val="90000"/>
              </a:lnSpc>
              <a:buClr>
                <a:schemeClr val="bg2"/>
              </a:buClr>
              <a:buSzPct val="75000"/>
              <a:buNone/>
            </a:pPr>
            <a:r>
              <a:rPr lang="en-US" altLang="zh-CN" dirty="0"/>
              <a:t>2. </a:t>
            </a:r>
            <a:r>
              <a:rPr lang="zh-CN" altLang="en-US" dirty="0"/>
              <a:t>然后，根据参数的</a:t>
            </a:r>
            <a:r>
              <a:rPr lang="en-US" altLang="zh-CN" dirty="0" err="1"/>
              <a:t>type、concurrency</a:t>
            </a:r>
            <a:r>
              <a:rPr lang="zh-CN" altLang="en-US" dirty="0"/>
              <a:t>的取值情况，</a:t>
            </a:r>
            <a:r>
              <a:rPr lang="en-US" altLang="zh-CN" dirty="0"/>
              <a:t>stmt</a:t>
            </a:r>
            <a:r>
              <a:rPr lang="zh-CN" altLang="en-US" dirty="0"/>
              <a:t>返回相应类型的结果集：</a:t>
            </a:r>
          </a:p>
          <a:p>
            <a:pPr>
              <a:lnSpc>
                <a:spcPct val="90000"/>
              </a:lnSpc>
              <a:buClr>
                <a:schemeClr val="bg2"/>
              </a:buClr>
              <a:buSzPct val="75000"/>
              <a:buNone/>
            </a:pPr>
            <a:r>
              <a:rPr lang="en-US" altLang="zh-CN" sz="2400" b="1" dirty="0">
                <a:solidFill>
                  <a:srgbClr val="0000FF"/>
                </a:solidFill>
              </a:rPr>
              <a:t>      </a:t>
            </a:r>
            <a:r>
              <a:rPr lang="en-US" altLang="zh-CN" sz="2400" b="1" dirty="0" err="1">
                <a:solidFill>
                  <a:srgbClr val="0000FF"/>
                </a:solidFill>
              </a:rPr>
              <a:t>ResultSet</a:t>
            </a:r>
            <a:r>
              <a:rPr lang="en-US" altLang="zh-CN" sz="2400" b="1" dirty="0">
                <a:solidFill>
                  <a:srgbClr val="0000FF"/>
                </a:solidFill>
              </a:rPr>
              <a:t>  re=</a:t>
            </a:r>
            <a:r>
              <a:rPr lang="en-US" altLang="zh-CN" sz="2400" b="1" dirty="0" err="1">
                <a:solidFill>
                  <a:srgbClr val="0000FF"/>
                </a:solidFill>
              </a:rPr>
              <a:t>stmt.executeQuery</a:t>
            </a:r>
            <a:r>
              <a:rPr lang="en-US" altLang="zh-CN" sz="2400" b="1" dirty="0">
                <a:solidFill>
                  <a:srgbClr val="0000FF"/>
                </a:solidFill>
              </a:rPr>
              <a:t>(SQL</a:t>
            </a:r>
            <a:r>
              <a:rPr lang="zh-CN" altLang="en-US" sz="2400" b="1" dirty="0">
                <a:solidFill>
                  <a:srgbClr val="0000FF"/>
                </a:solidFill>
              </a:rPr>
              <a:t>语句);</a:t>
            </a:r>
            <a:endParaRPr lang="en-US" altLang="zh-CN" sz="2200"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401080" cy="6500858"/>
          </a:xfrm>
        </p:spPr>
        <p:txBody>
          <a:bodyPr>
            <a:normAutofit fontScale="85000" lnSpcReduction="20000"/>
          </a:bodyPr>
          <a:lstStyle/>
          <a:p>
            <a:pPr lvl="1">
              <a:lnSpc>
                <a:spcPct val="120000"/>
              </a:lnSpc>
              <a:spcBef>
                <a:spcPts val="0"/>
              </a:spcBef>
              <a:buNone/>
            </a:pPr>
            <a:r>
              <a:rPr lang="en-US" altLang="zh-CN" sz="3100" b="1" dirty="0">
                <a:solidFill>
                  <a:srgbClr val="0000CC"/>
                </a:solidFill>
              </a:rPr>
              <a:t>Statement </a:t>
            </a:r>
            <a:r>
              <a:rPr lang="en-US" altLang="zh-CN" sz="3100" b="1" dirty="0" err="1">
                <a:solidFill>
                  <a:srgbClr val="0000CC"/>
                </a:solidFill>
              </a:rPr>
              <a:t>createStatement</a:t>
            </a:r>
            <a:r>
              <a:rPr lang="en-US" altLang="zh-CN" sz="3100" b="1" dirty="0">
                <a:solidFill>
                  <a:srgbClr val="0000CC"/>
                </a:solidFill>
              </a:rPr>
              <a:t>(</a:t>
            </a:r>
            <a:r>
              <a:rPr lang="en-US" altLang="zh-CN" sz="3100" b="1" dirty="0" err="1">
                <a:solidFill>
                  <a:srgbClr val="0000CC"/>
                </a:solidFill>
              </a:rPr>
              <a:t>int</a:t>
            </a:r>
            <a:r>
              <a:rPr lang="en-US" altLang="zh-CN" sz="3100" b="1" dirty="0">
                <a:solidFill>
                  <a:srgbClr val="0000CC"/>
                </a:solidFill>
              </a:rPr>
              <a:t> </a:t>
            </a:r>
            <a:r>
              <a:rPr lang="en-US" altLang="zh-CN" sz="3100" b="1" dirty="0" err="1">
                <a:solidFill>
                  <a:srgbClr val="C00000"/>
                </a:solidFill>
              </a:rPr>
              <a:t>resultSetType</a:t>
            </a:r>
            <a:r>
              <a:rPr lang="en-US" altLang="zh-CN" sz="3100" b="1" dirty="0">
                <a:solidFill>
                  <a:srgbClr val="0000CC"/>
                </a:solidFill>
              </a:rPr>
              <a:t>, </a:t>
            </a:r>
          </a:p>
          <a:p>
            <a:pPr lvl="1">
              <a:lnSpc>
                <a:spcPct val="120000"/>
              </a:lnSpc>
              <a:spcBef>
                <a:spcPts val="0"/>
              </a:spcBef>
              <a:buNone/>
            </a:pPr>
            <a:r>
              <a:rPr lang="en-US" altLang="zh-CN" sz="3100" b="1" dirty="0">
                <a:solidFill>
                  <a:srgbClr val="0000CC"/>
                </a:solidFill>
              </a:rPr>
              <a:t>                                                    </a:t>
            </a:r>
            <a:r>
              <a:rPr lang="en-US" altLang="zh-CN" sz="3100" b="1" dirty="0" err="1">
                <a:solidFill>
                  <a:srgbClr val="0000CC"/>
                </a:solidFill>
              </a:rPr>
              <a:t>int</a:t>
            </a:r>
            <a:r>
              <a:rPr lang="en-US" altLang="zh-CN" sz="3100" b="1" dirty="0">
                <a:solidFill>
                  <a:srgbClr val="0000CC"/>
                </a:solidFill>
              </a:rPr>
              <a:t> </a:t>
            </a:r>
            <a:r>
              <a:rPr lang="en-US" altLang="zh-CN" sz="3100" b="1" dirty="0" err="1">
                <a:solidFill>
                  <a:srgbClr val="C00000"/>
                </a:solidFill>
              </a:rPr>
              <a:t>resultSetConcurrency</a:t>
            </a:r>
            <a:r>
              <a:rPr lang="en-US" altLang="zh-CN" sz="3100" b="1" dirty="0">
                <a:solidFill>
                  <a:srgbClr val="0000CC"/>
                </a:solidFill>
              </a:rPr>
              <a:t>); </a:t>
            </a:r>
          </a:p>
          <a:p>
            <a:pPr>
              <a:lnSpc>
                <a:spcPct val="120000"/>
              </a:lnSpc>
              <a:spcBef>
                <a:spcPts val="0"/>
              </a:spcBef>
            </a:pPr>
            <a:r>
              <a:rPr lang="zh-CN" altLang="en-US" sz="3000" dirty="0"/>
              <a:t>参数：</a:t>
            </a:r>
          </a:p>
          <a:p>
            <a:pPr>
              <a:lnSpc>
                <a:spcPct val="120000"/>
              </a:lnSpc>
              <a:spcBef>
                <a:spcPts val="0"/>
              </a:spcBef>
            </a:pPr>
            <a:r>
              <a:rPr lang="en-US" altLang="zh-CN" b="1" dirty="0" err="1">
                <a:solidFill>
                  <a:srgbClr val="C00000"/>
                </a:solidFill>
              </a:rPr>
              <a:t>resultSetType</a:t>
            </a:r>
            <a:r>
              <a:rPr lang="en-US" altLang="zh-CN" dirty="0"/>
              <a:t> - </a:t>
            </a:r>
            <a:r>
              <a:rPr lang="zh-CN" altLang="en-US" dirty="0"/>
              <a:t>结果集类型，</a:t>
            </a:r>
            <a:r>
              <a:rPr lang="en-US" altLang="zh-CN" dirty="0"/>
              <a:t>3</a:t>
            </a:r>
            <a:r>
              <a:rPr lang="zh-CN" altLang="en-US" dirty="0"/>
              <a:t>选其中之一：</a:t>
            </a:r>
            <a:endParaRPr lang="en-US" altLang="zh-CN" dirty="0"/>
          </a:p>
          <a:p>
            <a:pPr lvl="1">
              <a:lnSpc>
                <a:spcPct val="120000"/>
              </a:lnSpc>
              <a:spcBef>
                <a:spcPts val="0"/>
              </a:spcBef>
            </a:pPr>
            <a:r>
              <a:rPr lang="en-US" altLang="zh-CN" dirty="0" err="1"/>
              <a:t>ResultSet</a:t>
            </a:r>
            <a:r>
              <a:rPr lang="en-US" altLang="zh-CN" dirty="0" err="1">
                <a:solidFill>
                  <a:srgbClr val="0000CC"/>
                </a:solidFill>
              </a:rPr>
              <a:t>.TYPE_FORWARD_ONLY</a:t>
            </a:r>
            <a:endParaRPr lang="en-US" altLang="zh-CN" dirty="0">
              <a:solidFill>
                <a:srgbClr val="0000CC"/>
              </a:solidFill>
            </a:endParaRPr>
          </a:p>
          <a:p>
            <a:pPr lvl="2">
              <a:lnSpc>
                <a:spcPct val="120000"/>
              </a:lnSpc>
              <a:spcBef>
                <a:spcPts val="0"/>
              </a:spcBef>
            </a:pPr>
            <a:r>
              <a:rPr lang="en-US" altLang="zh-CN" dirty="0" err="1"/>
              <a:t>ResultSet</a:t>
            </a:r>
            <a:r>
              <a:rPr lang="zh-CN" altLang="en-US" dirty="0"/>
              <a:t>指针只能安装列顺序向前移动</a:t>
            </a:r>
            <a:r>
              <a:rPr lang="en-US" altLang="zh-CN" dirty="0"/>
              <a:t>)</a:t>
            </a:r>
            <a:endParaRPr lang="en-US" altLang="zh-CN" dirty="0">
              <a:solidFill>
                <a:srgbClr val="0000CC"/>
              </a:solidFill>
            </a:endParaRPr>
          </a:p>
          <a:p>
            <a:pPr lvl="1">
              <a:lnSpc>
                <a:spcPct val="120000"/>
              </a:lnSpc>
              <a:spcBef>
                <a:spcPts val="0"/>
              </a:spcBef>
            </a:pPr>
            <a:r>
              <a:rPr lang="en-US" altLang="zh-CN" dirty="0" err="1"/>
              <a:t>ResultSet.</a:t>
            </a:r>
            <a:r>
              <a:rPr lang="en-US" altLang="zh-CN" dirty="0" err="1">
                <a:solidFill>
                  <a:srgbClr val="0000CC"/>
                </a:solidFill>
              </a:rPr>
              <a:t>TYPE_SCROLL_INSENSITIVE</a:t>
            </a:r>
            <a:endParaRPr lang="en-US" altLang="zh-CN" dirty="0">
              <a:solidFill>
                <a:srgbClr val="0000CC"/>
              </a:solidFill>
            </a:endParaRPr>
          </a:p>
          <a:p>
            <a:pPr lvl="2">
              <a:lnSpc>
                <a:spcPct val="120000"/>
              </a:lnSpc>
              <a:spcBef>
                <a:spcPts val="0"/>
              </a:spcBef>
            </a:pPr>
            <a:r>
              <a:rPr lang="en-US" dirty="0" err="1"/>
              <a:t>ResultSet</a:t>
            </a:r>
            <a:r>
              <a:rPr lang="zh-CN" altLang="en-US" dirty="0"/>
              <a:t>指针可以前后移动，</a:t>
            </a:r>
            <a:r>
              <a:rPr lang="en-US" dirty="0"/>
              <a:t>INSENSITIVE</a:t>
            </a:r>
            <a:r>
              <a:rPr lang="zh-CN" altLang="en-US" dirty="0"/>
              <a:t>表示不及时更新，就是如果数据库里的数据修改过，并不在</a:t>
            </a:r>
            <a:r>
              <a:rPr lang="en-US" dirty="0" err="1"/>
              <a:t>ResultSet</a:t>
            </a:r>
            <a:r>
              <a:rPr lang="zh-CN" altLang="en-US" dirty="0"/>
              <a:t>中反映出来；</a:t>
            </a:r>
            <a:endParaRPr lang="en-US" altLang="zh-CN" dirty="0">
              <a:solidFill>
                <a:srgbClr val="0000CC"/>
              </a:solidFill>
            </a:endParaRPr>
          </a:p>
          <a:p>
            <a:pPr lvl="1">
              <a:lnSpc>
                <a:spcPct val="120000"/>
              </a:lnSpc>
              <a:spcBef>
                <a:spcPts val="0"/>
              </a:spcBef>
            </a:pPr>
            <a:r>
              <a:rPr lang="en-US" altLang="zh-CN" dirty="0" err="1"/>
              <a:t>ResultSet.</a:t>
            </a:r>
            <a:r>
              <a:rPr lang="en-US" altLang="zh-CN" dirty="0" err="1">
                <a:solidFill>
                  <a:srgbClr val="0000CC"/>
                </a:solidFill>
              </a:rPr>
              <a:t>TYPE_SCROLL_SENSITIVE</a:t>
            </a:r>
            <a:r>
              <a:rPr lang="en-US" altLang="zh-CN" dirty="0">
                <a:solidFill>
                  <a:srgbClr val="0000CC"/>
                </a:solidFill>
              </a:rPr>
              <a:t> </a:t>
            </a:r>
          </a:p>
          <a:p>
            <a:pPr lvl="2">
              <a:lnSpc>
                <a:spcPct val="120000"/>
              </a:lnSpc>
              <a:spcBef>
                <a:spcPts val="0"/>
              </a:spcBef>
            </a:pPr>
            <a:r>
              <a:rPr lang="en-US" dirty="0" err="1"/>
              <a:t>ResultSet</a:t>
            </a:r>
            <a:r>
              <a:rPr lang="zh-CN" altLang="en-US" dirty="0"/>
              <a:t>指针可以前后移动，</a:t>
            </a:r>
            <a:r>
              <a:rPr lang="en-US" dirty="0"/>
              <a:t>SENSITIVE</a:t>
            </a:r>
            <a:r>
              <a:rPr lang="zh-CN" altLang="en-US" dirty="0"/>
              <a:t>表示及时跟踪数据库的更新，以便更改</a:t>
            </a:r>
            <a:r>
              <a:rPr lang="en-US" dirty="0" err="1"/>
              <a:t>ResultSet</a:t>
            </a:r>
            <a:r>
              <a:rPr lang="zh-CN" altLang="en-US" dirty="0"/>
              <a:t>中的数据。</a:t>
            </a:r>
            <a:endParaRPr lang="en-US" altLang="zh-CN" dirty="0"/>
          </a:p>
          <a:p>
            <a:pPr lvl="2">
              <a:lnSpc>
                <a:spcPct val="120000"/>
              </a:lnSpc>
              <a:spcBef>
                <a:spcPts val="0"/>
              </a:spcBef>
            </a:pPr>
            <a:endParaRPr lang="zh-CN" altLang="en-US" dirty="0">
              <a:solidFill>
                <a:srgbClr val="0000CC"/>
              </a:solidFill>
            </a:endParaRPr>
          </a:p>
          <a:p>
            <a:pPr>
              <a:lnSpc>
                <a:spcPct val="120000"/>
              </a:lnSpc>
              <a:spcBef>
                <a:spcPts val="0"/>
              </a:spcBef>
            </a:pPr>
            <a:r>
              <a:rPr lang="en-US" altLang="zh-CN" b="1" dirty="0" err="1">
                <a:solidFill>
                  <a:srgbClr val="C00000"/>
                </a:solidFill>
              </a:rPr>
              <a:t>resultSetConcurrency</a:t>
            </a:r>
            <a:r>
              <a:rPr lang="en-US" altLang="zh-CN" dirty="0"/>
              <a:t> - </a:t>
            </a:r>
            <a:r>
              <a:rPr lang="zh-CN" altLang="en-US" dirty="0"/>
              <a:t>并发类型，</a:t>
            </a:r>
            <a:r>
              <a:rPr lang="en-US" altLang="zh-CN" dirty="0"/>
              <a:t> 2</a:t>
            </a:r>
            <a:r>
              <a:rPr lang="zh-CN" altLang="en-US" dirty="0"/>
              <a:t>选其中之一： ；</a:t>
            </a:r>
            <a:endParaRPr lang="en-US" altLang="zh-CN" dirty="0"/>
          </a:p>
          <a:p>
            <a:pPr lvl="1">
              <a:lnSpc>
                <a:spcPct val="120000"/>
              </a:lnSpc>
              <a:spcBef>
                <a:spcPts val="0"/>
              </a:spcBef>
            </a:pPr>
            <a:r>
              <a:rPr lang="en-US" altLang="zh-CN" dirty="0" err="1"/>
              <a:t>ResultSet</a:t>
            </a:r>
            <a:r>
              <a:rPr lang="en-US" altLang="zh-CN" dirty="0" err="1">
                <a:solidFill>
                  <a:srgbClr val="0000CC"/>
                </a:solidFill>
              </a:rPr>
              <a:t>.CONCUR_READ_ONLY</a:t>
            </a:r>
            <a:r>
              <a:rPr lang="en-US" altLang="zh-CN" dirty="0">
                <a:solidFill>
                  <a:srgbClr val="0000CC"/>
                </a:solidFill>
              </a:rPr>
              <a:t> </a:t>
            </a:r>
          </a:p>
          <a:p>
            <a:pPr lvl="2">
              <a:lnSpc>
                <a:spcPct val="120000"/>
              </a:lnSpc>
              <a:spcBef>
                <a:spcPts val="0"/>
              </a:spcBef>
            </a:pPr>
            <a:r>
              <a:rPr lang="zh-CN" altLang="en-US" dirty="0"/>
              <a:t>表示当前</a:t>
            </a:r>
            <a:r>
              <a:rPr lang="en-US" dirty="0" err="1"/>
              <a:t>ResultSet</a:t>
            </a:r>
            <a:r>
              <a:rPr lang="zh-CN" altLang="en-US" dirty="0"/>
              <a:t>对象只读，不能更新；</a:t>
            </a:r>
            <a:endParaRPr lang="en-US" altLang="zh-CN" dirty="0">
              <a:solidFill>
                <a:srgbClr val="0000CC"/>
              </a:solidFill>
            </a:endParaRPr>
          </a:p>
          <a:p>
            <a:pPr lvl="1">
              <a:lnSpc>
                <a:spcPct val="120000"/>
              </a:lnSpc>
              <a:spcBef>
                <a:spcPts val="0"/>
              </a:spcBef>
            </a:pPr>
            <a:r>
              <a:rPr lang="en-US" altLang="zh-CN" dirty="0" err="1"/>
              <a:t>ResultSet.</a:t>
            </a:r>
            <a:r>
              <a:rPr lang="en-US" altLang="zh-CN" dirty="0" err="1">
                <a:solidFill>
                  <a:srgbClr val="0000CC"/>
                </a:solidFill>
              </a:rPr>
              <a:t>CONCUR_UPDATABLE</a:t>
            </a:r>
            <a:r>
              <a:rPr lang="en-US" altLang="zh-CN" dirty="0">
                <a:solidFill>
                  <a:srgbClr val="0000CC"/>
                </a:solidFill>
              </a:rPr>
              <a:t> </a:t>
            </a:r>
          </a:p>
          <a:p>
            <a:pPr lvl="2">
              <a:lnSpc>
                <a:spcPct val="120000"/>
              </a:lnSpc>
              <a:spcBef>
                <a:spcPts val="0"/>
              </a:spcBef>
            </a:pPr>
            <a:r>
              <a:rPr lang="zh-CN" altLang="en-US" dirty="0"/>
              <a:t>表示当前</a:t>
            </a:r>
            <a:r>
              <a:rPr lang="en-US" dirty="0" err="1"/>
              <a:t>ResultSet</a:t>
            </a:r>
            <a:r>
              <a:rPr lang="zh-CN" altLang="en-US" dirty="0"/>
              <a:t>可以更新数据库中的表。</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a:t>ResultSet.</a:t>
            </a:r>
            <a:r>
              <a:rPr lang="en-US" altLang="zh-CN" sz="3200" dirty="0" err="1">
                <a:solidFill>
                  <a:srgbClr val="0000CC"/>
                </a:solidFill>
              </a:rPr>
              <a:t>CONCUR_UPDATABLE</a:t>
            </a:r>
            <a:endParaRPr lang="zh-CN" altLang="en-US" sz="3200" dirty="0"/>
          </a:p>
        </p:txBody>
      </p:sp>
      <p:sp>
        <p:nvSpPr>
          <p:cNvPr id="3" name="内容占位符 2"/>
          <p:cNvSpPr>
            <a:spLocks noGrp="1"/>
          </p:cNvSpPr>
          <p:nvPr>
            <p:ph idx="1"/>
          </p:nvPr>
        </p:nvSpPr>
        <p:spPr/>
        <p:txBody>
          <a:bodyPr/>
          <a:lstStyle/>
          <a:p>
            <a:pPr marL="342900" lvl="1" indent="-342900">
              <a:buClr>
                <a:schemeClr val="tx2"/>
              </a:buClr>
              <a:buFont typeface="Wingdings" pitchFamily="2" charset="2"/>
              <a:buChar char="l"/>
            </a:pPr>
            <a:r>
              <a:rPr lang="en-US" altLang="zh-CN" dirty="0" err="1"/>
              <a:t>ResultSet.</a:t>
            </a:r>
            <a:r>
              <a:rPr lang="en-US" altLang="zh-CN" dirty="0" err="1">
                <a:solidFill>
                  <a:srgbClr val="0000CC"/>
                </a:solidFill>
              </a:rPr>
              <a:t>CONCUR_UPDATABLE</a:t>
            </a:r>
            <a:r>
              <a:rPr lang="en-US" altLang="zh-CN" dirty="0">
                <a:solidFill>
                  <a:srgbClr val="0000CC"/>
                </a:solidFill>
              </a:rPr>
              <a:t> </a:t>
            </a:r>
            <a:r>
              <a:rPr lang="zh-CN" altLang="en-US" dirty="0">
                <a:solidFill>
                  <a:srgbClr val="0000CC"/>
                </a:solidFill>
              </a:rPr>
              <a:t>，</a:t>
            </a:r>
            <a:r>
              <a:rPr lang="zh-CN" altLang="en-US" dirty="0"/>
              <a:t>使用</a:t>
            </a:r>
            <a:r>
              <a:rPr lang="en-US" altLang="zh-CN" dirty="0" err="1"/>
              <a:t>ResultSet</a:t>
            </a:r>
            <a:r>
              <a:rPr lang="zh-CN" altLang="en-US" dirty="0"/>
              <a:t>进行数据的修改，则有以下条件限制：</a:t>
            </a:r>
            <a:r>
              <a:rPr lang="en-US" altLang="zh-CN" dirty="0"/>
              <a:t> </a:t>
            </a:r>
            <a:r>
              <a:rPr lang="en-US" altLang="zh-CN" dirty="0">
                <a:solidFill>
                  <a:srgbClr val="C00000"/>
                </a:solidFill>
              </a:rPr>
              <a:t>(</a:t>
            </a:r>
            <a:r>
              <a:rPr lang="zh-CN" altLang="en-US" dirty="0">
                <a:solidFill>
                  <a:srgbClr val="C00000"/>
                </a:solidFill>
              </a:rPr>
              <a:t>不讲，备查</a:t>
            </a:r>
            <a:r>
              <a:rPr lang="en-US" altLang="zh-CN" dirty="0">
                <a:solidFill>
                  <a:srgbClr val="C00000"/>
                </a:solidFill>
              </a:rPr>
              <a:t>)</a:t>
            </a:r>
            <a:endParaRPr lang="zh-CN" altLang="en-US" dirty="0">
              <a:solidFill>
                <a:srgbClr val="C00000"/>
              </a:solidFill>
            </a:endParaRPr>
          </a:p>
          <a:p>
            <a:pPr lvl="1"/>
            <a:r>
              <a:rPr lang="zh-CN" altLang="en-US" dirty="0"/>
              <a:t>必须选择单一表格</a:t>
            </a:r>
          </a:p>
          <a:p>
            <a:pPr lvl="1"/>
            <a:r>
              <a:rPr lang="zh-CN" altLang="en-US" dirty="0"/>
              <a:t>必须选择主键</a:t>
            </a:r>
          </a:p>
          <a:p>
            <a:pPr lvl="1"/>
            <a:r>
              <a:rPr lang="zh-CN" altLang="en-US" dirty="0"/>
              <a:t>必须选择所有</a:t>
            </a:r>
            <a:r>
              <a:rPr lang="en-US" altLang="zh-CN" dirty="0"/>
              <a:t>NOT NULL</a:t>
            </a:r>
            <a:r>
              <a:rPr lang="zh-CN" altLang="en-US" dirty="0"/>
              <a:t>的值</a:t>
            </a:r>
          </a:p>
          <a:p>
            <a:pPr lvl="1"/>
            <a:r>
              <a:rPr lang="zh-CN" altLang="en-US" dirty="0"/>
              <a:t>在</a:t>
            </a:r>
            <a:r>
              <a:rPr lang="en-US" altLang="zh-CN" dirty="0"/>
              <a:t>SQL</a:t>
            </a:r>
            <a:r>
              <a:rPr lang="zh-CN" altLang="en-US" dirty="0"/>
              <a:t>语句中不能使用函数</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§14.4.2   </a:t>
            </a:r>
            <a:r>
              <a:rPr lang="zh-CN" altLang="en-US" dirty="0">
                <a:latin typeface="宋体" charset="-122"/>
              </a:rPr>
              <a:t>随机查询 </a:t>
            </a:r>
            <a:endParaRPr lang="zh-CN" altLang="en-US" dirty="0"/>
          </a:p>
        </p:txBody>
      </p:sp>
      <p:sp>
        <p:nvSpPr>
          <p:cNvPr id="3" name="内容占位符 2"/>
          <p:cNvSpPr>
            <a:spLocks noGrp="1"/>
          </p:cNvSpPr>
          <p:nvPr>
            <p:ph idx="1"/>
          </p:nvPr>
        </p:nvSpPr>
        <p:spPr/>
        <p:txBody>
          <a:bodyPr/>
          <a:lstStyle/>
          <a:p>
            <a:pPr>
              <a:lnSpc>
                <a:spcPct val="90000"/>
              </a:lnSpc>
              <a:buClr>
                <a:schemeClr val="bg2"/>
              </a:buClr>
              <a:buSzPct val="75000"/>
            </a:pPr>
            <a:r>
              <a:rPr lang="zh-CN" altLang="en-US" dirty="0">
                <a:latin typeface="宋体" charset="-122"/>
              </a:rPr>
              <a:t>滚动查询经常用到</a:t>
            </a:r>
            <a:r>
              <a:rPr lang="en-US" altLang="zh-CN" dirty="0" err="1"/>
              <a:t>ResultSet</a:t>
            </a:r>
            <a:r>
              <a:rPr lang="zh-CN" altLang="en-US" dirty="0">
                <a:latin typeface="宋体" charset="-122"/>
              </a:rPr>
              <a:t>的下述方法：</a:t>
            </a:r>
          </a:p>
          <a:p>
            <a:pPr lvl="1">
              <a:lnSpc>
                <a:spcPct val="90000"/>
              </a:lnSpc>
              <a:buClr>
                <a:schemeClr val="bg2"/>
              </a:buClr>
              <a:buSzPct val="75000"/>
            </a:pPr>
            <a:r>
              <a:rPr lang="en-US" altLang="zh-CN" b="1" dirty="0">
                <a:solidFill>
                  <a:srgbClr val="0000FF"/>
                </a:solidFill>
                <a:latin typeface="宋体" charset="-122"/>
              </a:rPr>
              <a:t>public </a:t>
            </a:r>
            <a:r>
              <a:rPr lang="en-US" altLang="zh-CN" b="1" dirty="0" err="1">
                <a:solidFill>
                  <a:srgbClr val="0000FF"/>
                </a:solidFill>
                <a:latin typeface="宋体" charset="-122"/>
              </a:rPr>
              <a:t>boolean</a:t>
            </a:r>
            <a:r>
              <a:rPr lang="en-US" altLang="zh-CN" b="1" dirty="0">
                <a:solidFill>
                  <a:srgbClr val="0000FF"/>
                </a:solidFill>
                <a:latin typeface="宋体" charset="-122"/>
              </a:rPr>
              <a:t> previous()：</a:t>
            </a:r>
          </a:p>
          <a:p>
            <a:pPr lvl="2">
              <a:lnSpc>
                <a:spcPct val="90000"/>
              </a:lnSpc>
              <a:buClr>
                <a:schemeClr val="bg2"/>
              </a:buClr>
              <a:buSzPct val="75000"/>
            </a:pPr>
            <a:r>
              <a:rPr lang="zh-CN" altLang="en-US" sz="2400" dirty="0">
                <a:latin typeface="宋体" charset="-122"/>
              </a:rPr>
              <a:t>将游标向上移动</a:t>
            </a:r>
          </a:p>
          <a:p>
            <a:pPr lvl="1">
              <a:lnSpc>
                <a:spcPct val="90000"/>
              </a:lnSpc>
              <a:buClr>
                <a:schemeClr val="bg2"/>
              </a:buClr>
              <a:buSzPct val="75000"/>
            </a:pPr>
            <a:r>
              <a:rPr lang="en-US" altLang="zh-CN" b="1" dirty="0">
                <a:solidFill>
                  <a:srgbClr val="0000FF"/>
                </a:solidFill>
                <a:latin typeface="宋体" charset="-122"/>
              </a:rPr>
              <a:t>public void </a:t>
            </a:r>
            <a:r>
              <a:rPr lang="en-US" altLang="zh-CN" b="1" dirty="0" err="1">
                <a:solidFill>
                  <a:srgbClr val="0000FF"/>
                </a:solidFill>
                <a:latin typeface="宋体" charset="-122"/>
              </a:rPr>
              <a:t>beforeFirst</a:t>
            </a:r>
            <a:r>
              <a:rPr lang="en-US" altLang="zh-CN" b="1" dirty="0">
                <a:solidFill>
                  <a:srgbClr val="0000FF"/>
                </a:solidFill>
                <a:latin typeface="宋体" charset="-122"/>
              </a:rPr>
              <a:t>()：</a:t>
            </a:r>
          </a:p>
          <a:p>
            <a:pPr lvl="2">
              <a:lnSpc>
                <a:spcPct val="90000"/>
              </a:lnSpc>
              <a:buClr>
                <a:schemeClr val="bg2"/>
              </a:buClr>
              <a:buSzPct val="75000"/>
            </a:pPr>
            <a:r>
              <a:rPr lang="zh-CN" altLang="en-US" sz="2400" dirty="0">
                <a:latin typeface="宋体" charset="-122"/>
              </a:rPr>
              <a:t>将游标移动到结果集的初始位置。</a:t>
            </a:r>
          </a:p>
          <a:p>
            <a:pPr lvl="1">
              <a:lnSpc>
                <a:spcPct val="90000"/>
              </a:lnSpc>
              <a:buClr>
                <a:schemeClr val="bg2"/>
              </a:buClr>
              <a:buSzPct val="75000"/>
            </a:pPr>
            <a:r>
              <a:rPr lang="en-US" altLang="zh-CN" b="1" dirty="0">
                <a:solidFill>
                  <a:srgbClr val="0000FF"/>
                </a:solidFill>
                <a:latin typeface="宋体" charset="-122"/>
              </a:rPr>
              <a:t>public void </a:t>
            </a:r>
            <a:r>
              <a:rPr lang="en-US" altLang="zh-CN" b="1" dirty="0" err="1">
                <a:solidFill>
                  <a:srgbClr val="0000FF"/>
                </a:solidFill>
                <a:latin typeface="宋体" charset="-122"/>
              </a:rPr>
              <a:t>afterLast</a:t>
            </a:r>
            <a:r>
              <a:rPr lang="en-US" altLang="zh-CN" b="1" dirty="0">
                <a:solidFill>
                  <a:srgbClr val="0000FF"/>
                </a:solidFill>
                <a:latin typeface="宋体" charset="-122"/>
              </a:rPr>
              <a:t>()：</a:t>
            </a:r>
          </a:p>
          <a:p>
            <a:pPr lvl="2">
              <a:lnSpc>
                <a:spcPct val="90000"/>
              </a:lnSpc>
              <a:buClr>
                <a:schemeClr val="bg2"/>
              </a:buClr>
              <a:buSzPct val="75000"/>
            </a:pPr>
            <a:r>
              <a:rPr lang="zh-CN" altLang="en-US" sz="2400" dirty="0">
                <a:latin typeface="宋体" charset="-122"/>
              </a:rPr>
              <a:t>将游标移到结果集最后一行之后。</a:t>
            </a:r>
          </a:p>
          <a:p>
            <a:pPr lvl="1">
              <a:lnSpc>
                <a:spcPct val="90000"/>
              </a:lnSpc>
              <a:buClr>
                <a:schemeClr val="bg2"/>
              </a:buClr>
              <a:buSzPct val="75000"/>
            </a:pPr>
            <a:r>
              <a:rPr lang="en-US" altLang="zh-CN" b="1" dirty="0">
                <a:solidFill>
                  <a:srgbClr val="0000FF"/>
                </a:solidFill>
                <a:latin typeface="宋体" charset="-122"/>
              </a:rPr>
              <a:t>public void first()：</a:t>
            </a:r>
          </a:p>
          <a:p>
            <a:pPr lvl="2">
              <a:lnSpc>
                <a:spcPct val="90000"/>
              </a:lnSpc>
              <a:buClr>
                <a:schemeClr val="bg2"/>
              </a:buClr>
              <a:buSzPct val="75000"/>
            </a:pPr>
            <a:r>
              <a:rPr lang="zh-CN" altLang="en-US" sz="2400" dirty="0">
                <a:latin typeface="宋体" charset="-122"/>
              </a:rPr>
              <a:t>将游标移到结果集的第一行。</a:t>
            </a:r>
          </a:p>
          <a:p>
            <a:pPr lvl="1">
              <a:lnSpc>
                <a:spcPct val="90000"/>
              </a:lnSpc>
              <a:buClr>
                <a:schemeClr val="bg2"/>
              </a:buClr>
              <a:buSzPct val="75000"/>
            </a:pPr>
            <a:r>
              <a:rPr lang="en-US" altLang="zh-CN" b="1" dirty="0">
                <a:solidFill>
                  <a:srgbClr val="0000FF"/>
                </a:solidFill>
                <a:latin typeface="宋体" charset="-122"/>
              </a:rPr>
              <a:t>public void last()：</a:t>
            </a:r>
          </a:p>
          <a:p>
            <a:pPr lvl="2">
              <a:lnSpc>
                <a:spcPct val="90000"/>
              </a:lnSpc>
              <a:buClr>
                <a:schemeClr val="bg2"/>
              </a:buClr>
              <a:buSzPct val="75000"/>
            </a:pPr>
            <a:r>
              <a:rPr lang="zh-CN" altLang="en-US" sz="2400" dirty="0">
                <a:latin typeface="宋体" charset="-122"/>
              </a:rPr>
              <a:t>将游标移到结果集的最后一行。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8007"/>
          </a:xfrm>
        </p:spPr>
        <p:txBody>
          <a:bodyPr/>
          <a:lstStyle/>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boolean</a:t>
            </a:r>
            <a:r>
              <a:rPr lang="en-US" altLang="zh-CN" sz="2400" b="1" dirty="0">
                <a:solidFill>
                  <a:srgbClr val="0000FF"/>
                </a:solidFill>
                <a:latin typeface="宋体" charset="-122"/>
              </a:rPr>
              <a:t> </a:t>
            </a:r>
            <a:r>
              <a:rPr lang="en-US" altLang="zh-CN" sz="2400" b="1" dirty="0" err="1">
                <a:solidFill>
                  <a:srgbClr val="0000FF"/>
                </a:solidFill>
                <a:latin typeface="宋体" charset="-122"/>
              </a:rPr>
              <a:t>isAfterLast</a:t>
            </a:r>
            <a:r>
              <a:rPr lang="en-US" altLang="zh-CN" sz="2400" b="1" dirty="0">
                <a:solidFill>
                  <a:srgbClr val="0000FF"/>
                </a:solidFill>
                <a:latin typeface="宋体" charset="-122"/>
              </a:rPr>
              <a:t>()：</a:t>
            </a:r>
          </a:p>
          <a:p>
            <a:pPr lvl="1">
              <a:lnSpc>
                <a:spcPct val="90000"/>
              </a:lnSpc>
              <a:buClr>
                <a:schemeClr val="bg2"/>
              </a:buClr>
              <a:buSzPct val="75000"/>
            </a:pPr>
            <a:r>
              <a:rPr lang="zh-CN" altLang="en-US" dirty="0">
                <a:latin typeface="宋体" charset="-122"/>
              </a:rPr>
              <a:t>判断游标是否在最后一行之后。</a:t>
            </a:r>
          </a:p>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boolean</a:t>
            </a:r>
            <a:r>
              <a:rPr lang="en-US" altLang="zh-CN" sz="2400" b="1" dirty="0">
                <a:solidFill>
                  <a:srgbClr val="0000FF"/>
                </a:solidFill>
                <a:latin typeface="宋体" charset="-122"/>
              </a:rPr>
              <a:t> </a:t>
            </a:r>
            <a:r>
              <a:rPr lang="en-US" altLang="zh-CN" sz="2400" b="1" dirty="0" err="1">
                <a:solidFill>
                  <a:srgbClr val="0000FF"/>
                </a:solidFill>
                <a:latin typeface="宋体" charset="-122"/>
              </a:rPr>
              <a:t>isBeforeFirst</a:t>
            </a:r>
            <a:r>
              <a:rPr lang="en-US" altLang="zh-CN" sz="2400" b="1" dirty="0">
                <a:solidFill>
                  <a:srgbClr val="0000FF"/>
                </a:solidFill>
                <a:latin typeface="宋体" charset="-122"/>
              </a:rPr>
              <a:t>()：</a:t>
            </a:r>
          </a:p>
          <a:p>
            <a:pPr lvl="1">
              <a:lnSpc>
                <a:spcPct val="90000"/>
              </a:lnSpc>
              <a:buClr>
                <a:schemeClr val="bg2"/>
              </a:buClr>
              <a:buSzPct val="75000"/>
            </a:pPr>
            <a:r>
              <a:rPr lang="zh-CN" altLang="en-US" dirty="0">
                <a:latin typeface="宋体" charset="-122"/>
              </a:rPr>
              <a:t>判断游标是否在第一行之前</a:t>
            </a:r>
          </a:p>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boolean</a:t>
            </a:r>
            <a:r>
              <a:rPr lang="en-US" altLang="zh-CN" sz="2400" b="1" dirty="0">
                <a:solidFill>
                  <a:srgbClr val="0000FF"/>
                </a:solidFill>
                <a:latin typeface="宋体" charset="-122"/>
              </a:rPr>
              <a:t> </a:t>
            </a:r>
            <a:r>
              <a:rPr lang="en-US" altLang="zh-CN" sz="2400" b="1" dirty="0" err="1">
                <a:solidFill>
                  <a:srgbClr val="0000FF"/>
                </a:solidFill>
                <a:latin typeface="宋体" charset="-122"/>
              </a:rPr>
              <a:t>ifFirst</a:t>
            </a:r>
            <a:r>
              <a:rPr lang="en-US" altLang="zh-CN" sz="2400" b="1" dirty="0">
                <a:solidFill>
                  <a:srgbClr val="0000FF"/>
                </a:solidFill>
                <a:latin typeface="宋体" charset="-122"/>
              </a:rPr>
              <a:t>()：</a:t>
            </a:r>
          </a:p>
          <a:p>
            <a:pPr lvl="1">
              <a:lnSpc>
                <a:spcPct val="90000"/>
              </a:lnSpc>
              <a:buClr>
                <a:schemeClr val="bg2"/>
              </a:buClr>
              <a:buSzPct val="75000"/>
            </a:pPr>
            <a:r>
              <a:rPr lang="zh-CN" altLang="en-US" dirty="0">
                <a:latin typeface="宋体" charset="-122"/>
              </a:rPr>
              <a:t>判断游标是否指向结果集的第一行。</a:t>
            </a:r>
          </a:p>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boolean</a:t>
            </a:r>
            <a:r>
              <a:rPr lang="en-US" altLang="zh-CN" sz="2400" b="1" dirty="0">
                <a:solidFill>
                  <a:srgbClr val="0000FF"/>
                </a:solidFill>
                <a:latin typeface="宋体" charset="-122"/>
              </a:rPr>
              <a:t> </a:t>
            </a:r>
            <a:r>
              <a:rPr lang="en-US" altLang="zh-CN" sz="2400" b="1" dirty="0" err="1">
                <a:solidFill>
                  <a:srgbClr val="0000FF"/>
                </a:solidFill>
                <a:latin typeface="宋体" charset="-122"/>
              </a:rPr>
              <a:t>isLast</a:t>
            </a:r>
            <a:r>
              <a:rPr lang="en-US" altLang="zh-CN" sz="2400" b="1" dirty="0">
                <a:solidFill>
                  <a:srgbClr val="0000FF"/>
                </a:solidFill>
                <a:latin typeface="宋体" charset="-122"/>
              </a:rPr>
              <a:t>()：</a:t>
            </a:r>
          </a:p>
          <a:p>
            <a:pPr lvl="1">
              <a:lnSpc>
                <a:spcPct val="90000"/>
              </a:lnSpc>
              <a:buClr>
                <a:schemeClr val="bg2"/>
              </a:buClr>
              <a:buSzPct val="75000"/>
            </a:pPr>
            <a:r>
              <a:rPr lang="zh-CN" altLang="en-US" dirty="0">
                <a:latin typeface="宋体" charset="-122"/>
              </a:rPr>
              <a:t>判断游标是否指向结果集的最后一行。</a:t>
            </a:r>
          </a:p>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int</a:t>
            </a:r>
            <a:r>
              <a:rPr lang="en-US" altLang="zh-CN" sz="2400" b="1" dirty="0">
                <a:solidFill>
                  <a:srgbClr val="0000FF"/>
                </a:solidFill>
                <a:latin typeface="宋体" charset="-122"/>
              </a:rPr>
              <a:t> </a:t>
            </a:r>
            <a:r>
              <a:rPr lang="en-US" altLang="zh-CN" sz="2400" b="1" dirty="0" err="1">
                <a:solidFill>
                  <a:srgbClr val="0000FF"/>
                </a:solidFill>
                <a:latin typeface="宋体" charset="-122"/>
              </a:rPr>
              <a:t>getRow</a:t>
            </a:r>
            <a:r>
              <a:rPr lang="en-US" altLang="zh-CN" sz="2400" b="1" dirty="0">
                <a:solidFill>
                  <a:srgbClr val="0000FF"/>
                </a:solidFill>
                <a:latin typeface="宋体" charset="-122"/>
              </a:rPr>
              <a:t>()：</a:t>
            </a:r>
          </a:p>
          <a:p>
            <a:pPr lvl="1">
              <a:lnSpc>
                <a:spcPct val="90000"/>
              </a:lnSpc>
              <a:buClr>
                <a:schemeClr val="bg2"/>
              </a:buClr>
              <a:buSzPct val="75000"/>
            </a:pPr>
            <a:r>
              <a:rPr lang="zh-CN" altLang="en-US" dirty="0">
                <a:latin typeface="宋体" charset="-122"/>
              </a:rPr>
              <a:t>得到当前游标所指行的行号。</a:t>
            </a:r>
          </a:p>
          <a:p>
            <a:pPr>
              <a:lnSpc>
                <a:spcPct val="90000"/>
              </a:lnSpc>
              <a:buClr>
                <a:schemeClr val="bg2"/>
              </a:buClr>
              <a:buSzPct val="75000"/>
            </a:pPr>
            <a:r>
              <a:rPr lang="en-US" altLang="zh-CN" sz="2400" b="1" dirty="0">
                <a:solidFill>
                  <a:srgbClr val="0000FF"/>
                </a:solidFill>
                <a:latin typeface="宋体" charset="-122"/>
              </a:rPr>
              <a:t>public </a:t>
            </a:r>
            <a:r>
              <a:rPr lang="en-US" altLang="zh-CN" sz="2400" b="1" dirty="0" err="1">
                <a:solidFill>
                  <a:srgbClr val="0000FF"/>
                </a:solidFill>
                <a:latin typeface="宋体" charset="-122"/>
              </a:rPr>
              <a:t>boolean</a:t>
            </a:r>
            <a:r>
              <a:rPr lang="en-US" altLang="zh-CN" sz="2400" b="1" dirty="0">
                <a:solidFill>
                  <a:srgbClr val="0000FF"/>
                </a:solidFill>
                <a:latin typeface="宋体" charset="-122"/>
              </a:rPr>
              <a:t> absolute(</a:t>
            </a:r>
            <a:r>
              <a:rPr lang="en-US" altLang="zh-CN" sz="2400" b="1" dirty="0" err="1">
                <a:solidFill>
                  <a:srgbClr val="0000FF"/>
                </a:solidFill>
                <a:latin typeface="宋体" charset="-122"/>
              </a:rPr>
              <a:t>int</a:t>
            </a:r>
            <a:r>
              <a:rPr lang="en-US" altLang="zh-CN" sz="2400" b="1" dirty="0">
                <a:solidFill>
                  <a:srgbClr val="0000FF"/>
                </a:solidFill>
                <a:latin typeface="宋体" charset="-122"/>
              </a:rPr>
              <a:t> row)：</a:t>
            </a:r>
          </a:p>
          <a:p>
            <a:pPr lvl="1">
              <a:lnSpc>
                <a:spcPct val="90000"/>
              </a:lnSpc>
              <a:buClr>
                <a:schemeClr val="bg2"/>
              </a:buClr>
              <a:buSzPct val="75000"/>
            </a:pPr>
            <a:r>
              <a:rPr lang="zh-CN" altLang="en-US" dirty="0">
                <a:latin typeface="宋体" charset="-122"/>
              </a:rPr>
              <a:t>将游标移到参数</a:t>
            </a:r>
            <a:r>
              <a:rPr lang="en-US" altLang="zh-CN" dirty="0">
                <a:latin typeface="宋体" charset="-122"/>
              </a:rPr>
              <a:t>row</a:t>
            </a:r>
            <a:r>
              <a:rPr lang="zh-CN" altLang="en-US" dirty="0">
                <a:latin typeface="宋体" charset="-122"/>
              </a:rPr>
              <a:t>指定的行号。</a:t>
            </a:r>
            <a:endParaRPr lang="en-US" altLang="zh-CN" dirty="0">
              <a:latin typeface="宋体" charset="-122"/>
            </a:endParaRPr>
          </a:p>
          <a:p>
            <a:pPr lvl="1">
              <a:lnSpc>
                <a:spcPct val="90000"/>
              </a:lnSpc>
              <a:buClr>
                <a:schemeClr val="bg2"/>
              </a:buClr>
              <a:buSzPct val="75000"/>
            </a:pPr>
            <a:endParaRPr lang="en-US" altLang="zh-CN" sz="2000" dirty="0">
              <a:solidFill>
                <a:srgbClr val="0000FF"/>
              </a:solidFill>
              <a:latin typeface="宋体" charset="-122"/>
            </a:endParaRPr>
          </a:p>
          <a:p>
            <a:pPr>
              <a:lnSpc>
                <a:spcPct val="90000"/>
              </a:lnSpc>
              <a:buClr>
                <a:schemeClr val="bg2"/>
              </a:buClr>
              <a:buSzPct val="75000"/>
            </a:pPr>
            <a:r>
              <a:rPr lang="zh-CN" altLang="en-US" b="1" dirty="0">
                <a:latin typeface="宋体" charset="-122"/>
              </a:rPr>
              <a:t>例题14-3</a:t>
            </a:r>
            <a:r>
              <a:rPr lang="en-US" altLang="zh-CN" b="1" dirty="0">
                <a:latin typeface="宋体" charset="-122"/>
              </a:rPr>
              <a:t>(</a:t>
            </a:r>
            <a:r>
              <a:rPr lang="zh-CN" altLang="en-US" b="1" dirty="0">
                <a:latin typeface="宋体" charset="-122"/>
              </a:rPr>
              <a:t>课后阅读</a:t>
            </a:r>
            <a:r>
              <a:rPr lang="en-US" altLang="zh-CN" b="1" dirty="0">
                <a:latin typeface="宋体" charset="-122"/>
              </a:rPr>
              <a:t>)</a:t>
            </a:r>
            <a:endParaRPr lang="zh-CN" altLang="en-US" b="1" dirty="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§14.2   </a:t>
            </a:r>
            <a:r>
              <a:rPr lang="en-US" altLang="zh-CN" dirty="0"/>
              <a:t>JDBC</a:t>
            </a:r>
            <a:endParaRPr lang="zh-CN" altLang="en-US" dirty="0"/>
          </a:p>
        </p:txBody>
      </p:sp>
      <p:sp>
        <p:nvSpPr>
          <p:cNvPr id="3" name="内容占位符 2"/>
          <p:cNvSpPr>
            <a:spLocks noGrp="1"/>
          </p:cNvSpPr>
          <p:nvPr>
            <p:ph idx="1"/>
          </p:nvPr>
        </p:nvSpPr>
        <p:spPr/>
        <p:txBody>
          <a:bodyPr/>
          <a:lstStyle/>
          <a:p>
            <a:r>
              <a:rPr lang="en-US" altLang="zh-CN" b="1" dirty="0">
                <a:solidFill>
                  <a:srgbClr val="C00000"/>
                </a:solidFill>
                <a:latin typeface="+mj-lt"/>
              </a:rPr>
              <a:t>JDBC(Java </a:t>
            </a:r>
            <a:r>
              <a:rPr lang="en-US" altLang="zh-CN" b="1" dirty="0" err="1">
                <a:solidFill>
                  <a:srgbClr val="C00000"/>
                </a:solidFill>
                <a:latin typeface="+mj-lt"/>
              </a:rPr>
              <a:t>DataBase</a:t>
            </a:r>
            <a:r>
              <a:rPr lang="en-US" altLang="zh-CN" b="1" dirty="0">
                <a:solidFill>
                  <a:srgbClr val="C00000"/>
                </a:solidFill>
                <a:latin typeface="+mj-lt"/>
              </a:rPr>
              <a:t> </a:t>
            </a:r>
            <a:r>
              <a:rPr lang="en-US" altLang="zh-CN" b="1">
                <a:solidFill>
                  <a:srgbClr val="C00000"/>
                </a:solidFill>
                <a:latin typeface="+mj-lt"/>
              </a:rPr>
              <a:t>Connection</a:t>
            </a:r>
            <a:r>
              <a:rPr lang="zh-CN" altLang="en-US" b="1">
                <a:solidFill>
                  <a:srgbClr val="C00000"/>
                </a:solidFill>
                <a:latin typeface="+mj-lt"/>
              </a:rPr>
              <a:t>，</a:t>
            </a:r>
            <a:r>
              <a:rPr lang="zh-CN" altLang="en-US">
                <a:latin typeface="+mj-lt"/>
              </a:rPr>
              <a:t>“</a:t>
            </a:r>
            <a:r>
              <a:rPr lang="en-US" altLang="zh-CN" dirty="0">
                <a:latin typeface="+mj-lt"/>
              </a:rPr>
              <a:t>Java</a:t>
            </a:r>
            <a:r>
              <a:rPr lang="zh-CN" altLang="en-US" dirty="0">
                <a:latin typeface="+mj-lt"/>
              </a:rPr>
              <a:t>数据库连接</a:t>
            </a:r>
            <a:r>
              <a:rPr lang="zh-CN" altLang="en-US">
                <a:latin typeface="+mj-lt"/>
              </a:rPr>
              <a:t>”</a:t>
            </a:r>
            <a:r>
              <a:rPr lang="en-US" altLang="zh-CN" b="1">
                <a:solidFill>
                  <a:srgbClr val="C00000"/>
                </a:solidFill>
                <a:latin typeface="+mj-lt"/>
              </a:rPr>
              <a:t>)</a:t>
            </a:r>
            <a:r>
              <a:rPr lang="zh-CN" altLang="en-US">
                <a:latin typeface="+mj-lt"/>
              </a:rPr>
              <a:t>，</a:t>
            </a:r>
            <a:r>
              <a:rPr lang="zh-CN" altLang="en-US" dirty="0">
                <a:latin typeface="+mj-lt"/>
              </a:rPr>
              <a:t>是</a:t>
            </a:r>
            <a:r>
              <a:rPr lang="en-US" altLang="zh-CN" dirty="0">
                <a:latin typeface="+mj-lt"/>
              </a:rPr>
              <a:t>Java</a:t>
            </a:r>
            <a:r>
              <a:rPr lang="zh-CN" altLang="en-US" dirty="0">
                <a:latin typeface="+mj-lt"/>
              </a:rPr>
              <a:t>应用程序访问数据库的接口</a:t>
            </a:r>
            <a:r>
              <a:rPr lang="en-US" altLang="zh-CN" dirty="0">
                <a:latin typeface="+mj-lt"/>
              </a:rPr>
              <a:t>(API)</a:t>
            </a:r>
            <a:r>
              <a:rPr lang="zh-CN" altLang="en-US">
                <a:latin typeface="+mj-lt"/>
              </a:rPr>
              <a:t>规范，它</a:t>
            </a:r>
            <a:r>
              <a:rPr lang="zh-CN" altLang="en-US" dirty="0">
                <a:latin typeface="+mj-lt"/>
              </a:rPr>
              <a:t>由一</a:t>
            </a:r>
            <a:r>
              <a:rPr lang="zh-CN" altLang="en-US">
                <a:latin typeface="+mj-lt"/>
              </a:rPr>
              <a:t>组用</a:t>
            </a:r>
            <a:r>
              <a:rPr lang="en-US" altLang="zh-CN">
                <a:latin typeface="+mj-lt"/>
              </a:rPr>
              <a:t>Java</a:t>
            </a:r>
            <a:r>
              <a:rPr lang="zh-CN" altLang="en-US" dirty="0">
                <a:latin typeface="+mj-lt"/>
              </a:rPr>
              <a:t>语言编写的</a:t>
            </a:r>
            <a:r>
              <a:rPr lang="zh-CN" altLang="en-US" b="1" dirty="0">
                <a:solidFill>
                  <a:srgbClr val="006600"/>
                </a:solidFill>
                <a:latin typeface="+mj-lt"/>
              </a:rPr>
              <a:t>类</a:t>
            </a:r>
            <a:r>
              <a:rPr lang="zh-CN" altLang="en-US" dirty="0">
                <a:latin typeface="+mj-lt"/>
              </a:rPr>
              <a:t>和</a:t>
            </a:r>
            <a:r>
              <a:rPr lang="zh-CN" altLang="en-US" b="1">
                <a:solidFill>
                  <a:srgbClr val="006600"/>
                </a:solidFill>
                <a:latin typeface="+mj-lt"/>
              </a:rPr>
              <a:t>接口</a:t>
            </a:r>
            <a:r>
              <a:rPr lang="zh-CN" altLang="en-US">
                <a:latin typeface="+mj-lt"/>
              </a:rPr>
              <a:t>组成，可以</a:t>
            </a:r>
            <a:r>
              <a:rPr lang="zh-CN" altLang="en-US">
                <a:solidFill>
                  <a:srgbClr val="0000CC"/>
                </a:solidFill>
                <a:latin typeface="+mj-lt"/>
              </a:rPr>
              <a:t>为多种关系数据库提供统一访问</a:t>
            </a:r>
            <a:r>
              <a:rPr lang="zh-CN" altLang="en-US">
                <a:latin typeface="+mj-lt"/>
              </a:rPr>
              <a:t>。</a:t>
            </a:r>
            <a:endParaRPr lang="en-US" altLang="zh-CN" dirty="0">
              <a:latin typeface="+mj-lt"/>
            </a:endParaRPr>
          </a:p>
          <a:p>
            <a:endParaRPr lang="zh-CN" altLang="en-US" dirty="0">
              <a:latin typeface="+mj-lt"/>
            </a:endParaRPr>
          </a:p>
          <a:p>
            <a:pPr>
              <a:spcBef>
                <a:spcPct val="50000"/>
              </a:spcBef>
            </a:pP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4</a:t>
            </a:fld>
            <a:endParaRPr lang="zh-CN" altLang="en-US"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072494" cy="6357982"/>
          </a:xfrm>
          <a:ln>
            <a:solidFill>
              <a:schemeClr val="accent1"/>
            </a:solidFill>
          </a:ln>
        </p:spPr>
        <p:txBody>
          <a:bodyPr>
            <a:noAutofit/>
          </a:bodyPr>
          <a:lstStyle/>
          <a:p>
            <a:pPr>
              <a:spcBef>
                <a:spcPts val="0"/>
              </a:spcBef>
              <a:buNone/>
            </a:pPr>
            <a:r>
              <a:rPr lang="en-US" altLang="zh-CN" sz="2000" b="1" dirty="0"/>
              <a:t>public void </a:t>
            </a:r>
            <a:r>
              <a:rPr lang="en-US" altLang="zh-CN" sz="2000" b="1" dirty="0" err="1"/>
              <a:t>accessScorllResult</a:t>
            </a:r>
            <a:r>
              <a:rPr lang="en-US" altLang="zh-CN" sz="2000" b="1" dirty="0"/>
              <a:t>(){</a:t>
            </a:r>
          </a:p>
          <a:p>
            <a:pPr lvl="1">
              <a:spcBef>
                <a:spcPts val="0"/>
              </a:spcBef>
              <a:buNone/>
            </a:pPr>
            <a:r>
              <a:rPr lang="en-US" altLang="zh-CN" sz="2000" b="1" dirty="0"/>
              <a:t>try {  </a:t>
            </a:r>
            <a:r>
              <a:rPr lang="zh-CN" altLang="en-US" sz="2000" dirty="0"/>
              <a:t>        </a:t>
            </a:r>
          </a:p>
          <a:p>
            <a:pPr lvl="1">
              <a:spcBef>
                <a:spcPts val="0"/>
              </a:spcBef>
              <a:buNone/>
            </a:pPr>
            <a:r>
              <a:rPr lang="en-US" altLang="zh-CN" sz="2000" dirty="0"/>
              <a:t>        </a:t>
            </a:r>
            <a:r>
              <a:rPr lang="en-US" altLang="zh-CN" sz="2000" dirty="0" err="1"/>
              <a:t>rs.beforeFirst</a:t>
            </a:r>
            <a:r>
              <a:rPr lang="en-US" altLang="zh-CN" sz="2000" dirty="0"/>
              <a:t>();	 //</a:t>
            </a:r>
            <a:r>
              <a:rPr lang="zh-CN" altLang="en-US" sz="2000" b="1" dirty="0">
                <a:solidFill>
                  <a:srgbClr val="C00000"/>
                </a:solidFill>
              </a:rPr>
              <a:t>将游标移到第一行之前</a:t>
            </a:r>
            <a:endParaRPr lang="en-US" altLang="zh-CN" sz="2000" b="1" dirty="0">
              <a:solidFill>
                <a:srgbClr val="C00000"/>
              </a:solidFill>
            </a:endParaRPr>
          </a:p>
          <a:p>
            <a:pPr lvl="1">
              <a:spcBef>
                <a:spcPts val="0"/>
              </a:spcBef>
              <a:buNone/>
            </a:pPr>
            <a:r>
              <a:rPr lang="en-US" altLang="zh-CN" sz="2000" dirty="0"/>
              <a:t>        </a:t>
            </a:r>
            <a:r>
              <a:rPr lang="en-US" altLang="zh-CN" sz="2000" b="1" dirty="0" err="1"/>
              <a:t>int</a:t>
            </a:r>
            <a:r>
              <a:rPr lang="en-US" altLang="zh-CN" sz="2000" b="1" dirty="0"/>
              <a:t> row=</a:t>
            </a:r>
            <a:r>
              <a:rPr lang="en-US" altLang="zh-CN" sz="2000" b="1" dirty="0" err="1"/>
              <a:t>rs.getRow</a:t>
            </a:r>
            <a:r>
              <a:rPr lang="en-US" altLang="zh-CN" sz="2000" b="1" dirty="0"/>
              <a:t>(); //</a:t>
            </a:r>
            <a:r>
              <a:rPr lang="zh-CN" altLang="en-US" sz="2000" b="1" dirty="0"/>
              <a:t>得到行数</a:t>
            </a:r>
          </a:p>
          <a:p>
            <a:pPr lvl="1">
              <a:spcBef>
                <a:spcPts val="0"/>
              </a:spcBef>
              <a:buNone/>
            </a:pPr>
            <a:r>
              <a:rPr lang="en-US" altLang="zh-CN" sz="2000" dirty="0"/>
              <a:t>        </a:t>
            </a:r>
            <a:r>
              <a:rPr lang="en-US" altLang="zh-CN" sz="2000" dirty="0" err="1"/>
              <a:t>System.</a:t>
            </a:r>
            <a:r>
              <a:rPr lang="en-US" altLang="zh-CN" sz="2000" b="1" i="1" dirty="0" err="1"/>
              <a:t>out.println</a:t>
            </a:r>
            <a:r>
              <a:rPr lang="en-US" altLang="zh-CN" sz="2000" b="1" i="1" dirty="0"/>
              <a:t>("</a:t>
            </a:r>
            <a:r>
              <a:rPr lang="zh-CN" altLang="en-US" sz="2000" b="1" i="1" dirty="0"/>
              <a:t>第一行之前为</a:t>
            </a:r>
            <a:r>
              <a:rPr lang="en-US" altLang="zh-CN" sz="2000" b="1" i="1" dirty="0"/>
              <a:t>"+row+"</a:t>
            </a:r>
            <a:r>
              <a:rPr lang="zh-CN" altLang="en-US" sz="2000" b="1" i="1" dirty="0"/>
              <a:t>行：</a:t>
            </a:r>
            <a:r>
              <a:rPr lang="en-US" altLang="zh-CN" sz="2000" b="1" i="1" dirty="0"/>
              <a:t>");    </a:t>
            </a:r>
          </a:p>
          <a:p>
            <a:pPr lvl="1">
              <a:spcBef>
                <a:spcPts val="0"/>
              </a:spcBef>
              <a:buNone/>
            </a:pPr>
            <a:r>
              <a:rPr lang="en-US" altLang="zh-CN" sz="2000" b="1" i="1" dirty="0"/>
              <a:t>       </a:t>
            </a:r>
            <a:r>
              <a:rPr lang="en-US" altLang="zh-CN" sz="2000" b="1" i="1" dirty="0" err="1"/>
              <a:t>System.out.println</a:t>
            </a:r>
            <a:r>
              <a:rPr lang="en-US" altLang="zh-CN" sz="2000" b="1" i="1" dirty="0"/>
              <a:t>();</a:t>
            </a:r>
          </a:p>
          <a:p>
            <a:pPr lvl="1">
              <a:spcBef>
                <a:spcPts val="0"/>
              </a:spcBef>
              <a:buNone/>
            </a:pPr>
            <a:r>
              <a:rPr lang="en-US" altLang="zh-CN" sz="2000" dirty="0"/>
              <a:t>        //</a:t>
            </a:r>
            <a:r>
              <a:rPr lang="en-US" altLang="zh-CN" sz="2000" dirty="0" err="1"/>
              <a:t>this.outputOneRow</a:t>
            </a:r>
            <a:r>
              <a:rPr lang="en-US" altLang="zh-CN" sz="2000" dirty="0"/>
              <a:t>(row);</a:t>
            </a:r>
          </a:p>
          <a:p>
            <a:pPr lvl="1">
              <a:spcBef>
                <a:spcPts val="0"/>
              </a:spcBef>
              <a:buNone/>
            </a:pPr>
            <a:r>
              <a:rPr lang="zh-CN" altLang="en-US" sz="2000" dirty="0"/>
              <a:t>        </a:t>
            </a:r>
          </a:p>
          <a:p>
            <a:pPr lvl="1">
              <a:spcBef>
                <a:spcPts val="0"/>
              </a:spcBef>
              <a:buNone/>
            </a:pPr>
            <a:r>
              <a:rPr lang="en-US" altLang="zh-CN" sz="2000" dirty="0"/>
              <a:t>	  </a:t>
            </a:r>
            <a:r>
              <a:rPr lang="en-US" altLang="zh-CN" sz="2000" dirty="0" err="1"/>
              <a:t>rs.first</a:t>
            </a:r>
            <a:r>
              <a:rPr lang="en-US" altLang="zh-CN" sz="2000" dirty="0"/>
              <a:t>();		</a:t>
            </a:r>
            <a:r>
              <a:rPr lang="zh-CN" altLang="en-US" sz="2000" dirty="0"/>
              <a:t> </a:t>
            </a:r>
            <a:r>
              <a:rPr lang="en-US" altLang="zh-CN" sz="2000" dirty="0"/>
              <a:t>//</a:t>
            </a:r>
            <a:r>
              <a:rPr lang="zh-CN" altLang="en-US" sz="2000" b="1" dirty="0">
                <a:solidFill>
                  <a:srgbClr val="C00000"/>
                </a:solidFill>
              </a:rPr>
              <a:t>将游标移到第一行</a:t>
            </a:r>
            <a:endParaRPr lang="en-US" altLang="zh-CN" sz="2000" b="1" dirty="0">
              <a:solidFill>
                <a:srgbClr val="C00000"/>
              </a:solidFill>
            </a:endParaRPr>
          </a:p>
          <a:p>
            <a:pPr lvl="1">
              <a:spcBef>
                <a:spcPts val="0"/>
              </a:spcBef>
              <a:buNone/>
            </a:pPr>
            <a:r>
              <a:rPr lang="en-US" altLang="zh-CN" sz="2000" dirty="0"/>
              <a:t>        row=</a:t>
            </a:r>
            <a:r>
              <a:rPr lang="en-US" altLang="zh-CN" sz="2000" dirty="0" err="1"/>
              <a:t>rs.getRow</a:t>
            </a:r>
            <a:r>
              <a:rPr lang="en-US" altLang="zh-CN" sz="2000" dirty="0"/>
              <a:t>(); 	//</a:t>
            </a:r>
            <a:r>
              <a:rPr lang="zh-CN" altLang="en-US" sz="2000" dirty="0"/>
              <a:t>得到行数</a:t>
            </a:r>
          </a:p>
          <a:p>
            <a:pPr lvl="1">
              <a:spcBef>
                <a:spcPts val="0"/>
              </a:spcBef>
              <a:buNone/>
            </a:pPr>
            <a:r>
              <a:rPr lang="en-US" altLang="zh-CN" sz="2000" dirty="0"/>
              <a:t>        </a:t>
            </a:r>
            <a:r>
              <a:rPr lang="en-US" altLang="zh-CN" sz="2000" dirty="0" err="1"/>
              <a:t>System.</a:t>
            </a:r>
            <a:r>
              <a:rPr lang="en-US" altLang="zh-CN" sz="2000" b="1" i="1" dirty="0" err="1"/>
              <a:t>out.println</a:t>
            </a:r>
            <a:r>
              <a:rPr lang="en-US" altLang="zh-CN" sz="2000" b="1" i="1" dirty="0"/>
              <a:t>("</a:t>
            </a:r>
            <a:r>
              <a:rPr lang="zh-CN" altLang="en-US" sz="2000" b="1" i="1" dirty="0"/>
              <a:t>第</a:t>
            </a:r>
            <a:r>
              <a:rPr lang="en-US" altLang="zh-CN" sz="2000" b="1" i="1" dirty="0"/>
              <a:t>"+row+"</a:t>
            </a:r>
            <a:r>
              <a:rPr lang="zh-CN" altLang="en-US" sz="2000" b="1" i="1" dirty="0"/>
              <a:t>行：</a:t>
            </a:r>
            <a:r>
              <a:rPr lang="en-US" altLang="zh-CN" sz="2000" b="1" i="1" dirty="0"/>
              <a:t>");  </a:t>
            </a:r>
          </a:p>
          <a:p>
            <a:pPr lvl="1">
              <a:spcBef>
                <a:spcPts val="0"/>
              </a:spcBef>
              <a:buNone/>
            </a:pPr>
            <a:r>
              <a:rPr lang="en-US" altLang="zh-CN" sz="2000" dirty="0"/>
              <a:t>        </a:t>
            </a:r>
            <a:r>
              <a:rPr lang="en-US" altLang="zh-CN" sz="2000" b="1" dirty="0" err="1"/>
              <a:t>this.outputOneRow</a:t>
            </a:r>
            <a:r>
              <a:rPr lang="en-US" altLang="zh-CN" sz="2000" b="1" dirty="0"/>
              <a:t>(row);</a:t>
            </a:r>
          </a:p>
          <a:p>
            <a:pPr lvl="1">
              <a:spcBef>
                <a:spcPts val="0"/>
              </a:spcBef>
              <a:buNone/>
            </a:pPr>
            <a:r>
              <a:rPr lang="zh-CN" altLang="en-US" sz="2000" dirty="0"/>
              <a:t>        </a:t>
            </a:r>
          </a:p>
          <a:p>
            <a:pPr lvl="1">
              <a:spcBef>
                <a:spcPts val="0"/>
              </a:spcBef>
              <a:buNone/>
            </a:pPr>
            <a:r>
              <a:rPr lang="en-US" altLang="zh-CN" sz="2000" dirty="0"/>
              <a:t>	  </a:t>
            </a:r>
            <a:r>
              <a:rPr lang="en-US" altLang="zh-CN" sz="2000" dirty="0" err="1"/>
              <a:t>rs.afterLast</a:t>
            </a:r>
            <a:r>
              <a:rPr lang="en-US" altLang="zh-CN" sz="2000" dirty="0"/>
              <a:t>();</a:t>
            </a:r>
            <a:r>
              <a:rPr lang="zh-CN" altLang="en-US" sz="2000" dirty="0"/>
              <a:t> </a:t>
            </a:r>
            <a:r>
              <a:rPr lang="en-US" altLang="zh-CN" sz="2000" dirty="0"/>
              <a:t>	//</a:t>
            </a:r>
            <a:r>
              <a:rPr lang="zh-CN" altLang="en-US" sz="2000" b="1" dirty="0">
                <a:solidFill>
                  <a:srgbClr val="C00000"/>
                </a:solidFill>
              </a:rPr>
              <a:t>将游标移到最后一行之后</a:t>
            </a:r>
            <a:endParaRPr lang="en-US" altLang="zh-CN" sz="2000" b="1" dirty="0">
              <a:solidFill>
                <a:srgbClr val="C00000"/>
              </a:solidFill>
            </a:endParaRPr>
          </a:p>
          <a:p>
            <a:pPr lvl="1">
              <a:spcBef>
                <a:spcPts val="0"/>
              </a:spcBef>
              <a:buNone/>
            </a:pPr>
            <a:r>
              <a:rPr lang="en-US" altLang="zh-CN" sz="2000" dirty="0"/>
              <a:t>        row=</a:t>
            </a:r>
            <a:r>
              <a:rPr lang="en-US" altLang="zh-CN" sz="2000" dirty="0" err="1"/>
              <a:t>rs.getRow</a:t>
            </a:r>
            <a:r>
              <a:rPr lang="en-US" altLang="zh-CN" sz="2000" dirty="0"/>
              <a:t>(); 	//</a:t>
            </a:r>
            <a:r>
              <a:rPr lang="zh-CN" altLang="en-US" sz="2000" dirty="0"/>
              <a:t>得到行数</a:t>
            </a:r>
          </a:p>
          <a:p>
            <a:pPr lvl="1">
              <a:spcBef>
                <a:spcPts val="0"/>
              </a:spcBef>
              <a:buNone/>
            </a:pPr>
            <a:r>
              <a:rPr lang="en-US" altLang="zh-CN" sz="2000" dirty="0"/>
              <a:t>        System.</a:t>
            </a:r>
            <a:r>
              <a:rPr lang="en-US" altLang="zh-CN" sz="2000" b="1" i="1" dirty="0"/>
              <a:t>out.</a:t>
            </a:r>
            <a:r>
              <a:rPr lang="en-US" altLang="zh-CN" sz="2000" b="1" i="1" dirty="0" err="1"/>
              <a:t>println("</a:t>
            </a:r>
            <a:r>
              <a:rPr lang="zh-CN" altLang="en-US" sz="2000" b="1" i="1" dirty="0"/>
              <a:t>最后一行之后为</a:t>
            </a:r>
            <a:r>
              <a:rPr lang="en-US" altLang="zh-CN" sz="2000" b="1" i="1" dirty="0"/>
              <a:t>"+row+"</a:t>
            </a:r>
            <a:r>
              <a:rPr lang="zh-CN" altLang="en-US" sz="2000" b="1" i="1" dirty="0"/>
              <a:t>行：</a:t>
            </a:r>
            <a:r>
              <a:rPr lang="en-US" altLang="zh-CN" sz="2000" b="1" i="1" dirty="0"/>
              <a:t>");         </a:t>
            </a:r>
          </a:p>
          <a:p>
            <a:pPr lvl="1">
              <a:spcBef>
                <a:spcPts val="0"/>
              </a:spcBef>
              <a:buNone/>
            </a:pPr>
            <a:r>
              <a:rPr lang="en-US" altLang="zh-CN" sz="2000" b="1" i="1" dirty="0"/>
              <a:t>        </a:t>
            </a:r>
            <a:r>
              <a:rPr lang="en-US" altLang="zh-CN" sz="2000" b="1" i="1" dirty="0" err="1"/>
              <a:t>System.out.println</a:t>
            </a:r>
            <a:r>
              <a:rPr lang="en-US" altLang="zh-CN" sz="2000" b="1" i="1" dirty="0"/>
              <a:t>();</a:t>
            </a:r>
          </a:p>
          <a:p>
            <a:pPr lvl="1">
              <a:spcBef>
                <a:spcPts val="0"/>
              </a:spcBef>
              <a:buNone/>
            </a:pPr>
            <a:r>
              <a:rPr lang="en-US" altLang="zh-CN" sz="2000" dirty="0"/>
              <a:t>       //</a:t>
            </a:r>
            <a:r>
              <a:rPr lang="en-US" altLang="zh-CN" sz="2000" dirty="0" err="1"/>
              <a:t>this.outputOneRow</a:t>
            </a:r>
            <a:r>
              <a:rPr lang="en-US" altLang="zh-CN" sz="2000" dirty="0"/>
              <a:t>(row);</a:t>
            </a:r>
            <a:endParaRPr lang="zh-CN" altLang="en-US" sz="2000" dirty="0"/>
          </a:p>
          <a:p>
            <a:pPr lvl="1">
              <a:spcBef>
                <a:spcPts val="0"/>
              </a:spcBef>
              <a:buNone/>
            </a:pPr>
            <a:r>
              <a:rPr lang="en-US" altLang="zh-CN" sz="1600" dirty="0"/>
              <a:t>	</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5" name="内容占位符 2"/>
          <p:cNvSpPr txBox="1">
            <a:spLocks/>
          </p:cNvSpPr>
          <p:nvPr/>
        </p:nvSpPr>
        <p:spPr>
          <a:xfrm>
            <a:off x="500034" y="214290"/>
            <a:ext cx="8215370" cy="6357982"/>
          </a:xfrm>
          <a:prstGeom prst="rect">
            <a:avLst/>
          </a:prstGeom>
          <a:ln>
            <a:solidFill>
              <a:schemeClr val="accent1"/>
            </a:solidFill>
          </a:ln>
        </p:spPr>
        <p:txBody>
          <a:bodyPr vert="horz" lIns="91440" tIns="45720" rIns="91440" bIns="45720" rtlCol="0">
            <a:noAutofit/>
          </a:bodyPr>
          <a:lstStyle/>
          <a:p>
            <a:pPr lvl="1">
              <a:buNone/>
            </a:pPr>
            <a:r>
              <a:rPr lang="en-US" altLang="zh-CN" dirty="0"/>
              <a:t>        </a:t>
            </a:r>
            <a:r>
              <a:rPr lang="en-US" altLang="zh-CN" dirty="0" err="1"/>
              <a:t>rs.last</a:t>
            </a:r>
            <a:r>
              <a:rPr lang="en-US" altLang="zh-CN" dirty="0"/>
              <a:t>(); 		//</a:t>
            </a:r>
            <a:r>
              <a:rPr lang="zh-CN" altLang="en-US" b="1" dirty="0">
                <a:solidFill>
                  <a:srgbClr val="C00000"/>
                </a:solidFill>
              </a:rPr>
              <a:t>将游标移到最后一行</a:t>
            </a:r>
            <a:endParaRPr lang="en-US" altLang="zh-CN" b="1" dirty="0">
              <a:solidFill>
                <a:srgbClr val="C00000"/>
              </a:solidFill>
            </a:endParaRPr>
          </a:p>
          <a:p>
            <a:pPr lvl="1">
              <a:buNone/>
            </a:pPr>
            <a:r>
              <a:rPr lang="en-US" altLang="zh-CN" dirty="0"/>
              <a:t>        row=</a:t>
            </a:r>
            <a:r>
              <a:rPr lang="en-US" altLang="zh-CN" dirty="0" err="1"/>
              <a:t>rs.getRow</a:t>
            </a:r>
            <a:r>
              <a:rPr lang="en-US" altLang="zh-CN" dirty="0"/>
              <a:t>(); 	//</a:t>
            </a:r>
            <a:r>
              <a:rPr lang="zh-CN" altLang="en-US" dirty="0"/>
              <a:t>得到结果集总行数</a:t>
            </a:r>
          </a:p>
          <a:p>
            <a:pPr lvl="1">
              <a:buNone/>
            </a:pPr>
            <a:r>
              <a:rPr lang="en-US" altLang="zh-CN" dirty="0"/>
              <a:t>        </a:t>
            </a:r>
            <a:r>
              <a:rPr lang="en-US" altLang="zh-CN" dirty="0" err="1"/>
              <a:t>System.</a:t>
            </a:r>
            <a:r>
              <a:rPr lang="en-US" altLang="zh-CN" b="1" dirty="0" err="1"/>
              <a:t>out.println</a:t>
            </a:r>
            <a:r>
              <a:rPr lang="en-US" altLang="zh-CN" b="1" dirty="0"/>
              <a:t>("</a:t>
            </a:r>
            <a:r>
              <a:rPr lang="zh-CN" altLang="en-US" b="1" dirty="0"/>
              <a:t>第</a:t>
            </a:r>
            <a:r>
              <a:rPr lang="en-US" altLang="zh-CN" b="1" dirty="0"/>
              <a:t>"+row+"</a:t>
            </a:r>
            <a:r>
              <a:rPr lang="zh-CN" altLang="en-US" b="1" dirty="0"/>
              <a:t>行：</a:t>
            </a:r>
            <a:r>
              <a:rPr lang="en-US" altLang="zh-CN" b="1" dirty="0"/>
              <a:t>");     </a:t>
            </a:r>
          </a:p>
          <a:p>
            <a:pPr lvl="1">
              <a:buNone/>
            </a:pPr>
            <a:r>
              <a:rPr lang="en-US" altLang="zh-CN" dirty="0"/>
              <a:t>        </a:t>
            </a:r>
            <a:r>
              <a:rPr lang="en-US" altLang="zh-CN" b="1" dirty="0" err="1"/>
              <a:t>this.outputOneRow</a:t>
            </a:r>
            <a:r>
              <a:rPr lang="en-US" altLang="zh-CN" b="1" dirty="0"/>
              <a:t>(row);</a:t>
            </a:r>
            <a:r>
              <a:rPr lang="zh-CN" altLang="en-US" dirty="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b="0" u="none" strike="noStrike" kern="1200" cap="none" spc="0" normalizeH="0" baseline="0" noProof="0" dirty="0">
                <a:ln>
                  <a:noFill/>
                </a:ln>
                <a:solidFill>
                  <a:schemeClr val="tx1"/>
                </a:solidFill>
                <a:effectLst/>
                <a:uLnTx/>
                <a:uFillTx/>
                <a:latin typeface="+mn-lt"/>
                <a:ea typeface="+mn-ea"/>
                <a:cs typeface="+mn-cs"/>
              </a:rPr>
              <a:t>        </a:t>
            </a:r>
            <a:r>
              <a:rPr kumimoji="0" lang="zh-CN" altLang="en-US" b="0" u="none" strike="noStrike" kern="1200" cap="none" spc="0" normalizeH="0" noProof="0" dirty="0">
                <a:ln>
                  <a:noFill/>
                </a:ln>
                <a:solidFill>
                  <a:schemeClr val="tx1"/>
                </a:solidFill>
                <a:effectLst/>
                <a:uLnTx/>
                <a:uFillTx/>
                <a:latin typeface="+mn-lt"/>
                <a:ea typeface="+mn-ea"/>
                <a:cs typeface="+mn-cs"/>
              </a:rPr>
              <a:t>      </a:t>
            </a:r>
            <a:endParaRPr kumimoji="0" lang="en-US" altLang="zh-CN" b="0" u="none" strike="noStrike" kern="1200" cap="none" spc="0" normalizeH="0" noProof="0" dirty="0">
              <a:ln>
                <a:noFill/>
              </a:ln>
              <a:solidFill>
                <a:schemeClr val="tx1"/>
              </a:solidFill>
              <a:effectLst/>
              <a:uLnTx/>
              <a:uFillTx/>
              <a:latin typeface="+mn-lt"/>
              <a:ea typeface="+mn-ea"/>
              <a:cs typeface="+mn-cs"/>
            </a:endParaRPr>
          </a:p>
          <a:p>
            <a:pPr marL="800100" lvl="1" indent="-342900">
              <a:spcBef>
                <a:spcPct val="20000"/>
              </a:spcBef>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err="1">
                <a:ln>
                  <a:noFill/>
                </a:ln>
                <a:solidFill>
                  <a:schemeClr val="tx1"/>
                </a:solidFill>
                <a:effectLst/>
                <a:uLnTx/>
                <a:uFillTx/>
                <a:latin typeface="+mn-lt"/>
                <a:ea typeface="+mn-ea"/>
                <a:cs typeface="+mn-cs"/>
              </a:rPr>
              <a:t>rs.absolute</a:t>
            </a:r>
            <a:r>
              <a:rPr kumimoji="0" lang="en-US" altLang="zh-CN" b="0" u="none" strike="noStrike" kern="1200" cap="none" spc="0" normalizeH="0" baseline="0" noProof="0" dirty="0">
                <a:ln>
                  <a:noFill/>
                </a:ln>
                <a:solidFill>
                  <a:schemeClr val="tx1"/>
                </a:solidFill>
                <a:effectLst/>
                <a:uLnTx/>
                <a:uFillTx/>
                <a:latin typeface="+mn-lt"/>
                <a:ea typeface="+mn-ea"/>
                <a:cs typeface="+mn-cs"/>
              </a:rPr>
              <a:t>(2</a:t>
            </a:r>
            <a:r>
              <a:rPr lang="en-US" altLang="zh-CN" dirty="0"/>
              <a:t>); 	//</a:t>
            </a:r>
            <a:r>
              <a:rPr lang="zh-CN" altLang="en-US" b="1" dirty="0">
                <a:solidFill>
                  <a:srgbClr val="C00000"/>
                </a:solidFill>
              </a:rPr>
              <a:t>将游标移到第</a:t>
            </a:r>
            <a:r>
              <a:rPr lang="en-US" altLang="zh-CN" b="1" dirty="0">
                <a:solidFill>
                  <a:srgbClr val="C00000"/>
                </a:solidFill>
              </a:rPr>
              <a:t>2</a:t>
            </a:r>
            <a:r>
              <a:rPr lang="zh-CN" altLang="en-US" b="1" dirty="0">
                <a:solidFill>
                  <a:srgbClr val="C00000"/>
                </a:solidFill>
              </a:rPr>
              <a:t>行</a:t>
            </a:r>
            <a:endParaRPr lang="en-US" altLang="zh-CN" b="1" dirty="0">
              <a:solidFill>
                <a:srgbClr val="C00000"/>
              </a:solidFill>
            </a:endParaRP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err="1">
                <a:ln>
                  <a:noFill/>
                </a:ln>
                <a:solidFill>
                  <a:schemeClr val="tx1"/>
                </a:solidFill>
                <a:effectLst/>
                <a:uLnTx/>
                <a:uFillTx/>
                <a:latin typeface="+mn-lt"/>
                <a:ea typeface="+mn-ea"/>
                <a:cs typeface="+mn-cs"/>
              </a:rPr>
              <a:t>System.</a:t>
            </a:r>
            <a:r>
              <a:rPr kumimoji="0" lang="en-US" altLang="zh-CN" b="1" u="none" strike="noStrike" kern="1200" cap="none" spc="0" normalizeH="0" baseline="0" noProof="0" dirty="0" err="1">
                <a:ln>
                  <a:noFill/>
                </a:ln>
                <a:solidFill>
                  <a:schemeClr val="tx1"/>
                </a:solidFill>
                <a:effectLst/>
                <a:uLnTx/>
                <a:uFillTx/>
                <a:latin typeface="+mn-lt"/>
                <a:ea typeface="+mn-ea"/>
                <a:cs typeface="+mn-cs"/>
              </a:rPr>
              <a:t>out.println</a:t>
            </a:r>
            <a:r>
              <a:rPr kumimoji="0" lang="en-US" altLang="zh-CN" b="1" u="none" strike="noStrike" kern="1200" cap="none" spc="0" normalizeH="0" baseline="0" noProof="0" dirty="0">
                <a:ln>
                  <a:noFill/>
                </a:ln>
                <a:solidFill>
                  <a:schemeClr val="tx1"/>
                </a:solidFill>
                <a:effectLst/>
                <a:uLnTx/>
                <a:uFillTx/>
                <a:latin typeface="+mn-lt"/>
                <a:ea typeface="+mn-ea"/>
                <a:cs typeface="+mn-cs"/>
              </a:rPr>
              <a:t>("</a:t>
            </a:r>
            <a:r>
              <a:rPr kumimoji="0" lang="zh-CN" altLang="en-US" b="1" u="none" strike="noStrike" kern="1200" cap="none" spc="0" normalizeH="0" baseline="0" noProof="0" dirty="0">
                <a:ln>
                  <a:noFill/>
                </a:ln>
                <a:solidFill>
                  <a:schemeClr val="tx1"/>
                </a:solidFill>
                <a:effectLst/>
                <a:uLnTx/>
                <a:uFillTx/>
                <a:latin typeface="+mn-lt"/>
                <a:ea typeface="+mn-ea"/>
                <a:cs typeface="+mn-cs"/>
              </a:rPr>
              <a:t>第</a:t>
            </a:r>
            <a:r>
              <a:rPr kumimoji="0" lang="en-US" altLang="zh-CN" b="1" u="none" strike="noStrike" kern="1200" cap="none" spc="0" normalizeH="0" baseline="0" noProof="0" dirty="0">
                <a:ln>
                  <a:noFill/>
                </a:ln>
                <a:solidFill>
                  <a:schemeClr val="tx1"/>
                </a:solidFill>
                <a:effectLst/>
                <a:uLnTx/>
                <a:uFillTx/>
                <a:latin typeface="+mn-lt"/>
                <a:ea typeface="+mn-ea"/>
                <a:cs typeface="+mn-cs"/>
              </a:rPr>
              <a:t>"+row+"</a:t>
            </a:r>
            <a:r>
              <a:rPr kumimoji="0" lang="zh-CN" altLang="en-US" b="1" u="none" strike="noStrike" kern="1200" cap="none" spc="0" normalizeH="0" baseline="0" noProof="0" dirty="0">
                <a:ln>
                  <a:noFill/>
                </a:ln>
                <a:solidFill>
                  <a:schemeClr val="tx1"/>
                </a:solidFill>
                <a:effectLst/>
                <a:uLnTx/>
                <a:uFillTx/>
                <a:latin typeface="+mn-lt"/>
                <a:ea typeface="+mn-ea"/>
                <a:cs typeface="+mn-cs"/>
              </a:rPr>
              <a:t>行：</a:t>
            </a:r>
            <a:r>
              <a:rPr kumimoji="0" lang="en-US" altLang="zh-CN" b="1" u="none" strike="noStrike" kern="1200" cap="none" spc="0" normalizeH="0" baseline="0" noProof="0" dirty="0">
                <a:ln>
                  <a:noFill/>
                </a:ln>
                <a:solidFill>
                  <a:schemeClr val="tx1"/>
                </a:solidFill>
                <a:effectLst/>
                <a:uLnTx/>
                <a:uFillTx/>
                <a:latin typeface="+mn-lt"/>
                <a:ea typeface="+mn-ea"/>
                <a:cs typeface="+mn-cs"/>
              </a:rPr>
              <a:t>");     </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1" u="none" strike="noStrike" kern="1200" cap="none" spc="0" normalizeH="0" baseline="0" noProof="0" dirty="0" err="1">
                <a:ln>
                  <a:noFill/>
                </a:ln>
                <a:solidFill>
                  <a:schemeClr val="tx1"/>
                </a:solidFill>
                <a:effectLst/>
                <a:uLnTx/>
                <a:uFillTx/>
                <a:latin typeface="+mn-lt"/>
                <a:ea typeface="+mn-ea"/>
                <a:cs typeface="+mn-cs"/>
              </a:rPr>
              <a:t>this.outputOneRow</a:t>
            </a:r>
            <a:r>
              <a:rPr kumimoji="0" lang="en-US" altLang="zh-CN" b="1" u="none" strike="noStrike" kern="1200" cap="none" spc="0" normalizeH="0" baseline="0" noProof="0" dirty="0">
                <a:ln>
                  <a:noFill/>
                </a:ln>
                <a:solidFill>
                  <a:schemeClr val="tx1"/>
                </a:solidFill>
                <a:effectLst/>
                <a:uLnTx/>
                <a:uFillTx/>
                <a:latin typeface="+mn-lt"/>
                <a:ea typeface="+mn-ea"/>
                <a:cs typeface="+mn-cs"/>
              </a:rPr>
              <a:t>(row);</a:t>
            </a:r>
          </a:p>
          <a:p>
            <a:pPr marL="800100" lvl="1" indent="-342900">
              <a:spcBef>
                <a:spcPct val="20000"/>
              </a:spcBef>
              <a:buFont typeface="Arial" pitchFamily="34" charset="0"/>
              <a:buNone/>
            </a:pPr>
            <a:r>
              <a:rPr kumimoji="0" lang="zh-CN" altLang="en-US" b="0" u="none" strike="noStrike" kern="1200" cap="none" spc="0" normalizeH="0" baseline="0" noProof="0" dirty="0">
                <a:ln>
                  <a:noFill/>
                </a:ln>
                <a:solidFill>
                  <a:schemeClr val="tx1"/>
                </a:solidFill>
                <a:effectLst/>
                <a:uLnTx/>
                <a:uFillTx/>
                <a:latin typeface="+mn-lt"/>
                <a:ea typeface="+mn-ea"/>
                <a:cs typeface="+mn-cs"/>
              </a:rPr>
              <a:t>        </a:t>
            </a:r>
          </a:p>
          <a:p>
            <a:pPr marL="800100" lvl="1" indent="-342900">
              <a:spcBef>
                <a:spcPct val="20000"/>
              </a:spcBef>
              <a:buFont typeface="Arial" pitchFamily="34" charset="0"/>
              <a:buNone/>
            </a:pPr>
            <a:r>
              <a:rPr kumimoji="0" lang="zh-CN" altLang="en-US"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a:ln>
                  <a:noFill/>
                </a:ln>
                <a:solidFill>
                  <a:schemeClr val="tx1"/>
                </a:solidFill>
                <a:effectLst/>
                <a:uLnTx/>
                <a:uFillTx/>
                <a:latin typeface="+mn-lt"/>
                <a:ea typeface="+mn-ea"/>
                <a:cs typeface="+mn-cs"/>
              </a:rPr>
              <a:t>//</a:t>
            </a:r>
            <a:r>
              <a:rPr kumimoji="0" lang="zh-CN" altLang="en-US" b="1" u="none" strike="noStrike" kern="1200" cap="none" spc="0" normalizeH="0" baseline="0" noProof="0" dirty="0">
                <a:ln>
                  <a:noFill/>
                </a:ln>
                <a:solidFill>
                  <a:srgbClr val="C00000"/>
                </a:solidFill>
                <a:effectLst/>
                <a:uLnTx/>
                <a:uFillTx/>
                <a:latin typeface="+mn-lt"/>
                <a:ea typeface="+mn-ea"/>
                <a:cs typeface="+mn-cs"/>
              </a:rPr>
              <a:t>将游标移到某一指定行</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1" u="none" strike="noStrike" kern="1200" cap="none" spc="0" normalizeH="0" baseline="0" noProof="0" dirty="0" err="1">
                <a:ln>
                  <a:noFill/>
                </a:ln>
                <a:solidFill>
                  <a:schemeClr val="tx1"/>
                </a:solidFill>
                <a:effectLst/>
                <a:uLnTx/>
                <a:uFillTx/>
                <a:latin typeface="+mn-lt"/>
                <a:ea typeface="+mn-ea"/>
                <a:cs typeface="+mn-cs"/>
              </a:rPr>
              <a:t>int</a:t>
            </a:r>
            <a:r>
              <a:rPr kumimoji="0" lang="en-US" altLang="zh-CN" b="1" u="none" strike="noStrike" kern="1200" cap="none" spc="0" normalizeH="0" baseline="0" noProof="0" dirty="0">
                <a:ln>
                  <a:noFill/>
                </a:ln>
                <a:solidFill>
                  <a:schemeClr val="tx1"/>
                </a:solidFill>
                <a:effectLst/>
                <a:uLnTx/>
                <a:uFillTx/>
                <a:latin typeface="+mn-lt"/>
                <a:ea typeface="+mn-ea"/>
                <a:cs typeface="+mn-cs"/>
              </a:rPr>
              <a:t> index=(</a:t>
            </a:r>
            <a:r>
              <a:rPr kumimoji="0" lang="en-US" altLang="zh-CN" b="1" u="none" strike="noStrike" kern="1200" cap="none" spc="0" normalizeH="0" baseline="0" noProof="0" dirty="0" err="1">
                <a:ln>
                  <a:noFill/>
                </a:ln>
                <a:solidFill>
                  <a:schemeClr val="tx1"/>
                </a:solidFill>
                <a:effectLst/>
                <a:uLnTx/>
                <a:uFillTx/>
                <a:latin typeface="+mn-lt"/>
                <a:ea typeface="+mn-ea"/>
                <a:cs typeface="+mn-cs"/>
              </a:rPr>
              <a:t>int</a:t>
            </a:r>
            <a:r>
              <a:rPr kumimoji="0" lang="en-US" altLang="zh-CN" b="1" u="none" strike="noStrike" kern="1200" cap="none" spc="0" normalizeH="0" baseline="0" noProof="0" dirty="0">
                <a:ln>
                  <a:noFill/>
                </a:ln>
                <a:solidFill>
                  <a:schemeClr val="tx1"/>
                </a:solidFill>
                <a:effectLst/>
                <a:uLnTx/>
                <a:uFillTx/>
                <a:latin typeface="+mn-lt"/>
                <a:ea typeface="+mn-ea"/>
                <a:cs typeface="+mn-cs"/>
              </a:rPr>
              <a:t>)(</a:t>
            </a:r>
            <a:r>
              <a:rPr kumimoji="0" lang="en-US" altLang="zh-CN" b="1" u="none" strike="noStrike" kern="1200" cap="none" spc="0" normalizeH="0" baseline="0" noProof="0" dirty="0" err="1">
                <a:ln>
                  <a:noFill/>
                </a:ln>
                <a:solidFill>
                  <a:schemeClr val="tx1"/>
                </a:solidFill>
                <a:effectLst/>
                <a:uLnTx/>
                <a:uFillTx/>
                <a:latin typeface="+mn-lt"/>
                <a:ea typeface="+mn-ea"/>
                <a:cs typeface="+mn-cs"/>
              </a:rPr>
              <a:t>Math.random</a:t>
            </a:r>
            <a:r>
              <a:rPr kumimoji="0" lang="en-US" altLang="zh-CN" b="1" u="none" strike="noStrike" kern="1200" cap="none" spc="0" normalizeH="0" baseline="0" noProof="0" dirty="0">
                <a:ln>
                  <a:noFill/>
                </a:ln>
                <a:solidFill>
                  <a:schemeClr val="tx1"/>
                </a:solidFill>
                <a:effectLst/>
                <a:uLnTx/>
                <a:uFillTx/>
                <a:latin typeface="+mn-lt"/>
                <a:ea typeface="+mn-ea"/>
                <a:cs typeface="+mn-cs"/>
              </a:rPr>
              <a:t>()*row);     //[0,1)*</a:t>
            </a:r>
            <a:r>
              <a:rPr kumimoji="0" lang="zh-CN" altLang="en-US" b="1" u="none" strike="noStrike" kern="1200" cap="none" spc="0" normalizeH="0" baseline="0" noProof="0" dirty="0">
                <a:ln>
                  <a:noFill/>
                </a:ln>
                <a:solidFill>
                  <a:schemeClr val="tx1"/>
                </a:solidFill>
                <a:effectLst/>
                <a:uLnTx/>
                <a:uFillTx/>
                <a:latin typeface="+mn-lt"/>
                <a:ea typeface="+mn-ea"/>
                <a:cs typeface="+mn-cs"/>
              </a:rPr>
              <a:t>行数，选取一个随机行数</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err="1">
                <a:ln>
                  <a:noFill/>
                </a:ln>
                <a:solidFill>
                  <a:schemeClr val="tx1"/>
                </a:solidFill>
                <a:effectLst/>
                <a:uLnTx/>
                <a:uFillTx/>
                <a:latin typeface="+mn-lt"/>
                <a:ea typeface="+mn-ea"/>
                <a:cs typeface="+mn-cs"/>
              </a:rPr>
              <a:t>rs.absolute</a:t>
            </a:r>
            <a:r>
              <a:rPr kumimoji="0" lang="en-US" altLang="zh-CN" b="0" u="none" strike="noStrike" kern="1200" cap="none" spc="0" normalizeH="0" baseline="0" noProof="0" dirty="0">
                <a:ln>
                  <a:noFill/>
                </a:ln>
                <a:solidFill>
                  <a:schemeClr val="tx1"/>
                </a:solidFill>
                <a:effectLst/>
                <a:uLnTx/>
                <a:uFillTx/>
                <a:latin typeface="+mn-lt"/>
                <a:ea typeface="+mn-ea"/>
                <a:cs typeface="+mn-cs"/>
              </a:rPr>
              <a:t>(index);                     //</a:t>
            </a:r>
            <a:r>
              <a:rPr kumimoji="0" lang="zh-CN" altLang="en-US" b="0" u="none" strike="noStrike" kern="1200" cap="none" spc="0" normalizeH="0" baseline="0" noProof="0" dirty="0">
                <a:ln>
                  <a:noFill/>
                </a:ln>
                <a:solidFill>
                  <a:schemeClr val="tx1"/>
                </a:solidFill>
                <a:effectLst/>
                <a:uLnTx/>
                <a:uFillTx/>
                <a:latin typeface="+mn-lt"/>
                <a:ea typeface="+mn-ea"/>
                <a:cs typeface="+mn-cs"/>
              </a:rPr>
              <a:t>游标移到第</a:t>
            </a:r>
            <a:r>
              <a:rPr kumimoji="0" lang="en-US" altLang="zh-CN" b="0" u="none" strike="noStrike" kern="1200" cap="none" spc="0" normalizeH="0" baseline="0" noProof="0" dirty="0">
                <a:ln>
                  <a:noFill/>
                </a:ln>
                <a:solidFill>
                  <a:schemeClr val="tx1"/>
                </a:solidFill>
                <a:effectLst/>
                <a:uLnTx/>
                <a:uFillTx/>
                <a:latin typeface="+mn-lt"/>
                <a:ea typeface="+mn-ea"/>
                <a:cs typeface="+mn-cs"/>
              </a:rPr>
              <a:t>index</a:t>
            </a:r>
            <a:r>
              <a:rPr kumimoji="0" lang="zh-CN" altLang="en-US" b="0" u="none" strike="noStrike" kern="1200" cap="none" spc="0" normalizeH="0" baseline="0" noProof="0" dirty="0">
                <a:ln>
                  <a:noFill/>
                </a:ln>
                <a:solidFill>
                  <a:schemeClr val="tx1"/>
                </a:solidFill>
                <a:effectLst/>
                <a:uLnTx/>
                <a:uFillTx/>
                <a:latin typeface="+mn-lt"/>
                <a:ea typeface="+mn-ea"/>
                <a:cs typeface="+mn-cs"/>
              </a:rPr>
              <a:t>行</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err="1">
                <a:ln>
                  <a:noFill/>
                </a:ln>
                <a:solidFill>
                  <a:schemeClr val="tx1"/>
                </a:solidFill>
                <a:effectLst/>
                <a:uLnTx/>
                <a:uFillTx/>
                <a:latin typeface="+mn-lt"/>
                <a:ea typeface="+mn-ea"/>
                <a:cs typeface="+mn-cs"/>
              </a:rPr>
              <a:t>System.</a:t>
            </a:r>
            <a:r>
              <a:rPr kumimoji="0" lang="en-US" altLang="zh-CN" b="1" u="none" strike="noStrike" kern="1200" cap="none" spc="0" normalizeH="0" baseline="0" noProof="0" dirty="0" err="1">
                <a:ln>
                  <a:noFill/>
                </a:ln>
                <a:solidFill>
                  <a:schemeClr val="tx1"/>
                </a:solidFill>
                <a:effectLst/>
                <a:uLnTx/>
                <a:uFillTx/>
                <a:latin typeface="+mn-lt"/>
                <a:ea typeface="+mn-ea"/>
                <a:cs typeface="+mn-cs"/>
              </a:rPr>
              <a:t>out.println</a:t>
            </a:r>
            <a:r>
              <a:rPr kumimoji="0" lang="en-US" altLang="zh-CN" b="1" u="none" strike="noStrike" kern="1200" cap="none" spc="0" normalizeH="0" baseline="0" noProof="0" dirty="0">
                <a:ln>
                  <a:noFill/>
                </a:ln>
                <a:solidFill>
                  <a:schemeClr val="tx1"/>
                </a:solidFill>
                <a:effectLst/>
                <a:uLnTx/>
                <a:uFillTx/>
                <a:latin typeface="+mn-lt"/>
                <a:ea typeface="+mn-ea"/>
                <a:cs typeface="+mn-cs"/>
              </a:rPr>
              <a:t>("</a:t>
            </a:r>
            <a:r>
              <a:rPr kumimoji="0" lang="zh-CN" altLang="en-US" b="1" u="none" strike="noStrike" kern="1200" cap="none" spc="0" normalizeH="0" baseline="0" noProof="0" dirty="0">
                <a:ln>
                  <a:noFill/>
                </a:ln>
                <a:solidFill>
                  <a:schemeClr val="tx1"/>
                </a:solidFill>
                <a:effectLst/>
                <a:uLnTx/>
                <a:uFillTx/>
                <a:latin typeface="+mn-lt"/>
                <a:ea typeface="+mn-ea"/>
                <a:cs typeface="+mn-cs"/>
              </a:rPr>
              <a:t>随机行，第</a:t>
            </a:r>
            <a:r>
              <a:rPr kumimoji="0" lang="en-US" altLang="zh-CN" b="1" u="none" strike="noStrike" kern="1200" cap="none" spc="0" normalizeH="0" baseline="0" noProof="0" dirty="0">
                <a:ln>
                  <a:noFill/>
                </a:ln>
                <a:solidFill>
                  <a:schemeClr val="tx1"/>
                </a:solidFill>
                <a:effectLst/>
                <a:uLnTx/>
                <a:uFillTx/>
                <a:latin typeface="+mn-lt"/>
                <a:ea typeface="+mn-ea"/>
                <a:cs typeface="+mn-cs"/>
              </a:rPr>
              <a:t>"+index+"</a:t>
            </a:r>
            <a:r>
              <a:rPr kumimoji="0" lang="zh-CN" altLang="en-US" b="1" u="none" strike="noStrike" kern="1200" cap="none" spc="0" normalizeH="0" baseline="0" noProof="0" dirty="0">
                <a:ln>
                  <a:noFill/>
                </a:ln>
                <a:solidFill>
                  <a:schemeClr val="tx1"/>
                </a:solidFill>
                <a:effectLst/>
                <a:uLnTx/>
                <a:uFillTx/>
                <a:latin typeface="+mn-lt"/>
                <a:ea typeface="+mn-ea"/>
                <a:cs typeface="+mn-cs"/>
              </a:rPr>
              <a:t>行：</a:t>
            </a:r>
            <a:r>
              <a:rPr kumimoji="0" lang="en-US" altLang="zh-CN" b="1" u="none" strike="noStrike" kern="1200" cap="none" spc="0" normalizeH="0" baseline="0" noProof="0" dirty="0">
                <a:ln>
                  <a:noFill/>
                </a:ln>
                <a:solidFill>
                  <a:schemeClr val="tx1"/>
                </a:solidFill>
                <a:effectLst/>
                <a:uLnTx/>
                <a:uFillTx/>
                <a:latin typeface="+mn-lt"/>
                <a:ea typeface="+mn-ea"/>
                <a:cs typeface="+mn-cs"/>
              </a:rPr>
              <a:t>");    </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1" u="none" strike="noStrike" kern="1200" cap="none" spc="0" normalizeH="0" baseline="0" noProof="0" dirty="0">
                <a:ln>
                  <a:noFill/>
                </a:ln>
                <a:solidFill>
                  <a:schemeClr val="tx1"/>
                </a:solidFill>
                <a:effectLst/>
                <a:uLnTx/>
                <a:uFillTx/>
                <a:latin typeface="+mn-lt"/>
                <a:ea typeface="+mn-ea"/>
                <a:cs typeface="+mn-cs"/>
              </a:rPr>
              <a:t>if(index!=0)</a:t>
            </a:r>
          </a:p>
          <a:p>
            <a:pPr marL="800100" lvl="1" indent="-342900">
              <a:spcBef>
                <a:spcPct val="20000"/>
              </a:spcBef>
              <a:buFont typeface="Arial" pitchFamily="34" charset="0"/>
              <a:buNone/>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noProof="0" dirty="0">
                <a:ln>
                  <a:noFill/>
                </a:ln>
                <a:solidFill>
                  <a:schemeClr val="tx1"/>
                </a:solidFill>
                <a:effectLst/>
                <a:uLnTx/>
                <a:uFillTx/>
                <a:latin typeface="+mn-lt"/>
                <a:ea typeface="+mn-ea"/>
                <a:cs typeface="+mn-cs"/>
              </a:rPr>
              <a:t>    </a:t>
            </a:r>
            <a:r>
              <a:rPr kumimoji="0" lang="en-US" altLang="zh-CN" b="1" u="none" strike="noStrike" kern="1200" cap="none" spc="0" normalizeH="0" baseline="0" noProof="0" dirty="0" err="1">
                <a:ln>
                  <a:noFill/>
                </a:ln>
                <a:solidFill>
                  <a:schemeClr val="tx1"/>
                </a:solidFill>
                <a:effectLst/>
                <a:uLnTx/>
                <a:uFillTx/>
                <a:latin typeface="+mn-lt"/>
                <a:ea typeface="+mn-ea"/>
                <a:cs typeface="+mn-cs"/>
              </a:rPr>
              <a:t>this.outputOneRow</a:t>
            </a:r>
            <a:r>
              <a:rPr kumimoji="0" lang="en-US" altLang="zh-CN" b="1" u="none" strike="noStrike" kern="1200" cap="none" spc="0" normalizeH="0" baseline="0" noProof="0" dirty="0">
                <a:ln>
                  <a:noFill/>
                </a:ln>
                <a:solidFill>
                  <a:schemeClr val="tx1"/>
                </a:solidFill>
                <a:effectLst/>
                <a:uLnTx/>
                <a:uFillTx/>
                <a:latin typeface="+mn-lt"/>
                <a:ea typeface="+mn-ea"/>
                <a:cs typeface="+mn-cs"/>
              </a:rPr>
              <a:t>(row);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1" u="none" strike="noStrike" kern="1200" cap="none" spc="0" normalizeH="0" baseline="0" noProof="0" dirty="0">
                <a:ln>
                  <a:noFill/>
                </a:ln>
                <a:solidFill>
                  <a:schemeClr val="tx1"/>
                </a:solidFill>
                <a:effectLst/>
                <a:uLnTx/>
                <a:uFillTx/>
                <a:latin typeface="+mn-lt"/>
                <a:ea typeface="+mn-ea"/>
                <a:cs typeface="+mn-cs"/>
              </a:rPr>
              <a:t>catch(</a:t>
            </a:r>
            <a:r>
              <a:rPr kumimoji="0" lang="en-US" altLang="zh-CN" b="1" u="none" strike="noStrike" kern="1200" cap="none" spc="0" normalizeH="0" baseline="0" noProof="0" dirty="0" err="1">
                <a:ln>
                  <a:noFill/>
                </a:ln>
                <a:solidFill>
                  <a:schemeClr val="tx1"/>
                </a:solidFill>
                <a:effectLst/>
                <a:uLnTx/>
                <a:uFillTx/>
                <a:latin typeface="+mn-lt"/>
                <a:ea typeface="+mn-ea"/>
                <a:cs typeface="+mn-cs"/>
              </a:rPr>
              <a:t>SQLException</a:t>
            </a:r>
            <a:r>
              <a:rPr kumimoji="0" lang="en-US" altLang="zh-CN" b="1" u="none" strike="noStrike" kern="1200" cap="none" spc="0" normalizeH="0" baseline="0" noProof="0" dirty="0">
                <a:ln>
                  <a:noFill/>
                </a:ln>
                <a:solidFill>
                  <a:schemeClr val="tx1"/>
                </a:solidFill>
                <a:effectLst/>
                <a:uLnTx/>
                <a:uFillTx/>
                <a:latin typeface="+mn-lt"/>
                <a:ea typeface="+mn-ea"/>
                <a:cs typeface="+mn-cs"/>
              </a:rPr>
              <a:t> e)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err="1">
                <a:ln>
                  <a:noFill/>
                </a:ln>
                <a:solidFill>
                  <a:schemeClr val="tx1"/>
                </a:solidFill>
                <a:effectLst/>
                <a:uLnTx/>
                <a:uFillTx/>
                <a:latin typeface="+mn-lt"/>
                <a:ea typeface="+mn-ea"/>
                <a:cs typeface="+mn-cs"/>
              </a:rPr>
              <a:t>System.</a:t>
            </a:r>
            <a:r>
              <a:rPr kumimoji="0" lang="en-US" altLang="zh-CN" b="1" u="none" strike="noStrike" kern="1200" cap="none" spc="0" normalizeH="0" baseline="0" noProof="0" dirty="0" err="1">
                <a:ln>
                  <a:noFill/>
                </a:ln>
                <a:solidFill>
                  <a:schemeClr val="tx1"/>
                </a:solidFill>
                <a:effectLst/>
                <a:uLnTx/>
                <a:uFillTx/>
                <a:latin typeface="+mn-lt"/>
                <a:ea typeface="+mn-ea"/>
                <a:cs typeface="+mn-cs"/>
              </a:rPr>
              <a:t>out.println</a:t>
            </a:r>
            <a:r>
              <a:rPr kumimoji="0" lang="en-US" altLang="zh-CN" b="1" u="none" strike="noStrike" kern="1200" cap="none" spc="0" normalizeH="0" baseline="0" noProof="0" dirty="0">
                <a:ln>
                  <a:noFill/>
                </a:ln>
                <a:solidFill>
                  <a:schemeClr val="tx1"/>
                </a:solidFill>
                <a:effectLst/>
                <a:uLnTx/>
                <a:uFillTx/>
                <a:latin typeface="+mn-lt"/>
                <a:ea typeface="+mn-ea"/>
                <a:cs typeface="+mn-cs"/>
              </a:rPr>
              <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b="0" u="none" strike="noStrike" kern="1200" cap="none" spc="0" normalizeH="0" baseline="0" noProof="0" dirty="0">
                <a:ln>
                  <a:noFill/>
                </a:ln>
                <a:solidFill>
                  <a:schemeClr val="tx1"/>
                </a:solidFill>
                <a:effectLst/>
                <a:uLnTx/>
                <a:uFillTx/>
                <a:latin typeface="+mn-lt"/>
                <a:ea typeface="+mn-ea"/>
                <a:cs typeface="+mn-cs"/>
              </a:rPr>
              <a:t>      </a:t>
            </a:r>
            <a:r>
              <a:rPr kumimoji="0" lang="en-US" altLang="zh-CN" b="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b="0" u="none" strike="noStrike" kern="1200" cap="none" spc="0" normalizeH="0" baseline="0" noProof="0" dirty="0">
                <a:ln>
                  <a:noFill/>
                </a:ln>
                <a:solidFill>
                  <a:schemeClr val="tx1"/>
                </a:solidFill>
                <a:effectLst/>
                <a:uLnTx/>
                <a:uFillTx/>
                <a:latin typeface="+mn-lt"/>
                <a:ea typeface="+mn-ea"/>
                <a:cs typeface="+mn-cs"/>
              </a:rPr>
              <a:t>}</a:t>
            </a:r>
            <a:endParaRPr kumimoji="0" lang="zh-CN" altLang="en-US" b="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§14.4.3   </a:t>
            </a:r>
            <a:r>
              <a:rPr lang="zh-CN" altLang="en-US" dirty="0">
                <a:latin typeface="宋体" charset="-122"/>
              </a:rPr>
              <a:t>条件查询 </a:t>
            </a:r>
            <a:endParaRPr lang="zh-CN" altLang="en-US" dirty="0"/>
          </a:p>
        </p:txBody>
      </p:sp>
      <p:sp>
        <p:nvSpPr>
          <p:cNvPr id="3" name="内容占位符 2"/>
          <p:cNvSpPr>
            <a:spLocks noGrp="1"/>
          </p:cNvSpPr>
          <p:nvPr>
            <p:ph idx="1"/>
          </p:nvPr>
        </p:nvSpPr>
        <p:spPr/>
        <p:txBody>
          <a:bodyPr/>
          <a:lstStyle/>
          <a:p>
            <a:r>
              <a:rPr lang="zh-CN" altLang="en-US" dirty="0"/>
              <a:t>在例子</a:t>
            </a:r>
            <a:r>
              <a:rPr lang="en-US" altLang="zh-CN" dirty="0">
                <a:solidFill>
                  <a:srgbClr val="C00000"/>
                </a:solidFill>
              </a:rPr>
              <a:t>14-4</a:t>
            </a:r>
            <a:r>
              <a:rPr lang="zh-CN" altLang="en-US" dirty="0"/>
              <a:t>中</a:t>
            </a:r>
            <a:r>
              <a:rPr lang="en-US" altLang="zh-CN" dirty="0" err="1"/>
              <a:t>QueryByNumber</a:t>
            </a:r>
            <a:r>
              <a:rPr lang="zh-CN" altLang="en-US" dirty="0"/>
              <a:t>和</a:t>
            </a:r>
            <a:r>
              <a:rPr lang="en-US" altLang="zh-CN" dirty="0" err="1"/>
              <a:t>QueryBySalary</a:t>
            </a:r>
            <a:r>
              <a:rPr lang="zh-CN" altLang="en-US" dirty="0"/>
              <a:t>是例子</a:t>
            </a:r>
            <a:r>
              <a:rPr lang="en-US" altLang="zh-CN" dirty="0"/>
              <a:t>2</a:t>
            </a:r>
            <a:r>
              <a:rPr lang="zh-CN" altLang="en-US" dirty="0"/>
              <a:t>中</a:t>
            </a:r>
            <a:r>
              <a:rPr lang="en-US" altLang="zh-CN" dirty="0"/>
              <a:t>Query</a:t>
            </a:r>
            <a:r>
              <a:rPr lang="zh-CN" altLang="en-US" dirty="0"/>
              <a:t>类的子类，二者分别能按雇员号和薪水查询记录。主类将查询条件传递</a:t>
            </a:r>
            <a:r>
              <a:rPr lang="en-US" altLang="zh-CN" dirty="0" err="1"/>
              <a:t>QueryByNumber</a:t>
            </a:r>
            <a:r>
              <a:rPr lang="zh-CN" altLang="en-US" dirty="0"/>
              <a:t>和</a:t>
            </a:r>
            <a:r>
              <a:rPr lang="en-US" altLang="zh-CN" dirty="0" err="1"/>
              <a:t>QueryBySalary</a:t>
            </a:r>
            <a:r>
              <a:rPr lang="zh-CN" altLang="en-US" dirty="0"/>
              <a:t>类的实例。</a:t>
            </a:r>
            <a:endParaRPr lang="en-US" altLang="zh-CN" dirty="0"/>
          </a:p>
          <a:p>
            <a:endParaRPr lang="zh-CN" altLang="en-US" dirty="0"/>
          </a:p>
          <a:p>
            <a:r>
              <a:rPr lang="zh-CN" altLang="en-US" dirty="0">
                <a:solidFill>
                  <a:srgbClr val="C00000"/>
                </a:solidFill>
              </a:rPr>
              <a:t>例题</a:t>
            </a:r>
            <a:r>
              <a:rPr lang="en-US" altLang="zh-CN" dirty="0">
                <a:solidFill>
                  <a:srgbClr val="C00000"/>
                </a:solidFill>
              </a:rPr>
              <a:t>14-4</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§14.4.4   </a:t>
            </a:r>
            <a:r>
              <a:rPr lang="zh-CN" altLang="en-US" dirty="0">
                <a:latin typeface="宋体" charset="-122"/>
              </a:rPr>
              <a:t>排序查询 </a:t>
            </a:r>
            <a:endParaRPr lang="zh-CN" altLang="en-US" dirty="0"/>
          </a:p>
        </p:txBody>
      </p:sp>
      <p:sp>
        <p:nvSpPr>
          <p:cNvPr id="3" name="内容占位符 2"/>
          <p:cNvSpPr>
            <a:spLocks noGrp="1"/>
          </p:cNvSpPr>
          <p:nvPr>
            <p:ph idx="1"/>
          </p:nvPr>
        </p:nvSpPr>
        <p:spPr/>
        <p:txBody>
          <a:bodyPr/>
          <a:lstStyle/>
          <a:p>
            <a:r>
              <a:rPr lang="zh-CN" altLang="en-US" dirty="0"/>
              <a:t>可以在</a:t>
            </a:r>
            <a:r>
              <a:rPr lang="en-US" altLang="zh-CN" dirty="0"/>
              <a:t>SQL</a:t>
            </a:r>
            <a:r>
              <a:rPr lang="zh-CN" altLang="en-US" dirty="0"/>
              <a:t>语句中使用</a:t>
            </a:r>
            <a:r>
              <a:rPr lang="en-US" altLang="zh-CN" b="1" i="1" dirty="0">
                <a:solidFill>
                  <a:srgbClr val="C00000"/>
                </a:solidFill>
              </a:rPr>
              <a:t>ORDER BY</a:t>
            </a:r>
            <a:r>
              <a:rPr lang="zh-CN" altLang="en-US" dirty="0"/>
              <a:t>子语句，对记录排序 。</a:t>
            </a:r>
          </a:p>
          <a:p>
            <a:r>
              <a:rPr lang="zh-CN" altLang="en-US" dirty="0"/>
              <a:t>按薪水排序查询的</a:t>
            </a:r>
            <a:r>
              <a:rPr lang="en-US" altLang="zh-CN" dirty="0"/>
              <a:t>SQL</a:t>
            </a:r>
            <a:r>
              <a:rPr lang="zh-CN" altLang="en-US" dirty="0"/>
              <a:t>语句：</a:t>
            </a:r>
          </a:p>
          <a:p>
            <a:pPr algn="ctr">
              <a:buNone/>
            </a:pPr>
            <a:r>
              <a:rPr lang="en-US" altLang="zh-CN" b="1" dirty="0">
                <a:solidFill>
                  <a:srgbClr val="0000CC"/>
                </a:solidFill>
              </a:rPr>
              <a:t>SELECT * FROM employee </a:t>
            </a:r>
            <a:r>
              <a:rPr lang="en-US" altLang="zh-CN" b="1" dirty="0">
                <a:solidFill>
                  <a:srgbClr val="C00000"/>
                </a:solidFill>
              </a:rPr>
              <a:t>ORDER BY salary </a:t>
            </a:r>
          </a:p>
          <a:p>
            <a:endParaRPr lang="en-US" altLang="zh-CN" dirty="0"/>
          </a:p>
          <a:p>
            <a:r>
              <a:rPr lang="zh-CN" altLang="en-US" dirty="0"/>
              <a:t>例题</a:t>
            </a:r>
            <a:r>
              <a:rPr lang="en-US" altLang="zh-CN" dirty="0"/>
              <a:t>14-5</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§14.4.5  </a:t>
            </a:r>
            <a:r>
              <a:rPr lang="zh-CN" altLang="en-US" dirty="0">
                <a:latin typeface="宋体" charset="-122"/>
              </a:rPr>
              <a:t> 模糊查询 </a:t>
            </a:r>
            <a:endParaRPr lang="zh-CN" altLang="en-US" dirty="0"/>
          </a:p>
        </p:txBody>
      </p:sp>
      <p:sp>
        <p:nvSpPr>
          <p:cNvPr id="3" name="内容占位符 2"/>
          <p:cNvSpPr>
            <a:spLocks noGrp="1"/>
          </p:cNvSpPr>
          <p:nvPr>
            <p:ph idx="1"/>
          </p:nvPr>
        </p:nvSpPr>
        <p:spPr/>
        <p:txBody>
          <a:bodyPr/>
          <a:lstStyle/>
          <a:p>
            <a:r>
              <a:rPr lang="zh-CN" altLang="en-US" dirty="0">
                <a:latin typeface="Arial" charset="0"/>
              </a:rPr>
              <a:t>可以用</a:t>
            </a:r>
            <a:r>
              <a:rPr lang="en-US" altLang="zh-CN" dirty="0">
                <a:latin typeface="Arial" charset="0"/>
              </a:rPr>
              <a:t>SQL</a:t>
            </a:r>
            <a:r>
              <a:rPr lang="zh-CN" altLang="en-US" dirty="0">
                <a:latin typeface="Arial" charset="0"/>
              </a:rPr>
              <a:t>语句操作符</a:t>
            </a:r>
            <a:r>
              <a:rPr lang="en-US" altLang="zh-CN" dirty="0">
                <a:latin typeface="Arial" charset="0"/>
              </a:rPr>
              <a:t>LIKE</a:t>
            </a:r>
            <a:r>
              <a:rPr lang="zh-CN" altLang="en-US" dirty="0">
                <a:latin typeface="Arial" charset="0"/>
              </a:rPr>
              <a:t>进行模式般配，使用“%”代替0个或多个字符，用一个下划线“_”代替1个字符。</a:t>
            </a:r>
            <a:r>
              <a:rPr lang="zh-CN" altLang="en-US" dirty="0">
                <a:latin typeface="宋体" charset="-122"/>
              </a:rPr>
              <a:t>下述语句查询姓氏是</a:t>
            </a:r>
            <a:r>
              <a:rPr lang="zh-CN" altLang="en-US" dirty="0"/>
              <a:t>“</a:t>
            </a:r>
            <a:r>
              <a:rPr lang="zh-CN" altLang="en-US" dirty="0">
                <a:latin typeface="宋体" charset="-122"/>
              </a:rPr>
              <a:t>张</a:t>
            </a:r>
            <a:r>
              <a:rPr lang="zh-CN" altLang="en-US" dirty="0"/>
              <a:t>”</a:t>
            </a:r>
            <a:r>
              <a:rPr lang="zh-CN" altLang="en-US" dirty="0">
                <a:latin typeface="宋体" charset="-122"/>
              </a:rPr>
              <a:t>或</a:t>
            </a:r>
            <a:r>
              <a:rPr lang="zh-CN" altLang="en-US" dirty="0"/>
              <a:t>“</a:t>
            </a:r>
            <a:r>
              <a:rPr lang="zh-CN" altLang="en-US" dirty="0">
                <a:latin typeface="宋体" charset="-122"/>
              </a:rPr>
              <a:t>李</a:t>
            </a:r>
            <a:r>
              <a:rPr lang="zh-CN" altLang="en-US" dirty="0"/>
              <a:t>”</a:t>
            </a:r>
            <a:r>
              <a:rPr lang="zh-CN" altLang="en-US" dirty="0">
                <a:latin typeface="宋体" charset="-122"/>
              </a:rPr>
              <a:t>的记录：</a:t>
            </a:r>
            <a:endParaRPr lang="en-US" altLang="zh-CN" dirty="0">
              <a:latin typeface="宋体" charset="-122"/>
            </a:endParaRPr>
          </a:p>
          <a:p>
            <a:pPr>
              <a:buClr>
                <a:schemeClr val="bg2"/>
              </a:buClr>
              <a:buSzPct val="75000"/>
              <a:buNone/>
            </a:pPr>
            <a:r>
              <a:rPr lang="en-US" altLang="zh-CN" sz="2400" b="1" dirty="0" err="1">
                <a:solidFill>
                  <a:srgbClr val="0000FF"/>
                </a:solidFill>
                <a:cs typeface="Times New Roman" pitchFamily="18" charset="0"/>
              </a:rPr>
              <a:t>rs</a:t>
            </a:r>
            <a:r>
              <a:rPr lang="en-US" altLang="zh-CN" sz="2400" b="1" dirty="0">
                <a:solidFill>
                  <a:srgbClr val="0000FF"/>
                </a:solidFill>
                <a:cs typeface="Times New Roman" pitchFamily="18" charset="0"/>
              </a:rPr>
              <a:t>=</a:t>
            </a:r>
            <a:r>
              <a:rPr lang="en-US" altLang="zh-CN" sz="2400" b="1" dirty="0" err="1">
                <a:solidFill>
                  <a:srgbClr val="0000FF"/>
                </a:solidFill>
                <a:cs typeface="Times New Roman" pitchFamily="18" charset="0"/>
              </a:rPr>
              <a:t>sql.executeQuery</a:t>
            </a:r>
            <a:r>
              <a:rPr lang="en-US" altLang="zh-CN" sz="2400" b="1" dirty="0">
                <a:solidFill>
                  <a:srgbClr val="0000FF"/>
                </a:solidFill>
                <a:cs typeface="Times New Roman" pitchFamily="18" charset="0"/>
              </a:rPr>
              <a:t>(</a:t>
            </a:r>
            <a:r>
              <a:rPr lang="en-US" altLang="zh-CN" sz="2400" b="1" dirty="0">
                <a:solidFill>
                  <a:srgbClr val="0000FF"/>
                </a:solidFill>
                <a:latin typeface="Arial" charset="0"/>
                <a:cs typeface="Times New Roman" pitchFamily="18" charset="0"/>
              </a:rPr>
              <a:t>“</a:t>
            </a:r>
            <a:r>
              <a:rPr lang="en-US" altLang="zh-CN" sz="2400" b="1" dirty="0">
                <a:solidFill>
                  <a:srgbClr val="0000FF"/>
                </a:solidFill>
                <a:cs typeface="Times New Roman" pitchFamily="18" charset="0"/>
              </a:rPr>
              <a:t>SELECT * FROM students         </a:t>
            </a:r>
          </a:p>
          <a:p>
            <a:pPr>
              <a:buClr>
                <a:schemeClr val="bg2"/>
              </a:buClr>
              <a:buSzPct val="75000"/>
              <a:buNone/>
            </a:pPr>
            <a:r>
              <a:rPr lang="en-US" altLang="zh-CN" sz="2400" b="1" dirty="0">
                <a:solidFill>
                  <a:srgbClr val="0000FF"/>
                </a:solidFill>
                <a:cs typeface="Times New Roman" pitchFamily="18" charset="0"/>
              </a:rPr>
              <a:t>                                 WHERE </a:t>
            </a:r>
            <a:r>
              <a:rPr lang="zh-CN" altLang="en-US" sz="2400" b="1" dirty="0">
                <a:solidFill>
                  <a:srgbClr val="0000FF"/>
                </a:solidFill>
                <a:latin typeface="宋体" charset="-122"/>
              </a:rPr>
              <a:t>姓名</a:t>
            </a:r>
            <a:r>
              <a:rPr lang="zh-CN" altLang="en-US" sz="2400" b="1" dirty="0">
                <a:solidFill>
                  <a:srgbClr val="0000FF"/>
                </a:solidFill>
                <a:cs typeface="Times New Roman" pitchFamily="18" charset="0"/>
              </a:rPr>
              <a:t>  </a:t>
            </a:r>
            <a:r>
              <a:rPr lang="en-US" altLang="zh-CN" sz="2400" b="1" dirty="0">
                <a:solidFill>
                  <a:srgbClr val="0000FF"/>
                </a:solidFill>
                <a:cs typeface="Times New Roman" pitchFamily="18" charset="0"/>
              </a:rPr>
              <a:t>LIKE  </a:t>
            </a:r>
            <a:r>
              <a:rPr lang="en-US" altLang="zh-CN" sz="2400" b="1" dirty="0">
                <a:solidFill>
                  <a:srgbClr val="0000FF"/>
                </a:solidFill>
                <a:latin typeface="Arial" charset="0"/>
                <a:cs typeface="Times New Roman" pitchFamily="18" charset="0"/>
              </a:rPr>
              <a:t>‘</a:t>
            </a:r>
            <a:r>
              <a:rPr lang="en-US" altLang="zh-CN" sz="2400" b="1" dirty="0">
                <a:solidFill>
                  <a:srgbClr val="0000FF"/>
                </a:solidFill>
                <a:cs typeface="Times New Roman" pitchFamily="18" charset="0"/>
              </a:rPr>
              <a:t>[</a:t>
            </a:r>
            <a:r>
              <a:rPr lang="zh-CN" altLang="en-US" sz="2400" b="1" dirty="0">
                <a:solidFill>
                  <a:srgbClr val="0000FF"/>
                </a:solidFill>
                <a:latin typeface="宋体" charset="-122"/>
              </a:rPr>
              <a:t>张李</a:t>
            </a:r>
            <a:r>
              <a:rPr lang="zh-CN" altLang="en-US" sz="2400" b="1" dirty="0">
                <a:solidFill>
                  <a:srgbClr val="0000FF"/>
                </a:solidFill>
                <a:cs typeface="Times New Roman" pitchFamily="18" charset="0"/>
              </a:rPr>
              <a:t>]%</a:t>
            </a:r>
            <a:r>
              <a:rPr lang="zh-CN" altLang="en-US" sz="2400" b="1" dirty="0">
                <a:solidFill>
                  <a:srgbClr val="0000FF"/>
                </a:solidFill>
                <a:latin typeface="Arial" charset="0"/>
                <a:cs typeface="Times New Roman" pitchFamily="18" charset="0"/>
              </a:rPr>
              <a:t>’</a:t>
            </a:r>
            <a:r>
              <a:rPr lang="zh-CN" altLang="en-US" sz="2400" b="1" dirty="0">
                <a:solidFill>
                  <a:srgbClr val="0000FF"/>
                </a:solidFill>
                <a:cs typeface="Times New Roman" pitchFamily="18" charset="0"/>
              </a:rPr>
              <a:t>  </a:t>
            </a:r>
            <a:r>
              <a:rPr lang="zh-CN" altLang="en-US" sz="2400" b="1" dirty="0">
                <a:solidFill>
                  <a:srgbClr val="0000FF"/>
                </a:solidFill>
                <a:latin typeface="Arial" charset="0"/>
                <a:cs typeface="Times New Roman" pitchFamily="18" charset="0"/>
              </a:rPr>
              <a:t>”</a:t>
            </a:r>
            <a:r>
              <a:rPr lang="zh-CN" altLang="en-US" sz="2400" b="1" dirty="0">
                <a:solidFill>
                  <a:srgbClr val="0000FF"/>
                </a:solidFill>
                <a:cs typeface="Times New Roman" pitchFamily="18" charset="0"/>
              </a:rPr>
              <a:t>);</a:t>
            </a:r>
            <a:endParaRPr lang="en-US" altLang="zh-CN" sz="2400" b="1" dirty="0">
              <a:solidFill>
                <a:srgbClr val="0000FF"/>
              </a:solidFill>
              <a:cs typeface="Times New Roman" pitchFamily="18" charset="0"/>
            </a:endParaRPr>
          </a:p>
          <a:p>
            <a:pPr>
              <a:buClr>
                <a:schemeClr val="bg2"/>
              </a:buClr>
              <a:buSzPct val="75000"/>
              <a:buNone/>
            </a:pPr>
            <a:endParaRPr lang="en-US" altLang="zh-CN" sz="4000" b="1" dirty="0">
              <a:solidFill>
                <a:srgbClr val="FF0000"/>
              </a:solidFill>
              <a:latin typeface="Arial" charset="0"/>
            </a:endParaRPr>
          </a:p>
          <a:p>
            <a:pPr>
              <a:buClr>
                <a:schemeClr val="bg2"/>
              </a:buClr>
              <a:buSzPct val="75000"/>
            </a:pPr>
            <a:r>
              <a:rPr lang="zh-CN" altLang="en-US" b="1" dirty="0">
                <a:latin typeface="Arial" charset="0"/>
              </a:rPr>
              <a:t>例题14-6</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§14.5     </a:t>
            </a:r>
            <a:r>
              <a:rPr lang="zh-CN" altLang="en-US" dirty="0">
                <a:latin typeface="宋体" charset="-122"/>
              </a:rPr>
              <a:t>更新、添加与删除操作 </a:t>
            </a:r>
            <a:endParaRPr lang="zh-CN" altLang="en-US" dirty="0"/>
          </a:p>
        </p:txBody>
      </p:sp>
      <p:sp>
        <p:nvSpPr>
          <p:cNvPr id="3" name="内容占位符 2"/>
          <p:cNvSpPr>
            <a:spLocks noGrp="1"/>
          </p:cNvSpPr>
          <p:nvPr>
            <p:ph idx="1"/>
          </p:nvPr>
        </p:nvSpPr>
        <p:spPr/>
        <p:txBody>
          <a:bodyPr/>
          <a:lstStyle/>
          <a:p>
            <a:pPr>
              <a:spcBef>
                <a:spcPts val="0"/>
              </a:spcBef>
            </a:pPr>
            <a:r>
              <a:rPr lang="en-US" altLang="zh-CN" dirty="0"/>
              <a:t>Statement</a:t>
            </a:r>
            <a:r>
              <a:rPr lang="zh-CN" altLang="en-US" dirty="0"/>
              <a:t>对象调用方法：</a:t>
            </a:r>
          </a:p>
          <a:p>
            <a:pPr algn="ctr">
              <a:spcBef>
                <a:spcPts val="0"/>
              </a:spcBef>
              <a:buNone/>
            </a:pPr>
            <a:r>
              <a:rPr lang="zh-CN" altLang="en-US" dirty="0"/>
              <a:t> </a:t>
            </a:r>
            <a:r>
              <a:rPr lang="en-US" altLang="zh-CN" dirty="0">
                <a:solidFill>
                  <a:srgbClr val="0000CC"/>
                </a:solidFill>
              </a:rPr>
              <a:t>public </a:t>
            </a:r>
            <a:r>
              <a:rPr lang="en-US" altLang="zh-CN" dirty="0" err="1">
                <a:solidFill>
                  <a:srgbClr val="0000CC"/>
                </a:solidFill>
              </a:rPr>
              <a:t>int</a:t>
            </a:r>
            <a:r>
              <a:rPr lang="en-US" altLang="zh-CN" dirty="0">
                <a:solidFill>
                  <a:srgbClr val="0000CC"/>
                </a:solidFill>
              </a:rPr>
              <a:t> </a:t>
            </a:r>
            <a:r>
              <a:rPr lang="en-US" altLang="zh-CN" b="1" dirty="0" err="1">
                <a:solidFill>
                  <a:srgbClr val="0000CC"/>
                </a:solidFill>
              </a:rPr>
              <a:t>executeUpdate</a:t>
            </a:r>
            <a:r>
              <a:rPr lang="en-US" altLang="zh-CN" dirty="0">
                <a:solidFill>
                  <a:srgbClr val="0000CC"/>
                </a:solidFill>
              </a:rPr>
              <a:t>(String </a:t>
            </a:r>
            <a:r>
              <a:rPr lang="en-US" altLang="zh-CN" dirty="0" err="1">
                <a:solidFill>
                  <a:srgbClr val="C00000"/>
                </a:solidFill>
              </a:rPr>
              <a:t>sqlStatement</a:t>
            </a:r>
            <a:r>
              <a:rPr lang="en-US" altLang="zh-CN" dirty="0">
                <a:solidFill>
                  <a:srgbClr val="0000CC"/>
                </a:solidFill>
              </a:rPr>
              <a:t>);</a:t>
            </a:r>
          </a:p>
          <a:p>
            <a:pPr lvl="1">
              <a:spcBef>
                <a:spcPts val="0"/>
              </a:spcBef>
            </a:pPr>
            <a:r>
              <a:rPr lang="en-US" altLang="zh-CN" dirty="0"/>
              <a:t> </a:t>
            </a:r>
            <a:r>
              <a:rPr lang="zh-CN" altLang="en-US" dirty="0"/>
              <a:t>通过参数</a:t>
            </a:r>
            <a:r>
              <a:rPr lang="en-US" altLang="zh-CN" dirty="0" err="1"/>
              <a:t>sqlStatement</a:t>
            </a:r>
            <a:r>
              <a:rPr lang="zh-CN" altLang="en-US" dirty="0"/>
              <a:t>指定的方式实现对数据库表中记录的更新、添加和删除操作。     </a:t>
            </a:r>
            <a:endParaRPr lang="en-US" altLang="zh-CN" dirty="0"/>
          </a:p>
          <a:p>
            <a:pPr lvl="1">
              <a:spcBef>
                <a:spcPts val="0"/>
              </a:spcBef>
              <a:buNone/>
            </a:pPr>
            <a:r>
              <a:rPr lang="zh-CN" altLang="en-US" dirty="0"/>
              <a:t> </a:t>
            </a:r>
          </a:p>
          <a:p>
            <a:pPr>
              <a:spcBef>
                <a:spcPts val="0"/>
              </a:spcBef>
            </a:pPr>
            <a:r>
              <a:rPr lang="zh-CN" altLang="en-US" dirty="0"/>
              <a:t> 更新、添加和删除记录的</a:t>
            </a:r>
            <a:r>
              <a:rPr lang="en-US" altLang="zh-CN" dirty="0"/>
              <a:t>SQL</a:t>
            </a:r>
            <a:r>
              <a:rPr lang="zh-CN" altLang="en-US" dirty="0"/>
              <a:t>语法分别是：</a:t>
            </a:r>
          </a:p>
          <a:p>
            <a:pPr lvl="1">
              <a:spcBef>
                <a:spcPts val="0"/>
              </a:spcBef>
            </a:pPr>
            <a:r>
              <a:rPr lang="en-US" altLang="zh-CN" sz="2000" b="1" dirty="0">
                <a:solidFill>
                  <a:srgbClr val="C00000"/>
                </a:solidFill>
              </a:rPr>
              <a:t>UPDATE</a:t>
            </a:r>
            <a:r>
              <a:rPr lang="en-US" altLang="zh-CN" sz="2000" dirty="0"/>
              <a:t> &lt;</a:t>
            </a:r>
            <a:r>
              <a:rPr lang="zh-CN" altLang="en-US" sz="2000" dirty="0"/>
              <a:t>表名</a:t>
            </a:r>
            <a:r>
              <a:rPr lang="en-US" altLang="zh-CN" sz="2000" dirty="0"/>
              <a:t>&gt;  SET &lt;</a:t>
            </a:r>
            <a:r>
              <a:rPr lang="zh-CN" altLang="en-US" sz="2000" dirty="0"/>
              <a:t>字段名</a:t>
            </a:r>
            <a:r>
              <a:rPr lang="en-US" altLang="zh-CN" sz="2000" dirty="0"/>
              <a:t>&gt; = </a:t>
            </a:r>
            <a:r>
              <a:rPr lang="zh-CN" altLang="en-US" sz="2000" dirty="0"/>
              <a:t>新值 </a:t>
            </a:r>
            <a:r>
              <a:rPr lang="en-US" altLang="zh-CN" sz="2000" dirty="0"/>
              <a:t>WHERE &lt;</a:t>
            </a:r>
            <a:r>
              <a:rPr lang="zh-CN" altLang="en-US" sz="2000" dirty="0"/>
              <a:t>条件子句</a:t>
            </a:r>
            <a:r>
              <a:rPr lang="en-US" altLang="zh-CN" sz="2000" dirty="0"/>
              <a:t>&gt;</a:t>
            </a:r>
          </a:p>
          <a:p>
            <a:pPr lvl="1">
              <a:spcBef>
                <a:spcPts val="0"/>
              </a:spcBef>
            </a:pPr>
            <a:r>
              <a:rPr lang="en-US" altLang="zh-CN" sz="2000" b="1" dirty="0">
                <a:solidFill>
                  <a:srgbClr val="C00000"/>
                </a:solidFill>
              </a:rPr>
              <a:t>INSERT</a:t>
            </a:r>
            <a:r>
              <a:rPr lang="en-US" altLang="zh-CN" sz="2000" dirty="0"/>
              <a:t> INTO </a:t>
            </a:r>
            <a:r>
              <a:rPr lang="zh-CN" altLang="en-US" sz="2000" dirty="0"/>
              <a:t>表</a:t>
            </a:r>
            <a:r>
              <a:rPr lang="en-US" altLang="zh-CN" sz="2000" dirty="0"/>
              <a:t>(</a:t>
            </a:r>
            <a:r>
              <a:rPr lang="zh-CN" altLang="en-US" sz="2000" dirty="0"/>
              <a:t>字段列表</a:t>
            </a:r>
            <a:r>
              <a:rPr lang="en-US" altLang="zh-CN" sz="2000" dirty="0"/>
              <a:t>) VALUES </a:t>
            </a:r>
            <a:r>
              <a:rPr lang="zh-CN" altLang="en-US" sz="2000" dirty="0"/>
              <a:t>（对应的具体的记录）或</a:t>
            </a:r>
            <a:r>
              <a:rPr lang="en-US" altLang="zh-CN" sz="2000" dirty="0"/>
              <a:t>INSERT INTO </a:t>
            </a:r>
            <a:r>
              <a:rPr lang="zh-CN" altLang="en-US" sz="2000" dirty="0"/>
              <a:t>表</a:t>
            </a:r>
            <a:r>
              <a:rPr lang="en-US" altLang="zh-CN" sz="2000" dirty="0"/>
              <a:t>(VALUES </a:t>
            </a:r>
            <a:r>
              <a:rPr lang="zh-CN" altLang="en-US" sz="2000" dirty="0"/>
              <a:t>（对应的具体的记录）</a:t>
            </a:r>
          </a:p>
          <a:p>
            <a:pPr lvl="1">
              <a:spcBef>
                <a:spcPts val="0"/>
              </a:spcBef>
            </a:pPr>
            <a:r>
              <a:rPr lang="en-US" altLang="zh-CN" sz="2000" b="1" dirty="0">
                <a:solidFill>
                  <a:srgbClr val="C00000"/>
                </a:solidFill>
              </a:rPr>
              <a:t>DELETE</a:t>
            </a:r>
            <a:r>
              <a:rPr lang="en-US" altLang="zh-CN" sz="2000" dirty="0"/>
              <a:t>  FROM  &lt;</a:t>
            </a:r>
            <a:r>
              <a:rPr lang="zh-CN" altLang="en-US" sz="2000" dirty="0"/>
              <a:t>表名</a:t>
            </a:r>
            <a:r>
              <a:rPr lang="en-US" altLang="zh-CN" sz="2000" dirty="0"/>
              <a:t>&gt; WHERE &lt;</a:t>
            </a:r>
            <a:r>
              <a:rPr lang="zh-CN" altLang="en-US" sz="2000" dirty="0"/>
              <a:t>条件子句</a:t>
            </a:r>
            <a:r>
              <a:rPr lang="en-US" altLang="zh-CN" sz="2000" dirty="0"/>
              <a:t>&gt; </a:t>
            </a:r>
          </a:p>
          <a:p>
            <a:pPr lvl="1">
              <a:spcBef>
                <a:spcPts val="0"/>
              </a:spcBef>
            </a:pP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57166"/>
            <a:ext cx="8501122" cy="5697559"/>
          </a:xfrm>
        </p:spPr>
        <p:txBody>
          <a:bodyPr>
            <a:normAutofit lnSpcReduction="10000"/>
          </a:bodyPr>
          <a:lstStyle/>
          <a:p>
            <a:pPr>
              <a:spcBef>
                <a:spcPts val="0"/>
              </a:spcBef>
            </a:pPr>
            <a:r>
              <a:rPr lang="en-US" sz="2800" b="1" dirty="0">
                <a:solidFill>
                  <a:srgbClr val="C00000"/>
                </a:solidFill>
              </a:rPr>
              <a:t>Statement</a:t>
            </a:r>
            <a:r>
              <a:rPr lang="en-US" sz="2800" b="1" dirty="0"/>
              <a:t> </a:t>
            </a:r>
            <a:r>
              <a:rPr lang="zh-CN" altLang="en-US" sz="2800" dirty="0"/>
              <a:t>接口提供了</a:t>
            </a:r>
            <a:r>
              <a:rPr lang="en-US" altLang="zh-CN" sz="2800" dirty="0"/>
              <a:t>3</a:t>
            </a:r>
            <a:r>
              <a:rPr lang="zh-CN" altLang="en-US" sz="2800" dirty="0"/>
              <a:t>种执行</a:t>
            </a:r>
            <a:r>
              <a:rPr lang="en-US" sz="2800" dirty="0"/>
              <a:t>SQL</a:t>
            </a:r>
            <a:r>
              <a:rPr lang="zh-CN" altLang="en-US" sz="2800" dirty="0"/>
              <a:t>语句的方法：</a:t>
            </a:r>
            <a:r>
              <a:rPr lang="en-US" sz="2800" dirty="0" err="1">
                <a:solidFill>
                  <a:srgbClr val="0000CC"/>
                </a:solidFill>
              </a:rPr>
              <a:t>executeQuery</a:t>
            </a:r>
            <a:r>
              <a:rPr lang="en-US" sz="2800" dirty="0" err="1"/>
              <a:t>、</a:t>
            </a:r>
            <a:r>
              <a:rPr lang="en-US" sz="2800" dirty="0" err="1">
                <a:solidFill>
                  <a:srgbClr val="0000CC"/>
                </a:solidFill>
              </a:rPr>
              <a:t>executeUpdate</a:t>
            </a:r>
            <a:r>
              <a:rPr lang="zh-CN" altLang="en-US" sz="2800" dirty="0"/>
              <a:t>和</a:t>
            </a:r>
            <a:r>
              <a:rPr lang="en-US" sz="2800" dirty="0">
                <a:solidFill>
                  <a:srgbClr val="0000CC"/>
                </a:solidFill>
              </a:rPr>
              <a:t>execute</a:t>
            </a:r>
            <a:r>
              <a:rPr lang="en-US" sz="2800" dirty="0"/>
              <a:t>。</a:t>
            </a:r>
          </a:p>
          <a:p>
            <a:pPr>
              <a:spcBef>
                <a:spcPts val="0"/>
              </a:spcBef>
            </a:pPr>
            <a:endParaRPr lang="en-US" sz="2800" dirty="0"/>
          </a:p>
          <a:p>
            <a:pPr>
              <a:spcBef>
                <a:spcPts val="0"/>
              </a:spcBef>
            </a:pPr>
            <a:r>
              <a:rPr lang="zh-CN" altLang="en-US" sz="2800" dirty="0"/>
              <a:t>使用哪一个方法由</a:t>
            </a:r>
            <a:r>
              <a:rPr lang="en-US" sz="2800" dirty="0"/>
              <a:t>SQL</a:t>
            </a:r>
            <a:r>
              <a:rPr lang="zh-CN" altLang="en-US" sz="2800" dirty="0"/>
              <a:t>语句所产生的内容决定。</a:t>
            </a:r>
            <a:endParaRPr lang="en-US" altLang="zh-CN" sz="2800" dirty="0"/>
          </a:p>
          <a:p>
            <a:pPr lvl="1">
              <a:spcBef>
                <a:spcPts val="0"/>
              </a:spcBef>
            </a:pPr>
            <a:r>
              <a:rPr lang="en-US" sz="2400" b="1" dirty="0" err="1">
                <a:solidFill>
                  <a:srgbClr val="0000CC"/>
                </a:solidFill>
              </a:rPr>
              <a:t>executeQuery</a:t>
            </a:r>
            <a:r>
              <a:rPr lang="en-US" sz="2400" b="1" dirty="0">
                <a:solidFill>
                  <a:srgbClr val="0000CC"/>
                </a:solidFill>
              </a:rPr>
              <a:t>(String </a:t>
            </a:r>
            <a:r>
              <a:rPr lang="en-US" sz="2400" b="1" dirty="0" err="1">
                <a:solidFill>
                  <a:srgbClr val="0000CC"/>
                </a:solidFill>
              </a:rPr>
              <a:t>sql</a:t>
            </a:r>
            <a:r>
              <a:rPr lang="en-US" sz="2400" b="1" dirty="0">
                <a:solidFill>
                  <a:srgbClr val="0000CC"/>
                </a:solidFill>
              </a:rPr>
              <a:t>)</a:t>
            </a:r>
            <a:r>
              <a:rPr lang="zh-CN" altLang="en-US" sz="2400" dirty="0"/>
              <a:t>方法用于产生单个结果集的</a:t>
            </a:r>
            <a:r>
              <a:rPr lang="en-US" sz="2400" dirty="0"/>
              <a:t>SQL</a:t>
            </a:r>
            <a:r>
              <a:rPr lang="zh-CN" altLang="en-US" sz="2400" dirty="0"/>
              <a:t>语句，如</a:t>
            </a:r>
            <a:r>
              <a:rPr lang="en-US" sz="2400" dirty="0"/>
              <a:t>SELECT</a:t>
            </a:r>
            <a:r>
              <a:rPr lang="zh-CN" altLang="en-US" sz="2400" dirty="0"/>
              <a:t>语句。</a:t>
            </a:r>
            <a:endParaRPr lang="en-US" altLang="zh-CN" sz="2400" dirty="0"/>
          </a:p>
          <a:p>
            <a:pPr lvl="1">
              <a:spcBef>
                <a:spcPts val="0"/>
              </a:spcBef>
            </a:pPr>
            <a:r>
              <a:rPr lang="en-US" sz="2400" b="1" dirty="0" err="1">
                <a:solidFill>
                  <a:srgbClr val="0000CC"/>
                </a:solidFill>
              </a:rPr>
              <a:t>executeUpdate</a:t>
            </a:r>
            <a:r>
              <a:rPr lang="en-US" sz="2400" b="1" dirty="0">
                <a:solidFill>
                  <a:srgbClr val="0000CC"/>
                </a:solidFill>
              </a:rPr>
              <a:t>(String </a:t>
            </a:r>
            <a:r>
              <a:rPr lang="en-US" sz="2400" b="1" dirty="0" err="1">
                <a:solidFill>
                  <a:srgbClr val="0000CC"/>
                </a:solidFill>
              </a:rPr>
              <a:t>sql</a:t>
            </a:r>
            <a:r>
              <a:rPr lang="en-US" sz="2400" b="1" dirty="0">
                <a:solidFill>
                  <a:srgbClr val="0000CC"/>
                </a:solidFill>
              </a:rPr>
              <a:t>)</a:t>
            </a:r>
            <a:r>
              <a:rPr lang="zh-CN" altLang="en-US" sz="2400" dirty="0"/>
              <a:t>方法用于执行</a:t>
            </a:r>
            <a:r>
              <a:rPr lang="en-US" sz="2400" dirty="0"/>
              <a:t>INSERT、UPDATE、DELETE</a:t>
            </a:r>
            <a:r>
              <a:rPr lang="zh-CN" altLang="en-US" sz="2400" dirty="0"/>
              <a:t>及</a:t>
            </a:r>
            <a:r>
              <a:rPr lang="en-US" sz="2400" dirty="0"/>
              <a:t>DDL(</a:t>
            </a:r>
            <a:r>
              <a:rPr lang="zh-CN" altLang="en-US" sz="2400" dirty="0"/>
              <a:t>数据定义语言</a:t>
            </a:r>
            <a:r>
              <a:rPr lang="en-US" altLang="zh-CN" sz="2400" dirty="0"/>
              <a:t>)</a:t>
            </a:r>
            <a:r>
              <a:rPr lang="zh-CN" altLang="en-US" sz="2400" dirty="0"/>
              <a:t>语句，例如：</a:t>
            </a:r>
            <a:r>
              <a:rPr lang="en-US" sz="2400" dirty="0"/>
              <a:t>CREATE TABLE </a:t>
            </a:r>
            <a:r>
              <a:rPr lang="zh-CN" altLang="en-US" sz="2400" dirty="0"/>
              <a:t>和 </a:t>
            </a:r>
            <a:r>
              <a:rPr lang="en-US" sz="2400" dirty="0"/>
              <a:t>DROP TABLE。</a:t>
            </a:r>
          </a:p>
          <a:p>
            <a:pPr lvl="2">
              <a:spcBef>
                <a:spcPts val="0"/>
              </a:spcBef>
            </a:pPr>
            <a:r>
              <a:rPr lang="en-US" dirty="0" err="1"/>
              <a:t>executeUpdate</a:t>
            </a:r>
            <a:r>
              <a:rPr lang="en-US" dirty="0"/>
              <a:t> </a:t>
            </a:r>
            <a:r>
              <a:rPr lang="zh-CN" altLang="en-US" dirty="0"/>
              <a:t>的返回值是一个整数，表示它执行的</a:t>
            </a:r>
            <a:r>
              <a:rPr lang="en-US" dirty="0"/>
              <a:t>SQL</a:t>
            </a:r>
            <a:r>
              <a:rPr lang="zh-CN" altLang="en-US" dirty="0"/>
              <a:t>语句</a:t>
            </a:r>
            <a:r>
              <a:rPr lang="zh-CN" altLang="en-US" dirty="0">
                <a:solidFill>
                  <a:srgbClr val="C00000"/>
                </a:solidFill>
              </a:rPr>
              <a:t>所影响的数据库中的表的行数</a:t>
            </a:r>
            <a:r>
              <a:rPr lang="zh-CN" altLang="en-US" dirty="0"/>
              <a:t>（更新计数）。</a:t>
            </a:r>
            <a:endParaRPr lang="en-US" altLang="zh-CN" dirty="0"/>
          </a:p>
          <a:p>
            <a:pPr lvl="1">
              <a:spcBef>
                <a:spcPts val="0"/>
              </a:spcBef>
            </a:pPr>
            <a:r>
              <a:rPr lang="en-US" sz="2400" b="1" dirty="0">
                <a:solidFill>
                  <a:srgbClr val="0000CC"/>
                </a:solidFill>
              </a:rPr>
              <a:t>execute(String </a:t>
            </a:r>
            <a:r>
              <a:rPr lang="en-US" sz="2400" b="1" dirty="0" err="1">
                <a:solidFill>
                  <a:srgbClr val="0000CC"/>
                </a:solidFill>
              </a:rPr>
              <a:t>sql</a:t>
            </a:r>
            <a:r>
              <a:rPr lang="en-US" sz="2400" b="1" dirty="0">
                <a:solidFill>
                  <a:srgbClr val="0000CC"/>
                </a:solidFill>
              </a:rPr>
              <a:t>)</a:t>
            </a:r>
            <a:r>
              <a:rPr lang="en-US" sz="2400" dirty="0">
                <a:solidFill>
                  <a:srgbClr val="0000CC"/>
                </a:solidFill>
              </a:rPr>
              <a:t> </a:t>
            </a:r>
            <a:r>
              <a:rPr lang="zh-CN" altLang="en-US" sz="2400" dirty="0"/>
              <a:t>方法用于执行</a:t>
            </a:r>
            <a:r>
              <a:rPr lang="zh-CN" altLang="en-US" sz="2400" b="1" dirty="0">
                <a:solidFill>
                  <a:srgbClr val="C00000"/>
                </a:solidFill>
              </a:rPr>
              <a:t>返回多个结果集</a:t>
            </a:r>
            <a:r>
              <a:rPr lang="zh-CN" altLang="en-US" sz="2400" dirty="0"/>
              <a:t>或</a:t>
            </a:r>
            <a:r>
              <a:rPr lang="zh-CN" altLang="en-US" sz="2400" b="1" dirty="0">
                <a:solidFill>
                  <a:srgbClr val="C00000"/>
                </a:solidFill>
              </a:rPr>
              <a:t>多个更新计数</a:t>
            </a:r>
            <a:r>
              <a:rPr lang="zh-CN" altLang="en-US" sz="2400" dirty="0"/>
              <a:t>的语句。</a:t>
            </a:r>
            <a:endParaRPr lang="en-US" altLang="zh-CN" sz="2400" dirty="0"/>
          </a:p>
          <a:p>
            <a:pPr lvl="1">
              <a:spcBef>
                <a:spcPts val="0"/>
              </a:spcBef>
            </a:pPr>
            <a:endParaRPr lang="en-US" altLang="zh-CN" sz="2400" dirty="0"/>
          </a:p>
          <a:p>
            <a:pPr>
              <a:spcBef>
                <a:spcPts val="0"/>
              </a:spcBef>
            </a:pPr>
            <a:r>
              <a:rPr lang="zh-CN" altLang="en-US" dirty="0"/>
              <a:t>例题</a:t>
            </a:r>
            <a:r>
              <a:rPr lang="en-US" altLang="zh-CN" dirty="0"/>
              <a:t>14-7(</a:t>
            </a:r>
            <a:r>
              <a:rPr lang="zh-CN" altLang="en-US" dirty="0"/>
              <a:t>课堂阅读与讨论</a:t>
            </a:r>
            <a:r>
              <a:rPr lang="en-US" altLang="zh-CN" dirty="0"/>
              <a:t>)</a:t>
            </a:r>
            <a:endParaRPr lang="zh-CN" altLang="en-US" dirty="0"/>
          </a:p>
          <a:p>
            <a:pPr lvl="1">
              <a:spcBef>
                <a:spcPts val="0"/>
              </a:spcBef>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   </a:t>
            </a:r>
            <a:r>
              <a:rPr lang="zh-CN" altLang="en-US" dirty="0">
                <a:latin typeface="宋体" charset="-122"/>
              </a:rPr>
              <a:t>使用预处理语句 </a:t>
            </a:r>
            <a:endParaRPr lang="zh-CN" altLang="en-US" dirty="0"/>
          </a:p>
        </p:txBody>
      </p:sp>
      <p:sp>
        <p:nvSpPr>
          <p:cNvPr id="3" name="内容占位符 2"/>
          <p:cNvSpPr>
            <a:spLocks noGrp="1"/>
          </p:cNvSpPr>
          <p:nvPr>
            <p:ph idx="1"/>
          </p:nvPr>
        </p:nvSpPr>
        <p:spPr>
          <a:xfrm>
            <a:off x="357158" y="1571612"/>
            <a:ext cx="8229600" cy="4502150"/>
          </a:xfrm>
        </p:spPr>
        <p:txBody>
          <a:bodyPr/>
          <a:lstStyle/>
          <a:p>
            <a:r>
              <a:rPr lang="zh-CN" altLang="en-US" dirty="0"/>
              <a:t>为什么需要</a:t>
            </a:r>
            <a:r>
              <a:rPr lang="zh-CN" altLang="en-US" b="1" dirty="0">
                <a:solidFill>
                  <a:srgbClr val="C00000"/>
                </a:solidFill>
              </a:rPr>
              <a:t>预处理</a:t>
            </a:r>
            <a:r>
              <a:rPr lang="zh-CN" altLang="en-US" dirty="0"/>
              <a:t>？</a:t>
            </a:r>
            <a:endParaRPr lang="en-US" altLang="zh-CN" dirty="0"/>
          </a:p>
          <a:p>
            <a:pPr lvl="1"/>
            <a:r>
              <a:rPr lang="en-US" altLang="zh-CN" dirty="0"/>
              <a:t>statement</a:t>
            </a:r>
            <a:r>
              <a:rPr lang="zh-CN" altLang="en-US" dirty="0"/>
              <a:t>每次执行</a:t>
            </a:r>
            <a:r>
              <a:rPr lang="en-US" altLang="zh-CN" dirty="0" err="1"/>
              <a:t>sql</a:t>
            </a:r>
            <a:r>
              <a:rPr lang="zh-CN" altLang="en-US" dirty="0"/>
              <a:t>语句，相关数据库都要执行</a:t>
            </a:r>
            <a:r>
              <a:rPr lang="en-US" altLang="zh-CN" dirty="0" err="1"/>
              <a:t>sql</a:t>
            </a:r>
            <a:r>
              <a:rPr lang="zh-CN" altLang="en-US" dirty="0"/>
              <a:t>语句的编译。</a:t>
            </a:r>
            <a:endParaRPr lang="en-US" altLang="zh-CN" dirty="0"/>
          </a:p>
          <a:p>
            <a:pPr lvl="1"/>
            <a:r>
              <a:rPr lang="zh-CN" altLang="en-US" dirty="0"/>
              <a:t>例如：</a:t>
            </a:r>
            <a:endParaRPr lang="en-US" altLang="zh-CN" dirty="0"/>
          </a:p>
          <a:p>
            <a:pPr lvl="2"/>
            <a:endParaRPr lang="en-US" altLang="zh-CN" dirty="0"/>
          </a:p>
          <a:p>
            <a:pPr lvl="2"/>
            <a:endParaRPr lang="en-US" altLang="zh-CN" dirty="0"/>
          </a:p>
          <a:p>
            <a:pPr lvl="2"/>
            <a:endParaRPr lang="en-US" altLang="zh-CN" dirty="0"/>
          </a:p>
          <a:p>
            <a:pPr lvl="2"/>
            <a:r>
              <a:rPr lang="zh-CN" altLang="en-US" dirty="0"/>
              <a:t>如果要查询</a:t>
            </a:r>
            <a:r>
              <a:rPr lang="en-US" altLang="zh-CN" dirty="0"/>
              <a:t>1000</a:t>
            </a:r>
            <a:r>
              <a:rPr lang="zh-CN" altLang="en-US" dirty="0"/>
              <a:t>个人，则有</a:t>
            </a:r>
            <a:r>
              <a:rPr lang="en-US" altLang="zh-CN" dirty="0"/>
              <a:t>1000</a:t>
            </a:r>
            <a:r>
              <a:rPr lang="zh-CN" altLang="en-US" dirty="0"/>
              <a:t>条语法结构类似逐条的</a:t>
            </a:r>
            <a:r>
              <a:rPr lang="en-US" altLang="zh-CN" dirty="0" err="1"/>
              <a:t>sql</a:t>
            </a:r>
            <a:r>
              <a:rPr lang="zh-CN" altLang="en-US" dirty="0"/>
              <a:t>语句被发送到数据库管理系统，数据库管理系统需要编译这</a:t>
            </a:r>
            <a:r>
              <a:rPr lang="en-US" altLang="zh-CN" dirty="0"/>
              <a:t>1000</a:t>
            </a:r>
            <a:r>
              <a:rPr lang="zh-CN" altLang="en-US" dirty="0"/>
              <a:t>条</a:t>
            </a:r>
            <a:r>
              <a:rPr lang="en-US" altLang="zh-CN" dirty="0" err="1"/>
              <a:t>sql</a:t>
            </a:r>
            <a:r>
              <a:rPr lang="zh-CN" altLang="en-US" dirty="0"/>
              <a:t>语句后。</a:t>
            </a:r>
            <a:endParaRPr lang="en-US" altLang="zh-CN" dirty="0"/>
          </a:p>
          <a:p>
            <a:pPr lvl="2"/>
            <a:endParaRPr lang="en-US" altLang="zh-CN" dirty="0"/>
          </a:p>
          <a:p>
            <a:pPr lvl="1"/>
            <a:endParaRPr lang="zh-CN" altLang="en-US"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
        <p:nvSpPr>
          <p:cNvPr id="6" name="TextBox 5"/>
          <p:cNvSpPr txBox="1"/>
          <p:nvPr/>
        </p:nvSpPr>
        <p:spPr>
          <a:xfrm>
            <a:off x="714348" y="3357562"/>
            <a:ext cx="7858148" cy="1015663"/>
          </a:xfrm>
          <a:prstGeom prst="rect">
            <a:avLst/>
          </a:prstGeom>
          <a:noFill/>
          <a:ln>
            <a:solidFill>
              <a:schemeClr val="accent1"/>
            </a:solidFill>
          </a:ln>
        </p:spPr>
        <p:txBody>
          <a:bodyPr wrap="square" rtlCol="0">
            <a:spAutoFit/>
          </a:bodyPr>
          <a:lstStyle/>
          <a:p>
            <a:pPr>
              <a:buNone/>
            </a:pPr>
            <a:r>
              <a:rPr lang="en-US" sz="2000" b="1" dirty="0">
                <a:solidFill>
                  <a:srgbClr val="0000CC"/>
                </a:solidFill>
              </a:rPr>
              <a:t>String </a:t>
            </a:r>
            <a:r>
              <a:rPr lang="en-US" sz="2000" b="1" dirty="0" err="1">
                <a:solidFill>
                  <a:srgbClr val="0000CC"/>
                </a:solidFill>
              </a:rPr>
              <a:t>sql</a:t>
            </a:r>
            <a:r>
              <a:rPr lang="en-US" sz="2000" b="1" dirty="0">
                <a:solidFill>
                  <a:srgbClr val="0000CC"/>
                </a:solidFill>
              </a:rPr>
              <a:t> =“SELECT </a:t>
            </a:r>
            <a:r>
              <a:rPr lang="en-US" sz="2000" b="1" dirty="0">
                <a:solidFill>
                  <a:srgbClr val="C00000"/>
                </a:solidFill>
              </a:rPr>
              <a:t>salary</a:t>
            </a:r>
            <a:r>
              <a:rPr lang="en-US" sz="2000" b="1" dirty="0">
                <a:solidFill>
                  <a:srgbClr val="0000CC"/>
                </a:solidFill>
              </a:rPr>
              <a:t> FROM loan WHERE </a:t>
            </a:r>
            <a:r>
              <a:rPr lang="en-US" sz="2000" b="1" dirty="0">
                <a:solidFill>
                  <a:srgbClr val="C00000"/>
                </a:solidFill>
              </a:rPr>
              <a:t>name</a:t>
            </a:r>
            <a:r>
              <a:rPr lang="en-US" sz="2000" b="1" dirty="0">
                <a:solidFill>
                  <a:srgbClr val="0000CC"/>
                </a:solidFill>
              </a:rPr>
              <a:t>=</a:t>
            </a:r>
            <a:r>
              <a:rPr lang="en-US" sz="2000" b="1" dirty="0">
                <a:solidFill>
                  <a:srgbClr val="C00000"/>
                </a:solidFill>
              </a:rPr>
              <a:t>‘</a:t>
            </a:r>
            <a:r>
              <a:rPr lang="zh-CN" altLang="en-US" sz="2000" b="1" dirty="0">
                <a:solidFill>
                  <a:srgbClr val="C00000"/>
                </a:solidFill>
              </a:rPr>
              <a:t>张三</a:t>
            </a:r>
            <a:r>
              <a:rPr lang="en-US" altLang="zh-CN" sz="2000" b="1" dirty="0">
                <a:solidFill>
                  <a:srgbClr val="C00000"/>
                </a:solidFill>
              </a:rPr>
              <a:t>’</a:t>
            </a:r>
            <a:r>
              <a:rPr lang="en-US" sz="2000" b="1" dirty="0">
                <a:solidFill>
                  <a:srgbClr val="C00000"/>
                </a:solidFill>
              </a:rPr>
              <a:t>”</a:t>
            </a:r>
            <a:r>
              <a:rPr lang="zh-CN" altLang="en-US" sz="2000" b="1" dirty="0">
                <a:solidFill>
                  <a:srgbClr val="C00000"/>
                </a:solidFill>
              </a:rPr>
              <a:t>；</a:t>
            </a:r>
            <a:endParaRPr lang="en-US" sz="2000" b="1" dirty="0">
              <a:solidFill>
                <a:srgbClr val="C00000"/>
              </a:solidFill>
            </a:endParaRPr>
          </a:p>
          <a:p>
            <a:pPr>
              <a:buNone/>
            </a:pPr>
            <a:r>
              <a:rPr lang="en-US" altLang="zh-CN" sz="2000" b="1" dirty="0" err="1">
                <a:solidFill>
                  <a:srgbClr val="0000FF"/>
                </a:solidFill>
              </a:rPr>
              <a:t>ResultSet</a:t>
            </a:r>
            <a:r>
              <a:rPr lang="en-US" altLang="zh-CN" sz="2000" b="1" dirty="0">
                <a:solidFill>
                  <a:srgbClr val="0000FF"/>
                </a:solidFill>
              </a:rPr>
              <a:t> </a:t>
            </a:r>
            <a:r>
              <a:rPr lang="en-US" altLang="zh-CN" sz="2000" b="1" dirty="0" err="1">
                <a:solidFill>
                  <a:srgbClr val="0000FF"/>
                </a:solidFill>
              </a:rPr>
              <a:t>rs</a:t>
            </a:r>
            <a:r>
              <a:rPr lang="en-US" altLang="zh-CN" sz="2000" b="1" dirty="0">
                <a:solidFill>
                  <a:srgbClr val="0000FF"/>
                </a:solidFill>
              </a:rPr>
              <a:t>=</a:t>
            </a:r>
            <a:r>
              <a:rPr lang="en-US" altLang="zh-CN" sz="2000" b="1" dirty="0" err="1">
                <a:solidFill>
                  <a:srgbClr val="0000FF"/>
                </a:solidFill>
              </a:rPr>
              <a:t>sql.executeQuery</a:t>
            </a:r>
            <a:r>
              <a:rPr lang="en-US" altLang="zh-CN" sz="2000" b="1" dirty="0">
                <a:solidFill>
                  <a:srgbClr val="0000FF"/>
                </a:solidFill>
              </a:rPr>
              <a:t>(</a:t>
            </a:r>
            <a:r>
              <a:rPr lang="en-US" altLang="zh-CN" sz="2000" b="1" dirty="0" err="1">
                <a:solidFill>
                  <a:srgbClr val="0000FF"/>
                </a:solidFill>
              </a:rPr>
              <a:t>sql</a:t>
            </a:r>
            <a:r>
              <a:rPr lang="en-US" altLang="zh-CN" sz="2000" b="1" dirty="0">
                <a:solidFill>
                  <a:srgbClr val="0000FF"/>
                </a:solidFill>
              </a:rPr>
              <a:t>);</a:t>
            </a:r>
          </a:p>
          <a:p>
            <a:pPr>
              <a:buNone/>
            </a:pPr>
            <a:r>
              <a:rPr lang="en-US" altLang="zh-CN" sz="2000" b="1" dirty="0">
                <a:solidFill>
                  <a:srgbClr val="0000FF"/>
                </a:solidFill>
              </a:rPr>
              <a:t>……</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   </a:t>
            </a:r>
            <a:r>
              <a:rPr lang="zh-CN" altLang="en-US" dirty="0">
                <a:latin typeface="宋体" charset="-122"/>
              </a:rPr>
              <a:t>使用预处理语句 </a:t>
            </a:r>
            <a:endParaRPr lang="zh-CN" altLang="en-US" dirty="0"/>
          </a:p>
        </p:txBody>
      </p:sp>
      <p:sp>
        <p:nvSpPr>
          <p:cNvPr id="3" name="内容占位符 2"/>
          <p:cNvSpPr>
            <a:spLocks noGrp="1"/>
          </p:cNvSpPr>
          <p:nvPr>
            <p:ph idx="1"/>
          </p:nvPr>
        </p:nvSpPr>
        <p:spPr/>
        <p:txBody>
          <a:bodyPr/>
          <a:lstStyle/>
          <a:p>
            <a:r>
              <a:rPr lang="en-US" altLang="zh-CN" dirty="0">
                <a:latin typeface="宋体" charset="-122"/>
              </a:rPr>
              <a:t>Java</a:t>
            </a:r>
            <a:r>
              <a:rPr lang="zh-CN" altLang="en-US" dirty="0">
                <a:latin typeface="宋体" charset="-122"/>
              </a:rPr>
              <a:t>提供了更高效率的数据库操作机制，就是</a:t>
            </a:r>
            <a:r>
              <a:rPr lang="en-US" altLang="zh-CN" b="1" dirty="0" err="1">
                <a:solidFill>
                  <a:srgbClr val="C00000"/>
                </a:solidFill>
                <a:latin typeface="宋体" charset="-122"/>
              </a:rPr>
              <a:t>PreparedStatement</a:t>
            </a:r>
            <a:r>
              <a:rPr lang="zh-CN" altLang="en-US" dirty="0">
                <a:solidFill>
                  <a:srgbClr val="C00000"/>
                </a:solidFill>
                <a:latin typeface="宋体" charset="-122"/>
              </a:rPr>
              <a:t>对象</a:t>
            </a:r>
            <a:r>
              <a:rPr lang="zh-CN" altLang="en-US" dirty="0">
                <a:latin typeface="宋体" charset="-122"/>
              </a:rPr>
              <a:t>，该对象被习惯地称作</a:t>
            </a:r>
            <a:r>
              <a:rPr lang="zh-CN" altLang="en-US" b="1" dirty="0">
                <a:solidFill>
                  <a:srgbClr val="C00000"/>
                </a:solidFill>
                <a:latin typeface="宋体" charset="-122"/>
              </a:rPr>
              <a:t>预处理语句对象</a:t>
            </a:r>
            <a:r>
              <a:rPr lang="zh-CN" altLang="en-US" dirty="0">
                <a:latin typeface="宋体" charset="-122"/>
              </a:rPr>
              <a:t>。</a:t>
            </a:r>
            <a:endParaRPr lang="en-US" altLang="zh-CN" dirty="0">
              <a:latin typeface="宋体" charset="-122"/>
            </a:endParaRPr>
          </a:p>
          <a:p>
            <a:pPr lvl="1"/>
            <a:r>
              <a:rPr lang="en-US" dirty="0" err="1"/>
              <a:t>Preparedstatement</a:t>
            </a:r>
            <a:r>
              <a:rPr lang="zh-CN" altLang="en-US" dirty="0"/>
              <a:t>对象，可以预编译</a:t>
            </a:r>
            <a:r>
              <a:rPr lang="zh-CN" altLang="en-US" b="1" dirty="0">
                <a:solidFill>
                  <a:srgbClr val="0000CC"/>
                </a:solidFill>
              </a:rPr>
              <a:t>带参数的动态</a:t>
            </a:r>
            <a:r>
              <a:rPr lang="en-US" b="1" dirty="0" err="1">
                <a:solidFill>
                  <a:srgbClr val="0000CC"/>
                </a:solidFill>
              </a:rPr>
              <a:t>sql</a:t>
            </a:r>
            <a:r>
              <a:rPr lang="zh-CN" altLang="en-US" b="1" dirty="0">
                <a:solidFill>
                  <a:srgbClr val="0000CC"/>
                </a:solidFill>
              </a:rPr>
              <a:t>查询语句</a:t>
            </a:r>
            <a:r>
              <a:rPr lang="zh-CN" altLang="en-US" dirty="0"/>
              <a:t>。</a:t>
            </a:r>
            <a:endParaRPr lang="en-US" altLang="zh-CN" dirty="0"/>
          </a:p>
          <a:p>
            <a:pPr lvl="1"/>
            <a:r>
              <a:rPr lang="zh-CN" altLang="en-US" dirty="0"/>
              <a:t>使用</a:t>
            </a:r>
            <a:r>
              <a:rPr lang="zh-CN" altLang="en-US" b="1" dirty="0">
                <a:solidFill>
                  <a:srgbClr val="C00000"/>
                </a:solidFill>
              </a:rPr>
              <a:t>相同的</a:t>
            </a:r>
            <a:r>
              <a:rPr lang="en-US" altLang="en-US" b="1" dirty="0" err="1">
                <a:solidFill>
                  <a:srgbClr val="C00000"/>
                </a:solidFill>
              </a:rPr>
              <a:t>sql</a:t>
            </a:r>
            <a:r>
              <a:rPr lang="zh-CN" altLang="en-US" b="1" dirty="0">
                <a:solidFill>
                  <a:srgbClr val="C00000"/>
                </a:solidFill>
              </a:rPr>
              <a:t>语句</a:t>
            </a:r>
            <a:r>
              <a:rPr lang="zh-CN" altLang="en-US" dirty="0"/>
              <a:t>和</a:t>
            </a:r>
            <a:r>
              <a:rPr lang="zh-CN" altLang="en-US" b="1" dirty="0">
                <a:solidFill>
                  <a:srgbClr val="0000CC"/>
                </a:solidFill>
              </a:rPr>
              <a:t>不同的参数值</a:t>
            </a:r>
            <a:r>
              <a:rPr lang="zh-CN" altLang="en-US" dirty="0"/>
              <a:t>来做查询，只需要编译一次。</a:t>
            </a:r>
            <a:endParaRPr lang="en-US" altLang="zh-CN" dirty="0">
              <a:latin typeface="宋体" charset="-122"/>
            </a:endParaRPr>
          </a:p>
          <a:p>
            <a:endParaRPr lang="en-US" altLang="zh-CN" dirty="0">
              <a:latin typeface="宋体" charset="-122"/>
            </a:endParaRPr>
          </a:p>
          <a:p>
            <a:r>
              <a:rPr lang="zh-CN" altLang="en-US" b="1" dirty="0">
                <a:solidFill>
                  <a:srgbClr val="C00000"/>
                </a:solidFill>
                <a:latin typeface="Tahoma" pitchFamily="34" charset="0"/>
                <a:cs typeface="Tahoma" pitchFamily="34" charset="0"/>
              </a:rPr>
              <a:t>预处理</a:t>
            </a:r>
            <a:r>
              <a:rPr lang="zh-CN" altLang="en-US" dirty="0">
                <a:latin typeface="Tahoma" pitchFamily="34" charset="0"/>
                <a:cs typeface="Tahoma" pitchFamily="34" charset="0"/>
              </a:rPr>
              <a:t>不仅减轻了数据库的负担，而且也提高了访问数据库的速度。</a:t>
            </a:r>
            <a:endParaRPr lang="en-US" altLang="zh-CN" dirty="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   </a:t>
            </a:r>
            <a:r>
              <a:rPr lang="zh-CN" altLang="en-US" dirty="0">
                <a:latin typeface="宋体" charset="-122"/>
              </a:rPr>
              <a:t>使用预处理语句 </a:t>
            </a:r>
            <a:endParaRPr lang="zh-CN" altLang="en-US" dirty="0"/>
          </a:p>
        </p:txBody>
      </p:sp>
      <p:sp>
        <p:nvSpPr>
          <p:cNvPr id="3" name="内容占位符 2"/>
          <p:cNvSpPr>
            <a:spLocks noGrp="1"/>
          </p:cNvSpPr>
          <p:nvPr>
            <p:ph idx="1"/>
          </p:nvPr>
        </p:nvSpPr>
        <p:spPr/>
        <p:txBody>
          <a:bodyPr/>
          <a:lstStyle/>
          <a:p>
            <a:r>
              <a:rPr lang="zh-CN" altLang="en-US" dirty="0"/>
              <a:t>当执行相似</a:t>
            </a:r>
            <a:r>
              <a:rPr lang="en-US" altLang="zh-CN" dirty="0" err="1"/>
              <a:t>sql</a:t>
            </a:r>
            <a:r>
              <a:rPr lang="zh-CN" altLang="en-US" dirty="0"/>
              <a:t>语句的次数比较多</a:t>
            </a:r>
            <a:r>
              <a:rPr lang="en-US" altLang="zh-CN" dirty="0"/>
              <a:t>(</a:t>
            </a:r>
            <a:r>
              <a:rPr lang="zh-CN" altLang="en-US" dirty="0"/>
              <a:t>例如：用户登陆，对表频繁操作等</a:t>
            </a:r>
            <a:r>
              <a:rPr lang="en-US" altLang="zh-CN" dirty="0"/>
              <a:t>)</a:t>
            </a:r>
            <a:r>
              <a:rPr lang="zh-CN" altLang="en-US" dirty="0"/>
              <a:t>，语句一样，只是</a:t>
            </a:r>
            <a:r>
              <a:rPr lang="zh-CN" altLang="en-US" b="1" dirty="0">
                <a:solidFill>
                  <a:srgbClr val="C00000"/>
                </a:solidFill>
              </a:rPr>
              <a:t>具体的值</a:t>
            </a:r>
            <a:r>
              <a:rPr lang="zh-CN" altLang="en-US" dirty="0"/>
              <a:t>不一样，被称为</a:t>
            </a:r>
            <a:r>
              <a:rPr lang="zh-CN" altLang="en-US" dirty="0">
                <a:solidFill>
                  <a:srgbClr val="C00000"/>
                </a:solidFill>
              </a:rPr>
              <a:t>带参数的</a:t>
            </a:r>
            <a:r>
              <a:rPr lang="zh-CN" altLang="en-US" b="1" dirty="0">
                <a:solidFill>
                  <a:srgbClr val="C00000"/>
                </a:solidFill>
              </a:rPr>
              <a:t>动态</a:t>
            </a:r>
            <a:r>
              <a:rPr lang="en-US" altLang="zh-CN" b="1" dirty="0">
                <a:solidFill>
                  <a:srgbClr val="C00000"/>
                </a:solidFill>
              </a:rPr>
              <a:t>SQL</a:t>
            </a:r>
            <a:r>
              <a:rPr lang="zh-CN" altLang="en-US" b="1" dirty="0">
                <a:solidFill>
                  <a:srgbClr val="0000CC"/>
                </a:solidFill>
              </a:rPr>
              <a:t>。</a:t>
            </a:r>
            <a:endParaRPr lang="en-US" altLang="zh-CN" b="1" dirty="0">
              <a:solidFill>
                <a:srgbClr val="0000CC"/>
              </a:solidFill>
            </a:endParaRPr>
          </a:p>
          <a:p>
            <a:endParaRPr lang="en-US" altLang="zh-CN" b="1" dirty="0"/>
          </a:p>
          <a:p>
            <a:r>
              <a:rPr lang="zh-CN" altLang="en-US" b="1" dirty="0"/>
              <a:t>例如：</a:t>
            </a:r>
            <a:endParaRPr lang="en-US" altLang="zh-CN" b="1" dirty="0"/>
          </a:p>
          <a:p>
            <a:pPr algn="ctr">
              <a:buNone/>
            </a:pPr>
            <a:r>
              <a:rPr lang="en-US" sz="2400" b="1" dirty="0">
                <a:solidFill>
                  <a:srgbClr val="0000CC"/>
                </a:solidFill>
              </a:rPr>
              <a:t>SELECT </a:t>
            </a:r>
            <a:r>
              <a:rPr lang="en-US" sz="2400" b="1" dirty="0">
                <a:solidFill>
                  <a:srgbClr val="C00000"/>
                </a:solidFill>
              </a:rPr>
              <a:t>salary</a:t>
            </a:r>
            <a:r>
              <a:rPr lang="en-US" sz="2400" b="1" dirty="0">
                <a:solidFill>
                  <a:srgbClr val="0000CC"/>
                </a:solidFill>
              </a:rPr>
              <a:t> FROM </a:t>
            </a:r>
            <a:r>
              <a:rPr lang="en-US" sz="2400" b="1" dirty="0">
                <a:solidFill>
                  <a:srgbClr val="006600"/>
                </a:solidFill>
              </a:rPr>
              <a:t>employee</a:t>
            </a:r>
            <a:r>
              <a:rPr lang="en-US" sz="2400" b="1" dirty="0">
                <a:solidFill>
                  <a:srgbClr val="0000CC"/>
                </a:solidFill>
              </a:rPr>
              <a:t> WHERE </a:t>
            </a:r>
            <a:r>
              <a:rPr lang="en-US" sz="2400" b="1" dirty="0">
                <a:solidFill>
                  <a:srgbClr val="C00000"/>
                </a:solidFill>
              </a:rPr>
              <a:t>name</a:t>
            </a:r>
            <a:r>
              <a:rPr lang="en-US" sz="2400" b="1" dirty="0">
                <a:solidFill>
                  <a:srgbClr val="0000CC"/>
                </a:solidFill>
              </a:rPr>
              <a:t>=</a:t>
            </a:r>
            <a:r>
              <a:rPr lang="en-US" sz="2400" b="1" dirty="0">
                <a:solidFill>
                  <a:srgbClr val="C00000"/>
                </a:solidFill>
              </a:rPr>
              <a:t>?</a:t>
            </a:r>
          </a:p>
          <a:p>
            <a:endParaRPr lang="en-US" altLang="zh-CN" dirty="0"/>
          </a:p>
          <a:p>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5" name="线形标注 1 4"/>
          <p:cNvSpPr/>
          <p:nvPr/>
        </p:nvSpPr>
        <p:spPr>
          <a:xfrm>
            <a:off x="6429388" y="5072074"/>
            <a:ext cx="2143172" cy="642942"/>
          </a:xfrm>
          <a:prstGeom prst="borderCallout1">
            <a:avLst>
              <a:gd name="adj1" fmla="val -1240"/>
              <a:gd name="adj2" fmla="val 52235"/>
              <a:gd name="adj3" fmla="val -103035"/>
              <a:gd name="adj4" fmla="val 742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“？”表示一个参数，值不确定。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73759"/>
          </a:xfrm>
        </p:spPr>
        <p:txBody>
          <a:bodyPr>
            <a:normAutofit/>
          </a:bodyPr>
          <a:lstStyle/>
          <a:p>
            <a:r>
              <a:rPr lang="en-US" altLang="zh-CN" sz="2800" dirty="0">
                <a:latin typeface="Arial" panose="020B0604020202020204" pitchFamily="34" charset="0"/>
                <a:cs typeface="Arial" panose="020B0604020202020204" pitchFamily="34" charset="0"/>
              </a:rPr>
              <a:t>Sun</a:t>
            </a:r>
            <a:r>
              <a:rPr lang="zh-CN" altLang="en-US" sz="2800" dirty="0">
                <a:latin typeface="Arial" panose="020B0604020202020204" pitchFamily="34" charset="0"/>
                <a:cs typeface="Arial" panose="020B0604020202020204" pitchFamily="34" charset="0"/>
              </a:rPr>
              <a:t>公司制定了</a:t>
            </a:r>
            <a:r>
              <a:rPr lang="en-US" altLang="zh-CN" sz="2800" dirty="0">
                <a:latin typeface="Arial" panose="020B0604020202020204" pitchFamily="34" charset="0"/>
                <a:cs typeface="Arial" panose="020B0604020202020204" pitchFamily="34" charset="0"/>
              </a:rPr>
              <a:t>Java</a:t>
            </a:r>
            <a:r>
              <a:rPr lang="zh-CN" altLang="en-US" sz="2800" dirty="0">
                <a:latin typeface="Arial" panose="020B0604020202020204" pitchFamily="34" charset="0"/>
                <a:cs typeface="Arial" panose="020B0604020202020204" pitchFamily="34" charset="0"/>
              </a:rPr>
              <a:t>语言通用的</a:t>
            </a:r>
            <a:r>
              <a:rPr lang="en-US" altLang="zh-CN" sz="2800" dirty="0">
                <a:latin typeface="Arial" panose="020B0604020202020204" pitchFamily="34" charset="0"/>
                <a:cs typeface="Arial" panose="020B0604020202020204" pitchFamily="34" charset="0"/>
              </a:rPr>
              <a:t>SQL</a:t>
            </a:r>
            <a:r>
              <a:rPr lang="zh-CN" altLang="en-US" sz="2800" dirty="0">
                <a:latin typeface="Arial" panose="020B0604020202020204" pitchFamily="34" charset="0"/>
                <a:cs typeface="Arial" panose="020B0604020202020204" pitchFamily="34" charset="0"/>
              </a:rPr>
              <a:t>数据库存取和操作的公共接口，即：</a:t>
            </a:r>
            <a:r>
              <a:rPr lang="en-US" altLang="zh-CN" sz="2800" b="1" dirty="0">
                <a:solidFill>
                  <a:srgbClr val="C00000"/>
                </a:solidFill>
                <a:latin typeface="Arial" panose="020B0604020202020204" pitchFamily="34" charset="0"/>
                <a:cs typeface="Arial" panose="020B0604020202020204" pitchFamily="34" charset="0"/>
              </a:rPr>
              <a:t>JDBC API</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r>
              <a:rPr lang="zh-CN" altLang="en-US" sz="2800" dirty="0">
                <a:latin typeface="Arial" panose="020B0604020202020204" pitchFamily="34" charset="0"/>
                <a:cs typeface="Arial" panose="020B0604020202020204" pitchFamily="34" charset="0"/>
              </a:rPr>
              <a:t>每个数据库厂商都会提供相应的</a:t>
            </a:r>
            <a:r>
              <a:rPr lang="en-US" altLang="zh-CN" sz="2800" dirty="0">
                <a:latin typeface="Arial" panose="020B0604020202020204" pitchFamily="34" charset="0"/>
                <a:cs typeface="Arial" panose="020B0604020202020204" pitchFamily="34" charset="0"/>
              </a:rPr>
              <a:t>JDBC </a:t>
            </a:r>
            <a:r>
              <a:rPr lang="zh-CN" altLang="en-US" sz="2800" dirty="0">
                <a:latin typeface="Arial" panose="020B0604020202020204" pitchFamily="34" charset="0"/>
                <a:cs typeface="Arial" panose="020B0604020202020204" pitchFamily="34" charset="0"/>
              </a:rPr>
              <a:t>的</a:t>
            </a:r>
            <a:r>
              <a:rPr lang="zh-CN" altLang="en-US" sz="2800">
                <a:latin typeface="Arial" panose="020B0604020202020204" pitchFamily="34" charset="0"/>
                <a:cs typeface="Arial" panose="020B0604020202020204" pitchFamily="34" charset="0"/>
              </a:rPr>
              <a:t>实现类，这些</a:t>
            </a:r>
            <a:r>
              <a:rPr lang="zh-CN" altLang="en-US" sz="2800" dirty="0">
                <a:latin typeface="Arial" panose="020B0604020202020204" pitchFamily="34" charset="0"/>
                <a:cs typeface="Arial" panose="020B0604020202020204" pitchFamily="34" charset="0"/>
              </a:rPr>
              <a:t>实现类就是“</a:t>
            </a:r>
            <a:r>
              <a:rPr lang="zh-CN" altLang="en-US" sz="2800" b="1" dirty="0">
                <a:solidFill>
                  <a:srgbClr val="0000CC"/>
                </a:solidFill>
                <a:latin typeface="Arial" panose="020B0604020202020204" pitchFamily="34" charset="0"/>
                <a:cs typeface="Arial" panose="020B0604020202020204" pitchFamily="34" charset="0"/>
              </a:rPr>
              <a:t>驱动程序</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20482" name="Picture 2"/>
          <p:cNvPicPr>
            <a:picLocks noChangeAspect="1" noChangeArrowheads="1"/>
          </p:cNvPicPr>
          <p:nvPr/>
        </p:nvPicPr>
        <p:blipFill>
          <a:blip r:embed="rId2"/>
          <a:srcRect/>
          <a:stretch>
            <a:fillRect/>
          </a:stretch>
        </p:blipFill>
        <p:spPr bwMode="auto">
          <a:xfrm>
            <a:off x="2071670" y="2643182"/>
            <a:ext cx="5276850" cy="35623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   </a:t>
            </a:r>
            <a:r>
              <a:rPr lang="zh-CN" altLang="en-US" dirty="0">
                <a:latin typeface="宋体" charset="-122"/>
              </a:rPr>
              <a:t>使用预处理语句 </a:t>
            </a:r>
            <a:endParaRPr lang="zh-CN" altLang="en-US" dirty="0"/>
          </a:p>
        </p:txBody>
      </p:sp>
      <p:sp>
        <p:nvSpPr>
          <p:cNvPr id="3" name="内容占位符 2"/>
          <p:cNvSpPr>
            <a:spLocks noGrp="1"/>
          </p:cNvSpPr>
          <p:nvPr>
            <p:ph idx="1"/>
          </p:nvPr>
        </p:nvSpPr>
        <p:spPr>
          <a:xfrm>
            <a:off x="457200" y="1628775"/>
            <a:ext cx="8401080" cy="4502150"/>
          </a:xfrm>
        </p:spPr>
        <p:txBody>
          <a:bodyPr/>
          <a:lstStyle/>
          <a:p>
            <a:pPr marL="514350" indent="-514350">
              <a:buAutoNum type="arabicPeriod"/>
            </a:pPr>
            <a:r>
              <a:rPr lang="zh-CN" altLang="en-US" sz="2400" dirty="0"/>
              <a:t>给出带参数的</a:t>
            </a:r>
            <a:r>
              <a:rPr lang="en-US" sz="2400" dirty="0"/>
              <a:t>SQL</a:t>
            </a:r>
            <a:r>
              <a:rPr lang="zh-CN" altLang="en-US" sz="2400" dirty="0"/>
              <a:t>语句，</a:t>
            </a:r>
            <a:r>
              <a:rPr lang="en-US" sz="2400" dirty="0"/>
              <a:t>Connection</a:t>
            </a:r>
            <a:r>
              <a:rPr lang="zh-CN" altLang="en-US" sz="2400" dirty="0"/>
              <a:t>调用下面方法得到</a:t>
            </a:r>
            <a:r>
              <a:rPr lang="en-US" sz="2400" dirty="0" err="1"/>
              <a:t>PreparedStatement</a:t>
            </a:r>
            <a:r>
              <a:rPr lang="zh-CN" altLang="en-US" sz="2400" dirty="0"/>
              <a:t>对象：</a:t>
            </a:r>
            <a:endParaRPr lang="en-US" altLang="zh-CN" sz="2400" dirty="0"/>
          </a:p>
          <a:p>
            <a:pPr marL="514350" indent="-514350" algn="ctr">
              <a:buNone/>
            </a:pPr>
            <a:r>
              <a:rPr lang="en-US" sz="2400" dirty="0" err="1">
                <a:solidFill>
                  <a:srgbClr val="0000CC"/>
                </a:solidFill>
              </a:rPr>
              <a:t>PreparedStatement</a:t>
            </a:r>
            <a:r>
              <a:rPr lang="en-US" sz="2400" dirty="0">
                <a:solidFill>
                  <a:srgbClr val="0000CC"/>
                </a:solidFill>
              </a:rPr>
              <a:t> </a:t>
            </a:r>
            <a:r>
              <a:rPr lang="en-US" sz="2400" dirty="0" err="1">
                <a:solidFill>
                  <a:srgbClr val="0000CC"/>
                </a:solidFill>
              </a:rPr>
              <a:t>prepareStatement</a:t>
            </a:r>
            <a:r>
              <a:rPr lang="en-US" sz="2400" dirty="0">
                <a:solidFill>
                  <a:srgbClr val="0000CC"/>
                </a:solidFill>
              </a:rPr>
              <a:t>(String </a:t>
            </a:r>
            <a:r>
              <a:rPr lang="en-US" sz="2400" dirty="0" err="1">
                <a:solidFill>
                  <a:srgbClr val="0000CC"/>
                </a:solidFill>
              </a:rPr>
              <a:t>sql</a:t>
            </a:r>
            <a:r>
              <a:rPr lang="en-US" altLang="zh-CN" sz="2400" dirty="0">
                <a:solidFill>
                  <a:srgbClr val="0000CC"/>
                </a:solidFill>
              </a:rPr>
              <a:t>)</a:t>
            </a:r>
            <a:r>
              <a:rPr lang="zh-CN" altLang="en-US" sz="2400" dirty="0"/>
              <a:t>；</a:t>
            </a:r>
            <a:endParaRPr lang="en-US" altLang="zh-CN" sz="2400" dirty="0"/>
          </a:p>
          <a:p>
            <a:pPr marL="514350" indent="-514350" algn="ctr">
              <a:buNone/>
            </a:pPr>
            <a:endParaRPr lang="zh-CN" altLang="en-US" sz="2400" dirty="0"/>
          </a:p>
          <a:p>
            <a:pPr marL="514350" indent="-514350">
              <a:buNone/>
            </a:pPr>
            <a:r>
              <a:rPr lang="en-US" sz="2400" dirty="0"/>
              <a:t>3. </a:t>
            </a:r>
            <a:r>
              <a:rPr lang="en-US" sz="2400" dirty="0" err="1"/>
              <a:t>PreparedStatement</a:t>
            </a:r>
            <a:r>
              <a:rPr lang="zh-CN" altLang="en-US" sz="2400" dirty="0"/>
              <a:t>对象调用的</a:t>
            </a:r>
            <a:r>
              <a:rPr lang="en-US" sz="2400" b="1" dirty="0" err="1">
                <a:solidFill>
                  <a:srgbClr val="0000CC"/>
                </a:solidFill>
              </a:rPr>
              <a:t>setXXX</a:t>
            </a:r>
            <a:r>
              <a:rPr lang="en-US" sz="2400" b="1" dirty="0">
                <a:solidFill>
                  <a:srgbClr val="0000CC"/>
                </a:solidFill>
              </a:rPr>
              <a:t>()</a:t>
            </a:r>
            <a:r>
              <a:rPr lang="zh-CN" altLang="en-US" sz="2400" dirty="0"/>
              <a:t>系列方法为</a:t>
            </a:r>
            <a:r>
              <a:rPr lang="en-US" sz="2400" dirty="0" err="1"/>
              <a:t>sql</a:t>
            </a:r>
            <a:r>
              <a:rPr lang="zh-CN" altLang="en-US" sz="2400" dirty="0"/>
              <a:t>模板中的</a:t>
            </a:r>
            <a:r>
              <a:rPr lang="en-US" altLang="zh-CN" sz="2400" dirty="0"/>
              <a:t>?</a:t>
            </a:r>
            <a:r>
              <a:rPr lang="zh-CN" altLang="en-US" sz="2400" dirty="0"/>
              <a:t>参数赋值。</a:t>
            </a:r>
            <a:endParaRPr lang="en-US" altLang="zh-CN" sz="2400" dirty="0"/>
          </a:p>
          <a:p>
            <a:pPr marL="514350" indent="-514350">
              <a:buNone/>
            </a:pPr>
            <a:endParaRPr lang="zh-CN" altLang="en-US" sz="2400" dirty="0"/>
          </a:p>
          <a:p>
            <a:pPr marL="514350" indent="-514350">
              <a:buNone/>
            </a:pPr>
            <a:r>
              <a:rPr lang="en-US" sz="2400" dirty="0"/>
              <a:t>4. </a:t>
            </a:r>
            <a:r>
              <a:rPr lang="en-US" sz="2400" dirty="0" err="1"/>
              <a:t>PreparedStatement</a:t>
            </a:r>
            <a:r>
              <a:rPr lang="zh-CN" altLang="en-US" sz="2400" dirty="0"/>
              <a:t>对象调用</a:t>
            </a:r>
            <a:r>
              <a:rPr lang="en-US" sz="2400" dirty="0" err="1"/>
              <a:t>executeUpdate</a:t>
            </a:r>
            <a:r>
              <a:rPr lang="en-US" sz="2400" dirty="0"/>
              <a:t>()</a:t>
            </a:r>
            <a:r>
              <a:rPr lang="zh-CN" altLang="en-US" sz="2400" dirty="0"/>
              <a:t>或</a:t>
            </a:r>
            <a:r>
              <a:rPr lang="en-US" sz="2400" dirty="0" err="1"/>
              <a:t>executeQuery</a:t>
            </a:r>
            <a:r>
              <a:rPr lang="en-US" sz="2400" dirty="0"/>
              <a:t>()，</a:t>
            </a:r>
            <a:r>
              <a:rPr lang="zh-CN" altLang="en-US" sz="2400" dirty="0"/>
              <a:t>但它的方法都没有参数。</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§14.7.1   </a:t>
            </a:r>
            <a:r>
              <a:rPr lang="zh-CN" altLang="en-US" dirty="0">
                <a:latin typeface="宋体" charset="-122"/>
              </a:rPr>
              <a:t>预处理语句优点 </a:t>
            </a:r>
            <a:endParaRPr lang="zh-CN" altLang="en-US" dirty="0"/>
          </a:p>
        </p:txBody>
      </p:sp>
      <p:sp>
        <p:nvSpPr>
          <p:cNvPr id="3" name="内容占位符 2"/>
          <p:cNvSpPr>
            <a:spLocks noGrp="1"/>
          </p:cNvSpPr>
          <p:nvPr>
            <p:ph idx="1"/>
          </p:nvPr>
        </p:nvSpPr>
        <p:spPr>
          <a:xfrm>
            <a:off x="285720" y="1857364"/>
            <a:ext cx="8429684" cy="2357454"/>
          </a:xfrm>
        </p:spPr>
        <p:txBody>
          <a:bodyPr/>
          <a:lstStyle/>
          <a:p>
            <a:pPr>
              <a:buNone/>
            </a:pPr>
            <a:r>
              <a:rPr lang="en-US" altLang="zh-CN" sz="2600" dirty="0">
                <a:latin typeface="Tahoma" pitchFamily="34" charset="0"/>
                <a:ea typeface="Tahoma" pitchFamily="34" charset="0"/>
                <a:cs typeface="Tahoma" pitchFamily="34" charset="0"/>
              </a:rPr>
              <a:t>1. </a:t>
            </a:r>
            <a:r>
              <a:rPr lang="zh-CN" altLang="en-US" sz="2600" dirty="0">
                <a:latin typeface="Tahoma" pitchFamily="34" charset="0"/>
                <a:ea typeface="Tahoma" pitchFamily="34" charset="0"/>
                <a:cs typeface="Tahoma" pitchFamily="34" charset="0"/>
              </a:rPr>
              <a:t>获取</a:t>
            </a:r>
            <a:r>
              <a:rPr lang="en-US" altLang="zh-CN" sz="2600" b="1" dirty="0" err="1">
                <a:solidFill>
                  <a:srgbClr val="C00000"/>
                </a:solidFill>
                <a:latin typeface="Tahoma" pitchFamily="34" charset="0"/>
                <a:ea typeface="Tahoma" pitchFamily="34" charset="0"/>
                <a:cs typeface="Tahoma" pitchFamily="34" charset="0"/>
              </a:rPr>
              <a:t>PreparedStatement</a:t>
            </a:r>
            <a:r>
              <a:rPr lang="zh-CN" altLang="en-US" sz="2600" b="1" dirty="0">
                <a:solidFill>
                  <a:srgbClr val="C00000"/>
                </a:solidFill>
                <a:latin typeface="Tahoma" pitchFamily="34" charset="0"/>
                <a:cs typeface="Tahoma" pitchFamily="34" charset="0"/>
              </a:rPr>
              <a:t>对象</a:t>
            </a:r>
            <a:endParaRPr lang="en-US" altLang="zh-CN" sz="2600" dirty="0">
              <a:latin typeface="Tahoma" pitchFamily="34" charset="0"/>
              <a:ea typeface="Tahoma" pitchFamily="34" charset="0"/>
              <a:cs typeface="Tahoma" pitchFamily="34" charset="0"/>
            </a:endParaRPr>
          </a:p>
          <a:p>
            <a:pPr lvl="1"/>
            <a:r>
              <a:rPr lang="en-US" altLang="zh-CN" sz="2200" dirty="0">
                <a:latin typeface="Tahoma" pitchFamily="34" charset="0"/>
                <a:ea typeface="Tahoma" pitchFamily="34" charset="0"/>
                <a:cs typeface="Tahoma" pitchFamily="34" charset="0"/>
              </a:rPr>
              <a:t>JDBC</a:t>
            </a:r>
            <a:r>
              <a:rPr lang="zh-CN" altLang="en-US" sz="2200" dirty="0">
                <a:latin typeface="Tahoma" pitchFamily="34" charset="0"/>
                <a:ea typeface="Tahoma" pitchFamily="34" charset="0"/>
                <a:cs typeface="Tahoma" pitchFamily="34" charset="0"/>
              </a:rPr>
              <a:t>中，</a:t>
            </a:r>
            <a:r>
              <a:rPr lang="zh-CN" altLang="en-US" sz="2200" dirty="0">
                <a:latin typeface="Tahoma" pitchFamily="34" charset="0"/>
                <a:cs typeface="Tahoma" pitchFamily="34" charset="0"/>
              </a:rPr>
              <a:t>如果使用</a:t>
            </a:r>
            <a:r>
              <a:rPr lang="en-US" altLang="zh-CN" sz="2200" dirty="0">
                <a:latin typeface="Tahoma" pitchFamily="34" charset="0"/>
                <a:ea typeface="Tahoma" pitchFamily="34" charset="0"/>
                <a:cs typeface="Tahoma" pitchFamily="34" charset="0"/>
              </a:rPr>
              <a:t>Connection</a:t>
            </a:r>
            <a:r>
              <a:rPr lang="zh-CN" altLang="en-US" sz="2200" dirty="0">
                <a:latin typeface="Tahoma" pitchFamily="34" charset="0"/>
                <a:cs typeface="Tahoma" pitchFamily="34" charset="0"/>
              </a:rPr>
              <a:t>和某个数据库建立了连接对象</a:t>
            </a:r>
            <a:r>
              <a:rPr lang="en-US" altLang="zh-CN" sz="2200" dirty="0">
                <a:latin typeface="Tahoma" pitchFamily="34" charset="0"/>
                <a:ea typeface="Tahoma" pitchFamily="34" charset="0"/>
                <a:cs typeface="Tahoma" pitchFamily="34" charset="0"/>
              </a:rPr>
              <a:t>con</a:t>
            </a:r>
            <a:r>
              <a:rPr lang="zh-CN" altLang="en-US" sz="2200" dirty="0">
                <a:latin typeface="Tahoma" pitchFamily="34" charset="0"/>
                <a:ea typeface="Tahoma" pitchFamily="34" charset="0"/>
                <a:cs typeface="Tahoma" pitchFamily="34" charset="0"/>
              </a:rPr>
              <a:t>，</a:t>
            </a:r>
            <a:r>
              <a:rPr lang="zh-CN" altLang="en-US" sz="2200" dirty="0">
                <a:latin typeface="Tahoma" pitchFamily="34" charset="0"/>
                <a:cs typeface="Tahoma" pitchFamily="34" charset="0"/>
              </a:rPr>
              <a:t>那么</a:t>
            </a:r>
            <a:r>
              <a:rPr lang="en-US" altLang="zh-CN" sz="2200" dirty="0">
                <a:latin typeface="Tahoma" pitchFamily="34" charset="0"/>
                <a:ea typeface="Tahoma" pitchFamily="34" charset="0"/>
                <a:cs typeface="Tahoma" pitchFamily="34" charset="0"/>
              </a:rPr>
              <a:t>con</a:t>
            </a:r>
            <a:r>
              <a:rPr lang="zh-CN" altLang="en-US" sz="2200" dirty="0">
                <a:latin typeface="Tahoma" pitchFamily="34" charset="0"/>
                <a:cs typeface="Tahoma" pitchFamily="34" charset="0"/>
              </a:rPr>
              <a:t>就可以调用</a:t>
            </a:r>
            <a:r>
              <a:rPr lang="en-US" altLang="zh-CN" sz="2000" b="1" dirty="0" err="1">
                <a:solidFill>
                  <a:srgbClr val="0000FF"/>
                </a:solidFill>
                <a:latin typeface="Tahoma" pitchFamily="34" charset="0"/>
                <a:ea typeface="Tahoma" pitchFamily="34" charset="0"/>
                <a:cs typeface="Tahoma" pitchFamily="34" charset="0"/>
              </a:rPr>
              <a:t>prepareStatement</a:t>
            </a:r>
            <a:r>
              <a:rPr lang="en-US" altLang="zh-CN" sz="2000" b="1" dirty="0">
                <a:solidFill>
                  <a:srgbClr val="0000FF"/>
                </a:solidFill>
                <a:latin typeface="Tahoma" pitchFamily="34" charset="0"/>
                <a:ea typeface="Tahoma" pitchFamily="34" charset="0"/>
                <a:cs typeface="Tahoma" pitchFamily="34" charset="0"/>
              </a:rPr>
              <a:t>(String </a:t>
            </a:r>
            <a:r>
              <a:rPr lang="en-US" altLang="zh-CN" sz="2000" b="1" dirty="0" err="1">
                <a:solidFill>
                  <a:srgbClr val="0000FF"/>
                </a:solidFill>
                <a:latin typeface="Tahoma" pitchFamily="34" charset="0"/>
                <a:ea typeface="Tahoma" pitchFamily="34" charset="0"/>
                <a:cs typeface="Tahoma" pitchFamily="34" charset="0"/>
              </a:rPr>
              <a:t>sql</a:t>
            </a:r>
            <a:r>
              <a:rPr lang="en-US" altLang="zh-CN" sz="2000" b="1" dirty="0">
                <a:solidFill>
                  <a:srgbClr val="0000FF"/>
                </a:solidFill>
                <a:latin typeface="Tahoma" pitchFamily="34" charset="0"/>
                <a:ea typeface="Tahoma" pitchFamily="34" charset="0"/>
                <a:cs typeface="Tahoma" pitchFamily="34" charset="0"/>
              </a:rPr>
              <a:t>)</a:t>
            </a:r>
            <a:r>
              <a:rPr lang="zh-CN" altLang="en-US" sz="2200" dirty="0">
                <a:latin typeface="Tahoma" pitchFamily="34" charset="0"/>
                <a:cs typeface="Tahoma" pitchFamily="34" charset="0"/>
              </a:rPr>
              <a:t>方法对</a:t>
            </a:r>
            <a:r>
              <a:rPr lang="zh-CN" altLang="en-US" sz="2200" b="1" dirty="0">
                <a:solidFill>
                  <a:srgbClr val="006600"/>
                </a:solidFill>
                <a:latin typeface="Tahoma" pitchFamily="34" charset="0"/>
                <a:cs typeface="Tahoma" pitchFamily="34" charset="0"/>
              </a:rPr>
              <a:t>参数</a:t>
            </a:r>
            <a:r>
              <a:rPr lang="en-US" altLang="zh-CN" sz="2200" b="1" dirty="0" err="1">
                <a:solidFill>
                  <a:srgbClr val="006600"/>
                </a:solidFill>
                <a:latin typeface="Tahoma" pitchFamily="34" charset="0"/>
                <a:ea typeface="Tahoma" pitchFamily="34" charset="0"/>
                <a:cs typeface="Tahoma" pitchFamily="34" charset="0"/>
              </a:rPr>
              <a:t>sql</a:t>
            </a:r>
            <a:r>
              <a:rPr lang="zh-CN" altLang="en-US" sz="2200" b="1" dirty="0">
                <a:solidFill>
                  <a:srgbClr val="006600"/>
                </a:solidFill>
                <a:latin typeface="Tahoma" pitchFamily="34" charset="0"/>
                <a:cs typeface="Tahoma" pitchFamily="34" charset="0"/>
              </a:rPr>
              <a:t>指定的</a:t>
            </a:r>
            <a:r>
              <a:rPr lang="en-US" altLang="zh-CN" sz="2200" b="1" dirty="0">
                <a:solidFill>
                  <a:srgbClr val="006600"/>
                </a:solidFill>
                <a:latin typeface="Tahoma" pitchFamily="34" charset="0"/>
                <a:ea typeface="Tahoma" pitchFamily="34" charset="0"/>
                <a:cs typeface="Tahoma" pitchFamily="34" charset="0"/>
              </a:rPr>
              <a:t>SQL</a:t>
            </a:r>
            <a:r>
              <a:rPr lang="zh-CN" altLang="en-US" sz="2200" b="1" dirty="0">
                <a:solidFill>
                  <a:srgbClr val="006600"/>
                </a:solidFill>
                <a:latin typeface="Tahoma" pitchFamily="34" charset="0"/>
                <a:cs typeface="Tahoma" pitchFamily="34" charset="0"/>
              </a:rPr>
              <a:t>语句</a:t>
            </a:r>
            <a:r>
              <a:rPr lang="zh-CN" altLang="en-US" sz="2200" dirty="0">
                <a:latin typeface="Tahoma" pitchFamily="34" charset="0"/>
                <a:cs typeface="Tahoma" pitchFamily="34" charset="0"/>
              </a:rPr>
              <a:t>进行预编译处理，生成该数据库底层的内部命令，并将该命令封装在</a:t>
            </a:r>
            <a:r>
              <a:rPr lang="en-US" altLang="zh-CN" sz="2200" b="1" dirty="0" err="1">
                <a:solidFill>
                  <a:srgbClr val="C00000"/>
                </a:solidFill>
                <a:latin typeface="Tahoma" pitchFamily="34" charset="0"/>
                <a:ea typeface="Tahoma" pitchFamily="34" charset="0"/>
                <a:cs typeface="Tahoma" pitchFamily="34" charset="0"/>
              </a:rPr>
              <a:t>PreparedStatement</a:t>
            </a:r>
            <a:r>
              <a:rPr lang="zh-CN" altLang="en-US" sz="2200" b="1" dirty="0">
                <a:solidFill>
                  <a:srgbClr val="C00000"/>
                </a:solidFill>
                <a:latin typeface="Tahoma" pitchFamily="34" charset="0"/>
                <a:cs typeface="Tahoma" pitchFamily="34" charset="0"/>
              </a:rPr>
              <a:t>对象</a:t>
            </a:r>
            <a:r>
              <a:rPr lang="zh-CN" altLang="en-US" sz="2200" dirty="0">
                <a:latin typeface="Tahoma" pitchFamily="34" charset="0"/>
                <a:cs typeface="Tahoma" pitchFamily="34" charset="0"/>
              </a:rPr>
              <a:t>中。</a:t>
            </a:r>
            <a:endParaRPr lang="en-US" altLang="zh-CN" sz="2200" dirty="0">
              <a:latin typeface="Tahoma" pitchFamily="34" charset="0"/>
              <a:cs typeface="Tahoma" pitchFamily="34" charset="0"/>
            </a:endParaRPr>
          </a:p>
          <a:p>
            <a:pPr>
              <a:buNone/>
            </a:pPr>
            <a:endParaRPr lang="en-US" altLang="zh-CN" sz="2600" dirty="0">
              <a:latin typeface="Tahoma" pitchFamily="34" charset="0"/>
              <a:cs typeface="Tahoma" pitchFamily="34" charset="0"/>
            </a:endParaRPr>
          </a:p>
          <a:p>
            <a:pPr algn="just" eaLnBrk="0" hangingPunct="0">
              <a:buNone/>
            </a:pPr>
            <a:endParaRPr lang="en-US" altLang="zh-CN" b="1" dirty="0">
              <a:solidFill>
                <a:srgbClr val="0000FF"/>
              </a:solidFill>
            </a:endParaRPr>
          </a:p>
          <a:p>
            <a:pPr lvl="1" algn="just" eaLnBrk="0" hangingPunct="0"/>
            <a:endParaRPr lang="zh-CN" altLang="en-US" sz="2200" dirty="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5" name="TextBox 4"/>
          <p:cNvSpPr txBox="1"/>
          <p:nvPr/>
        </p:nvSpPr>
        <p:spPr>
          <a:xfrm>
            <a:off x="500034" y="4500570"/>
            <a:ext cx="8286808" cy="830997"/>
          </a:xfrm>
          <a:prstGeom prst="rect">
            <a:avLst/>
          </a:prstGeom>
          <a:noFill/>
          <a:ln>
            <a:solidFill>
              <a:schemeClr val="accent1"/>
            </a:solidFill>
          </a:ln>
        </p:spPr>
        <p:txBody>
          <a:bodyPr wrap="square" rtlCol="0">
            <a:spAutoFit/>
          </a:bodyPr>
          <a:lstStyle/>
          <a:p>
            <a:r>
              <a:rPr lang="en-US" sz="2400" dirty="0"/>
              <a:t>String </a:t>
            </a:r>
            <a:r>
              <a:rPr lang="en-US" sz="2400" b="1" dirty="0" err="1">
                <a:solidFill>
                  <a:srgbClr val="C00000"/>
                </a:solidFill>
              </a:rPr>
              <a:t>sql</a:t>
            </a:r>
            <a:r>
              <a:rPr lang="en-US" sz="2400" b="1" dirty="0">
                <a:solidFill>
                  <a:srgbClr val="C00000"/>
                </a:solidFill>
              </a:rPr>
              <a:t> </a:t>
            </a:r>
            <a:r>
              <a:rPr lang="en-US" sz="2400" dirty="0"/>
              <a:t>= "</a:t>
            </a:r>
            <a:r>
              <a:rPr lang="en-US" sz="2400" b="1" dirty="0">
                <a:solidFill>
                  <a:srgbClr val="006600"/>
                </a:solidFill>
              </a:rPr>
              <a:t>insert into </a:t>
            </a:r>
            <a:r>
              <a:rPr lang="en-US" sz="2400" b="1" dirty="0" err="1">
                <a:solidFill>
                  <a:srgbClr val="006600"/>
                </a:solidFill>
              </a:rPr>
              <a:t>employeee</a:t>
            </a:r>
            <a:r>
              <a:rPr lang="en-US" sz="2400" b="1" dirty="0">
                <a:solidFill>
                  <a:srgbClr val="006600"/>
                </a:solidFill>
              </a:rPr>
              <a:t> values(?, ?, ?, ?)";</a:t>
            </a:r>
            <a:r>
              <a:rPr lang="en-US" sz="2400" dirty="0"/>
              <a:t>  </a:t>
            </a:r>
          </a:p>
          <a:p>
            <a:r>
              <a:rPr lang="en-US" sz="2400" b="1" dirty="0" err="1">
                <a:solidFill>
                  <a:srgbClr val="C00000"/>
                </a:solidFill>
              </a:rPr>
              <a:t>PreparedStatement</a:t>
            </a:r>
            <a:r>
              <a:rPr lang="en-US" sz="2400" b="1" dirty="0">
                <a:solidFill>
                  <a:srgbClr val="C00000"/>
                </a:solidFill>
              </a:rPr>
              <a:t> </a:t>
            </a:r>
            <a:r>
              <a:rPr lang="en-US" sz="2400" dirty="0"/>
              <a:t> </a:t>
            </a:r>
            <a:r>
              <a:rPr lang="en-US" sz="2400" b="1" dirty="0">
                <a:solidFill>
                  <a:srgbClr val="0000CC"/>
                </a:solidFill>
              </a:rPr>
              <a:t>stmt</a:t>
            </a:r>
            <a:r>
              <a:rPr lang="en-US" sz="2400" dirty="0">
                <a:solidFill>
                  <a:srgbClr val="0000CC"/>
                </a:solidFill>
              </a:rPr>
              <a:t> = </a:t>
            </a:r>
            <a:r>
              <a:rPr lang="en-US" sz="2400" dirty="0" err="1">
                <a:solidFill>
                  <a:srgbClr val="0000CC"/>
                </a:solidFill>
              </a:rPr>
              <a:t>con.prepareStatemen</a:t>
            </a:r>
            <a:r>
              <a:rPr lang="en-US" sz="2400" dirty="0" err="1"/>
              <a:t>t</a:t>
            </a:r>
            <a:r>
              <a:rPr lang="en-US" sz="2400" dirty="0"/>
              <a:t>(</a:t>
            </a:r>
            <a:r>
              <a:rPr lang="en-US" sz="2400" b="1" dirty="0" err="1">
                <a:solidFill>
                  <a:srgbClr val="C00000"/>
                </a:solidFill>
              </a:rPr>
              <a:t>sq</a:t>
            </a:r>
            <a:r>
              <a:rPr lang="en-US" sz="2400" dirty="0" err="1"/>
              <a:t>l</a:t>
            </a:r>
            <a:r>
              <a:rPr lang="en-US" sz="2400" dirty="0"/>
              <a:t>); </a:t>
            </a:r>
          </a:p>
        </p:txBody>
      </p:sp>
      <p:sp>
        <p:nvSpPr>
          <p:cNvPr id="7" name="线形标注 1 6"/>
          <p:cNvSpPr/>
          <p:nvPr/>
        </p:nvSpPr>
        <p:spPr>
          <a:xfrm>
            <a:off x="5072066" y="5857892"/>
            <a:ext cx="3286148" cy="785818"/>
          </a:xfrm>
          <a:prstGeom prst="borderCallout1">
            <a:avLst>
              <a:gd name="adj1" fmla="val -1240"/>
              <a:gd name="adj2" fmla="val 52235"/>
              <a:gd name="adj3" fmla="val -73998"/>
              <a:gd name="adj4" fmla="val 80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创建</a:t>
            </a:r>
            <a:r>
              <a:rPr lang="en-US" sz="2000" dirty="0" err="1">
                <a:solidFill>
                  <a:schemeClr val="tx1"/>
                </a:solidFill>
              </a:rPr>
              <a:t>PreparedStatement</a:t>
            </a:r>
            <a:r>
              <a:rPr lang="zh-CN" altLang="en-US" sz="2000" dirty="0">
                <a:solidFill>
                  <a:schemeClr val="tx1"/>
                </a:solidFill>
              </a:rPr>
              <a:t>对象时需要给出带参数的</a:t>
            </a:r>
            <a:r>
              <a:rPr lang="en-US" sz="2000" dirty="0">
                <a:solidFill>
                  <a:schemeClr val="tx1"/>
                </a:solidFill>
              </a:rPr>
              <a:t>SQL</a:t>
            </a:r>
            <a:r>
              <a:rPr lang="zh-CN" altLang="en-US" sz="2000" b="1"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§14.7.1   </a:t>
            </a:r>
            <a:r>
              <a:rPr lang="zh-CN" altLang="en-US" dirty="0">
                <a:latin typeface="宋体" charset="-122"/>
              </a:rPr>
              <a:t>预处理语句优点 </a:t>
            </a:r>
            <a:endParaRPr lang="zh-CN" altLang="en-US" dirty="0"/>
          </a:p>
        </p:txBody>
      </p:sp>
      <p:sp>
        <p:nvSpPr>
          <p:cNvPr id="3" name="内容占位符 2"/>
          <p:cNvSpPr>
            <a:spLocks noGrp="1"/>
          </p:cNvSpPr>
          <p:nvPr>
            <p:ph idx="1"/>
          </p:nvPr>
        </p:nvSpPr>
        <p:spPr/>
        <p:txBody>
          <a:bodyPr/>
          <a:lstStyle/>
          <a:p>
            <a:pPr>
              <a:buNone/>
            </a:pPr>
            <a:r>
              <a:rPr lang="en-US" altLang="zh-CN" dirty="0"/>
              <a:t>2. </a:t>
            </a:r>
            <a:r>
              <a:rPr lang="zh-CN" altLang="en-US" dirty="0"/>
              <a:t>调用</a:t>
            </a:r>
            <a:r>
              <a:rPr lang="en-US" dirty="0" err="1"/>
              <a:t>PreparedStatement</a:t>
            </a:r>
            <a:r>
              <a:rPr lang="zh-CN" altLang="en-US" dirty="0"/>
              <a:t>的</a:t>
            </a:r>
            <a:r>
              <a:rPr lang="en-US" dirty="0" err="1"/>
              <a:t>setXXX</a:t>
            </a:r>
            <a:r>
              <a:rPr lang="en-US" dirty="0"/>
              <a:t>()</a:t>
            </a:r>
            <a:r>
              <a:rPr lang="zh-CN" altLang="en-US" dirty="0"/>
              <a:t>系列方法为问号设置值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
        <p:nvSpPr>
          <p:cNvPr id="5" name="TextBox 4"/>
          <p:cNvSpPr txBox="1"/>
          <p:nvPr/>
        </p:nvSpPr>
        <p:spPr>
          <a:xfrm>
            <a:off x="642910" y="2714620"/>
            <a:ext cx="8286808" cy="3046988"/>
          </a:xfrm>
          <a:prstGeom prst="rect">
            <a:avLst/>
          </a:prstGeom>
          <a:noFill/>
          <a:ln>
            <a:solidFill>
              <a:schemeClr val="accent1"/>
            </a:solidFill>
          </a:ln>
        </p:spPr>
        <p:txBody>
          <a:bodyPr wrap="square" rtlCol="0">
            <a:spAutoFit/>
          </a:bodyPr>
          <a:lstStyle/>
          <a:p>
            <a:r>
              <a:rPr lang="en-US" sz="2400" dirty="0"/>
              <a:t>String </a:t>
            </a:r>
            <a:r>
              <a:rPr lang="en-US" sz="2400" b="1" dirty="0" err="1">
                <a:solidFill>
                  <a:srgbClr val="C00000"/>
                </a:solidFill>
              </a:rPr>
              <a:t>sql</a:t>
            </a:r>
            <a:r>
              <a:rPr lang="en-US" sz="2400" b="1" dirty="0">
                <a:solidFill>
                  <a:srgbClr val="C00000"/>
                </a:solidFill>
              </a:rPr>
              <a:t> </a:t>
            </a:r>
            <a:r>
              <a:rPr lang="en-US" sz="2400" dirty="0"/>
              <a:t>= "</a:t>
            </a:r>
            <a:r>
              <a:rPr lang="en-US" sz="2400" b="1" dirty="0">
                <a:solidFill>
                  <a:srgbClr val="006600"/>
                </a:solidFill>
              </a:rPr>
              <a:t>insert into </a:t>
            </a:r>
            <a:r>
              <a:rPr lang="en-US" sz="2400" b="1" dirty="0" err="1">
                <a:solidFill>
                  <a:srgbClr val="006600"/>
                </a:solidFill>
              </a:rPr>
              <a:t>employeee</a:t>
            </a:r>
            <a:r>
              <a:rPr lang="en-US" sz="2400" b="1" dirty="0">
                <a:solidFill>
                  <a:srgbClr val="006600"/>
                </a:solidFill>
              </a:rPr>
              <a:t> values(?, ?, ?, ?)";</a:t>
            </a:r>
            <a:r>
              <a:rPr lang="en-US" sz="2400" dirty="0"/>
              <a:t>  </a:t>
            </a:r>
          </a:p>
          <a:p>
            <a:r>
              <a:rPr lang="en-US" sz="2400" b="1" dirty="0" err="1">
                <a:solidFill>
                  <a:srgbClr val="C00000"/>
                </a:solidFill>
              </a:rPr>
              <a:t>PreparedStatement</a:t>
            </a:r>
            <a:r>
              <a:rPr lang="en-US" sz="2400" b="1" dirty="0">
                <a:solidFill>
                  <a:srgbClr val="C00000"/>
                </a:solidFill>
              </a:rPr>
              <a:t> </a:t>
            </a:r>
            <a:r>
              <a:rPr lang="en-US" sz="2400" dirty="0"/>
              <a:t> </a:t>
            </a:r>
            <a:r>
              <a:rPr lang="en-US" sz="2400" b="1" dirty="0">
                <a:solidFill>
                  <a:srgbClr val="0000CC"/>
                </a:solidFill>
              </a:rPr>
              <a:t>stmt</a:t>
            </a:r>
            <a:r>
              <a:rPr lang="en-US" sz="2400" dirty="0"/>
              <a:t> = </a:t>
            </a:r>
            <a:r>
              <a:rPr lang="en-US" sz="2400" dirty="0" err="1"/>
              <a:t>con.prepareStatement</a:t>
            </a:r>
            <a:r>
              <a:rPr lang="en-US" sz="2400" dirty="0"/>
              <a:t>(</a:t>
            </a:r>
            <a:r>
              <a:rPr lang="en-US" sz="2400" b="1" dirty="0" err="1">
                <a:solidFill>
                  <a:srgbClr val="C00000"/>
                </a:solidFill>
              </a:rPr>
              <a:t>sq</a:t>
            </a:r>
            <a:r>
              <a:rPr lang="en-US" sz="2400" dirty="0" err="1"/>
              <a:t>l</a:t>
            </a:r>
            <a:r>
              <a:rPr lang="en-US" sz="2400" dirty="0"/>
              <a:t>); </a:t>
            </a:r>
          </a:p>
          <a:p>
            <a:r>
              <a:rPr lang="en-US" sz="2400" dirty="0"/>
              <a:t>   </a:t>
            </a:r>
          </a:p>
          <a:p>
            <a:r>
              <a:rPr lang="en-US" sz="2400" b="1" dirty="0" err="1">
                <a:solidFill>
                  <a:srgbClr val="0000CC"/>
                </a:solidFill>
              </a:rPr>
              <a:t>stmt</a:t>
            </a:r>
            <a:r>
              <a:rPr lang="en-US" sz="2400" dirty="0" err="1"/>
              <a:t>.setString</a:t>
            </a:r>
            <a:r>
              <a:rPr lang="en-US" sz="2400" dirty="0"/>
              <a:t>(1, “010”);  </a:t>
            </a:r>
          </a:p>
          <a:p>
            <a:r>
              <a:rPr lang="en-US" sz="2400" b="1" dirty="0" err="1">
                <a:solidFill>
                  <a:srgbClr val="0000CC"/>
                </a:solidFill>
              </a:rPr>
              <a:t>stmt</a:t>
            </a:r>
            <a:r>
              <a:rPr lang="en-US" sz="2400" dirty="0" err="1"/>
              <a:t>.setString</a:t>
            </a:r>
            <a:r>
              <a:rPr lang="en-US" sz="2400" dirty="0"/>
              <a:t>(2, ”</a:t>
            </a:r>
            <a:r>
              <a:rPr lang="zh-CN" altLang="en-US" sz="2400" dirty="0"/>
              <a:t>王五</a:t>
            </a:r>
            <a:r>
              <a:rPr lang="en-US" sz="2400" dirty="0"/>
              <a:t>”);  </a:t>
            </a:r>
          </a:p>
          <a:p>
            <a:r>
              <a:rPr lang="en-US" sz="2400" b="1" dirty="0" err="1">
                <a:solidFill>
                  <a:srgbClr val="0000CC"/>
                </a:solidFill>
              </a:rPr>
              <a:t>stmt</a:t>
            </a:r>
            <a:r>
              <a:rPr lang="en-US" sz="2400" dirty="0" err="1"/>
              <a:t>.setDate</a:t>
            </a:r>
            <a:r>
              <a:rPr lang="en-US" sz="2400" dirty="0"/>
              <a:t>(3, ”2010-10-01”);     </a:t>
            </a:r>
          </a:p>
          <a:p>
            <a:r>
              <a:rPr lang="en-US" sz="2400" b="1" dirty="0" err="1">
                <a:solidFill>
                  <a:srgbClr val="0000CC"/>
                </a:solidFill>
              </a:rPr>
              <a:t>stmt</a:t>
            </a:r>
            <a:r>
              <a:rPr lang="en-US" sz="2400" dirty="0" err="1"/>
              <a:t>.setDouble</a:t>
            </a:r>
            <a:r>
              <a:rPr lang="en-US" sz="2400" dirty="0"/>
              <a:t>(4,  5000);             </a:t>
            </a:r>
          </a:p>
          <a:p>
            <a:r>
              <a:rPr lang="en-US" sz="2400" dirty="0"/>
              <a:t>     </a:t>
            </a:r>
          </a:p>
        </p:txBody>
      </p:sp>
      <p:sp>
        <p:nvSpPr>
          <p:cNvPr id="6" name="右大括号 5"/>
          <p:cNvSpPr/>
          <p:nvPr/>
        </p:nvSpPr>
        <p:spPr>
          <a:xfrm>
            <a:off x="5286380" y="3929066"/>
            <a:ext cx="500066" cy="1357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929322" y="4286256"/>
            <a:ext cx="2262158" cy="369332"/>
          </a:xfrm>
          <a:prstGeom prst="rect">
            <a:avLst/>
          </a:prstGeom>
          <a:noFill/>
        </p:spPr>
        <p:txBody>
          <a:bodyPr wrap="none" rtlCol="0">
            <a:spAutoFit/>
          </a:bodyPr>
          <a:lstStyle/>
          <a:p>
            <a:pPr>
              <a:buNone/>
            </a:pPr>
            <a:r>
              <a:rPr lang="zh-CN" altLang="en-US" dirty="0"/>
              <a:t>为每一个参数设置值</a:t>
            </a:r>
          </a:p>
        </p:txBody>
      </p:sp>
      <p:sp>
        <p:nvSpPr>
          <p:cNvPr id="8" name="线形标注 1 7"/>
          <p:cNvSpPr/>
          <p:nvPr/>
        </p:nvSpPr>
        <p:spPr>
          <a:xfrm>
            <a:off x="7358050" y="785794"/>
            <a:ext cx="1785950" cy="642942"/>
          </a:xfrm>
          <a:prstGeom prst="borderCallout1">
            <a:avLst>
              <a:gd name="adj1" fmla="val 96683"/>
              <a:gd name="adj2" fmla="val 87068"/>
              <a:gd name="adj3" fmla="val 311971"/>
              <a:gd name="adj4" fmla="val 304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带有</a:t>
            </a:r>
            <a:r>
              <a:rPr lang="en-US" altLang="zh-CN" sz="2000" b="1" dirty="0">
                <a:solidFill>
                  <a:schemeClr val="tx1"/>
                </a:solidFill>
              </a:rPr>
              <a:t>4</a:t>
            </a:r>
            <a:r>
              <a:rPr lang="zh-CN" altLang="en-US" sz="2000" b="1" dirty="0">
                <a:solidFill>
                  <a:schemeClr val="tx1"/>
                </a:solidFill>
              </a:rPr>
              <a:t>个参数的</a:t>
            </a:r>
            <a:r>
              <a:rPr lang="en-US" altLang="zh-CN" sz="2000" b="1" dirty="0" err="1">
                <a:solidFill>
                  <a:schemeClr val="tx1"/>
                </a:solidFill>
              </a:rPr>
              <a:t>sql</a:t>
            </a:r>
            <a:r>
              <a:rPr lang="zh-CN" altLang="en-US" sz="2000" b="1" dirty="0">
                <a:solidFill>
                  <a:schemeClr val="tx1"/>
                </a:solidFill>
              </a:rPr>
              <a:t>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§14.7.1   </a:t>
            </a:r>
            <a:r>
              <a:rPr lang="zh-CN" altLang="en-US" dirty="0">
                <a:latin typeface="宋体" charset="-122"/>
              </a:rPr>
              <a:t>预处理语句优点 </a:t>
            </a:r>
            <a:endParaRPr lang="zh-CN" altLang="en-US" dirty="0"/>
          </a:p>
        </p:txBody>
      </p:sp>
      <p:sp>
        <p:nvSpPr>
          <p:cNvPr id="3" name="内容占位符 2"/>
          <p:cNvSpPr>
            <a:spLocks noGrp="1"/>
          </p:cNvSpPr>
          <p:nvPr>
            <p:ph idx="1"/>
          </p:nvPr>
        </p:nvSpPr>
        <p:spPr>
          <a:xfrm>
            <a:off x="457200" y="1628775"/>
            <a:ext cx="8115328" cy="4502150"/>
          </a:xfrm>
        </p:spPr>
        <p:txBody>
          <a:bodyPr/>
          <a:lstStyle/>
          <a:p>
            <a:pPr algn="just" eaLnBrk="0" hangingPunct="0"/>
            <a:r>
              <a:rPr lang="zh-CN" altLang="en-US" sz="2400" dirty="0">
                <a:latin typeface="Tahoma" pitchFamily="34" charset="0"/>
                <a:cs typeface="Tahoma" pitchFamily="34" charset="0"/>
              </a:rPr>
              <a:t>只要编译好了</a:t>
            </a:r>
            <a:r>
              <a:rPr lang="en-US" altLang="zh-CN" sz="2400" b="1" dirty="0" err="1">
                <a:solidFill>
                  <a:srgbClr val="C00000"/>
                </a:solidFill>
                <a:latin typeface="Tahoma" pitchFamily="34" charset="0"/>
                <a:ea typeface="Tahoma" pitchFamily="34" charset="0"/>
                <a:cs typeface="Tahoma" pitchFamily="34" charset="0"/>
              </a:rPr>
              <a:t>PreparedStatement</a:t>
            </a:r>
            <a:r>
              <a:rPr lang="zh-CN" altLang="en-US" sz="2400" b="1" dirty="0">
                <a:solidFill>
                  <a:srgbClr val="C00000"/>
                </a:solidFill>
                <a:latin typeface="Tahoma" pitchFamily="34" charset="0"/>
                <a:cs typeface="Tahoma" pitchFamily="34" charset="0"/>
              </a:rPr>
              <a:t>对象</a:t>
            </a:r>
            <a:r>
              <a:rPr lang="en-US" altLang="zh-CN" sz="2400" b="1" dirty="0">
                <a:solidFill>
                  <a:srgbClr val="C00000"/>
                </a:solidFill>
                <a:latin typeface="Tahoma" pitchFamily="34" charset="0"/>
                <a:ea typeface="Tahoma" pitchFamily="34" charset="0"/>
                <a:cs typeface="Tahoma" pitchFamily="34" charset="0"/>
              </a:rPr>
              <a:t>,</a:t>
            </a:r>
            <a:r>
              <a:rPr lang="zh-CN" altLang="en-US" sz="2600" dirty="0">
                <a:latin typeface="Tahoma" pitchFamily="34" charset="0"/>
                <a:cs typeface="Tahoma" pitchFamily="34" charset="0"/>
              </a:rPr>
              <a:t>该对象就可以调用下列方法都可以使得该地层内部命令被数据库执行： </a:t>
            </a:r>
            <a:endParaRPr lang="en-US" altLang="zh-CN" sz="2600" dirty="0">
              <a:latin typeface="Tahoma" pitchFamily="34" charset="0"/>
              <a:ea typeface="Tahoma" pitchFamily="34" charset="0"/>
              <a:cs typeface="Tahoma" pitchFamily="34" charset="0"/>
            </a:endParaRPr>
          </a:p>
          <a:p>
            <a:pPr lvl="1" algn="just" eaLnBrk="0" hangingPunct="0"/>
            <a:r>
              <a:rPr lang="en-US" altLang="zh-CN" b="1" dirty="0" err="1">
                <a:solidFill>
                  <a:srgbClr val="0000FF"/>
                </a:solidFill>
                <a:latin typeface="Tahoma" pitchFamily="34" charset="0"/>
                <a:ea typeface="Tahoma" pitchFamily="34" charset="0"/>
                <a:cs typeface="Tahoma" pitchFamily="34" charset="0"/>
              </a:rPr>
              <a:t>ResultSet</a:t>
            </a:r>
            <a:r>
              <a:rPr lang="en-US" altLang="zh-CN" b="1" dirty="0">
                <a:solidFill>
                  <a:srgbClr val="0000FF"/>
                </a:solidFill>
                <a:latin typeface="Tahoma" pitchFamily="34" charset="0"/>
                <a:ea typeface="Tahoma" pitchFamily="34" charset="0"/>
                <a:cs typeface="Tahoma" pitchFamily="34" charset="0"/>
              </a:rPr>
              <a:t> </a:t>
            </a:r>
            <a:r>
              <a:rPr lang="en-US" altLang="zh-CN" b="1" dirty="0" err="1">
                <a:solidFill>
                  <a:srgbClr val="0000FF"/>
                </a:solidFill>
                <a:latin typeface="Tahoma" pitchFamily="34" charset="0"/>
                <a:ea typeface="Tahoma" pitchFamily="34" charset="0"/>
                <a:cs typeface="Tahoma" pitchFamily="34" charset="0"/>
              </a:rPr>
              <a:t>executeQuery</a:t>
            </a:r>
            <a:r>
              <a:rPr lang="en-US" altLang="zh-CN" b="1" dirty="0">
                <a:solidFill>
                  <a:srgbClr val="0000FF"/>
                </a:solidFill>
                <a:latin typeface="Tahoma" pitchFamily="34" charset="0"/>
                <a:ea typeface="Tahoma" pitchFamily="34" charset="0"/>
                <a:cs typeface="Tahoma" pitchFamily="34" charset="0"/>
              </a:rPr>
              <a:t>() ;</a:t>
            </a:r>
          </a:p>
          <a:p>
            <a:pPr lvl="1" algn="just" eaLnBrk="0" hangingPunct="0"/>
            <a:r>
              <a:rPr lang="en-US" altLang="zh-CN" b="1" dirty="0" err="1">
                <a:solidFill>
                  <a:srgbClr val="0000FF"/>
                </a:solidFill>
                <a:latin typeface="Tahoma" pitchFamily="34" charset="0"/>
                <a:ea typeface="Tahoma" pitchFamily="34" charset="0"/>
                <a:cs typeface="Tahoma" pitchFamily="34" charset="0"/>
              </a:rPr>
              <a:t>boolean</a:t>
            </a:r>
            <a:r>
              <a:rPr lang="en-US" altLang="zh-CN" b="1" dirty="0">
                <a:solidFill>
                  <a:srgbClr val="0000FF"/>
                </a:solidFill>
                <a:latin typeface="Tahoma" pitchFamily="34" charset="0"/>
                <a:ea typeface="Tahoma" pitchFamily="34" charset="0"/>
                <a:cs typeface="Tahoma" pitchFamily="34" charset="0"/>
              </a:rPr>
              <a:t> execute();</a:t>
            </a:r>
          </a:p>
          <a:p>
            <a:pPr lvl="1" algn="just" eaLnBrk="0" hangingPunct="0"/>
            <a:r>
              <a:rPr lang="en-US" altLang="zh-CN" b="1" dirty="0" err="1">
                <a:solidFill>
                  <a:srgbClr val="0000FF"/>
                </a:solidFill>
                <a:latin typeface="Tahoma" pitchFamily="34" charset="0"/>
                <a:ea typeface="Tahoma" pitchFamily="34" charset="0"/>
                <a:cs typeface="Tahoma" pitchFamily="34" charset="0"/>
              </a:rPr>
              <a:t>int</a:t>
            </a:r>
            <a:r>
              <a:rPr lang="en-US" altLang="zh-CN" b="1" dirty="0">
                <a:solidFill>
                  <a:srgbClr val="0000FF"/>
                </a:solidFill>
                <a:latin typeface="Tahoma" pitchFamily="34" charset="0"/>
                <a:ea typeface="Tahoma" pitchFamily="34" charset="0"/>
                <a:cs typeface="Tahoma" pitchFamily="34" charset="0"/>
              </a:rPr>
              <a:t> </a:t>
            </a:r>
            <a:r>
              <a:rPr lang="en-US" altLang="zh-CN" b="1" dirty="0" err="1">
                <a:solidFill>
                  <a:srgbClr val="0000FF"/>
                </a:solidFill>
                <a:latin typeface="Tahoma" pitchFamily="34" charset="0"/>
                <a:ea typeface="Tahoma" pitchFamily="34" charset="0"/>
                <a:cs typeface="Tahoma" pitchFamily="34" charset="0"/>
              </a:rPr>
              <a:t>executeUpdate</a:t>
            </a:r>
            <a:r>
              <a:rPr lang="en-US" altLang="zh-CN" b="1" dirty="0">
                <a:solidFill>
                  <a:srgbClr val="0000FF"/>
                </a:solidFill>
                <a:latin typeface="Tahoma" pitchFamily="34" charset="0"/>
                <a:ea typeface="Tahoma" pitchFamily="34" charset="0"/>
                <a:cs typeface="Tahoma" pitchFamily="34" charset="0"/>
              </a:rPr>
              <a:t>();</a:t>
            </a:r>
          </a:p>
          <a:p>
            <a:pPr lvl="1" algn="just" eaLnBrk="0" hangingPunct="0"/>
            <a:endParaRPr lang="en-US" altLang="zh-CN" dirty="0">
              <a:latin typeface="Tahoma" pitchFamily="34" charset="0"/>
              <a:ea typeface="Tahoma" pitchFamily="34" charset="0"/>
              <a:cs typeface="Tahoma" pitchFamily="34" charset="0"/>
            </a:endParaRPr>
          </a:p>
          <a:p>
            <a:r>
              <a:rPr lang="zh-CN" altLang="en-US" dirty="0">
                <a:latin typeface="Tahoma" pitchFamily="34" charset="0"/>
                <a:cs typeface="Tahoma" pitchFamily="34" charset="0"/>
              </a:rPr>
              <a:t>只要编译好了</a:t>
            </a:r>
            <a:r>
              <a:rPr lang="en-US" altLang="zh-CN" b="1" dirty="0" err="1">
                <a:solidFill>
                  <a:srgbClr val="C00000"/>
                </a:solidFill>
                <a:latin typeface="Tahoma" pitchFamily="34" charset="0"/>
                <a:ea typeface="Tahoma" pitchFamily="34" charset="0"/>
                <a:cs typeface="Tahoma" pitchFamily="34" charset="0"/>
              </a:rPr>
              <a:t>PreparedStatement</a:t>
            </a:r>
            <a:r>
              <a:rPr lang="zh-CN" altLang="en-US" b="1" dirty="0">
                <a:solidFill>
                  <a:srgbClr val="C00000"/>
                </a:solidFill>
                <a:latin typeface="Tahoma" pitchFamily="34" charset="0"/>
                <a:cs typeface="Tahoma" pitchFamily="34" charset="0"/>
              </a:rPr>
              <a:t>对象</a:t>
            </a:r>
            <a:r>
              <a:rPr lang="zh-CN" altLang="en-US" dirty="0">
                <a:latin typeface="Tahoma" pitchFamily="34" charset="0"/>
                <a:cs typeface="Tahoma" pitchFamily="34" charset="0"/>
              </a:rPr>
              <a:t>，那么该对象可以随时地执行上述方法，显然提高了访问数据库的速度。</a:t>
            </a:r>
            <a:endParaRPr lang="en-US" dirty="0">
              <a:latin typeface="Tahoma" pitchFamily="34" charset="0"/>
              <a:ea typeface="Tahoma" pitchFamily="34" charset="0"/>
              <a:cs typeface="Tahoma" pitchFamily="34" charset="0"/>
            </a:endParaRPr>
          </a:p>
          <a:p>
            <a:endParaRPr 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
        <p:nvSpPr>
          <p:cNvPr id="5" name="右大括号 4"/>
          <p:cNvSpPr/>
          <p:nvPr/>
        </p:nvSpPr>
        <p:spPr>
          <a:xfrm>
            <a:off x="5572132" y="3000372"/>
            <a:ext cx="428628" cy="1214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6072198" y="3357562"/>
            <a:ext cx="2286016" cy="369332"/>
          </a:xfrm>
          <a:prstGeom prst="rect">
            <a:avLst/>
          </a:prstGeom>
          <a:noFill/>
        </p:spPr>
        <p:txBody>
          <a:bodyPr wrap="square" rtlCol="0">
            <a:spAutoFit/>
          </a:bodyPr>
          <a:lstStyle/>
          <a:p>
            <a:pPr>
              <a:buNone/>
            </a:pPr>
            <a:r>
              <a:rPr lang="zh-CN" altLang="en-US" b="1" dirty="0"/>
              <a:t>三个方法均无需参数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5" name="TextBox 4"/>
          <p:cNvSpPr txBox="1"/>
          <p:nvPr/>
        </p:nvSpPr>
        <p:spPr>
          <a:xfrm>
            <a:off x="500034" y="1928802"/>
            <a:ext cx="8286808" cy="3416320"/>
          </a:xfrm>
          <a:prstGeom prst="rect">
            <a:avLst/>
          </a:prstGeom>
          <a:noFill/>
          <a:ln>
            <a:solidFill>
              <a:schemeClr val="accent1"/>
            </a:solidFill>
          </a:ln>
        </p:spPr>
        <p:txBody>
          <a:bodyPr wrap="square" rtlCol="0">
            <a:spAutoFit/>
          </a:bodyPr>
          <a:lstStyle/>
          <a:p>
            <a:r>
              <a:rPr lang="en-US" sz="2400" dirty="0"/>
              <a:t>String </a:t>
            </a:r>
            <a:r>
              <a:rPr lang="en-US" sz="2400" b="1" dirty="0" err="1">
                <a:solidFill>
                  <a:srgbClr val="C00000"/>
                </a:solidFill>
              </a:rPr>
              <a:t>sql</a:t>
            </a:r>
            <a:r>
              <a:rPr lang="en-US" sz="2400" b="1" dirty="0">
                <a:solidFill>
                  <a:srgbClr val="C00000"/>
                </a:solidFill>
              </a:rPr>
              <a:t> </a:t>
            </a:r>
            <a:r>
              <a:rPr lang="en-US" sz="2400" dirty="0"/>
              <a:t>= "</a:t>
            </a:r>
            <a:r>
              <a:rPr lang="en-US" sz="2400" b="1" dirty="0">
                <a:solidFill>
                  <a:srgbClr val="006600"/>
                </a:solidFill>
              </a:rPr>
              <a:t>insert into </a:t>
            </a:r>
            <a:r>
              <a:rPr lang="en-US" sz="2400" b="1" dirty="0" err="1">
                <a:solidFill>
                  <a:srgbClr val="006600"/>
                </a:solidFill>
              </a:rPr>
              <a:t>employeee</a:t>
            </a:r>
            <a:r>
              <a:rPr lang="en-US" sz="2400" b="1" dirty="0">
                <a:solidFill>
                  <a:srgbClr val="006600"/>
                </a:solidFill>
              </a:rPr>
              <a:t> values(?, ?, ?, ?)";</a:t>
            </a:r>
            <a:r>
              <a:rPr lang="en-US" sz="2400" dirty="0"/>
              <a:t>  </a:t>
            </a:r>
          </a:p>
          <a:p>
            <a:r>
              <a:rPr lang="en-US" sz="2400" b="1" dirty="0" err="1">
                <a:solidFill>
                  <a:srgbClr val="C00000"/>
                </a:solidFill>
              </a:rPr>
              <a:t>PreparedStatement</a:t>
            </a:r>
            <a:r>
              <a:rPr lang="en-US" sz="2400" b="1" dirty="0">
                <a:solidFill>
                  <a:srgbClr val="C00000"/>
                </a:solidFill>
              </a:rPr>
              <a:t> </a:t>
            </a:r>
            <a:r>
              <a:rPr lang="en-US" sz="2400" dirty="0"/>
              <a:t> </a:t>
            </a:r>
            <a:r>
              <a:rPr lang="en-US" sz="2400" b="1" dirty="0">
                <a:solidFill>
                  <a:srgbClr val="0000CC"/>
                </a:solidFill>
              </a:rPr>
              <a:t>stmt</a:t>
            </a:r>
            <a:r>
              <a:rPr lang="en-US" sz="2400" dirty="0"/>
              <a:t> = </a:t>
            </a:r>
            <a:r>
              <a:rPr lang="en-US" sz="2400" dirty="0" err="1"/>
              <a:t>con.prepareStatement</a:t>
            </a:r>
            <a:r>
              <a:rPr lang="en-US" sz="2400" dirty="0"/>
              <a:t>(</a:t>
            </a:r>
            <a:r>
              <a:rPr lang="en-US" sz="2400" b="1" dirty="0" err="1">
                <a:solidFill>
                  <a:srgbClr val="C00000"/>
                </a:solidFill>
              </a:rPr>
              <a:t>sq</a:t>
            </a:r>
            <a:r>
              <a:rPr lang="en-US" sz="2400" dirty="0" err="1"/>
              <a:t>l</a:t>
            </a:r>
            <a:r>
              <a:rPr lang="en-US" sz="2400" dirty="0"/>
              <a:t>); </a:t>
            </a:r>
          </a:p>
          <a:p>
            <a:r>
              <a:rPr lang="en-US" sz="2400" dirty="0"/>
              <a:t>   </a:t>
            </a:r>
          </a:p>
          <a:p>
            <a:r>
              <a:rPr lang="en-US" sz="2400" b="1" dirty="0" err="1">
                <a:solidFill>
                  <a:srgbClr val="0000CC"/>
                </a:solidFill>
              </a:rPr>
              <a:t>stmt</a:t>
            </a:r>
            <a:r>
              <a:rPr lang="en-US" sz="2400" dirty="0" err="1"/>
              <a:t>.setString</a:t>
            </a:r>
            <a:r>
              <a:rPr lang="en-US" sz="2400" dirty="0"/>
              <a:t>(1, “010”);  </a:t>
            </a:r>
          </a:p>
          <a:p>
            <a:r>
              <a:rPr lang="en-US" sz="2400" b="1" dirty="0" err="1">
                <a:solidFill>
                  <a:srgbClr val="0000CC"/>
                </a:solidFill>
              </a:rPr>
              <a:t>stmt</a:t>
            </a:r>
            <a:r>
              <a:rPr lang="en-US" sz="2400" dirty="0" err="1"/>
              <a:t>.setString</a:t>
            </a:r>
            <a:r>
              <a:rPr lang="en-US" sz="2400" dirty="0"/>
              <a:t>(2, ”</a:t>
            </a:r>
            <a:r>
              <a:rPr lang="zh-CN" altLang="en-US" sz="2400" dirty="0"/>
              <a:t>王五</a:t>
            </a:r>
            <a:r>
              <a:rPr lang="en-US" sz="2400" dirty="0"/>
              <a:t>”);  </a:t>
            </a:r>
          </a:p>
          <a:p>
            <a:r>
              <a:rPr lang="en-US" sz="2400" b="1" dirty="0" err="1">
                <a:solidFill>
                  <a:srgbClr val="0000CC"/>
                </a:solidFill>
              </a:rPr>
              <a:t>stmt</a:t>
            </a:r>
            <a:r>
              <a:rPr lang="en-US" sz="2400" dirty="0" err="1"/>
              <a:t>.setDate</a:t>
            </a:r>
            <a:r>
              <a:rPr lang="en-US" sz="2400" dirty="0"/>
              <a:t>(3, ”2010-10-01”);     </a:t>
            </a:r>
          </a:p>
          <a:p>
            <a:r>
              <a:rPr lang="en-US" sz="2400" b="1" dirty="0" err="1">
                <a:solidFill>
                  <a:srgbClr val="0000CC"/>
                </a:solidFill>
              </a:rPr>
              <a:t>stmt</a:t>
            </a:r>
            <a:r>
              <a:rPr lang="en-US" sz="2400" dirty="0" err="1"/>
              <a:t>.setDouble</a:t>
            </a:r>
            <a:r>
              <a:rPr lang="en-US" sz="2400" dirty="0"/>
              <a:t>(4,  5000);             </a:t>
            </a:r>
          </a:p>
          <a:p>
            <a:r>
              <a:rPr lang="en-US" sz="2400" dirty="0"/>
              <a:t>     </a:t>
            </a:r>
          </a:p>
          <a:p>
            <a:r>
              <a:rPr lang="en-US" sz="2400" b="1" dirty="0" err="1">
                <a:solidFill>
                  <a:srgbClr val="0000CC"/>
                </a:solidFill>
              </a:rPr>
              <a:t>stmt</a:t>
            </a:r>
            <a:r>
              <a:rPr lang="en-US" sz="2400" dirty="0" err="1">
                <a:solidFill>
                  <a:srgbClr val="0000CC"/>
                </a:solidFill>
              </a:rPr>
              <a:t>.executeUpdate</a:t>
            </a:r>
            <a:r>
              <a:rPr lang="en-US" sz="2400" dirty="0">
                <a:solidFill>
                  <a:srgbClr val="0000CC"/>
                </a:solidFill>
              </a:rPr>
              <a:t>();  	//</a:t>
            </a:r>
            <a:r>
              <a:rPr lang="zh-CN" altLang="en-US" sz="2400" dirty="0">
                <a:solidFill>
                  <a:srgbClr val="0000CC"/>
                </a:solidFill>
              </a:rPr>
              <a:t>执行参数化的动态查询</a:t>
            </a:r>
          </a:p>
        </p:txBody>
      </p:sp>
      <p:sp>
        <p:nvSpPr>
          <p:cNvPr id="6" name="右大括号 5"/>
          <p:cNvSpPr/>
          <p:nvPr/>
        </p:nvSpPr>
        <p:spPr>
          <a:xfrm>
            <a:off x="4929190" y="3143248"/>
            <a:ext cx="500066" cy="1357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572132" y="3500438"/>
            <a:ext cx="2262158" cy="369332"/>
          </a:xfrm>
          <a:prstGeom prst="rect">
            <a:avLst/>
          </a:prstGeom>
          <a:noFill/>
        </p:spPr>
        <p:txBody>
          <a:bodyPr wrap="none" rtlCol="0">
            <a:spAutoFit/>
          </a:bodyPr>
          <a:lstStyle/>
          <a:p>
            <a:pPr>
              <a:buNone/>
            </a:pPr>
            <a:r>
              <a:rPr lang="zh-CN" altLang="en-US" dirty="0"/>
              <a:t>为每一个参数设置值</a:t>
            </a:r>
          </a:p>
        </p:txBody>
      </p:sp>
      <p:sp>
        <p:nvSpPr>
          <p:cNvPr id="8" name="线形标注 1 7"/>
          <p:cNvSpPr/>
          <p:nvPr/>
        </p:nvSpPr>
        <p:spPr>
          <a:xfrm>
            <a:off x="4500562" y="500042"/>
            <a:ext cx="1785950" cy="642942"/>
          </a:xfrm>
          <a:prstGeom prst="borderCallout1">
            <a:avLst>
              <a:gd name="adj1" fmla="val 99014"/>
              <a:gd name="adj2" fmla="val 50137"/>
              <a:gd name="adj3" fmla="val 221042"/>
              <a:gd name="adj4" fmla="val 1244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带有</a:t>
            </a:r>
            <a:r>
              <a:rPr lang="en-US" altLang="zh-CN" sz="2000" b="1" dirty="0">
                <a:solidFill>
                  <a:schemeClr val="tx1"/>
                </a:solidFill>
              </a:rPr>
              <a:t>4</a:t>
            </a:r>
            <a:r>
              <a:rPr lang="zh-CN" altLang="en-US" sz="2000" b="1" dirty="0">
                <a:solidFill>
                  <a:schemeClr val="tx1"/>
                </a:solidFill>
              </a:rPr>
              <a:t>个参数的</a:t>
            </a:r>
            <a:r>
              <a:rPr lang="en-US" altLang="zh-CN" sz="2000" b="1" dirty="0" err="1">
                <a:solidFill>
                  <a:schemeClr val="tx1"/>
                </a:solidFill>
              </a:rPr>
              <a:t>sql</a:t>
            </a:r>
            <a:r>
              <a:rPr lang="zh-CN" altLang="en-US" sz="2000" b="1" dirty="0">
                <a:solidFill>
                  <a:schemeClr val="tx1"/>
                </a:solidFill>
              </a:rPr>
              <a:t>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t>Statement</a:t>
            </a:r>
            <a:r>
              <a:rPr lang="zh-CN" altLang="en-US" sz="3600" b="1" dirty="0"/>
              <a:t>与</a:t>
            </a:r>
            <a:r>
              <a:rPr lang="en-US" sz="3600" b="1" dirty="0" err="1"/>
              <a:t>PreparedStatement</a:t>
            </a:r>
            <a:r>
              <a:rPr lang="en-US" sz="3600" b="1" dirty="0"/>
              <a:t> </a:t>
            </a:r>
            <a:r>
              <a:rPr lang="zh-CN" altLang="en-US" sz="3600" b="1" dirty="0"/>
              <a:t>的差异</a:t>
            </a:r>
            <a:endParaRPr lang="zh-CN" altLang="en-US" sz="3600" dirty="0"/>
          </a:p>
        </p:txBody>
      </p:sp>
      <p:sp>
        <p:nvSpPr>
          <p:cNvPr id="3" name="内容占位符 2"/>
          <p:cNvSpPr>
            <a:spLocks noGrp="1"/>
          </p:cNvSpPr>
          <p:nvPr>
            <p:ph idx="1"/>
          </p:nvPr>
        </p:nvSpPr>
        <p:spPr>
          <a:xfrm>
            <a:off x="457200" y="1600200"/>
            <a:ext cx="8229600" cy="4900634"/>
          </a:xfrm>
        </p:spPr>
        <p:txBody>
          <a:bodyPr>
            <a:normAutofit fontScale="92500" lnSpcReduction="10000"/>
          </a:bodyPr>
          <a:lstStyle/>
          <a:p>
            <a:r>
              <a:rPr lang="en-US" sz="2400" dirty="0"/>
              <a:t>Statement </a:t>
            </a:r>
            <a:r>
              <a:rPr lang="zh-CN" altLang="en-US" sz="2400" dirty="0"/>
              <a:t>用于通用查询，</a:t>
            </a:r>
            <a:r>
              <a:rPr lang="en-US" sz="2400" dirty="0" err="1"/>
              <a:t>PreparedStatement</a:t>
            </a:r>
            <a:r>
              <a:rPr lang="en-US" sz="2400" dirty="0"/>
              <a:t> </a:t>
            </a:r>
            <a:r>
              <a:rPr lang="zh-CN" altLang="en-US" sz="2400" dirty="0"/>
              <a:t>用于执行参数化查询。</a:t>
            </a:r>
            <a:endParaRPr lang="en-US" altLang="zh-CN" sz="2400" dirty="0"/>
          </a:p>
          <a:p>
            <a:endParaRPr lang="en-US" sz="2400" dirty="0"/>
          </a:p>
          <a:p>
            <a:r>
              <a:rPr lang="en-US" sz="2400" b="1" dirty="0" err="1"/>
              <a:t>PreparedStatement</a:t>
            </a:r>
            <a:r>
              <a:rPr lang="en-US" sz="2400" b="1" dirty="0"/>
              <a:t> </a:t>
            </a:r>
            <a:r>
              <a:rPr lang="zh-CN" altLang="en-US" sz="2400" b="1" dirty="0"/>
              <a:t>对象继承 于</a:t>
            </a:r>
            <a:r>
              <a:rPr lang="en-US" sz="2400" b="1" dirty="0"/>
              <a:t>Statement，</a:t>
            </a:r>
            <a:r>
              <a:rPr lang="zh-CN" altLang="en-US" sz="2400" b="1" dirty="0"/>
              <a:t>并与之在两方面有所不同：</a:t>
            </a:r>
          </a:p>
          <a:p>
            <a:pPr lvl="1">
              <a:buNone/>
            </a:pPr>
            <a:r>
              <a:rPr lang="en-US" altLang="zh-CN" sz="2400" dirty="0"/>
              <a:t>1</a:t>
            </a:r>
            <a:r>
              <a:rPr lang="zh-CN" altLang="en-US" sz="2400" dirty="0"/>
              <a:t>）</a:t>
            </a:r>
            <a:r>
              <a:rPr lang="en-US" sz="2400" dirty="0" err="1">
                <a:solidFill>
                  <a:srgbClr val="C00000"/>
                </a:solidFill>
              </a:rPr>
              <a:t>PreparedStatement</a:t>
            </a:r>
            <a:r>
              <a:rPr lang="en-US" sz="2400" dirty="0">
                <a:solidFill>
                  <a:srgbClr val="C00000"/>
                </a:solidFill>
              </a:rPr>
              <a:t> </a:t>
            </a:r>
            <a:r>
              <a:rPr lang="zh-CN" altLang="en-US" sz="2400" dirty="0">
                <a:solidFill>
                  <a:srgbClr val="C00000"/>
                </a:solidFill>
              </a:rPr>
              <a:t>实例包含已编译的 </a:t>
            </a:r>
            <a:r>
              <a:rPr lang="en-US" sz="2400" dirty="0">
                <a:solidFill>
                  <a:srgbClr val="C00000"/>
                </a:solidFill>
              </a:rPr>
              <a:t>SQL </a:t>
            </a:r>
            <a:r>
              <a:rPr lang="zh-CN" altLang="en-US" sz="2400" dirty="0">
                <a:solidFill>
                  <a:srgbClr val="C00000"/>
                </a:solidFill>
              </a:rPr>
              <a:t>语句。</a:t>
            </a:r>
            <a:endParaRPr lang="en-US" altLang="zh-CN" sz="2400" dirty="0">
              <a:solidFill>
                <a:srgbClr val="C00000"/>
              </a:solidFill>
            </a:endParaRPr>
          </a:p>
          <a:p>
            <a:pPr lvl="2"/>
            <a:r>
              <a:rPr lang="zh-CN" altLang="en-US" sz="2000" dirty="0"/>
              <a:t>包含于 </a:t>
            </a:r>
            <a:r>
              <a:rPr lang="en-US" sz="2000" dirty="0" err="1"/>
              <a:t>PreparedStatement</a:t>
            </a:r>
            <a:r>
              <a:rPr lang="en-US" sz="2000" dirty="0"/>
              <a:t> </a:t>
            </a:r>
            <a:r>
              <a:rPr lang="zh-CN" altLang="en-US" sz="2000" dirty="0"/>
              <a:t>对象中的 </a:t>
            </a:r>
            <a:r>
              <a:rPr lang="en-US" sz="2000" dirty="0"/>
              <a:t>SQL </a:t>
            </a:r>
            <a:r>
              <a:rPr lang="zh-CN" altLang="en-US" sz="2000" dirty="0"/>
              <a:t>语句可具有一个或多个 </a:t>
            </a:r>
            <a:r>
              <a:rPr lang="en-US" sz="2000" dirty="0"/>
              <a:t>IN </a:t>
            </a:r>
            <a:r>
              <a:rPr lang="zh-CN" altLang="en-US" sz="2000" dirty="0"/>
              <a:t>参数。</a:t>
            </a:r>
            <a:endParaRPr lang="en-US" altLang="zh-CN" sz="2000" dirty="0"/>
          </a:p>
          <a:p>
            <a:pPr lvl="2"/>
            <a:r>
              <a:rPr lang="en-US" sz="2000" dirty="0"/>
              <a:t>IN</a:t>
            </a:r>
            <a:r>
              <a:rPr lang="zh-CN" altLang="en-US" sz="2000" dirty="0"/>
              <a:t>参数的值在 </a:t>
            </a:r>
            <a:r>
              <a:rPr lang="en-US" sz="2000" dirty="0"/>
              <a:t>SQL </a:t>
            </a:r>
            <a:r>
              <a:rPr lang="zh-CN" altLang="en-US" sz="2000" dirty="0"/>
              <a:t>语句创建时未被指定。相反的，该语句为每个 </a:t>
            </a:r>
            <a:r>
              <a:rPr lang="en-US" sz="2000" dirty="0"/>
              <a:t>IN </a:t>
            </a:r>
            <a:r>
              <a:rPr lang="zh-CN" altLang="en-US" sz="2000" dirty="0"/>
              <a:t>参数保留一个问号（“？”）作为占位符。</a:t>
            </a:r>
            <a:endParaRPr lang="en-US" altLang="zh-CN" sz="2000" dirty="0"/>
          </a:p>
          <a:p>
            <a:pPr lvl="2"/>
            <a:r>
              <a:rPr lang="zh-CN" altLang="en-US" sz="2000" dirty="0"/>
              <a:t>每个问号的值必须在该语句执行之前，通过适当的</a:t>
            </a:r>
            <a:r>
              <a:rPr lang="en-US" sz="2000" dirty="0" err="1"/>
              <a:t>setXXX</a:t>
            </a:r>
            <a:r>
              <a:rPr lang="en-US" sz="2000" dirty="0"/>
              <a:t> </a:t>
            </a:r>
            <a:r>
              <a:rPr lang="zh-CN" altLang="en-US" sz="2000" dirty="0"/>
              <a:t>方法来提供。</a:t>
            </a:r>
          </a:p>
          <a:p>
            <a:pPr lvl="1">
              <a:buNone/>
            </a:pPr>
            <a:r>
              <a:rPr lang="en-US" altLang="zh-CN" sz="2400" dirty="0"/>
              <a:t>2</a:t>
            </a:r>
            <a:r>
              <a:rPr lang="zh-CN" altLang="en-US" sz="2400" dirty="0"/>
              <a:t>）</a:t>
            </a:r>
            <a:r>
              <a:rPr lang="zh-CN" altLang="en-US" sz="2400" dirty="0">
                <a:solidFill>
                  <a:srgbClr val="C00000"/>
                </a:solidFill>
              </a:rPr>
              <a:t>由于 </a:t>
            </a:r>
            <a:r>
              <a:rPr lang="en-US" sz="2400" dirty="0" err="1">
                <a:solidFill>
                  <a:srgbClr val="C00000"/>
                </a:solidFill>
              </a:rPr>
              <a:t>PreparedStatement</a:t>
            </a:r>
            <a:r>
              <a:rPr lang="en-US" sz="2400" dirty="0">
                <a:solidFill>
                  <a:srgbClr val="C00000"/>
                </a:solidFill>
              </a:rPr>
              <a:t> </a:t>
            </a:r>
            <a:r>
              <a:rPr lang="zh-CN" altLang="en-US" sz="2400" dirty="0">
                <a:solidFill>
                  <a:srgbClr val="C00000"/>
                </a:solidFill>
              </a:rPr>
              <a:t>对象已预编译过，所以其执行速度要快于 </a:t>
            </a:r>
            <a:r>
              <a:rPr lang="en-US" sz="2400" dirty="0">
                <a:solidFill>
                  <a:srgbClr val="C00000"/>
                </a:solidFill>
              </a:rPr>
              <a:t>Statement </a:t>
            </a:r>
            <a:r>
              <a:rPr lang="zh-CN" altLang="en-US" sz="2400" dirty="0">
                <a:solidFill>
                  <a:srgbClr val="C00000"/>
                </a:solidFill>
              </a:rPr>
              <a:t>对象</a:t>
            </a:r>
            <a:r>
              <a:rPr lang="zh-CN" altLang="en-US" sz="2400" dirty="0"/>
              <a:t>。因此，多次执行的 </a:t>
            </a:r>
            <a:r>
              <a:rPr lang="en-US" sz="2400" dirty="0"/>
              <a:t>SQL </a:t>
            </a:r>
            <a:r>
              <a:rPr lang="zh-CN" altLang="en-US" sz="2400" dirty="0"/>
              <a:t>语句经常创建为 </a:t>
            </a:r>
            <a:r>
              <a:rPr lang="en-US" sz="2400" dirty="0" err="1"/>
              <a:t>PreparedStatement</a:t>
            </a:r>
            <a:r>
              <a:rPr lang="en-US" sz="2400" dirty="0"/>
              <a:t> </a:t>
            </a:r>
            <a:r>
              <a:rPr lang="zh-CN" altLang="en-US" sz="2400" dirty="0"/>
              <a:t>对象，以提高效率。</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Statement</a:t>
            </a:r>
            <a:r>
              <a:rPr lang="zh-CN" altLang="en-US" dirty="0"/>
              <a:t>与</a:t>
            </a:r>
            <a:r>
              <a:rPr lang="en-US" dirty="0" err="1"/>
              <a:t>PreparedStatement</a:t>
            </a:r>
            <a:r>
              <a:rPr lang="zh-CN" altLang="en-US" dirty="0"/>
              <a:t>，如何选择？</a:t>
            </a:r>
          </a:p>
        </p:txBody>
      </p:sp>
      <p:sp>
        <p:nvSpPr>
          <p:cNvPr id="3" name="内容占位符 2"/>
          <p:cNvSpPr>
            <a:spLocks noGrp="1"/>
          </p:cNvSpPr>
          <p:nvPr>
            <p:ph idx="1"/>
          </p:nvPr>
        </p:nvSpPr>
        <p:spPr/>
        <p:txBody>
          <a:bodyPr/>
          <a:lstStyle/>
          <a:p>
            <a:r>
              <a:rPr lang="en-US" altLang="zh-CN" b="1" dirty="0">
                <a:solidFill>
                  <a:srgbClr val="C00000"/>
                </a:solidFill>
              </a:rPr>
              <a:t>Statement</a:t>
            </a:r>
            <a:r>
              <a:rPr lang="zh-CN" altLang="en-US" b="1" dirty="0">
                <a:solidFill>
                  <a:srgbClr val="C00000"/>
                </a:solidFill>
              </a:rPr>
              <a:t>对象</a:t>
            </a:r>
            <a:endParaRPr lang="en-US" altLang="zh-CN" b="1" dirty="0">
              <a:solidFill>
                <a:srgbClr val="C00000"/>
              </a:solidFill>
            </a:endParaRPr>
          </a:p>
          <a:p>
            <a:pPr lvl="1"/>
            <a:r>
              <a:rPr lang="zh-CN" altLang="en-US" dirty="0"/>
              <a:t>使用范围：当执行相似</a:t>
            </a:r>
            <a:r>
              <a:rPr lang="en-US" altLang="zh-CN" dirty="0"/>
              <a:t>SQL(</a:t>
            </a:r>
            <a:r>
              <a:rPr lang="zh-CN" altLang="en-US" dirty="0"/>
              <a:t>结构相同，具体值不同</a:t>
            </a:r>
            <a:r>
              <a:rPr lang="en-US" altLang="zh-CN" dirty="0"/>
              <a:t>)</a:t>
            </a:r>
            <a:r>
              <a:rPr lang="zh-CN" altLang="en-US" dirty="0"/>
              <a:t>语句的次数比较少，有时候只执行一次。</a:t>
            </a:r>
          </a:p>
          <a:p>
            <a:pPr lvl="1"/>
            <a:r>
              <a:rPr lang="zh-CN" altLang="en-US" dirty="0"/>
              <a:t>优点：语法简单</a:t>
            </a:r>
          </a:p>
          <a:p>
            <a:pPr lvl="1"/>
            <a:r>
              <a:rPr lang="zh-CN" altLang="en-US" dirty="0"/>
              <a:t>缺点：采用硬编码效率低，安全性较差。</a:t>
            </a:r>
          </a:p>
          <a:p>
            <a:pPr lvl="1"/>
            <a:r>
              <a:rPr lang="zh-CN" altLang="en-US" dirty="0"/>
              <a:t>原理：硬编码，每次执行时相似</a:t>
            </a:r>
            <a:r>
              <a:rPr lang="en-US" altLang="zh-CN" dirty="0"/>
              <a:t>SQL</a:t>
            </a:r>
            <a:r>
              <a:rPr lang="zh-CN" altLang="en-US" dirty="0"/>
              <a:t>都会进行编译  </a:t>
            </a:r>
            <a:endParaRPr lang="en-US" altLang="zh-CN" dirty="0"/>
          </a:p>
          <a:p>
            <a:r>
              <a:rPr lang="en-US" altLang="zh-CN" b="1" dirty="0">
                <a:solidFill>
                  <a:srgbClr val="C00000"/>
                </a:solidFill>
              </a:rPr>
              <a:t>Statement</a:t>
            </a:r>
            <a:r>
              <a:rPr lang="zh-CN" altLang="en-US" b="1" dirty="0">
                <a:solidFill>
                  <a:srgbClr val="C00000"/>
                </a:solidFill>
              </a:rPr>
              <a:t>对象执行查询的方法：</a:t>
            </a:r>
            <a:endParaRPr lang="en-US" altLang="zh-CN" dirty="0"/>
          </a:p>
          <a:p>
            <a:pPr lvl="1"/>
            <a:r>
              <a:rPr lang="en-US" altLang="zh-CN" dirty="0" err="1">
                <a:solidFill>
                  <a:srgbClr val="0000CC"/>
                </a:solidFill>
              </a:rPr>
              <a:t>executeQuery</a:t>
            </a:r>
            <a:r>
              <a:rPr lang="en-US" altLang="zh-CN" dirty="0">
                <a:solidFill>
                  <a:srgbClr val="0000CC"/>
                </a:solidFill>
              </a:rPr>
              <a:t>(String </a:t>
            </a:r>
            <a:r>
              <a:rPr lang="en-US" altLang="zh-CN" dirty="0" err="1">
                <a:solidFill>
                  <a:srgbClr val="0000CC"/>
                </a:solidFill>
              </a:rPr>
              <a:t>sql</a:t>
            </a:r>
            <a:r>
              <a:rPr lang="en-US" altLang="zh-CN" dirty="0">
                <a:solidFill>
                  <a:srgbClr val="0000CC"/>
                </a:solidFill>
              </a:rPr>
              <a:t>)</a:t>
            </a:r>
          </a:p>
          <a:p>
            <a:pPr lvl="1"/>
            <a:r>
              <a:rPr lang="en-US" altLang="zh-CN" dirty="0" err="1">
                <a:solidFill>
                  <a:srgbClr val="0000CC"/>
                </a:solidFill>
              </a:rPr>
              <a:t>executeUpdate</a:t>
            </a:r>
            <a:r>
              <a:rPr lang="en-US" altLang="zh-CN" dirty="0">
                <a:solidFill>
                  <a:srgbClr val="0000CC"/>
                </a:solidFill>
              </a:rPr>
              <a:t>(String </a:t>
            </a:r>
            <a:r>
              <a:rPr lang="en-US" altLang="zh-CN" dirty="0" err="1">
                <a:solidFill>
                  <a:srgbClr val="0000CC"/>
                </a:solidFill>
              </a:rPr>
              <a:t>sql</a:t>
            </a:r>
            <a:r>
              <a:rPr lang="en-US" altLang="zh-CN" dirty="0">
                <a:solidFill>
                  <a:srgbClr val="0000CC"/>
                </a:solidFill>
              </a:rPr>
              <a:t>)</a:t>
            </a:r>
          </a:p>
          <a:p>
            <a:pPr lvl="1"/>
            <a:r>
              <a:rPr lang="en-US" altLang="zh-CN" dirty="0">
                <a:solidFill>
                  <a:srgbClr val="0000CC"/>
                </a:solidFill>
              </a:rPr>
              <a:t>execute(String </a:t>
            </a:r>
            <a:r>
              <a:rPr lang="en-US" altLang="zh-CN" dirty="0" err="1">
                <a:solidFill>
                  <a:srgbClr val="0000CC"/>
                </a:solidFill>
              </a:rPr>
              <a:t>sql</a:t>
            </a:r>
            <a:r>
              <a:rPr lang="en-US" altLang="zh-CN" dirty="0">
                <a:solidFill>
                  <a:srgbClr val="0000CC"/>
                </a:solidFill>
              </a:rPr>
              <a:t>)</a:t>
            </a:r>
            <a:endParaRPr lang="zh-CN" altLang="en-US" dirty="0">
              <a:solidFill>
                <a:srgbClr val="0000CC"/>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5" name="右大括号 4"/>
          <p:cNvSpPr/>
          <p:nvPr/>
        </p:nvSpPr>
        <p:spPr>
          <a:xfrm>
            <a:off x="5214942" y="4857760"/>
            <a:ext cx="428628" cy="1214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786446" y="5072074"/>
            <a:ext cx="2286016" cy="923330"/>
          </a:xfrm>
          <a:prstGeom prst="rect">
            <a:avLst/>
          </a:prstGeom>
          <a:noFill/>
        </p:spPr>
        <p:txBody>
          <a:bodyPr wrap="square" rtlCol="0">
            <a:spAutoFit/>
          </a:bodyPr>
          <a:lstStyle/>
          <a:p>
            <a:pPr>
              <a:buNone/>
            </a:pPr>
            <a:r>
              <a:rPr lang="zh-CN" altLang="en-US" b="1" dirty="0"/>
              <a:t>三个方法均需参数，参数</a:t>
            </a:r>
            <a:r>
              <a:rPr lang="en-US" altLang="zh-CN" b="1" dirty="0" err="1"/>
              <a:t>sql</a:t>
            </a:r>
            <a:r>
              <a:rPr lang="zh-CN" altLang="en-US" b="1" dirty="0"/>
              <a:t>为要执行的查询。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Statement</a:t>
            </a:r>
            <a:r>
              <a:rPr lang="zh-CN" altLang="en-US" dirty="0"/>
              <a:t>与</a:t>
            </a:r>
            <a:r>
              <a:rPr lang="en-US" dirty="0" err="1"/>
              <a:t>PreparedStatement</a:t>
            </a:r>
            <a:r>
              <a:rPr lang="zh-CN" altLang="en-US" dirty="0"/>
              <a:t>，如何选择？</a:t>
            </a:r>
          </a:p>
        </p:txBody>
      </p:sp>
      <p:sp>
        <p:nvSpPr>
          <p:cNvPr id="3" name="内容占位符 2"/>
          <p:cNvSpPr>
            <a:spLocks noGrp="1"/>
          </p:cNvSpPr>
          <p:nvPr>
            <p:ph idx="1"/>
          </p:nvPr>
        </p:nvSpPr>
        <p:spPr/>
        <p:txBody>
          <a:bodyPr>
            <a:normAutofit fontScale="92500" lnSpcReduction="10000"/>
          </a:bodyPr>
          <a:lstStyle/>
          <a:p>
            <a:r>
              <a:rPr lang="zh-CN" altLang="en-US" b="1" dirty="0">
                <a:solidFill>
                  <a:srgbClr val="C00000"/>
                </a:solidFill>
              </a:rPr>
              <a:t>预编译</a:t>
            </a:r>
            <a:r>
              <a:rPr lang="en-US" altLang="zh-CN" b="1" dirty="0" err="1">
                <a:solidFill>
                  <a:srgbClr val="C00000"/>
                </a:solidFill>
              </a:rPr>
              <a:t>PreparedStatement</a:t>
            </a:r>
            <a:endParaRPr lang="zh-CN" altLang="en-US" dirty="0">
              <a:solidFill>
                <a:srgbClr val="C00000"/>
              </a:solidFill>
            </a:endParaRPr>
          </a:p>
          <a:p>
            <a:pPr lvl="1"/>
            <a:r>
              <a:rPr lang="zh-CN" altLang="en-US" dirty="0"/>
              <a:t>使用范围：当执行相似</a:t>
            </a:r>
            <a:r>
              <a:rPr lang="en-US" altLang="zh-CN" dirty="0" err="1"/>
              <a:t>sql</a:t>
            </a:r>
            <a:r>
              <a:rPr lang="zh-CN" altLang="en-US" dirty="0"/>
              <a:t>语句的次数比较多</a:t>
            </a:r>
            <a:r>
              <a:rPr lang="en-US" altLang="zh-CN" dirty="0"/>
              <a:t>(</a:t>
            </a:r>
            <a:r>
              <a:rPr lang="zh-CN" altLang="en-US" dirty="0"/>
              <a:t>例如：用户登陆，对表频繁操作等</a:t>
            </a:r>
            <a:r>
              <a:rPr lang="en-US" altLang="zh-CN" dirty="0"/>
              <a:t>)</a:t>
            </a:r>
            <a:r>
              <a:rPr lang="zh-CN" altLang="en-US" dirty="0"/>
              <a:t>，语句一样，只是具体的值不一样，被称为</a:t>
            </a:r>
            <a:r>
              <a:rPr lang="zh-CN" altLang="en-US" b="1" dirty="0">
                <a:solidFill>
                  <a:srgbClr val="0000CC"/>
                </a:solidFill>
              </a:rPr>
              <a:t>动态</a:t>
            </a:r>
            <a:r>
              <a:rPr lang="en-US" altLang="zh-CN" b="1" dirty="0">
                <a:solidFill>
                  <a:srgbClr val="0000CC"/>
                </a:solidFill>
              </a:rPr>
              <a:t>SQL</a:t>
            </a:r>
            <a:r>
              <a:rPr lang="zh-CN" altLang="en-US" b="1" dirty="0">
                <a:solidFill>
                  <a:srgbClr val="0000CC"/>
                </a:solidFill>
              </a:rPr>
              <a:t>。</a:t>
            </a:r>
          </a:p>
          <a:p>
            <a:pPr lvl="1"/>
            <a:r>
              <a:rPr lang="zh-CN" altLang="en-US" dirty="0"/>
              <a:t>优点：语句只编译一次，减少编译次数。提高了安全性</a:t>
            </a:r>
            <a:r>
              <a:rPr lang="en-US" altLang="zh-CN" dirty="0"/>
              <a:t>(</a:t>
            </a:r>
            <a:r>
              <a:rPr lang="zh-CN" altLang="en-US" dirty="0"/>
              <a:t>阻止了</a:t>
            </a:r>
            <a:r>
              <a:rPr lang="en-US" altLang="zh-CN" dirty="0"/>
              <a:t>SQL</a:t>
            </a:r>
            <a:r>
              <a:rPr lang="zh-CN" altLang="en-US" dirty="0"/>
              <a:t>注入</a:t>
            </a:r>
            <a:r>
              <a:rPr lang="en-US" altLang="zh-CN" dirty="0"/>
              <a:t>)</a:t>
            </a:r>
            <a:endParaRPr lang="zh-CN" altLang="en-US" dirty="0"/>
          </a:p>
          <a:p>
            <a:pPr lvl="1"/>
            <a:r>
              <a:rPr lang="zh-CN" altLang="en-US" dirty="0"/>
              <a:t>缺点</a:t>
            </a:r>
            <a:r>
              <a:rPr lang="en-US" altLang="zh-CN" dirty="0"/>
              <a:t>: </a:t>
            </a:r>
            <a:r>
              <a:rPr lang="zh-CN" altLang="en-US" dirty="0"/>
              <a:t>执行非相似</a:t>
            </a:r>
            <a:r>
              <a:rPr lang="en-US" altLang="zh-CN" dirty="0"/>
              <a:t>SQL</a:t>
            </a:r>
            <a:r>
              <a:rPr lang="zh-CN" altLang="en-US" dirty="0"/>
              <a:t>语句时，速度较慢。</a:t>
            </a:r>
          </a:p>
          <a:p>
            <a:pPr lvl="1"/>
            <a:r>
              <a:rPr lang="zh-CN" altLang="en-US" dirty="0"/>
              <a:t>原理：相似</a:t>
            </a:r>
            <a:r>
              <a:rPr lang="en-US" altLang="zh-CN" dirty="0"/>
              <a:t>SQL</a:t>
            </a:r>
            <a:r>
              <a:rPr lang="zh-CN" altLang="en-US" dirty="0"/>
              <a:t>只编译一次，减少编译次数</a:t>
            </a:r>
            <a:endParaRPr lang="en-US" altLang="zh-CN" dirty="0"/>
          </a:p>
          <a:p>
            <a:r>
              <a:rPr lang="en-US" altLang="zh-CN" b="1" dirty="0" err="1">
                <a:solidFill>
                  <a:srgbClr val="C00000"/>
                </a:solidFill>
              </a:rPr>
              <a:t>PreparedStatemen</a:t>
            </a:r>
            <a:r>
              <a:rPr lang="zh-CN" altLang="en-US" b="1" dirty="0">
                <a:solidFill>
                  <a:srgbClr val="C00000"/>
                </a:solidFill>
              </a:rPr>
              <a:t>对象执行查询的方法：</a:t>
            </a:r>
            <a:endParaRPr lang="en-US" altLang="zh-CN" dirty="0"/>
          </a:p>
          <a:p>
            <a:pPr lvl="1" algn="just" eaLnBrk="0" hangingPunct="0"/>
            <a:r>
              <a:rPr lang="en-US" altLang="zh-CN" b="1" dirty="0" err="1">
                <a:solidFill>
                  <a:srgbClr val="0000FF"/>
                </a:solidFill>
                <a:latin typeface="Tahoma" pitchFamily="34" charset="0"/>
                <a:ea typeface="Tahoma" pitchFamily="34" charset="0"/>
                <a:cs typeface="Tahoma" pitchFamily="34" charset="0"/>
              </a:rPr>
              <a:t>ResultSet</a:t>
            </a:r>
            <a:r>
              <a:rPr lang="en-US" altLang="zh-CN" b="1" dirty="0">
                <a:solidFill>
                  <a:srgbClr val="0000FF"/>
                </a:solidFill>
                <a:latin typeface="Tahoma" pitchFamily="34" charset="0"/>
                <a:ea typeface="Tahoma" pitchFamily="34" charset="0"/>
                <a:cs typeface="Tahoma" pitchFamily="34" charset="0"/>
              </a:rPr>
              <a:t> </a:t>
            </a:r>
            <a:r>
              <a:rPr lang="en-US" altLang="zh-CN" b="1" dirty="0" err="1">
                <a:solidFill>
                  <a:srgbClr val="0000FF"/>
                </a:solidFill>
                <a:latin typeface="Tahoma" pitchFamily="34" charset="0"/>
                <a:ea typeface="Tahoma" pitchFamily="34" charset="0"/>
                <a:cs typeface="Tahoma" pitchFamily="34" charset="0"/>
              </a:rPr>
              <a:t>executeQuery</a:t>
            </a:r>
            <a:r>
              <a:rPr lang="en-US" altLang="zh-CN" b="1" dirty="0">
                <a:solidFill>
                  <a:srgbClr val="0000FF"/>
                </a:solidFill>
                <a:latin typeface="Tahoma" pitchFamily="34" charset="0"/>
                <a:ea typeface="Tahoma" pitchFamily="34" charset="0"/>
                <a:cs typeface="Tahoma" pitchFamily="34" charset="0"/>
              </a:rPr>
              <a:t>() ;</a:t>
            </a:r>
          </a:p>
          <a:p>
            <a:pPr lvl="1" algn="just" eaLnBrk="0" hangingPunct="0"/>
            <a:r>
              <a:rPr lang="en-US" altLang="zh-CN" b="1" dirty="0" err="1">
                <a:solidFill>
                  <a:srgbClr val="0000FF"/>
                </a:solidFill>
                <a:latin typeface="Tahoma" pitchFamily="34" charset="0"/>
                <a:ea typeface="Tahoma" pitchFamily="34" charset="0"/>
                <a:cs typeface="Tahoma" pitchFamily="34" charset="0"/>
              </a:rPr>
              <a:t>boolean</a:t>
            </a:r>
            <a:r>
              <a:rPr lang="en-US" altLang="zh-CN" b="1" dirty="0">
                <a:solidFill>
                  <a:srgbClr val="0000FF"/>
                </a:solidFill>
                <a:latin typeface="Tahoma" pitchFamily="34" charset="0"/>
                <a:ea typeface="Tahoma" pitchFamily="34" charset="0"/>
                <a:cs typeface="Tahoma" pitchFamily="34" charset="0"/>
              </a:rPr>
              <a:t> execute();</a:t>
            </a:r>
          </a:p>
          <a:p>
            <a:pPr lvl="1" algn="just" eaLnBrk="0" hangingPunct="0"/>
            <a:r>
              <a:rPr lang="en-US" altLang="zh-CN" b="1" dirty="0" err="1">
                <a:solidFill>
                  <a:srgbClr val="0000FF"/>
                </a:solidFill>
                <a:latin typeface="Tahoma" pitchFamily="34" charset="0"/>
                <a:ea typeface="Tahoma" pitchFamily="34" charset="0"/>
                <a:cs typeface="Tahoma" pitchFamily="34" charset="0"/>
              </a:rPr>
              <a:t>int</a:t>
            </a:r>
            <a:r>
              <a:rPr lang="en-US" altLang="zh-CN" b="1" dirty="0">
                <a:solidFill>
                  <a:srgbClr val="0000FF"/>
                </a:solidFill>
                <a:latin typeface="Tahoma" pitchFamily="34" charset="0"/>
                <a:ea typeface="Tahoma" pitchFamily="34" charset="0"/>
                <a:cs typeface="Tahoma" pitchFamily="34" charset="0"/>
              </a:rPr>
              <a:t> </a:t>
            </a:r>
            <a:r>
              <a:rPr lang="en-US" altLang="zh-CN" b="1" dirty="0" err="1">
                <a:solidFill>
                  <a:srgbClr val="0000FF"/>
                </a:solidFill>
                <a:latin typeface="Tahoma" pitchFamily="34" charset="0"/>
                <a:ea typeface="Tahoma" pitchFamily="34" charset="0"/>
                <a:cs typeface="Tahoma" pitchFamily="34" charset="0"/>
              </a:rPr>
              <a:t>executeUpdate</a:t>
            </a:r>
            <a:r>
              <a:rPr lang="en-US" altLang="zh-CN" b="1" dirty="0">
                <a:solidFill>
                  <a:srgbClr val="0000FF"/>
                </a:solidFill>
                <a:latin typeface="Tahoma" pitchFamily="34" charset="0"/>
                <a:ea typeface="Tahoma" pitchFamily="34" charset="0"/>
                <a:cs typeface="Tahoma" pitchFamily="34" charset="0"/>
              </a:rPr>
              <a:t>();</a:t>
            </a:r>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
        <p:nvSpPr>
          <p:cNvPr id="5" name="右大括号 4"/>
          <p:cNvSpPr/>
          <p:nvPr/>
        </p:nvSpPr>
        <p:spPr>
          <a:xfrm>
            <a:off x="5500694" y="4786322"/>
            <a:ext cx="428628" cy="1214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000760" y="5143512"/>
            <a:ext cx="2286016" cy="369332"/>
          </a:xfrm>
          <a:prstGeom prst="rect">
            <a:avLst/>
          </a:prstGeom>
          <a:noFill/>
        </p:spPr>
        <p:txBody>
          <a:bodyPr wrap="square" rtlCol="0">
            <a:spAutoFit/>
          </a:bodyPr>
          <a:lstStyle/>
          <a:p>
            <a:pPr>
              <a:buNone/>
            </a:pPr>
            <a:r>
              <a:rPr lang="zh-CN" altLang="en-US" b="1" dirty="0"/>
              <a:t>三个方法均无需参数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§14.7.1   </a:t>
            </a:r>
            <a:r>
              <a:rPr lang="zh-CN" altLang="en-US" dirty="0">
                <a:latin typeface="宋体" charset="-122"/>
              </a:rPr>
              <a:t>预处理语句优点 </a:t>
            </a:r>
            <a:endParaRPr lang="zh-CN" altLang="en-US" dirty="0"/>
          </a:p>
        </p:txBody>
      </p:sp>
      <p:sp>
        <p:nvSpPr>
          <p:cNvPr id="3" name="内容占位符 2"/>
          <p:cNvSpPr>
            <a:spLocks noGrp="1"/>
          </p:cNvSpPr>
          <p:nvPr>
            <p:ph idx="1"/>
          </p:nvPr>
        </p:nvSpPr>
        <p:spPr/>
        <p:txBody>
          <a:bodyPr/>
          <a:lstStyle/>
          <a:p>
            <a:pPr eaLnBrk="0" hangingPunct="0"/>
            <a:endParaRPr lang="en-US" altLang="zh-CN" sz="3200" b="1" dirty="0">
              <a:solidFill>
                <a:srgbClr val="C00000"/>
              </a:solidFill>
            </a:endParaRPr>
          </a:p>
          <a:p>
            <a:pPr eaLnBrk="0" hangingPunct="0"/>
            <a:endParaRPr lang="en-US" altLang="zh-CN" sz="3200" b="1" dirty="0">
              <a:solidFill>
                <a:srgbClr val="C00000"/>
              </a:solidFill>
            </a:endParaRPr>
          </a:p>
          <a:p>
            <a:pPr eaLnBrk="0" hangingPunct="0"/>
            <a:r>
              <a:rPr lang="zh-CN" altLang="en-US" sz="3200" b="1" dirty="0">
                <a:solidFill>
                  <a:srgbClr val="C00000"/>
                </a:solidFill>
              </a:rPr>
              <a:t>例题14-9</a:t>
            </a:r>
            <a:r>
              <a:rPr lang="en-US" altLang="zh-CN" sz="3200" b="1" dirty="0">
                <a:solidFill>
                  <a:srgbClr val="C00000"/>
                </a:solidFill>
              </a:rPr>
              <a:t>(</a:t>
            </a:r>
            <a:r>
              <a:rPr lang="zh-CN" altLang="en-US" sz="3200" b="1" dirty="0">
                <a:solidFill>
                  <a:srgbClr val="C00000"/>
                </a:solidFill>
              </a:rPr>
              <a:t>课堂阅读</a:t>
            </a:r>
            <a:r>
              <a:rPr lang="en-US" altLang="zh-CN" sz="3200" b="1" dirty="0">
                <a:solidFill>
                  <a:srgbClr val="C00000"/>
                </a:solidFill>
              </a:rPr>
              <a:t>)</a:t>
            </a:r>
            <a:endParaRPr lang="zh-CN" altLang="en-US" sz="3200" b="1"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§14.7.2   </a:t>
            </a:r>
            <a:r>
              <a:rPr lang="zh-CN" altLang="en-US" dirty="0">
                <a:latin typeface="宋体" charset="-122"/>
              </a:rPr>
              <a:t>使用统配符 </a:t>
            </a:r>
            <a:endParaRPr lang="zh-CN" altLang="en-US" dirty="0"/>
          </a:p>
        </p:txBody>
      </p:sp>
      <p:sp>
        <p:nvSpPr>
          <p:cNvPr id="3" name="内容占位符 2"/>
          <p:cNvSpPr>
            <a:spLocks noGrp="1"/>
          </p:cNvSpPr>
          <p:nvPr>
            <p:ph idx="1"/>
          </p:nvPr>
        </p:nvSpPr>
        <p:spPr/>
        <p:txBody>
          <a:bodyPr/>
          <a:lstStyle/>
          <a:p>
            <a:r>
              <a:rPr lang="zh-CN" altLang="en-US" dirty="0">
                <a:latin typeface="宋体" charset="-122"/>
              </a:rPr>
              <a:t>在对</a:t>
            </a:r>
            <a:r>
              <a:rPr lang="en-US" altLang="zh-CN" dirty="0">
                <a:latin typeface="宋体" charset="-122"/>
              </a:rPr>
              <a:t>SQL</a:t>
            </a:r>
            <a:r>
              <a:rPr lang="zh-CN" altLang="en-US" dirty="0">
                <a:latin typeface="宋体" charset="-122"/>
              </a:rPr>
              <a:t>进行预处理时可以使用</a:t>
            </a:r>
            <a:r>
              <a:rPr lang="zh-CN" altLang="en-US" dirty="0">
                <a:solidFill>
                  <a:srgbClr val="C00000"/>
                </a:solidFill>
                <a:latin typeface="宋体" charset="-122"/>
              </a:rPr>
              <a:t>统配符</a:t>
            </a:r>
            <a:r>
              <a:rPr lang="zh-CN" altLang="en-US" dirty="0">
                <a:solidFill>
                  <a:srgbClr val="C00000"/>
                </a:solidFill>
              </a:rPr>
              <a:t>“</a:t>
            </a:r>
            <a:r>
              <a:rPr lang="zh-CN" altLang="en-US" dirty="0">
                <a:solidFill>
                  <a:srgbClr val="C00000"/>
                </a:solidFill>
                <a:latin typeface="宋体" charset="-122"/>
              </a:rPr>
              <a:t>？</a:t>
            </a:r>
            <a:r>
              <a:rPr lang="zh-CN" altLang="en-US" dirty="0">
                <a:solidFill>
                  <a:srgbClr val="C00000"/>
                </a:solidFill>
              </a:rPr>
              <a:t>”</a:t>
            </a:r>
            <a:r>
              <a:rPr lang="zh-CN" altLang="en-US" dirty="0">
                <a:latin typeface="宋体" charset="-122"/>
              </a:rPr>
              <a:t>来代替字段的值，只要</a:t>
            </a:r>
            <a:r>
              <a:rPr lang="zh-CN" altLang="en-US" dirty="0">
                <a:solidFill>
                  <a:srgbClr val="C00000"/>
                </a:solidFill>
                <a:latin typeface="宋体" charset="-122"/>
              </a:rPr>
              <a:t>在预处理语句执行之前再设置统配符所表示的具体值</a:t>
            </a:r>
            <a:r>
              <a:rPr lang="zh-CN" altLang="en-US" dirty="0">
                <a:latin typeface="宋体" charset="-122"/>
              </a:rPr>
              <a:t>即可。</a:t>
            </a:r>
            <a:endParaRPr lang="en-US" altLang="zh-CN" dirty="0">
              <a:latin typeface="宋体" charset="-122"/>
            </a:endParaRPr>
          </a:p>
          <a:p>
            <a:pPr algn="just" eaLnBrk="0" hangingPunct="0"/>
            <a:r>
              <a:rPr lang="zh-CN" altLang="en-US" dirty="0">
                <a:latin typeface="宋体" charset="-122"/>
              </a:rPr>
              <a:t>例如</a:t>
            </a:r>
            <a:r>
              <a:rPr lang="zh-CN" altLang="en-US" dirty="0"/>
              <a:t>：</a:t>
            </a:r>
            <a:endParaRPr lang="en-US" altLang="zh-CN" dirty="0"/>
          </a:p>
          <a:p>
            <a:endParaRPr lang="en-US" altLang="zh-CN" dirty="0"/>
          </a:p>
          <a:p>
            <a:endParaRPr lang="en-US" altLang="zh-CN" dirty="0"/>
          </a:p>
          <a:p>
            <a:pPr algn="just" eaLnBrk="0" hangingPunct="0"/>
            <a:r>
              <a:rPr lang="zh-CN" altLang="en-US" dirty="0"/>
              <a:t>那么在</a:t>
            </a:r>
            <a:r>
              <a:rPr lang="en-US" altLang="zh-CN" dirty="0" err="1">
                <a:latin typeface="宋体" charset="-122"/>
              </a:rPr>
              <a:t>sql</a:t>
            </a:r>
            <a:r>
              <a:rPr lang="zh-CN" altLang="en-US" dirty="0"/>
              <a:t>对象执行之前，必须调用相应的方法设置统配符“？”代表的具体值，比如：</a:t>
            </a:r>
            <a:endParaRPr lang="zh-CN" altLang="en-US" dirty="0">
              <a:latin typeface="宋体" charset="-122"/>
            </a:endParaRPr>
          </a:p>
          <a:p>
            <a:pPr algn="ctr" eaLnBrk="0" hangingPunct="0">
              <a:buNone/>
            </a:pPr>
            <a:r>
              <a:rPr lang="en-US" altLang="zh-CN" sz="2400" b="1" dirty="0">
                <a:solidFill>
                  <a:srgbClr val="0000FF"/>
                </a:solidFill>
              </a:rPr>
              <a:t>  </a:t>
            </a:r>
            <a:r>
              <a:rPr lang="en-US" altLang="zh-CN" sz="2400" b="1" dirty="0" err="1">
                <a:solidFill>
                  <a:srgbClr val="0000FF"/>
                </a:solidFill>
              </a:rPr>
              <a:t>sql.setFloat</a:t>
            </a:r>
            <a:r>
              <a:rPr lang="en-US" altLang="zh-CN" sz="2400" b="1" dirty="0">
                <a:solidFill>
                  <a:srgbClr val="0000FF"/>
                </a:solidFill>
              </a:rPr>
              <a:t>(1, 2389);</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
        <p:nvSpPr>
          <p:cNvPr id="5" name="TextBox 4"/>
          <p:cNvSpPr txBox="1"/>
          <p:nvPr/>
        </p:nvSpPr>
        <p:spPr>
          <a:xfrm>
            <a:off x="857224" y="3500438"/>
            <a:ext cx="7572428" cy="707886"/>
          </a:xfrm>
          <a:prstGeom prst="rect">
            <a:avLst/>
          </a:prstGeom>
          <a:noFill/>
          <a:ln>
            <a:solidFill>
              <a:schemeClr val="accent1">
                <a:shade val="50000"/>
              </a:schemeClr>
            </a:solidFill>
          </a:ln>
        </p:spPr>
        <p:txBody>
          <a:bodyPr wrap="square" rtlCol="0">
            <a:spAutoFit/>
          </a:bodyPr>
          <a:lstStyle/>
          <a:p>
            <a:pPr algn="just" eaLnBrk="0" hangingPunct="0">
              <a:buNone/>
            </a:pPr>
            <a:r>
              <a:rPr lang="en-US" altLang="zh-CN" sz="2000" b="1" dirty="0"/>
              <a:t>String </a:t>
            </a:r>
            <a:r>
              <a:rPr lang="en-US" altLang="zh-CN" sz="2000" b="1" dirty="0" err="1"/>
              <a:t>sql</a:t>
            </a:r>
            <a:r>
              <a:rPr lang="en-US" altLang="zh-CN" sz="2000" b="1" dirty="0"/>
              <a:t>="SELECT * FROM employee WHERE salary &lt; </a:t>
            </a:r>
            <a:r>
              <a:rPr lang="en-US" altLang="zh-CN" sz="2000" b="1" dirty="0">
                <a:solidFill>
                  <a:srgbClr val="C00000"/>
                </a:solidFill>
              </a:rPr>
              <a:t>?</a:t>
            </a:r>
            <a:r>
              <a:rPr lang="en-US" altLang="zh-CN" sz="2000" b="1" dirty="0"/>
              <a:t>”;</a:t>
            </a:r>
            <a:endParaRPr lang="zh-CN" altLang="en-US" sz="2000" b="1" dirty="0"/>
          </a:p>
          <a:p>
            <a:pPr algn="just" eaLnBrk="0" hangingPunct="0">
              <a:buNone/>
            </a:pPr>
            <a:r>
              <a:rPr lang="en-US" sz="2000" b="1" dirty="0" err="1">
                <a:solidFill>
                  <a:srgbClr val="C00000"/>
                </a:solidFill>
              </a:rPr>
              <a:t>PreparedStatement</a:t>
            </a:r>
            <a:r>
              <a:rPr lang="en-US" sz="2000" b="1" dirty="0">
                <a:solidFill>
                  <a:srgbClr val="C00000"/>
                </a:solidFill>
              </a:rPr>
              <a:t> </a:t>
            </a:r>
            <a:r>
              <a:rPr lang="en-US" sz="2000" b="1" dirty="0"/>
              <a:t> stmt </a:t>
            </a:r>
            <a:r>
              <a:rPr lang="en-US" altLang="zh-CN" sz="2000" b="1" dirty="0"/>
              <a:t>=</a:t>
            </a:r>
            <a:r>
              <a:rPr lang="en-US" altLang="zh-CN" sz="2000" b="1" dirty="0" err="1">
                <a:solidFill>
                  <a:srgbClr val="0000FF"/>
                </a:solidFill>
              </a:rPr>
              <a:t>con.prepareStatement</a:t>
            </a:r>
            <a:r>
              <a:rPr lang="en-US" altLang="zh-CN" sz="2000" b="1" dirty="0">
                <a:solidFill>
                  <a:srgbClr val="0000FF"/>
                </a:solidFill>
              </a:rPr>
              <a:t>(</a:t>
            </a:r>
            <a:r>
              <a:rPr lang="en-US" altLang="zh-CN" sz="2000" b="1" dirty="0" err="1">
                <a:solidFill>
                  <a:srgbClr val="0000FF"/>
                </a:solidFill>
              </a:rPr>
              <a:t>sql</a:t>
            </a:r>
            <a:r>
              <a:rPr lang="en-US" altLang="zh-CN" sz="2000" b="1" dirty="0">
                <a:solidFill>
                  <a:srgbClr val="0000FF"/>
                </a:solidFill>
              </a:rPr>
              <a:t>);</a:t>
            </a:r>
            <a:endParaRPr lang="zh-CN" altLang="en-US" sz="2000" dirty="0"/>
          </a:p>
        </p:txBody>
      </p:sp>
      <p:sp>
        <p:nvSpPr>
          <p:cNvPr id="6" name="线形标注 1 5"/>
          <p:cNvSpPr/>
          <p:nvPr/>
        </p:nvSpPr>
        <p:spPr>
          <a:xfrm>
            <a:off x="4143372" y="6215082"/>
            <a:ext cx="1428760" cy="428652"/>
          </a:xfrm>
          <a:prstGeom prst="borderCallout1">
            <a:avLst>
              <a:gd name="adj1" fmla="val -1240"/>
              <a:gd name="adj2" fmla="val 52235"/>
              <a:gd name="adj3" fmla="val -91563"/>
              <a:gd name="adj4" fmla="val 609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第</a:t>
            </a:r>
            <a:r>
              <a:rPr lang="en-US" altLang="zh-CN" sz="2000" b="1" dirty="0">
                <a:solidFill>
                  <a:schemeClr val="tx1"/>
                </a:solidFill>
              </a:rPr>
              <a:t>1</a:t>
            </a:r>
            <a:r>
              <a:rPr lang="zh-CN" altLang="en-US" sz="2000" b="1" dirty="0">
                <a:solidFill>
                  <a:schemeClr val="tx1"/>
                </a:solidFill>
              </a:rPr>
              <a:t>个参数</a:t>
            </a:r>
          </a:p>
        </p:txBody>
      </p:sp>
      <p:sp>
        <p:nvSpPr>
          <p:cNvPr id="7" name="线形标注 1 6"/>
          <p:cNvSpPr/>
          <p:nvPr/>
        </p:nvSpPr>
        <p:spPr>
          <a:xfrm>
            <a:off x="6072198" y="6215082"/>
            <a:ext cx="2071702" cy="428652"/>
          </a:xfrm>
          <a:prstGeom prst="borderCallout1">
            <a:avLst>
              <a:gd name="adj1" fmla="val -1240"/>
              <a:gd name="adj2" fmla="val 52235"/>
              <a:gd name="adj3" fmla="val -77801"/>
              <a:gd name="adj4" fmla="val -251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第</a:t>
            </a:r>
            <a:r>
              <a:rPr lang="en-US" altLang="zh-CN" sz="2000" b="1" dirty="0">
                <a:solidFill>
                  <a:schemeClr val="tx1"/>
                </a:solidFill>
              </a:rPr>
              <a:t>1</a:t>
            </a:r>
            <a:r>
              <a:rPr lang="zh-CN" altLang="en-US" sz="2000" b="1" dirty="0">
                <a:solidFill>
                  <a:schemeClr val="tx1"/>
                </a:solidFill>
              </a:rPr>
              <a:t>个参数的值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§14.2   </a:t>
            </a:r>
            <a:r>
              <a:rPr lang="en-US" altLang="zh-CN" dirty="0"/>
              <a:t>JDBC</a:t>
            </a:r>
            <a:endParaRPr lang="zh-CN" altLang="en-US" dirty="0"/>
          </a:p>
        </p:txBody>
      </p:sp>
      <p:sp>
        <p:nvSpPr>
          <p:cNvPr id="3" name="内容占位符 2"/>
          <p:cNvSpPr>
            <a:spLocks noGrp="1"/>
          </p:cNvSpPr>
          <p:nvPr>
            <p:ph idx="1"/>
          </p:nvPr>
        </p:nvSpPr>
        <p:spPr/>
        <p:txBody>
          <a:bodyPr/>
          <a:lstStyle/>
          <a:p>
            <a:pPr>
              <a:spcBef>
                <a:spcPct val="50000"/>
              </a:spcBef>
            </a:pPr>
            <a:r>
              <a:rPr lang="zh-CN" altLang="en-US" dirty="0">
                <a:latin typeface="+mj-lt"/>
              </a:rPr>
              <a:t>简单地说，</a:t>
            </a:r>
            <a:r>
              <a:rPr lang="en-US" altLang="zh-CN" b="1" dirty="0">
                <a:solidFill>
                  <a:srgbClr val="0000CC"/>
                </a:solidFill>
                <a:latin typeface="+mj-lt"/>
              </a:rPr>
              <a:t>JDBC</a:t>
            </a:r>
            <a:r>
              <a:rPr lang="zh-CN" altLang="en-US" dirty="0">
                <a:latin typeface="+mj-lt"/>
              </a:rPr>
              <a:t>能完成3件事：</a:t>
            </a:r>
          </a:p>
          <a:p>
            <a:pPr marL="801687" lvl="1" indent="-457200">
              <a:buFont typeface="+mj-lt"/>
              <a:buAutoNum type="arabicPeriod"/>
            </a:pPr>
            <a:r>
              <a:rPr lang="zh-CN" altLang="en-US" dirty="0">
                <a:latin typeface="+mj-lt"/>
              </a:rPr>
              <a:t> 与一个数据库建立连接。</a:t>
            </a:r>
          </a:p>
          <a:p>
            <a:pPr marL="801687" lvl="1" indent="-457200">
              <a:buFont typeface="+mj-lt"/>
              <a:buAutoNum type="arabicPeriod"/>
            </a:pPr>
            <a:r>
              <a:rPr lang="zh-CN" altLang="en-US" dirty="0">
                <a:latin typeface="+mj-lt"/>
              </a:rPr>
              <a:t> 向数据库发送</a:t>
            </a:r>
            <a:r>
              <a:rPr lang="en-US" altLang="zh-CN" dirty="0">
                <a:latin typeface="+mj-lt"/>
              </a:rPr>
              <a:t>SQL</a:t>
            </a:r>
            <a:r>
              <a:rPr lang="zh-CN" altLang="en-US" dirty="0">
                <a:latin typeface="+mj-lt"/>
              </a:rPr>
              <a:t>语句。</a:t>
            </a:r>
          </a:p>
          <a:p>
            <a:pPr marL="801687" lvl="1" indent="-457200">
              <a:buFont typeface="+mj-lt"/>
              <a:buAutoNum type="arabicPeriod"/>
            </a:pPr>
            <a:r>
              <a:rPr lang="zh-CN" altLang="en-US" dirty="0">
                <a:latin typeface="+mj-lt"/>
              </a:rPr>
              <a:t> 处理数据库返回的结果。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6</a:t>
            </a:fld>
            <a:endParaRPr lang="zh-CN" altLang="en-US">
              <a:latin typeface="+mj-lt"/>
            </a:endParaRPr>
          </a:p>
        </p:txBody>
      </p:sp>
      <p:pic>
        <p:nvPicPr>
          <p:cNvPr id="2051" name="Picture 3"/>
          <p:cNvPicPr>
            <a:picLocks noChangeAspect="1" noChangeArrowheads="1"/>
          </p:cNvPicPr>
          <p:nvPr/>
        </p:nvPicPr>
        <p:blipFill>
          <a:blip r:embed="rId2"/>
          <a:srcRect/>
          <a:stretch>
            <a:fillRect/>
          </a:stretch>
        </p:blipFill>
        <p:spPr bwMode="auto">
          <a:xfrm>
            <a:off x="1214414" y="3857628"/>
            <a:ext cx="6705600" cy="22098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§14.7.2   </a:t>
            </a:r>
            <a:r>
              <a:rPr lang="zh-CN" altLang="en-US" dirty="0">
                <a:latin typeface="宋体" charset="-122"/>
              </a:rPr>
              <a:t>使用统配符 </a:t>
            </a:r>
            <a:endParaRPr lang="zh-CN" altLang="en-US" dirty="0"/>
          </a:p>
        </p:txBody>
      </p:sp>
      <p:sp>
        <p:nvSpPr>
          <p:cNvPr id="3" name="内容占位符 2"/>
          <p:cNvSpPr>
            <a:spLocks noGrp="1"/>
          </p:cNvSpPr>
          <p:nvPr>
            <p:ph idx="1"/>
          </p:nvPr>
        </p:nvSpPr>
        <p:spPr/>
        <p:txBody>
          <a:bodyPr/>
          <a:lstStyle/>
          <a:p>
            <a:pPr algn="just" eaLnBrk="0" hangingPunct="0"/>
            <a:r>
              <a:rPr lang="zh-CN" altLang="en-US" dirty="0"/>
              <a:t>预处理语句设置统配符</a:t>
            </a:r>
            <a:r>
              <a:rPr lang="en-US" altLang="zh-CN" dirty="0"/>
              <a:t>”</a:t>
            </a:r>
            <a:r>
              <a:rPr lang="zh-CN" altLang="en-US" dirty="0"/>
              <a:t>？</a:t>
            </a:r>
            <a:r>
              <a:rPr lang="en-US" altLang="zh-CN" dirty="0"/>
              <a:t>”</a:t>
            </a:r>
            <a:r>
              <a:rPr lang="zh-CN" altLang="en-US" dirty="0"/>
              <a:t>的值的常用方法有：</a:t>
            </a:r>
            <a:endParaRPr lang="zh-CN" altLang="en-US" dirty="0">
              <a:latin typeface="宋体" charset="-122"/>
            </a:endParaRPr>
          </a:p>
          <a:p>
            <a:pPr lvl="1" algn="just" eaLnBrk="0" hangingPunct="0"/>
            <a:r>
              <a:rPr lang="en-US" altLang="zh-CN" b="1" dirty="0">
                <a:solidFill>
                  <a:srgbClr val="0000FF"/>
                </a:solidFill>
              </a:rPr>
              <a:t>void </a:t>
            </a:r>
            <a:r>
              <a:rPr lang="en-US" altLang="zh-CN" b="1" dirty="0" err="1">
                <a:solidFill>
                  <a:srgbClr val="0000FF"/>
                </a:solidFill>
              </a:rPr>
              <a:t>setDate</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parameterIndex,Date</a:t>
            </a:r>
            <a:r>
              <a:rPr lang="en-US" altLang="zh-CN" b="1" dirty="0">
                <a:solidFill>
                  <a:srgbClr val="0000FF"/>
                </a:solidFill>
              </a:rPr>
              <a:t> x)</a:t>
            </a:r>
          </a:p>
          <a:p>
            <a:pPr lvl="1" algn="just" eaLnBrk="0" hangingPunct="0"/>
            <a:r>
              <a:rPr lang="en-US" altLang="zh-CN" b="1" dirty="0">
                <a:solidFill>
                  <a:srgbClr val="0000FF"/>
                </a:solidFill>
              </a:rPr>
              <a:t>void </a:t>
            </a:r>
            <a:r>
              <a:rPr lang="en-US" altLang="zh-CN" b="1" dirty="0" err="1">
                <a:solidFill>
                  <a:srgbClr val="0000FF"/>
                </a:solidFill>
              </a:rPr>
              <a:t>setDouble</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parameterIndex,double</a:t>
            </a:r>
            <a:r>
              <a:rPr lang="en-US" altLang="zh-CN" b="1" dirty="0">
                <a:solidFill>
                  <a:srgbClr val="0000FF"/>
                </a:solidFill>
              </a:rPr>
              <a:t> x)</a:t>
            </a:r>
          </a:p>
          <a:p>
            <a:pPr lvl="1" algn="just" eaLnBrk="0" hangingPunct="0"/>
            <a:r>
              <a:rPr lang="en-US" altLang="zh-CN" b="1" dirty="0">
                <a:solidFill>
                  <a:srgbClr val="0000FF"/>
                </a:solidFill>
              </a:rPr>
              <a:t>void </a:t>
            </a:r>
            <a:r>
              <a:rPr lang="en-US" altLang="zh-CN" b="1" dirty="0" err="1">
                <a:solidFill>
                  <a:srgbClr val="0000FF"/>
                </a:solidFill>
              </a:rPr>
              <a:t>setFloat</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parameterIndex,float</a:t>
            </a:r>
            <a:r>
              <a:rPr lang="en-US" altLang="zh-CN" b="1" dirty="0">
                <a:solidFill>
                  <a:srgbClr val="0000FF"/>
                </a:solidFill>
              </a:rPr>
              <a:t> x)</a:t>
            </a:r>
          </a:p>
          <a:p>
            <a:pPr lvl="1" algn="just" eaLnBrk="0" hangingPunct="0"/>
            <a:r>
              <a:rPr lang="en-US" altLang="zh-CN" b="1" dirty="0">
                <a:solidFill>
                  <a:srgbClr val="0000FF"/>
                </a:solidFill>
              </a:rPr>
              <a:t>void </a:t>
            </a:r>
            <a:r>
              <a:rPr lang="en-US" altLang="zh-CN" b="1" dirty="0" err="1">
                <a:solidFill>
                  <a:srgbClr val="0000FF"/>
                </a:solidFill>
              </a:rPr>
              <a:t>setInt</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parameterIndex,int</a:t>
            </a:r>
            <a:r>
              <a:rPr lang="en-US" altLang="zh-CN" b="1" dirty="0">
                <a:solidFill>
                  <a:srgbClr val="0000FF"/>
                </a:solidFill>
              </a:rPr>
              <a:t> x)</a:t>
            </a:r>
          </a:p>
          <a:p>
            <a:pPr lvl="1" algn="just" eaLnBrk="0" hangingPunct="0"/>
            <a:r>
              <a:rPr lang="en-US" altLang="zh-CN" b="1" dirty="0">
                <a:solidFill>
                  <a:srgbClr val="0000FF"/>
                </a:solidFill>
              </a:rPr>
              <a:t>void </a:t>
            </a:r>
            <a:r>
              <a:rPr lang="en-US" altLang="zh-CN" b="1" dirty="0" err="1">
                <a:solidFill>
                  <a:srgbClr val="0000FF"/>
                </a:solidFill>
              </a:rPr>
              <a:t>setLong</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parameterIndex,long</a:t>
            </a:r>
            <a:r>
              <a:rPr lang="en-US" altLang="zh-CN" b="1" dirty="0">
                <a:solidFill>
                  <a:srgbClr val="0000FF"/>
                </a:solidFill>
              </a:rPr>
              <a:t> x)</a:t>
            </a:r>
          </a:p>
          <a:p>
            <a:pPr lvl="1" eaLnBrk="0" hangingPunct="0"/>
            <a:r>
              <a:rPr lang="en-US" altLang="zh-CN" b="1" dirty="0">
                <a:solidFill>
                  <a:srgbClr val="0000FF"/>
                </a:solidFill>
              </a:rPr>
              <a:t>void </a:t>
            </a:r>
            <a:r>
              <a:rPr lang="en-US" altLang="zh-CN" b="1" dirty="0" err="1">
                <a:solidFill>
                  <a:srgbClr val="0000FF"/>
                </a:solidFill>
              </a:rPr>
              <a:t>setString</a:t>
            </a:r>
            <a:r>
              <a:rPr lang="en-US" altLang="zh-CN" b="1" dirty="0">
                <a:solidFill>
                  <a:srgbClr val="0000FF"/>
                </a:solidFill>
              </a:rPr>
              <a:t>(</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parameterIndex,String</a:t>
            </a:r>
            <a:r>
              <a:rPr lang="en-US" altLang="zh-CN" b="1" dirty="0">
                <a:solidFill>
                  <a:srgbClr val="0000FF"/>
                </a:solidFill>
              </a:rPr>
              <a:t> x)</a:t>
            </a:r>
          </a:p>
          <a:p>
            <a:pPr lvl="1" eaLnBrk="0" hangingPunct="0"/>
            <a:endParaRPr lang="en-US" altLang="zh-CN" b="1" dirty="0">
              <a:solidFill>
                <a:srgbClr val="0000FF"/>
              </a:solidFill>
            </a:endParaRPr>
          </a:p>
          <a:p>
            <a:pPr eaLnBrk="0" hangingPunct="0"/>
            <a:r>
              <a:rPr lang="zh-CN" altLang="en-US" b="1" dirty="0">
                <a:solidFill>
                  <a:srgbClr val="FF0000"/>
                </a:solidFill>
              </a:rPr>
              <a:t> </a:t>
            </a:r>
            <a:endParaRPr lang="en-US" altLang="zh-CN" b="1" dirty="0">
              <a:solidFill>
                <a:srgbClr val="FF0000"/>
              </a:solidFill>
            </a:endParaRPr>
          </a:p>
          <a:p>
            <a:pPr eaLnBrk="0" hangingPunct="0"/>
            <a:r>
              <a:rPr lang="zh-CN" altLang="en-US" b="1" dirty="0">
                <a:solidFill>
                  <a:srgbClr val="FF0000"/>
                </a:solidFill>
              </a:rPr>
              <a:t>例题14-10</a:t>
            </a:r>
            <a:r>
              <a:rPr lang="en-US" altLang="zh-CN" b="1" dirty="0">
                <a:solidFill>
                  <a:srgbClr val="FF0000"/>
                </a:solidFill>
              </a:rPr>
              <a:t>(</a:t>
            </a:r>
            <a:r>
              <a:rPr lang="zh-CN" altLang="en-US" b="1" dirty="0">
                <a:solidFill>
                  <a:srgbClr val="FF0000"/>
                </a:solidFill>
              </a:rPr>
              <a:t>课堂阅读与讨论</a:t>
            </a:r>
            <a:r>
              <a:rPr lang="en-US" altLang="zh-CN" b="1" dirty="0">
                <a:solidFill>
                  <a:srgbClr val="FF0000"/>
                </a:solidFill>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sp>
        <p:nvSpPr>
          <p:cNvPr id="5" name="线形标注 1 4"/>
          <p:cNvSpPr/>
          <p:nvPr/>
        </p:nvSpPr>
        <p:spPr>
          <a:xfrm>
            <a:off x="4857752" y="5143512"/>
            <a:ext cx="1428760" cy="428652"/>
          </a:xfrm>
          <a:prstGeom prst="borderCallout1">
            <a:avLst>
              <a:gd name="adj1" fmla="val -1240"/>
              <a:gd name="adj2" fmla="val 52235"/>
              <a:gd name="adj3" fmla="val -105326"/>
              <a:gd name="adj4" fmla="val 197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参数位置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734994"/>
          </a:xfrm>
        </p:spPr>
        <p:txBody>
          <a:bodyPr>
            <a:normAutofit/>
          </a:bodyPr>
          <a:lstStyle/>
          <a:p>
            <a:pPr algn="l" eaLnBrk="0" hangingPunct="0"/>
            <a:r>
              <a:rPr lang="zh-CN" altLang="en-US" dirty="0"/>
              <a:t>例题14-10</a:t>
            </a:r>
            <a:r>
              <a:rPr lang="en-US" altLang="zh-CN" dirty="0"/>
              <a:t>(</a:t>
            </a:r>
            <a:r>
              <a:rPr lang="zh-CN" altLang="en-US" dirty="0"/>
              <a:t>课堂阅读与讨论</a:t>
            </a:r>
            <a:r>
              <a:rPr lang="en-US" altLang="zh-CN" dirty="0"/>
              <a:t>)</a:t>
            </a:r>
            <a:endParaRPr lang="zh-CN" altLang="en-US" dirty="0"/>
          </a:p>
        </p:txBody>
      </p:sp>
      <p:sp>
        <p:nvSpPr>
          <p:cNvPr id="3" name="内容占位符 2"/>
          <p:cNvSpPr>
            <a:spLocks noGrp="1"/>
          </p:cNvSpPr>
          <p:nvPr>
            <p:ph idx="1"/>
          </p:nvPr>
        </p:nvSpPr>
        <p:spPr>
          <a:xfrm>
            <a:off x="457200" y="1071546"/>
            <a:ext cx="8472518" cy="5500726"/>
          </a:xfrm>
          <a:ln>
            <a:solidFill>
              <a:schemeClr val="accent1">
                <a:shade val="50000"/>
              </a:schemeClr>
            </a:solidFill>
          </a:ln>
        </p:spPr>
        <p:txBody>
          <a:bodyPr>
            <a:noAutofit/>
          </a:bodyPr>
          <a:lstStyle/>
          <a:p>
            <a:pPr>
              <a:spcBef>
                <a:spcPts val="0"/>
              </a:spcBef>
              <a:buNone/>
            </a:pPr>
            <a:r>
              <a:rPr lang="en-US" altLang="zh-CN" sz="2200" dirty="0"/>
              <a:t>String </a:t>
            </a:r>
            <a:r>
              <a:rPr lang="en-US" altLang="zh-CN" sz="2200" dirty="0" err="1"/>
              <a:t>insertCondition</a:t>
            </a:r>
            <a:r>
              <a:rPr lang="en-US" altLang="zh-CN" sz="2200" dirty="0"/>
              <a:t>="</a:t>
            </a:r>
            <a:r>
              <a:rPr lang="en-US" altLang="zh-CN" sz="2200" b="1" dirty="0">
                <a:solidFill>
                  <a:srgbClr val="0000CC"/>
                </a:solidFill>
              </a:rPr>
              <a:t>INSERT INTO employee VALUES (?,?,?,?)</a:t>
            </a:r>
            <a:r>
              <a:rPr lang="en-US" altLang="zh-CN" sz="2200" dirty="0"/>
              <a:t>";</a:t>
            </a:r>
          </a:p>
          <a:p>
            <a:pPr>
              <a:spcBef>
                <a:spcPts val="0"/>
              </a:spcBef>
              <a:buNone/>
            </a:pPr>
            <a:r>
              <a:rPr lang="en-US" sz="2200" b="1" dirty="0" err="1">
                <a:solidFill>
                  <a:srgbClr val="C00000"/>
                </a:solidFill>
              </a:rPr>
              <a:t>PreparedStatement</a:t>
            </a:r>
            <a:r>
              <a:rPr lang="en-US" altLang="zh-CN" sz="2200" dirty="0"/>
              <a:t> statement=</a:t>
            </a:r>
            <a:r>
              <a:rPr lang="en-US" altLang="zh-CN" sz="2200" dirty="0" err="1"/>
              <a:t>con.prepareStatement</a:t>
            </a:r>
            <a:r>
              <a:rPr lang="en-US" altLang="zh-CN" sz="2200" dirty="0"/>
              <a:t>(</a:t>
            </a:r>
            <a:r>
              <a:rPr lang="en-US" altLang="zh-CN" sz="2200" dirty="0" err="1"/>
              <a:t>insertCondition</a:t>
            </a:r>
            <a:r>
              <a:rPr lang="en-US" altLang="zh-CN" sz="2200" dirty="0"/>
              <a:t>);</a:t>
            </a:r>
          </a:p>
          <a:p>
            <a:pPr>
              <a:spcBef>
                <a:spcPts val="0"/>
              </a:spcBef>
              <a:buNone/>
            </a:pPr>
            <a:r>
              <a:rPr lang="en-US" altLang="zh-CN" sz="2200" b="1" dirty="0"/>
              <a:t>if(</a:t>
            </a:r>
            <a:r>
              <a:rPr lang="en-US" altLang="zh-CN" sz="2200" b="1" dirty="0" err="1"/>
              <a:t>number.length</a:t>
            </a:r>
            <a:r>
              <a:rPr lang="en-US" altLang="zh-CN" sz="2200" b="1" dirty="0"/>
              <a:t>()&gt;0) {</a:t>
            </a:r>
          </a:p>
          <a:p>
            <a:pPr>
              <a:spcBef>
                <a:spcPts val="0"/>
              </a:spcBef>
              <a:buNone/>
            </a:pPr>
            <a:r>
              <a:rPr lang="en-US" altLang="zh-CN" sz="2200" dirty="0"/>
              <a:t>             </a:t>
            </a:r>
            <a:r>
              <a:rPr lang="en-US" altLang="zh-CN" sz="2200" b="1" dirty="0" err="1">
                <a:solidFill>
                  <a:srgbClr val="006600"/>
                </a:solidFill>
              </a:rPr>
              <a:t>statement.setString</a:t>
            </a:r>
            <a:r>
              <a:rPr lang="en-US" altLang="zh-CN" sz="2200" b="1" dirty="0">
                <a:solidFill>
                  <a:srgbClr val="006600"/>
                </a:solidFill>
              </a:rPr>
              <a:t>(1,number);</a:t>
            </a:r>
          </a:p>
          <a:p>
            <a:pPr>
              <a:spcBef>
                <a:spcPts val="0"/>
              </a:spcBef>
              <a:buNone/>
            </a:pPr>
            <a:r>
              <a:rPr lang="en-US" altLang="zh-CN" sz="2200" b="1" dirty="0">
                <a:solidFill>
                  <a:srgbClr val="006600"/>
                </a:solidFill>
              </a:rPr>
              <a:t>             </a:t>
            </a:r>
            <a:r>
              <a:rPr lang="en-US" altLang="zh-CN" sz="2200" b="1" dirty="0" err="1">
                <a:solidFill>
                  <a:srgbClr val="006600"/>
                </a:solidFill>
              </a:rPr>
              <a:t>statement.setString</a:t>
            </a:r>
            <a:r>
              <a:rPr lang="en-US" altLang="zh-CN" sz="2200" b="1" dirty="0">
                <a:solidFill>
                  <a:srgbClr val="006600"/>
                </a:solidFill>
              </a:rPr>
              <a:t>(2,name);</a:t>
            </a:r>
          </a:p>
          <a:p>
            <a:pPr>
              <a:spcBef>
                <a:spcPts val="0"/>
              </a:spcBef>
              <a:buNone/>
            </a:pPr>
            <a:r>
              <a:rPr lang="en-US" altLang="zh-CN" sz="2200" b="1" dirty="0">
                <a:solidFill>
                  <a:srgbClr val="006600"/>
                </a:solidFill>
              </a:rPr>
              <a:t>             </a:t>
            </a:r>
            <a:r>
              <a:rPr lang="en-US" altLang="zh-CN" sz="2200" b="1" dirty="0" err="1">
                <a:solidFill>
                  <a:srgbClr val="006600"/>
                </a:solidFill>
              </a:rPr>
              <a:t>statement.setString</a:t>
            </a:r>
            <a:r>
              <a:rPr lang="en-US" altLang="zh-CN" sz="2200" b="1" dirty="0">
                <a:solidFill>
                  <a:srgbClr val="006600"/>
                </a:solidFill>
              </a:rPr>
              <a:t>(3,birthday);</a:t>
            </a:r>
          </a:p>
          <a:p>
            <a:pPr>
              <a:spcBef>
                <a:spcPts val="0"/>
              </a:spcBef>
              <a:buNone/>
            </a:pPr>
            <a:r>
              <a:rPr lang="en-US" altLang="zh-CN" sz="2200" b="1" dirty="0">
                <a:solidFill>
                  <a:srgbClr val="006600"/>
                </a:solidFill>
              </a:rPr>
              <a:t>             </a:t>
            </a:r>
            <a:r>
              <a:rPr lang="en-US" altLang="zh-CN" sz="2200" b="1" dirty="0" err="1">
                <a:solidFill>
                  <a:srgbClr val="006600"/>
                </a:solidFill>
              </a:rPr>
              <a:t>statement.setDouble</a:t>
            </a:r>
            <a:r>
              <a:rPr lang="en-US" altLang="zh-CN" sz="2200" b="1" dirty="0">
                <a:solidFill>
                  <a:srgbClr val="006600"/>
                </a:solidFill>
              </a:rPr>
              <a:t>(4,salary);</a:t>
            </a:r>
          </a:p>
          <a:p>
            <a:pPr>
              <a:spcBef>
                <a:spcPts val="0"/>
              </a:spcBef>
              <a:buNone/>
            </a:pPr>
            <a:r>
              <a:rPr lang="en-US" altLang="zh-CN" sz="2200" dirty="0">
                <a:solidFill>
                  <a:srgbClr val="0000CC"/>
                </a:solidFill>
              </a:rPr>
              <a:t>             </a:t>
            </a:r>
            <a:r>
              <a:rPr lang="en-US" altLang="zh-CN" sz="2200" b="1" dirty="0" err="1">
                <a:solidFill>
                  <a:srgbClr val="0000CC"/>
                </a:solidFill>
              </a:rPr>
              <a:t>int</a:t>
            </a:r>
            <a:r>
              <a:rPr lang="en-US" altLang="zh-CN" sz="2200" b="1" dirty="0">
                <a:solidFill>
                  <a:srgbClr val="0000CC"/>
                </a:solidFill>
              </a:rPr>
              <a:t> m=</a:t>
            </a:r>
            <a:r>
              <a:rPr lang="en-US" altLang="zh-CN" sz="2200" b="1" dirty="0" err="1">
                <a:solidFill>
                  <a:srgbClr val="0000CC"/>
                </a:solidFill>
              </a:rPr>
              <a:t>statement.executeUpdate</a:t>
            </a:r>
            <a:r>
              <a:rPr lang="en-US" altLang="zh-CN" sz="2200" b="1" dirty="0">
                <a:solidFill>
                  <a:srgbClr val="0000CC"/>
                </a:solidFill>
              </a:rPr>
              <a:t>();</a:t>
            </a:r>
          </a:p>
          <a:p>
            <a:pPr>
              <a:spcBef>
                <a:spcPts val="0"/>
              </a:spcBef>
              <a:buNone/>
            </a:pPr>
            <a:r>
              <a:rPr lang="en-US" altLang="zh-CN" sz="2200" dirty="0"/>
              <a:t>             </a:t>
            </a:r>
            <a:r>
              <a:rPr lang="en-US" altLang="zh-CN" sz="2200" b="1" dirty="0"/>
              <a:t>if(m!=0) </a:t>
            </a:r>
          </a:p>
          <a:p>
            <a:pPr lvl="1">
              <a:spcBef>
                <a:spcPts val="0"/>
              </a:spcBef>
              <a:buNone/>
            </a:pPr>
            <a:r>
              <a:rPr lang="zh-CN" altLang="en-US" sz="2200" dirty="0"/>
              <a:t>             </a:t>
            </a:r>
            <a:r>
              <a:rPr lang="en-US" altLang="zh-CN" sz="2200" dirty="0" err="1"/>
              <a:t>str</a:t>
            </a:r>
            <a:r>
              <a:rPr lang="en-US" altLang="zh-CN" sz="2200" dirty="0"/>
              <a:t>="</a:t>
            </a:r>
            <a:r>
              <a:rPr lang="zh-CN" altLang="en-US" sz="2200" dirty="0"/>
              <a:t>对表中添加</a:t>
            </a:r>
            <a:r>
              <a:rPr lang="en-US" altLang="zh-CN" sz="2200" dirty="0"/>
              <a:t>"+m+"</a:t>
            </a:r>
            <a:r>
              <a:rPr lang="zh-CN" altLang="en-US" sz="2200" dirty="0"/>
              <a:t>条记录成功</a:t>
            </a:r>
            <a:r>
              <a:rPr lang="en-US" altLang="zh-CN" sz="2200" dirty="0"/>
              <a:t>";</a:t>
            </a:r>
          </a:p>
          <a:p>
            <a:pPr>
              <a:spcBef>
                <a:spcPts val="0"/>
              </a:spcBef>
              <a:buNone/>
            </a:pPr>
            <a:r>
              <a:rPr lang="en-US" altLang="zh-CN" sz="2200" dirty="0"/>
              <a:t>             </a:t>
            </a:r>
            <a:r>
              <a:rPr lang="en-US" altLang="zh-CN" sz="2200" b="1" dirty="0"/>
              <a:t>else </a:t>
            </a:r>
          </a:p>
          <a:p>
            <a:pPr lvl="1">
              <a:spcBef>
                <a:spcPts val="0"/>
              </a:spcBef>
              <a:buNone/>
            </a:pPr>
            <a:r>
              <a:rPr lang="zh-CN" altLang="en-US" sz="2200" dirty="0"/>
              <a:t>             </a:t>
            </a:r>
            <a:r>
              <a:rPr lang="en-US" altLang="zh-CN" sz="2200" dirty="0" err="1"/>
              <a:t>str</a:t>
            </a:r>
            <a:r>
              <a:rPr lang="en-US" altLang="zh-CN" sz="2200" dirty="0"/>
              <a:t>="</a:t>
            </a:r>
            <a:r>
              <a:rPr lang="zh-CN" altLang="en-US" sz="2200" dirty="0"/>
              <a:t>添加记录失败</a:t>
            </a:r>
            <a:r>
              <a:rPr lang="en-US" altLang="zh-CN" sz="2200" dirty="0"/>
              <a:t>";</a:t>
            </a:r>
          </a:p>
          <a:p>
            <a:pPr>
              <a:spcBef>
                <a:spcPts val="0"/>
              </a:spcBef>
              <a:buNone/>
            </a:pPr>
            <a:r>
              <a:rPr lang="en-US" altLang="zh-CN" sz="2200" dirty="0"/>
              <a:t>}</a:t>
            </a:r>
            <a:r>
              <a:rPr lang="en-US" altLang="zh-CN" sz="2200" b="1" dirty="0"/>
              <a:t>else {</a:t>
            </a:r>
          </a:p>
          <a:p>
            <a:pPr>
              <a:spcBef>
                <a:spcPts val="0"/>
              </a:spcBef>
              <a:buNone/>
            </a:pPr>
            <a:r>
              <a:rPr lang="zh-CN" altLang="en-US" sz="2200" dirty="0"/>
              <a:t>            </a:t>
            </a:r>
            <a:r>
              <a:rPr lang="en-US" altLang="zh-CN" sz="2200" dirty="0" err="1"/>
              <a:t>str</a:t>
            </a:r>
            <a:r>
              <a:rPr lang="en-US" altLang="zh-CN" sz="2200" dirty="0"/>
              <a:t>="</a:t>
            </a:r>
            <a:r>
              <a:rPr lang="zh-CN" altLang="en-US" sz="2200" dirty="0"/>
              <a:t>必须要有雇员号</a:t>
            </a:r>
            <a:r>
              <a:rPr lang="en-US" altLang="zh-CN" sz="2200" dirty="0"/>
              <a:t>";</a:t>
            </a:r>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§14.9   </a:t>
            </a:r>
            <a:r>
              <a:rPr lang="en-US" altLang="zh-CN" dirty="0" err="1">
                <a:latin typeface="宋体" charset="-122"/>
              </a:rPr>
              <a:t>CachedRowSetImpl</a:t>
            </a:r>
            <a:r>
              <a:rPr lang="zh-CN" altLang="en-US" dirty="0">
                <a:latin typeface="宋体" charset="-122"/>
              </a:rPr>
              <a:t>类  </a:t>
            </a:r>
            <a:endParaRPr lang="zh-CN" altLang="en-US" dirty="0"/>
          </a:p>
        </p:txBody>
      </p:sp>
      <p:sp>
        <p:nvSpPr>
          <p:cNvPr id="3" name="内容占位符 2"/>
          <p:cNvSpPr>
            <a:spLocks noGrp="1"/>
          </p:cNvSpPr>
          <p:nvPr>
            <p:ph idx="1"/>
          </p:nvPr>
        </p:nvSpPr>
        <p:spPr/>
        <p:txBody>
          <a:bodyPr/>
          <a:lstStyle/>
          <a:p>
            <a:pPr>
              <a:spcBef>
                <a:spcPts val="0"/>
              </a:spcBef>
            </a:pPr>
            <a:r>
              <a:rPr lang="en-US" altLang="zh-CN" sz="2400" b="1" dirty="0" err="1">
                <a:solidFill>
                  <a:srgbClr val="C00000"/>
                </a:solidFill>
                <a:latin typeface="Tahoma" pitchFamily="34" charset="0"/>
                <a:ea typeface="Tahoma" pitchFamily="34" charset="0"/>
                <a:cs typeface="Tahoma" pitchFamily="34" charset="0"/>
              </a:rPr>
              <a:t>com.sun.rowset</a:t>
            </a:r>
            <a:r>
              <a:rPr lang="zh-CN" altLang="en-US" sz="2400" dirty="0">
                <a:latin typeface="Tahoma" pitchFamily="34" charset="0"/>
                <a:cs typeface="Tahoma" pitchFamily="34" charset="0"/>
              </a:rPr>
              <a:t>包提供了</a:t>
            </a:r>
            <a:r>
              <a:rPr lang="en-US" altLang="zh-CN" sz="2400" b="1" dirty="0" err="1">
                <a:solidFill>
                  <a:srgbClr val="C00000"/>
                </a:solidFill>
                <a:latin typeface="Tahoma" pitchFamily="34" charset="0"/>
                <a:ea typeface="Tahoma" pitchFamily="34" charset="0"/>
                <a:cs typeface="Tahoma" pitchFamily="34" charset="0"/>
              </a:rPr>
              <a:t>CachedRowSetImpl</a:t>
            </a:r>
            <a:r>
              <a:rPr lang="zh-CN" altLang="en-US" sz="2400" b="1" dirty="0">
                <a:solidFill>
                  <a:srgbClr val="C00000"/>
                </a:solidFill>
                <a:latin typeface="Tahoma" pitchFamily="34" charset="0"/>
                <a:cs typeface="Tahoma" pitchFamily="34" charset="0"/>
              </a:rPr>
              <a:t>类</a:t>
            </a:r>
            <a:r>
              <a:rPr lang="zh-CN" altLang="en-US" sz="2400" dirty="0">
                <a:latin typeface="Tahoma" pitchFamily="34" charset="0"/>
                <a:cs typeface="Tahoma" pitchFamily="34" charset="0"/>
              </a:rPr>
              <a:t>，该类实现了</a:t>
            </a:r>
            <a:r>
              <a:rPr lang="en-US" altLang="zh-CN" sz="2400" dirty="0" err="1">
                <a:latin typeface="Tahoma" pitchFamily="34" charset="0"/>
                <a:ea typeface="Tahoma" pitchFamily="34" charset="0"/>
                <a:cs typeface="Tahoma" pitchFamily="34" charset="0"/>
              </a:rPr>
              <a:t>CachedRowSet</a:t>
            </a:r>
            <a:r>
              <a:rPr lang="zh-CN" altLang="en-US" sz="2400" dirty="0">
                <a:latin typeface="Tahoma" pitchFamily="34" charset="0"/>
                <a:cs typeface="Tahoma" pitchFamily="34" charset="0"/>
              </a:rPr>
              <a:t>接口。</a:t>
            </a:r>
            <a:endParaRPr lang="en-US" altLang="zh-CN" sz="2400" dirty="0">
              <a:latin typeface="Tahoma" pitchFamily="34" charset="0"/>
              <a:cs typeface="Tahoma" pitchFamily="34" charset="0"/>
            </a:endParaRPr>
          </a:p>
          <a:p>
            <a:pPr lvl="1">
              <a:spcBef>
                <a:spcPts val="0"/>
              </a:spcBef>
            </a:pPr>
            <a:r>
              <a:rPr lang="en-US" altLang="zh-CN" sz="2000" b="1" dirty="0" err="1">
                <a:solidFill>
                  <a:srgbClr val="C00000"/>
                </a:solidFill>
                <a:latin typeface="Tahoma" pitchFamily="34" charset="0"/>
                <a:ea typeface="Tahoma" pitchFamily="34" charset="0"/>
                <a:cs typeface="Tahoma" pitchFamily="34" charset="0"/>
              </a:rPr>
              <a:t>com.sun.rowset</a:t>
            </a:r>
            <a:r>
              <a:rPr lang="zh-CN" altLang="en-US" sz="2000" dirty="0">
                <a:latin typeface="Tahoma" pitchFamily="34" charset="0"/>
                <a:cs typeface="Tahoma" pitchFamily="34" charset="0"/>
              </a:rPr>
              <a:t>包是</a:t>
            </a:r>
            <a:r>
              <a:rPr lang="en-US" sz="2000" dirty="0"/>
              <a:t>JRE</a:t>
            </a:r>
            <a:r>
              <a:rPr lang="zh-CN" altLang="en-US" sz="2000" dirty="0"/>
              <a:t>本身自带的，路径：</a:t>
            </a:r>
            <a:endParaRPr lang="en-US" altLang="zh-CN" sz="2000" dirty="0"/>
          </a:p>
          <a:p>
            <a:pPr lvl="1" algn="ctr">
              <a:spcBef>
                <a:spcPts val="0"/>
              </a:spcBef>
              <a:buNone/>
            </a:pPr>
            <a:r>
              <a:rPr lang="en-US" sz="2000" dirty="0"/>
              <a:t>JAVA_HOME/lib/rt.jar/</a:t>
            </a:r>
            <a:r>
              <a:rPr lang="en-US" sz="2000" dirty="0" err="1"/>
              <a:t>com.sun.rowset</a:t>
            </a:r>
            <a:endParaRPr lang="en-US" sz="2000" dirty="0"/>
          </a:p>
          <a:p>
            <a:pPr lvl="1">
              <a:spcBef>
                <a:spcPts val="0"/>
              </a:spcBef>
            </a:pPr>
            <a:r>
              <a:rPr lang="zh-CN" altLang="en-US" sz="2000" dirty="0"/>
              <a:t>例如我的：</a:t>
            </a:r>
            <a:r>
              <a:rPr lang="en-US" altLang="zh-CN" sz="2000" dirty="0">
                <a:solidFill>
                  <a:srgbClr val="0000CC"/>
                </a:solidFill>
                <a:latin typeface="Tahoma" pitchFamily="34" charset="0"/>
                <a:ea typeface="Tahoma" pitchFamily="34" charset="0"/>
                <a:cs typeface="Tahoma" pitchFamily="34" charset="0"/>
              </a:rPr>
              <a:t>Java\jdk1.8.0_101\</a:t>
            </a:r>
            <a:r>
              <a:rPr lang="en-US" altLang="zh-CN" sz="2000" dirty="0" err="1">
                <a:solidFill>
                  <a:srgbClr val="0000CC"/>
                </a:solidFill>
                <a:latin typeface="Tahoma" pitchFamily="34" charset="0"/>
                <a:ea typeface="Tahoma" pitchFamily="34" charset="0"/>
                <a:cs typeface="Tahoma" pitchFamily="34" charset="0"/>
              </a:rPr>
              <a:t>jre</a:t>
            </a:r>
            <a:r>
              <a:rPr lang="en-US" altLang="zh-CN" sz="2000" dirty="0">
                <a:solidFill>
                  <a:srgbClr val="0000CC"/>
                </a:solidFill>
                <a:latin typeface="Tahoma" pitchFamily="34" charset="0"/>
                <a:ea typeface="Tahoma" pitchFamily="34" charset="0"/>
                <a:cs typeface="Tahoma" pitchFamily="34" charset="0"/>
              </a:rPr>
              <a:t>\lib\</a:t>
            </a:r>
            <a:r>
              <a:rPr lang="en-US" altLang="zh-CN" sz="2000" dirty="0" err="1">
                <a:solidFill>
                  <a:srgbClr val="0000CC"/>
                </a:solidFill>
                <a:latin typeface="Tahoma" pitchFamily="34" charset="0"/>
                <a:ea typeface="Tahoma" pitchFamily="34" charset="0"/>
                <a:cs typeface="Tahoma" pitchFamily="34" charset="0"/>
              </a:rPr>
              <a:t>rt</a:t>
            </a:r>
            <a:r>
              <a:rPr lang="en-US" altLang="zh-CN" sz="2000" dirty="0">
                <a:solidFill>
                  <a:srgbClr val="0000CC"/>
                </a:solidFill>
                <a:latin typeface="Tahoma" pitchFamily="34" charset="0"/>
                <a:ea typeface="Tahoma" pitchFamily="34" charset="0"/>
                <a:cs typeface="Tahoma" pitchFamily="34" charset="0"/>
              </a:rPr>
              <a:t>\com\sun\</a:t>
            </a:r>
            <a:r>
              <a:rPr lang="en-US" altLang="zh-CN" sz="2000" dirty="0" err="1">
                <a:solidFill>
                  <a:srgbClr val="0000CC"/>
                </a:solidFill>
                <a:latin typeface="Tahoma" pitchFamily="34" charset="0"/>
                <a:ea typeface="Tahoma" pitchFamily="34" charset="0"/>
                <a:cs typeface="Tahoma" pitchFamily="34" charset="0"/>
              </a:rPr>
              <a:t>rowset</a:t>
            </a:r>
            <a:endParaRPr lang="en-US" altLang="zh-CN" sz="2000" dirty="0">
              <a:solidFill>
                <a:srgbClr val="0000CC"/>
              </a:solidFill>
              <a:latin typeface="Tahoma" pitchFamily="34" charset="0"/>
              <a:ea typeface="Tahoma" pitchFamily="34" charset="0"/>
              <a:cs typeface="Tahoma" pitchFamily="34" charset="0"/>
            </a:endParaRPr>
          </a:p>
          <a:p>
            <a:pPr>
              <a:spcBef>
                <a:spcPts val="0"/>
              </a:spcBef>
            </a:pPr>
            <a:endParaRPr lang="en-US" altLang="zh-CN" sz="2400" dirty="0">
              <a:latin typeface="Tahoma" pitchFamily="34" charset="0"/>
              <a:ea typeface="Tahoma" pitchFamily="34" charset="0"/>
              <a:cs typeface="Tahoma" pitchFamily="34" charset="0"/>
            </a:endParaRPr>
          </a:p>
          <a:p>
            <a:pPr>
              <a:spcBef>
                <a:spcPts val="0"/>
              </a:spcBef>
            </a:pPr>
            <a:endParaRPr lang="en-US" altLang="zh-CN" sz="2400" dirty="0">
              <a:latin typeface="Tahoma" pitchFamily="34" charset="0"/>
              <a:ea typeface="Tahoma" pitchFamily="34" charset="0"/>
              <a:cs typeface="Tahoma" pitchFamily="34" charset="0"/>
            </a:endParaRPr>
          </a:p>
          <a:p>
            <a:pPr>
              <a:spcBef>
                <a:spcPts val="0"/>
              </a:spcBef>
            </a:pPr>
            <a:r>
              <a:rPr lang="en-US" altLang="zh-CN" sz="2400" dirty="0" err="1">
                <a:solidFill>
                  <a:srgbClr val="0000CC"/>
                </a:solidFill>
                <a:latin typeface="Tahoma" pitchFamily="34" charset="0"/>
                <a:ea typeface="Tahoma" pitchFamily="34" charset="0"/>
                <a:cs typeface="Tahoma" pitchFamily="34" charset="0"/>
              </a:rPr>
              <a:t>CachedRowSetImpl</a:t>
            </a:r>
            <a:r>
              <a:rPr lang="zh-CN" altLang="en-US" sz="2400" dirty="0">
                <a:solidFill>
                  <a:srgbClr val="0000CC"/>
                </a:solidFill>
                <a:latin typeface="Tahoma" pitchFamily="34" charset="0"/>
                <a:cs typeface="Tahoma" pitchFamily="34" charset="0"/>
              </a:rPr>
              <a:t>对象可以保存</a:t>
            </a:r>
            <a:r>
              <a:rPr lang="en-US" altLang="zh-CN" sz="2400" dirty="0" err="1">
                <a:solidFill>
                  <a:srgbClr val="0000CC"/>
                </a:solidFill>
                <a:latin typeface="Tahoma" pitchFamily="34" charset="0"/>
                <a:ea typeface="Tahoma" pitchFamily="34" charset="0"/>
                <a:cs typeface="Tahoma" pitchFamily="34" charset="0"/>
              </a:rPr>
              <a:t>ResultSet</a:t>
            </a:r>
            <a:r>
              <a:rPr lang="zh-CN" altLang="en-US" sz="2400" dirty="0">
                <a:solidFill>
                  <a:srgbClr val="0000CC"/>
                </a:solidFill>
                <a:latin typeface="Tahoma" pitchFamily="34" charset="0"/>
                <a:cs typeface="Tahoma" pitchFamily="34" charset="0"/>
              </a:rPr>
              <a:t>对象中的数据</a:t>
            </a:r>
            <a:r>
              <a:rPr lang="zh-CN" altLang="en-US" sz="2400" dirty="0">
                <a:latin typeface="Tahoma" pitchFamily="34" charset="0"/>
                <a:cs typeface="Tahoma" pitchFamily="34" charset="0"/>
              </a:rPr>
              <a:t>，而且</a:t>
            </a:r>
            <a:r>
              <a:rPr lang="en-US" altLang="zh-CN" sz="2400" dirty="0" err="1">
                <a:latin typeface="Tahoma" pitchFamily="34" charset="0"/>
                <a:ea typeface="Tahoma" pitchFamily="34" charset="0"/>
                <a:cs typeface="Tahoma" pitchFamily="34" charset="0"/>
              </a:rPr>
              <a:t>CachedRowSetImpl</a:t>
            </a:r>
            <a:r>
              <a:rPr lang="zh-CN" altLang="en-US" sz="2400" dirty="0">
                <a:latin typeface="Tahoma" pitchFamily="34" charset="0"/>
                <a:cs typeface="Tahoma" pitchFamily="34" charset="0"/>
              </a:rPr>
              <a:t>对象不依赖</a:t>
            </a:r>
            <a:r>
              <a:rPr lang="en-US" altLang="zh-CN" sz="2400" dirty="0" err="1">
                <a:latin typeface="Tahoma" pitchFamily="34" charset="0"/>
                <a:ea typeface="Tahoma" pitchFamily="34" charset="0"/>
                <a:cs typeface="Tahoma" pitchFamily="34" charset="0"/>
              </a:rPr>
              <a:t>Connnection</a:t>
            </a:r>
            <a:r>
              <a:rPr lang="zh-CN" altLang="en-US" sz="2400" dirty="0">
                <a:latin typeface="Tahoma" pitchFamily="34" charset="0"/>
                <a:cs typeface="Tahoma" pitchFamily="34" charset="0"/>
              </a:rPr>
              <a:t>对象，这意味着一旦</a:t>
            </a:r>
            <a:r>
              <a:rPr lang="zh-CN" altLang="en-US" sz="2400" dirty="0">
                <a:solidFill>
                  <a:srgbClr val="C00000"/>
                </a:solidFill>
                <a:latin typeface="Tahoma" pitchFamily="34" charset="0"/>
                <a:cs typeface="Tahoma" pitchFamily="34" charset="0"/>
              </a:rPr>
              <a:t>把</a:t>
            </a:r>
            <a:r>
              <a:rPr lang="en-US" altLang="zh-CN" sz="2400" dirty="0" err="1">
                <a:solidFill>
                  <a:srgbClr val="C00000"/>
                </a:solidFill>
                <a:latin typeface="Tahoma" pitchFamily="34" charset="0"/>
                <a:ea typeface="Tahoma" pitchFamily="34" charset="0"/>
                <a:cs typeface="Tahoma" pitchFamily="34" charset="0"/>
              </a:rPr>
              <a:t>ResultSet</a:t>
            </a:r>
            <a:r>
              <a:rPr lang="zh-CN" altLang="en-US" sz="2400" dirty="0">
                <a:solidFill>
                  <a:srgbClr val="C00000"/>
                </a:solidFill>
                <a:latin typeface="Tahoma" pitchFamily="34" charset="0"/>
                <a:cs typeface="Tahoma" pitchFamily="34" charset="0"/>
              </a:rPr>
              <a:t>对象中的数据保存到</a:t>
            </a:r>
            <a:r>
              <a:rPr lang="en-US" altLang="zh-CN" sz="2400" dirty="0" err="1">
                <a:solidFill>
                  <a:srgbClr val="C00000"/>
                </a:solidFill>
                <a:latin typeface="Tahoma" pitchFamily="34" charset="0"/>
                <a:ea typeface="Tahoma" pitchFamily="34" charset="0"/>
                <a:cs typeface="Tahoma" pitchFamily="34" charset="0"/>
              </a:rPr>
              <a:t>CachedRowSetImpl</a:t>
            </a:r>
            <a:r>
              <a:rPr lang="zh-CN" altLang="en-US" sz="2400" dirty="0">
                <a:solidFill>
                  <a:srgbClr val="C00000"/>
                </a:solidFill>
                <a:latin typeface="Tahoma" pitchFamily="34" charset="0"/>
                <a:cs typeface="Tahoma" pitchFamily="34" charset="0"/>
              </a:rPr>
              <a:t>对象中后，就可以关闭和数据库的连接</a:t>
            </a:r>
            <a:r>
              <a:rPr lang="zh-CN" altLang="en-US" sz="2400" dirty="0">
                <a:latin typeface="Tahoma" pitchFamily="34" charset="0"/>
                <a:cs typeface="Tahoma" pitchFamily="34" charset="0"/>
              </a:rPr>
              <a:t>。</a:t>
            </a:r>
            <a:endParaRPr lang="en-US" altLang="zh-CN" sz="2400" dirty="0">
              <a:latin typeface="Tahoma" pitchFamily="34" charset="0"/>
              <a:ea typeface="Tahoma" pitchFamily="34" charset="0"/>
              <a:cs typeface="Tahoma" pitchFamily="34" charset="0"/>
            </a:endParaRPr>
          </a:p>
          <a:p>
            <a:pPr>
              <a:spcBef>
                <a:spcPts val="0"/>
              </a:spcBef>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§14.9   </a:t>
            </a:r>
            <a:r>
              <a:rPr lang="en-US" altLang="zh-CN" dirty="0" err="1">
                <a:latin typeface="宋体" charset="-122"/>
              </a:rPr>
              <a:t>CachedRowSetImpl</a:t>
            </a:r>
            <a:r>
              <a:rPr lang="zh-CN" altLang="en-US" dirty="0">
                <a:latin typeface="宋体" charset="-122"/>
              </a:rPr>
              <a:t>类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dirty="0">
                <a:latin typeface="Tahoma" pitchFamily="34" charset="0"/>
                <a:cs typeface="Tahoma" pitchFamily="34" charset="0"/>
              </a:rPr>
              <a:t>将</a:t>
            </a:r>
            <a:r>
              <a:rPr lang="en-US" altLang="zh-CN" dirty="0" err="1">
                <a:latin typeface="Tahoma" pitchFamily="34" charset="0"/>
                <a:ea typeface="Tahoma" pitchFamily="34" charset="0"/>
                <a:cs typeface="Tahoma" pitchFamily="34" charset="0"/>
              </a:rPr>
              <a:t>ResultSet</a:t>
            </a:r>
            <a:r>
              <a:rPr lang="zh-CN" altLang="en-US" dirty="0">
                <a:latin typeface="Tahoma" pitchFamily="34" charset="0"/>
                <a:cs typeface="Tahoma" pitchFamily="34" charset="0"/>
              </a:rPr>
              <a:t>对象</a:t>
            </a:r>
            <a:r>
              <a:rPr lang="en-US" altLang="zh-CN" dirty="0" err="1">
                <a:latin typeface="Tahoma" pitchFamily="34" charset="0"/>
                <a:ea typeface="Tahoma" pitchFamily="34" charset="0"/>
                <a:cs typeface="Tahoma" pitchFamily="34" charset="0"/>
              </a:rPr>
              <a:t>rs</a:t>
            </a:r>
            <a:r>
              <a:rPr lang="zh-CN" altLang="en-US" dirty="0">
                <a:latin typeface="Tahoma" pitchFamily="34" charset="0"/>
                <a:cs typeface="Tahoma" pitchFamily="34" charset="0"/>
              </a:rPr>
              <a:t>中的数据保存到</a:t>
            </a:r>
            <a:r>
              <a:rPr lang="en-US" altLang="zh-CN" dirty="0" err="1">
                <a:latin typeface="Tahoma" pitchFamily="34" charset="0"/>
                <a:ea typeface="Tahoma" pitchFamily="34" charset="0"/>
                <a:cs typeface="Tahoma" pitchFamily="34" charset="0"/>
              </a:rPr>
              <a:t>CachedRowSetImpl</a:t>
            </a:r>
            <a:r>
              <a:rPr lang="zh-CN" altLang="en-US" dirty="0">
                <a:latin typeface="Tahoma" pitchFamily="34" charset="0"/>
                <a:cs typeface="Tahoma" pitchFamily="34" charset="0"/>
              </a:rPr>
              <a:t>对象</a:t>
            </a:r>
            <a:r>
              <a:rPr lang="en-US" altLang="zh-CN" dirty="0" err="1">
                <a:latin typeface="Tahoma" pitchFamily="34" charset="0"/>
                <a:ea typeface="Tahoma" pitchFamily="34" charset="0"/>
                <a:cs typeface="Tahoma" pitchFamily="34" charset="0"/>
              </a:rPr>
              <a:t>rowSet</a:t>
            </a:r>
            <a:r>
              <a:rPr lang="zh-CN" altLang="en-US" dirty="0">
                <a:latin typeface="Tahoma" pitchFamily="34" charset="0"/>
                <a:cs typeface="Tahoma" pitchFamily="34" charset="0"/>
              </a:rPr>
              <a:t>中的代码如下：</a:t>
            </a:r>
          </a:p>
          <a:p>
            <a:pPr algn="ctr">
              <a:lnSpc>
                <a:spcPct val="110000"/>
              </a:lnSpc>
              <a:buNone/>
            </a:pPr>
            <a:r>
              <a:rPr lang="en-US" altLang="zh-CN" b="1" dirty="0" err="1">
                <a:solidFill>
                  <a:srgbClr val="0000FF"/>
                </a:solidFill>
                <a:latin typeface="Tahoma" pitchFamily="34" charset="0"/>
                <a:ea typeface="Tahoma" pitchFamily="34" charset="0"/>
                <a:cs typeface="Tahoma" pitchFamily="34" charset="0"/>
              </a:rPr>
              <a:t>rowSet.populate</a:t>
            </a:r>
            <a:r>
              <a:rPr lang="en-US" altLang="zh-CN" b="1" dirty="0">
                <a:solidFill>
                  <a:srgbClr val="0000FF"/>
                </a:solidFill>
                <a:latin typeface="Tahoma" pitchFamily="34" charset="0"/>
                <a:ea typeface="Tahoma" pitchFamily="34" charset="0"/>
                <a:cs typeface="Tahoma" pitchFamily="34" charset="0"/>
              </a:rPr>
              <a:t>(</a:t>
            </a:r>
            <a:r>
              <a:rPr lang="en-US" altLang="zh-CN" b="1" dirty="0" err="1">
                <a:solidFill>
                  <a:srgbClr val="0000FF"/>
                </a:solidFill>
                <a:latin typeface="Tahoma" pitchFamily="34" charset="0"/>
                <a:ea typeface="Tahoma" pitchFamily="34" charset="0"/>
                <a:cs typeface="Tahoma" pitchFamily="34" charset="0"/>
              </a:rPr>
              <a:t>rs</a:t>
            </a:r>
            <a:r>
              <a:rPr lang="en-US" altLang="zh-CN" b="1" dirty="0">
                <a:solidFill>
                  <a:srgbClr val="0000FF"/>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a:t>
            </a:r>
          </a:p>
          <a:p>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例题14-12</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63</a:t>
            </a:fld>
            <a:endParaRPr lang="zh-CN" altLang="en-US"/>
          </a:p>
        </p:txBody>
      </p:sp>
      <p:sp>
        <p:nvSpPr>
          <p:cNvPr id="5" name="线形标注 1 4"/>
          <p:cNvSpPr/>
          <p:nvPr/>
        </p:nvSpPr>
        <p:spPr>
          <a:xfrm>
            <a:off x="5857884" y="3643314"/>
            <a:ext cx="2000264" cy="428652"/>
          </a:xfrm>
          <a:prstGeom prst="borderCallout1">
            <a:avLst>
              <a:gd name="adj1" fmla="val -1240"/>
              <a:gd name="adj2" fmla="val 52235"/>
              <a:gd name="adj3" fmla="val -132851"/>
              <a:gd name="adj4" fmla="val 31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err="1">
                <a:solidFill>
                  <a:schemeClr val="tx1"/>
                </a:solidFill>
              </a:rPr>
              <a:t>ResultSet</a:t>
            </a:r>
            <a:r>
              <a:rPr lang="zh-CN" altLang="en-US" sz="2000" b="1" dirty="0">
                <a:solidFill>
                  <a:schemeClr val="tx1"/>
                </a:solidFill>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pPr algn="l"/>
            <a:r>
              <a:rPr lang="zh-CN" altLang="en-US" b="1" dirty="0"/>
              <a:t>例题14-12</a:t>
            </a:r>
            <a:endParaRPr lang="zh-CN" altLang="en-US" dirty="0"/>
          </a:p>
        </p:txBody>
      </p:sp>
      <p:sp>
        <p:nvSpPr>
          <p:cNvPr id="3" name="内容占位符 2"/>
          <p:cNvSpPr>
            <a:spLocks noGrp="1"/>
          </p:cNvSpPr>
          <p:nvPr>
            <p:ph idx="1"/>
          </p:nvPr>
        </p:nvSpPr>
        <p:spPr>
          <a:xfrm>
            <a:off x="457200" y="1214422"/>
            <a:ext cx="8229600" cy="4911741"/>
          </a:xfrm>
          <a:ln>
            <a:solidFill>
              <a:schemeClr val="accent1">
                <a:shade val="50000"/>
              </a:schemeClr>
            </a:solidFill>
          </a:ln>
        </p:spPr>
        <p:txBody>
          <a:bodyPr>
            <a:normAutofit fontScale="70000" lnSpcReduction="20000"/>
          </a:bodyPr>
          <a:lstStyle/>
          <a:p>
            <a:pPr>
              <a:buNone/>
            </a:pPr>
            <a:r>
              <a:rPr lang="en-US" altLang="zh-CN" dirty="0"/>
              <a:t>       </a:t>
            </a:r>
            <a:r>
              <a:rPr lang="en-US" altLang="zh-CN" dirty="0" err="1"/>
              <a:t>rs</a:t>
            </a:r>
            <a:r>
              <a:rPr lang="en-US" altLang="zh-CN" dirty="0"/>
              <a:t>=</a:t>
            </a:r>
            <a:r>
              <a:rPr lang="en-US" altLang="zh-CN" dirty="0" err="1"/>
              <a:t>sql.executeQuery</a:t>
            </a:r>
            <a:r>
              <a:rPr lang="en-US" altLang="zh-CN" dirty="0"/>
              <a:t>("SELECT * FROM employee");</a:t>
            </a:r>
          </a:p>
          <a:p>
            <a:pPr>
              <a:buNone/>
            </a:pPr>
            <a:r>
              <a:rPr lang="zh-CN" altLang="en-US" sz="3100" b="1" dirty="0">
                <a:solidFill>
                  <a:srgbClr val="0000CC"/>
                </a:solidFill>
              </a:rPr>
              <a:t>        </a:t>
            </a:r>
            <a:r>
              <a:rPr lang="en-US" altLang="zh-CN" sz="3100" b="1" dirty="0" err="1">
                <a:solidFill>
                  <a:srgbClr val="0000CC"/>
                </a:solidFill>
              </a:rPr>
              <a:t>rowSet</a:t>
            </a:r>
            <a:r>
              <a:rPr lang="en-US" altLang="zh-CN" sz="3100" b="1" dirty="0">
                <a:solidFill>
                  <a:srgbClr val="0000CC"/>
                </a:solidFill>
              </a:rPr>
              <a:t>=new </a:t>
            </a:r>
            <a:r>
              <a:rPr lang="en-US" altLang="zh-CN" sz="3100" b="1" dirty="0" err="1">
                <a:solidFill>
                  <a:srgbClr val="0000CC"/>
                </a:solidFill>
              </a:rPr>
              <a:t>CachedRowSetImpl</a:t>
            </a:r>
            <a:r>
              <a:rPr lang="en-US" altLang="zh-CN" sz="3100" b="1" dirty="0">
                <a:solidFill>
                  <a:srgbClr val="0000CC"/>
                </a:solidFill>
              </a:rPr>
              <a:t>();</a:t>
            </a:r>
          </a:p>
          <a:p>
            <a:pPr>
              <a:buNone/>
            </a:pPr>
            <a:r>
              <a:rPr lang="en-US" altLang="zh-CN" b="1" dirty="0">
                <a:solidFill>
                  <a:srgbClr val="0000CC"/>
                </a:solidFill>
              </a:rPr>
              <a:t>        </a:t>
            </a:r>
            <a:r>
              <a:rPr lang="en-US" altLang="zh-CN" b="1" dirty="0" err="1">
                <a:solidFill>
                  <a:srgbClr val="0000CC"/>
                </a:solidFill>
              </a:rPr>
              <a:t>rowSet.populate</a:t>
            </a:r>
            <a:r>
              <a:rPr lang="en-US" altLang="zh-CN" b="1" dirty="0">
                <a:solidFill>
                  <a:srgbClr val="0000CC"/>
                </a:solidFill>
              </a:rPr>
              <a:t>(</a:t>
            </a:r>
            <a:r>
              <a:rPr lang="en-US" altLang="zh-CN" b="1" dirty="0" err="1">
                <a:solidFill>
                  <a:srgbClr val="0000CC"/>
                </a:solidFill>
              </a:rPr>
              <a:t>rs</a:t>
            </a:r>
            <a:r>
              <a:rPr lang="en-US" altLang="zh-CN" b="1" dirty="0">
                <a:solidFill>
                  <a:srgbClr val="0000CC"/>
                </a:solidFill>
              </a:rPr>
              <a:t>);</a:t>
            </a:r>
            <a:r>
              <a:rPr lang="en-US" altLang="zh-CN" dirty="0"/>
              <a:t>	//</a:t>
            </a:r>
            <a:r>
              <a:rPr lang="zh-CN" altLang="en-US" dirty="0"/>
              <a:t>缓存结果集</a:t>
            </a:r>
          </a:p>
          <a:p>
            <a:pPr>
              <a:buNone/>
            </a:pPr>
            <a:r>
              <a:rPr lang="zh-CN" altLang="en-US" dirty="0"/>
              <a:t>        </a:t>
            </a:r>
            <a:r>
              <a:rPr lang="en-US" altLang="zh-CN" b="1" dirty="0" err="1">
                <a:solidFill>
                  <a:srgbClr val="006600"/>
                </a:solidFill>
              </a:rPr>
              <a:t>con.close</a:t>
            </a:r>
            <a:r>
              <a:rPr lang="en-US" altLang="zh-CN" b="1" dirty="0">
                <a:solidFill>
                  <a:srgbClr val="006600"/>
                </a:solidFill>
              </a:rPr>
              <a:t>();             </a:t>
            </a:r>
            <a:r>
              <a:rPr lang="en-US" altLang="zh-CN" dirty="0"/>
              <a:t>		 //</a:t>
            </a:r>
            <a:r>
              <a:rPr lang="zh-CN" altLang="en-US" dirty="0"/>
              <a:t>现在就可以关闭连接了</a:t>
            </a:r>
          </a:p>
          <a:p>
            <a:pPr>
              <a:buNone/>
            </a:pPr>
            <a:r>
              <a:rPr lang="zh-CN" altLang="en-US" dirty="0"/>
              <a:t>            </a:t>
            </a:r>
          </a:p>
          <a:p>
            <a:pPr>
              <a:buNone/>
            </a:pPr>
            <a:r>
              <a:rPr lang="zh-CN" altLang="en-US" dirty="0"/>
              <a:t>         </a:t>
            </a:r>
            <a:r>
              <a:rPr lang="en-US" altLang="zh-CN" dirty="0">
                <a:solidFill>
                  <a:srgbClr val="C00000"/>
                </a:solidFill>
              </a:rPr>
              <a:t>//</a:t>
            </a:r>
            <a:r>
              <a:rPr lang="zh-CN" altLang="en-US" dirty="0">
                <a:solidFill>
                  <a:srgbClr val="C00000"/>
                </a:solidFill>
              </a:rPr>
              <a:t>操作缓存结果集</a:t>
            </a:r>
          </a:p>
          <a:p>
            <a:pPr>
              <a:buNone/>
            </a:pPr>
            <a:r>
              <a:rPr lang="en-US" altLang="zh-CN" dirty="0"/>
              <a:t>         </a:t>
            </a:r>
            <a:r>
              <a:rPr lang="en-US" altLang="zh-CN" b="1" dirty="0"/>
              <a:t>while(</a:t>
            </a:r>
            <a:r>
              <a:rPr lang="en-US" altLang="zh-CN" b="1" dirty="0" err="1"/>
              <a:t>rowSet.next</a:t>
            </a:r>
            <a:r>
              <a:rPr lang="en-US" altLang="zh-CN" b="1" dirty="0"/>
              <a:t>()){</a:t>
            </a:r>
          </a:p>
          <a:p>
            <a:pPr>
              <a:buNone/>
            </a:pPr>
            <a:r>
              <a:rPr lang="en-US" altLang="zh-CN" dirty="0"/>
              <a:t>               String number=</a:t>
            </a:r>
            <a:r>
              <a:rPr lang="en-US" altLang="zh-CN" dirty="0" err="1"/>
              <a:t>rowSet.getString</a:t>
            </a:r>
            <a:r>
              <a:rPr lang="en-US" altLang="zh-CN" dirty="0"/>
              <a:t>(1);</a:t>
            </a:r>
          </a:p>
          <a:p>
            <a:pPr>
              <a:buNone/>
            </a:pPr>
            <a:r>
              <a:rPr lang="en-US" altLang="zh-CN" dirty="0"/>
              <a:t>               String name=</a:t>
            </a:r>
            <a:r>
              <a:rPr lang="en-US" altLang="zh-CN" dirty="0" err="1"/>
              <a:t>rowSet.getString</a:t>
            </a:r>
            <a:r>
              <a:rPr lang="en-US" altLang="zh-CN" dirty="0"/>
              <a:t>(2);</a:t>
            </a:r>
          </a:p>
          <a:p>
            <a:pPr>
              <a:buNone/>
            </a:pPr>
            <a:r>
              <a:rPr lang="en-US" altLang="zh-CN" dirty="0"/>
              <a:t>               Date birth=</a:t>
            </a:r>
            <a:r>
              <a:rPr lang="en-US" altLang="zh-CN" dirty="0" err="1"/>
              <a:t>rowSet.getDate</a:t>
            </a:r>
            <a:r>
              <a:rPr lang="en-US" altLang="zh-CN" dirty="0"/>
              <a:t>(3);</a:t>
            </a:r>
          </a:p>
          <a:p>
            <a:pPr>
              <a:buNone/>
            </a:pPr>
            <a:r>
              <a:rPr lang="en-US" altLang="zh-CN" dirty="0"/>
              <a:t>               </a:t>
            </a:r>
            <a:r>
              <a:rPr lang="en-US" altLang="zh-CN" b="1" dirty="0"/>
              <a:t>double salary=</a:t>
            </a:r>
            <a:r>
              <a:rPr lang="en-US" altLang="zh-CN" b="1" dirty="0" err="1"/>
              <a:t>rowSet.getDouble</a:t>
            </a:r>
            <a:r>
              <a:rPr lang="en-US" altLang="zh-CN" b="1" dirty="0"/>
              <a:t>(4);</a:t>
            </a:r>
          </a:p>
          <a:p>
            <a:pPr>
              <a:buNone/>
            </a:pPr>
            <a:r>
              <a:rPr lang="en-US" altLang="zh-CN" dirty="0"/>
              <a:t>               </a:t>
            </a:r>
            <a:r>
              <a:rPr lang="en-US" altLang="zh-CN" dirty="0" err="1"/>
              <a:t>System.</a:t>
            </a:r>
            <a:r>
              <a:rPr lang="en-US" altLang="zh-CN" b="1" i="1" dirty="0" err="1"/>
              <a:t>out.println</a:t>
            </a:r>
            <a:r>
              <a:rPr lang="en-US" altLang="zh-CN" b="1" i="1" dirty="0"/>
              <a:t>(number+","+name+","+birth+","+salary);</a:t>
            </a:r>
          </a:p>
          <a:p>
            <a:pPr>
              <a:buNone/>
            </a:pPr>
            <a:r>
              <a:rPr lang="zh-CN" altLang="en-US" dirty="0"/>
              <a:t>         </a:t>
            </a:r>
            <a:r>
              <a:rPr lang="en-US" altLang="zh-CN" dirty="0"/>
              <a:t>}</a:t>
            </a:r>
            <a:r>
              <a:rPr lang="zh-CN" altLang="en-US"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 11  </a:t>
            </a:r>
            <a:r>
              <a:rPr lang="zh-CN" altLang="en-US" dirty="0">
                <a:latin typeface="宋体" charset="-122"/>
              </a:rPr>
              <a:t>小结</a:t>
            </a:r>
            <a:r>
              <a:rPr lang="zh-CN" altLang="en-US" dirty="0"/>
              <a:t> </a:t>
            </a:r>
          </a:p>
        </p:txBody>
      </p:sp>
      <p:sp>
        <p:nvSpPr>
          <p:cNvPr id="3" name="内容占位符 2"/>
          <p:cNvSpPr>
            <a:spLocks noGrp="1"/>
          </p:cNvSpPr>
          <p:nvPr>
            <p:ph idx="1"/>
          </p:nvPr>
        </p:nvSpPr>
        <p:spPr/>
        <p:txBody>
          <a:bodyPr/>
          <a:lstStyle/>
          <a:p>
            <a:pPr marL="457200" indent="-457200" algn="just">
              <a:buFont typeface="+mj-lt"/>
              <a:buAutoNum type="arabicPeriod"/>
            </a:pPr>
            <a:r>
              <a:rPr lang="en-US" altLang="zh-CN" sz="2400" dirty="0"/>
              <a:t>JDBC</a:t>
            </a:r>
            <a:r>
              <a:rPr lang="zh-CN" altLang="en-US" sz="2400" dirty="0"/>
              <a:t>技术在数据库开发中占有很重要的地位，</a:t>
            </a:r>
            <a:r>
              <a:rPr lang="en-US" altLang="zh-CN" sz="2400" dirty="0"/>
              <a:t>JDBC</a:t>
            </a:r>
            <a:r>
              <a:rPr lang="zh-CN" altLang="en-US" sz="2400" dirty="0"/>
              <a:t>操作不同的数据库仅仅是连接方式上的差异而已，使用</a:t>
            </a:r>
            <a:r>
              <a:rPr lang="en-US" altLang="zh-CN" sz="2400" dirty="0"/>
              <a:t>JDBC</a:t>
            </a:r>
            <a:r>
              <a:rPr lang="zh-CN" altLang="en-US" sz="2400" dirty="0"/>
              <a:t>的应用程序一旦和数据库建立连接，就可以使用</a:t>
            </a:r>
            <a:r>
              <a:rPr lang="en-US" altLang="zh-CN" sz="2400" dirty="0"/>
              <a:t>JDBC</a:t>
            </a:r>
            <a:r>
              <a:rPr lang="zh-CN" altLang="en-US" sz="2400" dirty="0"/>
              <a:t>提供的</a:t>
            </a:r>
            <a:r>
              <a:rPr lang="en-US" altLang="zh-CN" sz="2400" dirty="0"/>
              <a:t>API</a:t>
            </a:r>
            <a:r>
              <a:rPr lang="zh-CN" altLang="en-US" sz="2400" dirty="0"/>
              <a:t>操作数据库。</a:t>
            </a:r>
          </a:p>
          <a:p>
            <a:pPr marL="457200" indent="-457200" algn="just">
              <a:buFont typeface="+mj-lt"/>
              <a:buAutoNum type="arabicPeriod"/>
            </a:pPr>
            <a:r>
              <a:rPr lang="en-US" altLang="zh-CN" sz="2400" dirty="0"/>
              <a:t>JDBC</a:t>
            </a:r>
            <a:r>
              <a:rPr lang="zh-CN" altLang="en-US" sz="2400" dirty="0"/>
              <a:t>和数据库建立连接有两种常用方式：建立</a:t>
            </a:r>
            <a:r>
              <a:rPr lang="en-US" altLang="zh-CN" sz="2400" dirty="0"/>
              <a:t>JDBC─ODBC</a:t>
            </a:r>
            <a:r>
              <a:rPr lang="zh-CN" altLang="en-US" sz="2400" dirty="0"/>
              <a:t>桥接器和加载纯</a:t>
            </a:r>
            <a:r>
              <a:rPr lang="en-US" altLang="zh-CN" sz="2400" dirty="0"/>
              <a:t>Java</a:t>
            </a:r>
            <a:r>
              <a:rPr lang="zh-CN" altLang="en-US" sz="2400" dirty="0"/>
              <a:t>数据库驱动程序，无论使用哪种方式连接数据库，都不会影响操作数据库的逻辑代码。</a:t>
            </a:r>
          </a:p>
          <a:p>
            <a:pPr marL="457200" indent="-457200" algn="just">
              <a:buFont typeface="+mj-lt"/>
              <a:buAutoNum type="arabicPeriod"/>
            </a:pPr>
            <a:r>
              <a:rPr lang="zh-CN" altLang="en-US" sz="2400" dirty="0"/>
              <a:t>当查询</a:t>
            </a:r>
            <a:r>
              <a:rPr lang="en-US" altLang="zh-CN" sz="2400" dirty="0" err="1"/>
              <a:t>ResultSet</a:t>
            </a:r>
            <a:r>
              <a:rPr lang="zh-CN" altLang="en-US" sz="2400" dirty="0"/>
              <a:t>对象中的数据时，不可以关闭和数据库的连接，除非使用</a:t>
            </a:r>
            <a:r>
              <a:rPr lang="en-US" altLang="zh-CN" sz="2400" dirty="0" err="1"/>
              <a:t>CachedRowSetImpl</a:t>
            </a:r>
            <a:r>
              <a:rPr lang="zh-CN" altLang="en-US" sz="2400" dirty="0"/>
              <a:t>类，使用</a:t>
            </a:r>
            <a:r>
              <a:rPr lang="en-US" altLang="zh-CN" sz="2400" dirty="0" err="1"/>
              <a:t>CachedRowSetImpl</a:t>
            </a:r>
            <a:r>
              <a:rPr lang="zh-CN" altLang="en-US" sz="2400" dirty="0"/>
              <a:t>类可以节约数据库的连接数目。</a:t>
            </a:r>
          </a:p>
          <a:p>
            <a:pPr marL="457200" indent="-457200" algn="just">
              <a:buFont typeface="+mj-lt"/>
              <a:buAutoNum type="arabicPeriod"/>
            </a:pPr>
            <a:r>
              <a:rPr lang="zh-CN" altLang="en-US" sz="2400" dirty="0"/>
              <a:t>使用</a:t>
            </a:r>
            <a:r>
              <a:rPr lang="en-US" altLang="zh-CN" sz="2400" dirty="0" err="1"/>
              <a:t>PreparedStatement</a:t>
            </a:r>
            <a:r>
              <a:rPr lang="zh-CN" altLang="en-US" sz="2400" dirty="0"/>
              <a:t>对象可以提高操作数据库的效率。</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§14.3   </a:t>
            </a:r>
            <a:r>
              <a:rPr lang="zh-CN" altLang="en-US" dirty="0">
                <a:latin typeface="宋体" charset="-122"/>
              </a:rPr>
              <a:t>连接数据库</a:t>
            </a:r>
            <a:r>
              <a:rPr lang="zh-CN" altLang="en-US" sz="3600" dirty="0">
                <a:latin typeface="宋体" charset="-122"/>
              </a:rPr>
              <a:t> </a:t>
            </a:r>
            <a:endParaRPr lang="zh-CN" altLang="en-US" dirty="0"/>
          </a:p>
        </p:txBody>
      </p:sp>
      <p:sp>
        <p:nvSpPr>
          <p:cNvPr id="3" name="内容占位符 2"/>
          <p:cNvSpPr>
            <a:spLocks noGrp="1"/>
          </p:cNvSpPr>
          <p:nvPr>
            <p:ph idx="1"/>
          </p:nvPr>
        </p:nvSpPr>
        <p:spPr/>
        <p:txBody>
          <a:bodyPr/>
          <a:lstStyle/>
          <a:p>
            <a:pPr>
              <a:buNone/>
            </a:pPr>
            <a:r>
              <a:rPr lang="zh-CN" altLang="en-US" dirty="0">
                <a:latin typeface="Tahoma" pitchFamily="34" charset="0"/>
                <a:cs typeface="Tahoma" pitchFamily="34" charset="0"/>
              </a:rPr>
              <a:t>§14.3.1</a:t>
            </a:r>
            <a:r>
              <a:rPr lang="zh-CN" altLang="en-US" sz="2400" dirty="0">
                <a:latin typeface="Tahoma" pitchFamily="34" charset="0"/>
                <a:cs typeface="Tahoma" pitchFamily="34" charset="0"/>
              </a:rPr>
              <a:t>  </a:t>
            </a:r>
            <a:r>
              <a:rPr lang="zh-CN" altLang="en-US" dirty="0">
                <a:latin typeface="Tahoma" pitchFamily="34" charset="0"/>
                <a:cs typeface="Tahoma" pitchFamily="34" charset="0"/>
              </a:rPr>
              <a:t>连接方式的选择</a:t>
            </a:r>
            <a:endParaRPr lang="en-US" altLang="zh-CN" dirty="0">
              <a:latin typeface="Tahoma" pitchFamily="34" charset="0"/>
              <a:ea typeface="Tahoma" pitchFamily="34" charset="0"/>
              <a:cs typeface="Tahoma" pitchFamily="34" charset="0"/>
            </a:endParaRPr>
          </a:p>
          <a:p>
            <a:pPr lvl="1"/>
            <a:r>
              <a:rPr lang="zh-CN" altLang="en-US" dirty="0">
                <a:latin typeface="Tahoma" pitchFamily="34" charset="0"/>
                <a:ea typeface="+mj-ea"/>
                <a:cs typeface="Tahoma" pitchFamily="34" charset="0"/>
              </a:rPr>
              <a:t>和数据库建立连接的常用两种方式是：</a:t>
            </a:r>
            <a:endParaRPr lang="en-US" altLang="zh-CN" dirty="0">
              <a:latin typeface="Tahoma" pitchFamily="34" charset="0"/>
              <a:ea typeface="Tahoma" pitchFamily="34" charset="0"/>
              <a:cs typeface="Tahoma" pitchFamily="34" charset="0"/>
            </a:endParaRPr>
          </a:p>
          <a:p>
            <a:pPr marL="1096962" lvl="2" indent="-457200">
              <a:buFont typeface="+mj-ea"/>
              <a:buAutoNum type="circleNumDbPlain"/>
            </a:pPr>
            <a:r>
              <a:rPr lang="zh-CN" altLang="en-US" sz="2400" dirty="0">
                <a:solidFill>
                  <a:srgbClr val="0000CC"/>
                </a:solidFill>
                <a:latin typeface="Tahoma" pitchFamily="34" charset="0"/>
                <a:ea typeface="+mj-ea"/>
                <a:cs typeface="Tahoma" pitchFamily="34" charset="0"/>
              </a:rPr>
              <a:t>建立</a:t>
            </a:r>
            <a:r>
              <a:rPr lang="en-US" altLang="zh-CN" sz="2400" dirty="0">
                <a:solidFill>
                  <a:srgbClr val="0000CC"/>
                </a:solidFill>
                <a:latin typeface="Tahoma" pitchFamily="34" charset="0"/>
                <a:ea typeface="Tahoma" pitchFamily="34" charset="0"/>
                <a:cs typeface="Tahoma" pitchFamily="34" charset="0"/>
              </a:rPr>
              <a:t>JDBC─ODBC</a:t>
            </a:r>
            <a:r>
              <a:rPr lang="zh-CN" altLang="en-US" sz="2400" dirty="0">
                <a:solidFill>
                  <a:srgbClr val="0000CC"/>
                </a:solidFill>
                <a:latin typeface="Tahoma" pitchFamily="34" charset="0"/>
                <a:ea typeface="+mj-ea"/>
                <a:cs typeface="Tahoma" pitchFamily="34" charset="0"/>
              </a:rPr>
              <a:t>桥接器</a:t>
            </a:r>
            <a:r>
              <a:rPr lang="zh-CN" altLang="en-US" sz="2400" dirty="0">
                <a:latin typeface="Tahoma" pitchFamily="34" charset="0"/>
                <a:ea typeface="+mj-ea"/>
                <a:cs typeface="Tahoma" pitchFamily="34" charset="0"/>
              </a:rPr>
              <a:t>。</a:t>
            </a:r>
            <a:endParaRPr lang="en-US" altLang="zh-CN" sz="2400" dirty="0">
              <a:latin typeface="Tahoma" pitchFamily="34" charset="0"/>
              <a:ea typeface="+mj-ea"/>
              <a:cs typeface="Tahoma" pitchFamily="34" charset="0"/>
            </a:endParaRPr>
          </a:p>
          <a:p>
            <a:pPr marL="1390650" lvl="3" indent="-457200"/>
            <a:r>
              <a:rPr lang="en-US" sz="2400" dirty="0" err="1"/>
              <a:t>jdbc-odbc</a:t>
            </a:r>
            <a:r>
              <a:rPr lang="zh-CN" altLang="en-US" sz="2400" dirty="0"/>
              <a:t>桥接的方式，不需要添加</a:t>
            </a:r>
            <a:r>
              <a:rPr lang="en-US" sz="2400" dirty="0"/>
              <a:t>jar</a:t>
            </a:r>
            <a:r>
              <a:rPr lang="zh-CN" altLang="en-US" sz="2400" dirty="0"/>
              <a:t>文件，但是需要</a:t>
            </a:r>
            <a:r>
              <a:rPr lang="zh-CN" altLang="en-US" sz="2400"/>
              <a:t>配置数据源。</a:t>
            </a:r>
            <a:endParaRPr lang="en-US" altLang="zh-CN" sz="2400" dirty="0">
              <a:latin typeface="Tahoma" pitchFamily="34" charset="0"/>
              <a:ea typeface="Tahoma" pitchFamily="34" charset="0"/>
              <a:cs typeface="Tahoma" pitchFamily="34" charset="0"/>
            </a:endParaRPr>
          </a:p>
          <a:p>
            <a:pPr marL="1096962" lvl="2" indent="-457200">
              <a:buFont typeface="+mj-ea"/>
              <a:buAutoNum type="circleNumDbPlain"/>
            </a:pPr>
            <a:r>
              <a:rPr lang="zh-CN" altLang="en-US" sz="2400">
                <a:solidFill>
                  <a:srgbClr val="0000CC"/>
                </a:solidFill>
                <a:latin typeface="Tahoma" pitchFamily="34" charset="0"/>
                <a:ea typeface="+mj-ea"/>
                <a:cs typeface="Tahoma" pitchFamily="34" charset="0"/>
              </a:rPr>
              <a:t>加载纯</a:t>
            </a:r>
            <a:r>
              <a:rPr lang="en-US" altLang="zh-CN" sz="2400" dirty="0">
                <a:solidFill>
                  <a:srgbClr val="0000CC"/>
                </a:solidFill>
                <a:latin typeface="Tahoma" pitchFamily="34" charset="0"/>
                <a:ea typeface="+mj-ea"/>
                <a:cs typeface="Tahoma" pitchFamily="34" charset="0"/>
              </a:rPr>
              <a:t>Java</a:t>
            </a:r>
            <a:r>
              <a:rPr lang="zh-CN" altLang="en-US" sz="2400" dirty="0">
                <a:solidFill>
                  <a:srgbClr val="0000CC"/>
                </a:solidFill>
                <a:latin typeface="Tahoma" pitchFamily="34" charset="0"/>
                <a:ea typeface="+mj-ea"/>
                <a:cs typeface="Tahoma" pitchFamily="34" charset="0"/>
              </a:rPr>
              <a:t>数据库驱动程序</a:t>
            </a:r>
            <a:r>
              <a:rPr lang="zh-CN" altLang="en-US" sz="2400" dirty="0">
                <a:latin typeface="Tahoma" pitchFamily="34" charset="0"/>
                <a:ea typeface="+mj-ea"/>
                <a:cs typeface="Tahoma" pitchFamily="34" charset="0"/>
              </a:rPr>
              <a:t>。</a:t>
            </a:r>
            <a:endParaRPr lang="en-US" altLang="zh-CN" sz="2400" dirty="0">
              <a:latin typeface="Tahoma" pitchFamily="34" charset="0"/>
              <a:ea typeface="+mj-ea"/>
              <a:cs typeface="Tahoma" pitchFamily="34" charset="0"/>
            </a:endParaRPr>
          </a:p>
          <a:p>
            <a:pPr marL="1390650" lvl="3" indent="-457200"/>
            <a:r>
              <a:rPr lang="en-US" sz="2400" dirty="0" err="1"/>
              <a:t>jdbc</a:t>
            </a:r>
            <a:r>
              <a:rPr lang="zh-CN" altLang="en-US" sz="2400" dirty="0"/>
              <a:t>直接连接，需要添加</a:t>
            </a:r>
            <a:r>
              <a:rPr lang="en-US" sz="2400">
                <a:solidFill>
                  <a:srgbClr val="C00000"/>
                </a:solidFill>
              </a:rPr>
              <a:t>jar</a:t>
            </a:r>
            <a:r>
              <a:rPr lang="zh-CN" altLang="en-US" sz="2400"/>
              <a:t>文件。</a:t>
            </a:r>
            <a:endParaRPr lang="en-US" altLang="zh-CN" sz="2400" dirty="0">
              <a:latin typeface="Tahoma" pitchFamily="34" charset="0"/>
              <a:ea typeface="Tahoma" pitchFamily="34" charset="0"/>
              <a:cs typeface="Tahoma" pitchFamily="34" charset="0"/>
            </a:endParaRPr>
          </a:p>
          <a:p>
            <a:pPr lvl="1">
              <a:buNone/>
            </a:pPr>
            <a:endParaRPr lang="en-US" altLang="zh-CN" dirty="0">
              <a:latin typeface="Tahoma" pitchFamily="34" charset="0"/>
              <a:ea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§14.3.1</a:t>
            </a:r>
            <a:r>
              <a:rPr lang="zh-CN" altLang="en-US" sz="3600" dirty="0">
                <a:latin typeface="Tahoma" pitchFamily="34" charset="0"/>
                <a:cs typeface="Tahoma" pitchFamily="34" charset="0"/>
              </a:rPr>
              <a:t>  </a:t>
            </a:r>
            <a:r>
              <a:rPr lang="zh-CN" altLang="en-US" dirty="0">
                <a:latin typeface="Tahoma" pitchFamily="34" charset="0"/>
                <a:cs typeface="Tahoma" pitchFamily="34" charset="0"/>
              </a:rPr>
              <a:t>连接方式的选择</a:t>
            </a:r>
          </a:p>
        </p:txBody>
      </p:sp>
      <p:sp>
        <p:nvSpPr>
          <p:cNvPr id="3" name="内容占位符 2"/>
          <p:cNvSpPr>
            <a:spLocks noGrp="1"/>
          </p:cNvSpPr>
          <p:nvPr>
            <p:ph idx="1"/>
          </p:nvPr>
        </p:nvSpPr>
        <p:spPr>
          <a:xfrm>
            <a:off x="457200" y="1628774"/>
            <a:ext cx="8229600" cy="4657745"/>
          </a:xfrm>
        </p:spPr>
        <p:txBody>
          <a:bodyPr/>
          <a:lstStyle/>
          <a:p>
            <a:pPr marL="107950" indent="-457200"/>
            <a:r>
              <a:rPr lang="zh-CN" altLang="en-US" dirty="0">
                <a:latin typeface="Tahoma" pitchFamily="34" charset="0"/>
                <a:cs typeface="Tahoma" pitchFamily="34" charset="0"/>
              </a:rPr>
              <a:t>方式</a:t>
            </a:r>
            <a:r>
              <a:rPr lang="en-US" altLang="zh-CN" dirty="0">
                <a:latin typeface="Tahoma" pitchFamily="34" charset="0"/>
                <a:cs typeface="Tahoma" pitchFamily="34" charset="0"/>
              </a:rPr>
              <a:t>1</a:t>
            </a:r>
            <a:r>
              <a:rPr lang="zh-CN" altLang="en-US" dirty="0">
                <a:latin typeface="Tahoma" pitchFamily="34" charset="0"/>
                <a:cs typeface="Tahoma" pitchFamily="34" charset="0"/>
              </a:rPr>
              <a:t>：使用</a:t>
            </a:r>
            <a:r>
              <a:rPr lang="en-US" altLang="zh-CN" dirty="0">
                <a:latin typeface="Tahoma" pitchFamily="34" charset="0"/>
                <a:ea typeface="Tahoma" pitchFamily="34" charset="0"/>
                <a:cs typeface="Tahoma" pitchFamily="34" charset="0"/>
              </a:rPr>
              <a:t>JDBC─ODBC</a:t>
            </a:r>
            <a:r>
              <a:rPr lang="zh-CN" altLang="en-US" dirty="0">
                <a:latin typeface="Tahoma" pitchFamily="34" charset="0"/>
                <a:cs typeface="Tahoma" pitchFamily="34" charset="0"/>
              </a:rPr>
              <a:t>桥接器方式的机制。</a:t>
            </a:r>
          </a:p>
          <a:p>
            <a:pPr marL="638175" lvl="2" indent="-342900">
              <a:buClr>
                <a:schemeClr val="tx2"/>
              </a:buClr>
              <a:buFont typeface="Wingdings" pitchFamily="2" charset="2"/>
              <a:buChar char="Ø"/>
            </a:pPr>
            <a:r>
              <a:rPr lang="zh-CN" altLang="en-US" dirty="0">
                <a:latin typeface="Tahoma" pitchFamily="34" charset="0"/>
                <a:cs typeface="Tahoma" pitchFamily="34" charset="0"/>
              </a:rPr>
              <a:t>应用程序只需建立</a:t>
            </a:r>
            <a:r>
              <a:rPr lang="en-US" altLang="zh-CN" dirty="0">
                <a:latin typeface="Tahoma" pitchFamily="34" charset="0"/>
                <a:ea typeface="Tahoma" pitchFamily="34" charset="0"/>
                <a:cs typeface="Tahoma" pitchFamily="34" charset="0"/>
              </a:rPr>
              <a:t>JDBC</a:t>
            </a:r>
            <a:r>
              <a:rPr lang="zh-CN" altLang="en-US" dirty="0">
                <a:latin typeface="Tahoma" pitchFamily="34" charset="0"/>
                <a:cs typeface="Tahoma" pitchFamily="34" charset="0"/>
              </a:rPr>
              <a:t>和</a:t>
            </a:r>
            <a:r>
              <a:rPr lang="en-US" altLang="zh-CN" dirty="0">
                <a:latin typeface="Tahoma" pitchFamily="34" charset="0"/>
                <a:ea typeface="Tahoma" pitchFamily="34" charset="0"/>
                <a:cs typeface="Tahoma" pitchFamily="34" charset="0"/>
              </a:rPr>
              <a:t>ODBC</a:t>
            </a:r>
            <a:r>
              <a:rPr lang="zh-CN" altLang="en-US" dirty="0">
                <a:latin typeface="Tahoma" pitchFamily="34" charset="0"/>
                <a:cs typeface="Tahoma" pitchFamily="34" charset="0"/>
              </a:rPr>
              <a:t>之间的连接，即所谓的</a:t>
            </a:r>
            <a:r>
              <a:rPr lang="zh-CN" altLang="en-US" dirty="0">
                <a:solidFill>
                  <a:srgbClr val="C00000"/>
                </a:solidFill>
                <a:latin typeface="Tahoma" pitchFamily="34" charset="0"/>
                <a:cs typeface="Tahoma" pitchFamily="34" charset="0"/>
              </a:rPr>
              <a:t>建立</a:t>
            </a:r>
            <a:r>
              <a:rPr lang="en-US" altLang="zh-CN" dirty="0">
                <a:solidFill>
                  <a:srgbClr val="C00000"/>
                </a:solidFill>
                <a:latin typeface="Tahoma" pitchFamily="34" charset="0"/>
                <a:ea typeface="Tahoma" pitchFamily="34" charset="0"/>
                <a:cs typeface="Tahoma" pitchFamily="34" charset="0"/>
              </a:rPr>
              <a:t>JDBC─ODBC</a:t>
            </a:r>
            <a:r>
              <a:rPr lang="zh-CN" altLang="en-US" dirty="0">
                <a:solidFill>
                  <a:srgbClr val="C00000"/>
                </a:solidFill>
                <a:latin typeface="Tahoma" pitchFamily="34" charset="0"/>
                <a:cs typeface="Tahoma" pitchFamily="34" charset="0"/>
              </a:rPr>
              <a:t>桥接器</a:t>
            </a:r>
            <a:r>
              <a:rPr lang="zh-CN" altLang="en-US" dirty="0">
                <a:latin typeface="Tahoma" pitchFamily="34" charset="0"/>
                <a:cs typeface="Tahoma" pitchFamily="34" charset="0"/>
              </a:rPr>
              <a:t>，而和数据库的连接由</a:t>
            </a:r>
            <a:r>
              <a:rPr lang="en-US" altLang="zh-CN" dirty="0">
                <a:latin typeface="Tahoma" pitchFamily="34" charset="0"/>
                <a:ea typeface="Tahoma" pitchFamily="34" charset="0"/>
                <a:cs typeface="Tahoma" pitchFamily="34" charset="0"/>
              </a:rPr>
              <a:t>ODBC</a:t>
            </a:r>
            <a:r>
              <a:rPr lang="zh-CN" altLang="en-US" dirty="0">
                <a:latin typeface="Tahoma" pitchFamily="34" charset="0"/>
                <a:cs typeface="Tahoma" pitchFamily="34" charset="0"/>
              </a:rPr>
              <a:t>去完成。 </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8</a:t>
            </a:fld>
            <a:endParaRPr lang="zh-CN" altLang="en-US">
              <a:latin typeface="Tahoma" pitchFamily="34" charset="0"/>
              <a:cs typeface="Tahoma" pitchFamily="34" charset="0"/>
            </a:endParaRPr>
          </a:p>
        </p:txBody>
      </p:sp>
      <p:pic>
        <p:nvPicPr>
          <p:cNvPr id="7" name="Picture 2" descr="http://dl.iteye.com/upload/attachment/0075/7909/55d2b1dd-6ef1-345b-afbb-4483949e1ad7.jpg"/>
          <p:cNvPicPr>
            <a:picLocks noChangeAspect="1" noChangeArrowheads="1"/>
          </p:cNvPicPr>
          <p:nvPr/>
        </p:nvPicPr>
        <p:blipFill>
          <a:blip r:embed="rId2"/>
          <a:srcRect/>
          <a:stretch>
            <a:fillRect/>
          </a:stretch>
        </p:blipFill>
        <p:spPr bwMode="auto">
          <a:xfrm>
            <a:off x="1214414" y="3357562"/>
            <a:ext cx="6786610" cy="2322099"/>
          </a:xfrm>
          <a:prstGeom prst="rect">
            <a:avLst/>
          </a:prstGeom>
          <a:noFill/>
        </p:spPr>
      </p:pic>
      <p:sp>
        <p:nvSpPr>
          <p:cNvPr id="6" name="椭圆 5"/>
          <p:cNvSpPr/>
          <p:nvPr/>
        </p:nvSpPr>
        <p:spPr>
          <a:xfrm>
            <a:off x="2857488" y="4357694"/>
            <a:ext cx="1714512" cy="157163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§14.3.1</a:t>
            </a:r>
            <a:r>
              <a:rPr lang="zh-CN" altLang="en-US" sz="3600" dirty="0">
                <a:latin typeface="Tahoma" pitchFamily="34" charset="0"/>
                <a:cs typeface="Tahoma" pitchFamily="34" charset="0"/>
              </a:rPr>
              <a:t>  </a:t>
            </a:r>
            <a:r>
              <a:rPr lang="zh-CN" altLang="en-US" dirty="0">
                <a:latin typeface="Tahoma" pitchFamily="34" charset="0"/>
                <a:cs typeface="Tahoma" pitchFamily="34" charset="0"/>
              </a:rPr>
              <a:t>连接方式的选择</a:t>
            </a:r>
            <a:endParaRPr lang="zh-CN" altLang="en-US" dirty="0"/>
          </a:p>
        </p:txBody>
      </p:sp>
      <p:sp>
        <p:nvSpPr>
          <p:cNvPr id="3" name="内容占位符 2"/>
          <p:cNvSpPr>
            <a:spLocks noGrp="1"/>
          </p:cNvSpPr>
          <p:nvPr>
            <p:ph idx="1"/>
          </p:nvPr>
        </p:nvSpPr>
        <p:spPr/>
        <p:txBody>
          <a:bodyPr/>
          <a:lstStyle/>
          <a:p>
            <a:pPr>
              <a:spcBef>
                <a:spcPct val="50000"/>
              </a:spcBef>
            </a:pPr>
            <a:r>
              <a:rPr lang="zh-CN" altLang="en-US" b="1" dirty="0"/>
              <a:t>方式</a:t>
            </a:r>
            <a:r>
              <a:rPr lang="en-US" altLang="zh-CN" b="1" dirty="0"/>
              <a:t>1</a:t>
            </a:r>
            <a:r>
              <a:rPr lang="zh-CN" altLang="en-US" b="1" dirty="0"/>
              <a:t>：使用</a:t>
            </a:r>
            <a:r>
              <a:rPr lang="en-US" altLang="zh-CN" b="1" dirty="0"/>
              <a:t>JDBC─ODBC</a:t>
            </a:r>
            <a:r>
              <a:rPr lang="zh-CN" altLang="en-US" b="1" dirty="0"/>
              <a:t>桥接器连接数据库的3个步骤</a:t>
            </a:r>
          </a:p>
          <a:p>
            <a:pPr marL="801687" lvl="1" indent="-457200">
              <a:buFont typeface="+mj-lt"/>
              <a:buAutoNum type="arabicPeriod"/>
            </a:pPr>
            <a:r>
              <a:rPr lang="zh-CN" altLang="en-US" dirty="0"/>
              <a:t>建立</a:t>
            </a:r>
            <a:r>
              <a:rPr lang="en-US" altLang="zh-CN" dirty="0"/>
              <a:t>JDBC-ODBC</a:t>
            </a:r>
            <a:r>
              <a:rPr lang="zh-CN" altLang="en-US" dirty="0"/>
              <a:t>桥接器</a:t>
            </a:r>
          </a:p>
          <a:p>
            <a:pPr marL="801687" lvl="1" indent="-457200">
              <a:buFont typeface="+mj-lt"/>
              <a:buAutoNum type="arabicPeriod"/>
            </a:pPr>
            <a:r>
              <a:rPr lang="zh-CN" altLang="en-US" dirty="0"/>
              <a:t>建</a:t>
            </a:r>
            <a:r>
              <a:rPr lang="en-US" altLang="zh-CN" dirty="0"/>
              <a:t>ODBC</a:t>
            </a:r>
            <a:r>
              <a:rPr lang="zh-CN" altLang="en-US" dirty="0"/>
              <a:t>数据源</a:t>
            </a:r>
          </a:p>
          <a:p>
            <a:pPr marL="801687" lvl="1" indent="-457200">
              <a:buFont typeface="+mj-lt"/>
              <a:buAutoNum type="arabicPeriod"/>
            </a:pPr>
            <a:r>
              <a:rPr lang="zh-CN" altLang="en-US" dirty="0"/>
              <a:t>和</a:t>
            </a:r>
            <a:r>
              <a:rPr lang="en-US" altLang="zh-CN" dirty="0"/>
              <a:t>ODBC</a:t>
            </a:r>
            <a:r>
              <a:rPr lang="zh-CN" altLang="en-US" dirty="0"/>
              <a:t>数据源建立连接</a:t>
            </a:r>
            <a:endParaRPr lang="en-US" altLang="zh-CN" dirty="0"/>
          </a:p>
          <a:p>
            <a:pPr marL="801687" lvl="1" indent="-457200">
              <a:buFont typeface="+mj-lt"/>
              <a:buAutoNum type="arabicPeriod"/>
            </a:pPr>
            <a:endParaRPr lang="en-US" altLang="zh-CN" sz="1000" dirty="0"/>
          </a:p>
          <a:p>
            <a:pPr marL="452437" indent="-457200"/>
            <a:r>
              <a:rPr lang="en-US" altLang="zh-CN" sz="2400" dirty="0"/>
              <a:t>JDBC-ODBC</a:t>
            </a:r>
            <a:r>
              <a:rPr lang="zh-CN" altLang="en-US" sz="2400" dirty="0"/>
              <a:t>桥是</a:t>
            </a:r>
            <a:r>
              <a:rPr lang="en-US" altLang="zh-CN" sz="2400" dirty="0"/>
              <a:t>Java</a:t>
            </a:r>
            <a:r>
              <a:rPr lang="zh-CN" altLang="en-US" sz="2400" dirty="0"/>
              <a:t>提供的一种基于两层模型的</a:t>
            </a:r>
            <a:r>
              <a:rPr lang="en-US" altLang="zh-CN" sz="2400" dirty="0"/>
              <a:t>JDBC</a:t>
            </a:r>
            <a:r>
              <a:rPr lang="zh-CN" altLang="en-US" sz="2400" dirty="0"/>
              <a:t>技术，使用</a:t>
            </a:r>
            <a:r>
              <a:rPr lang="en-US" altLang="zh-CN" sz="2400" dirty="0"/>
              <a:t>JDBC-ODBC</a:t>
            </a:r>
            <a:r>
              <a:rPr lang="zh-CN" altLang="en-US" sz="2400" dirty="0"/>
              <a:t>桥能对多种</a:t>
            </a:r>
            <a:r>
              <a:rPr lang="en-US" altLang="zh-CN" sz="2400" dirty="0"/>
              <a:t>ODBC</a:t>
            </a:r>
            <a:r>
              <a:rPr lang="zh-CN" altLang="en-US" sz="2400" dirty="0"/>
              <a:t>数据源进行灵活而高效的访问。它作为</a:t>
            </a:r>
            <a:r>
              <a:rPr lang="en-US" altLang="zh-CN" sz="2400" dirty="0" err="1"/>
              <a:t>sun.jdbc.odbc</a:t>
            </a:r>
            <a:r>
              <a:rPr lang="zh-CN" altLang="en-US" sz="2400" dirty="0"/>
              <a:t>包实现，其中包含一个用来访问</a:t>
            </a:r>
            <a:r>
              <a:rPr lang="en-US" altLang="zh-CN" sz="2400" dirty="0"/>
              <a:t>ODBC</a:t>
            </a:r>
            <a:r>
              <a:rPr lang="zh-CN" altLang="en-US" sz="2400" dirty="0"/>
              <a:t>的本地库。</a:t>
            </a:r>
            <a:endParaRPr lang="en-US" altLang="zh-CN" dirty="0"/>
          </a:p>
          <a:p>
            <a:pPr marL="452437" indent="-457200"/>
            <a:r>
              <a:rPr lang="zh-CN" altLang="en-US" b="1" dirty="0">
                <a:solidFill>
                  <a:srgbClr val="C00000"/>
                </a:solidFill>
              </a:rPr>
              <a:t>但是</a:t>
            </a:r>
            <a:r>
              <a:rPr lang="en-US" altLang="zh-CN" b="1" dirty="0">
                <a:solidFill>
                  <a:srgbClr val="C00000"/>
                </a:solidFill>
              </a:rPr>
              <a:t>……</a:t>
            </a:r>
            <a:endParaRPr lang="zh-CN" altLang="en-US" b="1"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buNone/>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TotalTime>
  <Words>4359</Words>
  <Application>Microsoft Office PowerPoint</Application>
  <PresentationFormat>全屏显示(4:3)</PresentationFormat>
  <Paragraphs>659</Paragraphs>
  <Slides>65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76" baseType="lpstr">
      <vt:lpstr>等线</vt:lpstr>
      <vt:lpstr>等线 Light</vt:lpstr>
      <vt:lpstr>华文楷体</vt:lpstr>
      <vt:lpstr>宋体</vt:lpstr>
      <vt:lpstr>Arial</vt:lpstr>
      <vt:lpstr>Calibri</vt:lpstr>
      <vt:lpstr>Tahoma</vt:lpstr>
      <vt:lpstr>Wingdings</vt:lpstr>
      <vt:lpstr>主题1</vt:lpstr>
      <vt:lpstr>Office 主题​​</vt:lpstr>
      <vt:lpstr>工作表</vt:lpstr>
      <vt:lpstr>《Java高级编程》</vt:lpstr>
      <vt:lpstr>主要内容</vt:lpstr>
      <vt:lpstr>§14.1  SQL Server数据库管理系统 </vt:lpstr>
      <vt:lpstr>§14.2   JDBC</vt:lpstr>
      <vt:lpstr>PowerPoint 演示文稿</vt:lpstr>
      <vt:lpstr>§14.2   JDBC</vt:lpstr>
      <vt:lpstr>§14.3   连接数据库 </vt:lpstr>
      <vt:lpstr>§14.3.1  连接方式的选择</vt:lpstr>
      <vt:lpstr>§14.3.1  连接方式的选择</vt:lpstr>
      <vt:lpstr>JDK8不再支持JDBC-ODBC桥</vt:lpstr>
      <vt:lpstr>§14.3.1  连接方式的选择</vt:lpstr>
      <vt:lpstr>§14.3.4   建立连接 </vt:lpstr>
      <vt:lpstr>§14.3.4   建立连接 </vt:lpstr>
      <vt:lpstr>PowerPoint 演示文稿</vt:lpstr>
      <vt:lpstr>§14.3.4   建立连接 </vt:lpstr>
      <vt:lpstr>§14.3.4   建立连接 </vt:lpstr>
      <vt:lpstr>PowerPoint 演示文稿</vt:lpstr>
      <vt:lpstr>§14.3.4   建立连接 </vt:lpstr>
      <vt:lpstr>§14.3.4   建立连接 </vt:lpstr>
      <vt:lpstr>§14.3.4   建立连接 </vt:lpstr>
      <vt:lpstr>§14.3.4   建立连接 </vt:lpstr>
      <vt:lpstr>§14.3.4   建立连接 </vt:lpstr>
      <vt:lpstr>PowerPoint 演示文稿</vt:lpstr>
      <vt:lpstr>PowerPoint 演示文稿</vt:lpstr>
      <vt:lpstr>§14.4    查询操作 </vt:lpstr>
      <vt:lpstr>§14.4    查询操作 </vt:lpstr>
      <vt:lpstr>ResultSet</vt:lpstr>
      <vt:lpstr>ResultSet</vt:lpstr>
      <vt:lpstr>ResultSet</vt:lpstr>
      <vt:lpstr>§14.4.1   顺序查询 </vt:lpstr>
      <vt:lpstr>§14.4.1   顺序查询 </vt:lpstr>
      <vt:lpstr>§14.4.1   顺序查询 </vt:lpstr>
      <vt:lpstr>DatabaseMetaData类 (不讲，备查)</vt:lpstr>
      <vt:lpstr>PowerPoint 演示文稿</vt:lpstr>
      <vt:lpstr>§14.4.2   随机查询 </vt:lpstr>
      <vt:lpstr>PowerPoint 演示文稿</vt:lpstr>
      <vt:lpstr>ResultSet.CONCUR_UPDATABLE</vt:lpstr>
      <vt:lpstr>§14.4.2   随机查询 </vt:lpstr>
      <vt:lpstr>PowerPoint 演示文稿</vt:lpstr>
      <vt:lpstr>PowerPoint 演示文稿</vt:lpstr>
      <vt:lpstr>PowerPoint 演示文稿</vt:lpstr>
      <vt:lpstr>§14.4.3   条件查询 </vt:lpstr>
      <vt:lpstr>§14.4.4   排序查询 </vt:lpstr>
      <vt:lpstr>§14.4.5   模糊查询 </vt:lpstr>
      <vt:lpstr>§14.5     更新、添加与删除操作 </vt:lpstr>
      <vt:lpstr>PowerPoint 演示文稿</vt:lpstr>
      <vt:lpstr>§14.7   使用预处理语句 </vt:lpstr>
      <vt:lpstr>§14.7   使用预处理语句 </vt:lpstr>
      <vt:lpstr>§14.7   使用预处理语句 </vt:lpstr>
      <vt:lpstr>§14.7   使用预处理语句 </vt:lpstr>
      <vt:lpstr>§14.7.1   预处理语句优点 </vt:lpstr>
      <vt:lpstr>§14.7.1   预处理语句优点 </vt:lpstr>
      <vt:lpstr>§14.7.1   预处理语句优点 </vt:lpstr>
      <vt:lpstr>示例：</vt:lpstr>
      <vt:lpstr>Statement与PreparedStatement 的差异</vt:lpstr>
      <vt:lpstr>Statement与PreparedStatement，如何选择？</vt:lpstr>
      <vt:lpstr>Statement与PreparedStatement，如何选择？</vt:lpstr>
      <vt:lpstr>§14.7.1   预处理语句优点 </vt:lpstr>
      <vt:lpstr>§14.7.2   使用统配符 </vt:lpstr>
      <vt:lpstr>§14.7.2   使用统配符 </vt:lpstr>
      <vt:lpstr>例题14-10(课堂阅读与讨论)</vt:lpstr>
      <vt:lpstr>§14.9   CachedRowSetImpl类  </vt:lpstr>
      <vt:lpstr>§14.9   CachedRowSetImpl类 </vt:lpstr>
      <vt:lpstr>例题14-12</vt:lpstr>
      <vt:lpstr>§14. 11  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《Java高级编程》</dc:title>
  <dc:creator>Administrator</dc:creator>
  <cp:lastModifiedBy>631237753@qq.com</cp:lastModifiedBy>
  <cp:revision>249</cp:revision>
  <dcterms:created xsi:type="dcterms:W3CDTF">2018-03-07T11:20:02Z</dcterms:created>
  <dcterms:modified xsi:type="dcterms:W3CDTF">2019-03-06T14:09:18Z</dcterms:modified>
</cp:coreProperties>
</file>