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79"/>
  </p:notesMasterIdLst>
  <p:sldIdLst>
    <p:sldId id="257" r:id="rId3"/>
    <p:sldId id="258" r:id="rId4"/>
    <p:sldId id="261" r:id="rId5"/>
    <p:sldId id="259" r:id="rId6"/>
    <p:sldId id="262" r:id="rId7"/>
    <p:sldId id="263" r:id="rId8"/>
    <p:sldId id="264" r:id="rId9"/>
    <p:sldId id="290" r:id="rId10"/>
    <p:sldId id="265" r:id="rId11"/>
    <p:sldId id="337" r:id="rId12"/>
    <p:sldId id="270" r:id="rId13"/>
    <p:sldId id="268" r:id="rId14"/>
    <p:sldId id="266" r:id="rId15"/>
    <p:sldId id="269" r:id="rId16"/>
    <p:sldId id="271" r:id="rId17"/>
    <p:sldId id="272" r:id="rId18"/>
    <p:sldId id="273" r:id="rId19"/>
    <p:sldId id="274" r:id="rId20"/>
    <p:sldId id="276" r:id="rId21"/>
    <p:sldId id="277" r:id="rId22"/>
    <p:sldId id="279" r:id="rId23"/>
    <p:sldId id="278" r:id="rId24"/>
    <p:sldId id="281" r:id="rId25"/>
    <p:sldId id="282" r:id="rId26"/>
    <p:sldId id="338" r:id="rId27"/>
    <p:sldId id="283" r:id="rId28"/>
    <p:sldId id="339" r:id="rId29"/>
    <p:sldId id="275" r:id="rId30"/>
    <p:sldId id="340" r:id="rId31"/>
    <p:sldId id="288" r:id="rId32"/>
    <p:sldId id="284" r:id="rId33"/>
    <p:sldId id="285" r:id="rId34"/>
    <p:sldId id="341" r:id="rId35"/>
    <p:sldId id="286" r:id="rId36"/>
    <p:sldId id="343" r:id="rId37"/>
    <p:sldId id="345" r:id="rId38"/>
    <p:sldId id="291" r:id="rId39"/>
    <p:sldId id="292" r:id="rId40"/>
    <p:sldId id="293" r:id="rId41"/>
    <p:sldId id="344" r:id="rId42"/>
    <p:sldId id="294" r:id="rId43"/>
    <p:sldId id="295" r:id="rId44"/>
    <p:sldId id="296" r:id="rId45"/>
    <p:sldId id="299" r:id="rId46"/>
    <p:sldId id="300" r:id="rId47"/>
    <p:sldId id="347" r:id="rId48"/>
    <p:sldId id="301" r:id="rId49"/>
    <p:sldId id="308" r:id="rId50"/>
    <p:sldId id="303" r:id="rId51"/>
    <p:sldId id="302" r:id="rId52"/>
    <p:sldId id="316" r:id="rId53"/>
    <p:sldId id="315" r:id="rId54"/>
    <p:sldId id="314" r:id="rId55"/>
    <p:sldId id="306" r:id="rId56"/>
    <p:sldId id="305" r:id="rId57"/>
    <p:sldId id="307" r:id="rId58"/>
    <p:sldId id="317" r:id="rId59"/>
    <p:sldId id="312" r:id="rId60"/>
    <p:sldId id="310" r:id="rId61"/>
    <p:sldId id="311" r:id="rId62"/>
    <p:sldId id="319" r:id="rId63"/>
    <p:sldId id="322" r:id="rId64"/>
    <p:sldId id="320" r:id="rId65"/>
    <p:sldId id="333" r:id="rId66"/>
    <p:sldId id="321" r:id="rId67"/>
    <p:sldId id="323" r:id="rId68"/>
    <p:sldId id="324" r:id="rId69"/>
    <p:sldId id="325" r:id="rId70"/>
    <p:sldId id="326" r:id="rId71"/>
    <p:sldId id="327" r:id="rId72"/>
    <p:sldId id="330" r:id="rId73"/>
    <p:sldId id="329" r:id="rId74"/>
    <p:sldId id="335" r:id="rId75"/>
    <p:sldId id="328" r:id="rId76"/>
    <p:sldId id="331" r:id="rId77"/>
    <p:sldId id="336"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66"/>
    <a:srgbClr val="0066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0" autoAdjust="0"/>
  </p:normalViewPr>
  <p:slideViewPr>
    <p:cSldViewPr>
      <p:cViewPr varScale="1">
        <p:scale>
          <a:sx n="81" d="100"/>
          <a:sy n="81" d="100"/>
        </p:scale>
        <p:origin x="15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BFB95-E6F6-4562-B2B7-B9E8D65F482A}" type="datetimeFigureOut">
              <a:rPr lang="zh-CN" altLang="en-US" smtClean="0"/>
              <a:pPr/>
              <a:t>2019/3/25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AC9091-C2CD-499B-B4FE-FB4F6DDD9CC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50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000"/>
            </a:lvl1pPr>
          </a:lstStyle>
          <a:p>
            <a:r>
              <a:rPr lang="zh-CN" altLang="en-US"/>
              <a:t>单击此处编辑母版副标题样式</a:t>
            </a:r>
          </a:p>
        </p:txBody>
      </p:sp>
      <p:sp>
        <p:nvSpPr>
          <p:cNvPr id="5125" name="Rectangle 5"/>
          <p:cNvSpPr>
            <a:spLocks noGrp="1" noChangeArrowheads="1"/>
          </p:cNvSpPr>
          <p:nvPr>
            <p:ph type="dt" sz="half" idx="2"/>
          </p:nvPr>
        </p:nvSpPr>
        <p:spPr/>
        <p:txBody>
          <a:bodyPr/>
          <a:lstStyle>
            <a:lvl1pPr>
              <a:defRPr/>
            </a:lvl1pPr>
          </a:lstStyle>
          <a:p>
            <a:fld id="{DCC0CC06-7BA2-4DAA-93DF-D86AE8E3C60E}" type="datetime1">
              <a:rPr lang="zh-CN" altLang="en-US" smtClean="0"/>
              <a:pPr/>
              <a:t>2019/3/25</a:t>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itchFamily="2" charset="-122"/>
                <a:ea typeface="华文楷体"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83F03558-3CF3-4C51-8725-EDBFC54D1667}" type="datetime1">
              <a:rPr lang="zh-CN" altLang="en-US" smtClean="0"/>
              <a:pPr/>
              <a:t>2019/3/25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16664F0-1DBA-495D-9F12-BAF70D67BEC3}" type="datetime1">
              <a:rPr lang="zh-CN" altLang="en-US" smtClean="0"/>
              <a:pPr/>
              <a:t>2019/3/25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83B5F85-9F69-4CA6-8373-EE784D0DCB0C}" type="datetime1">
              <a:rPr lang="zh-CN" altLang="en-US" smtClean="0"/>
              <a:pPr/>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35ADE7C-25CB-43AA-A8F9-67A4F78FBEF2}" type="datetime1">
              <a:rPr lang="zh-CN" altLang="en-US" smtClean="0"/>
              <a:pPr/>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E4F7B87-4E20-4B83-A525-EE6C7465508F}" type="datetime1">
              <a:rPr lang="zh-CN" altLang="en-US" smtClean="0"/>
              <a:pPr/>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3E8D42-F01E-4A36-85DC-56E55813948F}" type="datetime1">
              <a:rPr lang="zh-CN" altLang="en-US" smtClean="0"/>
              <a:pPr/>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0088E8C-2255-44A1-A8A1-5E02B448801F}" type="datetime1">
              <a:rPr lang="zh-CN" altLang="en-US" smtClean="0"/>
              <a:pPr/>
              <a:t>2019/3/25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00AD8F-2B75-4036-AC32-238510E0C1E9}" type="datetime1">
              <a:rPr lang="zh-CN" altLang="en-US" smtClean="0"/>
              <a:pPr/>
              <a:t>2019/3/25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A6710E-7079-4402-8294-33610C2EAD01}" type="datetime1">
              <a:rPr lang="zh-CN" altLang="en-US" smtClean="0"/>
              <a:pPr/>
              <a:t>2019/3/25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93AF13-4311-49B8-8CE4-68B6349484D6}" type="datetime1">
              <a:rPr lang="zh-CN" altLang="en-US" smtClean="0"/>
              <a:pPr/>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B9BE299-E01B-47C9-8987-F9CF27C9C7EC}" type="datetime1">
              <a:rPr lang="zh-CN" altLang="en-US" smtClean="0"/>
              <a:pPr/>
              <a:t>2019/3/25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79AF357-463F-4E27-B4C2-DF7A499EBC59}" type="datetime1">
              <a:rPr lang="zh-CN" altLang="en-US" smtClean="0"/>
              <a:pPr/>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64E555-266A-4B25-9AF7-9930E2A9D7EE}" type="datetime1">
              <a:rPr lang="zh-CN" altLang="en-US" smtClean="0"/>
              <a:pPr/>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79C209-0873-457E-8320-3521DF8D812F}" type="datetime1">
              <a:rPr lang="zh-CN" altLang="en-US" smtClean="0"/>
              <a:pPr/>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CCC78FF6-76A8-4AB8-BBD1-B0B1A061A065}" type="datetime1">
              <a:rPr lang="zh-CN" altLang="en-US" smtClean="0"/>
              <a:pPr/>
              <a:t>2019/3/25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59F876E8-C119-45BB-AFDE-A986E61E2EBC}" type="datetime1">
              <a:rPr lang="zh-CN" altLang="en-US" smtClean="0"/>
              <a:pPr/>
              <a:t>2019/3/25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158B5E63-BB6D-4E3E-8C75-D58DDF67BE95}" type="datetime1">
              <a:rPr lang="zh-CN" altLang="en-US" smtClean="0"/>
              <a:pPr/>
              <a:t>2019/3/25</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6A67CEE0-252E-4867-B60A-B9D6EFFAA58F}" type="datetime1">
              <a:rPr lang="zh-CN" altLang="en-US" smtClean="0"/>
              <a:pPr/>
              <a:t>2019/3/25</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84C81E66-083F-441F-99D0-7E8F8F781EEF}" type="datetime1">
              <a:rPr lang="zh-CN" altLang="en-US" smtClean="0"/>
              <a:pPr/>
              <a:t>2019/3/25</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1BCC3E8C-3B7A-4D49-A404-7E2231221413}" type="datetime1">
              <a:rPr lang="zh-CN" altLang="en-US" smtClean="0"/>
              <a:pPr/>
              <a:t>2019/3/25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A46BE649-5BD8-4F15-86A1-F5D638619032}" type="datetime1">
              <a:rPr lang="zh-CN" altLang="en-US" smtClean="0"/>
              <a:pPr/>
              <a:t>2019/3/25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zh-CN" altLang="en-US"/>
          </a:p>
        </p:txBody>
      </p:sp>
      <p:sp>
        <p:nvSpPr>
          <p:cNvPr id="409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457200" y="1628775"/>
            <a:ext cx="8229600" cy="4502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0233AEC7-700B-4603-A769-C84FA9530E8B}" type="datetime1">
              <a:rPr lang="zh-CN" altLang="en-US" smtClean="0"/>
              <a:pPr/>
              <a:t>2019/3/25</a:t>
            </a:fld>
            <a:endParaRPr lang="zh-CN" alt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ea typeface="宋体" charset="-122"/>
        </a:defRPr>
      </a:lvl2pPr>
      <a:lvl3pPr algn="l" rtl="0" eaLnBrk="1" fontAlgn="base" hangingPunct="1">
        <a:spcBef>
          <a:spcPct val="0"/>
        </a:spcBef>
        <a:spcAft>
          <a:spcPct val="0"/>
        </a:spcAft>
        <a:defRPr sz="4000" b="1">
          <a:solidFill>
            <a:schemeClr val="tx2"/>
          </a:solidFill>
          <a:latin typeface="Arial" charset="0"/>
          <a:ea typeface="宋体" charset="-122"/>
        </a:defRPr>
      </a:lvl3pPr>
      <a:lvl4pPr algn="l" rtl="0" eaLnBrk="1" fontAlgn="base" hangingPunct="1">
        <a:spcBef>
          <a:spcPct val="0"/>
        </a:spcBef>
        <a:spcAft>
          <a:spcPct val="0"/>
        </a:spcAft>
        <a:defRPr sz="4000" b="1">
          <a:solidFill>
            <a:schemeClr val="tx2"/>
          </a:solidFill>
          <a:latin typeface="Arial" charset="0"/>
          <a:ea typeface="宋体" charset="-122"/>
        </a:defRPr>
      </a:lvl4pPr>
      <a:lvl5pPr algn="l" rtl="0" eaLnBrk="1" fontAlgn="base" hangingPunct="1">
        <a:spcBef>
          <a:spcPct val="0"/>
        </a:spcBef>
        <a:spcAft>
          <a:spcPct val="0"/>
        </a:spcAft>
        <a:defRPr sz="4000" b="1">
          <a:solidFill>
            <a:schemeClr val="tx2"/>
          </a:solidFill>
          <a:latin typeface="Arial" charset="0"/>
          <a:ea typeface="宋体" charset="-122"/>
        </a:defRPr>
      </a:lvl5pPr>
      <a:lvl6pPr marL="457200" algn="l" rtl="0" eaLnBrk="1" fontAlgn="base" hangingPunct="1">
        <a:spcBef>
          <a:spcPct val="0"/>
        </a:spcBef>
        <a:spcAft>
          <a:spcPct val="0"/>
        </a:spcAft>
        <a:defRPr sz="4000" b="1">
          <a:solidFill>
            <a:schemeClr val="tx2"/>
          </a:solidFill>
          <a:latin typeface="Arial" charset="0"/>
          <a:ea typeface="宋体" charset="-122"/>
        </a:defRPr>
      </a:lvl6pPr>
      <a:lvl7pPr marL="914400" algn="l" rtl="0" eaLnBrk="1" fontAlgn="base" hangingPunct="1">
        <a:spcBef>
          <a:spcPct val="0"/>
        </a:spcBef>
        <a:spcAft>
          <a:spcPct val="0"/>
        </a:spcAft>
        <a:defRPr sz="4000" b="1">
          <a:solidFill>
            <a:schemeClr val="tx2"/>
          </a:solidFill>
          <a:latin typeface="Arial" charset="0"/>
          <a:ea typeface="宋体" charset="-122"/>
        </a:defRPr>
      </a:lvl7pPr>
      <a:lvl8pPr marL="1371600" algn="l" rtl="0" eaLnBrk="1" fontAlgn="base" hangingPunct="1">
        <a:spcBef>
          <a:spcPct val="0"/>
        </a:spcBef>
        <a:spcAft>
          <a:spcPct val="0"/>
        </a:spcAft>
        <a:defRPr sz="4000" b="1">
          <a:solidFill>
            <a:schemeClr val="tx2"/>
          </a:solidFill>
          <a:latin typeface="Arial" charset="0"/>
          <a:ea typeface="宋体" charset="-122"/>
        </a:defRPr>
      </a:lvl8pPr>
      <a:lvl9pPr marL="1828800" algn="l" rtl="0" eaLnBrk="1" fontAlgn="base" hangingPunct="1">
        <a:spcBef>
          <a:spcPct val="0"/>
        </a:spcBef>
        <a:spcAft>
          <a:spcPct val="0"/>
        </a:spcAft>
        <a:defRPr sz="4000" b="1">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Ø"/>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9D392-B3AD-4F36-86DF-539315510743}" type="datetime1">
              <a:rPr lang="zh-CN" altLang="en-US" smtClean="0"/>
              <a:pPr/>
              <a:t>2019/3/25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571604" y="1643050"/>
            <a:ext cx="5695960" cy="1143000"/>
          </a:xfrm>
        </p:spPr>
        <p:txBody>
          <a:bodyPr>
            <a:normAutofit/>
          </a:bodyPr>
          <a:lstStyle/>
          <a:p>
            <a:r>
              <a:rPr lang="zh-CN" altLang="en-US" sz="4800" b="1" dirty="0">
                <a:latin typeface="宋体" pitchFamily="2" charset="-122"/>
              </a:rPr>
              <a:t>《</a:t>
            </a:r>
            <a:r>
              <a:rPr lang="en-US" altLang="zh-CN" sz="4800" b="1" dirty="0"/>
              <a:t>Java</a:t>
            </a:r>
            <a:r>
              <a:rPr lang="zh-CN" altLang="en-US" sz="4800" b="1" dirty="0"/>
              <a:t>高级编程</a:t>
            </a:r>
            <a:r>
              <a:rPr lang="zh-CN" altLang="en-US" sz="4800" b="1" dirty="0">
                <a:latin typeface="宋体" pitchFamily="2" charset="-122"/>
              </a:rPr>
              <a:t>》</a:t>
            </a:r>
            <a:endParaRPr lang="zh-CN" altLang="en-US" sz="4800" b="1" dirty="0"/>
          </a:p>
        </p:txBody>
      </p:sp>
      <p:sp>
        <p:nvSpPr>
          <p:cNvPr id="8" name="副标题 7"/>
          <p:cNvSpPr>
            <a:spLocks noGrp="1"/>
          </p:cNvSpPr>
          <p:nvPr>
            <p:ph type="subTitle" idx="1"/>
          </p:nvPr>
        </p:nvSpPr>
        <p:spPr>
          <a:xfrm>
            <a:off x="1071538" y="2928934"/>
            <a:ext cx="6248400" cy="2362200"/>
          </a:xfrm>
        </p:spPr>
        <p:txBody>
          <a:bodyPr/>
          <a:lstStyle/>
          <a:p>
            <a:pPr algn="ctr"/>
            <a:r>
              <a:rPr lang="zh-CN" altLang="en-US" sz="4000" b="1" dirty="0"/>
              <a:t>第</a:t>
            </a:r>
            <a:r>
              <a:rPr lang="en-US" altLang="zh-CN" sz="4000" b="1" dirty="0"/>
              <a:t>16</a:t>
            </a:r>
            <a:r>
              <a:rPr lang="zh-CN" altLang="en-US" sz="4000" b="1" dirty="0"/>
              <a:t>章</a:t>
            </a:r>
            <a:r>
              <a:rPr lang="en-US" altLang="zh-CN" sz="4000" b="1" dirty="0"/>
              <a:t> Java</a:t>
            </a:r>
            <a:r>
              <a:rPr lang="zh-CN" altLang="en-US" sz="4000" b="1" dirty="0"/>
              <a:t>网络基础</a:t>
            </a:r>
            <a:endParaRPr lang="zh-CN" altLang="en-US" dirty="0"/>
          </a:p>
        </p:txBody>
      </p:sp>
      <p:sp>
        <p:nvSpPr>
          <p:cNvPr id="8198" name="Rectangle 6"/>
          <p:cNvSpPr>
            <a:spLocks noChangeArrowheads="1"/>
          </p:cNvSpPr>
          <p:nvPr/>
        </p:nvSpPr>
        <p:spPr bwMode="auto">
          <a:xfrm>
            <a:off x="357158" y="3571876"/>
            <a:ext cx="6143668" cy="769938"/>
          </a:xfrm>
          <a:prstGeom prst="rect">
            <a:avLst/>
          </a:prstGeom>
          <a:noFill/>
          <a:ln w="9525">
            <a:noFill/>
            <a:miter lim="800000"/>
            <a:headEnd/>
            <a:tailEnd/>
          </a:ln>
          <a:effectLst/>
        </p:spPr>
        <p:txBody>
          <a:bodyPr anchor="b"/>
          <a:lstStyle/>
          <a:p>
            <a:pPr algn="ctr"/>
            <a:endParaRPr lang="en-US" altLang="zh-CN" sz="4000"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E95A8-861E-4F93-82EE-E5FE21889DF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A68DF93-6354-4F06-8824-F513ABA11C5F}"/>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7D83D52E-934A-478C-A51D-F340CB63F11F}"/>
              </a:ext>
            </a:extLst>
          </p:cNvPr>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5" name="文本框 4">
            <a:extLst>
              <a:ext uri="{FF2B5EF4-FFF2-40B4-BE49-F238E27FC236}">
                <a16:creationId xmlns:a16="http://schemas.microsoft.com/office/drawing/2014/main" id="{76765F52-07D9-4D2A-8BFB-8BF74DCCFF24}"/>
              </a:ext>
            </a:extLst>
          </p:cNvPr>
          <p:cNvSpPr txBox="1"/>
          <p:nvPr/>
        </p:nvSpPr>
        <p:spPr>
          <a:xfrm>
            <a:off x="777455" y="3255329"/>
            <a:ext cx="2426392" cy="523220"/>
          </a:xfrm>
          <a:prstGeom prst="rect">
            <a:avLst/>
          </a:prstGeom>
          <a:noFill/>
          <a:ln w="19050">
            <a:solidFill>
              <a:schemeClr val="accent1"/>
            </a:solidFill>
          </a:ln>
        </p:spPr>
        <p:txBody>
          <a:bodyPr wrap="square" rtlCol="0">
            <a:spAutoFit/>
          </a:bodyPr>
          <a:lstStyle/>
          <a:p>
            <a:r>
              <a:rPr lang="en-US" altLang="zh-CN" sz="2800" b="1"/>
              <a:t>Java</a:t>
            </a:r>
            <a:r>
              <a:rPr lang="zh-CN" altLang="en-US" sz="2800" b="1"/>
              <a:t>应用程序</a:t>
            </a:r>
          </a:p>
        </p:txBody>
      </p:sp>
      <p:sp>
        <p:nvSpPr>
          <p:cNvPr id="6" name="文本框 5">
            <a:extLst>
              <a:ext uri="{FF2B5EF4-FFF2-40B4-BE49-F238E27FC236}">
                <a16:creationId xmlns:a16="http://schemas.microsoft.com/office/drawing/2014/main" id="{E24943BB-B182-46E6-A340-E9E47B31493A}"/>
              </a:ext>
            </a:extLst>
          </p:cNvPr>
          <p:cNvSpPr txBox="1"/>
          <p:nvPr/>
        </p:nvSpPr>
        <p:spPr>
          <a:xfrm>
            <a:off x="6581848" y="3039885"/>
            <a:ext cx="1008112" cy="954107"/>
          </a:xfrm>
          <a:prstGeom prst="rect">
            <a:avLst/>
          </a:prstGeom>
          <a:noFill/>
          <a:ln w="19050">
            <a:solidFill>
              <a:schemeClr val="accent1"/>
            </a:solidFill>
          </a:ln>
        </p:spPr>
        <p:txBody>
          <a:bodyPr wrap="square" rtlCol="0">
            <a:spAutoFit/>
          </a:bodyPr>
          <a:lstStyle/>
          <a:p>
            <a:pPr algn="ctr"/>
            <a:r>
              <a:rPr lang="en-US" altLang="zh-CN" sz="2800" b="1">
                <a:latin typeface="Tahoma" panose="020B0604030504040204" pitchFamily="34" charset="0"/>
                <a:ea typeface="Tahoma" panose="020B0604030504040204" pitchFamily="34" charset="0"/>
                <a:cs typeface="Tahoma" panose="020B0604030504040204" pitchFamily="34" charset="0"/>
              </a:rPr>
              <a:t>URL</a:t>
            </a:r>
          </a:p>
          <a:p>
            <a:pPr algn="ctr"/>
            <a:r>
              <a:rPr lang="zh-CN" altLang="en-US" sz="2800" b="1">
                <a:latin typeface="Tahoma" panose="020B0604030504040204" pitchFamily="34" charset="0"/>
                <a:cs typeface="Tahoma" panose="020B0604030504040204" pitchFamily="34" charset="0"/>
              </a:rPr>
              <a:t>资源</a:t>
            </a:r>
            <a:endParaRPr lang="zh-CN" altLang="en-US" sz="2800" b="1"/>
          </a:p>
        </p:txBody>
      </p:sp>
      <p:sp>
        <p:nvSpPr>
          <p:cNvPr id="7" name="箭头: 左 6">
            <a:extLst>
              <a:ext uri="{FF2B5EF4-FFF2-40B4-BE49-F238E27FC236}">
                <a16:creationId xmlns:a16="http://schemas.microsoft.com/office/drawing/2014/main" id="{12611BFC-ED5F-4D28-828F-2C19AA621721}"/>
              </a:ext>
            </a:extLst>
          </p:cNvPr>
          <p:cNvSpPr/>
          <p:nvPr/>
        </p:nvSpPr>
        <p:spPr>
          <a:xfrm>
            <a:off x="3203847" y="3340942"/>
            <a:ext cx="3289274" cy="437607"/>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6049450-947B-4059-8A32-B378B0E4AF30}"/>
              </a:ext>
            </a:extLst>
          </p:cNvPr>
          <p:cNvSpPr txBox="1"/>
          <p:nvPr/>
        </p:nvSpPr>
        <p:spPr>
          <a:xfrm>
            <a:off x="3446684" y="2965492"/>
            <a:ext cx="2903359" cy="461665"/>
          </a:xfrm>
          <a:prstGeom prst="rect">
            <a:avLst/>
          </a:prstGeom>
          <a:noFill/>
        </p:spPr>
        <p:txBody>
          <a:bodyPr wrap="none" rtlCol="0">
            <a:spAutoFit/>
          </a:bodyPr>
          <a:lstStyle/>
          <a:p>
            <a:pPr algn="ctr"/>
            <a:r>
              <a:rPr lang="zh-CN" altLang="en-US" sz="2400">
                <a:solidFill>
                  <a:srgbClr val="C00000"/>
                </a:solidFill>
              </a:rPr>
              <a:t>输入流</a:t>
            </a:r>
            <a:r>
              <a:rPr lang="en-US" altLang="zh-CN" sz="2400" b="1">
                <a:solidFill>
                  <a:srgbClr val="0000FF"/>
                </a:solidFill>
              </a:rPr>
              <a:t>InputStream</a:t>
            </a:r>
            <a:endParaRPr lang="zh-CN" altLang="en-US" sz="2400"/>
          </a:p>
        </p:txBody>
      </p:sp>
    </p:spTree>
    <p:extLst>
      <p:ext uri="{BB962C8B-B14F-4D97-AF65-F5344CB8AC3E}">
        <p14:creationId xmlns:p14="http://schemas.microsoft.com/office/powerpoint/2010/main" val="186970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例题</a:t>
            </a:r>
            <a:r>
              <a:rPr lang="zh-CN" altLang="en-US">
                <a:solidFill>
                  <a:schemeClr val="tx1"/>
                </a:solidFill>
              </a:rPr>
              <a:t>16-</a:t>
            </a:r>
            <a:r>
              <a:rPr lang="en-US" altLang="zh-CN">
                <a:solidFill>
                  <a:schemeClr val="tx1"/>
                </a:solidFill>
              </a:rPr>
              <a:t>2</a:t>
            </a:r>
            <a:endParaRPr lang="zh-CN" altLang="en-US" dirty="0">
              <a:solidFill>
                <a:schemeClr val="tx1"/>
              </a:solidFill>
            </a:endParaRPr>
          </a:p>
        </p:txBody>
      </p:sp>
      <p:sp>
        <p:nvSpPr>
          <p:cNvPr id="3" name="内容占位符 2"/>
          <p:cNvSpPr>
            <a:spLocks noGrp="1"/>
          </p:cNvSpPr>
          <p:nvPr>
            <p:ph idx="1"/>
          </p:nvPr>
        </p:nvSpPr>
        <p:spPr>
          <a:xfrm>
            <a:off x="457200" y="1628775"/>
            <a:ext cx="8401080" cy="4502150"/>
          </a:xfrm>
          <a:ln>
            <a:solidFill>
              <a:schemeClr val="accent1"/>
            </a:solidFill>
          </a:ln>
        </p:spPr>
        <p:txBody>
          <a:bodyPr/>
          <a:lstStyle/>
          <a:p>
            <a:pPr>
              <a:buNone/>
            </a:pPr>
            <a:r>
              <a:rPr lang="en-US" altLang="zh-CN" sz="2000" b="1" dirty="0" err="1"/>
              <a:t>int</a:t>
            </a:r>
            <a:r>
              <a:rPr lang="en-US" altLang="zh-CN" sz="2000" b="1" dirty="0"/>
              <a:t> n=-1;</a:t>
            </a:r>
          </a:p>
          <a:p>
            <a:pPr>
              <a:buNone/>
            </a:pPr>
            <a:r>
              <a:rPr lang="en-US" altLang="zh-CN" sz="2000" dirty="0"/>
              <a:t>String </a:t>
            </a:r>
            <a:r>
              <a:rPr lang="en-US" altLang="zh-CN" sz="2000" b="1" dirty="0" err="1">
                <a:solidFill>
                  <a:srgbClr val="006600"/>
                </a:solidFill>
              </a:rPr>
              <a:t>webAddress</a:t>
            </a:r>
            <a:r>
              <a:rPr lang="en-US" altLang="zh-CN" sz="2000" dirty="0"/>
              <a:t>=</a:t>
            </a:r>
            <a:r>
              <a:rPr lang="en-US" altLang="zh-CN" sz="2000" dirty="0" err="1"/>
              <a:t>text.getText</a:t>
            </a:r>
            <a:r>
              <a:rPr lang="en-US" altLang="zh-CN" sz="2000" dirty="0"/>
              <a:t>().trim();    //http://www.sina.com.cn/</a:t>
            </a:r>
          </a:p>
          <a:p>
            <a:pPr>
              <a:buNone/>
            </a:pPr>
            <a:r>
              <a:rPr lang="en-US" altLang="zh-CN" sz="2000" b="1" dirty="0" err="1">
                <a:solidFill>
                  <a:srgbClr val="CC0066"/>
                </a:solidFill>
              </a:rPr>
              <a:t>url</a:t>
            </a:r>
            <a:r>
              <a:rPr lang="en-US" altLang="zh-CN" sz="2000" b="1" dirty="0">
                <a:solidFill>
                  <a:srgbClr val="0000CC"/>
                </a:solidFill>
              </a:rPr>
              <a:t>=new </a:t>
            </a:r>
            <a:r>
              <a:rPr lang="en-US" altLang="zh-CN" sz="2000" b="1">
                <a:solidFill>
                  <a:srgbClr val="0000CC"/>
                </a:solidFill>
              </a:rPr>
              <a:t>URL(</a:t>
            </a:r>
            <a:r>
              <a:rPr lang="en-US" altLang="zh-CN" sz="2000" b="1" dirty="0" err="1">
                <a:solidFill>
                  <a:srgbClr val="006600"/>
                </a:solidFill>
              </a:rPr>
              <a:t>webAddress</a:t>
            </a:r>
            <a:r>
              <a:rPr lang="en-US" altLang="zh-CN" sz="2000" b="1">
                <a:solidFill>
                  <a:srgbClr val="0000CC"/>
                </a:solidFill>
              </a:rPr>
              <a:t>);   </a:t>
            </a:r>
            <a:endParaRPr lang="en-US" altLang="zh-CN" sz="2000" b="1" dirty="0">
              <a:solidFill>
                <a:srgbClr val="0000CC"/>
              </a:solidFill>
            </a:endParaRPr>
          </a:p>
          <a:p>
            <a:pPr>
              <a:buNone/>
            </a:pPr>
            <a:r>
              <a:rPr lang="en-US" altLang="zh-CN" sz="2000" dirty="0"/>
              <a:t> //</a:t>
            </a:r>
            <a:r>
              <a:rPr lang="en-US" altLang="zh-CN" sz="2000" dirty="0" err="1"/>
              <a:t>url</a:t>
            </a:r>
            <a:r>
              <a:rPr lang="en-US" altLang="zh-CN" sz="2000" dirty="0"/>
              <a:t>=new URL(</a:t>
            </a:r>
            <a:r>
              <a:rPr lang="en-US" altLang="zh-CN" sz="2000" dirty="0" err="1"/>
              <a:t>text.getText</a:t>
            </a:r>
            <a:r>
              <a:rPr lang="en-US" altLang="zh-CN" sz="2000" dirty="0"/>
              <a:t>().trim());         </a:t>
            </a:r>
          </a:p>
          <a:p>
            <a:pPr>
              <a:buNone/>
            </a:pPr>
            <a:r>
              <a:rPr lang="zh-CN" altLang="en-US" sz="2000" dirty="0"/>
              <a:t>      </a:t>
            </a:r>
          </a:p>
          <a:p>
            <a:pPr>
              <a:buNone/>
            </a:pPr>
            <a:r>
              <a:rPr lang="en-US" altLang="zh-CN" sz="2000" b="1" dirty="0" err="1">
                <a:solidFill>
                  <a:srgbClr val="0000CC"/>
                </a:solidFill>
              </a:rPr>
              <a:t>InputStream</a:t>
            </a:r>
            <a:r>
              <a:rPr lang="en-US" altLang="zh-CN" sz="2000" b="1" dirty="0">
                <a:solidFill>
                  <a:srgbClr val="0000CC"/>
                </a:solidFill>
              </a:rPr>
              <a:t> in = </a:t>
            </a:r>
            <a:r>
              <a:rPr lang="en-US" altLang="zh-CN" sz="2000" b="1" dirty="0" err="1">
                <a:solidFill>
                  <a:srgbClr val="CC0066"/>
                </a:solidFill>
              </a:rPr>
              <a:t>url</a:t>
            </a:r>
            <a:r>
              <a:rPr lang="en-US" altLang="zh-CN" sz="2000" b="1" dirty="0" err="1">
                <a:solidFill>
                  <a:srgbClr val="0000CC"/>
                </a:solidFill>
              </a:rPr>
              <a:t>.openStream</a:t>
            </a:r>
            <a:r>
              <a:rPr lang="en-US" altLang="zh-CN" sz="2000" b="1">
                <a:solidFill>
                  <a:srgbClr val="0000CC"/>
                </a:solidFill>
              </a:rPr>
              <a:t>();   </a:t>
            </a:r>
            <a:r>
              <a:rPr lang="en-US" altLang="zh-CN" sz="2000"/>
              <a:t>//</a:t>
            </a:r>
            <a:r>
              <a:rPr lang="en-US" altLang="zh-CN" sz="1400" dirty="0"/>
              <a:t>in</a:t>
            </a:r>
            <a:r>
              <a:rPr lang="zh-CN" altLang="en-US" sz="1400" dirty="0"/>
              <a:t>为输入流，指向</a:t>
            </a:r>
            <a:r>
              <a:rPr lang="en-US" altLang="zh-CN" sz="1400" dirty="0"/>
              <a:t>URL</a:t>
            </a:r>
            <a:r>
              <a:rPr lang="zh-CN" altLang="en-US" sz="1400" dirty="0"/>
              <a:t>对象所包含的资源。</a:t>
            </a:r>
          </a:p>
          <a:p>
            <a:pPr>
              <a:buNone/>
            </a:pPr>
            <a:r>
              <a:rPr lang="en-US" altLang="zh-CN" sz="2000" b="1" dirty="0"/>
              <a:t>while((</a:t>
            </a:r>
            <a:r>
              <a:rPr lang="en-US" altLang="zh-CN" sz="2000" b="1" dirty="0">
                <a:solidFill>
                  <a:srgbClr val="0000CC"/>
                </a:solidFill>
              </a:rPr>
              <a:t>n=</a:t>
            </a:r>
            <a:r>
              <a:rPr lang="en-US" altLang="zh-CN" sz="2000" b="1" dirty="0" err="1">
                <a:solidFill>
                  <a:srgbClr val="0000CC"/>
                </a:solidFill>
              </a:rPr>
              <a:t>in.read</a:t>
            </a:r>
            <a:r>
              <a:rPr lang="en-US" altLang="zh-CN" sz="2000" b="1" dirty="0">
                <a:solidFill>
                  <a:srgbClr val="0000CC"/>
                </a:solidFill>
              </a:rPr>
              <a:t>(</a:t>
            </a:r>
            <a:r>
              <a:rPr lang="en-US" altLang="zh-CN" sz="2000" b="1">
                <a:solidFill>
                  <a:srgbClr val="0000CC"/>
                </a:solidFill>
              </a:rPr>
              <a:t>b)</a:t>
            </a:r>
            <a:r>
              <a:rPr lang="en-US" altLang="zh-CN" sz="2000" b="1"/>
              <a:t>)! = -</a:t>
            </a:r>
            <a:r>
              <a:rPr lang="en-US" altLang="zh-CN" sz="2000" b="1" dirty="0"/>
              <a:t>1){</a:t>
            </a:r>
          </a:p>
          <a:p>
            <a:pPr>
              <a:buNone/>
            </a:pPr>
            <a:r>
              <a:rPr lang="en-US" altLang="zh-CN" sz="2000" dirty="0"/>
              <a:t>      String s= </a:t>
            </a:r>
            <a:r>
              <a:rPr lang="en-US" altLang="zh-CN" sz="2000" b="1" dirty="0"/>
              <a:t>new String(b, 0, n);</a:t>
            </a:r>
          </a:p>
          <a:p>
            <a:pPr>
              <a:buNone/>
            </a:pPr>
            <a:r>
              <a:rPr lang="en-US" altLang="zh-CN" sz="2000" dirty="0"/>
              <a:t>      </a:t>
            </a:r>
            <a:r>
              <a:rPr lang="en-US" altLang="zh-CN" sz="2000" dirty="0" err="1"/>
              <a:t>area.append</a:t>
            </a:r>
            <a:r>
              <a:rPr lang="en-US" altLang="zh-CN" sz="2000" dirty="0"/>
              <a:t>(s);      </a:t>
            </a:r>
          </a:p>
          <a:p>
            <a:pPr>
              <a:buNone/>
            </a:pPr>
            <a:r>
              <a:rPr lang="en-US" altLang="zh-CN" sz="2000" dirty="0"/>
              <a:t>}</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8401080" cy="714380"/>
          </a:xfrm>
        </p:spPr>
        <p:txBody>
          <a:bodyPr>
            <a:noAutofit/>
          </a:bodyPr>
          <a:lstStyle/>
          <a:p>
            <a:pPr algn="l"/>
            <a:r>
              <a:rPr lang="en-US" altLang="zh-CN" sz="3200" b="1" dirty="0" err="1"/>
              <a:t>openStream</a:t>
            </a:r>
            <a:r>
              <a:rPr lang="en-US" altLang="zh-CN" sz="3200" b="1" dirty="0"/>
              <a:t>()</a:t>
            </a:r>
            <a:r>
              <a:rPr lang="zh-CN" altLang="en-US" sz="3200" b="1" dirty="0"/>
              <a:t>方法</a:t>
            </a:r>
            <a:endParaRPr lang="zh-CN" altLang="en-US" sz="3200" dirty="0"/>
          </a:p>
        </p:txBody>
      </p:sp>
      <p:sp>
        <p:nvSpPr>
          <p:cNvPr id="3" name="内容占位符 2"/>
          <p:cNvSpPr>
            <a:spLocks noGrp="1"/>
          </p:cNvSpPr>
          <p:nvPr>
            <p:ph idx="1"/>
          </p:nvPr>
        </p:nvSpPr>
        <p:spPr>
          <a:xfrm>
            <a:off x="428596" y="1142984"/>
            <a:ext cx="8358246" cy="5214974"/>
          </a:xfrm>
          <a:ln>
            <a:solidFill>
              <a:schemeClr val="accent1"/>
            </a:solidFill>
          </a:ln>
        </p:spPr>
        <p:txBody>
          <a:bodyPr>
            <a:noAutofit/>
          </a:bodyPr>
          <a:lstStyle/>
          <a:p>
            <a:pPr>
              <a:spcBef>
                <a:spcPts val="0"/>
              </a:spcBef>
              <a:buNone/>
            </a:pPr>
            <a:r>
              <a:rPr lang="en-US" altLang="zh-CN" sz="2000" dirty="0"/>
              <a:t>//</a:t>
            </a:r>
            <a:r>
              <a:rPr lang="zh-CN" altLang="en-US" sz="2000" dirty="0"/>
              <a:t>以字符流方式读入</a:t>
            </a:r>
            <a:endParaRPr lang="en-US" altLang="zh-CN" sz="2000" dirty="0"/>
          </a:p>
          <a:p>
            <a:pPr>
              <a:spcBef>
                <a:spcPts val="0"/>
              </a:spcBef>
              <a:buNone/>
            </a:pPr>
            <a:r>
              <a:rPr lang="en-US" altLang="zh-CN" sz="2000" dirty="0"/>
              <a:t>String </a:t>
            </a:r>
            <a:r>
              <a:rPr lang="en-US" altLang="zh-CN" sz="2000" dirty="0" err="1"/>
              <a:t>webAddress</a:t>
            </a:r>
            <a:r>
              <a:rPr lang="en-US" altLang="zh-CN" sz="2000" dirty="0"/>
              <a:t>=</a:t>
            </a:r>
            <a:r>
              <a:rPr lang="en-US" altLang="zh-CN" sz="2000" dirty="0" err="1"/>
              <a:t>text.getText</a:t>
            </a:r>
            <a:r>
              <a:rPr lang="en-US" altLang="zh-CN" sz="2000" dirty="0"/>
              <a:t>().trim</a:t>
            </a:r>
            <a:r>
              <a:rPr lang="en-US" altLang="zh-CN" sz="2000"/>
              <a:t>(); 	//</a:t>
            </a:r>
            <a:r>
              <a:rPr lang="en-US" altLang="zh-CN" sz="2000" dirty="0"/>
              <a:t>http://www.sina.com.cn/</a:t>
            </a:r>
          </a:p>
          <a:p>
            <a:pPr>
              <a:spcBef>
                <a:spcPts val="0"/>
              </a:spcBef>
              <a:buNone/>
            </a:pPr>
            <a:r>
              <a:rPr lang="en-US" altLang="zh-CN" sz="2000" dirty="0" err="1"/>
              <a:t>url</a:t>
            </a:r>
            <a:r>
              <a:rPr lang="en-US" altLang="zh-CN" sz="2000" dirty="0"/>
              <a:t>=new URL(</a:t>
            </a:r>
            <a:r>
              <a:rPr lang="en-US" altLang="zh-CN" sz="2000" dirty="0" err="1"/>
              <a:t>webAddress</a:t>
            </a:r>
            <a:r>
              <a:rPr lang="en-US" altLang="zh-CN" sz="2000" dirty="0"/>
              <a:t>);   	  </a:t>
            </a:r>
          </a:p>
          <a:p>
            <a:pPr>
              <a:spcBef>
                <a:spcPts val="0"/>
              </a:spcBef>
              <a:buNone/>
            </a:pPr>
            <a:r>
              <a:rPr lang="en-US" altLang="zh-CN" sz="2000" b="1" dirty="0" err="1">
                <a:solidFill>
                  <a:srgbClr val="0000CC"/>
                </a:solidFill>
              </a:rPr>
              <a:t>InputStream</a:t>
            </a:r>
            <a:r>
              <a:rPr lang="en-US" altLang="zh-CN" sz="2000" b="1" dirty="0">
                <a:solidFill>
                  <a:srgbClr val="0000CC"/>
                </a:solidFill>
              </a:rPr>
              <a:t> is = </a:t>
            </a:r>
            <a:r>
              <a:rPr lang="en-US" altLang="zh-CN" sz="2000" b="1" dirty="0" err="1">
                <a:solidFill>
                  <a:srgbClr val="0000CC"/>
                </a:solidFill>
              </a:rPr>
              <a:t>url.openStream</a:t>
            </a:r>
            <a:r>
              <a:rPr lang="en-US" altLang="zh-CN" sz="2000" b="1" dirty="0">
                <a:solidFill>
                  <a:srgbClr val="0000CC"/>
                </a:solidFill>
              </a:rPr>
              <a:t>();  </a:t>
            </a:r>
            <a:r>
              <a:rPr lang="en-US" altLang="zh-CN" sz="2000" dirty="0"/>
              <a:t>//</a:t>
            </a:r>
            <a:r>
              <a:rPr lang="en-US" altLang="zh-CN" sz="1400" dirty="0"/>
              <a:t>is</a:t>
            </a:r>
            <a:r>
              <a:rPr lang="zh-CN" altLang="en-US" sz="1400" dirty="0"/>
              <a:t>为输入流，指向</a:t>
            </a:r>
            <a:r>
              <a:rPr lang="en-US" altLang="zh-CN" sz="1400" dirty="0"/>
              <a:t>URL</a:t>
            </a:r>
            <a:r>
              <a:rPr lang="zh-CN" altLang="en-US" sz="1400" dirty="0"/>
              <a:t>对象所包含的资源。</a:t>
            </a:r>
          </a:p>
          <a:p>
            <a:pPr>
              <a:spcBef>
                <a:spcPts val="0"/>
              </a:spcBef>
              <a:buNone/>
            </a:pPr>
            <a:r>
              <a:rPr lang="en-US" altLang="zh-CN" sz="2000" b="1" dirty="0" err="1">
                <a:solidFill>
                  <a:srgbClr val="0000CC"/>
                </a:solidFill>
              </a:rPr>
              <a:t>InputStreamReader</a:t>
            </a:r>
            <a:r>
              <a:rPr lang="en-US" altLang="zh-CN" sz="2000" b="1" dirty="0">
                <a:solidFill>
                  <a:srgbClr val="0000CC"/>
                </a:solidFill>
              </a:rPr>
              <a:t> </a:t>
            </a:r>
            <a:r>
              <a:rPr lang="en-US" altLang="zh-CN" sz="2000" b="1" dirty="0" err="1">
                <a:solidFill>
                  <a:srgbClr val="0000CC"/>
                </a:solidFill>
              </a:rPr>
              <a:t>isr</a:t>
            </a:r>
            <a:r>
              <a:rPr lang="en-US" altLang="zh-CN" sz="2000" b="1" dirty="0">
                <a:solidFill>
                  <a:srgbClr val="0000CC"/>
                </a:solidFill>
              </a:rPr>
              <a:t> = new </a:t>
            </a:r>
            <a:r>
              <a:rPr lang="en-US" altLang="zh-CN" sz="2000" b="1" dirty="0" err="1">
                <a:solidFill>
                  <a:srgbClr val="0000CC"/>
                </a:solidFill>
              </a:rPr>
              <a:t>InputStreamReader</a:t>
            </a:r>
            <a:r>
              <a:rPr lang="en-US" altLang="zh-CN" sz="2000" b="1" dirty="0">
                <a:solidFill>
                  <a:srgbClr val="0000CC"/>
                </a:solidFill>
              </a:rPr>
              <a:t>(is); </a:t>
            </a:r>
          </a:p>
          <a:p>
            <a:pPr>
              <a:spcBef>
                <a:spcPts val="0"/>
              </a:spcBef>
              <a:buNone/>
            </a:pPr>
            <a:r>
              <a:rPr lang="en-US" altLang="zh-CN" sz="2000" b="1" dirty="0" err="1">
                <a:solidFill>
                  <a:srgbClr val="0000CC"/>
                </a:solidFill>
              </a:rPr>
              <a:t>BufferedReader</a:t>
            </a:r>
            <a:r>
              <a:rPr lang="en-US" altLang="zh-CN" sz="2000" b="1" dirty="0">
                <a:solidFill>
                  <a:srgbClr val="0000CC"/>
                </a:solidFill>
              </a:rPr>
              <a:t> </a:t>
            </a:r>
            <a:r>
              <a:rPr lang="en-US" altLang="zh-CN" sz="2000" b="1" dirty="0" err="1">
                <a:solidFill>
                  <a:srgbClr val="0000CC"/>
                </a:solidFill>
              </a:rPr>
              <a:t>br</a:t>
            </a:r>
            <a:r>
              <a:rPr lang="en-US" altLang="zh-CN" sz="2000" b="1" dirty="0">
                <a:solidFill>
                  <a:srgbClr val="0000CC"/>
                </a:solidFill>
              </a:rPr>
              <a:t> = new </a:t>
            </a:r>
            <a:r>
              <a:rPr lang="en-US" altLang="zh-CN" sz="2000" b="1" dirty="0" err="1">
                <a:solidFill>
                  <a:srgbClr val="0000CC"/>
                </a:solidFill>
              </a:rPr>
              <a:t>BufferedReader</a:t>
            </a:r>
            <a:r>
              <a:rPr lang="en-US" altLang="zh-CN" sz="2000" b="1" dirty="0">
                <a:solidFill>
                  <a:srgbClr val="0000CC"/>
                </a:solidFill>
              </a:rPr>
              <a:t>(</a:t>
            </a:r>
            <a:r>
              <a:rPr lang="en-US" altLang="zh-CN" sz="2000" b="1" dirty="0" err="1">
                <a:solidFill>
                  <a:srgbClr val="0000CC"/>
                </a:solidFill>
              </a:rPr>
              <a:t>isr</a:t>
            </a:r>
            <a:r>
              <a:rPr lang="en-US" altLang="zh-CN" sz="2000" b="1" dirty="0">
                <a:solidFill>
                  <a:srgbClr val="0000CC"/>
                </a:solidFill>
              </a:rPr>
              <a:t>); </a:t>
            </a:r>
          </a:p>
          <a:p>
            <a:pPr>
              <a:spcBef>
                <a:spcPts val="0"/>
              </a:spcBef>
              <a:buNone/>
            </a:pPr>
            <a:r>
              <a:rPr lang="en-US" altLang="zh-CN" sz="2000" dirty="0"/>
              <a:t>String </a:t>
            </a:r>
            <a:r>
              <a:rPr lang="en-US" altLang="zh-CN" sz="2000" dirty="0" err="1"/>
              <a:t>str</a:t>
            </a:r>
            <a:r>
              <a:rPr lang="en-US" altLang="zh-CN" sz="2000" dirty="0"/>
              <a:t> = null;	</a:t>
            </a:r>
          </a:p>
          <a:p>
            <a:pPr>
              <a:spcBef>
                <a:spcPts val="0"/>
              </a:spcBef>
              <a:buNone/>
            </a:pPr>
            <a:r>
              <a:rPr lang="en-US" altLang="zh-CN" sz="2000" dirty="0"/>
              <a:t>String html = null;         </a:t>
            </a:r>
          </a:p>
          <a:p>
            <a:pPr>
              <a:spcBef>
                <a:spcPts val="0"/>
              </a:spcBef>
              <a:buNone/>
            </a:pPr>
            <a:r>
              <a:rPr lang="en-US" altLang="zh-CN" sz="2000" dirty="0"/>
              <a:t>while((</a:t>
            </a:r>
            <a:r>
              <a:rPr lang="en-US" altLang="zh-CN" sz="2000" dirty="0" err="1"/>
              <a:t>str</a:t>
            </a:r>
            <a:r>
              <a:rPr lang="en-US" altLang="zh-CN" sz="2000" dirty="0"/>
              <a:t> = </a:t>
            </a:r>
            <a:r>
              <a:rPr lang="en-US" altLang="zh-CN" sz="2000" b="1" dirty="0" err="1">
                <a:solidFill>
                  <a:srgbClr val="0000CC"/>
                </a:solidFill>
              </a:rPr>
              <a:t>br.readLine</a:t>
            </a:r>
            <a:r>
              <a:rPr lang="en-US" altLang="zh-CN" sz="2000" b="1" dirty="0">
                <a:solidFill>
                  <a:srgbClr val="0000CC"/>
                </a:solidFill>
              </a:rPr>
              <a:t>()</a:t>
            </a:r>
            <a:r>
              <a:rPr lang="en-US" altLang="zh-CN" sz="2000" b="1" dirty="0"/>
              <a:t>) != </a:t>
            </a:r>
            <a:r>
              <a:rPr lang="en-US" altLang="zh-CN" sz="2000" dirty="0"/>
              <a:t>null) </a:t>
            </a:r>
            <a:r>
              <a:rPr lang="en-US" altLang="zh-CN" sz="2000"/>
              <a:t>{ 	//</a:t>
            </a:r>
            <a:r>
              <a:rPr lang="zh-CN" altLang="en-US" sz="1400" dirty="0"/>
              <a:t>通过</a:t>
            </a:r>
            <a:r>
              <a:rPr lang="en-US" altLang="zh-CN" sz="1400" dirty="0"/>
              <a:t>is</a:t>
            </a:r>
            <a:r>
              <a:rPr lang="zh-CN" altLang="en-US" sz="1400" dirty="0"/>
              <a:t>输入流可以将服务器上的资源读入到客户端</a:t>
            </a:r>
          </a:p>
          <a:p>
            <a:pPr>
              <a:spcBef>
                <a:spcPts val="0"/>
              </a:spcBef>
              <a:buNone/>
            </a:pPr>
            <a:r>
              <a:rPr lang="zh-CN" altLang="en-US" sz="2000" dirty="0"/>
              <a:t>                </a:t>
            </a:r>
            <a:r>
              <a:rPr lang="en-US" altLang="zh-CN" sz="2000" dirty="0" err="1"/>
              <a:t>System.out.println</a:t>
            </a:r>
            <a:r>
              <a:rPr lang="en-US" altLang="zh-CN" sz="2000" dirty="0"/>
              <a:t>(</a:t>
            </a:r>
            <a:r>
              <a:rPr lang="en-US" altLang="zh-CN" sz="2000" dirty="0" err="1"/>
              <a:t>str</a:t>
            </a:r>
            <a:r>
              <a:rPr lang="en-US" altLang="zh-CN" sz="2000" dirty="0"/>
              <a:t>); </a:t>
            </a:r>
          </a:p>
          <a:p>
            <a:pPr>
              <a:spcBef>
                <a:spcPts val="0"/>
              </a:spcBef>
              <a:buNone/>
            </a:pPr>
            <a:r>
              <a:rPr lang="en-US" altLang="zh-CN" sz="2000" dirty="0"/>
              <a:t>                html= </a:t>
            </a:r>
            <a:r>
              <a:rPr lang="en-US" altLang="zh-CN" sz="2000" dirty="0" err="1"/>
              <a:t>html+str</a:t>
            </a:r>
            <a:r>
              <a:rPr lang="en-US" altLang="zh-CN" sz="2000" dirty="0"/>
              <a:t>;             </a:t>
            </a:r>
          </a:p>
          <a:p>
            <a:pPr>
              <a:spcBef>
                <a:spcPts val="0"/>
              </a:spcBef>
              <a:buNone/>
            </a:pPr>
            <a:r>
              <a:rPr lang="en-US" altLang="zh-CN" sz="2000" dirty="0"/>
              <a:t>}</a:t>
            </a:r>
          </a:p>
          <a:p>
            <a:pPr>
              <a:spcBef>
                <a:spcPts val="0"/>
              </a:spcBef>
              <a:buNone/>
            </a:pPr>
            <a:r>
              <a:rPr lang="en-US" altLang="zh-CN" sz="2000" dirty="0" err="1"/>
              <a:t>editPane.setText</a:t>
            </a:r>
            <a:r>
              <a:rPr lang="en-US" altLang="zh-CN" sz="2000" dirty="0"/>
              <a:t>(html);</a:t>
            </a:r>
          </a:p>
          <a:p>
            <a:pPr>
              <a:spcBef>
                <a:spcPts val="0"/>
              </a:spcBef>
              <a:buNone/>
            </a:pPr>
            <a:r>
              <a:rPr lang="en-US" altLang="zh-CN" sz="2000" dirty="0" err="1"/>
              <a:t>br.close</a:t>
            </a:r>
            <a:r>
              <a:rPr lang="en-US" altLang="zh-CN" sz="2000" dirty="0"/>
              <a:t>();      </a:t>
            </a:r>
            <a:r>
              <a:rPr lang="en-US" altLang="zh-CN" sz="2400" dirty="0"/>
              <a:t>	</a:t>
            </a:r>
            <a:r>
              <a:rPr lang="en-US" altLang="zh-CN" sz="1800" dirty="0"/>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Tahoma" panose="020B0604030504040204" pitchFamily="34" charset="0"/>
                <a:cs typeface="Tahoma" panose="020B0604030504040204" pitchFamily="34" charset="0"/>
              </a:rPr>
              <a:t>§16.1.3   显示</a:t>
            </a:r>
            <a:r>
              <a:rPr lang="en-US" altLang="zh-CN" dirty="0">
                <a:latin typeface="Tahoma" panose="020B0604030504040204" pitchFamily="34" charset="0"/>
                <a:ea typeface="Tahoma" panose="020B0604030504040204" pitchFamily="34" charset="0"/>
                <a:cs typeface="Tahoma" panose="020B0604030504040204" pitchFamily="34" charset="0"/>
              </a:rPr>
              <a:t>URL</a:t>
            </a:r>
            <a:r>
              <a:rPr lang="zh-CN" altLang="en-US" dirty="0">
                <a:latin typeface="Tahoma" panose="020B0604030504040204" pitchFamily="34" charset="0"/>
                <a:cs typeface="Tahoma" panose="020B0604030504040204" pitchFamily="34" charset="0"/>
              </a:rPr>
              <a:t>资源中的</a:t>
            </a:r>
            <a:r>
              <a:rPr lang="en-US" altLang="zh-CN" dirty="0">
                <a:latin typeface="Tahoma" panose="020B0604030504040204" pitchFamily="34" charset="0"/>
                <a:ea typeface="Tahoma" panose="020B0604030504040204" pitchFamily="34" charset="0"/>
                <a:cs typeface="Tahoma" panose="020B0604030504040204" pitchFamily="34" charset="0"/>
              </a:rPr>
              <a:t>html</a:t>
            </a:r>
            <a:r>
              <a:rPr lang="zh-CN" altLang="en-US" dirty="0">
                <a:latin typeface="Tahoma" panose="020B0604030504040204" pitchFamily="34" charset="0"/>
                <a:cs typeface="Tahoma" panose="020B0604030504040204" pitchFamily="34" charset="0"/>
              </a:rPr>
              <a:t>文件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6" name="内容占位符 5"/>
          <p:cNvSpPr>
            <a:spLocks noGrp="1"/>
          </p:cNvSpPr>
          <p:nvPr>
            <p:ph idx="1"/>
          </p:nvPr>
        </p:nvSpPr>
        <p:spPr>
          <a:xfrm>
            <a:off x="457200" y="1628775"/>
            <a:ext cx="8472518" cy="4502150"/>
          </a:xfrm>
        </p:spPr>
        <p:txBody>
          <a:bodyPr/>
          <a:lstStyle/>
          <a:p>
            <a:r>
              <a:rPr lang="en-US" altLang="zh-CN" dirty="0">
                <a:latin typeface="Tahoma" pitchFamily="34" charset="0"/>
                <a:ea typeface="Tahoma" pitchFamily="34" charset="0"/>
                <a:cs typeface="Tahoma" pitchFamily="34" charset="0"/>
              </a:rPr>
              <a:t>j</a:t>
            </a:r>
            <a:r>
              <a:rPr lang="en-US" altLang="zh-CN">
                <a:latin typeface="Tahoma" pitchFamily="34" charset="0"/>
                <a:ea typeface="Tahoma" pitchFamily="34" charset="0"/>
                <a:cs typeface="Tahoma" pitchFamily="34" charset="0"/>
              </a:rPr>
              <a:t>avax</a:t>
            </a:r>
            <a:r>
              <a:rPr lang="en-US" altLang="zh-CN" dirty="0" err="1">
                <a:latin typeface="Tahoma" pitchFamily="34" charset="0"/>
                <a:ea typeface="Tahoma" pitchFamily="34" charset="0"/>
                <a:cs typeface="Tahoma" pitchFamily="34" charset="0"/>
              </a:rPr>
              <a:t>.swing</a:t>
            </a:r>
            <a:r>
              <a:rPr lang="zh-CN" altLang="en-US" dirty="0">
                <a:latin typeface="Tahoma" pitchFamily="34" charset="0"/>
                <a:cs typeface="Tahoma" pitchFamily="34" charset="0"/>
              </a:rPr>
              <a:t>包中的</a:t>
            </a:r>
            <a:r>
              <a:rPr lang="en-US" altLang="zh-CN" b="1" dirty="0" err="1">
                <a:solidFill>
                  <a:srgbClr val="C00000"/>
                </a:solidFill>
                <a:latin typeface="Tahoma" pitchFamily="34" charset="0"/>
                <a:ea typeface="Tahoma" pitchFamily="34" charset="0"/>
                <a:cs typeface="Tahoma" pitchFamily="34" charset="0"/>
              </a:rPr>
              <a:t>JEditorPane</a:t>
            </a:r>
            <a:r>
              <a:rPr lang="zh-CN" altLang="en-US" dirty="0">
                <a:latin typeface="Tahoma" pitchFamily="34" charset="0"/>
                <a:cs typeface="Tahoma" pitchFamily="34" charset="0"/>
              </a:rPr>
              <a:t>容器可以解释执行</a:t>
            </a:r>
            <a:r>
              <a:rPr lang="en-US" altLang="zh-CN" dirty="0">
                <a:latin typeface="Tahoma" pitchFamily="34" charset="0"/>
                <a:ea typeface="Tahoma" pitchFamily="34" charset="0"/>
                <a:cs typeface="Tahoma" pitchFamily="34" charset="0"/>
              </a:rPr>
              <a:t>html</a:t>
            </a:r>
            <a:r>
              <a:rPr lang="zh-CN" altLang="en-US" dirty="0">
                <a:latin typeface="Tahoma" pitchFamily="34" charset="0"/>
                <a:cs typeface="Tahoma" pitchFamily="34" charset="0"/>
              </a:rPr>
              <a:t>文件，这样用户就能看到了网页的运行效果。</a:t>
            </a:r>
            <a:endParaRPr lang="en-US" altLang="zh-CN" dirty="0">
              <a:latin typeface="Tahoma" pitchFamily="34" charset="0"/>
              <a:cs typeface="Tahoma" pitchFamily="34" charset="0"/>
            </a:endParaRPr>
          </a:p>
          <a:p>
            <a:endParaRPr lang="zh-CN" altLang="en-US" dirty="0">
              <a:latin typeface="Tahoma" pitchFamily="34" charset="0"/>
              <a:cs typeface="Tahoma" pitchFamily="34" charset="0"/>
            </a:endParaRPr>
          </a:p>
          <a:p>
            <a:r>
              <a:rPr lang="zh-CN" altLang="en-US" dirty="0">
                <a:latin typeface="Tahoma" pitchFamily="34" charset="0"/>
                <a:cs typeface="Tahoma" pitchFamily="34" charset="0"/>
              </a:rPr>
              <a:t> 可以使用</a:t>
            </a:r>
            <a:r>
              <a:rPr lang="en-US" altLang="zh-CN" b="1" dirty="0" err="1">
                <a:solidFill>
                  <a:srgbClr val="CC0066"/>
                </a:solidFill>
                <a:latin typeface="Tahoma" pitchFamily="34" charset="0"/>
                <a:ea typeface="Tahoma" pitchFamily="34" charset="0"/>
                <a:cs typeface="Tahoma" pitchFamily="34" charset="0"/>
              </a:rPr>
              <a:t>JEditorPane</a:t>
            </a:r>
            <a:r>
              <a:rPr lang="zh-CN" altLang="en-US" dirty="0">
                <a:latin typeface="Tahoma" pitchFamily="34" charset="0"/>
                <a:cs typeface="Tahoma" pitchFamily="34" charset="0"/>
              </a:rPr>
              <a:t>类的下列构造</a:t>
            </a:r>
            <a:r>
              <a:rPr lang="zh-CN" altLang="en-US">
                <a:latin typeface="Tahoma" pitchFamily="34" charset="0"/>
                <a:cs typeface="Tahoma" pitchFamily="34" charset="0"/>
              </a:rPr>
              <a:t>方法构造</a:t>
            </a:r>
            <a:r>
              <a:rPr lang="en-US" altLang="zh-CN" b="1" dirty="0" err="1">
                <a:solidFill>
                  <a:srgbClr val="CC0066"/>
                </a:solidFill>
                <a:latin typeface="Tahoma" pitchFamily="34" charset="0"/>
                <a:ea typeface="Tahoma" pitchFamily="34" charset="0"/>
                <a:cs typeface="Tahoma" pitchFamily="34" charset="0"/>
              </a:rPr>
              <a:t>JEditorPane</a:t>
            </a:r>
            <a:r>
              <a:rPr lang="zh-CN" altLang="en-US">
                <a:latin typeface="Tahoma" pitchFamily="34" charset="0"/>
                <a:cs typeface="Tahoma" pitchFamily="34" charset="0"/>
              </a:rPr>
              <a:t>对象</a:t>
            </a:r>
            <a:r>
              <a:rPr lang="zh-CN" altLang="en-US" dirty="0">
                <a:latin typeface="Tahoma" pitchFamily="34" charset="0"/>
                <a:cs typeface="Tahoma" pitchFamily="34" charset="0"/>
              </a:rPr>
              <a:t>：</a:t>
            </a:r>
          </a:p>
          <a:p>
            <a:pPr lvl="1"/>
            <a:r>
              <a:rPr lang="en-US" altLang="zh-CN" dirty="0">
                <a:solidFill>
                  <a:srgbClr val="000099"/>
                </a:solidFill>
                <a:latin typeface="Tahoma" pitchFamily="34" charset="0"/>
                <a:ea typeface="Tahoma" pitchFamily="34" charset="0"/>
                <a:cs typeface="Tahoma" pitchFamily="34" charset="0"/>
              </a:rPr>
              <a:t>public </a:t>
            </a:r>
            <a:r>
              <a:rPr lang="en-US" altLang="zh-CN" err="1">
                <a:solidFill>
                  <a:srgbClr val="000099"/>
                </a:solidFill>
                <a:latin typeface="Tahoma" pitchFamily="34" charset="0"/>
                <a:ea typeface="Tahoma" pitchFamily="34" charset="0"/>
                <a:cs typeface="Tahoma" pitchFamily="34" charset="0"/>
              </a:rPr>
              <a:t>JEditorPane</a:t>
            </a:r>
            <a:r>
              <a:rPr lang="en-US" altLang="zh-CN">
                <a:solidFill>
                  <a:srgbClr val="000099"/>
                </a:solidFill>
                <a:latin typeface="Tahoma" pitchFamily="34" charset="0"/>
                <a:ea typeface="Tahoma" pitchFamily="34" charset="0"/>
                <a:cs typeface="Tahoma" pitchFamily="34" charset="0"/>
              </a:rPr>
              <a:t>();</a:t>
            </a:r>
            <a:endParaRPr lang="en-US" altLang="zh-CN" dirty="0">
              <a:solidFill>
                <a:srgbClr val="000099"/>
              </a:solidFill>
              <a:latin typeface="Tahoma" pitchFamily="34" charset="0"/>
              <a:ea typeface="Tahoma" pitchFamily="34" charset="0"/>
              <a:cs typeface="Tahoma" pitchFamily="34" charset="0"/>
            </a:endParaRPr>
          </a:p>
          <a:p>
            <a:pPr lvl="1"/>
            <a:r>
              <a:rPr lang="en-US" altLang="zh-CN" dirty="0">
                <a:solidFill>
                  <a:srgbClr val="000099"/>
                </a:solidFill>
                <a:latin typeface="Tahoma" pitchFamily="34" charset="0"/>
                <a:ea typeface="Tahoma" pitchFamily="34" charset="0"/>
                <a:cs typeface="Tahoma" pitchFamily="34" charset="0"/>
              </a:rPr>
              <a:t>public </a:t>
            </a:r>
            <a:r>
              <a:rPr lang="en-US" altLang="zh-CN" dirty="0" err="1">
                <a:solidFill>
                  <a:srgbClr val="000099"/>
                </a:solidFill>
                <a:latin typeface="Tahoma" pitchFamily="34" charset="0"/>
                <a:ea typeface="Tahoma" pitchFamily="34" charset="0"/>
                <a:cs typeface="Tahoma" pitchFamily="34" charset="0"/>
              </a:rPr>
              <a:t>JEditorPane</a:t>
            </a:r>
            <a:r>
              <a:rPr lang="en-US" altLang="zh-CN" dirty="0">
                <a:solidFill>
                  <a:srgbClr val="000099"/>
                </a:solidFill>
                <a:latin typeface="Tahoma" pitchFamily="34" charset="0"/>
                <a:ea typeface="Tahoma" pitchFamily="34" charset="0"/>
                <a:cs typeface="Tahoma" pitchFamily="34" charset="0"/>
              </a:rPr>
              <a:t>(URL </a:t>
            </a:r>
            <a:r>
              <a:rPr lang="en-US" altLang="zh-CN" dirty="0" err="1">
                <a:solidFill>
                  <a:srgbClr val="000099"/>
                </a:solidFill>
                <a:latin typeface="Tahoma" pitchFamily="34" charset="0"/>
                <a:ea typeface="Tahoma" pitchFamily="34" charset="0"/>
                <a:cs typeface="Tahoma" pitchFamily="34" charset="0"/>
              </a:rPr>
              <a:t>initialPage</a:t>
            </a:r>
            <a:r>
              <a:rPr lang="en-US" altLang="zh-CN" dirty="0">
                <a:solidFill>
                  <a:srgbClr val="000099"/>
                </a:solidFill>
                <a:latin typeface="Tahoma" pitchFamily="34" charset="0"/>
                <a:ea typeface="Tahoma" pitchFamily="34" charset="0"/>
                <a:cs typeface="Tahoma" pitchFamily="34" charset="0"/>
              </a:rPr>
              <a:t>) </a:t>
            </a:r>
            <a:r>
              <a:rPr lang="en-US" altLang="zh-CN">
                <a:solidFill>
                  <a:srgbClr val="000099"/>
                </a:solidFill>
                <a:latin typeface="Tahoma" pitchFamily="34" charset="0"/>
                <a:ea typeface="Tahoma" pitchFamily="34" charset="0"/>
                <a:cs typeface="Tahoma" pitchFamily="34" charset="0"/>
              </a:rPr>
              <a:t>throws IOException;</a:t>
            </a:r>
            <a:endParaRPr lang="en-US" altLang="zh-CN" dirty="0">
              <a:solidFill>
                <a:srgbClr val="000099"/>
              </a:solidFill>
              <a:latin typeface="Tahoma" pitchFamily="34" charset="0"/>
              <a:ea typeface="Tahoma" pitchFamily="34" charset="0"/>
              <a:cs typeface="Tahoma" pitchFamily="34" charset="0"/>
            </a:endParaRPr>
          </a:p>
          <a:p>
            <a:pPr lvl="1"/>
            <a:r>
              <a:rPr lang="en-US" altLang="zh-CN" dirty="0">
                <a:solidFill>
                  <a:srgbClr val="000099"/>
                </a:solidFill>
                <a:latin typeface="Tahoma" pitchFamily="34" charset="0"/>
                <a:ea typeface="Tahoma" pitchFamily="34" charset="0"/>
                <a:cs typeface="Tahoma" pitchFamily="34" charset="0"/>
              </a:rPr>
              <a:t>public </a:t>
            </a:r>
            <a:r>
              <a:rPr lang="en-US" altLang="zh-CN" dirty="0" err="1">
                <a:solidFill>
                  <a:srgbClr val="000099"/>
                </a:solidFill>
                <a:latin typeface="Tahoma" pitchFamily="34" charset="0"/>
                <a:ea typeface="Tahoma" pitchFamily="34" charset="0"/>
                <a:cs typeface="Tahoma" pitchFamily="34" charset="0"/>
              </a:rPr>
              <a:t>JEditorPane</a:t>
            </a:r>
            <a:r>
              <a:rPr lang="en-US" altLang="zh-CN" dirty="0">
                <a:solidFill>
                  <a:srgbClr val="000099"/>
                </a:solidFill>
                <a:latin typeface="Tahoma" pitchFamily="34" charset="0"/>
                <a:ea typeface="Tahoma" pitchFamily="34" charset="0"/>
                <a:cs typeface="Tahoma" pitchFamily="34" charset="0"/>
              </a:rPr>
              <a:t>(String </a:t>
            </a:r>
            <a:r>
              <a:rPr lang="en-US" altLang="zh-CN" dirty="0" err="1">
                <a:solidFill>
                  <a:srgbClr val="000099"/>
                </a:solidFill>
                <a:latin typeface="Tahoma" pitchFamily="34" charset="0"/>
                <a:ea typeface="Tahoma" pitchFamily="34" charset="0"/>
                <a:cs typeface="Tahoma" pitchFamily="34" charset="0"/>
              </a:rPr>
              <a:t>url</a:t>
            </a:r>
            <a:r>
              <a:rPr lang="en-US" altLang="zh-CN" dirty="0">
                <a:solidFill>
                  <a:srgbClr val="000099"/>
                </a:solidFill>
                <a:latin typeface="Tahoma" pitchFamily="34" charset="0"/>
                <a:ea typeface="Tahoma" pitchFamily="34" charset="0"/>
                <a:cs typeface="Tahoma" pitchFamily="34" charset="0"/>
              </a:rPr>
              <a:t>) </a:t>
            </a:r>
            <a:r>
              <a:rPr lang="en-US" altLang="zh-CN">
                <a:solidFill>
                  <a:srgbClr val="000099"/>
                </a:solidFill>
                <a:latin typeface="Tahoma" pitchFamily="34" charset="0"/>
                <a:ea typeface="Tahoma" pitchFamily="34" charset="0"/>
                <a:cs typeface="Tahoma" pitchFamily="34" charset="0"/>
              </a:rPr>
              <a:t>throws IOException;</a:t>
            </a:r>
            <a:endParaRPr lang="en-US" altLang="zh-CN" dirty="0">
              <a:solidFill>
                <a:srgbClr val="000099"/>
              </a:solidFill>
              <a:latin typeface="Tahoma" pitchFamily="34" charset="0"/>
              <a:ea typeface="Tahoma" pitchFamily="34" charset="0"/>
              <a:cs typeface="Tahoma" pitchFamily="34" charset="0"/>
            </a:endParaRPr>
          </a:p>
          <a:p>
            <a:pPr lvl="1"/>
            <a:r>
              <a:rPr lang="zh-CN" altLang="en-US" sz="2000" dirty="0"/>
              <a:t>注意：使用这种方式来访问网页，计算机要连接上局域网络或网际网络，不然程序会找不到</a:t>
            </a:r>
            <a:r>
              <a:rPr lang="en-US" altLang="zh-CN" sz="2000" dirty="0"/>
              <a:t>URL</a:t>
            </a:r>
            <a:r>
              <a:rPr lang="zh-CN" altLang="en-US" sz="2000" dirty="0"/>
              <a:t>指定的位置而产生</a:t>
            </a:r>
            <a:r>
              <a:rPr lang="en-US" altLang="zh-CN" sz="2000" dirty="0"/>
              <a:t>Exception</a:t>
            </a:r>
            <a:r>
              <a:rPr lang="zh-CN" altLang="en-US" sz="2000" dirty="0"/>
              <a:t>使得程序无法动作。</a:t>
            </a:r>
          </a:p>
          <a:p>
            <a:pPr lvl="1"/>
            <a:endParaRPr lang="en-US" altLang="zh-CN" dirty="0">
              <a:solidFill>
                <a:srgbClr val="000099"/>
              </a:solidFill>
              <a:latin typeface="Tahoma" pitchFamily="34" charset="0"/>
              <a:ea typeface="Tahoma" pitchFamily="34" charset="0"/>
              <a:cs typeface="Tahoma" pitchFamily="34" charset="0"/>
            </a:endParaRPr>
          </a:p>
          <a:p>
            <a:pPr>
              <a:buNone/>
            </a:pPr>
            <a:endParaRPr lang="zh-CN" altLang="en-US" dirty="0">
              <a:latin typeface="Tahoma" pitchFamily="34" charset="0"/>
              <a:cs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rPr>
              <a:t>§16.1.3   显示</a:t>
            </a:r>
            <a:r>
              <a:rPr lang="en-US" altLang="zh-CN" dirty="0">
                <a:latin typeface="+mn-lt"/>
              </a:rPr>
              <a:t>URL</a:t>
            </a:r>
            <a:r>
              <a:rPr lang="zh-CN" altLang="en-US" dirty="0">
                <a:latin typeface="+mn-lt"/>
              </a:rPr>
              <a:t>资源中的</a:t>
            </a:r>
            <a:r>
              <a:rPr lang="en-US" altLang="zh-CN" dirty="0">
                <a:latin typeface="+mn-lt"/>
              </a:rPr>
              <a:t>html</a:t>
            </a:r>
            <a:r>
              <a:rPr lang="zh-CN" altLang="en-US" dirty="0">
                <a:latin typeface="+mn-lt"/>
              </a:rPr>
              <a:t>文件 </a:t>
            </a:r>
          </a:p>
        </p:txBody>
      </p:sp>
      <p:sp>
        <p:nvSpPr>
          <p:cNvPr id="3" name="内容占位符 2"/>
          <p:cNvSpPr>
            <a:spLocks noGrp="1"/>
          </p:cNvSpPr>
          <p:nvPr>
            <p:ph idx="1"/>
          </p:nvPr>
        </p:nvSpPr>
        <p:spPr/>
        <p:txBody>
          <a:bodyPr/>
          <a:lstStyle/>
          <a:p>
            <a:r>
              <a:rPr lang="en-US" altLang="zh-CN" dirty="0" err="1"/>
              <a:t>JEditorPane</a:t>
            </a:r>
            <a:r>
              <a:rPr lang="zh-CN" altLang="en-US" dirty="0"/>
              <a:t>对象调用：</a:t>
            </a:r>
          </a:p>
          <a:p>
            <a:pPr algn="ctr">
              <a:buNone/>
            </a:pPr>
            <a:r>
              <a:rPr lang="en-US" altLang="zh-CN" sz="2400" b="1" dirty="0">
                <a:solidFill>
                  <a:srgbClr val="000099"/>
                </a:solidFill>
              </a:rPr>
              <a:t>public void </a:t>
            </a:r>
            <a:r>
              <a:rPr lang="en-US" altLang="zh-CN" sz="2400" b="1" dirty="0" err="1">
                <a:solidFill>
                  <a:srgbClr val="CC0066"/>
                </a:solidFill>
              </a:rPr>
              <a:t>setPage</a:t>
            </a:r>
            <a:r>
              <a:rPr lang="en-US" altLang="zh-CN" sz="2400" b="1" dirty="0">
                <a:solidFill>
                  <a:srgbClr val="000099"/>
                </a:solidFill>
              </a:rPr>
              <a:t>(URL page) throws </a:t>
            </a:r>
            <a:r>
              <a:rPr lang="en-US" altLang="zh-CN" sz="2400" b="1" dirty="0" err="1">
                <a:solidFill>
                  <a:srgbClr val="000099"/>
                </a:solidFill>
              </a:rPr>
              <a:t>IOException</a:t>
            </a:r>
            <a:endParaRPr lang="en-US" altLang="zh-CN" sz="2400" b="1" dirty="0">
              <a:solidFill>
                <a:srgbClr val="000099"/>
              </a:solidFill>
            </a:endParaRPr>
          </a:p>
          <a:p>
            <a:pPr lvl="1"/>
            <a:r>
              <a:rPr lang="zh-CN" altLang="en-US" dirty="0"/>
              <a:t>该方法可以显示新的</a:t>
            </a:r>
            <a:r>
              <a:rPr lang="en-US" altLang="zh-CN" dirty="0"/>
              <a:t>URL</a:t>
            </a:r>
            <a:r>
              <a:rPr lang="zh-CN" altLang="en-US" dirty="0"/>
              <a:t>中的资源。</a:t>
            </a:r>
          </a:p>
          <a:p>
            <a:endParaRPr lang="en-US" altLang="zh-CN" dirty="0"/>
          </a:p>
          <a:p>
            <a:endParaRPr lang="en-US" altLang="zh-CN" dirty="0"/>
          </a:p>
          <a:p>
            <a:endParaRPr lang="en-US" altLang="zh-CN" dirty="0"/>
          </a:p>
          <a:p>
            <a:endParaRPr lang="en-US" altLang="zh-CN" dirty="0"/>
          </a:p>
          <a:p>
            <a:endParaRPr lang="en-US" altLang="zh-CN" dirty="0"/>
          </a:p>
          <a:p>
            <a:r>
              <a:rPr lang="zh-CN" altLang="en-US" b="1">
                <a:solidFill>
                  <a:srgbClr val="C00000"/>
                </a:solidFill>
              </a:rPr>
              <a:t>例题</a:t>
            </a:r>
            <a:r>
              <a:rPr lang="en-US" altLang="zh-CN" b="1">
                <a:solidFill>
                  <a:srgbClr val="C00000"/>
                </a:solidFill>
              </a:rPr>
              <a:t>16-1</a:t>
            </a:r>
            <a:endParaRPr lang="zh-CN" altLang="en-US" b="1" dirty="0">
              <a:solidFill>
                <a:srgbClr val="C00000"/>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graphicFrame>
        <p:nvGraphicFramePr>
          <p:cNvPr id="5" name="内容占位符 4"/>
          <p:cNvGraphicFramePr>
            <a:graphicFrameLocks/>
          </p:cNvGraphicFramePr>
          <p:nvPr>
            <p:extLst>
              <p:ext uri="{D42A27DB-BD31-4B8C-83A1-F6EECF244321}">
                <p14:modId xmlns:p14="http://schemas.microsoft.com/office/powerpoint/2010/main" val="1326088709"/>
              </p:ext>
            </p:extLst>
          </p:nvPr>
        </p:nvGraphicFramePr>
        <p:xfrm>
          <a:off x="714349" y="3429000"/>
          <a:ext cx="7715303" cy="1785950"/>
        </p:xfrm>
        <a:graphic>
          <a:graphicData uri="http://schemas.openxmlformats.org/drawingml/2006/table">
            <a:tbl>
              <a:tblPr/>
              <a:tblGrid>
                <a:gridCol w="761380">
                  <a:extLst>
                    <a:ext uri="{9D8B030D-6E8A-4147-A177-3AD203B41FA5}">
                      <a16:colId xmlns:a16="http://schemas.microsoft.com/office/drawing/2014/main" val="20000"/>
                    </a:ext>
                  </a:extLst>
                </a:gridCol>
                <a:gridCol w="3240287">
                  <a:extLst>
                    <a:ext uri="{9D8B030D-6E8A-4147-A177-3AD203B41FA5}">
                      <a16:colId xmlns:a16="http://schemas.microsoft.com/office/drawing/2014/main" val="20001"/>
                    </a:ext>
                  </a:extLst>
                </a:gridCol>
                <a:gridCol w="3713636">
                  <a:extLst>
                    <a:ext uri="{9D8B030D-6E8A-4147-A177-3AD203B41FA5}">
                      <a16:colId xmlns:a16="http://schemas.microsoft.com/office/drawing/2014/main" val="20002"/>
                    </a:ext>
                  </a:extLst>
                </a:gridCol>
              </a:tblGrid>
              <a:tr h="398883">
                <a:tc gridSpan="3">
                  <a:txBody>
                    <a:bodyPr/>
                    <a:lstStyle/>
                    <a:p>
                      <a:pPr algn="l" fontAlgn="ctr"/>
                      <a:r>
                        <a:rPr lang="zh-CN" altLang="en-US" sz="2800" b="1" i="0" u="none" strike="noStrike" dirty="0">
                          <a:solidFill>
                            <a:srgbClr val="000000"/>
                          </a:solidFill>
                          <a:latin typeface="宋体"/>
                        </a:rPr>
                        <a:t>类</a:t>
                      </a:r>
                      <a:r>
                        <a:rPr lang="en-US" sz="2800" b="1" i="0" u="none" strike="noStrike" dirty="0" err="1">
                          <a:solidFill>
                            <a:srgbClr val="000000"/>
                          </a:solidFill>
                          <a:latin typeface="宋体"/>
                        </a:rPr>
                        <a:t>JEditorPane</a:t>
                      </a:r>
                      <a:r>
                        <a:rPr lang="zh-CN" altLang="en-US" sz="2800" b="1" i="0" u="none" strike="noStrike" dirty="0">
                          <a:solidFill>
                            <a:srgbClr val="000000"/>
                          </a:solidFill>
                          <a:latin typeface="宋体"/>
                        </a:rPr>
                        <a:t>显示网页的几个方法：</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56997">
                <a:tc>
                  <a:txBody>
                    <a:bodyPr/>
                    <a:lstStyle/>
                    <a:p>
                      <a:pPr algn="ctr" fontAlgn="ctr"/>
                      <a:r>
                        <a:rPr lang="en-US" sz="2400" b="0" i="0" u="none" strike="noStrike" dirty="0">
                          <a:solidFill>
                            <a:srgbClr val="000000"/>
                          </a:solidFill>
                          <a:latin typeface="Arial Unicode MS"/>
                        </a:rPr>
                        <a:t> void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l" fontAlgn="ctr"/>
                      <a:r>
                        <a:rPr lang="en-US" sz="2400" b="1" i="0" u="none" strike="noStrike" dirty="0">
                          <a:solidFill>
                            <a:srgbClr val="000000"/>
                          </a:solidFill>
                          <a:latin typeface="Arial Unicode MS"/>
                        </a:rPr>
                        <a:t> </a:t>
                      </a:r>
                      <a:r>
                        <a:rPr lang="en-US" sz="2400" b="1" i="0" u="none" strike="noStrike" dirty="0" err="1">
                          <a:solidFill>
                            <a:srgbClr val="000000"/>
                          </a:solidFill>
                          <a:latin typeface="Arial Unicode MS"/>
                        </a:rPr>
                        <a:t>setPage</a:t>
                      </a:r>
                      <a:r>
                        <a:rPr lang="en-US" sz="2400" b="0" i="0" u="none" strike="noStrike" dirty="0">
                          <a:solidFill>
                            <a:srgbClr val="000000"/>
                          </a:solidFill>
                          <a:latin typeface="Arial Unicode MS"/>
                        </a:rPr>
                        <a:t>(</a:t>
                      </a:r>
                      <a:r>
                        <a:rPr lang="en-US" sz="2400" b="1" i="0" u="none" strike="noStrike" dirty="0">
                          <a:solidFill>
                            <a:srgbClr val="006600"/>
                          </a:solidFill>
                          <a:latin typeface="Arial Unicode MS"/>
                        </a:rPr>
                        <a:t>String </a:t>
                      </a:r>
                      <a:r>
                        <a:rPr lang="en-US" sz="2400" b="1" i="0" u="none" strike="noStrike" dirty="0" err="1">
                          <a:solidFill>
                            <a:srgbClr val="006600"/>
                          </a:solidFill>
                          <a:latin typeface="Arial Unicode MS"/>
                        </a:rPr>
                        <a:t>url</a:t>
                      </a:r>
                      <a:r>
                        <a:rPr lang="en-US" sz="2400" b="0" i="0" u="none" strike="noStrike" dirty="0">
                          <a:solidFill>
                            <a:srgbClr val="000000"/>
                          </a:solidFill>
                          <a:latin typeface="Arial Unicode MS"/>
                        </a:rPr>
                        <a:t>)</a:t>
                      </a:r>
                      <a:endParaRPr lang="en-US" sz="2400" b="1" i="0" u="none" strike="noStrike" dirty="0">
                        <a:solidFill>
                          <a:srgbClr val="000000"/>
                        </a:solidFill>
                        <a:latin typeface="Arial Unicode M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400" b="0" i="0" u="none" strike="noStrike">
                          <a:solidFill>
                            <a:srgbClr val="000000"/>
                          </a:solidFill>
                          <a:latin typeface="+mj-lt"/>
                        </a:rPr>
                        <a:t> 设置</a:t>
                      </a:r>
                      <a:r>
                        <a:rPr lang="zh-CN" altLang="en-US" sz="2400" b="0" i="0" u="none" strike="noStrike" dirty="0">
                          <a:solidFill>
                            <a:srgbClr val="000000"/>
                          </a:solidFill>
                          <a:latin typeface="+mj-lt"/>
                        </a:rPr>
                        <a:t>当前要</a:t>
                      </a:r>
                      <a:r>
                        <a:rPr lang="zh-CN" altLang="en-US" sz="2400" b="0" i="0" u="none" strike="noStrike">
                          <a:solidFill>
                            <a:srgbClr val="000000"/>
                          </a:solidFill>
                          <a:latin typeface="+mj-lt"/>
                        </a:rPr>
                        <a:t>显示的</a:t>
                      </a:r>
                      <a:r>
                        <a:rPr lang="en-US" altLang="zh-CN" sz="2400" b="0" i="0" u="none" strike="noStrike">
                          <a:solidFill>
                            <a:srgbClr val="000000"/>
                          </a:solidFill>
                          <a:latin typeface="+mj-lt"/>
                        </a:rPr>
                        <a:t>URL</a:t>
                      </a:r>
                      <a:r>
                        <a:rPr lang="zh-CN" altLang="en-US" sz="2400" b="0" i="0" u="none" strike="noStrike" dirty="0">
                          <a:solidFill>
                            <a:srgbClr val="000000"/>
                          </a:solidFill>
                          <a:latin typeface="+mj-lt"/>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92708">
                <a:tc>
                  <a:txBody>
                    <a:bodyPr/>
                    <a:lstStyle/>
                    <a:p>
                      <a:pPr algn="ctr" fontAlgn="ctr"/>
                      <a:r>
                        <a:rPr lang="en-US" sz="2400" b="0" i="0" u="none" strike="noStrike" dirty="0">
                          <a:solidFill>
                            <a:srgbClr val="000000"/>
                          </a:solidFill>
                          <a:latin typeface="Arial Unicode MS"/>
                        </a:rPr>
                        <a:t> void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l" fontAlgn="ctr"/>
                      <a:r>
                        <a:rPr lang="en-US" sz="2400" b="1" i="0" u="none" strike="noStrike" dirty="0">
                          <a:solidFill>
                            <a:srgbClr val="000000"/>
                          </a:solidFill>
                          <a:latin typeface="+mn-lt"/>
                        </a:rPr>
                        <a:t> </a:t>
                      </a:r>
                      <a:r>
                        <a:rPr lang="en-US" sz="2400" b="1" i="0" u="none" strike="noStrike" dirty="0" err="1">
                          <a:solidFill>
                            <a:srgbClr val="000000"/>
                          </a:solidFill>
                          <a:latin typeface="+mn-lt"/>
                        </a:rPr>
                        <a:t>setPage</a:t>
                      </a:r>
                      <a:r>
                        <a:rPr lang="en-US" sz="2400" b="0" i="0" u="none" strike="noStrike" dirty="0">
                          <a:solidFill>
                            <a:srgbClr val="000000"/>
                          </a:solidFill>
                          <a:latin typeface="+mn-lt"/>
                        </a:rPr>
                        <a:t>(</a:t>
                      </a:r>
                      <a:r>
                        <a:rPr lang="en-US" sz="2400" b="1" i="0" u="none" strike="noStrike" kern="1200" dirty="0">
                          <a:solidFill>
                            <a:srgbClr val="006600"/>
                          </a:solidFill>
                          <a:latin typeface="Arial Unicode MS"/>
                          <a:ea typeface="+mn-ea"/>
                          <a:cs typeface="+mn-cs"/>
                        </a:rPr>
                        <a:t>URL page</a:t>
                      </a:r>
                      <a:r>
                        <a:rPr lang="en-US" sz="2400" b="0" i="0" u="none" strike="noStrike" dirty="0">
                          <a:solidFill>
                            <a:srgbClr val="000000"/>
                          </a:solidFill>
                          <a:latin typeface="+mn-lt"/>
                        </a:rPr>
                        <a:t>)</a:t>
                      </a:r>
                      <a:endParaRPr lang="en-US" sz="2400" b="1" i="0" u="none" strike="noStrike" dirty="0">
                        <a:solidFill>
                          <a:srgbClr val="000000"/>
                        </a:solidFill>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400" b="0" i="0" u="none" strike="noStrike">
                          <a:solidFill>
                            <a:srgbClr val="000000"/>
                          </a:solidFill>
                          <a:latin typeface="+mn-lt"/>
                        </a:rPr>
                        <a:t> 设置</a:t>
                      </a:r>
                      <a:r>
                        <a:rPr lang="zh-CN" altLang="en-US" sz="2400" b="0" i="0" u="none" strike="noStrike" dirty="0">
                          <a:solidFill>
                            <a:srgbClr val="000000"/>
                          </a:solidFill>
                          <a:latin typeface="+mn-lt"/>
                        </a:rPr>
                        <a:t>当前要</a:t>
                      </a:r>
                      <a:r>
                        <a:rPr lang="zh-CN" altLang="en-US" sz="2400" b="0" i="0" u="none" strike="noStrike">
                          <a:solidFill>
                            <a:srgbClr val="000000"/>
                          </a:solidFill>
                          <a:latin typeface="+mn-lt"/>
                        </a:rPr>
                        <a:t>显示的</a:t>
                      </a:r>
                      <a:r>
                        <a:rPr lang="en-US" altLang="zh-CN" sz="2400" b="0" i="0" u="none" strike="noStrike">
                          <a:solidFill>
                            <a:srgbClr val="000000"/>
                          </a:solidFill>
                          <a:latin typeface="+mn-lt"/>
                        </a:rPr>
                        <a:t>URL</a:t>
                      </a:r>
                      <a:r>
                        <a:rPr lang="zh-CN" altLang="en-US" sz="2400" b="0" i="0" u="none" strike="noStrike" dirty="0">
                          <a:solidFill>
                            <a:srgbClr val="000000"/>
                          </a:solidFill>
                          <a:latin typeface="+mn-lt"/>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§16.1.4   </a:t>
            </a:r>
            <a:r>
              <a:rPr lang="zh-CN" altLang="en-US" dirty="0">
                <a:latin typeface="宋体" charset="-122"/>
              </a:rPr>
              <a:t>处理超链接 </a:t>
            </a:r>
            <a:endParaRPr lang="zh-CN" altLang="en-US" dirty="0"/>
          </a:p>
        </p:txBody>
      </p:sp>
      <p:sp>
        <p:nvSpPr>
          <p:cNvPr id="3" name="内容占位符 2"/>
          <p:cNvSpPr>
            <a:spLocks noGrp="1"/>
          </p:cNvSpPr>
          <p:nvPr>
            <p:ph idx="1"/>
          </p:nvPr>
        </p:nvSpPr>
        <p:spPr>
          <a:xfrm>
            <a:off x="457200" y="1628775"/>
            <a:ext cx="8472518" cy="4502150"/>
          </a:xfrm>
        </p:spPr>
        <p:txBody>
          <a:bodyPr/>
          <a:lstStyle/>
          <a:p>
            <a:r>
              <a:rPr lang="en-US" altLang="zh-CN" dirty="0"/>
              <a:t>HTML</a:t>
            </a:r>
            <a:r>
              <a:rPr lang="zh-CN" altLang="en-US" dirty="0"/>
              <a:t>文件本身具有超级链接的功能。</a:t>
            </a:r>
            <a:endParaRPr lang="en-US" altLang="zh-CN" dirty="0"/>
          </a:p>
          <a:p>
            <a:r>
              <a:rPr lang="zh-CN" altLang="en-US" dirty="0"/>
              <a:t>使用</a:t>
            </a:r>
            <a:r>
              <a:rPr lang="en-US" altLang="zh-CN" b="1" dirty="0" err="1">
                <a:solidFill>
                  <a:srgbClr val="C00000"/>
                </a:solidFill>
              </a:rPr>
              <a:t>JEditorPane</a:t>
            </a:r>
            <a:r>
              <a:rPr lang="zh-CN" altLang="en-US" dirty="0"/>
              <a:t>处理</a:t>
            </a:r>
            <a:r>
              <a:rPr lang="en-US" altLang="zh-CN" dirty="0"/>
              <a:t>HTML</a:t>
            </a:r>
            <a:r>
              <a:rPr lang="zh-CN" altLang="en-US" dirty="0"/>
              <a:t>文件中的超链接，前提：</a:t>
            </a:r>
            <a:endParaRPr lang="en-US" altLang="zh-CN" dirty="0"/>
          </a:p>
          <a:p>
            <a:pPr lvl="1"/>
            <a:r>
              <a:rPr lang="zh-CN" altLang="en-US" dirty="0"/>
              <a:t>当</a:t>
            </a:r>
            <a:r>
              <a:rPr lang="en-US" altLang="zh-CN" dirty="0" err="1"/>
              <a:t>JEditorPane</a:t>
            </a:r>
            <a:r>
              <a:rPr lang="zh-CN" altLang="en-US" dirty="0"/>
              <a:t>对象调用</a:t>
            </a:r>
            <a:r>
              <a:rPr lang="en-US" altLang="zh-CN" b="1" dirty="0" err="1">
                <a:solidFill>
                  <a:srgbClr val="0000CC"/>
                </a:solidFill>
              </a:rPr>
              <a:t>setEditable</a:t>
            </a:r>
            <a:r>
              <a:rPr lang="zh-CN" altLang="en-US" dirty="0"/>
              <a:t>方法，将编辑属性设为</a:t>
            </a:r>
            <a:r>
              <a:rPr lang="en-US" altLang="zh-CN" b="1" dirty="0">
                <a:solidFill>
                  <a:srgbClr val="0000CC"/>
                </a:solidFill>
              </a:rPr>
              <a:t>false</a:t>
            </a:r>
            <a:r>
              <a:rPr lang="zh-CN" altLang="en-US" dirty="0"/>
              <a:t>时，</a:t>
            </a:r>
            <a:r>
              <a:rPr lang="zh-CN" altLang="en-US" dirty="0">
                <a:solidFill>
                  <a:srgbClr val="000099"/>
                </a:solidFill>
              </a:rPr>
              <a:t>用户单击网页中超链接</a:t>
            </a:r>
            <a:r>
              <a:rPr lang="zh-CN" altLang="en-US" dirty="0"/>
              <a:t>可以使得</a:t>
            </a:r>
            <a:r>
              <a:rPr lang="en-US" altLang="zh-CN" dirty="0" err="1"/>
              <a:t>JEditorPane</a:t>
            </a:r>
            <a:r>
              <a:rPr lang="zh-CN" altLang="en-US" dirty="0"/>
              <a:t>对象触发</a:t>
            </a:r>
            <a:r>
              <a:rPr lang="en-US" altLang="zh-CN" b="1" dirty="0" err="1">
                <a:solidFill>
                  <a:srgbClr val="C00000"/>
                </a:solidFill>
              </a:rPr>
              <a:t>HyperlinkEvent</a:t>
            </a:r>
            <a:r>
              <a:rPr lang="zh-CN" altLang="en-US" b="1" dirty="0">
                <a:solidFill>
                  <a:srgbClr val="C00000"/>
                </a:solidFill>
              </a:rPr>
              <a:t>事件</a:t>
            </a:r>
            <a:r>
              <a:rPr lang="zh-CN" altLang="en-US" dirty="0"/>
              <a:t>。例如：</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
        <p:nvSpPr>
          <p:cNvPr id="5" name="TextBox 4"/>
          <p:cNvSpPr txBox="1"/>
          <p:nvPr/>
        </p:nvSpPr>
        <p:spPr>
          <a:xfrm>
            <a:off x="1514456" y="4297780"/>
            <a:ext cx="5429288" cy="1569660"/>
          </a:xfrm>
          <a:prstGeom prst="rect">
            <a:avLst/>
          </a:prstGeom>
          <a:noFill/>
          <a:ln>
            <a:solidFill>
              <a:schemeClr val="accent1"/>
            </a:solidFill>
          </a:ln>
        </p:spPr>
        <p:txBody>
          <a:bodyPr wrap="square" rtlCol="0">
            <a:spAutoFit/>
          </a:bodyPr>
          <a:lstStyle/>
          <a:p>
            <a:r>
              <a:rPr lang="en-US" altLang="zh-CN" sz="2400" dirty="0" err="1"/>
              <a:t>JEditorPane</a:t>
            </a:r>
            <a:r>
              <a:rPr lang="en-US" altLang="zh-CN" sz="2400" dirty="0"/>
              <a:t> </a:t>
            </a:r>
            <a:r>
              <a:rPr lang="en-US" altLang="zh-CN" sz="2400" dirty="0" err="1"/>
              <a:t>editPane</a:t>
            </a:r>
            <a:r>
              <a:rPr lang="en-US" altLang="zh-CN" sz="2400" dirty="0"/>
              <a:t>;</a:t>
            </a:r>
          </a:p>
          <a:p>
            <a:r>
              <a:rPr lang="en-US" altLang="zh-CN" sz="2400" dirty="0" err="1"/>
              <a:t>editPane</a:t>
            </a:r>
            <a:r>
              <a:rPr lang="en-US" altLang="zh-CN" sz="2400" dirty="0"/>
              <a:t>=</a:t>
            </a:r>
            <a:r>
              <a:rPr lang="en-US" altLang="zh-CN" sz="2400" b="1" dirty="0"/>
              <a:t>new </a:t>
            </a:r>
            <a:r>
              <a:rPr lang="en-US" altLang="zh-CN" sz="2400" b="1" dirty="0" err="1"/>
              <a:t>JEditorPane</a:t>
            </a:r>
            <a:r>
              <a:rPr lang="en-US" altLang="zh-CN" sz="2400" b="1" dirty="0"/>
              <a:t>();</a:t>
            </a:r>
          </a:p>
          <a:p>
            <a:r>
              <a:rPr lang="en-US" altLang="zh-CN" sz="2400" b="1" dirty="0" err="1">
                <a:solidFill>
                  <a:srgbClr val="0000CC"/>
                </a:solidFill>
              </a:rPr>
              <a:t>editPane.setEditable</a:t>
            </a:r>
            <a:r>
              <a:rPr lang="en-US" altLang="zh-CN" sz="2400" b="1" dirty="0">
                <a:solidFill>
                  <a:srgbClr val="0000CC"/>
                </a:solidFill>
              </a:rPr>
              <a:t>(</a:t>
            </a:r>
            <a:r>
              <a:rPr lang="en-US" altLang="zh-CN" sz="2400" b="1" dirty="0">
                <a:solidFill>
                  <a:srgbClr val="C00000"/>
                </a:solidFill>
              </a:rPr>
              <a:t>false</a:t>
            </a:r>
            <a:r>
              <a:rPr lang="en-US" altLang="zh-CN" sz="2400" b="1" dirty="0">
                <a:solidFill>
                  <a:srgbClr val="0000CC"/>
                </a:solidFill>
              </a:rPr>
              <a:t>);</a:t>
            </a:r>
          </a:p>
          <a:p>
            <a:r>
              <a:rPr lang="en-US" altLang="zh-CN" sz="2400" b="1" dirty="0"/>
              <a:t>……</a:t>
            </a:r>
            <a:endParaRPr lang="zh-CN" altLang="en-US" sz="2400" dirty="0"/>
          </a:p>
        </p:txBody>
      </p:sp>
      <p:sp>
        <p:nvSpPr>
          <p:cNvPr id="6" name="线形标注 1 5"/>
          <p:cNvSpPr/>
          <p:nvPr/>
        </p:nvSpPr>
        <p:spPr>
          <a:xfrm>
            <a:off x="3851920" y="6021382"/>
            <a:ext cx="2701280" cy="714380"/>
          </a:xfrm>
          <a:prstGeom prst="borderCallout1">
            <a:avLst>
              <a:gd name="adj1" fmla="val -8089"/>
              <a:gd name="adj2" fmla="val 47319"/>
              <a:gd name="adj3" fmla="val -90099"/>
              <a:gd name="adj4" fmla="val 437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触发</a:t>
            </a:r>
            <a:r>
              <a:rPr lang="en-US" altLang="zh-CN" sz="2000" b="1" dirty="0" err="1">
                <a:solidFill>
                  <a:schemeClr val="tx1"/>
                </a:solidFill>
              </a:rPr>
              <a:t>HyperlinkEvent</a:t>
            </a:r>
            <a:r>
              <a:rPr lang="zh-CN" altLang="en-US" sz="2000" b="1" dirty="0">
                <a:solidFill>
                  <a:schemeClr val="tx1"/>
                </a:solidFill>
              </a:rPr>
              <a:t>事件的前提条件</a:t>
            </a:r>
            <a:endParaRPr lang="zh-CN"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§16.1.4   </a:t>
            </a:r>
            <a:r>
              <a:rPr lang="zh-CN" altLang="en-US" dirty="0">
                <a:latin typeface="宋体" charset="-122"/>
              </a:rPr>
              <a:t>处理超链接 </a:t>
            </a:r>
            <a:endParaRPr lang="zh-CN" altLang="en-US" dirty="0"/>
          </a:p>
        </p:txBody>
      </p:sp>
      <p:sp>
        <p:nvSpPr>
          <p:cNvPr id="3" name="内容占位符 2"/>
          <p:cNvSpPr>
            <a:spLocks noGrp="1"/>
          </p:cNvSpPr>
          <p:nvPr>
            <p:ph idx="1"/>
          </p:nvPr>
        </p:nvSpPr>
        <p:spPr/>
        <p:txBody>
          <a:bodyPr/>
          <a:lstStyle/>
          <a:p>
            <a:r>
              <a:rPr lang="zh-CN" altLang="en-US" dirty="0">
                <a:latin typeface="Tahoma" pitchFamily="34" charset="0"/>
                <a:cs typeface="Tahoma" pitchFamily="34" charset="0"/>
              </a:rPr>
              <a:t>程序可以通过处理</a:t>
            </a:r>
            <a:r>
              <a:rPr lang="en-US" altLang="zh-CN" b="1" dirty="0" err="1">
                <a:solidFill>
                  <a:srgbClr val="C00000"/>
                </a:solidFill>
                <a:latin typeface="Tahoma" pitchFamily="34" charset="0"/>
                <a:ea typeface="Tahoma" pitchFamily="34" charset="0"/>
                <a:cs typeface="Tahoma" pitchFamily="34" charset="0"/>
              </a:rPr>
              <a:t>HyperlinkEvent</a:t>
            </a:r>
            <a:r>
              <a:rPr lang="zh-CN" altLang="en-US" b="1" dirty="0">
                <a:solidFill>
                  <a:srgbClr val="C00000"/>
                </a:solidFill>
                <a:latin typeface="Tahoma" pitchFamily="34" charset="0"/>
                <a:cs typeface="Tahoma" pitchFamily="34" charset="0"/>
              </a:rPr>
              <a:t>事件</a:t>
            </a:r>
            <a:r>
              <a:rPr lang="zh-CN" altLang="en-US" dirty="0">
                <a:latin typeface="Tahoma" pitchFamily="34" charset="0"/>
                <a:cs typeface="Tahoma" pitchFamily="34" charset="0"/>
              </a:rPr>
              <a:t>，来显示新的</a:t>
            </a:r>
            <a:r>
              <a:rPr lang="en-US" altLang="zh-CN" dirty="0">
                <a:latin typeface="Tahoma" pitchFamily="34" charset="0"/>
                <a:ea typeface="Tahoma" pitchFamily="34" charset="0"/>
                <a:cs typeface="Tahoma" pitchFamily="34" charset="0"/>
              </a:rPr>
              <a:t>URL</a:t>
            </a:r>
            <a:r>
              <a:rPr lang="zh-CN" altLang="en-US" dirty="0">
                <a:latin typeface="Tahoma" pitchFamily="34" charset="0"/>
                <a:cs typeface="Tahoma" pitchFamily="34" charset="0"/>
              </a:rPr>
              <a:t>资源。</a:t>
            </a:r>
            <a:endParaRPr lang="en-US" altLang="zh-CN" dirty="0">
              <a:latin typeface="Tahoma" pitchFamily="34" charset="0"/>
              <a:cs typeface="Tahoma" pitchFamily="34" charset="0"/>
            </a:endParaRPr>
          </a:p>
          <a:p>
            <a:r>
              <a:rPr lang="zh-CN" altLang="en-US" dirty="0"/>
              <a:t>超链接事件监视器接口：</a:t>
            </a:r>
            <a:r>
              <a:rPr lang="en-US" altLang="zh-CN" b="1" dirty="0" err="1">
                <a:solidFill>
                  <a:srgbClr val="C00000"/>
                </a:solidFill>
              </a:rPr>
              <a:t>HyperlinkListener</a:t>
            </a:r>
            <a:r>
              <a:rPr lang="zh-CN" altLang="en-US" dirty="0"/>
              <a:t>。包含下面抽象方法：</a:t>
            </a:r>
            <a:endParaRPr lang="en-US" altLang="zh-CN" dirty="0"/>
          </a:p>
          <a:p>
            <a:pPr algn="ctr">
              <a:buNone/>
            </a:pPr>
            <a:r>
              <a:rPr lang="en-US" altLang="zh-CN" sz="2400" b="1" dirty="0">
                <a:solidFill>
                  <a:srgbClr val="0000CC"/>
                </a:solidFill>
              </a:rPr>
              <a:t>public void </a:t>
            </a:r>
            <a:r>
              <a:rPr lang="en-US" altLang="zh-CN" sz="2400" b="1" dirty="0" err="1">
                <a:solidFill>
                  <a:srgbClr val="C00000"/>
                </a:solidFill>
              </a:rPr>
              <a:t>hyperlinkUpdate</a:t>
            </a:r>
            <a:r>
              <a:rPr lang="en-US" altLang="zh-CN" sz="2400" b="1" dirty="0">
                <a:solidFill>
                  <a:srgbClr val="0000CC"/>
                </a:solidFill>
              </a:rPr>
              <a:t>(</a:t>
            </a:r>
            <a:r>
              <a:rPr lang="en-US" altLang="zh-CN" sz="2400" b="1" dirty="0" err="1">
                <a:solidFill>
                  <a:srgbClr val="0000CC"/>
                </a:solidFill>
              </a:rPr>
              <a:t>HyperlinkEvent</a:t>
            </a:r>
            <a:r>
              <a:rPr lang="en-US" altLang="zh-CN" sz="2400" b="1" dirty="0">
                <a:solidFill>
                  <a:srgbClr val="0000CC"/>
                </a:solidFill>
              </a:rPr>
              <a:t> e);</a:t>
            </a:r>
          </a:p>
          <a:p>
            <a:pPr algn="ctr">
              <a:buNone/>
            </a:pPr>
            <a:endParaRPr lang="en-US" altLang="zh-CN" sz="2400" dirty="0">
              <a:latin typeface="Tahoma" pitchFamily="34" charset="0"/>
              <a:ea typeface="Tahoma" pitchFamily="34" charset="0"/>
              <a:cs typeface="Tahoma" pitchFamily="34" charset="0"/>
            </a:endParaRPr>
          </a:p>
          <a:p>
            <a:r>
              <a:rPr lang="en-US" altLang="zh-CN" b="1" dirty="0" err="1">
                <a:solidFill>
                  <a:srgbClr val="CC0066"/>
                </a:solidFill>
                <a:latin typeface="Tahoma" pitchFamily="34" charset="0"/>
                <a:ea typeface="Tahoma" pitchFamily="34" charset="0"/>
                <a:cs typeface="Tahoma" pitchFamily="34" charset="0"/>
              </a:rPr>
              <a:t>JEditorPane</a:t>
            </a:r>
            <a:r>
              <a:rPr lang="zh-CN" altLang="en-US" dirty="0">
                <a:latin typeface="Tahoma" pitchFamily="34" charset="0"/>
                <a:cs typeface="Tahoma" pitchFamily="34" charset="0"/>
              </a:rPr>
              <a:t>对象为自己注册监视器，调用下列方法注册监视器：</a:t>
            </a:r>
          </a:p>
          <a:p>
            <a:pPr algn="ctr">
              <a:buNone/>
            </a:pPr>
            <a:r>
              <a:rPr lang="en-US" altLang="zh-CN" sz="2400" b="1" dirty="0" err="1">
                <a:solidFill>
                  <a:srgbClr val="0000CC"/>
                </a:solidFill>
                <a:latin typeface="Tahoma" pitchFamily="34" charset="0"/>
                <a:ea typeface="Tahoma" pitchFamily="34" charset="0"/>
                <a:cs typeface="Tahoma" pitchFamily="34" charset="0"/>
              </a:rPr>
              <a:t>addHyperlinkListener</a:t>
            </a:r>
            <a:r>
              <a:rPr lang="en-US" altLang="zh-CN" sz="2400" b="1" dirty="0">
                <a:solidFill>
                  <a:srgbClr val="0000CC"/>
                </a:solidFill>
                <a:latin typeface="Tahoma" pitchFamily="34" charset="0"/>
                <a:ea typeface="Tahoma" pitchFamily="34" charset="0"/>
                <a:cs typeface="Tahoma" pitchFamily="34" charset="0"/>
              </a:rPr>
              <a:t>(</a:t>
            </a:r>
            <a:r>
              <a:rPr lang="en-US" altLang="zh-CN" sz="2400" b="1" dirty="0" err="1">
                <a:solidFill>
                  <a:srgbClr val="0000CC"/>
                </a:solidFill>
                <a:latin typeface="Tahoma" pitchFamily="34" charset="0"/>
                <a:ea typeface="Tahoma" pitchFamily="34" charset="0"/>
                <a:cs typeface="Tahoma" pitchFamily="34" charset="0"/>
              </a:rPr>
              <a:t>HyperlinkListener</a:t>
            </a:r>
            <a:r>
              <a:rPr lang="en-US" altLang="zh-CN" sz="2400" b="1" dirty="0">
                <a:solidFill>
                  <a:srgbClr val="0000CC"/>
                </a:solidFill>
                <a:latin typeface="Tahoma" pitchFamily="34" charset="0"/>
                <a:ea typeface="Tahoma" pitchFamily="34" charset="0"/>
                <a:cs typeface="Tahoma" pitchFamily="34" charset="0"/>
              </a:rPr>
              <a:t> listener);</a:t>
            </a:r>
          </a:p>
          <a:p>
            <a:pPr algn="ctr">
              <a:buNone/>
            </a:pPr>
            <a:endParaRPr lang="en-US" altLang="zh-CN" sz="2400" b="1" dirty="0">
              <a:solidFill>
                <a:srgbClr val="0000CC"/>
              </a:solidFill>
              <a:latin typeface="Tahoma" pitchFamily="34" charset="0"/>
              <a:ea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a:bodyPr>
          <a:lstStyle/>
          <a:p>
            <a:pPr algn="l"/>
            <a:r>
              <a:rPr lang="en-US" altLang="zh-CN" sz="2400" dirty="0"/>
              <a:t>//</a:t>
            </a:r>
            <a:r>
              <a:rPr lang="zh-CN" altLang="en-US" sz="2400" dirty="0"/>
              <a:t>使用匿名类实现超链接事件监视器接口</a:t>
            </a:r>
            <a:r>
              <a:rPr lang="en-US" altLang="zh-CN" sz="2400" dirty="0" err="1"/>
              <a:t>HyperlinkListener</a:t>
            </a:r>
            <a:endParaRPr lang="zh-CN" altLang="en-US" sz="2400" dirty="0"/>
          </a:p>
        </p:txBody>
      </p:sp>
      <p:sp>
        <p:nvSpPr>
          <p:cNvPr id="3" name="内容占位符 2"/>
          <p:cNvSpPr>
            <a:spLocks noGrp="1"/>
          </p:cNvSpPr>
          <p:nvPr>
            <p:ph idx="1"/>
          </p:nvPr>
        </p:nvSpPr>
        <p:spPr>
          <a:xfrm>
            <a:off x="214282" y="1000108"/>
            <a:ext cx="8501122" cy="5286412"/>
          </a:xfrm>
          <a:ln>
            <a:solidFill>
              <a:schemeClr val="accent1">
                <a:shade val="50000"/>
              </a:schemeClr>
            </a:solidFill>
          </a:ln>
        </p:spPr>
        <p:txBody>
          <a:bodyPr>
            <a:normAutofit/>
          </a:bodyPr>
          <a:lstStyle/>
          <a:p>
            <a:pPr>
              <a:spcBef>
                <a:spcPts val="0"/>
              </a:spcBef>
              <a:buNone/>
            </a:pPr>
            <a:endParaRPr lang="en-US" altLang="zh-CN" sz="2200" dirty="0"/>
          </a:p>
          <a:p>
            <a:pPr>
              <a:spcBef>
                <a:spcPts val="0"/>
              </a:spcBef>
              <a:buNone/>
            </a:pPr>
            <a:endParaRPr lang="en-US" altLang="zh-CN" sz="2200" dirty="0"/>
          </a:p>
          <a:p>
            <a:pPr>
              <a:spcBef>
                <a:spcPts val="0"/>
              </a:spcBef>
              <a:buNone/>
            </a:pPr>
            <a:endParaRPr lang="en-US" altLang="zh-CN" sz="2200" dirty="0"/>
          </a:p>
          <a:p>
            <a:pPr>
              <a:spcBef>
                <a:spcPts val="0"/>
              </a:spcBef>
              <a:buNone/>
            </a:pPr>
            <a:r>
              <a:rPr lang="en-US" altLang="zh-CN" sz="2200" dirty="0"/>
              <a:t>  </a:t>
            </a:r>
            <a:r>
              <a:rPr lang="en-US" altLang="zh-CN" sz="2200" dirty="0" err="1"/>
              <a:t>editPane.</a:t>
            </a:r>
            <a:r>
              <a:rPr lang="en-US" altLang="zh-CN" sz="2200" b="1" dirty="0" err="1">
                <a:solidFill>
                  <a:srgbClr val="C00000"/>
                </a:solidFill>
              </a:rPr>
              <a:t>addHyperlinkListener</a:t>
            </a:r>
            <a:r>
              <a:rPr lang="en-US" altLang="zh-CN" sz="2200" b="1" dirty="0">
                <a:solidFill>
                  <a:srgbClr val="7030A0"/>
                </a:solidFill>
              </a:rPr>
              <a:t>(</a:t>
            </a:r>
            <a:r>
              <a:rPr lang="en-US" altLang="zh-CN" sz="2200" b="1" dirty="0"/>
              <a:t>new </a:t>
            </a:r>
            <a:r>
              <a:rPr lang="en-US" altLang="zh-CN" sz="2200" b="1" dirty="0" err="1"/>
              <a:t>HyperlinkListener</a:t>
            </a:r>
            <a:r>
              <a:rPr lang="en-US" altLang="zh-CN" sz="2200" b="1" dirty="0"/>
              <a:t>() </a:t>
            </a:r>
          </a:p>
          <a:p>
            <a:pPr>
              <a:spcBef>
                <a:spcPts val="0"/>
              </a:spcBef>
              <a:buNone/>
            </a:pPr>
            <a:r>
              <a:rPr lang="en-US" altLang="zh-CN" sz="2200" b="1" dirty="0">
                <a:solidFill>
                  <a:srgbClr val="0000CC"/>
                </a:solidFill>
              </a:rPr>
              <a:t>  {</a:t>
            </a:r>
          </a:p>
          <a:p>
            <a:pPr lvl="1">
              <a:spcBef>
                <a:spcPts val="0"/>
              </a:spcBef>
              <a:buNone/>
            </a:pPr>
            <a:r>
              <a:rPr lang="en-US" altLang="zh-CN" sz="2200" b="1" dirty="0">
                <a:solidFill>
                  <a:srgbClr val="0000CC"/>
                </a:solidFill>
              </a:rPr>
              <a:t>public void </a:t>
            </a:r>
            <a:r>
              <a:rPr lang="en-US" altLang="zh-CN" sz="2200" b="1" dirty="0" err="1">
                <a:solidFill>
                  <a:srgbClr val="0000CC"/>
                </a:solidFill>
              </a:rPr>
              <a:t>hyperlinkUpdate</a:t>
            </a:r>
            <a:r>
              <a:rPr lang="en-US" altLang="zh-CN" sz="2200" b="1" dirty="0">
                <a:solidFill>
                  <a:srgbClr val="0000CC"/>
                </a:solidFill>
              </a:rPr>
              <a:t>(</a:t>
            </a:r>
            <a:r>
              <a:rPr lang="en-US" altLang="zh-CN" sz="2200" b="1" dirty="0" err="1">
                <a:solidFill>
                  <a:srgbClr val="0000CC"/>
                </a:solidFill>
              </a:rPr>
              <a:t>HyperlinkEvent</a:t>
            </a:r>
            <a:r>
              <a:rPr lang="en-US" altLang="zh-CN" sz="2200" b="1" dirty="0">
                <a:solidFill>
                  <a:srgbClr val="0000CC"/>
                </a:solidFill>
              </a:rPr>
              <a:t> </a:t>
            </a:r>
            <a:r>
              <a:rPr lang="en-US" altLang="zh-CN" sz="2200" b="1" dirty="0">
                <a:solidFill>
                  <a:srgbClr val="CC0066"/>
                </a:solidFill>
              </a:rPr>
              <a:t>e</a:t>
            </a:r>
            <a:r>
              <a:rPr lang="en-US" altLang="zh-CN" sz="2200" b="1" dirty="0">
                <a:solidFill>
                  <a:srgbClr val="0000CC"/>
                </a:solidFill>
              </a:rPr>
              <a:t>){ </a:t>
            </a:r>
          </a:p>
          <a:p>
            <a:pPr lvl="1">
              <a:spcBef>
                <a:spcPts val="0"/>
              </a:spcBef>
              <a:buNone/>
            </a:pPr>
            <a:r>
              <a:rPr lang="en-US" altLang="zh-CN" sz="2200" b="1" dirty="0">
                <a:solidFill>
                  <a:srgbClr val="0000CC"/>
                </a:solidFill>
              </a:rPr>
              <a:t>	if(</a:t>
            </a:r>
            <a:r>
              <a:rPr lang="en-US" altLang="zh-CN" sz="2200" b="1" dirty="0" err="1">
                <a:solidFill>
                  <a:srgbClr val="CC0066"/>
                </a:solidFill>
              </a:rPr>
              <a:t>e</a:t>
            </a:r>
            <a:r>
              <a:rPr lang="en-US" altLang="zh-CN" sz="2200" b="1" dirty="0" err="1">
                <a:solidFill>
                  <a:srgbClr val="0000CC"/>
                </a:solidFill>
              </a:rPr>
              <a:t>.getEventType</a:t>
            </a:r>
            <a:r>
              <a:rPr lang="en-US" altLang="zh-CN" sz="2200" b="1" dirty="0">
                <a:solidFill>
                  <a:srgbClr val="0000CC"/>
                </a:solidFill>
              </a:rPr>
              <a:t>()==</a:t>
            </a:r>
            <a:r>
              <a:rPr lang="en-US" altLang="zh-CN" sz="2200" b="1" dirty="0" err="1">
                <a:solidFill>
                  <a:srgbClr val="0000CC"/>
                </a:solidFill>
              </a:rPr>
              <a:t>HyperlinkEvent.EventType.ACTIVATED</a:t>
            </a:r>
            <a:r>
              <a:rPr lang="en-US" altLang="zh-CN" sz="2200" b="1" dirty="0">
                <a:solidFill>
                  <a:srgbClr val="0000CC"/>
                </a:solidFill>
              </a:rPr>
              <a:t>){</a:t>
            </a:r>
          </a:p>
          <a:p>
            <a:pPr lvl="1">
              <a:spcBef>
                <a:spcPts val="0"/>
              </a:spcBef>
              <a:buNone/>
            </a:pPr>
            <a:r>
              <a:rPr lang="en-US" altLang="zh-CN" sz="2200" b="1" dirty="0">
                <a:solidFill>
                  <a:srgbClr val="0000CC"/>
                </a:solidFill>
              </a:rPr>
              <a:t>		try{ </a:t>
            </a:r>
          </a:p>
          <a:p>
            <a:pPr lvl="1">
              <a:spcBef>
                <a:spcPts val="0"/>
              </a:spcBef>
              <a:buNone/>
            </a:pPr>
            <a:r>
              <a:rPr lang="en-US" altLang="zh-CN" sz="2200" b="1" dirty="0">
                <a:solidFill>
                  <a:srgbClr val="0000CC"/>
                </a:solidFill>
              </a:rPr>
              <a:t>			</a:t>
            </a:r>
            <a:r>
              <a:rPr lang="en-US" altLang="zh-CN" sz="2200" b="1" dirty="0" err="1">
                <a:solidFill>
                  <a:srgbClr val="006600"/>
                </a:solidFill>
              </a:rPr>
              <a:t>editPane.setPage</a:t>
            </a:r>
            <a:r>
              <a:rPr lang="en-US" altLang="zh-CN" sz="2200" b="1" dirty="0">
                <a:solidFill>
                  <a:srgbClr val="006600"/>
                </a:solidFill>
              </a:rPr>
              <a:t>(</a:t>
            </a:r>
            <a:r>
              <a:rPr lang="en-US" altLang="zh-CN" sz="2200" b="1" dirty="0" err="1">
                <a:solidFill>
                  <a:srgbClr val="006600"/>
                </a:solidFill>
              </a:rPr>
              <a:t>e.getURL</a:t>
            </a:r>
            <a:r>
              <a:rPr lang="en-US" altLang="zh-CN" sz="2200" b="1" dirty="0">
                <a:solidFill>
                  <a:srgbClr val="006600"/>
                </a:solidFill>
              </a:rPr>
              <a:t>());</a:t>
            </a:r>
          </a:p>
          <a:p>
            <a:pPr lvl="1">
              <a:spcBef>
                <a:spcPts val="0"/>
              </a:spcBef>
              <a:buNone/>
            </a:pPr>
            <a:r>
              <a:rPr lang="zh-CN" altLang="en-US" sz="2200" b="1" dirty="0">
                <a:solidFill>
                  <a:srgbClr val="0000CC"/>
                </a:solidFill>
              </a:rPr>
              <a:t>              </a:t>
            </a:r>
            <a:r>
              <a:rPr lang="en-US" altLang="zh-CN" sz="2200" b="1" dirty="0">
                <a:solidFill>
                  <a:srgbClr val="0000CC"/>
                </a:solidFill>
              </a:rPr>
              <a:t>} catch(</a:t>
            </a:r>
            <a:r>
              <a:rPr lang="en-US" altLang="zh-CN" sz="2200" b="1" dirty="0" err="1">
                <a:solidFill>
                  <a:srgbClr val="0000CC"/>
                </a:solidFill>
              </a:rPr>
              <a:t>IOException</a:t>
            </a:r>
            <a:r>
              <a:rPr lang="en-US" altLang="zh-CN" sz="2200" b="1" dirty="0">
                <a:solidFill>
                  <a:srgbClr val="0000CC"/>
                </a:solidFill>
              </a:rPr>
              <a:t> e1){}</a:t>
            </a:r>
          </a:p>
          <a:p>
            <a:pPr lvl="1">
              <a:spcBef>
                <a:spcPts val="0"/>
              </a:spcBef>
              <a:buNone/>
            </a:pPr>
            <a:r>
              <a:rPr lang="en-US" altLang="zh-CN" sz="2200" b="1" dirty="0">
                <a:solidFill>
                  <a:srgbClr val="0000CC"/>
                </a:solidFill>
              </a:rPr>
              <a:t>	}</a:t>
            </a:r>
            <a:r>
              <a:rPr lang="zh-CN" altLang="en-US" sz="2200" b="1" dirty="0">
                <a:solidFill>
                  <a:srgbClr val="0000CC"/>
                </a:solidFill>
              </a:rPr>
              <a:t>                        </a:t>
            </a:r>
            <a:endParaRPr lang="en-US" altLang="zh-CN" sz="2200" b="1" dirty="0">
              <a:solidFill>
                <a:srgbClr val="0000CC"/>
              </a:solidFill>
            </a:endParaRPr>
          </a:p>
          <a:p>
            <a:pPr lvl="1">
              <a:spcBef>
                <a:spcPts val="0"/>
              </a:spcBef>
              <a:buNone/>
            </a:pPr>
            <a:r>
              <a:rPr lang="en-US" altLang="zh-CN" sz="2200" b="1" dirty="0">
                <a:solidFill>
                  <a:srgbClr val="0000CC"/>
                </a:solidFill>
              </a:rPr>
              <a:t>}</a:t>
            </a:r>
          </a:p>
          <a:p>
            <a:pPr>
              <a:spcBef>
                <a:spcPts val="0"/>
              </a:spcBef>
              <a:buNone/>
            </a:pPr>
            <a:r>
              <a:rPr lang="en-US" altLang="zh-CN" sz="2200" b="1" dirty="0">
                <a:solidFill>
                  <a:srgbClr val="0000CC"/>
                </a:solidFill>
              </a:rPr>
              <a:t>  }</a:t>
            </a:r>
          </a:p>
          <a:p>
            <a:pPr>
              <a:spcBef>
                <a:spcPts val="0"/>
              </a:spcBef>
              <a:buNone/>
            </a:pPr>
            <a:r>
              <a:rPr lang="en-US" altLang="zh-CN" sz="2200" b="1" dirty="0">
                <a:solidFill>
                  <a:srgbClr val="7030A0"/>
                </a:solidFill>
              </a:rPr>
              <a:t>  )</a:t>
            </a:r>
            <a:r>
              <a:rPr lang="en-US" altLang="zh-CN" sz="2200" dirty="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6" name="线形标注 1 5"/>
          <p:cNvSpPr/>
          <p:nvPr/>
        </p:nvSpPr>
        <p:spPr>
          <a:xfrm>
            <a:off x="1357290" y="1214422"/>
            <a:ext cx="2428892" cy="500066"/>
          </a:xfrm>
          <a:prstGeom prst="borderCallout1">
            <a:avLst>
              <a:gd name="adj1" fmla="val 101330"/>
              <a:gd name="adj2" fmla="val 50072"/>
              <a:gd name="adj3" fmla="val 181145"/>
              <a:gd name="adj4" fmla="val 518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editPane</a:t>
            </a:r>
            <a:r>
              <a:rPr lang="zh-CN" altLang="en-US" b="1" dirty="0">
                <a:solidFill>
                  <a:schemeClr val="tx1"/>
                </a:solidFill>
              </a:rPr>
              <a:t>注册</a:t>
            </a:r>
            <a:r>
              <a:rPr lang="en-US" altLang="zh-CN" b="1" dirty="0" err="1">
                <a:solidFill>
                  <a:schemeClr val="tx1"/>
                </a:solidFill>
              </a:rPr>
              <a:t>HyperlinkEvent</a:t>
            </a:r>
            <a:r>
              <a:rPr lang="zh-CN" altLang="en-US" b="1" dirty="0">
                <a:solidFill>
                  <a:schemeClr val="tx1"/>
                </a:solidFill>
              </a:rPr>
              <a:t>监视器</a:t>
            </a:r>
            <a:endParaRPr lang="zh-CN" altLang="en-US" dirty="0">
              <a:solidFill>
                <a:schemeClr val="tx1"/>
              </a:solidFill>
            </a:endParaRPr>
          </a:p>
        </p:txBody>
      </p:sp>
      <p:sp>
        <p:nvSpPr>
          <p:cNvPr id="7" name="线形标注 1 6"/>
          <p:cNvSpPr/>
          <p:nvPr/>
        </p:nvSpPr>
        <p:spPr>
          <a:xfrm>
            <a:off x="5000628" y="1142984"/>
            <a:ext cx="2857520" cy="642942"/>
          </a:xfrm>
          <a:prstGeom prst="borderCallout1">
            <a:avLst>
              <a:gd name="adj1" fmla="val 97201"/>
              <a:gd name="adj2" fmla="val 50416"/>
              <a:gd name="adj3" fmla="val 145532"/>
              <a:gd name="adj4" fmla="val 270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所注册的</a:t>
            </a:r>
            <a:r>
              <a:rPr lang="en-US" altLang="zh-CN" sz="2000" b="1" dirty="0" err="1">
                <a:solidFill>
                  <a:schemeClr val="tx1"/>
                </a:solidFill>
              </a:rPr>
              <a:t>HyperlinkEvent</a:t>
            </a:r>
            <a:r>
              <a:rPr lang="zh-CN" altLang="en-US" sz="2000" b="1" dirty="0">
                <a:solidFill>
                  <a:schemeClr val="tx1"/>
                </a:solidFill>
              </a:rPr>
              <a:t>监视器对象</a:t>
            </a:r>
            <a:endParaRPr lang="zh-CN" altLang="en-US" sz="2000" dirty="0">
              <a:solidFill>
                <a:schemeClr val="tx1"/>
              </a:solidFill>
            </a:endParaRPr>
          </a:p>
        </p:txBody>
      </p:sp>
      <p:sp>
        <p:nvSpPr>
          <p:cNvPr id="8" name="矩形 7"/>
          <p:cNvSpPr/>
          <p:nvPr/>
        </p:nvSpPr>
        <p:spPr>
          <a:xfrm>
            <a:off x="357158" y="2428868"/>
            <a:ext cx="8001056" cy="300039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线形标注 1 8"/>
          <p:cNvSpPr/>
          <p:nvPr/>
        </p:nvSpPr>
        <p:spPr>
          <a:xfrm>
            <a:off x="4500562" y="5500702"/>
            <a:ext cx="2303686" cy="714380"/>
          </a:xfrm>
          <a:prstGeom prst="borderCallout1">
            <a:avLst>
              <a:gd name="adj1" fmla="val -1895"/>
              <a:gd name="adj2" fmla="val 50690"/>
              <a:gd name="adj3" fmla="val -50595"/>
              <a:gd name="adj4" fmla="val 3954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HyperlinkEvent</a:t>
            </a:r>
            <a:r>
              <a:rPr lang="zh-CN" altLang="en-US" b="1" dirty="0">
                <a:solidFill>
                  <a:schemeClr val="tx1"/>
                </a:solidFill>
              </a:rPr>
              <a:t>监视接口的匿名实现类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§16.2   </a:t>
            </a:r>
            <a:r>
              <a:rPr lang="en-US" altLang="zh-CN" dirty="0" err="1">
                <a:latin typeface="Tahoma" pitchFamily="34" charset="0"/>
                <a:ea typeface="Tahoma" pitchFamily="34" charset="0"/>
                <a:cs typeface="Tahoma" pitchFamily="34" charset="0"/>
              </a:rPr>
              <a:t>InetAdress</a:t>
            </a:r>
            <a:r>
              <a:rPr lang="zh-CN" altLang="en-US" dirty="0">
                <a:latin typeface="Tahoma" pitchFamily="34" charset="0"/>
                <a:cs typeface="Tahoma" pitchFamily="34" charset="0"/>
              </a:rPr>
              <a:t>类 </a:t>
            </a:r>
          </a:p>
        </p:txBody>
      </p:sp>
      <p:sp>
        <p:nvSpPr>
          <p:cNvPr id="3" name="内容占位符 2"/>
          <p:cNvSpPr>
            <a:spLocks noGrp="1"/>
          </p:cNvSpPr>
          <p:nvPr>
            <p:ph idx="1"/>
          </p:nvPr>
        </p:nvSpPr>
        <p:spPr/>
        <p:txBody>
          <a:bodyPr/>
          <a:lstStyle/>
          <a:p>
            <a:pPr>
              <a:buNone/>
            </a:pPr>
            <a:r>
              <a:rPr lang="zh-CN" altLang="en-US" dirty="0">
                <a:latin typeface="Tahoma" pitchFamily="34" charset="0"/>
                <a:cs typeface="Tahoma" pitchFamily="34" charset="0"/>
              </a:rPr>
              <a:t>§16.2.1   地址的表示</a:t>
            </a:r>
            <a:endParaRPr lang="en-US" altLang="zh-CN" dirty="0">
              <a:latin typeface="Tahoma" pitchFamily="34" charset="0"/>
              <a:ea typeface="Tahoma" pitchFamily="34" charset="0"/>
              <a:cs typeface="Tahoma" pitchFamily="34" charset="0"/>
            </a:endParaRPr>
          </a:p>
          <a:p>
            <a:pPr lvl="1" algn="just"/>
            <a:r>
              <a:rPr lang="en-US" altLang="zh-CN" dirty="0">
                <a:latin typeface="Tahoma" pitchFamily="34" charset="0"/>
                <a:ea typeface="Tahoma" pitchFamily="34" charset="0"/>
                <a:cs typeface="Tahoma" pitchFamily="34" charset="0"/>
              </a:rPr>
              <a:t>Internet</a:t>
            </a:r>
            <a:r>
              <a:rPr lang="zh-CN" altLang="en-US" dirty="0">
                <a:latin typeface="Tahoma" pitchFamily="34" charset="0"/>
                <a:cs typeface="Tahoma" pitchFamily="34" charset="0"/>
              </a:rPr>
              <a:t>上的主机有两种方式表示地址：</a:t>
            </a:r>
          </a:p>
          <a:p>
            <a:pPr marL="801687" lvl="1" indent="-457200" algn="just">
              <a:buFont typeface="+mj-ea"/>
              <a:buAutoNum type="circleNumDbPlain"/>
            </a:pPr>
            <a:r>
              <a:rPr lang="zh-CN" altLang="en-US" b="1" dirty="0">
                <a:latin typeface="Tahoma" pitchFamily="34" charset="0"/>
                <a:cs typeface="Tahoma" pitchFamily="34" charset="0"/>
              </a:rPr>
              <a:t>域名</a:t>
            </a:r>
            <a:r>
              <a:rPr lang="zh-CN" altLang="en-US" dirty="0">
                <a:latin typeface="Tahoma" pitchFamily="34" charset="0"/>
                <a:cs typeface="Tahoma" pitchFamily="34" charset="0"/>
              </a:rPr>
              <a:t> </a:t>
            </a:r>
          </a:p>
          <a:p>
            <a:pPr lvl="2" algn="just"/>
            <a:r>
              <a:rPr lang="zh-CN" altLang="en-US" dirty="0">
                <a:latin typeface="Tahoma" pitchFamily="34" charset="0"/>
                <a:cs typeface="Tahoma" pitchFamily="34" charset="0"/>
              </a:rPr>
              <a:t> 例如：</a:t>
            </a:r>
            <a:r>
              <a:rPr lang="zh-CN" altLang="en-US" b="1" dirty="0">
                <a:latin typeface="Tahoma" pitchFamily="34" charset="0"/>
                <a:cs typeface="Tahoma" pitchFamily="34" charset="0"/>
              </a:rPr>
              <a:t> </a:t>
            </a:r>
            <a:r>
              <a:rPr lang="en-US" altLang="zh-CN" b="1" dirty="0">
                <a:solidFill>
                  <a:srgbClr val="0000FF"/>
                </a:solidFill>
                <a:latin typeface="Tahoma" pitchFamily="34" charset="0"/>
                <a:ea typeface="Tahoma" pitchFamily="34" charset="0"/>
                <a:cs typeface="Tahoma" pitchFamily="34" charset="0"/>
              </a:rPr>
              <a:t>www.tsinghua.edu.cn</a:t>
            </a:r>
          </a:p>
          <a:p>
            <a:pPr marL="801687" lvl="1" indent="-457200" algn="just">
              <a:buFont typeface="+mj-ea"/>
              <a:buAutoNum type="circleNumDbPlain"/>
            </a:pPr>
            <a:r>
              <a:rPr lang="en-US" altLang="zh-CN" b="1" dirty="0">
                <a:latin typeface="Tahoma" pitchFamily="34" charset="0"/>
                <a:ea typeface="Tahoma" pitchFamily="34" charset="0"/>
                <a:cs typeface="Tahoma" pitchFamily="34" charset="0"/>
              </a:rPr>
              <a:t>IP</a:t>
            </a:r>
            <a:r>
              <a:rPr lang="zh-CN" altLang="en-US" b="1" dirty="0">
                <a:latin typeface="Tahoma" pitchFamily="34" charset="0"/>
                <a:cs typeface="Tahoma" pitchFamily="34" charset="0"/>
              </a:rPr>
              <a:t>地址</a:t>
            </a:r>
          </a:p>
          <a:p>
            <a:pPr lvl="2" algn="just"/>
            <a:r>
              <a:rPr lang="zh-CN" altLang="en-US" dirty="0">
                <a:latin typeface="Tahoma" pitchFamily="34" charset="0"/>
                <a:cs typeface="Tahoma" pitchFamily="34" charset="0"/>
              </a:rPr>
              <a:t>例如：</a:t>
            </a:r>
            <a:r>
              <a:rPr lang="zh-CN" altLang="en-US" b="1" dirty="0">
                <a:solidFill>
                  <a:srgbClr val="0000FF"/>
                </a:solidFill>
                <a:latin typeface="Tahoma" pitchFamily="34" charset="0"/>
                <a:cs typeface="Tahoma" pitchFamily="34" charset="0"/>
              </a:rPr>
              <a:t>202.108.35.210</a:t>
            </a:r>
            <a:endParaRPr lang="en-US" altLang="zh-CN" b="1" dirty="0">
              <a:solidFill>
                <a:srgbClr val="0000FF"/>
              </a:solidFill>
              <a:latin typeface="Tahoma" pitchFamily="34" charset="0"/>
              <a:cs typeface="Tahoma" pitchFamily="34" charset="0"/>
            </a:endParaRPr>
          </a:p>
          <a:p>
            <a:pPr lvl="2" algn="just"/>
            <a:endParaRPr lang="en-US" altLang="zh-CN" dirty="0">
              <a:solidFill>
                <a:srgbClr val="0000FF"/>
              </a:solidFill>
              <a:latin typeface="Tahoma" pitchFamily="34" charset="0"/>
              <a:cs typeface="Tahoma" pitchFamily="34" charset="0"/>
            </a:endParaRPr>
          </a:p>
          <a:p>
            <a:pPr lvl="1"/>
            <a:r>
              <a:rPr lang="zh-CN" altLang="en-US" sz="2500" b="1" dirty="0"/>
              <a:t>成都信息工程大学网站</a:t>
            </a:r>
            <a:endParaRPr lang="en-US" altLang="zh-CN" sz="2500" b="1" dirty="0"/>
          </a:p>
          <a:p>
            <a:pPr lvl="2"/>
            <a:r>
              <a:rPr lang="zh-CN" altLang="en-US" sz="2400" dirty="0">
                <a:latin typeface="Tahoma" pitchFamily="34" charset="0"/>
                <a:cs typeface="Tahoma" pitchFamily="34" charset="0"/>
              </a:rPr>
              <a:t>域名：</a:t>
            </a:r>
            <a:r>
              <a:rPr lang="en-US" altLang="zh-CN" sz="2400" b="1" dirty="0"/>
              <a:t>www.cuit.edu</a:t>
            </a:r>
            <a:r>
              <a:rPr lang="en-US" altLang="zh-CN" sz="2400" b="1"/>
              <a:t>.cn</a:t>
            </a:r>
            <a:endParaRPr lang="en-US" altLang="zh-CN" sz="2400" b="1" dirty="0"/>
          </a:p>
          <a:p>
            <a:pPr lvl="2"/>
            <a:r>
              <a:rPr lang="en-US" altLang="zh-CN" sz="2400" dirty="0">
                <a:latin typeface="Tahoma" pitchFamily="34" charset="0"/>
                <a:ea typeface="Tahoma" pitchFamily="34" charset="0"/>
                <a:cs typeface="Tahoma" pitchFamily="34" charset="0"/>
              </a:rPr>
              <a:t>IP</a:t>
            </a:r>
            <a:r>
              <a:rPr lang="zh-CN" altLang="en-US" sz="2400" dirty="0">
                <a:latin typeface="Tahoma" pitchFamily="34" charset="0"/>
                <a:cs typeface="Tahoma" pitchFamily="34" charset="0"/>
              </a:rPr>
              <a:t>地址：</a:t>
            </a:r>
            <a:r>
              <a:rPr lang="en-US" altLang="zh-CN" sz="2400" b="1" dirty="0"/>
              <a:t>210.41.224.132</a:t>
            </a:r>
            <a:endParaRPr lang="zh-CN" altLang="en-US" dirty="0">
              <a:solidFill>
                <a:srgbClr val="0000FF"/>
              </a:solidFill>
              <a:latin typeface="Tahoma" pitchFamily="34" charset="0"/>
              <a:cs typeface="Tahoma" pitchFamily="34" charset="0"/>
            </a:endParaRPr>
          </a:p>
          <a:p>
            <a:pPr algn="just"/>
            <a:endParaRPr lang="en-US" altLang="zh-CN" dirty="0">
              <a:latin typeface="Tahoma" pitchFamily="34" charset="0"/>
              <a:ea typeface="Tahoma" pitchFamily="34" charset="0"/>
              <a:cs typeface="Tahoma" pitchFamily="34" charset="0"/>
            </a:endParaRP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Tahoma" pitchFamily="34" charset="0"/>
                <a:cs typeface="Tahoma" pitchFamily="34" charset="0"/>
              </a:rPr>
              <a:pPr/>
              <a:t>18</a:t>
            </a:fld>
            <a:endParaRPr lang="zh-CN" altLang="en-US">
              <a:latin typeface="Tahoma" pitchFamily="34" charset="0"/>
              <a:cs typeface="Tahoma"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§16.2.1   地址的表示</a:t>
            </a:r>
            <a:endParaRPr lang="zh-CN" altLang="en-US" dirty="0"/>
          </a:p>
        </p:txBody>
      </p:sp>
      <p:sp>
        <p:nvSpPr>
          <p:cNvPr id="3" name="内容占位符 2"/>
          <p:cNvSpPr>
            <a:spLocks noGrp="1"/>
          </p:cNvSpPr>
          <p:nvPr>
            <p:ph idx="1"/>
          </p:nvPr>
        </p:nvSpPr>
        <p:spPr/>
        <p:txBody>
          <a:bodyPr/>
          <a:lstStyle/>
          <a:p>
            <a:r>
              <a:rPr lang="zh-CN" altLang="en-US" dirty="0"/>
              <a:t>由于</a:t>
            </a:r>
            <a:r>
              <a:rPr lang="en-US" altLang="zh-CN" b="1" dirty="0">
                <a:solidFill>
                  <a:srgbClr val="C00000"/>
                </a:solidFill>
              </a:rPr>
              <a:t>IP</a:t>
            </a:r>
            <a:r>
              <a:rPr lang="zh-CN" altLang="en-US" b="1" dirty="0">
                <a:solidFill>
                  <a:srgbClr val="C00000"/>
                </a:solidFill>
              </a:rPr>
              <a:t>地址</a:t>
            </a:r>
            <a:r>
              <a:rPr lang="zh-CN" altLang="en-US" dirty="0"/>
              <a:t>不容易记忆，所以为了方便记忆，创造了</a:t>
            </a:r>
            <a:r>
              <a:rPr lang="zh-CN" altLang="en-US" b="1" dirty="0">
                <a:solidFill>
                  <a:srgbClr val="C00000"/>
                </a:solidFill>
              </a:rPr>
              <a:t>域名</a:t>
            </a:r>
            <a:r>
              <a:rPr lang="en-US" altLang="zh-CN" dirty="0"/>
              <a:t>(Domain Name)</a:t>
            </a:r>
            <a:r>
              <a:rPr lang="zh-CN" altLang="en-US" dirty="0"/>
              <a:t>，例如</a:t>
            </a:r>
            <a:r>
              <a:rPr lang="en-US" altLang="zh-CN" dirty="0"/>
              <a:t>sohu.com</a:t>
            </a:r>
            <a:r>
              <a:rPr lang="zh-CN" altLang="en-US" dirty="0"/>
              <a:t>等。</a:t>
            </a:r>
            <a:endParaRPr lang="en-US" altLang="zh-CN" dirty="0"/>
          </a:p>
          <a:p>
            <a:r>
              <a:rPr lang="zh-CN" altLang="en-US" dirty="0"/>
              <a:t>一个</a:t>
            </a:r>
            <a:r>
              <a:rPr lang="en-US" altLang="zh-CN" dirty="0"/>
              <a:t>IP</a:t>
            </a:r>
            <a:r>
              <a:rPr lang="zh-CN" altLang="en-US" dirty="0"/>
              <a:t>地址可以对应多个域名，一个域名只能对应一个</a:t>
            </a:r>
            <a:r>
              <a:rPr lang="en-US" altLang="zh-CN" dirty="0"/>
              <a:t>IP</a:t>
            </a:r>
            <a:r>
              <a:rPr lang="zh-CN" altLang="en-US" dirty="0"/>
              <a:t>地址。</a:t>
            </a:r>
            <a:endParaRPr lang="en-US" altLang="zh-CN" dirty="0"/>
          </a:p>
          <a:p>
            <a:r>
              <a:rPr lang="zh-CN" altLang="en-US" dirty="0"/>
              <a:t>在网络中传输的数据，全部是以</a:t>
            </a:r>
            <a:r>
              <a:rPr lang="en-US" altLang="zh-CN" dirty="0"/>
              <a:t>IP</a:t>
            </a:r>
            <a:r>
              <a:rPr lang="zh-CN" altLang="en-US" dirty="0"/>
              <a:t>地址作为地址标识。</a:t>
            </a:r>
            <a:endParaRPr lang="en-US" altLang="zh-CN" dirty="0"/>
          </a:p>
          <a:p>
            <a:r>
              <a:rPr lang="zh-CN" altLang="en-US" dirty="0"/>
              <a:t>在实际传输数据以前需要将域名转换为</a:t>
            </a:r>
            <a:r>
              <a:rPr lang="en-US" altLang="zh-CN" dirty="0"/>
              <a:t>IP</a:t>
            </a:r>
            <a:r>
              <a:rPr lang="zh-CN" altLang="en-US" dirty="0"/>
              <a:t>地址，实现这种功能的服务器称之为</a:t>
            </a:r>
            <a:r>
              <a:rPr lang="en-US" altLang="zh-CN">
                <a:solidFill>
                  <a:srgbClr val="C00000"/>
                </a:solidFill>
              </a:rPr>
              <a:t>DNS</a:t>
            </a:r>
            <a:r>
              <a:rPr lang="zh-CN" altLang="en-US">
                <a:solidFill>
                  <a:srgbClr val="C00000"/>
                </a:solidFill>
              </a:rPr>
              <a:t>服务器</a:t>
            </a:r>
            <a:r>
              <a:rPr lang="en-US" altLang="zh-CN" dirty="0">
                <a:solidFill>
                  <a:srgbClr val="C00000"/>
                </a:solidFill>
              </a:rPr>
              <a:t>(</a:t>
            </a:r>
            <a:r>
              <a:rPr lang="en-US" b="1">
                <a:solidFill>
                  <a:srgbClr val="CC0066"/>
                </a:solidFill>
              </a:rPr>
              <a:t>D</a:t>
            </a:r>
            <a:r>
              <a:rPr lang="en-US"/>
              <a:t>omain </a:t>
            </a:r>
            <a:r>
              <a:rPr lang="en-US" b="1">
                <a:solidFill>
                  <a:srgbClr val="CC0066"/>
                </a:solidFill>
              </a:rPr>
              <a:t>N</a:t>
            </a:r>
            <a:r>
              <a:rPr lang="en-US"/>
              <a:t>ame </a:t>
            </a:r>
            <a:r>
              <a:rPr lang="en-US" b="1" dirty="0">
                <a:solidFill>
                  <a:srgbClr val="CC0066"/>
                </a:solidFill>
              </a:rPr>
              <a:t>S</a:t>
            </a:r>
            <a:r>
              <a:rPr lang="en-US"/>
              <a:t>ystem</a:t>
            </a:r>
            <a:r>
              <a:rPr lang="en-US" dirty="0"/>
              <a:t>，</a:t>
            </a:r>
            <a:r>
              <a:rPr lang="zh-CN" altLang="en-US" dirty="0"/>
              <a:t>域名系统</a:t>
            </a:r>
            <a:r>
              <a:rPr lang="en-US" altLang="zh-CN" dirty="0"/>
              <a:t>)</a:t>
            </a:r>
            <a:r>
              <a:rPr lang="zh-CN" altLang="en-US" dirty="0"/>
              <a:t>，也就是通俗的说法叫做</a:t>
            </a:r>
            <a:r>
              <a:rPr lang="zh-CN" altLang="en-US" b="1" dirty="0">
                <a:solidFill>
                  <a:srgbClr val="CC0066"/>
                </a:solidFill>
              </a:rPr>
              <a:t>域名解析</a:t>
            </a:r>
            <a:r>
              <a:rPr lang="zh-CN" alt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导读</a:t>
            </a:r>
          </a:p>
        </p:txBody>
      </p:sp>
      <p:sp>
        <p:nvSpPr>
          <p:cNvPr id="3" name="内容占位符 2"/>
          <p:cNvSpPr>
            <a:spLocks noGrp="1"/>
          </p:cNvSpPr>
          <p:nvPr>
            <p:ph idx="1"/>
          </p:nvPr>
        </p:nvSpPr>
        <p:spPr/>
        <p:txBody>
          <a:bodyPr/>
          <a:lstStyle/>
          <a:p>
            <a:pPr marL="476250" indent="-476250" algn="just" fontAlgn="t"/>
            <a:r>
              <a:rPr lang="zh-CN" altLang="en-US" sz="3200" b="1" dirty="0">
                <a:latin typeface="Tahoma" pitchFamily="34" charset="0"/>
              </a:rPr>
              <a:t>主要内容</a:t>
            </a:r>
          </a:p>
          <a:p>
            <a:pPr marL="825500" lvl="1" indent="-476250" algn="just" fontAlgn="t">
              <a:buClr>
                <a:srgbClr val="3333FF"/>
              </a:buClr>
              <a:buSzPct val="120000"/>
              <a:buFontTx/>
              <a:buChar char="•"/>
            </a:pPr>
            <a:r>
              <a:rPr lang="en-US" altLang="zh-CN" b="1" dirty="0">
                <a:latin typeface="Tahoma" pitchFamily="34" charset="0"/>
              </a:rPr>
              <a:t>URL</a:t>
            </a:r>
            <a:r>
              <a:rPr lang="zh-CN" altLang="en-US" b="1" dirty="0">
                <a:latin typeface="Tahoma" pitchFamily="34" charset="0"/>
              </a:rPr>
              <a:t>类</a:t>
            </a:r>
          </a:p>
          <a:p>
            <a:pPr marL="825500" lvl="1" indent="-476250" algn="just" fontAlgn="t">
              <a:buClr>
                <a:srgbClr val="3333FF"/>
              </a:buClr>
              <a:buSzPct val="120000"/>
              <a:buFontTx/>
              <a:buChar char="•"/>
            </a:pPr>
            <a:r>
              <a:rPr lang="en-US" altLang="zh-CN" b="1" dirty="0" err="1">
                <a:latin typeface="Tahoma" pitchFamily="34" charset="0"/>
              </a:rPr>
              <a:t>InetAdress</a:t>
            </a:r>
            <a:r>
              <a:rPr lang="zh-CN" altLang="en-US" b="1" dirty="0">
                <a:latin typeface="Tahoma" pitchFamily="34" charset="0"/>
              </a:rPr>
              <a:t>类</a:t>
            </a:r>
          </a:p>
          <a:p>
            <a:pPr marL="825500" lvl="1" indent="-476250" algn="just" fontAlgn="t">
              <a:buClr>
                <a:srgbClr val="3333FF"/>
              </a:buClr>
              <a:buSzPct val="120000"/>
              <a:buFontTx/>
              <a:buChar char="•"/>
            </a:pPr>
            <a:r>
              <a:rPr lang="zh-CN" altLang="en-US" b="1" dirty="0">
                <a:latin typeface="Tahoma" pitchFamily="34" charset="0"/>
              </a:rPr>
              <a:t>套接字</a:t>
            </a:r>
          </a:p>
          <a:p>
            <a:pPr marL="825500" lvl="1" indent="-476250" algn="just" fontAlgn="t">
              <a:buClr>
                <a:srgbClr val="3333FF"/>
              </a:buClr>
              <a:buSzPct val="120000"/>
              <a:buFontTx/>
              <a:buChar char="•"/>
            </a:pPr>
            <a:r>
              <a:rPr lang="en-US" altLang="zh-CN" b="1" dirty="0">
                <a:latin typeface="Tahoma" pitchFamily="34" charset="0"/>
              </a:rPr>
              <a:t>UDP</a:t>
            </a:r>
            <a:r>
              <a:rPr lang="zh-CN" altLang="en-US" b="1" dirty="0">
                <a:latin typeface="Tahoma" pitchFamily="34" charset="0"/>
              </a:rPr>
              <a:t>数据报</a:t>
            </a:r>
          </a:p>
          <a:p>
            <a:pPr marL="825500" lvl="1" indent="-476250" algn="just" fontAlgn="t">
              <a:buClr>
                <a:srgbClr val="3333FF"/>
              </a:buClr>
              <a:buSzPct val="120000"/>
              <a:buFontTx/>
              <a:buChar char="•"/>
            </a:pPr>
            <a:r>
              <a:rPr lang="zh-CN" altLang="en-US" b="1" dirty="0">
                <a:solidFill>
                  <a:schemeClr val="bg1">
                    <a:lumMod val="85000"/>
                  </a:schemeClr>
                </a:solidFill>
                <a:latin typeface="Tahoma" pitchFamily="34" charset="0"/>
              </a:rPr>
              <a:t>广播数据报</a:t>
            </a:r>
          </a:p>
          <a:p>
            <a:pPr marL="825500" lvl="1" indent="-476250" algn="just" fontAlgn="t">
              <a:buClr>
                <a:srgbClr val="3333FF"/>
              </a:buClr>
              <a:buSzPct val="120000"/>
              <a:buFontTx/>
              <a:buChar char="•"/>
            </a:pPr>
            <a:r>
              <a:rPr lang="en-US" altLang="zh-CN" b="1" dirty="0">
                <a:solidFill>
                  <a:schemeClr val="bg1">
                    <a:lumMod val="85000"/>
                  </a:schemeClr>
                </a:solidFill>
                <a:latin typeface="Tahoma" pitchFamily="34" charset="0"/>
              </a:rPr>
              <a:t>Java</a:t>
            </a:r>
            <a:r>
              <a:rPr lang="zh-CN" altLang="en-US" b="1" dirty="0">
                <a:solidFill>
                  <a:schemeClr val="bg1">
                    <a:lumMod val="85000"/>
                  </a:schemeClr>
                </a:solidFill>
                <a:latin typeface="Tahoma" pitchFamily="34" charset="0"/>
              </a:rPr>
              <a:t>远程调用（</a:t>
            </a:r>
            <a:r>
              <a:rPr lang="en-US" altLang="zh-CN" b="1" dirty="0">
                <a:solidFill>
                  <a:schemeClr val="bg1">
                    <a:lumMod val="85000"/>
                  </a:schemeClr>
                </a:solidFill>
                <a:latin typeface="Tahoma" pitchFamily="34" charset="0"/>
              </a:rPr>
              <a:t>RMI）</a:t>
            </a:r>
            <a:endParaRPr lang="zh-CN" altLang="en-US" b="1" dirty="0">
              <a:solidFill>
                <a:schemeClr val="bg1">
                  <a:lumMod val="85000"/>
                </a:schemeClr>
              </a:solidFill>
              <a:latin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§16.2.1   地址的表示</a:t>
            </a:r>
            <a:endParaRPr lang="zh-CN" altLang="en-US" dirty="0"/>
          </a:p>
        </p:txBody>
      </p:sp>
      <p:sp>
        <p:nvSpPr>
          <p:cNvPr id="3" name="内容占位符 2"/>
          <p:cNvSpPr>
            <a:spLocks noGrp="1"/>
          </p:cNvSpPr>
          <p:nvPr>
            <p:ph idx="1"/>
          </p:nvPr>
        </p:nvSpPr>
        <p:spPr/>
        <p:txBody>
          <a:bodyPr/>
          <a:lstStyle/>
          <a:p>
            <a:pPr algn="just"/>
            <a:r>
              <a:rPr lang="en-US" altLang="zh-CN" b="1" dirty="0">
                <a:solidFill>
                  <a:srgbClr val="0000CC"/>
                </a:solidFill>
                <a:latin typeface="Tahoma" pitchFamily="34" charset="0"/>
                <a:ea typeface="Tahoma" pitchFamily="34" charset="0"/>
                <a:cs typeface="Tahoma" pitchFamily="34" charset="0"/>
              </a:rPr>
              <a:t>java.net</a:t>
            </a:r>
            <a:r>
              <a:rPr lang="zh-CN" altLang="en-US" dirty="0">
                <a:latin typeface="Tahoma" pitchFamily="34" charset="0"/>
                <a:cs typeface="Tahoma" pitchFamily="34" charset="0"/>
              </a:rPr>
              <a:t>包中的</a:t>
            </a:r>
            <a:r>
              <a:rPr lang="en-US" altLang="zh-CN" b="1" dirty="0" err="1">
                <a:solidFill>
                  <a:srgbClr val="C00000"/>
                </a:solidFill>
              </a:rPr>
              <a:t>InetAddress</a:t>
            </a:r>
            <a:r>
              <a:rPr lang="zh-CN" altLang="en-US" b="1" dirty="0">
                <a:solidFill>
                  <a:srgbClr val="C00000"/>
                </a:solidFill>
              </a:rPr>
              <a:t>类</a:t>
            </a:r>
            <a:r>
              <a:rPr lang="zh-CN" altLang="en-US" dirty="0"/>
              <a:t>代表了一个网络目标地址，</a:t>
            </a:r>
            <a:r>
              <a:rPr lang="zh-CN" altLang="en-US"/>
              <a:t>包括：</a:t>
            </a:r>
            <a:r>
              <a:rPr lang="zh-CN" altLang="en-US">
                <a:latin typeface="Tahoma" pitchFamily="34" charset="0"/>
                <a:cs typeface="Tahoma" pitchFamily="34" charset="0"/>
              </a:rPr>
              <a:t>一</a:t>
            </a:r>
            <a:r>
              <a:rPr lang="zh-CN" altLang="en-US" dirty="0">
                <a:latin typeface="Tahoma" pitchFamily="34" charset="0"/>
                <a:cs typeface="Tahoma" pitchFamily="34" charset="0"/>
              </a:rPr>
              <a:t>个</a:t>
            </a:r>
            <a:r>
              <a:rPr lang="en-US" altLang="zh-CN" dirty="0">
                <a:latin typeface="Tahoma" pitchFamily="34" charset="0"/>
                <a:ea typeface="Tahoma" pitchFamily="34" charset="0"/>
                <a:cs typeface="Tahoma" pitchFamily="34" charset="0"/>
              </a:rPr>
              <a:t>Internet</a:t>
            </a:r>
            <a:r>
              <a:rPr lang="zh-CN" altLang="en-US" dirty="0">
                <a:latin typeface="Tahoma" pitchFamily="34" charset="0"/>
                <a:cs typeface="Tahoma" pitchFamily="34" charset="0"/>
              </a:rPr>
              <a:t>主机地址的</a:t>
            </a:r>
            <a:r>
              <a:rPr lang="zh-CN" altLang="en-US" b="1" dirty="0">
                <a:solidFill>
                  <a:srgbClr val="C00000"/>
                </a:solidFill>
                <a:latin typeface="Tahoma" pitchFamily="34" charset="0"/>
                <a:cs typeface="Tahoma" pitchFamily="34" charset="0"/>
              </a:rPr>
              <a:t>域名</a:t>
            </a:r>
            <a:r>
              <a:rPr lang="zh-CN" altLang="en-US" dirty="0">
                <a:latin typeface="Tahoma" pitchFamily="34" charset="0"/>
                <a:cs typeface="Tahoma" pitchFamily="34" charset="0"/>
              </a:rPr>
              <a:t>和</a:t>
            </a:r>
            <a:r>
              <a:rPr lang="en-US" altLang="zh-CN" b="1">
                <a:solidFill>
                  <a:srgbClr val="C00000"/>
                </a:solidFill>
                <a:latin typeface="Tahoma" pitchFamily="34" charset="0"/>
                <a:cs typeface="Tahoma" pitchFamily="34" charset="0"/>
              </a:rPr>
              <a:t>IP</a:t>
            </a:r>
            <a:r>
              <a:rPr lang="zh-CN" altLang="en-US" b="1">
                <a:solidFill>
                  <a:srgbClr val="C00000"/>
                </a:solidFill>
                <a:latin typeface="Tahoma" pitchFamily="34" charset="0"/>
                <a:cs typeface="Tahoma" pitchFamily="34" charset="0"/>
              </a:rPr>
              <a:t>地址。</a:t>
            </a:r>
            <a:endParaRPr lang="en-US" altLang="zh-CN">
              <a:latin typeface="Tahoma" pitchFamily="34" charset="0"/>
              <a:cs typeface="Tahoma" pitchFamily="34" charset="0"/>
            </a:endParaRPr>
          </a:p>
          <a:p>
            <a:pPr algn="just"/>
            <a:r>
              <a:rPr lang="zh-CN" altLang="en-US">
                <a:latin typeface="Tahoma" pitchFamily="34" charset="0"/>
                <a:cs typeface="Tahoma" pitchFamily="34" charset="0"/>
              </a:rPr>
              <a:t>例如</a:t>
            </a:r>
            <a:r>
              <a:rPr lang="zh-CN" altLang="en-US" dirty="0">
                <a:latin typeface="Tahoma" pitchFamily="34" charset="0"/>
                <a:cs typeface="Tahoma" pitchFamily="34" charset="0"/>
              </a:rPr>
              <a:t>： </a:t>
            </a:r>
            <a:endParaRPr lang="en-US" altLang="zh-CN" dirty="0">
              <a:latin typeface="Tahoma" pitchFamily="34" charset="0"/>
              <a:cs typeface="Tahoma" pitchFamily="34" charset="0"/>
            </a:endParaRPr>
          </a:p>
          <a:p>
            <a:pPr algn="ctr">
              <a:buNone/>
            </a:pPr>
            <a:r>
              <a:rPr lang="en-US" altLang="zh-CN" b="1" dirty="0">
                <a:solidFill>
                  <a:srgbClr val="0000FF"/>
                </a:solidFill>
                <a:latin typeface="Tahoma" pitchFamily="34" charset="0"/>
                <a:ea typeface="Tahoma" pitchFamily="34" charset="0"/>
                <a:cs typeface="Tahoma" pitchFamily="34" charset="0"/>
              </a:rPr>
              <a:t>www.sina.com.cn/202.108.35.210</a:t>
            </a:r>
            <a:r>
              <a:rPr lang="en-US" altLang="zh-CN" b="1" dirty="0">
                <a:latin typeface="Tahoma" pitchFamily="34" charset="0"/>
                <a:ea typeface="Tahoma" pitchFamily="34" charset="0"/>
                <a:cs typeface="Tahoma" pitchFamily="34" charset="0"/>
              </a:rPr>
              <a:t> </a:t>
            </a:r>
            <a:endParaRPr lang="zh-CN" altLang="en-US" b="1" dirty="0">
              <a:latin typeface="Tahoma" pitchFamily="34" charset="0"/>
              <a:cs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§16.2.2   </a:t>
            </a:r>
            <a:r>
              <a:rPr lang="zh-CN" altLang="en-US" dirty="0">
                <a:latin typeface="宋体" charset="-122"/>
              </a:rPr>
              <a:t>获取地址 </a:t>
            </a:r>
            <a:endParaRPr lang="zh-CN" altLang="en-US" dirty="0"/>
          </a:p>
        </p:txBody>
      </p:sp>
      <p:sp>
        <p:nvSpPr>
          <p:cNvPr id="3" name="内容占位符 2"/>
          <p:cNvSpPr>
            <a:spLocks noGrp="1"/>
          </p:cNvSpPr>
          <p:nvPr>
            <p:ph idx="1"/>
          </p:nvPr>
        </p:nvSpPr>
        <p:spPr>
          <a:xfrm>
            <a:off x="457200" y="1357298"/>
            <a:ext cx="8229600" cy="5072098"/>
          </a:xfrm>
        </p:spPr>
        <p:txBody>
          <a:bodyPr>
            <a:normAutofit fontScale="92500" lnSpcReduction="10000"/>
          </a:bodyPr>
          <a:lstStyle/>
          <a:p>
            <a:r>
              <a:rPr lang="en-US" altLang="zh-CN" b="1">
                <a:solidFill>
                  <a:srgbClr val="0000CC"/>
                </a:solidFill>
              </a:rPr>
              <a:t>InetAddress</a:t>
            </a:r>
            <a:r>
              <a:rPr lang="zh-CN" altLang="en-US" b="1"/>
              <a:t>类</a:t>
            </a:r>
            <a:r>
              <a:rPr lang="zh-CN" altLang="en-US"/>
              <a:t>的</a:t>
            </a:r>
            <a:r>
              <a:rPr lang="zh-CN" altLang="en-US" dirty="0"/>
              <a:t>构造函数不是公开的</a:t>
            </a:r>
            <a:r>
              <a:rPr lang="en-US" altLang="zh-CN" dirty="0"/>
              <a:t>(public)</a:t>
            </a:r>
            <a:r>
              <a:rPr lang="zh-CN" altLang="en-US" dirty="0"/>
              <a:t>，所以需要通过它提供的</a:t>
            </a:r>
            <a:r>
              <a:rPr lang="zh-CN" altLang="en-US" b="1" dirty="0">
                <a:solidFill>
                  <a:srgbClr val="C00000"/>
                </a:solidFill>
              </a:rPr>
              <a:t>静态方法</a:t>
            </a:r>
            <a:r>
              <a:rPr lang="zh-CN" altLang="en-US" dirty="0"/>
              <a:t>来获取，有以下的方法：</a:t>
            </a:r>
          </a:p>
          <a:p>
            <a:pPr lvl="1"/>
            <a:r>
              <a:rPr lang="en-US" altLang="zh-CN" sz="2200" dirty="0"/>
              <a:t>static </a:t>
            </a:r>
            <a:r>
              <a:rPr lang="en-US" altLang="zh-CN" sz="2200" dirty="0" err="1"/>
              <a:t>InetAddress</a:t>
            </a:r>
            <a:r>
              <a:rPr lang="en-US" altLang="zh-CN" sz="2200" dirty="0"/>
              <a:t>[] </a:t>
            </a:r>
            <a:r>
              <a:rPr lang="en-US" altLang="zh-CN" sz="2200" dirty="0" err="1"/>
              <a:t>getAllByName</a:t>
            </a:r>
            <a:r>
              <a:rPr lang="en-US" altLang="zh-CN" sz="2200" dirty="0"/>
              <a:t>(String host)</a:t>
            </a:r>
          </a:p>
          <a:p>
            <a:pPr lvl="1"/>
            <a:r>
              <a:rPr lang="en-US" altLang="zh-CN" sz="2200" dirty="0"/>
              <a:t>static </a:t>
            </a:r>
            <a:r>
              <a:rPr lang="en-US" altLang="zh-CN" sz="2200" dirty="0" err="1"/>
              <a:t>InetAddress</a:t>
            </a:r>
            <a:r>
              <a:rPr lang="en-US" altLang="zh-CN" sz="2200" dirty="0"/>
              <a:t> </a:t>
            </a:r>
            <a:r>
              <a:rPr lang="en-US" altLang="zh-CN" sz="2200" dirty="0" err="1"/>
              <a:t>getByAddress</a:t>
            </a:r>
            <a:r>
              <a:rPr lang="en-US" altLang="zh-CN" sz="2200" dirty="0"/>
              <a:t>(byte[] </a:t>
            </a:r>
            <a:r>
              <a:rPr lang="en-US" altLang="zh-CN" sz="2200" dirty="0" err="1"/>
              <a:t>addr</a:t>
            </a:r>
            <a:r>
              <a:rPr lang="en-US" altLang="zh-CN" sz="2200" dirty="0"/>
              <a:t>)</a:t>
            </a:r>
          </a:p>
          <a:p>
            <a:pPr lvl="1"/>
            <a:r>
              <a:rPr lang="en-US" altLang="zh-CN" sz="2200" dirty="0"/>
              <a:t>static </a:t>
            </a:r>
            <a:r>
              <a:rPr lang="en-US" altLang="zh-CN" sz="2200" dirty="0" err="1"/>
              <a:t>InetAddress</a:t>
            </a:r>
            <a:r>
              <a:rPr lang="en-US" altLang="zh-CN" sz="2200" dirty="0"/>
              <a:t> </a:t>
            </a:r>
            <a:r>
              <a:rPr lang="en-US" altLang="zh-CN" sz="2200" dirty="0" err="1"/>
              <a:t>getByAddress</a:t>
            </a:r>
            <a:r>
              <a:rPr lang="en-US" altLang="zh-CN" sz="2200" dirty="0"/>
              <a:t>(String </a:t>
            </a:r>
            <a:r>
              <a:rPr lang="en-US" altLang="zh-CN" sz="2200" dirty="0" err="1"/>
              <a:t>host,byte</a:t>
            </a:r>
            <a:r>
              <a:rPr lang="en-US" altLang="zh-CN" sz="2200" dirty="0"/>
              <a:t>[] </a:t>
            </a:r>
            <a:r>
              <a:rPr lang="en-US" altLang="zh-CN" sz="2200" dirty="0" err="1"/>
              <a:t>addr</a:t>
            </a:r>
            <a:r>
              <a:rPr lang="en-US" altLang="zh-CN" sz="2200" dirty="0"/>
              <a:t>)</a:t>
            </a:r>
          </a:p>
          <a:p>
            <a:pPr lvl="1"/>
            <a:r>
              <a:rPr lang="en-US" altLang="zh-CN" sz="2600" b="1" dirty="0">
                <a:solidFill>
                  <a:srgbClr val="C00000"/>
                </a:solidFill>
              </a:rPr>
              <a:t>static </a:t>
            </a:r>
            <a:r>
              <a:rPr lang="en-US" altLang="zh-CN" sz="2600" b="1" dirty="0" err="1">
                <a:solidFill>
                  <a:srgbClr val="C00000"/>
                </a:solidFill>
              </a:rPr>
              <a:t>InetAddress</a:t>
            </a:r>
            <a:r>
              <a:rPr lang="en-US" altLang="zh-CN" sz="2600" b="1" dirty="0">
                <a:solidFill>
                  <a:srgbClr val="C00000"/>
                </a:solidFill>
              </a:rPr>
              <a:t> </a:t>
            </a:r>
            <a:r>
              <a:rPr lang="en-US" altLang="zh-CN" sz="2600" b="1" dirty="0" err="1">
                <a:solidFill>
                  <a:srgbClr val="C00000"/>
                </a:solidFill>
              </a:rPr>
              <a:t>getByName</a:t>
            </a:r>
            <a:r>
              <a:rPr lang="en-US" altLang="zh-CN" sz="2600" b="1" dirty="0">
                <a:solidFill>
                  <a:srgbClr val="C00000"/>
                </a:solidFill>
              </a:rPr>
              <a:t>(String host)</a:t>
            </a:r>
          </a:p>
          <a:p>
            <a:pPr lvl="1"/>
            <a:r>
              <a:rPr lang="en-US" altLang="zh-CN" sz="2200" dirty="0"/>
              <a:t>static </a:t>
            </a:r>
            <a:r>
              <a:rPr lang="en-US" altLang="zh-CN" sz="2200" dirty="0" err="1"/>
              <a:t>InetAddress</a:t>
            </a:r>
            <a:r>
              <a:rPr lang="en-US" altLang="zh-CN" sz="2200" dirty="0"/>
              <a:t> </a:t>
            </a:r>
            <a:r>
              <a:rPr lang="en-US" altLang="zh-CN" sz="2200" dirty="0" err="1"/>
              <a:t>getLocalHost</a:t>
            </a:r>
            <a:r>
              <a:rPr lang="en-US" altLang="zh-CN" sz="2200" dirty="0"/>
              <a:t>()</a:t>
            </a:r>
          </a:p>
          <a:p>
            <a:pPr lvl="1"/>
            <a:endParaRPr lang="en-US" altLang="zh-CN" sz="2000" dirty="0"/>
          </a:p>
          <a:p>
            <a:r>
              <a:rPr lang="zh-CN" altLang="en-US" sz="2400" dirty="0"/>
              <a:t>在这些静态方法中，最常用的应该是</a:t>
            </a:r>
            <a:r>
              <a:rPr lang="en-US" altLang="zh-CN" sz="2400" b="1" dirty="0" err="1">
                <a:solidFill>
                  <a:srgbClr val="0000CC"/>
                </a:solidFill>
              </a:rPr>
              <a:t>getByName</a:t>
            </a:r>
            <a:r>
              <a:rPr lang="en-US" altLang="zh-CN" sz="2400" b="1" dirty="0">
                <a:solidFill>
                  <a:srgbClr val="0000CC"/>
                </a:solidFill>
              </a:rPr>
              <a:t>(String host</a:t>
            </a:r>
            <a:r>
              <a:rPr lang="en-US" altLang="zh-CN" sz="2400" b="1">
                <a:solidFill>
                  <a:srgbClr val="0000CC"/>
                </a:solidFill>
              </a:rPr>
              <a:t>)</a:t>
            </a:r>
            <a:r>
              <a:rPr lang="zh-CN" altLang="en-US" sz="2400"/>
              <a:t>方法</a:t>
            </a:r>
            <a:r>
              <a:rPr lang="zh-CN" altLang="en-US" sz="2400" dirty="0"/>
              <a:t>。</a:t>
            </a:r>
            <a:endParaRPr lang="en-US" altLang="zh-CN" sz="2400" dirty="0"/>
          </a:p>
          <a:p>
            <a:pPr lvl="1"/>
            <a:r>
              <a:rPr lang="zh-CN" altLang="en-US" sz="2000" dirty="0"/>
              <a:t>只需要传入目标主机的名字，</a:t>
            </a:r>
            <a:r>
              <a:rPr lang="en-US" altLang="zh-CN" sz="2000" dirty="0" err="1"/>
              <a:t>InetAddress</a:t>
            </a:r>
            <a:r>
              <a:rPr lang="zh-CN" altLang="en-US" sz="2000"/>
              <a:t>会尝试连接</a:t>
            </a:r>
            <a:r>
              <a:rPr lang="en-US" altLang="zh-CN" sz="2000" dirty="0"/>
              <a:t>DNS</a:t>
            </a:r>
            <a:r>
              <a:rPr lang="zh-CN" altLang="en-US" sz="2000" dirty="0"/>
              <a:t>服务器，并且获取</a:t>
            </a:r>
            <a:r>
              <a:rPr lang="en-US" altLang="zh-CN" sz="2000" dirty="0"/>
              <a:t>IP</a:t>
            </a:r>
            <a:r>
              <a:rPr lang="zh-CN" altLang="en-US" sz="2000" dirty="0"/>
              <a:t>地址的操作</a:t>
            </a:r>
            <a:r>
              <a:rPr lang="zh-CN" alt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§16.2.2   </a:t>
            </a:r>
            <a:r>
              <a:rPr lang="zh-CN" altLang="en-US" dirty="0">
                <a:latin typeface="宋体" charset="-122"/>
              </a:rPr>
              <a:t>获取地址 </a:t>
            </a:r>
            <a:endParaRPr lang="zh-CN" altLang="en-US" dirty="0"/>
          </a:p>
        </p:txBody>
      </p:sp>
      <p:sp>
        <p:nvSpPr>
          <p:cNvPr id="3" name="内容占位符 2"/>
          <p:cNvSpPr>
            <a:spLocks noGrp="1"/>
          </p:cNvSpPr>
          <p:nvPr>
            <p:ph idx="1"/>
          </p:nvPr>
        </p:nvSpPr>
        <p:spPr>
          <a:xfrm>
            <a:off x="457200" y="1628775"/>
            <a:ext cx="8401080" cy="4502150"/>
          </a:xfrm>
        </p:spPr>
        <p:txBody>
          <a:bodyPr/>
          <a:lstStyle/>
          <a:p>
            <a:pPr algn="just">
              <a:lnSpc>
                <a:spcPct val="110000"/>
              </a:lnSpc>
              <a:buNone/>
            </a:pPr>
            <a:r>
              <a:rPr lang="zh-CN" altLang="en-US" b="1" dirty="0"/>
              <a:t>1．获取</a:t>
            </a:r>
            <a:r>
              <a:rPr lang="en-US" altLang="zh-CN" b="1" dirty="0"/>
              <a:t>Internet</a:t>
            </a:r>
            <a:r>
              <a:rPr lang="zh-CN" altLang="en-US" b="1" dirty="0"/>
              <a:t>上主机的地址</a:t>
            </a:r>
          </a:p>
          <a:p>
            <a:pPr lvl="1" algn="just">
              <a:lnSpc>
                <a:spcPct val="110000"/>
              </a:lnSpc>
            </a:pPr>
            <a:r>
              <a:rPr lang="zh-CN" altLang="en-US" dirty="0"/>
              <a:t>获得一个</a:t>
            </a:r>
            <a:r>
              <a:rPr lang="en-US" altLang="zh-CN" b="1" err="1">
                <a:solidFill>
                  <a:srgbClr val="C00000"/>
                </a:solidFill>
              </a:rPr>
              <a:t>InetAddress</a:t>
            </a:r>
            <a:r>
              <a:rPr lang="zh-CN" altLang="en-US">
                <a:solidFill>
                  <a:srgbClr val="C00000"/>
                </a:solidFill>
              </a:rPr>
              <a:t>对象，</a:t>
            </a:r>
            <a:r>
              <a:rPr lang="zh-CN" altLang="en-US"/>
              <a:t>可以</a:t>
            </a:r>
            <a:r>
              <a:rPr lang="zh-CN" altLang="en-US" dirty="0"/>
              <a:t>使用</a:t>
            </a:r>
            <a:r>
              <a:rPr lang="en-US" altLang="zh-CN" dirty="0" err="1">
                <a:solidFill>
                  <a:srgbClr val="0000FF"/>
                </a:solidFill>
              </a:rPr>
              <a:t>InetAddress</a:t>
            </a:r>
            <a:r>
              <a:rPr lang="zh-CN" altLang="en-US" dirty="0">
                <a:solidFill>
                  <a:srgbClr val="0000FF"/>
                </a:solidFill>
              </a:rPr>
              <a:t>类</a:t>
            </a:r>
            <a:r>
              <a:rPr lang="zh-CN" altLang="en-US" dirty="0"/>
              <a:t>的静态方法：</a:t>
            </a:r>
            <a:endParaRPr lang="en-US" altLang="zh-CN" dirty="0"/>
          </a:p>
          <a:p>
            <a:pPr lvl="1" algn="ctr">
              <a:lnSpc>
                <a:spcPct val="110000"/>
              </a:lnSpc>
              <a:buNone/>
            </a:pPr>
            <a:r>
              <a:rPr lang="en-US" altLang="zh-CN" b="1" dirty="0" err="1">
                <a:solidFill>
                  <a:srgbClr val="0000CC"/>
                </a:solidFill>
              </a:rPr>
              <a:t>InetAddress</a:t>
            </a:r>
            <a:r>
              <a:rPr lang="en-US" altLang="zh-CN" b="1" dirty="0">
                <a:solidFill>
                  <a:srgbClr val="0000CC"/>
                </a:solidFill>
              </a:rPr>
              <a:t>  </a:t>
            </a:r>
            <a:r>
              <a:rPr lang="en-US" altLang="zh-CN" b="1" dirty="0" err="1">
                <a:solidFill>
                  <a:srgbClr val="C00000"/>
                </a:solidFill>
              </a:rPr>
              <a:t>getByName</a:t>
            </a:r>
            <a:r>
              <a:rPr lang="en-US" altLang="zh-CN" b="1" dirty="0">
                <a:solidFill>
                  <a:srgbClr val="0000CC"/>
                </a:solidFill>
              </a:rPr>
              <a:t>(String s);</a:t>
            </a:r>
          </a:p>
          <a:p>
            <a:pPr lvl="2" algn="just">
              <a:lnSpc>
                <a:spcPct val="110000"/>
              </a:lnSpc>
            </a:pPr>
            <a:r>
              <a:rPr lang="zh-CN" altLang="en-US" dirty="0"/>
              <a:t>所获</a:t>
            </a:r>
            <a:r>
              <a:rPr lang="en-US" altLang="zh-CN" b="1" dirty="0" err="1">
                <a:solidFill>
                  <a:srgbClr val="C00000"/>
                </a:solidFill>
              </a:rPr>
              <a:t>InetAddress</a:t>
            </a:r>
            <a:r>
              <a:rPr lang="zh-CN" altLang="en-US" dirty="0">
                <a:solidFill>
                  <a:srgbClr val="C00000"/>
                </a:solidFill>
              </a:rPr>
              <a:t>对象</a:t>
            </a:r>
            <a:r>
              <a:rPr lang="zh-CN" altLang="en-US" dirty="0"/>
              <a:t>含有主机地址的</a:t>
            </a:r>
            <a:r>
              <a:rPr lang="zh-CN" altLang="en-US" b="1">
                <a:solidFill>
                  <a:srgbClr val="0000CC"/>
                </a:solidFill>
              </a:rPr>
              <a:t>域名</a:t>
            </a:r>
            <a:r>
              <a:rPr lang="zh-CN" altLang="en-US"/>
              <a:t>和</a:t>
            </a:r>
            <a:r>
              <a:rPr lang="en-US" altLang="zh-CN" b="1" dirty="0">
                <a:solidFill>
                  <a:srgbClr val="0000CC"/>
                </a:solidFill>
              </a:rPr>
              <a:t>IP</a:t>
            </a:r>
            <a:r>
              <a:rPr lang="zh-CN" altLang="en-US" b="1" dirty="0">
                <a:solidFill>
                  <a:srgbClr val="0000CC"/>
                </a:solidFill>
              </a:rPr>
              <a:t>地址</a:t>
            </a:r>
            <a:r>
              <a:rPr lang="zh-CN" altLang="en-US" dirty="0"/>
              <a:t>，该对象用如下格式表示它包含的信息</a:t>
            </a:r>
            <a:r>
              <a:rPr lang="zh-CN" altLang="en-US" b="1" dirty="0"/>
              <a:t>：</a:t>
            </a:r>
          </a:p>
          <a:p>
            <a:pPr algn="ctr">
              <a:lnSpc>
                <a:spcPct val="110000"/>
              </a:lnSpc>
              <a:buNone/>
            </a:pPr>
            <a:r>
              <a:rPr lang="en-US" altLang="zh-CN" sz="2000" b="1" dirty="0">
                <a:solidFill>
                  <a:srgbClr val="0000FF"/>
                </a:solidFill>
              </a:rPr>
              <a:t>www.sina.com.cn/</a:t>
            </a:r>
            <a:r>
              <a:rPr lang="en-US" altLang="zh-CN" sz="2000" b="1" dirty="0">
                <a:solidFill>
                  <a:srgbClr val="006600"/>
                </a:solidFill>
              </a:rPr>
              <a:t>202.108.37.40</a:t>
            </a:r>
            <a:r>
              <a:rPr lang="en-US" altLang="zh-CN" b="1" dirty="0"/>
              <a:t> </a:t>
            </a:r>
          </a:p>
          <a:p>
            <a:pPr>
              <a:lnSpc>
                <a:spcPct val="110000"/>
              </a:lnSpc>
            </a:pPr>
            <a:r>
              <a:rPr lang="zh-CN" altLang="en-US" sz="2400" dirty="0"/>
              <a:t>例如：</a:t>
            </a:r>
            <a:endParaRPr lang="en-US" altLang="zh-CN" sz="2400" dirty="0"/>
          </a:p>
          <a:p>
            <a:pPr algn="ctr">
              <a:lnSpc>
                <a:spcPct val="110000"/>
              </a:lnSpc>
              <a:buNone/>
            </a:pPr>
            <a:r>
              <a:rPr lang="en-US" altLang="zh-CN" sz="2000" b="1" dirty="0"/>
              <a:t> </a:t>
            </a:r>
            <a:r>
              <a:rPr lang="en-US" altLang="zh-CN" sz="2000" b="1" dirty="0" err="1">
                <a:solidFill>
                  <a:srgbClr val="0000CC"/>
                </a:solidFill>
                <a:latin typeface="Tahoma" pitchFamily="34" charset="0"/>
                <a:ea typeface="Tahoma" pitchFamily="34" charset="0"/>
                <a:cs typeface="Tahoma" pitchFamily="34" charset="0"/>
              </a:rPr>
              <a:t>InetAddress</a:t>
            </a:r>
            <a:r>
              <a:rPr lang="en-US" altLang="zh-CN" sz="2000" b="1" dirty="0">
                <a:solidFill>
                  <a:srgbClr val="0000CC"/>
                </a:solidFill>
                <a:latin typeface="Tahoma" pitchFamily="34" charset="0"/>
                <a:ea typeface="Tahoma" pitchFamily="34" charset="0"/>
                <a:cs typeface="Tahoma" pitchFamily="34" charset="0"/>
              </a:rPr>
              <a:t> add=</a:t>
            </a:r>
            <a:r>
              <a:rPr lang="en-US" altLang="zh-CN" sz="2000" b="1" dirty="0" err="1">
                <a:solidFill>
                  <a:srgbClr val="0000CC"/>
                </a:solidFill>
                <a:latin typeface="Tahoma" pitchFamily="34" charset="0"/>
                <a:ea typeface="Tahoma" pitchFamily="34" charset="0"/>
                <a:cs typeface="Tahoma" pitchFamily="34" charset="0"/>
              </a:rPr>
              <a:t>InetAddress.getByName</a:t>
            </a:r>
            <a:r>
              <a:rPr lang="en-US" altLang="zh-CN" sz="2000" b="1" dirty="0">
                <a:solidFill>
                  <a:srgbClr val="0000CC"/>
                </a:solidFill>
                <a:latin typeface="Tahoma" pitchFamily="34" charset="0"/>
                <a:ea typeface="Tahoma" pitchFamily="34" charset="0"/>
                <a:cs typeface="Tahoma" pitchFamily="34" charset="0"/>
              </a:rPr>
              <a:t>("www.baidu.com");</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5" name="标注: 线形 4">
            <a:extLst>
              <a:ext uri="{FF2B5EF4-FFF2-40B4-BE49-F238E27FC236}">
                <a16:creationId xmlns:a16="http://schemas.microsoft.com/office/drawing/2014/main" id="{B971AB3D-B48B-47AD-AC6A-D4739ACFD57E}"/>
              </a:ext>
            </a:extLst>
          </p:cNvPr>
          <p:cNvSpPr/>
          <p:nvPr/>
        </p:nvSpPr>
        <p:spPr>
          <a:xfrm>
            <a:off x="6228184" y="5977763"/>
            <a:ext cx="2232248" cy="306324"/>
          </a:xfrm>
          <a:prstGeom prst="borderCallout1">
            <a:avLst>
              <a:gd name="adj1" fmla="val 1825"/>
              <a:gd name="adj2" fmla="val 54214"/>
              <a:gd name="adj3" fmla="val -75222"/>
              <a:gd name="adj4" fmla="val 502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目标主机的名字</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§16.2.2   </a:t>
            </a:r>
            <a:r>
              <a:rPr lang="zh-CN" altLang="en-US" dirty="0">
                <a:latin typeface="宋体" charset="-122"/>
              </a:rPr>
              <a:t>获取地址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6" name="内容占位符 5"/>
          <p:cNvSpPr>
            <a:spLocks noGrp="1"/>
          </p:cNvSpPr>
          <p:nvPr>
            <p:ph idx="1"/>
          </p:nvPr>
        </p:nvSpPr>
        <p:spPr/>
        <p:txBody>
          <a:bodyPr/>
          <a:lstStyle/>
          <a:p>
            <a:pPr latinLnBrk="0"/>
            <a:r>
              <a:rPr lang="en-US" altLang="zh-CN" b="1" dirty="0" err="1">
                <a:solidFill>
                  <a:srgbClr val="C00000"/>
                </a:solidFill>
              </a:rPr>
              <a:t>InetAddress</a:t>
            </a:r>
            <a:r>
              <a:rPr lang="zh-CN" altLang="en-US" dirty="0"/>
              <a:t>类中还有两个实例方法：</a:t>
            </a:r>
            <a:endParaRPr lang="en-US" dirty="0"/>
          </a:p>
          <a:p>
            <a:pPr lvl="1"/>
            <a:r>
              <a:rPr lang="en-US" b="1" dirty="0">
                <a:solidFill>
                  <a:srgbClr val="006600"/>
                </a:solidFill>
              </a:rPr>
              <a:t>String</a:t>
            </a:r>
            <a:r>
              <a:rPr lang="en-US" b="1" dirty="0">
                <a:solidFill>
                  <a:srgbClr val="0000CC"/>
                </a:solidFill>
              </a:rPr>
              <a:t> </a:t>
            </a:r>
            <a:r>
              <a:rPr lang="en-US" b="1" dirty="0" err="1">
                <a:solidFill>
                  <a:srgbClr val="0000CC"/>
                </a:solidFill>
              </a:rPr>
              <a:t>getHostName</a:t>
            </a:r>
            <a:r>
              <a:rPr lang="en-US" b="1" dirty="0">
                <a:solidFill>
                  <a:srgbClr val="0000CC"/>
                </a:solidFill>
              </a:rPr>
              <a:t>() </a:t>
            </a:r>
            <a:r>
              <a:rPr lang="zh-CN" altLang="en-US" b="1" dirty="0">
                <a:solidFill>
                  <a:srgbClr val="0000CC"/>
                </a:solidFill>
              </a:rPr>
              <a:t>方法</a:t>
            </a:r>
            <a:r>
              <a:rPr lang="en-US" altLang="zh-CN" b="1" dirty="0">
                <a:solidFill>
                  <a:srgbClr val="0000CC"/>
                </a:solidFill>
              </a:rPr>
              <a:t>;</a:t>
            </a:r>
          </a:p>
          <a:p>
            <a:pPr lvl="2"/>
            <a:r>
              <a:rPr lang="zh-CN" altLang="en-US" dirty="0"/>
              <a:t>获取此 </a:t>
            </a:r>
            <a:r>
              <a:rPr lang="en-US" dirty="0"/>
              <a:t>IP </a:t>
            </a:r>
            <a:r>
              <a:rPr lang="zh-CN" altLang="en-US" dirty="0"/>
              <a:t>地址的</a:t>
            </a:r>
            <a:r>
              <a:rPr lang="zh-CN" altLang="en-US" b="1">
                <a:solidFill>
                  <a:srgbClr val="C00000"/>
                </a:solidFill>
              </a:rPr>
              <a:t>主机名</a:t>
            </a:r>
            <a:r>
              <a:rPr lang="zh-CN" altLang="en-US"/>
              <a:t>。</a:t>
            </a:r>
            <a:endParaRPr lang="en-US" altLang="zh-CN"/>
          </a:p>
          <a:p>
            <a:pPr lvl="2"/>
            <a:endParaRPr lang="zh-CN" altLang="en-US" dirty="0"/>
          </a:p>
          <a:p>
            <a:pPr lvl="1"/>
            <a:r>
              <a:rPr lang="en-US" b="1" dirty="0">
                <a:solidFill>
                  <a:srgbClr val="006600"/>
                </a:solidFill>
              </a:rPr>
              <a:t>String</a:t>
            </a:r>
            <a:r>
              <a:rPr lang="en-US" b="1" dirty="0">
                <a:solidFill>
                  <a:srgbClr val="0000CC"/>
                </a:solidFill>
              </a:rPr>
              <a:t> getHostAddress() ;</a:t>
            </a:r>
            <a:endParaRPr lang="en-US" altLang="zh-CN" b="1" dirty="0">
              <a:solidFill>
                <a:srgbClr val="0000CC"/>
              </a:solidFill>
            </a:endParaRPr>
          </a:p>
          <a:p>
            <a:pPr lvl="2"/>
            <a:r>
              <a:rPr lang="zh-CN" altLang="en-US" dirty="0"/>
              <a:t>返回 </a:t>
            </a:r>
            <a:r>
              <a:rPr lang="en-US" b="1" dirty="0">
                <a:solidFill>
                  <a:srgbClr val="C00000"/>
                </a:solidFill>
              </a:rPr>
              <a:t>IP </a:t>
            </a:r>
            <a:r>
              <a:rPr lang="zh-CN" altLang="en-US" b="1">
                <a:solidFill>
                  <a:srgbClr val="C00000"/>
                </a:solidFill>
              </a:rPr>
              <a:t>地址</a:t>
            </a:r>
            <a:r>
              <a:rPr lang="zh-CN" altLang="en-US"/>
              <a:t>字符串</a:t>
            </a:r>
            <a:r>
              <a:rPr lang="en-US" altLang="zh-CN"/>
              <a:t>(</a:t>
            </a:r>
            <a:r>
              <a:rPr lang="zh-CN" altLang="en-US"/>
              <a:t>以</a:t>
            </a:r>
            <a:r>
              <a:rPr lang="zh-CN" altLang="en-US" dirty="0"/>
              <a:t>文本</a:t>
            </a:r>
            <a:r>
              <a:rPr lang="zh-CN" altLang="en-US"/>
              <a:t>表现形式</a:t>
            </a:r>
            <a:r>
              <a:rPr lang="en-US" altLang="zh-CN"/>
              <a:t>)</a:t>
            </a:r>
            <a:r>
              <a:rPr lang="zh-CN" altLang="en-US"/>
              <a:t>。</a:t>
            </a:r>
            <a:endParaRPr lang="zh-CN" altLang="en-US"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§16.2.2   </a:t>
            </a:r>
            <a:r>
              <a:rPr lang="zh-CN" altLang="en-US" dirty="0">
                <a:latin typeface="宋体" charset="-122"/>
              </a:rPr>
              <a:t>获取地址 </a:t>
            </a:r>
            <a:endParaRPr lang="zh-CN" altLang="en-US" dirty="0"/>
          </a:p>
        </p:txBody>
      </p:sp>
      <p:sp>
        <p:nvSpPr>
          <p:cNvPr id="3" name="内容占位符 2"/>
          <p:cNvSpPr>
            <a:spLocks noGrp="1"/>
          </p:cNvSpPr>
          <p:nvPr>
            <p:ph idx="1"/>
          </p:nvPr>
        </p:nvSpPr>
        <p:spPr/>
        <p:txBody>
          <a:bodyPr/>
          <a:lstStyle/>
          <a:p>
            <a:r>
              <a:rPr lang="zh-CN" altLang="en-US" b="1" dirty="0"/>
              <a:t>使用域名创建</a:t>
            </a:r>
            <a:r>
              <a:rPr lang="en-US" altLang="zh-CN" b="1" dirty="0" err="1">
                <a:solidFill>
                  <a:srgbClr val="006600"/>
                </a:solidFill>
              </a:rPr>
              <a:t>InetAddress</a:t>
            </a:r>
            <a:r>
              <a:rPr lang="zh-CN" altLang="en-US" b="1" dirty="0"/>
              <a:t>对象</a:t>
            </a:r>
            <a:endParaRPr lang="zh-CN" altLang="en-US" dirty="0"/>
          </a:p>
          <a:p>
            <a:pPr lvl="1"/>
            <a:r>
              <a:rPr lang="zh-CN" altLang="en-US" dirty="0"/>
              <a:t>用域名作为</a:t>
            </a:r>
            <a:r>
              <a:rPr lang="en-US" altLang="zh-CN" b="1" dirty="0" err="1">
                <a:solidFill>
                  <a:srgbClr val="0000CC"/>
                </a:solidFill>
              </a:rPr>
              <a:t>getByName</a:t>
            </a:r>
            <a:r>
              <a:rPr lang="zh-CN" altLang="en-US" dirty="0"/>
              <a:t>和</a:t>
            </a:r>
            <a:r>
              <a:rPr lang="en-US" altLang="zh-CN" b="1" dirty="0" err="1">
                <a:solidFill>
                  <a:srgbClr val="0000CC"/>
                </a:solidFill>
              </a:rPr>
              <a:t>getAllByName</a:t>
            </a:r>
            <a:r>
              <a:rPr lang="zh-CN" altLang="en-US" dirty="0"/>
              <a:t>方法的参数调用这两个方法后，系统会自动记住这个域名。</a:t>
            </a:r>
            <a:endParaRPr lang="en-US" altLang="zh-CN" dirty="0"/>
          </a:p>
          <a:p>
            <a:pPr lvl="1"/>
            <a:r>
              <a:rPr lang="zh-CN" altLang="en-US" dirty="0"/>
              <a:t>当调用</a:t>
            </a:r>
            <a:r>
              <a:rPr lang="en-US" altLang="zh-CN" b="1" dirty="0">
                <a:solidFill>
                  <a:srgbClr val="C00000"/>
                </a:solidFill>
              </a:rPr>
              <a:t>getHostName</a:t>
            </a:r>
            <a:r>
              <a:rPr lang="zh-CN" altLang="en-US" dirty="0"/>
              <a:t>方法时，就无需再访问</a:t>
            </a:r>
            <a:r>
              <a:rPr lang="en-US" altLang="zh-CN" dirty="0"/>
              <a:t>DNS</a:t>
            </a:r>
            <a:r>
              <a:rPr lang="zh-CN" altLang="en-US" dirty="0"/>
              <a:t>服务器，而是直接将这个域名</a:t>
            </a:r>
            <a:r>
              <a:rPr lang="zh-CN" altLang="en-US"/>
              <a:t>返回。</a:t>
            </a:r>
            <a:endParaRPr lang="en-US" altLang="zh-CN"/>
          </a:p>
          <a:p>
            <a:pPr lvl="1"/>
            <a:r>
              <a:rPr lang="zh-CN" altLang="en-US"/>
              <a:t>如下</a:t>
            </a:r>
            <a:r>
              <a:rPr lang="zh-CN" altLang="en-US" dirty="0"/>
              <a:t>面的代码所示：</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
        <p:nvSpPr>
          <p:cNvPr id="5" name="TextBox 4"/>
          <p:cNvSpPr txBox="1"/>
          <p:nvPr/>
        </p:nvSpPr>
        <p:spPr>
          <a:xfrm>
            <a:off x="473593" y="4437112"/>
            <a:ext cx="8229601" cy="1323439"/>
          </a:xfrm>
          <a:prstGeom prst="rect">
            <a:avLst/>
          </a:prstGeom>
          <a:noFill/>
          <a:ln>
            <a:solidFill>
              <a:schemeClr val="accent1"/>
            </a:solidFill>
          </a:ln>
        </p:spPr>
        <p:txBody>
          <a:bodyPr wrap="square" rtlCol="0">
            <a:spAutoFit/>
          </a:bodyPr>
          <a:lstStyle/>
          <a:p>
            <a:r>
              <a:rPr lang="en-US" sz="2000" dirty="0">
                <a:latin typeface="Tahoma" pitchFamily="34" charset="0"/>
                <a:ea typeface="Tahoma" pitchFamily="34" charset="0"/>
                <a:cs typeface="Tahoma" pitchFamily="34" charset="0"/>
              </a:rPr>
              <a:t>//</a:t>
            </a:r>
            <a:r>
              <a:rPr lang="zh-CN" altLang="en-US" sz="2000" dirty="0">
                <a:latin typeface="Tahoma" pitchFamily="34" charset="0"/>
                <a:cs typeface="Tahoma" pitchFamily="34" charset="0"/>
              </a:rPr>
              <a:t>无需访问</a:t>
            </a:r>
            <a:r>
              <a:rPr lang="en-US" sz="2000" dirty="0">
                <a:latin typeface="Tahoma" pitchFamily="34" charset="0"/>
                <a:ea typeface="Tahoma" pitchFamily="34" charset="0"/>
                <a:cs typeface="Tahoma" pitchFamily="34" charset="0"/>
              </a:rPr>
              <a:t>DNS</a:t>
            </a:r>
            <a:r>
              <a:rPr lang="zh-CN" altLang="en-US" sz="2000" dirty="0">
                <a:latin typeface="Tahoma" pitchFamily="34" charset="0"/>
                <a:cs typeface="Tahoma" pitchFamily="34" charset="0"/>
              </a:rPr>
              <a:t>服务器，直接返回域名</a:t>
            </a:r>
            <a:endParaRPr lang="en-US" sz="2000" dirty="0">
              <a:latin typeface="Tahoma" pitchFamily="34" charset="0"/>
              <a:ea typeface="Tahoma" pitchFamily="34" charset="0"/>
              <a:cs typeface="Tahoma" pitchFamily="34" charset="0"/>
            </a:endParaRPr>
          </a:p>
          <a:p>
            <a:pPr>
              <a:buNone/>
            </a:pPr>
            <a:r>
              <a:rPr lang="en-US" sz="2000" dirty="0" err="1">
                <a:solidFill>
                  <a:srgbClr val="0000CC"/>
                </a:solidFill>
                <a:latin typeface="Tahoma" pitchFamily="34" charset="0"/>
                <a:ea typeface="Tahoma" pitchFamily="34" charset="0"/>
                <a:cs typeface="Tahoma" pitchFamily="34" charset="0"/>
              </a:rPr>
              <a:t>InetAddress</a:t>
            </a:r>
            <a:r>
              <a:rPr lang="en-US" sz="2000" dirty="0">
                <a:solidFill>
                  <a:srgbClr val="0000CC"/>
                </a:solidFill>
                <a:latin typeface="Tahoma" pitchFamily="34" charset="0"/>
                <a:ea typeface="Tahoma" pitchFamily="34" charset="0"/>
                <a:cs typeface="Tahoma" pitchFamily="34" charset="0"/>
              </a:rPr>
              <a:t> </a:t>
            </a:r>
            <a:r>
              <a:rPr lang="en-US" sz="2000" b="1" dirty="0">
                <a:solidFill>
                  <a:srgbClr val="006600"/>
                </a:solidFill>
                <a:latin typeface="Tahoma" pitchFamily="34" charset="0"/>
                <a:ea typeface="Tahoma" pitchFamily="34" charset="0"/>
                <a:cs typeface="Tahoma" pitchFamily="34" charset="0"/>
              </a:rPr>
              <a:t>address</a:t>
            </a:r>
            <a:r>
              <a:rPr lang="en-US" sz="2000" dirty="0">
                <a:solidFill>
                  <a:srgbClr val="0000CC"/>
                </a:solidFill>
                <a:latin typeface="Tahoma" pitchFamily="34" charset="0"/>
                <a:ea typeface="Tahoma" pitchFamily="34" charset="0"/>
                <a:cs typeface="Tahoma" pitchFamily="34" charset="0"/>
              </a:rPr>
              <a:t> = </a:t>
            </a:r>
            <a:r>
              <a:rPr lang="en-US" sz="2000" dirty="0" err="1">
                <a:solidFill>
                  <a:srgbClr val="0000CC"/>
                </a:solidFill>
                <a:latin typeface="Tahoma" pitchFamily="34" charset="0"/>
                <a:ea typeface="Tahoma" pitchFamily="34" charset="0"/>
                <a:cs typeface="Tahoma" pitchFamily="34" charset="0"/>
              </a:rPr>
              <a:t>InetAddress.getByName</a:t>
            </a:r>
            <a:r>
              <a:rPr lang="en-US" sz="2000" dirty="0">
                <a:solidFill>
                  <a:srgbClr val="0000CC"/>
                </a:solidFill>
                <a:latin typeface="Tahoma" pitchFamily="34" charset="0"/>
                <a:ea typeface="Tahoma" pitchFamily="34" charset="0"/>
                <a:cs typeface="Tahoma" pitchFamily="34" charset="0"/>
              </a:rPr>
              <a:t>("www.oracle.com");</a:t>
            </a:r>
          </a:p>
          <a:p>
            <a:pPr>
              <a:buNone/>
            </a:pPr>
            <a:r>
              <a:rPr lang="en-US" sz="2000" dirty="0" err="1">
                <a:solidFill>
                  <a:srgbClr val="0000CC"/>
                </a:solidFill>
                <a:latin typeface="Tahoma" pitchFamily="34" charset="0"/>
                <a:ea typeface="Tahoma" pitchFamily="34" charset="0"/>
                <a:cs typeface="Tahoma" pitchFamily="34" charset="0"/>
              </a:rPr>
              <a:t>System.out.</a:t>
            </a:r>
            <a:r>
              <a:rPr lang="en-US" sz="2000" err="1">
                <a:solidFill>
                  <a:srgbClr val="0000CC"/>
                </a:solidFill>
                <a:latin typeface="Tahoma" pitchFamily="34" charset="0"/>
                <a:ea typeface="Tahoma" pitchFamily="34" charset="0"/>
                <a:cs typeface="Tahoma" pitchFamily="34" charset="0"/>
              </a:rPr>
              <a:t>println</a:t>
            </a:r>
            <a:r>
              <a:rPr lang="en-US" sz="2000">
                <a:solidFill>
                  <a:srgbClr val="0000CC"/>
                </a:solidFill>
                <a:latin typeface="Tahoma" pitchFamily="34" charset="0"/>
                <a:ea typeface="Tahoma" pitchFamily="34" charset="0"/>
                <a:cs typeface="Tahoma" pitchFamily="34" charset="0"/>
              </a:rPr>
              <a:t>(</a:t>
            </a:r>
            <a:r>
              <a:rPr lang="en-US" sz="2000" b="1" dirty="0" err="1">
                <a:solidFill>
                  <a:srgbClr val="006600"/>
                </a:solidFill>
                <a:latin typeface="Tahoma" pitchFamily="34" charset="0"/>
                <a:ea typeface="Tahoma" pitchFamily="34" charset="0"/>
                <a:cs typeface="Tahoma" pitchFamily="34" charset="0"/>
              </a:rPr>
              <a:t>address</a:t>
            </a:r>
            <a:r>
              <a:rPr lang="en-US" sz="2000">
                <a:solidFill>
                  <a:srgbClr val="0000CC"/>
                </a:solidFill>
                <a:latin typeface="Tahoma" pitchFamily="34" charset="0"/>
                <a:ea typeface="Tahoma" pitchFamily="34" charset="0"/>
                <a:cs typeface="Tahoma" pitchFamily="34" charset="0"/>
              </a:rPr>
              <a:t>.</a:t>
            </a:r>
            <a:r>
              <a:rPr lang="en-US" sz="2000" dirty="0" err="1">
                <a:solidFill>
                  <a:srgbClr val="C00000"/>
                </a:solidFill>
                <a:latin typeface="Tahoma" pitchFamily="34" charset="0"/>
                <a:ea typeface="Tahoma" pitchFamily="34" charset="0"/>
                <a:cs typeface="Tahoma" pitchFamily="34" charset="0"/>
              </a:rPr>
              <a:t>getHostName</a:t>
            </a:r>
            <a:r>
              <a:rPr lang="en-US" sz="2000" dirty="0">
                <a:solidFill>
                  <a:srgbClr val="0000CC"/>
                </a:solidFill>
                <a:latin typeface="Tahoma" pitchFamily="34" charset="0"/>
                <a:ea typeface="Tahoma" pitchFamily="34" charset="0"/>
                <a:cs typeface="Tahoma" pitchFamily="34" charset="0"/>
              </a:rPr>
              <a:t>()); </a:t>
            </a:r>
            <a:r>
              <a:rPr lang="en-US" sz="2000">
                <a:solidFill>
                  <a:srgbClr val="0000CC"/>
                </a:solidFill>
                <a:latin typeface="Tahoma" pitchFamily="34" charset="0"/>
                <a:ea typeface="Tahoma" pitchFamily="34" charset="0"/>
                <a:cs typeface="Tahoma" pitchFamily="34" charset="0"/>
              </a:rPr>
              <a:t> 	</a:t>
            </a:r>
            <a:r>
              <a:rPr lang="en-US" altLang="zh-CN" sz="2000"/>
              <a:t>//</a:t>
            </a:r>
            <a:r>
              <a:rPr lang="zh-CN" altLang="en-US" sz="2000" dirty="0"/>
              <a:t>获取计算机名</a:t>
            </a:r>
            <a:endParaRPr lang="en-US" altLang="zh-CN" sz="2000" dirty="0"/>
          </a:p>
          <a:p>
            <a:r>
              <a:rPr lang="en-US" sz="2000" dirty="0" err="1">
                <a:solidFill>
                  <a:srgbClr val="0000CC"/>
                </a:solidFill>
                <a:latin typeface="Tahoma" pitchFamily="34" charset="0"/>
                <a:ea typeface="Tahoma" pitchFamily="34" charset="0"/>
                <a:cs typeface="Tahoma" pitchFamily="34" charset="0"/>
              </a:rPr>
              <a:t>System.out.</a:t>
            </a:r>
            <a:r>
              <a:rPr lang="en-US" sz="2000" err="1">
                <a:solidFill>
                  <a:srgbClr val="0000CC"/>
                </a:solidFill>
                <a:latin typeface="Tahoma" pitchFamily="34" charset="0"/>
                <a:ea typeface="Tahoma" pitchFamily="34" charset="0"/>
                <a:cs typeface="Tahoma" pitchFamily="34" charset="0"/>
              </a:rPr>
              <a:t>println</a:t>
            </a:r>
            <a:r>
              <a:rPr lang="en-US" sz="2000">
                <a:solidFill>
                  <a:srgbClr val="0000CC"/>
                </a:solidFill>
                <a:latin typeface="Tahoma" pitchFamily="34" charset="0"/>
                <a:ea typeface="Tahoma" pitchFamily="34" charset="0"/>
                <a:cs typeface="Tahoma" pitchFamily="34" charset="0"/>
              </a:rPr>
              <a:t>(</a:t>
            </a:r>
            <a:r>
              <a:rPr lang="en-US" sz="2000" b="1" dirty="0" err="1">
                <a:solidFill>
                  <a:srgbClr val="006600"/>
                </a:solidFill>
                <a:latin typeface="Tahoma" pitchFamily="34" charset="0"/>
                <a:ea typeface="Tahoma" pitchFamily="34" charset="0"/>
                <a:cs typeface="Tahoma" pitchFamily="34" charset="0"/>
              </a:rPr>
              <a:t>address</a:t>
            </a:r>
            <a:r>
              <a:rPr lang="en-US" sz="2000">
                <a:solidFill>
                  <a:srgbClr val="0000CC"/>
                </a:solidFill>
                <a:latin typeface="Tahoma" pitchFamily="34" charset="0"/>
                <a:ea typeface="Tahoma" pitchFamily="34" charset="0"/>
                <a:cs typeface="Tahoma" pitchFamily="34" charset="0"/>
              </a:rPr>
              <a:t>.</a:t>
            </a:r>
            <a:r>
              <a:rPr lang="en-US" sz="2000" dirty="0" err="1">
                <a:solidFill>
                  <a:srgbClr val="C00000"/>
                </a:solidFill>
                <a:latin typeface="Tahoma" pitchFamily="34" charset="0"/>
                <a:ea typeface="Tahoma" pitchFamily="34" charset="0"/>
                <a:cs typeface="Tahoma" pitchFamily="34" charset="0"/>
              </a:rPr>
              <a:t>getHostAdresse</a:t>
            </a:r>
            <a:r>
              <a:rPr lang="en-US" sz="2000" dirty="0">
                <a:solidFill>
                  <a:srgbClr val="0000CC"/>
                </a:solidFill>
                <a:latin typeface="Tahoma" pitchFamily="34" charset="0"/>
                <a:ea typeface="Tahoma" pitchFamily="34" charset="0"/>
                <a:cs typeface="Tahoma" pitchFamily="34" charset="0"/>
              </a:rPr>
              <a:t>());  </a:t>
            </a:r>
            <a:r>
              <a:rPr lang="en-US" altLang="zh-CN" sz="2000" dirty="0"/>
              <a:t>//</a:t>
            </a:r>
            <a:r>
              <a:rPr lang="zh-CN" altLang="en-US" sz="2000" dirty="0"/>
              <a:t>获取</a:t>
            </a:r>
            <a:r>
              <a:rPr lang="en-US" altLang="zh-CN" sz="2000" dirty="0"/>
              <a:t>IP</a:t>
            </a:r>
            <a:r>
              <a:rPr lang="zh-CN" altLang="en-US" sz="2000" dirty="0"/>
              <a:t>地址</a:t>
            </a:r>
            <a:endParaRPr lang="en-US" altLang="zh-C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D6730AF-9D51-4278-9815-5A46158A0557}"/>
              </a:ext>
            </a:extLst>
          </p:cNvPr>
          <p:cNvSpPr>
            <a:spLocks noGrp="1"/>
          </p:cNvSpPr>
          <p:nvPr>
            <p:ph idx="1"/>
          </p:nvPr>
        </p:nvSpPr>
        <p:spPr>
          <a:xfrm>
            <a:off x="457200" y="260648"/>
            <a:ext cx="8229600" cy="4813995"/>
          </a:xfrm>
          <a:ln>
            <a:solidFill>
              <a:schemeClr val="accent1"/>
            </a:solidFill>
          </a:ln>
        </p:spPr>
        <p:txBody>
          <a:bodyPr>
            <a:noAutofit/>
          </a:bodyPr>
          <a:lstStyle/>
          <a:p>
            <a:pPr marL="0" indent="0">
              <a:spcBef>
                <a:spcPts val="0"/>
              </a:spcBef>
              <a:buNone/>
            </a:pPr>
            <a:r>
              <a:rPr lang="en-US" altLang="zh-CN" sz="2000">
                <a:latin typeface="Arial" panose="020B0604020202020204" pitchFamily="34" charset="0"/>
                <a:ea typeface="Tahoma" panose="020B0604030504040204" pitchFamily="34" charset="0"/>
                <a:cs typeface="Arial" panose="020B0604020202020204" pitchFamily="34" charset="0"/>
              </a:rPr>
              <a:t>import java.net.*;</a:t>
            </a:r>
          </a:p>
          <a:p>
            <a:pPr marL="0" indent="0">
              <a:spcBef>
                <a:spcPts val="0"/>
              </a:spcBef>
              <a:buNone/>
            </a:pPr>
            <a:endParaRPr lang="zh-CN" altLang="en-US" sz="2000">
              <a:latin typeface="Arial" panose="020B0604020202020204" pitchFamily="34" charset="0"/>
              <a:cs typeface="Arial" panose="020B0604020202020204" pitchFamily="34" charset="0"/>
            </a:endParaRPr>
          </a:p>
          <a:p>
            <a:pPr marL="0" indent="0">
              <a:spcBef>
                <a:spcPts val="0"/>
              </a:spcBef>
              <a:buNone/>
            </a:pPr>
            <a:r>
              <a:rPr lang="en-US" altLang="zh-CN" sz="2000">
                <a:latin typeface="Arial" panose="020B0604020202020204" pitchFamily="34" charset="0"/>
                <a:ea typeface="Tahoma" panose="020B0604030504040204" pitchFamily="34" charset="0"/>
                <a:cs typeface="Arial" panose="020B0604020202020204" pitchFamily="34" charset="0"/>
              </a:rPr>
              <a:t>public class Test {</a:t>
            </a:r>
          </a:p>
          <a:p>
            <a:pPr marL="349250" lvl="1" indent="0">
              <a:spcBef>
                <a:spcPts val="0"/>
              </a:spcBef>
              <a:buNone/>
            </a:pPr>
            <a:r>
              <a:rPr lang="en-US" altLang="zh-CN" sz="2000">
                <a:latin typeface="Arial" panose="020B0604020202020204" pitchFamily="34" charset="0"/>
                <a:ea typeface="Tahoma" panose="020B0604030504040204" pitchFamily="34" charset="0"/>
                <a:cs typeface="Arial" panose="020B0604020202020204" pitchFamily="34" charset="0"/>
              </a:rPr>
              <a:t>public static void main(String[] args) {</a:t>
            </a:r>
          </a:p>
          <a:p>
            <a:pPr marL="644525" lvl="2" indent="0">
              <a:spcBef>
                <a:spcPts val="0"/>
              </a:spcBef>
              <a:buNone/>
            </a:pPr>
            <a:r>
              <a:rPr lang="en-US" altLang="zh-CN" sz="2000" b="1">
                <a:solidFill>
                  <a:srgbClr val="006600"/>
                </a:solidFill>
                <a:latin typeface="Arial" panose="020B0604020202020204" pitchFamily="34" charset="0"/>
                <a:ea typeface="Tahoma" panose="020B0604030504040204" pitchFamily="34" charset="0"/>
                <a:cs typeface="Arial" panose="020B0604020202020204" pitchFamily="34" charset="0"/>
              </a:rPr>
              <a:t>InetAddress </a:t>
            </a:r>
            <a:r>
              <a:rPr lang="en-US" altLang="zh-CN" sz="2000" b="1">
                <a:solidFill>
                  <a:srgbClr val="CC0066"/>
                </a:solidFill>
                <a:latin typeface="Arial" panose="020B0604020202020204" pitchFamily="34" charset="0"/>
                <a:ea typeface="Tahoma" panose="020B0604030504040204" pitchFamily="34" charset="0"/>
                <a:cs typeface="Arial" panose="020B0604020202020204" pitchFamily="34" charset="0"/>
              </a:rPr>
              <a:t>address</a:t>
            </a:r>
            <a:r>
              <a:rPr lang="en-US" altLang="zh-CN" sz="2000">
                <a:latin typeface="Arial" panose="020B0604020202020204" pitchFamily="34" charset="0"/>
                <a:ea typeface="Tahoma" panose="020B0604030504040204" pitchFamily="34" charset="0"/>
                <a:cs typeface="Arial" panose="020B0604020202020204" pitchFamily="34" charset="0"/>
              </a:rPr>
              <a:t>;</a:t>
            </a:r>
          </a:p>
          <a:p>
            <a:pPr marL="644525" lvl="2" indent="0">
              <a:spcBef>
                <a:spcPts val="0"/>
              </a:spcBef>
              <a:buNone/>
            </a:pPr>
            <a:r>
              <a:rPr lang="en-US" altLang="zh-CN" sz="2000">
                <a:latin typeface="Arial" panose="020B0604020202020204" pitchFamily="34" charset="0"/>
                <a:ea typeface="Tahoma" panose="020B0604030504040204" pitchFamily="34" charset="0"/>
                <a:cs typeface="Arial" panose="020B0604020202020204" pitchFamily="34" charset="0"/>
              </a:rPr>
              <a:t>try {</a:t>
            </a:r>
          </a:p>
          <a:p>
            <a:pPr marL="938213" lvl="3" indent="0">
              <a:spcBef>
                <a:spcPts val="0"/>
              </a:spcBef>
              <a:buNone/>
            </a:pPr>
            <a:r>
              <a:rPr lang="en-US" altLang="zh-CN" b="1">
                <a:solidFill>
                  <a:srgbClr val="CC0066"/>
                </a:solidFill>
                <a:latin typeface="Arial" panose="020B0604020202020204" pitchFamily="34" charset="0"/>
                <a:ea typeface="Tahoma" panose="020B0604030504040204" pitchFamily="34" charset="0"/>
                <a:cs typeface="Arial" panose="020B0604020202020204" pitchFamily="34" charset="0"/>
              </a:rPr>
              <a:t>address</a:t>
            </a:r>
            <a:r>
              <a:rPr lang="en-US" altLang="zh-CN">
                <a:latin typeface="Arial" panose="020B0604020202020204" pitchFamily="34" charset="0"/>
                <a:ea typeface="Tahoma" panose="020B0604030504040204" pitchFamily="34" charset="0"/>
                <a:cs typeface="Arial" panose="020B0604020202020204" pitchFamily="34" charset="0"/>
              </a:rPr>
              <a:t> = InetAddress.</a:t>
            </a:r>
            <a:r>
              <a:rPr lang="en-US" altLang="zh-CN" b="1">
                <a:solidFill>
                  <a:srgbClr val="0000CC"/>
                </a:solidFill>
                <a:latin typeface="Arial" panose="020B0604020202020204" pitchFamily="34" charset="0"/>
                <a:ea typeface="Tahoma" panose="020B0604030504040204" pitchFamily="34" charset="0"/>
                <a:cs typeface="Arial" panose="020B0604020202020204" pitchFamily="34" charset="0"/>
              </a:rPr>
              <a:t>getByName</a:t>
            </a:r>
            <a:r>
              <a:rPr lang="en-US" altLang="zh-CN">
                <a:latin typeface="Arial" panose="020B0604020202020204" pitchFamily="34" charset="0"/>
                <a:ea typeface="Tahoma" panose="020B0604030504040204" pitchFamily="34" charset="0"/>
                <a:cs typeface="Arial" panose="020B0604020202020204" pitchFamily="34" charset="0"/>
              </a:rPr>
              <a:t>("</a:t>
            </a:r>
            <a:r>
              <a:rPr lang="en-US" altLang="zh-CN" b="1">
                <a:solidFill>
                  <a:srgbClr val="C00000"/>
                </a:solidFill>
                <a:latin typeface="Arial" panose="020B0604020202020204" pitchFamily="34" charset="0"/>
                <a:ea typeface="Tahoma" panose="020B0604030504040204" pitchFamily="34" charset="0"/>
                <a:cs typeface="Arial" panose="020B0604020202020204" pitchFamily="34" charset="0"/>
              </a:rPr>
              <a:t>www.oracle.com</a:t>
            </a:r>
            <a:r>
              <a:rPr lang="en-US" altLang="zh-CN">
                <a:latin typeface="Arial" panose="020B0604020202020204" pitchFamily="34" charset="0"/>
                <a:ea typeface="Tahoma" panose="020B0604030504040204" pitchFamily="34" charset="0"/>
                <a:cs typeface="Arial" panose="020B0604020202020204" pitchFamily="34" charset="0"/>
              </a:rPr>
              <a:t>");</a:t>
            </a:r>
          </a:p>
          <a:p>
            <a:pPr marL="938213" lvl="3" indent="0">
              <a:spcBef>
                <a:spcPts val="0"/>
              </a:spcBef>
              <a:buNone/>
            </a:pPr>
            <a:r>
              <a:rPr lang="en-US" altLang="zh-CN">
                <a:latin typeface="Arial" panose="020B0604020202020204" pitchFamily="34" charset="0"/>
                <a:ea typeface="Tahoma" panose="020B0604030504040204" pitchFamily="34" charset="0"/>
                <a:cs typeface="Arial" panose="020B0604020202020204" pitchFamily="34" charset="0"/>
              </a:rPr>
              <a:t>System.out.println(</a:t>
            </a:r>
            <a:r>
              <a:rPr lang="en-US" altLang="zh-CN" b="1">
                <a:solidFill>
                  <a:srgbClr val="CC0066"/>
                </a:solidFill>
                <a:latin typeface="Arial" panose="020B0604020202020204" pitchFamily="34" charset="0"/>
                <a:ea typeface="Tahoma" panose="020B0604030504040204" pitchFamily="34" charset="0"/>
                <a:cs typeface="Arial" panose="020B0604020202020204" pitchFamily="34" charset="0"/>
              </a:rPr>
              <a:t>address</a:t>
            </a:r>
            <a:r>
              <a:rPr lang="en-US" altLang="zh-CN">
                <a:latin typeface="Arial" panose="020B0604020202020204" pitchFamily="34" charset="0"/>
                <a:ea typeface="Tahoma" panose="020B0604030504040204" pitchFamily="34" charset="0"/>
                <a:cs typeface="Arial" panose="020B0604020202020204" pitchFamily="34" charset="0"/>
              </a:rPr>
              <a:t>.toString());</a:t>
            </a:r>
          </a:p>
          <a:p>
            <a:pPr marL="938213" lvl="3" indent="0">
              <a:spcBef>
                <a:spcPts val="0"/>
              </a:spcBef>
              <a:buNone/>
            </a:pPr>
            <a:r>
              <a:rPr lang="en-US" altLang="zh-CN">
                <a:latin typeface="Arial" panose="020B0604020202020204" pitchFamily="34" charset="0"/>
                <a:ea typeface="Tahoma" panose="020B0604030504040204" pitchFamily="34" charset="0"/>
                <a:cs typeface="Arial" panose="020B0604020202020204" pitchFamily="34" charset="0"/>
              </a:rPr>
              <a:t>System.out.println(</a:t>
            </a:r>
            <a:r>
              <a:rPr lang="en-US" altLang="zh-CN" b="1">
                <a:solidFill>
                  <a:srgbClr val="CC0066"/>
                </a:solidFill>
                <a:latin typeface="Arial" panose="020B0604020202020204" pitchFamily="34" charset="0"/>
                <a:ea typeface="Tahoma" panose="020B0604030504040204" pitchFamily="34" charset="0"/>
                <a:cs typeface="Arial" panose="020B0604020202020204" pitchFamily="34" charset="0"/>
              </a:rPr>
              <a:t>address</a:t>
            </a:r>
            <a:r>
              <a:rPr lang="en-US" altLang="zh-CN">
                <a:latin typeface="Arial" panose="020B0604020202020204" pitchFamily="34" charset="0"/>
                <a:ea typeface="Tahoma" panose="020B0604030504040204" pitchFamily="34" charset="0"/>
                <a:cs typeface="Arial" panose="020B0604020202020204" pitchFamily="34" charset="0"/>
              </a:rPr>
              <a:t>.getHostName());</a:t>
            </a:r>
          </a:p>
          <a:p>
            <a:pPr marL="938213" lvl="3" indent="0">
              <a:spcBef>
                <a:spcPts val="0"/>
              </a:spcBef>
              <a:buNone/>
            </a:pPr>
            <a:r>
              <a:rPr lang="en-US" altLang="zh-CN">
                <a:latin typeface="Arial" panose="020B0604020202020204" pitchFamily="34" charset="0"/>
                <a:ea typeface="Tahoma" panose="020B0604030504040204" pitchFamily="34" charset="0"/>
                <a:cs typeface="Arial" panose="020B0604020202020204" pitchFamily="34" charset="0"/>
              </a:rPr>
              <a:t>System.out.println(</a:t>
            </a:r>
            <a:r>
              <a:rPr lang="en-US" altLang="zh-CN" b="1">
                <a:solidFill>
                  <a:srgbClr val="CC0066"/>
                </a:solidFill>
                <a:latin typeface="Arial" panose="020B0604020202020204" pitchFamily="34" charset="0"/>
                <a:ea typeface="Tahoma" panose="020B0604030504040204" pitchFamily="34" charset="0"/>
                <a:cs typeface="Arial" panose="020B0604020202020204" pitchFamily="34" charset="0"/>
              </a:rPr>
              <a:t>address</a:t>
            </a:r>
            <a:r>
              <a:rPr lang="en-US" altLang="zh-CN">
                <a:latin typeface="Arial" panose="020B0604020202020204" pitchFamily="34" charset="0"/>
                <a:ea typeface="Tahoma" panose="020B0604030504040204" pitchFamily="34" charset="0"/>
                <a:cs typeface="Arial" panose="020B0604020202020204" pitchFamily="34" charset="0"/>
              </a:rPr>
              <a:t>.getHostAddress());</a:t>
            </a:r>
          </a:p>
          <a:p>
            <a:pPr marL="644525" lvl="2" indent="0">
              <a:spcBef>
                <a:spcPts val="0"/>
              </a:spcBef>
              <a:buNone/>
            </a:pPr>
            <a:r>
              <a:rPr lang="en-US" altLang="zh-CN" sz="2000">
                <a:latin typeface="Arial" panose="020B0604020202020204" pitchFamily="34" charset="0"/>
                <a:ea typeface="Tahoma" panose="020B0604030504040204" pitchFamily="34" charset="0"/>
                <a:cs typeface="Arial" panose="020B0604020202020204" pitchFamily="34" charset="0"/>
              </a:rPr>
              <a:t>} catch (UnknownHostException e) {</a:t>
            </a:r>
          </a:p>
          <a:p>
            <a:pPr marL="938213" lvl="3" indent="0">
              <a:spcBef>
                <a:spcPts val="0"/>
              </a:spcBef>
              <a:buNone/>
            </a:pPr>
            <a:r>
              <a:rPr lang="en-US" altLang="zh-CN">
                <a:latin typeface="Arial" panose="020B0604020202020204" pitchFamily="34" charset="0"/>
                <a:ea typeface="Tahoma" panose="020B0604030504040204" pitchFamily="34" charset="0"/>
                <a:cs typeface="Arial" panose="020B0604020202020204" pitchFamily="34" charset="0"/>
              </a:rPr>
              <a:t>e.printStackTrace();</a:t>
            </a:r>
          </a:p>
          <a:p>
            <a:pPr marL="644525" lvl="2" indent="0">
              <a:spcBef>
                <a:spcPts val="0"/>
              </a:spcBef>
              <a:buNone/>
            </a:pPr>
            <a:r>
              <a:rPr lang="en-US" altLang="zh-CN" sz="2000">
                <a:latin typeface="Arial" panose="020B0604020202020204" pitchFamily="34" charset="0"/>
                <a:ea typeface="Tahoma" panose="020B0604030504040204" pitchFamily="34" charset="0"/>
                <a:cs typeface="Arial" panose="020B0604020202020204" pitchFamily="34" charset="0"/>
              </a:rPr>
              <a:t>}</a:t>
            </a:r>
          </a:p>
          <a:p>
            <a:pPr marL="349250" lvl="1" indent="0">
              <a:spcBef>
                <a:spcPts val="0"/>
              </a:spcBef>
              <a:buNone/>
            </a:pPr>
            <a:r>
              <a:rPr lang="en-US" altLang="zh-CN" sz="2000">
                <a:latin typeface="Arial" panose="020B0604020202020204" pitchFamily="34" charset="0"/>
                <a:ea typeface="Tahoma" panose="020B0604030504040204" pitchFamily="34" charset="0"/>
                <a:cs typeface="Arial" panose="020B0604020202020204" pitchFamily="34" charset="0"/>
              </a:rPr>
              <a:t>}</a:t>
            </a:r>
          </a:p>
          <a:p>
            <a:pPr marL="0" indent="0">
              <a:spcBef>
                <a:spcPts val="0"/>
              </a:spcBef>
              <a:buNone/>
            </a:pPr>
            <a:r>
              <a:rPr lang="en-US" altLang="zh-CN" sz="2000">
                <a:latin typeface="Arial" panose="020B0604020202020204" pitchFamily="34" charset="0"/>
                <a:ea typeface="Tahoma" panose="020B0604030504040204" pitchFamily="34" charset="0"/>
                <a:cs typeface="Arial" panose="020B0604020202020204" pitchFamily="34" charset="0"/>
              </a:rPr>
              <a:t>}</a:t>
            </a:r>
            <a:endParaRPr lang="zh-CN" altLang="en-US" sz="200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748C5AA8-FF63-4485-ABAC-839881BDCE76}"/>
              </a:ext>
            </a:extLst>
          </p:cNvPr>
          <p:cNvSpPr>
            <a:spLocks noGrp="1"/>
          </p:cNvSpPr>
          <p:nvPr>
            <p:ph type="sldNum" sz="quarter" idx="12"/>
          </p:nvPr>
        </p:nvSpPr>
        <p:spPr/>
        <p:txBody>
          <a:bodyPr/>
          <a:lstStyle/>
          <a:p>
            <a:fld id="{0C913308-F349-4B6D-A68A-DD1791B4A57B}" type="slidenum">
              <a:rPr lang="zh-CN" altLang="en-US" smtClean="0"/>
              <a:pPr/>
              <a:t>25</a:t>
            </a:fld>
            <a:endParaRPr lang="zh-CN" altLang="en-US"/>
          </a:p>
        </p:txBody>
      </p:sp>
      <p:pic>
        <p:nvPicPr>
          <p:cNvPr id="5" name="图片 4">
            <a:extLst>
              <a:ext uri="{FF2B5EF4-FFF2-40B4-BE49-F238E27FC236}">
                <a16:creationId xmlns:a16="http://schemas.microsoft.com/office/drawing/2014/main" id="{F7709032-3A93-44A7-BCDE-367397EC3B59}"/>
              </a:ext>
            </a:extLst>
          </p:cNvPr>
          <p:cNvPicPr>
            <a:picLocks noChangeAspect="1"/>
          </p:cNvPicPr>
          <p:nvPr/>
        </p:nvPicPr>
        <p:blipFill>
          <a:blip r:embed="rId2"/>
          <a:stretch>
            <a:fillRect/>
          </a:stretch>
        </p:blipFill>
        <p:spPr>
          <a:xfrm>
            <a:off x="3347864" y="4509120"/>
            <a:ext cx="4810125" cy="1638300"/>
          </a:xfrm>
          <a:prstGeom prst="rect">
            <a:avLst/>
          </a:prstGeom>
        </p:spPr>
      </p:pic>
    </p:spTree>
    <p:extLst>
      <p:ext uri="{BB962C8B-B14F-4D97-AF65-F5344CB8AC3E}">
        <p14:creationId xmlns:p14="http://schemas.microsoft.com/office/powerpoint/2010/main" val="260388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§16.2.2   </a:t>
            </a:r>
            <a:r>
              <a:rPr lang="zh-CN" altLang="en-US" dirty="0">
                <a:latin typeface="宋体" charset="-122"/>
              </a:rPr>
              <a:t>获取地址 </a:t>
            </a:r>
            <a:endParaRPr lang="zh-CN" altLang="en-US" dirty="0"/>
          </a:p>
        </p:txBody>
      </p:sp>
      <p:sp>
        <p:nvSpPr>
          <p:cNvPr id="3" name="内容占位符 2"/>
          <p:cNvSpPr>
            <a:spLocks noGrp="1"/>
          </p:cNvSpPr>
          <p:nvPr>
            <p:ph idx="1"/>
          </p:nvPr>
        </p:nvSpPr>
        <p:spPr>
          <a:xfrm>
            <a:off x="457199" y="1428736"/>
            <a:ext cx="8329641" cy="4697427"/>
          </a:xfrm>
        </p:spPr>
        <p:txBody>
          <a:bodyPr/>
          <a:lstStyle/>
          <a:p>
            <a:r>
              <a:rPr lang="zh-CN" altLang="en-US" sz="2400" b="1" dirty="0"/>
              <a:t>使用</a:t>
            </a:r>
            <a:r>
              <a:rPr lang="en-US" sz="2400" b="1" dirty="0"/>
              <a:t>IP</a:t>
            </a:r>
            <a:r>
              <a:rPr lang="zh-CN" altLang="en-US" sz="2400" b="1" dirty="0"/>
              <a:t>地址创建</a:t>
            </a:r>
            <a:r>
              <a:rPr lang="en-US" sz="2400" b="1" dirty="0" err="1"/>
              <a:t>InetAddress</a:t>
            </a:r>
            <a:r>
              <a:rPr lang="zh-CN" altLang="en-US" sz="2400" b="1" dirty="0"/>
              <a:t>对象</a:t>
            </a:r>
            <a:endParaRPr lang="zh-CN" altLang="en-US" sz="2400" dirty="0"/>
          </a:p>
          <a:p>
            <a:pPr lvl="1"/>
            <a:r>
              <a:rPr lang="zh-CN" altLang="en-US" sz="2400" dirty="0"/>
              <a:t>使用</a:t>
            </a:r>
            <a:r>
              <a:rPr lang="en-US" sz="2400" dirty="0"/>
              <a:t>IP</a:t>
            </a:r>
            <a:r>
              <a:rPr lang="zh-CN" altLang="en-US" sz="2400" dirty="0"/>
              <a:t>地址创建</a:t>
            </a:r>
            <a:r>
              <a:rPr lang="en-US" sz="2400" dirty="0" err="1"/>
              <a:t>InetAddress</a:t>
            </a:r>
            <a:r>
              <a:rPr lang="zh-CN" altLang="en-US" sz="2400" dirty="0"/>
              <a:t>对象时，并不需要访问</a:t>
            </a:r>
            <a:r>
              <a:rPr lang="en-US" sz="2400" dirty="0"/>
              <a:t>DNS</a:t>
            </a:r>
            <a:r>
              <a:rPr lang="zh-CN" altLang="en-US" sz="2400" dirty="0"/>
              <a:t>服务器。因此，通过</a:t>
            </a:r>
            <a:r>
              <a:rPr lang="en-US" sz="2400" dirty="0"/>
              <a:t>DNS</a:t>
            </a:r>
            <a:r>
              <a:rPr lang="zh-CN" altLang="en-US" sz="2400" dirty="0"/>
              <a:t>服务器查找域名的工作就由</a:t>
            </a:r>
            <a:r>
              <a:rPr lang="en-US" sz="2400" b="1" dirty="0">
                <a:solidFill>
                  <a:srgbClr val="0000CC"/>
                </a:solidFill>
              </a:rPr>
              <a:t>getHostName</a:t>
            </a:r>
            <a:r>
              <a:rPr lang="zh-CN" altLang="en-US" sz="2400" dirty="0"/>
              <a:t>方法来完成。</a:t>
            </a:r>
            <a:endParaRPr lang="en-US" altLang="zh-CN" sz="2400" dirty="0"/>
          </a:p>
          <a:p>
            <a:pPr lvl="1"/>
            <a:r>
              <a:rPr lang="zh-CN" altLang="en-US" sz="2400" dirty="0"/>
              <a:t>如果这个</a:t>
            </a:r>
            <a:r>
              <a:rPr lang="en-US" sz="2400" dirty="0"/>
              <a:t>IP</a:t>
            </a:r>
            <a:r>
              <a:rPr lang="zh-CN" altLang="en-US" sz="2400" dirty="0"/>
              <a:t>地址不存在或</a:t>
            </a:r>
            <a:r>
              <a:rPr lang="en-US" sz="2400" dirty="0"/>
              <a:t>DNS</a:t>
            </a:r>
            <a:r>
              <a:rPr lang="zh-CN" altLang="en-US" sz="2400" dirty="0"/>
              <a:t>服务器不允许进行</a:t>
            </a:r>
            <a:r>
              <a:rPr lang="en-US" sz="2400" dirty="0"/>
              <a:t>IP</a:t>
            </a:r>
            <a:r>
              <a:rPr lang="zh-CN" altLang="en-US" sz="2400" dirty="0"/>
              <a:t>地址和域名的映射，</a:t>
            </a:r>
            <a:r>
              <a:rPr lang="en-US" sz="2400" b="1" dirty="0">
                <a:solidFill>
                  <a:srgbClr val="0000CC"/>
                </a:solidFill>
              </a:rPr>
              <a:t>getHostName</a:t>
            </a:r>
            <a:r>
              <a:rPr lang="zh-CN" altLang="en-US" sz="2400" dirty="0"/>
              <a:t>方法就直接返回这个</a:t>
            </a:r>
            <a:r>
              <a:rPr lang="en-US" sz="2400" b="1" dirty="0">
                <a:solidFill>
                  <a:srgbClr val="0000CC"/>
                </a:solidFill>
              </a:rPr>
              <a:t>IP</a:t>
            </a:r>
            <a:r>
              <a:rPr lang="zh-CN" altLang="en-US" sz="2400" b="1" dirty="0">
                <a:solidFill>
                  <a:srgbClr val="0000CC"/>
                </a:solidFill>
              </a:rPr>
              <a:t>地址</a:t>
            </a:r>
            <a:r>
              <a:rPr lang="zh-CN" altLang="en-US" sz="2400" dirty="0"/>
              <a:t>。如下面的代码所示：</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5" name="TextBox 4"/>
          <p:cNvSpPr txBox="1"/>
          <p:nvPr/>
        </p:nvSpPr>
        <p:spPr>
          <a:xfrm>
            <a:off x="357158" y="4500570"/>
            <a:ext cx="8535321" cy="2123658"/>
          </a:xfrm>
          <a:prstGeom prst="rect">
            <a:avLst/>
          </a:prstGeom>
          <a:noFill/>
          <a:ln>
            <a:solidFill>
              <a:schemeClr val="accent1"/>
            </a:solidFill>
          </a:ln>
        </p:spPr>
        <p:txBody>
          <a:bodyPr wrap="square" rtlCol="0">
            <a:spAutoFit/>
          </a:bodyPr>
          <a:lstStyle/>
          <a:p>
            <a:r>
              <a:rPr lang="en-US" sz="2200" dirty="0" err="1">
                <a:solidFill>
                  <a:srgbClr val="0000CC"/>
                </a:solidFill>
                <a:latin typeface="Tahoma" pitchFamily="34" charset="0"/>
                <a:ea typeface="Tahoma" pitchFamily="34" charset="0"/>
                <a:cs typeface="Tahoma" pitchFamily="34" charset="0"/>
              </a:rPr>
              <a:t>InetAddress</a:t>
            </a:r>
            <a:r>
              <a:rPr lang="en-US" sz="2200" dirty="0">
                <a:solidFill>
                  <a:srgbClr val="0000CC"/>
                </a:solidFill>
                <a:latin typeface="Tahoma" pitchFamily="34" charset="0"/>
                <a:ea typeface="Tahoma" pitchFamily="34" charset="0"/>
                <a:cs typeface="Tahoma" pitchFamily="34" charset="0"/>
              </a:rPr>
              <a:t> </a:t>
            </a:r>
            <a:r>
              <a:rPr lang="en-US" sz="2200" dirty="0">
                <a:solidFill>
                  <a:srgbClr val="CC0066"/>
                </a:solidFill>
                <a:latin typeface="Tahoma" pitchFamily="34" charset="0"/>
                <a:ea typeface="Tahoma" pitchFamily="34" charset="0"/>
                <a:cs typeface="Tahoma" pitchFamily="34" charset="0"/>
              </a:rPr>
              <a:t>address </a:t>
            </a:r>
            <a:r>
              <a:rPr lang="en-US" sz="2200" dirty="0">
                <a:solidFill>
                  <a:srgbClr val="0000CC"/>
                </a:solidFill>
                <a:latin typeface="Tahoma" pitchFamily="34" charset="0"/>
                <a:ea typeface="Tahoma" pitchFamily="34" charset="0"/>
                <a:cs typeface="Tahoma" pitchFamily="34" charset="0"/>
              </a:rPr>
              <a:t>= </a:t>
            </a:r>
            <a:r>
              <a:rPr lang="en-US" sz="2200" dirty="0" err="1">
                <a:solidFill>
                  <a:srgbClr val="0000CC"/>
                </a:solidFill>
                <a:latin typeface="Tahoma" pitchFamily="34" charset="0"/>
                <a:ea typeface="Tahoma" pitchFamily="34" charset="0"/>
                <a:cs typeface="Tahoma" pitchFamily="34" charset="0"/>
              </a:rPr>
              <a:t>InetAddress.getByName</a:t>
            </a:r>
            <a:r>
              <a:rPr lang="en-US" sz="2200" dirty="0">
                <a:solidFill>
                  <a:srgbClr val="0000CC"/>
                </a:solidFill>
                <a:latin typeface="Tahoma" pitchFamily="34" charset="0"/>
                <a:ea typeface="Tahoma" pitchFamily="34" charset="0"/>
                <a:cs typeface="Tahoma" pitchFamily="34" charset="0"/>
              </a:rPr>
              <a:t>("141.146.8.66");</a:t>
            </a:r>
          </a:p>
          <a:p>
            <a:r>
              <a:rPr lang="en-US" sz="2200">
                <a:latin typeface="Tahoma" pitchFamily="34" charset="0"/>
                <a:ea typeface="Tahoma" pitchFamily="34" charset="0"/>
                <a:cs typeface="Tahoma" pitchFamily="34" charset="0"/>
              </a:rPr>
              <a:t>//</a:t>
            </a:r>
            <a:r>
              <a:rPr lang="zh-CN" altLang="en-US" sz="2200">
                <a:latin typeface="Tahoma" pitchFamily="34" charset="0"/>
                <a:ea typeface="Tahoma" pitchFamily="34" charset="0"/>
                <a:cs typeface="Tahoma" pitchFamily="34" charset="0"/>
              </a:rPr>
              <a:t>需要</a:t>
            </a:r>
            <a:r>
              <a:rPr lang="zh-CN" altLang="en-US" sz="2200" dirty="0">
                <a:latin typeface="Tahoma" pitchFamily="34" charset="0"/>
                <a:ea typeface="Tahoma" pitchFamily="34" charset="0"/>
                <a:cs typeface="Tahoma" pitchFamily="34" charset="0"/>
              </a:rPr>
              <a:t>访问</a:t>
            </a:r>
            <a:r>
              <a:rPr lang="en-US" sz="2200" dirty="0">
                <a:latin typeface="Tahoma" pitchFamily="34" charset="0"/>
                <a:ea typeface="Tahoma" pitchFamily="34" charset="0"/>
                <a:cs typeface="Tahoma" pitchFamily="34" charset="0"/>
              </a:rPr>
              <a:t>DNS</a:t>
            </a:r>
            <a:r>
              <a:rPr lang="zh-CN" altLang="en-US" sz="2200" dirty="0">
                <a:latin typeface="Tahoma" pitchFamily="34" charset="0"/>
                <a:ea typeface="Tahoma" pitchFamily="34" charset="0"/>
                <a:cs typeface="Tahoma" pitchFamily="34" charset="0"/>
              </a:rPr>
              <a:t>服务器才能得到域名</a:t>
            </a:r>
            <a:endParaRPr lang="en-US" sz="2200" dirty="0">
              <a:latin typeface="Tahoma" pitchFamily="34" charset="0"/>
              <a:ea typeface="Tahoma" pitchFamily="34" charset="0"/>
              <a:cs typeface="Tahoma" pitchFamily="34" charset="0"/>
            </a:endParaRPr>
          </a:p>
          <a:p>
            <a:r>
              <a:rPr lang="en-US" sz="2200" dirty="0" err="1">
                <a:solidFill>
                  <a:srgbClr val="0000CC"/>
                </a:solidFill>
                <a:latin typeface="Tahoma" pitchFamily="34" charset="0"/>
                <a:ea typeface="Tahoma" pitchFamily="34" charset="0"/>
                <a:cs typeface="Tahoma" pitchFamily="34" charset="0"/>
              </a:rPr>
              <a:t>System.out.</a:t>
            </a:r>
            <a:r>
              <a:rPr lang="en-US" sz="2200" err="1">
                <a:solidFill>
                  <a:srgbClr val="0000CC"/>
                </a:solidFill>
                <a:latin typeface="Tahoma" pitchFamily="34" charset="0"/>
                <a:ea typeface="Tahoma" pitchFamily="34" charset="0"/>
                <a:cs typeface="Tahoma" pitchFamily="34" charset="0"/>
              </a:rPr>
              <a:t>println</a:t>
            </a:r>
            <a:r>
              <a:rPr lang="en-US" sz="2200">
                <a:solidFill>
                  <a:srgbClr val="0000CC"/>
                </a:solidFill>
                <a:latin typeface="Tahoma" pitchFamily="34" charset="0"/>
                <a:ea typeface="Tahoma" pitchFamily="34" charset="0"/>
                <a:cs typeface="Tahoma" pitchFamily="34" charset="0"/>
              </a:rPr>
              <a:t>(</a:t>
            </a:r>
            <a:r>
              <a:rPr lang="en-US" sz="2200" dirty="0" err="1">
                <a:solidFill>
                  <a:srgbClr val="CC0066"/>
                </a:solidFill>
                <a:latin typeface="Tahoma" pitchFamily="34" charset="0"/>
                <a:ea typeface="Tahoma" pitchFamily="34" charset="0"/>
                <a:cs typeface="Tahoma" pitchFamily="34" charset="0"/>
              </a:rPr>
              <a:t>address</a:t>
            </a:r>
            <a:r>
              <a:rPr lang="en-US" sz="2200">
                <a:solidFill>
                  <a:srgbClr val="0000CC"/>
                </a:solidFill>
                <a:latin typeface="Tahoma" pitchFamily="34" charset="0"/>
                <a:ea typeface="Tahoma" pitchFamily="34" charset="0"/>
                <a:cs typeface="Tahoma" pitchFamily="34" charset="0"/>
              </a:rPr>
              <a:t>.</a:t>
            </a:r>
            <a:r>
              <a:rPr lang="en-US" sz="2200" dirty="0" err="1">
                <a:solidFill>
                  <a:srgbClr val="0000CC"/>
                </a:solidFill>
                <a:latin typeface="Tahoma" pitchFamily="34" charset="0"/>
                <a:ea typeface="Tahoma" pitchFamily="34" charset="0"/>
                <a:cs typeface="Tahoma" pitchFamily="34" charset="0"/>
              </a:rPr>
              <a:t>getHostName</a:t>
            </a:r>
            <a:r>
              <a:rPr lang="en-US" sz="2200" dirty="0">
                <a:solidFill>
                  <a:srgbClr val="0000CC"/>
                </a:solidFill>
                <a:latin typeface="Tahoma" pitchFamily="34" charset="0"/>
                <a:ea typeface="Tahoma" pitchFamily="34" charset="0"/>
                <a:cs typeface="Tahoma" pitchFamily="34" charset="0"/>
              </a:rPr>
              <a:t>());  </a:t>
            </a:r>
          </a:p>
          <a:p>
            <a:r>
              <a:rPr lang="en-US" sz="2200">
                <a:latin typeface="Tahoma" pitchFamily="34" charset="0"/>
                <a:ea typeface="Tahoma" pitchFamily="34" charset="0"/>
                <a:cs typeface="Tahoma" pitchFamily="34" charset="0"/>
              </a:rPr>
              <a:t>//IP</a:t>
            </a:r>
            <a:r>
              <a:rPr lang="zh-CN" altLang="en-US" sz="2200" dirty="0">
                <a:latin typeface="Tahoma" pitchFamily="34" charset="0"/>
                <a:ea typeface="Tahoma" pitchFamily="34" charset="0"/>
                <a:cs typeface="Tahoma" pitchFamily="34" charset="0"/>
              </a:rPr>
              <a:t>地址不存在</a:t>
            </a:r>
          </a:p>
          <a:p>
            <a:r>
              <a:rPr lang="en-US" sz="2200" err="1">
                <a:solidFill>
                  <a:srgbClr val="0000CC"/>
                </a:solidFill>
                <a:latin typeface="Tahoma" pitchFamily="34" charset="0"/>
                <a:ea typeface="Tahoma" pitchFamily="34" charset="0"/>
                <a:cs typeface="Tahoma" pitchFamily="34" charset="0"/>
              </a:rPr>
              <a:t>InetAddress</a:t>
            </a:r>
            <a:r>
              <a:rPr lang="en-US" sz="2200">
                <a:solidFill>
                  <a:srgbClr val="0000CC"/>
                </a:solidFill>
                <a:latin typeface="Tahoma" pitchFamily="34" charset="0"/>
                <a:ea typeface="Tahoma" pitchFamily="34" charset="0"/>
                <a:cs typeface="Tahoma" pitchFamily="34" charset="0"/>
              </a:rPr>
              <a:t> </a:t>
            </a:r>
            <a:r>
              <a:rPr lang="en-US" sz="2200" dirty="0">
                <a:solidFill>
                  <a:srgbClr val="CC0066"/>
                </a:solidFill>
                <a:latin typeface="Tahoma" pitchFamily="34" charset="0"/>
                <a:ea typeface="Tahoma" pitchFamily="34" charset="0"/>
                <a:cs typeface="Tahoma" pitchFamily="34" charset="0"/>
              </a:rPr>
              <a:t>address </a:t>
            </a:r>
            <a:r>
              <a:rPr lang="en-US" sz="2200">
                <a:solidFill>
                  <a:srgbClr val="0000CC"/>
                </a:solidFill>
                <a:latin typeface="Tahoma" pitchFamily="34" charset="0"/>
                <a:ea typeface="Tahoma" pitchFamily="34" charset="0"/>
                <a:cs typeface="Tahoma" pitchFamily="34" charset="0"/>
              </a:rPr>
              <a:t>= </a:t>
            </a:r>
            <a:r>
              <a:rPr lang="en-US" sz="2200" dirty="0" err="1">
                <a:solidFill>
                  <a:srgbClr val="0000CC"/>
                </a:solidFill>
                <a:latin typeface="Tahoma" pitchFamily="34" charset="0"/>
                <a:ea typeface="Tahoma" pitchFamily="34" charset="0"/>
                <a:cs typeface="Tahoma" pitchFamily="34" charset="0"/>
              </a:rPr>
              <a:t>InetAddress.getByName</a:t>
            </a:r>
            <a:r>
              <a:rPr lang="en-US" sz="2200" dirty="0">
                <a:solidFill>
                  <a:srgbClr val="0000CC"/>
                </a:solidFill>
                <a:latin typeface="Tahoma" pitchFamily="34" charset="0"/>
                <a:ea typeface="Tahoma" pitchFamily="34" charset="0"/>
                <a:cs typeface="Tahoma" pitchFamily="34" charset="0"/>
              </a:rPr>
              <a:t>("1.2.3.4");  </a:t>
            </a:r>
            <a:endParaRPr lang="zh-CN" altLang="en-US" sz="2200" dirty="0">
              <a:solidFill>
                <a:srgbClr val="0000CC"/>
              </a:solidFill>
              <a:latin typeface="Tahoma" pitchFamily="34" charset="0"/>
              <a:ea typeface="Tahoma" pitchFamily="34" charset="0"/>
              <a:cs typeface="Tahoma" pitchFamily="34" charset="0"/>
            </a:endParaRPr>
          </a:p>
          <a:p>
            <a:r>
              <a:rPr lang="en-US" sz="2200" dirty="0" err="1">
                <a:solidFill>
                  <a:srgbClr val="0000CC"/>
                </a:solidFill>
                <a:latin typeface="Tahoma" pitchFamily="34" charset="0"/>
                <a:ea typeface="Tahoma" pitchFamily="34" charset="0"/>
                <a:cs typeface="Tahoma" pitchFamily="34" charset="0"/>
              </a:rPr>
              <a:t>System.out.</a:t>
            </a:r>
            <a:r>
              <a:rPr lang="en-US" sz="2200" err="1">
                <a:solidFill>
                  <a:srgbClr val="0000CC"/>
                </a:solidFill>
                <a:latin typeface="Tahoma" pitchFamily="34" charset="0"/>
                <a:ea typeface="Tahoma" pitchFamily="34" charset="0"/>
                <a:cs typeface="Tahoma" pitchFamily="34" charset="0"/>
              </a:rPr>
              <a:t>println</a:t>
            </a:r>
            <a:r>
              <a:rPr lang="en-US" sz="2200">
                <a:solidFill>
                  <a:srgbClr val="0000CC"/>
                </a:solidFill>
                <a:latin typeface="Tahoma" pitchFamily="34" charset="0"/>
                <a:ea typeface="Tahoma" pitchFamily="34" charset="0"/>
                <a:cs typeface="Tahoma" pitchFamily="34" charset="0"/>
              </a:rPr>
              <a:t>(</a:t>
            </a:r>
            <a:r>
              <a:rPr lang="en-US" sz="2200" dirty="0" err="1">
                <a:solidFill>
                  <a:srgbClr val="CC0066"/>
                </a:solidFill>
                <a:latin typeface="Tahoma" pitchFamily="34" charset="0"/>
                <a:ea typeface="Tahoma" pitchFamily="34" charset="0"/>
                <a:cs typeface="Tahoma" pitchFamily="34" charset="0"/>
              </a:rPr>
              <a:t>address</a:t>
            </a:r>
            <a:r>
              <a:rPr lang="en-US" sz="2200">
                <a:solidFill>
                  <a:srgbClr val="0000CC"/>
                </a:solidFill>
                <a:latin typeface="Tahoma" pitchFamily="34" charset="0"/>
                <a:ea typeface="Tahoma" pitchFamily="34" charset="0"/>
                <a:cs typeface="Tahoma" pitchFamily="34" charset="0"/>
              </a:rPr>
              <a:t>.</a:t>
            </a:r>
            <a:r>
              <a:rPr lang="en-US" sz="2200" dirty="0" err="1">
                <a:solidFill>
                  <a:srgbClr val="0000CC"/>
                </a:solidFill>
                <a:latin typeface="Tahoma" pitchFamily="34" charset="0"/>
                <a:ea typeface="Tahoma" pitchFamily="34" charset="0"/>
                <a:cs typeface="Tahoma" pitchFamily="34" charset="0"/>
              </a:rPr>
              <a:t>getHostName</a:t>
            </a:r>
            <a:r>
              <a:rPr lang="en-US" sz="2200">
                <a:solidFill>
                  <a:srgbClr val="0000CC"/>
                </a:solidFill>
                <a:latin typeface="Tahoma" pitchFamily="34" charset="0"/>
                <a:ea typeface="Tahoma" pitchFamily="34" charset="0"/>
                <a:cs typeface="Tahoma" pitchFamily="34" charset="0"/>
              </a:rPr>
              <a:t>());  </a:t>
            </a:r>
            <a:r>
              <a:rPr lang="en-US" sz="2200">
                <a:latin typeface="Tahoma" pitchFamily="34" charset="0"/>
                <a:ea typeface="Tahoma" pitchFamily="34" charset="0"/>
                <a:cs typeface="Tahoma" pitchFamily="34" charset="0"/>
              </a:rPr>
              <a:t>//</a:t>
            </a:r>
            <a:r>
              <a:rPr lang="zh-CN" altLang="en-US" sz="2200">
                <a:latin typeface="Tahoma" pitchFamily="34" charset="0"/>
                <a:ea typeface="Tahoma" pitchFamily="34" charset="0"/>
                <a:cs typeface="Tahoma" pitchFamily="34" charset="0"/>
              </a:rPr>
              <a:t>直接返回原</a:t>
            </a:r>
            <a:r>
              <a:rPr lang="en-US" sz="2200">
                <a:latin typeface="Tahoma" pitchFamily="34" charset="0"/>
                <a:ea typeface="Tahoma" pitchFamily="34" charset="0"/>
                <a:cs typeface="Tahoma" pitchFamily="34" charset="0"/>
              </a:rPr>
              <a:t>IP</a:t>
            </a:r>
            <a:r>
              <a:rPr lang="zh-CN" altLang="en-US" sz="2200" dirty="0">
                <a:latin typeface="Tahoma" pitchFamily="34" charset="0"/>
                <a:ea typeface="Tahoma" pitchFamily="34" charset="0"/>
                <a:cs typeface="Tahoma" pitchFamily="34" charset="0"/>
              </a:rPr>
              <a:t>地址</a:t>
            </a:r>
            <a:endParaRPr lang="zh-CN" altLang="en-US" sz="2200" dirty="0">
              <a:latin typeface="Tahoma" pitchFamily="34" charset="0"/>
              <a:cs typeface="Tahoma"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296B9B6-9EC3-4037-A73A-7A0E3D436194}"/>
              </a:ext>
            </a:extLst>
          </p:cNvPr>
          <p:cNvSpPr>
            <a:spLocks noGrp="1"/>
          </p:cNvSpPr>
          <p:nvPr>
            <p:ph idx="1"/>
          </p:nvPr>
        </p:nvSpPr>
        <p:spPr>
          <a:xfrm>
            <a:off x="354360" y="332656"/>
            <a:ext cx="8435280" cy="5184576"/>
          </a:xfrm>
          <a:ln>
            <a:solidFill>
              <a:schemeClr val="accent1"/>
            </a:solidFill>
          </a:ln>
        </p:spPr>
        <p:txBody>
          <a:bodyPr>
            <a:normAutofit fontScale="47500" lnSpcReduction="20000"/>
          </a:bodyPr>
          <a:lstStyle/>
          <a:p>
            <a:pPr marL="0" indent="0">
              <a:buNone/>
            </a:pPr>
            <a:r>
              <a:rPr lang="en-US" altLang="zh-CN" sz="3800">
                <a:latin typeface="Arial" panose="020B0604020202020204" pitchFamily="34" charset="0"/>
                <a:cs typeface="Arial" panose="020B0604020202020204" pitchFamily="34" charset="0"/>
              </a:rPr>
              <a:t>import java.net.*;</a:t>
            </a:r>
          </a:p>
          <a:p>
            <a:pPr marL="0" indent="0">
              <a:buNone/>
            </a:pPr>
            <a:endParaRPr lang="zh-CN" altLang="en-US" sz="3800">
              <a:latin typeface="Arial" panose="020B0604020202020204" pitchFamily="34" charset="0"/>
              <a:cs typeface="Arial" panose="020B0604020202020204" pitchFamily="34" charset="0"/>
            </a:endParaRPr>
          </a:p>
          <a:p>
            <a:pPr marL="0" indent="0">
              <a:buNone/>
            </a:pPr>
            <a:r>
              <a:rPr lang="en-US" altLang="zh-CN" sz="3800">
                <a:latin typeface="Arial" panose="020B0604020202020204" pitchFamily="34" charset="0"/>
                <a:cs typeface="Arial" panose="020B0604020202020204" pitchFamily="34" charset="0"/>
              </a:rPr>
              <a:t>public class Test {</a:t>
            </a:r>
          </a:p>
          <a:p>
            <a:pPr marL="400050" lvl="1" indent="0">
              <a:buNone/>
            </a:pPr>
            <a:r>
              <a:rPr lang="en-US" altLang="zh-CN" sz="3800">
                <a:latin typeface="Arial" panose="020B0604020202020204" pitchFamily="34" charset="0"/>
                <a:cs typeface="Arial" panose="020B0604020202020204" pitchFamily="34" charset="0"/>
              </a:rPr>
              <a:t>public static void main(String[] args) {</a:t>
            </a:r>
          </a:p>
          <a:p>
            <a:pPr marL="800100" lvl="2" indent="0">
              <a:buNone/>
            </a:pPr>
            <a:r>
              <a:rPr lang="en-US" altLang="zh-CN" sz="3800">
                <a:latin typeface="Arial" panose="020B0604020202020204" pitchFamily="34" charset="0"/>
                <a:cs typeface="Arial" panose="020B0604020202020204" pitchFamily="34" charset="0"/>
              </a:rPr>
              <a:t>try {</a:t>
            </a:r>
            <a:endParaRPr lang="zh-CN" altLang="en-US" sz="3800">
              <a:latin typeface="Arial" panose="020B0604020202020204" pitchFamily="34" charset="0"/>
              <a:cs typeface="Arial" panose="020B0604020202020204" pitchFamily="34" charset="0"/>
            </a:endParaRPr>
          </a:p>
          <a:p>
            <a:pPr marL="1257300" lvl="3" indent="0">
              <a:buNone/>
            </a:pPr>
            <a:r>
              <a:rPr lang="en-US" altLang="zh-CN" sz="3800" b="1">
                <a:latin typeface="Arial" panose="020B0604020202020204" pitchFamily="34" charset="0"/>
                <a:cs typeface="Arial" panose="020B0604020202020204" pitchFamily="34" charset="0"/>
              </a:rPr>
              <a:t>InetAddress </a:t>
            </a:r>
            <a:r>
              <a:rPr lang="en-US" altLang="zh-CN" sz="3800" b="1">
                <a:solidFill>
                  <a:srgbClr val="C00000"/>
                </a:solidFill>
                <a:latin typeface="Arial" panose="020B0604020202020204" pitchFamily="34" charset="0"/>
                <a:cs typeface="Arial" panose="020B0604020202020204" pitchFamily="34" charset="0"/>
              </a:rPr>
              <a:t>address</a:t>
            </a:r>
            <a:r>
              <a:rPr lang="en-US" altLang="zh-CN" sz="3800" b="1">
                <a:latin typeface="Arial" panose="020B0604020202020204" pitchFamily="34" charset="0"/>
                <a:cs typeface="Arial" panose="020B0604020202020204" pitchFamily="34" charset="0"/>
              </a:rPr>
              <a:t> </a:t>
            </a:r>
            <a:r>
              <a:rPr lang="en-US" altLang="zh-CN" sz="3800">
                <a:latin typeface="Arial" panose="020B0604020202020204" pitchFamily="34" charset="0"/>
                <a:cs typeface="Arial" panose="020B0604020202020204" pitchFamily="34" charset="0"/>
              </a:rPr>
              <a:t>= InetAddress.getByName("</a:t>
            </a:r>
            <a:r>
              <a:rPr lang="en-US" altLang="zh-CN" sz="3800" b="1">
                <a:solidFill>
                  <a:srgbClr val="0000CC"/>
                </a:solidFill>
                <a:latin typeface="Arial" panose="020B0604020202020204" pitchFamily="34" charset="0"/>
                <a:cs typeface="Arial" panose="020B0604020202020204" pitchFamily="34" charset="0"/>
              </a:rPr>
              <a:t>210.41.224.132</a:t>
            </a:r>
            <a:r>
              <a:rPr lang="en-US" altLang="zh-CN" sz="3800">
                <a:latin typeface="Arial" panose="020B0604020202020204" pitchFamily="34" charset="0"/>
                <a:cs typeface="Arial" panose="020B0604020202020204" pitchFamily="34" charset="0"/>
              </a:rPr>
              <a:t>");</a:t>
            </a:r>
          </a:p>
          <a:p>
            <a:pPr marL="1257300" lvl="3" indent="0">
              <a:buNone/>
            </a:pPr>
            <a:r>
              <a:rPr lang="en-US" altLang="zh-CN" sz="3800">
                <a:latin typeface="Arial" panose="020B0604020202020204" pitchFamily="34" charset="0"/>
                <a:cs typeface="Arial" panose="020B0604020202020204" pitchFamily="34" charset="0"/>
              </a:rPr>
              <a:t>System.out.println(</a:t>
            </a:r>
            <a:r>
              <a:rPr lang="en-US" altLang="zh-CN" sz="3800" b="1">
                <a:solidFill>
                  <a:srgbClr val="C00000"/>
                </a:solidFill>
                <a:latin typeface="Arial" panose="020B0604020202020204" pitchFamily="34" charset="0"/>
                <a:cs typeface="Arial" panose="020B0604020202020204" pitchFamily="34" charset="0"/>
              </a:rPr>
              <a:t>address</a:t>
            </a:r>
            <a:r>
              <a:rPr lang="en-US" altLang="zh-CN" sz="3800">
                <a:latin typeface="Arial" panose="020B0604020202020204" pitchFamily="34" charset="0"/>
                <a:cs typeface="Arial" panose="020B0604020202020204" pitchFamily="34" charset="0"/>
              </a:rPr>
              <a:t>.toString());  </a:t>
            </a:r>
          </a:p>
          <a:p>
            <a:pPr marL="1257300" lvl="3" indent="0">
              <a:buNone/>
            </a:pPr>
            <a:r>
              <a:rPr lang="en-US" altLang="zh-CN" sz="3800">
                <a:latin typeface="Arial" panose="020B0604020202020204" pitchFamily="34" charset="0"/>
                <a:cs typeface="Arial" panose="020B0604020202020204" pitchFamily="34" charset="0"/>
              </a:rPr>
              <a:t>//</a:t>
            </a:r>
            <a:r>
              <a:rPr lang="zh-CN" altLang="en-US" sz="3800">
                <a:latin typeface="Arial" panose="020B0604020202020204" pitchFamily="34" charset="0"/>
                <a:cs typeface="Arial" panose="020B0604020202020204" pitchFamily="34" charset="0"/>
              </a:rPr>
              <a:t>需要访问</a:t>
            </a:r>
            <a:r>
              <a:rPr lang="en-US" altLang="zh-CN" sz="3800">
                <a:latin typeface="Arial" panose="020B0604020202020204" pitchFamily="34" charset="0"/>
                <a:cs typeface="Arial" panose="020B0604020202020204" pitchFamily="34" charset="0"/>
              </a:rPr>
              <a:t>DNS</a:t>
            </a:r>
            <a:r>
              <a:rPr lang="zh-CN" altLang="en-US" sz="3800">
                <a:latin typeface="Arial" panose="020B0604020202020204" pitchFamily="34" charset="0"/>
                <a:cs typeface="Arial" panose="020B0604020202020204" pitchFamily="34" charset="0"/>
              </a:rPr>
              <a:t>服务器才能得到域名</a:t>
            </a:r>
          </a:p>
          <a:p>
            <a:pPr marL="1257300" lvl="3" indent="0">
              <a:buNone/>
            </a:pPr>
            <a:r>
              <a:rPr lang="en-US" altLang="zh-CN" sz="3800">
                <a:latin typeface="Arial" panose="020B0604020202020204" pitchFamily="34" charset="0"/>
                <a:cs typeface="Arial" panose="020B0604020202020204" pitchFamily="34" charset="0"/>
              </a:rPr>
              <a:t>System.out.println(</a:t>
            </a:r>
            <a:r>
              <a:rPr lang="en-US" altLang="zh-CN" sz="3800" b="1">
                <a:solidFill>
                  <a:srgbClr val="C00000"/>
                </a:solidFill>
                <a:latin typeface="Arial" panose="020B0604020202020204" pitchFamily="34" charset="0"/>
                <a:cs typeface="Arial" panose="020B0604020202020204" pitchFamily="34" charset="0"/>
              </a:rPr>
              <a:t>address</a:t>
            </a:r>
            <a:r>
              <a:rPr lang="en-US" altLang="zh-CN" sz="3800">
                <a:latin typeface="Arial" panose="020B0604020202020204" pitchFamily="34" charset="0"/>
                <a:cs typeface="Arial" panose="020B0604020202020204" pitchFamily="34" charset="0"/>
              </a:rPr>
              <a:t>.getHostName());  </a:t>
            </a:r>
          </a:p>
          <a:p>
            <a:pPr marL="1257300" lvl="3" indent="0">
              <a:buNone/>
            </a:pPr>
            <a:endParaRPr lang="zh-CN" altLang="en-US" sz="3800">
              <a:latin typeface="Arial" panose="020B0604020202020204" pitchFamily="34" charset="0"/>
              <a:cs typeface="Arial" panose="020B0604020202020204" pitchFamily="34" charset="0"/>
            </a:endParaRPr>
          </a:p>
          <a:p>
            <a:pPr marL="1257300" lvl="3" indent="0">
              <a:buNone/>
            </a:pPr>
            <a:r>
              <a:rPr lang="en-US" altLang="zh-CN" sz="3800">
                <a:latin typeface="Arial" panose="020B0604020202020204" pitchFamily="34" charset="0"/>
                <a:cs typeface="Arial" panose="020B0604020202020204" pitchFamily="34" charset="0"/>
              </a:rPr>
              <a:t>//IP</a:t>
            </a:r>
            <a:r>
              <a:rPr lang="zh-CN" altLang="en-US" sz="3800">
                <a:latin typeface="Arial" panose="020B0604020202020204" pitchFamily="34" charset="0"/>
                <a:cs typeface="Arial" panose="020B0604020202020204" pitchFamily="34" charset="0"/>
              </a:rPr>
              <a:t>地址不存在</a:t>
            </a:r>
          </a:p>
          <a:p>
            <a:pPr marL="1257300" lvl="3" indent="0">
              <a:buNone/>
            </a:pPr>
            <a:r>
              <a:rPr lang="en-US" altLang="zh-CN" sz="3800">
                <a:latin typeface="Arial" panose="020B0604020202020204" pitchFamily="34" charset="0"/>
                <a:cs typeface="Arial" panose="020B0604020202020204" pitchFamily="34" charset="0"/>
              </a:rPr>
              <a:t>address = InetAddress.getByName("</a:t>
            </a:r>
            <a:r>
              <a:rPr lang="en-US" altLang="zh-CN" sz="3800">
                <a:solidFill>
                  <a:srgbClr val="006600"/>
                </a:solidFill>
                <a:latin typeface="Arial" panose="020B0604020202020204" pitchFamily="34" charset="0"/>
                <a:cs typeface="Arial" panose="020B0604020202020204" pitchFamily="34" charset="0"/>
              </a:rPr>
              <a:t>1.2.3.4</a:t>
            </a:r>
            <a:r>
              <a:rPr lang="en-US" altLang="zh-CN" sz="3800">
                <a:latin typeface="Arial" panose="020B0604020202020204" pitchFamily="34" charset="0"/>
                <a:cs typeface="Arial" panose="020B0604020202020204" pitchFamily="34" charset="0"/>
              </a:rPr>
              <a:t>");  </a:t>
            </a:r>
          </a:p>
          <a:p>
            <a:pPr marL="1257300" lvl="3" indent="0">
              <a:buNone/>
            </a:pPr>
            <a:r>
              <a:rPr lang="en-US" altLang="zh-CN" sz="3800">
                <a:latin typeface="Arial" panose="020B0604020202020204" pitchFamily="34" charset="0"/>
                <a:cs typeface="Arial" panose="020B0604020202020204" pitchFamily="34" charset="0"/>
              </a:rPr>
              <a:t>System.out.println(address.getHostName());  //</a:t>
            </a:r>
            <a:r>
              <a:rPr lang="zh-CN" altLang="en-US" sz="3800">
                <a:latin typeface="Arial" panose="020B0604020202020204" pitchFamily="34" charset="0"/>
                <a:cs typeface="Arial" panose="020B0604020202020204" pitchFamily="34" charset="0"/>
              </a:rPr>
              <a:t>直接返回</a:t>
            </a:r>
            <a:r>
              <a:rPr lang="en-US" altLang="zh-CN" sz="3800">
                <a:latin typeface="Arial" panose="020B0604020202020204" pitchFamily="34" charset="0"/>
                <a:cs typeface="Arial" panose="020B0604020202020204" pitchFamily="34" charset="0"/>
              </a:rPr>
              <a:t>IP</a:t>
            </a:r>
            <a:r>
              <a:rPr lang="zh-CN" altLang="en-US" sz="3800">
                <a:latin typeface="Arial" panose="020B0604020202020204" pitchFamily="34" charset="0"/>
                <a:cs typeface="Arial" panose="020B0604020202020204" pitchFamily="34" charset="0"/>
              </a:rPr>
              <a:t>地址</a:t>
            </a:r>
          </a:p>
          <a:p>
            <a:pPr marL="800100" lvl="2" indent="0">
              <a:buNone/>
            </a:pPr>
            <a:r>
              <a:rPr lang="en-US" altLang="zh-CN" sz="3800">
                <a:latin typeface="Arial" panose="020B0604020202020204" pitchFamily="34" charset="0"/>
                <a:cs typeface="Arial" panose="020B0604020202020204" pitchFamily="34" charset="0"/>
              </a:rPr>
              <a:t>} catch (UnknownHostException e) {</a:t>
            </a:r>
          </a:p>
          <a:p>
            <a:pPr marL="1257300" lvl="3" indent="0">
              <a:buNone/>
            </a:pPr>
            <a:r>
              <a:rPr lang="en-US" altLang="zh-CN" sz="3800">
                <a:latin typeface="Arial" panose="020B0604020202020204" pitchFamily="34" charset="0"/>
                <a:cs typeface="Arial" panose="020B0604020202020204" pitchFamily="34" charset="0"/>
              </a:rPr>
              <a:t>e.printStackTrace();</a:t>
            </a:r>
          </a:p>
          <a:p>
            <a:pPr marL="800100" lvl="2" indent="0">
              <a:buNone/>
            </a:pPr>
            <a:r>
              <a:rPr lang="en-US" altLang="zh-CN" sz="3800">
                <a:latin typeface="Arial" panose="020B0604020202020204" pitchFamily="34" charset="0"/>
                <a:cs typeface="Arial" panose="020B0604020202020204" pitchFamily="34" charset="0"/>
              </a:rPr>
              <a:t>}</a:t>
            </a:r>
          </a:p>
          <a:p>
            <a:pPr marL="400050" lvl="1" indent="0">
              <a:buNone/>
            </a:pPr>
            <a:r>
              <a:rPr lang="en-US" altLang="zh-CN" sz="3800">
                <a:latin typeface="Arial" panose="020B0604020202020204" pitchFamily="34" charset="0"/>
                <a:cs typeface="Arial" panose="020B0604020202020204" pitchFamily="34" charset="0"/>
              </a:rPr>
              <a:t>}</a:t>
            </a:r>
          </a:p>
          <a:p>
            <a:pPr marL="0" indent="0">
              <a:buNone/>
            </a:pPr>
            <a:r>
              <a:rPr lang="en-US" altLang="zh-CN" sz="3800">
                <a:latin typeface="Arial" panose="020B0604020202020204" pitchFamily="34" charset="0"/>
                <a:cs typeface="Arial" panose="020B0604020202020204" pitchFamily="34" charset="0"/>
              </a:rPr>
              <a:t>}</a:t>
            </a:r>
            <a:endParaRPr lang="zh-CN" altLang="en-US"/>
          </a:p>
        </p:txBody>
      </p:sp>
      <p:sp>
        <p:nvSpPr>
          <p:cNvPr id="4" name="灯片编号占位符 3">
            <a:extLst>
              <a:ext uri="{FF2B5EF4-FFF2-40B4-BE49-F238E27FC236}">
                <a16:creationId xmlns:a16="http://schemas.microsoft.com/office/drawing/2014/main" id="{C5413E6A-F7AC-4A3A-B0AF-E4E1AC41BCC4}"/>
              </a:ext>
            </a:extLst>
          </p:cNvPr>
          <p:cNvSpPr>
            <a:spLocks noGrp="1"/>
          </p:cNvSpPr>
          <p:nvPr>
            <p:ph type="sldNum" sz="quarter" idx="12"/>
          </p:nvPr>
        </p:nvSpPr>
        <p:spPr/>
        <p:txBody>
          <a:bodyPr/>
          <a:lstStyle/>
          <a:p>
            <a:fld id="{0C913308-F349-4B6D-A68A-DD1791B4A57B}" type="slidenum">
              <a:rPr lang="zh-CN" altLang="en-US" smtClean="0"/>
              <a:pPr/>
              <a:t>27</a:t>
            </a:fld>
            <a:endParaRPr lang="zh-CN" altLang="en-US"/>
          </a:p>
        </p:txBody>
      </p:sp>
      <p:pic>
        <p:nvPicPr>
          <p:cNvPr id="5" name="图片 4">
            <a:extLst>
              <a:ext uri="{FF2B5EF4-FFF2-40B4-BE49-F238E27FC236}">
                <a16:creationId xmlns:a16="http://schemas.microsoft.com/office/drawing/2014/main" id="{F2515342-A562-414D-AF7E-87DA9AF6A6CB}"/>
              </a:ext>
            </a:extLst>
          </p:cNvPr>
          <p:cNvPicPr>
            <a:picLocks noChangeAspect="1"/>
          </p:cNvPicPr>
          <p:nvPr/>
        </p:nvPicPr>
        <p:blipFill>
          <a:blip r:embed="rId2"/>
          <a:stretch>
            <a:fillRect/>
          </a:stretch>
        </p:blipFill>
        <p:spPr>
          <a:xfrm>
            <a:off x="5148064" y="4717132"/>
            <a:ext cx="2628900" cy="1600200"/>
          </a:xfrm>
          <a:prstGeom prst="rect">
            <a:avLst/>
          </a:prstGeom>
        </p:spPr>
      </p:pic>
    </p:spTree>
    <p:extLst>
      <p:ext uri="{BB962C8B-B14F-4D97-AF65-F5344CB8AC3E}">
        <p14:creationId xmlns:p14="http://schemas.microsoft.com/office/powerpoint/2010/main" val="405185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§16.2.2   </a:t>
            </a:r>
            <a:r>
              <a:rPr lang="zh-CN" altLang="en-US" dirty="0">
                <a:latin typeface="宋体" charset="-122"/>
              </a:rPr>
              <a:t>获取地址 </a:t>
            </a:r>
            <a:endParaRPr lang="zh-CN" altLang="en-US" dirty="0"/>
          </a:p>
        </p:txBody>
      </p:sp>
      <p:sp>
        <p:nvSpPr>
          <p:cNvPr id="3" name="内容占位符 2"/>
          <p:cNvSpPr>
            <a:spLocks noGrp="1"/>
          </p:cNvSpPr>
          <p:nvPr>
            <p:ph idx="1"/>
          </p:nvPr>
        </p:nvSpPr>
        <p:spPr>
          <a:xfrm>
            <a:off x="457200" y="1600200"/>
            <a:ext cx="8229600" cy="4757758"/>
          </a:xfrm>
        </p:spPr>
        <p:txBody>
          <a:bodyPr>
            <a:normAutofit fontScale="85000" lnSpcReduction="20000"/>
          </a:bodyPr>
          <a:lstStyle/>
          <a:p>
            <a:pPr algn="just">
              <a:lnSpc>
                <a:spcPct val="110000"/>
              </a:lnSpc>
              <a:buNone/>
            </a:pPr>
            <a:r>
              <a:rPr lang="en-US" altLang="zh-CN" sz="3300" b="1" dirty="0"/>
              <a:t>2. </a:t>
            </a:r>
            <a:r>
              <a:rPr lang="zh-CN" altLang="en-US" sz="3300" b="1" dirty="0"/>
              <a:t>获取本地机的地址</a:t>
            </a:r>
          </a:p>
          <a:p>
            <a:pPr lvl="1" algn="just">
              <a:lnSpc>
                <a:spcPct val="110000"/>
              </a:lnSpc>
            </a:pPr>
            <a:r>
              <a:rPr lang="zh-CN" altLang="en-US" dirty="0"/>
              <a:t>可以使用</a:t>
            </a:r>
            <a:r>
              <a:rPr lang="en-US" altLang="zh-CN" b="1" dirty="0" err="1">
                <a:solidFill>
                  <a:srgbClr val="0000FF"/>
                </a:solidFill>
              </a:rPr>
              <a:t>InetAddress</a:t>
            </a:r>
            <a:r>
              <a:rPr lang="zh-CN" altLang="en-US" b="1" dirty="0">
                <a:solidFill>
                  <a:srgbClr val="0000FF"/>
                </a:solidFill>
              </a:rPr>
              <a:t>类</a:t>
            </a:r>
            <a:r>
              <a:rPr lang="zh-CN" altLang="en-US" dirty="0"/>
              <a:t>的静态方法</a:t>
            </a:r>
            <a:r>
              <a:rPr lang="en-US" altLang="zh-CN" b="1" dirty="0" err="1">
                <a:solidFill>
                  <a:srgbClr val="0000FF"/>
                </a:solidFill>
              </a:rPr>
              <a:t>getLocalHost</a:t>
            </a:r>
            <a:r>
              <a:rPr lang="en-US" altLang="zh-CN" b="1" dirty="0">
                <a:solidFill>
                  <a:srgbClr val="0000FF"/>
                </a:solidFill>
              </a:rPr>
              <a:t>()</a:t>
            </a:r>
            <a:r>
              <a:rPr lang="zh-CN" altLang="en-US" dirty="0"/>
              <a:t>获得一个</a:t>
            </a:r>
            <a:r>
              <a:rPr lang="en-US" altLang="zh-CN" dirty="0" err="1">
                <a:solidFill>
                  <a:srgbClr val="C00000"/>
                </a:solidFill>
              </a:rPr>
              <a:t>InetAddress</a:t>
            </a:r>
            <a:r>
              <a:rPr lang="zh-CN" altLang="en-US" dirty="0">
                <a:solidFill>
                  <a:srgbClr val="C00000"/>
                </a:solidFill>
              </a:rPr>
              <a:t>对象，</a:t>
            </a:r>
            <a:r>
              <a:rPr lang="zh-CN" altLang="en-US" dirty="0"/>
              <a:t>该对象含有本地机的域名和</a:t>
            </a:r>
            <a:r>
              <a:rPr lang="en-US" altLang="zh-CN" dirty="0"/>
              <a:t>IP</a:t>
            </a:r>
            <a:r>
              <a:rPr lang="zh-CN" altLang="en-US" dirty="0"/>
              <a:t>地址。 </a:t>
            </a:r>
          </a:p>
          <a:p>
            <a:pPr algn="ctr">
              <a:lnSpc>
                <a:spcPct val="110000"/>
              </a:lnSpc>
              <a:buNone/>
            </a:pPr>
            <a:r>
              <a:rPr lang="en-US" altLang="zh-CN" b="1" dirty="0" err="1">
                <a:solidFill>
                  <a:srgbClr val="0000CC"/>
                </a:solidFill>
              </a:rPr>
              <a:t>InetAddress</a:t>
            </a:r>
            <a:r>
              <a:rPr lang="en-US" altLang="zh-CN" b="1" dirty="0">
                <a:solidFill>
                  <a:srgbClr val="0000CC"/>
                </a:solidFill>
              </a:rPr>
              <a:t> </a:t>
            </a:r>
            <a:r>
              <a:rPr lang="en-US" altLang="zh-CN" b="1" dirty="0" err="1">
                <a:solidFill>
                  <a:srgbClr val="0000CC"/>
                </a:solidFill>
              </a:rPr>
              <a:t>getLocalHost</a:t>
            </a:r>
            <a:r>
              <a:rPr lang="en-US" altLang="zh-CN" b="1" dirty="0">
                <a:solidFill>
                  <a:srgbClr val="0000CC"/>
                </a:solidFill>
              </a:rPr>
              <a:t>()</a:t>
            </a:r>
            <a:r>
              <a:rPr lang="zh-CN" altLang="en-US" b="1" dirty="0">
                <a:solidFill>
                  <a:srgbClr val="0000CC"/>
                </a:solidFill>
              </a:rPr>
              <a:t>；</a:t>
            </a:r>
            <a:endParaRPr lang="en-US" altLang="zh-CN" b="1" dirty="0">
              <a:solidFill>
                <a:srgbClr val="0000CC"/>
              </a:solidFill>
            </a:endParaRPr>
          </a:p>
          <a:p>
            <a:pPr lvl="2" algn="just">
              <a:lnSpc>
                <a:spcPct val="110000"/>
              </a:lnSpc>
            </a:pPr>
            <a:r>
              <a:rPr lang="zh-CN" altLang="en-US" sz="2400" dirty="0"/>
              <a:t>仅返回象征本地主机的</a:t>
            </a:r>
            <a:r>
              <a:rPr lang="en-US" altLang="zh-CN" sz="2400" dirty="0" err="1"/>
              <a:t>InetAddress</a:t>
            </a:r>
            <a:r>
              <a:rPr lang="zh-CN" altLang="en-US" sz="2400" dirty="0"/>
              <a:t>对象。</a:t>
            </a:r>
            <a:endParaRPr lang="en-US" altLang="zh-CN" sz="2400" dirty="0"/>
          </a:p>
          <a:p>
            <a:pPr lvl="2" algn="just">
              <a:lnSpc>
                <a:spcPct val="110000"/>
              </a:lnSpc>
            </a:pPr>
            <a:r>
              <a:rPr lang="zh-CN" altLang="en-US" dirty="0"/>
              <a:t>本机地址</a:t>
            </a:r>
            <a:r>
              <a:rPr lang="zh-CN" altLang="en-US"/>
              <a:t>还为：</a:t>
            </a:r>
            <a:r>
              <a:rPr lang="en-US" altLang="zh-CN" b="1"/>
              <a:t>localhost</a:t>
            </a:r>
            <a:r>
              <a:rPr lang="en-US" altLang="zh-CN" b="1" dirty="0"/>
              <a:t>/127.0.0.1</a:t>
            </a:r>
            <a:r>
              <a:rPr lang="zh-CN" altLang="en-US" dirty="0"/>
              <a:t>，这三个地址都是一回事。例如：</a:t>
            </a:r>
            <a:endParaRPr lang="en-US" altLang="zh-CN" dirty="0"/>
          </a:p>
          <a:p>
            <a:pPr>
              <a:lnSpc>
                <a:spcPct val="110000"/>
              </a:lnSpc>
              <a:buNone/>
            </a:pPr>
            <a:endParaRPr lang="en-US" altLang="zh-CN" sz="2800" dirty="0">
              <a:solidFill>
                <a:srgbClr val="0000CC"/>
              </a:solidFill>
              <a:latin typeface="Tahoma" pitchFamily="34" charset="0"/>
              <a:ea typeface="Tahoma" pitchFamily="34" charset="0"/>
              <a:cs typeface="Tahoma" pitchFamily="34" charset="0"/>
            </a:endParaRPr>
          </a:p>
          <a:p>
            <a:pPr algn="just">
              <a:lnSpc>
                <a:spcPct val="110000"/>
              </a:lnSpc>
            </a:pPr>
            <a:endParaRPr lang="en-US" altLang="zh-CN" b="1" dirty="0">
              <a:solidFill>
                <a:srgbClr val="FF0000"/>
              </a:solidFill>
            </a:endParaRPr>
          </a:p>
          <a:p>
            <a:pPr algn="just">
              <a:lnSpc>
                <a:spcPct val="110000"/>
              </a:lnSpc>
            </a:pPr>
            <a:endParaRPr lang="en-US" altLang="zh-CN" b="1" dirty="0">
              <a:solidFill>
                <a:srgbClr val="FF0000"/>
              </a:solidFill>
            </a:endParaRPr>
          </a:p>
          <a:p>
            <a:pPr algn="just">
              <a:lnSpc>
                <a:spcPct val="110000"/>
              </a:lnSpc>
            </a:pPr>
            <a:r>
              <a:rPr lang="zh-CN" altLang="en-US" sz="3300" b="1" dirty="0">
                <a:solidFill>
                  <a:srgbClr val="C00000"/>
                </a:solidFill>
              </a:rPr>
              <a:t>例题16-4</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
        <p:nvSpPr>
          <p:cNvPr id="5" name="TextBox 4"/>
          <p:cNvSpPr txBox="1"/>
          <p:nvPr/>
        </p:nvSpPr>
        <p:spPr>
          <a:xfrm>
            <a:off x="500034" y="4429132"/>
            <a:ext cx="8215370" cy="904863"/>
          </a:xfrm>
          <a:prstGeom prst="rect">
            <a:avLst/>
          </a:prstGeom>
          <a:noFill/>
          <a:ln>
            <a:solidFill>
              <a:schemeClr val="accent1"/>
            </a:solidFill>
          </a:ln>
        </p:spPr>
        <p:txBody>
          <a:bodyPr wrap="square" rtlCol="0">
            <a:spAutoFit/>
          </a:bodyPr>
          <a:lstStyle/>
          <a:p>
            <a:pPr>
              <a:lnSpc>
                <a:spcPct val="110000"/>
              </a:lnSpc>
              <a:buNone/>
            </a:pPr>
            <a:r>
              <a:rPr lang="en-US" sz="2400" dirty="0" err="1">
                <a:latin typeface="Tahoma" pitchFamily="34" charset="0"/>
                <a:ea typeface="Tahoma" pitchFamily="34" charset="0"/>
                <a:cs typeface="Tahoma" pitchFamily="34" charset="0"/>
              </a:rPr>
              <a:t>InetAddress</a:t>
            </a:r>
            <a:r>
              <a:rPr lang="en-US" sz="2400">
                <a:latin typeface="Tahoma" pitchFamily="34" charset="0"/>
                <a:ea typeface="Tahoma" pitchFamily="34" charset="0"/>
                <a:cs typeface="Tahoma" pitchFamily="34" charset="0"/>
              </a:rPr>
              <a:t> address</a:t>
            </a:r>
            <a:r>
              <a:rPr lang="en-US" sz="2400" dirty="0">
                <a:latin typeface="Tahoma" pitchFamily="34" charset="0"/>
                <a:ea typeface="Tahoma" pitchFamily="34" charset="0"/>
                <a:cs typeface="Tahoma" pitchFamily="34" charset="0"/>
              </a:rPr>
              <a:t>=</a:t>
            </a:r>
            <a:r>
              <a:rPr lang="en-US" sz="2400" dirty="0" err="1">
                <a:latin typeface="Tahoma" pitchFamily="34" charset="0"/>
                <a:ea typeface="Tahoma" pitchFamily="34" charset="0"/>
                <a:cs typeface="Tahoma" pitchFamily="34" charset="0"/>
              </a:rPr>
              <a:t>InetAddress.</a:t>
            </a:r>
            <a:r>
              <a:rPr lang="en-US" sz="2400" dirty="0" err="1">
                <a:solidFill>
                  <a:srgbClr val="0000CC"/>
                </a:solidFill>
                <a:latin typeface="Tahoma" pitchFamily="34" charset="0"/>
                <a:ea typeface="Tahoma" pitchFamily="34" charset="0"/>
                <a:cs typeface="Tahoma" pitchFamily="34" charset="0"/>
              </a:rPr>
              <a:t>getLocalHost</a:t>
            </a:r>
            <a:r>
              <a:rPr lang="en-US" sz="2400" dirty="0">
                <a:latin typeface="Tahoma" pitchFamily="34" charset="0"/>
                <a:ea typeface="Tahoma" pitchFamily="34" charset="0"/>
                <a:cs typeface="Tahoma" pitchFamily="34" charset="0"/>
              </a:rPr>
              <a:t>();</a:t>
            </a:r>
          </a:p>
          <a:p>
            <a:pPr>
              <a:lnSpc>
                <a:spcPct val="110000"/>
              </a:lnSpc>
              <a:buNone/>
            </a:pPr>
            <a:r>
              <a:rPr lang="en-US" altLang="zh-CN" sz="2400" dirty="0" err="1">
                <a:latin typeface="Tahoma" pitchFamily="34" charset="0"/>
                <a:ea typeface="Tahoma" pitchFamily="34" charset="0"/>
                <a:cs typeface="Tahoma" pitchFamily="34" charset="0"/>
              </a:rPr>
              <a:t>System.out.println</a:t>
            </a:r>
            <a:r>
              <a:rPr lang="en-US" altLang="zh-CN" sz="2400" dirty="0">
                <a:latin typeface="Tahoma" pitchFamily="34" charset="0"/>
                <a:ea typeface="Tahoma" pitchFamily="34" charset="0"/>
                <a:cs typeface="Tahoma" pitchFamily="34" charset="0"/>
              </a:rPr>
              <a:t>(</a:t>
            </a:r>
            <a:r>
              <a:rPr lang="en-US" altLang="zh-CN" sz="2400" dirty="0" err="1">
                <a:latin typeface="Tahoma" pitchFamily="34" charset="0"/>
                <a:ea typeface="Tahoma" pitchFamily="34" charset="0"/>
                <a:cs typeface="Tahoma" pitchFamily="34" charset="0"/>
              </a:rPr>
              <a:t>address.getHostName</a:t>
            </a:r>
            <a:r>
              <a:rPr lang="en-US" altLang="zh-CN" sz="2400">
                <a:latin typeface="Tahoma" pitchFamily="34" charset="0"/>
                <a:ea typeface="Tahoma" pitchFamily="34" charset="0"/>
                <a:cs typeface="Tahoma" pitchFamily="34" charset="0"/>
              </a:rPr>
              <a:t>());  //</a:t>
            </a:r>
            <a:r>
              <a:rPr lang="zh-CN" altLang="en-US" sz="2400">
                <a:latin typeface="Tahoma" pitchFamily="34" charset="0"/>
                <a:ea typeface="Tahoma" pitchFamily="34" charset="0"/>
                <a:cs typeface="Tahoma" pitchFamily="34" charset="0"/>
              </a:rPr>
              <a:t>输出</a:t>
            </a:r>
            <a:r>
              <a:rPr lang="zh-CN" altLang="en-US" sz="2400" dirty="0">
                <a:latin typeface="Tahoma" pitchFamily="34" charset="0"/>
                <a:ea typeface="Tahoma" pitchFamily="34" charset="0"/>
                <a:cs typeface="Tahoma" pitchFamily="34" charset="0"/>
              </a:rPr>
              <a:t>本机名</a:t>
            </a: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37B779-A102-4022-ACF1-F32CDAC01396}"/>
              </a:ext>
            </a:extLst>
          </p:cNvPr>
          <p:cNvSpPr>
            <a:spLocks noGrp="1"/>
          </p:cNvSpPr>
          <p:nvPr>
            <p:ph idx="1"/>
          </p:nvPr>
        </p:nvSpPr>
        <p:spPr>
          <a:xfrm>
            <a:off x="421064" y="188640"/>
            <a:ext cx="7823344" cy="4525963"/>
          </a:xfrm>
          <a:ln>
            <a:solidFill>
              <a:schemeClr val="accent1"/>
            </a:solidFill>
          </a:ln>
        </p:spPr>
        <p:txBody>
          <a:bodyPr>
            <a:noAutofit/>
          </a:bodyPr>
          <a:lstStyle/>
          <a:p>
            <a:pPr marL="0"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import java.net.*;</a:t>
            </a:r>
          </a:p>
          <a:p>
            <a:pPr marL="0" indent="0">
              <a:spcBef>
                <a:spcPts val="0"/>
              </a:spcBef>
              <a:buNone/>
            </a:pPr>
            <a:endParaRPr lang="zh-CN" altLang="en-US" sz="2000">
              <a:latin typeface="Tahoma" panose="020B0604030504040204" pitchFamily="34" charset="0"/>
              <a:cs typeface="Tahoma" panose="020B0604030504040204" pitchFamily="34" charset="0"/>
            </a:endParaRPr>
          </a:p>
          <a:p>
            <a:pPr marL="0"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public class Test {</a:t>
            </a:r>
          </a:p>
          <a:p>
            <a:pPr marL="400050" lvl="1"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public static void main(String[] args) {</a:t>
            </a:r>
          </a:p>
          <a:p>
            <a:pPr marL="800100" lvl="2"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try {</a:t>
            </a:r>
          </a:p>
          <a:p>
            <a:pPr marL="1257300" lvl="3" indent="0">
              <a:spcBef>
                <a:spcPts val="0"/>
              </a:spcBef>
              <a:buNone/>
            </a:pPr>
            <a:r>
              <a:rPr lang="en-US" altLang="zh-CN">
                <a:latin typeface="Tahoma" panose="020B0604030504040204" pitchFamily="34" charset="0"/>
                <a:ea typeface="Tahoma" panose="020B0604030504040204" pitchFamily="34" charset="0"/>
                <a:cs typeface="Tahoma" panose="020B0604030504040204" pitchFamily="34" charset="0"/>
              </a:rPr>
              <a:t>InetAddress address;</a:t>
            </a:r>
            <a:endParaRPr lang="zh-CN" altLang="en-US">
              <a:latin typeface="Tahoma" panose="020B0604030504040204" pitchFamily="34" charset="0"/>
              <a:cs typeface="Tahoma" panose="020B0604030504040204" pitchFamily="34" charset="0"/>
            </a:endParaRPr>
          </a:p>
          <a:p>
            <a:pPr marL="1257300" lvl="3" indent="0">
              <a:spcBef>
                <a:spcPts val="0"/>
              </a:spcBef>
              <a:buNone/>
            </a:pPr>
            <a:r>
              <a:rPr lang="en-US" altLang="zh-CN" b="1">
                <a:solidFill>
                  <a:srgbClr val="006600"/>
                </a:solidFill>
                <a:latin typeface="Tahoma" panose="020B0604030504040204" pitchFamily="34" charset="0"/>
                <a:ea typeface="Tahoma" panose="020B0604030504040204" pitchFamily="34" charset="0"/>
                <a:cs typeface="Tahoma" panose="020B0604030504040204" pitchFamily="34" charset="0"/>
              </a:rPr>
              <a:t>address</a:t>
            </a:r>
            <a:r>
              <a:rPr lang="en-US" altLang="zh-CN">
                <a:latin typeface="Tahoma" panose="020B0604030504040204" pitchFamily="34" charset="0"/>
                <a:ea typeface="Tahoma" panose="020B0604030504040204" pitchFamily="34" charset="0"/>
                <a:cs typeface="Tahoma" panose="020B0604030504040204" pitchFamily="34" charset="0"/>
              </a:rPr>
              <a:t> = InetAddress.</a:t>
            </a:r>
            <a:r>
              <a:rPr lang="en-US" altLang="zh-CN" b="1">
                <a:solidFill>
                  <a:srgbClr val="C00000"/>
                </a:solidFill>
                <a:latin typeface="Tahoma" panose="020B0604030504040204" pitchFamily="34" charset="0"/>
                <a:ea typeface="Tahoma" panose="020B0604030504040204" pitchFamily="34" charset="0"/>
                <a:cs typeface="Tahoma" panose="020B0604030504040204" pitchFamily="34" charset="0"/>
              </a:rPr>
              <a:t>getLocalHost</a:t>
            </a:r>
            <a:r>
              <a:rPr lang="en-US" altLang="zh-CN">
                <a:latin typeface="Tahoma" panose="020B0604030504040204" pitchFamily="34" charset="0"/>
                <a:ea typeface="Tahoma" panose="020B0604030504040204" pitchFamily="34" charset="0"/>
                <a:cs typeface="Tahoma" panose="020B0604030504040204" pitchFamily="34" charset="0"/>
              </a:rPr>
              <a:t>();</a:t>
            </a:r>
          </a:p>
          <a:p>
            <a:pPr marL="1257300" lvl="3" indent="0">
              <a:spcBef>
                <a:spcPts val="0"/>
              </a:spcBef>
              <a:buNone/>
            </a:pPr>
            <a:r>
              <a:rPr lang="en-US" altLang="zh-CN">
                <a:latin typeface="Tahoma" panose="020B0604030504040204" pitchFamily="34" charset="0"/>
                <a:ea typeface="Tahoma" panose="020B0604030504040204" pitchFamily="34" charset="0"/>
                <a:cs typeface="Tahoma" panose="020B0604030504040204" pitchFamily="34" charset="0"/>
              </a:rPr>
              <a:t>System.out.println(</a:t>
            </a:r>
            <a:r>
              <a:rPr lang="en-US" altLang="zh-CN" b="1">
                <a:solidFill>
                  <a:srgbClr val="006600"/>
                </a:solidFill>
                <a:latin typeface="Tahoma" panose="020B0604030504040204" pitchFamily="34" charset="0"/>
                <a:ea typeface="Tahoma" panose="020B0604030504040204" pitchFamily="34" charset="0"/>
                <a:cs typeface="Tahoma" panose="020B0604030504040204" pitchFamily="34" charset="0"/>
              </a:rPr>
              <a:t>address</a:t>
            </a:r>
            <a:r>
              <a:rPr lang="en-US" altLang="zh-CN">
                <a:latin typeface="Tahoma" panose="020B0604030504040204" pitchFamily="34" charset="0"/>
                <a:ea typeface="Tahoma" panose="020B0604030504040204" pitchFamily="34" charset="0"/>
                <a:cs typeface="Tahoma" panose="020B0604030504040204" pitchFamily="34" charset="0"/>
              </a:rPr>
              <a:t>.toString());  </a:t>
            </a:r>
          </a:p>
          <a:p>
            <a:pPr marL="1257300" lvl="3" indent="0">
              <a:spcBef>
                <a:spcPts val="0"/>
              </a:spcBef>
              <a:buNone/>
            </a:pPr>
            <a:r>
              <a:rPr lang="en-US" altLang="zh-CN">
                <a:latin typeface="Tahoma" panose="020B0604030504040204" pitchFamily="34" charset="0"/>
                <a:ea typeface="Tahoma" panose="020B0604030504040204" pitchFamily="34" charset="0"/>
                <a:cs typeface="Tahoma" panose="020B0604030504040204" pitchFamily="34" charset="0"/>
              </a:rPr>
              <a:t>System.out.println(</a:t>
            </a:r>
            <a:r>
              <a:rPr lang="en-US" altLang="zh-CN" b="1">
                <a:solidFill>
                  <a:srgbClr val="006600"/>
                </a:solidFill>
                <a:latin typeface="Tahoma" panose="020B0604030504040204" pitchFamily="34" charset="0"/>
                <a:ea typeface="Tahoma" panose="020B0604030504040204" pitchFamily="34" charset="0"/>
                <a:cs typeface="Tahoma" panose="020B0604030504040204" pitchFamily="34" charset="0"/>
              </a:rPr>
              <a:t>address</a:t>
            </a:r>
            <a:r>
              <a:rPr lang="en-US" altLang="zh-CN">
                <a:latin typeface="Tahoma" panose="020B0604030504040204" pitchFamily="34" charset="0"/>
                <a:ea typeface="Tahoma" panose="020B0604030504040204" pitchFamily="34" charset="0"/>
                <a:cs typeface="Tahoma" panose="020B0604030504040204" pitchFamily="34" charset="0"/>
              </a:rPr>
              <a:t>.getHostName());</a:t>
            </a:r>
          </a:p>
          <a:p>
            <a:pPr marL="1257300" lvl="3" indent="0">
              <a:spcBef>
                <a:spcPts val="0"/>
              </a:spcBef>
              <a:buNone/>
            </a:pPr>
            <a:r>
              <a:rPr lang="en-US" altLang="zh-CN">
                <a:latin typeface="Tahoma" panose="020B0604030504040204" pitchFamily="34" charset="0"/>
                <a:ea typeface="Tahoma" panose="020B0604030504040204" pitchFamily="34" charset="0"/>
                <a:cs typeface="Tahoma" panose="020B0604030504040204" pitchFamily="34" charset="0"/>
              </a:rPr>
              <a:t>System.out.println(</a:t>
            </a:r>
            <a:r>
              <a:rPr lang="en-US" altLang="zh-CN" b="1">
                <a:solidFill>
                  <a:srgbClr val="006600"/>
                </a:solidFill>
                <a:latin typeface="Tahoma" panose="020B0604030504040204" pitchFamily="34" charset="0"/>
                <a:ea typeface="Tahoma" panose="020B0604030504040204" pitchFamily="34" charset="0"/>
                <a:cs typeface="Tahoma" panose="020B0604030504040204" pitchFamily="34" charset="0"/>
              </a:rPr>
              <a:t>address</a:t>
            </a:r>
            <a:r>
              <a:rPr lang="en-US" altLang="zh-CN">
                <a:latin typeface="Tahoma" panose="020B0604030504040204" pitchFamily="34" charset="0"/>
                <a:ea typeface="Tahoma" panose="020B0604030504040204" pitchFamily="34" charset="0"/>
                <a:cs typeface="Tahoma" panose="020B0604030504040204" pitchFamily="34" charset="0"/>
              </a:rPr>
              <a:t>.getHostAddress());</a:t>
            </a:r>
          </a:p>
          <a:p>
            <a:pPr marL="800100" lvl="2"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 catch (UnknownHostException e) {</a:t>
            </a:r>
          </a:p>
          <a:p>
            <a:pPr marL="1257300" lvl="3" indent="0">
              <a:spcBef>
                <a:spcPts val="0"/>
              </a:spcBef>
              <a:buNone/>
            </a:pPr>
            <a:r>
              <a:rPr lang="en-US" altLang="zh-CN">
                <a:latin typeface="Tahoma" panose="020B0604030504040204" pitchFamily="34" charset="0"/>
                <a:ea typeface="Tahoma" panose="020B0604030504040204" pitchFamily="34" charset="0"/>
                <a:cs typeface="Tahoma" panose="020B0604030504040204" pitchFamily="34" charset="0"/>
              </a:rPr>
              <a:t>e.printStackTrace();</a:t>
            </a:r>
          </a:p>
          <a:p>
            <a:pPr marL="800100" lvl="2"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a:t>
            </a:r>
          </a:p>
          <a:p>
            <a:pPr marL="400050" lvl="1"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a:t>
            </a:r>
          </a:p>
          <a:p>
            <a:pPr marL="0"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a:t>
            </a:r>
            <a:endParaRPr lang="zh-CN" altLang="en-US" sz="2000">
              <a:latin typeface="Tahoma" panose="020B0604030504040204" pitchFamily="34" charset="0"/>
              <a:cs typeface="Tahoma" panose="020B0604030504040204" pitchFamily="34" charset="0"/>
            </a:endParaRPr>
          </a:p>
        </p:txBody>
      </p:sp>
      <p:sp>
        <p:nvSpPr>
          <p:cNvPr id="4" name="灯片编号占位符 3">
            <a:extLst>
              <a:ext uri="{FF2B5EF4-FFF2-40B4-BE49-F238E27FC236}">
                <a16:creationId xmlns:a16="http://schemas.microsoft.com/office/drawing/2014/main" id="{5581CD44-7798-433E-BA63-68371B5517C4}"/>
              </a:ext>
            </a:extLst>
          </p:cNvPr>
          <p:cNvSpPr>
            <a:spLocks noGrp="1"/>
          </p:cNvSpPr>
          <p:nvPr>
            <p:ph type="sldNum" sz="quarter" idx="12"/>
          </p:nvPr>
        </p:nvSpPr>
        <p:spPr/>
        <p:txBody>
          <a:bodyPr/>
          <a:lstStyle/>
          <a:p>
            <a:fld id="{0C913308-F349-4B6D-A68A-DD1791B4A57B}" type="slidenum">
              <a:rPr lang="zh-CN" altLang="en-US" smtClean="0"/>
              <a:pPr/>
              <a:t>29</a:t>
            </a:fld>
            <a:endParaRPr lang="zh-CN" altLang="en-US"/>
          </a:p>
        </p:txBody>
      </p:sp>
      <p:pic>
        <p:nvPicPr>
          <p:cNvPr id="5" name="图片 4">
            <a:extLst>
              <a:ext uri="{FF2B5EF4-FFF2-40B4-BE49-F238E27FC236}">
                <a16:creationId xmlns:a16="http://schemas.microsoft.com/office/drawing/2014/main" id="{97B3650B-943E-422E-B379-DCEFD7DBC71F}"/>
              </a:ext>
            </a:extLst>
          </p:cNvPr>
          <p:cNvPicPr>
            <a:picLocks noChangeAspect="1"/>
          </p:cNvPicPr>
          <p:nvPr/>
        </p:nvPicPr>
        <p:blipFill>
          <a:blip r:embed="rId2"/>
          <a:stretch>
            <a:fillRect/>
          </a:stretch>
        </p:blipFill>
        <p:spPr>
          <a:xfrm>
            <a:off x="2224087" y="4798259"/>
            <a:ext cx="4695825" cy="1676400"/>
          </a:xfrm>
          <a:prstGeom prst="rect">
            <a:avLst/>
          </a:prstGeom>
        </p:spPr>
      </p:pic>
    </p:spTree>
    <p:extLst>
      <p:ext uri="{BB962C8B-B14F-4D97-AF65-F5344CB8AC3E}">
        <p14:creationId xmlns:p14="http://schemas.microsoft.com/office/powerpoint/2010/main" val="256955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网络编程</a:t>
            </a:r>
          </a:p>
        </p:txBody>
      </p:sp>
      <p:sp>
        <p:nvSpPr>
          <p:cNvPr id="3" name="内容占位符 2"/>
          <p:cNvSpPr>
            <a:spLocks noGrp="1"/>
          </p:cNvSpPr>
          <p:nvPr>
            <p:ph idx="1"/>
          </p:nvPr>
        </p:nvSpPr>
        <p:spPr/>
        <p:txBody>
          <a:bodyPr/>
          <a:lstStyle/>
          <a:p>
            <a:r>
              <a:rPr lang="zh-CN" altLang="en-US" dirty="0"/>
              <a:t>网络编程的实质就是两个</a:t>
            </a:r>
            <a:r>
              <a:rPr lang="en-US" altLang="zh-CN" dirty="0"/>
              <a:t>(</a:t>
            </a:r>
            <a:r>
              <a:rPr lang="zh-CN" altLang="en-US" dirty="0"/>
              <a:t>或多个</a:t>
            </a:r>
            <a:r>
              <a:rPr lang="en-US" altLang="zh-CN" dirty="0"/>
              <a:t>)</a:t>
            </a:r>
            <a:r>
              <a:rPr lang="zh-CN" altLang="en-US" dirty="0"/>
              <a:t>设备</a:t>
            </a:r>
            <a:r>
              <a:rPr lang="en-US" altLang="zh-CN"/>
              <a:t>(</a:t>
            </a:r>
            <a:r>
              <a:rPr lang="zh-CN" altLang="en-US"/>
              <a:t>例如：计算机</a:t>
            </a:r>
            <a:r>
              <a:rPr lang="en-US" altLang="zh-CN" dirty="0"/>
              <a:t>)</a:t>
            </a:r>
            <a:r>
              <a:rPr lang="zh-CN" altLang="en-US" dirty="0"/>
              <a:t>之间的数据传输。</a:t>
            </a:r>
            <a:endParaRPr lang="en-US" altLang="zh-CN" dirty="0"/>
          </a:p>
          <a:p>
            <a:endParaRPr lang="en-US" altLang="zh-CN" dirty="0"/>
          </a:p>
          <a:p>
            <a:r>
              <a:rPr lang="en-US" altLang="zh-CN" dirty="0"/>
              <a:t>Java</a:t>
            </a:r>
            <a:r>
              <a:rPr lang="zh-CN" altLang="en-US" dirty="0"/>
              <a:t>和网络编程有关的基本</a:t>
            </a:r>
            <a:r>
              <a:rPr lang="en-US" altLang="zh-CN" dirty="0"/>
              <a:t>API</a:t>
            </a:r>
            <a:r>
              <a:rPr lang="zh-CN" altLang="en-US" dirty="0"/>
              <a:t>位于</a:t>
            </a:r>
            <a:r>
              <a:rPr lang="en-US" altLang="zh-CN" b="1" dirty="0">
                <a:solidFill>
                  <a:srgbClr val="0000CC"/>
                </a:solidFill>
                <a:latin typeface="Tahoma" pitchFamily="34" charset="0"/>
                <a:ea typeface="Tahoma" pitchFamily="34" charset="0"/>
                <a:cs typeface="Tahoma" pitchFamily="34" charset="0"/>
              </a:rPr>
              <a:t>java.net</a:t>
            </a:r>
            <a:r>
              <a:rPr lang="zh-CN" altLang="en-US" dirty="0"/>
              <a:t>包中，该包中包含了基本的网络编程实现，该包是网络编程</a:t>
            </a:r>
            <a:r>
              <a:rPr lang="zh-CN" altLang="en-US"/>
              <a:t>的基础。</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Java</a:t>
            </a:r>
            <a:r>
              <a:rPr lang="zh-CN" altLang="en-US" dirty="0"/>
              <a:t>中的网络支持</a:t>
            </a:r>
          </a:p>
        </p:txBody>
      </p:sp>
      <p:sp>
        <p:nvSpPr>
          <p:cNvPr id="3" name="内容占位符 2"/>
          <p:cNvSpPr>
            <a:spLocks noGrp="1"/>
          </p:cNvSpPr>
          <p:nvPr>
            <p:ph idx="1"/>
          </p:nvPr>
        </p:nvSpPr>
        <p:spPr/>
        <p:txBody>
          <a:bodyPr>
            <a:normAutofit fontScale="92500" lnSpcReduction="10000"/>
          </a:bodyPr>
          <a:lstStyle/>
          <a:p>
            <a:r>
              <a:rPr lang="zh-CN" altLang="en-US" dirty="0"/>
              <a:t>针对网络通信的不同层次，</a:t>
            </a:r>
            <a:r>
              <a:rPr lang="en-US" altLang="zh-CN" dirty="0"/>
              <a:t>Java</a:t>
            </a:r>
            <a:r>
              <a:rPr lang="zh-CN" altLang="en-US" dirty="0"/>
              <a:t>提供了不同的</a:t>
            </a:r>
            <a:r>
              <a:rPr lang="en-US" altLang="zh-CN" dirty="0"/>
              <a:t>API</a:t>
            </a:r>
            <a:r>
              <a:rPr lang="zh-CN" altLang="en-US" dirty="0"/>
              <a:t>，其提供的网络功能有四大类：</a:t>
            </a:r>
          </a:p>
          <a:p>
            <a:pPr marL="801687" lvl="1" indent="-457200">
              <a:buFont typeface="+mj-lt"/>
              <a:buAutoNum type="arabicPeriod"/>
            </a:pPr>
            <a:r>
              <a:rPr lang="en-US" altLang="zh-CN" b="1" dirty="0" err="1">
                <a:solidFill>
                  <a:srgbClr val="C00000"/>
                </a:solidFill>
              </a:rPr>
              <a:t>InetAddress</a:t>
            </a:r>
            <a:endParaRPr lang="en-US" altLang="zh-CN" b="1" dirty="0">
              <a:solidFill>
                <a:srgbClr val="C00000"/>
              </a:solidFill>
            </a:endParaRPr>
          </a:p>
          <a:p>
            <a:pPr lvl="2"/>
            <a:r>
              <a:rPr lang="zh-CN" altLang="en-US" dirty="0"/>
              <a:t>用于标识网络上的硬件资源，主要是</a:t>
            </a:r>
            <a:r>
              <a:rPr lang="en-US" altLang="zh-CN" dirty="0"/>
              <a:t>IP</a:t>
            </a:r>
            <a:r>
              <a:rPr lang="zh-CN" altLang="en-US" dirty="0"/>
              <a:t>地址</a:t>
            </a:r>
          </a:p>
          <a:p>
            <a:pPr marL="801687" lvl="1" indent="-457200">
              <a:buFont typeface="+mj-lt"/>
              <a:buAutoNum type="arabicPeriod"/>
            </a:pPr>
            <a:r>
              <a:rPr lang="en-US" altLang="zh-CN" b="1" dirty="0">
                <a:solidFill>
                  <a:srgbClr val="C00000"/>
                </a:solidFill>
              </a:rPr>
              <a:t>URL</a:t>
            </a:r>
          </a:p>
          <a:p>
            <a:pPr lvl="2"/>
            <a:r>
              <a:rPr lang="zh-CN" altLang="en-US" dirty="0"/>
              <a:t>统一资源定位符，通过</a:t>
            </a:r>
            <a:r>
              <a:rPr lang="en-US" altLang="zh-CN" dirty="0"/>
              <a:t>URL</a:t>
            </a:r>
            <a:r>
              <a:rPr lang="zh-CN" altLang="en-US" dirty="0"/>
              <a:t>可以直接读取或写入网络上的数据</a:t>
            </a:r>
          </a:p>
          <a:p>
            <a:pPr marL="801687" lvl="1" indent="-457200">
              <a:buFont typeface="+mj-lt"/>
              <a:buAutoNum type="arabicPeriod"/>
            </a:pPr>
            <a:r>
              <a:rPr lang="en-US" altLang="zh-CN" b="1">
                <a:solidFill>
                  <a:srgbClr val="C00000"/>
                </a:solidFill>
              </a:rPr>
              <a:t>Socket</a:t>
            </a:r>
            <a:endParaRPr lang="en-US" altLang="zh-CN" b="1" dirty="0">
              <a:solidFill>
                <a:srgbClr val="C00000"/>
              </a:solidFill>
            </a:endParaRPr>
          </a:p>
          <a:p>
            <a:pPr lvl="2"/>
            <a:r>
              <a:rPr lang="zh-CN" altLang="en-US" dirty="0"/>
              <a:t>使用</a:t>
            </a:r>
            <a:r>
              <a:rPr lang="en-US" altLang="zh-CN" dirty="0"/>
              <a:t>TCP</a:t>
            </a:r>
            <a:r>
              <a:rPr lang="zh-CN" altLang="en-US" dirty="0"/>
              <a:t>协议实现的网络通信</a:t>
            </a:r>
            <a:r>
              <a:rPr lang="en-US" altLang="zh-CN" dirty="0"/>
              <a:t>Socket</a:t>
            </a:r>
            <a:r>
              <a:rPr lang="zh-CN" altLang="en-US" dirty="0"/>
              <a:t>相关的类</a:t>
            </a:r>
          </a:p>
          <a:p>
            <a:pPr marL="801687" lvl="1" indent="-457200">
              <a:buFont typeface="+mj-lt"/>
              <a:buAutoNum type="arabicPeriod"/>
            </a:pPr>
            <a:r>
              <a:rPr lang="en-US" altLang="zh-CN" b="1" dirty="0">
                <a:solidFill>
                  <a:srgbClr val="C00000"/>
                </a:solidFill>
              </a:rPr>
              <a:t>Datagram</a:t>
            </a:r>
          </a:p>
          <a:p>
            <a:pPr lvl="2"/>
            <a:r>
              <a:rPr lang="zh-CN" altLang="en-US" dirty="0"/>
              <a:t>使用</a:t>
            </a:r>
            <a:r>
              <a:rPr lang="en-US" altLang="zh-CN" dirty="0"/>
              <a:t>UDP</a:t>
            </a:r>
            <a:r>
              <a:rPr lang="zh-CN" altLang="en-US" dirty="0"/>
              <a:t>协议，将数据保存在用户数据报中，通过网络进行通信。</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§16.3   </a:t>
            </a:r>
            <a:r>
              <a:rPr lang="zh-CN" altLang="en-US" dirty="0">
                <a:latin typeface="宋体" charset="-122"/>
              </a:rPr>
              <a:t>套接字 </a:t>
            </a:r>
            <a:endParaRPr lang="zh-CN" altLang="en-US" dirty="0"/>
          </a:p>
        </p:txBody>
      </p:sp>
      <p:sp>
        <p:nvSpPr>
          <p:cNvPr id="3" name="内容占位符 2"/>
          <p:cNvSpPr>
            <a:spLocks noGrp="1"/>
          </p:cNvSpPr>
          <p:nvPr>
            <p:ph idx="1"/>
          </p:nvPr>
        </p:nvSpPr>
        <p:spPr/>
        <p:txBody>
          <a:bodyPr/>
          <a:lstStyle/>
          <a:p>
            <a:pPr>
              <a:buNone/>
            </a:pPr>
            <a:r>
              <a:rPr lang="zh-CN" altLang="en-US" b="1" dirty="0">
                <a:latin typeface="Tahoma" pitchFamily="34" charset="0"/>
                <a:cs typeface="Tahoma" pitchFamily="34" charset="0"/>
              </a:rPr>
              <a:t>§16.3.1   套接字</a:t>
            </a:r>
            <a:r>
              <a:rPr lang="en-US" altLang="zh-CN" b="1" dirty="0">
                <a:latin typeface="Tahoma" pitchFamily="34" charset="0"/>
                <a:ea typeface="Tahoma" pitchFamily="34" charset="0"/>
                <a:cs typeface="Tahoma" pitchFamily="34" charset="0"/>
              </a:rPr>
              <a:t>Socket</a:t>
            </a:r>
          </a:p>
          <a:p>
            <a:pPr lvl="1"/>
            <a:r>
              <a:rPr lang="en-US" altLang="zh-CN" b="1" dirty="0">
                <a:solidFill>
                  <a:srgbClr val="C00000"/>
                </a:solidFill>
                <a:latin typeface="Tahoma" pitchFamily="34" charset="0"/>
                <a:ea typeface="Tahoma" pitchFamily="34" charset="0"/>
                <a:cs typeface="Tahoma" pitchFamily="34" charset="0"/>
              </a:rPr>
              <a:t>IP</a:t>
            </a:r>
            <a:r>
              <a:rPr lang="zh-CN" altLang="en-US" b="1" dirty="0">
                <a:solidFill>
                  <a:srgbClr val="C00000"/>
                </a:solidFill>
                <a:latin typeface="Tahoma" pitchFamily="34" charset="0"/>
                <a:cs typeface="Tahoma" pitchFamily="34" charset="0"/>
              </a:rPr>
              <a:t>地址</a:t>
            </a:r>
            <a:r>
              <a:rPr lang="zh-CN" altLang="en-US" dirty="0">
                <a:latin typeface="Tahoma" pitchFamily="34" charset="0"/>
                <a:cs typeface="Tahoma" pitchFamily="34" charset="0"/>
              </a:rPr>
              <a:t>标识</a:t>
            </a:r>
            <a:r>
              <a:rPr lang="en-US" altLang="zh-CN" dirty="0">
                <a:latin typeface="Tahoma" pitchFamily="34" charset="0"/>
                <a:ea typeface="Tahoma" pitchFamily="34" charset="0"/>
                <a:cs typeface="Tahoma" pitchFamily="34" charset="0"/>
              </a:rPr>
              <a:t>Internet</a:t>
            </a:r>
            <a:r>
              <a:rPr lang="zh-CN" altLang="en-US" dirty="0">
                <a:latin typeface="Tahoma" pitchFamily="34" charset="0"/>
                <a:cs typeface="Tahoma" pitchFamily="34" charset="0"/>
              </a:rPr>
              <a:t>上的计算机。</a:t>
            </a:r>
            <a:endParaRPr lang="en-US" altLang="zh-CN" dirty="0">
              <a:latin typeface="Tahoma" pitchFamily="34" charset="0"/>
              <a:ea typeface="Tahoma" pitchFamily="34" charset="0"/>
              <a:cs typeface="Tahoma" pitchFamily="34" charset="0"/>
            </a:endParaRPr>
          </a:p>
          <a:p>
            <a:pPr lvl="1"/>
            <a:r>
              <a:rPr lang="zh-CN" altLang="en-US" b="1" dirty="0">
                <a:solidFill>
                  <a:srgbClr val="C00000"/>
                </a:solidFill>
                <a:latin typeface="Tahoma" pitchFamily="34" charset="0"/>
                <a:cs typeface="Tahoma" pitchFamily="34" charset="0"/>
              </a:rPr>
              <a:t>端口号</a:t>
            </a:r>
            <a:r>
              <a:rPr lang="zh-CN" altLang="en-US" dirty="0">
                <a:latin typeface="Tahoma" pitchFamily="34" charset="0"/>
                <a:cs typeface="Tahoma" pitchFamily="34" charset="0"/>
              </a:rPr>
              <a:t>标识正在计算机上运行</a:t>
            </a:r>
            <a:r>
              <a:rPr lang="zh-CN" altLang="en-US">
                <a:latin typeface="Tahoma" pitchFamily="34" charset="0"/>
                <a:cs typeface="Tahoma" pitchFamily="34" charset="0"/>
              </a:rPr>
              <a:t>的进程</a:t>
            </a:r>
            <a:r>
              <a:rPr lang="en-US" altLang="zh-CN">
                <a:latin typeface="Tahoma" pitchFamily="34" charset="0"/>
                <a:cs typeface="Tahoma" pitchFamily="34" charset="0"/>
              </a:rPr>
              <a:t>(</a:t>
            </a:r>
            <a:r>
              <a:rPr lang="zh-CN" altLang="en-US">
                <a:latin typeface="Tahoma" pitchFamily="34" charset="0"/>
                <a:cs typeface="Tahoma" pitchFamily="34" charset="0"/>
              </a:rPr>
              <a:t>程序</a:t>
            </a:r>
            <a:r>
              <a:rPr lang="en-US" altLang="zh-CN">
                <a:latin typeface="Tahoma" pitchFamily="34" charset="0"/>
                <a:cs typeface="Tahoma" pitchFamily="34" charset="0"/>
              </a:rPr>
              <a:t>)</a:t>
            </a:r>
            <a:r>
              <a:rPr lang="zh-CN" altLang="en-US">
                <a:latin typeface="Tahoma" pitchFamily="34" charset="0"/>
                <a:cs typeface="Tahoma" pitchFamily="34" charset="0"/>
              </a:rPr>
              <a:t>。</a:t>
            </a:r>
            <a:r>
              <a:rPr lang="zh-CN" altLang="en-US" dirty="0">
                <a:latin typeface="Tahoma" pitchFamily="34" charset="0"/>
                <a:cs typeface="Tahoma" pitchFamily="34" charset="0"/>
              </a:rPr>
              <a:t>端口号被规定为一个16位的0~65535之间的整数。</a:t>
            </a:r>
            <a:endParaRPr lang="en-US" altLang="zh-CN" dirty="0">
              <a:latin typeface="Tahoma" pitchFamily="34" charset="0"/>
              <a:ea typeface="Tahoma" pitchFamily="34" charset="0"/>
              <a:cs typeface="Tahoma" pitchFamily="34" charset="0"/>
            </a:endParaRPr>
          </a:p>
          <a:p>
            <a:pPr lvl="1"/>
            <a:endParaRPr lang="en-US" altLang="zh-CN" dirty="0">
              <a:latin typeface="Tahoma" pitchFamily="34" charset="0"/>
              <a:ea typeface="Tahoma" pitchFamily="34" charset="0"/>
              <a:cs typeface="Tahoma" pitchFamily="34" charset="0"/>
            </a:endParaRPr>
          </a:p>
          <a:p>
            <a:pPr lvl="1"/>
            <a:r>
              <a:rPr lang="zh-CN" altLang="en-US">
                <a:latin typeface="Tahoma" pitchFamily="34" charset="0"/>
                <a:cs typeface="Tahoma" pitchFamily="34" charset="0"/>
              </a:rPr>
              <a:t>在</a:t>
            </a:r>
            <a:r>
              <a:rPr lang="en-US" altLang="zh-CN">
                <a:latin typeface="Tahoma" pitchFamily="34" charset="0"/>
                <a:cs typeface="Tahoma" pitchFamily="34" charset="0"/>
              </a:rPr>
              <a:t>Internet</a:t>
            </a:r>
            <a:r>
              <a:rPr lang="zh-CN" altLang="en-US">
                <a:latin typeface="Tahoma" pitchFamily="34" charset="0"/>
                <a:cs typeface="Tahoma" pitchFamily="34" charset="0"/>
              </a:rPr>
              <a:t>，两台主机上的</a:t>
            </a:r>
            <a:r>
              <a:rPr lang="zh-CN" altLang="en-US" b="1">
                <a:solidFill>
                  <a:srgbClr val="C00000"/>
                </a:solidFill>
                <a:latin typeface="Tahoma" pitchFamily="34" charset="0"/>
                <a:cs typeface="Tahoma" pitchFamily="34" charset="0"/>
              </a:rPr>
              <a:t>两</a:t>
            </a:r>
            <a:r>
              <a:rPr lang="zh-CN" altLang="en-US" b="1" dirty="0">
                <a:solidFill>
                  <a:srgbClr val="C00000"/>
                </a:solidFill>
                <a:latin typeface="Tahoma" pitchFamily="34" charset="0"/>
                <a:cs typeface="Tahoma" pitchFamily="34" charset="0"/>
              </a:rPr>
              <a:t>个程序</a:t>
            </a:r>
            <a:r>
              <a:rPr lang="zh-CN" altLang="en-US" dirty="0">
                <a:latin typeface="Tahoma" pitchFamily="34" charset="0"/>
                <a:cs typeface="Tahoma" pitchFamily="34" charset="0"/>
              </a:rPr>
              <a:t>需要通信时，它们可以通过使用</a:t>
            </a:r>
            <a:r>
              <a:rPr lang="en-US" altLang="zh-CN" b="1" dirty="0">
                <a:solidFill>
                  <a:srgbClr val="0000CC"/>
                </a:solidFill>
                <a:latin typeface="Tahoma" pitchFamily="34" charset="0"/>
                <a:ea typeface="Tahoma" pitchFamily="34" charset="0"/>
                <a:cs typeface="Tahoma" pitchFamily="34" charset="0"/>
              </a:rPr>
              <a:t>Socket</a:t>
            </a:r>
            <a:r>
              <a:rPr lang="zh-CN" altLang="en-US" b="1">
                <a:solidFill>
                  <a:srgbClr val="0000CC"/>
                </a:solidFill>
                <a:latin typeface="Tahoma" pitchFamily="34" charset="0"/>
                <a:cs typeface="Tahoma" pitchFamily="34" charset="0"/>
              </a:rPr>
              <a:t>类</a:t>
            </a:r>
            <a:r>
              <a:rPr lang="zh-CN" altLang="en-US">
                <a:latin typeface="Tahoma" pitchFamily="34" charset="0"/>
                <a:cs typeface="Tahoma" pitchFamily="34" charset="0"/>
              </a:rPr>
              <a:t>建立</a:t>
            </a:r>
            <a:r>
              <a:rPr lang="en-US" altLang="zh-CN" b="1">
                <a:solidFill>
                  <a:srgbClr val="0000CC"/>
                </a:solidFill>
                <a:latin typeface="Tahoma" pitchFamily="34" charset="0"/>
                <a:ea typeface="Tahoma" pitchFamily="34" charset="0"/>
                <a:cs typeface="Tahoma" pitchFamily="34" charset="0"/>
              </a:rPr>
              <a:t>Socket</a:t>
            </a:r>
            <a:r>
              <a:rPr lang="zh-CN" altLang="en-US">
                <a:latin typeface="Tahoma" pitchFamily="34" charset="0"/>
                <a:cs typeface="Tahoma" pitchFamily="34" charset="0"/>
              </a:rPr>
              <a:t>对象，并</a:t>
            </a:r>
            <a:r>
              <a:rPr lang="zh-CN" altLang="en-US" dirty="0">
                <a:latin typeface="Tahoma" pitchFamily="34" charset="0"/>
                <a:cs typeface="Tahoma" pitchFamily="34" charset="0"/>
              </a:rPr>
              <a:t>连接在一起</a:t>
            </a:r>
            <a:r>
              <a:rPr lang="en-US" altLang="zh-CN" dirty="0">
                <a:latin typeface="Tahoma" pitchFamily="34" charset="0"/>
                <a:ea typeface="Tahoma" pitchFamily="34" charset="0"/>
                <a:cs typeface="Tahoma" pitchFamily="34" charset="0"/>
              </a:rPr>
              <a:t>(</a:t>
            </a:r>
            <a:r>
              <a:rPr lang="zh-CN" altLang="en-US" dirty="0">
                <a:solidFill>
                  <a:srgbClr val="0000CC"/>
                </a:solidFill>
                <a:latin typeface="Tahoma" pitchFamily="34" charset="0"/>
                <a:cs typeface="Tahoma" pitchFamily="34" charset="0"/>
              </a:rPr>
              <a:t>端口号与</a:t>
            </a:r>
            <a:r>
              <a:rPr lang="en-US" altLang="zh-CN" dirty="0">
                <a:solidFill>
                  <a:srgbClr val="0000CC"/>
                </a:solidFill>
                <a:latin typeface="Tahoma" pitchFamily="34" charset="0"/>
                <a:ea typeface="Tahoma" pitchFamily="34" charset="0"/>
                <a:cs typeface="Tahoma" pitchFamily="34" charset="0"/>
              </a:rPr>
              <a:t>IP</a:t>
            </a:r>
            <a:r>
              <a:rPr lang="zh-CN" altLang="en-US" dirty="0">
                <a:solidFill>
                  <a:srgbClr val="0000CC"/>
                </a:solidFill>
                <a:latin typeface="Tahoma" pitchFamily="34" charset="0"/>
                <a:cs typeface="Tahoma" pitchFamily="34" charset="0"/>
              </a:rPr>
              <a:t>地址的组合得出一个网络套接字</a:t>
            </a:r>
            <a:r>
              <a:rPr lang="en-US" altLang="zh-CN" dirty="0">
                <a:latin typeface="Tahoma" pitchFamily="34" charset="0"/>
                <a:ea typeface="Tahoma" pitchFamily="34" charset="0"/>
                <a:cs typeface="Tahoma" pitchFamily="34" charset="0"/>
              </a:rPr>
              <a:t>)</a:t>
            </a:r>
            <a:r>
              <a:rPr lang="zh-CN" altLang="en-US" dirty="0">
                <a:latin typeface="Tahoma" pitchFamily="34" charset="0"/>
                <a:cs typeface="Tahoma" pitchFamily="34" charset="0"/>
              </a:rPr>
              <a:t>。</a:t>
            </a:r>
            <a:endParaRPr lang="en-US" altLang="zh-CN" dirty="0">
              <a:latin typeface="Tahoma" pitchFamily="34" charset="0"/>
              <a:cs typeface="Tahoma" pitchFamily="34" charset="0"/>
            </a:endParaRPr>
          </a:p>
          <a:p>
            <a:pPr lvl="2"/>
            <a:r>
              <a:rPr lang="zh-CN" altLang="en-US" dirty="0">
                <a:latin typeface="Tahoma" pitchFamily="34" charset="0"/>
                <a:cs typeface="Tahoma" pitchFamily="34" charset="0"/>
              </a:rPr>
              <a:t>使用</a:t>
            </a:r>
            <a:r>
              <a:rPr lang="en-US" altLang="zh-CN" b="1" dirty="0">
                <a:solidFill>
                  <a:srgbClr val="0000CC"/>
                </a:solidFill>
                <a:latin typeface="Tahoma" pitchFamily="34" charset="0"/>
                <a:ea typeface="Tahoma" pitchFamily="34" charset="0"/>
                <a:cs typeface="Tahoma" pitchFamily="34" charset="0"/>
              </a:rPr>
              <a:t>Socket</a:t>
            </a:r>
            <a:r>
              <a:rPr lang="zh-CN" altLang="en-US" b="1" dirty="0">
                <a:solidFill>
                  <a:srgbClr val="0000CC"/>
                </a:solidFill>
                <a:latin typeface="Tahoma" pitchFamily="34" charset="0"/>
                <a:ea typeface="Tahoma" pitchFamily="34" charset="0"/>
                <a:cs typeface="Tahoma" pitchFamily="34" charset="0"/>
              </a:rPr>
              <a:t>开发的</a:t>
            </a:r>
            <a:r>
              <a:rPr lang="zh-CN" altLang="en-US" dirty="0">
                <a:latin typeface="Tahoma" pitchFamily="34" charset="0"/>
                <a:cs typeface="Tahoma" pitchFamily="34" charset="0"/>
              </a:rPr>
              <a:t>应用程序，如：远程登陆、文件传输、网络游戏、视频会议、</a:t>
            </a:r>
            <a:r>
              <a:rPr lang="en-US" altLang="zh-CN" dirty="0">
                <a:latin typeface="Tahoma" pitchFamily="34" charset="0"/>
                <a:cs typeface="Tahoma" pitchFamily="34" charset="0"/>
              </a:rPr>
              <a:t>QQ</a:t>
            </a:r>
            <a:r>
              <a:rPr lang="zh-CN" altLang="en-US">
                <a:latin typeface="Tahoma" pitchFamily="34" charset="0"/>
                <a:cs typeface="Tahoma" pitchFamily="34" charset="0"/>
              </a:rPr>
              <a:t>聊天等。</a:t>
            </a:r>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§16.3.1   套接字</a:t>
            </a:r>
            <a:r>
              <a:rPr lang="en-US" altLang="zh-CN" dirty="0">
                <a:latin typeface="Tahoma" pitchFamily="34" charset="0"/>
                <a:ea typeface="Tahoma" pitchFamily="34" charset="0"/>
                <a:cs typeface="Tahoma" pitchFamily="34" charset="0"/>
              </a:rPr>
              <a:t>Socket</a:t>
            </a:r>
          </a:p>
        </p:txBody>
      </p:sp>
      <p:sp>
        <p:nvSpPr>
          <p:cNvPr id="3" name="内容占位符 2"/>
          <p:cNvSpPr>
            <a:spLocks noGrp="1"/>
          </p:cNvSpPr>
          <p:nvPr>
            <p:ph idx="1"/>
          </p:nvPr>
        </p:nvSpPr>
        <p:spPr/>
        <p:txBody>
          <a:bodyPr/>
          <a:lstStyle/>
          <a:p>
            <a:r>
              <a:rPr lang="zh-CN" altLang="en-US" dirty="0"/>
              <a:t>什么是</a:t>
            </a:r>
            <a:r>
              <a:rPr lang="en-US" altLang="zh-CN" b="1" dirty="0"/>
              <a:t>Socket</a:t>
            </a:r>
            <a:r>
              <a:rPr lang="zh-CN" altLang="en-US" dirty="0"/>
              <a:t>？</a:t>
            </a:r>
            <a:endParaRPr lang="en-US" altLang="zh-CN" dirty="0"/>
          </a:p>
          <a:p>
            <a:pPr lvl="1"/>
            <a:r>
              <a:rPr lang="zh-CN" altLang="en-US"/>
              <a:t>一台主机上，</a:t>
            </a:r>
            <a:r>
              <a:rPr lang="en-US" altLang="zh-CN"/>
              <a:t> IP</a:t>
            </a:r>
            <a:r>
              <a:rPr lang="zh-CN" altLang="en-US"/>
              <a:t>地址与端口号的</a:t>
            </a:r>
            <a:r>
              <a:rPr lang="zh-CN" altLang="en-US" dirty="0"/>
              <a:t>组合称为</a:t>
            </a:r>
            <a:r>
              <a:rPr lang="zh-CN" altLang="en-US" b="1" dirty="0">
                <a:solidFill>
                  <a:srgbClr val="C00000"/>
                </a:solidFill>
              </a:rPr>
              <a:t>网络套接字</a:t>
            </a:r>
            <a:r>
              <a:rPr lang="en-US" altLang="zh-CN" dirty="0"/>
              <a:t>(socket)</a:t>
            </a:r>
            <a:r>
              <a:rPr lang="zh-CN" altLang="en-US" dirty="0"/>
              <a:t>。</a:t>
            </a:r>
          </a:p>
          <a:p>
            <a:pPr lvl="1"/>
            <a:r>
              <a:rPr lang="en-US" altLang="zh-CN" dirty="0"/>
              <a:t>Socket</a:t>
            </a:r>
            <a:r>
              <a:rPr lang="zh-CN" altLang="en-US" dirty="0"/>
              <a:t>是连接运行在网络上的两个程序间的双向通讯的</a:t>
            </a:r>
            <a:r>
              <a:rPr lang="zh-CN" altLang="en-US"/>
              <a:t>端点。</a:t>
            </a:r>
            <a:endParaRPr lang="en-US" altLang="zh-CN"/>
          </a:p>
          <a:p>
            <a:pPr lvl="1"/>
            <a:endParaRPr lang="en-US" altLang="zh-CN"/>
          </a:p>
          <a:p>
            <a:r>
              <a:rPr lang="zh-CN" altLang="en-US" b="1">
                <a:solidFill>
                  <a:srgbClr val="C00000"/>
                </a:solidFill>
              </a:rPr>
              <a:t>网络套接字</a:t>
            </a:r>
            <a:r>
              <a:rPr lang="en-US" altLang="zh-CN"/>
              <a:t>(socket)</a:t>
            </a:r>
            <a:r>
              <a:rPr lang="zh-CN" altLang="en-US"/>
              <a:t>用于</a:t>
            </a:r>
            <a:r>
              <a:rPr lang="en-US" altLang="zh-CN" b="1">
                <a:solidFill>
                  <a:srgbClr val="C00000"/>
                </a:solidFill>
              </a:rPr>
              <a:t>C/S</a:t>
            </a:r>
            <a:r>
              <a:rPr lang="en-US" altLang="zh-CN" b="1"/>
              <a:t>(</a:t>
            </a:r>
            <a:r>
              <a:rPr lang="en-US" altLang="zh-CN" b="1">
                <a:solidFill>
                  <a:srgbClr val="C00000"/>
                </a:solidFill>
              </a:rPr>
              <a:t>C</a:t>
            </a:r>
            <a:r>
              <a:rPr lang="en-US" altLang="zh-CN" b="1"/>
              <a:t>lient/</a:t>
            </a:r>
            <a:r>
              <a:rPr lang="en-US" altLang="zh-CN" b="1">
                <a:solidFill>
                  <a:srgbClr val="C00000"/>
                </a:solidFill>
              </a:rPr>
              <a:t>S</a:t>
            </a:r>
            <a:r>
              <a:rPr lang="en-US" altLang="zh-CN" b="1"/>
              <a:t>erver)</a:t>
            </a:r>
            <a:r>
              <a:rPr lang="zh-CN" altLang="en-US"/>
              <a:t>工作模式中。</a:t>
            </a:r>
            <a:endParaRPr lang="en-US" altLang="zh-CN"/>
          </a:p>
          <a:p>
            <a:pPr marL="806450" lvl="1" indent="-457200"/>
            <a:r>
              <a:rPr lang="en-US" altLang="zh-CN" b="1"/>
              <a:t>Server.java</a:t>
            </a:r>
          </a:p>
          <a:p>
            <a:pPr marL="806450" lvl="1" indent="-457200"/>
            <a:r>
              <a:rPr lang="en-US" altLang="zh-CN" b="1"/>
              <a:t>Client.java</a:t>
            </a:r>
            <a:endParaRPr lang="zh-CN" altLang="en-US" b="1"/>
          </a:p>
          <a:p>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FEB4B-5DB1-4AD9-BEA9-C715EA2E06C3}"/>
              </a:ext>
            </a:extLst>
          </p:cNvPr>
          <p:cNvSpPr>
            <a:spLocks noGrp="1"/>
          </p:cNvSpPr>
          <p:nvPr>
            <p:ph type="title"/>
          </p:nvPr>
        </p:nvSpPr>
        <p:spPr/>
        <p:txBody>
          <a:bodyPr/>
          <a:lstStyle/>
          <a:p>
            <a:r>
              <a:rPr lang="en-US" altLang="zh-CN">
                <a:solidFill>
                  <a:srgbClr val="C00000"/>
                </a:solidFill>
              </a:rPr>
              <a:t>C/S</a:t>
            </a:r>
            <a:r>
              <a:rPr lang="en-US" altLang="zh-CN"/>
              <a:t>(</a:t>
            </a:r>
            <a:r>
              <a:rPr lang="en-US" altLang="zh-CN">
                <a:solidFill>
                  <a:srgbClr val="C00000"/>
                </a:solidFill>
              </a:rPr>
              <a:t>C</a:t>
            </a:r>
            <a:r>
              <a:rPr lang="en-US" altLang="zh-CN"/>
              <a:t>lient/</a:t>
            </a:r>
            <a:r>
              <a:rPr lang="en-US" altLang="zh-CN">
                <a:solidFill>
                  <a:srgbClr val="C00000"/>
                </a:solidFill>
              </a:rPr>
              <a:t>S</a:t>
            </a:r>
            <a:r>
              <a:rPr lang="en-US" altLang="zh-CN"/>
              <a:t>erver)</a:t>
            </a:r>
            <a:r>
              <a:rPr lang="zh-CN" altLang="en-US"/>
              <a:t>工作模式</a:t>
            </a:r>
          </a:p>
        </p:txBody>
      </p:sp>
      <p:pic>
        <p:nvPicPr>
          <p:cNvPr id="6" name="内容占位符 5">
            <a:extLst>
              <a:ext uri="{FF2B5EF4-FFF2-40B4-BE49-F238E27FC236}">
                <a16:creationId xmlns:a16="http://schemas.microsoft.com/office/drawing/2014/main" id="{6D621DA4-4F93-40E6-860C-71410A7B53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2060848"/>
            <a:ext cx="6029325" cy="3352800"/>
          </a:xfrm>
        </p:spPr>
      </p:pic>
      <p:sp>
        <p:nvSpPr>
          <p:cNvPr id="4" name="灯片编号占位符 3">
            <a:extLst>
              <a:ext uri="{FF2B5EF4-FFF2-40B4-BE49-F238E27FC236}">
                <a16:creationId xmlns:a16="http://schemas.microsoft.com/office/drawing/2014/main" id="{06CFC4AC-7066-4B84-93CB-3F95DBA52C48}"/>
              </a:ext>
            </a:extLst>
          </p:cNvPr>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2797504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§16.3.1   套接字</a:t>
            </a:r>
            <a:r>
              <a:rPr lang="en-US" altLang="zh-CN" dirty="0">
                <a:latin typeface="Tahoma" pitchFamily="34" charset="0"/>
                <a:ea typeface="Tahoma" pitchFamily="34" charset="0"/>
                <a:cs typeface="Tahoma" pitchFamily="34" charset="0"/>
              </a:rPr>
              <a:t>Socket</a:t>
            </a:r>
            <a:endParaRPr lang="zh-CN" altLang="en-US" dirty="0"/>
          </a:p>
        </p:txBody>
      </p:sp>
      <p:sp>
        <p:nvSpPr>
          <p:cNvPr id="3" name="内容占位符 2"/>
          <p:cNvSpPr>
            <a:spLocks noGrp="1"/>
          </p:cNvSpPr>
          <p:nvPr>
            <p:ph idx="1"/>
          </p:nvPr>
        </p:nvSpPr>
        <p:spPr>
          <a:xfrm>
            <a:off x="457200" y="1571612"/>
            <a:ext cx="8229600" cy="4559313"/>
          </a:xfrm>
        </p:spPr>
        <p:txBody>
          <a:bodyPr/>
          <a:lstStyle/>
          <a:p>
            <a:pPr marL="342900" lvl="1" indent="-342900">
              <a:buClr>
                <a:schemeClr val="tx2"/>
              </a:buClr>
              <a:buFont typeface="Wingdings" pitchFamily="2" charset="2"/>
              <a:buChar char="l"/>
            </a:pPr>
            <a:r>
              <a:rPr lang="zh-CN" altLang="en-US" dirty="0"/>
              <a:t>在</a:t>
            </a:r>
            <a:r>
              <a:rPr lang="en-US" altLang="zh-CN" b="1" dirty="0">
                <a:solidFill>
                  <a:srgbClr val="C00000"/>
                </a:solidFill>
              </a:rPr>
              <a:t>C</a:t>
            </a:r>
            <a:r>
              <a:rPr lang="en-US" altLang="zh-CN" b="1">
                <a:solidFill>
                  <a:srgbClr val="C00000"/>
                </a:solidFill>
              </a:rPr>
              <a:t>/S</a:t>
            </a:r>
            <a:r>
              <a:rPr lang="en-US" altLang="zh-CN" b="1"/>
              <a:t>(</a:t>
            </a:r>
            <a:r>
              <a:rPr lang="en-US" altLang="zh-CN" b="1">
                <a:solidFill>
                  <a:srgbClr val="C00000"/>
                </a:solidFill>
              </a:rPr>
              <a:t>C</a:t>
            </a:r>
            <a:r>
              <a:rPr lang="en-US" altLang="zh-CN" b="1"/>
              <a:t>lient/</a:t>
            </a:r>
            <a:r>
              <a:rPr lang="en-US" altLang="zh-CN" b="1">
                <a:solidFill>
                  <a:srgbClr val="C00000"/>
                </a:solidFill>
              </a:rPr>
              <a:t>S</a:t>
            </a:r>
            <a:r>
              <a:rPr lang="en-US" altLang="zh-CN" b="1"/>
              <a:t>erver)</a:t>
            </a:r>
            <a:r>
              <a:rPr lang="zh-CN" altLang="en-US"/>
              <a:t>工作</a:t>
            </a:r>
            <a:r>
              <a:rPr lang="zh-CN" altLang="en-US" dirty="0"/>
              <a:t>模式中，在</a:t>
            </a:r>
            <a:r>
              <a:rPr lang="en-US" altLang="zh-CN" dirty="0"/>
              <a:t>Server</a:t>
            </a:r>
            <a:r>
              <a:rPr lang="zh-CN" altLang="en-US" dirty="0"/>
              <a:t>端，要准备接受多个</a:t>
            </a:r>
            <a:r>
              <a:rPr lang="en-US" altLang="zh-CN" dirty="0"/>
              <a:t>Client</a:t>
            </a:r>
            <a:r>
              <a:rPr lang="zh-CN" altLang="en-US" dirty="0"/>
              <a:t>端计算机的通信。</a:t>
            </a:r>
            <a:endParaRPr lang="en-US" altLang="zh-CN" dirty="0"/>
          </a:p>
          <a:p>
            <a:pPr marL="638175" lvl="2" indent="-342900">
              <a:buClr>
                <a:schemeClr val="tx2"/>
              </a:buClr>
            </a:pPr>
            <a:r>
              <a:rPr lang="en-US" altLang="zh-CN" b="1" dirty="0">
                <a:solidFill>
                  <a:srgbClr val="006600"/>
                </a:solidFill>
              </a:rPr>
              <a:t>Server</a:t>
            </a:r>
            <a:r>
              <a:rPr lang="zh-CN" altLang="en-US" dirty="0"/>
              <a:t>机通过端口</a:t>
            </a:r>
            <a:r>
              <a:rPr lang="en-US" altLang="zh-CN" dirty="0"/>
              <a:t>(</a:t>
            </a:r>
            <a:r>
              <a:rPr lang="zh-CN" altLang="en-US" dirty="0"/>
              <a:t>总线</a:t>
            </a:r>
            <a:r>
              <a:rPr lang="en-US" altLang="zh-CN" dirty="0"/>
              <a:t>I/O</a:t>
            </a:r>
            <a:r>
              <a:rPr lang="zh-CN" altLang="en-US" dirty="0"/>
              <a:t>地址</a:t>
            </a:r>
            <a:r>
              <a:rPr lang="en-US" altLang="zh-CN" dirty="0"/>
              <a:t>)</a:t>
            </a:r>
            <a:r>
              <a:rPr lang="zh-CN" altLang="en-US" dirty="0"/>
              <a:t>提供面向</a:t>
            </a:r>
            <a:r>
              <a:rPr lang="en-US" altLang="zh-CN" dirty="0"/>
              <a:t>Client</a:t>
            </a:r>
            <a:r>
              <a:rPr lang="zh-CN" altLang="en-US" dirty="0"/>
              <a:t>机的服务；</a:t>
            </a:r>
            <a:r>
              <a:rPr lang="en-US" altLang="zh-CN" dirty="0"/>
              <a:t>Server</a:t>
            </a:r>
            <a:r>
              <a:rPr lang="zh-CN" altLang="en-US" dirty="0"/>
              <a:t>机在它的</a:t>
            </a:r>
            <a:r>
              <a:rPr lang="zh-CN" altLang="en-US" dirty="0">
                <a:solidFill>
                  <a:srgbClr val="C00000"/>
                </a:solidFill>
              </a:rPr>
              <a:t>几个不同端口分别同时提供几种不同的</a:t>
            </a:r>
            <a:r>
              <a:rPr lang="zh-CN" altLang="en-US">
                <a:solidFill>
                  <a:srgbClr val="C00000"/>
                </a:solidFill>
              </a:rPr>
              <a:t>服务</a:t>
            </a:r>
            <a:r>
              <a:rPr lang="zh-CN" altLang="en-US"/>
              <a:t>。</a:t>
            </a:r>
            <a:endParaRPr lang="en-US" altLang="zh-CN"/>
          </a:p>
          <a:p>
            <a:pPr marL="638175" lvl="2" indent="-342900">
              <a:buClr>
                <a:schemeClr val="tx2"/>
              </a:buClr>
            </a:pPr>
            <a:endParaRPr lang="en-US" altLang="zh-CN" dirty="0"/>
          </a:p>
          <a:p>
            <a:pPr marL="638175" lvl="2" indent="-342900">
              <a:buClr>
                <a:schemeClr val="tx2"/>
              </a:buClr>
            </a:pPr>
            <a:r>
              <a:rPr lang="en-US" altLang="zh-CN" b="1" dirty="0">
                <a:solidFill>
                  <a:srgbClr val="006600"/>
                </a:solidFill>
              </a:rPr>
              <a:t>Client</a:t>
            </a:r>
            <a:r>
              <a:rPr lang="zh-CN" altLang="en-US" dirty="0"/>
              <a:t>接入</a:t>
            </a:r>
            <a:r>
              <a:rPr lang="en-US" altLang="zh-CN" dirty="0"/>
              <a:t>Server</a:t>
            </a:r>
            <a:r>
              <a:rPr lang="zh-CN" altLang="en-US" dirty="0"/>
              <a:t>的某一</a:t>
            </a:r>
            <a:r>
              <a:rPr lang="zh-CN" altLang="en-US" b="1" dirty="0">
                <a:solidFill>
                  <a:srgbClr val="C00000"/>
                </a:solidFill>
              </a:rPr>
              <a:t>端口</a:t>
            </a:r>
            <a:r>
              <a:rPr lang="zh-CN" altLang="en-US" dirty="0"/>
              <a:t>，通过这个</a:t>
            </a:r>
            <a:r>
              <a:rPr lang="zh-CN" altLang="en-US" b="1" dirty="0">
                <a:solidFill>
                  <a:srgbClr val="C00000"/>
                </a:solidFill>
              </a:rPr>
              <a:t>端口</a:t>
            </a:r>
            <a:r>
              <a:rPr lang="zh-CN" altLang="en-US" dirty="0"/>
              <a:t>提请</a:t>
            </a:r>
            <a:r>
              <a:rPr lang="en-US" altLang="zh-CN" dirty="0"/>
              <a:t>Server</a:t>
            </a:r>
            <a:r>
              <a:rPr lang="zh-CN" altLang="en-US" dirty="0"/>
              <a:t>机为其服务。</a:t>
            </a:r>
            <a:endParaRPr lang="en-US" altLang="zh-CN" dirty="0"/>
          </a:p>
          <a:p>
            <a:pPr marL="638175" lvl="2" indent="-342900">
              <a:buClr>
                <a:schemeClr val="tx2"/>
              </a:buClr>
            </a:pPr>
            <a:r>
              <a:rPr lang="zh-CN" altLang="en-US" dirty="0"/>
              <a:t>当</a:t>
            </a:r>
            <a:r>
              <a:rPr lang="en-US" dirty="0"/>
              <a:t>Client</a:t>
            </a:r>
            <a:r>
              <a:rPr lang="zh-CN" altLang="en-US" dirty="0"/>
              <a:t>程序和</a:t>
            </a:r>
            <a:r>
              <a:rPr lang="en-US" dirty="0"/>
              <a:t>Server</a:t>
            </a:r>
            <a:r>
              <a:rPr lang="zh-CN" altLang="en-US" dirty="0"/>
              <a:t>程序需要通信时，可以用</a:t>
            </a:r>
            <a:r>
              <a:rPr lang="en-US" dirty="0"/>
              <a:t>Socket</a:t>
            </a:r>
            <a:r>
              <a:rPr lang="zh-CN" altLang="en-US" dirty="0"/>
              <a:t>类建立套接字</a:t>
            </a:r>
            <a:r>
              <a:rPr lang="zh-CN" altLang="en-US"/>
              <a:t>连接。</a:t>
            </a:r>
            <a:endParaRPr lang="en-US" altLang="zh-CN"/>
          </a:p>
          <a:p>
            <a:pPr marL="638175" lvl="2" indent="-342900">
              <a:buClr>
                <a:schemeClr val="tx2"/>
              </a:buClr>
            </a:pPr>
            <a:endParaRPr lang="zh-CN" altLang="en-US" dirty="0"/>
          </a:p>
          <a:p>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0B14C-6115-47AD-86D4-5E8EFF86094C}"/>
              </a:ext>
            </a:extLst>
          </p:cNvPr>
          <p:cNvSpPr>
            <a:spLocks noGrp="1"/>
          </p:cNvSpPr>
          <p:nvPr>
            <p:ph type="title"/>
          </p:nvPr>
        </p:nvSpPr>
        <p:spPr/>
        <p:txBody>
          <a:bodyPr/>
          <a:lstStyle/>
          <a:p>
            <a:r>
              <a:rPr lang="zh-CN" altLang="en-US">
                <a:latin typeface="Tahoma" pitchFamily="34" charset="0"/>
                <a:cs typeface="Tahoma" pitchFamily="34" charset="0"/>
              </a:rPr>
              <a:t>§16.3.1   套接字</a:t>
            </a:r>
            <a:r>
              <a:rPr lang="en-US" altLang="zh-CN">
                <a:latin typeface="Tahoma" pitchFamily="34" charset="0"/>
                <a:ea typeface="Tahoma" pitchFamily="34" charset="0"/>
                <a:cs typeface="Tahoma" pitchFamily="34" charset="0"/>
              </a:rPr>
              <a:t>Socket</a:t>
            </a:r>
            <a:endParaRPr lang="zh-CN" altLang="en-US"/>
          </a:p>
        </p:txBody>
      </p:sp>
      <p:sp>
        <p:nvSpPr>
          <p:cNvPr id="3" name="内容占位符 2">
            <a:extLst>
              <a:ext uri="{FF2B5EF4-FFF2-40B4-BE49-F238E27FC236}">
                <a16:creationId xmlns:a16="http://schemas.microsoft.com/office/drawing/2014/main" id="{1C6C7E27-A8DF-45FA-9040-B2BEC7C9CE4C}"/>
              </a:ext>
            </a:extLst>
          </p:cNvPr>
          <p:cNvSpPr>
            <a:spLocks noGrp="1"/>
          </p:cNvSpPr>
          <p:nvPr>
            <p:ph idx="1"/>
          </p:nvPr>
        </p:nvSpPr>
        <p:spPr/>
        <p:txBody>
          <a:bodyPr/>
          <a:lstStyle/>
          <a:p>
            <a:r>
              <a:rPr lang="en-US" altLang="zh-CN" sz="2400" b="1"/>
              <a:t>Socket</a:t>
            </a:r>
            <a:r>
              <a:rPr lang="zh-CN" altLang="en-US" sz="2400" b="1"/>
              <a:t>原理机制：</a:t>
            </a:r>
            <a:endParaRPr lang="zh-CN" altLang="en-US" sz="2400"/>
          </a:p>
          <a:p>
            <a:pPr lvl="1">
              <a:spcBef>
                <a:spcPts val="0"/>
              </a:spcBef>
            </a:pPr>
            <a:r>
              <a:rPr lang="zh-CN" altLang="en-US"/>
              <a:t>通信的两端都有</a:t>
            </a:r>
            <a:r>
              <a:rPr lang="en-US" altLang="zh-CN"/>
              <a:t>Socket</a:t>
            </a:r>
            <a:r>
              <a:rPr lang="zh-CN" altLang="en-US"/>
              <a:t>。</a:t>
            </a:r>
            <a:r>
              <a:rPr lang="en-US" altLang="zh-CN"/>
              <a:t>Java</a:t>
            </a:r>
            <a:r>
              <a:rPr lang="zh-CN" altLang="en-US"/>
              <a:t>语言在实现</a:t>
            </a:r>
            <a:r>
              <a:rPr lang="en-US" altLang="zh-CN"/>
              <a:t>C/S</a:t>
            </a:r>
            <a:r>
              <a:rPr lang="zh-CN" altLang="en-US"/>
              <a:t>模式中，套接字分为两类：</a:t>
            </a:r>
          </a:p>
          <a:p>
            <a:pPr lvl="2">
              <a:spcBef>
                <a:spcPts val="0"/>
              </a:spcBef>
            </a:pPr>
            <a:r>
              <a:rPr lang="zh-CN" altLang="en-US" sz="2400"/>
              <a:t>在</a:t>
            </a:r>
            <a:r>
              <a:rPr lang="en-US" altLang="zh-CN" sz="2400" b="1">
                <a:solidFill>
                  <a:srgbClr val="0000CC"/>
                </a:solidFill>
              </a:rPr>
              <a:t>Server</a:t>
            </a:r>
            <a:r>
              <a:rPr lang="zh-CN" altLang="en-US" sz="2400"/>
              <a:t>端，</a:t>
            </a:r>
            <a:r>
              <a:rPr lang="en-US" altLang="zh-CN" sz="2400" b="1">
                <a:solidFill>
                  <a:srgbClr val="006600"/>
                </a:solidFill>
              </a:rPr>
              <a:t>ServerSocket</a:t>
            </a:r>
            <a:r>
              <a:rPr lang="zh-CN" altLang="en-US" sz="2400">
                <a:solidFill>
                  <a:srgbClr val="C00000"/>
                </a:solidFill>
              </a:rPr>
              <a:t>类</a:t>
            </a:r>
            <a:r>
              <a:rPr lang="zh-CN" altLang="en-US" sz="2400"/>
              <a:t>支持底层的网络通信；</a:t>
            </a:r>
          </a:p>
          <a:p>
            <a:pPr lvl="2">
              <a:spcBef>
                <a:spcPts val="0"/>
              </a:spcBef>
            </a:pPr>
            <a:r>
              <a:rPr lang="zh-CN" altLang="en-US" sz="2400"/>
              <a:t>在</a:t>
            </a:r>
            <a:r>
              <a:rPr lang="en-US" altLang="zh-CN" sz="2400" b="1">
                <a:solidFill>
                  <a:srgbClr val="0000CC"/>
                </a:solidFill>
              </a:rPr>
              <a:t>Client</a:t>
            </a:r>
            <a:r>
              <a:rPr lang="zh-CN" altLang="en-US" sz="2400"/>
              <a:t>端，</a:t>
            </a:r>
            <a:r>
              <a:rPr lang="en-US" altLang="zh-CN" sz="2400" b="1">
                <a:solidFill>
                  <a:srgbClr val="006600"/>
                </a:solidFill>
              </a:rPr>
              <a:t>Socket</a:t>
            </a:r>
            <a:r>
              <a:rPr lang="zh-CN" altLang="en-US" sz="2400">
                <a:solidFill>
                  <a:srgbClr val="C00000"/>
                </a:solidFill>
              </a:rPr>
              <a:t>类</a:t>
            </a:r>
            <a:r>
              <a:rPr lang="zh-CN" altLang="en-US" sz="2400"/>
              <a:t>支持网络的底层通信。</a:t>
            </a:r>
          </a:p>
          <a:p>
            <a:pPr lvl="1">
              <a:spcBef>
                <a:spcPts val="0"/>
              </a:spcBef>
            </a:pPr>
            <a:r>
              <a:rPr lang="zh-CN" altLang="en-US"/>
              <a:t>网络通信其实就是两个程序的</a:t>
            </a:r>
            <a:r>
              <a:rPr lang="en-US" altLang="zh-CN"/>
              <a:t>Socket</a:t>
            </a:r>
            <a:r>
              <a:rPr lang="zh-CN" altLang="en-US"/>
              <a:t>间的通信。</a:t>
            </a:r>
            <a:endParaRPr lang="zh-CN" altLang="en-US" sz="4400"/>
          </a:p>
          <a:p>
            <a:pPr lvl="1">
              <a:spcBef>
                <a:spcPts val="0"/>
              </a:spcBef>
            </a:pPr>
            <a:r>
              <a:rPr lang="zh-CN" altLang="en-US"/>
              <a:t>数据在两个</a:t>
            </a:r>
            <a:r>
              <a:rPr lang="en-US" altLang="zh-CN"/>
              <a:t>Socket</a:t>
            </a:r>
            <a:r>
              <a:rPr lang="zh-CN" altLang="en-US"/>
              <a:t>间通过</a:t>
            </a:r>
            <a:r>
              <a:rPr lang="en-US" altLang="zh-CN" b="1">
                <a:solidFill>
                  <a:srgbClr val="C00000"/>
                </a:solidFill>
              </a:rPr>
              <a:t>I/O</a:t>
            </a:r>
            <a:r>
              <a:rPr lang="zh-CN" altLang="en-US" b="1">
                <a:solidFill>
                  <a:srgbClr val="C00000"/>
                </a:solidFill>
              </a:rPr>
              <a:t>传输。</a:t>
            </a:r>
            <a:endParaRPr lang="en-US" altLang="zh-CN" b="1">
              <a:solidFill>
                <a:srgbClr val="C00000"/>
              </a:solidFill>
            </a:endParaRPr>
          </a:p>
          <a:p>
            <a:endParaRPr lang="zh-CN" altLang="en-US"/>
          </a:p>
        </p:txBody>
      </p:sp>
      <p:sp>
        <p:nvSpPr>
          <p:cNvPr id="4" name="灯片编号占位符 3">
            <a:extLst>
              <a:ext uri="{FF2B5EF4-FFF2-40B4-BE49-F238E27FC236}">
                <a16:creationId xmlns:a16="http://schemas.microsoft.com/office/drawing/2014/main" id="{7E7A1940-8BF4-4B40-81B7-1C0D4DE4A721}"/>
              </a:ext>
            </a:extLst>
          </p:cNvPr>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5" name="文本框 4">
            <a:extLst>
              <a:ext uri="{FF2B5EF4-FFF2-40B4-BE49-F238E27FC236}">
                <a16:creationId xmlns:a16="http://schemas.microsoft.com/office/drawing/2014/main" id="{78986947-567A-4784-A07E-96D46AE7ACC1}"/>
              </a:ext>
            </a:extLst>
          </p:cNvPr>
          <p:cNvSpPr txBox="1"/>
          <p:nvPr/>
        </p:nvSpPr>
        <p:spPr>
          <a:xfrm>
            <a:off x="1359029" y="4705300"/>
            <a:ext cx="1800200" cy="1384995"/>
          </a:xfrm>
          <a:prstGeom prst="rect">
            <a:avLst/>
          </a:prstGeom>
          <a:noFill/>
          <a:ln w="19050">
            <a:solidFill>
              <a:schemeClr val="accent1"/>
            </a:solidFill>
          </a:ln>
        </p:spPr>
        <p:txBody>
          <a:bodyPr wrap="square" rtlCol="0">
            <a:spAutoFit/>
          </a:bodyPr>
          <a:lstStyle/>
          <a:p>
            <a:pPr algn="ctr"/>
            <a:r>
              <a:rPr lang="en-US" altLang="zh-CN" sz="2800" b="1"/>
              <a:t>Server</a:t>
            </a:r>
          </a:p>
          <a:p>
            <a:pPr algn="ctr"/>
            <a:endParaRPr lang="en-US" altLang="zh-CN" sz="2800" b="1"/>
          </a:p>
          <a:p>
            <a:pPr algn="ctr"/>
            <a:endParaRPr lang="zh-CN" altLang="en-US" sz="2800" b="1"/>
          </a:p>
        </p:txBody>
      </p:sp>
      <p:sp>
        <p:nvSpPr>
          <p:cNvPr id="6" name="文本框 5">
            <a:extLst>
              <a:ext uri="{FF2B5EF4-FFF2-40B4-BE49-F238E27FC236}">
                <a16:creationId xmlns:a16="http://schemas.microsoft.com/office/drawing/2014/main" id="{05328F25-5DFE-4DF7-B02C-75904A44124A}"/>
              </a:ext>
            </a:extLst>
          </p:cNvPr>
          <p:cNvSpPr txBox="1"/>
          <p:nvPr/>
        </p:nvSpPr>
        <p:spPr>
          <a:xfrm>
            <a:off x="5521032" y="4692152"/>
            <a:ext cx="1368152" cy="1384995"/>
          </a:xfrm>
          <a:prstGeom prst="rect">
            <a:avLst/>
          </a:prstGeom>
          <a:noFill/>
          <a:ln w="19050">
            <a:solidFill>
              <a:schemeClr val="accent1"/>
            </a:solidFill>
          </a:ln>
        </p:spPr>
        <p:txBody>
          <a:bodyPr wrap="square" rtlCol="0">
            <a:spAutoFit/>
          </a:bodyPr>
          <a:lstStyle/>
          <a:p>
            <a:pPr algn="ctr"/>
            <a:r>
              <a:rPr lang="en-US" altLang="zh-CN" sz="2800" b="1"/>
              <a:t>Client</a:t>
            </a:r>
          </a:p>
          <a:p>
            <a:pPr algn="ctr"/>
            <a:endParaRPr lang="en-US" altLang="zh-CN" sz="2800" b="1"/>
          </a:p>
          <a:p>
            <a:pPr algn="ctr"/>
            <a:endParaRPr lang="zh-CN" altLang="en-US" sz="2800" b="1"/>
          </a:p>
        </p:txBody>
      </p:sp>
      <p:sp>
        <p:nvSpPr>
          <p:cNvPr id="10" name="文本框 9">
            <a:extLst>
              <a:ext uri="{FF2B5EF4-FFF2-40B4-BE49-F238E27FC236}">
                <a16:creationId xmlns:a16="http://schemas.microsoft.com/office/drawing/2014/main" id="{93E7CE22-D808-45E2-99CD-F86D0B7A3730}"/>
              </a:ext>
            </a:extLst>
          </p:cNvPr>
          <p:cNvSpPr txBox="1"/>
          <p:nvPr/>
        </p:nvSpPr>
        <p:spPr>
          <a:xfrm>
            <a:off x="1516273" y="5213131"/>
            <a:ext cx="1531188" cy="369332"/>
          </a:xfrm>
          <a:prstGeom prst="rect">
            <a:avLst/>
          </a:prstGeom>
          <a:noFill/>
          <a:ln>
            <a:solidFill>
              <a:schemeClr val="accent1"/>
            </a:solidFill>
          </a:ln>
        </p:spPr>
        <p:txBody>
          <a:bodyPr wrap="none" rtlCol="0">
            <a:spAutoFit/>
          </a:bodyPr>
          <a:lstStyle/>
          <a:p>
            <a:r>
              <a:rPr lang="en-US" altLang="zh-CN" b="1">
                <a:solidFill>
                  <a:srgbClr val="006600"/>
                </a:solidFill>
              </a:rPr>
              <a:t>ServerSockt</a:t>
            </a:r>
            <a:endParaRPr lang="zh-CN" altLang="en-US" b="1">
              <a:solidFill>
                <a:srgbClr val="006600"/>
              </a:solidFill>
            </a:endParaRPr>
          </a:p>
        </p:txBody>
      </p:sp>
      <p:sp>
        <p:nvSpPr>
          <p:cNvPr id="11" name="文本框 10">
            <a:extLst>
              <a:ext uri="{FF2B5EF4-FFF2-40B4-BE49-F238E27FC236}">
                <a16:creationId xmlns:a16="http://schemas.microsoft.com/office/drawing/2014/main" id="{1D0A129C-FCC9-4FF4-A31D-60453E5C0983}"/>
              </a:ext>
            </a:extLst>
          </p:cNvPr>
          <p:cNvSpPr txBox="1"/>
          <p:nvPr/>
        </p:nvSpPr>
        <p:spPr>
          <a:xfrm>
            <a:off x="5749207" y="5213131"/>
            <a:ext cx="883575" cy="400110"/>
          </a:xfrm>
          <a:prstGeom prst="rect">
            <a:avLst/>
          </a:prstGeom>
          <a:noFill/>
          <a:ln>
            <a:solidFill>
              <a:schemeClr val="accent1"/>
            </a:solidFill>
          </a:ln>
        </p:spPr>
        <p:txBody>
          <a:bodyPr wrap="none" rtlCol="0">
            <a:spAutoFit/>
          </a:bodyPr>
          <a:lstStyle/>
          <a:p>
            <a:r>
              <a:rPr lang="en-US" altLang="zh-CN" sz="2000" b="1">
                <a:solidFill>
                  <a:srgbClr val="006600"/>
                </a:solidFill>
              </a:rPr>
              <a:t>Sockt</a:t>
            </a:r>
            <a:endParaRPr lang="zh-CN" altLang="en-US" sz="2000" b="1">
              <a:solidFill>
                <a:srgbClr val="006600"/>
              </a:solidFill>
            </a:endParaRPr>
          </a:p>
        </p:txBody>
      </p:sp>
      <p:sp>
        <p:nvSpPr>
          <p:cNvPr id="13" name="箭头: 右 12">
            <a:extLst>
              <a:ext uri="{FF2B5EF4-FFF2-40B4-BE49-F238E27FC236}">
                <a16:creationId xmlns:a16="http://schemas.microsoft.com/office/drawing/2014/main" id="{00706D62-1890-4CE5-8133-DA019529BCD9}"/>
              </a:ext>
            </a:extLst>
          </p:cNvPr>
          <p:cNvSpPr/>
          <p:nvPr/>
        </p:nvSpPr>
        <p:spPr>
          <a:xfrm>
            <a:off x="3265996" y="4711438"/>
            <a:ext cx="2148269" cy="583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rgbClr val="0000FF"/>
                </a:solidFill>
              </a:rPr>
              <a:t>OutputStream</a:t>
            </a:r>
            <a:endParaRPr lang="zh-CN" altLang="en-US" sz="2000"/>
          </a:p>
        </p:txBody>
      </p:sp>
      <p:sp>
        <p:nvSpPr>
          <p:cNvPr id="14" name="箭头: 左 13">
            <a:extLst>
              <a:ext uri="{FF2B5EF4-FFF2-40B4-BE49-F238E27FC236}">
                <a16:creationId xmlns:a16="http://schemas.microsoft.com/office/drawing/2014/main" id="{6136CEB2-2F75-4394-854C-ED5143D716A3}"/>
              </a:ext>
            </a:extLst>
          </p:cNvPr>
          <p:cNvSpPr/>
          <p:nvPr/>
        </p:nvSpPr>
        <p:spPr>
          <a:xfrm>
            <a:off x="3211358" y="5529947"/>
            <a:ext cx="2137436" cy="5874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rgbClr val="0000FF"/>
                </a:solidFill>
              </a:rPr>
              <a:t>InputStream</a:t>
            </a:r>
            <a:endParaRPr lang="zh-CN" altLang="en-US" sz="2000"/>
          </a:p>
        </p:txBody>
      </p:sp>
      <p:sp>
        <p:nvSpPr>
          <p:cNvPr id="17" name="箭头: 左右 16">
            <a:extLst>
              <a:ext uri="{FF2B5EF4-FFF2-40B4-BE49-F238E27FC236}">
                <a16:creationId xmlns:a16="http://schemas.microsoft.com/office/drawing/2014/main" id="{3F30E2A0-D8FA-4F49-8E42-6E2C138019FD}"/>
              </a:ext>
            </a:extLst>
          </p:cNvPr>
          <p:cNvSpPr/>
          <p:nvPr/>
        </p:nvSpPr>
        <p:spPr>
          <a:xfrm>
            <a:off x="3064970" y="5295272"/>
            <a:ext cx="2658473" cy="261826"/>
          </a:xfrm>
          <a:prstGeom prst="leftRightArrow">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Socket</a:t>
            </a:r>
            <a:r>
              <a:rPr lang="zh-CN" altLang="en-US" b="1">
                <a:solidFill>
                  <a:schemeClr val="tx1"/>
                </a:solidFill>
              </a:rPr>
              <a:t>连接</a:t>
            </a:r>
          </a:p>
        </p:txBody>
      </p:sp>
    </p:spTree>
    <p:extLst>
      <p:ext uri="{BB962C8B-B14F-4D97-AF65-F5344CB8AC3E}">
        <p14:creationId xmlns:p14="http://schemas.microsoft.com/office/powerpoint/2010/main" val="322669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13" grpId="0" animBg="1"/>
      <p:bldP spid="14"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957785-78D1-45B0-ADA7-47C31E1B36A3}"/>
              </a:ext>
            </a:extLst>
          </p:cNvPr>
          <p:cNvSpPr>
            <a:spLocks noGrp="1"/>
          </p:cNvSpPr>
          <p:nvPr>
            <p:ph type="title"/>
          </p:nvPr>
        </p:nvSpPr>
        <p:spPr/>
        <p:txBody>
          <a:bodyPr/>
          <a:lstStyle/>
          <a:p>
            <a:r>
              <a:rPr lang="zh-CN" altLang="en-US">
                <a:latin typeface="Tahoma" pitchFamily="34" charset="0"/>
                <a:cs typeface="Tahoma" pitchFamily="34" charset="0"/>
              </a:rPr>
              <a:t>§16.3.1   套接字</a:t>
            </a:r>
            <a:r>
              <a:rPr lang="en-US" altLang="zh-CN">
                <a:latin typeface="Tahoma" pitchFamily="34" charset="0"/>
                <a:ea typeface="Tahoma" pitchFamily="34" charset="0"/>
                <a:cs typeface="Tahoma" pitchFamily="34" charset="0"/>
              </a:rPr>
              <a:t>Socket</a:t>
            </a:r>
            <a:endParaRPr lang="zh-CN" altLang="en-US"/>
          </a:p>
        </p:txBody>
      </p:sp>
      <p:sp>
        <p:nvSpPr>
          <p:cNvPr id="3" name="内容占位符 2">
            <a:extLst>
              <a:ext uri="{FF2B5EF4-FFF2-40B4-BE49-F238E27FC236}">
                <a16:creationId xmlns:a16="http://schemas.microsoft.com/office/drawing/2014/main" id="{6419D67E-BDD5-4DA8-A002-6BE43E45AC2D}"/>
              </a:ext>
            </a:extLst>
          </p:cNvPr>
          <p:cNvSpPr>
            <a:spLocks noGrp="1"/>
          </p:cNvSpPr>
          <p:nvPr>
            <p:ph idx="1"/>
          </p:nvPr>
        </p:nvSpPr>
        <p:spPr/>
        <p:txBody>
          <a:bodyPr/>
          <a:lstStyle/>
          <a:p>
            <a:r>
              <a:rPr lang="zh-CN" altLang="en-US" b="1"/>
              <a:t>使用</a:t>
            </a:r>
            <a:r>
              <a:rPr lang="en-US" altLang="zh-CN" b="1"/>
              <a:t>Socket</a:t>
            </a:r>
            <a:r>
              <a:rPr lang="zh-CN" altLang="en-US" b="1"/>
              <a:t>进行网络通信的过程</a:t>
            </a:r>
            <a:endParaRPr lang="zh-CN" altLang="en-US" sz="4000" b="1"/>
          </a:p>
          <a:p>
            <a:pPr lvl="1"/>
            <a:r>
              <a:rPr lang="zh-CN" altLang="en-US" b="1">
                <a:solidFill>
                  <a:srgbClr val="C00000"/>
                </a:solidFill>
              </a:rPr>
              <a:t>服务器程序</a:t>
            </a:r>
            <a:r>
              <a:rPr lang="en-US" altLang="zh-CN" b="1">
                <a:solidFill>
                  <a:srgbClr val="C00000"/>
                </a:solidFill>
              </a:rPr>
              <a:t>(Server)</a:t>
            </a:r>
            <a:r>
              <a:rPr lang="zh-CN" altLang="en-US"/>
              <a:t>将一个</a:t>
            </a:r>
            <a:r>
              <a:rPr lang="en-US" altLang="zh-CN"/>
              <a:t>Socket</a:t>
            </a:r>
            <a:r>
              <a:rPr lang="zh-CN" altLang="en-US"/>
              <a:t>绑定到一个特定的端口，并通过此</a:t>
            </a:r>
            <a:r>
              <a:rPr lang="en-US" altLang="zh-CN"/>
              <a:t>Socket</a:t>
            </a:r>
            <a:r>
              <a:rPr lang="zh-CN" altLang="en-US"/>
              <a:t>等待和监听客户的连接请求。</a:t>
            </a:r>
          </a:p>
          <a:p>
            <a:pPr lvl="1"/>
            <a:r>
              <a:rPr lang="zh-CN" altLang="en-US" b="1">
                <a:solidFill>
                  <a:srgbClr val="C00000"/>
                </a:solidFill>
              </a:rPr>
              <a:t>客户程序</a:t>
            </a:r>
            <a:r>
              <a:rPr lang="en-US" altLang="zh-CN" b="1">
                <a:solidFill>
                  <a:srgbClr val="C00000"/>
                </a:solidFill>
              </a:rPr>
              <a:t>(Client)</a:t>
            </a:r>
            <a:r>
              <a:rPr lang="zh-CN" altLang="en-US"/>
              <a:t>根据服务器程序所在的</a:t>
            </a:r>
            <a:r>
              <a:rPr lang="zh-CN" altLang="en-US" b="1">
                <a:solidFill>
                  <a:srgbClr val="0000CC"/>
                </a:solidFill>
              </a:rPr>
              <a:t>主机名</a:t>
            </a:r>
            <a:r>
              <a:rPr lang="zh-CN" altLang="en-US"/>
              <a:t>和</a:t>
            </a:r>
            <a:r>
              <a:rPr lang="zh-CN" altLang="en-US" b="1">
                <a:solidFill>
                  <a:srgbClr val="0000CC"/>
                </a:solidFill>
              </a:rPr>
              <a:t>端口号</a:t>
            </a:r>
            <a:r>
              <a:rPr lang="zh-CN" altLang="en-US"/>
              <a:t>发出连接请求。</a:t>
            </a:r>
            <a:endParaRPr lang="en-US" altLang="zh-CN"/>
          </a:p>
          <a:p>
            <a:endParaRPr lang="zh-CN" altLang="en-US"/>
          </a:p>
        </p:txBody>
      </p:sp>
      <p:sp>
        <p:nvSpPr>
          <p:cNvPr id="4" name="灯片编号占位符 3">
            <a:extLst>
              <a:ext uri="{FF2B5EF4-FFF2-40B4-BE49-F238E27FC236}">
                <a16:creationId xmlns:a16="http://schemas.microsoft.com/office/drawing/2014/main" id="{661B258C-0CD2-446A-82F6-5E69F5AA854B}"/>
              </a:ext>
            </a:extLst>
          </p:cNvPr>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5" name="文本框 4">
            <a:extLst>
              <a:ext uri="{FF2B5EF4-FFF2-40B4-BE49-F238E27FC236}">
                <a16:creationId xmlns:a16="http://schemas.microsoft.com/office/drawing/2014/main" id="{3D66DD2F-2B96-4DB3-BC9B-7BA6DE38FACE}"/>
              </a:ext>
            </a:extLst>
          </p:cNvPr>
          <p:cNvSpPr txBox="1"/>
          <p:nvPr/>
        </p:nvSpPr>
        <p:spPr>
          <a:xfrm>
            <a:off x="1250714" y="4152680"/>
            <a:ext cx="1930789" cy="1384995"/>
          </a:xfrm>
          <a:prstGeom prst="rect">
            <a:avLst/>
          </a:prstGeom>
          <a:noFill/>
          <a:ln w="19050">
            <a:solidFill>
              <a:schemeClr val="accent1"/>
            </a:solidFill>
          </a:ln>
        </p:spPr>
        <p:txBody>
          <a:bodyPr wrap="square" rtlCol="0">
            <a:spAutoFit/>
          </a:bodyPr>
          <a:lstStyle/>
          <a:p>
            <a:pPr algn="ctr"/>
            <a:r>
              <a:rPr lang="en-US" altLang="zh-CN" sz="2800" b="1"/>
              <a:t>Server</a:t>
            </a:r>
          </a:p>
          <a:p>
            <a:pPr algn="ctr"/>
            <a:endParaRPr lang="en-US" altLang="zh-CN" sz="2800" b="1"/>
          </a:p>
          <a:p>
            <a:pPr algn="ctr"/>
            <a:endParaRPr lang="zh-CN" altLang="en-US" sz="2800" b="1"/>
          </a:p>
        </p:txBody>
      </p:sp>
      <p:sp>
        <p:nvSpPr>
          <p:cNvPr id="6" name="文本框 5">
            <a:extLst>
              <a:ext uri="{FF2B5EF4-FFF2-40B4-BE49-F238E27FC236}">
                <a16:creationId xmlns:a16="http://schemas.microsoft.com/office/drawing/2014/main" id="{6A5B9967-2DD7-4117-95AA-40E259629A18}"/>
              </a:ext>
            </a:extLst>
          </p:cNvPr>
          <p:cNvSpPr txBox="1"/>
          <p:nvPr/>
        </p:nvSpPr>
        <p:spPr>
          <a:xfrm>
            <a:off x="6002729" y="4150244"/>
            <a:ext cx="1281213" cy="1384995"/>
          </a:xfrm>
          <a:prstGeom prst="rect">
            <a:avLst/>
          </a:prstGeom>
          <a:noFill/>
          <a:ln w="19050">
            <a:solidFill>
              <a:schemeClr val="accent1"/>
            </a:solidFill>
          </a:ln>
        </p:spPr>
        <p:txBody>
          <a:bodyPr wrap="square" rtlCol="0">
            <a:spAutoFit/>
          </a:bodyPr>
          <a:lstStyle/>
          <a:p>
            <a:pPr algn="ctr"/>
            <a:r>
              <a:rPr lang="en-US" altLang="zh-CN" sz="2800" b="1"/>
              <a:t>Client</a:t>
            </a:r>
          </a:p>
          <a:p>
            <a:pPr algn="ctr"/>
            <a:endParaRPr lang="en-US" altLang="zh-CN" sz="2800" b="1"/>
          </a:p>
          <a:p>
            <a:pPr algn="ctr"/>
            <a:endParaRPr lang="zh-CN" altLang="en-US" sz="2800" b="1"/>
          </a:p>
        </p:txBody>
      </p:sp>
      <p:sp>
        <p:nvSpPr>
          <p:cNvPr id="7" name="文本框 6">
            <a:extLst>
              <a:ext uri="{FF2B5EF4-FFF2-40B4-BE49-F238E27FC236}">
                <a16:creationId xmlns:a16="http://schemas.microsoft.com/office/drawing/2014/main" id="{C3527740-7A5B-4F66-A944-78F499096C7E}"/>
              </a:ext>
            </a:extLst>
          </p:cNvPr>
          <p:cNvSpPr txBox="1"/>
          <p:nvPr/>
        </p:nvSpPr>
        <p:spPr>
          <a:xfrm>
            <a:off x="1347095" y="4617117"/>
            <a:ext cx="1531188" cy="369332"/>
          </a:xfrm>
          <a:prstGeom prst="rect">
            <a:avLst/>
          </a:prstGeom>
          <a:noFill/>
          <a:ln>
            <a:solidFill>
              <a:schemeClr val="accent1"/>
            </a:solidFill>
          </a:ln>
        </p:spPr>
        <p:txBody>
          <a:bodyPr wrap="none" rtlCol="0">
            <a:spAutoFit/>
          </a:bodyPr>
          <a:lstStyle/>
          <a:p>
            <a:r>
              <a:rPr lang="en-US" altLang="zh-CN" b="1">
                <a:solidFill>
                  <a:srgbClr val="006600"/>
                </a:solidFill>
              </a:rPr>
              <a:t>ServerSockt</a:t>
            </a:r>
            <a:endParaRPr lang="zh-CN" altLang="en-US" b="1">
              <a:solidFill>
                <a:srgbClr val="006600"/>
              </a:solidFill>
            </a:endParaRPr>
          </a:p>
        </p:txBody>
      </p:sp>
      <p:sp>
        <p:nvSpPr>
          <p:cNvPr id="8" name="文本框 7">
            <a:extLst>
              <a:ext uri="{FF2B5EF4-FFF2-40B4-BE49-F238E27FC236}">
                <a16:creationId xmlns:a16="http://schemas.microsoft.com/office/drawing/2014/main" id="{7B2E8FAB-D699-440B-9831-7165AAFDF062}"/>
              </a:ext>
            </a:extLst>
          </p:cNvPr>
          <p:cNvSpPr txBox="1"/>
          <p:nvPr/>
        </p:nvSpPr>
        <p:spPr>
          <a:xfrm>
            <a:off x="6163120" y="4642687"/>
            <a:ext cx="883575" cy="400110"/>
          </a:xfrm>
          <a:prstGeom prst="rect">
            <a:avLst/>
          </a:prstGeom>
          <a:noFill/>
          <a:ln>
            <a:solidFill>
              <a:schemeClr val="accent1"/>
            </a:solidFill>
          </a:ln>
        </p:spPr>
        <p:txBody>
          <a:bodyPr wrap="none" rtlCol="0">
            <a:spAutoFit/>
          </a:bodyPr>
          <a:lstStyle/>
          <a:p>
            <a:r>
              <a:rPr lang="en-US" altLang="zh-CN" sz="2000" b="1">
                <a:solidFill>
                  <a:srgbClr val="006600"/>
                </a:solidFill>
              </a:rPr>
              <a:t>Sockt</a:t>
            </a:r>
            <a:endParaRPr lang="zh-CN" altLang="en-US" sz="2000" b="1">
              <a:solidFill>
                <a:srgbClr val="006600"/>
              </a:solidFill>
            </a:endParaRPr>
          </a:p>
        </p:txBody>
      </p:sp>
      <p:sp>
        <p:nvSpPr>
          <p:cNvPr id="9" name="箭头: 左右 8">
            <a:extLst>
              <a:ext uri="{FF2B5EF4-FFF2-40B4-BE49-F238E27FC236}">
                <a16:creationId xmlns:a16="http://schemas.microsoft.com/office/drawing/2014/main" id="{4DF5DB29-8F7A-4066-BBEE-F32388117B17}"/>
              </a:ext>
            </a:extLst>
          </p:cNvPr>
          <p:cNvSpPr/>
          <p:nvPr/>
        </p:nvSpPr>
        <p:spPr>
          <a:xfrm>
            <a:off x="3563888" y="4669513"/>
            <a:ext cx="2583848" cy="320671"/>
          </a:xfrm>
          <a:prstGeom prst="leftRightArrow">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Socket</a:t>
            </a:r>
            <a:r>
              <a:rPr lang="zh-CN" altLang="en-US" b="1">
                <a:solidFill>
                  <a:schemeClr val="tx1"/>
                </a:solidFill>
              </a:rPr>
              <a:t>连接</a:t>
            </a:r>
          </a:p>
        </p:txBody>
      </p:sp>
      <p:sp>
        <p:nvSpPr>
          <p:cNvPr id="10" name="文本框 9">
            <a:extLst>
              <a:ext uri="{FF2B5EF4-FFF2-40B4-BE49-F238E27FC236}">
                <a16:creationId xmlns:a16="http://schemas.microsoft.com/office/drawing/2014/main" id="{98A250A7-F078-42D9-9317-D6155980025C}"/>
              </a:ext>
            </a:extLst>
          </p:cNvPr>
          <p:cNvSpPr txBox="1"/>
          <p:nvPr/>
        </p:nvSpPr>
        <p:spPr>
          <a:xfrm>
            <a:off x="2791883" y="4647894"/>
            <a:ext cx="763154" cy="307777"/>
          </a:xfrm>
          <a:prstGeom prst="rect">
            <a:avLst/>
          </a:prstGeom>
          <a:noFill/>
          <a:ln>
            <a:solidFill>
              <a:schemeClr val="accent1"/>
            </a:solidFill>
          </a:ln>
        </p:spPr>
        <p:txBody>
          <a:bodyPr wrap="square" rtlCol="0">
            <a:spAutoFit/>
          </a:bodyPr>
          <a:lstStyle/>
          <a:p>
            <a:pPr algn="ctr"/>
            <a:r>
              <a:rPr lang="zh-CN" altLang="en-US" sz="1400" b="1">
                <a:latin typeface="+mj-ea"/>
                <a:ea typeface="+mj-ea"/>
              </a:rPr>
              <a:t>端口号</a:t>
            </a:r>
          </a:p>
        </p:txBody>
      </p:sp>
      <p:sp>
        <p:nvSpPr>
          <p:cNvPr id="11" name="文本框 10">
            <a:extLst>
              <a:ext uri="{FF2B5EF4-FFF2-40B4-BE49-F238E27FC236}">
                <a16:creationId xmlns:a16="http://schemas.microsoft.com/office/drawing/2014/main" id="{7DE07C41-DA7C-4A6C-A8AE-06CE9C9A971E}"/>
              </a:ext>
            </a:extLst>
          </p:cNvPr>
          <p:cNvSpPr txBox="1"/>
          <p:nvPr/>
        </p:nvSpPr>
        <p:spPr>
          <a:xfrm>
            <a:off x="1814395" y="3793034"/>
            <a:ext cx="803425" cy="461665"/>
          </a:xfrm>
          <a:prstGeom prst="rect">
            <a:avLst/>
          </a:prstGeom>
          <a:noFill/>
        </p:spPr>
        <p:txBody>
          <a:bodyPr wrap="none" rtlCol="0">
            <a:spAutoFit/>
          </a:bodyPr>
          <a:lstStyle/>
          <a:p>
            <a:r>
              <a:rPr lang="zh-CN" altLang="en-US" sz="2400" b="1"/>
              <a:t>主机</a:t>
            </a:r>
          </a:p>
        </p:txBody>
      </p:sp>
    </p:spTree>
    <p:extLst>
      <p:ext uri="{BB962C8B-B14F-4D97-AF65-F5344CB8AC3E}">
        <p14:creationId xmlns:p14="http://schemas.microsoft.com/office/powerpoint/2010/main" val="378956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§16.3.2   </a:t>
            </a:r>
            <a:r>
              <a:rPr lang="zh-CN" altLang="en-US" dirty="0">
                <a:latin typeface="宋体" charset="-122"/>
              </a:rPr>
              <a:t>客户端的套接字对象 </a:t>
            </a:r>
            <a:endParaRPr lang="zh-CN" altLang="en-US" dirty="0"/>
          </a:p>
        </p:txBody>
      </p:sp>
      <p:sp>
        <p:nvSpPr>
          <p:cNvPr id="3" name="内容占位符 2"/>
          <p:cNvSpPr>
            <a:spLocks noGrp="1"/>
          </p:cNvSpPr>
          <p:nvPr>
            <p:ph idx="1"/>
          </p:nvPr>
        </p:nvSpPr>
        <p:spPr>
          <a:xfrm>
            <a:off x="323528" y="1628775"/>
            <a:ext cx="8363272" cy="4502150"/>
          </a:xfrm>
        </p:spPr>
        <p:txBody>
          <a:bodyPr/>
          <a:lstStyle/>
          <a:p>
            <a:pPr algn="just">
              <a:spcBef>
                <a:spcPts val="0"/>
              </a:spcBef>
            </a:pPr>
            <a:r>
              <a:rPr lang="zh-CN" altLang="en-US" b="1" dirty="0">
                <a:latin typeface="宋体" charset="-122"/>
              </a:rPr>
              <a:t>客户端</a:t>
            </a:r>
            <a:r>
              <a:rPr lang="zh-CN" altLang="en-US" dirty="0">
                <a:latin typeface="宋体" charset="-122"/>
              </a:rPr>
              <a:t>的程序使用</a:t>
            </a:r>
            <a:r>
              <a:rPr lang="en-US" altLang="zh-CN" b="1" dirty="0">
                <a:solidFill>
                  <a:srgbClr val="C00000"/>
                </a:solidFill>
              </a:rPr>
              <a:t>Socket</a:t>
            </a:r>
            <a:r>
              <a:rPr lang="zh-CN" altLang="en-US" b="1" dirty="0">
                <a:solidFill>
                  <a:srgbClr val="C00000"/>
                </a:solidFill>
                <a:latin typeface="宋体" charset="-122"/>
              </a:rPr>
              <a:t>类</a:t>
            </a:r>
            <a:r>
              <a:rPr lang="zh-CN" altLang="en-US" dirty="0">
                <a:latin typeface="宋体" charset="-122"/>
              </a:rPr>
              <a:t>建立负责连接到</a:t>
            </a:r>
            <a:r>
              <a:rPr lang="zh-CN" altLang="en-US">
                <a:latin typeface="宋体" charset="-122"/>
              </a:rPr>
              <a:t>服务器的</a:t>
            </a:r>
            <a:r>
              <a:rPr lang="en-US" altLang="zh-CN" b="1">
                <a:solidFill>
                  <a:srgbClr val="C00000"/>
                </a:solidFill>
              </a:rPr>
              <a:t>Socket</a:t>
            </a:r>
            <a:r>
              <a:rPr lang="zh-CN" altLang="en-US">
                <a:latin typeface="宋体" charset="-122"/>
              </a:rPr>
              <a:t>对象</a:t>
            </a:r>
            <a:r>
              <a:rPr lang="zh-CN" altLang="en-US" dirty="0">
                <a:latin typeface="宋体" charset="-122"/>
              </a:rPr>
              <a:t>。</a:t>
            </a:r>
            <a:endParaRPr lang="en-US" altLang="zh-CN" dirty="0">
              <a:latin typeface="宋体" charset="-122"/>
            </a:endParaRPr>
          </a:p>
          <a:p>
            <a:pPr algn="just">
              <a:spcBef>
                <a:spcPts val="0"/>
              </a:spcBef>
            </a:pPr>
            <a:r>
              <a:rPr lang="en-US" altLang="zh-CN" b="1" dirty="0">
                <a:solidFill>
                  <a:srgbClr val="C00000"/>
                </a:solidFill>
              </a:rPr>
              <a:t>Socket</a:t>
            </a:r>
            <a:r>
              <a:rPr lang="zh-CN" altLang="en-US" b="1" dirty="0">
                <a:solidFill>
                  <a:srgbClr val="C00000"/>
                </a:solidFill>
                <a:latin typeface="宋体" charset="-122"/>
              </a:rPr>
              <a:t>类</a:t>
            </a:r>
            <a:r>
              <a:rPr lang="zh-CN" altLang="en-US" dirty="0">
                <a:latin typeface="宋体" charset="-122"/>
              </a:rPr>
              <a:t>构造方法：</a:t>
            </a:r>
            <a:endParaRPr lang="en-US" altLang="zh-CN" dirty="0">
              <a:latin typeface="宋体" charset="-122"/>
            </a:endParaRPr>
          </a:p>
          <a:p>
            <a:pPr algn="ctr">
              <a:spcBef>
                <a:spcPts val="0"/>
              </a:spcBef>
              <a:buNone/>
            </a:pPr>
            <a:r>
              <a:rPr lang="en-US" sz="2400" b="1">
                <a:solidFill>
                  <a:srgbClr val="0000CC"/>
                </a:solidFill>
              </a:rPr>
              <a:t>public Socket</a:t>
            </a:r>
            <a:r>
              <a:rPr lang="en-US" sz="2400" b="1" dirty="0">
                <a:solidFill>
                  <a:srgbClr val="0000CC"/>
                </a:solidFill>
              </a:rPr>
              <a:t>(</a:t>
            </a:r>
            <a:r>
              <a:rPr lang="en-US" altLang="zh-CN" sz="2400" b="1" dirty="0">
                <a:solidFill>
                  <a:srgbClr val="0000CC"/>
                </a:solidFill>
              </a:rPr>
              <a:t>String host</a:t>
            </a:r>
            <a:r>
              <a:rPr lang="en-US" sz="2400" b="1" dirty="0">
                <a:solidFill>
                  <a:srgbClr val="0000CC"/>
                </a:solidFill>
              </a:rPr>
              <a:t>, </a:t>
            </a:r>
            <a:r>
              <a:rPr lang="en-US" sz="2400" b="1" dirty="0" err="1">
                <a:solidFill>
                  <a:srgbClr val="0000CC"/>
                </a:solidFill>
              </a:rPr>
              <a:t>int</a:t>
            </a:r>
            <a:r>
              <a:rPr lang="en-US" sz="2400" b="1" dirty="0">
                <a:solidFill>
                  <a:srgbClr val="0000CC"/>
                </a:solidFill>
              </a:rPr>
              <a:t> port); </a:t>
            </a:r>
          </a:p>
          <a:p>
            <a:pPr lvl="2" algn="just">
              <a:spcBef>
                <a:spcPts val="0"/>
              </a:spcBef>
            </a:pPr>
            <a:r>
              <a:rPr lang="zh-CN" altLang="en-US" dirty="0"/>
              <a:t>创建</a:t>
            </a:r>
            <a:r>
              <a:rPr lang="zh-CN" altLang="en-US"/>
              <a:t>一个套接字对象并</a:t>
            </a:r>
            <a:r>
              <a:rPr lang="zh-CN" altLang="en-US" dirty="0"/>
              <a:t>将其连接到指定</a:t>
            </a:r>
            <a:r>
              <a:rPr lang="en-US" b="1" dirty="0">
                <a:solidFill>
                  <a:srgbClr val="C00000"/>
                </a:solidFill>
              </a:rPr>
              <a:t>IP</a:t>
            </a:r>
            <a:r>
              <a:rPr lang="zh-CN" altLang="en-US" b="1" dirty="0">
                <a:solidFill>
                  <a:srgbClr val="C00000"/>
                </a:solidFill>
              </a:rPr>
              <a:t>地址</a:t>
            </a:r>
            <a:r>
              <a:rPr lang="zh-CN" altLang="en-US" dirty="0"/>
              <a:t>的</a:t>
            </a:r>
            <a:r>
              <a:rPr lang="zh-CN" altLang="en-US" b="1" dirty="0">
                <a:solidFill>
                  <a:srgbClr val="006600"/>
                </a:solidFill>
              </a:rPr>
              <a:t>指定端口号</a:t>
            </a:r>
            <a:r>
              <a:rPr lang="zh-CN" altLang="en-US" dirty="0"/>
              <a:t>。</a:t>
            </a:r>
            <a:endParaRPr lang="en-US" altLang="zh-CN" dirty="0">
              <a:latin typeface="宋体" charset="-122"/>
            </a:endParaRPr>
          </a:p>
          <a:p>
            <a:pPr algn="just">
              <a:spcBef>
                <a:spcPts val="0"/>
              </a:spcBef>
            </a:pPr>
            <a:r>
              <a:rPr lang="zh-CN" altLang="en-US" sz="2400" dirty="0"/>
              <a:t>例如：建立连接到服务器的套接字对象：</a:t>
            </a:r>
            <a:endParaRPr lang="zh-CN" altLang="en-US" sz="2400" dirty="0">
              <a:latin typeface="宋体" charset="-122"/>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5" name="TextBox 4"/>
          <p:cNvSpPr txBox="1"/>
          <p:nvPr/>
        </p:nvSpPr>
        <p:spPr>
          <a:xfrm>
            <a:off x="1116566" y="4671425"/>
            <a:ext cx="6910866" cy="1420325"/>
          </a:xfrm>
          <a:prstGeom prst="rect">
            <a:avLst/>
          </a:prstGeom>
          <a:noFill/>
          <a:ln>
            <a:solidFill>
              <a:schemeClr val="accent1"/>
            </a:solidFill>
          </a:ln>
        </p:spPr>
        <p:txBody>
          <a:bodyPr wrap="none" rtlCol="0">
            <a:spAutoFit/>
          </a:bodyPr>
          <a:lstStyle/>
          <a:p>
            <a:pPr algn="just">
              <a:lnSpc>
                <a:spcPct val="110000"/>
              </a:lnSpc>
            </a:pPr>
            <a:r>
              <a:rPr lang="en-US" altLang="zh-CN" sz="2000" b="1" dirty="0">
                <a:solidFill>
                  <a:srgbClr val="0000FF"/>
                </a:solidFill>
              </a:rPr>
              <a:t>try{  </a:t>
            </a:r>
          </a:p>
          <a:p>
            <a:pPr algn="just">
              <a:lnSpc>
                <a:spcPct val="110000"/>
              </a:lnSpc>
            </a:pPr>
            <a:r>
              <a:rPr lang="en-US" altLang="zh-CN" sz="2000" b="1" dirty="0">
                <a:solidFill>
                  <a:srgbClr val="0000FF"/>
                </a:solidFill>
              </a:rPr>
              <a:t>    </a:t>
            </a:r>
            <a:r>
              <a:rPr lang="en-US" altLang="zh-CN" sz="2000" b="1" dirty="0">
                <a:solidFill>
                  <a:srgbClr val="C00000"/>
                </a:solidFill>
              </a:rPr>
              <a:t>Socket</a:t>
            </a:r>
            <a:r>
              <a:rPr lang="en-US" altLang="zh-CN" sz="2000" b="1" dirty="0">
                <a:solidFill>
                  <a:srgbClr val="0000FF"/>
                </a:solidFill>
              </a:rPr>
              <a:t> </a:t>
            </a:r>
            <a:r>
              <a:rPr lang="en-US" altLang="zh-CN" sz="2000" b="1" dirty="0" err="1">
                <a:solidFill>
                  <a:srgbClr val="0000FF"/>
                </a:solidFill>
              </a:rPr>
              <a:t>mysocket</a:t>
            </a:r>
            <a:r>
              <a:rPr lang="en-US" altLang="zh-CN" sz="2000" b="1" dirty="0">
                <a:solidFill>
                  <a:srgbClr val="0000FF"/>
                </a:solidFill>
              </a:rPr>
              <a:t>=new </a:t>
            </a:r>
            <a:r>
              <a:rPr lang="en-US" altLang="zh-CN" sz="2000" b="1">
                <a:solidFill>
                  <a:srgbClr val="0000FF"/>
                </a:solidFill>
              </a:rPr>
              <a:t>Socket(“</a:t>
            </a:r>
            <a:r>
              <a:rPr lang="en-US" altLang="zh-CN" sz="2000" b="1">
                <a:solidFill>
                  <a:srgbClr val="C00000"/>
                </a:solidFill>
              </a:rPr>
              <a:t>192.168.0.78</a:t>
            </a:r>
            <a:r>
              <a:rPr lang="en-US" altLang="zh-CN" sz="2000" b="1">
                <a:solidFill>
                  <a:srgbClr val="0000FF"/>
                </a:solidFill>
              </a:rPr>
              <a:t>”, </a:t>
            </a:r>
            <a:r>
              <a:rPr lang="en-US" altLang="zh-CN" sz="2000" b="1" dirty="0">
                <a:solidFill>
                  <a:srgbClr val="006600"/>
                </a:solidFill>
              </a:rPr>
              <a:t>1880</a:t>
            </a:r>
            <a:r>
              <a:rPr lang="en-US" altLang="zh-CN" sz="2000" b="1" dirty="0">
                <a:solidFill>
                  <a:srgbClr val="0000FF"/>
                </a:solidFill>
              </a:rPr>
              <a:t>);</a:t>
            </a:r>
          </a:p>
          <a:p>
            <a:pPr algn="just">
              <a:lnSpc>
                <a:spcPct val="110000"/>
              </a:lnSpc>
            </a:pPr>
            <a:r>
              <a:rPr lang="en-US" altLang="zh-CN" sz="2000" b="1" dirty="0">
                <a:solidFill>
                  <a:srgbClr val="0000FF"/>
                </a:solidFill>
              </a:rPr>
              <a:t>}</a:t>
            </a:r>
          </a:p>
          <a:p>
            <a:pPr algn="just">
              <a:lnSpc>
                <a:spcPct val="110000"/>
              </a:lnSpc>
            </a:pPr>
            <a:r>
              <a:rPr lang="en-US" altLang="zh-CN" sz="2000" b="1" dirty="0">
                <a:solidFill>
                  <a:srgbClr val="0000FF"/>
                </a:solidFill>
              </a:rPr>
              <a:t>catch(</a:t>
            </a:r>
            <a:r>
              <a:rPr lang="en-US" altLang="zh-CN" sz="2000" b="1" dirty="0" err="1">
                <a:solidFill>
                  <a:srgbClr val="0000FF"/>
                </a:solidFill>
              </a:rPr>
              <a:t>IOException</a:t>
            </a:r>
            <a:r>
              <a:rPr lang="en-US" altLang="zh-CN" sz="2000" b="1" dirty="0">
                <a:solidFill>
                  <a:srgbClr val="0000FF"/>
                </a:solidFill>
              </a:rPr>
              <a:t> e){ } </a:t>
            </a:r>
            <a:endParaRPr lang="zh-CN" altLang="en-US" sz="2000" dirty="0"/>
          </a:p>
        </p:txBody>
      </p:sp>
      <p:sp>
        <p:nvSpPr>
          <p:cNvPr id="8" name="标注: 线形 7">
            <a:extLst>
              <a:ext uri="{FF2B5EF4-FFF2-40B4-BE49-F238E27FC236}">
                <a16:creationId xmlns:a16="http://schemas.microsoft.com/office/drawing/2014/main" id="{CC052F70-D87C-4226-B969-D1B552A4AA27}"/>
              </a:ext>
            </a:extLst>
          </p:cNvPr>
          <p:cNvSpPr/>
          <p:nvPr/>
        </p:nvSpPr>
        <p:spPr>
          <a:xfrm>
            <a:off x="4988746" y="5553073"/>
            <a:ext cx="1311446" cy="577851"/>
          </a:xfrm>
          <a:prstGeom prst="borderCallout1">
            <a:avLst>
              <a:gd name="adj1" fmla="val 1825"/>
              <a:gd name="adj2" fmla="val 54214"/>
              <a:gd name="adj3" fmla="val -38689"/>
              <a:gd name="adj4" fmla="val 68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目标主机的</a:t>
            </a:r>
            <a:r>
              <a:rPr lang="en-US" altLang="zh-CN" sz="2000">
                <a:solidFill>
                  <a:schemeClr val="tx1"/>
                </a:solidFill>
              </a:rPr>
              <a:t>IP</a:t>
            </a:r>
            <a:r>
              <a:rPr lang="zh-CN" altLang="en-US" sz="2000">
                <a:solidFill>
                  <a:schemeClr val="tx1"/>
                </a:solidFill>
              </a:rPr>
              <a:t>地址</a:t>
            </a:r>
          </a:p>
        </p:txBody>
      </p:sp>
      <p:sp>
        <p:nvSpPr>
          <p:cNvPr id="10" name="标注: 线形 9">
            <a:extLst>
              <a:ext uri="{FF2B5EF4-FFF2-40B4-BE49-F238E27FC236}">
                <a16:creationId xmlns:a16="http://schemas.microsoft.com/office/drawing/2014/main" id="{1908024D-4032-4A20-A76B-7DE71BDA5A13}"/>
              </a:ext>
            </a:extLst>
          </p:cNvPr>
          <p:cNvSpPr/>
          <p:nvPr/>
        </p:nvSpPr>
        <p:spPr>
          <a:xfrm>
            <a:off x="6785982" y="6019800"/>
            <a:ext cx="1596516" cy="577851"/>
          </a:xfrm>
          <a:prstGeom prst="borderCallout1">
            <a:avLst>
              <a:gd name="adj1" fmla="val 1825"/>
              <a:gd name="adj2" fmla="val 54214"/>
              <a:gd name="adj3" fmla="val -125900"/>
              <a:gd name="adj4" fmla="val 3844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目标主机的端口号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§16.3.2   </a:t>
            </a:r>
            <a:r>
              <a:rPr lang="zh-CN" altLang="en-US" dirty="0">
                <a:latin typeface="宋体" charset="-122"/>
              </a:rPr>
              <a:t>客户端的套接字对象 </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sz="3300" b="1" dirty="0">
                <a:solidFill>
                  <a:srgbClr val="C00000"/>
                </a:solidFill>
              </a:rPr>
              <a:t>Socket</a:t>
            </a:r>
            <a:r>
              <a:rPr lang="zh-CN" altLang="en-US" sz="3300" b="1" dirty="0">
                <a:solidFill>
                  <a:srgbClr val="C00000"/>
                </a:solidFill>
                <a:latin typeface="宋体" charset="-122"/>
              </a:rPr>
              <a:t>类</a:t>
            </a:r>
            <a:r>
              <a:rPr lang="zh-CN" altLang="en-US" sz="3300" dirty="0">
                <a:latin typeface="宋体" charset="-122"/>
              </a:rPr>
              <a:t>的其它构造方法：</a:t>
            </a:r>
            <a:endParaRPr lang="en-US" altLang="zh-CN" sz="3300" dirty="0">
              <a:latin typeface="宋体" charset="-122"/>
            </a:endParaRPr>
          </a:p>
          <a:p>
            <a:pPr lvl="1"/>
            <a:r>
              <a:rPr lang="en-US" altLang="zh-CN" b="1" dirty="0">
                <a:solidFill>
                  <a:srgbClr val="0000CC"/>
                </a:solidFill>
              </a:rPr>
              <a:t>Socket( String host, </a:t>
            </a:r>
            <a:r>
              <a:rPr lang="en-US" altLang="zh-CN" b="1" dirty="0" err="1">
                <a:solidFill>
                  <a:srgbClr val="0000CC"/>
                </a:solidFill>
              </a:rPr>
              <a:t>int</a:t>
            </a:r>
            <a:r>
              <a:rPr lang="en-US" altLang="zh-CN" b="1" dirty="0">
                <a:solidFill>
                  <a:srgbClr val="0000CC"/>
                </a:solidFill>
              </a:rPr>
              <a:t> port) </a:t>
            </a:r>
          </a:p>
          <a:p>
            <a:pPr lvl="2"/>
            <a:r>
              <a:rPr lang="zh-CN" altLang="en-US" dirty="0"/>
              <a:t>创建一个流套接字并将其连接到指定主机上的指定端口号。</a:t>
            </a:r>
          </a:p>
          <a:p>
            <a:pPr lvl="1"/>
            <a:r>
              <a:rPr lang="en-US" altLang="zh-CN" b="1" dirty="0"/>
              <a:t>Socket(</a:t>
            </a:r>
            <a:r>
              <a:rPr lang="en-US" altLang="zh-CN" b="1" dirty="0" err="1"/>
              <a:t>InetAddress</a:t>
            </a:r>
            <a:r>
              <a:rPr lang="en-US" altLang="zh-CN" b="1" dirty="0"/>
              <a:t> address, </a:t>
            </a:r>
            <a:r>
              <a:rPr lang="en-US" altLang="zh-CN" b="1" dirty="0" err="1"/>
              <a:t>int</a:t>
            </a:r>
            <a:r>
              <a:rPr lang="en-US" altLang="zh-CN" b="1" dirty="0"/>
              <a:t> port) </a:t>
            </a:r>
          </a:p>
          <a:p>
            <a:pPr lvl="2"/>
            <a:r>
              <a:rPr lang="zh-CN" altLang="en-US" dirty="0"/>
              <a:t>创建一个流套接字并将其连接到指定 </a:t>
            </a:r>
            <a:r>
              <a:rPr lang="en-US" altLang="zh-CN" dirty="0"/>
              <a:t>IP </a:t>
            </a:r>
            <a:r>
              <a:rPr lang="zh-CN" altLang="en-US" dirty="0"/>
              <a:t>地址的指定端口号。</a:t>
            </a:r>
          </a:p>
          <a:p>
            <a:pPr lvl="1"/>
            <a:r>
              <a:rPr lang="en-US" altLang="zh-CN" b="1" dirty="0"/>
              <a:t>Socket(</a:t>
            </a:r>
            <a:r>
              <a:rPr lang="en-US" altLang="zh-CN" b="1" dirty="0" err="1"/>
              <a:t>InetAddress</a:t>
            </a:r>
            <a:r>
              <a:rPr lang="en-US" altLang="zh-CN" b="1" dirty="0"/>
              <a:t> address, </a:t>
            </a:r>
            <a:r>
              <a:rPr lang="en-US" altLang="zh-CN" b="1" dirty="0" err="1"/>
              <a:t>int</a:t>
            </a:r>
            <a:r>
              <a:rPr lang="en-US" altLang="zh-CN" b="1" dirty="0"/>
              <a:t> port, </a:t>
            </a:r>
            <a:r>
              <a:rPr lang="en-US" altLang="zh-CN" b="1" dirty="0" err="1"/>
              <a:t>InetAddress</a:t>
            </a:r>
            <a:r>
              <a:rPr lang="en-US" altLang="zh-CN" b="1" dirty="0"/>
              <a:t> </a:t>
            </a:r>
            <a:r>
              <a:rPr lang="en-US" altLang="zh-CN" b="1" dirty="0" err="1"/>
              <a:t>localAddr</a:t>
            </a:r>
            <a:r>
              <a:rPr lang="en-US" altLang="zh-CN" b="1" dirty="0"/>
              <a:t>, </a:t>
            </a:r>
            <a:r>
              <a:rPr lang="en-US" altLang="zh-CN" b="1" dirty="0" err="1"/>
              <a:t>int</a:t>
            </a:r>
            <a:r>
              <a:rPr lang="en-US" altLang="zh-CN" b="1" dirty="0"/>
              <a:t> </a:t>
            </a:r>
            <a:r>
              <a:rPr lang="en-US" altLang="zh-CN" b="1" dirty="0" err="1"/>
              <a:t>localPort</a:t>
            </a:r>
            <a:r>
              <a:rPr lang="en-US" altLang="zh-CN" b="1" dirty="0"/>
              <a:t>) </a:t>
            </a:r>
          </a:p>
          <a:p>
            <a:pPr lvl="2"/>
            <a:r>
              <a:rPr lang="zh-CN" altLang="en-US" dirty="0"/>
              <a:t>创建一个套接字并将其连接到指定远程地址上的指定远程端口。</a:t>
            </a:r>
          </a:p>
          <a:p>
            <a:pPr lvl="1"/>
            <a:r>
              <a:rPr lang="en-US" altLang="zh-CN" sz="2400" b="1" dirty="0"/>
              <a:t>Socket(String host, </a:t>
            </a:r>
            <a:r>
              <a:rPr lang="en-US" altLang="zh-CN" sz="2400" b="1" dirty="0" err="1"/>
              <a:t>int</a:t>
            </a:r>
            <a:r>
              <a:rPr lang="en-US" altLang="zh-CN" sz="2400" b="1" dirty="0"/>
              <a:t> port, </a:t>
            </a:r>
            <a:r>
              <a:rPr lang="en-US" altLang="zh-CN" sz="2400" b="1" dirty="0" err="1"/>
              <a:t>InetAddress</a:t>
            </a:r>
            <a:r>
              <a:rPr lang="en-US" altLang="zh-CN" sz="2400" b="1" dirty="0"/>
              <a:t> </a:t>
            </a:r>
            <a:r>
              <a:rPr lang="en-US" altLang="zh-CN" sz="2400" b="1" dirty="0" err="1"/>
              <a:t>localAddr</a:t>
            </a:r>
            <a:r>
              <a:rPr lang="en-US" altLang="zh-CN" sz="2400" b="1" dirty="0"/>
              <a:t>, </a:t>
            </a:r>
            <a:r>
              <a:rPr lang="en-US" altLang="zh-CN" sz="2400" b="1" dirty="0" err="1"/>
              <a:t>int</a:t>
            </a:r>
            <a:r>
              <a:rPr lang="en-US" altLang="zh-CN" sz="2400" b="1" dirty="0"/>
              <a:t> </a:t>
            </a:r>
            <a:r>
              <a:rPr lang="en-US" altLang="zh-CN" sz="2400" b="1" dirty="0" err="1"/>
              <a:t>localPort</a:t>
            </a:r>
            <a:r>
              <a:rPr lang="en-US" altLang="zh-CN" sz="2400" b="1" dirty="0"/>
              <a:t>) </a:t>
            </a:r>
          </a:p>
          <a:p>
            <a:pPr lvl="2"/>
            <a:r>
              <a:rPr lang="zh-CN" altLang="en-US" dirty="0"/>
              <a:t>创建一个套接字并将其连接到指定远程主机上的指定远程端口。</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§16.3.2   </a:t>
            </a:r>
            <a:r>
              <a:rPr lang="zh-CN" altLang="en-US" dirty="0">
                <a:latin typeface="宋体" charset="-122"/>
              </a:rPr>
              <a:t>客户端的套接字对象 </a:t>
            </a:r>
            <a:endParaRPr lang="zh-CN" altLang="en-US" dirty="0"/>
          </a:p>
        </p:txBody>
      </p:sp>
      <p:sp>
        <p:nvSpPr>
          <p:cNvPr id="3" name="内容占位符 2"/>
          <p:cNvSpPr>
            <a:spLocks noGrp="1"/>
          </p:cNvSpPr>
          <p:nvPr>
            <p:ph idx="1"/>
          </p:nvPr>
        </p:nvSpPr>
        <p:spPr/>
        <p:txBody>
          <a:bodyPr>
            <a:normAutofit lnSpcReduction="10000"/>
          </a:bodyPr>
          <a:lstStyle/>
          <a:p>
            <a:pPr algn="just">
              <a:lnSpc>
                <a:spcPct val="110000"/>
              </a:lnSpc>
            </a:pPr>
            <a:r>
              <a:rPr lang="en-US" altLang="zh-CN" sz="3200" b="1">
                <a:solidFill>
                  <a:srgbClr val="C00000"/>
                </a:solidFill>
              </a:rPr>
              <a:t>Socket</a:t>
            </a:r>
            <a:r>
              <a:rPr lang="zh-CN" altLang="en-US" sz="3200" b="1">
                <a:solidFill>
                  <a:srgbClr val="C00000"/>
                </a:solidFill>
                <a:latin typeface="宋体" charset="-122"/>
              </a:rPr>
              <a:t>类</a:t>
            </a:r>
            <a:r>
              <a:rPr lang="zh-CN" altLang="en-US" sz="3200" b="1">
                <a:latin typeface="宋体" charset="-122"/>
              </a:rPr>
              <a:t>的</a:t>
            </a:r>
            <a:r>
              <a:rPr lang="zh-CN" altLang="en-US" sz="3000">
                <a:latin typeface="宋体" charset="-122"/>
              </a:rPr>
              <a:t>相关方法</a:t>
            </a:r>
            <a:endParaRPr lang="zh-CN" altLang="en-US" sz="3000" dirty="0">
              <a:latin typeface="宋体" charset="-122"/>
            </a:endParaRPr>
          </a:p>
          <a:p>
            <a:pPr lvl="1" algn="just">
              <a:lnSpc>
                <a:spcPct val="110000"/>
              </a:lnSpc>
            </a:pPr>
            <a:r>
              <a:rPr lang="en-US" altLang="zh-CN" b="1">
                <a:solidFill>
                  <a:srgbClr val="0000FF"/>
                </a:solidFill>
              </a:rPr>
              <a:t>InputStream getInputStream()</a:t>
            </a:r>
            <a:r>
              <a:rPr lang="zh-CN" altLang="en-US" b="1">
                <a:solidFill>
                  <a:srgbClr val="0000FF"/>
                </a:solidFill>
              </a:rPr>
              <a:t>；</a:t>
            </a:r>
            <a:endParaRPr lang="en-US" altLang="zh-CN" b="1" dirty="0">
              <a:solidFill>
                <a:srgbClr val="0000FF"/>
              </a:solidFill>
            </a:endParaRPr>
          </a:p>
          <a:p>
            <a:pPr lvl="2" algn="just">
              <a:lnSpc>
                <a:spcPct val="110000"/>
              </a:lnSpc>
            </a:pPr>
            <a:r>
              <a:rPr lang="zh-CN" altLang="en-US" dirty="0">
                <a:latin typeface="宋体" charset="-122"/>
              </a:rPr>
              <a:t>获得一</a:t>
            </a:r>
            <a:r>
              <a:rPr lang="zh-CN" altLang="en-US">
                <a:latin typeface="宋体" charset="-122"/>
              </a:rPr>
              <a:t>个输入流，</a:t>
            </a:r>
            <a:r>
              <a:rPr lang="zh-CN" altLang="en-US"/>
              <a:t>通过</a:t>
            </a:r>
            <a:r>
              <a:rPr lang="en-US" altLang="zh-CN"/>
              <a:t>Socket</a:t>
            </a:r>
            <a:r>
              <a:rPr lang="zh-CN" altLang="en-US"/>
              <a:t>连接读入数据。</a:t>
            </a:r>
            <a:endParaRPr lang="en-US" altLang="zh-CN" dirty="0">
              <a:latin typeface="宋体" charset="-122"/>
            </a:endParaRPr>
          </a:p>
          <a:p>
            <a:pPr lvl="2" algn="just">
              <a:lnSpc>
                <a:spcPct val="110000"/>
              </a:lnSpc>
            </a:pPr>
            <a:r>
              <a:rPr lang="zh-CN" altLang="en-US" dirty="0"/>
              <a:t>用</a:t>
            </a:r>
            <a:r>
              <a:rPr lang="en-US" altLang="zh-CN" b="1" dirty="0" err="1"/>
              <a:t>getInputStream</a:t>
            </a:r>
            <a:r>
              <a:rPr lang="en-US" altLang="zh-CN" b="1" dirty="0"/>
              <a:t>()</a:t>
            </a:r>
            <a:r>
              <a:rPr lang="zh-CN" altLang="en-US" dirty="0">
                <a:latin typeface="宋体" charset="-122"/>
              </a:rPr>
              <a:t>得到的输入流接到另</a:t>
            </a:r>
            <a:r>
              <a:rPr lang="zh-CN" altLang="en-US">
                <a:latin typeface="宋体" charset="-122"/>
              </a:rPr>
              <a:t>一个</a:t>
            </a:r>
            <a:r>
              <a:rPr lang="en-US" altLang="zh-CN" b="1" dirty="0" err="1">
                <a:solidFill>
                  <a:srgbClr val="006600"/>
                </a:solidFill>
              </a:rPr>
              <a:t>DataInputStream</a:t>
            </a:r>
            <a:r>
              <a:rPr lang="zh-CN" altLang="en-US">
                <a:latin typeface="宋体" charset="-122"/>
              </a:rPr>
              <a:t>数据流上。</a:t>
            </a:r>
            <a:endParaRPr lang="zh-CN" altLang="en-US" dirty="0"/>
          </a:p>
          <a:p>
            <a:pPr lvl="2" algn="just">
              <a:lnSpc>
                <a:spcPct val="110000"/>
              </a:lnSpc>
            </a:pPr>
            <a:endParaRPr lang="zh-CN" altLang="en-US" dirty="0"/>
          </a:p>
          <a:p>
            <a:pPr lvl="1" algn="just">
              <a:lnSpc>
                <a:spcPct val="110000"/>
              </a:lnSpc>
            </a:pPr>
            <a:r>
              <a:rPr lang="en-US" altLang="zh-CN" b="1">
                <a:solidFill>
                  <a:srgbClr val="0000FF"/>
                </a:solidFill>
              </a:rPr>
              <a:t>OutputStream getOutputStream</a:t>
            </a:r>
            <a:r>
              <a:rPr lang="en-US" altLang="zh-CN" b="1" dirty="0">
                <a:solidFill>
                  <a:srgbClr val="0000FF"/>
                </a:solidFill>
              </a:rPr>
              <a:t>()</a:t>
            </a:r>
          </a:p>
          <a:p>
            <a:pPr lvl="2" algn="just">
              <a:lnSpc>
                <a:spcPct val="110000"/>
              </a:lnSpc>
            </a:pPr>
            <a:r>
              <a:rPr lang="zh-CN" altLang="en-US" dirty="0">
                <a:latin typeface="宋体" charset="-122"/>
              </a:rPr>
              <a:t>获得一个</a:t>
            </a:r>
            <a:r>
              <a:rPr lang="zh-CN" altLang="en-US">
                <a:latin typeface="宋体" charset="-122"/>
              </a:rPr>
              <a:t>输出流，</a:t>
            </a:r>
            <a:r>
              <a:rPr lang="zh-CN" altLang="en-US"/>
              <a:t>通过</a:t>
            </a:r>
            <a:r>
              <a:rPr lang="en-US" altLang="zh-CN"/>
              <a:t>Socket</a:t>
            </a:r>
            <a:r>
              <a:rPr lang="zh-CN" altLang="en-US"/>
              <a:t>连接输出数据</a:t>
            </a:r>
            <a:endParaRPr lang="zh-CN" altLang="en-US" dirty="0">
              <a:latin typeface="宋体" charset="-122"/>
            </a:endParaRPr>
          </a:p>
          <a:p>
            <a:pPr lvl="2" algn="just">
              <a:lnSpc>
                <a:spcPct val="110000"/>
              </a:lnSpc>
            </a:pPr>
            <a:r>
              <a:rPr lang="zh-CN" altLang="en-US" dirty="0"/>
              <a:t>用</a:t>
            </a:r>
            <a:r>
              <a:rPr lang="en-US" altLang="zh-CN" dirty="0" err="1"/>
              <a:t>getOutputStream</a:t>
            </a:r>
            <a:r>
              <a:rPr lang="en-US" altLang="zh-CN" dirty="0"/>
              <a:t>()</a:t>
            </a:r>
            <a:r>
              <a:rPr lang="zh-CN" altLang="en-US" dirty="0">
                <a:latin typeface="宋体" charset="-122"/>
              </a:rPr>
              <a:t>得到的输出流接到另一个</a:t>
            </a:r>
            <a:r>
              <a:rPr lang="en-US" altLang="zh-CN" b="1" dirty="0" err="1">
                <a:solidFill>
                  <a:srgbClr val="006600"/>
                </a:solidFill>
              </a:rPr>
              <a:t>DataOutputStream</a:t>
            </a:r>
            <a:r>
              <a:rPr lang="zh-CN" altLang="en-US">
                <a:latin typeface="宋体" charset="-122"/>
              </a:rPr>
              <a:t>数据流上。</a:t>
            </a:r>
            <a:r>
              <a:rPr lang="zh-CN" altLang="en-US"/>
              <a:t>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§16.1  </a:t>
            </a:r>
            <a:r>
              <a:rPr lang="en-US" altLang="zh-CN" dirty="0">
                <a:latin typeface="Tahoma" pitchFamily="34" charset="0"/>
                <a:ea typeface="Tahoma" pitchFamily="34" charset="0"/>
                <a:cs typeface="Tahoma" pitchFamily="34" charset="0"/>
              </a:rPr>
              <a:t>URL</a:t>
            </a:r>
            <a:r>
              <a:rPr lang="zh-CN" altLang="en-US" dirty="0">
                <a:latin typeface="Tahoma" pitchFamily="34" charset="0"/>
                <a:cs typeface="Tahoma" pitchFamily="34" charset="0"/>
              </a:rPr>
              <a:t>类 </a:t>
            </a:r>
          </a:p>
        </p:txBody>
      </p:sp>
      <p:sp>
        <p:nvSpPr>
          <p:cNvPr id="3" name="内容占位符 2"/>
          <p:cNvSpPr>
            <a:spLocks noGrp="1"/>
          </p:cNvSpPr>
          <p:nvPr>
            <p:ph idx="1"/>
          </p:nvPr>
        </p:nvSpPr>
        <p:spPr/>
        <p:txBody>
          <a:bodyPr/>
          <a:lstStyle/>
          <a:p>
            <a:pPr algn="just"/>
            <a:r>
              <a:rPr lang="en-US" altLang="zh-CN" b="1" dirty="0">
                <a:solidFill>
                  <a:srgbClr val="0000CC"/>
                </a:solidFill>
                <a:latin typeface="Tahoma" pitchFamily="34" charset="0"/>
                <a:ea typeface="Tahoma" pitchFamily="34" charset="0"/>
                <a:cs typeface="Tahoma" pitchFamily="34" charset="0"/>
              </a:rPr>
              <a:t>java.net</a:t>
            </a:r>
            <a:r>
              <a:rPr lang="zh-CN" altLang="en-US" dirty="0">
                <a:latin typeface="Tahoma" pitchFamily="34" charset="0"/>
                <a:cs typeface="Tahoma" pitchFamily="34" charset="0"/>
              </a:rPr>
              <a:t>包中的</a:t>
            </a:r>
            <a:r>
              <a:rPr lang="en-US" altLang="zh-CN" b="1" dirty="0">
                <a:solidFill>
                  <a:srgbClr val="C00000"/>
                </a:solidFill>
                <a:latin typeface="Tahoma" pitchFamily="34" charset="0"/>
                <a:ea typeface="Tahoma" pitchFamily="34" charset="0"/>
                <a:cs typeface="Tahoma" pitchFamily="34" charset="0"/>
              </a:rPr>
              <a:t>URL</a:t>
            </a:r>
            <a:r>
              <a:rPr lang="zh-CN" altLang="en-US" dirty="0">
                <a:solidFill>
                  <a:srgbClr val="C00000"/>
                </a:solidFill>
                <a:latin typeface="Tahoma" pitchFamily="34" charset="0"/>
                <a:cs typeface="Tahoma" pitchFamily="34" charset="0"/>
              </a:rPr>
              <a:t>类</a:t>
            </a:r>
            <a:r>
              <a:rPr lang="zh-CN" altLang="en-US" dirty="0">
                <a:latin typeface="Tahoma" pitchFamily="34" charset="0"/>
                <a:cs typeface="Tahoma" pitchFamily="34" charset="0"/>
              </a:rPr>
              <a:t>是对</a:t>
            </a:r>
            <a:r>
              <a:rPr lang="zh-CN" altLang="en-US" b="1" dirty="0">
                <a:solidFill>
                  <a:srgbClr val="C00000"/>
                </a:solidFill>
                <a:latin typeface="Tahoma" pitchFamily="34" charset="0"/>
                <a:cs typeface="Tahoma" pitchFamily="34" charset="0"/>
              </a:rPr>
              <a:t>统一资源定位符</a:t>
            </a:r>
            <a:r>
              <a:rPr lang="en-US" altLang="zh-CN" dirty="0">
                <a:latin typeface="Tahoma" pitchFamily="34" charset="0"/>
                <a:ea typeface="Tahoma" pitchFamily="34" charset="0"/>
                <a:cs typeface="Tahoma" pitchFamily="34" charset="0"/>
              </a:rPr>
              <a:t>(</a:t>
            </a:r>
            <a:r>
              <a:rPr lang="en-US" altLang="zh-CN" b="1" dirty="0">
                <a:solidFill>
                  <a:srgbClr val="C00000"/>
                </a:solidFill>
                <a:latin typeface="Tahoma" pitchFamily="34" charset="0"/>
                <a:ea typeface="Tahoma" pitchFamily="34" charset="0"/>
                <a:cs typeface="Tahoma" pitchFamily="34" charset="0"/>
              </a:rPr>
              <a:t>U</a:t>
            </a:r>
            <a:r>
              <a:rPr lang="en-US" altLang="zh-CN" dirty="0">
                <a:latin typeface="Tahoma" pitchFamily="34" charset="0"/>
                <a:ea typeface="Tahoma" pitchFamily="34" charset="0"/>
                <a:cs typeface="Tahoma" pitchFamily="34" charset="0"/>
              </a:rPr>
              <a:t>niform </a:t>
            </a:r>
            <a:r>
              <a:rPr lang="en-US" altLang="zh-CN" b="1" dirty="0">
                <a:solidFill>
                  <a:srgbClr val="C00000"/>
                </a:solidFill>
                <a:latin typeface="Tahoma" pitchFamily="34" charset="0"/>
                <a:ea typeface="Tahoma" pitchFamily="34" charset="0"/>
                <a:cs typeface="Tahoma" pitchFamily="34" charset="0"/>
              </a:rPr>
              <a:t>R</a:t>
            </a:r>
            <a:r>
              <a:rPr lang="en-US" altLang="zh-CN" dirty="0">
                <a:latin typeface="Tahoma" pitchFamily="34" charset="0"/>
                <a:ea typeface="Tahoma" pitchFamily="34" charset="0"/>
                <a:cs typeface="Tahoma" pitchFamily="34" charset="0"/>
              </a:rPr>
              <a:t>esource </a:t>
            </a:r>
            <a:r>
              <a:rPr lang="en-US" altLang="zh-CN" b="1" dirty="0">
                <a:solidFill>
                  <a:srgbClr val="C00000"/>
                </a:solidFill>
                <a:latin typeface="Tahoma" pitchFamily="34" charset="0"/>
                <a:ea typeface="Tahoma" pitchFamily="34" charset="0"/>
                <a:cs typeface="Tahoma" pitchFamily="34" charset="0"/>
              </a:rPr>
              <a:t>L</a:t>
            </a:r>
            <a:r>
              <a:rPr lang="en-US" altLang="zh-CN" dirty="0">
                <a:latin typeface="Tahoma" pitchFamily="34" charset="0"/>
                <a:ea typeface="Tahoma" pitchFamily="34" charset="0"/>
                <a:cs typeface="Tahoma" pitchFamily="34" charset="0"/>
              </a:rPr>
              <a:t>ocator)</a:t>
            </a:r>
            <a:r>
              <a:rPr lang="zh-CN" altLang="en-US" dirty="0">
                <a:latin typeface="Tahoma" pitchFamily="34" charset="0"/>
                <a:cs typeface="Tahoma" pitchFamily="34" charset="0"/>
              </a:rPr>
              <a:t>的抽象。</a:t>
            </a:r>
            <a:endParaRPr lang="en-US" altLang="zh-CN" dirty="0">
              <a:latin typeface="Tahoma" pitchFamily="34" charset="0"/>
              <a:cs typeface="Tahoma" pitchFamily="34" charset="0"/>
            </a:endParaRPr>
          </a:p>
          <a:p>
            <a:pPr algn="just"/>
            <a:r>
              <a:rPr lang="en-US" altLang="zh-CN" b="1" dirty="0">
                <a:solidFill>
                  <a:srgbClr val="C00000"/>
                </a:solidFill>
                <a:latin typeface="Tahoma" pitchFamily="34" charset="0"/>
                <a:ea typeface="Tahoma" pitchFamily="34" charset="0"/>
                <a:cs typeface="Tahoma" pitchFamily="34" charset="0"/>
              </a:rPr>
              <a:t>URL</a:t>
            </a:r>
            <a:r>
              <a:rPr lang="zh-CN" altLang="en-US" dirty="0"/>
              <a:t>表示</a:t>
            </a:r>
            <a:r>
              <a:rPr lang="en-US" dirty="0"/>
              <a:t>Internet</a:t>
            </a:r>
            <a:r>
              <a:rPr lang="zh-CN" altLang="en-US" dirty="0"/>
              <a:t>上某一资源的地址。</a:t>
            </a:r>
            <a:endParaRPr lang="en-US" altLang="zh-CN" dirty="0">
              <a:latin typeface="Tahoma" pitchFamily="34" charset="0"/>
              <a:cs typeface="Tahoma" pitchFamily="34" charset="0"/>
            </a:endParaRPr>
          </a:p>
          <a:p>
            <a:pPr algn="just"/>
            <a:r>
              <a:rPr lang="zh-CN" altLang="en-US">
                <a:latin typeface="Tahoma" pitchFamily="34" charset="0"/>
                <a:cs typeface="Tahoma" pitchFamily="34" charset="0"/>
              </a:rPr>
              <a:t>使用</a:t>
            </a:r>
            <a:r>
              <a:rPr lang="en-US" altLang="zh-CN">
                <a:latin typeface="Tahoma" pitchFamily="34" charset="0"/>
                <a:ea typeface="Tahoma" pitchFamily="34" charset="0"/>
                <a:cs typeface="Tahoma" pitchFamily="34" charset="0"/>
              </a:rPr>
              <a:t>URL</a:t>
            </a:r>
            <a:r>
              <a:rPr lang="zh-CN" altLang="en-US">
                <a:latin typeface="Tahoma" pitchFamily="34" charset="0"/>
                <a:ea typeface="Tahoma" pitchFamily="34" charset="0"/>
                <a:cs typeface="Tahoma" pitchFamily="34" charset="0"/>
              </a:rPr>
              <a:t>类</a:t>
            </a:r>
            <a:r>
              <a:rPr lang="zh-CN" altLang="en-US">
                <a:latin typeface="Tahoma" pitchFamily="34" charset="0"/>
                <a:cs typeface="Tahoma" pitchFamily="34" charset="0"/>
              </a:rPr>
              <a:t>创建</a:t>
            </a:r>
            <a:r>
              <a:rPr lang="zh-CN" altLang="en-US" dirty="0">
                <a:latin typeface="Tahoma" pitchFamily="34" charset="0"/>
                <a:cs typeface="Tahoma" pitchFamily="34" charset="0"/>
              </a:rPr>
              <a:t>对象的应用程序称作</a:t>
            </a:r>
            <a:r>
              <a:rPr lang="zh-CN" altLang="en-US" b="1" dirty="0">
                <a:solidFill>
                  <a:srgbClr val="0000CC"/>
                </a:solidFill>
                <a:latin typeface="Tahoma" pitchFamily="34" charset="0"/>
                <a:cs typeface="Tahoma" pitchFamily="34" charset="0"/>
              </a:rPr>
              <a:t>客户端程序</a:t>
            </a:r>
            <a:r>
              <a:rPr lang="zh-CN" altLang="en-US" dirty="0">
                <a:latin typeface="Tahoma" pitchFamily="34" charset="0"/>
                <a:cs typeface="Tahoma" pitchFamily="34" charset="0"/>
              </a:rPr>
              <a:t>。</a:t>
            </a:r>
            <a:endParaRPr lang="en-US" altLang="zh-CN" dirty="0">
              <a:latin typeface="Tahoma" pitchFamily="34" charset="0"/>
              <a:cs typeface="Tahoma" pitchFamily="34" charset="0"/>
            </a:endParaRPr>
          </a:p>
          <a:p>
            <a:pPr algn="just">
              <a:buNone/>
            </a:pPr>
            <a:r>
              <a:rPr lang="zh-CN" altLang="en-US" sz="1400">
                <a:latin typeface="Tahoma" pitchFamily="34" charset="0"/>
                <a:cs typeface="Tahoma" pitchFamily="34" charset="0"/>
              </a:rPr>
              <a:t>   </a:t>
            </a:r>
            <a:endParaRPr lang="zh-CN" altLang="en-US" sz="1400" dirty="0">
              <a:latin typeface="Tahoma" pitchFamily="34" charset="0"/>
              <a:cs typeface="Tahoma" pitchFamily="34" charset="0"/>
            </a:endParaRPr>
          </a:p>
          <a:p>
            <a:pPr algn="just"/>
            <a:r>
              <a:rPr lang="zh-CN" altLang="en-US" dirty="0">
                <a:latin typeface="Tahoma" pitchFamily="34" charset="0"/>
                <a:cs typeface="Tahoma" pitchFamily="34" charset="0"/>
              </a:rPr>
              <a:t>一个</a:t>
            </a:r>
            <a:r>
              <a:rPr lang="en-US" altLang="zh-CN" dirty="0">
                <a:latin typeface="Tahoma" pitchFamily="34" charset="0"/>
                <a:ea typeface="Tahoma" pitchFamily="34" charset="0"/>
                <a:cs typeface="Tahoma" pitchFamily="34" charset="0"/>
              </a:rPr>
              <a:t>URL</a:t>
            </a:r>
            <a:r>
              <a:rPr lang="zh-CN" altLang="en-US" dirty="0">
                <a:latin typeface="Tahoma" pitchFamily="34" charset="0"/>
                <a:cs typeface="Tahoma" pitchFamily="34" charset="0"/>
              </a:rPr>
              <a:t>对象通常包含最基本的三部分信息：</a:t>
            </a:r>
            <a:endParaRPr lang="en-US" altLang="zh-CN" dirty="0">
              <a:latin typeface="Tahoma" pitchFamily="34" charset="0"/>
              <a:cs typeface="Tahoma" pitchFamily="34" charset="0"/>
            </a:endParaRPr>
          </a:p>
          <a:p>
            <a:pPr marL="863600" lvl="1" indent="-514350" algn="just">
              <a:buFont typeface="+mj-lt"/>
              <a:buAutoNum type="arabicPeriod"/>
            </a:pPr>
            <a:r>
              <a:rPr lang="zh-CN" altLang="en-US" b="1" dirty="0">
                <a:solidFill>
                  <a:srgbClr val="C00000"/>
                </a:solidFill>
                <a:latin typeface="Tahoma" pitchFamily="34" charset="0"/>
                <a:cs typeface="Tahoma" pitchFamily="34" charset="0"/>
              </a:rPr>
              <a:t>协议</a:t>
            </a:r>
            <a:r>
              <a:rPr lang="zh-CN" altLang="en-US" dirty="0">
                <a:latin typeface="Tahoma" pitchFamily="34" charset="0"/>
                <a:cs typeface="Tahoma" pitchFamily="34" charset="0"/>
              </a:rPr>
              <a:t>：</a:t>
            </a:r>
            <a:r>
              <a:rPr lang="en-US" altLang="zh-CN" dirty="0">
                <a:latin typeface="Tahoma" pitchFamily="34" charset="0"/>
                <a:cs typeface="Tahoma" pitchFamily="34" charset="0"/>
              </a:rPr>
              <a:t>URL</a:t>
            </a:r>
            <a:r>
              <a:rPr lang="zh-CN" altLang="en-US" dirty="0">
                <a:latin typeface="Tahoma" pitchFamily="34" charset="0"/>
                <a:cs typeface="Tahoma" pitchFamily="34" charset="0"/>
              </a:rPr>
              <a:t>对象所在的</a:t>
            </a:r>
            <a:r>
              <a:rPr lang="en-US" altLang="zh-CN" dirty="0">
                <a:latin typeface="Tahoma" pitchFamily="34" charset="0"/>
                <a:cs typeface="Tahoma" pitchFamily="34" charset="0"/>
              </a:rPr>
              <a:t>Java</a:t>
            </a:r>
            <a:r>
              <a:rPr lang="zh-CN" altLang="en-US" dirty="0">
                <a:latin typeface="Tahoma" pitchFamily="34" charset="0"/>
                <a:cs typeface="Tahoma" pitchFamily="34" charset="0"/>
              </a:rPr>
              <a:t>虚拟机支持的协议</a:t>
            </a:r>
            <a:r>
              <a:rPr lang="en-US" altLang="zh-CN" dirty="0">
                <a:latin typeface="Tahoma" pitchFamily="34" charset="0"/>
                <a:cs typeface="Tahoma" pitchFamily="34" charset="0"/>
              </a:rPr>
              <a:t>(</a:t>
            </a:r>
            <a:r>
              <a:rPr lang="zh-CN" altLang="en-US" dirty="0">
                <a:latin typeface="Tahoma" pitchFamily="34" charset="0"/>
                <a:cs typeface="Tahoma" pitchFamily="34" charset="0"/>
              </a:rPr>
              <a:t>如：</a:t>
            </a:r>
            <a:r>
              <a:rPr lang="en-US" altLang="zh-CN" dirty="0">
                <a:latin typeface="Tahoma" pitchFamily="34" charset="0"/>
                <a:cs typeface="Tahoma" pitchFamily="34" charset="0"/>
              </a:rPr>
              <a:t>http, ftp, file)</a:t>
            </a:r>
          </a:p>
          <a:p>
            <a:pPr marL="863600" lvl="1" indent="-514350" algn="just">
              <a:buFont typeface="+mj-lt"/>
              <a:buAutoNum type="arabicPeriod"/>
            </a:pPr>
            <a:r>
              <a:rPr lang="zh-CN" altLang="en-US" b="1" dirty="0">
                <a:solidFill>
                  <a:srgbClr val="C00000"/>
                </a:solidFill>
                <a:latin typeface="Tahoma" pitchFamily="34" charset="0"/>
                <a:cs typeface="Tahoma" pitchFamily="34" charset="0"/>
              </a:rPr>
              <a:t>地址</a:t>
            </a:r>
            <a:r>
              <a:rPr lang="zh-CN" altLang="en-US" dirty="0">
                <a:latin typeface="Tahoma" pitchFamily="34" charset="0"/>
                <a:cs typeface="Tahoma" pitchFamily="34" charset="0"/>
              </a:rPr>
              <a:t>：是能连接的有效</a:t>
            </a:r>
            <a:r>
              <a:rPr lang="en-US" altLang="zh-CN" b="1" dirty="0">
                <a:solidFill>
                  <a:srgbClr val="006600"/>
                </a:solidFill>
                <a:latin typeface="Tahoma" pitchFamily="34" charset="0"/>
                <a:cs typeface="Tahoma" pitchFamily="34" charset="0"/>
              </a:rPr>
              <a:t>IP</a:t>
            </a:r>
            <a:r>
              <a:rPr lang="zh-CN" altLang="en-US" b="1" dirty="0">
                <a:solidFill>
                  <a:srgbClr val="006600"/>
                </a:solidFill>
                <a:latin typeface="Tahoma" pitchFamily="34" charset="0"/>
                <a:cs typeface="Tahoma" pitchFamily="34" charset="0"/>
              </a:rPr>
              <a:t>地址</a:t>
            </a:r>
            <a:r>
              <a:rPr lang="zh-CN" altLang="en-US">
                <a:latin typeface="Tahoma" pitchFamily="34" charset="0"/>
                <a:cs typeface="Tahoma" pitchFamily="34" charset="0"/>
              </a:rPr>
              <a:t>或</a:t>
            </a:r>
            <a:r>
              <a:rPr lang="zh-CN" altLang="en-US" b="1">
                <a:solidFill>
                  <a:srgbClr val="006600"/>
                </a:solidFill>
                <a:latin typeface="Tahoma" pitchFamily="34" charset="0"/>
                <a:cs typeface="Tahoma" pitchFamily="34" charset="0"/>
              </a:rPr>
              <a:t>域名</a:t>
            </a:r>
            <a:endParaRPr lang="en-US" altLang="zh-CN" b="1" dirty="0">
              <a:solidFill>
                <a:srgbClr val="006600"/>
              </a:solidFill>
              <a:latin typeface="Tahoma" pitchFamily="34" charset="0"/>
              <a:cs typeface="Tahoma" pitchFamily="34" charset="0"/>
            </a:endParaRPr>
          </a:p>
          <a:p>
            <a:pPr marL="863600" lvl="1" indent="-514350" algn="just">
              <a:buFont typeface="+mj-lt"/>
              <a:buAutoNum type="arabicPeriod"/>
            </a:pPr>
            <a:r>
              <a:rPr lang="zh-CN" altLang="en-US" b="1">
                <a:solidFill>
                  <a:srgbClr val="C00000"/>
                </a:solidFill>
                <a:latin typeface="Tahoma" pitchFamily="34" charset="0"/>
                <a:cs typeface="Tahoma" pitchFamily="34" charset="0"/>
              </a:rPr>
              <a:t>资源</a:t>
            </a:r>
            <a:r>
              <a:rPr lang="zh-CN" altLang="en-US" dirty="0">
                <a:latin typeface="Tahoma" pitchFamily="34" charset="0"/>
                <a:cs typeface="Tahoma" pitchFamily="34" charset="0"/>
              </a:rPr>
              <a:t>：可以是主机上的任何一个文件。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EFA2458F-6BEA-4ACC-927F-FCECF2F50374}"/>
              </a:ext>
            </a:extLst>
          </p:cNvPr>
          <p:cNvSpPr/>
          <p:nvPr/>
        </p:nvSpPr>
        <p:spPr>
          <a:xfrm>
            <a:off x="8009738" y="3372979"/>
            <a:ext cx="432048" cy="23042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内容占位符 2">
            <a:extLst>
              <a:ext uri="{FF2B5EF4-FFF2-40B4-BE49-F238E27FC236}">
                <a16:creationId xmlns:a16="http://schemas.microsoft.com/office/drawing/2014/main" id="{64C2016E-1629-4BA8-977A-99FB4ADAB760}"/>
              </a:ext>
            </a:extLst>
          </p:cNvPr>
          <p:cNvSpPr>
            <a:spLocks noGrp="1"/>
          </p:cNvSpPr>
          <p:nvPr>
            <p:ph idx="1"/>
          </p:nvPr>
        </p:nvSpPr>
        <p:spPr>
          <a:xfrm>
            <a:off x="457200" y="404664"/>
            <a:ext cx="8229600" cy="5721499"/>
          </a:xfrm>
        </p:spPr>
        <p:txBody>
          <a:bodyPr/>
          <a:lstStyle/>
          <a:p>
            <a:r>
              <a:rPr lang="en-US" altLang="zh-CN" sz="2400" b="1">
                <a:solidFill>
                  <a:srgbClr val="0000CC"/>
                </a:solidFill>
              </a:rPr>
              <a:t>DataInputStream</a:t>
            </a:r>
            <a:r>
              <a:rPr lang="zh-CN" altLang="en-US" sz="2400"/>
              <a:t>允许应用程序以与机器无关方式从底层输入流中读取基本 </a:t>
            </a:r>
            <a:r>
              <a:rPr lang="en-US" altLang="zh-CN" sz="2400"/>
              <a:t>Java </a:t>
            </a:r>
            <a:r>
              <a:rPr lang="zh-CN" altLang="en-US" sz="2400"/>
              <a:t>数据类型。</a:t>
            </a:r>
            <a:endParaRPr lang="en-US" altLang="zh-CN"/>
          </a:p>
          <a:p>
            <a:r>
              <a:rPr lang="zh-CN" altLang="en-US" sz="2400"/>
              <a:t>使用</a:t>
            </a:r>
            <a:r>
              <a:rPr lang="en-US" altLang="zh-CN" sz="2400" b="1">
                <a:solidFill>
                  <a:srgbClr val="0000CC"/>
                </a:solidFill>
              </a:rPr>
              <a:t>DataOutputStream</a:t>
            </a:r>
            <a:r>
              <a:rPr lang="zh-CN" altLang="en-US" sz="2400"/>
              <a:t>写入的数据要使用</a:t>
            </a:r>
            <a:r>
              <a:rPr lang="en-US" altLang="zh-CN" sz="2400" b="1">
                <a:solidFill>
                  <a:srgbClr val="0000CC"/>
                </a:solidFill>
              </a:rPr>
              <a:t>DataInputStream</a:t>
            </a:r>
            <a:r>
              <a:rPr lang="zh-CN" altLang="en-US" sz="2400"/>
              <a:t>读取进来。</a:t>
            </a:r>
            <a:endParaRPr lang="en-US" altLang="zh-CN" sz="2400"/>
          </a:p>
          <a:p>
            <a:r>
              <a:rPr lang="zh-CN" altLang="en-US" sz="2400"/>
              <a:t>必须保证以什么顺序按什么方式写入数据，就要按什么顺序什么方法读出数据，否则会导致乱码，或者异常产生。</a:t>
            </a:r>
          </a:p>
        </p:txBody>
      </p:sp>
      <p:sp>
        <p:nvSpPr>
          <p:cNvPr id="4" name="灯片编号占位符 3">
            <a:extLst>
              <a:ext uri="{FF2B5EF4-FFF2-40B4-BE49-F238E27FC236}">
                <a16:creationId xmlns:a16="http://schemas.microsoft.com/office/drawing/2014/main" id="{5435180D-45AC-4565-91D2-5EAD8C8F2A1E}"/>
              </a:ext>
            </a:extLst>
          </p:cNvPr>
          <p:cNvSpPr>
            <a:spLocks noGrp="1"/>
          </p:cNvSpPr>
          <p:nvPr>
            <p:ph type="sldNum" sz="quarter" idx="12"/>
          </p:nvPr>
        </p:nvSpPr>
        <p:spPr>
          <a:xfrm>
            <a:off x="2097439" y="6471505"/>
            <a:ext cx="2133600" cy="365125"/>
          </a:xfrm>
        </p:spPr>
        <p:txBody>
          <a:bodyPr/>
          <a:lstStyle/>
          <a:p>
            <a:fld id="{0C913308-F349-4B6D-A68A-DD1791B4A57B}" type="slidenum">
              <a:rPr lang="zh-CN" altLang="en-US" smtClean="0"/>
              <a:pPr/>
              <a:t>40</a:t>
            </a:fld>
            <a:endParaRPr lang="zh-CN" altLang="en-US"/>
          </a:p>
        </p:txBody>
      </p:sp>
      <p:grpSp>
        <p:nvGrpSpPr>
          <p:cNvPr id="31" name="组合 30">
            <a:extLst>
              <a:ext uri="{FF2B5EF4-FFF2-40B4-BE49-F238E27FC236}">
                <a16:creationId xmlns:a16="http://schemas.microsoft.com/office/drawing/2014/main" id="{1ED3F463-5958-4921-9C96-1407EB8E9B3B}"/>
              </a:ext>
            </a:extLst>
          </p:cNvPr>
          <p:cNvGrpSpPr/>
          <p:nvPr/>
        </p:nvGrpSpPr>
        <p:grpSpPr>
          <a:xfrm>
            <a:off x="1134262" y="3298932"/>
            <a:ext cx="7791820" cy="2520973"/>
            <a:chOff x="1134262" y="3298932"/>
            <a:chExt cx="7791820" cy="2520973"/>
          </a:xfrm>
        </p:grpSpPr>
        <p:sp>
          <p:nvSpPr>
            <p:cNvPr id="6" name="文本框 5">
              <a:extLst>
                <a:ext uri="{FF2B5EF4-FFF2-40B4-BE49-F238E27FC236}">
                  <a16:creationId xmlns:a16="http://schemas.microsoft.com/office/drawing/2014/main" id="{61FAA48D-BCA5-4224-AF6C-0A68B228D353}"/>
                </a:ext>
              </a:extLst>
            </p:cNvPr>
            <p:cNvSpPr txBox="1"/>
            <p:nvPr/>
          </p:nvSpPr>
          <p:spPr>
            <a:xfrm>
              <a:off x="3175318" y="3298932"/>
              <a:ext cx="2901655" cy="830997"/>
            </a:xfrm>
            <a:prstGeom prst="rect">
              <a:avLst/>
            </a:prstGeom>
            <a:noFill/>
            <a:ln>
              <a:solidFill>
                <a:schemeClr val="accent1">
                  <a:shade val="50000"/>
                </a:schemeClr>
              </a:solidFill>
            </a:ln>
          </p:spPr>
          <p:txBody>
            <a:bodyPr wrap="square" rtlCol="0">
              <a:spAutoFit/>
            </a:bodyPr>
            <a:lstStyle/>
            <a:p>
              <a:pPr algn="ctr"/>
              <a:r>
                <a:rPr lang="en-US" altLang="zh-CN" sz="2400" b="1">
                  <a:latin typeface="Arial" panose="020B0604020202020204" pitchFamily="34" charset="0"/>
                  <a:cs typeface="Arial" panose="020B0604020202020204" pitchFamily="34" charset="0"/>
                </a:rPr>
                <a:t>DataOutputStream</a:t>
              </a:r>
            </a:p>
            <a:p>
              <a:pPr algn="ctr"/>
              <a:endParaRPr lang="zh-CN" altLang="en-US" sz="2400" b="1">
                <a:latin typeface="Arial" panose="020B0604020202020204" pitchFamily="34" charset="0"/>
                <a:cs typeface="Arial" panose="020B0604020202020204" pitchFamily="34" charset="0"/>
              </a:endParaRPr>
            </a:p>
          </p:txBody>
        </p:sp>
        <p:grpSp>
          <p:nvGrpSpPr>
            <p:cNvPr id="30" name="组合 29">
              <a:extLst>
                <a:ext uri="{FF2B5EF4-FFF2-40B4-BE49-F238E27FC236}">
                  <a16:creationId xmlns:a16="http://schemas.microsoft.com/office/drawing/2014/main" id="{33EC37CF-524D-491D-803C-D927BC48F606}"/>
                </a:ext>
              </a:extLst>
            </p:cNvPr>
            <p:cNvGrpSpPr/>
            <p:nvPr/>
          </p:nvGrpSpPr>
          <p:grpSpPr>
            <a:xfrm>
              <a:off x="1134262" y="3461388"/>
              <a:ext cx="7791820" cy="2358517"/>
              <a:chOff x="254366" y="3520964"/>
              <a:chExt cx="7791820" cy="2358517"/>
            </a:xfrm>
          </p:grpSpPr>
          <p:sp>
            <p:nvSpPr>
              <p:cNvPr id="5" name="文本框 4">
                <a:extLst>
                  <a:ext uri="{FF2B5EF4-FFF2-40B4-BE49-F238E27FC236}">
                    <a16:creationId xmlns:a16="http://schemas.microsoft.com/office/drawing/2014/main" id="{EE1C7DE9-591C-4B8E-9894-6805B47DCB41}"/>
                  </a:ext>
                </a:extLst>
              </p:cNvPr>
              <p:cNvSpPr txBox="1"/>
              <p:nvPr/>
            </p:nvSpPr>
            <p:spPr>
              <a:xfrm>
                <a:off x="2359671" y="5048484"/>
                <a:ext cx="2837406" cy="830997"/>
              </a:xfrm>
              <a:prstGeom prst="rect">
                <a:avLst/>
              </a:prstGeom>
              <a:noFill/>
              <a:ln>
                <a:solidFill>
                  <a:schemeClr val="accent1">
                    <a:shade val="50000"/>
                  </a:schemeClr>
                </a:solidFill>
              </a:ln>
            </p:spPr>
            <p:txBody>
              <a:bodyPr wrap="square" rtlCol="0">
                <a:spAutoFit/>
              </a:bodyPr>
              <a:lstStyle/>
              <a:p>
                <a:pPr algn="ctr"/>
                <a:r>
                  <a:rPr lang="en-US" altLang="zh-CN" sz="2400" b="1">
                    <a:latin typeface="Arial" panose="020B0604020202020204" pitchFamily="34" charset="0"/>
                    <a:cs typeface="Arial" panose="020B0604020202020204" pitchFamily="34" charset="0"/>
                  </a:rPr>
                  <a:t>DataInputStream</a:t>
                </a:r>
              </a:p>
              <a:p>
                <a:pPr algn="ctr"/>
                <a:endParaRPr lang="zh-CN" altLang="en-US" sz="2400" b="1">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5DE2034F-3B01-47FF-912D-C7478885EBFD}"/>
                  </a:ext>
                </a:extLst>
              </p:cNvPr>
              <p:cNvSpPr txBox="1"/>
              <p:nvPr/>
            </p:nvSpPr>
            <p:spPr>
              <a:xfrm>
                <a:off x="343169" y="3520964"/>
                <a:ext cx="1952253" cy="523220"/>
              </a:xfrm>
              <a:prstGeom prst="rect">
                <a:avLst/>
              </a:prstGeom>
              <a:noFill/>
              <a:ln>
                <a:solidFill>
                  <a:schemeClr val="accent1">
                    <a:shade val="50000"/>
                  </a:schemeClr>
                </a:solidFill>
              </a:ln>
            </p:spPr>
            <p:txBody>
              <a:bodyPr wrap="square" rtlCol="0">
                <a:spAutoFit/>
              </a:bodyPr>
              <a:lstStyle/>
              <a:p>
                <a:pPr algn="ctr"/>
                <a:r>
                  <a:rPr lang="en-US" altLang="zh-CN" sz="2800" b="1">
                    <a:latin typeface="Arial" panose="020B0604020202020204" pitchFamily="34" charset="0"/>
                    <a:cs typeface="Arial" panose="020B0604020202020204" pitchFamily="34" charset="0"/>
                  </a:rPr>
                  <a:t>Client</a:t>
                </a:r>
                <a:r>
                  <a:rPr lang="zh-CN" altLang="en-US" sz="2800" b="1">
                    <a:latin typeface="Arial" panose="020B0604020202020204" pitchFamily="34" charset="0"/>
                    <a:cs typeface="Arial" panose="020B0604020202020204" pitchFamily="34" charset="0"/>
                  </a:rPr>
                  <a:t>程序</a:t>
                </a:r>
              </a:p>
            </p:txBody>
          </p:sp>
          <p:sp>
            <p:nvSpPr>
              <p:cNvPr id="10" name="文本框 9">
                <a:extLst>
                  <a:ext uri="{FF2B5EF4-FFF2-40B4-BE49-F238E27FC236}">
                    <a16:creationId xmlns:a16="http://schemas.microsoft.com/office/drawing/2014/main" id="{AFA7B087-1A77-4668-A45A-83B91A9BCC91}"/>
                  </a:ext>
                </a:extLst>
              </p:cNvPr>
              <p:cNvSpPr txBox="1"/>
              <p:nvPr/>
            </p:nvSpPr>
            <p:spPr>
              <a:xfrm>
                <a:off x="254366" y="5226392"/>
                <a:ext cx="2090839" cy="523220"/>
              </a:xfrm>
              <a:prstGeom prst="rect">
                <a:avLst/>
              </a:prstGeom>
              <a:noFill/>
              <a:ln>
                <a:solidFill>
                  <a:schemeClr val="accent1">
                    <a:shade val="50000"/>
                  </a:schemeClr>
                </a:solidFill>
              </a:ln>
            </p:spPr>
            <p:txBody>
              <a:bodyPr wrap="square" rtlCol="0">
                <a:spAutoFit/>
              </a:bodyPr>
              <a:lstStyle/>
              <a:p>
                <a:pPr algn="ctr"/>
                <a:r>
                  <a:rPr lang="en-US" altLang="zh-CN" sz="2800" b="1">
                    <a:latin typeface="Arial" panose="020B0604020202020204" pitchFamily="34" charset="0"/>
                    <a:cs typeface="Arial" panose="020B0604020202020204" pitchFamily="34" charset="0"/>
                  </a:rPr>
                  <a:t>Server</a:t>
                </a:r>
                <a:r>
                  <a:rPr lang="zh-CN" altLang="en-US" sz="2800" b="1">
                    <a:latin typeface="Arial" panose="020B0604020202020204" pitchFamily="34" charset="0"/>
                    <a:cs typeface="Arial" panose="020B0604020202020204" pitchFamily="34" charset="0"/>
                  </a:rPr>
                  <a:t>程序</a:t>
                </a:r>
              </a:p>
            </p:txBody>
          </p:sp>
          <p:sp>
            <p:nvSpPr>
              <p:cNvPr id="13" name="箭头: 右 12">
                <a:extLst>
                  <a:ext uri="{FF2B5EF4-FFF2-40B4-BE49-F238E27FC236}">
                    <a16:creationId xmlns:a16="http://schemas.microsoft.com/office/drawing/2014/main" id="{729459E7-709D-43D2-996B-ED0A0273570A}"/>
                  </a:ext>
                </a:extLst>
              </p:cNvPr>
              <p:cNvSpPr/>
              <p:nvPr/>
            </p:nvSpPr>
            <p:spPr>
              <a:xfrm>
                <a:off x="5209348" y="3543173"/>
                <a:ext cx="192049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Arial" panose="020B0604020202020204" pitchFamily="34" charset="0"/>
                    <a:cs typeface="Arial" panose="020B0604020202020204" pitchFamily="34" charset="0"/>
                  </a:rPr>
                  <a:t>OutputStream</a:t>
                </a:r>
                <a:endParaRPr lang="zh-CN" altLang="en-US" dirty="0"/>
              </a:p>
            </p:txBody>
          </p:sp>
          <p:sp>
            <p:nvSpPr>
              <p:cNvPr id="17" name="文本框 16">
                <a:extLst>
                  <a:ext uri="{FF2B5EF4-FFF2-40B4-BE49-F238E27FC236}">
                    <a16:creationId xmlns:a16="http://schemas.microsoft.com/office/drawing/2014/main" id="{CD49329D-58F6-4C64-99BA-00730E1D9A02}"/>
                  </a:ext>
                </a:extLst>
              </p:cNvPr>
              <p:cNvSpPr txBox="1"/>
              <p:nvPr/>
            </p:nvSpPr>
            <p:spPr>
              <a:xfrm>
                <a:off x="3316188" y="3745732"/>
                <a:ext cx="904478" cy="400110"/>
              </a:xfrm>
              <a:prstGeom prst="rect">
                <a:avLst/>
              </a:prstGeom>
              <a:noFill/>
              <a:ln>
                <a:solidFill>
                  <a:schemeClr val="accent1">
                    <a:shade val="50000"/>
                  </a:schemeClr>
                </a:solidFill>
              </a:ln>
            </p:spPr>
            <p:txBody>
              <a:bodyPr wrap="none" rtlCol="0">
                <a:spAutoFit/>
              </a:bodyPr>
              <a:lstStyle/>
              <a:p>
                <a:r>
                  <a:rPr lang="en-US" altLang="zh-CN" sz="2000" b="1"/>
                  <a:t>write()</a:t>
                </a:r>
                <a:endParaRPr lang="zh-CN" altLang="en-US" sz="2000" b="1"/>
              </a:p>
            </p:txBody>
          </p:sp>
          <p:sp>
            <p:nvSpPr>
              <p:cNvPr id="18" name="文本框 17">
                <a:extLst>
                  <a:ext uri="{FF2B5EF4-FFF2-40B4-BE49-F238E27FC236}">
                    <a16:creationId xmlns:a16="http://schemas.microsoft.com/office/drawing/2014/main" id="{CCC44E6B-C6C8-463C-9B4B-E3D8BB559D8D}"/>
                  </a:ext>
                </a:extLst>
              </p:cNvPr>
              <p:cNvSpPr txBox="1"/>
              <p:nvPr/>
            </p:nvSpPr>
            <p:spPr>
              <a:xfrm>
                <a:off x="3316188" y="5448824"/>
                <a:ext cx="760786" cy="369332"/>
              </a:xfrm>
              <a:prstGeom prst="rect">
                <a:avLst/>
              </a:prstGeom>
              <a:noFill/>
              <a:ln>
                <a:solidFill>
                  <a:schemeClr val="accent1">
                    <a:shade val="50000"/>
                  </a:schemeClr>
                </a:solidFill>
              </a:ln>
            </p:spPr>
            <p:txBody>
              <a:bodyPr wrap="none" rtlCol="0">
                <a:spAutoFit/>
              </a:bodyPr>
              <a:lstStyle/>
              <a:p>
                <a:r>
                  <a:rPr lang="en-US" altLang="zh-CN" b="1"/>
                  <a:t>read()</a:t>
                </a:r>
                <a:endParaRPr lang="zh-CN" altLang="en-US" b="1"/>
              </a:p>
            </p:txBody>
          </p:sp>
          <p:sp>
            <p:nvSpPr>
              <p:cNvPr id="27" name="箭头: 左 26">
                <a:extLst>
                  <a:ext uri="{FF2B5EF4-FFF2-40B4-BE49-F238E27FC236}">
                    <a16:creationId xmlns:a16="http://schemas.microsoft.com/office/drawing/2014/main" id="{A0C1D46F-847A-4A11-8242-A3F8B5165042}"/>
                  </a:ext>
                </a:extLst>
              </p:cNvPr>
              <p:cNvSpPr/>
              <p:nvPr/>
            </p:nvSpPr>
            <p:spPr>
              <a:xfrm>
                <a:off x="5226009" y="5226392"/>
                <a:ext cx="1891562" cy="4616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tx1"/>
                    </a:solidFill>
                  </a:rPr>
                  <a:t>InputStream</a:t>
                </a:r>
                <a:endParaRPr lang="zh-CN" altLang="en-US" sz="2000" b="1" dirty="0">
                  <a:solidFill>
                    <a:schemeClr val="tx1"/>
                  </a:solidFill>
                </a:endParaRPr>
              </a:p>
            </p:txBody>
          </p:sp>
          <p:sp>
            <p:nvSpPr>
              <p:cNvPr id="29" name="文本框 28">
                <a:extLst>
                  <a:ext uri="{FF2B5EF4-FFF2-40B4-BE49-F238E27FC236}">
                    <a16:creationId xmlns:a16="http://schemas.microsoft.com/office/drawing/2014/main" id="{C3EF40BB-460C-473A-B289-65B63C77B436}"/>
                  </a:ext>
                </a:extLst>
              </p:cNvPr>
              <p:cNvSpPr txBox="1"/>
              <p:nvPr/>
            </p:nvSpPr>
            <p:spPr>
              <a:xfrm>
                <a:off x="6645546" y="4384628"/>
                <a:ext cx="1400640" cy="400110"/>
              </a:xfrm>
              <a:prstGeom prst="rect">
                <a:avLst/>
              </a:prstGeom>
              <a:noFill/>
            </p:spPr>
            <p:txBody>
              <a:bodyPr wrap="none" rtlCol="0">
                <a:spAutoFit/>
              </a:bodyPr>
              <a:lstStyle/>
              <a:p>
                <a:r>
                  <a:rPr lang="en-US" altLang="zh-CN" sz="2000" b="1"/>
                  <a:t>Socket</a:t>
                </a:r>
                <a:r>
                  <a:rPr lang="zh-CN" altLang="en-US" sz="2000" b="1"/>
                  <a:t>连接</a:t>
                </a:r>
              </a:p>
            </p:txBody>
          </p:sp>
        </p:grpSp>
      </p:grpSp>
    </p:spTree>
    <p:extLst>
      <p:ext uri="{BB962C8B-B14F-4D97-AF65-F5344CB8AC3E}">
        <p14:creationId xmlns:p14="http://schemas.microsoft.com/office/powerpoint/2010/main" val="3711159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2594"/>
          </a:xfrm>
        </p:spPr>
        <p:txBody>
          <a:bodyPr>
            <a:normAutofit fontScale="90000"/>
          </a:bodyPr>
          <a:lstStyle/>
          <a:p>
            <a:pPr algn="l"/>
            <a:r>
              <a:rPr lang="zh-CN" altLang="en-US" dirty="0"/>
              <a:t>例</a:t>
            </a:r>
            <a:r>
              <a:rPr lang="en-US" altLang="zh-CN" dirty="0"/>
              <a:t>16-5:</a:t>
            </a:r>
            <a:endParaRPr lang="zh-CN" altLang="en-US" dirty="0"/>
          </a:p>
        </p:txBody>
      </p:sp>
      <p:sp>
        <p:nvSpPr>
          <p:cNvPr id="3" name="内容占位符 2"/>
          <p:cNvSpPr>
            <a:spLocks noGrp="1"/>
          </p:cNvSpPr>
          <p:nvPr>
            <p:ph idx="1"/>
          </p:nvPr>
        </p:nvSpPr>
        <p:spPr>
          <a:xfrm>
            <a:off x="457200" y="785794"/>
            <a:ext cx="8186766" cy="5643602"/>
          </a:xfrm>
          <a:ln>
            <a:solidFill>
              <a:schemeClr val="accent1"/>
            </a:solidFill>
          </a:ln>
        </p:spPr>
        <p:txBody>
          <a:bodyPr>
            <a:noAutofit/>
          </a:bodyPr>
          <a:lstStyle/>
          <a:p>
            <a:pPr>
              <a:spcBef>
                <a:spcPts val="0"/>
              </a:spcBef>
              <a:buNone/>
            </a:pPr>
            <a:r>
              <a:rPr lang="en-US" altLang="zh-CN" sz="1800" b="1" dirty="0">
                <a:solidFill>
                  <a:srgbClr val="0000CC"/>
                </a:solidFill>
                <a:latin typeface="Arial" panose="020B0604020202020204" pitchFamily="34" charset="0"/>
                <a:cs typeface="Arial" panose="020B0604020202020204" pitchFamily="34" charset="0"/>
              </a:rPr>
              <a:t>      Socket </a:t>
            </a:r>
            <a:r>
              <a:rPr lang="en-US" altLang="zh-CN" sz="1800" b="1" dirty="0" err="1">
                <a:solidFill>
                  <a:srgbClr val="0000CC"/>
                </a:solidFill>
                <a:latin typeface="Arial" panose="020B0604020202020204" pitchFamily="34" charset="0"/>
                <a:cs typeface="Arial" panose="020B0604020202020204" pitchFamily="34" charset="0"/>
              </a:rPr>
              <a:t>mysocket</a:t>
            </a:r>
            <a:r>
              <a:rPr lang="en-US" altLang="zh-CN" sz="1800" b="1" dirty="0">
                <a:solidFill>
                  <a:srgbClr val="0000CC"/>
                </a:solidFill>
                <a:latin typeface="Arial" panose="020B0604020202020204" pitchFamily="34" charset="0"/>
                <a:cs typeface="Arial" panose="020B0604020202020204" pitchFamily="34" charset="0"/>
              </a:rPr>
              <a:t>;</a:t>
            </a:r>
          </a:p>
          <a:p>
            <a:pPr>
              <a:spcBef>
                <a:spcPts val="0"/>
              </a:spcBef>
              <a:buNone/>
            </a:pPr>
            <a:r>
              <a:rPr lang="en-US" altLang="zh-CN" sz="1800" dirty="0">
                <a:latin typeface="Arial" panose="020B0604020202020204" pitchFamily="34" charset="0"/>
                <a:cs typeface="Arial" panose="020B0604020202020204" pitchFamily="34" charset="0"/>
              </a:rPr>
              <a:t>      </a:t>
            </a:r>
            <a:r>
              <a:rPr lang="en-US" altLang="zh-CN" sz="1800" b="1" dirty="0" err="1">
                <a:solidFill>
                  <a:srgbClr val="C00000"/>
                </a:solidFill>
                <a:latin typeface="Arial" panose="020B0604020202020204" pitchFamily="34" charset="0"/>
                <a:cs typeface="Arial" panose="020B0604020202020204" pitchFamily="34" charset="0"/>
              </a:rPr>
              <a:t>DataInputStream</a:t>
            </a:r>
            <a:r>
              <a:rPr lang="en-US" altLang="zh-CN" sz="1800" b="1" dirty="0">
                <a:solidFill>
                  <a:srgbClr val="C00000"/>
                </a:solidFill>
                <a:latin typeface="Arial" panose="020B0604020202020204" pitchFamily="34" charset="0"/>
                <a:cs typeface="Arial" panose="020B0604020202020204" pitchFamily="34" charset="0"/>
              </a:rPr>
              <a:t> in=null;</a:t>
            </a:r>
          </a:p>
          <a:p>
            <a:pPr>
              <a:spcBef>
                <a:spcPts val="0"/>
              </a:spcBef>
              <a:buNone/>
            </a:pPr>
            <a:r>
              <a:rPr lang="en-US" altLang="zh-CN" sz="1800" b="1" dirty="0">
                <a:solidFill>
                  <a:srgbClr val="C00000"/>
                </a:solidFill>
                <a:latin typeface="Arial" panose="020B0604020202020204" pitchFamily="34" charset="0"/>
                <a:cs typeface="Arial" panose="020B0604020202020204" pitchFamily="34" charset="0"/>
              </a:rPr>
              <a:t>      </a:t>
            </a:r>
            <a:r>
              <a:rPr lang="en-US" altLang="zh-CN" sz="1800" b="1" dirty="0" err="1">
                <a:solidFill>
                  <a:srgbClr val="C00000"/>
                </a:solidFill>
                <a:latin typeface="Arial" panose="020B0604020202020204" pitchFamily="34" charset="0"/>
                <a:cs typeface="Arial" panose="020B0604020202020204" pitchFamily="34" charset="0"/>
              </a:rPr>
              <a:t>DataOutputStream</a:t>
            </a:r>
            <a:r>
              <a:rPr lang="en-US" altLang="zh-CN" sz="1800" b="1" dirty="0">
                <a:solidFill>
                  <a:srgbClr val="C00000"/>
                </a:solidFill>
                <a:latin typeface="Arial" panose="020B0604020202020204" pitchFamily="34" charset="0"/>
                <a:cs typeface="Arial" panose="020B0604020202020204" pitchFamily="34" charset="0"/>
              </a:rPr>
              <a:t> out=null;</a:t>
            </a:r>
          </a:p>
          <a:p>
            <a:pPr>
              <a:spcBef>
                <a:spcPts val="0"/>
              </a:spcBef>
              <a:buNone/>
            </a:pPr>
            <a:r>
              <a:rPr lang="en-US" altLang="zh-CN" sz="1800" dirty="0">
                <a:latin typeface="Arial" panose="020B0604020202020204" pitchFamily="34" charset="0"/>
                <a:cs typeface="Arial" panose="020B0604020202020204" pitchFamily="34" charset="0"/>
              </a:rPr>
              <a:t>      try{  </a:t>
            </a:r>
          </a:p>
          <a:p>
            <a:pPr>
              <a:spcBef>
                <a:spcPts val="0"/>
              </a:spcBef>
              <a:buNone/>
            </a:pPr>
            <a:r>
              <a:rPr lang="en-US" altLang="zh-CN" sz="1800" dirty="0">
                <a:latin typeface="Arial" panose="020B0604020202020204" pitchFamily="34" charset="0"/>
                <a:cs typeface="Arial" panose="020B0604020202020204" pitchFamily="34" charset="0"/>
              </a:rPr>
              <a:t>	</a:t>
            </a:r>
            <a:r>
              <a:rPr lang="en-US" altLang="zh-CN" sz="1800">
                <a:latin typeface="Arial" panose="020B0604020202020204" pitchFamily="34" charset="0"/>
                <a:cs typeface="Arial" panose="020B0604020202020204" pitchFamily="34" charset="0"/>
              </a:rPr>
              <a:t>      </a:t>
            </a:r>
            <a:r>
              <a:rPr lang="en-US" altLang="zh-CN" sz="1800" b="1">
                <a:solidFill>
                  <a:srgbClr val="0000CC"/>
                </a:solidFill>
                <a:latin typeface="Arial" panose="020B0604020202020204" pitchFamily="34" charset="0"/>
                <a:cs typeface="Arial" panose="020B0604020202020204" pitchFamily="34" charset="0"/>
              </a:rPr>
              <a:t>mysocket</a:t>
            </a:r>
            <a:r>
              <a:rPr lang="en-US" altLang="zh-CN" sz="1800" b="1" dirty="0">
                <a:solidFill>
                  <a:srgbClr val="0000CC"/>
                </a:solidFill>
                <a:latin typeface="Arial" panose="020B0604020202020204" pitchFamily="34" charset="0"/>
                <a:cs typeface="Arial" panose="020B0604020202020204" pitchFamily="34" charset="0"/>
              </a:rPr>
              <a:t>=new Socket("</a:t>
            </a:r>
            <a:r>
              <a:rPr lang="en-US" altLang="zh-CN" sz="1800" b="1">
                <a:solidFill>
                  <a:srgbClr val="0000CC"/>
                </a:solidFill>
                <a:latin typeface="Arial" panose="020B0604020202020204" pitchFamily="34" charset="0"/>
                <a:cs typeface="Arial" panose="020B0604020202020204" pitchFamily="34" charset="0"/>
              </a:rPr>
              <a:t>127.0.0.1", 4331</a:t>
            </a:r>
            <a:r>
              <a:rPr lang="en-US" altLang="zh-CN" sz="1800" b="1" dirty="0">
                <a:solidFill>
                  <a:srgbClr val="0000CC"/>
                </a:solidFill>
                <a:latin typeface="Arial" panose="020B0604020202020204" pitchFamily="34" charset="0"/>
                <a:cs typeface="Arial" panose="020B0604020202020204" pitchFamily="34" charset="0"/>
              </a:rPr>
              <a:t>);</a:t>
            </a:r>
          </a:p>
          <a:p>
            <a:pPr>
              <a:spcBef>
                <a:spcPts val="0"/>
              </a:spcBef>
              <a:buNone/>
            </a:pPr>
            <a:r>
              <a:rPr lang="en-US" altLang="zh-CN" sz="1800" b="1" dirty="0">
                <a:solidFill>
                  <a:srgbClr val="C00000"/>
                </a:solidFill>
                <a:latin typeface="Arial" panose="020B0604020202020204" pitchFamily="34" charset="0"/>
                <a:cs typeface="Arial" panose="020B0604020202020204" pitchFamily="34" charset="0"/>
              </a:rPr>
              <a:t>           in=new </a:t>
            </a:r>
            <a:r>
              <a:rPr lang="en-US" altLang="zh-CN" sz="1800" b="1" dirty="0" err="1">
                <a:solidFill>
                  <a:srgbClr val="C00000"/>
                </a:solidFill>
                <a:latin typeface="Arial" panose="020B0604020202020204" pitchFamily="34" charset="0"/>
                <a:cs typeface="Arial" panose="020B0604020202020204" pitchFamily="34" charset="0"/>
              </a:rPr>
              <a:t>DataInputStream</a:t>
            </a:r>
            <a:r>
              <a:rPr lang="en-US" altLang="zh-CN" sz="1800" b="1" dirty="0">
                <a:solidFill>
                  <a:srgbClr val="C00000"/>
                </a:solidFill>
                <a:latin typeface="Arial" panose="020B0604020202020204" pitchFamily="34" charset="0"/>
                <a:cs typeface="Arial" panose="020B0604020202020204" pitchFamily="34" charset="0"/>
              </a:rPr>
              <a:t>(</a:t>
            </a:r>
            <a:r>
              <a:rPr lang="en-US" altLang="zh-CN" sz="1800" b="1" dirty="0" err="1">
                <a:solidFill>
                  <a:srgbClr val="0000CC"/>
                </a:solidFill>
                <a:latin typeface="Arial" panose="020B0604020202020204" pitchFamily="34" charset="0"/>
                <a:cs typeface="Arial" panose="020B0604020202020204" pitchFamily="34" charset="0"/>
              </a:rPr>
              <a:t>mysocket.getInputStream</a:t>
            </a:r>
            <a:r>
              <a:rPr lang="en-US" altLang="zh-CN" sz="1800" b="1" dirty="0">
                <a:solidFill>
                  <a:srgbClr val="0000CC"/>
                </a:solidFill>
                <a:latin typeface="Arial" panose="020B0604020202020204" pitchFamily="34" charset="0"/>
                <a:cs typeface="Arial" panose="020B0604020202020204" pitchFamily="34" charset="0"/>
              </a:rPr>
              <a:t>()</a:t>
            </a:r>
            <a:r>
              <a:rPr lang="en-US" altLang="zh-CN" sz="1800" b="1" dirty="0">
                <a:solidFill>
                  <a:srgbClr val="C00000"/>
                </a:solidFill>
                <a:latin typeface="Arial" panose="020B0604020202020204" pitchFamily="34" charset="0"/>
                <a:cs typeface="Arial" panose="020B0604020202020204" pitchFamily="34" charset="0"/>
              </a:rPr>
              <a:t>);</a:t>
            </a:r>
          </a:p>
          <a:p>
            <a:pPr>
              <a:spcBef>
                <a:spcPts val="0"/>
              </a:spcBef>
              <a:buNone/>
            </a:pPr>
            <a:r>
              <a:rPr lang="en-US" altLang="zh-CN" sz="1800" b="1" dirty="0">
                <a:solidFill>
                  <a:srgbClr val="C00000"/>
                </a:solidFill>
                <a:latin typeface="Arial" panose="020B0604020202020204" pitchFamily="34" charset="0"/>
                <a:cs typeface="Arial" panose="020B0604020202020204" pitchFamily="34" charset="0"/>
              </a:rPr>
              <a:t>           out=new </a:t>
            </a:r>
            <a:r>
              <a:rPr lang="en-US" altLang="zh-CN" sz="1800" b="1" dirty="0" err="1">
                <a:solidFill>
                  <a:srgbClr val="C00000"/>
                </a:solidFill>
                <a:latin typeface="Arial" panose="020B0604020202020204" pitchFamily="34" charset="0"/>
                <a:cs typeface="Arial" panose="020B0604020202020204" pitchFamily="34" charset="0"/>
              </a:rPr>
              <a:t>DataOutputStream</a:t>
            </a:r>
            <a:r>
              <a:rPr lang="en-US" altLang="zh-CN" sz="1800" b="1" dirty="0">
                <a:solidFill>
                  <a:srgbClr val="C00000"/>
                </a:solidFill>
                <a:latin typeface="Arial" panose="020B0604020202020204" pitchFamily="34" charset="0"/>
                <a:cs typeface="Arial" panose="020B0604020202020204" pitchFamily="34" charset="0"/>
              </a:rPr>
              <a:t>(</a:t>
            </a:r>
            <a:r>
              <a:rPr lang="en-US" altLang="zh-CN" sz="1800" b="1" dirty="0" err="1">
                <a:solidFill>
                  <a:srgbClr val="0000CC"/>
                </a:solidFill>
                <a:latin typeface="Arial" panose="020B0604020202020204" pitchFamily="34" charset="0"/>
                <a:cs typeface="Arial" panose="020B0604020202020204" pitchFamily="34" charset="0"/>
              </a:rPr>
              <a:t>mysocket.getOutputStream</a:t>
            </a:r>
            <a:r>
              <a:rPr lang="en-US" altLang="zh-CN" sz="1800" b="1" dirty="0">
                <a:solidFill>
                  <a:srgbClr val="0000CC"/>
                </a:solidFill>
                <a:latin typeface="Arial" panose="020B0604020202020204" pitchFamily="34" charset="0"/>
                <a:cs typeface="Arial" panose="020B0604020202020204" pitchFamily="34" charset="0"/>
              </a:rPr>
              <a:t>()</a:t>
            </a:r>
            <a:r>
              <a:rPr lang="en-US" altLang="zh-CN" sz="1800" b="1" dirty="0">
                <a:solidFill>
                  <a:srgbClr val="C00000"/>
                </a:solidFill>
                <a:latin typeface="Arial" panose="020B0604020202020204" pitchFamily="34" charset="0"/>
                <a:cs typeface="Arial" panose="020B0604020202020204" pitchFamily="34" charset="0"/>
              </a:rPr>
              <a:t>); </a:t>
            </a:r>
          </a:p>
          <a:p>
            <a:pPr>
              <a:spcBef>
                <a:spcPts val="0"/>
              </a:spcBef>
              <a:buNone/>
            </a:pPr>
            <a:r>
              <a:rPr lang="en-US" altLang="zh-CN" sz="1800" dirty="0">
                <a:latin typeface="Arial" panose="020B0604020202020204" pitchFamily="34" charset="0"/>
                <a:cs typeface="Arial" panose="020B0604020202020204" pitchFamily="34" charset="0"/>
              </a:rPr>
              <a:t>           char c='a';</a:t>
            </a:r>
          </a:p>
          <a:p>
            <a:pPr>
              <a:spcBef>
                <a:spcPts val="0"/>
              </a:spcBef>
              <a:buNone/>
            </a:pPr>
            <a:r>
              <a:rPr lang="en-US" altLang="zh-CN" sz="1800" dirty="0">
                <a:latin typeface="Arial" panose="020B0604020202020204" pitchFamily="34" charset="0"/>
                <a:cs typeface="Arial" panose="020B0604020202020204" pitchFamily="34" charset="0"/>
              </a:rPr>
              <a:t>           while(true) {</a:t>
            </a:r>
          </a:p>
          <a:p>
            <a:pPr>
              <a:spcBef>
                <a:spcPts val="0"/>
              </a:spcBef>
              <a:buNone/>
            </a:pPr>
            <a:r>
              <a:rPr lang="en-US" altLang="zh-CN" sz="1800" dirty="0">
                <a:latin typeface="Arial" panose="020B0604020202020204" pitchFamily="34" charset="0"/>
                <a:cs typeface="Arial" panose="020B0604020202020204" pitchFamily="34" charset="0"/>
              </a:rPr>
              <a:t>               if(c</a:t>
            </a:r>
            <a:r>
              <a:rPr lang="en-US" altLang="zh-CN" sz="1800">
                <a:latin typeface="Arial" panose="020B0604020202020204" pitchFamily="34" charset="0"/>
                <a:cs typeface="Arial" panose="020B0604020202020204" pitchFamily="34" charset="0"/>
              </a:rPr>
              <a:t>&gt;'z’)	c</a:t>
            </a:r>
            <a:r>
              <a:rPr lang="en-US" altLang="zh-CN" sz="1800" dirty="0">
                <a:latin typeface="Arial" panose="020B0604020202020204" pitchFamily="34" charset="0"/>
                <a:cs typeface="Arial" panose="020B0604020202020204" pitchFamily="34" charset="0"/>
              </a:rPr>
              <a:t>='a';</a:t>
            </a:r>
          </a:p>
          <a:p>
            <a:pPr>
              <a:spcBef>
                <a:spcPts val="0"/>
              </a:spcBef>
              <a:buNone/>
            </a:pPr>
            <a:r>
              <a:rPr lang="en-US" altLang="zh-CN"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out.writeChar</a:t>
            </a:r>
            <a:r>
              <a:rPr lang="en-US" altLang="zh-CN" sz="1800" dirty="0">
                <a:latin typeface="Arial" panose="020B0604020202020204" pitchFamily="34" charset="0"/>
                <a:cs typeface="Arial" panose="020B0604020202020204" pitchFamily="34" charset="0"/>
              </a:rPr>
              <a:t>(</a:t>
            </a:r>
            <a:r>
              <a:rPr lang="en-US" altLang="zh-CN" sz="1800">
                <a:latin typeface="Arial" panose="020B0604020202020204" pitchFamily="34" charset="0"/>
                <a:cs typeface="Arial" panose="020B0604020202020204" pitchFamily="34" charset="0"/>
              </a:rPr>
              <a:t>c);</a:t>
            </a:r>
          </a:p>
          <a:p>
            <a:pPr>
              <a:spcBef>
                <a:spcPts val="0"/>
              </a:spcBef>
              <a:buNone/>
            </a:pPr>
            <a:endParaRPr lang="en-US" altLang="zh-CN" sz="1800" dirty="0">
              <a:latin typeface="Arial" panose="020B0604020202020204" pitchFamily="34" charset="0"/>
              <a:cs typeface="Arial" panose="020B0604020202020204" pitchFamily="34" charset="0"/>
            </a:endParaRPr>
          </a:p>
          <a:p>
            <a:pPr>
              <a:spcBef>
                <a:spcPts val="0"/>
              </a:spcBef>
              <a:buNone/>
            </a:pPr>
            <a:r>
              <a:rPr lang="en-US" altLang="zh-CN" sz="1800" dirty="0">
                <a:latin typeface="Arial" panose="020B0604020202020204" pitchFamily="34" charset="0"/>
                <a:cs typeface="Arial" panose="020B0604020202020204" pitchFamily="34" charset="0"/>
              </a:rPr>
              <a:t>              char s=</a:t>
            </a:r>
            <a:r>
              <a:rPr lang="en-US" altLang="zh-CN" sz="1800" dirty="0" err="1">
                <a:latin typeface="Arial" panose="020B0604020202020204" pitchFamily="34" charset="0"/>
                <a:cs typeface="Arial" panose="020B0604020202020204" pitchFamily="34" charset="0"/>
              </a:rPr>
              <a:t>in.readChar</a:t>
            </a:r>
            <a:r>
              <a:rPr lang="en-US" altLang="zh-CN" sz="180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in</a:t>
            </a:r>
            <a:r>
              <a:rPr lang="zh-CN" altLang="en-US" sz="1800" dirty="0">
                <a:latin typeface="Arial" panose="020B0604020202020204" pitchFamily="34" charset="0"/>
                <a:cs typeface="Arial" panose="020B0604020202020204" pitchFamily="34" charset="0"/>
              </a:rPr>
              <a:t>读取信息，堵塞状态</a:t>
            </a:r>
          </a:p>
          <a:p>
            <a:pPr>
              <a:spcBef>
                <a:spcPts val="0"/>
              </a:spcBef>
              <a:buNone/>
            </a:pPr>
            <a:r>
              <a:rPr lang="zh-CN" altLang="en-US"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System.out.println</a:t>
            </a:r>
            <a:r>
              <a:rPr lang="en-US" altLang="zh-CN" sz="1800" dirty="0">
                <a:latin typeface="Arial" panose="020B0604020202020204" pitchFamily="34" charset="0"/>
                <a:cs typeface="Arial" panose="020B0604020202020204" pitchFamily="34" charset="0"/>
              </a:rPr>
              <a:t>("</a:t>
            </a:r>
            <a:r>
              <a:rPr lang="zh-CN" altLang="en-US" sz="1800" dirty="0">
                <a:latin typeface="Arial" panose="020B0604020202020204" pitchFamily="34" charset="0"/>
                <a:cs typeface="Arial" panose="020B0604020202020204" pitchFamily="34" charset="0"/>
              </a:rPr>
              <a:t>客户收到</a:t>
            </a:r>
            <a:r>
              <a:rPr lang="en-US" altLang="zh-CN" sz="1800" dirty="0">
                <a:latin typeface="Arial" panose="020B0604020202020204" pitchFamily="34" charset="0"/>
                <a:cs typeface="Arial" panose="020B0604020202020204" pitchFamily="34" charset="0"/>
              </a:rPr>
              <a:t>:"+s);</a:t>
            </a:r>
          </a:p>
          <a:p>
            <a:pPr>
              <a:spcBef>
                <a:spcPts val="0"/>
              </a:spcBef>
              <a:buNone/>
            </a:pPr>
            <a:r>
              <a:rPr lang="en-US" altLang="zh-CN"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c++</a:t>
            </a:r>
            <a:r>
              <a:rPr lang="en-US" altLang="zh-CN" sz="1800" dirty="0">
                <a:latin typeface="Arial" panose="020B0604020202020204" pitchFamily="34" charset="0"/>
                <a:cs typeface="Arial" panose="020B0604020202020204" pitchFamily="34" charset="0"/>
              </a:rPr>
              <a:t>;</a:t>
            </a:r>
          </a:p>
          <a:p>
            <a:pPr>
              <a:spcBef>
                <a:spcPts val="0"/>
              </a:spcBef>
              <a:buNone/>
            </a:pPr>
            <a:r>
              <a:rPr lang="en-US" altLang="zh-CN"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Thread.sleep</a:t>
            </a:r>
            <a:r>
              <a:rPr lang="en-US" altLang="zh-CN" sz="1800" dirty="0">
                <a:latin typeface="Arial" panose="020B0604020202020204" pitchFamily="34" charset="0"/>
                <a:cs typeface="Arial" panose="020B0604020202020204" pitchFamily="34" charset="0"/>
              </a:rPr>
              <a:t>(500);</a:t>
            </a:r>
          </a:p>
          <a:p>
            <a:pPr>
              <a:spcBef>
                <a:spcPts val="0"/>
              </a:spcBef>
              <a:buNone/>
            </a:pPr>
            <a:r>
              <a:rPr lang="en-US" altLang="zh-CN" sz="1800" dirty="0">
                <a:latin typeface="Arial" panose="020B0604020202020204" pitchFamily="34" charset="0"/>
                <a:cs typeface="Arial" panose="020B0604020202020204" pitchFamily="34" charset="0"/>
              </a:rPr>
              <a:t>            } </a:t>
            </a:r>
          </a:p>
          <a:p>
            <a:pPr>
              <a:spcBef>
                <a:spcPts val="0"/>
              </a:spcBef>
              <a:buNone/>
            </a:pPr>
            <a:r>
              <a:rPr lang="en-US" altLang="zh-CN" sz="1800" dirty="0">
                <a:latin typeface="Arial" panose="020B0604020202020204" pitchFamily="34" charset="0"/>
                <a:cs typeface="Arial" panose="020B0604020202020204" pitchFamily="34" charset="0"/>
              </a:rPr>
              <a:t>       }catch(Exception e) {</a:t>
            </a:r>
          </a:p>
          <a:p>
            <a:pPr>
              <a:spcBef>
                <a:spcPts val="0"/>
              </a:spcBef>
              <a:buNone/>
            </a:pPr>
            <a:r>
              <a:rPr lang="en-US" altLang="zh-CN"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System.out.println</a:t>
            </a:r>
            <a:r>
              <a:rPr lang="en-US" altLang="zh-CN" sz="1800" dirty="0">
                <a:latin typeface="Arial" panose="020B0604020202020204" pitchFamily="34" charset="0"/>
                <a:cs typeface="Arial" panose="020B0604020202020204" pitchFamily="34" charset="0"/>
              </a:rPr>
              <a:t>("</a:t>
            </a:r>
            <a:r>
              <a:rPr lang="zh-CN" altLang="en-US" sz="1800" dirty="0">
                <a:latin typeface="Arial" panose="020B0604020202020204" pitchFamily="34" charset="0"/>
                <a:cs typeface="Arial" panose="020B0604020202020204" pitchFamily="34" charset="0"/>
              </a:rPr>
              <a:t>服务器已断开</a:t>
            </a:r>
            <a:r>
              <a:rPr lang="en-US" altLang="zh-CN" sz="1800" dirty="0">
                <a:latin typeface="Arial" panose="020B0604020202020204" pitchFamily="34" charset="0"/>
                <a:cs typeface="Arial" panose="020B0604020202020204" pitchFamily="34" charset="0"/>
              </a:rPr>
              <a:t>"+e);</a:t>
            </a:r>
          </a:p>
          <a:p>
            <a:pPr>
              <a:spcBef>
                <a:spcPts val="0"/>
              </a:spcBef>
              <a:buNone/>
            </a:pPr>
            <a:r>
              <a:rPr lang="en-US" altLang="zh-CN" sz="1800" dirty="0">
                <a:latin typeface="Arial" panose="020B0604020202020204" pitchFamily="34" charset="0"/>
                <a:cs typeface="Arial" panose="020B0604020202020204" pitchFamily="34" charset="0"/>
              </a:rPr>
              <a:t>       }</a:t>
            </a:r>
            <a:endParaRPr lang="zh-CN" altLang="en-US" sz="18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57166"/>
            <a:ext cx="8229600" cy="725470"/>
          </a:xfrm>
        </p:spPr>
        <p:txBody>
          <a:bodyPr>
            <a:normAutofit fontScale="90000"/>
          </a:bodyPr>
          <a:lstStyle/>
          <a:p>
            <a:pPr algn="l"/>
            <a:r>
              <a:rPr lang="zh-CN" altLang="en-US" dirty="0"/>
              <a:t>其它实例代码</a:t>
            </a:r>
            <a:r>
              <a:rPr lang="en-US" altLang="zh-CN" dirty="0"/>
              <a:t>:</a:t>
            </a:r>
            <a:endParaRPr lang="zh-CN" altLang="en-US" dirty="0"/>
          </a:p>
        </p:txBody>
      </p:sp>
      <p:sp>
        <p:nvSpPr>
          <p:cNvPr id="3" name="内容占位符 2"/>
          <p:cNvSpPr>
            <a:spLocks noGrp="1"/>
          </p:cNvSpPr>
          <p:nvPr>
            <p:ph idx="1"/>
          </p:nvPr>
        </p:nvSpPr>
        <p:spPr>
          <a:xfrm>
            <a:off x="428596" y="1357298"/>
            <a:ext cx="8186766" cy="3357586"/>
          </a:xfrm>
          <a:ln>
            <a:solidFill>
              <a:schemeClr val="accent1"/>
            </a:solidFill>
          </a:ln>
        </p:spPr>
        <p:txBody>
          <a:bodyPr>
            <a:noAutofit/>
          </a:bodyPr>
          <a:lstStyle/>
          <a:p>
            <a:pPr>
              <a:spcBef>
                <a:spcPts val="0"/>
              </a:spcBef>
              <a:buNone/>
            </a:pPr>
            <a:r>
              <a:rPr lang="en-US" altLang="zh-CN" sz="2400" dirty="0" err="1">
                <a:solidFill>
                  <a:srgbClr val="0000CC"/>
                </a:solidFill>
                <a:latin typeface="Tahoma" pitchFamily="34" charset="0"/>
                <a:ea typeface="Tahoma" pitchFamily="34" charset="0"/>
                <a:cs typeface="Tahoma" pitchFamily="34" charset="0"/>
              </a:rPr>
              <a:t>InputStream</a:t>
            </a:r>
            <a:r>
              <a:rPr lang="en-US" altLang="zh-CN" sz="2400" dirty="0">
                <a:solidFill>
                  <a:srgbClr val="0000CC"/>
                </a:solidFill>
                <a:latin typeface="Tahoma" pitchFamily="34" charset="0"/>
                <a:ea typeface="Tahoma" pitchFamily="34" charset="0"/>
                <a:cs typeface="Tahoma" pitchFamily="34" charset="0"/>
              </a:rPr>
              <a:t> </a:t>
            </a:r>
            <a:r>
              <a:rPr lang="en-US" altLang="zh-CN" sz="2400" b="1" dirty="0">
                <a:solidFill>
                  <a:srgbClr val="C00000"/>
                </a:solidFill>
                <a:latin typeface="Tahoma" pitchFamily="34" charset="0"/>
                <a:ea typeface="Tahoma" pitchFamily="34" charset="0"/>
                <a:cs typeface="Tahoma" pitchFamily="34" charset="0"/>
              </a:rPr>
              <a:t>is</a:t>
            </a:r>
            <a:r>
              <a:rPr lang="en-US" altLang="zh-CN" sz="2400" dirty="0">
                <a:solidFill>
                  <a:srgbClr val="0000CC"/>
                </a:solidFill>
                <a:latin typeface="Tahoma" pitchFamily="34" charset="0"/>
                <a:ea typeface="Tahoma" pitchFamily="34" charset="0"/>
                <a:cs typeface="Tahoma" pitchFamily="34" charset="0"/>
              </a:rPr>
              <a:t> = </a:t>
            </a:r>
            <a:r>
              <a:rPr lang="en-US" altLang="zh-CN" sz="2400" dirty="0" err="1">
                <a:solidFill>
                  <a:srgbClr val="0000CC"/>
                </a:solidFill>
                <a:latin typeface="Tahoma" pitchFamily="34" charset="0"/>
                <a:ea typeface="Tahoma" pitchFamily="34" charset="0"/>
                <a:cs typeface="Tahoma" pitchFamily="34" charset="0"/>
              </a:rPr>
              <a:t>socket.</a:t>
            </a:r>
            <a:r>
              <a:rPr lang="en-US" altLang="zh-CN" sz="2400" b="1" dirty="0" err="1">
                <a:solidFill>
                  <a:srgbClr val="006600"/>
                </a:solidFill>
                <a:latin typeface="Tahoma" pitchFamily="34" charset="0"/>
                <a:ea typeface="Tahoma" pitchFamily="34" charset="0"/>
                <a:cs typeface="Tahoma" pitchFamily="34" charset="0"/>
              </a:rPr>
              <a:t>getInputStream</a:t>
            </a:r>
            <a:r>
              <a:rPr lang="en-US" altLang="zh-CN" sz="2400" dirty="0">
                <a:solidFill>
                  <a:srgbClr val="0000CC"/>
                </a:solidFill>
                <a:latin typeface="Tahoma" pitchFamily="34" charset="0"/>
                <a:ea typeface="Tahoma" pitchFamily="34" charset="0"/>
                <a:cs typeface="Tahoma" pitchFamily="34" charset="0"/>
              </a:rPr>
              <a:t>();</a:t>
            </a:r>
          </a:p>
          <a:p>
            <a:pPr>
              <a:spcBef>
                <a:spcPts val="0"/>
              </a:spcBef>
              <a:buNone/>
            </a:pPr>
            <a:r>
              <a:rPr lang="en-US" altLang="zh-CN" sz="2400" dirty="0" err="1">
                <a:solidFill>
                  <a:srgbClr val="0000CC"/>
                </a:solidFill>
                <a:latin typeface="Tahoma" pitchFamily="34" charset="0"/>
                <a:ea typeface="Tahoma" pitchFamily="34" charset="0"/>
                <a:cs typeface="Tahoma" pitchFamily="34" charset="0"/>
              </a:rPr>
              <a:t>InputStreamReader</a:t>
            </a:r>
            <a:r>
              <a:rPr lang="en-US" altLang="zh-CN" sz="2400" dirty="0">
                <a:solidFill>
                  <a:srgbClr val="0000CC"/>
                </a:solidFill>
                <a:latin typeface="Tahoma" pitchFamily="34" charset="0"/>
                <a:ea typeface="Tahoma" pitchFamily="34" charset="0"/>
                <a:cs typeface="Tahoma" pitchFamily="34" charset="0"/>
              </a:rPr>
              <a:t> </a:t>
            </a:r>
            <a:r>
              <a:rPr lang="en-US" altLang="zh-CN" sz="2400" dirty="0" err="1">
                <a:solidFill>
                  <a:srgbClr val="0000CC"/>
                </a:solidFill>
                <a:latin typeface="Tahoma" pitchFamily="34" charset="0"/>
                <a:ea typeface="Tahoma" pitchFamily="34" charset="0"/>
                <a:cs typeface="Tahoma" pitchFamily="34" charset="0"/>
              </a:rPr>
              <a:t>isr</a:t>
            </a:r>
            <a:r>
              <a:rPr lang="en-US" altLang="zh-CN" sz="2400" dirty="0">
                <a:solidFill>
                  <a:srgbClr val="0000CC"/>
                </a:solidFill>
                <a:latin typeface="Tahoma" pitchFamily="34" charset="0"/>
                <a:ea typeface="Tahoma" pitchFamily="34" charset="0"/>
                <a:cs typeface="Tahoma" pitchFamily="34" charset="0"/>
              </a:rPr>
              <a:t> = new </a:t>
            </a:r>
            <a:r>
              <a:rPr lang="en-US" altLang="zh-CN" sz="2400" dirty="0" err="1">
                <a:solidFill>
                  <a:srgbClr val="0000CC"/>
                </a:solidFill>
                <a:latin typeface="Tahoma" pitchFamily="34" charset="0"/>
                <a:ea typeface="Tahoma" pitchFamily="34" charset="0"/>
                <a:cs typeface="Tahoma" pitchFamily="34" charset="0"/>
              </a:rPr>
              <a:t>InputStreamReader</a:t>
            </a:r>
            <a:r>
              <a:rPr lang="en-US" altLang="zh-CN" sz="2400" dirty="0">
                <a:solidFill>
                  <a:srgbClr val="0000CC"/>
                </a:solidFill>
                <a:latin typeface="Tahoma" pitchFamily="34" charset="0"/>
                <a:ea typeface="Tahoma" pitchFamily="34" charset="0"/>
                <a:cs typeface="Tahoma" pitchFamily="34" charset="0"/>
              </a:rPr>
              <a:t>(</a:t>
            </a:r>
            <a:r>
              <a:rPr lang="en-US" altLang="zh-CN" sz="2400" b="1" dirty="0">
                <a:solidFill>
                  <a:srgbClr val="C00000"/>
                </a:solidFill>
                <a:latin typeface="Tahoma" pitchFamily="34" charset="0"/>
                <a:ea typeface="Tahoma" pitchFamily="34" charset="0"/>
                <a:cs typeface="Tahoma" pitchFamily="34" charset="0"/>
              </a:rPr>
              <a:t>is</a:t>
            </a:r>
            <a:r>
              <a:rPr lang="en-US" altLang="zh-CN" sz="2400" dirty="0">
                <a:solidFill>
                  <a:srgbClr val="0000CC"/>
                </a:solidFill>
                <a:latin typeface="Tahoma" pitchFamily="34" charset="0"/>
                <a:ea typeface="Tahoma" pitchFamily="34" charset="0"/>
                <a:cs typeface="Tahoma" pitchFamily="34" charset="0"/>
              </a:rPr>
              <a:t>);</a:t>
            </a:r>
          </a:p>
          <a:p>
            <a:pPr>
              <a:spcBef>
                <a:spcPts val="0"/>
              </a:spcBef>
              <a:buNone/>
            </a:pPr>
            <a:r>
              <a:rPr lang="en-US" altLang="zh-CN" sz="2400" dirty="0" err="1">
                <a:solidFill>
                  <a:srgbClr val="0000CC"/>
                </a:solidFill>
                <a:latin typeface="Tahoma" pitchFamily="34" charset="0"/>
                <a:ea typeface="Tahoma" pitchFamily="34" charset="0"/>
                <a:cs typeface="Tahoma" pitchFamily="34" charset="0"/>
              </a:rPr>
              <a:t>BufferedReader</a:t>
            </a:r>
            <a:r>
              <a:rPr lang="en-US" altLang="zh-CN" sz="2400" dirty="0">
                <a:solidFill>
                  <a:srgbClr val="0000CC"/>
                </a:solidFill>
                <a:latin typeface="Tahoma" pitchFamily="34" charset="0"/>
                <a:ea typeface="Tahoma" pitchFamily="34" charset="0"/>
                <a:cs typeface="Tahoma" pitchFamily="34" charset="0"/>
              </a:rPr>
              <a:t> </a:t>
            </a:r>
            <a:r>
              <a:rPr lang="en-US" altLang="zh-CN" sz="2400" dirty="0" err="1">
                <a:solidFill>
                  <a:srgbClr val="0000CC"/>
                </a:solidFill>
                <a:latin typeface="Tahoma" pitchFamily="34" charset="0"/>
                <a:ea typeface="Tahoma" pitchFamily="34" charset="0"/>
                <a:cs typeface="Tahoma" pitchFamily="34" charset="0"/>
              </a:rPr>
              <a:t>br</a:t>
            </a:r>
            <a:r>
              <a:rPr lang="en-US" altLang="zh-CN" sz="2400" dirty="0">
                <a:solidFill>
                  <a:srgbClr val="0000CC"/>
                </a:solidFill>
                <a:latin typeface="Tahoma" pitchFamily="34" charset="0"/>
                <a:ea typeface="Tahoma" pitchFamily="34" charset="0"/>
                <a:cs typeface="Tahoma" pitchFamily="34" charset="0"/>
              </a:rPr>
              <a:t> = </a:t>
            </a:r>
            <a:r>
              <a:rPr lang="en-US" altLang="zh-CN" sz="2400" dirty="0" err="1">
                <a:solidFill>
                  <a:srgbClr val="0000CC"/>
                </a:solidFill>
                <a:latin typeface="Tahoma" pitchFamily="34" charset="0"/>
                <a:ea typeface="Tahoma" pitchFamily="34" charset="0"/>
                <a:cs typeface="Tahoma" pitchFamily="34" charset="0"/>
              </a:rPr>
              <a:t>newBufferedReader</a:t>
            </a:r>
            <a:r>
              <a:rPr lang="en-US" altLang="zh-CN" sz="2400" dirty="0">
                <a:solidFill>
                  <a:srgbClr val="0000CC"/>
                </a:solidFill>
                <a:latin typeface="Tahoma" pitchFamily="34" charset="0"/>
                <a:ea typeface="Tahoma" pitchFamily="34" charset="0"/>
                <a:cs typeface="Tahoma" pitchFamily="34" charset="0"/>
              </a:rPr>
              <a:t>(</a:t>
            </a:r>
            <a:r>
              <a:rPr lang="en-US" altLang="zh-CN" sz="2400" dirty="0" err="1">
                <a:solidFill>
                  <a:srgbClr val="0000CC"/>
                </a:solidFill>
                <a:latin typeface="Tahoma" pitchFamily="34" charset="0"/>
                <a:ea typeface="Tahoma" pitchFamily="34" charset="0"/>
                <a:cs typeface="Tahoma" pitchFamily="34" charset="0"/>
              </a:rPr>
              <a:t>isr</a:t>
            </a:r>
            <a:r>
              <a:rPr lang="en-US" altLang="zh-CN" sz="2400" dirty="0">
                <a:solidFill>
                  <a:srgbClr val="0000CC"/>
                </a:solidFill>
                <a:latin typeface="Tahoma" pitchFamily="34" charset="0"/>
                <a:ea typeface="Tahoma" pitchFamily="34" charset="0"/>
                <a:cs typeface="Tahoma" pitchFamily="34" charset="0"/>
              </a:rPr>
              <a:t>);</a:t>
            </a:r>
          </a:p>
          <a:p>
            <a:pPr>
              <a:spcBef>
                <a:spcPts val="0"/>
              </a:spcBef>
              <a:buNone/>
            </a:pPr>
            <a:endParaRPr lang="en-US" altLang="zh-CN" sz="2400" dirty="0">
              <a:latin typeface="Tahoma" pitchFamily="34" charset="0"/>
              <a:ea typeface="Tahoma" pitchFamily="34" charset="0"/>
              <a:cs typeface="Tahoma" pitchFamily="34" charset="0"/>
            </a:endParaRPr>
          </a:p>
          <a:p>
            <a:pPr>
              <a:spcBef>
                <a:spcPts val="0"/>
              </a:spcBef>
              <a:buNone/>
            </a:pPr>
            <a:r>
              <a:rPr lang="en-US" altLang="zh-CN" sz="2400" dirty="0">
                <a:latin typeface="Tahoma" pitchFamily="34" charset="0"/>
                <a:ea typeface="Tahoma" pitchFamily="34" charset="0"/>
                <a:cs typeface="Tahoma" pitchFamily="34" charset="0"/>
              </a:rPr>
              <a:t>String info =null;</a:t>
            </a:r>
          </a:p>
          <a:p>
            <a:pPr>
              <a:spcBef>
                <a:spcPts val="0"/>
              </a:spcBef>
              <a:buNone/>
            </a:pPr>
            <a:r>
              <a:rPr lang="en-US" altLang="zh-CN" sz="2400" dirty="0">
                <a:latin typeface="Tahoma" pitchFamily="34" charset="0"/>
                <a:ea typeface="Tahoma" pitchFamily="34" charset="0"/>
                <a:cs typeface="Tahoma" pitchFamily="34" charset="0"/>
              </a:rPr>
              <a:t>while((info=</a:t>
            </a:r>
            <a:r>
              <a:rPr lang="en-US" altLang="zh-CN" sz="2400" dirty="0" err="1">
                <a:latin typeface="Tahoma" pitchFamily="34" charset="0"/>
                <a:ea typeface="Tahoma" pitchFamily="34" charset="0"/>
                <a:cs typeface="Tahoma" pitchFamily="34" charset="0"/>
              </a:rPr>
              <a:t>br.readLine</a:t>
            </a:r>
            <a:r>
              <a:rPr lang="en-US" altLang="zh-CN" sz="2400" dirty="0">
                <a:latin typeface="Tahoma" pitchFamily="34" charset="0"/>
                <a:ea typeface="Tahoma" pitchFamily="34" charset="0"/>
                <a:cs typeface="Tahoma" pitchFamily="34" charset="0"/>
              </a:rPr>
              <a:t>())!=null){</a:t>
            </a:r>
          </a:p>
          <a:p>
            <a:pPr>
              <a:spcBef>
                <a:spcPts val="0"/>
              </a:spcBef>
              <a:buNone/>
            </a:pPr>
            <a:r>
              <a:rPr lang="en-US" altLang="zh-CN" sz="2400" dirty="0">
                <a:latin typeface="Tahoma" pitchFamily="34" charset="0"/>
                <a:ea typeface="Tahoma" pitchFamily="34" charset="0"/>
                <a:cs typeface="Tahoma" pitchFamily="34" charset="0"/>
              </a:rPr>
              <a:t>	  </a:t>
            </a:r>
            <a:r>
              <a:rPr lang="en-US" altLang="zh-CN" sz="2400" dirty="0" err="1">
                <a:latin typeface="Tahoma" pitchFamily="34" charset="0"/>
                <a:ea typeface="Tahoma" pitchFamily="34" charset="0"/>
                <a:cs typeface="Tahoma" pitchFamily="34" charset="0"/>
              </a:rPr>
              <a:t>System.out.println</a:t>
            </a:r>
            <a:r>
              <a:rPr lang="en-US" altLang="zh-CN" sz="2400" dirty="0">
                <a:latin typeface="Tahoma" pitchFamily="34" charset="0"/>
                <a:ea typeface="Tahoma" pitchFamily="34" charset="0"/>
                <a:cs typeface="Tahoma" pitchFamily="34" charset="0"/>
              </a:rPr>
              <a:t>(“</a:t>
            </a:r>
            <a:r>
              <a:rPr lang="zh-CN" altLang="en-US" sz="2400" dirty="0">
                <a:latin typeface="Tahoma" pitchFamily="34" charset="0"/>
                <a:cs typeface="Tahoma" pitchFamily="34" charset="0"/>
              </a:rPr>
              <a:t>我是服务器，客户端说：</a:t>
            </a:r>
            <a:r>
              <a:rPr lang="en-US" altLang="zh-CN" sz="2400" dirty="0">
                <a:latin typeface="Tahoma" pitchFamily="34" charset="0"/>
                <a:ea typeface="Tahoma" pitchFamily="34" charset="0"/>
                <a:cs typeface="Tahoma" pitchFamily="34" charset="0"/>
              </a:rPr>
              <a:t>”+info)</a:t>
            </a:r>
            <a:r>
              <a:rPr lang="zh-CN" altLang="en-US" sz="2400" dirty="0">
                <a:latin typeface="Tahoma" pitchFamily="34" charset="0"/>
                <a:cs typeface="Tahoma" pitchFamily="34" charset="0"/>
              </a:rPr>
              <a:t>；</a:t>
            </a:r>
          </a:p>
          <a:p>
            <a:pPr>
              <a:spcBef>
                <a:spcPts val="0"/>
              </a:spcBef>
              <a:buNone/>
            </a:pPr>
            <a:r>
              <a:rPr lang="en-US" altLang="zh-CN" sz="2400" dirty="0">
                <a:latin typeface="Tahoma" pitchFamily="34" charset="0"/>
                <a:ea typeface="Tahoma" pitchFamily="34" charset="0"/>
                <a:cs typeface="Tahoma" pitchFamily="34" charset="0"/>
              </a:rPr>
              <a:t>}</a:t>
            </a:r>
            <a:endParaRPr lang="zh-CN" altLang="en-US" sz="2400"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Tahoma" pitchFamily="34" charset="0"/>
                <a:cs typeface="Tahoma" pitchFamily="34" charset="0"/>
              </a:rPr>
              <a:t>§16.3.3   </a:t>
            </a:r>
            <a:r>
              <a:rPr lang="en-US" altLang="zh-CN" dirty="0" err="1">
                <a:latin typeface="Tahoma" pitchFamily="34" charset="0"/>
                <a:ea typeface="Tahoma" pitchFamily="34" charset="0"/>
                <a:cs typeface="Tahoma" pitchFamily="34" charset="0"/>
              </a:rPr>
              <a:t>ServerSocket</a:t>
            </a:r>
            <a:r>
              <a:rPr lang="zh-CN" altLang="en-US" dirty="0">
                <a:latin typeface="Tahoma" pitchFamily="34" charset="0"/>
                <a:cs typeface="Tahoma" pitchFamily="34" charset="0"/>
              </a:rPr>
              <a:t>类 </a:t>
            </a:r>
          </a:p>
        </p:txBody>
      </p:sp>
      <p:sp>
        <p:nvSpPr>
          <p:cNvPr id="3" name="内容占位符 2"/>
          <p:cNvSpPr>
            <a:spLocks noGrp="1"/>
          </p:cNvSpPr>
          <p:nvPr>
            <p:ph idx="1"/>
          </p:nvPr>
        </p:nvSpPr>
        <p:spPr/>
        <p:txBody>
          <a:bodyPr/>
          <a:lstStyle/>
          <a:p>
            <a:r>
              <a:rPr lang="zh-CN" altLang="en-US" b="1" dirty="0">
                <a:latin typeface="Tahoma" pitchFamily="34" charset="0"/>
                <a:cs typeface="Tahoma" pitchFamily="34" charset="0"/>
              </a:rPr>
              <a:t>服务器</a:t>
            </a:r>
            <a:r>
              <a:rPr lang="zh-CN" altLang="en-US" dirty="0">
                <a:latin typeface="Tahoma" pitchFamily="34" charset="0"/>
                <a:cs typeface="Tahoma" pitchFamily="34" charset="0"/>
              </a:rPr>
              <a:t>必须建立一个</a:t>
            </a:r>
            <a:r>
              <a:rPr lang="en-US" altLang="zh-CN" b="1" dirty="0" err="1">
                <a:solidFill>
                  <a:srgbClr val="C00000"/>
                </a:solidFill>
                <a:latin typeface="Tahoma" pitchFamily="34" charset="0"/>
                <a:ea typeface="Tahoma" pitchFamily="34" charset="0"/>
                <a:cs typeface="Tahoma" pitchFamily="34" charset="0"/>
              </a:rPr>
              <a:t>ServerSocket</a:t>
            </a:r>
            <a:r>
              <a:rPr lang="zh-CN" altLang="en-US" b="1" dirty="0">
                <a:solidFill>
                  <a:srgbClr val="C00000"/>
                </a:solidFill>
                <a:latin typeface="Tahoma" pitchFamily="34" charset="0"/>
                <a:cs typeface="Tahoma" pitchFamily="34" charset="0"/>
              </a:rPr>
              <a:t>对象</a:t>
            </a:r>
            <a:r>
              <a:rPr lang="zh-CN" altLang="en-US" sz="3200" dirty="0">
                <a:latin typeface="Tahoma" pitchFamily="34" charset="0"/>
                <a:cs typeface="Tahoma" pitchFamily="34" charset="0"/>
              </a:rPr>
              <a:t>，</a:t>
            </a:r>
            <a:r>
              <a:rPr lang="zh-CN" altLang="en-US" dirty="0">
                <a:latin typeface="Tahoma" pitchFamily="34" charset="0"/>
                <a:cs typeface="Tahoma" pitchFamily="34" charset="0"/>
              </a:rPr>
              <a:t>该对象通过将客户端的套接字对象和服务器端的一个套接字对象连接起来，从而达到连接的目的。</a:t>
            </a:r>
            <a:endParaRPr lang="en-US" altLang="zh-CN" dirty="0">
              <a:latin typeface="Tahoma" pitchFamily="34" charset="0"/>
              <a:ea typeface="Tahoma" pitchFamily="34" charset="0"/>
              <a:cs typeface="Tahoma" pitchFamily="34" charset="0"/>
            </a:endParaRPr>
          </a:p>
          <a:p>
            <a:r>
              <a:rPr lang="en-US" altLang="zh-CN" dirty="0" err="1">
                <a:latin typeface="Tahoma" pitchFamily="34" charset="0"/>
                <a:ea typeface="Tahoma" pitchFamily="34" charset="0"/>
                <a:cs typeface="Tahoma" pitchFamily="34" charset="0"/>
              </a:rPr>
              <a:t>ServerSocket</a:t>
            </a:r>
            <a:r>
              <a:rPr lang="zh-CN" altLang="en-US" dirty="0">
                <a:latin typeface="Tahoma" pitchFamily="34" charset="0"/>
                <a:cs typeface="Tahoma" pitchFamily="34" charset="0"/>
              </a:rPr>
              <a:t>类的构造方法：</a:t>
            </a:r>
            <a:endParaRPr lang="en-US" i="1" dirty="0">
              <a:latin typeface="Tahoma" pitchFamily="34" charset="0"/>
              <a:ea typeface="Tahoma" pitchFamily="34" charset="0"/>
              <a:cs typeface="Tahoma" pitchFamily="34" charset="0"/>
            </a:endParaRPr>
          </a:p>
          <a:p>
            <a:pPr algn="ctr">
              <a:buNone/>
            </a:pPr>
            <a:r>
              <a:rPr lang="en-US" b="1">
                <a:solidFill>
                  <a:srgbClr val="0000CC"/>
                </a:solidFill>
                <a:latin typeface="Tahoma" pitchFamily="34" charset="0"/>
                <a:ea typeface="Tahoma" pitchFamily="34" charset="0"/>
                <a:cs typeface="Tahoma" pitchFamily="34" charset="0"/>
              </a:rPr>
              <a:t>public ServerSocket</a:t>
            </a:r>
            <a:r>
              <a:rPr lang="en-US" b="1" dirty="0">
                <a:solidFill>
                  <a:srgbClr val="0000CC"/>
                </a:solidFill>
                <a:latin typeface="Tahoma" pitchFamily="34" charset="0"/>
                <a:ea typeface="Tahoma" pitchFamily="34" charset="0"/>
                <a:cs typeface="Tahoma" pitchFamily="34" charset="0"/>
              </a:rPr>
              <a:t>(</a:t>
            </a:r>
            <a:r>
              <a:rPr lang="en-US" b="1" dirty="0" err="1">
                <a:solidFill>
                  <a:srgbClr val="0000CC"/>
                </a:solidFill>
                <a:latin typeface="Tahoma" pitchFamily="34" charset="0"/>
                <a:ea typeface="Tahoma" pitchFamily="34" charset="0"/>
                <a:cs typeface="Tahoma" pitchFamily="34" charset="0"/>
              </a:rPr>
              <a:t>int</a:t>
            </a:r>
            <a:r>
              <a:rPr lang="en-US" b="1" dirty="0">
                <a:solidFill>
                  <a:srgbClr val="0000CC"/>
                </a:solidFill>
                <a:latin typeface="Tahoma" pitchFamily="34" charset="0"/>
                <a:ea typeface="Tahoma" pitchFamily="34" charset="0"/>
                <a:cs typeface="Tahoma" pitchFamily="34" charset="0"/>
              </a:rPr>
              <a:t> </a:t>
            </a:r>
            <a:r>
              <a:rPr lang="en-US" b="1" dirty="0">
                <a:solidFill>
                  <a:srgbClr val="C00000"/>
                </a:solidFill>
                <a:latin typeface="Tahoma" pitchFamily="34" charset="0"/>
                <a:ea typeface="Tahoma" pitchFamily="34" charset="0"/>
                <a:cs typeface="Tahoma" pitchFamily="34" charset="0"/>
              </a:rPr>
              <a:t>port</a:t>
            </a:r>
            <a:r>
              <a:rPr lang="en-US" b="1" dirty="0">
                <a:solidFill>
                  <a:srgbClr val="0000CC"/>
                </a:solidFill>
                <a:latin typeface="Tahoma" pitchFamily="34" charset="0"/>
                <a:ea typeface="Tahoma" pitchFamily="34" charset="0"/>
                <a:cs typeface="Tahoma" pitchFamily="34" charset="0"/>
              </a:rPr>
              <a:t>);</a:t>
            </a:r>
          </a:p>
          <a:p>
            <a:pPr lvl="2"/>
            <a:r>
              <a:rPr lang="zh-CN" altLang="en-US" dirty="0">
                <a:latin typeface="Tahoma" pitchFamily="34" charset="0"/>
                <a:cs typeface="Tahoma" pitchFamily="34" charset="0"/>
              </a:rPr>
              <a:t>创建绑定到特定端口的服务器套接字。</a:t>
            </a:r>
            <a:endParaRPr lang="en-US" altLang="zh-CN" dirty="0">
              <a:latin typeface="Tahoma" pitchFamily="34" charset="0"/>
              <a:ea typeface="Tahoma" pitchFamily="34" charset="0"/>
              <a:cs typeface="Tahoma" pitchFamily="34" charset="0"/>
            </a:endParaRPr>
          </a:p>
          <a:p>
            <a:r>
              <a:rPr lang="zh-CN" altLang="en-US" dirty="0">
                <a:latin typeface="Tahoma" pitchFamily="34" charset="0"/>
                <a:cs typeface="Tahoma" pitchFamily="34" charset="0"/>
              </a:rPr>
              <a:t>例：建立</a:t>
            </a:r>
            <a:r>
              <a:rPr lang="en-US" altLang="zh-CN" dirty="0" err="1">
                <a:latin typeface="Tahoma" pitchFamily="34" charset="0"/>
                <a:ea typeface="Tahoma" pitchFamily="34" charset="0"/>
                <a:cs typeface="Tahoma" pitchFamily="34" charset="0"/>
              </a:rPr>
              <a:t>ServerSocket</a:t>
            </a:r>
            <a:r>
              <a:rPr lang="zh-CN" altLang="en-US" dirty="0">
                <a:latin typeface="Tahoma" pitchFamily="34" charset="0"/>
                <a:cs typeface="Tahoma" pitchFamily="34" charset="0"/>
              </a:rPr>
              <a:t>对象</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43</a:t>
            </a:fld>
            <a:endParaRPr lang="zh-CN" altLang="en-US"/>
          </a:p>
        </p:txBody>
      </p:sp>
      <p:sp>
        <p:nvSpPr>
          <p:cNvPr id="5" name="TextBox 4"/>
          <p:cNvSpPr txBox="1"/>
          <p:nvPr/>
        </p:nvSpPr>
        <p:spPr>
          <a:xfrm>
            <a:off x="648220" y="5042513"/>
            <a:ext cx="6971780" cy="1107996"/>
          </a:xfrm>
          <a:prstGeom prst="rect">
            <a:avLst/>
          </a:prstGeom>
          <a:noFill/>
          <a:ln>
            <a:solidFill>
              <a:schemeClr val="accent1"/>
            </a:solidFill>
          </a:ln>
        </p:spPr>
        <p:txBody>
          <a:bodyPr wrap="none" rtlCol="0">
            <a:spAutoFit/>
          </a:bodyPr>
          <a:lstStyle/>
          <a:p>
            <a:pPr algn="just">
              <a:lnSpc>
                <a:spcPct val="110000"/>
              </a:lnSpc>
            </a:pPr>
            <a:r>
              <a:rPr lang="en-US" altLang="zh-CN" sz="2000" b="1" dirty="0">
                <a:solidFill>
                  <a:srgbClr val="0000FF"/>
                </a:solidFill>
              </a:rPr>
              <a:t>try{  </a:t>
            </a:r>
          </a:p>
          <a:p>
            <a:pPr algn="just">
              <a:lnSpc>
                <a:spcPct val="110000"/>
              </a:lnSpc>
            </a:pPr>
            <a:r>
              <a:rPr lang="en-US" altLang="zh-CN" sz="2000" b="1" dirty="0">
                <a:solidFill>
                  <a:srgbClr val="0000FF"/>
                </a:solidFill>
              </a:rPr>
              <a:t>    </a:t>
            </a:r>
            <a:r>
              <a:rPr lang="en-US" altLang="zh-CN" sz="2000" b="1" dirty="0" err="1">
                <a:solidFill>
                  <a:srgbClr val="C00000"/>
                </a:solidFill>
              </a:rPr>
              <a:t>ServerSocket</a:t>
            </a:r>
            <a:r>
              <a:rPr lang="en-US" altLang="zh-CN" sz="2000" b="1" dirty="0">
                <a:solidFill>
                  <a:srgbClr val="0000FF"/>
                </a:solidFill>
              </a:rPr>
              <a:t> </a:t>
            </a:r>
            <a:r>
              <a:rPr lang="en-US" altLang="zh-CN" sz="2000" b="1" dirty="0" err="1">
                <a:solidFill>
                  <a:srgbClr val="0000FF"/>
                </a:solidFill>
              </a:rPr>
              <a:t>serverSocket</a:t>
            </a:r>
            <a:r>
              <a:rPr lang="en-US" altLang="zh-CN" sz="2000" b="1" dirty="0">
                <a:solidFill>
                  <a:srgbClr val="0000FF"/>
                </a:solidFill>
              </a:rPr>
              <a:t>=new </a:t>
            </a:r>
            <a:r>
              <a:rPr lang="en-US" altLang="zh-CN" sz="2000" b="1" dirty="0" err="1">
                <a:solidFill>
                  <a:srgbClr val="0000FF"/>
                </a:solidFill>
              </a:rPr>
              <a:t>ServerSocket</a:t>
            </a:r>
            <a:r>
              <a:rPr lang="en-US" altLang="zh-CN" sz="2000" b="1" dirty="0">
                <a:solidFill>
                  <a:srgbClr val="0000FF"/>
                </a:solidFill>
              </a:rPr>
              <a:t>(</a:t>
            </a:r>
            <a:r>
              <a:rPr lang="en-US" altLang="zh-CN" sz="2000" b="1" dirty="0">
                <a:solidFill>
                  <a:srgbClr val="C00000"/>
                </a:solidFill>
              </a:rPr>
              <a:t>1880</a:t>
            </a:r>
            <a:r>
              <a:rPr lang="en-US" altLang="zh-CN" sz="2000" b="1" dirty="0">
                <a:solidFill>
                  <a:srgbClr val="0000FF"/>
                </a:solidFill>
              </a:rPr>
              <a:t>);</a:t>
            </a:r>
          </a:p>
          <a:p>
            <a:pPr algn="just">
              <a:lnSpc>
                <a:spcPct val="110000"/>
              </a:lnSpc>
            </a:pPr>
            <a:r>
              <a:rPr lang="en-US" altLang="zh-CN" sz="2000" b="1" dirty="0">
                <a:solidFill>
                  <a:srgbClr val="0000FF"/>
                </a:solidFill>
              </a:rPr>
              <a:t>}catch(</a:t>
            </a:r>
            <a:r>
              <a:rPr lang="en-US" altLang="zh-CN" sz="2000" b="1" dirty="0" err="1">
                <a:solidFill>
                  <a:srgbClr val="0000FF"/>
                </a:solidFill>
              </a:rPr>
              <a:t>IOException</a:t>
            </a:r>
            <a:r>
              <a:rPr lang="en-US" altLang="zh-CN" sz="2000" b="1" dirty="0">
                <a:solidFill>
                  <a:srgbClr val="0000FF"/>
                </a:solidFill>
              </a:rPr>
              <a:t> e){  }</a:t>
            </a:r>
            <a:r>
              <a:rPr lang="en-US" altLang="zh-CN" sz="2000" b="1" dirty="0">
                <a:solidFill>
                  <a:srgbClr val="FF33CC"/>
                </a:solidFill>
                <a:latin typeface="宋体" charset="-122"/>
              </a:rPr>
              <a:t> </a:t>
            </a:r>
          </a:p>
        </p:txBody>
      </p:sp>
      <p:sp>
        <p:nvSpPr>
          <p:cNvPr id="7" name="标注: 线形 6">
            <a:extLst>
              <a:ext uri="{FF2B5EF4-FFF2-40B4-BE49-F238E27FC236}">
                <a16:creationId xmlns:a16="http://schemas.microsoft.com/office/drawing/2014/main" id="{A079E7D4-FAAF-4916-9DA4-5AE0A6866062}"/>
              </a:ext>
            </a:extLst>
          </p:cNvPr>
          <p:cNvSpPr/>
          <p:nvPr/>
        </p:nvSpPr>
        <p:spPr>
          <a:xfrm>
            <a:off x="6825994" y="4239364"/>
            <a:ext cx="1872208" cy="577851"/>
          </a:xfrm>
          <a:prstGeom prst="borderCallout1">
            <a:avLst>
              <a:gd name="adj1" fmla="val 119283"/>
              <a:gd name="adj2" fmla="val 48900"/>
              <a:gd name="adj3" fmla="val 211791"/>
              <a:gd name="adj4" fmla="val 1167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服务器主机提供服务的端口号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§16.3.3   </a:t>
            </a:r>
            <a:r>
              <a:rPr lang="en-US" altLang="zh-CN" dirty="0" err="1">
                <a:latin typeface="Tahoma" pitchFamily="34" charset="0"/>
                <a:ea typeface="Tahoma" pitchFamily="34" charset="0"/>
                <a:cs typeface="Tahoma" pitchFamily="34" charset="0"/>
              </a:rPr>
              <a:t>ServerSocket</a:t>
            </a:r>
            <a:r>
              <a:rPr lang="zh-CN" altLang="en-US" dirty="0">
                <a:latin typeface="Tahoma" pitchFamily="34" charset="0"/>
                <a:cs typeface="Tahoma" pitchFamily="34" charset="0"/>
              </a:rPr>
              <a:t>类 </a:t>
            </a:r>
            <a:endParaRPr lang="zh-CN" altLang="en-US" dirty="0"/>
          </a:p>
        </p:txBody>
      </p:sp>
      <p:sp>
        <p:nvSpPr>
          <p:cNvPr id="3" name="内容占位符 2"/>
          <p:cNvSpPr>
            <a:spLocks noGrp="1"/>
          </p:cNvSpPr>
          <p:nvPr>
            <p:ph idx="1"/>
          </p:nvPr>
        </p:nvSpPr>
        <p:spPr>
          <a:xfrm>
            <a:off x="457200" y="1571612"/>
            <a:ext cx="8229600" cy="4559313"/>
          </a:xfrm>
        </p:spPr>
        <p:txBody>
          <a:bodyPr/>
          <a:lstStyle/>
          <a:p>
            <a:r>
              <a:rPr lang="en-US" altLang="zh-CN" sz="2400">
                <a:latin typeface="+mj-lt"/>
                <a:ea typeface="Tahoma" pitchFamily="34" charset="0"/>
                <a:cs typeface="Tahoma" pitchFamily="34" charset="0"/>
              </a:rPr>
              <a:t>ServerSocket</a:t>
            </a:r>
            <a:r>
              <a:rPr lang="zh-CN" altLang="en-US" sz="2400">
                <a:latin typeface="+mj-lt"/>
                <a:cs typeface="Tahoma" pitchFamily="34" charset="0"/>
              </a:rPr>
              <a:t>类提供</a:t>
            </a:r>
            <a:r>
              <a:rPr lang="en-US" altLang="zh-CN" sz="2400" b="1">
                <a:solidFill>
                  <a:srgbClr val="C00000"/>
                </a:solidFill>
                <a:latin typeface="+mj-lt"/>
                <a:ea typeface="Tahoma" pitchFamily="34" charset="0"/>
                <a:cs typeface="Tahoma" pitchFamily="34" charset="0"/>
              </a:rPr>
              <a:t>accept()</a:t>
            </a:r>
            <a:r>
              <a:rPr lang="zh-CN" altLang="en-US" sz="2400">
                <a:latin typeface="+mj-lt"/>
              </a:rPr>
              <a:t>方法将客户的</a:t>
            </a:r>
            <a:r>
              <a:rPr lang="en-US" altLang="zh-CN" sz="2400" b="1">
                <a:solidFill>
                  <a:srgbClr val="CC0066"/>
                </a:solidFill>
                <a:latin typeface="+mj-lt"/>
              </a:rPr>
              <a:t>Socket</a:t>
            </a:r>
            <a:r>
              <a:rPr lang="zh-CN" altLang="en-US" sz="2400">
                <a:latin typeface="+mj-lt"/>
              </a:rPr>
              <a:t>和服务器端的</a:t>
            </a:r>
            <a:r>
              <a:rPr lang="en-US" altLang="zh-CN" sz="2400" b="1">
                <a:solidFill>
                  <a:srgbClr val="CC0066"/>
                </a:solidFill>
                <a:latin typeface="+mj-lt"/>
              </a:rPr>
              <a:t>ServerSocket</a:t>
            </a:r>
            <a:r>
              <a:rPr lang="zh-CN" altLang="en-US" sz="2400">
                <a:latin typeface="+mj-lt"/>
              </a:rPr>
              <a:t>连接</a:t>
            </a:r>
            <a:r>
              <a:rPr lang="zh-CN" altLang="en-US" sz="2400" dirty="0">
                <a:latin typeface="+mj-lt"/>
              </a:rPr>
              <a:t>起来。</a:t>
            </a:r>
            <a:endParaRPr lang="en-US" altLang="zh-CN" sz="2400" dirty="0">
              <a:latin typeface="+mj-lt"/>
            </a:endParaRPr>
          </a:p>
          <a:p>
            <a:pPr algn="ctr">
              <a:buNone/>
            </a:pPr>
            <a:r>
              <a:rPr lang="en-US" dirty="0"/>
              <a:t> </a:t>
            </a:r>
            <a:r>
              <a:rPr lang="en-US" altLang="zh-CN" sz="2400" b="1" dirty="0">
                <a:solidFill>
                  <a:srgbClr val="006600"/>
                </a:solidFill>
              </a:rPr>
              <a:t>Socket</a:t>
            </a:r>
            <a:r>
              <a:rPr lang="en-US" altLang="zh-CN" sz="2400" b="1" dirty="0">
                <a:solidFill>
                  <a:srgbClr val="0000CC"/>
                </a:solidFill>
              </a:rPr>
              <a:t> </a:t>
            </a:r>
            <a:r>
              <a:rPr lang="en-US" sz="2400" b="1" dirty="0">
                <a:solidFill>
                  <a:srgbClr val="0000CC"/>
                </a:solidFill>
              </a:rPr>
              <a:t>accept();</a:t>
            </a:r>
          </a:p>
          <a:p>
            <a:pPr lvl="2">
              <a:spcBef>
                <a:spcPts val="0"/>
              </a:spcBef>
            </a:pPr>
            <a:r>
              <a:rPr lang="zh-CN" altLang="en-US" sz="2000"/>
              <a:t>该方法监听</a:t>
            </a:r>
            <a:r>
              <a:rPr lang="zh-CN" altLang="en-US" sz="2000" dirty="0"/>
              <a:t>并接受客户</a:t>
            </a:r>
            <a:r>
              <a:rPr lang="zh-CN" altLang="en-US" sz="2000"/>
              <a:t>发送的到</a:t>
            </a:r>
            <a:r>
              <a:rPr lang="zh-CN" altLang="en-US" sz="2000" dirty="0"/>
              <a:t>该套接字的连接。</a:t>
            </a:r>
            <a:endParaRPr lang="en-US" altLang="zh-CN" sz="2000" dirty="0"/>
          </a:p>
          <a:p>
            <a:pPr lvl="2">
              <a:spcBef>
                <a:spcPts val="0"/>
              </a:spcBef>
            </a:pPr>
            <a:r>
              <a:rPr lang="en-US" altLang="zh-CN" sz="2000" dirty="0"/>
              <a:t>accept()</a:t>
            </a:r>
            <a:r>
              <a:rPr lang="zh-CN" altLang="en-US" sz="2000" dirty="0"/>
              <a:t>返回一个最近创建的</a:t>
            </a:r>
            <a:r>
              <a:rPr lang="en-US" altLang="zh-CN" sz="2000" dirty="0"/>
              <a:t>Socket</a:t>
            </a:r>
            <a:r>
              <a:rPr lang="zh-CN" altLang="en-US" sz="2000" dirty="0"/>
              <a:t>对象，该</a:t>
            </a:r>
            <a:r>
              <a:rPr lang="en-US" altLang="zh-CN" sz="2000" dirty="0"/>
              <a:t>Socket</a:t>
            </a:r>
            <a:r>
              <a:rPr lang="zh-CN" altLang="en-US" sz="2000" dirty="0"/>
              <a:t>对象绑定了客户程序的</a:t>
            </a:r>
            <a:r>
              <a:rPr lang="en-US" altLang="zh-CN" sz="2000" dirty="0"/>
              <a:t>IP</a:t>
            </a:r>
            <a:r>
              <a:rPr lang="zh-CN" altLang="en-US" sz="2000" dirty="0"/>
              <a:t>地址或端口</a:t>
            </a:r>
            <a:r>
              <a:rPr lang="zh-CN" altLang="en-US" sz="2000"/>
              <a:t>号。</a:t>
            </a:r>
            <a:endParaRPr lang="en-US" altLang="zh-CN" sz="2000"/>
          </a:p>
          <a:p>
            <a:pPr lvl="2">
              <a:spcBef>
                <a:spcPts val="0"/>
              </a:spcBef>
            </a:pPr>
            <a:endParaRPr lang="en-US" altLang="zh-CN" sz="2000" dirty="0">
              <a:latin typeface="宋体" charset="-122"/>
            </a:endParaRPr>
          </a:p>
          <a:p>
            <a:pPr>
              <a:spcBef>
                <a:spcPts val="0"/>
              </a:spcBef>
            </a:pPr>
            <a:r>
              <a:rPr lang="zh-CN" altLang="en-US" sz="2400" dirty="0">
                <a:latin typeface="宋体" charset="-122"/>
              </a:rPr>
              <a:t>例：代码如下所示：</a:t>
            </a:r>
            <a:endParaRPr lang="en-US" altLang="zh-CN" sz="2400" dirty="0">
              <a:latin typeface="宋体" charset="-122"/>
            </a:endParaRPr>
          </a:p>
          <a:p>
            <a:endParaRPr lang="en-US" altLang="zh-CN" sz="3200" dirty="0">
              <a:latin typeface="宋体" charset="-122"/>
            </a:endParaRPr>
          </a:p>
          <a:p>
            <a:endParaRPr lang="en-US" altLang="zh-CN" sz="3200" dirty="0">
              <a:latin typeface="宋体" charset="-122"/>
            </a:endParaRPr>
          </a:p>
          <a:p>
            <a:pPr lvl="1"/>
            <a:endParaRPr lang="en-US" altLang="zh-CN" sz="2000" dirty="0">
              <a:latin typeface="宋体" charset="-122"/>
            </a:endParaRPr>
          </a:p>
          <a:p>
            <a:pPr lvl="1"/>
            <a:r>
              <a:rPr lang="zh-CN" altLang="en-US" sz="2000">
                <a:latin typeface="+mj-lt"/>
              </a:rPr>
              <a:t>“接收”</a:t>
            </a:r>
            <a:r>
              <a:rPr lang="zh-CN" altLang="en-US" sz="2000" dirty="0">
                <a:latin typeface="+mj-lt"/>
              </a:rPr>
              <a:t>客户的套接字连接就是</a:t>
            </a:r>
            <a:r>
              <a:rPr lang="en-US" altLang="zh-CN" sz="2000" dirty="0">
                <a:latin typeface="+mj-lt"/>
              </a:rPr>
              <a:t>accept()</a:t>
            </a:r>
            <a:r>
              <a:rPr lang="zh-CN" altLang="en-US" sz="2000" dirty="0">
                <a:latin typeface="+mj-lt"/>
              </a:rPr>
              <a:t>方法会返回一个和客户端</a:t>
            </a:r>
            <a:r>
              <a:rPr lang="en-US" altLang="zh-CN" sz="2000" dirty="0">
                <a:latin typeface="+mj-lt"/>
              </a:rPr>
              <a:t>Socket</a:t>
            </a:r>
            <a:r>
              <a:rPr lang="zh-CN" altLang="en-US" sz="2000" dirty="0">
                <a:latin typeface="+mj-lt"/>
              </a:rPr>
              <a:t>对象相连接的</a:t>
            </a:r>
            <a:r>
              <a:rPr lang="en-US" altLang="zh-CN" sz="2000" b="1" dirty="0">
                <a:solidFill>
                  <a:srgbClr val="CC0066"/>
                </a:solidFill>
                <a:latin typeface="+mj-lt"/>
              </a:rPr>
              <a:t>Socket</a:t>
            </a:r>
            <a:r>
              <a:rPr lang="zh-CN" altLang="en-US" sz="2000" b="1" dirty="0">
                <a:solidFill>
                  <a:srgbClr val="CC0066"/>
                </a:solidFill>
                <a:latin typeface="+mj-lt"/>
              </a:rPr>
              <a:t>对象</a:t>
            </a:r>
            <a:r>
              <a:rPr lang="zh-CN" altLang="en-US" sz="2000" dirty="0">
                <a:latin typeface="+mj-lt"/>
              </a:rPr>
              <a:t>。</a:t>
            </a:r>
            <a:endParaRPr lang="en-US" altLang="zh-CN" sz="2000"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44</a:t>
            </a:fld>
            <a:endParaRPr lang="zh-CN" altLang="en-US" dirty="0"/>
          </a:p>
        </p:txBody>
      </p:sp>
      <p:sp>
        <p:nvSpPr>
          <p:cNvPr id="5" name="TextBox 4"/>
          <p:cNvSpPr txBox="1"/>
          <p:nvPr/>
        </p:nvSpPr>
        <p:spPr>
          <a:xfrm>
            <a:off x="1547664" y="4509120"/>
            <a:ext cx="5929354" cy="1311128"/>
          </a:xfrm>
          <a:prstGeom prst="rect">
            <a:avLst/>
          </a:prstGeom>
          <a:noFill/>
          <a:ln>
            <a:solidFill>
              <a:schemeClr val="accent1"/>
            </a:solidFill>
          </a:ln>
        </p:spPr>
        <p:txBody>
          <a:bodyPr wrap="square" rtlCol="0">
            <a:spAutoFit/>
          </a:bodyPr>
          <a:lstStyle/>
          <a:p>
            <a:pPr algn="just">
              <a:lnSpc>
                <a:spcPct val="110000"/>
              </a:lnSpc>
            </a:pPr>
            <a:r>
              <a:rPr lang="en-US" altLang="zh-CN" sz="2400" b="1" dirty="0">
                <a:solidFill>
                  <a:srgbClr val="0000FF"/>
                </a:solidFill>
              </a:rPr>
              <a:t>try{  </a:t>
            </a:r>
          </a:p>
          <a:p>
            <a:pPr lvl="1" algn="just">
              <a:lnSpc>
                <a:spcPct val="110000"/>
              </a:lnSpc>
            </a:pPr>
            <a:r>
              <a:rPr lang="en-US" altLang="zh-CN" sz="2400" b="1" dirty="0">
                <a:solidFill>
                  <a:srgbClr val="0000FF"/>
                </a:solidFill>
              </a:rPr>
              <a:t>Socket sc = </a:t>
            </a:r>
            <a:r>
              <a:rPr lang="en-US" altLang="zh-CN" sz="2400" b="1" dirty="0" err="1">
                <a:solidFill>
                  <a:srgbClr val="0000FF"/>
                </a:solidFill>
              </a:rPr>
              <a:t>serverSocket.</a:t>
            </a:r>
            <a:r>
              <a:rPr lang="en-US" altLang="zh-CN" sz="2400" b="1" dirty="0" err="1">
                <a:solidFill>
                  <a:srgbClr val="C00000"/>
                </a:solidFill>
              </a:rPr>
              <a:t>accept</a:t>
            </a:r>
            <a:r>
              <a:rPr lang="en-US" altLang="zh-CN" sz="2400" b="1" dirty="0">
                <a:solidFill>
                  <a:srgbClr val="0000FF"/>
                </a:solidFill>
              </a:rPr>
              <a:t>();</a:t>
            </a:r>
          </a:p>
          <a:p>
            <a:pPr algn="just">
              <a:lnSpc>
                <a:spcPct val="110000"/>
              </a:lnSpc>
            </a:pPr>
            <a:r>
              <a:rPr lang="en-US" altLang="zh-CN" sz="2400" b="1" dirty="0">
                <a:solidFill>
                  <a:srgbClr val="0000FF"/>
                </a:solidFill>
              </a:rPr>
              <a:t>}catch(</a:t>
            </a:r>
            <a:r>
              <a:rPr lang="en-US" altLang="zh-CN" sz="2400" b="1" dirty="0" err="1">
                <a:solidFill>
                  <a:srgbClr val="0000FF"/>
                </a:solidFill>
              </a:rPr>
              <a:t>IOException</a:t>
            </a:r>
            <a:r>
              <a:rPr lang="en-US" altLang="zh-CN" sz="2400" b="1" dirty="0">
                <a:solidFill>
                  <a:srgbClr val="0000FF"/>
                </a:solidFill>
              </a:rPr>
              <a:t> e){ } </a:t>
            </a:r>
            <a:r>
              <a:rPr lang="zh-CN" altLang="en-US" sz="2400" b="1" dirty="0">
                <a:solidFill>
                  <a:srgbClr val="0000FF"/>
                </a:solidFill>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§16.3.3   </a:t>
            </a:r>
            <a:r>
              <a:rPr lang="en-US" altLang="zh-CN" dirty="0" err="1">
                <a:latin typeface="Tahoma" pitchFamily="34" charset="0"/>
                <a:ea typeface="Tahoma" pitchFamily="34" charset="0"/>
                <a:cs typeface="Tahoma" pitchFamily="34" charset="0"/>
              </a:rPr>
              <a:t>ServerSocket</a:t>
            </a:r>
            <a:r>
              <a:rPr lang="zh-CN" altLang="en-US" dirty="0">
                <a:latin typeface="Tahoma" pitchFamily="34" charset="0"/>
                <a:cs typeface="Tahoma" pitchFamily="34" charset="0"/>
              </a:rPr>
              <a:t>类 </a:t>
            </a:r>
            <a:endParaRPr lang="zh-CN" altLang="en-US" dirty="0"/>
          </a:p>
        </p:txBody>
      </p:sp>
      <p:sp>
        <p:nvSpPr>
          <p:cNvPr id="3" name="内容占位符 2"/>
          <p:cNvSpPr>
            <a:spLocks noGrp="1"/>
          </p:cNvSpPr>
          <p:nvPr>
            <p:ph idx="1"/>
          </p:nvPr>
        </p:nvSpPr>
        <p:spPr/>
        <p:txBody>
          <a:bodyPr/>
          <a:lstStyle/>
          <a:p>
            <a:pPr marL="342900" lvl="1" indent="-342900">
              <a:buClr>
                <a:schemeClr val="tx2"/>
              </a:buClr>
              <a:buFont typeface="Wingdings" pitchFamily="2" charset="2"/>
              <a:buChar char="l"/>
            </a:pPr>
            <a:r>
              <a:rPr lang="zh-CN" altLang="en-US" dirty="0"/>
              <a:t>客户端和服务器端都使用</a:t>
            </a:r>
            <a:r>
              <a:rPr lang="en-US" dirty="0"/>
              <a:t>Socket</a:t>
            </a:r>
            <a:r>
              <a:rPr lang="zh-CN" altLang="en-US" dirty="0"/>
              <a:t>中的</a:t>
            </a:r>
            <a:r>
              <a:rPr lang="en-US" b="1" dirty="0" err="1">
                <a:solidFill>
                  <a:srgbClr val="006600"/>
                </a:solidFill>
              </a:rPr>
              <a:t>getInputStream</a:t>
            </a:r>
            <a:r>
              <a:rPr lang="zh-CN" altLang="en-US"/>
              <a:t>方法和</a:t>
            </a:r>
            <a:r>
              <a:rPr lang="en-US" b="1" dirty="0" err="1">
                <a:solidFill>
                  <a:srgbClr val="006600"/>
                </a:solidFill>
              </a:rPr>
              <a:t>getOutputStream</a:t>
            </a:r>
            <a:r>
              <a:rPr lang="zh-CN" altLang="en-US"/>
              <a:t>方法</a:t>
            </a:r>
            <a:r>
              <a:rPr lang="zh-CN" altLang="en-US" dirty="0"/>
              <a:t>获得输入流和输出流。</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45</a:t>
            </a:fld>
            <a:endParaRPr lang="zh-CN" altLang="en-US"/>
          </a:p>
        </p:txBody>
      </p:sp>
      <p:pic>
        <p:nvPicPr>
          <p:cNvPr id="1027" name="Picture 3"/>
          <p:cNvPicPr>
            <a:picLocks noChangeAspect="1" noChangeArrowheads="1"/>
          </p:cNvPicPr>
          <p:nvPr/>
        </p:nvPicPr>
        <p:blipFill>
          <a:blip r:embed="rId2"/>
          <a:srcRect/>
          <a:stretch>
            <a:fillRect/>
          </a:stretch>
        </p:blipFill>
        <p:spPr bwMode="auto">
          <a:xfrm>
            <a:off x="1000100" y="2500306"/>
            <a:ext cx="7315200" cy="3962400"/>
          </a:xfrm>
          <a:prstGeom prst="rect">
            <a:avLst/>
          </a:prstGeom>
          <a:noFill/>
        </p:spPr>
      </p:pic>
      <p:sp>
        <p:nvSpPr>
          <p:cNvPr id="6" name="矩形 5"/>
          <p:cNvSpPr/>
          <p:nvPr/>
        </p:nvSpPr>
        <p:spPr>
          <a:xfrm>
            <a:off x="928662" y="2500306"/>
            <a:ext cx="6929486" cy="107157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0100" y="4714884"/>
            <a:ext cx="6929486" cy="107157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03D78-6B60-417F-BCA8-FAB8AEE1417D}"/>
              </a:ext>
            </a:extLst>
          </p:cNvPr>
          <p:cNvSpPr>
            <a:spLocks noGrp="1"/>
          </p:cNvSpPr>
          <p:nvPr>
            <p:ph type="title"/>
          </p:nvPr>
        </p:nvSpPr>
        <p:spPr/>
        <p:txBody>
          <a:bodyPr/>
          <a:lstStyle/>
          <a:p>
            <a:r>
              <a:rPr lang="zh-CN" altLang="en-US">
                <a:latin typeface="Tahoma" pitchFamily="34" charset="0"/>
                <a:cs typeface="Tahoma" pitchFamily="34" charset="0"/>
              </a:rPr>
              <a:t>§16.3.3   </a:t>
            </a:r>
            <a:r>
              <a:rPr lang="en-US" altLang="zh-CN">
                <a:latin typeface="Tahoma" pitchFamily="34" charset="0"/>
                <a:ea typeface="Tahoma" pitchFamily="34" charset="0"/>
                <a:cs typeface="Tahoma" pitchFamily="34" charset="0"/>
              </a:rPr>
              <a:t>ServerSocket</a:t>
            </a:r>
            <a:r>
              <a:rPr lang="zh-CN" altLang="en-US">
                <a:latin typeface="Tahoma" pitchFamily="34" charset="0"/>
                <a:cs typeface="Tahoma" pitchFamily="34" charset="0"/>
              </a:rPr>
              <a:t>类 </a:t>
            </a:r>
            <a:endParaRPr lang="zh-CN" altLang="en-US"/>
          </a:p>
        </p:txBody>
      </p:sp>
      <p:sp>
        <p:nvSpPr>
          <p:cNvPr id="3" name="内容占位符 2">
            <a:extLst>
              <a:ext uri="{FF2B5EF4-FFF2-40B4-BE49-F238E27FC236}">
                <a16:creationId xmlns:a16="http://schemas.microsoft.com/office/drawing/2014/main" id="{9C76AE86-323F-4868-A44E-D7E78180E9B6}"/>
              </a:ext>
            </a:extLst>
          </p:cNvPr>
          <p:cNvSpPr>
            <a:spLocks noGrp="1"/>
          </p:cNvSpPr>
          <p:nvPr>
            <p:ph idx="1"/>
          </p:nvPr>
        </p:nvSpPr>
        <p:spPr/>
        <p:txBody>
          <a:bodyPr/>
          <a:lstStyle/>
          <a:p>
            <a:pPr>
              <a:spcBef>
                <a:spcPts val="0"/>
              </a:spcBef>
            </a:pPr>
            <a:r>
              <a:rPr lang="zh-CN" altLang="en-US" b="1">
                <a:solidFill>
                  <a:srgbClr val="C00000"/>
                </a:solidFill>
              </a:rPr>
              <a:t>客户端上的使用</a:t>
            </a:r>
            <a:endParaRPr lang="en-US" altLang="zh-CN" b="1">
              <a:solidFill>
                <a:srgbClr val="C00000"/>
              </a:solidFill>
            </a:endParaRPr>
          </a:p>
          <a:p>
            <a:pPr marL="344487" lvl="1" indent="0">
              <a:spcBef>
                <a:spcPts val="0"/>
              </a:spcBef>
              <a:buNone/>
            </a:pPr>
            <a:r>
              <a:rPr lang="en-US" altLang="zh-CN"/>
              <a:t>1. </a:t>
            </a:r>
            <a:r>
              <a:rPr lang="zh-CN" altLang="en-US"/>
              <a:t>客户端的</a:t>
            </a:r>
            <a:r>
              <a:rPr lang="en-US" altLang="zh-CN"/>
              <a:t>Socket</a:t>
            </a:r>
            <a:r>
              <a:rPr lang="zh-CN" altLang="en-US"/>
              <a:t>对象上的</a:t>
            </a:r>
            <a:r>
              <a:rPr lang="en-US" altLang="zh-CN"/>
              <a:t>getInputStream</a:t>
            </a:r>
            <a:r>
              <a:rPr lang="zh-CN" altLang="en-US"/>
              <a:t>方法得到输入流，通过</a:t>
            </a:r>
            <a:r>
              <a:rPr lang="en-US" altLang="zh-CN"/>
              <a:t>Socket</a:t>
            </a:r>
            <a:r>
              <a:rPr lang="zh-CN" altLang="en-US"/>
              <a:t>连接从服务器端读入的数据。</a:t>
            </a:r>
            <a:endParaRPr lang="en-US" altLang="zh-CN"/>
          </a:p>
          <a:p>
            <a:pPr marL="344487" lvl="1" indent="0">
              <a:spcBef>
                <a:spcPts val="0"/>
              </a:spcBef>
              <a:buNone/>
            </a:pPr>
            <a:r>
              <a:rPr lang="en-US" altLang="zh-CN"/>
              <a:t>2. </a:t>
            </a:r>
            <a:r>
              <a:rPr lang="zh-CN" altLang="en-US"/>
              <a:t>客户端的</a:t>
            </a:r>
            <a:r>
              <a:rPr lang="en-US" altLang="zh-CN"/>
              <a:t>Socket</a:t>
            </a:r>
            <a:r>
              <a:rPr lang="zh-CN" altLang="en-US"/>
              <a:t>对象上的</a:t>
            </a:r>
            <a:r>
              <a:rPr lang="en-US" altLang="zh-CN"/>
              <a:t>getOutputStream</a:t>
            </a:r>
            <a:r>
              <a:rPr lang="zh-CN" altLang="en-US"/>
              <a:t>方法得到的输出流，通过</a:t>
            </a:r>
            <a:r>
              <a:rPr lang="en-US" altLang="zh-CN"/>
              <a:t>Socket</a:t>
            </a:r>
            <a:r>
              <a:rPr lang="zh-CN" altLang="en-US"/>
              <a:t>连接将数据发送到服务器端。</a:t>
            </a:r>
            <a:endParaRPr lang="en-US" altLang="zh-CN"/>
          </a:p>
          <a:p>
            <a:pPr lvl="1">
              <a:spcBef>
                <a:spcPts val="0"/>
              </a:spcBef>
            </a:pPr>
            <a:endParaRPr lang="en-US" altLang="zh-CN" sz="1600"/>
          </a:p>
          <a:p>
            <a:pPr>
              <a:spcBef>
                <a:spcPts val="0"/>
              </a:spcBef>
            </a:pPr>
            <a:r>
              <a:rPr lang="zh-CN" altLang="en-US" b="1">
                <a:solidFill>
                  <a:srgbClr val="C00000"/>
                </a:solidFill>
              </a:rPr>
              <a:t>服务器端上的使用</a:t>
            </a:r>
            <a:endParaRPr lang="en-US" altLang="zh-CN" b="1">
              <a:solidFill>
                <a:srgbClr val="C00000"/>
              </a:solidFill>
            </a:endParaRPr>
          </a:p>
          <a:p>
            <a:pPr marL="344487" lvl="1" indent="0">
              <a:spcBef>
                <a:spcPts val="0"/>
              </a:spcBef>
              <a:buNone/>
            </a:pPr>
            <a:r>
              <a:rPr lang="en-US" altLang="zh-CN"/>
              <a:t>1. </a:t>
            </a:r>
            <a:r>
              <a:rPr lang="zh-CN" altLang="en-US"/>
              <a:t>服务端的</a:t>
            </a:r>
            <a:r>
              <a:rPr lang="en-US" altLang="zh-CN"/>
              <a:t>Socket</a:t>
            </a:r>
            <a:r>
              <a:rPr lang="zh-CN" altLang="en-US"/>
              <a:t>对象上的</a:t>
            </a:r>
            <a:r>
              <a:rPr lang="en-US" altLang="zh-CN"/>
              <a:t>getInputStream</a:t>
            </a:r>
            <a:r>
              <a:rPr lang="zh-CN" altLang="en-US"/>
              <a:t>方法得到的输入流，通过</a:t>
            </a:r>
            <a:r>
              <a:rPr lang="en-US" altLang="zh-CN"/>
              <a:t>Socket</a:t>
            </a:r>
            <a:r>
              <a:rPr lang="zh-CN" altLang="en-US"/>
              <a:t>连接从客户端读入数据到服务器端。</a:t>
            </a:r>
            <a:endParaRPr lang="en-US" altLang="zh-CN"/>
          </a:p>
          <a:p>
            <a:pPr marL="344487" lvl="1" indent="0">
              <a:spcBef>
                <a:spcPts val="0"/>
              </a:spcBef>
              <a:buNone/>
            </a:pPr>
            <a:r>
              <a:rPr lang="en-US" altLang="zh-CN"/>
              <a:t>2. </a:t>
            </a:r>
            <a:r>
              <a:rPr lang="zh-CN" altLang="en-US"/>
              <a:t>服务端的</a:t>
            </a:r>
            <a:r>
              <a:rPr lang="en-US" altLang="zh-CN"/>
              <a:t>Socket</a:t>
            </a:r>
            <a:r>
              <a:rPr lang="zh-CN" altLang="en-US"/>
              <a:t>对象上的</a:t>
            </a:r>
            <a:r>
              <a:rPr lang="en-US" altLang="zh-CN"/>
              <a:t>getOutputStream</a:t>
            </a:r>
            <a:r>
              <a:rPr lang="zh-CN" altLang="en-US"/>
              <a:t>方法得到的输出流，通过</a:t>
            </a:r>
            <a:r>
              <a:rPr lang="en-US" altLang="zh-CN"/>
              <a:t>Socket</a:t>
            </a:r>
            <a:r>
              <a:rPr lang="zh-CN" altLang="en-US"/>
              <a:t>连接将数据发送到客户端。</a:t>
            </a:r>
          </a:p>
        </p:txBody>
      </p:sp>
      <p:sp>
        <p:nvSpPr>
          <p:cNvPr id="4" name="灯片编号占位符 3">
            <a:extLst>
              <a:ext uri="{FF2B5EF4-FFF2-40B4-BE49-F238E27FC236}">
                <a16:creationId xmlns:a16="http://schemas.microsoft.com/office/drawing/2014/main" id="{7A1519FE-B453-43D5-906E-458990E377BD}"/>
              </a:ext>
            </a:extLst>
          </p:cNvPr>
          <p:cNvSpPr>
            <a:spLocks noGrp="1"/>
          </p:cNvSpPr>
          <p:nvPr>
            <p:ph type="sldNum" sz="quarter" idx="12"/>
          </p:nvPr>
        </p:nvSpPr>
        <p:spPr/>
        <p:txBody>
          <a:bodyPr/>
          <a:lstStyle/>
          <a:p>
            <a:fld id="{0C913308-F349-4B6D-A68A-DD1791B4A57B}" type="slidenum">
              <a:rPr lang="zh-CN" altLang="en-US" smtClean="0"/>
              <a:pPr/>
              <a:t>46</a:t>
            </a:fld>
            <a:endParaRPr lang="zh-CN" altLang="en-US"/>
          </a:p>
        </p:txBody>
      </p:sp>
    </p:spTree>
    <p:extLst>
      <p:ext uri="{BB962C8B-B14F-4D97-AF65-F5344CB8AC3E}">
        <p14:creationId xmlns:p14="http://schemas.microsoft.com/office/powerpoint/2010/main" val="3901990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47</a:t>
            </a:fld>
            <a:endParaRPr lang="zh-CN" altLang="en-US"/>
          </a:p>
        </p:txBody>
      </p:sp>
      <p:pic>
        <p:nvPicPr>
          <p:cNvPr id="2050" name="Picture 2" descr="E:\CUIT\1-教学\1-我的课程\2-Java高级编程\TR-课件-Java高级编程\补充资料\740688-20150907234728090-211300057.jpg"/>
          <p:cNvPicPr>
            <a:picLocks noChangeAspect="1" noChangeArrowheads="1"/>
          </p:cNvPicPr>
          <p:nvPr/>
        </p:nvPicPr>
        <p:blipFill>
          <a:blip r:embed="rId2"/>
          <a:srcRect/>
          <a:stretch>
            <a:fillRect/>
          </a:stretch>
        </p:blipFill>
        <p:spPr bwMode="auto">
          <a:xfrm>
            <a:off x="714348" y="785794"/>
            <a:ext cx="7643866" cy="5202075"/>
          </a:xfrm>
          <a:prstGeom prst="rect">
            <a:avLst/>
          </a:prstGeom>
          <a:noFill/>
        </p:spPr>
      </p:pic>
      <p:sp>
        <p:nvSpPr>
          <p:cNvPr id="9" name="线形标注 3 8"/>
          <p:cNvSpPr/>
          <p:nvPr/>
        </p:nvSpPr>
        <p:spPr>
          <a:xfrm>
            <a:off x="1000100" y="428604"/>
            <a:ext cx="6643734" cy="469772"/>
          </a:xfrm>
          <a:prstGeom prst="borderCallout3">
            <a:avLst>
              <a:gd name="adj1" fmla="val 52453"/>
              <a:gd name="adj2" fmla="val -1270"/>
              <a:gd name="adj3" fmla="val 52452"/>
              <a:gd name="adj4" fmla="val -10108"/>
              <a:gd name="adj5" fmla="val 796080"/>
              <a:gd name="adj6" fmla="val -10430"/>
              <a:gd name="adj7" fmla="val 797972"/>
              <a:gd name="adj8" fmla="val 93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2400" b="1" dirty="0" err="1">
                <a:solidFill>
                  <a:schemeClr val="tx1"/>
                </a:solidFill>
              </a:rPr>
              <a:t>InputStream</a:t>
            </a:r>
            <a:r>
              <a:rPr lang="en-US" sz="2400" b="1" dirty="0">
                <a:solidFill>
                  <a:schemeClr val="tx1"/>
                </a:solidFill>
              </a:rPr>
              <a:t> </a:t>
            </a:r>
            <a:r>
              <a:rPr lang="en-US" sz="2400" b="1" dirty="0">
                <a:solidFill>
                  <a:srgbClr val="C00000"/>
                </a:solidFill>
              </a:rPr>
              <a:t>in</a:t>
            </a:r>
            <a:r>
              <a:rPr lang="en-US" sz="2400" b="1" dirty="0">
                <a:solidFill>
                  <a:schemeClr val="tx1"/>
                </a:solidFill>
              </a:rPr>
              <a:t> </a:t>
            </a:r>
            <a:r>
              <a:rPr lang="en-US" altLang="zh-CN" sz="2400" b="1" dirty="0">
                <a:solidFill>
                  <a:schemeClr val="tx1"/>
                </a:solidFill>
              </a:rPr>
              <a:t>=</a:t>
            </a:r>
            <a:r>
              <a:rPr lang="en-US" altLang="zh-CN" sz="2400" b="1" dirty="0" err="1">
                <a:solidFill>
                  <a:schemeClr val="tx1"/>
                </a:solidFill>
              </a:rPr>
              <a:t>serverSocket.</a:t>
            </a:r>
            <a:r>
              <a:rPr lang="en-US" altLang="zh-CN" sz="2400" b="1" dirty="0" err="1">
                <a:solidFill>
                  <a:srgbClr val="0000CC"/>
                </a:solidFill>
              </a:rPr>
              <a:t>getInputStream</a:t>
            </a:r>
            <a:r>
              <a:rPr lang="en-US" altLang="zh-CN" sz="2400" b="1" dirty="0">
                <a:solidFill>
                  <a:srgbClr val="0000CC"/>
                </a:solidFill>
              </a:rPr>
              <a:t>();</a:t>
            </a:r>
            <a:endParaRPr lang="zh-CN" altLang="en-US" sz="2400" dirty="0"/>
          </a:p>
        </p:txBody>
      </p:sp>
      <p:sp>
        <p:nvSpPr>
          <p:cNvPr id="11" name="线形标注 3 10"/>
          <p:cNvSpPr/>
          <p:nvPr/>
        </p:nvSpPr>
        <p:spPr>
          <a:xfrm>
            <a:off x="1000100" y="6000768"/>
            <a:ext cx="7143800" cy="469772"/>
          </a:xfrm>
          <a:prstGeom prst="borderCallout3">
            <a:avLst>
              <a:gd name="adj1" fmla="val 52453"/>
              <a:gd name="adj2" fmla="val 100936"/>
              <a:gd name="adj3" fmla="val 52451"/>
              <a:gd name="adj4" fmla="val 106396"/>
              <a:gd name="adj5" fmla="val -374947"/>
              <a:gd name="adj6" fmla="val 104508"/>
              <a:gd name="adj7" fmla="val -363637"/>
              <a:gd name="adj8" fmla="val 897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2400" b="1" dirty="0" err="1">
                <a:solidFill>
                  <a:schemeClr val="tx1"/>
                </a:solidFill>
              </a:rPr>
              <a:t>OutputStream</a:t>
            </a:r>
            <a:r>
              <a:rPr lang="en-US" sz="2400" b="1" dirty="0">
                <a:solidFill>
                  <a:schemeClr val="tx1"/>
                </a:solidFill>
              </a:rPr>
              <a:t>  </a:t>
            </a:r>
            <a:r>
              <a:rPr lang="en-US" sz="2400" b="1" dirty="0">
                <a:solidFill>
                  <a:srgbClr val="C00000"/>
                </a:solidFill>
              </a:rPr>
              <a:t>out</a:t>
            </a:r>
            <a:r>
              <a:rPr lang="en-US" sz="2400" b="1" dirty="0">
                <a:solidFill>
                  <a:schemeClr val="tx1"/>
                </a:solidFill>
              </a:rPr>
              <a:t> = </a:t>
            </a:r>
            <a:r>
              <a:rPr lang="en-US" sz="2400" b="1" dirty="0" err="1">
                <a:solidFill>
                  <a:schemeClr val="tx1"/>
                </a:solidFill>
              </a:rPr>
              <a:t>clientSocket.</a:t>
            </a:r>
            <a:r>
              <a:rPr lang="en-US" sz="2400" b="1" dirty="0" err="1">
                <a:solidFill>
                  <a:srgbClr val="0000CC"/>
                </a:solidFill>
              </a:rPr>
              <a:t>getOutputStream</a:t>
            </a:r>
            <a:r>
              <a:rPr lang="en-US" sz="2400" b="1" dirty="0">
                <a:solidFill>
                  <a:schemeClr val="tx1"/>
                </a:solidFill>
              </a:rPr>
              <a:t>();</a:t>
            </a:r>
            <a:endParaRPr lang="zh-CN" altLang="en-US" sz="2400" b="1" dirty="0">
              <a:solidFill>
                <a:schemeClr val="tx1"/>
              </a:solidFill>
            </a:endParaRPr>
          </a:p>
        </p:txBody>
      </p:sp>
      <p:sp>
        <p:nvSpPr>
          <p:cNvPr id="13" name="TextBox 12"/>
          <p:cNvSpPr txBox="1"/>
          <p:nvPr/>
        </p:nvSpPr>
        <p:spPr>
          <a:xfrm>
            <a:off x="3500430" y="3857628"/>
            <a:ext cx="1143008" cy="369332"/>
          </a:xfrm>
          <a:prstGeom prst="rect">
            <a:avLst/>
          </a:prstGeom>
          <a:noFill/>
          <a:ln>
            <a:solidFill>
              <a:schemeClr val="accent1">
                <a:shade val="50000"/>
              </a:schemeClr>
            </a:solidFill>
          </a:ln>
        </p:spPr>
        <p:txBody>
          <a:bodyPr wrap="square" rtlCol="0">
            <a:spAutoFit/>
          </a:bodyPr>
          <a:lstStyle/>
          <a:p>
            <a:pPr algn="ctr"/>
            <a:r>
              <a:rPr lang="en-US" altLang="zh-CN" b="1" dirty="0" err="1">
                <a:solidFill>
                  <a:srgbClr val="006600"/>
                </a:solidFill>
              </a:rPr>
              <a:t>in.read</a:t>
            </a:r>
            <a:r>
              <a:rPr lang="en-US" altLang="zh-CN" b="1" dirty="0">
                <a:solidFill>
                  <a:srgbClr val="006600"/>
                </a:solidFill>
              </a:rPr>
              <a:t>();</a:t>
            </a:r>
            <a:endParaRPr lang="zh-CN" altLang="en-US" b="1" dirty="0">
              <a:solidFill>
                <a:srgbClr val="006600"/>
              </a:solidFill>
            </a:endParaRPr>
          </a:p>
        </p:txBody>
      </p:sp>
      <p:sp>
        <p:nvSpPr>
          <p:cNvPr id="14" name="线形标注 1 13"/>
          <p:cNvSpPr/>
          <p:nvPr/>
        </p:nvSpPr>
        <p:spPr>
          <a:xfrm>
            <a:off x="4071934" y="3143248"/>
            <a:ext cx="1357322" cy="428628"/>
          </a:xfrm>
          <a:prstGeom prst="borderCallout1">
            <a:avLst>
              <a:gd name="adj1" fmla="val 115781"/>
              <a:gd name="adj2" fmla="val 50416"/>
              <a:gd name="adj3" fmla="val 252198"/>
              <a:gd name="adj4" fmla="val 9818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solidFill>
                  <a:srgbClr val="006600"/>
                </a:solidFill>
              </a:rPr>
              <a:t>out.write</a:t>
            </a:r>
            <a:r>
              <a:rPr lang="en-US" altLang="zh-CN" sz="2000" b="1" dirty="0">
                <a:solidFill>
                  <a:srgbClr val="006600"/>
                </a:solidFill>
              </a:rPr>
              <a:t>();</a:t>
            </a:r>
            <a:endParaRPr lang="zh-CN" altLang="en-US" sz="2000" b="1"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Socket</a:t>
            </a:r>
            <a:r>
              <a:rPr lang="zh-CN" altLang="en-US" dirty="0"/>
              <a:t>类的其它方法</a:t>
            </a:r>
          </a:p>
        </p:txBody>
      </p:sp>
      <p:sp>
        <p:nvSpPr>
          <p:cNvPr id="3" name="内容占位符 2"/>
          <p:cNvSpPr>
            <a:spLocks noGrp="1"/>
          </p:cNvSpPr>
          <p:nvPr>
            <p:ph idx="1"/>
          </p:nvPr>
        </p:nvSpPr>
        <p:spPr/>
        <p:txBody>
          <a:bodyPr/>
          <a:lstStyle/>
          <a:p>
            <a:r>
              <a:rPr lang="en-US" b="1" dirty="0" err="1">
                <a:solidFill>
                  <a:srgbClr val="0000CC"/>
                </a:solidFill>
              </a:rPr>
              <a:t>InetAddress</a:t>
            </a:r>
            <a:r>
              <a:rPr lang="en-US" b="1" dirty="0">
                <a:solidFill>
                  <a:srgbClr val="0000CC"/>
                </a:solidFill>
              </a:rPr>
              <a:t> </a:t>
            </a:r>
            <a:r>
              <a:rPr lang="en-US" b="1" dirty="0" err="1">
                <a:solidFill>
                  <a:srgbClr val="0000CC"/>
                </a:solidFill>
              </a:rPr>
              <a:t>getInetAddress</a:t>
            </a:r>
            <a:r>
              <a:rPr lang="en-US" b="1" dirty="0">
                <a:solidFill>
                  <a:srgbClr val="0000CC"/>
                </a:solidFill>
              </a:rPr>
              <a:t>() </a:t>
            </a:r>
          </a:p>
          <a:p>
            <a:pPr lvl="1"/>
            <a:r>
              <a:rPr lang="zh-CN" altLang="en-US" dirty="0"/>
              <a:t>返回套接字连接服务器的地址。</a:t>
            </a:r>
            <a:endParaRPr lang="en-US" dirty="0"/>
          </a:p>
          <a:p>
            <a:endParaRPr lang="en-US" altLang="zh-CN" dirty="0"/>
          </a:p>
          <a:p>
            <a:r>
              <a:rPr lang="en-US" b="1" dirty="0">
                <a:solidFill>
                  <a:srgbClr val="0000CC"/>
                </a:solidFill>
              </a:rPr>
              <a:t>close() </a:t>
            </a:r>
          </a:p>
          <a:p>
            <a:pPr lvl="1"/>
            <a:r>
              <a:rPr lang="zh-CN" altLang="en-US" dirty="0"/>
              <a:t>关闭此套接字。</a:t>
            </a:r>
            <a:endParaRPr lang="en-US" altLang="zh-CN" dirty="0"/>
          </a:p>
          <a:p>
            <a:pPr lvl="1"/>
            <a:endParaRPr lang="en-US" altLang="zh-CN" dirty="0"/>
          </a:p>
          <a:p>
            <a:r>
              <a:rPr lang="en-US" b="1" dirty="0">
                <a:solidFill>
                  <a:srgbClr val="0000CC"/>
                </a:solidFill>
              </a:rPr>
              <a:t>connect(</a:t>
            </a:r>
            <a:r>
              <a:rPr lang="en-US" b="1" dirty="0" err="1">
                <a:solidFill>
                  <a:srgbClr val="0000CC"/>
                </a:solidFill>
              </a:rPr>
              <a:t>SocketAddress</a:t>
            </a:r>
            <a:r>
              <a:rPr lang="en-US" b="1" dirty="0">
                <a:solidFill>
                  <a:srgbClr val="0000CC"/>
                </a:solidFill>
              </a:rPr>
              <a:t> endpoint) </a:t>
            </a:r>
          </a:p>
          <a:p>
            <a:pPr lvl="1"/>
            <a:r>
              <a:rPr lang="zh-CN" altLang="en-US" dirty="0"/>
              <a:t>将此套接字连接到服务器</a:t>
            </a:r>
            <a:r>
              <a:rPr lang="en-US" dirty="0">
                <a:solidFill>
                  <a:srgbClr val="C00000"/>
                </a:solidFill>
              </a:rPr>
              <a:t>endpoint </a:t>
            </a:r>
            <a:r>
              <a:rPr lang="zh-CN" alt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ahoma" pitchFamily="34" charset="0"/>
                <a:ea typeface="Tahoma" pitchFamily="34" charset="0"/>
                <a:cs typeface="Tahoma" pitchFamily="34" charset="0"/>
              </a:rPr>
              <a:t>Socket/</a:t>
            </a:r>
            <a:r>
              <a:rPr lang="en-US" altLang="zh-CN" dirty="0" err="1">
                <a:latin typeface="Tahoma" pitchFamily="34" charset="0"/>
                <a:ea typeface="Tahoma" pitchFamily="34" charset="0"/>
                <a:cs typeface="Tahoma" pitchFamily="34" charset="0"/>
              </a:rPr>
              <a:t>ServerSocket</a:t>
            </a:r>
            <a:r>
              <a:rPr lang="zh-CN" altLang="en-US" dirty="0"/>
              <a:t>编程</a:t>
            </a:r>
          </a:p>
        </p:txBody>
      </p:sp>
      <p:sp>
        <p:nvSpPr>
          <p:cNvPr id="3" name="内容占位符 2"/>
          <p:cNvSpPr>
            <a:spLocks noGrp="1"/>
          </p:cNvSpPr>
          <p:nvPr>
            <p:ph idx="1"/>
          </p:nvPr>
        </p:nvSpPr>
        <p:spPr/>
        <p:txBody>
          <a:bodyPr/>
          <a:lstStyle/>
          <a:p>
            <a:r>
              <a:rPr lang="en-US" altLang="zh-CN" dirty="0"/>
              <a:t>Socket</a:t>
            </a:r>
            <a:r>
              <a:rPr lang="zh-CN" altLang="en-US" dirty="0"/>
              <a:t>编程包含：</a:t>
            </a:r>
            <a:endParaRPr lang="en-US" altLang="zh-CN" dirty="0"/>
          </a:p>
          <a:p>
            <a:pPr lvl="1"/>
            <a:r>
              <a:rPr lang="zh-CN" altLang="en-US" dirty="0">
                <a:solidFill>
                  <a:srgbClr val="C00000"/>
                </a:solidFill>
              </a:rPr>
              <a:t>服务器程序</a:t>
            </a:r>
            <a:r>
              <a:rPr lang="en-US" altLang="zh-CN" dirty="0">
                <a:solidFill>
                  <a:srgbClr val="C00000"/>
                </a:solidFill>
              </a:rPr>
              <a:t>(Server)</a:t>
            </a:r>
            <a:r>
              <a:rPr lang="zh-CN" altLang="en-US" dirty="0">
                <a:solidFill>
                  <a:srgbClr val="C00000"/>
                </a:solidFill>
              </a:rPr>
              <a:t>和客户程序</a:t>
            </a:r>
            <a:r>
              <a:rPr lang="en-US" altLang="zh-CN" dirty="0">
                <a:solidFill>
                  <a:srgbClr val="C00000"/>
                </a:solidFill>
              </a:rPr>
              <a:t>(Client</a:t>
            </a:r>
            <a:r>
              <a:rPr lang="en-US" altLang="zh-CN">
                <a:solidFill>
                  <a:srgbClr val="C00000"/>
                </a:solidFill>
              </a:rPr>
              <a:t>)</a:t>
            </a:r>
            <a:r>
              <a:rPr lang="zh-CN" altLang="en-US">
                <a:solidFill>
                  <a:srgbClr val="C00000"/>
                </a:solidFill>
              </a:rPr>
              <a:t>。</a:t>
            </a:r>
            <a:endParaRPr lang="en-US" altLang="zh-CN">
              <a:solidFill>
                <a:srgbClr val="C00000"/>
              </a:solidFill>
            </a:endParaRPr>
          </a:p>
          <a:p>
            <a:pPr marL="1101725" lvl="2" indent="-457200"/>
            <a:r>
              <a:rPr lang="en-US" altLang="zh-CN" sz="2000" b="1"/>
              <a:t>Server.java, Client.java</a:t>
            </a:r>
            <a:endParaRPr lang="en-US" altLang="zh-CN" dirty="0">
              <a:solidFill>
                <a:srgbClr val="C00000"/>
              </a:solidFill>
            </a:endParaRPr>
          </a:p>
          <a:p>
            <a:r>
              <a:rPr lang="zh-CN" altLang="en-US" b="1" dirty="0"/>
              <a:t>基于以下两个类：</a:t>
            </a:r>
            <a:endParaRPr lang="en-US" altLang="zh-CN" b="1" dirty="0"/>
          </a:p>
          <a:p>
            <a:pPr lvl="1"/>
            <a:r>
              <a:rPr lang="zh-CN" altLang="en-US" dirty="0"/>
              <a:t>客户端的</a:t>
            </a:r>
            <a:r>
              <a:rPr lang="en-US" b="1" dirty="0">
                <a:solidFill>
                  <a:srgbClr val="0000CC"/>
                </a:solidFill>
              </a:rPr>
              <a:t>Socket</a:t>
            </a:r>
            <a:r>
              <a:rPr lang="zh-CN" altLang="en-US" dirty="0"/>
              <a:t>类</a:t>
            </a:r>
          </a:p>
          <a:p>
            <a:pPr lvl="1"/>
            <a:r>
              <a:rPr lang="zh-CN" altLang="en-US"/>
              <a:t>服务器端的</a:t>
            </a:r>
            <a:r>
              <a:rPr lang="en-US" b="1" err="1">
                <a:solidFill>
                  <a:srgbClr val="0000CC"/>
                </a:solidFill>
              </a:rPr>
              <a:t>ServerSocket</a:t>
            </a:r>
            <a:r>
              <a:rPr lang="zh-CN" altLang="en-US"/>
              <a:t>类</a:t>
            </a:r>
            <a:endParaRPr lang="en-US" altLang="zh-CN" sz="1000" dirty="0"/>
          </a:p>
          <a:p>
            <a:r>
              <a:rPr lang="en-US" dirty="0"/>
              <a:t>Socket</a:t>
            </a:r>
            <a:r>
              <a:rPr lang="zh-CN" altLang="en-US" dirty="0"/>
              <a:t>通信编程的步骤</a:t>
            </a:r>
            <a:endParaRPr lang="zh-CN" altLang="en-US" sz="4800" dirty="0"/>
          </a:p>
          <a:p>
            <a:pPr lvl="1">
              <a:buNone/>
            </a:pPr>
            <a:r>
              <a:rPr lang="zh-CN" altLang="en-US" sz="2000" dirty="0"/>
              <a:t>① </a:t>
            </a:r>
            <a:r>
              <a:rPr lang="zh-CN" altLang="en-US" sz="2000"/>
              <a:t>创建</a:t>
            </a:r>
            <a:r>
              <a:rPr lang="en-US" sz="2000"/>
              <a:t>ServerSocket</a:t>
            </a:r>
            <a:r>
              <a:rPr lang="en-US" sz="2000" dirty="0"/>
              <a:t>/</a:t>
            </a:r>
            <a:r>
              <a:rPr lang="en-US" sz="2000"/>
              <a:t>Socket</a:t>
            </a:r>
            <a:endParaRPr lang="en-US" sz="2000" dirty="0"/>
          </a:p>
          <a:p>
            <a:pPr lvl="1">
              <a:buNone/>
            </a:pPr>
            <a:r>
              <a:rPr lang="en-US" sz="2000" dirty="0"/>
              <a:t>② </a:t>
            </a:r>
            <a:r>
              <a:rPr lang="zh-CN" altLang="en-US" sz="2000" dirty="0"/>
              <a:t>打开连接到</a:t>
            </a:r>
            <a:r>
              <a:rPr lang="en-US" sz="2000" dirty="0"/>
              <a:t>Socket</a:t>
            </a:r>
            <a:r>
              <a:rPr lang="zh-CN" altLang="en-US" sz="2000" dirty="0"/>
              <a:t>的输入</a:t>
            </a:r>
            <a:r>
              <a:rPr lang="en-US" altLang="zh-CN" sz="2000" dirty="0"/>
              <a:t>/</a:t>
            </a:r>
            <a:r>
              <a:rPr lang="zh-CN" altLang="en-US" sz="2000" dirty="0"/>
              <a:t>输出流</a:t>
            </a:r>
          </a:p>
          <a:p>
            <a:pPr lvl="1">
              <a:buNone/>
            </a:pPr>
            <a:r>
              <a:rPr lang="zh-CN" altLang="en-US" sz="2000" dirty="0"/>
              <a:t>③ 按照协议对</a:t>
            </a:r>
            <a:r>
              <a:rPr lang="en-US" sz="2000" dirty="0"/>
              <a:t>Socket</a:t>
            </a:r>
            <a:r>
              <a:rPr lang="zh-CN" altLang="en-US" sz="2000" dirty="0"/>
              <a:t>进行读</a:t>
            </a:r>
            <a:r>
              <a:rPr lang="en-US" altLang="zh-CN" sz="2000" dirty="0"/>
              <a:t>/</a:t>
            </a:r>
            <a:r>
              <a:rPr lang="zh-CN" altLang="en-US" sz="2000" dirty="0"/>
              <a:t>写操作</a:t>
            </a:r>
          </a:p>
          <a:p>
            <a:pPr lvl="1">
              <a:buNone/>
            </a:pPr>
            <a:r>
              <a:rPr lang="zh-CN" altLang="en-US" sz="2000" dirty="0"/>
              <a:t>④ 关闭输入输出流、关闭</a:t>
            </a:r>
            <a:r>
              <a:rPr lang="en-US" sz="2000" dirty="0"/>
              <a:t>Socket</a:t>
            </a:r>
          </a:p>
          <a:p>
            <a:pPr lvl="1"/>
            <a:endParaRPr lang="en-US" altLang="zh-CN" dirty="0"/>
          </a:p>
          <a:p>
            <a:pPr>
              <a:buNone/>
            </a:pPr>
            <a:endParaRPr lang="en-US" altLang="zh-CN" b="1"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§16.1  </a:t>
            </a:r>
            <a:r>
              <a:rPr lang="en-US" altLang="zh-CN" dirty="0">
                <a:latin typeface="Tahoma" pitchFamily="34" charset="0"/>
                <a:ea typeface="Tahoma" pitchFamily="34" charset="0"/>
                <a:cs typeface="Tahoma" pitchFamily="34" charset="0"/>
              </a:rPr>
              <a:t>URL</a:t>
            </a:r>
            <a:r>
              <a:rPr lang="zh-CN" altLang="en-US" dirty="0">
                <a:latin typeface="Tahoma" pitchFamily="34" charset="0"/>
                <a:cs typeface="Tahoma" pitchFamily="34" charset="0"/>
              </a:rPr>
              <a:t>类 </a:t>
            </a:r>
            <a:endParaRPr lang="zh-CN" altLang="en-US" dirty="0"/>
          </a:p>
        </p:txBody>
      </p:sp>
      <p:sp>
        <p:nvSpPr>
          <p:cNvPr id="3" name="内容占位符 2"/>
          <p:cNvSpPr>
            <a:spLocks noGrp="1"/>
          </p:cNvSpPr>
          <p:nvPr>
            <p:ph idx="1"/>
          </p:nvPr>
        </p:nvSpPr>
        <p:spPr>
          <a:xfrm>
            <a:off x="457200" y="1628774"/>
            <a:ext cx="8401080" cy="4943497"/>
          </a:xfrm>
        </p:spPr>
        <p:txBody>
          <a:bodyPr/>
          <a:lstStyle/>
          <a:p>
            <a:r>
              <a:rPr lang="zh-CN" altLang="en-US" dirty="0"/>
              <a:t>例如：</a:t>
            </a:r>
          </a:p>
          <a:p>
            <a:pPr lvl="1"/>
            <a:r>
              <a:rPr lang="en-US" altLang="zh-CN" b="1" dirty="0">
                <a:solidFill>
                  <a:srgbClr val="0000CC"/>
                </a:solidFill>
              </a:rPr>
              <a:t>http</a:t>
            </a:r>
            <a:r>
              <a:rPr lang="en-US" altLang="zh-CN" b="1" dirty="0"/>
              <a:t>://</a:t>
            </a:r>
            <a:r>
              <a:rPr lang="en-US" altLang="zh-CN" b="1" dirty="0">
                <a:solidFill>
                  <a:srgbClr val="C00000"/>
                </a:solidFill>
              </a:rPr>
              <a:t>www.sun.com/ </a:t>
            </a:r>
          </a:p>
          <a:p>
            <a:pPr lvl="2"/>
            <a:r>
              <a:rPr lang="zh-CN" altLang="en-US" sz="2400" dirty="0">
                <a:solidFill>
                  <a:srgbClr val="0000CC"/>
                </a:solidFill>
              </a:rPr>
              <a:t>协议名</a:t>
            </a:r>
            <a:r>
              <a:rPr lang="en-US" altLang="zh-CN" sz="2400" b="1" dirty="0"/>
              <a:t>://</a:t>
            </a:r>
            <a:r>
              <a:rPr lang="zh-CN" altLang="en-US" sz="2400" dirty="0">
                <a:solidFill>
                  <a:srgbClr val="C00000"/>
                </a:solidFill>
              </a:rPr>
              <a:t>主机名</a:t>
            </a:r>
            <a:r>
              <a:rPr lang="en-US" altLang="zh-CN" sz="2400" dirty="0">
                <a:solidFill>
                  <a:srgbClr val="C00000"/>
                </a:solidFill>
              </a:rPr>
              <a:t>(</a:t>
            </a:r>
            <a:r>
              <a:rPr lang="zh-CN" altLang="en-US" sz="2400" dirty="0">
                <a:solidFill>
                  <a:srgbClr val="C00000"/>
                </a:solidFill>
              </a:rPr>
              <a:t>域名</a:t>
            </a:r>
            <a:r>
              <a:rPr lang="en-US" altLang="zh-CN" sz="2400" dirty="0">
                <a:solidFill>
                  <a:srgbClr val="C00000"/>
                </a:solidFill>
              </a:rPr>
              <a:t>)</a:t>
            </a:r>
            <a:endParaRPr lang="zh-CN" altLang="en-US" sz="2400" dirty="0"/>
          </a:p>
          <a:p>
            <a:pPr lvl="1"/>
            <a:r>
              <a:rPr lang="en-US" altLang="zh-CN" b="1" dirty="0">
                <a:solidFill>
                  <a:srgbClr val="0000CC"/>
                </a:solidFill>
              </a:rPr>
              <a:t>http://</a:t>
            </a:r>
            <a:r>
              <a:rPr lang="en-US" altLang="zh-CN" b="1" dirty="0">
                <a:solidFill>
                  <a:srgbClr val="C00000"/>
                </a:solidFill>
              </a:rPr>
              <a:t>home.netscape.com/home</a:t>
            </a:r>
            <a:r>
              <a:rPr lang="en-US" altLang="zh-CN" b="1" dirty="0">
                <a:solidFill>
                  <a:srgbClr val="0000CC"/>
                </a:solidFill>
              </a:rPr>
              <a:t>/</a:t>
            </a:r>
            <a:r>
              <a:rPr lang="en-US" altLang="zh-CN" b="1" dirty="0"/>
              <a:t>welcome.html </a:t>
            </a:r>
          </a:p>
          <a:p>
            <a:pPr lvl="2"/>
            <a:r>
              <a:rPr lang="zh-CN" altLang="en-US" sz="2400" b="1" dirty="0">
                <a:solidFill>
                  <a:srgbClr val="0000CC"/>
                </a:solidFill>
              </a:rPr>
              <a:t>协议名</a:t>
            </a:r>
            <a:r>
              <a:rPr lang="en-US" altLang="zh-CN" sz="2400" b="1" dirty="0">
                <a:solidFill>
                  <a:srgbClr val="0000CC"/>
                </a:solidFill>
              </a:rPr>
              <a:t>://</a:t>
            </a:r>
            <a:r>
              <a:rPr lang="zh-CN" altLang="en-US" sz="2400" b="1" dirty="0">
                <a:solidFill>
                  <a:srgbClr val="C00000"/>
                </a:solidFill>
              </a:rPr>
              <a:t>主机名</a:t>
            </a:r>
            <a:r>
              <a:rPr lang="en-US" altLang="zh-CN" sz="2400" b="1" dirty="0">
                <a:solidFill>
                  <a:srgbClr val="C00000"/>
                </a:solidFill>
              </a:rPr>
              <a:t>(</a:t>
            </a:r>
            <a:r>
              <a:rPr lang="zh-CN" altLang="en-US" sz="2400" b="1" dirty="0">
                <a:solidFill>
                  <a:srgbClr val="C00000"/>
                </a:solidFill>
              </a:rPr>
              <a:t>域名</a:t>
            </a:r>
            <a:r>
              <a:rPr lang="en-US" altLang="zh-CN" sz="2400" b="1" dirty="0">
                <a:solidFill>
                  <a:srgbClr val="C00000"/>
                </a:solidFill>
              </a:rPr>
              <a:t>)</a:t>
            </a:r>
            <a:r>
              <a:rPr lang="en-US" altLang="zh-CN" sz="2400" b="1" dirty="0"/>
              <a:t> /</a:t>
            </a:r>
            <a:r>
              <a:rPr lang="zh-CN" altLang="en-US" sz="2400" b="1" dirty="0"/>
              <a:t>文件名</a:t>
            </a:r>
            <a:endParaRPr lang="en-US" altLang="zh-CN" sz="2400" b="1" dirty="0"/>
          </a:p>
          <a:p>
            <a:pPr lvl="2">
              <a:buNone/>
            </a:pPr>
            <a:endParaRPr lang="en-US" altLang="zh-CN" sz="2400" b="1" dirty="0"/>
          </a:p>
          <a:p>
            <a:pPr lvl="1"/>
            <a:r>
              <a:rPr lang="en-US" altLang="zh-CN" sz="2800"/>
              <a:t>//</a:t>
            </a:r>
            <a:r>
              <a:rPr lang="zh-CN" altLang="en-US" sz="2800" b="1"/>
              <a:t>成都信息工程大学“</a:t>
            </a:r>
            <a:r>
              <a:rPr lang="zh-CN" altLang="en-US" sz="2800"/>
              <a:t>师资概况”网页，</a:t>
            </a:r>
            <a:endParaRPr lang="en-US" altLang="zh-CN" sz="2800"/>
          </a:p>
          <a:p>
            <a:pPr lvl="2"/>
            <a:r>
              <a:rPr lang="en-US" altLang="zh-CN" sz="2400" b="1">
                <a:solidFill>
                  <a:srgbClr val="0000CC"/>
                </a:solidFill>
              </a:rPr>
              <a:t>http</a:t>
            </a:r>
            <a:r>
              <a:rPr lang="en-US" altLang="zh-CN" sz="2400" b="1"/>
              <a:t>://</a:t>
            </a:r>
            <a:r>
              <a:rPr lang="en-US" altLang="zh-CN" sz="2400" b="1">
                <a:solidFill>
                  <a:srgbClr val="006600"/>
                </a:solidFill>
              </a:rPr>
              <a:t>www.cuit.edu.cn</a:t>
            </a:r>
            <a:r>
              <a:rPr lang="en-US" altLang="zh-CN" sz="2400" b="1"/>
              <a:t>/</a:t>
            </a:r>
            <a:r>
              <a:rPr lang="en-US" altLang="zh-CN" sz="2400" b="1">
                <a:solidFill>
                  <a:srgbClr val="CC0066"/>
                </a:solidFill>
              </a:rPr>
              <a:t>szgk.htm</a:t>
            </a:r>
            <a:endParaRPr lang="en-US" altLang="zh-CN" sz="2400" b="1" dirty="0">
              <a:solidFill>
                <a:srgbClr val="CC0066"/>
              </a:solidFill>
            </a:endParaRPr>
          </a:p>
          <a:p>
            <a:pPr lvl="3"/>
            <a:r>
              <a:rPr lang="zh-CN" altLang="en-US" sz="2100"/>
              <a:t>协议</a:t>
            </a:r>
            <a:r>
              <a:rPr lang="zh-CN" altLang="en-US" sz="2100" dirty="0"/>
              <a:t>名</a:t>
            </a:r>
            <a:r>
              <a:rPr lang="en-US" altLang="zh-CN" sz="2100" dirty="0"/>
              <a:t>://</a:t>
            </a:r>
            <a:r>
              <a:rPr lang="zh-CN" altLang="en-US" sz="2100" dirty="0">
                <a:solidFill>
                  <a:srgbClr val="C00000"/>
                </a:solidFill>
              </a:rPr>
              <a:t>主机名</a:t>
            </a:r>
            <a:r>
              <a:rPr lang="en-US" altLang="zh-CN" sz="2100" dirty="0">
                <a:solidFill>
                  <a:srgbClr val="C00000"/>
                </a:solidFill>
              </a:rPr>
              <a:t>(</a:t>
            </a:r>
            <a:r>
              <a:rPr lang="zh-CN" altLang="en-US" sz="2100">
                <a:solidFill>
                  <a:srgbClr val="C00000"/>
                </a:solidFill>
              </a:rPr>
              <a:t>域名</a:t>
            </a:r>
            <a:r>
              <a:rPr lang="en-US" altLang="zh-CN" sz="2100">
                <a:solidFill>
                  <a:srgbClr val="C00000"/>
                </a:solidFill>
              </a:rPr>
              <a:t>)/</a:t>
            </a:r>
            <a:r>
              <a:rPr lang="zh-CN" altLang="en-US" sz="2100">
                <a:solidFill>
                  <a:srgbClr val="C00000"/>
                </a:solidFill>
              </a:rPr>
              <a:t>文件名</a:t>
            </a:r>
            <a:endParaRPr lang="en-US" altLang="zh-CN" sz="2400" b="1" dirty="0"/>
          </a:p>
          <a:p>
            <a:pPr lvl="2"/>
            <a:r>
              <a:rPr lang="en-US" altLang="zh-CN" sz="2400" b="1" dirty="0">
                <a:solidFill>
                  <a:srgbClr val="0000CC"/>
                </a:solidFill>
              </a:rPr>
              <a:t>http</a:t>
            </a:r>
            <a:r>
              <a:rPr lang="en-US" altLang="zh-CN" sz="2400" b="1" dirty="0"/>
              <a:t>://</a:t>
            </a:r>
            <a:r>
              <a:rPr lang="en-US" altLang="zh-CN" sz="2400" b="1">
                <a:solidFill>
                  <a:srgbClr val="006600"/>
                </a:solidFill>
              </a:rPr>
              <a:t>210.41.224.132</a:t>
            </a:r>
            <a:r>
              <a:rPr lang="en-US" altLang="zh-CN" sz="2400" b="1"/>
              <a:t>/</a:t>
            </a:r>
            <a:r>
              <a:rPr lang="en-US" altLang="zh-CN" sz="2400" b="1">
                <a:solidFill>
                  <a:srgbClr val="CC0066"/>
                </a:solidFill>
              </a:rPr>
              <a:t> szgk.htm</a:t>
            </a:r>
            <a:endParaRPr lang="en-US" altLang="zh-CN" sz="2400" b="1" dirty="0"/>
          </a:p>
          <a:p>
            <a:pPr lvl="3"/>
            <a:r>
              <a:rPr lang="zh-CN" altLang="en-US" sz="2100" dirty="0"/>
              <a:t>协议</a:t>
            </a:r>
            <a:r>
              <a:rPr lang="zh-CN" altLang="en-US" sz="2100"/>
              <a:t>名</a:t>
            </a:r>
            <a:r>
              <a:rPr lang="en-US" altLang="zh-CN" sz="2100"/>
              <a:t>://IP</a:t>
            </a:r>
            <a:r>
              <a:rPr lang="zh-CN" altLang="en-US" sz="2100"/>
              <a:t>地址</a:t>
            </a:r>
            <a:r>
              <a:rPr lang="en-US" altLang="zh-CN" sz="2100">
                <a:solidFill>
                  <a:srgbClr val="C00000"/>
                </a:solidFill>
              </a:rPr>
              <a:t>)/</a:t>
            </a:r>
            <a:r>
              <a:rPr lang="zh-CN" altLang="en-US" sz="2100">
                <a:solidFill>
                  <a:srgbClr val="C00000"/>
                </a:solidFill>
              </a:rPr>
              <a:t>文件名</a:t>
            </a:r>
            <a:endParaRPr lang="en-US" altLang="zh-CN" sz="2100" dirty="0">
              <a:solidFill>
                <a:srgbClr val="C00000"/>
              </a:solidFill>
            </a:endParaRPr>
          </a:p>
          <a:p>
            <a:pPr lvl="2"/>
            <a:endParaRPr lang="zh-CN" altLang="en-US"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r>
              <a:rPr lang="en-US" altLang="zh-CN" dirty="0" err="1">
                <a:latin typeface="Tahoma" pitchFamily="34" charset="0"/>
                <a:ea typeface="Tahoma" pitchFamily="34" charset="0"/>
                <a:cs typeface="Tahoma" pitchFamily="34" charset="0"/>
              </a:rPr>
              <a:t>ServerSocket</a:t>
            </a:r>
            <a:r>
              <a:rPr lang="zh-CN" altLang="en-US" dirty="0"/>
              <a:t>编程</a:t>
            </a:r>
          </a:p>
        </p:txBody>
      </p:sp>
      <p:sp>
        <p:nvSpPr>
          <p:cNvPr id="3" name="内容占位符 2"/>
          <p:cNvSpPr>
            <a:spLocks noGrp="1"/>
          </p:cNvSpPr>
          <p:nvPr>
            <p:ph idx="1"/>
          </p:nvPr>
        </p:nvSpPr>
        <p:spPr/>
        <p:txBody>
          <a:bodyPr/>
          <a:lstStyle/>
          <a:p>
            <a:r>
              <a:rPr lang="zh-CN" altLang="en-US" sz="2400" b="1" dirty="0"/>
              <a:t>服务器端</a:t>
            </a:r>
            <a:r>
              <a:rPr lang="en-US" altLang="zh-CN" sz="2400" b="1" dirty="0"/>
              <a:t>(</a:t>
            </a:r>
            <a:r>
              <a:rPr lang="en-US" altLang="zh-CN" sz="2400" dirty="0"/>
              <a:t>Server</a:t>
            </a:r>
            <a:r>
              <a:rPr lang="en-US" altLang="zh-CN" sz="2400" b="1" dirty="0"/>
              <a:t>)</a:t>
            </a:r>
            <a:r>
              <a:rPr lang="zh-CN" altLang="en-US" sz="2400" b="1" dirty="0"/>
              <a:t>：</a:t>
            </a:r>
            <a:endParaRPr lang="zh-CN" altLang="en-US" sz="2400" dirty="0"/>
          </a:p>
          <a:p>
            <a:pPr lvl="1">
              <a:buNone/>
            </a:pPr>
            <a:r>
              <a:rPr lang="zh-CN" altLang="en-US" sz="2000" dirty="0"/>
              <a:t>① 创建</a:t>
            </a:r>
            <a:r>
              <a:rPr lang="en-US" altLang="zh-CN" sz="2000" b="1" dirty="0" err="1">
                <a:solidFill>
                  <a:srgbClr val="C00000"/>
                </a:solidFill>
              </a:rPr>
              <a:t>ServerSocket</a:t>
            </a:r>
            <a:r>
              <a:rPr lang="zh-CN" altLang="en-US" sz="2000" dirty="0"/>
              <a:t>对象，绑定监听端口</a:t>
            </a:r>
          </a:p>
          <a:p>
            <a:pPr lvl="1">
              <a:buNone/>
            </a:pPr>
            <a:r>
              <a:rPr lang="zh-CN" altLang="en-US" sz="2000" dirty="0"/>
              <a:t>② 通过</a:t>
            </a:r>
            <a:r>
              <a:rPr lang="en-US" altLang="zh-CN" sz="2000" b="1" dirty="0">
                <a:solidFill>
                  <a:srgbClr val="C00000"/>
                </a:solidFill>
              </a:rPr>
              <a:t>accept()</a:t>
            </a:r>
            <a:r>
              <a:rPr lang="zh-CN" altLang="en-US" sz="2000" dirty="0"/>
              <a:t>方法监听客户端请求，并返回</a:t>
            </a:r>
            <a:r>
              <a:rPr lang="en-US" sz="2000" dirty="0"/>
              <a:t>Socket</a:t>
            </a:r>
            <a:r>
              <a:rPr lang="zh-CN" altLang="en-US" sz="2000" dirty="0"/>
              <a:t>对象</a:t>
            </a:r>
          </a:p>
          <a:p>
            <a:pPr lvl="1">
              <a:buNone/>
            </a:pPr>
            <a:r>
              <a:rPr lang="zh-CN" altLang="en-US" sz="2000" dirty="0"/>
              <a:t>③ 连接建立后，通过</a:t>
            </a:r>
            <a:r>
              <a:rPr lang="zh-CN" altLang="en-US" sz="2000" b="1" dirty="0">
                <a:solidFill>
                  <a:srgbClr val="C00000"/>
                </a:solidFill>
              </a:rPr>
              <a:t>输入流</a:t>
            </a:r>
            <a:r>
              <a:rPr lang="zh-CN" altLang="en-US" sz="2000" dirty="0"/>
              <a:t>读取客户端发送的请求信息</a:t>
            </a:r>
          </a:p>
          <a:p>
            <a:pPr lvl="1">
              <a:buNone/>
            </a:pPr>
            <a:r>
              <a:rPr lang="zh-CN" altLang="en-US" sz="2000" dirty="0"/>
              <a:t>④ 通过</a:t>
            </a:r>
            <a:r>
              <a:rPr lang="zh-CN" altLang="en-US" sz="2000" b="1" dirty="0">
                <a:solidFill>
                  <a:srgbClr val="C00000"/>
                </a:solidFill>
              </a:rPr>
              <a:t>输出流</a:t>
            </a:r>
            <a:r>
              <a:rPr lang="zh-CN" altLang="en-US" sz="2000" dirty="0"/>
              <a:t>向客户端发送乡音信息</a:t>
            </a:r>
          </a:p>
          <a:p>
            <a:pPr lvl="1">
              <a:buNone/>
            </a:pPr>
            <a:r>
              <a:rPr lang="zh-CN" altLang="en-US" sz="2000" dirty="0"/>
              <a:t>⑤ 关闭相关资源</a:t>
            </a:r>
            <a:endParaRPr lang="en-US" altLang="zh-CN" sz="2000" dirty="0"/>
          </a:p>
          <a:p>
            <a:pPr lvl="1">
              <a:buNone/>
            </a:pPr>
            <a:endParaRPr lang="zh-CN" altLang="en-US" sz="2000" dirty="0"/>
          </a:p>
          <a:p>
            <a:r>
              <a:rPr lang="zh-CN" altLang="en-US" sz="2400" b="1" dirty="0"/>
              <a:t>客户端</a:t>
            </a:r>
            <a:r>
              <a:rPr lang="en-US" altLang="zh-CN" sz="2400" b="1" dirty="0"/>
              <a:t>(Client)</a:t>
            </a:r>
            <a:r>
              <a:rPr lang="zh-CN" altLang="en-US" sz="2400" b="1" dirty="0"/>
              <a:t>：</a:t>
            </a:r>
            <a:endParaRPr lang="zh-CN" altLang="en-US" sz="2400" dirty="0"/>
          </a:p>
          <a:p>
            <a:pPr lvl="1">
              <a:buNone/>
            </a:pPr>
            <a:r>
              <a:rPr lang="zh-CN" altLang="en-US" sz="2000" dirty="0"/>
              <a:t>① 创建</a:t>
            </a:r>
            <a:r>
              <a:rPr lang="en-US" altLang="zh-CN" sz="2000" b="1" dirty="0">
                <a:solidFill>
                  <a:srgbClr val="C00000"/>
                </a:solidFill>
              </a:rPr>
              <a:t>Socke</a:t>
            </a:r>
            <a:r>
              <a:rPr lang="en-US" altLang="zh-CN" sz="2000" dirty="0"/>
              <a:t>t</a:t>
            </a:r>
            <a:r>
              <a:rPr lang="zh-CN" altLang="en-US" sz="2000" dirty="0"/>
              <a:t>对象，指明需要连接的服务器的地址和端口号</a:t>
            </a:r>
          </a:p>
          <a:p>
            <a:pPr lvl="1">
              <a:buNone/>
            </a:pPr>
            <a:r>
              <a:rPr lang="zh-CN" altLang="en-US" sz="2000" dirty="0"/>
              <a:t>② 连接建立后，通过</a:t>
            </a:r>
            <a:r>
              <a:rPr lang="zh-CN" altLang="en-US" sz="2000" b="1" dirty="0">
                <a:solidFill>
                  <a:srgbClr val="C00000"/>
                </a:solidFill>
              </a:rPr>
              <a:t>输出流</a:t>
            </a:r>
            <a:r>
              <a:rPr lang="zh-CN" altLang="en-US" sz="2000" dirty="0"/>
              <a:t>想服务器端发送请求信息</a:t>
            </a:r>
          </a:p>
          <a:p>
            <a:pPr lvl="1">
              <a:buNone/>
            </a:pPr>
            <a:r>
              <a:rPr lang="zh-CN" altLang="en-US" sz="2000" dirty="0"/>
              <a:t>③ 通过</a:t>
            </a:r>
            <a:r>
              <a:rPr lang="zh-CN" altLang="en-US" sz="2000" b="1" dirty="0">
                <a:solidFill>
                  <a:srgbClr val="C00000"/>
                </a:solidFill>
              </a:rPr>
              <a:t>输入流</a:t>
            </a:r>
            <a:r>
              <a:rPr lang="zh-CN" altLang="en-US" sz="2000" dirty="0"/>
              <a:t>获取服务器响应的信息</a:t>
            </a:r>
          </a:p>
          <a:p>
            <a:pPr lvl="1">
              <a:buNone/>
            </a:pPr>
            <a:r>
              <a:rPr lang="zh-CN" altLang="en-US" sz="2000" dirty="0"/>
              <a:t>④ 关闭响应资源</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8992" y="214290"/>
            <a:ext cx="1500198" cy="785794"/>
          </a:xfrm>
          <a:ln>
            <a:solidFill>
              <a:schemeClr val="accent1">
                <a:shade val="50000"/>
              </a:schemeClr>
            </a:solidFill>
          </a:ln>
        </p:spPr>
        <p:txBody>
          <a:bodyPr>
            <a:normAutofit fontScale="90000"/>
          </a:bodyPr>
          <a:lstStyle/>
          <a:p>
            <a:r>
              <a:rPr lang="en-US" altLang="zh-CN" sz="2400" b="1" dirty="0"/>
              <a:t>Socket</a:t>
            </a:r>
            <a:br>
              <a:rPr lang="en-US" altLang="zh-CN" sz="2400" b="1" dirty="0"/>
            </a:br>
            <a:r>
              <a:rPr lang="zh-CN" altLang="en-US" sz="2400" b="1" dirty="0"/>
              <a:t>通信模型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51</a:t>
            </a:fld>
            <a:endParaRPr lang="zh-CN" altLang="en-US"/>
          </a:p>
        </p:txBody>
      </p:sp>
      <p:sp>
        <p:nvSpPr>
          <p:cNvPr id="5" name="圆角矩形 4"/>
          <p:cNvSpPr/>
          <p:nvPr/>
        </p:nvSpPr>
        <p:spPr>
          <a:xfrm>
            <a:off x="1357290" y="357166"/>
            <a:ext cx="1357322" cy="78581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Client</a:t>
            </a:r>
            <a:endParaRPr lang="zh-CN" altLang="en-US" sz="3200" b="1" dirty="0">
              <a:solidFill>
                <a:schemeClr val="tx1"/>
              </a:solidFill>
            </a:endParaRPr>
          </a:p>
        </p:txBody>
      </p:sp>
      <p:sp>
        <p:nvSpPr>
          <p:cNvPr id="6" name="圆角矩形 5"/>
          <p:cNvSpPr/>
          <p:nvPr/>
        </p:nvSpPr>
        <p:spPr>
          <a:xfrm>
            <a:off x="5786446" y="357166"/>
            <a:ext cx="1357322" cy="78581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Server</a:t>
            </a:r>
            <a:endParaRPr lang="zh-CN" altLang="en-US" sz="3200" b="1" dirty="0">
              <a:solidFill>
                <a:schemeClr val="tx1"/>
              </a:solidFill>
            </a:endParaRPr>
          </a:p>
        </p:txBody>
      </p:sp>
      <p:sp>
        <p:nvSpPr>
          <p:cNvPr id="7" name="TextBox 6"/>
          <p:cNvSpPr txBox="1"/>
          <p:nvPr/>
        </p:nvSpPr>
        <p:spPr>
          <a:xfrm>
            <a:off x="1344710" y="2487172"/>
            <a:ext cx="1357322" cy="461665"/>
          </a:xfrm>
          <a:prstGeom prst="rect">
            <a:avLst/>
          </a:prstGeom>
          <a:noFill/>
          <a:ln>
            <a:solidFill>
              <a:schemeClr val="accent1">
                <a:shade val="50000"/>
              </a:schemeClr>
            </a:solidFill>
          </a:ln>
        </p:spPr>
        <p:txBody>
          <a:bodyPr wrap="square" rtlCol="0">
            <a:spAutoFit/>
          </a:bodyPr>
          <a:lstStyle/>
          <a:p>
            <a:pPr algn="ctr"/>
            <a:r>
              <a:rPr lang="en-US" altLang="zh-CN" sz="2400" b="1" dirty="0"/>
              <a:t>Socket()</a:t>
            </a:r>
            <a:endParaRPr lang="zh-CN" altLang="en-US" sz="2400" b="1" dirty="0"/>
          </a:p>
        </p:txBody>
      </p:sp>
      <p:sp>
        <p:nvSpPr>
          <p:cNvPr id="8" name="TextBox 7"/>
          <p:cNvSpPr txBox="1"/>
          <p:nvPr/>
        </p:nvSpPr>
        <p:spPr>
          <a:xfrm>
            <a:off x="5143504" y="1571612"/>
            <a:ext cx="2571768" cy="461665"/>
          </a:xfrm>
          <a:prstGeom prst="rect">
            <a:avLst/>
          </a:prstGeom>
          <a:noFill/>
          <a:ln>
            <a:solidFill>
              <a:schemeClr val="accent1">
                <a:shade val="50000"/>
              </a:schemeClr>
            </a:solidFill>
          </a:ln>
        </p:spPr>
        <p:txBody>
          <a:bodyPr wrap="square" rtlCol="0">
            <a:spAutoFit/>
          </a:bodyPr>
          <a:lstStyle/>
          <a:p>
            <a:pPr algn="ctr"/>
            <a:r>
              <a:rPr lang="en-US" altLang="zh-CN" sz="2400" b="1" dirty="0" err="1"/>
              <a:t>ServerSocket</a:t>
            </a:r>
            <a:r>
              <a:rPr lang="en-US" altLang="zh-CN" sz="2400" b="1" dirty="0"/>
              <a:t>(port)</a:t>
            </a:r>
            <a:endParaRPr lang="zh-CN" altLang="en-US" sz="2400" b="1" dirty="0"/>
          </a:p>
        </p:txBody>
      </p:sp>
      <p:sp>
        <p:nvSpPr>
          <p:cNvPr id="10" name="TextBox 9"/>
          <p:cNvSpPr txBox="1"/>
          <p:nvPr/>
        </p:nvSpPr>
        <p:spPr>
          <a:xfrm>
            <a:off x="7715272" y="1500174"/>
            <a:ext cx="1071570" cy="584775"/>
          </a:xfrm>
          <a:prstGeom prst="rect">
            <a:avLst/>
          </a:prstGeom>
          <a:noFill/>
          <a:ln>
            <a:solidFill>
              <a:schemeClr val="accent1">
                <a:shade val="50000"/>
              </a:schemeClr>
            </a:solidFill>
            <a:prstDash val="dash"/>
          </a:ln>
        </p:spPr>
        <p:txBody>
          <a:bodyPr wrap="square" rtlCol="0">
            <a:spAutoFit/>
          </a:bodyPr>
          <a:lstStyle/>
          <a:p>
            <a:pPr algn="ctr"/>
            <a:r>
              <a:rPr lang="zh-CN" altLang="en-US" sz="1600" b="1" dirty="0">
                <a:solidFill>
                  <a:srgbClr val="CC0066"/>
                </a:solidFill>
              </a:rPr>
              <a:t>创建对象</a:t>
            </a:r>
            <a:endParaRPr lang="en-US" altLang="zh-CN" sz="1600" b="1" dirty="0">
              <a:solidFill>
                <a:srgbClr val="CC0066"/>
              </a:solidFill>
            </a:endParaRPr>
          </a:p>
          <a:p>
            <a:pPr algn="ctr"/>
            <a:r>
              <a:rPr lang="zh-CN" altLang="en-US" sz="1600" b="1" dirty="0">
                <a:solidFill>
                  <a:srgbClr val="CC0066"/>
                </a:solidFill>
              </a:rPr>
              <a:t>绑定端口</a:t>
            </a:r>
          </a:p>
        </p:txBody>
      </p:sp>
      <p:sp>
        <p:nvSpPr>
          <p:cNvPr id="13" name="TextBox 12"/>
          <p:cNvSpPr txBox="1"/>
          <p:nvPr/>
        </p:nvSpPr>
        <p:spPr>
          <a:xfrm>
            <a:off x="5857884" y="2643182"/>
            <a:ext cx="1285884" cy="461665"/>
          </a:xfrm>
          <a:prstGeom prst="rect">
            <a:avLst/>
          </a:prstGeom>
          <a:noFill/>
          <a:ln>
            <a:solidFill>
              <a:schemeClr val="accent1">
                <a:shade val="50000"/>
              </a:schemeClr>
            </a:solidFill>
          </a:ln>
        </p:spPr>
        <p:txBody>
          <a:bodyPr wrap="square" rtlCol="0">
            <a:spAutoFit/>
          </a:bodyPr>
          <a:lstStyle/>
          <a:p>
            <a:pPr algn="ctr"/>
            <a:r>
              <a:rPr lang="en-US" altLang="zh-CN" sz="2400" b="1" dirty="0"/>
              <a:t>accept()</a:t>
            </a:r>
            <a:endParaRPr lang="zh-CN" altLang="en-US" sz="2400" b="1" dirty="0"/>
          </a:p>
        </p:txBody>
      </p:sp>
      <p:sp>
        <p:nvSpPr>
          <p:cNvPr id="14" name="TextBox 13"/>
          <p:cNvSpPr txBox="1"/>
          <p:nvPr/>
        </p:nvSpPr>
        <p:spPr>
          <a:xfrm>
            <a:off x="7143768" y="2571744"/>
            <a:ext cx="1435600" cy="584775"/>
          </a:xfrm>
          <a:prstGeom prst="rect">
            <a:avLst/>
          </a:prstGeom>
          <a:noFill/>
          <a:ln>
            <a:solidFill>
              <a:schemeClr val="accent1">
                <a:shade val="50000"/>
              </a:schemeClr>
            </a:solidFill>
            <a:prstDash val="dash"/>
          </a:ln>
        </p:spPr>
        <p:txBody>
          <a:bodyPr wrap="square" rtlCol="0">
            <a:spAutoFit/>
          </a:bodyPr>
          <a:lstStyle/>
          <a:p>
            <a:pPr algn="ctr"/>
            <a:r>
              <a:rPr lang="zh-CN" altLang="en-US" sz="1600" b="1">
                <a:solidFill>
                  <a:srgbClr val="CC0066"/>
                </a:solidFill>
              </a:rPr>
              <a:t>监听并接受客户端</a:t>
            </a:r>
            <a:r>
              <a:rPr lang="zh-CN" altLang="en-US" sz="1600" b="1" dirty="0">
                <a:solidFill>
                  <a:srgbClr val="CC0066"/>
                </a:solidFill>
              </a:rPr>
              <a:t>连接呼叫</a:t>
            </a:r>
          </a:p>
        </p:txBody>
      </p:sp>
      <p:sp>
        <p:nvSpPr>
          <p:cNvPr id="15" name="TextBox 14"/>
          <p:cNvSpPr txBox="1"/>
          <p:nvPr/>
        </p:nvSpPr>
        <p:spPr>
          <a:xfrm>
            <a:off x="1500166" y="3714752"/>
            <a:ext cx="1000132" cy="461665"/>
          </a:xfrm>
          <a:prstGeom prst="rect">
            <a:avLst/>
          </a:prstGeom>
          <a:noFill/>
          <a:ln>
            <a:solidFill>
              <a:schemeClr val="accent1">
                <a:shade val="50000"/>
              </a:schemeClr>
            </a:solidFill>
          </a:ln>
        </p:spPr>
        <p:txBody>
          <a:bodyPr wrap="square" rtlCol="0">
            <a:spAutoFit/>
          </a:bodyPr>
          <a:lstStyle/>
          <a:p>
            <a:pPr algn="ctr"/>
            <a:r>
              <a:rPr lang="en-US" altLang="zh-CN" sz="2400" b="1" dirty="0"/>
              <a:t>write()</a:t>
            </a:r>
            <a:endParaRPr lang="zh-CN" altLang="en-US" sz="2400" b="1" dirty="0"/>
          </a:p>
        </p:txBody>
      </p:sp>
      <p:sp>
        <p:nvSpPr>
          <p:cNvPr id="16" name="TextBox 15"/>
          <p:cNvSpPr txBox="1"/>
          <p:nvPr/>
        </p:nvSpPr>
        <p:spPr>
          <a:xfrm>
            <a:off x="5929322" y="4643446"/>
            <a:ext cx="1143008" cy="461665"/>
          </a:xfrm>
          <a:prstGeom prst="rect">
            <a:avLst/>
          </a:prstGeom>
          <a:noFill/>
          <a:ln>
            <a:solidFill>
              <a:schemeClr val="accent1">
                <a:shade val="50000"/>
              </a:schemeClr>
            </a:solidFill>
          </a:ln>
        </p:spPr>
        <p:txBody>
          <a:bodyPr wrap="square" rtlCol="0">
            <a:spAutoFit/>
          </a:bodyPr>
          <a:lstStyle/>
          <a:p>
            <a:pPr algn="ctr"/>
            <a:r>
              <a:rPr lang="en-US" altLang="zh-CN" sz="2400" b="1" dirty="0"/>
              <a:t>write()</a:t>
            </a:r>
            <a:endParaRPr lang="zh-CN" altLang="en-US" sz="2400" b="1" dirty="0"/>
          </a:p>
        </p:txBody>
      </p:sp>
      <p:sp>
        <p:nvSpPr>
          <p:cNvPr id="17" name="TextBox 16"/>
          <p:cNvSpPr txBox="1"/>
          <p:nvPr/>
        </p:nvSpPr>
        <p:spPr>
          <a:xfrm>
            <a:off x="5929322" y="3714752"/>
            <a:ext cx="1071570" cy="461665"/>
          </a:xfrm>
          <a:prstGeom prst="rect">
            <a:avLst/>
          </a:prstGeom>
          <a:noFill/>
          <a:ln>
            <a:solidFill>
              <a:schemeClr val="accent1">
                <a:shade val="50000"/>
              </a:schemeClr>
            </a:solidFill>
          </a:ln>
        </p:spPr>
        <p:txBody>
          <a:bodyPr wrap="square" rtlCol="0">
            <a:spAutoFit/>
          </a:bodyPr>
          <a:lstStyle/>
          <a:p>
            <a:pPr algn="ctr"/>
            <a:r>
              <a:rPr lang="en-US" altLang="zh-CN" sz="2400" b="1" dirty="0"/>
              <a:t>read()</a:t>
            </a:r>
            <a:endParaRPr lang="zh-CN" altLang="en-US" sz="2400" b="1" dirty="0"/>
          </a:p>
        </p:txBody>
      </p:sp>
      <p:sp>
        <p:nvSpPr>
          <p:cNvPr id="18" name="TextBox 17"/>
          <p:cNvSpPr txBox="1"/>
          <p:nvPr/>
        </p:nvSpPr>
        <p:spPr>
          <a:xfrm>
            <a:off x="1571604" y="4643446"/>
            <a:ext cx="1000132" cy="461665"/>
          </a:xfrm>
          <a:prstGeom prst="rect">
            <a:avLst/>
          </a:prstGeom>
          <a:noFill/>
          <a:ln>
            <a:solidFill>
              <a:schemeClr val="accent1">
                <a:shade val="50000"/>
              </a:schemeClr>
            </a:solidFill>
          </a:ln>
        </p:spPr>
        <p:txBody>
          <a:bodyPr wrap="square" rtlCol="0">
            <a:spAutoFit/>
          </a:bodyPr>
          <a:lstStyle/>
          <a:p>
            <a:pPr algn="ctr"/>
            <a:r>
              <a:rPr lang="en-US" altLang="zh-CN" sz="2400" b="1" dirty="0"/>
              <a:t>read()</a:t>
            </a:r>
            <a:endParaRPr lang="zh-CN" altLang="en-US" sz="2400" b="1" dirty="0"/>
          </a:p>
        </p:txBody>
      </p:sp>
      <p:sp>
        <p:nvSpPr>
          <p:cNvPr id="19" name="TextBox 18"/>
          <p:cNvSpPr txBox="1"/>
          <p:nvPr/>
        </p:nvSpPr>
        <p:spPr>
          <a:xfrm>
            <a:off x="1214414" y="5572140"/>
            <a:ext cx="1643074" cy="707886"/>
          </a:xfrm>
          <a:prstGeom prst="rect">
            <a:avLst/>
          </a:prstGeom>
          <a:noFill/>
          <a:ln>
            <a:solidFill>
              <a:schemeClr val="accent1">
                <a:shade val="50000"/>
              </a:schemeClr>
            </a:solidFill>
          </a:ln>
        </p:spPr>
        <p:txBody>
          <a:bodyPr wrap="square" rtlCol="0">
            <a:spAutoFit/>
          </a:bodyPr>
          <a:lstStyle/>
          <a:p>
            <a:pPr algn="ctr"/>
            <a:r>
              <a:rPr lang="zh-CN" altLang="en-US" sz="2000" b="1" dirty="0"/>
              <a:t>关闭</a:t>
            </a:r>
            <a:r>
              <a:rPr lang="en-US" altLang="zh-CN" sz="2000" b="1" dirty="0"/>
              <a:t>socket</a:t>
            </a:r>
            <a:r>
              <a:rPr lang="zh-CN" altLang="en-US" sz="2000" b="1" dirty="0"/>
              <a:t>及相关资源</a:t>
            </a:r>
          </a:p>
        </p:txBody>
      </p:sp>
      <p:sp>
        <p:nvSpPr>
          <p:cNvPr id="22" name="右箭头 21"/>
          <p:cNvSpPr/>
          <p:nvPr/>
        </p:nvSpPr>
        <p:spPr>
          <a:xfrm>
            <a:off x="2500298" y="3857628"/>
            <a:ext cx="3429024" cy="214314"/>
          </a:xfrm>
          <a:prstGeom prst="right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左右箭头 23"/>
          <p:cNvSpPr/>
          <p:nvPr/>
        </p:nvSpPr>
        <p:spPr>
          <a:xfrm>
            <a:off x="2071670" y="3229630"/>
            <a:ext cx="4357718" cy="245401"/>
          </a:xfrm>
          <a:prstGeom prst="leftRight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TextBox 24"/>
          <p:cNvSpPr txBox="1"/>
          <p:nvPr/>
        </p:nvSpPr>
        <p:spPr>
          <a:xfrm>
            <a:off x="3393273" y="3188285"/>
            <a:ext cx="1643074" cy="338554"/>
          </a:xfrm>
          <a:prstGeom prst="rect">
            <a:avLst/>
          </a:prstGeom>
          <a:noFill/>
          <a:ln>
            <a:noFill/>
          </a:ln>
        </p:spPr>
        <p:txBody>
          <a:bodyPr wrap="square" rtlCol="0">
            <a:spAutoFit/>
          </a:bodyPr>
          <a:lstStyle/>
          <a:p>
            <a:pPr algn="ctr"/>
            <a:r>
              <a:rPr lang="zh-CN" altLang="en-US" sz="1600" b="1"/>
              <a:t>建立</a:t>
            </a:r>
            <a:r>
              <a:rPr lang="en-US" altLang="zh-CN" sz="1600" b="1"/>
              <a:t>Socket</a:t>
            </a:r>
            <a:r>
              <a:rPr lang="zh-CN" altLang="en-US" sz="1600" b="1"/>
              <a:t>连接</a:t>
            </a:r>
            <a:endParaRPr lang="zh-CN" altLang="en-US" sz="1600" b="1" dirty="0"/>
          </a:p>
        </p:txBody>
      </p:sp>
      <p:sp>
        <p:nvSpPr>
          <p:cNvPr id="27" name="TextBox 26"/>
          <p:cNvSpPr txBox="1"/>
          <p:nvPr/>
        </p:nvSpPr>
        <p:spPr>
          <a:xfrm>
            <a:off x="2571736" y="3571876"/>
            <a:ext cx="1643074" cy="338554"/>
          </a:xfrm>
          <a:prstGeom prst="rect">
            <a:avLst/>
          </a:prstGeom>
          <a:noFill/>
          <a:ln>
            <a:noFill/>
          </a:ln>
        </p:spPr>
        <p:txBody>
          <a:bodyPr wrap="square" rtlCol="0">
            <a:spAutoFit/>
          </a:bodyPr>
          <a:lstStyle/>
          <a:p>
            <a:pPr algn="ctr"/>
            <a:r>
              <a:rPr lang="en-US" altLang="zh-CN" sz="1600" b="1" dirty="0"/>
              <a:t>I/O</a:t>
            </a:r>
            <a:r>
              <a:rPr lang="zh-CN" altLang="en-US" sz="1600" b="1" dirty="0"/>
              <a:t>流发送数据</a:t>
            </a:r>
          </a:p>
        </p:txBody>
      </p:sp>
      <p:sp>
        <p:nvSpPr>
          <p:cNvPr id="29" name="右箭头 28"/>
          <p:cNvSpPr/>
          <p:nvPr/>
        </p:nvSpPr>
        <p:spPr>
          <a:xfrm flipH="1">
            <a:off x="2571736" y="4786322"/>
            <a:ext cx="3357586" cy="214314"/>
          </a:xfrm>
          <a:prstGeom prst="right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TextBox 31"/>
          <p:cNvSpPr txBox="1"/>
          <p:nvPr/>
        </p:nvSpPr>
        <p:spPr>
          <a:xfrm>
            <a:off x="2714612" y="4500570"/>
            <a:ext cx="1643074" cy="338554"/>
          </a:xfrm>
          <a:prstGeom prst="rect">
            <a:avLst/>
          </a:prstGeom>
          <a:noFill/>
          <a:ln>
            <a:noFill/>
          </a:ln>
        </p:spPr>
        <p:txBody>
          <a:bodyPr wrap="square" rtlCol="0">
            <a:spAutoFit/>
          </a:bodyPr>
          <a:lstStyle/>
          <a:p>
            <a:pPr algn="ctr"/>
            <a:r>
              <a:rPr lang="en-US" altLang="zh-CN" sz="1600" b="1" dirty="0"/>
              <a:t>I/O</a:t>
            </a:r>
            <a:r>
              <a:rPr lang="zh-CN" altLang="en-US" sz="1600" b="1" dirty="0"/>
              <a:t>流接收数据</a:t>
            </a:r>
          </a:p>
        </p:txBody>
      </p:sp>
      <p:sp>
        <p:nvSpPr>
          <p:cNvPr id="34" name="TextBox 33"/>
          <p:cNvSpPr txBox="1"/>
          <p:nvPr/>
        </p:nvSpPr>
        <p:spPr>
          <a:xfrm>
            <a:off x="5715008" y="5643578"/>
            <a:ext cx="1643074" cy="707886"/>
          </a:xfrm>
          <a:prstGeom prst="rect">
            <a:avLst/>
          </a:prstGeom>
          <a:noFill/>
          <a:ln>
            <a:solidFill>
              <a:schemeClr val="accent1">
                <a:shade val="50000"/>
              </a:schemeClr>
            </a:solidFill>
            <a:prstDash val="dash"/>
          </a:ln>
        </p:spPr>
        <p:txBody>
          <a:bodyPr wrap="square" rtlCol="0">
            <a:spAutoFit/>
          </a:bodyPr>
          <a:lstStyle/>
          <a:p>
            <a:pPr algn="ctr"/>
            <a:r>
              <a:rPr lang="zh-CN" altLang="en-US" sz="2000" b="1" dirty="0"/>
              <a:t>关闭</a:t>
            </a:r>
            <a:r>
              <a:rPr lang="en-US" altLang="zh-CN" sz="2000" b="1" dirty="0"/>
              <a:t>socket</a:t>
            </a:r>
            <a:r>
              <a:rPr lang="zh-CN" altLang="en-US" sz="2000" b="1" dirty="0"/>
              <a:t>及相关资源</a:t>
            </a:r>
          </a:p>
        </p:txBody>
      </p:sp>
      <p:sp>
        <p:nvSpPr>
          <p:cNvPr id="35" name="下箭头 34"/>
          <p:cNvSpPr/>
          <p:nvPr/>
        </p:nvSpPr>
        <p:spPr>
          <a:xfrm>
            <a:off x="1928794" y="1142983"/>
            <a:ext cx="142876" cy="1215707"/>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下箭头 35"/>
          <p:cNvSpPr/>
          <p:nvPr/>
        </p:nvSpPr>
        <p:spPr>
          <a:xfrm>
            <a:off x="6357950" y="1142984"/>
            <a:ext cx="142876" cy="428628"/>
          </a:xfrm>
          <a:prstGeom prst="down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下箭头 36"/>
          <p:cNvSpPr/>
          <p:nvPr/>
        </p:nvSpPr>
        <p:spPr>
          <a:xfrm>
            <a:off x="1941684" y="2948837"/>
            <a:ext cx="129986" cy="754972"/>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下箭头 38"/>
          <p:cNvSpPr/>
          <p:nvPr/>
        </p:nvSpPr>
        <p:spPr>
          <a:xfrm>
            <a:off x="1928794" y="4214818"/>
            <a:ext cx="142876" cy="428628"/>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下箭头 39"/>
          <p:cNvSpPr/>
          <p:nvPr/>
        </p:nvSpPr>
        <p:spPr>
          <a:xfrm>
            <a:off x="1928794" y="5143512"/>
            <a:ext cx="142876" cy="428628"/>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下箭头 40"/>
          <p:cNvSpPr/>
          <p:nvPr/>
        </p:nvSpPr>
        <p:spPr>
          <a:xfrm>
            <a:off x="6429388" y="2071678"/>
            <a:ext cx="142876" cy="571504"/>
          </a:xfrm>
          <a:prstGeom prst="down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下箭头 41"/>
          <p:cNvSpPr/>
          <p:nvPr/>
        </p:nvSpPr>
        <p:spPr>
          <a:xfrm>
            <a:off x="6429388" y="3143248"/>
            <a:ext cx="142876" cy="571504"/>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下箭头 42"/>
          <p:cNvSpPr/>
          <p:nvPr/>
        </p:nvSpPr>
        <p:spPr>
          <a:xfrm>
            <a:off x="6429388" y="4214818"/>
            <a:ext cx="142876" cy="428628"/>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下箭头 43"/>
          <p:cNvSpPr/>
          <p:nvPr/>
        </p:nvSpPr>
        <p:spPr>
          <a:xfrm>
            <a:off x="6429388" y="5143512"/>
            <a:ext cx="142876" cy="500066"/>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右箭头 44"/>
          <p:cNvSpPr/>
          <p:nvPr/>
        </p:nvSpPr>
        <p:spPr>
          <a:xfrm>
            <a:off x="2857488" y="5929330"/>
            <a:ext cx="2857520" cy="214314"/>
          </a:xfrm>
          <a:prstGeom prst="right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TextBox 45"/>
          <p:cNvSpPr txBox="1"/>
          <p:nvPr/>
        </p:nvSpPr>
        <p:spPr>
          <a:xfrm>
            <a:off x="2857488" y="5643578"/>
            <a:ext cx="1643074" cy="338554"/>
          </a:xfrm>
          <a:prstGeom prst="rect">
            <a:avLst/>
          </a:prstGeom>
          <a:noFill/>
          <a:ln>
            <a:noFill/>
          </a:ln>
        </p:spPr>
        <p:txBody>
          <a:bodyPr wrap="square" rtlCol="0">
            <a:spAutoFit/>
          </a:bodyPr>
          <a:lstStyle/>
          <a:p>
            <a:pPr algn="ctr"/>
            <a:r>
              <a:rPr lang="en-US" altLang="zh-CN" sz="1600" b="1" dirty="0"/>
              <a:t>I/O</a:t>
            </a:r>
            <a:r>
              <a:rPr lang="zh-CN" altLang="en-US" sz="1600" b="1" dirty="0"/>
              <a:t>流发送数据</a:t>
            </a:r>
          </a:p>
        </p:txBody>
      </p:sp>
      <p:sp>
        <p:nvSpPr>
          <p:cNvPr id="50" name="TextBox 49"/>
          <p:cNvSpPr txBox="1"/>
          <p:nvPr/>
        </p:nvSpPr>
        <p:spPr>
          <a:xfrm>
            <a:off x="6572264" y="4214818"/>
            <a:ext cx="1714512" cy="338554"/>
          </a:xfrm>
          <a:prstGeom prst="rect">
            <a:avLst/>
          </a:prstGeom>
          <a:noFill/>
          <a:ln>
            <a:solidFill>
              <a:schemeClr val="accent1">
                <a:shade val="50000"/>
              </a:schemeClr>
            </a:solidFill>
            <a:prstDash val="dash"/>
          </a:ln>
        </p:spPr>
        <p:txBody>
          <a:bodyPr wrap="square" rtlCol="0">
            <a:spAutoFit/>
          </a:bodyPr>
          <a:lstStyle/>
          <a:p>
            <a:pPr algn="ctr"/>
            <a:r>
              <a:rPr lang="zh-CN" altLang="en-US" sz="1600" b="1" dirty="0">
                <a:solidFill>
                  <a:srgbClr val="CC0066"/>
                </a:solidFill>
              </a:rPr>
              <a:t>处理客户端数据</a:t>
            </a:r>
          </a:p>
        </p:txBody>
      </p:sp>
      <p:sp>
        <p:nvSpPr>
          <p:cNvPr id="3" name="矩形 2">
            <a:extLst>
              <a:ext uri="{FF2B5EF4-FFF2-40B4-BE49-F238E27FC236}">
                <a16:creationId xmlns:a16="http://schemas.microsoft.com/office/drawing/2014/main" id="{D76811EA-F107-41E6-8DE5-051148BBA7C3}"/>
              </a:ext>
            </a:extLst>
          </p:cNvPr>
          <p:cNvSpPr/>
          <p:nvPr/>
        </p:nvSpPr>
        <p:spPr>
          <a:xfrm>
            <a:off x="5436096" y="2276872"/>
            <a:ext cx="3250704" cy="3158886"/>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A549FD01-AA52-47D1-9E23-4CE828748EF4}"/>
              </a:ext>
            </a:extLst>
          </p:cNvPr>
          <p:cNvSpPr txBox="1"/>
          <p:nvPr/>
        </p:nvSpPr>
        <p:spPr>
          <a:xfrm>
            <a:off x="8636666" y="3364620"/>
            <a:ext cx="349696" cy="1200329"/>
          </a:xfrm>
          <a:prstGeom prst="rect">
            <a:avLst/>
          </a:prstGeom>
          <a:noFill/>
        </p:spPr>
        <p:txBody>
          <a:bodyPr wrap="square" rtlCol="0">
            <a:spAutoFit/>
          </a:bodyPr>
          <a:lstStyle/>
          <a:p>
            <a:pPr algn="ctr"/>
            <a:r>
              <a:rPr lang="zh-CN" altLang="en-US"/>
              <a:t>无限循环</a:t>
            </a:r>
          </a:p>
        </p:txBody>
      </p:sp>
      <p:sp>
        <p:nvSpPr>
          <p:cNvPr id="12" name="文本框 11">
            <a:extLst>
              <a:ext uri="{FF2B5EF4-FFF2-40B4-BE49-F238E27FC236}">
                <a16:creationId xmlns:a16="http://schemas.microsoft.com/office/drawing/2014/main" id="{07ABEA7B-57CE-489A-961F-AC017A2A1C1D}"/>
              </a:ext>
            </a:extLst>
          </p:cNvPr>
          <p:cNvSpPr txBox="1"/>
          <p:nvPr/>
        </p:nvSpPr>
        <p:spPr>
          <a:xfrm>
            <a:off x="130264" y="2425616"/>
            <a:ext cx="1214446" cy="584775"/>
          </a:xfrm>
          <a:prstGeom prst="rect">
            <a:avLst/>
          </a:prstGeom>
          <a:noFill/>
          <a:ln>
            <a:solidFill>
              <a:schemeClr val="accent1">
                <a:shade val="50000"/>
              </a:schemeClr>
            </a:solidFill>
            <a:prstDash val="dash"/>
          </a:ln>
        </p:spPr>
        <p:txBody>
          <a:bodyPr wrap="square" rtlCol="0">
            <a:spAutoFit/>
          </a:bodyPr>
          <a:lstStyle/>
          <a:p>
            <a:pPr algn="ctr"/>
            <a:r>
              <a:rPr lang="zh-CN" altLang="en-US" sz="1600" b="1">
                <a:solidFill>
                  <a:srgbClr val="0000CC"/>
                </a:solidFill>
                <a:latin typeface="Verdana" pitchFamily="34" charset="0"/>
                <a:cs typeface="Verdana" pitchFamily="34" charset="0"/>
              </a:rPr>
              <a:t>指定服务器地址和端口</a:t>
            </a:r>
            <a:endParaRPr lang="zh-CN" altLang="en-US" sz="1600">
              <a:solidFill>
                <a:srgbClr val="0000CC"/>
              </a:solidFill>
            </a:endParaRPr>
          </a:p>
        </p:txBody>
      </p:sp>
      <p:sp>
        <p:nvSpPr>
          <p:cNvPr id="48" name="TextBox 24">
            <a:extLst>
              <a:ext uri="{FF2B5EF4-FFF2-40B4-BE49-F238E27FC236}">
                <a16:creationId xmlns:a16="http://schemas.microsoft.com/office/drawing/2014/main" id="{3D8376A6-DC5D-4B12-956D-BD5ED9D87847}"/>
              </a:ext>
            </a:extLst>
          </p:cNvPr>
          <p:cNvSpPr txBox="1"/>
          <p:nvPr/>
        </p:nvSpPr>
        <p:spPr>
          <a:xfrm>
            <a:off x="2646594" y="2406574"/>
            <a:ext cx="1643074" cy="338554"/>
          </a:xfrm>
          <a:prstGeom prst="rect">
            <a:avLst/>
          </a:prstGeom>
          <a:noFill/>
          <a:ln>
            <a:noFill/>
          </a:ln>
        </p:spPr>
        <p:txBody>
          <a:bodyPr wrap="square" rtlCol="0">
            <a:spAutoFit/>
          </a:bodyPr>
          <a:lstStyle/>
          <a:p>
            <a:pPr algn="ctr"/>
            <a:r>
              <a:rPr lang="zh-CN" altLang="en-US" sz="1600" b="1"/>
              <a:t>发出连接呼叫</a:t>
            </a:r>
            <a:endParaRPr lang="zh-CN" altLang="en-US" sz="1600" b="1" dirty="0"/>
          </a:p>
        </p:txBody>
      </p:sp>
      <p:sp>
        <p:nvSpPr>
          <p:cNvPr id="49" name="右箭头 21">
            <a:extLst>
              <a:ext uri="{FF2B5EF4-FFF2-40B4-BE49-F238E27FC236}">
                <a16:creationId xmlns:a16="http://schemas.microsoft.com/office/drawing/2014/main" id="{9A83F571-CE39-4694-B3DA-70A4298B6D0A}"/>
              </a:ext>
            </a:extLst>
          </p:cNvPr>
          <p:cNvSpPr/>
          <p:nvPr/>
        </p:nvSpPr>
        <p:spPr>
          <a:xfrm>
            <a:off x="2736199" y="2673690"/>
            <a:ext cx="3121685" cy="214314"/>
          </a:xfrm>
          <a:prstGeom prst="right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linds(horizontal)">
                                      <p:cBhvr>
                                        <p:cTn id="47" dur="500"/>
                                        <p:tgtEl>
                                          <p:spTgt spid="35"/>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linds(horizontal)">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blinds(horizontal)">
                                      <p:cBhvr>
                                        <p:cTn id="59" dur="500"/>
                                        <p:tgtEl>
                                          <p:spTgt spid="3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blinds(horizontal)">
                                      <p:cBhvr>
                                        <p:cTn id="64" dur="500"/>
                                        <p:tgtEl>
                                          <p:spTgt spid="2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linds(horizontal)">
                                      <p:cBhvr>
                                        <p:cTn id="67" dur="500"/>
                                        <p:tgtEl>
                                          <p:spTgt spid="25"/>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linds(horizontal)">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blinds(horizontal)">
                                      <p:cBhvr>
                                        <p:cTn id="75" dur="500"/>
                                        <p:tgtEl>
                                          <p:spTgt spid="2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blinds(horizontal)">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blinds(horizontal)">
                                      <p:cBhvr>
                                        <p:cTn id="83" dur="500"/>
                                        <p:tgtEl>
                                          <p:spTgt spid="4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blinds(horizontal)">
                                      <p:cBhvr>
                                        <p:cTn id="86" dur="500"/>
                                        <p:tgtEl>
                                          <p:spTgt spid="17"/>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blinds(horizontal)">
                                      <p:cBhvr>
                                        <p:cTn id="91" dur="500"/>
                                        <p:tgtEl>
                                          <p:spTgt spid="4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blinds(horizontal)">
                                      <p:cBhvr>
                                        <p:cTn id="96" dur="500"/>
                                        <p:tgtEl>
                                          <p:spTgt spid="50"/>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blinds(horizontal)">
                                      <p:cBhvr>
                                        <p:cTn id="101" dur="500"/>
                                        <p:tgtEl>
                                          <p:spTgt spid="16"/>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blinds(horizontal)">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blinds(horizontal)">
                                      <p:cBhvr>
                                        <p:cTn id="111" dur="500"/>
                                        <p:tgtEl>
                                          <p:spTgt spid="39"/>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18"/>
                                        </p:tgtEl>
                                        <p:attrNameLst>
                                          <p:attrName>style.visibility</p:attrName>
                                        </p:attrNameLst>
                                      </p:cBhvr>
                                      <p:to>
                                        <p:strVal val="visible"/>
                                      </p:to>
                                    </p:set>
                                    <p:animEffect transition="in" filter="blinds(horizontal)">
                                      <p:cBhvr>
                                        <p:cTn id="114" dur="500"/>
                                        <p:tgtEl>
                                          <p:spTgt spid="18"/>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blinds(horizontal)">
                                      <p:cBhvr>
                                        <p:cTn id="119" dur="500"/>
                                        <p:tgtEl>
                                          <p:spTgt spid="32"/>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blinds(horizontal)">
                                      <p:cBhvr>
                                        <p:cTn id="124" dur="500"/>
                                        <p:tgtEl>
                                          <p:spTgt spid="40"/>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19"/>
                                        </p:tgtEl>
                                        <p:attrNameLst>
                                          <p:attrName>style.visibility</p:attrName>
                                        </p:attrNameLst>
                                      </p:cBhvr>
                                      <p:to>
                                        <p:strVal val="visible"/>
                                      </p:to>
                                    </p:set>
                                    <p:animEffect transition="in" filter="blinds(horizontal)">
                                      <p:cBhvr>
                                        <p:cTn id="127" dur="500"/>
                                        <p:tgtEl>
                                          <p:spTgt spid="19"/>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blinds(horizontal)">
                                      <p:cBhvr>
                                        <p:cTn id="132" dur="500"/>
                                        <p:tgtEl>
                                          <p:spTgt spid="45"/>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blinds(horizontal)">
                                      <p:cBhvr>
                                        <p:cTn id="135" dur="500"/>
                                        <p:tgtEl>
                                          <p:spTgt spid="46"/>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44"/>
                                        </p:tgtEl>
                                        <p:attrNameLst>
                                          <p:attrName>style.visibility</p:attrName>
                                        </p:attrNameLst>
                                      </p:cBhvr>
                                      <p:to>
                                        <p:strVal val="visible"/>
                                      </p:to>
                                    </p:set>
                                    <p:animEffect transition="in" filter="blinds(horizontal)">
                                      <p:cBhvr>
                                        <p:cTn id="140" dur="500"/>
                                        <p:tgtEl>
                                          <p:spTgt spid="44"/>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34"/>
                                        </p:tgtEl>
                                        <p:attrNameLst>
                                          <p:attrName>style.visibility</p:attrName>
                                        </p:attrNameLst>
                                      </p:cBhvr>
                                      <p:to>
                                        <p:strVal val="visible"/>
                                      </p:to>
                                    </p:set>
                                    <p:animEffect transition="in" filter="blinds(horizontal)">
                                      <p:cBhvr>
                                        <p:cTn id="143" dur="500"/>
                                        <p:tgtEl>
                                          <p:spTgt spid="34"/>
                                        </p:tgtEl>
                                      </p:cBhvr>
                                    </p:animEffect>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3"/>
                                        </p:tgtEl>
                                        <p:attrNameLst>
                                          <p:attrName>style.visibility</p:attrName>
                                        </p:attrNameLst>
                                      </p:cBhvr>
                                      <p:to>
                                        <p:strVal val="visible"/>
                                      </p:to>
                                    </p:set>
                                    <p:anim calcmode="lin" valueType="num">
                                      <p:cBhvr additive="base">
                                        <p:cTn id="148" dur="500" fill="hold"/>
                                        <p:tgtEl>
                                          <p:spTgt spid="3"/>
                                        </p:tgtEl>
                                        <p:attrNameLst>
                                          <p:attrName>ppt_x</p:attrName>
                                        </p:attrNameLst>
                                      </p:cBhvr>
                                      <p:tavLst>
                                        <p:tav tm="0">
                                          <p:val>
                                            <p:strVal val="#ppt_x"/>
                                          </p:val>
                                        </p:tav>
                                        <p:tav tm="100000">
                                          <p:val>
                                            <p:strVal val="#ppt_x"/>
                                          </p:val>
                                        </p:tav>
                                      </p:tavLst>
                                    </p:anim>
                                    <p:anim calcmode="lin" valueType="num">
                                      <p:cBhvr additive="base">
                                        <p:cTn id="14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11"/>
                                        </p:tgtEl>
                                        <p:attrNameLst>
                                          <p:attrName>style.visibility</p:attrName>
                                        </p:attrNameLst>
                                      </p:cBhvr>
                                      <p:to>
                                        <p:strVal val="visible"/>
                                      </p:to>
                                    </p:set>
                                  </p:childTnLst>
                                </p:cTn>
                              </p:par>
                              <p:par>
                                <p:cTn id="154" presetID="3" presetClass="entr" presetSubtype="10" fill="hold" grpId="0" nodeType="withEffect">
                                  <p:stCondLst>
                                    <p:cond delay="0"/>
                                  </p:stCondLst>
                                  <p:childTnLst>
                                    <p:set>
                                      <p:cBhvr>
                                        <p:cTn id="155" dur="1" fill="hold">
                                          <p:stCondLst>
                                            <p:cond delay="0"/>
                                          </p:stCondLst>
                                        </p:cTn>
                                        <p:tgtEl>
                                          <p:spTgt spid="48"/>
                                        </p:tgtEl>
                                        <p:attrNameLst>
                                          <p:attrName>style.visibility</p:attrName>
                                        </p:attrNameLst>
                                      </p:cBhvr>
                                      <p:to>
                                        <p:strVal val="visible"/>
                                      </p:to>
                                    </p:set>
                                    <p:animEffect transition="in" filter="blinds(horizontal)">
                                      <p:cBhvr>
                                        <p:cTn id="156" dur="500"/>
                                        <p:tgtEl>
                                          <p:spTgt spid="48"/>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49"/>
                                        </p:tgtEl>
                                        <p:attrNameLst>
                                          <p:attrName>style.visibility</p:attrName>
                                        </p:attrNameLst>
                                      </p:cBhvr>
                                      <p:to>
                                        <p:strVal val="visible"/>
                                      </p:to>
                                    </p:set>
                                    <p:animEffect transition="in" filter="blinds(horizontal)">
                                      <p:cBhvr>
                                        <p:cTn id="1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3" grpId="0" animBg="1"/>
      <p:bldP spid="14" grpId="0" animBg="1"/>
      <p:bldP spid="15" grpId="0" animBg="1"/>
      <p:bldP spid="16" grpId="0" animBg="1"/>
      <p:bldP spid="17" grpId="0" animBg="1"/>
      <p:bldP spid="18" grpId="0" animBg="1"/>
      <p:bldP spid="19" grpId="0" animBg="1"/>
      <p:bldP spid="22" grpId="0" animBg="1"/>
      <p:bldP spid="24" grpId="0" animBg="1"/>
      <p:bldP spid="25" grpId="0"/>
      <p:bldP spid="27" grpId="0"/>
      <p:bldP spid="29" grpId="0" animBg="1"/>
      <p:bldP spid="32" grpId="0"/>
      <p:bldP spid="34" grpId="0" animBg="1"/>
      <p:bldP spid="35" grpId="0" animBg="1"/>
      <p:bldP spid="36" grpId="0" animBg="1"/>
      <p:bldP spid="37" grpId="0" animBg="1"/>
      <p:bldP spid="39" grpId="0" animBg="1"/>
      <p:bldP spid="40" grpId="0" animBg="1"/>
      <p:bldP spid="41" grpId="0" animBg="1"/>
      <p:bldP spid="42" grpId="0" animBg="1"/>
      <p:bldP spid="43" grpId="0" animBg="1"/>
      <p:bldP spid="44" grpId="0" animBg="1"/>
      <p:bldP spid="45" grpId="0" animBg="1"/>
      <p:bldP spid="46" grpId="0"/>
      <p:bldP spid="50" grpId="0" animBg="1"/>
      <p:bldP spid="3" grpId="0" animBg="1"/>
      <p:bldP spid="11" grpId="0"/>
      <p:bldP spid="12" grpId="0" animBg="1"/>
      <p:bldP spid="48" grpId="0"/>
      <p:bldP spid="4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214290"/>
            <a:ext cx="8643998" cy="6429420"/>
          </a:xfrm>
          <a:ln>
            <a:solidFill>
              <a:schemeClr val="accent1"/>
            </a:solidFill>
          </a:ln>
        </p:spPr>
        <p:txBody>
          <a:bodyPr>
            <a:normAutofit fontScale="25000" lnSpcReduction="20000"/>
          </a:bodyPr>
          <a:lstStyle/>
          <a:p>
            <a:pPr>
              <a:lnSpc>
                <a:spcPct val="120000"/>
              </a:lnSpc>
              <a:spcBef>
                <a:spcPts val="0"/>
              </a:spcBef>
              <a:buNone/>
            </a:pPr>
            <a:r>
              <a:rPr lang="en-US" altLang="zh-CN" sz="5600" b="1" dirty="0">
                <a:latin typeface="Verdana" pitchFamily="34" charset="0"/>
                <a:ea typeface="Verdana" pitchFamily="34" charset="0"/>
                <a:cs typeface="Verdana" pitchFamily="34" charset="0"/>
              </a:rPr>
              <a:t>import java.io.*;</a:t>
            </a:r>
          </a:p>
          <a:p>
            <a:pPr>
              <a:lnSpc>
                <a:spcPct val="120000"/>
              </a:lnSpc>
              <a:spcBef>
                <a:spcPts val="0"/>
              </a:spcBef>
              <a:buNone/>
            </a:pPr>
            <a:r>
              <a:rPr lang="en-US" altLang="zh-CN" sz="5600" b="1" dirty="0">
                <a:latin typeface="Verdana" pitchFamily="34" charset="0"/>
                <a:ea typeface="Verdana" pitchFamily="34" charset="0"/>
                <a:cs typeface="Verdana" pitchFamily="34" charset="0"/>
              </a:rPr>
              <a:t>import java.net.*;</a:t>
            </a:r>
            <a:endParaRPr lang="zh-CN" altLang="en-US" sz="5600" dirty="0">
              <a:latin typeface="Verdana" pitchFamily="34" charset="0"/>
              <a:cs typeface="Verdana" pitchFamily="34" charset="0"/>
            </a:endParaRPr>
          </a:p>
          <a:p>
            <a:pPr>
              <a:lnSpc>
                <a:spcPct val="120000"/>
              </a:lnSpc>
              <a:spcBef>
                <a:spcPts val="0"/>
              </a:spcBef>
              <a:buNone/>
            </a:pPr>
            <a:r>
              <a:rPr lang="en-US" altLang="zh-CN" sz="5600" b="1" dirty="0">
                <a:latin typeface="Verdana" pitchFamily="34" charset="0"/>
                <a:ea typeface="Verdana" pitchFamily="34" charset="0"/>
                <a:cs typeface="Verdana" pitchFamily="34" charset="0"/>
              </a:rPr>
              <a:t>public class </a:t>
            </a:r>
            <a:r>
              <a:rPr lang="en-US" altLang="zh-CN" sz="8000" b="1" dirty="0">
                <a:solidFill>
                  <a:srgbClr val="C00000"/>
                </a:solidFill>
                <a:latin typeface="Verdana" pitchFamily="34" charset="0"/>
                <a:ea typeface="Verdana" pitchFamily="34" charset="0"/>
                <a:cs typeface="Verdana" pitchFamily="34" charset="0"/>
              </a:rPr>
              <a:t>Server</a:t>
            </a:r>
            <a:r>
              <a:rPr lang="en-US" altLang="zh-CN" sz="8000" b="1" dirty="0">
                <a:latin typeface="Verdana" pitchFamily="34" charset="0"/>
                <a:ea typeface="Verdana" pitchFamily="34" charset="0"/>
                <a:cs typeface="Verdana" pitchFamily="34" charset="0"/>
              </a:rPr>
              <a:t> </a:t>
            </a:r>
            <a:r>
              <a:rPr lang="en-US" altLang="zh-CN" sz="5600" b="1" dirty="0">
                <a:latin typeface="Verdana" pitchFamily="34" charset="0"/>
                <a:ea typeface="Verdana" pitchFamily="34" charset="0"/>
                <a:cs typeface="Verdana" pitchFamily="34" charset="0"/>
              </a:rPr>
              <a:t>{</a:t>
            </a:r>
            <a:endParaRPr lang="zh-CN" altLang="en-US" sz="5600" dirty="0">
              <a:latin typeface="Verdana" pitchFamily="34" charset="0"/>
              <a:cs typeface="Verdana" pitchFamily="34" charset="0"/>
            </a:endParaRPr>
          </a:p>
          <a:p>
            <a:pPr lvl="1">
              <a:lnSpc>
                <a:spcPct val="120000"/>
              </a:lnSpc>
              <a:spcBef>
                <a:spcPts val="0"/>
              </a:spcBef>
              <a:buNone/>
            </a:pPr>
            <a:r>
              <a:rPr lang="en-US" altLang="zh-CN" sz="5600" b="1" dirty="0">
                <a:latin typeface="Verdana" pitchFamily="34" charset="0"/>
                <a:ea typeface="Verdana" pitchFamily="34" charset="0"/>
                <a:cs typeface="Verdana" pitchFamily="34" charset="0"/>
              </a:rPr>
              <a:t>public static void main(String </a:t>
            </a:r>
            <a:r>
              <a:rPr lang="en-US" altLang="zh-CN" sz="5600" b="1" dirty="0" err="1">
                <a:latin typeface="Verdana" pitchFamily="34" charset="0"/>
                <a:ea typeface="Verdana" pitchFamily="34" charset="0"/>
                <a:cs typeface="Verdana" pitchFamily="34" charset="0"/>
              </a:rPr>
              <a:t>args</a:t>
            </a:r>
            <a:r>
              <a:rPr lang="en-US" altLang="zh-CN" sz="5600" b="1" dirty="0">
                <a:latin typeface="Verdana" pitchFamily="34" charset="0"/>
                <a:ea typeface="Verdana" pitchFamily="34" charset="0"/>
                <a:cs typeface="Verdana" pitchFamily="34" charset="0"/>
              </a:rPr>
              <a:t>[]) {</a:t>
            </a:r>
          </a:p>
          <a:p>
            <a:pPr lvl="2">
              <a:lnSpc>
                <a:spcPct val="120000"/>
              </a:lnSpc>
              <a:spcBef>
                <a:spcPts val="0"/>
              </a:spcBef>
              <a:buNone/>
            </a:pPr>
            <a:r>
              <a:rPr lang="en-US" altLang="zh-CN" sz="5600" b="1" dirty="0" err="1">
                <a:solidFill>
                  <a:srgbClr val="0000CC"/>
                </a:solidFill>
                <a:latin typeface="Verdana" pitchFamily="34" charset="0"/>
                <a:ea typeface="Verdana" pitchFamily="34" charset="0"/>
                <a:cs typeface="Verdana" pitchFamily="34" charset="0"/>
              </a:rPr>
              <a:t>ServerSocket</a:t>
            </a:r>
            <a:r>
              <a:rPr lang="en-US" altLang="zh-CN" sz="5600" b="1" dirty="0">
                <a:solidFill>
                  <a:srgbClr val="0000CC"/>
                </a:solidFill>
                <a:latin typeface="Verdana" pitchFamily="34" charset="0"/>
                <a:ea typeface="Verdana" pitchFamily="34" charset="0"/>
                <a:cs typeface="Verdana" pitchFamily="34" charset="0"/>
              </a:rPr>
              <a:t> server=null;</a:t>
            </a:r>
          </a:p>
          <a:p>
            <a:pPr lvl="2">
              <a:lnSpc>
                <a:spcPct val="120000"/>
              </a:lnSpc>
              <a:spcBef>
                <a:spcPts val="0"/>
              </a:spcBef>
              <a:buNone/>
            </a:pPr>
            <a:r>
              <a:rPr lang="en-US" altLang="zh-CN" sz="5600" b="1" dirty="0">
                <a:solidFill>
                  <a:srgbClr val="0000CC"/>
                </a:solidFill>
                <a:latin typeface="Verdana" pitchFamily="34" charset="0"/>
                <a:ea typeface="Verdana" pitchFamily="34" charset="0"/>
                <a:cs typeface="Verdana" pitchFamily="34" charset="0"/>
              </a:rPr>
              <a:t>Socket you=null;</a:t>
            </a:r>
            <a:endParaRPr lang="zh-CN" altLang="en-US" sz="5600" b="1" dirty="0">
              <a:solidFill>
                <a:srgbClr val="0000CC"/>
              </a:solidFill>
              <a:latin typeface="Verdana" pitchFamily="34" charset="0"/>
              <a:cs typeface="Verdana" pitchFamily="34" charset="0"/>
            </a:endParaRPr>
          </a:p>
          <a:p>
            <a:pPr lvl="2">
              <a:lnSpc>
                <a:spcPct val="120000"/>
              </a:lnSpc>
              <a:spcBef>
                <a:spcPts val="0"/>
              </a:spcBef>
              <a:buNone/>
            </a:pPr>
            <a:r>
              <a:rPr lang="en-US" altLang="zh-CN" sz="5600" b="1" dirty="0" err="1">
                <a:solidFill>
                  <a:srgbClr val="0000CC"/>
                </a:solidFill>
                <a:latin typeface="Verdana" pitchFamily="34" charset="0"/>
                <a:ea typeface="Verdana" pitchFamily="34" charset="0"/>
                <a:cs typeface="Verdana" pitchFamily="34" charset="0"/>
              </a:rPr>
              <a:t>DataOutputStream</a:t>
            </a:r>
            <a:r>
              <a:rPr lang="en-US" altLang="zh-CN" sz="5600" b="1" dirty="0">
                <a:solidFill>
                  <a:srgbClr val="0000CC"/>
                </a:solidFill>
                <a:latin typeface="Verdana" pitchFamily="34" charset="0"/>
                <a:ea typeface="Verdana" pitchFamily="34" charset="0"/>
                <a:cs typeface="Verdana" pitchFamily="34" charset="0"/>
              </a:rPr>
              <a:t> out=null;</a:t>
            </a:r>
          </a:p>
          <a:p>
            <a:pPr lvl="2">
              <a:lnSpc>
                <a:spcPct val="120000"/>
              </a:lnSpc>
              <a:spcBef>
                <a:spcPts val="0"/>
              </a:spcBef>
              <a:buNone/>
            </a:pPr>
            <a:r>
              <a:rPr lang="en-US" altLang="zh-CN" sz="5600" b="1" dirty="0" err="1">
                <a:solidFill>
                  <a:srgbClr val="0000CC"/>
                </a:solidFill>
                <a:latin typeface="Verdana" pitchFamily="34" charset="0"/>
                <a:ea typeface="Verdana" pitchFamily="34" charset="0"/>
                <a:cs typeface="Verdana" pitchFamily="34" charset="0"/>
              </a:rPr>
              <a:t>DataInputStream</a:t>
            </a:r>
            <a:r>
              <a:rPr lang="en-US" altLang="zh-CN" sz="5600" b="1" dirty="0">
                <a:solidFill>
                  <a:srgbClr val="0000CC"/>
                </a:solidFill>
                <a:latin typeface="Verdana" pitchFamily="34" charset="0"/>
                <a:ea typeface="Verdana" pitchFamily="34" charset="0"/>
                <a:cs typeface="Verdana" pitchFamily="34" charset="0"/>
              </a:rPr>
              <a:t>  in=null;</a:t>
            </a:r>
            <a:r>
              <a:rPr lang="zh-CN" altLang="en-US" sz="5600" b="1" dirty="0">
                <a:solidFill>
                  <a:srgbClr val="0000CC"/>
                </a:solidFill>
                <a:latin typeface="Verdana" pitchFamily="34" charset="0"/>
                <a:cs typeface="Verdana" pitchFamily="34" charset="0"/>
              </a:rPr>
              <a:t>      </a:t>
            </a:r>
          </a:p>
          <a:p>
            <a:pPr lvl="2">
              <a:lnSpc>
                <a:spcPct val="120000"/>
              </a:lnSpc>
              <a:spcBef>
                <a:spcPts val="0"/>
              </a:spcBef>
              <a:buNone/>
            </a:pPr>
            <a:r>
              <a:rPr lang="en-US" altLang="zh-CN" sz="5600" b="1" dirty="0">
                <a:latin typeface="Verdana" pitchFamily="34" charset="0"/>
                <a:ea typeface="Verdana" pitchFamily="34" charset="0"/>
                <a:cs typeface="Verdana" pitchFamily="34" charset="0"/>
              </a:rPr>
              <a:t>try{ </a:t>
            </a:r>
          </a:p>
          <a:p>
            <a:pPr lvl="3">
              <a:lnSpc>
                <a:spcPct val="120000"/>
              </a:lnSpc>
              <a:spcBef>
                <a:spcPts val="0"/>
              </a:spcBef>
              <a:buNone/>
            </a:pPr>
            <a:r>
              <a:rPr lang="en-US" altLang="zh-CN" sz="5600" b="1" dirty="0">
                <a:solidFill>
                  <a:srgbClr val="C00000"/>
                </a:solidFill>
                <a:latin typeface="Verdana" pitchFamily="34" charset="0"/>
                <a:ea typeface="Verdana" pitchFamily="34" charset="0"/>
                <a:cs typeface="Verdana" pitchFamily="34" charset="0"/>
              </a:rPr>
              <a:t>//1</a:t>
            </a:r>
            <a:r>
              <a:rPr lang="zh-CN" altLang="en-US" sz="5600" b="1" dirty="0">
                <a:solidFill>
                  <a:srgbClr val="C00000"/>
                </a:solidFill>
                <a:latin typeface="Verdana" pitchFamily="34" charset="0"/>
                <a:cs typeface="Verdana" pitchFamily="34" charset="0"/>
              </a:rPr>
              <a:t>、创建一个服务器端</a:t>
            </a:r>
            <a:r>
              <a:rPr lang="en-US" altLang="zh-CN" sz="5600" b="1" dirty="0">
                <a:solidFill>
                  <a:srgbClr val="C00000"/>
                </a:solidFill>
                <a:latin typeface="Verdana" pitchFamily="34" charset="0"/>
                <a:ea typeface="Verdana" pitchFamily="34" charset="0"/>
                <a:cs typeface="Verdana" pitchFamily="34" charset="0"/>
              </a:rPr>
              <a:t>Socket</a:t>
            </a:r>
            <a:r>
              <a:rPr lang="zh-CN" altLang="en-US" sz="5600" b="1" dirty="0">
                <a:solidFill>
                  <a:srgbClr val="C00000"/>
                </a:solidFill>
                <a:latin typeface="Verdana" pitchFamily="34" charset="0"/>
                <a:cs typeface="Verdana" pitchFamily="34" charset="0"/>
              </a:rPr>
              <a:t>，即</a:t>
            </a:r>
            <a:r>
              <a:rPr lang="en-US" altLang="zh-CN" sz="5600" b="1" dirty="0" err="1">
                <a:solidFill>
                  <a:srgbClr val="C00000"/>
                </a:solidFill>
                <a:latin typeface="Verdana" pitchFamily="34" charset="0"/>
                <a:ea typeface="Verdana" pitchFamily="34" charset="0"/>
                <a:cs typeface="Verdana" pitchFamily="34" charset="0"/>
              </a:rPr>
              <a:t>ServerSocket</a:t>
            </a:r>
            <a:r>
              <a:rPr lang="zh-CN" altLang="en-US" sz="5600" b="1" dirty="0">
                <a:solidFill>
                  <a:srgbClr val="C00000"/>
                </a:solidFill>
                <a:latin typeface="Verdana" pitchFamily="34" charset="0"/>
                <a:cs typeface="Verdana" pitchFamily="34" charset="0"/>
              </a:rPr>
              <a:t>，指定绑定的端口，并监听此端口</a:t>
            </a:r>
          </a:p>
          <a:p>
            <a:pPr lvl="3">
              <a:lnSpc>
                <a:spcPct val="120000"/>
              </a:lnSpc>
              <a:spcBef>
                <a:spcPts val="0"/>
              </a:spcBef>
              <a:buNone/>
            </a:pPr>
            <a:r>
              <a:rPr lang="en-US" altLang="zh-CN" sz="5600" b="1" dirty="0">
                <a:solidFill>
                  <a:srgbClr val="C00000"/>
                </a:solidFill>
                <a:latin typeface="Verdana" pitchFamily="34" charset="0"/>
                <a:ea typeface="Verdana" pitchFamily="34" charset="0"/>
                <a:cs typeface="Verdana" pitchFamily="34" charset="0"/>
              </a:rPr>
              <a:t>server=new </a:t>
            </a:r>
            <a:r>
              <a:rPr lang="en-US" altLang="zh-CN" sz="5600" b="1" dirty="0" err="1">
                <a:solidFill>
                  <a:srgbClr val="C00000"/>
                </a:solidFill>
                <a:latin typeface="Verdana" pitchFamily="34" charset="0"/>
                <a:ea typeface="Verdana" pitchFamily="34" charset="0"/>
                <a:cs typeface="Verdana" pitchFamily="34" charset="0"/>
              </a:rPr>
              <a:t>ServerSocket</a:t>
            </a:r>
            <a:r>
              <a:rPr lang="en-US" altLang="zh-CN" sz="5600" b="1" dirty="0">
                <a:solidFill>
                  <a:srgbClr val="C00000"/>
                </a:solidFill>
                <a:latin typeface="Verdana" pitchFamily="34" charset="0"/>
                <a:ea typeface="Verdana" pitchFamily="34" charset="0"/>
                <a:cs typeface="Verdana" pitchFamily="34" charset="0"/>
              </a:rPr>
              <a:t>(4331);</a:t>
            </a:r>
            <a:endParaRPr lang="zh-CN" altLang="en-US" sz="5600" b="1" dirty="0">
              <a:solidFill>
                <a:srgbClr val="C00000"/>
              </a:solidFill>
              <a:latin typeface="Verdana" pitchFamily="34" charset="0"/>
              <a:cs typeface="Verdana" pitchFamily="34" charset="0"/>
            </a:endParaRPr>
          </a:p>
          <a:p>
            <a:pPr lvl="3">
              <a:lnSpc>
                <a:spcPct val="120000"/>
              </a:lnSpc>
              <a:spcBef>
                <a:spcPts val="0"/>
              </a:spcBef>
              <a:buNone/>
            </a:pPr>
            <a:r>
              <a:rPr lang="en-US" altLang="zh-CN" sz="5600" b="1" dirty="0">
                <a:solidFill>
                  <a:srgbClr val="006600"/>
                </a:solidFill>
                <a:latin typeface="Verdana" pitchFamily="34" charset="0"/>
                <a:ea typeface="Verdana" pitchFamily="34" charset="0"/>
                <a:cs typeface="Verdana" pitchFamily="34" charset="0"/>
              </a:rPr>
              <a:t>//2</a:t>
            </a:r>
            <a:r>
              <a:rPr lang="zh-CN" altLang="en-US" sz="5600" b="1" dirty="0">
                <a:solidFill>
                  <a:srgbClr val="006600"/>
                </a:solidFill>
                <a:latin typeface="Verdana" pitchFamily="34" charset="0"/>
                <a:cs typeface="Verdana" pitchFamily="34" charset="0"/>
              </a:rPr>
              <a:t>、调用</a:t>
            </a:r>
            <a:r>
              <a:rPr lang="en-US" altLang="zh-CN" sz="5600" b="1" dirty="0">
                <a:solidFill>
                  <a:srgbClr val="006600"/>
                </a:solidFill>
                <a:latin typeface="Verdana" pitchFamily="34" charset="0"/>
                <a:ea typeface="Verdana" pitchFamily="34" charset="0"/>
                <a:cs typeface="Verdana" pitchFamily="34" charset="0"/>
              </a:rPr>
              <a:t>accept()</a:t>
            </a:r>
            <a:r>
              <a:rPr lang="zh-CN" altLang="en-US" sz="5600" b="1" dirty="0">
                <a:solidFill>
                  <a:srgbClr val="006600"/>
                </a:solidFill>
                <a:latin typeface="Verdana" pitchFamily="34" charset="0"/>
                <a:cs typeface="Verdana" pitchFamily="34" charset="0"/>
              </a:rPr>
              <a:t>方法开始监听，等待客户端的连接</a:t>
            </a:r>
          </a:p>
          <a:p>
            <a:pPr lvl="3">
              <a:lnSpc>
                <a:spcPct val="120000"/>
              </a:lnSpc>
              <a:spcBef>
                <a:spcPts val="0"/>
              </a:spcBef>
              <a:buNone/>
            </a:pPr>
            <a:r>
              <a:rPr lang="en-US" altLang="zh-CN" sz="5600" b="1" dirty="0">
                <a:solidFill>
                  <a:srgbClr val="006600"/>
                </a:solidFill>
                <a:latin typeface="Verdana" pitchFamily="34" charset="0"/>
                <a:ea typeface="Verdana" pitchFamily="34" charset="0"/>
                <a:cs typeface="Verdana" pitchFamily="34" charset="0"/>
              </a:rPr>
              <a:t>you=</a:t>
            </a:r>
            <a:r>
              <a:rPr lang="en-US" altLang="zh-CN" sz="5600" b="1" dirty="0" err="1">
                <a:solidFill>
                  <a:srgbClr val="006600"/>
                </a:solidFill>
                <a:latin typeface="Verdana" pitchFamily="34" charset="0"/>
                <a:ea typeface="Verdana" pitchFamily="34" charset="0"/>
                <a:cs typeface="Verdana" pitchFamily="34" charset="0"/>
              </a:rPr>
              <a:t>server.accept</a:t>
            </a:r>
            <a:r>
              <a:rPr lang="en-US" altLang="zh-CN" sz="5600" b="1" dirty="0">
                <a:solidFill>
                  <a:srgbClr val="006600"/>
                </a:solidFill>
                <a:latin typeface="Verdana" pitchFamily="34" charset="0"/>
                <a:ea typeface="Verdana" pitchFamily="34" charset="0"/>
                <a:cs typeface="Verdana" pitchFamily="34" charset="0"/>
              </a:rPr>
              <a:t>(); 		//</a:t>
            </a:r>
            <a:r>
              <a:rPr lang="zh-CN" altLang="en-US" sz="5600" b="1" dirty="0">
                <a:solidFill>
                  <a:srgbClr val="006600"/>
                </a:solidFill>
                <a:latin typeface="Verdana" pitchFamily="34" charset="0"/>
                <a:cs typeface="Verdana" pitchFamily="34" charset="0"/>
              </a:rPr>
              <a:t>堵塞状态，除非有客户呼叫</a:t>
            </a:r>
          </a:p>
          <a:p>
            <a:pPr lvl="3">
              <a:lnSpc>
                <a:spcPct val="120000"/>
              </a:lnSpc>
              <a:spcBef>
                <a:spcPts val="0"/>
              </a:spcBef>
              <a:buNone/>
            </a:pPr>
            <a:r>
              <a:rPr lang="en-US" altLang="zh-CN" sz="5600" b="1" dirty="0">
                <a:solidFill>
                  <a:srgbClr val="CC0066"/>
                </a:solidFill>
                <a:latin typeface="Verdana" pitchFamily="34" charset="0"/>
                <a:ea typeface="Verdana" pitchFamily="34" charset="0"/>
                <a:cs typeface="Verdana" pitchFamily="34" charset="0"/>
              </a:rPr>
              <a:t>//3</a:t>
            </a:r>
            <a:r>
              <a:rPr lang="zh-CN" altLang="en-US" sz="5600" b="1" dirty="0">
                <a:solidFill>
                  <a:srgbClr val="CC0066"/>
                </a:solidFill>
                <a:latin typeface="Verdana" pitchFamily="34" charset="0"/>
                <a:cs typeface="Verdana" pitchFamily="34" charset="0"/>
              </a:rPr>
              <a:t>、获取输入流，并读取客户端信息</a:t>
            </a:r>
          </a:p>
          <a:p>
            <a:pPr lvl="3">
              <a:lnSpc>
                <a:spcPct val="120000"/>
              </a:lnSpc>
              <a:spcBef>
                <a:spcPts val="0"/>
              </a:spcBef>
              <a:buNone/>
            </a:pPr>
            <a:r>
              <a:rPr lang="en-US" altLang="zh-CN" sz="5600" b="1" dirty="0">
                <a:solidFill>
                  <a:srgbClr val="CC0066"/>
                </a:solidFill>
                <a:latin typeface="Verdana" pitchFamily="34" charset="0"/>
                <a:ea typeface="Verdana" pitchFamily="34" charset="0"/>
                <a:cs typeface="Verdana" pitchFamily="34" charset="0"/>
              </a:rPr>
              <a:t>in=new </a:t>
            </a:r>
            <a:r>
              <a:rPr lang="en-US" altLang="zh-CN" sz="5600" b="1" dirty="0" err="1">
                <a:solidFill>
                  <a:srgbClr val="CC0066"/>
                </a:solidFill>
                <a:latin typeface="Verdana" pitchFamily="34" charset="0"/>
                <a:ea typeface="Verdana" pitchFamily="34" charset="0"/>
                <a:cs typeface="Verdana" pitchFamily="34" charset="0"/>
              </a:rPr>
              <a:t>DataInputStream</a:t>
            </a:r>
            <a:r>
              <a:rPr lang="en-US" altLang="zh-CN" sz="5600" b="1" dirty="0">
                <a:solidFill>
                  <a:srgbClr val="CC0066"/>
                </a:solidFill>
                <a:latin typeface="Verdana" pitchFamily="34" charset="0"/>
                <a:ea typeface="Verdana" pitchFamily="34" charset="0"/>
                <a:cs typeface="Verdana" pitchFamily="34" charset="0"/>
              </a:rPr>
              <a:t>(</a:t>
            </a:r>
            <a:r>
              <a:rPr lang="en-US" altLang="zh-CN" sz="5600" b="1" dirty="0" err="1">
                <a:solidFill>
                  <a:srgbClr val="CC0066"/>
                </a:solidFill>
                <a:latin typeface="Verdana" pitchFamily="34" charset="0"/>
                <a:ea typeface="Verdana" pitchFamily="34" charset="0"/>
                <a:cs typeface="Verdana" pitchFamily="34" charset="0"/>
              </a:rPr>
              <a:t>you.getInputStream</a:t>
            </a:r>
            <a:r>
              <a:rPr lang="en-US" altLang="zh-CN" sz="5600" b="1" dirty="0">
                <a:solidFill>
                  <a:srgbClr val="CC0066"/>
                </a:solidFill>
                <a:latin typeface="Verdana" pitchFamily="34" charset="0"/>
                <a:ea typeface="Verdana" pitchFamily="34" charset="0"/>
                <a:cs typeface="Verdana" pitchFamily="34" charset="0"/>
              </a:rPr>
              <a:t>());</a:t>
            </a:r>
            <a:endParaRPr lang="zh-CN" altLang="en-US" sz="5600" b="1" dirty="0">
              <a:solidFill>
                <a:srgbClr val="CC0066"/>
              </a:solidFill>
              <a:latin typeface="Verdana" pitchFamily="34" charset="0"/>
              <a:cs typeface="Verdana" pitchFamily="34" charset="0"/>
            </a:endParaRPr>
          </a:p>
          <a:p>
            <a:pPr lvl="3">
              <a:lnSpc>
                <a:spcPct val="120000"/>
              </a:lnSpc>
              <a:spcBef>
                <a:spcPts val="0"/>
              </a:spcBef>
              <a:buNone/>
            </a:pPr>
            <a:r>
              <a:rPr lang="en-US" altLang="zh-CN" sz="5600" b="1" dirty="0">
                <a:solidFill>
                  <a:srgbClr val="0000CC"/>
                </a:solidFill>
                <a:latin typeface="Verdana" pitchFamily="34" charset="0"/>
                <a:ea typeface="Verdana" pitchFamily="34" charset="0"/>
                <a:cs typeface="Verdana" pitchFamily="34" charset="0"/>
              </a:rPr>
              <a:t>//4</a:t>
            </a:r>
            <a:r>
              <a:rPr lang="zh-CN" altLang="en-US" sz="5600" b="1" dirty="0">
                <a:solidFill>
                  <a:srgbClr val="0000CC"/>
                </a:solidFill>
                <a:latin typeface="Verdana" pitchFamily="34" charset="0"/>
                <a:cs typeface="Verdana" pitchFamily="34" charset="0"/>
              </a:rPr>
              <a:t>、获取输出流，响应客户端的请求</a:t>
            </a:r>
          </a:p>
          <a:p>
            <a:pPr lvl="3">
              <a:lnSpc>
                <a:spcPct val="120000"/>
              </a:lnSpc>
              <a:spcBef>
                <a:spcPts val="0"/>
              </a:spcBef>
              <a:buNone/>
            </a:pPr>
            <a:r>
              <a:rPr lang="en-US" altLang="zh-CN" sz="5600" b="1" dirty="0">
                <a:solidFill>
                  <a:srgbClr val="0000CC"/>
                </a:solidFill>
                <a:latin typeface="Verdana" pitchFamily="34" charset="0"/>
                <a:ea typeface="Verdana" pitchFamily="34" charset="0"/>
                <a:cs typeface="Verdana" pitchFamily="34" charset="0"/>
              </a:rPr>
              <a:t>out=new </a:t>
            </a:r>
            <a:r>
              <a:rPr lang="en-US" altLang="zh-CN" sz="5600" b="1" dirty="0" err="1">
                <a:solidFill>
                  <a:srgbClr val="0000CC"/>
                </a:solidFill>
                <a:latin typeface="Verdana" pitchFamily="34" charset="0"/>
                <a:ea typeface="Verdana" pitchFamily="34" charset="0"/>
                <a:cs typeface="Verdana" pitchFamily="34" charset="0"/>
              </a:rPr>
              <a:t>DataOutputStream</a:t>
            </a:r>
            <a:r>
              <a:rPr lang="en-US" altLang="zh-CN" sz="5600" b="1" dirty="0">
                <a:solidFill>
                  <a:srgbClr val="0000CC"/>
                </a:solidFill>
                <a:latin typeface="Verdana" pitchFamily="34" charset="0"/>
                <a:ea typeface="Verdana" pitchFamily="34" charset="0"/>
                <a:cs typeface="Verdana" pitchFamily="34" charset="0"/>
              </a:rPr>
              <a:t>(</a:t>
            </a:r>
            <a:r>
              <a:rPr lang="en-US" altLang="zh-CN" sz="5600" b="1" dirty="0" err="1">
                <a:solidFill>
                  <a:srgbClr val="0000CC"/>
                </a:solidFill>
                <a:latin typeface="Verdana" pitchFamily="34" charset="0"/>
                <a:ea typeface="Verdana" pitchFamily="34" charset="0"/>
                <a:cs typeface="Verdana" pitchFamily="34" charset="0"/>
              </a:rPr>
              <a:t>you.getOutputStream</a:t>
            </a:r>
            <a:r>
              <a:rPr lang="en-US" altLang="zh-CN" sz="5600" b="1" dirty="0">
                <a:solidFill>
                  <a:srgbClr val="0000CC"/>
                </a:solidFill>
                <a:latin typeface="Verdana" pitchFamily="34" charset="0"/>
                <a:ea typeface="Verdana" pitchFamily="34" charset="0"/>
                <a:cs typeface="Verdana" pitchFamily="34" charset="0"/>
              </a:rPr>
              <a:t>());</a:t>
            </a:r>
            <a:endParaRPr lang="zh-CN" altLang="en-US" sz="5600" b="1" dirty="0">
              <a:solidFill>
                <a:srgbClr val="0000CC"/>
              </a:solidFill>
              <a:latin typeface="Verdana" pitchFamily="34" charset="0"/>
              <a:cs typeface="Verdana" pitchFamily="34" charset="0"/>
            </a:endParaRPr>
          </a:p>
          <a:p>
            <a:pPr lvl="3">
              <a:lnSpc>
                <a:spcPct val="120000"/>
              </a:lnSpc>
              <a:spcBef>
                <a:spcPts val="0"/>
              </a:spcBef>
              <a:buNone/>
            </a:pPr>
            <a:r>
              <a:rPr lang="en-US" altLang="zh-CN" sz="5600" dirty="0">
                <a:latin typeface="Verdana" pitchFamily="34" charset="0"/>
                <a:ea typeface="Verdana" pitchFamily="34" charset="0"/>
                <a:cs typeface="Verdana" pitchFamily="34" charset="0"/>
              </a:rPr>
              <a:t>while(true) {</a:t>
            </a:r>
            <a:r>
              <a:rPr lang="zh-CN" altLang="en-US" sz="5600" dirty="0">
                <a:latin typeface="Verdana" pitchFamily="34" charset="0"/>
                <a:cs typeface="Verdana" pitchFamily="34" charset="0"/>
              </a:rPr>
              <a:t>        </a:t>
            </a:r>
          </a:p>
          <a:p>
            <a:pPr lvl="4">
              <a:lnSpc>
                <a:spcPct val="120000"/>
              </a:lnSpc>
              <a:spcBef>
                <a:spcPts val="0"/>
              </a:spcBef>
              <a:buNone/>
            </a:pPr>
            <a:r>
              <a:rPr lang="en-US" altLang="zh-CN" sz="5600" b="1" dirty="0">
                <a:solidFill>
                  <a:srgbClr val="0000CC"/>
                </a:solidFill>
                <a:latin typeface="Verdana" pitchFamily="34" charset="0"/>
                <a:ea typeface="Verdana" pitchFamily="34" charset="0"/>
                <a:cs typeface="Verdana" pitchFamily="34" charset="0"/>
              </a:rPr>
              <a:t>char c=</a:t>
            </a:r>
            <a:r>
              <a:rPr lang="en-US" altLang="zh-CN" sz="5600" b="1" dirty="0" err="1">
                <a:solidFill>
                  <a:srgbClr val="0000CC"/>
                </a:solidFill>
                <a:latin typeface="Verdana" pitchFamily="34" charset="0"/>
                <a:ea typeface="Verdana" pitchFamily="34" charset="0"/>
                <a:cs typeface="Verdana" pitchFamily="34" charset="0"/>
              </a:rPr>
              <a:t>in.readChar</a:t>
            </a:r>
            <a:r>
              <a:rPr lang="en-US" altLang="zh-CN" sz="5600" b="1" dirty="0">
                <a:solidFill>
                  <a:srgbClr val="0000CC"/>
                </a:solidFill>
                <a:latin typeface="Verdana" pitchFamily="34" charset="0"/>
                <a:ea typeface="Verdana" pitchFamily="34" charset="0"/>
                <a:cs typeface="Verdana" pitchFamily="34" charset="0"/>
              </a:rPr>
              <a:t>();       //</a:t>
            </a:r>
            <a:r>
              <a:rPr lang="zh-CN" altLang="en-US" sz="5600" dirty="0">
                <a:solidFill>
                  <a:srgbClr val="0000CC"/>
                </a:solidFill>
                <a:latin typeface="Verdana" pitchFamily="34" charset="0"/>
                <a:cs typeface="Verdana" pitchFamily="34" charset="0"/>
              </a:rPr>
              <a:t>使用输入流读取</a:t>
            </a:r>
            <a:r>
              <a:rPr lang="en-US" altLang="zh-CN" sz="5600" dirty="0">
                <a:solidFill>
                  <a:srgbClr val="0000CC"/>
                </a:solidFill>
                <a:latin typeface="Verdana" pitchFamily="34" charset="0"/>
                <a:ea typeface="Verdana" pitchFamily="34" charset="0"/>
                <a:cs typeface="Verdana" pitchFamily="34" charset="0"/>
              </a:rPr>
              <a:t>Client</a:t>
            </a:r>
            <a:r>
              <a:rPr lang="zh-CN" altLang="en-US" sz="5600" dirty="0">
                <a:solidFill>
                  <a:srgbClr val="0000CC"/>
                </a:solidFill>
                <a:latin typeface="Verdana" pitchFamily="34" charset="0"/>
                <a:cs typeface="Verdana" pitchFamily="34" charset="0"/>
              </a:rPr>
              <a:t>发送过来的数据</a:t>
            </a:r>
            <a:r>
              <a:rPr lang="en-US" altLang="zh-CN" sz="5600" dirty="0">
                <a:solidFill>
                  <a:srgbClr val="0000CC"/>
                </a:solidFill>
                <a:latin typeface="Verdana" pitchFamily="34" charset="0"/>
                <a:ea typeface="Verdana" pitchFamily="34" charset="0"/>
                <a:cs typeface="Verdana" pitchFamily="34" charset="0"/>
              </a:rPr>
              <a:t>,</a:t>
            </a:r>
            <a:r>
              <a:rPr lang="zh-CN" altLang="en-US" sz="5600" b="1" dirty="0">
                <a:solidFill>
                  <a:srgbClr val="0000CC"/>
                </a:solidFill>
                <a:latin typeface="Verdana" pitchFamily="34" charset="0"/>
                <a:cs typeface="Verdana" pitchFamily="34" charset="0"/>
              </a:rPr>
              <a:t>堵塞状态</a:t>
            </a:r>
            <a:endParaRPr lang="zh-CN" altLang="en-US" sz="5600" dirty="0">
              <a:solidFill>
                <a:srgbClr val="0000CC"/>
              </a:solidFill>
              <a:latin typeface="Verdana" pitchFamily="34" charset="0"/>
              <a:cs typeface="Verdana" pitchFamily="34" charset="0"/>
            </a:endParaRPr>
          </a:p>
          <a:p>
            <a:pPr lvl="4">
              <a:lnSpc>
                <a:spcPct val="120000"/>
              </a:lnSpc>
              <a:spcBef>
                <a:spcPts val="0"/>
              </a:spcBef>
              <a:buNone/>
            </a:pPr>
            <a:r>
              <a:rPr lang="en-US" altLang="zh-CN" sz="5600" b="1" dirty="0" err="1">
                <a:solidFill>
                  <a:srgbClr val="0000CC"/>
                </a:solidFill>
                <a:latin typeface="Verdana" pitchFamily="34" charset="0"/>
                <a:ea typeface="Verdana" pitchFamily="34" charset="0"/>
                <a:cs typeface="Verdana" pitchFamily="34" charset="0"/>
              </a:rPr>
              <a:t>out.writeChar</a:t>
            </a:r>
            <a:r>
              <a:rPr lang="en-US" altLang="zh-CN" sz="5600" b="1" dirty="0">
                <a:solidFill>
                  <a:srgbClr val="0000CC"/>
                </a:solidFill>
                <a:latin typeface="Verdana" pitchFamily="34" charset="0"/>
                <a:ea typeface="Verdana" pitchFamily="34" charset="0"/>
                <a:cs typeface="Verdana" pitchFamily="34" charset="0"/>
              </a:rPr>
              <a:t>((char)(c-32));       </a:t>
            </a:r>
            <a:r>
              <a:rPr lang="en-US" altLang="zh-CN" sz="5600" dirty="0">
                <a:solidFill>
                  <a:srgbClr val="0000CC"/>
                </a:solidFill>
                <a:latin typeface="Verdana" pitchFamily="34" charset="0"/>
                <a:ea typeface="Verdana" pitchFamily="34" charset="0"/>
                <a:cs typeface="Verdana" pitchFamily="34" charset="0"/>
              </a:rPr>
              <a:t>//</a:t>
            </a:r>
            <a:r>
              <a:rPr lang="zh-CN" altLang="en-US" sz="5600" dirty="0">
                <a:solidFill>
                  <a:srgbClr val="0000CC"/>
                </a:solidFill>
                <a:latin typeface="Verdana" pitchFamily="34" charset="0"/>
                <a:cs typeface="Verdana" pitchFamily="34" charset="0"/>
              </a:rPr>
              <a:t>使用输出流向</a:t>
            </a:r>
            <a:r>
              <a:rPr lang="en-US" altLang="zh-CN" sz="5600" dirty="0">
                <a:solidFill>
                  <a:srgbClr val="0000CC"/>
                </a:solidFill>
                <a:latin typeface="Verdana" pitchFamily="34" charset="0"/>
                <a:ea typeface="Verdana" pitchFamily="34" charset="0"/>
                <a:cs typeface="Verdana" pitchFamily="34" charset="0"/>
              </a:rPr>
              <a:t>Client</a:t>
            </a:r>
            <a:r>
              <a:rPr lang="zh-CN" altLang="en-US" sz="5600" dirty="0">
                <a:solidFill>
                  <a:srgbClr val="0000CC"/>
                </a:solidFill>
                <a:latin typeface="Verdana" pitchFamily="34" charset="0"/>
                <a:cs typeface="Verdana" pitchFamily="34" charset="0"/>
              </a:rPr>
              <a:t>发送数据</a:t>
            </a:r>
            <a:endParaRPr lang="en-US" altLang="zh-CN" sz="5600" dirty="0">
              <a:solidFill>
                <a:srgbClr val="0000CC"/>
              </a:solidFill>
              <a:latin typeface="Verdana" pitchFamily="34" charset="0"/>
              <a:ea typeface="Verdana" pitchFamily="34" charset="0"/>
              <a:cs typeface="Verdana" pitchFamily="34" charset="0"/>
            </a:endParaRPr>
          </a:p>
          <a:p>
            <a:pPr lvl="4">
              <a:lnSpc>
                <a:spcPct val="120000"/>
              </a:lnSpc>
              <a:spcBef>
                <a:spcPts val="0"/>
              </a:spcBef>
              <a:buNone/>
            </a:pPr>
            <a:r>
              <a:rPr lang="en-US" altLang="zh-CN" sz="5600" dirty="0" err="1">
                <a:latin typeface="Verdana" pitchFamily="34" charset="0"/>
                <a:ea typeface="Verdana" pitchFamily="34" charset="0"/>
                <a:cs typeface="Verdana" pitchFamily="34" charset="0"/>
              </a:rPr>
              <a:t>Thread.</a:t>
            </a:r>
            <a:r>
              <a:rPr lang="en-US" altLang="zh-CN" sz="5600" i="1" dirty="0" err="1">
                <a:latin typeface="Verdana" pitchFamily="34" charset="0"/>
                <a:ea typeface="Verdana" pitchFamily="34" charset="0"/>
                <a:cs typeface="Verdana" pitchFamily="34" charset="0"/>
              </a:rPr>
              <a:t>sleep</a:t>
            </a:r>
            <a:r>
              <a:rPr lang="en-US" altLang="zh-CN" sz="5600" i="1" dirty="0">
                <a:latin typeface="Verdana" pitchFamily="34" charset="0"/>
                <a:ea typeface="Verdana" pitchFamily="34" charset="0"/>
                <a:cs typeface="Verdana" pitchFamily="34" charset="0"/>
              </a:rPr>
              <a:t>(1000);</a:t>
            </a:r>
            <a:endParaRPr lang="en-US" altLang="zh-CN" sz="5600" b="1" i="1" dirty="0">
              <a:latin typeface="Verdana" pitchFamily="34" charset="0"/>
              <a:ea typeface="Verdana" pitchFamily="34" charset="0"/>
              <a:cs typeface="Verdana" pitchFamily="34" charset="0"/>
            </a:endParaRPr>
          </a:p>
          <a:p>
            <a:pPr lvl="3">
              <a:lnSpc>
                <a:spcPct val="120000"/>
              </a:lnSpc>
              <a:spcBef>
                <a:spcPts val="0"/>
              </a:spcBef>
              <a:buNone/>
            </a:pPr>
            <a:r>
              <a:rPr lang="en-US" altLang="zh-CN" sz="5600" dirty="0">
                <a:latin typeface="Verdana" pitchFamily="34" charset="0"/>
                <a:ea typeface="Verdana" pitchFamily="34" charset="0"/>
                <a:cs typeface="Verdana" pitchFamily="34" charset="0"/>
              </a:rPr>
              <a:t>}</a:t>
            </a:r>
            <a:endParaRPr lang="zh-CN" altLang="en-US" sz="5600" dirty="0">
              <a:latin typeface="Verdana" pitchFamily="34" charset="0"/>
              <a:cs typeface="Verdana" pitchFamily="34" charset="0"/>
            </a:endParaRPr>
          </a:p>
          <a:p>
            <a:pPr lvl="2">
              <a:lnSpc>
                <a:spcPct val="120000"/>
              </a:lnSpc>
              <a:spcBef>
                <a:spcPts val="0"/>
              </a:spcBef>
              <a:buNone/>
            </a:pPr>
            <a:r>
              <a:rPr lang="en-US" altLang="zh-CN" sz="5600" dirty="0">
                <a:latin typeface="Verdana" pitchFamily="34" charset="0"/>
                <a:ea typeface="Verdana" pitchFamily="34" charset="0"/>
                <a:cs typeface="Verdana" pitchFamily="34" charset="0"/>
              </a:rPr>
              <a:t>}</a:t>
            </a:r>
            <a:r>
              <a:rPr lang="en-US" altLang="zh-CN" sz="5600" b="1" dirty="0">
                <a:latin typeface="Verdana" pitchFamily="34" charset="0"/>
                <a:ea typeface="Verdana" pitchFamily="34" charset="0"/>
                <a:cs typeface="Verdana" pitchFamily="34" charset="0"/>
              </a:rPr>
              <a:t>catch (</a:t>
            </a:r>
            <a:r>
              <a:rPr lang="en-US" altLang="zh-CN" sz="5600" b="1" dirty="0" err="1">
                <a:latin typeface="Verdana" pitchFamily="34" charset="0"/>
                <a:ea typeface="Verdana" pitchFamily="34" charset="0"/>
                <a:cs typeface="Verdana" pitchFamily="34" charset="0"/>
              </a:rPr>
              <a:t>IOException</a:t>
            </a:r>
            <a:r>
              <a:rPr lang="en-US" altLang="zh-CN" sz="5600" b="1" dirty="0">
                <a:latin typeface="Verdana" pitchFamily="34" charset="0"/>
                <a:ea typeface="Verdana" pitchFamily="34" charset="0"/>
                <a:cs typeface="Verdana" pitchFamily="34" charset="0"/>
              </a:rPr>
              <a:t> e) {</a:t>
            </a:r>
          </a:p>
          <a:p>
            <a:pPr lvl="3">
              <a:lnSpc>
                <a:spcPct val="120000"/>
              </a:lnSpc>
              <a:spcBef>
                <a:spcPts val="0"/>
              </a:spcBef>
              <a:buNone/>
            </a:pPr>
            <a:r>
              <a:rPr lang="en-US" altLang="zh-CN" sz="5600" dirty="0" err="1">
                <a:latin typeface="Verdana" pitchFamily="34" charset="0"/>
                <a:ea typeface="Verdana" pitchFamily="34" charset="0"/>
                <a:cs typeface="Verdana" pitchFamily="34" charset="0"/>
              </a:rPr>
              <a:t>e.printStackTrace</a:t>
            </a:r>
            <a:r>
              <a:rPr lang="en-US" altLang="zh-CN" sz="5600" dirty="0">
                <a:latin typeface="Verdana" pitchFamily="34" charset="0"/>
                <a:ea typeface="Verdana" pitchFamily="34" charset="0"/>
                <a:cs typeface="Verdana" pitchFamily="34" charset="0"/>
              </a:rPr>
              <a:t>();	</a:t>
            </a:r>
            <a:r>
              <a:rPr lang="en-US" altLang="zh-CN" sz="5600" dirty="0" err="1">
                <a:latin typeface="Verdana" pitchFamily="34" charset="0"/>
                <a:ea typeface="Verdana" pitchFamily="34" charset="0"/>
                <a:cs typeface="Verdana" pitchFamily="34" charset="0"/>
              </a:rPr>
              <a:t>System.</a:t>
            </a:r>
            <a:r>
              <a:rPr lang="en-US" altLang="zh-CN" sz="5600" b="1" i="1" dirty="0" err="1">
                <a:latin typeface="Verdana" pitchFamily="34" charset="0"/>
                <a:ea typeface="Verdana" pitchFamily="34" charset="0"/>
                <a:cs typeface="Verdana" pitchFamily="34" charset="0"/>
              </a:rPr>
              <a:t>out.println</a:t>
            </a:r>
            <a:r>
              <a:rPr lang="en-US" altLang="zh-CN" sz="5600" b="1" i="1" dirty="0">
                <a:latin typeface="Verdana" pitchFamily="34" charset="0"/>
                <a:ea typeface="Verdana" pitchFamily="34" charset="0"/>
                <a:cs typeface="Verdana" pitchFamily="34" charset="0"/>
              </a:rPr>
              <a:t>("</a:t>
            </a:r>
            <a:r>
              <a:rPr lang="zh-CN" altLang="en-US" sz="5600" b="1" i="1" dirty="0">
                <a:latin typeface="Verdana" pitchFamily="34" charset="0"/>
                <a:cs typeface="Verdana" pitchFamily="34" charset="0"/>
              </a:rPr>
              <a:t>客户已断开</a:t>
            </a:r>
            <a:r>
              <a:rPr lang="en-US" altLang="zh-CN" sz="5600" b="1" i="1" dirty="0">
                <a:latin typeface="Verdana" pitchFamily="34" charset="0"/>
                <a:ea typeface="Verdana" pitchFamily="34" charset="0"/>
                <a:cs typeface="Verdana" pitchFamily="34" charset="0"/>
              </a:rPr>
              <a:t>");</a:t>
            </a:r>
          </a:p>
          <a:p>
            <a:pPr lvl="2">
              <a:lnSpc>
                <a:spcPct val="120000"/>
              </a:lnSpc>
              <a:spcBef>
                <a:spcPts val="0"/>
              </a:spcBef>
              <a:buNone/>
            </a:pPr>
            <a:r>
              <a:rPr lang="en-US" altLang="zh-CN" sz="5600" dirty="0">
                <a:latin typeface="Verdana" pitchFamily="34" charset="0"/>
                <a:ea typeface="Verdana" pitchFamily="34" charset="0"/>
                <a:cs typeface="Verdana" pitchFamily="34" charset="0"/>
              </a:rPr>
              <a:t>}</a:t>
            </a:r>
            <a:r>
              <a:rPr lang="en-US" altLang="zh-CN" sz="5600" b="1" dirty="0">
                <a:latin typeface="Verdana" pitchFamily="34" charset="0"/>
                <a:ea typeface="Verdana" pitchFamily="34" charset="0"/>
                <a:cs typeface="Verdana" pitchFamily="34" charset="0"/>
              </a:rPr>
              <a:t>catch (</a:t>
            </a:r>
            <a:r>
              <a:rPr lang="en-US" altLang="zh-CN" sz="5600" b="1" dirty="0" err="1">
                <a:latin typeface="Verdana" pitchFamily="34" charset="0"/>
                <a:ea typeface="Verdana" pitchFamily="34" charset="0"/>
                <a:cs typeface="Verdana" pitchFamily="34" charset="0"/>
              </a:rPr>
              <a:t>InterruptedException</a:t>
            </a:r>
            <a:r>
              <a:rPr lang="en-US" altLang="zh-CN" sz="5600" b="1" dirty="0">
                <a:latin typeface="Verdana" pitchFamily="34" charset="0"/>
                <a:ea typeface="Verdana" pitchFamily="34" charset="0"/>
                <a:cs typeface="Verdana" pitchFamily="34" charset="0"/>
              </a:rPr>
              <a:t> e) {</a:t>
            </a:r>
          </a:p>
          <a:p>
            <a:pPr lvl="3">
              <a:lnSpc>
                <a:spcPct val="120000"/>
              </a:lnSpc>
              <a:spcBef>
                <a:spcPts val="0"/>
              </a:spcBef>
              <a:buNone/>
            </a:pPr>
            <a:r>
              <a:rPr lang="en-US" altLang="zh-CN" sz="5600" dirty="0" err="1">
                <a:latin typeface="Verdana" pitchFamily="34" charset="0"/>
                <a:ea typeface="Verdana" pitchFamily="34" charset="0"/>
                <a:cs typeface="Verdana" pitchFamily="34" charset="0"/>
              </a:rPr>
              <a:t>e.printStackTrace</a:t>
            </a:r>
            <a:r>
              <a:rPr lang="en-US" altLang="zh-CN" sz="5600" dirty="0">
                <a:latin typeface="Verdana" pitchFamily="34" charset="0"/>
                <a:ea typeface="Verdana" pitchFamily="34" charset="0"/>
                <a:cs typeface="Verdana" pitchFamily="34" charset="0"/>
              </a:rPr>
              <a:t>();</a:t>
            </a:r>
          </a:p>
          <a:p>
            <a:pPr lvl="2">
              <a:lnSpc>
                <a:spcPct val="120000"/>
              </a:lnSpc>
              <a:spcBef>
                <a:spcPts val="0"/>
              </a:spcBef>
              <a:buNone/>
            </a:pPr>
            <a:r>
              <a:rPr lang="en-US" altLang="zh-CN" sz="5600" dirty="0">
                <a:latin typeface="Verdana" pitchFamily="34" charset="0"/>
                <a:ea typeface="Verdana" pitchFamily="34" charset="0"/>
                <a:cs typeface="Verdana" pitchFamily="34" charset="0"/>
              </a:rPr>
              <a:t>}</a:t>
            </a:r>
          </a:p>
          <a:p>
            <a:pPr lvl="1">
              <a:lnSpc>
                <a:spcPct val="120000"/>
              </a:lnSpc>
              <a:spcBef>
                <a:spcPts val="0"/>
              </a:spcBef>
              <a:buNone/>
            </a:pPr>
            <a:r>
              <a:rPr lang="en-US" altLang="zh-CN" sz="5600" dirty="0">
                <a:latin typeface="Verdana" pitchFamily="34" charset="0"/>
                <a:ea typeface="Verdana" pitchFamily="34" charset="0"/>
                <a:cs typeface="Verdana" pitchFamily="34" charset="0"/>
              </a:rPr>
              <a:t>}</a:t>
            </a:r>
          </a:p>
          <a:p>
            <a:pPr>
              <a:lnSpc>
                <a:spcPct val="120000"/>
              </a:lnSpc>
              <a:spcBef>
                <a:spcPts val="0"/>
              </a:spcBef>
              <a:buNone/>
            </a:pPr>
            <a:r>
              <a:rPr lang="en-US" altLang="zh-CN" sz="5600" dirty="0">
                <a:latin typeface="Verdana" pitchFamily="34" charset="0"/>
                <a:ea typeface="Verdana" pitchFamily="34" charset="0"/>
                <a:cs typeface="Verdana" pitchFamily="34" charset="0"/>
              </a:rPr>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52</a:t>
            </a:fld>
            <a:endParaRPr lang="zh-CN" altLang="en-US" dirty="0"/>
          </a:p>
        </p:txBody>
      </p:sp>
      <p:sp>
        <p:nvSpPr>
          <p:cNvPr id="6" name="TextBox 5"/>
          <p:cNvSpPr txBox="1"/>
          <p:nvPr/>
        </p:nvSpPr>
        <p:spPr>
          <a:xfrm>
            <a:off x="6429388" y="428604"/>
            <a:ext cx="2496196" cy="523220"/>
          </a:xfrm>
          <a:prstGeom prst="rect">
            <a:avLst/>
          </a:prstGeom>
          <a:noFill/>
        </p:spPr>
        <p:txBody>
          <a:bodyPr wrap="none" rtlCol="0">
            <a:spAutoFit/>
          </a:bodyPr>
          <a:lstStyle/>
          <a:p>
            <a:r>
              <a:rPr lang="en-US" altLang="zh-CN" sz="2800" b="1" dirty="0">
                <a:solidFill>
                  <a:srgbClr val="C00000"/>
                </a:solidFill>
                <a:latin typeface="Verdana" pitchFamily="34" charset="0"/>
                <a:ea typeface="Verdana" pitchFamily="34" charset="0"/>
                <a:cs typeface="Verdana" pitchFamily="34" charset="0"/>
              </a:rPr>
              <a:t>Server.java</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4290"/>
            <a:ext cx="8507288" cy="6429420"/>
          </a:xfrm>
          <a:ln>
            <a:solidFill>
              <a:schemeClr val="accent1"/>
            </a:solidFill>
          </a:ln>
        </p:spPr>
        <p:txBody>
          <a:bodyPr>
            <a:noAutofit/>
          </a:bodyPr>
          <a:lstStyle/>
          <a:p>
            <a:pPr>
              <a:spcBef>
                <a:spcPts val="0"/>
              </a:spcBef>
              <a:buNone/>
            </a:pPr>
            <a:r>
              <a:rPr lang="en-US" altLang="zh-CN" sz="1400" dirty="0">
                <a:latin typeface="Verdana" pitchFamily="34" charset="0"/>
                <a:ea typeface="Verdana" pitchFamily="34" charset="0"/>
                <a:cs typeface="Verdana" pitchFamily="34" charset="0"/>
              </a:rPr>
              <a:t>import java.io.*;</a:t>
            </a:r>
          </a:p>
          <a:p>
            <a:pPr>
              <a:spcBef>
                <a:spcPts val="0"/>
              </a:spcBef>
              <a:buNone/>
            </a:pPr>
            <a:r>
              <a:rPr lang="en-US" altLang="zh-CN" sz="1400" dirty="0">
                <a:latin typeface="Verdana" pitchFamily="34" charset="0"/>
                <a:ea typeface="Verdana" pitchFamily="34" charset="0"/>
                <a:cs typeface="Verdana" pitchFamily="34" charset="0"/>
              </a:rPr>
              <a:t>import java.net.*;</a:t>
            </a:r>
          </a:p>
          <a:p>
            <a:pPr>
              <a:spcBef>
                <a:spcPts val="0"/>
              </a:spcBef>
              <a:buNone/>
            </a:pPr>
            <a:r>
              <a:rPr lang="en-US" altLang="zh-CN" sz="1400" dirty="0">
                <a:latin typeface="Verdana" pitchFamily="34" charset="0"/>
                <a:ea typeface="Verdana" pitchFamily="34" charset="0"/>
                <a:cs typeface="Verdana" pitchFamily="34" charset="0"/>
              </a:rPr>
              <a:t>public class </a:t>
            </a:r>
            <a:r>
              <a:rPr lang="en-US" altLang="zh-CN" sz="1800" b="1" dirty="0">
                <a:solidFill>
                  <a:srgbClr val="C00000"/>
                </a:solidFill>
                <a:latin typeface="Verdana" pitchFamily="34" charset="0"/>
                <a:ea typeface="Verdana" pitchFamily="34" charset="0"/>
                <a:cs typeface="Verdana" pitchFamily="34" charset="0"/>
              </a:rPr>
              <a:t>Client</a:t>
            </a:r>
            <a:r>
              <a:rPr lang="en-US" altLang="zh-CN" sz="1400" dirty="0">
                <a:latin typeface="Verdana" pitchFamily="34" charset="0"/>
                <a:ea typeface="Verdana" pitchFamily="34" charset="0"/>
                <a:cs typeface="Verdana" pitchFamily="34" charset="0"/>
              </a:rPr>
              <a:t> {</a:t>
            </a:r>
          </a:p>
          <a:p>
            <a:pPr>
              <a:spcBef>
                <a:spcPts val="0"/>
              </a:spcBef>
              <a:buNone/>
            </a:pPr>
            <a:r>
              <a:rPr lang="en-US" altLang="zh-CN" sz="1400" dirty="0">
                <a:latin typeface="Verdana" pitchFamily="34" charset="0"/>
                <a:ea typeface="Verdana" pitchFamily="34" charset="0"/>
                <a:cs typeface="Verdana" pitchFamily="34" charset="0"/>
              </a:rPr>
              <a:t>   public static void main(String </a:t>
            </a:r>
            <a:r>
              <a:rPr lang="en-US" altLang="zh-CN" sz="1400" dirty="0" err="1">
                <a:latin typeface="Verdana" pitchFamily="34" charset="0"/>
                <a:ea typeface="Verdana" pitchFamily="34" charset="0"/>
                <a:cs typeface="Verdana" pitchFamily="34" charset="0"/>
              </a:rPr>
              <a:t>args</a:t>
            </a:r>
            <a:r>
              <a:rPr lang="en-US" altLang="zh-CN" sz="1400" dirty="0">
                <a:latin typeface="Verdana" pitchFamily="34" charset="0"/>
                <a:ea typeface="Verdana" pitchFamily="34" charset="0"/>
                <a:cs typeface="Verdana" pitchFamily="34" charset="0"/>
              </a:rPr>
              <a:t>[]) {</a:t>
            </a:r>
          </a:p>
          <a:p>
            <a:pPr>
              <a:spcBef>
                <a:spcPts val="0"/>
              </a:spcBef>
              <a:buNone/>
            </a:pPr>
            <a:r>
              <a:rPr lang="en-US" altLang="zh-CN" sz="1400" b="1" dirty="0">
                <a:solidFill>
                  <a:srgbClr val="0000CC"/>
                </a:solidFill>
                <a:latin typeface="Verdana" pitchFamily="34" charset="0"/>
                <a:ea typeface="Verdana" pitchFamily="34" charset="0"/>
                <a:cs typeface="Verdana" pitchFamily="34" charset="0"/>
              </a:rPr>
              <a:t>      Socket </a:t>
            </a:r>
            <a:r>
              <a:rPr lang="en-US" altLang="zh-CN" sz="1400" b="1" dirty="0" err="1">
                <a:solidFill>
                  <a:srgbClr val="0000CC"/>
                </a:solidFill>
                <a:latin typeface="Verdana" pitchFamily="34" charset="0"/>
                <a:ea typeface="Verdana" pitchFamily="34" charset="0"/>
                <a:cs typeface="Verdana" pitchFamily="34" charset="0"/>
              </a:rPr>
              <a:t>mysocket</a:t>
            </a:r>
            <a:r>
              <a:rPr lang="en-US" altLang="zh-CN" sz="1400" b="1" dirty="0">
                <a:solidFill>
                  <a:srgbClr val="0000CC"/>
                </a:solidFill>
                <a:latin typeface="Verdana" pitchFamily="34" charset="0"/>
                <a:ea typeface="Verdana" pitchFamily="34" charset="0"/>
                <a:cs typeface="Verdana" pitchFamily="34" charset="0"/>
              </a:rPr>
              <a:t>;</a:t>
            </a:r>
          </a:p>
          <a:p>
            <a:pPr>
              <a:spcBef>
                <a:spcPts val="0"/>
              </a:spcBef>
              <a:buNone/>
            </a:pPr>
            <a:r>
              <a:rPr lang="en-US" altLang="zh-CN" sz="1400" b="1" dirty="0">
                <a:solidFill>
                  <a:srgbClr val="0000CC"/>
                </a:solidFill>
                <a:latin typeface="Verdana" pitchFamily="34" charset="0"/>
                <a:ea typeface="Verdana" pitchFamily="34" charset="0"/>
                <a:cs typeface="Verdana" pitchFamily="34" charset="0"/>
              </a:rPr>
              <a:t>      </a:t>
            </a:r>
            <a:r>
              <a:rPr lang="en-US" altLang="zh-CN" sz="1400" b="1" dirty="0" err="1">
                <a:solidFill>
                  <a:srgbClr val="0000CC"/>
                </a:solidFill>
                <a:latin typeface="Verdana" pitchFamily="34" charset="0"/>
                <a:ea typeface="Verdana" pitchFamily="34" charset="0"/>
                <a:cs typeface="Verdana" pitchFamily="34" charset="0"/>
              </a:rPr>
              <a:t>DataInputStream</a:t>
            </a:r>
            <a:r>
              <a:rPr lang="en-US" altLang="zh-CN" sz="1400" b="1" dirty="0">
                <a:solidFill>
                  <a:srgbClr val="0000CC"/>
                </a:solidFill>
                <a:latin typeface="Verdana" pitchFamily="34" charset="0"/>
                <a:ea typeface="Verdana" pitchFamily="34" charset="0"/>
                <a:cs typeface="Verdana" pitchFamily="34" charset="0"/>
              </a:rPr>
              <a:t> in=null;</a:t>
            </a:r>
          </a:p>
          <a:p>
            <a:pPr>
              <a:spcBef>
                <a:spcPts val="0"/>
              </a:spcBef>
              <a:buNone/>
            </a:pPr>
            <a:r>
              <a:rPr lang="en-US" altLang="zh-CN" sz="1400" b="1" dirty="0">
                <a:solidFill>
                  <a:srgbClr val="0000CC"/>
                </a:solidFill>
                <a:latin typeface="Verdana" pitchFamily="34" charset="0"/>
                <a:ea typeface="Verdana" pitchFamily="34" charset="0"/>
                <a:cs typeface="Verdana" pitchFamily="34" charset="0"/>
              </a:rPr>
              <a:t>      </a:t>
            </a:r>
            <a:r>
              <a:rPr lang="en-US" altLang="zh-CN" sz="1400" b="1" dirty="0" err="1">
                <a:solidFill>
                  <a:srgbClr val="0000CC"/>
                </a:solidFill>
                <a:latin typeface="Verdana" pitchFamily="34" charset="0"/>
                <a:ea typeface="Verdana" pitchFamily="34" charset="0"/>
                <a:cs typeface="Verdana" pitchFamily="34" charset="0"/>
              </a:rPr>
              <a:t>DataOutputStream</a:t>
            </a:r>
            <a:r>
              <a:rPr lang="en-US" altLang="zh-CN" sz="1400" b="1" dirty="0">
                <a:solidFill>
                  <a:srgbClr val="0000CC"/>
                </a:solidFill>
                <a:latin typeface="Verdana" pitchFamily="34" charset="0"/>
                <a:ea typeface="Verdana" pitchFamily="34" charset="0"/>
                <a:cs typeface="Verdana" pitchFamily="34" charset="0"/>
              </a:rPr>
              <a:t> out=null;      </a:t>
            </a:r>
          </a:p>
          <a:p>
            <a:pPr>
              <a:spcBef>
                <a:spcPts val="0"/>
              </a:spcBef>
              <a:buNone/>
            </a:pPr>
            <a:r>
              <a:rPr lang="en-US" altLang="zh-CN" sz="1400" dirty="0">
                <a:latin typeface="Verdana" pitchFamily="34" charset="0"/>
                <a:ea typeface="Verdana" pitchFamily="34" charset="0"/>
                <a:cs typeface="Verdana" pitchFamily="34" charset="0"/>
              </a:rPr>
              <a:t>      try{  </a:t>
            </a:r>
          </a:p>
          <a:p>
            <a:pPr lvl="1">
              <a:spcBef>
                <a:spcPts val="0"/>
              </a:spcBef>
              <a:buNone/>
            </a:pPr>
            <a:r>
              <a:rPr lang="en-US" altLang="zh-CN" sz="1400" dirty="0">
                <a:latin typeface="Verdana" pitchFamily="34" charset="0"/>
                <a:ea typeface="Verdana" pitchFamily="34" charset="0"/>
                <a:cs typeface="Verdana" pitchFamily="34" charset="0"/>
              </a:rPr>
              <a:t>    	  </a:t>
            </a:r>
            <a:r>
              <a:rPr lang="en-US" altLang="zh-CN" sz="1400" b="1" dirty="0">
                <a:solidFill>
                  <a:srgbClr val="C00000"/>
                </a:solidFill>
                <a:latin typeface="Verdana" pitchFamily="34" charset="0"/>
                <a:ea typeface="Verdana" pitchFamily="34" charset="0"/>
                <a:cs typeface="Verdana" pitchFamily="34" charset="0"/>
              </a:rPr>
              <a:t>//1</a:t>
            </a:r>
            <a:r>
              <a:rPr lang="zh-CN" altLang="en-US" sz="1400" b="1" dirty="0">
                <a:solidFill>
                  <a:srgbClr val="C00000"/>
                </a:solidFill>
                <a:latin typeface="Verdana" pitchFamily="34" charset="0"/>
                <a:cs typeface="Verdana" pitchFamily="34" charset="0"/>
              </a:rPr>
              <a:t>、创建客户端</a:t>
            </a:r>
            <a:r>
              <a:rPr lang="en-US" altLang="zh-CN" sz="1400" b="1" dirty="0">
                <a:solidFill>
                  <a:srgbClr val="C00000"/>
                </a:solidFill>
                <a:latin typeface="Verdana" pitchFamily="34" charset="0"/>
                <a:ea typeface="Verdana" pitchFamily="34" charset="0"/>
                <a:cs typeface="Verdana" pitchFamily="34" charset="0"/>
              </a:rPr>
              <a:t>Socket</a:t>
            </a:r>
            <a:r>
              <a:rPr lang="zh-CN" altLang="en-US" sz="1400" b="1" dirty="0">
                <a:solidFill>
                  <a:srgbClr val="C00000"/>
                </a:solidFill>
                <a:latin typeface="Verdana" pitchFamily="34" charset="0"/>
                <a:cs typeface="Verdana" pitchFamily="34" charset="0"/>
              </a:rPr>
              <a:t>，指定服务器地址和端口，呼叫服务器端</a:t>
            </a:r>
          </a:p>
          <a:p>
            <a:pPr lvl="1">
              <a:spcBef>
                <a:spcPts val="0"/>
              </a:spcBef>
              <a:buNone/>
            </a:pPr>
            <a:r>
              <a:rPr lang="zh-CN" altLang="en-US" sz="1400" b="1" dirty="0">
                <a:solidFill>
                  <a:srgbClr val="C00000"/>
                </a:solidFill>
                <a:latin typeface="Verdana" pitchFamily="34" charset="0"/>
                <a:cs typeface="Verdana" pitchFamily="34" charset="0"/>
              </a:rPr>
              <a:t>    	  </a:t>
            </a:r>
            <a:r>
              <a:rPr lang="en-US" altLang="zh-CN" sz="1400" b="1" dirty="0" err="1">
                <a:solidFill>
                  <a:srgbClr val="C00000"/>
                </a:solidFill>
                <a:latin typeface="Verdana" pitchFamily="34" charset="0"/>
                <a:ea typeface="Verdana" pitchFamily="34" charset="0"/>
                <a:cs typeface="Verdana" pitchFamily="34" charset="0"/>
              </a:rPr>
              <a:t>mysocket</a:t>
            </a:r>
            <a:r>
              <a:rPr lang="en-US" altLang="zh-CN" sz="1400" b="1" dirty="0">
                <a:solidFill>
                  <a:srgbClr val="C00000"/>
                </a:solidFill>
                <a:latin typeface="Verdana" pitchFamily="34" charset="0"/>
                <a:ea typeface="Verdana" pitchFamily="34" charset="0"/>
                <a:cs typeface="Verdana" pitchFamily="34" charset="0"/>
              </a:rPr>
              <a:t>=new Socket("127.0.0.1", 4331);          </a:t>
            </a:r>
          </a:p>
          <a:p>
            <a:pPr lvl="1">
              <a:spcBef>
                <a:spcPts val="0"/>
              </a:spcBef>
              <a:buNone/>
            </a:pPr>
            <a:r>
              <a:rPr lang="en-US" altLang="zh-CN" sz="1400" b="1" dirty="0">
                <a:solidFill>
                  <a:srgbClr val="006600"/>
                </a:solidFill>
                <a:latin typeface="Verdana" pitchFamily="34" charset="0"/>
                <a:ea typeface="Verdana" pitchFamily="34" charset="0"/>
                <a:cs typeface="Verdana" pitchFamily="34" charset="0"/>
              </a:rPr>
              <a:t>       //2</a:t>
            </a:r>
            <a:r>
              <a:rPr lang="zh-CN" altLang="en-US" sz="1400" b="1" dirty="0">
                <a:solidFill>
                  <a:srgbClr val="006600"/>
                </a:solidFill>
                <a:latin typeface="Verdana" pitchFamily="34" charset="0"/>
                <a:cs typeface="Verdana" pitchFamily="34" charset="0"/>
              </a:rPr>
              <a:t>、获取输出</a:t>
            </a:r>
            <a:r>
              <a:rPr lang="zh-CN" altLang="en-US" sz="1400" b="1">
                <a:solidFill>
                  <a:srgbClr val="006600"/>
                </a:solidFill>
                <a:latin typeface="Verdana" pitchFamily="34" charset="0"/>
                <a:cs typeface="Verdana" pitchFamily="34" charset="0"/>
              </a:rPr>
              <a:t>流，可使用输出流向</a:t>
            </a:r>
            <a:r>
              <a:rPr lang="zh-CN" altLang="en-US" sz="1400" b="1" dirty="0">
                <a:solidFill>
                  <a:srgbClr val="006600"/>
                </a:solidFill>
                <a:latin typeface="Verdana" pitchFamily="34" charset="0"/>
                <a:cs typeface="Verdana" pitchFamily="34" charset="0"/>
              </a:rPr>
              <a:t>服务器端发送信息</a:t>
            </a:r>
          </a:p>
          <a:p>
            <a:pPr lvl="1">
              <a:spcBef>
                <a:spcPts val="0"/>
              </a:spcBef>
              <a:buNone/>
            </a:pPr>
            <a:r>
              <a:rPr lang="zh-CN" altLang="en-US" sz="1400" b="1" dirty="0">
                <a:solidFill>
                  <a:srgbClr val="006600"/>
                </a:solidFill>
                <a:latin typeface="Verdana" pitchFamily="34" charset="0"/>
                <a:cs typeface="Verdana" pitchFamily="34" charset="0"/>
              </a:rPr>
              <a:t>       </a:t>
            </a:r>
            <a:r>
              <a:rPr lang="en-US" altLang="zh-CN" sz="1400" b="1" dirty="0">
                <a:solidFill>
                  <a:srgbClr val="006600"/>
                </a:solidFill>
                <a:latin typeface="Verdana" pitchFamily="34" charset="0"/>
                <a:ea typeface="Verdana" pitchFamily="34" charset="0"/>
                <a:cs typeface="Verdana" pitchFamily="34" charset="0"/>
              </a:rPr>
              <a:t>out=new </a:t>
            </a:r>
            <a:r>
              <a:rPr lang="en-US" altLang="zh-CN" sz="1400" b="1" dirty="0" err="1">
                <a:solidFill>
                  <a:srgbClr val="006600"/>
                </a:solidFill>
                <a:latin typeface="Verdana" pitchFamily="34" charset="0"/>
                <a:ea typeface="Verdana" pitchFamily="34" charset="0"/>
                <a:cs typeface="Verdana" pitchFamily="34" charset="0"/>
              </a:rPr>
              <a:t>DataOutputStream</a:t>
            </a:r>
            <a:r>
              <a:rPr lang="en-US" altLang="zh-CN" sz="1400" b="1" dirty="0">
                <a:solidFill>
                  <a:srgbClr val="006600"/>
                </a:solidFill>
                <a:latin typeface="Verdana" pitchFamily="34" charset="0"/>
                <a:ea typeface="Verdana" pitchFamily="34" charset="0"/>
                <a:cs typeface="Verdana" pitchFamily="34" charset="0"/>
              </a:rPr>
              <a:t>(</a:t>
            </a:r>
            <a:r>
              <a:rPr lang="en-US" altLang="zh-CN" sz="1400" b="1" dirty="0" err="1">
                <a:solidFill>
                  <a:srgbClr val="006600"/>
                </a:solidFill>
                <a:latin typeface="Verdana" pitchFamily="34" charset="0"/>
                <a:ea typeface="Verdana" pitchFamily="34" charset="0"/>
                <a:cs typeface="Verdana" pitchFamily="34" charset="0"/>
              </a:rPr>
              <a:t>mysocket.getOutputStream</a:t>
            </a:r>
            <a:r>
              <a:rPr lang="en-US" altLang="zh-CN" sz="1400" b="1" dirty="0">
                <a:solidFill>
                  <a:srgbClr val="006600"/>
                </a:solidFill>
                <a:latin typeface="Verdana" pitchFamily="34" charset="0"/>
                <a:ea typeface="Verdana" pitchFamily="34" charset="0"/>
                <a:cs typeface="Verdana" pitchFamily="34" charset="0"/>
              </a:rPr>
              <a:t>());           </a:t>
            </a:r>
          </a:p>
          <a:p>
            <a:pPr lvl="1">
              <a:spcBef>
                <a:spcPts val="0"/>
              </a:spcBef>
              <a:buNone/>
            </a:pPr>
            <a:r>
              <a:rPr lang="en-US" altLang="zh-CN" sz="1400" dirty="0">
                <a:latin typeface="Verdana" pitchFamily="34" charset="0"/>
                <a:ea typeface="Verdana" pitchFamily="34" charset="0"/>
                <a:cs typeface="Verdana" pitchFamily="34" charset="0"/>
              </a:rPr>
              <a:t>       </a:t>
            </a:r>
            <a:r>
              <a:rPr lang="en-US" altLang="zh-CN" sz="1400" b="1" dirty="0">
                <a:solidFill>
                  <a:srgbClr val="CC0066"/>
                </a:solidFill>
                <a:latin typeface="Verdana" pitchFamily="34" charset="0"/>
                <a:ea typeface="Verdana" pitchFamily="34" charset="0"/>
                <a:cs typeface="Verdana" pitchFamily="34" charset="0"/>
              </a:rPr>
              <a:t>//3</a:t>
            </a:r>
            <a:r>
              <a:rPr lang="zh-CN" altLang="en-US" sz="1400" b="1" dirty="0">
                <a:solidFill>
                  <a:srgbClr val="CC0066"/>
                </a:solidFill>
                <a:latin typeface="Verdana" pitchFamily="34" charset="0"/>
                <a:cs typeface="Verdana" pitchFamily="34" charset="0"/>
              </a:rPr>
              <a:t>、获取</a:t>
            </a:r>
            <a:r>
              <a:rPr lang="zh-CN" altLang="en-US" sz="1400" b="1">
                <a:solidFill>
                  <a:srgbClr val="CC0066"/>
                </a:solidFill>
                <a:latin typeface="Verdana" pitchFamily="34" charset="0"/>
                <a:cs typeface="Verdana" pitchFamily="34" charset="0"/>
              </a:rPr>
              <a:t>输入流，可使用输入流读取</a:t>
            </a:r>
            <a:r>
              <a:rPr lang="zh-CN" altLang="en-US" sz="1400" b="1" dirty="0">
                <a:solidFill>
                  <a:srgbClr val="CC0066"/>
                </a:solidFill>
                <a:latin typeface="Verdana" pitchFamily="34" charset="0"/>
                <a:cs typeface="Verdana" pitchFamily="34" charset="0"/>
              </a:rPr>
              <a:t>服务器端的响应信息</a:t>
            </a:r>
          </a:p>
          <a:p>
            <a:pPr lvl="1">
              <a:spcBef>
                <a:spcPts val="0"/>
              </a:spcBef>
              <a:buNone/>
            </a:pPr>
            <a:r>
              <a:rPr lang="zh-CN" altLang="en-US" sz="1400" b="1" dirty="0">
                <a:solidFill>
                  <a:srgbClr val="CC0066"/>
                </a:solidFill>
                <a:latin typeface="Verdana" pitchFamily="34" charset="0"/>
                <a:cs typeface="Verdana" pitchFamily="34" charset="0"/>
              </a:rPr>
              <a:t>       </a:t>
            </a:r>
            <a:r>
              <a:rPr lang="en-US" altLang="zh-CN" sz="1400" b="1" dirty="0">
                <a:solidFill>
                  <a:srgbClr val="CC0066"/>
                </a:solidFill>
                <a:latin typeface="Verdana" pitchFamily="34" charset="0"/>
                <a:ea typeface="Verdana" pitchFamily="34" charset="0"/>
                <a:cs typeface="Verdana" pitchFamily="34" charset="0"/>
              </a:rPr>
              <a:t>in=new </a:t>
            </a:r>
            <a:r>
              <a:rPr lang="en-US" altLang="zh-CN" sz="1400" b="1" dirty="0" err="1">
                <a:solidFill>
                  <a:srgbClr val="CC0066"/>
                </a:solidFill>
                <a:latin typeface="Verdana" pitchFamily="34" charset="0"/>
                <a:ea typeface="Verdana" pitchFamily="34" charset="0"/>
                <a:cs typeface="Verdana" pitchFamily="34" charset="0"/>
              </a:rPr>
              <a:t>DataInputStream</a:t>
            </a:r>
            <a:r>
              <a:rPr lang="en-US" altLang="zh-CN" sz="1400" b="1" dirty="0">
                <a:solidFill>
                  <a:srgbClr val="CC0066"/>
                </a:solidFill>
                <a:latin typeface="Verdana" pitchFamily="34" charset="0"/>
                <a:ea typeface="Verdana" pitchFamily="34" charset="0"/>
                <a:cs typeface="Verdana" pitchFamily="34" charset="0"/>
              </a:rPr>
              <a:t>(</a:t>
            </a:r>
            <a:r>
              <a:rPr lang="en-US" altLang="zh-CN" sz="1400" b="1" dirty="0" err="1">
                <a:solidFill>
                  <a:srgbClr val="CC0066"/>
                </a:solidFill>
                <a:latin typeface="Verdana" pitchFamily="34" charset="0"/>
                <a:ea typeface="Verdana" pitchFamily="34" charset="0"/>
                <a:cs typeface="Verdana" pitchFamily="34" charset="0"/>
              </a:rPr>
              <a:t>mysocket.getInputStream</a:t>
            </a:r>
            <a:r>
              <a:rPr lang="en-US" altLang="zh-CN" sz="1400" b="1" dirty="0">
                <a:solidFill>
                  <a:srgbClr val="CC0066"/>
                </a:solidFill>
                <a:latin typeface="Verdana" pitchFamily="34" charset="0"/>
                <a:ea typeface="Verdana" pitchFamily="34" charset="0"/>
                <a:cs typeface="Verdana" pitchFamily="34" charset="0"/>
              </a:rPr>
              <a:t>());</a:t>
            </a:r>
          </a:p>
          <a:p>
            <a:pPr lvl="1">
              <a:spcBef>
                <a:spcPts val="0"/>
              </a:spcBef>
              <a:buNone/>
            </a:pPr>
            <a:r>
              <a:rPr lang="en-US" altLang="zh-CN" sz="1400" dirty="0">
                <a:latin typeface="Verdana" pitchFamily="34" charset="0"/>
                <a:ea typeface="Verdana" pitchFamily="34" charset="0"/>
                <a:cs typeface="Verdana" pitchFamily="34" charset="0"/>
              </a:rPr>
              <a:t>          </a:t>
            </a:r>
          </a:p>
          <a:p>
            <a:pPr lvl="1">
              <a:spcBef>
                <a:spcPts val="0"/>
              </a:spcBef>
              <a:buNone/>
            </a:pPr>
            <a:r>
              <a:rPr lang="en-US" altLang="zh-CN" sz="1400" dirty="0">
                <a:latin typeface="Verdana" pitchFamily="34" charset="0"/>
                <a:ea typeface="Verdana" pitchFamily="34" charset="0"/>
                <a:cs typeface="Verdana" pitchFamily="34" charset="0"/>
              </a:rPr>
              <a:t>       char c='a';</a:t>
            </a:r>
          </a:p>
          <a:p>
            <a:pPr lvl="1">
              <a:spcBef>
                <a:spcPts val="0"/>
              </a:spcBef>
              <a:buNone/>
            </a:pPr>
            <a:r>
              <a:rPr lang="en-US" altLang="zh-CN" sz="1400" dirty="0">
                <a:latin typeface="Verdana" pitchFamily="34" charset="0"/>
                <a:ea typeface="Verdana" pitchFamily="34" charset="0"/>
                <a:cs typeface="Verdana" pitchFamily="34" charset="0"/>
              </a:rPr>
              <a:t>	</a:t>
            </a:r>
            <a:r>
              <a:rPr lang="en-US" altLang="zh-CN" sz="1400">
                <a:latin typeface="Verdana" pitchFamily="34" charset="0"/>
                <a:ea typeface="Verdana" pitchFamily="34" charset="0"/>
                <a:cs typeface="Verdana" pitchFamily="34" charset="0"/>
              </a:rPr>
              <a:t>  while</a:t>
            </a:r>
            <a:r>
              <a:rPr lang="en-US" altLang="zh-CN" sz="1400" dirty="0">
                <a:latin typeface="Verdana" pitchFamily="34" charset="0"/>
                <a:ea typeface="Verdana" pitchFamily="34" charset="0"/>
                <a:cs typeface="Verdana" pitchFamily="34" charset="0"/>
              </a:rPr>
              <a:t>(true) {</a:t>
            </a:r>
          </a:p>
          <a:p>
            <a:pPr lvl="2">
              <a:spcBef>
                <a:spcPts val="0"/>
              </a:spcBef>
              <a:buNone/>
            </a:pPr>
            <a:r>
              <a:rPr lang="en-US" altLang="zh-CN" sz="1400" dirty="0">
                <a:latin typeface="Verdana" pitchFamily="34" charset="0"/>
                <a:ea typeface="Verdana" pitchFamily="34" charset="0"/>
                <a:cs typeface="Verdana" pitchFamily="34" charset="0"/>
              </a:rPr>
              <a:t>       if(c&gt;'z') 	 c='a‘;        	  </a:t>
            </a:r>
          </a:p>
          <a:p>
            <a:pPr lvl="2">
              <a:spcBef>
                <a:spcPts val="0"/>
              </a:spcBef>
              <a:buNone/>
            </a:pPr>
            <a:r>
              <a:rPr lang="en-US" altLang="zh-CN" sz="1400" b="1" dirty="0">
                <a:latin typeface="Verdana" pitchFamily="34" charset="0"/>
                <a:ea typeface="Verdana" pitchFamily="34" charset="0"/>
                <a:cs typeface="Verdana" pitchFamily="34" charset="0"/>
              </a:rPr>
              <a:t>       </a:t>
            </a:r>
            <a:r>
              <a:rPr lang="en-US" altLang="zh-CN" sz="1400" b="1" dirty="0" err="1">
                <a:solidFill>
                  <a:srgbClr val="006600"/>
                </a:solidFill>
                <a:latin typeface="Verdana" pitchFamily="34" charset="0"/>
                <a:ea typeface="Verdana" pitchFamily="34" charset="0"/>
                <a:cs typeface="Verdana" pitchFamily="34" charset="0"/>
              </a:rPr>
              <a:t>out.writeChar</a:t>
            </a:r>
            <a:r>
              <a:rPr lang="en-US" altLang="zh-CN" sz="1400" b="1" dirty="0">
                <a:solidFill>
                  <a:srgbClr val="006600"/>
                </a:solidFill>
                <a:latin typeface="Verdana" pitchFamily="34" charset="0"/>
                <a:ea typeface="Verdana" pitchFamily="34" charset="0"/>
                <a:cs typeface="Verdana" pitchFamily="34" charset="0"/>
              </a:rPr>
              <a:t>(c); 	  //</a:t>
            </a:r>
            <a:r>
              <a:rPr lang="zh-CN" altLang="en-US" sz="1400" b="1" dirty="0">
                <a:solidFill>
                  <a:srgbClr val="006600"/>
                </a:solidFill>
                <a:latin typeface="Verdana" pitchFamily="34" charset="0"/>
                <a:cs typeface="Verdana" pitchFamily="34" charset="0"/>
              </a:rPr>
              <a:t>使用输出流向</a:t>
            </a:r>
            <a:r>
              <a:rPr lang="en-US" altLang="zh-CN" sz="1400" b="1" dirty="0">
                <a:solidFill>
                  <a:srgbClr val="006600"/>
                </a:solidFill>
                <a:latin typeface="Verdana" pitchFamily="34" charset="0"/>
                <a:ea typeface="Verdana" pitchFamily="34" charset="0"/>
                <a:cs typeface="Verdana" pitchFamily="34" charset="0"/>
              </a:rPr>
              <a:t>Server</a:t>
            </a:r>
            <a:r>
              <a:rPr lang="zh-CN" altLang="en-US" sz="1400" b="1" dirty="0">
                <a:solidFill>
                  <a:srgbClr val="006600"/>
                </a:solidFill>
                <a:latin typeface="Verdana" pitchFamily="34" charset="0"/>
                <a:cs typeface="Verdana" pitchFamily="34" charset="0"/>
              </a:rPr>
              <a:t>发送数据</a:t>
            </a:r>
            <a:endParaRPr lang="en-US" altLang="zh-CN" sz="1400" b="1" dirty="0">
              <a:solidFill>
                <a:srgbClr val="006600"/>
              </a:solidFill>
              <a:latin typeface="Verdana" pitchFamily="34" charset="0"/>
              <a:ea typeface="Verdana" pitchFamily="34" charset="0"/>
              <a:cs typeface="Verdana" pitchFamily="34" charset="0"/>
            </a:endParaRPr>
          </a:p>
          <a:p>
            <a:pPr lvl="2">
              <a:spcBef>
                <a:spcPts val="0"/>
              </a:spcBef>
              <a:buNone/>
            </a:pPr>
            <a:r>
              <a:rPr lang="en-US" altLang="zh-CN" sz="1400" dirty="0">
                <a:solidFill>
                  <a:srgbClr val="CC0066"/>
                </a:solidFill>
                <a:latin typeface="Verdana" pitchFamily="34" charset="0"/>
                <a:ea typeface="Verdana" pitchFamily="34" charset="0"/>
                <a:cs typeface="Verdana" pitchFamily="34" charset="0"/>
              </a:rPr>
              <a:t>       </a:t>
            </a:r>
            <a:r>
              <a:rPr lang="en-US" altLang="zh-CN" sz="1400" b="1" dirty="0">
                <a:solidFill>
                  <a:srgbClr val="CC0066"/>
                </a:solidFill>
                <a:latin typeface="Verdana" pitchFamily="34" charset="0"/>
                <a:ea typeface="Verdana" pitchFamily="34" charset="0"/>
                <a:cs typeface="Verdana" pitchFamily="34" charset="0"/>
              </a:rPr>
              <a:t>char s=</a:t>
            </a:r>
            <a:r>
              <a:rPr lang="en-US" altLang="zh-CN" sz="1400" b="1" dirty="0" err="1">
                <a:solidFill>
                  <a:srgbClr val="CC0066"/>
                </a:solidFill>
                <a:latin typeface="Verdana" pitchFamily="34" charset="0"/>
                <a:ea typeface="Verdana" pitchFamily="34" charset="0"/>
                <a:cs typeface="Verdana" pitchFamily="34" charset="0"/>
              </a:rPr>
              <a:t>in.readChar</a:t>
            </a:r>
            <a:r>
              <a:rPr lang="en-US" altLang="zh-CN" sz="1400" b="1" dirty="0">
                <a:solidFill>
                  <a:srgbClr val="CC0066"/>
                </a:solidFill>
                <a:latin typeface="Verdana" pitchFamily="34" charset="0"/>
                <a:ea typeface="Verdana" pitchFamily="34" charset="0"/>
                <a:cs typeface="Verdana" pitchFamily="34" charset="0"/>
              </a:rPr>
              <a:t>();  //</a:t>
            </a:r>
            <a:r>
              <a:rPr lang="zh-CN" altLang="en-US" sz="1400" b="1" dirty="0">
                <a:solidFill>
                  <a:srgbClr val="CC0066"/>
                </a:solidFill>
                <a:latin typeface="Verdana" pitchFamily="34" charset="0"/>
                <a:cs typeface="Verdana" pitchFamily="34" charset="0"/>
              </a:rPr>
              <a:t>使用输入流读取</a:t>
            </a:r>
            <a:r>
              <a:rPr lang="en-US" altLang="zh-CN" sz="1400" b="1" dirty="0">
                <a:solidFill>
                  <a:srgbClr val="CC0066"/>
                </a:solidFill>
                <a:latin typeface="Verdana" pitchFamily="34" charset="0"/>
                <a:ea typeface="Verdana" pitchFamily="34" charset="0"/>
                <a:cs typeface="Verdana" pitchFamily="34" charset="0"/>
              </a:rPr>
              <a:t>Server</a:t>
            </a:r>
            <a:r>
              <a:rPr lang="zh-CN" altLang="en-US" sz="1400" b="1" dirty="0">
                <a:solidFill>
                  <a:srgbClr val="CC0066"/>
                </a:solidFill>
                <a:latin typeface="Verdana" pitchFamily="34" charset="0"/>
                <a:cs typeface="Verdana" pitchFamily="34" charset="0"/>
              </a:rPr>
              <a:t>发送过来的数据，堵塞状态</a:t>
            </a:r>
          </a:p>
          <a:p>
            <a:pPr lvl="2">
              <a:spcBef>
                <a:spcPts val="0"/>
              </a:spcBef>
              <a:buNone/>
            </a:pP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c++</a:t>
            </a:r>
            <a:r>
              <a:rPr lang="en-US" altLang="zh-CN" sz="1400" dirty="0">
                <a:latin typeface="Verdana" pitchFamily="34" charset="0"/>
                <a:ea typeface="Verdana" pitchFamily="34" charset="0"/>
                <a:cs typeface="Verdana" pitchFamily="34" charset="0"/>
              </a:rPr>
              <a:t>;</a:t>
            </a:r>
          </a:p>
          <a:p>
            <a:pPr lvl="2">
              <a:spcBef>
                <a:spcPts val="0"/>
              </a:spcBef>
              <a:buNone/>
            </a:pP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Thread.sleep</a:t>
            </a:r>
            <a:r>
              <a:rPr lang="en-US" altLang="zh-CN" sz="1400" dirty="0">
                <a:latin typeface="Verdana" pitchFamily="34" charset="0"/>
                <a:ea typeface="Verdana" pitchFamily="34" charset="0"/>
                <a:cs typeface="Verdana" pitchFamily="34" charset="0"/>
              </a:rPr>
              <a:t>(500);</a:t>
            </a:r>
          </a:p>
          <a:p>
            <a:pPr lvl="1">
              <a:spcBef>
                <a:spcPts val="0"/>
              </a:spcBef>
              <a:buNone/>
            </a:pPr>
            <a:r>
              <a:rPr lang="en-US" altLang="zh-CN" sz="1400" dirty="0">
                <a:latin typeface="Verdana" pitchFamily="34" charset="0"/>
                <a:ea typeface="Verdana" pitchFamily="34" charset="0"/>
                <a:cs typeface="Verdana" pitchFamily="34" charset="0"/>
              </a:rPr>
              <a:t>	    }           </a:t>
            </a:r>
          </a:p>
          <a:p>
            <a:pPr>
              <a:spcBef>
                <a:spcPts val="0"/>
              </a:spcBef>
              <a:buNone/>
            </a:pPr>
            <a:r>
              <a:rPr lang="en-US" altLang="zh-CN" sz="1400" dirty="0">
                <a:latin typeface="Verdana" pitchFamily="34" charset="0"/>
                <a:ea typeface="Verdana" pitchFamily="34" charset="0"/>
                <a:cs typeface="Verdana" pitchFamily="34" charset="0"/>
              </a:rPr>
              <a:t>       }catch(Exception e) {</a:t>
            </a:r>
          </a:p>
          <a:p>
            <a:pPr>
              <a:spcBef>
                <a:spcPts val="0"/>
              </a:spcBef>
              <a:buNone/>
            </a:pP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System.out.println</a:t>
            </a:r>
            <a:r>
              <a:rPr lang="en-US" altLang="zh-CN" sz="1400" dirty="0">
                <a:latin typeface="Verdana" pitchFamily="34" charset="0"/>
                <a:ea typeface="Verdana" pitchFamily="34" charset="0"/>
                <a:cs typeface="Verdana" pitchFamily="34" charset="0"/>
              </a:rPr>
              <a:t>("</a:t>
            </a:r>
            <a:r>
              <a:rPr lang="zh-CN" altLang="en-US" sz="1400" dirty="0">
                <a:latin typeface="Verdana" pitchFamily="34" charset="0"/>
                <a:cs typeface="Verdana" pitchFamily="34" charset="0"/>
              </a:rPr>
              <a:t>服务器已断开</a:t>
            </a:r>
            <a:r>
              <a:rPr lang="en-US" altLang="zh-CN" sz="1400" dirty="0">
                <a:latin typeface="Verdana" pitchFamily="34" charset="0"/>
                <a:ea typeface="Verdana" pitchFamily="34" charset="0"/>
                <a:cs typeface="Verdana" pitchFamily="34" charset="0"/>
              </a:rPr>
              <a:t>"+e);</a:t>
            </a:r>
          </a:p>
          <a:p>
            <a:pPr>
              <a:spcBef>
                <a:spcPts val="0"/>
              </a:spcBef>
              <a:buNone/>
            </a:pPr>
            <a:r>
              <a:rPr lang="en-US" altLang="zh-CN" sz="1400" dirty="0">
                <a:latin typeface="Verdana" pitchFamily="34" charset="0"/>
                <a:ea typeface="Verdana" pitchFamily="34" charset="0"/>
                <a:cs typeface="Verdana" pitchFamily="34" charset="0"/>
              </a:rPr>
              <a:t>	</a:t>
            </a:r>
            <a:r>
              <a:rPr lang="en-US" altLang="zh-CN" sz="1400" b="1" dirty="0">
                <a:latin typeface="Verdana" pitchFamily="34" charset="0"/>
                <a:ea typeface="Verdana" pitchFamily="34" charset="0"/>
                <a:cs typeface="Verdana" pitchFamily="34" charset="0"/>
              </a:rPr>
              <a:t>          //4</a:t>
            </a:r>
            <a:r>
              <a:rPr lang="zh-CN" altLang="en-US" sz="1400" b="1" dirty="0">
                <a:latin typeface="Verdana" pitchFamily="34" charset="0"/>
                <a:cs typeface="Verdana" pitchFamily="34" charset="0"/>
              </a:rPr>
              <a:t>、关闭资源          </a:t>
            </a:r>
            <a:endParaRPr lang="en-US" altLang="zh-CN" sz="1400" b="1" dirty="0">
              <a:latin typeface="Verdana" pitchFamily="34" charset="0"/>
              <a:ea typeface="Verdana" pitchFamily="34" charset="0"/>
              <a:cs typeface="Verdana" pitchFamily="34" charset="0"/>
            </a:endParaRPr>
          </a:p>
          <a:p>
            <a:pPr>
              <a:spcBef>
                <a:spcPts val="0"/>
              </a:spcBef>
              <a:buNone/>
            </a:pPr>
            <a:r>
              <a:rPr lang="en-US" altLang="zh-CN" sz="1400" dirty="0">
                <a:latin typeface="Verdana" pitchFamily="34" charset="0"/>
                <a:ea typeface="Verdana" pitchFamily="34" charset="0"/>
                <a:cs typeface="Verdana" pitchFamily="34" charset="0"/>
              </a:rPr>
              <a:t>       }</a:t>
            </a:r>
          </a:p>
          <a:p>
            <a:pPr>
              <a:spcBef>
                <a:spcPts val="0"/>
              </a:spcBef>
              <a:buNone/>
            </a:pPr>
            <a:r>
              <a:rPr lang="en-US" altLang="zh-CN" sz="1400" dirty="0">
                <a:latin typeface="Verdana" pitchFamily="34" charset="0"/>
                <a:ea typeface="Verdana" pitchFamily="34" charset="0"/>
                <a:cs typeface="Verdana" pitchFamily="34" charset="0"/>
              </a:rPr>
              <a:t>   } </a:t>
            </a:r>
          </a:p>
          <a:p>
            <a:pPr>
              <a:spcBef>
                <a:spcPts val="0"/>
              </a:spcBef>
              <a:buNone/>
            </a:pPr>
            <a:r>
              <a:rPr lang="en-US" altLang="zh-CN" sz="1400" dirty="0">
                <a:latin typeface="Verdana" pitchFamily="34" charset="0"/>
                <a:ea typeface="Verdana" pitchFamily="34" charset="0"/>
                <a:cs typeface="Verdana" pitchFamily="34" charset="0"/>
              </a:rPr>
              <a:t>}</a:t>
            </a:r>
            <a:endParaRPr lang="zh-CN" altLang="en-US" sz="1400" dirty="0">
              <a:latin typeface="Verdana" pitchFamily="34" charset="0"/>
              <a:cs typeface="Verdan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53</a:t>
            </a:fld>
            <a:endParaRPr lang="zh-CN" altLang="en-US"/>
          </a:p>
        </p:txBody>
      </p:sp>
      <p:sp>
        <p:nvSpPr>
          <p:cNvPr id="5" name="TextBox 4"/>
          <p:cNvSpPr txBox="1"/>
          <p:nvPr/>
        </p:nvSpPr>
        <p:spPr>
          <a:xfrm>
            <a:off x="6429388" y="428604"/>
            <a:ext cx="2339102" cy="523220"/>
          </a:xfrm>
          <a:prstGeom prst="rect">
            <a:avLst/>
          </a:prstGeom>
          <a:noFill/>
        </p:spPr>
        <p:txBody>
          <a:bodyPr wrap="none" rtlCol="0">
            <a:spAutoFit/>
          </a:bodyPr>
          <a:lstStyle/>
          <a:p>
            <a:r>
              <a:rPr lang="en-US" altLang="zh-CN" sz="2800" b="1" dirty="0">
                <a:solidFill>
                  <a:srgbClr val="C00000"/>
                </a:solidFill>
                <a:latin typeface="Verdana" pitchFamily="34" charset="0"/>
                <a:ea typeface="Verdana" pitchFamily="34" charset="0"/>
                <a:cs typeface="Verdana" pitchFamily="34" charset="0"/>
              </a:rPr>
              <a:t>Client.java</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itchFamily="34" charset="0"/>
                <a:cs typeface="Tahoma" pitchFamily="34" charset="0"/>
              </a:rPr>
              <a:t>§16.3.3   </a:t>
            </a:r>
            <a:r>
              <a:rPr lang="en-US" altLang="zh-CN" dirty="0" err="1">
                <a:latin typeface="Tahoma" pitchFamily="34" charset="0"/>
                <a:ea typeface="Tahoma" pitchFamily="34" charset="0"/>
                <a:cs typeface="Tahoma" pitchFamily="34" charset="0"/>
              </a:rPr>
              <a:t>ServerSocket</a:t>
            </a:r>
            <a:r>
              <a:rPr lang="zh-CN" altLang="en-US" dirty="0">
                <a:latin typeface="Tahoma" pitchFamily="34" charset="0"/>
                <a:cs typeface="Tahoma" pitchFamily="34" charset="0"/>
              </a:rPr>
              <a:t>类 </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pPr algn="ctr">
              <a:buNone/>
            </a:pPr>
            <a:r>
              <a:rPr lang="zh-CN" altLang="en-US" sz="3600" dirty="0"/>
              <a:t>例题16-5</a:t>
            </a:r>
            <a:r>
              <a:rPr lang="en-US" altLang="zh-CN" sz="3600" dirty="0"/>
              <a:t>(</a:t>
            </a:r>
            <a:r>
              <a:rPr lang="zh-CN" altLang="en-US" sz="3600" dirty="0"/>
              <a:t>课堂阅读与讨论</a:t>
            </a:r>
            <a:r>
              <a:rPr lang="en-US" altLang="zh-CN" sz="3600" dirty="0"/>
              <a:t>)</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§16.3.4   </a:t>
            </a:r>
            <a:r>
              <a:rPr lang="zh-CN" altLang="en-US" dirty="0">
                <a:latin typeface="宋体" charset="-122"/>
              </a:rPr>
              <a:t>把套接字连接放在一个线程中 </a:t>
            </a:r>
            <a:endParaRPr lang="zh-CN" altLang="en-US" dirty="0"/>
          </a:p>
        </p:txBody>
      </p:sp>
      <p:sp>
        <p:nvSpPr>
          <p:cNvPr id="3" name="内容占位符 2"/>
          <p:cNvSpPr>
            <a:spLocks noGrp="1"/>
          </p:cNvSpPr>
          <p:nvPr>
            <p:ph idx="1"/>
          </p:nvPr>
        </p:nvSpPr>
        <p:spPr/>
        <p:txBody>
          <a:bodyPr/>
          <a:lstStyle/>
          <a:p>
            <a:pPr>
              <a:spcBef>
                <a:spcPts val="0"/>
              </a:spcBef>
            </a:pPr>
            <a:r>
              <a:rPr lang="zh-CN" altLang="en-US" sz="2400" dirty="0">
                <a:latin typeface="Tahoma" pitchFamily="34" charset="0"/>
                <a:cs typeface="Tahoma" pitchFamily="34" charset="0"/>
              </a:rPr>
              <a:t>为了防止堵塞线程，</a:t>
            </a:r>
            <a:r>
              <a:rPr lang="zh-CN" altLang="en-US" sz="2400" dirty="0">
                <a:solidFill>
                  <a:srgbClr val="C00000"/>
                </a:solidFill>
                <a:latin typeface="Tahoma" pitchFamily="34" charset="0"/>
                <a:cs typeface="Tahoma" pitchFamily="34" charset="0"/>
              </a:rPr>
              <a:t>服务器端收到一个客户的套接字后，就应该启动一个专门为该客户服务的线程</a:t>
            </a:r>
            <a:r>
              <a:rPr lang="zh-CN" altLang="en-US" sz="2400" dirty="0">
                <a:latin typeface="Tahoma" pitchFamily="34" charset="0"/>
                <a:cs typeface="Tahoma" pitchFamily="34" charset="0"/>
              </a:rPr>
              <a:t>。</a:t>
            </a:r>
            <a:endParaRPr lang="en-US" altLang="zh-CN" sz="2400" dirty="0">
              <a:latin typeface="Tahoma" pitchFamily="34" charset="0"/>
              <a:cs typeface="Tahoma" pitchFamily="34" charset="0"/>
            </a:endParaRPr>
          </a:p>
          <a:p>
            <a:pPr>
              <a:spcBef>
                <a:spcPts val="0"/>
              </a:spcBef>
            </a:pPr>
            <a:endParaRPr lang="en-US" altLang="zh-CN" sz="2400" dirty="0">
              <a:latin typeface="Tahoma" pitchFamily="34" charset="0"/>
              <a:ea typeface="Tahoma" pitchFamily="34" charset="0"/>
              <a:cs typeface="Tahoma" pitchFamily="34" charset="0"/>
            </a:endParaRPr>
          </a:p>
          <a:p>
            <a:pPr>
              <a:spcBef>
                <a:spcPts val="0"/>
              </a:spcBef>
            </a:pPr>
            <a:r>
              <a:rPr lang="zh-CN" altLang="en-US" sz="2400" dirty="0">
                <a:latin typeface="Tahoma" pitchFamily="34" charset="0"/>
                <a:cs typeface="Tahoma" pitchFamily="34" charset="0"/>
              </a:rPr>
              <a:t>在下面的例子中，</a:t>
            </a:r>
            <a:endParaRPr lang="en-US" altLang="zh-CN" sz="2400" dirty="0">
              <a:latin typeface="Tahoma" pitchFamily="34" charset="0"/>
              <a:cs typeface="Tahoma" pitchFamily="34" charset="0"/>
            </a:endParaRPr>
          </a:p>
          <a:p>
            <a:pPr marL="801687" lvl="1" indent="-457200">
              <a:spcBef>
                <a:spcPts val="0"/>
              </a:spcBef>
              <a:buFont typeface="+mj-ea"/>
              <a:buAutoNum type="circleNumDbPlain"/>
            </a:pPr>
            <a:r>
              <a:rPr lang="zh-CN" altLang="en-US" sz="2000" b="1" dirty="0">
                <a:solidFill>
                  <a:srgbClr val="C00000"/>
                </a:solidFill>
                <a:latin typeface="Tahoma" pitchFamily="34" charset="0"/>
                <a:cs typeface="Tahoma" pitchFamily="34" charset="0"/>
              </a:rPr>
              <a:t>客户</a:t>
            </a:r>
            <a:r>
              <a:rPr lang="zh-CN" altLang="en-US" sz="2000" dirty="0">
                <a:latin typeface="Tahoma" pitchFamily="34" charset="0"/>
                <a:cs typeface="Tahoma" pitchFamily="34" charset="0"/>
              </a:rPr>
              <a:t>使用</a:t>
            </a:r>
            <a:r>
              <a:rPr lang="en-US" altLang="zh-CN" sz="2000" dirty="0">
                <a:latin typeface="Tahoma" pitchFamily="34" charset="0"/>
                <a:ea typeface="Tahoma" pitchFamily="34" charset="0"/>
                <a:cs typeface="Tahoma" pitchFamily="34" charset="0"/>
              </a:rPr>
              <a:t>Socket</a:t>
            </a:r>
            <a:r>
              <a:rPr lang="zh-CN" altLang="en-US" sz="2000" dirty="0">
                <a:latin typeface="Tahoma" pitchFamily="34" charset="0"/>
                <a:cs typeface="Tahoma" pitchFamily="34" charset="0"/>
              </a:rPr>
              <a:t>类不带参数的构造方法</a:t>
            </a:r>
            <a:r>
              <a:rPr lang="en-US" altLang="zh-CN" sz="2000" b="1" dirty="0">
                <a:solidFill>
                  <a:srgbClr val="C00000"/>
                </a:solidFill>
                <a:latin typeface="Tahoma" pitchFamily="34" charset="0"/>
                <a:ea typeface="Tahoma" pitchFamily="34" charset="0"/>
                <a:cs typeface="Tahoma" pitchFamily="34" charset="0"/>
              </a:rPr>
              <a:t>Socket()</a:t>
            </a:r>
            <a:r>
              <a:rPr lang="zh-CN" altLang="en-US" sz="2000" dirty="0">
                <a:latin typeface="Tahoma" pitchFamily="34" charset="0"/>
                <a:cs typeface="Tahoma" pitchFamily="34" charset="0"/>
              </a:rPr>
              <a:t>创建一个套接字对象。</a:t>
            </a:r>
            <a:endParaRPr lang="en-US" altLang="zh-CN" sz="2000" dirty="0">
              <a:latin typeface="Tahoma" pitchFamily="34" charset="0"/>
              <a:cs typeface="Tahoma" pitchFamily="34" charset="0"/>
            </a:endParaRPr>
          </a:p>
          <a:p>
            <a:pPr marL="801687" lvl="1" indent="-457200">
              <a:spcBef>
                <a:spcPts val="0"/>
              </a:spcBef>
              <a:buFont typeface="+mj-ea"/>
              <a:buAutoNum type="circleNumDbPlain"/>
            </a:pPr>
            <a:r>
              <a:rPr lang="zh-CN" altLang="en-US" sz="2000" dirty="0">
                <a:latin typeface="Tahoma" pitchFamily="34" charset="0"/>
                <a:cs typeface="Tahoma" pitchFamily="34" charset="0"/>
              </a:rPr>
              <a:t>该套接字对象需调用</a:t>
            </a:r>
            <a:r>
              <a:rPr lang="en-US" altLang="zh-CN" sz="2000" b="1" dirty="0">
                <a:solidFill>
                  <a:srgbClr val="C00000"/>
                </a:solidFill>
                <a:latin typeface="Tahoma" pitchFamily="34" charset="0"/>
                <a:ea typeface="Tahoma" pitchFamily="34" charset="0"/>
                <a:cs typeface="Tahoma" pitchFamily="34" charset="0"/>
              </a:rPr>
              <a:t>connect</a:t>
            </a:r>
            <a:r>
              <a:rPr lang="zh-CN" altLang="en-US" sz="2000" b="1" dirty="0">
                <a:solidFill>
                  <a:srgbClr val="C00000"/>
                </a:solidFill>
                <a:latin typeface="Tahoma" pitchFamily="34" charset="0"/>
                <a:ea typeface="Tahoma" pitchFamily="34" charset="0"/>
                <a:cs typeface="Tahoma" pitchFamily="34" charset="0"/>
              </a:rPr>
              <a:t>方法</a:t>
            </a:r>
            <a:r>
              <a:rPr lang="zh-CN" altLang="en-US" sz="2000" dirty="0">
                <a:latin typeface="Tahoma" pitchFamily="34" charset="0"/>
                <a:cs typeface="Tahoma" pitchFamily="34" charset="0"/>
              </a:rPr>
              <a:t>请求和参数</a:t>
            </a:r>
            <a:r>
              <a:rPr lang="en-US" altLang="zh-CN" sz="2000" b="1" dirty="0" err="1">
                <a:solidFill>
                  <a:srgbClr val="C00000"/>
                </a:solidFill>
                <a:latin typeface="Tahoma" pitchFamily="34" charset="0"/>
                <a:ea typeface="Tahoma" pitchFamily="34" charset="0"/>
                <a:cs typeface="Tahoma" pitchFamily="34" charset="0"/>
              </a:rPr>
              <a:t>SocketAddress</a:t>
            </a:r>
            <a:r>
              <a:rPr lang="zh-CN" altLang="en-US" sz="2000" b="1" dirty="0">
                <a:latin typeface="Tahoma" pitchFamily="34" charset="0"/>
                <a:cs typeface="Tahoma" pitchFamily="34" charset="0"/>
              </a:rPr>
              <a:t>指定地址的套接字建立连接。</a:t>
            </a:r>
            <a:endParaRPr lang="en-US" altLang="zh-CN" sz="2000" b="1" dirty="0">
              <a:latin typeface="Tahoma" pitchFamily="34" charset="0"/>
              <a:cs typeface="Tahoma" pitchFamily="34" charset="0"/>
            </a:endParaRPr>
          </a:p>
          <a:p>
            <a:pPr marL="801687" lvl="1" indent="-457200">
              <a:spcBef>
                <a:spcPts val="0"/>
              </a:spcBef>
              <a:buFont typeface="+mj-ea"/>
              <a:buAutoNum type="circleNumDbPlain"/>
            </a:pPr>
            <a:endParaRPr lang="en-US" altLang="zh-CN" sz="2000" b="1" dirty="0">
              <a:latin typeface="Tahoma" pitchFamily="34" charset="0"/>
              <a:cs typeface="Tahoma" pitchFamily="34" charset="0"/>
            </a:endParaRPr>
          </a:p>
          <a:p>
            <a:pPr>
              <a:spcBef>
                <a:spcPts val="0"/>
              </a:spcBef>
            </a:pPr>
            <a:endParaRPr lang="zh-CN" altLang="en-US" sz="2400" b="1" dirty="0">
              <a:latin typeface="Tahoma" pitchFamily="34" charset="0"/>
              <a:cs typeface="Tahoma" pitchFamily="34" charset="0"/>
            </a:endParaRPr>
          </a:p>
          <a:p>
            <a:pPr algn="ctr">
              <a:spcBef>
                <a:spcPts val="0"/>
              </a:spcBef>
              <a:buNone/>
            </a:pPr>
            <a:r>
              <a:rPr lang="en-US" altLang="zh-CN" sz="2400" b="1" dirty="0">
                <a:solidFill>
                  <a:srgbClr val="0000FF"/>
                </a:solidFill>
                <a:latin typeface="Tahoma" pitchFamily="34" charset="0"/>
                <a:ea typeface="Tahoma" pitchFamily="34" charset="0"/>
                <a:cs typeface="Tahoma" pitchFamily="34" charset="0"/>
              </a:rPr>
              <a:t>public void </a:t>
            </a:r>
            <a:r>
              <a:rPr lang="en-US" altLang="zh-CN" sz="2400" b="1" dirty="0">
                <a:solidFill>
                  <a:srgbClr val="C00000"/>
                </a:solidFill>
                <a:latin typeface="Tahoma" pitchFamily="34" charset="0"/>
                <a:ea typeface="Tahoma" pitchFamily="34" charset="0"/>
                <a:cs typeface="Tahoma" pitchFamily="34" charset="0"/>
              </a:rPr>
              <a:t>connect</a:t>
            </a:r>
            <a:r>
              <a:rPr lang="en-US" altLang="zh-CN" sz="2400" b="1" dirty="0">
                <a:solidFill>
                  <a:srgbClr val="0000FF"/>
                </a:solidFill>
                <a:latin typeface="Tahoma" pitchFamily="34" charset="0"/>
                <a:ea typeface="Tahoma" pitchFamily="34" charset="0"/>
                <a:cs typeface="Tahoma" pitchFamily="34" charset="0"/>
              </a:rPr>
              <a:t>(</a:t>
            </a:r>
            <a:r>
              <a:rPr lang="en-US" altLang="zh-CN" sz="2400" b="1" dirty="0" err="1">
                <a:solidFill>
                  <a:srgbClr val="006600"/>
                </a:solidFill>
                <a:latin typeface="Tahoma" pitchFamily="34" charset="0"/>
                <a:ea typeface="Tahoma" pitchFamily="34" charset="0"/>
                <a:cs typeface="Tahoma" pitchFamily="34" charset="0"/>
              </a:rPr>
              <a:t>SocketAddress</a:t>
            </a:r>
            <a:r>
              <a:rPr lang="en-US" altLang="zh-CN" sz="2400" b="1" dirty="0">
                <a:solidFill>
                  <a:srgbClr val="0000FF"/>
                </a:solidFill>
                <a:latin typeface="Tahoma" pitchFamily="34" charset="0"/>
                <a:ea typeface="Tahoma" pitchFamily="34" charset="0"/>
                <a:cs typeface="Tahoma" pitchFamily="34" charset="0"/>
              </a:rPr>
              <a:t> endpoint) </a:t>
            </a:r>
          </a:p>
          <a:p>
            <a:pPr algn="ctr">
              <a:spcBef>
                <a:spcPts val="0"/>
              </a:spcBef>
              <a:buNone/>
            </a:pPr>
            <a:r>
              <a:rPr lang="en-US" altLang="zh-CN" sz="2400" b="1" dirty="0">
                <a:solidFill>
                  <a:srgbClr val="0000FF"/>
                </a:solidFill>
                <a:latin typeface="Tahoma" pitchFamily="34" charset="0"/>
                <a:ea typeface="Tahoma" pitchFamily="34" charset="0"/>
                <a:cs typeface="Tahoma" pitchFamily="34" charset="0"/>
              </a:rPr>
              <a:t>                                                     throws </a:t>
            </a:r>
            <a:r>
              <a:rPr lang="en-US" altLang="zh-CN" sz="2400" b="1" dirty="0" err="1">
                <a:solidFill>
                  <a:srgbClr val="0000FF"/>
                </a:solidFill>
                <a:latin typeface="Tahoma" pitchFamily="34" charset="0"/>
                <a:ea typeface="Tahoma" pitchFamily="34" charset="0"/>
                <a:cs typeface="Tahoma" pitchFamily="34" charset="0"/>
              </a:rPr>
              <a:t>IOException</a:t>
            </a:r>
            <a:endParaRPr lang="en-US" altLang="zh-CN" sz="2400" b="1" dirty="0">
              <a:solidFill>
                <a:srgbClr val="0000FF"/>
              </a:solidFill>
              <a:latin typeface="Tahoma" pitchFamily="34" charset="0"/>
              <a:ea typeface="Tahoma" pitchFamily="34" charset="0"/>
              <a:cs typeface="Tahoma" pitchFamily="34" charset="0"/>
            </a:endParaRPr>
          </a:p>
          <a:p>
            <a:pPr algn="ctr">
              <a:spcBef>
                <a:spcPts val="0"/>
              </a:spcBef>
              <a:buNone/>
            </a:pPr>
            <a:endParaRPr lang="en-US" altLang="zh-CN" sz="2400" b="1" dirty="0">
              <a:solidFill>
                <a:srgbClr val="0000FF"/>
              </a:solidFill>
              <a:latin typeface="Tahoma" pitchFamily="34" charset="0"/>
              <a:ea typeface="Tahoma" pitchFamily="34" charset="0"/>
              <a:cs typeface="Tahoma" pitchFamily="34" charset="0"/>
            </a:endParaRPr>
          </a:p>
          <a:p>
            <a:pPr>
              <a:spcBef>
                <a:spcPts val="0"/>
              </a:spcBef>
            </a:pPr>
            <a:endParaRPr lang="zh-CN" altLang="en-US" sz="2400"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55</a:t>
            </a:fld>
            <a:endParaRPr lang="zh-CN" altLang="en-US" dirty="0"/>
          </a:p>
        </p:txBody>
      </p:sp>
      <p:sp>
        <p:nvSpPr>
          <p:cNvPr id="5" name="线形标注 1 4"/>
          <p:cNvSpPr/>
          <p:nvPr/>
        </p:nvSpPr>
        <p:spPr>
          <a:xfrm>
            <a:off x="5643570" y="4143380"/>
            <a:ext cx="2571768" cy="714380"/>
          </a:xfrm>
          <a:prstGeom prst="borderCallout1">
            <a:avLst>
              <a:gd name="adj1" fmla="val 137409"/>
              <a:gd name="adj2" fmla="val 65289"/>
              <a:gd name="adj3" fmla="val 107683"/>
              <a:gd name="adj4" fmla="val 5085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6600"/>
                </a:solidFill>
              </a:rPr>
              <a:t>服务器程序的地址，包括：</a:t>
            </a:r>
            <a:r>
              <a:rPr lang="en-US" altLang="zh-CN" sz="2000" b="1" dirty="0">
                <a:solidFill>
                  <a:srgbClr val="006600"/>
                </a:solidFill>
              </a:rPr>
              <a:t>IP</a:t>
            </a:r>
            <a:r>
              <a:rPr lang="zh-CN" altLang="en-US" sz="2000" b="1" dirty="0">
                <a:solidFill>
                  <a:srgbClr val="006600"/>
                </a:solidFill>
              </a:rPr>
              <a:t>地址和端口。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§16.3.4   </a:t>
            </a:r>
            <a:r>
              <a:rPr lang="zh-CN" altLang="en-US" dirty="0">
                <a:latin typeface="宋体" charset="-122"/>
              </a:rPr>
              <a:t>把套接字连接放在一个线程中 </a:t>
            </a:r>
            <a:endParaRPr lang="zh-CN" altLang="en-US" dirty="0"/>
          </a:p>
        </p:txBody>
      </p:sp>
      <p:sp>
        <p:nvSpPr>
          <p:cNvPr id="3" name="内容占位符 2"/>
          <p:cNvSpPr>
            <a:spLocks noGrp="1"/>
          </p:cNvSpPr>
          <p:nvPr>
            <p:ph idx="1"/>
          </p:nvPr>
        </p:nvSpPr>
        <p:spPr>
          <a:xfrm>
            <a:off x="457200" y="1628775"/>
            <a:ext cx="8329642" cy="4502150"/>
          </a:xfrm>
        </p:spPr>
        <p:txBody>
          <a:bodyPr/>
          <a:lstStyle/>
          <a:p>
            <a:r>
              <a:rPr lang="zh-CN" altLang="en-US" dirty="0">
                <a:latin typeface="Tahoma" pitchFamily="34" charset="0"/>
                <a:cs typeface="Tahoma" pitchFamily="34" charset="0"/>
              </a:rPr>
              <a:t>为了使用</a:t>
            </a:r>
            <a:r>
              <a:rPr lang="en-US" altLang="zh-CN" b="1" dirty="0">
                <a:solidFill>
                  <a:srgbClr val="0000CC"/>
                </a:solidFill>
                <a:latin typeface="Tahoma" pitchFamily="34" charset="0"/>
                <a:ea typeface="Tahoma" pitchFamily="34" charset="0"/>
                <a:cs typeface="Tahoma" pitchFamily="34" charset="0"/>
              </a:rPr>
              <a:t>connect</a:t>
            </a:r>
            <a:r>
              <a:rPr lang="zh-CN" altLang="en-US" dirty="0">
                <a:latin typeface="Tahoma" pitchFamily="34" charset="0"/>
                <a:cs typeface="Tahoma" pitchFamily="34" charset="0"/>
              </a:rPr>
              <a:t>方法，可以使用</a:t>
            </a:r>
            <a:r>
              <a:rPr lang="en-US" altLang="zh-CN" b="1" dirty="0" err="1">
                <a:solidFill>
                  <a:srgbClr val="C00000"/>
                </a:solidFill>
                <a:latin typeface="Tahoma" pitchFamily="34" charset="0"/>
                <a:ea typeface="Tahoma" pitchFamily="34" charset="0"/>
                <a:cs typeface="Tahoma" pitchFamily="34" charset="0"/>
              </a:rPr>
              <a:t>SocketAddress</a:t>
            </a:r>
            <a:r>
              <a:rPr lang="zh-CN" altLang="en-US" dirty="0">
                <a:latin typeface="Tahoma" pitchFamily="34" charset="0"/>
                <a:cs typeface="Tahoma" pitchFamily="34" charset="0"/>
              </a:rPr>
              <a:t>的子类</a:t>
            </a:r>
            <a:r>
              <a:rPr lang="en-US" altLang="zh-CN" b="1" dirty="0" err="1">
                <a:solidFill>
                  <a:srgbClr val="006600"/>
                </a:solidFill>
                <a:latin typeface="Tahoma" pitchFamily="34" charset="0"/>
                <a:ea typeface="Tahoma" pitchFamily="34" charset="0"/>
                <a:cs typeface="Tahoma" pitchFamily="34" charset="0"/>
              </a:rPr>
              <a:t>InetSocketAddress</a:t>
            </a:r>
            <a:r>
              <a:rPr lang="zh-CN" altLang="en-US" dirty="0">
                <a:latin typeface="Tahoma" pitchFamily="34" charset="0"/>
                <a:cs typeface="Tahoma" pitchFamily="34" charset="0"/>
              </a:rPr>
              <a:t>创建一个对象</a:t>
            </a:r>
            <a:r>
              <a:rPr lang="en-US" altLang="zh-CN" dirty="0">
                <a:latin typeface="Tahoma" pitchFamily="34" charset="0"/>
                <a:cs typeface="Tahoma" pitchFamily="34" charset="0"/>
              </a:rPr>
              <a:t>.</a:t>
            </a:r>
          </a:p>
          <a:p>
            <a:endParaRPr lang="en-US" altLang="zh-CN" dirty="0">
              <a:latin typeface="Tahoma" pitchFamily="34" charset="0"/>
              <a:cs typeface="Tahoma" pitchFamily="34" charset="0"/>
            </a:endParaRPr>
          </a:p>
          <a:p>
            <a:r>
              <a:rPr lang="en-US" altLang="zh-CN" b="1" dirty="0" err="1">
                <a:solidFill>
                  <a:srgbClr val="006600"/>
                </a:solidFill>
                <a:latin typeface="Tahoma" pitchFamily="34" charset="0"/>
                <a:ea typeface="Tahoma" pitchFamily="34" charset="0"/>
                <a:cs typeface="Tahoma" pitchFamily="34" charset="0"/>
              </a:rPr>
              <a:t>InetSocketAddress</a:t>
            </a:r>
            <a:r>
              <a:rPr lang="zh-CN" altLang="en-US" dirty="0">
                <a:latin typeface="Tahoma" pitchFamily="34" charset="0"/>
                <a:cs typeface="Tahoma" pitchFamily="34" charset="0"/>
              </a:rPr>
              <a:t>的构造方法是：</a:t>
            </a:r>
            <a:endParaRPr lang="en-US" altLang="zh-CN" dirty="0">
              <a:latin typeface="Tahoma" pitchFamily="34" charset="0"/>
              <a:cs typeface="Tahoma" pitchFamily="34" charset="0"/>
            </a:endParaRPr>
          </a:p>
          <a:p>
            <a:endParaRPr lang="en-US" altLang="zh-CN" dirty="0">
              <a:latin typeface="Tahoma" pitchFamily="34" charset="0"/>
              <a:ea typeface="Tahoma" pitchFamily="34" charset="0"/>
              <a:cs typeface="Tahoma" pitchFamily="34" charset="0"/>
            </a:endParaRPr>
          </a:p>
          <a:p>
            <a:pPr algn="ctr">
              <a:buNone/>
            </a:pPr>
            <a:r>
              <a:rPr lang="en-US" altLang="zh-CN" sz="2400" dirty="0">
                <a:solidFill>
                  <a:srgbClr val="0000FF"/>
                </a:solidFill>
                <a:latin typeface="Tahoma" pitchFamily="34" charset="0"/>
                <a:ea typeface="Tahoma" pitchFamily="34" charset="0"/>
                <a:cs typeface="Tahoma" pitchFamily="34" charset="0"/>
              </a:rPr>
              <a:t>public </a:t>
            </a:r>
            <a:r>
              <a:rPr lang="en-US" altLang="zh-CN" sz="2400" b="1" dirty="0" err="1">
                <a:solidFill>
                  <a:srgbClr val="006600"/>
                </a:solidFill>
                <a:latin typeface="Tahoma" pitchFamily="34" charset="0"/>
                <a:ea typeface="Tahoma" pitchFamily="34" charset="0"/>
                <a:cs typeface="Tahoma" pitchFamily="34" charset="0"/>
              </a:rPr>
              <a:t>InetSocketAddress</a:t>
            </a:r>
            <a:r>
              <a:rPr lang="en-US" altLang="zh-CN" sz="2400" dirty="0">
                <a:solidFill>
                  <a:srgbClr val="0000FF"/>
                </a:solidFill>
                <a:latin typeface="Tahoma" pitchFamily="34" charset="0"/>
                <a:ea typeface="Tahoma" pitchFamily="34" charset="0"/>
                <a:cs typeface="Tahoma" pitchFamily="34" charset="0"/>
              </a:rPr>
              <a:t>(</a:t>
            </a:r>
            <a:r>
              <a:rPr lang="en-US" altLang="zh-CN" sz="2400" b="1" dirty="0" err="1">
                <a:solidFill>
                  <a:srgbClr val="C00000"/>
                </a:solidFill>
                <a:latin typeface="Tahoma" pitchFamily="34" charset="0"/>
                <a:ea typeface="Tahoma" pitchFamily="34" charset="0"/>
                <a:cs typeface="Tahoma" pitchFamily="34" charset="0"/>
              </a:rPr>
              <a:t>InetAddress</a:t>
            </a:r>
            <a:r>
              <a:rPr lang="en-US" altLang="zh-CN" sz="2400" dirty="0">
                <a:solidFill>
                  <a:srgbClr val="0000FF"/>
                </a:solidFill>
                <a:latin typeface="Tahoma" pitchFamily="34" charset="0"/>
                <a:ea typeface="Tahoma" pitchFamily="34" charset="0"/>
                <a:cs typeface="Tahoma" pitchFamily="34" charset="0"/>
              </a:rPr>
              <a:t> </a:t>
            </a:r>
            <a:r>
              <a:rPr lang="en-US" altLang="zh-CN" sz="2400" dirty="0" err="1">
                <a:solidFill>
                  <a:srgbClr val="0000FF"/>
                </a:solidFill>
                <a:latin typeface="Tahoma" pitchFamily="34" charset="0"/>
                <a:ea typeface="Tahoma" pitchFamily="34" charset="0"/>
                <a:cs typeface="Tahoma" pitchFamily="34" charset="0"/>
              </a:rPr>
              <a:t>addr</a:t>
            </a:r>
            <a:r>
              <a:rPr lang="en-US" altLang="zh-CN" sz="2400" dirty="0">
                <a:solidFill>
                  <a:srgbClr val="0000FF"/>
                </a:solidFill>
                <a:latin typeface="Tahoma" pitchFamily="34" charset="0"/>
                <a:ea typeface="Tahoma" pitchFamily="34" charset="0"/>
                <a:cs typeface="Tahoma" pitchFamily="34" charset="0"/>
              </a:rPr>
              <a:t>, </a:t>
            </a:r>
            <a:r>
              <a:rPr lang="en-US" altLang="zh-CN" sz="2400" dirty="0" err="1">
                <a:solidFill>
                  <a:srgbClr val="0000FF"/>
                </a:solidFill>
                <a:latin typeface="Tahoma" pitchFamily="34" charset="0"/>
                <a:ea typeface="Tahoma" pitchFamily="34" charset="0"/>
                <a:cs typeface="Tahoma" pitchFamily="34" charset="0"/>
              </a:rPr>
              <a:t>int</a:t>
            </a:r>
            <a:r>
              <a:rPr lang="en-US" altLang="zh-CN" sz="2400" dirty="0">
                <a:solidFill>
                  <a:srgbClr val="0000FF"/>
                </a:solidFill>
                <a:latin typeface="Tahoma" pitchFamily="34" charset="0"/>
                <a:ea typeface="Tahoma" pitchFamily="34" charset="0"/>
                <a:cs typeface="Tahoma" pitchFamily="34" charset="0"/>
              </a:rPr>
              <a:t> port);</a:t>
            </a:r>
            <a:endParaRPr lang="zh-CN" altLang="en-US" sz="2400"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56</a:t>
            </a:fld>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142984"/>
            <a:ext cx="500066" cy="4214842"/>
          </a:xfrm>
        </p:spPr>
        <p:txBody>
          <a:bodyPr>
            <a:normAutofit/>
          </a:bodyPr>
          <a:lstStyle/>
          <a:p>
            <a:r>
              <a:rPr lang="zh-CN" altLang="en-US" sz="3200" b="1" dirty="0"/>
              <a:t>多线程通信模型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57</a:t>
            </a:fld>
            <a:endParaRPr lang="zh-CN" altLang="en-US"/>
          </a:p>
        </p:txBody>
      </p:sp>
      <p:sp>
        <p:nvSpPr>
          <p:cNvPr id="5" name="圆角矩形 4"/>
          <p:cNvSpPr/>
          <p:nvPr/>
        </p:nvSpPr>
        <p:spPr>
          <a:xfrm>
            <a:off x="1357290" y="357166"/>
            <a:ext cx="1357322" cy="78581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Client</a:t>
            </a:r>
            <a:endParaRPr lang="zh-CN" altLang="en-US" sz="3200" b="1" dirty="0">
              <a:solidFill>
                <a:schemeClr val="tx1"/>
              </a:solidFill>
            </a:endParaRPr>
          </a:p>
        </p:txBody>
      </p:sp>
      <p:sp>
        <p:nvSpPr>
          <p:cNvPr id="6" name="圆角矩形 5"/>
          <p:cNvSpPr/>
          <p:nvPr/>
        </p:nvSpPr>
        <p:spPr>
          <a:xfrm>
            <a:off x="5786446" y="285728"/>
            <a:ext cx="1357322" cy="78581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Server</a:t>
            </a:r>
            <a:endParaRPr lang="zh-CN" altLang="en-US" sz="3200" b="1" dirty="0">
              <a:solidFill>
                <a:schemeClr val="tx1"/>
              </a:solidFill>
            </a:endParaRPr>
          </a:p>
        </p:txBody>
      </p:sp>
      <p:sp>
        <p:nvSpPr>
          <p:cNvPr id="7" name="TextBox 6"/>
          <p:cNvSpPr txBox="1"/>
          <p:nvPr/>
        </p:nvSpPr>
        <p:spPr>
          <a:xfrm>
            <a:off x="1357290" y="1444232"/>
            <a:ext cx="1357322" cy="461665"/>
          </a:xfrm>
          <a:prstGeom prst="rect">
            <a:avLst/>
          </a:prstGeom>
          <a:noFill/>
          <a:ln>
            <a:solidFill>
              <a:schemeClr val="accent1">
                <a:shade val="50000"/>
              </a:schemeClr>
            </a:solidFill>
          </a:ln>
        </p:spPr>
        <p:txBody>
          <a:bodyPr wrap="square" rtlCol="0">
            <a:spAutoFit/>
          </a:bodyPr>
          <a:lstStyle/>
          <a:p>
            <a:pPr algn="ctr"/>
            <a:r>
              <a:rPr lang="en-US" altLang="zh-CN" sz="2400" b="1" dirty="0"/>
              <a:t>Socket()</a:t>
            </a:r>
            <a:endParaRPr lang="zh-CN" altLang="en-US" sz="2400" b="1" dirty="0"/>
          </a:p>
        </p:txBody>
      </p:sp>
      <p:sp>
        <p:nvSpPr>
          <p:cNvPr id="8" name="TextBox 7"/>
          <p:cNvSpPr txBox="1"/>
          <p:nvPr/>
        </p:nvSpPr>
        <p:spPr>
          <a:xfrm>
            <a:off x="5143504" y="1395699"/>
            <a:ext cx="2571768" cy="461665"/>
          </a:xfrm>
          <a:prstGeom prst="rect">
            <a:avLst/>
          </a:prstGeom>
          <a:noFill/>
          <a:ln>
            <a:solidFill>
              <a:schemeClr val="accent1">
                <a:shade val="50000"/>
              </a:schemeClr>
            </a:solidFill>
          </a:ln>
        </p:spPr>
        <p:txBody>
          <a:bodyPr wrap="square" rtlCol="0">
            <a:spAutoFit/>
          </a:bodyPr>
          <a:lstStyle/>
          <a:p>
            <a:pPr algn="ctr"/>
            <a:r>
              <a:rPr lang="en-US" altLang="zh-CN" sz="2400" b="1" dirty="0" err="1"/>
              <a:t>ServerSocket</a:t>
            </a:r>
            <a:r>
              <a:rPr lang="en-US" altLang="zh-CN" sz="2400" b="1" dirty="0"/>
              <a:t>(port)</a:t>
            </a:r>
            <a:endParaRPr lang="zh-CN" altLang="en-US" sz="2400" b="1" dirty="0"/>
          </a:p>
        </p:txBody>
      </p:sp>
      <p:sp>
        <p:nvSpPr>
          <p:cNvPr id="9" name="TextBox 8"/>
          <p:cNvSpPr txBox="1"/>
          <p:nvPr/>
        </p:nvSpPr>
        <p:spPr>
          <a:xfrm>
            <a:off x="1058238" y="2130642"/>
            <a:ext cx="2038169" cy="707886"/>
          </a:xfrm>
          <a:prstGeom prst="rect">
            <a:avLst/>
          </a:prstGeom>
          <a:noFill/>
          <a:ln>
            <a:solidFill>
              <a:schemeClr val="accent1">
                <a:shade val="50000"/>
              </a:schemeClr>
            </a:solidFill>
          </a:ln>
        </p:spPr>
        <p:txBody>
          <a:bodyPr wrap="square" rtlCol="0">
            <a:spAutoFit/>
          </a:bodyPr>
          <a:lstStyle/>
          <a:p>
            <a:pPr algn="ctr"/>
            <a:r>
              <a:rPr lang="en-US" altLang="zh-CN" sz="2400" b="1"/>
              <a:t>connect()</a:t>
            </a:r>
          </a:p>
          <a:p>
            <a:pPr algn="ctr"/>
            <a:endParaRPr lang="zh-CN" altLang="en-US" sz="1600" b="1" dirty="0"/>
          </a:p>
        </p:txBody>
      </p:sp>
      <p:sp>
        <p:nvSpPr>
          <p:cNvPr id="10" name="TextBox 9"/>
          <p:cNvSpPr txBox="1"/>
          <p:nvPr/>
        </p:nvSpPr>
        <p:spPr>
          <a:xfrm>
            <a:off x="7715272" y="1334143"/>
            <a:ext cx="1071570" cy="584775"/>
          </a:xfrm>
          <a:prstGeom prst="rect">
            <a:avLst/>
          </a:prstGeom>
          <a:noFill/>
          <a:ln>
            <a:solidFill>
              <a:schemeClr val="accent1">
                <a:shade val="50000"/>
              </a:schemeClr>
            </a:solidFill>
            <a:prstDash val="dash"/>
          </a:ln>
        </p:spPr>
        <p:txBody>
          <a:bodyPr wrap="square" rtlCol="0">
            <a:spAutoFit/>
          </a:bodyPr>
          <a:lstStyle/>
          <a:p>
            <a:pPr algn="ctr"/>
            <a:r>
              <a:rPr lang="zh-CN" altLang="en-US" sz="1600" b="1" dirty="0">
                <a:solidFill>
                  <a:srgbClr val="CC0066"/>
                </a:solidFill>
              </a:rPr>
              <a:t>创建对象</a:t>
            </a:r>
            <a:endParaRPr lang="en-US" altLang="zh-CN" sz="1600" b="1" dirty="0">
              <a:solidFill>
                <a:srgbClr val="CC0066"/>
              </a:solidFill>
            </a:endParaRPr>
          </a:p>
          <a:p>
            <a:pPr algn="ctr"/>
            <a:r>
              <a:rPr lang="zh-CN" altLang="en-US" sz="1600" b="1" dirty="0">
                <a:solidFill>
                  <a:srgbClr val="CC0066"/>
                </a:solidFill>
              </a:rPr>
              <a:t>绑定端口</a:t>
            </a:r>
          </a:p>
        </p:txBody>
      </p:sp>
      <p:sp>
        <p:nvSpPr>
          <p:cNvPr id="13" name="TextBox 12"/>
          <p:cNvSpPr txBox="1"/>
          <p:nvPr/>
        </p:nvSpPr>
        <p:spPr>
          <a:xfrm>
            <a:off x="5857884" y="2275826"/>
            <a:ext cx="1285884" cy="461665"/>
          </a:xfrm>
          <a:prstGeom prst="rect">
            <a:avLst/>
          </a:prstGeom>
          <a:noFill/>
          <a:ln>
            <a:solidFill>
              <a:schemeClr val="accent1">
                <a:shade val="50000"/>
              </a:schemeClr>
            </a:solidFill>
          </a:ln>
        </p:spPr>
        <p:txBody>
          <a:bodyPr wrap="square" rtlCol="0">
            <a:spAutoFit/>
          </a:bodyPr>
          <a:lstStyle/>
          <a:p>
            <a:pPr algn="ctr"/>
            <a:r>
              <a:rPr lang="en-US" altLang="zh-CN" sz="2400" b="1" dirty="0"/>
              <a:t>accept()</a:t>
            </a:r>
            <a:endParaRPr lang="zh-CN" altLang="en-US" sz="2400" b="1" dirty="0"/>
          </a:p>
        </p:txBody>
      </p:sp>
      <p:sp>
        <p:nvSpPr>
          <p:cNvPr id="14" name="TextBox 13"/>
          <p:cNvSpPr txBox="1"/>
          <p:nvPr/>
        </p:nvSpPr>
        <p:spPr>
          <a:xfrm>
            <a:off x="7135786" y="2203061"/>
            <a:ext cx="1500198" cy="584775"/>
          </a:xfrm>
          <a:prstGeom prst="rect">
            <a:avLst/>
          </a:prstGeom>
          <a:noFill/>
          <a:ln>
            <a:solidFill>
              <a:schemeClr val="accent1">
                <a:shade val="50000"/>
              </a:schemeClr>
            </a:solidFill>
            <a:prstDash val="dash"/>
          </a:ln>
        </p:spPr>
        <p:txBody>
          <a:bodyPr wrap="square" rtlCol="0">
            <a:spAutoFit/>
          </a:bodyPr>
          <a:lstStyle/>
          <a:p>
            <a:pPr algn="ctr"/>
            <a:r>
              <a:rPr lang="zh-CN" altLang="en-US" sz="1600" b="1" dirty="0">
                <a:solidFill>
                  <a:srgbClr val="CC0066"/>
                </a:solidFill>
              </a:rPr>
              <a:t>循环等待客户端连接呼叫</a:t>
            </a:r>
          </a:p>
        </p:txBody>
      </p:sp>
      <p:sp>
        <p:nvSpPr>
          <p:cNvPr id="15" name="TextBox 14"/>
          <p:cNvSpPr txBox="1"/>
          <p:nvPr/>
        </p:nvSpPr>
        <p:spPr>
          <a:xfrm>
            <a:off x="1500166" y="3786190"/>
            <a:ext cx="1000132" cy="461665"/>
          </a:xfrm>
          <a:prstGeom prst="rect">
            <a:avLst/>
          </a:prstGeom>
          <a:noFill/>
          <a:ln>
            <a:solidFill>
              <a:schemeClr val="accent1">
                <a:shade val="50000"/>
              </a:schemeClr>
            </a:solidFill>
          </a:ln>
        </p:spPr>
        <p:txBody>
          <a:bodyPr wrap="square" rtlCol="0">
            <a:spAutoFit/>
          </a:bodyPr>
          <a:lstStyle/>
          <a:p>
            <a:pPr algn="ctr"/>
            <a:r>
              <a:rPr lang="en-US" altLang="zh-CN" sz="2400" b="1" dirty="0"/>
              <a:t>write()</a:t>
            </a:r>
            <a:endParaRPr lang="zh-CN" altLang="en-US" sz="2400" b="1" dirty="0"/>
          </a:p>
        </p:txBody>
      </p:sp>
      <p:sp>
        <p:nvSpPr>
          <p:cNvPr id="16" name="TextBox 15"/>
          <p:cNvSpPr txBox="1"/>
          <p:nvPr/>
        </p:nvSpPr>
        <p:spPr>
          <a:xfrm>
            <a:off x="5883899" y="4766030"/>
            <a:ext cx="1143008" cy="461665"/>
          </a:xfrm>
          <a:prstGeom prst="rect">
            <a:avLst/>
          </a:prstGeom>
          <a:noFill/>
          <a:ln>
            <a:solidFill>
              <a:schemeClr val="accent1">
                <a:shade val="50000"/>
              </a:schemeClr>
            </a:solidFill>
          </a:ln>
        </p:spPr>
        <p:txBody>
          <a:bodyPr wrap="square" rtlCol="0">
            <a:spAutoFit/>
          </a:bodyPr>
          <a:lstStyle/>
          <a:p>
            <a:pPr algn="ctr"/>
            <a:r>
              <a:rPr lang="en-US" altLang="zh-CN" sz="2400" b="1" dirty="0"/>
              <a:t>write()</a:t>
            </a:r>
            <a:endParaRPr lang="zh-CN" altLang="en-US" sz="2400" b="1" dirty="0"/>
          </a:p>
        </p:txBody>
      </p:sp>
      <p:sp>
        <p:nvSpPr>
          <p:cNvPr id="17" name="TextBox 16"/>
          <p:cNvSpPr txBox="1"/>
          <p:nvPr/>
        </p:nvSpPr>
        <p:spPr>
          <a:xfrm>
            <a:off x="5927194" y="3960894"/>
            <a:ext cx="1073697" cy="461665"/>
          </a:xfrm>
          <a:prstGeom prst="rect">
            <a:avLst/>
          </a:prstGeom>
          <a:noFill/>
          <a:ln>
            <a:solidFill>
              <a:schemeClr val="accent1">
                <a:shade val="50000"/>
              </a:schemeClr>
            </a:solidFill>
          </a:ln>
        </p:spPr>
        <p:txBody>
          <a:bodyPr wrap="square" rtlCol="0">
            <a:spAutoFit/>
          </a:bodyPr>
          <a:lstStyle/>
          <a:p>
            <a:pPr algn="ctr"/>
            <a:r>
              <a:rPr lang="en-US" altLang="zh-CN" sz="2400" b="1" dirty="0"/>
              <a:t>read()</a:t>
            </a:r>
            <a:endParaRPr lang="zh-CN" altLang="en-US" sz="2400" b="1" dirty="0"/>
          </a:p>
        </p:txBody>
      </p:sp>
      <p:sp>
        <p:nvSpPr>
          <p:cNvPr id="18" name="TextBox 17"/>
          <p:cNvSpPr txBox="1"/>
          <p:nvPr/>
        </p:nvSpPr>
        <p:spPr>
          <a:xfrm>
            <a:off x="1469690" y="4735617"/>
            <a:ext cx="1000132" cy="461665"/>
          </a:xfrm>
          <a:prstGeom prst="rect">
            <a:avLst/>
          </a:prstGeom>
          <a:noFill/>
          <a:ln>
            <a:solidFill>
              <a:schemeClr val="accent1">
                <a:shade val="50000"/>
              </a:schemeClr>
            </a:solidFill>
          </a:ln>
        </p:spPr>
        <p:txBody>
          <a:bodyPr wrap="square" rtlCol="0">
            <a:spAutoFit/>
          </a:bodyPr>
          <a:lstStyle/>
          <a:p>
            <a:pPr algn="ctr"/>
            <a:r>
              <a:rPr lang="en-US" altLang="zh-CN" sz="2400" b="1" dirty="0"/>
              <a:t>read()</a:t>
            </a:r>
            <a:endParaRPr lang="zh-CN" altLang="en-US" sz="2400" b="1" dirty="0"/>
          </a:p>
        </p:txBody>
      </p:sp>
      <p:sp>
        <p:nvSpPr>
          <p:cNvPr id="19" name="TextBox 18"/>
          <p:cNvSpPr txBox="1"/>
          <p:nvPr/>
        </p:nvSpPr>
        <p:spPr>
          <a:xfrm>
            <a:off x="1214414" y="5572140"/>
            <a:ext cx="1643074" cy="707886"/>
          </a:xfrm>
          <a:prstGeom prst="rect">
            <a:avLst/>
          </a:prstGeom>
          <a:noFill/>
          <a:ln>
            <a:solidFill>
              <a:schemeClr val="accent1">
                <a:shade val="50000"/>
              </a:schemeClr>
            </a:solidFill>
          </a:ln>
        </p:spPr>
        <p:txBody>
          <a:bodyPr wrap="square" rtlCol="0">
            <a:spAutoFit/>
          </a:bodyPr>
          <a:lstStyle/>
          <a:p>
            <a:pPr algn="ctr"/>
            <a:r>
              <a:rPr lang="zh-CN" altLang="en-US" sz="2000" b="1" dirty="0"/>
              <a:t>关闭</a:t>
            </a:r>
            <a:r>
              <a:rPr lang="en-US" altLang="zh-CN" sz="2000" b="1" dirty="0"/>
              <a:t>socket</a:t>
            </a:r>
            <a:r>
              <a:rPr lang="zh-CN" altLang="en-US" sz="2000" b="1" dirty="0"/>
              <a:t>及相关资源</a:t>
            </a:r>
          </a:p>
        </p:txBody>
      </p:sp>
      <p:sp>
        <p:nvSpPr>
          <p:cNvPr id="22" name="右箭头 21"/>
          <p:cNvSpPr/>
          <p:nvPr/>
        </p:nvSpPr>
        <p:spPr>
          <a:xfrm>
            <a:off x="2500298" y="4007936"/>
            <a:ext cx="3429024" cy="161512"/>
          </a:xfrm>
          <a:prstGeom prst="right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左右箭头 23"/>
          <p:cNvSpPr/>
          <p:nvPr/>
        </p:nvSpPr>
        <p:spPr>
          <a:xfrm>
            <a:off x="2071670" y="2954072"/>
            <a:ext cx="4357718" cy="88858"/>
          </a:xfrm>
          <a:prstGeom prst="leftRight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TextBox 24"/>
          <p:cNvSpPr txBox="1"/>
          <p:nvPr/>
        </p:nvSpPr>
        <p:spPr>
          <a:xfrm>
            <a:off x="2847278" y="2835436"/>
            <a:ext cx="1596725" cy="338554"/>
          </a:xfrm>
          <a:prstGeom prst="rect">
            <a:avLst/>
          </a:prstGeom>
          <a:noFill/>
          <a:ln>
            <a:noFill/>
          </a:ln>
        </p:spPr>
        <p:txBody>
          <a:bodyPr wrap="square" rtlCol="0">
            <a:spAutoFit/>
          </a:bodyPr>
          <a:lstStyle/>
          <a:p>
            <a:pPr algn="ctr"/>
            <a:r>
              <a:rPr lang="zh-CN" altLang="en-US" sz="1600" b="1"/>
              <a:t>建立</a:t>
            </a:r>
            <a:r>
              <a:rPr lang="en-US" altLang="zh-CN" sz="1600" b="1"/>
              <a:t>Socket</a:t>
            </a:r>
            <a:r>
              <a:rPr lang="zh-CN" altLang="en-US" sz="1600" b="1"/>
              <a:t>连接</a:t>
            </a:r>
            <a:endParaRPr lang="zh-CN" altLang="en-US" sz="1600" b="1" dirty="0"/>
          </a:p>
        </p:txBody>
      </p:sp>
      <p:sp>
        <p:nvSpPr>
          <p:cNvPr id="27" name="TextBox 26"/>
          <p:cNvSpPr txBox="1"/>
          <p:nvPr/>
        </p:nvSpPr>
        <p:spPr>
          <a:xfrm>
            <a:off x="2469822" y="3727786"/>
            <a:ext cx="1643074" cy="338554"/>
          </a:xfrm>
          <a:prstGeom prst="rect">
            <a:avLst/>
          </a:prstGeom>
          <a:noFill/>
          <a:ln>
            <a:noFill/>
          </a:ln>
        </p:spPr>
        <p:txBody>
          <a:bodyPr wrap="square" rtlCol="0">
            <a:spAutoFit/>
          </a:bodyPr>
          <a:lstStyle/>
          <a:p>
            <a:pPr algn="ctr"/>
            <a:r>
              <a:rPr lang="en-US" altLang="zh-CN" sz="1600" b="1" dirty="0"/>
              <a:t>I/O</a:t>
            </a:r>
            <a:r>
              <a:rPr lang="zh-CN" altLang="en-US" sz="1600" b="1" dirty="0"/>
              <a:t>流发送数据</a:t>
            </a:r>
          </a:p>
        </p:txBody>
      </p:sp>
      <p:sp>
        <p:nvSpPr>
          <p:cNvPr id="29" name="右箭头 28"/>
          <p:cNvSpPr/>
          <p:nvPr/>
        </p:nvSpPr>
        <p:spPr>
          <a:xfrm flipH="1">
            <a:off x="2469822" y="4945556"/>
            <a:ext cx="3401979" cy="163772"/>
          </a:xfrm>
          <a:prstGeom prst="right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TextBox 31"/>
          <p:cNvSpPr txBox="1"/>
          <p:nvPr/>
        </p:nvSpPr>
        <p:spPr>
          <a:xfrm>
            <a:off x="2488666" y="4693090"/>
            <a:ext cx="1643074" cy="338554"/>
          </a:xfrm>
          <a:prstGeom prst="rect">
            <a:avLst/>
          </a:prstGeom>
          <a:noFill/>
          <a:ln>
            <a:noFill/>
          </a:ln>
        </p:spPr>
        <p:txBody>
          <a:bodyPr wrap="square" rtlCol="0">
            <a:spAutoFit/>
          </a:bodyPr>
          <a:lstStyle/>
          <a:p>
            <a:pPr algn="ctr"/>
            <a:r>
              <a:rPr lang="en-US" altLang="zh-CN" sz="1600" b="1" dirty="0"/>
              <a:t>I/O</a:t>
            </a:r>
            <a:r>
              <a:rPr lang="zh-CN" altLang="en-US" sz="1600" b="1" dirty="0"/>
              <a:t>流接收数据</a:t>
            </a:r>
          </a:p>
        </p:txBody>
      </p:sp>
      <p:sp>
        <p:nvSpPr>
          <p:cNvPr id="34" name="TextBox 33"/>
          <p:cNvSpPr txBox="1"/>
          <p:nvPr/>
        </p:nvSpPr>
        <p:spPr>
          <a:xfrm>
            <a:off x="5715008" y="5643578"/>
            <a:ext cx="1643074" cy="707886"/>
          </a:xfrm>
          <a:prstGeom prst="rect">
            <a:avLst/>
          </a:prstGeom>
          <a:noFill/>
          <a:ln>
            <a:solidFill>
              <a:schemeClr val="accent1">
                <a:shade val="50000"/>
              </a:schemeClr>
            </a:solidFill>
            <a:prstDash val="dash"/>
          </a:ln>
        </p:spPr>
        <p:txBody>
          <a:bodyPr wrap="square" rtlCol="0">
            <a:spAutoFit/>
          </a:bodyPr>
          <a:lstStyle/>
          <a:p>
            <a:pPr algn="ctr"/>
            <a:r>
              <a:rPr lang="zh-CN" altLang="en-US" sz="2000" b="1" dirty="0"/>
              <a:t>关闭</a:t>
            </a:r>
            <a:r>
              <a:rPr lang="en-US" altLang="zh-CN" sz="2000" b="1" dirty="0"/>
              <a:t>socket</a:t>
            </a:r>
            <a:r>
              <a:rPr lang="zh-CN" altLang="en-US" sz="2000" b="1" dirty="0"/>
              <a:t>及相关资源</a:t>
            </a:r>
          </a:p>
        </p:txBody>
      </p:sp>
      <p:sp>
        <p:nvSpPr>
          <p:cNvPr id="35" name="下箭头 34"/>
          <p:cNvSpPr/>
          <p:nvPr/>
        </p:nvSpPr>
        <p:spPr>
          <a:xfrm>
            <a:off x="1928794" y="1142984"/>
            <a:ext cx="142876" cy="285752"/>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下箭头 35"/>
          <p:cNvSpPr/>
          <p:nvPr/>
        </p:nvSpPr>
        <p:spPr>
          <a:xfrm>
            <a:off x="6429388" y="1071546"/>
            <a:ext cx="142876" cy="324153"/>
          </a:xfrm>
          <a:prstGeom prst="down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下箭头 36"/>
          <p:cNvSpPr/>
          <p:nvPr/>
        </p:nvSpPr>
        <p:spPr>
          <a:xfrm>
            <a:off x="1964513" y="1905897"/>
            <a:ext cx="107157" cy="198818"/>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下箭头 37"/>
          <p:cNvSpPr/>
          <p:nvPr/>
        </p:nvSpPr>
        <p:spPr>
          <a:xfrm>
            <a:off x="1928794" y="2857700"/>
            <a:ext cx="138239" cy="928490"/>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下箭头 38"/>
          <p:cNvSpPr/>
          <p:nvPr/>
        </p:nvSpPr>
        <p:spPr>
          <a:xfrm>
            <a:off x="1928794" y="4286255"/>
            <a:ext cx="138239" cy="461665"/>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下箭头 39"/>
          <p:cNvSpPr/>
          <p:nvPr/>
        </p:nvSpPr>
        <p:spPr>
          <a:xfrm>
            <a:off x="1928794" y="5226338"/>
            <a:ext cx="138239" cy="345801"/>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下箭头 40"/>
          <p:cNvSpPr/>
          <p:nvPr/>
        </p:nvSpPr>
        <p:spPr>
          <a:xfrm>
            <a:off x="6429388" y="1885882"/>
            <a:ext cx="107157" cy="389944"/>
          </a:xfrm>
          <a:prstGeom prst="down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下箭头 41"/>
          <p:cNvSpPr/>
          <p:nvPr/>
        </p:nvSpPr>
        <p:spPr>
          <a:xfrm>
            <a:off x="6429388" y="2737491"/>
            <a:ext cx="107157" cy="551876"/>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下箭头 42"/>
          <p:cNvSpPr/>
          <p:nvPr/>
        </p:nvSpPr>
        <p:spPr>
          <a:xfrm>
            <a:off x="6429388" y="4451418"/>
            <a:ext cx="142876" cy="285752"/>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下箭头 43"/>
          <p:cNvSpPr/>
          <p:nvPr/>
        </p:nvSpPr>
        <p:spPr>
          <a:xfrm>
            <a:off x="6429387" y="5254622"/>
            <a:ext cx="138239" cy="388956"/>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右箭头 44"/>
          <p:cNvSpPr/>
          <p:nvPr/>
        </p:nvSpPr>
        <p:spPr>
          <a:xfrm>
            <a:off x="2857488" y="5929330"/>
            <a:ext cx="2857520" cy="214314"/>
          </a:xfrm>
          <a:prstGeom prst="right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TextBox 45"/>
          <p:cNvSpPr txBox="1"/>
          <p:nvPr/>
        </p:nvSpPr>
        <p:spPr>
          <a:xfrm>
            <a:off x="2857488" y="5643578"/>
            <a:ext cx="1643074" cy="338554"/>
          </a:xfrm>
          <a:prstGeom prst="rect">
            <a:avLst/>
          </a:prstGeom>
          <a:noFill/>
          <a:ln>
            <a:noFill/>
          </a:ln>
        </p:spPr>
        <p:txBody>
          <a:bodyPr wrap="square" rtlCol="0">
            <a:spAutoFit/>
          </a:bodyPr>
          <a:lstStyle/>
          <a:p>
            <a:pPr algn="ctr"/>
            <a:r>
              <a:rPr lang="en-US" altLang="zh-CN" sz="1600" b="1" dirty="0"/>
              <a:t>I/O</a:t>
            </a:r>
            <a:r>
              <a:rPr lang="zh-CN" altLang="en-US" sz="1600" b="1" dirty="0"/>
              <a:t>流发送数据</a:t>
            </a:r>
          </a:p>
        </p:txBody>
      </p:sp>
      <p:sp>
        <p:nvSpPr>
          <p:cNvPr id="50" name="TextBox 49"/>
          <p:cNvSpPr txBox="1"/>
          <p:nvPr/>
        </p:nvSpPr>
        <p:spPr>
          <a:xfrm>
            <a:off x="6585833" y="4427840"/>
            <a:ext cx="1428760" cy="307777"/>
          </a:xfrm>
          <a:prstGeom prst="rect">
            <a:avLst/>
          </a:prstGeom>
          <a:noFill/>
          <a:ln>
            <a:solidFill>
              <a:schemeClr val="accent1">
                <a:shade val="50000"/>
              </a:schemeClr>
            </a:solidFill>
            <a:prstDash val="dash"/>
          </a:ln>
        </p:spPr>
        <p:txBody>
          <a:bodyPr wrap="square" rtlCol="0">
            <a:spAutoFit/>
          </a:bodyPr>
          <a:lstStyle/>
          <a:p>
            <a:pPr algn="ctr"/>
            <a:r>
              <a:rPr lang="zh-CN" altLang="en-US" sz="1400" b="1" dirty="0">
                <a:solidFill>
                  <a:srgbClr val="CC0066"/>
                </a:solidFill>
              </a:rPr>
              <a:t>处理客户端数据</a:t>
            </a:r>
          </a:p>
        </p:txBody>
      </p:sp>
      <p:sp>
        <p:nvSpPr>
          <p:cNvPr id="47" name="TextBox 46"/>
          <p:cNvSpPr txBox="1"/>
          <p:nvPr/>
        </p:nvSpPr>
        <p:spPr>
          <a:xfrm>
            <a:off x="4650308" y="3304315"/>
            <a:ext cx="3733921" cy="400110"/>
          </a:xfrm>
          <a:prstGeom prst="rect">
            <a:avLst/>
          </a:prstGeom>
          <a:noFill/>
          <a:ln>
            <a:solidFill>
              <a:schemeClr val="accent1">
                <a:shade val="50000"/>
              </a:schemeClr>
            </a:solidFill>
          </a:ln>
        </p:spPr>
        <p:txBody>
          <a:bodyPr wrap="square" rtlCol="0">
            <a:spAutoFit/>
          </a:bodyPr>
          <a:lstStyle/>
          <a:p>
            <a:r>
              <a:rPr lang="en-US" sz="2000" b="1" dirty="0"/>
              <a:t>new </a:t>
            </a:r>
            <a:r>
              <a:rPr lang="en-US" sz="2000" b="1" dirty="0" err="1"/>
              <a:t>ServerThread</a:t>
            </a:r>
            <a:r>
              <a:rPr lang="en-US" sz="2000" b="1" dirty="0"/>
              <a:t>(socket).start();</a:t>
            </a:r>
            <a:endParaRPr lang="zh-CN" altLang="en-US" sz="2000" b="1" dirty="0"/>
          </a:p>
        </p:txBody>
      </p:sp>
      <p:sp>
        <p:nvSpPr>
          <p:cNvPr id="48" name="下箭头 47"/>
          <p:cNvSpPr/>
          <p:nvPr/>
        </p:nvSpPr>
        <p:spPr>
          <a:xfrm>
            <a:off x="6458896" y="3704626"/>
            <a:ext cx="94304" cy="261584"/>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50"/>
          <p:cNvSpPr/>
          <p:nvPr/>
        </p:nvSpPr>
        <p:spPr>
          <a:xfrm>
            <a:off x="5214942" y="3862932"/>
            <a:ext cx="2928958" cy="1526484"/>
          </a:xfrm>
          <a:prstGeom prst="rect">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p:cNvSpPr txBox="1"/>
          <p:nvPr/>
        </p:nvSpPr>
        <p:spPr>
          <a:xfrm>
            <a:off x="8370808" y="2909619"/>
            <a:ext cx="598292" cy="954107"/>
          </a:xfrm>
          <a:prstGeom prst="rect">
            <a:avLst/>
          </a:prstGeom>
          <a:noFill/>
          <a:ln>
            <a:solidFill>
              <a:schemeClr val="accent1">
                <a:shade val="50000"/>
              </a:schemeClr>
            </a:solidFill>
            <a:prstDash val="dash"/>
          </a:ln>
        </p:spPr>
        <p:txBody>
          <a:bodyPr wrap="square" rtlCol="0">
            <a:spAutoFit/>
          </a:bodyPr>
          <a:lstStyle/>
          <a:p>
            <a:pPr algn="ctr"/>
            <a:r>
              <a:rPr lang="zh-CN" altLang="en-US" sz="1400" b="1" dirty="0">
                <a:solidFill>
                  <a:srgbClr val="CC0066"/>
                </a:solidFill>
              </a:rPr>
              <a:t>启动线程提供服务</a:t>
            </a:r>
          </a:p>
        </p:txBody>
      </p:sp>
      <p:sp>
        <p:nvSpPr>
          <p:cNvPr id="54" name="TextBox 53"/>
          <p:cNvSpPr txBox="1"/>
          <p:nvPr/>
        </p:nvSpPr>
        <p:spPr>
          <a:xfrm>
            <a:off x="8134196" y="4177404"/>
            <a:ext cx="500066" cy="1077218"/>
          </a:xfrm>
          <a:prstGeom prst="rect">
            <a:avLst/>
          </a:prstGeom>
          <a:noFill/>
        </p:spPr>
        <p:txBody>
          <a:bodyPr wrap="square" rtlCol="0">
            <a:spAutoFit/>
          </a:bodyPr>
          <a:lstStyle/>
          <a:p>
            <a:r>
              <a:rPr lang="zh-CN" altLang="en-US" sz="1600" b="1" dirty="0">
                <a:solidFill>
                  <a:srgbClr val="0000CC"/>
                </a:solidFill>
              </a:rPr>
              <a:t>服务线程</a:t>
            </a:r>
          </a:p>
        </p:txBody>
      </p:sp>
      <p:sp>
        <p:nvSpPr>
          <p:cNvPr id="52" name="文本框 51">
            <a:extLst>
              <a:ext uri="{FF2B5EF4-FFF2-40B4-BE49-F238E27FC236}">
                <a16:creationId xmlns:a16="http://schemas.microsoft.com/office/drawing/2014/main" id="{3DC5B7F7-4925-4382-A556-46D26C1403F6}"/>
              </a:ext>
            </a:extLst>
          </p:cNvPr>
          <p:cNvSpPr txBox="1"/>
          <p:nvPr/>
        </p:nvSpPr>
        <p:spPr>
          <a:xfrm>
            <a:off x="1079003" y="2520203"/>
            <a:ext cx="2017403" cy="307777"/>
          </a:xfrm>
          <a:prstGeom prst="rect">
            <a:avLst/>
          </a:prstGeom>
          <a:noFill/>
          <a:ln>
            <a:solidFill>
              <a:schemeClr val="accent1">
                <a:shade val="50000"/>
              </a:schemeClr>
            </a:solidFill>
            <a:prstDash val="dash"/>
          </a:ln>
        </p:spPr>
        <p:txBody>
          <a:bodyPr wrap="square" rtlCol="0">
            <a:spAutoFit/>
          </a:bodyPr>
          <a:lstStyle/>
          <a:p>
            <a:pPr algn="ctr"/>
            <a:r>
              <a:rPr lang="zh-CN" altLang="en-US" sz="1400" b="1">
                <a:solidFill>
                  <a:srgbClr val="0000CC"/>
                </a:solidFill>
                <a:latin typeface="Verdana" pitchFamily="34" charset="0"/>
                <a:cs typeface="Verdana" pitchFamily="34" charset="0"/>
              </a:rPr>
              <a:t>指定服务器地址和端口</a:t>
            </a:r>
            <a:endParaRPr lang="zh-CN" altLang="en-US" sz="1400">
              <a:solidFill>
                <a:srgbClr val="0000CC"/>
              </a:solidFill>
            </a:endParaRPr>
          </a:p>
        </p:txBody>
      </p:sp>
      <p:sp>
        <p:nvSpPr>
          <p:cNvPr id="55" name="TextBox 24">
            <a:extLst>
              <a:ext uri="{FF2B5EF4-FFF2-40B4-BE49-F238E27FC236}">
                <a16:creationId xmlns:a16="http://schemas.microsoft.com/office/drawing/2014/main" id="{F046F80F-8F2F-445C-BCC2-A82519199BCF}"/>
              </a:ext>
            </a:extLst>
          </p:cNvPr>
          <p:cNvSpPr txBox="1"/>
          <p:nvPr/>
        </p:nvSpPr>
        <p:spPr>
          <a:xfrm>
            <a:off x="2823189" y="2171863"/>
            <a:ext cx="1643074" cy="307777"/>
          </a:xfrm>
          <a:prstGeom prst="rect">
            <a:avLst/>
          </a:prstGeom>
          <a:noFill/>
          <a:ln>
            <a:noFill/>
          </a:ln>
        </p:spPr>
        <p:txBody>
          <a:bodyPr wrap="square" rtlCol="0">
            <a:spAutoFit/>
          </a:bodyPr>
          <a:lstStyle/>
          <a:p>
            <a:pPr algn="ctr"/>
            <a:r>
              <a:rPr lang="zh-CN" altLang="en-US" sz="1400" b="1"/>
              <a:t>发出连接呼叫</a:t>
            </a:r>
            <a:endParaRPr lang="zh-CN" altLang="en-US" sz="1400" b="1" dirty="0"/>
          </a:p>
        </p:txBody>
      </p:sp>
      <p:sp>
        <p:nvSpPr>
          <p:cNvPr id="56" name="右箭头 21">
            <a:extLst>
              <a:ext uri="{FF2B5EF4-FFF2-40B4-BE49-F238E27FC236}">
                <a16:creationId xmlns:a16="http://schemas.microsoft.com/office/drawing/2014/main" id="{FECD4436-2DA8-47BE-A9D0-ECB136B192D0}"/>
              </a:ext>
            </a:extLst>
          </p:cNvPr>
          <p:cNvSpPr/>
          <p:nvPr/>
        </p:nvSpPr>
        <p:spPr>
          <a:xfrm>
            <a:off x="3134309" y="2413706"/>
            <a:ext cx="2732505" cy="119425"/>
          </a:xfrm>
          <a:prstGeom prst="right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TextBox 48">
            <a:extLst>
              <a:ext uri="{FF2B5EF4-FFF2-40B4-BE49-F238E27FC236}">
                <a16:creationId xmlns:a16="http://schemas.microsoft.com/office/drawing/2014/main" id="{6B70F95B-107E-45EC-B53F-ADBFA8E79502}"/>
              </a:ext>
            </a:extLst>
          </p:cNvPr>
          <p:cNvSpPr txBox="1"/>
          <p:nvPr/>
        </p:nvSpPr>
        <p:spPr>
          <a:xfrm>
            <a:off x="4444003" y="1107262"/>
            <a:ext cx="4587322" cy="2862322"/>
          </a:xfrm>
          <a:prstGeom prst="rect">
            <a:avLst/>
          </a:prstGeom>
          <a:noFill/>
          <a:ln>
            <a:solidFill>
              <a:schemeClr val="accent1">
                <a:shade val="50000"/>
              </a:schemeClr>
            </a:solidFill>
          </a:ln>
        </p:spPr>
        <p:txBody>
          <a:bodyPr wrap="square" rtlCol="0">
            <a:spAutoFit/>
          </a:bodyPr>
          <a:lstStyle/>
          <a:p>
            <a:r>
              <a:rPr lang="en-US" altLang="zh-CN" b="1" dirty="0">
                <a:solidFill>
                  <a:srgbClr val="C00000"/>
                </a:solidFill>
              </a:rPr>
              <a:t>While(true){</a:t>
            </a:r>
          </a:p>
          <a:p>
            <a:endParaRPr lang="en-US" altLang="zh-CN" b="1" dirty="0">
              <a:solidFill>
                <a:srgbClr val="C00000"/>
              </a:solidFill>
            </a:endParaRPr>
          </a:p>
          <a:p>
            <a:endParaRPr lang="en-US" altLang="zh-CN" b="1">
              <a:solidFill>
                <a:srgbClr val="C00000"/>
              </a:solidFill>
            </a:endParaRPr>
          </a:p>
          <a:p>
            <a:endParaRPr lang="en-US" altLang="zh-CN" b="1">
              <a:solidFill>
                <a:srgbClr val="C00000"/>
              </a:solidFill>
            </a:endParaRPr>
          </a:p>
          <a:p>
            <a:endParaRPr lang="en-US" altLang="zh-CN" b="1" dirty="0">
              <a:solidFill>
                <a:srgbClr val="C00000"/>
              </a:solidFill>
            </a:endParaRPr>
          </a:p>
          <a:p>
            <a:endParaRPr lang="en-US" altLang="zh-CN" b="1">
              <a:solidFill>
                <a:srgbClr val="C00000"/>
              </a:solidFill>
            </a:endParaRPr>
          </a:p>
          <a:p>
            <a:endParaRPr lang="en-US" altLang="zh-CN" b="1" dirty="0">
              <a:solidFill>
                <a:srgbClr val="C00000"/>
              </a:solidFill>
            </a:endParaRPr>
          </a:p>
          <a:p>
            <a:endParaRPr lang="en-US" altLang="zh-CN" b="1" dirty="0">
              <a:solidFill>
                <a:srgbClr val="C00000"/>
              </a:solidFill>
            </a:endParaRPr>
          </a:p>
          <a:p>
            <a:endParaRPr lang="en-US" altLang="zh-CN" b="1" dirty="0">
              <a:solidFill>
                <a:srgbClr val="C00000"/>
              </a:solidFill>
            </a:endParaRPr>
          </a:p>
          <a:p>
            <a:r>
              <a:rPr lang="en-US" altLang="zh-CN" b="1" dirty="0">
                <a:solidFill>
                  <a:srgbClr val="C00000"/>
                </a:solidFill>
              </a:rPr>
              <a:t>}</a:t>
            </a:r>
            <a:endParaRPr lang="zh-CN" altLang="en-US" b="1" dirty="0">
              <a:solidFill>
                <a:srgbClr val="C00000"/>
              </a:solidFill>
            </a:endParaRPr>
          </a:p>
        </p:txBody>
      </p:sp>
      <p:sp>
        <p:nvSpPr>
          <p:cNvPr id="3" name="文本框 2">
            <a:extLst>
              <a:ext uri="{FF2B5EF4-FFF2-40B4-BE49-F238E27FC236}">
                <a16:creationId xmlns:a16="http://schemas.microsoft.com/office/drawing/2014/main" id="{242C881D-D36B-431F-BEDC-CDCA2F73C092}"/>
              </a:ext>
            </a:extLst>
          </p:cNvPr>
          <p:cNvSpPr txBox="1"/>
          <p:nvPr/>
        </p:nvSpPr>
        <p:spPr>
          <a:xfrm>
            <a:off x="4311337" y="806998"/>
            <a:ext cx="1144157" cy="369332"/>
          </a:xfrm>
          <a:prstGeom prst="rect">
            <a:avLst/>
          </a:prstGeom>
          <a:noFill/>
        </p:spPr>
        <p:txBody>
          <a:bodyPr wrap="square" rtlCol="0">
            <a:spAutoFit/>
          </a:bodyPr>
          <a:lstStyle/>
          <a:p>
            <a:r>
              <a:rPr lang="zh-CN" altLang="en-US"/>
              <a:t>无限循环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linds(horizontal)">
                                      <p:cBhvr>
                                        <p:cTn id="47" dur="500"/>
                                        <p:tgtEl>
                                          <p:spTgt spid="35"/>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linds(horizontal)">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blinds(horizontal)">
                                      <p:cBhvr>
                                        <p:cTn id="55" dur="500"/>
                                        <p:tgtEl>
                                          <p:spTgt spid="3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1"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blinds(horizontal)">
                                      <p:cBhvr>
                                        <p:cTn id="73" dur="500"/>
                                        <p:tgtEl>
                                          <p:spTgt spid="4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blinds(horizontal)">
                                      <p:cBhvr>
                                        <p:cTn id="76" dur="500"/>
                                        <p:tgtEl>
                                          <p:spTgt spid="3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blinds(horizontal)">
                                      <p:cBhvr>
                                        <p:cTn id="81" dur="500"/>
                                        <p:tgtEl>
                                          <p:spTgt spid="24"/>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blinds(horizontal)">
                                      <p:cBhvr>
                                        <p:cTn id="84" dur="500"/>
                                        <p:tgtEl>
                                          <p:spTgt spid="25"/>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1" nodeType="click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blinds(horizontal)">
                                      <p:cBhvr>
                                        <p:cTn id="89" dur="500"/>
                                        <p:tgtEl>
                                          <p:spTgt spid="47"/>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blinds(horizontal)">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blinds(horizontal)">
                                      <p:cBhvr>
                                        <p:cTn id="99" dur="500"/>
                                        <p:tgtEl>
                                          <p:spTgt spid="48"/>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blinds(horizontal)">
                                      <p:cBhvr>
                                        <p:cTn id="104" dur="500"/>
                                        <p:tgtEl>
                                          <p:spTgt spid="51"/>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blinds(horizontal)">
                                      <p:cBhvr>
                                        <p:cTn id="109" dur="500"/>
                                        <p:tgtEl>
                                          <p:spTgt spid="54"/>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58"/>
                                        </p:tgtEl>
                                        <p:attrNameLst>
                                          <p:attrName>style.visibility</p:attrName>
                                        </p:attrNameLst>
                                      </p:cBhvr>
                                      <p:to>
                                        <p:strVal val="visible"/>
                                      </p:to>
                                    </p:set>
                                    <p:anim calcmode="lin" valueType="num">
                                      <p:cBhvr additive="base">
                                        <p:cTn id="114" dur="500" fill="hold"/>
                                        <p:tgtEl>
                                          <p:spTgt spid="58"/>
                                        </p:tgtEl>
                                        <p:attrNameLst>
                                          <p:attrName>ppt_x</p:attrName>
                                        </p:attrNameLst>
                                      </p:cBhvr>
                                      <p:tavLst>
                                        <p:tav tm="0">
                                          <p:val>
                                            <p:strVal val="#ppt_x"/>
                                          </p:val>
                                        </p:tav>
                                        <p:tav tm="100000">
                                          <p:val>
                                            <p:strVal val="#ppt_x"/>
                                          </p:val>
                                        </p:tav>
                                      </p:tavLst>
                                    </p:anim>
                                    <p:anim calcmode="lin" valueType="num">
                                      <p:cBhvr additive="base">
                                        <p:cTn id="115"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3"/>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15"/>
                                        </p:tgtEl>
                                        <p:attrNameLst>
                                          <p:attrName>style.visibility</p:attrName>
                                        </p:attrNameLst>
                                      </p:cBhvr>
                                      <p:to>
                                        <p:strVal val="visible"/>
                                      </p:to>
                                    </p:set>
                                    <p:animEffect transition="in" filter="blinds(horizontal)">
                                      <p:cBhvr>
                                        <p:cTn id="124" dur="500"/>
                                        <p:tgtEl>
                                          <p:spTgt spid="15"/>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27"/>
                                        </p:tgtEl>
                                        <p:attrNameLst>
                                          <p:attrName>style.visibility</p:attrName>
                                        </p:attrNameLst>
                                      </p:cBhvr>
                                      <p:to>
                                        <p:strVal val="visible"/>
                                      </p:to>
                                    </p:set>
                                    <p:animEffect transition="in" filter="blinds(horizontal)">
                                      <p:cBhvr>
                                        <p:cTn id="129" dur="500"/>
                                        <p:tgtEl>
                                          <p:spTgt spid="27"/>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22"/>
                                        </p:tgtEl>
                                        <p:attrNameLst>
                                          <p:attrName>style.visibility</p:attrName>
                                        </p:attrNameLst>
                                      </p:cBhvr>
                                      <p:to>
                                        <p:strVal val="visible"/>
                                      </p:to>
                                    </p:set>
                                    <p:animEffect transition="in" filter="blinds(horizontal)">
                                      <p:cBhvr>
                                        <p:cTn id="132" dur="500"/>
                                        <p:tgtEl>
                                          <p:spTgt spid="22"/>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17"/>
                                        </p:tgtEl>
                                        <p:attrNameLst>
                                          <p:attrName>style.visibility</p:attrName>
                                        </p:attrNameLst>
                                      </p:cBhvr>
                                      <p:to>
                                        <p:strVal val="visible"/>
                                      </p:to>
                                    </p:set>
                                    <p:animEffect transition="in" filter="blinds(horizontal)">
                                      <p:cBhvr>
                                        <p:cTn id="137" dur="500"/>
                                        <p:tgtEl>
                                          <p:spTgt spid="17"/>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43"/>
                                        </p:tgtEl>
                                        <p:attrNameLst>
                                          <p:attrName>style.visibility</p:attrName>
                                        </p:attrNameLst>
                                      </p:cBhvr>
                                      <p:to>
                                        <p:strVal val="visible"/>
                                      </p:to>
                                    </p:set>
                                    <p:animEffect transition="in" filter="blinds(horizontal)">
                                      <p:cBhvr>
                                        <p:cTn id="142" dur="500"/>
                                        <p:tgtEl>
                                          <p:spTgt spid="43"/>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blinds(horizontal)">
                                      <p:cBhvr>
                                        <p:cTn id="147" dur="500"/>
                                        <p:tgtEl>
                                          <p:spTgt spid="5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16"/>
                                        </p:tgtEl>
                                        <p:attrNameLst>
                                          <p:attrName>style.visibility</p:attrName>
                                        </p:attrNameLst>
                                      </p:cBhvr>
                                      <p:to>
                                        <p:strVal val="visible"/>
                                      </p:to>
                                    </p:set>
                                    <p:animEffect transition="in" filter="blinds(horizontal)">
                                      <p:cBhvr>
                                        <p:cTn id="152" dur="500"/>
                                        <p:tgtEl>
                                          <p:spTgt spid="16"/>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29"/>
                                        </p:tgtEl>
                                        <p:attrNameLst>
                                          <p:attrName>style.visibility</p:attrName>
                                        </p:attrNameLst>
                                      </p:cBhvr>
                                      <p:to>
                                        <p:strVal val="visible"/>
                                      </p:to>
                                    </p:set>
                                    <p:animEffect transition="in" filter="blinds(horizontal)">
                                      <p:cBhvr>
                                        <p:cTn id="157" dur="500"/>
                                        <p:tgtEl>
                                          <p:spTgt spid="29"/>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39"/>
                                        </p:tgtEl>
                                        <p:attrNameLst>
                                          <p:attrName>style.visibility</p:attrName>
                                        </p:attrNameLst>
                                      </p:cBhvr>
                                      <p:to>
                                        <p:strVal val="visible"/>
                                      </p:to>
                                    </p:set>
                                    <p:animEffect transition="in" filter="blinds(horizontal)">
                                      <p:cBhvr>
                                        <p:cTn id="162" dur="500"/>
                                        <p:tgtEl>
                                          <p:spTgt spid="39"/>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18"/>
                                        </p:tgtEl>
                                        <p:attrNameLst>
                                          <p:attrName>style.visibility</p:attrName>
                                        </p:attrNameLst>
                                      </p:cBhvr>
                                      <p:to>
                                        <p:strVal val="visible"/>
                                      </p:to>
                                    </p:set>
                                    <p:animEffect transition="in" filter="blinds(horizontal)">
                                      <p:cBhvr>
                                        <p:cTn id="167" dur="500"/>
                                        <p:tgtEl>
                                          <p:spTgt spid="18"/>
                                        </p:tgtEl>
                                      </p:cBhvr>
                                    </p:animEffect>
                                  </p:childTnLst>
                                </p:cTn>
                              </p:par>
                            </p:childTnLst>
                          </p:cTn>
                        </p:par>
                        <p:par>
                          <p:cTn id="168" fill="hold">
                            <p:stCondLst>
                              <p:cond delay="500"/>
                            </p:stCondLst>
                            <p:childTnLst>
                              <p:par>
                                <p:cTn id="169" presetID="3" presetClass="entr" presetSubtype="10" fill="hold" grpId="0" nodeType="afterEffect">
                                  <p:stCondLst>
                                    <p:cond delay="0"/>
                                  </p:stCondLst>
                                  <p:childTnLst>
                                    <p:set>
                                      <p:cBhvr>
                                        <p:cTn id="170" dur="1" fill="hold">
                                          <p:stCondLst>
                                            <p:cond delay="0"/>
                                          </p:stCondLst>
                                        </p:cTn>
                                        <p:tgtEl>
                                          <p:spTgt spid="32"/>
                                        </p:tgtEl>
                                        <p:attrNameLst>
                                          <p:attrName>style.visibility</p:attrName>
                                        </p:attrNameLst>
                                      </p:cBhvr>
                                      <p:to>
                                        <p:strVal val="visible"/>
                                      </p:to>
                                    </p:set>
                                    <p:animEffect transition="in" filter="blinds(horizontal)">
                                      <p:cBhvr>
                                        <p:cTn id="171" dur="500"/>
                                        <p:tgtEl>
                                          <p:spTgt spid="32"/>
                                        </p:tgtEl>
                                      </p:cBhvr>
                                    </p:animEffect>
                                  </p:childTnLst>
                                </p:cTn>
                              </p:par>
                            </p:childTnLst>
                          </p:cTn>
                        </p:par>
                      </p:childTnLst>
                    </p:cTn>
                  </p:par>
                  <p:par>
                    <p:cTn id="172" fill="hold">
                      <p:stCondLst>
                        <p:cond delay="indefinite"/>
                      </p:stCondLst>
                      <p:childTnLst>
                        <p:par>
                          <p:cTn id="173" fill="hold">
                            <p:stCondLst>
                              <p:cond delay="0"/>
                            </p:stCondLst>
                            <p:childTnLst>
                              <p:par>
                                <p:cTn id="174" presetID="3" presetClass="entr" presetSubtype="10" fill="hold" grpId="0" nodeType="clickEffect">
                                  <p:stCondLst>
                                    <p:cond delay="0"/>
                                  </p:stCondLst>
                                  <p:childTnLst>
                                    <p:set>
                                      <p:cBhvr>
                                        <p:cTn id="175" dur="1" fill="hold">
                                          <p:stCondLst>
                                            <p:cond delay="0"/>
                                          </p:stCondLst>
                                        </p:cTn>
                                        <p:tgtEl>
                                          <p:spTgt spid="40"/>
                                        </p:tgtEl>
                                        <p:attrNameLst>
                                          <p:attrName>style.visibility</p:attrName>
                                        </p:attrNameLst>
                                      </p:cBhvr>
                                      <p:to>
                                        <p:strVal val="visible"/>
                                      </p:to>
                                    </p:set>
                                    <p:animEffect transition="in" filter="blinds(horizontal)">
                                      <p:cBhvr>
                                        <p:cTn id="176" dur="500"/>
                                        <p:tgtEl>
                                          <p:spTgt spid="40"/>
                                        </p:tgtEl>
                                      </p:cBhvr>
                                    </p:animEffect>
                                  </p:childTnLst>
                                </p:cTn>
                              </p:par>
                              <p:par>
                                <p:cTn id="177" presetID="3" presetClass="entr" presetSubtype="10" fill="hold" grpId="0" nodeType="withEffect">
                                  <p:stCondLst>
                                    <p:cond delay="0"/>
                                  </p:stCondLst>
                                  <p:childTnLst>
                                    <p:set>
                                      <p:cBhvr>
                                        <p:cTn id="178" dur="1" fill="hold">
                                          <p:stCondLst>
                                            <p:cond delay="0"/>
                                          </p:stCondLst>
                                        </p:cTn>
                                        <p:tgtEl>
                                          <p:spTgt spid="19"/>
                                        </p:tgtEl>
                                        <p:attrNameLst>
                                          <p:attrName>style.visibility</p:attrName>
                                        </p:attrNameLst>
                                      </p:cBhvr>
                                      <p:to>
                                        <p:strVal val="visible"/>
                                      </p:to>
                                    </p:set>
                                    <p:animEffect transition="in" filter="blinds(horizontal)">
                                      <p:cBhvr>
                                        <p:cTn id="179" dur="500"/>
                                        <p:tgtEl>
                                          <p:spTgt spid="19"/>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ntr" presetSubtype="1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blinds(horizontal)">
                                      <p:cBhvr>
                                        <p:cTn id="184" dur="500"/>
                                        <p:tgtEl>
                                          <p:spTgt spid="45"/>
                                        </p:tgtEl>
                                      </p:cBhvr>
                                    </p:animEffect>
                                  </p:childTnLst>
                                </p:cTn>
                              </p:par>
                              <p:par>
                                <p:cTn id="185" presetID="3" presetClass="entr" presetSubtype="10" fill="hold" grpId="0" nodeType="withEffect">
                                  <p:stCondLst>
                                    <p:cond delay="0"/>
                                  </p:stCondLst>
                                  <p:childTnLst>
                                    <p:set>
                                      <p:cBhvr>
                                        <p:cTn id="186" dur="1" fill="hold">
                                          <p:stCondLst>
                                            <p:cond delay="0"/>
                                          </p:stCondLst>
                                        </p:cTn>
                                        <p:tgtEl>
                                          <p:spTgt spid="46"/>
                                        </p:tgtEl>
                                        <p:attrNameLst>
                                          <p:attrName>style.visibility</p:attrName>
                                        </p:attrNameLst>
                                      </p:cBhvr>
                                      <p:to>
                                        <p:strVal val="visible"/>
                                      </p:to>
                                    </p:set>
                                    <p:animEffect transition="in" filter="blinds(horizontal)">
                                      <p:cBhvr>
                                        <p:cTn id="187" dur="500"/>
                                        <p:tgtEl>
                                          <p:spTgt spid="46"/>
                                        </p:tgtEl>
                                      </p:cBhvr>
                                    </p:animEffect>
                                  </p:childTnLst>
                                </p:cTn>
                              </p:par>
                            </p:childTnLst>
                          </p:cTn>
                        </p:par>
                      </p:childTnLst>
                    </p:cTn>
                  </p:par>
                  <p:par>
                    <p:cTn id="188" fill="hold">
                      <p:stCondLst>
                        <p:cond delay="indefinite"/>
                      </p:stCondLst>
                      <p:childTnLst>
                        <p:par>
                          <p:cTn id="189" fill="hold">
                            <p:stCondLst>
                              <p:cond delay="0"/>
                            </p:stCondLst>
                            <p:childTnLst>
                              <p:par>
                                <p:cTn id="190" presetID="3" presetClass="entr" presetSubtype="10" fill="hold" grpId="0" nodeType="clickEffect">
                                  <p:stCondLst>
                                    <p:cond delay="0"/>
                                  </p:stCondLst>
                                  <p:childTnLst>
                                    <p:set>
                                      <p:cBhvr>
                                        <p:cTn id="191" dur="1" fill="hold">
                                          <p:stCondLst>
                                            <p:cond delay="0"/>
                                          </p:stCondLst>
                                        </p:cTn>
                                        <p:tgtEl>
                                          <p:spTgt spid="44"/>
                                        </p:tgtEl>
                                        <p:attrNameLst>
                                          <p:attrName>style.visibility</p:attrName>
                                        </p:attrNameLst>
                                      </p:cBhvr>
                                      <p:to>
                                        <p:strVal val="visible"/>
                                      </p:to>
                                    </p:set>
                                    <p:animEffect transition="in" filter="blinds(horizontal)">
                                      <p:cBhvr>
                                        <p:cTn id="192" dur="500"/>
                                        <p:tgtEl>
                                          <p:spTgt spid="44"/>
                                        </p:tgtEl>
                                      </p:cBhvr>
                                    </p:animEffect>
                                  </p:childTnLst>
                                </p:cTn>
                              </p:par>
                              <p:par>
                                <p:cTn id="193" presetID="3" presetClass="entr" presetSubtype="10" fill="hold" grpId="0" nodeType="withEffect">
                                  <p:stCondLst>
                                    <p:cond delay="0"/>
                                  </p:stCondLst>
                                  <p:childTnLst>
                                    <p:set>
                                      <p:cBhvr>
                                        <p:cTn id="194" dur="1" fill="hold">
                                          <p:stCondLst>
                                            <p:cond delay="0"/>
                                          </p:stCondLst>
                                        </p:cTn>
                                        <p:tgtEl>
                                          <p:spTgt spid="34"/>
                                        </p:tgtEl>
                                        <p:attrNameLst>
                                          <p:attrName>style.visibility</p:attrName>
                                        </p:attrNameLst>
                                      </p:cBhvr>
                                      <p:to>
                                        <p:strVal val="visible"/>
                                      </p:to>
                                    </p:set>
                                    <p:animEffect transition="in" filter="blinds(horizontal)">
                                      <p:cBhvr>
                                        <p:cTn id="19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3" grpId="0" animBg="1"/>
      <p:bldP spid="14" grpId="0" animBg="1"/>
      <p:bldP spid="15" grpId="0" animBg="1"/>
      <p:bldP spid="16" grpId="0" animBg="1"/>
      <p:bldP spid="17" grpId="0" animBg="1"/>
      <p:bldP spid="18" grpId="0" animBg="1"/>
      <p:bldP spid="19" grpId="0" animBg="1"/>
      <p:bldP spid="22" grpId="0" animBg="1"/>
      <p:bldP spid="24" grpId="0" animBg="1"/>
      <p:bldP spid="25" grpId="0"/>
      <p:bldP spid="27" grpId="0"/>
      <p:bldP spid="29" grpId="0" animBg="1"/>
      <p:bldP spid="32" grpId="0"/>
      <p:bldP spid="34" grpId="0" animBg="1"/>
      <p:bldP spid="35" grpId="0" animBg="1"/>
      <p:bldP spid="36" grpId="0" animBg="1"/>
      <p:bldP spid="37" grpId="0" animBg="1"/>
      <p:bldP spid="38" grpId="0" animBg="1"/>
      <p:bldP spid="39" grpId="0" animBg="1"/>
      <p:bldP spid="40" grpId="0" animBg="1"/>
      <p:bldP spid="41" grpId="0" animBg="1"/>
      <p:bldP spid="42" grpId="1" animBg="1"/>
      <p:bldP spid="43" grpId="0" animBg="1"/>
      <p:bldP spid="44" grpId="0" animBg="1"/>
      <p:bldP spid="45" grpId="0" animBg="1"/>
      <p:bldP spid="46" grpId="0"/>
      <p:bldP spid="50" grpId="0" animBg="1"/>
      <p:bldP spid="47" grpId="1" animBg="1"/>
      <p:bldP spid="48" grpId="0" animBg="1"/>
      <p:bldP spid="51" grpId="0" animBg="1"/>
      <p:bldP spid="53" grpId="0" animBg="1"/>
      <p:bldP spid="54" grpId="0"/>
      <p:bldP spid="52" grpId="0" animBg="1"/>
      <p:bldP spid="55" grpId="0"/>
      <p:bldP spid="56" grpId="0" animBg="1"/>
      <p:bldP spid="58" grpId="0" animBg="1"/>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§16.3.4   </a:t>
            </a:r>
            <a:r>
              <a:rPr lang="zh-CN" altLang="en-US" dirty="0">
                <a:latin typeface="宋体" charset="-122"/>
              </a:rPr>
              <a:t>把套接字连接放在一个线程中 </a:t>
            </a:r>
            <a:endParaRPr lang="zh-CN" altLang="en-US" dirty="0"/>
          </a:p>
        </p:txBody>
      </p:sp>
      <p:sp>
        <p:nvSpPr>
          <p:cNvPr id="3" name="内容占位符 2"/>
          <p:cNvSpPr>
            <a:spLocks noGrp="1"/>
          </p:cNvSpPr>
          <p:nvPr>
            <p:ph idx="1"/>
          </p:nvPr>
        </p:nvSpPr>
        <p:spPr/>
        <p:txBody>
          <a:bodyPr>
            <a:normAutofit/>
          </a:bodyPr>
          <a:lstStyle/>
          <a:p>
            <a:r>
              <a:rPr lang="zh-CN" altLang="en-US" dirty="0"/>
              <a:t>应用多线程实现服务器与多客户端之间的通信</a:t>
            </a:r>
          </a:p>
          <a:p>
            <a:pPr lvl="1">
              <a:buNone/>
            </a:pPr>
            <a:r>
              <a:rPr lang="zh-CN" altLang="en-US" dirty="0"/>
              <a:t>① </a:t>
            </a:r>
            <a:r>
              <a:rPr lang="zh-CN" altLang="en-US" b="1" dirty="0">
                <a:solidFill>
                  <a:srgbClr val="0000CC"/>
                </a:solidFill>
              </a:rPr>
              <a:t>服务器</a:t>
            </a:r>
            <a:r>
              <a:rPr lang="zh-CN" altLang="en-US" dirty="0"/>
              <a:t>端创建</a:t>
            </a:r>
            <a:r>
              <a:rPr lang="en-US" altLang="zh-CN" dirty="0" err="1">
                <a:solidFill>
                  <a:srgbClr val="0000CC"/>
                </a:solidFill>
              </a:rPr>
              <a:t>ServerSocket</a:t>
            </a:r>
            <a:r>
              <a:rPr lang="zh-CN" altLang="en-US" dirty="0"/>
              <a:t>，</a:t>
            </a:r>
            <a:r>
              <a:rPr lang="zh-CN" altLang="en-US" dirty="0">
                <a:solidFill>
                  <a:srgbClr val="C00000"/>
                </a:solidFill>
              </a:rPr>
              <a:t>循环调用</a:t>
            </a:r>
            <a:r>
              <a:rPr lang="en-US" altLang="zh-CN" b="1" dirty="0">
                <a:solidFill>
                  <a:srgbClr val="C00000"/>
                </a:solidFill>
              </a:rPr>
              <a:t>accept()</a:t>
            </a:r>
            <a:r>
              <a:rPr lang="zh-CN" altLang="en-US" dirty="0"/>
              <a:t>等待</a:t>
            </a:r>
            <a:r>
              <a:rPr lang="zh-CN" altLang="en-US"/>
              <a:t>客户端连接。</a:t>
            </a:r>
            <a:endParaRPr lang="zh-CN" altLang="en-US" dirty="0"/>
          </a:p>
          <a:p>
            <a:pPr lvl="1">
              <a:buNone/>
            </a:pPr>
            <a:r>
              <a:rPr lang="zh-CN" altLang="en-US" dirty="0"/>
              <a:t>② </a:t>
            </a:r>
            <a:r>
              <a:rPr lang="zh-CN" altLang="en-US" b="1" dirty="0">
                <a:solidFill>
                  <a:srgbClr val="0000CC"/>
                </a:solidFill>
              </a:rPr>
              <a:t>客户端</a:t>
            </a:r>
            <a:r>
              <a:rPr lang="zh-CN" altLang="en-US" dirty="0"/>
              <a:t>创建一个</a:t>
            </a:r>
            <a:r>
              <a:rPr lang="en-US" altLang="zh-CN" dirty="0"/>
              <a:t>socket</a:t>
            </a:r>
            <a:r>
              <a:rPr lang="zh-CN" altLang="en-US" dirty="0"/>
              <a:t>并请求和服务器</a:t>
            </a:r>
            <a:r>
              <a:rPr lang="zh-CN" altLang="en-US"/>
              <a:t>端连接。</a:t>
            </a:r>
            <a:endParaRPr lang="zh-CN" altLang="en-US" dirty="0"/>
          </a:p>
          <a:p>
            <a:pPr lvl="1">
              <a:buNone/>
            </a:pPr>
            <a:r>
              <a:rPr lang="zh-CN" altLang="en-US" dirty="0"/>
              <a:t>③ 服务器端接受客户端请求，</a:t>
            </a:r>
            <a:r>
              <a:rPr lang="zh-CN" altLang="en-US"/>
              <a:t>创建</a:t>
            </a:r>
            <a:r>
              <a:rPr lang="en-US" altLang="zh-CN" b="1">
                <a:solidFill>
                  <a:srgbClr val="006600"/>
                </a:solidFill>
              </a:rPr>
              <a:t>socket</a:t>
            </a:r>
            <a:r>
              <a:rPr lang="zh-CN" altLang="en-US" b="1">
                <a:solidFill>
                  <a:srgbClr val="006600"/>
                </a:solidFill>
              </a:rPr>
              <a:t>对象</a:t>
            </a:r>
            <a:r>
              <a:rPr lang="zh-CN" altLang="en-US"/>
              <a:t>与</a:t>
            </a:r>
            <a:r>
              <a:rPr lang="zh-CN" altLang="en-US" dirty="0"/>
              <a:t>该客户建立</a:t>
            </a:r>
            <a:r>
              <a:rPr lang="zh-CN" altLang="en-US"/>
              <a:t>专线连接。</a:t>
            </a:r>
            <a:endParaRPr lang="zh-CN" altLang="en-US" dirty="0"/>
          </a:p>
          <a:p>
            <a:pPr lvl="2">
              <a:buNone/>
            </a:pPr>
            <a:r>
              <a:rPr lang="zh-CN" altLang="en-US"/>
              <a:t>④ 创建</a:t>
            </a:r>
            <a:r>
              <a:rPr lang="zh-CN" altLang="en-US" b="1">
                <a:solidFill>
                  <a:srgbClr val="0000CC"/>
                </a:solidFill>
              </a:rPr>
              <a:t>一个单独的线程，为</a:t>
            </a:r>
            <a:r>
              <a:rPr lang="zh-CN" altLang="en-US"/>
              <a:t>建立</a:t>
            </a:r>
            <a:r>
              <a:rPr lang="zh-CN" altLang="en-US" dirty="0"/>
              <a:t>连接的两</a:t>
            </a:r>
            <a:r>
              <a:rPr lang="zh-CN" altLang="en-US"/>
              <a:t>个</a:t>
            </a:r>
            <a:r>
              <a:rPr lang="en-US" altLang="zh-CN"/>
              <a:t>socket</a:t>
            </a:r>
            <a:r>
              <a:rPr lang="zh-CN" altLang="en-US"/>
              <a:t>进行服务。</a:t>
            </a:r>
            <a:endParaRPr lang="zh-CN" altLang="en-US" dirty="0"/>
          </a:p>
          <a:p>
            <a:pPr lvl="1">
              <a:buNone/>
            </a:pPr>
            <a:r>
              <a:rPr lang="zh-CN" altLang="en-US" dirty="0"/>
              <a:t>⑤ 服务器端继续等待新</a:t>
            </a:r>
            <a:r>
              <a:rPr lang="zh-CN" altLang="en-US"/>
              <a:t>的连接。</a:t>
            </a:r>
            <a:r>
              <a:rPr lang="zh-CN" altLang="en-US" b="1" dirty="0"/>
              <a:t>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82660"/>
          </a:xfrm>
        </p:spPr>
        <p:txBody>
          <a:bodyPr>
            <a:normAutofit/>
          </a:bodyPr>
          <a:lstStyle/>
          <a:p>
            <a:r>
              <a:rPr lang="zh-CN" altLang="en-US" sz="3200" dirty="0"/>
              <a:t>§16.3.4   </a:t>
            </a:r>
            <a:r>
              <a:rPr lang="zh-CN" altLang="en-US" sz="3200" dirty="0">
                <a:latin typeface="宋体" charset="-122"/>
              </a:rPr>
              <a:t>把套接字连接放在一个线程中 </a:t>
            </a:r>
            <a:endParaRPr lang="zh-CN" altLang="en-US" sz="3600" dirty="0"/>
          </a:p>
        </p:txBody>
      </p:sp>
      <p:sp>
        <p:nvSpPr>
          <p:cNvPr id="3" name="内容占位符 2"/>
          <p:cNvSpPr>
            <a:spLocks noGrp="1"/>
          </p:cNvSpPr>
          <p:nvPr>
            <p:ph idx="1"/>
          </p:nvPr>
        </p:nvSpPr>
        <p:spPr>
          <a:xfrm>
            <a:off x="457200" y="1643050"/>
            <a:ext cx="8229600" cy="4483113"/>
          </a:xfrm>
        </p:spPr>
        <p:txBody>
          <a:bodyPr/>
          <a:lstStyle/>
          <a:p>
            <a:pPr>
              <a:buNone/>
            </a:pPr>
            <a:r>
              <a:rPr lang="zh-CN" altLang="en-US" b="1" dirty="0"/>
              <a:t> </a:t>
            </a:r>
            <a:endParaRPr lang="en-US" altLang="zh-CN" b="1" dirty="0"/>
          </a:p>
          <a:p>
            <a:pPr algn="ctr">
              <a:buNone/>
            </a:pPr>
            <a:endParaRPr lang="en-US" altLang="zh-CN" b="1" dirty="0"/>
          </a:p>
          <a:p>
            <a:pPr algn="ctr">
              <a:buNone/>
            </a:pPr>
            <a:endParaRPr lang="en-US" altLang="zh-CN" b="1" dirty="0"/>
          </a:p>
          <a:p>
            <a:pPr algn="ctr">
              <a:buNone/>
            </a:pPr>
            <a:r>
              <a:rPr lang="zh-CN" altLang="en-US" b="1" dirty="0"/>
              <a:t>例题16-6</a:t>
            </a:r>
            <a:r>
              <a:rPr lang="en-US" altLang="zh-CN" b="1" dirty="0"/>
              <a:t>(</a:t>
            </a:r>
            <a:r>
              <a:rPr lang="zh-CN" altLang="en-US" b="1" dirty="0"/>
              <a:t>课堂阅读与讨论</a:t>
            </a:r>
            <a:r>
              <a:rPr lang="en-US" altLang="zh-CN" b="1" dirty="0"/>
              <a:t>)</a:t>
            </a:r>
            <a:r>
              <a:rPr lang="zh-CN" altLang="en-US" b="1" dirty="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a:bodyPr>
          <a:lstStyle/>
          <a:p>
            <a:pPr lvl="1"/>
            <a:r>
              <a:rPr lang="zh-CN" altLang="en-US" sz="4000" dirty="0">
                <a:latin typeface="Arial" panose="020B0604020202020204" pitchFamily="34" charset="0"/>
                <a:cs typeface="Arial" panose="020B0604020202020204" pitchFamily="34" charset="0"/>
              </a:rPr>
              <a:t>§16.1.</a:t>
            </a:r>
            <a:r>
              <a:rPr lang="zh-CN" altLang="en-US" sz="4000">
                <a:latin typeface="Arial" panose="020B0604020202020204" pitchFamily="34" charset="0"/>
                <a:cs typeface="Arial" panose="020B0604020202020204" pitchFamily="34" charset="0"/>
              </a:rPr>
              <a:t>1    </a:t>
            </a:r>
            <a:r>
              <a:rPr lang="en-US" altLang="zh-CN" sz="4000">
                <a:latin typeface="Arial" panose="020B0604020202020204" pitchFamily="34" charset="0"/>
                <a:cs typeface="Arial" panose="020B0604020202020204" pitchFamily="34" charset="0"/>
              </a:rPr>
              <a:t>URL</a:t>
            </a:r>
            <a:r>
              <a:rPr lang="zh-CN" altLang="en-US" sz="4000">
                <a:latin typeface="Arial" panose="020B0604020202020204" pitchFamily="34" charset="0"/>
                <a:cs typeface="Arial" panose="020B0604020202020204" pitchFamily="34" charset="0"/>
              </a:rPr>
              <a:t>类的</a:t>
            </a:r>
            <a:r>
              <a:rPr lang="zh-CN" altLang="en-US" sz="4000" dirty="0">
                <a:latin typeface="Arial" panose="020B0604020202020204" pitchFamily="34" charset="0"/>
                <a:cs typeface="Arial" panose="020B0604020202020204" pitchFamily="34" charset="0"/>
              </a:rPr>
              <a:t>构造方法  </a:t>
            </a:r>
          </a:p>
        </p:txBody>
      </p:sp>
      <p:sp>
        <p:nvSpPr>
          <p:cNvPr id="3" name="内容占位符 2"/>
          <p:cNvSpPr>
            <a:spLocks noGrp="1"/>
          </p:cNvSpPr>
          <p:nvPr>
            <p:ph idx="1"/>
          </p:nvPr>
        </p:nvSpPr>
        <p:spPr>
          <a:xfrm>
            <a:off x="285720" y="1214422"/>
            <a:ext cx="8606760" cy="4911741"/>
          </a:xfrm>
        </p:spPr>
        <p:txBody>
          <a:bodyPr/>
          <a:lstStyle/>
          <a:p>
            <a:pPr algn="ctr">
              <a:lnSpc>
                <a:spcPct val="110000"/>
              </a:lnSpc>
            </a:pPr>
            <a:r>
              <a:rPr lang="en-US" altLang="zh-CN" sz="2800" b="1" dirty="0">
                <a:solidFill>
                  <a:srgbClr val="C00000"/>
                </a:solidFill>
                <a:latin typeface="Arial" panose="020B0604020202020204" pitchFamily="34" charset="0"/>
                <a:cs typeface="Arial" panose="020B0604020202020204" pitchFamily="34" charset="0"/>
              </a:rPr>
              <a:t>URL</a:t>
            </a:r>
            <a:r>
              <a:rPr lang="zh-CN" altLang="en-US" sz="2800" b="1" dirty="0">
                <a:solidFill>
                  <a:srgbClr val="C00000"/>
                </a:solidFill>
                <a:latin typeface="Arial" panose="020B0604020202020204" pitchFamily="34" charset="0"/>
                <a:cs typeface="Arial" panose="020B0604020202020204" pitchFamily="34" charset="0"/>
              </a:rPr>
              <a:t>类</a:t>
            </a:r>
            <a:r>
              <a:rPr lang="zh-CN" altLang="en-US" sz="2800" b="1" dirty="0">
                <a:latin typeface="Arial" panose="020B0604020202020204" pitchFamily="34" charset="0"/>
                <a:cs typeface="Arial" panose="020B0604020202020204" pitchFamily="34" charset="0"/>
              </a:rPr>
              <a:t>通常使用如下的构造方法创建一个</a:t>
            </a:r>
            <a:r>
              <a:rPr lang="en-US" altLang="zh-CN" sz="2800" b="1" dirty="0">
                <a:latin typeface="Arial" panose="020B0604020202020204" pitchFamily="34" charset="0"/>
                <a:cs typeface="Arial" panose="020B0604020202020204" pitchFamily="34" charset="0"/>
              </a:rPr>
              <a:t>URL</a:t>
            </a:r>
            <a:r>
              <a:rPr lang="zh-CN" altLang="en-US" sz="2800" b="1">
                <a:latin typeface="Arial" panose="020B0604020202020204" pitchFamily="34" charset="0"/>
                <a:cs typeface="Arial" panose="020B0604020202020204" pitchFamily="34" charset="0"/>
              </a:rPr>
              <a:t>对象：</a:t>
            </a:r>
            <a:r>
              <a:rPr lang="en-US" altLang="zh-CN" sz="2400" b="1">
                <a:solidFill>
                  <a:srgbClr val="0000CC"/>
                </a:solidFill>
                <a:ea typeface="Tahoma" panose="020B0604030504040204" pitchFamily="34" charset="0"/>
                <a:cs typeface="Tahoma" panose="020B0604030504040204" pitchFamily="34" charset="0"/>
              </a:rPr>
              <a:t>public </a:t>
            </a:r>
            <a:r>
              <a:rPr lang="en-US" altLang="zh-CN" sz="2400" b="1" dirty="0">
                <a:solidFill>
                  <a:srgbClr val="C00000"/>
                </a:solidFill>
                <a:ea typeface="Tahoma" panose="020B0604030504040204" pitchFamily="34" charset="0"/>
                <a:cs typeface="Tahoma" panose="020B0604030504040204" pitchFamily="34" charset="0"/>
              </a:rPr>
              <a:t>URL</a:t>
            </a:r>
            <a:r>
              <a:rPr lang="en-US" altLang="zh-CN" sz="2400" b="1" dirty="0">
                <a:solidFill>
                  <a:srgbClr val="0000CC"/>
                </a:solidFill>
                <a:ea typeface="Tahoma" panose="020B0604030504040204" pitchFamily="34" charset="0"/>
                <a:cs typeface="Tahoma" panose="020B0604030504040204" pitchFamily="34" charset="0"/>
              </a:rPr>
              <a:t>(String spec) throws </a:t>
            </a:r>
            <a:r>
              <a:rPr lang="en-US" altLang="zh-CN" sz="2400" b="1" dirty="0" err="1">
                <a:solidFill>
                  <a:srgbClr val="0000CC"/>
                </a:solidFill>
                <a:ea typeface="Tahoma" panose="020B0604030504040204" pitchFamily="34" charset="0"/>
                <a:cs typeface="Tahoma" panose="020B0604030504040204" pitchFamily="34" charset="0"/>
              </a:rPr>
              <a:t>MalformedURLException</a:t>
            </a:r>
            <a:r>
              <a:rPr lang="en-US" altLang="zh-CN" sz="2400" b="1" dirty="0">
                <a:solidFill>
                  <a:srgbClr val="0000CC"/>
                </a:solidFill>
                <a:ea typeface="Tahoma" panose="020B0604030504040204" pitchFamily="34" charset="0"/>
                <a:cs typeface="Tahoma" panose="020B0604030504040204" pitchFamily="34" charset="0"/>
              </a:rPr>
              <a:t> ;</a:t>
            </a:r>
          </a:p>
          <a:p>
            <a:pPr lvl="1" algn="just">
              <a:lnSpc>
                <a:spcPct val="110000"/>
              </a:lnSpc>
            </a:pPr>
            <a:r>
              <a:rPr lang="zh-CN" altLang="en-US" sz="2400" dirty="0">
                <a:latin typeface="Arial" panose="020B0604020202020204" pitchFamily="34" charset="0"/>
                <a:cs typeface="Arial" panose="020B0604020202020204" pitchFamily="34" charset="0"/>
              </a:rPr>
              <a:t>通过一个表示</a:t>
            </a:r>
            <a:r>
              <a:rPr lang="en-US" sz="2400" dirty="0">
                <a:latin typeface="Arial" panose="020B0604020202020204" pitchFamily="34" charset="0"/>
                <a:cs typeface="Arial" panose="020B0604020202020204" pitchFamily="34" charset="0"/>
              </a:rPr>
              <a:t>URL</a:t>
            </a:r>
            <a:r>
              <a:rPr lang="zh-CN" altLang="en-US" sz="2400" dirty="0">
                <a:latin typeface="Arial" panose="020B0604020202020204" pitchFamily="34" charset="0"/>
                <a:cs typeface="Arial" panose="020B0604020202020204" pitchFamily="34" charset="0"/>
              </a:rPr>
              <a:t>地址的字符串</a:t>
            </a:r>
            <a:r>
              <a:rPr lang="en-US" altLang="zh-CN" sz="2400" dirty="0">
                <a:latin typeface="Arial" panose="020B0604020202020204" pitchFamily="34" charset="0"/>
                <a:cs typeface="Arial" panose="020B0604020202020204" pitchFamily="34" charset="0"/>
              </a:rPr>
              <a:t>spec</a:t>
            </a:r>
            <a:r>
              <a:rPr lang="zh-CN" altLang="en-US" sz="2400" dirty="0">
                <a:latin typeface="Arial" panose="020B0604020202020204" pitchFamily="34" charset="0"/>
                <a:cs typeface="Arial" panose="020B0604020202020204" pitchFamily="34" charset="0"/>
              </a:rPr>
              <a:t>可以构造一个</a:t>
            </a:r>
            <a:r>
              <a:rPr lang="en-US" sz="2400" dirty="0">
                <a:latin typeface="Arial" panose="020B0604020202020204" pitchFamily="34" charset="0"/>
                <a:cs typeface="Arial" panose="020B0604020202020204" pitchFamily="34" charset="0"/>
              </a:rPr>
              <a:t>URL</a:t>
            </a:r>
            <a:r>
              <a:rPr lang="zh-CN" altLang="en-US" sz="2400" dirty="0">
                <a:latin typeface="Arial" panose="020B0604020202020204" pitchFamily="34" charset="0"/>
                <a:cs typeface="Arial" panose="020B0604020202020204" pitchFamily="34" charset="0"/>
              </a:rPr>
              <a:t>对象，如</a:t>
            </a:r>
            <a:r>
              <a:rPr lang="zh-CN" altLang="en-US" sz="2000" dirty="0">
                <a:latin typeface="Arial" panose="020B0604020202020204" pitchFamily="34" charset="0"/>
                <a:cs typeface="Arial" panose="020B0604020202020204" pitchFamily="34" charset="0"/>
              </a:rPr>
              <a:t>：</a:t>
            </a:r>
            <a:endParaRPr lang="en-US" altLang="zh-CN" sz="2000" dirty="0">
              <a:latin typeface="Arial" panose="020B0604020202020204" pitchFamily="34" charset="0"/>
              <a:cs typeface="Arial" panose="020B0604020202020204" pitchFamily="34" charset="0"/>
            </a:endParaRPr>
          </a:p>
          <a:p>
            <a:pPr algn="just">
              <a:lnSpc>
                <a:spcPct val="110000"/>
              </a:lnSpc>
              <a:buNone/>
            </a:pPr>
            <a:endParaRPr lang="en-US" altLang="zh-CN" sz="2400" b="1" dirty="0">
              <a:solidFill>
                <a:srgbClr val="FF0000"/>
              </a:solidFill>
              <a:latin typeface="Arial" panose="020B0604020202020204" pitchFamily="34" charset="0"/>
              <a:cs typeface="Arial" panose="020B0604020202020204" pitchFamily="34" charset="0"/>
            </a:endParaRPr>
          </a:p>
        </p:txBody>
      </p:sp>
      <p:sp>
        <p:nvSpPr>
          <p:cNvPr id="4" name="TextBox 3"/>
          <p:cNvSpPr txBox="1"/>
          <p:nvPr/>
        </p:nvSpPr>
        <p:spPr>
          <a:xfrm>
            <a:off x="785786" y="3143248"/>
            <a:ext cx="7358114" cy="3477875"/>
          </a:xfrm>
          <a:prstGeom prst="rect">
            <a:avLst/>
          </a:prstGeom>
          <a:noFill/>
          <a:ln>
            <a:solidFill>
              <a:schemeClr val="accent1"/>
            </a:solidFill>
          </a:ln>
        </p:spPr>
        <p:txBody>
          <a:bodyPr wrap="square" rtlCol="0">
            <a:spAutoFit/>
          </a:bodyPr>
          <a:lstStyle/>
          <a:p>
            <a:r>
              <a:rPr lang="en-US" altLang="zh-CN" sz="2000" b="1" dirty="0">
                <a:latin typeface="Arial" panose="020B0604020202020204" pitchFamily="34" charset="0"/>
                <a:cs typeface="Arial" panose="020B0604020202020204" pitchFamily="34" charset="0"/>
              </a:rPr>
              <a:t>import java.net.*;</a:t>
            </a:r>
          </a:p>
          <a:p>
            <a:endParaRPr lang="zh-CN" altLang="en-US" sz="2000" dirty="0">
              <a:latin typeface="Arial" panose="020B0604020202020204" pitchFamily="34" charset="0"/>
              <a:cs typeface="Arial" panose="020B0604020202020204" pitchFamily="34" charset="0"/>
            </a:endParaRPr>
          </a:p>
          <a:p>
            <a:r>
              <a:rPr lang="en-US" altLang="zh-CN" sz="2000" b="1" dirty="0">
                <a:latin typeface="Arial" panose="020B0604020202020204" pitchFamily="34" charset="0"/>
                <a:cs typeface="Arial" panose="020B0604020202020204" pitchFamily="34" charset="0"/>
              </a:rPr>
              <a:t>public class test {</a:t>
            </a:r>
          </a:p>
          <a:p>
            <a:pPr lvl="1"/>
            <a:r>
              <a:rPr lang="en-US" altLang="zh-CN" sz="2000" b="1" dirty="0">
                <a:latin typeface="Arial" panose="020B0604020202020204" pitchFamily="34" charset="0"/>
                <a:cs typeface="Arial" panose="020B0604020202020204" pitchFamily="34" charset="0"/>
              </a:rPr>
              <a:t>public static void main(String[] </a:t>
            </a:r>
            <a:r>
              <a:rPr lang="en-US" altLang="zh-CN" sz="2000" b="1" dirty="0" err="1">
                <a:latin typeface="Arial" panose="020B0604020202020204" pitchFamily="34" charset="0"/>
                <a:cs typeface="Arial" panose="020B0604020202020204" pitchFamily="34" charset="0"/>
              </a:rPr>
              <a:t>args</a:t>
            </a:r>
            <a:r>
              <a:rPr lang="en-US" altLang="zh-CN" sz="2000" b="1" dirty="0">
                <a:latin typeface="Arial" panose="020B0604020202020204" pitchFamily="34" charset="0"/>
                <a:cs typeface="Arial" panose="020B0604020202020204" pitchFamily="34" charset="0"/>
              </a:rPr>
              <a:t>) {</a:t>
            </a:r>
          </a:p>
          <a:p>
            <a:pPr lvl="2"/>
            <a:r>
              <a:rPr lang="en-US" altLang="zh-CN" sz="2000" b="1" dirty="0">
                <a:latin typeface="Arial" panose="020B0604020202020204" pitchFamily="34" charset="0"/>
                <a:cs typeface="Arial" panose="020B0604020202020204" pitchFamily="34" charset="0"/>
              </a:rPr>
              <a:t>try {</a:t>
            </a:r>
          </a:p>
          <a:p>
            <a:pPr lvl="3"/>
            <a:r>
              <a:rPr lang="en-US" altLang="zh-CN" sz="2000" b="1" dirty="0">
                <a:solidFill>
                  <a:srgbClr val="0000CC"/>
                </a:solidFill>
                <a:latin typeface="Arial" panose="020B0604020202020204" pitchFamily="34" charset="0"/>
                <a:cs typeface="Arial" panose="020B0604020202020204" pitchFamily="34" charset="0"/>
              </a:rPr>
              <a:t>URL </a:t>
            </a:r>
            <a:r>
              <a:rPr lang="en-US" altLang="zh-CN" sz="2000" b="1" dirty="0" err="1">
                <a:solidFill>
                  <a:srgbClr val="0000CC"/>
                </a:solidFill>
                <a:latin typeface="Arial" panose="020B0604020202020204" pitchFamily="34" charset="0"/>
                <a:cs typeface="Arial" panose="020B0604020202020204" pitchFamily="34" charset="0"/>
              </a:rPr>
              <a:t>url</a:t>
            </a:r>
            <a:r>
              <a:rPr lang="en-US" altLang="zh-CN" sz="2000" b="1" dirty="0">
                <a:solidFill>
                  <a:srgbClr val="0000CC"/>
                </a:solidFill>
                <a:latin typeface="Arial" panose="020B0604020202020204" pitchFamily="34" charset="0"/>
                <a:cs typeface="Arial" panose="020B0604020202020204" pitchFamily="34" charset="0"/>
              </a:rPr>
              <a:t>=new URL( </a:t>
            </a:r>
            <a:r>
              <a:rPr lang="en-US" altLang="zh-CN" sz="2000" b="1" dirty="0">
                <a:solidFill>
                  <a:srgbClr val="C00000"/>
                </a:solidFill>
                <a:latin typeface="Arial" panose="020B0604020202020204" pitchFamily="34" charset="0"/>
                <a:cs typeface="Arial" panose="020B0604020202020204" pitchFamily="34" charset="0"/>
              </a:rPr>
              <a:t>"http://www.163.com/” </a:t>
            </a:r>
            <a:r>
              <a:rPr lang="en-US" altLang="zh-CN" sz="2000" b="1" dirty="0">
                <a:solidFill>
                  <a:srgbClr val="0000CC"/>
                </a:solidFill>
                <a:latin typeface="Arial" panose="020B0604020202020204" pitchFamily="34" charset="0"/>
                <a:cs typeface="Arial" panose="020B0604020202020204" pitchFamily="34" charset="0"/>
              </a:rPr>
              <a:t>);</a:t>
            </a:r>
          </a:p>
          <a:p>
            <a:pPr lvl="2"/>
            <a:r>
              <a:rPr lang="en-US" altLang="zh-CN" sz="2000"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catch (</a:t>
            </a:r>
            <a:r>
              <a:rPr lang="en-US" altLang="zh-CN" sz="2000" b="1" dirty="0" err="1">
                <a:latin typeface="Arial" panose="020B0604020202020204" pitchFamily="34" charset="0"/>
                <a:cs typeface="Arial" panose="020B0604020202020204" pitchFamily="34" charset="0"/>
              </a:rPr>
              <a:t>MalformedURLException</a:t>
            </a:r>
            <a:r>
              <a:rPr lang="en-US" altLang="zh-CN" sz="2000" b="1" dirty="0">
                <a:latin typeface="Arial" panose="020B0604020202020204" pitchFamily="34" charset="0"/>
                <a:cs typeface="Arial" panose="020B0604020202020204" pitchFamily="34" charset="0"/>
              </a:rPr>
              <a:t> e) {</a:t>
            </a:r>
          </a:p>
          <a:p>
            <a:pPr lvl="3"/>
            <a:r>
              <a:rPr lang="en-US" altLang="zh-CN" sz="2000" dirty="0" err="1">
                <a:latin typeface="Arial" panose="020B0604020202020204" pitchFamily="34" charset="0"/>
                <a:cs typeface="Arial" panose="020B0604020202020204" pitchFamily="34" charset="0"/>
              </a:rPr>
              <a:t>e.printStackTrace</a:t>
            </a:r>
            <a:r>
              <a:rPr lang="en-US" altLang="zh-CN" sz="2000" dirty="0">
                <a:latin typeface="Arial" panose="020B0604020202020204" pitchFamily="34" charset="0"/>
                <a:cs typeface="Arial" panose="020B0604020202020204" pitchFamily="34" charset="0"/>
              </a:rPr>
              <a:t>();</a:t>
            </a:r>
          </a:p>
          <a:p>
            <a:pPr lvl="2"/>
            <a:r>
              <a:rPr lang="en-US" altLang="zh-CN" sz="2000" dirty="0">
                <a:latin typeface="Arial" panose="020B0604020202020204" pitchFamily="34" charset="0"/>
                <a:cs typeface="Arial" panose="020B0604020202020204" pitchFamily="34" charset="0"/>
              </a:rPr>
              <a:t>}</a:t>
            </a:r>
          </a:p>
          <a:p>
            <a:pPr lvl="1"/>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latin typeface="Arial" panose="020B0604020202020204" pitchFamily="34" charset="0"/>
                <a:cs typeface="Arial" panose="020B0604020202020204" pitchFamily="34" charset="0"/>
              </a:rPr>
              <a:pPr/>
              <a:t>6</a:t>
            </a:fld>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normAutofit/>
          </a:bodyPr>
          <a:lstStyle/>
          <a:p>
            <a:pPr algn="l"/>
            <a:r>
              <a:rPr lang="zh-CN" altLang="en-US" sz="3600" dirty="0"/>
              <a:t>§16.3.4   </a:t>
            </a:r>
            <a:r>
              <a:rPr lang="zh-CN" altLang="en-US" sz="3600" dirty="0">
                <a:latin typeface="宋体" charset="-122"/>
              </a:rPr>
              <a:t>把套接字连接放在一个线程中 </a:t>
            </a:r>
            <a:endParaRPr lang="zh-CN" altLang="en-US" sz="3600" dirty="0"/>
          </a:p>
        </p:txBody>
      </p:sp>
      <p:sp>
        <p:nvSpPr>
          <p:cNvPr id="3" name="内容占位符 2"/>
          <p:cNvSpPr>
            <a:spLocks noGrp="1"/>
          </p:cNvSpPr>
          <p:nvPr>
            <p:ph idx="1"/>
          </p:nvPr>
        </p:nvSpPr>
        <p:spPr>
          <a:xfrm>
            <a:off x="457200" y="1000108"/>
            <a:ext cx="8229600" cy="5126055"/>
          </a:xfrm>
        </p:spPr>
        <p:txBody>
          <a:bodyPr/>
          <a:lstStyle/>
          <a:p>
            <a:r>
              <a:rPr lang="zh-CN" altLang="en-US"/>
              <a:t>例</a:t>
            </a:r>
            <a:r>
              <a:rPr lang="en-US" altLang="zh-CN"/>
              <a:t>16.6</a:t>
            </a:r>
            <a:r>
              <a:rPr lang="zh-CN" altLang="en-US"/>
              <a:t>程序</a:t>
            </a:r>
            <a:r>
              <a:rPr lang="zh-CN" altLang="en-US" dirty="0"/>
              <a:t>流程：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60</a:t>
            </a:fld>
            <a:endParaRPr lang="zh-CN" altLang="en-US"/>
          </a:p>
        </p:txBody>
      </p:sp>
      <p:sp>
        <p:nvSpPr>
          <p:cNvPr id="5" name="TextBox 4"/>
          <p:cNvSpPr txBox="1"/>
          <p:nvPr/>
        </p:nvSpPr>
        <p:spPr>
          <a:xfrm>
            <a:off x="5643570" y="1857364"/>
            <a:ext cx="2214578" cy="369332"/>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lgn="ctr"/>
            <a:r>
              <a:rPr lang="zh-CN" altLang="en-US" b="1" dirty="0"/>
              <a:t>启动服务器</a:t>
            </a:r>
          </a:p>
        </p:txBody>
      </p:sp>
      <p:sp>
        <p:nvSpPr>
          <p:cNvPr id="6" name="TextBox 5"/>
          <p:cNvSpPr txBox="1"/>
          <p:nvPr/>
        </p:nvSpPr>
        <p:spPr>
          <a:xfrm>
            <a:off x="857224" y="1928802"/>
            <a:ext cx="2786082" cy="646331"/>
          </a:xfrm>
          <a:prstGeom prst="rect">
            <a:avLst/>
          </a:prstGeom>
          <a:solidFill>
            <a:schemeClr val="accent1">
              <a:lumMod val="20000"/>
              <a:lumOff val="80000"/>
            </a:schemeClr>
          </a:solidFill>
          <a:ln>
            <a:solidFill>
              <a:schemeClr val="accent1">
                <a:shade val="50000"/>
              </a:schemeClr>
            </a:solidFill>
          </a:ln>
        </p:spPr>
        <p:txBody>
          <a:bodyPr wrap="square" rtlCol="0">
            <a:spAutoFit/>
          </a:bodyPr>
          <a:lstStyle/>
          <a:p>
            <a:pPr algn="ctr"/>
            <a:r>
              <a:rPr lang="zh-CN" altLang="en-US" b="1" dirty="0"/>
              <a:t>启动客户端：“发送”按钮功能被关闭</a:t>
            </a:r>
          </a:p>
        </p:txBody>
      </p:sp>
      <p:sp>
        <p:nvSpPr>
          <p:cNvPr id="7" name="TextBox 6"/>
          <p:cNvSpPr txBox="1"/>
          <p:nvPr/>
        </p:nvSpPr>
        <p:spPr>
          <a:xfrm>
            <a:off x="714348" y="2857496"/>
            <a:ext cx="3071834" cy="923330"/>
          </a:xfrm>
          <a:prstGeom prst="rect">
            <a:avLst/>
          </a:prstGeom>
          <a:solidFill>
            <a:schemeClr val="accent1">
              <a:lumMod val="20000"/>
              <a:lumOff val="80000"/>
            </a:schemeClr>
          </a:solidFill>
          <a:ln>
            <a:solidFill>
              <a:schemeClr val="accent1">
                <a:shade val="50000"/>
              </a:schemeClr>
            </a:solidFill>
          </a:ln>
        </p:spPr>
        <p:txBody>
          <a:bodyPr wrap="square" rtlCol="0">
            <a:spAutoFit/>
          </a:bodyPr>
          <a:lstStyle/>
          <a:p>
            <a:pPr algn="ctr"/>
            <a:r>
              <a:rPr lang="zh-CN" altLang="en-US" b="1" dirty="0"/>
              <a:t>客户端：点击“连接服务器”按钮，</a:t>
            </a:r>
            <a:r>
              <a:rPr lang="en-US" altLang="zh-CN" b="1" dirty="0"/>
              <a:t>connect</a:t>
            </a:r>
            <a:r>
              <a:rPr lang="zh-CN" altLang="en-US" b="1" dirty="0"/>
              <a:t>服务器，并启动“发送”按钮功能。</a:t>
            </a:r>
          </a:p>
        </p:txBody>
      </p:sp>
      <p:sp>
        <p:nvSpPr>
          <p:cNvPr id="8" name="TextBox 7"/>
          <p:cNvSpPr txBox="1"/>
          <p:nvPr/>
        </p:nvSpPr>
        <p:spPr>
          <a:xfrm>
            <a:off x="5500694" y="3143248"/>
            <a:ext cx="2428892" cy="369332"/>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lgn="ctr"/>
            <a:r>
              <a:rPr lang="zh-CN" altLang="en-US" b="1" dirty="0"/>
              <a:t>服务器：</a:t>
            </a:r>
            <a:r>
              <a:rPr lang="en-US" altLang="zh-CN" b="1" dirty="0"/>
              <a:t>accept</a:t>
            </a:r>
            <a:endParaRPr lang="zh-CN" altLang="en-US" b="1" dirty="0"/>
          </a:p>
        </p:txBody>
      </p:sp>
      <p:sp>
        <p:nvSpPr>
          <p:cNvPr id="9" name="TextBox 8"/>
          <p:cNvSpPr txBox="1"/>
          <p:nvPr/>
        </p:nvSpPr>
        <p:spPr>
          <a:xfrm>
            <a:off x="714348" y="4214818"/>
            <a:ext cx="3071834" cy="923330"/>
          </a:xfrm>
          <a:prstGeom prst="rect">
            <a:avLst/>
          </a:prstGeom>
          <a:solidFill>
            <a:schemeClr val="accent1">
              <a:lumMod val="20000"/>
              <a:lumOff val="80000"/>
            </a:schemeClr>
          </a:solidFill>
          <a:ln>
            <a:solidFill>
              <a:schemeClr val="accent1">
                <a:shade val="50000"/>
              </a:schemeClr>
            </a:solidFill>
          </a:ln>
        </p:spPr>
        <p:txBody>
          <a:bodyPr wrap="square" rtlCol="0">
            <a:spAutoFit/>
          </a:bodyPr>
          <a:lstStyle/>
          <a:p>
            <a:pPr algn="ctr"/>
            <a:r>
              <a:rPr lang="zh-CN" altLang="en-US" b="1" dirty="0"/>
              <a:t>客户端：输入“半径”，点击 “发送”按钮，将“半径”值发送</a:t>
            </a:r>
            <a:r>
              <a:rPr lang="en-US" altLang="zh-CN" b="1" dirty="0"/>
              <a:t>(write)</a:t>
            </a:r>
            <a:r>
              <a:rPr lang="zh-CN" altLang="en-US" b="1" dirty="0"/>
              <a:t>给服务器。</a:t>
            </a:r>
          </a:p>
        </p:txBody>
      </p:sp>
      <p:sp>
        <p:nvSpPr>
          <p:cNvPr id="10" name="TextBox 9"/>
          <p:cNvSpPr txBox="1"/>
          <p:nvPr/>
        </p:nvSpPr>
        <p:spPr>
          <a:xfrm>
            <a:off x="5214942" y="4357694"/>
            <a:ext cx="2928958" cy="646331"/>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lgn="ctr"/>
            <a:r>
              <a:rPr lang="zh-CN" altLang="en-US" b="1" dirty="0"/>
              <a:t>服务器：接收</a:t>
            </a:r>
            <a:r>
              <a:rPr lang="en-US" altLang="zh-CN" b="1" dirty="0"/>
              <a:t>(read)</a:t>
            </a:r>
            <a:r>
              <a:rPr lang="zh-CN" altLang="en-US" b="1" dirty="0"/>
              <a:t> “半径”值，计算面积</a:t>
            </a:r>
          </a:p>
        </p:txBody>
      </p:sp>
      <p:sp>
        <p:nvSpPr>
          <p:cNvPr id="11" name="TextBox 10"/>
          <p:cNvSpPr txBox="1"/>
          <p:nvPr/>
        </p:nvSpPr>
        <p:spPr>
          <a:xfrm>
            <a:off x="5214942" y="5500702"/>
            <a:ext cx="2928958" cy="646331"/>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lgn="ctr"/>
            <a:r>
              <a:rPr lang="zh-CN" altLang="en-US" b="1" dirty="0"/>
              <a:t>服务器：发送</a:t>
            </a:r>
            <a:r>
              <a:rPr lang="en-US" altLang="zh-CN" b="1" dirty="0"/>
              <a:t>(write)</a:t>
            </a:r>
            <a:r>
              <a:rPr lang="zh-CN" altLang="en-US" b="1" dirty="0"/>
              <a:t>计算面积到客户端</a:t>
            </a:r>
          </a:p>
        </p:txBody>
      </p:sp>
      <p:sp>
        <p:nvSpPr>
          <p:cNvPr id="12" name="TextBox 11"/>
          <p:cNvSpPr txBox="1"/>
          <p:nvPr/>
        </p:nvSpPr>
        <p:spPr>
          <a:xfrm>
            <a:off x="714348" y="5500702"/>
            <a:ext cx="3071834" cy="646331"/>
          </a:xfrm>
          <a:prstGeom prst="rect">
            <a:avLst/>
          </a:prstGeom>
          <a:solidFill>
            <a:schemeClr val="accent1">
              <a:lumMod val="20000"/>
              <a:lumOff val="80000"/>
            </a:schemeClr>
          </a:solidFill>
          <a:ln>
            <a:solidFill>
              <a:schemeClr val="accent1">
                <a:shade val="50000"/>
              </a:schemeClr>
            </a:solidFill>
          </a:ln>
        </p:spPr>
        <p:txBody>
          <a:bodyPr wrap="square" rtlCol="0">
            <a:spAutoFit/>
          </a:bodyPr>
          <a:lstStyle/>
          <a:p>
            <a:pPr algn="ctr"/>
            <a:r>
              <a:rPr lang="zh-CN" altLang="en-US" b="1" dirty="0"/>
              <a:t>客户端：接收</a:t>
            </a:r>
            <a:r>
              <a:rPr lang="en-US" altLang="zh-CN" b="1" dirty="0"/>
              <a:t>(read)</a:t>
            </a:r>
            <a:r>
              <a:rPr lang="zh-CN" altLang="en-US" b="1" dirty="0"/>
              <a:t> 面积，并将面积显示在文本区。</a:t>
            </a:r>
          </a:p>
        </p:txBody>
      </p:sp>
      <p:cxnSp>
        <p:nvCxnSpPr>
          <p:cNvPr id="14" name="直接连接符 13"/>
          <p:cNvCxnSpPr>
            <a:stCxn id="7" idx="3"/>
            <a:endCxn id="8" idx="1"/>
          </p:cNvCxnSpPr>
          <p:nvPr/>
        </p:nvCxnSpPr>
        <p:spPr>
          <a:xfrm>
            <a:off x="3786182" y="3319161"/>
            <a:ext cx="1714512" cy="8753"/>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00496" y="3000372"/>
            <a:ext cx="1285884" cy="369332"/>
          </a:xfrm>
          <a:prstGeom prst="rect">
            <a:avLst/>
          </a:prstGeom>
          <a:noFill/>
        </p:spPr>
        <p:txBody>
          <a:bodyPr wrap="square" rtlCol="0">
            <a:spAutoFit/>
          </a:bodyPr>
          <a:lstStyle/>
          <a:p>
            <a:pPr algn="ctr"/>
            <a:r>
              <a:rPr lang="zh-CN" altLang="en-US" b="1" dirty="0">
                <a:solidFill>
                  <a:srgbClr val="C00000"/>
                </a:solidFill>
              </a:rPr>
              <a:t>建立连接</a:t>
            </a:r>
          </a:p>
        </p:txBody>
      </p:sp>
      <p:cxnSp>
        <p:nvCxnSpPr>
          <p:cNvPr id="26" name="直接箭头连接符 25"/>
          <p:cNvCxnSpPr>
            <a:stCxn id="5" idx="1"/>
            <a:endCxn id="6" idx="3"/>
          </p:cNvCxnSpPr>
          <p:nvPr/>
        </p:nvCxnSpPr>
        <p:spPr>
          <a:xfrm rot="10800000" flipV="1">
            <a:off x="3643306" y="2042030"/>
            <a:ext cx="2000264" cy="209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6" idx="2"/>
            <a:endCxn id="7" idx="0"/>
          </p:cNvCxnSpPr>
          <p:nvPr/>
        </p:nvCxnSpPr>
        <p:spPr>
          <a:xfrm rot="5400000">
            <a:off x="2109084" y="2716314"/>
            <a:ext cx="28236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2"/>
            <a:endCxn id="9" idx="0"/>
          </p:cNvCxnSpPr>
          <p:nvPr/>
        </p:nvCxnSpPr>
        <p:spPr>
          <a:xfrm rot="5400000">
            <a:off x="2033269" y="3997822"/>
            <a:ext cx="43399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9" idx="3"/>
            <a:endCxn id="10" idx="1"/>
          </p:cNvCxnSpPr>
          <p:nvPr/>
        </p:nvCxnSpPr>
        <p:spPr>
          <a:xfrm>
            <a:off x="3786182" y="4676483"/>
            <a:ext cx="1428760" cy="43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0" idx="2"/>
            <a:endCxn id="11" idx="0"/>
          </p:cNvCxnSpPr>
          <p:nvPr/>
        </p:nvCxnSpPr>
        <p:spPr>
          <a:xfrm rot="5400000">
            <a:off x="6431083" y="5252363"/>
            <a:ext cx="49667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1" idx="1"/>
            <a:endCxn id="12" idx="3"/>
          </p:cNvCxnSpPr>
          <p:nvPr/>
        </p:nvCxnSpPr>
        <p:spPr>
          <a:xfrm rot="10800000">
            <a:off x="3786182" y="5823868"/>
            <a:ext cx="14287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ox(in)">
                                      <p:cBhvr>
                                        <p:cTn id="12" dur="500"/>
                                        <p:tgtEl>
                                          <p:spTgt spid="2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ox(in)">
                                      <p:cBhvr>
                                        <p:cTn id="20" dur="500"/>
                                        <p:tgtEl>
                                          <p:spTgt spid="28"/>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i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ox(in)">
                                      <p:cBhvr>
                                        <p:cTn id="28" dur="500"/>
                                        <p:tgtEl>
                                          <p:spTgt spid="14"/>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ox(in)">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ox(in)">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box(in)">
                                      <p:cBhvr>
                                        <p:cTn id="41" dur="500"/>
                                        <p:tgtEl>
                                          <p:spTgt spid="34"/>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ox(in)">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box(in)">
                                      <p:cBhvr>
                                        <p:cTn id="49" dur="500"/>
                                        <p:tgtEl>
                                          <p:spTgt spid="37"/>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ox(in)">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box(in)">
                                      <p:cBhvr>
                                        <p:cTn id="57" dur="500"/>
                                        <p:tgtEl>
                                          <p:spTgt spid="41"/>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box(in)">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box(in)">
                                      <p:cBhvr>
                                        <p:cTn id="65" dur="500"/>
                                        <p:tgtEl>
                                          <p:spTgt spid="45"/>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box(in)">
                                      <p:cBhvr>
                                        <p:cTn id="6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2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§16.4    </a:t>
            </a:r>
            <a:r>
              <a:rPr lang="en-US" altLang="zh-CN" dirty="0"/>
              <a:t>UDP</a:t>
            </a:r>
            <a:r>
              <a:rPr lang="zh-CN" altLang="en-US" dirty="0"/>
              <a:t>数 据 报 </a:t>
            </a:r>
          </a:p>
        </p:txBody>
      </p:sp>
      <p:sp>
        <p:nvSpPr>
          <p:cNvPr id="3" name="内容占位符 2"/>
          <p:cNvSpPr>
            <a:spLocks noGrp="1"/>
          </p:cNvSpPr>
          <p:nvPr>
            <p:ph idx="1"/>
          </p:nvPr>
        </p:nvSpPr>
        <p:spPr/>
        <p:txBody>
          <a:bodyPr/>
          <a:lstStyle/>
          <a:p>
            <a:r>
              <a:rPr lang="en-US" b="1">
                <a:solidFill>
                  <a:srgbClr val="C00000"/>
                </a:solidFill>
              </a:rPr>
              <a:t>U</a:t>
            </a:r>
            <a:r>
              <a:rPr lang="en-US"/>
              <a:t>ser </a:t>
            </a:r>
            <a:r>
              <a:rPr lang="en-US" b="1">
                <a:solidFill>
                  <a:srgbClr val="C00000"/>
                </a:solidFill>
              </a:rPr>
              <a:t>D</a:t>
            </a:r>
            <a:r>
              <a:rPr lang="en-US"/>
              <a:t>atagram </a:t>
            </a:r>
            <a:r>
              <a:rPr lang="en-US" b="1" dirty="0">
                <a:solidFill>
                  <a:srgbClr val="C00000"/>
                </a:solidFill>
              </a:rPr>
              <a:t>P</a:t>
            </a:r>
            <a:r>
              <a:rPr lang="en-US"/>
              <a:t>rotocol</a:t>
            </a:r>
            <a:r>
              <a:rPr lang="zh-CN" altLang="en-US" dirty="0"/>
              <a:t>，用户数据报协议。</a:t>
            </a:r>
            <a:endParaRPr lang="en-US" altLang="zh-CN" dirty="0"/>
          </a:p>
          <a:p>
            <a:r>
              <a:rPr lang="zh-CN" altLang="en-US" dirty="0">
                <a:solidFill>
                  <a:srgbClr val="C00000"/>
                </a:solidFill>
              </a:rPr>
              <a:t>数据报包用来实现</a:t>
            </a:r>
            <a:r>
              <a:rPr lang="zh-CN" altLang="en-US" b="1" dirty="0">
                <a:solidFill>
                  <a:srgbClr val="0000CC"/>
                </a:solidFill>
              </a:rPr>
              <a:t>无连接</a:t>
            </a:r>
            <a:r>
              <a:rPr lang="zh-CN" altLang="en-US" b="1" dirty="0"/>
              <a:t>的</a:t>
            </a:r>
            <a:r>
              <a:rPr lang="zh-CN" altLang="en-US" dirty="0">
                <a:solidFill>
                  <a:srgbClr val="C00000"/>
                </a:solidFill>
              </a:rPr>
              <a:t>包投递服务</a:t>
            </a:r>
            <a:r>
              <a:rPr lang="zh-CN" altLang="en-US" dirty="0"/>
              <a:t>。</a:t>
            </a:r>
            <a:endParaRPr lang="en-US" altLang="zh-CN" dirty="0"/>
          </a:p>
          <a:p>
            <a:pPr lvl="1"/>
            <a:r>
              <a:rPr lang="zh-CN" altLang="en-US" dirty="0"/>
              <a:t>每条报文仅根据该包中包含的信息从一台机器路由到另一台</a:t>
            </a:r>
            <a:r>
              <a:rPr lang="zh-CN" altLang="en-US"/>
              <a:t>机器。</a:t>
            </a:r>
            <a:endParaRPr lang="en-US" altLang="zh-CN"/>
          </a:p>
          <a:p>
            <a:pPr lvl="1"/>
            <a:r>
              <a:rPr lang="zh-CN" altLang="en-US"/>
              <a:t>从</a:t>
            </a:r>
            <a:r>
              <a:rPr lang="zh-CN" altLang="en-US" dirty="0"/>
              <a:t>一台机器发送到另一台机器的多个包可能选择不同的路由，也可能按不同的顺序到达。</a:t>
            </a:r>
            <a:endParaRPr lang="en-US" altLang="zh-CN" dirty="0"/>
          </a:p>
          <a:p>
            <a:pPr lvl="1"/>
            <a:endParaRPr lang="en-US" dirty="0"/>
          </a:p>
          <a:p>
            <a:r>
              <a:rPr lang="zh-CN" altLang="en-US" dirty="0">
                <a:latin typeface="+mj-lt"/>
              </a:rPr>
              <a:t>基于</a:t>
            </a:r>
            <a:r>
              <a:rPr lang="en-US" altLang="zh-CN" dirty="0">
                <a:latin typeface="+mj-lt"/>
              </a:rPr>
              <a:t>UDP</a:t>
            </a:r>
            <a:r>
              <a:rPr lang="zh-CN" altLang="en-US" dirty="0">
                <a:latin typeface="+mj-lt"/>
              </a:rPr>
              <a:t>的通信和</a:t>
            </a:r>
            <a:r>
              <a:rPr lang="zh-CN" altLang="en-US">
                <a:latin typeface="+mj-lt"/>
              </a:rPr>
              <a:t>基于</a:t>
            </a:r>
            <a:r>
              <a:rPr lang="en-US" altLang="zh-CN">
                <a:latin typeface="+mj-lt"/>
              </a:rPr>
              <a:t>TCP(Transmission Control Protocol)</a:t>
            </a:r>
            <a:r>
              <a:rPr lang="zh-CN" altLang="en-US">
                <a:latin typeface="+mj-lt"/>
              </a:rPr>
              <a:t>的</a:t>
            </a:r>
            <a:r>
              <a:rPr lang="zh-CN" altLang="en-US" dirty="0">
                <a:latin typeface="+mj-lt"/>
              </a:rPr>
              <a:t>通信不同，基于</a:t>
            </a:r>
            <a:r>
              <a:rPr lang="en-US" altLang="zh-CN" dirty="0">
                <a:latin typeface="+mj-lt"/>
              </a:rPr>
              <a:t>UDP</a:t>
            </a:r>
            <a:r>
              <a:rPr lang="zh-CN" altLang="en-US" dirty="0">
                <a:latin typeface="+mj-lt"/>
              </a:rPr>
              <a:t>的信息传递更快，但不提供可靠性保证。</a:t>
            </a:r>
            <a:endParaRPr lang="en-US" altLang="zh-CN"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§16.4    </a:t>
            </a:r>
            <a:r>
              <a:rPr lang="en-US" altLang="zh-CN" dirty="0"/>
              <a:t>UDP</a:t>
            </a:r>
            <a:r>
              <a:rPr lang="zh-CN" altLang="en-US" dirty="0"/>
              <a:t>数 据 报 </a:t>
            </a:r>
          </a:p>
        </p:txBody>
      </p:sp>
      <p:sp>
        <p:nvSpPr>
          <p:cNvPr id="3" name="内容占位符 2"/>
          <p:cNvSpPr>
            <a:spLocks noGrp="1"/>
          </p:cNvSpPr>
          <p:nvPr>
            <p:ph idx="1"/>
          </p:nvPr>
        </p:nvSpPr>
        <p:spPr/>
        <p:txBody>
          <a:bodyPr/>
          <a:lstStyle/>
          <a:p>
            <a:r>
              <a:rPr lang="en-US" altLang="zh-CN" dirty="0">
                <a:latin typeface="+mj-lt"/>
              </a:rPr>
              <a:t>UDP</a:t>
            </a:r>
            <a:r>
              <a:rPr lang="zh-CN" altLang="en-US" dirty="0">
                <a:latin typeface="+mj-lt"/>
              </a:rPr>
              <a:t>用来支持那些需要在计算机之间传输数据的网络应用，如果对网络通讯质量要求不高的时候，且要求网络通讯速度能尽量的快，这时就可以使用</a:t>
            </a:r>
            <a:r>
              <a:rPr lang="en-US" altLang="zh-CN" dirty="0">
                <a:latin typeface="+mj-lt"/>
              </a:rPr>
              <a:t>UDP</a:t>
            </a:r>
            <a:r>
              <a:rPr lang="zh-CN" altLang="en-US" dirty="0">
                <a:latin typeface="+mj-lt"/>
              </a:rPr>
              <a:t>。</a:t>
            </a:r>
            <a:endParaRPr lang="en-US" altLang="zh-CN" dirty="0">
              <a:latin typeface="+mj-lt"/>
            </a:endParaRPr>
          </a:p>
          <a:p>
            <a:endParaRPr lang="en-US" altLang="zh-CN" dirty="0">
              <a:latin typeface="+mj-lt"/>
            </a:endParaRPr>
          </a:p>
          <a:p>
            <a:r>
              <a:rPr lang="zh-CN" altLang="en-US" dirty="0">
                <a:latin typeface="+mj-lt"/>
              </a:rPr>
              <a:t>常见使用</a:t>
            </a:r>
            <a:r>
              <a:rPr lang="en-US" altLang="zh-CN" dirty="0">
                <a:latin typeface="+mj-lt"/>
              </a:rPr>
              <a:t>UDP</a:t>
            </a:r>
            <a:r>
              <a:rPr lang="zh-CN" altLang="en-US" dirty="0">
                <a:latin typeface="+mj-lt"/>
              </a:rPr>
              <a:t>协议的应用如下：</a:t>
            </a:r>
          </a:p>
          <a:p>
            <a:pPr lvl="1"/>
            <a:r>
              <a:rPr lang="en-US" altLang="zh-CN" dirty="0">
                <a:latin typeface="+mj-lt"/>
              </a:rPr>
              <a:t>QQ</a:t>
            </a:r>
            <a:r>
              <a:rPr lang="zh-CN" altLang="en-US" dirty="0">
                <a:latin typeface="+mj-lt"/>
              </a:rPr>
              <a:t>语音、</a:t>
            </a:r>
            <a:r>
              <a:rPr lang="en-US" altLang="zh-CN" dirty="0">
                <a:latin typeface="+mj-lt"/>
              </a:rPr>
              <a:t>QQ</a:t>
            </a:r>
            <a:r>
              <a:rPr lang="zh-CN" altLang="en-US" dirty="0">
                <a:latin typeface="+mj-lt"/>
              </a:rPr>
              <a:t>视频 、</a:t>
            </a:r>
            <a:r>
              <a:rPr lang="zh-CN" altLang="en-US" dirty="0">
                <a:solidFill>
                  <a:srgbClr val="0000CC"/>
                </a:solidFill>
                <a:latin typeface="+mj-lt"/>
              </a:rPr>
              <a:t>网络视频会议系统</a:t>
            </a:r>
            <a:r>
              <a:rPr lang="zh-CN" altLang="en-US">
                <a:latin typeface="+mj-lt"/>
              </a:rPr>
              <a:t>等</a:t>
            </a:r>
            <a:r>
              <a:rPr lang="zh-CN" altLang="en-US">
                <a:solidFill>
                  <a:srgbClr val="0000CC"/>
                </a:solidFill>
                <a:latin typeface="+mj-lt"/>
              </a:rPr>
              <a:t>。</a:t>
            </a:r>
            <a:endParaRPr lang="en-US" altLang="zh-CN">
              <a:solidFill>
                <a:srgbClr val="0000CC"/>
              </a:solidFill>
              <a:latin typeface="+mj-lt"/>
            </a:endParaRPr>
          </a:p>
          <a:p>
            <a:pPr lvl="1"/>
            <a:r>
              <a:rPr lang="en-US" altLang="zh-CN">
                <a:solidFill>
                  <a:srgbClr val="0000CC"/>
                </a:solidFill>
                <a:latin typeface="+mj-lt"/>
              </a:rPr>
              <a:t>Why?</a:t>
            </a:r>
          </a:p>
          <a:p>
            <a:pPr lvl="1"/>
            <a:endParaRPr lang="en-US" altLang="zh-CN" dirty="0">
              <a:latin typeface="+mj-lt"/>
            </a:endParaRPr>
          </a:p>
          <a:p>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pPr/>
              <a:t>62</a:t>
            </a:fld>
            <a:endParaRPr lang="zh-CN" altLang="en-US">
              <a:latin typeface="+mj-l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§16.4    </a:t>
            </a:r>
            <a:r>
              <a:rPr lang="en-US" altLang="zh-CN" dirty="0"/>
              <a:t>UDP</a:t>
            </a:r>
            <a:r>
              <a:rPr lang="zh-CN" altLang="en-US" dirty="0"/>
              <a:t>数 据 报 </a:t>
            </a:r>
          </a:p>
        </p:txBody>
      </p:sp>
      <p:sp>
        <p:nvSpPr>
          <p:cNvPr id="3" name="内容占位符 2"/>
          <p:cNvSpPr>
            <a:spLocks noGrp="1"/>
          </p:cNvSpPr>
          <p:nvPr>
            <p:ph idx="1"/>
          </p:nvPr>
        </p:nvSpPr>
        <p:spPr/>
        <p:txBody>
          <a:bodyPr/>
          <a:lstStyle/>
          <a:p>
            <a:pPr algn="just">
              <a:lnSpc>
                <a:spcPct val="90000"/>
              </a:lnSpc>
            </a:pPr>
            <a:r>
              <a:rPr lang="zh-CN" altLang="en-US" dirty="0">
                <a:latin typeface="+mj-lt"/>
              </a:rPr>
              <a:t>基于</a:t>
            </a:r>
            <a:r>
              <a:rPr lang="en-US" altLang="zh-CN" dirty="0">
                <a:latin typeface="+mj-lt"/>
              </a:rPr>
              <a:t>UDP</a:t>
            </a:r>
            <a:r>
              <a:rPr lang="zh-CN" altLang="en-US" dirty="0">
                <a:latin typeface="+mj-lt"/>
              </a:rPr>
              <a:t>通信的基本模式是：</a:t>
            </a:r>
          </a:p>
          <a:p>
            <a:pPr algn="just">
              <a:lnSpc>
                <a:spcPct val="90000"/>
              </a:lnSpc>
              <a:buNone/>
            </a:pPr>
            <a:r>
              <a:rPr lang="zh-CN" altLang="en-US" b="1" dirty="0">
                <a:solidFill>
                  <a:srgbClr val="FF0000"/>
                </a:solidFill>
                <a:latin typeface="+mj-lt"/>
              </a:rPr>
              <a:t>   </a:t>
            </a:r>
            <a:r>
              <a:rPr lang="zh-CN" altLang="en-US" dirty="0">
                <a:solidFill>
                  <a:srgbClr val="FF0000"/>
                </a:solidFill>
                <a:latin typeface="+mj-lt"/>
              </a:rPr>
              <a:t>1．</a:t>
            </a:r>
            <a:r>
              <a:rPr lang="zh-CN" altLang="en-US" dirty="0">
                <a:latin typeface="+mj-lt"/>
              </a:rPr>
              <a:t>将数据打包，称为</a:t>
            </a:r>
            <a:r>
              <a:rPr lang="zh-CN" altLang="en-US" dirty="0">
                <a:solidFill>
                  <a:srgbClr val="0000CC"/>
                </a:solidFill>
                <a:latin typeface="+mj-lt"/>
              </a:rPr>
              <a:t>数据包</a:t>
            </a:r>
            <a:r>
              <a:rPr lang="en-US" dirty="0">
                <a:solidFill>
                  <a:srgbClr val="0000CC"/>
                </a:solidFill>
                <a:latin typeface="+mj-lt"/>
              </a:rPr>
              <a:t>(Packet</a:t>
            </a:r>
            <a:r>
              <a:rPr lang="en-US">
                <a:solidFill>
                  <a:srgbClr val="0000CC"/>
                </a:solidFill>
                <a:latin typeface="+mj-lt"/>
              </a:rPr>
              <a:t>) </a:t>
            </a:r>
            <a:r>
              <a:rPr lang="en-US" dirty="0">
                <a:solidFill>
                  <a:srgbClr val="0000CC"/>
                </a:solidFill>
                <a:latin typeface="+mj-lt"/>
              </a:rPr>
              <a:t>(</a:t>
            </a:r>
            <a:r>
              <a:rPr lang="zh-CN" altLang="en-US">
                <a:latin typeface="+mj-lt"/>
              </a:rPr>
              <a:t>好比</a:t>
            </a:r>
            <a:r>
              <a:rPr lang="zh-CN" altLang="en-US" dirty="0">
                <a:latin typeface="+mj-lt"/>
              </a:rPr>
              <a:t>将信件装入</a:t>
            </a:r>
            <a:r>
              <a:rPr lang="zh-CN" altLang="en-US">
                <a:latin typeface="+mj-lt"/>
              </a:rPr>
              <a:t>信封一样</a:t>
            </a:r>
            <a:r>
              <a:rPr lang="en-US" altLang="zh-CN">
                <a:latin typeface="+mj-lt"/>
              </a:rPr>
              <a:t>)</a:t>
            </a:r>
            <a:r>
              <a:rPr lang="zh-CN" altLang="en-US">
                <a:latin typeface="+mj-lt"/>
              </a:rPr>
              <a:t>，</a:t>
            </a:r>
            <a:r>
              <a:rPr lang="zh-CN" altLang="en-US" dirty="0">
                <a:latin typeface="+mj-lt"/>
              </a:rPr>
              <a:t>然后将数据包发往目的地。</a:t>
            </a:r>
          </a:p>
          <a:p>
            <a:pPr>
              <a:lnSpc>
                <a:spcPct val="90000"/>
              </a:lnSpc>
              <a:buNone/>
            </a:pPr>
            <a:r>
              <a:rPr lang="zh-CN" altLang="en-US" dirty="0">
                <a:latin typeface="+mj-lt"/>
              </a:rPr>
              <a:t>   </a:t>
            </a:r>
            <a:r>
              <a:rPr lang="zh-CN" altLang="en-US" dirty="0">
                <a:solidFill>
                  <a:srgbClr val="FF0000"/>
                </a:solidFill>
                <a:latin typeface="+mj-lt"/>
              </a:rPr>
              <a:t>2．</a:t>
            </a:r>
            <a:r>
              <a:rPr lang="zh-CN" altLang="en-US" dirty="0">
                <a:latin typeface="+mj-lt"/>
              </a:rPr>
              <a:t>接受别人发来</a:t>
            </a:r>
            <a:r>
              <a:rPr lang="zh-CN" altLang="en-US">
                <a:latin typeface="+mj-lt"/>
              </a:rPr>
              <a:t>的数据包</a:t>
            </a:r>
            <a:r>
              <a:rPr lang="en-US" altLang="zh-CN">
                <a:latin typeface="+mj-lt"/>
              </a:rPr>
              <a:t>(</a:t>
            </a:r>
            <a:r>
              <a:rPr lang="zh-CN" altLang="en-US">
                <a:latin typeface="+mj-lt"/>
              </a:rPr>
              <a:t>好比</a:t>
            </a:r>
            <a:r>
              <a:rPr lang="zh-CN" altLang="en-US" dirty="0">
                <a:latin typeface="+mj-lt"/>
              </a:rPr>
              <a:t>接收</a:t>
            </a:r>
            <a:r>
              <a:rPr lang="zh-CN" altLang="en-US">
                <a:latin typeface="+mj-lt"/>
              </a:rPr>
              <a:t>信封一样</a:t>
            </a:r>
            <a:r>
              <a:rPr lang="en-US" altLang="zh-CN">
                <a:latin typeface="+mj-lt"/>
              </a:rPr>
              <a:t>)</a:t>
            </a:r>
            <a:r>
              <a:rPr lang="zh-CN" altLang="en-US">
                <a:latin typeface="+mj-lt"/>
              </a:rPr>
              <a:t>，</a:t>
            </a:r>
            <a:r>
              <a:rPr lang="zh-CN" altLang="en-US" dirty="0">
                <a:latin typeface="+mj-lt"/>
              </a:rPr>
              <a:t>然后查看数据包中的内容</a:t>
            </a:r>
            <a:r>
              <a:rPr lang="zh-CN" altLang="en-US" b="1" dirty="0">
                <a:latin typeface="+mj-lt"/>
              </a:rPr>
              <a:t>。 </a:t>
            </a:r>
            <a:endParaRPr lang="en-US" altLang="zh-CN" b="1" dirty="0">
              <a:latin typeface="+mj-lt"/>
            </a:endParaRPr>
          </a:p>
          <a:p>
            <a:pPr>
              <a:lnSpc>
                <a:spcPct val="90000"/>
              </a:lnSpc>
              <a:buNone/>
            </a:pPr>
            <a:endParaRPr lang="en-US" altLang="zh-CN" b="1" dirty="0">
              <a:latin typeface="+mj-lt"/>
            </a:endParaRPr>
          </a:p>
          <a:p>
            <a:r>
              <a:rPr lang="en-US" altLang="zh-CN" b="1" dirty="0" err="1">
                <a:solidFill>
                  <a:srgbClr val="C00000"/>
                </a:solidFill>
                <a:latin typeface="+mj-lt"/>
                <a:ea typeface="Tahoma" pitchFamily="34" charset="0"/>
                <a:cs typeface="Tahoma" pitchFamily="34" charset="0"/>
              </a:rPr>
              <a:t>DatagramPacket</a:t>
            </a:r>
            <a:r>
              <a:rPr lang="zh-CN" altLang="en-US" dirty="0">
                <a:latin typeface="+mj-lt"/>
                <a:cs typeface="Tahoma" pitchFamily="34" charset="0"/>
              </a:rPr>
              <a:t>类</a:t>
            </a:r>
            <a:endParaRPr lang="en-US" altLang="zh-CN" b="1" dirty="0">
              <a:solidFill>
                <a:srgbClr val="C00000"/>
              </a:solidFill>
              <a:latin typeface="+mj-lt"/>
              <a:ea typeface="Tahoma" pitchFamily="34" charset="0"/>
              <a:cs typeface="Tahoma" pitchFamily="34" charset="0"/>
            </a:endParaRPr>
          </a:p>
          <a:p>
            <a:pPr lvl="1"/>
            <a:r>
              <a:rPr lang="zh-CN" altLang="en-US" b="1" dirty="0">
                <a:latin typeface="+mj-lt"/>
              </a:rPr>
              <a:t>表示</a:t>
            </a:r>
            <a:r>
              <a:rPr lang="zh-CN" altLang="en-US" b="1" dirty="0">
                <a:solidFill>
                  <a:srgbClr val="0000CC"/>
                </a:solidFill>
                <a:latin typeface="+mj-lt"/>
              </a:rPr>
              <a:t>数据报包</a:t>
            </a:r>
            <a:r>
              <a:rPr lang="zh-CN" altLang="en-US" b="1" dirty="0">
                <a:latin typeface="+mj-lt"/>
              </a:rPr>
              <a:t>，</a:t>
            </a:r>
            <a:r>
              <a:rPr lang="zh-CN" altLang="en-US" dirty="0">
                <a:latin typeface="+mj-lt"/>
                <a:cs typeface="Tahoma" pitchFamily="34" charset="0"/>
              </a:rPr>
              <a:t>打包数据</a:t>
            </a:r>
            <a:endParaRPr lang="en-US" altLang="zh-CN" dirty="0">
              <a:latin typeface="+mj-lt"/>
              <a:cs typeface="Tahoma" pitchFamily="34" charset="0"/>
            </a:endParaRPr>
          </a:p>
          <a:p>
            <a:r>
              <a:rPr lang="en-US" altLang="zh-CN" b="1" dirty="0" err="1">
                <a:solidFill>
                  <a:srgbClr val="C00000"/>
                </a:solidFill>
                <a:latin typeface="+mj-lt"/>
                <a:ea typeface="Tahoma" pitchFamily="34" charset="0"/>
                <a:cs typeface="Tahoma" pitchFamily="34" charset="0"/>
              </a:rPr>
              <a:t>DatagramSocket</a:t>
            </a:r>
            <a:r>
              <a:rPr lang="zh-CN" altLang="en-US" dirty="0">
                <a:latin typeface="+mj-lt"/>
                <a:cs typeface="Tahoma" pitchFamily="34" charset="0"/>
              </a:rPr>
              <a:t>类</a:t>
            </a:r>
            <a:endParaRPr lang="en-US" altLang="zh-CN" dirty="0">
              <a:latin typeface="+mj-lt"/>
              <a:cs typeface="Tahoma" pitchFamily="34" charset="0"/>
            </a:endParaRPr>
          </a:p>
          <a:p>
            <a:pPr lvl="1"/>
            <a:r>
              <a:rPr lang="zh-CN" altLang="en-US" b="1" dirty="0">
                <a:latin typeface="+mj-lt"/>
              </a:rPr>
              <a:t>进行</a:t>
            </a:r>
            <a:r>
              <a:rPr lang="zh-CN" altLang="en-US" b="1" dirty="0">
                <a:solidFill>
                  <a:srgbClr val="0000CC"/>
                </a:solidFill>
                <a:latin typeface="+mj-lt"/>
              </a:rPr>
              <a:t>端到端</a:t>
            </a:r>
            <a:r>
              <a:rPr lang="zh-CN" altLang="en-US" b="1" dirty="0">
                <a:latin typeface="+mj-lt"/>
              </a:rPr>
              <a:t>通信的</a:t>
            </a:r>
            <a:r>
              <a:rPr lang="en-US" altLang="zh-CN" b="1" dirty="0">
                <a:latin typeface="+mj-lt"/>
              </a:rPr>
              <a:t>Socket</a:t>
            </a:r>
            <a:r>
              <a:rPr lang="zh-CN" altLang="en-US" b="1" dirty="0">
                <a:latin typeface="+mj-lt"/>
              </a:rPr>
              <a:t>类，负责</a:t>
            </a:r>
            <a:r>
              <a:rPr lang="zh-CN" altLang="en-US" dirty="0">
                <a:latin typeface="+mj-lt"/>
                <a:cs typeface="Tahoma" pitchFamily="34" charset="0"/>
              </a:rPr>
              <a:t>发送和接收数据</a:t>
            </a:r>
            <a:endParaRPr lang="zh-CN" altLang="en-US" dirty="0">
              <a:latin typeface="+mj-lt"/>
            </a:endParaRPr>
          </a:p>
          <a:p>
            <a:pPr>
              <a:lnSpc>
                <a:spcPct val="90000"/>
              </a:lnSpc>
              <a:buNone/>
            </a:pPr>
            <a:endParaRPr lang="zh-CN" altLang="en-US" b="1" dirty="0">
              <a:latin typeface="+mj-lt"/>
            </a:endParaRPr>
          </a:p>
          <a:p>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pPr/>
              <a:t>63</a:t>
            </a:fld>
            <a:endParaRPr lang="zh-CN" altLang="en-US">
              <a:latin typeface="+mj-l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362" y="817523"/>
            <a:ext cx="500066" cy="4214842"/>
          </a:xfrm>
        </p:spPr>
        <p:txBody>
          <a:bodyPr>
            <a:normAutofit/>
          </a:bodyPr>
          <a:lstStyle/>
          <a:p>
            <a:r>
              <a:rPr lang="en-US" altLang="zh-CN" sz="3200" b="1" dirty="0"/>
              <a:t>UDP</a:t>
            </a:r>
            <a:r>
              <a:rPr lang="zh-CN" altLang="en-US" sz="3200" b="1" dirty="0"/>
              <a:t>通信模型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64</a:t>
            </a:fld>
            <a:endParaRPr lang="zh-CN" altLang="en-US"/>
          </a:p>
        </p:txBody>
      </p:sp>
      <p:sp>
        <p:nvSpPr>
          <p:cNvPr id="5" name="圆角矩形 4"/>
          <p:cNvSpPr/>
          <p:nvPr/>
        </p:nvSpPr>
        <p:spPr>
          <a:xfrm>
            <a:off x="1071538" y="357166"/>
            <a:ext cx="2143140" cy="78581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ahoma" pitchFamily="34" charset="0"/>
                <a:ea typeface="Tahoma" pitchFamily="34" charset="0"/>
                <a:cs typeface="Tahoma" pitchFamily="34" charset="0"/>
              </a:rPr>
              <a:t>Datagram</a:t>
            </a:r>
            <a:r>
              <a:rPr lang="zh-CN" altLang="en-US" sz="2800" b="1" dirty="0">
                <a:solidFill>
                  <a:schemeClr val="tx1"/>
                </a:solidFill>
              </a:rPr>
              <a:t>发送端</a:t>
            </a:r>
          </a:p>
        </p:txBody>
      </p:sp>
      <p:sp>
        <p:nvSpPr>
          <p:cNvPr id="6" name="圆角矩形 5"/>
          <p:cNvSpPr/>
          <p:nvPr/>
        </p:nvSpPr>
        <p:spPr>
          <a:xfrm>
            <a:off x="5786446" y="285728"/>
            <a:ext cx="2286016" cy="78581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ahoma" pitchFamily="34" charset="0"/>
                <a:ea typeface="Tahoma" pitchFamily="34" charset="0"/>
                <a:cs typeface="Tahoma" pitchFamily="34" charset="0"/>
              </a:rPr>
              <a:t>Datagram</a:t>
            </a:r>
            <a:r>
              <a:rPr lang="zh-CN" altLang="en-US" sz="2800" b="1" dirty="0">
                <a:solidFill>
                  <a:schemeClr val="tx1"/>
                </a:solidFill>
                <a:latin typeface="Tahoma" pitchFamily="34" charset="0"/>
                <a:ea typeface="Tahoma" pitchFamily="34" charset="0"/>
                <a:cs typeface="Tahoma" pitchFamily="34" charset="0"/>
              </a:rPr>
              <a:t>接收端</a:t>
            </a:r>
            <a:endParaRPr lang="zh-CN" altLang="en-US" sz="2800" b="1" dirty="0">
              <a:solidFill>
                <a:schemeClr val="tx1"/>
              </a:solidFill>
            </a:endParaRPr>
          </a:p>
        </p:txBody>
      </p:sp>
      <p:sp>
        <p:nvSpPr>
          <p:cNvPr id="7" name="TextBox 6"/>
          <p:cNvSpPr txBox="1"/>
          <p:nvPr/>
        </p:nvSpPr>
        <p:spPr>
          <a:xfrm>
            <a:off x="785786" y="1500174"/>
            <a:ext cx="3429024" cy="400110"/>
          </a:xfrm>
          <a:prstGeom prst="rect">
            <a:avLst/>
          </a:prstGeom>
          <a:noFill/>
          <a:ln>
            <a:solidFill>
              <a:schemeClr val="accent1">
                <a:shade val="50000"/>
              </a:schemeClr>
            </a:solidFill>
          </a:ln>
        </p:spPr>
        <p:txBody>
          <a:bodyPr wrap="square" rtlCol="0">
            <a:spAutoFit/>
          </a:bodyPr>
          <a:lstStyle/>
          <a:p>
            <a:pPr algn="ctr"/>
            <a:r>
              <a:rPr lang="zh-CN" altLang="en-US" sz="2000" b="1" dirty="0">
                <a:solidFill>
                  <a:srgbClr val="C00000"/>
                </a:solidFill>
                <a:latin typeface="Tahoma" pitchFamily="34" charset="0"/>
                <a:ea typeface="Tahoma" pitchFamily="34" charset="0"/>
                <a:cs typeface="Tahoma" pitchFamily="34" charset="0"/>
              </a:rPr>
              <a:t>创建</a:t>
            </a:r>
            <a:r>
              <a:rPr lang="en-US" altLang="zh-CN" sz="2000" b="1" dirty="0" err="1">
                <a:solidFill>
                  <a:srgbClr val="C00000"/>
                </a:solidFill>
                <a:latin typeface="Tahoma" pitchFamily="34" charset="0"/>
                <a:ea typeface="Tahoma" pitchFamily="34" charset="0"/>
                <a:cs typeface="Tahoma" pitchFamily="34" charset="0"/>
              </a:rPr>
              <a:t>DatagramSocket</a:t>
            </a:r>
            <a:r>
              <a:rPr lang="zh-CN" altLang="en-US" sz="2000" b="1" dirty="0">
                <a:solidFill>
                  <a:srgbClr val="C00000"/>
                </a:solidFill>
                <a:latin typeface="Tahoma" pitchFamily="34" charset="0"/>
                <a:ea typeface="Tahoma" pitchFamily="34" charset="0"/>
                <a:cs typeface="Tahoma" pitchFamily="34" charset="0"/>
              </a:rPr>
              <a:t>对象</a:t>
            </a:r>
            <a:endParaRPr lang="zh-CN" altLang="en-US" sz="2000" b="1" dirty="0"/>
          </a:p>
        </p:txBody>
      </p:sp>
      <p:sp>
        <p:nvSpPr>
          <p:cNvPr id="8" name="TextBox 7"/>
          <p:cNvSpPr txBox="1"/>
          <p:nvPr/>
        </p:nvSpPr>
        <p:spPr>
          <a:xfrm>
            <a:off x="4857752" y="1357298"/>
            <a:ext cx="3286148" cy="707886"/>
          </a:xfrm>
          <a:prstGeom prst="rect">
            <a:avLst/>
          </a:prstGeom>
          <a:noFill/>
          <a:ln>
            <a:solidFill>
              <a:schemeClr val="accent1">
                <a:shade val="50000"/>
              </a:schemeClr>
            </a:solidFill>
          </a:ln>
        </p:spPr>
        <p:txBody>
          <a:bodyPr wrap="square" rtlCol="0">
            <a:spAutoFit/>
          </a:bodyPr>
          <a:lstStyle/>
          <a:p>
            <a:pPr algn="ctr"/>
            <a:r>
              <a:rPr lang="zh-CN" altLang="en-US" sz="2000" b="1" dirty="0">
                <a:solidFill>
                  <a:srgbClr val="C00000"/>
                </a:solidFill>
                <a:latin typeface="Tahoma" pitchFamily="34" charset="0"/>
                <a:ea typeface="Tahoma" pitchFamily="34" charset="0"/>
                <a:cs typeface="Tahoma" pitchFamily="34" charset="0"/>
              </a:rPr>
              <a:t>创建</a:t>
            </a:r>
            <a:r>
              <a:rPr lang="en-US" altLang="zh-CN" sz="2000" b="1" dirty="0" err="1">
                <a:solidFill>
                  <a:srgbClr val="C00000"/>
                </a:solidFill>
                <a:latin typeface="Tahoma" pitchFamily="34" charset="0"/>
                <a:ea typeface="Tahoma" pitchFamily="34" charset="0"/>
                <a:cs typeface="Tahoma" pitchFamily="34" charset="0"/>
              </a:rPr>
              <a:t>DatagramSocket</a:t>
            </a:r>
            <a:r>
              <a:rPr lang="zh-CN" altLang="en-US" sz="2000" b="1" dirty="0">
                <a:solidFill>
                  <a:srgbClr val="C00000"/>
                </a:solidFill>
                <a:latin typeface="Tahoma" pitchFamily="34" charset="0"/>
                <a:ea typeface="Tahoma" pitchFamily="34" charset="0"/>
                <a:cs typeface="Tahoma" pitchFamily="34" charset="0"/>
              </a:rPr>
              <a:t>对象，绑定接收数据包的端口</a:t>
            </a:r>
            <a:endParaRPr lang="zh-CN" altLang="en-US" sz="2000" b="1" dirty="0"/>
          </a:p>
        </p:txBody>
      </p:sp>
      <p:sp>
        <p:nvSpPr>
          <p:cNvPr id="9" name="TextBox 8"/>
          <p:cNvSpPr txBox="1"/>
          <p:nvPr/>
        </p:nvSpPr>
        <p:spPr>
          <a:xfrm>
            <a:off x="1428728" y="2357430"/>
            <a:ext cx="1571636" cy="400110"/>
          </a:xfrm>
          <a:prstGeom prst="rect">
            <a:avLst/>
          </a:prstGeom>
          <a:noFill/>
          <a:ln>
            <a:solidFill>
              <a:schemeClr val="accent1">
                <a:shade val="50000"/>
              </a:schemeClr>
            </a:solidFill>
          </a:ln>
        </p:spPr>
        <p:txBody>
          <a:bodyPr wrap="square" rtlCol="0">
            <a:spAutoFit/>
          </a:bodyPr>
          <a:lstStyle/>
          <a:p>
            <a:pPr algn="ctr"/>
            <a:r>
              <a:rPr lang="zh-CN" altLang="en-US" sz="2000" b="1" dirty="0"/>
              <a:t>打包数据包</a:t>
            </a:r>
          </a:p>
        </p:txBody>
      </p:sp>
      <p:sp>
        <p:nvSpPr>
          <p:cNvPr id="15" name="TextBox 14"/>
          <p:cNvSpPr txBox="1"/>
          <p:nvPr/>
        </p:nvSpPr>
        <p:spPr>
          <a:xfrm>
            <a:off x="1500166" y="3429000"/>
            <a:ext cx="1500198" cy="400110"/>
          </a:xfrm>
          <a:prstGeom prst="rect">
            <a:avLst/>
          </a:prstGeom>
          <a:noFill/>
          <a:ln>
            <a:solidFill>
              <a:schemeClr val="accent1">
                <a:shade val="50000"/>
              </a:schemeClr>
            </a:solidFill>
          </a:ln>
        </p:spPr>
        <p:txBody>
          <a:bodyPr wrap="square" rtlCol="0">
            <a:spAutoFit/>
          </a:bodyPr>
          <a:lstStyle/>
          <a:p>
            <a:pPr algn="ctr"/>
            <a:r>
              <a:rPr lang="zh-CN" altLang="en-US" sz="2000" b="1" dirty="0"/>
              <a:t>发送数据包</a:t>
            </a:r>
          </a:p>
        </p:txBody>
      </p:sp>
      <p:sp>
        <p:nvSpPr>
          <p:cNvPr id="16" name="TextBox 15"/>
          <p:cNvSpPr txBox="1"/>
          <p:nvPr/>
        </p:nvSpPr>
        <p:spPr>
          <a:xfrm>
            <a:off x="5715008" y="4643446"/>
            <a:ext cx="1571636" cy="400110"/>
          </a:xfrm>
          <a:prstGeom prst="rect">
            <a:avLst/>
          </a:prstGeom>
          <a:noFill/>
          <a:ln>
            <a:solidFill>
              <a:schemeClr val="accent1">
                <a:shade val="50000"/>
              </a:schemeClr>
            </a:solidFill>
          </a:ln>
        </p:spPr>
        <p:txBody>
          <a:bodyPr wrap="square" rtlCol="0">
            <a:spAutoFit/>
          </a:bodyPr>
          <a:lstStyle/>
          <a:p>
            <a:pPr algn="ctr"/>
            <a:r>
              <a:rPr lang="zh-CN" altLang="en-US" sz="2000" b="1" dirty="0"/>
              <a:t>发送数据包</a:t>
            </a:r>
          </a:p>
        </p:txBody>
      </p:sp>
      <p:sp>
        <p:nvSpPr>
          <p:cNvPr id="17" name="TextBox 16"/>
          <p:cNvSpPr txBox="1"/>
          <p:nvPr/>
        </p:nvSpPr>
        <p:spPr>
          <a:xfrm>
            <a:off x="5715008" y="3429000"/>
            <a:ext cx="1714512" cy="400110"/>
          </a:xfrm>
          <a:prstGeom prst="rect">
            <a:avLst/>
          </a:prstGeom>
          <a:noFill/>
          <a:ln>
            <a:solidFill>
              <a:schemeClr val="accent1">
                <a:shade val="50000"/>
              </a:schemeClr>
            </a:solidFill>
          </a:ln>
        </p:spPr>
        <p:txBody>
          <a:bodyPr wrap="square" rtlCol="0">
            <a:spAutoFit/>
          </a:bodyPr>
          <a:lstStyle/>
          <a:p>
            <a:pPr algn="ctr"/>
            <a:r>
              <a:rPr lang="zh-CN" altLang="en-US" sz="2000" b="1" dirty="0"/>
              <a:t>接收数据包</a:t>
            </a:r>
          </a:p>
        </p:txBody>
      </p:sp>
      <p:sp>
        <p:nvSpPr>
          <p:cNvPr id="18" name="TextBox 17"/>
          <p:cNvSpPr txBox="1"/>
          <p:nvPr/>
        </p:nvSpPr>
        <p:spPr>
          <a:xfrm>
            <a:off x="1500166" y="4643446"/>
            <a:ext cx="1500198" cy="400110"/>
          </a:xfrm>
          <a:prstGeom prst="rect">
            <a:avLst/>
          </a:prstGeom>
          <a:noFill/>
          <a:ln>
            <a:solidFill>
              <a:schemeClr val="accent1">
                <a:shade val="50000"/>
              </a:schemeClr>
            </a:solidFill>
          </a:ln>
        </p:spPr>
        <p:txBody>
          <a:bodyPr wrap="square" rtlCol="0">
            <a:spAutoFit/>
          </a:bodyPr>
          <a:lstStyle/>
          <a:p>
            <a:pPr algn="ctr"/>
            <a:r>
              <a:rPr lang="zh-CN" altLang="en-US" sz="2000" b="1" dirty="0"/>
              <a:t>接收数据包</a:t>
            </a:r>
          </a:p>
        </p:txBody>
      </p:sp>
      <p:sp>
        <p:nvSpPr>
          <p:cNvPr id="19" name="TextBox 18"/>
          <p:cNvSpPr txBox="1"/>
          <p:nvPr/>
        </p:nvSpPr>
        <p:spPr>
          <a:xfrm>
            <a:off x="714348" y="5643578"/>
            <a:ext cx="3071802" cy="400110"/>
          </a:xfrm>
          <a:prstGeom prst="rect">
            <a:avLst/>
          </a:prstGeom>
          <a:noFill/>
          <a:ln>
            <a:solidFill>
              <a:schemeClr val="accent1">
                <a:shade val="50000"/>
              </a:schemeClr>
            </a:solidFill>
          </a:ln>
        </p:spPr>
        <p:txBody>
          <a:bodyPr wrap="square" rtlCol="0">
            <a:spAutoFit/>
          </a:bodyPr>
          <a:lstStyle/>
          <a:p>
            <a:pPr algn="ctr"/>
            <a:r>
              <a:rPr lang="zh-CN" altLang="en-US" sz="2000" b="1" dirty="0"/>
              <a:t>关闭</a:t>
            </a:r>
            <a:r>
              <a:rPr lang="en-US" altLang="zh-CN" sz="2000" b="1" dirty="0" err="1">
                <a:solidFill>
                  <a:srgbClr val="C00000"/>
                </a:solidFill>
                <a:latin typeface="Tahoma" pitchFamily="34" charset="0"/>
                <a:ea typeface="Tahoma" pitchFamily="34" charset="0"/>
                <a:cs typeface="Tahoma" pitchFamily="34" charset="0"/>
              </a:rPr>
              <a:t>DatagramSocket</a:t>
            </a:r>
            <a:r>
              <a:rPr lang="en-US" altLang="zh-CN" sz="2000" b="1" dirty="0">
                <a:solidFill>
                  <a:srgbClr val="C00000"/>
                </a:solidFill>
                <a:latin typeface="Tahoma" pitchFamily="34" charset="0"/>
                <a:ea typeface="Tahoma" pitchFamily="34" charset="0"/>
                <a:cs typeface="Tahoma" pitchFamily="34" charset="0"/>
              </a:rPr>
              <a:t> </a:t>
            </a:r>
            <a:endParaRPr lang="zh-CN" altLang="en-US" sz="2000" b="1" dirty="0"/>
          </a:p>
        </p:txBody>
      </p:sp>
      <p:sp>
        <p:nvSpPr>
          <p:cNvPr id="22" name="右箭头 21"/>
          <p:cNvSpPr/>
          <p:nvPr/>
        </p:nvSpPr>
        <p:spPr>
          <a:xfrm>
            <a:off x="3071802" y="3571876"/>
            <a:ext cx="2643206" cy="142876"/>
          </a:xfrm>
          <a:prstGeom prst="right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右箭头 28"/>
          <p:cNvSpPr/>
          <p:nvPr/>
        </p:nvSpPr>
        <p:spPr>
          <a:xfrm flipH="1">
            <a:off x="3071802" y="4786322"/>
            <a:ext cx="2643206" cy="142876"/>
          </a:xfrm>
          <a:prstGeom prst="right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下箭头 36"/>
          <p:cNvSpPr/>
          <p:nvPr/>
        </p:nvSpPr>
        <p:spPr>
          <a:xfrm>
            <a:off x="2143108" y="1928802"/>
            <a:ext cx="142876" cy="428628"/>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下箭头 37"/>
          <p:cNvSpPr/>
          <p:nvPr/>
        </p:nvSpPr>
        <p:spPr>
          <a:xfrm>
            <a:off x="2143108" y="2786058"/>
            <a:ext cx="142876" cy="642942"/>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下箭头 38"/>
          <p:cNvSpPr/>
          <p:nvPr/>
        </p:nvSpPr>
        <p:spPr>
          <a:xfrm>
            <a:off x="2143108" y="3857628"/>
            <a:ext cx="142876" cy="785818"/>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下箭头 39"/>
          <p:cNvSpPr/>
          <p:nvPr/>
        </p:nvSpPr>
        <p:spPr>
          <a:xfrm>
            <a:off x="2143108" y="5072074"/>
            <a:ext cx="142876" cy="571504"/>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下箭头 40"/>
          <p:cNvSpPr/>
          <p:nvPr/>
        </p:nvSpPr>
        <p:spPr>
          <a:xfrm>
            <a:off x="6429388" y="2071678"/>
            <a:ext cx="142876" cy="1357322"/>
          </a:xfrm>
          <a:prstGeom prst="down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下箭头 42"/>
          <p:cNvSpPr/>
          <p:nvPr/>
        </p:nvSpPr>
        <p:spPr>
          <a:xfrm>
            <a:off x="6429388" y="3857628"/>
            <a:ext cx="142876" cy="785818"/>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下箭头 43"/>
          <p:cNvSpPr/>
          <p:nvPr/>
        </p:nvSpPr>
        <p:spPr>
          <a:xfrm>
            <a:off x="6429388" y="5072074"/>
            <a:ext cx="142876" cy="571504"/>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6572264" y="4071942"/>
            <a:ext cx="1928826" cy="338554"/>
          </a:xfrm>
          <a:prstGeom prst="rect">
            <a:avLst/>
          </a:prstGeom>
          <a:noFill/>
          <a:ln>
            <a:solidFill>
              <a:schemeClr val="accent1">
                <a:shade val="50000"/>
              </a:schemeClr>
            </a:solidFill>
            <a:prstDash val="dash"/>
          </a:ln>
        </p:spPr>
        <p:txBody>
          <a:bodyPr wrap="square" rtlCol="0">
            <a:spAutoFit/>
          </a:bodyPr>
          <a:lstStyle/>
          <a:p>
            <a:pPr algn="ctr"/>
            <a:r>
              <a:rPr lang="zh-CN" altLang="en-US" sz="1600" b="1" dirty="0">
                <a:solidFill>
                  <a:srgbClr val="CC0066"/>
                </a:solidFill>
              </a:rPr>
              <a:t>处理收到的数据包</a:t>
            </a:r>
          </a:p>
        </p:txBody>
      </p:sp>
      <p:sp>
        <p:nvSpPr>
          <p:cNvPr id="52" name="TextBox 51"/>
          <p:cNvSpPr txBox="1"/>
          <p:nvPr/>
        </p:nvSpPr>
        <p:spPr>
          <a:xfrm>
            <a:off x="5085085" y="5643578"/>
            <a:ext cx="3071802" cy="400110"/>
          </a:xfrm>
          <a:prstGeom prst="rect">
            <a:avLst/>
          </a:prstGeom>
          <a:noFill/>
          <a:ln>
            <a:solidFill>
              <a:schemeClr val="accent1">
                <a:shade val="50000"/>
              </a:schemeClr>
            </a:solidFill>
          </a:ln>
        </p:spPr>
        <p:txBody>
          <a:bodyPr wrap="square" rtlCol="0">
            <a:spAutoFit/>
          </a:bodyPr>
          <a:lstStyle/>
          <a:p>
            <a:pPr algn="ctr"/>
            <a:r>
              <a:rPr lang="zh-CN" altLang="en-US" sz="2000" b="1" dirty="0"/>
              <a:t>关闭</a:t>
            </a:r>
            <a:r>
              <a:rPr lang="en-US" altLang="zh-CN" sz="2000" b="1" dirty="0" err="1">
                <a:solidFill>
                  <a:srgbClr val="C00000"/>
                </a:solidFill>
                <a:latin typeface="Tahoma" pitchFamily="34" charset="0"/>
                <a:ea typeface="Tahoma" pitchFamily="34" charset="0"/>
                <a:cs typeface="Tahoma" pitchFamily="34" charset="0"/>
              </a:rPr>
              <a:t>DatagramSocket</a:t>
            </a:r>
            <a:r>
              <a:rPr lang="en-US" altLang="zh-CN" sz="2000" b="1" dirty="0">
                <a:solidFill>
                  <a:srgbClr val="C00000"/>
                </a:solidFill>
                <a:latin typeface="Tahoma" pitchFamily="34" charset="0"/>
                <a:ea typeface="Tahoma" pitchFamily="34" charset="0"/>
                <a:cs typeface="Tahoma" pitchFamily="34" charset="0"/>
              </a:rPr>
              <a:t> </a:t>
            </a:r>
            <a:endParaRPr lang="zh-CN" altLang="en-US" sz="2000" b="1" dirty="0"/>
          </a:p>
        </p:txBody>
      </p:sp>
      <p:sp>
        <p:nvSpPr>
          <p:cNvPr id="55" name="TextBox 54"/>
          <p:cNvSpPr txBox="1"/>
          <p:nvPr/>
        </p:nvSpPr>
        <p:spPr>
          <a:xfrm>
            <a:off x="2285984" y="5143512"/>
            <a:ext cx="1928826" cy="338554"/>
          </a:xfrm>
          <a:prstGeom prst="rect">
            <a:avLst/>
          </a:prstGeom>
          <a:noFill/>
          <a:ln>
            <a:solidFill>
              <a:schemeClr val="accent1">
                <a:shade val="50000"/>
              </a:schemeClr>
            </a:solidFill>
            <a:prstDash val="dash"/>
          </a:ln>
        </p:spPr>
        <p:txBody>
          <a:bodyPr wrap="square" rtlCol="0">
            <a:spAutoFit/>
          </a:bodyPr>
          <a:lstStyle/>
          <a:p>
            <a:pPr algn="ctr"/>
            <a:r>
              <a:rPr lang="zh-CN" altLang="en-US" sz="1600" b="1" dirty="0">
                <a:solidFill>
                  <a:srgbClr val="CC0066"/>
                </a:solidFill>
              </a:rPr>
              <a:t>处理收到的数据包</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mj-lt"/>
              </a:rPr>
              <a:t>§16.4.1   发送数据包 </a:t>
            </a:r>
          </a:p>
        </p:txBody>
      </p:sp>
      <p:sp>
        <p:nvSpPr>
          <p:cNvPr id="3" name="内容占位符 2"/>
          <p:cNvSpPr>
            <a:spLocks noGrp="1"/>
          </p:cNvSpPr>
          <p:nvPr>
            <p:ph idx="1"/>
          </p:nvPr>
        </p:nvSpPr>
        <p:spPr/>
        <p:txBody>
          <a:bodyPr/>
          <a:lstStyle/>
          <a:p>
            <a:pPr algn="just">
              <a:spcBef>
                <a:spcPts val="0"/>
              </a:spcBef>
              <a:buNone/>
            </a:pPr>
            <a:r>
              <a:rPr lang="zh-CN" altLang="en-US" dirty="0">
                <a:latin typeface="+mj-lt"/>
                <a:cs typeface="Tahoma" pitchFamily="34" charset="0"/>
              </a:rPr>
              <a:t>1.</a:t>
            </a:r>
            <a:r>
              <a:rPr lang="zh-CN" altLang="en-US" b="1" dirty="0">
                <a:latin typeface="+mj-lt"/>
                <a:cs typeface="Tahoma" pitchFamily="34" charset="0"/>
              </a:rPr>
              <a:t>用</a:t>
            </a:r>
            <a:r>
              <a:rPr lang="en-US" altLang="zh-CN" b="1" dirty="0" err="1">
                <a:solidFill>
                  <a:srgbClr val="CC0066"/>
                </a:solidFill>
                <a:latin typeface="+mj-lt"/>
              </a:rPr>
              <a:t>DatagramPacket</a:t>
            </a:r>
            <a:r>
              <a:rPr lang="zh-CN" altLang="en-US" b="1" dirty="0">
                <a:latin typeface="+mj-lt"/>
              </a:rPr>
              <a:t>类</a:t>
            </a:r>
            <a:r>
              <a:rPr lang="zh-CN" altLang="en-US" b="1" dirty="0">
                <a:latin typeface="+mj-lt"/>
                <a:cs typeface="Tahoma" pitchFamily="34" charset="0"/>
              </a:rPr>
              <a:t>将数据打包</a:t>
            </a:r>
            <a:r>
              <a:rPr lang="zh-CN" altLang="en-US" dirty="0">
                <a:latin typeface="+mj-lt"/>
                <a:cs typeface="Tahoma" pitchFamily="34" charset="0"/>
              </a:rPr>
              <a:t>，即：</a:t>
            </a:r>
            <a:endParaRPr lang="en-US" altLang="zh-CN" dirty="0">
              <a:latin typeface="+mj-lt"/>
              <a:ea typeface="Tahoma" pitchFamily="34" charset="0"/>
              <a:cs typeface="Tahoma" pitchFamily="34" charset="0"/>
            </a:endParaRPr>
          </a:p>
          <a:p>
            <a:pPr lvl="1" algn="just">
              <a:spcBef>
                <a:spcPts val="0"/>
              </a:spcBef>
            </a:pPr>
            <a:r>
              <a:rPr lang="zh-CN" altLang="en-US" dirty="0">
                <a:latin typeface="+mj-lt"/>
                <a:cs typeface="Tahoma" pitchFamily="34" charset="0"/>
              </a:rPr>
              <a:t>用</a:t>
            </a:r>
            <a:r>
              <a:rPr lang="en-US" altLang="zh-CN" b="1" dirty="0" err="1">
                <a:solidFill>
                  <a:srgbClr val="006600"/>
                </a:solidFill>
                <a:latin typeface="+mj-lt"/>
                <a:ea typeface="Tahoma" pitchFamily="34" charset="0"/>
                <a:cs typeface="Tahoma" pitchFamily="34" charset="0"/>
              </a:rPr>
              <a:t>DatagramPacket</a:t>
            </a:r>
            <a:r>
              <a:rPr lang="zh-CN" altLang="en-US" dirty="0">
                <a:latin typeface="+mj-lt"/>
                <a:cs typeface="Tahoma" pitchFamily="34" charset="0"/>
              </a:rPr>
              <a:t>类创建一个对象，称为</a:t>
            </a:r>
            <a:r>
              <a:rPr lang="zh-CN" altLang="en-US" dirty="0">
                <a:solidFill>
                  <a:srgbClr val="C00000"/>
                </a:solidFill>
                <a:latin typeface="+mj-lt"/>
                <a:cs typeface="Tahoma" pitchFamily="34" charset="0"/>
              </a:rPr>
              <a:t>数据包</a:t>
            </a:r>
            <a:r>
              <a:rPr lang="zh-CN" altLang="en-US" dirty="0">
                <a:latin typeface="+mj-lt"/>
                <a:cs typeface="Tahoma" pitchFamily="34" charset="0"/>
              </a:rPr>
              <a:t>。</a:t>
            </a:r>
            <a:endParaRPr lang="en-US" altLang="zh-CN" dirty="0">
              <a:latin typeface="+mj-lt"/>
              <a:ea typeface="Tahoma" pitchFamily="34" charset="0"/>
              <a:cs typeface="Tahoma" pitchFamily="34" charset="0"/>
            </a:endParaRPr>
          </a:p>
          <a:p>
            <a:pPr lvl="1" algn="just">
              <a:spcBef>
                <a:spcPts val="0"/>
              </a:spcBef>
            </a:pPr>
            <a:r>
              <a:rPr lang="zh-CN" altLang="en-US">
                <a:latin typeface="+mj-lt"/>
                <a:cs typeface="Tahoma" pitchFamily="34" charset="0"/>
              </a:rPr>
              <a:t>用</a:t>
            </a:r>
            <a:r>
              <a:rPr lang="en-US" altLang="zh-CN" b="1" dirty="0" err="1">
                <a:solidFill>
                  <a:srgbClr val="006600"/>
                </a:solidFill>
                <a:latin typeface="+mj-lt"/>
                <a:ea typeface="Tahoma" pitchFamily="34" charset="0"/>
                <a:cs typeface="Tahoma" pitchFamily="34" charset="0"/>
              </a:rPr>
              <a:t>DatagramPacket</a:t>
            </a:r>
            <a:r>
              <a:rPr lang="zh-CN" altLang="en-US">
                <a:latin typeface="+mj-lt"/>
                <a:cs typeface="Tahoma" pitchFamily="34" charset="0"/>
              </a:rPr>
              <a:t>的</a:t>
            </a:r>
            <a:r>
              <a:rPr lang="zh-CN" altLang="en-US" dirty="0">
                <a:latin typeface="+mj-lt"/>
                <a:cs typeface="Tahoma" pitchFamily="34" charset="0"/>
              </a:rPr>
              <a:t>以下两个构造方法创建待发送的数据包：</a:t>
            </a:r>
          </a:p>
          <a:p>
            <a:pPr algn="just">
              <a:spcBef>
                <a:spcPts val="0"/>
              </a:spcBef>
              <a:buNone/>
            </a:pPr>
            <a:r>
              <a:rPr lang="en-US" altLang="zh-CN" sz="2400" dirty="0" err="1">
                <a:solidFill>
                  <a:srgbClr val="006600"/>
                </a:solidFill>
                <a:latin typeface="+mj-lt"/>
                <a:ea typeface="Tahoma" pitchFamily="34" charset="0"/>
                <a:cs typeface="Tahoma" pitchFamily="34" charset="0"/>
              </a:rPr>
              <a:t>DatagramPacket</a:t>
            </a:r>
            <a:r>
              <a:rPr lang="en-US" altLang="zh-CN" sz="2400" dirty="0">
                <a:solidFill>
                  <a:srgbClr val="0000FF"/>
                </a:solidFill>
                <a:latin typeface="+mj-lt"/>
                <a:ea typeface="Tahoma" pitchFamily="34" charset="0"/>
                <a:cs typeface="Tahoma" pitchFamily="34" charset="0"/>
              </a:rPr>
              <a:t>(</a:t>
            </a:r>
            <a:r>
              <a:rPr lang="en-US" altLang="zh-CN" sz="2400" dirty="0">
                <a:solidFill>
                  <a:srgbClr val="C00000"/>
                </a:solidFill>
                <a:latin typeface="+mj-lt"/>
                <a:ea typeface="Tahoma" pitchFamily="34" charset="0"/>
                <a:cs typeface="Tahoma" pitchFamily="34" charset="0"/>
              </a:rPr>
              <a:t>byte </a:t>
            </a:r>
            <a:r>
              <a:rPr lang="en-US" altLang="zh-CN" sz="2400" b="1" dirty="0">
                <a:solidFill>
                  <a:srgbClr val="C00000"/>
                </a:solidFill>
                <a:latin typeface="+mj-lt"/>
                <a:ea typeface="Tahoma" pitchFamily="34" charset="0"/>
                <a:cs typeface="Tahoma" pitchFamily="34" charset="0"/>
              </a:rPr>
              <a:t>data</a:t>
            </a:r>
            <a:r>
              <a:rPr lang="en-US" altLang="zh-CN" sz="2400" dirty="0">
                <a:solidFill>
                  <a:srgbClr val="C00000"/>
                </a:solidFill>
                <a:latin typeface="+mj-lt"/>
                <a:ea typeface="Tahoma" pitchFamily="34" charset="0"/>
                <a:cs typeface="Tahoma" pitchFamily="34" charset="0"/>
              </a:rPr>
              <a:t>[], </a:t>
            </a:r>
            <a:r>
              <a:rPr lang="en-US" altLang="zh-CN" sz="2400" dirty="0" err="1">
                <a:solidFill>
                  <a:srgbClr val="C00000"/>
                </a:solidFill>
                <a:latin typeface="+mj-lt"/>
                <a:ea typeface="Tahoma" pitchFamily="34" charset="0"/>
                <a:cs typeface="Tahoma" pitchFamily="34" charset="0"/>
              </a:rPr>
              <a:t>int</a:t>
            </a:r>
            <a:r>
              <a:rPr lang="en-US" altLang="zh-CN" sz="2400" dirty="0">
                <a:solidFill>
                  <a:srgbClr val="C00000"/>
                </a:solidFill>
                <a:latin typeface="+mj-lt"/>
                <a:ea typeface="Tahoma" pitchFamily="34" charset="0"/>
                <a:cs typeface="Tahoma" pitchFamily="34" charset="0"/>
              </a:rPr>
              <a:t> length,</a:t>
            </a:r>
            <a:r>
              <a:rPr lang="en-US" altLang="zh-CN" sz="2400" dirty="0">
                <a:solidFill>
                  <a:srgbClr val="0000FF"/>
                </a:solidFill>
                <a:latin typeface="+mj-lt"/>
                <a:ea typeface="Tahoma" pitchFamily="34" charset="0"/>
                <a:cs typeface="Tahoma" pitchFamily="34" charset="0"/>
              </a:rPr>
              <a:t> </a:t>
            </a:r>
          </a:p>
          <a:p>
            <a:pPr algn="just">
              <a:spcBef>
                <a:spcPts val="0"/>
              </a:spcBef>
              <a:buNone/>
            </a:pPr>
            <a:r>
              <a:rPr lang="en-US" altLang="zh-CN" sz="2400" dirty="0">
                <a:solidFill>
                  <a:srgbClr val="0000FF"/>
                </a:solidFill>
                <a:latin typeface="+mj-lt"/>
                <a:ea typeface="Tahoma" pitchFamily="34" charset="0"/>
                <a:cs typeface="Tahoma" pitchFamily="34" charset="0"/>
              </a:rPr>
              <a:t>                                       </a:t>
            </a:r>
            <a:r>
              <a:rPr lang="en-US" altLang="zh-CN" sz="2400" dirty="0" err="1">
                <a:solidFill>
                  <a:srgbClr val="0000FF"/>
                </a:solidFill>
                <a:latin typeface="+mj-lt"/>
                <a:ea typeface="Tahoma" pitchFamily="34" charset="0"/>
                <a:cs typeface="Tahoma" pitchFamily="34" charset="0"/>
              </a:rPr>
              <a:t>InetAddtress</a:t>
            </a:r>
            <a:r>
              <a:rPr lang="en-US" altLang="zh-CN" sz="2400" dirty="0">
                <a:solidFill>
                  <a:srgbClr val="0000FF"/>
                </a:solidFill>
                <a:latin typeface="+mj-lt"/>
                <a:ea typeface="Tahoma" pitchFamily="34" charset="0"/>
                <a:cs typeface="Tahoma" pitchFamily="34" charset="0"/>
              </a:rPr>
              <a:t> </a:t>
            </a:r>
            <a:r>
              <a:rPr lang="en-US" altLang="zh-CN" sz="2400" err="1">
                <a:solidFill>
                  <a:srgbClr val="0000FF"/>
                </a:solidFill>
                <a:latin typeface="+mj-lt"/>
                <a:ea typeface="Tahoma" pitchFamily="34" charset="0"/>
                <a:cs typeface="Tahoma" pitchFamily="34" charset="0"/>
              </a:rPr>
              <a:t>address</a:t>
            </a:r>
            <a:r>
              <a:rPr lang="en-US" altLang="zh-CN" sz="2400">
                <a:solidFill>
                  <a:srgbClr val="0000FF"/>
                </a:solidFill>
                <a:latin typeface="+mj-lt"/>
                <a:ea typeface="Tahoma" pitchFamily="34" charset="0"/>
                <a:cs typeface="Tahoma" pitchFamily="34" charset="0"/>
              </a:rPr>
              <a:t>, int </a:t>
            </a:r>
            <a:r>
              <a:rPr lang="en-US" altLang="zh-CN" sz="2400" dirty="0">
                <a:solidFill>
                  <a:srgbClr val="0000FF"/>
                </a:solidFill>
                <a:latin typeface="+mj-lt"/>
                <a:ea typeface="Tahoma" pitchFamily="34" charset="0"/>
                <a:cs typeface="Tahoma" pitchFamily="34" charset="0"/>
              </a:rPr>
              <a:t>port);</a:t>
            </a:r>
          </a:p>
          <a:p>
            <a:pPr algn="just">
              <a:spcBef>
                <a:spcPts val="0"/>
              </a:spcBef>
              <a:buNone/>
            </a:pPr>
            <a:endParaRPr lang="en-US" altLang="zh-CN" sz="2400" dirty="0">
              <a:solidFill>
                <a:srgbClr val="0000FF"/>
              </a:solidFill>
              <a:latin typeface="+mj-lt"/>
              <a:ea typeface="Tahoma" pitchFamily="34" charset="0"/>
              <a:cs typeface="Tahoma" pitchFamily="34" charset="0"/>
            </a:endParaRPr>
          </a:p>
          <a:p>
            <a:pPr algn="just">
              <a:spcBef>
                <a:spcPts val="0"/>
              </a:spcBef>
              <a:buNone/>
            </a:pPr>
            <a:r>
              <a:rPr lang="en-US" altLang="zh-CN" sz="2400" dirty="0" err="1">
                <a:solidFill>
                  <a:srgbClr val="006600"/>
                </a:solidFill>
                <a:latin typeface="+mj-lt"/>
                <a:ea typeface="Tahoma" pitchFamily="34" charset="0"/>
                <a:cs typeface="Tahoma" pitchFamily="34" charset="0"/>
              </a:rPr>
              <a:t>DatagramPack</a:t>
            </a:r>
            <a:r>
              <a:rPr lang="en-US" altLang="zh-CN" sz="2400" dirty="0">
                <a:solidFill>
                  <a:srgbClr val="0000FF"/>
                </a:solidFill>
                <a:latin typeface="+mj-lt"/>
                <a:ea typeface="Tahoma" pitchFamily="34" charset="0"/>
                <a:cs typeface="Tahoma" pitchFamily="34" charset="0"/>
              </a:rPr>
              <a:t>(</a:t>
            </a:r>
            <a:r>
              <a:rPr lang="en-US" altLang="zh-CN" sz="2400" dirty="0">
                <a:solidFill>
                  <a:srgbClr val="C00000"/>
                </a:solidFill>
                <a:latin typeface="+mj-lt"/>
                <a:ea typeface="Tahoma" pitchFamily="34" charset="0"/>
                <a:cs typeface="Tahoma" pitchFamily="34" charset="0"/>
              </a:rPr>
              <a:t>byte </a:t>
            </a:r>
            <a:r>
              <a:rPr lang="en-US" altLang="zh-CN" sz="2400" b="1" dirty="0">
                <a:solidFill>
                  <a:srgbClr val="C00000"/>
                </a:solidFill>
                <a:latin typeface="+mj-lt"/>
                <a:ea typeface="Tahoma" pitchFamily="34" charset="0"/>
                <a:cs typeface="Tahoma" pitchFamily="34" charset="0"/>
              </a:rPr>
              <a:t>data[]</a:t>
            </a:r>
            <a:r>
              <a:rPr lang="en-US" altLang="zh-CN" sz="2400" dirty="0">
                <a:solidFill>
                  <a:srgbClr val="C00000"/>
                </a:solidFill>
                <a:latin typeface="+mj-lt"/>
                <a:ea typeface="Tahoma" pitchFamily="34" charset="0"/>
                <a:cs typeface="Tahoma" pitchFamily="34" charset="0"/>
              </a:rPr>
              <a:t>, </a:t>
            </a:r>
            <a:r>
              <a:rPr lang="en-US" altLang="zh-CN" sz="2400" dirty="0" err="1">
                <a:solidFill>
                  <a:srgbClr val="C00000"/>
                </a:solidFill>
                <a:latin typeface="+mj-lt"/>
                <a:ea typeface="Tahoma" pitchFamily="34" charset="0"/>
                <a:cs typeface="Tahoma" pitchFamily="34" charset="0"/>
              </a:rPr>
              <a:t>int</a:t>
            </a:r>
            <a:r>
              <a:rPr lang="en-US" altLang="zh-CN" sz="2400" dirty="0">
                <a:solidFill>
                  <a:srgbClr val="C00000"/>
                </a:solidFill>
                <a:latin typeface="+mj-lt"/>
                <a:ea typeface="Tahoma" pitchFamily="34" charset="0"/>
                <a:cs typeface="Tahoma" pitchFamily="34" charset="0"/>
              </a:rPr>
              <a:t> offset, </a:t>
            </a:r>
            <a:r>
              <a:rPr lang="en-US" altLang="zh-CN" sz="2400" dirty="0" err="1">
                <a:solidFill>
                  <a:srgbClr val="C00000"/>
                </a:solidFill>
                <a:latin typeface="+mj-lt"/>
                <a:ea typeface="Tahoma" pitchFamily="34" charset="0"/>
                <a:cs typeface="Tahoma" pitchFamily="34" charset="0"/>
              </a:rPr>
              <a:t>int</a:t>
            </a:r>
            <a:r>
              <a:rPr lang="en-US" altLang="zh-CN" sz="2400" dirty="0">
                <a:solidFill>
                  <a:srgbClr val="C00000"/>
                </a:solidFill>
                <a:latin typeface="+mj-lt"/>
                <a:ea typeface="Tahoma" pitchFamily="34" charset="0"/>
                <a:cs typeface="Tahoma" pitchFamily="34" charset="0"/>
              </a:rPr>
              <a:t> length, </a:t>
            </a:r>
          </a:p>
          <a:p>
            <a:pPr marL="342900" lvl="1" indent="-342900" algn="just">
              <a:spcBef>
                <a:spcPts val="0"/>
              </a:spcBef>
              <a:buClr>
                <a:schemeClr val="tx2"/>
              </a:buClr>
              <a:buNone/>
            </a:pPr>
            <a:r>
              <a:rPr lang="en-US" altLang="zh-CN" sz="2400" dirty="0">
                <a:solidFill>
                  <a:srgbClr val="0000FF"/>
                </a:solidFill>
                <a:latin typeface="+mj-lt"/>
                <a:ea typeface="Tahoma" pitchFamily="34" charset="0"/>
                <a:cs typeface="Tahoma" pitchFamily="34" charset="0"/>
              </a:rPr>
              <a:t>                                        </a:t>
            </a:r>
            <a:r>
              <a:rPr lang="en-US" altLang="zh-CN" sz="2400" dirty="0" err="1">
                <a:solidFill>
                  <a:srgbClr val="0000FF"/>
                </a:solidFill>
                <a:latin typeface="+mj-lt"/>
                <a:ea typeface="Tahoma" pitchFamily="34" charset="0"/>
                <a:cs typeface="Tahoma" pitchFamily="34" charset="0"/>
              </a:rPr>
              <a:t>InetAddtress</a:t>
            </a:r>
            <a:r>
              <a:rPr lang="en-US" altLang="zh-CN" sz="2400" dirty="0">
                <a:solidFill>
                  <a:srgbClr val="0000FF"/>
                </a:solidFill>
                <a:latin typeface="+mj-lt"/>
                <a:ea typeface="Tahoma" pitchFamily="34" charset="0"/>
                <a:cs typeface="Tahoma" pitchFamily="34" charset="0"/>
              </a:rPr>
              <a:t> address, </a:t>
            </a:r>
            <a:r>
              <a:rPr lang="en-US" altLang="zh-CN" sz="2400" dirty="0" err="1">
                <a:solidFill>
                  <a:srgbClr val="0000FF"/>
                </a:solidFill>
                <a:latin typeface="+mj-lt"/>
                <a:ea typeface="Tahoma" pitchFamily="34" charset="0"/>
                <a:cs typeface="Tahoma" pitchFamily="34" charset="0"/>
              </a:rPr>
              <a:t>int</a:t>
            </a:r>
            <a:r>
              <a:rPr lang="en-US" altLang="zh-CN" sz="2400" dirty="0">
                <a:solidFill>
                  <a:srgbClr val="0000FF"/>
                </a:solidFill>
                <a:latin typeface="+mj-lt"/>
                <a:ea typeface="Tahoma" pitchFamily="34" charset="0"/>
                <a:cs typeface="Tahoma" pitchFamily="34" charset="0"/>
              </a:rPr>
              <a:t> port)</a:t>
            </a:r>
          </a:p>
          <a:p>
            <a:pPr marL="638175" lvl="2" indent="-342900" algn="just">
              <a:spcBef>
                <a:spcPts val="0"/>
              </a:spcBef>
              <a:buClr>
                <a:schemeClr val="tx2"/>
              </a:buClr>
            </a:pPr>
            <a:endParaRPr lang="en-US" altLang="zh-CN" sz="1900" dirty="0">
              <a:latin typeface="+mj-lt"/>
            </a:endParaRPr>
          </a:p>
          <a:p>
            <a:pPr marL="638175" lvl="2" indent="-342900" algn="just">
              <a:spcBef>
                <a:spcPts val="0"/>
              </a:spcBef>
              <a:buClr>
                <a:schemeClr val="tx2"/>
              </a:buClr>
            </a:pPr>
            <a:r>
              <a:rPr lang="zh-CN" altLang="en-US" sz="2000" dirty="0">
                <a:latin typeface="+mj-lt"/>
              </a:rPr>
              <a:t>构造数据包，用来将</a:t>
            </a:r>
            <a:r>
              <a:rPr lang="en-US" altLang="zh-CN" sz="2000" dirty="0">
                <a:latin typeface="+mj-lt"/>
              </a:rPr>
              <a:t>length</a:t>
            </a:r>
            <a:r>
              <a:rPr lang="zh-CN" altLang="en-US" sz="2000" dirty="0">
                <a:latin typeface="+mj-lt"/>
              </a:rPr>
              <a:t>长度的数据包发送到</a:t>
            </a:r>
            <a:r>
              <a:rPr lang="zh-CN" altLang="en-US" sz="2400" b="1" dirty="0">
                <a:solidFill>
                  <a:srgbClr val="0000FF"/>
                </a:solidFill>
                <a:latin typeface="+mj-lt"/>
                <a:cs typeface="Tahoma" pitchFamily="34" charset="0"/>
              </a:rPr>
              <a:t>指定主机上的指定</a:t>
            </a:r>
            <a:r>
              <a:rPr lang="zh-CN" altLang="en-US" sz="2400" b="1">
                <a:solidFill>
                  <a:srgbClr val="0000FF"/>
                </a:solidFill>
                <a:latin typeface="+mj-lt"/>
                <a:cs typeface="Tahoma" pitchFamily="34" charset="0"/>
              </a:rPr>
              <a:t>端口号</a:t>
            </a:r>
            <a:r>
              <a:rPr lang="zh-CN" altLang="en-US" sz="2000" b="1">
                <a:latin typeface="+mj-lt"/>
              </a:rPr>
              <a:t>。</a:t>
            </a:r>
            <a:endParaRPr lang="en-US" altLang="zh-CN" sz="2000" b="1" dirty="0">
              <a:solidFill>
                <a:srgbClr val="0000FF"/>
              </a:solidFill>
              <a:latin typeface="+mj-lt"/>
              <a:ea typeface="Tahoma" pitchFamily="34" charset="0"/>
              <a:cs typeface="Tahoma" pitchFamily="34" charset="0"/>
            </a:endParaRPr>
          </a:p>
          <a:p>
            <a:pPr algn="just">
              <a:spcBef>
                <a:spcPts val="0"/>
              </a:spcBef>
              <a:buNone/>
            </a:pPr>
            <a:endParaRPr lang="zh-CN" altLang="en-US" sz="2400" dirty="0">
              <a:latin typeface="+mj-lt"/>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pPr/>
              <a:t>65</a:t>
            </a:fld>
            <a:endParaRPr lang="zh-CN" altLang="en-US">
              <a:latin typeface="+mj-l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§16.4.1   </a:t>
            </a:r>
            <a:r>
              <a:rPr lang="zh-CN" altLang="en-US" dirty="0">
                <a:latin typeface="宋体" charset="-122"/>
              </a:rPr>
              <a:t>发送数据包 </a:t>
            </a:r>
            <a:endParaRPr lang="zh-CN" altLang="en-US" dirty="0"/>
          </a:p>
        </p:txBody>
      </p:sp>
      <p:sp>
        <p:nvSpPr>
          <p:cNvPr id="3" name="内容占位符 2"/>
          <p:cNvSpPr>
            <a:spLocks noGrp="1"/>
          </p:cNvSpPr>
          <p:nvPr>
            <p:ph idx="1"/>
          </p:nvPr>
        </p:nvSpPr>
        <p:spPr/>
        <p:txBody>
          <a:bodyPr/>
          <a:lstStyle/>
          <a:p>
            <a:pPr algn="just">
              <a:lnSpc>
                <a:spcPct val="110000"/>
              </a:lnSpc>
            </a:pPr>
            <a:r>
              <a:rPr lang="en-US" altLang="zh-CN" b="1" dirty="0" err="1">
                <a:solidFill>
                  <a:srgbClr val="C00000"/>
                </a:solidFill>
                <a:latin typeface="Tahoma" pitchFamily="34" charset="0"/>
                <a:ea typeface="Tahoma" pitchFamily="34" charset="0"/>
                <a:cs typeface="Tahoma" pitchFamily="34" charset="0"/>
              </a:rPr>
              <a:t>DatagramSocket</a:t>
            </a:r>
            <a:r>
              <a:rPr lang="zh-CN" altLang="en-US" dirty="0">
                <a:latin typeface="Tahoma" pitchFamily="34" charset="0"/>
                <a:cs typeface="Tahoma" pitchFamily="34" charset="0"/>
              </a:rPr>
              <a:t>类</a:t>
            </a:r>
            <a:endParaRPr lang="en-US" altLang="zh-CN" dirty="0">
              <a:latin typeface="Tahoma" pitchFamily="34" charset="0"/>
              <a:cs typeface="Tahoma" pitchFamily="34" charset="0"/>
            </a:endParaRPr>
          </a:p>
          <a:p>
            <a:pPr lvl="1"/>
            <a:r>
              <a:rPr lang="en-US" b="1" dirty="0" err="1"/>
              <a:t>DatagramSocket</a:t>
            </a:r>
            <a:r>
              <a:rPr lang="en-US" b="1" dirty="0"/>
              <a:t>( );  </a:t>
            </a:r>
          </a:p>
          <a:p>
            <a:pPr lvl="1"/>
            <a:r>
              <a:rPr lang="en-US" b="1" dirty="0" err="1"/>
              <a:t>DatagramSocket</a:t>
            </a:r>
            <a:r>
              <a:rPr lang="en-US" b="1" dirty="0"/>
              <a:t>(</a:t>
            </a:r>
            <a:r>
              <a:rPr lang="en-US" b="1" dirty="0" err="1"/>
              <a:t>int</a:t>
            </a:r>
            <a:r>
              <a:rPr lang="en-US" b="1" dirty="0"/>
              <a:t> port);   </a:t>
            </a:r>
          </a:p>
          <a:p>
            <a:pPr lvl="2"/>
            <a:r>
              <a:rPr lang="zh-CN" altLang="en-US" dirty="0"/>
              <a:t>创建数据报套</a:t>
            </a:r>
            <a:r>
              <a:rPr lang="zh-CN" altLang="en-US"/>
              <a:t>接字，并</a:t>
            </a:r>
            <a:r>
              <a:rPr lang="zh-CN" altLang="en-US" dirty="0"/>
              <a:t>将其绑定到</a:t>
            </a:r>
            <a:r>
              <a:rPr lang="zh-CN" altLang="en-US" b="1" dirty="0">
                <a:solidFill>
                  <a:srgbClr val="006600"/>
                </a:solidFill>
              </a:rPr>
              <a:t>本地主机上的指定</a:t>
            </a:r>
            <a:r>
              <a:rPr lang="zh-CN" altLang="en-US" b="1">
                <a:solidFill>
                  <a:srgbClr val="006600"/>
                </a:solidFill>
              </a:rPr>
              <a:t>的端口</a:t>
            </a:r>
            <a:r>
              <a:rPr lang="zh-CN" altLang="en-US"/>
              <a:t>。</a:t>
            </a:r>
            <a:endParaRPr lang="zh-CN" altLang="en-US" dirty="0"/>
          </a:p>
          <a:p>
            <a:r>
              <a:rPr lang="zh-CN" altLang="en-US" dirty="0"/>
              <a:t>常用方法</a:t>
            </a:r>
          </a:p>
          <a:p>
            <a:pPr lvl="1"/>
            <a:r>
              <a:rPr lang="en-US" b="1" dirty="0"/>
              <a:t>void receive(</a:t>
            </a:r>
            <a:r>
              <a:rPr lang="en-US" b="1" dirty="0" err="1"/>
              <a:t>DatagramPacket</a:t>
            </a:r>
            <a:r>
              <a:rPr lang="en-US" b="1" dirty="0"/>
              <a:t> </a:t>
            </a:r>
            <a:r>
              <a:rPr lang="en-US" b="1"/>
              <a:t>p); </a:t>
            </a:r>
            <a:r>
              <a:rPr lang="en-US" b="1" dirty="0"/>
              <a:t> </a:t>
            </a:r>
          </a:p>
          <a:p>
            <a:pPr lvl="2"/>
            <a:r>
              <a:rPr lang="zh-CN" altLang="en-US" dirty="0"/>
              <a:t>从此套接字接收数据报包</a:t>
            </a:r>
          </a:p>
          <a:p>
            <a:pPr lvl="1"/>
            <a:r>
              <a:rPr lang="zh-CN" altLang="en-US" b="1" dirty="0">
                <a:solidFill>
                  <a:srgbClr val="0000CC"/>
                </a:solidFill>
              </a:rPr>
              <a:t> </a:t>
            </a:r>
            <a:r>
              <a:rPr lang="en-US" b="1" dirty="0">
                <a:solidFill>
                  <a:srgbClr val="0000CC"/>
                </a:solidFill>
              </a:rPr>
              <a:t>void send(</a:t>
            </a:r>
            <a:r>
              <a:rPr lang="en-US" b="1" dirty="0" err="1">
                <a:solidFill>
                  <a:srgbClr val="0000CC"/>
                </a:solidFill>
              </a:rPr>
              <a:t>DatagramPacket</a:t>
            </a:r>
            <a:r>
              <a:rPr lang="en-US" b="1" dirty="0">
                <a:solidFill>
                  <a:srgbClr val="0000CC"/>
                </a:solidFill>
              </a:rPr>
              <a:t> </a:t>
            </a:r>
            <a:r>
              <a:rPr lang="en-US" b="1">
                <a:solidFill>
                  <a:srgbClr val="0000CC"/>
                </a:solidFill>
              </a:rPr>
              <a:t>p);</a:t>
            </a:r>
            <a:endParaRPr lang="en-US" b="1" dirty="0">
              <a:solidFill>
                <a:srgbClr val="0000CC"/>
              </a:solidFill>
            </a:endParaRPr>
          </a:p>
          <a:p>
            <a:pPr lvl="2"/>
            <a:r>
              <a:rPr lang="zh-CN" altLang="en-US" dirty="0"/>
              <a:t>从此套接字发送数据包</a:t>
            </a:r>
          </a:p>
          <a:p>
            <a:pPr algn="just">
              <a:lnSpc>
                <a:spcPct val="110000"/>
              </a:lnSpc>
            </a:pPr>
            <a:endParaRPr lang="en-US" altLang="zh-CN" dirty="0">
              <a:solidFill>
                <a:srgbClr val="0000FF"/>
              </a:solidFill>
              <a:latin typeface="Tahoma" pitchFamily="34" charset="0"/>
              <a:ea typeface="Tahoma" pitchFamily="34" charset="0"/>
              <a:cs typeface="Tahoma" pitchFamily="34" charset="0"/>
            </a:endParaRPr>
          </a:p>
          <a:p>
            <a:pPr algn="just">
              <a:lnSpc>
                <a:spcPct val="110000"/>
              </a:lnSpc>
              <a:buNone/>
            </a:pPr>
            <a:endParaRPr lang="en-US" altLang="zh-CN" dirty="0">
              <a:solidFill>
                <a:srgbClr val="0000FF"/>
              </a:solidFill>
              <a:latin typeface="Tahoma" pitchFamily="34" charset="0"/>
              <a:ea typeface="Tahoma" pitchFamily="34" charset="0"/>
              <a:cs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66</a:t>
            </a:fld>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§16.4.1   </a:t>
            </a:r>
            <a:r>
              <a:rPr lang="zh-CN" altLang="en-US" dirty="0">
                <a:latin typeface="宋体" charset="-122"/>
              </a:rPr>
              <a:t>发送数据包 </a:t>
            </a:r>
            <a:endParaRPr lang="zh-CN" altLang="en-US" dirty="0"/>
          </a:p>
        </p:txBody>
      </p:sp>
      <p:sp>
        <p:nvSpPr>
          <p:cNvPr id="3" name="内容占位符 2"/>
          <p:cNvSpPr>
            <a:spLocks noGrp="1"/>
          </p:cNvSpPr>
          <p:nvPr>
            <p:ph idx="1"/>
          </p:nvPr>
        </p:nvSpPr>
        <p:spPr/>
        <p:txBody>
          <a:bodyPr/>
          <a:lstStyle/>
          <a:p>
            <a:pPr marL="342900" lvl="1" indent="-342900">
              <a:buClr>
                <a:schemeClr val="tx2"/>
              </a:buClr>
              <a:buNone/>
            </a:pPr>
            <a:r>
              <a:rPr lang="en-US" altLang="zh-CN" sz="2800" dirty="0">
                <a:latin typeface="Tahoma" pitchFamily="34" charset="0"/>
                <a:cs typeface="Tahoma" pitchFamily="34" charset="0"/>
              </a:rPr>
              <a:t>2. </a:t>
            </a:r>
            <a:r>
              <a:rPr lang="zh-CN" altLang="en-US" sz="2800" dirty="0">
                <a:latin typeface="Tahoma" pitchFamily="34" charset="0"/>
                <a:cs typeface="Tahoma" pitchFamily="34" charset="0"/>
              </a:rPr>
              <a:t>用</a:t>
            </a:r>
            <a:r>
              <a:rPr lang="en-US" altLang="zh-CN" sz="2800" b="1" dirty="0" err="1">
                <a:solidFill>
                  <a:srgbClr val="C00000"/>
                </a:solidFill>
                <a:latin typeface="Tahoma" pitchFamily="34" charset="0"/>
                <a:ea typeface="Tahoma" pitchFamily="34" charset="0"/>
                <a:cs typeface="Tahoma" pitchFamily="34" charset="0"/>
              </a:rPr>
              <a:t>DatagramSocket</a:t>
            </a:r>
            <a:r>
              <a:rPr lang="zh-CN" altLang="en-US" sz="2800" dirty="0">
                <a:latin typeface="Tahoma" pitchFamily="34" charset="0"/>
                <a:cs typeface="Tahoma" pitchFamily="34" charset="0"/>
              </a:rPr>
              <a:t>类的不带参数的构造方法：</a:t>
            </a:r>
            <a:endParaRPr lang="en-US" altLang="zh-CN" sz="2800" dirty="0">
              <a:latin typeface="Tahoma" pitchFamily="34" charset="0"/>
              <a:cs typeface="Tahoma" pitchFamily="34" charset="0"/>
            </a:endParaRPr>
          </a:p>
          <a:p>
            <a:pPr marL="638175" lvl="2" indent="-342900">
              <a:buClr>
                <a:schemeClr val="tx2"/>
              </a:buClr>
            </a:pPr>
            <a:r>
              <a:rPr lang="en-US" altLang="zh-CN" b="1" dirty="0" err="1">
                <a:latin typeface="Tahoma" pitchFamily="34" charset="0"/>
                <a:ea typeface="Tahoma" pitchFamily="34" charset="0"/>
                <a:cs typeface="Tahoma" pitchFamily="34" charset="0"/>
              </a:rPr>
              <a:t>DatagramSocket</a:t>
            </a:r>
            <a:r>
              <a:rPr lang="en-US" altLang="zh-CN" b="1" dirty="0">
                <a:latin typeface="Tahoma" pitchFamily="34" charset="0"/>
                <a:ea typeface="Tahoma" pitchFamily="34" charset="0"/>
                <a:cs typeface="Tahoma" pitchFamily="34" charset="0"/>
              </a:rPr>
              <a:t>()</a:t>
            </a:r>
            <a:r>
              <a:rPr lang="zh-CN" altLang="en-US" dirty="0">
                <a:latin typeface="Tahoma" pitchFamily="34" charset="0"/>
                <a:cs typeface="Tahoma" pitchFamily="34" charset="0"/>
              </a:rPr>
              <a:t>创建一个对象，该对象负责发送数据包。例如：</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67</a:t>
            </a:fld>
            <a:endParaRPr lang="zh-CN" altLang="en-US"/>
          </a:p>
        </p:txBody>
      </p:sp>
      <p:sp>
        <p:nvSpPr>
          <p:cNvPr id="5" name="TextBox 4"/>
          <p:cNvSpPr txBox="1"/>
          <p:nvPr/>
        </p:nvSpPr>
        <p:spPr>
          <a:xfrm>
            <a:off x="571472" y="3000372"/>
            <a:ext cx="8143900" cy="830997"/>
          </a:xfrm>
          <a:prstGeom prst="rect">
            <a:avLst/>
          </a:prstGeom>
          <a:noFill/>
          <a:ln>
            <a:solidFill>
              <a:schemeClr val="accent1"/>
            </a:solidFill>
          </a:ln>
        </p:spPr>
        <p:txBody>
          <a:bodyPr wrap="square" rtlCol="0">
            <a:spAutoFit/>
          </a:bodyPr>
          <a:lstStyle/>
          <a:p>
            <a:pPr algn="just">
              <a:buNone/>
            </a:pPr>
            <a:r>
              <a:rPr lang="en-US" altLang="zh-CN" sz="2400" dirty="0" err="1">
                <a:solidFill>
                  <a:srgbClr val="0000FF"/>
                </a:solidFill>
                <a:latin typeface="Tahoma" pitchFamily="34" charset="0"/>
                <a:ea typeface="Tahoma" pitchFamily="34" charset="0"/>
                <a:cs typeface="Tahoma" pitchFamily="34" charset="0"/>
              </a:rPr>
              <a:t>DatagramSocket</a:t>
            </a:r>
            <a:r>
              <a:rPr lang="en-US" altLang="zh-CN" sz="2400" dirty="0">
                <a:solidFill>
                  <a:srgbClr val="0000FF"/>
                </a:solidFill>
                <a:latin typeface="Tahoma" pitchFamily="34" charset="0"/>
                <a:ea typeface="Tahoma" pitchFamily="34" charset="0"/>
                <a:cs typeface="Tahoma" pitchFamily="34" charset="0"/>
              </a:rPr>
              <a:t>  </a:t>
            </a:r>
            <a:r>
              <a:rPr lang="en-US" altLang="zh-CN" sz="2400" dirty="0" err="1">
                <a:solidFill>
                  <a:srgbClr val="0000FF"/>
                </a:solidFill>
                <a:latin typeface="Tahoma" pitchFamily="34" charset="0"/>
                <a:ea typeface="Tahoma" pitchFamily="34" charset="0"/>
                <a:cs typeface="Tahoma" pitchFamily="34" charset="0"/>
              </a:rPr>
              <a:t>mail_out</a:t>
            </a:r>
            <a:r>
              <a:rPr lang="en-US" altLang="zh-CN" sz="2400" dirty="0">
                <a:solidFill>
                  <a:srgbClr val="0000FF"/>
                </a:solidFill>
                <a:latin typeface="Tahoma" pitchFamily="34" charset="0"/>
                <a:ea typeface="Tahoma" pitchFamily="34" charset="0"/>
                <a:cs typeface="Tahoma" pitchFamily="34" charset="0"/>
              </a:rPr>
              <a:t>=new </a:t>
            </a:r>
            <a:r>
              <a:rPr lang="en-US" altLang="zh-CN" sz="2400" b="1" dirty="0" err="1">
                <a:solidFill>
                  <a:srgbClr val="C00000"/>
                </a:solidFill>
                <a:latin typeface="Tahoma" pitchFamily="34" charset="0"/>
                <a:ea typeface="Tahoma" pitchFamily="34" charset="0"/>
                <a:cs typeface="Tahoma" pitchFamily="34" charset="0"/>
              </a:rPr>
              <a:t>DatagramSocket</a:t>
            </a:r>
            <a:r>
              <a:rPr lang="en-US" altLang="zh-CN" sz="2400" b="1" dirty="0">
                <a:solidFill>
                  <a:srgbClr val="C00000"/>
                </a:solidFill>
                <a:latin typeface="Tahoma" pitchFamily="34" charset="0"/>
                <a:ea typeface="Tahoma" pitchFamily="34" charset="0"/>
                <a:cs typeface="Tahoma" pitchFamily="34" charset="0"/>
              </a:rPr>
              <a:t>();</a:t>
            </a:r>
          </a:p>
          <a:p>
            <a:pPr algn="just">
              <a:buNone/>
            </a:pPr>
            <a:r>
              <a:rPr lang="en-US" altLang="zh-CN" sz="2400" dirty="0" err="1">
                <a:solidFill>
                  <a:srgbClr val="0000FF"/>
                </a:solidFill>
                <a:latin typeface="Tahoma" pitchFamily="34" charset="0"/>
                <a:ea typeface="Tahoma" pitchFamily="34" charset="0"/>
                <a:cs typeface="Tahoma" pitchFamily="34" charset="0"/>
              </a:rPr>
              <a:t>mail_out.</a:t>
            </a:r>
            <a:r>
              <a:rPr lang="en-US" altLang="zh-CN" sz="2400" b="1" dirty="0" err="1">
                <a:solidFill>
                  <a:srgbClr val="006600"/>
                </a:solidFill>
                <a:latin typeface="Tahoma" pitchFamily="34" charset="0"/>
                <a:ea typeface="Tahoma" pitchFamily="34" charset="0"/>
                <a:cs typeface="Tahoma" pitchFamily="34" charset="0"/>
              </a:rPr>
              <a:t>send</a:t>
            </a:r>
            <a:r>
              <a:rPr lang="en-US" altLang="zh-CN" sz="2400" dirty="0">
                <a:solidFill>
                  <a:srgbClr val="0000FF"/>
                </a:solidFill>
                <a:latin typeface="Tahoma" pitchFamily="34" charset="0"/>
                <a:ea typeface="Tahoma" pitchFamily="34" charset="0"/>
                <a:cs typeface="Tahoma" pitchFamily="34" charset="0"/>
              </a:rPr>
              <a:t>(</a:t>
            </a:r>
            <a:r>
              <a:rPr lang="en-US" altLang="zh-CN" sz="2400" dirty="0" err="1">
                <a:solidFill>
                  <a:srgbClr val="0000FF"/>
                </a:solidFill>
                <a:latin typeface="Tahoma" pitchFamily="34" charset="0"/>
                <a:ea typeface="Tahoma" pitchFamily="34" charset="0"/>
                <a:cs typeface="Tahoma" pitchFamily="34" charset="0"/>
              </a:rPr>
              <a:t>data_pack</a:t>
            </a:r>
            <a:r>
              <a:rPr lang="en-US" altLang="zh-CN" sz="2400" dirty="0">
                <a:solidFill>
                  <a:srgbClr val="0000FF"/>
                </a:solidFill>
                <a:latin typeface="Tahoma" pitchFamily="34" charset="0"/>
                <a:ea typeface="Tahoma" pitchFamily="34" charset="0"/>
                <a:cs typeface="Tahoma" pitchFamily="34" charset="0"/>
              </a:rPr>
              <a:t>); </a:t>
            </a:r>
            <a:endParaRPr lang="zh-CN" altLang="en-US" sz="2400" dirty="0">
              <a:solidFill>
                <a:srgbClr val="0000FF"/>
              </a:solidFill>
              <a:latin typeface="Tahoma" pitchFamily="34" charset="0"/>
              <a:cs typeface="Tahoma"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§16.4.1   </a:t>
            </a:r>
            <a:r>
              <a:rPr lang="zh-CN" altLang="en-US" dirty="0">
                <a:latin typeface="宋体" charset="-122"/>
              </a:rPr>
              <a:t>发送数据包 </a:t>
            </a:r>
            <a:endParaRPr lang="zh-CN" altLang="en-US" dirty="0"/>
          </a:p>
        </p:txBody>
      </p:sp>
      <p:sp>
        <p:nvSpPr>
          <p:cNvPr id="3" name="内容占位符 2"/>
          <p:cNvSpPr>
            <a:spLocks noGrp="1"/>
          </p:cNvSpPr>
          <p:nvPr>
            <p:ph idx="1"/>
          </p:nvPr>
        </p:nvSpPr>
        <p:spPr>
          <a:xfrm>
            <a:off x="395536" y="1628774"/>
            <a:ext cx="8462744" cy="4896569"/>
          </a:xfrm>
          <a:ln>
            <a:solidFill>
              <a:schemeClr val="accent1">
                <a:shade val="50000"/>
              </a:schemeClr>
            </a:solidFill>
          </a:ln>
        </p:spPr>
        <p:txBody>
          <a:bodyPr/>
          <a:lstStyle/>
          <a:p>
            <a:pPr>
              <a:buNone/>
            </a:pPr>
            <a:r>
              <a:rPr lang="en-US" sz="2000" b="1"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将“近来好吗”封装成数据包，发送到</a:t>
            </a:r>
            <a:r>
              <a:rPr lang="zh-CN" altLang="en-US" sz="2000">
                <a:latin typeface="Arial" panose="020B0604020202020204" pitchFamily="34" charset="0"/>
                <a:cs typeface="Arial" panose="020B0604020202020204" pitchFamily="34" charset="0"/>
              </a:rPr>
              <a:t>目的主机</a:t>
            </a:r>
            <a:r>
              <a:rPr lang="en-US" altLang="zh-CN" sz="2000">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www</a:t>
            </a:r>
            <a:r>
              <a:rPr lang="en-US" sz="2000" dirty="0">
                <a:latin typeface="Arial" panose="020B0604020202020204" pitchFamily="34" charset="0"/>
                <a:cs typeface="Arial" panose="020B0604020202020204" pitchFamily="34" charset="0"/>
              </a:rPr>
              <a:t>.baidu.com”，</a:t>
            </a:r>
            <a:r>
              <a:rPr lang="zh-CN" altLang="en-US" sz="2000" dirty="0">
                <a:latin typeface="Arial" panose="020B0604020202020204" pitchFamily="34" charset="0"/>
                <a:cs typeface="Arial" panose="020B0604020202020204" pitchFamily="34" charset="0"/>
              </a:rPr>
              <a:t>端口号为</a:t>
            </a:r>
            <a:r>
              <a:rPr lang="en-US" altLang="zh-CN" sz="2000" dirty="0">
                <a:latin typeface="Arial" panose="020B0604020202020204" pitchFamily="34" charset="0"/>
                <a:cs typeface="Arial" panose="020B0604020202020204" pitchFamily="34" charset="0"/>
              </a:rPr>
              <a:t>2016</a:t>
            </a:r>
            <a:r>
              <a:rPr lang="zh-CN" altLang="en-US" sz="2000" dirty="0">
                <a:latin typeface="Arial" panose="020B0604020202020204" pitchFamily="34" charset="0"/>
                <a:cs typeface="Arial" panose="020B0604020202020204" pitchFamily="34" charset="0"/>
              </a:rPr>
              <a:t>上</a:t>
            </a:r>
            <a:r>
              <a:rPr lang="en-US" altLang="zh-CN" sz="2000" dirty="0">
                <a:latin typeface="Arial" panose="020B0604020202020204" pitchFamily="34" charset="0"/>
                <a:cs typeface="Arial" panose="020B0604020202020204" pitchFamily="34" charset="0"/>
              </a:rPr>
              <a:t>*/</a:t>
            </a:r>
          </a:p>
          <a:p>
            <a:pPr>
              <a:buNone/>
            </a:pPr>
            <a:endParaRPr lang="en-US" sz="2000" b="1" dirty="0">
              <a:latin typeface="Arial" panose="020B0604020202020204" pitchFamily="34" charset="0"/>
              <a:cs typeface="Arial" panose="020B0604020202020204" pitchFamily="34" charset="0"/>
            </a:endParaRPr>
          </a:p>
          <a:p>
            <a:pPr>
              <a:buNone/>
            </a:pPr>
            <a:r>
              <a:rPr lang="en-US" sz="2000" b="1">
                <a:latin typeface="Arial" panose="020B0604020202020204" pitchFamily="34" charset="0"/>
                <a:cs typeface="Arial" panose="020B0604020202020204" pitchFamily="34" charset="0"/>
              </a:rPr>
              <a:t>byte</a:t>
            </a:r>
            <a:r>
              <a:rPr lang="en-US" altLang="zh-CN" sz="2000">
                <a:latin typeface="Arial" panose="020B0604020202020204" pitchFamily="34" charset="0"/>
                <a:cs typeface="Arial" panose="020B0604020202020204" pitchFamily="34" charset="0"/>
              </a:rPr>
              <a:t>[] </a:t>
            </a:r>
            <a:r>
              <a:rPr lang="en-US" sz="2000" b="1">
                <a:solidFill>
                  <a:srgbClr val="006600"/>
                </a:solidFill>
                <a:latin typeface="Arial" panose="020B0604020202020204" pitchFamily="34" charset="0"/>
                <a:cs typeface="Arial" panose="020B0604020202020204" pitchFamily="34" charset="0"/>
              </a:rPr>
              <a:t>buff</a:t>
            </a:r>
            <a:r>
              <a:rPr lang="en-US" sz="2000" b="1" dirty="0">
                <a:solidFill>
                  <a:srgbClr val="0066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近来好吗</a:t>
            </a:r>
            <a:r>
              <a:rPr lang="en-US" altLang="zh-CN"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getByte</a:t>
            </a:r>
            <a:r>
              <a:rPr lang="en-US" sz="2000" dirty="0">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 </a:t>
            </a:r>
          </a:p>
          <a:p>
            <a:pPr>
              <a:buNone/>
            </a:pPr>
            <a:r>
              <a:rPr lang="en-US" sz="2000" b="1">
                <a:solidFill>
                  <a:srgbClr val="C00000"/>
                </a:solidFill>
                <a:latin typeface="Arial" panose="020B0604020202020204" pitchFamily="34" charset="0"/>
                <a:cs typeface="Arial" panose="020B0604020202020204" pitchFamily="34" charset="0"/>
              </a:rPr>
              <a:t>//</a:t>
            </a:r>
            <a:r>
              <a:rPr lang="zh-CN" altLang="en-US" sz="2000" b="1">
                <a:solidFill>
                  <a:srgbClr val="C00000"/>
                </a:solidFill>
                <a:latin typeface="Arial" panose="020B0604020202020204" pitchFamily="34" charset="0"/>
                <a:cs typeface="Arial" panose="020B0604020202020204" pitchFamily="34" charset="0"/>
              </a:rPr>
              <a:t>封装地址</a:t>
            </a:r>
            <a:r>
              <a:rPr lang="en-US" sz="2000" b="1" dirty="0">
                <a:solidFill>
                  <a:srgbClr val="C00000"/>
                </a:solidFill>
                <a:latin typeface="Arial" panose="020B0604020202020204" pitchFamily="34" charset="0"/>
                <a:cs typeface="Arial" panose="020B0604020202020204" pitchFamily="34" charset="0"/>
              </a:rPr>
              <a:t> </a:t>
            </a:r>
          </a:p>
          <a:p>
            <a:pPr>
              <a:buNone/>
            </a:pPr>
            <a:r>
              <a:rPr lang="en-US" sz="2000">
                <a:latin typeface="Arial" panose="020B0604020202020204" pitchFamily="34" charset="0"/>
                <a:cs typeface="Arial" panose="020B0604020202020204" pitchFamily="34" charset="0"/>
              </a:rPr>
              <a:t>InetAddress</a:t>
            </a:r>
            <a:r>
              <a:rPr lang="en-US" sz="2000" dirty="0">
                <a:solidFill>
                  <a:srgbClr val="CC0066"/>
                </a:solidFill>
                <a:latin typeface="Arial" panose="020B0604020202020204" pitchFamily="34" charset="0"/>
                <a:cs typeface="Arial" panose="020B0604020202020204" pitchFamily="34" charset="0"/>
              </a:rPr>
              <a:t> </a:t>
            </a:r>
            <a:r>
              <a:rPr lang="en-US" sz="2000" dirty="0" err="1">
                <a:solidFill>
                  <a:srgbClr val="CC0066"/>
                </a:solidFill>
                <a:latin typeface="Arial" panose="020B0604020202020204" pitchFamily="34" charset="0"/>
                <a:cs typeface="Arial" panose="020B0604020202020204" pitchFamily="34" charset="0"/>
              </a:rPr>
              <a:t>destAddress</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InetAddress.</a:t>
            </a:r>
            <a:r>
              <a:rPr lang="en-US" sz="2000" b="1" dirty="0" err="1">
                <a:solidFill>
                  <a:srgbClr val="000099"/>
                </a:solidFill>
                <a:latin typeface="Arial" panose="020B0604020202020204" pitchFamily="34" charset="0"/>
                <a:cs typeface="Arial" panose="020B0604020202020204" pitchFamily="34" charset="0"/>
              </a:rPr>
              <a:t>getByName</a:t>
            </a:r>
            <a:r>
              <a:rPr lang="en-US" sz="2000" dirty="0">
                <a:latin typeface="Arial" panose="020B0604020202020204" pitchFamily="34" charset="0"/>
                <a:cs typeface="Arial" panose="020B0604020202020204" pitchFamily="34" charset="0"/>
              </a:rPr>
              <a:t>("www.baidu.com"); </a:t>
            </a:r>
          </a:p>
          <a:p>
            <a:pPr>
              <a:buNone/>
            </a:pPr>
            <a:r>
              <a:rPr lang="en-US" sz="2000" b="1">
                <a:solidFill>
                  <a:srgbClr val="C00000"/>
                </a:solidFill>
                <a:latin typeface="Arial" panose="020B0604020202020204" pitchFamily="34" charset="0"/>
                <a:cs typeface="Arial" panose="020B0604020202020204" pitchFamily="34" charset="0"/>
              </a:rPr>
              <a:t>//</a:t>
            </a:r>
            <a:r>
              <a:rPr lang="zh-CN" altLang="en-US" sz="2000" b="1">
                <a:solidFill>
                  <a:srgbClr val="C00000"/>
                </a:solidFill>
                <a:latin typeface="Arial" panose="020B0604020202020204" pitchFamily="34" charset="0"/>
                <a:cs typeface="Arial" panose="020B0604020202020204" pitchFamily="34" charset="0"/>
              </a:rPr>
              <a:t>打包数据</a:t>
            </a:r>
            <a:endParaRPr lang="en-US" sz="2000" b="1" dirty="0">
              <a:solidFill>
                <a:srgbClr val="C00000"/>
              </a:solidFill>
              <a:latin typeface="Arial" panose="020B0604020202020204" pitchFamily="34" charset="0"/>
              <a:cs typeface="Arial" panose="020B0604020202020204" pitchFamily="34" charset="0"/>
            </a:endParaRPr>
          </a:p>
          <a:p>
            <a:pPr>
              <a:buNone/>
            </a:pPr>
            <a:r>
              <a:rPr lang="en-US" sz="2000" dirty="0" err="1">
                <a:latin typeface="Arial" panose="020B0604020202020204" pitchFamily="34" charset="0"/>
                <a:cs typeface="Arial" panose="020B0604020202020204" pitchFamily="34" charset="0"/>
              </a:rPr>
              <a:t>DatagramPacket</a:t>
            </a:r>
            <a:r>
              <a:rPr lang="en-US" sz="2000" dirty="0">
                <a:solidFill>
                  <a:srgbClr val="C00000"/>
                </a:solidFill>
                <a:latin typeface="Arial" panose="020B0604020202020204" pitchFamily="34" charset="0"/>
                <a:cs typeface="Arial" panose="020B0604020202020204" pitchFamily="34" charset="0"/>
              </a:rPr>
              <a:t> </a:t>
            </a:r>
            <a:r>
              <a:rPr lang="en-US" sz="2000" dirty="0" err="1">
                <a:solidFill>
                  <a:srgbClr val="7030A0"/>
                </a:solidFill>
                <a:latin typeface="Arial" panose="020B0604020202020204" pitchFamily="34" charset="0"/>
                <a:cs typeface="Arial" panose="020B0604020202020204" pitchFamily="34" charset="0"/>
              </a:rPr>
              <a:t>dataPacke</a:t>
            </a:r>
            <a:r>
              <a:rPr lang="en-US" sz="2000" dirty="0" err="1">
                <a:latin typeface="Arial" panose="020B0604020202020204" pitchFamily="34" charset="0"/>
                <a:cs typeface="Arial" panose="020B0604020202020204" pitchFamily="34" charset="0"/>
              </a:rPr>
              <a:t>t</a:t>
            </a:r>
            <a:r>
              <a:rPr lang="en-US" sz="2000" dirty="0">
                <a:latin typeface="Arial" panose="020B0604020202020204" pitchFamily="34" charset="0"/>
                <a:cs typeface="Arial" panose="020B0604020202020204" pitchFamily="34" charset="0"/>
              </a:rPr>
              <a:t> = </a:t>
            </a:r>
          </a:p>
          <a:p>
            <a:pPr>
              <a:buNone/>
            </a:pPr>
            <a:r>
              <a:rPr lang="en-US" sz="2000" b="1" dirty="0">
                <a:latin typeface="Arial" panose="020B0604020202020204" pitchFamily="34" charset="0"/>
                <a:cs typeface="Arial" panose="020B0604020202020204" pitchFamily="34" charset="0"/>
              </a:rPr>
              <a:t>                 new</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DatagramPacket</a:t>
            </a:r>
            <a:r>
              <a:rPr lang="en-US" sz="2000">
                <a:latin typeface="Arial" panose="020B0604020202020204" pitchFamily="34" charset="0"/>
                <a:cs typeface="Arial" panose="020B0604020202020204" pitchFamily="34" charset="0"/>
              </a:rPr>
              <a:t>(</a:t>
            </a:r>
            <a:r>
              <a:rPr lang="en-US" sz="2000" b="1" dirty="0">
                <a:solidFill>
                  <a:srgbClr val="006600"/>
                </a:solidFill>
                <a:latin typeface="Arial" panose="020B0604020202020204" pitchFamily="34" charset="0"/>
                <a:cs typeface="Arial" panose="020B0604020202020204" pitchFamily="34" charset="0"/>
              </a:rPr>
              <a:t>buff</a:t>
            </a:r>
            <a:r>
              <a:rPr lang="en-US" sz="200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buff.length</a:t>
            </a:r>
            <a:r>
              <a:rPr lang="en-US" sz="2000" dirty="0">
                <a:latin typeface="Arial" panose="020B0604020202020204" pitchFamily="34" charset="0"/>
                <a:cs typeface="Arial" panose="020B0604020202020204" pitchFamily="34" charset="0"/>
              </a:rPr>
              <a:t>, </a:t>
            </a:r>
            <a:r>
              <a:rPr lang="en-US" sz="2000" dirty="0" err="1">
                <a:solidFill>
                  <a:srgbClr val="CC0066"/>
                </a:solidFill>
                <a:latin typeface="Arial" panose="020B0604020202020204" pitchFamily="34" charset="0"/>
                <a:cs typeface="Arial" panose="020B0604020202020204" pitchFamily="34" charset="0"/>
              </a:rPr>
              <a:t>destAddress</a:t>
            </a:r>
            <a:r>
              <a:rPr lang="en-US" sz="2000" dirty="0">
                <a:latin typeface="Arial" panose="020B0604020202020204" pitchFamily="34" charset="0"/>
                <a:cs typeface="Arial" panose="020B0604020202020204" pitchFamily="34" charset="0"/>
              </a:rPr>
              <a:t>, 2016);  </a:t>
            </a:r>
          </a:p>
          <a:p>
            <a:pPr>
              <a:buNone/>
            </a:pPr>
            <a:endParaRPr lang="en-US" sz="2000" dirty="0">
              <a:latin typeface="Arial" panose="020B0604020202020204" pitchFamily="34" charset="0"/>
              <a:cs typeface="Arial" panose="020B0604020202020204" pitchFamily="34" charset="0"/>
            </a:endParaRPr>
          </a:p>
          <a:p>
            <a:pPr>
              <a:buNone/>
            </a:pPr>
            <a:r>
              <a:rPr lang="en-US" sz="2000" b="1">
                <a:solidFill>
                  <a:srgbClr val="C00000"/>
                </a:solidFill>
                <a:latin typeface="Arial" panose="020B0604020202020204" pitchFamily="34" charset="0"/>
                <a:cs typeface="Arial" panose="020B0604020202020204" pitchFamily="34" charset="0"/>
              </a:rPr>
              <a:t>//</a:t>
            </a:r>
            <a:r>
              <a:rPr lang="zh-CN" altLang="en-US" sz="2000" b="1">
                <a:solidFill>
                  <a:srgbClr val="C00000"/>
                </a:solidFill>
                <a:latin typeface="Arial" panose="020B0604020202020204" pitchFamily="34" charset="0"/>
                <a:cs typeface="Arial" panose="020B0604020202020204" pitchFamily="34" charset="0"/>
              </a:rPr>
              <a:t>发送数据包</a:t>
            </a:r>
            <a:endParaRPr lang="en-US" sz="2000" b="1" dirty="0">
              <a:solidFill>
                <a:srgbClr val="C00000"/>
              </a:solidFill>
              <a:latin typeface="Arial" panose="020B0604020202020204" pitchFamily="34" charset="0"/>
              <a:cs typeface="Arial" panose="020B0604020202020204" pitchFamily="34" charset="0"/>
            </a:endParaRPr>
          </a:p>
          <a:p>
            <a:pPr>
              <a:buNone/>
            </a:pPr>
            <a:r>
              <a:rPr lang="en-US" sz="2000" b="1" dirty="0" err="1">
                <a:solidFill>
                  <a:srgbClr val="0000CC"/>
                </a:solidFill>
                <a:latin typeface="Arial" panose="020B0604020202020204" pitchFamily="34" charset="0"/>
                <a:cs typeface="Arial" panose="020B0604020202020204" pitchFamily="34" charset="0"/>
              </a:rPr>
              <a:t>DatagramSocket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sendSocket</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new</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DatagramSocket</a:t>
            </a:r>
            <a:r>
              <a:rPr lang="en-US" sz="2000" dirty="0">
                <a:latin typeface="Arial" panose="020B0604020202020204" pitchFamily="34" charset="0"/>
                <a:cs typeface="Arial" panose="020B0604020202020204" pitchFamily="34" charset="0"/>
              </a:rPr>
              <a:t>();  </a:t>
            </a:r>
          </a:p>
          <a:p>
            <a:pPr>
              <a:buNone/>
            </a:pPr>
            <a:r>
              <a:rPr lang="en-US" sz="2000" dirty="0" err="1">
                <a:latin typeface="Arial" panose="020B0604020202020204" pitchFamily="34" charset="0"/>
                <a:cs typeface="Arial" panose="020B0604020202020204" pitchFamily="34" charset="0"/>
              </a:rPr>
              <a:t>sendSocket.</a:t>
            </a:r>
            <a:r>
              <a:rPr lang="en-US" sz="2000" b="1" dirty="0" err="1">
                <a:solidFill>
                  <a:srgbClr val="0000CC"/>
                </a:solidFill>
                <a:latin typeface="Arial" panose="020B0604020202020204" pitchFamily="34" charset="0"/>
                <a:cs typeface="Arial" panose="020B0604020202020204" pitchFamily="34" charset="0"/>
              </a:rPr>
              <a:t>send</a:t>
            </a:r>
            <a:r>
              <a:rPr lang="en-US" sz="2000" dirty="0">
                <a:latin typeface="Arial" panose="020B0604020202020204" pitchFamily="34" charset="0"/>
                <a:cs typeface="Arial" panose="020B0604020202020204" pitchFamily="34" charset="0"/>
              </a:rPr>
              <a:t>(</a:t>
            </a:r>
            <a:r>
              <a:rPr lang="en-US" sz="2000" dirty="0" err="1">
                <a:solidFill>
                  <a:srgbClr val="7030A0"/>
                </a:solidFill>
                <a:latin typeface="Arial" panose="020B0604020202020204" pitchFamily="34" charset="0"/>
                <a:cs typeface="Arial" panose="020B0604020202020204" pitchFamily="34" charset="0"/>
              </a:rPr>
              <a:t>dataPacket</a:t>
            </a:r>
            <a:r>
              <a:rPr lang="en-US" sz="2000" dirty="0">
                <a:latin typeface="Arial" panose="020B0604020202020204" pitchFamily="34" charset="0"/>
                <a:cs typeface="Arial" panose="020B0604020202020204" pitchFamily="34" charset="0"/>
              </a:rPr>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mj-lt"/>
              </a:rPr>
              <a:t>§16.4.2    接收数据包 </a:t>
            </a:r>
          </a:p>
        </p:txBody>
      </p:sp>
      <p:sp>
        <p:nvSpPr>
          <p:cNvPr id="3" name="内容占位符 2"/>
          <p:cNvSpPr>
            <a:spLocks noGrp="1"/>
          </p:cNvSpPr>
          <p:nvPr>
            <p:ph idx="1"/>
          </p:nvPr>
        </p:nvSpPr>
        <p:spPr/>
        <p:txBody>
          <a:bodyPr/>
          <a:lstStyle/>
          <a:p>
            <a:pPr marL="514350" indent="-514350" algn="just">
              <a:spcBef>
                <a:spcPts val="0"/>
              </a:spcBef>
              <a:buAutoNum type="arabicPeriod"/>
            </a:pPr>
            <a:r>
              <a:rPr lang="zh-CN" altLang="en-US">
                <a:latin typeface="+mj-lt"/>
              </a:rPr>
              <a:t>首先，用</a:t>
            </a:r>
            <a:r>
              <a:rPr lang="en-US" altLang="zh-CN" b="1" dirty="0" err="1">
                <a:solidFill>
                  <a:srgbClr val="C00000"/>
                </a:solidFill>
                <a:latin typeface="+mj-lt"/>
              </a:rPr>
              <a:t>DatagramSocket</a:t>
            </a:r>
            <a:r>
              <a:rPr lang="zh-CN" altLang="en-US" dirty="0">
                <a:latin typeface="+mj-lt"/>
              </a:rPr>
              <a:t>的另一个构造方法创建一个对象,</a:t>
            </a:r>
            <a:endParaRPr lang="en-US" altLang="zh-CN" dirty="0">
              <a:latin typeface="+mj-lt"/>
            </a:endParaRPr>
          </a:p>
          <a:p>
            <a:pPr marL="514350" indent="-514350" algn="ctr">
              <a:spcBef>
                <a:spcPts val="0"/>
              </a:spcBef>
              <a:buNone/>
            </a:pPr>
            <a:r>
              <a:rPr lang="en-US" altLang="zh-CN" sz="2400" b="1" dirty="0" err="1">
                <a:solidFill>
                  <a:srgbClr val="0000FF"/>
                </a:solidFill>
                <a:latin typeface="+mj-lt"/>
                <a:ea typeface="Tahoma" pitchFamily="34" charset="0"/>
                <a:cs typeface="Tahoma" pitchFamily="34" charset="0"/>
              </a:rPr>
              <a:t>DatagramSocket</a:t>
            </a:r>
            <a:r>
              <a:rPr lang="en-US" altLang="zh-CN" sz="2400" b="1" dirty="0">
                <a:solidFill>
                  <a:srgbClr val="0000FF"/>
                </a:solidFill>
                <a:latin typeface="+mj-lt"/>
                <a:ea typeface="Tahoma" pitchFamily="34" charset="0"/>
                <a:cs typeface="Tahoma" pitchFamily="34" charset="0"/>
              </a:rPr>
              <a:t>(</a:t>
            </a:r>
            <a:r>
              <a:rPr lang="en-US" altLang="zh-CN" sz="2400" b="1" dirty="0" err="1">
                <a:solidFill>
                  <a:srgbClr val="0000FF"/>
                </a:solidFill>
                <a:latin typeface="+mj-lt"/>
                <a:ea typeface="Tahoma" pitchFamily="34" charset="0"/>
                <a:cs typeface="Tahoma" pitchFamily="34" charset="0"/>
              </a:rPr>
              <a:t>int</a:t>
            </a:r>
            <a:r>
              <a:rPr lang="en-US" altLang="zh-CN" sz="2400" b="1" dirty="0">
                <a:solidFill>
                  <a:srgbClr val="0000FF"/>
                </a:solidFill>
                <a:latin typeface="+mj-lt"/>
                <a:ea typeface="Tahoma" pitchFamily="34" charset="0"/>
                <a:cs typeface="Tahoma" pitchFamily="34" charset="0"/>
              </a:rPr>
              <a:t> port);</a:t>
            </a:r>
            <a:endParaRPr lang="en-US" altLang="zh-CN" sz="2400" b="1" dirty="0">
              <a:latin typeface="+mj-lt"/>
              <a:ea typeface="Tahoma" pitchFamily="34" charset="0"/>
              <a:cs typeface="Tahoma" pitchFamily="34" charset="0"/>
            </a:endParaRPr>
          </a:p>
          <a:p>
            <a:pPr marL="863600" lvl="1" indent="-514350" algn="just">
              <a:spcBef>
                <a:spcPts val="0"/>
              </a:spcBef>
            </a:pPr>
            <a:r>
              <a:rPr lang="zh-CN" altLang="en-US" dirty="0">
                <a:latin typeface="+mj-lt"/>
              </a:rPr>
              <a:t>其中的参数必须和</a:t>
            </a:r>
            <a:r>
              <a:rPr lang="zh-CN" altLang="en-US" b="1" dirty="0">
                <a:solidFill>
                  <a:srgbClr val="C00000"/>
                </a:solidFill>
                <a:latin typeface="+mj-lt"/>
              </a:rPr>
              <a:t>待接收的数据包的端口号</a:t>
            </a:r>
            <a:r>
              <a:rPr lang="zh-CN" altLang="en-US" dirty="0">
                <a:latin typeface="+mj-lt"/>
              </a:rPr>
              <a:t>相同。</a:t>
            </a:r>
            <a:endParaRPr lang="en-US" altLang="zh-CN" dirty="0">
              <a:latin typeface="+mj-lt"/>
            </a:endParaRPr>
          </a:p>
          <a:p>
            <a:pPr marL="863600" lvl="1" indent="-514350" algn="just">
              <a:spcBef>
                <a:spcPts val="0"/>
              </a:spcBef>
            </a:pPr>
            <a:r>
              <a:rPr lang="zh-CN" altLang="en-US" dirty="0">
                <a:latin typeface="+mj-lt"/>
              </a:rPr>
              <a:t>例如，如果发送方发送的数据包的端口</a:t>
            </a:r>
            <a:r>
              <a:rPr lang="zh-CN" altLang="en-US">
                <a:latin typeface="+mj-lt"/>
              </a:rPr>
              <a:t>是5666，则：如下</a:t>
            </a:r>
            <a:r>
              <a:rPr lang="zh-CN" altLang="en-US" dirty="0">
                <a:latin typeface="+mj-lt"/>
              </a:rPr>
              <a:t>创建</a:t>
            </a:r>
            <a:r>
              <a:rPr lang="en-US" altLang="zh-CN" dirty="0" err="1">
                <a:latin typeface="+mj-lt"/>
              </a:rPr>
              <a:t>DatagramSocket</a:t>
            </a:r>
            <a:r>
              <a:rPr lang="zh-CN" altLang="en-US">
                <a:latin typeface="+mj-lt"/>
              </a:rPr>
              <a:t>对象：</a:t>
            </a:r>
            <a:endParaRPr lang="en-US" altLang="zh-CN">
              <a:latin typeface="+mj-lt"/>
            </a:endParaRPr>
          </a:p>
          <a:p>
            <a:pPr marL="863600" lvl="1" indent="-514350" algn="just">
              <a:spcBef>
                <a:spcPts val="0"/>
              </a:spcBef>
            </a:pPr>
            <a:endParaRPr lang="zh-CN" altLang="en-US" dirty="0">
              <a:latin typeface="+mj-lt"/>
            </a:endParaRPr>
          </a:p>
          <a:p>
            <a:pPr algn="ctr">
              <a:spcBef>
                <a:spcPts val="0"/>
              </a:spcBef>
              <a:buNone/>
            </a:pPr>
            <a:endParaRPr lang="zh-CN" altLang="en-US" sz="2000" b="1" dirty="0">
              <a:solidFill>
                <a:srgbClr val="0000FF"/>
              </a:solidFill>
              <a:latin typeface="+mj-lt"/>
            </a:endParaRPr>
          </a:p>
          <a:p>
            <a:pPr algn="just">
              <a:spcBef>
                <a:spcPts val="0"/>
              </a:spcBef>
              <a:buNone/>
            </a:pPr>
            <a:r>
              <a:rPr lang="zh-CN" altLang="en-US" sz="3200" b="1" dirty="0">
                <a:solidFill>
                  <a:srgbClr val="FF0000"/>
                </a:solidFill>
                <a:latin typeface="+mj-lt"/>
              </a:rPr>
              <a:t> 2.</a:t>
            </a:r>
            <a:r>
              <a:rPr lang="zh-CN" altLang="en-US" sz="3200" b="1" dirty="0">
                <a:latin typeface="+mj-lt"/>
              </a:rPr>
              <a:t> </a:t>
            </a:r>
            <a:r>
              <a:rPr lang="zh-CN" altLang="en-US" dirty="0">
                <a:latin typeface="+mj-lt"/>
              </a:rPr>
              <a:t>然后</a:t>
            </a:r>
            <a:r>
              <a:rPr lang="en-US" altLang="zh-CN" dirty="0">
                <a:latin typeface="+mj-lt"/>
              </a:rPr>
              <a:t>,</a:t>
            </a:r>
            <a:r>
              <a:rPr lang="en-US" altLang="zh-CN" b="1" dirty="0">
                <a:latin typeface="+mj-lt"/>
              </a:rPr>
              <a:t> </a:t>
            </a:r>
            <a:r>
              <a:rPr lang="en-US" altLang="zh-CN" b="1" err="1">
                <a:latin typeface="+mj-lt"/>
              </a:rPr>
              <a:t>DatagramSocket</a:t>
            </a:r>
            <a:r>
              <a:rPr lang="zh-CN" altLang="en-US">
                <a:latin typeface="+mj-lt"/>
              </a:rPr>
              <a:t>对象</a:t>
            </a:r>
            <a:r>
              <a:rPr lang="en-US" altLang="zh-CN" sz="2400" b="1" dirty="0" err="1">
                <a:solidFill>
                  <a:srgbClr val="7030A0"/>
                </a:solidFill>
                <a:latin typeface="+mj-lt"/>
                <a:ea typeface="Tahoma" pitchFamily="34" charset="0"/>
                <a:cs typeface="Tahoma" pitchFamily="34" charset="0"/>
              </a:rPr>
              <a:t>mail_in</a:t>
            </a:r>
            <a:r>
              <a:rPr lang="zh-CN" altLang="en-US">
                <a:latin typeface="+mj-lt"/>
              </a:rPr>
              <a:t>使用</a:t>
            </a:r>
            <a:r>
              <a:rPr lang="en-US" altLang="zh-CN" b="1" dirty="0">
                <a:solidFill>
                  <a:srgbClr val="C00000"/>
                </a:solidFill>
                <a:latin typeface="+mj-lt"/>
              </a:rPr>
              <a:t>receive</a:t>
            </a:r>
            <a:r>
              <a:rPr lang="zh-CN" altLang="en-US" dirty="0">
                <a:latin typeface="+mj-lt"/>
              </a:rPr>
              <a:t>方法接受数据包：</a:t>
            </a:r>
            <a:endParaRPr lang="en-US" altLang="zh-CN" dirty="0">
              <a:latin typeface="+mj-lt"/>
            </a:endParaRPr>
          </a:p>
          <a:p>
            <a:pPr algn="ctr">
              <a:spcBef>
                <a:spcPts val="0"/>
              </a:spcBef>
              <a:buNone/>
            </a:pPr>
            <a:r>
              <a:rPr lang="en-US" altLang="zh-CN" sz="2400">
                <a:solidFill>
                  <a:srgbClr val="0000FF"/>
                </a:solidFill>
                <a:latin typeface="+mj-lt"/>
                <a:ea typeface="Tahoma" pitchFamily="34" charset="0"/>
                <a:cs typeface="Tahoma" pitchFamily="34" charset="0"/>
              </a:rPr>
              <a:t>void receive</a:t>
            </a:r>
            <a:r>
              <a:rPr lang="en-US" altLang="zh-CN" sz="2400" dirty="0">
                <a:solidFill>
                  <a:srgbClr val="0000FF"/>
                </a:solidFill>
                <a:latin typeface="+mj-lt"/>
                <a:ea typeface="Tahoma" pitchFamily="34" charset="0"/>
                <a:cs typeface="Tahoma" pitchFamily="34" charset="0"/>
              </a:rPr>
              <a:t>(</a:t>
            </a:r>
            <a:r>
              <a:rPr lang="en-US" altLang="zh-CN" sz="2400" dirty="0" err="1">
                <a:solidFill>
                  <a:srgbClr val="0000FF"/>
                </a:solidFill>
                <a:latin typeface="+mj-lt"/>
                <a:ea typeface="Tahoma" pitchFamily="34" charset="0"/>
                <a:cs typeface="Tahoma" pitchFamily="34" charset="0"/>
              </a:rPr>
              <a:t>DatagramPacket</a:t>
            </a:r>
            <a:r>
              <a:rPr lang="en-US" altLang="zh-CN" sz="2400" dirty="0">
                <a:solidFill>
                  <a:srgbClr val="0000FF"/>
                </a:solidFill>
                <a:latin typeface="+mj-lt"/>
                <a:ea typeface="Tahoma" pitchFamily="34" charset="0"/>
                <a:cs typeface="Tahoma" pitchFamily="34" charset="0"/>
              </a:rPr>
              <a:t> pack);</a:t>
            </a:r>
            <a:endParaRPr lang="zh-CN" altLang="en-US" sz="2400" dirty="0">
              <a:solidFill>
                <a:srgbClr val="0000FF"/>
              </a:solidFill>
              <a:latin typeface="+mj-lt"/>
              <a:ea typeface="Tahoma" pitchFamily="34" charset="0"/>
              <a:cs typeface="Tahoma" pitchFamily="34" charset="0"/>
            </a:endParaRPr>
          </a:p>
          <a:p>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pPr/>
              <a:t>69</a:t>
            </a:fld>
            <a:endParaRPr lang="zh-CN" altLang="en-US" dirty="0">
              <a:latin typeface="+mj-lt"/>
            </a:endParaRPr>
          </a:p>
        </p:txBody>
      </p:sp>
      <p:sp>
        <p:nvSpPr>
          <p:cNvPr id="5" name="文本框 4">
            <a:extLst>
              <a:ext uri="{FF2B5EF4-FFF2-40B4-BE49-F238E27FC236}">
                <a16:creationId xmlns:a16="http://schemas.microsoft.com/office/drawing/2014/main" id="{D7FE1D37-D153-4A54-A877-6857B9B12FD8}"/>
              </a:ext>
            </a:extLst>
          </p:cNvPr>
          <p:cNvSpPr txBox="1"/>
          <p:nvPr/>
        </p:nvSpPr>
        <p:spPr>
          <a:xfrm>
            <a:off x="1123377" y="4005064"/>
            <a:ext cx="6800260" cy="400110"/>
          </a:xfrm>
          <a:prstGeom prst="rect">
            <a:avLst/>
          </a:prstGeom>
          <a:noFill/>
          <a:ln>
            <a:solidFill>
              <a:schemeClr val="accent1"/>
            </a:solidFill>
          </a:ln>
        </p:spPr>
        <p:txBody>
          <a:bodyPr wrap="none" rtlCol="0">
            <a:spAutoFit/>
          </a:bodyPr>
          <a:lstStyle/>
          <a:p>
            <a:pPr algn="ctr">
              <a:spcBef>
                <a:spcPts val="0"/>
              </a:spcBef>
              <a:buNone/>
            </a:pPr>
            <a:r>
              <a:rPr lang="en-US" altLang="zh-CN" sz="2000" b="1">
                <a:solidFill>
                  <a:srgbClr val="000099"/>
                </a:solidFill>
                <a:ea typeface="Tahoma" pitchFamily="34" charset="0"/>
                <a:cs typeface="Tahoma" pitchFamily="34" charset="0"/>
              </a:rPr>
              <a:t>DatagramSocket </a:t>
            </a:r>
            <a:r>
              <a:rPr lang="en-US" altLang="zh-CN" sz="2000" b="1">
                <a:solidFill>
                  <a:srgbClr val="7030A0"/>
                </a:solidFill>
                <a:ea typeface="Tahoma" pitchFamily="34" charset="0"/>
                <a:cs typeface="Tahoma" pitchFamily="34" charset="0"/>
              </a:rPr>
              <a:t>mail_in</a:t>
            </a:r>
            <a:r>
              <a:rPr lang="en-US" altLang="zh-CN" sz="2000" b="1">
                <a:solidFill>
                  <a:srgbClr val="000099"/>
                </a:solidFill>
                <a:ea typeface="Tahoma" pitchFamily="34" charset="0"/>
                <a:cs typeface="Tahoma" pitchFamily="34" charset="0"/>
              </a:rPr>
              <a:t>=new DatagramSocket(5666); </a:t>
            </a:r>
            <a:endParaRPr lang="en-US" altLang="zh-CN" sz="2000" b="1" dirty="0">
              <a:solidFill>
                <a:srgbClr val="000099"/>
              </a:solidFill>
              <a:ea typeface="Tahoma" pitchFamily="34" charset="0"/>
              <a:cs typeface="Tahom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ahoma" panose="020B0604030504040204" pitchFamily="34" charset="0"/>
                <a:cs typeface="Tahoma" panose="020B0604030504040204" pitchFamily="34" charset="0"/>
              </a:rPr>
              <a:t>§16.1.1    </a:t>
            </a:r>
            <a:r>
              <a:rPr lang="en-US" altLang="zh-CN" dirty="0">
                <a:latin typeface="Tahoma" panose="020B0604030504040204" pitchFamily="34" charset="0"/>
                <a:ea typeface="Tahoma" panose="020B0604030504040204" pitchFamily="34" charset="0"/>
                <a:cs typeface="Tahoma" panose="020B0604030504040204" pitchFamily="34" charset="0"/>
              </a:rPr>
              <a:t>URL</a:t>
            </a:r>
            <a:r>
              <a:rPr lang="zh-CN" altLang="en-US" dirty="0">
                <a:latin typeface="Tahoma" panose="020B0604030504040204" pitchFamily="34" charset="0"/>
                <a:cs typeface="Tahoma" panose="020B0604030504040204" pitchFamily="34" charset="0"/>
              </a:rPr>
              <a:t>的构造方法 </a:t>
            </a:r>
          </a:p>
        </p:txBody>
      </p:sp>
      <p:sp>
        <p:nvSpPr>
          <p:cNvPr id="3" name="内容占位符 2"/>
          <p:cNvSpPr>
            <a:spLocks noGrp="1"/>
          </p:cNvSpPr>
          <p:nvPr>
            <p:ph idx="1"/>
          </p:nvPr>
        </p:nvSpPr>
        <p:spPr>
          <a:xfrm>
            <a:off x="357158" y="1628775"/>
            <a:ext cx="8501122" cy="4502150"/>
          </a:xfrm>
        </p:spPr>
        <p:txBody>
          <a:bodyPr/>
          <a:lstStyle/>
          <a:p>
            <a:pPr algn="just">
              <a:lnSpc>
                <a:spcPct val="110000"/>
              </a:lnSpc>
              <a:buNone/>
            </a:pPr>
            <a:r>
              <a:rPr lang="en-US" altLang="zh-CN" sz="2400" b="1" dirty="0">
                <a:solidFill>
                  <a:srgbClr val="0000FF"/>
                </a:solidFill>
              </a:rPr>
              <a:t>public </a:t>
            </a:r>
            <a:r>
              <a:rPr lang="en-US" altLang="zh-CN" sz="2400" b="1" dirty="0">
                <a:solidFill>
                  <a:srgbClr val="C00000"/>
                </a:solidFill>
              </a:rPr>
              <a:t>URL</a:t>
            </a:r>
            <a:r>
              <a:rPr lang="en-US" altLang="zh-CN" sz="2400" b="1" dirty="0">
                <a:solidFill>
                  <a:srgbClr val="0000FF"/>
                </a:solidFill>
              </a:rPr>
              <a:t>(String protocol, String host, String file) </a:t>
            </a:r>
          </a:p>
          <a:p>
            <a:pPr algn="just">
              <a:lnSpc>
                <a:spcPct val="110000"/>
              </a:lnSpc>
              <a:buNone/>
            </a:pPr>
            <a:r>
              <a:rPr lang="en-US" altLang="zh-CN" sz="2400" b="1">
                <a:solidFill>
                  <a:srgbClr val="0000FF"/>
                </a:solidFill>
              </a:rPr>
              <a:t>                            </a:t>
            </a:r>
            <a:r>
              <a:rPr lang="zh-CN" altLang="en-US" sz="2400" b="1">
                <a:solidFill>
                  <a:srgbClr val="0000FF"/>
                </a:solidFill>
              </a:rPr>
              <a:t>            </a:t>
            </a:r>
            <a:r>
              <a:rPr lang="en-US" altLang="zh-CN" sz="2400" b="1">
                <a:solidFill>
                  <a:srgbClr val="0000FF"/>
                </a:solidFill>
              </a:rPr>
              <a:t>throws </a:t>
            </a:r>
            <a:r>
              <a:rPr lang="en-US" altLang="zh-CN" sz="2400" b="1" err="1">
                <a:solidFill>
                  <a:srgbClr val="0000FF"/>
                </a:solidFill>
              </a:rPr>
              <a:t>MalformedURLException</a:t>
            </a:r>
            <a:r>
              <a:rPr lang="en-US" altLang="zh-CN" sz="2400" b="1">
                <a:solidFill>
                  <a:srgbClr val="0000FF"/>
                </a:solidFill>
              </a:rPr>
              <a:t>;</a:t>
            </a:r>
            <a:endParaRPr lang="en-US" altLang="zh-CN" sz="2400" b="1" dirty="0">
              <a:solidFill>
                <a:srgbClr val="0000FF"/>
              </a:solidFill>
            </a:endParaRPr>
          </a:p>
          <a:p>
            <a:pPr lvl="1" algn="just">
              <a:lnSpc>
                <a:spcPct val="110000"/>
              </a:lnSpc>
            </a:pPr>
            <a:r>
              <a:rPr lang="zh-CN" altLang="en-US" dirty="0"/>
              <a:t>通过协议，域名及文件名构造一个</a:t>
            </a:r>
            <a:r>
              <a:rPr lang="en-US" altLang="zh-CN" dirty="0" err="1"/>
              <a:t>url</a:t>
            </a:r>
            <a:r>
              <a:rPr lang="zh-CN" altLang="en-US" dirty="0"/>
              <a:t>对象，如：   </a:t>
            </a:r>
            <a:r>
              <a:rPr lang="zh-CN" altLang="en-US" sz="2000" dirty="0"/>
              <a:t>                             </a:t>
            </a:r>
          </a:p>
          <a:p>
            <a:endParaRPr lang="zh-CN" altLang="en-US" dirty="0"/>
          </a:p>
        </p:txBody>
      </p:sp>
      <p:sp>
        <p:nvSpPr>
          <p:cNvPr id="4" name="TextBox 3"/>
          <p:cNvSpPr txBox="1"/>
          <p:nvPr/>
        </p:nvSpPr>
        <p:spPr>
          <a:xfrm>
            <a:off x="571472" y="3643314"/>
            <a:ext cx="8143932" cy="1938992"/>
          </a:xfrm>
          <a:prstGeom prst="rect">
            <a:avLst/>
          </a:prstGeom>
          <a:noFill/>
          <a:ln>
            <a:solidFill>
              <a:schemeClr val="accent1"/>
            </a:solidFill>
          </a:ln>
        </p:spPr>
        <p:txBody>
          <a:bodyPr wrap="square" rtlCol="0">
            <a:spAutoFit/>
          </a:bodyPr>
          <a:lstStyle/>
          <a:p>
            <a:r>
              <a:rPr lang="en-US" altLang="zh-CN" sz="2000" dirty="0"/>
              <a:t>//</a:t>
            </a:r>
            <a:r>
              <a:rPr lang="en-US" altLang="zh-CN" sz="2000" dirty="0" err="1"/>
              <a:t>cuit</a:t>
            </a:r>
            <a:r>
              <a:rPr lang="zh-CN" altLang="en-US" sz="2000" dirty="0"/>
              <a:t>学校师资概况网页，</a:t>
            </a:r>
            <a:r>
              <a:rPr lang="en-US" altLang="zh-CN" sz="2000" dirty="0"/>
              <a:t>http://www.cuit.edu.cn/szgk.htm</a:t>
            </a:r>
            <a:endParaRPr lang="zh-CN" altLang="en-US" sz="2000" dirty="0"/>
          </a:p>
          <a:p>
            <a:r>
              <a:rPr lang="en-US" altLang="zh-CN" sz="2000" b="1" dirty="0"/>
              <a:t>try{</a:t>
            </a:r>
          </a:p>
          <a:p>
            <a:pPr lvl="1"/>
            <a:r>
              <a:rPr lang="en-US" altLang="zh-CN" sz="2000" dirty="0">
                <a:solidFill>
                  <a:srgbClr val="0000CC"/>
                </a:solidFill>
              </a:rPr>
              <a:t>URL </a:t>
            </a:r>
            <a:r>
              <a:rPr lang="en-US" altLang="zh-CN" sz="2000" dirty="0" err="1">
                <a:solidFill>
                  <a:srgbClr val="0000CC"/>
                </a:solidFill>
              </a:rPr>
              <a:t>url</a:t>
            </a:r>
            <a:r>
              <a:rPr lang="en-US" altLang="zh-CN" sz="2000" dirty="0">
                <a:solidFill>
                  <a:srgbClr val="0000CC"/>
                </a:solidFill>
              </a:rPr>
              <a:t> = </a:t>
            </a:r>
            <a:r>
              <a:rPr lang="en-US" altLang="zh-CN" sz="2000" b="1" dirty="0">
                <a:solidFill>
                  <a:srgbClr val="0000CC"/>
                </a:solidFill>
              </a:rPr>
              <a:t>new URL("</a:t>
            </a:r>
            <a:r>
              <a:rPr lang="en-US" altLang="zh-CN" sz="2000" b="1" dirty="0">
                <a:solidFill>
                  <a:srgbClr val="C00000"/>
                </a:solidFill>
              </a:rPr>
              <a:t>http</a:t>
            </a:r>
            <a:r>
              <a:rPr lang="en-US" altLang="zh-CN" sz="2000" b="1" dirty="0">
                <a:solidFill>
                  <a:srgbClr val="0000CC"/>
                </a:solidFill>
              </a:rPr>
              <a:t>", "</a:t>
            </a:r>
            <a:r>
              <a:rPr lang="en-US" altLang="zh-CN" sz="2000" b="1" dirty="0">
                <a:solidFill>
                  <a:srgbClr val="C00000"/>
                </a:solidFill>
              </a:rPr>
              <a:t>www.cuit.edu.cn</a:t>
            </a:r>
            <a:r>
              <a:rPr lang="en-US" altLang="zh-CN" sz="2000" b="1" dirty="0">
                <a:solidFill>
                  <a:srgbClr val="0000CC"/>
                </a:solidFill>
              </a:rPr>
              <a:t>", </a:t>
            </a:r>
            <a:r>
              <a:rPr lang="en-US" altLang="zh-CN" sz="2000" b="1" dirty="0">
                <a:solidFill>
                  <a:srgbClr val="C00000"/>
                </a:solidFill>
              </a:rPr>
              <a:t>"/szgk.htm"</a:t>
            </a:r>
            <a:r>
              <a:rPr lang="en-US" altLang="zh-CN" sz="2000" b="1" dirty="0">
                <a:solidFill>
                  <a:srgbClr val="0000CC"/>
                </a:solidFill>
              </a:rPr>
              <a:t>);</a:t>
            </a:r>
          </a:p>
          <a:p>
            <a:r>
              <a:rPr lang="en-US" altLang="zh-CN" sz="2000" dirty="0"/>
              <a:t>} </a:t>
            </a:r>
            <a:r>
              <a:rPr lang="en-US" altLang="zh-CN" sz="2000" b="1" dirty="0"/>
              <a:t>catch (</a:t>
            </a:r>
            <a:r>
              <a:rPr lang="en-US" altLang="zh-CN" sz="2000" b="1" dirty="0" err="1"/>
              <a:t>MalformedURLException</a:t>
            </a:r>
            <a:r>
              <a:rPr lang="en-US" altLang="zh-CN" sz="2000" b="1" dirty="0"/>
              <a:t> e) {</a:t>
            </a:r>
          </a:p>
          <a:p>
            <a:pPr lvl="1"/>
            <a:r>
              <a:rPr lang="en-US" altLang="zh-CN" sz="2000" dirty="0" err="1"/>
              <a:t>e.printStackTrace</a:t>
            </a:r>
            <a:r>
              <a:rPr lang="en-US" altLang="zh-CN" sz="2000" dirty="0"/>
              <a:t>();</a:t>
            </a:r>
          </a:p>
          <a:p>
            <a:r>
              <a:rPr lang="en-US" altLang="zh-CN" sz="2000" dirty="0"/>
              <a:t>}</a:t>
            </a:r>
            <a:endParaRPr lang="zh-CN" altLang="en-US" sz="2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§16.4.2    接收数据包 </a:t>
            </a:r>
          </a:p>
        </p:txBody>
      </p:sp>
      <p:sp>
        <p:nvSpPr>
          <p:cNvPr id="3" name="内容占位符 2"/>
          <p:cNvSpPr>
            <a:spLocks noGrp="1"/>
          </p:cNvSpPr>
          <p:nvPr>
            <p:ph idx="1"/>
          </p:nvPr>
        </p:nvSpPr>
        <p:spPr/>
        <p:txBody>
          <a:bodyPr/>
          <a:lstStyle/>
          <a:p>
            <a:pPr algn="just">
              <a:lnSpc>
                <a:spcPct val="110000"/>
              </a:lnSpc>
              <a:buNone/>
            </a:pPr>
            <a:r>
              <a:rPr lang="en-US" altLang="zh-CN" dirty="0">
                <a:latin typeface="+mj-lt"/>
              </a:rPr>
              <a:t>3. </a:t>
            </a:r>
            <a:r>
              <a:rPr lang="zh-CN" altLang="en-US">
                <a:latin typeface="+mj-lt"/>
              </a:rPr>
              <a:t>用</a:t>
            </a:r>
            <a:r>
              <a:rPr lang="en-US" altLang="zh-CN">
                <a:latin typeface="+mj-lt"/>
              </a:rPr>
              <a:t>DatagramPacket</a:t>
            </a:r>
            <a:r>
              <a:rPr lang="zh-CN" altLang="en-US">
                <a:latin typeface="+mj-lt"/>
              </a:rPr>
              <a:t>类</a:t>
            </a:r>
            <a:r>
              <a:rPr lang="zh-CN" altLang="en-US" dirty="0">
                <a:latin typeface="+mj-lt"/>
              </a:rPr>
              <a:t>的另外一个构造方法</a:t>
            </a:r>
            <a:r>
              <a:rPr lang="en-US" altLang="zh-CN" dirty="0">
                <a:latin typeface="+mj-lt"/>
              </a:rPr>
              <a:t>,</a:t>
            </a:r>
            <a:r>
              <a:rPr lang="zh-CN" altLang="en-US" dirty="0">
                <a:latin typeface="+mj-lt"/>
              </a:rPr>
              <a:t>创建一个数据包，用于</a:t>
            </a:r>
            <a:r>
              <a:rPr lang="zh-CN" altLang="en-US" b="1" dirty="0">
                <a:solidFill>
                  <a:srgbClr val="7030A0"/>
                </a:solidFill>
                <a:latin typeface="+mj-lt"/>
              </a:rPr>
              <a:t>接收</a:t>
            </a:r>
            <a:r>
              <a:rPr lang="zh-CN" altLang="en-US" dirty="0">
                <a:latin typeface="+mj-lt"/>
              </a:rPr>
              <a:t>数据包。</a:t>
            </a:r>
            <a:endParaRPr lang="en-US" altLang="zh-CN" dirty="0">
              <a:latin typeface="+mj-lt"/>
            </a:endParaRPr>
          </a:p>
          <a:p>
            <a:pPr algn="ctr">
              <a:lnSpc>
                <a:spcPct val="110000"/>
              </a:lnSpc>
              <a:buNone/>
            </a:pPr>
            <a:r>
              <a:rPr lang="en-US" altLang="zh-CN" sz="2400" b="1">
                <a:solidFill>
                  <a:srgbClr val="0000FF"/>
                </a:solidFill>
                <a:latin typeface="+mj-lt"/>
                <a:ea typeface="Tahoma" pitchFamily="34" charset="0"/>
                <a:cs typeface="Tahoma" pitchFamily="34" charset="0"/>
              </a:rPr>
              <a:t>DatagramPacket(byte</a:t>
            </a:r>
            <a:r>
              <a:rPr lang="en-US" altLang="zh-CN" sz="2400" b="1">
                <a:solidFill>
                  <a:srgbClr val="0000FF"/>
                </a:solidFill>
                <a:ea typeface="Tahoma" pitchFamily="34" charset="0"/>
                <a:cs typeface="Tahoma" pitchFamily="34" charset="0"/>
              </a:rPr>
              <a:t>[]</a:t>
            </a:r>
            <a:r>
              <a:rPr lang="en-US" altLang="zh-CN" sz="2400" b="1">
                <a:solidFill>
                  <a:srgbClr val="0000FF"/>
                </a:solidFill>
                <a:latin typeface="+mj-lt"/>
                <a:ea typeface="Tahoma" pitchFamily="34" charset="0"/>
                <a:cs typeface="Tahoma" pitchFamily="34" charset="0"/>
              </a:rPr>
              <a:t> </a:t>
            </a:r>
            <a:r>
              <a:rPr lang="en-US" altLang="zh-CN" sz="2400" b="1">
                <a:solidFill>
                  <a:srgbClr val="C00000"/>
                </a:solidFill>
                <a:latin typeface="+mj-lt"/>
                <a:ea typeface="Tahoma" pitchFamily="34" charset="0"/>
                <a:cs typeface="Tahoma" pitchFamily="34" charset="0"/>
              </a:rPr>
              <a:t>data</a:t>
            </a:r>
            <a:r>
              <a:rPr lang="en-US" altLang="zh-CN" sz="2400" b="1">
                <a:solidFill>
                  <a:srgbClr val="0000FF"/>
                </a:solidFill>
                <a:latin typeface="+mj-lt"/>
                <a:ea typeface="Tahoma" pitchFamily="34" charset="0"/>
                <a:cs typeface="Tahoma" pitchFamily="34" charset="0"/>
              </a:rPr>
              <a:t>, </a:t>
            </a:r>
            <a:r>
              <a:rPr lang="en-US" altLang="zh-CN" sz="2400" b="1" dirty="0" err="1">
                <a:solidFill>
                  <a:srgbClr val="0000FF"/>
                </a:solidFill>
                <a:latin typeface="+mj-lt"/>
                <a:ea typeface="Tahoma" pitchFamily="34" charset="0"/>
                <a:cs typeface="Tahoma" pitchFamily="34" charset="0"/>
              </a:rPr>
              <a:t>int</a:t>
            </a:r>
            <a:r>
              <a:rPr lang="en-US" altLang="zh-CN" sz="2400" b="1" dirty="0">
                <a:solidFill>
                  <a:srgbClr val="0000FF"/>
                </a:solidFill>
                <a:latin typeface="+mj-lt"/>
                <a:ea typeface="Tahoma" pitchFamily="34" charset="0"/>
                <a:cs typeface="Tahoma" pitchFamily="34" charset="0"/>
              </a:rPr>
              <a:t> length);</a:t>
            </a:r>
            <a:endParaRPr lang="en-US" altLang="zh-CN" sz="2400" b="1" dirty="0">
              <a:latin typeface="+mj-lt"/>
              <a:ea typeface="Tahoma" pitchFamily="34" charset="0"/>
              <a:cs typeface="Tahoma" pitchFamily="34" charset="0"/>
            </a:endParaRPr>
          </a:p>
          <a:p>
            <a:pPr algn="just">
              <a:lnSpc>
                <a:spcPct val="110000"/>
              </a:lnSpc>
            </a:pPr>
            <a:r>
              <a:rPr lang="zh-CN" altLang="en-US" b="1" dirty="0">
                <a:latin typeface="+mj-lt"/>
              </a:rPr>
              <a:t>例如</a:t>
            </a:r>
            <a:r>
              <a:rPr lang="zh-CN" altLang="en-US" b="1" dirty="0">
                <a:solidFill>
                  <a:srgbClr val="0000FF"/>
                </a:solidFill>
                <a:latin typeface="+mj-lt"/>
              </a:rPr>
              <a:t>：</a:t>
            </a:r>
            <a:endParaRPr lang="en-US" altLang="zh-CN" b="1" dirty="0">
              <a:solidFill>
                <a:srgbClr val="FF0000"/>
              </a:solidFill>
              <a:latin typeface="+mj-lt"/>
            </a:endParaRPr>
          </a:p>
          <a:p>
            <a:pPr algn="just">
              <a:lnSpc>
                <a:spcPct val="110000"/>
              </a:lnSpc>
            </a:pPr>
            <a:endParaRPr lang="en-US" altLang="zh-CN" b="1" dirty="0">
              <a:latin typeface="+mj-lt"/>
            </a:endParaRPr>
          </a:p>
          <a:p>
            <a:pPr algn="just">
              <a:lnSpc>
                <a:spcPct val="110000"/>
              </a:lnSpc>
            </a:pPr>
            <a:endParaRPr lang="en-US" altLang="zh-CN" b="1" dirty="0">
              <a:latin typeface="+mj-lt"/>
            </a:endParaRPr>
          </a:p>
          <a:p>
            <a:pPr algn="just">
              <a:lnSpc>
                <a:spcPct val="110000"/>
              </a:lnSpc>
            </a:pPr>
            <a:endParaRPr lang="en-US" altLang="zh-CN" b="1" dirty="0">
              <a:latin typeface="+mj-lt"/>
            </a:endParaRPr>
          </a:p>
          <a:p>
            <a:pPr lvl="1" algn="just">
              <a:lnSpc>
                <a:spcPct val="110000"/>
              </a:lnSpc>
            </a:pPr>
            <a:r>
              <a:rPr lang="zh-CN" altLang="en-US" dirty="0">
                <a:latin typeface="+mj-lt"/>
                <a:cs typeface="Tahoma" pitchFamily="34" charset="0"/>
              </a:rPr>
              <a:t>该数据包</a:t>
            </a:r>
            <a:r>
              <a:rPr lang="en-US" altLang="zh-CN" b="1" kern="1200" dirty="0">
                <a:solidFill>
                  <a:srgbClr val="C00000"/>
                </a:solidFill>
                <a:latin typeface="+mj-lt"/>
                <a:ea typeface="Tahoma" pitchFamily="34" charset="0"/>
                <a:cs typeface="Tahoma" pitchFamily="34" charset="0"/>
              </a:rPr>
              <a:t>pack</a:t>
            </a:r>
            <a:r>
              <a:rPr lang="zh-CN" altLang="en-US" dirty="0">
                <a:latin typeface="+mj-lt"/>
                <a:cs typeface="Tahoma" pitchFamily="34" charset="0"/>
              </a:rPr>
              <a:t>将接收长度是</a:t>
            </a:r>
            <a:r>
              <a:rPr lang="en-US" altLang="zh-CN" b="1" dirty="0">
                <a:solidFill>
                  <a:srgbClr val="C00000"/>
                </a:solidFill>
                <a:latin typeface="+mj-lt"/>
                <a:ea typeface="Tahoma" pitchFamily="34" charset="0"/>
                <a:cs typeface="Tahoma" pitchFamily="34" charset="0"/>
              </a:rPr>
              <a:t>length</a:t>
            </a:r>
            <a:r>
              <a:rPr lang="zh-CN" altLang="en-US" dirty="0">
                <a:latin typeface="+mj-lt"/>
                <a:cs typeface="Tahoma" pitchFamily="34" charset="0"/>
              </a:rPr>
              <a:t>字节的数据放入</a:t>
            </a:r>
            <a:r>
              <a:rPr lang="en-US" altLang="zh-CN" b="1" dirty="0">
                <a:solidFill>
                  <a:srgbClr val="C00000"/>
                </a:solidFill>
                <a:latin typeface="+mj-lt"/>
                <a:ea typeface="Tahoma" pitchFamily="34" charset="0"/>
                <a:cs typeface="Tahoma" pitchFamily="34" charset="0"/>
              </a:rPr>
              <a:t>data</a:t>
            </a:r>
            <a:r>
              <a:rPr lang="en-US" altLang="zh-CN" dirty="0">
                <a:latin typeface="+mj-lt"/>
                <a:ea typeface="Tahoma" pitchFamily="34" charset="0"/>
                <a:cs typeface="Tahoma" pitchFamily="34" charset="0"/>
              </a:rPr>
              <a:t>。</a:t>
            </a:r>
            <a:endParaRPr lang="zh-CN" altLang="en-US" dirty="0">
              <a:latin typeface="+mj-lt"/>
              <a:cs typeface="Tahoma" pitchFamily="34" charset="0"/>
            </a:endParaRPr>
          </a:p>
          <a:p>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pPr/>
              <a:t>70</a:t>
            </a:fld>
            <a:endParaRPr lang="zh-CN" altLang="en-US">
              <a:latin typeface="+mj-lt"/>
            </a:endParaRPr>
          </a:p>
        </p:txBody>
      </p:sp>
      <p:sp>
        <p:nvSpPr>
          <p:cNvPr id="5" name="TextBox 4"/>
          <p:cNvSpPr txBox="1"/>
          <p:nvPr/>
        </p:nvSpPr>
        <p:spPr>
          <a:xfrm>
            <a:off x="500050" y="3659565"/>
            <a:ext cx="8143900" cy="1569660"/>
          </a:xfrm>
          <a:prstGeom prst="rect">
            <a:avLst/>
          </a:prstGeom>
          <a:noFill/>
          <a:ln>
            <a:solidFill>
              <a:schemeClr val="accent1"/>
            </a:solidFill>
          </a:ln>
        </p:spPr>
        <p:txBody>
          <a:bodyPr wrap="square" rtlCol="0">
            <a:spAutoFit/>
          </a:bodyPr>
          <a:lstStyle/>
          <a:p>
            <a:pPr algn="just">
              <a:buNone/>
            </a:pPr>
            <a:r>
              <a:rPr lang="en-US" altLang="zh-CN" sz="2400" dirty="0">
                <a:solidFill>
                  <a:srgbClr val="0000CC"/>
                </a:solidFill>
                <a:latin typeface="+mj-lt"/>
                <a:ea typeface="Tahoma" pitchFamily="34" charset="0"/>
                <a:cs typeface="Tahoma" pitchFamily="34" charset="0"/>
              </a:rPr>
              <a:t>byte data[]=new byte[100];</a:t>
            </a:r>
          </a:p>
          <a:p>
            <a:pPr algn="just">
              <a:buNone/>
            </a:pPr>
            <a:r>
              <a:rPr lang="en-US" altLang="zh-CN" sz="2400" dirty="0" err="1">
                <a:solidFill>
                  <a:srgbClr val="0000CC"/>
                </a:solidFill>
                <a:latin typeface="+mj-lt"/>
                <a:ea typeface="Tahoma" pitchFamily="34" charset="0"/>
                <a:cs typeface="Tahoma" pitchFamily="34" charset="0"/>
              </a:rPr>
              <a:t>int</a:t>
            </a:r>
            <a:r>
              <a:rPr lang="en-US" altLang="zh-CN" sz="2400" dirty="0">
                <a:solidFill>
                  <a:srgbClr val="0000CC"/>
                </a:solidFill>
                <a:latin typeface="+mj-lt"/>
                <a:ea typeface="Tahoma" pitchFamily="34" charset="0"/>
                <a:cs typeface="Tahoma" pitchFamily="34" charset="0"/>
              </a:rPr>
              <a:t> length=90;</a:t>
            </a:r>
          </a:p>
          <a:p>
            <a:pPr algn="just">
              <a:buNone/>
            </a:pPr>
            <a:r>
              <a:rPr lang="en-US" altLang="zh-CN" sz="2400" dirty="0" err="1">
                <a:solidFill>
                  <a:srgbClr val="0000CC"/>
                </a:solidFill>
                <a:latin typeface="+mj-lt"/>
                <a:ea typeface="Tahoma" pitchFamily="34" charset="0"/>
                <a:cs typeface="Tahoma" pitchFamily="34" charset="0"/>
              </a:rPr>
              <a:t>DatagramPacket</a:t>
            </a:r>
            <a:r>
              <a:rPr lang="en-US" altLang="zh-CN" sz="2400" dirty="0">
                <a:solidFill>
                  <a:srgbClr val="0000CC"/>
                </a:solidFill>
                <a:latin typeface="+mj-lt"/>
                <a:ea typeface="Tahoma" pitchFamily="34" charset="0"/>
                <a:cs typeface="Tahoma" pitchFamily="34" charset="0"/>
              </a:rPr>
              <a:t> </a:t>
            </a:r>
            <a:r>
              <a:rPr lang="en-US" altLang="zh-CN" sz="2400" b="1" dirty="0">
                <a:solidFill>
                  <a:srgbClr val="006600"/>
                </a:solidFill>
                <a:latin typeface="+mj-lt"/>
                <a:ea typeface="Tahoma" pitchFamily="34" charset="0"/>
                <a:cs typeface="Tahoma" pitchFamily="34" charset="0"/>
              </a:rPr>
              <a:t>pack</a:t>
            </a:r>
            <a:r>
              <a:rPr lang="en-US" altLang="zh-CN" sz="2400" dirty="0">
                <a:solidFill>
                  <a:srgbClr val="0000CC"/>
                </a:solidFill>
                <a:latin typeface="+mj-lt"/>
                <a:ea typeface="Tahoma" pitchFamily="34" charset="0"/>
                <a:cs typeface="Tahoma" pitchFamily="34" charset="0"/>
              </a:rPr>
              <a:t>=new </a:t>
            </a:r>
            <a:r>
              <a:rPr lang="en-US" altLang="zh-CN" sz="2400" dirty="0" err="1">
                <a:solidFill>
                  <a:srgbClr val="0000CC"/>
                </a:solidFill>
                <a:latin typeface="+mj-lt"/>
                <a:ea typeface="Tahoma" pitchFamily="34" charset="0"/>
                <a:cs typeface="Tahoma" pitchFamily="34" charset="0"/>
              </a:rPr>
              <a:t>DatagramPacket</a:t>
            </a:r>
            <a:r>
              <a:rPr lang="en-US" altLang="zh-CN" sz="2400" dirty="0">
                <a:solidFill>
                  <a:srgbClr val="0000CC"/>
                </a:solidFill>
                <a:latin typeface="+mj-lt"/>
                <a:ea typeface="Tahoma" pitchFamily="34" charset="0"/>
                <a:cs typeface="Tahoma" pitchFamily="34" charset="0"/>
              </a:rPr>
              <a:t>(data, length);</a:t>
            </a:r>
          </a:p>
          <a:p>
            <a:pPr algn="just">
              <a:buNone/>
            </a:pPr>
            <a:r>
              <a:rPr lang="en-US" altLang="zh-CN" sz="2400" dirty="0" err="1">
                <a:solidFill>
                  <a:srgbClr val="0000CC"/>
                </a:solidFill>
                <a:latin typeface="+mj-lt"/>
                <a:ea typeface="Tahoma" pitchFamily="34" charset="0"/>
                <a:cs typeface="Tahoma" pitchFamily="34" charset="0"/>
              </a:rPr>
              <a:t>mail_in.receive</a:t>
            </a:r>
            <a:r>
              <a:rPr lang="en-US" altLang="zh-CN" sz="2400" dirty="0">
                <a:solidFill>
                  <a:srgbClr val="0000CC"/>
                </a:solidFill>
                <a:latin typeface="+mj-lt"/>
                <a:ea typeface="Tahoma" pitchFamily="34" charset="0"/>
                <a:cs typeface="Tahoma" pitchFamily="34" charset="0"/>
              </a:rPr>
              <a:t>(</a:t>
            </a:r>
            <a:r>
              <a:rPr lang="en-US" altLang="zh-CN" sz="2400" b="1" dirty="0">
                <a:solidFill>
                  <a:srgbClr val="006600"/>
                </a:solidFill>
                <a:latin typeface="+mj-lt"/>
                <a:ea typeface="Tahoma" pitchFamily="34" charset="0"/>
                <a:cs typeface="Tahoma" pitchFamily="34" charset="0"/>
              </a:rPr>
              <a:t>pack</a:t>
            </a:r>
            <a:r>
              <a:rPr lang="en-US" altLang="zh-CN" sz="2400" dirty="0">
                <a:solidFill>
                  <a:srgbClr val="0000CC"/>
                </a:solidFill>
                <a:latin typeface="+mj-lt"/>
                <a:ea typeface="Tahoma" pitchFamily="34" charset="0"/>
                <a:cs typeface="Tahoma" pitchFamily="34" charset="0"/>
              </a:rPr>
              <a:t>);</a:t>
            </a:r>
            <a:endParaRPr lang="zh-CN" altLang="en-US" sz="2400" dirty="0">
              <a:solidFill>
                <a:srgbClr val="0000CC"/>
              </a:solidFill>
              <a:latin typeface="+mj-lt"/>
              <a:cs typeface="Tahoma"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lstStyle/>
          <a:p>
            <a:pPr algn="l"/>
            <a:r>
              <a:rPr lang="zh-CN" altLang="en-US" dirty="0"/>
              <a:t>§16.4.2    </a:t>
            </a:r>
            <a:r>
              <a:rPr lang="zh-CN" altLang="en-US" dirty="0">
                <a:latin typeface="宋体" charset="-122"/>
              </a:rPr>
              <a:t>接收数据包 </a:t>
            </a:r>
            <a:endParaRPr lang="zh-CN" altLang="en-US" dirty="0"/>
          </a:p>
        </p:txBody>
      </p:sp>
      <p:sp>
        <p:nvSpPr>
          <p:cNvPr id="3" name="内容占位符 2"/>
          <p:cNvSpPr>
            <a:spLocks noGrp="1"/>
          </p:cNvSpPr>
          <p:nvPr>
            <p:ph idx="1"/>
          </p:nvPr>
        </p:nvSpPr>
        <p:spPr>
          <a:xfrm>
            <a:off x="357158" y="1071546"/>
            <a:ext cx="8501122" cy="5286412"/>
          </a:xfrm>
          <a:ln>
            <a:solidFill>
              <a:schemeClr val="accent1">
                <a:shade val="50000"/>
              </a:schemeClr>
            </a:solidFill>
          </a:ln>
        </p:spPr>
        <p:txBody>
          <a:bodyPr>
            <a:normAutofit fontScale="92500" lnSpcReduction="10000"/>
          </a:bodyPr>
          <a:lstStyle/>
          <a:p>
            <a:pPr>
              <a:buNone/>
            </a:pPr>
            <a:r>
              <a:rPr lang="en-US" sz="2000" b="1" dirty="0"/>
              <a:t>/*</a:t>
            </a:r>
            <a:r>
              <a:rPr lang="zh-CN" altLang="en-US" sz="2000" dirty="0"/>
              <a:t>接收外界发送到本机</a:t>
            </a:r>
            <a:r>
              <a:rPr lang="en-US" altLang="zh-CN" sz="2000" dirty="0"/>
              <a:t>2016</a:t>
            </a:r>
            <a:r>
              <a:rPr lang="zh-CN" altLang="en-US" sz="2000" dirty="0"/>
              <a:t>号端口的数据包</a:t>
            </a:r>
            <a:r>
              <a:rPr lang="en-US" altLang="zh-CN" sz="2000" dirty="0"/>
              <a:t>*/</a:t>
            </a:r>
          </a:p>
          <a:p>
            <a:pPr>
              <a:buNone/>
            </a:pPr>
            <a:endParaRPr lang="en-US" sz="2000" b="1" dirty="0"/>
          </a:p>
          <a:p>
            <a:pPr>
              <a:buNone/>
            </a:pPr>
            <a:r>
              <a:rPr lang="en-US" sz="2000">
                <a:latin typeface="Tahoma" pitchFamily="34" charset="0"/>
                <a:ea typeface="Tahoma" pitchFamily="34" charset="0"/>
                <a:cs typeface="Tahoma" pitchFamily="34" charset="0"/>
              </a:rPr>
              <a:t>//</a:t>
            </a:r>
            <a:r>
              <a:rPr lang="en-US" sz="2000" b="1" dirty="0">
                <a:latin typeface="Tahoma" pitchFamily="34" charset="0"/>
                <a:ea typeface="Tahoma" pitchFamily="34" charset="0"/>
                <a:cs typeface="Tahoma" pitchFamily="34" charset="0"/>
              </a:rPr>
              <a:t>1. </a:t>
            </a:r>
            <a:r>
              <a:rPr lang="zh-CN" altLang="en-US" sz="2000" b="1" dirty="0">
                <a:latin typeface="Tahoma" pitchFamily="34" charset="0"/>
                <a:ea typeface="Tahoma" pitchFamily="34" charset="0"/>
                <a:cs typeface="Tahoma" pitchFamily="34" charset="0"/>
              </a:rPr>
              <a:t>创建</a:t>
            </a:r>
            <a:r>
              <a:rPr lang="zh-CN" altLang="en-US" sz="2000" b="1" dirty="0">
                <a:solidFill>
                  <a:srgbClr val="C00000"/>
                </a:solidFill>
                <a:latin typeface="宋体" charset="-122"/>
              </a:rPr>
              <a:t>接收数据包的</a:t>
            </a:r>
            <a:r>
              <a:rPr lang="en-US" sz="2000" b="1" dirty="0" err="1">
                <a:solidFill>
                  <a:srgbClr val="006600"/>
                </a:solidFill>
                <a:latin typeface="Tahoma" pitchFamily="34" charset="0"/>
                <a:ea typeface="Tahoma" pitchFamily="34" charset="0"/>
                <a:cs typeface="Tahoma" pitchFamily="34" charset="0"/>
              </a:rPr>
              <a:t>DatagramSocket</a:t>
            </a:r>
            <a:r>
              <a:rPr lang="zh-CN" altLang="en-US" sz="2000" b="1" dirty="0">
                <a:solidFill>
                  <a:srgbClr val="006600"/>
                </a:solidFill>
                <a:latin typeface="Tahoma" pitchFamily="34" charset="0"/>
                <a:ea typeface="Tahoma" pitchFamily="34" charset="0"/>
                <a:cs typeface="Tahoma" pitchFamily="34" charset="0"/>
              </a:rPr>
              <a:t>对象</a:t>
            </a:r>
            <a:endParaRPr lang="en-US" sz="2000" b="1" dirty="0">
              <a:latin typeface="Tahoma" pitchFamily="34" charset="0"/>
              <a:ea typeface="Tahoma" pitchFamily="34" charset="0"/>
              <a:cs typeface="Tahoma" pitchFamily="34" charset="0"/>
            </a:endParaRPr>
          </a:p>
          <a:p>
            <a:pPr>
              <a:buNone/>
            </a:pPr>
            <a:r>
              <a:rPr lang="en-US" sz="2000" b="1" dirty="0" err="1">
                <a:solidFill>
                  <a:srgbClr val="006600"/>
                </a:solidFill>
                <a:latin typeface="Tahoma" pitchFamily="34" charset="0"/>
                <a:ea typeface="Tahoma" pitchFamily="34" charset="0"/>
                <a:cs typeface="Tahoma" pitchFamily="34" charset="0"/>
              </a:rPr>
              <a:t>DatagramSocket</a:t>
            </a:r>
            <a:r>
              <a:rPr lang="en-US" sz="2000" dirty="0">
                <a:latin typeface="Tahoma" pitchFamily="34" charset="0"/>
                <a:ea typeface="Tahoma" pitchFamily="34" charset="0"/>
                <a:cs typeface="Tahoma" pitchFamily="34" charset="0"/>
              </a:rPr>
              <a:t> </a:t>
            </a:r>
            <a:r>
              <a:rPr lang="en-US" sz="2000" dirty="0" err="1">
                <a:solidFill>
                  <a:srgbClr val="006600"/>
                </a:solidFill>
                <a:latin typeface="Tahoma" pitchFamily="34" charset="0"/>
                <a:ea typeface="Tahoma" pitchFamily="34" charset="0"/>
                <a:cs typeface="Tahoma" pitchFamily="34" charset="0"/>
              </a:rPr>
              <a:t>receiveSocket</a:t>
            </a:r>
            <a:r>
              <a:rPr lang="en-US" sz="2000" dirty="0">
                <a:latin typeface="Tahoma" pitchFamily="34" charset="0"/>
                <a:ea typeface="Tahoma" pitchFamily="34" charset="0"/>
                <a:cs typeface="Tahoma" pitchFamily="34" charset="0"/>
              </a:rPr>
              <a:t> = new </a:t>
            </a:r>
            <a:r>
              <a:rPr lang="en-US" sz="2000" dirty="0" err="1">
                <a:latin typeface="Tahoma" pitchFamily="34" charset="0"/>
                <a:ea typeface="Tahoma" pitchFamily="34" charset="0"/>
                <a:cs typeface="Tahoma" pitchFamily="34" charset="0"/>
              </a:rPr>
              <a:t>DatagramSocket</a:t>
            </a:r>
            <a:r>
              <a:rPr lang="en-US" sz="2000" dirty="0">
                <a:latin typeface="Tahoma" pitchFamily="34" charset="0"/>
                <a:ea typeface="Tahoma" pitchFamily="34" charset="0"/>
                <a:cs typeface="Tahoma" pitchFamily="34" charset="0"/>
              </a:rPr>
              <a:t>(</a:t>
            </a:r>
            <a:r>
              <a:rPr lang="en-US" sz="2000" dirty="0">
                <a:solidFill>
                  <a:srgbClr val="006600"/>
                </a:solidFill>
                <a:latin typeface="Tahoma" pitchFamily="34" charset="0"/>
                <a:ea typeface="Tahoma" pitchFamily="34" charset="0"/>
                <a:cs typeface="Tahoma" pitchFamily="34" charset="0"/>
              </a:rPr>
              <a:t>2016</a:t>
            </a:r>
            <a:r>
              <a:rPr lang="en-US" sz="2000" dirty="0">
                <a:latin typeface="Tahoma" pitchFamily="34" charset="0"/>
                <a:ea typeface="Tahoma" pitchFamily="34" charset="0"/>
                <a:cs typeface="Tahoma" pitchFamily="34" charset="0"/>
              </a:rPr>
              <a:t>);  </a:t>
            </a:r>
          </a:p>
          <a:p>
            <a:pPr>
              <a:buNone/>
            </a:pPr>
            <a:endParaRPr lang="en-US" sz="2000" dirty="0">
              <a:latin typeface="Tahoma" pitchFamily="34" charset="0"/>
              <a:ea typeface="Tahoma" pitchFamily="34" charset="0"/>
              <a:cs typeface="Tahoma" pitchFamily="34" charset="0"/>
            </a:endParaRPr>
          </a:p>
          <a:p>
            <a:pPr>
              <a:buNone/>
            </a:pPr>
            <a:r>
              <a:rPr lang="en-US" sz="2000" dirty="0">
                <a:latin typeface="Tahoma" pitchFamily="34" charset="0"/>
                <a:ea typeface="Tahoma" pitchFamily="34" charset="0"/>
                <a:cs typeface="Tahoma" pitchFamily="34" charset="0"/>
              </a:rPr>
              <a:t>//</a:t>
            </a:r>
            <a:r>
              <a:rPr lang="en-US" sz="2000" b="1" dirty="0">
                <a:latin typeface="Tahoma" pitchFamily="34" charset="0"/>
                <a:ea typeface="Tahoma" pitchFamily="34" charset="0"/>
                <a:cs typeface="Tahoma" pitchFamily="34" charset="0"/>
              </a:rPr>
              <a:t>2. </a:t>
            </a:r>
            <a:r>
              <a:rPr lang="zh-CN" altLang="en-US" sz="2000" b="1" dirty="0">
                <a:latin typeface="Tahoma" pitchFamily="34" charset="0"/>
                <a:ea typeface="Tahoma" pitchFamily="34" charset="0"/>
                <a:cs typeface="Tahoma" pitchFamily="34" charset="0"/>
              </a:rPr>
              <a:t>创建</a:t>
            </a:r>
            <a:r>
              <a:rPr lang="zh-CN" altLang="en-US" sz="2000" b="1" dirty="0">
                <a:latin typeface="宋体" charset="-122"/>
              </a:rPr>
              <a:t>用于接收数据包的</a:t>
            </a:r>
            <a:r>
              <a:rPr lang="en-US" sz="2000" b="1" err="1">
                <a:solidFill>
                  <a:srgbClr val="0000CC"/>
                </a:solidFill>
                <a:latin typeface="Tahoma" pitchFamily="34" charset="0"/>
                <a:ea typeface="Tahoma" pitchFamily="34" charset="0"/>
                <a:cs typeface="Tahoma" pitchFamily="34" charset="0"/>
              </a:rPr>
              <a:t>DatagramPacket</a:t>
            </a:r>
            <a:r>
              <a:rPr lang="en-US" sz="2000" b="1">
                <a:latin typeface="Tahoma" pitchFamily="34" charset="0"/>
                <a:ea typeface="Tahoma" pitchFamily="34" charset="0"/>
                <a:cs typeface="Tahoma" pitchFamily="34" charset="0"/>
              </a:rPr>
              <a:t> </a:t>
            </a:r>
            <a:r>
              <a:rPr lang="zh-CN" altLang="en-US" sz="2000" b="1">
                <a:latin typeface="Tahoma" pitchFamily="34" charset="0"/>
                <a:ea typeface="Tahoma" pitchFamily="34" charset="0"/>
                <a:cs typeface="Tahoma" pitchFamily="34" charset="0"/>
              </a:rPr>
              <a:t>对象</a:t>
            </a:r>
            <a:endParaRPr lang="en-US" altLang="zh-CN" sz="2000" b="1">
              <a:latin typeface="Tahoma" pitchFamily="34" charset="0"/>
              <a:ea typeface="Tahoma" pitchFamily="34" charset="0"/>
              <a:cs typeface="Tahoma" pitchFamily="34" charset="0"/>
            </a:endParaRPr>
          </a:p>
          <a:p>
            <a:pPr>
              <a:buNone/>
            </a:pPr>
            <a:r>
              <a:rPr lang="en-US" altLang="zh-CN" sz="2000">
                <a:latin typeface="Tahoma" pitchFamily="34" charset="0"/>
                <a:ea typeface="Tahoma" pitchFamily="34" charset="0"/>
                <a:cs typeface="Tahoma" pitchFamily="34" charset="0"/>
              </a:rPr>
              <a:t>byte </a:t>
            </a:r>
            <a:r>
              <a:rPr lang="en-US" altLang="zh-CN" sz="2000">
                <a:solidFill>
                  <a:srgbClr val="C00000"/>
                </a:solidFill>
                <a:latin typeface="Tahoma" pitchFamily="34" charset="0"/>
                <a:ea typeface="Tahoma" pitchFamily="34" charset="0"/>
                <a:cs typeface="Tahoma" pitchFamily="34" charset="0"/>
              </a:rPr>
              <a:t>data</a:t>
            </a:r>
            <a:r>
              <a:rPr lang="en-US" altLang="zh-CN" sz="2000">
                <a:latin typeface="Tahoma" pitchFamily="34" charset="0"/>
                <a:ea typeface="Tahoma" pitchFamily="34" charset="0"/>
                <a:cs typeface="Tahoma" pitchFamily="34" charset="0"/>
              </a:rPr>
              <a:t>[] = new byte[8192];  </a:t>
            </a:r>
            <a:endParaRPr lang="en-US" sz="2000" b="1" dirty="0">
              <a:latin typeface="Tahoma" pitchFamily="34" charset="0"/>
              <a:ea typeface="Tahoma" pitchFamily="34" charset="0"/>
              <a:cs typeface="Tahoma" pitchFamily="34" charset="0"/>
            </a:endParaRPr>
          </a:p>
          <a:p>
            <a:pPr>
              <a:buNone/>
            </a:pPr>
            <a:r>
              <a:rPr lang="en-US" sz="2000" b="1" dirty="0" err="1">
                <a:solidFill>
                  <a:srgbClr val="0000CC"/>
                </a:solidFill>
                <a:latin typeface="Tahoma" pitchFamily="34" charset="0"/>
                <a:ea typeface="Tahoma" pitchFamily="34" charset="0"/>
                <a:cs typeface="Tahoma" pitchFamily="34" charset="0"/>
              </a:rPr>
              <a:t>DatagramPacket</a:t>
            </a:r>
            <a:r>
              <a:rPr lang="en-US" sz="2000" dirty="0">
                <a:latin typeface="Tahoma" pitchFamily="34" charset="0"/>
                <a:ea typeface="Tahoma" pitchFamily="34" charset="0"/>
                <a:cs typeface="Tahoma" pitchFamily="34" charset="0"/>
              </a:rPr>
              <a:t> </a:t>
            </a:r>
            <a:r>
              <a:rPr lang="en-US" sz="2000" dirty="0" err="1">
                <a:solidFill>
                  <a:srgbClr val="CC0066"/>
                </a:solidFill>
                <a:latin typeface="Tahoma" pitchFamily="34" charset="0"/>
                <a:ea typeface="Tahoma" pitchFamily="34" charset="0"/>
                <a:cs typeface="Tahoma" pitchFamily="34" charset="0"/>
              </a:rPr>
              <a:t>receivePacket</a:t>
            </a:r>
            <a:r>
              <a:rPr lang="en-US" sz="2000" dirty="0">
                <a:latin typeface="Tahoma" pitchFamily="34" charset="0"/>
                <a:ea typeface="Tahoma" pitchFamily="34" charset="0"/>
                <a:cs typeface="Tahoma" pitchFamily="34" charset="0"/>
              </a:rPr>
              <a:t> = new </a:t>
            </a:r>
            <a:r>
              <a:rPr lang="en-US" sz="2000" dirty="0" err="1">
                <a:latin typeface="Tahoma" pitchFamily="34" charset="0"/>
                <a:ea typeface="Tahoma" pitchFamily="34" charset="0"/>
                <a:cs typeface="Tahoma" pitchFamily="34" charset="0"/>
              </a:rPr>
              <a:t>DatagramPacket</a:t>
            </a:r>
            <a:r>
              <a:rPr lang="en-US" sz="2000" dirty="0">
                <a:latin typeface="Tahoma" pitchFamily="34" charset="0"/>
                <a:ea typeface="Tahoma" pitchFamily="34" charset="0"/>
                <a:cs typeface="Tahoma" pitchFamily="34" charset="0"/>
              </a:rPr>
              <a:t>(</a:t>
            </a:r>
            <a:r>
              <a:rPr lang="en-US" sz="2000" dirty="0">
                <a:solidFill>
                  <a:srgbClr val="C00000"/>
                </a:solidFill>
                <a:latin typeface="Tahoma" pitchFamily="34" charset="0"/>
                <a:ea typeface="Tahoma" pitchFamily="34" charset="0"/>
                <a:cs typeface="Tahoma" pitchFamily="34" charset="0"/>
              </a:rPr>
              <a:t>data</a:t>
            </a:r>
            <a:r>
              <a:rPr lang="en-US" sz="2000" dirty="0">
                <a:latin typeface="Tahoma" pitchFamily="34" charset="0"/>
                <a:ea typeface="Tahoma" pitchFamily="34" charset="0"/>
                <a:cs typeface="Tahoma" pitchFamily="34" charset="0"/>
              </a:rPr>
              <a:t>,</a:t>
            </a:r>
            <a:r>
              <a:rPr lang="en-US" sz="2000" dirty="0">
                <a:solidFill>
                  <a:srgbClr val="C00000"/>
                </a:solidFill>
                <a:latin typeface="Tahoma" pitchFamily="34" charset="0"/>
                <a:ea typeface="Tahoma" pitchFamily="34" charset="0"/>
                <a:cs typeface="Tahoma" pitchFamily="34" charset="0"/>
              </a:rPr>
              <a:t> </a:t>
            </a:r>
            <a:r>
              <a:rPr lang="en-US" sz="2000" dirty="0" err="1">
                <a:solidFill>
                  <a:srgbClr val="C00000"/>
                </a:solidFill>
                <a:latin typeface="Tahoma" pitchFamily="34" charset="0"/>
                <a:ea typeface="Tahoma" pitchFamily="34" charset="0"/>
                <a:cs typeface="Tahoma" pitchFamily="34" charset="0"/>
              </a:rPr>
              <a:t>data.</a:t>
            </a:r>
            <a:r>
              <a:rPr lang="en-US" sz="2000" dirty="0" err="1">
                <a:latin typeface="Tahoma" pitchFamily="34" charset="0"/>
                <a:ea typeface="Tahoma" pitchFamily="34" charset="0"/>
                <a:cs typeface="Tahoma" pitchFamily="34" charset="0"/>
              </a:rPr>
              <a:t>length</a:t>
            </a:r>
            <a:r>
              <a:rPr lang="en-US" sz="2000" dirty="0">
                <a:latin typeface="Tahoma" pitchFamily="34" charset="0"/>
                <a:ea typeface="Tahoma" pitchFamily="34" charset="0"/>
                <a:cs typeface="Tahoma" pitchFamily="34" charset="0"/>
              </a:rPr>
              <a:t>);  </a:t>
            </a:r>
          </a:p>
          <a:p>
            <a:pPr>
              <a:buNone/>
            </a:pPr>
            <a:endParaRPr lang="en-US" sz="2000" dirty="0">
              <a:latin typeface="Tahoma" pitchFamily="34" charset="0"/>
              <a:ea typeface="Tahoma" pitchFamily="34" charset="0"/>
              <a:cs typeface="Tahoma" pitchFamily="34" charset="0"/>
            </a:endParaRPr>
          </a:p>
          <a:p>
            <a:pPr>
              <a:buNone/>
            </a:pPr>
            <a:r>
              <a:rPr lang="en-US" sz="2000" dirty="0">
                <a:latin typeface="Tahoma" pitchFamily="34" charset="0"/>
                <a:ea typeface="Tahoma" pitchFamily="34" charset="0"/>
                <a:cs typeface="Tahoma" pitchFamily="34" charset="0"/>
              </a:rPr>
              <a:t>//</a:t>
            </a:r>
            <a:r>
              <a:rPr lang="en-US" sz="2000" b="1" dirty="0">
                <a:latin typeface="Tahoma" pitchFamily="34" charset="0"/>
                <a:ea typeface="Tahoma" pitchFamily="34" charset="0"/>
                <a:cs typeface="Tahoma" pitchFamily="34" charset="0"/>
              </a:rPr>
              <a:t>3. </a:t>
            </a:r>
            <a:r>
              <a:rPr lang="en-US" sz="2000" b="1" dirty="0" err="1">
                <a:solidFill>
                  <a:srgbClr val="006600"/>
                </a:solidFill>
                <a:latin typeface="Tahoma" pitchFamily="34" charset="0"/>
                <a:ea typeface="Tahoma" pitchFamily="34" charset="0"/>
                <a:cs typeface="Tahoma" pitchFamily="34" charset="0"/>
              </a:rPr>
              <a:t>DatagramSocket</a:t>
            </a:r>
            <a:r>
              <a:rPr lang="zh-CN" altLang="en-US" sz="2000" b="1" dirty="0">
                <a:latin typeface="Tahoma" pitchFamily="34" charset="0"/>
                <a:ea typeface="Tahoma" pitchFamily="34" charset="0"/>
                <a:cs typeface="Tahoma" pitchFamily="34" charset="0"/>
              </a:rPr>
              <a:t>接收数据包</a:t>
            </a:r>
            <a:endParaRPr lang="en-US" sz="2000" b="1" dirty="0">
              <a:latin typeface="Tahoma" pitchFamily="34" charset="0"/>
              <a:ea typeface="Tahoma" pitchFamily="34" charset="0"/>
              <a:cs typeface="Tahoma" pitchFamily="34" charset="0"/>
            </a:endParaRPr>
          </a:p>
          <a:p>
            <a:pPr>
              <a:buNone/>
            </a:pPr>
            <a:r>
              <a:rPr lang="en-US" sz="2000" dirty="0" err="1">
                <a:solidFill>
                  <a:srgbClr val="006600"/>
                </a:solidFill>
                <a:latin typeface="Tahoma" pitchFamily="34" charset="0"/>
                <a:ea typeface="Tahoma" pitchFamily="34" charset="0"/>
                <a:cs typeface="Tahoma" pitchFamily="34" charset="0"/>
              </a:rPr>
              <a:t>receiveSocket</a:t>
            </a:r>
            <a:r>
              <a:rPr lang="en-US" sz="2000" dirty="0" err="1">
                <a:latin typeface="Tahoma" pitchFamily="34" charset="0"/>
                <a:ea typeface="Tahoma" pitchFamily="34" charset="0"/>
                <a:cs typeface="Tahoma" pitchFamily="34" charset="0"/>
              </a:rPr>
              <a:t>.receive</a:t>
            </a:r>
            <a:r>
              <a:rPr lang="en-US" sz="2000" dirty="0">
                <a:latin typeface="Tahoma" pitchFamily="34" charset="0"/>
                <a:ea typeface="Tahoma" pitchFamily="34" charset="0"/>
                <a:cs typeface="Tahoma" pitchFamily="34" charset="0"/>
              </a:rPr>
              <a:t>(</a:t>
            </a:r>
            <a:r>
              <a:rPr lang="en-US" sz="2000" dirty="0" err="1">
                <a:solidFill>
                  <a:srgbClr val="CC0066"/>
                </a:solidFill>
                <a:latin typeface="Tahoma" pitchFamily="34" charset="0"/>
                <a:ea typeface="Tahoma" pitchFamily="34" charset="0"/>
                <a:cs typeface="Tahoma" pitchFamily="34" charset="0"/>
              </a:rPr>
              <a:t>receivePacket</a:t>
            </a:r>
            <a:r>
              <a:rPr lang="en-US" sz="2000" dirty="0">
                <a:latin typeface="Tahoma" pitchFamily="34" charset="0"/>
                <a:ea typeface="Tahoma" pitchFamily="34" charset="0"/>
                <a:cs typeface="Tahoma" pitchFamily="34" charset="0"/>
              </a:rPr>
              <a:t>);  </a:t>
            </a:r>
          </a:p>
          <a:p>
            <a:pPr>
              <a:buNone/>
            </a:pPr>
            <a:endParaRPr lang="en-US" sz="2000" dirty="0">
              <a:latin typeface="Tahoma" pitchFamily="34" charset="0"/>
              <a:ea typeface="Tahoma" pitchFamily="34" charset="0"/>
              <a:cs typeface="Tahoma" pitchFamily="34" charset="0"/>
            </a:endParaRPr>
          </a:p>
          <a:p>
            <a:pPr>
              <a:buNone/>
            </a:pPr>
            <a:r>
              <a:rPr lang="en-US" sz="2000" dirty="0">
                <a:latin typeface="Tahoma" pitchFamily="34" charset="0"/>
                <a:ea typeface="Tahoma" pitchFamily="34" charset="0"/>
                <a:cs typeface="Tahoma" pitchFamily="34" charset="0"/>
              </a:rPr>
              <a:t>//</a:t>
            </a:r>
            <a:r>
              <a:rPr lang="en-US" sz="2000" b="1" dirty="0">
                <a:latin typeface="Tahoma" pitchFamily="34" charset="0"/>
                <a:ea typeface="Tahoma" pitchFamily="34" charset="0"/>
                <a:cs typeface="Tahoma" pitchFamily="34" charset="0"/>
              </a:rPr>
              <a:t>4. </a:t>
            </a:r>
            <a:r>
              <a:rPr lang="zh-CN" altLang="en-US" sz="2000" b="1" dirty="0">
                <a:latin typeface="Tahoma" pitchFamily="34" charset="0"/>
                <a:ea typeface="Tahoma" pitchFamily="34" charset="0"/>
                <a:cs typeface="Tahoma" pitchFamily="34" charset="0"/>
              </a:rPr>
              <a:t>处理接收到的数据包</a:t>
            </a:r>
            <a:endParaRPr lang="en-US" sz="2000" b="1" dirty="0">
              <a:latin typeface="Tahoma" pitchFamily="34" charset="0"/>
              <a:ea typeface="Tahoma" pitchFamily="34" charset="0"/>
              <a:cs typeface="Tahoma" pitchFamily="34" charset="0"/>
            </a:endParaRPr>
          </a:p>
          <a:p>
            <a:pPr>
              <a:buNone/>
            </a:pPr>
            <a:r>
              <a:rPr lang="en-US" sz="2000" dirty="0" err="1">
                <a:latin typeface="Tahoma" pitchFamily="34" charset="0"/>
                <a:ea typeface="Tahoma" pitchFamily="34" charset="0"/>
                <a:cs typeface="Tahoma" pitchFamily="34" charset="0"/>
              </a:rPr>
              <a:t>int</a:t>
            </a:r>
            <a:r>
              <a:rPr lang="en-US" sz="2000" dirty="0">
                <a:latin typeface="Tahoma" pitchFamily="34" charset="0"/>
                <a:ea typeface="Tahoma" pitchFamily="34" charset="0"/>
                <a:cs typeface="Tahoma" pitchFamily="34" charset="0"/>
              </a:rPr>
              <a:t> length = </a:t>
            </a:r>
            <a:r>
              <a:rPr lang="en-US" sz="2000" dirty="0" err="1">
                <a:latin typeface="Tahoma" pitchFamily="34" charset="0"/>
                <a:ea typeface="Tahoma" pitchFamily="34" charset="0"/>
                <a:cs typeface="Tahoma" pitchFamily="34" charset="0"/>
              </a:rPr>
              <a:t>receivePacket.getLength</a:t>
            </a:r>
            <a:r>
              <a:rPr lang="en-US" sz="2000" dirty="0">
                <a:latin typeface="Tahoma" pitchFamily="34" charset="0"/>
                <a:ea typeface="Tahoma" pitchFamily="34" charset="0"/>
                <a:cs typeface="Tahoma" pitchFamily="34" charset="0"/>
              </a:rPr>
              <a:t>();  </a:t>
            </a:r>
          </a:p>
          <a:p>
            <a:pPr>
              <a:buNone/>
            </a:pPr>
            <a:r>
              <a:rPr lang="en-US" sz="2000" dirty="0">
                <a:latin typeface="Tahoma" pitchFamily="34" charset="0"/>
                <a:ea typeface="Tahoma" pitchFamily="34" charset="0"/>
                <a:cs typeface="Tahoma" pitchFamily="34" charset="0"/>
              </a:rPr>
              <a:t>String message = new String(</a:t>
            </a:r>
            <a:r>
              <a:rPr lang="en-US" sz="2000" dirty="0" err="1">
                <a:latin typeface="Tahoma" pitchFamily="34" charset="0"/>
                <a:ea typeface="Tahoma" pitchFamily="34" charset="0"/>
                <a:cs typeface="Tahoma" pitchFamily="34" charset="0"/>
              </a:rPr>
              <a:t>receivePacket.</a:t>
            </a:r>
            <a:r>
              <a:rPr lang="en-US" sz="2000" b="1" dirty="0" err="1">
                <a:solidFill>
                  <a:srgbClr val="006600"/>
                </a:solidFill>
                <a:latin typeface="Tahoma" pitchFamily="34" charset="0"/>
                <a:ea typeface="Tahoma" pitchFamily="34" charset="0"/>
                <a:cs typeface="Tahoma" pitchFamily="34" charset="0"/>
              </a:rPr>
              <a:t>getData</a:t>
            </a:r>
            <a:r>
              <a:rPr lang="en-US" sz="2000" dirty="0">
                <a:latin typeface="Tahoma" pitchFamily="34" charset="0"/>
                <a:ea typeface="Tahoma" pitchFamily="34" charset="0"/>
                <a:cs typeface="Tahoma" pitchFamily="34" charset="0"/>
              </a:rPr>
              <a:t>(), 0, length);  </a:t>
            </a:r>
          </a:p>
          <a:p>
            <a:pPr>
              <a:buNone/>
            </a:pPr>
            <a:r>
              <a:rPr lang="en-US" sz="2000" dirty="0" err="1">
                <a:latin typeface="Tahoma" pitchFamily="34" charset="0"/>
                <a:ea typeface="Tahoma" pitchFamily="34" charset="0"/>
                <a:cs typeface="Tahoma" pitchFamily="34" charset="0"/>
              </a:rPr>
              <a:t>System.out.println</a:t>
            </a:r>
            <a:r>
              <a:rPr lang="en-US" sz="2000" dirty="0">
                <a:latin typeface="Tahoma" pitchFamily="34" charset="0"/>
                <a:ea typeface="Tahoma" pitchFamily="34" charset="0"/>
                <a:cs typeface="Tahoma" pitchFamily="34" charset="0"/>
              </a:rPr>
              <a:t>(message); </a:t>
            </a:r>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71</a:t>
            </a:fld>
            <a:endParaRPr lang="zh-CN" altLang="en-US"/>
          </a:p>
        </p:txBody>
      </p:sp>
      <p:sp>
        <p:nvSpPr>
          <p:cNvPr id="6" name="线形标注 1 5"/>
          <p:cNvSpPr/>
          <p:nvPr/>
        </p:nvSpPr>
        <p:spPr>
          <a:xfrm>
            <a:off x="6135872" y="1071546"/>
            <a:ext cx="1482460" cy="601704"/>
          </a:xfrm>
          <a:prstGeom prst="borderCallout1">
            <a:avLst>
              <a:gd name="adj1" fmla="val 115781"/>
              <a:gd name="adj2" fmla="val 50416"/>
              <a:gd name="adj3" fmla="val 165355"/>
              <a:gd name="adj4" fmla="val 402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6600"/>
                </a:solidFill>
              </a:rPr>
              <a:t>待接收数据包的端口号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§16.4.2    接收数据包 </a:t>
            </a:r>
          </a:p>
        </p:txBody>
      </p:sp>
      <p:sp>
        <p:nvSpPr>
          <p:cNvPr id="3" name="内容占位符 2"/>
          <p:cNvSpPr>
            <a:spLocks noGrp="1"/>
          </p:cNvSpPr>
          <p:nvPr>
            <p:ph idx="1"/>
          </p:nvPr>
        </p:nvSpPr>
        <p:spPr/>
        <p:txBody>
          <a:bodyPr/>
          <a:lstStyle/>
          <a:p>
            <a:r>
              <a:rPr lang="en-US" altLang="zh-CN" dirty="0" err="1">
                <a:latin typeface="+mj-lt"/>
              </a:rPr>
              <a:t>DatagramPack</a:t>
            </a:r>
            <a:r>
              <a:rPr lang="zh-CN" altLang="en-US" dirty="0">
                <a:latin typeface="+mj-lt"/>
              </a:rPr>
              <a:t>类的其它一些方法</a:t>
            </a:r>
            <a:endParaRPr lang="en-US" altLang="zh-CN" dirty="0">
              <a:latin typeface="+mj-lt"/>
            </a:endParaRPr>
          </a:p>
          <a:p>
            <a:pPr lvl="1"/>
            <a:r>
              <a:rPr lang="en-US" b="1" dirty="0" err="1">
                <a:solidFill>
                  <a:srgbClr val="0000CC"/>
                </a:solidFill>
                <a:latin typeface="+mj-lt"/>
              </a:rPr>
              <a:t>int</a:t>
            </a:r>
            <a:r>
              <a:rPr lang="en-US" b="1" dirty="0">
                <a:solidFill>
                  <a:srgbClr val="0000CC"/>
                </a:solidFill>
                <a:latin typeface="+mj-lt"/>
              </a:rPr>
              <a:t> </a:t>
            </a:r>
            <a:r>
              <a:rPr lang="en-US" b="1" dirty="0" err="1">
                <a:solidFill>
                  <a:srgbClr val="0000CC"/>
                </a:solidFill>
                <a:latin typeface="+mj-lt"/>
              </a:rPr>
              <a:t>getPort</a:t>
            </a:r>
            <a:r>
              <a:rPr lang="en-US" b="1" dirty="0">
                <a:solidFill>
                  <a:srgbClr val="0000CC"/>
                </a:solidFill>
                <a:latin typeface="+mj-lt"/>
              </a:rPr>
              <a:t>();</a:t>
            </a:r>
          </a:p>
          <a:p>
            <a:pPr lvl="2"/>
            <a:r>
              <a:rPr lang="zh-CN" altLang="en-US" dirty="0">
                <a:latin typeface="+mj-lt"/>
              </a:rPr>
              <a:t>获取所接受数据包是从什么端口发出。</a:t>
            </a:r>
            <a:endParaRPr lang="en-US" altLang="zh-CN" dirty="0">
              <a:latin typeface="+mj-lt"/>
            </a:endParaRPr>
          </a:p>
          <a:p>
            <a:pPr lvl="2"/>
            <a:endParaRPr lang="en-US" altLang="zh-CN" dirty="0">
              <a:latin typeface="+mj-lt"/>
            </a:endParaRPr>
          </a:p>
          <a:p>
            <a:pPr lvl="1"/>
            <a:r>
              <a:rPr lang="en-US" b="1" dirty="0" err="1">
                <a:solidFill>
                  <a:srgbClr val="0000CC"/>
                </a:solidFill>
                <a:latin typeface="+mj-lt"/>
              </a:rPr>
              <a:t>InetAddress</a:t>
            </a:r>
            <a:r>
              <a:rPr lang="en-US" b="1" dirty="0">
                <a:solidFill>
                  <a:srgbClr val="0000CC"/>
                </a:solidFill>
                <a:latin typeface="+mj-lt"/>
              </a:rPr>
              <a:t> </a:t>
            </a:r>
            <a:r>
              <a:rPr lang="en-US" b="1" dirty="0" err="1">
                <a:solidFill>
                  <a:srgbClr val="0000CC"/>
                </a:solidFill>
                <a:latin typeface="+mj-lt"/>
              </a:rPr>
              <a:t>getAddress</a:t>
            </a:r>
            <a:r>
              <a:rPr lang="en-US" b="1" dirty="0">
                <a:solidFill>
                  <a:srgbClr val="0000CC"/>
                </a:solidFill>
                <a:latin typeface="+mj-lt"/>
              </a:rPr>
              <a:t>();</a:t>
            </a:r>
          </a:p>
          <a:p>
            <a:pPr lvl="2"/>
            <a:r>
              <a:rPr lang="zh-CN" altLang="en-US" dirty="0">
                <a:latin typeface="+mj-lt"/>
              </a:rPr>
              <a:t>获数据包来自哪个主机</a:t>
            </a:r>
            <a:endParaRPr lang="en-US" altLang="zh-CN" dirty="0">
              <a:latin typeface="+mj-lt"/>
            </a:endParaRPr>
          </a:p>
          <a:p>
            <a:pPr lvl="2"/>
            <a:endParaRPr lang="en-US" altLang="zh-CN" dirty="0">
              <a:latin typeface="+mj-lt"/>
            </a:endParaRPr>
          </a:p>
          <a:p>
            <a:pPr lvl="1"/>
            <a:r>
              <a:rPr lang="en-US" altLang="zh-CN" b="1" dirty="0">
                <a:solidFill>
                  <a:srgbClr val="0000CC"/>
                </a:solidFill>
                <a:latin typeface="+mj-lt"/>
              </a:rPr>
              <a:t>byte[] </a:t>
            </a:r>
            <a:r>
              <a:rPr lang="en-US" altLang="zh-CN" b="1" dirty="0" err="1">
                <a:solidFill>
                  <a:srgbClr val="0000CC"/>
                </a:solidFill>
                <a:latin typeface="+mj-lt"/>
              </a:rPr>
              <a:t>getData</a:t>
            </a:r>
            <a:r>
              <a:rPr lang="en-US" altLang="zh-CN" b="1" dirty="0">
                <a:solidFill>
                  <a:srgbClr val="0000CC"/>
                </a:solidFill>
                <a:latin typeface="+mj-lt"/>
              </a:rPr>
              <a:t>();</a:t>
            </a:r>
          </a:p>
          <a:p>
            <a:pPr lvl="2"/>
            <a:r>
              <a:rPr lang="zh-CN" altLang="en-US" dirty="0">
                <a:latin typeface="+mj-lt"/>
              </a:rPr>
              <a:t>从实例中取得报文的</a:t>
            </a:r>
            <a:r>
              <a:rPr lang="en-US" altLang="zh-CN" dirty="0">
                <a:latin typeface="+mj-lt"/>
              </a:rPr>
              <a:t>byte</a:t>
            </a:r>
            <a:r>
              <a:rPr lang="zh-CN" altLang="en-US" dirty="0">
                <a:latin typeface="+mj-lt"/>
              </a:rPr>
              <a:t>数组编码。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pPr/>
              <a:t>72</a:t>
            </a:fld>
            <a:endParaRPr lang="zh-CN" altLang="en-US">
              <a:latin typeface="+mj-l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594" y="5929330"/>
            <a:ext cx="3348466" cy="571504"/>
          </a:xfrm>
        </p:spPr>
        <p:txBody>
          <a:bodyPr>
            <a:normAutofit fontScale="90000"/>
          </a:bodyPr>
          <a:lstStyle/>
          <a:p>
            <a:r>
              <a:rPr lang="en-US" altLang="zh-CN" sz="3200" b="1" dirty="0"/>
              <a:t>UDP</a:t>
            </a:r>
            <a:r>
              <a:rPr lang="zh-CN" altLang="en-US" sz="3200" b="1" dirty="0"/>
              <a:t>编程模型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73</a:t>
            </a:fld>
            <a:endParaRPr lang="zh-CN" altLang="en-US"/>
          </a:p>
        </p:txBody>
      </p:sp>
      <p:sp>
        <p:nvSpPr>
          <p:cNvPr id="5" name="圆角矩形 4"/>
          <p:cNvSpPr/>
          <p:nvPr/>
        </p:nvSpPr>
        <p:spPr>
          <a:xfrm>
            <a:off x="1142976" y="285728"/>
            <a:ext cx="1857388" cy="71438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ahoma" pitchFamily="34" charset="0"/>
                <a:ea typeface="Tahoma" pitchFamily="34" charset="0"/>
                <a:cs typeface="Tahoma" pitchFamily="34" charset="0"/>
              </a:rPr>
              <a:t>Datagram</a:t>
            </a:r>
            <a:r>
              <a:rPr lang="zh-CN" altLang="en-US" sz="2400" b="1" dirty="0">
                <a:solidFill>
                  <a:schemeClr val="tx1"/>
                </a:solidFill>
                <a:latin typeface="Tahoma" pitchFamily="34" charset="0"/>
                <a:cs typeface="Tahoma" pitchFamily="34" charset="0"/>
              </a:rPr>
              <a:t>发送端</a:t>
            </a:r>
          </a:p>
        </p:txBody>
      </p:sp>
      <p:sp>
        <p:nvSpPr>
          <p:cNvPr id="6" name="圆角矩形 5"/>
          <p:cNvSpPr/>
          <p:nvPr/>
        </p:nvSpPr>
        <p:spPr>
          <a:xfrm>
            <a:off x="5929322" y="285728"/>
            <a:ext cx="2000264" cy="78581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ahoma" pitchFamily="34" charset="0"/>
                <a:ea typeface="Tahoma" pitchFamily="34" charset="0"/>
                <a:cs typeface="Tahoma" pitchFamily="34" charset="0"/>
              </a:rPr>
              <a:t>Datagram</a:t>
            </a:r>
            <a:r>
              <a:rPr lang="zh-CN" altLang="en-US" sz="2400" b="1" dirty="0">
                <a:solidFill>
                  <a:schemeClr val="tx1"/>
                </a:solidFill>
                <a:latin typeface="Tahoma" pitchFamily="34" charset="0"/>
                <a:ea typeface="Tahoma" pitchFamily="34" charset="0"/>
                <a:cs typeface="Tahoma" pitchFamily="34" charset="0"/>
              </a:rPr>
              <a:t>接收端</a:t>
            </a:r>
            <a:endParaRPr lang="zh-CN" altLang="en-US" sz="2400" b="1" dirty="0">
              <a:solidFill>
                <a:schemeClr val="tx1"/>
              </a:solidFill>
            </a:endParaRPr>
          </a:p>
        </p:txBody>
      </p:sp>
      <p:sp>
        <p:nvSpPr>
          <p:cNvPr id="7" name="TextBox 6"/>
          <p:cNvSpPr txBox="1"/>
          <p:nvPr/>
        </p:nvSpPr>
        <p:spPr>
          <a:xfrm>
            <a:off x="642910" y="1285860"/>
            <a:ext cx="3286148" cy="707886"/>
          </a:xfrm>
          <a:prstGeom prst="rect">
            <a:avLst/>
          </a:prstGeom>
          <a:noFill/>
          <a:ln>
            <a:solidFill>
              <a:schemeClr val="accent1">
                <a:shade val="50000"/>
              </a:schemeClr>
            </a:solidFill>
          </a:ln>
        </p:spPr>
        <p:txBody>
          <a:bodyPr wrap="square" rtlCol="0">
            <a:spAutoFit/>
          </a:bodyPr>
          <a:lstStyle/>
          <a:p>
            <a:pPr algn="ctr"/>
            <a:r>
              <a:rPr lang="en-US" altLang="zh-CN" sz="2000" b="1" dirty="0" err="1"/>
              <a:t>DatagramSocket</a:t>
            </a:r>
            <a:r>
              <a:rPr lang="en-US" altLang="zh-CN" sz="2000" b="1" dirty="0"/>
              <a:t> </a:t>
            </a:r>
            <a:r>
              <a:rPr lang="en-US" altLang="zh-CN" sz="2000" b="1" dirty="0" err="1">
                <a:solidFill>
                  <a:srgbClr val="C00000"/>
                </a:solidFill>
              </a:rPr>
              <a:t>mail_data</a:t>
            </a:r>
            <a:r>
              <a:rPr lang="en-US" altLang="zh-CN" sz="2000" b="1" dirty="0">
                <a:solidFill>
                  <a:srgbClr val="C00000"/>
                </a:solidFill>
              </a:rPr>
              <a:t>=</a:t>
            </a:r>
          </a:p>
          <a:p>
            <a:pPr algn="ctr"/>
            <a:r>
              <a:rPr lang="en-US" altLang="zh-CN" sz="2000" b="1" dirty="0">
                <a:solidFill>
                  <a:srgbClr val="C00000"/>
                </a:solidFill>
              </a:rPr>
              <a:t>new </a:t>
            </a:r>
            <a:r>
              <a:rPr lang="en-US" altLang="zh-CN" sz="2000" b="1" dirty="0" err="1">
                <a:solidFill>
                  <a:srgbClr val="C00000"/>
                </a:solidFill>
              </a:rPr>
              <a:t>DatagramSocket</a:t>
            </a:r>
            <a:r>
              <a:rPr lang="en-US" altLang="zh-CN" sz="2000" b="1" dirty="0">
                <a:solidFill>
                  <a:srgbClr val="C00000"/>
                </a:solidFill>
              </a:rPr>
              <a:t>();</a:t>
            </a:r>
            <a:endParaRPr lang="zh-CN" altLang="en-US" sz="2000" b="1" dirty="0">
              <a:solidFill>
                <a:srgbClr val="C00000"/>
              </a:solidFill>
            </a:endParaRPr>
          </a:p>
        </p:txBody>
      </p:sp>
      <p:sp>
        <p:nvSpPr>
          <p:cNvPr id="8" name="TextBox 7"/>
          <p:cNvSpPr txBox="1"/>
          <p:nvPr/>
        </p:nvSpPr>
        <p:spPr>
          <a:xfrm>
            <a:off x="5214910" y="1285860"/>
            <a:ext cx="3643370" cy="707886"/>
          </a:xfrm>
          <a:prstGeom prst="rect">
            <a:avLst/>
          </a:prstGeom>
          <a:noFill/>
          <a:ln>
            <a:solidFill>
              <a:schemeClr val="accent1">
                <a:shade val="50000"/>
              </a:schemeClr>
            </a:solidFill>
          </a:ln>
        </p:spPr>
        <p:txBody>
          <a:bodyPr wrap="square" rtlCol="0">
            <a:spAutoFit/>
          </a:bodyPr>
          <a:lstStyle/>
          <a:p>
            <a:pPr algn="ctr"/>
            <a:r>
              <a:rPr lang="en-US" altLang="zh-CN" sz="2000" b="1" dirty="0" err="1"/>
              <a:t>DatagramSocket</a:t>
            </a:r>
            <a:r>
              <a:rPr lang="en-US" altLang="zh-CN" sz="2000" b="1" dirty="0"/>
              <a:t> </a:t>
            </a:r>
            <a:r>
              <a:rPr lang="en-US" altLang="zh-CN" sz="2000" b="1" dirty="0" err="1">
                <a:solidFill>
                  <a:srgbClr val="0000CC"/>
                </a:solidFill>
              </a:rPr>
              <a:t>mail_data</a:t>
            </a:r>
            <a:r>
              <a:rPr lang="en-US" altLang="zh-CN" sz="2000" b="1" dirty="0">
                <a:solidFill>
                  <a:srgbClr val="0000CC"/>
                </a:solidFill>
              </a:rPr>
              <a:t>=new </a:t>
            </a:r>
            <a:r>
              <a:rPr lang="en-US" altLang="zh-CN" sz="2000" b="1" dirty="0" err="1">
                <a:solidFill>
                  <a:srgbClr val="0000CC"/>
                </a:solidFill>
              </a:rPr>
              <a:t>DatagramSocket</a:t>
            </a:r>
            <a:r>
              <a:rPr lang="en-US" altLang="zh-CN" sz="2000" b="1" dirty="0">
                <a:solidFill>
                  <a:srgbClr val="0000CC"/>
                </a:solidFill>
              </a:rPr>
              <a:t>(666);</a:t>
            </a:r>
            <a:endParaRPr lang="zh-CN" altLang="en-US" sz="2000" b="1" dirty="0">
              <a:solidFill>
                <a:srgbClr val="0000CC"/>
              </a:solidFill>
            </a:endParaRPr>
          </a:p>
        </p:txBody>
      </p:sp>
      <p:sp>
        <p:nvSpPr>
          <p:cNvPr id="9" name="TextBox 8"/>
          <p:cNvSpPr txBox="1"/>
          <p:nvPr/>
        </p:nvSpPr>
        <p:spPr>
          <a:xfrm>
            <a:off x="214282" y="2428868"/>
            <a:ext cx="4857784" cy="646331"/>
          </a:xfrm>
          <a:prstGeom prst="rect">
            <a:avLst/>
          </a:prstGeom>
          <a:noFill/>
          <a:ln>
            <a:solidFill>
              <a:schemeClr val="accent1">
                <a:shade val="50000"/>
              </a:schemeClr>
            </a:solidFill>
          </a:ln>
        </p:spPr>
        <p:txBody>
          <a:bodyPr wrap="square" rtlCol="0">
            <a:spAutoFit/>
          </a:bodyPr>
          <a:lstStyle/>
          <a:p>
            <a:pPr algn="ctr"/>
            <a:r>
              <a:rPr lang="en-US" altLang="zh-CN" b="1" dirty="0" err="1"/>
              <a:t>DatagramPacket</a:t>
            </a:r>
            <a:r>
              <a:rPr lang="en-US" altLang="zh-CN" b="1" dirty="0"/>
              <a:t> </a:t>
            </a:r>
            <a:r>
              <a:rPr lang="en-US" altLang="zh-CN" b="1" dirty="0" err="1">
                <a:solidFill>
                  <a:srgbClr val="C00000"/>
                </a:solidFill>
              </a:rPr>
              <a:t>data_pack</a:t>
            </a:r>
            <a:r>
              <a:rPr lang="en-US" altLang="zh-CN" b="1" dirty="0"/>
              <a:t>=new </a:t>
            </a:r>
            <a:r>
              <a:rPr lang="en-US" altLang="zh-CN" b="1" dirty="0" err="1"/>
              <a:t>DatagramPacket</a:t>
            </a:r>
            <a:r>
              <a:rPr lang="en-US" altLang="zh-CN" b="1" dirty="0"/>
              <a:t>(data, </a:t>
            </a:r>
            <a:r>
              <a:rPr lang="en-US" altLang="zh-CN" b="1" dirty="0" err="1"/>
              <a:t>data.length</a:t>
            </a:r>
            <a:r>
              <a:rPr lang="en-US" altLang="zh-CN" b="1" dirty="0"/>
              <a:t>, address,888);</a:t>
            </a:r>
            <a:endParaRPr lang="zh-CN" altLang="en-US" b="1" dirty="0"/>
          </a:p>
        </p:txBody>
      </p:sp>
      <p:sp>
        <p:nvSpPr>
          <p:cNvPr id="15" name="TextBox 14"/>
          <p:cNvSpPr txBox="1"/>
          <p:nvPr/>
        </p:nvSpPr>
        <p:spPr>
          <a:xfrm>
            <a:off x="571472" y="3500438"/>
            <a:ext cx="3143240" cy="400110"/>
          </a:xfrm>
          <a:prstGeom prst="rect">
            <a:avLst/>
          </a:prstGeom>
          <a:noFill/>
          <a:ln>
            <a:solidFill>
              <a:schemeClr val="accent1">
                <a:shade val="50000"/>
              </a:schemeClr>
            </a:solidFill>
          </a:ln>
        </p:spPr>
        <p:txBody>
          <a:bodyPr wrap="square" rtlCol="0">
            <a:spAutoFit/>
          </a:bodyPr>
          <a:lstStyle/>
          <a:p>
            <a:pPr algn="ctr"/>
            <a:r>
              <a:rPr lang="en-US" altLang="zh-CN" b="1" dirty="0" err="1">
                <a:solidFill>
                  <a:srgbClr val="C00000"/>
                </a:solidFill>
              </a:rPr>
              <a:t>mail_data</a:t>
            </a:r>
            <a:r>
              <a:rPr lang="en-US" altLang="zh-CN" sz="2000" b="1" dirty="0" err="1"/>
              <a:t>.send</a:t>
            </a:r>
            <a:r>
              <a:rPr lang="en-US" altLang="zh-CN" sz="2000" b="1" dirty="0"/>
              <a:t>(</a:t>
            </a:r>
            <a:r>
              <a:rPr lang="en-US" altLang="zh-CN" sz="2000" b="1" dirty="0" err="1"/>
              <a:t>data_pack</a:t>
            </a:r>
            <a:r>
              <a:rPr lang="en-US" altLang="zh-CN" sz="2000" b="1" dirty="0"/>
              <a:t>);</a:t>
            </a:r>
            <a:endParaRPr lang="zh-CN" altLang="en-US" sz="2000" b="1" dirty="0"/>
          </a:p>
        </p:txBody>
      </p:sp>
      <p:sp>
        <p:nvSpPr>
          <p:cNvPr id="17" name="TextBox 16"/>
          <p:cNvSpPr txBox="1"/>
          <p:nvPr/>
        </p:nvSpPr>
        <p:spPr>
          <a:xfrm>
            <a:off x="5500694" y="3429000"/>
            <a:ext cx="2786082" cy="400110"/>
          </a:xfrm>
          <a:prstGeom prst="rect">
            <a:avLst/>
          </a:prstGeom>
          <a:noFill/>
          <a:ln>
            <a:solidFill>
              <a:schemeClr val="accent1">
                <a:shade val="50000"/>
              </a:schemeClr>
            </a:solidFill>
          </a:ln>
        </p:spPr>
        <p:txBody>
          <a:bodyPr wrap="square" rtlCol="0">
            <a:spAutoFit/>
          </a:bodyPr>
          <a:lstStyle/>
          <a:p>
            <a:pPr algn="ctr"/>
            <a:r>
              <a:rPr lang="en-US" altLang="zh-CN" sz="2000" b="1" dirty="0" err="1">
                <a:solidFill>
                  <a:srgbClr val="0000CC"/>
                </a:solidFill>
              </a:rPr>
              <a:t>mail_data</a:t>
            </a:r>
            <a:r>
              <a:rPr lang="en-US" altLang="zh-CN" sz="2000" b="1" dirty="0" err="1"/>
              <a:t>.receive</a:t>
            </a:r>
            <a:r>
              <a:rPr lang="en-US" altLang="zh-CN" sz="2000" b="1" dirty="0"/>
              <a:t>(pack);</a:t>
            </a:r>
            <a:endParaRPr lang="zh-CN" altLang="en-US" sz="2000" b="1" dirty="0"/>
          </a:p>
        </p:txBody>
      </p:sp>
      <p:sp>
        <p:nvSpPr>
          <p:cNvPr id="22" name="右箭头 21"/>
          <p:cNvSpPr/>
          <p:nvPr/>
        </p:nvSpPr>
        <p:spPr>
          <a:xfrm>
            <a:off x="3714744" y="3500438"/>
            <a:ext cx="1785950" cy="214314"/>
          </a:xfrm>
          <a:prstGeom prst="right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下箭头 36"/>
          <p:cNvSpPr/>
          <p:nvPr/>
        </p:nvSpPr>
        <p:spPr>
          <a:xfrm>
            <a:off x="2143108" y="2000240"/>
            <a:ext cx="214314" cy="428628"/>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下箭头 37"/>
          <p:cNvSpPr/>
          <p:nvPr/>
        </p:nvSpPr>
        <p:spPr>
          <a:xfrm>
            <a:off x="2143108" y="3071810"/>
            <a:ext cx="214314" cy="428628"/>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下箭头 40"/>
          <p:cNvSpPr/>
          <p:nvPr/>
        </p:nvSpPr>
        <p:spPr>
          <a:xfrm>
            <a:off x="6858016" y="2000240"/>
            <a:ext cx="285752" cy="1428760"/>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下箭头 42"/>
          <p:cNvSpPr/>
          <p:nvPr/>
        </p:nvSpPr>
        <p:spPr>
          <a:xfrm>
            <a:off x="6858016" y="3857628"/>
            <a:ext cx="214314" cy="714380"/>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6072198" y="4572008"/>
            <a:ext cx="1785950" cy="400110"/>
          </a:xfrm>
          <a:prstGeom prst="rect">
            <a:avLst/>
          </a:prstGeom>
          <a:noFill/>
          <a:ln>
            <a:solidFill>
              <a:schemeClr val="accent1">
                <a:shade val="50000"/>
              </a:schemeClr>
            </a:solidFill>
            <a:prstDash val="dash"/>
          </a:ln>
        </p:spPr>
        <p:txBody>
          <a:bodyPr wrap="square" rtlCol="0">
            <a:spAutoFit/>
          </a:bodyPr>
          <a:lstStyle/>
          <a:p>
            <a:pPr algn="ctr"/>
            <a:r>
              <a:rPr lang="en-US" altLang="zh-CN" sz="2000" b="1" dirty="0" err="1"/>
              <a:t>pack.getData</a:t>
            </a:r>
            <a:r>
              <a:rPr lang="en-US" altLang="zh-CN" sz="2000" b="1" dirty="0"/>
              <a:t>();</a:t>
            </a:r>
            <a:endParaRPr lang="zh-CN" altLang="en-US" sz="2000" b="1" dirty="0">
              <a:solidFill>
                <a:srgbClr val="CC0066"/>
              </a:solidFill>
            </a:endParaRPr>
          </a:p>
        </p:txBody>
      </p:sp>
      <p:sp>
        <p:nvSpPr>
          <p:cNvPr id="28" name="下箭头 27"/>
          <p:cNvSpPr/>
          <p:nvPr/>
        </p:nvSpPr>
        <p:spPr>
          <a:xfrm>
            <a:off x="6929454" y="5000636"/>
            <a:ext cx="214314" cy="714380"/>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下箭头 29"/>
          <p:cNvSpPr/>
          <p:nvPr/>
        </p:nvSpPr>
        <p:spPr>
          <a:xfrm>
            <a:off x="2143108" y="3929066"/>
            <a:ext cx="214314" cy="714380"/>
          </a:xfrm>
          <a:prstGeom prst="downArrow">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TextBox 30"/>
          <p:cNvSpPr txBox="1"/>
          <p:nvPr/>
        </p:nvSpPr>
        <p:spPr>
          <a:xfrm>
            <a:off x="6143636" y="5715016"/>
            <a:ext cx="1785950" cy="400110"/>
          </a:xfrm>
          <a:prstGeom prst="rect">
            <a:avLst/>
          </a:prstGeom>
          <a:noFill/>
          <a:ln>
            <a:solidFill>
              <a:schemeClr val="accent1">
                <a:shade val="50000"/>
              </a:schemeClr>
            </a:solidFill>
            <a:prstDash val="dash"/>
          </a:ln>
        </p:spPr>
        <p:txBody>
          <a:bodyPr wrap="square" rtlCol="0">
            <a:spAutoFit/>
          </a:bodyPr>
          <a:lstStyle/>
          <a:p>
            <a:pPr algn="ctr"/>
            <a:r>
              <a:rPr lang="en-US" altLang="zh-CN" sz="2000" b="1" dirty="0"/>
              <a:t>……</a:t>
            </a:r>
            <a:endParaRPr lang="zh-CN" altLang="en-US" sz="2000" b="1" dirty="0">
              <a:solidFill>
                <a:srgbClr val="CC0066"/>
              </a:solidFill>
            </a:endParaRPr>
          </a:p>
        </p:txBody>
      </p:sp>
      <p:sp>
        <p:nvSpPr>
          <p:cNvPr id="32" name="TextBox 31"/>
          <p:cNvSpPr txBox="1"/>
          <p:nvPr/>
        </p:nvSpPr>
        <p:spPr>
          <a:xfrm>
            <a:off x="1285852" y="4714884"/>
            <a:ext cx="1785950" cy="400110"/>
          </a:xfrm>
          <a:prstGeom prst="rect">
            <a:avLst/>
          </a:prstGeom>
          <a:noFill/>
          <a:ln>
            <a:solidFill>
              <a:schemeClr val="accent1">
                <a:shade val="50000"/>
              </a:schemeClr>
            </a:solidFill>
            <a:prstDash val="dash"/>
          </a:ln>
        </p:spPr>
        <p:txBody>
          <a:bodyPr wrap="square" rtlCol="0">
            <a:spAutoFit/>
          </a:bodyPr>
          <a:lstStyle/>
          <a:p>
            <a:pPr algn="ctr"/>
            <a:r>
              <a:rPr lang="en-US" altLang="zh-CN" sz="2000" b="1" dirty="0"/>
              <a:t>……</a:t>
            </a:r>
            <a:endParaRPr lang="zh-CN" altLang="en-US" sz="2000" b="1" dirty="0">
              <a:solidFill>
                <a:srgbClr val="CC0066"/>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UDP</a:t>
            </a:r>
            <a:r>
              <a:rPr lang="zh-CN" altLang="en-US" dirty="0"/>
              <a:t>编程</a:t>
            </a:r>
          </a:p>
        </p:txBody>
      </p:sp>
      <p:sp>
        <p:nvSpPr>
          <p:cNvPr id="3" name="内容占位符 2"/>
          <p:cNvSpPr>
            <a:spLocks noGrp="1"/>
          </p:cNvSpPr>
          <p:nvPr>
            <p:ph idx="1"/>
          </p:nvPr>
        </p:nvSpPr>
        <p:spPr/>
        <p:txBody>
          <a:bodyPr/>
          <a:lstStyle/>
          <a:p>
            <a:endParaRPr lang="en-US" altLang="zh-CN" b="1" dirty="0">
              <a:solidFill>
                <a:srgbClr val="FF0000"/>
              </a:solidFill>
            </a:endParaRPr>
          </a:p>
          <a:p>
            <a:r>
              <a:rPr lang="zh-CN" altLang="en-US" b="1" dirty="0"/>
              <a:t>例题16-7</a:t>
            </a:r>
            <a:r>
              <a:rPr lang="en-US" altLang="zh-CN" b="1" dirty="0"/>
              <a:t>(</a:t>
            </a:r>
            <a:r>
              <a:rPr lang="zh-CN" altLang="en-US" b="1" dirty="0"/>
              <a:t>课堂阅读与讨论</a:t>
            </a:r>
            <a:r>
              <a:rPr lang="en-US" altLang="zh-CN" b="1" dirty="0"/>
              <a:t>)</a:t>
            </a:r>
            <a:endParaRPr lang="en-US" altLang="zh-CN" b="1" dirty="0">
              <a:latin typeface="宋体"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74</a:t>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UDP</a:t>
            </a:r>
            <a:r>
              <a:rPr lang="zh-CN" altLang="en-US" dirty="0"/>
              <a:t>编程</a:t>
            </a:r>
          </a:p>
        </p:txBody>
      </p:sp>
      <p:sp>
        <p:nvSpPr>
          <p:cNvPr id="3" name="内容占位符 2"/>
          <p:cNvSpPr>
            <a:spLocks noGrp="1"/>
          </p:cNvSpPr>
          <p:nvPr>
            <p:ph idx="1"/>
          </p:nvPr>
        </p:nvSpPr>
        <p:spPr/>
        <p:txBody>
          <a:bodyPr/>
          <a:lstStyle/>
          <a:p>
            <a:pPr>
              <a:buNone/>
            </a:pPr>
            <a:r>
              <a:rPr lang="en-US" altLang="zh-CN"/>
              <a:t>1</a:t>
            </a:r>
            <a:r>
              <a:rPr lang="zh-CN" altLang="en-US"/>
              <a:t>、数据</a:t>
            </a:r>
            <a:r>
              <a:rPr lang="zh-CN" altLang="en-US" b="1">
                <a:solidFill>
                  <a:srgbClr val="0000CC"/>
                </a:solidFill>
              </a:rPr>
              <a:t>发送端</a:t>
            </a:r>
            <a:r>
              <a:rPr lang="zh-CN" altLang="en-US"/>
              <a:t>实现步骤</a:t>
            </a:r>
          </a:p>
          <a:p>
            <a:pPr lvl="1">
              <a:buNone/>
            </a:pPr>
            <a:r>
              <a:rPr lang="zh-CN" altLang="en-US" sz="2000"/>
              <a:t>① 定义发送信息</a:t>
            </a:r>
          </a:p>
          <a:p>
            <a:pPr lvl="1">
              <a:buNone/>
            </a:pPr>
            <a:r>
              <a:rPr lang="zh-CN" altLang="en-US" sz="2000"/>
              <a:t>② 创建</a:t>
            </a:r>
            <a:r>
              <a:rPr lang="en-US" altLang="zh-CN" sz="2000">
                <a:solidFill>
                  <a:srgbClr val="0000CC"/>
                </a:solidFill>
              </a:rPr>
              <a:t>DatagramPacket</a:t>
            </a:r>
            <a:r>
              <a:rPr lang="zh-CN" altLang="en-US" sz="2000"/>
              <a:t>，封装将要发送的信息</a:t>
            </a:r>
          </a:p>
          <a:p>
            <a:pPr lvl="1">
              <a:buNone/>
            </a:pPr>
            <a:r>
              <a:rPr lang="zh-CN" altLang="en-US" sz="2000"/>
              <a:t>③ 创建</a:t>
            </a:r>
            <a:r>
              <a:rPr lang="en-US" altLang="zh-CN" sz="2000">
                <a:solidFill>
                  <a:srgbClr val="C00000"/>
                </a:solidFill>
              </a:rPr>
              <a:t>DatagramSocket</a:t>
            </a:r>
            <a:endParaRPr lang="zh-CN" altLang="en-US" sz="2000">
              <a:solidFill>
                <a:srgbClr val="C00000"/>
              </a:solidFill>
            </a:endParaRPr>
          </a:p>
          <a:p>
            <a:pPr lvl="1">
              <a:buNone/>
            </a:pPr>
            <a:r>
              <a:rPr lang="zh-CN" altLang="en-US" sz="2000"/>
              <a:t>④ 发送数据</a:t>
            </a:r>
            <a:endParaRPr lang="en-US" altLang="zh-CN" sz="2000"/>
          </a:p>
          <a:p>
            <a:pPr lvl="1">
              <a:buNone/>
            </a:pPr>
            <a:endParaRPr lang="zh-CN" altLang="en-US" sz="2000"/>
          </a:p>
          <a:p>
            <a:pPr>
              <a:buNone/>
            </a:pPr>
            <a:r>
              <a:rPr lang="en-US" altLang="zh-CN"/>
              <a:t>2</a:t>
            </a:r>
            <a:r>
              <a:rPr lang="zh-CN" altLang="en-US"/>
              <a:t>、数据</a:t>
            </a:r>
            <a:r>
              <a:rPr lang="zh-CN" altLang="en-US" b="1" dirty="0">
                <a:solidFill>
                  <a:srgbClr val="0000CC"/>
                </a:solidFill>
              </a:rPr>
              <a:t>接收端</a:t>
            </a:r>
            <a:r>
              <a:rPr lang="zh-CN" altLang="en-US" dirty="0"/>
              <a:t>实现步骤</a:t>
            </a:r>
          </a:p>
          <a:p>
            <a:pPr lvl="1">
              <a:buNone/>
            </a:pPr>
            <a:r>
              <a:rPr lang="zh-CN" altLang="en-US" sz="2000" dirty="0"/>
              <a:t>① 创建</a:t>
            </a:r>
            <a:r>
              <a:rPr lang="en-US" altLang="zh-CN" sz="2000" dirty="0" err="1">
                <a:solidFill>
                  <a:srgbClr val="C00000"/>
                </a:solidFill>
              </a:rPr>
              <a:t>DatagramSocket</a:t>
            </a:r>
            <a:r>
              <a:rPr lang="zh-CN" altLang="en-US" sz="2000" dirty="0"/>
              <a:t>，指定端口号</a:t>
            </a:r>
          </a:p>
          <a:p>
            <a:pPr lvl="1">
              <a:buNone/>
            </a:pPr>
            <a:r>
              <a:rPr lang="zh-CN" altLang="en-US" sz="2000" dirty="0"/>
              <a:t>② 创建</a:t>
            </a:r>
            <a:r>
              <a:rPr lang="en-US" altLang="zh-CN" sz="2000" dirty="0" err="1">
                <a:solidFill>
                  <a:srgbClr val="0000CC"/>
                </a:solidFill>
              </a:rPr>
              <a:t>DatagramPacket</a:t>
            </a:r>
            <a:endParaRPr lang="zh-CN" altLang="en-US" sz="2000" dirty="0">
              <a:solidFill>
                <a:srgbClr val="0000CC"/>
              </a:solidFill>
            </a:endParaRPr>
          </a:p>
          <a:p>
            <a:pPr lvl="1">
              <a:buNone/>
            </a:pPr>
            <a:r>
              <a:rPr lang="zh-CN" altLang="en-US" sz="2000" dirty="0"/>
              <a:t>③ 接收客户端发送的数据信息</a:t>
            </a:r>
          </a:p>
          <a:p>
            <a:pPr lvl="1">
              <a:buNone/>
            </a:pPr>
            <a:r>
              <a:rPr lang="zh-CN" altLang="en-US" sz="2000" dirty="0"/>
              <a:t>④ 读取数据</a:t>
            </a:r>
          </a:p>
          <a:p>
            <a:endParaRPr lang="en-US" altLang="zh-CN" b="1" dirty="0"/>
          </a:p>
          <a:p>
            <a:pPr>
              <a:buNone/>
            </a:pPr>
            <a:r>
              <a:rPr lang="zh-CN" altLang="en-US"/>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75</a:t>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§16. 7  </a:t>
            </a:r>
            <a:r>
              <a:rPr lang="zh-CN" altLang="en-US" dirty="0">
                <a:latin typeface="宋体" charset="-122"/>
              </a:rPr>
              <a:t>小结</a:t>
            </a:r>
            <a:r>
              <a:rPr lang="zh-CN" altLang="en-US" dirty="0"/>
              <a:t> </a:t>
            </a:r>
          </a:p>
        </p:txBody>
      </p:sp>
      <p:sp>
        <p:nvSpPr>
          <p:cNvPr id="3" name="内容占位符 2"/>
          <p:cNvSpPr>
            <a:spLocks noGrp="1"/>
          </p:cNvSpPr>
          <p:nvPr>
            <p:ph idx="1"/>
          </p:nvPr>
        </p:nvSpPr>
        <p:spPr/>
        <p:txBody>
          <a:bodyPr/>
          <a:lstStyle/>
          <a:p>
            <a:pPr algn="just">
              <a:buNone/>
            </a:pPr>
            <a:r>
              <a:rPr lang="zh-CN" altLang="en-US" sz="2400" dirty="0">
                <a:solidFill>
                  <a:srgbClr val="FF0000"/>
                </a:solidFill>
              </a:rPr>
              <a:t>1．</a:t>
            </a:r>
            <a:r>
              <a:rPr lang="en-US" altLang="zh-CN" sz="2400" dirty="0"/>
              <a:t>java.net</a:t>
            </a:r>
            <a:r>
              <a:rPr lang="zh-CN" altLang="en-US" sz="2400" dirty="0"/>
              <a:t>包中的 </a:t>
            </a:r>
            <a:r>
              <a:rPr lang="en-US" altLang="zh-CN" sz="2400" dirty="0"/>
              <a:t>URL</a:t>
            </a:r>
            <a:r>
              <a:rPr lang="zh-CN" altLang="en-US" sz="2400" dirty="0"/>
              <a:t>类是对统一资源定位符的抽象，使用</a:t>
            </a:r>
            <a:r>
              <a:rPr lang="en-US" altLang="zh-CN" sz="2400" dirty="0"/>
              <a:t>URL</a:t>
            </a:r>
            <a:r>
              <a:rPr lang="zh-CN" altLang="en-US" sz="2400" dirty="0"/>
              <a:t>创建对象的应用程序称作客户端程序，客户端程序的</a:t>
            </a:r>
            <a:r>
              <a:rPr lang="en-US" altLang="zh-CN" sz="2400" dirty="0"/>
              <a:t>URL</a:t>
            </a:r>
            <a:r>
              <a:rPr lang="zh-CN" altLang="en-US" sz="2400" dirty="0"/>
              <a:t>对象调用</a:t>
            </a:r>
            <a:r>
              <a:rPr lang="en-US" altLang="zh-CN" sz="2400" dirty="0" err="1"/>
              <a:t>InputStream</a:t>
            </a:r>
            <a:r>
              <a:rPr lang="en-US" altLang="zh-CN" sz="2400" dirty="0"/>
              <a:t> </a:t>
            </a:r>
            <a:r>
              <a:rPr lang="en-US" altLang="zh-CN" sz="2400" dirty="0" err="1"/>
              <a:t>openStream</a:t>
            </a:r>
            <a:r>
              <a:rPr lang="en-US" altLang="zh-CN" sz="2400" dirty="0"/>
              <a:t>() </a:t>
            </a:r>
            <a:r>
              <a:rPr lang="zh-CN" altLang="en-US" sz="2400" dirty="0"/>
              <a:t>方法可以返回一个输入流，该输入流指向</a:t>
            </a:r>
            <a:r>
              <a:rPr lang="en-US" altLang="zh-CN" sz="2400" dirty="0"/>
              <a:t>URL</a:t>
            </a:r>
            <a:r>
              <a:rPr lang="zh-CN" altLang="en-US" sz="2400" dirty="0"/>
              <a:t>对象所包含的资源，通过该输入流可以将服务器上的资源信息读入到客户端。</a:t>
            </a:r>
          </a:p>
          <a:p>
            <a:pPr algn="just">
              <a:buNone/>
            </a:pPr>
            <a:r>
              <a:rPr lang="zh-CN" altLang="en-US" sz="2400" dirty="0">
                <a:solidFill>
                  <a:srgbClr val="FF0000"/>
                </a:solidFill>
              </a:rPr>
              <a:t>2．</a:t>
            </a:r>
            <a:r>
              <a:rPr lang="zh-CN" altLang="en-US" sz="2400" dirty="0"/>
              <a:t>网络套接字是基于</a:t>
            </a:r>
            <a:r>
              <a:rPr lang="en-US" altLang="zh-CN" sz="2400" dirty="0"/>
              <a:t>TCP</a:t>
            </a:r>
            <a:r>
              <a:rPr lang="zh-CN" altLang="en-US" sz="2400" dirty="0"/>
              <a:t>协议的有连接通信，套接字连接就是客户端的套接字对象和服务器端的套接字对象通过输入、输出流连接在一起。服务器建立</a:t>
            </a:r>
            <a:r>
              <a:rPr lang="en-US" altLang="zh-CN" sz="2400" dirty="0" err="1"/>
              <a:t>ServerSocket</a:t>
            </a:r>
            <a:r>
              <a:rPr lang="zh-CN" altLang="en-US" sz="2400" dirty="0"/>
              <a:t>对象，</a:t>
            </a:r>
            <a:r>
              <a:rPr lang="en-US" altLang="zh-CN" sz="2400" dirty="0" err="1"/>
              <a:t>ServerSocket</a:t>
            </a:r>
            <a:r>
              <a:rPr lang="zh-CN" altLang="en-US" sz="2400" dirty="0"/>
              <a:t>对象负责等待客户端请求建立套接字连接，而客户端建立</a:t>
            </a:r>
            <a:r>
              <a:rPr lang="en-US" altLang="zh-CN" sz="2400" dirty="0"/>
              <a:t>Socket</a:t>
            </a:r>
            <a:r>
              <a:rPr lang="zh-CN" altLang="en-US" sz="2400" dirty="0"/>
              <a:t>对象向服务器发出套接字连接请求。</a:t>
            </a:r>
          </a:p>
          <a:p>
            <a:pPr algn="just">
              <a:buNone/>
            </a:pPr>
            <a:r>
              <a:rPr lang="zh-CN" altLang="en-US" sz="2400" dirty="0">
                <a:solidFill>
                  <a:srgbClr val="FF0000"/>
                </a:solidFill>
              </a:rPr>
              <a:t>3．</a:t>
            </a:r>
            <a:r>
              <a:rPr lang="zh-CN" altLang="en-US" sz="2400" dirty="0"/>
              <a:t>基于</a:t>
            </a:r>
            <a:r>
              <a:rPr lang="en-US" altLang="zh-CN" sz="2400" dirty="0"/>
              <a:t>UDP</a:t>
            </a:r>
            <a:r>
              <a:rPr lang="zh-CN" altLang="en-US" sz="2400" dirty="0"/>
              <a:t>的通信和基于</a:t>
            </a:r>
            <a:r>
              <a:rPr lang="en-US" altLang="zh-CN" sz="2400" dirty="0"/>
              <a:t>TCP</a:t>
            </a:r>
            <a:r>
              <a:rPr lang="zh-CN" altLang="en-US" sz="2400" dirty="0"/>
              <a:t>的通信不同，基于</a:t>
            </a:r>
            <a:r>
              <a:rPr lang="en-US" altLang="zh-CN" sz="2400" dirty="0"/>
              <a:t>UDP</a:t>
            </a:r>
            <a:r>
              <a:rPr lang="zh-CN" altLang="en-US" sz="2400" dirty="0"/>
              <a:t>的信息传递更快，但不提供可靠性保证。</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76</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URL</a:t>
            </a:r>
            <a:r>
              <a:rPr lang="zh-CN" altLang="en-US" dirty="0"/>
              <a:t>获取</a:t>
            </a:r>
            <a:r>
              <a:rPr lang="zh-CN" altLang="en-US" b="1" dirty="0"/>
              <a:t>资源属性的方法：</a:t>
            </a:r>
            <a:endParaRPr lang="zh-CN" altLang="en-US" dirty="0"/>
          </a:p>
        </p:txBody>
      </p:sp>
      <p:sp>
        <p:nvSpPr>
          <p:cNvPr id="3" name="内容占位符 2"/>
          <p:cNvSpPr>
            <a:spLocks noGrp="1"/>
          </p:cNvSpPr>
          <p:nvPr>
            <p:ph idx="1"/>
          </p:nvPr>
        </p:nvSpPr>
        <p:spPr>
          <a:xfrm>
            <a:off x="457200" y="1600200"/>
            <a:ext cx="8186766" cy="4525963"/>
          </a:xfrm>
          <a:ln>
            <a:solidFill>
              <a:schemeClr val="accent1"/>
            </a:solidFill>
          </a:ln>
        </p:spPr>
        <p:txBody>
          <a:bodyPr>
            <a:normAutofit/>
          </a:bodyPr>
          <a:lstStyle/>
          <a:p>
            <a:pPr>
              <a:buNone/>
            </a:pPr>
            <a:r>
              <a:rPr lang="zh-CN" altLang="en-US" sz="2000" dirty="0">
                <a:latin typeface="Tahoma" panose="020B0604030504040204" pitchFamily="34" charset="0"/>
                <a:cs typeface="Tahoma" panose="020B0604030504040204" pitchFamily="34" charset="0"/>
              </a:rPr>
              <a:t> </a:t>
            </a:r>
            <a:r>
              <a:rPr lang="en-US" altLang="zh-CN" sz="2000" dirty="0">
                <a:latin typeface="Tahoma" panose="020B0604030504040204" pitchFamily="34" charset="0"/>
                <a:ea typeface="Tahoma" panose="020B0604030504040204" pitchFamily="34" charset="0"/>
                <a:cs typeface="Tahoma" panose="020B0604030504040204" pitchFamily="34" charset="0"/>
              </a:rPr>
              <a:t> //</a:t>
            </a:r>
            <a:r>
              <a:rPr lang="zh-CN" altLang="en-US" sz="2000" dirty="0">
                <a:latin typeface="Tahoma" panose="020B0604030504040204" pitchFamily="34" charset="0"/>
                <a:cs typeface="Tahoma" panose="020B0604030504040204" pitchFamily="34" charset="0"/>
              </a:rPr>
              <a:t>创建一个</a:t>
            </a:r>
            <a:r>
              <a:rPr lang="en-US" altLang="zh-CN" sz="2000" dirty="0">
                <a:latin typeface="Tahoma" panose="020B0604030504040204" pitchFamily="34" charset="0"/>
                <a:ea typeface="Tahoma" panose="020B0604030504040204" pitchFamily="34" charset="0"/>
                <a:cs typeface="Tahoma" panose="020B0604030504040204" pitchFamily="34" charset="0"/>
              </a:rPr>
              <a:t>URL</a:t>
            </a:r>
            <a:r>
              <a:rPr lang="zh-CN" altLang="en-US" sz="2000" dirty="0">
                <a:latin typeface="Tahoma" panose="020B0604030504040204" pitchFamily="34" charset="0"/>
                <a:cs typeface="Tahoma" panose="020B0604030504040204" pitchFamily="34" charset="0"/>
              </a:rPr>
              <a:t>的实例</a:t>
            </a:r>
          </a:p>
          <a:p>
            <a:pPr>
              <a:buNone/>
            </a:pPr>
            <a:r>
              <a:rPr lang="zh-CN" altLang="en-US" sz="2000" dirty="0">
                <a:latin typeface="Tahoma" panose="020B0604030504040204" pitchFamily="34" charset="0"/>
                <a:cs typeface="Tahoma" panose="020B0604030504040204" pitchFamily="34" charset="0"/>
              </a:rPr>
              <a:t> </a:t>
            </a:r>
            <a:r>
              <a:rPr lang="en-US" altLang="zh-CN" sz="2000" dirty="0">
                <a:latin typeface="Tahoma" panose="020B0604030504040204" pitchFamily="34" charset="0"/>
                <a:ea typeface="Tahoma" panose="020B0604030504040204" pitchFamily="34" charset="0"/>
                <a:cs typeface="Tahoma" panose="020B0604030504040204" pitchFamily="34" charset="0"/>
              </a:rPr>
              <a:t>URL </a:t>
            </a:r>
            <a:r>
              <a:rPr lang="en-US" altLang="zh-CN" sz="2000" err="1">
                <a:latin typeface="Tahoma" panose="020B0604030504040204" pitchFamily="34" charset="0"/>
                <a:ea typeface="Tahoma" panose="020B0604030504040204" pitchFamily="34" charset="0"/>
                <a:cs typeface="Tahoma" panose="020B0604030504040204" pitchFamily="34" charset="0"/>
              </a:rPr>
              <a:t>baidu</a:t>
            </a:r>
            <a:r>
              <a:rPr lang="en-US" altLang="zh-CN" sz="2000">
                <a:latin typeface="Tahoma" panose="020B0604030504040204" pitchFamily="34" charset="0"/>
                <a:ea typeface="Tahoma" panose="020B0604030504040204" pitchFamily="34" charset="0"/>
                <a:cs typeface="Tahoma" panose="020B0604030504040204" pitchFamily="34" charset="0"/>
              </a:rPr>
              <a:t> = new </a:t>
            </a:r>
            <a:r>
              <a:rPr lang="en-US" altLang="zh-CN" sz="2000" dirty="0">
                <a:latin typeface="Tahoma" panose="020B0604030504040204" pitchFamily="34" charset="0"/>
                <a:ea typeface="Tahoma" panose="020B0604030504040204" pitchFamily="34" charset="0"/>
                <a:cs typeface="Tahoma" panose="020B0604030504040204" pitchFamily="34" charset="0"/>
              </a:rPr>
              <a:t>URL("http://www.baidu.com");</a:t>
            </a:r>
          </a:p>
          <a:p>
            <a:pPr>
              <a:buNone/>
            </a:pPr>
            <a:r>
              <a:rPr lang="en-US" altLang="zh-CN" sz="2000" dirty="0">
                <a:latin typeface="Tahoma" panose="020B0604030504040204" pitchFamily="34" charset="0"/>
                <a:ea typeface="Tahoma" panose="020B0604030504040204" pitchFamily="34" charset="0"/>
                <a:cs typeface="Tahoma" panose="020B0604030504040204" pitchFamily="34" charset="0"/>
              </a:rPr>
              <a:t> URL </a:t>
            </a:r>
            <a:r>
              <a:rPr lang="en-US" altLang="zh-CN" sz="2000" err="1">
                <a:latin typeface="Tahoma" panose="020B0604030504040204" pitchFamily="34" charset="0"/>
                <a:ea typeface="Tahoma" panose="020B0604030504040204" pitchFamily="34" charset="0"/>
                <a:cs typeface="Tahoma" panose="020B0604030504040204" pitchFamily="34" charset="0"/>
              </a:rPr>
              <a:t>url</a:t>
            </a:r>
            <a:r>
              <a:rPr lang="en-US" altLang="zh-CN" sz="2000">
                <a:latin typeface="Tahoma" panose="020B0604030504040204" pitchFamily="34" charset="0"/>
                <a:ea typeface="Tahoma" panose="020B0604030504040204" pitchFamily="34" charset="0"/>
                <a:cs typeface="Tahoma" panose="020B0604030504040204" pitchFamily="34" charset="0"/>
              </a:rPr>
              <a:t> = new </a:t>
            </a:r>
            <a:r>
              <a:rPr lang="en-US" altLang="zh-CN" sz="2000" dirty="0">
                <a:latin typeface="Tahoma" panose="020B0604030504040204" pitchFamily="34" charset="0"/>
                <a:ea typeface="Tahoma" panose="020B0604030504040204" pitchFamily="34" charset="0"/>
                <a:cs typeface="Tahoma" panose="020B0604030504040204" pitchFamily="34" charset="0"/>
              </a:rPr>
              <a:t>URL(</a:t>
            </a:r>
            <a:r>
              <a:rPr lang="en-US" altLang="zh-CN" sz="2000" dirty="0" err="1">
                <a:latin typeface="Tahoma" panose="020B0604030504040204" pitchFamily="34" charset="0"/>
                <a:ea typeface="Tahoma" panose="020B0604030504040204" pitchFamily="34" charset="0"/>
                <a:cs typeface="Tahoma" panose="020B0604030504040204" pitchFamily="34" charset="0"/>
              </a:rPr>
              <a:t>baidu</a:t>
            </a:r>
            <a:r>
              <a:rPr lang="en-US" altLang="zh-CN" sz="2000" dirty="0">
                <a:latin typeface="Tahoma" panose="020B0604030504040204" pitchFamily="34" charset="0"/>
                <a:ea typeface="Tahoma" panose="020B0604030504040204" pitchFamily="34" charset="0"/>
                <a:cs typeface="Tahoma" panose="020B0604030504040204" pitchFamily="34" charset="0"/>
              </a:rPr>
              <a:t>,"/</a:t>
            </a:r>
            <a:r>
              <a:rPr lang="en-US" altLang="zh-CN" sz="2000" dirty="0" err="1">
                <a:latin typeface="Tahoma" panose="020B0604030504040204" pitchFamily="34" charset="0"/>
                <a:ea typeface="Tahoma" panose="020B0604030504040204" pitchFamily="34" charset="0"/>
                <a:cs typeface="Tahoma" panose="020B0604030504040204" pitchFamily="34" charset="0"/>
              </a:rPr>
              <a:t>index.html?username</a:t>
            </a:r>
            <a:r>
              <a:rPr lang="en-US" altLang="zh-CN" sz="2000" dirty="0">
                <a:latin typeface="Tahoma" panose="020B0604030504040204" pitchFamily="34" charset="0"/>
                <a:ea typeface="Tahoma" panose="020B0604030504040204" pitchFamily="34" charset="0"/>
                <a:cs typeface="Tahoma" panose="020B0604030504040204" pitchFamily="34" charset="0"/>
              </a:rPr>
              <a:t>=</a:t>
            </a:r>
            <a:r>
              <a:rPr lang="en-US" altLang="zh-CN" sz="2000" dirty="0" err="1">
                <a:latin typeface="Tahoma" panose="020B0604030504040204" pitchFamily="34" charset="0"/>
                <a:ea typeface="Tahoma" panose="020B0604030504040204" pitchFamily="34" charset="0"/>
                <a:cs typeface="Tahoma" panose="020B0604030504040204" pitchFamily="34" charset="0"/>
              </a:rPr>
              <a:t>tom#test</a:t>
            </a:r>
            <a:r>
              <a:rPr lang="en-US" altLang="zh-CN" sz="2000" dirty="0">
                <a:latin typeface="Tahoma" panose="020B0604030504040204" pitchFamily="34" charset="0"/>
                <a:ea typeface="Tahoma" panose="020B0604030504040204" pitchFamily="34" charset="0"/>
                <a:cs typeface="Tahoma" panose="020B0604030504040204" pitchFamily="34" charset="0"/>
              </a:rPr>
              <a:t>");</a:t>
            </a:r>
            <a:endParaRPr lang="zh-CN" altLang="en-US" sz="2000" dirty="0">
              <a:latin typeface="Tahoma" panose="020B0604030504040204" pitchFamily="34" charset="0"/>
              <a:cs typeface="Tahoma" panose="020B0604030504040204" pitchFamily="34" charset="0"/>
            </a:endParaRPr>
          </a:p>
          <a:p>
            <a:pPr>
              <a:buNone/>
            </a:pPr>
            <a:r>
              <a:rPr lang="zh-CN" altLang="en-US" sz="2000" dirty="0">
                <a:latin typeface="Tahoma" panose="020B0604030504040204" pitchFamily="34" charset="0"/>
                <a:cs typeface="Tahoma" panose="020B0604030504040204" pitchFamily="34" charset="0"/>
              </a:rPr>
              <a:t> </a:t>
            </a:r>
            <a:r>
              <a:rPr lang="en-US" altLang="zh-CN" sz="2000" dirty="0" err="1">
                <a:latin typeface="Tahoma" panose="020B0604030504040204" pitchFamily="34" charset="0"/>
                <a:ea typeface="Tahoma" panose="020B0604030504040204" pitchFamily="34" charset="0"/>
                <a:cs typeface="Tahoma" panose="020B0604030504040204" pitchFamily="34" charset="0"/>
              </a:rPr>
              <a:t>url.</a:t>
            </a:r>
            <a:r>
              <a:rPr lang="en-US" altLang="zh-CN" sz="2000" err="1">
                <a:latin typeface="Tahoma" panose="020B0604030504040204" pitchFamily="34" charset="0"/>
                <a:ea typeface="Tahoma" panose="020B0604030504040204" pitchFamily="34" charset="0"/>
                <a:cs typeface="Tahoma" panose="020B0604030504040204" pitchFamily="34" charset="0"/>
              </a:rPr>
              <a:t>getProtocol</a:t>
            </a:r>
            <a:r>
              <a:rPr lang="en-US" altLang="zh-CN" sz="2000">
                <a:latin typeface="Tahoma" panose="020B0604030504040204" pitchFamily="34" charset="0"/>
                <a:ea typeface="Tahoma" panose="020B0604030504040204" pitchFamily="34" charset="0"/>
                <a:cs typeface="Tahoma" panose="020B0604030504040204" pitchFamily="34" charset="0"/>
              </a:rPr>
              <a:t>();	//</a:t>
            </a:r>
            <a:r>
              <a:rPr lang="zh-CN" altLang="en-US" sz="2000" dirty="0">
                <a:latin typeface="Tahoma" panose="020B0604030504040204" pitchFamily="34" charset="0"/>
                <a:cs typeface="Tahoma" panose="020B0604030504040204" pitchFamily="34" charset="0"/>
              </a:rPr>
              <a:t>获取协议</a:t>
            </a:r>
          </a:p>
          <a:p>
            <a:pPr>
              <a:buNone/>
            </a:pPr>
            <a:r>
              <a:rPr lang="en-US" altLang="zh-CN" sz="2000" dirty="0">
                <a:latin typeface="Tahoma" panose="020B0604030504040204" pitchFamily="34" charset="0"/>
                <a:ea typeface="Tahoma" panose="020B0604030504040204" pitchFamily="34" charset="0"/>
                <a:cs typeface="Tahoma" panose="020B0604030504040204" pitchFamily="34" charset="0"/>
              </a:rPr>
              <a:t> </a:t>
            </a:r>
            <a:r>
              <a:rPr lang="en-US" altLang="zh-CN" sz="2000" dirty="0" err="1">
                <a:latin typeface="Tahoma" panose="020B0604030504040204" pitchFamily="34" charset="0"/>
                <a:ea typeface="Tahoma" panose="020B0604030504040204" pitchFamily="34" charset="0"/>
                <a:cs typeface="Tahoma" panose="020B0604030504040204" pitchFamily="34" charset="0"/>
              </a:rPr>
              <a:t>url.</a:t>
            </a:r>
            <a:r>
              <a:rPr lang="en-US" altLang="zh-CN" sz="2000" err="1">
                <a:latin typeface="Tahoma" panose="020B0604030504040204" pitchFamily="34" charset="0"/>
                <a:ea typeface="Tahoma" panose="020B0604030504040204" pitchFamily="34" charset="0"/>
                <a:cs typeface="Tahoma" panose="020B0604030504040204" pitchFamily="34" charset="0"/>
              </a:rPr>
              <a:t>getHost</a:t>
            </a:r>
            <a:r>
              <a:rPr lang="en-US" altLang="zh-CN" sz="2000">
                <a:latin typeface="Tahoma" panose="020B0604030504040204" pitchFamily="34" charset="0"/>
                <a:ea typeface="Tahoma" panose="020B0604030504040204" pitchFamily="34" charset="0"/>
                <a:cs typeface="Tahoma" panose="020B0604030504040204" pitchFamily="34" charset="0"/>
              </a:rPr>
              <a:t>();		//</a:t>
            </a:r>
            <a:r>
              <a:rPr lang="zh-CN" altLang="en-US" sz="2000" dirty="0">
                <a:latin typeface="Tahoma" panose="020B0604030504040204" pitchFamily="34" charset="0"/>
                <a:cs typeface="Tahoma" panose="020B0604030504040204" pitchFamily="34" charset="0"/>
              </a:rPr>
              <a:t>获取主机</a:t>
            </a:r>
          </a:p>
          <a:p>
            <a:pPr>
              <a:buNone/>
            </a:pPr>
            <a:r>
              <a:rPr lang="en-US" altLang="zh-CN" sz="2000" dirty="0">
                <a:latin typeface="Tahoma" panose="020B0604030504040204" pitchFamily="34" charset="0"/>
                <a:ea typeface="Tahoma" panose="020B0604030504040204" pitchFamily="34" charset="0"/>
                <a:cs typeface="Tahoma" panose="020B0604030504040204" pitchFamily="34" charset="0"/>
              </a:rPr>
              <a:t> </a:t>
            </a:r>
            <a:r>
              <a:rPr lang="en-US" altLang="zh-CN" sz="2000" dirty="0" err="1">
                <a:latin typeface="Tahoma" panose="020B0604030504040204" pitchFamily="34" charset="0"/>
                <a:ea typeface="Tahoma" panose="020B0604030504040204" pitchFamily="34" charset="0"/>
                <a:cs typeface="Tahoma" panose="020B0604030504040204" pitchFamily="34" charset="0"/>
              </a:rPr>
              <a:t>url.</a:t>
            </a:r>
            <a:r>
              <a:rPr lang="en-US" altLang="zh-CN" sz="2000" err="1">
                <a:latin typeface="Tahoma" panose="020B0604030504040204" pitchFamily="34" charset="0"/>
                <a:ea typeface="Tahoma" panose="020B0604030504040204" pitchFamily="34" charset="0"/>
                <a:cs typeface="Tahoma" panose="020B0604030504040204" pitchFamily="34" charset="0"/>
              </a:rPr>
              <a:t>getPort</a:t>
            </a:r>
            <a:r>
              <a:rPr lang="en-US" altLang="zh-CN" sz="2000">
                <a:latin typeface="Tahoma" panose="020B0604030504040204" pitchFamily="34" charset="0"/>
                <a:ea typeface="Tahoma" panose="020B0604030504040204" pitchFamily="34" charset="0"/>
                <a:cs typeface="Tahoma" panose="020B0604030504040204" pitchFamily="34" charset="0"/>
              </a:rPr>
              <a:t>();		//</a:t>
            </a:r>
            <a:r>
              <a:rPr lang="zh-CN" altLang="en-US" sz="2000" dirty="0">
                <a:latin typeface="Tahoma" panose="020B0604030504040204" pitchFamily="34" charset="0"/>
                <a:cs typeface="Tahoma" panose="020B0604030504040204" pitchFamily="34" charset="0"/>
              </a:rPr>
              <a:t>获取指定端口号</a:t>
            </a:r>
            <a:endParaRPr lang="en-US" altLang="zh-CN" sz="2000" dirty="0">
              <a:latin typeface="Tahoma" panose="020B0604030504040204" pitchFamily="34" charset="0"/>
              <a:ea typeface="Tahoma" panose="020B0604030504040204" pitchFamily="34" charset="0"/>
              <a:cs typeface="Tahoma" panose="020B0604030504040204" pitchFamily="34" charset="0"/>
            </a:endParaRPr>
          </a:p>
          <a:p>
            <a:pPr>
              <a:buNone/>
            </a:pPr>
            <a:r>
              <a:rPr lang="en-US" altLang="zh-CN" sz="2000" dirty="0">
                <a:latin typeface="Tahoma" panose="020B0604030504040204" pitchFamily="34" charset="0"/>
                <a:ea typeface="Tahoma" panose="020B0604030504040204" pitchFamily="34" charset="0"/>
                <a:cs typeface="Tahoma" panose="020B0604030504040204" pitchFamily="34" charset="0"/>
              </a:rPr>
              <a:t> </a:t>
            </a:r>
            <a:r>
              <a:rPr lang="en-US" altLang="zh-CN" sz="2000" dirty="0" err="1">
                <a:latin typeface="Tahoma" panose="020B0604030504040204" pitchFamily="34" charset="0"/>
                <a:ea typeface="Tahoma" panose="020B0604030504040204" pitchFamily="34" charset="0"/>
                <a:cs typeface="Tahoma" panose="020B0604030504040204" pitchFamily="34" charset="0"/>
              </a:rPr>
              <a:t>url.</a:t>
            </a:r>
            <a:r>
              <a:rPr lang="en-US" altLang="zh-CN" sz="2000" err="1">
                <a:latin typeface="Tahoma" panose="020B0604030504040204" pitchFamily="34" charset="0"/>
                <a:ea typeface="Tahoma" panose="020B0604030504040204" pitchFamily="34" charset="0"/>
                <a:cs typeface="Tahoma" panose="020B0604030504040204" pitchFamily="34" charset="0"/>
              </a:rPr>
              <a:t>getPath</a:t>
            </a:r>
            <a:r>
              <a:rPr lang="en-US" altLang="zh-CN" sz="2000">
                <a:latin typeface="Tahoma" panose="020B0604030504040204" pitchFamily="34" charset="0"/>
                <a:ea typeface="Tahoma" panose="020B0604030504040204" pitchFamily="34" charset="0"/>
                <a:cs typeface="Tahoma" panose="020B0604030504040204" pitchFamily="34" charset="0"/>
              </a:rPr>
              <a:t>();		//</a:t>
            </a:r>
            <a:r>
              <a:rPr lang="zh-CN" altLang="en-US" sz="2000" dirty="0">
                <a:latin typeface="Tahoma" panose="020B0604030504040204" pitchFamily="34" charset="0"/>
                <a:cs typeface="Tahoma" panose="020B0604030504040204" pitchFamily="34" charset="0"/>
              </a:rPr>
              <a:t>获取文件路径</a:t>
            </a:r>
          </a:p>
          <a:p>
            <a:pPr>
              <a:buNone/>
            </a:pPr>
            <a:r>
              <a:rPr lang="zh-CN" altLang="en-US" sz="2000" dirty="0">
                <a:latin typeface="Tahoma" panose="020B0604030504040204" pitchFamily="34" charset="0"/>
                <a:cs typeface="Tahoma" panose="020B0604030504040204" pitchFamily="34" charset="0"/>
              </a:rPr>
              <a:t> </a:t>
            </a:r>
            <a:r>
              <a:rPr lang="en-US" altLang="zh-CN" sz="2000" dirty="0" err="1">
                <a:latin typeface="Tahoma" panose="020B0604030504040204" pitchFamily="34" charset="0"/>
                <a:ea typeface="Tahoma" panose="020B0604030504040204" pitchFamily="34" charset="0"/>
                <a:cs typeface="Tahoma" panose="020B0604030504040204" pitchFamily="34" charset="0"/>
              </a:rPr>
              <a:t>url.</a:t>
            </a:r>
            <a:r>
              <a:rPr lang="en-US" altLang="zh-CN" sz="2000" err="1">
                <a:latin typeface="Tahoma" panose="020B0604030504040204" pitchFamily="34" charset="0"/>
                <a:ea typeface="Tahoma" panose="020B0604030504040204" pitchFamily="34" charset="0"/>
                <a:cs typeface="Tahoma" panose="020B0604030504040204" pitchFamily="34" charset="0"/>
              </a:rPr>
              <a:t>getFile</a:t>
            </a:r>
            <a:r>
              <a:rPr lang="en-US" altLang="zh-CN" sz="2000">
                <a:latin typeface="Tahoma" panose="020B0604030504040204" pitchFamily="34" charset="0"/>
                <a:ea typeface="Tahoma" panose="020B0604030504040204" pitchFamily="34" charset="0"/>
                <a:cs typeface="Tahoma" panose="020B0604030504040204" pitchFamily="34" charset="0"/>
              </a:rPr>
              <a:t>();		//</a:t>
            </a:r>
            <a:r>
              <a:rPr lang="zh-CN" altLang="en-US" sz="2000" dirty="0">
                <a:latin typeface="Tahoma" panose="020B0604030504040204" pitchFamily="34" charset="0"/>
                <a:cs typeface="Tahoma" panose="020B0604030504040204" pitchFamily="34" charset="0"/>
              </a:rPr>
              <a:t>文件名，包括文件路径</a:t>
            </a:r>
            <a:r>
              <a:rPr lang="en-US" altLang="zh-CN" sz="2000" dirty="0">
                <a:latin typeface="Tahoma" panose="020B0604030504040204" pitchFamily="34" charset="0"/>
                <a:ea typeface="Tahoma" panose="020B0604030504040204" pitchFamily="34" charset="0"/>
                <a:cs typeface="Tahoma" panose="020B0604030504040204" pitchFamily="34" charset="0"/>
              </a:rPr>
              <a:t>+</a:t>
            </a:r>
            <a:r>
              <a:rPr lang="zh-CN" altLang="en-US" sz="2000" dirty="0">
                <a:latin typeface="Tahoma" panose="020B0604030504040204" pitchFamily="34" charset="0"/>
                <a:cs typeface="Tahoma" panose="020B0604030504040204" pitchFamily="34" charset="0"/>
              </a:rPr>
              <a:t>参数</a:t>
            </a:r>
          </a:p>
          <a:p>
            <a:pPr>
              <a:buNone/>
            </a:pPr>
            <a:r>
              <a:rPr lang="zh-CN" altLang="en-US" sz="2000" dirty="0">
                <a:latin typeface="Tahoma" panose="020B0604030504040204" pitchFamily="34" charset="0"/>
                <a:cs typeface="Tahoma" panose="020B0604030504040204" pitchFamily="34" charset="0"/>
              </a:rPr>
              <a:t> </a:t>
            </a:r>
            <a:r>
              <a:rPr lang="en-US" altLang="zh-CN" sz="2000" dirty="0" err="1">
                <a:latin typeface="Tahoma" panose="020B0604030504040204" pitchFamily="34" charset="0"/>
                <a:ea typeface="Tahoma" panose="020B0604030504040204" pitchFamily="34" charset="0"/>
                <a:cs typeface="Tahoma" panose="020B0604030504040204" pitchFamily="34" charset="0"/>
              </a:rPr>
              <a:t>url.</a:t>
            </a:r>
            <a:r>
              <a:rPr lang="en-US" altLang="zh-CN" sz="2000" err="1">
                <a:latin typeface="Tahoma" panose="020B0604030504040204" pitchFamily="34" charset="0"/>
                <a:ea typeface="Tahoma" panose="020B0604030504040204" pitchFamily="34" charset="0"/>
                <a:cs typeface="Tahoma" panose="020B0604030504040204" pitchFamily="34" charset="0"/>
              </a:rPr>
              <a:t>getRef</a:t>
            </a:r>
            <a:r>
              <a:rPr lang="en-US" altLang="zh-CN" sz="2000">
                <a:latin typeface="Tahoma" panose="020B0604030504040204" pitchFamily="34" charset="0"/>
                <a:ea typeface="Tahoma" panose="020B0604030504040204" pitchFamily="34" charset="0"/>
                <a:cs typeface="Tahoma" panose="020B0604030504040204" pitchFamily="34" charset="0"/>
              </a:rPr>
              <a:t>();		//</a:t>
            </a:r>
            <a:r>
              <a:rPr lang="zh-CN" altLang="en-US" sz="2000" dirty="0">
                <a:latin typeface="Tahoma" panose="020B0604030504040204" pitchFamily="34" charset="0"/>
                <a:cs typeface="Tahoma" panose="020B0604030504040204" pitchFamily="34" charset="0"/>
              </a:rPr>
              <a:t>相对路径，就是锚点，即</a:t>
            </a:r>
            <a:r>
              <a:rPr lang="en-US" altLang="zh-CN" sz="2000" dirty="0">
                <a:latin typeface="Tahoma" panose="020B0604030504040204" pitchFamily="34" charset="0"/>
                <a:ea typeface="Tahoma" panose="020B0604030504040204" pitchFamily="34" charset="0"/>
                <a:cs typeface="Tahoma" panose="020B0604030504040204" pitchFamily="34" charset="0"/>
              </a:rPr>
              <a:t>#</a:t>
            </a:r>
            <a:r>
              <a:rPr lang="zh-CN" altLang="en-US" sz="2000" dirty="0">
                <a:latin typeface="Tahoma" panose="020B0604030504040204" pitchFamily="34" charset="0"/>
                <a:cs typeface="Tahoma" panose="020B0604030504040204" pitchFamily="34" charset="0"/>
              </a:rPr>
              <a:t>号后面的内容</a:t>
            </a:r>
          </a:p>
          <a:p>
            <a:pPr>
              <a:buNone/>
            </a:pPr>
            <a:r>
              <a:rPr lang="en-US" altLang="zh-CN" sz="2000">
                <a:latin typeface="Tahoma" panose="020B0604030504040204" pitchFamily="34" charset="0"/>
                <a:ea typeface="Tahoma" panose="020B0604030504040204" pitchFamily="34" charset="0"/>
                <a:cs typeface="Tahoma" panose="020B0604030504040204" pitchFamily="34" charset="0"/>
              </a:rPr>
              <a:t> url</a:t>
            </a:r>
            <a:r>
              <a:rPr lang="en-US" altLang="zh-CN" sz="2000" dirty="0" err="1">
                <a:latin typeface="Tahoma" panose="020B0604030504040204" pitchFamily="34" charset="0"/>
                <a:ea typeface="Tahoma" panose="020B0604030504040204" pitchFamily="34" charset="0"/>
                <a:cs typeface="Tahoma" panose="020B0604030504040204" pitchFamily="34" charset="0"/>
              </a:rPr>
              <a:t>.</a:t>
            </a:r>
            <a:r>
              <a:rPr lang="en-US" altLang="zh-CN" sz="2000" err="1">
                <a:latin typeface="Tahoma" panose="020B0604030504040204" pitchFamily="34" charset="0"/>
                <a:ea typeface="Tahoma" panose="020B0604030504040204" pitchFamily="34" charset="0"/>
                <a:cs typeface="Tahoma" panose="020B0604030504040204" pitchFamily="34" charset="0"/>
              </a:rPr>
              <a:t>getQuery</a:t>
            </a:r>
            <a:r>
              <a:rPr lang="en-US" altLang="zh-CN" sz="2000">
                <a:latin typeface="Tahoma" panose="020B0604030504040204" pitchFamily="34" charset="0"/>
                <a:ea typeface="Tahoma" panose="020B0604030504040204" pitchFamily="34" charset="0"/>
                <a:cs typeface="Tahoma" panose="020B0604030504040204" pitchFamily="34" charset="0"/>
              </a:rPr>
              <a:t>();		//</a:t>
            </a:r>
            <a:r>
              <a:rPr lang="zh-CN" altLang="en-US" sz="2000" dirty="0">
                <a:latin typeface="Tahoma" panose="020B0604030504040204" pitchFamily="34" charset="0"/>
                <a:cs typeface="Tahoma" panose="020B0604030504040204" pitchFamily="34" charset="0"/>
              </a:rPr>
              <a:t>查询字符串，即参数</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latin typeface="Tahoma" panose="020B0604030504040204" pitchFamily="34" charset="0"/>
                <a:cs typeface="Tahoma" panose="020B0604030504040204" pitchFamily="34" charset="0"/>
              </a:rPr>
              <a:t>§16.1.2   读取</a:t>
            </a:r>
            <a:r>
              <a:rPr lang="en-US" altLang="zh-CN" dirty="0">
                <a:latin typeface="Tahoma" panose="020B0604030504040204" pitchFamily="34" charset="0"/>
                <a:ea typeface="Tahoma" panose="020B0604030504040204" pitchFamily="34" charset="0"/>
                <a:cs typeface="Tahoma" panose="020B0604030504040204" pitchFamily="34" charset="0"/>
              </a:rPr>
              <a:t>URL</a:t>
            </a:r>
            <a:r>
              <a:rPr lang="zh-CN" altLang="en-US" dirty="0">
                <a:latin typeface="Tahoma" panose="020B0604030504040204" pitchFamily="34" charset="0"/>
                <a:cs typeface="Tahoma" panose="020B0604030504040204" pitchFamily="34" charset="0"/>
              </a:rPr>
              <a:t>中的资源 </a:t>
            </a:r>
          </a:p>
        </p:txBody>
      </p:sp>
      <p:sp>
        <p:nvSpPr>
          <p:cNvPr id="3" name="内容占位符 2"/>
          <p:cNvSpPr>
            <a:spLocks noGrp="1"/>
          </p:cNvSpPr>
          <p:nvPr>
            <p:ph idx="1"/>
          </p:nvPr>
        </p:nvSpPr>
        <p:spPr/>
        <p:txBody>
          <a:bodyPr/>
          <a:lstStyle/>
          <a:p>
            <a:pPr algn="just">
              <a:lnSpc>
                <a:spcPct val="110000"/>
              </a:lnSpc>
            </a:pPr>
            <a:r>
              <a:rPr lang="zh-CN" altLang="en-US" dirty="0"/>
              <a:t>通过</a:t>
            </a:r>
            <a:r>
              <a:rPr lang="en-US" altLang="zh-CN" dirty="0"/>
              <a:t>URL</a:t>
            </a:r>
            <a:r>
              <a:rPr lang="zh-CN" altLang="en-US" dirty="0"/>
              <a:t>对象的</a:t>
            </a:r>
            <a:r>
              <a:rPr lang="en-US" altLang="zh-CN" b="1" dirty="0" err="1">
                <a:solidFill>
                  <a:srgbClr val="C00000"/>
                </a:solidFill>
              </a:rPr>
              <a:t>openStream</a:t>
            </a:r>
            <a:r>
              <a:rPr lang="en-US" altLang="zh-CN" b="1" dirty="0">
                <a:solidFill>
                  <a:srgbClr val="C00000"/>
                </a:solidFill>
              </a:rPr>
              <a:t>()</a:t>
            </a:r>
            <a:r>
              <a:rPr lang="zh-CN" altLang="en-US" dirty="0"/>
              <a:t>方法可以得到指定资源的输入流，通过流能够读取或访问网页上的资源 。</a:t>
            </a:r>
            <a:endParaRPr lang="en-US" altLang="zh-CN" dirty="0"/>
          </a:p>
          <a:p>
            <a:pPr algn="just">
              <a:lnSpc>
                <a:spcPct val="110000"/>
              </a:lnSpc>
            </a:pPr>
            <a:endParaRPr lang="en-US" altLang="zh-CN" b="1" dirty="0"/>
          </a:p>
          <a:p>
            <a:pPr algn="just">
              <a:lnSpc>
                <a:spcPct val="110000"/>
              </a:lnSpc>
            </a:pPr>
            <a:r>
              <a:rPr lang="en-US" altLang="zh-CN" b="1" dirty="0"/>
              <a:t>URL</a:t>
            </a:r>
            <a:r>
              <a:rPr lang="zh-CN" altLang="en-US" b="1" dirty="0"/>
              <a:t>对象调用 </a:t>
            </a:r>
          </a:p>
          <a:p>
            <a:pPr algn="ctr">
              <a:lnSpc>
                <a:spcPct val="110000"/>
              </a:lnSpc>
              <a:buNone/>
            </a:pPr>
            <a:r>
              <a:rPr lang="en-US" altLang="zh-CN" b="1" dirty="0" err="1">
                <a:solidFill>
                  <a:srgbClr val="0000FF"/>
                </a:solidFill>
              </a:rPr>
              <a:t>InputStream</a:t>
            </a:r>
            <a:r>
              <a:rPr lang="en-US" altLang="zh-CN" b="1" dirty="0">
                <a:solidFill>
                  <a:srgbClr val="0000FF"/>
                </a:solidFill>
              </a:rPr>
              <a:t> </a:t>
            </a:r>
            <a:r>
              <a:rPr lang="en-US" altLang="zh-CN" b="1" dirty="0" err="1">
                <a:solidFill>
                  <a:srgbClr val="0000FF"/>
                </a:solidFill>
              </a:rPr>
              <a:t>openStream</a:t>
            </a:r>
            <a:r>
              <a:rPr lang="en-US" altLang="zh-CN" b="1" dirty="0">
                <a:solidFill>
                  <a:srgbClr val="0000FF"/>
                </a:solidFill>
              </a:rPr>
              <a:t>();</a:t>
            </a:r>
          </a:p>
          <a:p>
            <a:pPr lvl="1" algn="just">
              <a:lnSpc>
                <a:spcPct val="110000"/>
              </a:lnSpc>
            </a:pPr>
            <a:r>
              <a:rPr lang="zh-CN" altLang="en-US" dirty="0"/>
              <a:t>该方法可以返回一个</a:t>
            </a:r>
            <a:r>
              <a:rPr lang="zh-CN" altLang="en-US" dirty="0">
                <a:solidFill>
                  <a:srgbClr val="C00000"/>
                </a:solidFill>
              </a:rPr>
              <a:t>输入流</a:t>
            </a:r>
            <a:r>
              <a:rPr lang="zh-CN" altLang="en-US" dirty="0"/>
              <a:t>，该输入流指向</a:t>
            </a:r>
            <a:r>
              <a:rPr lang="en-US" altLang="zh-CN" dirty="0"/>
              <a:t>URL</a:t>
            </a:r>
            <a:r>
              <a:rPr lang="zh-CN" altLang="en-US" dirty="0"/>
              <a:t>对象所包含的资源。</a:t>
            </a:r>
            <a:endParaRPr lang="en-US" altLang="zh-CN" dirty="0"/>
          </a:p>
          <a:p>
            <a:pPr lvl="1" algn="just">
              <a:lnSpc>
                <a:spcPct val="110000"/>
              </a:lnSpc>
            </a:pPr>
            <a:r>
              <a:rPr lang="zh-CN" altLang="en-US" dirty="0"/>
              <a:t>通过该输入流可以将服务器上的资源读入到客户端。</a:t>
            </a:r>
            <a:r>
              <a:rPr lang="zh-CN" altLang="en-US" dirty="0">
                <a:latin typeface="宋体" charset="-122"/>
              </a:rPr>
              <a:t> </a:t>
            </a:r>
            <a:r>
              <a:rPr lang="zh-CN" altLang="en-US" dirty="0"/>
              <a:t> </a:t>
            </a:r>
            <a:endParaRPr lang="zh-CN" altLang="en-US" sz="1600" dirty="0">
              <a:latin typeface="宋体" charset="-122"/>
            </a:endParaRPr>
          </a:p>
          <a:p>
            <a:pPr algn="just"/>
            <a:endParaRPr lang="en-US" altLang="zh-CN" b="1"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p:sld>
</file>

<file path=ppt/theme/theme1.xml><?xml version="1.0" encoding="utf-8"?>
<a:theme xmlns:a="http://schemas.openxmlformats.org/drawingml/2006/main" name="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1775</TotalTime>
  <Words>5582</Words>
  <Application>Microsoft Office PowerPoint</Application>
  <PresentationFormat>全屏显示(4:3)</PresentationFormat>
  <Paragraphs>895</Paragraphs>
  <Slides>76</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76</vt:i4>
      </vt:variant>
    </vt:vector>
  </HeadingPairs>
  <TitlesOfParts>
    <vt:vector size="86" baseType="lpstr">
      <vt:lpstr>Arial Unicode MS</vt:lpstr>
      <vt:lpstr>华文楷体</vt:lpstr>
      <vt:lpstr>宋体</vt:lpstr>
      <vt:lpstr>Arial</vt:lpstr>
      <vt:lpstr>Calibri</vt:lpstr>
      <vt:lpstr>Tahoma</vt:lpstr>
      <vt:lpstr>Verdana</vt:lpstr>
      <vt:lpstr>Wingdings</vt:lpstr>
      <vt:lpstr>主题1</vt:lpstr>
      <vt:lpstr>Office 主题</vt:lpstr>
      <vt:lpstr>《Java高级编程》</vt:lpstr>
      <vt:lpstr>导读</vt:lpstr>
      <vt:lpstr>Java网络编程</vt:lpstr>
      <vt:lpstr>§16.1  URL类 </vt:lpstr>
      <vt:lpstr>§16.1  URL类 </vt:lpstr>
      <vt:lpstr>§16.1.1    URL类的构造方法  </vt:lpstr>
      <vt:lpstr>§16.1.1    URL的构造方法 </vt:lpstr>
      <vt:lpstr>URL获取资源属性的方法：</vt:lpstr>
      <vt:lpstr>§16.1.2   读取URL中的资源 </vt:lpstr>
      <vt:lpstr>PowerPoint 演示文稿</vt:lpstr>
      <vt:lpstr> 例题16-2</vt:lpstr>
      <vt:lpstr>openStream()方法</vt:lpstr>
      <vt:lpstr>§16.1.3   显示URL资源中的html文件 </vt:lpstr>
      <vt:lpstr>§16.1.3   显示URL资源中的html文件 </vt:lpstr>
      <vt:lpstr>§16.1.4   处理超链接 </vt:lpstr>
      <vt:lpstr>§16.1.4   处理超链接 </vt:lpstr>
      <vt:lpstr>//使用匿名类实现超链接事件监视器接口HyperlinkListener</vt:lpstr>
      <vt:lpstr>§16.2   InetAdress类 </vt:lpstr>
      <vt:lpstr>§16.2.1   地址的表示</vt:lpstr>
      <vt:lpstr>§16.2.1   地址的表示</vt:lpstr>
      <vt:lpstr>§16.2.2   获取地址 </vt:lpstr>
      <vt:lpstr>§16.2.2   获取地址 </vt:lpstr>
      <vt:lpstr>§16.2.2   获取地址 </vt:lpstr>
      <vt:lpstr>§16.2.2   获取地址 </vt:lpstr>
      <vt:lpstr>PowerPoint 演示文稿</vt:lpstr>
      <vt:lpstr>§16.2.2   获取地址 </vt:lpstr>
      <vt:lpstr>PowerPoint 演示文稿</vt:lpstr>
      <vt:lpstr>§16.2.2   获取地址 </vt:lpstr>
      <vt:lpstr>PowerPoint 演示文稿</vt:lpstr>
      <vt:lpstr>Java中的网络支持</vt:lpstr>
      <vt:lpstr>§16.3   套接字 </vt:lpstr>
      <vt:lpstr>§16.3.1   套接字Socket</vt:lpstr>
      <vt:lpstr>C/S(Client/Server)工作模式</vt:lpstr>
      <vt:lpstr>§16.3.1   套接字Socket</vt:lpstr>
      <vt:lpstr>§16.3.1   套接字Socket</vt:lpstr>
      <vt:lpstr>§16.3.1   套接字Socket</vt:lpstr>
      <vt:lpstr>§16.3.2   客户端的套接字对象 </vt:lpstr>
      <vt:lpstr>§16.3.2   客户端的套接字对象 </vt:lpstr>
      <vt:lpstr>§16.3.2   客户端的套接字对象 </vt:lpstr>
      <vt:lpstr>PowerPoint 演示文稿</vt:lpstr>
      <vt:lpstr>例16-5:</vt:lpstr>
      <vt:lpstr>其它实例代码:</vt:lpstr>
      <vt:lpstr>§16.3.3   ServerSocket类 </vt:lpstr>
      <vt:lpstr>§16.3.3   ServerSocket类 </vt:lpstr>
      <vt:lpstr>§16.3.3   ServerSocket类 </vt:lpstr>
      <vt:lpstr>§16.3.3   ServerSocket类 </vt:lpstr>
      <vt:lpstr>PowerPoint 演示文稿</vt:lpstr>
      <vt:lpstr>Socket类的其它方法</vt:lpstr>
      <vt:lpstr>Socket/ServerSocket编程</vt:lpstr>
      <vt:lpstr>Socket/ServerSocket编程</vt:lpstr>
      <vt:lpstr>Socket 通信模型</vt:lpstr>
      <vt:lpstr>PowerPoint 演示文稿</vt:lpstr>
      <vt:lpstr>PowerPoint 演示文稿</vt:lpstr>
      <vt:lpstr>§16.3.3   ServerSocket类 </vt:lpstr>
      <vt:lpstr>§16.3.4   把套接字连接放在一个线程中 </vt:lpstr>
      <vt:lpstr>§16.3.4   把套接字连接放在一个线程中 </vt:lpstr>
      <vt:lpstr>多线程通信模型</vt:lpstr>
      <vt:lpstr>§16.3.4   把套接字连接放在一个线程中 </vt:lpstr>
      <vt:lpstr>§16.3.4   把套接字连接放在一个线程中 </vt:lpstr>
      <vt:lpstr>§16.3.4   把套接字连接放在一个线程中 </vt:lpstr>
      <vt:lpstr>§16.4    UDP数 据 报 </vt:lpstr>
      <vt:lpstr>§16.4    UDP数 据 报 </vt:lpstr>
      <vt:lpstr>§16.4    UDP数 据 报 </vt:lpstr>
      <vt:lpstr>UDP通信模型</vt:lpstr>
      <vt:lpstr>§16.4.1   发送数据包 </vt:lpstr>
      <vt:lpstr>§16.4.1   发送数据包 </vt:lpstr>
      <vt:lpstr>§16.4.1   发送数据包 </vt:lpstr>
      <vt:lpstr>§16.4.1   发送数据包 </vt:lpstr>
      <vt:lpstr>§16.4.2    接收数据包 </vt:lpstr>
      <vt:lpstr>§16.4.2    接收数据包 </vt:lpstr>
      <vt:lpstr>§16.4.2    接收数据包 </vt:lpstr>
      <vt:lpstr>§16.4.2    接收数据包 </vt:lpstr>
      <vt:lpstr>UDP编程模型</vt:lpstr>
      <vt:lpstr>UDP编程</vt:lpstr>
      <vt:lpstr>UDP编程</vt:lpstr>
      <vt:lpstr>§16. 7  小结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《Java高级编程》</dc:title>
  <dc:creator>Administrator</dc:creator>
  <cp:lastModifiedBy>631237753@qq.com</cp:lastModifiedBy>
  <cp:revision>420</cp:revision>
  <dcterms:created xsi:type="dcterms:W3CDTF">2018-03-18T04:17:22Z</dcterms:created>
  <dcterms:modified xsi:type="dcterms:W3CDTF">2019-03-25T06:39:58Z</dcterms:modified>
</cp:coreProperties>
</file>