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 id="2147483699" r:id="rId2"/>
  </p:sldMasterIdLst>
  <p:notesMasterIdLst>
    <p:notesMasterId r:id="rId70"/>
  </p:notesMasterIdLst>
  <p:sldIdLst>
    <p:sldId id="257" r:id="rId3"/>
    <p:sldId id="258" r:id="rId4"/>
    <p:sldId id="259" r:id="rId5"/>
    <p:sldId id="260" r:id="rId6"/>
    <p:sldId id="264" r:id="rId7"/>
    <p:sldId id="265" r:id="rId8"/>
    <p:sldId id="261" r:id="rId9"/>
    <p:sldId id="262" r:id="rId10"/>
    <p:sldId id="266" r:id="rId11"/>
    <p:sldId id="263" r:id="rId12"/>
    <p:sldId id="267" r:id="rId13"/>
    <p:sldId id="268" r:id="rId14"/>
    <p:sldId id="269" r:id="rId15"/>
    <p:sldId id="270" r:id="rId16"/>
    <p:sldId id="276" r:id="rId17"/>
    <p:sldId id="273" r:id="rId18"/>
    <p:sldId id="271" r:id="rId19"/>
    <p:sldId id="277" r:id="rId20"/>
    <p:sldId id="272" r:id="rId21"/>
    <p:sldId id="279" r:id="rId22"/>
    <p:sldId id="280" r:id="rId23"/>
    <p:sldId id="281" r:id="rId24"/>
    <p:sldId id="274" r:id="rId25"/>
    <p:sldId id="275" r:id="rId26"/>
    <p:sldId id="282" r:id="rId27"/>
    <p:sldId id="283" r:id="rId28"/>
    <p:sldId id="284" r:id="rId29"/>
    <p:sldId id="307" r:id="rId30"/>
    <p:sldId id="308" r:id="rId31"/>
    <p:sldId id="309" r:id="rId32"/>
    <p:sldId id="310" r:id="rId33"/>
    <p:sldId id="312" r:id="rId34"/>
    <p:sldId id="314" r:id="rId35"/>
    <p:sldId id="313" r:id="rId36"/>
    <p:sldId id="285" r:id="rId37"/>
    <p:sldId id="317" r:id="rId38"/>
    <p:sldId id="318" r:id="rId39"/>
    <p:sldId id="286" r:id="rId40"/>
    <p:sldId id="287" r:id="rId41"/>
    <p:sldId id="288" r:id="rId42"/>
    <p:sldId id="290" r:id="rId43"/>
    <p:sldId id="291" r:id="rId44"/>
    <p:sldId id="299" r:id="rId45"/>
    <p:sldId id="293" r:id="rId46"/>
    <p:sldId id="292" r:id="rId47"/>
    <p:sldId id="289" r:id="rId48"/>
    <p:sldId id="294" r:id="rId49"/>
    <p:sldId id="295" r:id="rId50"/>
    <p:sldId id="300" r:id="rId51"/>
    <p:sldId id="297" r:id="rId52"/>
    <p:sldId id="296" r:id="rId53"/>
    <p:sldId id="316" r:id="rId54"/>
    <p:sldId id="301" r:id="rId55"/>
    <p:sldId id="303" r:id="rId56"/>
    <p:sldId id="298" r:id="rId57"/>
    <p:sldId id="302" r:id="rId58"/>
    <p:sldId id="305" r:id="rId59"/>
    <p:sldId id="306" r:id="rId60"/>
    <p:sldId id="405" r:id="rId61"/>
    <p:sldId id="406" r:id="rId62"/>
    <p:sldId id="407" r:id="rId63"/>
    <p:sldId id="410" r:id="rId64"/>
    <p:sldId id="409" r:id="rId65"/>
    <p:sldId id="414" r:id="rId66"/>
    <p:sldId id="411" r:id="rId67"/>
    <p:sldId id="412" r:id="rId68"/>
    <p:sldId id="413"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31237753@qq.com" initials="6" lastIdx="1" clrIdx="0">
    <p:extLst>
      <p:ext uri="{19B8F6BF-5375-455C-9EA6-DF929625EA0E}">
        <p15:presenceInfo xmlns:p15="http://schemas.microsoft.com/office/powerpoint/2012/main" userId="9b17ff21456fb1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0066"/>
    <a:srgbClr val="0000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6T11:34:44.043"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41108-6EFF-44DE-9EB3-6B95B2524FD7}" type="datetimeFigureOut">
              <a:rPr lang="zh-CN" altLang="en-US" smtClean="0"/>
              <a:pPr/>
              <a:t>2019/3/27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DD8D1A-01DF-4334-B366-BEF64BA7CE6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1DD8D1A-01DF-4334-B366-BEF64BA7CE6C}"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1DD8D1A-01DF-4334-B366-BEF64BA7CE6C}" type="slidenum">
              <a:rPr lang="zh-CN" altLang="en-US" smtClean="0"/>
              <a:pPr/>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1DD8D1A-01DF-4334-B366-BEF64BA7CE6C}" type="slidenum">
              <a:rPr lang="zh-CN" altLang="en-US" smtClean="0"/>
              <a:pPr/>
              <a:t>21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1DD8D1A-01DF-4334-B366-BEF64BA7CE6C}" type="slidenum">
              <a:rPr lang="zh-CN" altLang="en-US" smtClean="0"/>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50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zh-CN" altLang="en-US"/>
              <a:t>单击此处编辑母版副标题样式</a:t>
            </a:r>
          </a:p>
        </p:txBody>
      </p:sp>
      <p:sp>
        <p:nvSpPr>
          <p:cNvPr id="5125" name="Rectangle 5"/>
          <p:cNvSpPr>
            <a:spLocks noGrp="1" noChangeArrowheads="1"/>
          </p:cNvSpPr>
          <p:nvPr>
            <p:ph type="dt" sz="half" idx="2"/>
          </p:nvPr>
        </p:nvSpPr>
        <p:spPr/>
        <p:txBody>
          <a:bodyPr/>
          <a:lstStyle>
            <a:lvl1pPr>
              <a:defRPr/>
            </a:lvl1pPr>
          </a:lstStyle>
          <a:p>
            <a:fld id="{AA0DE205-FE47-4CAC-A75C-B153662F756B}" type="datetime1">
              <a:rPr lang="zh-CN" altLang="en-US" smtClean="0"/>
              <a:pPr/>
              <a:t>2019/3/27</a:t>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itchFamily="2" charset="-122"/>
                <a:ea typeface="华文楷体"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extLst>
      <p:ext uri="{BB962C8B-B14F-4D97-AF65-F5344CB8AC3E}">
        <p14:creationId xmlns:p14="http://schemas.microsoft.com/office/powerpoint/2010/main" val="325446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94589037-C526-4A13-8309-546F08DD53FF}" type="datetime1">
              <a:rPr lang="zh-CN" altLang="en-US" smtClean="0"/>
              <a:pPr/>
              <a:t>2019/3/27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0123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C675EF0E-DE09-4A2D-810D-5FF58E16E8DC}" type="datetime1">
              <a:rPr lang="zh-CN" altLang="en-US" smtClean="0"/>
              <a:pPr/>
              <a:t>2019/3/27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80745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0"/>
            <a:ext cx="6629400" cy="685800"/>
          </a:xfrm>
        </p:spPr>
        <p:txBody>
          <a:bodyPr/>
          <a:lstStyle/>
          <a:p>
            <a:r>
              <a:rPr lang="zh-CN" altLang="en-US"/>
              <a:t>单击此处编辑母版标题样式</a:t>
            </a:r>
          </a:p>
        </p:txBody>
      </p:sp>
      <p:sp>
        <p:nvSpPr>
          <p:cNvPr id="3" name="SmartArt 占位符 2"/>
          <p:cNvSpPr>
            <a:spLocks noGrp="1"/>
          </p:cNvSpPr>
          <p:nvPr>
            <p:ph type="dgm" idx="1"/>
          </p:nvPr>
        </p:nvSpPr>
        <p:spPr>
          <a:xfrm>
            <a:off x="685800" y="1981200"/>
            <a:ext cx="7772400" cy="4114800"/>
          </a:xfrm>
        </p:spPr>
        <p:txBody>
          <a:bodyPr/>
          <a:lstStyle/>
          <a:p>
            <a:r>
              <a:rPr lang="zh-CN" altLang="en-US"/>
              <a:t>单击图标添加 </a:t>
            </a:r>
            <a:r>
              <a:rPr lang="en-US" altLang="zh-CN"/>
              <a:t>SmartArt </a:t>
            </a:r>
            <a:r>
              <a:rPr lang="zh-CN" altLang="en-US"/>
              <a:t>图形</a:t>
            </a:r>
          </a:p>
        </p:txBody>
      </p:sp>
      <p:sp>
        <p:nvSpPr>
          <p:cNvPr id="4" name="日期占位符 3"/>
          <p:cNvSpPr>
            <a:spLocks noGrp="1"/>
          </p:cNvSpPr>
          <p:nvPr>
            <p:ph type="dt" sz="half" idx="10"/>
          </p:nvPr>
        </p:nvSpPr>
        <p:spPr>
          <a:xfrm>
            <a:off x="66675" y="6497638"/>
            <a:ext cx="1905000" cy="319087"/>
          </a:xfrm>
        </p:spPr>
        <p:txBody>
          <a:bodyPr/>
          <a:lstStyle>
            <a:lvl1pPr>
              <a:defRPr/>
            </a:lvl1pPr>
          </a:lstStyle>
          <a:p>
            <a:fld id="{D6F55C4A-50F8-45F0-9728-D79FE34C0668}" type="datetime1">
              <a:rPr lang="zh-CN" altLang="en-US" smtClean="0"/>
              <a:pPr/>
              <a:t>2019/3/27</a:t>
            </a:fld>
            <a:endParaRPr lang="zh-CN" altLang="en-US"/>
          </a:p>
        </p:txBody>
      </p:sp>
      <p:sp>
        <p:nvSpPr>
          <p:cNvPr id="5" name="页脚占位符 4"/>
          <p:cNvSpPr>
            <a:spLocks noGrp="1"/>
          </p:cNvSpPr>
          <p:nvPr>
            <p:ph type="ftr" sz="quarter" idx="11"/>
          </p:nvPr>
        </p:nvSpPr>
        <p:spPr>
          <a:xfrm>
            <a:off x="3200400" y="6629400"/>
            <a:ext cx="2895600" cy="22860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26748159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68738DAD-FB39-465D-886A-1169BCF6CAED}" type="datetime1">
              <a:rPr lang="zh-CN" altLang="en-US" smtClean="0"/>
              <a:pPr>
                <a:defRPr/>
              </a:pPr>
              <a:t>2019/3/27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D706D37-E864-40AA-8A99-AA5BDFD50140}" type="slidenum">
              <a:rPr lang="en-US" altLang="zh-CN"/>
              <a:pPr>
                <a:defRPr/>
              </a:pPr>
              <a:t>‹#›</a:t>
            </a:fld>
            <a:endParaRPr lang="en-US" altLang="zh-CN"/>
          </a:p>
        </p:txBody>
      </p:sp>
    </p:spTree>
    <p:extLst>
      <p:ext uri="{BB962C8B-B14F-4D97-AF65-F5344CB8AC3E}">
        <p14:creationId xmlns:p14="http://schemas.microsoft.com/office/powerpoint/2010/main" val="2517857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4C41320-4B67-4708-A9B3-2F52B1019418}" type="datetime1">
              <a:rPr lang="zh-CN" altLang="en-US" smtClean="0"/>
              <a:pPr/>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25287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0308094-E166-4673-9C51-7DA43D2AA442}" type="datetime1">
              <a:rPr lang="zh-CN" altLang="en-US" smtClean="0"/>
              <a:pPr/>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31876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0283DBC-89B8-4FED-B918-C367A0A9FD8D}" type="datetime1">
              <a:rPr lang="zh-CN" altLang="en-US" smtClean="0"/>
              <a:pPr/>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8099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010CD27-D07F-4DD3-8FD6-16DD3E771166}" type="datetime1">
              <a:rPr lang="zh-CN" altLang="en-US" smtClean="0"/>
              <a:pPr/>
              <a:t>2019/3/27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00689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8663D4C-7012-46AC-A1B7-18B03129A457}" type="datetime1">
              <a:rPr lang="zh-CN" altLang="en-US" smtClean="0"/>
              <a:pPr/>
              <a:t>2019/3/27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12169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3B8B51-F6B3-4E38-B503-5546E5122BC9}" type="datetime1">
              <a:rPr lang="zh-CN" altLang="en-US" smtClean="0"/>
              <a:pPr/>
              <a:t>2019/3/27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0464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26A79C61-34CC-4FF4-80F1-B2FC6A9DE49A}" type="datetime1">
              <a:rPr lang="zh-CN" altLang="en-US" smtClean="0"/>
              <a:pPr/>
              <a:t>2019/3/27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14966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D4FF52-2A75-42F5-97FF-A2A444CBD12E}" type="datetime1">
              <a:rPr lang="zh-CN" altLang="en-US" smtClean="0"/>
              <a:pPr/>
              <a:t>2019/3/27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4136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077FF7-4680-4FDE-A23D-B4BBB036323A}" type="datetime1">
              <a:rPr lang="zh-CN" altLang="en-US" smtClean="0"/>
              <a:pPr/>
              <a:t>2019/3/27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633141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F29D2E-0F00-468B-823A-7C6F9BDE81D1}" type="datetime1">
              <a:rPr lang="zh-CN" altLang="en-US" smtClean="0"/>
              <a:pPr/>
              <a:t>2019/3/27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241465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44CB02-B06C-4CDA-BB62-914C6810BC76}" type="datetime1">
              <a:rPr lang="zh-CN" altLang="en-US" smtClean="0"/>
              <a:pPr/>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57501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BFB672C-F3F4-41C6-9CD5-255101D83B84}" type="datetime1">
              <a:rPr lang="zh-CN" altLang="en-US" smtClean="0"/>
              <a:pPr/>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5766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313BD4D7-E820-4408-BBC2-18B8040EEAD4}" type="datetime1">
              <a:rPr lang="zh-CN" altLang="en-US" smtClean="0"/>
              <a:pPr/>
              <a:t>2019/3/27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2796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CD1B25EE-C0D7-4C53-8B50-64E97F875BC7}" type="datetime1">
              <a:rPr lang="zh-CN" altLang="en-US" smtClean="0"/>
              <a:pPr/>
              <a:t>2019/3/27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8275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F46A2CE3-0642-48A2-8C32-2623D8912A92}" type="datetime1">
              <a:rPr lang="zh-CN" altLang="en-US" smtClean="0"/>
              <a:pPr/>
              <a:t>2019/3/27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4630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63EEBF97-9A81-42E3-8C9E-188C64129FCB}" type="datetime1">
              <a:rPr lang="zh-CN" altLang="en-US" smtClean="0"/>
              <a:pPr/>
              <a:t>2019/3/27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2426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8BC1B7F-B004-4D9B-8669-D9904D33E9F5}" type="datetime1">
              <a:rPr lang="zh-CN" altLang="en-US" smtClean="0"/>
              <a:pPr/>
              <a:t>2019/3/27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4194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62427160-2937-4A48-A783-A96BFFB72591}" type="datetime1">
              <a:rPr lang="zh-CN" altLang="en-US" smtClean="0"/>
              <a:pPr/>
              <a:t>2019/3/27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082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4E83EAB-D6C8-4698-90A8-D94D3048F9A0}" type="datetime1">
              <a:rPr lang="zh-CN" altLang="en-US" smtClean="0"/>
              <a:pPr/>
              <a:t>2019/3/27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463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628775"/>
            <a:ext cx="8229600" cy="4502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D6F55C4A-50F8-45F0-9728-D79FE34C0668}" type="datetime1">
              <a:rPr lang="zh-CN" altLang="en-US" smtClean="0"/>
              <a:pPr/>
              <a:t>2019/3/27</a:t>
            </a:fld>
            <a:endParaRPr lang="zh-CN"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336447407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11" r:id="rId13"/>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ea typeface="宋体" charset="-122"/>
        </a:defRPr>
      </a:lvl2pPr>
      <a:lvl3pPr algn="l" rtl="0" eaLnBrk="1" fontAlgn="base" hangingPunct="1">
        <a:spcBef>
          <a:spcPct val="0"/>
        </a:spcBef>
        <a:spcAft>
          <a:spcPct val="0"/>
        </a:spcAft>
        <a:defRPr sz="4000" b="1">
          <a:solidFill>
            <a:schemeClr val="tx2"/>
          </a:solidFill>
          <a:latin typeface="Arial" charset="0"/>
          <a:ea typeface="宋体" charset="-122"/>
        </a:defRPr>
      </a:lvl3pPr>
      <a:lvl4pPr algn="l" rtl="0" eaLnBrk="1" fontAlgn="base" hangingPunct="1">
        <a:spcBef>
          <a:spcPct val="0"/>
        </a:spcBef>
        <a:spcAft>
          <a:spcPct val="0"/>
        </a:spcAft>
        <a:defRPr sz="4000" b="1">
          <a:solidFill>
            <a:schemeClr val="tx2"/>
          </a:solidFill>
          <a:latin typeface="Arial" charset="0"/>
          <a:ea typeface="宋体" charset="-122"/>
        </a:defRPr>
      </a:lvl4pPr>
      <a:lvl5pPr algn="l" rtl="0" eaLnBrk="1" fontAlgn="base" hangingPunct="1">
        <a:spcBef>
          <a:spcPct val="0"/>
        </a:spcBef>
        <a:spcAft>
          <a:spcPct val="0"/>
        </a:spcAft>
        <a:defRPr sz="4000" b="1">
          <a:solidFill>
            <a:schemeClr val="tx2"/>
          </a:solidFill>
          <a:latin typeface="Arial" charset="0"/>
          <a:ea typeface="宋体" charset="-122"/>
        </a:defRPr>
      </a:lvl5pPr>
      <a:lvl6pPr marL="457200" algn="l" rtl="0" eaLnBrk="1" fontAlgn="base" hangingPunct="1">
        <a:spcBef>
          <a:spcPct val="0"/>
        </a:spcBef>
        <a:spcAft>
          <a:spcPct val="0"/>
        </a:spcAft>
        <a:defRPr sz="4000" b="1">
          <a:solidFill>
            <a:schemeClr val="tx2"/>
          </a:solidFill>
          <a:latin typeface="Arial" charset="0"/>
          <a:ea typeface="宋体" charset="-122"/>
        </a:defRPr>
      </a:lvl6pPr>
      <a:lvl7pPr marL="914400" algn="l" rtl="0" eaLnBrk="1" fontAlgn="base" hangingPunct="1">
        <a:spcBef>
          <a:spcPct val="0"/>
        </a:spcBef>
        <a:spcAft>
          <a:spcPct val="0"/>
        </a:spcAft>
        <a:defRPr sz="4000" b="1">
          <a:solidFill>
            <a:schemeClr val="tx2"/>
          </a:solidFill>
          <a:latin typeface="Arial" charset="0"/>
          <a:ea typeface="宋体" charset="-122"/>
        </a:defRPr>
      </a:lvl7pPr>
      <a:lvl8pPr marL="1371600" algn="l" rtl="0" eaLnBrk="1" fontAlgn="base" hangingPunct="1">
        <a:spcBef>
          <a:spcPct val="0"/>
        </a:spcBef>
        <a:spcAft>
          <a:spcPct val="0"/>
        </a:spcAft>
        <a:defRPr sz="4000" b="1">
          <a:solidFill>
            <a:schemeClr val="tx2"/>
          </a:solidFill>
          <a:latin typeface="Arial" charset="0"/>
          <a:ea typeface="宋体" charset="-122"/>
        </a:defRPr>
      </a:lvl8pPr>
      <a:lvl9pPr marL="1828800" algn="l" rtl="0" eaLnBrk="1" fontAlgn="base" hangingPunct="1">
        <a:spcBef>
          <a:spcPct val="0"/>
        </a:spcBef>
        <a:spcAft>
          <a:spcPct val="0"/>
        </a:spcAft>
        <a:defRPr sz="40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97A68-4C51-476D-950E-86248B6FD5C3}" type="datetime1">
              <a:rPr lang="zh-CN" altLang="en-US" smtClean="0"/>
              <a:pPr/>
              <a:t>2019/3/27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606712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571604" y="1643050"/>
            <a:ext cx="5695960" cy="1143000"/>
          </a:xfrm>
        </p:spPr>
        <p:txBody>
          <a:bodyPr>
            <a:normAutofit/>
          </a:bodyPr>
          <a:lstStyle/>
          <a:p>
            <a:r>
              <a:rPr lang="zh-CN" altLang="en-US" sz="4800" b="1" dirty="0">
                <a:latin typeface="宋体" pitchFamily="2" charset="-122"/>
              </a:rPr>
              <a:t>《</a:t>
            </a:r>
            <a:r>
              <a:rPr lang="en-US" altLang="zh-CN" sz="4800" b="1" dirty="0"/>
              <a:t>Java</a:t>
            </a:r>
            <a:r>
              <a:rPr lang="zh-CN" altLang="en-US" sz="4800" b="1" dirty="0"/>
              <a:t>高级编程</a:t>
            </a:r>
            <a:r>
              <a:rPr lang="zh-CN" altLang="en-US" sz="4800" b="1" dirty="0">
                <a:latin typeface="宋体" pitchFamily="2" charset="-122"/>
              </a:rPr>
              <a:t>》</a:t>
            </a:r>
            <a:endParaRPr lang="zh-CN" altLang="en-US" sz="4800" b="1" dirty="0"/>
          </a:p>
        </p:txBody>
      </p:sp>
      <p:sp>
        <p:nvSpPr>
          <p:cNvPr id="8" name="副标题 7"/>
          <p:cNvSpPr>
            <a:spLocks noGrp="1"/>
          </p:cNvSpPr>
          <p:nvPr>
            <p:ph type="subTitle" idx="1"/>
          </p:nvPr>
        </p:nvSpPr>
        <p:spPr>
          <a:xfrm>
            <a:off x="1071538" y="2928934"/>
            <a:ext cx="6248400" cy="2362200"/>
          </a:xfrm>
        </p:spPr>
        <p:txBody>
          <a:bodyPr/>
          <a:lstStyle/>
          <a:p>
            <a:pPr algn="ctr"/>
            <a:r>
              <a:rPr lang="zh-CN" altLang="en-US" sz="4000" b="1" dirty="0"/>
              <a:t>第</a:t>
            </a:r>
            <a:r>
              <a:rPr lang="en-US" altLang="zh-CN" sz="4000" b="1" dirty="0"/>
              <a:t>8</a:t>
            </a:r>
            <a:r>
              <a:rPr lang="zh-CN" altLang="en-US" sz="4000" b="1" dirty="0"/>
              <a:t>章</a:t>
            </a:r>
            <a:r>
              <a:rPr lang="en-US" altLang="zh-CN" sz="4000" b="1" dirty="0"/>
              <a:t> </a:t>
            </a:r>
            <a:r>
              <a:rPr lang="zh-CN" altLang="en-US" sz="4000" b="1" dirty="0"/>
              <a:t>几个重要的设计模式</a:t>
            </a:r>
            <a:endParaRPr lang="zh-CN" altLang="en-US" dirty="0"/>
          </a:p>
        </p:txBody>
      </p:sp>
      <p:sp>
        <p:nvSpPr>
          <p:cNvPr id="8198" name="Rectangle 6"/>
          <p:cNvSpPr>
            <a:spLocks noChangeArrowheads="1"/>
          </p:cNvSpPr>
          <p:nvPr/>
        </p:nvSpPr>
        <p:spPr bwMode="auto">
          <a:xfrm>
            <a:off x="357158" y="3571876"/>
            <a:ext cx="6143668" cy="769938"/>
          </a:xfrm>
          <a:prstGeom prst="rect">
            <a:avLst/>
          </a:prstGeom>
          <a:noFill/>
          <a:ln w="9525">
            <a:noFill/>
            <a:miter lim="800000"/>
            <a:headEnd/>
            <a:tailEnd/>
          </a:ln>
          <a:effectLst/>
        </p:spPr>
        <p:txBody>
          <a:bodyPr anchor="b"/>
          <a:lstStyle/>
          <a:p>
            <a:pPr algn="ctr"/>
            <a:endParaRPr lang="en-US" altLang="zh-CN" sz="40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subTitle" idx="1"/>
          </p:nvPr>
        </p:nvSpPr>
        <p:spPr>
          <a:xfrm>
            <a:off x="228600" y="228600"/>
            <a:ext cx="6858000" cy="609600"/>
          </a:xfrm>
        </p:spPr>
        <p:txBody>
          <a:bodyPr/>
          <a:lstStyle/>
          <a:p>
            <a:pPr lvl="1" algn="l"/>
            <a:r>
              <a:rPr lang="zh-CN" altLang="en-US" b="1" dirty="0">
                <a:solidFill>
                  <a:schemeClr val="tx1"/>
                </a:solidFill>
              </a:rPr>
              <a:t>§8.1.4   </a:t>
            </a:r>
            <a:r>
              <a:rPr lang="zh-CN" altLang="en-US" b="1" dirty="0">
                <a:solidFill>
                  <a:schemeClr val="tx1"/>
                </a:solidFill>
                <a:latin typeface="宋体" pitchFamily="2" charset="-122"/>
              </a:rPr>
              <a:t>模式分类 </a:t>
            </a:r>
          </a:p>
        </p:txBody>
      </p:sp>
      <p:sp>
        <p:nvSpPr>
          <p:cNvPr id="9" name="日期占位符 3"/>
          <p:cNvSpPr>
            <a:spLocks noGrp="1"/>
          </p:cNvSpPr>
          <p:nvPr>
            <p:ph type="dt" sz="half" idx="2"/>
          </p:nvPr>
        </p:nvSpPr>
        <p:spPr>
          <a:xfrm>
            <a:off x="0" y="6553200"/>
            <a:ext cx="1905000" cy="304800"/>
          </a:xfrm>
          <a:prstGeom prst="rect">
            <a:avLst/>
          </a:prstGeom>
        </p:spPr>
        <p:txBody>
          <a:bodyPr/>
          <a:lstStyle/>
          <a:p>
            <a:fld id="{E7BAEE2B-0ECF-40CA-BA73-6F596CF532A2}" type="datetime1">
              <a:rPr lang="zh-CN" altLang="en-US"/>
              <a:pPr/>
              <a:t>2019/3/27</a:t>
            </a:fld>
            <a:endParaRPr lang="zh-CN" altLang="en-US"/>
          </a:p>
        </p:txBody>
      </p:sp>
      <p:sp>
        <p:nvSpPr>
          <p:cNvPr id="10" name="页脚占位符 4"/>
          <p:cNvSpPr>
            <a:spLocks noGrp="1"/>
          </p:cNvSpPr>
          <p:nvPr>
            <p:ph type="ftr" sz="quarter" idx="3"/>
          </p:nvPr>
        </p:nvSpPr>
        <p:spPr>
          <a:xfrm>
            <a:off x="2971800" y="6553200"/>
            <a:ext cx="2895600" cy="304800"/>
          </a:xfrm>
          <a:prstGeom prst="rect">
            <a:avLst/>
          </a:prstGeom>
        </p:spPr>
        <p:txBody>
          <a:bodyPr/>
          <a:lstStyle/>
          <a:p>
            <a:fld id="{D627F655-7C5C-40FB-9890-D8AFB938AF38}" type="slidenum">
              <a:rPr lang="zh-CN" altLang="en-US"/>
              <a:pPr/>
              <a:t>10</a:t>
            </a:fld>
            <a:endParaRPr lang="zh-CN" altLang="en-US"/>
          </a:p>
        </p:txBody>
      </p:sp>
      <p:sp>
        <p:nvSpPr>
          <p:cNvPr id="149507" name="Text Box 3"/>
          <p:cNvSpPr txBox="1">
            <a:spLocks noChangeArrowheads="1"/>
          </p:cNvSpPr>
          <p:nvPr/>
        </p:nvSpPr>
        <p:spPr bwMode="auto">
          <a:xfrm>
            <a:off x="228600" y="838200"/>
            <a:ext cx="4648200" cy="1261884"/>
          </a:xfrm>
          <a:prstGeom prst="rect">
            <a:avLst/>
          </a:prstGeom>
          <a:noFill/>
          <a:ln w="9525">
            <a:noFill/>
            <a:miter lim="800000"/>
            <a:headEnd/>
            <a:tailEnd/>
          </a:ln>
          <a:effectLst/>
        </p:spPr>
        <p:txBody>
          <a:bodyPr>
            <a:spAutoFit/>
          </a:bodyPr>
          <a:lstStyle/>
          <a:p>
            <a:pPr algn="just">
              <a:lnSpc>
                <a:spcPct val="110000"/>
              </a:lnSpc>
            </a:pPr>
            <a:r>
              <a:rPr lang="zh-CN" altLang="en-US" sz="2000" b="1" dirty="0">
                <a:latin typeface="宋体" pitchFamily="2" charset="-122"/>
              </a:rPr>
              <a:t>1．</a:t>
            </a:r>
            <a:r>
              <a:rPr lang="zh-CN" altLang="en-US" sz="2000" b="1" dirty="0">
                <a:solidFill>
                  <a:srgbClr val="C00000"/>
                </a:solidFill>
                <a:latin typeface="宋体" pitchFamily="2" charset="-122"/>
              </a:rPr>
              <a:t>行为型模式</a:t>
            </a:r>
          </a:p>
          <a:p>
            <a:pPr algn="just"/>
            <a:r>
              <a:rPr lang="zh-CN" altLang="en-US" sz="1800" dirty="0">
                <a:latin typeface="宋体" pitchFamily="2" charset="-122"/>
              </a:rPr>
              <a:t>   行为模式涉及怎样合理地设计</a:t>
            </a:r>
            <a:r>
              <a:rPr lang="zh-CN" altLang="en-US" sz="1800" b="1" dirty="0">
                <a:solidFill>
                  <a:srgbClr val="0000CC"/>
                </a:solidFill>
                <a:latin typeface="宋体" pitchFamily="2" charset="-122"/>
              </a:rPr>
              <a:t>对象之间的交互通信</a:t>
            </a:r>
            <a:r>
              <a:rPr lang="zh-CN" altLang="en-US" sz="1800" dirty="0">
                <a:latin typeface="宋体" pitchFamily="2" charset="-122"/>
              </a:rPr>
              <a:t>,以及怎样合理为对象分配职责,让设计富有弹性,易维护,易复用。</a:t>
            </a:r>
          </a:p>
        </p:txBody>
      </p:sp>
      <p:sp>
        <p:nvSpPr>
          <p:cNvPr id="149508" name="Text Box 4"/>
          <p:cNvSpPr txBox="1">
            <a:spLocks noChangeArrowheads="1"/>
          </p:cNvSpPr>
          <p:nvPr/>
        </p:nvSpPr>
        <p:spPr bwMode="auto">
          <a:xfrm>
            <a:off x="171450" y="4467225"/>
            <a:ext cx="4552950" cy="1633538"/>
          </a:xfrm>
          <a:prstGeom prst="rect">
            <a:avLst/>
          </a:prstGeom>
          <a:noFill/>
          <a:ln w="9525">
            <a:noFill/>
            <a:miter lim="800000"/>
            <a:headEnd/>
            <a:tailEnd/>
          </a:ln>
          <a:effectLst/>
        </p:spPr>
        <p:txBody>
          <a:bodyPr>
            <a:spAutoFit/>
          </a:bodyPr>
          <a:lstStyle/>
          <a:p>
            <a:pPr algn="just">
              <a:lnSpc>
                <a:spcPct val="110000"/>
              </a:lnSpc>
            </a:pPr>
            <a:r>
              <a:rPr lang="zh-CN" altLang="en-US" sz="2000" b="1" dirty="0">
                <a:latin typeface="宋体" pitchFamily="2" charset="-122"/>
              </a:rPr>
              <a:t>3．</a:t>
            </a:r>
            <a:r>
              <a:rPr lang="zh-CN" altLang="en-US" sz="2000" b="1" dirty="0">
                <a:solidFill>
                  <a:srgbClr val="C00000"/>
                </a:solidFill>
                <a:latin typeface="宋体" pitchFamily="2" charset="-122"/>
              </a:rPr>
              <a:t>创建型模式</a:t>
            </a:r>
          </a:p>
          <a:p>
            <a:pPr algn="just">
              <a:lnSpc>
                <a:spcPct val="110000"/>
              </a:lnSpc>
            </a:pPr>
            <a:r>
              <a:rPr lang="zh-CN" altLang="en-US" sz="1800" dirty="0">
                <a:latin typeface="宋体" pitchFamily="2" charset="-122"/>
              </a:rPr>
              <a:t>   创建型模式涉及对象的实例化，这类模式的特点是，不让用户代码依赖于对象的创建或排列方式，避免用户直接使用</a:t>
            </a:r>
            <a:r>
              <a:rPr lang="en-US" altLang="zh-CN" sz="1800" dirty="0">
                <a:latin typeface="宋体" pitchFamily="2" charset="-122"/>
              </a:rPr>
              <a:t>new</a:t>
            </a:r>
            <a:r>
              <a:rPr lang="zh-CN" altLang="en-US" sz="1800" dirty="0">
                <a:latin typeface="宋体" pitchFamily="2" charset="-122"/>
              </a:rPr>
              <a:t>运算符创建对象。下列模式属于创建型模式.</a:t>
            </a:r>
          </a:p>
        </p:txBody>
      </p:sp>
      <p:sp>
        <p:nvSpPr>
          <p:cNvPr id="149509" name="Text Box 5"/>
          <p:cNvSpPr txBox="1">
            <a:spLocks noChangeArrowheads="1"/>
          </p:cNvSpPr>
          <p:nvPr/>
        </p:nvSpPr>
        <p:spPr bwMode="auto">
          <a:xfrm>
            <a:off x="4901035" y="838200"/>
            <a:ext cx="4114800" cy="1431925"/>
          </a:xfrm>
          <a:prstGeom prst="rect">
            <a:avLst/>
          </a:prstGeom>
          <a:solidFill>
            <a:srgbClr val="CCFF33"/>
          </a:solidFill>
          <a:ln w="9525">
            <a:noFill/>
            <a:miter lim="800000"/>
            <a:headEnd/>
            <a:tailEnd/>
          </a:ln>
          <a:effectLst/>
        </p:spPr>
        <p:txBody>
          <a:bodyPr>
            <a:spAutoFit/>
          </a:bodyPr>
          <a:lstStyle/>
          <a:p>
            <a:pPr algn="just">
              <a:lnSpc>
                <a:spcPct val="110000"/>
              </a:lnSpc>
            </a:pPr>
            <a:r>
              <a:rPr lang="zh-CN" altLang="en-US" sz="2000" dirty="0">
                <a:latin typeface="宋体" pitchFamily="2" charset="-122"/>
              </a:rPr>
              <a:t>◆ 策略模式。  ◆ 状态模式。</a:t>
            </a:r>
          </a:p>
          <a:p>
            <a:pPr algn="just">
              <a:lnSpc>
                <a:spcPct val="110000"/>
              </a:lnSpc>
            </a:pPr>
            <a:r>
              <a:rPr lang="zh-CN" altLang="en-US" sz="2000" dirty="0">
                <a:latin typeface="宋体" pitchFamily="2" charset="-122"/>
              </a:rPr>
              <a:t>◆ 命令模式。  ◆ 中介者模式。</a:t>
            </a:r>
          </a:p>
          <a:p>
            <a:pPr algn="just">
              <a:lnSpc>
                <a:spcPct val="110000"/>
              </a:lnSpc>
            </a:pPr>
            <a:r>
              <a:rPr lang="zh-CN" altLang="en-US" sz="2000" dirty="0">
                <a:latin typeface="宋体" pitchFamily="2" charset="-122"/>
              </a:rPr>
              <a:t>◆ 责任链模式。◆ 模板方法模式。</a:t>
            </a:r>
          </a:p>
          <a:p>
            <a:pPr algn="just">
              <a:lnSpc>
                <a:spcPct val="110000"/>
              </a:lnSpc>
            </a:pPr>
            <a:r>
              <a:rPr lang="zh-CN" altLang="en-US" sz="2000" dirty="0">
                <a:latin typeface="宋体" pitchFamily="2" charset="-122"/>
              </a:rPr>
              <a:t>◆ 观察者模式。◆ 访问者模式。</a:t>
            </a:r>
          </a:p>
        </p:txBody>
      </p:sp>
      <p:sp>
        <p:nvSpPr>
          <p:cNvPr id="149510" name="Text Box 6"/>
          <p:cNvSpPr txBox="1">
            <a:spLocks noChangeArrowheads="1"/>
          </p:cNvSpPr>
          <p:nvPr/>
        </p:nvSpPr>
        <p:spPr bwMode="auto">
          <a:xfrm>
            <a:off x="5105400" y="2667000"/>
            <a:ext cx="3733800" cy="1431925"/>
          </a:xfrm>
          <a:prstGeom prst="rect">
            <a:avLst/>
          </a:prstGeom>
          <a:solidFill>
            <a:srgbClr val="CCFF33"/>
          </a:solidFill>
          <a:ln w="9525">
            <a:noFill/>
            <a:miter lim="800000"/>
            <a:headEnd/>
            <a:tailEnd/>
          </a:ln>
          <a:effectLst/>
        </p:spPr>
        <p:txBody>
          <a:bodyPr>
            <a:spAutoFit/>
          </a:bodyPr>
          <a:lstStyle/>
          <a:p>
            <a:pPr algn="just">
              <a:lnSpc>
                <a:spcPct val="110000"/>
              </a:lnSpc>
            </a:pPr>
            <a:r>
              <a:rPr lang="zh-CN" altLang="en-US" sz="2000">
                <a:latin typeface="宋体" pitchFamily="2" charset="-122"/>
              </a:rPr>
              <a:t>◆ 装饰模式。  ◆ 组合模式。</a:t>
            </a:r>
          </a:p>
          <a:p>
            <a:pPr algn="just">
              <a:lnSpc>
                <a:spcPct val="110000"/>
              </a:lnSpc>
            </a:pPr>
            <a:r>
              <a:rPr lang="zh-CN" altLang="en-US" sz="2000">
                <a:latin typeface="宋体" pitchFamily="2" charset="-122"/>
              </a:rPr>
              <a:t>◆ 适配器模式。◆ 外观模式。</a:t>
            </a:r>
          </a:p>
          <a:p>
            <a:pPr algn="just">
              <a:lnSpc>
                <a:spcPct val="110000"/>
              </a:lnSpc>
            </a:pPr>
            <a:r>
              <a:rPr lang="zh-CN" altLang="en-US" sz="2000">
                <a:latin typeface="宋体" pitchFamily="2" charset="-122"/>
              </a:rPr>
              <a:t>◆ 代理模式。  ◆ 享元模式。</a:t>
            </a:r>
          </a:p>
          <a:p>
            <a:pPr algn="just">
              <a:lnSpc>
                <a:spcPct val="110000"/>
              </a:lnSpc>
            </a:pPr>
            <a:r>
              <a:rPr lang="zh-CN" altLang="en-US" sz="2000">
                <a:latin typeface="宋体" pitchFamily="2" charset="-122"/>
              </a:rPr>
              <a:t>◆ 桥接模式。</a:t>
            </a:r>
          </a:p>
        </p:txBody>
      </p:sp>
      <p:sp>
        <p:nvSpPr>
          <p:cNvPr id="149511" name="Text Box 7"/>
          <p:cNvSpPr txBox="1">
            <a:spLocks noChangeArrowheads="1"/>
          </p:cNvSpPr>
          <p:nvPr/>
        </p:nvSpPr>
        <p:spPr bwMode="auto">
          <a:xfrm>
            <a:off x="228600" y="2438400"/>
            <a:ext cx="4648200" cy="1800225"/>
          </a:xfrm>
          <a:prstGeom prst="rect">
            <a:avLst/>
          </a:prstGeom>
          <a:noFill/>
          <a:ln w="9525">
            <a:noFill/>
            <a:miter lim="800000"/>
            <a:headEnd/>
            <a:tailEnd/>
          </a:ln>
          <a:effectLst/>
        </p:spPr>
        <p:txBody>
          <a:bodyPr>
            <a:spAutoFit/>
          </a:bodyPr>
          <a:lstStyle/>
          <a:p>
            <a:pPr algn="just">
              <a:lnSpc>
                <a:spcPct val="110000"/>
              </a:lnSpc>
            </a:pPr>
            <a:r>
              <a:rPr lang="zh-CN" altLang="en-US" sz="2000" b="1" dirty="0">
                <a:latin typeface="宋体" pitchFamily="2" charset="-122"/>
              </a:rPr>
              <a:t>2．</a:t>
            </a:r>
            <a:r>
              <a:rPr lang="zh-CN" altLang="en-US" sz="2000" b="1" dirty="0">
                <a:solidFill>
                  <a:srgbClr val="C00000"/>
                </a:solidFill>
                <a:latin typeface="宋体" pitchFamily="2" charset="-122"/>
              </a:rPr>
              <a:t>结构型模式</a:t>
            </a:r>
          </a:p>
          <a:p>
            <a:pPr algn="just"/>
            <a:r>
              <a:rPr lang="zh-CN" altLang="en-US" sz="1800">
                <a:latin typeface="宋体" pitchFamily="2" charset="-122"/>
              </a:rPr>
              <a:t>   结构型</a:t>
            </a:r>
            <a:r>
              <a:rPr lang="zh-CN" altLang="en-US" sz="1800" dirty="0">
                <a:latin typeface="宋体" pitchFamily="2" charset="-122"/>
              </a:rPr>
              <a:t>模式涉及如何</a:t>
            </a:r>
            <a:r>
              <a:rPr lang="zh-CN" altLang="en-US" sz="1800" b="1" dirty="0">
                <a:solidFill>
                  <a:srgbClr val="0000CC"/>
                </a:solidFill>
                <a:latin typeface="宋体" pitchFamily="2" charset="-122"/>
              </a:rPr>
              <a:t>组合类和对象以形成更大的结构</a:t>
            </a:r>
            <a:r>
              <a:rPr lang="zh-CN" altLang="en-US" sz="1800" dirty="0">
                <a:latin typeface="宋体" pitchFamily="2" charset="-122"/>
              </a:rPr>
              <a:t>，和类有关的结构型模式涉及如何合理地使用继承机制，和对象有关的结构型模式涉及如何合理地使用对象组合机制。下列模式属于行结构型模式.</a:t>
            </a:r>
          </a:p>
        </p:txBody>
      </p:sp>
      <p:sp>
        <p:nvSpPr>
          <p:cNvPr id="149512" name="Text Box 8"/>
          <p:cNvSpPr txBox="1">
            <a:spLocks noChangeArrowheads="1"/>
          </p:cNvSpPr>
          <p:nvPr/>
        </p:nvSpPr>
        <p:spPr bwMode="auto">
          <a:xfrm>
            <a:off x="4824835" y="4891054"/>
            <a:ext cx="4267200" cy="1096963"/>
          </a:xfrm>
          <a:prstGeom prst="rect">
            <a:avLst/>
          </a:prstGeom>
          <a:solidFill>
            <a:srgbClr val="CCFF33"/>
          </a:solidFill>
          <a:ln w="9525">
            <a:noFill/>
            <a:miter lim="800000"/>
            <a:headEnd/>
            <a:tailEnd/>
          </a:ln>
          <a:effectLst/>
        </p:spPr>
        <p:txBody>
          <a:bodyPr>
            <a:spAutoFit/>
          </a:bodyPr>
          <a:lstStyle/>
          <a:p>
            <a:pPr algn="just">
              <a:lnSpc>
                <a:spcPct val="110000"/>
              </a:lnSpc>
            </a:pPr>
            <a:r>
              <a:rPr lang="zh-CN" altLang="en-US" sz="2000" dirty="0">
                <a:latin typeface="宋体" pitchFamily="2" charset="-122"/>
              </a:rPr>
              <a:t>◆ 工厂方法模式。◆ 抽象工厂模式。</a:t>
            </a:r>
          </a:p>
          <a:p>
            <a:pPr algn="just">
              <a:lnSpc>
                <a:spcPct val="110000"/>
              </a:lnSpc>
            </a:pPr>
            <a:r>
              <a:rPr lang="zh-CN" altLang="en-US" sz="2000" dirty="0">
                <a:latin typeface="宋体" pitchFamily="2" charset="-122"/>
              </a:rPr>
              <a:t>◆ 生成器模式。  ◆ 原型模式。</a:t>
            </a:r>
          </a:p>
          <a:p>
            <a:pPr algn="just">
              <a:lnSpc>
                <a:spcPct val="110000"/>
              </a:lnSpc>
            </a:pPr>
            <a:r>
              <a:rPr lang="zh-CN" altLang="en-US" sz="2000" dirty="0">
                <a:latin typeface="宋体" pitchFamily="2" charset="-122"/>
              </a:rPr>
              <a:t>◆ 单件模式。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9"/>
                                        </p:tgtEl>
                                        <p:attrNameLst>
                                          <p:attrName>style.visibility</p:attrName>
                                        </p:attrNameLst>
                                      </p:cBhvr>
                                      <p:to>
                                        <p:strVal val="visible"/>
                                      </p:to>
                                    </p:set>
                                    <p:animEffect transition="in" filter="blinds(horizontal)">
                                      <p:cBhvr>
                                        <p:cTn id="7" dur="500"/>
                                        <p:tgtEl>
                                          <p:spTgt spid="1495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10"/>
                                        </p:tgtEl>
                                        <p:attrNameLst>
                                          <p:attrName>style.visibility</p:attrName>
                                        </p:attrNameLst>
                                      </p:cBhvr>
                                      <p:to>
                                        <p:strVal val="visible"/>
                                      </p:to>
                                    </p:set>
                                    <p:animEffect transition="in" filter="blinds(horizontal)">
                                      <p:cBhvr>
                                        <p:cTn id="12" dur="500"/>
                                        <p:tgtEl>
                                          <p:spTgt spid="1495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512"/>
                                        </p:tgtEl>
                                        <p:attrNameLst>
                                          <p:attrName>style.visibility</p:attrName>
                                        </p:attrNameLst>
                                      </p:cBhvr>
                                      <p:to>
                                        <p:strVal val="visible"/>
                                      </p:to>
                                    </p:set>
                                    <p:animEffect transition="in" filter="blinds(horizontal)">
                                      <p:cBhvr>
                                        <p:cTn id="17" dur="500"/>
                                        <p:tgtEl>
                                          <p:spTgt spid="149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animBg="1"/>
      <p:bldP spid="149510" grpId="0" animBg="1"/>
      <p:bldP spid="1495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§8.2   </a:t>
            </a:r>
            <a:r>
              <a:rPr lang="zh-CN" altLang="en-US" dirty="0">
                <a:latin typeface="宋体" charset="-122"/>
              </a:rPr>
              <a:t>策略模式</a:t>
            </a:r>
            <a:endParaRPr lang="zh-CN" altLang="en-US" dirty="0"/>
          </a:p>
        </p:txBody>
      </p:sp>
      <p:sp>
        <p:nvSpPr>
          <p:cNvPr id="3" name="内容占位符 2"/>
          <p:cNvSpPr>
            <a:spLocks noGrp="1"/>
          </p:cNvSpPr>
          <p:nvPr>
            <p:ph idx="1"/>
          </p:nvPr>
        </p:nvSpPr>
        <p:spPr/>
        <p:txBody>
          <a:bodyPr/>
          <a:lstStyle/>
          <a:p>
            <a:r>
              <a:rPr lang="zh-CN" altLang="en-US" b="1">
                <a:solidFill>
                  <a:srgbClr val="C00000"/>
                </a:solidFill>
                <a:latin typeface="宋体" charset="-122"/>
              </a:rPr>
              <a:t>策略模式</a:t>
            </a:r>
            <a:r>
              <a:rPr lang="en-US" altLang="zh-CN" b="1">
                <a:solidFill>
                  <a:srgbClr val="C00000"/>
                </a:solidFill>
                <a:latin typeface="宋体" charset="-122"/>
              </a:rPr>
              <a:t>(</a:t>
            </a:r>
            <a:r>
              <a:rPr lang="en-US"/>
              <a:t>Strategy </a:t>
            </a:r>
            <a:r>
              <a:rPr lang="en-US" dirty="0"/>
              <a:t>Pattern</a:t>
            </a:r>
            <a:r>
              <a:rPr lang="zh-CN" altLang="en-US" dirty="0"/>
              <a:t>，</a:t>
            </a:r>
            <a:r>
              <a:rPr lang="zh-CN" altLang="en-US" dirty="0">
                <a:latin typeface="宋体" charset="-122"/>
              </a:rPr>
              <a:t>别名</a:t>
            </a:r>
            <a:r>
              <a:rPr lang="zh-CN" altLang="en-US">
                <a:latin typeface="宋体" charset="-122"/>
              </a:rPr>
              <a:t>：政策</a:t>
            </a:r>
            <a:r>
              <a:rPr lang="en-US" altLang="zh-CN">
                <a:latin typeface="宋体" charset="-122"/>
              </a:rPr>
              <a:t>)</a:t>
            </a:r>
            <a:r>
              <a:rPr lang="zh-CN" altLang="en-US">
                <a:latin typeface="宋体" charset="-122"/>
              </a:rPr>
              <a:t>定义</a:t>
            </a:r>
            <a:r>
              <a:rPr lang="zh-CN" altLang="en-US" dirty="0">
                <a:latin typeface="宋体" charset="-122"/>
              </a:rPr>
              <a:t>一系列算法，把它们一个个封装起来，并且使它们可相互替换。</a:t>
            </a:r>
            <a:endParaRPr lang="en-US" altLang="zh-CN" dirty="0">
              <a:latin typeface="宋体" charset="-122"/>
            </a:endParaRPr>
          </a:p>
          <a:p>
            <a:r>
              <a:rPr lang="zh-CN" altLang="en-US" dirty="0">
                <a:latin typeface="宋体" charset="-122"/>
              </a:rPr>
              <a:t>本模式使得算法可独立于使用它的客户而变化。</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§8.2.1  策略模式的结构</a:t>
            </a:r>
          </a:p>
        </p:txBody>
      </p:sp>
      <p:sp>
        <p:nvSpPr>
          <p:cNvPr id="3" name="内容占位符 2"/>
          <p:cNvSpPr>
            <a:spLocks noGrp="1"/>
          </p:cNvSpPr>
          <p:nvPr>
            <p:ph idx="1"/>
          </p:nvPr>
        </p:nvSpPr>
        <p:spPr>
          <a:xfrm>
            <a:off x="457200" y="1600200"/>
            <a:ext cx="8147248" cy="4757758"/>
          </a:xfrm>
        </p:spPr>
        <p:txBody>
          <a:bodyPr>
            <a:normAutofit fontScale="85000" lnSpcReduction="20000"/>
          </a:bodyPr>
          <a:lstStyle/>
          <a:p>
            <a:pPr algn="just">
              <a:lnSpc>
                <a:spcPct val="120000"/>
              </a:lnSpc>
            </a:pPr>
            <a:r>
              <a:rPr lang="zh-CN" altLang="en-US" b="1" dirty="0">
                <a:solidFill>
                  <a:srgbClr val="0000CC"/>
                </a:solidFill>
                <a:latin typeface="Arial" panose="020B0604020202020204" pitchFamily="34" charset="0"/>
                <a:cs typeface="Arial" panose="020B0604020202020204" pitchFamily="34" charset="0"/>
              </a:rPr>
              <a:t>策略模式</a:t>
            </a:r>
            <a:r>
              <a:rPr lang="zh-CN" altLang="en-US" dirty="0">
                <a:latin typeface="Arial" panose="020B0604020202020204" pitchFamily="34" charset="0"/>
                <a:cs typeface="Arial" panose="020B0604020202020204" pitchFamily="34" charset="0"/>
              </a:rPr>
              <a:t>属于行为型模式，结构中包含以下三种角色：</a:t>
            </a:r>
          </a:p>
          <a:p>
            <a:pPr lvl="1" algn="just">
              <a:lnSpc>
                <a:spcPct val="120000"/>
              </a:lnSpc>
            </a:pPr>
            <a:r>
              <a:rPr lang="zh-CN" altLang="en-US" b="1">
                <a:solidFill>
                  <a:srgbClr val="C00000"/>
                </a:solidFill>
                <a:latin typeface="Arial" panose="020B0604020202020204" pitchFamily="34" charset="0"/>
                <a:cs typeface="Arial" panose="020B0604020202020204" pitchFamily="34" charset="0"/>
              </a:rPr>
              <a:t>策略</a:t>
            </a:r>
            <a:r>
              <a:rPr lang="en-US" altLang="zh-CN" b="1">
                <a:solidFill>
                  <a:srgbClr val="C00000"/>
                </a:solidFill>
                <a:latin typeface="Arial" panose="020B0604020202020204" pitchFamily="34" charset="0"/>
                <a:cs typeface="Arial" panose="020B0604020202020204" pitchFamily="34" charset="0"/>
              </a:rPr>
              <a:t>(Strategy)</a:t>
            </a:r>
            <a:r>
              <a:rPr lang="en-US" altLang="zh-CN">
                <a:solidFill>
                  <a:srgbClr val="C00000"/>
                </a:solidFill>
                <a:latin typeface="Arial" panose="020B0604020202020204" pitchFamily="34" charset="0"/>
                <a:cs typeface="Arial" panose="020B0604020202020204" pitchFamily="34" charset="0"/>
              </a:rPr>
              <a:t>：</a:t>
            </a:r>
            <a:endParaRPr lang="en-US" altLang="zh-CN" dirty="0">
              <a:solidFill>
                <a:srgbClr val="C00000"/>
              </a:solidFill>
              <a:latin typeface="Arial" panose="020B0604020202020204" pitchFamily="34" charset="0"/>
              <a:cs typeface="Arial" panose="020B0604020202020204" pitchFamily="34" charset="0"/>
            </a:endParaRPr>
          </a:p>
          <a:p>
            <a:pPr lvl="2" algn="just">
              <a:lnSpc>
                <a:spcPct val="120000"/>
              </a:lnSpc>
            </a:pPr>
            <a:r>
              <a:rPr lang="zh-CN" altLang="en-US" b="1" dirty="0">
                <a:solidFill>
                  <a:srgbClr val="006600"/>
                </a:solidFill>
                <a:latin typeface="Arial" panose="020B0604020202020204" pitchFamily="34" charset="0"/>
                <a:cs typeface="Arial" panose="020B0604020202020204" pitchFamily="34" charset="0"/>
              </a:rPr>
              <a:t>策略</a:t>
            </a:r>
            <a:r>
              <a:rPr lang="zh-CN" altLang="en-US" dirty="0">
                <a:latin typeface="Arial" panose="020B0604020202020204" pitchFamily="34" charset="0"/>
                <a:cs typeface="Arial" panose="020B0604020202020204" pitchFamily="34" charset="0"/>
              </a:rPr>
              <a:t>是一个接口，该接口定义若干个</a:t>
            </a:r>
            <a:r>
              <a:rPr lang="zh-CN" altLang="en-US" b="1" dirty="0">
                <a:solidFill>
                  <a:srgbClr val="0000CC"/>
                </a:solidFill>
                <a:latin typeface="Arial" panose="020B0604020202020204" pitchFamily="34" charset="0"/>
                <a:cs typeface="Arial" panose="020B0604020202020204" pitchFamily="34" charset="0"/>
              </a:rPr>
              <a:t>算法标识</a:t>
            </a:r>
            <a:r>
              <a:rPr lang="zh-CN" altLang="en-US" dirty="0">
                <a:latin typeface="Arial" panose="020B0604020202020204" pitchFamily="34" charset="0"/>
                <a:cs typeface="Arial" panose="020B0604020202020204" pitchFamily="34" charset="0"/>
              </a:rPr>
              <a:t>，即：定义了若干个抽象方法。</a:t>
            </a:r>
          </a:p>
          <a:p>
            <a:pPr lvl="1" algn="just">
              <a:lnSpc>
                <a:spcPct val="120000"/>
              </a:lnSpc>
            </a:pPr>
            <a:r>
              <a:rPr lang="zh-CN" altLang="en-US" b="1">
                <a:solidFill>
                  <a:srgbClr val="C00000"/>
                </a:solidFill>
                <a:latin typeface="Arial" panose="020B0604020202020204" pitchFamily="34" charset="0"/>
                <a:cs typeface="Arial" panose="020B0604020202020204" pitchFamily="34" charset="0"/>
              </a:rPr>
              <a:t>具体策略</a:t>
            </a:r>
            <a:r>
              <a:rPr lang="en-US" altLang="zh-CN" b="1">
                <a:solidFill>
                  <a:srgbClr val="C00000"/>
                </a:solidFill>
                <a:latin typeface="Arial" panose="020B0604020202020204" pitchFamily="34" charset="0"/>
                <a:cs typeface="Arial" panose="020B0604020202020204" pitchFamily="34" charset="0"/>
              </a:rPr>
              <a:t>(ConcreteStrategy)</a:t>
            </a:r>
            <a:r>
              <a:rPr lang="en-US" altLang="zh-CN">
                <a:solidFill>
                  <a:srgbClr val="C00000"/>
                </a:solidFill>
                <a:latin typeface="Arial" panose="020B0604020202020204" pitchFamily="34" charset="0"/>
                <a:cs typeface="Arial" panose="020B0604020202020204" pitchFamily="34" charset="0"/>
              </a:rPr>
              <a:t>：</a:t>
            </a:r>
            <a:endParaRPr lang="en-US" altLang="zh-CN" dirty="0">
              <a:solidFill>
                <a:srgbClr val="C00000"/>
              </a:solidFill>
              <a:latin typeface="Arial" panose="020B0604020202020204" pitchFamily="34" charset="0"/>
              <a:cs typeface="Arial" panose="020B0604020202020204" pitchFamily="34" charset="0"/>
            </a:endParaRPr>
          </a:p>
          <a:p>
            <a:pPr lvl="2" algn="just">
              <a:lnSpc>
                <a:spcPct val="120000"/>
              </a:lnSpc>
            </a:pPr>
            <a:r>
              <a:rPr lang="zh-CN" altLang="en-US" sz="2500" b="1" dirty="0">
                <a:solidFill>
                  <a:srgbClr val="006600"/>
                </a:solidFill>
                <a:latin typeface="Arial" panose="020B0604020202020204" pitchFamily="34" charset="0"/>
                <a:cs typeface="Arial" panose="020B0604020202020204" pitchFamily="34" charset="0"/>
              </a:rPr>
              <a:t>具体策略</a:t>
            </a:r>
            <a:r>
              <a:rPr lang="zh-CN" altLang="en-US" dirty="0">
                <a:latin typeface="Arial" panose="020B0604020202020204" pitchFamily="34" charset="0"/>
                <a:cs typeface="Arial" panose="020B0604020202020204" pitchFamily="34" charset="0"/>
              </a:rPr>
              <a:t>是实现策略接口的</a:t>
            </a:r>
            <a:r>
              <a:rPr lang="zh-CN" altLang="en-US">
                <a:latin typeface="Arial" panose="020B0604020202020204" pitchFamily="34" charset="0"/>
                <a:cs typeface="Arial" panose="020B0604020202020204" pitchFamily="34" charset="0"/>
              </a:rPr>
              <a:t>类。</a:t>
            </a:r>
            <a:endParaRPr lang="en-US" altLang="zh-CN">
              <a:latin typeface="Arial" panose="020B0604020202020204" pitchFamily="34" charset="0"/>
              <a:cs typeface="Arial" panose="020B0604020202020204" pitchFamily="34" charset="0"/>
            </a:endParaRPr>
          </a:p>
          <a:p>
            <a:pPr lvl="2" algn="just">
              <a:lnSpc>
                <a:spcPct val="120000"/>
              </a:lnSpc>
            </a:pPr>
            <a:r>
              <a:rPr lang="zh-CN" altLang="en-US">
                <a:latin typeface="Arial" panose="020B0604020202020204" pitchFamily="34" charset="0"/>
                <a:cs typeface="Arial" panose="020B0604020202020204" pitchFamily="34" charset="0"/>
              </a:rPr>
              <a:t>具体</a:t>
            </a:r>
            <a:r>
              <a:rPr lang="zh-CN" altLang="en-US" dirty="0">
                <a:latin typeface="Arial" panose="020B0604020202020204" pitchFamily="34" charset="0"/>
                <a:cs typeface="Arial" panose="020B0604020202020204" pitchFamily="34" charset="0"/>
              </a:rPr>
              <a:t>策略实现策略接口所定义的抽象方法</a:t>
            </a:r>
            <a:r>
              <a:rPr lang="zh-CN" altLang="en-US">
                <a:latin typeface="Arial" panose="020B0604020202020204" pitchFamily="34" charset="0"/>
                <a:cs typeface="Arial" panose="020B0604020202020204" pitchFamily="34" charset="0"/>
              </a:rPr>
              <a:t>，即</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给</a:t>
            </a:r>
            <a:r>
              <a:rPr lang="zh-CN" altLang="en-US" dirty="0">
                <a:latin typeface="Arial" panose="020B0604020202020204" pitchFamily="34" charset="0"/>
                <a:cs typeface="Arial" panose="020B0604020202020204" pitchFamily="34" charset="0"/>
              </a:rPr>
              <a:t>出算法标识的具体算法。</a:t>
            </a:r>
          </a:p>
          <a:p>
            <a:pPr lvl="1" algn="just">
              <a:lnSpc>
                <a:spcPct val="120000"/>
              </a:lnSpc>
            </a:pPr>
            <a:r>
              <a:rPr lang="zh-CN" altLang="en-US" b="1">
                <a:solidFill>
                  <a:srgbClr val="C00000"/>
                </a:solidFill>
                <a:latin typeface="Arial" panose="020B0604020202020204" pitchFamily="34" charset="0"/>
                <a:cs typeface="Arial" panose="020B0604020202020204" pitchFamily="34" charset="0"/>
              </a:rPr>
              <a:t>上下文</a:t>
            </a:r>
            <a:r>
              <a:rPr lang="en-US" altLang="zh-CN" b="1">
                <a:solidFill>
                  <a:srgbClr val="C00000"/>
                </a:solidFill>
                <a:latin typeface="Arial" panose="020B0604020202020204" pitchFamily="34" charset="0"/>
                <a:cs typeface="Arial" panose="020B0604020202020204" pitchFamily="34" charset="0"/>
              </a:rPr>
              <a:t>(Context)</a:t>
            </a:r>
            <a:r>
              <a:rPr lang="en-US" altLang="zh-CN">
                <a:solidFill>
                  <a:srgbClr val="C00000"/>
                </a:solidFill>
                <a:latin typeface="Arial" panose="020B0604020202020204" pitchFamily="34" charset="0"/>
                <a:cs typeface="Arial" panose="020B0604020202020204" pitchFamily="34" charset="0"/>
              </a:rPr>
              <a:t>：</a:t>
            </a:r>
          </a:p>
          <a:p>
            <a:pPr lvl="2" algn="just">
              <a:lnSpc>
                <a:spcPct val="120000"/>
              </a:lnSpc>
            </a:pPr>
            <a:r>
              <a:rPr lang="zh-CN" altLang="en-US" sz="2500" b="1">
                <a:solidFill>
                  <a:srgbClr val="006600"/>
                </a:solidFill>
                <a:latin typeface="Arial" panose="020B0604020202020204" pitchFamily="34" charset="0"/>
                <a:cs typeface="Arial" panose="020B0604020202020204" pitchFamily="34" charset="0"/>
              </a:rPr>
              <a:t>上下文</a:t>
            </a:r>
            <a:r>
              <a:rPr lang="zh-CN" altLang="en-US">
                <a:latin typeface="Arial" panose="020B0604020202020204" pitchFamily="34" charset="0"/>
                <a:cs typeface="Arial" panose="020B0604020202020204" pitchFamily="34" charset="0"/>
              </a:rPr>
              <a:t>是依赖于策略接口的类</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是面向策略设计的类</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，即：</a:t>
            </a:r>
            <a:r>
              <a:rPr lang="zh-CN" altLang="en-US" b="1">
                <a:solidFill>
                  <a:srgbClr val="0000CC"/>
                </a:solidFill>
                <a:latin typeface="Arial" panose="020B0604020202020204" pitchFamily="34" charset="0"/>
                <a:cs typeface="Arial" panose="020B0604020202020204" pitchFamily="34" charset="0"/>
              </a:rPr>
              <a:t>上下文包含有</a:t>
            </a:r>
            <a:r>
              <a:rPr lang="zh-CN" altLang="en-US" b="1">
                <a:solidFill>
                  <a:srgbClr val="006600"/>
                </a:solidFill>
                <a:latin typeface="Arial" panose="020B0604020202020204" pitchFamily="34" charset="0"/>
                <a:cs typeface="Arial" panose="020B0604020202020204" pitchFamily="34" charset="0"/>
              </a:rPr>
              <a:t>用策略声明的变量</a:t>
            </a:r>
            <a:r>
              <a:rPr lang="zh-CN" altLang="en-US">
                <a:latin typeface="Arial" panose="020B0604020202020204" pitchFamily="34" charset="0"/>
                <a:cs typeface="Arial" panose="020B0604020202020204" pitchFamily="34" charset="0"/>
              </a:rPr>
              <a:t>。</a:t>
            </a:r>
            <a:endParaRPr lang="en-US" altLang="zh-CN">
              <a:latin typeface="Arial" panose="020B0604020202020204" pitchFamily="34" charset="0"/>
              <a:cs typeface="Arial" panose="020B0604020202020204" pitchFamily="34" charset="0"/>
            </a:endParaRPr>
          </a:p>
          <a:p>
            <a:pPr lvl="2" algn="just">
              <a:lnSpc>
                <a:spcPct val="120000"/>
              </a:lnSpc>
            </a:pPr>
            <a:r>
              <a:rPr lang="zh-CN" altLang="en-US">
                <a:latin typeface="Arial" panose="020B0604020202020204" pitchFamily="34" charset="0"/>
                <a:cs typeface="Arial" panose="020B0604020202020204" pitchFamily="34" charset="0"/>
              </a:rPr>
              <a:t>上下文中提供一个方法，该方法委托策略变量调用具体策略所实现的策略接口中的方法。</a:t>
            </a:r>
          </a:p>
          <a:p>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Arial" panose="020B0604020202020204" pitchFamily="34" charset="0"/>
                <a:cs typeface="Arial" panose="020B0604020202020204" pitchFamily="34" charset="0"/>
              </a:rPr>
              <a:pPr/>
              <a:t>12</a:t>
            </a:fld>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31833"/>
          </a:xfrm>
        </p:spPr>
        <p:txBody>
          <a:bodyPr>
            <a:normAutofit/>
          </a:bodyPr>
          <a:lstStyle/>
          <a:p>
            <a:pPr algn="l"/>
            <a:r>
              <a:rPr lang="zh-CN" altLang="en-US" sz="3200" dirty="0">
                <a:latin typeface="Arial" panose="020B0604020202020204" pitchFamily="34" charset="0"/>
                <a:cs typeface="Arial" panose="020B0604020202020204" pitchFamily="34" charset="0"/>
              </a:rPr>
              <a:t>策略模式结构中的角色形成的</a:t>
            </a:r>
            <a:r>
              <a:rPr lang="en-US" altLang="zh-CN" sz="3200" dirty="0">
                <a:latin typeface="Arial" panose="020B0604020202020204" pitchFamily="34" charset="0"/>
                <a:cs typeface="Arial" panose="020B0604020202020204" pitchFamily="34" charset="0"/>
              </a:rPr>
              <a:t>UML</a:t>
            </a:r>
            <a:r>
              <a:rPr lang="zh-CN" altLang="en-US" sz="3200" dirty="0">
                <a:latin typeface="Arial" panose="020B0604020202020204" pitchFamily="34" charset="0"/>
                <a:cs typeface="Arial" panose="020B0604020202020204" pitchFamily="34" charset="0"/>
              </a:rPr>
              <a:t>类图</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pic>
        <p:nvPicPr>
          <p:cNvPr id="1027" name="Picture 3"/>
          <p:cNvPicPr>
            <a:picLocks noChangeAspect="1" noChangeArrowheads="1"/>
          </p:cNvPicPr>
          <p:nvPr/>
        </p:nvPicPr>
        <p:blipFill>
          <a:blip r:embed="rId2"/>
          <a:srcRect/>
          <a:stretch>
            <a:fillRect/>
          </a:stretch>
        </p:blipFill>
        <p:spPr bwMode="auto">
          <a:xfrm>
            <a:off x="571472" y="1500174"/>
            <a:ext cx="7772400" cy="4572000"/>
          </a:xfrm>
          <a:prstGeom prst="rect">
            <a:avLst/>
          </a:prstGeom>
          <a:solidFill>
            <a:schemeClr val="bg1">
              <a:lumMod val="95000"/>
            </a:schemeClr>
          </a:solidFill>
        </p:spPr>
      </p:pic>
      <p:sp>
        <p:nvSpPr>
          <p:cNvPr id="6" name="线形标注 1 5"/>
          <p:cNvSpPr/>
          <p:nvPr/>
        </p:nvSpPr>
        <p:spPr>
          <a:xfrm>
            <a:off x="7500958" y="1071546"/>
            <a:ext cx="1143008" cy="612648"/>
          </a:xfrm>
          <a:prstGeom prst="borderCallout1">
            <a:avLst>
              <a:gd name="adj1" fmla="val 45231"/>
              <a:gd name="adj2" fmla="val -5107"/>
              <a:gd name="adj3" fmla="val 179905"/>
              <a:gd name="adj4" fmla="val -9026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宋体" charset="-122"/>
              </a:rPr>
              <a:t>策略接口</a:t>
            </a:r>
            <a:endParaRPr lang="en-US" altLang="zh-CN" b="1" dirty="0">
              <a:solidFill>
                <a:schemeClr val="tx1"/>
              </a:solidFill>
              <a:latin typeface="宋体" charset="-122"/>
            </a:endParaRPr>
          </a:p>
        </p:txBody>
      </p:sp>
      <p:sp>
        <p:nvSpPr>
          <p:cNvPr id="7" name="线形标注 1 6"/>
          <p:cNvSpPr/>
          <p:nvPr/>
        </p:nvSpPr>
        <p:spPr>
          <a:xfrm>
            <a:off x="7143768" y="2143116"/>
            <a:ext cx="1857388" cy="642942"/>
          </a:xfrm>
          <a:prstGeom prst="borderCallout1">
            <a:avLst>
              <a:gd name="adj1" fmla="val 50046"/>
              <a:gd name="adj2" fmla="val -978"/>
              <a:gd name="adj3" fmla="val 112273"/>
              <a:gd name="adj4" fmla="val -2456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算法标识</a:t>
            </a:r>
            <a:r>
              <a:rPr lang="zh-CN" altLang="en-US" b="1">
                <a:solidFill>
                  <a:schemeClr val="tx1"/>
                </a:solidFill>
              </a:rPr>
              <a:t>：</a:t>
            </a:r>
            <a:r>
              <a:rPr lang="en-US" altLang="zh-CN" b="1">
                <a:ea typeface="仿宋_GB2312" pitchFamily="49" charset="-122"/>
              </a:rPr>
              <a:t> </a:t>
            </a:r>
            <a:r>
              <a:rPr lang="en-US" altLang="zh-CN" b="1">
                <a:solidFill>
                  <a:srgbClr val="C00000"/>
                </a:solidFill>
                <a:ea typeface="仿宋_GB2312" pitchFamily="49" charset="-122"/>
              </a:rPr>
              <a:t>algorithm()</a:t>
            </a:r>
            <a:r>
              <a:rPr lang="zh-CN" altLang="en-US" b="1">
                <a:solidFill>
                  <a:schemeClr val="tx1"/>
                </a:solidFill>
                <a:ea typeface="仿宋_GB2312" pitchFamily="49" charset="-122"/>
              </a:rPr>
              <a:t>方法</a:t>
            </a:r>
            <a:endParaRPr lang="zh-CN" altLang="en-US" b="1" dirty="0">
              <a:solidFill>
                <a:schemeClr val="tx1"/>
              </a:solidFill>
            </a:endParaRPr>
          </a:p>
        </p:txBody>
      </p:sp>
      <p:sp>
        <p:nvSpPr>
          <p:cNvPr id="8" name="线形标注 1 7"/>
          <p:cNvSpPr/>
          <p:nvPr/>
        </p:nvSpPr>
        <p:spPr>
          <a:xfrm>
            <a:off x="6715140" y="5929330"/>
            <a:ext cx="1428760" cy="428628"/>
          </a:xfrm>
          <a:prstGeom prst="borderCallout1">
            <a:avLst>
              <a:gd name="adj1" fmla="val -10137"/>
              <a:gd name="adj2" fmla="val 52957"/>
              <a:gd name="adj3" fmla="val -126884"/>
              <a:gd name="adj4" fmla="val 49343"/>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宋体" charset="-122"/>
              </a:rPr>
              <a:t>具体策略</a:t>
            </a:r>
            <a:r>
              <a:rPr lang="en-US" altLang="zh-CN" b="1" dirty="0">
                <a:solidFill>
                  <a:schemeClr val="tx1"/>
                </a:solidFill>
                <a:latin typeface="宋体" charset="-122"/>
              </a:rPr>
              <a:t>B</a:t>
            </a:r>
          </a:p>
        </p:txBody>
      </p:sp>
      <p:sp>
        <p:nvSpPr>
          <p:cNvPr id="9" name="线形标注 1 8"/>
          <p:cNvSpPr/>
          <p:nvPr/>
        </p:nvSpPr>
        <p:spPr>
          <a:xfrm>
            <a:off x="4786314" y="6072206"/>
            <a:ext cx="1428760" cy="612648"/>
          </a:xfrm>
          <a:prstGeom prst="borderCallout1">
            <a:avLst>
              <a:gd name="adj1" fmla="val -10137"/>
              <a:gd name="adj2" fmla="val 52957"/>
              <a:gd name="adj3" fmla="val -116195"/>
              <a:gd name="adj4" fmla="val 36956"/>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宋体" charset="-122"/>
              </a:rPr>
              <a:t>具体策略</a:t>
            </a:r>
            <a:r>
              <a:rPr lang="en-US" altLang="zh-CN" b="1" dirty="0">
                <a:solidFill>
                  <a:schemeClr val="tx1"/>
                </a:solidFill>
                <a:latin typeface="宋体" charset="-122"/>
              </a:rPr>
              <a:t>A</a:t>
            </a:r>
          </a:p>
        </p:txBody>
      </p:sp>
      <p:sp>
        <p:nvSpPr>
          <p:cNvPr id="10" name="TextBox 9"/>
          <p:cNvSpPr txBox="1"/>
          <p:nvPr/>
        </p:nvSpPr>
        <p:spPr>
          <a:xfrm>
            <a:off x="6500826" y="3286124"/>
            <a:ext cx="1643074" cy="400110"/>
          </a:xfrm>
          <a:prstGeom prst="rect">
            <a:avLst/>
          </a:prstGeom>
          <a:solidFill>
            <a:schemeClr val="bg1">
              <a:lumMod val="85000"/>
            </a:schemeClr>
          </a:solidFill>
          <a:ln>
            <a:solidFill>
              <a:schemeClr val="accent1">
                <a:shade val="50000"/>
              </a:schemeClr>
            </a:solidFill>
          </a:ln>
        </p:spPr>
        <p:txBody>
          <a:bodyPr wrap="square" rtlCol="0">
            <a:spAutoFit/>
          </a:bodyPr>
          <a:lstStyle/>
          <a:p>
            <a:r>
              <a:rPr lang="en-US" altLang="zh-CN" sz="2000" b="1" dirty="0">
                <a:solidFill>
                  <a:srgbClr val="C00000"/>
                </a:solidFill>
              </a:rPr>
              <a:t>implements</a:t>
            </a:r>
            <a:endParaRPr lang="zh-CN" altLang="en-US" sz="2000" b="1" dirty="0">
              <a:solidFill>
                <a:srgbClr val="C00000"/>
              </a:solidFill>
            </a:endParaRPr>
          </a:p>
        </p:txBody>
      </p:sp>
      <p:sp>
        <p:nvSpPr>
          <p:cNvPr id="11" name="线形标注 1 10"/>
          <p:cNvSpPr/>
          <p:nvPr/>
        </p:nvSpPr>
        <p:spPr>
          <a:xfrm>
            <a:off x="114160" y="2112155"/>
            <a:ext cx="2086044" cy="400321"/>
          </a:xfrm>
          <a:prstGeom prst="borderCallout1">
            <a:avLst>
              <a:gd name="adj1" fmla="val 54861"/>
              <a:gd name="adj2" fmla="val 102505"/>
              <a:gd name="adj3" fmla="val 90912"/>
              <a:gd name="adj4" fmla="val 12457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仿宋_GB2312" pitchFamily="49" charset="-122"/>
                <a:ea typeface="仿宋_GB2312" pitchFamily="49" charset="-122"/>
              </a:rPr>
              <a:t>strategy</a:t>
            </a:r>
            <a:r>
              <a:rPr lang="zh-CN" altLang="en-US" b="1" dirty="0">
                <a:solidFill>
                  <a:schemeClr val="tx1"/>
                </a:solidFill>
                <a:latin typeface="仿宋_GB2312" pitchFamily="49" charset="-122"/>
                <a:ea typeface="仿宋_GB2312" pitchFamily="49" charset="-122"/>
              </a:rPr>
              <a:t>成员变量</a:t>
            </a:r>
            <a:endParaRPr lang="en-US" altLang="zh-CN" b="1" dirty="0">
              <a:solidFill>
                <a:schemeClr val="tx1"/>
              </a:solidFill>
              <a:latin typeface="宋体" charset="-122"/>
            </a:endParaRPr>
          </a:p>
        </p:txBody>
      </p:sp>
      <p:sp>
        <p:nvSpPr>
          <p:cNvPr id="12" name="线形标注 1 11"/>
          <p:cNvSpPr/>
          <p:nvPr/>
        </p:nvSpPr>
        <p:spPr>
          <a:xfrm>
            <a:off x="192769" y="1351738"/>
            <a:ext cx="1928826" cy="642942"/>
          </a:xfrm>
          <a:prstGeom prst="borderCallout1">
            <a:avLst>
              <a:gd name="adj1" fmla="val 54861"/>
              <a:gd name="adj2" fmla="val 102505"/>
              <a:gd name="adj3" fmla="val 94940"/>
              <a:gd name="adj4" fmla="val 15954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仿宋_GB2312" pitchFamily="49" charset="-122"/>
                <a:ea typeface="仿宋_GB2312" pitchFamily="49" charset="-122"/>
              </a:rPr>
              <a:t>Context</a:t>
            </a:r>
            <a:r>
              <a:rPr lang="zh-CN" altLang="en-US" b="1" dirty="0">
                <a:solidFill>
                  <a:schemeClr val="tx1"/>
                </a:solidFill>
                <a:latin typeface="仿宋_GB2312" pitchFamily="49" charset="-122"/>
                <a:ea typeface="仿宋_GB2312" pitchFamily="49" charset="-122"/>
              </a:rPr>
              <a:t>类依赖于</a:t>
            </a:r>
            <a:r>
              <a:rPr lang="en-US" altLang="zh-CN" b="1" dirty="0">
                <a:solidFill>
                  <a:schemeClr val="tx1"/>
                </a:solidFill>
                <a:latin typeface="仿宋_GB2312" pitchFamily="49" charset="-122"/>
                <a:ea typeface="仿宋_GB2312" pitchFamily="49" charset="-122"/>
              </a:rPr>
              <a:t>Strategy</a:t>
            </a:r>
            <a:r>
              <a:rPr lang="zh-CN" altLang="en-US" b="1" dirty="0">
                <a:solidFill>
                  <a:schemeClr val="tx1"/>
                </a:solidFill>
                <a:latin typeface="仿宋_GB2312" pitchFamily="49" charset="-122"/>
                <a:ea typeface="仿宋_GB2312" pitchFamily="49" charset="-122"/>
              </a:rPr>
              <a:t>接口</a:t>
            </a:r>
            <a:endParaRPr lang="en-US" altLang="zh-CN" b="1" dirty="0">
              <a:solidFill>
                <a:schemeClr val="tx1"/>
              </a:solidFill>
              <a:latin typeface="宋体" charset="-122"/>
            </a:endParaRPr>
          </a:p>
        </p:txBody>
      </p:sp>
      <p:sp>
        <p:nvSpPr>
          <p:cNvPr id="13" name="线形标注 1 12"/>
          <p:cNvSpPr/>
          <p:nvPr/>
        </p:nvSpPr>
        <p:spPr>
          <a:xfrm>
            <a:off x="214282" y="2786058"/>
            <a:ext cx="2143140" cy="785818"/>
          </a:xfrm>
          <a:prstGeom prst="borderCallout1">
            <a:avLst>
              <a:gd name="adj1" fmla="val 46921"/>
              <a:gd name="adj2" fmla="val 101129"/>
              <a:gd name="adj3" fmla="val 12429"/>
              <a:gd name="adj4" fmla="val 11771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宋体" charset="-122"/>
              </a:rPr>
              <a:t>委托</a:t>
            </a:r>
            <a:r>
              <a:rPr lang="zh-CN" altLang="en-US" sz="1600" b="1" dirty="0">
                <a:solidFill>
                  <a:srgbClr val="C00000"/>
                </a:solidFill>
                <a:latin typeface="宋体" charset="-122"/>
              </a:rPr>
              <a:t>策略成员变量</a:t>
            </a:r>
            <a:r>
              <a:rPr lang="zh-CN" altLang="en-US" sz="1600" dirty="0">
                <a:solidFill>
                  <a:schemeClr val="tx1"/>
                </a:solidFill>
                <a:latin typeface="宋体" charset="-122"/>
              </a:rPr>
              <a:t>调用具体策略所实现的策略接口中的方法</a:t>
            </a:r>
            <a:endParaRPr lang="en-US" altLang="zh-CN" sz="1600" b="1" dirty="0">
              <a:solidFill>
                <a:schemeClr val="tx1"/>
              </a:solidFill>
              <a:latin typeface="宋体" charset="-122"/>
            </a:endParaRPr>
          </a:p>
        </p:txBody>
      </p:sp>
      <p:sp>
        <p:nvSpPr>
          <p:cNvPr id="14" name="线形标注 1 13"/>
          <p:cNvSpPr/>
          <p:nvPr/>
        </p:nvSpPr>
        <p:spPr>
          <a:xfrm>
            <a:off x="1071538" y="5500702"/>
            <a:ext cx="1857388" cy="612648"/>
          </a:xfrm>
          <a:prstGeom prst="borderCallout1">
            <a:avLst>
              <a:gd name="adj1" fmla="val -5322"/>
              <a:gd name="adj2" fmla="val 47796"/>
              <a:gd name="adj3" fmla="val -104159"/>
              <a:gd name="adj4" fmla="val 5244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Arial" panose="020B0604020202020204" pitchFamily="34" charset="0"/>
                <a:cs typeface="Arial" panose="020B0604020202020204" pitchFamily="34" charset="0"/>
              </a:rPr>
              <a:t>lookAlgorithm</a:t>
            </a:r>
            <a:r>
              <a:rPr lang="zh-CN" altLang="en-US" b="1" dirty="0">
                <a:solidFill>
                  <a:schemeClr val="tx1"/>
                </a:solidFill>
                <a:latin typeface="Arial" panose="020B0604020202020204" pitchFamily="34" charset="0"/>
                <a:cs typeface="Arial" panose="020B0604020202020204" pitchFamily="34" charset="0"/>
              </a:rPr>
              <a:t>方法的实现</a:t>
            </a:r>
            <a:endParaRPr lang="en-US" altLang="zh-CN" b="1"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tx1"/>
                </a:solidFill>
                <a:latin typeface="宋体" charset="-122"/>
              </a:rPr>
              <a:t>用问题来描述策略模式中的各个角色</a:t>
            </a:r>
            <a:endParaRPr lang="zh-CN" altLang="en-US" sz="3600" dirty="0"/>
          </a:p>
        </p:txBody>
      </p:sp>
      <p:sp>
        <p:nvSpPr>
          <p:cNvPr id="3" name="内容占位符 2"/>
          <p:cNvSpPr>
            <a:spLocks noGrp="1"/>
          </p:cNvSpPr>
          <p:nvPr>
            <p:ph idx="1"/>
          </p:nvPr>
        </p:nvSpPr>
        <p:spPr/>
        <p:txBody>
          <a:bodyPr/>
          <a:lstStyle/>
          <a:p>
            <a:r>
              <a:rPr lang="zh-CN" altLang="en-US" b="1" dirty="0">
                <a:latin typeface="宋体" charset="-122"/>
              </a:rPr>
              <a:t>简单问题：</a:t>
            </a:r>
            <a:endParaRPr lang="en-US" altLang="zh-CN" b="1" dirty="0">
              <a:latin typeface="宋体" charset="-122"/>
            </a:endParaRPr>
          </a:p>
          <a:p>
            <a:pPr lvl="1"/>
            <a:r>
              <a:rPr lang="zh-CN" altLang="en-US" dirty="0">
                <a:latin typeface="宋体" charset="-122"/>
              </a:rPr>
              <a:t>在多个裁判负责打分的比赛中,每位裁判给选手一个得分。选手的最后得分是根据全体裁判的得分计算出来的。</a:t>
            </a:r>
            <a:endParaRPr lang="en-US" altLang="zh-CN" dirty="0">
              <a:latin typeface="宋体" charset="-122"/>
            </a:endParaRPr>
          </a:p>
          <a:p>
            <a:pPr lvl="1"/>
            <a:endParaRPr lang="en-US" altLang="zh-CN" dirty="0">
              <a:latin typeface="宋体" charset="-122"/>
            </a:endParaRPr>
          </a:p>
          <a:p>
            <a:pPr lvl="1"/>
            <a:r>
              <a:rPr lang="zh-CN" altLang="en-US" dirty="0">
                <a:latin typeface="宋体" charset="-122"/>
              </a:rPr>
              <a:t>请给出几种</a:t>
            </a:r>
            <a:r>
              <a:rPr lang="zh-CN" altLang="en-US" dirty="0">
                <a:solidFill>
                  <a:srgbClr val="0000CC"/>
                </a:solidFill>
                <a:latin typeface="宋体" charset="-122"/>
              </a:rPr>
              <a:t>计算选手得分的</a:t>
            </a:r>
            <a:r>
              <a:rPr lang="zh-CN" altLang="en-US">
                <a:solidFill>
                  <a:srgbClr val="0000CC"/>
                </a:solidFill>
                <a:latin typeface="宋体" charset="-122"/>
              </a:rPr>
              <a:t>评分方案</a:t>
            </a:r>
            <a:r>
              <a:rPr lang="en-US" altLang="zh-CN">
                <a:latin typeface="宋体" charset="-122"/>
              </a:rPr>
              <a:t>(</a:t>
            </a:r>
            <a:r>
              <a:rPr lang="zh-CN" altLang="en-US">
                <a:latin typeface="宋体" charset="-122"/>
              </a:rPr>
              <a:t>策略</a:t>
            </a:r>
            <a:r>
              <a:rPr lang="en-US" altLang="zh-CN">
                <a:latin typeface="宋体" charset="-122"/>
              </a:rPr>
              <a:t>)</a:t>
            </a:r>
            <a:r>
              <a:rPr lang="zh-CN" altLang="en-US">
                <a:latin typeface="宋体" charset="-122"/>
              </a:rPr>
              <a:t>,</a:t>
            </a:r>
            <a:r>
              <a:rPr lang="zh-CN" altLang="en-US" dirty="0">
                <a:latin typeface="宋体" charset="-122"/>
              </a:rPr>
              <a:t>对于某次比赛,可以从你的方案中选择一种方案作为本次比赛的评分方案。</a:t>
            </a:r>
            <a:endParaRPr lang="en-US" altLang="zh-CN" dirty="0">
              <a:latin typeface="宋体" charset="-122"/>
            </a:endParaRPr>
          </a:p>
          <a:p>
            <a:pPr lvl="1"/>
            <a:endParaRPr lang="en-US" altLang="zh-CN" dirty="0">
              <a:latin typeface="宋体" charset="-122"/>
            </a:endParaRPr>
          </a:p>
          <a:p>
            <a:pPr lvl="1"/>
            <a:endParaRPr lang="en-US" altLang="zh-CN" dirty="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785926"/>
            <a:ext cx="5257808" cy="4572032"/>
          </a:xfrm>
          <a:ln>
            <a:solidFill>
              <a:schemeClr val="accent1"/>
            </a:solidFill>
          </a:ln>
        </p:spPr>
        <p:txBody>
          <a:bodyPr>
            <a:normAutofit fontScale="92500" lnSpcReduction="10000"/>
          </a:bodyPr>
          <a:lstStyle/>
          <a:p>
            <a:pPr>
              <a:buNone/>
            </a:pPr>
            <a:r>
              <a:rPr lang="en-US" altLang="zh-CN" sz="1800" b="1" dirty="0">
                <a:ea typeface="Tahoma" pitchFamily="34" charset="0"/>
                <a:cs typeface="Tahoma" pitchFamily="34" charset="0"/>
              </a:rPr>
              <a:t>public class </a:t>
            </a:r>
            <a:r>
              <a:rPr lang="en-US" altLang="zh-CN" sz="1800" b="1" dirty="0" err="1">
                <a:ea typeface="Tahoma" pitchFamily="34" charset="0"/>
                <a:cs typeface="Tahoma" pitchFamily="34" charset="0"/>
              </a:rPr>
              <a:t>AverageScore</a:t>
            </a:r>
            <a:r>
              <a:rPr lang="en-US" altLang="zh-CN" sz="1800" b="1" dirty="0">
                <a:ea typeface="Tahoma" pitchFamily="34" charset="0"/>
                <a:cs typeface="Tahoma" pitchFamily="34" charset="0"/>
              </a:rPr>
              <a:t> {</a:t>
            </a:r>
            <a:endParaRPr lang="zh-CN" altLang="en-US" sz="1800" b="1" dirty="0">
              <a:cs typeface="Tahoma" pitchFamily="34" charset="0"/>
            </a:endParaRPr>
          </a:p>
          <a:p>
            <a:pPr lvl="1">
              <a:buNone/>
            </a:pPr>
            <a:r>
              <a:rPr lang="en-US" altLang="zh-CN" sz="1800" b="1" dirty="0">
                <a:ea typeface="Tahoma" pitchFamily="34" charset="0"/>
                <a:cs typeface="Tahoma" pitchFamily="34" charset="0"/>
              </a:rPr>
              <a:t>public </a:t>
            </a:r>
            <a:r>
              <a:rPr lang="en-US" altLang="zh-CN" sz="1800" b="1">
                <a:ea typeface="Tahoma" pitchFamily="34" charset="0"/>
                <a:cs typeface="Tahoma" pitchFamily="34" charset="0"/>
              </a:rPr>
              <a:t>double </a:t>
            </a:r>
            <a:r>
              <a:rPr lang="en-US" altLang="zh-CN" sz="1800" b="1">
                <a:solidFill>
                  <a:srgbClr val="C00000"/>
                </a:solidFill>
                <a:ea typeface="Tahoma" pitchFamily="34" charset="0"/>
                <a:cs typeface="Tahoma" pitchFamily="34" charset="0"/>
              </a:rPr>
              <a:t>computerAverage(double[] a)</a:t>
            </a:r>
            <a:r>
              <a:rPr lang="en-US" altLang="zh-CN" sz="1800" b="1">
                <a:ea typeface="Tahoma" pitchFamily="34" charset="0"/>
                <a:cs typeface="Tahoma" pitchFamily="34" charset="0"/>
              </a:rPr>
              <a:t>{</a:t>
            </a:r>
            <a:endParaRPr lang="en-US" altLang="zh-CN" sz="1800" b="1" dirty="0">
              <a:ea typeface="Tahoma" pitchFamily="34" charset="0"/>
              <a:cs typeface="Tahoma" pitchFamily="34" charset="0"/>
            </a:endParaRPr>
          </a:p>
          <a:p>
            <a:pPr lvl="2">
              <a:buNone/>
            </a:pPr>
            <a:r>
              <a:rPr lang="en-US" altLang="zh-CN" sz="1800" b="1" dirty="0">
                <a:ea typeface="Tahoma" pitchFamily="34" charset="0"/>
                <a:cs typeface="Tahoma" pitchFamily="34" charset="0"/>
              </a:rPr>
              <a:t>double score=0;</a:t>
            </a:r>
          </a:p>
          <a:p>
            <a:pPr lvl="2">
              <a:buNone/>
            </a:pPr>
            <a:r>
              <a:rPr lang="en-US" altLang="zh-CN" sz="1800" b="1" dirty="0">
                <a:ea typeface="Tahoma" pitchFamily="34" charset="0"/>
                <a:cs typeface="Tahoma" pitchFamily="34" charset="0"/>
              </a:rPr>
              <a:t>double sum=0;</a:t>
            </a:r>
          </a:p>
          <a:p>
            <a:pPr lvl="2">
              <a:buNone/>
            </a:pPr>
            <a:r>
              <a:rPr lang="en-US" altLang="zh-CN" sz="1800" b="1">
                <a:ea typeface="Tahoma" pitchFamily="34" charset="0"/>
                <a:cs typeface="Tahoma" pitchFamily="34" charset="0"/>
              </a:rPr>
              <a:t>for(int </a:t>
            </a:r>
            <a:r>
              <a:rPr lang="en-US" altLang="zh-CN" sz="1800" b="1" dirty="0" err="1">
                <a:ea typeface="Tahoma" pitchFamily="34" charset="0"/>
                <a:cs typeface="Tahoma" pitchFamily="34" charset="0"/>
              </a:rPr>
              <a:t>i</a:t>
            </a:r>
            <a:r>
              <a:rPr lang="en-US" altLang="zh-CN" sz="1800" b="1" dirty="0">
                <a:ea typeface="Tahoma" pitchFamily="34" charset="0"/>
                <a:cs typeface="Tahoma" pitchFamily="34" charset="0"/>
              </a:rPr>
              <a:t>=0; </a:t>
            </a:r>
            <a:r>
              <a:rPr lang="en-US" altLang="zh-CN" sz="1800" b="1" dirty="0" err="1">
                <a:ea typeface="Tahoma" pitchFamily="34" charset="0"/>
                <a:cs typeface="Tahoma" pitchFamily="34" charset="0"/>
              </a:rPr>
              <a:t>i</a:t>
            </a:r>
            <a:r>
              <a:rPr lang="en-US" altLang="zh-CN" sz="1800" b="1" dirty="0">
                <a:ea typeface="Tahoma" pitchFamily="34" charset="0"/>
                <a:cs typeface="Tahoma" pitchFamily="34" charset="0"/>
              </a:rPr>
              <a:t>&lt;</a:t>
            </a:r>
            <a:r>
              <a:rPr lang="en-US" altLang="zh-CN" sz="1800" b="1" dirty="0" err="1">
                <a:ea typeface="Tahoma" pitchFamily="34" charset="0"/>
                <a:cs typeface="Tahoma" pitchFamily="34" charset="0"/>
              </a:rPr>
              <a:t>a.length</a:t>
            </a:r>
            <a:r>
              <a:rPr lang="en-US" altLang="zh-CN" sz="1800" b="1" dirty="0">
                <a:ea typeface="Tahoma" pitchFamily="34" charset="0"/>
                <a:cs typeface="Tahoma" pitchFamily="34" charset="0"/>
              </a:rPr>
              <a:t>; </a:t>
            </a:r>
            <a:r>
              <a:rPr lang="en-US" altLang="zh-CN" sz="1800" b="1" err="1">
                <a:ea typeface="Tahoma" pitchFamily="34" charset="0"/>
                <a:cs typeface="Tahoma" pitchFamily="34" charset="0"/>
              </a:rPr>
              <a:t>i</a:t>
            </a:r>
            <a:r>
              <a:rPr lang="en-US" altLang="zh-CN" sz="1800" b="1">
                <a:ea typeface="Tahoma" pitchFamily="34" charset="0"/>
                <a:cs typeface="Tahoma" pitchFamily="34" charset="0"/>
              </a:rPr>
              <a:t>++){</a:t>
            </a:r>
            <a:endParaRPr lang="en-US" altLang="zh-CN" sz="1800" b="1" dirty="0">
              <a:ea typeface="Tahoma" pitchFamily="34" charset="0"/>
              <a:cs typeface="Tahoma" pitchFamily="34" charset="0"/>
            </a:endParaRPr>
          </a:p>
          <a:p>
            <a:pPr lvl="3">
              <a:buNone/>
            </a:pPr>
            <a:r>
              <a:rPr lang="en-US" altLang="zh-CN" sz="1800" b="1" dirty="0">
                <a:ea typeface="Tahoma" pitchFamily="34" charset="0"/>
                <a:cs typeface="Tahoma" pitchFamily="34" charset="0"/>
              </a:rPr>
              <a:t>sum = </a:t>
            </a:r>
            <a:r>
              <a:rPr lang="en-US" altLang="zh-CN" sz="1800" b="1" dirty="0" err="1">
                <a:ea typeface="Tahoma" pitchFamily="34" charset="0"/>
                <a:cs typeface="Tahoma" pitchFamily="34" charset="0"/>
              </a:rPr>
              <a:t>sum+a</a:t>
            </a:r>
            <a:r>
              <a:rPr lang="en-US" altLang="zh-CN" sz="1800" b="1" dirty="0">
                <a:ea typeface="Tahoma" pitchFamily="34" charset="0"/>
                <a:cs typeface="Tahoma" pitchFamily="34" charset="0"/>
              </a:rPr>
              <a:t>[</a:t>
            </a:r>
            <a:r>
              <a:rPr lang="en-US" altLang="zh-CN" sz="1800" b="1" dirty="0" err="1">
                <a:ea typeface="Tahoma" pitchFamily="34" charset="0"/>
                <a:cs typeface="Tahoma" pitchFamily="34" charset="0"/>
              </a:rPr>
              <a:t>i</a:t>
            </a:r>
            <a:r>
              <a:rPr lang="en-US" altLang="zh-CN" sz="1800" b="1" dirty="0">
                <a:ea typeface="Tahoma" pitchFamily="34" charset="0"/>
                <a:cs typeface="Tahoma" pitchFamily="34" charset="0"/>
              </a:rPr>
              <a:t>];</a:t>
            </a:r>
          </a:p>
          <a:p>
            <a:pPr lvl="2">
              <a:buNone/>
            </a:pPr>
            <a:r>
              <a:rPr lang="en-US" altLang="zh-CN" sz="1800" b="1" dirty="0">
                <a:ea typeface="Tahoma" pitchFamily="34" charset="0"/>
                <a:cs typeface="Tahoma" pitchFamily="34" charset="0"/>
              </a:rPr>
              <a:t>}</a:t>
            </a:r>
          </a:p>
          <a:p>
            <a:pPr lvl="2">
              <a:buNone/>
            </a:pPr>
            <a:r>
              <a:rPr lang="en-US" altLang="zh-CN" sz="1800" b="1" dirty="0">
                <a:ea typeface="Tahoma" pitchFamily="34" charset="0"/>
                <a:cs typeface="Tahoma" pitchFamily="34" charset="0"/>
              </a:rPr>
              <a:t>score = sum/</a:t>
            </a:r>
            <a:r>
              <a:rPr lang="en-US" altLang="zh-CN" sz="1800" b="1" dirty="0" err="1">
                <a:ea typeface="Tahoma" pitchFamily="34" charset="0"/>
                <a:cs typeface="Tahoma" pitchFamily="34" charset="0"/>
              </a:rPr>
              <a:t>a.length</a:t>
            </a:r>
            <a:r>
              <a:rPr lang="en-US" altLang="zh-CN" sz="1800" b="1" dirty="0">
                <a:ea typeface="Tahoma" pitchFamily="34" charset="0"/>
                <a:cs typeface="Tahoma" pitchFamily="34" charset="0"/>
              </a:rPr>
              <a:t>;</a:t>
            </a:r>
            <a:endParaRPr lang="zh-CN" altLang="en-US" sz="1800" b="1" dirty="0">
              <a:cs typeface="Tahoma" pitchFamily="34" charset="0"/>
            </a:endParaRPr>
          </a:p>
          <a:p>
            <a:pPr lvl="2">
              <a:buNone/>
            </a:pPr>
            <a:r>
              <a:rPr lang="en-US" altLang="zh-CN" sz="1800" b="1" dirty="0">
                <a:ea typeface="Tahoma" pitchFamily="34" charset="0"/>
                <a:cs typeface="Tahoma" pitchFamily="34" charset="0"/>
              </a:rPr>
              <a:t>return score;</a:t>
            </a:r>
          </a:p>
          <a:p>
            <a:pPr lvl="1">
              <a:buNone/>
            </a:pPr>
            <a:r>
              <a:rPr lang="en-US" altLang="zh-CN" sz="1800" b="1" dirty="0">
                <a:ea typeface="Tahoma" pitchFamily="34" charset="0"/>
                <a:cs typeface="Tahoma" pitchFamily="34" charset="0"/>
              </a:rPr>
              <a:t>}</a:t>
            </a:r>
          </a:p>
          <a:p>
            <a:pPr lvl="1">
              <a:buNone/>
            </a:pPr>
            <a:endParaRPr lang="zh-CN" altLang="en-US" sz="1800" b="1" dirty="0">
              <a:cs typeface="Tahoma" pitchFamily="34" charset="0"/>
            </a:endParaRPr>
          </a:p>
          <a:p>
            <a:pPr lvl="1">
              <a:buNone/>
            </a:pPr>
            <a:r>
              <a:rPr lang="en-US" altLang="zh-CN" sz="1800" b="1" dirty="0">
                <a:solidFill>
                  <a:srgbClr val="0000CC"/>
                </a:solidFill>
                <a:ea typeface="Tahoma" pitchFamily="34" charset="0"/>
                <a:cs typeface="Tahoma" pitchFamily="34" charset="0"/>
              </a:rPr>
              <a:t>public static </a:t>
            </a:r>
            <a:r>
              <a:rPr lang="en-US" altLang="zh-CN" sz="1800" b="1">
                <a:solidFill>
                  <a:srgbClr val="0000CC"/>
                </a:solidFill>
                <a:ea typeface="Tahoma" pitchFamily="34" charset="0"/>
                <a:cs typeface="Tahoma" pitchFamily="34" charset="0"/>
              </a:rPr>
              <a:t>void main(String[] args) </a:t>
            </a:r>
            <a:r>
              <a:rPr lang="en-US" altLang="zh-CN" sz="1800" b="1" dirty="0">
                <a:solidFill>
                  <a:srgbClr val="0000CC"/>
                </a:solidFill>
                <a:ea typeface="Tahoma" pitchFamily="34" charset="0"/>
                <a:cs typeface="Tahoma" pitchFamily="34" charset="0"/>
              </a:rPr>
              <a:t>{</a:t>
            </a:r>
          </a:p>
          <a:p>
            <a:pPr lvl="1">
              <a:buNone/>
            </a:pPr>
            <a:endParaRPr lang="zh-CN" altLang="en-US" sz="1800" b="1" dirty="0">
              <a:solidFill>
                <a:srgbClr val="0000CC"/>
              </a:solidFill>
              <a:cs typeface="Tahoma" pitchFamily="34" charset="0"/>
            </a:endParaRPr>
          </a:p>
          <a:p>
            <a:pPr lvl="1">
              <a:buNone/>
            </a:pPr>
            <a:r>
              <a:rPr lang="en-US" altLang="zh-CN" sz="1800" b="1" dirty="0">
                <a:solidFill>
                  <a:srgbClr val="0000CC"/>
                </a:solidFill>
                <a:ea typeface="Tahoma" pitchFamily="34" charset="0"/>
                <a:cs typeface="Tahoma" pitchFamily="34" charset="0"/>
              </a:rPr>
              <a:t>}</a:t>
            </a:r>
          </a:p>
          <a:p>
            <a:pPr>
              <a:buNone/>
            </a:pPr>
            <a:r>
              <a:rPr lang="en-US" altLang="zh-CN" sz="1800" b="1" dirty="0">
                <a:ea typeface="Tahoma" pitchFamily="34" charset="0"/>
                <a:cs typeface="Tahoma" pitchFamily="34" charset="0"/>
              </a:rPr>
              <a:t>}</a:t>
            </a:r>
            <a:endParaRPr lang="zh-CN" altLang="en-US" sz="1800" b="1" dirty="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1071538" y="214290"/>
            <a:ext cx="6134100" cy="1438275"/>
          </a:xfrm>
          <a:prstGeom prst="rect">
            <a:avLst/>
          </a:prstGeom>
          <a:noFill/>
          <a:ln w="9525">
            <a:noFill/>
            <a:miter lim="800000"/>
            <a:headEnd/>
            <a:tailEnd/>
          </a:ln>
          <a:effectLst/>
        </p:spPr>
      </p:pic>
      <p:sp>
        <p:nvSpPr>
          <p:cNvPr id="7" name="TextBox 6"/>
          <p:cNvSpPr txBox="1"/>
          <p:nvPr/>
        </p:nvSpPr>
        <p:spPr>
          <a:xfrm>
            <a:off x="5929322" y="2428868"/>
            <a:ext cx="2857520" cy="1938992"/>
          </a:xfrm>
          <a:prstGeom prst="rect">
            <a:avLst/>
          </a:prstGeom>
          <a:noFill/>
          <a:ln>
            <a:solidFill>
              <a:schemeClr val="accent1"/>
            </a:solidFill>
          </a:ln>
        </p:spPr>
        <p:txBody>
          <a:bodyPr wrap="square" rtlCol="0">
            <a:spAutoFit/>
          </a:bodyPr>
          <a:lstStyle/>
          <a:p>
            <a:r>
              <a:rPr lang="zh-CN" altLang="en-US" sz="2400" dirty="0">
                <a:latin typeface="宋体" charset="-122"/>
              </a:rPr>
              <a:t>因为需要采用几种不同的</a:t>
            </a:r>
            <a:r>
              <a:rPr lang="zh-CN" altLang="en-US" sz="2400" dirty="0">
                <a:solidFill>
                  <a:srgbClr val="0000CC"/>
                </a:solidFill>
                <a:latin typeface="宋体" charset="-122"/>
              </a:rPr>
              <a:t>计算选手得分的评分方案，</a:t>
            </a:r>
            <a:r>
              <a:rPr lang="zh-CN" altLang="en-US" sz="2400" dirty="0">
                <a:latin typeface="宋体" charset="-122"/>
              </a:rPr>
              <a:t>如何编码实现多种方案呢？</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blinds(horizontal)">
                                      <p:cBhvr>
                                        <p:cTn id="43" dur="500"/>
                                        <p:tgtEl>
                                          <p:spTgt spid="3">
                                            <p:txEl>
                                              <p:pRg st="13" end="1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blinds(horizontal)">
                                      <p:cBhvr>
                                        <p:cTn id="48" dur="500"/>
                                        <p:tgtEl>
                                          <p:spTgt spid="3">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宋体" charset="-122"/>
              </a:rPr>
              <a:t>使用策略模式设计程序</a:t>
            </a:r>
            <a:endParaRPr lang="zh-CN" altLang="en-US" dirty="0"/>
          </a:p>
        </p:txBody>
      </p:sp>
      <p:sp>
        <p:nvSpPr>
          <p:cNvPr id="3" name="内容占位符 2"/>
          <p:cNvSpPr>
            <a:spLocks noGrp="1"/>
          </p:cNvSpPr>
          <p:nvPr>
            <p:ph idx="1"/>
          </p:nvPr>
        </p:nvSpPr>
        <p:spPr/>
        <p:txBody>
          <a:bodyPr>
            <a:normAutofit lnSpcReduction="10000"/>
          </a:bodyPr>
          <a:lstStyle/>
          <a:p>
            <a:pPr marL="342900" lvl="1" indent="-342900">
              <a:buClr>
                <a:schemeClr val="tx2"/>
              </a:buClr>
              <a:buNone/>
            </a:pPr>
            <a:r>
              <a:rPr lang="en-US" altLang="zh-CN" sz="2800">
                <a:latin typeface="+mj-lt"/>
              </a:rPr>
              <a:t>1. </a:t>
            </a:r>
            <a:r>
              <a:rPr lang="zh-CN" altLang="en-US" sz="2800">
                <a:latin typeface="+mj-lt"/>
              </a:rPr>
              <a:t>抽象产生</a:t>
            </a:r>
            <a:r>
              <a:rPr lang="zh-CN" altLang="en-US" sz="2800" b="1">
                <a:solidFill>
                  <a:srgbClr val="C00000"/>
                </a:solidFill>
                <a:latin typeface="+mj-lt"/>
              </a:rPr>
              <a:t>策略</a:t>
            </a:r>
            <a:r>
              <a:rPr lang="en-US" altLang="zh-CN" sz="2800" b="1">
                <a:solidFill>
                  <a:srgbClr val="C00000"/>
                </a:solidFill>
                <a:latin typeface="+mj-lt"/>
              </a:rPr>
              <a:t>(Strategy)</a:t>
            </a:r>
            <a:endParaRPr lang="en-US" altLang="zh-CN" sz="2800" b="1" dirty="0">
              <a:solidFill>
                <a:srgbClr val="C00000"/>
              </a:solidFill>
              <a:latin typeface="+mj-lt"/>
            </a:endParaRPr>
          </a:p>
          <a:p>
            <a:pPr marL="638175" lvl="2" indent="-342900">
              <a:buClr>
                <a:schemeClr val="tx2"/>
              </a:buClr>
            </a:pPr>
            <a:r>
              <a:rPr lang="zh-CN" altLang="en-US" dirty="0">
                <a:latin typeface="+mj-lt"/>
                <a:ea typeface="Tahoma" pitchFamily="34" charset="0"/>
                <a:cs typeface="Tahoma" pitchFamily="34" charset="0"/>
              </a:rPr>
              <a:t>将</a:t>
            </a:r>
            <a:r>
              <a:rPr lang="en-US" altLang="zh-CN">
                <a:solidFill>
                  <a:srgbClr val="C00000"/>
                </a:solidFill>
                <a:latin typeface="+mj-lt"/>
                <a:ea typeface="Tahoma" pitchFamily="34" charset="0"/>
                <a:cs typeface="Tahoma" pitchFamily="34" charset="0"/>
              </a:rPr>
              <a:t>double computerAverage(double[ ] a)</a:t>
            </a:r>
            <a:r>
              <a:rPr lang="zh-CN" altLang="en-US">
                <a:latin typeface="+mj-lt"/>
                <a:ea typeface="Tahoma" pitchFamily="34" charset="0"/>
                <a:cs typeface="Tahoma" pitchFamily="34" charset="0"/>
              </a:rPr>
              <a:t>方法</a:t>
            </a:r>
            <a:r>
              <a:rPr lang="zh-CN" altLang="en-US" dirty="0">
                <a:latin typeface="+mj-lt"/>
                <a:ea typeface="Tahoma" pitchFamily="34" charset="0"/>
                <a:cs typeface="Tahoma" pitchFamily="34" charset="0"/>
              </a:rPr>
              <a:t>抽象出一个</a:t>
            </a:r>
            <a:r>
              <a:rPr lang="zh-CN" altLang="en-US" b="1" dirty="0">
                <a:solidFill>
                  <a:srgbClr val="0000CC"/>
                </a:solidFill>
                <a:latin typeface="+mj-lt"/>
                <a:ea typeface="Tahoma" pitchFamily="34" charset="0"/>
                <a:cs typeface="Tahoma" pitchFamily="34" charset="0"/>
              </a:rPr>
              <a:t>“算法”标识</a:t>
            </a:r>
            <a:r>
              <a:rPr lang="zh-CN" altLang="en-US">
                <a:latin typeface="+mj-lt"/>
                <a:ea typeface="Tahoma" pitchFamily="34" charset="0"/>
                <a:cs typeface="Tahoma" pitchFamily="34" charset="0"/>
              </a:rPr>
              <a:t>，即：一个抽象方法，并</a:t>
            </a:r>
            <a:r>
              <a:rPr lang="zh-CN" altLang="en-US" dirty="0">
                <a:latin typeface="+mj-lt"/>
                <a:ea typeface="Tahoma" pitchFamily="34" charset="0"/>
                <a:cs typeface="Tahoma" pitchFamily="34" charset="0"/>
              </a:rPr>
              <a:t>将该抽象方法封装在一个接口或抽象类</a:t>
            </a:r>
            <a:r>
              <a:rPr lang="zh-CN" altLang="en-US">
                <a:latin typeface="+mj-lt"/>
                <a:ea typeface="Tahoma" pitchFamily="34" charset="0"/>
                <a:cs typeface="Tahoma" pitchFamily="34" charset="0"/>
              </a:rPr>
              <a:t>中：</a:t>
            </a:r>
            <a:endParaRPr lang="en-US" altLang="zh-CN">
              <a:latin typeface="+mj-lt"/>
              <a:ea typeface="Tahoma" pitchFamily="34" charset="0"/>
              <a:cs typeface="Tahoma" pitchFamily="34" charset="0"/>
            </a:endParaRPr>
          </a:p>
          <a:p>
            <a:pPr marL="638175" lvl="2" indent="-342900">
              <a:buClr>
                <a:schemeClr val="tx2"/>
              </a:buClr>
            </a:pPr>
            <a:endParaRPr lang="en-US" altLang="zh-CN" dirty="0">
              <a:latin typeface="+mj-lt"/>
              <a:ea typeface="Tahoma" pitchFamily="34" charset="0"/>
              <a:cs typeface="Tahoma" pitchFamily="34" charset="0"/>
            </a:endParaRPr>
          </a:p>
          <a:p>
            <a:pPr marL="638175" lvl="2" indent="-342900">
              <a:buClr>
                <a:schemeClr val="tx2"/>
              </a:buClr>
            </a:pPr>
            <a:endParaRPr lang="en-US" altLang="zh-CN">
              <a:latin typeface="+mj-lt"/>
              <a:ea typeface="Tahoma" pitchFamily="34" charset="0"/>
              <a:cs typeface="Tahoma" pitchFamily="34" charset="0"/>
            </a:endParaRPr>
          </a:p>
          <a:p>
            <a:pPr marL="638175" lvl="2" indent="-342900">
              <a:buClr>
                <a:schemeClr val="tx2"/>
              </a:buClr>
            </a:pPr>
            <a:r>
              <a:rPr lang="zh-CN" altLang="en-US">
                <a:latin typeface="+mj-lt"/>
                <a:ea typeface="Tahoma" pitchFamily="34" charset="0"/>
                <a:cs typeface="Tahoma" pitchFamily="34" charset="0"/>
              </a:rPr>
              <a:t>在</a:t>
            </a:r>
            <a:r>
              <a:rPr lang="zh-CN" altLang="en-US" dirty="0">
                <a:latin typeface="+mj-lt"/>
                <a:ea typeface="Tahoma" pitchFamily="34" charset="0"/>
                <a:cs typeface="Tahoma" pitchFamily="34" charset="0"/>
              </a:rPr>
              <a:t>策略模式中，这个接口命名为</a:t>
            </a:r>
            <a:r>
              <a:rPr lang="en-US" altLang="zh-CN" b="1" dirty="0">
                <a:solidFill>
                  <a:srgbClr val="0000CC"/>
                </a:solidFill>
                <a:latin typeface="+mj-lt"/>
                <a:ea typeface="Tahoma" pitchFamily="34" charset="0"/>
                <a:cs typeface="Tahoma" pitchFamily="34" charset="0"/>
              </a:rPr>
              <a:t>Strategy</a:t>
            </a:r>
            <a:r>
              <a:rPr lang="zh-CN" altLang="en-US" dirty="0">
                <a:latin typeface="+mj-lt"/>
                <a:ea typeface="Tahoma" pitchFamily="34" charset="0"/>
                <a:cs typeface="Tahoma" pitchFamily="34" charset="0"/>
              </a:rPr>
              <a:t>。</a:t>
            </a:r>
            <a:endParaRPr lang="en-US" altLang="zh-CN" dirty="0">
              <a:latin typeface="+mj-lt"/>
              <a:ea typeface="Tahoma" pitchFamily="34" charset="0"/>
              <a:cs typeface="Tahoma" pitchFamily="34" charset="0"/>
            </a:endParaRPr>
          </a:p>
          <a:p>
            <a:pPr marL="342900" lvl="1" indent="-342900">
              <a:buClr>
                <a:schemeClr val="tx2"/>
              </a:buClr>
              <a:buFont typeface="Wingdings" pitchFamily="2" charset="2"/>
              <a:buChar char="l"/>
            </a:pPr>
            <a:endParaRPr lang="en-US" altLang="zh-CN" b="1" dirty="0">
              <a:solidFill>
                <a:srgbClr val="C00000"/>
              </a:solidFill>
              <a:latin typeface="+mj-lt"/>
              <a:ea typeface="Tahoma" pitchFamily="34" charset="0"/>
              <a:cs typeface="Tahoma" pitchFamily="34" charset="0"/>
            </a:endParaRPr>
          </a:p>
          <a:p>
            <a:pPr marL="342900" lvl="1" indent="-342900">
              <a:buClr>
                <a:schemeClr val="tx2"/>
              </a:buClr>
              <a:buFont typeface="Wingdings" pitchFamily="2" charset="2"/>
              <a:buChar char="l"/>
            </a:pPr>
            <a:endParaRPr lang="en-US" altLang="zh-CN" b="1" dirty="0">
              <a:solidFill>
                <a:srgbClr val="C00000"/>
              </a:solidFill>
              <a:latin typeface="+mj-lt"/>
              <a:ea typeface="Tahoma" pitchFamily="34" charset="0"/>
              <a:cs typeface="Tahoma" pitchFamily="34" charset="0"/>
            </a:endParaRPr>
          </a:p>
          <a:p>
            <a:pPr marL="342900" lvl="1" indent="-342900">
              <a:buClr>
                <a:schemeClr val="tx2"/>
              </a:buClr>
              <a:buFont typeface="Wingdings" pitchFamily="2" charset="2"/>
              <a:buChar char="l"/>
            </a:pPr>
            <a:endParaRPr lang="en-US" altLang="zh-CN" dirty="0">
              <a:latin typeface="+mj-lt"/>
              <a:cs typeface="+mn-cs"/>
            </a:endParaRPr>
          </a:p>
          <a:p>
            <a:pPr marL="342900" lvl="1" indent="-342900">
              <a:buClr>
                <a:schemeClr val="tx2"/>
              </a:buClr>
              <a:buFont typeface="Wingdings" pitchFamily="2" charset="2"/>
              <a:buChar char="l"/>
            </a:pPr>
            <a:r>
              <a:rPr lang="zh-CN" altLang="en-US">
                <a:latin typeface="+mj-lt"/>
                <a:cs typeface="+mn-cs"/>
              </a:rPr>
              <a:t>每</a:t>
            </a:r>
            <a:r>
              <a:rPr lang="zh-CN" altLang="en-US" dirty="0">
                <a:latin typeface="+mj-lt"/>
                <a:cs typeface="+mn-cs"/>
              </a:rPr>
              <a:t>一种计算选手得分的评分方案都是一个具体</a:t>
            </a:r>
            <a:r>
              <a:rPr lang="zh-CN" altLang="en-US">
                <a:latin typeface="+mj-lt"/>
                <a:cs typeface="+mn-cs"/>
              </a:rPr>
              <a:t>策略。</a:t>
            </a:r>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6" name="TextBox 5"/>
          <p:cNvSpPr txBox="1"/>
          <p:nvPr/>
        </p:nvSpPr>
        <p:spPr>
          <a:xfrm>
            <a:off x="1043608" y="4509120"/>
            <a:ext cx="7200800" cy="1015663"/>
          </a:xfrm>
          <a:prstGeom prst="rect">
            <a:avLst/>
          </a:prstGeom>
          <a:noFill/>
          <a:ln>
            <a:solidFill>
              <a:schemeClr val="accent1"/>
            </a:solidFill>
          </a:ln>
        </p:spPr>
        <p:txBody>
          <a:bodyPr wrap="square" rtlCol="0">
            <a:spAutoFit/>
          </a:bodyPr>
          <a:lstStyle/>
          <a:p>
            <a:r>
              <a:rPr lang="en-US" altLang="zh-CN" sz="2000"/>
              <a:t>public </a:t>
            </a:r>
            <a:r>
              <a:rPr lang="en-US" altLang="zh-CN" sz="2000" b="1" dirty="0">
                <a:solidFill>
                  <a:srgbClr val="006600"/>
                </a:solidFill>
              </a:rPr>
              <a:t>interface</a:t>
            </a:r>
            <a:r>
              <a:rPr lang="en-US" altLang="zh-CN" sz="2000" dirty="0"/>
              <a:t> </a:t>
            </a:r>
            <a:r>
              <a:rPr lang="en-US" altLang="zh-CN" sz="2000" b="1" dirty="0">
                <a:solidFill>
                  <a:srgbClr val="0000CC"/>
                </a:solidFill>
                <a:ea typeface="Tahoma" pitchFamily="34" charset="0"/>
                <a:cs typeface="Tahoma" pitchFamily="34" charset="0"/>
              </a:rPr>
              <a:t>Strategy</a:t>
            </a:r>
            <a:r>
              <a:rPr lang="en-US" altLang="zh-CN" sz="2000" dirty="0"/>
              <a:t>{</a:t>
            </a:r>
          </a:p>
          <a:p>
            <a:r>
              <a:rPr lang="en-US" altLang="zh-CN" sz="2000" dirty="0"/>
              <a:t>	public </a:t>
            </a:r>
            <a:r>
              <a:rPr lang="en-US" altLang="zh-CN" sz="2000"/>
              <a:t>double computerAverage(double</a:t>
            </a:r>
            <a:r>
              <a:rPr lang="en-US" altLang="zh-CN" sz="2000" dirty="0"/>
              <a:t>[ </a:t>
            </a:r>
            <a:r>
              <a:rPr lang="en-US" altLang="zh-CN" sz="2000"/>
              <a:t>] a); </a:t>
            </a:r>
            <a:endParaRPr lang="en-US" altLang="zh-CN" sz="2000" dirty="0"/>
          </a:p>
          <a:p>
            <a:r>
              <a:rPr lang="en-US" altLang="zh-CN" sz="2000" dirty="0"/>
              <a:t>}</a:t>
            </a:r>
            <a:endParaRPr lang="zh-CN" altLang="en-US" sz="2000" dirty="0"/>
          </a:p>
        </p:txBody>
      </p:sp>
      <p:sp>
        <p:nvSpPr>
          <p:cNvPr id="5" name="文本框 4">
            <a:extLst>
              <a:ext uri="{FF2B5EF4-FFF2-40B4-BE49-F238E27FC236}">
                <a16:creationId xmlns:a16="http://schemas.microsoft.com/office/drawing/2014/main" id="{A38F5617-EB9E-4589-80C7-93FCC94A5D59}"/>
              </a:ext>
            </a:extLst>
          </p:cNvPr>
          <p:cNvSpPr txBox="1"/>
          <p:nvPr/>
        </p:nvSpPr>
        <p:spPr>
          <a:xfrm>
            <a:off x="1691680" y="3244334"/>
            <a:ext cx="5816144" cy="400110"/>
          </a:xfrm>
          <a:prstGeom prst="rect">
            <a:avLst/>
          </a:prstGeom>
          <a:noFill/>
          <a:ln>
            <a:solidFill>
              <a:schemeClr val="accent1"/>
            </a:solidFill>
          </a:ln>
        </p:spPr>
        <p:txBody>
          <a:bodyPr wrap="none" rtlCol="0">
            <a:spAutoFit/>
          </a:bodyPr>
          <a:lstStyle/>
          <a:p>
            <a:r>
              <a:rPr lang="en-US" altLang="zh-CN" sz="2000" b="1">
                <a:solidFill>
                  <a:srgbClr val="006600"/>
                </a:solidFill>
                <a:ea typeface="Tahoma" pitchFamily="34" charset="0"/>
                <a:cs typeface="Tahoma" pitchFamily="34" charset="0"/>
              </a:rPr>
              <a:t>abstract double computerAverage(double[] 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使用策略模式设计程序</a:t>
            </a:r>
          </a:p>
        </p:txBody>
      </p:sp>
      <p:sp>
        <p:nvSpPr>
          <p:cNvPr id="3" name="内容占位符 2"/>
          <p:cNvSpPr>
            <a:spLocks noGrp="1"/>
          </p:cNvSpPr>
          <p:nvPr>
            <p:ph idx="1"/>
          </p:nvPr>
        </p:nvSpPr>
        <p:spPr/>
        <p:txBody>
          <a:bodyPr/>
          <a:lstStyle/>
          <a:p>
            <a:pPr>
              <a:buNone/>
            </a:pPr>
            <a:r>
              <a:rPr lang="en-US" altLang="zh-CN" b="1" dirty="0">
                <a:latin typeface="+mj-lt"/>
              </a:rPr>
              <a:t>2</a:t>
            </a:r>
            <a:r>
              <a:rPr lang="en-US" altLang="zh-CN" b="1">
                <a:latin typeface="+mj-lt"/>
              </a:rPr>
              <a:t>. </a:t>
            </a:r>
            <a:r>
              <a:rPr lang="zh-CN" altLang="en-US" b="1">
                <a:latin typeface="+mj-lt"/>
              </a:rPr>
              <a:t>设计</a:t>
            </a:r>
            <a:r>
              <a:rPr lang="zh-CN" altLang="en-US" b="1">
                <a:solidFill>
                  <a:srgbClr val="C00000"/>
                </a:solidFill>
                <a:latin typeface="+mj-lt"/>
              </a:rPr>
              <a:t>上下文</a:t>
            </a:r>
            <a:r>
              <a:rPr lang="en-US" altLang="zh-CN" b="1">
                <a:solidFill>
                  <a:srgbClr val="C00000"/>
                </a:solidFill>
                <a:latin typeface="+mj-lt"/>
              </a:rPr>
              <a:t>(</a:t>
            </a:r>
            <a:r>
              <a:rPr lang="pt-BR" altLang="zh-CN" b="1">
                <a:solidFill>
                  <a:srgbClr val="C00000"/>
                </a:solidFill>
                <a:latin typeface="+mj-lt"/>
              </a:rPr>
              <a:t>Context)</a:t>
            </a:r>
            <a:endParaRPr lang="zh-CN" altLang="en-US" b="1" dirty="0">
              <a:solidFill>
                <a:srgbClr val="C00000"/>
              </a:solidFill>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17</a:t>
            </a:fld>
            <a:endParaRPr lang="zh-CN" altLang="en-US">
              <a:latin typeface="+mj-lt"/>
            </a:endParaRPr>
          </a:p>
        </p:txBody>
      </p:sp>
      <p:pic>
        <p:nvPicPr>
          <p:cNvPr id="2053" name="Picture 5"/>
          <p:cNvPicPr>
            <a:picLocks noChangeAspect="1" noChangeArrowheads="1"/>
          </p:cNvPicPr>
          <p:nvPr/>
        </p:nvPicPr>
        <p:blipFill>
          <a:blip r:embed="rId2"/>
          <a:srcRect/>
          <a:stretch>
            <a:fillRect/>
          </a:stretch>
        </p:blipFill>
        <p:spPr bwMode="auto">
          <a:xfrm>
            <a:off x="2786050" y="3286124"/>
            <a:ext cx="4191000" cy="1752600"/>
          </a:xfrm>
          <a:prstGeom prst="rect">
            <a:avLst/>
          </a:prstGeom>
          <a:noFill/>
        </p:spPr>
      </p:pic>
      <p:sp>
        <p:nvSpPr>
          <p:cNvPr id="7" name="线形标注 1 6"/>
          <p:cNvSpPr/>
          <p:nvPr/>
        </p:nvSpPr>
        <p:spPr>
          <a:xfrm>
            <a:off x="2555776" y="2321711"/>
            <a:ext cx="1928826" cy="642942"/>
          </a:xfrm>
          <a:prstGeom prst="borderCallout1">
            <a:avLst>
              <a:gd name="adj1" fmla="val 106793"/>
              <a:gd name="adj2" fmla="val 49746"/>
              <a:gd name="adj3" fmla="val 166618"/>
              <a:gd name="adj4" fmla="val 5587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mj-lt"/>
                <a:ea typeface="仿宋_GB2312" pitchFamily="49" charset="-122"/>
              </a:rPr>
              <a:t>Context</a:t>
            </a:r>
            <a:r>
              <a:rPr lang="zh-CN" altLang="en-US" b="1" dirty="0">
                <a:solidFill>
                  <a:schemeClr val="tx1"/>
                </a:solidFill>
                <a:latin typeface="+mj-lt"/>
                <a:ea typeface="仿宋_GB2312" pitchFamily="49" charset="-122"/>
              </a:rPr>
              <a:t>类依赖于</a:t>
            </a:r>
            <a:r>
              <a:rPr lang="en-US" altLang="zh-CN" b="1" dirty="0">
                <a:solidFill>
                  <a:schemeClr val="tx1"/>
                </a:solidFill>
                <a:latin typeface="+mj-lt"/>
                <a:ea typeface="仿宋_GB2312" pitchFamily="49" charset="-122"/>
              </a:rPr>
              <a:t>Strategy</a:t>
            </a:r>
            <a:r>
              <a:rPr lang="zh-CN" altLang="en-US" b="1" dirty="0">
                <a:solidFill>
                  <a:schemeClr val="tx1"/>
                </a:solidFill>
                <a:latin typeface="+mj-lt"/>
                <a:ea typeface="仿宋_GB2312" pitchFamily="49" charset="-122"/>
              </a:rPr>
              <a:t>接口</a:t>
            </a:r>
            <a:endParaRPr lang="en-US" altLang="zh-CN" b="1" dirty="0">
              <a:solidFill>
                <a:schemeClr val="tx1"/>
              </a:solidFill>
              <a:latin typeface="+mj-lt"/>
            </a:endParaRPr>
          </a:p>
        </p:txBody>
      </p:sp>
      <p:sp>
        <p:nvSpPr>
          <p:cNvPr id="8" name="线形标注 1 7"/>
          <p:cNvSpPr/>
          <p:nvPr/>
        </p:nvSpPr>
        <p:spPr>
          <a:xfrm>
            <a:off x="7358082" y="2643182"/>
            <a:ext cx="1143008" cy="612648"/>
          </a:xfrm>
          <a:prstGeom prst="borderCallout1">
            <a:avLst>
              <a:gd name="adj1" fmla="val 45231"/>
              <a:gd name="adj2" fmla="val -5107"/>
              <a:gd name="adj3" fmla="val 179905"/>
              <a:gd name="adj4" fmla="val -9026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j-lt"/>
              </a:rPr>
              <a:t>策略接口</a:t>
            </a:r>
            <a:endParaRPr lang="en-US" altLang="zh-CN" b="1" dirty="0">
              <a:solidFill>
                <a:schemeClr val="tx1"/>
              </a:solidFill>
              <a:latin typeface="+mj-lt"/>
            </a:endParaRPr>
          </a:p>
        </p:txBody>
      </p:sp>
      <p:sp>
        <p:nvSpPr>
          <p:cNvPr id="10" name="线形标注 1 9"/>
          <p:cNvSpPr/>
          <p:nvPr/>
        </p:nvSpPr>
        <p:spPr>
          <a:xfrm>
            <a:off x="500034" y="3643314"/>
            <a:ext cx="1285884" cy="571504"/>
          </a:xfrm>
          <a:prstGeom prst="borderCallout1">
            <a:avLst>
              <a:gd name="adj1" fmla="val 54861"/>
              <a:gd name="adj2" fmla="val 102505"/>
              <a:gd name="adj3" fmla="val 62120"/>
              <a:gd name="adj4" fmla="val 18628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mj-lt"/>
                <a:ea typeface="仿宋_GB2312" pitchFamily="49" charset="-122"/>
              </a:rPr>
              <a:t>strategy</a:t>
            </a:r>
            <a:r>
              <a:rPr lang="zh-CN" altLang="en-US" b="1" dirty="0">
                <a:solidFill>
                  <a:schemeClr val="tx1"/>
                </a:solidFill>
                <a:latin typeface="+mj-lt"/>
                <a:ea typeface="仿宋_GB2312" pitchFamily="49" charset="-122"/>
              </a:rPr>
              <a:t>成员变量</a:t>
            </a:r>
            <a:endParaRPr lang="en-US" altLang="zh-CN" b="1" dirty="0">
              <a:solidFill>
                <a:schemeClr val="tx1"/>
              </a:solidFill>
              <a:latin typeface="+mj-lt"/>
            </a:endParaRPr>
          </a:p>
        </p:txBody>
      </p:sp>
      <p:sp>
        <p:nvSpPr>
          <p:cNvPr id="11" name="线形标注 1 10"/>
          <p:cNvSpPr/>
          <p:nvPr/>
        </p:nvSpPr>
        <p:spPr>
          <a:xfrm>
            <a:off x="428596" y="4572008"/>
            <a:ext cx="1714512" cy="1000132"/>
          </a:xfrm>
          <a:prstGeom prst="borderCallout1">
            <a:avLst>
              <a:gd name="adj1" fmla="val 46921"/>
              <a:gd name="adj2" fmla="val 101129"/>
              <a:gd name="adj3" fmla="val -23766"/>
              <a:gd name="adj4" fmla="val 14214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j-lt"/>
              </a:rPr>
              <a:t>委托</a:t>
            </a:r>
            <a:r>
              <a:rPr lang="zh-CN" altLang="en-US" sz="1600" b="1" dirty="0">
                <a:solidFill>
                  <a:srgbClr val="C00000"/>
                </a:solidFill>
                <a:latin typeface="+mj-lt"/>
              </a:rPr>
              <a:t>策略成员变量</a:t>
            </a:r>
            <a:r>
              <a:rPr lang="zh-CN" altLang="en-US" sz="1600" dirty="0">
                <a:solidFill>
                  <a:schemeClr val="tx1"/>
                </a:solidFill>
                <a:latin typeface="+mj-lt"/>
              </a:rPr>
              <a:t>调用具体策略所实现的策略接口中的方法</a:t>
            </a:r>
            <a:endParaRPr lang="en-US" altLang="zh-CN" sz="1600" b="1" dirty="0">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pPr algn="l"/>
            <a:r>
              <a:rPr lang="zh-CN" altLang="en-US" b="1">
                <a:latin typeface="Arial" panose="020B0604020202020204" pitchFamily="34" charset="0"/>
                <a:cs typeface="Arial" panose="020B0604020202020204" pitchFamily="34" charset="0"/>
              </a:rPr>
              <a:t>上下文</a:t>
            </a:r>
            <a:r>
              <a:rPr lang="en-US" altLang="zh-CN" b="1">
                <a:latin typeface="Arial" panose="020B0604020202020204" pitchFamily="34" charset="0"/>
                <a:cs typeface="Arial" panose="020B0604020202020204" pitchFamily="34" charset="0"/>
              </a:rPr>
              <a:t>(</a:t>
            </a:r>
            <a:r>
              <a:rPr lang="pt-BR" altLang="zh-CN" b="1">
                <a:latin typeface="Arial" panose="020B0604020202020204" pitchFamily="34" charset="0"/>
                <a:cs typeface="Arial" panose="020B0604020202020204" pitchFamily="34" charset="0"/>
              </a:rPr>
              <a:t>Context)</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214282" y="1071546"/>
            <a:ext cx="8643998" cy="5143536"/>
          </a:xfrm>
          <a:ln>
            <a:solidFill>
              <a:schemeClr val="accent1"/>
            </a:solidFill>
          </a:ln>
        </p:spPr>
        <p:txBody>
          <a:bodyPr>
            <a:noAutofit/>
          </a:bodyPr>
          <a:lstStyle/>
          <a:p>
            <a:pPr>
              <a:spcBef>
                <a:spcPts val="0"/>
              </a:spcBef>
              <a:buNone/>
            </a:pPr>
            <a:r>
              <a:rPr lang="en-US" altLang="zh-CN" sz="2000" dirty="0">
                <a:latin typeface="Arial" panose="020B0604020202020204" pitchFamily="34" charset="0"/>
                <a:ea typeface="Tahoma" pitchFamily="34" charset="0"/>
                <a:cs typeface="Arial" panose="020B0604020202020204" pitchFamily="34" charset="0"/>
              </a:rPr>
              <a:t>public class  </a:t>
            </a:r>
            <a:r>
              <a:rPr lang="en-US" altLang="zh-CN" sz="2000" b="1" dirty="0" err="1">
                <a:solidFill>
                  <a:srgbClr val="C00000"/>
                </a:solidFill>
                <a:latin typeface="Arial" panose="020B0604020202020204" pitchFamily="34" charset="0"/>
                <a:ea typeface="Tahoma" pitchFamily="34" charset="0"/>
                <a:cs typeface="Arial" panose="020B0604020202020204" pitchFamily="34" charset="0"/>
              </a:rPr>
              <a:t>AverageScore</a:t>
            </a:r>
            <a:r>
              <a:rPr lang="en-US" altLang="zh-CN" sz="2000" dirty="0">
                <a:latin typeface="Arial" panose="020B0604020202020204" pitchFamily="34" charset="0"/>
                <a:ea typeface="Tahoma" pitchFamily="34" charset="0"/>
                <a:cs typeface="Arial" panose="020B0604020202020204" pitchFamily="34" charset="0"/>
              </a:rPr>
              <a:t>{</a:t>
            </a:r>
          </a:p>
          <a:p>
            <a:pPr lvl="1">
              <a:spcBef>
                <a:spcPts val="0"/>
              </a:spcBef>
              <a:buNone/>
            </a:pPr>
            <a:r>
              <a:rPr lang="en-US" altLang="zh-CN" sz="2000" b="1" dirty="0">
                <a:solidFill>
                  <a:srgbClr val="0000CC"/>
                </a:solidFill>
                <a:latin typeface="Arial" panose="020B0604020202020204" pitchFamily="34" charset="0"/>
                <a:ea typeface="Tahoma" pitchFamily="34" charset="0"/>
                <a:cs typeface="Arial" panose="020B0604020202020204" pitchFamily="34" charset="0"/>
              </a:rPr>
              <a:t>Strategy </a:t>
            </a:r>
            <a:r>
              <a:rPr lang="en-US" altLang="zh-CN" sz="2000" b="1" dirty="0" err="1">
                <a:solidFill>
                  <a:srgbClr val="0000CC"/>
                </a:solidFill>
                <a:latin typeface="Arial" panose="020B0604020202020204" pitchFamily="34" charset="0"/>
                <a:ea typeface="Tahoma" pitchFamily="34" charset="0"/>
                <a:cs typeface="Arial" panose="020B0604020202020204" pitchFamily="34" charset="0"/>
              </a:rPr>
              <a:t>strategy</a:t>
            </a:r>
            <a:r>
              <a:rPr lang="en-US" altLang="zh-CN" sz="2000" b="1" dirty="0">
                <a:solidFill>
                  <a:srgbClr val="0000CC"/>
                </a:solidFill>
                <a:latin typeface="Arial" panose="020B0604020202020204" pitchFamily="34" charset="0"/>
                <a:ea typeface="Tahoma" pitchFamily="34" charset="0"/>
                <a:cs typeface="Arial" panose="020B0604020202020204" pitchFamily="34" charset="0"/>
              </a:rPr>
              <a:t>;			</a:t>
            </a:r>
          </a:p>
          <a:p>
            <a:pPr lvl="1">
              <a:spcBef>
                <a:spcPts val="0"/>
              </a:spcBef>
              <a:buNone/>
            </a:pPr>
            <a:r>
              <a:rPr lang="zh-CN" altLang="en-US" sz="2000" dirty="0">
                <a:latin typeface="Arial" panose="020B0604020202020204" pitchFamily="34" charset="0"/>
                <a:ea typeface="+mj-ea"/>
                <a:cs typeface="Arial" panose="020B0604020202020204" pitchFamily="34" charset="0"/>
              </a:rPr>
              <a:t>    </a:t>
            </a:r>
          </a:p>
          <a:p>
            <a:pPr lvl="1">
              <a:spcBef>
                <a:spcPts val="0"/>
              </a:spcBef>
              <a:buNone/>
            </a:pPr>
            <a:r>
              <a:rPr lang="en-US" altLang="zh-CN" sz="2000" dirty="0">
                <a:latin typeface="Arial" panose="020B0604020202020204" pitchFamily="34" charset="0"/>
                <a:ea typeface="Tahoma" pitchFamily="34" charset="0"/>
                <a:cs typeface="Arial" panose="020B0604020202020204" pitchFamily="34" charset="0"/>
              </a:rPr>
              <a:t>public </a:t>
            </a:r>
            <a:r>
              <a:rPr lang="en-US" altLang="zh-CN" sz="2000">
                <a:latin typeface="Arial" panose="020B0604020202020204" pitchFamily="34" charset="0"/>
                <a:ea typeface="Tahoma" pitchFamily="34" charset="0"/>
                <a:cs typeface="Arial" panose="020B0604020202020204" pitchFamily="34" charset="0"/>
              </a:rPr>
              <a:t>void </a:t>
            </a:r>
            <a:r>
              <a:rPr lang="en-US" altLang="zh-CN" sz="2000" b="1">
                <a:solidFill>
                  <a:srgbClr val="006600"/>
                </a:solidFill>
                <a:latin typeface="Arial" panose="020B0604020202020204" pitchFamily="34" charset="0"/>
                <a:ea typeface="Tahoma" pitchFamily="34" charset="0"/>
                <a:cs typeface="Arial" panose="020B0604020202020204" pitchFamily="34" charset="0"/>
              </a:rPr>
              <a:t>setStrategy</a:t>
            </a:r>
            <a:r>
              <a:rPr lang="en-US" altLang="zh-CN" sz="2000">
                <a:latin typeface="Arial" panose="020B0604020202020204" pitchFamily="34" charset="0"/>
                <a:ea typeface="Tahoma" pitchFamily="34" charset="0"/>
                <a:cs typeface="Arial" panose="020B0604020202020204" pitchFamily="34" charset="0"/>
              </a:rPr>
              <a:t>(Strategy strategy){</a:t>
            </a:r>
            <a:endParaRPr lang="en-US" altLang="zh-CN" sz="2000" dirty="0">
              <a:latin typeface="Arial" panose="020B0604020202020204" pitchFamily="34" charset="0"/>
              <a:ea typeface="Tahoma" pitchFamily="34" charset="0"/>
              <a:cs typeface="Arial" panose="020B0604020202020204" pitchFamily="34" charset="0"/>
            </a:endParaRPr>
          </a:p>
          <a:p>
            <a:pPr lvl="1">
              <a:spcBef>
                <a:spcPts val="0"/>
              </a:spcBef>
              <a:buNone/>
            </a:pPr>
            <a:r>
              <a:rPr lang="en-US" altLang="zh-CN" sz="2000" dirty="0">
                <a:latin typeface="Arial" panose="020B0604020202020204" pitchFamily="34" charset="0"/>
                <a:ea typeface="Tahoma" pitchFamily="34" charset="0"/>
                <a:cs typeface="Arial" panose="020B0604020202020204" pitchFamily="34" charset="0"/>
              </a:rPr>
              <a:t>        </a:t>
            </a:r>
            <a:r>
              <a:rPr lang="en-US" altLang="zh-CN" sz="2000" dirty="0" err="1">
                <a:latin typeface="Arial" panose="020B0604020202020204" pitchFamily="34" charset="0"/>
                <a:ea typeface="Tahoma" pitchFamily="34" charset="0"/>
                <a:cs typeface="Arial" panose="020B0604020202020204" pitchFamily="34" charset="0"/>
              </a:rPr>
              <a:t>this.strategy</a:t>
            </a:r>
            <a:r>
              <a:rPr lang="en-US" altLang="zh-CN" sz="2000" dirty="0">
                <a:latin typeface="Arial" panose="020B0604020202020204" pitchFamily="34" charset="0"/>
                <a:ea typeface="Tahoma" pitchFamily="34" charset="0"/>
                <a:cs typeface="Arial" panose="020B0604020202020204" pitchFamily="34" charset="0"/>
              </a:rPr>
              <a:t>=strategy;</a:t>
            </a:r>
          </a:p>
          <a:p>
            <a:pPr lvl="1">
              <a:spcBef>
                <a:spcPts val="0"/>
              </a:spcBef>
              <a:buNone/>
            </a:pPr>
            <a:r>
              <a:rPr lang="en-US" altLang="zh-CN" sz="2000" dirty="0">
                <a:latin typeface="Arial" panose="020B0604020202020204" pitchFamily="34" charset="0"/>
                <a:ea typeface="Tahoma" pitchFamily="34" charset="0"/>
                <a:cs typeface="Arial" panose="020B0604020202020204" pitchFamily="34" charset="0"/>
              </a:rPr>
              <a:t>} </a:t>
            </a:r>
          </a:p>
          <a:p>
            <a:pPr lvl="1">
              <a:spcBef>
                <a:spcPts val="0"/>
              </a:spcBef>
              <a:buNone/>
            </a:pPr>
            <a:r>
              <a:rPr lang="zh-CN" altLang="en-US" sz="2000" dirty="0">
                <a:latin typeface="Arial" panose="020B0604020202020204" pitchFamily="34" charset="0"/>
                <a:ea typeface="+mj-ea"/>
                <a:cs typeface="Arial" panose="020B0604020202020204" pitchFamily="34" charset="0"/>
              </a:rPr>
              <a:t>    </a:t>
            </a:r>
          </a:p>
          <a:p>
            <a:pPr lvl="1">
              <a:spcBef>
                <a:spcPts val="0"/>
              </a:spcBef>
              <a:buNone/>
            </a:pPr>
            <a:r>
              <a:rPr lang="en-US" altLang="zh-CN" sz="2000" dirty="0">
                <a:latin typeface="Arial" panose="020B0604020202020204" pitchFamily="34" charset="0"/>
                <a:ea typeface="Tahoma" pitchFamily="34" charset="0"/>
                <a:cs typeface="Arial" panose="020B0604020202020204" pitchFamily="34" charset="0"/>
              </a:rPr>
              <a:t>public </a:t>
            </a:r>
            <a:r>
              <a:rPr lang="en-US" altLang="zh-CN" sz="2000">
                <a:latin typeface="Arial" panose="020B0604020202020204" pitchFamily="34" charset="0"/>
                <a:ea typeface="Tahoma" pitchFamily="34" charset="0"/>
                <a:cs typeface="Arial" panose="020B0604020202020204" pitchFamily="34" charset="0"/>
              </a:rPr>
              <a:t>double </a:t>
            </a:r>
            <a:r>
              <a:rPr lang="en-US" altLang="zh-CN" sz="2000" b="1">
                <a:solidFill>
                  <a:srgbClr val="0000CC"/>
                </a:solidFill>
                <a:latin typeface="Arial" panose="020B0604020202020204" pitchFamily="34" charset="0"/>
                <a:ea typeface="Tahoma" pitchFamily="34" charset="0"/>
                <a:cs typeface="Arial" panose="020B0604020202020204" pitchFamily="34" charset="0"/>
              </a:rPr>
              <a:t>getAverage</a:t>
            </a:r>
            <a:r>
              <a:rPr lang="en-US" altLang="zh-CN" sz="2000">
                <a:latin typeface="Arial" panose="020B0604020202020204" pitchFamily="34" charset="0"/>
                <a:ea typeface="Tahoma" pitchFamily="34" charset="0"/>
                <a:cs typeface="Arial" panose="020B0604020202020204" pitchFamily="34" charset="0"/>
              </a:rPr>
              <a:t>(double [] a){</a:t>
            </a:r>
            <a:endParaRPr lang="en-US" altLang="zh-CN" sz="2000" dirty="0">
              <a:latin typeface="Arial" panose="020B0604020202020204" pitchFamily="34" charset="0"/>
              <a:ea typeface="Tahoma" pitchFamily="34" charset="0"/>
              <a:cs typeface="Arial" panose="020B0604020202020204" pitchFamily="34" charset="0"/>
            </a:endParaRPr>
          </a:p>
          <a:p>
            <a:pPr lvl="1">
              <a:spcBef>
                <a:spcPts val="0"/>
              </a:spcBef>
              <a:buNone/>
            </a:pPr>
            <a:r>
              <a:rPr lang="en-US" altLang="zh-CN" sz="2000">
                <a:latin typeface="Arial" panose="020B0604020202020204" pitchFamily="34" charset="0"/>
                <a:ea typeface="Tahoma" pitchFamily="34" charset="0"/>
                <a:cs typeface="Arial" panose="020B0604020202020204" pitchFamily="34" charset="0"/>
              </a:rPr>
              <a:t>       if(strategy!=null)</a:t>
            </a:r>
            <a:endParaRPr lang="en-US" altLang="zh-CN" sz="2000" dirty="0">
              <a:latin typeface="Arial" panose="020B0604020202020204" pitchFamily="34" charset="0"/>
              <a:ea typeface="Tahoma" pitchFamily="34" charset="0"/>
              <a:cs typeface="Arial" panose="020B0604020202020204" pitchFamily="34" charset="0"/>
            </a:endParaRPr>
          </a:p>
          <a:p>
            <a:pPr lvl="1">
              <a:spcBef>
                <a:spcPts val="0"/>
              </a:spcBef>
              <a:buNone/>
            </a:pPr>
            <a:r>
              <a:rPr lang="en-US" altLang="zh-CN" sz="2000" dirty="0">
                <a:latin typeface="Arial" panose="020B0604020202020204" pitchFamily="34" charset="0"/>
                <a:ea typeface="Tahoma" pitchFamily="34" charset="0"/>
                <a:cs typeface="Arial" panose="020B0604020202020204" pitchFamily="34" charset="0"/>
              </a:rPr>
              <a:t>             return </a:t>
            </a:r>
            <a:r>
              <a:rPr lang="en-US" altLang="zh-CN" sz="2000" b="1" dirty="0" err="1">
                <a:solidFill>
                  <a:srgbClr val="CC0066"/>
                </a:solidFill>
                <a:latin typeface="Arial" panose="020B0604020202020204" pitchFamily="34" charset="0"/>
                <a:ea typeface="Tahoma" pitchFamily="34" charset="0"/>
                <a:cs typeface="Arial" panose="020B0604020202020204" pitchFamily="34" charset="0"/>
              </a:rPr>
              <a:t>strategy</a:t>
            </a:r>
            <a:r>
              <a:rPr lang="en-US" altLang="zh-CN" sz="2000" b="1" err="1">
                <a:solidFill>
                  <a:srgbClr val="CC0066"/>
                </a:solidFill>
                <a:latin typeface="Arial" panose="020B0604020202020204" pitchFamily="34" charset="0"/>
                <a:ea typeface="Tahoma" pitchFamily="34" charset="0"/>
                <a:cs typeface="Arial" panose="020B0604020202020204" pitchFamily="34" charset="0"/>
              </a:rPr>
              <a:t>.</a:t>
            </a:r>
            <a:r>
              <a:rPr lang="en-US" altLang="zh-CN" sz="2000" b="1">
                <a:solidFill>
                  <a:srgbClr val="CC0066"/>
                </a:solidFill>
                <a:latin typeface="Arial" panose="020B0604020202020204" pitchFamily="34" charset="0"/>
                <a:ea typeface="Tahoma" pitchFamily="34" charset="0"/>
                <a:cs typeface="Arial" panose="020B0604020202020204" pitchFamily="34" charset="0"/>
              </a:rPr>
              <a:t>computerAverage(a)</a:t>
            </a:r>
            <a:r>
              <a:rPr lang="en-US" altLang="zh-CN" sz="2000">
                <a:latin typeface="Arial" panose="020B0604020202020204" pitchFamily="34" charset="0"/>
                <a:ea typeface="Tahoma" pitchFamily="34" charset="0"/>
                <a:cs typeface="Arial" panose="020B0604020202020204" pitchFamily="34" charset="0"/>
              </a:rPr>
              <a:t>;  </a:t>
            </a:r>
            <a:endParaRPr lang="en-US" altLang="zh-CN" sz="2000" dirty="0">
              <a:latin typeface="Arial" panose="020B0604020202020204" pitchFamily="34" charset="0"/>
              <a:ea typeface="Tahoma" pitchFamily="34" charset="0"/>
              <a:cs typeface="Arial" panose="020B0604020202020204" pitchFamily="34" charset="0"/>
            </a:endParaRPr>
          </a:p>
          <a:p>
            <a:pPr lvl="1">
              <a:spcBef>
                <a:spcPts val="0"/>
              </a:spcBef>
              <a:buNone/>
            </a:pPr>
            <a:r>
              <a:rPr lang="en-US" altLang="zh-CN" sz="2000" dirty="0">
                <a:latin typeface="Arial" panose="020B0604020202020204" pitchFamily="34" charset="0"/>
                <a:ea typeface="Tahoma" pitchFamily="34" charset="0"/>
                <a:cs typeface="Arial" panose="020B0604020202020204" pitchFamily="34" charset="0"/>
              </a:rPr>
              <a:t>       else  {</a:t>
            </a:r>
          </a:p>
          <a:p>
            <a:pPr lvl="1">
              <a:spcBef>
                <a:spcPts val="0"/>
              </a:spcBef>
              <a:buNone/>
            </a:pPr>
            <a:r>
              <a:rPr lang="en-US" altLang="zh-CN" sz="2000" dirty="0">
                <a:latin typeface="Arial" panose="020B0604020202020204" pitchFamily="34" charset="0"/>
                <a:ea typeface="Tahoma" pitchFamily="34" charset="0"/>
                <a:cs typeface="Arial" panose="020B0604020202020204" pitchFamily="34" charset="0"/>
              </a:rPr>
              <a:t>             </a:t>
            </a:r>
            <a:r>
              <a:rPr lang="en-US" altLang="zh-CN" sz="2000" dirty="0" err="1">
                <a:latin typeface="Arial" panose="020B0604020202020204" pitchFamily="34" charset="0"/>
                <a:ea typeface="Tahoma" pitchFamily="34" charset="0"/>
                <a:cs typeface="Arial" panose="020B0604020202020204" pitchFamily="34" charset="0"/>
              </a:rPr>
              <a:t>System.out</a:t>
            </a:r>
            <a:r>
              <a:rPr lang="en-US" altLang="zh-CN" sz="2000" err="1">
                <a:latin typeface="Arial" panose="020B0604020202020204" pitchFamily="34" charset="0"/>
                <a:ea typeface="Tahoma" pitchFamily="34" charset="0"/>
                <a:cs typeface="Arial" panose="020B0604020202020204" pitchFamily="34" charset="0"/>
              </a:rPr>
              <a:t>.</a:t>
            </a:r>
            <a:r>
              <a:rPr lang="en-US" altLang="zh-CN" sz="2000">
                <a:latin typeface="Arial" panose="020B0604020202020204" pitchFamily="34" charset="0"/>
                <a:ea typeface="Tahoma" pitchFamily="34" charset="0"/>
                <a:cs typeface="Arial" panose="020B0604020202020204" pitchFamily="34" charset="0"/>
              </a:rPr>
              <a:t>println(“</a:t>
            </a:r>
            <a:r>
              <a:rPr lang="zh-CN" altLang="en-US" sz="2000" dirty="0">
                <a:latin typeface="Arial" panose="020B0604020202020204" pitchFamily="34" charset="0"/>
                <a:ea typeface="+mj-ea"/>
                <a:cs typeface="Arial" panose="020B0604020202020204" pitchFamily="34" charset="0"/>
              </a:rPr>
              <a:t>没有求平均值的算法</a:t>
            </a:r>
            <a:r>
              <a:rPr lang="en-US" altLang="zh-CN" sz="2000" dirty="0">
                <a:latin typeface="Arial" panose="020B0604020202020204" pitchFamily="34" charset="0"/>
                <a:ea typeface="Tahoma" pitchFamily="34" charset="0"/>
                <a:cs typeface="Arial" panose="020B0604020202020204" pitchFamily="34" charset="0"/>
              </a:rPr>
              <a:t>,</a:t>
            </a:r>
            <a:r>
              <a:rPr lang="zh-CN" altLang="en-US" sz="2000" dirty="0">
                <a:latin typeface="Arial" panose="020B0604020202020204" pitchFamily="34" charset="0"/>
                <a:ea typeface="+mj-ea"/>
                <a:cs typeface="Arial" panose="020B0604020202020204" pitchFamily="34" charset="0"/>
              </a:rPr>
              <a:t> </a:t>
            </a:r>
            <a:r>
              <a:rPr lang="en-US" altLang="zh-CN" sz="2000" dirty="0">
                <a:latin typeface="Arial" panose="020B0604020202020204" pitchFamily="34" charset="0"/>
                <a:ea typeface="Tahoma" pitchFamily="34" charset="0"/>
                <a:cs typeface="Arial" panose="020B0604020202020204" pitchFamily="34" charset="0"/>
              </a:rPr>
              <a:t>-1</a:t>
            </a:r>
            <a:r>
              <a:rPr lang="zh-CN" altLang="en-US" sz="2000" dirty="0">
                <a:latin typeface="Arial" panose="020B0604020202020204" pitchFamily="34" charset="0"/>
                <a:ea typeface="+mj-ea"/>
                <a:cs typeface="Arial" panose="020B0604020202020204" pitchFamily="34" charset="0"/>
              </a:rPr>
              <a:t>不代表</a:t>
            </a:r>
            <a:r>
              <a:rPr lang="zh-CN" altLang="en-US" sz="2000">
                <a:latin typeface="Arial" panose="020B0604020202020204" pitchFamily="34" charset="0"/>
                <a:ea typeface="+mj-ea"/>
                <a:cs typeface="Arial" panose="020B0604020202020204" pitchFamily="34" charset="0"/>
              </a:rPr>
              <a:t>平均值</a:t>
            </a:r>
            <a:r>
              <a:rPr lang="en-US" altLang="zh-CN" sz="2000">
                <a:latin typeface="Arial" panose="020B0604020202020204" pitchFamily="34" charset="0"/>
                <a:ea typeface="Tahoma" pitchFamily="34" charset="0"/>
                <a:cs typeface="Arial" panose="020B0604020202020204" pitchFamily="34" charset="0"/>
              </a:rPr>
              <a:t>");</a:t>
            </a:r>
            <a:endParaRPr lang="en-US" altLang="zh-CN" sz="2000" dirty="0">
              <a:latin typeface="Arial" panose="020B0604020202020204" pitchFamily="34" charset="0"/>
              <a:ea typeface="Tahoma" pitchFamily="34" charset="0"/>
              <a:cs typeface="Arial" panose="020B0604020202020204" pitchFamily="34" charset="0"/>
            </a:endParaRPr>
          </a:p>
          <a:p>
            <a:pPr lvl="1">
              <a:spcBef>
                <a:spcPts val="0"/>
              </a:spcBef>
              <a:buNone/>
            </a:pPr>
            <a:r>
              <a:rPr lang="en-US" altLang="zh-CN" sz="2000" dirty="0">
                <a:latin typeface="Arial" panose="020B0604020202020204" pitchFamily="34" charset="0"/>
                <a:ea typeface="Tahoma" pitchFamily="34" charset="0"/>
                <a:cs typeface="Arial" panose="020B0604020202020204" pitchFamily="34" charset="0"/>
              </a:rPr>
              <a:t>             return -1;</a:t>
            </a:r>
          </a:p>
          <a:p>
            <a:pPr lvl="1">
              <a:spcBef>
                <a:spcPts val="0"/>
              </a:spcBef>
              <a:buNone/>
            </a:pPr>
            <a:r>
              <a:rPr lang="zh-CN" altLang="en-US" sz="2000" dirty="0">
                <a:latin typeface="Arial" panose="020B0604020202020204" pitchFamily="34" charset="0"/>
                <a:ea typeface="+mj-ea"/>
                <a:cs typeface="Arial" panose="020B0604020202020204" pitchFamily="34" charset="0"/>
              </a:rPr>
              <a:t>       </a:t>
            </a:r>
            <a:r>
              <a:rPr lang="en-US" altLang="zh-CN" sz="2000" dirty="0">
                <a:latin typeface="Arial" panose="020B0604020202020204" pitchFamily="34" charset="0"/>
                <a:ea typeface="Tahoma" pitchFamily="34" charset="0"/>
                <a:cs typeface="Arial" panose="020B0604020202020204" pitchFamily="34" charset="0"/>
              </a:rPr>
              <a:t>}</a:t>
            </a:r>
          </a:p>
          <a:p>
            <a:pPr lvl="1">
              <a:spcBef>
                <a:spcPts val="0"/>
              </a:spcBef>
              <a:buNone/>
            </a:pPr>
            <a:r>
              <a:rPr lang="zh-CN" altLang="en-US" sz="2000" dirty="0">
                <a:latin typeface="Arial" panose="020B0604020202020204" pitchFamily="34" charset="0"/>
                <a:ea typeface="+mj-ea"/>
                <a:cs typeface="Arial" panose="020B0604020202020204" pitchFamily="34" charset="0"/>
              </a:rPr>
              <a:t> </a:t>
            </a:r>
            <a:r>
              <a:rPr lang="en-US" altLang="zh-CN" sz="2000" dirty="0">
                <a:latin typeface="Arial" panose="020B0604020202020204" pitchFamily="34" charset="0"/>
                <a:ea typeface="Tahoma" pitchFamily="34" charset="0"/>
                <a:cs typeface="Arial" panose="020B0604020202020204" pitchFamily="34" charset="0"/>
              </a:rPr>
              <a:t>}</a:t>
            </a:r>
          </a:p>
          <a:p>
            <a:pPr>
              <a:spcBef>
                <a:spcPts val="0"/>
              </a:spcBef>
              <a:buNone/>
            </a:pPr>
            <a:r>
              <a:rPr lang="en-US" altLang="zh-CN" sz="2000" dirty="0">
                <a:latin typeface="Arial" panose="020B0604020202020204" pitchFamily="34" charset="0"/>
                <a:ea typeface="Tahoma" pitchFamily="34" charset="0"/>
                <a:cs typeface="Arial" panose="020B0604020202020204" pitchFamily="34" charset="0"/>
              </a:rPr>
              <a:t>}</a:t>
            </a:r>
            <a:endParaRPr lang="zh-CN" altLang="en-US" sz="2000" dirty="0">
              <a:latin typeface="Arial" panose="020B0604020202020204" pitchFamily="34" charset="0"/>
              <a:ea typeface="+mj-ea"/>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Arial" panose="020B0604020202020204" pitchFamily="34" charset="0"/>
                <a:cs typeface="Arial" panose="020B0604020202020204" pitchFamily="34" charset="0"/>
              </a:rPr>
              <a:pPr/>
              <a:t>18</a:t>
            </a:fld>
            <a:endParaRPr lang="zh-CN" altLang="en-US">
              <a:latin typeface="Arial" panose="020B0604020202020204" pitchFamily="34" charset="0"/>
              <a:cs typeface="Arial" panose="020B0604020202020204" pitchFamily="34" charset="0"/>
            </a:endParaRPr>
          </a:p>
        </p:txBody>
      </p:sp>
      <p:sp>
        <p:nvSpPr>
          <p:cNvPr id="5" name="线形标注 1 4"/>
          <p:cNvSpPr/>
          <p:nvPr/>
        </p:nvSpPr>
        <p:spPr>
          <a:xfrm>
            <a:off x="4572000" y="5929330"/>
            <a:ext cx="3214710" cy="714380"/>
          </a:xfrm>
          <a:prstGeom prst="borderCallout1">
            <a:avLst>
              <a:gd name="adj1" fmla="val 4156"/>
              <a:gd name="adj2" fmla="val 47796"/>
              <a:gd name="adj3" fmla="val -34973"/>
              <a:gd name="adj4" fmla="val 4217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Arial" panose="020B0604020202020204" pitchFamily="34" charset="0"/>
                <a:cs typeface="Arial" panose="020B0604020202020204" pitchFamily="34" charset="0"/>
              </a:rPr>
              <a:t>委托</a:t>
            </a:r>
            <a:r>
              <a:rPr lang="zh-CN" altLang="en-US" sz="1600" b="1" dirty="0">
                <a:solidFill>
                  <a:srgbClr val="C00000"/>
                </a:solidFill>
                <a:latin typeface="Arial" panose="020B0604020202020204" pitchFamily="34" charset="0"/>
                <a:cs typeface="Arial" panose="020B0604020202020204" pitchFamily="34" charset="0"/>
              </a:rPr>
              <a:t>策略成员变量</a:t>
            </a:r>
            <a:r>
              <a:rPr lang="zh-CN" altLang="en-US" sz="1600" dirty="0">
                <a:solidFill>
                  <a:schemeClr val="tx1"/>
                </a:solidFill>
                <a:latin typeface="Arial" panose="020B0604020202020204" pitchFamily="34" charset="0"/>
                <a:cs typeface="Arial" panose="020B0604020202020204" pitchFamily="34" charset="0"/>
              </a:rPr>
              <a:t>调用具体策略所实现的策略接口中的方法</a:t>
            </a:r>
            <a:endParaRPr lang="en-US" altLang="zh-CN" sz="1600" b="1" dirty="0">
              <a:solidFill>
                <a:schemeClr val="tx1"/>
              </a:solidFill>
              <a:latin typeface="Arial" panose="020B0604020202020204" pitchFamily="34" charset="0"/>
              <a:cs typeface="Arial" panose="020B0604020202020204" pitchFamily="34" charset="0"/>
            </a:endParaRPr>
          </a:p>
        </p:txBody>
      </p:sp>
      <p:sp>
        <p:nvSpPr>
          <p:cNvPr id="6" name="矩形 5"/>
          <p:cNvSpPr/>
          <p:nvPr/>
        </p:nvSpPr>
        <p:spPr>
          <a:xfrm>
            <a:off x="602580" y="3286124"/>
            <a:ext cx="7995157" cy="2500330"/>
          </a:xfrm>
          <a:prstGeom prst="rect">
            <a:avLst/>
          </a:prstGeom>
          <a:solidFill>
            <a:schemeClr val="bg1">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7" name="TextBox 6"/>
          <p:cNvSpPr txBox="1"/>
          <p:nvPr/>
        </p:nvSpPr>
        <p:spPr>
          <a:xfrm>
            <a:off x="3714744" y="1428736"/>
            <a:ext cx="2133918" cy="369332"/>
          </a:xfrm>
          <a:prstGeom prst="rect">
            <a:avLst/>
          </a:prstGeom>
          <a:noFill/>
        </p:spPr>
        <p:txBody>
          <a:bodyPr wrap="none" rtlCol="0">
            <a:spAutoFit/>
          </a:bodyPr>
          <a:lstStyle/>
          <a:p>
            <a:r>
              <a:rPr lang="en-US" altLang="zh-CN" b="1" dirty="0">
                <a:solidFill>
                  <a:srgbClr val="0000CC"/>
                </a:solidFill>
                <a:latin typeface="Arial" panose="020B0604020202020204" pitchFamily="34" charset="0"/>
                <a:ea typeface="Tahoma" pitchFamily="34" charset="0"/>
                <a:cs typeface="Arial" panose="020B0604020202020204" pitchFamily="34" charset="0"/>
              </a:rPr>
              <a:t>//</a:t>
            </a:r>
            <a:r>
              <a:rPr lang="en-US" altLang="zh-CN" b="1" dirty="0">
                <a:latin typeface="Arial" panose="020B0604020202020204" pitchFamily="34" charset="0"/>
                <a:ea typeface="仿宋_GB2312" pitchFamily="49" charset="-122"/>
                <a:cs typeface="Arial" panose="020B0604020202020204" pitchFamily="34" charset="0"/>
              </a:rPr>
              <a:t>strategy</a:t>
            </a:r>
            <a:r>
              <a:rPr lang="zh-CN" altLang="en-US" b="1" dirty="0">
                <a:latin typeface="Arial" panose="020B0604020202020204" pitchFamily="34" charset="0"/>
                <a:ea typeface="仿宋_GB2312" pitchFamily="49" charset="-122"/>
                <a:cs typeface="Arial" panose="020B0604020202020204" pitchFamily="34" charset="0"/>
              </a:rPr>
              <a:t>成员变量</a:t>
            </a:r>
            <a:endParaRPr lang="zh-CN" altLang="en-US" dirty="0">
              <a:latin typeface="Arial" panose="020B0604020202020204" pitchFamily="34" charset="0"/>
              <a:cs typeface="Arial" panose="020B0604020202020204" pitchFamily="34" charset="0"/>
            </a:endParaRPr>
          </a:p>
        </p:txBody>
      </p:sp>
      <p:sp>
        <p:nvSpPr>
          <p:cNvPr id="8" name="TextBox 7"/>
          <p:cNvSpPr txBox="1"/>
          <p:nvPr/>
        </p:nvSpPr>
        <p:spPr>
          <a:xfrm>
            <a:off x="5601199" y="2034265"/>
            <a:ext cx="3230372" cy="338554"/>
          </a:xfrm>
          <a:prstGeom prst="rect">
            <a:avLst/>
          </a:prstGeom>
          <a:noFill/>
        </p:spPr>
        <p:txBody>
          <a:bodyPr wrap="none" rtlCol="0">
            <a:spAutoFit/>
          </a:bodyPr>
          <a:lstStyle/>
          <a:p>
            <a:r>
              <a:rPr lang="en-US" altLang="zh-CN" sz="1600" b="1" dirty="0">
                <a:solidFill>
                  <a:srgbClr val="0000CC"/>
                </a:solidFill>
                <a:latin typeface="Arial" panose="020B0604020202020204" pitchFamily="34" charset="0"/>
                <a:ea typeface="Tahoma" pitchFamily="34" charset="0"/>
                <a:cs typeface="Arial" panose="020B0604020202020204" pitchFamily="34" charset="0"/>
              </a:rPr>
              <a:t>//</a:t>
            </a:r>
            <a:r>
              <a:rPr lang="zh-CN" altLang="en-US" sz="1600" b="1" dirty="0">
                <a:solidFill>
                  <a:srgbClr val="0000CC"/>
                </a:solidFill>
                <a:latin typeface="Arial" panose="020B0604020202020204" pitchFamily="34" charset="0"/>
                <a:ea typeface="Tahoma" pitchFamily="34" charset="0"/>
                <a:cs typeface="Arial" panose="020B0604020202020204" pitchFamily="34" charset="0"/>
              </a:rPr>
              <a:t>重新设置</a:t>
            </a:r>
            <a:r>
              <a:rPr lang="en-US" altLang="zh-CN" sz="1600" b="1" dirty="0">
                <a:latin typeface="Arial" panose="020B0604020202020204" pitchFamily="34" charset="0"/>
                <a:ea typeface="仿宋_GB2312" pitchFamily="49" charset="-122"/>
                <a:cs typeface="Arial" panose="020B0604020202020204" pitchFamily="34" charset="0"/>
              </a:rPr>
              <a:t>strategy</a:t>
            </a:r>
            <a:r>
              <a:rPr lang="zh-CN" altLang="en-US" sz="1600" b="1">
                <a:latin typeface="Arial" panose="020B0604020202020204" pitchFamily="34" charset="0"/>
                <a:ea typeface="仿宋_GB2312" pitchFamily="49" charset="-122"/>
                <a:cs typeface="Arial" panose="020B0604020202020204" pitchFamily="34" charset="0"/>
              </a:rPr>
              <a:t>成员变量的值</a:t>
            </a:r>
            <a:endParaRPr lang="zh-CN" altLang="en-US" sz="16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C87502C-E8C6-4438-A361-8028B1A93394}"/>
              </a:ext>
            </a:extLst>
          </p:cNvPr>
          <p:cNvSpPr txBox="1"/>
          <p:nvPr/>
        </p:nvSpPr>
        <p:spPr>
          <a:xfrm>
            <a:off x="6012160" y="3845840"/>
            <a:ext cx="2159566" cy="369332"/>
          </a:xfrm>
          <a:prstGeom prst="rect">
            <a:avLst/>
          </a:prstGeom>
          <a:noFill/>
        </p:spPr>
        <p:txBody>
          <a:bodyPr wrap="none" rtlCol="0">
            <a:spAutoFit/>
          </a:bodyPr>
          <a:lstStyle/>
          <a:p>
            <a:r>
              <a:rPr lang="en-US" altLang="zh-CN" b="1">
                <a:solidFill>
                  <a:srgbClr val="0000CC"/>
                </a:solidFill>
                <a:latin typeface="Arial" panose="020B0604020202020204" pitchFamily="34" charset="0"/>
                <a:ea typeface="Tahoma" pitchFamily="34" charset="0"/>
                <a:cs typeface="Arial" panose="020B0604020202020204" pitchFamily="34" charset="0"/>
              </a:rPr>
              <a:t>//</a:t>
            </a:r>
            <a:r>
              <a:rPr lang="zh-CN" altLang="en-US" b="1">
                <a:solidFill>
                  <a:srgbClr val="0000CC"/>
                </a:solidFill>
                <a:latin typeface="Arial" panose="020B0604020202020204" pitchFamily="34" charset="0"/>
                <a:ea typeface="Tahoma" pitchFamily="34" charset="0"/>
                <a:cs typeface="Arial" panose="020B0604020202020204" pitchFamily="34" charset="0"/>
              </a:rPr>
              <a:t>策略变量调用方法</a:t>
            </a:r>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charset="-122"/>
              </a:rPr>
              <a:t>使用策略模式设计程序</a:t>
            </a:r>
            <a:endParaRPr lang="zh-CN" altLang="en-US" dirty="0"/>
          </a:p>
        </p:txBody>
      </p:sp>
      <p:sp>
        <p:nvSpPr>
          <p:cNvPr id="3" name="内容占位符 2"/>
          <p:cNvSpPr>
            <a:spLocks noGrp="1"/>
          </p:cNvSpPr>
          <p:nvPr>
            <p:ph idx="1"/>
          </p:nvPr>
        </p:nvSpPr>
        <p:spPr/>
        <p:txBody>
          <a:bodyPr/>
          <a:lstStyle/>
          <a:p>
            <a:pPr>
              <a:buNone/>
            </a:pPr>
            <a:r>
              <a:rPr lang="en-US" altLang="zh-CN" b="1" dirty="0">
                <a:solidFill>
                  <a:srgbClr val="C00000"/>
                </a:solidFill>
                <a:latin typeface="宋体" charset="-122"/>
              </a:rPr>
              <a:t>3. </a:t>
            </a:r>
            <a:r>
              <a:rPr lang="zh-CN" altLang="en-US" b="1" dirty="0">
                <a:solidFill>
                  <a:srgbClr val="C00000"/>
                </a:solidFill>
                <a:latin typeface="宋体" charset="-122"/>
              </a:rPr>
              <a:t>具体策略</a:t>
            </a:r>
            <a:r>
              <a:rPr lang="zh-CN" altLang="en-US" dirty="0">
                <a:latin typeface="宋体" charset="-122"/>
              </a:rPr>
              <a:t>：每一种</a:t>
            </a:r>
            <a:r>
              <a:rPr lang="zh-CN" altLang="en-US" dirty="0">
                <a:solidFill>
                  <a:srgbClr val="0000CC"/>
                </a:solidFill>
                <a:latin typeface="宋体" charset="-122"/>
              </a:rPr>
              <a:t>计算选手得分的评分方案</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pic>
        <p:nvPicPr>
          <p:cNvPr id="3075" name="Picture 3"/>
          <p:cNvPicPr>
            <a:picLocks noChangeAspect="1" noChangeArrowheads="1"/>
          </p:cNvPicPr>
          <p:nvPr/>
        </p:nvPicPr>
        <p:blipFill>
          <a:blip r:embed="rId2"/>
          <a:srcRect/>
          <a:stretch>
            <a:fillRect/>
          </a:stretch>
        </p:blipFill>
        <p:spPr bwMode="auto">
          <a:xfrm>
            <a:off x="2214546" y="2643182"/>
            <a:ext cx="4953000" cy="3657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宋体" pitchFamily="2" charset="-122"/>
              </a:rPr>
              <a:t>导读</a:t>
            </a:r>
            <a:endParaRPr lang="zh-CN" altLang="en-US" dirty="0">
              <a:solidFill>
                <a:schemeClr val="tx1"/>
              </a:solidFill>
            </a:endParaRPr>
          </a:p>
        </p:txBody>
      </p:sp>
      <p:sp>
        <p:nvSpPr>
          <p:cNvPr id="3" name="内容占位符 2"/>
          <p:cNvSpPr>
            <a:spLocks noGrp="1"/>
          </p:cNvSpPr>
          <p:nvPr>
            <p:ph idx="1"/>
          </p:nvPr>
        </p:nvSpPr>
        <p:spPr/>
        <p:txBody>
          <a:bodyPr/>
          <a:lstStyle/>
          <a:p>
            <a:pPr>
              <a:buNone/>
            </a:pP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pic>
        <p:nvPicPr>
          <p:cNvPr id="1027" name="Picture 3"/>
          <p:cNvPicPr>
            <a:picLocks noChangeAspect="1" noChangeArrowheads="1"/>
          </p:cNvPicPr>
          <p:nvPr/>
        </p:nvPicPr>
        <p:blipFill>
          <a:blip r:embed="rId2"/>
          <a:srcRect/>
          <a:stretch>
            <a:fillRect/>
          </a:stretch>
        </p:blipFill>
        <p:spPr bwMode="auto">
          <a:xfrm>
            <a:off x="500034" y="1643050"/>
            <a:ext cx="3400428" cy="392357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pPr algn="l"/>
            <a:r>
              <a:rPr lang="zh-CN" altLang="en-US" b="1">
                <a:latin typeface="宋体" charset="-122"/>
              </a:rPr>
              <a:t>具体策略</a:t>
            </a:r>
            <a:endParaRPr lang="zh-CN" altLang="en-US" dirty="0"/>
          </a:p>
        </p:txBody>
      </p:sp>
      <p:sp>
        <p:nvSpPr>
          <p:cNvPr id="3" name="内容占位符 2"/>
          <p:cNvSpPr>
            <a:spLocks noGrp="1"/>
          </p:cNvSpPr>
          <p:nvPr>
            <p:ph idx="1"/>
          </p:nvPr>
        </p:nvSpPr>
        <p:spPr>
          <a:xfrm>
            <a:off x="214282" y="1285860"/>
            <a:ext cx="8643998" cy="5143536"/>
          </a:xfrm>
          <a:ln>
            <a:solidFill>
              <a:schemeClr val="accent1"/>
            </a:solidFill>
          </a:ln>
        </p:spPr>
        <p:txBody>
          <a:bodyPr>
            <a:noAutofit/>
          </a:bodyPr>
          <a:lstStyle/>
          <a:p>
            <a:pPr>
              <a:spcBef>
                <a:spcPts val="0"/>
              </a:spcBef>
              <a:buNone/>
            </a:pPr>
            <a:r>
              <a:rPr lang="en-US" altLang="zh-CN" sz="2200" dirty="0">
                <a:latin typeface="Tahoma" pitchFamily="34" charset="0"/>
                <a:ea typeface="+mj-ea"/>
                <a:cs typeface="Tahoma" pitchFamily="34" charset="0"/>
              </a:rPr>
              <a:t>public class </a:t>
            </a:r>
            <a:r>
              <a:rPr lang="en-US" altLang="zh-CN" sz="2200" b="1" dirty="0" err="1">
                <a:solidFill>
                  <a:srgbClr val="C00000"/>
                </a:solidFill>
                <a:latin typeface="Tahoma" pitchFamily="34" charset="0"/>
                <a:ea typeface="+mj-ea"/>
                <a:cs typeface="Tahoma" pitchFamily="34" charset="0"/>
              </a:rPr>
              <a:t>StrategyA</a:t>
            </a:r>
            <a:r>
              <a:rPr lang="en-US" altLang="zh-CN" sz="2200" dirty="0">
                <a:latin typeface="Tahoma" pitchFamily="34" charset="0"/>
                <a:ea typeface="+mj-ea"/>
                <a:cs typeface="Tahoma" pitchFamily="34" charset="0"/>
              </a:rPr>
              <a:t> </a:t>
            </a:r>
            <a:r>
              <a:rPr lang="en-US" altLang="zh-CN" sz="2200" b="1" dirty="0">
                <a:solidFill>
                  <a:srgbClr val="006600"/>
                </a:solidFill>
                <a:latin typeface="Tahoma" pitchFamily="34" charset="0"/>
                <a:ea typeface="+mj-ea"/>
                <a:cs typeface="Tahoma" pitchFamily="34" charset="0"/>
              </a:rPr>
              <a:t>implements Strategy </a:t>
            </a:r>
            <a:r>
              <a:rPr lang="en-US" altLang="zh-CN" sz="2200" dirty="0">
                <a:latin typeface="Tahoma" pitchFamily="34" charset="0"/>
                <a:ea typeface="+mj-ea"/>
                <a:cs typeface="Tahoma" pitchFamily="34" charset="0"/>
              </a:rPr>
              <a:t>{</a:t>
            </a:r>
          </a:p>
          <a:p>
            <a:pPr>
              <a:spcBef>
                <a:spcPts val="0"/>
              </a:spcBef>
              <a:buNone/>
            </a:pPr>
            <a:endParaRPr lang="en-US" altLang="zh-CN" sz="2200" dirty="0">
              <a:latin typeface="Tahoma" pitchFamily="34" charset="0"/>
              <a:ea typeface="+mj-ea"/>
              <a:cs typeface="Tahoma" pitchFamily="34" charset="0"/>
            </a:endParaRPr>
          </a:p>
          <a:p>
            <a:pPr>
              <a:spcBef>
                <a:spcPts val="0"/>
              </a:spcBef>
              <a:buNone/>
            </a:pPr>
            <a:r>
              <a:rPr lang="en-US" altLang="zh-CN" sz="2200" dirty="0">
                <a:latin typeface="Tahoma" pitchFamily="34" charset="0"/>
                <a:ea typeface="+mj-ea"/>
                <a:cs typeface="Tahoma" pitchFamily="34" charset="0"/>
              </a:rPr>
              <a:t>    public </a:t>
            </a:r>
            <a:r>
              <a:rPr lang="en-US" altLang="zh-CN" sz="2200">
                <a:latin typeface="Tahoma" pitchFamily="34" charset="0"/>
                <a:ea typeface="+mj-ea"/>
                <a:cs typeface="Tahoma" pitchFamily="34" charset="0"/>
              </a:rPr>
              <a:t>double </a:t>
            </a:r>
            <a:r>
              <a:rPr lang="en-US" altLang="zh-CN" sz="2200" b="1">
                <a:solidFill>
                  <a:srgbClr val="0000CC"/>
                </a:solidFill>
                <a:latin typeface="Tahoma" pitchFamily="34" charset="0"/>
                <a:ea typeface="+mj-ea"/>
                <a:cs typeface="Tahoma" pitchFamily="34" charset="0"/>
              </a:rPr>
              <a:t>computerAverage(double[] a) </a:t>
            </a:r>
            <a:r>
              <a:rPr lang="en-US" altLang="zh-CN" sz="2200" dirty="0">
                <a:latin typeface="Tahoma" pitchFamily="34" charset="0"/>
                <a:ea typeface="+mj-ea"/>
                <a:cs typeface="Tahoma" pitchFamily="34" charset="0"/>
              </a:rPr>
              <a:t>{</a:t>
            </a:r>
          </a:p>
          <a:p>
            <a:pPr>
              <a:spcBef>
                <a:spcPts val="0"/>
              </a:spcBef>
              <a:buNone/>
            </a:pPr>
            <a:r>
              <a:rPr lang="en-US" altLang="zh-CN" sz="2200" dirty="0">
                <a:latin typeface="Tahoma" pitchFamily="34" charset="0"/>
                <a:ea typeface="+mj-ea"/>
                <a:cs typeface="Tahoma" pitchFamily="34" charset="0"/>
              </a:rPr>
              <a:t>        double score=0,sum=0;</a:t>
            </a:r>
          </a:p>
          <a:p>
            <a:pPr>
              <a:spcBef>
                <a:spcPts val="0"/>
              </a:spcBef>
              <a:buNone/>
            </a:pPr>
            <a:r>
              <a:rPr lang="en-US" altLang="zh-CN" sz="2200">
                <a:latin typeface="Tahoma" pitchFamily="34" charset="0"/>
                <a:ea typeface="+mj-ea"/>
                <a:cs typeface="Tahoma" pitchFamily="34" charset="0"/>
              </a:rPr>
              <a:t>        for(int </a:t>
            </a:r>
            <a:r>
              <a:rPr lang="en-US" altLang="zh-CN" sz="2200" dirty="0" err="1">
                <a:latin typeface="Tahoma" pitchFamily="34" charset="0"/>
                <a:ea typeface="+mj-ea"/>
                <a:cs typeface="Tahoma" pitchFamily="34" charset="0"/>
              </a:rPr>
              <a:t>i</a:t>
            </a:r>
            <a:r>
              <a:rPr lang="en-US" altLang="zh-CN" sz="2200" dirty="0">
                <a:latin typeface="Tahoma" pitchFamily="34" charset="0"/>
                <a:ea typeface="+mj-ea"/>
                <a:cs typeface="Tahoma" pitchFamily="34" charset="0"/>
              </a:rPr>
              <a:t>=0;i&lt;</a:t>
            </a:r>
            <a:r>
              <a:rPr lang="en-US" altLang="zh-CN" sz="2200" dirty="0" err="1">
                <a:latin typeface="Tahoma" pitchFamily="34" charset="0"/>
                <a:ea typeface="+mj-ea"/>
                <a:cs typeface="Tahoma" pitchFamily="34" charset="0"/>
              </a:rPr>
              <a:t>a.length;</a:t>
            </a:r>
            <a:r>
              <a:rPr lang="en-US" altLang="zh-CN" sz="2200" err="1">
                <a:latin typeface="Tahoma" pitchFamily="34" charset="0"/>
                <a:ea typeface="+mj-ea"/>
                <a:cs typeface="Tahoma" pitchFamily="34" charset="0"/>
              </a:rPr>
              <a:t>i</a:t>
            </a:r>
            <a:r>
              <a:rPr lang="en-US" altLang="zh-CN" sz="2200">
                <a:latin typeface="Tahoma" pitchFamily="34" charset="0"/>
                <a:ea typeface="+mj-ea"/>
                <a:cs typeface="Tahoma" pitchFamily="34" charset="0"/>
              </a:rPr>
              <a:t>++){</a:t>
            </a:r>
            <a:endParaRPr lang="en-US" altLang="zh-CN" sz="2200" dirty="0">
              <a:latin typeface="Tahoma" pitchFamily="34" charset="0"/>
              <a:ea typeface="+mj-ea"/>
              <a:cs typeface="Tahoma" pitchFamily="34" charset="0"/>
            </a:endParaRPr>
          </a:p>
          <a:p>
            <a:pPr>
              <a:spcBef>
                <a:spcPts val="0"/>
              </a:spcBef>
              <a:buNone/>
            </a:pPr>
            <a:r>
              <a:rPr lang="en-US" altLang="zh-CN" sz="2200" dirty="0">
                <a:latin typeface="Tahoma" pitchFamily="34" charset="0"/>
                <a:ea typeface="+mj-ea"/>
                <a:cs typeface="Tahoma" pitchFamily="34" charset="0"/>
              </a:rPr>
              <a:t>            sum=</a:t>
            </a:r>
            <a:r>
              <a:rPr lang="en-US" altLang="zh-CN" sz="2200" dirty="0" err="1">
                <a:latin typeface="Tahoma" pitchFamily="34" charset="0"/>
                <a:ea typeface="+mj-ea"/>
                <a:cs typeface="Tahoma" pitchFamily="34" charset="0"/>
              </a:rPr>
              <a:t>sum+a</a:t>
            </a:r>
            <a:r>
              <a:rPr lang="en-US" altLang="zh-CN" sz="2200" dirty="0">
                <a:latin typeface="Tahoma" pitchFamily="34" charset="0"/>
                <a:ea typeface="+mj-ea"/>
                <a:cs typeface="Tahoma" pitchFamily="34" charset="0"/>
              </a:rPr>
              <a:t>[</a:t>
            </a:r>
            <a:r>
              <a:rPr lang="en-US" altLang="zh-CN" sz="2200" dirty="0" err="1">
                <a:latin typeface="Tahoma" pitchFamily="34" charset="0"/>
                <a:ea typeface="+mj-ea"/>
                <a:cs typeface="Tahoma" pitchFamily="34" charset="0"/>
              </a:rPr>
              <a:t>i</a:t>
            </a:r>
            <a:r>
              <a:rPr lang="en-US" altLang="zh-CN" sz="2200" dirty="0">
                <a:latin typeface="Tahoma" pitchFamily="34" charset="0"/>
                <a:ea typeface="+mj-ea"/>
                <a:cs typeface="Tahoma" pitchFamily="34" charset="0"/>
              </a:rPr>
              <a:t>];</a:t>
            </a:r>
          </a:p>
          <a:p>
            <a:pPr>
              <a:spcBef>
                <a:spcPts val="0"/>
              </a:spcBef>
              <a:buNone/>
            </a:pPr>
            <a:r>
              <a:rPr lang="en-US" altLang="zh-CN" sz="2200" dirty="0">
                <a:latin typeface="Tahoma" pitchFamily="34" charset="0"/>
                <a:ea typeface="+mj-ea"/>
                <a:cs typeface="Tahoma" pitchFamily="34" charset="0"/>
              </a:rPr>
              <a:t>        }</a:t>
            </a:r>
          </a:p>
          <a:p>
            <a:pPr>
              <a:spcBef>
                <a:spcPts val="0"/>
              </a:spcBef>
              <a:buNone/>
            </a:pPr>
            <a:r>
              <a:rPr lang="en-US" altLang="zh-CN" sz="2200" dirty="0">
                <a:latin typeface="Tahoma" pitchFamily="34" charset="0"/>
                <a:ea typeface="+mj-ea"/>
                <a:cs typeface="Tahoma" pitchFamily="34" charset="0"/>
              </a:rPr>
              <a:t>        score=sum/</a:t>
            </a:r>
            <a:r>
              <a:rPr lang="en-US" altLang="zh-CN" sz="2200" dirty="0" err="1">
                <a:latin typeface="Tahoma" pitchFamily="34" charset="0"/>
                <a:ea typeface="+mj-ea"/>
                <a:cs typeface="Tahoma" pitchFamily="34" charset="0"/>
              </a:rPr>
              <a:t>a.length</a:t>
            </a:r>
            <a:r>
              <a:rPr lang="en-US" altLang="zh-CN" sz="2200" dirty="0">
                <a:latin typeface="Tahoma" pitchFamily="34" charset="0"/>
                <a:ea typeface="+mj-ea"/>
                <a:cs typeface="Tahoma" pitchFamily="34" charset="0"/>
              </a:rPr>
              <a:t>;</a:t>
            </a:r>
          </a:p>
          <a:p>
            <a:pPr>
              <a:spcBef>
                <a:spcPts val="0"/>
              </a:spcBef>
              <a:buNone/>
            </a:pPr>
            <a:r>
              <a:rPr lang="en-US" altLang="zh-CN" sz="2200" dirty="0">
                <a:latin typeface="Tahoma" pitchFamily="34" charset="0"/>
                <a:ea typeface="+mj-ea"/>
                <a:cs typeface="Tahoma" pitchFamily="34" charset="0"/>
              </a:rPr>
              <a:t>        return score; </a:t>
            </a:r>
          </a:p>
          <a:p>
            <a:pPr>
              <a:spcBef>
                <a:spcPts val="0"/>
              </a:spcBef>
              <a:buNone/>
            </a:pPr>
            <a:r>
              <a:rPr lang="en-US" altLang="zh-CN" sz="2200" dirty="0">
                <a:latin typeface="Tahoma" pitchFamily="34" charset="0"/>
                <a:ea typeface="+mj-ea"/>
                <a:cs typeface="Tahoma" pitchFamily="34" charset="0"/>
              </a:rPr>
              <a:t>    }</a:t>
            </a:r>
          </a:p>
          <a:p>
            <a:pPr>
              <a:spcBef>
                <a:spcPts val="0"/>
              </a:spcBef>
              <a:buNone/>
            </a:pPr>
            <a:endParaRPr lang="en-US" altLang="zh-CN" sz="2200" dirty="0">
              <a:latin typeface="Tahoma" pitchFamily="34" charset="0"/>
              <a:ea typeface="+mj-ea"/>
              <a:cs typeface="Tahoma" pitchFamily="34" charset="0"/>
            </a:endParaRPr>
          </a:p>
          <a:p>
            <a:pPr>
              <a:spcBef>
                <a:spcPts val="0"/>
              </a:spcBef>
              <a:buNone/>
            </a:pPr>
            <a:r>
              <a:rPr lang="en-US" altLang="zh-CN" sz="2200" dirty="0">
                <a:latin typeface="Tahoma" pitchFamily="34" charset="0"/>
                <a:ea typeface="+mj-ea"/>
                <a:cs typeface="Tahoma" pitchFamily="34" charset="0"/>
              </a:rPr>
              <a:t>}</a:t>
            </a:r>
            <a:endParaRPr lang="zh-CN" altLang="en-US" sz="2200" dirty="0">
              <a:latin typeface="Tahoma" pitchFamily="34" charset="0"/>
              <a:ea typeface="+mj-ea"/>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5" name="线形标注 1 4"/>
          <p:cNvSpPr/>
          <p:nvPr/>
        </p:nvSpPr>
        <p:spPr>
          <a:xfrm>
            <a:off x="4500562" y="5357826"/>
            <a:ext cx="2071702" cy="1000132"/>
          </a:xfrm>
          <a:prstGeom prst="borderCallout1">
            <a:avLst>
              <a:gd name="adj1" fmla="val -268"/>
              <a:gd name="adj2" fmla="val 48561"/>
              <a:gd name="adj3" fmla="val -65056"/>
              <a:gd name="adj4" fmla="val -4117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err="1">
                <a:solidFill>
                  <a:srgbClr val="C00000"/>
                </a:solidFill>
                <a:latin typeface="Tahoma" pitchFamily="34" charset="0"/>
                <a:cs typeface="Tahoma" pitchFamily="34" charset="0"/>
              </a:rPr>
              <a:t>StrategyA</a:t>
            </a:r>
            <a:r>
              <a:rPr lang="zh-CN" altLang="en-US" sz="2400" b="1" dirty="0">
                <a:solidFill>
                  <a:srgbClr val="C00000"/>
                </a:solidFill>
                <a:latin typeface="Tahoma" pitchFamily="34" charset="0"/>
                <a:cs typeface="Tahoma" pitchFamily="34" charset="0"/>
              </a:rPr>
              <a:t>实现计算方案</a:t>
            </a:r>
            <a:r>
              <a:rPr lang="en-US" altLang="zh-CN" sz="2400" b="1" dirty="0">
                <a:solidFill>
                  <a:srgbClr val="C00000"/>
                </a:solidFill>
                <a:latin typeface="Tahoma" pitchFamily="34" charset="0"/>
                <a:cs typeface="Tahoma" pitchFamily="34" charset="0"/>
              </a:rPr>
              <a:t>A</a:t>
            </a:r>
            <a:endParaRPr lang="en-US" altLang="zh-CN" sz="2400" b="1" dirty="0">
              <a:solidFill>
                <a:schemeClr val="tx1"/>
              </a:solidFill>
              <a:latin typeface="宋体" charset="-122"/>
            </a:endParaRPr>
          </a:p>
        </p:txBody>
      </p:sp>
      <p:sp>
        <p:nvSpPr>
          <p:cNvPr id="6" name="矩形 5"/>
          <p:cNvSpPr/>
          <p:nvPr/>
        </p:nvSpPr>
        <p:spPr>
          <a:xfrm>
            <a:off x="428596" y="1928802"/>
            <a:ext cx="6500858" cy="2786082"/>
          </a:xfrm>
          <a:prstGeom prst="rect">
            <a:avLst/>
          </a:prstGeom>
          <a:solidFill>
            <a:schemeClr val="bg1">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pPr algn="l"/>
            <a:r>
              <a:rPr lang="zh-CN" altLang="en-US" b="1">
                <a:latin typeface="宋体" charset="-122"/>
              </a:rPr>
              <a:t>具体策略</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214282" y="1285860"/>
            <a:ext cx="8643998" cy="5143536"/>
          </a:xfrm>
          <a:ln>
            <a:solidFill>
              <a:schemeClr val="accent1"/>
            </a:solidFill>
          </a:ln>
        </p:spPr>
        <p:txBody>
          <a:bodyPr>
            <a:noAutofit/>
          </a:bodyPr>
          <a:lstStyle/>
          <a:p>
            <a:pPr>
              <a:spcBef>
                <a:spcPts val="0"/>
              </a:spcBef>
              <a:buNone/>
            </a:pPr>
            <a:r>
              <a:rPr lang="en-US" altLang="zh-CN" sz="2200" dirty="0">
                <a:latin typeface="Arial" panose="020B0604020202020204" pitchFamily="34" charset="0"/>
                <a:ea typeface="+mj-ea"/>
                <a:cs typeface="Arial" panose="020B0604020202020204" pitchFamily="34" charset="0"/>
              </a:rPr>
              <a:t>import </a:t>
            </a:r>
            <a:r>
              <a:rPr lang="en-US" altLang="zh-CN" sz="2200" dirty="0" err="1">
                <a:latin typeface="Arial" panose="020B0604020202020204" pitchFamily="34" charset="0"/>
                <a:ea typeface="+mj-ea"/>
                <a:cs typeface="Arial" panose="020B0604020202020204" pitchFamily="34" charset="0"/>
              </a:rPr>
              <a:t>java.util.Arrays</a:t>
            </a:r>
            <a:r>
              <a:rPr lang="en-US" altLang="zh-CN" sz="2200" dirty="0">
                <a:latin typeface="Arial" panose="020B0604020202020204" pitchFamily="34" charset="0"/>
                <a:ea typeface="+mj-ea"/>
                <a:cs typeface="Arial" panose="020B0604020202020204" pitchFamily="34" charset="0"/>
              </a:rPr>
              <a:t>;</a:t>
            </a:r>
          </a:p>
          <a:p>
            <a:pPr>
              <a:spcBef>
                <a:spcPts val="0"/>
              </a:spcBef>
              <a:buNone/>
            </a:pPr>
            <a:r>
              <a:rPr lang="en-US" altLang="zh-CN" sz="2200" dirty="0">
                <a:latin typeface="Arial" panose="020B0604020202020204" pitchFamily="34" charset="0"/>
                <a:ea typeface="+mj-ea"/>
                <a:cs typeface="Arial" panose="020B0604020202020204" pitchFamily="34" charset="0"/>
              </a:rPr>
              <a:t>public class </a:t>
            </a:r>
            <a:r>
              <a:rPr lang="en-US" altLang="zh-CN" sz="2200" b="1" dirty="0" err="1">
                <a:solidFill>
                  <a:srgbClr val="C00000"/>
                </a:solidFill>
                <a:latin typeface="Arial" panose="020B0604020202020204" pitchFamily="34" charset="0"/>
                <a:ea typeface="+mj-ea"/>
                <a:cs typeface="Arial" panose="020B0604020202020204" pitchFamily="34" charset="0"/>
              </a:rPr>
              <a:t>StrategyB</a:t>
            </a:r>
            <a:r>
              <a:rPr lang="en-US" altLang="zh-CN" sz="2200" dirty="0">
                <a:latin typeface="Arial" panose="020B0604020202020204" pitchFamily="34" charset="0"/>
                <a:ea typeface="+mj-ea"/>
                <a:cs typeface="Arial" panose="020B0604020202020204" pitchFamily="34" charset="0"/>
              </a:rPr>
              <a:t> </a:t>
            </a:r>
            <a:r>
              <a:rPr lang="en-US" altLang="zh-CN" sz="2200" b="1" dirty="0">
                <a:solidFill>
                  <a:srgbClr val="006600"/>
                </a:solidFill>
                <a:latin typeface="Arial" panose="020B0604020202020204" pitchFamily="34" charset="0"/>
                <a:ea typeface="+mj-ea"/>
                <a:cs typeface="Arial" panose="020B0604020202020204" pitchFamily="34" charset="0"/>
              </a:rPr>
              <a:t>implements Strategy</a:t>
            </a:r>
            <a:r>
              <a:rPr lang="en-US" altLang="zh-CN" sz="2200" dirty="0">
                <a:latin typeface="Arial" panose="020B0604020202020204" pitchFamily="34" charset="0"/>
                <a:ea typeface="+mj-ea"/>
                <a:cs typeface="Arial" panose="020B0604020202020204" pitchFamily="34" charset="0"/>
              </a:rPr>
              <a:t>{</a:t>
            </a:r>
          </a:p>
          <a:p>
            <a:pPr>
              <a:spcBef>
                <a:spcPts val="0"/>
              </a:spcBef>
              <a:buNone/>
            </a:pPr>
            <a:endParaRPr lang="en-US" altLang="zh-CN" sz="2200" dirty="0">
              <a:latin typeface="Arial" panose="020B0604020202020204" pitchFamily="34" charset="0"/>
              <a:ea typeface="+mj-ea"/>
              <a:cs typeface="Arial" panose="020B0604020202020204" pitchFamily="34" charset="0"/>
            </a:endParaRPr>
          </a:p>
          <a:p>
            <a:pPr>
              <a:spcBef>
                <a:spcPts val="0"/>
              </a:spcBef>
              <a:buNone/>
            </a:pPr>
            <a:r>
              <a:rPr lang="en-US" altLang="zh-CN" sz="2200" dirty="0">
                <a:latin typeface="Arial" panose="020B0604020202020204" pitchFamily="34" charset="0"/>
                <a:ea typeface="+mj-ea"/>
                <a:cs typeface="Arial" panose="020B0604020202020204" pitchFamily="34" charset="0"/>
              </a:rPr>
              <a:t>   public </a:t>
            </a:r>
            <a:r>
              <a:rPr lang="en-US" altLang="zh-CN" sz="2200">
                <a:latin typeface="Arial" panose="020B0604020202020204" pitchFamily="34" charset="0"/>
                <a:ea typeface="+mj-ea"/>
                <a:cs typeface="Arial" panose="020B0604020202020204" pitchFamily="34" charset="0"/>
              </a:rPr>
              <a:t>double </a:t>
            </a:r>
            <a:r>
              <a:rPr lang="en-US" altLang="zh-CN" sz="2200" b="1">
                <a:solidFill>
                  <a:srgbClr val="C00000"/>
                </a:solidFill>
                <a:latin typeface="Arial" panose="020B0604020202020204" pitchFamily="34" charset="0"/>
                <a:ea typeface="+mj-ea"/>
                <a:cs typeface="Arial" panose="020B0604020202020204" pitchFamily="34" charset="0"/>
              </a:rPr>
              <a:t>computerAverage(double[] a) </a:t>
            </a:r>
            <a:r>
              <a:rPr lang="en-US" altLang="zh-CN" sz="2200" dirty="0">
                <a:latin typeface="Arial" panose="020B0604020202020204" pitchFamily="34" charset="0"/>
                <a:ea typeface="+mj-ea"/>
                <a:cs typeface="Arial" panose="020B0604020202020204" pitchFamily="34" charset="0"/>
              </a:rPr>
              <a:t>{</a:t>
            </a:r>
          </a:p>
          <a:p>
            <a:pPr>
              <a:spcBef>
                <a:spcPts val="0"/>
              </a:spcBef>
              <a:buNone/>
            </a:pPr>
            <a:r>
              <a:rPr lang="en-US" altLang="zh-CN" sz="2200">
                <a:latin typeface="Arial" panose="020B0604020202020204" pitchFamily="34" charset="0"/>
                <a:ea typeface="+mj-ea"/>
                <a:cs typeface="Arial" panose="020B0604020202020204" pitchFamily="34" charset="0"/>
              </a:rPr>
              <a:t>        if(a</a:t>
            </a:r>
            <a:r>
              <a:rPr lang="en-US" altLang="zh-CN" sz="2200" dirty="0" err="1">
                <a:latin typeface="Arial" panose="020B0604020202020204" pitchFamily="34" charset="0"/>
                <a:ea typeface="+mj-ea"/>
                <a:cs typeface="Arial" panose="020B0604020202020204" pitchFamily="34" charset="0"/>
              </a:rPr>
              <a:t>.length</a:t>
            </a:r>
            <a:r>
              <a:rPr lang="en-US" altLang="zh-CN" sz="2200">
                <a:latin typeface="Arial" panose="020B0604020202020204" pitchFamily="34" charset="0"/>
                <a:ea typeface="+mj-ea"/>
                <a:cs typeface="Arial" panose="020B0604020202020204" pitchFamily="34" charset="0"/>
              </a:rPr>
              <a:t>&lt;=2)</a:t>
            </a:r>
            <a:endParaRPr lang="en-US" altLang="zh-CN" sz="2200" dirty="0">
              <a:latin typeface="Arial" panose="020B0604020202020204" pitchFamily="34" charset="0"/>
              <a:ea typeface="+mj-ea"/>
              <a:cs typeface="Arial" panose="020B0604020202020204" pitchFamily="34" charset="0"/>
            </a:endParaRPr>
          </a:p>
          <a:p>
            <a:pPr>
              <a:spcBef>
                <a:spcPts val="0"/>
              </a:spcBef>
              <a:buNone/>
            </a:pPr>
            <a:r>
              <a:rPr lang="en-US" altLang="zh-CN" sz="2200" dirty="0">
                <a:latin typeface="Arial" panose="020B0604020202020204" pitchFamily="34" charset="0"/>
                <a:ea typeface="+mj-ea"/>
                <a:cs typeface="Arial" panose="020B0604020202020204" pitchFamily="34" charset="0"/>
              </a:rPr>
              <a:t>            return 0;</a:t>
            </a:r>
          </a:p>
          <a:p>
            <a:pPr>
              <a:spcBef>
                <a:spcPts val="0"/>
              </a:spcBef>
              <a:buNone/>
            </a:pPr>
            <a:r>
              <a:rPr lang="en-US" altLang="zh-CN" sz="2200" dirty="0">
                <a:latin typeface="Arial" panose="020B0604020202020204" pitchFamily="34" charset="0"/>
                <a:ea typeface="+mj-ea"/>
                <a:cs typeface="Arial" panose="020B0604020202020204" pitchFamily="34" charset="0"/>
              </a:rPr>
              <a:t>        double score=0,sum=0;</a:t>
            </a:r>
          </a:p>
          <a:p>
            <a:pPr>
              <a:spcBef>
                <a:spcPts val="0"/>
              </a:spcBef>
              <a:buNone/>
            </a:pPr>
            <a:r>
              <a:rPr lang="en-US" altLang="zh-CN" sz="2200" dirty="0">
                <a:latin typeface="Arial" panose="020B0604020202020204" pitchFamily="34" charset="0"/>
                <a:ea typeface="+mj-ea"/>
                <a:cs typeface="Arial" panose="020B0604020202020204" pitchFamily="34" charset="0"/>
              </a:rPr>
              <a:t>        </a:t>
            </a:r>
            <a:r>
              <a:rPr lang="en-US" altLang="zh-CN" sz="2200" dirty="0" err="1">
                <a:latin typeface="Arial" panose="020B0604020202020204" pitchFamily="34" charset="0"/>
                <a:ea typeface="+mj-ea"/>
                <a:cs typeface="Arial" panose="020B0604020202020204" pitchFamily="34" charset="0"/>
              </a:rPr>
              <a:t>Arrays</a:t>
            </a:r>
            <a:r>
              <a:rPr lang="en-US" altLang="zh-CN" sz="2200" err="1">
                <a:latin typeface="Arial" panose="020B0604020202020204" pitchFamily="34" charset="0"/>
                <a:ea typeface="+mj-ea"/>
                <a:cs typeface="Arial" panose="020B0604020202020204" pitchFamily="34" charset="0"/>
              </a:rPr>
              <a:t>.</a:t>
            </a:r>
            <a:r>
              <a:rPr lang="en-US" altLang="zh-CN" sz="2200">
                <a:latin typeface="Arial" panose="020B0604020202020204" pitchFamily="34" charset="0"/>
                <a:ea typeface="+mj-ea"/>
                <a:cs typeface="Arial" panose="020B0604020202020204" pitchFamily="34" charset="0"/>
              </a:rPr>
              <a:t>sort(a);   </a:t>
            </a:r>
            <a:r>
              <a:rPr lang="en-US" altLang="zh-CN" sz="2200" dirty="0">
                <a:latin typeface="Arial" panose="020B0604020202020204" pitchFamily="34" charset="0"/>
                <a:ea typeface="+mj-ea"/>
                <a:cs typeface="Arial" panose="020B0604020202020204" pitchFamily="34" charset="0"/>
              </a:rPr>
              <a:t>//</a:t>
            </a:r>
            <a:r>
              <a:rPr lang="zh-CN" altLang="en-US" sz="2200" dirty="0">
                <a:latin typeface="Arial" panose="020B0604020202020204" pitchFamily="34" charset="0"/>
                <a:ea typeface="+mj-ea"/>
                <a:cs typeface="Arial" panose="020B0604020202020204" pitchFamily="34" charset="0"/>
              </a:rPr>
              <a:t>排序数组</a:t>
            </a:r>
          </a:p>
          <a:p>
            <a:pPr>
              <a:spcBef>
                <a:spcPts val="0"/>
              </a:spcBef>
              <a:buNone/>
            </a:pPr>
            <a:r>
              <a:rPr lang="zh-CN" altLang="en-US" sz="2200">
                <a:latin typeface="Arial" panose="020B0604020202020204" pitchFamily="34" charset="0"/>
                <a:ea typeface="+mj-ea"/>
                <a:cs typeface="Arial" panose="020B0604020202020204" pitchFamily="34" charset="0"/>
              </a:rPr>
              <a:t>        </a:t>
            </a:r>
            <a:r>
              <a:rPr lang="en-US" altLang="zh-CN" sz="2200">
                <a:latin typeface="Arial" panose="020B0604020202020204" pitchFamily="34" charset="0"/>
                <a:ea typeface="+mj-ea"/>
                <a:cs typeface="Arial" panose="020B0604020202020204" pitchFamily="34" charset="0"/>
              </a:rPr>
              <a:t>for(int </a:t>
            </a:r>
            <a:r>
              <a:rPr lang="en-US" altLang="zh-CN" sz="2200" dirty="0" err="1">
                <a:latin typeface="Arial" panose="020B0604020202020204" pitchFamily="34" charset="0"/>
                <a:ea typeface="+mj-ea"/>
                <a:cs typeface="Arial" panose="020B0604020202020204" pitchFamily="34" charset="0"/>
              </a:rPr>
              <a:t>i</a:t>
            </a:r>
            <a:r>
              <a:rPr lang="en-US" altLang="zh-CN" sz="2200" dirty="0">
                <a:latin typeface="Arial" panose="020B0604020202020204" pitchFamily="34" charset="0"/>
                <a:ea typeface="+mj-ea"/>
                <a:cs typeface="Arial" panose="020B0604020202020204" pitchFamily="34" charset="0"/>
              </a:rPr>
              <a:t>=1;i&lt;a.length-1;</a:t>
            </a:r>
            <a:r>
              <a:rPr lang="en-US" altLang="zh-CN" sz="2200">
                <a:latin typeface="Arial" panose="020B0604020202020204" pitchFamily="34" charset="0"/>
                <a:ea typeface="+mj-ea"/>
                <a:cs typeface="Arial" panose="020B0604020202020204" pitchFamily="34" charset="0"/>
              </a:rPr>
              <a:t>i++){</a:t>
            </a:r>
            <a:endParaRPr lang="en-US" altLang="zh-CN" sz="2200" dirty="0">
              <a:latin typeface="Arial" panose="020B0604020202020204" pitchFamily="34" charset="0"/>
              <a:ea typeface="+mj-ea"/>
              <a:cs typeface="Arial" panose="020B0604020202020204" pitchFamily="34" charset="0"/>
            </a:endParaRPr>
          </a:p>
          <a:p>
            <a:pPr>
              <a:spcBef>
                <a:spcPts val="0"/>
              </a:spcBef>
              <a:buNone/>
            </a:pPr>
            <a:r>
              <a:rPr lang="en-US" altLang="zh-CN" sz="2200" dirty="0">
                <a:latin typeface="Arial" panose="020B0604020202020204" pitchFamily="34" charset="0"/>
                <a:ea typeface="+mj-ea"/>
                <a:cs typeface="Arial" panose="020B0604020202020204" pitchFamily="34" charset="0"/>
              </a:rPr>
              <a:t>           sum=</a:t>
            </a:r>
            <a:r>
              <a:rPr lang="en-US" altLang="zh-CN" sz="2200" dirty="0" err="1">
                <a:latin typeface="Arial" panose="020B0604020202020204" pitchFamily="34" charset="0"/>
                <a:ea typeface="+mj-ea"/>
                <a:cs typeface="Arial" panose="020B0604020202020204" pitchFamily="34" charset="0"/>
              </a:rPr>
              <a:t>sum+a</a:t>
            </a:r>
            <a:r>
              <a:rPr lang="en-US" altLang="zh-CN" sz="2200" dirty="0">
                <a:latin typeface="Arial" panose="020B0604020202020204" pitchFamily="34" charset="0"/>
                <a:ea typeface="+mj-ea"/>
                <a:cs typeface="Arial" panose="020B0604020202020204" pitchFamily="34" charset="0"/>
              </a:rPr>
              <a:t>[</a:t>
            </a:r>
            <a:r>
              <a:rPr lang="en-US" altLang="zh-CN" sz="2200" dirty="0" err="1">
                <a:latin typeface="Arial" panose="020B0604020202020204" pitchFamily="34" charset="0"/>
                <a:ea typeface="+mj-ea"/>
                <a:cs typeface="Arial" panose="020B0604020202020204" pitchFamily="34" charset="0"/>
              </a:rPr>
              <a:t>i</a:t>
            </a:r>
            <a:r>
              <a:rPr lang="en-US" altLang="zh-CN" sz="2200" dirty="0">
                <a:latin typeface="Arial" panose="020B0604020202020204" pitchFamily="34" charset="0"/>
                <a:ea typeface="+mj-ea"/>
                <a:cs typeface="Arial" panose="020B0604020202020204" pitchFamily="34" charset="0"/>
              </a:rPr>
              <a:t>]; </a:t>
            </a:r>
          </a:p>
          <a:p>
            <a:pPr>
              <a:spcBef>
                <a:spcPts val="0"/>
              </a:spcBef>
              <a:buNone/>
            </a:pPr>
            <a:r>
              <a:rPr lang="en-US" altLang="zh-CN" sz="2200" dirty="0">
                <a:latin typeface="Arial" panose="020B0604020202020204" pitchFamily="34" charset="0"/>
                <a:ea typeface="+mj-ea"/>
                <a:cs typeface="Arial" panose="020B0604020202020204" pitchFamily="34" charset="0"/>
              </a:rPr>
              <a:t>        }</a:t>
            </a:r>
          </a:p>
          <a:p>
            <a:pPr>
              <a:spcBef>
                <a:spcPts val="0"/>
              </a:spcBef>
              <a:buNone/>
            </a:pPr>
            <a:r>
              <a:rPr lang="en-US" altLang="zh-CN" sz="2200" dirty="0">
                <a:latin typeface="Arial" panose="020B0604020202020204" pitchFamily="34" charset="0"/>
                <a:ea typeface="+mj-ea"/>
                <a:cs typeface="Arial" panose="020B0604020202020204" pitchFamily="34" charset="0"/>
              </a:rPr>
              <a:t>        score=</a:t>
            </a:r>
            <a:r>
              <a:rPr lang="en-US" altLang="zh-CN" sz="2200">
                <a:latin typeface="Arial" panose="020B0604020202020204" pitchFamily="34" charset="0"/>
                <a:ea typeface="+mj-ea"/>
                <a:cs typeface="Arial" panose="020B0604020202020204" pitchFamily="34" charset="0"/>
              </a:rPr>
              <a:t>sum/(a.length-2);</a:t>
            </a:r>
            <a:endParaRPr lang="en-US" altLang="zh-CN" sz="2200" dirty="0">
              <a:latin typeface="Arial" panose="020B0604020202020204" pitchFamily="34" charset="0"/>
              <a:ea typeface="+mj-ea"/>
              <a:cs typeface="Arial" panose="020B0604020202020204" pitchFamily="34" charset="0"/>
            </a:endParaRPr>
          </a:p>
          <a:p>
            <a:pPr>
              <a:spcBef>
                <a:spcPts val="0"/>
              </a:spcBef>
              <a:buNone/>
            </a:pPr>
            <a:r>
              <a:rPr lang="en-US" altLang="zh-CN" sz="2200" dirty="0">
                <a:latin typeface="Arial" panose="020B0604020202020204" pitchFamily="34" charset="0"/>
                <a:ea typeface="+mj-ea"/>
                <a:cs typeface="Arial" panose="020B0604020202020204" pitchFamily="34" charset="0"/>
              </a:rPr>
              <a:t>        return score; </a:t>
            </a:r>
          </a:p>
          <a:p>
            <a:pPr>
              <a:spcBef>
                <a:spcPts val="0"/>
              </a:spcBef>
              <a:buNone/>
            </a:pPr>
            <a:r>
              <a:rPr lang="en-US" altLang="zh-CN" sz="2200" dirty="0">
                <a:latin typeface="Arial" panose="020B0604020202020204" pitchFamily="34" charset="0"/>
                <a:ea typeface="+mj-ea"/>
                <a:cs typeface="Arial" panose="020B0604020202020204" pitchFamily="34" charset="0"/>
              </a:rPr>
              <a:t>    }</a:t>
            </a:r>
          </a:p>
          <a:p>
            <a:pPr>
              <a:spcBef>
                <a:spcPts val="0"/>
              </a:spcBef>
              <a:buNone/>
            </a:pPr>
            <a:r>
              <a:rPr lang="en-US" altLang="zh-CN" sz="2200" dirty="0">
                <a:latin typeface="Arial" panose="020B0604020202020204" pitchFamily="34" charset="0"/>
                <a:ea typeface="+mj-ea"/>
                <a:cs typeface="Arial" panose="020B0604020202020204" pitchFamily="34" charset="0"/>
              </a:rPr>
              <a:t>}</a:t>
            </a:r>
            <a:endParaRPr lang="zh-CN" altLang="en-US" sz="2200" dirty="0">
              <a:latin typeface="Arial" panose="020B0604020202020204" pitchFamily="34" charset="0"/>
              <a:ea typeface="+mj-ea"/>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Arial" panose="020B0604020202020204" pitchFamily="34" charset="0"/>
                <a:cs typeface="Arial" panose="020B0604020202020204" pitchFamily="34" charset="0"/>
              </a:rPr>
              <a:pPr/>
              <a:t>21</a:t>
            </a:fld>
            <a:endParaRPr lang="zh-CN" altLang="en-US">
              <a:latin typeface="Arial" panose="020B0604020202020204" pitchFamily="34" charset="0"/>
              <a:cs typeface="Arial" panose="020B0604020202020204" pitchFamily="34" charset="0"/>
            </a:endParaRPr>
          </a:p>
        </p:txBody>
      </p:sp>
      <p:sp>
        <p:nvSpPr>
          <p:cNvPr id="5" name="线形标注 1 4"/>
          <p:cNvSpPr/>
          <p:nvPr/>
        </p:nvSpPr>
        <p:spPr>
          <a:xfrm>
            <a:off x="6786578" y="571480"/>
            <a:ext cx="2071702" cy="1000132"/>
          </a:xfrm>
          <a:prstGeom prst="borderCallout1">
            <a:avLst>
              <a:gd name="adj1" fmla="val 101482"/>
              <a:gd name="adj2" fmla="val 50697"/>
              <a:gd name="adj3" fmla="val 162039"/>
              <a:gd name="adj4" fmla="val -24086"/>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err="1">
                <a:solidFill>
                  <a:srgbClr val="C00000"/>
                </a:solidFill>
                <a:latin typeface="Arial" panose="020B0604020202020204" pitchFamily="34" charset="0"/>
                <a:cs typeface="Arial" panose="020B0604020202020204" pitchFamily="34" charset="0"/>
              </a:rPr>
              <a:t>StrategyB</a:t>
            </a:r>
            <a:r>
              <a:rPr lang="zh-CN" altLang="en-US" sz="2400" b="1" dirty="0">
                <a:solidFill>
                  <a:srgbClr val="C00000"/>
                </a:solidFill>
                <a:latin typeface="Arial" panose="020B0604020202020204" pitchFamily="34" charset="0"/>
                <a:cs typeface="Arial" panose="020B0604020202020204" pitchFamily="34" charset="0"/>
              </a:rPr>
              <a:t>实现计算方案</a:t>
            </a:r>
            <a:r>
              <a:rPr lang="en-US" altLang="zh-CN" sz="2400" b="1" dirty="0">
                <a:solidFill>
                  <a:srgbClr val="C00000"/>
                </a:solidFill>
                <a:latin typeface="Arial" panose="020B0604020202020204" pitchFamily="34" charset="0"/>
                <a:cs typeface="Arial" panose="020B0604020202020204" pitchFamily="34" charset="0"/>
              </a:rPr>
              <a:t>B</a:t>
            </a:r>
            <a:endParaRPr lang="en-US" altLang="zh-CN" sz="2400" b="1" dirty="0">
              <a:solidFill>
                <a:schemeClr val="tx1"/>
              </a:solidFill>
              <a:latin typeface="Arial" panose="020B0604020202020204" pitchFamily="34" charset="0"/>
              <a:cs typeface="Arial" panose="020B0604020202020204" pitchFamily="34" charset="0"/>
            </a:endParaRPr>
          </a:p>
        </p:txBody>
      </p:sp>
      <p:sp>
        <p:nvSpPr>
          <p:cNvPr id="6" name="矩形 5"/>
          <p:cNvSpPr/>
          <p:nvPr/>
        </p:nvSpPr>
        <p:spPr>
          <a:xfrm>
            <a:off x="357158" y="2214554"/>
            <a:ext cx="6500858" cy="3857652"/>
          </a:xfrm>
          <a:prstGeom prst="rect">
            <a:avLst/>
          </a:prstGeom>
          <a:solidFill>
            <a:schemeClr val="bg1">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r>
              <a:rPr lang="en-US" altLang="zh-CN" dirty="0">
                <a:solidFill>
                  <a:schemeClr val="tx1"/>
                </a:solidFill>
              </a:rPr>
              <a:t>Application.java</a:t>
            </a:r>
            <a:endParaRPr lang="zh-CN" altLang="en-US" dirty="0">
              <a:solidFill>
                <a:schemeClr val="tx1"/>
              </a:solidFill>
            </a:endParaRPr>
          </a:p>
        </p:txBody>
      </p:sp>
      <p:sp>
        <p:nvSpPr>
          <p:cNvPr id="3" name="内容占位符 2"/>
          <p:cNvSpPr>
            <a:spLocks noGrp="1"/>
          </p:cNvSpPr>
          <p:nvPr>
            <p:ph idx="1"/>
          </p:nvPr>
        </p:nvSpPr>
        <p:spPr>
          <a:xfrm>
            <a:off x="571472" y="1714488"/>
            <a:ext cx="8072494" cy="4714908"/>
          </a:xfrm>
          <a:ln>
            <a:solidFill>
              <a:schemeClr val="accent1"/>
            </a:solidFill>
          </a:ln>
        </p:spPr>
        <p:txBody>
          <a:bodyPr>
            <a:noAutofit/>
          </a:bodyPr>
          <a:lstStyle/>
          <a:p>
            <a:pPr>
              <a:spcBef>
                <a:spcPts val="0"/>
              </a:spcBef>
              <a:buNone/>
            </a:pPr>
            <a:r>
              <a:rPr lang="en-US" altLang="zh-CN" sz="2200">
                <a:latin typeface="+mj-lt"/>
                <a:ea typeface="+mj-ea"/>
                <a:cs typeface="Tahoma" pitchFamily="34" charset="0"/>
              </a:rPr>
              <a:t>//</a:t>
            </a:r>
            <a:r>
              <a:rPr lang="zh-CN" altLang="en-US" sz="2200">
                <a:latin typeface="+mj-lt"/>
                <a:ea typeface="+mj-ea"/>
                <a:cs typeface="Tahoma" pitchFamily="34" charset="0"/>
              </a:rPr>
              <a:t>分别使用两种不同算法计算一个选手的最后得分。</a:t>
            </a:r>
            <a:endParaRPr lang="en-US" altLang="zh-CN" sz="2200">
              <a:latin typeface="+mj-lt"/>
              <a:ea typeface="+mj-ea"/>
              <a:cs typeface="Tahoma" pitchFamily="34" charset="0"/>
            </a:endParaRPr>
          </a:p>
          <a:p>
            <a:pPr>
              <a:spcBef>
                <a:spcPts val="0"/>
              </a:spcBef>
              <a:buNone/>
            </a:pPr>
            <a:r>
              <a:rPr lang="en-US" altLang="zh-CN" sz="2200">
                <a:latin typeface="+mj-lt"/>
                <a:ea typeface="+mj-ea"/>
                <a:cs typeface="Tahoma" pitchFamily="34" charset="0"/>
              </a:rPr>
              <a:t>//</a:t>
            </a:r>
            <a:r>
              <a:rPr lang="zh-CN" altLang="en-US" sz="2200">
                <a:latin typeface="+mj-lt"/>
                <a:ea typeface="+mj-ea"/>
                <a:cs typeface="Tahoma" pitchFamily="34" charset="0"/>
              </a:rPr>
              <a:t>课堂</a:t>
            </a:r>
            <a:r>
              <a:rPr lang="zh-CN" altLang="en-US" sz="2200" dirty="0">
                <a:latin typeface="+mj-lt"/>
                <a:ea typeface="+mj-ea"/>
                <a:cs typeface="Tahoma" pitchFamily="34" charset="0"/>
              </a:rPr>
              <a:t>练习，</a:t>
            </a:r>
            <a:r>
              <a:rPr lang="zh-CN" altLang="en-US" sz="2200">
                <a:latin typeface="+mj-lt"/>
                <a:ea typeface="+mj-ea"/>
                <a:cs typeface="Tahoma" pitchFamily="34" charset="0"/>
              </a:rPr>
              <a:t>补充代码</a:t>
            </a:r>
            <a:endParaRPr lang="en-US" altLang="zh-CN" sz="2200">
              <a:latin typeface="+mj-lt"/>
              <a:ea typeface="+mj-ea"/>
              <a:cs typeface="Tahoma" pitchFamily="34" charset="0"/>
            </a:endParaRPr>
          </a:p>
          <a:p>
            <a:pPr>
              <a:spcBef>
                <a:spcPts val="0"/>
              </a:spcBef>
              <a:buNone/>
            </a:pPr>
            <a:endParaRPr lang="en-US" altLang="zh-CN" sz="2200" dirty="0">
              <a:latin typeface="+mj-lt"/>
              <a:ea typeface="+mj-ea"/>
              <a:cs typeface="Tahoma" pitchFamily="34" charset="0"/>
            </a:endParaRPr>
          </a:p>
          <a:p>
            <a:pPr>
              <a:spcBef>
                <a:spcPts val="0"/>
              </a:spcBef>
              <a:buNone/>
            </a:pPr>
            <a:r>
              <a:rPr lang="en-US" altLang="zh-CN" sz="2200" dirty="0">
                <a:latin typeface="+mj-lt"/>
                <a:ea typeface="+mj-ea"/>
                <a:cs typeface="Tahoma" pitchFamily="34" charset="0"/>
              </a:rPr>
              <a:t>public class </a:t>
            </a:r>
            <a:r>
              <a:rPr lang="en-US" altLang="zh-CN" sz="2400" dirty="0">
                <a:latin typeface="+mj-lt"/>
              </a:rPr>
              <a:t>Application </a:t>
            </a:r>
            <a:r>
              <a:rPr lang="en-US" altLang="zh-CN" sz="2200" dirty="0">
                <a:latin typeface="+mj-lt"/>
                <a:ea typeface="+mj-ea"/>
                <a:cs typeface="Tahoma" pitchFamily="34" charset="0"/>
              </a:rPr>
              <a:t>{</a:t>
            </a:r>
          </a:p>
          <a:p>
            <a:pPr>
              <a:spcBef>
                <a:spcPts val="0"/>
              </a:spcBef>
              <a:buNone/>
            </a:pPr>
            <a:endParaRPr lang="en-US" altLang="zh-CN" sz="2200" dirty="0">
              <a:latin typeface="+mj-lt"/>
              <a:ea typeface="+mj-ea"/>
              <a:cs typeface="Tahoma" pitchFamily="34" charset="0"/>
            </a:endParaRPr>
          </a:p>
          <a:p>
            <a:pPr>
              <a:spcBef>
                <a:spcPts val="0"/>
              </a:spcBef>
              <a:buNone/>
            </a:pPr>
            <a:endParaRPr lang="en-US" altLang="zh-CN" sz="2200" dirty="0">
              <a:latin typeface="+mj-lt"/>
              <a:ea typeface="+mj-ea"/>
              <a:cs typeface="Tahoma" pitchFamily="34" charset="0"/>
            </a:endParaRPr>
          </a:p>
          <a:p>
            <a:pPr>
              <a:spcBef>
                <a:spcPts val="0"/>
              </a:spcBef>
              <a:buNone/>
            </a:pPr>
            <a:r>
              <a:rPr lang="en-US" altLang="zh-CN" sz="2200">
                <a:latin typeface="+mj-lt"/>
                <a:ea typeface="+mj-ea"/>
                <a:cs typeface="Tahoma" pitchFamily="34" charset="0"/>
              </a:rPr>
              <a:t>}</a:t>
            </a:r>
          </a:p>
          <a:p>
            <a:pPr>
              <a:spcBef>
                <a:spcPts val="0"/>
              </a:spcBef>
              <a:buNone/>
            </a:pPr>
            <a:endParaRPr lang="en-US" altLang="zh-CN" sz="2200">
              <a:latin typeface="+mj-lt"/>
              <a:ea typeface="+mj-ea"/>
              <a:cs typeface="Tahoma" pitchFamily="34" charset="0"/>
            </a:endParaRPr>
          </a:p>
          <a:p>
            <a:pPr>
              <a:spcBef>
                <a:spcPts val="0"/>
              </a:spcBef>
            </a:pPr>
            <a:r>
              <a:rPr lang="en-US" altLang="zh-CN" sz="2200">
                <a:latin typeface="+mj-lt"/>
                <a:ea typeface="+mj-ea"/>
                <a:cs typeface="Tahoma" pitchFamily="34" charset="0"/>
              </a:rPr>
              <a:t>P169 </a:t>
            </a:r>
            <a:r>
              <a:rPr lang="zh-CN" altLang="en-US" sz="2200">
                <a:latin typeface="+mj-lt"/>
                <a:ea typeface="+mj-ea"/>
                <a:cs typeface="Tahoma" pitchFamily="34" charset="0"/>
              </a:rPr>
              <a:t>示例</a:t>
            </a:r>
            <a:endParaRPr lang="zh-CN" altLang="en-US" sz="2200" dirty="0">
              <a:latin typeface="+mj-lt"/>
              <a:ea typeface="+mj-ea"/>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22</a:t>
            </a:fld>
            <a:endParaRPr lang="zh-CN" alt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§8.2.2   </a:t>
            </a:r>
            <a:r>
              <a:rPr lang="zh-CN" altLang="en-US" dirty="0">
                <a:latin typeface="宋体" charset="-122"/>
              </a:rPr>
              <a:t>模式的使用 </a:t>
            </a:r>
            <a:endParaRPr lang="zh-CN" altLang="en-US" dirty="0"/>
          </a:p>
        </p:txBody>
      </p:sp>
      <p:sp>
        <p:nvSpPr>
          <p:cNvPr id="3" name="内容占位符 2"/>
          <p:cNvSpPr>
            <a:spLocks noGrp="1"/>
          </p:cNvSpPr>
          <p:nvPr>
            <p:ph idx="1"/>
          </p:nvPr>
        </p:nvSpPr>
        <p:spPr>
          <a:xfrm>
            <a:off x="500034" y="1714488"/>
            <a:ext cx="8229600" cy="4502150"/>
          </a:xfrm>
        </p:spPr>
        <p:txBody>
          <a:bodyPr/>
          <a:lstStyle/>
          <a:p>
            <a:r>
              <a:rPr lang="zh-CN" altLang="en-US" dirty="0">
                <a:latin typeface="宋体" charset="-122"/>
              </a:rPr>
              <a:t>应用程序</a:t>
            </a:r>
            <a:r>
              <a:rPr lang="en-US" altLang="zh-CN" dirty="0">
                <a:solidFill>
                  <a:srgbClr val="0000CC"/>
                </a:solidFill>
              </a:rPr>
              <a:t>Application.java</a:t>
            </a:r>
            <a:r>
              <a:rPr lang="zh-CN" altLang="en-US" dirty="0">
                <a:latin typeface="宋体" charset="-122"/>
              </a:rPr>
              <a:t>中使用了策略模式中所涉及的类，应用程序在使用策略模式时，需要创建具体策略的实例，并传递给上下文对象。</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p:pic>
        <p:nvPicPr>
          <p:cNvPr id="4101" name="Picture 5"/>
          <p:cNvPicPr>
            <a:picLocks noChangeAspect="1" noChangeArrowheads="1"/>
          </p:cNvPicPr>
          <p:nvPr/>
        </p:nvPicPr>
        <p:blipFill>
          <a:blip r:embed="rId2"/>
          <a:srcRect/>
          <a:stretch>
            <a:fillRect/>
          </a:stretch>
        </p:blipFill>
        <p:spPr bwMode="auto">
          <a:xfrm>
            <a:off x="3071802" y="3214686"/>
            <a:ext cx="3124200" cy="209708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mj-lt"/>
              </a:rPr>
              <a:t>§8.2.3    策略模式的优点 </a:t>
            </a:r>
          </a:p>
        </p:txBody>
      </p:sp>
      <p:sp>
        <p:nvSpPr>
          <p:cNvPr id="3" name="内容占位符 2"/>
          <p:cNvSpPr>
            <a:spLocks noGrp="1"/>
          </p:cNvSpPr>
          <p:nvPr>
            <p:ph idx="1"/>
          </p:nvPr>
        </p:nvSpPr>
        <p:spPr/>
        <p:txBody>
          <a:bodyPr/>
          <a:lstStyle/>
          <a:p>
            <a:pPr marL="514350" indent="-514350">
              <a:buFont typeface="+mj-lt"/>
              <a:buAutoNum type="arabicPeriod"/>
            </a:pPr>
            <a:r>
              <a:rPr lang="zh-CN" altLang="en-US">
                <a:latin typeface="+mj-lt"/>
              </a:rPr>
              <a:t>上下文</a:t>
            </a:r>
            <a:r>
              <a:rPr lang="en-US" altLang="zh-CN">
                <a:solidFill>
                  <a:srgbClr val="0000FF"/>
                </a:solidFill>
                <a:latin typeface="+mj-lt"/>
              </a:rPr>
              <a:t>(Context)</a:t>
            </a:r>
            <a:r>
              <a:rPr lang="zh-CN" altLang="en-US">
                <a:latin typeface="+mj-lt"/>
              </a:rPr>
              <a:t>和具体策略</a:t>
            </a:r>
            <a:r>
              <a:rPr lang="en-US" altLang="zh-CN">
                <a:solidFill>
                  <a:srgbClr val="0000FF"/>
                </a:solidFill>
                <a:latin typeface="+mj-lt"/>
              </a:rPr>
              <a:t>(ConcreteStrategy)</a:t>
            </a:r>
            <a:r>
              <a:rPr lang="zh-CN" altLang="en-US">
                <a:latin typeface="+mj-lt"/>
              </a:rPr>
              <a:t>是</a:t>
            </a:r>
            <a:r>
              <a:rPr lang="zh-CN" altLang="en-US" b="1" dirty="0">
                <a:solidFill>
                  <a:srgbClr val="C00000"/>
                </a:solidFill>
                <a:latin typeface="+mj-lt"/>
              </a:rPr>
              <a:t>松耦合</a:t>
            </a:r>
            <a:r>
              <a:rPr lang="zh-CN" altLang="en-US" dirty="0">
                <a:latin typeface="+mj-lt"/>
              </a:rPr>
              <a:t>关系。</a:t>
            </a:r>
            <a:endParaRPr lang="en-US" altLang="zh-CN" dirty="0">
              <a:latin typeface="+mj-lt"/>
            </a:endParaRPr>
          </a:p>
          <a:p>
            <a:pPr lvl="1"/>
            <a:r>
              <a:rPr lang="zh-CN" altLang="en-US">
                <a:latin typeface="+mj-lt"/>
              </a:rPr>
              <a:t>上下文</a:t>
            </a:r>
            <a:r>
              <a:rPr lang="zh-CN" altLang="en-US" dirty="0">
                <a:latin typeface="+mj-lt"/>
              </a:rPr>
              <a:t>只知道它要使用某一个实现</a:t>
            </a:r>
            <a:r>
              <a:rPr lang="en-US" altLang="zh-CN" b="1" dirty="0">
                <a:solidFill>
                  <a:srgbClr val="CC0066"/>
                </a:solidFill>
                <a:latin typeface="+mj-lt"/>
              </a:rPr>
              <a:t>Strategy</a:t>
            </a:r>
            <a:r>
              <a:rPr lang="zh-CN" altLang="en-US" b="1" dirty="0">
                <a:solidFill>
                  <a:srgbClr val="CC0066"/>
                </a:solidFill>
                <a:latin typeface="+mj-lt"/>
              </a:rPr>
              <a:t>接口</a:t>
            </a:r>
            <a:r>
              <a:rPr lang="zh-CN" altLang="en-US" dirty="0">
                <a:latin typeface="+mj-lt"/>
              </a:rPr>
              <a:t>类</a:t>
            </a:r>
            <a:r>
              <a:rPr lang="zh-CN" altLang="en-US">
                <a:latin typeface="+mj-lt"/>
              </a:rPr>
              <a:t>的实例，但</a:t>
            </a:r>
            <a:r>
              <a:rPr lang="zh-CN" altLang="en-US" dirty="0">
                <a:latin typeface="+mj-lt"/>
              </a:rPr>
              <a:t>不需要知道具体是哪一个类。</a:t>
            </a:r>
            <a:endParaRPr lang="en-US" altLang="zh-CN" dirty="0">
              <a:latin typeface="+mj-lt"/>
            </a:endParaRPr>
          </a:p>
          <a:p>
            <a:pPr lvl="1"/>
            <a:endParaRPr lang="en-US" altLang="zh-CN" dirty="0">
              <a:latin typeface="+mj-lt"/>
            </a:endParaRPr>
          </a:p>
          <a:p>
            <a:pPr marL="514350" indent="-514350">
              <a:buFont typeface="+mj-lt"/>
              <a:buAutoNum type="arabicPeriod"/>
            </a:pPr>
            <a:r>
              <a:rPr lang="zh-CN" altLang="en-US" dirty="0">
                <a:latin typeface="+mj-lt"/>
              </a:rPr>
              <a:t>策略模式满足“</a:t>
            </a:r>
            <a:r>
              <a:rPr lang="zh-CN" altLang="en-US" dirty="0">
                <a:solidFill>
                  <a:srgbClr val="C00000"/>
                </a:solidFill>
                <a:latin typeface="+mj-lt"/>
              </a:rPr>
              <a:t>开-闭原则</a:t>
            </a:r>
            <a:r>
              <a:rPr lang="zh-CN" altLang="en-US" dirty="0">
                <a:latin typeface="+mj-lt"/>
              </a:rPr>
              <a:t>”。</a:t>
            </a:r>
            <a:endParaRPr lang="en-US" altLang="zh-CN" dirty="0">
              <a:latin typeface="+mj-lt"/>
            </a:endParaRPr>
          </a:p>
          <a:p>
            <a:pPr marL="863600" lvl="1" indent="-514350"/>
            <a:r>
              <a:rPr lang="zh-CN" altLang="en-US" dirty="0">
                <a:latin typeface="+mj-lt"/>
              </a:rPr>
              <a:t>当增加新的具体策略时，不需要修改上下文类的代码，上下文就可以引用新的具体策略的实例。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24</a:t>
            </a:fld>
            <a:endParaRPr lang="zh-CN" altLang="en-US">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宋体" charset="-122"/>
              </a:rPr>
              <a:t>开-闭原则</a:t>
            </a: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dirty="0"/>
              <a:t>Java </a:t>
            </a:r>
            <a:r>
              <a:rPr lang="zh-CN" altLang="en-US" dirty="0"/>
              <a:t>中面向对象编程六大原则之一</a:t>
            </a:r>
            <a:endParaRPr lang="en-US" altLang="zh-CN" b="1" dirty="0">
              <a:solidFill>
                <a:srgbClr val="C00000"/>
              </a:solidFill>
            </a:endParaRPr>
          </a:p>
          <a:p>
            <a:pPr lvl="1"/>
            <a:r>
              <a:rPr lang="en-US" dirty="0"/>
              <a:t>Open Close Principle，</a:t>
            </a:r>
            <a:r>
              <a:rPr lang="zh-CN" altLang="en-US" dirty="0"/>
              <a:t>简称</a:t>
            </a:r>
            <a:r>
              <a:rPr lang="en-US" b="1" dirty="0"/>
              <a:t>OCP</a:t>
            </a:r>
            <a:r>
              <a:rPr lang="zh-CN" altLang="en-US" dirty="0"/>
              <a:t>。</a:t>
            </a:r>
            <a:endParaRPr lang="en-US" altLang="zh-CN" dirty="0"/>
          </a:p>
          <a:p>
            <a:pPr lvl="1"/>
            <a:r>
              <a:rPr lang="zh-CN" altLang="en-US" dirty="0"/>
              <a:t>是</a:t>
            </a:r>
            <a:r>
              <a:rPr lang="en-US" altLang="zh-CN" dirty="0"/>
              <a:t>Java</a:t>
            </a:r>
            <a:r>
              <a:rPr lang="zh-CN" altLang="en-US" dirty="0"/>
              <a:t>世界里最基础的设计原则，它指导我们如何建立一个稳定的、灵活的系统。</a:t>
            </a:r>
            <a:endParaRPr lang="en-US" altLang="zh-CN" dirty="0"/>
          </a:p>
          <a:p>
            <a:pPr lvl="1"/>
            <a:r>
              <a:rPr lang="zh-CN" altLang="en-US" b="1" dirty="0">
                <a:solidFill>
                  <a:srgbClr val="0000CC"/>
                </a:solidFill>
              </a:rPr>
              <a:t>对于</a:t>
            </a:r>
            <a:r>
              <a:rPr lang="zh-CN" altLang="en-US" b="1" dirty="0">
                <a:solidFill>
                  <a:srgbClr val="C00000"/>
                </a:solidFill>
              </a:rPr>
              <a:t>扩展</a:t>
            </a:r>
            <a:r>
              <a:rPr lang="zh-CN" altLang="en-US" b="1" dirty="0">
                <a:solidFill>
                  <a:srgbClr val="0000CC"/>
                </a:solidFill>
              </a:rPr>
              <a:t>是开放的，对于</a:t>
            </a:r>
            <a:r>
              <a:rPr lang="zh-CN" altLang="en-US" b="1" dirty="0">
                <a:solidFill>
                  <a:srgbClr val="C00000"/>
                </a:solidFill>
              </a:rPr>
              <a:t>修改</a:t>
            </a:r>
            <a:r>
              <a:rPr lang="zh-CN" altLang="en-US" b="1" dirty="0">
                <a:solidFill>
                  <a:srgbClr val="0000CC"/>
                </a:solidFill>
              </a:rPr>
              <a:t>是关闭的</a:t>
            </a:r>
            <a:r>
              <a:rPr lang="zh-CN" altLang="en-US" dirty="0"/>
              <a:t>。</a:t>
            </a:r>
            <a:endParaRPr lang="en-US" altLang="zh-CN" dirty="0"/>
          </a:p>
          <a:p>
            <a:pPr lvl="1"/>
            <a:endParaRPr lang="en-US" altLang="zh-CN" dirty="0"/>
          </a:p>
          <a:p>
            <a:pPr lvl="1"/>
            <a:r>
              <a:rPr lang="zh-CN" altLang="en-US" dirty="0"/>
              <a:t>当软件需要变化</a:t>
            </a:r>
            <a:r>
              <a:rPr lang="zh-CN" altLang="en-US"/>
              <a:t>时，应该</a:t>
            </a:r>
            <a:r>
              <a:rPr lang="zh-CN" altLang="en-US" dirty="0"/>
              <a:t>尽量通过扩展的方式来实现变化，而不是通过修改已有的代码来实现。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§8.2.4  </a:t>
            </a:r>
            <a:r>
              <a:rPr lang="zh-CN" altLang="en-US" dirty="0">
                <a:latin typeface="宋体" charset="-122"/>
              </a:rPr>
              <a:t>适合使用策略模式的情景 </a:t>
            </a:r>
            <a:endParaRPr lang="zh-CN" altLang="en-US" dirty="0"/>
          </a:p>
        </p:txBody>
      </p:sp>
      <p:sp>
        <p:nvSpPr>
          <p:cNvPr id="3" name="内容占位符 2"/>
          <p:cNvSpPr>
            <a:spLocks noGrp="1"/>
          </p:cNvSpPr>
          <p:nvPr>
            <p:ph idx="1"/>
          </p:nvPr>
        </p:nvSpPr>
        <p:spPr/>
        <p:txBody>
          <a:bodyPr>
            <a:normAutofit/>
          </a:bodyPr>
          <a:lstStyle/>
          <a:p>
            <a:pPr marL="514350" indent="-514350">
              <a:buFont typeface="+mj-ea"/>
              <a:buAutoNum type="circleNumDbPlain"/>
            </a:pPr>
            <a:r>
              <a:rPr lang="zh-CN" altLang="en-US" b="1" dirty="0">
                <a:solidFill>
                  <a:srgbClr val="C00000"/>
                </a:solidFill>
                <a:latin typeface="宋体" charset="-122"/>
              </a:rPr>
              <a:t>一个类定义了多种行为</a:t>
            </a:r>
            <a:r>
              <a:rPr lang="zh-CN" altLang="en-US" dirty="0">
                <a:latin typeface="宋体" charset="-122"/>
              </a:rPr>
              <a:t>，并且这些行为在这个类的方法中以</a:t>
            </a:r>
            <a:r>
              <a:rPr lang="zh-CN" altLang="en-US" b="1" dirty="0">
                <a:solidFill>
                  <a:srgbClr val="C00000"/>
                </a:solidFill>
                <a:latin typeface="宋体" charset="-122"/>
              </a:rPr>
              <a:t>多个条件语句</a:t>
            </a:r>
            <a:r>
              <a:rPr lang="zh-CN" altLang="en-US" dirty="0">
                <a:latin typeface="宋体" charset="-122"/>
              </a:rPr>
              <a:t>的形式出现，那么可以使用策略模式避免在类中使用大量的条件语句。</a:t>
            </a:r>
            <a:endParaRPr lang="en-US" altLang="zh-CN" dirty="0">
              <a:latin typeface="宋体" charset="-122"/>
            </a:endParaRPr>
          </a:p>
          <a:p>
            <a:pPr marL="514350" indent="-514350">
              <a:buFont typeface="+mj-ea"/>
              <a:buAutoNum type="circleNumDbPlain"/>
            </a:pPr>
            <a:endParaRPr lang="en-US" altLang="zh-CN" dirty="0">
              <a:latin typeface="宋体" charset="-122"/>
            </a:endParaRPr>
          </a:p>
          <a:p>
            <a:pPr marL="514350" indent="-514350">
              <a:buFont typeface="+mj-ea"/>
              <a:buAutoNum type="circleNumDbPlain"/>
            </a:pPr>
            <a:r>
              <a:rPr lang="zh-CN" altLang="en-US" dirty="0">
                <a:latin typeface="宋体" charset="-122"/>
              </a:rPr>
              <a:t>程序不希望暴露复杂的、与算法相关的数据结构，那么可以使用策略模式封装算法。</a:t>
            </a:r>
            <a:endParaRPr lang="en-US" altLang="zh-CN" dirty="0">
              <a:latin typeface="宋体" charset="-122"/>
            </a:endParaRPr>
          </a:p>
          <a:p>
            <a:pPr marL="514350" indent="-514350">
              <a:buFont typeface="+mj-ea"/>
              <a:buAutoNum type="circleNumDbPlain"/>
            </a:pPr>
            <a:endParaRPr lang="en-US" altLang="zh-CN" dirty="0">
              <a:latin typeface="宋体" charset="-122"/>
            </a:endParaRPr>
          </a:p>
          <a:p>
            <a:pPr marL="514350" indent="-514350">
              <a:buFont typeface="+mj-ea"/>
              <a:buAutoNum type="circleNumDbPlain"/>
            </a:pPr>
            <a:r>
              <a:rPr lang="zh-CN" altLang="en-US" dirty="0">
                <a:latin typeface="宋体" charset="-122"/>
              </a:rPr>
              <a:t>需要使用一个算法的不同变体。</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§8.2.5   </a:t>
            </a:r>
            <a:r>
              <a:rPr lang="zh-CN" altLang="en-US" dirty="0">
                <a:latin typeface="宋体" charset="-122"/>
              </a:rPr>
              <a:t>策略模式相对继承机制的优势</a:t>
            </a:r>
            <a:endParaRPr lang="zh-CN" altLang="en-US" dirty="0"/>
          </a:p>
        </p:txBody>
      </p:sp>
      <p:sp>
        <p:nvSpPr>
          <p:cNvPr id="3" name="内容占位符 2"/>
          <p:cNvSpPr>
            <a:spLocks noGrp="1"/>
          </p:cNvSpPr>
          <p:nvPr>
            <p:ph idx="1"/>
          </p:nvPr>
        </p:nvSpPr>
        <p:spPr/>
        <p:txBody>
          <a:bodyPr/>
          <a:lstStyle/>
          <a:p>
            <a:pPr algn="just">
              <a:lnSpc>
                <a:spcPct val="110000"/>
              </a:lnSpc>
            </a:pPr>
            <a:r>
              <a:rPr lang="zh-CN" altLang="en-US" dirty="0">
                <a:latin typeface="+mj-lt"/>
                <a:cs typeface="Times New Roman" panose="02020603050405020304" pitchFamily="18" charset="0"/>
              </a:rPr>
              <a:t>策略模式采用的是</a:t>
            </a:r>
            <a:r>
              <a:rPr lang="zh-CN" altLang="en-US" b="1" dirty="0">
                <a:solidFill>
                  <a:srgbClr val="C00000"/>
                </a:solidFill>
                <a:latin typeface="+mj-lt"/>
                <a:cs typeface="Times New Roman" panose="02020603050405020304" pitchFamily="18" charset="0"/>
              </a:rPr>
              <a:t>组合</a:t>
            </a:r>
            <a:r>
              <a:rPr lang="zh-CN" altLang="en-US" dirty="0">
                <a:latin typeface="+mj-lt"/>
                <a:cs typeface="Times New Roman" panose="02020603050405020304" pitchFamily="18" charset="0"/>
              </a:rPr>
              <a:t>方法，即：</a:t>
            </a:r>
            <a:endParaRPr lang="en-US" altLang="zh-CN" dirty="0">
              <a:latin typeface="+mj-lt"/>
              <a:cs typeface="Times New Roman" panose="02020603050405020304" pitchFamily="18" charset="0"/>
            </a:endParaRPr>
          </a:p>
          <a:p>
            <a:pPr lvl="1" algn="just">
              <a:lnSpc>
                <a:spcPct val="110000"/>
              </a:lnSpc>
            </a:pPr>
            <a:r>
              <a:rPr lang="zh-CN" altLang="en-US" dirty="0">
                <a:latin typeface="+mj-lt"/>
                <a:cs typeface="Times New Roman" panose="02020603050405020304" pitchFamily="18" charset="0"/>
              </a:rPr>
              <a:t>将一</a:t>
            </a:r>
            <a:r>
              <a:rPr lang="zh-CN" altLang="en-US">
                <a:latin typeface="+mj-lt"/>
                <a:cs typeface="Times New Roman" panose="02020603050405020304" pitchFamily="18" charset="0"/>
              </a:rPr>
              <a:t>个类</a:t>
            </a:r>
            <a:r>
              <a:rPr lang="en-US" altLang="zh-CN">
                <a:latin typeface="+mj-lt"/>
                <a:cs typeface="Times New Roman" panose="02020603050405020304" pitchFamily="18" charset="0"/>
              </a:rPr>
              <a:t>(</a:t>
            </a:r>
            <a:r>
              <a:rPr lang="en-US" altLang="zh-CN" b="1">
                <a:solidFill>
                  <a:srgbClr val="C00000"/>
                </a:solidFill>
                <a:latin typeface="+mj-lt"/>
                <a:cs typeface="Times New Roman" panose="02020603050405020304" pitchFamily="18" charset="0"/>
              </a:rPr>
              <a:t>Context</a:t>
            </a:r>
            <a:r>
              <a:rPr lang="zh-CN" altLang="en-US" b="1">
                <a:solidFill>
                  <a:srgbClr val="C00000"/>
                </a:solidFill>
                <a:latin typeface="+mj-lt"/>
                <a:cs typeface="Times New Roman" panose="02020603050405020304" pitchFamily="18" charset="0"/>
              </a:rPr>
              <a:t>类</a:t>
            </a:r>
            <a:r>
              <a:rPr lang="en-US" altLang="zh-CN">
                <a:latin typeface="+mj-lt"/>
                <a:cs typeface="Times New Roman" panose="02020603050405020304" pitchFamily="18" charset="0"/>
              </a:rPr>
              <a:t>)</a:t>
            </a:r>
            <a:r>
              <a:rPr lang="zh-CN" altLang="en-US">
                <a:latin typeface="+mj-lt"/>
                <a:cs typeface="Times New Roman" panose="02020603050405020304" pitchFamily="18" charset="0"/>
              </a:rPr>
              <a:t>的</a:t>
            </a:r>
            <a:r>
              <a:rPr lang="zh-CN" altLang="en-US" dirty="0">
                <a:latin typeface="+mj-lt"/>
                <a:cs typeface="Times New Roman" panose="02020603050405020304" pitchFamily="18" charset="0"/>
              </a:rPr>
              <a:t>某个方法的内容的</a:t>
            </a:r>
            <a:r>
              <a:rPr lang="zh-CN" altLang="en-US" b="1" dirty="0">
                <a:solidFill>
                  <a:srgbClr val="0000CC"/>
                </a:solidFill>
                <a:latin typeface="+mj-lt"/>
                <a:cs typeface="Times New Roman" panose="02020603050405020304" pitchFamily="18" charset="0"/>
              </a:rPr>
              <a:t>不同变体</a:t>
            </a:r>
            <a:r>
              <a:rPr lang="zh-CN" altLang="en-US" dirty="0">
                <a:latin typeface="+mj-lt"/>
                <a:cs typeface="Times New Roman" panose="02020603050405020304" pitchFamily="18" charset="0"/>
              </a:rPr>
              <a:t>分别封装在不同</a:t>
            </a:r>
            <a:r>
              <a:rPr lang="zh-CN" altLang="en-US">
                <a:latin typeface="+mj-lt"/>
                <a:cs typeface="Times New Roman" panose="02020603050405020304" pitchFamily="18" charset="0"/>
              </a:rPr>
              <a:t>的类</a:t>
            </a:r>
            <a:r>
              <a:rPr lang="en-US" altLang="zh-CN">
                <a:latin typeface="+mj-lt"/>
                <a:cs typeface="Times New Roman" panose="02020603050405020304" pitchFamily="18" charset="0"/>
              </a:rPr>
              <a:t>(</a:t>
            </a:r>
            <a:r>
              <a:rPr lang="zh-CN" altLang="en-US" b="1">
                <a:solidFill>
                  <a:srgbClr val="C00000"/>
                </a:solidFill>
                <a:latin typeface="+mj-lt"/>
                <a:cs typeface="Times New Roman" panose="02020603050405020304" pitchFamily="18" charset="0"/>
              </a:rPr>
              <a:t>具体策略</a:t>
            </a:r>
            <a:r>
              <a:rPr lang="en-US" altLang="zh-CN">
                <a:latin typeface="+mj-lt"/>
                <a:cs typeface="Times New Roman" panose="02020603050405020304" pitchFamily="18" charset="0"/>
              </a:rPr>
              <a:t>)</a:t>
            </a:r>
            <a:r>
              <a:rPr lang="zh-CN" altLang="en-US">
                <a:latin typeface="+mj-lt"/>
                <a:cs typeface="Times New Roman" panose="02020603050405020304" pitchFamily="18" charset="0"/>
              </a:rPr>
              <a:t>中</a:t>
            </a:r>
            <a:r>
              <a:rPr lang="zh-CN" altLang="en-US" dirty="0">
                <a:latin typeface="+mj-lt"/>
                <a:cs typeface="Times New Roman" panose="02020603050405020304" pitchFamily="18" charset="0"/>
              </a:rPr>
              <a:t>，而该类仅仅依赖这些类所实现的一个共同接口</a:t>
            </a:r>
            <a:r>
              <a:rPr lang="en-US" altLang="zh-CN">
                <a:latin typeface="+mj-lt"/>
                <a:cs typeface="Times New Roman" panose="02020603050405020304" pitchFamily="18" charset="0"/>
              </a:rPr>
              <a:t>-</a:t>
            </a:r>
            <a:r>
              <a:rPr lang="zh-CN" altLang="en-US" b="1">
                <a:solidFill>
                  <a:srgbClr val="C00000"/>
                </a:solidFill>
                <a:latin typeface="+mj-lt"/>
                <a:cs typeface="Times New Roman" panose="02020603050405020304" pitchFamily="18" charset="0"/>
              </a:rPr>
              <a:t>策略</a:t>
            </a:r>
            <a:r>
              <a:rPr lang="en-US" altLang="zh-CN">
                <a:latin typeface="+mj-lt"/>
                <a:cs typeface="Times New Roman" panose="02020603050405020304" pitchFamily="18" charset="0"/>
              </a:rPr>
              <a:t>(</a:t>
            </a:r>
            <a:r>
              <a:rPr lang="en-US" altLang="zh-CN" b="1">
                <a:solidFill>
                  <a:srgbClr val="C00000"/>
                </a:solidFill>
                <a:latin typeface="+mj-lt"/>
                <a:cs typeface="Times New Roman" panose="02020603050405020304" pitchFamily="18" charset="0"/>
              </a:rPr>
              <a:t>Strategy</a:t>
            </a:r>
            <a:r>
              <a:rPr lang="en-US" altLang="zh-CN">
                <a:latin typeface="+mj-lt"/>
                <a:cs typeface="Times New Roman" panose="02020603050405020304" pitchFamily="18" charset="0"/>
              </a:rPr>
              <a:t>)</a:t>
            </a:r>
            <a:r>
              <a:rPr lang="zh-CN" altLang="en-US">
                <a:latin typeface="+mj-lt"/>
                <a:cs typeface="Times New Roman" panose="02020603050405020304" pitchFamily="18" charset="0"/>
              </a:rPr>
              <a:t>。 </a:t>
            </a:r>
            <a:endParaRPr lang="en-US" altLang="zh-CN" dirty="0">
              <a:latin typeface="+mj-lt"/>
              <a:cs typeface="Times New Roman" panose="02020603050405020304" pitchFamily="18" charset="0"/>
            </a:endParaRPr>
          </a:p>
          <a:p>
            <a:pPr algn="just">
              <a:lnSpc>
                <a:spcPct val="110000"/>
              </a:lnSpc>
            </a:pPr>
            <a:endParaRPr lang="zh-CN" altLang="en-US" b="1" dirty="0">
              <a:latin typeface="+mj-lt"/>
              <a:cs typeface="Times New Roman" panose="02020603050405020304" pitchFamily="18" charset="0"/>
            </a:endParaRPr>
          </a:p>
          <a:p>
            <a:pPr algn="just">
              <a:lnSpc>
                <a:spcPct val="110000"/>
              </a:lnSpc>
            </a:pPr>
            <a:r>
              <a:rPr lang="zh-CN" altLang="en-US" dirty="0">
                <a:latin typeface="+mj-lt"/>
                <a:cs typeface="Times New Roman" panose="02020603050405020304" pitchFamily="18" charset="0"/>
              </a:rPr>
              <a:t>策略模式的底层结构采用的是</a:t>
            </a:r>
            <a:r>
              <a:rPr lang="zh-CN" altLang="en-US" dirty="0">
                <a:solidFill>
                  <a:srgbClr val="0000CC"/>
                </a:solidFill>
                <a:latin typeface="+mj-lt"/>
                <a:cs typeface="Times New Roman" panose="02020603050405020304" pitchFamily="18" charset="0"/>
              </a:rPr>
              <a:t>继承结构</a:t>
            </a:r>
            <a:r>
              <a:rPr lang="zh-CN" altLang="en-US" dirty="0">
                <a:latin typeface="+mj-lt"/>
                <a:cs typeface="Times New Roman" panose="02020603050405020304" pitchFamily="18" charset="0"/>
              </a:rPr>
              <a:t>，即：每个具体策略都必须是策略的子类。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a:t>继承与组合</a:t>
            </a:r>
            <a:endParaRPr lang="zh-CN" altLang="zh-CN" dirty="0"/>
          </a:p>
        </p:txBody>
      </p:sp>
      <p:sp>
        <p:nvSpPr>
          <p:cNvPr id="58371" name="Rectangle 3"/>
          <p:cNvSpPr>
            <a:spLocks noGrp="1" noChangeArrowheads="1"/>
          </p:cNvSpPr>
          <p:nvPr>
            <p:ph idx="1"/>
          </p:nvPr>
        </p:nvSpPr>
        <p:spPr/>
        <p:txBody>
          <a:bodyPr/>
          <a:lstStyle/>
          <a:p>
            <a:r>
              <a:rPr lang="zh-CN" altLang="en-US" dirty="0"/>
              <a:t>设计模式中，</a:t>
            </a:r>
            <a:r>
              <a:rPr lang="zh-CN" altLang="en-US" b="1" dirty="0">
                <a:solidFill>
                  <a:srgbClr val="C00000"/>
                </a:solidFill>
              </a:rPr>
              <a:t>继承</a:t>
            </a:r>
            <a:r>
              <a:rPr lang="zh-CN" altLang="en-US"/>
              <a:t>和</a:t>
            </a:r>
            <a:r>
              <a:rPr lang="zh-CN" altLang="en-US" b="1">
                <a:solidFill>
                  <a:srgbClr val="C00000"/>
                </a:solidFill>
              </a:rPr>
              <a:t>组合</a:t>
            </a:r>
            <a:r>
              <a:rPr lang="en-US" altLang="zh-CN"/>
              <a:t>(</a:t>
            </a:r>
            <a:r>
              <a:rPr lang="zh-CN" altLang="en-US"/>
              <a:t>委托</a:t>
            </a:r>
            <a:r>
              <a:rPr lang="en-US" altLang="zh-CN"/>
              <a:t>/</a:t>
            </a:r>
            <a:r>
              <a:rPr lang="zh-CN" altLang="en-US">
                <a:solidFill>
                  <a:srgbClr val="C00000"/>
                </a:solidFill>
              </a:rPr>
              <a:t>授权</a:t>
            </a:r>
            <a:r>
              <a:rPr lang="en-US" altLang="zh-CN"/>
              <a:t>)</a:t>
            </a:r>
            <a:r>
              <a:rPr lang="zh-CN" altLang="en-US"/>
              <a:t>都是</a:t>
            </a:r>
            <a:r>
              <a:rPr lang="zh-CN" altLang="en-US" b="1" dirty="0">
                <a:solidFill>
                  <a:srgbClr val="0000CC"/>
                </a:solidFill>
              </a:rPr>
              <a:t>代码复用</a:t>
            </a:r>
            <a:r>
              <a:rPr lang="zh-CN" altLang="en-US" dirty="0"/>
              <a:t>的有效方法。</a:t>
            </a:r>
            <a:endParaRPr lang="en-US" altLang="zh-CN" dirty="0"/>
          </a:p>
          <a:p>
            <a:endParaRPr lang="zh-CN" altLang="en-US" dirty="0"/>
          </a:p>
          <a:p>
            <a:r>
              <a:rPr lang="zh-CN" altLang="en-US" b="1" dirty="0">
                <a:solidFill>
                  <a:srgbClr val="CC0000"/>
                </a:solidFill>
              </a:rPr>
              <a:t>继承</a:t>
            </a:r>
            <a:r>
              <a:rPr lang="zh-CN" altLang="en-US" dirty="0"/>
              <a:t>是子类可以使用父类的成员方法。 </a:t>
            </a:r>
          </a:p>
          <a:p>
            <a:r>
              <a:rPr lang="zh-CN" altLang="en-US" b="1">
                <a:solidFill>
                  <a:srgbClr val="C00000"/>
                </a:solidFill>
              </a:rPr>
              <a:t>组合</a:t>
            </a:r>
            <a:r>
              <a:rPr lang="en-US" altLang="zh-CN"/>
              <a:t>(</a:t>
            </a:r>
            <a:r>
              <a:rPr lang="zh-CN" altLang="en-US"/>
              <a:t>委托</a:t>
            </a:r>
            <a:r>
              <a:rPr lang="en-US" altLang="zh-CN"/>
              <a:t>/</a:t>
            </a:r>
            <a:r>
              <a:rPr lang="zh-CN" altLang="en-US"/>
              <a:t>授权</a:t>
            </a:r>
            <a:r>
              <a:rPr lang="en-US" altLang="zh-CN"/>
              <a:t>)</a:t>
            </a:r>
            <a:r>
              <a:rPr lang="zh-CN" altLang="en-US"/>
              <a:t>是</a:t>
            </a:r>
            <a:r>
              <a:rPr lang="zh-CN" altLang="en-US" dirty="0"/>
              <a:t>将其他类的</a:t>
            </a:r>
            <a:r>
              <a:rPr lang="zh-CN" altLang="en-US"/>
              <a:t>对象作为某个类的</a:t>
            </a:r>
            <a:r>
              <a:rPr lang="zh-CN" altLang="en-US">
                <a:solidFill>
                  <a:srgbClr val="0000CC"/>
                </a:solidFill>
              </a:rPr>
              <a:t>成员</a:t>
            </a:r>
            <a:r>
              <a:rPr lang="zh-CN" altLang="en-US"/>
              <a:t>使用。</a:t>
            </a:r>
            <a:endParaRPr lang="zh-CN" altLang="en-US" dirty="0"/>
          </a:p>
        </p:txBody>
      </p:sp>
      <p:sp>
        <p:nvSpPr>
          <p:cNvPr id="5" name="灯片编号占位符 5"/>
          <p:cNvSpPr>
            <a:spLocks noGrp="1"/>
          </p:cNvSpPr>
          <p:nvPr>
            <p:ph type="sldNum" sz="quarter" idx="12"/>
          </p:nvPr>
        </p:nvSpPr>
        <p:spPr/>
        <p:txBody>
          <a:bodyPr/>
          <a:lstStyle/>
          <a:p>
            <a:fld id="{3956F529-4FE0-476B-BC5D-45846272D609}" type="slidenum">
              <a:rPr lang="en-US" altLang="zh-CN"/>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a:t>继承与组合</a:t>
            </a:r>
            <a:endParaRPr lang="zh-CN" altLang="zh-CN" dirty="0"/>
          </a:p>
        </p:txBody>
      </p:sp>
      <p:sp>
        <p:nvSpPr>
          <p:cNvPr id="60419" name="Rectangle 3"/>
          <p:cNvSpPr>
            <a:spLocks noGrp="1" noChangeArrowheads="1"/>
          </p:cNvSpPr>
          <p:nvPr>
            <p:ph idx="1"/>
          </p:nvPr>
        </p:nvSpPr>
        <p:spPr>
          <a:xfrm>
            <a:off x="323850" y="1719263"/>
            <a:ext cx="3743325" cy="4411662"/>
          </a:xfrm>
          <a:noFill/>
          <a:ln>
            <a:solidFill>
              <a:schemeClr val="bg2"/>
            </a:solidFill>
          </a:ln>
        </p:spPr>
        <p:txBody>
          <a:bodyPr/>
          <a:lstStyle/>
          <a:p>
            <a:r>
              <a:rPr lang="zh-CN" altLang="en-US" dirty="0">
                <a:solidFill>
                  <a:srgbClr val="C00000"/>
                </a:solidFill>
              </a:rPr>
              <a:t>继承</a:t>
            </a:r>
          </a:p>
          <a:p>
            <a:pPr>
              <a:buFont typeface="Wingdings" pitchFamily="2" charset="2"/>
              <a:buNone/>
            </a:pPr>
            <a:r>
              <a:rPr lang="zh-CN" altLang="en-US" dirty="0"/>
              <a:t> </a:t>
            </a:r>
            <a:r>
              <a:rPr lang="en-US" altLang="zh-CN" sz="2400" dirty="0"/>
              <a:t>class A{ //..... }</a:t>
            </a:r>
          </a:p>
          <a:p>
            <a:pPr>
              <a:buFont typeface="Wingdings" pitchFamily="2" charset="2"/>
              <a:buNone/>
            </a:pPr>
            <a:endParaRPr lang="en-US" altLang="zh-CN" sz="2400" dirty="0"/>
          </a:p>
          <a:p>
            <a:pPr>
              <a:buFont typeface="Wingdings" pitchFamily="2" charset="2"/>
              <a:buNone/>
            </a:pPr>
            <a:r>
              <a:rPr lang="en-US" altLang="zh-CN" sz="2400" dirty="0"/>
              <a:t> class B extends A{ //..... }</a:t>
            </a:r>
            <a:r>
              <a:rPr lang="en-US" altLang="zh-CN" dirty="0"/>
              <a:t> </a:t>
            </a:r>
          </a:p>
          <a:p>
            <a:pPr>
              <a:buFont typeface="Wingdings" pitchFamily="2" charset="2"/>
              <a:buNone/>
            </a:pPr>
            <a:endParaRPr lang="en-US" altLang="zh-CN" dirty="0"/>
          </a:p>
        </p:txBody>
      </p:sp>
      <p:sp>
        <p:nvSpPr>
          <p:cNvPr id="6" name="灯片编号占位符 5"/>
          <p:cNvSpPr>
            <a:spLocks noGrp="1"/>
          </p:cNvSpPr>
          <p:nvPr>
            <p:ph type="sldNum" sz="quarter" idx="12"/>
          </p:nvPr>
        </p:nvSpPr>
        <p:spPr/>
        <p:txBody>
          <a:bodyPr/>
          <a:lstStyle/>
          <a:p>
            <a:fld id="{7C2475D8-931C-45D9-B666-11847988ADAA}" type="slidenum">
              <a:rPr lang="en-US" altLang="zh-CN"/>
              <a:pPr/>
              <a:t>29</a:t>
            </a:fld>
            <a:endParaRPr lang="en-US" altLang="zh-CN"/>
          </a:p>
        </p:txBody>
      </p:sp>
      <p:sp>
        <p:nvSpPr>
          <p:cNvPr id="60420" name="Rectangle 4"/>
          <p:cNvSpPr>
            <a:spLocks noChangeArrowheads="1"/>
          </p:cNvSpPr>
          <p:nvPr/>
        </p:nvSpPr>
        <p:spPr bwMode="auto">
          <a:xfrm>
            <a:off x="4716463" y="1773238"/>
            <a:ext cx="3575050" cy="4411662"/>
          </a:xfrm>
          <a:prstGeom prst="rect">
            <a:avLst/>
          </a:prstGeom>
          <a:noFill/>
          <a:ln w="9525">
            <a:solidFill>
              <a:schemeClr val="bg2"/>
            </a:solidFill>
            <a:miter lim="800000"/>
            <a:headEnd/>
            <a:tailEnd/>
          </a:ln>
          <a:effectLst/>
        </p:spPr>
        <p:txBody>
          <a:bodyPr/>
          <a:lstStyle/>
          <a:p>
            <a:pPr marL="342900" indent="-342900">
              <a:spcBef>
                <a:spcPct val="20000"/>
              </a:spcBef>
              <a:buClr>
                <a:schemeClr val="tx2"/>
              </a:buClr>
              <a:buSzPct val="70000"/>
              <a:buFont typeface="Wingdings" pitchFamily="2" charset="2"/>
              <a:buChar char="l"/>
            </a:pPr>
            <a:r>
              <a:rPr lang="zh-CN" altLang="en-US" sz="3200" dirty="0">
                <a:solidFill>
                  <a:srgbClr val="C00000"/>
                </a:solidFill>
              </a:rPr>
              <a:t>组合</a:t>
            </a:r>
            <a:endParaRPr lang="en-US" altLang="zh-CN" sz="3200" dirty="0">
              <a:solidFill>
                <a:srgbClr val="C00000"/>
              </a:solidFill>
            </a:endParaRPr>
          </a:p>
          <a:p>
            <a:pPr marL="342900" indent="-342900">
              <a:spcBef>
                <a:spcPct val="20000"/>
              </a:spcBef>
              <a:buClr>
                <a:schemeClr val="tx2"/>
              </a:buClr>
              <a:buSzPct val="70000"/>
            </a:pPr>
            <a:r>
              <a:rPr lang="en-US" altLang="zh-CN" sz="2400" dirty="0"/>
              <a:t>class A{ //..... }</a:t>
            </a:r>
          </a:p>
          <a:p>
            <a:pPr marL="342900" indent="-342900">
              <a:spcBef>
                <a:spcPct val="20000"/>
              </a:spcBef>
              <a:buClr>
                <a:schemeClr val="tx2"/>
              </a:buClr>
              <a:buSzPct val="70000"/>
              <a:buFont typeface="Wingdings" pitchFamily="2" charset="2"/>
              <a:buNone/>
            </a:pPr>
            <a:endParaRPr lang="en-US" altLang="zh-CN" sz="2400" dirty="0"/>
          </a:p>
          <a:p>
            <a:pPr marL="342900" indent="-342900">
              <a:spcBef>
                <a:spcPct val="20000"/>
              </a:spcBef>
              <a:buClr>
                <a:schemeClr val="tx2"/>
              </a:buClr>
              <a:buSzPct val="70000"/>
              <a:buFont typeface="Wingdings" pitchFamily="2" charset="2"/>
              <a:buNone/>
            </a:pPr>
            <a:r>
              <a:rPr lang="en-US" altLang="zh-CN" sz="2400" dirty="0"/>
              <a:t>class B{ </a:t>
            </a:r>
          </a:p>
          <a:p>
            <a:pPr marL="987425" lvl="2" indent="-293688">
              <a:spcBef>
                <a:spcPct val="20000"/>
              </a:spcBef>
              <a:buClr>
                <a:schemeClr val="accent1"/>
              </a:buClr>
              <a:buSzPct val="70000"/>
              <a:buFont typeface="Wingdings" pitchFamily="2" charset="2"/>
              <a:buNone/>
            </a:pPr>
            <a:r>
              <a:rPr lang="en-US" altLang="zh-CN" sz="2400" dirty="0"/>
              <a:t>	</a:t>
            </a:r>
            <a:r>
              <a:rPr lang="en-US" altLang="zh-CN" sz="2400" b="1" dirty="0">
                <a:solidFill>
                  <a:srgbClr val="C00000"/>
                </a:solidFill>
              </a:rPr>
              <a:t>A a; </a:t>
            </a:r>
          </a:p>
          <a:p>
            <a:pPr marL="987425" lvl="2" indent="-293688">
              <a:spcBef>
                <a:spcPct val="20000"/>
              </a:spcBef>
              <a:buClr>
                <a:schemeClr val="accent1"/>
              </a:buClr>
              <a:buSzPct val="70000"/>
              <a:buFont typeface="Wingdings" pitchFamily="2" charset="2"/>
              <a:buNone/>
            </a:pPr>
            <a:r>
              <a:rPr lang="en-US" altLang="zh-CN" sz="2400" dirty="0"/>
              <a:t>	//.....</a:t>
            </a:r>
          </a:p>
          <a:p>
            <a:pPr marL="342900" indent="-342900">
              <a:spcBef>
                <a:spcPct val="20000"/>
              </a:spcBef>
              <a:buClr>
                <a:schemeClr val="tx2"/>
              </a:buClr>
              <a:buSzPct val="70000"/>
              <a:buFont typeface="Wingdings" pitchFamily="2" charset="2"/>
              <a:buNone/>
            </a:pPr>
            <a:r>
              <a:rPr lang="en-US" altLang="zh-CN"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§8.1   </a:t>
            </a:r>
            <a:r>
              <a:rPr lang="zh-CN" altLang="en-US" dirty="0">
                <a:latin typeface="宋体" pitchFamily="2" charset="-122"/>
              </a:rPr>
              <a:t>设计模式简介 </a:t>
            </a:r>
            <a:endParaRPr lang="zh-CN" altLang="en-US" dirty="0"/>
          </a:p>
        </p:txBody>
      </p:sp>
      <p:sp>
        <p:nvSpPr>
          <p:cNvPr id="3" name="内容占位符 2"/>
          <p:cNvSpPr>
            <a:spLocks noGrp="1"/>
          </p:cNvSpPr>
          <p:nvPr>
            <p:ph idx="1"/>
          </p:nvPr>
        </p:nvSpPr>
        <p:spPr>
          <a:xfrm>
            <a:off x="457200" y="1628775"/>
            <a:ext cx="8075240" cy="4502150"/>
          </a:xfrm>
        </p:spPr>
        <p:txBody>
          <a:bodyPr/>
          <a:lstStyle/>
          <a:p>
            <a:pPr algn="just"/>
            <a:r>
              <a:rPr lang="zh-CN" altLang="en-US" dirty="0">
                <a:latin typeface="宋体" panose="02010600030101010101" pitchFamily="2" charset="-122"/>
                <a:ea typeface="宋体" panose="02010600030101010101" pitchFamily="2" charset="-122"/>
              </a:rPr>
              <a:t>一个好的设计系统往往是</a:t>
            </a:r>
            <a:r>
              <a:rPr lang="zh-CN" altLang="en-US" dirty="0">
                <a:solidFill>
                  <a:srgbClr val="C00000"/>
                </a:solidFill>
                <a:latin typeface="宋体" panose="02010600030101010101" pitchFamily="2" charset="-122"/>
                <a:ea typeface="宋体" panose="02010600030101010101" pitchFamily="2" charset="-122"/>
              </a:rPr>
              <a:t>易维护</a:t>
            </a:r>
            <a:r>
              <a:rPr lang="zh-CN" altLang="en-US" dirty="0">
                <a:latin typeface="宋体" panose="02010600030101010101" pitchFamily="2" charset="-122"/>
                <a:ea typeface="宋体" panose="02010600030101010101" pitchFamily="2" charset="-122"/>
              </a:rPr>
              <a:t>、</a:t>
            </a:r>
            <a:r>
              <a:rPr lang="zh-CN" altLang="en-US" dirty="0">
                <a:solidFill>
                  <a:srgbClr val="C00000"/>
                </a:solidFill>
                <a:latin typeface="宋体" panose="02010600030101010101" pitchFamily="2" charset="-122"/>
                <a:ea typeface="宋体" panose="02010600030101010101" pitchFamily="2" charset="-122"/>
              </a:rPr>
              <a:t>易扩展</a:t>
            </a:r>
            <a:r>
              <a:rPr lang="zh-CN" altLang="en-US" dirty="0">
                <a:latin typeface="宋体" panose="02010600030101010101" pitchFamily="2" charset="-122"/>
                <a:ea typeface="宋体" panose="02010600030101010101" pitchFamily="2" charset="-122"/>
              </a:rPr>
              <a:t>、</a:t>
            </a:r>
            <a:r>
              <a:rPr lang="zh-CN" altLang="en-US" dirty="0">
                <a:solidFill>
                  <a:srgbClr val="C00000"/>
                </a:solidFill>
                <a:latin typeface="宋体" panose="02010600030101010101" pitchFamily="2" charset="-122"/>
                <a:ea typeface="宋体" panose="02010600030101010101" pitchFamily="2" charset="-122"/>
              </a:rPr>
              <a:t>易复用</a:t>
            </a:r>
            <a:r>
              <a:rPr lang="zh-CN" altLang="en-US" dirty="0">
                <a:latin typeface="宋体" panose="02010600030101010101" pitchFamily="2" charset="-122"/>
                <a:ea typeface="宋体" panose="02010600030101010101" pitchFamily="2" charset="-122"/>
              </a:rPr>
              <a:t>的 。</a:t>
            </a:r>
          </a:p>
          <a:p>
            <a:pPr algn="just"/>
            <a:r>
              <a:rPr lang="zh-CN" altLang="en-US" dirty="0">
                <a:solidFill>
                  <a:srgbClr val="C00000"/>
                </a:solidFill>
                <a:latin typeface="宋体" panose="02010600030101010101" pitchFamily="2" charset="-122"/>
                <a:ea typeface="宋体" panose="02010600030101010101" pitchFamily="2" charset="-122"/>
              </a:rPr>
              <a:t>设计模式</a:t>
            </a:r>
            <a:r>
              <a:rPr lang="zh-CN" altLang="en-US" dirty="0">
                <a:latin typeface="宋体" panose="02010600030101010101" pitchFamily="2" charset="-122"/>
                <a:ea typeface="宋体" panose="02010600030101010101" pitchFamily="2" charset="-122"/>
              </a:rPr>
              <a:t>从一些优秀的设计系统中总结出的设计精髓</a:t>
            </a:r>
            <a:r>
              <a:rPr lang="zh-CN" altLang="en-US">
                <a:latin typeface="宋体" panose="02010600030101010101" pitchFamily="2" charset="-122"/>
                <a:ea typeface="宋体" panose="02010600030101010101" pitchFamily="2" charset="-122"/>
              </a:rPr>
              <a:t>，因此，学习</a:t>
            </a:r>
            <a:r>
              <a:rPr lang="zh-CN" altLang="en-US" dirty="0">
                <a:latin typeface="宋体" panose="02010600030101010101" pitchFamily="2" charset="-122"/>
                <a:ea typeface="宋体" panose="02010600030101010101" pitchFamily="2" charset="-122"/>
              </a:rPr>
              <a:t>设计模式对提高设计能力无疑是非常有帮助的。</a:t>
            </a:r>
          </a:p>
          <a:p>
            <a:pPr algn="just"/>
            <a:r>
              <a:rPr lang="zh-CN" altLang="en-US" dirty="0">
                <a:latin typeface="宋体" panose="02010600030101010101" pitchFamily="2" charset="-122"/>
                <a:ea typeface="宋体" panose="02010600030101010101" pitchFamily="2" charset="-122"/>
              </a:rPr>
              <a:t>可以是通过讲解设计模式体现面向对象的设计思想，这非常有利于</a:t>
            </a:r>
            <a:r>
              <a:rPr lang="zh-CN" altLang="en-US" dirty="0">
                <a:solidFill>
                  <a:srgbClr val="C00000"/>
                </a:solidFill>
                <a:latin typeface="宋体" panose="02010600030101010101" pitchFamily="2" charset="-122"/>
                <a:ea typeface="宋体" panose="02010600030101010101" pitchFamily="2" charset="-122"/>
              </a:rPr>
              <a:t>更好地使用面向对象语言解决设计中的诸多问题</a:t>
            </a:r>
            <a:r>
              <a:rPr lang="zh-CN" altLang="en-US" dirty="0">
                <a:latin typeface="宋体" panose="02010600030101010101" pitchFamily="2" charset="-122"/>
                <a:ea typeface="宋体" panose="02010600030101010101" pitchFamily="2" charset="-122"/>
              </a:rPr>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lgn="l" eaLnBrk="1" hangingPunct="1"/>
            <a:r>
              <a:rPr lang="zh-CN" altLang="en-US" sz="3600" b="1" dirty="0">
                <a:solidFill>
                  <a:schemeClr val="tx1"/>
                </a:solidFill>
                <a:ea typeface="宋体" charset="-122"/>
              </a:rPr>
              <a:t>使用模式设计对象</a:t>
            </a:r>
          </a:p>
        </p:txBody>
      </p:sp>
      <p:sp>
        <p:nvSpPr>
          <p:cNvPr id="78851" name="Rectangle 3"/>
          <p:cNvSpPr>
            <a:spLocks noGrp="1" noChangeArrowheads="1"/>
          </p:cNvSpPr>
          <p:nvPr>
            <p:ph idx="1"/>
          </p:nvPr>
        </p:nvSpPr>
        <p:spPr>
          <a:xfrm>
            <a:off x="457200" y="1785926"/>
            <a:ext cx="8229600" cy="4344999"/>
          </a:xfrm>
        </p:spPr>
        <p:txBody>
          <a:bodyPr/>
          <a:lstStyle/>
          <a:p>
            <a:r>
              <a:rPr lang="zh-CN" altLang="en-US" sz="2800" b="1" dirty="0">
                <a:solidFill>
                  <a:srgbClr val="0000CC"/>
                </a:solidFill>
                <a:latin typeface="+mj-ea"/>
                <a:ea typeface="+mj-ea"/>
              </a:rPr>
              <a:t>设计模式中的继承</a:t>
            </a:r>
          </a:p>
          <a:p>
            <a:pPr lvl="1">
              <a:buSzPct val="75000"/>
            </a:pPr>
            <a:r>
              <a:rPr lang="zh-CN" altLang="en-US" sz="2000" dirty="0">
                <a:latin typeface="+mj-ea"/>
                <a:ea typeface="+mj-ea"/>
              </a:rPr>
              <a:t>在对象设计中，继承的核心是</a:t>
            </a:r>
            <a:r>
              <a:rPr lang="zh-CN" altLang="en-US" sz="2000" dirty="0">
                <a:solidFill>
                  <a:srgbClr val="C00000"/>
                </a:solidFill>
                <a:latin typeface="+mj-ea"/>
                <a:ea typeface="+mj-ea"/>
              </a:rPr>
              <a:t>为了减少冗余和增加扩展性</a:t>
            </a:r>
            <a:r>
              <a:rPr lang="zh-CN" altLang="en-US" sz="2000" dirty="0">
                <a:latin typeface="+mj-ea"/>
                <a:ea typeface="+mj-ea"/>
              </a:rPr>
              <a:t>。</a:t>
            </a:r>
          </a:p>
          <a:p>
            <a:pPr lvl="1">
              <a:buSzPct val="75000"/>
            </a:pPr>
            <a:r>
              <a:rPr lang="zh-CN" altLang="en-US" sz="2000" dirty="0">
                <a:latin typeface="+mj-ea"/>
                <a:ea typeface="+mj-ea"/>
              </a:rPr>
              <a:t>通过将一些相似的类定义为</a:t>
            </a:r>
            <a:r>
              <a:rPr lang="zh-CN" altLang="en-US" sz="2000" dirty="0">
                <a:solidFill>
                  <a:srgbClr val="C00000"/>
                </a:solidFill>
                <a:latin typeface="+mj-ea"/>
                <a:ea typeface="+mj-ea"/>
              </a:rPr>
              <a:t>子类</a:t>
            </a:r>
            <a:r>
              <a:rPr lang="zh-CN" altLang="en-US" sz="2000" dirty="0">
                <a:latin typeface="+mj-ea"/>
                <a:ea typeface="+mj-ea"/>
              </a:rPr>
              <a:t>，它们中的共有属性和操作集中放到继承结构的</a:t>
            </a:r>
            <a:r>
              <a:rPr lang="zh-CN" altLang="en-US" sz="2000" dirty="0">
                <a:solidFill>
                  <a:srgbClr val="C00000"/>
                </a:solidFill>
                <a:latin typeface="+mj-ea"/>
                <a:ea typeface="+mj-ea"/>
              </a:rPr>
              <a:t>父类</a:t>
            </a:r>
            <a:r>
              <a:rPr lang="zh-CN" altLang="en-US" sz="2000" dirty="0">
                <a:latin typeface="+mj-ea"/>
                <a:ea typeface="+mj-ea"/>
              </a:rPr>
              <a:t>中，就能减少由于引入变化而引起的不一致。</a:t>
            </a:r>
            <a:endParaRPr lang="en-US" altLang="zh-CN" sz="2000" dirty="0">
              <a:latin typeface="+mj-ea"/>
              <a:ea typeface="+mj-ea"/>
            </a:endParaRPr>
          </a:p>
          <a:p>
            <a:pPr eaLnBrk="1" hangingPunct="1">
              <a:buClr>
                <a:schemeClr val="accent2"/>
              </a:buClr>
              <a:buSzPct val="75000"/>
              <a:buFont typeface="Wingdings" pitchFamily="2" charset="2"/>
              <a:buChar char="Ø"/>
            </a:pPr>
            <a:endParaRPr lang="zh-CN" altLang="en-US" sz="2400" dirty="0">
              <a:latin typeface="+mj-ea"/>
              <a:ea typeface="+mj-ea"/>
            </a:endParaRPr>
          </a:p>
          <a:p>
            <a:pPr lvl="1">
              <a:buSzPct val="75000"/>
            </a:pPr>
            <a:r>
              <a:rPr lang="zh-CN" altLang="en-US" sz="2000" dirty="0">
                <a:latin typeface="+mj-ea"/>
                <a:ea typeface="+mj-ea"/>
              </a:rPr>
              <a:t>尽管</a:t>
            </a:r>
            <a:r>
              <a:rPr lang="zh-CN" altLang="en-US" sz="2000" b="1" dirty="0">
                <a:solidFill>
                  <a:srgbClr val="C00000"/>
                </a:solidFill>
                <a:latin typeface="+mj-ea"/>
                <a:ea typeface="+mj-ea"/>
              </a:rPr>
              <a:t>继承</a:t>
            </a:r>
            <a:r>
              <a:rPr lang="zh-CN" altLang="en-US" sz="2000" dirty="0">
                <a:latin typeface="+mj-ea"/>
                <a:ea typeface="+mj-ea"/>
              </a:rPr>
              <a:t>能够让对象模型更加容易理解和修改，并具有更好的扩展性，但</a:t>
            </a:r>
            <a:r>
              <a:rPr lang="zh-CN" altLang="en-US" sz="2000" dirty="0">
                <a:solidFill>
                  <a:srgbClr val="0000CC"/>
                </a:solidFill>
                <a:latin typeface="+mj-ea"/>
                <a:ea typeface="+mj-ea"/>
              </a:rPr>
              <a:t>有些时候使用继承也会带来一些副作用，特别是，它</a:t>
            </a:r>
            <a:r>
              <a:rPr lang="zh-CN" altLang="en-US" sz="2000" b="1" dirty="0">
                <a:solidFill>
                  <a:srgbClr val="C00000"/>
                </a:solidFill>
                <a:latin typeface="+mj-ea"/>
                <a:ea typeface="+mj-ea"/>
              </a:rPr>
              <a:t>增加了类之间的耦合性</a:t>
            </a:r>
            <a:r>
              <a:rPr lang="zh-CN" altLang="en-US" sz="2000" dirty="0">
                <a:solidFill>
                  <a:srgbClr val="0000CC"/>
                </a:solidFill>
                <a:latin typeface="+mj-ea"/>
                <a:ea typeface="+mj-ea"/>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22238"/>
            <a:ext cx="7543800" cy="1074737"/>
          </a:xfrm>
        </p:spPr>
        <p:txBody>
          <a:bodyPr/>
          <a:lstStyle/>
          <a:p>
            <a:r>
              <a:rPr lang="zh-CN" altLang="en-US" dirty="0"/>
              <a:t>继承</a:t>
            </a:r>
          </a:p>
        </p:txBody>
      </p:sp>
      <p:sp>
        <p:nvSpPr>
          <p:cNvPr id="39939" name="Rectangle 3"/>
          <p:cNvSpPr>
            <a:spLocks noGrp="1" noChangeArrowheads="1"/>
          </p:cNvSpPr>
          <p:nvPr>
            <p:ph idx="1"/>
          </p:nvPr>
        </p:nvSpPr>
        <p:spPr>
          <a:xfrm>
            <a:off x="457200" y="1285861"/>
            <a:ext cx="8229600" cy="5311790"/>
          </a:xfrm>
        </p:spPr>
        <p:txBody>
          <a:bodyPr/>
          <a:lstStyle/>
          <a:p>
            <a:pPr>
              <a:lnSpc>
                <a:spcPct val="90000"/>
              </a:lnSpc>
            </a:pPr>
            <a:r>
              <a:rPr lang="zh-CN" altLang="en-US" sz="2600" b="1" dirty="0"/>
              <a:t>继承</a:t>
            </a:r>
          </a:p>
          <a:p>
            <a:pPr lvl="1">
              <a:lnSpc>
                <a:spcPct val="90000"/>
              </a:lnSpc>
            </a:pPr>
            <a:r>
              <a:rPr lang="zh-CN" altLang="en-US" sz="2200" dirty="0"/>
              <a:t>通过扩展已实现的对象来获得新功能的重用方法 </a:t>
            </a:r>
          </a:p>
          <a:p>
            <a:pPr lvl="1">
              <a:lnSpc>
                <a:spcPct val="90000"/>
              </a:lnSpc>
            </a:pPr>
            <a:r>
              <a:rPr lang="zh-CN" altLang="en-US" sz="2200" dirty="0"/>
              <a:t>基类有用通用的属性和方法 </a:t>
            </a:r>
          </a:p>
          <a:p>
            <a:pPr lvl="1">
              <a:lnSpc>
                <a:spcPct val="90000"/>
              </a:lnSpc>
            </a:pPr>
            <a:r>
              <a:rPr lang="zh-CN" altLang="en-US" sz="2200" dirty="0"/>
              <a:t>子类提供更多的属性和方法来扩展基类</a:t>
            </a:r>
          </a:p>
          <a:p>
            <a:pPr>
              <a:lnSpc>
                <a:spcPct val="90000"/>
              </a:lnSpc>
            </a:pPr>
            <a:r>
              <a:rPr lang="zh-CN" altLang="en-US" sz="2600" b="1" dirty="0"/>
              <a:t>继承的优缺点：</a:t>
            </a:r>
            <a:endParaRPr lang="zh-CN" altLang="en-US" sz="2600" dirty="0"/>
          </a:p>
          <a:p>
            <a:pPr lvl="1">
              <a:lnSpc>
                <a:spcPct val="90000"/>
              </a:lnSpc>
            </a:pPr>
            <a:r>
              <a:rPr lang="zh-CN" altLang="en-US" sz="2200" b="1" dirty="0"/>
              <a:t>优点</a:t>
            </a:r>
            <a:r>
              <a:rPr lang="zh-CN" altLang="en-US" sz="2200" dirty="0"/>
              <a:t> </a:t>
            </a:r>
          </a:p>
          <a:p>
            <a:pPr lvl="2">
              <a:lnSpc>
                <a:spcPct val="90000"/>
              </a:lnSpc>
            </a:pPr>
            <a:r>
              <a:rPr lang="zh-CN" altLang="en-US" sz="2100" dirty="0"/>
              <a:t>新的实现很容易，因为大部分是继承而来的 </a:t>
            </a:r>
          </a:p>
          <a:p>
            <a:pPr lvl="2">
              <a:lnSpc>
                <a:spcPct val="90000"/>
              </a:lnSpc>
            </a:pPr>
            <a:r>
              <a:rPr lang="zh-CN" altLang="en-US" sz="2100" dirty="0"/>
              <a:t>很容易修改和扩展已有的实现</a:t>
            </a:r>
          </a:p>
          <a:p>
            <a:pPr lvl="1">
              <a:lnSpc>
                <a:spcPct val="90000"/>
              </a:lnSpc>
            </a:pPr>
            <a:r>
              <a:rPr lang="zh-CN" altLang="en-US" sz="2800" b="1" dirty="0">
                <a:solidFill>
                  <a:srgbClr val="C00000"/>
                </a:solidFill>
              </a:rPr>
              <a:t>缺点</a:t>
            </a:r>
            <a:r>
              <a:rPr lang="zh-CN" altLang="en-US" sz="2800" dirty="0">
                <a:solidFill>
                  <a:srgbClr val="C00000"/>
                </a:solidFill>
              </a:rPr>
              <a:t> </a:t>
            </a:r>
          </a:p>
          <a:p>
            <a:pPr lvl="2">
              <a:lnSpc>
                <a:spcPct val="90000"/>
              </a:lnSpc>
            </a:pPr>
            <a:r>
              <a:rPr lang="zh-CN" altLang="en-US" sz="2100" dirty="0"/>
              <a:t>打破了封装，因为基类向子类暴露了实现细节； </a:t>
            </a:r>
          </a:p>
          <a:p>
            <a:pPr lvl="2">
              <a:lnSpc>
                <a:spcPct val="90000"/>
              </a:lnSpc>
            </a:pPr>
            <a:r>
              <a:rPr lang="zh-CN" altLang="en-US" sz="2100" dirty="0"/>
              <a:t>白盒重用，因为基类的内部细节通常对子类是可见的； </a:t>
            </a:r>
          </a:p>
          <a:p>
            <a:pPr lvl="2">
              <a:lnSpc>
                <a:spcPct val="90000"/>
              </a:lnSpc>
            </a:pPr>
            <a:r>
              <a:rPr lang="zh-CN" altLang="en-US" sz="2100" dirty="0"/>
              <a:t>当父类的实现改变时可能要相应的对子类做出改变； </a:t>
            </a:r>
          </a:p>
          <a:p>
            <a:pPr lvl="2">
              <a:lnSpc>
                <a:spcPct val="90000"/>
              </a:lnSpc>
            </a:pPr>
            <a:r>
              <a:rPr lang="zh-CN" altLang="en-US" sz="2100" dirty="0"/>
              <a:t>不能在运行时改变由父类继承来的实现。</a:t>
            </a:r>
          </a:p>
          <a:p>
            <a:pPr>
              <a:lnSpc>
                <a:spcPct val="90000"/>
              </a:lnSpc>
            </a:pPr>
            <a:endParaRPr lang="en-US" altLang="zh-CN" sz="2600" dirty="0"/>
          </a:p>
        </p:txBody>
      </p:sp>
      <p:sp>
        <p:nvSpPr>
          <p:cNvPr id="5" name="灯片编号占位符 5"/>
          <p:cNvSpPr>
            <a:spLocks noGrp="1"/>
          </p:cNvSpPr>
          <p:nvPr>
            <p:ph type="sldNum" sz="quarter" idx="12"/>
          </p:nvPr>
        </p:nvSpPr>
        <p:spPr/>
        <p:txBody>
          <a:bodyPr/>
          <a:lstStyle/>
          <a:p>
            <a:fld id="{9FA27655-E48A-4122-8CA6-AA71ADBFA34F}" type="slidenum">
              <a:rPr lang="en-US" altLang="zh-CN"/>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b="0" dirty="0">
                <a:latin typeface="宋体" charset="-122"/>
              </a:rPr>
              <a:t>组合</a:t>
            </a:r>
            <a:endParaRPr lang="en-US" altLang="zh-CN" b="0" dirty="0">
              <a:latin typeface="宋体" charset="-122"/>
            </a:endParaRPr>
          </a:p>
        </p:txBody>
      </p:sp>
      <p:sp>
        <p:nvSpPr>
          <p:cNvPr id="46083" name="Rectangle 3"/>
          <p:cNvSpPr>
            <a:spLocks noGrp="1" noChangeArrowheads="1"/>
          </p:cNvSpPr>
          <p:nvPr>
            <p:ph idx="1"/>
          </p:nvPr>
        </p:nvSpPr>
        <p:spPr>
          <a:xfrm>
            <a:off x="457200" y="1643050"/>
            <a:ext cx="8229600" cy="4487875"/>
          </a:xfrm>
        </p:spPr>
        <p:txBody>
          <a:bodyPr/>
          <a:lstStyle/>
          <a:p>
            <a:r>
              <a:rPr lang="zh-CN" altLang="en-US" b="1" dirty="0">
                <a:solidFill>
                  <a:srgbClr val="C00000"/>
                </a:solidFill>
                <a:latin typeface="宋体" charset="-122"/>
              </a:rPr>
              <a:t>组合</a:t>
            </a:r>
            <a:r>
              <a:rPr lang="en-US" altLang="zh-CN" dirty="0">
                <a:latin typeface="宋体" charset="-122"/>
              </a:rPr>
              <a:t>,</a:t>
            </a:r>
            <a:r>
              <a:rPr lang="zh-CN" altLang="en-US" dirty="0">
                <a:latin typeface="宋体" charset="-122"/>
              </a:rPr>
              <a:t>是把一类对象作为另一类对象的成员，从而在两类对象间建立</a:t>
            </a:r>
            <a:r>
              <a:rPr lang="zh-CN" altLang="en-US" b="1" dirty="0">
                <a:solidFill>
                  <a:srgbClr val="C00000"/>
                </a:solidFill>
                <a:latin typeface="宋体" charset="-122"/>
              </a:rPr>
              <a:t>组合</a:t>
            </a:r>
            <a:r>
              <a:rPr lang="zh-CN" altLang="en-US" dirty="0">
                <a:latin typeface="宋体" charset="-122"/>
              </a:rPr>
              <a:t>关系，从而</a:t>
            </a:r>
            <a:r>
              <a:rPr lang="zh-CN" altLang="en-US" dirty="0"/>
              <a:t>产生新的、更复杂的功能。 </a:t>
            </a:r>
            <a:endParaRPr lang="zh-CN" altLang="en-US" dirty="0">
              <a:latin typeface="宋体" charset="-122"/>
            </a:endParaRPr>
          </a:p>
          <a:p>
            <a:endParaRPr lang="zh-CN" altLang="en-US" b="1" dirty="0">
              <a:latin typeface="宋体" charset="-122"/>
            </a:endParaRPr>
          </a:p>
          <a:p>
            <a:r>
              <a:rPr lang="zh-CN" altLang="en-US" dirty="0">
                <a:latin typeface="宋体" charset="-122"/>
              </a:rPr>
              <a:t>仅当存在真实的</a:t>
            </a:r>
            <a:r>
              <a:rPr lang="zh-CN" altLang="en-US" b="1" dirty="0">
                <a:solidFill>
                  <a:srgbClr val="CC0000"/>
                </a:solidFill>
                <a:latin typeface="宋体" charset="-122"/>
              </a:rPr>
              <a:t>一般</a:t>
            </a:r>
            <a:r>
              <a:rPr lang="en-US" altLang="zh-CN" b="1" dirty="0">
                <a:solidFill>
                  <a:srgbClr val="CC0000"/>
                </a:solidFill>
                <a:latin typeface="宋体" charset="-122"/>
              </a:rPr>
              <a:t>-</a:t>
            </a:r>
            <a:r>
              <a:rPr lang="zh-CN" altLang="en-US" b="1">
                <a:solidFill>
                  <a:srgbClr val="CC0000"/>
                </a:solidFill>
                <a:latin typeface="宋体" charset="-122"/>
              </a:rPr>
              <a:t>特殊</a:t>
            </a:r>
            <a:r>
              <a:rPr lang="zh-CN" altLang="en-US" b="1">
                <a:latin typeface="宋体" charset="-122"/>
              </a:rPr>
              <a:t>关系</a:t>
            </a:r>
            <a:r>
              <a:rPr lang="en-US" altLang="zh-CN">
                <a:latin typeface="宋体" charset="-122"/>
              </a:rPr>
              <a:t>(</a:t>
            </a:r>
            <a:r>
              <a:rPr lang="zh-CN" altLang="en-US">
                <a:latin typeface="宋体" charset="-122"/>
              </a:rPr>
              <a:t>即</a:t>
            </a:r>
            <a:r>
              <a:rPr lang="zh-CN" altLang="en-US" dirty="0">
                <a:latin typeface="宋体" charset="-122"/>
              </a:rPr>
              <a:t>子类确实是父类的一种</a:t>
            </a:r>
            <a:r>
              <a:rPr lang="zh-CN" altLang="en-US">
                <a:latin typeface="宋体" charset="-122"/>
              </a:rPr>
              <a:t>特殊形式</a:t>
            </a:r>
            <a:r>
              <a:rPr lang="en-US" altLang="zh-CN">
                <a:latin typeface="宋体" charset="-122"/>
              </a:rPr>
              <a:t>)</a:t>
            </a:r>
            <a:r>
              <a:rPr lang="zh-CN" altLang="en-US">
                <a:latin typeface="宋体" charset="-122"/>
              </a:rPr>
              <a:t>时</a:t>
            </a:r>
            <a:r>
              <a:rPr lang="zh-CN" altLang="en-US" dirty="0">
                <a:latin typeface="宋体" charset="-122"/>
              </a:rPr>
              <a:t>，利用继承机制实现行为共享才是合理的。</a:t>
            </a:r>
          </a:p>
          <a:p>
            <a:r>
              <a:rPr lang="zh-CN" altLang="en-US" b="1" dirty="0">
                <a:solidFill>
                  <a:srgbClr val="C00000"/>
                </a:solidFill>
                <a:latin typeface="宋体" charset="-122"/>
              </a:rPr>
              <a:t>组合</a:t>
            </a:r>
            <a:r>
              <a:rPr lang="zh-CN" altLang="en-US" dirty="0">
                <a:latin typeface="宋体" charset="-122"/>
              </a:rPr>
              <a:t>是</a:t>
            </a:r>
            <a:r>
              <a:rPr lang="zh-CN" altLang="en-US" b="1" dirty="0">
                <a:solidFill>
                  <a:srgbClr val="CC0000"/>
                </a:solidFill>
                <a:latin typeface="宋体" charset="-122"/>
              </a:rPr>
              <a:t>实现</a:t>
            </a:r>
            <a:r>
              <a:rPr lang="zh-CN" altLang="en-US" b="1" dirty="0">
                <a:solidFill>
                  <a:srgbClr val="0000CC"/>
                </a:solidFill>
                <a:latin typeface="宋体" charset="-122"/>
              </a:rPr>
              <a:t>行为</a:t>
            </a:r>
            <a:r>
              <a:rPr lang="zh-CN" altLang="en-US" b="1" dirty="0">
                <a:solidFill>
                  <a:srgbClr val="CC0000"/>
                </a:solidFill>
                <a:latin typeface="宋体" charset="-122"/>
              </a:rPr>
              <a:t>共享</a:t>
            </a:r>
            <a:r>
              <a:rPr lang="zh-CN" altLang="en-US" b="1" dirty="0">
                <a:latin typeface="宋体" charset="-122"/>
              </a:rPr>
              <a:t>的另一</a:t>
            </a:r>
            <a:r>
              <a:rPr lang="zh-CN" altLang="en-US" b="1">
                <a:latin typeface="宋体" charset="-122"/>
              </a:rPr>
              <a:t>种方法。</a:t>
            </a:r>
            <a:endParaRPr lang="zh-CN" altLang="en-US" b="1" dirty="0">
              <a:latin typeface="宋体" charset="-122"/>
            </a:endParaRPr>
          </a:p>
          <a:p>
            <a:pPr lvl="1"/>
            <a:endParaRPr lang="en-US" altLang="zh-CN" dirty="0">
              <a:latin typeface="黑体" pitchFamily="2" charset="-122"/>
              <a:ea typeface="黑体" pitchFamily="2" charset="-122"/>
            </a:endParaRPr>
          </a:p>
        </p:txBody>
      </p:sp>
      <p:sp>
        <p:nvSpPr>
          <p:cNvPr id="5" name="灯片编号占位符 5"/>
          <p:cNvSpPr>
            <a:spLocks noGrp="1"/>
          </p:cNvSpPr>
          <p:nvPr>
            <p:ph type="sldNum" sz="quarter" idx="12"/>
          </p:nvPr>
        </p:nvSpPr>
        <p:spPr/>
        <p:txBody>
          <a:bodyPr/>
          <a:lstStyle/>
          <a:p>
            <a:fld id="{A58DBDA8-E561-4413-BC77-04C7853CE7A3}" type="slidenum">
              <a:rPr lang="en-US" altLang="zh-CN"/>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22238"/>
            <a:ext cx="7543800" cy="1074737"/>
          </a:xfrm>
        </p:spPr>
        <p:txBody>
          <a:bodyPr/>
          <a:lstStyle/>
          <a:p>
            <a:r>
              <a:rPr lang="zh-CN" altLang="en-US" b="0" dirty="0">
                <a:latin typeface="宋体" charset="-122"/>
              </a:rPr>
              <a:t>组合</a:t>
            </a:r>
            <a:endParaRPr lang="en-US" altLang="zh-CN" dirty="0">
              <a:latin typeface="宋体" charset="-122"/>
            </a:endParaRPr>
          </a:p>
        </p:txBody>
      </p:sp>
      <p:sp>
        <p:nvSpPr>
          <p:cNvPr id="59395" name="Rectangle 3"/>
          <p:cNvSpPr>
            <a:spLocks noGrp="1" noChangeArrowheads="1"/>
          </p:cNvSpPr>
          <p:nvPr>
            <p:ph idx="1"/>
          </p:nvPr>
        </p:nvSpPr>
        <p:spPr>
          <a:xfrm>
            <a:off x="457200" y="1412875"/>
            <a:ext cx="8229600" cy="4873645"/>
          </a:xfrm>
        </p:spPr>
        <p:txBody>
          <a:bodyPr>
            <a:normAutofit/>
          </a:bodyPr>
          <a:lstStyle/>
          <a:p>
            <a:pPr>
              <a:lnSpc>
                <a:spcPct val="90000"/>
              </a:lnSpc>
            </a:pPr>
            <a:r>
              <a:rPr lang="zh-CN" altLang="en-US" b="1" dirty="0">
                <a:solidFill>
                  <a:srgbClr val="C00000"/>
                </a:solidFill>
              </a:rPr>
              <a:t>优点：</a:t>
            </a:r>
          </a:p>
          <a:p>
            <a:pPr lvl="1">
              <a:lnSpc>
                <a:spcPct val="90000"/>
              </a:lnSpc>
            </a:pPr>
            <a:r>
              <a:rPr lang="zh-CN" altLang="en-US" dirty="0"/>
              <a:t>通过获取指向其它的具有相同类型的对象引用，可以在运行期间动态</a:t>
            </a:r>
            <a:r>
              <a:rPr lang="zh-CN" altLang="en-US"/>
              <a:t>地定义</a:t>
            </a:r>
            <a:r>
              <a:rPr lang="en-US" altLang="zh-CN"/>
              <a:t>(</a:t>
            </a:r>
            <a:r>
              <a:rPr lang="zh-CN" altLang="en-US"/>
              <a:t>对象的</a:t>
            </a:r>
            <a:r>
              <a:rPr lang="en-US" altLang="zh-CN"/>
              <a:t>)</a:t>
            </a:r>
            <a:r>
              <a:rPr lang="zh-CN" altLang="en-US"/>
              <a:t>组合</a:t>
            </a:r>
            <a:r>
              <a:rPr lang="zh-CN" altLang="en-US" dirty="0"/>
              <a:t>。 </a:t>
            </a:r>
          </a:p>
          <a:p>
            <a:pPr lvl="1">
              <a:lnSpc>
                <a:spcPct val="90000"/>
              </a:lnSpc>
            </a:pPr>
            <a:r>
              <a:rPr lang="zh-CN" altLang="en-US" dirty="0"/>
              <a:t>“黑盒”复用，被包含对象的内部细节对外是不可见。不破坏封装，整体类与局部类之间</a:t>
            </a:r>
            <a:r>
              <a:rPr lang="zh-CN" altLang="en-US" b="1" dirty="0">
                <a:solidFill>
                  <a:srgbClr val="C00000"/>
                </a:solidFill>
              </a:rPr>
              <a:t>松耦合</a:t>
            </a:r>
            <a:r>
              <a:rPr lang="zh-CN" altLang="en-US" dirty="0"/>
              <a:t>，彼此相对独立。 </a:t>
            </a:r>
          </a:p>
          <a:p>
            <a:pPr lvl="1">
              <a:lnSpc>
                <a:spcPct val="90000"/>
              </a:lnSpc>
            </a:pPr>
            <a:r>
              <a:rPr lang="zh-CN" altLang="en-US" dirty="0"/>
              <a:t>整体类对局部类进行包装，封装局部类的接口，提供新的接口，具有较好的可扩展性。 </a:t>
            </a:r>
          </a:p>
          <a:p>
            <a:pPr>
              <a:lnSpc>
                <a:spcPct val="90000"/>
              </a:lnSpc>
            </a:pPr>
            <a:r>
              <a:rPr lang="zh-CN" altLang="en-US" b="1" dirty="0">
                <a:solidFill>
                  <a:srgbClr val="0000CC"/>
                </a:solidFill>
              </a:rPr>
              <a:t>缺点</a:t>
            </a:r>
            <a:r>
              <a:rPr lang="zh-CN" altLang="en-US" dirty="0"/>
              <a:t>：</a:t>
            </a:r>
          </a:p>
          <a:p>
            <a:pPr lvl="1">
              <a:lnSpc>
                <a:spcPct val="90000"/>
              </a:lnSpc>
            </a:pPr>
            <a:r>
              <a:rPr lang="zh-CN" altLang="en-US" dirty="0"/>
              <a:t>整体类不能自动获得和局部类同样的接口，比继承实现需要的代码更多。 </a:t>
            </a:r>
          </a:p>
          <a:p>
            <a:pPr lvl="1">
              <a:lnSpc>
                <a:spcPct val="90000"/>
              </a:lnSpc>
            </a:pPr>
            <a:r>
              <a:rPr lang="zh-CN" altLang="en-US" dirty="0"/>
              <a:t>不熟悉的代码的话，不易读懂。</a:t>
            </a:r>
          </a:p>
        </p:txBody>
      </p:sp>
      <p:sp>
        <p:nvSpPr>
          <p:cNvPr id="5" name="灯片编号占位符 5"/>
          <p:cNvSpPr>
            <a:spLocks noGrp="1"/>
          </p:cNvSpPr>
          <p:nvPr>
            <p:ph type="sldNum" sz="quarter" idx="12"/>
          </p:nvPr>
        </p:nvSpPr>
        <p:spPr/>
        <p:txBody>
          <a:bodyPr/>
          <a:lstStyle/>
          <a:p>
            <a:fld id="{AF09C49E-7674-4B0D-9067-D3FAA043E796}" type="slidenum">
              <a:rPr lang="en-US" altLang="zh-CN"/>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t>继承与授权</a:t>
            </a:r>
            <a:endParaRPr lang="zh-CN" altLang="zh-CN" dirty="0"/>
          </a:p>
        </p:txBody>
      </p:sp>
      <p:sp>
        <p:nvSpPr>
          <p:cNvPr id="49155" name="Rectangle 3"/>
          <p:cNvSpPr>
            <a:spLocks noGrp="1" noChangeArrowheads="1"/>
          </p:cNvSpPr>
          <p:nvPr>
            <p:ph idx="1"/>
          </p:nvPr>
        </p:nvSpPr>
        <p:spPr>
          <a:xfrm>
            <a:off x="457200" y="1643050"/>
            <a:ext cx="8229600" cy="4487875"/>
          </a:xfrm>
        </p:spPr>
        <p:txBody>
          <a:bodyPr/>
          <a:lstStyle/>
          <a:p>
            <a:r>
              <a:rPr lang="zh-CN" altLang="en-US" dirty="0">
                <a:latin typeface="+mj-ea"/>
                <a:ea typeface="+mj-ea"/>
              </a:rPr>
              <a:t>如果只想把</a:t>
            </a:r>
            <a:r>
              <a:rPr lang="zh-CN" altLang="en-US" dirty="0">
                <a:solidFill>
                  <a:srgbClr val="0000CC"/>
                </a:solidFill>
                <a:latin typeface="+mj-ea"/>
                <a:ea typeface="+mj-ea"/>
              </a:rPr>
              <a:t>继承</a:t>
            </a:r>
            <a:r>
              <a:rPr lang="zh-CN" altLang="en-US" dirty="0">
                <a:latin typeface="+mj-ea"/>
                <a:ea typeface="+mj-ea"/>
              </a:rPr>
              <a:t>作为</a:t>
            </a:r>
            <a:r>
              <a:rPr lang="zh-CN" altLang="en-US" dirty="0">
                <a:solidFill>
                  <a:srgbClr val="0000CC"/>
                </a:solidFill>
                <a:latin typeface="+mj-ea"/>
                <a:ea typeface="+mj-ea"/>
              </a:rPr>
              <a:t>实现操作共享</a:t>
            </a:r>
            <a:r>
              <a:rPr lang="zh-CN" altLang="en-US" dirty="0">
                <a:latin typeface="+mj-ea"/>
                <a:ea typeface="+mj-ea"/>
              </a:rPr>
              <a:t>的一种手段，则利用</a:t>
            </a:r>
            <a:r>
              <a:rPr lang="zh-CN" altLang="en-US" b="1" dirty="0">
                <a:solidFill>
                  <a:srgbClr val="C00000"/>
                </a:solidFill>
                <a:latin typeface="+mj-ea"/>
                <a:ea typeface="+mj-ea"/>
              </a:rPr>
              <a:t>组合</a:t>
            </a:r>
            <a:r>
              <a:rPr lang="zh-CN" altLang="en-US" dirty="0">
                <a:latin typeface="+mj-ea"/>
                <a:ea typeface="+mj-ea"/>
              </a:rPr>
              <a:t>也可以达到同样目的，而且这种方法更安全。</a:t>
            </a:r>
            <a:endParaRPr lang="en-US" altLang="zh-CN" dirty="0">
              <a:latin typeface="+mj-ea"/>
              <a:ea typeface="+mj-ea"/>
            </a:endParaRPr>
          </a:p>
          <a:p>
            <a:endParaRPr lang="zh-CN" altLang="en-US" dirty="0">
              <a:latin typeface="+mj-ea"/>
              <a:ea typeface="+mj-ea"/>
            </a:endParaRPr>
          </a:p>
          <a:p>
            <a:r>
              <a:rPr lang="zh-CN" altLang="en-US" dirty="0">
                <a:latin typeface="+mj-ea"/>
                <a:ea typeface="+mj-ea"/>
              </a:rPr>
              <a:t>使用</a:t>
            </a:r>
            <a:r>
              <a:rPr lang="zh-CN" altLang="en-US" b="1" dirty="0">
                <a:solidFill>
                  <a:srgbClr val="C00000"/>
                </a:solidFill>
                <a:latin typeface="+mj-ea"/>
                <a:ea typeface="+mj-ea"/>
              </a:rPr>
              <a:t>组合</a:t>
            </a:r>
            <a:r>
              <a:rPr lang="zh-CN" altLang="en-US" dirty="0">
                <a:latin typeface="+mj-ea"/>
                <a:ea typeface="+mj-ea"/>
              </a:rPr>
              <a:t>机制时，只有</a:t>
            </a:r>
            <a:r>
              <a:rPr lang="zh-CN" altLang="en-US" dirty="0">
                <a:solidFill>
                  <a:srgbClr val="0000CC"/>
                </a:solidFill>
                <a:latin typeface="+mj-ea"/>
                <a:ea typeface="+mj-ea"/>
              </a:rPr>
              <a:t>有意义的操作</a:t>
            </a:r>
            <a:r>
              <a:rPr lang="zh-CN" altLang="en-US" dirty="0">
                <a:latin typeface="+mj-ea"/>
                <a:ea typeface="+mj-ea"/>
              </a:rPr>
              <a:t>才</a:t>
            </a:r>
            <a:r>
              <a:rPr lang="zh-CN" altLang="en-US" dirty="0">
                <a:solidFill>
                  <a:srgbClr val="0000CC"/>
                </a:solidFill>
                <a:latin typeface="+mj-ea"/>
                <a:ea typeface="+mj-ea"/>
              </a:rPr>
              <a:t>委托</a:t>
            </a:r>
            <a:r>
              <a:rPr lang="zh-CN" altLang="en-US" dirty="0">
                <a:latin typeface="+mj-ea"/>
                <a:ea typeface="+mj-ea"/>
              </a:rPr>
              <a:t>另一类对象实现，因此，不会发生不慎继承</a:t>
            </a:r>
            <a:r>
              <a:rPr lang="zh-CN" altLang="en-US">
                <a:latin typeface="+mj-ea"/>
                <a:ea typeface="+mj-ea"/>
              </a:rPr>
              <a:t>了无意义</a:t>
            </a:r>
            <a:r>
              <a:rPr lang="en-US" altLang="zh-CN">
                <a:latin typeface="+mj-ea"/>
                <a:ea typeface="+mj-ea"/>
              </a:rPr>
              <a:t>(</a:t>
            </a:r>
            <a:r>
              <a:rPr lang="zh-CN" altLang="en-US">
                <a:latin typeface="+mj-ea"/>
                <a:ea typeface="+mj-ea"/>
              </a:rPr>
              <a:t>甚至有害</a:t>
            </a:r>
            <a:r>
              <a:rPr lang="en-US" altLang="zh-CN">
                <a:latin typeface="+mj-ea"/>
                <a:ea typeface="+mj-ea"/>
              </a:rPr>
              <a:t>)</a:t>
            </a:r>
            <a:r>
              <a:rPr lang="zh-CN" altLang="en-US">
                <a:latin typeface="+mj-ea"/>
                <a:ea typeface="+mj-ea"/>
              </a:rPr>
              <a:t>操作</a:t>
            </a:r>
            <a:r>
              <a:rPr lang="zh-CN" altLang="en-US" dirty="0">
                <a:latin typeface="+mj-ea"/>
                <a:ea typeface="+mj-ea"/>
              </a:rPr>
              <a:t>的问题。</a:t>
            </a:r>
          </a:p>
          <a:p>
            <a:endParaRPr lang="en-US" altLang="zh-CN" dirty="0"/>
          </a:p>
        </p:txBody>
      </p:sp>
      <p:sp>
        <p:nvSpPr>
          <p:cNvPr id="5" name="灯片编号占位符 5"/>
          <p:cNvSpPr>
            <a:spLocks noGrp="1"/>
          </p:cNvSpPr>
          <p:nvPr>
            <p:ph type="sldNum" sz="quarter" idx="12"/>
          </p:nvPr>
        </p:nvSpPr>
        <p:spPr/>
        <p:txBody>
          <a:bodyPr/>
          <a:lstStyle/>
          <a:p>
            <a:fld id="{5B47D5D2-9CE1-4728-9D0E-867B598D4F76}" type="slidenum">
              <a:rPr lang="en-US" altLang="zh-CN"/>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§8.3  访问者模式</a:t>
            </a:r>
          </a:p>
        </p:txBody>
      </p:sp>
      <p:sp>
        <p:nvSpPr>
          <p:cNvPr id="3" name="内容占位符 2"/>
          <p:cNvSpPr>
            <a:spLocks noGrp="1"/>
          </p:cNvSpPr>
          <p:nvPr>
            <p:ph idx="1"/>
          </p:nvPr>
        </p:nvSpPr>
        <p:spPr/>
        <p:txBody>
          <a:bodyPr>
            <a:normAutofit lnSpcReduction="10000"/>
          </a:bodyPr>
          <a:lstStyle/>
          <a:p>
            <a:r>
              <a:rPr lang="zh-CN" altLang="en-US" b="1" dirty="0">
                <a:latin typeface="+mj-lt"/>
              </a:rPr>
              <a:t>访问</a:t>
            </a:r>
            <a:r>
              <a:rPr lang="zh-CN" altLang="en-US" b="1">
                <a:latin typeface="+mj-lt"/>
              </a:rPr>
              <a:t>者模式</a:t>
            </a:r>
            <a:r>
              <a:rPr lang="en-US" altLang="zh-CN" b="1">
                <a:latin typeface="+mj-lt"/>
              </a:rPr>
              <a:t>(</a:t>
            </a:r>
            <a:r>
              <a:rPr lang="en-US" b="1">
                <a:latin typeface="+mj-lt"/>
              </a:rPr>
              <a:t>Visitor Pattern</a:t>
            </a:r>
            <a:r>
              <a:rPr lang="en-US" altLang="zh-CN" b="1">
                <a:latin typeface="+mj-lt"/>
              </a:rPr>
              <a:t>)</a:t>
            </a:r>
            <a:r>
              <a:rPr lang="zh-CN" altLang="en-US">
                <a:latin typeface="+mj-lt"/>
              </a:rPr>
              <a:t>：</a:t>
            </a:r>
            <a:endParaRPr lang="en-US" altLang="zh-CN" dirty="0">
              <a:latin typeface="+mj-lt"/>
            </a:endParaRPr>
          </a:p>
          <a:p>
            <a:pPr lvl="1"/>
            <a:r>
              <a:rPr lang="zh-CN" altLang="en-US">
                <a:latin typeface="+mj-lt"/>
              </a:rPr>
              <a:t>包含：</a:t>
            </a:r>
            <a:r>
              <a:rPr lang="zh-CN" altLang="en-US" b="1">
                <a:solidFill>
                  <a:srgbClr val="C00000"/>
                </a:solidFill>
                <a:latin typeface="+mj-lt"/>
              </a:rPr>
              <a:t>访问者</a:t>
            </a:r>
            <a:r>
              <a:rPr lang="en-US" altLang="zh-CN" b="1">
                <a:solidFill>
                  <a:srgbClr val="C00000"/>
                </a:solidFill>
                <a:latin typeface="+mj-lt"/>
              </a:rPr>
              <a:t>(</a:t>
            </a:r>
            <a:r>
              <a:rPr lang="en-US" altLang="zh-CN">
                <a:latin typeface="+mj-lt"/>
              </a:rPr>
              <a:t>Visitor</a:t>
            </a:r>
            <a:r>
              <a:rPr lang="en-US" altLang="zh-CN" b="1">
                <a:solidFill>
                  <a:srgbClr val="C00000"/>
                </a:solidFill>
                <a:latin typeface="+mj-lt"/>
              </a:rPr>
              <a:t>)</a:t>
            </a:r>
            <a:r>
              <a:rPr lang="zh-CN" altLang="en-US">
                <a:latin typeface="+mj-lt"/>
              </a:rPr>
              <a:t>和</a:t>
            </a:r>
            <a:r>
              <a:rPr lang="zh-CN" altLang="en-US" b="1" dirty="0">
                <a:solidFill>
                  <a:srgbClr val="C00000"/>
                </a:solidFill>
                <a:latin typeface="+mj-lt"/>
              </a:rPr>
              <a:t>被访问元素</a:t>
            </a:r>
            <a:r>
              <a:rPr lang="zh-CN" altLang="en-US" dirty="0">
                <a:latin typeface="+mj-lt"/>
              </a:rPr>
              <a:t>两个主要组成部分</a:t>
            </a:r>
            <a:r>
              <a:rPr lang="en-US" altLang="zh-CN" dirty="0">
                <a:latin typeface="+mj-lt"/>
              </a:rPr>
              <a:t>.</a:t>
            </a:r>
          </a:p>
          <a:p>
            <a:pPr lvl="1"/>
            <a:r>
              <a:rPr lang="zh-CN" altLang="en-US" b="1" dirty="0">
                <a:solidFill>
                  <a:srgbClr val="0000CC"/>
                </a:solidFill>
                <a:latin typeface="+mj-lt"/>
              </a:rPr>
              <a:t>被访问</a:t>
            </a:r>
            <a:r>
              <a:rPr lang="zh-CN" altLang="en-US" b="1">
                <a:solidFill>
                  <a:srgbClr val="0000CC"/>
                </a:solidFill>
                <a:latin typeface="+mj-lt"/>
              </a:rPr>
              <a:t>的元素</a:t>
            </a:r>
            <a:r>
              <a:rPr lang="zh-CN" altLang="en-US" b="1">
                <a:latin typeface="+mj-lt"/>
              </a:rPr>
              <a:t>为</a:t>
            </a:r>
            <a:r>
              <a:rPr lang="zh-CN" altLang="en-US" b="1">
                <a:solidFill>
                  <a:srgbClr val="0000CC"/>
                </a:solidFill>
                <a:latin typeface="+mj-lt"/>
              </a:rPr>
              <a:t>一个</a:t>
            </a:r>
            <a:r>
              <a:rPr lang="zh-CN" altLang="en-US" b="1">
                <a:solidFill>
                  <a:srgbClr val="C00000"/>
                </a:solidFill>
                <a:ea typeface="楷体" pitchFamily="49" charset="-122"/>
              </a:rPr>
              <a:t>对象结构</a:t>
            </a:r>
            <a:r>
              <a:rPr lang="zh-CN" altLang="en-US" sz="2000" b="1">
                <a:solidFill>
                  <a:srgbClr val="C00000"/>
                </a:solidFill>
                <a:ea typeface="楷体" pitchFamily="49" charset="-122"/>
              </a:rPr>
              <a:t>，</a:t>
            </a:r>
            <a:r>
              <a:rPr lang="zh-CN" altLang="en-US">
                <a:latin typeface="+mj-lt"/>
              </a:rPr>
              <a:t>通常</a:t>
            </a:r>
            <a:r>
              <a:rPr lang="zh-CN" altLang="en-US" dirty="0">
                <a:latin typeface="+mj-lt"/>
              </a:rPr>
              <a:t>具有不同的类型，且</a:t>
            </a:r>
            <a:r>
              <a:rPr lang="zh-CN" altLang="en-US" b="1" dirty="0">
                <a:solidFill>
                  <a:srgbClr val="006600"/>
                </a:solidFill>
                <a:latin typeface="+mj-lt"/>
              </a:rPr>
              <a:t>不同的访问者</a:t>
            </a:r>
            <a:r>
              <a:rPr lang="zh-CN" altLang="en-US" dirty="0">
                <a:latin typeface="+mj-lt"/>
              </a:rPr>
              <a:t>可以对它们进行不同的访问操作。</a:t>
            </a:r>
            <a:endParaRPr lang="en-US" altLang="zh-CN" dirty="0">
              <a:latin typeface="+mj-lt"/>
              <a:ea typeface="楷体" pitchFamily="49" charset="-122"/>
            </a:endParaRPr>
          </a:p>
          <a:p>
            <a:pPr lvl="1"/>
            <a:r>
              <a:rPr lang="zh-CN" altLang="en-US">
                <a:latin typeface="+mj-lt"/>
                <a:ea typeface="楷体" pitchFamily="49" charset="-122"/>
              </a:rPr>
              <a:t>该模式表示</a:t>
            </a:r>
            <a:r>
              <a:rPr lang="zh-CN" altLang="en-US" dirty="0">
                <a:latin typeface="+mj-lt"/>
                <a:ea typeface="楷体" pitchFamily="49" charset="-122"/>
              </a:rPr>
              <a:t>一个作用于</a:t>
            </a:r>
            <a:r>
              <a:rPr lang="zh-CN" altLang="en-US" b="1" dirty="0">
                <a:solidFill>
                  <a:srgbClr val="C00000"/>
                </a:solidFill>
                <a:latin typeface="+mj-lt"/>
                <a:ea typeface="楷体" pitchFamily="49" charset="-122"/>
              </a:rPr>
              <a:t>某对象结构</a:t>
            </a:r>
            <a:r>
              <a:rPr lang="zh-CN" altLang="en-US" dirty="0">
                <a:latin typeface="+mj-lt"/>
                <a:ea typeface="楷体" pitchFamily="49" charset="-122"/>
              </a:rPr>
              <a:t>中的各个元素的操作。它使你可以在不改变各个元素的类的前提下，定义作用于这些元素的新操作。</a:t>
            </a:r>
            <a:endParaRPr lang="en-US" altLang="zh-CN" dirty="0">
              <a:latin typeface="+mj-lt"/>
              <a:ea typeface="楷体" pitchFamily="49" charset="-122"/>
            </a:endParaRPr>
          </a:p>
          <a:p>
            <a:pPr lvl="1"/>
            <a:endParaRPr lang="en-US" altLang="zh-CN" dirty="0">
              <a:latin typeface="+mj-lt"/>
            </a:endParaRPr>
          </a:p>
          <a:p>
            <a:pPr lvl="1"/>
            <a:r>
              <a:rPr lang="zh-CN" altLang="en-US" dirty="0">
                <a:latin typeface="+mj-lt"/>
              </a:rPr>
              <a:t>从定义可以看出</a:t>
            </a:r>
            <a:r>
              <a:rPr lang="zh-CN" altLang="en-US" b="1" dirty="0">
                <a:solidFill>
                  <a:srgbClr val="C00000"/>
                </a:solidFill>
                <a:latin typeface="+mj-lt"/>
              </a:rPr>
              <a:t>结构对象</a:t>
            </a:r>
            <a:r>
              <a:rPr lang="zh-CN" altLang="en-US" dirty="0">
                <a:latin typeface="+mj-lt"/>
              </a:rPr>
              <a:t>是使用访问者模式必备条件，而且这个结构对象必须存在</a:t>
            </a:r>
            <a:r>
              <a:rPr lang="zh-CN" altLang="en-US" b="1" dirty="0">
                <a:solidFill>
                  <a:srgbClr val="C00000"/>
                </a:solidFill>
                <a:latin typeface="+mj-lt"/>
              </a:rPr>
              <a:t>遍历</a:t>
            </a:r>
            <a:r>
              <a:rPr lang="zh-CN" altLang="en-US" dirty="0">
                <a:latin typeface="+mj-lt"/>
              </a:rPr>
              <a:t>自身各个对象的方法。这便类似于</a:t>
            </a:r>
            <a:r>
              <a:rPr lang="en-US" altLang="zh-CN" dirty="0">
                <a:latin typeface="+mj-lt"/>
              </a:rPr>
              <a:t>Java</a:t>
            </a:r>
            <a:r>
              <a:rPr lang="zh-CN" altLang="en-US" dirty="0">
                <a:latin typeface="+mj-lt"/>
              </a:rPr>
              <a:t>语言当中的</a:t>
            </a:r>
            <a:r>
              <a:rPr lang="en-US" altLang="zh-CN" b="1" dirty="0">
                <a:solidFill>
                  <a:srgbClr val="0000CC"/>
                </a:solidFill>
                <a:latin typeface="+mj-lt"/>
              </a:rPr>
              <a:t>collection</a:t>
            </a:r>
            <a:r>
              <a:rPr lang="zh-CN" altLang="en-US" b="1" dirty="0">
                <a:solidFill>
                  <a:srgbClr val="0000CC"/>
                </a:solidFill>
                <a:latin typeface="+mj-lt"/>
              </a:rPr>
              <a:t>概念</a:t>
            </a:r>
            <a:r>
              <a:rPr lang="zh-CN" altLang="en-US" dirty="0">
                <a:latin typeface="+mj-lt"/>
              </a:rPr>
              <a:t>了。</a:t>
            </a:r>
          </a:p>
          <a:p>
            <a:pPr lvl="1"/>
            <a:endParaRPr lang="en-US" altLang="zh-CN" dirty="0">
              <a:latin typeface="+mj-lt"/>
              <a:ea typeface="楷体" pitchFamily="49" charset="-122"/>
            </a:endParaRPr>
          </a:p>
          <a:p>
            <a:pPr lvl="1"/>
            <a:endParaRPr lang="en-US" altLang="zh-CN" dirty="0">
              <a:latin typeface="+mj-lt"/>
              <a:ea typeface="楷体"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35</a:t>
            </a:fld>
            <a:endParaRPr lang="zh-CN" altLang="en-US">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实例：</a:t>
            </a:r>
          </a:p>
        </p:txBody>
      </p:sp>
      <p:sp>
        <p:nvSpPr>
          <p:cNvPr id="3" name="内容占位符 2"/>
          <p:cNvSpPr>
            <a:spLocks noGrp="1"/>
          </p:cNvSpPr>
          <p:nvPr>
            <p:ph idx="1"/>
          </p:nvPr>
        </p:nvSpPr>
        <p:spPr>
          <a:xfrm>
            <a:off x="457200" y="1600200"/>
            <a:ext cx="3686172" cy="4525963"/>
          </a:xfrm>
        </p:spPr>
        <p:txBody>
          <a:bodyPr>
            <a:normAutofit/>
          </a:bodyPr>
          <a:lstStyle/>
          <a:p>
            <a:r>
              <a:rPr lang="zh-CN" altLang="en-US" sz="2400" dirty="0"/>
              <a:t>如图所示，在医生开具</a:t>
            </a:r>
            <a:r>
              <a:rPr lang="zh-CN" altLang="en-US" sz="2400" b="1">
                <a:solidFill>
                  <a:srgbClr val="C00000"/>
                </a:solidFill>
              </a:rPr>
              <a:t>处方单</a:t>
            </a:r>
            <a:r>
              <a:rPr lang="en-US" altLang="zh-CN" sz="2400" b="1">
                <a:solidFill>
                  <a:srgbClr val="C00000"/>
                </a:solidFill>
              </a:rPr>
              <a:t>(</a:t>
            </a:r>
            <a:r>
              <a:rPr lang="zh-CN" altLang="en-US" sz="2400"/>
              <a:t>药单</a:t>
            </a:r>
            <a:r>
              <a:rPr lang="en-US" altLang="zh-CN" sz="2400"/>
              <a:t>)</a:t>
            </a:r>
            <a:r>
              <a:rPr lang="zh-CN" altLang="en-US" sz="2400"/>
              <a:t>后</a:t>
            </a:r>
            <a:r>
              <a:rPr lang="zh-CN" altLang="en-US" sz="2400" dirty="0"/>
              <a:t>，很多医院都存在如下处理流程：</a:t>
            </a:r>
            <a:endParaRPr lang="en-US" altLang="zh-CN" sz="2400" dirty="0"/>
          </a:p>
          <a:p>
            <a:pPr marL="857250" lvl="1" indent="-457200">
              <a:buFont typeface="+mj-lt"/>
              <a:buAutoNum type="arabicPeriod"/>
            </a:pPr>
            <a:r>
              <a:rPr lang="zh-CN" altLang="en-US" sz="2000"/>
              <a:t>划价人员，拿</a:t>
            </a:r>
            <a:r>
              <a:rPr lang="zh-CN" altLang="en-US" sz="2000" dirty="0"/>
              <a:t>到处方单之后根据药品名称和数量计算总价。</a:t>
            </a:r>
            <a:endParaRPr lang="en-US" altLang="zh-CN" sz="2000" dirty="0"/>
          </a:p>
          <a:p>
            <a:pPr marL="857250" lvl="1" indent="-457200">
              <a:buFont typeface="+mj-lt"/>
              <a:buAutoNum type="arabicPeriod"/>
            </a:pPr>
            <a:r>
              <a:rPr lang="zh-CN" altLang="en-US" sz="2000"/>
              <a:t>药房工作人员，根据</a:t>
            </a:r>
            <a:r>
              <a:rPr lang="zh-CN" altLang="en-US" sz="2000" dirty="0"/>
              <a:t>药品名称和数量准备</a:t>
            </a:r>
            <a:r>
              <a:rPr lang="zh-CN" altLang="en-US" sz="2000"/>
              <a:t>药品。</a:t>
            </a:r>
            <a:endParaRPr lang="en-US" altLang="zh-CN" sz="2000"/>
          </a:p>
          <a:p>
            <a:pPr marL="400050" lvl="1" indent="0">
              <a:buNone/>
            </a:pPr>
            <a:endParaRPr lang="zh-CN" altLang="en-US" sz="20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4357686" y="928670"/>
            <a:ext cx="4514850" cy="4657725"/>
          </a:xfrm>
          <a:prstGeom prst="rect">
            <a:avLst/>
          </a:prstGeom>
          <a:noFill/>
          <a:ln w="9525">
            <a:noFill/>
            <a:miter lim="800000"/>
            <a:headEnd/>
            <a:tailEnd/>
          </a:ln>
          <a:effectLst/>
        </p:spPr>
      </p:pic>
      <p:sp>
        <p:nvSpPr>
          <p:cNvPr id="5" name="文本框 4">
            <a:extLst>
              <a:ext uri="{FF2B5EF4-FFF2-40B4-BE49-F238E27FC236}">
                <a16:creationId xmlns:a16="http://schemas.microsoft.com/office/drawing/2014/main" id="{8AA3E9CE-9FAC-4F8B-B3C2-C21DE4F0C074}"/>
              </a:ext>
            </a:extLst>
          </p:cNvPr>
          <p:cNvSpPr txBox="1"/>
          <p:nvPr/>
        </p:nvSpPr>
        <p:spPr>
          <a:xfrm>
            <a:off x="611560" y="5726053"/>
            <a:ext cx="4872552" cy="400110"/>
          </a:xfrm>
          <a:prstGeom prst="rect">
            <a:avLst/>
          </a:prstGeom>
          <a:noFill/>
        </p:spPr>
        <p:txBody>
          <a:bodyPr wrap="none" rtlCol="0">
            <a:spAutoFit/>
          </a:bodyPr>
          <a:lstStyle/>
          <a:p>
            <a:r>
              <a:rPr lang="zh-CN" altLang="en-US" sz="2000" b="1">
                <a:solidFill>
                  <a:srgbClr val="C00000"/>
                </a:solidFill>
              </a:rPr>
              <a:t>访问者</a:t>
            </a:r>
            <a:r>
              <a:rPr lang="en-US" altLang="zh-CN" sz="2000" b="1">
                <a:solidFill>
                  <a:srgbClr val="C00000"/>
                </a:solidFill>
              </a:rPr>
              <a:t>(</a:t>
            </a:r>
            <a:r>
              <a:rPr lang="en-US" altLang="zh-CN" sz="2000"/>
              <a:t>Visitor</a:t>
            </a:r>
            <a:r>
              <a:rPr lang="en-US" altLang="zh-CN" sz="2000" b="1">
                <a:solidFill>
                  <a:srgbClr val="C00000"/>
                </a:solidFill>
              </a:rPr>
              <a:t>)</a:t>
            </a:r>
            <a:r>
              <a:rPr lang="zh-CN" altLang="en-US" sz="2000" b="1">
                <a:solidFill>
                  <a:srgbClr val="C00000"/>
                </a:solidFill>
              </a:rPr>
              <a:t>：</a:t>
            </a:r>
            <a:r>
              <a:rPr lang="zh-CN" altLang="en-US" sz="2000"/>
              <a:t>划价人员和药房工作人员</a:t>
            </a:r>
          </a:p>
        </p:txBody>
      </p:sp>
      <p:sp>
        <p:nvSpPr>
          <p:cNvPr id="6" name="文本框 5">
            <a:extLst>
              <a:ext uri="{FF2B5EF4-FFF2-40B4-BE49-F238E27FC236}">
                <a16:creationId xmlns:a16="http://schemas.microsoft.com/office/drawing/2014/main" id="{57BE86CD-8E65-4AC9-8C8E-8AC94AA9A93A}"/>
              </a:ext>
            </a:extLst>
          </p:cNvPr>
          <p:cNvSpPr txBox="1"/>
          <p:nvPr/>
        </p:nvSpPr>
        <p:spPr>
          <a:xfrm>
            <a:off x="611560" y="5307820"/>
            <a:ext cx="3179075" cy="400110"/>
          </a:xfrm>
          <a:prstGeom prst="rect">
            <a:avLst/>
          </a:prstGeom>
          <a:noFill/>
        </p:spPr>
        <p:txBody>
          <a:bodyPr wrap="none" rtlCol="0">
            <a:spAutoFit/>
          </a:bodyPr>
          <a:lstStyle/>
          <a:p>
            <a:r>
              <a:rPr lang="zh-CN" altLang="en-US" sz="2000" b="1">
                <a:solidFill>
                  <a:srgbClr val="C00000"/>
                </a:solidFill>
              </a:rPr>
              <a:t>被访问元素：</a:t>
            </a:r>
            <a:r>
              <a:rPr lang="zh-CN" altLang="en-US" sz="2000"/>
              <a:t>处方单</a:t>
            </a:r>
            <a:r>
              <a:rPr lang="en-US" altLang="zh-CN" sz="2000"/>
              <a:t>(</a:t>
            </a:r>
            <a:r>
              <a:rPr lang="zh-CN" altLang="en-US" sz="2000"/>
              <a:t>药单</a:t>
            </a:r>
            <a:r>
              <a:rPr lang="en-US" altLang="zh-CN" sz="2000"/>
              <a:t>)</a:t>
            </a:r>
            <a:endParaRPr lang="zh-CN" altLang="en-US" sz="2000"/>
          </a:p>
        </p:txBody>
      </p:sp>
      <p:sp>
        <p:nvSpPr>
          <p:cNvPr id="7" name="标注: 线形 6">
            <a:extLst>
              <a:ext uri="{FF2B5EF4-FFF2-40B4-BE49-F238E27FC236}">
                <a16:creationId xmlns:a16="http://schemas.microsoft.com/office/drawing/2014/main" id="{3997B319-ECD2-4BBB-858B-9170A40DB56C}"/>
              </a:ext>
            </a:extLst>
          </p:cNvPr>
          <p:cNvSpPr/>
          <p:nvPr/>
        </p:nvSpPr>
        <p:spPr>
          <a:xfrm>
            <a:off x="6732239" y="274638"/>
            <a:ext cx="1255615" cy="291378"/>
          </a:xfrm>
          <a:prstGeom prst="borderCallout1">
            <a:avLst>
              <a:gd name="adj1" fmla="val 107902"/>
              <a:gd name="adj2" fmla="val 46022"/>
              <a:gd name="adj3" fmla="val 222781"/>
              <a:gd name="adj4" fmla="val 526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ea typeface="楷体" pitchFamily="49" charset="-122"/>
              </a:rPr>
              <a:t>对象结构</a:t>
            </a:r>
            <a:endParaRPr lang="zh-CN" altLang="en-US" sz="2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§8.3  </a:t>
            </a:r>
            <a:r>
              <a:rPr lang="zh-CN" altLang="en-US">
                <a:latin typeface="宋体" charset="-122"/>
              </a:rPr>
              <a:t>访问者模式</a:t>
            </a:r>
            <a:endParaRPr lang="zh-CN" altLang="en-US"/>
          </a:p>
        </p:txBody>
      </p:sp>
      <p:sp>
        <p:nvSpPr>
          <p:cNvPr id="3" name="内容占位符 2"/>
          <p:cNvSpPr>
            <a:spLocks noGrp="1"/>
          </p:cNvSpPr>
          <p:nvPr>
            <p:ph idx="1"/>
          </p:nvPr>
        </p:nvSpPr>
        <p:spPr/>
        <p:txBody>
          <a:bodyPr>
            <a:normAutofit/>
          </a:bodyPr>
          <a:lstStyle/>
          <a:p>
            <a:r>
              <a:rPr lang="zh-CN" altLang="en-US" dirty="0"/>
              <a:t>在软件开发中</a:t>
            </a:r>
            <a:r>
              <a:rPr lang="zh-CN" altLang="en-US"/>
              <a:t>，有时候也</a:t>
            </a:r>
            <a:r>
              <a:rPr lang="zh-CN" altLang="en-US" dirty="0"/>
              <a:t>需要处理像</a:t>
            </a:r>
            <a:r>
              <a:rPr lang="zh-CN" altLang="en-US" b="1" dirty="0">
                <a:solidFill>
                  <a:srgbClr val="006600"/>
                </a:solidFill>
              </a:rPr>
              <a:t>处方单</a:t>
            </a:r>
            <a:r>
              <a:rPr lang="zh-CN" altLang="en-US" dirty="0"/>
              <a:t>这样的</a:t>
            </a:r>
            <a:r>
              <a:rPr lang="zh-CN" altLang="en-US" b="1" dirty="0">
                <a:solidFill>
                  <a:srgbClr val="006600"/>
                </a:solidFill>
              </a:rPr>
              <a:t>集合对象结构</a:t>
            </a:r>
            <a:r>
              <a:rPr lang="zh-CN" altLang="en-US" dirty="0"/>
              <a:t>：</a:t>
            </a:r>
            <a:endParaRPr lang="en-US" altLang="zh-CN" dirty="0"/>
          </a:p>
          <a:p>
            <a:pPr lvl="1"/>
            <a:r>
              <a:rPr lang="zh-CN" altLang="en-US" dirty="0"/>
              <a:t>在该对象结构中存储了多个不同类型的对象信息，而且对同一对象结构中的元素的操作方式并不唯一，可能需要提供多种不同的处理方式，还有可能增加新的处理</a:t>
            </a:r>
            <a:r>
              <a:rPr lang="zh-CN" altLang="en-US"/>
              <a:t>方式。</a:t>
            </a:r>
            <a:endParaRPr lang="en-US" altLang="zh-CN"/>
          </a:p>
          <a:p>
            <a:pPr lvl="1"/>
            <a:endParaRPr lang="en-US" altLang="zh-CN" dirty="0"/>
          </a:p>
          <a:p>
            <a:r>
              <a:rPr lang="zh-CN" altLang="en-US" dirty="0"/>
              <a:t>在设计模式中，有一种模式可以满足上述要求，其模式动机就是以不同的</a:t>
            </a:r>
            <a:r>
              <a:rPr lang="zh-CN" altLang="en-US"/>
              <a:t>方式操作一个</a:t>
            </a:r>
            <a:r>
              <a:rPr lang="zh-CN" altLang="en-US" b="1">
                <a:solidFill>
                  <a:srgbClr val="0000CC"/>
                </a:solidFill>
              </a:rPr>
              <a:t>复杂</a:t>
            </a:r>
            <a:r>
              <a:rPr lang="zh-CN" altLang="en-US" b="1" dirty="0">
                <a:solidFill>
                  <a:srgbClr val="0000CC"/>
                </a:solidFill>
              </a:rPr>
              <a:t>对象结构</a:t>
            </a:r>
            <a:r>
              <a:rPr lang="zh-CN" altLang="en-US" dirty="0"/>
              <a:t>，该模式就是</a:t>
            </a:r>
            <a:r>
              <a:rPr lang="zh-CN" altLang="en-US" b="1" dirty="0">
                <a:solidFill>
                  <a:srgbClr val="C00000"/>
                </a:solidFill>
              </a:rPr>
              <a:t>访问者模式</a:t>
            </a:r>
            <a:r>
              <a:rPr lang="zh-CN" alt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§8.3.1  </a:t>
            </a:r>
            <a:r>
              <a:rPr lang="zh-CN" altLang="en-US" dirty="0">
                <a:latin typeface="宋体" charset="-122"/>
              </a:rPr>
              <a:t>模式的结构</a:t>
            </a:r>
            <a:endParaRPr lang="zh-CN" altLang="en-US" dirty="0"/>
          </a:p>
        </p:txBody>
      </p:sp>
      <p:sp>
        <p:nvSpPr>
          <p:cNvPr id="3" name="内容占位符 2"/>
          <p:cNvSpPr>
            <a:spLocks noGrp="1"/>
          </p:cNvSpPr>
          <p:nvPr>
            <p:ph idx="1"/>
          </p:nvPr>
        </p:nvSpPr>
        <p:spPr/>
        <p:txBody>
          <a:bodyPr>
            <a:normAutofit lnSpcReduction="10000"/>
          </a:bodyPr>
          <a:lstStyle/>
          <a:p>
            <a:pPr algn="just">
              <a:spcBef>
                <a:spcPts val="0"/>
              </a:spcBef>
            </a:pPr>
            <a:r>
              <a:rPr lang="zh-CN" altLang="en-US" b="1" dirty="0">
                <a:solidFill>
                  <a:srgbClr val="0000CC"/>
                </a:solidFill>
                <a:latin typeface="Tahoma" pitchFamily="34" charset="0"/>
                <a:cs typeface="Tahoma" pitchFamily="34" charset="0"/>
              </a:rPr>
              <a:t>访问者模式属</a:t>
            </a:r>
            <a:r>
              <a:rPr lang="zh-CN" altLang="en-US" dirty="0">
                <a:latin typeface="Tahoma" pitchFamily="34" charset="0"/>
                <a:cs typeface="Tahoma" pitchFamily="34" charset="0"/>
              </a:rPr>
              <a:t>于行为型模式，结构中包括四种角色：</a:t>
            </a:r>
          </a:p>
          <a:p>
            <a:pPr marL="801687" lvl="1" indent="-457200" algn="just">
              <a:spcBef>
                <a:spcPts val="0"/>
              </a:spcBef>
              <a:buFont typeface="+mj-lt"/>
              <a:buAutoNum type="arabicPeriod"/>
            </a:pPr>
            <a:r>
              <a:rPr lang="zh-CN" altLang="en-US" b="1">
                <a:solidFill>
                  <a:srgbClr val="C00000"/>
                </a:solidFill>
                <a:latin typeface="Tahoma" pitchFamily="34" charset="0"/>
                <a:cs typeface="Tahoma" pitchFamily="34" charset="0"/>
              </a:rPr>
              <a:t>元素</a:t>
            </a:r>
            <a:r>
              <a:rPr lang="en-US" altLang="zh-CN" b="1">
                <a:solidFill>
                  <a:srgbClr val="C00000"/>
                </a:solidFill>
                <a:latin typeface="Tahoma" pitchFamily="34" charset="0"/>
                <a:cs typeface="Tahoma" pitchFamily="34" charset="0"/>
              </a:rPr>
              <a:t>(</a:t>
            </a:r>
            <a:r>
              <a:rPr lang="en-US" altLang="zh-CN" b="1">
                <a:solidFill>
                  <a:srgbClr val="C00000"/>
                </a:solidFill>
                <a:latin typeface="Tahoma" pitchFamily="34" charset="0"/>
                <a:ea typeface="Tahoma" pitchFamily="34" charset="0"/>
                <a:cs typeface="Tahoma" pitchFamily="34" charset="0"/>
              </a:rPr>
              <a:t>Element)：</a:t>
            </a:r>
            <a:endParaRPr lang="en-US" altLang="zh-CN" b="1" dirty="0">
              <a:solidFill>
                <a:srgbClr val="C00000"/>
              </a:solidFill>
              <a:latin typeface="Tahoma" pitchFamily="34" charset="0"/>
              <a:ea typeface="Tahoma" pitchFamily="34" charset="0"/>
              <a:cs typeface="Tahoma" pitchFamily="34" charset="0"/>
            </a:endParaRPr>
          </a:p>
          <a:p>
            <a:pPr lvl="2" algn="just">
              <a:spcBef>
                <a:spcPts val="0"/>
              </a:spcBef>
            </a:pPr>
            <a:r>
              <a:rPr lang="zh-CN" altLang="en-US" dirty="0">
                <a:latin typeface="Tahoma" pitchFamily="34" charset="0"/>
                <a:cs typeface="Tahoma" pitchFamily="34" charset="0"/>
              </a:rPr>
              <a:t>一个抽象</a:t>
            </a:r>
            <a:r>
              <a:rPr lang="zh-CN" altLang="en-US">
                <a:latin typeface="Tahoma" pitchFamily="34" charset="0"/>
                <a:cs typeface="Tahoma" pitchFamily="34" charset="0"/>
              </a:rPr>
              <a:t>类，表示</a:t>
            </a:r>
            <a:r>
              <a:rPr lang="zh-CN" altLang="en-US">
                <a:solidFill>
                  <a:srgbClr val="006600"/>
                </a:solidFill>
                <a:latin typeface="Tahoma" pitchFamily="34" charset="0"/>
                <a:cs typeface="Tahoma" pitchFamily="34" charset="0"/>
              </a:rPr>
              <a:t>被</a:t>
            </a:r>
            <a:r>
              <a:rPr lang="zh-CN" altLang="en-US" dirty="0">
                <a:solidFill>
                  <a:srgbClr val="006600"/>
                </a:solidFill>
                <a:latin typeface="Tahoma" pitchFamily="34" charset="0"/>
                <a:cs typeface="Tahoma" pitchFamily="34" charset="0"/>
              </a:rPr>
              <a:t>访问元素</a:t>
            </a:r>
            <a:r>
              <a:rPr lang="zh-CN" altLang="en-US" dirty="0">
                <a:latin typeface="Tahoma" pitchFamily="34" charset="0"/>
                <a:cs typeface="Tahoma" pitchFamily="34" charset="0"/>
              </a:rPr>
              <a:t>，该类定义了接收</a:t>
            </a:r>
            <a:r>
              <a:rPr lang="zh-CN" altLang="en-US" dirty="0">
                <a:solidFill>
                  <a:srgbClr val="0000CC"/>
                </a:solidFill>
                <a:latin typeface="Tahoma" pitchFamily="34" charset="0"/>
                <a:cs typeface="Tahoma" pitchFamily="34" charset="0"/>
              </a:rPr>
              <a:t>访问者</a:t>
            </a:r>
            <a:r>
              <a:rPr lang="zh-CN" altLang="en-US" dirty="0">
                <a:latin typeface="Tahoma" pitchFamily="34" charset="0"/>
                <a:cs typeface="Tahoma" pitchFamily="34" charset="0"/>
              </a:rPr>
              <a:t>的</a:t>
            </a:r>
            <a:r>
              <a:rPr lang="en-US" altLang="zh-CN" b="1" dirty="0">
                <a:solidFill>
                  <a:srgbClr val="0000CC"/>
                </a:solidFill>
                <a:latin typeface="Tahoma" pitchFamily="34" charset="0"/>
                <a:ea typeface="Tahoma" pitchFamily="34" charset="0"/>
                <a:cs typeface="Tahoma" pitchFamily="34" charset="0"/>
              </a:rPr>
              <a:t>accept</a:t>
            </a:r>
            <a:r>
              <a:rPr lang="zh-CN" altLang="en-US" dirty="0">
                <a:latin typeface="Tahoma" pitchFamily="34" charset="0"/>
                <a:cs typeface="Tahoma" pitchFamily="34" charset="0"/>
              </a:rPr>
              <a:t>操作。</a:t>
            </a:r>
          </a:p>
          <a:p>
            <a:pPr marL="801687" lvl="1" indent="-457200" algn="just">
              <a:spcBef>
                <a:spcPts val="0"/>
              </a:spcBef>
              <a:buFont typeface="+mj-lt"/>
              <a:buAutoNum type="arabicPeriod"/>
            </a:pPr>
            <a:r>
              <a:rPr lang="zh-CN" altLang="en-US" b="1">
                <a:solidFill>
                  <a:srgbClr val="C00000"/>
                </a:solidFill>
                <a:latin typeface="Tahoma" pitchFamily="34" charset="0"/>
                <a:cs typeface="Tahoma" pitchFamily="34" charset="0"/>
              </a:rPr>
              <a:t>具体元素</a:t>
            </a:r>
            <a:r>
              <a:rPr lang="en-US" altLang="zh-CN" b="1">
                <a:solidFill>
                  <a:srgbClr val="C00000"/>
                </a:solidFill>
                <a:latin typeface="Tahoma" pitchFamily="34" charset="0"/>
                <a:cs typeface="Tahoma" pitchFamily="34" charset="0"/>
              </a:rPr>
              <a:t>(Concrete Element)：</a:t>
            </a:r>
            <a:endParaRPr lang="en-US" altLang="zh-CN" b="1" dirty="0">
              <a:solidFill>
                <a:srgbClr val="C00000"/>
              </a:solidFill>
              <a:latin typeface="Tahoma" pitchFamily="34" charset="0"/>
              <a:cs typeface="Tahoma" pitchFamily="34" charset="0"/>
            </a:endParaRPr>
          </a:p>
          <a:p>
            <a:pPr lvl="2" algn="just">
              <a:spcBef>
                <a:spcPts val="0"/>
              </a:spcBef>
            </a:pPr>
            <a:r>
              <a:rPr lang="en-US" altLang="zh-CN">
                <a:latin typeface="Tahoma" pitchFamily="34" charset="0"/>
                <a:ea typeface="Tahoma" pitchFamily="34" charset="0"/>
                <a:cs typeface="Tahoma" pitchFamily="34" charset="0"/>
              </a:rPr>
              <a:t>Element</a:t>
            </a:r>
            <a:r>
              <a:rPr lang="zh-CN" altLang="en-US" dirty="0">
                <a:latin typeface="Tahoma" pitchFamily="34" charset="0"/>
                <a:cs typeface="Tahoma" pitchFamily="34" charset="0"/>
              </a:rPr>
              <a:t>的子</a:t>
            </a:r>
            <a:r>
              <a:rPr lang="zh-CN" altLang="en-US">
                <a:latin typeface="Tahoma" pitchFamily="34" charset="0"/>
                <a:cs typeface="Tahoma" pitchFamily="34" charset="0"/>
              </a:rPr>
              <a:t>类。</a:t>
            </a:r>
            <a:endParaRPr lang="en-US" altLang="zh-CN">
              <a:latin typeface="Tahoma" pitchFamily="34" charset="0"/>
              <a:cs typeface="Tahoma" pitchFamily="34" charset="0"/>
            </a:endParaRPr>
          </a:p>
          <a:p>
            <a:pPr marL="693737" lvl="2" indent="0" algn="just">
              <a:spcBef>
                <a:spcPts val="0"/>
              </a:spcBef>
              <a:buNone/>
            </a:pPr>
            <a:endParaRPr lang="zh-CN" altLang="en-US" dirty="0">
              <a:latin typeface="Tahoma" pitchFamily="34" charset="0"/>
              <a:cs typeface="Tahoma" pitchFamily="34" charset="0"/>
            </a:endParaRPr>
          </a:p>
          <a:p>
            <a:pPr marL="801687" lvl="1" indent="-457200" algn="just">
              <a:spcBef>
                <a:spcPts val="0"/>
              </a:spcBef>
              <a:buFont typeface="+mj-lt"/>
              <a:buAutoNum type="arabicPeriod"/>
            </a:pPr>
            <a:r>
              <a:rPr lang="zh-CN" altLang="en-US" b="1" dirty="0">
                <a:solidFill>
                  <a:srgbClr val="C00000"/>
                </a:solidFill>
                <a:latin typeface="Tahoma" pitchFamily="34" charset="0"/>
                <a:cs typeface="Tahoma" pitchFamily="34" charset="0"/>
              </a:rPr>
              <a:t>抽象</a:t>
            </a:r>
            <a:r>
              <a:rPr lang="zh-CN" altLang="en-US" b="1">
                <a:solidFill>
                  <a:srgbClr val="C00000"/>
                </a:solidFill>
                <a:latin typeface="Tahoma" pitchFamily="34" charset="0"/>
                <a:cs typeface="Tahoma" pitchFamily="34" charset="0"/>
              </a:rPr>
              <a:t>访问者</a:t>
            </a:r>
            <a:r>
              <a:rPr lang="en-US" altLang="zh-CN" b="1">
                <a:solidFill>
                  <a:srgbClr val="C00000"/>
                </a:solidFill>
                <a:latin typeface="Tahoma" pitchFamily="34" charset="0"/>
                <a:cs typeface="Tahoma" pitchFamily="34" charset="0"/>
              </a:rPr>
              <a:t>(Visitor)：</a:t>
            </a:r>
            <a:endParaRPr lang="en-US" altLang="zh-CN" b="1" dirty="0">
              <a:solidFill>
                <a:srgbClr val="C00000"/>
              </a:solidFill>
              <a:latin typeface="Tahoma" pitchFamily="34" charset="0"/>
              <a:cs typeface="Tahoma" pitchFamily="34" charset="0"/>
            </a:endParaRPr>
          </a:p>
          <a:p>
            <a:pPr lvl="2" algn="just">
              <a:spcBef>
                <a:spcPts val="0"/>
              </a:spcBef>
            </a:pPr>
            <a:r>
              <a:rPr lang="zh-CN" altLang="en-US">
                <a:latin typeface="Tahoma" pitchFamily="34" charset="0"/>
                <a:cs typeface="Tahoma" pitchFamily="34" charset="0"/>
              </a:rPr>
              <a:t>一个接口，该</a:t>
            </a:r>
            <a:r>
              <a:rPr lang="zh-CN" altLang="en-US" dirty="0">
                <a:latin typeface="Tahoma" pitchFamily="34" charset="0"/>
                <a:cs typeface="Tahoma" pitchFamily="34" charset="0"/>
              </a:rPr>
              <a:t>接口</a:t>
            </a:r>
            <a:r>
              <a:rPr lang="zh-CN" altLang="en-US">
                <a:latin typeface="Tahoma" pitchFamily="34" charset="0"/>
                <a:cs typeface="Tahoma" pitchFamily="34" charset="0"/>
              </a:rPr>
              <a:t>定义</a:t>
            </a:r>
            <a:r>
              <a:rPr lang="zh-CN" altLang="en-US" b="1">
                <a:solidFill>
                  <a:srgbClr val="0000CC"/>
                </a:solidFill>
                <a:latin typeface="Tahoma" pitchFamily="34" charset="0"/>
                <a:cs typeface="Tahoma" pitchFamily="34" charset="0"/>
              </a:rPr>
              <a:t>操作</a:t>
            </a:r>
            <a:r>
              <a:rPr lang="en-US" altLang="zh-CN" b="1">
                <a:solidFill>
                  <a:srgbClr val="0000CC"/>
                </a:solidFill>
                <a:latin typeface="Tahoma" pitchFamily="34" charset="0"/>
                <a:cs typeface="Tahoma" pitchFamily="34" charset="0"/>
              </a:rPr>
              <a:t>(visit)</a:t>
            </a:r>
            <a:r>
              <a:rPr lang="zh-CN" altLang="en-US" b="1">
                <a:solidFill>
                  <a:srgbClr val="0000CC"/>
                </a:solidFill>
                <a:latin typeface="Tahoma" pitchFamily="34" charset="0"/>
                <a:cs typeface="Tahoma" pitchFamily="34" charset="0"/>
              </a:rPr>
              <a:t>具体</a:t>
            </a:r>
            <a:r>
              <a:rPr lang="zh-CN" altLang="en-US" b="1" dirty="0">
                <a:solidFill>
                  <a:srgbClr val="0000CC"/>
                </a:solidFill>
                <a:latin typeface="Tahoma" pitchFamily="34" charset="0"/>
                <a:cs typeface="Tahoma" pitchFamily="34" charset="0"/>
              </a:rPr>
              <a:t>元素</a:t>
            </a:r>
            <a:r>
              <a:rPr lang="zh-CN" altLang="en-US" dirty="0">
                <a:latin typeface="Tahoma" pitchFamily="34" charset="0"/>
                <a:cs typeface="Tahoma" pitchFamily="34" charset="0"/>
              </a:rPr>
              <a:t>的抽象方法。</a:t>
            </a:r>
          </a:p>
          <a:p>
            <a:pPr marL="801687" lvl="1" indent="-457200" algn="just">
              <a:spcBef>
                <a:spcPts val="0"/>
              </a:spcBef>
              <a:buFont typeface="+mj-lt"/>
              <a:buAutoNum type="arabicPeriod"/>
            </a:pPr>
            <a:r>
              <a:rPr lang="zh-CN" altLang="en-US" b="1" dirty="0">
                <a:solidFill>
                  <a:srgbClr val="C00000"/>
                </a:solidFill>
                <a:latin typeface="Tahoma" pitchFamily="34" charset="0"/>
                <a:cs typeface="Tahoma" pitchFamily="34" charset="0"/>
              </a:rPr>
              <a:t>具体</a:t>
            </a:r>
            <a:r>
              <a:rPr lang="zh-CN" altLang="en-US" b="1">
                <a:solidFill>
                  <a:srgbClr val="C00000"/>
                </a:solidFill>
                <a:latin typeface="Tahoma" pitchFamily="34" charset="0"/>
                <a:cs typeface="Tahoma" pitchFamily="34" charset="0"/>
              </a:rPr>
              <a:t>访问者</a:t>
            </a:r>
            <a:r>
              <a:rPr lang="en-US" altLang="zh-CN" b="1">
                <a:solidFill>
                  <a:srgbClr val="C00000"/>
                </a:solidFill>
                <a:latin typeface="Tahoma" pitchFamily="34" charset="0"/>
                <a:cs typeface="Tahoma" pitchFamily="34" charset="0"/>
              </a:rPr>
              <a:t>(Concrete Visitor)：</a:t>
            </a:r>
            <a:endParaRPr lang="en-US" altLang="zh-CN" b="1" dirty="0">
              <a:solidFill>
                <a:srgbClr val="C00000"/>
              </a:solidFill>
              <a:latin typeface="Tahoma" pitchFamily="34" charset="0"/>
              <a:cs typeface="Tahoma" pitchFamily="34" charset="0"/>
            </a:endParaRPr>
          </a:p>
          <a:p>
            <a:pPr lvl="2" algn="just">
              <a:spcBef>
                <a:spcPts val="0"/>
              </a:spcBef>
            </a:pPr>
            <a:r>
              <a:rPr lang="zh-CN" altLang="en-US">
                <a:latin typeface="Tahoma" pitchFamily="34" charset="0"/>
                <a:cs typeface="Tahoma" pitchFamily="34" charset="0"/>
              </a:rPr>
              <a:t>实现</a:t>
            </a:r>
            <a:r>
              <a:rPr lang="en-US" altLang="zh-CN" dirty="0">
                <a:latin typeface="Tahoma" pitchFamily="34" charset="0"/>
                <a:ea typeface="Tahoma" pitchFamily="34" charset="0"/>
                <a:cs typeface="Tahoma" pitchFamily="34" charset="0"/>
              </a:rPr>
              <a:t>Visitor</a:t>
            </a:r>
            <a:r>
              <a:rPr lang="zh-CN" altLang="en-US" dirty="0">
                <a:latin typeface="Tahoma" pitchFamily="34" charset="0"/>
                <a:cs typeface="Tahoma" pitchFamily="34" charset="0"/>
              </a:rPr>
              <a:t>接口的类，</a:t>
            </a:r>
            <a:r>
              <a:rPr lang="zh-CN" altLang="en-US" sz="2400" dirty="0"/>
              <a:t>实现</a:t>
            </a:r>
            <a:r>
              <a:rPr lang="en-US" altLang="zh-CN" sz="2400" b="1" dirty="0">
                <a:solidFill>
                  <a:srgbClr val="0000CC"/>
                </a:solidFill>
              </a:rPr>
              <a:t>visit</a:t>
            </a:r>
            <a:r>
              <a:rPr lang="zh-CN" altLang="en-US" sz="2400" dirty="0"/>
              <a:t>方法。</a:t>
            </a:r>
            <a:endParaRPr lang="zh-CN" altLang="en-US" dirty="0">
              <a:latin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Arial" panose="020B0604020202020204" pitchFamily="34" charset="0"/>
                <a:cs typeface="Arial" panose="020B0604020202020204" pitchFamily="34" charset="0"/>
              </a:rPr>
              <a:t>访问者模式的</a:t>
            </a:r>
            <a:r>
              <a:rPr lang="en-US" altLang="zh-CN" dirty="0">
                <a:solidFill>
                  <a:schemeClr val="tx1"/>
                </a:solidFill>
                <a:latin typeface="Arial" panose="020B0604020202020204" pitchFamily="34" charset="0"/>
                <a:cs typeface="Arial" panose="020B0604020202020204" pitchFamily="34" charset="0"/>
              </a:rPr>
              <a:t>UML</a:t>
            </a:r>
            <a:r>
              <a:rPr lang="zh-CN" altLang="en-US" dirty="0">
                <a:solidFill>
                  <a:schemeClr val="tx1"/>
                </a:solidFill>
                <a:latin typeface="Arial" panose="020B0604020202020204" pitchFamily="34" charset="0"/>
                <a:cs typeface="Arial" panose="020B0604020202020204" pitchFamily="34" charset="0"/>
              </a:rPr>
              <a:t>类图</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p:txBody>
          <a:bodyPr/>
          <a:lstStyle/>
          <a:p>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Arial" panose="020B0604020202020204" pitchFamily="34" charset="0"/>
                <a:cs typeface="Arial" panose="020B0604020202020204" pitchFamily="34" charset="0"/>
              </a:rPr>
              <a:pPr/>
              <a:t>39</a:t>
            </a:fld>
            <a:endParaRPr lang="zh-CN" altLang="en-US">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a:srcRect/>
          <a:stretch>
            <a:fillRect/>
          </a:stretch>
        </p:blipFill>
        <p:spPr bwMode="auto">
          <a:xfrm>
            <a:off x="1643042" y="2143116"/>
            <a:ext cx="5715000" cy="4267200"/>
          </a:xfrm>
          <a:prstGeom prst="rect">
            <a:avLst/>
          </a:prstGeom>
          <a:noFill/>
        </p:spPr>
      </p:pic>
      <p:sp>
        <p:nvSpPr>
          <p:cNvPr id="6" name="线形标注 1 5"/>
          <p:cNvSpPr/>
          <p:nvPr/>
        </p:nvSpPr>
        <p:spPr>
          <a:xfrm>
            <a:off x="7288288" y="1571612"/>
            <a:ext cx="1244086" cy="571504"/>
          </a:xfrm>
          <a:prstGeom prst="borderCallout1">
            <a:avLst>
              <a:gd name="adj1" fmla="val 52819"/>
              <a:gd name="adj2" fmla="val 864"/>
              <a:gd name="adj3" fmla="val 157824"/>
              <a:gd name="adj4" fmla="val -5826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Arial" panose="020B0604020202020204" pitchFamily="34" charset="0"/>
                <a:cs typeface="Arial" panose="020B0604020202020204" pitchFamily="34" charset="0"/>
              </a:rPr>
              <a:t>Element</a:t>
            </a:r>
            <a:r>
              <a:rPr lang="zh-CN" altLang="en-US" sz="2000" b="1" dirty="0">
                <a:solidFill>
                  <a:schemeClr val="tx1"/>
                </a:solidFill>
                <a:latin typeface="Arial" panose="020B0604020202020204" pitchFamily="34" charset="0"/>
                <a:cs typeface="Arial" panose="020B0604020202020204" pitchFamily="34" charset="0"/>
              </a:rPr>
              <a:t>抽象类</a:t>
            </a:r>
            <a:endParaRPr lang="en-US" altLang="zh-CN" sz="2000" b="1" dirty="0">
              <a:solidFill>
                <a:schemeClr val="tx1"/>
              </a:solidFill>
              <a:latin typeface="Arial" panose="020B0604020202020204" pitchFamily="34" charset="0"/>
              <a:cs typeface="Arial" panose="020B0604020202020204" pitchFamily="34" charset="0"/>
            </a:endParaRPr>
          </a:p>
        </p:txBody>
      </p:sp>
      <p:sp>
        <p:nvSpPr>
          <p:cNvPr id="7" name="线形标注 1 6"/>
          <p:cNvSpPr/>
          <p:nvPr/>
        </p:nvSpPr>
        <p:spPr>
          <a:xfrm>
            <a:off x="7358082" y="3643314"/>
            <a:ext cx="1571636" cy="500066"/>
          </a:xfrm>
          <a:prstGeom prst="borderCallout1">
            <a:avLst>
              <a:gd name="adj1" fmla="val 52819"/>
              <a:gd name="adj2" fmla="val 864"/>
              <a:gd name="adj3" fmla="val 129598"/>
              <a:gd name="adj4" fmla="val -3965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Element</a:t>
            </a:r>
            <a:r>
              <a:rPr lang="zh-CN" altLang="en-US" b="1" dirty="0">
                <a:solidFill>
                  <a:schemeClr val="tx1"/>
                </a:solidFill>
                <a:latin typeface="Arial" panose="020B0604020202020204" pitchFamily="34" charset="0"/>
                <a:cs typeface="Arial" panose="020B0604020202020204" pitchFamily="34" charset="0"/>
              </a:rPr>
              <a:t>子类</a:t>
            </a:r>
            <a:endParaRPr lang="en-US" altLang="zh-CN" b="1" dirty="0">
              <a:solidFill>
                <a:schemeClr val="tx1"/>
              </a:solidFill>
              <a:latin typeface="Arial" panose="020B0604020202020204" pitchFamily="34" charset="0"/>
              <a:cs typeface="Arial" panose="020B0604020202020204" pitchFamily="34" charset="0"/>
            </a:endParaRPr>
          </a:p>
        </p:txBody>
      </p:sp>
      <p:sp>
        <p:nvSpPr>
          <p:cNvPr id="8" name="线形标注 1 7"/>
          <p:cNvSpPr/>
          <p:nvPr/>
        </p:nvSpPr>
        <p:spPr>
          <a:xfrm>
            <a:off x="428596" y="1357298"/>
            <a:ext cx="1714512" cy="428628"/>
          </a:xfrm>
          <a:prstGeom prst="borderCallout1">
            <a:avLst>
              <a:gd name="adj1" fmla="val 111313"/>
              <a:gd name="adj2" fmla="val 49896"/>
              <a:gd name="adj3" fmla="val 275096"/>
              <a:gd name="adj4" fmla="val 7460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Arial" panose="020B0604020202020204" pitchFamily="34" charset="0"/>
                <a:cs typeface="Arial" panose="020B0604020202020204" pitchFamily="34" charset="0"/>
              </a:rPr>
              <a:t>Visitor</a:t>
            </a:r>
            <a:r>
              <a:rPr lang="zh-CN" altLang="en-US" sz="2000" b="1" dirty="0">
                <a:solidFill>
                  <a:schemeClr val="tx1"/>
                </a:solidFill>
                <a:latin typeface="Arial" panose="020B0604020202020204" pitchFamily="34" charset="0"/>
                <a:cs typeface="Arial" panose="020B0604020202020204" pitchFamily="34" charset="0"/>
              </a:rPr>
              <a:t>接口</a:t>
            </a:r>
            <a:endParaRPr lang="en-US" altLang="zh-CN" sz="2000" b="1" dirty="0">
              <a:solidFill>
                <a:schemeClr val="tx1"/>
              </a:solidFill>
              <a:latin typeface="Arial" panose="020B0604020202020204" pitchFamily="34" charset="0"/>
              <a:cs typeface="Arial" panose="020B0604020202020204" pitchFamily="34" charset="0"/>
            </a:endParaRPr>
          </a:p>
        </p:txBody>
      </p:sp>
      <p:sp>
        <p:nvSpPr>
          <p:cNvPr id="9" name="线形标注 1 8"/>
          <p:cNvSpPr/>
          <p:nvPr/>
        </p:nvSpPr>
        <p:spPr>
          <a:xfrm>
            <a:off x="214282" y="3929066"/>
            <a:ext cx="1285852" cy="500066"/>
          </a:xfrm>
          <a:prstGeom prst="borderCallout1">
            <a:avLst>
              <a:gd name="adj1" fmla="val 61421"/>
              <a:gd name="adj2" fmla="val 102493"/>
              <a:gd name="adj3" fmla="val 100843"/>
              <a:gd name="adj4" fmla="val 128549"/>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Arial" panose="020B0604020202020204" pitchFamily="34" charset="0"/>
                <a:cs typeface="Arial" panose="020B0604020202020204" pitchFamily="34" charset="0"/>
              </a:rPr>
              <a:t>Visitor</a:t>
            </a:r>
            <a:r>
              <a:rPr lang="zh-CN" altLang="en-US" sz="1600" b="1" dirty="0">
                <a:solidFill>
                  <a:schemeClr val="tx1"/>
                </a:solidFill>
                <a:latin typeface="Arial" panose="020B0604020202020204" pitchFamily="34" charset="0"/>
                <a:cs typeface="Arial" panose="020B0604020202020204" pitchFamily="34" charset="0"/>
              </a:rPr>
              <a:t>接口的实现类</a:t>
            </a:r>
            <a:endParaRPr lang="en-US" altLang="zh-CN" sz="1600" b="1" dirty="0">
              <a:solidFill>
                <a:schemeClr val="tx1"/>
              </a:solidFill>
              <a:latin typeface="Arial" panose="020B0604020202020204" pitchFamily="34" charset="0"/>
              <a:cs typeface="Arial" panose="020B0604020202020204" pitchFamily="34" charset="0"/>
            </a:endParaRPr>
          </a:p>
        </p:txBody>
      </p:sp>
      <p:sp>
        <p:nvSpPr>
          <p:cNvPr id="10" name="线形标注 1 9"/>
          <p:cNvSpPr/>
          <p:nvPr/>
        </p:nvSpPr>
        <p:spPr>
          <a:xfrm>
            <a:off x="7286644" y="2714620"/>
            <a:ext cx="1714512" cy="571504"/>
          </a:xfrm>
          <a:prstGeom prst="borderCallout1">
            <a:avLst>
              <a:gd name="adj1" fmla="val 52819"/>
              <a:gd name="adj2" fmla="val 864"/>
              <a:gd name="adj3" fmla="val 98631"/>
              <a:gd name="adj4" fmla="val -3793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Arial" panose="020B0604020202020204" pitchFamily="34" charset="0"/>
                <a:cs typeface="Arial" panose="020B0604020202020204" pitchFamily="34" charset="0"/>
              </a:rPr>
              <a:t>接收</a:t>
            </a:r>
            <a:r>
              <a:rPr lang="en-US" altLang="zh-CN" b="1" dirty="0">
                <a:solidFill>
                  <a:schemeClr val="tx1"/>
                </a:solidFill>
                <a:latin typeface="Arial" panose="020B0604020202020204" pitchFamily="34" charset="0"/>
                <a:cs typeface="Arial" panose="020B0604020202020204" pitchFamily="34" charset="0"/>
              </a:rPr>
              <a:t>visitor</a:t>
            </a:r>
            <a:r>
              <a:rPr lang="zh-CN" altLang="en-US" b="1" dirty="0">
                <a:solidFill>
                  <a:schemeClr val="tx1"/>
                </a:solidFill>
                <a:latin typeface="Arial" panose="020B0604020202020204" pitchFamily="34" charset="0"/>
                <a:cs typeface="Arial" panose="020B0604020202020204" pitchFamily="34" charset="0"/>
              </a:rPr>
              <a:t>的</a:t>
            </a:r>
            <a:r>
              <a:rPr lang="en-US" altLang="zh-CN" b="1" dirty="0">
                <a:solidFill>
                  <a:schemeClr val="tx1"/>
                </a:solidFill>
                <a:latin typeface="Arial" panose="020B0604020202020204" pitchFamily="34" charset="0"/>
                <a:cs typeface="Arial" panose="020B0604020202020204" pitchFamily="34" charset="0"/>
              </a:rPr>
              <a:t> accept</a:t>
            </a:r>
            <a:r>
              <a:rPr lang="zh-CN" altLang="en-US" b="1" dirty="0">
                <a:solidFill>
                  <a:schemeClr val="tx1"/>
                </a:solidFill>
                <a:latin typeface="Arial" panose="020B0604020202020204" pitchFamily="34" charset="0"/>
                <a:cs typeface="Arial" panose="020B0604020202020204" pitchFamily="34" charset="0"/>
              </a:rPr>
              <a:t>方法</a:t>
            </a:r>
            <a:endParaRPr lang="en-US" altLang="zh-CN" b="1" dirty="0">
              <a:solidFill>
                <a:schemeClr val="tx1"/>
              </a:solidFill>
              <a:latin typeface="Arial" panose="020B0604020202020204" pitchFamily="34" charset="0"/>
              <a:cs typeface="Arial" panose="020B0604020202020204" pitchFamily="34" charset="0"/>
            </a:endParaRPr>
          </a:p>
        </p:txBody>
      </p:sp>
      <p:sp>
        <p:nvSpPr>
          <p:cNvPr id="11" name="TextBox 10"/>
          <p:cNvSpPr txBox="1"/>
          <p:nvPr/>
        </p:nvSpPr>
        <p:spPr>
          <a:xfrm>
            <a:off x="4357686" y="2714620"/>
            <a:ext cx="642942" cy="369332"/>
          </a:xfrm>
          <a:prstGeom prst="rect">
            <a:avLst/>
          </a:prstGeom>
          <a:noFill/>
        </p:spPr>
        <p:txBody>
          <a:bodyPr wrap="square" rtlCol="0">
            <a:spAutoFit/>
          </a:bodyPr>
          <a:lstStyle/>
          <a:p>
            <a:r>
              <a:rPr lang="en-US" altLang="zh-CN" b="1" dirty="0">
                <a:solidFill>
                  <a:srgbClr val="C00000"/>
                </a:solidFill>
                <a:latin typeface="Arial" panose="020B0604020202020204" pitchFamily="34" charset="0"/>
                <a:cs typeface="Arial" panose="020B0604020202020204" pitchFamily="34" charset="0"/>
              </a:rPr>
              <a:t>visit</a:t>
            </a:r>
            <a:endParaRPr lang="zh-CN" altLang="en-US" b="1"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4186031" y="2073830"/>
            <a:ext cx="933254" cy="369332"/>
          </a:xfrm>
          <a:prstGeom prst="rect">
            <a:avLst/>
          </a:prstGeom>
          <a:noFill/>
        </p:spPr>
        <p:txBody>
          <a:bodyPr wrap="square" rtlCol="0">
            <a:spAutoFit/>
          </a:bodyPr>
          <a:lstStyle/>
          <a:p>
            <a:r>
              <a:rPr lang="en-US" altLang="zh-CN" b="1" dirty="0">
                <a:solidFill>
                  <a:srgbClr val="C00000"/>
                </a:solidFill>
                <a:latin typeface="Arial" panose="020B0604020202020204" pitchFamily="34" charset="0"/>
                <a:cs typeface="Arial" panose="020B0604020202020204" pitchFamily="34" charset="0"/>
              </a:rPr>
              <a:t>accept</a:t>
            </a:r>
            <a:endParaRPr lang="zh-CN" altLang="en-US" b="1" dirty="0">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§8.1.1  </a:t>
            </a:r>
            <a:r>
              <a:rPr lang="zh-CN" altLang="en-US" dirty="0">
                <a:latin typeface="宋体" pitchFamily="2" charset="-122"/>
              </a:rPr>
              <a:t>什么是设计模式 </a:t>
            </a:r>
            <a:endParaRPr lang="zh-CN" altLang="en-US" dirty="0"/>
          </a:p>
        </p:txBody>
      </p:sp>
      <p:sp>
        <p:nvSpPr>
          <p:cNvPr id="3" name="内容占位符 2"/>
          <p:cNvSpPr>
            <a:spLocks noGrp="1"/>
          </p:cNvSpPr>
          <p:nvPr>
            <p:ph idx="1"/>
          </p:nvPr>
        </p:nvSpPr>
        <p:spPr/>
        <p:txBody>
          <a:bodyPr>
            <a:normAutofit/>
          </a:bodyPr>
          <a:lstStyle/>
          <a:p>
            <a:r>
              <a:rPr lang="zh-CN" altLang="en-US" sz="1800" dirty="0">
                <a:latin typeface="+mj-lt"/>
              </a:rPr>
              <a:t> </a:t>
            </a:r>
            <a:r>
              <a:rPr lang="zh-CN" altLang="en-US" dirty="0">
                <a:latin typeface="+mj-lt"/>
              </a:rPr>
              <a:t>一个</a:t>
            </a:r>
            <a:r>
              <a:rPr lang="zh-CN" altLang="en-US" b="1">
                <a:solidFill>
                  <a:srgbClr val="C00000"/>
                </a:solidFill>
                <a:latin typeface="+mj-lt"/>
              </a:rPr>
              <a:t>设计模式</a:t>
            </a:r>
            <a:r>
              <a:rPr lang="en-US" altLang="zh-CN">
                <a:latin typeface="+mj-lt"/>
              </a:rPr>
              <a:t>(pattern)</a:t>
            </a:r>
            <a:r>
              <a:rPr lang="zh-CN" altLang="en-US">
                <a:latin typeface="+mj-lt"/>
              </a:rPr>
              <a:t>是</a:t>
            </a:r>
            <a:r>
              <a:rPr lang="zh-CN" altLang="en-US" dirty="0">
                <a:latin typeface="+mj-lt"/>
              </a:rPr>
              <a:t>针对</a:t>
            </a:r>
            <a:r>
              <a:rPr lang="zh-CN" altLang="en-US" b="1" dirty="0">
                <a:solidFill>
                  <a:srgbClr val="0000CC"/>
                </a:solidFill>
                <a:latin typeface="+mj-lt"/>
              </a:rPr>
              <a:t>某一类问题</a:t>
            </a:r>
            <a:r>
              <a:rPr lang="zh-CN" altLang="en-US" dirty="0">
                <a:latin typeface="+mj-lt"/>
              </a:rPr>
              <a:t>的</a:t>
            </a:r>
            <a:r>
              <a:rPr lang="zh-CN" altLang="en-US" dirty="0">
                <a:solidFill>
                  <a:srgbClr val="C00000"/>
                </a:solidFill>
                <a:latin typeface="+mj-lt"/>
              </a:rPr>
              <a:t>最佳解决方案</a:t>
            </a:r>
            <a:r>
              <a:rPr lang="zh-CN" altLang="en-US" dirty="0">
                <a:latin typeface="+mj-lt"/>
              </a:rPr>
              <a:t>，而且已经被成功应用于许多系统的设计中，它解决了在某种特定情景中重复发生的某个问题，即：</a:t>
            </a:r>
            <a:endParaRPr lang="en-US" altLang="zh-CN" dirty="0">
              <a:latin typeface="+mj-lt"/>
            </a:endParaRPr>
          </a:p>
          <a:p>
            <a:pPr lvl="1"/>
            <a:r>
              <a:rPr lang="zh-CN" altLang="en-US" b="1" dirty="0">
                <a:solidFill>
                  <a:srgbClr val="0000CC"/>
                </a:solidFill>
                <a:latin typeface="+mj-lt"/>
              </a:rPr>
              <a:t>一个设计模式是从许多优秀的软件系统中总结出的成功的</a:t>
            </a:r>
            <a:r>
              <a:rPr lang="zh-CN" altLang="en-US" b="1" dirty="0">
                <a:solidFill>
                  <a:srgbClr val="C00000"/>
                </a:solidFill>
                <a:latin typeface="+mj-lt"/>
              </a:rPr>
              <a:t>可复用</a:t>
            </a:r>
            <a:r>
              <a:rPr lang="zh-CN" altLang="en-US" b="1" dirty="0">
                <a:solidFill>
                  <a:srgbClr val="0000CC"/>
                </a:solidFill>
                <a:latin typeface="+mj-lt"/>
              </a:rPr>
              <a:t>的设计方案</a:t>
            </a:r>
            <a:r>
              <a:rPr lang="zh-CN" altLang="en-US" dirty="0">
                <a:latin typeface="+mj-lt"/>
              </a:rPr>
              <a:t>。 </a:t>
            </a:r>
            <a:endParaRPr lang="en-US" altLang="zh-CN" dirty="0">
              <a:latin typeface="+mj-lt"/>
            </a:endParaRPr>
          </a:p>
          <a:p>
            <a:pPr lvl="1"/>
            <a:endParaRPr lang="en-US" altLang="zh-CN" dirty="0">
              <a:latin typeface="+mj-lt"/>
            </a:endParaRPr>
          </a:p>
          <a:p>
            <a:r>
              <a:rPr lang="zh-CN" altLang="en-US" sz="2400" b="1" dirty="0">
                <a:latin typeface="+mj-lt"/>
                <a:ea typeface="楷体_GB2312" pitchFamily="49" charset="-122"/>
              </a:rPr>
              <a:t>建筑师</a:t>
            </a:r>
            <a:r>
              <a:rPr lang="en-US" altLang="zh-CN" sz="2400" b="1" dirty="0" err="1">
                <a:latin typeface="+mj-lt"/>
                <a:ea typeface="楷体_GB2312" pitchFamily="49" charset="-122"/>
              </a:rPr>
              <a:t>C.Alexander</a:t>
            </a:r>
            <a:r>
              <a:rPr lang="zh-CN" altLang="en-US" sz="2400" b="1" dirty="0">
                <a:latin typeface="+mj-lt"/>
                <a:ea typeface="楷体_GB2312" pitchFamily="49" charset="-122"/>
              </a:rPr>
              <a:t>对模式给出的经典定义是：</a:t>
            </a:r>
            <a:endParaRPr lang="en-US" altLang="zh-CN" sz="2400" b="1" dirty="0">
              <a:latin typeface="+mj-lt"/>
              <a:ea typeface="楷体_GB2312" pitchFamily="49" charset="-122"/>
            </a:endParaRPr>
          </a:p>
          <a:p>
            <a:pPr lvl="1"/>
            <a:r>
              <a:rPr lang="zh-CN" altLang="en-US" sz="2000" b="1" dirty="0">
                <a:solidFill>
                  <a:srgbClr val="3333CC"/>
                </a:solidFill>
                <a:latin typeface="+mj-lt"/>
                <a:ea typeface="楷体_GB2312" pitchFamily="49" charset="-122"/>
              </a:rPr>
              <a:t>每个模式都描述了一个在我们的环境中不断出现的问题及该问题解决方案的核心</a:t>
            </a:r>
            <a:r>
              <a:rPr lang="zh-CN" altLang="en-US" sz="2000" b="1" dirty="0">
                <a:latin typeface="+mj-lt"/>
                <a:ea typeface="楷体_GB2312" pitchFamily="49" charset="-122"/>
              </a:rPr>
              <a:t>。</a:t>
            </a:r>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dirty="0">
                <a:latin typeface="宋体" charset="-122"/>
              </a:rPr>
              <a:t>用问题来描述 访问者模式 中各个角色</a:t>
            </a:r>
            <a:endParaRPr lang="zh-CN" altLang="en-US" dirty="0"/>
          </a:p>
        </p:txBody>
      </p:sp>
      <p:sp>
        <p:nvSpPr>
          <p:cNvPr id="3" name="内容占位符 2"/>
          <p:cNvSpPr>
            <a:spLocks noGrp="1"/>
          </p:cNvSpPr>
          <p:nvPr>
            <p:ph idx="1"/>
          </p:nvPr>
        </p:nvSpPr>
        <p:spPr/>
        <p:txBody>
          <a:bodyPr/>
          <a:lstStyle/>
          <a:p>
            <a:r>
              <a:rPr lang="zh-CN" altLang="en-US" b="1" dirty="0">
                <a:latin typeface="宋体" charset="-122"/>
              </a:rPr>
              <a:t>简单问题：</a:t>
            </a:r>
            <a:r>
              <a:rPr lang="zh-CN" altLang="en-US" dirty="0">
                <a:latin typeface="宋体" charset="-122"/>
                <a:ea typeface="楷体" pitchFamily="49" charset="-122"/>
              </a:rPr>
              <a:t>根据电表显示的用电量计算用户</a:t>
            </a:r>
            <a:r>
              <a:rPr lang="zh-CN" altLang="en-US">
                <a:latin typeface="宋体" charset="-122"/>
                <a:ea typeface="楷体" pitchFamily="49" charset="-122"/>
              </a:rPr>
              <a:t>的电费</a:t>
            </a:r>
            <a:r>
              <a:rPr lang="zh-CN" altLang="en-US">
                <a:latin typeface="宋体" charset="-122"/>
              </a:rPr>
              <a:t>。</a:t>
            </a:r>
            <a:endParaRPr lang="en-US" altLang="zh-CN" dirty="0">
              <a:latin typeface="宋体" charset="-122"/>
            </a:endParaRPr>
          </a:p>
          <a:p>
            <a:pPr lvl="1"/>
            <a:r>
              <a:rPr lang="zh-CN" altLang="en-US" dirty="0"/>
              <a:t>每个用户均有一个电表，用于显示用电量，但电表可能不同</a:t>
            </a:r>
            <a:r>
              <a:rPr lang="zh-CN" altLang="en-US"/>
              <a:t>类型。</a:t>
            </a:r>
            <a:endParaRPr lang="en-US" altLang="zh-CN"/>
          </a:p>
          <a:p>
            <a:pPr lvl="1"/>
            <a:r>
              <a:rPr lang="zh-CN" altLang="en-US"/>
              <a:t>抄</a:t>
            </a:r>
            <a:r>
              <a:rPr lang="zh-CN" altLang="en-US" dirty="0"/>
              <a:t>表员查看电表获取用电量，并根据用电量计算</a:t>
            </a:r>
            <a:r>
              <a:rPr lang="zh-CN" altLang="en-US"/>
              <a:t>电费。</a:t>
            </a:r>
            <a:endParaRPr lang="en-US" altLang="zh-CN"/>
          </a:p>
          <a:p>
            <a:pPr lvl="1"/>
            <a:r>
              <a:rPr lang="zh-CN" altLang="en-US"/>
              <a:t>电费计算有不同的方法，比如：工业用电、民用电、阶梯计价等方式，各个城市或地区的计价方式也可能不同。</a:t>
            </a:r>
            <a:endParaRPr lang="en-US" altLang="zh-CN" dirty="0"/>
          </a:p>
          <a:p>
            <a:endParaRPr lang="zh-CN" altLang="en-US" dirty="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宋体" charset="-122"/>
              </a:rPr>
              <a:t>用问题来描述 访问者模式 中各个角色</a:t>
            </a:r>
            <a:endParaRPr lang="zh-CN" altLang="en-US" dirty="0"/>
          </a:p>
        </p:txBody>
      </p:sp>
      <p:sp>
        <p:nvSpPr>
          <p:cNvPr id="3" name="内容占位符 2"/>
          <p:cNvSpPr>
            <a:spLocks noGrp="1"/>
          </p:cNvSpPr>
          <p:nvPr>
            <p:ph idx="1"/>
          </p:nvPr>
        </p:nvSpPr>
        <p:spPr/>
        <p:txBody>
          <a:bodyPr>
            <a:normAutofit/>
          </a:bodyPr>
          <a:lstStyle/>
          <a:p>
            <a:r>
              <a:rPr lang="zh-CN" altLang="en-US" dirty="0"/>
              <a:t>使用“访问者模式”设计程序 ：</a:t>
            </a:r>
            <a:endParaRPr lang="en-US" altLang="zh-CN" dirty="0"/>
          </a:p>
          <a:p>
            <a:pPr lvl="1"/>
            <a:r>
              <a:rPr lang="zh-CN" altLang="en-US" dirty="0"/>
              <a:t>让“访问者” 对象访问电表，并根据用电量来计算电费。</a:t>
            </a:r>
            <a:endParaRPr lang="en-US" altLang="zh-CN" dirty="0"/>
          </a:p>
          <a:p>
            <a:endParaRPr lang="en-US" altLang="zh-CN" dirty="0"/>
          </a:p>
          <a:p>
            <a:r>
              <a:rPr lang="zh-CN" altLang="en-US" dirty="0"/>
              <a:t>使用“</a:t>
            </a:r>
            <a:r>
              <a:rPr lang="zh-CN" altLang="en-US" dirty="0">
                <a:latin typeface="宋体" charset="-122"/>
              </a:rPr>
              <a:t>访问者模式</a:t>
            </a:r>
            <a:r>
              <a:rPr lang="zh-CN" altLang="en-US" dirty="0"/>
              <a:t>”</a:t>
            </a:r>
            <a:r>
              <a:rPr lang="zh-CN" altLang="en-US" dirty="0">
                <a:latin typeface="宋体" charset="-122"/>
              </a:rPr>
              <a:t> 设计程序</a:t>
            </a:r>
            <a:endParaRPr lang="en-US" altLang="zh-CN" dirty="0"/>
          </a:p>
          <a:p>
            <a:pPr lvl="1"/>
            <a:r>
              <a:rPr lang="zh-CN" altLang="en-US" b="1">
                <a:solidFill>
                  <a:srgbClr val="C00000"/>
                </a:solidFill>
              </a:rPr>
              <a:t>元素</a:t>
            </a:r>
            <a:r>
              <a:rPr lang="en-US" altLang="zh-CN" b="1">
                <a:solidFill>
                  <a:srgbClr val="C00000"/>
                </a:solidFill>
              </a:rPr>
              <a:t>(Element) </a:t>
            </a:r>
            <a:r>
              <a:rPr lang="zh-CN" altLang="en-US"/>
              <a:t>：</a:t>
            </a:r>
            <a:endParaRPr lang="en-US" altLang="zh-CN"/>
          </a:p>
          <a:p>
            <a:pPr lvl="2"/>
            <a:r>
              <a:rPr lang="zh-CN" altLang="en-US" b="1">
                <a:solidFill>
                  <a:srgbClr val="0000CC"/>
                </a:solidFill>
              </a:rPr>
              <a:t>电表</a:t>
            </a:r>
            <a:r>
              <a:rPr lang="zh-CN" altLang="en-US" dirty="0"/>
              <a:t>，使用</a:t>
            </a:r>
            <a:r>
              <a:rPr lang="en-US" altLang="zh-CN" dirty="0"/>
              <a:t>Element</a:t>
            </a:r>
            <a:r>
              <a:rPr lang="zh-CN" altLang="en-US" dirty="0"/>
              <a:t>抽象类表示。</a:t>
            </a:r>
            <a:endParaRPr lang="en-US" altLang="zh-CN" dirty="0"/>
          </a:p>
          <a:p>
            <a:pPr lvl="1"/>
            <a:r>
              <a:rPr lang="zh-CN" altLang="en-US" b="1">
                <a:solidFill>
                  <a:srgbClr val="C00000"/>
                </a:solidFill>
              </a:rPr>
              <a:t>访问者</a:t>
            </a:r>
            <a:r>
              <a:rPr lang="en-US" altLang="zh-CN" b="1">
                <a:solidFill>
                  <a:srgbClr val="C00000"/>
                </a:solidFill>
              </a:rPr>
              <a:t>(</a:t>
            </a:r>
            <a:r>
              <a:rPr lang="en-US" altLang="zh-CN"/>
              <a:t>Visitor)</a:t>
            </a:r>
            <a:r>
              <a:rPr lang="zh-CN" altLang="en-US"/>
              <a:t>：</a:t>
            </a:r>
            <a:endParaRPr lang="en-US" altLang="zh-CN"/>
          </a:p>
          <a:p>
            <a:pPr lvl="2"/>
            <a:r>
              <a:rPr lang="zh-CN" altLang="en-US"/>
              <a:t>将</a:t>
            </a:r>
            <a:r>
              <a:rPr lang="zh-CN" altLang="en-US" b="1">
                <a:solidFill>
                  <a:srgbClr val="0000CC"/>
                </a:solidFill>
              </a:rPr>
              <a:t>计费</a:t>
            </a:r>
            <a:r>
              <a:rPr lang="zh-CN" altLang="en-US" b="1" dirty="0">
                <a:solidFill>
                  <a:srgbClr val="0000CC"/>
                </a:solidFill>
              </a:rPr>
              <a:t>方法</a:t>
            </a:r>
            <a:r>
              <a:rPr lang="zh-CN" altLang="en-US" dirty="0"/>
              <a:t>看成是计表</a:t>
            </a:r>
            <a:r>
              <a:rPr lang="zh-CN" altLang="en-US"/>
              <a:t>员接口</a:t>
            </a:r>
            <a:r>
              <a:rPr lang="en-US" altLang="zh-CN" b="1">
                <a:solidFill>
                  <a:srgbClr val="C00000"/>
                </a:solidFill>
              </a:rPr>
              <a:t>(</a:t>
            </a:r>
            <a:r>
              <a:rPr lang="en-US" altLang="zh-CN"/>
              <a:t>Visitor Interface) </a:t>
            </a:r>
            <a:r>
              <a:rPr lang="zh-CN" altLang="en-US" dirty="0"/>
              <a:t>，而不同的计费方法来实现这个计表员访问者接口。</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a:t>
            </a:r>
            <a:r>
              <a:rPr lang="zh-CN" altLang="en-US">
                <a:latin typeface="宋体" charset="-122"/>
              </a:rPr>
              <a:t>访问者模式</a:t>
            </a:r>
            <a:r>
              <a:rPr lang="zh-CN" altLang="en-US"/>
              <a:t>”</a:t>
            </a:r>
            <a:r>
              <a:rPr lang="zh-CN" altLang="en-US">
                <a:latin typeface="宋体" charset="-122"/>
              </a:rPr>
              <a:t>设计程序</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latin typeface="Tahoma" pitchFamily="34" charset="0"/>
                <a:cs typeface="Tahoma" pitchFamily="34" charset="0"/>
              </a:rPr>
              <a:t>抽象</a:t>
            </a:r>
            <a:r>
              <a:rPr lang="zh-CN" altLang="en-US">
                <a:latin typeface="Tahoma" pitchFamily="34" charset="0"/>
                <a:cs typeface="Tahoma" pitchFamily="34" charset="0"/>
              </a:rPr>
              <a:t>访问者</a:t>
            </a:r>
            <a:r>
              <a:rPr lang="en-US" altLang="zh-CN">
                <a:latin typeface="Tahoma" pitchFamily="34" charset="0"/>
                <a:cs typeface="Tahoma" pitchFamily="34" charset="0"/>
              </a:rPr>
              <a:t>(</a:t>
            </a:r>
            <a:r>
              <a:rPr lang="en-US" altLang="zh-CN">
                <a:latin typeface="Tahoma" pitchFamily="34" charset="0"/>
                <a:ea typeface="Tahoma" pitchFamily="34" charset="0"/>
                <a:cs typeface="Tahoma" pitchFamily="34" charset="0"/>
              </a:rPr>
              <a:t>Visitor)</a:t>
            </a:r>
            <a:endParaRPr lang="en-US" altLang="zh-CN" dirty="0">
              <a:latin typeface="Tahoma" pitchFamily="34" charset="0"/>
              <a:ea typeface="Tahoma" pitchFamily="34" charset="0"/>
              <a:cs typeface="Tahoma" pitchFamily="34" charset="0"/>
            </a:endParaRPr>
          </a:p>
          <a:p>
            <a:pPr marL="514350" indent="-514350">
              <a:buFont typeface="+mj-lt"/>
              <a:buAutoNum type="arabicPeriod"/>
            </a:pPr>
            <a:r>
              <a:rPr lang="zh-CN" altLang="en-US" dirty="0">
                <a:latin typeface="Tahoma" pitchFamily="34" charset="0"/>
                <a:cs typeface="Tahoma" pitchFamily="34" charset="0"/>
              </a:rPr>
              <a:t>具体</a:t>
            </a:r>
            <a:r>
              <a:rPr lang="zh-CN" altLang="en-US">
                <a:latin typeface="Tahoma" pitchFamily="34" charset="0"/>
                <a:cs typeface="Tahoma" pitchFamily="34" charset="0"/>
              </a:rPr>
              <a:t>访问者</a:t>
            </a:r>
            <a:r>
              <a:rPr lang="en-US" altLang="zh-CN">
                <a:latin typeface="Tahoma" pitchFamily="34" charset="0"/>
                <a:cs typeface="Tahoma" pitchFamily="34" charset="0"/>
              </a:rPr>
              <a:t>(</a:t>
            </a:r>
            <a:r>
              <a:rPr lang="en-US" altLang="zh-CN">
                <a:latin typeface="Tahoma" pitchFamily="34" charset="0"/>
                <a:ea typeface="Tahoma" pitchFamily="34" charset="0"/>
                <a:cs typeface="Tahoma" pitchFamily="34" charset="0"/>
              </a:rPr>
              <a:t>Concrete Visitor)</a:t>
            </a:r>
            <a:endParaRPr lang="en-US" altLang="zh-CN" dirty="0">
              <a:latin typeface="Tahoma" pitchFamily="34" charset="0"/>
              <a:ea typeface="Tahoma" pitchFamily="34" charset="0"/>
              <a:cs typeface="Tahoma" pitchFamily="34" charset="0"/>
            </a:endParaRPr>
          </a:p>
          <a:p>
            <a:pPr marL="514350" indent="-514350">
              <a:buFont typeface="+mj-lt"/>
              <a:buAutoNum type="arabicPeriod"/>
            </a:pPr>
            <a:r>
              <a:rPr lang="zh-CN" altLang="en-US">
                <a:latin typeface="Tahoma" pitchFamily="34" charset="0"/>
                <a:cs typeface="Tahoma" pitchFamily="34" charset="0"/>
              </a:rPr>
              <a:t>抽象元素</a:t>
            </a:r>
            <a:r>
              <a:rPr lang="en-US" altLang="zh-CN">
                <a:latin typeface="Tahoma" pitchFamily="34" charset="0"/>
                <a:cs typeface="Tahoma" pitchFamily="34" charset="0"/>
              </a:rPr>
              <a:t>(</a:t>
            </a:r>
            <a:r>
              <a:rPr lang="pt-BR" altLang="zh-CN">
                <a:latin typeface="Tahoma" pitchFamily="34" charset="0"/>
                <a:ea typeface="Tahoma" pitchFamily="34" charset="0"/>
                <a:cs typeface="Tahoma" pitchFamily="34" charset="0"/>
              </a:rPr>
              <a:t>Element)</a:t>
            </a:r>
            <a:endParaRPr lang="pt-BR" altLang="zh-CN" dirty="0">
              <a:latin typeface="Tahoma" pitchFamily="34" charset="0"/>
              <a:ea typeface="Tahoma" pitchFamily="34" charset="0"/>
              <a:cs typeface="Tahoma" pitchFamily="34" charset="0"/>
            </a:endParaRPr>
          </a:p>
          <a:p>
            <a:pPr marL="514350" indent="-514350">
              <a:buFont typeface="+mj-lt"/>
              <a:buAutoNum type="arabicPeriod"/>
            </a:pPr>
            <a:r>
              <a:rPr lang="zh-CN" altLang="en-US">
                <a:latin typeface="Tahoma" pitchFamily="34" charset="0"/>
                <a:cs typeface="Tahoma" pitchFamily="34" charset="0"/>
              </a:rPr>
              <a:t>具体元素</a:t>
            </a:r>
            <a:r>
              <a:rPr lang="en-US" altLang="zh-CN">
                <a:latin typeface="Tahoma" pitchFamily="34" charset="0"/>
                <a:cs typeface="Tahoma" pitchFamily="34" charset="0"/>
              </a:rPr>
              <a:t>(</a:t>
            </a:r>
            <a:r>
              <a:rPr lang="en-US" altLang="zh-CN">
                <a:latin typeface="Tahoma" pitchFamily="34" charset="0"/>
                <a:ea typeface="Tahoma" pitchFamily="34" charset="0"/>
                <a:cs typeface="Tahoma" pitchFamily="34" charset="0"/>
              </a:rPr>
              <a:t>Concrete Element)</a:t>
            </a:r>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a:p>
        </p:txBody>
      </p:sp>
      <p:pic>
        <p:nvPicPr>
          <p:cNvPr id="2051" name="Picture 3"/>
          <p:cNvPicPr>
            <a:picLocks noChangeAspect="1" noChangeArrowheads="1"/>
          </p:cNvPicPr>
          <p:nvPr/>
        </p:nvPicPr>
        <p:blipFill>
          <a:blip r:embed="rId2"/>
          <a:srcRect/>
          <a:stretch>
            <a:fillRect/>
          </a:stretch>
        </p:blipFill>
        <p:spPr bwMode="auto">
          <a:xfrm>
            <a:off x="1285852" y="1785926"/>
            <a:ext cx="5638800" cy="3200400"/>
          </a:xfrm>
          <a:prstGeom prst="rect">
            <a:avLst/>
          </a:prstGeom>
          <a:noFill/>
        </p:spPr>
      </p:pic>
      <p:sp>
        <p:nvSpPr>
          <p:cNvPr id="6" name="线形标注 1 5"/>
          <p:cNvSpPr/>
          <p:nvPr/>
        </p:nvSpPr>
        <p:spPr>
          <a:xfrm>
            <a:off x="6643702" y="5286388"/>
            <a:ext cx="928694" cy="428628"/>
          </a:xfrm>
          <a:prstGeom prst="borderCallout1">
            <a:avLst>
              <a:gd name="adj1" fmla="val -12557"/>
              <a:gd name="adj2" fmla="val 46918"/>
              <a:gd name="adj3" fmla="val -237589"/>
              <a:gd name="adj4" fmla="val -2300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charset="-122"/>
              </a:rPr>
              <a:t>电表</a:t>
            </a:r>
            <a:endParaRPr lang="en-US" altLang="zh-CN" sz="2000" b="1" dirty="0">
              <a:solidFill>
                <a:schemeClr val="tx1"/>
              </a:solidFill>
              <a:latin typeface="宋体" charset="-122"/>
            </a:endParaRPr>
          </a:p>
        </p:txBody>
      </p:sp>
      <p:sp>
        <p:nvSpPr>
          <p:cNvPr id="7" name="线形标注 1 6"/>
          <p:cNvSpPr/>
          <p:nvPr/>
        </p:nvSpPr>
        <p:spPr>
          <a:xfrm>
            <a:off x="3714744" y="5500702"/>
            <a:ext cx="2143140" cy="428628"/>
          </a:xfrm>
          <a:prstGeom prst="borderCallout1">
            <a:avLst>
              <a:gd name="adj1" fmla="val -12557"/>
              <a:gd name="adj2" fmla="val 46918"/>
              <a:gd name="adj3" fmla="val -220385"/>
              <a:gd name="adj4" fmla="val 40999"/>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charset="-122"/>
              </a:rPr>
              <a:t>工业电表访问者</a:t>
            </a:r>
            <a:endParaRPr lang="en-US" altLang="zh-CN" sz="2000" b="1" dirty="0">
              <a:solidFill>
                <a:schemeClr val="tx1"/>
              </a:solidFill>
              <a:latin typeface="宋体" charset="-122"/>
            </a:endParaRPr>
          </a:p>
        </p:txBody>
      </p:sp>
      <p:sp>
        <p:nvSpPr>
          <p:cNvPr id="8" name="线形标注 1 7"/>
          <p:cNvSpPr/>
          <p:nvPr/>
        </p:nvSpPr>
        <p:spPr>
          <a:xfrm>
            <a:off x="1071538" y="5429264"/>
            <a:ext cx="2143140" cy="428628"/>
          </a:xfrm>
          <a:prstGeom prst="borderCallout1">
            <a:avLst>
              <a:gd name="adj1" fmla="val -12557"/>
              <a:gd name="adj2" fmla="val 46918"/>
              <a:gd name="adj3" fmla="val -213503"/>
              <a:gd name="adj4" fmla="val 6233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charset="-122"/>
              </a:rPr>
              <a:t>家用电表访问者</a:t>
            </a:r>
            <a:endParaRPr lang="en-US" altLang="zh-CN" sz="2000" b="1" dirty="0">
              <a:solidFill>
                <a:schemeClr val="tx1"/>
              </a:solidFill>
              <a:latin typeface="宋体" charset="-122"/>
            </a:endParaRPr>
          </a:p>
        </p:txBody>
      </p:sp>
      <p:sp>
        <p:nvSpPr>
          <p:cNvPr id="9" name="TextBox 10">
            <a:extLst>
              <a:ext uri="{FF2B5EF4-FFF2-40B4-BE49-F238E27FC236}">
                <a16:creationId xmlns:a16="http://schemas.microsoft.com/office/drawing/2014/main" id="{263C8A13-BF76-4F99-A7E1-E812A42F9950}"/>
              </a:ext>
            </a:extLst>
          </p:cNvPr>
          <p:cNvSpPr txBox="1"/>
          <p:nvPr/>
        </p:nvSpPr>
        <p:spPr>
          <a:xfrm>
            <a:off x="4671647" y="2184404"/>
            <a:ext cx="642942" cy="369332"/>
          </a:xfrm>
          <a:prstGeom prst="rect">
            <a:avLst/>
          </a:prstGeom>
          <a:noFill/>
        </p:spPr>
        <p:txBody>
          <a:bodyPr wrap="square" rtlCol="0">
            <a:spAutoFit/>
          </a:bodyPr>
          <a:lstStyle/>
          <a:p>
            <a:r>
              <a:rPr lang="en-US" altLang="zh-CN" b="1" dirty="0">
                <a:solidFill>
                  <a:srgbClr val="C00000"/>
                </a:solidFill>
                <a:latin typeface="Arial" panose="020B0604020202020204" pitchFamily="34" charset="0"/>
                <a:cs typeface="Arial" panose="020B0604020202020204" pitchFamily="34" charset="0"/>
              </a:rPr>
              <a:t>visit</a:t>
            </a:r>
            <a:endParaRPr lang="zh-CN" altLang="en-US" b="1" dirty="0">
              <a:solidFill>
                <a:srgbClr val="C00000"/>
              </a:solidFill>
              <a:latin typeface="Arial" panose="020B0604020202020204" pitchFamily="34" charset="0"/>
              <a:cs typeface="Arial" panose="020B0604020202020204" pitchFamily="34" charset="0"/>
            </a:endParaRPr>
          </a:p>
        </p:txBody>
      </p:sp>
      <p:sp>
        <p:nvSpPr>
          <p:cNvPr id="10" name="TextBox 11">
            <a:extLst>
              <a:ext uri="{FF2B5EF4-FFF2-40B4-BE49-F238E27FC236}">
                <a16:creationId xmlns:a16="http://schemas.microsoft.com/office/drawing/2014/main" id="{55D33141-432E-45B9-8237-21ABEF6DC1F7}"/>
              </a:ext>
            </a:extLst>
          </p:cNvPr>
          <p:cNvSpPr txBox="1"/>
          <p:nvPr/>
        </p:nvSpPr>
        <p:spPr>
          <a:xfrm>
            <a:off x="4499992" y="1543614"/>
            <a:ext cx="933254" cy="369332"/>
          </a:xfrm>
          <a:prstGeom prst="rect">
            <a:avLst/>
          </a:prstGeom>
          <a:noFill/>
        </p:spPr>
        <p:txBody>
          <a:bodyPr wrap="square" rtlCol="0">
            <a:spAutoFit/>
          </a:bodyPr>
          <a:lstStyle/>
          <a:p>
            <a:r>
              <a:rPr lang="en-US" altLang="zh-CN" b="1" dirty="0">
                <a:solidFill>
                  <a:srgbClr val="C00000"/>
                </a:solidFill>
                <a:latin typeface="Arial" panose="020B0604020202020204" pitchFamily="34" charset="0"/>
                <a:cs typeface="Arial" panose="020B0604020202020204" pitchFamily="34" charset="0"/>
              </a:rPr>
              <a:t>accept</a:t>
            </a:r>
            <a:endParaRPr lang="zh-CN" altLang="en-US" b="1" dirty="0">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ahoma" pitchFamily="34" charset="0"/>
                <a:ea typeface="Tahoma" pitchFamily="34" charset="0"/>
                <a:cs typeface="Tahoma" pitchFamily="34" charset="0"/>
              </a:rPr>
              <a:t>1. </a:t>
            </a:r>
            <a:r>
              <a:rPr lang="zh-CN" altLang="en-US">
                <a:latin typeface="Tahoma" pitchFamily="34" charset="0"/>
                <a:cs typeface="Tahoma" pitchFamily="34" charset="0"/>
              </a:rPr>
              <a:t>抽象元素</a:t>
            </a:r>
            <a:r>
              <a:rPr lang="en-US" altLang="zh-CN">
                <a:latin typeface="Tahoma" pitchFamily="34" charset="0"/>
                <a:cs typeface="Tahoma" pitchFamily="34" charset="0"/>
              </a:rPr>
              <a:t>(</a:t>
            </a:r>
            <a:r>
              <a:rPr lang="pt-BR" altLang="zh-CN">
                <a:latin typeface="Tahoma" pitchFamily="34" charset="0"/>
                <a:ea typeface="Tahoma" pitchFamily="34" charset="0"/>
                <a:cs typeface="Tahoma" pitchFamily="34" charset="0"/>
              </a:rPr>
              <a:t>Element)</a:t>
            </a:r>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44</a:t>
            </a:fld>
            <a:endParaRPr lang="zh-CN" altLang="en-US" dirty="0">
              <a:latin typeface="Tahoma" pitchFamily="34" charset="0"/>
              <a:cs typeface="Tahoma" pitchFamily="34" charset="0"/>
            </a:endParaRPr>
          </a:p>
        </p:txBody>
      </p:sp>
      <p:sp>
        <p:nvSpPr>
          <p:cNvPr id="5" name="TextBox 4"/>
          <p:cNvSpPr txBox="1"/>
          <p:nvPr/>
        </p:nvSpPr>
        <p:spPr>
          <a:xfrm>
            <a:off x="500034" y="2214554"/>
            <a:ext cx="8001056" cy="3046988"/>
          </a:xfrm>
          <a:prstGeom prst="rect">
            <a:avLst/>
          </a:prstGeom>
          <a:noFill/>
          <a:ln>
            <a:solidFill>
              <a:schemeClr val="accent1"/>
            </a:solidFill>
          </a:ln>
        </p:spPr>
        <p:txBody>
          <a:bodyPr wrap="square" rtlCol="0">
            <a:spAutoFit/>
          </a:bodyPr>
          <a:lstStyle/>
          <a:p>
            <a:r>
              <a:rPr lang="en-US" altLang="zh-CN" sz="2400" dirty="0">
                <a:latin typeface="Tahoma" pitchFamily="34" charset="0"/>
                <a:ea typeface="Tahoma" pitchFamily="34" charset="0"/>
                <a:cs typeface="Tahoma" pitchFamily="34" charset="0"/>
              </a:rPr>
              <a:t>//</a:t>
            </a:r>
            <a:r>
              <a:rPr lang="zh-CN" altLang="en-US" sz="2400" dirty="0">
                <a:latin typeface="Tahoma" pitchFamily="34" charset="0"/>
                <a:ea typeface="Tahoma" pitchFamily="34" charset="0"/>
                <a:cs typeface="Tahoma" pitchFamily="34" charset="0"/>
              </a:rPr>
              <a:t>电表，</a:t>
            </a:r>
            <a:r>
              <a:rPr lang="en-US" altLang="zh-CN" sz="2400" dirty="0">
                <a:latin typeface="Tahoma" pitchFamily="34" charset="0"/>
                <a:ea typeface="Tahoma" pitchFamily="34" charset="0"/>
                <a:cs typeface="Tahoma" pitchFamily="34" charset="0"/>
              </a:rPr>
              <a:t>AmmeterElement.java</a:t>
            </a:r>
          </a:p>
          <a:p>
            <a:r>
              <a:rPr lang="en-US" altLang="zh-CN" sz="2400" dirty="0">
                <a:latin typeface="Tahoma" pitchFamily="34" charset="0"/>
                <a:ea typeface="Tahoma" pitchFamily="34" charset="0"/>
                <a:cs typeface="Tahoma" pitchFamily="34" charset="0"/>
              </a:rPr>
              <a:t>public abstract class </a:t>
            </a:r>
            <a:r>
              <a:rPr lang="en-US" altLang="zh-CN" sz="2400" b="1" dirty="0" err="1">
                <a:solidFill>
                  <a:srgbClr val="C00000"/>
                </a:solidFill>
                <a:latin typeface="Tahoma" pitchFamily="34" charset="0"/>
                <a:ea typeface="Tahoma" pitchFamily="34" charset="0"/>
                <a:cs typeface="Tahoma" pitchFamily="34" charset="0"/>
              </a:rPr>
              <a:t>AmmeterElement</a:t>
            </a:r>
            <a:r>
              <a:rPr lang="en-US" altLang="zh-CN" sz="2400" b="1" dirty="0">
                <a:solidFill>
                  <a:srgbClr val="C00000"/>
                </a:solidFill>
                <a:latin typeface="Tahoma" pitchFamily="34" charset="0"/>
                <a:ea typeface="Tahoma" pitchFamily="34" charset="0"/>
                <a:cs typeface="Tahoma" pitchFamily="34" charset="0"/>
              </a:rPr>
              <a:t> </a:t>
            </a:r>
            <a:r>
              <a:rPr lang="en-US" altLang="zh-CN" sz="2400" dirty="0">
                <a:latin typeface="Tahoma" pitchFamily="34" charset="0"/>
                <a:ea typeface="Tahoma" pitchFamily="34" charset="0"/>
                <a:cs typeface="Tahoma" pitchFamily="34" charset="0"/>
              </a:rPr>
              <a:t>{</a:t>
            </a:r>
          </a:p>
          <a:p>
            <a:pPr lvl="1"/>
            <a:r>
              <a:rPr lang="en-US" altLang="zh-CN" sz="2400" dirty="0">
                <a:latin typeface="Tahoma" pitchFamily="34" charset="0"/>
                <a:ea typeface="Tahoma" pitchFamily="34" charset="0"/>
                <a:cs typeface="Tahoma" pitchFamily="34" charset="0"/>
              </a:rPr>
              <a:t>   public abstract </a:t>
            </a:r>
            <a:r>
              <a:rPr lang="en-US" altLang="zh-CN" sz="2400">
                <a:solidFill>
                  <a:srgbClr val="0000CC"/>
                </a:solidFill>
                <a:latin typeface="Tahoma" pitchFamily="34" charset="0"/>
                <a:ea typeface="Tahoma" pitchFamily="34" charset="0"/>
                <a:cs typeface="Tahoma" pitchFamily="34" charset="0"/>
              </a:rPr>
              <a:t>void </a:t>
            </a:r>
            <a:r>
              <a:rPr lang="en-US" altLang="zh-CN" sz="2400" b="1">
                <a:solidFill>
                  <a:srgbClr val="0000CC"/>
                </a:solidFill>
                <a:latin typeface="Tahoma" pitchFamily="34" charset="0"/>
                <a:ea typeface="Tahoma" pitchFamily="34" charset="0"/>
                <a:cs typeface="Tahoma" pitchFamily="34" charset="0"/>
              </a:rPr>
              <a:t>accept</a:t>
            </a:r>
            <a:r>
              <a:rPr lang="en-US" altLang="zh-CN" sz="2400">
                <a:solidFill>
                  <a:srgbClr val="0000CC"/>
                </a:solidFill>
                <a:latin typeface="Tahoma" pitchFamily="34" charset="0"/>
                <a:ea typeface="Tahoma" pitchFamily="34" charset="0"/>
                <a:cs typeface="Tahoma" pitchFamily="34" charset="0"/>
              </a:rPr>
              <a:t>(</a:t>
            </a:r>
            <a:r>
              <a:rPr lang="en-US" altLang="zh-CN" sz="2400" b="1">
                <a:solidFill>
                  <a:srgbClr val="006600"/>
                </a:solidFill>
                <a:latin typeface="Tahoma" pitchFamily="34" charset="0"/>
                <a:ea typeface="Tahoma" pitchFamily="34" charset="0"/>
                <a:cs typeface="Tahoma" pitchFamily="34" charset="0"/>
              </a:rPr>
              <a:t>Visitor v</a:t>
            </a:r>
            <a:r>
              <a:rPr lang="en-US" altLang="zh-CN" sz="2400">
                <a:solidFill>
                  <a:srgbClr val="0000CC"/>
                </a:solidFill>
                <a:latin typeface="Tahoma" pitchFamily="34" charset="0"/>
                <a:ea typeface="Tahoma" pitchFamily="34" charset="0"/>
                <a:cs typeface="Tahoma" pitchFamily="34" charset="0"/>
              </a:rPr>
              <a:t>)</a:t>
            </a:r>
            <a:r>
              <a:rPr lang="en-US" altLang="zh-CN" sz="2400">
                <a:latin typeface="Tahoma" pitchFamily="34" charset="0"/>
                <a:ea typeface="Tahoma" pitchFamily="34" charset="0"/>
                <a:cs typeface="Tahoma" pitchFamily="34" charset="0"/>
              </a:rPr>
              <a:t>;</a:t>
            </a:r>
            <a:endParaRPr lang="en-US" altLang="zh-CN" sz="2400" dirty="0">
              <a:latin typeface="Tahoma" pitchFamily="34" charset="0"/>
              <a:ea typeface="Tahoma" pitchFamily="34" charset="0"/>
              <a:cs typeface="Tahoma" pitchFamily="34" charset="0"/>
            </a:endParaRPr>
          </a:p>
          <a:p>
            <a:pPr lvl="1"/>
            <a:endParaRPr lang="en-US" altLang="zh-CN" sz="2400" dirty="0">
              <a:latin typeface="Tahoma" pitchFamily="34" charset="0"/>
              <a:ea typeface="Tahoma" pitchFamily="34" charset="0"/>
              <a:cs typeface="Tahoma" pitchFamily="34" charset="0"/>
            </a:endParaRPr>
          </a:p>
          <a:p>
            <a:pPr lvl="1"/>
            <a:r>
              <a:rPr lang="en-US" altLang="zh-CN" sz="2400" dirty="0">
                <a:latin typeface="Tahoma" pitchFamily="34" charset="0"/>
                <a:ea typeface="Tahoma" pitchFamily="34" charset="0"/>
                <a:cs typeface="Tahoma" pitchFamily="34" charset="0"/>
              </a:rPr>
              <a:t>   public abstract </a:t>
            </a:r>
            <a:r>
              <a:rPr lang="en-US" altLang="zh-CN" sz="2400">
                <a:latin typeface="Tahoma" pitchFamily="34" charset="0"/>
                <a:ea typeface="Tahoma" pitchFamily="34" charset="0"/>
                <a:cs typeface="Tahoma" pitchFamily="34" charset="0"/>
              </a:rPr>
              <a:t>double </a:t>
            </a:r>
            <a:r>
              <a:rPr lang="en-US" altLang="zh-CN" sz="2400">
                <a:solidFill>
                  <a:srgbClr val="CC0066"/>
                </a:solidFill>
                <a:latin typeface="Tahoma" pitchFamily="34" charset="0"/>
                <a:ea typeface="Tahoma" pitchFamily="34" charset="0"/>
                <a:cs typeface="Tahoma" pitchFamily="34" charset="0"/>
              </a:rPr>
              <a:t>showElectricAmount</a:t>
            </a:r>
            <a:r>
              <a:rPr lang="en-US" altLang="zh-CN" sz="2400">
                <a:latin typeface="Tahoma" pitchFamily="34" charset="0"/>
                <a:ea typeface="Tahoma" pitchFamily="34" charset="0"/>
                <a:cs typeface="Tahoma" pitchFamily="34" charset="0"/>
              </a:rPr>
              <a:t>();</a:t>
            </a:r>
            <a:endParaRPr lang="en-US" altLang="zh-CN" sz="2400" dirty="0">
              <a:latin typeface="Tahoma" pitchFamily="34" charset="0"/>
              <a:ea typeface="Tahoma" pitchFamily="34" charset="0"/>
              <a:cs typeface="Tahoma" pitchFamily="34" charset="0"/>
            </a:endParaRPr>
          </a:p>
          <a:p>
            <a:pPr lvl="1"/>
            <a:endParaRPr lang="en-US" altLang="zh-CN" sz="2400" dirty="0">
              <a:latin typeface="Tahoma" pitchFamily="34" charset="0"/>
              <a:ea typeface="Tahoma" pitchFamily="34" charset="0"/>
              <a:cs typeface="Tahoma" pitchFamily="34" charset="0"/>
            </a:endParaRPr>
          </a:p>
          <a:p>
            <a:pPr lvl="1"/>
            <a:r>
              <a:rPr lang="en-US" altLang="zh-CN" sz="2400" dirty="0">
                <a:latin typeface="Tahoma" pitchFamily="34" charset="0"/>
                <a:ea typeface="Tahoma" pitchFamily="34" charset="0"/>
                <a:cs typeface="Tahoma" pitchFamily="34" charset="0"/>
              </a:rPr>
              <a:t>   public abstract </a:t>
            </a:r>
            <a:r>
              <a:rPr lang="en-US" altLang="zh-CN" sz="2400">
                <a:latin typeface="Tahoma" pitchFamily="34" charset="0"/>
                <a:ea typeface="Tahoma" pitchFamily="34" charset="0"/>
                <a:cs typeface="Tahoma" pitchFamily="34" charset="0"/>
              </a:rPr>
              <a:t>void setElectricAmount(double n);</a:t>
            </a:r>
            <a:endParaRPr lang="en-US" altLang="zh-CN" sz="2400" dirty="0">
              <a:latin typeface="Tahoma" pitchFamily="34" charset="0"/>
              <a:ea typeface="Tahoma" pitchFamily="34" charset="0"/>
              <a:cs typeface="Tahoma" pitchFamily="34" charset="0"/>
            </a:endParaRPr>
          </a:p>
          <a:p>
            <a:r>
              <a:rPr lang="en-US" altLang="zh-CN" sz="2400" dirty="0">
                <a:latin typeface="Tahoma" pitchFamily="34" charset="0"/>
                <a:ea typeface="Tahoma" pitchFamily="34" charset="0"/>
                <a:cs typeface="Tahoma" pitchFamily="34" charset="0"/>
              </a:rPr>
              <a:t>}</a:t>
            </a:r>
            <a:endParaRPr lang="zh-CN" altLang="en-US" sz="2400" dirty="0">
              <a:latin typeface="Tahoma" pitchFamily="34" charset="0"/>
              <a:cs typeface="Tahoma" pitchFamily="34" charset="0"/>
            </a:endParaRPr>
          </a:p>
        </p:txBody>
      </p:sp>
      <p:sp>
        <p:nvSpPr>
          <p:cNvPr id="6" name="线形标注 1 5"/>
          <p:cNvSpPr/>
          <p:nvPr/>
        </p:nvSpPr>
        <p:spPr>
          <a:xfrm>
            <a:off x="7215206" y="2500306"/>
            <a:ext cx="1714512" cy="642942"/>
          </a:xfrm>
          <a:prstGeom prst="borderCallout1">
            <a:avLst>
              <a:gd name="adj1" fmla="val 52819"/>
              <a:gd name="adj2" fmla="val 864"/>
              <a:gd name="adj3" fmla="val 92323"/>
              <a:gd name="adj4" fmla="val -3879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Tahoma" pitchFamily="34" charset="0"/>
                <a:cs typeface="Tahoma" pitchFamily="34" charset="0"/>
              </a:rPr>
              <a:t>接收</a:t>
            </a:r>
            <a:r>
              <a:rPr lang="en-US" altLang="zh-CN" b="1" dirty="0">
                <a:solidFill>
                  <a:schemeClr val="tx1"/>
                </a:solidFill>
                <a:latin typeface="Tahoma" pitchFamily="34" charset="0"/>
                <a:ea typeface="Tahoma" pitchFamily="34" charset="0"/>
                <a:cs typeface="Tahoma" pitchFamily="34" charset="0"/>
              </a:rPr>
              <a:t>visitor</a:t>
            </a:r>
            <a:r>
              <a:rPr lang="zh-CN" altLang="en-US" b="1" dirty="0">
                <a:solidFill>
                  <a:schemeClr val="tx1"/>
                </a:solidFill>
                <a:latin typeface="Tahoma" pitchFamily="34" charset="0"/>
                <a:cs typeface="Tahoma" pitchFamily="34" charset="0"/>
              </a:rPr>
              <a:t>的</a:t>
            </a:r>
            <a:r>
              <a:rPr lang="en-US" altLang="zh-CN" b="1" dirty="0">
                <a:solidFill>
                  <a:schemeClr val="tx1"/>
                </a:solidFill>
                <a:latin typeface="Tahoma" pitchFamily="34" charset="0"/>
                <a:ea typeface="Tahoma" pitchFamily="34" charset="0"/>
                <a:cs typeface="Tahoma" pitchFamily="34" charset="0"/>
              </a:rPr>
              <a:t> accept</a:t>
            </a:r>
            <a:r>
              <a:rPr lang="zh-CN" altLang="en-US" b="1" dirty="0">
                <a:solidFill>
                  <a:schemeClr val="tx1"/>
                </a:solidFill>
                <a:latin typeface="Tahoma" pitchFamily="34" charset="0"/>
                <a:cs typeface="Tahoma" pitchFamily="34" charset="0"/>
              </a:rPr>
              <a:t>方法</a:t>
            </a:r>
            <a:endParaRPr lang="en-US" altLang="zh-CN" b="1" dirty="0">
              <a:solidFill>
                <a:schemeClr val="tx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ahoma" pitchFamily="34" charset="0"/>
                <a:ea typeface="Tahoma" pitchFamily="34" charset="0"/>
                <a:cs typeface="Tahoma" pitchFamily="34" charset="0"/>
              </a:rPr>
              <a:t>2. </a:t>
            </a:r>
            <a:r>
              <a:rPr lang="zh-CN" altLang="en-US" dirty="0">
                <a:latin typeface="Tahoma" pitchFamily="34" charset="0"/>
                <a:cs typeface="Tahoma" pitchFamily="34" charset="0"/>
              </a:rPr>
              <a:t>抽象</a:t>
            </a:r>
            <a:r>
              <a:rPr lang="zh-CN" altLang="en-US">
                <a:latin typeface="Tahoma" pitchFamily="34" charset="0"/>
                <a:cs typeface="Tahoma" pitchFamily="34" charset="0"/>
              </a:rPr>
              <a:t>访问者</a:t>
            </a:r>
            <a:r>
              <a:rPr lang="en-US" altLang="zh-CN">
                <a:latin typeface="Tahoma" pitchFamily="34" charset="0"/>
                <a:cs typeface="Tahoma" pitchFamily="34" charset="0"/>
              </a:rPr>
              <a:t>(</a:t>
            </a:r>
            <a:r>
              <a:rPr lang="en-US" altLang="zh-CN">
                <a:latin typeface="Tahoma" pitchFamily="34" charset="0"/>
                <a:ea typeface="Tahoma" pitchFamily="34" charset="0"/>
                <a:cs typeface="Tahoma" pitchFamily="34" charset="0"/>
              </a:rPr>
              <a:t>Visitor)</a:t>
            </a:r>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45</a:t>
            </a:fld>
            <a:endParaRPr lang="zh-CN" altLang="en-US">
              <a:latin typeface="Tahoma" pitchFamily="34" charset="0"/>
              <a:cs typeface="Tahoma" pitchFamily="34" charset="0"/>
            </a:endParaRPr>
          </a:p>
        </p:txBody>
      </p:sp>
      <p:sp>
        <p:nvSpPr>
          <p:cNvPr id="5" name="TextBox 4"/>
          <p:cNvSpPr txBox="1"/>
          <p:nvPr/>
        </p:nvSpPr>
        <p:spPr>
          <a:xfrm>
            <a:off x="500034" y="2214554"/>
            <a:ext cx="8001056" cy="1569660"/>
          </a:xfrm>
          <a:prstGeom prst="rect">
            <a:avLst/>
          </a:prstGeom>
          <a:noFill/>
          <a:ln>
            <a:solidFill>
              <a:schemeClr val="accent1"/>
            </a:solidFill>
          </a:ln>
        </p:spPr>
        <p:txBody>
          <a:bodyPr wrap="square" rtlCol="0">
            <a:spAutoFit/>
          </a:bodyPr>
          <a:lstStyle/>
          <a:p>
            <a:r>
              <a:rPr lang="en-US" altLang="zh-CN" sz="2400" dirty="0">
                <a:latin typeface="Tahoma" pitchFamily="34" charset="0"/>
                <a:ea typeface="Tahoma" pitchFamily="34" charset="0"/>
                <a:cs typeface="Tahoma" pitchFamily="34" charset="0"/>
              </a:rPr>
              <a:t>//</a:t>
            </a:r>
            <a:r>
              <a:rPr lang="zh-CN" altLang="en-US" sz="2400" dirty="0">
                <a:latin typeface="Tahoma" pitchFamily="34" charset="0"/>
                <a:ea typeface="Tahoma" pitchFamily="34" charset="0"/>
                <a:cs typeface="Tahoma" pitchFamily="34" charset="0"/>
              </a:rPr>
              <a:t>抄表员，</a:t>
            </a:r>
            <a:r>
              <a:rPr lang="en-US" altLang="zh-CN" sz="2400" dirty="0">
                <a:latin typeface="Tahoma" pitchFamily="34" charset="0"/>
                <a:ea typeface="Tahoma" pitchFamily="34" charset="0"/>
                <a:cs typeface="Tahoma" pitchFamily="34" charset="0"/>
              </a:rPr>
              <a:t>Visitor.java</a:t>
            </a:r>
          </a:p>
          <a:p>
            <a:r>
              <a:rPr lang="en-US" altLang="zh-CN" sz="2400" dirty="0">
                <a:latin typeface="Tahoma" pitchFamily="34" charset="0"/>
                <a:ea typeface="Tahoma" pitchFamily="34" charset="0"/>
                <a:cs typeface="Tahoma" pitchFamily="34" charset="0"/>
              </a:rPr>
              <a:t>public interface </a:t>
            </a:r>
            <a:r>
              <a:rPr lang="en-US" altLang="zh-CN" sz="2400" b="1" dirty="0">
                <a:solidFill>
                  <a:srgbClr val="006600"/>
                </a:solidFill>
                <a:latin typeface="Tahoma" pitchFamily="34" charset="0"/>
                <a:ea typeface="Tahoma" pitchFamily="34" charset="0"/>
                <a:cs typeface="Tahoma" pitchFamily="34" charset="0"/>
              </a:rPr>
              <a:t>Visitor</a:t>
            </a:r>
            <a:r>
              <a:rPr lang="en-US" altLang="zh-CN" sz="2400" dirty="0">
                <a:latin typeface="Tahoma" pitchFamily="34" charset="0"/>
                <a:ea typeface="Tahoma" pitchFamily="34" charset="0"/>
                <a:cs typeface="Tahoma" pitchFamily="34" charset="0"/>
              </a:rPr>
              <a:t>{</a:t>
            </a:r>
          </a:p>
          <a:p>
            <a:r>
              <a:rPr lang="en-US" altLang="zh-CN" sz="2400" dirty="0">
                <a:latin typeface="Tahoma" pitchFamily="34" charset="0"/>
                <a:ea typeface="Tahoma" pitchFamily="34" charset="0"/>
                <a:cs typeface="Tahoma" pitchFamily="34" charset="0"/>
              </a:rPr>
              <a:t>   public </a:t>
            </a:r>
            <a:r>
              <a:rPr lang="en-US" altLang="zh-CN" sz="2400">
                <a:latin typeface="Tahoma" pitchFamily="34" charset="0"/>
                <a:ea typeface="Tahoma" pitchFamily="34" charset="0"/>
                <a:cs typeface="Tahoma" pitchFamily="34" charset="0"/>
              </a:rPr>
              <a:t>double </a:t>
            </a:r>
            <a:r>
              <a:rPr lang="en-US" altLang="zh-CN" sz="2400" b="1">
                <a:solidFill>
                  <a:srgbClr val="0000CC"/>
                </a:solidFill>
                <a:latin typeface="Tahoma" pitchFamily="34" charset="0"/>
                <a:ea typeface="Tahoma" pitchFamily="34" charset="0"/>
                <a:cs typeface="Tahoma" pitchFamily="34" charset="0"/>
              </a:rPr>
              <a:t>visit</a:t>
            </a:r>
            <a:r>
              <a:rPr lang="en-US" altLang="zh-CN" sz="2400">
                <a:latin typeface="Tahoma" pitchFamily="34" charset="0"/>
                <a:ea typeface="Tahoma" pitchFamily="34" charset="0"/>
                <a:cs typeface="Tahoma" pitchFamily="34" charset="0"/>
              </a:rPr>
              <a:t>(</a:t>
            </a:r>
            <a:r>
              <a:rPr lang="en-US" altLang="zh-CN" sz="2400" b="1">
                <a:solidFill>
                  <a:srgbClr val="C00000"/>
                </a:solidFill>
                <a:latin typeface="Tahoma" pitchFamily="34" charset="0"/>
                <a:ea typeface="Tahoma" pitchFamily="34" charset="0"/>
                <a:cs typeface="Tahoma" pitchFamily="34" charset="0"/>
              </a:rPr>
              <a:t>AmmeterElement</a:t>
            </a:r>
            <a:r>
              <a:rPr lang="en-US" altLang="zh-CN" sz="2400">
                <a:latin typeface="Tahoma" pitchFamily="34" charset="0"/>
                <a:ea typeface="Tahoma" pitchFamily="34" charset="0"/>
                <a:cs typeface="Tahoma" pitchFamily="34" charset="0"/>
              </a:rPr>
              <a:t>  </a:t>
            </a:r>
            <a:r>
              <a:rPr lang="en-US" altLang="zh-CN" sz="2400" b="1">
                <a:solidFill>
                  <a:srgbClr val="C00000"/>
                </a:solidFill>
                <a:latin typeface="Tahoma" pitchFamily="34" charset="0"/>
                <a:ea typeface="Tahoma" pitchFamily="34" charset="0"/>
                <a:cs typeface="Tahoma" pitchFamily="34" charset="0"/>
              </a:rPr>
              <a:t>elment</a:t>
            </a:r>
            <a:r>
              <a:rPr lang="en-US" altLang="zh-CN" sz="2400">
                <a:latin typeface="Tahoma" pitchFamily="34" charset="0"/>
                <a:ea typeface="Tahoma" pitchFamily="34" charset="0"/>
                <a:cs typeface="Tahoma" pitchFamily="34" charset="0"/>
              </a:rPr>
              <a:t>);</a:t>
            </a:r>
            <a:endParaRPr lang="en-US" altLang="zh-CN" sz="2400" dirty="0">
              <a:latin typeface="Tahoma" pitchFamily="34" charset="0"/>
              <a:ea typeface="Tahoma" pitchFamily="34" charset="0"/>
              <a:cs typeface="Tahoma" pitchFamily="34" charset="0"/>
            </a:endParaRPr>
          </a:p>
          <a:p>
            <a:r>
              <a:rPr lang="en-US" altLang="zh-CN" sz="2400" dirty="0">
                <a:latin typeface="Tahoma" pitchFamily="34" charset="0"/>
                <a:ea typeface="Tahoma" pitchFamily="34" charset="0"/>
                <a:cs typeface="Tahoma" pitchFamily="34" charset="0"/>
              </a:rPr>
              <a:t>}</a:t>
            </a:r>
            <a:endParaRPr lang="zh-CN" altLang="en-US" sz="2400" dirty="0">
              <a:latin typeface="Tahoma" pitchFamily="34" charset="0"/>
              <a:cs typeface="Tahoma" pitchFamily="34" charset="0"/>
            </a:endParaRPr>
          </a:p>
        </p:txBody>
      </p:sp>
      <p:sp>
        <p:nvSpPr>
          <p:cNvPr id="7" name="线形标注 1 6"/>
          <p:cNvSpPr/>
          <p:nvPr/>
        </p:nvSpPr>
        <p:spPr>
          <a:xfrm>
            <a:off x="457200" y="5013176"/>
            <a:ext cx="4114800" cy="642942"/>
          </a:xfrm>
          <a:prstGeom prst="borderCallout1">
            <a:avLst>
              <a:gd name="adj1" fmla="val 2353"/>
              <a:gd name="adj2" fmla="val 52477"/>
              <a:gd name="adj3" fmla="val -254495"/>
              <a:gd name="adj4" fmla="val 6288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solidFill>
                  <a:schemeClr val="tx1"/>
                </a:solidFill>
                <a:latin typeface="Tahoma" pitchFamily="34" charset="0"/>
                <a:ea typeface="Tahoma" pitchFamily="34" charset="0"/>
                <a:cs typeface="Tahoma" pitchFamily="34" charset="0"/>
              </a:rPr>
              <a:t>Visitor</a:t>
            </a:r>
            <a:r>
              <a:rPr lang="zh-CN" altLang="en-US" sz="2000" b="1" dirty="0">
                <a:solidFill>
                  <a:schemeClr val="tx1"/>
                </a:solidFill>
                <a:latin typeface="Tahoma" pitchFamily="34" charset="0"/>
                <a:cs typeface="Tahoma" pitchFamily="34" charset="0"/>
              </a:rPr>
              <a:t>访问</a:t>
            </a:r>
            <a:r>
              <a:rPr lang="en-US" altLang="zh-CN" sz="2000" b="1" dirty="0">
                <a:solidFill>
                  <a:schemeClr val="tx1"/>
                </a:solidFill>
                <a:latin typeface="Tahoma" pitchFamily="34" charset="0"/>
                <a:ea typeface="Tahoma" pitchFamily="34" charset="0"/>
                <a:cs typeface="Tahoma" pitchFamily="34" charset="0"/>
              </a:rPr>
              <a:t>Element</a:t>
            </a:r>
            <a:r>
              <a:rPr lang="zh-CN" altLang="en-US" sz="2000" b="1" dirty="0">
                <a:solidFill>
                  <a:schemeClr val="tx1"/>
                </a:solidFill>
                <a:latin typeface="Tahoma" pitchFamily="34" charset="0"/>
                <a:cs typeface="Tahoma" pitchFamily="34" charset="0"/>
              </a:rPr>
              <a:t>的</a:t>
            </a:r>
            <a:r>
              <a:rPr lang="en-US" altLang="zh-CN" sz="2000" b="1" dirty="0">
                <a:solidFill>
                  <a:schemeClr val="tx1"/>
                </a:solidFill>
                <a:latin typeface="Tahoma" pitchFamily="34" charset="0"/>
                <a:ea typeface="Tahoma" pitchFamily="34" charset="0"/>
                <a:cs typeface="Tahoma" pitchFamily="34" charset="0"/>
              </a:rPr>
              <a:t> </a:t>
            </a:r>
            <a:r>
              <a:rPr lang="en-US" altLang="zh-CN" sz="2000" b="1" dirty="0">
                <a:solidFill>
                  <a:srgbClr val="0000CC"/>
                </a:solidFill>
                <a:latin typeface="Tahoma" pitchFamily="34" charset="0"/>
                <a:ea typeface="Tahoma" pitchFamily="34" charset="0"/>
                <a:cs typeface="Tahoma" pitchFamily="34" charset="0"/>
              </a:rPr>
              <a:t>visit</a:t>
            </a:r>
            <a:r>
              <a:rPr lang="zh-CN" altLang="en-US" sz="2000" b="1" dirty="0">
                <a:solidFill>
                  <a:schemeClr val="tx1"/>
                </a:solidFill>
                <a:latin typeface="Tahoma" pitchFamily="34" charset="0"/>
                <a:cs typeface="Tahoma" pitchFamily="34" charset="0"/>
              </a:rPr>
              <a:t>方法，实现需要增加的功能。</a:t>
            </a:r>
            <a:endParaRPr lang="en-US" altLang="zh-CN" sz="2000" b="1" dirty="0">
              <a:solidFill>
                <a:schemeClr val="tx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latin typeface="Tahoma" pitchFamily="34" charset="0"/>
                <a:ea typeface="Tahoma" pitchFamily="34" charset="0"/>
                <a:cs typeface="Tahoma" pitchFamily="34" charset="0"/>
              </a:rPr>
              <a:t>3</a:t>
            </a:r>
            <a:r>
              <a:rPr lang="zh-CN" altLang="en-US" dirty="0">
                <a:latin typeface="Tahoma" pitchFamily="34" charset="0"/>
                <a:cs typeface="Tahoma" pitchFamily="34" charset="0"/>
              </a:rPr>
              <a:t>．具体</a:t>
            </a:r>
            <a:r>
              <a:rPr lang="zh-CN" altLang="en-US">
                <a:latin typeface="Tahoma" pitchFamily="34" charset="0"/>
                <a:cs typeface="Tahoma" pitchFamily="34" charset="0"/>
              </a:rPr>
              <a:t>访问者</a:t>
            </a:r>
            <a:r>
              <a:rPr lang="en-US" altLang="zh-CN">
                <a:latin typeface="Tahoma" pitchFamily="34" charset="0"/>
                <a:cs typeface="Tahoma" pitchFamily="34" charset="0"/>
              </a:rPr>
              <a:t>(</a:t>
            </a:r>
            <a:r>
              <a:rPr lang="en-US" altLang="zh-CN">
                <a:latin typeface="Tahoma" pitchFamily="34" charset="0"/>
                <a:ea typeface="Tahoma" pitchFamily="34" charset="0"/>
                <a:cs typeface="Tahoma" pitchFamily="34" charset="0"/>
              </a:rPr>
              <a:t>Concrete Visitor)</a:t>
            </a:r>
            <a:br>
              <a:rPr lang="zh-CN" altLang="en-US" dirty="0">
                <a:latin typeface="Tahoma" pitchFamily="34" charset="0"/>
                <a:cs typeface="Tahoma" pitchFamily="34" charset="0"/>
              </a:rPr>
            </a:br>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46</a:t>
            </a:fld>
            <a:endParaRPr lang="zh-CN" altLang="en-US">
              <a:latin typeface="Tahoma" pitchFamily="34" charset="0"/>
              <a:cs typeface="Tahoma" pitchFamily="34" charset="0"/>
            </a:endParaRPr>
          </a:p>
        </p:txBody>
      </p:sp>
      <p:sp>
        <p:nvSpPr>
          <p:cNvPr id="5" name="TextBox 4"/>
          <p:cNvSpPr txBox="1"/>
          <p:nvPr/>
        </p:nvSpPr>
        <p:spPr>
          <a:xfrm>
            <a:off x="571472" y="791439"/>
            <a:ext cx="8001056" cy="5632311"/>
          </a:xfrm>
          <a:prstGeom prst="rect">
            <a:avLst/>
          </a:prstGeom>
          <a:noFill/>
          <a:ln>
            <a:solidFill>
              <a:schemeClr val="accent1"/>
            </a:solidFill>
          </a:ln>
        </p:spPr>
        <p:txBody>
          <a:bodyPr wrap="square" rtlCol="0">
            <a:spAutoFit/>
          </a:bodyPr>
          <a:lstStyle/>
          <a:p>
            <a:r>
              <a:rPr lang="en-US" altLang="zh-CN" sz="2000" dirty="0">
                <a:latin typeface="Tahoma" pitchFamily="34" charset="0"/>
                <a:ea typeface="Tahoma" pitchFamily="34" charset="0"/>
                <a:cs typeface="Tahoma" pitchFamily="34" charset="0"/>
              </a:rPr>
              <a:t>//HomeAmmeterVisitor.java</a:t>
            </a:r>
          </a:p>
          <a:p>
            <a:r>
              <a:rPr lang="en-US" altLang="zh-CN" sz="2000" dirty="0">
                <a:latin typeface="Tahoma" pitchFamily="34" charset="0"/>
                <a:ea typeface="Tahoma" pitchFamily="34" charset="0"/>
                <a:cs typeface="Tahoma" pitchFamily="34" charset="0"/>
              </a:rPr>
              <a:t>public class </a:t>
            </a:r>
            <a:r>
              <a:rPr lang="en-US" altLang="zh-CN" sz="2000" b="1" dirty="0" err="1">
                <a:solidFill>
                  <a:srgbClr val="C00000"/>
                </a:solidFill>
                <a:latin typeface="Tahoma" pitchFamily="34" charset="0"/>
                <a:ea typeface="Tahoma" pitchFamily="34" charset="0"/>
                <a:cs typeface="Tahoma" pitchFamily="34" charset="0"/>
              </a:rPr>
              <a:t>HomeAmmeterVisitor</a:t>
            </a:r>
            <a:r>
              <a:rPr lang="en-US" altLang="zh-CN" sz="2000" b="1" dirty="0">
                <a:solidFill>
                  <a:srgbClr val="C00000"/>
                </a:solidFill>
                <a:latin typeface="Tahoma" pitchFamily="34" charset="0"/>
                <a:ea typeface="Tahoma" pitchFamily="34" charset="0"/>
                <a:cs typeface="Tahoma" pitchFamily="34" charset="0"/>
              </a:rPr>
              <a:t> implements Visitor</a:t>
            </a:r>
            <a:r>
              <a:rPr lang="en-US" altLang="zh-CN" sz="2000" dirty="0">
                <a:latin typeface="Tahoma" pitchFamily="34" charset="0"/>
                <a:ea typeface="Tahoma" pitchFamily="34" charset="0"/>
                <a:cs typeface="Tahoma" pitchFamily="34" charset="0"/>
              </a:rPr>
              <a:t>{</a:t>
            </a:r>
          </a:p>
          <a:p>
            <a:endParaRPr lang="en-US" altLang="zh-CN" sz="2000" dirty="0">
              <a:latin typeface="Tahoma" pitchFamily="34" charset="0"/>
              <a:ea typeface="Tahoma" pitchFamily="34" charset="0"/>
              <a:cs typeface="Tahoma" pitchFamily="34" charset="0"/>
            </a:endParaRPr>
          </a:p>
          <a:p>
            <a:r>
              <a:rPr lang="en-US" altLang="zh-CN" sz="2000" dirty="0">
                <a:latin typeface="Tahoma" pitchFamily="34" charset="0"/>
                <a:ea typeface="Tahoma" pitchFamily="34" charset="0"/>
                <a:cs typeface="Tahoma" pitchFamily="34" charset="0"/>
              </a:rPr>
              <a:t>    public </a:t>
            </a:r>
            <a:r>
              <a:rPr lang="en-US" altLang="zh-CN" sz="2000">
                <a:latin typeface="Tahoma" pitchFamily="34" charset="0"/>
                <a:ea typeface="Tahoma" pitchFamily="34" charset="0"/>
                <a:cs typeface="Tahoma" pitchFamily="34" charset="0"/>
              </a:rPr>
              <a:t>double </a:t>
            </a:r>
            <a:r>
              <a:rPr lang="en-US" altLang="zh-CN" sz="2000" b="1">
                <a:solidFill>
                  <a:srgbClr val="0000CC"/>
                </a:solidFill>
                <a:latin typeface="Tahoma" pitchFamily="34" charset="0"/>
                <a:ea typeface="Tahoma" pitchFamily="34" charset="0"/>
                <a:cs typeface="Tahoma" pitchFamily="34" charset="0"/>
              </a:rPr>
              <a:t>visit</a:t>
            </a:r>
            <a:r>
              <a:rPr lang="en-US" altLang="zh-CN" sz="2000">
                <a:latin typeface="Tahoma" pitchFamily="34" charset="0"/>
                <a:ea typeface="Tahoma" pitchFamily="34" charset="0"/>
                <a:cs typeface="Tahoma" pitchFamily="34" charset="0"/>
              </a:rPr>
              <a:t>(</a:t>
            </a:r>
            <a:r>
              <a:rPr lang="en-US" altLang="zh-CN" sz="2000" b="1">
                <a:solidFill>
                  <a:srgbClr val="006600"/>
                </a:solidFill>
                <a:latin typeface="Tahoma" pitchFamily="34" charset="0"/>
                <a:ea typeface="Tahoma" pitchFamily="34" charset="0"/>
                <a:cs typeface="Tahoma" pitchFamily="34" charset="0"/>
              </a:rPr>
              <a:t>AmmeterElement</a:t>
            </a:r>
            <a:r>
              <a:rPr lang="en-US" altLang="zh-CN" sz="2000">
                <a:latin typeface="Tahoma" pitchFamily="34" charset="0"/>
                <a:ea typeface="Tahoma" pitchFamily="34" charset="0"/>
                <a:cs typeface="Tahoma" pitchFamily="34" charset="0"/>
              </a:rPr>
              <a:t> </a:t>
            </a:r>
            <a:r>
              <a:rPr lang="en-US" altLang="zh-CN" sz="2000" b="1">
                <a:solidFill>
                  <a:srgbClr val="006600"/>
                </a:solidFill>
                <a:latin typeface="Tahoma" pitchFamily="34" charset="0"/>
                <a:ea typeface="Tahoma" pitchFamily="34" charset="0"/>
                <a:cs typeface="Tahoma" pitchFamily="34" charset="0"/>
              </a:rPr>
              <a:t>ammeter</a:t>
            </a:r>
            <a:r>
              <a:rPr lang="en-US" altLang="zh-CN" sz="2000">
                <a:latin typeface="Tahoma" pitchFamily="34" charset="0"/>
                <a:ea typeface="Tahoma" pitchFamily="34" charset="0"/>
                <a:cs typeface="Tahoma" pitchFamily="34" charset="0"/>
              </a:rPr>
              <a:t>){</a:t>
            </a:r>
            <a:endParaRPr lang="en-US" altLang="zh-CN" sz="2000" dirty="0">
              <a:latin typeface="Tahoma" pitchFamily="34" charset="0"/>
              <a:ea typeface="Tahoma" pitchFamily="34" charset="0"/>
              <a:cs typeface="Tahoma" pitchFamily="34" charset="0"/>
            </a:endParaRPr>
          </a:p>
          <a:p>
            <a:pPr lvl="1"/>
            <a:r>
              <a:rPr lang="en-US" altLang="zh-CN" sz="2000" dirty="0">
                <a:latin typeface="Tahoma" pitchFamily="34" charset="0"/>
                <a:ea typeface="Tahoma" pitchFamily="34" charset="0"/>
                <a:cs typeface="Tahoma" pitchFamily="34" charset="0"/>
              </a:rPr>
              <a:t>      double charge=0;</a:t>
            </a:r>
          </a:p>
          <a:p>
            <a:pPr lvl="1"/>
            <a:r>
              <a:rPr lang="en-US" altLang="zh-CN" sz="2000" dirty="0">
                <a:latin typeface="Tahoma" pitchFamily="34" charset="0"/>
                <a:ea typeface="Tahoma" pitchFamily="34" charset="0"/>
                <a:cs typeface="Tahoma" pitchFamily="34" charset="0"/>
              </a:rPr>
              <a:t>      double </a:t>
            </a:r>
            <a:r>
              <a:rPr lang="en-US" altLang="zh-CN" sz="2000" dirty="0" err="1">
                <a:latin typeface="Tahoma" pitchFamily="34" charset="0"/>
                <a:ea typeface="Tahoma" pitchFamily="34" charset="0"/>
                <a:cs typeface="Tahoma" pitchFamily="34" charset="0"/>
              </a:rPr>
              <a:t>unitOne</a:t>
            </a:r>
            <a:r>
              <a:rPr lang="en-US" altLang="zh-CN" sz="2000" dirty="0">
                <a:latin typeface="Tahoma" pitchFamily="34" charset="0"/>
                <a:ea typeface="Tahoma" pitchFamily="34" charset="0"/>
                <a:cs typeface="Tahoma" pitchFamily="34" charset="0"/>
              </a:rPr>
              <a:t>=0.6, </a:t>
            </a:r>
            <a:r>
              <a:rPr lang="en-US" altLang="zh-CN" sz="2000" dirty="0" err="1">
                <a:latin typeface="Tahoma" pitchFamily="34" charset="0"/>
                <a:ea typeface="Tahoma" pitchFamily="34" charset="0"/>
                <a:cs typeface="Tahoma" pitchFamily="34" charset="0"/>
              </a:rPr>
              <a:t>unitTwo</a:t>
            </a:r>
            <a:r>
              <a:rPr lang="en-US" altLang="zh-CN" sz="2000" dirty="0">
                <a:latin typeface="Tahoma" pitchFamily="34" charset="0"/>
                <a:ea typeface="Tahoma" pitchFamily="34" charset="0"/>
                <a:cs typeface="Tahoma" pitchFamily="34" charset="0"/>
              </a:rPr>
              <a:t>=1.05;	//</a:t>
            </a:r>
            <a:r>
              <a:rPr lang="zh-CN" altLang="en-US" sz="2000" dirty="0">
                <a:latin typeface="Tahoma" pitchFamily="34" charset="0"/>
                <a:ea typeface="Tahoma" pitchFamily="34" charset="0"/>
                <a:cs typeface="Tahoma" pitchFamily="34" charset="0"/>
              </a:rPr>
              <a:t>阶梯电价</a:t>
            </a:r>
            <a:endParaRPr lang="en-US" altLang="zh-CN" sz="2000" dirty="0">
              <a:latin typeface="Tahoma" pitchFamily="34" charset="0"/>
              <a:ea typeface="Tahoma" pitchFamily="34" charset="0"/>
              <a:cs typeface="Tahoma" pitchFamily="34" charset="0"/>
            </a:endParaRPr>
          </a:p>
          <a:p>
            <a:pPr lvl="1"/>
            <a:r>
              <a:rPr lang="en-US" altLang="zh-CN" sz="2000" dirty="0">
                <a:latin typeface="Tahoma" pitchFamily="34" charset="0"/>
                <a:ea typeface="Tahoma" pitchFamily="34" charset="0"/>
                <a:cs typeface="Tahoma" pitchFamily="34" charset="0"/>
              </a:rPr>
              <a:t>      </a:t>
            </a:r>
            <a:r>
              <a:rPr lang="en-US" altLang="zh-CN" sz="2000" dirty="0" err="1">
                <a:latin typeface="Tahoma" pitchFamily="34" charset="0"/>
                <a:ea typeface="Tahoma" pitchFamily="34" charset="0"/>
                <a:cs typeface="Tahoma" pitchFamily="34" charset="0"/>
              </a:rPr>
              <a:t>int</a:t>
            </a:r>
            <a:r>
              <a:rPr lang="en-US" altLang="zh-CN" sz="2000" dirty="0">
                <a:latin typeface="Tahoma" pitchFamily="34" charset="0"/>
                <a:ea typeface="Tahoma" pitchFamily="34" charset="0"/>
                <a:cs typeface="Tahoma" pitchFamily="34" charset="0"/>
              </a:rPr>
              <a:t> basic = 6000;</a:t>
            </a:r>
          </a:p>
          <a:p>
            <a:pPr lvl="1"/>
            <a:r>
              <a:rPr lang="en-US" altLang="zh-CN" sz="2000" dirty="0">
                <a:latin typeface="Tahoma" pitchFamily="34" charset="0"/>
                <a:ea typeface="Tahoma" pitchFamily="34" charset="0"/>
                <a:cs typeface="Tahoma" pitchFamily="34" charset="0"/>
              </a:rPr>
              <a:t>      double n= </a:t>
            </a:r>
            <a:r>
              <a:rPr lang="en-US" altLang="zh-CN" sz="2000" b="1" dirty="0" err="1">
                <a:solidFill>
                  <a:srgbClr val="006600"/>
                </a:solidFill>
                <a:latin typeface="Tahoma" pitchFamily="34" charset="0"/>
                <a:ea typeface="Tahoma" pitchFamily="34" charset="0"/>
                <a:cs typeface="Tahoma" pitchFamily="34" charset="0"/>
              </a:rPr>
              <a:t>ammeter</a:t>
            </a:r>
            <a:r>
              <a:rPr lang="en-US" altLang="zh-CN" sz="2000" b="1" err="1">
                <a:solidFill>
                  <a:srgbClr val="006600"/>
                </a:solidFill>
                <a:latin typeface="Tahoma" pitchFamily="34" charset="0"/>
                <a:ea typeface="Tahoma" pitchFamily="34" charset="0"/>
                <a:cs typeface="Tahoma" pitchFamily="34" charset="0"/>
              </a:rPr>
              <a:t>.</a:t>
            </a:r>
            <a:r>
              <a:rPr lang="en-US" altLang="zh-CN" sz="2000" b="1">
                <a:solidFill>
                  <a:srgbClr val="006600"/>
                </a:solidFill>
                <a:latin typeface="Tahoma" pitchFamily="34" charset="0"/>
                <a:ea typeface="Tahoma" pitchFamily="34" charset="0"/>
                <a:cs typeface="Tahoma" pitchFamily="34" charset="0"/>
              </a:rPr>
              <a:t>showElectricAmount()</a:t>
            </a:r>
            <a:r>
              <a:rPr lang="en-US" altLang="zh-CN" sz="2000">
                <a:latin typeface="Tahoma" pitchFamily="34" charset="0"/>
                <a:ea typeface="Tahoma" pitchFamily="34" charset="0"/>
                <a:cs typeface="Tahoma" pitchFamily="34" charset="0"/>
              </a:rPr>
              <a:t>;</a:t>
            </a:r>
            <a:endParaRPr lang="en-US" altLang="zh-CN" sz="2000" dirty="0">
              <a:latin typeface="Tahoma" pitchFamily="34" charset="0"/>
              <a:ea typeface="Tahoma" pitchFamily="34" charset="0"/>
              <a:cs typeface="Tahoma" pitchFamily="34" charset="0"/>
            </a:endParaRPr>
          </a:p>
          <a:p>
            <a:pPr lvl="1"/>
            <a:r>
              <a:rPr lang="en-US" altLang="zh-CN" sz="2000">
                <a:latin typeface="Tahoma" pitchFamily="34" charset="0"/>
                <a:ea typeface="Tahoma" pitchFamily="34" charset="0"/>
                <a:cs typeface="Tahoma" pitchFamily="34" charset="0"/>
              </a:rPr>
              <a:t>      </a:t>
            </a:r>
          </a:p>
          <a:p>
            <a:pPr lvl="1"/>
            <a:r>
              <a:rPr lang="en-US" altLang="zh-CN" sz="2000">
                <a:latin typeface="Tahoma" pitchFamily="34" charset="0"/>
                <a:ea typeface="Tahoma" pitchFamily="34" charset="0"/>
                <a:cs typeface="Tahoma" pitchFamily="34" charset="0"/>
              </a:rPr>
              <a:t>	if(n&lt;=basic) </a:t>
            </a:r>
            <a:r>
              <a:rPr lang="en-US" altLang="zh-CN" sz="2000" dirty="0">
                <a:latin typeface="Tahoma" pitchFamily="34" charset="0"/>
                <a:ea typeface="Tahoma" pitchFamily="34" charset="0"/>
                <a:cs typeface="Tahoma" pitchFamily="34" charset="0"/>
              </a:rPr>
              <a:t>{</a:t>
            </a:r>
          </a:p>
          <a:p>
            <a:pPr lvl="1"/>
            <a:r>
              <a:rPr lang="en-US" altLang="zh-CN" sz="2000" dirty="0">
                <a:latin typeface="Tahoma" pitchFamily="34" charset="0"/>
                <a:ea typeface="Tahoma" pitchFamily="34" charset="0"/>
                <a:cs typeface="Tahoma" pitchFamily="34" charset="0"/>
              </a:rPr>
              <a:t>          charge = n*</a:t>
            </a:r>
            <a:r>
              <a:rPr lang="en-US" altLang="zh-CN" sz="2000" dirty="0" err="1">
                <a:latin typeface="Tahoma" pitchFamily="34" charset="0"/>
                <a:ea typeface="Tahoma" pitchFamily="34" charset="0"/>
                <a:cs typeface="Tahoma" pitchFamily="34" charset="0"/>
              </a:rPr>
              <a:t>unitOne</a:t>
            </a:r>
            <a:r>
              <a:rPr lang="en-US" altLang="zh-CN" sz="2000" dirty="0">
                <a:latin typeface="Tahoma" pitchFamily="34" charset="0"/>
                <a:ea typeface="Tahoma" pitchFamily="34" charset="0"/>
                <a:cs typeface="Tahoma" pitchFamily="34" charset="0"/>
              </a:rPr>
              <a:t>;</a:t>
            </a:r>
          </a:p>
          <a:p>
            <a:pPr lvl="1"/>
            <a:r>
              <a:rPr lang="en-US" altLang="zh-CN" sz="2000" dirty="0">
                <a:latin typeface="Tahoma" pitchFamily="34" charset="0"/>
                <a:ea typeface="Tahoma" pitchFamily="34" charset="0"/>
                <a:cs typeface="Tahoma" pitchFamily="34" charset="0"/>
              </a:rPr>
              <a:t>      }</a:t>
            </a:r>
          </a:p>
          <a:p>
            <a:pPr lvl="1"/>
            <a:r>
              <a:rPr lang="en-US" altLang="zh-CN" sz="2000" dirty="0">
                <a:latin typeface="Tahoma" pitchFamily="34" charset="0"/>
                <a:ea typeface="Tahoma" pitchFamily="34" charset="0"/>
                <a:cs typeface="Tahoma" pitchFamily="34" charset="0"/>
              </a:rPr>
              <a:t>      else { </a:t>
            </a:r>
          </a:p>
          <a:p>
            <a:pPr lvl="1"/>
            <a:r>
              <a:rPr lang="en-US" altLang="zh-CN" sz="2000" dirty="0">
                <a:latin typeface="Tahoma" pitchFamily="34" charset="0"/>
                <a:ea typeface="Tahoma" pitchFamily="34" charset="0"/>
                <a:cs typeface="Tahoma" pitchFamily="34" charset="0"/>
              </a:rPr>
              <a:t>         charge =basic*</a:t>
            </a:r>
            <a:r>
              <a:rPr lang="en-US" altLang="zh-CN" sz="2000" err="1">
                <a:latin typeface="Tahoma" pitchFamily="34" charset="0"/>
                <a:ea typeface="Tahoma" pitchFamily="34" charset="0"/>
                <a:cs typeface="Tahoma" pitchFamily="34" charset="0"/>
              </a:rPr>
              <a:t>unitOne</a:t>
            </a:r>
            <a:r>
              <a:rPr lang="en-US" altLang="zh-CN" sz="2000">
                <a:latin typeface="Tahoma" pitchFamily="34" charset="0"/>
                <a:ea typeface="Tahoma" pitchFamily="34" charset="0"/>
                <a:cs typeface="Tahoma" pitchFamily="34" charset="0"/>
              </a:rPr>
              <a:t>+(n-basic)*</a:t>
            </a:r>
            <a:r>
              <a:rPr lang="en-US" altLang="zh-CN" sz="2000" dirty="0" err="1">
                <a:latin typeface="Tahoma" pitchFamily="34" charset="0"/>
                <a:ea typeface="Tahoma" pitchFamily="34" charset="0"/>
                <a:cs typeface="Tahoma" pitchFamily="34" charset="0"/>
              </a:rPr>
              <a:t>unitTwo</a:t>
            </a:r>
            <a:r>
              <a:rPr lang="en-US" altLang="zh-CN" sz="2000" dirty="0">
                <a:latin typeface="Tahoma" pitchFamily="34" charset="0"/>
                <a:ea typeface="Tahoma" pitchFamily="34" charset="0"/>
                <a:cs typeface="Tahoma" pitchFamily="34" charset="0"/>
              </a:rPr>
              <a:t>;</a:t>
            </a:r>
          </a:p>
          <a:p>
            <a:pPr lvl="1"/>
            <a:r>
              <a:rPr lang="en-US" altLang="zh-CN" sz="2000" dirty="0">
                <a:latin typeface="Tahoma" pitchFamily="34" charset="0"/>
                <a:ea typeface="Tahoma" pitchFamily="34" charset="0"/>
                <a:cs typeface="Tahoma" pitchFamily="34" charset="0"/>
              </a:rPr>
              <a:t>      }</a:t>
            </a:r>
          </a:p>
          <a:p>
            <a:pPr lvl="1"/>
            <a:r>
              <a:rPr lang="en-US" altLang="zh-CN" sz="2000" dirty="0">
                <a:latin typeface="Tahoma" pitchFamily="34" charset="0"/>
                <a:ea typeface="Tahoma" pitchFamily="34" charset="0"/>
                <a:cs typeface="Tahoma" pitchFamily="34" charset="0"/>
              </a:rPr>
              <a:t>      return charge;</a:t>
            </a:r>
          </a:p>
          <a:p>
            <a:r>
              <a:rPr lang="en-US" altLang="zh-CN" sz="2000" dirty="0">
                <a:latin typeface="Tahoma" pitchFamily="34" charset="0"/>
                <a:ea typeface="Tahoma" pitchFamily="34" charset="0"/>
                <a:cs typeface="Tahoma" pitchFamily="34" charset="0"/>
              </a:rPr>
              <a:t>   }</a:t>
            </a:r>
          </a:p>
          <a:p>
            <a:r>
              <a:rPr lang="en-US" altLang="zh-CN" sz="2000" dirty="0">
                <a:latin typeface="Tahoma" pitchFamily="34" charset="0"/>
                <a:ea typeface="Tahoma" pitchFamily="34" charset="0"/>
                <a:cs typeface="Tahoma" pitchFamily="34" charset="0"/>
              </a:rPr>
              <a:t>}</a:t>
            </a:r>
            <a:endParaRPr lang="zh-CN" altLang="en-US" sz="2000" dirty="0">
              <a:latin typeface="Tahoma" pitchFamily="34" charset="0"/>
              <a:cs typeface="Tahoma" pitchFamily="34" charset="0"/>
            </a:endParaRPr>
          </a:p>
        </p:txBody>
      </p:sp>
      <p:sp>
        <p:nvSpPr>
          <p:cNvPr id="6" name="线形标注 1 5"/>
          <p:cNvSpPr/>
          <p:nvPr/>
        </p:nvSpPr>
        <p:spPr>
          <a:xfrm>
            <a:off x="7524328" y="2811847"/>
            <a:ext cx="1296144" cy="504056"/>
          </a:xfrm>
          <a:prstGeom prst="borderCallout1">
            <a:avLst>
              <a:gd name="adj1" fmla="val 60512"/>
              <a:gd name="adj2" fmla="val -1499"/>
              <a:gd name="adj3" fmla="val 62899"/>
              <a:gd name="adj4" fmla="val -3495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Tahoma" pitchFamily="34" charset="0"/>
                <a:cs typeface="Tahoma" pitchFamily="34" charset="0"/>
              </a:rPr>
              <a:t>获取电表显示的用电量</a:t>
            </a:r>
            <a:endParaRPr lang="en-US" altLang="zh-CN" sz="1600" b="1" dirty="0">
              <a:solidFill>
                <a:schemeClr val="tx1"/>
              </a:solidFill>
              <a:latin typeface="Tahoma" pitchFamily="34" charset="0"/>
              <a:ea typeface="Tahoma" pitchFamily="34" charset="0"/>
              <a:cs typeface="Tahoma" pitchFamily="34" charset="0"/>
            </a:endParaRPr>
          </a:p>
        </p:txBody>
      </p:sp>
      <p:sp>
        <p:nvSpPr>
          <p:cNvPr id="3" name="矩形 2">
            <a:extLst>
              <a:ext uri="{FF2B5EF4-FFF2-40B4-BE49-F238E27FC236}">
                <a16:creationId xmlns:a16="http://schemas.microsoft.com/office/drawing/2014/main" id="{DB9FBA83-1E07-43A2-AF3A-420CA08C8BFA}"/>
              </a:ext>
            </a:extLst>
          </p:cNvPr>
          <p:cNvSpPr/>
          <p:nvPr/>
        </p:nvSpPr>
        <p:spPr>
          <a:xfrm>
            <a:off x="1403648" y="3607594"/>
            <a:ext cx="5616624" cy="183763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线形标注 1 5">
            <a:extLst>
              <a:ext uri="{FF2B5EF4-FFF2-40B4-BE49-F238E27FC236}">
                <a16:creationId xmlns:a16="http://schemas.microsoft.com/office/drawing/2014/main" id="{3B012F47-8FA9-46F8-A825-7550A6DA1C15}"/>
              </a:ext>
            </a:extLst>
          </p:cNvPr>
          <p:cNvSpPr/>
          <p:nvPr/>
        </p:nvSpPr>
        <p:spPr>
          <a:xfrm>
            <a:off x="7504043" y="4196132"/>
            <a:ext cx="1296144" cy="504056"/>
          </a:xfrm>
          <a:prstGeom prst="borderCallout1">
            <a:avLst>
              <a:gd name="adj1" fmla="val 60512"/>
              <a:gd name="adj2" fmla="val -1499"/>
              <a:gd name="adj3" fmla="val 62899"/>
              <a:gd name="adj4" fmla="val -3495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Tahoma" pitchFamily="34" charset="0"/>
                <a:cs typeface="Tahoma" pitchFamily="34" charset="0"/>
              </a:rPr>
              <a:t>根据用电量计算电费</a:t>
            </a:r>
            <a:endParaRPr lang="en-US" altLang="zh-CN" sz="1600" b="1" dirty="0">
              <a:solidFill>
                <a:schemeClr val="tx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3</a:t>
            </a:r>
            <a:r>
              <a:rPr lang="zh-CN" altLang="en-US" dirty="0"/>
              <a:t>．具体</a:t>
            </a:r>
            <a:r>
              <a:rPr lang="zh-CN" altLang="en-US"/>
              <a:t>访问者</a:t>
            </a:r>
            <a:r>
              <a:rPr lang="en-US" altLang="zh-CN"/>
              <a:t>(Concrete Visitor)</a:t>
            </a:r>
            <a:br>
              <a:rPr lang="zh-CN" altLang="en-US" dirty="0"/>
            </a:b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a:p>
        </p:txBody>
      </p:sp>
      <p:sp>
        <p:nvSpPr>
          <p:cNvPr id="5" name="TextBox 4"/>
          <p:cNvSpPr txBox="1"/>
          <p:nvPr/>
        </p:nvSpPr>
        <p:spPr>
          <a:xfrm>
            <a:off x="500034" y="856357"/>
            <a:ext cx="8001056" cy="5940088"/>
          </a:xfrm>
          <a:prstGeom prst="rect">
            <a:avLst/>
          </a:prstGeom>
          <a:noFill/>
          <a:ln>
            <a:solidFill>
              <a:schemeClr val="accent1"/>
            </a:solidFill>
          </a:ln>
        </p:spPr>
        <p:txBody>
          <a:bodyPr wrap="square" rtlCol="0">
            <a:spAutoFit/>
          </a:bodyPr>
          <a:lstStyle/>
          <a:p>
            <a:r>
              <a:rPr lang="en-US" altLang="zh-CN" sz="2000" dirty="0">
                <a:latin typeface="Tahoma" pitchFamily="34" charset="0"/>
                <a:ea typeface="Tahoma" pitchFamily="34" charset="0"/>
                <a:cs typeface="Tahoma" pitchFamily="34" charset="0"/>
              </a:rPr>
              <a:t>//IndustryAmmeteVisitor.java</a:t>
            </a:r>
          </a:p>
          <a:p>
            <a:r>
              <a:rPr lang="en-US" altLang="zh-CN" sz="2000" dirty="0">
                <a:latin typeface="Tahoma" pitchFamily="34" charset="0"/>
                <a:ea typeface="Tahoma" pitchFamily="34" charset="0"/>
                <a:cs typeface="Tahoma" pitchFamily="34" charset="0"/>
              </a:rPr>
              <a:t>public class </a:t>
            </a:r>
            <a:r>
              <a:rPr lang="en-US" altLang="zh-CN" sz="2000" b="1" dirty="0" err="1">
                <a:solidFill>
                  <a:srgbClr val="C00000"/>
                </a:solidFill>
                <a:latin typeface="Tahoma" pitchFamily="34" charset="0"/>
                <a:ea typeface="Tahoma" pitchFamily="34" charset="0"/>
                <a:cs typeface="Tahoma" pitchFamily="34" charset="0"/>
              </a:rPr>
              <a:t>IndustryAmmeteVisitor</a:t>
            </a:r>
            <a:r>
              <a:rPr lang="en-US" altLang="zh-CN" sz="2000" dirty="0">
                <a:latin typeface="Tahoma" pitchFamily="34" charset="0"/>
                <a:ea typeface="Tahoma" pitchFamily="34" charset="0"/>
                <a:cs typeface="Tahoma" pitchFamily="34" charset="0"/>
              </a:rPr>
              <a:t> </a:t>
            </a:r>
            <a:r>
              <a:rPr lang="en-US" altLang="zh-CN" sz="2000" b="1" dirty="0">
                <a:solidFill>
                  <a:srgbClr val="C00000"/>
                </a:solidFill>
                <a:latin typeface="Tahoma" pitchFamily="34" charset="0"/>
                <a:ea typeface="Tahoma" pitchFamily="34" charset="0"/>
                <a:cs typeface="Tahoma" pitchFamily="34" charset="0"/>
              </a:rPr>
              <a:t>implements Visitor</a:t>
            </a:r>
            <a:r>
              <a:rPr lang="en-US" altLang="zh-CN" sz="2000" dirty="0">
                <a:latin typeface="Tahoma" pitchFamily="34" charset="0"/>
                <a:ea typeface="Tahoma" pitchFamily="34" charset="0"/>
                <a:cs typeface="Tahoma" pitchFamily="34" charset="0"/>
              </a:rPr>
              <a:t>{</a:t>
            </a:r>
          </a:p>
          <a:p>
            <a:r>
              <a:rPr lang="en-US" altLang="zh-CN" sz="2000" dirty="0">
                <a:latin typeface="Tahoma" pitchFamily="34" charset="0"/>
                <a:ea typeface="Tahoma" pitchFamily="34" charset="0"/>
                <a:cs typeface="Tahoma" pitchFamily="34" charset="0"/>
              </a:rPr>
              <a:t>   </a:t>
            </a:r>
          </a:p>
          <a:p>
            <a:r>
              <a:rPr lang="en-US" altLang="zh-CN" sz="2000" dirty="0">
                <a:latin typeface="Tahoma" pitchFamily="34" charset="0"/>
                <a:ea typeface="Tahoma" pitchFamily="34" charset="0"/>
                <a:cs typeface="Tahoma" pitchFamily="34" charset="0"/>
              </a:rPr>
              <a:t>   //visit</a:t>
            </a:r>
            <a:r>
              <a:rPr lang="zh-CN" altLang="en-US" sz="2000" dirty="0">
                <a:latin typeface="Tahoma" pitchFamily="34" charset="0"/>
                <a:ea typeface="Tahoma" pitchFamily="34" charset="0"/>
                <a:cs typeface="Tahoma" pitchFamily="34" charset="0"/>
              </a:rPr>
              <a:t>方法：</a:t>
            </a:r>
            <a:r>
              <a:rPr lang="zh-CN" altLang="en-US" sz="2000" b="1" dirty="0">
                <a:solidFill>
                  <a:srgbClr val="C00000"/>
                </a:solidFill>
                <a:latin typeface="宋体" charset="-122"/>
              </a:rPr>
              <a:t>获取电表显示的用电量并计算电费</a:t>
            </a:r>
            <a:endParaRPr lang="en-US" altLang="zh-CN" sz="2000" b="1" dirty="0">
              <a:solidFill>
                <a:srgbClr val="C00000"/>
              </a:solidFill>
              <a:latin typeface="宋体" charset="-122"/>
            </a:endParaRPr>
          </a:p>
          <a:p>
            <a:r>
              <a:rPr lang="en-US" altLang="zh-CN" sz="2000" dirty="0">
                <a:latin typeface="Tahoma" pitchFamily="34" charset="0"/>
                <a:ea typeface="Tahoma" pitchFamily="34" charset="0"/>
                <a:cs typeface="Tahoma" pitchFamily="34" charset="0"/>
              </a:rPr>
              <a:t>   public </a:t>
            </a:r>
            <a:r>
              <a:rPr lang="en-US" altLang="zh-CN" sz="2000">
                <a:latin typeface="Tahoma" pitchFamily="34" charset="0"/>
                <a:ea typeface="Tahoma" pitchFamily="34" charset="0"/>
                <a:cs typeface="Tahoma" pitchFamily="34" charset="0"/>
              </a:rPr>
              <a:t>double </a:t>
            </a:r>
            <a:r>
              <a:rPr lang="en-US" altLang="zh-CN" sz="2000" b="1">
                <a:solidFill>
                  <a:srgbClr val="0000CC"/>
                </a:solidFill>
                <a:latin typeface="Tahoma" pitchFamily="34" charset="0"/>
                <a:ea typeface="Tahoma" pitchFamily="34" charset="0"/>
                <a:cs typeface="Tahoma" pitchFamily="34" charset="0"/>
              </a:rPr>
              <a:t>visit</a:t>
            </a:r>
            <a:r>
              <a:rPr lang="en-US" altLang="zh-CN" sz="2000">
                <a:latin typeface="Tahoma" pitchFamily="34" charset="0"/>
                <a:ea typeface="Tahoma" pitchFamily="34" charset="0"/>
                <a:cs typeface="Tahoma" pitchFamily="34" charset="0"/>
              </a:rPr>
              <a:t>(</a:t>
            </a:r>
            <a:r>
              <a:rPr lang="en-US" altLang="zh-CN" sz="2000" b="1">
                <a:solidFill>
                  <a:srgbClr val="006600"/>
                </a:solidFill>
                <a:latin typeface="Tahoma" pitchFamily="34" charset="0"/>
                <a:ea typeface="Tahoma" pitchFamily="34" charset="0"/>
                <a:cs typeface="Tahoma" pitchFamily="34" charset="0"/>
              </a:rPr>
              <a:t>AmmeterElement</a:t>
            </a:r>
            <a:r>
              <a:rPr lang="en-US" altLang="zh-CN" sz="2000">
                <a:latin typeface="Tahoma" pitchFamily="34" charset="0"/>
                <a:ea typeface="Tahoma" pitchFamily="34" charset="0"/>
                <a:cs typeface="Tahoma" pitchFamily="34" charset="0"/>
              </a:rPr>
              <a:t> </a:t>
            </a:r>
            <a:r>
              <a:rPr lang="en-US" altLang="zh-CN" sz="2000" b="1">
                <a:solidFill>
                  <a:srgbClr val="006600"/>
                </a:solidFill>
                <a:latin typeface="Tahoma" pitchFamily="34" charset="0"/>
                <a:ea typeface="Tahoma" pitchFamily="34" charset="0"/>
                <a:cs typeface="Tahoma" pitchFamily="34" charset="0"/>
              </a:rPr>
              <a:t>ammeter</a:t>
            </a:r>
            <a:r>
              <a:rPr lang="en-US" altLang="zh-CN" sz="2000">
                <a:latin typeface="Tahoma" pitchFamily="34" charset="0"/>
                <a:ea typeface="Tahoma" pitchFamily="34" charset="0"/>
                <a:cs typeface="Tahoma" pitchFamily="34" charset="0"/>
              </a:rPr>
              <a:t>){</a:t>
            </a:r>
            <a:endParaRPr lang="en-US" altLang="zh-CN" sz="2000" dirty="0">
              <a:latin typeface="Tahoma" pitchFamily="34" charset="0"/>
              <a:ea typeface="Tahoma" pitchFamily="34" charset="0"/>
              <a:cs typeface="Tahoma" pitchFamily="34" charset="0"/>
            </a:endParaRPr>
          </a:p>
          <a:p>
            <a:r>
              <a:rPr lang="en-US" altLang="zh-CN" sz="2000" dirty="0">
                <a:latin typeface="Tahoma" pitchFamily="34" charset="0"/>
                <a:ea typeface="Tahoma" pitchFamily="34" charset="0"/>
                <a:cs typeface="Tahoma" pitchFamily="34" charset="0"/>
              </a:rPr>
              <a:t>      double charge=0;</a:t>
            </a:r>
          </a:p>
          <a:p>
            <a:r>
              <a:rPr lang="en-US" altLang="zh-CN" sz="2000" dirty="0">
                <a:latin typeface="Tahoma" pitchFamily="34" charset="0"/>
                <a:ea typeface="Tahoma" pitchFamily="34" charset="0"/>
                <a:cs typeface="Tahoma" pitchFamily="34" charset="0"/>
              </a:rPr>
              <a:t>      double </a:t>
            </a:r>
            <a:r>
              <a:rPr lang="en-US" altLang="zh-CN" sz="2000" dirty="0" err="1">
                <a:latin typeface="Tahoma" pitchFamily="34" charset="0"/>
                <a:ea typeface="Tahoma" pitchFamily="34" charset="0"/>
                <a:cs typeface="Tahoma" pitchFamily="34" charset="0"/>
              </a:rPr>
              <a:t>unitOne</a:t>
            </a:r>
            <a:r>
              <a:rPr lang="en-US" altLang="zh-CN" sz="2000" dirty="0">
                <a:latin typeface="Tahoma" pitchFamily="34" charset="0"/>
                <a:ea typeface="Tahoma" pitchFamily="34" charset="0"/>
                <a:cs typeface="Tahoma" pitchFamily="34" charset="0"/>
              </a:rPr>
              <a:t>=1.52, </a:t>
            </a:r>
            <a:r>
              <a:rPr lang="en-US" altLang="zh-CN" sz="2000" dirty="0" err="1">
                <a:latin typeface="Tahoma" pitchFamily="34" charset="0"/>
                <a:ea typeface="Tahoma" pitchFamily="34" charset="0"/>
                <a:cs typeface="Tahoma" pitchFamily="34" charset="0"/>
              </a:rPr>
              <a:t>unitTwo</a:t>
            </a:r>
            <a:r>
              <a:rPr lang="en-US" altLang="zh-CN" sz="2000" dirty="0">
                <a:latin typeface="Tahoma" pitchFamily="34" charset="0"/>
                <a:ea typeface="Tahoma" pitchFamily="34" charset="0"/>
                <a:cs typeface="Tahoma" pitchFamily="34" charset="0"/>
              </a:rPr>
              <a:t>=2.78;	 //</a:t>
            </a:r>
            <a:r>
              <a:rPr lang="zh-CN" altLang="en-US" sz="2000" dirty="0">
                <a:latin typeface="Tahoma" pitchFamily="34" charset="0"/>
                <a:ea typeface="Tahoma" pitchFamily="34" charset="0"/>
                <a:cs typeface="Tahoma" pitchFamily="34" charset="0"/>
              </a:rPr>
              <a:t>阶梯电价</a:t>
            </a:r>
            <a:endParaRPr lang="en-US" altLang="zh-CN" sz="2000" dirty="0">
              <a:latin typeface="Tahoma" pitchFamily="34" charset="0"/>
              <a:ea typeface="Tahoma" pitchFamily="34" charset="0"/>
              <a:cs typeface="Tahoma" pitchFamily="34" charset="0"/>
            </a:endParaRPr>
          </a:p>
          <a:p>
            <a:r>
              <a:rPr lang="en-US" altLang="zh-CN" sz="2000" dirty="0">
                <a:latin typeface="Tahoma" pitchFamily="34" charset="0"/>
                <a:ea typeface="Tahoma" pitchFamily="34" charset="0"/>
                <a:cs typeface="Tahoma" pitchFamily="34" charset="0"/>
              </a:rPr>
              <a:t>      </a:t>
            </a:r>
            <a:r>
              <a:rPr lang="en-US" altLang="zh-CN" sz="2000" dirty="0" err="1">
                <a:latin typeface="Tahoma" pitchFamily="34" charset="0"/>
                <a:ea typeface="Tahoma" pitchFamily="34" charset="0"/>
                <a:cs typeface="Tahoma" pitchFamily="34" charset="0"/>
              </a:rPr>
              <a:t>int</a:t>
            </a:r>
            <a:r>
              <a:rPr lang="en-US" altLang="zh-CN" sz="2000" dirty="0">
                <a:latin typeface="Tahoma" pitchFamily="34" charset="0"/>
                <a:ea typeface="Tahoma" pitchFamily="34" charset="0"/>
                <a:cs typeface="Tahoma" pitchFamily="34" charset="0"/>
              </a:rPr>
              <a:t> basic = 15000;</a:t>
            </a:r>
          </a:p>
          <a:p>
            <a:r>
              <a:rPr lang="en-US" altLang="zh-CN" sz="2000" dirty="0">
                <a:latin typeface="Tahoma" pitchFamily="34" charset="0"/>
                <a:ea typeface="Tahoma" pitchFamily="34" charset="0"/>
                <a:cs typeface="Tahoma" pitchFamily="34" charset="0"/>
              </a:rPr>
              <a:t>      double n= </a:t>
            </a:r>
            <a:r>
              <a:rPr lang="en-US" altLang="zh-CN" sz="2000" b="1" dirty="0" err="1">
                <a:solidFill>
                  <a:srgbClr val="006600"/>
                </a:solidFill>
                <a:latin typeface="Tahoma" pitchFamily="34" charset="0"/>
                <a:ea typeface="Tahoma" pitchFamily="34" charset="0"/>
                <a:cs typeface="Tahoma" pitchFamily="34" charset="0"/>
              </a:rPr>
              <a:t>ammeter</a:t>
            </a:r>
            <a:r>
              <a:rPr lang="en-US" altLang="zh-CN" sz="2000" b="1" err="1">
                <a:solidFill>
                  <a:srgbClr val="006600"/>
                </a:solidFill>
                <a:latin typeface="Tahoma" pitchFamily="34" charset="0"/>
                <a:ea typeface="Tahoma" pitchFamily="34" charset="0"/>
                <a:cs typeface="Tahoma" pitchFamily="34" charset="0"/>
              </a:rPr>
              <a:t>.</a:t>
            </a:r>
            <a:r>
              <a:rPr lang="en-US" altLang="zh-CN" sz="2000" b="1">
                <a:solidFill>
                  <a:srgbClr val="006600"/>
                </a:solidFill>
                <a:latin typeface="Tahoma" pitchFamily="34" charset="0"/>
                <a:ea typeface="Tahoma" pitchFamily="34" charset="0"/>
                <a:cs typeface="Tahoma" pitchFamily="34" charset="0"/>
              </a:rPr>
              <a:t>showElectricAmount();</a:t>
            </a:r>
            <a:endParaRPr lang="en-US" altLang="zh-CN" sz="2000" b="1" dirty="0">
              <a:solidFill>
                <a:srgbClr val="006600"/>
              </a:solidFill>
              <a:latin typeface="Tahoma" pitchFamily="34" charset="0"/>
              <a:ea typeface="Tahoma" pitchFamily="34" charset="0"/>
              <a:cs typeface="Tahoma" pitchFamily="34" charset="0"/>
            </a:endParaRPr>
          </a:p>
          <a:p>
            <a:r>
              <a:rPr lang="en-US" altLang="zh-CN" sz="2000">
                <a:latin typeface="Tahoma" pitchFamily="34" charset="0"/>
                <a:ea typeface="Tahoma" pitchFamily="34" charset="0"/>
                <a:cs typeface="Tahoma" pitchFamily="34" charset="0"/>
              </a:rPr>
              <a:t>     </a:t>
            </a:r>
          </a:p>
          <a:p>
            <a:r>
              <a:rPr lang="en-US" altLang="zh-CN" sz="2000">
                <a:latin typeface="Tahoma" pitchFamily="34" charset="0"/>
                <a:ea typeface="Tahoma" pitchFamily="34" charset="0"/>
                <a:cs typeface="Tahoma" pitchFamily="34" charset="0"/>
              </a:rPr>
              <a:t>      if(n&lt;=basic) </a:t>
            </a:r>
            <a:r>
              <a:rPr lang="en-US" altLang="zh-CN" sz="2000" dirty="0">
                <a:latin typeface="Tahoma" pitchFamily="34" charset="0"/>
                <a:ea typeface="Tahoma" pitchFamily="34" charset="0"/>
                <a:cs typeface="Tahoma" pitchFamily="34" charset="0"/>
              </a:rPr>
              <a:t>{</a:t>
            </a:r>
          </a:p>
          <a:p>
            <a:r>
              <a:rPr lang="en-US" altLang="zh-CN" sz="2000" dirty="0">
                <a:latin typeface="Tahoma" pitchFamily="34" charset="0"/>
                <a:ea typeface="Tahoma" pitchFamily="34" charset="0"/>
                <a:cs typeface="Tahoma" pitchFamily="34" charset="0"/>
              </a:rPr>
              <a:t>          charge = n*</a:t>
            </a:r>
            <a:r>
              <a:rPr lang="en-US" altLang="zh-CN" sz="2000" dirty="0" err="1">
                <a:latin typeface="Tahoma" pitchFamily="34" charset="0"/>
                <a:ea typeface="Tahoma" pitchFamily="34" charset="0"/>
                <a:cs typeface="Tahoma" pitchFamily="34" charset="0"/>
              </a:rPr>
              <a:t>unitOne</a:t>
            </a:r>
            <a:r>
              <a:rPr lang="en-US" altLang="zh-CN" sz="2000" dirty="0">
                <a:latin typeface="Tahoma" pitchFamily="34" charset="0"/>
                <a:ea typeface="Tahoma" pitchFamily="34" charset="0"/>
                <a:cs typeface="Tahoma" pitchFamily="34" charset="0"/>
              </a:rPr>
              <a:t>;</a:t>
            </a:r>
          </a:p>
          <a:p>
            <a:r>
              <a:rPr lang="en-US" altLang="zh-CN" sz="2000" dirty="0">
                <a:latin typeface="Tahoma" pitchFamily="34" charset="0"/>
                <a:ea typeface="Tahoma" pitchFamily="34" charset="0"/>
                <a:cs typeface="Tahoma" pitchFamily="34" charset="0"/>
              </a:rPr>
              <a:t>      }</a:t>
            </a:r>
          </a:p>
          <a:p>
            <a:r>
              <a:rPr lang="en-US" altLang="zh-CN" sz="2000" dirty="0">
                <a:latin typeface="Tahoma" pitchFamily="34" charset="0"/>
                <a:ea typeface="Tahoma" pitchFamily="34" charset="0"/>
                <a:cs typeface="Tahoma" pitchFamily="34" charset="0"/>
              </a:rPr>
              <a:t>      else { </a:t>
            </a:r>
          </a:p>
          <a:p>
            <a:r>
              <a:rPr lang="en-US" altLang="zh-CN" sz="2000" dirty="0">
                <a:latin typeface="Tahoma" pitchFamily="34" charset="0"/>
                <a:ea typeface="Tahoma" pitchFamily="34" charset="0"/>
                <a:cs typeface="Tahoma" pitchFamily="34" charset="0"/>
              </a:rPr>
              <a:t>         charge =basic*</a:t>
            </a:r>
            <a:r>
              <a:rPr lang="en-US" altLang="zh-CN" sz="2000" err="1">
                <a:latin typeface="Tahoma" pitchFamily="34" charset="0"/>
                <a:ea typeface="Tahoma" pitchFamily="34" charset="0"/>
                <a:cs typeface="Tahoma" pitchFamily="34" charset="0"/>
              </a:rPr>
              <a:t>unitOne</a:t>
            </a:r>
            <a:r>
              <a:rPr lang="en-US" altLang="zh-CN" sz="2000">
                <a:latin typeface="Tahoma" pitchFamily="34" charset="0"/>
                <a:ea typeface="Tahoma" pitchFamily="34" charset="0"/>
                <a:cs typeface="Tahoma" pitchFamily="34" charset="0"/>
              </a:rPr>
              <a:t>+(n-basic)*</a:t>
            </a:r>
            <a:r>
              <a:rPr lang="en-US" altLang="zh-CN" sz="2000" dirty="0" err="1">
                <a:latin typeface="Tahoma" pitchFamily="34" charset="0"/>
                <a:ea typeface="Tahoma" pitchFamily="34" charset="0"/>
                <a:cs typeface="Tahoma" pitchFamily="34" charset="0"/>
              </a:rPr>
              <a:t>unitTwo</a:t>
            </a:r>
            <a:r>
              <a:rPr lang="en-US" altLang="zh-CN" sz="2000" dirty="0">
                <a:latin typeface="Tahoma" pitchFamily="34" charset="0"/>
                <a:ea typeface="Tahoma" pitchFamily="34" charset="0"/>
                <a:cs typeface="Tahoma" pitchFamily="34" charset="0"/>
              </a:rPr>
              <a:t>;</a:t>
            </a:r>
          </a:p>
          <a:p>
            <a:r>
              <a:rPr lang="en-US" altLang="zh-CN" sz="2000" dirty="0">
                <a:latin typeface="Tahoma" pitchFamily="34" charset="0"/>
                <a:ea typeface="Tahoma" pitchFamily="34" charset="0"/>
                <a:cs typeface="Tahoma" pitchFamily="34" charset="0"/>
              </a:rPr>
              <a:t>      }</a:t>
            </a:r>
          </a:p>
          <a:p>
            <a:r>
              <a:rPr lang="en-US" altLang="zh-CN" sz="2000" dirty="0">
                <a:latin typeface="Tahoma" pitchFamily="34" charset="0"/>
                <a:ea typeface="Tahoma" pitchFamily="34" charset="0"/>
                <a:cs typeface="Tahoma" pitchFamily="34" charset="0"/>
              </a:rPr>
              <a:t>      return charge;</a:t>
            </a:r>
          </a:p>
          <a:p>
            <a:r>
              <a:rPr lang="en-US" altLang="zh-CN" sz="2000" dirty="0">
                <a:latin typeface="Tahoma" pitchFamily="34" charset="0"/>
                <a:ea typeface="Tahoma" pitchFamily="34" charset="0"/>
                <a:cs typeface="Tahoma" pitchFamily="34" charset="0"/>
              </a:rPr>
              <a:t>   }</a:t>
            </a:r>
          </a:p>
          <a:p>
            <a:r>
              <a:rPr lang="en-US" altLang="zh-CN" sz="2000" dirty="0">
                <a:latin typeface="Tahoma" pitchFamily="34" charset="0"/>
                <a:ea typeface="Tahoma" pitchFamily="34" charset="0"/>
                <a:cs typeface="Tahoma" pitchFamily="34" charset="0"/>
              </a:rPr>
              <a:t>}</a:t>
            </a:r>
            <a:endParaRPr lang="zh-CN" altLang="en-US" sz="2000" dirty="0">
              <a:latin typeface="Tahoma" pitchFamily="34" charset="0"/>
              <a:cs typeface="Tahoma" pitchFamily="34" charset="0"/>
            </a:endParaRPr>
          </a:p>
        </p:txBody>
      </p:sp>
      <p:sp>
        <p:nvSpPr>
          <p:cNvPr id="6" name="线形标注 1 5"/>
          <p:cNvSpPr/>
          <p:nvPr/>
        </p:nvSpPr>
        <p:spPr>
          <a:xfrm>
            <a:off x="6950243" y="3140968"/>
            <a:ext cx="1518521" cy="466627"/>
          </a:xfrm>
          <a:prstGeom prst="borderCallout1">
            <a:avLst>
              <a:gd name="adj1" fmla="val 55234"/>
              <a:gd name="adj2" fmla="val -329"/>
              <a:gd name="adj3" fmla="val 72328"/>
              <a:gd name="adj4" fmla="val -283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宋体" charset="-122"/>
              </a:rPr>
              <a:t>获取电表显示的用电量</a:t>
            </a:r>
            <a:endParaRPr lang="en-US" altLang="zh-CN" b="1" dirty="0">
              <a:solidFill>
                <a:schemeClr val="tx1"/>
              </a:solidFill>
              <a:latin typeface="宋体" charset="-122"/>
            </a:endParaRPr>
          </a:p>
        </p:txBody>
      </p:sp>
      <p:sp>
        <p:nvSpPr>
          <p:cNvPr id="7" name="矩形 6">
            <a:extLst>
              <a:ext uri="{FF2B5EF4-FFF2-40B4-BE49-F238E27FC236}">
                <a16:creationId xmlns:a16="http://schemas.microsoft.com/office/drawing/2014/main" id="{7725A71E-810B-4F13-9277-3CFD64EC358F}"/>
              </a:ext>
            </a:extLst>
          </p:cNvPr>
          <p:cNvSpPr/>
          <p:nvPr/>
        </p:nvSpPr>
        <p:spPr>
          <a:xfrm>
            <a:off x="971600" y="3964682"/>
            <a:ext cx="5616624" cy="1872208"/>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线形标注 1 5">
            <a:extLst>
              <a:ext uri="{FF2B5EF4-FFF2-40B4-BE49-F238E27FC236}">
                <a16:creationId xmlns:a16="http://schemas.microsoft.com/office/drawing/2014/main" id="{FE53CA4B-7986-416A-BF20-7F979EDA89E7}"/>
              </a:ext>
            </a:extLst>
          </p:cNvPr>
          <p:cNvSpPr/>
          <p:nvPr/>
        </p:nvSpPr>
        <p:spPr>
          <a:xfrm>
            <a:off x="7061431" y="4692893"/>
            <a:ext cx="1296144" cy="415785"/>
          </a:xfrm>
          <a:prstGeom prst="borderCallout1">
            <a:avLst>
              <a:gd name="adj1" fmla="val 60512"/>
              <a:gd name="adj2" fmla="val -1499"/>
              <a:gd name="adj3" fmla="val 62899"/>
              <a:gd name="adj4" fmla="val -3495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Tahoma" pitchFamily="34" charset="0"/>
                <a:cs typeface="Tahoma" pitchFamily="34" charset="0"/>
              </a:rPr>
              <a:t>根据用电量计算电费</a:t>
            </a:r>
            <a:endParaRPr lang="en-US" altLang="zh-CN" sz="1600" b="1" dirty="0">
              <a:solidFill>
                <a:schemeClr val="tx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latin typeface="Tahoma" pitchFamily="34" charset="0"/>
                <a:ea typeface="Tahoma" pitchFamily="34" charset="0"/>
                <a:cs typeface="Tahoma" pitchFamily="34" charset="0"/>
              </a:rPr>
              <a:t>4</a:t>
            </a:r>
            <a:r>
              <a:rPr lang="zh-CN" altLang="en-US" dirty="0">
                <a:latin typeface="Tahoma" pitchFamily="34" charset="0"/>
                <a:cs typeface="Tahoma" pitchFamily="34" charset="0"/>
              </a:rPr>
              <a:t>．</a:t>
            </a:r>
            <a:r>
              <a:rPr lang="zh-CN" altLang="en-US">
                <a:latin typeface="Tahoma" pitchFamily="34" charset="0"/>
                <a:cs typeface="Tahoma" pitchFamily="34" charset="0"/>
              </a:rPr>
              <a:t>具体元素</a:t>
            </a:r>
            <a:r>
              <a:rPr lang="en-US" altLang="zh-CN">
                <a:latin typeface="Tahoma" pitchFamily="34" charset="0"/>
                <a:cs typeface="Tahoma" pitchFamily="34" charset="0"/>
              </a:rPr>
              <a:t>(</a:t>
            </a:r>
            <a:r>
              <a:rPr lang="en-US" altLang="zh-CN">
                <a:latin typeface="Tahoma" pitchFamily="34" charset="0"/>
                <a:ea typeface="Tahoma" pitchFamily="34" charset="0"/>
                <a:cs typeface="Tahoma" pitchFamily="34" charset="0"/>
              </a:rPr>
              <a:t>Concrete Element)</a:t>
            </a:r>
            <a:r>
              <a:rPr lang="zh-CN" altLang="en-US">
                <a:latin typeface="Tahoma" pitchFamily="34" charset="0"/>
                <a:cs typeface="Tahoma" pitchFamily="34" charset="0"/>
              </a:rPr>
              <a:t> </a:t>
            </a:r>
            <a:br>
              <a:rPr lang="zh-CN" altLang="en-US" dirty="0">
                <a:latin typeface="Tahoma" pitchFamily="34" charset="0"/>
                <a:cs typeface="Tahoma" pitchFamily="34" charset="0"/>
              </a:rPr>
            </a:br>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48</a:t>
            </a:fld>
            <a:endParaRPr lang="zh-CN" altLang="en-US">
              <a:latin typeface="Tahoma" pitchFamily="34" charset="0"/>
              <a:cs typeface="Tahoma" pitchFamily="34" charset="0"/>
            </a:endParaRPr>
          </a:p>
        </p:txBody>
      </p:sp>
      <p:sp>
        <p:nvSpPr>
          <p:cNvPr id="5" name="TextBox 4"/>
          <p:cNvSpPr txBox="1"/>
          <p:nvPr/>
        </p:nvSpPr>
        <p:spPr>
          <a:xfrm>
            <a:off x="500034" y="856357"/>
            <a:ext cx="8286808" cy="5632311"/>
          </a:xfrm>
          <a:prstGeom prst="rect">
            <a:avLst/>
          </a:prstGeom>
          <a:noFill/>
          <a:ln>
            <a:solidFill>
              <a:schemeClr val="accent1"/>
            </a:solidFill>
          </a:ln>
        </p:spPr>
        <p:txBody>
          <a:bodyPr wrap="square" rtlCol="0">
            <a:spAutoFit/>
          </a:bodyPr>
          <a:lstStyle/>
          <a:p>
            <a:r>
              <a:rPr lang="en-US" altLang="zh-CN" sz="2000" dirty="0">
                <a:latin typeface="Tahoma" pitchFamily="34" charset="0"/>
                <a:ea typeface="Tahoma" pitchFamily="34" charset="0"/>
                <a:cs typeface="Tahoma" pitchFamily="34" charset="0"/>
              </a:rPr>
              <a:t>// </a:t>
            </a:r>
            <a:r>
              <a:rPr lang="zh-CN" altLang="en-US" sz="2000" dirty="0">
                <a:latin typeface="Tahoma" pitchFamily="34" charset="0"/>
                <a:ea typeface="Tahoma" pitchFamily="34" charset="0"/>
                <a:cs typeface="Tahoma" pitchFamily="34" charset="0"/>
              </a:rPr>
              <a:t>电表，</a:t>
            </a:r>
            <a:r>
              <a:rPr lang="en-US" altLang="zh-CN" sz="2000" dirty="0">
                <a:latin typeface="Tahoma" pitchFamily="34" charset="0"/>
                <a:ea typeface="Tahoma" pitchFamily="34" charset="0"/>
                <a:cs typeface="Tahoma" pitchFamily="34" charset="0"/>
              </a:rPr>
              <a:t>Ammeter.java</a:t>
            </a:r>
          </a:p>
          <a:p>
            <a:r>
              <a:rPr lang="en-US" altLang="zh-CN" sz="2000" dirty="0">
                <a:latin typeface="Tahoma" pitchFamily="34" charset="0"/>
                <a:ea typeface="Tahoma" pitchFamily="34" charset="0"/>
                <a:cs typeface="Tahoma" pitchFamily="34" charset="0"/>
              </a:rPr>
              <a:t>public class </a:t>
            </a:r>
            <a:r>
              <a:rPr lang="en-US" altLang="zh-CN" sz="2000" b="1" dirty="0">
                <a:solidFill>
                  <a:srgbClr val="006600"/>
                </a:solidFill>
                <a:latin typeface="Tahoma" pitchFamily="34" charset="0"/>
                <a:ea typeface="Tahoma" pitchFamily="34" charset="0"/>
                <a:cs typeface="Tahoma" pitchFamily="34" charset="0"/>
              </a:rPr>
              <a:t>Ammeter extends </a:t>
            </a:r>
            <a:r>
              <a:rPr lang="en-US" altLang="zh-CN" sz="2000" b="1" dirty="0" err="1">
                <a:solidFill>
                  <a:srgbClr val="006600"/>
                </a:solidFill>
                <a:latin typeface="Tahoma" pitchFamily="34" charset="0"/>
                <a:ea typeface="Tahoma" pitchFamily="34" charset="0"/>
                <a:cs typeface="Tahoma" pitchFamily="34" charset="0"/>
              </a:rPr>
              <a:t>AmmeterElement</a:t>
            </a:r>
            <a:r>
              <a:rPr lang="en-US" altLang="zh-CN" sz="2000" dirty="0">
                <a:latin typeface="Tahoma" pitchFamily="34" charset="0"/>
                <a:ea typeface="Tahoma" pitchFamily="34" charset="0"/>
                <a:cs typeface="Tahoma" pitchFamily="34" charset="0"/>
              </a:rPr>
              <a:t>{</a:t>
            </a:r>
          </a:p>
          <a:p>
            <a:r>
              <a:rPr lang="en-US" altLang="zh-CN" sz="2000" dirty="0">
                <a:latin typeface="Tahoma" pitchFamily="34" charset="0"/>
                <a:ea typeface="Tahoma" pitchFamily="34" charset="0"/>
                <a:cs typeface="Tahoma" pitchFamily="34" charset="0"/>
              </a:rPr>
              <a:t>   double </a:t>
            </a:r>
            <a:r>
              <a:rPr lang="en-US" altLang="zh-CN" sz="2000" dirty="0" err="1">
                <a:latin typeface="Tahoma" pitchFamily="34" charset="0"/>
                <a:ea typeface="Tahoma" pitchFamily="34" charset="0"/>
                <a:cs typeface="Tahoma" pitchFamily="34" charset="0"/>
              </a:rPr>
              <a:t>electricAmount</a:t>
            </a:r>
            <a:r>
              <a:rPr lang="en-US" altLang="zh-CN" sz="2000" dirty="0">
                <a:latin typeface="Tahoma" pitchFamily="34" charset="0"/>
                <a:ea typeface="Tahoma" pitchFamily="34" charset="0"/>
                <a:cs typeface="Tahoma" pitchFamily="34" charset="0"/>
              </a:rPr>
              <a:t>;    //</a:t>
            </a:r>
            <a:r>
              <a:rPr lang="zh-CN" altLang="en-US" sz="2000" dirty="0">
                <a:latin typeface="Tahoma" pitchFamily="34" charset="0"/>
                <a:ea typeface="Tahoma" pitchFamily="34" charset="0"/>
                <a:cs typeface="Tahoma" pitchFamily="34" charset="0"/>
              </a:rPr>
              <a:t>电表的电量</a:t>
            </a:r>
            <a:endParaRPr lang="en-US" altLang="zh-CN" sz="2000" dirty="0">
              <a:latin typeface="Tahoma" pitchFamily="34" charset="0"/>
              <a:ea typeface="Tahoma" pitchFamily="34" charset="0"/>
              <a:cs typeface="Tahoma" pitchFamily="34" charset="0"/>
            </a:endParaRPr>
          </a:p>
          <a:p>
            <a:endParaRPr lang="zh-CN" altLang="en-US" sz="2000" dirty="0">
              <a:latin typeface="Tahoma" pitchFamily="34" charset="0"/>
              <a:ea typeface="Tahoma" pitchFamily="34" charset="0"/>
              <a:cs typeface="Tahoma" pitchFamily="34" charset="0"/>
            </a:endParaRPr>
          </a:p>
          <a:p>
            <a:r>
              <a:rPr lang="zh-CN" altLang="en-US" sz="2000" dirty="0">
                <a:latin typeface="Tahoma" pitchFamily="34" charset="0"/>
                <a:ea typeface="Tahoma" pitchFamily="34" charset="0"/>
                <a:cs typeface="Tahoma" pitchFamily="34" charset="0"/>
              </a:rPr>
              <a:t>   </a:t>
            </a:r>
            <a:r>
              <a:rPr lang="en-US" altLang="zh-CN" sz="2000" dirty="0">
                <a:latin typeface="Tahoma" pitchFamily="34" charset="0"/>
                <a:ea typeface="Tahoma" pitchFamily="34" charset="0"/>
                <a:cs typeface="Tahoma" pitchFamily="34" charset="0"/>
              </a:rPr>
              <a:t>public </a:t>
            </a:r>
            <a:r>
              <a:rPr lang="en-US" altLang="zh-CN" sz="2000">
                <a:latin typeface="Tahoma" pitchFamily="34" charset="0"/>
                <a:ea typeface="Tahoma" pitchFamily="34" charset="0"/>
                <a:cs typeface="Tahoma" pitchFamily="34" charset="0"/>
              </a:rPr>
              <a:t>void setElectricAmount(double n) </a:t>
            </a:r>
            <a:r>
              <a:rPr lang="en-US" altLang="zh-CN" sz="2000" dirty="0">
                <a:latin typeface="Tahoma" pitchFamily="34" charset="0"/>
                <a:ea typeface="Tahoma" pitchFamily="34" charset="0"/>
                <a:cs typeface="Tahoma" pitchFamily="34" charset="0"/>
              </a:rPr>
              <a:t>{</a:t>
            </a:r>
          </a:p>
          <a:p>
            <a:r>
              <a:rPr lang="en-US" altLang="zh-CN" sz="2000" dirty="0">
                <a:latin typeface="Tahoma" pitchFamily="34" charset="0"/>
                <a:ea typeface="Tahoma" pitchFamily="34" charset="0"/>
                <a:cs typeface="Tahoma" pitchFamily="34" charset="0"/>
              </a:rPr>
              <a:t>      </a:t>
            </a:r>
            <a:r>
              <a:rPr lang="en-US" altLang="zh-CN" sz="2000" dirty="0" err="1">
                <a:latin typeface="Tahoma" pitchFamily="34" charset="0"/>
                <a:ea typeface="Tahoma" pitchFamily="34" charset="0"/>
                <a:cs typeface="Tahoma" pitchFamily="34" charset="0"/>
              </a:rPr>
              <a:t>electricAmount</a:t>
            </a:r>
            <a:r>
              <a:rPr lang="en-US" altLang="zh-CN" sz="2000" dirty="0">
                <a:latin typeface="Tahoma" pitchFamily="34" charset="0"/>
                <a:ea typeface="Tahoma" pitchFamily="34" charset="0"/>
                <a:cs typeface="Tahoma" pitchFamily="34" charset="0"/>
              </a:rPr>
              <a:t> = n;</a:t>
            </a:r>
          </a:p>
          <a:p>
            <a:r>
              <a:rPr lang="en-US" altLang="zh-CN" sz="2000" dirty="0">
                <a:latin typeface="Tahoma" pitchFamily="34" charset="0"/>
                <a:ea typeface="Tahoma" pitchFamily="34" charset="0"/>
                <a:cs typeface="Tahoma" pitchFamily="34" charset="0"/>
              </a:rPr>
              <a:t>   }</a:t>
            </a:r>
          </a:p>
          <a:p>
            <a:endParaRPr lang="en-US" altLang="zh-CN" sz="2000" dirty="0">
              <a:latin typeface="Tahoma" pitchFamily="34" charset="0"/>
              <a:ea typeface="Tahoma" pitchFamily="34" charset="0"/>
              <a:cs typeface="Tahoma" pitchFamily="34" charset="0"/>
            </a:endParaRPr>
          </a:p>
          <a:p>
            <a:r>
              <a:rPr lang="en-US" altLang="zh-CN" sz="2000" dirty="0">
                <a:latin typeface="Tahoma" pitchFamily="34" charset="0"/>
                <a:ea typeface="Tahoma" pitchFamily="34" charset="0"/>
                <a:cs typeface="Tahoma" pitchFamily="34" charset="0"/>
              </a:rPr>
              <a:t>   public </a:t>
            </a:r>
            <a:r>
              <a:rPr lang="en-US" altLang="zh-CN" sz="2000">
                <a:latin typeface="Tahoma" pitchFamily="34" charset="0"/>
                <a:ea typeface="Tahoma" pitchFamily="34" charset="0"/>
                <a:cs typeface="Tahoma" pitchFamily="34" charset="0"/>
              </a:rPr>
              <a:t>void </a:t>
            </a:r>
            <a:r>
              <a:rPr lang="en-US" altLang="zh-CN" sz="2000" b="1">
                <a:solidFill>
                  <a:srgbClr val="0000CC"/>
                </a:solidFill>
                <a:latin typeface="Tahoma" pitchFamily="34" charset="0"/>
                <a:ea typeface="Tahoma" pitchFamily="34" charset="0"/>
                <a:cs typeface="Tahoma" pitchFamily="34" charset="0"/>
              </a:rPr>
              <a:t>accept(Visitor visitor){</a:t>
            </a:r>
            <a:endParaRPr lang="en-US" altLang="zh-CN" sz="2000" b="1" dirty="0">
              <a:solidFill>
                <a:srgbClr val="0000CC"/>
              </a:solidFill>
              <a:latin typeface="Tahoma" pitchFamily="34" charset="0"/>
              <a:ea typeface="Tahoma" pitchFamily="34" charset="0"/>
              <a:cs typeface="Tahoma" pitchFamily="34" charset="0"/>
            </a:endParaRPr>
          </a:p>
          <a:p>
            <a:r>
              <a:rPr lang="en-US" altLang="zh-CN" sz="2000" b="1" dirty="0">
                <a:solidFill>
                  <a:srgbClr val="0000CC"/>
                </a:solidFill>
                <a:latin typeface="Tahoma" pitchFamily="34" charset="0"/>
                <a:ea typeface="Tahoma" pitchFamily="34" charset="0"/>
                <a:cs typeface="Tahoma" pitchFamily="34" charset="0"/>
              </a:rPr>
              <a:t>      //</a:t>
            </a:r>
            <a:r>
              <a:rPr lang="en-US" altLang="zh-CN" sz="2000" dirty="0" err="1">
                <a:solidFill>
                  <a:srgbClr val="C00000"/>
                </a:solidFill>
                <a:latin typeface="Tahoma" pitchFamily="34" charset="0"/>
                <a:ea typeface="Tahoma" pitchFamily="34" charset="0"/>
                <a:cs typeface="Tahoma" pitchFamily="34" charset="0"/>
              </a:rPr>
              <a:t>feiyong</a:t>
            </a:r>
            <a:r>
              <a:rPr lang="zh-CN" altLang="en-US" sz="2000" dirty="0">
                <a:solidFill>
                  <a:srgbClr val="C00000"/>
                </a:solidFill>
                <a:latin typeface="Tahoma" pitchFamily="34" charset="0"/>
                <a:ea typeface="Tahoma" pitchFamily="34" charset="0"/>
                <a:cs typeface="Tahoma" pitchFamily="34" charset="0"/>
              </a:rPr>
              <a:t>为</a:t>
            </a:r>
            <a:r>
              <a:rPr lang="en-US" altLang="zh-CN" sz="2000" dirty="0">
                <a:solidFill>
                  <a:srgbClr val="C00000"/>
                </a:solidFill>
                <a:latin typeface="Tahoma" pitchFamily="34" charset="0"/>
                <a:ea typeface="Tahoma" pitchFamily="34" charset="0"/>
                <a:cs typeface="Tahoma" pitchFamily="34" charset="0"/>
              </a:rPr>
              <a:t>visitor</a:t>
            </a:r>
            <a:r>
              <a:rPr lang="zh-CN" altLang="en-US" sz="2000" dirty="0">
                <a:solidFill>
                  <a:srgbClr val="C00000"/>
                </a:solidFill>
                <a:latin typeface="Tahoma" pitchFamily="34" charset="0"/>
                <a:ea typeface="Tahoma" pitchFamily="34" charset="0"/>
                <a:cs typeface="Tahoma" pitchFamily="34" charset="0"/>
              </a:rPr>
              <a:t>计算出来的电费</a:t>
            </a:r>
            <a:endParaRPr lang="en-US" altLang="zh-CN" sz="2000" b="1" dirty="0">
              <a:solidFill>
                <a:srgbClr val="C00000"/>
              </a:solidFill>
              <a:latin typeface="Tahoma" pitchFamily="34" charset="0"/>
              <a:ea typeface="Tahoma" pitchFamily="34" charset="0"/>
              <a:cs typeface="Tahoma" pitchFamily="34" charset="0"/>
            </a:endParaRPr>
          </a:p>
          <a:p>
            <a:r>
              <a:rPr lang="en-US" altLang="zh-CN" sz="2000" dirty="0">
                <a:latin typeface="Tahoma" pitchFamily="34" charset="0"/>
                <a:ea typeface="Tahoma" pitchFamily="34" charset="0"/>
                <a:cs typeface="Tahoma" pitchFamily="34" charset="0"/>
              </a:rPr>
              <a:t>      double </a:t>
            </a:r>
            <a:r>
              <a:rPr lang="en-US" altLang="zh-CN" sz="2000" dirty="0" err="1">
                <a:latin typeface="Tahoma" pitchFamily="34" charset="0"/>
                <a:ea typeface="Tahoma" pitchFamily="34" charset="0"/>
                <a:cs typeface="Tahoma" pitchFamily="34" charset="0"/>
              </a:rPr>
              <a:t>feiyong</a:t>
            </a:r>
            <a:r>
              <a:rPr lang="en-US" altLang="zh-CN" sz="2000" dirty="0">
                <a:latin typeface="Tahoma" pitchFamily="34" charset="0"/>
                <a:ea typeface="Tahoma" pitchFamily="34" charset="0"/>
                <a:cs typeface="Tahoma" pitchFamily="34" charset="0"/>
              </a:rPr>
              <a:t>= </a:t>
            </a:r>
            <a:r>
              <a:rPr lang="en-US" altLang="zh-CN" sz="2000" dirty="0" err="1">
                <a:solidFill>
                  <a:srgbClr val="0000CC"/>
                </a:solidFill>
                <a:latin typeface="Tahoma" pitchFamily="34" charset="0"/>
                <a:ea typeface="Tahoma" pitchFamily="34" charset="0"/>
                <a:cs typeface="Tahoma" pitchFamily="34" charset="0"/>
              </a:rPr>
              <a:t>visitor</a:t>
            </a:r>
            <a:r>
              <a:rPr lang="en-US" altLang="zh-CN" sz="2000" err="1">
                <a:solidFill>
                  <a:srgbClr val="0000CC"/>
                </a:solidFill>
                <a:latin typeface="Tahoma" pitchFamily="34" charset="0"/>
                <a:ea typeface="Tahoma" pitchFamily="34" charset="0"/>
                <a:cs typeface="Tahoma" pitchFamily="34" charset="0"/>
              </a:rPr>
              <a:t>.</a:t>
            </a:r>
            <a:r>
              <a:rPr lang="en-US" altLang="zh-CN" sz="2000">
                <a:solidFill>
                  <a:srgbClr val="0000CC"/>
                </a:solidFill>
                <a:latin typeface="Tahoma" pitchFamily="34" charset="0"/>
                <a:ea typeface="Tahoma" pitchFamily="34" charset="0"/>
                <a:cs typeface="Tahoma" pitchFamily="34" charset="0"/>
              </a:rPr>
              <a:t>visit(this)</a:t>
            </a:r>
            <a:r>
              <a:rPr lang="en-US" altLang="zh-CN" sz="2000">
                <a:latin typeface="Tahoma" pitchFamily="34" charset="0"/>
                <a:ea typeface="Tahoma" pitchFamily="34" charset="0"/>
                <a:cs typeface="Tahoma" pitchFamily="34" charset="0"/>
              </a:rPr>
              <a:t>;</a:t>
            </a:r>
            <a:r>
              <a:rPr lang="en-US" altLang="zh-CN" sz="2000" dirty="0">
                <a:latin typeface="Tahoma" pitchFamily="34" charset="0"/>
                <a:ea typeface="Tahoma" pitchFamily="34" charset="0"/>
                <a:cs typeface="Tahoma" pitchFamily="34" charset="0"/>
              </a:rPr>
              <a:t>	 //</a:t>
            </a:r>
            <a:r>
              <a:rPr lang="zh-CN" altLang="en-US" sz="2000" dirty="0">
                <a:latin typeface="Tahoma" pitchFamily="34" charset="0"/>
                <a:ea typeface="Tahoma" pitchFamily="34" charset="0"/>
                <a:cs typeface="Tahoma" pitchFamily="34" charset="0"/>
              </a:rPr>
              <a:t>让访问者访问当前元素</a:t>
            </a:r>
          </a:p>
          <a:p>
            <a:r>
              <a:rPr lang="zh-CN" altLang="en-US" sz="2000" dirty="0">
                <a:latin typeface="Tahoma" pitchFamily="34" charset="0"/>
                <a:ea typeface="Tahoma" pitchFamily="34" charset="0"/>
                <a:cs typeface="Tahoma" pitchFamily="34" charset="0"/>
              </a:rPr>
              <a:t>      </a:t>
            </a:r>
            <a:r>
              <a:rPr lang="en-US" altLang="zh-CN" sz="2000" dirty="0" err="1">
                <a:latin typeface="Tahoma" pitchFamily="34" charset="0"/>
                <a:ea typeface="Tahoma" pitchFamily="34" charset="0"/>
                <a:cs typeface="Tahoma" pitchFamily="34" charset="0"/>
              </a:rPr>
              <a:t>System.out</a:t>
            </a:r>
            <a:r>
              <a:rPr lang="en-US" altLang="zh-CN" sz="2000" err="1">
                <a:latin typeface="Tahoma" pitchFamily="34" charset="0"/>
                <a:ea typeface="Tahoma" pitchFamily="34" charset="0"/>
                <a:cs typeface="Tahoma" pitchFamily="34" charset="0"/>
              </a:rPr>
              <a:t>.</a:t>
            </a:r>
            <a:r>
              <a:rPr lang="en-US" altLang="zh-CN" sz="2000">
                <a:latin typeface="Tahoma" pitchFamily="34" charset="0"/>
                <a:ea typeface="Tahoma" pitchFamily="34" charset="0"/>
                <a:cs typeface="Tahoma" pitchFamily="34" charset="0"/>
              </a:rPr>
              <a:t>println("</a:t>
            </a:r>
            <a:r>
              <a:rPr lang="zh-CN" altLang="en-US" sz="2000" dirty="0">
                <a:latin typeface="Tahoma" pitchFamily="34" charset="0"/>
                <a:ea typeface="Tahoma" pitchFamily="34" charset="0"/>
                <a:cs typeface="Tahoma" pitchFamily="34" charset="0"/>
              </a:rPr>
              <a:t>当前电表的用户需要交纳电费</a:t>
            </a:r>
            <a:r>
              <a:rPr lang="en-US" altLang="zh-CN" sz="2000" dirty="0">
                <a:latin typeface="Tahoma" pitchFamily="34" charset="0"/>
                <a:ea typeface="Tahoma" pitchFamily="34" charset="0"/>
                <a:cs typeface="Tahoma" pitchFamily="34" charset="0"/>
              </a:rPr>
              <a:t>:"+</a:t>
            </a:r>
            <a:r>
              <a:rPr lang="en-US" altLang="zh-CN" sz="2000" dirty="0" err="1">
                <a:latin typeface="Tahoma" pitchFamily="34" charset="0"/>
                <a:ea typeface="Tahoma" pitchFamily="34" charset="0"/>
                <a:cs typeface="Tahoma" pitchFamily="34" charset="0"/>
              </a:rPr>
              <a:t>feiyong</a:t>
            </a:r>
            <a:r>
              <a:rPr lang="en-US" altLang="zh-CN" sz="2000" dirty="0">
                <a:latin typeface="Tahoma" pitchFamily="34" charset="0"/>
                <a:ea typeface="Tahoma" pitchFamily="34" charset="0"/>
                <a:cs typeface="Tahoma" pitchFamily="34" charset="0"/>
              </a:rPr>
              <a:t>+"</a:t>
            </a:r>
            <a:r>
              <a:rPr lang="zh-CN" altLang="en-US" sz="2000">
                <a:latin typeface="Tahoma" pitchFamily="34" charset="0"/>
                <a:ea typeface="Tahoma" pitchFamily="34" charset="0"/>
                <a:cs typeface="Tahoma" pitchFamily="34" charset="0"/>
              </a:rPr>
              <a:t>元</a:t>
            </a:r>
            <a:r>
              <a:rPr lang="en-US" altLang="zh-CN" sz="2000">
                <a:latin typeface="Tahoma" pitchFamily="34" charset="0"/>
                <a:ea typeface="Tahoma" pitchFamily="34" charset="0"/>
                <a:cs typeface="Tahoma" pitchFamily="34" charset="0"/>
              </a:rPr>
              <a:t>");</a:t>
            </a:r>
            <a:endParaRPr lang="en-US" altLang="zh-CN" sz="2000" dirty="0">
              <a:latin typeface="Tahoma" pitchFamily="34" charset="0"/>
              <a:ea typeface="Tahoma" pitchFamily="34" charset="0"/>
              <a:cs typeface="Tahoma" pitchFamily="34" charset="0"/>
            </a:endParaRPr>
          </a:p>
          <a:p>
            <a:r>
              <a:rPr lang="en-US" altLang="zh-CN" sz="2000" dirty="0">
                <a:latin typeface="Tahoma" pitchFamily="34" charset="0"/>
                <a:ea typeface="Tahoma" pitchFamily="34" charset="0"/>
                <a:cs typeface="Tahoma" pitchFamily="34" charset="0"/>
              </a:rPr>
              <a:t>   }</a:t>
            </a:r>
          </a:p>
          <a:p>
            <a:endParaRPr lang="en-US" altLang="zh-CN" sz="2000" dirty="0">
              <a:latin typeface="Tahoma" pitchFamily="34" charset="0"/>
              <a:ea typeface="Tahoma" pitchFamily="34" charset="0"/>
              <a:cs typeface="Tahoma" pitchFamily="34" charset="0"/>
            </a:endParaRPr>
          </a:p>
          <a:p>
            <a:r>
              <a:rPr lang="en-US" altLang="zh-CN" sz="2000" dirty="0">
                <a:latin typeface="Tahoma" pitchFamily="34" charset="0"/>
                <a:ea typeface="Tahoma" pitchFamily="34" charset="0"/>
                <a:cs typeface="Tahoma" pitchFamily="34" charset="0"/>
              </a:rPr>
              <a:t>   public </a:t>
            </a:r>
            <a:r>
              <a:rPr lang="en-US" altLang="zh-CN" sz="2000">
                <a:latin typeface="Tahoma" pitchFamily="34" charset="0"/>
                <a:ea typeface="Tahoma" pitchFamily="34" charset="0"/>
                <a:cs typeface="Tahoma" pitchFamily="34" charset="0"/>
              </a:rPr>
              <a:t>double showElectricAmount(){</a:t>
            </a:r>
            <a:endParaRPr lang="en-US" altLang="zh-CN" sz="2000" dirty="0">
              <a:latin typeface="Tahoma" pitchFamily="34" charset="0"/>
              <a:ea typeface="Tahoma" pitchFamily="34" charset="0"/>
              <a:cs typeface="Tahoma" pitchFamily="34" charset="0"/>
            </a:endParaRPr>
          </a:p>
          <a:p>
            <a:r>
              <a:rPr lang="en-US" altLang="zh-CN" sz="2000" dirty="0">
                <a:latin typeface="Tahoma" pitchFamily="34" charset="0"/>
                <a:ea typeface="Tahoma" pitchFamily="34" charset="0"/>
                <a:cs typeface="Tahoma" pitchFamily="34" charset="0"/>
              </a:rPr>
              <a:t>      return </a:t>
            </a:r>
            <a:r>
              <a:rPr lang="en-US" altLang="zh-CN" sz="2000" dirty="0" err="1">
                <a:latin typeface="Tahoma" pitchFamily="34" charset="0"/>
                <a:ea typeface="Tahoma" pitchFamily="34" charset="0"/>
                <a:cs typeface="Tahoma" pitchFamily="34" charset="0"/>
              </a:rPr>
              <a:t>electricAmount</a:t>
            </a:r>
            <a:r>
              <a:rPr lang="en-US" altLang="zh-CN" sz="2000" dirty="0">
                <a:latin typeface="Tahoma" pitchFamily="34" charset="0"/>
                <a:ea typeface="Tahoma" pitchFamily="34" charset="0"/>
                <a:cs typeface="Tahoma" pitchFamily="34" charset="0"/>
              </a:rPr>
              <a:t>;</a:t>
            </a:r>
          </a:p>
          <a:p>
            <a:r>
              <a:rPr lang="en-US" altLang="zh-CN" sz="2000" dirty="0">
                <a:latin typeface="Tahoma" pitchFamily="34" charset="0"/>
                <a:ea typeface="Tahoma" pitchFamily="34" charset="0"/>
                <a:cs typeface="Tahoma" pitchFamily="34" charset="0"/>
              </a:rPr>
              <a:t>   }</a:t>
            </a:r>
          </a:p>
          <a:p>
            <a:r>
              <a:rPr lang="en-US" altLang="zh-CN" sz="2000" dirty="0">
                <a:latin typeface="Tahoma" pitchFamily="34" charset="0"/>
                <a:ea typeface="Tahoma" pitchFamily="34" charset="0"/>
                <a:cs typeface="Tahoma" pitchFamily="34" charset="0"/>
              </a:rPr>
              <a:t>}</a:t>
            </a:r>
            <a:endParaRPr lang="zh-CN" altLang="en-US" sz="2000" dirty="0">
              <a:latin typeface="Tahoma" pitchFamily="34" charset="0"/>
              <a:cs typeface="Tahoma" pitchFamily="34" charset="0"/>
            </a:endParaRPr>
          </a:p>
        </p:txBody>
      </p:sp>
      <p:sp>
        <p:nvSpPr>
          <p:cNvPr id="6" name="线形标注 1 5"/>
          <p:cNvSpPr/>
          <p:nvPr/>
        </p:nvSpPr>
        <p:spPr>
          <a:xfrm>
            <a:off x="5857884" y="2571744"/>
            <a:ext cx="1928826" cy="571504"/>
          </a:xfrm>
          <a:prstGeom prst="borderCallout1">
            <a:avLst>
              <a:gd name="adj1" fmla="val 115424"/>
              <a:gd name="adj2" fmla="val 49472"/>
              <a:gd name="adj3" fmla="val 251249"/>
              <a:gd name="adj4" fmla="val -5651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Tahoma" pitchFamily="34" charset="0"/>
                <a:cs typeface="Tahoma" pitchFamily="34" charset="0"/>
              </a:rPr>
              <a:t>获取电表的用电量并计算电费</a:t>
            </a:r>
            <a:endParaRPr lang="en-US" altLang="zh-CN" b="1" dirty="0">
              <a:solidFill>
                <a:schemeClr val="tx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§8.3.2   </a:t>
            </a:r>
            <a:r>
              <a:rPr lang="zh-CN" altLang="en-US" b="1" dirty="0">
                <a:latin typeface="宋体" charset="-122"/>
              </a:rPr>
              <a:t>模式的使用 </a:t>
            </a:r>
            <a:endParaRPr lang="zh-CN" altLang="en-US" dirty="0"/>
          </a:p>
        </p:txBody>
      </p:sp>
      <p:sp>
        <p:nvSpPr>
          <p:cNvPr id="3" name="内容占位符 2"/>
          <p:cNvSpPr>
            <a:spLocks noGrp="1"/>
          </p:cNvSpPr>
          <p:nvPr>
            <p:ph idx="1"/>
          </p:nvPr>
        </p:nvSpPr>
        <p:spPr/>
        <p:txBody>
          <a:bodyPr>
            <a:normAutofit/>
          </a:bodyPr>
          <a:lstStyle/>
          <a:p>
            <a:r>
              <a:rPr lang="zh-CN" altLang="en-US" dirty="0">
                <a:latin typeface="宋体" charset="-122"/>
              </a:rPr>
              <a:t>使用访问者模式给出了可以使用的类,可以将这些类看作是一个小框架,我们就可以使用这个小框架中的类编写应用程序了。</a:t>
            </a:r>
            <a:endParaRPr lang="en-US" altLang="zh-CN" dirty="0">
              <a:latin typeface="宋体" charset="-122"/>
            </a:endParaRPr>
          </a:p>
          <a:p>
            <a:endParaRPr lang="en-US" altLang="zh-CN" dirty="0">
              <a:latin typeface="宋体" charset="-122"/>
            </a:endParaRPr>
          </a:p>
          <a:p>
            <a:r>
              <a:rPr lang="zh-CN" altLang="en-US" dirty="0">
                <a:latin typeface="宋体" charset="-122"/>
              </a:rPr>
              <a:t>下列应用程序中,让</a:t>
            </a:r>
            <a:r>
              <a:rPr lang="en-US" altLang="zh-CN" dirty="0" err="1">
                <a:solidFill>
                  <a:srgbClr val="0000FF"/>
                </a:solidFill>
                <a:latin typeface="Arial" charset="0"/>
                <a:ea typeface="仿宋_GB2312" pitchFamily="49" charset="-122"/>
              </a:rPr>
              <a:t>HomeAmmeterVisitor</a:t>
            </a:r>
            <a:r>
              <a:rPr lang="zh-CN" altLang="en-US" dirty="0">
                <a:latin typeface="宋体" charset="-122"/>
              </a:rPr>
              <a:t>和</a:t>
            </a:r>
            <a:r>
              <a:rPr lang="en-US" altLang="zh-CN" dirty="0" err="1">
                <a:solidFill>
                  <a:srgbClr val="0000FF"/>
                </a:solidFill>
                <a:latin typeface="Arial" charset="0"/>
                <a:ea typeface="仿宋_GB2312" pitchFamily="49" charset="-122"/>
              </a:rPr>
              <a:t>IndustryAmmeteVisitor</a:t>
            </a:r>
            <a:r>
              <a:rPr lang="zh-CN" altLang="en-US" dirty="0">
                <a:latin typeface="宋体" charset="-122"/>
              </a:rPr>
              <a:t>的实例，访问同一个电表，即分别按家用电标准和工业用电标准计算了电费。运行效果如图8.10所示。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C0066"/>
                </a:solidFill>
                <a:ea typeface="楷体_GB2312" pitchFamily="49" charset="-122"/>
              </a:rPr>
              <a:t>建筑师 </a:t>
            </a:r>
            <a:r>
              <a:rPr lang="en-US" altLang="zh-CN" dirty="0">
                <a:ea typeface="楷体_GB2312" pitchFamily="49" charset="-122"/>
              </a:rPr>
              <a:t>Christopher Alexander</a:t>
            </a:r>
            <a:endParaRPr lang="zh-CN" altLang="en-US" dirty="0"/>
          </a:p>
        </p:txBody>
      </p:sp>
      <p:sp>
        <p:nvSpPr>
          <p:cNvPr id="3" name="内容占位符 2"/>
          <p:cNvSpPr>
            <a:spLocks noGrp="1"/>
          </p:cNvSpPr>
          <p:nvPr>
            <p:ph idx="1"/>
          </p:nvPr>
        </p:nvSpPr>
        <p:spPr>
          <a:xfrm>
            <a:off x="457200" y="1628775"/>
            <a:ext cx="8401080" cy="4502150"/>
          </a:xfrm>
        </p:spPr>
        <p:txBody>
          <a:bodyPr/>
          <a:lstStyle/>
          <a:p>
            <a:pPr marL="342900" lvl="1" indent="-342900">
              <a:buClr>
                <a:schemeClr val="tx2"/>
              </a:buClr>
              <a:buFont typeface="Wingdings" pitchFamily="2" charset="2"/>
              <a:buChar char="l"/>
            </a:pPr>
            <a:r>
              <a:rPr lang="zh-CN" altLang="en-US" dirty="0">
                <a:latin typeface="+mj-lt"/>
              </a:rPr>
              <a:t>“</a:t>
            </a:r>
            <a:r>
              <a:rPr lang="zh-CN" altLang="en-US" b="1" dirty="0">
                <a:latin typeface="+mj-lt"/>
              </a:rPr>
              <a:t>设计模式</a:t>
            </a:r>
            <a:r>
              <a:rPr lang="zh-CN" altLang="en-US" dirty="0">
                <a:latin typeface="+mj-lt"/>
              </a:rPr>
              <a:t>”这个术语最初被设计用于</a:t>
            </a:r>
            <a:r>
              <a:rPr lang="zh-CN" altLang="en-US" b="1" dirty="0">
                <a:solidFill>
                  <a:srgbClr val="C00000"/>
                </a:solidFill>
                <a:latin typeface="+mj-lt"/>
              </a:rPr>
              <a:t>建筑学</a:t>
            </a:r>
            <a:r>
              <a:rPr lang="zh-CN" altLang="en-US" dirty="0">
                <a:latin typeface="+mj-lt"/>
              </a:rPr>
              <a:t>领域。</a:t>
            </a:r>
            <a:endParaRPr lang="en-US" altLang="zh-CN" dirty="0">
              <a:latin typeface="+mj-lt"/>
            </a:endParaRPr>
          </a:p>
          <a:p>
            <a:r>
              <a:rPr lang="en-US" sz="2400" dirty="0">
                <a:latin typeface="+mj-lt"/>
              </a:rPr>
              <a:t>Christopher Alexander </a:t>
            </a:r>
            <a:r>
              <a:rPr lang="zh-CN" altLang="en-US" sz="2400" dirty="0">
                <a:latin typeface="+mj-lt"/>
              </a:rPr>
              <a:t>提出可以把现实中一些</a:t>
            </a:r>
            <a:r>
              <a:rPr lang="zh-CN" altLang="en-US" sz="2400" dirty="0">
                <a:solidFill>
                  <a:srgbClr val="C00000"/>
                </a:solidFill>
                <a:latin typeface="+mj-lt"/>
              </a:rPr>
              <a:t>已经实现的较好的建筑和房屋的设计经验</a:t>
            </a:r>
            <a:r>
              <a:rPr lang="zh-CN" altLang="en-US" sz="2400" dirty="0">
                <a:latin typeface="+mj-lt"/>
              </a:rPr>
              <a:t>作为</a:t>
            </a:r>
            <a:r>
              <a:rPr lang="zh-CN" altLang="en-US" sz="2400" b="1" dirty="0">
                <a:solidFill>
                  <a:srgbClr val="0000CC"/>
                </a:solidFill>
                <a:latin typeface="+mj-lt"/>
              </a:rPr>
              <a:t>模式</a:t>
            </a:r>
            <a:r>
              <a:rPr lang="zh-CN" altLang="en-US" sz="2400" dirty="0">
                <a:latin typeface="+mj-lt"/>
              </a:rPr>
              <a:t>，在以后的设计中直接加以应用。 </a:t>
            </a:r>
            <a:endParaRPr lang="en-US" altLang="zh-CN" sz="2400" dirty="0">
              <a:latin typeface="+mj-lt"/>
            </a:endParaRPr>
          </a:p>
          <a:p>
            <a:endParaRPr lang="en-US" altLang="zh-CN" sz="1200" dirty="0">
              <a:latin typeface="+mj-lt"/>
            </a:endParaRPr>
          </a:p>
          <a:p>
            <a:r>
              <a:rPr lang="en-US" altLang="zh-CN" sz="2400" dirty="0">
                <a:latin typeface="+mj-lt"/>
              </a:rPr>
              <a:t>20</a:t>
            </a:r>
            <a:r>
              <a:rPr lang="zh-CN" altLang="en-US" sz="2400" dirty="0">
                <a:latin typeface="+mj-lt"/>
              </a:rPr>
              <a:t>世纪</a:t>
            </a:r>
            <a:r>
              <a:rPr lang="en-US" altLang="zh-CN" sz="2400" dirty="0">
                <a:latin typeface="+mj-lt"/>
              </a:rPr>
              <a:t>80</a:t>
            </a:r>
            <a:r>
              <a:rPr lang="zh-CN" altLang="en-US" sz="2400" dirty="0">
                <a:latin typeface="+mj-lt"/>
              </a:rPr>
              <a:t>年代中期该思想被引入软件领域。</a:t>
            </a:r>
            <a:r>
              <a:rPr lang="en-US" altLang="zh-CN" sz="2400" dirty="0">
                <a:latin typeface="+mj-lt"/>
              </a:rPr>
              <a:t>1995</a:t>
            </a:r>
            <a:r>
              <a:rPr lang="zh-CN" altLang="en-US" sz="2400" dirty="0">
                <a:latin typeface="+mj-lt"/>
              </a:rPr>
              <a:t>年，</a:t>
            </a:r>
            <a:r>
              <a:rPr lang="en-US" sz="2400" dirty="0">
                <a:solidFill>
                  <a:srgbClr val="0000CC"/>
                </a:solidFill>
                <a:latin typeface="+mj-lt"/>
              </a:rPr>
              <a:t>E. Gamma</a:t>
            </a:r>
            <a:r>
              <a:rPr lang="en-US" sz="2400" dirty="0">
                <a:latin typeface="+mj-lt"/>
              </a:rPr>
              <a:t>,</a:t>
            </a:r>
            <a:r>
              <a:rPr lang="en-US" sz="2400" dirty="0">
                <a:solidFill>
                  <a:srgbClr val="0000CC"/>
                </a:solidFill>
                <a:latin typeface="+mj-lt"/>
              </a:rPr>
              <a:t> R. Helm</a:t>
            </a:r>
            <a:r>
              <a:rPr lang="en-US" sz="2400" dirty="0">
                <a:latin typeface="+mj-lt"/>
              </a:rPr>
              <a:t>, </a:t>
            </a:r>
            <a:r>
              <a:rPr lang="en-US" sz="2400" dirty="0">
                <a:solidFill>
                  <a:srgbClr val="0000CC"/>
                </a:solidFill>
                <a:latin typeface="+mj-lt"/>
              </a:rPr>
              <a:t>R. Johnson</a:t>
            </a:r>
            <a:r>
              <a:rPr lang="zh-CN" altLang="en-US" sz="2400" dirty="0">
                <a:latin typeface="+mj-lt"/>
              </a:rPr>
              <a:t>和</a:t>
            </a:r>
            <a:r>
              <a:rPr lang="en-US" sz="2400" dirty="0">
                <a:solidFill>
                  <a:srgbClr val="0000CC"/>
                </a:solidFill>
                <a:latin typeface="+mj-lt"/>
              </a:rPr>
              <a:t>J. </a:t>
            </a:r>
            <a:r>
              <a:rPr lang="en-US" sz="2400" dirty="0" err="1">
                <a:solidFill>
                  <a:srgbClr val="0000CC"/>
                </a:solidFill>
                <a:latin typeface="+mj-lt"/>
              </a:rPr>
              <a:t>Vlissides</a:t>
            </a:r>
            <a:r>
              <a:rPr lang="zh-CN" altLang="en-US" sz="2400" dirty="0">
                <a:latin typeface="+mj-lt"/>
              </a:rPr>
              <a:t>四人合著了“</a:t>
            </a:r>
            <a:r>
              <a:rPr lang="en-US" sz="2400" i="1" dirty="0">
                <a:latin typeface="+mj-lt"/>
              </a:rPr>
              <a:t>Design Patterns: Elements of Object-Oriented Software</a:t>
            </a:r>
            <a:r>
              <a:rPr lang="zh-CN" altLang="en-US" sz="2400" dirty="0">
                <a:latin typeface="+mj-lt"/>
              </a:rPr>
              <a:t>”</a:t>
            </a:r>
            <a:r>
              <a:rPr lang="en-US" sz="2400" dirty="0">
                <a:latin typeface="+mj-lt"/>
              </a:rPr>
              <a:t>, </a:t>
            </a:r>
            <a:r>
              <a:rPr lang="zh-CN" altLang="en-US" sz="2400" dirty="0">
                <a:latin typeface="+mj-lt"/>
              </a:rPr>
              <a:t>被成为软件设计模式的经典之作。</a:t>
            </a:r>
            <a:endParaRPr lang="en-US" altLang="zh-CN" sz="2400" dirty="0">
              <a:latin typeface="+mj-lt"/>
            </a:endParaRPr>
          </a:p>
          <a:p>
            <a:endParaRPr lang="en-US" altLang="zh-CN" sz="1200" dirty="0">
              <a:latin typeface="+mj-lt"/>
            </a:endParaRPr>
          </a:p>
          <a:p>
            <a:r>
              <a:rPr lang="zh-CN" altLang="en-US" sz="2400" dirty="0">
                <a:latin typeface="+mj-lt"/>
              </a:rPr>
              <a:t>使用设计模式是为了</a:t>
            </a:r>
            <a:r>
              <a:rPr lang="zh-CN" altLang="en-US" sz="2400" dirty="0">
                <a:solidFill>
                  <a:srgbClr val="C00000"/>
                </a:solidFill>
                <a:latin typeface="+mj-lt"/>
              </a:rPr>
              <a:t>可重用代码、让代码更容易被他人理解、保证代码可靠性。</a:t>
            </a:r>
          </a:p>
          <a:p>
            <a:pPr>
              <a:buNone/>
            </a:pPr>
            <a:endParaRPr lang="zh-CN" altLang="en-US" sz="2400"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5</a:t>
            </a:fld>
            <a:endParaRPr lang="zh-CN" altLang="en-US">
              <a:latin typeface="+mj-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11156"/>
          </a:xfrm>
        </p:spPr>
        <p:txBody>
          <a:bodyPr>
            <a:noAutofit/>
          </a:bodyPr>
          <a:lstStyle/>
          <a:p>
            <a:pPr lvl="1" eaLnBrk="1" hangingPunct="1"/>
            <a:r>
              <a:rPr lang="zh-CN" altLang="en-US" sz="3200" b="1" dirty="0"/>
              <a:t>§8.3.2   </a:t>
            </a:r>
            <a:r>
              <a:rPr lang="zh-CN" altLang="en-US" sz="3200" b="1" dirty="0">
                <a:latin typeface="宋体" charset="-122"/>
              </a:rPr>
              <a:t>模式的使用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endParaRPr lang="zh-CN" altLang="en-US"/>
          </a:p>
        </p:txBody>
      </p:sp>
      <p:sp>
        <p:nvSpPr>
          <p:cNvPr id="5" name="TextBox 4"/>
          <p:cNvSpPr txBox="1"/>
          <p:nvPr/>
        </p:nvSpPr>
        <p:spPr>
          <a:xfrm>
            <a:off x="323528" y="1078549"/>
            <a:ext cx="8568952" cy="2554545"/>
          </a:xfrm>
          <a:prstGeom prst="rect">
            <a:avLst/>
          </a:prstGeom>
          <a:noFill/>
          <a:ln>
            <a:solidFill>
              <a:schemeClr val="accent1"/>
            </a:solidFill>
          </a:ln>
        </p:spPr>
        <p:txBody>
          <a:bodyPr wrap="square" rtlCol="0">
            <a:spAutoFit/>
          </a:bodyPr>
          <a:lstStyle/>
          <a:p>
            <a:r>
              <a:rPr lang="en-US" sz="2000" b="1" dirty="0"/>
              <a:t>public</a:t>
            </a:r>
            <a:r>
              <a:rPr lang="en-US" sz="2000" dirty="0"/>
              <a:t> </a:t>
            </a:r>
            <a:r>
              <a:rPr lang="en-US" sz="2000" b="1" dirty="0"/>
              <a:t>class</a:t>
            </a:r>
            <a:r>
              <a:rPr lang="en-US" sz="2000" dirty="0"/>
              <a:t> Demo05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a:t> main(String</a:t>
            </a:r>
            <a:r>
              <a:rPr lang="en-US" sz="2000" dirty="0"/>
              <a:t>[]</a:t>
            </a:r>
            <a:r>
              <a:rPr lang="en-US" sz="2000"/>
              <a:t> args)</a:t>
            </a:r>
            <a:r>
              <a:rPr lang="en-US" sz="2000" dirty="0"/>
              <a:t> {  </a:t>
            </a:r>
          </a:p>
          <a:p>
            <a:r>
              <a:rPr lang="en-US" sz="2000" dirty="0"/>
              <a:t>        /</a:t>
            </a:r>
            <a:r>
              <a:rPr lang="zh-CN" altLang="en-US" sz="2000" dirty="0"/>
              <a:t>*根据前面设计的</a:t>
            </a:r>
            <a:r>
              <a:rPr lang="en-US" altLang="zh-CN" sz="2000" dirty="0"/>
              <a:t>Element</a:t>
            </a:r>
            <a:r>
              <a:rPr lang="zh-CN" altLang="en-US" sz="2000" dirty="0"/>
              <a:t>类和</a:t>
            </a:r>
            <a:r>
              <a:rPr lang="en-US" altLang="zh-CN" sz="2000" dirty="0"/>
              <a:t>Visitor</a:t>
            </a:r>
            <a:r>
              <a:rPr lang="zh-CN" altLang="en-US" sz="2000" dirty="0"/>
              <a:t>接口，补充代码，实现查电表并计</a:t>
            </a:r>
            <a:endParaRPr lang="en-US" altLang="zh-CN" sz="2000" dirty="0"/>
          </a:p>
          <a:p>
            <a:r>
              <a:rPr lang="en-US" altLang="zh-CN" sz="2000" dirty="0"/>
              <a:t>             </a:t>
            </a:r>
            <a:r>
              <a:rPr lang="zh-CN" altLang="en-US" sz="2000" dirty="0"/>
              <a:t>算电费的功能。 *</a:t>
            </a:r>
            <a:r>
              <a:rPr lang="en-US" altLang="zh-CN" sz="2000" dirty="0"/>
              <a:t>/</a:t>
            </a:r>
          </a:p>
          <a:p>
            <a:endParaRPr lang="en-US" altLang="zh-CN" sz="2000" dirty="0"/>
          </a:p>
          <a:p>
            <a:endParaRPr lang="zh-CN" altLang="en-US" sz="2000" dirty="0"/>
          </a:p>
          <a:p>
            <a:r>
              <a:rPr lang="zh-CN" altLang="en-US" sz="2000" dirty="0"/>
              <a:t>    </a:t>
            </a:r>
            <a:r>
              <a:rPr lang="en-US" altLang="zh-CN" sz="2000" dirty="0"/>
              <a:t>}  </a:t>
            </a:r>
            <a:r>
              <a:rPr lang="zh-CN" altLang="en-US" sz="2000" dirty="0"/>
              <a:t>  </a:t>
            </a:r>
          </a:p>
          <a:p>
            <a:r>
              <a:rPr lang="en-US" altLang="zh-CN" sz="2000" dirty="0"/>
              <a:t>}</a:t>
            </a:r>
            <a:endParaRPr lang="zh-CN" altLang="en-US" sz="2000" dirty="0">
              <a:latin typeface="Tahoma" pitchFamily="34" charset="0"/>
              <a:cs typeface="Tahoma" pitchFamily="34" charset="0"/>
            </a:endParaRPr>
          </a:p>
        </p:txBody>
      </p:sp>
      <p:pic>
        <p:nvPicPr>
          <p:cNvPr id="3075" name="Picture 3"/>
          <p:cNvPicPr>
            <a:picLocks noChangeAspect="1" noChangeArrowheads="1"/>
          </p:cNvPicPr>
          <p:nvPr/>
        </p:nvPicPr>
        <p:blipFill>
          <a:blip r:embed="rId2"/>
          <a:srcRect/>
          <a:stretch>
            <a:fillRect/>
          </a:stretch>
        </p:blipFill>
        <p:spPr bwMode="auto">
          <a:xfrm>
            <a:off x="2285984" y="4786322"/>
            <a:ext cx="5562600" cy="16002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11156"/>
          </a:xfrm>
        </p:spPr>
        <p:txBody>
          <a:bodyPr>
            <a:noAutofit/>
          </a:bodyPr>
          <a:lstStyle/>
          <a:p>
            <a:pPr lvl="1" eaLnBrk="1" hangingPunct="1"/>
            <a:r>
              <a:rPr lang="zh-CN" altLang="en-US" sz="2800" b="1" dirty="0"/>
              <a:t>§8.3.2   </a:t>
            </a:r>
            <a:r>
              <a:rPr lang="zh-CN" altLang="en-US" sz="2800" b="1" dirty="0">
                <a:latin typeface="宋体" charset="-122"/>
              </a:rPr>
              <a:t>模式的使用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endParaRPr lang="zh-CN" altLang="en-US"/>
          </a:p>
        </p:txBody>
      </p:sp>
      <p:sp>
        <p:nvSpPr>
          <p:cNvPr id="5" name="TextBox 4"/>
          <p:cNvSpPr txBox="1"/>
          <p:nvPr/>
        </p:nvSpPr>
        <p:spPr>
          <a:xfrm>
            <a:off x="214282" y="785795"/>
            <a:ext cx="8822214" cy="5324535"/>
          </a:xfrm>
          <a:prstGeom prst="rect">
            <a:avLst/>
          </a:prstGeom>
          <a:noFill/>
          <a:ln>
            <a:solidFill>
              <a:schemeClr val="accent1"/>
            </a:solidFill>
          </a:ln>
        </p:spPr>
        <p:txBody>
          <a:bodyPr wrap="square" rtlCol="0">
            <a:spAutoFit/>
          </a:bodyPr>
          <a:lstStyle/>
          <a:p>
            <a:r>
              <a:rPr lang="en-US" sz="2000" b="1" dirty="0"/>
              <a:t>public</a:t>
            </a:r>
            <a:r>
              <a:rPr lang="en-US" sz="2000" dirty="0"/>
              <a:t> </a:t>
            </a:r>
            <a:r>
              <a:rPr lang="en-US" sz="2000" b="1" dirty="0"/>
              <a:t>class</a:t>
            </a:r>
            <a:r>
              <a:rPr lang="en-US" sz="2000" dirty="0"/>
              <a:t> Demo05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a:t> main(String</a:t>
            </a:r>
            <a:r>
              <a:rPr lang="en-US" sz="2000" dirty="0"/>
              <a:t>[]</a:t>
            </a:r>
            <a:r>
              <a:rPr lang="en-US" sz="2000"/>
              <a:t> args)</a:t>
            </a:r>
            <a:r>
              <a:rPr lang="en-US" sz="2000" dirty="0"/>
              <a:t> {  </a:t>
            </a:r>
          </a:p>
          <a:p>
            <a:r>
              <a:rPr lang="en-US" sz="2000" dirty="0"/>
              <a:t>        //</a:t>
            </a:r>
            <a:r>
              <a:rPr lang="zh-CN" altLang="en-US" sz="2000" dirty="0"/>
              <a:t>被访问元素</a:t>
            </a:r>
            <a:r>
              <a:rPr lang="en-US" sz="2000" dirty="0"/>
              <a:t>          </a:t>
            </a:r>
          </a:p>
          <a:p>
            <a:r>
              <a:rPr lang="en-US" sz="2000" dirty="0"/>
              <a:t>        </a:t>
            </a:r>
            <a:r>
              <a:rPr lang="en-US" sz="2000" dirty="0" err="1"/>
              <a:t>AmmeterElement</a:t>
            </a:r>
            <a:r>
              <a:rPr lang="en-US" sz="2000" dirty="0"/>
              <a:t>  ammeter </a:t>
            </a:r>
            <a:r>
              <a:rPr lang="en-US" altLang="zh-CN" sz="2000" dirty="0"/>
              <a:t>= </a:t>
            </a:r>
            <a:r>
              <a:rPr lang="en-US" sz="2000" b="1" dirty="0"/>
              <a:t>new</a:t>
            </a:r>
            <a:r>
              <a:rPr lang="en-US" sz="2000"/>
              <a:t> Ammeter();</a:t>
            </a:r>
            <a:r>
              <a:rPr lang="en-US" sz="2000" dirty="0"/>
              <a:t> //</a:t>
            </a:r>
            <a:r>
              <a:rPr lang="zh-CN" altLang="en-US" sz="2000" dirty="0"/>
              <a:t>子类来实例化</a:t>
            </a:r>
          </a:p>
          <a:p>
            <a:r>
              <a:rPr lang="zh-CN" altLang="en-US" sz="2000" dirty="0"/>
              <a:t>        </a:t>
            </a:r>
            <a:r>
              <a:rPr lang="en-US" sz="2000" dirty="0" err="1"/>
              <a:t>ammeter</a:t>
            </a:r>
            <a:r>
              <a:rPr lang="en-US" altLang="zh-CN" sz="2000" err="1"/>
              <a:t>.</a:t>
            </a:r>
            <a:r>
              <a:rPr lang="en-US" sz="2000"/>
              <a:t>setElectricAmount(5678);</a:t>
            </a:r>
            <a:r>
              <a:rPr lang="en-US" sz="2000" dirty="0"/>
              <a:t>  </a:t>
            </a:r>
          </a:p>
          <a:p>
            <a:r>
              <a:rPr lang="en-US" sz="2000" dirty="0"/>
              <a:t>          </a:t>
            </a:r>
          </a:p>
          <a:p>
            <a:r>
              <a:rPr lang="en-US" sz="2000" dirty="0"/>
              <a:t>        //</a:t>
            </a:r>
            <a:r>
              <a:rPr lang="zh-CN" altLang="en-US" sz="2000" dirty="0"/>
              <a:t>访问者</a:t>
            </a:r>
            <a:r>
              <a:rPr lang="en-US" altLang="zh-CN" sz="2000" dirty="0"/>
              <a:t>1</a:t>
            </a:r>
            <a:endParaRPr lang="en-US" sz="2000" dirty="0"/>
          </a:p>
          <a:p>
            <a:r>
              <a:rPr lang="en-US" sz="2000" dirty="0"/>
              <a:t>        Visitor  </a:t>
            </a:r>
            <a:r>
              <a:rPr lang="en-US" sz="2000" dirty="0" err="1"/>
              <a:t>meterReader</a:t>
            </a:r>
            <a:r>
              <a:rPr lang="en-US" sz="2000" dirty="0"/>
              <a:t> </a:t>
            </a:r>
            <a:r>
              <a:rPr lang="zh-CN" altLang="en-US" sz="2000" dirty="0"/>
              <a:t> </a:t>
            </a:r>
            <a:r>
              <a:rPr lang="en-US" altLang="zh-CN" sz="2000" dirty="0"/>
              <a:t>= </a:t>
            </a:r>
            <a:r>
              <a:rPr lang="en-US" sz="2000" b="1" dirty="0"/>
              <a:t>new</a:t>
            </a:r>
            <a:r>
              <a:rPr lang="en-US" sz="2000"/>
              <a:t> HomeAmmerterVisitor();</a:t>
            </a:r>
            <a:r>
              <a:rPr lang="en-US" sz="2000" dirty="0"/>
              <a:t>  //</a:t>
            </a:r>
            <a:r>
              <a:rPr lang="zh-CN" altLang="en-US" sz="2000" dirty="0"/>
              <a:t>家庭</a:t>
            </a:r>
            <a:r>
              <a:rPr lang="zh-CN" altLang="en-US" sz="2000"/>
              <a:t>用电“计表员”</a:t>
            </a:r>
            <a:endParaRPr lang="en-US" altLang="zh-CN" sz="2000"/>
          </a:p>
          <a:p>
            <a:r>
              <a:rPr lang="zh-CN" altLang="en-US" sz="2000"/>
              <a:t>  </a:t>
            </a:r>
            <a:r>
              <a:rPr lang="en-US" sz="2000"/>
              <a:t>      //</a:t>
            </a:r>
            <a:r>
              <a:rPr lang="zh-CN" altLang="en-US" sz="2000" dirty="0"/>
              <a:t>元素接收访问者</a:t>
            </a:r>
            <a:r>
              <a:rPr lang="en-US" altLang="zh-CN" sz="2000" dirty="0"/>
              <a:t>1</a:t>
            </a:r>
            <a:r>
              <a:rPr lang="en-US" sz="2000" dirty="0"/>
              <a:t> </a:t>
            </a:r>
            <a:endParaRPr lang="zh-CN" altLang="en-US" sz="2000" dirty="0"/>
          </a:p>
          <a:p>
            <a:r>
              <a:rPr lang="zh-CN" altLang="en-US" sz="2000" dirty="0"/>
              <a:t>        </a:t>
            </a:r>
            <a:r>
              <a:rPr lang="en-US" sz="2000" dirty="0" err="1"/>
              <a:t>ammeter</a:t>
            </a:r>
            <a:r>
              <a:rPr lang="en-US" altLang="zh-CN" sz="2000" err="1"/>
              <a:t>.</a:t>
            </a:r>
            <a:r>
              <a:rPr lang="en-US" sz="2000" b="1">
                <a:solidFill>
                  <a:srgbClr val="CC0066"/>
                </a:solidFill>
              </a:rPr>
              <a:t>accept</a:t>
            </a:r>
            <a:r>
              <a:rPr lang="en-US" sz="2000"/>
              <a:t>(meterReader</a:t>
            </a:r>
            <a:r>
              <a:rPr lang="en-US" altLang="zh-CN" sz="2000"/>
              <a:t>);</a:t>
            </a:r>
            <a:r>
              <a:rPr lang="en-US" altLang="zh-CN" sz="2000" dirty="0"/>
              <a:t>  </a:t>
            </a:r>
            <a:endParaRPr lang="zh-CN" altLang="en-US" sz="2000" dirty="0"/>
          </a:p>
          <a:p>
            <a:r>
              <a:rPr lang="zh-CN" altLang="en-US" sz="2000" dirty="0"/>
              <a:t>        </a:t>
            </a:r>
            <a:endParaRPr lang="en-US" altLang="zh-CN" sz="2000" dirty="0"/>
          </a:p>
          <a:p>
            <a:r>
              <a:rPr lang="en-US" sz="2000" dirty="0"/>
              <a:t>        //</a:t>
            </a:r>
            <a:r>
              <a:rPr lang="zh-CN" altLang="en-US" sz="2000" dirty="0"/>
              <a:t>访问者</a:t>
            </a:r>
            <a:r>
              <a:rPr lang="en-US" altLang="zh-CN" sz="2000" dirty="0"/>
              <a:t>2</a:t>
            </a:r>
            <a:r>
              <a:rPr lang="zh-CN" altLang="en-US" sz="2000" dirty="0"/>
              <a:t>  </a:t>
            </a:r>
          </a:p>
          <a:p>
            <a:r>
              <a:rPr lang="zh-CN" altLang="en-US" sz="2000" dirty="0"/>
              <a:t>        </a:t>
            </a:r>
            <a:r>
              <a:rPr lang="en-US" sz="2000" dirty="0" err="1"/>
              <a:t>meterReader</a:t>
            </a:r>
            <a:r>
              <a:rPr lang="en-US" sz="2000" dirty="0"/>
              <a:t> </a:t>
            </a:r>
            <a:r>
              <a:rPr lang="en-US" altLang="zh-CN" sz="2000" dirty="0"/>
              <a:t>= </a:t>
            </a:r>
            <a:r>
              <a:rPr lang="en-US" sz="2000" b="1" dirty="0"/>
              <a:t>new</a:t>
            </a:r>
            <a:r>
              <a:rPr lang="en-US" sz="2000"/>
              <a:t> IndustryAmmeteVisitor();</a:t>
            </a:r>
            <a:r>
              <a:rPr lang="en-US" sz="2000" dirty="0"/>
              <a:t> //</a:t>
            </a:r>
            <a:r>
              <a:rPr lang="zh-CN" altLang="en-US" sz="2000" dirty="0"/>
              <a:t>工业用电“计表员”  </a:t>
            </a:r>
            <a:endParaRPr lang="en-US" altLang="zh-CN" sz="2000" dirty="0"/>
          </a:p>
          <a:p>
            <a:r>
              <a:rPr lang="en-US" sz="2000"/>
              <a:t>         </a:t>
            </a:r>
            <a:r>
              <a:rPr lang="en-US" sz="2000" dirty="0"/>
              <a:t>//</a:t>
            </a:r>
            <a:r>
              <a:rPr lang="zh-CN" altLang="en-US" sz="2000" dirty="0"/>
              <a:t>元素接收访问者</a:t>
            </a:r>
            <a:r>
              <a:rPr lang="en-US" altLang="zh-CN" sz="2000" dirty="0"/>
              <a:t>2</a:t>
            </a:r>
            <a:endParaRPr lang="zh-CN" altLang="en-US" sz="2000" dirty="0"/>
          </a:p>
          <a:p>
            <a:r>
              <a:rPr lang="zh-CN" altLang="en-US" sz="2000" dirty="0"/>
              <a:t>        </a:t>
            </a:r>
            <a:r>
              <a:rPr lang="en-US" sz="2000" dirty="0" err="1"/>
              <a:t>ammeter</a:t>
            </a:r>
            <a:r>
              <a:rPr lang="en-US" altLang="zh-CN" sz="2000" err="1"/>
              <a:t>.</a:t>
            </a:r>
            <a:r>
              <a:rPr lang="en-US" sz="2000" b="1">
                <a:solidFill>
                  <a:srgbClr val="CC0066"/>
                </a:solidFill>
              </a:rPr>
              <a:t>accept</a:t>
            </a:r>
            <a:r>
              <a:rPr lang="en-US" sz="2000"/>
              <a:t>(meterReader</a:t>
            </a:r>
            <a:r>
              <a:rPr lang="en-US" altLang="zh-CN" sz="2000"/>
              <a:t>);</a:t>
            </a:r>
            <a:r>
              <a:rPr lang="zh-CN" altLang="en-US" sz="2000" dirty="0"/>
              <a:t>  </a:t>
            </a:r>
          </a:p>
          <a:p>
            <a:r>
              <a:rPr lang="zh-CN" altLang="en-US" sz="2000" dirty="0"/>
              <a:t>    </a:t>
            </a:r>
            <a:r>
              <a:rPr lang="en-US" altLang="zh-CN" sz="2000" dirty="0"/>
              <a:t>}  </a:t>
            </a:r>
            <a:r>
              <a:rPr lang="zh-CN" altLang="en-US" sz="2000" dirty="0"/>
              <a:t>  </a:t>
            </a:r>
          </a:p>
          <a:p>
            <a:r>
              <a:rPr lang="en-US" altLang="zh-CN" sz="2000" dirty="0"/>
              <a:t>}</a:t>
            </a:r>
            <a:endParaRPr lang="zh-CN" altLang="en-US" sz="2000" dirty="0">
              <a:latin typeface="Tahoma" pitchFamily="34" charset="0"/>
              <a:cs typeface="Tahoma"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§8.3.3  </a:t>
            </a:r>
            <a:r>
              <a:rPr lang="zh-CN" altLang="en-US" dirty="0">
                <a:latin typeface="宋体" charset="-122"/>
              </a:rPr>
              <a:t>双重分派 </a:t>
            </a:r>
            <a:endParaRPr lang="zh-CN" altLang="en-US" dirty="0"/>
          </a:p>
        </p:txBody>
      </p:sp>
      <p:sp>
        <p:nvSpPr>
          <p:cNvPr id="3" name="内容占位符 2"/>
          <p:cNvSpPr>
            <a:spLocks noGrp="1"/>
          </p:cNvSpPr>
          <p:nvPr>
            <p:ph idx="1"/>
          </p:nvPr>
        </p:nvSpPr>
        <p:spPr/>
        <p:txBody>
          <a:bodyPr/>
          <a:lstStyle/>
          <a:p>
            <a:r>
              <a:rPr lang="zh-CN" altLang="en-US" dirty="0"/>
              <a:t>例如：</a:t>
            </a:r>
            <a:endParaRPr lang="en-US" altLang="zh-CN" dirty="0"/>
          </a:p>
          <a:p>
            <a:endParaRPr lang="en-US" altLang="zh-CN" dirty="0"/>
          </a:p>
          <a:p>
            <a:endParaRPr lang="en-US" altLang="zh-CN" dirty="0"/>
          </a:p>
          <a:p>
            <a:pPr lvl="1"/>
            <a:r>
              <a:rPr lang="zh-CN" altLang="en-US" dirty="0"/>
              <a:t>声明了一个变量</a:t>
            </a:r>
            <a:r>
              <a:rPr lang="en-US" altLang="zh-CN" dirty="0"/>
              <a:t>map</a:t>
            </a:r>
            <a:r>
              <a:rPr lang="zh-CN" altLang="en-US" dirty="0"/>
              <a:t>，它的</a:t>
            </a:r>
            <a:r>
              <a:rPr lang="zh-CN" altLang="en-US"/>
              <a:t>静态类型</a:t>
            </a:r>
            <a:r>
              <a:rPr lang="en-US" altLang="zh-CN"/>
              <a:t>(</a:t>
            </a:r>
            <a:r>
              <a:rPr lang="zh-CN" altLang="en-US"/>
              <a:t>也</a:t>
            </a:r>
            <a:r>
              <a:rPr lang="zh-CN" altLang="en-US" dirty="0"/>
              <a:t>叫</a:t>
            </a:r>
            <a:r>
              <a:rPr lang="zh-CN" altLang="en-US"/>
              <a:t>明显类型</a:t>
            </a:r>
            <a:r>
              <a:rPr lang="en-US" altLang="zh-CN"/>
              <a:t>)</a:t>
            </a:r>
            <a:r>
              <a:rPr lang="zh-CN" altLang="en-US"/>
              <a:t>是</a:t>
            </a:r>
            <a:r>
              <a:rPr lang="en-US" altLang="zh-CN" dirty="0"/>
              <a:t>Map</a:t>
            </a:r>
            <a:r>
              <a:rPr lang="zh-CN" altLang="en-US" dirty="0"/>
              <a:t>，而它的实际类型是</a:t>
            </a:r>
            <a:r>
              <a:rPr lang="en-US" altLang="zh-CN" dirty="0" err="1"/>
              <a:t>HashMap</a:t>
            </a:r>
            <a:r>
              <a:rPr lang="zh-CN" altLang="en-US" dirty="0"/>
              <a:t>。</a:t>
            </a:r>
            <a:endParaRPr lang="en-US" altLang="zh-CN" dirty="0"/>
          </a:p>
          <a:p>
            <a:pPr lvl="1"/>
            <a:endParaRPr lang="en-US" altLang="zh-CN" dirty="0"/>
          </a:p>
          <a:p>
            <a:r>
              <a:rPr lang="zh-CN" altLang="en-US" dirty="0"/>
              <a:t>根据对象的类型而对方法进行的选择，</a:t>
            </a:r>
            <a:r>
              <a:rPr lang="zh-CN" altLang="en-US"/>
              <a:t>就是</a:t>
            </a:r>
            <a:r>
              <a:rPr lang="zh-CN" altLang="en-US" b="1">
                <a:solidFill>
                  <a:srgbClr val="C00000"/>
                </a:solidFill>
              </a:rPr>
              <a:t>分派</a:t>
            </a:r>
            <a:r>
              <a:rPr lang="en-US" altLang="zh-CN"/>
              <a:t>(Dispatch)</a:t>
            </a:r>
            <a:r>
              <a:rPr lang="zh-CN" altLang="en-US"/>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a:p>
        </p:txBody>
      </p:sp>
      <p:sp>
        <p:nvSpPr>
          <p:cNvPr id="5" name="TextBox 4"/>
          <p:cNvSpPr txBox="1"/>
          <p:nvPr/>
        </p:nvSpPr>
        <p:spPr>
          <a:xfrm>
            <a:off x="2357422" y="2143116"/>
            <a:ext cx="3643338" cy="830997"/>
          </a:xfrm>
          <a:prstGeom prst="rect">
            <a:avLst/>
          </a:prstGeom>
          <a:noFill/>
          <a:ln>
            <a:solidFill>
              <a:schemeClr val="accent1"/>
            </a:solidFill>
          </a:ln>
        </p:spPr>
        <p:txBody>
          <a:bodyPr wrap="square" rtlCol="0">
            <a:spAutoFit/>
          </a:bodyPr>
          <a:lstStyle/>
          <a:p>
            <a:r>
              <a:rPr lang="en-US" sz="2400" dirty="0"/>
              <a:t>Map </a:t>
            </a:r>
            <a:r>
              <a:rPr lang="en-US" sz="2400" dirty="0" err="1"/>
              <a:t>map</a:t>
            </a:r>
            <a:r>
              <a:rPr lang="en-US" sz="2400" dirty="0"/>
              <a:t> = </a:t>
            </a:r>
            <a:r>
              <a:rPr lang="en-US" sz="2400" b="1" dirty="0"/>
              <a:t>null</a:t>
            </a:r>
            <a:r>
              <a:rPr lang="en-US" sz="2400" dirty="0"/>
              <a:t>; </a:t>
            </a:r>
          </a:p>
          <a:p>
            <a:r>
              <a:rPr lang="en-US" sz="2400" dirty="0"/>
              <a:t>map = </a:t>
            </a:r>
            <a:r>
              <a:rPr lang="en-US" sz="2400" b="1"/>
              <a:t>new</a:t>
            </a:r>
            <a:r>
              <a:rPr lang="en-US" sz="2400"/>
              <a:t> HashMap();</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§8.3.3  </a:t>
            </a:r>
            <a:r>
              <a:rPr lang="zh-CN" altLang="en-US" dirty="0">
                <a:latin typeface="宋体" charset="-122"/>
              </a:rPr>
              <a:t>双重分派 </a:t>
            </a:r>
            <a:endParaRPr lang="zh-CN" altLang="en-US" dirty="0"/>
          </a:p>
        </p:txBody>
      </p:sp>
      <p:sp>
        <p:nvSpPr>
          <p:cNvPr id="3" name="内容占位符 2"/>
          <p:cNvSpPr>
            <a:spLocks noGrp="1"/>
          </p:cNvSpPr>
          <p:nvPr>
            <p:ph idx="1"/>
          </p:nvPr>
        </p:nvSpPr>
        <p:spPr/>
        <p:txBody>
          <a:bodyPr/>
          <a:lstStyle/>
          <a:p>
            <a:r>
              <a:rPr lang="zh-CN" altLang="en-US" dirty="0">
                <a:latin typeface="Tahoma" pitchFamily="34" charset="0"/>
                <a:cs typeface="Tahoma" pitchFamily="34" charset="0"/>
              </a:rPr>
              <a:t>在访问者模式中：</a:t>
            </a:r>
            <a:endParaRPr lang="en-US" altLang="zh-CN" dirty="0">
              <a:latin typeface="Tahoma" pitchFamily="34" charset="0"/>
              <a:ea typeface="Tahoma" pitchFamily="34" charset="0"/>
              <a:cs typeface="Tahoma" pitchFamily="34" charset="0"/>
            </a:endParaRPr>
          </a:p>
          <a:p>
            <a:pPr lvl="1"/>
            <a:r>
              <a:rPr lang="zh-CN" altLang="en-US" dirty="0">
                <a:latin typeface="Tahoma" pitchFamily="34" charset="0"/>
                <a:cs typeface="Tahoma" pitchFamily="34" charset="0"/>
              </a:rPr>
              <a:t>被</a:t>
            </a:r>
            <a:r>
              <a:rPr lang="zh-CN" altLang="en-US">
                <a:latin typeface="Tahoma" pitchFamily="34" charset="0"/>
                <a:cs typeface="Tahoma" pitchFamily="34" charset="0"/>
              </a:rPr>
              <a:t>访问者</a:t>
            </a:r>
            <a:r>
              <a:rPr lang="en-US" altLang="zh-CN">
                <a:latin typeface="Tahoma" pitchFamily="34" charset="0"/>
                <a:cs typeface="Tahoma" pitchFamily="34" charset="0"/>
              </a:rPr>
              <a:t>(</a:t>
            </a:r>
            <a:r>
              <a:rPr lang="en-US" altLang="zh-CN">
                <a:latin typeface="Tahoma" pitchFamily="34" charset="0"/>
                <a:ea typeface="Tahoma" pitchFamily="34" charset="0"/>
                <a:cs typeface="Tahoma" pitchFamily="34" charset="0"/>
              </a:rPr>
              <a:t>Element</a:t>
            </a:r>
            <a:r>
              <a:rPr lang="zh-CN" altLang="en-US" dirty="0">
                <a:latin typeface="Tahoma" pitchFamily="34" charset="0"/>
                <a:cs typeface="Tahoma" pitchFamily="34" charset="0"/>
              </a:rPr>
              <a:t>元素</a:t>
            </a:r>
            <a:r>
              <a:rPr lang="zh-CN" altLang="en-US">
                <a:latin typeface="Tahoma" pitchFamily="34" charset="0"/>
                <a:cs typeface="Tahoma" pitchFamily="34" charset="0"/>
              </a:rPr>
              <a:t>角色</a:t>
            </a:r>
            <a:r>
              <a:rPr lang="en-US" altLang="zh-CN">
                <a:latin typeface="Tahoma" pitchFamily="34" charset="0"/>
                <a:ea typeface="Tahoma" pitchFamily="34" charset="0"/>
                <a:cs typeface="Tahoma" pitchFamily="34" charset="0"/>
              </a:rPr>
              <a:t>element)</a:t>
            </a:r>
            <a:r>
              <a:rPr lang="zh-CN" altLang="en-US">
                <a:latin typeface="Tahoma" pitchFamily="34" charset="0"/>
                <a:cs typeface="Tahoma" pitchFamily="34" charset="0"/>
              </a:rPr>
              <a:t>首先调用</a:t>
            </a:r>
            <a:r>
              <a:rPr lang="en-US" altLang="zh-CN" b="1">
                <a:solidFill>
                  <a:srgbClr val="C00000"/>
                </a:solidFill>
                <a:latin typeface="Tahoma" pitchFamily="34" charset="0"/>
                <a:ea typeface="Tahoma" pitchFamily="34" charset="0"/>
                <a:cs typeface="Tahoma" pitchFamily="34" charset="0"/>
              </a:rPr>
              <a:t>accept(Visitor visitor)</a:t>
            </a:r>
            <a:r>
              <a:rPr lang="zh-CN" altLang="en-US">
                <a:latin typeface="Tahoma" pitchFamily="34" charset="0"/>
                <a:cs typeface="Tahoma" pitchFamily="34" charset="0"/>
              </a:rPr>
              <a:t>方法</a:t>
            </a:r>
            <a:r>
              <a:rPr lang="zh-CN" altLang="en-US" dirty="0">
                <a:latin typeface="Tahoma" pitchFamily="34" charset="0"/>
                <a:cs typeface="Tahoma" pitchFamily="34" charset="0"/>
              </a:rPr>
              <a:t>接收访问者；</a:t>
            </a:r>
            <a:endParaRPr lang="en-US" altLang="zh-CN" dirty="0">
              <a:latin typeface="Tahoma" pitchFamily="34" charset="0"/>
              <a:cs typeface="Tahoma" pitchFamily="34" charset="0"/>
            </a:endParaRPr>
          </a:p>
          <a:p>
            <a:pPr lvl="1"/>
            <a:endParaRPr lang="en-US" altLang="zh-CN" dirty="0">
              <a:latin typeface="Tahoma" pitchFamily="34" charset="0"/>
              <a:cs typeface="Tahoma" pitchFamily="34" charset="0"/>
            </a:endParaRPr>
          </a:p>
          <a:p>
            <a:pPr lvl="1"/>
            <a:endParaRPr lang="en-US" altLang="zh-CN" dirty="0">
              <a:latin typeface="Tahoma" pitchFamily="34" charset="0"/>
              <a:cs typeface="Tahoma" pitchFamily="34" charset="0"/>
            </a:endParaRPr>
          </a:p>
          <a:p>
            <a:pPr lvl="1"/>
            <a:endParaRPr lang="en-US" altLang="zh-CN" dirty="0">
              <a:latin typeface="Tahoma" pitchFamily="34" charset="0"/>
              <a:ea typeface="Tahoma" pitchFamily="34" charset="0"/>
              <a:cs typeface="Tahoma" pitchFamily="34" charset="0"/>
            </a:endParaRPr>
          </a:p>
          <a:p>
            <a:pPr lvl="1"/>
            <a:r>
              <a:rPr lang="zh-CN" altLang="en-US" dirty="0">
                <a:latin typeface="Tahoma" pitchFamily="34" charset="0"/>
                <a:cs typeface="Tahoma" pitchFamily="34" charset="0"/>
              </a:rPr>
              <a:t>被接收的访问者</a:t>
            </a:r>
            <a:r>
              <a:rPr lang="en-US" altLang="zh-CN" dirty="0">
                <a:latin typeface="Tahoma" pitchFamily="34" charset="0"/>
                <a:ea typeface="Tahoma" pitchFamily="34" charset="0"/>
                <a:cs typeface="Tahoma" pitchFamily="34" charset="0"/>
              </a:rPr>
              <a:t>visitor</a:t>
            </a:r>
            <a:r>
              <a:rPr lang="zh-CN" altLang="en-US" dirty="0">
                <a:latin typeface="Tahoma" pitchFamily="34" charset="0"/>
                <a:cs typeface="Tahoma" pitchFamily="34" charset="0"/>
              </a:rPr>
              <a:t>再</a:t>
            </a:r>
            <a:r>
              <a:rPr lang="zh-CN" altLang="en-US">
                <a:latin typeface="Tahoma" pitchFamily="34" charset="0"/>
                <a:cs typeface="Tahoma" pitchFamily="34" charset="0"/>
              </a:rPr>
              <a:t>调用</a:t>
            </a:r>
            <a:r>
              <a:rPr lang="en-US" altLang="zh-CN" b="1">
                <a:solidFill>
                  <a:srgbClr val="C00000"/>
                </a:solidFill>
                <a:latin typeface="Tahoma" pitchFamily="34" charset="0"/>
                <a:ea typeface="Tahoma" pitchFamily="34" charset="0"/>
                <a:cs typeface="Tahoma" pitchFamily="34" charset="0"/>
              </a:rPr>
              <a:t>visit(Element element)</a:t>
            </a:r>
            <a:r>
              <a:rPr lang="zh-CN" altLang="en-US">
                <a:latin typeface="Tahoma" pitchFamily="34" charset="0"/>
                <a:cs typeface="Tahoma" pitchFamily="34" charset="0"/>
              </a:rPr>
              <a:t>方法</a:t>
            </a:r>
            <a:r>
              <a:rPr lang="zh-CN" altLang="en-US" dirty="0">
                <a:latin typeface="Tahoma" pitchFamily="34" charset="0"/>
                <a:cs typeface="Tahoma" pitchFamily="34" charset="0"/>
              </a:rPr>
              <a:t>访问当前</a:t>
            </a:r>
            <a:r>
              <a:rPr lang="en-US" altLang="zh-CN" dirty="0">
                <a:latin typeface="Tahoma" pitchFamily="34" charset="0"/>
                <a:ea typeface="Tahoma" pitchFamily="34" charset="0"/>
                <a:cs typeface="Tahoma" pitchFamily="34" charset="0"/>
              </a:rPr>
              <a:t>element</a:t>
            </a:r>
            <a:r>
              <a:rPr lang="zh-CN" altLang="en-US" dirty="0">
                <a:latin typeface="Tahoma" pitchFamily="34" charset="0"/>
                <a:cs typeface="Tahoma" pitchFamily="34" charset="0"/>
              </a:rPr>
              <a:t>对象。</a:t>
            </a:r>
            <a:endParaRPr lang="en-US" altLang="zh-CN" dirty="0">
              <a:latin typeface="Tahoma" pitchFamily="34" charset="0"/>
              <a:cs typeface="Tahoma" pitchFamily="34" charset="0"/>
            </a:endParaRPr>
          </a:p>
          <a:p>
            <a:pPr lvl="1"/>
            <a:endParaRPr lang="en-US" altLang="zh-CN" dirty="0">
              <a:latin typeface="Tahoma" pitchFamily="34" charset="0"/>
              <a:ea typeface="Tahoma" pitchFamily="34" charset="0"/>
              <a:cs typeface="Tahoma" pitchFamily="34" charset="0"/>
            </a:endParaRPr>
          </a:p>
          <a:p>
            <a:pPr lvl="1"/>
            <a:endParaRPr lang="en-US" altLang="zh-CN" dirty="0">
              <a:latin typeface="Tahoma" pitchFamily="34" charset="0"/>
              <a:ea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a:p>
        </p:txBody>
      </p:sp>
      <p:sp>
        <p:nvSpPr>
          <p:cNvPr id="6" name="线形标注 1 5"/>
          <p:cNvSpPr/>
          <p:nvPr/>
        </p:nvSpPr>
        <p:spPr>
          <a:xfrm>
            <a:off x="2627784" y="3436070"/>
            <a:ext cx="2509450" cy="576064"/>
          </a:xfrm>
          <a:prstGeom prst="borderCallout1">
            <a:avLst>
              <a:gd name="adj1" fmla="val 4457"/>
              <a:gd name="adj2" fmla="val 50237"/>
              <a:gd name="adj3" fmla="val -100893"/>
              <a:gd name="adj4" fmla="val 5193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a:solidFill>
                  <a:schemeClr val="tx1"/>
                </a:solidFill>
                <a:latin typeface="Tahoma" pitchFamily="34" charset="0"/>
                <a:ea typeface="Tahoma" pitchFamily="34" charset="0"/>
                <a:cs typeface="Tahoma" pitchFamily="34" charset="0"/>
              </a:rPr>
              <a:t>第一次分派：</a:t>
            </a:r>
            <a:endParaRPr lang="en-US" altLang="zh-CN" b="1">
              <a:solidFill>
                <a:schemeClr val="tx1"/>
              </a:solidFill>
              <a:latin typeface="Tahoma" pitchFamily="34" charset="0"/>
              <a:ea typeface="Tahoma" pitchFamily="34" charset="0"/>
              <a:cs typeface="Tahoma" pitchFamily="34" charset="0"/>
            </a:endParaRPr>
          </a:p>
          <a:p>
            <a:pPr algn="ctr"/>
            <a:r>
              <a:rPr lang="zh-CN" altLang="en-US" b="1">
                <a:solidFill>
                  <a:schemeClr val="tx1"/>
                </a:solidFill>
                <a:latin typeface="Tahoma" pitchFamily="34" charset="0"/>
                <a:ea typeface="Tahoma" pitchFamily="34" charset="0"/>
                <a:cs typeface="Tahoma" pitchFamily="34" charset="0"/>
              </a:rPr>
              <a:t>选择不同的</a:t>
            </a:r>
            <a:r>
              <a:rPr lang="en-US" altLang="zh-CN" b="1">
                <a:solidFill>
                  <a:schemeClr val="tx1"/>
                </a:solidFill>
                <a:latin typeface="Tahoma" pitchFamily="34" charset="0"/>
                <a:ea typeface="Tahoma" pitchFamily="34" charset="0"/>
                <a:cs typeface="Tahoma" pitchFamily="34" charset="0"/>
              </a:rPr>
              <a:t>visit</a:t>
            </a:r>
            <a:r>
              <a:rPr lang="zh-CN" altLang="en-US" b="1">
                <a:solidFill>
                  <a:schemeClr val="tx1"/>
                </a:solidFill>
                <a:latin typeface="Tahoma" pitchFamily="34" charset="0"/>
                <a:ea typeface="Tahoma" pitchFamily="34" charset="0"/>
                <a:cs typeface="Tahoma" pitchFamily="34" charset="0"/>
              </a:rPr>
              <a:t>方法</a:t>
            </a:r>
            <a:endParaRPr lang="en-US" altLang="zh-CN" b="1" dirty="0">
              <a:solidFill>
                <a:schemeClr val="tx1"/>
              </a:solidFill>
              <a:latin typeface="Tahoma" pitchFamily="34" charset="0"/>
              <a:ea typeface="Tahoma" pitchFamily="34" charset="0"/>
              <a:cs typeface="Tahoma" pitchFamily="34" charset="0"/>
            </a:endParaRPr>
          </a:p>
        </p:txBody>
      </p:sp>
      <p:sp>
        <p:nvSpPr>
          <p:cNvPr id="7" name="线形标注 1 6"/>
          <p:cNvSpPr/>
          <p:nvPr/>
        </p:nvSpPr>
        <p:spPr>
          <a:xfrm>
            <a:off x="5940152" y="5255148"/>
            <a:ext cx="2746648" cy="694131"/>
          </a:xfrm>
          <a:prstGeom prst="borderCallout1">
            <a:avLst>
              <a:gd name="adj1" fmla="val 3260"/>
              <a:gd name="adj2" fmla="val 51986"/>
              <a:gd name="adj3" fmla="val -97465"/>
              <a:gd name="adj4" fmla="val 5783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Tahoma" pitchFamily="34" charset="0"/>
                <a:ea typeface="Tahoma" pitchFamily="34" charset="0"/>
                <a:cs typeface="Tahoma" pitchFamily="34" charset="0"/>
              </a:rPr>
              <a:t>第二</a:t>
            </a:r>
            <a:r>
              <a:rPr lang="zh-CN" altLang="en-US" b="1">
                <a:solidFill>
                  <a:schemeClr val="tx1"/>
                </a:solidFill>
                <a:latin typeface="Tahoma" pitchFamily="34" charset="0"/>
                <a:ea typeface="Tahoma" pitchFamily="34" charset="0"/>
                <a:cs typeface="Tahoma" pitchFamily="34" charset="0"/>
              </a:rPr>
              <a:t>次分派：</a:t>
            </a:r>
            <a:endParaRPr lang="en-US" altLang="zh-CN" b="1">
              <a:solidFill>
                <a:schemeClr val="tx1"/>
              </a:solidFill>
              <a:latin typeface="Tahoma" pitchFamily="34" charset="0"/>
              <a:ea typeface="Tahoma" pitchFamily="34" charset="0"/>
              <a:cs typeface="Tahoma" pitchFamily="34" charset="0"/>
            </a:endParaRPr>
          </a:p>
          <a:p>
            <a:pPr algn="ctr"/>
            <a:r>
              <a:rPr lang="zh-CN" altLang="en-US" b="1">
                <a:solidFill>
                  <a:schemeClr val="tx1"/>
                </a:solidFill>
                <a:latin typeface="Tahoma" pitchFamily="34" charset="0"/>
                <a:ea typeface="Tahoma" pitchFamily="34" charset="0"/>
                <a:cs typeface="Tahoma" pitchFamily="34" charset="0"/>
              </a:rPr>
              <a:t>选择不同的</a:t>
            </a:r>
            <a:r>
              <a:rPr lang="en-US" altLang="zh-CN" b="1">
                <a:solidFill>
                  <a:schemeClr val="tx1"/>
                </a:solidFill>
                <a:latin typeface="Tahoma" pitchFamily="34" charset="0"/>
                <a:ea typeface="Tahoma" pitchFamily="34" charset="0"/>
                <a:cs typeface="Tahoma" pitchFamily="34" charset="0"/>
              </a:rPr>
              <a:t>accept</a:t>
            </a:r>
            <a:r>
              <a:rPr lang="zh-CN" altLang="en-US" b="1">
                <a:solidFill>
                  <a:schemeClr val="tx1"/>
                </a:solidFill>
                <a:latin typeface="Tahoma" pitchFamily="34" charset="0"/>
                <a:ea typeface="Tahoma" pitchFamily="34" charset="0"/>
                <a:cs typeface="Tahoma" pitchFamily="34" charset="0"/>
              </a:rPr>
              <a:t>方法</a:t>
            </a:r>
            <a:endParaRPr lang="en-US" altLang="zh-CN" b="1" dirty="0">
              <a:solidFill>
                <a:schemeClr val="tx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§8.3.3  双重分派 </a:t>
            </a:r>
          </a:p>
        </p:txBody>
      </p:sp>
      <p:sp>
        <p:nvSpPr>
          <p:cNvPr id="3" name="内容占位符 2"/>
          <p:cNvSpPr>
            <a:spLocks noGrp="1"/>
          </p:cNvSpPr>
          <p:nvPr>
            <p:ph idx="1"/>
          </p:nvPr>
        </p:nvSpPr>
        <p:spPr/>
        <p:txBody>
          <a:bodyPr/>
          <a:lstStyle/>
          <a:p>
            <a:pPr>
              <a:spcBef>
                <a:spcPts val="0"/>
              </a:spcBef>
            </a:pPr>
            <a:r>
              <a:rPr lang="zh-CN" altLang="en-US" dirty="0">
                <a:latin typeface="Tahoma" pitchFamily="34" charset="0"/>
                <a:cs typeface="Tahoma" pitchFamily="34" charset="0"/>
              </a:rPr>
              <a:t>如8.3.2中的</a:t>
            </a:r>
            <a:r>
              <a:rPr lang="en-US" altLang="zh-CN" dirty="0">
                <a:latin typeface="Tahoma" pitchFamily="34" charset="0"/>
                <a:ea typeface="Tahoma" pitchFamily="34" charset="0"/>
                <a:cs typeface="Tahoma" pitchFamily="34" charset="0"/>
              </a:rPr>
              <a:t>Application.java</a:t>
            </a:r>
            <a:r>
              <a:rPr lang="zh-CN" altLang="en-US" dirty="0">
                <a:latin typeface="Tahoma" pitchFamily="34" charset="0"/>
                <a:cs typeface="Tahoma" pitchFamily="34" charset="0"/>
              </a:rPr>
              <a:t>应用程序中：</a:t>
            </a:r>
            <a:endParaRPr lang="en-US" altLang="zh-CN" dirty="0">
              <a:latin typeface="Tahoma" pitchFamily="34" charset="0"/>
              <a:ea typeface="Tahoma" pitchFamily="34" charset="0"/>
              <a:cs typeface="Tahoma" pitchFamily="34" charset="0"/>
            </a:endParaRPr>
          </a:p>
          <a:p>
            <a:pPr lvl="1">
              <a:spcBef>
                <a:spcPts val="0"/>
              </a:spcBef>
            </a:pPr>
            <a:r>
              <a:rPr lang="zh-CN" altLang="en-US" dirty="0">
                <a:latin typeface="Tahoma" pitchFamily="34" charset="0"/>
                <a:cs typeface="Tahoma" pitchFamily="34" charset="0"/>
              </a:rPr>
              <a:t>用户只需要让</a:t>
            </a:r>
            <a:r>
              <a:rPr lang="zh-CN" altLang="en-US" b="1" dirty="0">
                <a:solidFill>
                  <a:srgbClr val="C00000"/>
                </a:solidFill>
                <a:latin typeface="Tahoma" pitchFamily="34" charset="0"/>
                <a:cs typeface="Tahoma" pitchFamily="34" charset="0"/>
              </a:rPr>
              <a:t>“电表”接收“计表员”</a:t>
            </a:r>
            <a:r>
              <a:rPr lang="zh-CN" altLang="en-US" dirty="0">
                <a:latin typeface="Tahoma" pitchFamily="34" charset="0"/>
                <a:cs typeface="Tahoma" pitchFamily="34" charset="0"/>
              </a:rPr>
              <a:t>，</a:t>
            </a:r>
            <a:r>
              <a:rPr lang="zh-CN" altLang="en-US">
                <a:latin typeface="Tahoma" pitchFamily="34" charset="0"/>
                <a:cs typeface="Tahoma" pitchFamily="34" charset="0"/>
              </a:rPr>
              <a:t>即：</a:t>
            </a:r>
            <a:endParaRPr lang="en-US" altLang="zh-CN">
              <a:latin typeface="Tahoma" pitchFamily="34" charset="0"/>
              <a:cs typeface="Tahoma" pitchFamily="34" charset="0"/>
            </a:endParaRPr>
          </a:p>
          <a:p>
            <a:pPr lvl="2">
              <a:spcBef>
                <a:spcPts val="0"/>
              </a:spcBef>
            </a:pPr>
            <a:r>
              <a:rPr lang="zh-CN" altLang="en-US">
                <a:latin typeface="Tahoma" pitchFamily="34" charset="0"/>
                <a:cs typeface="Tahoma" pitchFamily="34" charset="0"/>
              </a:rPr>
              <a:t>让</a:t>
            </a:r>
            <a:r>
              <a:rPr lang="zh-CN" altLang="en-US" dirty="0">
                <a:latin typeface="Tahoma" pitchFamily="34" charset="0"/>
                <a:cs typeface="Tahoma" pitchFamily="34" charset="0"/>
              </a:rPr>
              <a:t>“计表员”看到电表上的用电量，“计表员”会马上按着有关标准计算电费，即：“计表员”通过</a:t>
            </a:r>
            <a:r>
              <a:rPr lang="zh-CN" altLang="en-US">
                <a:latin typeface="Tahoma" pitchFamily="34" charset="0"/>
                <a:cs typeface="Tahoma" pitchFamily="34" charset="0"/>
              </a:rPr>
              <a:t>执行</a:t>
            </a:r>
            <a:r>
              <a:rPr lang="en-US" altLang="zh-CN">
                <a:latin typeface="Tahoma" pitchFamily="34" charset="0"/>
                <a:ea typeface="Tahoma" pitchFamily="34" charset="0"/>
                <a:cs typeface="Tahoma" pitchFamily="34" charset="0"/>
              </a:rPr>
              <a:t>visit(</a:t>
            </a:r>
            <a:r>
              <a:rPr lang="zh-CN" altLang="en-US">
                <a:latin typeface="Tahoma" pitchFamily="34" charset="0"/>
                <a:cs typeface="Tahoma" pitchFamily="34" charset="0"/>
              </a:rPr>
              <a:t>电表</a:t>
            </a:r>
            <a:r>
              <a:rPr lang="en-US" altLang="zh-CN">
                <a:latin typeface="Tahoma" pitchFamily="34" charset="0"/>
                <a:cs typeface="Tahoma" pitchFamily="34" charset="0"/>
              </a:rPr>
              <a:t>)</a:t>
            </a:r>
            <a:r>
              <a:rPr lang="zh-CN" altLang="en-US">
                <a:latin typeface="Tahoma" pitchFamily="34" charset="0"/>
                <a:cs typeface="Tahoma" pitchFamily="34" charset="0"/>
              </a:rPr>
              <a:t>方法</a:t>
            </a:r>
            <a:r>
              <a:rPr lang="zh-CN" altLang="en-US" dirty="0">
                <a:latin typeface="Tahoma" pitchFamily="34" charset="0"/>
                <a:cs typeface="Tahoma" pitchFamily="34" charset="0"/>
              </a:rPr>
              <a:t>计算出</a:t>
            </a:r>
            <a:r>
              <a:rPr lang="zh-CN" altLang="en-US">
                <a:latin typeface="Tahoma" pitchFamily="34" charset="0"/>
                <a:cs typeface="Tahoma" pitchFamily="34" charset="0"/>
              </a:rPr>
              <a:t>电费。</a:t>
            </a:r>
            <a:endParaRPr lang="en-US" altLang="zh-CN">
              <a:latin typeface="Tahoma" pitchFamily="34" charset="0"/>
              <a:cs typeface="Tahoma" pitchFamily="34" charset="0"/>
            </a:endParaRPr>
          </a:p>
          <a:p>
            <a:pPr lvl="2">
              <a:spcBef>
                <a:spcPts val="0"/>
              </a:spcBef>
            </a:pPr>
            <a:endParaRPr lang="en-US" altLang="zh-CN" dirty="0">
              <a:latin typeface="Tahoma" pitchFamily="34" charset="0"/>
              <a:ea typeface="Tahoma" pitchFamily="34" charset="0"/>
              <a:cs typeface="Tahoma" pitchFamily="34" charset="0"/>
            </a:endParaRPr>
          </a:p>
          <a:p>
            <a:pPr lvl="1">
              <a:spcBef>
                <a:spcPts val="0"/>
              </a:spcBef>
            </a:pPr>
            <a:r>
              <a:rPr lang="zh-CN" altLang="en-US" dirty="0">
                <a:latin typeface="Tahoma" pitchFamily="34" charset="0"/>
                <a:cs typeface="Tahoma" pitchFamily="34" charset="0"/>
              </a:rPr>
              <a:t>主要原理是：</a:t>
            </a:r>
            <a:endParaRPr lang="en-US" altLang="zh-CN" dirty="0">
              <a:latin typeface="Tahoma" pitchFamily="34" charset="0"/>
              <a:ea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54</a:t>
            </a:fld>
            <a:endParaRPr lang="zh-CN" altLang="en-US" dirty="0">
              <a:latin typeface="Tahoma" pitchFamily="34" charset="0"/>
              <a:cs typeface="Tahoma" pitchFamily="34" charset="0"/>
            </a:endParaRPr>
          </a:p>
        </p:txBody>
      </p:sp>
      <p:sp>
        <p:nvSpPr>
          <p:cNvPr id="5" name="TextBox 4"/>
          <p:cNvSpPr txBox="1"/>
          <p:nvPr/>
        </p:nvSpPr>
        <p:spPr>
          <a:xfrm>
            <a:off x="2500298" y="4429132"/>
            <a:ext cx="4083169" cy="400110"/>
          </a:xfrm>
          <a:prstGeom prst="rect">
            <a:avLst/>
          </a:prstGeom>
          <a:noFill/>
          <a:ln>
            <a:solidFill>
              <a:schemeClr val="accent1">
                <a:shade val="95000"/>
                <a:satMod val="105000"/>
              </a:schemeClr>
            </a:solidFill>
          </a:ln>
        </p:spPr>
        <p:txBody>
          <a:bodyPr wrap="none" rtlCol="0">
            <a:spAutoFit/>
          </a:bodyPr>
          <a:lstStyle/>
          <a:p>
            <a:pPr marL="0" lvl="1"/>
            <a:r>
              <a:rPr lang="zh-CN" altLang="en-US" sz="2000" dirty="0">
                <a:latin typeface="Tahoma" pitchFamily="34" charset="0"/>
                <a:cs typeface="Tahoma" pitchFamily="34" charset="0"/>
              </a:rPr>
              <a:t>执行代码: </a:t>
            </a:r>
            <a:r>
              <a:rPr lang="zh-CN" altLang="en-US" sz="2000" b="1" dirty="0">
                <a:solidFill>
                  <a:srgbClr val="0000FF"/>
                </a:solidFill>
                <a:latin typeface="Tahoma" pitchFamily="34" charset="0"/>
                <a:cs typeface="Tahoma" pitchFamily="34" charset="0"/>
              </a:rPr>
              <a:t>电表</a:t>
            </a:r>
            <a:r>
              <a:rPr lang="zh-CN" altLang="en-US" sz="2000" b="1">
                <a:solidFill>
                  <a:srgbClr val="0000FF"/>
                </a:solidFill>
                <a:latin typeface="Tahoma" pitchFamily="34" charset="0"/>
                <a:cs typeface="Tahoma" pitchFamily="34" charset="0"/>
              </a:rPr>
              <a:t>.</a:t>
            </a:r>
            <a:r>
              <a:rPr lang="en-US" altLang="zh-CN" sz="2000" b="1">
                <a:solidFill>
                  <a:srgbClr val="0000FF"/>
                </a:solidFill>
                <a:latin typeface="Tahoma" pitchFamily="34" charset="0"/>
                <a:ea typeface="Tahoma" pitchFamily="34" charset="0"/>
                <a:cs typeface="Tahoma" pitchFamily="34" charset="0"/>
              </a:rPr>
              <a:t>accept(</a:t>
            </a:r>
            <a:r>
              <a:rPr lang="zh-CN" altLang="en-US" sz="2000" b="1">
                <a:solidFill>
                  <a:srgbClr val="0000FF"/>
                </a:solidFill>
                <a:latin typeface="Tahoma" pitchFamily="34" charset="0"/>
                <a:cs typeface="Tahoma" pitchFamily="34" charset="0"/>
              </a:rPr>
              <a:t>计表员</a:t>
            </a:r>
            <a:r>
              <a:rPr lang="en-US" altLang="zh-CN" sz="2000" b="1">
                <a:solidFill>
                  <a:srgbClr val="0000FF"/>
                </a:solidFill>
                <a:latin typeface="Tahoma" pitchFamily="34" charset="0"/>
                <a:cs typeface="Tahoma" pitchFamily="34" charset="0"/>
              </a:rPr>
              <a:t>)</a:t>
            </a:r>
            <a:r>
              <a:rPr lang="zh-CN" altLang="en-US" sz="2000" b="1">
                <a:solidFill>
                  <a:srgbClr val="0000FF"/>
                </a:solidFill>
                <a:latin typeface="Tahoma" pitchFamily="34" charset="0"/>
                <a:cs typeface="Tahoma" pitchFamily="34" charset="0"/>
              </a:rPr>
              <a:t>;</a:t>
            </a:r>
            <a:r>
              <a:rPr lang="zh-CN" altLang="en-US" sz="2000">
                <a:solidFill>
                  <a:srgbClr val="0000FF"/>
                </a:solidFill>
                <a:latin typeface="Tahoma" pitchFamily="34" charset="0"/>
                <a:cs typeface="Tahoma" pitchFamily="34" charset="0"/>
              </a:rPr>
              <a:t>  </a:t>
            </a:r>
            <a:endParaRPr lang="en-US" altLang="zh-CN" sz="2000" dirty="0">
              <a:latin typeface="Tahoma" pitchFamily="34" charset="0"/>
              <a:ea typeface="Tahoma" pitchFamily="34" charset="0"/>
              <a:cs typeface="Tahoma" pitchFamily="34" charset="0"/>
            </a:endParaRPr>
          </a:p>
        </p:txBody>
      </p:sp>
      <p:sp>
        <p:nvSpPr>
          <p:cNvPr id="6" name="TextBox 5"/>
          <p:cNvSpPr txBox="1"/>
          <p:nvPr/>
        </p:nvSpPr>
        <p:spPr>
          <a:xfrm>
            <a:off x="1285852" y="5643578"/>
            <a:ext cx="6508513" cy="400110"/>
          </a:xfrm>
          <a:prstGeom prst="rect">
            <a:avLst/>
          </a:prstGeom>
          <a:noFill/>
          <a:ln>
            <a:solidFill>
              <a:schemeClr val="accent1">
                <a:shade val="95000"/>
                <a:satMod val="105000"/>
              </a:schemeClr>
            </a:solidFill>
          </a:ln>
        </p:spPr>
        <p:txBody>
          <a:bodyPr wrap="none" rtlCol="0">
            <a:spAutoFit/>
          </a:bodyPr>
          <a:lstStyle/>
          <a:p>
            <a:pPr marL="0" lvl="1"/>
            <a:r>
              <a:rPr lang="zh-CN" altLang="en-US" sz="2000" dirty="0">
                <a:latin typeface="Tahoma" pitchFamily="34" charset="0"/>
                <a:cs typeface="Tahoma" pitchFamily="34" charset="0"/>
              </a:rPr>
              <a:t>执行: </a:t>
            </a:r>
            <a:r>
              <a:rPr lang="en-US" altLang="zh-CN" sz="2000" b="1" dirty="0">
                <a:solidFill>
                  <a:srgbClr val="0000FF"/>
                </a:solidFill>
                <a:latin typeface="Tahoma" pitchFamily="34" charset="0"/>
                <a:ea typeface="Tahoma" pitchFamily="34" charset="0"/>
                <a:cs typeface="Tahoma" pitchFamily="34" charset="0"/>
              </a:rPr>
              <a:t>double </a:t>
            </a:r>
            <a:r>
              <a:rPr lang="en-US" altLang="zh-CN" sz="2000" b="1" dirty="0" err="1">
                <a:solidFill>
                  <a:srgbClr val="0000FF"/>
                </a:solidFill>
                <a:latin typeface="Tahoma" pitchFamily="34" charset="0"/>
                <a:ea typeface="Tahoma" pitchFamily="34" charset="0"/>
                <a:cs typeface="Tahoma" pitchFamily="34" charset="0"/>
              </a:rPr>
              <a:t>feiyong</a:t>
            </a:r>
            <a:r>
              <a:rPr lang="en-US" altLang="zh-CN" sz="2000" b="1" dirty="0">
                <a:solidFill>
                  <a:srgbClr val="0000FF"/>
                </a:solidFill>
                <a:latin typeface="Tahoma" pitchFamily="34" charset="0"/>
                <a:ea typeface="Tahoma" pitchFamily="34" charset="0"/>
                <a:cs typeface="Tahoma" pitchFamily="34" charset="0"/>
              </a:rPr>
              <a:t>=</a:t>
            </a:r>
            <a:r>
              <a:rPr lang="zh-CN" altLang="en-US" sz="2000" b="1" dirty="0">
                <a:solidFill>
                  <a:srgbClr val="0000FF"/>
                </a:solidFill>
                <a:latin typeface="Tahoma" pitchFamily="34" charset="0"/>
                <a:cs typeface="Tahoma" pitchFamily="34" charset="0"/>
              </a:rPr>
              <a:t>计表员</a:t>
            </a:r>
            <a:r>
              <a:rPr lang="zh-CN" altLang="en-US" sz="2000" b="1">
                <a:solidFill>
                  <a:srgbClr val="0000FF"/>
                </a:solidFill>
                <a:latin typeface="Tahoma" pitchFamily="34" charset="0"/>
                <a:cs typeface="Tahoma" pitchFamily="34" charset="0"/>
              </a:rPr>
              <a:t>.</a:t>
            </a:r>
            <a:r>
              <a:rPr lang="en-US" altLang="zh-CN" sz="2000" b="1">
                <a:solidFill>
                  <a:srgbClr val="0000FF"/>
                </a:solidFill>
                <a:latin typeface="Tahoma" pitchFamily="34" charset="0"/>
                <a:ea typeface="Tahoma" pitchFamily="34" charset="0"/>
                <a:cs typeface="Tahoma" pitchFamily="34" charset="0"/>
              </a:rPr>
              <a:t>visit(</a:t>
            </a:r>
            <a:r>
              <a:rPr lang="zh-CN" altLang="en-US" sz="2000" b="1">
                <a:solidFill>
                  <a:srgbClr val="0000FF"/>
                </a:solidFill>
                <a:latin typeface="Tahoma" pitchFamily="34" charset="0"/>
                <a:cs typeface="Tahoma" pitchFamily="34" charset="0"/>
              </a:rPr>
              <a:t>电表</a:t>
            </a:r>
            <a:r>
              <a:rPr lang="en-US" altLang="zh-CN" sz="2000" b="1">
                <a:solidFill>
                  <a:srgbClr val="0000FF"/>
                </a:solidFill>
                <a:latin typeface="Tahoma" pitchFamily="34" charset="0"/>
                <a:cs typeface="Tahoma" pitchFamily="34" charset="0"/>
              </a:rPr>
              <a:t>)</a:t>
            </a:r>
            <a:r>
              <a:rPr lang="zh-CN" altLang="en-US" sz="2000" b="1">
                <a:solidFill>
                  <a:srgbClr val="0000FF"/>
                </a:solidFill>
                <a:latin typeface="Tahoma" pitchFamily="34" charset="0"/>
                <a:cs typeface="Tahoma" pitchFamily="34" charset="0"/>
              </a:rPr>
              <a:t>;</a:t>
            </a:r>
            <a:r>
              <a:rPr lang="zh-CN" altLang="en-US" sz="2000" dirty="0">
                <a:latin typeface="Tahoma" pitchFamily="34" charset="0"/>
                <a:cs typeface="Tahoma" pitchFamily="34" charset="0"/>
              </a:rPr>
              <a:t>得到电费。</a:t>
            </a:r>
            <a:endParaRPr lang="en-US" altLang="zh-CN" sz="2000" dirty="0">
              <a:latin typeface="Tahoma" pitchFamily="34" charset="0"/>
              <a:ea typeface="Tahoma" pitchFamily="34" charset="0"/>
              <a:cs typeface="Tahoma" pitchFamily="34" charset="0"/>
            </a:endParaRPr>
          </a:p>
        </p:txBody>
      </p:sp>
      <p:cxnSp>
        <p:nvCxnSpPr>
          <p:cNvPr id="8" name="直接箭头连接符 7"/>
          <p:cNvCxnSpPr>
            <a:stCxn id="5" idx="2"/>
            <a:endCxn id="6" idx="0"/>
          </p:cNvCxnSpPr>
          <p:nvPr/>
        </p:nvCxnSpPr>
        <p:spPr>
          <a:xfrm rot="5400000">
            <a:off x="4133828" y="5235523"/>
            <a:ext cx="814336" cy="1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27984" y="5040379"/>
            <a:ext cx="785818" cy="369332"/>
          </a:xfrm>
          <a:prstGeom prst="rect">
            <a:avLst/>
          </a:prstGeom>
          <a:noFill/>
        </p:spPr>
        <p:txBody>
          <a:bodyPr wrap="square" rtlCol="0">
            <a:spAutoFit/>
          </a:bodyPr>
          <a:lstStyle/>
          <a:p>
            <a:pPr algn="ctr"/>
            <a:r>
              <a:rPr lang="zh-CN" altLang="en-US" b="1" dirty="0">
                <a:latin typeface="Tahoma" pitchFamily="34" charset="0"/>
                <a:cs typeface="Tahoma" pitchFamily="34" charset="0"/>
              </a:rPr>
              <a:t>导致</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Visitor</a:t>
            </a:r>
            <a:r>
              <a:rPr lang="zh-CN" altLang="en-US" dirty="0"/>
              <a:t>接口与</a:t>
            </a:r>
            <a:r>
              <a:rPr lang="en-US" altLang="zh-CN" dirty="0"/>
              <a:t>Element</a:t>
            </a:r>
            <a:r>
              <a:rPr lang="zh-CN" altLang="en-US" dirty="0"/>
              <a:t>类之间的关系</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55</a:t>
            </a:fld>
            <a:endParaRPr lang="zh-CN" altLang="en-US" dirty="0"/>
          </a:p>
        </p:txBody>
      </p:sp>
      <p:sp>
        <p:nvSpPr>
          <p:cNvPr id="5" name="TextBox 4"/>
          <p:cNvSpPr txBox="1"/>
          <p:nvPr/>
        </p:nvSpPr>
        <p:spPr>
          <a:xfrm>
            <a:off x="1571604" y="3357562"/>
            <a:ext cx="1436932" cy="646331"/>
          </a:xfrm>
          <a:prstGeom prst="rect">
            <a:avLst/>
          </a:prstGeom>
          <a:noFill/>
          <a:ln>
            <a:solidFill>
              <a:schemeClr val="accent1"/>
            </a:solidFill>
          </a:ln>
        </p:spPr>
        <p:txBody>
          <a:bodyPr wrap="none" rtlCol="0">
            <a:spAutoFit/>
          </a:bodyPr>
          <a:lstStyle/>
          <a:p>
            <a:r>
              <a:rPr lang="en-US" altLang="zh-CN" sz="3600" b="1" dirty="0"/>
              <a:t>Visitor</a:t>
            </a:r>
            <a:endParaRPr lang="zh-CN" altLang="en-US" sz="3600" b="1" dirty="0"/>
          </a:p>
        </p:txBody>
      </p:sp>
      <p:sp>
        <p:nvSpPr>
          <p:cNvPr id="6" name="TextBox 5"/>
          <p:cNvSpPr txBox="1"/>
          <p:nvPr/>
        </p:nvSpPr>
        <p:spPr>
          <a:xfrm>
            <a:off x="5357818" y="3357562"/>
            <a:ext cx="1767343" cy="646331"/>
          </a:xfrm>
          <a:prstGeom prst="rect">
            <a:avLst/>
          </a:prstGeom>
          <a:noFill/>
          <a:ln>
            <a:solidFill>
              <a:schemeClr val="accent1"/>
            </a:solidFill>
          </a:ln>
        </p:spPr>
        <p:txBody>
          <a:bodyPr wrap="none" rtlCol="0">
            <a:spAutoFit/>
          </a:bodyPr>
          <a:lstStyle/>
          <a:p>
            <a:r>
              <a:rPr lang="en-US" altLang="zh-CN" sz="3600" b="1" dirty="0"/>
              <a:t>Element</a:t>
            </a:r>
            <a:endParaRPr lang="zh-CN" altLang="en-US" sz="3600" b="1" dirty="0"/>
          </a:p>
        </p:txBody>
      </p:sp>
      <p:cxnSp>
        <p:nvCxnSpPr>
          <p:cNvPr id="12" name="曲线连接符 11"/>
          <p:cNvCxnSpPr>
            <a:stCxn id="6" idx="2"/>
            <a:endCxn id="5" idx="2"/>
          </p:cNvCxnSpPr>
          <p:nvPr/>
        </p:nvCxnSpPr>
        <p:spPr>
          <a:xfrm rot="5400000">
            <a:off x="4265780" y="2028183"/>
            <a:ext cx="1588" cy="3951420"/>
          </a:xfrm>
          <a:prstGeom prst="curvedConnector3">
            <a:avLst>
              <a:gd name="adj1" fmla="val 60832513"/>
            </a:avLst>
          </a:prstGeom>
          <a:ln w="127000">
            <a:headEnd w="med" len="lg"/>
            <a:tailEnd type="stealth"/>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5" idx="0"/>
            <a:endCxn id="6" idx="0"/>
          </p:cNvCxnSpPr>
          <p:nvPr/>
        </p:nvCxnSpPr>
        <p:spPr>
          <a:xfrm rot="5400000" flipH="1" flipV="1">
            <a:off x="4265780" y="1381852"/>
            <a:ext cx="1588" cy="3951420"/>
          </a:xfrm>
          <a:prstGeom prst="curvedConnector3">
            <a:avLst>
              <a:gd name="adj1" fmla="val 51545041"/>
            </a:avLst>
          </a:prstGeom>
          <a:ln w="127000">
            <a:headEnd w="med" len="lg"/>
            <a:tailEnd type="stealt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50198" y="5085184"/>
            <a:ext cx="6206177" cy="892552"/>
          </a:xfrm>
          <a:prstGeom prst="rect">
            <a:avLst/>
          </a:prstGeom>
          <a:noFill/>
        </p:spPr>
        <p:txBody>
          <a:bodyPr wrap="square" rtlCol="0">
            <a:spAutoFit/>
          </a:bodyPr>
          <a:lstStyle/>
          <a:p>
            <a:r>
              <a:rPr lang="en-US" altLang="zh-CN" sz="2800" dirty="0">
                <a:solidFill>
                  <a:srgbClr val="CC0066"/>
                </a:solidFill>
              </a:rPr>
              <a:t>2</a:t>
            </a:r>
            <a:r>
              <a:rPr lang="en-US" altLang="zh-CN" sz="2800">
                <a:solidFill>
                  <a:srgbClr val="CC0066"/>
                </a:solidFill>
              </a:rPr>
              <a:t>. </a:t>
            </a:r>
            <a:r>
              <a:rPr lang="en-US" altLang="zh-CN" sz="2800" b="1">
                <a:solidFill>
                  <a:srgbClr val="CC0066"/>
                </a:solidFill>
              </a:rPr>
              <a:t>accept</a:t>
            </a:r>
            <a:r>
              <a:rPr lang="zh-CN" altLang="en-US" sz="2800" b="1">
                <a:solidFill>
                  <a:srgbClr val="CC0066"/>
                </a:solidFill>
              </a:rPr>
              <a:t>方法</a:t>
            </a:r>
            <a:r>
              <a:rPr lang="en-US" altLang="zh-CN" sz="2800"/>
              <a:t>: </a:t>
            </a:r>
            <a:r>
              <a:rPr lang="zh-CN" altLang="en-US" sz="2400"/>
              <a:t>通过</a:t>
            </a:r>
            <a:r>
              <a:rPr lang="en-US" altLang="zh-CN" sz="2400"/>
              <a:t>Visitor</a:t>
            </a:r>
            <a:r>
              <a:rPr lang="zh-CN" altLang="en-US" sz="2400"/>
              <a:t>参数调用</a:t>
            </a:r>
            <a:r>
              <a:rPr lang="en-US" altLang="zh-CN" sz="2400"/>
              <a:t>visit</a:t>
            </a:r>
            <a:r>
              <a:rPr lang="zh-CN" altLang="en-US" sz="2400"/>
              <a:t>方法，获取功能操作所产生的值。</a:t>
            </a:r>
            <a:r>
              <a:rPr lang="en-US" altLang="zh-CN" sz="2400"/>
              <a:t>  </a:t>
            </a:r>
            <a:endParaRPr lang="zh-CN" altLang="en-US" sz="2400" dirty="0"/>
          </a:p>
        </p:txBody>
      </p:sp>
      <p:sp>
        <p:nvSpPr>
          <p:cNvPr id="11" name="TextBox 10"/>
          <p:cNvSpPr txBox="1"/>
          <p:nvPr/>
        </p:nvSpPr>
        <p:spPr>
          <a:xfrm>
            <a:off x="1785918" y="1500174"/>
            <a:ext cx="5643602" cy="892552"/>
          </a:xfrm>
          <a:prstGeom prst="rect">
            <a:avLst/>
          </a:prstGeom>
          <a:noFill/>
        </p:spPr>
        <p:txBody>
          <a:bodyPr wrap="square" rtlCol="0">
            <a:spAutoFit/>
          </a:bodyPr>
          <a:lstStyle/>
          <a:p>
            <a:pPr marL="514350" indent="-514350">
              <a:buAutoNum type="arabicPeriod"/>
            </a:pPr>
            <a:r>
              <a:rPr lang="en-US" altLang="zh-CN" sz="2800" b="1">
                <a:solidFill>
                  <a:srgbClr val="CC0066"/>
                </a:solidFill>
              </a:rPr>
              <a:t>visit</a:t>
            </a:r>
            <a:r>
              <a:rPr lang="zh-CN" altLang="en-US" sz="2800" b="1">
                <a:solidFill>
                  <a:srgbClr val="CC0066"/>
                </a:solidFill>
              </a:rPr>
              <a:t>方法</a:t>
            </a:r>
            <a:r>
              <a:rPr lang="zh-CN" altLang="en-US" sz="2800"/>
              <a:t>：</a:t>
            </a:r>
            <a:r>
              <a:rPr lang="zh-CN" altLang="en-US" sz="2400"/>
              <a:t>通过方法的</a:t>
            </a:r>
            <a:r>
              <a:rPr lang="en-US" altLang="zh-CN" sz="2400"/>
              <a:t>Element</a:t>
            </a:r>
            <a:r>
              <a:rPr lang="zh-CN" altLang="en-US" sz="2400"/>
              <a:t>参数，</a:t>
            </a:r>
            <a:r>
              <a:rPr lang="zh-CN" altLang="en-US" sz="2400" dirty="0"/>
              <a:t>获取变量</a:t>
            </a:r>
            <a:r>
              <a:rPr lang="zh-CN" altLang="en-US" sz="2400"/>
              <a:t>的值，并完成</a:t>
            </a:r>
            <a:r>
              <a:rPr lang="zh-CN" altLang="en-US" sz="2400" dirty="0"/>
              <a:t>增加的功能。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linds(horizontal)">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§8.3.3  双重分派 </a:t>
            </a:r>
          </a:p>
        </p:txBody>
      </p:sp>
      <p:sp>
        <p:nvSpPr>
          <p:cNvPr id="3" name="内容占位符 2"/>
          <p:cNvSpPr>
            <a:spLocks noGrp="1"/>
          </p:cNvSpPr>
          <p:nvPr>
            <p:ph idx="1"/>
          </p:nvPr>
        </p:nvSpPr>
        <p:spPr/>
        <p:txBody>
          <a:bodyPr>
            <a:normAutofit/>
          </a:bodyPr>
          <a:lstStyle/>
          <a:p>
            <a:pPr algn="just">
              <a:lnSpc>
                <a:spcPct val="110000"/>
              </a:lnSpc>
              <a:spcBef>
                <a:spcPts val="0"/>
              </a:spcBef>
            </a:pPr>
            <a:r>
              <a:rPr lang="zh-CN" altLang="en-US" dirty="0">
                <a:latin typeface="+mj-lt"/>
              </a:rPr>
              <a:t>“</a:t>
            </a:r>
            <a:r>
              <a:rPr lang="zh-CN" altLang="en-US" b="1" dirty="0">
                <a:solidFill>
                  <a:srgbClr val="C00000"/>
                </a:solidFill>
                <a:latin typeface="+mj-lt"/>
              </a:rPr>
              <a:t>双重分派</a:t>
            </a:r>
            <a:r>
              <a:rPr lang="zh-CN" altLang="en-US" dirty="0">
                <a:latin typeface="+mj-lt"/>
              </a:rPr>
              <a:t>”技术中的核心是将</a:t>
            </a:r>
            <a:r>
              <a:rPr lang="zh-CN" altLang="en-US" dirty="0">
                <a:solidFill>
                  <a:srgbClr val="0000CC"/>
                </a:solidFill>
                <a:latin typeface="+mj-lt"/>
              </a:rPr>
              <a:t>数据结构中节点的数据存储</a:t>
            </a:r>
            <a:r>
              <a:rPr lang="zh-CN" altLang="en-US" dirty="0">
                <a:latin typeface="+mj-lt"/>
              </a:rPr>
              <a:t>和</a:t>
            </a:r>
            <a:r>
              <a:rPr lang="zh-CN" altLang="en-US" dirty="0">
                <a:solidFill>
                  <a:srgbClr val="0000CC"/>
                </a:solidFill>
                <a:latin typeface="+mj-lt"/>
              </a:rPr>
              <a:t>操作解除耦合</a:t>
            </a:r>
            <a:r>
              <a:rPr lang="zh-CN" altLang="en-US" dirty="0">
                <a:latin typeface="+mj-lt"/>
              </a:rPr>
              <a:t>。</a:t>
            </a:r>
            <a:endParaRPr lang="en-US" altLang="zh-CN" dirty="0">
              <a:latin typeface="+mj-lt"/>
            </a:endParaRPr>
          </a:p>
          <a:p>
            <a:pPr lvl="1" algn="just">
              <a:lnSpc>
                <a:spcPct val="110000"/>
              </a:lnSpc>
              <a:spcBef>
                <a:spcPts val="0"/>
              </a:spcBef>
            </a:pPr>
            <a:r>
              <a:rPr lang="zh-CN" altLang="en-US" dirty="0">
                <a:solidFill>
                  <a:srgbClr val="0000CC"/>
                </a:solidFill>
                <a:latin typeface="+mj-lt"/>
              </a:rPr>
              <a:t>数据的存储：</a:t>
            </a:r>
            <a:r>
              <a:rPr lang="zh-CN" altLang="en-US" dirty="0">
                <a:latin typeface="+mj-lt"/>
              </a:rPr>
              <a:t>具体</a:t>
            </a:r>
            <a:r>
              <a:rPr lang="en-US" altLang="zh-CN" dirty="0">
                <a:latin typeface="+mj-lt"/>
              </a:rPr>
              <a:t>Element</a:t>
            </a:r>
            <a:r>
              <a:rPr lang="zh-CN" altLang="en-US" dirty="0">
                <a:latin typeface="+mj-lt"/>
              </a:rPr>
              <a:t>对象的</a:t>
            </a:r>
            <a:r>
              <a:rPr lang="zh-CN" altLang="en-US">
                <a:latin typeface="+mj-lt"/>
              </a:rPr>
              <a:t>成员变量，存储不同的数据值。</a:t>
            </a:r>
            <a:endParaRPr lang="en-US" altLang="zh-CN" dirty="0">
              <a:latin typeface="+mj-lt"/>
            </a:endParaRPr>
          </a:p>
          <a:p>
            <a:pPr lvl="1" algn="just">
              <a:lnSpc>
                <a:spcPct val="110000"/>
              </a:lnSpc>
              <a:spcBef>
                <a:spcPts val="0"/>
              </a:spcBef>
            </a:pPr>
            <a:r>
              <a:rPr lang="zh-CN" altLang="en-US" dirty="0">
                <a:solidFill>
                  <a:srgbClr val="0000CC"/>
                </a:solidFill>
                <a:latin typeface="+mj-lt"/>
              </a:rPr>
              <a:t>数据的操作</a:t>
            </a:r>
            <a:r>
              <a:rPr lang="zh-CN" altLang="en-US" dirty="0">
                <a:latin typeface="+mj-lt"/>
              </a:rPr>
              <a:t>：具体</a:t>
            </a:r>
            <a:r>
              <a:rPr lang="en-US" altLang="zh-CN" dirty="0">
                <a:latin typeface="+mj-lt"/>
              </a:rPr>
              <a:t>Visitor</a:t>
            </a:r>
            <a:r>
              <a:rPr lang="zh-CN" altLang="en-US" dirty="0">
                <a:latin typeface="+mj-lt"/>
              </a:rPr>
              <a:t>的</a:t>
            </a:r>
            <a:r>
              <a:rPr lang="en-US" altLang="zh-CN">
                <a:latin typeface="+mj-lt"/>
              </a:rPr>
              <a:t>visit</a:t>
            </a:r>
            <a:r>
              <a:rPr lang="zh-CN" altLang="en-US">
                <a:latin typeface="+mj-lt"/>
              </a:rPr>
              <a:t>方法，获取不同的数据，并完成。</a:t>
            </a:r>
            <a:endParaRPr lang="en-US" altLang="zh-CN" dirty="0">
              <a:latin typeface="+mj-lt"/>
            </a:endParaRPr>
          </a:p>
          <a:p>
            <a:pPr lvl="1" algn="just">
              <a:lnSpc>
                <a:spcPct val="110000"/>
              </a:lnSpc>
              <a:spcBef>
                <a:spcPts val="0"/>
              </a:spcBef>
            </a:pPr>
            <a:endParaRPr lang="zh-CN" altLang="en-US" dirty="0">
              <a:latin typeface="+mj-lt"/>
            </a:endParaRPr>
          </a:p>
          <a:p>
            <a:pPr lvl="1" algn="just">
              <a:lnSpc>
                <a:spcPct val="110000"/>
              </a:lnSpc>
              <a:spcBef>
                <a:spcPts val="0"/>
              </a:spcBef>
            </a:pPr>
            <a:r>
              <a:rPr lang="en-US" altLang="zh-CN">
                <a:latin typeface="+mj-lt"/>
              </a:rPr>
              <a:t>Element</a:t>
            </a:r>
            <a:r>
              <a:rPr lang="zh-CN" altLang="en-US">
                <a:latin typeface="+mj-lt"/>
              </a:rPr>
              <a:t>调用</a:t>
            </a:r>
            <a:r>
              <a:rPr lang="en-US" altLang="zh-CN">
                <a:solidFill>
                  <a:srgbClr val="0000CC"/>
                </a:solidFill>
                <a:latin typeface="+mj-lt"/>
              </a:rPr>
              <a:t>accept(</a:t>
            </a:r>
            <a:r>
              <a:rPr lang="zh-CN" altLang="en-US">
                <a:solidFill>
                  <a:srgbClr val="0000CC"/>
                </a:solidFill>
                <a:latin typeface="+mj-lt"/>
              </a:rPr>
              <a:t>访问者</a:t>
            </a:r>
            <a:r>
              <a:rPr lang="en-US" altLang="zh-CN">
                <a:solidFill>
                  <a:srgbClr val="0000CC"/>
                </a:solidFill>
                <a:latin typeface="+mj-lt"/>
              </a:rPr>
              <a:t>)</a:t>
            </a:r>
            <a:r>
              <a:rPr lang="zh-CN" altLang="en-US">
                <a:solidFill>
                  <a:srgbClr val="0000CC"/>
                </a:solidFill>
                <a:latin typeface="+mj-lt"/>
              </a:rPr>
              <a:t>方法</a:t>
            </a:r>
            <a:r>
              <a:rPr lang="zh-CN" altLang="en-US" dirty="0">
                <a:latin typeface="+mj-lt"/>
              </a:rPr>
              <a:t>将元素的数据存储和数据处理</a:t>
            </a:r>
            <a:r>
              <a:rPr lang="zh-CN" altLang="en-US">
                <a:latin typeface="+mj-lt"/>
              </a:rPr>
              <a:t>解耦。</a:t>
            </a:r>
            <a:endParaRPr lang="en-US" altLang="zh-CN">
              <a:latin typeface="+mj-lt"/>
            </a:endParaRPr>
          </a:p>
          <a:p>
            <a:pPr lvl="2" algn="just">
              <a:lnSpc>
                <a:spcPct val="110000"/>
              </a:lnSpc>
              <a:spcBef>
                <a:spcPts val="0"/>
              </a:spcBef>
            </a:pPr>
            <a:r>
              <a:rPr lang="zh-CN" altLang="en-US" sz="1900">
                <a:solidFill>
                  <a:srgbClr val="0000CC"/>
                </a:solidFill>
              </a:rPr>
              <a:t>数据</a:t>
            </a:r>
            <a:r>
              <a:rPr lang="zh-CN" altLang="en-US" sz="1900"/>
              <a:t>作为成员变量，</a:t>
            </a:r>
            <a:r>
              <a:rPr lang="zh-CN" altLang="en-US" sz="1900">
                <a:solidFill>
                  <a:srgbClr val="0000CC"/>
                </a:solidFill>
              </a:rPr>
              <a:t>存储在具体</a:t>
            </a:r>
            <a:r>
              <a:rPr lang="en-US" altLang="zh-CN" sz="1900"/>
              <a:t>Element</a:t>
            </a:r>
            <a:r>
              <a:rPr lang="zh-CN" altLang="en-US" sz="1900"/>
              <a:t>对象中。</a:t>
            </a:r>
            <a:endParaRPr lang="en-US" altLang="zh-CN" sz="1900"/>
          </a:p>
          <a:p>
            <a:pPr lvl="2" algn="just">
              <a:lnSpc>
                <a:spcPct val="110000"/>
              </a:lnSpc>
              <a:spcBef>
                <a:spcPts val="0"/>
              </a:spcBef>
            </a:pPr>
            <a:r>
              <a:rPr lang="zh-CN" altLang="en-US" sz="2000"/>
              <a:t>数据处理在</a:t>
            </a:r>
            <a:r>
              <a:rPr lang="en-US" altLang="zh-CN" sz="2000"/>
              <a:t>Visitor</a:t>
            </a:r>
            <a:r>
              <a:rPr lang="zh-CN" altLang="en-US" sz="2000"/>
              <a:t>对象的</a:t>
            </a:r>
            <a:r>
              <a:rPr lang="en-US" altLang="zh-CN" sz="2000"/>
              <a:t>visit</a:t>
            </a:r>
            <a:r>
              <a:rPr lang="zh-CN" altLang="en-US" sz="2000"/>
              <a:t>方法中。</a:t>
            </a:r>
            <a:endParaRPr lang="en-US" altLang="zh-CN" dirty="0">
              <a:latin typeface="+mj-lt"/>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56</a:t>
            </a:fld>
            <a:endParaRPr lang="zh-CN" altLang="en-US">
              <a:latin typeface="+mj-l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§8.3.4  </a:t>
            </a:r>
            <a:r>
              <a:rPr lang="zh-CN" altLang="en-US" dirty="0">
                <a:latin typeface="宋体" charset="-122"/>
              </a:rPr>
              <a:t>访问者模式的优点 </a:t>
            </a:r>
            <a:endParaRPr lang="zh-CN" altLang="en-US" dirty="0"/>
          </a:p>
        </p:txBody>
      </p:sp>
      <p:sp>
        <p:nvSpPr>
          <p:cNvPr id="3" name="内容占位符 2"/>
          <p:cNvSpPr>
            <a:spLocks noGrp="1"/>
          </p:cNvSpPr>
          <p:nvPr>
            <p:ph idx="1"/>
          </p:nvPr>
        </p:nvSpPr>
        <p:spPr/>
        <p:txBody>
          <a:bodyPr/>
          <a:lstStyle/>
          <a:p>
            <a:pPr algn="just">
              <a:lnSpc>
                <a:spcPct val="110000"/>
              </a:lnSpc>
            </a:pPr>
            <a:r>
              <a:rPr lang="zh-CN" altLang="en-US" dirty="0">
                <a:solidFill>
                  <a:srgbClr val="0000CC"/>
                </a:solidFill>
                <a:latin typeface="宋体" charset="-122"/>
              </a:rPr>
              <a:t>在不改变一个集合中的元素的类的情况下，增加新的施加于该元素上的新操作</a:t>
            </a:r>
            <a:r>
              <a:rPr lang="zh-CN" altLang="en-US" dirty="0">
                <a:latin typeface="宋体" charset="-122"/>
              </a:rPr>
              <a:t>。</a:t>
            </a:r>
            <a:endParaRPr lang="en-US" altLang="zh-CN" dirty="0">
              <a:latin typeface="宋体" charset="-122"/>
            </a:endParaRPr>
          </a:p>
          <a:p>
            <a:pPr algn="just">
              <a:lnSpc>
                <a:spcPct val="110000"/>
              </a:lnSpc>
            </a:pPr>
            <a:endParaRPr lang="zh-CN" altLang="en-US" dirty="0">
              <a:latin typeface="宋体" charset="-122"/>
            </a:endParaRPr>
          </a:p>
          <a:p>
            <a:pPr algn="just">
              <a:lnSpc>
                <a:spcPct val="110000"/>
              </a:lnSpc>
            </a:pPr>
            <a:r>
              <a:rPr lang="zh-CN" altLang="en-US" dirty="0">
                <a:latin typeface="宋体" charset="-122"/>
              </a:rPr>
              <a:t>可以将集合中各个元素的某些操作集中到访问者中，不仅便于集合的维护，也有利于集合中元素的复用。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§8.3.5  </a:t>
            </a:r>
            <a:r>
              <a:rPr lang="zh-CN" altLang="en-US" dirty="0">
                <a:latin typeface="宋体" charset="-122"/>
              </a:rPr>
              <a:t>适合访问模式的情景 </a:t>
            </a:r>
            <a:endParaRPr lang="zh-CN" altLang="en-US" dirty="0"/>
          </a:p>
        </p:txBody>
      </p:sp>
      <p:sp>
        <p:nvSpPr>
          <p:cNvPr id="3" name="内容占位符 2"/>
          <p:cNvSpPr>
            <a:spLocks noGrp="1"/>
          </p:cNvSpPr>
          <p:nvPr>
            <p:ph idx="1"/>
          </p:nvPr>
        </p:nvSpPr>
        <p:spPr/>
        <p:txBody>
          <a:bodyPr>
            <a:normAutofit/>
          </a:bodyPr>
          <a:lstStyle/>
          <a:p>
            <a:pPr algn="just">
              <a:spcBef>
                <a:spcPts val="0"/>
              </a:spcBef>
            </a:pPr>
            <a:r>
              <a:rPr lang="zh-CN" altLang="en-US" dirty="0">
                <a:latin typeface="Tahoma" pitchFamily="34" charset="0"/>
                <a:cs typeface="Tahoma" pitchFamily="34" charset="0"/>
              </a:rPr>
              <a:t>一个对象结构中，比如：</a:t>
            </a:r>
            <a:endParaRPr lang="en-US" altLang="zh-CN" dirty="0">
              <a:latin typeface="Tahoma" pitchFamily="34" charset="0"/>
              <a:ea typeface="Tahoma" pitchFamily="34" charset="0"/>
              <a:cs typeface="Tahoma" pitchFamily="34" charset="0"/>
            </a:endParaRPr>
          </a:p>
          <a:p>
            <a:pPr lvl="1" algn="just">
              <a:spcBef>
                <a:spcPts val="0"/>
              </a:spcBef>
            </a:pPr>
            <a:r>
              <a:rPr lang="zh-CN" altLang="en-US" dirty="0">
                <a:latin typeface="Tahoma" pitchFamily="34" charset="0"/>
                <a:cs typeface="Tahoma" pitchFamily="34" charset="0"/>
              </a:rPr>
              <a:t>某个集合中，包含很多对象，想</a:t>
            </a:r>
            <a:r>
              <a:rPr lang="zh-CN" altLang="en-US" dirty="0">
                <a:solidFill>
                  <a:srgbClr val="C00000"/>
                </a:solidFill>
                <a:latin typeface="Tahoma" pitchFamily="34" charset="0"/>
                <a:cs typeface="Tahoma" pitchFamily="34" charset="0"/>
              </a:rPr>
              <a:t>对集合中的对象增加一些新的</a:t>
            </a:r>
            <a:r>
              <a:rPr lang="zh-CN" altLang="en-US">
                <a:solidFill>
                  <a:srgbClr val="C00000"/>
                </a:solidFill>
                <a:latin typeface="Tahoma" pitchFamily="34" charset="0"/>
                <a:cs typeface="Tahoma" pitchFamily="34" charset="0"/>
              </a:rPr>
              <a:t>操作</a:t>
            </a:r>
            <a:r>
              <a:rPr lang="zh-CN" altLang="en-US">
                <a:latin typeface="Tahoma" pitchFamily="34" charset="0"/>
                <a:cs typeface="Tahoma" pitchFamily="34" charset="0"/>
              </a:rPr>
              <a:t>。</a:t>
            </a:r>
            <a:endParaRPr lang="en-US" altLang="zh-CN">
              <a:latin typeface="Tahoma" pitchFamily="34" charset="0"/>
              <a:cs typeface="Tahoma" pitchFamily="34" charset="0"/>
            </a:endParaRPr>
          </a:p>
          <a:p>
            <a:pPr lvl="1" algn="just">
              <a:spcBef>
                <a:spcPts val="0"/>
              </a:spcBef>
            </a:pPr>
            <a:endParaRPr lang="zh-CN" altLang="en-US" dirty="0">
              <a:latin typeface="Tahoma" pitchFamily="34" charset="0"/>
              <a:cs typeface="Tahoma" pitchFamily="34" charset="0"/>
            </a:endParaRPr>
          </a:p>
          <a:p>
            <a:pPr algn="just">
              <a:spcBef>
                <a:spcPts val="0"/>
              </a:spcBef>
            </a:pPr>
            <a:r>
              <a:rPr lang="zh-CN" altLang="en-US" dirty="0">
                <a:solidFill>
                  <a:srgbClr val="C00000"/>
                </a:solidFill>
                <a:latin typeface="Tahoma" pitchFamily="34" charset="0"/>
                <a:cs typeface="Tahoma" pitchFamily="34" charset="0"/>
              </a:rPr>
              <a:t>需要对集合中的对象进行很多不同的并且不相关的操作</a:t>
            </a:r>
            <a:r>
              <a:rPr lang="zh-CN" altLang="en-US" dirty="0">
                <a:latin typeface="Tahoma" pitchFamily="34" charset="0"/>
                <a:cs typeface="Tahoma" pitchFamily="34" charset="0"/>
              </a:rPr>
              <a:t>，而我们又不想修改对象的类，就可以使用访问者</a:t>
            </a:r>
            <a:r>
              <a:rPr lang="zh-CN" altLang="en-US">
                <a:latin typeface="Tahoma" pitchFamily="34" charset="0"/>
                <a:cs typeface="Tahoma" pitchFamily="34" charset="0"/>
              </a:rPr>
              <a:t>模式。</a:t>
            </a:r>
            <a:endParaRPr lang="en-US" altLang="zh-CN">
              <a:latin typeface="Tahoma" pitchFamily="34" charset="0"/>
              <a:cs typeface="Tahoma" pitchFamily="34" charset="0"/>
            </a:endParaRPr>
          </a:p>
          <a:p>
            <a:pPr algn="just">
              <a:spcBef>
                <a:spcPts val="0"/>
              </a:spcBef>
            </a:pPr>
            <a:endParaRPr lang="en-US" altLang="zh-CN" dirty="0">
              <a:latin typeface="Tahoma" pitchFamily="34" charset="0"/>
              <a:ea typeface="Tahoma" pitchFamily="34" charset="0"/>
              <a:cs typeface="Tahoma" pitchFamily="34" charset="0"/>
            </a:endParaRPr>
          </a:p>
          <a:p>
            <a:pPr algn="just">
              <a:spcBef>
                <a:spcPts val="0"/>
              </a:spcBef>
            </a:pPr>
            <a:r>
              <a:rPr lang="zh-CN" altLang="en-US" dirty="0">
                <a:latin typeface="Tahoma" pitchFamily="34" charset="0"/>
                <a:cs typeface="Tahoma" pitchFamily="34" charset="0"/>
              </a:rPr>
              <a:t>访问者模式可以</a:t>
            </a:r>
            <a:r>
              <a:rPr lang="zh-CN" altLang="en-US" dirty="0">
                <a:solidFill>
                  <a:srgbClr val="C00000"/>
                </a:solidFill>
                <a:latin typeface="Tahoma" pitchFamily="34" charset="0"/>
                <a:cs typeface="Tahoma" pitchFamily="34" charset="0"/>
              </a:rPr>
              <a:t>在</a:t>
            </a:r>
            <a:r>
              <a:rPr lang="en-US" altLang="zh-CN" dirty="0">
                <a:solidFill>
                  <a:srgbClr val="C00000"/>
                </a:solidFill>
                <a:latin typeface="Tahoma" pitchFamily="34" charset="0"/>
                <a:ea typeface="Tahoma" pitchFamily="34" charset="0"/>
                <a:cs typeface="Tahoma" pitchFamily="34" charset="0"/>
              </a:rPr>
              <a:t>Visitor</a:t>
            </a:r>
            <a:r>
              <a:rPr lang="zh-CN" altLang="en-US" dirty="0">
                <a:solidFill>
                  <a:srgbClr val="C00000"/>
                </a:solidFill>
                <a:latin typeface="Tahoma" pitchFamily="34" charset="0"/>
                <a:cs typeface="Tahoma" pitchFamily="34" charset="0"/>
              </a:rPr>
              <a:t>类中集中定义一些关于集合中对象的操作</a:t>
            </a:r>
            <a:r>
              <a:rPr lang="zh-CN" altLang="en-US" dirty="0">
                <a:latin typeface="Tahoma" pitchFamily="34" charset="0"/>
                <a:cs typeface="Tahoma" pitchFamily="34" charset="0"/>
              </a:rPr>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59AE4-2425-4031-8E10-876363750A0B}"/>
              </a:ext>
            </a:extLst>
          </p:cNvPr>
          <p:cNvSpPr>
            <a:spLocks noGrp="1"/>
          </p:cNvSpPr>
          <p:nvPr>
            <p:ph type="title"/>
          </p:nvPr>
        </p:nvSpPr>
        <p:spPr/>
        <p:txBody>
          <a:bodyPr/>
          <a:lstStyle/>
          <a:p>
            <a:r>
              <a:rPr lang="zh-CN" altLang="en-US"/>
              <a:t>§8.5  </a:t>
            </a:r>
            <a:r>
              <a:rPr lang="zh-CN" altLang="en-US">
                <a:latin typeface="宋体" panose="02010600030101010101" pitchFamily="2" charset="-122"/>
              </a:rPr>
              <a:t>适配器模式</a:t>
            </a:r>
            <a:endParaRPr lang="zh-CN" altLang="en-US"/>
          </a:p>
        </p:txBody>
      </p:sp>
      <p:sp>
        <p:nvSpPr>
          <p:cNvPr id="3" name="内容占位符 2">
            <a:extLst>
              <a:ext uri="{FF2B5EF4-FFF2-40B4-BE49-F238E27FC236}">
                <a16:creationId xmlns:a16="http://schemas.microsoft.com/office/drawing/2014/main" id="{A010CACD-5F13-4EA3-B7DA-5660F07FC301}"/>
              </a:ext>
            </a:extLst>
          </p:cNvPr>
          <p:cNvSpPr>
            <a:spLocks noGrp="1"/>
          </p:cNvSpPr>
          <p:nvPr>
            <p:ph idx="1"/>
          </p:nvPr>
        </p:nvSpPr>
        <p:spPr>
          <a:xfrm>
            <a:off x="457200" y="1556792"/>
            <a:ext cx="8229600" cy="4574133"/>
          </a:xfrm>
        </p:spPr>
        <p:txBody>
          <a:bodyPr/>
          <a:lstStyle/>
          <a:p>
            <a:pPr>
              <a:spcBef>
                <a:spcPts val="0"/>
              </a:spcBef>
            </a:pPr>
            <a:r>
              <a:rPr lang="zh-CN" altLang="en-US" b="1">
                <a:solidFill>
                  <a:srgbClr val="C00000"/>
                </a:solidFill>
                <a:latin typeface="宋体" panose="02010600030101010101" pitchFamily="2" charset="-122"/>
              </a:rPr>
              <a:t>适配器模式</a:t>
            </a:r>
            <a:r>
              <a:rPr lang="en-US" altLang="zh-CN">
                <a:latin typeface="宋体" panose="02010600030101010101" pitchFamily="2" charset="-122"/>
              </a:rPr>
              <a:t>(</a:t>
            </a:r>
            <a:r>
              <a:rPr lang="zh-CN" altLang="en-US">
                <a:latin typeface="宋体" panose="02010600030101010101" pitchFamily="2" charset="-122"/>
              </a:rPr>
              <a:t>别名：包装器</a:t>
            </a:r>
            <a:r>
              <a:rPr lang="en-US" altLang="zh-CN">
                <a:latin typeface="宋体" panose="02010600030101010101" pitchFamily="2" charset="-122"/>
              </a:rPr>
              <a:t>)</a:t>
            </a:r>
            <a:r>
              <a:rPr lang="zh-CN" altLang="en-US">
                <a:latin typeface="宋体" panose="02010600030101010101" pitchFamily="2" charset="-122"/>
              </a:rPr>
              <a:t>：</a:t>
            </a:r>
            <a:endParaRPr lang="en-US" altLang="zh-CN">
              <a:latin typeface="宋体" panose="02010600030101010101" pitchFamily="2" charset="-122"/>
            </a:endParaRPr>
          </a:p>
          <a:p>
            <a:pPr lvl="1">
              <a:spcBef>
                <a:spcPts val="0"/>
              </a:spcBef>
            </a:pPr>
            <a:r>
              <a:rPr lang="zh-CN" altLang="en-US">
                <a:latin typeface="宋体" panose="02010600030101010101" pitchFamily="2" charset="-122"/>
              </a:rPr>
              <a:t>将一个类的接口转换成客户希望的另外一个接口。</a:t>
            </a:r>
            <a:endParaRPr lang="en-US" altLang="zh-CN">
              <a:latin typeface="宋体" panose="02010600030101010101" pitchFamily="2" charset="-122"/>
            </a:endParaRPr>
          </a:p>
          <a:p>
            <a:pPr lvl="1">
              <a:spcBef>
                <a:spcPts val="0"/>
              </a:spcBef>
            </a:pPr>
            <a:r>
              <a:rPr lang="zh-CN" altLang="en-US">
                <a:latin typeface="宋体" panose="02010600030101010101" pitchFamily="2" charset="-122"/>
              </a:rPr>
              <a:t>适配器模式使得原本由于接口不兼容而不能一起工作的那些类可以一起工作。</a:t>
            </a:r>
            <a:endParaRPr lang="zh-CN" altLang="en-US"/>
          </a:p>
        </p:txBody>
      </p:sp>
      <p:sp>
        <p:nvSpPr>
          <p:cNvPr id="4" name="灯片编号占位符 3">
            <a:extLst>
              <a:ext uri="{FF2B5EF4-FFF2-40B4-BE49-F238E27FC236}">
                <a16:creationId xmlns:a16="http://schemas.microsoft.com/office/drawing/2014/main" id="{D86C308F-E6BE-4AD3-897C-696659A2BC2F}"/>
              </a:ext>
            </a:extLst>
          </p:cNvPr>
          <p:cNvSpPr>
            <a:spLocks noGrp="1"/>
          </p:cNvSpPr>
          <p:nvPr>
            <p:ph type="sldNum" sz="quarter" idx="12"/>
          </p:nvPr>
        </p:nvSpPr>
        <p:spPr/>
        <p:txBody>
          <a:bodyPr/>
          <a:lstStyle/>
          <a:p>
            <a:fld id="{0C913308-F349-4B6D-A68A-DD1791B4A57B}" type="slidenum">
              <a:rPr lang="zh-CN" altLang="en-US" smtClean="0"/>
              <a:pPr/>
              <a:t>59</a:t>
            </a:fld>
            <a:endParaRPr lang="zh-CN" altLang="en-US"/>
          </a:p>
        </p:txBody>
      </p:sp>
      <p:pic>
        <p:nvPicPr>
          <p:cNvPr id="6" name="图片 5">
            <a:extLst>
              <a:ext uri="{FF2B5EF4-FFF2-40B4-BE49-F238E27FC236}">
                <a16:creationId xmlns:a16="http://schemas.microsoft.com/office/drawing/2014/main" id="{E96ACF1B-5699-42DF-A8A5-958C08146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521" y="3248476"/>
            <a:ext cx="5933333" cy="3609524"/>
          </a:xfrm>
          <a:prstGeom prst="rect">
            <a:avLst/>
          </a:prstGeom>
        </p:spPr>
      </p:pic>
    </p:spTree>
    <p:extLst>
      <p:ext uri="{BB962C8B-B14F-4D97-AF65-F5344CB8AC3E}">
        <p14:creationId xmlns:p14="http://schemas.microsoft.com/office/powerpoint/2010/main" val="377590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122238"/>
            <a:ext cx="7543800" cy="1101725"/>
          </a:xfrm>
        </p:spPr>
        <p:txBody>
          <a:bodyPr/>
          <a:lstStyle/>
          <a:p>
            <a:r>
              <a:rPr lang="zh-CN" altLang="en-US" dirty="0"/>
              <a:t>经典著作</a:t>
            </a:r>
            <a:endParaRPr lang="zh-CN" altLang="zh-CN" dirty="0"/>
          </a:p>
        </p:txBody>
      </p:sp>
      <p:sp>
        <p:nvSpPr>
          <p:cNvPr id="44036" name="Rectangle 3"/>
          <p:cNvSpPr>
            <a:spLocks noGrp="1" noChangeArrowheads="1"/>
          </p:cNvSpPr>
          <p:nvPr>
            <p:ph idx="1"/>
          </p:nvPr>
        </p:nvSpPr>
        <p:spPr>
          <a:xfrm>
            <a:off x="457200" y="1341438"/>
            <a:ext cx="8229600" cy="4789487"/>
          </a:xfrm>
        </p:spPr>
        <p:txBody>
          <a:bodyPr/>
          <a:lstStyle/>
          <a:p>
            <a:r>
              <a:rPr lang="zh-CN" altLang="en-US" dirty="0">
                <a:ea typeface="楷体_GB2312" pitchFamily="49" charset="-122"/>
              </a:rPr>
              <a:t>“</a:t>
            </a:r>
            <a:r>
              <a:rPr lang="en-US" altLang="zh-CN" i="1" dirty="0">
                <a:ea typeface="楷体_GB2312" pitchFamily="49" charset="-122"/>
              </a:rPr>
              <a:t>Design Patterns: Elements of Reusable Object-Oriented Software</a:t>
            </a:r>
            <a:r>
              <a:rPr lang="en-US" altLang="zh-CN" dirty="0">
                <a:ea typeface="楷体_GB2312" pitchFamily="49" charset="-122"/>
              </a:rPr>
              <a:t>” </a:t>
            </a:r>
          </a:p>
          <a:p>
            <a:r>
              <a:rPr lang="en-US" altLang="zh-CN" sz="2800" dirty="0"/>
              <a:t>《</a:t>
            </a:r>
            <a:r>
              <a:rPr lang="zh-CN" altLang="en-US" sz="2800" b="1" dirty="0">
                <a:solidFill>
                  <a:srgbClr val="C00000"/>
                </a:solidFill>
              </a:rPr>
              <a:t>设计模式－可复用面向对象软件的基础</a:t>
            </a:r>
            <a:r>
              <a:rPr lang="en-US" altLang="zh-CN" sz="2800" dirty="0"/>
              <a:t>》</a:t>
            </a:r>
          </a:p>
          <a:p>
            <a:pPr eaLnBrk="1" hangingPunct="1">
              <a:buFont typeface="Wingdings" pitchFamily="2" charset="2"/>
              <a:buNone/>
            </a:pPr>
            <a:r>
              <a:rPr lang="en-US" altLang="zh-CN" sz="1800" dirty="0"/>
              <a:t>	</a:t>
            </a:r>
            <a:r>
              <a:rPr lang="zh-CN" altLang="en-US" sz="1800" dirty="0"/>
              <a:t>作者</a:t>
            </a:r>
            <a:r>
              <a:rPr lang="en-US" altLang="zh-CN" sz="1800" dirty="0"/>
              <a:t>: [</a:t>
            </a:r>
            <a:r>
              <a:rPr lang="zh-CN" altLang="en-US" sz="1800" dirty="0"/>
              <a:t>美</a:t>
            </a:r>
            <a:r>
              <a:rPr lang="en-US" altLang="zh-CN" sz="1800" dirty="0"/>
              <a:t>] Erich Gamma / Richard Helm / Ralph Johnson / John </a:t>
            </a:r>
            <a:r>
              <a:rPr lang="en-US" altLang="zh-CN" sz="1800" dirty="0" err="1"/>
              <a:t>Vlissides</a:t>
            </a:r>
            <a:r>
              <a:rPr lang="en-US" altLang="zh-CN" sz="1800" dirty="0"/>
              <a:t> , </a:t>
            </a:r>
            <a:r>
              <a:rPr lang="zh-CN" altLang="en-US" sz="1800" dirty="0"/>
              <a:t>译者</a:t>
            </a:r>
            <a:r>
              <a:rPr lang="en-US" altLang="zh-CN" sz="1800" dirty="0"/>
              <a:t>: </a:t>
            </a:r>
            <a:r>
              <a:rPr lang="zh-CN" altLang="en-US" sz="1800" dirty="0"/>
              <a:t>李英军 </a:t>
            </a:r>
            <a:r>
              <a:rPr lang="en-US" altLang="zh-CN" sz="1800" dirty="0"/>
              <a:t>/ </a:t>
            </a:r>
            <a:r>
              <a:rPr lang="zh-CN" altLang="en-US" sz="1800" dirty="0"/>
              <a:t>马晓星 </a:t>
            </a:r>
            <a:r>
              <a:rPr lang="en-US" altLang="zh-CN" sz="1800" dirty="0"/>
              <a:t>/ </a:t>
            </a:r>
            <a:r>
              <a:rPr lang="zh-CN" altLang="en-US" sz="1800" dirty="0"/>
              <a:t>蔡敏 </a:t>
            </a:r>
            <a:r>
              <a:rPr lang="en-US" altLang="zh-CN" sz="1800" dirty="0"/>
              <a:t>/ </a:t>
            </a:r>
            <a:r>
              <a:rPr lang="zh-CN" altLang="en-US" sz="1800" dirty="0"/>
              <a:t>刘建中 等 </a:t>
            </a:r>
            <a:r>
              <a:rPr lang="en-US" altLang="zh-CN" sz="1800" dirty="0"/>
              <a:t>, </a:t>
            </a:r>
            <a:r>
              <a:rPr lang="zh-CN" altLang="en-US" sz="1800" dirty="0"/>
              <a:t>出版社</a:t>
            </a:r>
            <a:r>
              <a:rPr lang="en-US" altLang="zh-CN" sz="1800" dirty="0"/>
              <a:t>: </a:t>
            </a:r>
            <a:r>
              <a:rPr lang="zh-CN" altLang="en-US" sz="1800" dirty="0"/>
              <a:t>机械工业出版社</a:t>
            </a:r>
            <a:r>
              <a:rPr lang="en-US" altLang="zh-CN" sz="1800" dirty="0"/>
              <a:t>,</a:t>
            </a:r>
            <a:r>
              <a:rPr lang="zh-CN" altLang="en-US" sz="1800" dirty="0"/>
              <a:t>出版年</a:t>
            </a:r>
            <a:r>
              <a:rPr lang="en-US" altLang="zh-CN" sz="1800" dirty="0"/>
              <a:t>: 2000-9.</a:t>
            </a:r>
            <a:br>
              <a:rPr lang="en-US" altLang="zh-CN" sz="2000" dirty="0"/>
            </a:br>
            <a:endParaRPr lang="en-US" altLang="zh-CN" sz="2000" dirty="0"/>
          </a:p>
          <a:p>
            <a:r>
              <a:rPr lang="zh-CN" altLang="en-US" sz="2600" b="1" dirty="0"/>
              <a:t>内容简介 ：</a:t>
            </a:r>
          </a:p>
          <a:p>
            <a:pPr lvl="1" eaLnBrk="1" hangingPunct="1"/>
            <a:r>
              <a:rPr lang="zh-CN" altLang="en-US" sz="2000" dirty="0"/>
              <a:t>这本书结合设计实作例从面向对象的设计中精选出</a:t>
            </a:r>
            <a:r>
              <a:rPr lang="en-US" altLang="zh-CN" sz="2000" b="1" dirty="0">
                <a:solidFill>
                  <a:srgbClr val="CC0000"/>
                </a:solidFill>
              </a:rPr>
              <a:t>23</a:t>
            </a:r>
            <a:r>
              <a:rPr lang="zh-CN" altLang="en-US" sz="2000" dirty="0"/>
              <a:t>个设计模式，总结了面向对象设计中最有价值的经验，并且用简洁可复用的形式表达出来。书中分类描述了一组设计良好、表达清楚的软件设计模式，这些模式在实用环境下特别有用。此书适合大学计算机专业的学生、研究生及相关人员参考。</a:t>
            </a:r>
          </a:p>
        </p:txBody>
      </p:sp>
      <p:sp>
        <p:nvSpPr>
          <p:cNvPr id="44034" name="灯片编号占位符 5"/>
          <p:cNvSpPr>
            <a:spLocks noGrp="1"/>
          </p:cNvSpPr>
          <p:nvPr>
            <p:ph type="sldNum" sz="quarter" idx="12"/>
          </p:nvPr>
        </p:nvSpPr>
        <p:spPr>
          <a:noFill/>
        </p:spPr>
        <p:txBody>
          <a:bodyPr/>
          <a:lstStyle/>
          <a:p>
            <a:fld id="{0047D2B7-3993-4329-AC65-F2790123C3F4}" type="slidenum">
              <a:rPr lang="en-US" altLang="zh-CN">
                <a:latin typeface="Arial" pitchFamily="34" charset="0"/>
                <a:ea typeface="宋体" pitchFamily="2" charset="-122"/>
              </a:rPr>
              <a:pPr/>
              <a:t>6</a:t>
            </a:fld>
            <a:endParaRPr lang="en-US" altLang="zh-CN">
              <a:latin typeface="Arial" pitchFamily="34" charset="0"/>
              <a:ea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1BA37-D53E-4763-B3E3-153168F5A2DE}"/>
              </a:ext>
            </a:extLst>
          </p:cNvPr>
          <p:cNvSpPr>
            <a:spLocks noGrp="1"/>
          </p:cNvSpPr>
          <p:nvPr>
            <p:ph type="title"/>
          </p:nvPr>
        </p:nvSpPr>
        <p:spPr/>
        <p:txBody>
          <a:bodyPr/>
          <a:lstStyle/>
          <a:p>
            <a:r>
              <a:rPr lang="zh-CN" altLang="en-US"/>
              <a:t>§8.5.1  </a:t>
            </a:r>
            <a:r>
              <a:rPr lang="zh-CN" altLang="en-US">
                <a:latin typeface="宋体" panose="02010600030101010101" pitchFamily="2" charset="-122"/>
              </a:rPr>
              <a:t>模式的结构</a:t>
            </a:r>
            <a:endParaRPr lang="zh-CN" altLang="en-US"/>
          </a:p>
        </p:txBody>
      </p:sp>
      <p:sp>
        <p:nvSpPr>
          <p:cNvPr id="3" name="内容占位符 2">
            <a:extLst>
              <a:ext uri="{FF2B5EF4-FFF2-40B4-BE49-F238E27FC236}">
                <a16:creationId xmlns:a16="http://schemas.microsoft.com/office/drawing/2014/main" id="{F6BDD873-2276-4806-A6A0-B200382741B4}"/>
              </a:ext>
            </a:extLst>
          </p:cNvPr>
          <p:cNvSpPr>
            <a:spLocks noGrp="1"/>
          </p:cNvSpPr>
          <p:nvPr>
            <p:ph idx="1"/>
          </p:nvPr>
        </p:nvSpPr>
        <p:spPr/>
        <p:txBody>
          <a:bodyPr>
            <a:normAutofit fontScale="92500"/>
          </a:bodyPr>
          <a:lstStyle/>
          <a:p>
            <a:pPr algn="just"/>
            <a:r>
              <a:rPr lang="zh-CN" altLang="en-US"/>
              <a:t>适配器属于结构型模式，结构中包括三种角色： </a:t>
            </a:r>
          </a:p>
          <a:p>
            <a:pPr lvl="1" algn="just"/>
            <a:r>
              <a:rPr lang="zh-CN" altLang="en-US" b="1">
                <a:solidFill>
                  <a:srgbClr val="C00000"/>
                </a:solidFill>
              </a:rPr>
              <a:t>目标</a:t>
            </a:r>
            <a:r>
              <a:rPr lang="en-US" altLang="zh-CN" b="1">
                <a:solidFill>
                  <a:srgbClr val="C00000"/>
                </a:solidFill>
              </a:rPr>
              <a:t>(Target)：</a:t>
            </a:r>
          </a:p>
          <a:p>
            <a:pPr lvl="2" algn="just"/>
            <a:r>
              <a:rPr lang="zh-CN" altLang="en-US" b="1">
                <a:solidFill>
                  <a:srgbClr val="C00000"/>
                </a:solidFill>
              </a:rPr>
              <a:t>目标</a:t>
            </a:r>
            <a:r>
              <a:rPr lang="zh-CN" altLang="en-US"/>
              <a:t>是一个</a:t>
            </a:r>
            <a:r>
              <a:rPr lang="zh-CN" altLang="en-US" b="1">
                <a:solidFill>
                  <a:srgbClr val="0000CC"/>
                </a:solidFill>
              </a:rPr>
              <a:t>接口</a:t>
            </a:r>
            <a:r>
              <a:rPr lang="zh-CN" altLang="en-US"/>
              <a:t>，该接口是客户想使用的接口 。</a:t>
            </a:r>
          </a:p>
          <a:p>
            <a:pPr lvl="1" algn="just"/>
            <a:r>
              <a:rPr lang="zh-CN" altLang="en-US" b="1">
                <a:solidFill>
                  <a:srgbClr val="C00000"/>
                </a:solidFill>
              </a:rPr>
              <a:t>被适配者</a:t>
            </a:r>
            <a:r>
              <a:rPr lang="en-US" altLang="zh-CN" b="1">
                <a:solidFill>
                  <a:srgbClr val="C00000"/>
                </a:solidFill>
              </a:rPr>
              <a:t>(Adaptee)：</a:t>
            </a:r>
          </a:p>
          <a:p>
            <a:pPr lvl="2" algn="just"/>
            <a:r>
              <a:rPr lang="zh-CN" altLang="en-US" b="1">
                <a:solidFill>
                  <a:srgbClr val="C00000"/>
                </a:solidFill>
              </a:rPr>
              <a:t>被适配者</a:t>
            </a:r>
            <a:r>
              <a:rPr lang="zh-CN" altLang="en-US"/>
              <a:t>是一个已经存在的</a:t>
            </a:r>
            <a:r>
              <a:rPr lang="zh-CN" altLang="en-US" b="1">
                <a:solidFill>
                  <a:srgbClr val="0000CC"/>
                </a:solidFill>
              </a:rPr>
              <a:t>接口或抽象类</a:t>
            </a:r>
            <a:r>
              <a:rPr lang="zh-CN" altLang="en-US"/>
              <a:t>，这个接口或抽象类需要适配。即：</a:t>
            </a:r>
            <a:r>
              <a:rPr lang="zh-CN" altLang="en-US" sz="2400">
                <a:latin typeface="楷体_GB2312" pitchFamily="49" charset="-122"/>
                <a:ea typeface="楷体_GB2312" pitchFamily="49" charset="-122"/>
              </a:rPr>
              <a:t>需要被转换匹配的一个已存在接口。</a:t>
            </a:r>
            <a:endParaRPr lang="zh-CN" altLang="en-US"/>
          </a:p>
          <a:p>
            <a:pPr lvl="1" algn="just"/>
            <a:r>
              <a:rPr lang="zh-CN" altLang="en-US" b="1">
                <a:solidFill>
                  <a:srgbClr val="C00000"/>
                </a:solidFill>
              </a:rPr>
              <a:t>适配器</a:t>
            </a:r>
            <a:r>
              <a:rPr lang="en-US" altLang="zh-CN" b="1">
                <a:solidFill>
                  <a:srgbClr val="C00000"/>
                </a:solidFill>
              </a:rPr>
              <a:t>(Adapter)</a:t>
            </a:r>
            <a:r>
              <a:rPr lang="en-US" altLang="zh-CN">
                <a:solidFill>
                  <a:srgbClr val="C00000"/>
                </a:solidFill>
              </a:rPr>
              <a:t>：</a:t>
            </a:r>
          </a:p>
          <a:p>
            <a:pPr lvl="2" algn="just"/>
            <a:r>
              <a:rPr lang="zh-CN" altLang="en-US" b="1">
                <a:solidFill>
                  <a:srgbClr val="C00000"/>
                </a:solidFill>
              </a:rPr>
              <a:t>适配器</a:t>
            </a:r>
            <a:r>
              <a:rPr lang="zh-CN" altLang="en-US"/>
              <a:t>是一个类，该类实现了</a:t>
            </a:r>
            <a:r>
              <a:rPr lang="zh-CN" altLang="en-US" b="1">
                <a:solidFill>
                  <a:srgbClr val="0000CC"/>
                </a:solidFill>
              </a:rPr>
              <a:t>目标接口</a:t>
            </a:r>
            <a:r>
              <a:rPr lang="zh-CN" altLang="en-US"/>
              <a:t>并包含有</a:t>
            </a:r>
            <a:r>
              <a:rPr lang="zh-CN" altLang="en-US" b="1">
                <a:solidFill>
                  <a:srgbClr val="0000CC"/>
                </a:solidFill>
              </a:rPr>
              <a:t>被适配者的引用</a:t>
            </a:r>
            <a:r>
              <a:rPr lang="zh-CN" altLang="en-US"/>
              <a:t>，即：适配器的职责是对被适配者接口</a:t>
            </a:r>
            <a:r>
              <a:rPr lang="en-US" altLang="zh-CN"/>
              <a:t>(</a:t>
            </a:r>
            <a:r>
              <a:rPr lang="zh-CN" altLang="en-US"/>
              <a:t>抽象类</a:t>
            </a:r>
            <a:r>
              <a:rPr lang="en-US" altLang="zh-CN"/>
              <a:t>)</a:t>
            </a:r>
            <a:r>
              <a:rPr lang="zh-CN" altLang="en-US"/>
              <a:t>与目标接口进行适配。</a:t>
            </a:r>
            <a:endParaRPr lang="en-US" altLang="zh-CN"/>
          </a:p>
          <a:p>
            <a:pPr lvl="2" algn="just"/>
            <a:r>
              <a:rPr lang="zh-CN" altLang="en-US" sz="2400">
                <a:latin typeface="楷体_GB2312" pitchFamily="49" charset="-122"/>
                <a:ea typeface="楷体_GB2312" pitchFamily="49" charset="-122"/>
              </a:rPr>
              <a:t>将</a:t>
            </a:r>
            <a:r>
              <a:rPr lang="en-US" altLang="zh-CN" sz="2400">
                <a:latin typeface="楷体_GB2312" pitchFamily="49" charset="-122"/>
                <a:ea typeface="楷体_GB2312" pitchFamily="49" charset="-122"/>
              </a:rPr>
              <a:t>Adaptee</a:t>
            </a:r>
            <a:r>
              <a:rPr lang="zh-CN" altLang="en-US" sz="2400">
                <a:latin typeface="楷体_GB2312" pitchFamily="49" charset="-122"/>
                <a:ea typeface="楷体_GB2312" pitchFamily="49" charset="-122"/>
              </a:rPr>
              <a:t>的接口与</a:t>
            </a:r>
            <a:r>
              <a:rPr lang="en-US" altLang="zh-CN" sz="2400">
                <a:latin typeface="楷体_GB2312" pitchFamily="49" charset="-122"/>
                <a:ea typeface="楷体_GB2312" pitchFamily="49" charset="-122"/>
              </a:rPr>
              <a:t>Target</a:t>
            </a:r>
            <a:r>
              <a:rPr lang="zh-CN" altLang="en-US" sz="2400">
                <a:latin typeface="楷体_GB2312" pitchFamily="49" charset="-122"/>
                <a:ea typeface="楷体_GB2312" pitchFamily="49" charset="-122"/>
              </a:rPr>
              <a:t>接口匹配。</a:t>
            </a:r>
            <a:endParaRPr lang="zh-CN" altLang="en-US"/>
          </a:p>
          <a:p>
            <a:endParaRPr lang="zh-CN" altLang="en-US"/>
          </a:p>
        </p:txBody>
      </p:sp>
      <p:sp>
        <p:nvSpPr>
          <p:cNvPr id="4" name="灯片编号占位符 3">
            <a:extLst>
              <a:ext uri="{FF2B5EF4-FFF2-40B4-BE49-F238E27FC236}">
                <a16:creationId xmlns:a16="http://schemas.microsoft.com/office/drawing/2014/main" id="{088A9ADD-63CA-4793-A86F-6C89F6704816}"/>
              </a:ext>
            </a:extLst>
          </p:cNvPr>
          <p:cNvSpPr>
            <a:spLocks noGrp="1"/>
          </p:cNvSpPr>
          <p:nvPr>
            <p:ph type="sldNum" sz="quarter" idx="12"/>
          </p:nvPr>
        </p:nvSpPr>
        <p:spPr/>
        <p:txBody>
          <a:bodyPr/>
          <a:lstStyle/>
          <a:p>
            <a:fld id="{0C913308-F349-4B6D-A68A-DD1791B4A57B}" type="slidenum">
              <a:rPr lang="zh-CN" altLang="en-US" smtClean="0"/>
              <a:pPr/>
              <a:t>60</a:t>
            </a:fld>
            <a:endParaRPr lang="zh-CN" altLang="en-US"/>
          </a:p>
        </p:txBody>
      </p:sp>
    </p:spTree>
    <p:extLst>
      <p:ext uri="{BB962C8B-B14F-4D97-AF65-F5344CB8AC3E}">
        <p14:creationId xmlns:p14="http://schemas.microsoft.com/office/powerpoint/2010/main" val="17047873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88380-C2CB-4FC6-B31A-9ED8AF8A70CF}"/>
              </a:ext>
            </a:extLst>
          </p:cNvPr>
          <p:cNvSpPr>
            <a:spLocks noGrp="1"/>
          </p:cNvSpPr>
          <p:nvPr>
            <p:ph type="title"/>
          </p:nvPr>
        </p:nvSpPr>
        <p:spPr/>
        <p:txBody>
          <a:bodyPr/>
          <a:lstStyle/>
          <a:p>
            <a:r>
              <a:rPr lang="zh-CN" altLang="en-US">
                <a:solidFill>
                  <a:schemeClr val="tx1"/>
                </a:solidFill>
              </a:rPr>
              <a:t>适配器模式的</a:t>
            </a:r>
            <a:r>
              <a:rPr lang="en-US" altLang="zh-CN">
                <a:solidFill>
                  <a:schemeClr val="tx1"/>
                </a:solidFill>
              </a:rPr>
              <a:t>UML</a:t>
            </a:r>
            <a:r>
              <a:rPr lang="zh-CN" altLang="en-US">
                <a:solidFill>
                  <a:schemeClr val="tx1"/>
                </a:solidFill>
              </a:rPr>
              <a:t>类图</a:t>
            </a:r>
            <a:endParaRPr lang="zh-CN" altLang="en-US"/>
          </a:p>
        </p:txBody>
      </p:sp>
      <p:sp>
        <p:nvSpPr>
          <p:cNvPr id="3" name="内容占位符 2">
            <a:extLst>
              <a:ext uri="{FF2B5EF4-FFF2-40B4-BE49-F238E27FC236}">
                <a16:creationId xmlns:a16="http://schemas.microsoft.com/office/drawing/2014/main" id="{826DAED6-AD5A-4901-96BB-DAE034D79964}"/>
              </a:ext>
            </a:extLst>
          </p:cNvPr>
          <p:cNvSpPr>
            <a:spLocks noGrp="1"/>
          </p:cNvSpPr>
          <p:nvPr>
            <p:ph idx="1"/>
          </p:nvPr>
        </p:nvSpPr>
        <p:spPr>
          <a:xfrm>
            <a:off x="457200" y="1628775"/>
            <a:ext cx="8229600" cy="4502150"/>
          </a:xfrm>
        </p:spPr>
        <p:txBody>
          <a:bodyPr/>
          <a:lstStyle/>
          <a:p>
            <a:pPr marL="0" indent="0">
              <a:buNone/>
            </a:pPr>
            <a:endParaRPr lang="zh-CN" altLang="en-US">
              <a:latin typeface="+mj-lt"/>
            </a:endParaRPr>
          </a:p>
        </p:txBody>
      </p:sp>
      <p:sp>
        <p:nvSpPr>
          <p:cNvPr id="4" name="灯片编号占位符 3">
            <a:extLst>
              <a:ext uri="{FF2B5EF4-FFF2-40B4-BE49-F238E27FC236}">
                <a16:creationId xmlns:a16="http://schemas.microsoft.com/office/drawing/2014/main" id="{6C8EB2AA-AE32-4ED8-803E-92A5772CE198}"/>
              </a:ext>
            </a:extLst>
          </p:cNvPr>
          <p:cNvSpPr>
            <a:spLocks noGrp="1"/>
          </p:cNvSpPr>
          <p:nvPr>
            <p:ph type="sldNum" sz="quarter" idx="12"/>
          </p:nvPr>
        </p:nvSpPr>
        <p:spPr/>
        <p:txBody>
          <a:bodyPr/>
          <a:lstStyle/>
          <a:p>
            <a:fld id="{0C913308-F349-4B6D-A68A-DD1791B4A57B}" type="slidenum">
              <a:rPr lang="zh-CN" altLang="en-US" smtClean="0">
                <a:latin typeface="+mj-lt"/>
              </a:rPr>
              <a:pPr/>
              <a:t>61</a:t>
            </a:fld>
            <a:endParaRPr lang="zh-CN" altLang="en-US">
              <a:latin typeface="+mj-lt"/>
            </a:endParaRPr>
          </a:p>
        </p:txBody>
      </p:sp>
      <p:graphicFrame>
        <p:nvGraphicFramePr>
          <p:cNvPr id="5" name="Object 4">
            <a:extLst>
              <a:ext uri="{FF2B5EF4-FFF2-40B4-BE49-F238E27FC236}">
                <a16:creationId xmlns:a16="http://schemas.microsoft.com/office/drawing/2014/main" id="{E3D7B568-2BB4-4A58-9392-7A687AE829E5}"/>
              </a:ext>
            </a:extLst>
          </p:cNvPr>
          <p:cNvGraphicFramePr>
            <a:graphicFrameLocks noChangeAspect="1"/>
          </p:cNvGraphicFramePr>
          <p:nvPr>
            <p:extLst>
              <p:ext uri="{D42A27DB-BD31-4B8C-83A1-F6EECF244321}">
                <p14:modId xmlns:p14="http://schemas.microsoft.com/office/powerpoint/2010/main" val="762772577"/>
              </p:ext>
            </p:extLst>
          </p:nvPr>
        </p:nvGraphicFramePr>
        <p:xfrm>
          <a:off x="899592" y="1700808"/>
          <a:ext cx="7239000" cy="4038600"/>
        </p:xfrm>
        <a:graphic>
          <a:graphicData uri="http://schemas.openxmlformats.org/presentationml/2006/ole">
            <mc:AlternateContent xmlns:mc="http://schemas.openxmlformats.org/markup-compatibility/2006">
              <mc:Choice xmlns:v="urn:schemas-microsoft-com:vml" Requires="v">
                <p:oleObj spid="_x0000_s4126" name="位图图像" r:id="rId3" imgW="4629796" imgH="2476190" progId="Paint.Picture">
                  <p:embed/>
                </p:oleObj>
              </mc:Choice>
              <mc:Fallback>
                <p:oleObj name="位图图像" r:id="rId3" imgW="4629796" imgH="2476190" progId="Paint.Picture">
                  <p:embed/>
                  <p:pic>
                    <p:nvPicPr>
                      <p:cNvPr id="177156" name="Object 4">
                        <a:extLst>
                          <a:ext uri="{FF2B5EF4-FFF2-40B4-BE49-F238E27FC236}">
                            <a16:creationId xmlns:a16="http://schemas.microsoft.com/office/drawing/2014/main" id="{E267AC26-DA1D-4BD3-8D3D-CE7257A7CA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700808"/>
                        <a:ext cx="7239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标注: 线形 5">
            <a:extLst>
              <a:ext uri="{FF2B5EF4-FFF2-40B4-BE49-F238E27FC236}">
                <a16:creationId xmlns:a16="http://schemas.microsoft.com/office/drawing/2014/main" id="{0C51B340-4CF7-48AC-940B-5BEF6632E5CE}"/>
              </a:ext>
            </a:extLst>
          </p:cNvPr>
          <p:cNvSpPr/>
          <p:nvPr/>
        </p:nvSpPr>
        <p:spPr>
          <a:xfrm>
            <a:off x="6581397" y="826746"/>
            <a:ext cx="1224136" cy="510675"/>
          </a:xfrm>
          <a:prstGeom prst="borderCallout1">
            <a:avLst>
              <a:gd name="adj1" fmla="val 101085"/>
              <a:gd name="adj2" fmla="val 55605"/>
              <a:gd name="adj3" fmla="val 202008"/>
              <a:gd name="adj4" fmla="val 26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a:solidFill>
                  <a:schemeClr val="tx1"/>
                </a:solidFill>
              </a:rPr>
              <a:t>被适配者</a:t>
            </a:r>
            <a:r>
              <a:rPr lang="en-US" altLang="zh-CN" b="1">
                <a:solidFill>
                  <a:schemeClr val="tx1"/>
                </a:solidFill>
              </a:rPr>
              <a:t>(Adaptee)</a:t>
            </a:r>
          </a:p>
        </p:txBody>
      </p:sp>
      <p:sp>
        <p:nvSpPr>
          <p:cNvPr id="7" name="标注: 线形 6">
            <a:extLst>
              <a:ext uri="{FF2B5EF4-FFF2-40B4-BE49-F238E27FC236}">
                <a16:creationId xmlns:a16="http://schemas.microsoft.com/office/drawing/2014/main" id="{39629EDC-E641-4CE5-9E18-4CB810D6DC77}"/>
              </a:ext>
            </a:extLst>
          </p:cNvPr>
          <p:cNvSpPr/>
          <p:nvPr/>
        </p:nvSpPr>
        <p:spPr>
          <a:xfrm>
            <a:off x="6300192" y="4437113"/>
            <a:ext cx="1800200" cy="248146"/>
          </a:xfrm>
          <a:prstGeom prst="borderCallout1">
            <a:avLst>
              <a:gd name="adj1" fmla="val 47552"/>
              <a:gd name="adj2" fmla="val 1700"/>
              <a:gd name="adj3" fmla="val 86743"/>
              <a:gd name="adj4" fmla="val -580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b="1">
                <a:solidFill>
                  <a:schemeClr val="tx1"/>
                </a:solidFill>
              </a:rPr>
              <a:t>Adaptee</a:t>
            </a:r>
            <a:r>
              <a:rPr lang="zh-CN" altLang="en-US" b="1">
                <a:solidFill>
                  <a:schemeClr val="tx1"/>
                </a:solidFill>
              </a:rPr>
              <a:t>型变量</a:t>
            </a:r>
            <a:endParaRPr lang="en-US" altLang="zh-CN" b="1">
              <a:solidFill>
                <a:schemeClr val="tx1"/>
              </a:solidFill>
            </a:endParaRPr>
          </a:p>
        </p:txBody>
      </p:sp>
      <p:sp>
        <p:nvSpPr>
          <p:cNvPr id="8" name="标注: 线形 7">
            <a:extLst>
              <a:ext uri="{FF2B5EF4-FFF2-40B4-BE49-F238E27FC236}">
                <a16:creationId xmlns:a16="http://schemas.microsoft.com/office/drawing/2014/main" id="{7E3B6C33-87FB-403B-8E45-6F28D7C1165D}"/>
              </a:ext>
            </a:extLst>
          </p:cNvPr>
          <p:cNvSpPr/>
          <p:nvPr/>
        </p:nvSpPr>
        <p:spPr>
          <a:xfrm>
            <a:off x="6228184" y="4914350"/>
            <a:ext cx="2088232" cy="242842"/>
          </a:xfrm>
          <a:prstGeom prst="borderCallout1">
            <a:avLst>
              <a:gd name="adj1" fmla="val 47552"/>
              <a:gd name="adj2" fmla="val 1700"/>
              <a:gd name="adj3" fmla="val 24475"/>
              <a:gd name="adj4" fmla="val -57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b="1">
                <a:solidFill>
                  <a:schemeClr val="tx1"/>
                </a:solidFill>
              </a:rPr>
              <a:t>Target</a:t>
            </a:r>
            <a:r>
              <a:rPr lang="zh-CN" altLang="en-US" b="1">
                <a:solidFill>
                  <a:schemeClr val="tx1"/>
                </a:solidFill>
              </a:rPr>
              <a:t>方法的实现</a:t>
            </a:r>
            <a:endParaRPr lang="en-US" altLang="zh-CN" b="1">
              <a:solidFill>
                <a:schemeClr val="tx1"/>
              </a:solidFill>
            </a:endParaRPr>
          </a:p>
        </p:txBody>
      </p:sp>
      <p:sp>
        <p:nvSpPr>
          <p:cNvPr id="9" name="标注: 线形 8">
            <a:extLst>
              <a:ext uri="{FF2B5EF4-FFF2-40B4-BE49-F238E27FC236}">
                <a16:creationId xmlns:a16="http://schemas.microsoft.com/office/drawing/2014/main" id="{3C4F7790-D30A-471A-A99F-4528B9767A9B}"/>
              </a:ext>
            </a:extLst>
          </p:cNvPr>
          <p:cNvSpPr/>
          <p:nvPr/>
        </p:nvSpPr>
        <p:spPr>
          <a:xfrm>
            <a:off x="1619672" y="1844824"/>
            <a:ext cx="1062893" cy="360040"/>
          </a:xfrm>
          <a:prstGeom prst="borderCallout1">
            <a:avLst>
              <a:gd name="adj1" fmla="val 52788"/>
              <a:gd name="adj2" fmla="val 104580"/>
              <a:gd name="adj3" fmla="val 128210"/>
              <a:gd name="adj4" fmla="val 202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tx1"/>
                </a:solidFill>
              </a:rPr>
              <a:t>Target</a:t>
            </a:r>
            <a:endParaRPr lang="zh-CN" altLang="en-US" sz="2000" b="1">
              <a:solidFill>
                <a:schemeClr val="tx1"/>
              </a:solidFill>
            </a:endParaRPr>
          </a:p>
        </p:txBody>
      </p:sp>
    </p:spTree>
    <p:extLst>
      <p:ext uri="{BB962C8B-B14F-4D97-AF65-F5344CB8AC3E}">
        <p14:creationId xmlns:p14="http://schemas.microsoft.com/office/powerpoint/2010/main" val="18054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0C732-1AE6-407B-AA0F-113F8BAF7419}"/>
              </a:ext>
            </a:extLst>
          </p:cNvPr>
          <p:cNvSpPr>
            <a:spLocks noGrp="1"/>
          </p:cNvSpPr>
          <p:nvPr>
            <p:ph type="title"/>
          </p:nvPr>
        </p:nvSpPr>
        <p:spPr/>
        <p:txBody>
          <a:bodyPr>
            <a:normAutofit fontScale="90000"/>
          </a:bodyPr>
          <a:lstStyle/>
          <a:p>
            <a:r>
              <a:rPr lang="zh-CN" altLang="en-US">
                <a:solidFill>
                  <a:schemeClr val="tx1"/>
                </a:solidFill>
                <a:latin typeface="宋体" panose="02010600030101010101" pitchFamily="2" charset="-122"/>
              </a:rPr>
              <a:t>用问题来描述</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适配器模式</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 中各个角色</a:t>
            </a:r>
            <a:endParaRPr lang="zh-CN" altLang="en-US"/>
          </a:p>
        </p:txBody>
      </p:sp>
      <p:sp>
        <p:nvSpPr>
          <p:cNvPr id="3" name="内容占位符 2">
            <a:extLst>
              <a:ext uri="{FF2B5EF4-FFF2-40B4-BE49-F238E27FC236}">
                <a16:creationId xmlns:a16="http://schemas.microsoft.com/office/drawing/2014/main" id="{A74CA744-394D-40B2-8192-BB981BEDC154}"/>
              </a:ext>
            </a:extLst>
          </p:cNvPr>
          <p:cNvSpPr>
            <a:spLocks noGrp="1"/>
          </p:cNvSpPr>
          <p:nvPr>
            <p:ph idx="1"/>
          </p:nvPr>
        </p:nvSpPr>
        <p:spPr/>
        <p:txBody>
          <a:bodyPr/>
          <a:lstStyle/>
          <a:p>
            <a:pPr>
              <a:spcBef>
                <a:spcPts val="0"/>
              </a:spcBef>
            </a:pPr>
            <a:r>
              <a:rPr lang="zh-CN" altLang="en-US" b="1">
                <a:latin typeface="宋体" panose="02010600030101010101" pitchFamily="2" charset="-122"/>
              </a:rPr>
              <a:t>简单问题：</a:t>
            </a:r>
            <a:endParaRPr lang="en-US" altLang="zh-CN" b="1">
              <a:latin typeface="宋体" panose="02010600030101010101" pitchFamily="2" charset="-122"/>
            </a:endParaRPr>
          </a:p>
          <a:p>
            <a:pPr lvl="1">
              <a:spcBef>
                <a:spcPts val="0"/>
              </a:spcBef>
            </a:pPr>
            <a:r>
              <a:rPr lang="zh-CN" altLang="en-US">
                <a:latin typeface="宋体" panose="02010600030101010101" pitchFamily="2" charset="-122"/>
              </a:rPr>
              <a:t>用</a:t>
            </a:r>
            <a:r>
              <a:rPr lang="zh-CN" altLang="en-US">
                <a:latin typeface="宋体" panose="02010600030101010101" pitchFamily="2" charset="-122"/>
                <a:ea typeface="楷体" panose="02010609060101010101" pitchFamily="49" charset="-122"/>
              </a:rPr>
              <a:t>户家里现有一台洗衣机，使用交流电，现在用户新买了一台录音机，录音机只能使用</a:t>
            </a:r>
            <a:r>
              <a:rPr lang="zh-CN" altLang="en-US">
                <a:solidFill>
                  <a:srgbClr val="C00000"/>
                </a:solidFill>
                <a:latin typeface="宋体" panose="02010600030101010101" pitchFamily="2" charset="-122"/>
                <a:ea typeface="楷体" panose="02010609060101010101" pitchFamily="49" charset="-122"/>
              </a:rPr>
              <a:t>直流电</a:t>
            </a:r>
            <a:r>
              <a:rPr lang="zh-CN" altLang="en-US">
                <a:latin typeface="宋体" panose="02010600030101010101" pitchFamily="2" charset="-122"/>
                <a:ea typeface="楷体" panose="02010609060101010101" pitchFamily="49" charset="-122"/>
              </a:rPr>
              <a:t>。</a:t>
            </a:r>
            <a:endParaRPr lang="en-US" altLang="zh-CN">
              <a:latin typeface="宋体" panose="02010600030101010101" pitchFamily="2" charset="-122"/>
              <a:ea typeface="楷体" panose="02010609060101010101" pitchFamily="49" charset="-122"/>
            </a:endParaRPr>
          </a:p>
          <a:p>
            <a:pPr lvl="1">
              <a:spcBef>
                <a:spcPts val="0"/>
              </a:spcBef>
            </a:pPr>
            <a:r>
              <a:rPr lang="zh-CN" altLang="en-US">
                <a:latin typeface="宋体" panose="02010600030101010101" pitchFamily="2" charset="-122"/>
                <a:ea typeface="楷体" panose="02010609060101010101" pitchFamily="49" charset="-122"/>
              </a:rPr>
              <a:t>由于供电系统供给用户家里是交流电，因此用户需要用适配器将交流电转化为直流电供录音机使用</a:t>
            </a:r>
            <a:r>
              <a:rPr lang="zh-CN" altLang="en-US">
                <a:latin typeface="宋体" panose="02010600030101010101" pitchFamily="2" charset="-122"/>
              </a:rPr>
              <a:t>。</a:t>
            </a:r>
            <a:endParaRPr lang="en-US" altLang="zh-CN">
              <a:latin typeface="宋体" panose="02010600030101010101" pitchFamily="2" charset="-122"/>
            </a:endParaRPr>
          </a:p>
          <a:p>
            <a:pPr lvl="1">
              <a:spcBef>
                <a:spcPts val="0"/>
              </a:spcBef>
            </a:pPr>
            <a:endParaRPr lang="en-US" altLang="zh-CN">
              <a:latin typeface="宋体" panose="02010600030101010101" pitchFamily="2" charset="-122"/>
            </a:endParaRPr>
          </a:p>
          <a:p>
            <a:pPr lvl="1">
              <a:spcBef>
                <a:spcPts val="0"/>
              </a:spcBef>
            </a:pPr>
            <a:r>
              <a:rPr lang="zh-CN" altLang="en-US" b="1">
                <a:latin typeface="宋体" panose="02010600030101010101" pitchFamily="2" charset="-122"/>
              </a:rPr>
              <a:t>目标</a:t>
            </a:r>
            <a:r>
              <a:rPr lang="en-US" altLang="zh-CN" b="1">
                <a:latin typeface="宋体" panose="02010600030101010101" pitchFamily="2" charset="-122"/>
              </a:rPr>
              <a:t>(Target)</a:t>
            </a:r>
            <a:r>
              <a:rPr lang="zh-CN" altLang="en-US" b="1">
                <a:latin typeface="宋体" panose="02010600030101010101" pitchFamily="2" charset="-122"/>
              </a:rPr>
              <a:t>：</a:t>
            </a:r>
            <a:r>
              <a:rPr lang="zh-CN" altLang="en-US">
                <a:solidFill>
                  <a:srgbClr val="C00000"/>
                </a:solidFill>
                <a:latin typeface="宋体" panose="02010600030101010101" pitchFamily="2" charset="-122"/>
                <a:ea typeface="楷体" panose="02010609060101010101" pitchFamily="49" charset="-122"/>
              </a:rPr>
              <a:t>直流电</a:t>
            </a:r>
            <a:endParaRPr lang="en-US" altLang="zh-CN" b="1">
              <a:latin typeface="宋体" panose="02010600030101010101" pitchFamily="2" charset="-122"/>
            </a:endParaRPr>
          </a:p>
          <a:p>
            <a:pPr lvl="1">
              <a:spcBef>
                <a:spcPts val="0"/>
              </a:spcBef>
            </a:pPr>
            <a:r>
              <a:rPr lang="zh-CN" altLang="en-US" b="1">
                <a:latin typeface="宋体" panose="02010600030101010101" pitchFamily="2" charset="-122"/>
              </a:rPr>
              <a:t>被适配者：</a:t>
            </a:r>
            <a:r>
              <a:rPr lang="zh-CN" altLang="en-US">
                <a:latin typeface="宋体" panose="02010600030101010101" pitchFamily="2" charset="-122"/>
                <a:ea typeface="楷体" panose="02010609060101010101" pitchFamily="49" charset="-122"/>
              </a:rPr>
              <a:t>交流电</a:t>
            </a:r>
            <a:endParaRPr lang="en-US" altLang="zh-CN" b="1">
              <a:latin typeface="宋体" panose="02010600030101010101" pitchFamily="2" charset="-122"/>
            </a:endParaRPr>
          </a:p>
          <a:p>
            <a:pPr lvl="1">
              <a:spcBef>
                <a:spcPts val="0"/>
              </a:spcBef>
            </a:pPr>
            <a:r>
              <a:rPr lang="zh-CN" altLang="en-US" b="1">
                <a:latin typeface="宋体" panose="02010600030101010101" pitchFamily="2" charset="-122"/>
              </a:rPr>
              <a:t>适配器：</a:t>
            </a:r>
            <a:r>
              <a:rPr lang="zh-CN" altLang="en-US">
                <a:latin typeface="宋体" panose="02010600030101010101" pitchFamily="2" charset="-122"/>
                <a:ea typeface="楷体" panose="02010609060101010101" pitchFamily="49" charset="-122"/>
              </a:rPr>
              <a:t>适配器</a:t>
            </a:r>
            <a:r>
              <a:rPr lang="en-US" altLang="zh-CN">
                <a:latin typeface="宋体" panose="02010600030101010101" pitchFamily="2" charset="-122"/>
                <a:ea typeface="楷体" panose="02010609060101010101" pitchFamily="49" charset="-122"/>
              </a:rPr>
              <a:t>(/</a:t>
            </a:r>
            <a:r>
              <a:rPr lang="zh-CN" altLang="en-US">
                <a:latin typeface="宋体" panose="02010600030101010101" pitchFamily="2" charset="-122"/>
                <a:ea typeface="楷体" panose="02010609060101010101" pitchFamily="49" charset="-122"/>
              </a:rPr>
              <a:t>交流直流转换器</a:t>
            </a:r>
            <a:r>
              <a:rPr lang="en-US" altLang="zh-CN">
                <a:latin typeface="宋体" panose="02010600030101010101" pitchFamily="2" charset="-122"/>
                <a:ea typeface="楷体" panose="02010609060101010101" pitchFamily="49" charset="-122"/>
              </a:rPr>
              <a:t>)</a:t>
            </a:r>
            <a:endParaRPr lang="zh-CN" altLang="en-US">
              <a:latin typeface="宋体" panose="02010600030101010101" pitchFamily="2" charset="-122"/>
              <a:ea typeface="楷体" panose="02010609060101010101" pitchFamily="49" charset="-122"/>
            </a:endParaRPr>
          </a:p>
          <a:p>
            <a:pPr lvl="1">
              <a:spcBef>
                <a:spcPts val="0"/>
              </a:spcBef>
            </a:pPr>
            <a:endParaRPr lang="en-US" altLang="zh-CN">
              <a:latin typeface="宋体" panose="02010600030101010101" pitchFamily="2" charset="-122"/>
            </a:endParaRPr>
          </a:p>
          <a:p>
            <a:endParaRPr lang="zh-CN" altLang="en-US"/>
          </a:p>
        </p:txBody>
      </p:sp>
      <p:sp>
        <p:nvSpPr>
          <p:cNvPr id="4" name="灯片编号占位符 3">
            <a:extLst>
              <a:ext uri="{FF2B5EF4-FFF2-40B4-BE49-F238E27FC236}">
                <a16:creationId xmlns:a16="http://schemas.microsoft.com/office/drawing/2014/main" id="{E4627AE3-1FAE-4BCB-AABE-2B551EEA3B03}"/>
              </a:ext>
            </a:extLst>
          </p:cNvPr>
          <p:cNvSpPr>
            <a:spLocks noGrp="1"/>
          </p:cNvSpPr>
          <p:nvPr>
            <p:ph type="sldNum" sz="quarter" idx="12"/>
          </p:nvPr>
        </p:nvSpPr>
        <p:spPr/>
        <p:txBody>
          <a:bodyPr/>
          <a:lstStyle/>
          <a:p>
            <a:fld id="{0C913308-F349-4B6D-A68A-DD1791B4A57B}" type="slidenum">
              <a:rPr lang="zh-CN" altLang="en-US" smtClean="0"/>
              <a:pPr/>
              <a:t>62</a:t>
            </a:fld>
            <a:endParaRPr lang="zh-CN" altLang="en-US"/>
          </a:p>
        </p:txBody>
      </p:sp>
    </p:spTree>
    <p:extLst>
      <p:ext uri="{BB962C8B-B14F-4D97-AF65-F5344CB8AC3E}">
        <p14:creationId xmlns:p14="http://schemas.microsoft.com/office/powerpoint/2010/main" val="3320051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2C314-C6E4-419D-A252-C4152DDDA11A}"/>
              </a:ext>
            </a:extLst>
          </p:cNvPr>
          <p:cNvSpPr>
            <a:spLocks noGrp="1"/>
          </p:cNvSpPr>
          <p:nvPr>
            <p:ph type="title"/>
          </p:nvPr>
        </p:nvSpPr>
        <p:spPr/>
        <p:txBody>
          <a:bodyPr>
            <a:normAutofit fontScale="90000"/>
          </a:bodyPr>
          <a:lstStyle/>
          <a:p>
            <a:pPr algn="l"/>
            <a:r>
              <a:rPr lang="zh-CN" altLang="en-US">
                <a:solidFill>
                  <a:schemeClr val="tx1"/>
                </a:solidFill>
                <a:latin typeface="宋体" panose="02010600030101010101" pitchFamily="2" charset="-122"/>
              </a:rPr>
              <a:t>用问题来描述</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适配器模式</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 中各个角色</a:t>
            </a:r>
            <a:endParaRPr lang="zh-CN" altLang="en-US"/>
          </a:p>
        </p:txBody>
      </p:sp>
      <p:sp>
        <p:nvSpPr>
          <p:cNvPr id="3" name="内容占位符 2">
            <a:extLst>
              <a:ext uri="{FF2B5EF4-FFF2-40B4-BE49-F238E27FC236}">
                <a16:creationId xmlns:a16="http://schemas.microsoft.com/office/drawing/2014/main" id="{15522763-A59E-4229-91AB-0C2519CA5C37}"/>
              </a:ext>
            </a:extLst>
          </p:cNvPr>
          <p:cNvSpPr>
            <a:spLocks noGrp="1"/>
          </p:cNvSpPr>
          <p:nvPr>
            <p:ph idx="1"/>
          </p:nvPr>
        </p:nvSpPr>
        <p:spPr/>
        <p:txBody>
          <a:bodyPr/>
          <a:lstStyle/>
          <a:p>
            <a:pPr marL="0" indent="0">
              <a:buNone/>
            </a:pPr>
            <a:endParaRPr lang="zh-CN" altLang="en-US"/>
          </a:p>
        </p:txBody>
      </p:sp>
      <p:sp>
        <p:nvSpPr>
          <p:cNvPr id="4" name="灯片编号占位符 3">
            <a:extLst>
              <a:ext uri="{FF2B5EF4-FFF2-40B4-BE49-F238E27FC236}">
                <a16:creationId xmlns:a16="http://schemas.microsoft.com/office/drawing/2014/main" id="{AB848F53-388B-498D-9163-0086EA3E23D1}"/>
              </a:ext>
            </a:extLst>
          </p:cNvPr>
          <p:cNvSpPr>
            <a:spLocks noGrp="1"/>
          </p:cNvSpPr>
          <p:nvPr>
            <p:ph type="sldNum" sz="quarter" idx="12"/>
          </p:nvPr>
        </p:nvSpPr>
        <p:spPr/>
        <p:txBody>
          <a:bodyPr/>
          <a:lstStyle/>
          <a:p>
            <a:fld id="{0C913308-F349-4B6D-A68A-DD1791B4A57B}" type="slidenum">
              <a:rPr lang="zh-CN" altLang="en-US" smtClean="0"/>
              <a:pPr/>
              <a:t>63</a:t>
            </a:fld>
            <a:endParaRPr lang="zh-CN" altLang="en-US"/>
          </a:p>
        </p:txBody>
      </p:sp>
      <p:graphicFrame>
        <p:nvGraphicFramePr>
          <p:cNvPr id="5" name="Object 11">
            <a:extLst>
              <a:ext uri="{FF2B5EF4-FFF2-40B4-BE49-F238E27FC236}">
                <a16:creationId xmlns:a16="http://schemas.microsoft.com/office/drawing/2014/main" id="{1B3CD02C-67C4-4E61-A713-1F1F4FE5619A}"/>
              </a:ext>
            </a:extLst>
          </p:cNvPr>
          <p:cNvGraphicFramePr>
            <a:graphicFrameLocks noChangeAspect="1"/>
          </p:cNvGraphicFramePr>
          <p:nvPr>
            <p:extLst>
              <p:ext uri="{D42A27DB-BD31-4B8C-83A1-F6EECF244321}">
                <p14:modId xmlns:p14="http://schemas.microsoft.com/office/powerpoint/2010/main" val="1900405946"/>
              </p:ext>
            </p:extLst>
          </p:nvPr>
        </p:nvGraphicFramePr>
        <p:xfrm>
          <a:off x="1801229" y="1708150"/>
          <a:ext cx="6858000" cy="4343400"/>
        </p:xfrm>
        <a:graphic>
          <a:graphicData uri="http://schemas.openxmlformats.org/presentationml/2006/ole">
            <mc:AlternateContent xmlns:mc="http://schemas.openxmlformats.org/markup-compatibility/2006">
              <mc:Choice xmlns:v="urn:schemas-microsoft-com:vml" Requires="v">
                <p:oleObj spid="_x0000_s6173" name="位图图像" r:id="rId3" imgW="4866667" imgH="2495238" progId="Paint.Picture">
                  <p:embed/>
                </p:oleObj>
              </mc:Choice>
              <mc:Fallback>
                <p:oleObj name="位图图像" r:id="rId3" imgW="4866667" imgH="2495238" progId="Paint.Picture">
                  <p:embed/>
                  <p:pic>
                    <p:nvPicPr>
                      <p:cNvPr id="5" name="Object 11">
                        <a:extLst>
                          <a:ext uri="{FF2B5EF4-FFF2-40B4-BE49-F238E27FC236}">
                            <a16:creationId xmlns:a16="http://schemas.microsoft.com/office/drawing/2014/main" id="{8059E70F-2FC9-4E9E-9D4B-459E0326FC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229" y="1708150"/>
                        <a:ext cx="6858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标注: 线形 5">
            <a:extLst>
              <a:ext uri="{FF2B5EF4-FFF2-40B4-BE49-F238E27FC236}">
                <a16:creationId xmlns:a16="http://schemas.microsoft.com/office/drawing/2014/main" id="{A7F6861D-F8F0-4373-906E-CB63CBDB9B49}"/>
              </a:ext>
            </a:extLst>
          </p:cNvPr>
          <p:cNvSpPr/>
          <p:nvPr/>
        </p:nvSpPr>
        <p:spPr>
          <a:xfrm>
            <a:off x="484771" y="1916832"/>
            <a:ext cx="1062893" cy="360040"/>
          </a:xfrm>
          <a:prstGeom prst="borderCallout1">
            <a:avLst>
              <a:gd name="adj1" fmla="val 52788"/>
              <a:gd name="adj2" fmla="val 104580"/>
              <a:gd name="adj3" fmla="val 94172"/>
              <a:gd name="adj4" fmla="val 172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tx1"/>
                </a:solidFill>
              </a:rPr>
              <a:t>Target</a:t>
            </a:r>
            <a:endParaRPr lang="zh-CN" altLang="en-US" sz="2000" b="1">
              <a:solidFill>
                <a:schemeClr val="tx1"/>
              </a:solidFill>
            </a:endParaRPr>
          </a:p>
        </p:txBody>
      </p:sp>
      <p:sp>
        <p:nvSpPr>
          <p:cNvPr id="7" name="标注: 线形 6">
            <a:extLst>
              <a:ext uri="{FF2B5EF4-FFF2-40B4-BE49-F238E27FC236}">
                <a16:creationId xmlns:a16="http://schemas.microsoft.com/office/drawing/2014/main" id="{8D63C21C-64A9-4F4D-B615-DF5497A6C40B}"/>
              </a:ext>
            </a:extLst>
          </p:cNvPr>
          <p:cNvSpPr/>
          <p:nvPr/>
        </p:nvSpPr>
        <p:spPr>
          <a:xfrm>
            <a:off x="7812360" y="1898319"/>
            <a:ext cx="1224136" cy="510675"/>
          </a:xfrm>
          <a:prstGeom prst="borderCallout1">
            <a:avLst>
              <a:gd name="adj1" fmla="val 47552"/>
              <a:gd name="adj2" fmla="val 1700"/>
              <a:gd name="adj3" fmla="val 76484"/>
              <a:gd name="adj4" fmla="val -67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a:solidFill>
                  <a:schemeClr val="tx1"/>
                </a:solidFill>
              </a:rPr>
              <a:t>被适配者</a:t>
            </a:r>
            <a:r>
              <a:rPr lang="en-US" altLang="zh-CN" b="1">
                <a:solidFill>
                  <a:schemeClr val="tx1"/>
                </a:solidFill>
              </a:rPr>
              <a:t>(Adaptee)</a:t>
            </a:r>
          </a:p>
        </p:txBody>
      </p:sp>
      <p:sp>
        <p:nvSpPr>
          <p:cNvPr id="8" name="标注: 线形 7">
            <a:extLst>
              <a:ext uri="{FF2B5EF4-FFF2-40B4-BE49-F238E27FC236}">
                <a16:creationId xmlns:a16="http://schemas.microsoft.com/office/drawing/2014/main" id="{99DA94DF-582C-4CF1-8EF8-5346AD55F01B}"/>
              </a:ext>
            </a:extLst>
          </p:cNvPr>
          <p:cNvSpPr/>
          <p:nvPr/>
        </p:nvSpPr>
        <p:spPr>
          <a:xfrm>
            <a:off x="217970" y="3948561"/>
            <a:ext cx="1224136" cy="510675"/>
          </a:xfrm>
          <a:prstGeom prst="borderCallout1">
            <a:avLst>
              <a:gd name="adj1" fmla="val 42014"/>
              <a:gd name="adj2" fmla="val 101040"/>
              <a:gd name="adj3" fmla="val 46949"/>
              <a:gd name="adj4" fmla="val 1778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a:solidFill>
                  <a:schemeClr val="tx1"/>
                </a:solidFill>
              </a:rPr>
              <a:t>适配器</a:t>
            </a:r>
            <a:r>
              <a:rPr lang="en-US" altLang="zh-CN" b="1">
                <a:solidFill>
                  <a:schemeClr val="tx1"/>
                </a:solidFill>
              </a:rPr>
              <a:t>(Adapter)</a:t>
            </a:r>
          </a:p>
        </p:txBody>
      </p:sp>
      <p:sp>
        <p:nvSpPr>
          <p:cNvPr id="9" name="TextBox 9">
            <a:extLst>
              <a:ext uri="{FF2B5EF4-FFF2-40B4-BE49-F238E27FC236}">
                <a16:creationId xmlns:a16="http://schemas.microsoft.com/office/drawing/2014/main" id="{E54455D6-7861-42BE-A660-D67373266E7C}"/>
              </a:ext>
            </a:extLst>
          </p:cNvPr>
          <p:cNvSpPr txBox="1"/>
          <p:nvPr/>
        </p:nvSpPr>
        <p:spPr>
          <a:xfrm>
            <a:off x="2987824" y="3641159"/>
            <a:ext cx="1224136" cy="338554"/>
          </a:xfrm>
          <a:prstGeom prst="rect">
            <a:avLst/>
          </a:prstGeom>
          <a:noFill/>
          <a:ln>
            <a:noFill/>
          </a:ln>
        </p:spPr>
        <p:txBody>
          <a:bodyPr wrap="square" rtlCol="0">
            <a:spAutoFit/>
          </a:bodyPr>
          <a:lstStyle/>
          <a:p>
            <a:pPr algn="ctr"/>
            <a:r>
              <a:rPr lang="en-US" altLang="zh-CN" sz="1600" b="1" dirty="0">
                <a:solidFill>
                  <a:srgbClr val="C00000"/>
                </a:solidFill>
              </a:rPr>
              <a:t>implements</a:t>
            </a:r>
            <a:endParaRPr lang="zh-CN" altLang="en-US" sz="1600" b="1" dirty="0">
              <a:solidFill>
                <a:srgbClr val="C00000"/>
              </a:solidFill>
            </a:endParaRPr>
          </a:p>
        </p:txBody>
      </p:sp>
      <p:sp>
        <p:nvSpPr>
          <p:cNvPr id="11" name="标注: 线形 10">
            <a:extLst>
              <a:ext uri="{FF2B5EF4-FFF2-40B4-BE49-F238E27FC236}">
                <a16:creationId xmlns:a16="http://schemas.microsoft.com/office/drawing/2014/main" id="{ACAB0898-C54B-4FFE-87BC-4323BFA6AFC2}"/>
              </a:ext>
            </a:extLst>
          </p:cNvPr>
          <p:cNvSpPr/>
          <p:nvPr/>
        </p:nvSpPr>
        <p:spPr>
          <a:xfrm>
            <a:off x="217970" y="4625233"/>
            <a:ext cx="1113670" cy="513286"/>
          </a:xfrm>
          <a:prstGeom prst="borderCallout1">
            <a:avLst>
              <a:gd name="adj1" fmla="val 36155"/>
              <a:gd name="adj2" fmla="val 100147"/>
              <a:gd name="adj3" fmla="val 25739"/>
              <a:gd name="adj4" fmla="val 14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b="1">
                <a:solidFill>
                  <a:schemeClr val="tx1"/>
                </a:solidFill>
              </a:rPr>
              <a:t>Adaptee</a:t>
            </a:r>
            <a:r>
              <a:rPr lang="zh-CN" altLang="en-US" b="1">
                <a:solidFill>
                  <a:schemeClr val="tx1"/>
                </a:solidFill>
              </a:rPr>
              <a:t>类型变量</a:t>
            </a:r>
            <a:endParaRPr lang="en-US" altLang="zh-CN" b="1">
              <a:solidFill>
                <a:schemeClr val="tx1"/>
              </a:solidFill>
            </a:endParaRPr>
          </a:p>
        </p:txBody>
      </p:sp>
    </p:spTree>
    <p:extLst>
      <p:ext uri="{BB962C8B-B14F-4D97-AF65-F5344CB8AC3E}">
        <p14:creationId xmlns:p14="http://schemas.microsoft.com/office/powerpoint/2010/main" val="250639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CD7057-6B20-47C3-A658-17A32C62F1F2}"/>
              </a:ext>
            </a:extLst>
          </p:cNvPr>
          <p:cNvSpPr>
            <a:spLocks noGrp="1"/>
          </p:cNvSpPr>
          <p:nvPr>
            <p:ph idx="1"/>
          </p:nvPr>
        </p:nvSpPr>
        <p:spPr>
          <a:xfrm>
            <a:off x="481281" y="1268221"/>
            <a:ext cx="8229600" cy="5374853"/>
          </a:xfrm>
          <a:ln>
            <a:solidFill>
              <a:schemeClr val="accent1">
                <a:shade val="50000"/>
              </a:schemeClr>
            </a:solidFill>
          </a:ln>
        </p:spPr>
        <p:txBody>
          <a:bodyPr>
            <a:noAutofit/>
          </a:bodyPr>
          <a:lstStyle/>
          <a:p>
            <a:pPr marL="0" indent="0">
              <a:buNone/>
            </a:pPr>
            <a:r>
              <a:rPr lang="en-US" altLang="zh-CN" sz="1800">
                <a:latin typeface="Arial" panose="020B0604020202020204" pitchFamily="34" charset="0"/>
                <a:cs typeface="Arial" panose="020B0604020202020204" pitchFamily="34" charset="0"/>
              </a:rPr>
              <a:t>public class ElectricAdapter </a:t>
            </a:r>
            <a:r>
              <a:rPr lang="en-US" altLang="zh-CN" sz="1800" b="1">
                <a:solidFill>
                  <a:srgbClr val="CC0066"/>
                </a:solidFill>
                <a:latin typeface="Arial" panose="020B0604020202020204" pitchFamily="34" charset="0"/>
                <a:cs typeface="Arial" panose="020B0604020202020204" pitchFamily="34" charset="0"/>
              </a:rPr>
              <a:t>implements</a:t>
            </a:r>
            <a:r>
              <a:rPr lang="en-US" altLang="zh-CN" sz="1800">
                <a:latin typeface="Arial" panose="020B0604020202020204" pitchFamily="34" charset="0"/>
                <a:cs typeface="Arial" panose="020B0604020202020204" pitchFamily="34" charset="0"/>
              </a:rPr>
              <a:t> DirectCurrent{</a:t>
            </a:r>
          </a:p>
          <a:p>
            <a:pPr marL="400050" lvl="1" indent="0">
              <a:buNone/>
            </a:pPr>
            <a:r>
              <a:rPr lang="en-US" altLang="zh-CN" sz="1800">
                <a:latin typeface="Arial" panose="020B0604020202020204" pitchFamily="34" charset="0"/>
                <a:cs typeface="Arial" panose="020B0604020202020204" pitchFamily="34" charset="0"/>
              </a:rPr>
              <a:t>   </a:t>
            </a:r>
            <a:r>
              <a:rPr lang="en-US" altLang="zh-CN" sz="1800" b="1">
                <a:solidFill>
                  <a:srgbClr val="006600"/>
                </a:solidFill>
                <a:latin typeface="Arial" panose="020B0604020202020204" pitchFamily="34" charset="0"/>
                <a:cs typeface="Arial" panose="020B0604020202020204" pitchFamily="34" charset="0"/>
              </a:rPr>
              <a:t>AlternateCurrent out;	//</a:t>
            </a:r>
            <a:r>
              <a:rPr lang="zh-CN" altLang="en-US" sz="1800" b="1">
                <a:solidFill>
                  <a:srgbClr val="006600"/>
                </a:solidFill>
                <a:latin typeface="Arial" panose="020B0604020202020204" pitchFamily="34" charset="0"/>
                <a:cs typeface="Arial" panose="020B0604020202020204" pitchFamily="34" charset="0"/>
              </a:rPr>
              <a:t>组合</a:t>
            </a:r>
            <a:endParaRPr lang="en-US" altLang="zh-CN" sz="1800" b="1">
              <a:solidFill>
                <a:srgbClr val="006600"/>
              </a:solidFill>
              <a:latin typeface="Arial" panose="020B0604020202020204" pitchFamily="34" charset="0"/>
              <a:cs typeface="Arial" panose="020B0604020202020204" pitchFamily="34" charset="0"/>
            </a:endParaRPr>
          </a:p>
          <a:p>
            <a:pPr marL="400050" lvl="1" indent="0">
              <a:buNone/>
            </a:pPr>
            <a:endParaRPr lang="en-US" altLang="zh-CN" sz="1000">
              <a:latin typeface="Arial" panose="020B0604020202020204" pitchFamily="34" charset="0"/>
              <a:cs typeface="Arial" panose="020B0604020202020204" pitchFamily="34" charset="0"/>
            </a:endParaRPr>
          </a:p>
          <a:p>
            <a:pPr marL="400050" lvl="1" indent="0">
              <a:buNone/>
            </a:pPr>
            <a:r>
              <a:rPr lang="en-US" altLang="zh-CN" sz="1800">
                <a:latin typeface="Arial" panose="020B0604020202020204" pitchFamily="34" charset="0"/>
                <a:cs typeface="Arial" panose="020B0604020202020204" pitchFamily="34" charset="0"/>
              </a:rPr>
              <a:t>   public ElectricAdapter(AlternateCurrent out){</a:t>
            </a:r>
          </a:p>
          <a:p>
            <a:pPr marL="400050" lvl="1" indent="0">
              <a:buNone/>
            </a:pPr>
            <a:r>
              <a:rPr lang="en-US" altLang="zh-CN" sz="1800">
                <a:latin typeface="Arial" panose="020B0604020202020204" pitchFamily="34" charset="0"/>
                <a:cs typeface="Arial" panose="020B0604020202020204" pitchFamily="34" charset="0"/>
              </a:rPr>
              <a:t>       this.out=out;</a:t>
            </a:r>
          </a:p>
          <a:p>
            <a:pPr marL="400050" lvl="1" indent="0">
              <a:buNone/>
            </a:pPr>
            <a:r>
              <a:rPr lang="en-US" altLang="zh-CN" sz="1800">
                <a:latin typeface="Arial" panose="020B0604020202020204" pitchFamily="34" charset="0"/>
                <a:cs typeface="Arial" panose="020B0604020202020204" pitchFamily="34" charset="0"/>
              </a:rPr>
              <a:t>   }</a:t>
            </a:r>
          </a:p>
          <a:p>
            <a:pPr marL="400050" lvl="1" indent="0">
              <a:buNone/>
            </a:pPr>
            <a:endParaRPr lang="en-US" altLang="zh-CN" sz="1000">
              <a:latin typeface="Arial" panose="020B0604020202020204" pitchFamily="34" charset="0"/>
              <a:cs typeface="Arial" panose="020B0604020202020204" pitchFamily="34" charset="0"/>
            </a:endParaRPr>
          </a:p>
          <a:p>
            <a:pPr marL="400050" lvl="1" indent="0">
              <a:buNone/>
            </a:pPr>
            <a:r>
              <a:rPr lang="en-US" altLang="zh-CN" sz="1800">
                <a:latin typeface="Arial" panose="020B0604020202020204" pitchFamily="34" charset="0"/>
                <a:cs typeface="Arial" panose="020B0604020202020204" pitchFamily="34" charset="0"/>
              </a:rPr>
              <a:t>   public String </a:t>
            </a:r>
            <a:r>
              <a:rPr lang="en-US" altLang="zh-CN" sz="1800" b="1">
                <a:solidFill>
                  <a:srgbClr val="0000CC"/>
                </a:solidFill>
                <a:latin typeface="Arial" panose="020B0604020202020204" pitchFamily="34" charset="0"/>
                <a:cs typeface="Arial" panose="020B0604020202020204" pitchFamily="34" charset="0"/>
              </a:rPr>
              <a:t>giveDirectCurrent</a:t>
            </a:r>
            <a:r>
              <a:rPr lang="en-US" altLang="zh-CN" sz="1800">
                <a:latin typeface="Arial" panose="020B0604020202020204" pitchFamily="34" charset="0"/>
                <a:cs typeface="Arial" panose="020B0604020202020204" pitchFamily="34" charset="0"/>
              </a:rPr>
              <a:t>(){</a:t>
            </a:r>
          </a:p>
          <a:p>
            <a:pPr marL="800100" lvl="2" indent="0">
              <a:buNone/>
            </a:pPr>
            <a:r>
              <a:rPr lang="en-US" altLang="zh-CN" sz="1800">
                <a:latin typeface="Arial" panose="020B0604020202020204" pitchFamily="34" charset="0"/>
                <a:cs typeface="Arial" panose="020B0604020202020204" pitchFamily="34" charset="0"/>
              </a:rPr>
              <a:t>     String  m = </a:t>
            </a:r>
            <a:r>
              <a:rPr lang="en-US" altLang="zh-CN" sz="1800" b="1">
                <a:solidFill>
                  <a:srgbClr val="006600"/>
                </a:solidFill>
                <a:latin typeface="Arial" panose="020B0604020202020204" pitchFamily="34" charset="0"/>
                <a:cs typeface="Arial" panose="020B0604020202020204" pitchFamily="34" charset="0"/>
              </a:rPr>
              <a:t>out.giveAlternateCurrent();</a:t>
            </a:r>
            <a:r>
              <a:rPr lang="en-US" altLang="zh-CN" sz="1800">
                <a:latin typeface="Arial" panose="020B0604020202020204" pitchFamily="34" charset="0"/>
                <a:cs typeface="Arial" panose="020B0604020202020204" pitchFamily="34" charset="0"/>
              </a:rPr>
              <a:t>  //</a:t>
            </a:r>
            <a:r>
              <a:rPr lang="zh-CN" altLang="en-US" sz="1800">
                <a:latin typeface="Arial" panose="020B0604020202020204" pitchFamily="34" charset="0"/>
                <a:cs typeface="Arial" panose="020B0604020202020204" pitchFamily="34" charset="0"/>
              </a:rPr>
              <a:t>先由</a:t>
            </a:r>
            <a:r>
              <a:rPr lang="en-US" altLang="zh-CN" sz="1800">
                <a:latin typeface="Arial" panose="020B0604020202020204" pitchFamily="34" charset="0"/>
                <a:cs typeface="Arial" panose="020B0604020202020204" pitchFamily="34" charset="0"/>
              </a:rPr>
              <a:t>out</a:t>
            </a:r>
            <a:r>
              <a:rPr lang="zh-CN" altLang="en-US" sz="1800">
                <a:latin typeface="Arial" panose="020B0604020202020204" pitchFamily="34" charset="0"/>
                <a:cs typeface="Arial" panose="020B0604020202020204" pitchFamily="34" charset="0"/>
              </a:rPr>
              <a:t>得到交流电</a:t>
            </a:r>
          </a:p>
          <a:p>
            <a:pPr marL="800100" lvl="2" indent="0">
              <a:buNone/>
            </a:pPr>
            <a:r>
              <a:rPr lang="zh-CN" altLang="en-US" sz="1800">
                <a:latin typeface="Arial" panose="020B0604020202020204" pitchFamily="34" charset="0"/>
                <a:cs typeface="Arial" panose="020B0604020202020204" pitchFamily="34" charset="0"/>
              </a:rPr>
              <a:t>     </a:t>
            </a:r>
            <a:r>
              <a:rPr lang="en-US" altLang="zh-CN" sz="1800">
                <a:latin typeface="Arial" panose="020B0604020202020204" pitchFamily="34" charset="0"/>
                <a:cs typeface="Arial" panose="020B0604020202020204" pitchFamily="34" charset="0"/>
              </a:rPr>
              <a:t>StringBuffer str =new StringBuffer(m);</a:t>
            </a:r>
          </a:p>
          <a:p>
            <a:pPr marL="800100" lvl="2" indent="0">
              <a:buNone/>
            </a:pPr>
            <a:r>
              <a:rPr lang="en-US" altLang="zh-CN" sz="1800">
                <a:latin typeface="Arial" panose="020B0604020202020204" pitchFamily="34" charset="0"/>
                <a:cs typeface="Arial" panose="020B0604020202020204" pitchFamily="34" charset="0"/>
              </a:rPr>
              <a:t>     //</a:t>
            </a:r>
            <a:r>
              <a:rPr lang="zh-CN" altLang="en-US" sz="1800">
                <a:latin typeface="Arial" panose="020B0604020202020204" pitchFamily="34" charset="0"/>
                <a:cs typeface="Arial" panose="020B0604020202020204" pitchFamily="34" charset="0"/>
              </a:rPr>
              <a:t>以下将交流电转为直流电：</a:t>
            </a:r>
          </a:p>
          <a:p>
            <a:pPr marL="800100" lvl="2" indent="0">
              <a:buNone/>
            </a:pPr>
            <a:r>
              <a:rPr lang="zh-CN" altLang="en-US" sz="1800">
                <a:latin typeface="Arial" panose="020B0604020202020204" pitchFamily="34" charset="0"/>
                <a:cs typeface="Arial" panose="020B0604020202020204" pitchFamily="34" charset="0"/>
              </a:rPr>
              <a:t>     </a:t>
            </a:r>
            <a:r>
              <a:rPr lang="en-US" altLang="zh-CN" sz="1800">
                <a:latin typeface="Arial" panose="020B0604020202020204" pitchFamily="34" charset="0"/>
                <a:cs typeface="Arial" panose="020B0604020202020204" pitchFamily="34" charset="0"/>
              </a:rPr>
              <a:t>for(int i=0;i&lt;str.length();i++) {</a:t>
            </a:r>
          </a:p>
          <a:p>
            <a:pPr marL="1257300" lvl="3" indent="0">
              <a:buNone/>
            </a:pPr>
            <a:r>
              <a:rPr lang="en-US" altLang="zh-CN" sz="1800">
                <a:latin typeface="Arial" panose="020B0604020202020204" pitchFamily="34" charset="0"/>
                <a:cs typeface="Arial" panose="020B0604020202020204" pitchFamily="34" charset="0"/>
              </a:rPr>
              <a:t>        if(str.charAt(i)=='0') </a:t>
            </a:r>
          </a:p>
          <a:p>
            <a:pPr marL="1257300" lvl="3" indent="0">
              <a:buNone/>
            </a:pPr>
            <a:r>
              <a:rPr lang="en-US" altLang="zh-CN" sz="1800">
                <a:latin typeface="Arial" panose="020B0604020202020204" pitchFamily="34" charset="0"/>
                <a:cs typeface="Arial" panose="020B0604020202020204" pitchFamily="34" charset="0"/>
              </a:rPr>
              <a:t>           str.setCharAt(i,'1’);</a:t>
            </a:r>
          </a:p>
          <a:p>
            <a:pPr marL="1257300" lvl="3" indent="0">
              <a:buNone/>
            </a:pPr>
            <a:r>
              <a:rPr lang="en-US" altLang="zh-CN" sz="1800">
                <a:latin typeface="Arial" panose="020B0604020202020204" pitchFamily="34" charset="0"/>
                <a:cs typeface="Arial" panose="020B0604020202020204" pitchFamily="34" charset="0"/>
              </a:rPr>
              <a:t>}</a:t>
            </a:r>
          </a:p>
          <a:p>
            <a:pPr marL="400050" lvl="1" indent="0">
              <a:buNone/>
            </a:pPr>
            <a:r>
              <a:rPr lang="en-US" altLang="zh-CN" sz="1800">
                <a:latin typeface="Arial" panose="020B0604020202020204" pitchFamily="34" charset="0"/>
                <a:cs typeface="Arial" panose="020B0604020202020204" pitchFamily="34" charset="0"/>
              </a:rPr>
              <a:t>}</a:t>
            </a:r>
          </a:p>
          <a:p>
            <a:pPr marL="0" indent="0">
              <a:buNone/>
            </a:pPr>
            <a:r>
              <a:rPr lang="en-US" altLang="zh-CN" sz="1800">
                <a:latin typeface="Arial" panose="020B0604020202020204" pitchFamily="34" charset="0"/>
                <a:cs typeface="Arial" panose="020B0604020202020204" pitchFamily="34" charset="0"/>
              </a:rPr>
              <a:t>}</a:t>
            </a:r>
            <a:endParaRPr lang="zh-CN" altLang="en-US" sz="180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799E4BB3-C426-4342-B6DF-5A0403CBF6D1}"/>
              </a:ext>
            </a:extLst>
          </p:cNvPr>
          <p:cNvSpPr>
            <a:spLocks noGrp="1"/>
          </p:cNvSpPr>
          <p:nvPr>
            <p:ph type="sldNum" sz="quarter" idx="12"/>
          </p:nvPr>
        </p:nvSpPr>
        <p:spPr/>
        <p:txBody>
          <a:bodyPr/>
          <a:lstStyle/>
          <a:p>
            <a:fld id="{0C913308-F349-4B6D-A68A-DD1791B4A57B}" type="slidenum">
              <a:rPr lang="zh-CN" altLang="en-US" smtClean="0"/>
              <a:pPr/>
              <a:t>64</a:t>
            </a:fld>
            <a:endParaRPr lang="zh-CN" altLang="en-US"/>
          </a:p>
        </p:txBody>
      </p:sp>
      <p:sp>
        <p:nvSpPr>
          <p:cNvPr id="5" name="文本框 4">
            <a:extLst>
              <a:ext uri="{FF2B5EF4-FFF2-40B4-BE49-F238E27FC236}">
                <a16:creationId xmlns:a16="http://schemas.microsoft.com/office/drawing/2014/main" id="{11B33CA6-15D3-43AD-8173-E6E192E6AB64}"/>
              </a:ext>
            </a:extLst>
          </p:cNvPr>
          <p:cNvSpPr txBox="1"/>
          <p:nvPr/>
        </p:nvSpPr>
        <p:spPr>
          <a:xfrm>
            <a:off x="251520" y="222940"/>
            <a:ext cx="4006225" cy="923330"/>
          </a:xfrm>
          <a:prstGeom prst="rect">
            <a:avLst/>
          </a:prstGeom>
          <a:noFill/>
          <a:ln>
            <a:solidFill>
              <a:schemeClr val="accent1">
                <a:shade val="50000"/>
              </a:schemeClr>
            </a:solidFill>
          </a:ln>
        </p:spPr>
        <p:txBody>
          <a:bodyPr wrap="none" rtlCol="0">
            <a:spAutoFit/>
          </a:bodyPr>
          <a:lstStyle/>
          <a:p>
            <a:r>
              <a:rPr lang="en-US" altLang="zh-CN">
                <a:latin typeface="Arial" panose="020B0604020202020204" pitchFamily="34" charset="0"/>
                <a:cs typeface="Arial" panose="020B0604020202020204" pitchFamily="34" charset="0"/>
              </a:rPr>
              <a:t>public interface DirectCurrent{</a:t>
            </a:r>
          </a:p>
          <a:p>
            <a:r>
              <a:rPr lang="en-US" altLang="zh-CN">
                <a:latin typeface="Arial" panose="020B0604020202020204" pitchFamily="34" charset="0"/>
                <a:cs typeface="Arial" panose="020B0604020202020204" pitchFamily="34" charset="0"/>
              </a:rPr>
              <a:t>   public String </a:t>
            </a:r>
            <a:r>
              <a:rPr lang="en-US" altLang="zh-CN" b="1">
                <a:solidFill>
                  <a:srgbClr val="0000CC"/>
                </a:solidFill>
                <a:latin typeface="Arial" panose="020B0604020202020204" pitchFamily="34" charset="0"/>
                <a:cs typeface="Arial" panose="020B0604020202020204" pitchFamily="34" charset="0"/>
              </a:rPr>
              <a:t>giveDirectCurrent</a:t>
            </a:r>
            <a:r>
              <a:rPr lang="en-US" altLang="zh-CN">
                <a:latin typeface="Arial" panose="020B0604020202020204" pitchFamily="34" charset="0"/>
                <a:cs typeface="Arial" panose="020B0604020202020204" pitchFamily="34" charset="0"/>
              </a:rPr>
              <a:t> (); </a:t>
            </a:r>
          </a:p>
          <a:p>
            <a:r>
              <a:rPr lang="en-US" altLang="zh-CN">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D9E9754A-45D1-48E8-8B4D-0C3C05E52A05}"/>
              </a:ext>
            </a:extLst>
          </p:cNvPr>
          <p:cNvSpPr txBox="1"/>
          <p:nvPr/>
        </p:nvSpPr>
        <p:spPr>
          <a:xfrm>
            <a:off x="4563564" y="222940"/>
            <a:ext cx="4301177" cy="923330"/>
          </a:xfrm>
          <a:prstGeom prst="rect">
            <a:avLst/>
          </a:prstGeom>
          <a:noFill/>
          <a:ln>
            <a:solidFill>
              <a:schemeClr val="accent1">
                <a:shade val="50000"/>
              </a:schemeClr>
            </a:solidFill>
          </a:ln>
        </p:spPr>
        <p:txBody>
          <a:bodyPr wrap="none" rtlCol="0">
            <a:spAutoFit/>
          </a:bodyPr>
          <a:lstStyle/>
          <a:p>
            <a:r>
              <a:rPr lang="en-US" altLang="zh-CN">
                <a:latin typeface="Arial" panose="020B0604020202020204" pitchFamily="34" charset="0"/>
                <a:cs typeface="Arial" panose="020B0604020202020204" pitchFamily="34" charset="0"/>
              </a:rPr>
              <a:t>public interface AlternateCurrent{</a:t>
            </a:r>
          </a:p>
          <a:p>
            <a:r>
              <a:rPr lang="en-US" altLang="zh-CN">
                <a:latin typeface="Arial" panose="020B0604020202020204" pitchFamily="34" charset="0"/>
                <a:cs typeface="Arial" panose="020B0604020202020204" pitchFamily="34" charset="0"/>
              </a:rPr>
              <a:t>   public String </a:t>
            </a:r>
            <a:r>
              <a:rPr lang="en-US" altLang="zh-CN" b="1">
                <a:solidFill>
                  <a:srgbClr val="006600"/>
                </a:solidFill>
                <a:latin typeface="Arial" panose="020B0604020202020204" pitchFamily="34" charset="0"/>
                <a:cs typeface="Arial" panose="020B0604020202020204" pitchFamily="34" charset="0"/>
              </a:rPr>
              <a:t>giveAlternateCurrent(); </a:t>
            </a:r>
          </a:p>
          <a:p>
            <a:r>
              <a:rPr lang="en-US" altLang="zh-CN">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757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5B99A-A734-4A58-9FDE-B53BF34BDBA7}"/>
              </a:ext>
            </a:extLst>
          </p:cNvPr>
          <p:cNvSpPr>
            <a:spLocks noGrp="1"/>
          </p:cNvSpPr>
          <p:nvPr>
            <p:ph type="title"/>
          </p:nvPr>
        </p:nvSpPr>
        <p:spPr/>
        <p:txBody>
          <a:bodyPr/>
          <a:lstStyle/>
          <a:p>
            <a:r>
              <a:rPr lang="zh-CN" altLang="en-US"/>
              <a:t>§8.5.2   </a:t>
            </a:r>
            <a:r>
              <a:rPr lang="zh-CN" altLang="en-US">
                <a:latin typeface="宋体" panose="02010600030101010101" pitchFamily="2" charset="-122"/>
              </a:rPr>
              <a:t>模式的使用 </a:t>
            </a:r>
            <a:endParaRPr lang="zh-CN" altLang="en-US"/>
          </a:p>
        </p:txBody>
      </p:sp>
      <p:sp>
        <p:nvSpPr>
          <p:cNvPr id="3" name="内容占位符 2">
            <a:extLst>
              <a:ext uri="{FF2B5EF4-FFF2-40B4-BE49-F238E27FC236}">
                <a16:creationId xmlns:a16="http://schemas.microsoft.com/office/drawing/2014/main" id="{D66A38C6-E912-4A86-BE9F-1BB9362F8CED}"/>
              </a:ext>
            </a:extLst>
          </p:cNvPr>
          <p:cNvSpPr>
            <a:spLocks noGrp="1"/>
          </p:cNvSpPr>
          <p:nvPr>
            <p:ph idx="1"/>
          </p:nvPr>
        </p:nvSpPr>
        <p:spPr/>
        <p:txBody>
          <a:bodyPr/>
          <a:lstStyle/>
          <a:p>
            <a:pPr algn="just">
              <a:spcBef>
                <a:spcPts val="0"/>
              </a:spcBef>
            </a:pPr>
            <a:r>
              <a:rPr lang="zh-CN" altLang="en-US" sz="2400">
                <a:latin typeface="宋体" panose="02010600030101010101" pitchFamily="2" charset="-122"/>
              </a:rPr>
              <a:t>使用适配器模式给出了可以使用的类，可以将这些类看作是一个小框架，就可以使用这个小框架中的类编写应用程序了。</a:t>
            </a:r>
          </a:p>
          <a:p>
            <a:pPr algn="just">
              <a:spcBef>
                <a:spcPts val="0"/>
              </a:spcBef>
            </a:pPr>
            <a:r>
              <a:rPr lang="en-US" altLang="zh-CN" sz="2400">
                <a:solidFill>
                  <a:srgbClr val="0000FF"/>
                </a:solidFill>
                <a:latin typeface="Arial" panose="020B0604020202020204" pitchFamily="34" charset="0"/>
                <a:ea typeface="仿宋_GB2312" pitchFamily="49" charset="-122"/>
              </a:rPr>
              <a:t>Application.java</a:t>
            </a:r>
            <a:r>
              <a:rPr lang="zh-CN" altLang="en-US" sz="2400">
                <a:latin typeface="宋体" panose="02010600030101010101" pitchFamily="2" charset="-122"/>
              </a:rPr>
              <a:t>使用了适配器将交流电转化为直流电。运行效果如图</a:t>
            </a:r>
            <a:r>
              <a:rPr lang="zh-CN" altLang="en-US" sz="2400">
                <a:cs typeface="Times New Roman" panose="02020603050405020304" pitchFamily="18" charset="0"/>
              </a:rPr>
              <a:t>8.18</a:t>
            </a:r>
            <a:r>
              <a:rPr lang="zh-CN" altLang="en-US" sz="2400">
                <a:latin typeface="宋体" panose="02010600030101010101" pitchFamily="2" charset="-122"/>
              </a:rPr>
              <a:t>所示 。</a:t>
            </a:r>
          </a:p>
          <a:p>
            <a:endParaRPr lang="zh-CN" altLang="en-US"/>
          </a:p>
        </p:txBody>
      </p:sp>
      <p:sp>
        <p:nvSpPr>
          <p:cNvPr id="4" name="灯片编号占位符 3">
            <a:extLst>
              <a:ext uri="{FF2B5EF4-FFF2-40B4-BE49-F238E27FC236}">
                <a16:creationId xmlns:a16="http://schemas.microsoft.com/office/drawing/2014/main" id="{68383D0F-6690-4802-927D-A49109393B8C}"/>
              </a:ext>
            </a:extLst>
          </p:cNvPr>
          <p:cNvSpPr>
            <a:spLocks noGrp="1"/>
          </p:cNvSpPr>
          <p:nvPr>
            <p:ph type="sldNum" sz="quarter" idx="12"/>
          </p:nvPr>
        </p:nvSpPr>
        <p:spPr/>
        <p:txBody>
          <a:bodyPr/>
          <a:lstStyle/>
          <a:p>
            <a:fld id="{0C913308-F349-4B6D-A68A-DD1791B4A57B}" type="slidenum">
              <a:rPr lang="zh-CN" altLang="en-US" smtClean="0"/>
              <a:pPr/>
              <a:t>65</a:t>
            </a:fld>
            <a:endParaRPr lang="zh-CN" altLang="en-US"/>
          </a:p>
        </p:txBody>
      </p:sp>
      <p:graphicFrame>
        <p:nvGraphicFramePr>
          <p:cNvPr id="5" name="Object 7">
            <a:extLst>
              <a:ext uri="{FF2B5EF4-FFF2-40B4-BE49-F238E27FC236}">
                <a16:creationId xmlns:a16="http://schemas.microsoft.com/office/drawing/2014/main" id="{BA88F4C3-31CC-4AD4-A5CE-3B92625988AE}"/>
              </a:ext>
            </a:extLst>
          </p:cNvPr>
          <p:cNvGraphicFramePr>
            <a:graphicFrameLocks noChangeAspect="1"/>
          </p:cNvGraphicFramePr>
          <p:nvPr>
            <p:extLst>
              <p:ext uri="{D42A27DB-BD31-4B8C-83A1-F6EECF244321}">
                <p14:modId xmlns:p14="http://schemas.microsoft.com/office/powerpoint/2010/main" val="1215276073"/>
              </p:ext>
            </p:extLst>
          </p:nvPr>
        </p:nvGraphicFramePr>
        <p:xfrm>
          <a:off x="2771800" y="3692525"/>
          <a:ext cx="3352800" cy="2438400"/>
        </p:xfrm>
        <a:graphic>
          <a:graphicData uri="http://schemas.openxmlformats.org/presentationml/2006/ole">
            <mc:AlternateContent xmlns:mc="http://schemas.openxmlformats.org/markup-compatibility/2006">
              <mc:Choice xmlns:v="urn:schemas-microsoft-com:vml" Requires="v">
                <p:oleObj spid="_x0000_s7197" name="位图图像" r:id="rId3" imgW="1542857" imgH="1247619" progId="Paint.Picture">
                  <p:embed/>
                </p:oleObj>
              </mc:Choice>
              <mc:Fallback>
                <p:oleObj name="位图图像" r:id="rId3" imgW="1542857" imgH="1247619" progId="Paint.Picture">
                  <p:embed/>
                  <p:pic>
                    <p:nvPicPr>
                      <p:cNvPr id="179207" name="Object 7">
                        <a:extLst>
                          <a:ext uri="{FF2B5EF4-FFF2-40B4-BE49-F238E27FC236}">
                            <a16:creationId xmlns:a16="http://schemas.microsoft.com/office/drawing/2014/main" id="{E5D5F523-05DE-4290-A9FC-DA0D0D22A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692525"/>
                        <a:ext cx="3352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38768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B06C1-C2FE-48E9-BE70-9171BDD4E069}"/>
              </a:ext>
            </a:extLst>
          </p:cNvPr>
          <p:cNvSpPr>
            <a:spLocks noGrp="1"/>
          </p:cNvSpPr>
          <p:nvPr>
            <p:ph type="title"/>
          </p:nvPr>
        </p:nvSpPr>
        <p:spPr/>
        <p:txBody>
          <a:bodyPr/>
          <a:lstStyle/>
          <a:p>
            <a:r>
              <a:rPr lang="zh-CN" altLang="en-US"/>
              <a:t>§8.5.3   适配器的适配程度 </a:t>
            </a:r>
          </a:p>
        </p:txBody>
      </p:sp>
      <p:sp>
        <p:nvSpPr>
          <p:cNvPr id="3" name="内容占位符 2">
            <a:extLst>
              <a:ext uri="{FF2B5EF4-FFF2-40B4-BE49-F238E27FC236}">
                <a16:creationId xmlns:a16="http://schemas.microsoft.com/office/drawing/2014/main" id="{82CD2FE7-A3ED-43B6-AC44-4F1E90878C54}"/>
              </a:ext>
            </a:extLst>
          </p:cNvPr>
          <p:cNvSpPr>
            <a:spLocks noGrp="1"/>
          </p:cNvSpPr>
          <p:nvPr>
            <p:ph idx="1"/>
          </p:nvPr>
        </p:nvSpPr>
        <p:spPr/>
        <p:txBody>
          <a:bodyPr/>
          <a:lstStyle/>
          <a:p>
            <a:pPr marL="0" indent="0" algn="just">
              <a:spcBef>
                <a:spcPts val="0"/>
              </a:spcBef>
              <a:buNone/>
            </a:pPr>
            <a:r>
              <a:rPr lang="zh-CN" altLang="en-US" sz="2400" b="1">
                <a:solidFill>
                  <a:srgbClr val="C00000"/>
                </a:solidFill>
                <a:latin typeface="+mj-lt"/>
              </a:rPr>
              <a:t>1．完全适配</a:t>
            </a:r>
          </a:p>
          <a:p>
            <a:pPr lvl="1" algn="just">
              <a:spcBef>
                <a:spcPts val="0"/>
              </a:spcBef>
            </a:pPr>
            <a:r>
              <a:rPr lang="zh-CN" altLang="en-US" sz="2000">
                <a:latin typeface="+mj-lt"/>
              </a:rPr>
              <a:t>如果目标</a:t>
            </a:r>
            <a:r>
              <a:rPr lang="en-US" altLang="zh-CN" sz="2000">
                <a:latin typeface="+mj-lt"/>
              </a:rPr>
              <a:t>(Target)</a:t>
            </a:r>
            <a:r>
              <a:rPr lang="zh-CN" altLang="en-US" sz="2000">
                <a:latin typeface="+mj-lt"/>
              </a:rPr>
              <a:t>接口中的方法数目与被适配者</a:t>
            </a:r>
            <a:r>
              <a:rPr lang="en-US" altLang="zh-CN" sz="2000">
                <a:latin typeface="+mj-lt"/>
              </a:rPr>
              <a:t>(Adaptee)</a:t>
            </a:r>
            <a:r>
              <a:rPr lang="zh-CN" altLang="en-US" sz="2000">
                <a:latin typeface="+mj-lt"/>
              </a:rPr>
              <a:t>接口的方法数目相等，那么适配器</a:t>
            </a:r>
            <a:r>
              <a:rPr lang="en-US" altLang="zh-CN" sz="2000">
                <a:latin typeface="+mj-lt"/>
              </a:rPr>
              <a:t>(Adapter)</a:t>
            </a:r>
            <a:r>
              <a:rPr lang="zh-CN" altLang="en-US" sz="2000">
                <a:latin typeface="+mj-lt"/>
              </a:rPr>
              <a:t>可将被适配者接口</a:t>
            </a:r>
            <a:r>
              <a:rPr lang="en-US" altLang="zh-CN" sz="2000">
                <a:latin typeface="+mj-lt"/>
              </a:rPr>
              <a:t>(</a:t>
            </a:r>
            <a:r>
              <a:rPr lang="zh-CN" altLang="en-US" sz="2000">
                <a:latin typeface="+mj-lt"/>
              </a:rPr>
              <a:t>抽象类</a:t>
            </a:r>
            <a:r>
              <a:rPr lang="en-US" altLang="zh-CN" sz="2000">
                <a:latin typeface="+mj-lt"/>
              </a:rPr>
              <a:t>)</a:t>
            </a:r>
            <a:r>
              <a:rPr lang="zh-CN" altLang="en-US" sz="2000">
                <a:latin typeface="+mj-lt"/>
              </a:rPr>
              <a:t>与目标接口进行完全适配。</a:t>
            </a:r>
          </a:p>
          <a:p>
            <a:pPr marL="0" indent="0" algn="just">
              <a:spcBef>
                <a:spcPts val="0"/>
              </a:spcBef>
              <a:buNone/>
            </a:pPr>
            <a:r>
              <a:rPr lang="zh-CN" altLang="en-US" sz="2400" b="1">
                <a:solidFill>
                  <a:srgbClr val="C00000"/>
                </a:solidFill>
                <a:latin typeface="+mj-lt"/>
              </a:rPr>
              <a:t>2．不完全适配</a:t>
            </a:r>
          </a:p>
          <a:p>
            <a:pPr lvl="1" algn="just">
              <a:spcBef>
                <a:spcPts val="0"/>
              </a:spcBef>
            </a:pPr>
            <a:r>
              <a:rPr lang="zh-CN" altLang="en-US" sz="2000">
                <a:latin typeface="+mj-lt"/>
              </a:rPr>
              <a:t>如果目标</a:t>
            </a:r>
            <a:r>
              <a:rPr lang="en-US" altLang="zh-CN" sz="2000">
                <a:latin typeface="+mj-lt"/>
              </a:rPr>
              <a:t>(Target)</a:t>
            </a:r>
            <a:r>
              <a:rPr lang="zh-CN" altLang="en-US" sz="2000">
                <a:latin typeface="+mj-lt"/>
              </a:rPr>
              <a:t>接口中的方法数目少于被适配者</a:t>
            </a:r>
            <a:r>
              <a:rPr lang="en-US" altLang="zh-CN" sz="2000">
                <a:latin typeface="+mj-lt"/>
              </a:rPr>
              <a:t>(Adaptee)</a:t>
            </a:r>
            <a:r>
              <a:rPr lang="zh-CN" altLang="en-US" sz="2000">
                <a:latin typeface="+mj-lt"/>
              </a:rPr>
              <a:t>接口的方法数目，那么适配器</a:t>
            </a:r>
            <a:r>
              <a:rPr lang="en-US" altLang="zh-CN" sz="2000">
                <a:latin typeface="+mj-lt"/>
              </a:rPr>
              <a:t>(Adapter)</a:t>
            </a:r>
            <a:r>
              <a:rPr lang="zh-CN" altLang="en-US" sz="2000">
                <a:latin typeface="+mj-lt"/>
              </a:rPr>
              <a:t>只能将被适配者接口</a:t>
            </a:r>
            <a:r>
              <a:rPr lang="en-US" altLang="zh-CN" sz="2000">
                <a:latin typeface="+mj-lt"/>
              </a:rPr>
              <a:t>(</a:t>
            </a:r>
            <a:r>
              <a:rPr lang="zh-CN" altLang="en-US" sz="2000">
                <a:latin typeface="+mj-lt"/>
              </a:rPr>
              <a:t>抽象类</a:t>
            </a:r>
            <a:r>
              <a:rPr lang="en-US" altLang="zh-CN" sz="2000">
                <a:latin typeface="+mj-lt"/>
              </a:rPr>
              <a:t>)</a:t>
            </a:r>
            <a:r>
              <a:rPr lang="zh-CN" altLang="en-US" sz="2000">
                <a:latin typeface="+mj-lt"/>
              </a:rPr>
              <a:t>与目标接口进行部分适配。</a:t>
            </a:r>
          </a:p>
          <a:p>
            <a:pPr marL="0" indent="0" algn="just">
              <a:lnSpc>
                <a:spcPct val="110000"/>
              </a:lnSpc>
              <a:spcBef>
                <a:spcPts val="0"/>
              </a:spcBef>
              <a:buNone/>
            </a:pPr>
            <a:r>
              <a:rPr lang="zh-CN" altLang="en-US" sz="2400" b="1">
                <a:solidFill>
                  <a:srgbClr val="C00000"/>
                </a:solidFill>
                <a:latin typeface="+mj-lt"/>
              </a:rPr>
              <a:t>3．剩余适配</a:t>
            </a:r>
          </a:p>
          <a:p>
            <a:pPr lvl="1" algn="just">
              <a:spcBef>
                <a:spcPts val="0"/>
              </a:spcBef>
            </a:pPr>
            <a:r>
              <a:rPr lang="zh-CN" altLang="en-US" sz="2000">
                <a:latin typeface="+mj-lt"/>
              </a:rPr>
              <a:t>如果目标</a:t>
            </a:r>
            <a:r>
              <a:rPr lang="en-US" altLang="zh-CN" sz="2000">
                <a:latin typeface="+mj-lt"/>
              </a:rPr>
              <a:t>(Target)</a:t>
            </a:r>
            <a:r>
              <a:rPr lang="zh-CN" altLang="en-US" sz="2000">
                <a:latin typeface="+mj-lt"/>
              </a:rPr>
              <a:t>接口中的方法数目大于被适配者</a:t>
            </a:r>
            <a:r>
              <a:rPr lang="en-US" altLang="zh-CN" sz="2000">
                <a:latin typeface="+mj-lt"/>
              </a:rPr>
              <a:t>(Adaptee)</a:t>
            </a:r>
            <a:r>
              <a:rPr lang="zh-CN" altLang="en-US" sz="2000">
                <a:latin typeface="+mj-lt"/>
              </a:rPr>
              <a:t>接口的方法数目，那么适配器</a:t>
            </a:r>
            <a:r>
              <a:rPr lang="en-US" altLang="zh-CN" sz="2000">
                <a:latin typeface="+mj-lt"/>
              </a:rPr>
              <a:t>(Adapter)</a:t>
            </a:r>
            <a:r>
              <a:rPr lang="zh-CN" altLang="en-US" sz="2000">
                <a:latin typeface="+mj-lt"/>
              </a:rPr>
              <a:t>可将被适配者接口</a:t>
            </a:r>
            <a:r>
              <a:rPr lang="en-US" altLang="zh-CN" sz="2000">
                <a:latin typeface="+mj-lt"/>
              </a:rPr>
              <a:t>(</a:t>
            </a:r>
            <a:r>
              <a:rPr lang="zh-CN" altLang="en-US" sz="2000">
                <a:latin typeface="+mj-lt"/>
              </a:rPr>
              <a:t>抽象类</a:t>
            </a:r>
            <a:r>
              <a:rPr lang="en-US" altLang="zh-CN" sz="2000">
                <a:latin typeface="+mj-lt"/>
              </a:rPr>
              <a:t>)</a:t>
            </a:r>
            <a:r>
              <a:rPr lang="zh-CN" altLang="en-US" sz="2000">
                <a:latin typeface="+mj-lt"/>
              </a:rPr>
              <a:t>与目标接口进行完全适配，但必须将目标多余的方法给出用户允许的默认实现。</a:t>
            </a:r>
          </a:p>
          <a:p>
            <a:endParaRPr lang="zh-CN" altLang="en-US">
              <a:latin typeface="+mj-lt"/>
            </a:endParaRPr>
          </a:p>
        </p:txBody>
      </p:sp>
      <p:sp>
        <p:nvSpPr>
          <p:cNvPr id="4" name="灯片编号占位符 3">
            <a:extLst>
              <a:ext uri="{FF2B5EF4-FFF2-40B4-BE49-F238E27FC236}">
                <a16:creationId xmlns:a16="http://schemas.microsoft.com/office/drawing/2014/main" id="{932EF5AE-17C3-479D-8665-208881606598}"/>
              </a:ext>
            </a:extLst>
          </p:cNvPr>
          <p:cNvSpPr>
            <a:spLocks noGrp="1"/>
          </p:cNvSpPr>
          <p:nvPr>
            <p:ph type="sldNum" sz="quarter" idx="12"/>
          </p:nvPr>
        </p:nvSpPr>
        <p:spPr/>
        <p:txBody>
          <a:bodyPr/>
          <a:lstStyle/>
          <a:p>
            <a:fld id="{0C913308-F349-4B6D-A68A-DD1791B4A57B}" type="slidenum">
              <a:rPr lang="zh-CN" altLang="en-US" smtClean="0">
                <a:latin typeface="+mj-lt"/>
              </a:rPr>
              <a:pPr/>
              <a:t>66</a:t>
            </a:fld>
            <a:endParaRPr lang="zh-CN" altLang="en-US">
              <a:latin typeface="+mj-lt"/>
            </a:endParaRPr>
          </a:p>
        </p:txBody>
      </p:sp>
    </p:spTree>
    <p:extLst>
      <p:ext uri="{BB962C8B-B14F-4D97-AF65-F5344CB8AC3E}">
        <p14:creationId xmlns:p14="http://schemas.microsoft.com/office/powerpoint/2010/main" val="30548422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BAC60-AE86-475D-AA22-49191B517969}"/>
              </a:ext>
            </a:extLst>
          </p:cNvPr>
          <p:cNvSpPr>
            <a:spLocks noGrp="1"/>
          </p:cNvSpPr>
          <p:nvPr>
            <p:ph type="title"/>
          </p:nvPr>
        </p:nvSpPr>
        <p:spPr/>
        <p:txBody>
          <a:bodyPr/>
          <a:lstStyle/>
          <a:p>
            <a:r>
              <a:rPr lang="zh-CN" altLang="en-US"/>
              <a:t>§8.5.4   </a:t>
            </a:r>
            <a:r>
              <a:rPr lang="zh-CN" altLang="en-US">
                <a:latin typeface="宋体" panose="02010600030101010101" pitchFamily="2" charset="-122"/>
              </a:rPr>
              <a:t>单接口适配器 </a:t>
            </a:r>
            <a:endParaRPr lang="zh-CN" altLang="en-US"/>
          </a:p>
        </p:txBody>
      </p:sp>
      <p:sp>
        <p:nvSpPr>
          <p:cNvPr id="3" name="内容占位符 2">
            <a:extLst>
              <a:ext uri="{FF2B5EF4-FFF2-40B4-BE49-F238E27FC236}">
                <a16:creationId xmlns:a16="http://schemas.microsoft.com/office/drawing/2014/main" id="{BFF29E1D-ED5C-49A2-A260-9222E59129A3}"/>
              </a:ext>
            </a:extLst>
          </p:cNvPr>
          <p:cNvSpPr>
            <a:spLocks noGrp="1"/>
          </p:cNvSpPr>
          <p:nvPr>
            <p:ph idx="1"/>
          </p:nvPr>
        </p:nvSpPr>
        <p:spPr/>
        <p:txBody>
          <a:bodyPr/>
          <a:lstStyle/>
          <a:p>
            <a:pPr algn="just">
              <a:spcBef>
                <a:spcPts val="0"/>
              </a:spcBef>
            </a:pPr>
            <a:r>
              <a:rPr lang="en-US" altLang="zh-CN" sz="2000">
                <a:latin typeface="Arial" panose="020B0604020202020204" pitchFamily="34" charset="0"/>
              </a:rPr>
              <a:t>Java</a:t>
            </a:r>
            <a:r>
              <a:rPr lang="zh-CN" altLang="en-US" sz="2000">
                <a:latin typeface="Arial" panose="020B0604020202020204" pitchFamily="34" charset="0"/>
              </a:rPr>
              <a:t>中，有一种适配器是</a:t>
            </a:r>
            <a:r>
              <a:rPr lang="zh-CN" altLang="en-US" sz="2000" b="1">
                <a:solidFill>
                  <a:srgbClr val="C00000"/>
                </a:solidFill>
                <a:latin typeface="Arial" panose="020B0604020202020204" pitchFamily="34" charset="0"/>
              </a:rPr>
              <a:t>单接口适配器</a:t>
            </a:r>
            <a:r>
              <a:rPr lang="zh-CN" altLang="en-US" sz="2000">
                <a:latin typeface="Arial" panose="020B0604020202020204" pitchFamily="34" charset="0"/>
              </a:rPr>
              <a:t>，可以让用户更加方便地使用该接口。</a:t>
            </a:r>
            <a:endParaRPr lang="en-US" altLang="zh-CN" sz="2000">
              <a:latin typeface="Arial" panose="020B0604020202020204" pitchFamily="34" charset="0"/>
            </a:endParaRPr>
          </a:p>
          <a:p>
            <a:pPr algn="just">
              <a:spcBef>
                <a:spcPts val="0"/>
              </a:spcBef>
            </a:pPr>
            <a:r>
              <a:rPr lang="zh-CN" altLang="en-US" sz="2000">
                <a:latin typeface="Arial" panose="020B0604020202020204" pitchFamily="34" charset="0"/>
              </a:rPr>
              <a:t>如果一个接口中有多个方法，如果一个类实现该接口，该类就必须要实现接口中的全部方法，但是用户实际上可能仅仅需要实现接口中的某个方法，在这种情况小，就可以考虑使用单接口适配器。</a:t>
            </a:r>
            <a:endParaRPr lang="en-US" altLang="zh-CN" sz="2000">
              <a:latin typeface="Arial" panose="020B0604020202020204" pitchFamily="34" charset="0"/>
            </a:endParaRPr>
          </a:p>
          <a:p>
            <a:pPr algn="just">
              <a:spcBef>
                <a:spcPts val="0"/>
              </a:spcBef>
            </a:pPr>
            <a:r>
              <a:rPr lang="zh-CN" altLang="en-US" sz="2000">
                <a:latin typeface="Arial" panose="020B0604020202020204" pitchFamily="34" charset="0"/>
              </a:rPr>
              <a:t>单接口适配器就可以减少代码的编写，可以让用户专心实现所需要的方法。</a:t>
            </a:r>
            <a:endParaRPr lang="en-US" altLang="zh-CN" sz="2000">
              <a:latin typeface="Arial" panose="020B0604020202020204" pitchFamily="34" charset="0"/>
            </a:endParaRPr>
          </a:p>
          <a:p>
            <a:pPr algn="just">
              <a:spcBef>
                <a:spcPts val="0"/>
              </a:spcBef>
            </a:pPr>
            <a:endParaRPr lang="zh-CN" altLang="en-US" sz="2000">
              <a:latin typeface="Arial" panose="020B0604020202020204" pitchFamily="34" charset="0"/>
            </a:endParaRPr>
          </a:p>
          <a:p>
            <a:pPr algn="just">
              <a:spcBef>
                <a:spcPts val="0"/>
              </a:spcBef>
            </a:pPr>
            <a:r>
              <a:rPr lang="zh-CN" altLang="en-US" sz="2000">
                <a:latin typeface="Arial" panose="020B0604020202020204" pitchFamily="34" charset="0"/>
              </a:rPr>
              <a:t>针对一个接口的“单接口适配器”就是已经实现了该接口的类，并对接口中的每个方法都给出了一个默认的实现。比如，</a:t>
            </a:r>
            <a:r>
              <a:rPr lang="en-US" altLang="zh-CN" sz="2000">
                <a:latin typeface="Arial" panose="020B0604020202020204" pitchFamily="34" charset="0"/>
              </a:rPr>
              <a:t>java.awt.event</a:t>
            </a:r>
            <a:r>
              <a:rPr lang="zh-CN" altLang="en-US" sz="2000">
                <a:latin typeface="Arial" panose="020B0604020202020204" pitchFamily="34" charset="0"/>
              </a:rPr>
              <a:t>包中的</a:t>
            </a:r>
            <a:r>
              <a:rPr lang="en-US" altLang="zh-CN" sz="2000">
                <a:latin typeface="Arial" panose="020B0604020202020204" pitchFamily="34" charset="0"/>
              </a:rPr>
              <a:t>MouseAdapter</a:t>
            </a:r>
            <a:r>
              <a:rPr lang="zh-CN" altLang="en-US" sz="2000">
                <a:latin typeface="Arial" panose="020B0604020202020204" pitchFamily="34" charset="0"/>
              </a:rPr>
              <a:t>就是</a:t>
            </a:r>
            <a:r>
              <a:rPr lang="en-US" altLang="zh-CN" sz="2000">
                <a:latin typeface="Arial" panose="020B0604020202020204" pitchFamily="34" charset="0"/>
              </a:rPr>
              <a:t>MouseListener</a:t>
            </a:r>
            <a:r>
              <a:rPr lang="zh-CN" altLang="en-US" sz="2000">
                <a:latin typeface="Arial" panose="020B0604020202020204" pitchFamily="34" charset="0"/>
              </a:rPr>
              <a:t>接口的单接口适配器。</a:t>
            </a:r>
            <a:endParaRPr lang="en-US" altLang="zh-CN" sz="2000">
              <a:latin typeface="Arial" panose="020B0604020202020204" pitchFamily="34" charset="0"/>
            </a:endParaRPr>
          </a:p>
          <a:p>
            <a:pPr algn="just">
              <a:spcBef>
                <a:spcPts val="0"/>
              </a:spcBef>
            </a:pPr>
            <a:endParaRPr lang="zh-CN" altLang="en-US" sz="2000">
              <a:latin typeface="Arial" panose="020B0604020202020204" pitchFamily="34" charset="0"/>
            </a:endParaRPr>
          </a:p>
          <a:p>
            <a:pPr algn="just">
              <a:spcBef>
                <a:spcPts val="0"/>
              </a:spcBef>
            </a:pPr>
            <a:r>
              <a:rPr lang="zh-CN" altLang="en-US" sz="2000">
                <a:latin typeface="Arial" panose="020B0604020202020204" pitchFamily="34" charset="0"/>
              </a:rPr>
              <a:t>在</a:t>
            </a:r>
            <a:r>
              <a:rPr lang="en-US" altLang="zh-CN" sz="2000">
                <a:latin typeface="Arial" panose="020B0604020202020204" pitchFamily="34" charset="0"/>
              </a:rPr>
              <a:t>Java API</a:t>
            </a:r>
            <a:r>
              <a:rPr lang="zh-CN" altLang="en-US" sz="2000">
                <a:latin typeface="Arial" panose="020B0604020202020204" pitchFamily="34" charset="0"/>
              </a:rPr>
              <a:t>中，如果一个接口中的方法多于一个，</a:t>
            </a:r>
            <a:r>
              <a:rPr lang="en-US" altLang="zh-CN" sz="2000">
                <a:latin typeface="Arial" panose="020B0604020202020204" pitchFamily="34" charset="0"/>
              </a:rPr>
              <a:t>Java API</a:t>
            </a:r>
            <a:r>
              <a:rPr lang="zh-CN" altLang="en-US" sz="2000">
                <a:latin typeface="Arial" panose="020B0604020202020204" pitchFamily="34" charset="0"/>
              </a:rPr>
              <a:t>就针对该接口提供相应的单接口适配器。</a:t>
            </a:r>
          </a:p>
          <a:p>
            <a:endParaRPr lang="zh-CN" altLang="en-US"/>
          </a:p>
        </p:txBody>
      </p:sp>
      <p:sp>
        <p:nvSpPr>
          <p:cNvPr id="4" name="灯片编号占位符 3">
            <a:extLst>
              <a:ext uri="{FF2B5EF4-FFF2-40B4-BE49-F238E27FC236}">
                <a16:creationId xmlns:a16="http://schemas.microsoft.com/office/drawing/2014/main" id="{60949EA6-F1F9-4545-8D2D-712C0AE8C5E8}"/>
              </a:ext>
            </a:extLst>
          </p:cNvPr>
          <p:cNvSpPr>
            <a:spLocks noGrp="1"/>
          </p:cNvSpPr>
          <p:nvPr>
            <p:ph type="sldNum" sz="quarter" idx="12"/>
          </p:nvPr>
        </p:nvSpPr>
        <p:spPr/>
        <p:txBody>
          <a:bodyPr/>
          <a:lstStyle/>
          <a:p>
            <a:fld id="{0C913308-F349-4B6D-A68A-DD1791B4A57B}" type="slidenum">
              <a:rPr lang="zh-CN" altLang="en-US" smtClean="0"/>
              <a:pPr/>
              <a:t>67</a:t>
            </a:fld>
            <a:endParaRPr lang="zh-CN" altLang="en-US"/>
          </a:p>
        </p:txBody>
      </p:sp>
    </p:spTree>
    <p:extLst>
      <p:ext uri="{BB962C8B-B14F-4D97-AF65-F5344CB8AC3E}">
        <p14:creationId xmlns:p14="http://schemas.microsoft.com/office/powerpoint/2010/main" val="213060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§8.1.2  </a:t>
            </a:r>
            <a:r>
              <a:rPr lang="zh-CN" altLang="en-US" dirty="0">
                <a:latin typeface="宋体" pitchFamily="2" charset="-122"/>
              </a:rPr>
              <a:t>学习设计模式的必要性 </a:t>
            </a:r>
            <a:endParaRPr lang="zh-CN" altLang="en-US" dirty="0"/>
          </a:p>
        </p:txBody>
      </p:sp>
      <p:sp>
        <p:nvSpPr>
          <p:cNvPr id="3" name="内容占位符 2"/>
          <p:cNvSpPr>
            <a:spLocks noGrp="1"/>
          </p:cNvSpPr>
          <p:nvPr>
            <p:ph idx="1"/>
          </p:nvPr>
        </p:nvSpPr>
        <p:spPr/>
        <p:txBody>
          <a:bodyPr/>
          <a:lstStyle/>
          <a:p>
            <a:pPr algn="just">
              <a:lnSpc>
                <a:spcPct val="110000"/>
              </a:lnSpc>
            </a:pPr>
            <a:r>
              <a:rPr lang="zh-CN" altLang="en-US" b="1" dirty="0">
                <a:solidFill>
                  <a:srgbClr val="C00000"/>
                </a:solidFill>
                <a:latin typeface="宋体" pitchFamily="2" charset="-122"/>
              </a:rPr>
              <a:t>学习并使用模式</a:t>
            </a:r>
            <a:r>
              <a:rPr lang="zh-CN" altLang="en-US" dirty="0">
                <a:latin typeface="宋体" pitchFamily="2" charset="-122"/>
              </a:rPr>
              <a:t>能使设计的系统易维护、可扩展性强、复用性好。 </a:t>
            </a:r>
          </a:p>
          <a:p>
            <a:pPr algn="just">
              <a:lnSpc>
                <a:spcPct val="110000"/>
              </a:lnSpc>
            </a:pPr>
            <a:r>
              <a:rPr lang="zh-CN" altLang="en-US" dirty="0">
                <a:latin typeface="宋体" pitchFamily="2" charset="-122"/>
              </a:rPr>
              <a:t>学习设计模式不仅可以使我们了解、正确使用设计模式，更重要的是可以使我们</a:t>
            </a:r>
            <a:r>
              <a:rPr lang="zh-CN" altLang="en-US" dirty="0">
                <a:solidFill>
                  <a:srgbClr val="C00000"/>
                </a:solidFill>
                <a:latin typeface="宋体" pitchFamily="2" charset="-122"/>
              </a:rPr>
              <a:t>更加深刻地理解面向对象的设计思想</a:t>
            </a:r>
            <a:r>
              <a:rPr lang="zh-CN" altLang="en-US" dirty="0">
                <a:latin typeface="宋体" pitchFamily="2" charset="-122"/>
              </a:rPr>
              <a:t>，非常有利于我们</a:t>
            </a:r>
            <a:r>
              <a:rPr lang="zh-CN" altLang="en-US" dirty="0">
                <a:solidFill>
                  <a:srgbClr val="C00000"/>
                </a:solidFill>
                <a:latin typeface="宋体" pitchFamily="2" charset="-122"/>
              </a:rPr>
              <a:t>更好地使用面向对象语言解决设计中的诸多问题</a:t>
            </a:r>
            <a:r>
              <a:rPr lang="zh-CN" altLang="en-US" dirty="0">
                <a:latin typeface="宋体" pitchFamily="2" charset="-122"/>
              </a:rPr>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§8.1.3   </a:t>
            </a:r>
            <a:r>
              <a:rPr lang="zh-CN" altLang="en-US" dirty="0">
                <a:latin typeface="宋体" pitchFamily="2" charset="-122"/>
              </a:rPr>
              <a:t>什么是框架 </a:t>
            </a:r>
            <a:endParaRPr lang="zh-CN" altLang="en-US" dirty="0"/>
          </a:p>
        </p:txBody>
      </p:sp>
      <p:sp>
        <p:nvSpPr>
          <p:cNvPr id="3" name="内容占位符 2"/>
          <p:cNvSpPr>
            <a:spLocks noGrp="1"/>
          </p:cNvSpPr>
          <p:nvPr>
            <p:ph idx="1"/>
          </p:nvPr>
        </p:nvSpPr>
        <p:spPr/>
        <p:txBody>
          <a:bodyPr/>
          <a:lstStyle/>
          <a:p>
            <a:pPr algn="just">
              <a:spcBef>
                <a:spcPts val="0"/>
              </a:spcBef>
            </a:pPr>
            <a:r>
              <a:rPr lang="zh-CN" altLang="en-US" sz="2400" b="1" dirty="0">
                <a:solidFill>
                  <a:srgbClr val="C00000"/>
                </a:solidFill>
                <a:latin typeface="宋体" pitchFamily="2" charset="-122"/>
              </a:rPr>
              <a:t>框架</a:t>
            </a:r>
            <a:r>
              <a:rPr lang="zh-CN" altLang="en-US" sz="2400" dirty="0">
                <a:latin typeface="宋体" pitchFamily="2" charset="-122"/>
              </a:rPr>
              <a:t>是针对某个领域，提供用于开发应用系统的</a:t>
            </a:r>
            <a:r>
              <a:rPr lang="zh-CN" altLang="en-US" sz="2400" b="1" dirty="0">
                <a:solidFill>
                  <a:srgbClr val="C00000"/>
                </a:solidFill>
                <a:latin typeface="宋体" pitchFamily="2" charset="-122"/>
              </a:rPr>
              <a:t>类的集合</a:t>
            </a:r>
            <a:r>
              <a:rPr lang="zh-CN" altLang="en-US" sz="2400" dirty="0">
                <a:latin typeface="宋体" pitchFamily="2" charset="-122"/>
              </a:rPr>
              <a:t>。</a:t>
            </a:r>
            <a:endParaRPr lang="en-US" altLang="zh-CN" sz="2400" dirty="0">
              <a:latin typeface="宋体" pitchFamily="2" charset="-122"/>
            </a:endParaRPr>
          </a:p>
          <a:p>
            <a:pPr algn="just">
              <a:spcBef>
                <a:spcPts val="0"/>
              </a:spcBef>
            </a:pPr>
            <a:r>
              <a:rPr lang="zh-CN" altLang="en-US" sz="2400" dirty="0">
                <a:latin typeface="宋体" pitchFamily="2" charset="-122"/>
              </a:rPr>
              <a:t>框架不是模式。</a:t>
            </a:r>
            <a:endParaRPr lang="en-US" altLang="zh-CN" sz="2400" dirty="0">
              <a:latin typeface="宋体" pitchFamily="2" charset="-122"/>
            </a:endParaRPr>
          </a:p>
          <a:p>
            <a:pPr algn="just">
              <a:spcBef>
                <a:spcPts val="0"/>
              </a:spcBef>
            </a:pPr>
            <a:r>
              <a:rPr lang="zh-CN" altLang="en-US" sz="2400" dirty="0">
                <a:latin typeface="宋体" pitchFamily="2" charset="-122"/>
              </a:rPr>
              <a:t>程序设计者可以使用框架提供的类设计一个应用程序，而且在设计应用程序时</a:t>
            </a:r>
            <a:r>
              <a:rPr lang="zh-CN" altLang="en-US" sz="2400" dirty="0">
                <a:solidFill>
                  <a:srgbClr val="0000CC"/>
                </a:solidFill>
                <a:latin typeface="宋体" pitchFamily="2" charset="-122"/>
              </a:rPr>
              <a:t>可以针对特定的问题使用某个设计</a:t>
            </a:r>
            <a:r>
              <a:rPr lang="zh-CN" altLang="en-US" sz="2400">
                <a:solidFill>
                  <a:srgbClr val="0000CC"/>
                </a:solidFill>
                <a:latin typeface="宋体" pitchFamily="2" charset="-122"/>
              </a:rPr>
              <a:t>模式</a:t>
            </a:r>
            <a:r>
              <a:rPr lang="zh-CN" altLang="en-US" sz="2400">
                <a:latin typeface="宋体" pitchFamily="2" charset="-122"/>
              </a:rPr>
              <a:t>。</a:t>
            </a:r>
            <a:endParaRPr lang="en-US" altLang="zh-CN" sz="2400">
              <a:latin typeface="宋体" pitchFamily="2" charset="-122"/>
            </a:endParaRPr>
          </a:p>
          <a:p>
            <a:pPr algn="just">
              <a:spcBef>
                <a:spcPts val="0"/>
              </a:spcBef>
            </a:pPr>
            <a:endParaRPr lang="zh-CN" altLang="en-US" sz="2400" dirty="0">
              <a:latin typeface="宋体" pitchFamily="2" charset="-122"/>
            </a:endParaRPr>
          </a:p>
          <a:p>
            <a:pPr algn="just">
              <a:spcBef>
                <a:spcPts val="0"/>
              </a:spcBef>
            </a:pPr>
            <a:r>
              <a:rPr lang="zh-CN" altLang="en-US" sz="2400" dirty="0">
                <a:latin typeface="宋体" pitchFamily="2" charset="-122"/>
              </a:rPr>
              <a:t>框架与模式相比：</a:t>
            </a:r>
          </a:p>
          <a:p>
            <a:pPr lvl="1" algn="just">
              <a:spcBef>
                <a:spcPts val="0"/>
              </a:spcBef>
              <a:buNone/>
            </a:pPr>
            <a:r>
              <a:rPr lang="zh-CN" altLang="en-US" dirty="0">
                <a:latin typeface="宋体" pitchFamily="2" charset="-122"/>
              </a:rPr>
              <a:t> 1．层次不同 </a:t>
            </a:r>
          </a:p>
          <a:p>
            <a:pPr lvl="1" algn="just">
              <a:spcBef>
                <a:spcPts val="0"/>
              </a:spcBef>
              <a:buNone/>
            </a:pPr>
            <a:r>
              <a:rPr lang="zh-CN" altLang="en-US" dirty="0">
                <a:latin typeface="宋体" pitchFamily="2" charset="-122"/>
              </a:rPr>
              <a:t> 2．范围不同 </a:t>
            </a:r>
          </a:p>
          <a:p>
            <a:pPr lvl="1" algn="just">
              <a:spcBef>
                <a:spcPts val="0"/>
              </a:spcBef>
              <a:buNone/>
            </a:pPr>
            <a:r>
              <a:rPr lang="zh-CN" altLang="en-US" dirty="0">
                <a:latin typeface="宋体" pitchFamily="2" charset="-122"/>
              </a:rPr>
              <a:t> 3．相互关系</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solidFill>
                  <a:schemeClr val="tx1"/>
                </a:solidFill>
              </a:rPr>
              <a:t>§8.1.4   </a:t>
            </a:r>
            <a:r>
              <a:rPr lang="zh-CN" altLang="en-US" dirty="0">
                <a:solidFill>
                  <a:schemeClr val="tx1"/>
                </a:solidFill>
                <a:latin typeface="宋体" pitchFamily="2" charset="-122"/>
              </a:rPr>
              <a:t>模式分类 </a:t>
            </a:r>
          </a:p>
        </p:txBody>
      </p:sp>
      <p:sp>
        <p:nvSpPr>
          <p:cNvPr id="3" name="内容占位符 2"/>
          <p:cNvSpPr>
            <a:spLocks noGrp="1"/>
          </p:cNvSpPr>
          <p:nvPr>
            <p:ph idx="1"/>
          </p:nvPr>
        </p:nvSpPr>
        <p:spPr/>
        <p:txBody>
          <a:bodyPr/>
          <a:lstStyle/>
          <a:p>
            <a:r>
              <a:rPr lang="zh-CN" altLang="en-US" dirty="0"/>
              <a:t>总体来说设计模式分为三大类：</a:t>
            </a:r>
          </a:p>
          <a:p>
            <a:pPr marL="514350" indent="-514350">
              <a:buFont typeface="+mj-lt"/>
              <a:buAutoNum type="arabicPeriod"/>
            </a:pPr>
            <a:r>
              <a:rPr lang="zh-CN" altLang="en-US" sz="2400" b="1" dirty="0">
                <a:solidFill>
                  <a:srgbClr val="C00000"/>
                </a:solidFill>
              </a:rPr>
              <a:t>创建型模式</a:t>
            </a:r>
            <a:r>
              <a:rPr lang="zh-CN" altLang="en-US" sz="2400" dirty="0"/>
              <a:t>，共五种：</a:t>
            </a:r>
            <a:endParaRPr lang="en-US" altLang="zh-CN" sz="2400" dirty="0"/>
          </a:p>
          <a:p>
            <a:pPr marL="863600" lvl="1" indent="-514350"/>
            <a:r>
              <a:rPr lang="zh-CN" altLang="en-US" sz="2000" dirty="0"/>
              <a:t>工厂方法模式、抽象工厂模式、单例模式、建造者模式、原型模式。</a:t>
            </a:r>
          </a:p>
          <a:p>
            <a:pPr marL="514350" indent="-514350">
              <a:buFont typeface="+mj-lt"/>
              <a:buAutoNum type="arabicPeriod"/>
            </a:pPr>
            <a:r>
              <a:rPr lang="zh-CN" altLang="en-US" sz="2400" b="1" dirty="0">
                <a:solidFill>
                  <a:srgbClr val="C00000"/>
                </a:solidFill>
              </a:rPr>
              <a:t>结构型模式</a:t>
            </a:r>
            <a:r>
              <a:rPr lang="zh-CN" altLang="en-US" sz="2400" dirty="0"/>
              <a:t>，共七种：</a:t>
            </a:r>
            <a:endParaRPr lang="en-US" altLang="zh-CN" sz="2400" dirty="0"/>
          </a:p>
          <a:p>
            <a:pPr marL="863600" lvl="1" indent="-514350"/>
            <a:r>
              <a:rPr lang="zh-CN" altLang="en-US" sz="2000" dirty="0"/>
              <a:t>适配器模式、装饰器模式、代理模式、外观模式、桥接模式、组合模式、享元模式。</a:t>
            </a:r>
          </a:p>
          <a:p>
            <a:pPr marL="514350" indent="-514350">
              <a:buFont typeface="+mj-lt"/>
              <a:buAutoNum type="arabicPeriod"/>
            </a:pPr>
            <a:r>
              <a:rPr lang="zh-CN" altLang="en-US" sz="2400" b="1" dirty="0">
                <a:solidFill>
                  <a:srgbClr val="C00000"/>
                </a:solidFill>
              </a:rPr>
              <a:t>行为型模式</a:t>
            </a:r>
            <a:r>
              <a:rPr lang="zh-CN" altLang="en-US" sz="2400" dirty="0"/>
              <a:t>，共十一种：</a:t>
            </a:r>
            <a:endParaRPr lang="en-US" altLang="zh-CN" sz="2400" dirty="0"/>
          </a:p>
          <a:p>
            <a:pPr marL="863600" lvl="1" indent="-514350"/>
            <a:r>
              <a:rPr lang="zh-CN" altLang="en-US" sz="2000" dirty="0">
                <a:solidFill>
                  <a:srgbClr val="0000CC"/>
                </a:solidFill>
              </a:rPr>
              <a:t>策略模式</a:t>
            </a:r>
            <a:r>
              <a:rPr lang="zh-CN" altLang="en-US" sz="2000" dirty="0"/>
              <a:t>、模板方法模式、观察者模式、迭代子模式、责任链模式、命令模式、备忘录模式、状态模式、</a:t>
            </a:r>
            <a:r>
              <a:rPr lang="zh-CN" altLang="en-US" sz="2000" dirty="0">
                <a:solidFill>
                  <a:srgbClr val="0000CC"/>
                </a:solidFill>
              </a:rPr>
              <a:t>访问者模式</a:t>
            </a:r>
            <a:r>
              <a:rPr lang="zh-CN" altLang="en-US" sz="2000" dirty="0"/>
              <a:t>、中介者模式、解释器模式。</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97C3C83B-2078-4722-AC76-4DAD10D0FA72}" vid="{F0EA3705-93A3-4FD2-9E69-7D661BE54E8D}"/>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TotalTime>
  <Words>5062</Words>
  <Application>Microsoft Office PowerPoint</Application>
  <PresentationFormat>全屏显示(4:3)</PresentationFormat>
  <Paragraphs>642</Paragraphs>
  <Slides>67</Slides>
  <Notes>4</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67</vt:i4>
      </vt:variant>
    </vt:vector>
  </HeadingPairs>
  <TitlesOfParts>
    <vt:vector size="79" baseType="lpstr">
      <vt:lpstr>仿宋_GB2312</vt:lpstr>
      <vt:lpstr>黑体</vt:lpstr>
      <vt:lpstr>华文楷体</vt:lpstr>
      <vt:lpstr>楷体_GB2312</vt:lpstr>
      <vt:lpstr>宋体</vt:lpstr>
      <vt:lpstr>Arial</vt:lpstr>
      <vt:lpstr>Calibri</vt:lpstr>
      <vt:lpstr>Tahoma</vt:lpstr>
      <vt:lpstr>Wingdings</vt:lpstr>
      <vt:lpstr>主题1</vt:lpstr>
      <vt:lpstr>1_Office 主题</vt:lpstr>
      <vt:lpstr>位图图像</vt:lpstr>
      <vt:lpstr>《Java高级编程》</vt:lpstr>
      <vt:lpstr>导读</vt:lpstr>
      <vt:lpstr>§8.1   设计模式简介 </vt:lpstr>
      <vt:lpstr>§8.1.1  什么是设计模式 </vt:lpstr>
      <vt:lpstr>建筑师 Christopher Alexander</vt:lpstr>
      <vt:lpstr>经典著作</vt:lpstr>
      <vt:lpstr>§8.1.2  学习设计模式的必要性 </vt:lpstr>
      <vt:lpstr>§8.1.3   什么是框架 </vt:lpstr>
      <vt:lpstr>§8.1.4   模式分类 </vt:lpstr>
      <vt:lpstr>PowerPoint 演示文稿</vt:lpstr>
      <vt:lpstr>§8.2   策略模式</vt:lpstr>
      <vt:lpstr>§8.2.1  策略模式的结构</vt:lpstr>
      <vt:lpstr>策略模式结构中的角色形成的UML类图</vt:lpstr>
      <vt:lpstr>用问题来描述策略模式中的各个角色</vt:lpstr>
      <vt:lpstr>PowerPoint 演示文稿</vt:lpstr>
      <vt:lpstr>使用策略模式设计程序</vt:lpstr>
      <vt:lpstr>使用策略模式设计程序</vt:lpstr>
      <vt:lpstr>上下文(Context)</vt:lpstr>
      <vt:lpstr>使用策略模式设计程序</vt:lpstr>
      <vt:lpstr>具体策略</vt:lpstr>
      <vt:lpstr>具体策略</vt:lpstr>
      <vt:lpstr>Application.java</vt:lpstr>
      <vt:lpstr>§8.2.2   模式的使用 </vt:lpstr>
      <vt:lpstr>§8.2.3    策略模式的优点 </vt:lpstr>
      <vt:lpstr>开-闭原则</vt:lpstr>
      <vt:lpstr>§8.2.4  适合使用策略模式的情景 </vt:lpstr>
      <vt:lpstr>§8.2.5   策略模式相对继承机制的优势</vt:lpstr>
      <vt:lpstr>继承与组合</vt:lpstr>
      <vt:lpstr>继承与组合</vt:lpstr>
      <vt:lpstr>使用模式设计对象</vt:lpstr>
      <vt:lpstr>继承</vt:lpstr>
      <vt:lpstr>组合</vt:lpstr>
      <vt:lpstr>组合</vt:lpstr>
      <vt:lpstr>继承与授权</vt:lpstr>
      <vt:lpstr>§8.3  访问者模式</vt:lpstr>
      <vt:lpstr>实例：</vt:lpstr>
      <vt:lpstr>§8.3  访问者模式</vt:lpstr>
      <vt:lpstr>§8.3.1  模式的结构</vt:lpstr>
      <vt:lpstr>访问者模式的UML类图</vt:lpstr>
      <vt:lpstr>用问题来描述 访问者模式 中各个角色</vt:lpstr>
      <vt:lpstr>用问题来描述 访问者模式 中各个角色</vt:lpstr>
      <vt:lpstr>使用“访问者模式”设计程序</vt:lpstr>
      <vt:lpstr>PowerPoint 演示文稿</vt:lpstr>
      <vt:lpstr>1. 抽象元素(Element)</vt:lpstr>
      <vt:lpstr>2. 抽象访问者(Visitor)</vt:lpstr>
      <vt:lpstr>3．具体访问者(Concrete Visitor) </vt:lpstr>
      <vt:lpstr>3．具体访问者(Concrete Visitor) </vt:lpstr>
      <vt:lpstr>4．具体元素(Concrete Element)  </vt:lpstr>
      <vt:lpstr>§8.3.2   模式的使用 </vt:lpstr>
      <vt:lpstr>§8.3.2   模式的使用 </vt:lpstr>
      <vt:lpstr>§8.3.2   模式的使用 </vt:lpstr>
      <vt:lpstr>§8.3.3  双重分派 </vt:lpstr>
      <vt:lpstr>§8.3.3  双重分派 </vt:lpstr>
      <vt:lpstr>§8.3.3  双重分派 </vt:lpstr>
      <vt:lpstr>Visitor接口与Element类之间的关系</vt:lpstr>
      <vt:lpstr>§8.3.3  双重分派 </vt:lpstr>
      <vt:lpstr>§8.3.4  访问者模式的优点 </vt:lpstr>
      <vt:lpstr>§8.3.5  适合访问模式的情景 </vt:lpstr>
      <vt:lpstr>§8.5  适配器模式</vt:lpstr>
      <vt:lpstr>§8.5.1  模式的结构</vt:lpstr>
      <vt:lpstr>适配器模式的UML类图</vt:lpstr>
      <vt:lpstr>用问题来描述“适配器模式” 中各个角色</vt:lpstr>
      <vt:lpstr>用问题来描述“适配器模式” 中各个角色</vt:lpstr>
      <vt:lpstr>PowerPoint 演示文稿</vt:lpstr>
      <vt:lpstr>§8.5.2   模式的使用 </vt:lpstr>
      <vt:lpstr>§8.5.3   适配器的适配程度 </vt:lpstr>
      <vt:lpstr>§8.5.4   单接口适配器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631237753@qq.com</cp:lastModifiedBy>
  <cp:revision>242</cp:revision>
  <dcterms:created xsi:type="dcterms:W3CDTF">2018-03-25T13:36:34Z</dcterms:created>
  <dcterms:modified xsi:type="dcterms:W3CDTF">2019-03-27T14:01:55Z</dcterms:modified>
</cp:coreProperties>
</file>