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7" r:id="rId3"/>
    <p:sldId id="257" r:id="rId4"/>
    <p:sldId id="258" r:id="rId5"/>
    <p:sldId id="269" r:id="rId6"/>
    <p:sldId id="268" r:id="rId7"/>
    <p:sldId id="259" r:id="rId8"/>
    <p:sldId id="264" r:id="rId9"/>
    <p:sldId id="265" r:id="rId10"/>
    <p:sldId id="266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en-US" altLang="zh-CN" dirty="0"/>
              <a:t>Fall, 2017</a:t>
            </a:r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equals</a:t>
            </a:r>
            <a:r>
              <a:rPr lang="zh-CN" altLang="en-US" dirty="0">
                <a:solidFill>
                  <a:schemeClr val="tx1"/>
                </a:solidFill>
              </a:rPr>
              <a:t>方法和</a:t>
            </a:r>
            <a:r>
              <a:rPr lang="en-US" altLang="zh-CN" b="1" dirty="0" err="1">
                <a:solidFill>
                  <a:schemeClr val="tx1"/>
                </a:solidFill>
              </a:rPr>
              <a:t>hashCode</a:t>
            </a:r>
            <a:r>
              <a:rPr lang="zh-CN" altLang="en-US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329642" cy="4595824"/>
          </a:xfrm>
        </p:spPr>
        <p:txBody>
          <a:bodyPr/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equals</a:t>
            </a:r>
            <a:r>
              <a:rPr lang="zh-CN" altLang="en-US" sz="2400" b="1" dirty="0">
                <a:solidFill>
                  <a:schemeClr val="tx2"/>
                </a:solidFill>
              </a:rPr>
              <a:t>方法</a:t>
            </a:r>
            <a:r>
              <a:rPr lang="zh-CN" altLang="en-US" sz="2400" dirty="0"/>
              <a:t>用于比较两个对象，默认的实现是比较两个对象引用是否引用了同一个对象；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</a:rPr>
              <a:t>hashCode</a:t>
            </a:r>
            <a:r>
              <a:rPr lang="zh-CN" altLang="en-US" sz="2400" b="1" dirty="0">
                <a:solidFill>
                  <a:schemeClr val="tx2"/>
                </a:solidFill>
              </a:rPr>
              <a:t>方法</a:t>
            </a:r>
            <a:r>
              <a:rPr lang="zh-CN" altLang="en-US" sz="2400" dirty="0"/>
              <a:t>用于返回一个特定对象的</a:t>
            </a:r>
            <a:r>
              <a:rPr lang="zh-CN" altLang="en-US" sz="2400" b="1" dirty="0">
                <a:solidFill>
                  <a:srgbClr val="0000CC"/>
                </a:solidFill>
              </a:rPr>
              <a:t>散列码</a:t>
            </a:r>
            <a:r>
              <a:rPr lang="zh-CN" altLang="en-US" sz="2400" dirty="0"/>
              <a:t>值。默认的，</a:t>
            </a:r>
            <a:r>
              <a:rPr lang="en-US" altLang="zh-CN" sz="2400" dirty="0"/>
              <a:t>Object</a:t>
            </a:r>
            <a:r>
              <a:rPr lang="zh-CN" altLang="en-US" sz="2400" dirty="0"/>
              <a:t>类的</a:t>
            </a:r>
            <a:r>
              <a:rPr lang="en-US" altLang="zh-CN" sz="2400" dirty="0" err="1"/>
              <a:t>hashCode</a:t>
            </a:r>
            <a:r>
              <a:rPr lang="en-US" altLang="zh-CN" sz="2400" dirty="0"/>
              <a:t>()</a:t>
            </a:r>
            <a:r>
              <a:rPr lang="zh-CN" altLang="en-US" sz="2400" dirty="0"/>
              <a:t>方法返回</a:t>
            </a:r>
            <a:r>
              <a:rPr lang="zh-CN" altLang="en-US" sz="2400" dirty="0">
                <a:solidFill>
                  <a:srgbClr val="0000CC"/>
                </a:solidFill>
              </a:rPr>
              <a:t>对象存储的内存地址值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不同的对象有不同的散列码值，便于将对象存放到</a:t>
            </a:r>
            <a:r>
              <a:rPr lang="en-US" altLang="zh-CN" sz="2400" dirty="0" err="1"/>
              <a:t>java.util.HashMap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java.util.Hashtable</a:t>
            </a:r>
            <a:r>
              <a:rPr lang="zh-CN" altLang="en-US" sz="2400" dirty="0"/>
              <a:t>等依赖散列码值存放对象的集合中；</a:t>
            </a:r>
          </a:p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如果要在子类中覆盖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equals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方法，为子类实现特定的比较机制，则必须同时覆盖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hashCode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方法，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保证不同的对象具有不同的散列码值。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equals</a:t>
            </a:r>
            <a:r>
              <a:rPr lang="zh-CN" altLang="en-US" dirty="0">
                <a:solidFill>
                  <a:schemeClr val="tx1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dirty="0"/>
              <a:t>在实际应用中，比较两个对象不是比较它们是否同一个对象，而是要进行其它形式的比较。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JDK</a:t>
            </a:r>
            <a:r>
              <a:rPr lang="zh-CN" altLang="en-US" dirty="0"/>
              <a:t>中，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Math</a:t>
            </a:r>
            <a:r>
              <a:rPr lang="zh-CN" altLang="en-US" dirty="0"/>
              <a:t>等封装类和其它一些系统类都对</a:t>
            </a:r>
            <a:r>
              <a:rPr lang="en-US" altLang="zh-CN" dirty="0">
                <a:solidFill>
                  <a:srgbClr val="FF0000"/>
                </a:solidFill>
              </a:rPr>
              <a:t>equals()</a:t>
            </a:r>
            <a:r>
              <a:rPr lang="zh-CN" altLang="en-US" dirty="0"/>
              <a:t>方法进行了重写。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String</a:t>
            </a:r>
            <a:r>
              <a:rPr lang="zh-CN" altLang="en-US" dirty="0"/>
              <a:t>类重写了</a:t>
            </a:r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/>
              <a:t>equals()</a:t>
            </a:r>
            <a:r>
              <a:rPr lang="zh-CN" altLang="en-US" dirty="0"/>
              <a:t>方法，使其意义变为比较两个对象的内容是否一致。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同理，在用户自定义类中，也可以重写</a:t>
            </a:r>
            <a:r>
              <a:rPr lang="en-US" altLang="zh-CN" b="1" dirty="0">
                <a:solidFill>
                  <a:srgbClr val="FF0000"/>
                </a:solidFill>
              </a:rPr>
              <a:t>equals()</a:t>
            </a:r>
            <a:r>
              <a:rPr lang="zh-CN" altLang="en-US" dirty="0"/>
              <a:t>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824" y="188913"/>
            <a:ext cx="8607455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</a:rPr>
              <a:t>class Student {</a:t>
            </a:r>
            <a:endParaRPr lang="en-US" altLang="zh-CN" sz="22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private String 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</a:rPr>
              <a:t>sno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, name;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public Student(String no, String nm){</a:t>
            </a: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200" b="1" dirty="0" err="1">
                <a:solidFill>
                  <a:srgbClr val="000000"/>
                </a:solidFill>
                <a:latin typeface="Times New Roman" pitchFamily="18" charset="0"/>
              </a:rPr>
              <a:t>sno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=no;</a:t>
            </a: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    name=nm; </a:t>
            </a: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    public 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itchFamily="18" charset="0"/>
              </a:rPr>
              <a:t>boolean</a:t>
            </a:r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 equals(Object 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itchFamily="18" charset="0"/>
              </a:rPr>
              <a:t>obj</a:t>
            </a:r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){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	</a:t>
            </a:r>
            <a:r>
              <a:rPr lang="en-US" altLang="zh-CN" sz="2200" b="1" dirty="0">
                <a:latin typeface="Times New Roman" pitchFamily="18" charset="0"/>
              </a:rPr>
              <a:t>//</a:t>
            </a:r>
            <a:r>
              <a:rPr lang="zh-CN" altLang="en-US" sz="2200" b="1" dirty="0">
                <a:latin typeface="Times New Roman" pitchFamily="18" charset="0"/>
              </a:rPr>
              <a:t>重写</a:t>
            </a:r>
            <a:r>
              <a:rPr lang="en-US" altLang="zh-CN" sz="2200" b="1" dirty="0">
                <a:latin typeface="Times New Roman" pitchFamily="18" charset="0"/>
              </a:rPr>
              <a:t>Object</a:t>
            </a:r>
            <a:r>
              <a:rPr lang="zh-CN" altLang="en-US" sz="2200" b="1" dirty="0">
                <a:latin typeface="Times New Roman" pitchFamily="18" charset="0"/>
              </a:rPr>
              <a:t>类的</a:t>
            </a:r>
            <a:r>
              <a:rPr lang="en-US" altLang="zh-CN" sz="2200" b="1" dirty="0">
                <a:latin typeface="Times New Roman" pitchFamily="18" charset="0"/>
              </a:rPr>
              <a:t>equals</a:t>
            </a:r>
            <a:r>
              <a:rPr lang="zh-CN" altLang="en-US" sz="2200" b="1" dirty="0">
                <a:latin typeface="Times New Roman" pitchFamily="18" charset="0"/>
              </a:rPr>
              <a:t>方法</a:t>
            </a:r>
            <a:endParaRPr lang="en-US" altLang="zh-CN" sz="2200" b="1" dirty="0"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    if(!(</a:t>
            </a:r>
            <a:r>
              <a:rPr lang="en-US" altLang="zh-CN" sz="2200" b="1" dirty="0" err="1">
                <a:solidFill>
                  <a:srgbClr val="0000CC"/>
                </a:solidFill>
                <a:latin typeface="Times New Roman" pitchFamily="18" charset="0"/>
              </a:rPr>
              <a:t>obj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Times New Roman" pitchFamily="18" charset="0"/>
              </a:rPr>
              <a:t>instanceof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 Student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))</a:t>
            </a: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        return false;</a:t>
            </a: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    Student other=(Student)</a:t>
            </a:r>
            <a:r>
              <a:rPr lang="en-US" altLang="zh-CN" sz="2200" b="1" dirty="0" err="1">
                <a:solidFill>
                  <a:srgbClr val="FF3300"/>
                </a:solidFill>
                <a:latin typeface="Times New Roman" pitchFamily="18" charset="0"/>
              </a:rPr>
              <a:t>obj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    return </a:t>
            </a:r>
            <a:r>
              <a:rPr lang="en-US" altLang="zh-CN" sz="2200" b="1" dirty="0" err="1">
                <a:solidFill>
                  <a:srgbClr val="0000CC"/>
                </a:solidFill>
                <a:latin typeface="Times New Roman" pitchFamily="18" charset="0"/>
              </a:rPr>
              <a:t>sno.equals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(other.sno)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&amp;&amp; </a:t>
            </a:r>
            <a:r>
              <a:rPr lang="en-US" altLang="zh-CN" sz="2200" b="1" dirty="0" err="1">
                <a:solidFill>
                  <a:srgbClr val="0000CC"/>
                </a:solidFill>
                <a:latin typeface="Times New Roman" pitchFamily="18" charset="0"/>
              </a:rPr>
              <a:t>name.equals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</a:rPr>
              <a:t>(other.name)</a:t>
            </a:r>
          </a:p>
          <a:p>
            <a:pPr eaLnBrk="0" hangingPunct="0"/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endParaRPr lang="en-US" altLang="zh-CN" sz="10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   </a:t>
            </a:r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public 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0066"/>
                </a:solidFill>
                <a:latin typeface="Times New Roman" pitchFamily="18" charset="0"/>
              </a:rPr>
              <a:t>hashCode</a:t>
            </a:r>
            <a:r>
              <a:rPr lang="en-US" altLang="zh-CN" sz="2200" b="1" dirty="0">
                <a:solidFill>
                  <a:srgbClr val="000066"/>
                </a:solidFill>
                <a:latin typeface="Times New Roman" pitchFamily="18" charset="0"/>
              </a:rPr>
              <a:t>(){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	</a:t>
            </a:r>
            <a:r>
              <a:rPr lang="en-US" altLang="zh-CN" sz="2200" b="1" dirty="0">
                <a:latin typeface="Times New Roman" pitchFamily="18" charset="0"/>
              </a:rPr>
              <a:t>//</a:t>
            </a:r>
            <a:r>
              <a:rPr lang="zh-CN" altLang="en-US" sz="2200" b="1" dirty="0">
                <a:latin typeface="Times New Roman" pitchFamily="18" charset="0"/>
              </a:rPr>
              <a:t>重写</a:t>
            </a:r>
            <a:r>
              <a:rPr lang="en-US" altLang="zh-CN" sz="2200" b="1" dirty="0">
                <a:latin typeface="Times New Roman" pitchFamily="18" charset="0"/>
              </a:rPr>
              <a:t>Object</a:t>
            </a:r>
            <a:r>
              <a:rPr lang="zh-CN" altLang="en-US" sz="2200" b="1" dirty="0">
                <a:latin typeface="Times New Roman" pitchFamily="18" charset="0"/>
              </a:rPr>
              <a:t>类的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hashCode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()</a:t>
            </a:r>
            <a:r>
              <a:rPr lang="zh-CN" altLang="en-US" sz="2200" b="1" dirty="0">
                <a:latin typeface="Times New Roman" pitchFamily="18" charset="0"/>
              </a:rPr>
              <a:t>方法</a:t>
            </a:r>
            <a:endParaRPr lang="en-US" altLang="zh-CN" sz="2200" b="1" dirty="0">
              <a:solidFill>
                <a:srgbClr val="0066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       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hc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=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sno.hashCode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();</a:t>
            </a:r>
          </a:p>
          <a:p>
            <a:pPr eaLnBrk="0" hangingPunct="0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       return 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hc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*</a:t>
            </a:r>
            <a:r>
              <a:rPr lang="en-US" altLang="zh-CN" sz="2200" b="1" dirty="0" err="1">
                <a:solidFill>
                  <a:srgbClr val="006600"/>
                </a:solidFill>
                <a:latin typeface="Times New Roman" pitchFamily="18" charset="0"/>
              </a:rPr>
              <a:t>19+name.hashCode</a:t>
            </a:r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();	</a:t>
            </a:r>
            <a:r>
              <a:rPr lang="en-US" altLang="zh-CN" sz="2200" b="1" dirty="0">
                <a:latin typeface="Times New Roman" pitchFamily="18" charset="0"/>
              </a:rPr>
              <a:t>//</a:t>
            </a:r>
            <a:r>
              <a:rPr lang="zh-CN" altLang="en-US" sz="2200" b="1" dirty="0">
                <a:latin typeface="Times New Roman" pitchFamily="18" charset="0"/>
              </a:rPr>
              <a:t>返回新的</a:t>
            </a:r>
            <a:r>
              <a:rPr lang="en-US" altLang="zh-CN" sz="2200" b="1" dirty="0" err="1">
                <a:latin typeface="Times New Roman" pitchFamily="18" charset="0"/>
              </a:rPr>
              <a:t>hashCode</a:t>
            </a:r>
            <a:r>
              <a:rPr lang="zh-CN" altLang="en-US" sz="2200" b="1" dirty="0">
                <a:latin typeface="Times New Roman" pitchFamily="18" charset="0"/>
              </a:rPr>
              <a:t>值</a:t>
            </a:r>
            <a:endParaRPr lang="en-US" altLang="zh-CN" sz="2200" b="1" dirty="0">
              <a:latin typeface="Times New Roman" pitchFamily="18" charset="0"/>
            </a:endParaRPr>
          </a:p>
          <a:p>
            <a:pPr eaLnBrk="0" hangingPunct="0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r>
              <a:rPr lang="en-US" altLang="zh-CN" sz="2200" b="1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8596" y="1142984"/>
            <a:ext cx="8280400" cy="371477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class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StudentComparision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public static void main(String[]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Student stu1=new Student(“1001”, “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Zhangsan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”);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Student stu2=new Student(“1001”, “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Zhangsan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”);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(stu1==stu2);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System.out.println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(stu1.equals(stu2));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286511" y="3356992"/>
            <a:ext cx="1223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//true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86511" y="3000372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//false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b="1" dirty="0" err="1">
                <a:solidFill>
                  <a:schemeClr val="tx1"/>
                </a:solidFill>
              </a:rPr>
              <a:t>java.lang.Object</a:t>
            </a:r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zh-CN" altLang="en-US" sz="4800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595824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类作为</a:t>
            </a:r>
            <a:r>
              <a:rPr lang="en-US" altLang="zh-CN" dirty="0"/>
              <a:t>Java</a:t>
            </a:r>
            <a:r>
              <a:rPr lang="zh-CN" altLang="en-US" dirty="0"/>
              <a:t>整个类层次结构树的根节点</a:t>
            </a:r>
            <a:r>
              <a:rPr lang="en-US" altLang="zh-CN" dirty="0"/>
              <a:t>(root)</a:t>
            </a:r>
            <a:r>
              <a:rPr lang="zh-CN" altLang="en-US" dirty="0"/>
              <a:t>，是所有类的父类或祖先类。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类型的变量可以引用任何类的对象。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类定义了一些被所有类的对象继承的方法，这些方法可以分为两大类：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(1) </a:t>
            </a:r>
            <a:r>
              <a:rPr lang="zh-CN" altLang="en-US" b="1" dirty="0">
                <a:solidFill>
                  <a:schemeClr val="tx2"/>
                </a:solidFill>
              </a:rPr>
              <a:t>通用工具方法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(2) </a:t>
            </a:r>
            <a:r>
              <a:rPr lang="zh-CN" altLang="en-US" b="1" dirty="0">
                <a:solidFill>
                  <a:schemeClr val="tx2"/>
                </a:solidFill>
              </a:rPr>
              <a:t>支持多线程的方法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Object</a:t>
            </a:r>
            <a:r>
              <a:rPr lang="en-US" altLang="zh-CN" dirty="0"/>
              <a:t> Class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Chapter 6: Extending Classes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413A0-A6DC-4A77-94DF-E5F877245BE7}" type="slidenum">
              <a:rPr lang="en-US" altLang="zh-CN"/>
              <a:pPr>
                <a:defRPr/>
              </a:pPr>
              <a:t>3</a:t>
            </a:fld>
            <a:r>
              <a:rPr lang="en-US" altLang="zh-CN"/>
              <a:t>/27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95288" y="2060575"/>
            <a:ext cx="8215312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800">
                <a:latin typeface="Times New Roman" pitchFamily="18" charset="0"/>
              </a:rPr>
              <a:t>Object Class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ko-KR" sz="2800">
                <a:latin typeface="Arial" charset="0"/>
              </a:rPr>
              <a:t>—</a:t>
            </a:r>
            <a:r>
              <a:rPr lang="en-US" altLang="zh-CN" sz="2800">
                <a:latin typeface="Tahoma" pitchFamily="34" charset="0"/>
              </a:rPr>
              <a:t> </a:t>
            </a:r>
            <a:r>
              <a:rPr lang="en-US" altLang="ko-KR" sz="2800">
                <a:solidFill>
                  <a:srgbClr val="CC0000"/>
                </a:solidFill>
                <a:latin typeface="Times New Roman" pitchFamily="18" charset="0"/>
              </a:rPr>
              <a:t>Super class of all classes</a:t>
            </a:r>
            <a:r>
              <a:rPr lang="en-US" altLang="ko-KR" sz="2800" b="0"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1400" b="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800" b="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800" b="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800" b="0">
              <a:latin typeface="Times New Roman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ko-KR" sz="2800" b="0">
              <a:latin typeface="Times New Roman" pitchFamily="18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514600" y="3276600"/>
            <a:ext cx="1219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itchFamily="18" charset="0"/>
                <a:ea typeface="굴림" pitchFamily="34" charset="-127"/>
              </a:rPr>
              <a:t>Object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438400" y="4038600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itchFamily="18" charset="0"/>
                <a:ea typeface="굴림" pitchFamily="34" charset="-127"/>
              </a:rPr>
              <a:t>superclass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362200" y="4800600"/>
            <a:ext cx="1600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itchFamily="18" charset="0"/>
                <a:ea typeface="굴림" pitchFamily="34" charset="-127"/>
              </a:rPr>
              <a:t>subclass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124200" y="3733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1242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2235" name="AutoShape 11"/>
          <p:cNvSpPr>
            <a:spLocks noChangeArrowheads="1"/>
          </p:cNvSpPr>
          <p:nvPr/>
        </p:nvSpPr>
        <p:spPr bwMode="auto">
          <a:xfrm>
            <a:off x="4284663" y="2997200"/>
            <a:ext cx="4216427" cy="1123712"/>
          </a:xfrm>
          <a:prstGeom prst="wedgeRoundRectCallout">
            <a:avLst>
              <a:gd name="adj1" fmla="val -60356"/>
              <a:gd name="adj2" fmla="val -6065"/>
              <a:gd name="adj3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000" b="0" dirty="0">
                <a:latin typeface="Times New Roman" pitchFamily="18" charset="0"/>
                <a:ea typeface="굴림" pitchFamily="34" charset="-127"/>
              </a:rPr>
              <a:t>If we don’t reference super class explicitly, the default super class is Object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是所有类默认的直接或间接父类。</a:t>
            </a:r>
            <a:r>
              <a:rPr lang="zh-CN" altLang="en-US" dirty="0">
                <a:solidFill>
                  <a:srgbClr val="000099"/>
                </a:solidFill>
              </a:rPr>
              <a:t>任何类的对象都与</a:t>
            </a:r>
            <a:r>
              <a:rPr lang="en-US" altLang="zh-CN" dirty="0">
                <a:solidFill>
                  <a:srgbClr val="000099"/>
                </a:solidFill>
              </a:rPr>
              <a:t>Object</a:t>
            </a:r>
            <a:r>
              <a:rPr lang="zh-CN" altLang="en-US" dirty="0">
                <a:solidFill>
                  <a:srgbClr val="000099"/>
                </a:solidFill>
              </a:rPr>
              <a:t>类的对象兼容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28" y="2857496"/>
            <a:ext cx="6215106" cy="28797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rb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= new B();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 ra1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rb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A ra2 = new B();</a:t>
            </a: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aobj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= ra1;</a:t>
            </a: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strobj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= new String(“good”);</a:t>
            </a: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intobj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= new Integer(100);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468313" y="188913"/>
            <a:ext cx="2159000" cy="231139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class A{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A(){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a=100;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2786050" y="214291"/>
            <a:ext cx="2736850" cy="228601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class B extends A{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c,d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B(){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c=-100;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5786446" y="642918"/>
            <a:ext cx="2736850" cy="86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 rb=new B();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0825" y="2636838"/>
            <a:ext cx="8497888" cy="4032250"/>
            <a:chOff x="158" y="1661"/>
            <a:chExt cx="5353" cy="2540"/>
          </a:xfrm>
        </p:grpSpPr>
        <p:sp>
          <p:nvSpPr>
            <p:cNvPr id="191495" name="Rectangle 7"/>
            <p:cNvSpPr>
              <a:spLocks noChangeArrowheads="1"/>
            </p:cNvSpPr>
            <p:nvPr/>
          </p:nvSpPr>
          <p:spPr bwMode="auto">
            <a:xfrm>
              <a:off x="158" y="1661"/>
              <a:ext cx="5353" cy="254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385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new B()</a:t>
              </a: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2290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1498" name="Rectangle 10"/>
            <p:cNvSpPr>
              <a:spLocks noChangeArrowheads="1"/>
            </p:cNvSpPr>
            <p:nvPr/>
          </p:nvSpPr>
          <p:spPr bwMode="auto">
            <a:xfrm>
              <a:off x="4332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itchFamily="18" charset="0"/>
                </a:rPr>
                <a:t>Object</a:t>
              </a:r>
            </a:p>
          </p:txBody>
        </p:sp>
        <p:sp>
          <p:nvSpPr>
            <p:cNvPr id="191499" name="Line 11"/>
            <p:cNvSpPr>
              <a:spLocks noChangeShapeType="1"/>
            </p:cNvSpPr>
            <p:nvPr/>
          </p:nvSpPr>
          <p:spPr bwMode="auto">
            <a:xfrm>
              <a:off x="74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>
              <a:off x="2653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1" name="Line 13"/>
            <p:cNvSpPr>
              <a:spLocks noChangeShapeType="1"/>
            </p:cNvSpPr>
            <p:nvPr/>
          </p:nvSpPr>
          <p:spPr bwMode="auto">
            <a:xfrm>
              <a:off x="4694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2" name="Rectangle 14"/>
            <p:cNvSpPr>
              <a:spLocks noChangeArrowheads="1"/>
            </p:cNvSpPr>
            <p:nvPr/>
          </p:nvSpPr>
          <p:spPr bwMode="auto">
            <a:xfrm>
              <a:off x="657" y="2205"/>
              <a:ext cx="182" cy="172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503" name="Rectangle 15"/>
            <p:cNvSpPr>
              <a:spLocks noChangeArrowheads="1"/>
            </p:cNvSpPr>
            <p:nvPr/>
          </p:nvSpPr>
          <p:spPr bwMode="auto">
            <a:xfrm>
              <a:off x="2562" y="2614"/>
              <a:ext cx="182" cy="104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504" name="Rectangle 16"/>
            <p:cNvSpPr>
              <a:spLocks noChangeArrowheads="1"/>
            </p:cNvSpPr>
            <p:nvPr/>
          </p:nvSpPr>
          <p:spPr bwMode="auto">
            <a:xfrm>
              <a:off x="4604" y="3022"/>
              <a:ext cx="181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1505" name="Line 17"/>
            <p:cNvSpPr>
              <a:spLocks noChangeShapeType="1"/>
            </p:cNvSpPr>
            <p:nvPr/>
          </p:nvSpPr>
          <p:spPr bwMode="auto">
            <a:xfrm>
              <a:off x="839" y="2614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>
              <a:off x="2744" y="3022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7" name="Line 19"/>
            <p:cNvSpPr>
              <a:spLocks noChangeShapeType="1"/>
            </p:cNvSpPr>
            <p:nvPr/>
          </p:nvSpPr>
          <p:spPr bwMode="auto">
            <a:xfrm flipH="1">
              <a:off x="2744" y="3385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8" name="Rectangle 20"/>
            <p:cNvSpPr>
              <a:spLocks noChangeArrowheads="1"/>
            </p:cNvSpPr>
            <p:nvPr/>
          </p:nvSpPr>
          <p:spPr bwMode="auto">
            <a:xfrm>
              <a:off x="2880" y="3431"/>
              <a:ext cx="726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a=100;</a:t>
              </a:r>
            </a:p>
          </p:txBody>
        </p:sp>
        <p:sp>
          <p:nvSpPr>
            <p:cNvPr id="191509" name="Line 21"/>
            <p:cNvSpPr>
              <a:spLocks noChangeShapeType="1"/>
            </p:cNvSpPr>
            <p:nvPr/>
          </p:nvSpPr>
          <p:spPr bwMode="auto">
            <a:xfrm flipH="1">
              <a:off x="839" y="3657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0" name="Rectangle 22"/>
            <p:cNvSpPr>
              <a:spLocks noChangeArrowheads="1"/>
            </p:cNvSpPr>
            <p:nvPr/>
          </p:nvSpPr>
          <p:spPr bwMode="auto">
            <a:xfrm>
              <a:off x="4876" y="3022"/>
              <a:ext cx="4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191511" name="Rectangle 23"/>
            <p:cNvSpPr>
              <a:spLocks noChangeArrowheads="1"/>
            </p:cNvSpPr>
            <p:nvPr/>
          </p:nvSpPr>
          <p:spPr bwMode="auto">
            <a:xfrm>
              <a:off x="930" y="3702"/>
              <a:ext cx="726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c=-100;</a:t>
              </a:r>
            </a:p>
          </p:txBody>
        </p:sp>
        <p:sp>
          <p:nvSpPr>
            <p:cNvPr id="191512" name="Rectangle 24"/>
            <p:cNvSpPr>
              <a:spLocks noChangeArrowheads="1"/>
            </p:cNvSpPr>
            <p:nvPr/>
          </p:nvSpPr>
          <p:spPr bwMode="auto">
            <a:xfrm>
              <a:off x="930" y="2205"/>
              <a:ext cx="499" cy="36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c=0;</a:t>
              </a:r>
            </a:p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d=0;</a:t>
              </a:r>
            </a:p>
          </p:txBody>
        </p:sp>
        <p:sp>
          <p:nvSpPr>
            <p:cNvPr id="191513" name="Rectangle 25"/>
            <p:cNvSpPr>
              <a:spLocks noChangeArrowheads="1"/>
            </p:cNvSpPr>
            <p:nvPr/>
          </p:nvSpPr>
          <p:spPr bwMode="auto">
            <a:xfrm>
              <a:off x="2880" y="2614"/>
              <a:ext cx="499" cy="36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a=0;</a:t>
              </a:r>
            </a:p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b=0;</a:t>
              </a:r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>
              <a:off x="1292" y="2387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调用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A()</a:t>
              </a:r>
            </a:p>
          </p:txBody>
        </p:sp>
        <p:sp>
          <p:nvSpPr>
            <p:cNvPr id="191515" name="Text Box 27"/>
            <p:cNvSpPr txBox="1">
              <a:spLocks noChangeArrowheads="1"/>
            </p:cNvSpPr>
            <p:nvPr/>
          </p:nvSpPr>
          <p:spPr bwMode="auto">
            <a:xfrm>
              <a:off x="3379" y="2772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调用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Object()</a:t>
              </a:r>
            </a:p>
          </p:txBody>
        </p:sp>
        <p:sp>
          <p:nvSpPr>
            <p:cNvPr id="191516" name="Text Box 28"/>
            <p:cNvSpPr txBox="1">
              <a:spLocks noChangeArrowheads="1"/>
            </p:cNvSpPr>
            <p:nvPr/>
          </p:nvSpPr>
          <p:spPr bwMode="auto">
            <a:xfrm>
              <a:off x="3787" y="3339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返回</a:t>
              </a:r>
            </a:p>
          </p:txBody>
        </p:sp>
        <p:sp>
          <p:nvSpPr>
            <p:cNvPr id="191517" name="Text Box 29"/>
            <p:cNvSpPr txBox="1">
              <a:spLocks noChangeArrowheads="1"/>
            </p:cNvSpPr>
            <p:nvPr/>
          </p:nvSpPr>
          <p:spPr bwMode="auto">
            <a:xfrm>
              <a:off x="1746" y="3612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返回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animBg="1"/>
      <p:bldP spid="1914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b="1" dirty="0" err="1">
                <a:solidFill>
                  <a:schemeClr val="tx1"/>
                </a:solidFill>
              </a:rPr>
              <a:t>java.lang.Object</a:t>
            </a:r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zh-CN" altLang="en-US" sz="4800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en-US" altLang="zh-CN" b="1" dirty="0"/>
              <a:t>Object</a:t>
            </a:r>
            <a:r>
              <a:rPr lang="zh-CN" altLang="en-US" dirty="0"/>
              <a:t>类定义的通用方法：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</a:rPr>
              <a:t>       </a:t>
            </a:r>
            <a:r>
              <a:rPr lang="en-US" altLang="zh-CN" b="1" dirty="0">
                <a:solidFill>
                  <a:srgbClr val="FF3300"/>
                </a:solidFill>
              </a:rPr>
              <a:t>public </a:t>
            </a:r>
            <a:r>
              <a:rPr lang="en-US" altLang="zh-CN" b="1" dirty="0" err="1">
                <a:solidFill>
                  <a:srgbClr val="FF3300"/>
                </a:solidFill>
              </a:rPr>
              <a:t>boolean</a:t>
            </a:r>
            <a:r>
              <a:rPr lang="en-US" altLang="zh-CN" b="1" dirty="0">
                <a:solidFill>
                  <a:srgbClr val="FF3300"/>
                </a:solidFill>
              </a:rPr>
              <a:t> equals(Object </a:t>
            </a:r>
            <a:r>
              <a:rPr lang="en-US" altLang="zh-CN" b="1" dirty="0" err="1">
                <a:solidFill>
                  <a:srgbClr val="FF3300"/>
                </a:solidFill>
              </a:rPr>
              <a:t>obj</a:t>
            </a:r>
            <a:r>
              <a:rPr lang="en-US" altLang="zh-CN" b="1" dirty="0">
                <a:solidFill>
                  <a:srgbClr val="FF3300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       public </a:t>
            </a:r>
            <a:r>
              <a:rPr lang="en-US" altLang="zh-CN" b="1" dirty="0" err="1">
                <a:solidFill>
                  <a:srgbClr val="FF3300"/>
                </a:solidFill>
              </a:rPr>
              <a:t>int</a:t>
            </a:r>
            <a:r>
              <a:rPr lang="en-US" altLang="zh-CN" b="1" dirty="0">
                <a:solidFill>
                  <a:srgbClr val="FF3300"/>
                </a:solidFill>
              </a:rPr>
              <a:t> </a:t>
            </a:r>
            <a:r>
              <a:rPr lang="en-US" altLang="zh-CN" b="1" dirty="0" err="1">
                <a:solidFill>
                  <a:srgbClr val="FF3300"/>
                </a:solidFill>
              </a:rPr>
              <a:t>hashCode</a:t>
            </a:r>
            <a:r>
              <a:rPr lang="en-US" altLang="zh-CN" b="1" dirty="0">
                <a:solidFill>
                  <a:srgbClr val="FF3300"/>
                </a:solidFill>
              </a:rPr>
              <a:t>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protected Object clone()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public final Class 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       protected void finalize()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    public String </a:t>
            </a:r>
            <a:r>
              <a:rPr lang="en-US" altLang="zh-CN" b="1" dirty="0" err="1">
                <a:solidFill>
                  <a:srgbClr val="C00000"/>
                </a:solidFill>
              </a:rPr>
              <a:t>toString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>
                <a:solidFill>
                  <a:srgbClr val="006600"/>
                </a:solidFill>
              </a:rPr>
              <a:t>toString</a:t>
            </a:r>
            <a:r>
              <a:rPr lang="zh-CN" altLang="en-US" sz="4000" dirty="0">
                <a:solidFill>
                  <a:srgbClr val="006600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329642" cy="4667262"/>
          </a:xfrm>
        </p:spPr>
        <p:txBody>
          <a:bodyPr/>
          <a:lstStyle/>
          <a:p>
            <a:r>
              <a:rPr lang="en-US" altLang="zh-CN" sz="2400" dirty="0"/>
              <a:t>Object</a:t>
            </a:r>
            <a:r>
              <a:rPr lang="zh-CN" altLang="en-US" sz="2400" dirty="0"/>
              <a:t>类的方法，而所有类都默认继承该方法，</a:t>
            </a:r>
            <a:r>
              <a:rPr lang="zh-CN" altLang="en-US" sz="2400" b="1" dirty="0">
                <a:solidFill>
                  <a:srgbClr val="FF0000"/>
                </a:solidFill>
              </a:rPr>
              <a:t>用于输出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/>
              <a:t>为了方便输出，</a:t>
            </a:r>
            <a:r>
              <a:rPr lang="zh-CN" altLang="en-US" sz="2400">
                <a:solidFill>
                  <a:srgbClr val="FF0000"/>
                </a:solidFill>
              </a:rPr>
              <a:t>通常该方法被重写</a:t>
            </a:r>
            <a:r>
              <a:rPr lang="zh-CN" altLang="en-US" sz="2400"/>
              <a:t>。</a:t>
            </a:r>
          </a:p>
          <a:p>
            <a:r>
              <a:rPr lang="zh-CN" altLang="en-US" sz="2400"/>
              <a:t>在</a:t>
            </a:r>
            <a:r>
              <a:rPr lang="zh-CN" altLang="en-US" sz="2400" dirty="0"/>
              <a:t>程序</a:t>
            </a:r>
            <a:r>
              <a:rPr lang="zh-CN" altLang="en-US" sz="2400"/>
              <a:t>中，</a:t>
            </a:r>
            <a:r>
              <a:rPr lang="en-US" altLang="zh-CN" sz="2400" b="1">
                <a:solidFill>
                  <a:srgbClr val="C00000"/>
                </a:solidFill>
              </a:rPr>
              <a:t>println</a:t>
            </a:r>
            <a:r>
              <a:rPr lang="zh-CN" altLang="en-US" sz="2400" b="1">
                <a:solidFill>
                  <a:srgbClr val="C00000"/>
                </a:solidFill>
              </a:rPr>
              <a:t>、</a:t>
            </a:r>
            <a:r>
              <a:rPr lang="en-US" altLang="zh-CN" sz="2400" b="1">
                <a:solidFill>
                  <a:srgbClr val="C00000"/>
                </a:solidFill>
              </a:rPr>
              <a:t>print</a:t>
            </a:r>
            <a:r>
              <a:rPr lang="zh-CN" altLang="en-US" sz="2400"/>
              <a:t>等</a:t>
            </a:r>
            <a:r>
              <a:rPr lang="zh-CN" altLang="en-US" sz="2400" dirty="0"/>
              <a:t>输出方法时会自动调用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 </a:t>
            </a:r>
            <a:r>
              <a:rPr lang="zh-CN" altLang="en-US" sz="2400" dirty="0"/>
              <a:t>。比如：</a:t>
            </a:r>
            <a:endParaRPr lang="en-US" altLang="zh-CN" sz="2400" dirty="0"/>
          </a:p>
          <a:p>
            <a:pPr algn="ctr">
              <a:buNone/>
            </a:pPr>
            <a:r>
              <a:rPr lang="en-US" altLang="zh-CN" b="1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b="1" dirty="0">
                <a:solidFill>
                  <a:srgbClr val="000099"/>
                </a:solidFill>
              </a:rPr>
              <a:t>(xx)</a:t>
            </a:r>
            <a:r>
              <a:rPr lang="zh-CN" altLang="en-US" b="1" dirty="0">
                <a:solidFill>
                  <a:srgbClr val="000099"/>
                </a:solidFill>
              </a:rPr>
              <a:t>；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括号</a:t>
            </a:r>
            <a:r>
              <a:rPr lang="zh-CN" altLang="en-US"/>
              <a:t>里面的自动</a:t>
            </a:r>
            <a:r>
              <a:rPr lang="zh-CN" altLang="en-US" dirty="0"/>
              <a:t>调用</a:t>
            </a:r>
            <a:r>
              <a:rPr lang="en-US" altLang="zh-CN" b="1" dirty="0">
                <a:solidFill>
                  <a:srgbClr val="FF0000"/>
                </a:solidFill>
              </a:rPr>
              <a:t>xx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/>
              <a:t>未被</a:t>
            </a:r>
            <a:r>
              <a:rPr lang="en-US" altLang="zh-CN" b="1" dirty="0">
                <a:solidFill>
                  <a:srgbClr val="FF0000"/>
                </a:solidFill>
              </a:rPr>
              <a:t>xx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的类重写</a:t>
            </a:r>
            <a:r>
              <a:rPr lang="zh-CN" altLang="en-US"/>
              <a:t>，得到</a:t>
            </a:r>
            <a:r>
              <a:rPr lang="zh-CN" altLang="en-US" b="1">
                <a:solidFill>
                  <a:srgbClr val="000099"/>
                </a:solidFill>
              </a:rPr>
              <a:t>类名</a:t>
            </a:r>
            <a:r>
              <a:rPr lang="zh-CN" altLang="en-US"/>
              <a:t>加</a:t>
            </a:r>
            <a:r>
              <a:rPr lang="zh-CN" altLang="en-US" b="1">
                <a:solidFill>
                  <a:srgbClr val="000099"/>
                </a:solidFill>
              </a:rPr>
              <a:t>地址</a:t>
            </a:r>
            <a:r>
              <a:rPr lang="zh-CN" altLang="en-US"/>
              <a:t>形式的输出</a:t>
            </a:r>
            <a:r>
              <a:rPr lang="en-US" altLang="zh-CN"/>
              <a:t>: </a:t>
            </a:r>
          </a:p>
          <a:p>
            <a:pPr marL="344487" lvl="1" indent="0" algn="ctr">
              <a:buNone/>
            </a:pPr>
            <a:r>
              <a:rPr lang="en-US" b="1">
                <a:solidFill>
                  <a:srgbClr val="000099"/>
                </a:solidFill>
              </a:rPr>
              <a:t>xxxx</a:t>
            </a:r>
            <a:r>
              <a:rPr lang="en-US" b="1" err="1">
                <a:solidFill>
                  <a:srgbClr val="FF0000"/>
                </a:solidFill>
              </a:rPr>
              <a:t>@</a:t>
            </a:r>
            <a:r>
              <a:rPr lang="en-US" b="1">
                <a:solidFill>
                  <a:srgbClr val="FF0000"/>
                </a:solidFill>
              </a:rPr>
              <a:t>xxxxxxx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5643602" cy="500066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class Book {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err="1">
                <a:latin typeface="+mj-lt"/>
              </a:rPr>
              <a:t>bookNo</a:t>
            </a:r>
            <a:r>
              <a:rPr lang="en-US" altLang="zh-CN" sz="2000">
                <a:latin typeface="+mj-lt"/>
              </a:rPr>
              <a:t>;	//</a:t>
            </a:r>
            <a:r>
              <a:rPr lang="zh-CN" altLang="en-US" sz="2000" dirty="0">
                <a:latin typeface="+mj-lt"/>
              </a:rPr>
              <a:t>书号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err="1">
                <a:latin typeface="+mj-lt"/>
              </a:rPr>
              <a:t>bookName</a:t>
            </a:r>
            <a:r>
              <a:rPr lang="en-US" altLang="zh-CN" sz="2000">
                <a:latin typeface="+mj-lt"/>
              </a:rPr>
              <a:t>;	//</a:t>
            </a:r>
            <a:r>
              <a:rPr lang="zh-CN" altLang="en-US" sz="2000" dirty="0">
                <a:latin typeface="+mj-lt"/>
              </a:rPr>
              <a:t>书名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Book(String </a:t>
            </a:r>
            <a:r>
              <a:rPr lang="en-US" altLang="zh-CN" sz="2000" dirty="0" err="1">
                <a:latin typeface="+mj-lt"/>
              </a:rPr>
              <a:t>bookNo,String</a:t>
            </a:r>
            <a:r>
              <a:rPr lang="en-US" altLang="zh-CN" sz="2000" dirty="0">
                <a:latin typeface="+mj-lt"/>
              </a:rPr>
              <a:t> title)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this(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this.bookName</a:t>
            </a:r>
            <a:r>
              <a:rPr lang="en-US" altLang="zh-CN" dirty="0">
                <a:latin typeface="+mj-lt"/>
              </a:rPr>
              <a:t> = title;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static void main(String[] </a:t>
            </a:r>
            <a:r>
              <a:rPr lang="en-US" altLang="zh-CN" sz="2000" dirty="0" err="1">
                <a:latin typeface="+mj-lt"/>
              </a:rPr>
              <a:t>args</a:t>
            </a:r>
            <a:r>
              <a:rPr lang="en-US" altLang="zh-CN" sz="2000" dirty="0">
                <a:latin typeface="+mj-lt"/>
              </a:rPr>
              <a:t>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 = "</a:t>
            </a:r>
            <a:r>
              <a:rPr lang="en-US" altLang="zh-CN" dirty="0" err="1">
                <a:latin typeface="+mj-lt"/>
              </a:rPr>
              <a:t>TP312JA</a:t>
            </a:r>
            <a:r>
              <a:rPr lang="en-US" altLang="zh-CN" dirty="0">
                <a:latin typeface="+mj-lt"/>
              </a:rPr>
              <a:t>/</a:t>
            </a:r>
            <a:r>
              <a:rPr lang="en-US" altLang="zh-CN" dirty="0" err="1">
                <a:latin typeface="+mj-lt"/>
              </a:rPr>
              <a:t>L922</a:t>
            </a:r>
            <a:r>
              <a:rPr lang="en-US" altLang="zh-CN" dirty="0">
                <a:latin typeface="+mj-lt"/>
              </a:rPr>
              <a:t>-1";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title = "Java</a:t>
            </a:r>
            <a:r>
              <a:rPr lang="zh-CN" altLang="en-US" dirty="0">
                <a:latin typeface="+mj-lt"/>
              </a:rPr>
              <a:t>程序设计</a:t>
            </a:r>
            <a:r>
              <a:rPr lang="en-US" altLang="zh-CN" dirty="0">
                <a:latin typeface="+mj-lt"/>
              </a:rPr>
              <a:t>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Book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 = new Book(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, title);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System.out.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println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</a:t>
            </a:r>
            <a:r>
              <a:rPr lang="en-US" altLang="zh-CN" dirty="0" err="1">
                <a:latin typeface="+mj-lt"/>
              </a:rPr>
              <a:t>k</a:t>
            </a:r>
            <a:r>
              <a:rPr lang="en-US" altLang="zh-CN" dirty="0">
                <a:latin typeface="+mj-lt"/>
              </a:rPr>
              <a:t>);</a:t>
            </a:r>
            <a:endParaRPr lang="en-US" altLang="zh-CN" b="1" dirty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929290" y="2285992"/>
            <a:ext cx="30004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输出：</a:t>
            </a:r>
            <a:r>
              <a:rPr lang="en-US" altLang="zh-CN" sz="2400" b="1" dirty="0"/>
              <a:t> 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 </a:t>
            </a:r>
            <a:r>
              <a:rPr lang="en-US" altLang="zh-CN" sz="2800" b="1" dirty="0" err="1">
                <a:solidFill>
                  <a:srgbClr val="C00000"/>
                </a:solidFill>
              </a:rPr>
              <a:t>Book</a:t>
            </a:r>
            <a:r>
              <a:rPr lang="en-US" altLang="zh-CN" sz="2800" b="1" dirty="0" err="1"/>
              <a:t>@10dea4e</a:t>
            </a:r>
            <a:endParaRPr lang="zh-CN" altLang="en-US" sz="2800" b="1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357158" y="5572092"/>
            <a:ext cx="5286412" cy="1071618"/>
          </a:xfrm>
          <a:prstGeom prst="borderCallout1">
            <a:avLst>
              <a:gd name="adj1" fmla="val -2140"/>
              <a:gd name="adj2" fmla="val 49570"/>
              <a:gd name="adj3" fmla="val -104355"/>
              <a:gd name="adj4" fmla="val 4794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/>
              <a:t>“</a:t>
            </a:r>
            <a:r>
              <a:rPr lang="en-US" sz="2000" dirty="0" err="1"/>
              <a:t>println</a:t>
            </a:r>
            <a:r>
              <a:rPr lang="en-US" sz="2000" dirty="0"/>
              <a:t>”</a:t>
            </a:r>
            <a:r>
              <a:rPr lang="zh-CN" altLang="en-US" sz="2000" dirty="0"/>
              <a:t>方法自动调用</a:t>
            </a:r>
            <a:r>
              <a:rPr lang="en-US" sz="2000" dirty="0" err="1"/>
              <a:t>toString</a:t>
            </a:r>
            <a:r>
              <a:rPr lang="en-US" sz="2000"/>
              <a:t>()</a:t>
            </a:r>
            <a:r>
              <a:rPr lang="zh-CN" altLang="en-US" sz="2000"/>
              <a:t>方法，得到类名加地址形式的输出</a:t>
            </a:r>
            <a:r>
              <a:rPr lang="en-US" altLang="zh-CN" sz="2000" dirty="0"/>
              <a:t>: </a:t>
            </a:r>
            <a:r>
              <a:rPr lang="en-US" sz="2000" dirty="0" err="1"/>
              <a:t>xxxx</a:t>
            </a:r>
            <a:r>
              <a:rPr lang="en-US" sz="2000" err="1"/>
              <a:t>@</a:t>
            </a:r>
            <a:r>
              <a:rPr lang="en-US" sz="2000"/>
              <a:t>xxxxxxx</a:t>
            </a:r>
            <a:r>
              <a:rPr lang="zh-CN" altLang="en-US" sz="2000"/>
              <a:t>。</a:t>
            </a:r>
            <a:endParaRPr lang="zh-CN" altLang="en-US" sz="2000" dirty="0"/>
          </a:p>
        </p:txBody>
      </p:sp>
      <p:sp>
        <p:nvSpPr>
          <p:cNvPr id="6" name="线形标注 1 5"/>
          <p:cNvSpPr/>
          <p:nvPr/>
        </p:nvSpPr>
        <p:spPr>
          <a:xfrm>
            <a:off x="7572396" y="3929066"/>
            <a:ext cx="857256" cy="571504"/>
          </a:xfrm>
          <a:prstGeom prst="borderCallout1">
            <a:avLst>
              <a:gd name="adj1" fmla="val -3772"/>
              <a:gd name="adj2" fmla="val 53602"/>
              <a:gd name="adj3" fmla="val -100988"/>
              <a:gd name="adj4" fmla="val 339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地址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6143636" y="4000504"/>
            <a:ext cx="857256" cy="561980"/>
          </a:xfrm>
          <a:prstGeom prst="borderCallout1">
            <a:avLst>
              <a:gd name="adj1" fmla="val -3772"/>
              <a:gd name="adj2" fmla="val 53602"/>
              <a:gd name="adj3" fmla="val -123582"/>
              <a:gd name="adj4" fmla="val 40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类名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572560" cy="571504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class Book {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bookNo</a:t>
            </a:r>
            <a:r>
              <a:rPr lang="en-US" altLang="zh-CN" sz="2000" dirty="0">
                <a:latin typeface="+mj-lt"/>
              </a:rPr>
              <a:t>;//</a:t>
            </a:r>
            <a:r>
              <a:rPr lang="zh-CN" altLang="en-US" sz="2000" dirty="0">
                <a:latin typeface="+mj-lt"/>
              </a:rPr>
              <a:t>书号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bookName</a:t>
            </a:r>
            <a:r>
              <a:rPr lang="en-US" altLang="zh-CN" sz="2000" dirty="0">
                <a:latin typeface="+mj-lt"/>
              </a:rPr>
              <a:t>;//</a:t>
            </a:r>
            <a:r>
              <a:rPr lang="zh-CN" altLang="en-US" sz="2000" dirty="0">
                <a:latin typeface="+mj-lt"/>
              </a:rPr>
              <a:t>书名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8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Book(String </a:t>
            </a:r>
            <a:r>
              <a:rPr lang="en-US" altLang="zh-CN" sz="2000" dirty="0" err="1">
                <a:latin typeface="+mj-lt"/>
              </a:rPr>
              <a:t>bookNo,String</a:t>
            </a:r>
            <a:r>
              <a:rPr lang="en-US" altLang="zh-CN" sz="2000" dirty="0">
                <a:latin typeface="+mj-lt"/>
              </a:rPr>
              <a:t> title)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this(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this.bookName</a:t>
            </a:r>
            <a:r>
              <a:rPr lang="en-US" altLang="zh-CN" dirty="0">
                <a:latin typeface="+mj-lt"/>
              </a:rPr>
              <a:t> = title;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en-US" altLang="zh-CN" sz="800" dirty="0">
              <a:solidFill>
                <a:srgbClr val="0000CC"/>
              </a:solidFill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  <a:latin typeface="+mj-lt"/>
              </a:rPr>
              <a:t>public String </a:t>
            </a:r>
            <a:r>
              <a:rPr lang="en-US" altLang="zh-CN" sz="1800" dirty="0" err="1">
                <a:solidFill>
                  <a:srgbClr val="0000CC"/>
                </a:solidFill>
                <a:latin typeface="+mj-lt"/>
              </a:rPr>
              <a:t>toString</a:t>
            </a:r>
            <a:r>
              <a:rPr lang="en-US" altLang="zh-CN" sz="1800" dirty="0">
                <a:solidFill>
                  <a:srgbClr val="0000CC"/>
                </a:solidFill>
                <a:latin typeface="+mj-lt"/>
              </a:rPr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  <a:latin typeface="+mj-lt"/>
              </a:rPr>
              <a:t>return  "</a:t>
            </a:r>
            <a:r>
              <a:rPr lang="zh-CN" altLang="en-US" sz="1800" dirty="0">
                <a:solidFill>
                  <a:srgbClr val="0000CC"/>
                </a:solidFill>
                <a:latin typeface="+mj-lt"/>
              </a:rPr>
              <a:t>书号：</a:t>
            </a:r>
            <a:r>
              <a:rPr lang="en-US" altLang="zh-CN" sz="1800" dirty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1800" dirty="0" err="1">
                <a:solidFill>
                  <a:srgbClr val="0000CC"/>
                </a:solidFill>
                <a:latin typeface="+mj-lt"/>
              </a:rPr>
              <a:t>bookNo</a:t>
            </a:r>
            <a:r>
              <a:rPr lang="en-US" altLang="zh-CN" sz="1800" dirty="0">
                <a:solidFill>
                  <a:srgbClr val="0000CC"/>
                </a:solidFill>
                <a:latin typeface="+mj-lt"/>
              </a:rPr>
              <a:t>+", </a:t>
            </a:r>
            <a:r>
              <a:rPr lang="zh-CN" altLang="en-US" sz="1800" dirty="0">
                <a:solidFill>
                  <a:srgbClr val="0000CC"/>
                </a:solidFill>
                <a:latin typeface="+mj-lt"/>
              </a:rPr>
              <a:t>书名：</a:t>
            </a:r>
            <a:r>
              <a:rPr lang="en-US" altLang="zh-CN" sz="1800" dirty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1800" dirty="0" err="1">
                <a:solidFill>
                  <a:srgbClr val="0000CC"/>
                </a:solidFill>
                <a:latin typeface="+mj-lt"/>
              </a:rPr>
              <a:t>bookName</a:t>
            </a:r>
            <a:r>
              <a:rPr lang="en-US" altLang="zh-CN" sz="1800" dirty="0">
                <a:solidFill>
                  <a:srgbClr val="0000CC"/>
                </a:solidFill>
                <a:latin typeface="+mj-lt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static void main(String[] </a:t>
            </a:r>
            <a:r>
              <a:rPr lang="en-US" altLang="zh-CN" sz="2000" dirty="0" err="1">
                <a:latin typeface="+mj-lt"/>
              </a:rPr>
              <a:t>args</a:t>
            </a:r>
            <a:r>
              <a:rPr lang="en-US" altLang="zh-CN" sz="2000" dirty="0">
                <a:latin typeface="+mj-lt"/>
              </a:rPr>
              <a:t>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 = "</a:t>
            </a:r>
            <a:r>
              <a:rPr lang="en-US" altLang="zh-CN" dirty="0" err="1">
                <a:latin typeface="+mj-lt"/>
              </a:rPr>
              <a:t>TP312JA</a:t>
            </a:r>
            <a:r>
              <a:rPr lang="en-US" altLang="zh-CN" dirty="0">
                <a:latin typeface="+mj-lt"/>
              </a:rPr>
              <a:t>/</a:t>
            </a:r>
            <a:r>
              <a:rPr lang="en-US" altLang="zh-CN" dirty="0" err="1">
                <a:latin typeface="+mj-lt"/>
              </a:rPr>
              <a:t>L922</a:t>
            </a:r>
            <a:r>
              <a:rPr lang="en-US" altLang="zh-CN" dirty="0">
                <a:latin typeface="+mj-lt"/>
              </a:rPr>
              <a:t>-1";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title = "Java</a:t>
            </a:r>
            <a:r>
              <a:rPr lang="zh-CN" altLang="en-US" dirty="0">
                <a:latin typeface="+mj-lt"/>
              </a:rPr>
              <a:t>程序设计</a:t>
            </a:r>
            <a:r>
              <a:rPr lang="en-US" altLang="zh-CN" dirty="0">
                <a:latin typeface="+mj-lt"/>
              </a:rPr>
              <a:t>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Book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 = new Book(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, title);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System.out.println</a:t>
            </a:r>
            <a:r>
              <a:rPr lang="en-US" altLang="zh-CN">
                <a:latin typeface="+mj-lt"/>
              </a:rPr>
              <a:t>(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javaBoo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k</a:t>
            </a:r>
            <a:r>
              <a:rPr lang="en-US" altLang="zh-CN">
                <a:latin typeface="+mj-lt"/>
              </a:rPr>
              <a:t>);</a:t>
            </a:r>
            <a:r>
              <a:rPr lang="en-US" altLang="zh-CN" dirty="0">
                <a:latin typeface="+mj-lt"/>
              </a:rPr>
              <a:t>	//</a:t>
            </a:r>
            <a:r>
              <a:rPr lang="zh-CN" altLang="en-US" b="1" dirty="0">
                <a:solidFill>
                  <a:srgbClr val="0000CC"/>
                </a:solidFill>
                <a:latin typeface="+mj-lt"/>
              </a:rPr>
              <a:t>自动调用重写后的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toString</a:t>
            </a:r>
            <a:r>
              <a:rPr lang="zh-CN" altLang="en-US" b="1" dirty="0">
                <a:solidFill>
                  <a:srgbClr val="0000CC"/>
                </a:solidFill>
                <a:latin typeface="+mj-lt"/>
              </a:rPr>
              <a:t>方法</a:t>
            </a:r>
            <a:endParaRPr lang="en-US" altLang="zh-CN" b="1" dirty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078611" y="6107668"/>
            <a:ext cx="5715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书号：</a:t>
            </a:r>
            <a:r>
              <a:rPr lang="en-US" altLang="zh-CN" dirty="0" err="1"/>
              <a:t>TP312JA</a:t>
            </a:r>
            <a:r>
              <a:rPr lang="en-US" altLang="zh-CN" dirty="0"/>
              <a:t>/</a:t>
            </a:r>
            <a:r>
              <a:rPr lang="en-US" altLang="zh-CN" dirty="0" err="1"/>
              <a:t>L922</a:t>
            </a:r>
            <a:r>
              <a:rPr lang="en-US" altLang="zh-CN" dirty="0"/>
              <a:t>-1, </a:t>
            </a:r>
            <a:r>
              <a:rPr lang="zh-CN" altLang="en-US" dirty="0"/>
              <a:t>书名：</a:t>
            </a:r>
            <a:r>
              <a:rPr lang="en-US" altLang="zh-CN" dirty="0"/>
              <a:t>Java</a:t>
            </a:r>
            <a:r>
              <a:rPr lang="zh-CN" altLang="en-US" dirty="0"/>
              <a:t>程序设计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 bwMode="auto">
          <a:xfrm>
            <a:off x="539552" y="2636912"/>
            <a:ext cx="5532646" cy="863526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60722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输出：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</TotalTime>
  <Words>909</Words>
  <Application>Microsoft Office PowerPoint</Application>
  <PresentationFormat>全屏显示(4:3)</PresentationFormat>
  <Paragraphs>173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굴림</vt:lpstr>
      <vt:lpstr>黑体</vt:lpstr>
      <vt:lpstr>华文楷体</vt:lpstr>
      <vt:lpstr>宋体</vt:lpstr>
      <vt:lpstr>Arial</vt:lpstr>
      <vt:lpstr>Calibri</vt:lpstr>
      <vt:lpstr>Tahoma</vt:lpstr>
      <vt:lpstr>Times New Roman</vt:lpstr>
      <vt:lpstr>Wingdings</vt:lpstr>
      <vt:lpstr>主题1</vt:lpstr>
      <vt:lpstr>Office 主题</vt:lpstr>
      <vt:lpstr>面向对象程序设计(Java)</vt:lpstr>
      <vt:lpstr>java.lang.Object 类</vt:lpstr>
      <vt:lpstr>The Object Class</vt:lpstr>
      <vt:lpstr>Object类</vt:lpstr>
      <vt:lpstr>PowerPoint 演示文稿</vt:lpstr>
      <vt:lpstr>java.lang.Object 类</vt:lpstr>
      <vt:lpstr>toString方法</vt:lpstr>
      <vt:lpstr>PowerPoint 演示文稿</vt:lpstr>
      <vt:lpstr>PowerPoint 演示文稿</vt:lpstr>
      <vt:lpstr>equals方法和hashCode方法</vt:lpstr>
      <vt:lpstr>equals方法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631237753@qq.com</cp:lastModifiedBy>
  <cp:revision>13</cp:revision>
  <dcterms:created xsi:type="dcterms:W3CDTF">2017-10-18T02:11:49Z</dcterms:created>
  <dcterms:modified xsi:type="dcterms:W3CDTF">2018-10-14T10:31:50Z</dcterms:modified>
</cp:coreProperties>
</file>